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1"/>
  </p:sldMasterIdLst>
  <p:notesMasterIdLst>
    <p:notesMasterId r:id="rId16"/>
  </p:notesMasterIdLst>
  <p:handoutMasterIdLst>
    <p:handoutMasterId r:id="rId17"/>
  </p:handoutMasterIdLst>
  <p:sldIdLst>
    <p:sldId id="257" r:id="rId2"/>
    <p:sldId id="298" r:id="rId3"/>
    <p:sldId id="313" r:id="rId4"/>
    <p:sldId id="315" r:id="rId5"/>
    <p:sldId id="316" r:id="rId6"/>
    <p:sldId id="317" r:id="rId7"/>
    <p:sldId id="309" r:id="rId8"/>
    <p:sldId id="323" r:id="rId9"/>
    <p:sldId id="318" r:id="rId10"/>
    <p:sldId id="319" r:id="rId11"/>
    <p:sldId id="306" r:id="rId12"/>
    <p:sldId id="322" r:id="rId13"/>
    <p:sldId id="320" r:id="rId14"/>
    <p:sldId id="299" r:id="rId1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4813" indent="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09625" indent="104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14438" indent="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20838" indent="207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7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4" autoAdjust="0"/>
    <p:restoredTop sz="94660"/>
  </p:normalViewPr>
  <p:slideViewPr>
    <p:cSldViewPr>
      <p:cViewPr>
        <p:scale>
          <a:sx n="20" d="100"/>
          <a:sy n="20" d="100"/>
        </p:scale>
        <p:origin x="-2395" y="-13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8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614" y="1"/>
            <a:ext cx="2945822" cy="4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1" tIns="0" rIns="19311" bIns="0" numCol="1" anchor="t" anchorCtr="0" compatLnSpc="1">
            <a:prstTxWarp prst="textNoShape">
              <a:avLst/>
            </a:prstTxWarp>
          </a:bodyPr>
          <a:lstStyle>
            <a:lvl1pPr defTabSz="9301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55" y="1"/>
            <a:ext cx="2945821" cy="4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1" tIns="0" rIns="19311" bIns="0" numCol="1" anchor="t" anchorCtr="0" compatLnSpc="1">
            <a:prstTxWarp prst="textNoShape">
              <a:avLst/>
            </a:prstTxWarp>
          </a:bodyPr>
          <a:lstStyle>
            <a:lvl1pPr algn="r" defTabSz="9301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52475"/>
            <a:ext cx="4941888" cy="3706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36" y="4716117"/>
            <a:ext cx="4983992" cy="446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6" tIns="46669" rIns="93336" bIns="46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614" y="9430629"/>
            <a:ext cx="2945822" cy="49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1" tIns="0" rIns="19311" bIns="0" numCol="1" anchor="b" anchorCtr="0" compatLnSpc="1">
            <a:prstTxWarp prst="textNoShape">
              <a:avLst/>
            </a:prstTxWarp>
          </a:bodyPr>
          <a:lstStyle>
            <a:lvl1pPr defTabSz="9301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55" y="9430629"/>
            <a:ext cx="2945821" cy="49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1" tIns="0" rIns="19311" bIns="0" numCol="1" anchor="b" anchorCtr="0" compatLnSpc="1">
            <a:prstTxWarp prst="textNoShape">
              <a:avLst/>
            </a:prstTxWarp>
          </a:bodyPr>
          <a:lstStyle>
            <a:lvl1pPr algn="r" defTabSz="9301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4109F095-2CA2-4028-911E-B5D980DCC2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955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6400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1213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17613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22425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9F095-2CA2-4028-911E-B5D980DCC25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9F095-2CA2-4028-911E-B5D980DCC25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28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242E3-1B56-4FDD-966C-3EBA0D0E795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74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9F095-2CA2-4028-911E-B5D980DCC25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98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9F095-2CA2-4028-911E-B5D980DCC25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01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9F095-2CA2-4028-911E-B5D980DCC25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0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9F095-2CA2-4028-911E-B5D980DCC25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30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460" y="2567940"/>
            <a:ext cx="8633460" cy="1219200"/>
          </a:xfrm>
          <a:noFill/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Zusatzinfo, Autoren, Ort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k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88" y="1260630"/>
            <a:ext cx="8634798" cy="5041110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8647200" cy="503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011863" y="6627813"/>
            <a:ext cx="224790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9E46-CB5A-4CC1-A535-46207D5B6D77}" type="datetime1">
              <a:rPr lang="de-DE"/>
              <a:pPr>
                <a:defRPr/>
              </a:pPr>
              <a:t>21.11.2013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50825" y="6626225"/>
            <a:ext cx="5754688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Menue: Einfügen &gt; Kopf- und 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8261350" y="6626225"/>
            <a:ext cx="62706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3702-78F3-4346-887D-C1E1D5CC9A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16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3840" y="580986"/>
            <a:ext cx="7665720" cy="6077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13" name="Grafik 12" descr="PPT_01.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429768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44800" y="1263600"/>
            <a:ext cx="8647200" cy="503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604448" y="6525924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D99624-63FC-4542-BEFF-7DB5721BF550}" type="slidenum">
              <a:rPr lang="en-GB" sz="800" smtClean="0"/>
              <a:t>‹Nr.›</a:t>
            </a:fld>
            <a:endParaRPr lang="en-GB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7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i="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600"/>
        </a:spcBef>
        <a:buClr>
          <a:srgbClr val="33B2B2"/>
        </a:buClr>
        <a:buSzPct val="100000"/>
        <a:buFontTx/>
        <a:buNone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Tx/>
        <a:buFont typeface="Wingdings" pitchFamily="2" charset="2"/>
        <a:buChar char="§"/>
        <a:tabLst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32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de-DE" sz="1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4000" indent="-180000" algn="l" defTabSz="914400" rtl="0" eaLnBrk="1" latinLnBrk="0" hangingPunct="1">
        <a:spcBef>
          <a:spcPts val="600"/>
        </a:spcBef>
        <a:buFont typeface="Symbol" pitchFamily="18" charset="2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685800" y="1742951"/>
            <a:ext cx="7772400" cy="1470025"/>
          </a:xfrm>
        </p:spPr>
        <p:txBody>
          <a:bodyPr>
            <a:normAutofit/>
          </a:bodyPr>
          <a:lstStyle/>
          <a:p>
            <a:pPr defTabSz="885825">
              <a:spcBef>
                <a:spcPts val="1500"/>
              </a:spcBef>
              <a:tabLst>
                <a:tab pos="8231188" algn="r"/>
              </a:tabLst>
            </a:pPr>
            <a:r>
              <a:rPr lang="en-GB" dirty="0">
                <a:latin typeface="Helvetica" pitchFamily="34" charset="0"/>
              </a:rPr>
              <a:t>Relation between the newly derived ECR criterion and the QUENCH LOCA test results</a:t>
            </a:r>
            <a:endParaRPr lang="de-DE" dirty="0" smtClean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785786" y="3717032"/>
            <a:ext cx="7715304" cy="256948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H.G. Sonnenburg, GRS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r>
              <a:rPr lang="de-DE" dirty="0" smtClean="0"/>
              <a:t>19th International </a:t>
            </a:r>
            <a:r>
              <a:rPr lang="de-DE" dirty="0"/>
              <a:t>QUENCH </a:t>
            </a:r>
            <a:r>
              <a:rPr lang="de-DE" dirty="0" smtClean="0"/>
              <a:t>Workshop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/>
              <a:t>Karlsruhe Institute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Technology </a:t>
            </a:r>
            <a:br>
              <a:rPr lang="de-DE" dirty="0" smtClean="0"/>
            </a:br>
            <a:r>
              <a:rPr lang="de-DE" dirty="0" smtClean="0"/>
              <a:t>Campus </a:t>
            </a:r>
            <a:r>
              <a:rPr lang="de-DE" dirty="0"/>
              <a:t>North, H.-von-Helmholtz-Platz 1, 76344 Egg.-</a:t>
            </a:r>
            <a:r>
              <a:rPr lang="de-DE" dirty="0" err="1" smtClean="0"/>
              <a:t>Leopoldshafen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November </a:t>
            </a:r>
            <a:r>
              <a:rPr lang="de-DE" dirty="0"/>
              <a:t>19-21, 2013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580986"/>
            <a:ext cx="6433904" cy="607734"/>
          </a:xfrm>
        </p:spPr>
        <p:txBody>
          <a:bodyPr/>
          <a:lstStyle/>
          <a:p>
            <a:r>
              <a:rPr lang="en-GB" dirty="0" smtClean="0"/>
              <a:t>Linear Regression for Stress Ratio         </a:t>
            </a:r>
            <a:r>
              <a:rPr lang="en-GB" i="1" dirty="0" smtClean="0"/>
              <a:t>R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899592" y="1340768"/>
                <a:ext cx="6678488" cy="64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𝑅</m:t>
                      </m:r>
                      <m:r>
                        <a:rPr lang="de-D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𝑏𝑢𝑟𝑠𝑡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𝑦𝑖𝑒𝑙𝑑</m:t>
                              </m:r>
                            </m:sub>
                          </m:sSub>
                        </m:den>
                      </m:f>
                      <m:r>
                        <a:rPr lang="de-D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𝐸𝐶𝑅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𝐸𝐶𝑅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/>
                        </a:rPr>
                        <m:t>𝐸𝐶𝑅</m:t>
                      </m:r>
                      <m:r>
                        <a:rPr lang="de-D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+</m:t>
                          </m:r>
                          <m:r>
                            <a:rPr lang="de-DE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6678488" cy="6460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515759"/>
                  </p:ext>
                </p:extLst>
              </p:nvPr>
            </p:nvGraphicFramePr>
            <p:xfrm>
              <a:off x="1225750" y="2564904"/>
              <a:ext cx="7378699" cy="40515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57059"/>
                    <a:gridCol w="1445884"/>
                    <a:gridCol w="1445884"/>
                    <a:gridCol w="1329872"/>
                  </a:tblGrid>
                  <a:tr h="290257">
                    <a:tc>
                      <a:txBody>
                        <a:bodyPr/>
                        <a:lstStyle/>
                        <a:p>
                          <a:endParaRPr lang="en-GB" sz="1800" dirty="0">
                            <a:effectLst/>
                            <a:latin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Estimate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Std. Error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p-value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4533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1.62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3.5 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-2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&lt; 2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-16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523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     (</m:t>
                                </m:r>
                                <m:box>
                                  <m:boxPr>
                                    <m:ctrlPr>
                                      <a:rPr lang="en-GB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°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𝐶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1.8 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-3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3.6 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-4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1.6 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-6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73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𝐸𝐶𝑅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/>
                                </a:rPr>
                                <m:t>    (</m:t>
                              </m:r>
                              <m:box>
                                <m:boxPr>
                                  <m:ctrlPr>
                                    <a:rPr lang="en-GB" sz="1800" i="1">
                                      <a:effectLst/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% </m:t>
                                      </m:r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𝐸𝐶𝑅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sz="18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      (Zry-4, ZIRLO)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-4.2 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-2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3.0 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-3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&lt; 2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-16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41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𝐸𝐶𝑅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/>
                                </a:rPr>
                                <m:t>    (</m:t>
                              </m:r>
                              <m:box>
                                <m:boxPr>
                                  <m:ctrlPr>
                                    <a:rPr lang="en-GB" sz="1800" i="1">
                                      <a:effectLst/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% </m:t>
                                      </m:r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𝐸𝐶𝑅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sz="18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      (M5)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-3.7 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-2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2.8 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-3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4.1 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-9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41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𝐸𝐶𝑅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/>
                                </a:rPr>
                                <m:t>    (</m:t>
                              </m:r>
                              <m:box>
                                <m:boxPr>
                                  <m:ctrlPr>
                                    <a:rPr lang="en-GB" sz="1800" i="1">
                                      <a:effectLst/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% </m:t>
                                      </m:r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𝐸𝐶𝑅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sz="18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       (Zry-4 HBR)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-6.5 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-2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4.2 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-3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&lt; 2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-16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5674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     (</m:t>
                                </m:r>
                                <m:box>
                                  <m:boxPr>
                                    <m:ctrlPr>
                                      <a:rPr lang="en-GB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𝑝𝑝𝑚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𝐻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-1.05 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-4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-5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-8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5674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𝐸𝐶𝑅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     (</m:t>
                                </m:r>
                                <m:box>
                                  <m:boxPr>
                                    <m:ctrlPr>
                                      <a:rPr lang="en-GB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% 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𝐸𝐶𝑅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   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𝑝𝑝𝑚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𝐻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-1.08 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-4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1.7 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-5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4.1 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-9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515759"/>
                  </p:ext>
                </p:extLst>
              </p:nvPr>
            </p:nvGraphicFramePr>
            <p:xfrm>
              <a:off x="1225750" y="2564904"/>
              <a:ext cx="7378699" cy="40515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57059"/>
                    <a:gridCol w="1445884"/>
                    <a:gridCol w="1445884"/>
                    <a:gridCol w="1329872"/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GB" sz="1800" dirty="0">
                            <a:effectLst/>
                            <a:latin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Estimate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Std. Error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p-value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t="-85000" r="-133784" b="-66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1.62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3.5 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-2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&lt; 2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-16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55829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t="-160870" r="-133784" b="-48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1.8 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-3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3.6 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-4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1.6 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-6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46266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t="-315789" r="-133784" b="-4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-4.2 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-2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3.0 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-3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&lt; 2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-16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46266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t="-415789" r="-133784" b="-3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-3.7 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-2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2.8 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-3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4.1 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-9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46266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t="-522667" r="-133784" b="-2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-6.5 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-2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4.2 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-3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&lt; 2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-16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6030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t="-471717" r="-133784" b="-117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-1.05 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-4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-5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-8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6030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t="-571717" r="-133784" b="-17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-1.08 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-4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1.7 </a:t>
                          </a:r>
                          <a:r>
                            <a:rPr lang="en-US" sz="1800" baseline="30000">
                              <a:effectLst/>
                            </a:rPr>
                            <a:t>.</a:t>
                          </a:r>
                          <a:r>
                            <a:rPr lang="en-US" sz="1800">
                              <a:effectLst/>
                            </a:rPr>
                            <a:t> 10</a:t>
                          </a:r>
                          <a:r>
                            <a:rPr lang="en-US" sz="1800" baseline="30000">
                              <a:effectLst/>
                            </a:rPr>
                            <a:t>-5</a:t>
                          </a:r>
                          <a:endParaRPr lang="en-GB" sz="18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4.1 </a:t>
                          </a:r>
                          <a:r>
                            <a:rPr lang="en-US" sz="1800" baseline="30000" dirty="0">
                              <a:effectLst/>
                            </a:rPr>
                            <a:t>.</a:t>
                          </a:r>
                          <a:r>
                            <a:rPr lang="en-US" sz="1800" dirty="0">
                              <a:effectLst/>
                            </a:rPr>
                            <a:t> 10</a:t>
                          </a:r>
                          <a:r>
                            <a:rPr lang="en-US" sz="1800" baseline="30000" dirty="0">
                              <a:effectLst/>
                            </a:rPr>
                            <a:t>-9</a:t>
                          </a:r>
                          <a:endParaRPr lang="en-GB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hteck 5"/>
          <p:cNvSpPr/>
          <p:nvPr/>
        </p:nvSpPr>
        <p:spPr>
          <a:xfrm>
            <a:off x="3851920" y="2195572"/>
            <a:ext cx="35257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based on 102 RCTs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3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1835697" y="580618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z="2800" b="1" dirty="0">
                <a:latin typeface="Arial" pitchFamily="34" charset="0"/>
                <a:ea typeface="+mj-ea"/>
                <a:cs typeface="+mj-cs"/>
              </a:rPr>
              <a:t>Zero-Ductility</a:t>
            </a:r>
          </a:p>
        </p:txBody>
      </p:sp>
      <p:pic>
        <p:nvPicPr>
          <p:cNvPr id="33" name="Grafik 32"/>
          <p:cNvPicPr/>
          <p:nvPr/>
        </p:nvPicPr>
        <p:blipFill rotWithShape="1">
          <a:blip r:embed="rId3"/>
          <a:srcRect l="10569" t="8819" r="10569" b="996"/>
          <a:stretch/>
        </p:blipFill>
        <p:spPr bwMode="auto">
          <a:xfrm>
            <a:off x="1512580" y="1901061"/>
            <a:ext cx="6155764" cy="4264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hteck 33"/>
          <p:cNvSpPr/>
          <p:nvPr/>
        </p:nvSpPr>
        <p:spPr>
          <a:xfrm rot="16200000">
            <a:off x="652210" y="3820398"/>
            <a:ext cx="172819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     ECR  in  %</a:t>
            </a:r>
            <a:endParaRPr lang="en-GB" dirty="0"/>
          </a:p>
        </p:txBody>
      </p:sp>
      <p:sp>
        <p:nvSpPr>
          <p:cNvPr id="35" name="Rechteck 34"/>
          <p:cNvSpPr/>
          <p:nvPr/>
        </p:nvSpPr>
        <p:spPr>
          <a:xfrm>
            <a:off x="3491879" y="6011996"/>
            <a:ext cx="172819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     H  in </a:t>
            </a:r>
            <a:r>
              <a:rPr lang="en-GB" dirty="0" err="1" smtClean="0"/>
              <a:t>wppm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eck 30"/>
              <p:cNvSpPr/>
              <p:nvPr/>
            </p:nvSpPr>
            <p:spPr>
              <a:xfrm>
                <a:off x="3198196" y="2227061"/>
                <a:ext cx="4034310" cy="69788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𝐸𝐶𝑅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𝑅</m:t>
                          </m:r>
                          <m:r>
                            <a:rPr lang="de-DE" i="1">
                              <a:latin typeface="Cambria Math"/>
                            </a:rPr>
                            <m:t>=1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𝑇</m:t>
                          </m:r>
                          <m:r>
                            <a:rPr lang="de-DE" b="0" i="1" baseline="-25000" smtClean="0">
                              <a:latin typeface="Cambria Math"/>
                            </a:rPr>
                            <m:t>𝑅𝐶𝑇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𝐸𝐶𝑅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𝐸𝐶𝑅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chtec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96" y="2227061"/>
                <a:ext cx="4034310" cy="697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rade Verbindung mit Pfeil 36"/>
          <p:cNvCxnSpPr/>
          <p:nvPr/>
        </p:nvCxnSpPr>
        <p:spPr>
          <a:xfrm flipH="1">
            <a:off x="2843808" y="2636912"/>
            <a:ext cx="43204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2843808" y="2728403"/>
            <a:ext cx="504056" cy="412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>
            <a:off x="2915816" y="2728403"/>
            <a:ext cx="576063" cy="12046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hteck 46"/>
              <p:cNvSpPr/>
              <p:nvPr/>
            </p:nvSpPr>
            <p:spPr>
              <a:xfrm>
                <a:off x="5796136" y="580618"/>
                <a:ext cx="12970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𝐸𝐶𝑅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𝑅</m:t>
                          </m:r>
                          <m:r>
                            <a:rPr lang="de-DE" sz="2400" i="1">
                              <a:latin typeface="Cambria Math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80618"/>
                <a:ext cx="129702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77"/>
          <p:cNvSpPr>
            <a:spLocks noChangeArrowheads="1"/>
          </p:cNvSpPr>
          <p:nvPr/>
        </p:nvSpPr>
        <p:spPr bwMode="auto">
          <a:xfrm>
            <a:off x="7925488" y="5582270"/>
            <a:ext cx="1064394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secondary</a:t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hydriding</a:t>
            </a:r>
            <a:endParaRPr lang="en-US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during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LOCA 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Conservatism of </a:t>
            </a:r>
            <a:r>
              <a:rPr lang="en-GB" sz="2800" i="1" dirty="0" smtClean="0"/>
              <a:t>ECR</a:t>
            </a:r>
            <a:r>
              <a:rPr lang="en-GB" sz="2800" i="1" baseline="-25000" dirty="0" smtClean="0"/>
              <a:t>R=1</a:t>
            </a:r>
            <a:endParaRPr lang="en-GB" sz="28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GB" i="1" dirty="0" smtClean="0"/>
                  <a:t>ECR</a:t>
                </a:r>
                <a:r>
                  <a:rPr lang="en-GB" i="1" baseline="-25000" dirty="0" smtClean="0"/>
                  <a:t>R=1</a:t>
                </a:r>
                <a:r>
                  <a:rPr lang="en-GB" dirty="0" smtClean="0"/>
                  <a:t>   </a:t>
                </a:r>
                <a:r>
                  <a:rPr lang="en-GB" dirty="0" smtClean="0">
                    <a:sym typeface="Wingdings" panose="05000000000000000000" pitchFamily="2" charset="2"/>
                  </a:rPr>
                  <a:t></a:t>
                </a:r>
                <a:r>
                  <a:rPr lang="en-GB" dirty="0" smtClean="0"/>
                  <a:t>  Burst stress at yield stress level</a:t>
                </a:r>
              </a:p>
              <a:p>
                <a:pPr lvl="1"/>
                <a:endParaRPr lang="en-GB" dirty="0"/>
              </a:p>
              <a:p>
                <a:pPr lvl="1"/>
                <a:r>
                  <a:rPr lang="en-GB" dirty="0" smtClean="0"/>
                  <a:t>Accuracy of burst stress is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GB" dirty="0" smtClean="0"/>
                  <a:t>20%</a:t>
                </a:r>
              </a:p>
              <a:p>
                <a:pPr lvl="1"/>
                <a:endParaRPr lang="en-GB" dirty="0"/>
              </a:p>
              <a:p>
                <a:pPr lvl="1"/>
                <a:r>
                  <a:rPr lang="en-GB" dirty="0" smtClean="0"/>
                  <a:t>Yield stress ranges from 500 </a:t>
                </a:r>
                <a:r>
                  <a:rPr lang="en-GB" dirty="0" err="1" smtClean="0"/>
                  <a:t>MPa</a:t>
                </a:r>
                <a:r>
                  <a:rPr lang="en-GB" dirty="0" smtClean="0"/>
                  <a:t> to 900 </a:t>
                </a:r>
                <a:r>
                  <a:rPr lang="en-GB" dirty="0" err="1" smtClean="0"/>
                  <a:t>MPa</a:t>
                </a:r>
                <a:r>
                  <a:rPr lang="en-GB" dirty="0" smtClean="0"/>
                  <a:t>  (MATPRO)</a:t>
                </a:r>
              </a:p>
              <a:p>
                <a:pPr lvl="1"/>
                <a:endParaRPr lang="en-GB" dirty="0"/>
              </a:p>
              <a:p>
                <a:pPr lvl="1"/>
                <a:r>
                  <a:rPr lang="en-GB" dirty="0" smtClean="0"/>
                  <a:t>Thermo-elasticity</a:t>
                </a:r>
                <a:r>
                  <a:rPr lang="en-GB" dirty="0"/>
                  <a:t>: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Estimated </a:t>
                </a:r>
                <a:r>
                  <a:rPr lang="en-GB" dirty="0"/>
                  <a:t>s</a:t>
                </a:r>
                <a:r>
                  <a:rPr lang="en-GB" dirty="0" smtClean="0"/>
                  <a:t>tress level for thermal shock        (Quenching </a:t>
                </a:r>
                <a:r>
                  <a:rPr lang="en-GB" dirty="0" smtClean="0">
                    <a:latin typeface="Symbol" panose="05050102010706020507" pitchFamily="18" charset="2"/>
                  </a:rPr>
                  <a:t>D</a:t>
                </a:r>
                <a:r>
                  <a:rPr lang="en-GB" dirty="0" smtClean="0"/>
                  <a:t>T  800°C </a:t>
                </a:r>
                <a:r>
                  <a:rPr lang="en-GB" dirty="0" smtClean="0">
                    <a:sym typeface="Wingdings" panose="05000000000000000000" pitchFamily="2" charset="2"/>
                  </a:rPr>
                  <a:t></a:t>
                </a:r>
                <a:r>
                  <a:rPr lang="en-GB" dirty="0" smtClean="0"/>
                  <a:t> 135°C) </a:t>
                </a:r>
                <a:br>
                  <a:rPr lang="en-GB" dirty="0" smtClean="0"/>
                </a:br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effectLst/>
                            <a:latin typeface="Cambria Math"/>
                            <a:ea typeface="Times New Roman"/>
                          </a:rPr>
                          <m:t>ΘΘ</m:t>
                        </m:r>
                      </m:sub>
                    </m:sSub>
                    <m:r>
                      <a:rPr lang="de-DE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GB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𝛼</m:t>
                        </m:r>
                        <m:r>
                          <a:rPr lang="de-DE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  <m:r>
                          <a:rPr lang="de-DE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</m:t>
                        </m:r>
                        <m:r>
                          <a:rPr lang="de-DE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de-DE">
                            <a:effectLst/>
                            <a:latin typeface="Cambria Math"/>
                            <a:ea typeface="Times New Roman"/>
                          </a:rPr>
                          <m:t>Δ</m:t>
                        </m:r>
                        <m:r>
                          <a:rPr lang="de-DE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𝑇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 (1−</m:t>
                        </m:r>
                        <m:r>
                          <a:rPr lang="de-DE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𝜈</m:t>
                        </m:r>
                        <m:r>
                          <a:rPr lang="de-DE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i="1">
                            <a:effectLst/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de-DE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ln</m:t>
                            </m:r>
                            <m:r>
                              <a:rPr lang="de-DE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GB" i="1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𝑜𝑢𝑡𝑒𝑟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𝑖𝑛𝑛𝑒𝑟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den>
                        </m:f>
                        <m:r>
                          <a:rPr lang="de-DE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de-DE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𝑜𝑢𝑡𝑒𝑟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de-DE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𝑖𝑛𝑛𝑒𝑟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de-DE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de-DE" i="1">
                        <a:latin typeface="Cambria Math"/>
                        <a:ea typeface="Times New Roman"/>
                        <a:cs typeface="Times New Roman"/>
                      </a:rPr>
                      <m:t>≈</m:t>
                    </m:r>
                    <m:r>
                      <a:rPr lang="de-DE" b="0" i="1" smtClean="0">
                        <a:latin typeface="Cambria Math"/>
                        <a:ea typeface="Times New Roman"/>
                        <a:cs typeface="Times New Roman"/>
                      </a:rPr>
                      <m:t>250 </m:t>
                    </m:r>
                    <m:r>
                      <a:rPr lang="de-DE" b="0" i="1" smtClean="0">
                        <a:latin typeface="Cambria Math"/>
                        <a:ea typeface="Times New Roman"/>
                        <a:cs typeface="Times New Roman"/>
                      </a:rPr>
                      <m:t>𝑀𝑃𝑎</m:t>
                    </m:r>
                  </m:oMath>
                </a14:m>
                <a:endParaRPr lang="en-GB" dirty="0" smtClean="0"/>
              </a:p>
              <a:p>
                <a:pPr lvl="1"/>
                <a:endParaRPr lang="en-GB" dirty="0"/>
              </a:p>
              <a:p>
                <a:pPr lvl="1"/>
                <a:r>
                  <a:rPr lang="en-GB" i="1" dirty="0" smtClean="0">
                    <a:solidFill>
                      <a:schemeClr val="tx2"/>
                    </a:solidFill>
                  </a:rPr>
                  <a:t>ECR</a:t>
                </a:r>
                <a:r>
                  <a:rPr lang="en-GB" i="1" baseline="-25000" dirty="0" smtClean="0">
                    <a:solidFill>
                      <a:schemeClr val="tx2"/>
                    </a:solidFill>
                  </a:rPr>
                  <a:t>R=1</a:t>
                </a:r>
                <a:r>
                  <a:rPr lang="en-GB" dirty="0" smtClean="0">
                    <a:solidFill>
                      <a:schemeClr val="tx2"/>
                    </a:solidFill>
                  </a:rPr>
                  <a:t>  implies huge conservatism against breaking of fuel rods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4" t="-15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7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/>
          <p:nvPr/>
        </p:nvPicPr>
        <p:blipFill>
          <a:blip r:embed="rId3"/>
          <a:stretch>
            <a:fillRect/>
          </a:stretch>
        </p:blipFill>
        <p:spPr>
          <a:xfrm>
            <a:off x="333324" y="1124744"/>
            <a:ext cx="7767068" cy="5438045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5868144" y="1907540"/>
            <a:ext cx="21602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/>
              <a:t>obsolete 17% ECR limit</a:t>
            </a:r>
            <a:endParaRPr lang="en-GB" sz="1400" dirty="0"/>
          </a:p>
        </p:txBody>
      </p:sp>
      <p:sp>
        <p:nvSpPr>
          <p:cNvPr id="15" name="Rechteck 14"/>
          <p:cNvSpPr/>
          <p:nvPr/>
        </p:nvSpPr>
        <p:spPr>
          <a:xfrm rot="16200000">
            <a:off x="-622449" y="3635151"/>
            <a:ext cx="21602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     ECR  (%)</a:t>
            </a:r>
            <a:endParaRPr lang="en-GB" sz="1400" dirty="0"/>
          </a:p>
        </p:txBody>
      </p:sp>
      <p:sp>
        <p:nvSpPr>
          <p:cNvPr id="5" name="Freihandform 4"/>
          <p:cNvSpPr/>
          <p:nvPr/>
        </p:nvSpPr>
        <p:spPr>
          <a:xfrm>
            <a:off x="1547664" y="5589240"/>
            <a:ext cx="3959964" cy="483573"/>
          </a:xfrm>
          <a:custGeom>
            <a:avLst/>
            <a:gdLst>
              <a:gd name="connsiteX0" fmla="*/ 0 w 2303780"/>
              <a:gd name="connsiteY0" fmla="*/ 17906 h 483573"/>
              <a:gd name="connsiteX1" fmla="*/ 245534 w 2303780"/>
              <a:gd name="connsiteY1" fmla="*/ 17906 h 483573"/>
              <a:gd name="connsiteX2" fmla="*/ 321734 w 2303780"/>
              <a:gd name="connsiteY2" fmla="*/ 43306 h 483573"/>
              <a:gd name="connsiteX3" fmla="*/ 389467 w 2303780"/>
              <a:gd name="connsiteY3" fmla="*/ 77173 h 483573"/>
              <a:gd name="connsiteX4" fmla="*/ 440267 w 2303780"/>
              <a:gd name="connsiteY4" fmla="*/ 119506 h 483573"/>
              <a:gd name="connsiteX5" fmla="*/ 516467 w 2303780"/>
              <a:gd name="connsiteY5" fmla="*/ 161840 h 483573"/>
              <a:gd name="connsiteX6" fmla="*/ 558800 w 2303780"/>
              <a:gd name="connsiteY6" fmla="*/ 170306 h 483573"/>
              <a:gd name="connsiteX7" fmla="*/ 660400 w 2303780"/>
              <a:gd name="connsiteY7" fmla="*/ 195706 h 483573"/>
              <a:gd name="connsiteX8" fmla="*/ 685800 w 2303780"/>
              <a:gd name="connsiteY8" fmla="*/ 204173 h 483573"/>
              <a:gd name="connsiteX9" fmla="*/ 736600 w 2303780"/>
              <a:gd name="connsiteY9" fmla="*/ 212640 h 483573"/>
              <a:gd name="connsiteX10" fmla="*/ 778934 w 2303780"/>
              <a:gd name="connsiteY10" fmla="*/ 204173 h 483573"/>
              <a:gd name="connsiteX11" fmla="*/ 804334 w 2303780"/>
              <a:gd name="connsiteY11" fmla="*/ 187240 h 483573"/>
              <a:gd name="connsiteX12" fmla="*/ 829734 w 2303780"/>
              <a:gd name="connsiteY12" fmla="*/ 178773 h 483573"/>
              <a:gd name="connsiteX13" fmla="*/ 922867 w 2303780"/>
              <a:gd name="connsiteY13" fmla="*/ 119506 h 483573"/>
              <a:gd name="connsiteX14" fmla="*/ 965200 w 2303780"/>
              <a:gd name="connsiteY14" fmla="*/ 102573 h 483573"/>
              <a:gd name="connsiteX15" fmla="*/ 990600 w 2303780"/>
              <a:gd name="connsiteY15" fmla="*/ 94106 h 483573"/>
              <a:gd name="connsiteX16" fmla="*/ 1058334 w 2303780"/>
              <a:gd name="connsiteY16" fmla="*/ 68706 h 483573"/>
              <a:gd name="connsiteX17" fmla="*/ 1176867 w 2303780"/>
              <a:gd name="connsiteY17" fmla="*/ 77173 h 483573"/>
              <a:gd name="connsiteX18" fmla="*/ 1202267 w 2303780"/>
              <a:gd name="connsiteY18" fmla="*/ 85640 h 483573"/>
              <a:gd name="connsiteX19" fmla="*/ 1244600 w 2303780"/>
              <a:gd name="connsiteY19" fmla="*/ 102573 h 483573"/>
              <a:gd name="connsiteX20" fmla="*/ 1295400 w 2303780"/>
              <a:gd name="connsiteY20" fmla="*/ 111040 h 483573"/>
              <a:gd name="connsiteX21" fmla="*/ 1447800 w 2303780"/>
              <a:gd name="connsiteY21" fmla="*/ 119506 h 483573"/>
              <a:gd name="connsiteX22" fmla="*/ 1507067 w 2303780"/>
              <a:gd name="connsiteY22" fmla="*/ 136440 h 483573"/>
              <a:gd name="connsiteX23" fmla="*/ 1540934 w 2303780"/>
              <a:gd name="connsiteY23" fmla="*/ 144906 h 483573"/>
              <a:gd name="connsiteX24" fmla="*/ 1735667 w 2303780"/>
              <a:gd name="connsiteY24" fmla="*/ 153373 h 483573"/>
              <a:gd name="connsiteX25" fmla="*/ 1803400 w 2303780"/>
              <a:gd name="connsiteY25" fmla="*/ 170306 h 483573"/>
              <a:gd name="connsiteX26" fmla="*/ 1845734 w 2303780"/>
              <a:gd name="connsiteY26" fmla="*/ 187240 h 483573"/>
              <a:gd name="connsiteX27" fmla="*/ 1888067 w 2303780"/>
              <a:gd name="connsiteY27" fmla="*/ 195706 h 483573"/>
              <a:gd name="connsiteX28" fmla="*/ 1972734 w 2303780"/>
              <a:gd name="connsiteY28" fmla="*/ 221106 h 483573"/>
              <a:gd name="connsiteX29" fmla="*/ 1998134 w 2303780"/>
              <a:gd name="connsiteY29" fmla="*/ 229573 h 483573"/>
              <a:gd name="connsiteX30" fmla="*/ 2057400 w 2303780"/>
              <a:gd name="connsiteY30" fmla="*/ 246506 h 483573"/>
              <a:gd name="connsiteX31" fmla="*/ 2116667 w 2303780"/>
              <a:gd name="connsiteY31" fmla="*/ 280373 h 483573"/>
              <a:gd name="connsiteX32" fmla="*/ 2175934 w 2303780"/>
              <a:gd name="connsiteY32" fmla="*/ 339640 h 483573"/>
              <a:gd name="connsiteX33" fmla="*/ 2226734 w 2303780"/>
              <a:gd name="connsiteY33" fmla="*/ 373506 h 483573"/>
              <a:gd name="connsiteX34" fmla="*/ 2252134 w 2303780"/>
              <a:gd name="connsiteY34" fmla="*/ 390440 h 483573"/>
              <a:gd name="connsiteX35" fmla="*/ 2269067 w 2303780"/>
              <a:gd name="connsiteY35" fmla="*/ 415840 h 483573"/>
              <a:gd name="connsiteX36" fmla="*/ 2277534 w 2303780"/>
              <a:gd name="connsiteY36" fmla="*/ 449706 h 483573"/>
              <a:gd name="connsiteX37" fmla="*/ 2302934 w 2303780"/>
              <a:gd name="connsiteY37" fmla="*/ 483573 h 483573"/>
              <a:gd name="connsiteX0" fmla="*/ 0 w 2303780"/>
              <a:gd name="connsiteY0" fmla="*/ 17906 h 483573"/>
              <a:gd name="connsiteX1" fmla="*/ 245534 w 2303780"/>
              <a:gd name="connsiteY1" fmla="*/ 17906 h 483573"/>
              <a:gd name="connsiteX2" fmla="*/ 321734 w 2303780"/>
              <a:gd name="connsiteY2" fmla="*/ 43306 h 483573"/>
              <a:gd name="connsiteX3" fmla="*/ 389467 w 2303780"/>
              <a:gd name="connsiteY3" fmla="*/ 77173 h 483573"/>
              <a:gd name="connsiteX4" fmla="*/ 516467 w 2303780"/>
              <a:gd name="connsiteY4" fmla="*/ 161840 h 483573"/>
              <a:gd name="connsiteX5" fmla="*/ 558800 w 2303780"/>
              <a:gd name="connsiteY5" fmla="*/ 170306 h 483573"/>
              <a:gd name="connsiteX6" fmla="*/ 660400 w 2303780"/>
              <a:gd name="connsiteY6" fmla="*/ 195706 h 483573"/>
              <a:gd name="connsiteX7" fmla="*/ 685800 w 2303780"/>
              <a:gd name="connsiteY7" fmla="*/ 204173 h 483573"/>
              <a:gd name="connsiteX8" fmla="*/ 736600 w 2303780"/>
              <a:gd name="connsiteY8" fmla="*/ 212640 h 483573"/>
              <a:gd name="connsiteX9" fmla="*/ 778934 w 2303780"/>
              <a:gd name="connsiteY9" fmla="*/ 204173 h 483573"/>
              <a:gd name="connsiteX10" fmla="*/ 804334 w 2303780"/>
              <a:gd name="connsiteY10" fmla="*/ 187240 h 483573"/>
              <a:gd name="connsiteX11" fmla="*/ 829734 w 2303780"/>
              <a:gd name="connsiteY11" fmla="*/ 178773 h 483573"/>
              <a:gd name="connsiteX12" fmla="*/ 922867 w 2303780"/>
              <a:gd name="connsiteY12" fmla="*/ 119506 h 483573"/>
              <a:gd name="connsiteX13" fmla="*/ 965200 w 2303780"/>
              <a:gd name="connsiteY13" fmla="*/ 102573 h 483573"/>
              <a:gd name="connsiteX14" fmla="*/ 990600 w 2303780"/>
              <a:gd name="connsiteY14" fmla="*/ 94106 h 483573"/>
              <a:gd name="connsiteX15" fmla="*/ 1058334 w 2303780"/>
              <a:gd name="connsiteY15" fmla="*/ 68706 h 483573"/>
              <a:gd name="connsiteX16" fmla="*/ 1176867 w 2303780"/>
              <a:gd name="connsiteY16" fmla="*/ 77173 h 483573"/>
              <a:gd name="connsiteX17" fmla="*/ 1202267 w 2303780"/>
              <a:gd name="connsiteY17" fmla="*/ 85640 h 483573"/>
              <a:gd name="connsiteX18" fmla="*/ 1244600 w 2303780"/>
              <a:gd name="connsiteY18" fmla="*/ 102573 h 483573"/>
              <a:gd name="connsiteX19" fmla="*/ 1295400 w 2303780"/>
              <a:gd name="connsiteY19" fmla="*/ 111040 h 483573"/>
              <a:gd name="connsiteX20" fmla="*/ 1447800 w 2303780"/>
              <a:gd name="connsiteY20" fmla="*/ 119506 h 483573"/>
              <a:gd name="connsiteX21" fmla="*/ 1507067 w 2303780"/>
              <a:gd name="connsiteY21" fmla="*/ 136440 h 483573"/>
              <a:gd name="connsiteX22" fmla="*/ 1540934 w 2303780"/>
              <a:gd name="connsiteY22" fmla="*/ 144906 h 483573"/>
              <a:gd name="connsiteX23" fmla="*/ 1735667 w 2303780"/>
              <a:gd name="connsiteY23" fmla="*/ 153373 h 483573"/>
              <a:gd name="connsiteX24" fmla="*/ 1803400 w 2303780"/>
              <a:gd name="connsiteY24" fmla="*/ 170306 h 483573"/>
              <a:gd name="connsiteX25" fmla="*/ 1845734 w 2303780"/>
              <a:gd name="connsiteY25" fmla="*/ 187240 h 483573"/>
              <a:gd name="connsiteX26" fmla="*/ 1888067 w 2303780"/>
              <a:gd name="connsiteY26" fmla="*/ 195706 h 483573"/>
              <a:gd name="connsiteX27" fmla="*/ 1972734 w 2303780"/>
              <a:gd name="connsiteY27" fmla="*/ 221106 h 483573"/>
              <a:gd name="connsiteX28" fmla="*/ 1998134 w 2303780"/>
              <a:gd name="connsiteY28" fmla="*/ 229573 h 483573"/>
              <a:gd name="connsiteX29" fmla="*/ 2057400 w 2303780"/>
              <a:gd name="connsiteY29" fmla="*/ 246506 h 483573"/>
              <a:gd name="connsiteX30" fmla="*/ 2116667 w 2303780"/>
              <a:gd name="connsiteY30" fmla="*/ 280373 h 483573"/>
              <a:gd name="connsiteX31" fmla="*/ 2175934 w 2303780"/>
              <a:gd name="connsiteY31" fmla="*/ 339640 h 483573"/>
              <a:gd name="connsiteX32" fmla="*/ 2226734 w 2303780"/>
              <a:gd name="connsiteY32" fmla="*/ 373506 h 483573"/>
              <a:gd name="connsiteX33" fmla="*/ 2252134 w 2303780"/>
              <a:gd name="connsiteY33" fmla="*/ 390440 h 483573"/>
              <a:gd name="connsiteX34" fmla="*/ 2269067 w 2303780"/>
              <a:gd name="connsiteY34" fmla="*/ 415840 h 483573"/>
              <a:gd name="connsiteX35" fmla="*/ 2277534 w 2303780"/>
              <a:gd name="connsiteY35" fmla="*/ 449706 h 483573"/>
              <a:gd name="connsiteX36" fmla="*/ 2302934 w 2303780"/>
              <a:gd name="connsiteY36" fmla="*/ 483573 h 483573"/>
              <a:gd name="connsiteX0" fmla="*/ 0 w 2303780"/>
              <a:gd name="connsiteY0" fmla="*/ 17906 h 483573"/>
              <a:gd name="connsiteX1" fmla="*/ 245534 w 2303780"/>
              <a:gd name="connsiteY1" fmla="*/ 17906 h 483573"/>
              <a:gd name="connsiteX2" fmla="*/ 321734 w 2303780"/>
              <a:gd name="connsiteY2" fmla="*/ 43306 h 483573"/>
              <a:gd name="connsiteX3" fmla="*/ 389467 w 2303780"/>
              <a:gd name="connsiteY3" fmla="*/ 77173 h 483573"/>
              <a:gd name="connsiteX4" fmla="*/ 516467 w 2303780"/>
              <a:gd name="connsiteY4" fmla="*/ 161840 h 483573"/>
              <a:gd name="connsiteX5" fmla="*/ 558800 w 2303780"/>
              <a:gd name="connsiteY5" fmla="*/ 170306 h 483573"/>
              <a:gd name="connsiteX6" fmla="*/ 660400 w 2303780"/>
              <a:gd name="connsiteY6" fmla="*/ 195706 h 483573"/>
              <a:gd name="connsiteX7" fmla="*/ 685800 w 2303780"/>
              <a:gd name="connsiteY7" fmla="*/ 204173 h 483573"/>
              <a:gd name="connsiteX8" fmla="*/ 778934 w 2303780"/>
              <a:gd name="connsiteY8" fmla="*/ 204173 h 483573"/>
              <a:gd name="connsiteX9" fmla="*/ 804334 w 2303780"/>
              <a:gd name="connsiteY9" fmla="*/ 187240 h 483573"/>
              <a:gd name="connsiteX10" fmla="*/ 829734 w 2303780"/>
              <a:gd name="connsiteY10" fmla="*/ 178773 h 483573"/>
              <a:gd name="connsiteX11" fmla="*/ 922867 w 2303780"/>
              <a:gd name="connsiteY11" fmla="*/ 119506 h 483573"/>
              <a:gd name="connsiteX12" fmla="*/ 965200 w 2303780"/>
              <a:gd name="connsiteY12" fmla="*/ 102573 h 483573"/>
              <a:gd name="connsiteX13" fmla="*/ 990600 w 2303780"/>
              <a:gd name="connsiteY13" fmla="*/ 94106 h 483573"/>
              <a:gd name="connsiteX14" fmla="*/ 1058334 w 2303780"/>
              <a:gd name="connsiteY14" fmla="*/ 68706 h 483573"/>
              <a:gd name="connsiteX15" fmla="*/ 1176867 w 2303780"/>
              <a:gd name="connsiteY15" fmla="*/ 77173 h 483573"/>
              <a:gd name="connsiteX16" fmla="*/ 1202267 w 2303780"/>
              <a:gd name="connsiteY16" fmla="*/ 85640 h 483573"/>
              <a:gd name="connsiteX17" fmla="*/ 1244600 w 2303780"/>
              <a:gd name="connsiteY17" fmla="*/ 102573 h 483573"/>
              <a:gd name="connsiteX18" fmla="*/ 1295400 w 2303780"/>
              <a:gd name="connsiteY18" fmla="*/ 111040 h 483573"/>
              <a:gd name="connsiteX19" fmla="*/ 1447800 w 2303780"/>
              <a:gd name="connsiteY19" fmla="*/ 119506 h 483573"/>
              <a:gd name="connsiteX20" fmla="*/ 1507067 w 2303780"/>
              <a:gd name="connsiteY20" fmla="*/ 136440 h 483573"/>
              <a:gd name="connsiteX21" fmla="*/ 1540934 w 2303780"/>
              <a:gd name="connsiteY21" fmla="*/ 144906 h 483573"/>
              <a:gd name="connsiteX22" fmla="*/ 1735667 w 2303780"/>
              <a:gd name="connsiteY22" fmla="*/ 153373 h 483573"/>
              <a:gd name="connsiteX23" fmla="*/ 1803400 w 2303780"/>
              <a:gd name="connsiteY23" fmla="*/ 170306 h 483573"/>
              <a:gd name="connsiteX24" fmla="*/ 1845734 w 2303780"/>
              <a:gd name="connsiteY24" fmla="*/ 187240 h 483573"/>
              <a:gd name="connsiteX25" fmla="*/ 1888067 w 2303780"/>
              <a:gd name="connsiteY25" fmla="*/ 195706 h 483573"/>
              <a:gd name="connsiteX26" fmla="*/ 1972734 w 2303780"/>
              <a:gd name="connsiteY26" fmla="*/ 221106 h 483573"/>
              <a:gd name="connsiteX27" fmla="*/ 1998134 w 2303780"/>
              <a:gd name="connsiteY27" fmla="*/ 229573 h 483573"/>
              <a:gd name="connsiteX28" fmla="*/ 2057400 w 2303780"/>
              <a:gd name="connsiteY28" fmla="*/ 246506 h 483573"/>
              <a:gd name="connsiteX29" fmla="*/ 2116667 w 2303780"/>
              <a:gd name="connsiteY29" fmla="*/ 280373 h 483573"/>
              <a:gd name="connsiteX30" fmla="*/ 2175934 w 2303780"/>
              <a:gd name="connsiteY30" fmla="*/ 339640 h 483573"/>
              <a:gd name="connsiteX31" fmla="*/ 2226734 w 2303780"/>
              <a:gd name="connsiteY31" fmla="*/ 373506 h 483573"/>
              <a:gd name="connsiteX32" fmla="*/ 2252134 w 2303780"/>
              <a:gd name="connsiteY32" fmla="*/ 390440 h 483573"/>
              <a:gd name="connsiteX33" fmla="*/ 2269067 w 2303780"/>
              <a:gd name="connsiteY33" fmla="*/ 415840 h 483573"/>
              <a:gd name="connsiteX34" fmla="*/ 2277534 w 2303780"/>
              <a:gd name="connsiteY34" fmla="*/ 449706 h 483573"/>
              <a:gd name="connsiteX35" fmla="*/ 2302934 w 2303780"/>
              <a:gd name="connsiteY35" fmla="*/ 483573 h 483573"/>
              <a:gd name="connsiteX0" fmla="*/ 0 w 2303780"/>
              <a:gd name="connsiteY0" fmla="*/ 17906 h 483573"/>
              <a:gd name="connsiteX1" fmla="*/ 245534 w 2303780"/>
              <a:gd name="connsiteY1" fmla="*/ 17906 h 483573"/>
              <a:gd name="connsiteX2" fmla="*/ 321734 w 2303780"/>
              <a:gd name="connsiteY2" fmla="*/ 43306 h 483573"/>
              <a:gd name="connsiteX3" fmla="*/ 389467 w 2303780"/>
              <a:gd name="connsiteY3" fmla="*/ 77173 h 483573"/>
              <a:gd name="connsiteX4" fmla="*/ 516467 w 2303780"/>
              <a:gd name="connsiteY4" fmla="*/ 161840 h 483573"/>
              <a:gd name="connsiteX5" fmla="*/ 558800 w 2303780"/>
              <a:gd name="connsiteY5" fmla="*/ 170306 h 483573"/>
              <a:gd name="connsiteX6" fmla="*/ 660400 w 2303780"/>
              <a:gd name="connsiteY6" fmla="*/ 195706 h 483573"/>
              <a:gd name="connsiteX7" fmla="*/ 685800 w 2303780"/>
              <a:gd name="connsiteY7" fmla="*/ 204173 h 483573"/>
              <a:gd name="connsiteX8" fmla="*/ 778934 w 2303780"/>
              <a:gd name="connsiteY8" fmla="*/ 204173 h 483573"/>
              <a:gd name="connsiteX9" fmla="*/ 829734 w 2303780"/>
              <a:gd name="connsiteY9" fmla="*/ 178773 h 483573"/>
              <a:gd name="connsiteX10" fmla="*/ 922867 w 2303780"/>
              <a:gd name="connsiteY10" fmla="*/ 119506 h 483573"/>
              <a:gd name="connsiteX11" fmla="*/ 965200 w 2303780"/>
              <a:gd name="connsiteY11" fmla="*/ 102573 h 483573"/>
              <a:gd name="connsiteX12" fmla="*/ 990600 w 2303780"/>
              <a:gd name="connsiteY12" fmla="*/ 94106 h 483573"/>
              <a:gd name="connsiteX13" fmla="*/ 1058334 w 2303780"/>
              <a:gd name="connsiteY13" fmla="*/ 68706 h 483573"/>
              <a:gd name="connsiteX14" fmla="*/ 1176867 w 2303780"/>
              <a:gd name="connsiteY14" fmla="*/ 77173 h 483573"/>
              <a:gd name="connsiteX15" fmla="*/ 1202267 w 2303780"/>
              <a:gd name="connsiteY15" fmla="*/ 85640 h 483573"/>
              <a:gd name="connsiteX16" fmla="*/ 1244600 w 2303780"/>
              <a:gd name="connsiteY16" fmla="*/ 102573 h 483573"/>
              <a:gd name="connsiteX17" fmla="*/ 1295400 w 2303780"/>
              <a:gd name="connsiteY17" fmla="*/ 111040 h 483573"/>
              <a:gd name="connsiteX18" fmla="*/ 1447800 w 2303780"/>
              <a:gd name="connsiteY18" fmla="*/ 119506 h 483573"/>
              <a:gd name="connsiteX19" fmla="*/ 1507067 w 2303780"/>
              <a:gd name="connsiteY19" fmla="*/ 136440 h 483573"/>
              <a:gd name="connsiteX20" fmla="*/ 1540934 w 2303780"/>
              <a:gd name="connsiteY20" fmla="*/ 144906 h 483573"/>
              <a:gd name="connsiteX21" fmla="*/ 1735667 w 2303780"/>
              <a:gd name="connsiteY21" fmla="*/ 153373 h 483573"/>
              <a:gd name="connsiteX22" fmla="*/ 1803400 w 2303780"/>
              <a:gd name="connsiteY22" fmla="*/ 170306 h 483573"/>
              <a:gd name="connsiteX23" fmla="*/ 1845734 w 2303780"/>
              <a:gd name="connsiteY23" fmla="*/ 187240 h 483573"/>
              <a:gd name="connsiteX24" fmla="*/ 1888067 w 2303780"/>
              <a:gd name="connsiteY24" fmla="*/ 195706 h 483573"/>
              <a:gd name="connsiteX25" fmla="*/ 1972734 w 2303780"/>
              <a:gd name="connsiteY25" fmla="*/ 221106 h 483573"/>
              <a:gd name="connsiteX26" fmla="*/ 1998134 w 2303780"/>
              <a:gd name="connsiteY26" fmla="*/ 229573 h 483573"/>
              <a:gd name="connsiteX27" fmla="*/ 2057400 w 2303780"/>
              <a:gd name="connsiteY27" fmla="*/ 246506 h 483573"/>
              <a:gd name="connsiteX28" fmla="*/ 2116667 w 2303780"/>
              <a:gd name="connsiteY28" fmla="*/ 280373 h 483573"/>
              <a:gd name="connsiteX29" fmla="*/ 2175934 w 2303780"/>
              <a:gd name="connsiteY29" fmla="*/ 339640 h 483573"/>
              <a:gd name="connsiteX30" fmla="*/ 2226734 w 2303780"/>
              <a:gd name="connsiteY30" fmla="*/ 373506 h 483573"/>
              <a:gd name="connsiteX31" fmla="*/ 2252134 w 2303780"/>
              <a:gd name="connsiteY31" fmla="*/ 390440 h 483573"/>
              <a:gd name="connsiteX32" fmla="*/ 2269067 w 2303780"/>
              <a:gd name="connsiteY32" fmla="*/ 415840 h 483573"/>
              <a:gd name="connsiteX33" fmla="*/ 2277534 w 2303780"/>
              <a:gd name="connsiteY33" fmla="*/ 449706 h 483573"/>
              <a:gd name="connsiteX34" fmla="*/ 2302934 w 2303780"/>
              <a:gd name="connsiteY34" fmla="*/ 483573 h 483573"/>
              <a:gd name="connsiteX0" fmla="*/ 0 w 2303780"/>
              <a:gd name="connsiteY0" fmla="*/ 17906 h 483573"/>
              <a:gd name="connsiteX1" fmla="*/ 245534 w 2303780"/>
              <a:gd name="connsiteY1" fmla="*/ 17906 h 483573"/>
              <a:gd name="connsiteX2" fmla="*/ 321734 w 2303780"/>
              <a:gd name="connsiteY2" fmla="*/ 43306 h 483573"/>
              <a:gd name="connsiteX3" fmla="*/ 389467 w 2303780"/>
              <a:gd name="connsiteY3" fmla="*/ 77173 h 483573"/>
              <a:gd name="connsiteX4" fmla="*/ 516467 w 2303780"/>
              <a:gd name="connsiteY4" fmla="*/ 161840 h 483573"/>
              <a:gd name="connsiteX5" fmla="*/ 558800 w 2303780"/>
              <a:gd name="connsiteY5" fmla="*/ 170306 h 483573"/>
              <a:gd name="connsiteX6" fmla="*/ 660400 w 2303780"/>
              <a:gd name="connsiteY6" fmla="*/ 195706 h 483573"/>
              <a:gd name="connsiteX7" fmla="*/ 685800 w 2303780"/>
              <a:gd name="connsiteY7" fmla="*/ 204173 h 483573"/>
              <a:gd name="connsiteX8" fmla="*/ 778934 w 2303780"/>
              <a:gd name="connsiteY8" fmla="*/ 204173 h 483573"/>
              <a:gd name="connsiteX9" fmla="*/ 829734 w 2303780"/>
              <a:gd name="connsiteY9" fmla="*/ 178773 h 483573"/>
              <a:gd name="connsiteX10" fmla="*/ 922867 w 2303780"/>
              <a:gd name="connsiteY10" fmla="*/ 119506 h 483573"/>
              <a:gd name="connsiteX11" fmla="*/ 965200 w 2303780"/>
              <a:gd name="connsiteY11" fmla="*/ 102573 h 483573"/>
              <a:gd name="connsiteX12" fmla="*/ 1058334 w 2303780"/>
              <a:gd name="connsiteY12" fmla="*/ 68706 h 483573"/>
              <a:gd name="connsiteX13" fmla="*/ 1176867 w 2303780"/>
              <a:gd name="connsiteY13" fmla="*/ 77173 h 483573"/>
              <a:gd name="connsiteX14" fmla="*/ 1202267 w 2303780"/>
              <a:gd name="connsiteY14" fmla="*/ 85640 h 483573"/>
              <a:gd name="connsiteX15" fmla="*/ 1244600 w 2303780"/>
              <a:gd name="connsiteY15" fmla="*/ 102573 h 483573"/>
              <a:gd name="connsiteX16" fmla="*/ 1295400 w 2303780"/>
              <a:gd name="connsiteY16" fmla="*/ 111040 h 483573"/>
              <a:gd name="connsiteX17" fmla="*/ 1447800 w 2303780"/>
              <a:gd name="connsiteY17" fmla="*/ 119506 h 483573"/>
              <a:gd name="connsiteX18" fmla="*/ 1507067 w 2303780"/>
              <a:gd name="connsiteY18" fmla="*/ 136440 h 483573"/>
              <a:gd name="connsiteX19" fmla="*/ 1540934 w 2303780"/>
              <a:gd name="connsiteY19" fmla="*/ 144906 h 483573"/>
              <a:gd name="connsiteX20" fmla="*/ 1735667 w 2303780"/>
              <a:gd name="connsiteY20" fmla="*/ 153373 h 483573"/>
              <a:gd name="connsiteX21" fmla="*/ 1803400 w 2303780"/>
              <a:gd name="connsiteY21" fmla="*/ 170306 h 483573"/>
              <a:gd name="connsiteX22" fmla="*/ 1845734 w 2303780"/>
              <a:gd name="connsiteY22" fmla="*/ 187240 h 483573"/>
              <a:gd name="connsiteX23" fmla="*/ 1888067 w 2303780"/>
              <a:gd name="connsiteY23" fmla="*/ 195706 h 483573"/>
              <a:gd name="connsiteX24" fmla="*/ 1972734 w 2303780"/>
              <a:gd name="connsiteY24" fmla="*/ 221106 h 483573"/>
              <a:gd name="connsiteX25" fmla="*/ 1998134 w 2303780"/>
              <a:gd name="connsiteY25" fmla="*/ 229573 h 483573"/>
              <a:gd name="connsiteX26" fmla="*/ 2057400 w 2303780"/>
              <a:gd name="connsiteY26" fmla="*/ 246506 h 483573"/>
              <a:gd name="connsiteX27" fmla="*/ 2116667 w 2303780"/>
              <a:gd name="connsiteY27" fmla="*/ 280373 h 483573"/>
              <a:gd name="connsiteX28" fmla="*/ 2175934 w 2303780"/>
              <a:gd name="connsiteY28" fmla="*/ 339640 h 483573"/>
              <a:gd name="connsiteX29" fmla="*/ 2226734 w 2303780"/>
              <a:gd name="connsiteY29" fmla="*/ 373506 h 483573"/>
              <a:gd name="connsiteX30" fmla="*/ 2252134 w 2303780"/>
              <a:gd name="connsiteY30" fmla="*/ 390440 h 483573"/>
              <a:gd name="connsiteX31" fmla="*/ 2269067 w 2303780"/>
              <a:gd name="connsiteY31" fmla="*/ 415840 h 483573"/>
              <a:gd name="connsiteX32" fmla="*/ 2277534 w 2303780"/>
              <a:gd name="connsiteY32" fmla="*/ 449706 h 483573"/>
              <a:gd name="connsiteX33" fmla="*/ 2302934 w 2303780"/>
              <a:gd name="connsiteY33" fmla="*/ 483573 h 483573"/>
              <a:gd name="connsiteX0" fmla="*/ 0 w 2303780"/>
              <a:gd name="connsiteY0" fmla="*/ 17906 h 483573"/>
              <a:gd name="connsiteX1" fmla="*/ 245534 w 2303780"/>
              <a:gd name="connsiteY1" fmla="*/ 17906 h 483573"/>
              <a:gd name="connsiteX2" fmla="*/ 321734 w 2303780"/>
              <a:gd name="connsiteY2" fmla="*/ 43306 h 483573"/>
              <a:gd name="connsiteX3" fmla="*/ 389467 w 2303780"/>
              <a:gd name="connsiteY3" fmla="*/ 77173 h 483573"/>
              <a:gd name="connsiteX4" fmla="*/ 516467 w 2303780"/>
              <a:gd name="connsiteY4" fmla="*/ 161840 h 483573"/>
              <a:gd name="connsiteX5" fmla="*/ 558800 w 2303780"/>
              <a:gd name="connsiteY5" fmla="*/ 170306 h 483573"/>
              <a:gd name="connsiteX6" fmla="*/ 660400 w 2303780"/>
              <a:gd name="connsiteY6" fmla="*/ 195706 h 483573"/>
              <a:gd name="connsiteX7" fmla="*/ 685800 w 2303780"/>
              <a:gd name="connsiteY7" fmla="*/ 204173 h 483573"/>
              <a:gd name="connsiteX8" fmla="*/ 778934 w 2303780"/>
              <a:gd name="connsiteY8" fmla="*/ 204173 h 483573"/>
              <a:gd name="connsiteX9" fmla="*/ 829734 w 2303780"/>
              <a:gd name="connsiteY9" fmla="*/ 178773 h 483573"/>
              <a:gd name="connsiteX10" fmla="*/ 965200 w 2303780"/>
              <a:gd name="connsiteY10" fmla="*/ 102573 h 483573"/>
              <a:gd name="connsiteX11" fmla="*/ 1058334 w 2303780"/>
              <a:gd name="connsiteY11" fmla="*/ 68706 h 483573"/>
              <a:gd name="connsiteX12" fmla="*/ 1176867 w 2303780"/>
              <a:gd name="connsiteY12" fmla="*/ 77173 h 483573"/>
              <a:gd name="connsiteX13" fmla="*/ 1202267 w 2303780"/>
              <a:gd name="connsiteY13" fmla="*/ 85640 h 483573"/>
              <a:gd name="connsiteX14" fmla="*/ 1244600 w 2303780"/>
              <a:gd name="connsiteY14" fmla="*/ 102573 h 483573"/>
              <a:gd name="connsiteX15" fmla="*/ 1295400 w 2303780"/>
              <a:gd name="connsiteY15" fmla="*/ 111040 h 483573"/>
              <a:gd name="connsiteX16" fmla="*/ 1447800 w 2303780"/>
              <a:gd name="connsiteY16" fmla="*/ 119506 h 483573"/>
              <a:gd name="connsiteX17" fmla="*/ 1507067 w 2303780"/>
              <a:gd name="connsiteY17" fmla="*/ 136440 h 483573"/>
              <a:gd name="connsiteX18" fmla="*/ 1540934 w 2303780"/>
              <a:gd name="connsiteY18" fmla="*/ 144906 h 483573"/>
              <a:gd name="connsiteX19" fmla="*/ 1735667 w 2303780"/>
              <a:gd name="connsiteY19" fmla="*/ 153373 h 483573"/>
              <a:gd name="connsiteX20" fmla="*/ 1803400 w 2303780"/>
              <a:gd name="connsiteY20" fmla="*/ 170306 h 483573"/>
              <a:gd name="connsiteX21" fmla="*/ 1845734 w 2303780"/>
              <a:gd name="connsiteY21" fmla="*/ 187240 h 483573"/>
              <a:gd name="connsiteX22" fmla="*/ 1888067 w 2303780"/>
              <a:gd name="connsiteY22" fmla="*/ 195706 h 483573"/>
              <a:gd name="connsiteX23" fmla="*/ 1972734 w 2303780"/>
              <a:gd name="connsiteY23" fmla="*/ 221106 h 483573"/>
              <a:gd name="connsiteX24" fmla="*/ 1998134 w 2303780"/>
              <a:gd name="connsiteY24" fmla="*/ 229573 h 483573"/>
              <a:gd name="connsiteX25" fmla="*/ 2057400 w 2303780"/>
              <a:gd name="connsiteY25" fmla="*/ 246506 h 483573"/>
              <a:gd name="connsiteX26" fmla="*/ 2116667 w 2303780"/>
              <a:gd name="connsiteY26" fmla="*/ 280373 h 483573"/>
              <a:gd name="connsiteX27" fmla="*/ 2175934 w 2303780"/>
              <a:gd name="connsiteY27" fmla="*/ 339640 h 483573"/>
              <a:gd name="connsiteX28" fmla="*/ 2226734 w 2303780"/>
              <a:gd name="connsiteY28" fmla="*/ 373506 h 483573"/>
              <a:gd name="connsiteX29" fmla="*/ 2252134 w 2303780"/>
              <a:gd name="connsiteY29" fmla="*/ 390440 h 483573"/>
              <a:gd name="connsiteX30" fmla="*/ 2269067 w 2303780"/>
              <a:gd name="connsiteY30" fmla="*/ 415840 h 483573"/>
              <a:gd name="connsiteX31" fmla="*/ 2277534 w 2303780"/>
              <a:gd name="connsiteY31" fmla="*/ 449706 h 483573"/>
              <a:gd name="connsiteX32" fmla="*/ 2302934 w 2303780"/>
              <a:gd name="connsiteY32" fmla="*/ 483573 h 483573"/>
              <a:gd name="connsiteX0" fmla="*/ 0 w 2303780"/>
              <a:gd name="connsiteY0" fmla="*/ 17906 h 483573"/>
              <a:gd name="connsiteX1" fmla="*/ 245534 w 2303780"/>
              <a:gd name="connsiteY1" fmla="*/ 17906 h 483573"/>
              <a:gd name="connsiteX2" fmla="*/ 321734 w 2303780"/>
              <a:gd name="connsiteY2" fmla="*/ 43306 h 483573"/>
              <a:gd name="connsiteX3" fmla="*/ 389467 w 2303780"/>
              <a:gd name="connsiteY3" fmla="*/ 77173 h 483573"/>
              <a:gd name="connsiteX4" fmla="*/ 516467 w 2303780"/>
              <a:gd name="connsiteY4" fmla="*/ 161840 h 483573"/>
              <a:gd name="connsiteX5" fmla="*/ 558800 w 2303780"/>
              <a:gd name="connsiteY5" fmla="*/ 170306 h 483573"/>
              <a:gd name="connsiteX6" fmla="*/ 660400 w 2303780"/>
              <a:gd name="connsiteY6" fmla="*/ 195706 h 483573"/>
              <a:gd name="connsiteX7" fmla="*/ 778934 w 2303780"/>
              <a:gd name="connsiteY7" fmla="*/ 204173 h 483573"/>
              <a:gd name="connsiteX8" fmla="*/ 829734 w 2303780"/>
              <a:gd name="connsiteY8" fmla="*/ 178773 h 483573"/>
              <a:gd name="connsiteX9" fmla="*/ 965200 w 2303780"/>
              <a:gd name="connsiteY9" fmla="*/ 102573 h 483573"/>
              <a:gd name="connsiteX10" fmla="*/ 1058334 w 2303780"/>
              <a:gd name="connsiteY10" fmla="*/ 68706 h 483573"/>
              <a:gd name="connsiteX11" fmla="*/ 1176867 w 2303780"/>
              <a:gd name="connsiteY11" fmla="*/ 77173 h 483573"/>
              <a:gd name="connsiteX12" fmla="*/ 1202267 w 2303780"/>
              <a:gd name="connsiteY12" fmla="*/ 85640 h 483573"/>
              <a:gd name="connsiteX13" fmla="*/ 1244600 w 2303780"/>
              <a:gd name="connsiteY13" fmla="*/ 102573 h 483573"/>
              <a:gd name="connsiteX14" fmla="*/ 1295400 w 2303780"/>
              <a:gd name="connsiteY14" fmla="*/ 111040 h 483573"/>
              <a:gd name="connsiteX15" fmla="*/ 1447800 w 2303780"/>
              <a:gd name="connsiteY15" fmla="*/ 119506 h 483573"/>
              <a:gd name="connsiteX16" fmla="*/ 1507067 w 2303780"/>
              <a:gd name="connsiteY16" fmla="*/ 136440 h 483573"/>
              <a:gd name="connsiteX17" fmla="*/ 1540934 w 2303780"/>
              <a:gd name="connsiteY17" fmla="*/ 144906 h 483573"/>
              <a:gd name="connsiteX18" fmla="*/ 1735667 w 2303780"/>
              <a:gd name="connsiteY18" fmla="*/ 153373 h 483573"/>
              <a:gd name="connsiteX19" fmla="*/ 1803400 w 2303780"/>
              <a:gd name="connsiteY19" fmla="*/ 170306 h 483573"/>
              <a:gd name="connsiteX20" fmla="*/ 1845734 w 2303780"/>
              <a:gd name="connsiteY20" fmla="*/ 187240 h 483573"/>
              <a:gd name="connsiteX21" fmla="*/ 1888067 w 2303780"/>
              <a:gd name="connsiteY21" fmla="*/ 195706 h 483573"/>
              <a:gd name="connsiteX22" fmla="*/ 1972734 w 2303780"/>
              <a:gd name="connsiteY22" fmla="*/ 221106 h 483573"/>
              <a:gd name="connsiteX23" fmla="*/ 1998134 w 2303780"/>
              <a:gd name="connsiteY23" fmla="*/ 229573 h 483573"/>
              <a:gd name="connsiteX24" fmla="*/ 2057400 w 2303780"/>
              <a:gd name="connsiteY24" fmla="*/ 246506 h 483573"/>
              <a:gd name="connsiteX25" fmla="*/ 2116667 w 2303780"/>
              <a:gd name="connsiteY25" fmla="*/ 280373 h 483573"/>
              <a:gd name="connsiteX26" fmla="*/ 2175934 w 2303780"/>
              <a:gd name="connsiteY26" fmla="*/ 339640 h 483573"/>
              <a:gd name="connsiteX27" fmla="*/ 2226734 w 2303780"/>
              <a:gd name="connsiteY27" fmla="*/ 373506 h 483573"/>
              <a:gd name="connsiteX28" fmla="*/ 2252134 w 2303780"/>
              <a:gd name="connsiteY28" fmla="*/ 390440 h 483573"/>
              <a:gd name="connsiteX29" fmla="*/ 2269067 w 2303780"/>
              <a:gd name="connsiteY29" fmla="*/ 415840 h 483573"/>
              <a:gd name="connsiteX30" fmla="*/ 2277534 w 2303780"/>
              <a:gd name="connsiteY30" fmla="*/ 449706 h 483573"/>
              <a:gd name="connsiteX31" fmla="*/ 2302934 w 2303780"/>
              <a:gd name="connsiteY31" fmla="*/ 483573 h 48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03780" h="483573">
                <a:moveTo>
                  <a:pt x="0" y="17906"/>
                </a:moveTo>
                <a:cubicBezTo>
                  <a:pt x="137539" y="-9601"/>
                  <a:pt x="56044" y="-2040"/>
                  <a:pt x="245534" y="17906"/>
                </a:cubicBezTo>
                <a:cubicBezTo>
                  <a:pt x="270934" y="26373"/>
                  <a:pt x="302802" y="24374"/>
                  <a:pt x="321734" y="43306"/>
                </a:cubicBezTo>
                <a:cubicBezTo>
                  <a:pt x="357310" y="78882"/>
                  <a:pt x="335393" y="66358"/>
                  <a:pt x="389467" y="77173"/>
                </a:cubicBezTo>
                <a:cubicBezTo>
                  <a:pt x="421923" y="96929"/>
                  <a:pt x="488245" y="146318"/>
                  <a:pt x="516467" y="161840"/>
                </a:cubicBezTo>
                <a:cubicBezTo>
                  <a:pt x="544689" y="177362"/>
                  <a:pt x="544792" y="167010"/>
                  <a:pt x="558800" y="170306"/>
                </a:cubicBezTo>
                <a:cubicBezTo>
                  <a:pt x="592781" y="178301"/>
                  <a:pt x="623711" y="190062"/>
                  <a:pt x="660400" y="195706"/>
                </a:cubicBezTo>
                <a:cubicBezTo>
                  <a:pt x="697089" y="201350"/>
                  <a:pt x="750712" y="206995"/>
                  <a:pt x="778934" y="204173"/>
                </a:cubicBezTo>
                <a:cubicBezTo>
                  <a:pt x="807156" y="201351"/>
                  <a:pt x="798690" y="195706"/>
                  <a:pt x="829734" y="178773"/>
                </a:cubicBezTo>
                <a:cubicBezTo>
                  <a:pt x="860778" y="161840"/>
                  <a:pt x="927100" y="120917"/>
                  <a:pt x="965200" y="102573"/>
                </a:cubicBezTo>
                <a:cubicBezTo>
                  <a:pt x="1003300" y="84229"/>
                  <a:pt x="1023056" y="72939"/>
                  <a:pt x="1058334" y="68706"/>
                </a:cubicBezTo>
                <a:cubicBezTo>
                  <a:pt x="1097845" y="71528"/>
                  <a:pt x="1137527" y="72545"/>
                  <a:pt x="1176867" y="77173"/>
                </a:cubicBezTo>
                <a:cubicBezTo>
                  <a:pt x="1185731" y="78216"/>
                  <a:pt x="1193911" y="82506"/>
                  <a:pt x="1202267" y="85640"/>
                </a:cubicBezTo>
                <a:cubicBezTo>
                  <a:pt x="1216497" y="90976"/>
                  <a:pt x="1229938" y="98574"/>
                  <a:pt x="1244600" y="102573"/>
                </a:cubicBezTo>
                <a:cubicBezTo>
                  <a:pt x="1261162" y="107090"/>
                  <a:pt x="1278292" y="109614"/>
                  <a:pt x="1295400" y="111040"/>
                </a:cubicBezTo>
                <a:cubicBezTo>
                  <a:pt x="1346103" y="115265"/>
                  <a:pt x="1397000" y="116684"/>
                  <a:pt x="1447800" y="119506"/>
                </a:cubicBezTo>
                <a:lnTo>
                  <a:pt x="1507067" y="136440"/>
                </a:lnTo>
                <a:cubicBezTo>
                  <a:pt x="1518293" y="139502"/>
                  <a:pt x="1529329" y="144046"/>
                  <a:pt x="1540934" y="144906"/>
                </a:cubicBezTo>
                <a:cubicBezTo>
                  <a:pt x="1605729" y="149706"/>
                  <a:pt x="1670756" y="150551"/>
                  <a:pt x="1735667" y="153373"/>
                </a:cubicBezTo>
                <a:cubicBezTo>
                  <a:pt x="1758245" y="159017"/>
                  <a:pt x="1781157" y="163462"/>
                  <a:pt x="1803400" y="170306"/>
                </a:cubicBezTo>
                <a:cubicBezTo>
                  <a:pt x="1817926" y="174776"/>
                  <a:pt x="1831177" y="182873"/>
                  <a:pt x="1845734" y="187240"/>
                </a:cubicBezTo>
                <a:cubicBezTo>
                  <a:pt x="1859518" y="191375"/>
                  <a:pt x="1874162" y="191998"/>
                  <a:pt x="1888067" y="195706"/>
                </a:cubicBezTo>
                <a:cubicBezTo>
                  <a:pt x="1916537" y="203298"/>
                  <a:pt x="1944572" y="212441"/>
                  <a:pt x="1972734" y="221106"/>
                </a:cubicBezTo>
                <a:cubicBezTo>
                  <a:pt x="1981264" y="223731"/>
                  <a:pt x="1989553" y="227121"/>
                  <a:pt x="1998134" y="229573"/>
                </a:cubicBezTo>
                <a:cubicBezTo>
                  <a:pt x="2019605" y="235708"/>
                  <a:pt x="2037108" y="237809"/>
                  <a:pt x="2057400" y="246506"/>
                </a:cubicBezTo>
                <a:cubicBezTo>
                  <a:pt x="2087474" y="259395"/>
                  <a:pt x="2091161" y="263369"/>
                  <a:pt x="2116667" y="280373"/>
                </a:cubicBezTo>
                <a:cubicBezTo>
                  <a:pt x="2146969" y="320776"/>
                  <a:pt x="2134343" y="310527"/>
                  <a:pt x="2175934" y="339640"/>
                </a:cubicBezTo>
                <a:cubicBezTo>
                  <a:pt x="2192606" y="351311"/>
                  <a:pt x="2209801" y="362217"/>
                  <a:pt x="2226734" y="373506"/>
                </a:cubicBezTo>
                <a:lnTo>
                  <a:pt x="2252134" y="390440"/>
                </a:lnTo>
                <a:cubicBezTo>
                  <a:pt x="2257778" y="398907"/>
                  <a:pt x="2265059" y="406487"/>
                  <a:pt x="2269067" y="415840"/>
                </a:cubicBezTo>
                <a:cubicBezTo>
                  <a:pt x="2273651" y="426535"/>
                  <a:pt x="2270265" y="440620"/>
                  <a:pt x="2277534" y="449706"/>
                </a:cubicBezTo>
                <a:cubicBezTo>
                  <a:pt x="2310966" y="491495"/>
                  <a:pt x="2302934" y="420176"/>
                  <a:pt x="2302934" y="483573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ihandform 6"/>
          <p:cNvSpPr/>
          <p:nvPr/>
        </p:nvSpPr>
        <p:spPr>
          <a:xfrm flipH="1" flipV="1">
            <a:off x="971295" y="2209800"/>
            <a:ext cx="3888735" cy="1191090"/>
          </a:xfrm>
          <a:custGeom>
            <a:avLst/>
            <a:gdLst>
              <a:gd name="connsiteX0" fmla="*/ 0 w 1298935"/>
              <a:gd name="connsiteY0" fmla="*/ 16934 h 762000"/>
              <a:gd name="connsiteX1" fmla="*/ 287867 w 1298935"/>
              <a:gd name="connsiteY1" fmla="*/ 0 h 762000"/>
              <a:gd name="connsiteX2" fmla="*/ 440267 w 1298935"/>
              <a:gd name="connsiteY2" fmla="*/ 8467 h 762000"/>
              <a:gd name="connsiteX3" fmla="*/ 465667 w 1298935"/>
              <a:gd name="connsiteY3" fmla="*/ 16934 h 762000"/>
              <a:gd name="connsiteX4" fmla="*/ 533400 w 1298935"/>
              <a:gd name="connsiteY4" fmla="*/ 67734 h 762000"/>
              <a:gd name="connsiteX5" fmla="*/ 601133 w 1298935"/>
              <a:gd name="connsiteY5" fmla="*/ 135467 h 762000"/>
              <a:gd name="connsiteX6" fmla="*/ 677333 w 1298935"/>
              <a:gd name="connsiteY6" fmla="*/ 160867 h 762000"/>
              <a:gd name="connsiteX7" fmla="*/ 719667 w 1298935"/>
              <a:gd name="connsiteY7" fmla="*/ 169334 h 762000"/>
              <a:gd name="connsiteX8" fmla="*/ 939800 w 1298935"/>
              <a:gd name="connsiteY8" fmla="*/ 177800 h 762000"/>
              <a:gd name="connsiteX9" fmla="*/ 999067 w 1298935"/>
              <a:gd name="connsiteY9" fmla="*/ 237067 h 762000"/>
              <a:gd name="connsiteX10" fmla="*/ 1016000 w 1298935"/>
              <a:gd name="connsiteY10" fmla="*/ 270934 h 762000"/>
              <a:gd name="connsiteX11" fmla="*/ 1041400 w 1298935"/>
              <a:gd name="connsiteY11" fmla="*/ 279400 h 762000"/>
              <a:gd name="connsiteX12" fmla="*/ 1092200 w 1298935"/>
              <a:gd name="connsiteY12" fmla="*/ 347134 h 762000"/>
              <a:gd name="connsiteX13" fmla="*/ 1109133 w 1298935"/>
              <a:gd name="connsiteY13" fmla="*/ 448734 h 762000"/>
              <a:gd name="connsiteX14" fmla="*/ 1134533 w 1298935"/>
              <a:gd name="connsiteY14" fmla="*/ 482600 h 762000"/>
              <a:gd name="connsiteX15" fmla="*/ 1143000 w 1298935"/>
              <a:gd name="connsiteY15" fmla="*/ 508000 h 762000"/>
              <a:gd name="connsiteX16" fmla="*/ 1236133 w 1298935"/>
              <a:gd name="connsiteY16" fmla="*/ 567267 h 762000"/>
              <a:gd name="connsiteX17" fmla="*/ 1270000 w 1298935"/>
              <a:gd name="connsiteY17" fmla="*/ 592667 h 762000"/>
              <a:gd name="connsiteX18" fmla="*/ 1295400 w 1298935"/>
              <a:gd name="connsiteY18" fmla="*/ 601134 h 762000"/>
              <a:gd name="connsiteX19" fmla="*/ 1295400 w 1298935"/>
              <a:gd name="connsiteY19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39800 w 1295400"/>
              <a:gd name="connsiteY8" fmla="*/ 177800 h 762000"/>
              <a:gd name="connsiteX9" fmla="*/ 999067 w 1295400"/>
              <a:gd name="connsiteY9" fmla="*/ 237067 h 762000"/>
              <a:gd name="connsiteX10" fmla="*/ 1016000 w 1295400"/>
              <a:gd name="connsiteY10" fmla="*/ 270934 h 762000"/>
              <a:gd name="connsiteX11" fmla="*/ 1041400 w 1295400"/>
              <a:gd name="connsiteY11" fmla="*/ 279400 h 762000"/>
              <a:gd name="connsiteX12" fmla="*/ 1092200 w 1295400"/>
              <a:gd name="connsiteY12" fmla="*/ 347134 h 762000"/>
              <a:gd name="connsiteX13" fmla="*/ 1109133 w 1295400"/>
              <a:gd name="connsiteY13" fmla="*/ 448734 h 762000"/>
              <a:gd name="connsiteX14" fmla="*/ 1134533 w 1295400"/>
              <a:gd name="connsiteY14" fmla="*/ 482600 h 762000"/>
              <a:gd name="connsiteX15" fmla="*/ 1143000 w 1295400"/>
              <a:gd name="connsiteY15" fmla="*/ 508000 h 762000"/>
              <a:gd name="connsiteX16" fmla="*/ 1236133 w 1295400"/>
              <a:gd name="connsiteY16" fmla="*/ 567267 h 762000"/>
              <a:gd name="connsiteX17" fmla="*/ 1270000 w 1295400"/>
              <a:gd name="connsiteY17" fmla="*/ 592667 h 762000"/>
              <a:gd name="connsiteX18" fmla="*/ 1216742 w 1295400"/>
              <a:gd name="connsiteY18" fmla="*/ 660127 h 762000"/>
              <a:gd name="connsiteX19" fmla="*/ 1295400 w 1295400"/>
              <a:gd name="connsiteY19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39800 w 1295400"/>
              <a:gd name="connsiteY8" fmla="*/ 177800 h 762000"/>
              <a:gd name="connsiteX9" fmla="*/ 999067 w 1295400"/>
              <a:gd name="connsiteY9" fmla="*/ 237067 h 762000"/>
              <a:gd name="connsiteX10" fmla="*/ 1016000 w 1295400"/>
              <a:gd name="connsiteY10" fmla="*/ 270934 h 762000"/>
              <a:gd name="connsiteX11" fmla="*/ 1041400 w 1295400"/>
              <a:gd name="connsiteY11" fmla="*/ 279400 h 762000"/>
              <a:gd name="connsiteX12" fmla="*/ 1092200 w 1295400"/>
              <a:gd name="connsiteY12" fmla="*/ 347134 h 762000"/>
              <a:gd name="connsiteX13" fmla="*/ 1109133 w 1295400"/>
              <a:gd name="connsiteY13" fmla="*/ 448734 h 762000"/>
              <a:gd name="connsiteX14" fmla="*/ 1134533 w 1295400"/>
              <a:gd name="connsiteY14" fmla="*/ 482600 h 762000"/>
              <a:gd name="connsiteX15" fmla="*/ 1143000 w 1295400"/>
              <a:gd name="connsiteY15" fmla="*/ 508000 h 762000"/>
              <a:gd name="connsiteX16" fmla="*/ 1236133 w 1295400"/>
              <a:gd name="connsiteY16" fmla="*/ 567267 h 762000"/>
              <a:gd name="connsiteX17" fmla="*/ 1211006 w 1295400"/>
              <a:gd name="connsiteY17" fmla="*/ 602499 h 762000"/>
              <a:gd name="connsiteX18" fmla="*/ 1216742 w 1295400"/>
              <a:gd name="connsiteY18" fmla="*/ 660127 h 762000"/>
              <a:gd name="connsiteX19" fmla="*/ 1295400 w 1295400"/>
              <a:gd name="connsiteY19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39800 w 1295400"/>
              <a:gd name="connsiteY8" fmla="*/ 177800 h 762000"/>
              <a:gd name="connsiteX9" fmla="*/ 999067 w 1295400"/>
              <a:gd name="connsiteY9" fmla="*/ 237067 h 762000"/>
              <a:gd name="connsiteX10" fmla="*/ 1016000 w 1295400"/>
              <a:gd name="connsiteY10" fmla="*/ 270934 h 762000"/>
              <a:gd name="connsiteX11" fmla="*/ 1041400 w 1295400"/>
              <a:gd name="connsiteY11" fmla="*/ 279400 h 762000"/>
              <a:gd name="connsiteX12" fmla="*/ 1092200 w 1295400"/>
              <a:gd name="connsiteY12" fmla="*/ 347134 h 762000"/>
              <a:gd name="connsiteX13" fmla="*/ 1134533 w 1295400"/>
              <a:gd name="connsiteY13" fmla="*/ 482600 h 762000"/>
              <a:gd name="connsiteX14" fmla="*/ 1143000 w 1295400"/>
              <a:gd name="connsiteY14" fmla="*/ 508000 h 762000"/>
              <a:gd name="connsiteX15" fmla="*/ 1236133 w 1295400"/>
              <a:gd name="connsiteY15" fmla="*/ 567267 h 762000"/>
              <a:gd name="connsiteX16" fmla="*/ 1211006 w 1295400"/>
              <a:gd name="connsiteY16" fmla="*/ 602499 h 762000"/>
              <a:gd name="connsiteX17" fmla="*/ 1216742 w 1295400"/>
              <a:gd name="connsiteY17" fmla="*/ 660127 h 762000"/>
              <a:gd name="connsiteX18" fmla="*/ 1295400 w 1295400"/>
              <a:gd name="connsiteY18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39800 w 1295400"/>
              <a:gd name="connsiteY8" fmla="*/ 177800 h 762000"/>
              <a:gd name="connsiteX9" fmla="*/ 1016000 w 1295400"/>
              <a:gd name="connsiteY9" fmla="*/ 270934 h 762000"/>
              <a:gd name="connsiteX10" fmla="*/ 1041400 w 1295400"/>
              <a:gd name="connsiteY10" fmla="*/ 279400 h 762000"/>
              <a:gd name="connsiteX11" fmla="*/ 1092200 w 1295400"/>
              <a:gd name="connsiteY11" fmla="*/ 347134 h 762000"/>
              <a:gd name="connsiteX12" fmla="*/ 1134533 w 1295400"/>
              <a:gd name="connsiteY12" fmla="*/ 482600 h 762000"/>
              <a:gd name="connsiteX13" fmla="*/ 1143000 w 1295400"/>
              <a:gd name="connsiteY13" fmla="*/ 508000 h 762000"/>
              <a:gd name="connsiteX14" fmla="*/ 1236133 w 1295400"/>
              <a:gd name="connsiteY14" fmla="*/ 567267 h 762000"/>
              <a:gd name="connsiteX15" fmla="*/ 1211006 w 1295400"/>
              <a:gd name="connsiteY15" fmla="*/ 602499 h 762000"/>
              <a:gd name="connsiteX16" fmla="*/ 1216742 w 1295400"/>
              <a:gd name="connsiteY16" fmla="*/ 660127 h 762000"/>
              <a:gd name="connsiteX17" fmla="*/ 1295400 w 1295400"/>
              <a:gd name="connsiteY17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39800 w 1295400"/>
              <a:gd name="connsiteY8" fmla="*/ 177800 h 762000"/>
              <a:gd name="connsiteX9" fmla="*/ 1016000 w 1295400"/>
              <a:gd name="connsiteY9" fmla="*/ 270934 h 762000"/>
              <a:gd name="connsiteX10" fmla="*/ 1092200 w 1295400"/>
              <a:gd name="connsiteY10" fmla="*/ 347134 h 762000"/>
              <a:gd name="connsiteX11" fmla="*/ 1134533 w 1295400"/>
              <a:gd name="connsiteY11" fmla="*/ 482600 h 762000"/>
              <a:gd name="connsiteX12" fmla="*/ 1143000 w 1295400"/>
              <a:gd name="connsiteY12" fmla="*/ 508000 h 762000"/>
              <a:gd name="connsiteX13" fmla="*/ 1236133 w 1295400"/>
              <a:gd name="connsiteY13" fmla="*/ 567267 h 762000"/>
              <a:gd name="connsiteX14" fmla="*/ 1211006 w 1295400"/>
              <a:gd name="connsiteY14" fmla="*/ 602499 h 762000"/>
              <a:gd name="connsiteX15" fmla="*/ 1216742 w 1295400"/>
              <a:gd name="connsiteY15" fmla="*/ 660127 h 762000"/>
              <a:gd name="connsiteX16" fmla="*/ 1295400 w 1295400"/>
              <a:gd name="connsiteY16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39800 w 1295400"/>
              <a:gd name="connsiteY8" fmla="*/ 177800 h 762000"/>
              <a:gd name="connsiteX9" fmla="*/ 1016000 w 1295400"/>
              <a:gd name="connsiteY9" fmla="*/ 270934 h 762000"/>
              <a:gd name="connsiteX10" fmla="*/ 1092200 w 1295400"/>
              <a:gd name="connsiteY10" fmla="*/ 347134 h 762000"/>
              <a:gd name="connsiteX11" fmla="*/ 1134533 w 1295400"/>
              <a:gd name="connsiteY11" fmla="*/ 482600 h 762000"/>
              <a:gd name="connsiteX12" fmla="*/ 1143000 w 1295400"/>
              <a:gd name="connsiteY12" fmla="*/ 508000 h 762000"/>
              <a:gd name="connsiteX13" fmla="*/ 1211006 w 1295400"/>
              <a:gd name="connsiteY13" fmla="*/ 602499 h 762000"/>
              <a:gd name="connsiteX14" fmla="*/ 1216742 w 1295400"/>
              <a:gd name="connsiteY14" fmla="*/ 660127 h 762000"/>
              <a:gd name="connsiteX15" fmla="*/ 1295400 w 1295400"/>
              <a:gd name="connsiteY15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39800 w 1295400"/>
              <a:gd name="connsiteY8" fmla="*/ 177800 h 762000"/>
              <a:gd name="connsiteX9" fmla="*/ 1016000 w 1295400"/>
              <a:gd name="connsiteY9" fmla="*/ 270934 h 762000"/>
              <a:gd name="connsiteX10" fmla="*/ 1092200 w 1295400"/>
              <a:gd name="connsiteY10" fmla="*/ 347134 h 762000"/>
              <a:gd name="connsiteX11" fmla="*/ 1134533 w 1295400"/>
              <a:gd name="connsiteY11" fmla="*/ 482600 h 762000"/>
              <a:gd name="connsiteX12" fmla="*/ 1143000 w 1295400"/>
              <a:gd name="connsiteY12" fmla="*/ 508000 h 762000"/>
              <a:gd name="connsiteX13" fmla="*/ 940998 w 1295400"/>
              <a:gd name="connsiteY13" fmla="*/ 602499 h 762000"/>
              <a:gd name="connsiteX14" fmla="*/ 1216742 w 1295400"/>
              <a:gd name="connsiteY14" fmla="*/ 660127 h 762000"/>
              <a:gd name="connsiteX15" fmla="*/ 1295400 w 1295400"/>
              <a:gd name="connsiteY15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39800 w 1295400"/>
              <a:gd name="connsiteY8" fmla="*/ 177800 h 762000"/>
              <a:gd name="connsiteX9" fmla="*/ 1016000 w 1295400"/>
              <a:gd name="connsiteY9" fmla="*/ 270934 h 762000"/>
              <a:gd name="connsiteX10" fmla="*/ 1092200 w 1295400"/>
              <a:gd name="connsiteY10" fmla="*/ 347134 h 762000"/>
              <a:gd name="connsiteX11" fmla="*/ 1134533 w 1295400"/>
              <a:gd name="connsiteY11" fmla="*/ 482600 h 762000"/>
              <a:gd name="connsiteX12" fmla="*/ 940998 w 1295400"/>
              <a:gd name="connsiteY12" fmla="*/ 602499 h 762000"/>
              <a:gd name="connsiteX13" fmla="*/ 1216742 w 1295400"/>
              <a:gd name="connsiteY13" fmla="*/ 660127 h 762000"/>
              <a:gd name="connsiteX14" fmla="*/ 1295400 w 1295400"/>
              <a:gd name="connsiteY14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39800 w 1295400"/>
              <a:gd name="connsiteY8" fmla="*/ 177800 h 762000"/>
              <a:gd name="connsiteX9" fmla="*/ 1016000 w 1295400"/>
              <a:gd name="connsiteY9" fmla="*/ 270934 h 762000"/>
              <a:gd name="connsiteX10" fmla="*/ 1092200 w 1295400"/>
              <a:gd name="connsiteY10" fmla="*/ 347134 h 762000"/>
              <a:gd name="connsiteX11" fmla="*/ 940998 w 1295400"/>
              <a:gd name="connsiteY11" fmla="*/ 602499 h 762000"/>
              <a:gd name="connsiteX12" fmla="*/ 1216742 w 1295400"/>
              <a:gd name="connsiteY12" fmla="*/ 660127 h 762000"/>
              <a:gd name="connsiteX13" fmla="*/ 1295400 w 1295400"/>
              <a:gd name="connsiteY13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39800 w 1295400"/>
              <a:gd name="connsiteY8" fmla="*/ 177800 h 762000"/>
              <a:gd name="connsiteX9" fmla="*/ 1016000 w 1295400"/>
              <a:gd name="connsiteY9" fmla="*/ 270934 h 762000"/>
              <a:gd name="connsiteX10" fmla="*/ 940998 w 1295400"/>
              <a:gd name="connsiteY10" fmla="*/ 602499 h 762000"/>
              <a:gd name="connsiteX11" fmla="*/ 1216742 w 1295400"/>
              <a:gd name="connsiteY11" fmla="*/ 660127 h 762000"/>
              <a:gd name="connsiteX12" fmla="*/ 1295400 w 1295400"/>
              <a:gd name="connsiteY12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39800 w 1295400"/>
              <a:gd name="connsiteY8" fmla="*/ 177800 h 762000"/>
              <a:gd name="connsiteX9" fmla="*/ 940998 w 1295400"/>
              <a:gd name="connsiteY9" fmla="*/ 602499 h 762000"/>
              <a:gd name="connsiteX10" fmla="*/ 1216742 w 1295400"/>
              <a:gd name="connsiteY10" fmla="*/ 660127 h 762000"/>
              <a:gd name="connsiteX11" fmla="*/ 1295400 w 1295400"/>
              <a:gd name="connsiteY11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719667 w 1295400"/>
              <a:gd name="connsiteY7" fmla="*/ 169334 h 762000"/>
              <a:gd name="connsiteX8" fmla="*/ 940998 w 1295400"/>
              <a:gd name="connsiteY8" fmla="*/ 602499 h 762000"/>
              <a:gd name="connsiteX9" fmla="*/ 1216742 w 1295400"/>
              <a:gd name="connsiteY9" fmla="*/ 660127 h 762000"/>
              <a:gd name="connsiteX10" fmla="*/ 1295400 w 1295400"/>
              <a:gd name="connsiteY10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677333 w 1295400"/>
              <a:gd name="connsiteY6" fmla="*/ 160867 h 762000"/>
              <a:gd name="connsiteX7" fmla="*/ 940998 w 1295400"/>
              <a:gd name="connsiteY7" fmla="*/ 602499 h 762000"/>
              <a:gd name="connsiteX8" fmla="*/ 1216742 w 1295400"/>
              <a:gd name="connsiteY8" fmla="*/ 660127 h 762000"/>
              <a:gd name="connsiteX9" fmla="*/ 1295400 w 1295400"/>
              <a:gd name="connsiteY9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601133 w 1295400"/>
              <a:gd name="connsiteY5" fmla="*/ 135467 h 762000"/>
              <a:gd name="connsiteX6" fmla="*/ 940998 w 1295400"/>
              <a:gd name="connsiteY6" fmla="*/ 602499 h 762000"/>
              <a:gd name="connsiteX7" fmla="*/ 1216742 w 1295400"/>
              <a:gd name="connsiteY7" fmla="*/ 660127 h 762000"/>
              <a:gd name="connsiteX8" fmla="*/ 1295400 w 1295400"/>
              <a:gd name="connsiteY8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465667 w 1295400"/>
              <a:gd name="connsiteY3" fmla="*/ 16934 h 762000"/>
              <a:gd name="connsiteX4" fmla="*/ 533400 w 1295400"/>
              <a:gd name="connsiteY4" fmla="*/ 67734 h 762000"/>
              <a:gd name="connsiteX5" fmla="*/ 940998 w 1295400"/>
              <a:gd name="connsiteY5" fmla="*/ 602499 h 762000"/>
              <a:gd name="connsiteX6" fmla="*/ 1216742 w 1295400"/>
              <a:gd name="connsiteY6" fmla="*/ 660127 h 762000"/>
              <a:gd name="connsiteX7" fmla="*/ 1295400 w 1295400"/>
              <a:gd name="connsiteY7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533400 w 1295400"/>
              <a:gd name="connsiteY3" fmla="*/ 67734 h 762000"/>
              <a:gd name="connsiteX4" fmla="*/ 940998 w 1295400"/>
              <a:gd name="connsiteY4" fmla="*/ 602499 h 762000"/>
              <a:gd name="connsiteX5" fmla="*/ 1216742 w 1295400"/>
              <a:gd name="connsiteY5" fmla="*/ 660127 h 762000"/>
              <a:gd name="connsiteX6" fmla="*/ 1295400 w 1295400"/>
              <a:gd name="connsiteY6" fmla="*/ 762000 h 762000"/>
              <a:gd name="connsiteX0" fmla="*/ 0 w 1295400"/>
              <a:gd name="connsiteY0" fmla="*/ 16934 h 762000"/>
              <a:gd name="connsiteX1" fmla="*/ 287867 w 1295400"/>
              <a:gd name="connsiteY1" fmla="*/ 0 h 762000"/>
              <a:gd name="connsiteX2" fmla="*/ 440267 w 1295400"/>
              <a:gd name="connsiteY2" fmla="*/ 8467 h 762000"/>
              <a:gd name="connsiteX3" fmla="*/ 940998 w 1295400"/>
              <a:gd name="connsiteY3" fmla="*/ 602499 h 762000"/>
              <a:gd name="connsiteX4" fmla="*/ 1216742 w 1295400"/>
              <a:gd name="connsiteY4" fmla="*/ 660127 h 762000"/>
              <a:gd name="connsiteX5" fmla="*/ 1295400 w 1295400"/>
              <a:gd name="connsiteY5" fmla="*/ 762000 h 762000"/>
              <a:gd name="connsiteX0" fmla="*/ 0 w 1295400"/>
              <a:gd name="connsiteY0" fmla="*/ 8504 h 753570"/>
              <a:gd name="connsiteX1" fmla="*/ 256713 w 1295400"/>
              <a:gd name="connsiteY1" fmla="*/ 159901 h 753570"/>
              <a:gd name="connsiteX2" fmla="*/ 440267 w 1295400"/>
              <a:gd name="connsiteY2" fmla="*/ 37 h 753570"/>
              <a:gd name="connsiteX3" fmla="*/ 940998 w 1295400"/>
              <a:gd name="connsiteY3" fmla="*/ 594069 h 753570"/>
              <a:gd name="connsiteX4" fmla="*/ 1216742 w 1295400"/>
              <a:gd name="connsiteY4" fmla="*/ 651697 h 753570"/>
              <a:gd name="connsiteX5" fmla="*/ 1295400 w 1295400"/>
              <a:gd name="connsiteY5" fmla="*/ 753570 h 753570"/>
              <a:gd name="connsiteX0" fmla="*/ 0 w 1295400"/>
              <a:gd name="connsiteY0" fmla="*/ 0 h 745066"/>
              <a:gd name="connsiteX1" fmla="*/ 256713 w 1295400"/>
              <a:gd name="connsiteY1" fmla="*/ 151397 h 745066"/>
              <a:gd name="connsiteX2" fmla="*/ 940998 w 1295400"/>
              <a:gd name="connsiteY2" fmla="*/ 585565 h 745066"/>
              <a:gd name="connsiteX3" fmla="*/ 1216742 w 1295400"/>
              <a:gd name="connsiteY3" fmla="*/ 643193 h 745066"/>
              <a:gd name="connsiteX4" fmla="*/ 1295400 w 1295400"/>
              <a:gd name="connsiteY4" fmla="*/ 745066 h 745066"/>
              <a:gd name="connsiteX0" fmla="*/ 0 w 1295400"/>
              <a:gd name="connsiteY0" fmla="*/ 0 h 745066"/>
              <a:gd name="connsiteX1" fmla="*/ 256713 w 1295400"/>
              <a:gd name="connsiteY1" fmla="*/ 151397 h 745066"/>
              <a:gd name="connsiteX2" fmla="*/ 795609 w 1295400"/>
              <a:gd name="connsiteY2" fmla="*/ 394280 h 745066"/>
              <a:gd name="connsiteX3" fmla="*/ 1216742 w 1295400"/>
              <a:gd name="connsiteY3" fmla="*/ 643193 h 745066"/>
              <a:gd name="connsiteX4" fmla="*/ 1295400 w 1295400"/>
              <a:gd name="connsiteY4" fmla="*/ 745066 h 745066"/>
              <a:gd name="connsiteX0" fmla="*/ 0 w 1295400"/>
              <a:gd name="connsiteY0" fmla="*/ 0 h 745066"/>
              <a:gd name="connsiteX1" fmla="*/ 256713 w 1295400"/>
              <a:gd name="connsiteY1" fmla="*/ 151397 h 745066"/>
              <a:gd name="connsiteX2" fmla="*/ 1216742 w 1295400"/>
              <a:gd name="connsiteY2" fmla="*/ 643193 h 745066"/>
              <a:gd name="connsiteX3" fmla="*/ 1295400 w 1295400"/>
              <a:gd name="connsiteY3" fmla="*/ 745066 h 745066"/>
              <a:gd name="connsiteX0" fmla="*/ 0 w 1295400"/>
              <a:gd name="connsiteY0" fmla="*/ 0 h 745066"/>
              <a:gd name="connsiteX1" fmla="*/ 256713 w 1295400"/>
              <a:gd name="connsiteY1" fmla="*/ 151397 h 745066"/>
              <a:gd name="connsiteX2" fmla="*/ 842884 w 1295400"/>
              <a:gd name="connsiteY2" fmla="*/ 612588 h 745066"/>
              <a:gd name="connsiteX3" fmla="*/ 1295400 w 1295400"/>
              <a:gd name="connsiteY3" fmla="*/ 745066 h 745066"/>
              <a:gd name="connsiteX0" fmla="*/ 0 w 1295400"/>
              <a:gd name="connsiteY0" fmla="*/ 0 h 745066"/>
              <a:gd name="connsiteX1" fmla="*/ 366554 w 1295400"/>
              <a:gd name="connsiteY1" fmla="*/ 82534 h 745066"/>
              <a:gd name="connsiteX2" fmla="*/ 842884 w 1295400"/>
              <a:gd name="connsiteY2" fmla="*/ 612588 h 745066"/>
              <a:gd name="connsiteX3" fmla="*/ 1295400 w 1295400"/>
              <a:gd name="connsiteY3" fmla="*/ 745066 h 745066"/>
              <a:gd name="connsiteX0" fmla="*/ 0 w 1295400"/>
              <a:gd name="connsiteY0" fmla="*/ 0 h 745066"/>
              <a:gd name="connsiteX1" fmla="*/ 366554 w 1295400"/>
              <a:gd name="connsiteY1" fmla="*/ 82534 h 745066"/>
              <a:gd name="connsiteX2" fmla="*/ 851671 w 1295400"/>
              <a:gd name="connsiteY2" fmla="*/ 551377 h 745066"/>
              <a:gd name="connsiteX3" fmla="*/ 1295400 w 1295400"/>
              <a:gd name="connsiteY3" fmla="*/ 745066 h 745066"/>
              <a:gd name="connsiteX0" fmla="*/ 0 w 1295400"/>
              <a:gd name="connsiteY0" fmla="*/ 0 h 745066"/>
              <a:gd name="connsiteX1" fmla="*/ 366554 w 1295400"/>
              <a:gd name="connsiteY1" fmla="*/ 82534 h 745066"/>
              <a:gd name="connsiteX2" fmla="*/ 851671 w 1295400"/>
              <a:gd name="connsiteY2" fmla="*/ 551377 h 745066"/>
              <a:gd name="connsiteX3" fmla="*/ 1132149 w 1295400"/>
              <a:gd name="connsiteY3" fmla="*/ 664040 h 745066"/>
              <a:gd name="connsiteX4" fmla="*/ 1295400 w 1295400"/>
              <a:gd name="connsiteY4" fmla="*/ 745066 h 745066"/>
              <a:gd name="connsiteX0" fmla="*/ 0 w 1140485"/>
              <a:gd name="connsiteY0" fmla="*/ 0 h 665160"/>
              <a:gd name="connsiteX1" fmla="*/ 366554 w 1140485"/>
              <a:gd name="connsiteY1" fmla="*/ 82534 h 665160"/>
              <a:gd name="connsiteX2" fmla="*/ 851671 w 1140485"/>
              <a:gd name="connsiteY2" fmla="*/ 551377 h 665160"/>
              <a:gd name="connsiteX3" fmla="*/ 1132149 w 1140485"/>
              <a:gd name="connsiteY3" fmla="*/ 664040 h 665160"/>
              <a:gd name="connsiteX4" fmla="*/ 790133 w 1140485"/>
              <a:gd name="connsiteY4" fmla="*/ 33485 h 665160"/>
              <a:gd name="connsiteX0" fmla="*/ 0 w 1300978"/>
              <a:gd name="connsiteY0" fmla="*/ 0 h 718640"/>
              <a:gd name="connsiteX1" fmla="*/ 366554 w 1300978"/>
              <a:gd name="connsiteY1" fmla="*/ 82534 h 718640"/>
              <a:gd name="connsiteX2" fmla="*/ 851671 w 1300978"/>
              <a:gd name="connsiteY2" fmla="*/ 551377 h 718640"/>
              <a:gd name="connsiteX3" fmla="*/ 1294713 w 1300978"/>
              <a:gd name="connsiteY3" fmla="*/ 717600 h 718640"/>
              <a:gd name="connsiteX4" fmla="*/ 790133 w 1300978"/>
              <a:gd name="connsiteY4" fmla="*/ 33485 h 718640"/>
              <a:gd name="connsiteX0" fmla="*/ 0 w 1297494"/>
              <a:gd name="connsiteY0" fmla="*/ 0 h 717600"/>
              <a:gd name="connsiteX1" fmla="*/ 366554 w 1297494"/>
              <a:gd name="connsiteY1" fmla="*/ 82534 h 717600"/>
              <a:gd name="connsiteX2" fmla="*/ 851671 w 1297494"/>
              <a:gd name="connsiteY2" fmla="*/ 551377 h 717600"/>
              <a:gd name="connsiteX3" fmla="*/ 1294713 w 1297494"/>
              <a:gd name="connsiteY3" fmla="*/ 717600 h 717600"/>
              <a:gd name="connsiteX4" fmla="*/ 790133 w 1297494"/>
              <a:gd name="connsiteY4" fmla="*/ 33485 h 717600"/>
              <a:gd name="connsiteX0" fmla="*/ 0 w 1294713"/>
              <a:gd name="connsiteY0" fmla="*/ 0 h 717600"/>
              <a:gd name="connsiteX1" fmla="*/ 366554 w 1294713"/>
              <a:gd name="connsiteY1" fmla="*/ 82534 h 717600"/>
              <a:gd name="connsiteX2" fmla="*/ 851671 w 1294713"/>
              <a:gd name="connsiteY2" fmla="*/ 551377 h 717600"/>
              <a:gd name="connsiteX3" fmla="*/ 1294713 w 1294713"/>
              <a:gd name="connsiteY3" fmla="*/ 717600 h 717600"/>
              <a:gd name="connsiteX4" fmla="*/ 790133 w 1294713"/>
              <a:gd name="connsiteY4" fmla="*/ 33485 h 717600"/>
              <a:gd name="connsiteX0" fmla="*/ 0 w 1297992"/>
              <a:gd name="connsiteY0" fmla="*/ 0 h 717600"/>
              <a:gd name="connsiteX1" fmla="*/ 366554 w 1297992"/>
              <a:gd name="connsiteY1" fmla="*/ 82534 h 717600"/>
              <a:gd name="connsiteX2" fmla="*/ 851671 w 1297992"/>
              <a:gd name="connsiteY2" fmla="*/ 551377 h 717600"/>
              <a:gd name="connsiteX3" fmla="*/ 1294713 w 1297992"/>
              <a:gd name="connsiteY3" fmla="*/ 717600 h 717600"/>
              <a:gd name="connsiteX4" fmla="*/ 790133 w 1297992"/>
              <a:gd name="connsiteY4" fmla="*/ 33485 h 717600"/>
              <a:gd name="connsiteX0" fmla="*/ 0 w 1297992"/>
              <a:gd name="connsiteY0" fmla="*/ 0 h 722743"/>
              <a:gd name="connsiteX1" fmla="*/ 366554 w 1297992"/>
              <a:gd name="connsiteY1" fmla="*/ 82534 h 722743"/>
              <a:gd name="connsiteX2" fmla="*/ 851671 w 1297992"/>
              <a:gd name="connsiteY2" fmla="*/ 551377 h 722743"/>
              <a:gd name="connsiteX3" fmla="*/ 1294713 w 1297992"/>
              <a:gd name="connsiteY3" fmla="*/ 717600 h 722743"/>
              <a:gd name="connsiteX4" fmla="*/ 790133 w 1297992"/>
              <a:gd name="connsiteY4" fmla="*/ 33485 h 722743"/>
              <a:gd name="connsiteX0" fmla="*/ 0 w 1336077"/>
              <a:gd name="connsiteY0" fmla="*/ 0 h 722743"/>
              <a:gd name="connsiteX1" fmla="*/ 366554 w 1336077"/>
              <a:gd name="connsiteY1" fmla="*/ 82534 h 722743"/>
              <a:gd name="connsiteX2" fmla="*/ 851671 w 1336077"/>
              <a:gd name="connsiteY2" fmla="*/ 551377 h 722743"/>
              <a:gd name="connsiteX3" fmla="*/ 1294713 w 1336077"/>
              <a:gd name="connsiteY3" fmla="*/ 717600 h 722743"/>
              <a:gd name="connsiteX4" fmla="*/ 790133 w 1336077"/>
              <a:gd name="connsiteY4" fmla="*/ 33485 h 722743"/>
              <a:gd name="connsiteX0" fmla="*/ 0 w 1336220"/>
              <a:gd name="connsiteY0" fmla="*/ 13061 h 735804"/>
              <a:gd name="connsiteX1" fmla="*/ 366554 w 1336220"/>
              <a:gd name="connsiteY1" fmla="*/ 95595 h 735804"/>
              <a:gd name="connsiteX2" fmla="*/ 851671 w 1336220"/>
              <a:gd name="connsiteY2" fmla="*/ 564438 h 735804"/>
              <a:gd name="connsiteX3" fmla="*/ 1294713 w 1336220"/>
              <a:gd name="connsiteY3" fmla="*/ 730661 h 735804"/>
              <a:gd name="connsiteX4" fmla="*/ 793265 w 1336220"/>
              <a:gd name="connsiteY4" fmla="*/ 183 h 735804"/>
              <a:gd name="connsiteX0" fmla="*/ 0 w 1336220"/>
              <a:gd name="connsiteY0" fmla="*/ 0 h 722743"/>
              <a:gd name="connsiteX1" fmla="*/ 366554 w 1336220"/>
              <a:gd name="connsiteY1" fmla="*/ 82534 h 722743"/>
              <a:gd name="connsiteX2" fmla="*/ 851671 w 1336220"/>
              <a:gd name="connsiteY2" fmla="*/ 551377 h 722743"/>
              <a:gd name="connsiteX3" fmla="*/ 1294713 w 1336220"/>
              <a:gd name="connsiteY3" fmla="*/ 717600 h 722743"/>
              <a:gd name="connsiteX4" fmla="*/ 793265 w 1336220"/>
              <a:gd name="connsiteY4" fmla="*/ 66212 h 722743"/>
              <a:gd name="connsiteX0" fmla="*/ 0 w 1342048"/>
              <a:gd name="connsiteY0" fmla="*/ 0 h 722743"/>
              <a:gd name="connsiteX1" fmla="*/ 366554 w 1342048"/>
              <a:gd name="connsiteY1" fmla="*/ 82534 h 722743"/>
              <a:gd name="connsiteX2" fmla="*/ 851671 w 1342048"/>
              <a:gd name="connsiteY2" fmla="*/ 551377 h 722743"/>
              <a:gd name="connsiteX3" fmla="*/ 1294713 w 1342048"/>
              <a:gd name="connsiteY3" fmla="*/ 717600 h 722743"/>
              <a:gd name="connsiteX4" fmla="*/ 793265 w 1342048"/>
              <a:gd name="connsiteY4" fmla="*/ 66212 h 722743"/>
              <a:gd name="connsiteX0" fmla="*/ 0 w 1294713"/>
              <a:gd name="connsiteY0" fmla="*/ 0 h 722743"/>
              <a:gd name="connsiteX1" fmla="*/ 366554 w 1294713"/>
              <a:gd name="connsiteY1" fmla="*/ 82534 h 722743"/>
              <a:gd name="connsiteX2" fmla="*/ 851671 w 1294713"/>
              <a:gd name="connsiteY2" fmla="*/ 551377 h 722743"/>
              <a:gd name="connsiteX3" fmla="*/ 1294713 w 1294713"/>
              <a:gd name="connsiteY3" fmla="*/ 717600 h 722743"/>
              <a:gd name="connsiteX4" fmla="*/ 793265 w 1294713"/>
              <a:gd name="connsiteY4" fmla="*/ 66212 h 722743"/>
              <a:gd name="connsiteX0" fmla="*/ 0 w 1345328"/>
              <a:gd name="connsiteY0" fmla="*/ 0 h 722743"/>
              <a:gd name="connsiteX1" fmla="*/ 366554 w 1345328"/>
              <a:gd name="connsiteY1" fmla="*/ 82534 h 722743"/>
              <a:gd name="connsiteX2" fmla="*/ 851671 w 1345328"/>
              <a:gd name="connsiteY2" fmla="*/ 551377 h 722743"/>
              <a:gd name="connsiteX3" fmla="*/ 1345328 w 1345328"/>
              <a:gd name="connsiteY3" fmla="*/ 717600 h 722743"/>
              <a:gd name="connsiteX4" fmla="*/ 793265 w 1345328"/>
              <a:gd name="connsiteY4" fmla="*/ 66212 h 722743"/>
              <a:gd name="connsiteX0" fmla="*/ 0 w 1345328"/>
              <a:gd name="connsiteY0" fmla="*/ 0 h 717600"/>
              <a:gd name="connsiteX1" fmla="*/ 366554 w 1345328"/>
              <a:gd name="connsiteY1" fmla="*/ 82534 h 717600"/>
              <a:gd name="connsiteX2" fmla="*/ 851671 w 1345328"/>
              <a:gd name="connsiteY2" fmla="*/ 551377 h 717600"/>
              <a:gd name="connsiteX3" fmla="*/ 1345328 w 1345328"/>
              <a:gd name="connsiteY3" fmla="*/ 717600 h 717600"/>
              <a:gd name="connsiteX4" fmla="*/ 793265 w 1345328"/>
              <a:gd name="connsiteY4" fmla="*/ 66212 h 717600"/>
              <a:gd name="connsiteX0" fmla="*/ 0 w 1345328"/>
              <a:gd name="connsiteY0" fmla="*/ 0 h 717600"/>
              <a:gd name="connsiteX1" fmla="*/ 366554 w 1345328"/>
              <a:gd name="connsiteY1" fmla="*/ 82534 h 717600"/>
              <a:gd name="connsiteX2" fmla="*/ 854202 w 1345328"/>
              <a:gd name="connsiteY2" fmla="*/ 313388 h 717600"/>
              <a:gd name="connsiteX3" fmla="*/ 1345328 w 1345328"/>
              <a:gd name="connsiteY3" fmla="*/ 717600 h 717600"/>
              <a:gd name="connsiteX4" fmla="*/ 793265 w 1345328"/>
              <a:gd name="connsiteY4" fmla="*/ 66212 h 717600"/>
              <a:gd name="connsiteX0" fmla="*/ 0 w 1345328"/>
              <a:gd name="connsiteY0" fmla="*/ 0 h 717600"/>
              <a:gd name="connsiteX1" fmla="*/ 854202 w 1345328"/>
              <a:gd name="connsiteY1" fmla="*/ 313388 h 717600"/>
              <a:gd name="connsiteX2" fmla="*/ 1345328 w 1345328"/>
              <a:gd name="connsiteY2" fmla="*/ 717600 h 717600"/>
              <a:gd name="connsiteX3" fmla="*/ 793265 w 1345328"/>
              <a:gd name="connsiteY3" fmla="*/ 66212 h 717600"/>
              <a:gd name="connsiteX0" fmla="*/ 0 w 1345328"/>
              <a:gd name="connsiteY0" fmla="*/ 0 h 717600"/>
              <a:gd name="connsiteX1" fmla="*/ 854202 w 1345328"/>
              <a:gd name="connsiteY1" fmla="*/ 313388 h 717600"/>
              <a:gd name="connsiteX2" fmla="*/ 1345328 w 1345328"/>
              <a:gd name="connsiteY2" fmla="*/ 717600 h 717600"/>
              <a:gd name="connsiteX3" fmla="*/ 793265 w 1345328"/>
              <a:gd name="connsiteY3" fmla="*/ 66212 h 717600"/>
              <a:gd name="connsiteX0" fmla="*/ 0 w 1345328"/>
              <a:gd name="connsiteY0" fmla="*/ 0 h 717600"/>
              <a:gd name="connsiteX1" fmla="*/ 854202 w 1345328"/>
              <a:gd name="connsiteY1" fmla="*/ 313388 h 717600"/>
              <a:gd name="connsiteX2" fmla="*/ 1345328 w 1345328"/>
              <a:gd name="connsiteY2" fmla="*/ 717600 h 717600"/>
              <a:gd name="connsiteX3" fmla="*/ 793265 w 1345328"/>
              <a:gd name="connsiteY3" fmla="*/ 66212 h 7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328" h="717600">
                <a:moveTo>
                  <a:pt x="0" y="0"/>
                </a:moveTo>
                <a:cubicBezTo>
                  <a:pt x="284734" y="104463"/>
                  <a:pt x="582649" y="128585"/>
                  <a:pt x="854202" y="313388"/>
                </a:cubicBezTo>
                <a:cubicBezTo>
                  <a:pt x="1037820" y="433260"/>
                  <a:pt x="972747" y="455654"/>
                  <a:pt x="1345328" y="717600"/>
                </a:cubicBezTo>
                <a:cubicBezTo>
                  <a:pt x="1277633" y="552964"/>
                  <a:pt x="883510" y="33617"/>
                  <a:pt x="793265" y="66212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1691680" y="2761183"/>
            <a:ext cx="280831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/>
              <a:t>Oxidation/Hydriding inacceptable</a:t>
            </a:r>
            <a:endParaRPr lang="en-GB" sz="1400" dirty="0"/>
          </a:p>
        </p:txBody>
      </p:sp>
      <p:sp>
        <p:nvSpPr>
          <p:cNvPr id="30" name="Rechteck 29"/>
          <p:cNvSpPr/>
          <p:nvPr/>
        </p:nvSpPr>
        <p:spPr>
          <a:xfrm>
            <a:off x="1691680" y="5733256"/>
            <a:ext cx="2664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smtClean="0"/>
              <a:t>Oxidation/</a:t>
            </a:r>
            <a:r>
              <a:rPr lang="en-GB" sz="1400" dirty="0"/>
              <a:t>H</a:t>
            </a:r>
            <a:r>
              <a:rPr lang="en-GB" sz="1400" dirty="0" smtClean="0"/>
              <a:t>ydriding acceptable</a:t>
            </a:r>
            <a:endParaRPr lang="en-GB" sz="1400" dirty="0"/>
          </a:p>
        </p:txBody>
      </p:sp>
      <p:sp>
        <p:nvSpPr>
          <p:cNvPr id="31" name="Rechteck 30"/>
          <p:cNvSpPr/>
          <p:nvPr/>
        </p:nvSpPr>
        <p:spPr>
          <a:xfrm>
            <a:off x="4860032" y="4849415"/>
            <a:ext cx="347721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/>
              <a:t>Expected Prototypic </a:t>
            </a:r>
            <a:r>
              <a:rPr lang="en-GB" sz="1400" dirty="0"/>
              <a:t>B</a:t>
            </a:r>
            <a:r>
              <a:rPr lang="en-GB" sz="1400" dirty="0" smtClean="0"/>
              <a:t>undle </a:t>
            </a:r>
            <a:r>
              <a:rPr lang="en-GB" sz="1400" dirty="0"/>
              <a:t>T</a:t>
            </a:r>
            <a:r>
              <a:rPr lang="en-GB" sz="1400" dirty="0" smtClean="0"/>
              <a:t>ests at KIT</a:t>
            </a:r>
            <a:endParaRPr lang="en-GB" sz="1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22588" cy="4717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400" dirty="0" smtClean="0"/>
              <a:t>Prototypic Fuel </a:t>
            </a:r>
            <a:r>
              <a:rPr lang="en-GB" sz="2400" dirty="0"/>
              <a:t>R</a:t>
            </a:r>
            <a:r>
              <a:rPr lang="en-GB" sz="2400" dirty="0" smtClean="0"/>
              <a:t>od </a:t>
            </a:r>
            <a:r>
              <a:rPr lang="en-GB" sz="2400" dirty="0"/>
              <a:t>B</a:t>
            </a:r>
            <a:r>
              <a:rPr lang="en-GB" sz="2400" dirty="0" smtClean="0"/>
              <a:t>undle </a:t>
            </a:r>
            <a:r>
              <a:rPr lang="en-GB" sz="2400" dirty="0"/>
              <a:t>T</a:t>
            </a:r>
            <a:r>
              <a:rPr lang="en-GB" sz="2400" dirty="0" smtClean="0"/>
              <a:t>ests for Safety </a:t>
            </a:r>
            <a:r>
              <a:rPr lang="en-GB" sz="2400" dirty="0"/>
              <a:t>A</a:t>
            </a:r>
            <a:r>
              <a:rPr lang="en-GB" sz="2400" dirty="0" smtClean="0"/>
              <a:t>ssessment</a:t>
            </a:r>
            <a:endParaRPr lang="en-GB" sz="2400" dirty="0"/>
          </a:p>
        </p:txBody>
      </p:sp>
      <p:sp>
        <p:nvSpPr>
          <p:cNvPr id="11" name="Rechteck 10"/>
          <p:cNvSpPr/>
          <p:nvPr/>
        </p:nvSpPr>
        <p:spPr>
          <a:xfrm>
            <a:off x="1979712" y="4489375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ECR</a:t>
            </a:r>
            <a:r>
              <a:rPr lang="en-GB" sz="1400" baseline="-25000" dirty="0" smtClean="0"/>
              <a:t>R=1</a:t>
            </a:r>
            <a:endParaRPr lang="en-GB" sz="1400" baseline="-25000" dirty="0"/>
          </a:p>
        </p:txBody>
      </p:sp>
      <p:cxnSp>
        <p:nvCxnSpPr>
          <p:cNvPr id="14" name="Gerade Verbindung 13"/>
          <p:cNvCxnSpPr>
            <a:stCxn id="31" idx="2"/>
          </p:cNvCxnSpPr>
          <p:nvPr/>
        </p:nvCxnSpPr>
        <p:spPr>
          <a:xfrm flipH="1">
            <a:off x="5226720" y="5157192"/>
            <a:ext cx="1371920" cy="67383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131840" y="1196752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21" y="2383904"/>
            <a:ext cx="4105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8186583" y="4080487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OCZL#19</a:t>
            </a:r>
            <a:endParaRPr lang="en-GB" sz="1200" dirty="0"/>
          </a:p>
        </p:txBody>
      </p:sp>
      <p:sp>
        <p:nvSpPr>
          <p:cNvPr id="28" name="Rechteck 27"/>
          <p:cNvSpPr/>
          <p:nvPr/>
        </p:nvSpPr>
        <p:spPr>
          <a:xfrm>
            <a:off x="899592" y="5013176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ECR</a:t>
            </a:r>
            <a:r>
              <a:rPr lang="en-GB" sz="1400" baseline="-25000" dirty="0" smtClean="0"/>
              <a:t>R&gt;1</a:t>
            </a:r>
            <a:endParaRPr lang="en-GB" sz="1400" baseline="-25000" dirty="0"/>
          </a:p>
        </p:txBody>
      </p:sp>
      <p:sp>
        <p:nvSpPr>
          <p:cNvPr id="29" name="Rechteck 28"/>
          <p:cNvSpPr/>
          <p:nvPr/>
        </p:nvSpPr>
        <p:spPr>
          <a:xfrm>
            <a:off x="3203848" y="4077072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ECR</a:t>
            </a:r>
            <a:r>
              <a:rPr lang="en-GB" sz="1400" baseline="-25000" dirty="0" smtClean="0"/>
              <a:t>R&lt;1</a:t>
            </a:r>
            <a:endParaRPr lang="en-GB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7462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" y="476672"/>
            <a:ext cx="7665720" cy="60773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Conclusion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88" y="1124744"/>
            <a:ext cx="8634798" cy="5184576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Fuel rod behaviour under </a:t>
            </a:r>
            <a:r>
              <a:rPr lang="en-GB" dirty="0"/>
              <a:t>LOCA can be assessed   </a:t>
            </a:r>
            <a:br>
              <a:rPr lang="en-GB" dirty="0"/>
            </a:br>
            <a:r>
              <a:rPr lang="en-GB" dirty="0" smtClean="0"/>
              <a:t>	including </a:t>
            </a:r>
            <a:r>
              <a:rPr lang="en-GB" dirty="0"/>
              <a:t>hydriding / </a:t>
            </a:r>
            <a:r>
              <a:rPr lang="en-GB" dirty="0" smtClean="0"/>
              <a:t>oxidation near burst opening</a:t>
            </a:r>
            <a:br>
              <a:rPr lang="en-GB" dirty="0" smtClean="0"/>
            </a:br>
            <a:r>
              <a:rPr lang="en-GB" dirty="0" smtClean="0"/>
              <a:t>		even at high H content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New criterion:     </a:t>
            </a:r>
            <a:r>
              <a:rPr lang="en-GB" i="1" dirty="0" smtClean="0"/>
              <a:t>ECR</a:t>
            </a:r>
            <a:r>
              <a:rPr lang="en-GB" i="1" baseline="-25000" dirty="0" smtClean="0"/>
              <a:t>R=1</a:t>
            </a:r>
            <a:r>
              <a:rPr lang="en-GB" dirty="0"/>
              <a:t> </a:t>
            </a:r>
            <a:r>
              <a:rPr lang="en-GB" dirty="0" smtClean="0"/>
              <a:t>     prevents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KIT bundle tests (QUENCH LOCA test) provide </a:t>
            </a:r>
            <a:br>
              <a:rPr lang="en-GB" dirty="0" smtClean="0"/>
            </a:br>
            <a:r>
              <a:rPr lang="en-GB" dirty="0" smtClean="0"/>
              <a:t>combination of hydriding and oxidation near burst opening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Safety assessment </a:t>
            </a:r>
            <a:r>
              <a:rPr lang="en-GB" dirty="0" smtClean="0">
                <a:sym typeface="Wingdings" panose="05000000000000000000" pitchFamily="2" charset="2"/>
              </a:rPr>
              <a:t> Comparison between        H</a:t>
            </a:r>
            <a:r>
              <a:rPr lang="en-GB" dirty="0" smtClean="0"/>
              <a:t> / ECR    and     </a:t>
            </a:r>
            <a:r>
              <a:rPr lang="en-GB" i="1" dirty="0"/>
              <a:t>ECR</a:t>
            </a:r>
            <a:r>
              <a:rPr lang="en-GB" i="1" baseline="-25000" dirty="0"/>
              <a:t>R=1</a:t>
            </a:r>
            <a:endParaRPr lang="en-GB" i="1" dirty="0" smtClean="0"/>
          </a:p>
        </p:txBody>
      </p:sp>
      <p:pic>
        <p:nvPicPr>
          <p:cNvPr id="4" name="Grafik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87" y="1844824"/>
            <a:ext cx="949325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1772816"/>
            <a:ext cx="5497800" cy="607734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1720" y="2708920"/>
            <a:ext cx="6188394" cy="3600950"/>
          </a:xfrm>
        </p:spPr>
        <p:txBody>
          <a:bodyPr/>
          <a:lstStyle/>
          <a:p>
            <a:pPr lvl="1"/>
            <a:r>
              <a:rPr lang="en-GB" dirty="0" smtClean="0"/>
              <a:t>Phenomena During LOCA Transient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Development of a New ECR-Criterion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KIT QUENCH LOCA Tests for Safety Assessment</a:t>
            </a:r>
          </a:p>
        </p:txBody>
      </p:sp>
    </p:spTree>
    <p:extLst>
      <p:ext uri="{BB962C8B-B14F-4D97-AF65-F5344CB8AC3E}">
        <p14:creationId xmlns:p14="http://schemas.microsoft.com/office/powerpoint/2010/main" val="4291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Grafik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949325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251520" y="1086485"/>
            <a:ext cx="8649518" cy="5448935"/>
            <a:chOff x="-1214264" y="0"/>
            <a:chExt cx="8965475" cy="5449934"/>
          </a:xfrm>
        </p:grpSpPr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4120453" y="2505584"/>
              <a:ext cx="1084182" cy="305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kern="1200" dirty="0" smtClean="0">
                  <a:solidFill>
                    <a:srgbClr val="000000"/>
                  </a:solidFill>
                  <a:effectLst/>
                  <a:latin typeface="Arial"/>
                  <a:ea typeface="MS PGothic"/>
                  <a:cs typeface="Times New Roman"/>
                </a:rPr>
                <a:t>Time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" name="Line 8"/>
            <p:cNvCxnSpPr/>
            <p:nvPr/>
          </p:nvCxnSpPr>
          <p:spPr bwMode="auto">
            <a:xfrm>
              <a:off x="3526971" y="1425038"/>
              <a:ext cx="60325" cy="10674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" name="Line 7"/>
            <p:cNvCxnSpPr/>
            <p:nvPr/>
          </p:nvCxnSpPr>
          <p:spPr bwMode="auto">
            <a:xfrm flipH="1">
              <a:off x="451262" y="2671948"/>
              <a:ext cx="37344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lg"/>
              <a:tailEnd/>
            </a:ln>
            <a:effectLst/>
          </p:spPr>
        </p:cxnSp>
        <p:pic>
          <p:nvPicPr>
            <p:cNvPr id="8" name="Picture 9" descr="loca-rupture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158" y="2814451"/>
              <a:ext cx="439387" cy="1876302"/>
            </a:xfrm>
            <a:prstGeom prst="rect">
              <a:avLst/>
            </a:prstGeom>
            <a:noFill/>
          </p:spPr>
        </p:pic>
        <p:cxnSp>
          <p:nvCxnSpPr>
            <p:cNvPr id="9" name="Line 11"/>
            <p:cNvCxnSpPr/>
            <p:nvPr/>
          </p:nvCxnSpPr>
          <p:spPr bwMode="auto">
            <a:xfrm>
              <a:off x="463137" y="0"/>
              <a:ext cx="0" cy="26675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lg"/>
              <a:tailEnd/>
            </a:ln>
            <a:effectLst/>
          </p:spPr>
        </p:cxn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93766" y="486888"/>
              <a:ext cx="2937431" cy="1618314"/>
            </a:xfrm>
            <a:custGeom>
              <a:avLst/>
              <a:gdLst/>
              <a:ahLst/>
              <a:cxnLst>
                <a:cxn ang="0">
                  <a:pos x="0" y="1073"/>
                </a:cxn>
                <a:cxn ang="0">
                  <a:pos x="136" y="483"/>
                </a:cxn>
                <a:cxn ang="0">
                  <a:pos x="317" y="528"/>
                </a:cxn>
                <a:cxn ang="0">
                  <a:pos x="862" y="166"/>
                </a:cxn>
                <a:cxn ang="0">
                  <a:pos x="1497" y="75"/>
                </a:cxn>
                <a:cxn ang="0">
                  <a:pos x="2177" y="619"/>
                </a:cxn>
              </a:cxnLst>
              <a:rect l="0" t="0" r="r" b="b"/>
              <a:pathLst>
                <a:path w="2177" h="1073">
                  <a:moveTo>
                    <a:pt x="0" y="1073"/>
                  </a:moveTo>
                  <a:cubicBezTo>
                    <a:pt x="41" y="823"/>
                    <a:pt x="83" y="574"/>
                    <a:pt x="136" y="483"/>
                  </a:cubicBezTo>
                  <a:cubicBezTo>
                    <a:pt x="189" y="392"/>
                    <a:pt x="196" y="581"/>
                    <a:pt x="317" y="528"/>
                  </a:cubicBezTo>
                  <a:cubicBezTo>
                    <a:pt x="438" y="475"/>
                    <a:pt x="665" y="241"/>
                    <a:pt x="862" y="166"/>
                  </a:cubicBezTo>
                  <a:cubicBezTo>
                    <a:pt x="1059" y="91"/>
                    <a:pt x="1278" y="0"/>
                    <a:pt x="1497" y="75"/>
                  </a:cubicBezTo>
                  <a:cubicBezTo>
                    <a:pt x="1716" y="150"/>
                    <a:pt x="2056" y="460"/>
                    <a:pt x="2177" y="61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684420" y="277635"/>
              <a:ext cx="1232785" cy="76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Temperature</a:t>
              </a:r>
              <a:b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</a:b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at burst</a:t>
              </a:r>
              <a:endParaRPr lang="en-GB" sz="1200" dirty="0" smtClean="0">
                <a:effectLst/>
                <a:latin typeface="Times New Roman"/>
                <a:ea typeface="Times New Roman"/>
              </a:endParaRPr>
            </a:p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~800°C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563703" y="110287"/>
              <a:ext cx="3052263" cy="547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342900" lvl="0" indent="-342900" fontAlgn="base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Oxidation</a:t>
              </a:r>
              <a:endParaRPr lang="en-GB" sz="1200" dirty="0" smtClean="0"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secondary Hydriding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rot="16200000">
              <a:off x="-535522" y="1167348"/>
              <a:ext cx="1668128" cy="305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kern="1200" dirty="0" smtClean="0">
                  <a:solidFill>
                    <a:srgbClr val="000000"/>
                  </a:solidFill>
                  <a:effectLst/>
                  <a:latin typeface="Arial"/>
                  <a:ea typeface="MS PGothic"/>
                  <a:cs typeface="Times New Roman"/>
                </a:rPr>
                <a:t>Temperature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rot="16200000" flipV="1">
              <a:off x="498763" y="1876301"/>
              <a:ext cx="1872197" cy="4732"/>
            </a:xfrm>
            <a:prstGeom prst="straightConnector1">
              <a:avLst/>
            </a:prstGeom>
            <a:ln w="190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526663" y="1272078"/>
              <a:ext cx="4224548" cy="1386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342900" lvl="0" indent="-342900" fontAlgn="base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Thermal shock</a:t>
              </a:r>
              <a:endParaRPr lang="en-GB" sz="1200" dirty="0" smtClean="0"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Quenching fluid shakes the broken fuel rod</a:t>
              </a:r>
              <a:endParaRPr lang="en-GB" sz="1200" dirty="0" smtClean="0">
                <a:effectLst/>
                <a:latin typeface="Times New Roman"/>
                <a:ea typeface="Times New Roman"/>
              </a:endParaRPr>
            </a:p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 </a:t>
              </a:r>
              <a:endParaRPr lang="en-GB" sz="1200" dirty="0" smtClean="0">
                <a:effectLst/>
                <a:latin typeface="Times New Roman"/>
                <a:ea typeface="Times New Roman"/>
              </a:endParaRPr>
            </a:p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 </a:t>
              </a:r>
              <a:endParaRPr lang="en-GB" sz="1200" dirty="0" smtClean="0">
                <a:effectLst/>
                <a:latin typeface="Times New Roman"/>
                <a:ea typeface="Times New Roman"/>
              </a:endParaRPr>
            </a:p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 135°C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-28860" y="4834784"/>
              <a:ext cx="2744567" cy="61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Depletion phenomenon seen in</a:t>
              </a:r>
              <a:b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</a:b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HALDEN and STUDSVIK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358006" y="4834785"/>
              <a:ext cx="3489226" cy="61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Depletion phenomenon seen in</a:t>
              </a:r>
              <a:endParaRPr lang="en-GB" sz="1200" dirty="0" smtClean="0">
                <a:effectLst/>
                <a:latin typeface="Times New Roman"/>
                <a:ea typeface="Times New Roman"/>
              </a:endParaRPr>
            </a:p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kern="1200" dirty="0" smtClean="0">
                  <a:effectLst/>
                  <a:latin typeface="Arial"/>
                  <a:ea typeface="MS PGothic"/>
                  <a:cs typeface="Times New Roman"/>
                </a:rPr>
                <a:t>STUDSVIK by shaking the rod 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-1214264" y="3067194"/>
              <a:ext cx="2738433" cy="132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effectLst/>
                  <a:latin typeface="Arial"/>
                  <a:ea typeface="Times New Roman"/>
                </a:rPr>
                <a:t>Depletion </a:t>
              </a:r>
              <a:r>
                <a:rPr lang="en-GB" sz="1400" dirty="0" smtClean="0">
                  <a:effectLst/>
                  <a:latin typeface="Arial"/>
                  <a:ea typeface="Times New Roman"/>
                </a:rPr>
                <a:t>of ~ </a:t>
              </a:r>
              <a:r>
                <a:rPr lang="en-GB" sz="1400" dirty="0">
                  <a:effectLst/>
                  <a:latin typeface="Arial"/>
                  <a:ea typeface="Times New Roman"/>
                </a:rPr>
                <a:t>0.1 m fuel if:</a:t>
              </a:r>
              <a:br>
                <a:rPr lang="en-GB" sz="1400" dirty="0">
                  <a:effectLst/>
                  <a:latin typeface="Arial"/>
                  <a:ea typeface="Times New Roman"/>
                </a:rPr>
              </a:br>
              <a:r>
                <a:rPr lang="en-GB" sz="1400" dirty="0">
                  <a:effectLst/>
                  <a:latin typeface="Arial"/>
                  <a:ea typeface="Times New Roman"/>
                </a:rPr>
                <a:t>a) cladding burst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 smtClean="0">
                  <a:effectLst/>
                  <a:latin typeface="Arial"/>
                  <a:ea typeface="Times New Roman"/>
                </a:rPr>
                <a:t>b</a:t>
              </a:r>
              <a:r>
                <a:rPr lang="en-GB" sz="1400" dirty="0">
                  <a:effectLst/>
                  <a:latin typeface="Arial"/>
                  <a:ea typeface="Times New Roman"/>
                </a:rPr>
                <a:t>) high burn-up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4422440" y="3067188"/>
              <a:ext cx="2424240" cy="126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effectLst/>
                  <a:latin typeface="Arial"/>
                  <a:ea typeface="Times New Roman"/>
                </a:rPr>
                <a:t>Depletion </a:t>
              </a:r>
              <a:r>
                <a:rPr lang="en-GB" sz="1400" dirty="0" smtClean="0">
                  <a:effectLst/>
                  <a:latin typeface="Arial"/>
                  <a:ea typeface="Times New Roman"/>
                </a:rPr>
                <a:t>of ~ </a:t>
              </a:r>
              <a:r>
                <a:rPr lang="en-GB" sz="1400" dirty="0">
                  <a:effectLst/>
                  <a:latin typeface="Arial"/>
                  <a:ea typeface="Times New Roman"/>
                </a:rPr>
                <a:t>1.5 m fuel if: 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effectLst/>
                  <a:latin typeface="Arial"/>
                  <a:ea typeface="Times New Roman"/>
                </a:rPr>
                <a:t>a) cladding </a:t>
              </a:r>
              <a:r>
                <a:rPr lang="en-GB" sz="1400" dirty="0" smtClean="0">
                  <a:effectLst/>
                  <a:latin typeface="Arial"/>
                  <a:ea typeface="Times New Roman"/>
                </a:rPr>
                <a:t>is already burst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effectLst/>
                  <a:latin typeface="Arial"/>
                  <a:ea typeface="Times New Roman"/>
                </a:rPr>
                <a:t>b) no residual ductility </a:t>
              </a:r>
              <a:r>
                <a:rPr lang="en-GB" sz="1400" dirty="0" smtClean="0">
                  <a:effectLst/>
                  <a:latin typeface="Arial"/>
                  <a:ea typeface="Times New Roman"/>
                </a:rPr>
                <a:t>left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effectLst/>
                  <a:latin typeface="Arial"/>
                  <a:ea typeface="Times New Roman"/>
                </a:rPr>
                <a:t>c) high burn-up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 flipV="1">
              <a:off x="3491073" y="1484527"/>
              <a:ext cx="21080" cy="1306422"/>
            </a:xfrm>
            <a:prstGeom prst="straightConnector1">
              <a:avLst/>
            </a:prstGeom>
            <a:ln w="190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Gewinkelte Verbindung 21"/>
          <p:cNvCxnSpPr/>
          <p:nvPr/>
        </p:nvCxnSpPr>
        <p:spPr>
          <a:xfrm rot="10800000" flipV="1">
            <a:off x="2339753" y="4882515"/>
            <a:ext cx="482600" cy="292735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/>
          <p:nvPr/>
        </p:nvCxnSpPr>
        <p:spPr>
          <a:xfrm>
            <a:off x="4788024" y="4045585"/>
            <a:ext cx="896620" cy="267335"/>
          </a:xfrm>
          <a:prstGeom prst="bentConnector3">
            <a:avLst>
              <a:gd name="adj1" fmla="val -724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899592" y="411034"/>
            <a:ext cx="77048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Phenomena during LOCA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0" y="113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Regulatory Limit for LOCA (international)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43839" y="1296144"/>
            <a:ext cx="8848119" cy="55618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Maintain </a:t>
            </a:r>
            <a:r>
              <a:rPr lang="en-GB" dirty="0" err="1" smtClean="0"/>
              <a:t>coolable</a:t>
            </a:r>
            <a:r>
              <a:rPr lang="en-GB" dirty="0" smtClean="0"/>
              <a:t> geometry</a:t>
            </a:r>
          </a:p>
          <a:p>
            <a:endParaRPr lang="en-GB" dirty="0" smtClean="0"/>
          </a:p>
          <a:p>
            <a:r>
              <a:rPr lang="en-GB" dirty="0" smtClean="0"/>
              <a:t>		Keep fuel inside cladding</a:t>
            </a:r>
          </a:p>
          <a:p>
            <a:endParaRPr lang="en-GB" dirty="0" smtClean="0"/>
          </a:p>
          <a:p>
            <a:r>
              <a:rPr lang="en-GB" dirty="0" smtClean="0"/>
              <a:t>			Prevent breaking cladding </a:t>
            </a:r>
          </a:p>
          <a:p>
            <a:endParaRPr lang="en-GB" dirty="0" smtClean="0"/>
          </a:p>
          <a:p>
            <a:r>
              <a:rPr lang="en-GB" dirty="0" smtClean="0"/>
              <a:t>				Maintain residual ductility in cladding</a:t>
            </a:r>
          </a:p>
          <a:p>
            <a:endParaRPr lang="en-GB" dirty="0" smtClean="0"/>
          </a:p>
          <a:p>
            <a:r>
              <a:rPr lang="en-GB" sz="1800" dirty="0" smtClean="0"/>
              <a:t>					</a:t>
            </a:r>
            <a:r>
              <a:rPr lang="en-GB" dirty="0" smtClean="0"/>
              <a:t>Limit oxidation </a:t>
            </a:r>
            <a:endParaRPr lang="en-GB" sz="1800" dirty="0" smtClean="0"/>
          </a:p>
          <a:p>
            <a:endParaRPr lang="en-GB" dirty="0" smtClean="0"/>
          </a:p>
          <a:p>
            <a:r>
              <a:rPr lang="en-GB" sz="1800" dirty="0" smtClean="0"/>
              <a:t>						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(Limit hydriding   - not considered yet)</a:t>
            </a:r>
          </a:p>
          <a:p>
            <a:endParaRPr lang="en-GB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Bef>
                <a:spcPts val="4000"/>
              </a:spcBef>
            </a:pPr>
            <a:r>
              <a:rPr lang="en-GB" dirty="0" smtClean="0"/>
              <a:t>Oxidation limits</a:t>
            </a:r>
          </a:p>
          <a:p>
            <a:pPr lvl="2"/>
            <a:r>
              <a:rPr lang="en-GB" dirty="0" smtClean="0"/>
              <a:t>Keep equivalent cladding reacted below 17%	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b="1" dirty="0" smtClean="0">
                <a:solidFill>
                  <a:srgbClr val="C00000"/>
                </a:solidFill>
                <a:sym typeface="Wingdings" pitchFamily="2" charset="2"/>
              </a:rPr>
              <a:t>ECR</a:t>
            </a:r>
            <a:r>
              <a:rPr lang="en-GB" dirty="0" smtClean="0">
                <a:sym typeface="Wingdings" pitchFamily="2" charset="2"/>
              </a:rPr>
              <a:t> &lt; 17%</a:t>
            </a:r>
            <a:endParaRPr lang="en-GB" dirty="0" smtClean="0"/>
          </a:p>
          <a:p>
            <a:pPr lvl="2"/>
            <a:r>
              <a:rPr lang="en-GB" dirty="0" smtClean="0"/>
              <a:t>Keep oxidation temperature below 1200°C	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b="1" dirty="0" smtClean="0">
                <a:solidFill>
                  <a:srgbClr val="C00000"/>
                </a:solidFill>
                <a:sym typeface="Wingdings" pitchFamily="2" charset="2"/>
              </a:rPr>
              <a:t>PCT</a:t>
            </a:r>
            <a:r>
              <a:rPr lang="en-GB" dirty="0" smtClean="0">
                <a:sym typeface="Wingdings" pitchFamily="2" charset="2"/>
              </a:rPr>
              <a:t> &lt; 1200°C</a:t>
            </a:r>
          </a:p>
          <a:p>
            <a:pPr lvl="2"/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Keep hydriding below ???			 ECR=ECR(H) 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2051720" y="1556792"/>
            <a:ext cx="216024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2843808" y="2276872"/>
            <a:ext cx="216024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3635896" y="2924944"/>
            <a:ext cx="216024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499992" y="3645024"/>
            <a:ext cx="216024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0667"/>
            <a:ext cx="20716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0992"/>
            <a:ext cx="2088232" cy="238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>
            <a:off x="5220072" y="4293096"/>
            <a:ext cx="216024" cy="21602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798660"/>
            <a:ext cx="7200800" cy="5014716"/>
          </a:xfrm>
          <a:prstGeom prst="rect">
            <a:avLst/>
          </a:prstGeom>
        </p:spPr>
      </p:pic>
      <p:sp>
        <p:nvSpPr>
          <p:cNvPr id="13" name="Rectangle 77"/>
          <p:cNvSpPr>
            <a:spLocks noChangeArrowheads="1"/>
          </p:cNvSpPr>
          <p:nvPr/>
        </p:nvSpPr>
        <p:spPr bwMode="auto">
          <a:xfrm>
            <a:off x="3707904" y="1916832"/>
            <a:ext cx="237626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for new ECR Criterion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Proposal from U.S.NRC derived from Ring Compression Tests (offset strain &gt;2%)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		</a:t>
            </a:r>
            <a:r>
              <a:rPr lang="en-GB" dirty="0" smtClean="0">
                <a:solidFill>
                  <a:srgbClr val="FF0000"/>
                </a:solidFill>
              </a:rPr>
              <a:t>Proposed criterion relies on a few tests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				which fall close to zero ductility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				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7837576" y="2977207"/>
            <a:ext cx="101309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17% ECR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Gerade Verbindung 14"/>
          <p:cNvCxnSpPr>
            <a:endCxn id="12" idx="1"/>
          </p:cNvCxnSpPr>
          <p:nvPr/>
        </p:nvCxnSpPr>
        <p:spPr>
          <a:xfrm flipV="1">
            <a:off x="1043608" y="3115707"/>
            <a:ext cx="6793968" cy="153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7884368" y="5273332"/>
            <a:ext cx="1102866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econdary</a:t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dirty="0" err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ydriding</a:t>
            </a:r>
            <a:endParaRPr lang="en-US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during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LOCA 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14401"/>
            <a:ext cx="381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04" y="4491211"/>
            <a:ext cx="152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152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81" y="4117105"/>
            <a:ext cx="180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39494"/>
            <a:ext cx="1658468" cy="104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79348"/>
            <a:ext cx="152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0" y="4225055"/>
            <a:ext cx="152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152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4" y="2763019"/>
            <a:ext cx="152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12" y="5211291"/>
            <a:ext cx="152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78" y="3573016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90" y="5023344"/>
            <a:ext cx="152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4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480720" cy="4578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 smtClean="0"/>
              <a:t>Alternative Approach to Derive the ECR Criterion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287"/>
            <a:ext cx="9144000" cy="47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6228184" y="548680"/>
            <a:ext cx="2857173" cy="1728192"/>
            <a:chOff x="6251331" y="476672"/>
            <a:chExt cx="2857173" cy="1728192"/>
          </a:xfrm>
        </p:grpSpPr>
        <p:pic>
          <p:nvPicPr>
            <p:cNvPr id="10" name="Grafik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331" y="476672"/>
              <a:ext cx="2857173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4" name="Ellipse 7243"/>
            <p:cNvSpPr/>
            <p:nvPr/>
          </p:nvSpPr>
          <p:spPr>
            <a:xfrm rot="18096708">
              <a:off x="6990903" y="1448675"/>
              <a:ext cx="611446" cy="2726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Ellipse 109"/>
            <p:cNvSpPr/>
            <p:nvPr/>
          </p:nvSpPr>
          <p:spPr>
            <a:xfrm rot="19650559">
              <a:off x="8491899" y="1534778"/>
              <a:ext cx="533698" cy="2726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88" name="Rectangle 49"/>
          <p:cNvSpPr>
            <a:spLocks noChangeArrowheads="1"/>
          </p:cNvSpPr>
          <p:nvPr/>
        </p:nvSpPr>
        <p:spPr bwMode="auto">
          <a:xfrm>
            <a:off x="755181" y="3669809"/>
            <a:ext cx="4266631" cy="24973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6" name="AutoShape 46"/>
          <p:cNvSpPr>
            <a:spLocks noChangeAspect="1" noChangeArrowheads="1" noTextEdit="1"/>
          </p:cNvSpPr>
          <p:nvPr/>
        </p:nvSpPr>
        <p:spPr bwMode="auto">
          <a:xfrm>
            <a:off x="106933" y="3429000"/>
            <a:ext cx="5401171" cy="331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3592" cy="471750"/>
          </a:xfrm>
        </p:spPr>
        <p:txBody>
          <a:bodyPr>
            <a:normAutofit/>
          </a:bodyPr>
          <a:lstStyle/>
          <a:p>
            <a:r>
              <a:rPr lang="en-GB" dirty="0" smtClean="0"/>
              <a:t>Finite Element Method</a:t>
            </a:r>
            <a:endParaRPr lang="de-DE" dirty="0"/>
          </a:p>
        </p:txBody>
      </p:sp>
      <p:sp>
        <p:nvSpPr>
          <p:cNvPr id="7189" name="Rectangle 50"/>
          <p:cNvSpPr>
            <a:spLocks noChangeArrowheads="1"/>
          </p:cNvSpPr>
          <p:nvPr/>
        </p:nvSpPr>
        <p:spPr bwMode="auto">
          <a:xfrm>
            <a:off x="755181" y="3664621"/>
            <a:ext cx="10377" cy="2495641"/>
          </a:xfrm>
          <a:prstGeom prst="rect">
            <a:avLst/>
          </a:pr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0" name="Freeform 51"/>
          <p:cNvSpPr>
            <a:spLocks noEditPoints="1"/>
          </p:cNvSpPr>
          <p:nvPr/>
        </p:nvSpPr>
        <p:spPr bwMode="auto">
          <a:xfrm>
            <a:off x="705026" y="3659433"/>
            <a:ext cx="55343" cy="2507748"/>
          </a:xfrm>
          <a:custGeom>
            <a:avLst/>
            <a:gdLst>
              <a:gd name="T0" fmla="*/ 0 w 32"/>
              <a:gd name="T1" fmla="*/ 1443 h 1450"/>
              <a:gd name="T2" fmla="*/ 32 w 32"/>
              <a:gd name="T3" fmla="*/ 1443 h 1450"/>
              <a:gd name="T4" fmla="*/ 32 w 32"/>
              <a:gd name="T5" fmla="*/ 1450 h 1450"/>
              <a:gd name="T6" fmla="*/ 0 w 32"/>
              <a:gd name="T7" fmla="*/ 1450 h 1450"/>
              <a:gd name="T8" fmla="*/ 0 w 32"/>
              <a:gd name="T9" fmla="*/ 1443 h 1450"/>
              <a:gd name="T10" fmla="*/ 0 w 32"/>
              <a:gd name="T11" fmla="*/ 1235 h 1450"/>
              <a:gd name="T12" fmla="*/ 32 w 32"/>
              <a:gd name="T13" fmla="*/ 1235 h 1450"/>
              <a:gd name="T14" fmla="*/ 32 w 32"/>
              <a:gd name="T15" fmla="*/ 1242 h 1450"/>
              <a:gd name="T16" fmla="*/ 0 w 32"/>
              <a:gd name="T17" fmla="*/ 1242 h 1450"/>
              <a:gd name="T18" fmla="*/ 0 w 32"/>
              <a:gd name="T19" fmla="*/ 1235 h 1450"/>
              <a:gd name="T20" fmla="*/ 0 w 32"/>
              <a:gd name="T21" fmla="*/ 1033 h 1450"/>
              <a:gd name="T22" fmla="*/ 32 w 32"/>
              <a:gd name="T23" fmla="*/ 1033 h 1450"/>
              <a:gd name="T24" fmla="*/ 32 w 32"/>
              <a:gd name="T25" fmla="*/ 1040 h 1450"/>
              <a:gd name="T26" fmla="*/ 0 w 32"/>
              <a:gd name="T27" fmla="*/ 1040 h 1450"/>
              <a:gd name="T28" fmla="*/ 0 w 32"/>
              <a:gd name="T29" fmla="*/ 1033 h 1450"/>
              <a:gd name="T30" fmla="*/ 0 w 32"/>
              <a:gd name="T31" fmla="*/ 825 h 1450"/>
              <a:gd name="T32" fmla="*/ 32 w 32"/>
              <a:gd name="T33" fmla="*/ 825 h 1450"/>
              <a:gd name="T34" fmla="*/ 32 w 32"/>
              <a:gd name="T35" fmla="*/ 832 h 1450"/>
              <a:gd name="T36" fmla="*/ 0 w 32"/>
              <a:gd name="T37" fmla="*/ 832 h 1450"/>
              <a:gd name="T38" fmla="*/ 0 w 32"/>
              <a:gd name="T39" fmla="*/ 825 h 1450"/>
              <a:gd name="T40" fmla="*/ 0 w 32"/>
              <a:gd name="T41" fmla="*/ 617 h 1450"/>
              <a:gd name="T42" fmla="*/ 32 w 32"/>
              <a:gd name="T43" fmla="*/ 617 h 1450"/>
              <a:gd name="T44" fmla="*/ 32 w 32"/>
              <a:gd name="T45" fmla="*/ 624 h 1450"/>
              <a:gd name="T46" fmla="*/ 0 w 32"/>
              <a:gd name="T47" fmla="*/ 624 h 1450"/>
              <a:gd name="T48" fmla="*/ 0 w 32"/>
              <a:gd name="T49" fmla="*/ 617 h 1450"/>
              <a:gd name="T50" fmla="*/ 0 w 32"/>
              <a:gd name="T51" fmla="*/ 409 h 1450"/>
              <a:gd name="T52" fmla="*/ 32 w 32"/>
              <a:gd name="T53" fmla="*/ 409 h 1450"/>
              <a:gd name="T54" fmla="*/ 32 w 32"/>
              <a:gd name="T55" fmla="*/ 416 h 1450"/>
              <a:gd name="T56" fmla="*/ 0 w 32"/>
              <a:gd name="T57" fmla="*/ 416 h 1450"/>
              <a:gd name="T58" fmla="*/ 0 w 32"/>
              <a:gd name="T59" fmla="*/ 409 h 1450"/>
              <a:gd name="T60" fmla="*/ 0 w 32"/>
              <a:gd name="T61" fmla="*/ 208 h 1450"/>
              <a:gd name="T62" fmla="*/ 32 w 32"/>
              <a:gd name="T63" fmla="*/ 208 h 1450"/>
              <a:gd name="T64" fmla="*/ 32 w 32"/>
              <a:gd name="T65" fmla="*/ 214 h 1450"/>
              <a:gd name="T66" fmla="*/ 0 w 32"/>
              <a:gd name="T67" fmla="*/ 214 h 1450"/>
              <a:gd name="T68" fmla="*/ 0 w 32"/>
              <a:gd name="T69" fmla="*/ 208 h 1450"/>
              <a:gd name="T70" fmla="*/ 0 w 32"/>
              <a:gd name="T71" fmla="*/ 0 h 1450"/>
              <a:gd name="T72" fmla="*/ 32 w 32"/>
              <a:gd name="T73" fmla="*/ 0 h 1450"/>
              <a:gd name="T74" fmla="*/ 32 w 32"/>
              <a:gd name="T75" fmla="*/ 6 h 1450"/>
              <a:gd name="T76" fmla="*/ 0 w 32"/>
              <a:gd name="T77" fmla="*/ 6 h 1450"/>
              <a:gd name="T78" fmla="*/ 0 w 32"/>
              <a:gd name="T79" fmla="*/ 0 h 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" h="1450">
                <a:moveTo>
                  <a:pt x="0" y="1443"/>
                </a:moveTo>
                <a:lnTo>
                  <a:pt x="32" y="1443"/>
                </a:lnTo>
                <a:lnTo>
                  <a:pt x="32" y="1450"/>
                </a:lnTo>
                <a:lnTo>
                  <a:pt x="0" y="1450"/>
                </a:lnTo>
                <a:lnTo>
                  <a:pt x="0" y="1443"/>
                </a:lnTo>
                <a:close/>
                <a:moveTo>
                  <a:pt x="0" y="1235"/>
                </a:moveTo>
                <a:lnTo>
                  <a:pt x="32" y="1235"/>
                </a:lnTo>
                <a:lnTo>
                  <a:pt x="32" y="1242"/>
                </a:lnTo>
                <a:lnTo>
                  <a:pt x="0" y="1242"/>
                </a:lnTo>
                <a:lnTo>
                  <a:pt x="0" y="1235"/>
                </a:lnTo>
                <a:close/>
                <a:moveTo>
                  <a:pt x="0" y="1033"/>
                </a:moveTo>
                <a:lnTo>
                  <a:pt x="32" y="1033"/>
                </a:lnTo>
                <a:lnTo>
                  <a:pt x="32" y="1040"/>
                </a:lnTo>
                <a:lnTo>
                  <a:pt x="0" y="1040"/>
                </a:lnTo>
                <a:lnTo>
                  <a:pt x="0" y="1033"/>
                </a:lnTo>
                <a:close/>
                <a:moveTo>
                  <a:pt x="0" y="825"/>
                </a:moveTo>
                <a:lnTo>
                  <a:pt x="32" y="825"/>
                </a:lnTo>
                <a:lnTo>
                  <a:pt x="32" y="832"/>
                </a:lnTo>
                <a:lnTo>
                  <a:pt x="0" y="832"/>
                </a:lnTo>
                <a:lnTo>
                  <a:pt x="0" y="825"/>
                </a:lnTo>
                <a:close/>
                <a:moveTo>
                  <a:pt x="0" y="617"/>
                </a:moveTo>
                <a:lnTo>
                  <a:pt x="32" y="617"/>
                </a:lnTo>
                <a:lnTo>
                  <a:pt x="32" y="624"/>
                </a:lnTo>
                <a:lnTo>
                  <a:pt x="0" y="624"/>
                </a:lnTo>
                <a:lnTo>
                  <a:pt x="0" y="617"/>
                </a:lnTo>
                <a:close/>
                <a:moveTo>
                  <a:pt x="0" y="409"/>
                </a:moveTo>
                <a:lnTo>
                  <a:pt x="32" y="409"/>
                </a:lnTo>
                <a:lnTo>
                  <a:pt x="32" y="416"/>
                </a:lnTo>
                <a:lnTo>
                  <a:pt x="0" y="416"/>
                </a:lnTo>
                <a:lnTo>
                  <a:pt x="0" y="409"/>
                </a:lnTo>
                <a:close/>
                <a:moveTo>
                  <a:pt x="0" y="208"/>
                </a:moveTo>
                <a:lnTo>
                  <a:pt x="32" y="208"/>
                </a:lnTo>
                <a:lnTo>
                  <a:pt x="32" y="214"/>
                </a:lnTo>
                <a:lnTo>
                  <a:pt x="0" y="214"/>
                </a:lnTo>
                <a:lnTo>
                  <a:pt x="0" y="208"/>
                </a:lnTo>
                <a:close/>
                <a:moveTo>
                  <a:pt x="0" y="0"/>
                </a:moveTo>
                <a:lnTo>
                  <a:pt x="32" y="0"/>
                </a:lnTo>
                <a:lnTo>
                  <a:pt x="32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2" name="Freeform 53"/>
          <p:cNvSpPr>
            <a:spLocks noEditPoints="1"/>
          </p:cNvSpPr>
          <p:nvPr/>
        </p:nvSpPr>
        <p:spPr bwMode="auto">
          <a:xfrm>
            <a:off x="755181" y="6160262"/>
            <a:ext cx="4266631" cy="57073"/>
          </a:xfrm>
          <a:custGeom>
            <a:avLst/>
            <a:gdLst>
              <a:gd name="T0" fmla="*/ 6 w 2467"/>
              <a:gd name="T1" fmla="*/ 0 h 33"/>
              <a:gd name="T2" fmla="*/ 6 w 2467"/>
              <a:gd name="T3" fmla="*/ 33 h 33"/>
              <a:gd name="T4" fmla="*/ 0 w 2467"/>
              <a:gd name="T5" fmla="*/ 33 h 33"/>
              <a:gd name="T6" fmla="*/ 0 w 2467"/>
              <a:gd name="T7" fmla="*/ 0 h 33"/>
              <a:gd name="T8" fmla="*/ 6 w 2467"/>
              <a:gd name="T9" fmla="*/ 0 h 33"/>
              <a:gd name="T10" fmla="*/ 500 w 2467"/>
              <a:gd name="T11" fmla="*/ 0 h 33"/>
              <a:gd name="T12" fmla="*/ 500 w 2467"/>
              <a:gd name="T13" fmla="*/ 33 h 33"/>
              <a:gd name="T14" fmla="*/ 493 w 2467"/>
              <a:gd name="T15" fmla="*/ 33 h 33"/>
              <a:gd name="T16" fmla="*/ 493 w 2467"/>
              <a:gd name="T17" fmla="*/ 0 h 33"/>
              <a:gd name="T18" fmla="*/ 500 w 2467"/>
              <a:gd name="T19" fmla="*/ 0 h 33"/>
              <a:gd name="T20" fmla="*/ 993 w 2467"/>
              <a:gd name="T21" fmla="*/ 0 h 33"/>
              <a:gd name="T22" fmla="*/ 993 w 2467"/>
              <a:gd name="T23" fmla="*/ 33 h 33"/>
              <a:gd name="T24" fmla="*/ 987 w 2467"/>
              <a:gd name="T25" fmla="*/ 33 h 33"/>
              <a:gd name="T26" fmla="*/ 987 w 2467"/>
              <a:gd name="T27" fmla="*/ 0 h 33"/>
              <a:gd name="T28" fmla="*/ 993 w 2467"/>
              <a:gd name="T29" fmla="*/ 0 h 33"/>
              <a:gd name="T30" fmla="*/ 1480 w 2467"/>
              <a:gd name="T31" fmla="*/ 0 h 33"/>
              <a:gd name="T32" fmla="*/ 1480 w 2467"/>
              <a:gd name="T33" fmla="*/ 33 h 33"/>
              <a:gd name="T34" fmla="*/ 1474 w 2467"/>
              <a:gd name="T35" fmla="*/ 33 h 33"/>
              <a:gd name="T36" fmla="*/ 1474 w 2467"/>
              <a:gd name="T37" fmla="*/ 0 h 33"/>
              <a:gd name="T38" fmla="*/ 1480 w 2467"/>
              <a:gd name="T39" fmla="*/ 0 h 33"/>
              <a:gd name="T40" fmla="*/ 1973 w 2467"/>
              <a:gd name="T41" fmla="*/ 0 h 33"/>
              <a:gd name="T42" fmla="*/ 1973 w 2467"/>
              <a:gd name="T43" fmla="*/ 33 h 33"/>
              <a:gd name="T44" fmla="*/ 1967 w 2467"/>
              <a:gd name="T45" fmla="*/ 33 h 33"/>
              <a:gd name="T46" fmla="*/ 1967 w 2467"/>
              <a:gd name="T47" fmla="*/ 0 h 33"/>
              <a:gd name="T48" fmla="*/ 1973 w 2467"/>
              <a:gd name="T49" fmla="*/ 0 h 33"/>
              <a:gd name="T50" fmla="*/ 2467 w 2467"/>
              <a:gd name="T51" fmla="*/ 0 h 33"/>
              <a:gd name="T52" fmla="*/ 2467 w 2467"/>
              <a:gd name="T53" fmla="*/ 33 h 33"/>
              <a:gd name="T54" fmla="*/ 2460 w 2467"/>
              <a:gd name="T55" fmla="*/ 33 h 33"/>
              <a:gd name="T56" fmla="*/ 2460 w 2467"/>
              <a:gd name="T57" fmla="*/ 0 h 33"/>
              <a:gd name="T58" fmla="*/ 2467 w 2467"/>
              <a:gd name="T5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67" h="33">
                <a:moveTo>
                  <a:pt x="6" y="0"/>
                </a:moveTo>
                <a:lnTo>
                  <a:pt x="6" y="33"/>
                </a:lnTo>
                <a:lnTo>
                  <a:pt x="0" y="33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500" y="0"/>
                </a:moveTo>
                <a:lnTo>
                  <a:pt x="500" y="33"/>
                </a:lnTo>
                <a:lnTo>
                  <a:pt x="493" y="33"/>
                </a:lnTo>
                <a:lnTo>
                  <a:pt x="493" y="0"/>
                </a:lnTo>
                <a:lnTo>
                  <a:pt x="500" y="0"/>
                </a:lnTo>
                <a:close/>
                <a:moveTo>
                  <a:pt x="993" y="0"/>
                </a:moveTo>
                <a:lnTo>
                  <a:pt x="993" y="33"/>
                </a:lnTo>
                <a:lnTo>
                  <a:pt x="987" y="33"/>
                </a:lnTo>
                <a:lnTo>
                  <a:pt x="987" y="0"/>
                </a:lnTo>
                <a:lnTo>
                  <a:pt x="993" y="0"/>
                </a:lnTo>
                <a:close/>
                <a:moveTo>
                  <a:pt x="1480" y="0"/>
                </a:moveTo>
                <a:lnTo>
                  <a:pt x="1480" y="33"/>
                </a:lnTo>
                <a:lnTo>
                  <a:pt x="1474" y="33"/>
                </a:lnTo>
                <a:lnTo>
                  <a:pt x="1474" y="0"/>
                </a:lnTo>
                <a:lnTo>
                  <a:pt x="1480" y="0"/>
                </a:lnTo>
                <a:close/>
                <a:moveTo>
                  <a:pt x="1973" y="0"/>
                </a:moveTo>
                <a:lnTo>
                  <a:pt x="1973" y="33"/>
                </a:lnTo>
                <a:lnTo>
                  <a:pt x="1967" y="33"/>
                </a:lnTo>
                <a:lnTo>
                  <a:pt x="1967" y="0"/>
                </a:lnTo>
                <a:lnTo>
                  <a:pt x="1973" y="0"/>
                </a:lnTo>
                <a:close/>
                <a:moveTo>
                  <a:pt x="2467" y="0"/>
                </a:moveTo>
                <a:lnTo>
                  <a:pt x="2467" y="33"/>
                </a:lnTo>
                <a:lnTo>
                  <a:pt x="2460" y="33"/>
                </a:lnTo>
                <a:lnTo>
                  <a:pt x="2460" y="0"/>
                </a:lnTo>
                <a:lnTo>
                  <a:pt x="2467" y="0"/>
                </a:lnTo>
                <a:close/>
              </a:path>
            </a:pathLst>
          </a:cu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3" name="Freeform 54"/>
          <p:cNvSpPr>
            <a:spLocks/>
          </p:cNvSpPr>
          <p:nvPr/>
        </p:nvSpPr>
        <p:spPr bwMode="auto">
          <a:xfrm>
            <a:off x="741345" y="4109098"/>
            <a:ext cx="3438209" cy="2070189"/>
          </a:xfrm>
          <a:custGeom>
            <a:avLst/>
            <a:gdLst>
              <a:gd name="T0" fmla="*/ 147 w 4898"/>
              <a:gd name="T1" fmla="*/ 2355 h 2947"/>
              <a:gd name="T2" fmla="*/ 275 w 4898"/>
              <a:gd name="T3" fmla="*/ 2020 h 2947"/>
              <a:gd name="T4" fmla="*/ 437 w 4898"/>
              <a:gd name="T5" fmla="*/ 1518 h 2947"/>
              <a:gd name="T6" fmla="*/ 614 w 4898"/>
              <a:gd name="T7" fmla="*/ 1163 h 2947"/>
              <a:gd name="T8" fmla="*/ 768 w 4898"/>
              <a:gd name="T9" fmla="*/ 979 h 2947"/>
              <a:gd name="T10" fmla="*/ 905 w 4898"/>
              <a:gd name="T11" fmla="*/ 855 h 2947"/>
              <a:gd name="T12" fmla="*/ 1033 w 4898"/>
              <a:gd name="T13" fmla="*/ 775 h 2947"/>
              <a:gd name="T14" fmla="*/ 1184 w 4898"/>
              <a:gd name="T15" fmla="*/ 691 h 2947"/>
              <a:gd name="T16" fmla="*/ 1306 w 4898"/>
              <a:gd name="T17" fmla="*/ 640 h 2947"/>
              <a:gd name="T18" fmla="*/ 1433 w 4898"/>
              <a:gd name="T19" fmla="*/ 599 h 2947"/>
              <a:gd name="T20" fmla="*/ 1594 w 4898"/>
              <a:gd name="T21" fmla="*/ 560 h 2947"/>
              <a:gd name="T22" fmla="*/ 1722 w 4898"/>
              <a:gd name="T23" fmla="*/ 512 h 2947"/>
              <a:gd name="T24" fmla="*/ 1856 w 4898"/>
              <a:gd name="T25" fmla="*/ 483 h 2947"/>
              <a:gd name="T26" fmla="*/ 2010 w 4898"/>
              <a:gd name="T27" fmla="*/ 432 h 2947"/>
              <a:gd name="T28" fmla="*/ 2144 w 4898"/>
              <a:gd name="T29" fmla="*/ 403 h 2947"/>
              <a:gd name="T30" fmla="*/ 2298 w 4898"/>
              <a:gd name="T31" fmla="*/ 352 h 2947"/>
              <a:gd name="T32" fmla="*/ 2474 w 4898"/>
              <a:gd name="T33" fmla="*/ 320 h 2947"/>
              <a:gd name="T34" fmla="*/ 2608 w 4898"/>
              <a:gd name="T35" fmla="*/ 291 h 2947"/>
              <a:gd name="T36" fmla="*/ 2784 w 4898"/>
              <a:gd name="T37" fmla="*/ 243 h 2947"/>
              <a:gd name="T38" fmla="*/ 2937 w 4898"/>
              <a:gd name="T39" fmla="*/ 215 h 2947"/>
              <a:gd name="T40" fmla="*/ 3113 w 4898"/>
              <a:gd name="T41" fmla="*/ 199 h 2947"/>
              <a:gd name="T42" fmla="*/ 3322 w 4898"/>
              <a:gd name="T43" fmla="*/ 160 h 2947"/>
              <a:gd name="T44" fmla="*/ 3498 w 4898"/>
              <a:gd name="T45" fmla="*/ 128 h 2947"/>
              <a:gd name="T46" fmla="*/ 3706 w 4898"/>
              <a:gd name="T47" fmla="*/ 112 h 2947"/>
              <a:gd name="T48" fmla="*/ 3881 w 4898"/>
              <a:gd name="T49" fmla="*/ 87 h 2947"/>
              <a:gd name="T50" fmla="*/ 4106 w 4898"/>
              <a:gd name="T51" fmla="*/ 64 h 2947"/>
              <a:gd name="T52" fmla="*/ 4314 w 4898"/>
              <a:gd name="T53" fmla="*/ 48 h 2947"/>
              <a:gd name="T54" fmla="*/ 4538 w 4898"/>
              <a:gd name="T55" fmla="*/ 32 h 2947"/>
              <a:gd name="T56" fmla="*/ 4746 w 4898"/>
              <a:gd name="T57" fmla="*/ 16 h 2947"/>
              <a:gd name="T58" fmla="*/ 4826 w 4898"/>
              <a:gd name="T59" fmla="*/ 48 h 2947"/>
              <a:gd name="T60" fmla="*/ 4602 w 4898"/>
              <a:gd name="T61" fmla="*/ 64 h 2947"/>
              <a:gd name="T62" fmla="*/ 4394 w 4898"/>
              <a:gd name="T63" fmla="*/ 80 h 2947"/>
              <a:gd name="T64" fmla="*/ 4218 w 4898"/>
              <a:gd name="T65" fmla="*/ 112 h 2947"/>
              <a:gd name="T66" fmla="*/ 3994 w 4898"/>
              <a:gd name="T67" fmla="*/ 128 h 2947"/>
              <a:gd name="T68" fmla="*/ 3786 w 4898"/>
              <a:gd name="T69" fmla="*/ 144 h 2947"/>
              <a:gd name="T70" fmla="*/ 3611 w 4898"/>
              <a:gd name="T71" fmla="*/ 169 h 2947"/>
              <a:gd name="T72" fmla="*/ 3402 w 4898"/>
              <a:gd name="T73" fmla="*/ 192 h 2947"/>
              <a:gd name="T74" fmla="*/ 3226 w 4898"/>
              <a:gd name="T75" fmla="*/ 224 h 2947"/>
              <a:gd name="T76" fmla="*/ 3051 w 4898"/>
              <a:gd name="T77" fmla="*/ 249 h 2947"/>
              <a:gd name="T78" fmla="*/ 2869 w 4898"/>
              <a:gd name="T79" fmla="*/ 286 h 2947"/>
              <a:gd name="T80" fmla="*/ 2715 w 4898"/>
              <a:gd name="T81" fmla="*/ 313 h 2947"/>
              <a:gd name="T82" fmla="*/ 2554 w 4898"/>
              <a:gd name="T83" fmla="*/ 352 h 2947"/>
              <a:gd name="T84" fmla="*/ 2378 w 4898"/>
              <a:gd name="T85" fmla="*/ 384 h 2947"/>
              <a:gd name="T86" fmla="*/ 2251 w 4898"/>
              <a:gd name="T87" fmla="*/ 425 h 2947"/>
              <a:gd name="T88" fmla="*/ 2090 w 4898"/>
              <a:gd name="T89" fmla="*/ 464 h 2947"/>
              <a:gd name="T90" fmla="*/ 1963 w 4898"/>
              <a:gd name="T91" fmla="*/ 505 h 2947"/>
              <a:gd name="T92" fmla="*/ 1802 w 4898"/>
              <a:gd name="T93" fmla="*/ 544 h 2947"/>
              <a:gd name="T94" fmla="*/ 1675 w 4898"/>
              <a:gd name="T95" fmla="*/ 585 h 2947"/>
              <a:gd name="T96" fmla="*/ 1498 w 4898"/>
              <a:gd name="T97" fmla="*/ 624 h 2947"/>
              <a:gd name="T98" fmla="*/ 1386 w 4898"/>
              <a:gd name="T99" fmla="*/ 672 h 2947"/>
              <a:gd name="T100" fmla="*/ 1259 w 4898"/>
              <a:gd name="T101" fmla="*/ 713 h 2947"/>
              <a:gd name="T102" fmla="*/ 1131 w 4898"/>
              <a:gd name="T103" fmla="*/ 761 h 2947"/>
              <a:gd name="T104" fmla="*/ 981 w 4898"/>
              <a:gd name="T105" fmla="*/ 862 h 2947"/>
              <a:gd name="T106" fmla="*/ 843 w 4898"/>
              <a:gd name="T107" fmla="*/ 969 h 2947"/>
              <a:gd name="T108" fmla="*/ 720 w 4898"/>
              <a:gd name="T109" fmla="*/ 1091 h 2947"/>
              <a:gd name="T110" fmla="*/ 560 w 4898"/>
              <a:gd name="T111" fmla="*/ 1363 h 2947"/>
              <a:gd name="T112" fmla="*/ 417 w 4898"/>
              <a:gd name="T113" fmla="*/ 1729 h 2947"/>
              <a:gd name="T114" fmla="*/ 240 w 4898"/>
              <a:gd name="T115" fmla="*/ 2259 h 2947"/>
              <a:gd name="T116" fmla="*/ 129 w 4898"/>
              <a:gd name="T117" fmla="*/ 2592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98" h="2947">
                <a:moveTo>
                  <a:pt x="3" y="2915"/>
                </a:moveTo>
                <a:lnTo>
                  <a:pt x="35" y="2787"/>
                </a:lnTo>
                <a:lnTo>
                  <a:pt x="51" y="2677"/>
                </a:lnTo>
                <a:cubicBezTo>
                  <a:pt x="51" y="2676"/>
                  <a:pt x="51" y="2674"/>
                  <a:pt x="52" y="2673"/>
                </a:cubicBezTo>
                <a:lnTo>
                  <a:pt x="84" y="2577"/>
                </a:lnTo>
                <a:lnTo>
                  <a:pt x="83" y="2581"/>
                </a:lnTo>
                <a:lnTo>
                  <a:pt x="99" y="2485"/>
                </a:lnTo>
                <a:cubicBezTo>
                  <a:pt x="99" y="2482"/>
                  <a:pt x="100" y="2480"/>
                  <a:pt x="101" y="2478"/>
                </a:cubicBezTo>
                <a:lnTo>
                  <a:pt x="133" y="2414"/>
                </a:lnTo>
                <a:lnTo>
                  <a:pt x="131" y="2419"/>
                </a:lnTo>
                <a:lnTo>
                  <a:pt x="147" y="2355"/>
                </a:lnTo>
                <a:cubicBezTo>
                  <a:pt x="148" y="2350"/>
                  <a:pt x="150" y="2347"/>
                  <a:pt x="153" y="2343"/>
                </a:cubicBezTo>
                <a:lnTo>
                  <a:pt x="185" y="2311"/>
                </a:lnTo>
                <a:lnTo>
                  <a:pt x="179" y="2324"/>
                </a:lnTo>
                <a:lnTo>
                  <a:pt x="195" y="2244"/>
                </a:lnTo>
                <a:cubicBezTo>
                  <a:pt x="195" y="2242"/>
                  <a:pt x="196" y="2240"/>
                  <a:pt x="197" y="2238"/>
                </a:cubicBezTo>
                <a:lnTo>
                  <a:pt x="229" y="2174"/>
                </a:lnTo>
                <a:lnTo>
                  <a:pt x="227" y="2180"/>
                </a:lnTo>
                <a:lnTo>
                  <a:pt x="243" y="2100"/>
                </a:lnTo>
                <a:cubicBezTo>
                  <a:pt x="243" y="2098"/>
                  <a:pt x="244" y="2097"/>
                  <a:pt x="244" y="2096"/>
                </a:cubicBezTo>
                <a:lnTo>
                  <a:pt x="276" y="2016"/>
                </a:lnTo>
                <a:lnTo>
                  <a:pt x="275" y="2020"/>
                </a:lnTo>
                <a:lnTo>
                  <a:pt x="291" y="1940"/>
                </a:lnTo>
                <a:cubicBezTo>
                  <a:pt x="291" y="1938"/>
                  <a:pt x="292" y="1937"/>
                  <a:pt x="292" y="1936"/>
                </a:cubicBezTo>
                <a:lnTo>
                  <a:pt x="324" y="1856"/>
                </a:lnTo>
                <a:lnTo>
                  <a:pt x="339" y="1795"/>
                </a:lnTo>
                <a:lnTo>
                  <a:pt x="372" y="1712"/>
                </a:lnTo>
                <a:lnTo>
                  <a:pt x="387" y="1651"/>
                </a:lnTo>
                <a:cubicBezTo>
                  <a:pt x="388" y="1649"/>
                  <a:pt x="388" y="1647"/>
                  <a:pt x="389" y="1646"/>
                </a:cubicBezTo>
                <a:lnTo>
                  <a:pt x="421" y="1582"/>
                </a:lnTo>
                <a:lnTo>
                  <a:pt x="419" y="1587"/>
                </a:lnTo>
                <a:lnTo>
                  <a:pt x="435" y="1523"/>
                </a:lnTo>
                <a:cubicBezTo>
                  <a:pt x="436" y="1521"/>
                  <a:pt x="436" y="1519"/>
                  <a:pt x="437" y="1518"/>
                </a:cubicBezTo>
                <a:lnTo>
                  <a:pt x="469" y="1454"/>
                </a:lnTo>
                <a:lnTo>
                  <a:pt x="468" y="1457"/>
                </a:lnTo>
                <a:lnTo>
                  <a:pt x="484" y="1409"/>
                </a:lnTo>
                <a:cubicBezTo>
                  <a:pt x="484" y="1408"/>
                  <a:pt x="484" y="1407"/>
                  <a:pt x="485" y="1406"/>
                </a:cubicBezTo>
                <a:lnTo>
                  <a:pt x="517" y="1342"/>
                </a:lnTo>
                <a:lnTo>
                  <a:pt x="516" y="1345"/>
                </a:lnTo>
                <a:lnTo>
                  <a:pt x="532" y="1297"/>
                </a:lnTo>
                <a:cubicBezTo>
                  <a:pt x="532" y="1295"/>
                  <a:pt x="533" y="1293"/>
                  <a:pt x="534" y="1291"/>
                </a:cubicBezTo>
                <a:lnTo>
                  <a:pt x="566" y="1243"/>
                </a:lnTo>
                <a:lnTo>
                  <a:pt x="581" y="1214"/>
                </a:lnTo>
                <a:lnTo>
                  <a:pt x="614" y="1163"/>
                </a:lnTo>
                <a:lnTo>
                  <a:pt x="629" y="1134"/>
                </a:lnTo>
                <a:cubicBezTo>
                  <a:pt x="630" y="1131"/>
                  <a:pt x="632" y="1129"/>
                  <a:pt x="633" y="1127"/>
                </a:cubicBezTo>
                <a:lnTo>
                  <a:pt x="665" y="1095"/>
                </a:lnTo>
                <a:lnTo>
                  <a:pt x="661" y="1102"/>
                </a:lnTo>
                <a:lnTo>
                  <a:pt x="677" y="1070"/>
                </a:lnTo>
                <a:cubicBezTo>
                  <a:pt x="678" y="1067"/>
                  <a:pt x="680" y="1065"/>
                  <a:pt x="681" y="1063"/>
                </a:cubicBezTo>
                <a:lnTo>
                  <a:pt x="713" y="1031"/>
                </a:lnTo>
                <a:lnTo>
                  <a:pt x="709" y="1038"/>
                </a:lnTo>
                <a:lnTo>
                  <a:pt x="725" y="1006"/>
                </a:lnTo>
                <a:cubicBezTo>
                  <a:pt x="727" y="1001"/>
                  <a:pt x="731" y="997"/>
                  <a:pt x="736" y="995"/>
                </a:cubicBezTo>
                <a:lnTo>
                  <a:pt x="768" y="979"/>
                </a:lnTo>
                <a:lnTo>
                  <a:pt x="757" y="990"/>
                </a:lnTo>
                <a:lnTo>
                  <a:pt x="773" y="958"/>
                </a:lnTo>
                <a:cubicBezTo>
                  <a:pt x="775" y="953"/>
                  <a:pt x="779" y="949"/>
                  <a:pt x="784" y="947"/>
                </a:cubicBezTo>
                <a:lnTo>
                  <a:pt x="816" y="931"/>
                </a:lnTo>
                <a:lnTo>
                  <a:pt x="809" y="935"/>
                </a:lnTo>
                <a:lnTo>
                  <a:pt x="841" y="903"/>
                </a:lnTo>
                <a:lnTo>
                  <a:pt x="857" y="887"/>
                </a:lnTo>
                <a:cubicBezTo>
                  <a:pt x="859" y="886"/>
                  <a:pt x="861" y="884"/>
                  <a:pt x="864" y="883"/>
                </a:cubicBezTo>
                <a:lnTo>
                  <a:pt x="896" y="867"/>
                </a:lnTo>
                <a:lnTo>
                  <a:pt x="889" y="871"/>
                </a:lnTo>
                <a:lnTo>
                  <a:pt x="905" y="855"/>
                </a:lnTo>
                <a:cubicBezTo>
                  <a:pt x="907" y="854"/>
                  <a:pt x="909" y="852"/>
                  <a:pt x="912" y="851"/>
                </a:cubicBezTo>
                <a:lnTo>
                  <a:pt x="944" y="835"/>
                </a:lnTo>
                <a:lnTo>
                  <a:pt x="937" y="839"/>
                </a:lnTo>
                <a:lnTo>
                  <a:pt x="953" y="823"/>
                </a:lnTo>
                <a:cubicBezTo>
                  <a:pt x="955" y="822"/>
                  <a:pt x="957" y="820"/>
                  <a:pt x="960" y="819"/>
                </a:cubicBezTo>
                <a:lnTo>
                  <a:pt x="992" y="803"/>
                </a:lnTo>
                <a:lnTo>
                  <a:pt x="985" y="807"/>
                </a:lnTo>
                <a:lnTo>
                  <a:pt x="1001" y="791"/>
                </a:lnTo>
                <a:cubicBezTo>
                  <a:pt x="1003" y="790"/>
                  <a:pt x="1005" y="788"/>
                  <a:pt x="1008" y="787"/>
                </a:cubicBezTo>
                <a:lnTo>
                  <a:pt x="1040" y="771"/>
                </a:lnTo>
                <a:lnTo>
                  <a:pt x="1033" y="775"/>
                </a:lnTo>
                <a:lnTo>
                  <a:pt x="1049" y="759"/>
                </a:lnTo>
                <a:cubicBezTo>
                  <a:pt x="1051" y="758"/>
                  <a:pt x="1053" y="756"/>
                  <a:pt x="1056" y="755"/>
                </a:cubicBezTo>
                <a:lnTo>
                  <a:pt x="1088" y="739"/>
                </a:lnTo>
                <a:lnTo>
                  <a:pt x="1081" y="743"/>
                </a:lnTo>
                <a:lnTo>
                  <a:pt x="1097" y="727"/>
                </a:lnTo>
                <a:cubicBezTo>
                  <a:pt x="1102" y="723"/>
                  <a:pt x="1108" y="720"/>
                  <a:pt x="1114" y="720"/>
                </a:cubicBezTo>
                <a:lnTo>
                  <a:pt x="1146" y="720"/>
                </a:lnTo>
                <a:lnTo>
                  <a:pt x="1129" y="727"/>
                </a:lnTo>
                <a:lnTo>
                  <a:pt x="1145" y="711"/>
                </a:lnTo>
                <a:cubicBezTo>
                  <a:pt x="1147" y="710"/>
                  <a:pt x="1149" y="708"/>
                  <a:pt x="1152" y="707"/>
                </a:cubicBezTo>
                <a:lnTo>
                  <a:pt x="1184" y="691"/>
                </a:lnTo>
                <a:cubicBezTo>
                  <a:pt x="1187" y="689"/>
                  <a:pt x="1191" y="688"/>
                  <a:pt x="1194" y="688"/>
                </a:cubicBezTo>
                <a:lnTo>
                  <a:pt x="1210" y="688"/>
                </a:lnTo>
                <a:lnTo>
                  <a:pt x="1200" y="691"/>
                </a:lnTo>
                <a:lnTo>
                  <a:pt x="1232" y="675"/>
                </a:lnTo>
                <a:lnTo>
                  <a:pt x="1225" y="679"/>
                </a:lnTo>
                <a:lnTo>
                  <a:pt x="1241" y="663"/>
                </a:lnTo>
                <a:cubicBezTo>
                  <a:pt x="1246" y="659"/>
                  <a:pt x="1252" y="656"/>
                  <a:pt x="1258" y="656"/>
                </a:cubicBezTo>
                <a:lnTo>
                  <a:pt x="1290" y="656"/>
                </a:lnTo>
                <a:lnTo>
                  <a:pt x="1273" y="663"/>
                </a:lnTo>
                <a:lnTo>
                  <a:pt x="1289" y="647"/>
                </a:lnTo>
                <a:cubicBezTo>
                  <a:pt x="1294" y="643"/>
                  <a:pt x="1300" y="640"/>
                  <a:pt x="1306" y="640"/>
                </a:cubicBezTo>
                <a:lnTo>
                  <a:pt x="1338" y="640"/>
                </a:lnTo>
                <a:lnTo>
                  <a:pt x="1321" y="647"/>
                </a:lnTo>
                <a:lnTo>
                  <a:pt x="1337" y="631"/>
                </a:lnTo>
                <a:cubicBezTo>
                  <a:pt x="1342" y="627"/>
                  <a:pt x="1348" y="624"/>
                  <a:pt x="1354" y="624"/>
                </a:cubicBezTo>
                <a:lnTo>
                  <a:pt x="1386" y="624"/>
                </a:lnTo>
                <a:lnTo>
                  <a:pt x="1369" y="631"/>
                </a:lnTo>
                <a:lnTo>
                  <a:pt x="1385" y="615"/>
                </a:lnTo>
                <a:cubicBezTo>
                  <a:pt x="1390" y="611"/>
                  <a:pt x="1396" y="608"/>
                  <a:pt x="1402" y="608"/>
                </a:cubicBezTo>
                <a:lnTo>
                  <a:pt x="1434" y="608"/>
                </a:lnTo>
                <a:lnTo>
                  <a:pt x="1417" y="615"/>
                </a:lnTo>
                <a:lnTo>
                  <a:pt x="1433" y="599"/>
                </a:lnTo>
                <a:cubicBezTo>
                  <a:pt x="1438" y="595"/>
                  <a:pt x="1444" y="592"/>
                  <a:pt x="1450" y="592"/>
                </a:cubicBezTo>
                <a:lnTo>
                  <a:pt x="1482" y="592"/>
                </a:lnTo>
                <a:lnTo>
                  <a:pt x="1465" y="599"/>
                </a:lnTo>
                <a:lnTo>
                  <a:pt x="1481" y="583"/>
                </a:lnTo>
                <a:cubicBezTo>
                  <a:pt x="1486" y="579"/>
                  <a:pt x="1492" y="576"/>
                  <a:pt x="1498" y="576"/>
                </a:cubicBezTo>
                <a:lnTo>
                  <a:pt x="1530" y="576"/>
                </a:lnTo>
                <a:lnTo>
                  <a:pt x="1546" y="576"/>
                </a:lnTo>
                <a:lnTo>
                  <a:pt x="1536" y="579"/>
                </a:lnTo>
                <a:lnTo>
                  <a:pt x="1568" y="563"/>
                </a:lnTo>
                <a:cubicBezTo>
                  <a:pt x="1571" y="561"/>
                  <a:pt x="1575" y="560"/>
                  <a:pt x="1578" y="560"/>
                </a:cubicBezTo>
                <a:lnTo>
                  <a:pt x="1594" y="560"/>
                </a:lnTo>
                <a:lnTo>
                  <a:pt x="1584" y="563"/>
                </a:lnTo>
                <a:lnTo>
                  <a:pt x="1616" y="547"/>
                </a:lnTo>
                <a:cubicBezTo>
                  <a:pt x="1619" y="545"/>
                  <a:pt x="1623" y="544"/>
                  <a:pt x="1626" y="544"/>
                </a:cubicBezTo>
                <a:lnTo>
                  <a:pt x="1658" y="544"/>
                </a:lnTo>
                <a:lnTo>
                  <a:pt x="1641" y="551"/>
                </a:lnTo>
                <a:lnTo>
                  <a:pt x="1657" y="535"/>
                </a:lnTo>
                <a:cubicBezTo>
                  <a:pt x="1662" y="531"/>
                  <a:pt x="1668" y="528"/>
                  <a:pt x="1674" y="528"/>
                </a:cubicBezTo>
                <a:lnTo>
                  <a:pt x="1706" y="528"/>
                </a:lnTo>
                <a:lnTo>
                  <a:pt x="1689" y="535"/>
                </a:lnTo>
                <a:lnTo>
                  <a:pt x="1705" y="519"/>
                </a:lnTo>
                <a:cubicBezTo>
                  <a:pt x="1710" y="515"/>
                  <a:pt x="1716" y="512"/>
                  <a:pt x="1722" y="512"/>
                </a:cubicBezTo>
                <a:lnTo>
                  <a:pt x="1754" y="512"/>
                </a:lnTo>
                <a:lnTo>
                  <a:pt x="1770" y="512"/>
                </a:lnTo>
                <a:lnTo>
                  <a:pt x="1760" y="515"/>
                </a:lnTo>
                <a:lnTo>
                  <a:pt x="1792" y="499"/>
                </a:lnTo>
                <a:cubicBezTo>
                  <a:pt x="1795" y="497"/>
                  <a:pt x="1799" y="496"/>
                  <a:pt x="1802" y="496"/>
                </a:cubicBezTo>
                <a:lnTo>
                  <a:pt x="1818" y="496"/>
                </a:lnTo>
                <a:lnTo>
                  <a:pt x="1808" y="499"/>
                </a:lnTo>
                <a:lnTo>
                  <a:pt x="1840" y="483"/>
                </a:lnTo>
                <a:cubicBezTo>
                  <a:pt x="1843" y="481"/>
                  <a:pt x="1847" y="480"/>
                  <a:pt x="1850" y="480"/>
                </a:cubicBezTo>
                <a:lnTo>
                  <a:pt x="1866" y="480"/>
                </a:lnTo>
                <a:lnTo>
                  <a:pt x="1856" y="483"/>
                </a:lnTo>
                <a:lnTo>
                  <a:pt x="1888" y="467"/>
                </a:lnTo>
                <a:cubicBezTo>
                  <a:pt x="1891" y="465"/>
                  <a:pt x="1895" y="464"/>
                  <a:pt x="1898" y="464"/>
                </a:cubicBezTo>
                <a:lnTo>
                  <a:pt x="1914" y="464"/>
                </a:lnTo>
                <a:lnTo>
                  <a:pt x="1946" y="464"/>
                </a:lnTo>
                <a:lnTo>
                  <a:pt x="1929" y="471"/>
                </a:lnTo>
                <a:lnTo>
                  <a:pt x="1945" y="455"/>
                </a:lnTo>
                <a:cubicBezTo>
                  <a:pt x="1950" y="451"/>
                  <a:pt x="1956" y="448"/>
                  <a:pt x="1962" y="448"/>
                </a:cubicBezTo>
                <a:lnTo>
                  <a:pt x="1994" y="448"/>
                </a:lnTo>
                <a:lnTo>
                  <a:pt x="1977" y="455"/>
                </a:lnTo>
                <a:lnTo>
                  <a:pt x="1993" y="439"/>
                </a:lnTo>
                <a:cubicBezTo>
                  <a:pt x="1998" y="435"/>
                  <a:pt x="2004" y="432"/>
                  <a:pt x="2010" y="432"/>
                </a:cubicBezTo>
                <a:lnTo>
                  <a:pt x="2042" y="432"/>
                </a:lnTo>
                <a:lnTo>
                  <a:pt x="2025" y="439"/>
                </a:lnTo>
                <a:lnTo>
                  <a:pt x="2041" y="423"/>
                </a:lnTo>
                <a:cubicBezTo>
                  <a:pt x="2046" y="419"/>
                  <a:pt x="2052" y="416"/>
                  <a:pt x="2058" y="416"/>
                </a:cubicBezTo>
                <a:lnTo>
                  <a:pt x="2090" y="416"/>
                </a:lnTo>
                <a:lnTo>
                  <a:pt x="2106" y="416"/>
                </a:lnTo>
                <a:lnTo>
                  <a:pt x="2096" y="419"/>
                </a:lnTo>
                <a:lnTo>
                  <a:pt x="2128" y="403"/>
                </a:lnTo>
                <a:cubicBezTo>
                  <a:pt x="2131" y="401"/>
                  <a:pt x="2135" y="400"/>
                  <a:pt x="2138" y="400"/>
                </a:cubicBezTo>
                <a:lnTo>
                  <a:pt x="2154" y="400"/>
                </a:lnTo>
                <a:lnTo>
                  <a:pt x="2144" y="403"/>
                </a:lnTo>
                <a:lnTo>
                  <a:pt x="2176" y="387"/>
                </a:lnTo>
                <a:cubicBezTo>
                  <a:pt x="2179" y="385"/>
                  <a:pt x="2183" y="384"/>
                  <a:pt x="2186" y="384"/>
                </a:cubicBezTo>
                <a:lnTo>
                  <a:pt x="2202" y="384"/>
                </a:lnTo>
                <a:lnTo>
                  <a:pt x="2234" y="384"/>
                </a:lnTo>
                <a:lnTo>
                  <a:pt x="2217" y="391"/>
                </a:lnTo>
                <a:lnTo>
                  <a:pt x="2233" y="375"/>
                </a:lnTo>
                <a:cubicBezTo>
                  <a:pt x="2238" y="371"/>
                  <a:pt x="2244" y="368"/>
                  <a:pt x="2250" y="368"/>
                </a:cubicBezTo>
                <a:lnTo>
                  <a:pt x="2282" y="368"/>
                </a:lnTo>
                <a:lnTo>
                  <a:pt x="2265" y="375"/>
                </a:lnTo>
                <a:lnTo>
                  <a:pt x="2281" y="359"/>
                </a:lnTo>
                <a:cubicBezTo>
                  <a:pt x="2286" y="355"/>
                  <a:pt x="2292" y="352"/>
                  <a:pt x="2298" y="352"/>
                </a:cubicBezTo>
                <a:lnTo>
                  <a:pt x="2330" y="352"/>
                </a:lnTo>
                <a:lnTo>
                  <a:pt x="2346" y="352"/>
                </a:lnTo>
                <a:lnTo>
                  <a:pt x="2336" y="355"/>
                </a:lnTo>
                <a:lnTo>
                  <a:pt x="2368" y="339"/>
                </a:lnTo>
                <a:cubicBezTo>
                  <a:pt x="2371" y="337"/>
                  <a:pt x="2375" y="336"/>
                  <a:pt x="2378" y="336"/>
                </a:cubicBezTo>
                <a:lnTo>
                  <a:pt x="2394" y="336"/>
                </a:lnTo>
                <a:lnTo>
                  <a:pt x="2426" y="336"/>
                </a:lnTo>
                <a:lnTo>
                  <a:pt x="2409" y="343"/>
                </a:lnTo>
                <a:lnTo>
                  <a:pt x="2425" y="327"/>
                </a:lnTo>
                <a:cubicBezTo>
                  <a:pt x="2430" y="323"/>
                  <a:pt x="2436" y="320"/>
                  <a:pt x="2442" y="320"/>
                </a:cubicBezTo>
                <a:lnTo>
                  <a:pt x="2474" y="320"/>
                </a:lnTo>
                <a:lnTo>
                  <a:pt x="2464" y="323"/>
                </a:lnTo>
                <a:lnTo>
                  <a:pt x="2496" y="307"/>
                </a:lnTo>
                <a:cubicBezTo>
                  <a:pt x="2499" y="305"/>
                  <a:pt x="2503" y="304"/>
                  <a:pt x="2506" y="304"/>
                </a:cubicBezTo>
                <a:lnTo>
                  <a:pt x="2522" y="304"/>
                </a:lnTo>
                <a:lnTo>
                  <a:pt x="2554" y="304"/>
                </a:lnTo>
                <a:lnTo>
                  <a:pt x="2537" y="311"/>
                </a:lnTo>
                <a:lnTo>
                  <a:pt x="2553" y="295"/>
                </a:lnTo>
                <a:cubicBezTo>
                  <a:pt x="2558" y="291"/>
                  <a:pt x="2564" y="288"/>
                  <a:pt x="2570" y="288"/>
                </a:cubicBezTo>
                <a:lnTo>
                  <a:pt x="2602" y="288"/>
                </a:lnTo>
                <a:lnTo>
                  <a:pt x="2618" y="288"/>
                </a:lnTo>
                <a:lnTo>
                  <a:pt x="2608" y="291"/>
                </a:lnTo>
                <a:lnTo>
                  <a:pt x="2640" y="275"/>
                </a:lnTo>
                <a:cubicBezTo>
                  <a:pt x="2643" y="273"/>
                  <a:pt x="2647" y="272"/>
                  <a:pt x="2650" y="272"/>
                </a:cubicBezTo>
                <a:lnTo>
                  <a:pt x="2666" y="272"/>
                </a:lnTo>
                <a:lnTo>
                  <a:pt x="2698" y="272"/>
                </a:lnTo>
                <a:lnTo>
                  <a:pt x="2681" y="279"/>
                </a:lnTo>
                <a:lnTo>
                  <a:pt x="2697" y="263"/>
                </a:lnTo>
                <a:cubicBezTo>
                  <a:pt x="2702" y="259"/>
                  <a:pt x="2708" y="256"/>
                  <a:pt x="2714" y="256"/>
                </a:cubicBezTo>
                <a:lnTo>
                  <a:pt x="2746" y="256"/>
                </a:lnTo>
                <a:lnTo>
                  <a:pt x="2762" y="256"/>
                </a:lnTo>
                <a:lnTo>
                  <a:pt x="2752" y="259"/>
                </a:lnTo>
                <a:lnTo>
                  <a:pt x="2784" y="243"/>
                </a:lnTo>
                <a:cubicBezTo>
                  <a:pt x="2787" y="241"/>
                  <a:pt x="2791" y="240"/>
                  <a:pt x="2794" y="240"/>
                </a:cubicBezTo>
                <a:lnTo>
                  <a:pt x="2810" y="240"/>
                </a:lnTo>
                <a:lnTo>
                  <a:pt x="2842" y="240"/>
                </a:lnTo>
                <a:lnTo>
                  <a:pt x="2858" y="240"/>
                </a:lnTo>
                <a:lnTo>
                  <a:pt x="2848" y="243"/>
                </a:lnTo>
                <a:lnTo>
                  <a:pt x="2880" y="227"/>
                </a:lnTo>
                <a:cubicBezTo>
                  <a:pt x="2883" y="225"/>
                  <a:pt x="2887" y="224"/>
                  <a:pt x="2890" y="224"/>
                </a:cubicBezTo>
                <a:lnTo>
                  <a:pt x="2906" y="224"/>
                </a:lnTo>
                <a:lnTo>
                  <a:pt x="2938" y="224"/>
                </a:lnTo>
                <a:lnTo>
                  <a:pt x="2921" y="231"/>
                </a:lnTo>
                <a:lnTo>
                  <a:pt x="2937" y="215"/>
                </a:lnTo>
                <a:cubicBezTo>
                  <a:pt x="2942" y="211"/>
                  <a:pt x="2948" y="208"/>
                  <a:pt x="2954" y="208"/>
                </a:cubicBezTo>
                <a:lnTo>
                  <a:pt x="2986" y="208"/>
                </a:lnTo>
                <a:lnTo>
                  <a:pt x="3002" y="208"/>
                </a:lnTo>
                <a:lnTo>
                  <a:pt x="3034" y="208"/>
                </a:lnTo>
                <a:lnTo>
                  <a:pt x="3017" y="215"/>
                </a:lnTo>
                <a:lnTo>
                  <a:pt x="3033" y="199"/>
                </a:lnTo>
                <a:cubicBezTo>
                  <a:pt x="3038" y="195"/>
                  <a:pt x="3044" y="192"/>
                  <a:pt x="3050" y="192"/>
                </a:cubicBezTo>
                <a:lnTo>
                  <a:pt x="3082" y="192"/>
                </a:lnTo>
                <a:lnTo>
                  <a:pt x="3098" y="192"/>
                </a:lnTo>
                <a:lnTo>
                  <a:pt x="3130" y="192"/>
                </a:lnTo>
                <a:lnTo>
                  <a:pt x="3113" y="199"/>
                </a:lnTo>
                <a:lnTo>
                  <a:pt x="3129" y="183"/>
                </a:lnTo>
                <a:cubicBezTo>
                  <a:pt x="3134" y="179"/>
                  <a:pt x="3140" y="176"/>
                  <a:pt x="3146" y="176"/>
                </a:cubicBezTo>
                <a:lnTo>
                  <a:pt x="3178" y="176"/>
                </a:lnTo>
                <a:lnTo>
                  <a:pt x="3194" y="176"/>
                </a:lnTo>
                <a:lnTo>
                  <a:pt x="3226" y="176"/>
                </a:lnTo>
                <a:lnTo>
                  <a:pt x="3209" y="183"/>
                </a:lnTo>
                <a:lnTo>
                  <a:pt x="3225" y="167"/>
                </a:lnTo>
                <a:cubicBezTo>
                  <a:pt x="3230" y="163"/>
                  <a:pt x="3236" y="160"/>
                  <a:pt x="3242" y="160"/>
                </a:cubicBezTo>
                <a:lnTo>
                  <a:pt x="3274" y="160"/>
                </a:lnTo>
                <a:lnTo>
                  <a:pt x="3306" y="160"/>
                </a:lnTo>
                <a:lnTo>
                  <a:pt x="3322" y="160"/>
                </a:lnTo>
                <a:lnTo>
                  <a:pt x="3354" y="160"/>
                </a:lnTo>
                <a:lnTo>
                  <a:pt x="3337" y="167"/>
                </a:lnTo>
                <a:lnTo>
                  <a:pt x="3353" y="151"/>
                </a:lnTo>
                <a:cubicBezTo>
                  <a:pt x="3358" y="147"/>
                  <a:pt x="3364" y="144"/>
                  <a:pt x="3370" y="144"/>
                </a:cubicBezTo>
                <a:lnTo>
                  <a:pt x="3402" y="144"/>
                </a:lnTo>
                <a:lnTo>
                  <a:pt x="3418" y="144"/>
                </a:lnTo>
                <a:lnTo>
                  <a:pt x="3450" y="144"/>
                </a:lnTo>
                <a:lnTo>
                  <a:pt x="3433" y="151"/>
                </a:lnTo>
                <a:lnTo>
                  <a:pt x="3449" y="135"/>
                </a:lnTo>
                <a:cubicBezTo>
                  <a:pt x="3454" y="131"/>
                  <a:pt x="3460" y="128"/>
                  <a:pt x="3466" y="128"/>
                </a:cubicBezTo>
                <a:lnTo>
                  <a:pt x="3498" y="128"/>
                </a:lnTo>
                <a:lnTo>
                  <a:pt x="3514" y="128"/>
                </a:lnTo>
                <a:lnTo>
                  <a:pt x="3546" y="128"/>
                </a:lnTo>
                <a:lnTo>
                  <a:pt x="3562" y="128"/>
                </a:lnTo>
                <a:lnTo>
                  <a:pt x="3594" y="128"/>
                </a:lnTo>
                <a:lnTo>
                  <a:pt x="3577" y="135"/>
                </a:lnTo>
                <a:lnTo>
                  <a:pt x="3593" y="119"/>
                </a:lnTo>
                <a:cubicBezTo>
                  <a:pt x="3598" y="115"/>
                  <a:pt x="3604" y="112"/>
                  <a:pt x="3610" y="112"/>
                </a:cubicBezTo>
                <a:lnTo>
                  <a:pt x="3642" y="112"/>
                </a:lnTo>
                <a:lnTo>
                  <a:pt x="3658" y="112"/>
                </a:lnTo>
                <a:lnTo>
                  <a:pt x="3690" y="112"/>
                </a:lnTo>
                <a:lnTo>
                  <a:pt x="3706" y="112"/>
                </a:lnTo>
                <a:lnTo>
                  <a:pt x="3738" y="112"/>
                </a:lnTo>
                <a:lnTo>
                  <a:pt x="3721" y="119"/>
                </a:lnTo>
                <a:lnTo>
                  <a:pt x="3737" y="103"/>
                </a:lnTo>
                <a:cubicBezTo>
                  <a:pt x="3742" y="99"/>
                  <a:pt x="3748" y="96"/>
                  <a:pt x="3754" y="96"/>
                </a:cubicBezTo>
                <a:lnTo>
                  <a:pt x="3786" y="96"/>
                </a:lnTo>
                <a:lnTo>
                  <a:pt x="3802" y="96"/>
                </a:lnTo>
                <a:lnTo>
                  <a:pt x="3834" y="96"/>
                </a:lnTo>
                <a:lnTo>
                  <a:pt x="3850" y="96"/>
                </a:lnTo>
                <a:lnTo>
                  <a:pt x="3882" y="96"/>
                </a:lnTo>
                <a:lnTo>
                  <a:pt x="3865" y="103"/>
                </a:lnTo>
                <a:lnTo>
                  <a:pt x="3881" y="87"/>
                </a:lnTo>
                <a:cubicBezTo>
                  <a:pt x="3886" y="83"/>
                  <a:pt x="3892" y="80"/>
                  <a:pt x="3898" y="80"/>
                </a:cubicBezTo>
                <a:lnTo>
                  <a:pt x="3930" y="80"/>
                </a:lnTo>
                <a:lnTo>
                  <a:pt x="3946" y="80"/>
                </a:lnTo>
                <a:lnTo>
                  <a:pt x="3978" y="80"/>
                </a:lnTo>
                <a:lnTo>
                  <a:pt x="3994" y="80"/>
                </a:lnTo>
                <a:lnTo>
                  <a:pt x="4026" y="80"/>
                </a:lnTo>
                <a:lnTo>
                  <a:pt x="4042" y="80"/>
                </a:lnTo>
                <a:lnTo>
                  <a:pt x="4032" y="83"/>
                </a:lnTo>
                <a:lnTo>
                  <a:pt x="4064" y="67"/>
                </a:lnTo>
                <a:cubicBezTo>
                  <a:pt x="4067" y="65"/>
                  <a:pt x="4071" y="64"/>
                  <a:pt x="4074" y="64"/>
                </a:cubicBezTo>
                <a:lnTo>
                  <a:pt x="4106" y="64"/>
                </a:lnTo>
                <a:lnTo>
                  <a:pt x="4122" y="64"/>
                </a:lnTo>
                <a:lnTo>
                  <a:pt x="4154" y="64"/>
                </a:lnTo>
                <a:lnTo>
                  <a:pt x="4170" y="64"/>
                </a:lnTo>
                <a:lnTo>
                  <a:pt x="4202" y="64"/>
                </a:lnTo>
                <a:lnTo>
                  <a:pt x="4218" y="64"/>
                </a:lnTo>
                <a:lnTo>
                  <a:pt x="4208" y="67"/>
                </a:lnTo>
                <a:lnTo>
                  <a:pt x="4240" y="51"/>
                </a:lnTo>
                <a:cubicBezTo>
                  <a:pt x="4243" y="49"/>
                  <a:pt x="4247" y="48"/>
                  <a:pt x="4250" y="48"/>
                </a:cubicBezTo>
                <a:lnTo>
                  <a:pt x="4266" y="48"/>
                </a:lnTo>
                <a:lnTo>
                  <a:pt x="4298" y="48"/>
                </a:lnTo>
                <a:lnTo>
                  <a:pt x="4314" y="48"/>
                </a:lnTo>
                <a:lnTo>
                  <a:pt x="4346" y="48"/>
                </a:lnTo>
                <a:lnTo>
                  <a:pt x="4362" y="48"/>
                </a:lnTo>
                <a:lnTo>
                  <a:pt x="4352" y="51"/>
                </a:lnTo>
                <a:lnTo>
                  <a:pt x="4384" y="35"/>
                </a:lnTo>
                <a:cubicBezTo>
                  <a:pt x="4387" y="33"/>
                  <a:pt x="4391" y="32"/>
                  <a:pt x="4394" y="32"/>
                </a:cubicBezTo>
                <a:lnTo>
                  <a:pt x="4410" y="32"/>
                </a:lnTo>
                <a:lnTo>
                  <a:pt x="4442" y="32"/>
                </a:lnTo>
                <a:lnTo>
                  <a:pt x="4458" y="32"/>
                </a:lnTo>
                <a:lnTo>
                  <a:pt x="4490" y="32"/>
                </a:lnTo>
                <a:lnTo>
                  <a:pt x="4506" y="32"/>
                </a:lnTo>
                <a:lnTo>
                  <a:pt x="4538" y="32"/>
                </a:lnTo>
                <a:lnTo>
                  <a:pt x="4521" y="39"/>
                </a:lnTo>
                <a:lnTo>
                  <a:pt x="4537" y="23"/>
                </a:lnTo>
                <a:cubicBezTo>
                  <a:pt x="4542" y="19"/>
                  <a:pt x="4548" y="16"/>
                  <a:pt x="4554" y="16"/>
                </a:cubicBezTo>
                <a:lnTo>
                  <a:pt x="4586" y="16"/>
                </a:lnTo>
                <a:lnTo>
                  <a:pt x="4602" y="16"/>
                </a:lnTo>
                <a:lnTo>
                  <a:pt x="4634" y="16"/>
                </a:lnTo>
                <a:lnTo>
                  <a:pt x="4650" y="16"/>
                </a:lnTo>
                <a:lnTo>
                  <a:pt x="4682" y="16"/>
                </a:lnTo>
                <a:lnTo>
                  <a:pt x="4698" y="16"/>
                </a:lnTo>
                <a:lnTo>
                  <a:pt x="4730" y="16"/>
                </a:lnTo>
                <a:lnTo>
                  <a:pt x="4746" y="16"/>
                </a:lnTo>
                <a:lnTo>
                  <a:pt x="4736" y="19"/>
                </a:lnTo>
                <a:lnTo>
                  <a:pt x="4768" y="3"/>
                </a:lnTo>
                <a:cubicBezTo>
                  <a:pt x="4771" y="1"/>
                  <a:pt x="4775" y="0"/>
                  <a:pt x="4778" y="0"/>
                </a:cubicBezTo>
                <a:lnTo>
                  <a:pt x="4794" y="0"/>
                </a:lnTo>
                <a:lnTo>
                  <a:pt x="4826" y="0"/>
                </a:lnTo>
                <a:lnTo>
                  <a:pt x="4842" y="0"/>
                </a:lnTo>
                <a:lnTo>
                  <a:pt x="4874" y="0"/>
                </a:lnTo>
                <a:cubicBezTo>
                  <a:pt x="4888" y="0"/>
                  <a:pt x="4898" y="11"/>
                  <a:pt x="4898" y="24"/>
                </a:cubicBezTo>
                <a:cubicBezTo>
                  <a:pt x="4898" y="38"/>
                  <a:pt x="4888" y="48"/>
                  <a:pt x="4874" y="48"/>
                </a:cubicBezTo>
                <a:lnTo>
                  <a:pt x="4842" y="48"/>
                </a:lnTo>
                <a:lnTo>
                  <a:pt x="4826" y="48"/>
                </a:lnTo>
                <a:lnTo>
                  <a:pt x="4794" y="48"/>
                </a:lnTo>
                <a:lnTo>
                  <a:pt x="4778" y="48"/>
                </a:lnTo>
                <a:lnTo>
                  <a:pt x="4789" y="46"/>
                </a:lnTo>
                <a:lnTo>
                  <a:pt x="4757" y="62"/>
                </a:lnTo>
                <a:cubicBezTo>
                  <a:pt x="4754" y="64"/>
                  <a:pt x="4750" y="64"/>
                  <a:pt x="4746" y="64"/>
                </a:cubicBezTo>
                <a:lnTo>
                  <a:pt x="4730" y="64"/>
                </a:lnTo>
                <a:lnTo>
                  <a:pt x="4698" y="64"/>
                </a:lnTo>
                <a:lnTo>
                  <a:pt x="4682" y="64"/>
                </a:lnTo>
                <a:lnTo>
                  <a:pt x="4650" y="64"/>
                </a:lnTo>
                <a:lnTo>
                  <a:pt x="4634" y="64"/>
                </a:lnTo>
                <a:lnTo>
                  <a:pt x="4602" y="64"/>
                </a:lnTo>
                <a:lnTo>
                  <a:pt x="4586" y="64"/>
                </a:lnTo>
                <a:lnTo>
                  <a:pt x="4554" y="64"/>
                </a:lnTo>
                <a:lnTo>
                  <a:pt x="4571" y="57"/>
                </a:lnTo>
                <a:lnTo>
                  <a:pt x="4555" y="73"/>
                </a:lnTo>
                <a:cubicBezTo>
                  <a:pt x="4551" y="78"/>
                  <a:pt x="4545" y="80"/>
                  <a:pt x="4538" y="80"/>
                </a:cubicBezTo>
                <a:lnTo>
                  <a:pt x="4506" y="80"/>
                </a:lnTo>
                <a:lnTo>
                  <a:pt x="4490" y="80"/>
                </a:lnTo>
                <a:lnTo>
                  <a:pt x="4458" y="80"/>
                </a:lnTo>
                <a:lnTo>
                  <a:pt x="4442" y="80"/>
                </a:lnTo>
                <a:lnTo>
                  <a:pt x="4410" y="80"/>
                </a:lnTo>
                <a:lnTo>
                  <a:pt x="4394" y="80"/>
                </a:lnTo>
                <a:lnTo>
                  <a:pt x="4405" y="78"/>
                </a:lnTo>
                <a:lnTo>
                  <a:pt x="4373" y="94"/>
                </a:lnTo>
                <a:cubicBezTo>
                  <a:pt x="4370" y="96"/>
                  <a:pt x="4366" y="96"/>
                  <a:pt x="4362" y="96"/>
                </a:cubicBezTo>
                <a:lnTo>
                  <a:pt x="4346" y="96"/>
                </a:lnTo>
                <a:lnTo>
                  <a:pt x="4314" y="96"/>
                </a:lnTo>
                <a:lnTo>
                  <a:pt x="4298" y="96"/>
                </a:lnTo>
                <a:lnTo>
                  <a:pt x="4266" y="96"/>
                </a:lnTo>
                <a:lnTo>
                  <a:pt x="4250" y="96"/>
                </a:lnTo>
                <a:lnTo>
                  <a:pt x="4261" y="94"/>
                </a:lnTo>
                <a:lnTo>
                  <a:pt x="4229" y="110"/>
                </a:lnTo>
                <a:cubicBezTo>
                  <a:pt x="4226" y="112"/>
                  <a:pt x="4222" y="112"/>
                  <a:pt x="4218" y="112"/>
                </a:cubicBezTo>
                <a:lnTo>
                  <a:pt x="4202" y="112"/>
                </a:lnTo>
                <a:lnTo>
                  <a:pt x="4170" y="112"/>
                </a:lnTo>
                <a:lnTo>
                  <a:pt x="4154" y="112"/>
                </a:lnTo>
                <a:lnTo>
                  <a:pt x="4122" y="112"/>
                </a:lnTo>
                <a:lnTo>
                  <a:pt x="4106" y="112"/>
                </a:lnTo>
                <a:lnTo>
                  <a:pt x="4074" y="112"/>
                </a:lnTo>
                <a:lnTo>
                  <a:pt x="4085" y="110"/>
                </a:lnTo>
                <a:lnTo>
                  <a:pt x="4053" y="126"/>
                </a:lnTo>
                <a:cubicBezTo>
                  <a:pt x="4050" y="128"/>
                  <a:pt x="4046" y="128"/>
                  <a:pt x="4042" y="128"/>
                </a:cubicBezTo>
                <a:lnTo>
                  <a:pt x="4026" y="128"/>
                </a:lnTo>
                <a:lnTo>
                  <a:pt x="3994" y="128"/>
                </a:lnTo>
                <a:lnTo>
                  <a:pt x="3978" y="128"/>
                </a:lnTo>
                <a:lnTo>
                  <a:pt x="3946" y="128"/>
                </a:lnTo>
                <a:lnTo>
                  <a:pt x="3930" y="128"/>
                </a:lnTo>
                <a:lnTo>
                  <a:pt x="3898" y="128"/>
                </a:lnTo>
                <a:lnTo>
                  <a:pt x="3915" y="121"/>
                </a:lnTo>
                <a:lnTo>
                  <a:pt x="3899" y="137"/>
                </a:lnTo>
                <a:cubicBezTo>
                  <a:pt x="3895" y="142"/>
                  <a:pt x="3889" y="144"/>
                  <a:pt x="3882" y="144"/>
                </a:cubicBezTo>
                <a:lnTo>
                  <a:pt x="3850" y="144"/>
                </a:lnTo>
                <a:lnTo>
                  <a:pt x="3834" y="144"/>
                </a:lnTo>
                <a:lnTo>
                  <a:pt x="3802" y="144"/>
                </a:lnTo>
                <a:lnTo>
                  <a:pt x="3786" y="144"/>
                </a:lnTo>
                <a:lnTo>
                  <a:pt x="3754" y="144"/>
                </a:lnTo>
                <a:lnTo>
                  <a:pt x="3771" y="137"/>
                </a:lnTo>
                <a:lnTo>
                  <a:pt x="3755" y="153"/>
                </a:lnTo>
                <a:cubicBezTo>
                  <a:pt x="3751" y="158"/>
                  <a:pt x="3745" y="160"/>
                  <a:pt x="3738" y="160"/>
                </a:cubicBezTo>
                <a:lnTo>
                  <a:pt x="3706" y="160"/>
                </a:lnTo>
                <a:lnTo>
                  <a:pt x="3690" y="160"/>
                </a:lnTo>
                <a:lnTo>
                  <a:pt x="3658" y="160"/>
                </a:lnTo>
                <a:lnTo>
                  <a:pt x="3642" y="160"/>
                </a:lnTo>
                <a:lnTo>
                  <a:pt x="3610" y="160"/>
                </a:lnTo>
                <a:lnTo>
                  <a:pt x="3627" y="153"/>
                </a:lnTo>
                <a:lnTo>
                  <a:pt x="3611" y="169"/>
                </a:lnTo>
                <a:cubicBezTo>
                  <a:pt x="3607" y="174"/>
                  <a:pt x="3601" y="176"/>
                  <a:pt x="3594" y="176"/>
                </a:cubicBezTo>
                <a:lnTo>
                  <a:pt x="3562" y="176"/>
                </a:lnTo>
                <a:lnTo>
                  <a:pt x="3546" y="176"/>
                </a:lnTo>
                <a:lnTo>
                  <a:pt x="3514" y="176"/>
                </a:lnTo>
                <a:lnTo>
                  <a:pt x="3498" y="176"/>
                </a:lnTo>
                <a:lnTo>
                  <a:pt x="3466" y="176"/>
                </a:lnTo>
                <a:lnTo>
                  <a:pt x="3483" y="169"/>
                </a:lnTo>
                <a:lnTo>
                  <a:pt x="3467" y="185"/>
                </a:lnTo>
                <a:cubicBezTo>
                  <a:pt x="3463" y="190"/>
                  <a:pt x="3457" y="192"/>
                  <a:pt x="3450" y="192"/>
                </a:cubicBezTo>
                <a:lnTo>
                  <a:pt x="3418" y="192"/>
                </a:lnTo>
                <a:lnTo>
                  <a:pt x="3402" y="192"/>
                </a:lnTo>
                <a:lnTo>
                  <a:pt x="3370" y="192"/>
                </a:lnTo>
                <a:lnTo>
                  <a:pt x="3387" y="185"/>
                </a:lnTo>
                <a:lnTo>
                  <a:pt x="3371" y="201"/>
                </a:lnTo>
                <a:cubicBezTo>
                  <a:pt x="3367" y="206"/>
                  <a:pt x="3361" y="208"/>
                  <a:pt x="3354" y="208"/>
                </a:cubicBezTo>
                <a:lnTo>
                  <a:pt x="3322" y="208"/>
                </a:lnTo>
                <a:lnTo>
                  <a:pt x="3306" y="208"/>
                </a:lnTo>
                <a:lnTo>
                  <a:pt x="3274" y="208"/>
                </a:lnTo>
                <a:lnTo>
                  <a:pt x="3242" y="208"/>
                </a:lnTo>
                <a:lnTo>
                  <a:pt x="3259" y="201"/>
                </a:lnTo>
                <a:lnTo>
                  <a:pt x="3243" y="217"/>
                </a:lnTo>
                <a:cubicBezTo>
                  <a:pt x="3239" y="222"/>
                  <a:pt x="3233" y="224"/>
                  <a:pt x="3226" y="224"/>
                </a:cubicBezTo>
                <a:lnTo>
                  <a:pt x="3194" y="224"/>
                </a:lnTo>
                <a:lnTo>
                  <a:pt x="3178" y="224"/>
                </a:lnTo>
                <a:lnTo>
                  <a:pt x="3146" y="224"/>
                </a:lnTo>
                <a:lnTo>
                  <a:pt x="3163" y="217"/>
                </a:lnTo>
                <a:lnTo>
                  <a:pt x="3147" y="233"/>
                </a:lnTo>
                <a:cubicBezTo>
                  <a:pt x="3143" y="238"/>
                  <a:pt x="3137" y="240"/>
                  <a:pt x="3130" y="240"/>
                </a:cubicBezTo>
                <a:lnTo>
                  <a:pt x="3098" y="240"/>
                </a:lnTo>
                <a:lnTo>
                  <a:pt x="3082" y="240"/>
                </a:lnTo>
                <a:lnTo>
                  <a:pt x="3050" y="240"/>
                </a:lnTo>
                <a:lnTo>
                  <a:pt x="3067" y="233"/>
                </a:lnTo>
                <a:lnTo>
                  <a:pt x="3051" y="249"/>
                </a:lnTo>
                <a:cubicBezTo>
                  <a:pt x="3047" y="254"/>
                  <a:pt x="3041" y="256"/>
                  <a:pt x="3034" y="256"/>
                </a:cubicBezTo>
                <a:lnTo>
                  <a:pt x="3002" y="256"/>
                </a:lnTo>
                <a:lnTo>
                  <a:pt x="2986" y="256"/>
                </a:lnTo>
                <a:lnTo>
                  <a:pt x="2954" y="256"/>
                </a:lnTo>
                <a:lnTo>
                  <a:pt x="2971" y="249"/>
                </a:lnTo>
                <a:lnTo>
                  <a:pt x="2955" y="265"/>
                </a:lnTo>
                <a:cubicBezTo>
                  <a:pt x="2951" y="270"/>
                  <a:pt x="2945" y="272"/>
                  <a:pt x="2938" y="272"/>
                </a:cubicBezTo>
                <a:lnTo>
                  <a:pt x="2906" y="272"/>
                </a:lnTo>
                <a:lnTo>
                  <a:pt x="2890" y="272"/>
                </a:lnTo>
                <a:lnTo>
                  <a:pt x="2901" y="270"/>
                </a:lnTo>
                <a:lnTo>
                  <a:pt x="2869" y="286"/>
                </a:lnTo>
                <a:cubicBezTo>
                  <a:pt x="2866" y="288"/>
                  <a:pt x="2862" y="288"/>
                  <a:pt x="2858" y="288"/>
                </a:cubicBezTo>
                <a:lnTo>
                  <a:pt x="2842" y="288"/>
                </a:lnTo>
                <a:lnTo>
                  <a:pt x="2810" y="288"/>
                </a:lnTo>
                <a:lnTo>
                  <a:pt x="2794" y="288"/>
                </a:lnTo>
                <a:lnTo>
                  <a:pt x="2805" y="286"/>
                </a:lnTo>
                <a:lnTo>
                  <a:pt x="2773" y="302"/>
                </a:lnTo>
                <a:cubicBezTo>
                  <a:pt x="2770" y="304"/>
                  <a:pt x="2766" y="304"/>
                  <a:pt x="2762" y="304"/>
                </a:cubicBezTo>
                <a:lnTo>
                  <a:pt x="2746" y="304"/>
                </a:lnTo>
                <a:lnTo>
                  <a:pt x="2714" y="304"/>
                </a:lnTo>
                <a:lnTo>
                  <a:pt x="2731" y="297"/>
                </a:lnTo>
                <a:lnTo>
                  <a:pt x="2715" y="313"/>
                </a:lnTo>
                <a:cubicBezTo>
                  <a:pt x="2711" y="318"/>
                  <a:pt x="2705" y="320"/>
                  <a:pt x="2698" y="320"/>
                </a:cubicBezTo>
                <a:lnTo>
                  <a:pt x="2666" y="320"/>
                </a:lnTo>
                <a:lnTo>
                  <a:pt x="2650" y="320"/>
                </a:lnTo>
                <a:lnTo>
                  <a:pt x="2661" y="318"/>
                </a:lnTo>
                <a:lnTo>
                  <a:pt x="2629" y="334"/>
                </a:lnTo>
                <a:cubicBezTo>
                  <a:pt x="2626" y="336"/>
                  <a:pt x="2622" y="336"/>
                  <a:pt x="2618" y="336"/>
                </a:cubicBezTo>
                <a:lnTo>
                  <a:pt x="2602" y="336"/>
                </a:lnTo>
                <a:lnTo>
                  <a:pt x="2570" y="336"/>
                </a:lnTo>
                <a:lnTo>
                  <a:pt x="2587" y="329"/>
                </a:lnTo>
                <a:lnTo>
                  <a:pt x="2571" y="345"/>
                </a:lnTo>
                <a:cubicBezTo>
                  <a:pt x="2567" y="350"/>
                  <a:pt x="2561" y="352"/>
                  <a:pt x="2554" y="352"/>
                </a:cubicBezTo>
                <a:lnTo>
                  <a:pt x="2522" y="352"/>
                </a:lnTo>
                <a:lnTo>
                  <a:pt x="2506" y="352"/>
                </a:lnTo>
                <a:lnTo>
                  <a:pt x="2517" y="350"/>
                </a:lnTo>
                <a:lnTo>
                  <a:pt x="2485" y="366"/>
                </a:lnTo>
                <a:cubicBezTo>
                  <a:pt x="2482" y="368"/>
                  <a:pt x="2478" y="368"/>
                  <a:pt x="2474" y="368"/>
                </a:cubicBezTo>
                <a:lnTo>
                  <a:pt x="2442" y="368"/>
                </a:lnTo>
                <a:lnTo>
                  <a:pt x="2459" y="361"/>
                </a:lnTo>
                <a:lnTo>
                  <a:pt x="2443" y="377"/>
                </a:lnTo>
                <a:cubicBezTo>
                  <a:pt x="2439" y="382"/>
                  <a:pt x="2433" y="384"/>
                  <a:pt x="2426" y="384"/>
                </a:cubicBezTo>
                <a:lnTo>
                  <a:pt x="2394" y="384"/>
                </a:lnTo>
                <a:lnTo>
                  <a:pt x="2378" y="384"/>
                </a:lnTo>
                <a:lnTo>
                  <a:pt x="2389" y="382"/>
                </a:lnTo>
                <a:lnTo>
                  <a:pt x="2357" y="398"/>
                </a:lnTo>
                <a:cubicBezTo>
                  <a:pt x="2354" y="400"/>
                  <a:pt x="2350" y="400"/>
                  <a:pt x="2346" y="400"/>
                </a:cubicBezTo>
                <a:lnTo>
                  <a:pt x="2330" y="400"/>
                </a:lnTo>
                <a:lnTo>
                  <a:pt x="2298" y="400"/>
                </a:lnTo>
                <a:lnTo>
                  <a:pt x="2315" y="393"/>
                </a:lnTo>
                <a:lnTo>
                  <a:pt x="2299" y="409"/>
                </a:lnTo>
                <a:cubicBezTo>
                  <a:pt x="2295" y="414"/>
                  <a:pt x="2289" y="416"/>
                  <a:pt x="2282" y="416"/>
                </a:cubicBezTo>
                <a:lnTo>
                  <a:pt x="2250" y="416"/>
                </a:lnTo>
                <a:lnTo>
                  <a:pt x="2267" y="409"/>
                </a:lnTo>
                <a:lnTo>
                  <a:pt x="2251" y="425"/>
                </a:lnTo>
                <a:cubicBezTo>
                  <a:pt x="2247" y="430"/>
                  <a:pt x="2241" y="432"/>
                  <a:pt x="2234" y="432"/>
                </a:cubicBezTo>
                <a:lnTo>
                  <a:pt x="2202" y="432"/>
                </a:lnTo>
                <a:lnTo>
                  <a:pt x="2186" y="432"/>
                </a:lnTo>
                <a:lnTo>
                  <a:pt x="2197" y="430"/>
                </a:lnTo>
                <a:lnTo>
                  <a:pt x="2165" y="446"/>
                </a:lnTo>
                <a:cubicBezTo>
                  <a:pt x="2162" y="448"/>
                  <a:pt x="2158" y="448"/>
                  <a:pt x="2154" y="448"/>
                </a:cubicBezTo>
                <a:lnTo>
                  <a:pt x="2138" y="448"/>
                </a:lnTo>
                <a:lnTo>
                  <a:pt x="2149" y="446"/>
                </a:lnTo>
                <a:lnTo>
                  <a:pt x="2117" y="462"/>
                </a:lnTo>
                <a:cubicBezTo>
                  <a:pt x="2114" y="464"/>
                  <a:pt x="2110" y="464"/>
                  <a:pt x="2106" y="464"/>
                </a:cubicBezTo>
                <a:lnTo>
                  <a:pt x="2090" y="464"/>
                </a:lnTo>
                <a:lnTo>
                  <a:pt x="2058" y="464"/>
                </a:lnTo>
                <a:lnTo>
                  <a:pt x="2075" y="457"/>
                </a:lnTo>
                <a:lnTo>
                  <a:pt x="2059" y="473"/>
                </a:lnTo>
                <a:cubicBezTo>
                  <a:pt x="2055" y="478"/>
                  <a:pt x="2049" y="480"/>
                  <a:pt x="2042" y="480"/>
                </a:cubicBezTo>
                <a:lnTo>
                  <a:pt x="2010" y="480"/>
                </a:lnTo>
                <a:lnTo>
                  <a:pt x="2027" y="473"/>
                </a:lnTo>
                <a:lnTo>
                  <a:pt x="2011" y="489"/>
                </a:lnTo>
                <a:cubicBezTo>
                  <a:pt x="2007" y="494"/>
                  <a:pt x="2001" y="496"/>
                  <a:pt x="1994" y="496"/>
                </a:cubicBezTo>
                <a:lnTo>
                  <a:pt x="1962" y="496"/>
                </a:lnTo>
                <a:lnTo>
                  <a:pt x="1979" y="489"/>
                </a:lnTo>
                <a:lnTo>
                  <a:pt x="1963" y="505"/>
                </a:lnTo>
                <a:cubicBezTo>
                  <a:pt x="1959" y="510"/>
                  <a:pt x="1953" y="512"/>
                  <a:pt x="1946" y="512"/>
                </a:cubicBezTo>
                <a:lnTo>
                  <a:pt x="1914" y="512"/>
                </a:lnTo>
                <a:lnTo>
                  <a:pt x="1898" y="512"/>
                </a:lnTo>
                <a:lnTo>
                  <a:pt x="1909" y="510"/>
                </a:lnTo>
                <a:lnTo>
                  <a:pt x="1877" y="526"/>
                </a:lnTo>
                <a:cubicBezTo>
                  <a:pt x="1874" y="528"/>
                  <a:pt x="1870" y="528"/>
                  <a:pt x="1866" y="528"/>
                </a:cubicBezTo>
                <a:lnTo>
                  <a:pt x="1850" y="528"/>
                </a:lnTo>
                <a:lnTo>
                  <a:pt x="1861" y="526"/>
                </a:lnTo>
                <a:lnTo>
                  <a:pt x="1829" y="542"/>
                </a:lnTo>
                <a:cubicBezTo>
                  <a:pt x="1826" y="544"/>
                  <a:pt x="1822" y="544"/>
                  <a:pt x="1818" y="544"/>
                </a:cubicBezTo>
                <a:lnTo>
                  <a:pt x="1802" y="544"/>
                </a:lnTo>
                <a:lnTo>
                  <a:pt x="1813" y="542"/>
                </a:lnTo>
                <a:lnTo>
                  <a:pt x="1781" y="558"/>
                </a:lnTo>
                <a:cubicBezTo>
                  <a:pt x="1778" y="560"/>
                  <a:pt x="1774" y="560"/>
                  <a:pt x="1770" y="560"/>
                </a:cubicBezTo>
                <a:lnTo>
                  <a:pt x="1754" y="560"/>
                </a:lnTo>
                <a:lnTo>
                  <a:pt x="1722" y="560"/>
                </a:lnTo>
                <a:lnTo>
                  <a:pt x="1739" y="553"/>
                </a:lnTo>
                <a:lnTo>
                  <a:pt x="1723" y="569"/>
                </a:lnTo>
                <a:cubicBezTo>
                  <a:pt x="1719" y="574"/>
                  <a:pt x="1713" y="576"/>
                  <a:pt x="1706" y="576"/>
                </a:cubicBezTo>
                <a:lnTo>
                  <a:pt x="1674" y="576"/>
                </a:lnTo>
                <a:lnTo>
                  <a:pt x="1691" y="569"/>
                </a:lnTo>
                <a:lnTo>
                  <a:pt x="1675" y="585"/>
                </a:lnTo>
                <a:cubicBezTo>
                  <a:pt x="1671" y="590"/>
                  <a:pt x="1665" y="592"/>
                  <a:pt x="1658" y="592"/>
                </a:cubicBezTo>
                <a:lnTo>
                  <a:pt x="1626" y="592"/>
                </a:lnTo>
                <a:lnTo>
                  <a:pt x="1637" y="590"/>
                </a:lnTo>
                <a:lnTo>
                  <a:pt x="1605" y="606"/>
                </a:lnTo>
                <a:cubicBezTo>
                  <a:pt x="1602" y="608"/>
                  <a:pt x="1598" y="608"/>
                  <a:pt x="1594" y="608"/>
                </a:cubicBezTo>
                <a:lnTo>
                  <a:pt x="1578" y="608"/>
                </a:lnTo>
                <a:lnTo>
                  <a:pt x="1589" y="606"/>
                </a:lnTo>
                <a:lnTo>
                  <a:pt x="1557" y="622"/>
                </a:lnTo>
                <a:cubicBezTo>
                  <a:pt x="1554" y="624"/>
                  <a:pt x="1550" y="624"/>
                  <a:pt x="1546" y="624"/>
                </a:cubicBezTo>
                <a:lnTo>
                  <a:pt x="1530" y="624"/>
                </a:lnTo>
                <a:lnTo>
                  <a:pt x="1498" y="624"/>
                </a:lnTo>
                <a:lnTo>
                  <a:pt x="1515" y="617"/>
                </a:lnTo>
                <a:lnTo>
                  <a:pt x="1499" y="633"/>
                </a:lnTo>
                <a:cubicBezTo>
                  <a:pt x="1495" y="638"/>
                  <a:pt x="1489" y="640"/>
                  <a:pt x="1482" y="640"/>
                </a:cubicBezTo>
                <a:lnTo>
                  <a:pt x="1450" y="640"/>
                </a:lnTo>
                <a:lnTo>
                  <a:pt x="1467" y="633"/>
                </a:lnTo>
                <a:lnTo>
                  <a:pt x="1451" y="649"/>
                </a:lnTo>
                <a:cubicBezTo>
                  <a:pt x="1447" y="654"/>
                  <a:pt x="1441" y="656"/>
                  <a:pt x="1434" y="656"/>
                </a:cubicBezTo>
                <a:lnTo>
                  <a:pt x="1402" y="656"/>
                </a:lnTo>
                <a:lnTo>
                  <a:pt x="1419" y="649"/>
                </a:lnTo>
                <a:lnTo>
                  <a:pt x="1403" y="665"/>
                </a:lnTo>
                <a:cubicBezTo>
                  <a:pt x="1399" y="670"/>
                  <a:pt x="1393" y="672"/>
                  <a:pt x="1386" y="672"/>
                </a:cubicBezTo>
                <a:lnTo>
                  <a:pt x="1354" y="672"/>
                </a:lnTo>
                <a:lnTo>
                  <a:pt x="1371" y="665"/>
                </a:lnTo>
                <a:lnTo>
                  <a:pt x="1355" y="681"/>
                </a:lnTo>
                <a:cubicBezTo>
                  <a:pt x="1351" y="686"/>
                  <a:pt x="1345" y="688"/>
                  <a:pt x="1338" y="688"/>
                </a:cubicBezTo>
                <a:lnTo>
                  <a:pt x="1306" y="688"/>
                </a:lnTo>
                <a:lnTo>
                  <a:pt x="1323" y="681"/>
                </a:lnTo>
                <a:lnTo>
                  <a:pt x="1307" y="697"/>
                </a:lnTo>
                <a:cubicBezTo>
                  <a:pt x="1303" y="702"/>
                  <a:pt x="1297" y="704"/>
                  <a:pt x="1290" y="704"/>
                </a:cubicBezTo>
                <a:lnTo>
                  <a:pt x="1258" y="704"/>
                </a:lnTo>
                <a:lnTo>
                  <a:pt x="1275" y="697"/>
                </a:lnTo>
                <a:lnTo>
                  <a:pt x="1259" y="713"/>
                </a:lnTo>
                <a:cubicBezTo>
                  <a:pt x="1258" y="715"/>
                  <a:pt x="1256" y="717"/>
                  <a:pt x="1253" y="718"/>
                </a:cubicBezTo>
                <a:lnTo>
                  <a:pt x="1221" y="734"/>
                </a:lnTo>
                <a:cubicBezTo>
                  <a:pt x="1218" y="736"/>
                  <a:pt x="1214" y="736"/>
                  <a:pt x="1210" y="736"/>
                </a:cubicBezTo>
                <a:lnTo>
                  <a:pt x="1194" y="736"/>
                </a:lnTo>
                <a:lnTo>
                  <a:pt x="1205" y="734"/>
                </a:lnTo>
                <a:lnTo>
                  <a:pt x="1173" y="750"/>
                </a:lnTo>
                <a:lnTo>
                  <a:pt x="1179" y="745"/>
                </a:lnTo>
                <a:lnTo>
                  <a:pt x="1163" y="761"/>
                </a:lnTo>
                <a:cubicBezTo>
                  <a:pt x="1159" y="766"/>
                  <a:pt x="1153" y="768"/>
                  <a:pt x="1146" y="768"/>
                </a:cubicBezTo>
                <a:lnTo>
                  <a:pt x="1114" y="768"/>
                </a:lnTo>
                <a:lnTo>
                  <a:pt x="1131" y="761"/>
                </a:lnTo>
                <a:lnTo>
                  <a:pt x="1115" y="777"/>
                </a:lnTo>
                <a:cubicBezTo>
                  <a:pt x="1114" y="779"/>
                  <a:pt x="1112" y="781"/>
                  <a:pt x="1109" y="782"/>
                </a:cubicBezTo>
                <a:lnTo>
                  <a:pt x="1077" y="798"/>
                </a:lnTo>
                <a:lnTo>
                  <a:pt x="1083" y="793"/>
                </a:lnTo>
                <a:lnTo>
                  <a:pt x="1067" y="809"/>
                </a:lnTo>
                <a:cubicBezTo>
                  <a:pt x="1066" y="811"/>
                  <a:pt x="1064" y="813"/>
                  <a:pt x="1061" y="814"/>
                </a:cubicBezTo>
                <a:lnTo>
                  <a:pt x="1029" y="830"/>
                </a:lnTo>
                <a:lnTo>
                  <a:pt x="1035" y="825"/>
                </a:lnTo>
                <a:lnTo>
                  <a:pt x="1019" y="841"/>
                </a:lnTo>
                <a:cubicBezTo>
                  <a:pt x="1018" y="843"/>
                  <a:pt x="1016" y="845"/>
                  <a:pt x="1013" y="846"/>
                </a:cubicBezTo>
                <a:lnTo>
                  <a:pt x="981" y="862"/>
                </a:lnTo>
                <a:lnTo>
                  <a:pt x="987" y="857"/>
                </a:lnTo>
                <a:lnTo>
                  <a:pt x="971" y="873"/>
                </a:lnTo>
                <a:cubicBezTo>
                  <a:pt x="970" y="875"/>
                  <a:pt x="968" y="877"/>
                  <a:pt x="965" y="878"/>
                </a:cubicBezTo>
                <a:lnTo>
                  <a:pt x="933" y="894"/>
                </a:lnTo>
                <a:lnTo>
                  <a:pt x="939" y="889"/>
                </a:lnTo>
                <a:lnTo>
                  <a:pt x="923" y="905"/>
                </a:lnTo>
                <a:cubicBezTo>
                  <a:pt x="922" y="907"/>
                  <a:pt x="920" y="909"/>
                  <a:pt x="917" y="910"/>
                </a:cubicBezTo>
                <a:lnTo>
                  <a:pt x="885" y="926"/>
                </a:lnTo>
                <a:lnTo>
                  <a:pt x="891" y="921"/>
                </a:lnTo>
                <a:lnTo>
                  <a:pt x="875" y="937"/>
                </a:lnTo>
                <a:lnTo>
                  <a:pt x="843" y="969"/>
                </a:lnTo>
                <a:cubicBezTo>
                  <a:pt x="842" y="971"/>
                  <a:pt x="840" y="973"/>
                  <a:pt x="837" y="974"/>
                </a:cubicBezTo>
                <a:lnTo>
                  <a:pt x="805" y="990"/>
                </a:lnTo>
                <a:lnTo>
                  <a:pt x="816" y="979"/>
                </a:lnTo>
                <a:lnTo>
                  <a:pt x="800" y="1011"/>
                </a:lnTo>
                <a:cubicBezTo>
                  <a:pt x="798" y="1016"/>
                  <a:pt x="794" y="1020"/>
                  <a:pt x="789" y="1022"/>
                </a:cubicBezTo>
                <a:lnTo>
                  <a:pt x="757" y="1038"/>
                </a:lnTo>
                <a:lnTo>
                  <a:pt x="768" y="1027"/>
                </a:lnTo>
                <a:lnTo>
                  <a:pt x="752" y="1059"/>
                </a:lnTo>
                <a:cubicBezTo>
                  <a:pt x="751" y="1062"/>
                  <a:pt x="749" y="1064"/>
                  <a:pt x="747" y="1065"/>
                </a:cubicBezTo>
                <a:lnTo>
                  <a:pt x="715" y="1097"/>
                </a:lnTo>
                <a:lnTo>
                  <a:pt x="720" y="1091"/>
                </a:lnTo>
                <a:lnTo>
                  <a:pt x="704" y="1123"/>
                </a:lnTo>
                <a:cubicBezTo>
                  <a:pt x="703" y="1126"/>
                  <a:pt x="701" y="1128"/>
                  <a:pt x="699" y="1129"/>
                </a:cubicBezTo>
                <a:lnTo>
                  <a:pt x="667" y="1161"/>
                </a:lnTo>
                <a:lnTo>
                  <a:pt x="672" y="1155"/>
                </a:lnTo>
                <a:lnTo>
                  <a:pt x="654" y="1190"/>
                </a:lnTo>
                <a:lnTo>
                  <a:pt x="624" y="1235"/>
                </a:lnTo>
                <a:lnTo>
                  <a:pt x="606" y="1270"/>
                </a:lnTo>
                <a:lnTo>
                  <a:pt x="574" y="1318"/>
                </a:lnTo>
                <a:lnTo>
                  <a:pt x="577" y="1312"/>
                </a:lnTo>
                <a:lnTo>
                  <a:pt x="561" y="1360"/>
                </a:lnTo>
                <a:cubicBezTo>
                  <a:pt x="561" y="1361"/>
                  <a:pt x="560" y="1362"/>
                  <a:pt x="560" y="1363"/>
                </a:cubicBezTo>
                <a:lnTo>
                  <a:pt x="528" y="1427"/>
                </a:lnTo>
                <a:lnTo>
                  <a:pt x="529" y="1424"/>
                </a:lnTo>
                <a:lnTo>
                  <a:pt x="513" y="1472"/>
                </a:lnTo>
                <a:cubicBezTo>
                  <a:pt x="513" y="1473"/>
                  <a:pt x="512" y="1474"/>
                  <a:pt x="512" y="1475"/>
                </a:cubicBezTo>
                <a:lnTo>
                  <a:pt x="480" y="1539"/>
                </a:lnTo>
                <a:lnTo>
                  <a:pt x="482" y="1534"/>
                </a:lnTo>
                <a:lnTo>
                  <a:pt x="466" y="1598"/>
                </a:lnTo>
                <a:cubicBezTo>
                  <a:pt x="465" y="1600"/>
                  <a:pt x="465" y="1602"/>
                  <a:pt x="464" y="1603"/>
                </a:cubicBezTo>
                <a:lnTo>
                  <a:pt x="432" y="1667"/>
                </a:lnTo>
                <a:lnTo>
                  <a:pt x="434" y="1662"/>
                </a:lnTo>
                <a:lnTo>
                  <a:pt x="417" y="1729"/>
                </a:lnTo>
                <a:lnTo>
                  <a:pt x="386" y="1806"/>
                </a:lnTo>
                <a:lnTo>
                  <a:pt x="369" y="1873"/>
                </a:lnTo>
                <a:lnTo>
                  <a:pt x="337" y="1953"/>
                </a:lnTo>
                <a:lnTo>
                  <a:pt x="338" y="1949"/>
                </a:lnTo>
                <a:lnTo>
                  <a:pt x="322" y="2029"/>
                </a:lnTo>
                <a:cubicBezTo>
                  <a:pt x="322" y="2031"/>
                  <a:pt x="321" y="2032"/>
                  <a:pt x="321" y="2033"/>
                </a:cubicBezTo>
                <a:lnTo>
                  <a:pt x="289" y="2113"/>
                </a:lnTo>
                <a:lnTo>
                  <a:pt x="290" y="2109"/>
                </a:lnTo>
                <a:lnTo>
                  <a:pt x="274" y="2189"/>
                </a:lnTo>
                <a:cubicBezTo>
                  <a:pt x="274" y="2191"/>
                  <a:pt x="273" y="2193"/>
                  <a:pt x="272" y="2195"/>
                </a:cubicBezTo>
                <a:lnTo>
                  <a:pt x="240" y="2259"/>
                </a:lnTo>
                <a:lnTo>
                  <a:pt x="242" y="2253"/>
                </a:lnTo>
                <a:lnTo>
                  <a:pt x="226" y="2333"/>
                </a:lnTo>
                <a:cubicBezTo>
                  <a:pt x="225" y="2338"/>
                  <a:pt x="223" y="2342"/>
                  <a:pt x="219" y="2345"/>
                </a:cubicBezTo>
                <a:lnTo>
                  <a:pt x="187" y="2377"/>
                </a:lnTo>
                <a:lnTo>
                  <a:pt x="194" y="2366"/>
                </a:lnTo>
                <a:lnTo>
                  <a:pt x="178" y="2430"/>
                </a:lnTo>
                <a:cubicBezTo>
                  <a:pt x="177" y="2432"/>
                  <a:pt x="177" y="2434"/>
                  <a:pt x="176" y="2435"/>
                </a:cubicBezTo>
                <a:lnTo>
                  <a:pt x="144" y="2499"/>
                </a:lnTo>
                <a:lnTo>
                  <a:pt x="146" y="2492"/>
                </a:lnTo>
                <a:lnTo>
                  <a:pt x="130" y="2588"/>
                </a:lnTo>
                <a:cubicBezTo>
                  <a:pt x="130" y="2590"/>
                  <a:pt x="130" y="2591"/>
                  <a:pt x="129" y="2592"/>
                </a:cubicBezTo>
                <a:lnTo>
                  <a:pt x="97" y="2688"/>
                </a:lnTo>
                <a:lnTo>
                  <a:pt x="98" y="2684"/>
                </a:lnTo>
                <a:lnTo>
                  <a:pt x="82" y="2798"/>
                </a:lnTo>
                <a:lnTo>
                  <a:pt x="50" y="2926"/>
                </a:lnTo>
                <a:cubicBezTo>
                  <a:pt x="47" y="2939"/>
                  <a:pt x="34" y="2947"/>
                  <a:pt x="21" y="2944"/>
                </a:cubicBezTo>
                <a:cubicBezTo>
                  <a:pt x="8" y="2941"/>
                  <a:pt x="0" y="2928"/>
                  <a:pt x="3" y="2915"/>
                </a:cubicBezTo>
                <a:close/>
              </a:path>
            </a:pathLst>
          </a:custGeom>
          <a:solidFill>
            <a:srgbClr val="4A7EBB"/>
          </a:solidFill>
          <a:ln w="6" cap="flat">
            <a:solidFill>
              <a:srgbClr val="4A7EBB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4" name="Freeform 55"/>
          <p:cNvSpPr>
            <a:spLocks/>
          </p:cNvSpPr>
          <p:nvPr/>
        </p:nvSpPr>
        <p:spPr bwMode="auto">
          <a:xfrm>
            <a:off x="741345" y="4378897"/>
            <a:ext cx="3149386" cy="1800390"/>
          </a:xfrm>
          <a:custGeom>
            <a:avLst/>
            <a:gdLst>
              <a:gd name="T0" fmla="*/ 211 w 4486"/>
              <a:gd name="T1" fmla="*/ 1810 h 2563"/>
              <a:gd name="T2" fmla="*/ 517 w 4486"/>
              <a:gd name="T3" fmla="*/ 1022 h 2563"/>
              <a:gd name="T4" fmla="*/ 726 w 4486"/>
              <a:gd name="T5" fmla="*/ 700 h 2563"/>
              <a:gd name="T6" fmla="*/ 876 w 4486"/>
              <a:gd name="T7" fmla="*/ 549 h 2563"/>
              <a:gd name="T8" fmla="*/ 1441 w 4486"/>
              <a:gd name="T9" fmla="*/ 226 h 2563"/>
              <a:gd name="T10" fmla="*/ 2100 w 4486"/>
              <a:gd name="T11" fmla="*/ 65 h 2563"/>
              <a:gd name="T12" fmla="*/ 2472 w 4486"/>
              <a:gd name="T13" fmla="*/ 1 h 2563"/>
              <a:gd name="T14" fmla="*/ 2498 w 4486"/>
              <a:gd name="T15" fmla="*/ 104 h 2563"/>
              <a:gd name="T16" fmla="*/ 2590 w 4486"/>
              <a:gd name="T17" fmla="*/ 218 h 2563"/>
              <a:gd name="T18" fmla="*/ 2754 w 4486"/>
              <a:gd name="T19" fmla="*/ 232 h 2563"/>
              <a:gd name="T20" fmla="*/ 2770 w 4486"/>
              <a:gd name="T21" fmla="*/ 371 h 2563"/>
              <a:gd name="T22" fmla="*/ 2787 w 4486"/>
              <a:gd name="T23" fmla="*/ 370 h 2563"/>
              <a:gd name="T24" fmla="*/ 2923 w 4486"/>
              <a:gd name="T25" fmla="*/ 423 h 2563"/>
              <a:gd name="T26" fmla="*/ 3002 w 4486"/>
              <a:gd name="T27" fmla="*/ 384 h 2563"/>
              <a:gd name="T28" fmla="*/ 3246 w 4486"/>
              <a:gd name="T29" fmla="*/ 401 h 2563"/>
              <a:gd name="T30" fmla="*/ 3290 w 4486"/>
              <a:gd name="T31" fmla="*/ 416 h 2563"/>
              <a:gd name="T32" fmla="*/ 3458 w 4486"/>
              <a:gd name="T33" fmla="*/ 450 h 2563"/>
              <a:gd name="T34" fmla="*/ 3593 w 4486"/>
              <a:gd name="T35" fmla="*/ 549 h 2563"/>
              <a:gd name="T36" fmla="*/ 3630 w 4486"/>
              <a:gd name="T37" fmla="*/ 651 h 2563"/>
              <a:gd name="T38" fmla="*/ 3704 w 4486"/>
              <a:gd name="T39" fmla="*/ 724 h 2563"/>
              <a:gd name="T40" fmla="*/ 3787 w 4486"/>
              <a:gd name="T41" fmla="*/ 759 h 2563"/>
              <a:gd name="T42" fmla="*/ 4043 w 4486"/>
              <a:gd name="T43" fmla="*/ 999 h 2563"/>
              <a:gd name="T44" fmla="*/ 4221 w 4486"/>
              <a:gd name="T45" fmla="*/ 1177 h 2563"/>
              <a:gd name="T46" fmla="*/ 4351 w 4486"/>
              <a:gd name="T47" fmla="*/ 1356 h 2563"/>
              <a:gd name="T48" fmla="*/ 4383 w 4486"/>
              <a:gd name="T49" fmla="*/ 1436 h 2563"/>
              <a:gd name="T50" fmla="*/ 4469 w 4486"/>
              <a:gd name="T51" fmla="*/ 1646 h 2563"/>
              <a:gd name="T52" fmla="*/ 4342 w 4486"/>
              <a:gd name="T53" fmla="*/ 1461 h 2563"/>
              <a:gd name="T54" fmla="*/ 4310 w 4486"/>
              <a:gd name="T55" fmla="*/ 1381 h 2563"/>
              <a:gd name="T56" fmla="*/ 4184 w 4486"/>
              <a:gd name="T57" fmla="*/ 1208 h 2563"/>
              <a:gd name="T58" fmla="*/ 4009 w 4486"/>
              <a:gd name="T59" fmla="*/ 1033 h 2563"/>
              <a:gd name="T60" fmla="*/ 3753 w 4486"/>
              <a:gd name="T61" fmla="*/ 793 h 2563"/>
              <a:gd name="T62" fmla="*/ 3677 w 4486"/>
              <a:gd name="T63" fmla="*/ 764 h 2563"/>
              <a:gd name="T64" fmla="*/ 3590 w 4486"/>
              <a:gd name="T65" fmla="*/ 678 h 2563"/>
              <a:gd name="T66" fmla="*/ 3564 w 4486"/>
              <a:gd name="T67" fmla="*/ 588 h 2563"/>
              <a:gd name="T68" fmla="*/ 3443 w 4486"/>
              <a:gd name="T69" fmla="*/ 495 h 2563"/>
              <a:gd name="T70" fmla="*/ 3290 w 4486"/>
              <a:gd name="T71" fmla="*/ 464 h 2563"/>
              <a:gd name="T72" fmla="*/ 3239 w 4486"/>
              <a:gd name="T73" fmla="*/ 448 h 2563"/>
              <a:gd name="T74" fmla="*/ 3002 w 4486"/>
              <a:gd name="T75" fmla="*/ 432 h 2563"/>
              <a:gd name="T76" fmla="*/ 2889 w 4486"/>
              <a:gd name="T77" fmla="*/ 457 h 2563"/>
              <a:gd name="T78" fmla="*/ 2802 w 4486"/>
              <a:gd name="T79" fmla="*/ 415 h 2563"/>
              <a:gd name="T80" fmla="*/ 2723 w 4486"/>
              <a:gd name="T81" fmla="*/ 382 h 2563"/>
              <a:gd name="T82" fmla="*/ 2706 w 4486"/>
              <a:gd name="T83" fmla="*/ 232 h 2563"/>
              <a:gd name="T84" fmla="*/ 2551 w 4486"/>
              <a:gd name="T85" fmla="*/ 247 h 2563"/>
              <a:gd name="T86" fmla="*/ 2450 w 4486"/>
              <a:gd name="T87" fmla="*/ 104 h 2563"/>
              <a:gd name="T88" fmla="*/ 2284 w 4486"/>
              <a:gd name="T89" fmla="*/ 64 h 2563"/>
              <a:gd name="T90" fmla="*/ 1935 w 4486"/>
              <a:gd name="T91" fmla="*/ 160 h 2563"/>
              <a:gd name="T92" fmla="*/ 1239 w 4486"/>
              <a:gd name="T93" fmla="*/ 365 h 2563"/>
              <a:gd name="T94" fmla="*/ 907 w 4486"/>
              <a:gd name="T95" fmla="*/ 585 h 2563"/>
              <a:gd name="T96" fmla="*/ 654 w 4486"/>
              <a:gd name="T97" fmla="*/ 902 h 2563"/>
              <a:gd name="T98" fmla="*/ 417 w 4486"/>
              <a:gd name="T99" fmla="*/ 1345 h 2563"/>
              <a:gd name="T100" fmla="*/ 161 w 4486"/>
              <a:gd name="T101" fmla="*/ 2175 h 2563"/>
              <a:gd name="T102" fmla="*/ 4 w 4486"/>
              <a:gd name="T103" fmla="*/ 2529 h 2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486" h="2563">
                <a:moveTo>
                  <a:pt x="4" y="2529"/>
                </a:moveTo>
                <a:lnTo>
                  <a:pt x="116" y="2161"/>
                </a:lnTo>
                <a:lnTo>
                  <a:pt x="211" y="1810"/>
                </a:lnTo>
                <a:lnTo>
                  <a:pt x="292" y="1553"/>
                </a:lnTo>
                <a:lnTo>
                  <a:pt x="372" y="1328"/>
                </a:lnTo>
                <a:lnTo>
                  <a:pt x="517" y="1022"/>
                </a:lnTo>
                <a:cubicBezTo>
                  <a:pt x="517" y="1021"/>
                  <a:pt x="518" y="1020"/>
                  <a:pt x="518" y="1019"/>
                </a:cubicBezTo>
                <a:lnTo>
                  <a:pt x="614" y="875"/>
                </a:lnTo>
                <a:lnTo>
                  <a:pt x="726" y="700"/>
                </a:lnTo>
                <a:cubicBezTo>
                  <a:pt x="727" y="698"/>
                  <a:pt x="728" y="697"/>
                  <a:pt x="729" y="695"/>
                </a:cubicBezTo>
                <a:lnTo>
                  <a:pt x="873" y="551"/>
                </a:lnTo>
                <a:cubicBezTo>
                  <a:pt x="874" y="551"/>
                  <a:pt x="875" y="550"/>
                  <a:pt x="876" y="549"/>
                </a:cubicBezTo>
                <a:lnTo>
                  <a:pt x="1052" y="421"/>
                </a:lnTo>
                <a:lnTo>
                  <a:pt x="1214" y="324"/>
                </a:lnTo>
                <a:lnTo>
                  <a:pt x="1441" y="226"/>
                </a:lnTo>
                <a:lnTo>
                  <a:pt x="1668" y="161"/>
                </a:lnTo>
                <a:lnTo>
                  <a:pt x="1926" y="113"/>
                </a:lnTo>
                <a:lnTo>
                  <a:pt x="2100" y="65"/>
                </a:lnTo>
                <a:lnTo>
                  <a:pt x="2276" y="17"/>
                </a:lnTo>
                <a:cubicBezTo>
                  <a:pt x="2278" y="17"/>
                  <a:pt x="2279" y="17"/>
                  <a:pt x="2280" y="17"/>
                </a:cubicBezTo>
                <a:lnTo>
                  <a:pt x="2472" y="1"/>
                </a:lnTo>
                <a:cubicBezTo>
                  <a:pt x="2479" y="0"/>
                  <a:pt x="2486" y="2"/>
                  <a:pt x="2491" y="7"/>
                </a:cubicBezTo>
                <a:cubicBezTo>
                  <a:pt x="2496" y="11"/>
                  <a:pt x="2498" y="18"/>
                  <a:pt x="2498" y="24"/>
                </a:cubicBezTo>
                <a:lnTo>
                  <a:pt x="2498" y="104"/>
                </a:lnTo>
                <a:lnTo>
                  <a:pt x="2494" y="90"/>
                </a:lnTo>
                <a:lnTo>
                  <a:pt x="2542" y="154"/>
                </a:lnTo>
                <a:lnTo>
                  <a:pt x="2590" y="218"/>
                </a:lnTo>
                <a:lnTo>
                  <a:pt x="2570" y="208"/>
                </a:lnTo>
                <a:lnTo>
                  <a:pt x="2730" y="208"/>
                </a:lnTo>
                <a:cubicBezTo>
                  <a:pt x="2744" y="208"/>
                  <a:pt x="2754" y="219"/>
                  <a:pt x="2754" y="232"/>
                </a:cubicBezTo>
                <a:lnTo>
                  <a:pt x="2754" y="312"/>
                </a:lnTo>
                <a:lnTo>
                  <a:pt x="2754" y="307"/>
                </a:lnTo>
                <a:lnTo>
                  <a:pt x="2770" y="371"/>
                </a:lnTo>
                <a:lnTo>
                  <a:pt x="2754" y="354"/>
                </a:lnTo>
                <a:lnTo>
                  <a:pt x="2802" y="370"/>
                </a:lnTo>
                <a:lnTo>
                  <a:pt x="2787" y="370"/>
                </a:lnTo>
                <a:lnTo>
                  <a:pt x="2835" y="354"/>
                </a:lnTo>
                <a:cubicBezTo>
                  <a:pt x="2844" y="351"/>
                  <a:pt x="2853" y="353"/>
                  <a:pt x="2859" y="359"/>
                </a:cubicBezTo>
                <a:lnTo>
                  <a:pt x="2923" y="423"/>
                </a:lnTo>
                <a:lnTo>
                  <a:pt x="2899" y="418"/>
                </a:lnTo>
                <a:lnTo>
                  <a:pt x="2995" y="386"/>
                </a:lnTo>
                <a:cubicBezTo>
                  <a:pt x="2997" y="385"/>
                  <a:pt x="3000" y="384"/>
                  <a:pt x="3002" y="384"/>
                </a:cubicBezTo>
                <a:lnTo>
                  <a:pt x="3130" y="384"/>
                </a:lnTo>
                <a:cubicBezTo>
                  <a:pt x="3132" y="384"/>
                  <a:pt x="3133" y="385"/>
                  <a:pt x="3134" y="385"/>
                </a:cubicBezTo>
                <a:lnTo>
                  <a:pt x="3246" y="401"/>
                </a:lnTo>
                <a:cubicBezTo>
                  <a:pt x="3247" y="401"/>
                  <a:pt x="3249" y="401"/>
                  <a:pt x="3250" y="402"/>
                </a:cubicBezTo>
                <a:lnTo>
                  <a:pt x="3298" y="418"/>
                </a:lnTo>
                <a:lnTo>
                  <a:pt x="3290" y="416"/>
                </a:lnTo>
                <a:lnTo>
                  <a:pt x="3354" y="416"/>
                </a:lnTo>
                <a:cubicBezTo>
                  <a:pt x="3357" y="416"/>
                  <a:pt x="3360" y="417"/>
                  <a:pt x="3362" y="418"/>
                </a:cubicBezTo>
                <a:lnTo>
                  <a:pt x="3458" y="450"/>
                </a:lnTo>
                <a:cubicBezTo>
                  <a:pt x="3461" y="451"/>
                  <a:pt x="3463" y="452"/>
                  <a:pt x="3465" y="453"/>
                </a:cubicBezTo>
                <a:lnTo>
                  <a:pt x="3529" y="501"/>
                </a:lnTo>
                <a:lnTo>
                  <a:pt x="3593" y="549"/>
                </a:lnTo>
                <a:cubicBezTo>
                  <a:pt x="3597" y="552"/>
                  <a:pt x="3600" y="556"/>
                  <a:pt x="3601" y="561"/>
                </a:cubicBezTo>
                <a:lnTo>
                  <a:pt x="3633" y="657"/>
                </a:lnTo>
                <a:lnTo>
                  <a:pt x="3630" y="651"/>
                </a:lnTo>
                <a:lnTo>
                  <a:pt x="3662" y="699"/>
                </a:lnTo>
                <a:lnTo>
                  <a:pt x="3656" y="692"/>
                </a:lnTo>
                <a:lnTo>
                  <a:pt x="3704" y="724"/>
                </a:lnTo>
                <a:lnTo>
                  <a:pt x="3699" y="722"/>
                </a:lnTo>
                <a:lnTo>
                  <a:pt x="3779" y="754"/>
                </a:lnTo>
                <a:cubicBezTo>
                  <a:pt x="3782" y="755"/>
                  <a:pt x="3785" y="757"/>
                  <a:pt x="3787" y="759"/>
                </a:cubicBezTo>
                <a:lnTo>
                  <a:pt x="3867" y="839"/>
                </a:lnTo>
                <a:lnTo>
                  <a:pt x="3962" y="918"/>
                </a:lnTo>
                <a:lnTo>
                  <a:pt x="4043" y="999"/>
                </a:lnTo>
                <a:lnTo>
                  <a:pt x="4121" y="1062"/>
                </a:lnTo>
                <a:cubicBezTo>
                  <a:pt x="4123" y="1063"/>
                  <a:pt x="4124" y="1064"/>
                  <a:pt x="4125" y="1065"/>
                </a:cubicBezTo>
                <a:lnTo>
                  <a:pt x="4221" y="1177"/>
                </a:lnTo>
                <a:lnTo>
                  <a:pt x="4301" y="1273"/>
                </a:lnTo>
                <a:cubicBezTo>
                  <a:pt x="4302" y="1274"/>
                  <a:pt x="4302" y="1275"/>
                  <a:pt x="4303" y="1276"/>
                </a:cubicBezTo>
                <a:lnTo>
                  <a:pt x="4351" y="1356"/>
                </a:lnTo>
                <a:cubicBezTo>
                  <a:pt x="4352" y="1357"/>
                  <a:pt x="4352" y="1358"/>
                  <a:pt x="4353" y="1360"/>
                </a:cubicBezTo>
                <a:lnTo>
                  <a:pt x="4385" y="1440"/>
                </a:lnTo>
                <a:lnTo>
                  <a:pt x="4383" y="1436"/>
                </a:lnTo>
                <a:lnTo>
                  <a:pt x="4431" y="1516"/>
                </a:lnTo>
                <a:lnTo>
                  <a:pt x="4480" y="1614"/>
                </a:lnTo>
                <a:cubicBezTo>
                  <a:pt x="4486" y="1626"/>
                  <a:pt x="4481" y="1640"/>
                  <a:pt x="4469" y="1646"/>
                </a:cubicBezTo>
                <a:cubicBezTo>
                  <a:pt x="4457" y="1652"/>
                  <a:pt x="4443" y="1647"/>
                  <a:pt x="4437" y="1635"/>
                </a:cubicBezTo>
                <a:lnTo>
                  <a:pt x="4390" y="1541"/>
                </a:lnTo>
                <a:lnTo>
                  <a:pt x="4342" y="1461"/>
                </a:lnTo>
                <a:cubicBezTo>
                  <a:pt x="4341" y="1460"/>
                  <a:pt x="4341" y="1459"/>
                  <a:pt x="4340" y="1457"/>
                </a:cubicBezTo>
                <a:lnTo>
                  <a:pt x="4308" y="1377"/>
                </a:lnTo>
                <a:lnTo>
                  <a:pt x="4310" y="1381"/>
                </a:lnTo>
                <a:lnTo>
                  <a:pt x="4262" y="1301"/>
                </a:lnTo>
                <a:lnTo>
                  <a:pt x="4264" y="1304"/>
                </a:lnTo>
                <a:lnTo>
                  <a:pt x="4184" y="1208"/>
                </a:lnTo>
                <a:lnTo>
                  <a:pt x="4088" y="1096"/>
                </a:lnTo>
                <a:lnTo>
                  <a:pt x="4091" y="1099"/>
                </a:lnTo>
                <a:lnTo>
                  <a:pt x="4009" y="1033"/>
                </a:lnTo>
                <a:lnTo>
                  <a:pt x="3931" y="955"/>
                </a:lnTo>
                <a:lnTo>
                  <a:pt x="3833" y="873"/>
                </a:lnTo>
                <a:lnTo>
                  <a:pt x="3753" y="793"/>
                </a:lnTo>
                <a:lnTo>
                  <a:pt x="3762" y="799"/>
                </a:lnTo>
                <a:lnTo>
                  <a:pt x="3682" y="767"/>
                </a:lnTo>
                <a:cubicBezTo>
                  <a:pt x="3680" y="766"/>
                  <a:pt x="3679" y="765"/>
                  <a:pt x="3677" y="764"/>
                </a:cubicBezTo>
                <a:lnTo>
                  <a:pt x="3629" y="732"/>
                </a:lnTo>
                <a:cubicBezTo>
                  <a:pt x="3627" y="731"/>
                  <a:pt x="3624" y="728"/>
                  <a:pt x="3622" y="726"/>
                </a:cubicBezTo>
                <a:lnTo>
                  <a:pt x="3590" y="678"/>
                </a:lnTo>
                <a:cubicBezTo>
                  <a:pt x="3589" y="676"/>
                  <a:pt x="3588" y="674"/>
                  <a:pt x="3588" y="672"/>
                </a:cubicBezTo>
                <a:lnTo>
                  <a:pt x="3556" y="576"/>
                </a:lnTo>
                <a:lnTo>
                  <a:pt x="3564" y="588"/>
                </a:lnTo>
                <a:lnTo>
                  <a:pt x="3500" y="540"/>
                </a:lnTo>
                <a:lnTo>
                  <a:pt x="3436" y="492"/>
                </a:lnTo>
                <a:lnTo>
                  <a:pt x="3443" y="495"/>
                </a:lnTo>
                <a:lnTo>
                  <a:pt x="3347" y="463"/>
                </a:lnTo>
                <a:lnTo>
                  <a:pt x="3354" y="464"/>
                </a:lnTo>
                <a:lnTo>
                  <a:pt x="3290" y="464"/>
                </a:lnTo>
                <a:cubicBezTo>
                  <a:pt x="3288" y="464"/>
                  <a:pt x="3285" y="464"/>
                  <a:pt x="3283" y="463"/>
                </a:cubicBezTo>
                <a:lnTo>
                  <a:pt x="3235" y="447"/>
                </a:lnTo>
                <a:lnTo>
                  <a:pt x="3239" y="448"/>
                </a:lnTo>
                <a:lnTo>
                  <a:pt x="3127" y="432"/>
                </a:lnTo>
                <a:lnTo>
                  <a:pt x="3130" y="432"/>
                </a:lnTo>
                <a:lnTo>
                  <a:pt x="3002" y="432"/>
                </a:lnTo>
                <a:lnTo>
                  <a:pt x="3010" y="431"/>
                </a:lnTo>
                <a:lnTo>
                  <a:pt x="2914" y="463"/>
                </a:lnTo>
                <a:cubicBezTo>
                  <a:pt x="2905" y="466"/>
                  <a:pt x="2896" y="464"/>
                  <a:pt x="2889" y="457"/>
                </a:cubicBezTo>
                <a:lnTo>
                  <a:pt x="2825" y="393"/>
                </a:lnTo>
                <a:lnTo>
                  <a:pt x="2850" y="399"/>
                </a:lnTo>
                <a:lnTo>
                  <a:pt x="2802" y="415"/>
                </a:lnTo>
                <a:cubicBezTo>
                  <a:pt x="2797" y="417"/>
                  <a:pt x="2792" y="417"/>
                  <a:pt x="2787" y="415"/>
                </a:cubicBezTo>
                <a:lnTo>
                  <a:pt x="2739" y="399"/>
                </a:lnTo>
                <a:cubicBezTo>
                  <a:pt x="2731" y="397"/>
                  <a:pt x="2725" y="390"/>
                  <a:pt x="2723" y="382"/>
                </a:cubicBezTo>
                <a:lnTo>
                  <a:pt x="2707" y="318"/>
                </a:lnTo>
                <a:cubicBezTo>
                  <a:pt x="2707" y="316"/>
                  <a:pt x="2706" y="314"/>
                  <a:pt x="2706" y="312"/>
                </a:cubicBezTo>
                <a:lnTo>
                  <a:pt x="2706" y="232"/>
                </a:lnTo>
                <a:lnTo>
                  <a:pt x="2730" y="256"/>
                </a:lnTo>
                <a:lnTo>
                  <a:pt x="2570" y="256"/>
                </a:lnTo>
                <a:cubicBezTo>
                  <a:pt x="2563" y="256"/>
                  <a:pt x="2556" y="253"/>
                  <a:pt x="2551" y="247"/>
                </a:cubicBezTo>
                <a:lnTo>
                  <a:pt x="2503" y="183"/>
                </a:lnTo>
                <a:lnTo>
                  <a:pt x="2455" y="119"/>
                </a:lnTo>
                <a:cubicBezTo>
                  <a:pt x="2452" y="115"/>
                  <a:pt x="2450" y="110"/>
                  <a:pt x="2450" y="104"/>
                </a:cubicBezTo>
                <a:lnTo>
                  <a:pt x="2450" y="24"/>
                </a:lnTo>
                <a:lnTo>
                  <a:pt x="2476" y="48"/>
                </a:lnTo>
                <a:lnTo>
                  <a:pt x="2284" y="64"/>
                </a:lnTo>
                <a:lnTo>
                  <a:pt x="2289" y="64"/>
                </a:lnTo>
                <a:lnTo>
                  <a:pt x="2113" y="112"/>
                </a:lnTo>
                <a:lnTo>
                  <a:pt x="1935" y="160"/>
                </a:lnTo>
                <a:lnTo>
                  <a:pt x="1681" y="208"/>
                </a:lnTo>
                <a:lnTo>
                  <a:pt x="1460" y="271"/>
                </a:lnTo>
                <a:lnTo>
                  <a:pt x="1239" y="365"/>
                </a:lnTo>
                <a:lnTo>
                  <a:pt x="1081" y="460"/>
                </a:lnTo>
                <a:lnTo>
                  <a:pt x="905" y="588"/>
                </a:lnTo>
                <a:lnTo>
                  <a:pt x="907" y="585"/>
                </a:lnTo>
                <a:lnTo>
                  <a:pt x="763" y="729"/>
                </a:lnTo>
                <a:lnTo>
                  <a:pt x="767" y="725"/>
                </a:lnTo>
                <a:lnTo>
                  <a:pt x="654" y="902"/>
                </a:lnTo>
                <a:lnTo>
                  <a:pt x="558" y="1046"/>
                </a:lnTo>
                <a:lnTo>
                  <a:pt x="560" y="1043"/>
                </a:lnTo>
                <a:lnTo>
                  <a:pt x="417" y="1345"/>
                </a:lnTo>
                <a:lnTo>
                  <a:pt x="337" y="1568"/>
                </a:lnTo>
                <a:lnTo>
                  <a:pt x="258" y="1823"/>
                </a:lnTo>
                <a:lnTo>
                  <a:pt x="161" y="2175"/>
                </a:lnTo>
                <a:lnTo>
                  <a:pt x="49" y="2543"/>
                </a:lnTo>
                <a:cubicBezTo>
                  <a:pt x="46" y="2556"/>
                  <a:pt x="32" y="2563"/>
                  <a:pt x="19" y="2559"/>
                </a:cubicBezTo>
                <a:cubicBezTo>
                  <a:pt x="7" y="2556"/>
                  <a:pt x="0" y="2542"/>
                  <a:pt x="4" y="2529"/>
                </a:cubicBezTo>
                <a:close/>
              </a:path>
            </a:pathLst>
          </a:custGeom>
          <a:solidFill>
            <a:srgbClr val="BE4B48"/>
          </a:solidFill>
          <a:ln w="6" cap="flat">
            <a:solidFill>
              <a:srgbClr val="BE4B4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9" name="Rectangle 60"/>
          <p:cNvSpPr>
            <a:spLocks noChangeArrowheads="1"/>
          </p:cNvSpPr>
          <p:nvPr/>
        </p:nvSpPr>
        <p:spPr bwMode="auto">
          <a:xfrm>
            <a:off x="502676" y="6073788"/>
            <a:ext cx="179866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00" name="Rectangle 61"/>
          <p:cNvSpPr>
            <a:spLocks noChangeArrowheads="1"/>
          </p:cNvSpPr>
          <p:nvPr/>
        </p:nvSpPr>
        <p:spPr bwMode="auto">
          <a:xfrm>
            <a:off x="300327" y="5715786"/>
            <a:ext cx="382215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01" name="Rectangle 62"/>
          <p:cNvSpPr>
            <a:spLocks noChangeArrowheads="1"/>
          </p:cNvSpPr>
          <p:nvPr/>
        </p:nvSpPr>
        <p:spPr bwMode="auto">
          <a:xfrm>
            <a:off x="300327" y="5359513"/>
            <a:ext cx="382215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02" name="Rectangle 63"/>
          <p:cNvSpPr>
            <a:spLocks noChangeArrowheads="1"/>
          </p:cNvSpPr>
          <p:nvPr/>
        </p:nvSpPr>
        <p:spPr bwMode="auto">
          <a:xfrm>
            <a:off x="300327" y="5001510"/>
            <a:ext cx="382215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03" name="Rectangle 64"/>
          <p:cNvSpPr>
            <a:spLocks noChangeArrowheads="1"/>
          </p:cNvSpPr>
          <p:nvPr/>
        </p:nvSpPr>
        <p:spPr bwMode="auto">
          <a:xfrm>
            <a:off x="300327" y="4645237"/>
            <a:ext cx="382215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04" name="Rectangle 65"/>
          <p:cNvSpPr>
            <a:spLocks noChangeArrowheads="1"/>
          </p:cNvSpPr>
          <p:nvPr/>
        </p:nvSpPr>
        <p:spPr bwMode="auto">
          <a:xfrm>
            <a:off x="300327" y="4287234"/>
            <a:ext cx="382215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500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05" name="Rectangle 66"/>
          <p:cNvSpPr>
            <a:spLocks noChangeArrowheads="1"/>
          </p:cNvSpPr>
          <p:nvPr/>
        </p:nvSpPr>
        <p:spPr bwMode="auto">
          <a:xfrm>
            <a:off x="300327" y="3930961"/>
            <a:ext cx="382215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600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06" name="Rectangle 67"/>
          <p:cNvSpPr>
            <a:spLocks noChangeArrowheads="1"/>
          </p:cNvSpPr>
          <p:nvPr/>
        </p:nvSpPr>
        <p:spPr bwMode="auto">
          <a:xfrm>
            <a:off x="300327" y="3572959"/>
            <a:ext cx="382215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700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07" name="Rectangle 68"/>
          <p:cNvSpPr>
            <a:spLocks noChangeArrowheads="1"/>
          </p:cNvSpPr>
          <p:nvPr/>
        </p:nvSpPr>
        <p:spPr bwMode="auto">
          <a:xfrm>
            <a:off x="706755" y="6336670"/>
            <a:ext cx="179866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08" name="Rectangle 69"/>
          <p:cNvSpPr>
            <a:spLocks noChangeArrowheads="1"/>
          </p:cNvSpPr>
          <p:nvPr/>
        </p:nvSpPr>
        <p:spPr bwMode="auto">
          <a:xfrm>
            <a:off x="1559390" y="6336670"/>
            <a:ext cx="179866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09" name="Rectangle 70"/>
          <p:cNvSpPr>
            <a:spLocks noChangeArrowheads="1"/>
          </p:cNvSpPr>
          <p:nvPr/>
        </p:nvSpPr>
        <p:spPr bwMode="auto">
          <a:xfrm>
            <a:off x="2410294" y="6336670"/>
            <a:ext cx="179866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10" name="Rectangle 71"/>
          <p:cNvSpPr>
            <a:spLocks noChangeArrowheads="1"/>
          </p:cNvSpPr>
          <p:nvPr/>
        </p:nvSpPr>
        <p:spPr bwMode="auto">
          <a:xfrm>
            <a:off x="3262929" y="6336670"/>
            <a:ext cx="179866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11" name="Rectangle 72"/>
          <p:cNvSpPr>
            <a:spLocks noChangeArrowheads="1"/>
          </p:cNvSpPr>
          <p:nvPr/>
        </p:nvSpPr>
        <p:spPr bwMode="auto">
          <a:xfrm>
            <a:off x="4115563" y="6336670"/>
            <a:ext cx="179866" cy="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13" name="Rectangle 74"/>
          <p:cNvSpPr>
            <a:spLocks noChangeArrowheads="1"/>
          </p:cNvSpPr>
          <p:nvPr/>
        </p:nvSpPr>
        <p:spPr bwMode="auto">
          <a:xfrm>
            <a:off x="275897" y="3356992"/>
            <a:ext cx="6957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Load (N)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14" name="Rectangle 75"/>
          <p:cNvSpPr>
            <a:spLocks noChangeArrowheads="1"/>
          </p:cNvSpPr>
          <p:nvPr/>
        </p:nvSpPr>
        <p:spPr bwMode="auto">
          <a:xfrm>
            <a:off x="1796157" y="6453336"/>
            <a:ext cx="1551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Displacement (mm)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20" name="Rectangle 81"/>
          <p:cNvSpPr>
            <a:spLocks noChangeArrowheads="1"/>
          </p:cNvSpPr>
          <p:nvPr/>
        </p:nvSpPr>
        <p:spPr bwMode="auto">
          <a:xfrm>
            <a:off x="1835696" y="4941168"/>
            <a:ext cx="241502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Ring Compression Test  (ANL)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4581" y="2369454"/>
            <a:ext cx="427933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228" name="Gerade Verbindung 7227"/>
          <p:cNvCxnSpPr>
            <a:stCxn id="7194" idx="51"/>
          </p:cNvCxnSpPr>
          <p:nvPr/>
        </p:nvCxnSpPr>
        <p:spPr>
          <a:xfrm>
            <a:off x="744153" y="6155404"/>
            <a:ext cx="3435401" cy="4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682" y="908720"/>
            <a:ext cx="8634798" cy="1944216"/>
          </a:xfrm>
        </p:spPr>
        <p:txBody>
          <a:bodyPr>
            <a:normAutofit/>
          </a:bodyPr>
          <a:lstStyle/>
          <a:p>
            <a:pPr lvl="1"/>
            <a:r>
              <a:rPr lang="de-DE" dirty="0" smtClean="0"/>
              <a:t>ECR                </a:t>
            </a:r>
            <a:r>
              <a:rPr lang="de-DE" dirty="0" smtClean="0">
                <a:sym typeface="Wingdings" panose="05000000000000000000" pitchFamily="2" charset="2"/>
              </a:rPr>
              <a:t> total 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O</a:t>
            </a:r>
            <a:r>
              <a:rPr lang="de-DE" dirty="0" smtClean="0">
                <a:sym typeface="Wingdings" panose="05000000000000000000" pitchFamily="2" charset="2"/>
              </a:rPr>
              <a:t>-</a:t>
            </a:r>
            <a:r>
              <a:rPr lang="de-DE" dirty="0" err="1" smtClean="0">
                <a:sym typeface="Wingdings" panose="05000000000000000000" pitchFamily="2" charset="2"/>
              </a:rPr>
              <a:t>up</a:t>
            </a:r>
            <a:r>
              <a:rPr lang="de-DE" dirty="0" smtClean="0">
                <a:sym typeface="Wingdings" panose="05000000000000000000" pitchFamily="2" charset="2"/>
              </a:rPr>
              <a:t>-take</a:t>
            </a:r>
            <a:endParaRPr lang="de-DE" dirty="0" smtClean="0"/>
          </a:p>
          <a:p>
            <a:pPr lvl="1"/>
            <a:r>
              <a:rPr lang="en-GB" dirty="0" err="1" smtClean="0"/>
              <a:t>Leistikov</a:t>
            </a:r>
            <a:r>
              <a:rPr lang="en-GB" dirty="0" smtClean="0"/>
              <a:t>         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Zr</a:t>
            </a:r>
            <a:r>
              <a:rPr lang="en-GB" dirty="0" err="1" smtClean="0">
                <a:solidFill>
                  <a:schemeClr val="tx2"/>
                </a:solidFill>
                <a:sym typeface="Wingdings" pitchFamily="2" charset="2"/>
              </a:rPr>
              <a:t>O</a:t>
            </a:r>
            <a:r>
              <a:rPr lang="en-GB" dirty="0" smtClean="0">
                <a:sym typeface="Wingdings" pitchFamily="2" charset="2"/>
              </a:rPr>
              <a:t>-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smtClean="0">
                <a:sym typeface="Wingdings" pitchFamily="2" charset="2"/>
              </a:rPr>
              <a:t>Zr</a:t>
            </a: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O</a:t>
            </a:r>
            <a:r>
              <a:rPr lang="en-GB" sz="1400" dirty="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-layers  </a:t>
            </a: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O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in prior-</a:t>
            </a:r>
            <a:r>
              <a:rPr lang="en-GB" dirty="0">
                <a:latin typeface="SymbolPS" pitchFamily="18" charset="2"/>
                <a:sym typeface="Wingdings" pitchFamily="2" charset="2"/>
              </a:rPr>
              <a:t>b</a:t>
            </a:r>
            <a:r>
              <a:rPr lang="en-GB" dirty="0">
                <a:sym typeface="Wingdings" pitchFamily="2" charset="2"/>
              </a:rPr>
              <a:t>-layer</a:t>
            </a:r>
            <a:endParaRPr lang="en-GB" dirty="0"/>
          </a:p>
          <a:p>
            <a:pPr lvl="1"/>
            <a:r>
              <a:rPr lang="de-DE" dirty="0" smtClean="0"/>
              <a:t>MATPRO         </a:t>
            </a:r>
            <a:r>
              <a:rPr lang="de-DE" dirty="0" smtClean="0">
                <a:sym typeface="Wingdings" pitchFamily="2" charset="2"/>
              </a:rPr>
              <a:t> E(</a:t>
            </a:r>
            <a:r>
              <a:rPr lang="de-DE" dirty="0" smtClean="0">
                <a:solidFill>
                  <a:schemeClr val="tx2"/>
                </a:solidFill>
                <a:sym typeface="Wingdings" pitchFamily="2" charset="2"/>
              </a:rPr>
              <a:t>O</a:t>
            </a:r>
            <a:r>
              <a:rPr lang="de-DE" dirty="0" smtClean="0">
                <a:sym typeface="Wingdings" pitchFamily="2" charset="2"/>
              </a:rPr>
              <a:t>),</a:t>
            </a:r>
            <a:r>
              <a:rPr lang="de-DE" dirty="0">
                <a:sym typeface="Wingdings" pitchFamily="2" charset="2"/>
              </a:rPr>
              <a:t> n(</a:t>
            </a: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O</a:t>
            </a:r>
            <a:r>
              <a:rPr lang="de-DE" dirty="0">
                <a:sym typeface="Wingdings" pitchFamily="2" charset="2"/>
              </a:rPr>
              <a:t>), 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>
                <a:solidFill>
                  <a:prstClr val="black"/>
                </a:solidFill>
                <a:sym typeface="Wingdings" pitchFamily="2" charset="2"/>
              </a:rPr>
              <a:t>K(</a:t>
            </a:r>
            <a:r>
              <a:rPr lang="de-DE" dirty="0" smtClean="0">
                <a:solidFill>
                  <a:srgbClr val="1F497D"/>
                </a:solidFill>
                <a:sym typeface="Wingdings" pitchFamily="2" charset="2"/>
              </a:rPr>
              <a:t>O</a:t>
            </a:r>
            <a:r>
              <a:rPr lang="de-DE" dirty="0" smtClean="0">
                <a:solidFill>
                  <a:prstClr val="black"/>
                </a:solidFill>
                <a:sym typeface="Wingdings" pitchFamily="2" charset="2"/>
              </a:rPr>
              <a:t>)  </a:t>
            </a:r>
            <a:r>
              <a:rPr lang="de-DE" sz="28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de-DE" sz="1200" dirty="0" err="1" smtClean="0">
                <a:sym typeface="Wingdings" pitchFamily="2" charset="2"/>
              </a:rPr>
              <a:t>Yield</a:t>
            </a:r>
            <a:r>
              <a:rPr lang="de-DE" dirty="0" smtClean="0">
                <a:sym typeface="Wingdings" pitchFamily="2" charset="2"/>
              </a:rPr>
              <a:t>(</a:t>
            </a:r>
            <a:r>
              <a:rPr lang="de-DE" dirty="0" smtClean="0">
                <a:solidFill>
                  <a:schemeClr val="tx2"/>
                </a:solidFill>
                <a:latin typeface="Symbol" pitchFamily="18" charset="2"/>
                <a:sym typeface="Wingdings" pitchFamily="2" charset="2"/>
              </a:rPr>
              <a:t>O</a:t>
            </a:r>
            <a:r>
              <a:rPr lang="de-DE" dirty="0" smtClean="0">
                <a:sym typeface="Wingdings" pitchFamily="2" charset="2"/>
              </a:rPr>
              <a:t>)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en-GB" dirty="0" smtClean="0">
                <a:sym typeface="Wingdings" pitchFamily="2" charset="2"/>
              </a:rPr>
              <a:t>Finite </a:t>
            </a:r>
            <a:r>
              <a:rPr lang="en-GB" dirty="0">
                <a:sym typeface="Wingdings" pitchFamily="2" charset="2"/>
              </a:rPr>
              <a:t>Element (ADINA): localization of maximum equivalent </a:t>
            </a:r>
            <a:r>
              <a:rPr lang="en-GB" dirty="0" smtClean="0">
                <a:sym typeface="Wingdings" pitchFamily="2" charset="2"/>
              </a:rPr>
              <a:t>stress 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en-GB" sz="28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GB" sz="1100" dirty="0" err="1" smtClean="0">
                <a:sym typeface="Wingdings" pitchFamily="2" charset="2"/>
              </a:rPr>
              <a:t>Burst</a:t>
            </a:r>
            <a:r>
              <a:rPr lang="en-GB" dirty="0" smtClean="0">
                <a:sym typeface="Wingdings" pitchFamily="2" charset="2"/>
              </a:rPr>
              <a:t>(</a:t>
            </a:r>
            <a:r>
              <a:rPr lang="en-GB" dirty="0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GB" dirty="0" smtClean="0">
                <a:sym typeface="Wingdings" pitchFamily="2" charset="2"/>
              </a:rPr>
              <a:t>)</a:t>
            </a:r>
            <a:endParaRPr lang="en-GB" dirty="0"/>
          </a:p>
        </p:txBody>
      </p:sp>
      <p:cxnSp>
        <p:nvCxnSpPr>
          <p:cNvPr id="7233" name="Gerade Verbindung mit Pfeil 7232"/>
          <p:cNvCxnSpPr/>
          <p:nvPr/>
        </p:nvCxnSpPr>
        <p:spPr>
          <a:xfrm flipH="1" flipV="1">
            <a:off x="2483768" y="4391324"/>
            <a:ext cx="2880320" cy="45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6" name="Rectangle 77"/>
          <p:cNvSpPr>
            <a:spLocks noChangeArrowheads="1"/>
          </p:cNvSpPr>
          <p:nvPr/>
        </p:nvSpPr>
        <p:spPr bwMode="auto">
          <a:xfrm>
            <a:off x="3734137" y="4005064"/>
            <a:ext cx="549831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ADINA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9" name="Gerade Verbindung mit Pfeil 98"/>
          <p:cNvCxnSpPr/>
          <p:nvPr/>
        </p:nvCxnSpPr>
        <p:spPr>
          <a:xfrm flipH="1">
            <a:off x="4499992" y="4430869"/>
            <a:ext cx="864096" cy="18064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42" name="Rechteck 7241"/>
          <p:cNvSpPr/>
          <p:nvPr/>
        </p:nvSpPr>
        <p:spPr>
          <a:xfrm>
            <a:off x="5310182" y="4068361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err="1">
                <a:latin typeface="Symbol" pitchFamily="18" charset="2"/>
                <a:sym typeface="Wingdings" pitchFamily="2" charset="2"/>
              </a:rPr>
              <a:t>s</a:t>
            </a:r>
            <a:r>
              <a:rPr lang="de-DE" sz="1400" dirty="0" err="1">
                <a:sym typeface="Wingdings" pitchFamily="2" charset="2"/>
              </a:rPr>
              <a:t>Burst</a:t>
            </a:r>
            <a:r>
              <a:rPr lang="de-DE" sz="2400" dirty="0">
                <a:sym typeface="Wingdings" pitchFamily="2" charset="2"/>
              </a:rPr>
              <a:t>(</a:t>
            </a:r>
            <a:r>
              <a:rPr lang="de-DE" sz="2400" dirty="0">
                <a:latin typeface="Symbol" pitchFamily="18" charset="2"/>
                <a:sym typeface="Wingdings" pitchFamily="2" charset="2"/>
              </a:rPr>
              <a:t>e</a:t>
            </a:r>
            <a:r>
              <a:rPr lang="de-DE" sz="2400" dirty="0">
                <a:sym typeface="Wingdings" pitchFamily="2" charset="2"/>
              </a:rPr>
              <a:t>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53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" y="580986"/>
            <a:ext cx="8504624" cy="471750"/>
          </a:xfrm>
        </p:spPr>
        <p:txBody>
          <a:bodyPr>
            <a:normAutofit/>
          </a:bodyPr>
          <a:lstStyle/>
          <a:p>
            <a:r>
              <a:rPr lang="en-GB" dirty="0" smtClean="0"/>
              <a:t>Burst Stresses from 65 RCTs (</a:t>
            </a:r>
            <a:r>
              <a:rPr lang="en-GB" dirty="0"/>
              <a:t>room </a:t>
            </a:r>
            <a:r>
              <a:rPr lang="en-GB" dirty="0" smtClean="0"/>
              <a:t>temperature) out of 102 RCTs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334370" cy="58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8208912" cy="576064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3600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400" dirty="0" smtClean="0"/>
              <a:t>Stress Ratio    </a:t>
            </a:r>
            <a:r>
              <a:rPr lang="en-GB" sz="2400" i="1" dirty="0" smtClean="0"/>
              <a:t>R = </a:t>
            </a:r>
            <a:r>
              <a:rPr lang="en-GB" sz="2400" i="1" dirty="0"/>
              <a:t>Function (Material, T</a:t>
            </a:r>
            <a:r>
              <a:rPr lang="en-GB" sz="2400" i="1" baseline="-25000" dirty="0"/>
              <a:t>RCT</a:t>
            </a:r>
            <a:r>
              <a:rPr lang="en-GB" sz="2400" i="1" dirty="0"/>
              <a:t>, ECR, </a:t>
            </a:r>
            <a:r>
              <a:rPr lang="en-GB" sz="2400" i="1" dirty="0" smtClean="0"/>
              <a:t>ppm </a:t>
            </a:r>
            <a:r>
              <a:rPr lang="en-GB" sz="2400" i="1" dirty="0"/>
              <a:t>H)</a:t>
            </a:r>
            <a:br>
              <a:rPr lang="en-GB" sz="2400" i="1" dirty="0"/>
            </a:br>
            <a:endParaRPr lang="en-GB" sz="2400" i="1" dirty="0"/>
          </a:p>
        </p:txBody>
      </p:sp>
      <p:sp>
        <p:nvSpPr>
          <p:cNvPr id="6" name="Rechteck 5"/>
          <p:cNvSpPr/>
          <p:nvPr/>
        </p:nvSpPr>
        <p:spPr>
          <a:xfrm>
            <a:off x="1331640" y="3645024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GB" dirty="0" smtClean="0"/>
              <a:t>Zero-ductility: </a:t>
            </a:r>
            <a:r>
              <a:rPr lang="en-GB" i="1" dirty="0" smtClean="0"/>
              <a:t>R = 1</a:t>
            </a:r>
            <a:endParaRPr lang="en-GB" i="1" dirty="0"/>
          </a:p>
        </p:txBody>
      </p:sp>
      <p:sp>
        <p:nvSpPr>
          <p:cNvPr id="7" name="Rechteck 6"/>
          <p:cNvSpPr/>
          <p:nvPr/>
        </p:nvSpPr>
        <p:spPr>
          <a:xfrm rot="16200000">
            <a:off x="5126769" y="4694555"/>
            <a:ext cx="14200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ECR = 17%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1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S-akademie_link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GRS_Folien</Template>
  <TotalTime>0</TotalTime>
  <Words>583</Words>
  <Application>Microsoft Office PowerPoint</Application>
  <PresentationFormat>Bildschirmpräsentation (4:3)</PresentationFormat>
  <Paragraphs>177</Paragraphs>
  <Slides>14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GRS-akademie_links</vt:lpstr>
      <vt:lpstr>Relation between the newly derived ECR criterion and the QUENCH LOCA test results</vt:lpstr>
      <vt:lpstr>Overview</vt:lpstr>
      <vt:lpstr>PowerPoint-Präsentation</vt:lpstr>
      <vt:lpstr>Present Regulatory Limit for LOCA (international)</vt:lpstr>
      <vt:lpstr>Need for new ECR Criterion</vt:lpstr>
      <vt:lpstr>Alternative Approach to Derive the ECR Criterion</vt:lpstr>
      <vt:lpstr>Finite Element Method</vt:lpstr>
      <vt:lpstr>Burst Stresses from 65 RCTs (room temperature) out of 102 RCTs</vt:lpstr>
      <vt:lpstr>Stress Ratio    R = Function (Material, TRCT, ECR, ppm H) </vt:lpstr>
      <vt:lpstr>Linear Regression for Stress Ratio         R</vt:lpstr>
      <vt:lpstr>PowerPoint-Präsentation</vt:lpstr>
      <vt:lpstr>Conservatism of ECRR=1</vt:lpstr>
      <vt:lpstr>Prototypic Fuel Rod Bundle Tests for Safety Assessment</vt:lpstr>
      <vt:lpstr>Conclusion</vt:lpstr>
    </vt:vector>
  </TitlesOfParts>
  <Company>GRS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zangl</dc:creator>
  <dc:description>MS Office 2007_x000d_
Stand: 10.06.2008</dc:description>
  <cp:lastModifiedBy>Stuckert, Juri</cp:lastModifiedBy>
  <cp:revision>734</cp:revision>
  <cp:lastPrinted>2013-02-25T08:43:29Z</cp:lastPrinted>
  <dcterms:created xsi:type="dcterms:W3CDTF">2009-01-15T13:11:12Z</dcterms:created>
  <dcterms:modified xsi:type="dcterms:W3CDTF">2013-11-21T10:00:31Z</dcterms:modified>
</cp:coreProperties>
</file>