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4" r:id="rId2"/>
    <p:sldId id="265" r:id="rId3"/>
    <p:sldId id="284" r:id="rId4"/>
    <p:sldId id="266" r:id="rId5"/>
    <p:sldId id="293" r:id="rId6"/>
    <p:sldId id="282" r:id="rId7"/>
    <p:sldId id="286" r:id="rId8"/>
    <p:sldId id="297" r:id="rId9"/>
    <p:sldId id="296" r:id="rId10"/>
    <p:sldId id="298" r:id="rId11"/>
    <p:sldId id="294" r:id="rId12"/>
    <p:sldId id="288" r:id="rId13"/>
    <p:sldId id="289" r:id="rId14"/>
    <p:sldId id="290" r:id="rId15"/>
    <p:sldId id="291" r:id="rId16"/>
    <p:sldId id="292" r:id="rId17"/>
    <p:sldId id="267" r:id="rId18"/>
    <p:sldId id="287" r:id="rId19"/>
    <p:sldId id="283" r:id="rId20"/>
    <p:sldId id="285" r:id="rId21"/>
    <p:sldId id="280" r:id="rId22"/>
    <p:sldId id="281" r:id="rId2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3300"/>
    <a:srgbClr val="00CC00"/>
    <a:srgbClr val="FF0000"/>
    <a:srgbClr val="50AAE6"/>
    <a:srgbClr val="5A6EB4"/>
    <a:srgbClr val="A00078"/>
    <a:srgbClr val="A01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701" autoAdjust="0"/>
    <p:restoredTop sz="91212" autoAdjust="0"/>
  </p:normalViewPr>
  <p:slideViewPr>
    <p:cSldViewPr>
      <p:cViewPr>
        <p:scale>
          <a:sx n="40" d="100"/>
          <a:sy n="40" d="100"/>
        </p:scale>
        <p:origin x="-1363" y="-9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444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800" smtClean="0"/>
              <a:t>KIT – University of the State of Baden-Wuerttemberg and </a:t>
            </a:r>
            <a:br>
              <a:rPr lang="en-US" altLang="de-DE" sz="800" smtClean="0"/>
            </a:br>
            <a:r>
              <a:rPr lang="en-US" altLang="de-DE" sz="800" smtClean="0"/>
              <a:t>National Laboratory of the Helmholtz Association</a:t>
            </a:r>
          </a:p>
        </p:txBody>
      </p:sp>
      <p:pic>
        <p:nvPicPr>
          <p:cNvPr id="27652" name="Picture 11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240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Prof. Dr. Max Mustermann | </a:t>
            </a:r>
            <a:br>
              <a:rPr lang="de-DE"/>
            </a:br>
            <a:r>
              <a:rPr lang="de-DE"/>
              <a:t>Name of Faculty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4B3DF73-7265-4E88-86FF-C28305EC2C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87331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ChangeArrowheads="1"/>
          </p:cNvSpPr>
          <p:nvPr userDrawn="1"/>
        </p:nvSpPr>
        <p:spPr bwMode="auto">
          <a:xfrm>
            <a:off x="0" y="3644900"/>
            <a:ext cx="9144000" cy="27368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pic>
        <p:nvPicPr>
          <p:cNvPr id="3" name="Picture 9" descr="II_rahmen_neu_tite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800" smtClean="0"/>
              <a:t>KIT – University of the State of Baden-Wuerttemberg and </a:t>
            </a:r>
            <a:br>
              <a:rPr lang="en-US" altLang="de-DE" sz="800" smtClean="0"/>
            </a:br>
            <a:r>
              <a:rPr lang="en-US" altLang="de-DE" sz="800" smtClean="0"/>
              <a:t>National Research Center of the Helmholtz Association</a:t>
            </a:r>
            <a:r>
              <a:rPr lang="de-DE" altLang="de-DE" sz="800" smtClean="0"/>
              <a:t> </a:t>
            </a:r>
            <a:endParaRPr lang="en-US" altLang="de-DE" sz="800" smtClean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smtClean="0">
                <a:solidFill>
                  <a:schemeClr val="bg1"/>
                </a:solidFill>
              </a:rPr>
              <a:t>Institute for Applied Materials / Program NUCLEAR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smtClean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7" name="Picture 13" descr="KIT-Logo-rgb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9"/>
          <p:cNvGraphicFramePr>
            <a:graphicFrameLocks noChangeAspect="1"/>
          </p:cNvGraphicFramePr>
          <p:nvPr userDrawn="1"/>
        </p:nvGraphicFramePr>
        <p:xfrm>
          <a:off x="179388" y="4149725"/>
          <a:ext cx="8785225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Dokument" r:id="rId5" imgW="6085661" imgH="1601753" progId="Word.Document.8">
                  <p:embed/>
                </p:oleObj>
              </mc:Choice>
              <mc:Fallback>
                <p:oleObj name="Dokument" r:id="rId5" imgW="6085661" imgH="160175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96" b="31099"/>
                      <a:stretch>
                        <a:fillRect/>
                      </a:stretch>
                    </p:blipFill>
                    <p:spPr bwMode="auto">
                      <a:xfrm>
                        <a:off x="179388" y="4149725"/>
                        <a:ext cx="8785225" cy="151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470280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Mirco </a:t>
            </a:r>
            <a:r>
              <a:rPr lang="en-US" smtClean="0"/>
              <a:t>Grosse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1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Mirco </a:t>
            </a:r>
            <a:r>
              <a:rPr lang="en-US" smtClean="0"/>
              <a:t>Grosse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9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Mirco Grosse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5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text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de-DE" sz="900" smtClean="0"/>
              <a:t>Institute for Applied Materials 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altLang="de-DE" sz="900" smtClean="0"/>
              <a:t>Program NUCLEAR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6526213"/>
            <a:ext cx="504825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230A8293-4366-4505-8E7F-5813B69EEE94}" type="slidenum">
              <a:rPr lang="de-DE" altLang="de-DE" sz="900" b="1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r>
              <a:rPr lang="de-DE" altLang="de-DE" sz="900" b="1" smtClean="0"/>
              <a:t>/22</a:t>
            </a:r>
          </a:p>
        </p:txBody>
      </p:sp>
      <p:sp>
        <p:nvSpPr>
          <p:cNvPr id="1031" name="Rectangle 11"/>
          <p:cNvSpPr>
            <a:spLocks noChangeArrowheads="1"/>
          </p:cNvSpPr>
          <p:nvPr/>
        </p:nvSpPr>
        <p:spPr bwMode="auto">
          <a:xfrm>
            <a:off x="827088" y="6453188"/>
            <a:ext cx="3024187" cy="360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900" smtClean="0"/>
              <a:t>19. Intern. QUENCH-Workshop</a:t>
            </a:r>
          </a:p>
          <a:p>
            <a:pPr eaLnBrk="1" hangingPunct="1">
              <a:defRPr/>
            </a:pPr>
            <a:r>
              <a:rPr lang="de-DE" altLang="de-DE" sz="900" smtClean="0"/>
              <a:t>Karlsruhe, Nov. 19 2013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24300" y="6453188"/>
            <a:ext cx="23749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Mirco </a:t>
            </a:r>
            <a:r>
              <a:rPr lang="en-US" smtClean="0"/>
              <a:t>Grosse</a:t>
            </a:r>
            <a:endParaRPr lang="en-US"/>
          </a:p>
        </p:txBody>
      </p:sp>
      <p:pic>
        <p:nvPicPr>
          <p:cNvPr id="1033" name="Picture 9" descr="KITlogo_4c_frutig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8" r:id="rId2"/>
    <p:sldLayoutId id="2147483729" r:id="rId3"/>
    <p:sldLayoutId id="2147483731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1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iam-filer1\AWP-Transfer\Steinbrueck\QWS19\NIT2_FIRE_with%20time%20slow.avi" TargetMode="Externa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37.jpe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5.jpeg"/><Relationship Id="rId5" Type="http://schemas.openxmlformats.org/officeDocument/2006/relationships/image" Target="../media/image40.jpeg"/><Relationship Id="rId15" Type="http://schemas.openxmlformats.org/officeDocument/2006/relationships/image" Target="../media/image49.jpeg"/><Relationship Id="rId10" Type="http://schemas.openxmlformats.org/officeDocument/2006/relationships/image" Target="../media/image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U:\Publis\QWS19%202013\QUEDEB%20250%20900%20mm%20Querschnitt%20klein.avi" TargetMode="External"/><Relationship Id="rId1" Type="http://schemas.openxmlformats.org/officeDocument/2006/relationships/video" Target="file:///\\iam-filer1\AWP-Transfer\Steinbrueck\QWS19\QUEDEB%20250%20900%20mm%20L&#228;ngsschnitt%20klein.avi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179388" y="2420938"/>
            <a:ext cx="87852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defRPr/>
            </a:pPr>
            <a:r>
              <a:rPr lang="en-US" sz="2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Neutron and X-ray imaging investigations concerning the QUENCH program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/>
            </a:r>
            <a:b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</a:b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M. Grosse, R. Nshimirimana</a:t>
            </a:r>
            <a:r>
              <a:rPr lang="en-US" sz="20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1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, M. Steinbrück, C.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Rössger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, C. Grünzweig</a:t>
            </a:r>
            <a:r>
              <a:rPr lang="en-US" sz="20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2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, A. Kaestner</a:t>
            </a:r>
            <a:r>
              <a:rPr lang="en-US" sz="20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2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, N. Kardjilov</a:t>
            </a:r>
            <a:r>
              <a:rPr lang="en-US" sz="20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3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, Y. Onel</a:t>
            </a:r>
            <a:r>
              <a:rPr lang="en-US" sz="20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4</a:t>
            </a:r>
          </a:p>
          <a:p>
            <a:pPr algn="ctr">
              <a:lnSpc>
                <a:spcPct val="90000"/>
              </a:lnSpc>
              <a:defRPr/>
            </a:pPr>
            <a:endParaRPr lang="en-US" sz="1600" b="1" baseline="30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16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1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NECSA Pretoria (SA), </a:t>
            </a:r>
            <a:r>
              <a:rPr lang="en-US" sz="16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2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PSI Villigen (CH), </a:t>
            </a:r>
            <a:r>
              <a:rPr lang="en-US" sz="16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3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Helmholtz-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Zentrum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Berlin, </a:t>
            </a:r>
            <a:r>
              <a:rPr lang="en-US" sz="16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4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BAM Berlin</a:t>
            </a:r>
            <a:endParaRPr lang="en-US" sz="1600" b="1" baseline="30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Separate Effect Tests</a:t>
            </a:r>
            <a:endParaRPr lang="de-DE" altLang="de-DE" smtClean="0"/>
          </a:p>
        </p:txBody>
      </p:sp>
      <p:pic>
        <p:nvPicPr>
          <p:cNvPr id="5" name="NIT2_FIRE_with time slow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168400"/>
            <a:ext cx="429577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P1020691 - Kop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51313"/>
            <a:ext cx="4427538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Separate-Effect Tests</a:t>
            </a:r>
            <a:endParaRPr lang="de-DE" altLang="de-DE" smtClean="0"/>
          </a:p>
        </p:txBody>
      </p:sp>
      <p:pic>
        <p:nvPicPr>
          <p:cNvPr id="14339" name="Chart 310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691356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feld 5"/>
          <p:cNvSpPr txBox="1">
            <a:spLocks noChangeArrowheads="1"/>
          </p:cNvSpPr>
          <p:nvPr/>
        </p:nvSpPr>
        <p:spPr bwMode="auto">
          <a:xfrm>
            <a:off x="7380288" y="1628775"/>
            <a:ext cx="1439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800"/>
              <a:t>No clear Bragg edges were detected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Separate-Effect Tests</a:t>
            </a:r>
            <a:endParaRPr lang="de-DE" altLang="de-DE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Mirco Grosse</a:t>
            </a:r>
          </a:p>
          <a:p>
            <a:pPr>
              <a:defRPr/>
            </a:pPr>
            <a:r>
              <a:rPr lang="en-US" smtClean="0"/>
              <a:t>Parameters influencing the secondary hydrogenation of Zr alloys</a:t>
            </a:r>
            <a:endParaRPr lang="en-US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700213"/>
            <a:ext cx="7461250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feld 1"/>
          <p:cNvSpPr txBox="1">
            <a:spLocks noChangeArrowheads="1"/>
          </p:cNvSpPr>
          <p:nvPr/>
        </p:nvSpPr>
        <p:spPr bwMode="auto">
          <a:xfrm>
            <a:off x="431800" y="1052513"/>
            <a:ext cx="8208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 b="1"/>
              <a:t>X-ray (KIT) and Neutron (BENSC) Tomography Investigations at quenched SiC Samples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Separate-Effect Tests</a:t>
            </a:r>
            <a:endParaRPr lang="de-DE" altLang="de-DE" smtClean="0"/>
          </a:p>
        </p:txBody>
      </p:sp>
      <p:pic>
        <p:nvPicPr>
          <p:cNvPr id="16387" name="Grafik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7" r="30327" b="7172"/>
          <a:stretch>
            <a:fillRect/>
          </a:stretch>
        </p:blipFill>
        <p:spPr bwMode="auto">
          <a:xfrm>
            <a:off x="827088" y="1125538"/>
            <a:ext cx="5545137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Separate-Effect Tests</a:t>
            </a:r>
            <a:endParaRPr lang="de-DE" altLang="de-DE" smtClean="0"/>
          </a:p>
        </p:txBody>
      </p:sp>
      <p:pic>
        <p:nvPicPr>
          <p:cNvPr id="17411" name="Picture 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65151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feld 1"/>
          <p:cNvSpPr txBox="1">
            <a:spLocks noChangeArrowheads="1"/>
          </p:cNvSpPr>
          <p:nvPr/>
        </p:nvSpPr>
        <p:spPr bwMode="auto">
          <a:xfrm>
            <a:off x="4932363" y="3429000"/>
            <a:ext cx="38163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800"/>
              <a:t>As-received state (reference, delivered by CTP)</a:t>
            </a:r>
          </a:p>
          <a:p>
            <a:r>
              <a:rPr lang="en-US" altLang="de-DE" sz="1800"/>
              <a:t>Consist of SiC fiber layers and monoblock SiC</a:t>
            </a:r>
          </a:p>
          <a:p>
            <a:r>
              <a:rPr lang="en-US" altLang="de-DE" sz="1800"/>
              <a:t>SiC fibers are not compact empty spaces between fibers and monoblock layer</a:t>
            </a:r>
          </a:p>
        </p:txBody>
      </p:sp>
      <p:sp>
        <p:nvSpPr>
          <p:cNvPr id="17413" name="Textfeld 2"/>
          <p:cNvSpPr txBox="1">
            <a:spLocks noChangeArrowheads="1"/>
          </p:cNvSpPr>
          <p:nvPr/>
        </p:nvSpPr>
        <p:spPr bwMode="auto">
          <a:xfrm>
            <a:off x="1476375" y="5724525"/>
            <a:ext cx="345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/>
              <a:t>X-ray tomography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Separate-Effect Tests</a:t>
            </a:r>
            <a:endParaRPr lang="de-DE" altLang="de-DE" smtClean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38417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65400"/>
            <a:ext cx="44497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feld 1"/>
          <p:cNvSpPr txBox="1">
            <a:spLocks noChangeArrowheads="1"/>
          </p:cNvSpPr>
          <p:nvPr/>
        </p:nvSpPr>
        <p:spPr bwMode="auto">
          <a:xfrm>
            <a:off x="4572000" y="1268413"/>
            <a:ext cx="4103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800"/>
              <a:t>Heat-up in inert atmosphere and quenching</a:t>
            </a:r>
          </a:p>
        </p:txBody>
      </p:sp>
      <p:sp>
        <p:nvSpPr>
          <p:cNvPr id="18438" name="Textfeld 2"/>
          <p:cNvSpPr txBox="1">
            <a:spLocks noChangeArrowheads="1"/>
          </p:cNvSpPr>
          <p:nvPr/>
        </p:nvSpPr>
        <p:spPr bwMode="auto">
          <a:xfrm>
            <a:off x="684213" y="4581525"/>
            <a:ext cx="33829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800"/>
              <a:t>Inhomogeneous oxidation and formation of cracks in the monoblock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Separate-Effect Tests</a:t>
            </a:r>
            <a:endParaRPr lang="de-DE" altLang="de-DE" smtClean="0"/>
          </a:p>
        </p:txBody>
      </p:sp>
      <p:pic>
        <p:nvPicPr>
          <p:cNvPr id="1945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3703638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96975"/>
            <a:ext cx="451643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feld 1"/>
          <p:cNvSpPr txBox="1">
            <a:spLocks noChangeArrowheads="1"/>
          </p:cNvSpPr>
          <p:nvPr/>
        </p:nvSpPr>
        <p:spPr bwMode="auto">
          <a:xfrm>
            <a:off x="4500563" y="4508500"/>
            <a:ext cx="42275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800"/>
              <a:t>Heating up in inert atmosphere until 1400°C, then in steam to 2000°C, quenching</a:t>
            </a:r>
          </a:p>
        </p:txBody>
      </p:sp>
      <p:sp>
        <p:nvSpPr>
          <p:cNvPr id="19462" name="Textfeld 2"/>
          <p:cNvSpPr txBox="1">
            <a:spLocks noChangeArrowheads="1"/>
          </p:cNvSpPr>
          <p:nvPr/>
        </p:nvSpPr>
        <p:spPr bwMode="auto">
          <a:xfrm>
            <a:off x="395288" y="5651500"/>
            <a:ext cx="8332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800"/>
              <a:t>One sample was brocken and also in the other samples cracks are formed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46075"/>
            <a:ext cx="7416800" cy="561975"/>
          </a:xfrm>
        </p:spPr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Neutron Radiography and Tomography of QUENCH-LOCA specimens</a:t>
            </a:r>
            <a:endParaRPr lang="de-DE" altLang="de-DE" smtClean="0">
              <a:solidFill>
                <a:srgbClr val="008080"/>
              </a:solidFill>
            </a:endParaRPr>
          </a:p>
        </p:txBody>
      </p:sp>
      <p:pic>
        <p:nvPicPr>
          <p:cNvPr id="20483" name="Picture 4" descr="J410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25538"/>
            <a:ext cx="3636962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79388" y="981075"/>
            <a:ext cx="482441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de-DE"/>
              <a:t>Neutron tomography investigations were performed at the ConRad facility at the Berlin Neutron Scattering Center in June 18 – 21 2013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de-DE"/>
              <a:t>Neutron radiography measurements were performed at Nov. 1 2013 at the </a:t>
            </a:r>
            <a:r>
              <a:rPr lang="en-US" altLang="de-DE" b="1"/>
              <a:t>ICON</a:t>
            </a:r>
            <a:r>
              <a:rPr lang="en-US" altLang="de-DE"/>
              <a:t> facility at the </a:t>
            </a:r>
            <a:r>
              <a:rPr lang="en-US" altLang="de-DE" b="1"/>
              <a:t>SINQ</a:t>
            </a:r>
            <a:r>
              <a:rPr lang="en-US" altLang="de-DE"/>
              <a:t> neutron source at the </a:t>
            </a:r>
            <a:r>
              <a:rPr lang="en-US" altLang="de-DE" b="1"/>
              <a:t>P</a:t>
            </a:r>
            <a:r>
              <a:rPr lang="en-US" altLang="de-DE"/>
              <a:t>aul </a:t>
            </a:r>
            <a:r>
              <a:rPr lang="en-US" altLang="de-DE" b="1"/>
              <a:t>S</a:t>
            </a:r>
            <a:r>
              <a:rPr lang="en-US" altLang="de-DE"/>
              <a:t>cherrer </a:t>
            </a:r>
            <a:r>
              <a:rPr lang="en-US" altLang="de-DE" b="1"/>
              <a:t>I</a:t>
            </a:r>
            <a:r>
              <a:rPr lang="en-US" altLang="de-DE"/>
              <a:t>nstitute Villigen, Switzerland</a:t>
            </a:r>
          </a:p>
        </p:txBody>
      </p:sp>
      <p:pic>
        <p:nvPicPr>
          <p:cNvPr id="20485" name="Picture 6" descr="Fig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b="34953"/>
          <a:stretch>
            <a:fillRect/>
          </a:stretch>
        </p:blipFill>
        <p:spPr bwMode="auto">
          <a:xfrm>
            <a:off x="179388" y="4149725"/>
            <a:ext cx="518477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V Kalib CCD 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r="2528" b="5534"/>
          <a:stretch>
            <a:fillRect/>
          </a:stretch>
        </p:blipFill>
        <p:spPr bwMode="auto">
          <a:xfrm>
            <a:off x="5435600" y="3833813"/>
            <a:ext cx="3240088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7123112" cy="561975"/>
          </a:xfrm>
        </p:spPr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Neutron Tomography of QUENCH-L1 specimens</a:t>
            </a:r>
            <a:endParaRPr lang="de-DE" altLang="de-DE" smtClean="0">
              <a:solidFill>
                <a:schemeClr val="accent1"/>
              </a:solidFill>
            </a:endParaRPr>
          </a:p>
        </p:txBody>
      </p:sp>
      <p:pic>
        <p:nvPicPr>
          <p:cNvPr id="21507" name="Grafik 3" descr="R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5" r="23869"/>
          <a:stretch>
            <a:fillRect/>
          </a:stretch>
        </p:blipFill>
        <p:spPr bwMode="auto">
          <a:xfrm>
            <a:off x="395288" y="981075"/>
            <a:ext cx="23050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Grafik 4" descr="R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r="18132"/>
          <a:stretch>
            <a:fillRect/>
          </a:stretch>
        </p:blipFill>
        <p:spPr bwMode="auto">
          <a:xfrm>
            <a:off x="2627313" y="981075"/>
            <a:ext cx="2519362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Grafik 5" descr="R2d - Kop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14800"/>
            <a:ext cx="34004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feld 1"/>
          <p:cNvSpPr txBox="1">
            <a:spLocks noChangeArrowheads="1"/>
          </p:cNvSpPr>
          <p:nvPr/>
        </p:nvSpPr>
        <p:spPr bwMode="auto">
          <a:xfrm>
            <a:off x="5651500" y="981075"/>
            <a:ext cx="2881313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800"/>
              <a:t>Maximal hydrogen concentrations, wt.ppm</a:t>
            </a:r>
          </a:p>
          <a:p>
            <a:endParaRPr lang="en-US" altLang="de-DE" sz="1800"/>
          </a:p>
          <a:p>
            <a:pPr>
              <a:spcAft>
                <a:spcPts val="600"/>
              </a:spcAft>
            </a:pPr>
            <a:r>
              <a:rPr lang="en-US" altLang="de-DE" sz="1800"/>
              <a:t>#02	1690</a:t>
            </a:r>
          </a:p>
          <a:p>
            <a:pPr>
              <a:spcAft>
                <a:spcPts val="600"/>
              </a:spcAft>
            </a:pPr>
            <a:r>
              <a:rPr lang="en-US" altLang="de-DE" sz="1800"/>
              <a:t>#03	  880</a:t>
            </a:r>
          </a:p>
          <a:p>
            <a:pPr>
              <a:spcAft>
                <a:spcPts val="600"/>
              </a:spcAft>
            </a:pPr>
            <a:r>
              <a:rPr lang="en-US" altLang="de-DE" sz="1800"/>
              <a:t>#07	  540</a:t>
            </a:r>
          </a:p>
          <a:p>
            <a:pPr>
              <a:spcAft>
                <a:spcPts val="600"/>
              </a:spcAft>
            </a:pPr>
            <a:r>
              <a:rPr lang="en-US" altLang="de-DE" sz="1800"/>
              <a:t>#08	  970</a:t>
            </a:r>
          </a:p>
          <a:p>
            <a:pPr>
              <a:spcAft>
                <a:spcPts val="600"/>
              </a:spcAft>
            </a:pPr>
            <a:r>
              <a:rPr lang="en-US" altLang="de-DE" sz="1800"/>
              <a:t>#09	1270</a:t>
            </a:r>
          </a:p>
          <a:p>
            <a:pPr>
              <a:spcAft>
                <a:spcPts val="600"/>
              </a:spcAft>
            </a:pPr>
            <a:endParaRPr lang="en-US" altLang="de-DE" sz="1800"/>
          </a:p>
          <a:p>
            <a:pPr>
              <a:spcAft>
                <a:spcPts val="600"/>
              </a:spcAft>
            </a:pPr>
            <a:r>
              <a:rPr lang="en-US" altLang="de-DE" sz="1800"/>
              <a:t>less than the values found for QUENCH-L0 claddings (max. 2660 wt.ppm)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57175" y="188913"/>
            <a:ext cx="7194550" cy="561975"/>
          </a:xfrm>
        </p:spPr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Neutron Radiography of QUENCH-L2 specimens</a:t>
            </a:r>
            <a:endParaRPr lang="de-DE" altLang="de-DE" smtClean="0"/>
          </a:p>
        </p:txBody>
      </p:sp>
      <p:pic>
        <p:nvPicPr>
          <p:cNvPr id="22531" name="Grafik 1" descr="QL2R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0" t="49284" r="28915" b="7516"/>
          <a:stretch>
            <a:fillRect/>
          </a:stretch>
        </p:blipFill>
        <p:spPr bwMode="auto">
          <a:xfrm>
            <a:off x="323850" y="9080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Grafik 4" descr="QL2R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4" t="53851" r="29893" b="6125"/>
          <a:stretch>
            <a:fillRect/>
          </a:stretch>
        </p:blipFill>
        <p:spPr bwMode="auto">
          <a:xfrm>
            <a:off x="323850" y="2205038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Grafik 2" descr="QL2R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4" t="18666" r="29881" b="6668"/>
          <a:stretch>
            <a:fillRect/>
          </a:stretch>
        </p:blipFill>
        <p:spPr bwMode="auto">
          <a:xfrm>
            <a:off x="323850" y="1557338"/>
            <a:ext cx="20161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Grafik 5" descr="QL2R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4" t="46645" r="29918" b="8556"/>
          <a:stretch>
            <a:fillRect/>
          </a:stretch>
        </p:blipFill>
        <p:spPr bwMode="auto">
          <a:xfrm>
            <a:off x="323850" y="299720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Grafik 6" descr="QL2R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4" t="51620" r="29881" b="4199"/>
          <a:stretch>
            <a:fillRect/>
          </a:stretch>
        </p:blipFill>
        <p:spPr bwMode="auto">
          <a:xfrm>
            <a:off x="323850" y="3644900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Grafik 7" descr="QL2R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9" t="50714" r="28706" b="1370"/>
          <a:stretch>
            <a:fillRect/>
          </a:stretch>
        </p:blipFill>
        <p:spPr bwMode="auto">
          <a:xfrm>
            <a:off x="323850" y="4292600"/>
            <a:ext cx="20161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Grafik 8" descr="QL2R0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5" t="53123" r="40611" b="4616"/>
          <a:stretch>
            <a:fillRect/>
          </a:stretch>
        </p:blipFill>
        <p:spPr bwMode="auto">
          <a:xfrm>
            <a:off x="323850" y="5013325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Grafik 9" descr="QL2R0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6" t="55406" r="25729" b="8109"/>
          <a:stretch>
            <a:fillRect/>
          </a:stretch>
        </p:blipFill>
        <p:spPr bwMode="auto">
          <a:xfrm>
            <a:off x="323850" y="5732463"/>
            <a:ext cx="20161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extfeld 12"/>
          <p:cNvSpPr txBox="1">
            <a:spLocks noChangeArrowheads="1"/>
          </p:cNvSpPr>
          <p:nvPr/>
        </p:nvSpPr>
        <p:spPr bwMode="auto">
          <a:xfrm>
            <a:off x="2555875" y="981075"/>
            <a:ext cx="6477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10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10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10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10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de-DE" altLang="de-DE" sz="1800"/>
              <a:t>#01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#02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#04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#05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#06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#07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#08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#09</a:t>
            </a:r>
          </a:p>
        </p:txBody>
      </p:sp>
      <p:pic>
        <p:nvPicPr>
          <p:cNvPr id="22540" name="Grafik 10" descr="QL2R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4" t="8688" r="29881" b="13104"/>
          <a:stretch>
            <a:fillRect/>
          </a:stretch>
        </p:blipFill>
        <p:spPr bwMode="auto">
          <a:xfrm>
            <a:off x="4140200" y="908050"/>
            <a:ext cx="20161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xtfeld 14"/>
          <p:cNvSpPr txBox="1">
            <a:spLocks noChangeArrowheads="1"/>
          </p:cNvSpPr>
          <p:nvPr/>
        </p:nvSpPr>
        <p:spPr bwMode="auto">
          <a:xfrm>
            <a:off x="6300788" y="1057275"/>
            <a:ext cx="6477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10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10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10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10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de-DE" altLang="de-DE" sz="1800"/>
              <a:t>#10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#12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#13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#14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#17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#18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#19</a:t>
            </a:r>
          </a:p>
          <a:p>
            <a:pPr>
              <a:spcAft>
                <a:spcPts val="600"/>
              </a:spcAft>
            </a:pPr>
            <a:endParaRPr lang="de-DE" altLang="de-DE" sz="1800"/>
          </a:p>
          <a:p>
            <a:pPr>
              <a:spcAft>
                <a:spcPts val="600"/>
              </a:spcAft>
            </a:pPr>
            <a:r>
              <a:rPr lang="de-DE" altLang="de-DE" sz="1800"/>
              <a:t>#21</a:t>
            </a:r>
          </a:p>
        </p:txBody>
      </p:sp>
      <p:pic>
        <p:nvPicPr>
          <p:cNvPr id="22542" name="Grafik 11" descr="QL2R1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6" t="8012" r="37886" b="11861"/>
          <a:stretch>
            <a:fillRect/>
          </a:stretch>
        </p:blipFill>
        <p:spPr bwMode="auto">
          <a:xfrm>
            <a:off x="4140200" y="1557338"/>
            <a:ext cx="20161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Grafik 12" descr="QL2R1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7" t="46835" r="24472" b="5585"/>
          <a:stretch>
            <a:fillRect/>
          </a:stretch>
        </p:blipFill>
        <p:spPr bwMode="auto">
          <a:xfrm>
            <a:off x="4140200" y="2276475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Grafik 13" descr="QL2R1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4" t="56326" r="29881" b="2931"/>
          <a:stretch>
            <a:fillRect/>
          </a:stretch>
        </p:blipFill>
        <p:spPr bwMode="auto">
          <a:xfrm>
            <a:off x="4140200" y="2924175"/>
            <a:ext cx="20161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Grafik 14" descr="QL2R17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8" t="44234" r="32533" b="9599"/>
          <a:stretch>
            <a:fillRect/>
          </a:stretch>
        </p:blipFill>
        <p:spPr bwMode="auto">
          <a:xfrm>
            <a:off x="4140200" y="3716338"/>
            <a:ext cx="20161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Grafik 15" descr="QL2R1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4" t="38519" r="28752" b="5064"/>
          <a:stretch>
            <a:fillRect/>
          </a:stretch>
        </p:blipFill>
        <p:spPr bwMode="auto">
          <a:xfrm>
            <a:off x="4140200" y="4292600"/>
            <a:ext cx="20161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Grafik 16" descr="QL2R19.jpg"/>
          <p:cNvPicPr>
            <a:picLocks noChangeAspect="1" noChangeArrowheads="1"/>
          </p:cNvPicPr>
          <p:nvPr/>
        </p:nvPicPr>
        <p:blipFill>
          <a:blip r:embed="rId17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5" t="11674" r="37776" b="78876"/>
          <a:stretch>
            <a:fillRect/>
          </a:stretch>
        </p:blipFill>
        <p:spPr bwMode="auto">
          <a:xfrm>
            <a:off x="4140200" y="5013325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Grafik 17" descr="QL2R2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3" t="46243" r="29810" b="8624"/>
          <a:stretch>
            <a:fillRect/>
          </a:stretch>
        </p:blipFill>
        <p:spPr bwMode="auto">
          <a:xfrm>
            <a:off x="4140200" y="5732463"/>
            <a:ext cx="20161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3779838" y="6381750"/>
            <a:ext cx="2374900" cy="3603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Mirco Grosse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Outline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altLang="de-DE" smtClean="0"/>
              <a:t>Introduction</a:t>
            </a:r>
          </a:p>
          <a:p>
            <a:pPr>
              <a:spcBef>
                <a:spcPct val="50000"/>
              </a:spcBef>
            </a:pPr>
            <a:r>
              <a:rPr lang="en-US" altLang="de-DE" smtClean="0"/>
              <a:t>High Energy X-ray Tomography of the QUENCH-DEBRIS bundle</a:t>
            </a:r>
          </a:p>
          <a:p>
            <a:pPr>
              <a:spcBef>
                <a:spcPct val="50000"/>
              </a:spcBef>
            </a:pPr>
            <a:r>
              <a:rPr lang="en-US" altLang="de-DE" smtClean="0"/>
              <a:t>Separate Effect Tests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de-DE" smtClean="0"/>
              <a:t>		- Reaction of oxygen stabilized α-Zry-4 in nitrogen atmosphere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de-DE" smtClean="0"/>
              <a:t>		- Investigations of quenched SiC tubes</a:t>
            </a:r>
          </a:p>
          <a:p>
            <a:pPr>
              <a:spcBef>
                <a:spcPct val="50000"/>
              </a:spcBef>
            </a:pPr>
            <a:r>
              <a:rPr lang="en-US" altLang="de-DE" smtClean="0"/>
              <a:t>Neutron Tomography of QUENCH-L1 specimens</a:t>
            </a:r>
          </a:p>
          <a:p>
            <a:pPr>
              <a:spcBef>
                <a:spcPct val="50000"/>
              </a:spcBef>
            </a:pPr>
            <a:r>
              <a:rPr lang="en-US" altLang="de-DE" smtClean="0"/>
              <a:t>Neutron Radiography of QUENCH-L2 specimens</a:t>
            </a:r>
          </a:p>
          <a:p>
            <a:pPr>
              <a:spcBef>
                <a:spcPct val="50000"/>
              </a:spcBef>
            </a:pPr>
            <a:r>
              <a:rPr lang="en-US" altLang="de-DE" smtClean="0"/>
              <a:t>Summary and Conclusions</a:t>
            </a:r>
          </a:p>
          <a:p>
            <a:pPr>
              <a:spcBef>
                <a:spcPct val="50000"/>
              </a:spcBef>
              <a:buFontTx/>
              <a:buNone/>
            </a:pPr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401638" y="188913"/>
            <a:ext cx="7050087" cy="561975"/>
          </a:xfrm>
        </p:spPr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Neutron Radiography of QUENCH-L2 specimens</a:t>
            </a:r>
            <a:endParaRPr lang="de-DE" altLang="de-DE" smtClean="0"/>
          </a:p>
        </p:txBody>
      </p:sp>
      <p:pic>
        <p:nvPicPr>
          <p:cNvPr id="29701" name="Grafik 19" descr="QL2R01_000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0000">
            <a:off x="671513" y="1358900"/>
            <a:ext cx="5367338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Grafik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16113"/>
            <a:ext cx="628173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6443663" y="2852738"/>
            <a:ext cx="23764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/>
              <a:t>440 wt.ppm</a:t>
            </a:r>
          </a:p>
          <a:p>
            <a:endParaRPr lang="de-DE" altLang="de-DE" sz="1800"/>
          </a:p>
          <a:p>
            <a:r>
              <a:rPr lang="de-DE" altLang="de-DE" sz="1800"/>
              <a:t>Neutron tomography will be performed at the ANTARES facility of FRM2 in Garching at Dec. 9 – 12 2013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6911975" cy="561975"/>
          </a:xfrm>
        </p:spPr>
        <p:txBody>
          <a:bodyPr/>
          <a:lstStyle/>
          <a:p>
            <a:r>
              <a:rPr lang="de-DE" altLang="de-DE" sz="2800" smtClean="0">
                <a:solidFill>
                  <a:schemeClr val="accent1"/>
                </a:solidFill>
              </a:rPr>
              <a:t>Summary and Conclusions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42350" cy="4894262"/>
          </a:xfrm>
        </p:spPr>
        <p:txBody>
          <a:bodyPr/>
          <a:lstStyle/>
          <a:p>
            <a:r>
              <a:rPr lang="en-US" altLang="de-DE" smtClean="0"/>
              <a:t>Radiography and Tomography investigations provide important information about material distribution, oxidation, crack formation and hydrogen concentration and distribution.</a:t>
            </a:r>
          </a:p>
          <a:p>
            <a:r>
              <a:rPr lang="en-US" altLang="de-DE" smtClean="0"/>
              <a:t>For different objectives different types of radiation has to be applied depending on the attenuation contrasts of the interesting materials.</a:t>
            </a:r>
          </a:p>
          <a:p>
            <a:r>
              <a:rPr lang="en-US" altLang="de-DE" smtClean="0"/>
              <a:t>The debris distribution in the QUENCH-DEBRIS bundle was determined.</a:t>
            </a:r>
          </a:p>
          <a:p>
            <a:r>
              <a:rPr lang="en-US" altLang="de-DE" smtClean="0"/>
              <a:t>The nitriding of oxygen stabilized </a:t>
            </a:r>
            <a:r>
              <a:rPr lang="el-GR" altLang="de-DE" smtClean="0"/>
              <a:t>α</a:t>
            </a:r>
            <a:r>
              <a:rPr lang="de-DE" altLang="de-DE" smtClean="0"/>
              <a:t>-Zry-4 was </a:t>
            </a:r>
            <a:r>
              <a:rPr lang="en-US" altLang="de-DE" smtClean="0"/>
              <a:t>studied in-situ by neutron radiography. The determination of the phase composition by detection of the wavelength dependence of the neutron attenuation was not yet successful</a:t>
            </a:r>
            <a:r>
              <a:rPr lang="de-DE" altLang="de-DE" smtClean="0"/>
              <a:t>.</a:t>
            </a:r>
            <a:endParaRPr lang="en-US" altLang="de-DE" smtClean="0"/>
          </a:p>
          <a:p>
            <a:r>
              <a:rPr lang="en-US" altLang="de-DE" smtClean="0"/>
              <a:t>SiC tube segments were investigated by means of X-ray and neutron tomography after oxidation and quenching from 2000°C. Inhomogeneous oxidation and the formation of cracks in the inner layer was detected.</a:t>
            </a:r>
          </a:p>
          <a:p>
            <a:r>
              <a:rPr lang="en-US" altLang="de-DE" smtClean="0"/>
              <a:t>Hydrogen concentrations and distribution in QUENCH-LOCA specimens were investigated by means of neutron radiography and tomography. Differences between the claddings applied in the QUENCH-L1 and –L2 were found.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404813"/>
            <a:ext cx="8356600" cy="48942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8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Thanks</a:t>
            </a:r>
          </a:p>
          <a:p>
            <a:pPr>
              <a:buFontTx/>
              <a:buNone/>
              <a:defRPr/>
            </a:pPr>
            <a:r>
              <a:rPr lang="en-GB" dirty="0" smtClean="0"/>
              <a:t> </a:t>
            </a:r>
          </a:p>
          <a:p>
            <a:pPr>
              <a:buFontTx/>
              <a:buNone/>
              <a:defRPr/>
            </a:pPr>
            <a:r>
              <a:rPr lang="en-GB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KIT (Germany):</a:t>
            </a: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buFontTx/>
              <a:buNone/>
              <a:defRPr/>
            </a:pP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GB" dirty="0" smtClean="0"/>
              <a:t>the QUENCH team in particular V. Avincola (now at MIT Cambridge, </a:t>
            </a:r>
            <a:r>
              <a:rPr lang="en-GB" smtClean="0"/>
              <a:t>USA till </a:t>
            </a:r>
            <a:r>
              <a:rPr lang="en-GB" dirty="0" smtClean="0"/>
              <a:t>end of this month), J. Stuckert, J. </a:t>
            </a:r>
            <a:r>
              <a:rPr lang="en-GB" dirty="0" err="1" smtClean="0"/>
              <a:t>Moch</a:t>
            </a:r>
            <a:r>
              <a:rPr lang="en-GB" dirty="0" smtClean="0"/>
              <a:t>, U. Stegmaier and U. Peters</a:t>
            </a:r>
          </a:p>
          <a:p>
            <a:pPr>
              <a:buFontTx/>
              <a:buNone/>
              <a:defRPr/>
            </a:pPr>
            <a:r>
              <a:rPr lang="en-GB" dirty="0"/>
              <a:t>	</a:t>
            </a:r>
            <a:r>
              <a:rPr lang="en-GB" dirty="0" smtClean="0"/>
              <a:t>A. Maier for the X-ray investigations</a:t>
            </a:r>
          </a:p>
          <a:p>
            <a:pPr>
              <a:buFontTx/>
              <a:buNone/>
              <a:defRPr/>
            </a:pPr>
            <a:endParaRPr lang="en-GB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en-GB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BAM, BENSC and PSI</a:t>
            </a:r>
          </a:p>
          <a:p>
            <a:pPr>
              <a:buFontTx/>
              <a:buNone/>
              <a:defRPr/>
            </a:pPr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GB" dirty="0" smtClean="0"/>
              <a:t>all technical and administrative support during the experiments</a:t>
            </a:r>
            <a:endParaRPr lang="de-DE" dirty="0" smtClean="0"/>
          </a:p>
        </p:txBody>
      </p:sp>
      <p:sp>
        <p:nvSpPr>
          <p:cNvPr id="72708" name="WordArt 4"/>
          <p:cNvSpPr>
            <a:spLocks noChangeArrowheads="1" noChangeShapeType="1" noTextEdit="1"/>
          </p:cNvSpPr>
          <p:nvPr/>
        </p:nvSpPr>
        <p:spPr bwMode="auto">
          <a:xfrm>
            <a:off x="1042988" y="4941888"/>
            <a:ext cx="6696075" cy="720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Thank you for your attention</a:t>
            </a:r>
            <a:endParaRPr lang="de-DE" sz="48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276225" y="3968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defRPr/>
            </a:pPr>
            <a:r>
              <a:rPr lang="en-US" sz="2400" b="1" kern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6" name="Fußzeilenplatzhalter 2"/>
          <p:cNvSpPr txBox="1">
            <a:spLocks/>
          </p:cNvSpPr>
          <p:nvPr/>
        </p:nvSpPr>
        <p:spPr bwMode="auto">
          <a:xfrm>
            <a:off x="5003800" y="6497638"/>
            <a:ext cx="20161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r>
              <a:rPr lang="en-US" sz="900">
                <a:cs typeface="+mn-cs"/>
              </a:rPr>
              <a:t>Mirco Grosse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8669"/>
          <a:stretch>
            <a:fillRect/>
          </a:stretch>
        </p:blipFill>
        <p:spPr bwMode="auto">
          <a:xfrm>
            <a:off x="4090988" y="1525588"/>
            <a:ext cx="31718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086600" y="2730500"/>
            <a:ext cx="1892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200"/>
              <a:t>GKSS Geesthacht 1991</a:t>
            </a:r>
          </a:p>
        </p:txBody>
      </p:sp>
      <p:pic>
        <p:nvPicPr>
          <p:cNvPr id="9" name="Picture 9" descr="Anna_Berthe_Roent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570038"/>
            <a:ext cx="29495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81000" y="1219200"/>
            <a:ext cx="2933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/>
              <a:t>X-ray radiography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165600" y="1270000"/>
            <a:ext cx="2933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/>
              <a:t>neutron radiography</a:t>
            </a:r>
          </a:p>
        </p:txBody>
      </p:sp>
      <p:pic>
        <p:nvPicPr>
          <p:cNvPr id="12" name="Picture 12" descr="V Kalib CCD 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/>
          <a:stretch>
            <a:fillRect/>
          </a:stretch>
        </p:blipFill>
        <p:spPr bwMode="auto">
          <a:xfrm>
            <a:off x="3624263" y="3638550"/>
            <a:ext cx="368141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Grafik 3" descr="IMAG00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5350"/>
          <a:stretch>
            <a:fillRect/>
          </a:stretch>
        </p:blipFill>
        <p:spPr bwMode="auto">
          <a:xfrm>
            <a:off x="3419475" y="1773238"/>
            <a:ext cx="5540375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Grafik 4" descr="IMAG00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r="20200" b="10101"/>
          <a:stretch>
            <a:fillRect/>
          </a:stretch>
        </p:blipFill>
        <p:spPr bwMode="auto">
          <a:xfrm>
            <a:off x="323850" y="981075"/>
            <a:ext cx="308451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4500563" y="3141663"/>
            <a:ext cx="792162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8" name="Gerade Verbindung 7"/>
          <p:cNvCxnSpPr>
            <a:stCxn id="6" idx="0"/>
          </p:cNvCxnSpPr>
          <p:nvPr/>
        </p:nvCxnSpPr>
        <p:spPr>
          <a:xfrm flipH="1" flipV="1">
            <a:off x="3419475" y="981075"/>
            <a:ext cx="1476375" cy="2160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>
            <a:endCxn id="6" idx="4"/>
          </p:cNvCxnSpPr>
          <p:nvPr/>
        </p:nvCxnSpPr>
        <p:spPr>
          <a:xfrm flipV="1">
            <a:off x="3384550" y="4437063"/>
            <a:ext cx="1511300" cy="10080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Textfeld 9"/>
          <p:cNvSpPr txBox="1">
            <a:spLocks noChangeArrowheads="1"/>
          </p:cNvSpPr>
          <p:nvPr/>
        </p:nvSpPr>
        <p:spPr bwMode="auto">
          <a:xfrm>
            <a:off x="323850" y="115888"/>
            <a:ext cx="68405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2400" b="1">
                <a:solidFill>
                  <a:schemeClr val="accent1"/>
                </a:solidFill>
              </a:rPr>
              <a:t>High Energy X-ray Tomography of the QUENCH-DEBRIS bundle</a:t>
            </a:r>
            <a:endParaRPr lang="de-DE" altLang="de-DE" sz="2400"/>
          </a:p>
        </p:txBody>
      </p:sp>
      <p:sp>
        <p:nvSpPr>
          <p:cNvPr id="7176" name="Textfeld 1"/>
          <p:cNvSpPr txBox="1">
            <a:spLocks noChangeArrowheads="1"/>
          </p:cNvSpPr>
          <p:nvPr/>
        </p:nvSpPr>
        <p:spPr bwMode="auto">
          <a:xfrm>
            <a:off x="3419475" y="908050"/>
            <a:ext cx="5540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/>
              <a:t>High energy X-ray tomography facility at the „Bundesanstalt für Materialforschung und –prüfung“ in Berlin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High Energy X-ray Tomography of the QUENCH-DEBRIS bundle</a:t>
            </a:r>
            <a:endParaRPr lang="de-DE" altLang="de-DE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 smtClean="0"/>
              <a:t>Experiment parameters:</a:t>
            </a:r>
          </a:p>
          <a:p>
            <a:pPr>
              <a:defRPr/>
            </a:pPr>
            <a:r>
              <a:rPr lang="en-US" dirty="0" smtClean="0"/>
              <a:t>Maximal X-ray energy: 	12 MeV</a:t>
            </a:r>
          </a:p>
          <a:p>
            <a:pPr>
              <a:defRPr/>
            </a:pPr>
            <a:r>
              <a:rPr lang="en-US" dirty="0" smtClean="0"/>
              <a:t>Pixel size:			0.29 mm</a:t>
            </a:r>
          </a:p>
          <a:p>
            <a:pPr>
              <a:defRPr/>
            </a:pPr>
            <a:r>
              <a:rPr lang="en-US" dirty="0" smtClean="0"/>
              <a:t>Scintillator material:		</a:t>
            </a:r>
            <a:r>
              <a:rPr lang="en-US" dirty="0" err="1" smtClean="0"/>
              <a:t>CsJ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Spatial resolution:		~1.5 mm</a:t>
            </a:r>
          </a:p>
          <a:p>
            <a:pPr>
              <a:defRPr/>
            </a:pPr>
            <a:r>
              <a:rPr lang="en-US" dirty="0" smtClean="0"/>
              <a:t>Number of projections:	720</a:t>
            </a:r>
          </a:p>
          <a:p>
            <a:pPr>
              <a:defRPr/>
            </a:pPr>
            <a:r>
              <a:rPr lang="en-US" dirty="0" smtClean="0"/>
              <a:t>Illumination time:		2 s</a:t>
            </a:r>
            <a:r>
              <a:rPr lang="en-US" smtClean="0"/>
              <a:t>/ frame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Reconstruction software: 	OCTOPUS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High Energy X-ray Tomography of the QUENCH-DEBRIS bundle</a:t>
            </a:r>
            <a:endParaRPr lang="de-DE" altLang="de-DE" smtClean="0"/>
          </a:p>
        </p:txBody>
      </p:sp>
      <p:pic>
        <p:nvPicPr>
          <p:cNvPr id="5" name="QUEDEB 250 900 mm Längsschnitt klei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9525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feld 7"/>
          <p:cNvSpPr txBox="1">
            <a:spLocks noChangeArrowheads="1"/>
          </p:cNvSpPr>
          <p:nvPr/>
        </p:nvSpPr>
        <p:spPr bwMode="auto">
          <a:xfrm>
            <a:off x="2482850" y="4159250"/>
            <a:ext cx="15843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2800" b="1">
                <a:solidFill>
                  <a:srgbClr val="FF0000"/>
                </a:solidFill>
              </a:rPr>
              <a:t>W</a:t>
            </a:r>
          </a:p>
          <a:p>
            <a:r>
              <a:rPr lang="de-DE" altLang="de-DE" sz="2800" b="1">
                <a:solidFill>
                  <a:srgbClr val="00CC00"/>
                </a:solidFill>
              </a:rPr>
              <a:t>Hf</a:t>
            </a:r>
          </a:p>
          <a:p>
            <a:r>
              <a:rPr lang="de-DE" altLang="de-DE" sz="2800" b="1">
                <a:solidFill>
                  <a:srgbClr val="FF3300"/>
                </a:solidFill>
              </a:rPr>
              <a:t>Zr, ZrO</a:t>
            </a:r>
            <a:r>
              <a:rPr lang="de-DE" altLang="de-DE" sz="2800" b="1" baseline="-25000">
                <a:solidFill>
                  <a:srgbClr val="FF3300"/>
                </a:solidFill>
              </a:rPr>
              <a:t>2</a:t>
            </a:r>
          </a:p>
          <a:p>
            <a:r>
              <a:rPr lang="de-DE" altLang="de-DE" sz="2800" b="1">
                <a:solidFill>
                  <a:srgbClr val="0070C0"/>
                </a:solidFill>
              </a:rPr>
              <a:t>Steel</a:t>
            </a:r>
          </a:p>
        </p:txBody>
      </p:sp>
      <p:pic>
        <p:nvPicPr>
          <p:cNvPr id="2" name="QUEDEB 250 900 mm Querschnitt klein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2553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feld 2"/>
          <p:cNvSpPr txBox="1">
            <a:spLocks noChangeArrowheads="1"/>
          </p:cNvSpPr>
          <p:nvPr/>
        </p:nvSpPr>
        <p:spPr bwMode="auto">
          <a:xfrm>
            <a:off x="4922838" y="3556000"/>
            <a:ext cx="33845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/>
              <a:t>Two debris clusters are formed</a:t>
            </a:r>
          </a:p>
          <a:p>
            <a:endParaRPr lang="de-DE" altLang="de-DE" sz="1800"/>
          </a:p>
          <a:p>
            <a:r>
              <a:rPr lang="de-DE" altLang="de-DE" sz="1800"/>
              <a:t>Open volumes can be detected</a:t>
            </a:r>
          </a:p>
          <a:p>
            <a:endParaRPr lang="de-DE" altLang="de-DE" sz="1800"/>
          </a:p>
          <a:p>
            <a:r>
              <a:rPr lang="de-DE" altLang="de-DE" sz="1800"/>
              <a:t>Debris consist of larger segments of broken claddings and smaller pellet fragments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Separate-Effect Tests</a:t>
            </a:r>
            <a:endParaRPr lang="de-DE" altLang="de-DE" smtClean="0">
              <a:solidFill>
                <a:schemeClr val="accent1"/>
              </a:solidFill>
            </a:endParaRPr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323850" y="1044575"/>
            <a:ext cx="85010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800" b="1"/>
              <a:t>Wavelength dependend in-situ neutron radiography investigations of the reaction of oxygen stabilized </a:t>
            </a:r>
            <a:r>
              <a:rPr lang="el-GR" altLang="de-DE" sz="1800" b="1"/>
              <a:t>α</a:t>
            </a:r>
            <a:r>
              <a:rPr lang="de-DE" altLang="de-DE" sz="1800" b="1"/>
              <a:t>-Zry-4 in </a:t>
            </a:r>
            <a:r>
              <a:rPr lang="en-US" altLang="de-DE" sz="1800" b="1"/>
              <a:t>nitrogen atmosphere a</a:t>
            </a:r>
            <a:r>
              <a:rPr lang="de-DE" altLang="de-DE" sz="1800" b="1"/>
              <a:t>t 1373 K </a:t>
            </a:r>
          </a:p>
          <a:p>
            <a:endParaRPr lang="de-DE" altLang="de-DE" sz="1800" b="1"/>
          </a:p>
          <a:p>
            <a:endParaRPr lang="en-US" altLang="de-DE" sz="1800" b="1"/>
          </a:p>
          <a:p>
            <a:endParaRPr lang="en-US" altLang="de-DE" sz="1800" b="1"/>
          </a:p>
          <a:p>
            <a:endParaRPr lang="en-US" altLang="de-DE" sz="1800" b="1"/>
          </a:p>
          <a:p>
            <a:endParaRPr lang="en-US" altLang="de-DE" sz="1800" b="1"/>
          </a:p>
          <a:p>
            <a:endParaRPr lang="en-US" altLang="de-DE" sz="1800" b="1"/>
          </a:p>
          <a:p>
            <a:endParaRPr lang="en-US" altLang="de-DE" sz="1800" b="1"/>
          </a:p>
          <a:p>
            <a:endParaRPr lang="en-US" altLang="de-DE" sz="1800" b="1"/>
          </a:p>
          <a:p>
            <a:r>
              <a:rPr lang="en-US" altLang="de-DE" sz="1800" b="1"/>
              <a:t>Goal: </a:t>
            </a:r>
            <a:r>
              <a:rPr lang="en-US" altLang="de-DE" sz="1800"/>
              <a:t>Answer the question: Are ZrO</a:t>
            </a:r>
            <a:r>
              <a:rPr lang="en-US" altLang="de-DE" sz="1800" baseline="-25000"/>
              <a:t>2</a:t>
            </a:r>
            <a:r>
              <a:rPr lang="en-US" altLang="de-DE" sz="1800"/>
              <a:t> and ZrN immediately formed at temperature or is Zr(O,N)</a:t>
            </a:r>
            <a:r>
              <a:rPr lang="en-US" altLang="de-DE" sz="1800" baseline="-25000"/>
              <a:t>x</a:t>
            </a:r>
            <a:r>
              <a:rPr lang="en-US" altLang="de-DE" sz="1800"/>
              <a:t> formed at reaction temperature and decomposes into ZrO</a:t>
            </a:r>
            <a:r>
              <a:rPr lang="en-US" altLang="de-DE" sz="1800" baseline="-25000"/>
              <a:t>2</a:t>
            </a:r>
            <a:r>
              <a:rPr lang="en-US" altLang="de-DE" sz="1800"/>
              <a:t> and ZrN during cool down?  </a:t>
            </a:r>
          </a:p>
          <a:p>
            <a:endParaRPr lang="en-US" altLang="de-DE" sz="1800"/>
          </a:p>
          <a:p>
            <a:r>
              <a:rPr lang="en-US" altLang="de-DE" sz="1800" b="1"/>
              <a:t>Investigation method:</a:t>
            </a:r>
            <a:r>
              <a:rPr lang="en-US" altLang="de-DE" sz="1800"/>
              <a:t> wavelength dispersed neutron radiography</a:t>
            </a:r>
          </a:p>
          <a:p>
            <a:endParaRPr lang="en-US" altLang="de-DE" sz="1800" b="1"/>
          </a:p>
          <a:p>
            <a:r>
              <a:rPr lang="en-US" altLang="de-DE" sz="1800" b="1"/>
              <a:t>Background: Neutron attenuation </a:t>
            </a:r>
            <a:r>
              <a:rPr lang="en-US" altLang="de-DE" sz="1800"/>
              <a:t>depends on </a:t>
            </a:r>
            <a:r>
              <a:rPr lang="en-US" altLang="de-DE" sz="1800" b="1"/>
              <a:t>absorption</a:t>
            </a:r>
            <a:r>
              <a:rPr lang="en-US" altLang="de-DE" sz="1800"/>
              <a:t> and </a:t>
            </a:r>
            <a:r>
              <a:rPr lang="en-US" altLang="de-DE" sz="1800" b="1">
                <a:solidFill>
                  <a:srgbClr val="0070C0"/>
                </a:solidFill>
              </a:rPr>
              <a:t>scattering</a:t>
            </a:r>
          </a:p>
          <a:p>
            <a:endParaRPr lang="en-US" altLang="de-DE" sz="1800" b="1"/>
          </a:p>
          <a:p>
            <a:endParaRPr lang="en-US" altLang="de-DE" sz="1800" b="1"/>
          </a:p>
          <a:p>
            <a:endParaRPr lang="en-US" altLang="de-DE" sz="1800" b="1"/>
          </a:p>
        </p:txBody>
      </p:sp>
      <p:pic>
        <p:nvPicPr>
          <p:cNvPr id="10244" name="Bild 1" descr="100310a_micro_10x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"/>
          <a:stretch>
            <a:fillRect/>
          </a:stretch>
        </p:blipFill>
        <p:spPr bwMode="auto">
          <a:xfrm>
            <a:off x="1331913" y="1700213"/>
            <a:ext cx="35274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Separate-Effect Tests</a:t>
            </a:r>
            <a:endParaRPr lang="de-DE" altLang="de-DE" smtClean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32175" r="60651" b="35651"/>
          <a:stretch>
            <a:fillRect/>
          </a:stretch>
        </p:blipFill>
        <p:spPr bwMode="auto">
          <a:xfrm>
            <a:off x="250825" y="1484313"/>
            <a:ext cx="58801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feld 4"/>
          <p:cNvSpPr txBox="1">
            <a:spLocks noChangeArrowheads="1"/>
          </p:cNvSpPr>
          <p:nvPr/>
        </p:nvSpPr>
        <p:spPr bwMode="auto">
          <a:xfrm>
            <a:off x="611188" y="1125538"/>
            <a:ext cx="6913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/>
              <a:t>Example: Strain and texture in a steel weld</a:t>
            </a:r>
          </a:p>
        </p:txBody>
      </p:sp>
      <p:sp>
        <p:nvSpPr>
          <p:cNvPr id="11269" name="Textfeld 5"/>
          <p:cNvSpPr txBox="1">
            <a:spLocks noChangeArrowheads="1"/>
          </p:cNvSpPr>
          <p:nvPr/>
        </p:nvSpPr>
        <p:spPr bwMode="auto">
          <a:xfrm>
            <a:off x="755650" y="5783263"/>
            <a:ext cx="7272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/>
              <a:t>(A. Tremsin at ORNL User Meeting 2013) </a:t>
            </a:r>
          </a:p>
        </p:txBody>
      </p:sp>
      <p:sp>
        <p:nvSpPr>
          <p:cNvPr id="11270" name="Textfeld 6"/>
          <p:cNvSpPr txBox="1">
            <a:spLocks noChangeArrowheads="1"/>
          </p:cNvSpPr>
          <p:nvPr/>
        </p:nvSpPr>
        <p:spPr bwMode="auto">
          <a:xfrm>
            <a:off x="6372225" y="1484313"/>
            <a:ext cx="24479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800"/>
              <a:t>Bragg edges at wave-lengths where a reflection is not longer possible</a:t>
            </a:r>
          </a:p>
          <a:p>
            <a:endParaRPr lang="de-DE" altLang="de-DE" sz="1800"/>
          </a:p>
          <a:p>
            <a:r>
              <a:rPr lang="de-DE" altLang="de-DE" sz="1800"/>
              <a:t> </a:t>
            </a:r>
          </a:p>
        </p:txBody>
      </p:sp>
      <p:graphicFrame>
        <p:nvGraphicFramePr>
          <p:cNvPr id="11271" name="Objekt 7"/>
          <p:cNvGraphicFramePr>
            <a:graphicFrameLocks noChangeAspect="1"/>
          </p:cNvGraphicFramePr>
          <p:nvPr/>
        </p:nvGraphicFramePr>
        <p:xfrm>
          <a:off x="6711950" y="2833688"/>
          <a:ext cx="162560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Formel" r:id="rId5" imgW="812447" imgH="203112" progId="Equation.3">
                  <p:embed/>
                </p:oleObj>
              </mc:Choice>
              <mc:Fallback>
                <p:oleObj name="Formel" r:id="rId5" imgW="812447" imgH="203112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1950" y="2833688"/>
                        <a:ext cx="162560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feld 7"/>
          <p:cNvSpPr txBox="1">
            <a:spLocks noChangeArrowheads="1"/>
          </p:cNvSpPr>
          <p:nvPr/>
        </p:nvSpPr>
        <p:spPr bwMode="auto">
          <a:xfrm>
            <a:off x="1763713" y="5233988"/>
            <a:ext cx="51355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/>
              <a:t>Temperature: 1373 , 1273, 1073, 873 and 373 K</a:t>
            </a:r>
          </a:p>
          <a:p>
            <a:r>
              <a:rPr lang="de-DE" altLang="de-DE" sz="1800"/>
              <a:t>Wavelength: 4.2 .. 7.1 step 0.1</a:t>
            </a:r>
          </a:p>
          <a:p>
            <a:r>
              <a:rPr lang="de-DE" altLang="de-DE" sz="1800"/>
              <a:t>Wavelength resolution: </a:t>
            </a:r>
            <a:r>
              <a:rPr lang="el-GR" altLang="de-DE" sz="1800"/>
              <a:t>Δλ</a:t>
            </a:r>
            <a:r>
              <a:rPr lang="de-DE" altLang="de-DE" sz="1800"/>
              <a:t>/</a:t>
            </a:r>
            <a:r>
              <a:rPr lang="el-GR" altLang="de-DE" sz="1800"/>
              <a:t>λ</a:t>
            </a:r>
            <a:r>
              <a:rPr lang="de-DE" altLang="de-DE" sz="1800"/>
              <a:t> ~ 15 %</a:t>
            </a:r>
          </a:p>
        </p:txBody>
      </p:sp>
      <p:sp>
        <p:nvSpPr>
          <p:cNvPr id="1229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chemeClr val="accent1"/>
                </a:solidFill>
              </a:rPr>
              <a:t>Separate Effect Tests</a:t>
            </a:r>
            <a:endParaRPr lang="de-DE" altLang="de-DE" smtClean="0"/>
          </a:p>
        </p:txBody>
      </p:sp>
      <p:pic>
        <p:nvPicPr>
          <p:cNvPr id="12292" name="Grafik 4" descr="P10206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96975"/>
            <a:ext cx="684212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KIT_master_ppt2003_en</Template>
  <TotalTime>0</TotalTime>
  <Words>661</Words>
  <Application>Microsoft Office PowerPoint</Application>
  <PresentationFormat>Bildschirmpräsentation (4:3)</PresentationFormat>
  <Paragraphs>149</Paragraphs>
  <Slides>22</Slides>
  <Notes>0</Notes>
  <HiddenSlides>0</HiddenSlides>
  <MMClips>3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25" baseType="lpstr">
      <vt:lpstr>KIT_master_ppt2003_en</vt:lpstr>
      <vt:lpstr>Dokument</vt:lpstr>
      <vt:lpstr>Formel</vt:lpstr>
      <vt:lpstr>PowerPoint-Präsentation</vt:lpstr>
      <vt:lpstr>Outline</vt:lpstr>
      <vt:lpstr>PowerPoint-Präsentation</vt:lpstr>
      <vt:lpstr>PowerPoint-Präsentation</vt:lpstr>
      <vt:lpstr>High Energy X-ray Tomography of the QUENCH-DEBRIS bundle</vt:lpstr>
      <vt:lpstr>High Energy X-ray Tomography of the QUENCH-DEBRIS bundle</vt:lpstr>
      <vt:lpstr>Separate-Effect Tests</vt:lpstr>
      <vt:lpstr>Separate-Effect Tests</vt:lpstr>
      <vt:lpstr>Separate Effect Tests</vt:lpstr>
      <vt:lpstr>Separate Effect Tests</vt:lpstr>
      <vt:lpstr>Separate-Effect Tests</vt:lpstr>
      <vt:lpstr>Separate-Effect Tests</vt:lpstr>
      <vt:lpstr>Separate-Effect Tests</vt:lpstr>
      <vt:lpstr>Separate-Effect Tests</vt:lpstr>
      <vt:lpstr>Separate-Effect Tests</vt:lpstr>
      <vt:lpstr>Separate-Effect Tests</vt:lpstr>
      <vt:lpstr>Neutron Radiography and Tomography of QUENCH-LOCA specimens</vt:lpstr>
      <vt:lpstr>Neutron Tomography of QUENCH-L1 specimens</vt:lpstr>
      <vt:lpstr>Neutron Radiography of QUENCH-L2 specimens</vt:lpstr>
      <vt:lpstr>Neutron Radiography of QUENCH-L2 specimens</vt:lpstr>
      <vt:lpstr>Summary and Conclusions</vt:lpstr>
      <vt:lpstr>PowerPoint-Präsentation</vt:lpstr>
    </vt:vector>
  </TitlesOfParts>
  <Company>FZK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Grosse</dc:creator>
  <cp:lastModifiedBy>Stuckert, Juri</cp:lastModifiedBy>
  <cp:revision>86</cp:revision>
  <dcterms:created xsi:type="dcterms:W3CDTF">2010-04-21T11:46:04Z</dcterms:created>
  <dcterms:modified xsi:type="dcterms:W3CDTF">2013-11-21T10:03:58Z</dcterms:modified>
</cp:coreProperties>
</file>