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4" r:id="rId2"/>
    <p:sldId id="298" r:id="rId3"/>
    <p:sldId id="289" r:id="rId4"/>
    <p:sldId id="299" r:id="rId5"/>
    <p:sldId id="297" r:id="rId6"/>
    <p:sldId id="300" r:id="rId7"/>
    <p:sldId id="288" r:id="rId8"/>
    <p:sldId id="282" r:id="rId9"/>
    <p:sldId id="283" r:id="rId10"/>
    <p:sldId id="284" r:id="rId11"/>
    <p:sldId id="285" r:id="rId12"/>
    <p:sldId id="286" r:id="rId13"/>
    <p:sldId id="287" r:id="rId14"/>
    <p:sldId id="290" r:id="rId15"/>
    <p:sldId id="291" r:id="rId16"/>
    <p:sldId id="293" r:id="rId17"/>
    <p:sldId id="296" r:id="rId18"/>
    <p:sldId id="294" r:id="rId19"/>
    <p:sldId id="295" r:id="rId20"/>
    <p:sldId id="280" r:id="rId21"/>
    <p:sldId id="281" r:id="rId2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AAE6"/>
    <a:srgbClr val="5A6EB4"/>
    <a:srgbClr val="A00078"/>
    <a:srgbClr val="A01E28"/>
    <a:srgbClr val="FFCC00"/>
    <a:srgbClr val="008080"/>
    <a:srgbClr val="00CC99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66" autoAdjust="0"/>
    <p:restoredTop sz="91212" autoAdjust="0"/>
  </p:normalViewPr>
  <p:slideViewPr>
    <p:cSldViewPr snapToGrid="0">
      <p:cViewPr>
        <p:scale>
          <a:sx n="102" d="100"/>
          <a:sy n="102" d="100"/>
        </p:scale>
        <p:origin x="-48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-207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60775" y="468313"/>
            <a:ext cx="27590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41338" y="8532813"/>
            <a:ext cx="310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en-US" sz="800"/>
              <a:t>KIT – University of the State of Baden-Wuerttemberg and </a:t>
            </a:r>
            <a:br>
              <a:rPr lang="en-US" sz="800"/>
            </a:br>
            <a:r>
              <a:rPr lang="en-US" sz="800"/>
              <a:t>National Laboratory of the Helmholtz Association</a:t>
            </a:r>
          </a:p>
        </p:txBody>
      </p:sp>
      <p:pic>
        <p:nvPicPr>
          <p:cNvPr id="9223" name="Picture 11" descr="KIT-Logo-rgb_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275" y="188913"/>
            <a:ext cx="1008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3611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de-DE"/>
              <a:t>Prof. Dr. Max Mustermann | </a:t>
            </a:r>
            <a:br>
              <a:rPr lang="de-DE"/>
            </a:br>
            <a:r>
              <a:rPr lang="de-DE"/>
              <a:t>Name of Faculty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2EF38B6-540C-4DE6-9CC1-620833F922C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439319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Microsoft_Word_97-2003-Dokument1.doc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4" name="Rectangle 20"/>
          <p:cNvSpPr>
            <a:spLocks noChangeArrowheads="1"/>
          </p:cNvSpPr>
          <p:nvPr userDrawn="1"/>
        </p:nvSpPr>
        <p:spPr bwMode="auto">
          <a:xfrm>
            <a:off x="0" y="3644900"/>
            <a:ext cx="9144000" cy="27368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26635" name="Picture 9" descr="II_rahmen_neu_titel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5288" y="6381750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en-US" sz="800"/>
              <a:t>KIT – University of the State of Baden-Wuerttemberg and </a:t>
            </a:r>
            <a:br>
              <a:rPr lang="en-US" sz="800"/>
            </a:br>
            <a:r>
              <a:rPr lang="en-US" sz="800"/>
              <a:t>National Research Center of the Helmholtz Association</a:t>
            </a:r>
            <a:r>
              <a:rPr lang="de-DE" sz="800"/>
              <a:t> </a:t>
            </a:r>
            <a:endParaRPr lang="en-US" sz="800"/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r>
              <a:rPr lang="de-DE" sz="1000">
                <a:solidFill>
                  <a:schemeClr val="bg1"/>
                </a:solidFill>
              </a:rPr>
              <a:t>Institute for materials research / Program NUCLEAR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chemeClr val="bg1"/>
                </a:solidFill>
                <a:latin typeface="Arial" charset="0"/>
              </a:rPr>
              <a:t>www.kit.edu</a:t>
            </a:r>
          </a:p>
        </p:txBody>
      </p:sp>
      <p:pic>
        <p:nvPicPr>
          <p:cNvPr id="26640" name="Picture 13" descr="KIT-Logo-rgb_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643" name="Object 19"/>
          <p:cNvGraphicFramePr>
            <a:graphicFrameLocks noChangeAspect="1"/>
          </p:cNvGraphicFramePr>
          <p:nvPr/>
        </p:nvGraphicFramePr>
        <p:xfrm>
          <a:off x="179388" y="4149725"/>
          <a:ext cx="8785225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8" name="Dokument" r:id="rId5" imgW="6085661" imgH="1601753" progId="Word.Document.8">
                  <p:embed/>
                </p:oleObj>
              </mc:Choice>
              <mc:Fallback>
                <p:oleObj name="Dokument" r:id="rId5" imgW="6085661" imgH="1601753" progId="Word.Document.8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96" b="31099"/>
                      <a:stretch>
                        <a:fillRect/>
                      </a:stretch>
                    </p:blipFill>
                    <p:spPr bwMode="auto">
                      <a:xfrm>
                        <a:off x="179388" y="4149725"/>
                        <a:ext cx="8785225" cy="151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Mirco Grosse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Mirco Grosse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Mirco Grosse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Mirco Grosse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Mirco Grosse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Mirco Grosse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Mirco Grosse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Mirco Grosse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Mirco Grosse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Mirco Grosse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688" y="1158875"/>
            <a:ext cx="83566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6227763" y="6381750"/>
            <a:ext cx="27368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>
              <a:spcBef>
                <a:spcPct val="50000"/>
              </a:spcBef>
            </a:pPr>
            <a:r>
              <a:rPr lang="en-US" sz="900"/>
              <a:t>Institute for materials research</a:t>
            </a:r>
          </a:p>
          <a:p>
            <a:pPr algn="r">
              <a:spcBef>
                <a:spcPct val="50000"/>
              </a:spcBef>
            </a:pPr>
            <a:r>
              <a:rPr lang="en-US" sz="900"/>
              <a:t>Program NUCLEAR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526213"/>
            <a:ext cx="5048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fld id="{CA043197-62A3-459D-805C-1B12EE507E92}" type="slidenum">
              <a:rPr lang="de-DE" sz="900" b="1"/>
              <a:pPr>
                <a:spcBef>
                  <a:spcPct val="50000"/>
                </a:spcBef>
              </a:pPr>
              <a:t>‹Nr.›</a:t>
            </a:fld>
            <a:r>
              <a:rPr lang="de-DE" sz="900" b="1" dirty="0" smtClean="0"/>
              <a:t>/21</a:t>
            </a:r>
            <a:endParaRPr lang="de-DE" sz="900" b="1" dirty="0"/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827088" y="6497638"/>
            <a:ext cx="40322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en-US" sz="900"/>
              <a:t>16 Intern. QUENCH Workshop 16.-18. Nov. 2010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03800" y="6497638"/>
            <a:ext cx="20161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/>
              <a:t>Mirco Grosse</a:t>
            </a:r>
          </a:p>
        </p:txBody>
      </p:sp>
      <p:pic>
        <p:nvPicPr>
          <p:cNvPr id="1037" name="Picture 9" descr="KITlogo_4c_frutige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8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9.jpeg"/><Relationship Id="rId5" Type="http://schemas.openxmlformats.org/officeDocument/2006/relationships/image" Target="../media/image47.w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7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2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wm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5.wmv"/><Relationship Id="rId7" Type="http://schemas.openxmlformats.org/officeDocument/2006/relationships/image" Target="../media/image76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75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5.wmv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7.wmv"/><Relationship Id="rId7" Type="http://schemas.openxmlformats.org/officeDocument/2006/relationships/image" Target="../media/image78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77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7.wm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7.wmf"/><Relationship Id="rId4" Type="http://schemas.openxmlformats.org/officeDocument/2006/relationships/image" Target="../media/image13.wmf"/><Relationship Id="rId9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18" Type="http://schemas.openxmlformats.org/officeDocument/2006/relationships/image" Target="../media/image41.jpeg"/><Relationship Id="rId3" Type="http://schemas.openxmlformats.org/officeDocument/2006/relationships/image" Target="../media/image26.jpeg"/><Relationship Id="rId21" Type="http://schemas.openxmlformats.org/officeDocument/2006/relationships/image" Target="../media/image44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5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jpeg"/><Relationship Id="rId20" Type="http://schemas.openxmlformats.org/officeDocument/2006/relationships/image" Target="../media/image43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24" Type="http://schemas.openxmlformats.org/officeDocument/2006/relationships/oleObject" Target="../embeddings/oleObject4.bin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23" Type="http://schemas.openxmlformats.org/officeDocument/2006/relationships/image" Target="../media/image46.jpeg"/><Relationship Id="rId10" Type="http://schemas.openxmlformats.org/officeDocument/2006/relationships/image" Target="../media/image33.jpeg"/><Relationship Id="rId19" Type="http://schemas.openxmlformats.org/officeDocument/2006/relationships/image" Target="../media/image42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Relationship Id="rId22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0" y="2286000"/>
            <a:ext cx="89646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</a:pPr>
            <a:r>
              <a:rPr lang="de-DE" sz="28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First Results of Neutron Radiography and Tomography of QUENCH-L0 cladding tubes</a:t>
            </a:r>
            <a:br>
              <a:rPr lang="de-DE" sz="28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8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Mirco Grosse, Camille Goulet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en-US"/>
              <a:t>Mirco Grosse</a:t>
            </a:r>
          </a:p>
        </p:txBody>
      </p:sp>
      <p:pic>
        <p:nvPicPr>
          <p:cNvPr id="113672" name="Picture 8" descr="L0R03_0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7138" y="1438275"/>
            <a:ext cx="2016125" cy="2016125"/>
          </a:xfrm>
          <a:prstGeom prst="rect">
            <a:avLst/>
          </a:prstGeom>
          <a:noFill/>
        </p:spPr>
      </p:pic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Radiography, rod 03 (p</a:t>
            </a:r>
            <a:r>
              <a:rPr lang="de-DE" baseline="-25000" smtClean="0"/>
              <a:t>i</a:t>
            </a:r>
            <a:r>
              <a:rPr lang="de-DE" smtClean="0"/>
              <a:t> = 55 bar, </a:t>
            </a:r>
            <a:r>
              <a:rPr lang="el-GR" smtClean="0">
                <a:cs typeface="Arial" pitchFamily="34" charset="0"/>
              </a:rPr>
              <a:t>Δ</a:t>
            </a:r>
            <a:r>
              <a:rPr lang="de-DE" smtClean="0">
                <a:cs typeface="Arial" pitchFamily="34" charset="0"/>
              </a:rPr>
              <a:t>t = 104 s</a:t>
            </a:r>
            <a:r>
              <a:rPr lang="de-DE" smtClean="0"/>
              <a:t>)</a:t>
            </a:r>
          </a:p>
        </p:txBody>
      </p:sp>
      <p:graphicFrame>
        <p:nvGraphicFramePr>
          <p:cNvPr id="113668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390775" y="3449638"/>
          <a:ext cx="3787775" cy="284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3" name="Graph" r:id="rId4" imgW="3297936" imgH="2472538" progId="">
                  <p:embed/>
                </p:oleObj>
              </mc:Choice>
              <mc:Fallback>
                <p:oleObj name="Graph" r:id="rId4" imgW="3297936" imgH="2472538" progId="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0775" y="3449638"/>
                        <a:ext cx="3787775" cy="2840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3671" name="Picture 7" descr="L0R03_00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98863" y="1438275"/>
            <a:ext cx="2016125" cy="2016125"/>
          </a:xfrm>
          <a:prstGeom prst="rect">
            <a:avLst/>
          </a:prstGeom>
          <a:noFill/>
        </p:spPr>
      </p:pic>
      <p:pic>
        <p:nvPicPr>
          <p:cNvPr id="113670" name="Picture 6" descr="L0R03_00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59000" y="1438275"/>
            <a:ext cx="2016125" cy="2016125"/>
          </a:xfrm>
          <a:prstGeom prst="rect">
            <a:avLst/>
          </a:prstGeom>
          <a:noFill/>
        </p:spPr>
      </p:pic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2743200" y="1587500"/>
            <a:ext cx="165100" cy="17399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en-US"/>
              <a:t>Mirco Grosse</a:t>
            </a:r>
          </a:p>
        </p:txBody>
      </p:sp>
      <p:pic>
        <p:nvPicPr>
          <p:cNvPr id="115718" name="Picture 6" descr="L0R03 90_0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7963" y="1358900"/>
            <a:ext cx="3022600" cy="3022600"/>
          </a:xfrm>
          <a:prstGeom prst="rect">
            <a:avLst/>
          </a:prstGeom>
          <a:noFill/>
        </p:spPr>
      </p:pic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8125" y="320675"/>
            <a:ext cx="6911975" cy="561975"/>
          </a:xfrm>
        </p:spPr>
        <p:txBody>
          <a:bodyPr/>
          <a:lstStyle/>
          <a:p>
            <a:r>
              <a:rPr lang="de-DE" smtClean="0"/>
              <a:t>Radiography, rod 03 (p</a:t>
            </a:r>
            <a:r>
              <a:rPr lang="de-DE" baseline="-25000" smtClean="0"/>
              <a:t>i</a:t>
            </a:r>
            <a:r>
              <a:rPr lang="de-DE" smtClean="0"/>
              <a:t> = 55 bar, </a:t>
            </a:r>
            <a:r>
              <a:rPr lang="el-GR" smtClean="0">
                <a:cs typeface="Arial" pitchFamily="34" charset="0"/>
              </a:rPr>
              <a:t>Δ</a:t>
            </a:r>
            <a:r>
              <a:rPr lang="de-DE" smtClean="0">
                <a:cs typeface="Arial" pitchFamily="34" charset="0"/>
              </a:rPr>
              <a:t>t = 104 s</a:t>
            </a:r>
            <a:r>
              <a:rPr lang="de-DE" smtClean="0"/>
              <a:t>)</a:t>
            </a:r>
          </a:p>
        </p:txBody>
      </p:sp>
      <p:pic>
        <p:nvPicPr>
          <p:cNvPr id="115716" name="Picture 4" descr="L0R03 90_0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8963" y="1358900"/>
            <a:ext cx="3022600" cy="3022600"/>
          </a:xfrm>
          <a:prstGeom prst="rect">
            <a:avLst/>
          </a:prstGeom>
          <a:noFill/>
        </p:spPr>
      </p:pic>
      <p:pic>
        <p:nvPicPr>
          <p:cNvPr id="115717" name="Picture 5" descr="L0R03 90_0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2975" y="1358900"/>
            <a:ext cx="3022600" cy="3022600"/>
          </a:xfrm>
          <a:prstGeom prst="rect">
            <a:avLst/>
          </a:prstGeom>
          <a:noFill/>
        </p:spPr>
      </p:pic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2832100" y="14224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rod rotated by 90°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en-US"/>
              <a:t>Mirco Grosse</a:t>
            </a:r>
          </a:p>
        </p:txBody>
      </p:sp>
      <p:pic>
        <p:nvPicPr>
          <p:cNvPr id="116742" name="Picture 6" descr="L0R06 90_0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9238" y="3149600"/>
            <a:ext cx="3022600" cy="3022600"/>
          </a:xfrm>
          <a:prstGeom prst="rect">
            <a:avLst/>
          </a:prstGeom>
          <a:noFill/>
        </p:spPr>
      </p:pic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Radiography, rod 06 (p</a:t>
            </a:r>
            <a:r>
              <a:rPr lang="de-DE" baseline="-25000" smtClean="0"/>
              <a:t>i</a:t>
            </a:r>
            <a:r>
              <a:rPr lang="de-DE" smtClean="0"/>
              <a:t> = 35 bar, </a:t>
            </a:r>
            <a:r>
              <a:rPr lang="el-GR" smtClean="0">
                <a:cs typeface="Arial" pitchFamily="34" charset="0"/>
              </a:rPr>
              <a:t>Δ</a:t>
            </a:r>
            <a:r>
              <a:rPr lang="de-DE" smtClean="0">
                <a:cs typeface="Arial" pitchFamily="34" charset="0"/>
              </a:rPr>
              <a:t>t = 93 s</a:t>
            </a:r>
            <a:r>
              <a:rPr lang="de-DE" smtClean="0"/>
              <a:t>)</a:t>
            </a:r>
          </a:p>
        </p:txBody>
      </p:sp>
      <p:pic>
        <p:nvPicPr>
          <p:cNvPr id="116740" name="Picture 4" descr="L0R06 90_0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0238" y="3149600"/>
            <a:ext cx="3022600" cy="3022600"/>
          </a:xfrm>
          <a:prstGeom prst="rect">
            <a:avLst/>
          </a:prstGeom>
          <a:noFill/>
        </p:spPr>
      </p:pic>
      <p:pic>
        <p:nvPicPr>
          <p:cNvPr id="116741" name="Picture 5" descr="L0R06 90_0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1238" y="3149600"/>
            <a:ext cx="3022600" cy="3022600"/>
          </a:xfrm>
          <a:prstGeom prst="rect">
            <a:avLst/>
          </a:prstGeom>
          <a:noFill/>
        </p:spPr>
      </p:pic>
      <p:pic>
        <p:nvPicPr>
          <p:cNvPr id="116743" name="Picture 7" descr="L0R06_0016"/>
          <p:cNvPicPr>
            <a:picLocks noChangeAspect="1" noChangeArrowheads="1"/>
          </p:cNvPicPr>
          <p:nvPr/>
        </p:nvPicPr>
        <p:blipFill>
          <a:blip r:embed="rId5" cstate="print"/>
          <a:srcRect t="22690"/>
          <a:stretch>
            <a:fillRect/>
          </a:stretch>
        </p:blipFill>
        <p:spPr bwMode="auto">
          <a:xfrm>
            <a:off x="5397500" y="1404938"/>
            <a:ext cx="3022600" cy="2336800"/>
          </a:xfrm>
          <a:prstGeom prst="rect">
            <a:avLst/>
          </a:prstGeom>
          <a:noFill/>
        </p:spPr>
      </p:pic>
      <p:pic>
        <p:nvPicPr>
          <p:cNvPr id="116744" name="Picture 8" descr="L0R06_0015"/>
          <p:cNvPicPr>
            <a:picLocks noChangeAspect="1" noChangeArrowheads="1"/>
          </p:cNvPicPr>
          <p:nvPr/>
        </p:nvPicPr>
        <p:blipFill>
          <a:blip r:embed="rId6" cstate="print"/>
          <a:srcRect t="15967"/>
          <a:stretch>
            <a:fillRect/>
          </a:stretch>
        </p:blipFill>
        <p:spPr bwMode="auto">
          <a:xfrm>
            <a:off x="3225800" y="1201738"/>
            <a:ext cx="3022600" cy="2540000"/>
          </a:xfrm>
          <a:prstGeom prst="rect">
            <a:avLst/>
          </a:prstGeom>
          <a:noFill/>
        </p:spPr>
      </p:pic>
      <p:pic>
        <p:nvPicPr>
          <p:cNvPr id="116745" name="Picture 9" descr="L0R06_0014"/>
          <p:cNvPicPr>
            <a:picLocks noChangeAspect="1" noChangeArrowheads="1"/>
          </p:cNvPicPr>
          <p:nvPr/>
        </p:nvPicPr>
        <p:blipFill>
          <a:blip r:embed="rId7" cstate="print"/>
          <a:srcRect t="16386"/>
          <a:stretch>
            <a:fillRect/>
          </a:stretch>
        </p:blipFill>
        <p:spPr bwMode="auto">
          <a:xfrm>
            <a:off x="1079500" y="1214438"/>
            <a:ext cx="3022600" cy="252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en-US"/>
              <a:t>Mirco Grosse</a:t>
            </a:r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320675"/>
            <a:ext cx="6911975" cy="561975"/>
          </a:xfrm>
        </p:spPr>
        <p:txBody>
          <a:bodyPr/>
          <a:lstStyle/>
          <a:p>
            <a:r>
              <a:rPr lang="de-DE" smtClean="0"/>
              <a:t>Radiography, rod 08 (p</a:t>
            </a:r>
            <a:r>
              <a:rPr lang="de-DE" baseline="-25000" smtClean="0"/>
              <a:t>i</a:t>
            </a:r>
            <a:r>
              <a:rPr lang="de-DE" smtClean="0"/>
              <a:t> = 50 bar, </a:t>
            </a:r>
            <a:r>
              <a:rPr lang="el-GR" smtClean="0">
                <a:cs typeface="Arial" pitchFamily="34" charset="0"/>
              </a:rPr>
              <a:t>Δ</a:t>
            </a:r>
            <a:r>
              <a:rPr lang="de-DE" smtClean="0">
                <a:cs typeface="Arial" pitchFamily="34" charset="0"/>
              </a:rPr>
              <a:t>t = 101 s</a:t>
            </a:r>
            <a:r>
              <a:rPr lang="de-DE" smtClean="0"/>
              <a:t>)</a:t>
            </a:r>
          </a:p>
        </p:txBody>
      </p:sp>
      <p:pic>
        <p:nvPicPr>
          <p:cNvPr id="117764" name="Picture 4" descr="L0R08B_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00" y="1041400"/>
            <a:ext cx="3022600" cy="3022600"/>
          </a:xfrm>
          <a:prstGeom prst="rect">
            <a:avLst/>
          </a:prstGeom>
          <a:noFill/>
        </p:spPr>
      </p:pic>
      <p:pic>
        <p:nvPicPr>
          <p:cNvPr id="117765" name="Picture 5" descr="L0R08B_0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041400"/>
            <a:ext cx="3022600" cy="3022600"/>
          </a:xfrm>
          <a:prstGeom prst="rect">
            <a:avLst/>
          </a:prstGeom>
          <a:noFill/>
        </p:spPr>
      </p:pic>
      <p:pic>
        <p:nvPicPr>
          <p:cNvPr id="117766" name="Picture 6" descr="L0R08B_0013"/>
          <p:cNvPicPr>
            <a:picLocks noChangeAspect="1" noChangeArrowheads="1"/>
          </p:cNvPicPr>
          <p:nvPr/>
        </p:nvPicPr>
        <p:blipFill>
          <a:blip r:embed="rId4" cstate="print"/>
          <a:srcRect l="65967"/>
          <a:stretch>
            <a:fillRect/>
          </a:stretch>
        </p:blipFill>
        <p:spPr bwMode="auto">
          <a:xfrm>
            <a:off x="1739900" y="1041400"/>
            <a:ext cx="1028700" cy="3022600"/>
          </a:xfrm>
          <a:prstGeom prst="rect">
            <a:avLst/>
          </a:prstGeom>
          <a:noFill/>
        </p:spPr>
      </p:pic>
      <p:pic>
        <p:nvPicPr>
          <p:cNvPr id="117767" name="Picture 7" descr="L0R08B 90_0016"/>
          <p:cNvPicPr>
            <a:picLocks noChangeAspect="1" noChangeArrowheads="1"/>
          </p:cNvPicPr>
          <p:nvPr/>
        </p:nvPicPr>
        <p:blipFill>
          <a:blip r:embed="rId5" cstate="print"/>
          <a:srcRect t="22690" r="60924"/>
          <a:stretch>
            <a:fillRect/>
          </a:stretch>
        </p:blipFill>
        <p:spPr bwMode="auto">
          <a:xfrm>
            <a:off x="5943600" y="3937000"/>
            <a:ext cx="1181100" cy="2336800"/>
          </a:xfrm>
          <a:prstGeom prst="rect">
            <a:avLst/>
          </a:prstGeom>
          <a:noFill/>
        </p:spPr>
      </p:pic>
      <p:pic>
        <p:nvPicPr>
          <p:cNvPr id="117768" name="Picture 8" descr="L0R08B 90_0015"/>
          <p:cNvPicPr>
            <a:picLocks noChangeAspect="1" noChangeArrowheads="1"/>
          </p:cNvPicPr>
          <p:nvPr/>
        </p:nvPicPr>
        <p:blipFill>
          <a:blip r:embed="rId6" cstate="print"/>
          <a:srcRect t="21428"/>
          <a:stretch>
            <a:fillRect/>
          </a:stretch>
        </p:blipFill>
        <p:spPr bwMode="auto">
          <a:xfrm>
            <a:off x="3783013" y="3898900"/>
            <a:ext cx="3022600" cy="2374900"/>
          </a:xfrm>
          <a:prstGeom prst="rect">
            <a:avLst/>
          </a:prstGeom>
          <a:noFill/>
        </p:spPr>
      </p:pic>
      <p:pic>
        <p:nvPicPr>
          <p:cNvPr id="117769" name="Picture 9" descr="L0R08B 90_0014"/>
          <p:cNvPicPr>
            <a:picLocks noChangeAspect="1" noChangeArrowheads="1"/>
          </p:cNvPicPr>
          <p:nvPr/>
        </p:nvPicPr>
        <p:blipFill>
          <a:blip r:embed="rId7" cstate="print"/>
          <a:srcRect t="21428"/>
          <a:stretch>
            <a:fillRect/>
          </a:stretch>
        </p:blipFill>
        <p:spPr bwMode="auto">
          <a:xfrm>
            <a:off x="1622425" y="3898900"/>
            <a:ext cx="3022600" cy="2374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en-US"/>
              <a:t>Mirco Grosse</a:t>
            </a:r>
          </a:p>
        </p:txBody>
      </p:sp>
      <p:pic>
        <p:nvPicPr>
          <p:cNvPr id="120838" name="Picture 6" descr="L0R10_0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0" y="1079500"/>
            <a:ext cx="3022600" cy="3022600"/>
          </a:xfrm>
          <a:prstGeom prst="rect">
            <a:avLst/>
          </a:prstGeom>
          <a:noFill/>
        </p:spPr>
      </p:pic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Radiography, rod 10 (p</a:t>
            </a:r>
            <a:r>
              <a:rPr lang="de-DE" baseline="-25000" smtClean="0"/>
              <a:t>i</a:t>
            </a:r>
            <a:r>
              <a:rPr lang="de-DE" smtClean="0"/>
              <a:t> = 45 bar, </a:t>
            </a:r>
            <a:r>
              <a:rPr lang="el-GR" smtClean="0">
                <a:cs typeface="Arial" pitchFamily="34" charset="0"/>
              </a:rPr>
              <a:t>Δ</a:t>
            </a:r>
            <a:r>
              <a:rPr lang="de-DE" smtClean="0">
                <a:cs typeface="Arial" pitchFamily="34" charset="0"/>
              </a:rPr>
              <a:t>t = 49 s</a:t>
            </a:r>
            <a:r>
              <a:rPr lang="de-DE" smtClean="0"/>
              <a:t>)</a:t>
            </a:r>
          </a:p>
        </p:txBody>
      </p:sp>
      <p:pic>
        <p:nvPicPr>
          <p:cNvPr id="120836" name="Picture 4" descr="L0R10_0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0" y="1079500"/>
            <a:ext cx="3022600" cy="3022600"/>
          </a:xfrm>
          <a:prstGeom prst="rect">
            <a:avLst/>
          </a:prstGeom>
          <a:noFill/>
        </p:spPr>
      </p:pic>
      <p:pic>
        <p:nvPicPr>
          <p:cNvPr id="120837" name="Picture 5" descr="L0R10_00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0" y="1079500"/>
            <a:ext cx="3022600" cy="3022600"/>
          </a:xfrm>
          <a:prstGeom prst="rect">
            <a:avLst/>
          </a:prstGeom>
          <a:noFill/>
        </p:spPr>
      </p:pic>
      <p:pic>
        <p:nvPicPr>
          <p:cNvPr id="120839" name="Picture 7" descr="L0R1090_0016"/>
          <p:cNvPicPr>
            <a:picLocks noChangeAspect="1" noChangeArrowheads="1"/>
          </p:cNvPicPr>
          <p:nvPr/>
        </p:nvPicPr>
        <p:blipFill>
          <a:blip r:embed="rId5" cstate="print"/>
          <a:srcRect t="22690"/>
          <a:stretch>
            <a:fillRect/>
          </a:stretch>
        </p:blipFill>
        <p:spPr bwMode="auto">
          <a:xfrm>
            <a:off x="5397500" y="3924300"/>
            <a:ext cx="3022600" cy="2336800"/>
          </a:xfrm>
          <a:prstGeom prst="rect">
            <a:avLst/>
          </a:prstGeom>
          <a:noFill/>
        </p:spPr>
      </p:pic>
      <p:pic>
        <p:nvPicPr>
          <p:cNvPr id="120840" name="Picture 8" descr="L0R1090_0015"/>
          <p:cNvPicPr>
            <a:picLocks noChangeAspect="1" noChangeArrowheads="1"/>
          </p:cNvPicPr>
          <p:nvPr/>
        </p:nvPicPr>
        <p:blipFill>
          <a:blip r:embed="rId6" cstate="print"/>
          <a:srcRect t="22690"/>
          <a:stretch>
            <a:fillRect/>
          </a:stretch>
        </p:blipFill>
        <p:spPr bwMode="auto">
          <a:xfrm>
            <a:off x="3238500" y="3924300"/>
            <a:ext cx="3022600" cy="2336800"/>
          </a:xfrm>
          <a:prstGeom prst="rect">
            <a:avLst/>
          </a:prstGeom>
          <a:noFill/>
        </p:spPr>
      </p:pic>
      <p:pic>
        <p:nvPicPr>
          <p:cNvPr id="120841" name="Picture 9" descr="L0R1090_0014"/>
          <p:cNvPicPr>
            <a:picLocks noChangeAspect="1" noChangeArrowheads="1"/>
          </p:cNvPicPr>
          <p:nvPr/>
        </p:nvPicPr>
        <p:blipFill>
          <a:blip r:embed="rId7" cstate="print"/>
          <a:srcRect t="21008"/>
          <a:stretch>
            <a:fillRect/>
          </a:stretch>
        </p:blipFill>
        <p:spPr bwMode="auto">
          <a:xfrm>
            <a:off x="1079500" y="3873500"/>
            <a:ext cx="3022600" cy="238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en-US"/>
              <a:t>Mirco Grosse</a:t>
            </a:r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Radiography, rod 17 (p</a:t>
            </a:r>
            <a:r>
              <a:rPr lang="de-DE" baseline="-25000" smtClean="0"/>
              <a:t>i</a:t>
            </a:r>
            <a:r>
              <a:rPr lang="de-DE" smtClean="0"/>
              <a:t> = 40 bar, </a:t>
            </a:r>
            <a:r>
              <a:rPr lang="el-GR" smtClean="0">
                <a:cs typeface="Arial" pitchFamily="34" charset="0"/>
              </a:rPr>
              <a:t>Δ</a:t>
            </a:r>
            <a:r>
              <a:rPr lang="de-DE" smtClean="0">
                <a:cs typeface="Arial" pitchFamily="34" charset="0"/>
              </a:rPr>
              <a:t>t = 71 s</a:t>
            </a:r>
            <a:r>
              <a:rPr lang="de-DE" smtClean="0"/>
              <a:t>)</a:t>
            </a:r>
          </a:p>
        </p:txBody>
      </p:sp>
      <p:pic>
        <p:nvPicPr>
          <p:cNvPr id="121862" name="Picture 6" descr="L0R1090_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0" y="3238500"/>
            <a:ext cx="3022600" cy="3022600"/>
          </a:xfrm>
          <a:prstGeom prst="rect">
            <a:avLst/>
          </a:prstGeom>
          <a:noFill/>
        </p:spPr>
      </p:pic>
      <p:pic>
        <p:nvPicPr>
          <p:cNvPr id="121863" name="Picture 7" descr="L0R1090_0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0" y="3238500"/>
            <a:ext cx="3022600" cy="3022600"/>
          </a:xfrm>
          <a:prstGeom prst="rect">
            <a:avLst/>
          </a:prstGeom>
          <a:noFill/>
        </p:spPr>
      </p:pic>
      <p:pic>
        <p:nvPicPr>
          <p:cNvPr id="121860" name="Picture 4" descr="L0R10_00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8000" y="1079500"/>
            <a:ext cx="3022600" cy="3022600"/>
          </a:xfrm>
          <a:prstGeom prst="rect">
            <a:avLst/>
          </a:prstGeom>
          <a:noFill/>
        </p:spPr>
      </p:pic>
      <p:pic>
        <p:nvPicPr>
          <p:cNvPr id="121861" name="Picture 5" descr="L0R10_00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9000" y="1079500"/>
            <a:ext cx="3022600" cy="302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en-US"/>
              <a:t>Mirco Grosse</a:t>
            </a:r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Tomography, rod 01 (p</a:t>
            </a:r>
            <a:r>
              <a:rPr lang="de-DE" baseline="-25000" smtClean="0"/>
              <a:t>i</a:t>
            </a:r>
            <a:r>
              <a:rPr lang="de-DE" smtClean="0"/>
              <a:t> = 50 bar, </a:t>
            </a:r>
            <a:r>
              <a:rPr lang="el-GR" smtClean="0">
                <a:cs typeface="Arial" pitchFamily="34" charset="0"/>
              </a:rPr>
              <a:t>Δ</a:t>
            </a:r>
            <a:r>
              <a:rPr lang="de-DE" smtClean="0">
                <a:cs typeface="Arial" pitchFamily="34" charset="0"/>
              </a:rPr>
              <a:t>t = 112 s</a:t>
            </a:r>
            <a:r>
              <a:rPr lang="de-DE" smtClean="0"/>
              <a:t>)</a:t>
            </a:r>
          </a:p>
        </p:txBody>
      </p:sp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5981700" y="5270500"/>
            <a:ext cx="2044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x</a:t>
            </a:r>
            <a:r>
              <a:rPr lang="de-DE" baseline="-25000"/>
              <a:t>H</a:t>
            </a:r>
            <a:r>
              <a:rPr lang="de-DE"/>
              <a:t> = 1330 wppm</a:t>
            </a:r>
          </a:p>
        </p:txBody>
      </p:sp>
      <p:pic>
        <p:nvPicPr>
          <p:cNvPr id="5" name="ts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5797" y="1373186"/>
            <a:ext cx="4698999" cy="3524249"/>
          </a:xfrm>
          <a:prstGeom prst="rect">
            <a:avLst/>
          </a:prstGeom>
        </p:spPr>
      </p:pic>
      <p:pic>
        <p:nvPicPr>
          <p:cNvPr id="3" name="QL0_rod1_n_tomogr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4299" y="1373187"/>
            <a:ext cx="4698999" cy="352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en-US"/>
              <a:t>Mirco Grosse</a:t>
            </a:r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Tomography, rod 01 (p</a:t>
            </a:r>
            <a:r>
              <a:rPr lang="de-DE" baseline="-25000" smtClean="0"/>
              <a:t>i</a:t>
            </a:r>
            <a:r>
              <a:rPr lang="de-DE" smtClean="0"/>
              <a:t> = 50 bar, </a:t>
            </a:r>
            <a:r>
              <a:rPr lang="el-GR" smtClean="0">
                <a:cs typeface="Arial" pitchFamily="34" charset="0"/>
              </a:rPr>
              <a:t>Δ</a:t>
            </a:r>
            <a:r>
              <a:rPr lang="de-DE" smtClean="0">
                <a:cs typeface="Arial" pitchFamily="34" charset="0"/>
              </a:rPr>
              <a:t>t = 112 s</a:t>
            </a:r>
            <a:r>
              <a:rPr lang="de-DE" smtClean="0"/>
              <a:t>)</a:t>
            </a:r>
          </a:p>
        </p:txBody>
      </p:sp>
      <p:pic>
        <p:nvPicPr>
          <p:cNvPr id="3" name="QL0_rod1_n_tomogr_colou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en-US"/>
              <a:t>Mirco Grosse</a:t>
            </a:r>
          </a:p>
        </p:txBody>
      </p:sp>
      <p:sp>
        <p:nvSpPr>
          <p:cNvPr id="12595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Tomography, rod 03 (p</a:t>
            </a:r>
            <a:r>
              <a:rPr lang="de-DE" baseline="-25000" smtClean="0"/>
              <a:t>i</a:t>
            </a:r>
            <a:r>
              <a:rPr lang="de-DE" smtClean="0"/>
              <a:t> = 55 bar, </a:t>
            </a:r>
            <a:r>
              <a:rPr lang="el-GR" smtClean="0">
                <a:cs typeface="Arial" pitchFamily="34" charset="0"/>
              </a:rPr>
              <a:t>Δ</a:t>
            </a:r>
            <a:r>
              <a:rPr lang="de-DE" smtClean="0">
                <a:cs typeface="Arial" pitchFamily="34" charset="0"/>
              </a:rPr>
              <a:t>t = 104 s</a:t>
            </a:r>
            <a:r>
              <a:rPr lang="de-DE" smtClean="0"/>
              <a:t>)</a:t>
            </a:r>
          </a:p>
        </p:txBody>
      </p:sp>
      <p:sp>
        <p:nvSpPr>
          <p:cNvPr id="125961" name="Text Box 9"/>
          <p:cNvSpPr txBox="1">
            <a:spLocks noChangeArrowheads="1"/>
          </p:cNvSpPr>
          <p:nvPr/>
        </p:nvSpPr>
        <p:spPr bwMode="auto">
          <a:xfrm>
            <a:off x="5930900" y="5651500"/>
            <a:ext cx="2044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x</a:t>
            </a:r>
            <a:r>
              <a:rPr lang="de-DE" baseline="-25000"/>
              <a:t>H</a:t>
            </a:r>
            <a:r>
              <a:rPr lang="de-DE"/>
              <a:t> = 1300 wppm</a:t>
            </a:r>
          </a:p>
        </p:txBody>
      </p:sp>
      <p:pic>
        <p:nvPicPr>
          <p:cNvPr id="3" name="QL0_rod3_n_tomog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1039" y="1854200"/>
            <a:ext cx="4470400" cy="3352800"/>
          </a:xfrm>
          <a:prstGeom prst="rect">
            <a:avLst/>
          </a:prstGeom>
        </p:spPr>
      </p:pic>
      <p:pic>
        <p:nvPicPr>
          <p:cNvPr id="2" name="ts03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61627" y="1854200"/>
            <a:ext cx="4470400" cy="3352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en-US"/>
              <a:t>Mirco Grosse</a:t>
            </a:r>
          </a:p>
        </p:txBody>
      </p:sp>
      <p:sp>
        <p:nvSpPr>
          <p:cNvPr id="12698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Tomography, rod 05 (p</a:t>
            </a:r>
            <a:r>
              <a:rPr lang="de-DE" baseline="-25000" smtClean="0"/>
              <a:t>i</a:t>
            </a:r>
            <a:r>
              <a:rPr lang="de-DE" smtClean="0"/>
              <a:t> = 40 bar, </a:t>
            </a:r>
            <a:r>
              <a:rPr lang="el-GR" smtClean="0">
                <a:cs typeface="Arial" pitchFamily="34" charset="0"/>
              </a:rPr>
              <a:t>Δ</a:t>
            </a:r>
            <a:r>
              <a:rPr lang="de-DE" smtClean="0">
                <a:cs typeface="Arial" pitchFamily="34" charset="0"/>
              </a:rPr>
              <a:t>t = 93 s</a:t>
            </a:r>
            <a:r>
              <a:rPr lang="de-DE" smtClean="0"/>
              <a:t>)</a:t>
            </a:r>
          </a:p>
        </p:txBody>
      </p:sp>
      <p:sp>
        <p:nvSpPr>
          <p:cNvPr id="126986" name="Text Box 10"/>
          <p:cNvSpPr txBox="1">
            <a:spLocks noChangeArrowheads="1"/>
          </p:cNvSpPr>
          <p:nvPr/>
        </p:nvSpPr>
        <p:spPr bwMode="auto">
          <a:xfrm>
            <a:off x="5969000" y="5626100"/>
            <a:ext cx="2044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x</a:t>
            </a:r>
            <a:r>
              <a:rPr lang="de-DE" baseline="-25000"/>
              <a:t>H</a:t>
            </a:r>
            <a:r>
              <a:rPr lang="de-DE"/>
              <a:t> = 1060 wppm</a:t>
            </a:r>
          </a:p>
        </p:txBody>
      </p:sp>
      <p:pic>
        <p:nvPicPr>
          <p:cNvPr id="2" name="ts0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9599" y="1771650"/>
            <a:ext cx="4691743" cy="3518807"/>
          </a:xfrm>
          <a:prstGeom prst="rect">
            <a:avLst/>
          </a:prstGeom>
        </p:spPr>
      </p:pic>
      <p:pic>
        <p:nvPicPr>
          <p:cNvPr id="3" name="QL0_rod5_n_tomogr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3259" y="1771650"/>
            <a:ext cx="4691742" cy="3518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en-US"/>
              <a:t>Mirco Grosse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Content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7988" y="1158875"/>
            <a:ext cx="8356600" cy="4894263"/>
          </a:xfrm>
        </p:spPr>
        <p:txBody>
          <a:bodyPr/>
          <a:lstStyle/>
          <a:p>
            <a:pPr>
              <a:spcBef>
                <a:spcPct val="70000"/>
              </a:spcBef>
            </a:pPr>
            <a:r>
              <a:rPr lang="en-GB" smtClean="0"/>
              <a:t>Neutron radiography</a:t>
            </a:r>
          </a:p>
          <a:p>
            <a:pPr>
              <a:spcBef>
                <a:spcPct val="70000"/>
              </a:spcBef>
            </a:pPr>
            <a:r>
              <a:rPr lang="en-GB" smtClean="0"/>
              <a:t>Secondary hydriding</a:t>
            </a:r>
          </a:p>
          <a:p>
            <a:pPr>
              <a:spcBef>
                <a:spcPct val="70000"/>
              </a:spcBef>
            </a:pPr>
            <a:r>
              <a:rPr lang="de-DE" smtClean="0"/>
              <a:t>Experiments</a:t>
            </a:r>
          </a:p>
          <a:p>
            <a:pPr>
              <a:spcBef>
                <a:spcPct val="70000"/>
              </a:spcBef>
            </a:pPr>
            <a:r>
              <a:rPr lang="de-DE" smtClean="0"/>
              <a:t>Results</a:t>
            </a:r>
          </a:p>
          <a:p>
            <a:pPr>
              <a:spcBef>
                <a:spcPct val="70000"/>
              </a:spcBef>
              <a:buFontTx/>
              <a:buNone/>
            </a:pPr>
            <a:r>
              <a:rPr lang="en-GB" smtClean="0"/>
              <a:t>	- Radiography</a:t>
            </a:r>
          </a:p>
          <a:p>
            <a:pPr>
              <a:spcBef>
                <a:spcPct val="70000"/>
              </a:spcBef>
              <a:buFontTx/>
              <a:buNone/>
            </a:pPr>
            <a:r>
              <a:rPr lang="en-GB" smtClean="0"/>
              <a:t>	- Tomography</a:t>
            </a:r>
          </a:p>
          <a:p>
            <a:pPr>
              <a:spcBef>
                <a:spcPct val="70000"/>
              </a:spcBef>
            </a:pPr>
            <a:r>
              <a:rPr lang="en-GB" smtClean="0"/>
              <a:t>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en-US"/>
              <a:t>Mirco Grosse</a:t>
            </a: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smtClean="0">
                <a:solidFill>
                  <a:schemeClr val="tx1"/>
                </a:solidFill>
              </a:rPr>
              <a:t>Summary and Conclusions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Secondary </a:t>
            </a:r>
            <a:r>
              <a:rPr lang="en-GB" dirty="0" err="1" smtClean="0"/>
              <a:t>hydriding</a:t>
            </a:r>
            <a:r>
              <a:rPr lang="en-GB" dirty="0" smtClean="0"/>
              <a:t> was investigated by means of neutron radiography and tomography.</a:t>
            </a:r>
          </a:p>
          <a:p>
            <a:pPr>
              <a:buFontTx/>
              <a:buNone/>
            </a:pPr>
            <a:endParaRPr lang="en-GB" dirty="0" smtClean="0"/>
          </a:p>
          <a:p>
            <a:r>
              <a:rPr lang="en-GB" dirty="0" smtClean="0"/>
              <a:t>The hydrogen distribution is not symmetric.</a:t>
            </a:r>
          </a:p>
          <a:p>
            <a:pPr>
              <a:buFontTx/>
              <a:buNone/>
            </a:pPr>
            <a:endParaRPr lang="en-GB" dirty="0" smtClean="0"/>
          </a:p>
          <a:p>
            <a:r>
              <a:rPr lang="en-GB" dirty="0" smtClean="0"/>
              <a:t>The extension of the </a:t>
            </a:r>
            <a:r>
              <a:rPr lang="en-GB" dirty="0" err="1" smtClean="0"/>
              <a:t>hydrided</a:t>
            </a:r>
            <a:r>
              <a:rPr lang="en-GB" dirty="0" smtClean="0"/>
              <a:t> zone seems to depend on the time between bursting and quenching.</a:t>
            </a:r>
          </a:p>
          <a:p>
            <a:endParaRPr lang="en-GB" dirty="0" smtClean="0"/>
          </a:p>
          <a:p>
            <a:r>
              <a:rPr lang="en-GB" dirty="0" smtClean="0"/>
              <a:t>Maximal hydrogen concentrations of ~1300 </a:t>
            </a:r>
            <a:r>
              <a:rPr lang="en-GB" dirty="0" err="1" smtClean="0"/>
              <a:t>ppm</a:t>
            </a:r>
            <a:r>
              <a:rPr lang="en-GB" dirty="0" smtClean="0"/>
              <a:t> was determined (preliminary results).</a:t>
            </a:r>
          </a:p>
          <a:p>
            <a:endParaRPr lang="en-GB" dirty="0" smtClean="0"/>
          </a:p>
          <a:p>
            <a:r>
              <a:rPr lang="en-GB" dirty="0" smtClean="0"/>
              <a:t>No influence of inner pressure or crack length </a:t>
            </a:r>
            <a:r>
              <a:rPr lang="en-GB" smtClean="0"/>
              <a:t>is obvious.  </a:t>
            </a:r>
            <a:endParaRPr lang="en-GB" dirty="0" smtClean="0"/>
          </a:p>
          <a:p>
            <a:pPr>
              <a:buFontTx/>
              <a:buNone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en-US"/>
              <a:t>Mirco Grosse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8750" y="430213"/>
            <a:ext cx="8820150" cy="3738562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Thanks</a:t>
            </a:r>
          </a:p>
          <a:p>
            <a:pPr>
              <a:buFontTx/>
              <a:buNone/>
            </a:pPr>
            <a:endParaRPr lang="en-GB" b="1" smtClean="0"/>
          </a:p>
          <a:p>
            <a:pPr>
              <a:buFontTx/>
              <a:buNone/>
            </a:pPr>
            <a:r>
              <a:rPr lang="en-GB" smtClean="0"/>
              <a:t>The QUENCH-LOCA tests and pre-test investigations are sponsored by </a:t>
            </a:r>
            <a:r>
              <a:rPr lang="en-GB" b="1" smtClean="0"/>
              <a:t>VGB</a:t>
            </a:r>
          </a:p>
          <a:p>
            <a:pPr>
              <a:buFontTx/>
              <a:buNone/>
            </a:pPr>
            <a:endParaRPr lang="en-GB" b="1" smtClean="0"/>
          </a:p>
          <a:p>
            <a:pPr>
              <a:buFontTx/>
              <a:buNone/>
            </a:pPr>
            <a:r>
              <a:rPr lang="en-GB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KIT:</a:t>
            </a:r>
            <a:r>
              <a:rPr lang="en-GB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buFontTx/>
              <a:buNone/>
            </a:pPr>
            <a:r>
              <a:rPr lang="en-GB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The QUENCH team, particularly J. Moch und C. Roessger</a:t>
            </a:r>
          </a:p>
          <a:p>
            <a:pPr>
              <a:buFontTx/>
              <a:buNone/>
            </a:pPr>
            <a:endParaRPr lang="en-GB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</a:pPr>
            <a:r>
              <a:rPr lang="en-GB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PSI:</a:t>
            </a:r>
            <a:r>
              <a:rPr lang="en-GB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buFontTx/>
              <a:buNone/>
            </a:pPr>
            <a:r>
              <a:rPr lang="en-GB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A. Kaestner</a:t>
            </a:r>
          </a:p>
          <a:p>
            <a:pPr>
              <a:buFontTx/>
              <a:buNone/>
            </a:pPr>
            <a:endParaRPr lang="en-GB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None/>
            </a:pPr>
            <a:endParaRPr lang="de-DE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2708" name="WordArt 4"/>
          <p:cNvSpPr>
            <a:spLocks noChangeArrowheads="1" noChangeShapeType="1" noTextEdit="1"/>
          </p:cNvSpPr>
          <p:nvPr/>
        </p:nvSpPr>
        <p:spPr bwMode="auto">
          <a:xfrm>
            <a:off x="1411288" y="4810125"/>
            <a:ext cx="6696075" cy="1050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9525">
                  <a:noFill/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Thanks for your attention,</a:t>
            </a:r>
          </a:p>
          <a:p>
            <a:pPr algn="ctr"/>
            <a:r>
              <a:rPr lang="en-US" sz="4800" kern="10">
                <a:ln w="9525">
                  <a:noFill/>
                  <a:round/>
                  <a:headEnd type="none" w="sm" len="sm"/>
                  <a:tailEnd type="none" w="sm" len="sm"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questions?</a:t>
            </a:r>
            <a:endParaRPr lang="de-DE" sz="4800" kern="10">
              <a:ln w="9525">
                <a:noFill/>
                <a:round/>
                <a:headEnd type="none" w="sm" len="sm"/>
                <a:tailEnd type="none" w="sm" len="sm"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2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en-US"/>
              <a:t>Mirco Grosse</a:t>
            </a:r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Neutron radiography</a:t>
            </a:r>
          </a:p>
        </p:txBody>
      </p:sp>
      <p:pic>
        <p:nvPicPr>
          <p:cNvPr id="11981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t="7607" b="8669"/>
          <a:stretch>
            <a:fillRect/>
          </a:stretch>
        </p:blipFill>
        <p:spPr>
          <a:xfrm>
            <a:off x="3937000" y="1411288"/>
            <a:ext cx="4679950" cy="3486150"/>
          </a:xfrm>
          <a:noFill/>
          <a:ln/>
        </p:spPr>
      </p:pic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5715000" y="4889500"/>
            <a:ext cx="2705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/>
              <a:t>GKSS Geesthacht 1991</a:t>
            </a:r>
          </a:p>
        </p:txBody>
      </p:sp>
      <p:pic>
        <p:nvPicPr>
          <p:cNvPr id="119817" name="Picture 9" descr="Anna_Berthe_Roentg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088" y="998538"/>
            <a:ext cx="2949575" cy="4319587"/>
          </a:xfrm>
          <a:prstGeom prst="rect">
            <a:avLst/>
          </a:prstGeom>
          <a:noFill/>
        </p:spPr>
      </p:pic>
      <p:sp>
        <p:nvSpPr>
          <p:cNvPr id="119818" name="Text Box 10"/>
          <p:cNvSpPr txBox="1">
            <a:spLocks noChangeArrowheads="1"/>
          </p:cNvSpPr>
          <p:nvPr/>
        </p:nvSpPr>
        <p:spPr bwMode="auto">
          <a:xfrm>
            <a:off x="469900" y="5486400"/>
            <a:ext cx="2933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X-ray radiography</a:t>
            </a:r>
          </a:p>
        </p:txBody>
      </p:sp>
      <p:sp>
        <p:nvSpPr>
          <p:cNvPr id="119819" name="Text Box 11"/>
          <p:cNvSpPr txBox="1">
            <a:spLocks noChangeArrowheads="1"/>
          </p:cNvSpPr>
          <p:nvPr/>
        </p:nvSpPr>
        <p:spPr bwMode="auto">
          <a:xfrm>
            <a:off x="4762500" y="5461000"/>
            <a:ext cx="2933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neutron radiography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9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3" grpId="0"/>
      <p:bldP spid="119818" grpId="0"/>
      <p:bldP spid="1198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en-US"/>
              <a:t>Mirco Grosse</a:t>
            </a:r>
          </a:p>
        </p:txBody>
      </p:sp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365125" y="7397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0" hangingPunct="0"/>
            <a:r>
              <a:rPr lang="de-DE" sz="2400" b="1">
                <a:solidFill>
                  <a:schemeClr val="tx2"/>
                </a:solidFill>
              </a:rPr>
              <a:t>  </a:t>
            </a:r>
          </a:p>
        </p:txBody>
      </p:sp>
      <p:graphicFrame>
        <p:nvGraphicFramePr>
          <p:cNvPr id="133125" name="Object 5"/>
          <p:cNvGraphicFramePr>
            <a:graphicFrameLocks noChangeAspect="1"/>
          </p:cNvGraphicFramePr>
          <p:nvPr/>
        </p:nvGraphicFramePr>
        <p:xfrm>
          <a:off x="5915025" y="1673225"/>
          <a:ext cx="255905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0" name="Formel" r:id="rId3" imgW="1714500" imgH="431800" progId="Equation.3">
                  <p:embed/>
                </p:oleObj>
              </mc:Choice>
              <mc:Fallback>
                <p:oleObj name="Formel" r:id="rId3" imgW="1714500" imgH="431800" progId="Equation.3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5025" y="1673225"/>
                        <a:ext cx="2559050" cy="649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26" name="Object 6"/>
          <p:cNvGraphicFramePr>
            <a:graphicFrameLocks noChangeAspect="1"/>
          </p:cNvGraphicFramePr>
          <p:nvPr/>
        </p:nvGraphicFramePr>
        <p:xfrm>
          <a:off x="6045200" y="2778125"/>
          <a:ext cx="2389188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1" name="Formel" r:id="rId5" imgW="1587500" imgH="419100" progId="Equation.3">
                  <p:embed/>
                </p:oleObj>
              </mc:Choice>
              <mc:Fallback>
                <p:oleObj name="Formel" r:id="rId5" imgW="1587500" imgH="419100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5200" y="2778125"/>
                        <a:ext cx="2389188" cy="625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27" name="Object 7"/>
          <p:cNvGraphicFramePr>
            <a:graphicFrameLocks noChangeAspect="1"/>
          </p:cNvGraphicFramePr>
          <p:nvPr/>
        </p:nvGraphicFramePr>
        <p:xfrm>
          <a:off x="3322638" y="3690938"/>
          <a:ext cx="525462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2" name="Formel" r:id="rId7" imgW="3492500" imgH="457200" progId="Equation.3">
                  <p:embed/>
                </p:oleObj>
              </mc:Choice>
              <mc:Fallback>
                <p:oleObj name="Formel" r:id="rId7" imgW="3492500" imgH="457200" progId="Equation.3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2638" y="3690938"/>
                        <a:ext cx="5254625" cy="684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2746375" y="1747838"/>
            <a:ext cx="3878263" cy="1616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000"/>
              <a:t>Neutron transmission:</a:t>
            </a:r>
          </a:p>
          <a:p>
            <a:pPr eaLnBrk="0" hangingPunct="0">
              <a:spcBef>
                <a:spcPct val="50000"/>
              </a:spcBef>
            </a:pPr>
            <a:endParaRPr lang="de-DE" sz="2000"/>
          </a:p>
          <a:p>
            <a:pPr eaLnBrk="0" hangingPunct="0">
              <a:spcBef>
                <a:spcPct val="50000"/>
              </a:spcBef>
            </a:pPr>
            <a:r>
              <a:rPr lang="de-DE" sz="2000"/>
              <a:t>Total macroscopic neutron  cross section:</a:t>
            </a: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3321050" y="4699000"/>
            <a:ext cx="4826000" cy="854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000" i="1"/>
              <a:t>N</a:t>
            </a:r>
            <a:r>
              <a:rPr lang="en-US" sz="2000"/>
              <a:t>: number density of the isotope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i="1">
                <a:cs typeface="Arial" pitchFamily="34" charset="0"/>
              </a:rPr>
              <a:t>σ</a:t>
            </a:r>
            <a:r>
              <a:rPr lang="en-US" sz="2000">
                <a:cs typeface="Arial" pitchFamily="34" charset="0"/>
              </a:rPr>
              <a:t>: microscopic neutron cross section</a:t>
            </a:r>
          </a:p>
        </p:txBody>
      </p:sp>
      <p:pic>
        <p:nvPicPr>
          <p:cNvPr id="133130" name="Picture 10"/>
          <p:cNvPicPr>
            <a:picLocks noChangeAspect="1" noChangeArrowheads="1"/>
          </p:cNvPicPr>
          <p:nvPr/>
        </p:nvPicPr>
        <p:blipFill>
          <a:blip r:embed="rId9" cstate="print"/>
          <a:srcRect r="9149" b="30237"/>
          <a:stretch>
            <a:fillRect/>
          </a:stretch>
        </p:blipFill>
        <p:spPr bwMode="auto">
          <a:xfrm rot="-5400000">
            <a:off x="353219" y="1475581"/>
            <a:ext cx="2520950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1" name="Rectangle 11"/>
          <p:cNvSpPr>
            <a:spLocks noChangeArrowheads="1"/>
          </p:cNvSpPr>
          <p:nvPr/>
        </p:nvSpPr>
        <p:spPr bwMode="auto">
          <a:xfrm>
            <a:off x="336550" y="158750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0" hangingPunct="0"/>
            <a:r>
              <a:rPr lang="de-DE" sz="2400" b="1"/>
              <a:t>Neutron radiography</a:t>
            </a:r>
          </a:p>
        </p:txBody>
      </p:sp>
      <p:pic>
        <p:nvPicPr>
          <p:cNvPr id="133132" name="Picture 12" descr="horiz IV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678238"/>
            <a:ext cx="273685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en-US"/>
              <a:t>Mirco Grosse</a:t>
            </a:r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Neutron radiography</a:t>
            </a:r>
          </a:p>
        </p:txBody>
      </p:sp>
      <p:pic>
        <p:nvPicPr>
          <p:cNvPr id="131079" name="Picture 7" descr="S vs l"/>
          <p:cNvPicPr>
            <a:picLocks noChangeAspect="1" noChangeArrowheads="1"/>
          </p:cNvPicPr>
          <p:nvPr/>
        </p:nvPicPr>
        <p:blipFill>
          <a:blip r:embed="rId2" cstate="print"/>
          <a:srcRect l="2570" t="3513" r="2249" b="4829"/>
          <a:stretch>
            <a:fillRect/>
          </a:stretch>
        </p:blipFill>
        <p:spPr bwMode="auto">
          <a:xfrm>
            <a:off x="1211263" y="1970088"/>
            <a:ext cx="5915025" cy="4168775"/>
          </a:xfrm>
          <a:prstGeom prst="rect">
            <a:avLst/>
          </a:prstGeom>
          <a:noFill/>
        </p:spPr>
      </p:pic>
      <p:sp>
        <p:nvSpPr>
          <p:cNvPr id="131083" name="Text Box 11"/>
          <p:cNvSpPr txBox="1">
            <a:spLocks noChangeArrowheads="1"/>
          </p:cNvSpPr>
          <p:nvPr/>
        </p:nvSpPr>
        <p:spPr bwMode="auto">
          <a:xfrm>
            <a:off x="3289300" y="1358900"/>
            <a:ext cx="231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System Zr - 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en-US"/>
              <a:t>Mirco Grosse</a:t>
            </a:r>
          </a:p>
        </p:txBody>
      </p:sp>
      <p:pic>
        <p:nvPicPr>
          <p:cNvPr id="134149" name="Picture 5" descr="Fig 6"/>
          <p:cNvPicPr>
            <a:picLocks noChangeAspect="1" noChangeArrowheads="1"/>
          </p:cNvPicPr>
          <p:nvPr/>
        </p:nvPicPr>
        <p:blipFill>
          <a:blip r:embed="rId2" cstate="print"/>
          <a:srcRect t="15973" b="34953"/>
          <a:stretch>
            <a:fillRect/>
          </a:stretch>
        </p:blipFill>
        <p:spPr bwMode="auto">
          <a:xfrm>
            <a:off x="2708275" y="3492500"/>
            <a:ext cx="4465638" cy="1643063"/>
          </a:xfrm>
          <a:prstGeom prst="rect">
            <a:avLst/>
          </a:prstGeom>
          <a:noFill/>
        </p:spPr>
      </p:pic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Neutron radiography</a:t>
            </a:r>
          </a:p>
        </p:txBody>
      </p:sp>
      <p:pic>
        <p:nvPicPr>
          <p:cNvPr id="134148" name="Picture 4" descr="V Kalib CCD IP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l="3296"/>
          <a:stretch>
            <a:fillRect/>
          </a:stretch>
        </p:blipFill>
        <p:spPr>
          <a:xfrm>
            <a:off x="1681163" y="1484313"/>
            <a:ext cx="6030912" cy="4748212"/>
          </a:xfrm>
          <a:noFill/>
          <a:ln/>
        </p:spPr>
      </p:pic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4025900" y="1219200"/>
            <a:ext cx="1816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Calibration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en-US"/>
              <a:t>Mirco Grosse</a:t>
            </a:r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Secondary hydriding</a:t>
            </a:r>
          </a:p>
        </p:txBody>
      </p:sp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338" y="1138238"/>
            <a:ext cx="7112000" cy="46307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990600" y="5905500"/>
            <a:ext cx="703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M. Billone et al. NUREG/CR-6967/ANL-07/04 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en-US"/>
              <a:t>Mirco Grosse</a:t>
            </a:r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7988" y="333375"/>
            <a:ext cx="6911975" cy="561975"/>
          </a:xfrm>
        </p:spPr>
        <p:txBody>
          <a:bodyPr/>
          <a:lstStyle/>
          <a:p>
            <a:r>
              <a:rPr lang="de-DE" smtClean="0"/>
              <a:t>Experiments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052513"/>
            <a:ext cx="8356600" cy="48942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sz="1800" smtClean="0"/>
              <a:t>ICON facility (SINQ, PSI Villigen, CH)</a:t>
            </a:r>
          </a:p>
          <a:p>
            <a:pPr>
              <a:lnSpc>
                <a:spcPct val="90000"/>
              </a:lnSpc>
            </a:pPr>
            <a:r>
              <a:rPr lang="de-DE" sz="1800" smtClean="0"/>
              <a:t>13.-16.08.2010 (radiography)</a:t>
            </a:r>
          </a:p>
          <a:p>
            <a:pPr>
              <a:lnSpc>
                <a:spcPct val="90000"/>
              </a:lnSpc>
            </a:pPr>
            <a:r>
              <a:rPr lang="de-DE" sz="1800" smtClean="0"/>
              <a:t>09.-17.09.2010 (tomography)</a:t>
            </a:r>
          </a:p>
          <a:p>
            <a:pPr>
              <a:lnSpc>
                <a:spcPct val="90000"/>
              </a:lnSpc>
              <a:buFontTx/>
              <a:buNone/>
            </a:pPr>
            <a:endParaRPr lang="de-DE" sz="1800" smtClean="0"/>
          </a:p>
          <a:p>
            <a:pPr>
              <a:lnSpc>
                <a:spcPct val="90000"/>
              </a:lnSpc>
              <a:buFontTx/>
              <a:buNone/>
            </a:pPr>
            <a:endParaRPr lang="de-DE" sz="1800" smtClean="0"/>
          </a:p>
          <a:p>
            <a:pPr>
              <a:lnSpc>
                <a:spcPct val="90000"/>
              </a:lnSpc>
              <a:buFontTx/>
              <a:buNone/>
            </a:pPr>
            <a:endParaRPr lang="de-DE" sz="1800" smtClean="0"/>
          </a:p>
          <a:p>
            <a:pPr>
              <a:lnSpc>
                <a:spcPct val="90000"/>
              </a:lnSpc>
              <a:buFontTx/>
              <a:buNone/>
            </a:pPr>
            <a:endParaRPr lang="de-DE" sz="1800" smtClean="0"/>
          </a:p>
          <a:p>
            <a:pPr>
              <a:lnSpc>
                <a:spcPct val="90000"/>
              </a:lnSpc>
              <a:buFontTx/>
              <a:buNone/>
            </a:pPr>
            <a:endParaRPr lang="de-DE" sz="1800" smtClean="0"/>
          </a:p>
          <a:p>
            <a:pPr>
              <a:lnSpc>
                <a:spcPct val="90000"/>
              </a:lnSpc>
              <a:buFontTx/>
              <a:buNone/>
            </a:pPr>
            <a:endParaRPr lang="de-DE" sz="1800" smtClean="0"/>
          </a:p>
          <a:p>
            <a:pPr>
              <a:lnSpc>
                <a:spcPct val="90000"/>
              </a:lnSpc>
              <a:buFontTx/>
              <a:buNone/>
            </a:pPr>
            <a:endParaRPr lang="de-DE" sz="1800" smtClean="0"/>
          </a:p>
          <a:p>
            <a:pPr>
              <a:lnSpc>
                <a:spcPct val="90000"/>
              </a:lnSpc>
              <a:buFontTx/>
              <a:buNone/>
            </a:pPr>
            <a:endParaRPr lang="de-DE" sz="1800" smtClean="0"/>
          </a:p>
          <a:p>
            <a:pPr>
              <a:lnSpc>
                <a:spcPct val="90000"/>
              </a:lnSpc>
              <a:buFontTx/>
              <a:buNone/>
            </a:pPr>
            <a:endParaRPr lang="de-DE" sz="1800" smtClean="0"/>
          </a:p>
          <a:p>
            <a:pPr>
              <a:lnSpc>
                <a:spcPct val="90000"/>
              </a:lnSpc>
              <a:buFontTx/>
              <a:buNone/>
            </a:pPr>
            <a:endParaRPr lang="de-DE" sz="1800" smtClean="0"/>
          </a:p>
          <a:p>
            <a:pPr>
              <a:lnSpc>
                <a:spcPct val="90000"/>
              </a:lnSpc>
            </a:pPr>
            <a:r>
              <a:rPr lang="de-DE" sz="1800" smtClean="0"/>
              <a:t>Illumination time per image: 	300 s (radiography)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sz="1800" smtClean="0"/>
              <a:t>				625  x	  90 s (tomography)</a:t>
            </a:r>
          </a:p>
          <a:p>
            <a:pPr>
              <a:lnSpc>
                <a:spcPct val="90000"/>
              </a:lnSpc>
            </a:pPr>
            <a:r>
              <a:rPr lang="de-DE" sz="1800" smtClean="0"/>
              <a:t>Spatial resolution: ~ 23 µm</a:t>
            </a:r>
          </a:p>
        </p:txBody>
      </p:sp>
      <p:pic>
        <p:nvPicPr>
          <p:cNvPr id="110597" name="Picture 5" descr="P10109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1412875"/>
            <a:ext cx="5219700" cy="2936875"/>
          </a:xfrm>
          <a:prstGeom prst="rect">
            <a:avLst/>
          </a:prstGeom>
          <a:noFill/>
        </p:spPr>
      </p:pic>
      <p:pic>
        <p:nvPicPr>
          <p:cNvPr id="110598" name="Picture 6" descr="experiment_focus20um"/>
          <p:cNvPicPr>
            <a:picLocks noChangeAspect="1" noChangeArrowheads="1"/>
          </p:cNvPicPr>
          <p:nvPr/>
        </p:nvPicPr>
        <p:blipFill>
          <a:blip r:embed="rId3" cstate="print"/>
          <a:srcRect l="25874" t="14809" b="7730"/>
          <a:stretch>
            <a:fillRect/>
          </a:stretch>
        </p:blipFill>
        <p:spPr bwMode="auto">
          <a:xfrm>
            <a:off x="3635375" y="4437063"/>
            <a:ext cx="1722438" cy="1800225"/>
          </a:xfrm>
          <a:prstGeom prst="rect">
            <a:avLst/>
          </a:prstGeom>
          <a:noFill/>
        </p:spPr>
      </p:pic>
      <p:pic>
        <p:nvPicPr>
          <p:cNvPr id="110599" name="Picture 7" descr="experiment_focus20um"/>
          <p:cNvPicPr>
            <a:picLocks noChangeAspect="1" noChangeArrowheads="1"/>
          </p:cNvPicPr>
          <p:nvPr/>
        </p:nvPicPr>
        <p:blipFill>
          <a:blip r:embed="rId4" cstate="print"/>
          <a:srcRect l="63217" t="55856" r="29984" b="37343"/>
          <a:stretch>
            <a:fillRect/>
          </a:stretch>
        </p:blipFill>
        <p:spPr bwMode="auto">
          <a:xfrm>
            <a:off x="6804025" y="4437063"/>
            <a:ext cx="1800225" cy="1800225"/>
          </a:xfrm>
          <a:prstGeom prst="rect">
            <a:avLst/>
          </a:prstGeom>
          <a:noFill/>
        </p:spPr>
      </p:pic>
      <p:sp>
        <p:nvSpPr>
          <p:cNvPr id="110601" name="Rectangle 9"/>
          <p:cNvSpPr>
            <a:spLocks noChangeArrowheads="1"/>
          </p:cNvSpPr>
          <p:nvPr/>
        </p:nvSpPr>
        <p:spPr bwMode="auto">
          <a:xfrm>
            <a:off x="4500563" y="5373688"/>
            <a:ext cx="142875" cy="14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0602" name="Line 10"/>
          <p:cNvSpPr>
            <a:spLocks noChangeShapeType="1"/>
          </p:cNvSpPr>
          <p:nvPr/>
        </p:nvSpPr>
        <p:spPr bwMode="auto">
          <a:xfrm flipH="1">
            <a:off x="4643438" y="4437063"/>
            <a:ext cx="2160587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10603" name="Line 11"/>
          <p:cNvSpPr>
            <a:spLocks noChangeShapeType="1"/>
          </p:cNvSpPr>
          <p:nvPr/>
        </p:nvSpPr>
        <p:spPr bwMode="auto">
          <a:xfrm>
            <a:off x="4643438" y="5516563"/>
            <a:ext cx="2160587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5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05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05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0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0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0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0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0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1" grpId="0" animBg="1"/>
      <p:bldP spid="110602" grpId="0" animBg="1"/>
      <p:bldP spid="11060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/>
          <a:p>
            <a:r>
              <a:rPr lang="en-US"/>
              <a:t>Mirco Grosse</a:t>
            </a:r>
          </a:p>
        </p:txBody>
      </p:sp>
      <p:pic>
        <p:nvPicPr>
          <p:cNvPr id="111636" name="Picture 20" descr="LOR15_0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6888" y="1731963"/>
            <a:ext cx="50323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35" name="Picture 19" descr="LOR15_0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8113" y="1735138"/>
            <a:ext cx="503237" cy="503237"/>
          </a:xfrm>
          <a:prstGeom prst="rect">
            <a:avLst/>
          </a:prstGeom>
          <a:noFill/>
        </p:spPr>
      </p:pic>
      <p:pic>
        <p:nvPicPr>
          <p:cNvPr id="111634" name="Picture 18" descr="LOR15_00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0" y="1731963"/>
            <a:ext cx="503238" cy="503237"/>
          </a:xfrm>
          <a:prstGeom prst="rect">
            <a:avLst/>
          </a:prstGeom>
          <a:noFill/>
        </p:spPr>
      </p:pic>
      <p:pic>
        <p:nvPicPr>
          <p:cNvPr id="111633" name="Picture 17" descr="LOR15_00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7388" y="1731963"/>
            <a:ext cx="503237" cy="503237"/>
          </a:xfrm>
          <a:prstGeom prst="rect">
            <a:avLst/>
          </a:prstGeom>
          <a:noFill/>
        </p:spPr>
      </p:pic>
      <p:pic>
        <p:nvPicPr>
          <p:cNvPr id="111632" name="Picture 16" descr="LOR15_00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8613" y="1731963"/>
            <a:ext cx="503237" cy="503237"/>
          </a:xfrm>
          <a:prstGeom prst="rect">
            <a:avLst/>
          </a:prstGeom>
          <a:noFill/>
        </p:spPr>
      </p:pic>
      <p:pic>
        <p:nvPicPr>
          <p:cNvPr id="111631" name="Picture 15" descr="LOR15_00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8250" y="1731963"/>
            <a:ext cx="503238" cy="503237"/>
          </a:xfrm>
          <a:prstGeom prst="rect">
            <a:avLst/>
          </a:prstGeom>
          <a:noFill/>
        </p:spPr>
      </p:pic>
      <p:pic>
        <p:nvPicPr>
          <p:cNvPr id="111630" name="Picture 14" descr="LOR15_00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7888" y="1731963"/>
            <a:ext cx="503237" cy="503237"/>
          </a:xfrm>
          <a:prstGeom prst="rect">
            <a:avLst/>
          </a:prstGeom>
          <a:noFill/>
        </p:spPr>
      </p:pic>
      <p:pic>
        <p:nvPicPr>
          <p:cNvPr id="111629" name="Picture 13" descr="LOR15_000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7525" y="1731963"/>
            <a:ext cx="503238" cy="503237"/>
          </a:xfrm>
          <a:prstGeom prst="rect">
            <a:avLst/>
          </a:prstGeom>
          <a:noFill/>
        </p:spPr>
      </p:pic>
      <p:pic>
        <p:nvPicPr>
          <p:cNvPr id="111628" name="Picture 12" descr="LOR15_000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98750" y="1731963"/>
            <a:ext cx="503238" cy="503237"/>
          </a:xfrm>
          <a:prstGeom prst="rect">
            <a:avLst/>
          </a:prstGeom>
          <a:noFill/>
        </p:spPr>
      </p:pic>
      <p:pic>
        <p:nvPicPr>
          <p:cNvPr id="111627" name="Picture 11" descr="LOR15_000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38388" y="1731963"/>
            <a:ext cx="503237" cy="503237"/>
          </a:xfrm>
          <a:prstGeom prst="rect">
            <a:avLst/>
          </a:prstGeom>
          <a:noFill/>
        </p:spPr>
      </p:pic>
      <p:pic>
        <p:nvPicPr>
          <p:cNvPr id="111626" name="Picture 10" descr="LOR15_000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78025" y="1731963"/>
            <a:ext cx="503238" cy="503237"/>
          </a:xfrm>
          <a:prstGeom prst="rect">
            <a:avLst/>
          </a:prstGeom>
          <a:noFill/>
        </p:spPr>
      </p:pic>
      <p:pic>
        <p:nvPicPr>
          <p:cNvPr id="111624" name="Picture 8" descr="LOR15_000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19250" y="1731963"/>
            <a:ext cx="503238" cy="503237"/>
          </a:xfrm>
          <a:prstGeom prst="rect">
            <a:avLst/>
          </a:prstGeom>
          <a:noFill/>
        </p:spPr>
      </p:pic>
      <p:pic>
        <p:nvPicPr>
          <p:cNvPr id="111623" name="Picture 7" descr="LOR15_000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58888" y="1731963"/>
            <a:ext cx="503237" cy="503237"/>
          </a:xfrm>
          <a:prstGeom prst="rect">
            <a:avLst/>
          </a:prstGeom>
          <a:noFill/>
        </p:spPr>
      </p:pic>
      <p:pic>
        <p:nvPicPr>
          <p:cNvPr id="111622" name="Picture 6" descr="LOR15_000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00113" y="1731963"/>
            <a:ext cx="503237" cy="503237"/>
          </a:xfrm>
          <a:prstGeom prst="rect">
            <a:avLst/>
          </a:prstGeom>
          <a:noFill/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Radiography, rod 15 (p</a:t>
            </a:r>
            <a:r>
              <a:rPr lang="de-DE" baseline="-25000" smtClean="0"/>
              <a:t>i</a:t>
            </a:r>
            <a:r>
              <a:rPr lang="de-DE" smtClean="0"/>
              <a:t> = 3 bar)</a:t>
            </a:r>
          </a:p>
        </p:txBody>
      </p:sp>
      <p:pic>
        <p:nvPicPr>
          <p:cNvPr id="111621" name="Picture 5" descr="LOR15_000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39750" y="1731963"/>
            <a:ext cx="503238" cy="503237"/>
          </a:xfrm>
          <a:prstGeom prst="rect">
            <a:avLst/>
          </a:prstGeom>
          <a:noFill/>
        </p:spPr>
      </p:pic>
      <p:pic>
        <p:nvPicPr>
          <p:cNvPr id="111620" name="Picture 4" descr="LOR15_000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80975" y="1731963"/>
            <a:ext cx="503238" cy="503237"/>
          </a:xfrm>
          <a:prstGeom prst="rect">
            <a:avLst/>
          </a:prstGeom>
          <a:noFill/>
        </p:spPr>
      </p:pic>
      <p:pic>
        <p:nvPicPr>
          <p:cNvPr id="111637" name="Picture 21" descr="LOR15B_001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940425" y="1854200"/>
            <a:ext cx="5032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38" name="Picture 22" descr="LOR15B_001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297613" y="1854200"/>
            <a:ext cx="503237" cy="503238"/>
          </a:xfrm>
          <a:prstGeom prst="rect">
            <a:avLst/>
          </a:prstGeom>
          <a:noFill/>
        </p:spPr>
      </p:pic>
      <p:pic>
        <p:nvPicPr>
          <p:cNvPr id="111639" name="Picture 23" descr="LOR15_000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656388" y="1854200"/>
            <a:ext cx="503237" cy="503238"/>
          </a:xfrm>
          <a:prstGeom prst="rect">
            <a:avLst/>
          </a:prstGeom>
          <a:noFill/>
        </p:spPr>
      </p:pic>
      <p:pic>
        <p:nvPicPr>
          <p:cNvPr id="111640" name="Picture 24" descr="LOR15_0008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029450" y="1854200"/>
            <a:ext cx="503238" cy="503238"/>
          </a:xfrm>
          <a:prstGeom prst="rect">
            <a:avLst/>
          </a:prstGeom>
          <a:noFill/>
        </p:spPr>
      </p:pic>
      <p:pic>
        <p:nvPicPr>
          <p:cNvPr id="111641" name="Picture 25" descr="LOR15_0008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377113" y="1854200"/>
            <a:ext cx="503237" cy="503238"/>
          </a:xfrm>
          <a:prstGeom prst="rect">
            <a:avLst/>
          </a:prstGeom>
          <a:noFill/>
        </p:spPr>
      </p:pic>
      <p:pic>
        <p:nvPicPr>
          <p:cNvPr id="111642" name="Picture 26" descr="LOR15_0007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737475" y="1854200"/>
            <a:ext cx="503238" cy="503238"/>
          </a:xfrm>
          <a:prstGeom prst="rect">
            <a:avLst/>
          </a:prstGeom>
          <a:noFill/>
        </p:spPr>
      </p:pic>
      <p:pic>
        <p:nvPicPr>
          <p:cNvPr id="111643" name="Picture 27" descr="LOR15B_0006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096250" y="1854200"/>
            <a:ext cx="503238" cy="503238"/>
          </a:xfrm>
          <a:prstGeom prst="rect">
            <a:avLst/>
          </a:prstGeom>
          <a:noFill/>
        </p:spPr>
      </p:pic>
      <p:sp>
        <p:nvSpPr>
          <p:cNvPr id="111644" name="Text Box 28"/>
          <p:cNvSpPr txBox="1">
            <a:spLocks noChangeArrowheads="1"/>
          </p:cNvSpPr>
          <p:nvPr/>
        </p:nvSpPr>
        <p:spPr bwMode="auto">
          <a:xfrm>
            <a:off x="215900" y="2438400"/>
            <a:ext cx="1511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Z=700mm</a:t>
            </a:r>
          </a:p>
        </p:txBody>
      </p:sp>
      <p:sp>
        <p:nvSpPr>
          <p:cNvPr id="111645" name="Text Box 29"/>
          <p:cNvSpPr txBox="1">
            <a:spLocks noChangeArrowheads="1"/>
          </p:cNvSpPr>
          <p:nvPr/>
        </p:nvSpPr>
        <p:spPr bwMode="auto">
          <a:xfrm>
            <a:off x="7759700" y="2514600"/>
            <a:ext cx="1384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Z=1120mm</a:t>
            </a:r>
          </a:p>
        </p:txBody>
      </p:sp>
      <p:graphicFrame>
        <p:nvGraphicFramePr>
          <p:cNvPr id="111646" name="Object 30"/>
          <p:cNvGraphicFramePr>
            <a:graphicFrameLocks noGrp="1" noChangeAspect="1"/>
          </p:cNvGraphicFramePr>
          <p:nvPr>
            <p:ph idx="1"/>
          </p:nvPr>
        </p:nvGraphicFramePr>
        <p:xfrm>
          <a:off x="1304925" y="2611438"/>
          <a:ext cx="5067300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61" name="Graph" r:id="rId24" imgW="3244291" imgH="2445715" progId="">
                  <p:embed/>
                </p:oleObj>
              </mc:Choice>
              <mc:Fallback>
                <p:oleObj name="Graph" r:id="rId24" imgW="3244291" imgH="2445715" progId="">
                  <p:embed/>
                  <p:pic>
                    <p:nvPicPr>
                      <p:cNvPr id="0" name="Picture 3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611438"/>
                        <a:ext cx="5067300" cy="381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48" name="Text Box 32"/>
          <p:cNvSpPr txBox="1">
            <a:spLocks noChangeArrowheads="1"/>
          </p:cNvSpPr>
          <p:nvPr/>
        </p:nvSpPr>
        <p:spPr bwMode="auto">
          <a:xfrm>
            <a:off x="6451600" y="3568700"/>
            <a:ext cx="2184400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cs typeface="Arial" pitchFamily="34" charset="0"/>
              </a:rPr>
              <a:t>Σ = 0.215, </a:t>
            </a:r>
          </a:p>
          <a:p>
            <a:pPr>
              <a:spcBef>
                <a:spcPct val="50000"/>
              </a:spcBef>
            </a:pPr>
            <a:r>
              <a:rPr lang="en-US">
                <a:cs typeface="Arial" pitchFamily="34" charset="0"/>
              </a:rPr>
              <a:t>Is in the range measured for  not- oxidized Zry-4</a:t>
            </a:r>
          </a:p>
          <a:p>
            <a:pPr>
              <a:spcBef>
                <a:spcPct val="50000"/>
              </a:spcBef>
            </a:pPr>
            <a:r>
              <a:rPr lang="en-US">
                <a:cs typeface="Arial" pitchFamily="34" charset="0"/>
              </a:rPr>
              <a:t>(</a:t>
            </a:r>
            <a:r>
              <a:rPr lang="en-US"/>
              <a:t>Σ = 0.197 .. 0.216)</a:t>
            </a:r>
          </a:p>
        </p:txBody>
      </p:sp>
      <p:sp>
        <p:nvSpPr>
          <p:cNvPr id="111649" name="Line 33"/>
          <p:cNvSpPr>
            <a:spLocks noChangeShapeType="1"/>
          </p:cNvSpPr>
          <p:nvPr/>
        </p:nvSpPr>
        <p:spPr bwMode="auto">
          <a:xfrm flipH="1">
            <a:off x="4241800" y="2197100"/>
            <a:ext cx="1638300" cy="8636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1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8" grpId="0"/>
      <p:bldP spid="111649" grpId="0" animBg="1"/>
    </p:bldLst>
  </p:timing>
</p:sld>
</file>

<file path=ppt/theme/theme1.xml><?xml version="1.0" encoding="utf-8"?>
<a:theme xmlns:a="http://schemas.openxmlformats.org/drawingml/2006/main" name="KIT_master_ppt2003_e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KIT_master_ppt2003_en</Template>
  <TotalTime>0</TotalTime>
  <Words>430</Words>
  <Application>Microsoft Office PowerPoint</Application>
  <PresentationFormat>Bildschirmpräsentation (4:3)</PresentationFormat>
  <Paragraphs>104</Paragraphs>
  <Slides>21</Slides>
  <Notes>0</Notes>
  <HiddenSlides>0</HiddenSlides>
  <MMClips>7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KIT_master_ppt2003_en</vt:lpstr>
      <vt:lpstr>Dokument</vt:lpstr>
      <vt:lpstr>Formel</vt:lpstr>
      <vt:lpstr>Graph</vt:lpstr>
      <vt:lpstr>PowerPoint-Präsentation</vt:lpstr>
      <vt:lpstr>Content</vt:lpstr>
      <vt:lpstr>Neutron radiography</vt:lpstr>
      <vt:lpstr>PowerPoint-Präsentation</vt:lpstr>
      <vt:lpstr>Neutron radiography</vt:lpstr>
      <vt:lpstr>Neutron radiography</vt:lpstr>
      <vt:lpstr>Secondary hydriding</vt:lpstr>
      <vt:lpstr>Experiments</vt:lpstr>
      <vt:lpstr>Radiography, rod 15 (pi = 3 bar)</vt:lpstr>
      <vt:lpstr>Radiography, rod 03 (pi = 55 bar, Δt = 104 s)</vt:lpstr>
      <vt:lpstr>Radiography, rod 03 (pi = 55 bar, Δt = 104 s)</vt:lpstr>
      <vt:lpstr>Radiography, rod 06 (pi = 35 bar, Δt = 93 s)</vt:lpstr>
      <vt:lpstr>Radiography, rod 08 (pi = 50 bar, Δt = 101 s)</vt:lpstr>
      <vt:lpstr>Radiography, rod 10 (pi = 45 bar, Δt = 49 s)</vt:lpstr>
      <vt:lpstr>Radiography, rod 17 (pi = 40 bar, Δt = 71 s)</vt:lpstr>
      <vt:lpstr>Tomography, rod 01 (pi = 50 bar, Δt = 112 s)</vt:lpstr>
      <vt:lpstr>Tomography, rod 01 (pi = 50 bar, Δt = 112 s)</vt:lpstr>
      <vt:lpstr>Tomography, rod 03 (pi = 55 bar, Δt = 104 s)</vt:lpstr>
      <vt:lpstr>Tomography, rod 05 (pi = 40 bar, Δt = 93 s)</vt:lpstr>
      <vt:lpstr>Summary and Conclusions</vt:lpstr>
      <vt:lpstr>PowerPoint-Präsentation</vt:lpstr>
    </vt:vector>
  </TitlesOfParts>
  <Company>FZK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Grosse</dc:creator>
  <cp:lastModifiedBy>Stuckert, Juri</cp:lastModifiedBy>
  <cp:revision>99</cp:revision>
  <dcterms:created xsi:type="dcterms:W3CDTF">2010-04-21T11:46:04Z</dcterms:created>
  <dcterms:modified xsi:type="dcterms:W3CDTF">2010-11-25T15:31:24Z</dcterms:modified>
</cp:coreProperties>
</file>