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360" r:id="rId3"/>
    <p:sldId id="359" r:id="rId4"/>
    <p:sldId id="357" r:id="rId5"/>
    <p:sldId id="358" r:id="rId6"/>
    <p:sldId id="347" r:id="rId7"/>
    <p:sldId id="348" r:id="rId8"/>
    <p:sldId id="319" r:id="rId9"/>
    <p:sldId id="320" r:id="rId10"/>
    <p:sldId id="322" r:id="rId11"/>
    <p:sldId id="323" r:id="rId12"/>
    <p:sldId id="324" r:id="rId13"/>
    <p:sldId id="327" r:id="rId14"/>
    <p:sldId id="330" r:id="rId15"/>
    <p:sldId id="328" r:id="rId16"/>
    <p:sldId id="325" r:id="rId17"/>
    <p:sldId id="332" r:id="rId18"/>
    <p:sldId id="335" r:id="rId19"/>
    <p:sldId id="329" r:id="rId20"/>
    <p:sldId id="331" r:id="rId21"/>
    <p:sldId id="346" r:id="rId22"/>
    <p:sldId id="361" r:id="rId23"/>
    <p:sldId id="364" r:id="rId24"/>
    <p:sldId id="351" r:id="rId25"/>
    <p:sldId id="353" r:id="rId26"/>
    <p:sldId id="362" r:id="rId27"/>
    <p:sldId id="363" r:id="rId28"/>
    <p:sldId id="339" r:id="rId29"/>
    <p:sldId id="341" r:id="rId30"/>
    <p:sldId id="340" r:id="rId31"/>
    <p:sldId id="352" r:id="rId32"/>
    <p:sldId id="349" r:id="rId33"/>
    <p:sldId id="284" r:id="rId34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2F2FFF"/>
    <a:srgbClr val="009681"/>
    <a:srgbClr val="000096"/>
    <a:srgbClr val="993366"/>
    <a:srgbClr val="CC3399"/>
    <a:srgbClr val="D24AD2"/>
    <a:srgbClr val="008080"/>
    <a:srgbClr val="8037B7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63" autoAdjust="0"/>
    <p:restoredTop sz="95000" autoAdjust="0"/>
  </p:normalViewPr>
  <p:slideViewPr>
    <p:cSldViewPr>
      <p:cViewPr>
        <p:scale>
          <a:sx n="90" d="100"/>
          <a:sy n="90" d="100"/>
        </p:scale>
        <p:origin x="-2870" y="-10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-4238" y="-8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337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12602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/>
          <a:lstStyle/>
          <a:p>
            <a:fld id="{898242E3-1B56-4FDD-966C-3EBA0D0E7950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748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0625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Bundle_0gra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2992438"/>
            <a:ext cx="9107487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II_rahmen_neu_titel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00" dirty="0" smtClean="0"/>
              <a:t>KIT – University of the State of Baden-Württemberg and</a:t>
            </a:r>
          </a:p>
          <a:p>
            <a:pPr eaLnBrk="1" hangingPunct="1">
              <a:defRPr/>
            </a:pPr>
            <a:r>
              <a:rPr lang="en-US" sz="800" dirty="0" smtClean="0"/>
              <a:t>National Large-scale Research Center of the Helmholtz Association</a:t>
            </a:r>
            <a:endParaRPr lang="de-DE" sz="800" dirty="0" smtClean="0"/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385763" y="3367088"/>
            <a:ext cx="353816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1000" noProof="0" dirty="0" smtClean="0">
                <a:solidFill>
                  <a:schemeClr val="bg1"/>
                </a:solidFill>
              </a:rPr>
              <a:t>Institute for Applied Materials;  Program NUKLEAR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sz="1600" b="1" dirty="0" smtClean="0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9" name="Picture 13" descr="KIT-Logo-rgb_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5288" y="1268413"/>
            <a:ext cx="8389937" cy="649287"/>
          </a:xfrm>
        </p:spPr>
        <p:txBody>
          <a:bodyPr/>
          <a:lstStyle>
            <a:lvl1pPr>
              <a:lnSpc>
                <a:spcPct val="90000"/>
              </a:lnSpc>
              <a:defRPr sz="26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6875" y="2232025"/>
            <a:ext cx="8370888" cy="620713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 sz="1800" b="1">
                <a:solidFill>
                  <a:srgbClr val="000000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48" y="209494"/>
            <a:ext cx="1801368" cy="77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55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875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587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 b="1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244800" y="1263600"/>
            <a:ext cx="8647200" cy="5036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6011863" y="6627813"/>
            <a:ext cx="2247900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F9E46-CB5A-4CC1-A535-46207D5B6D77}" type="datetime1">
              <a:rPr lang="de-DE"/>
              <a:pPr>
                <a:defRPr/>
              </a:pPr>
              <a:t>31.03.2014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50825" y="6626225"/>
            <a:ext cx="5754688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Menue: Einfügen &gt; Kopf- und Fußzeile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8261350" y="6626225"/>
            <a:ext cx="627063" cy="179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93702-78F3-4346-887D-C1E1D5CC9AF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2087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1567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05850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837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180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705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377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8286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5801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Folientitel durch klicken hinzufügen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Karlsruhe Institute of Technology (KIT).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0" name="Text Box 11"/>
          <p:cNvSpPr txBox="1">
            <a:spLocks noChangeArrowheads="1"/>
          </p:cNvSpPr>
          <p:nvPr/>
        </p:nvSpPr>
        <p:spPr bwMode="auto">
          <a:xfrm>
            <a:off x="4859338" y="6453188"/>
            <a:ext cx="576758" cy="18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06D4C4BF-F5A5-4DFE-A9E8-E541260CD533}" type="slidenum">
              <a:rPr lang="de-DE" sz="900" b="1" smtClean="0"/>
              <a:pPr eaLnBrk="1" hangingPunct="1">
                <a:spcBef>
                  <a:spcPct val="50000"/>
                </a:spcBef>
                <a:defRPr/>
              </a:pPr>
              <a:t>‹Nr.›</a:t>
            </a:fld>
            <a:r>
              <a:rPr lang="de-DE" sz="900" b="1" dirty="0" smtClean="0"/>
              <a:t> / 33</a:t>
            </a: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755650" y="6453188"/>
            <a:ext cx="8143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900" dirty="0" smtClean="0"/>
              <a:t>01.04.2014</a:t>
            </a:r>
          </a:p>
        </p:txBody>
      </p:sp>
      <p:pic>
        <p:nvPicPr>
          <p:cNvPr id="1032" name="Picture 9" descr="KITlogo_4c_frutig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1476375" y="6453188"/>
            <a:ext cx="266357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900" dirty="0" smtClean="0"/>
              <a:t>J. Stuckert – QUENCH-LOCA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sz="900" dirty="0" smtClean="0"/>
              <a:t>KTG-</a:t>
            </a:r>
            <a:r>
              <a:rPr lang="de-DE" sz="900" dirty="0" err="1" smtClean="0"/>
              <a:t>Fachtag</a:t>
            </a:r>
            <a:r>
              <a:rPr lang="de-DE" sz="900" dirty="0" smtClean="0"/>
              <a:t>, Brennelemente, Karlsruhe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421778"/>
            <a:ext cx="934976" cy="4014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20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7"/>
        </a:buBlip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7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7"/>
        </a:buBlip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7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7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7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7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emf"/><Relationship Id="rId5" Type="http://schemas.openxmlformats.org/officeDocument/2006/relationships/image" Target="../media/image12.jpg"/><Relationship Id="rId4" Type="http://schemas.openxmlformats.org/officeDocument/2006/relationships/image" Target="../media/image1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tiff"/><Relationship Id="rId4" Type="http://schemas.openxmlformats.org/officeDocument/2006/relationships/image" Target="../media/image6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quench.forschung.kit.edu/" TargetMode="External"/><Relationship Id="rId2" Type="http://schemas.openxmlformats.org/officeDocument/2006/relationships/hyperlink" Target="http://www.iam.kit.edu/wpt/471.php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268760"/>
            <a:ext cx="8389937" cy="432048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400" dirty="0" smtClean="0">
                <a:solidFill>
                  <a:srgbClr val="006D5E"/>
                </a:solidFill>
              </a:rPr>
              <a:t>First results of </a:t>
            </a:r>
            <a:r>
              <a:rPr lang="en-US" sz="2400" dirty="0">
                <a:solidFill>
                  <a:srgbClr val="006D5E"/>
                </a:solidFill>
              </a:rPr>
              <a:t>the QUENCH-LOCA program</a:t>
            </a:r>
            <a:endParaRPr lang="de-DE" sz="2400" dirty="0">
              <a:solidFill>
                <a:srgbClr val="006D5E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2448372"/>
            <a:ext cx="6336704" cy="332556"/>
          </a:xfrm>
        </p:spPr>
        <p:txBody>
          <a:bodyPr/>
          <a:lstStyle/>
          <a:p>
            <a:pPr algn="ctr" eaLnBrk="1" hangingPunct="1"/>
            <a:r>
              <a:rPr lang="de-DE" b="0" dirty="0">
                <a:solidFill>
                  <a:srgbClr val="0D00B0"/>
                </a:solidFill>
              </a:rPr>
              <a:t>J. </a:t>
            </a:r>
            <a:r>
              <a:rPr lang="de-DE" b="0" dirty="0" smtClean="0">
                <a:solidFill>
                  <a:srgbClr val="0D00B0"/>
                </a:solidFill>
              </a:rPr>
              <a:t>Stuckert, </a:t>
            </a:r>
            <a:r>
              <a:rPr lang="de-DE" b="0" dirty="0">
                <a:solidFill>
                  <a:srgbClr val="0D00B0"/>
                </a:solidFill>
              </a:rPr>
              <a:t>M. Große, C</a:t>
            </a:r>
            <a:r>
              <a:rPr lang="de-DE" b="0" dirty="0" smtClean="0">
                <a:solidFill>
                  <a:srgbClr val="0D00B0"/>
                </a:solidFill>
              </a:rPr>
              <a:t>. Rössger, M. </a:t>
            </a:r>
            <a:r>
              <a:rPr lang="de-DE" b="0" dirty="0">
                <a:solidFill>
                  <a:srgbClr val="0D00B0"/>
                </a:solidFill>
              </a:rPr>
              <a:t>Steinbrück, M. </a:t>
            </a:r>
            <a:r>
              <a:rPr lang="de-DE" b="0" dirty="0" smtClean="0">
                <a:solidFill>
                  <a:srgbClr val="0D00B0"/>
                </a:solidFill>
              </a:rPr>
              <a:t>Walter</a:t>
            </a:r>
            <a:endParaRPr lang="en-GB" b="0" dirty="0" smtClean="0">
              <a:solidFill>
                <a:srgbClr val="0D00B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56176" y="2950109"/>
            <a:ext cx="2808312" cy="25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SzPct val="70000"/>
              <a:buFontTx/>
              <a:buNone/>
              <a:defRPr sz="18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/>
            <a:r>
              <a:rPr lang="de-DE" sz="1200" b="0" i="1" dirty="0" smtClean="0">
                <a:solidFill>
                  <a:srgbClr val="0D00B0"/>
                </a:solidFill>
              </a:rPr>
              <a:t>Brennelemente, KTG-</a:t>
            </a:r>
            <a:r>
              <a:rPr lang="de-DE" sz="1200" b="0" i="1" dirty="0" err="1" smtClean="0">
                <a:solidFill>
                  <a:srgbClr val="0D00B0"/>
                </a:solidFill>
              </a:rPr>
              <a:t>Fachtag</a:t>
            </a:r>
            <a:r>
              <a:rPr lang="de-DE" sz="1200" b="0" i="1" dirty="0" smtClean="0">
                <a:solidFill>
                  <a:srgbClr val="0D00B0"/>
                </a:solidFill>
              </a:rPr>
              <a:t>, KA 2014</a:t>
            </a:r>
            <a:endParaRPr lang="de-DE" sz="1200" b="0" i="1" dirty="0">
              <a:solidFill>
                <a:srgbClr val="0D00B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2" y="836712"/>
            <a:ext cx="4460875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67" y="836712"/>
            <a:ext cx="4524375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76189" y="67756"/>
            <a:ext cx="7416824" cy="70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US" sz="2000" b="1" dirty="0" smtClean="0">
                <a:solidFill>
                  <a:srgbClr val="006666"/>
                </a:solidFill>
              </a:rPr>
              <a:t>Comparison of maximal cladding temperatures at</a:t>
            </a:r>
            <a:endParaRPr lang="en-US" sz="2000" b="1" dirty="0">
              <a:solidFill>
                <a:srgbClr val="006666"/>
              </a:solidFill>
            </a:endParaRPr>
          </a:p>
          <a:p>
            <a:pPr algn="ctr"/>
            <a:r>
              <a:rPr lang="en-GB" sz="2000" b="1" dirty="0">
                <a:solidFill>
                  <a:srgbClr val="006666"/>
                </a:solidFill>
              </a:rPr>
              <a:t>d</a:t>
            </a:r>
            <a:r>
              <a:rPr lang="en-GB" sz="2000" b="1" dirty="0" smtClean="0">
                <a:solidFill>
                  <a:srgbClr val="006666"/>
                </a:solidFill>
              </a:rPr>
              <a:t>ifferent elevations for QUENCH-L0 and -L1</a:t>
            </a:r>
            <a:endParaRPr lang="en-GB" sz="2000" b="1" dirty="0">
              <a:solidFill>
                <a:srgbClr val="006666"/>
              </a:solidFill>
            </a:endParaRPr>
          </a:p>
        </p:txBody>
      </p:sp>
      <p:sp>
        <p:nvSpPr>
          <p:cNvPr id="9" name="Text Box 2107"/>
          <p:cNvSpPr txBox="1">
            <a:spLocks noChangeArrowheads="1"/>
          </p:cNvSpPr>
          <p:nvPr/>
        </p:nvSpPr>
        <p:spPr bwMode="auto">
          <a:xfrm>
            <a:off x="797929" y="1052736"/>
            <a:ext cx="66685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LOCA-0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0" name="Text Box 2107"/>
          <p:cNvSpPr txBox="1">
            <a:spLocks noChangeArrowheads="1"/>
          </p:cNvSpPr>
          <p:nvPr/>
        </p:nvSpPr>
        <p:spPr bwMode="auto">
          <a:xfrm>
            <a:off x="5292080" y="1052736"/>
            <a:ext cx="66685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LOCA-1</a:t>
            </a:r>
            <a:endParaRPr lang="en-US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1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921420"/>
            <a:ext cx="4206875" cy="536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222750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83568" y="67756"/>
            <a:ext cx="6840760" cy="70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US" sz="2000" b="1" dirty="0">
                <a:solidFill>
                  <a:srgbClr val="006666"/>
                </a:solidFill>
              </a:rPr>
              <a:t>Axial and radial temperature </a:t>
            </a:r>
            <a:r>
              <a:rPr lang="en-US" sz="2000" b="1" dirty="0" smtClean="0">
                <a:solidFill>
                  <a:srgbClr val="006666"/>
                </a:solidFill>
              </a:rPr>
              <a:t>distributions at </a:t>
            </a:r>
            <a:r>
              <a:rPr lang="en-US" sz="2000" b="1" dirty="0">
                <a:solidFill>
                  <a:srgbClr val="006666"/>
                </a:solidFill>
              </a:rPr>
              <a:t>first burst </a:t>
            </a:r>
            <a:r>
              <a:rPr lang="en-GB" sz="2000" b="1" dirty="0" smtClean="0">
                <a:solidFill>
                  <a:srgbClr val="006666"/>
                </a:solidFill>
              </a:rPr>
              <a:t>for QUENCH-L0 </a:t>
            </a:r>
            <a:r>
              <a:rPr lang="en-US" sz="2000" b="1" dirty="0" smtClean="0">
                <a:solidFill>
                  <a:srgbClr val="006666"/>
                </a:solidFill>
              </a:rPr>
              <a:t>(</a:t>
            </a:r>
            <a:r>
              <a:rPr lang="en-US" sz="2000" b="1" dirty="0">
                <a:solidFill>
                  <a:srgbClr val="006666"/>
                </a:solidFill>
              </a:rPr>
              <a:t>111 s, rod #1) </a:t>
            </a:r>
            <a:r>
              <a:rPr lang="en-GB" sz="2000" b="1" dirty="0" smtClean="0">
                <a:solidFill>
                  <a:srgbClr val="006666"/>
                </a:solidFill>
              </a:rPr>
              <a:t> and -L1 </a:t>
            </a:r>
            <a:r>
              <a:rPr lang="en-US" sz="2000" b="1" dirty="0" smtClean="0">
                <a:solidFill>
                  <a:srgbClr val="006666"/>
                </a:solidFill>
              </a:rPr>
              <a:t>(55 </a:t>
            </a:r>
            <a:r>
              <a:rPr lang="en-US" sz="2000" b="1" dirty="0">
                <a:solidFill>
                  <a:srgbClr val="006666"/>
                </a:solidFill>
              </a:rPr>
              <a:t>s, rod </a:t>
            </a:r>
            <a:r>
              <a:rPr lang="en-US" sz="2000" b="1" dirty="0" smtClean="0">
                <a:solidFill>
                  <a:srgbClr val="006666"/>
                </a:solidFill>
              </a:rPr>
              <a:t>#4) </a:t>
            </a:r>
            <a:endParaRPr lang="en-GB" sz="2000" b="1" dirty="0">
              <a:solidFill>
                <a:srgbClr val="006666"/>
              </a:solidFill>
            </a:endParaRPr>
          </a:p>
        </p:txBody>
      </p:sp>
      <p:sp>
        <p:nvSpPr>
          <p:cNvPr id="11" name="Text Box 2107"/>
          <p:cNvSpPr txBox="1">
            <a:spLocks noChangeArrowheads="1"/>
          </p:cNvSpPr>
          <p:nvPr/>
        </p:nvSpPr>
        <p:spPr bwMode="auto">
          <a:xfrm>
            <a:off x="3318209" y="5301208"/>
            <a:ext cx="66685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LOCA-0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2" name="Text Box 2107"/>
          <p:cNvSpPr txBox="1">
            <a:spLocks noChangeArrowheads="1"/>
          </p:cNvSpPr>
          <p:nvPr/>
        </p:nvSpPr>
        <p:spPr bwMode="auto">
          <a:xfrm>
            <a:off x="7812360" y="5301208"/>
            <a:ext cx="66685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LOCA-1</a:t>
            </a:r>
            <a:endParaRPr lang="en-US" sz="1400" b="1" dirty="0">
              <a:solidFill>
                <a:srgbClr val="0000FF"/>
              </a:solidFill>
            </a:endParaRPr>
          </a:p>
        </p:txBody>
      </p:sp>
      <p:pic>
        <p:nvPicPr>
          <p:cNvPr id="13" name="Picture 8" descr="TC instr_950m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9237"/>
            <a:ext cx="1727398" cy="172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41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42045"/>
            <a:ext cx="4283075" cy="515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Oval 2104"/>
          <p:cNvSpPr>
            <a:spLocks noChangeArrowheads="1"/>
          </p:cNvSpPr>
          <p:nvPr/>
        </p:nvSpPr>
        <p:spPr bwMode="auto">
          <a:xfrm>
            <a:off x="1536700" y="3325019"/>
            <a:ext cx="998538" cy="720725"/>
          </a:xfrm>
          <a:prstGeom prst="ellipse">
            <a:avLst/>
          </a:prstGeom>
          <a:noFill/>
          <a:ln w="25400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Text Box 2105"/>
          <p:cNvSpPr txBox="1">
            <a:spLocks noChangeArrowheads="1"/>
          </p:cNvSpPr>
          <p:nvPr/>
        </p:nvSpPr>
        <p:spPr bwMode="auto">
          <a:xfrm>
            <a:off x="807334" y="3546766"/>
            <a:ext cx="7293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 b="1" dirty="0">
                <a:solidFill>
                  <a:srgbClr val="FF00FF"/>
                </a:solidFill>
              </a:rPr>
              <a:t>i</a:t>
            </a:r>
            <a:r>
              <a:rPr lang="en-US" sz="1200" b="1" dirty="0" smtClean="0">
                <a:solidFill>
                  <a:srgbClr val="FF00FF"/>
                </a:solidFill>
              </a:rPr>
              <a:t>nternal</a:t>
            </a:r>
          </a:p>
          <a:p>
            <a:pPr algn="ctr" eaLnBrk="1" hangingPunct="1"/>
            <a:r>
              <a:rPr lang="en-US" sz="1200" b="1" dirty="0" smtClean="0">
                <a:solidFill>
                  <a:srgbClr val="FF00FF"/>
                </a:solidFill>
              </a:rPr>
              <a:t>rod </a:t>
            </a:r>
            <a:r>
              <a:rPr lang="en-US" sz="1200" b="1" dirty="0">
                <a:solidFill>
                  <a:srgbClr val="FF00FF"/>
                </a:solidFill>
              </a:rPr>
              <a:t>group</a:t>
            </a:r>
          </a:p>
        </p:txBody>
      </p:sp>
      <p:sp>
        <p:nvSpPr>
          <p:cNvPr id="22" name="Oval 2106"/>
          <p:cNvSpPr>
            <a:spLocks noChangeArrowheads="1"/>
          </p:cNvSpPr>
          <p:nvPr/>
        </p:nvSpPr>
        <p:spPr bwMode="auto">
          <a:xfrm>
            <a:off x="2699792" y="3762437"/>
            <a:ext cx="1008112" cy="935037"/>
          </a:xfrm>
          <a:prstGeom prst="ellips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" name="Text Box 2107"/>
          <p:cNvSpPr txBox="1">
            <a:spLocks noChangeArrowheads="1"/>
          </p:cNvSpPr>
          <p:nvPr/>
        </p:nvSpPr>
        <p:spPr bwMode="auto">
          <a:xfrm>
            <a:off x="807334" y="4304268"/>
            <a:ext cx="7293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 b="1" dirty="0">
                <a:solidFill>
                  <a:srgbClr val="0000FF"/>
                </a:solidFill>
              </a:rPr>
              <a:t>e</a:t>
            </a:r>
            <a:r>
              <a:rPr lang="en-US" sz="1200" b="1" dirty="0" smtClean="0">
                <a:solidFill>
                  <a:srgbClr val="0000FF"/>
                </a:solidFill>
              </a:rPr>
              <a:t>xternal</a:t>
            </a:r>
          </a:p>
          <a:p>
            <a:pPr algn="ctr" eaLnBrk="1" hangingPunct="1"/>
            <a:r>
              <a:rPr lang="en-US" sz="1200" b="1" dirty="0" smtClean="0">
                <a:solidFill>
                  <a:srgbClr val="0000FF"/>
                </a:solidFill>
              </a:rPr>
              <a:t>rod </a:t>
            </a:r>
            <a:r>
              <a:rPr lang="en-US" sz="1200" b="1" dirty="0">
                <a:solidFill>
                  <a:srgbClr val="0000FF"/>
                </a:solidFill>
              </a:rPr>
              <a:t>group</a:t>
            </a:r>
          </a:p>
        </p:txBody>
      </p:sp>
      <p:sp>
        <p:nvSpPr>
          <p:cNvPr id="24" name="Line 2108"/>
          <p:cNvSpPr>
            <a:spLocks noChangeShapeType="1"/>
          </p:cNvSpPr>
          <p:nvPr/>
        </p:nvSpPr>
        <p:spPr bwMode="auto">
          <a:xfrm flipV="1">
            <a:off x="1483663" y="4229955"/>
            <a:ext cx="1216129" cy="251619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42045"/>
            <a:ext cx="427513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104"/>
          <p:cNvSpPr>
            <a:spLocks noChangeArrowheads="1"/>
          </p:cNvSpPr>
          <p:nvPr/>
        </p:nvSpPr>
        <p:spPr bwMode="auto">
          <a:xfrm>
            <a:off x="6915852" y="2730128"/>
            <a:ext cx="417438" cy="720725"/>
          </a:xfrm>
          <a:prstGeom prst="ellipse">
            <a:avLst/>
          </a:prstGeom>
          <a:noFill/>
          <a:ln w="25400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" name="Text Box 2105"/>
          <p:cNvSpPr txBox="1">
            <a:spLocks noChangeArrowheads="1"/>
          </p:cNvSpPr>
          <p:nvPr/>
        </p:nvSpPr>
        <p:spPr bwMode="auto">
          <a:xfrm>
            <a:off x="6084168" y="2905824"/>
            <a:ext cx="7293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 b="1" dirty="0">
                <a:solidFill>
                  <a:srgbClr val="FF00FF"/>
                </a:solidFill>
              </a:rPr>
              <a:t>i</a:t>
            </a:r>
            <a:r>
              <a:rPr lang="en-US" sz="1200" b="1" dirty="0" smtClean="0">
                <a:solidFill>
                  <a:srgbClr val="FF00FF"/>
                </a:solidFill>
              </a:rPr>
              <a:t>nternal</a:t>
            </a:r>
          </a:p>
          <a:p>
            <a:pPr algn="ctr" eaLnBrk="1" hangingPunct="1"/>
            <a:r>
              <a:rPr lang="en-US" sz="1200" b="1" dirty="0" smtClean="0">
                <a:solidFill>
                  <a:srgbClr val="FF00FF"/>
                </a:solidFill>
              </a:rPr>
              <a:t>rod </a:t>
            </a:r>
            <a:r>
              <a:rPr lang="en-US" sz="1200" b="1" dirty="0">
                <a:solidFill>
                  <a:srgbClr val="FF00FF"/>
                </a:solidFill>
              </a:rPr>
              <a:t>group</a:t>
            </a:r>
          </a:p>
        </p:txBody>
      </p:sp>
      <p:sp>
        <p:nvSpPr>
          <p:cNvPr id="28" name="Oval 2106"/>
          <p:cNvSpPr>
            <a:spLocks noChangeArrowheads="1"/>
          </p:cNvSpPr>
          <p:nvPr/>
        </p:nvSpPr>
        <p:spPr bwMode="auto">
          <a:xfrm>
            <a:off x="7372551" y="3685381"/>
            <a:ext cx="820630" cy="935037"/>
          </a:xfrm>
          <a:prstGeom prst="ellips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9" name="Text Box 2107"/>
          <p:cNvSpPr txBox="1">
            <a:spLocks noChangeArrowheads="1"/>
          </p:cNvSpPr>
          <p:nvPr/>
        </p:nvSpPr>
        <p:spPr bwMode="auto">
          <a:xfrm>
            <a:off x="5858858" y="4336475"/>
            <a:ext cx="7293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 b="1" dirty="0">
                <a:solidFill>
                  <a:srgbClr val="0000FF"/>
                </a:solidFill>
              </a:rPr>
              <a:t>e</a:t>
            </a:r>
            <a:r>
              <a:rPr lang="en-US" sz="1200" b="1" dirty="0" smtClean="0">
                <a:solidFill>
                  <a:srgbClr val="0000FF"/>
                </a:solidFill>
              </a:rPr>
              <a:t>xternal</a:t>
            </a:r>
          </a:p>
          <a:p>
            <a:pPr algn="ctr" eaLnBrk="1" hangingPunct="1"/>
            <a:r>
              <a:rPr lang="en-US" sz="1200" b="1" dirty="0" smtClean="0">
                <a:solidFill>
                  <a:srgbClr val="0000FF"/>
                </a:solidFill>
              </a:rPr>
              <a:t>rod </a:t>
            </a:r>
            <a:r>
              <a:rPr lang="en-US" sz="1200" b="1" dirty="0">
                <a:solidFill>
                  <a:srgbClr val="0000FF"/>
                </a:solidFill>
              </a:rPr>
              <a:t>group</a:t>
            </a:r>
          </a:p>
        </p:txBody>
      </p:sp>
      <p:sp>
        <p:nvSpPr>
          <p:cNvPr id="30" name="Line 2108"/>
          <p:cNvSpPr>
            <a:spLocks noChangeShapeType="1"/>
          </p:cNvSpPr>
          <p:nvPr/>
        </p:nvSpPr>
        <p:spPr bwMode="auto">
          <a:xfrm flipV="1">
            <a:off x="6588224" y="4229954"/>
            <a:ext cx="784327" cy="258979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107504" y="67756"/>
            <a:ext cx="7776863" cy="70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US" b="1" dirty="0" smtClean="0">
                <a:solidFill>
                  <a:srgbClr val="006666"/>
                </a:solidFill>
              </a:rPr>
              <a:t>Rod pressure evolution </a:t>
            </a:r>
            <a:r>
              <a:rPr lang="en-US" b="1" u="sng" dirty="0" smtClean="0">
                <a:solidFill>
                  <a:srgbClr val="006666"/>
                </a:solidFill>
              </a:rPr>
              <a:t>during </a:t>
            </a:r>
            <a:r>
              <a:rPr lang="en-US" b="1" u="sng" dirty="0">
                <a:solidFill>
                  <a:srgbClr val="006666"/>
                </a:solidFill>
              </a:rPr>
              <a:t>heating </a:t>
            </a:r>
            <a:r>
              <a:rPr lang="en-US" b="1" u="sng" dirty="0" smtClean="0">
                <a:solidFill>
                  <a:srgbClr val="006666"/>
                </a:solidFill>
              </a:rPr>
              <a:t>phase </a:t>
            </a:r>
            <a:r>
              <a:rPr lang="en-GB" b="1" dirty="0" smtClean="0">
                <a:solidFill>
                  <a:srgbClr val="006666"/>
                </a:solidFill>
              </a:rPr>
              <a:t>for QUENCH-L0 and -L1: burst time indication (coincided with MS results on Kr release) </a:t>
            </a:r>
            <a:r>
              <a:rPr lang="en-US" b="1" dirty="0" smtClean="0">
                <a:solidFill>
                  <a:srgbClr val="006666"/>
                </a:solidFill>
              </a:rPr>
              <a:t> </a:t>
            </a:r>
            <a:endParaRPr lang="en-GB" b="1" dirty="0">
              <a:solidFill>
                <a:srgbClr val="006666"/>
              </a:solidFill>
            </a:endParaRPr>
          </a:p>
        </p:txBody>
      </p:sp>
      <p:sp>
        <p:nvSpPr>
          <p:cNvPr id="32" name="Text Box 2107"/>
          <p:cNvSpPr txBox="1">
            <a:spLocks noChangeArrowheads="1"/>
          </p:cNvSpPr>
          <p:nvPr/>
        </p:nvSpPr>
        <p:spPr bwMode="auto">
          <a:xfrm>
            <a:off x="3022874" y="1001936"/>
            <a:ext cx="66685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LOCA-0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33" name="Text Box 2107"/>
          <p:cNvSpPr txBox="1">
            <a:spLocks noChangeArrowheads="1"/>
          </p:cNvSpPr>
          <p:nvPr/>
        </p:nvSpPr>
        <p:spPr bwMode="auto">
          <a:xfrm>
            <a:off x="7693013" y="1001936"/>
            <a:ext cx="66685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LOCA-1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34" name="Gerade Verbindung 33"/>
          <p:cNvCxnSpPr/>
          <p:nvPr/>
        </p:nvCxnSpPr>
        <p:spPr>
          <a:xfrm flipV="1">
            <a:off x="807334" y="994420"/>
            <a:ext cx="0" cy="14401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 flipV="1">
            <a:off x="1793925" y="994420"/>
            <a:ext cx="0" cy="36842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807334" y="1114053"/>
            <a:ext cx="986591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2105"/>
          <p:cNvSpPr txBox="1">
            <a:spLocks noChangeArrowheads="1"/>
          </p:cNvSpPr>
          <p:nvPr/>
        </p:nvSpPr>
        <p:spPr bwMode="auto">
          <a:xfrm>
            <a:off x="909497" y="953770"/>
            <a:ext cx="78226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</a:rPr>
              <a:t>ballooning</a:t>
            </a:r>
          </a:p>
        </p:txBody>
      </p:sp>
      <p:sp>
        <p:nvSpPr>
          <p:cNvPr id="39" name="Text Box 2105"/>
          <p:cNvSpPr txBox="1">
            <a:spLocks noChangeArrowheads="1"/>
          </p:cNvSpPr>
          <p:nvPr/>
        </p:nvSpPr>
        <p:spPr bwMode="auto">
          <a:xfrm>
            <a:off x="2035969" y="1057246"/>
            <a:ext cx="38472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</a:rPr>
              <a:t>burst</a:t>
            </a:r>
          </a:p>
        </p:txBody>
      </p:sp>
      <p:cxnSp>
        <p:nvCxnSpPr>
          <p:cNvPr id="40" name="Gerade Verbindung mit Pfeil 39"/>
          <p:cNvCxnSpPr/>
          <p:nvPr/>
        </p:nvCxnSpPr>
        <p:spPr>
          <a:xfrm flipV="1">
            <a:off x="1793925" y="1266808"/>
            <a:ext cx="434405" cy="19207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2107"/>
          <p:cNvSpPr txBox="1">
            <a:spLocks noChangeArrowheads="1"/>
          </p:cNvSpPr>
          <p:nvPr/>
        </p:nvSpPr>
        <p:spPr bwMode="auto">
          <a:xfrm>
            <a:off x="1209645" y="6021288"/>
            <a:ext cx="6503383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duration of decrease of the inner pressure to the system pressure:   </a:t>
            </a:r>
            <a:r>
              <a:rPr lang="en-US" b="1" dirty="0" smtClean="0">
                <a:solidFill>
                  <a:srgbClr val="0000FF"/>
                </a:solidFill>
                <a:latin typeface="Symbol" pitchFamily="18" charset="2"/>
              </a:rPr>
              <a:t>t</a:t>
            </a:r>
            <a:r>
              <a:rPr lang="en-US" sz="1400" b="1" baseline="-25000" dirty="0" smtClean="0">
                <a:solidFill>
                  <a:srgbClr val="0000FF"/>
                </a:solidFill>
              </a:rPr>
              <a:t>0 </a:t>
            </a:r>
            <a:r>
              <a:rPr lang="en-US" sz="1400" b="1" dirty="0" smtClean="0">
                <a:solidFill>
                  <a:srgbClr val="0000FF"/>
                </a:solidFill>
              </a:rPr>
              <a:t>≈ </a:t>
            </a:r>
            <a:r>
              <a:rPr lang="en-US" sz="1600" b="1" dirty="0" smtClean="0">
                <a:solidFill>
                  <a:srgbClr val="0000FF"/>
                </a:solidFill>
              </a:rPr>
              <a:t>38 s</a:t>
            </a:r>
            <a:endParaRPr lang="en-US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1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352" y="840800"/>
            <a:ext cx="3807103" cy="518048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4249280" cy="5040560"/>
          </a:xfrm>
          <a:prstGeom prst="rect">
            <a:avLst/>
          </a:prstGeom>
        </p:spPr>
      </p:pic>
      <p:sp>
        <p:nvSpPr>
          <p:cNvPr id="4" name="Text Box 2107"/>
          <p:cNvSpPr txBox="1">
            <a:spLocks noChangeArrowheads="1"/>
          </p:cNvSpPr>
          <p:nvPr/>
        </p:nvSpPr>
        <p:spPr bwMode="auto">
          <a:xfrm>
            <a:off x="1862311" y="6007923"/>
            <a:ext cx="66685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LOCA-0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5" name="Text Box 2107"/>
          <p:cNvSpPr txBox="1">
            <a:spLocks noChangeArrowheads="1"/>
          </p:cNvSpPr>
          <p:nvPr/>
        </p:nvSpPr>
        <p:spPr bwMode="auto">
          <a:xfrm>
            <a:off x="6558545" y="6023755"/>
            <a:ext cx="66685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LOCA-1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51720" y="346168"/>
            <a:ext cx="4752529" cy="29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Overview of burst openings</a:t>
            </a:r>
            <a:endParaRPr lang="en-GB" sz="20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7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96752"/>
            <a:ext cx="3888432" cy="388843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55371"/>
            <a:ext cx="4133159" cy="3571194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64398" y="403763"/>
            <a:ext cx="4752529" cy="57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Circumferential positions of burst openings</a:t>
            </a:r>
            <a:endParaRPr lang="en-GB" sz="2000" b="1" dirty="0">
              <a:solidFill>
                <a:srgbClr val="006666"/>
              </a:solidFill>
            </a:endParaRPr>
          </a:p>
        </p:txBody>
      </p:sp>
      <p:sp>
        <p:nvSpPr>
          <p:cNvPr id="6" name="Text Box 2107"/>
          <p:cNvSpPr txBox="1">
            <a:spLocks noChangeArrowheads="1"/>
          </p:cNvSpPr>
          <p:nvPr/>
        </p:nvSpPr>
        <p:spPr bwMode="auto">
          <a:xfrm>
            <a:off x="715732" y="5085184"/>
            <a:ext cx="2632132" cy="861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LOCA-0:</a:t>
            </a:r>
          </a:p>
          <a:p>
            <a:pPr algn="ctr" eaLnBrk="1" hangingPunct="1"/>
            <a:r>
              <a:rPr lang="en-US" sz="1400" b="1" dirty="0">
                <a:solidFill>
                  <a:srgbClr val="0000FF"/>
                </a:solidFill>
              </a:rPr>
              <a:t>o</a:t>
            </a:r>
            <a:r>
              <a:rPr lang="en-US" sz="1400" b="1" dirty="0" smtClean="0">
                <a:solidFill>
                  <a:srgbClr val="0000FF"/>
                </a:solidFill>
              </a:rPr>
              <a:t>penings oriented</a:t>
            </a:r>
          </a:p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to bundle center</a:t>
            </a:r>
          </a:p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 due to strong radial T gradient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7" name="Text Box 2107"/>
          <p:cNvSpPr txBox="1">
            <a:spLocks noChangeArrowheads="1"/>
          </p:cNvSpPr>
          <p:nvPr/>
        </p:nvSpPr>
        <p:spPr bwMode="auto">
          <a:xfrm>
            <a:off x="5826790" y="5085184"/>
            <a:ext cx="240290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LOCA-1:</a:t>
            </a:r>
          </a:p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less pronounced orientation</a:t>
            </a:r>
          </a:p>
          <a:p>
            <a:pPr algn="ctr" eaLnBrk="1" hangingPunct="1"/>
            <a:r>
              <a:rPr lang="en-US" sz="1400" b="1" dirty="0">
                <a:solidFill>
                  <a:srgbClr val="0000FF"/>
                </a:solidFill>
              </a:rPr>
              <a:t>t</a:t>
            </a:r>
            <a:r>
              <a:rPr lang="en-US" sz="1400" b="1" dirty="0" smtClean="0">
                <a:solidFill>
                  <a:srgbClr val="0000FF"/>
                </a:solidFill>
              </a:rPr>
              <a:t>o bundle center</a:t>
            </a:r>
            <a:endParaRPr lang="en-US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8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002087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47825"/>
            <a:ext cx="3956050" cy="533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107"/>
          <p:cNvSpPr txBox="1">
            <a:spLocks noChangeArrowheads="1"/>
          </p:cNvSpPr>
          <p:nvPr/>
        </p:nvSpPr>
        <p:spPr bwMode="auto">
          <a:xfrm>
            <a:off x="1919138" y="584394"/>
            <a:ext cx="66685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LOCA-0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6" name="Text Box 2107"/>
          <p:cNvSpPr txBox="1">
            <a:spLocks noChangeArrowheads="1"/>
          </p:cNvSpPr>
          <p:nvPr/>
        </p:nvSpPr>
        <p:spPr bwMode="auto">
          <a:xfrm>
            <a:off x="6615372" y="600226"/>
            <a:ext cx="66685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LOCA-1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051720" y="116632"/>
            <a:ext cx="4752529" cy="57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Length and axial position of burst openings</a:t>
            </a:r>
            <a:endParaRPr lang="en-GB" sz="20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69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126953"/>
              </p:ext>
            </p:extLst>
          </p:nvPr>
        </p:nvGraphicFramePr>
        <p:xfrm>
          <a:off x="4860032" y="1313060"/>
          <a:ext cx="4026514" cy="5007460"/>
        </p:xfrm>
        <a:graphic>
          <a:graphicData uri="http://schemas.openxmlformats.org/drawingml/2006/table">
            <a:tbl>
              <a:tblPr firstRow="1" firstCol="1" bandRow="1"/>
              <a:tblGrid>
                <a:gridCol w="692432"/>
                <a:gridCol w="891744"/>
                <a:gridCol w="1080120"/>
                <a:gridCol w="1362218"/>
              </a:tblGrid>
              <a:tr h="54706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Rod</a:t>
                      </a:r>
                      <a:endParaRPr lang="en-GB" sz="1000" noProof="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group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Rod</a:t>
                      </a:r>
                      <a:endParaRPr lang="en-GB" sz="1000" noProof="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#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Burst time,</a:t>
                      </a:r>
                      <a:endParaRPr lang="en-GB" sz="1000" noProof="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Burst temperature, interpolated</a:t>
                      </a:r>
                      <a:r>
                        <a:rPr lang="en-GB" sz="1000" b="0" kern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GB" sz="1000" b="1" kern="1200" noProof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°</a:t>
                      </a:r>
                      <a:r>
                        <a:rPr lang="en-GB" sz="1000" b="1" kern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  <a:endParaRPr lang="en-GB" sz="1000" b="1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2400">
                <a:tc rowSpan="9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Zentralstäbe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vert="vert27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55.2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881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12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55.2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837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12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55.6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896 (Max)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12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57.2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831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12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57.2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859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12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58.6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859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12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59.0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845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12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59.8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 smtClean="0">
                          <a:solidFill>
                            <a:srgbClr val="CC66FF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801 (Min)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12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62.6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889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12400">
                <a:tc rowSpan="1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Peripheriestäbe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vert="vert27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64.4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886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2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67.6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831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2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i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i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67.6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i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783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2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68.6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881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2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68.8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883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2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72.6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808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2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73.6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874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2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76.0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832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2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76.8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819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2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80.6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867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2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83.6</a:t>
                      </a:r>
                      <a:endParaRPr lang="de-DE" sz="11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890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240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87.6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870</a:t>
                      </a:r>
                      <a:endParaRPr lang="de-DE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984917"/>
              </p:ext>
            </p:extLst>
          </p:nvPr>
        </p:nvGraphicFramePr>
        <p:xfrm>
          <a:off x="251520" y="1299206"/>
          <a:ext cx="4392488" cy="5039452"/>
        </p:xfrm>
        <a:graphic>
          <a:graphicData uri="http://schemas.openxmlformats.org/drawingml/2006/table">
            <a:tbl>
              <a:tblPr firstRow="1" firstCol="1" bandRow="1"/>
              <a:tblGrid>
                <a:gridCol w="1008111"/>
                <a:gridCol w="864097"/>
                <a:gridCol w="1080120"/>
                <a:gridCol w="1440160"/>
              </a:tblGrid>
              <a:tr h="23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Rod</a:t>
                      </a:r>
                      <a:endParaRPr lang="en-GB" sz="1000" noProof="0" dirty="0" smtClean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group</a:t>
                      </a:r>
                      <a:endParaRPr lang="en-GB" sz="1000" noProof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684" marR="41684" marT="8932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Rod</a:t>
                      </a:r>
                      <a:endParaRPr lang="en-GB" sz="1000" noProof="0" dirty="0" smtClean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noProof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#</a:t>
                      </a:r>
                      <a:endParaRPr lang="en-GB" sz="1000" noProof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684" marR="41684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Burst time,</a:t>
                      </a:r>
                      <a:endParaRPr lang="en-GB" sz="1000" noProof="0" dirty="0" smtClean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noProof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endParaRPr lang="en-GB" sz="1000" noProof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684" marR="41684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Burst temperature, interpolated, </a:t>
                      </a:r>
                      <a:r>
                        <a:rPr lang="en-GB" sz="1000" kern="1200" noProof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°C</a:t>
                      </a:r>
                      <a:endParaRPr lang="en-GB" sz="1000" noProof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684" marR="41684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34000">
                <a:tc rowSpan="9">
                  <a:txBody>
                    <a:bodyPr/>
                    <a:lstStyle/>
                    <a:p>
                      <a:pPr marL="73025" marR="73025" algn="ctr">
                        <a:lnSpc>
                          <a:spcPts val="1695"/>
                        </a:lnSpc>
                        <a:spcAft>
                          <a:spcPts val="1000"/>
                        </a:spcAft>
                      </a:pPr>
                      <a:r>
                        <a:rPr lang="en-GB" sz="1000" b="1" kern="1200" noProof="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Center</a:t>
                      </a:r>
                      <a:endParaRPr lang="en-GB" sz="1000" noProof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vert="vert27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111.2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914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34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114.2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888</a:t>
                      </a:r>
                      <a:endParaRPr lang="de-DE" sz="10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  <a:tr h="234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114.6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867</a:t>
                      </a:r>
                      <a:endParaRPr lang="de-DE" sz="10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34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119.2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881</a:t>
                      </a:r>
                      <a:endParaRPr lang="de-DE" sz="10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  <a:tr h="234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122.0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880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34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129.6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911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234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130.4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910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</a:tr>
              <a:tr h="234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136.2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939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234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136.8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940</a:t>
                      </a:r>
                      <a:endParaRPr lang="de-DE" sz="1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</a:tr>
              <a:tr h="234000">
                <a:tc rowSpan="11">
                  <a:txBody>
                    <a:bodyPr/>
                    <a:lstStyle/>
                    <a:p>
                      <a:pPr marL="73025" marR="73025" algn="ctr">
                        <a:lnSpc>
                          <a:spcPts val="1695"/>
                        </a:lnSpc>
                        <a:spcAft>
                          <a:spcPts val="1000"/>
                        </a:spcAft>
                      </a:pPr>
                      <a:r>
                        <a:rPr lang="en-GB" sz="1000" kern="1200" noProof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Periphery</a:t>
                      </a:r>
                      <a:endParaRPr lang="en-GB" sz="1000" noProof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vert="vert27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150.0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891</a:t>
                      </a:r>
                      <a:endParaRPr lang="de-DE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34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151.2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907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34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152.0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933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234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  <a:endParaRPr lang="de-DE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153.2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kern="12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849 (Min)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34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</a:t>
                      </a:r>
                      <a:endParaRPr lang="de-DE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153.4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898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34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</a:t>
                      </a:r>
                      <a:endParaRPr lang="de-DE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155.0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894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34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</a:t>
                      </a:r>
                      <a:endParaRPr lang="de-DE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159.6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929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34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</a:t>
                      </a:r>
                      <a:endParaRPr lang="de-DE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162.5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880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34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</a:t>
                      </a:r>
                      <a:endParaRPr lang="de-DE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167.2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b="1" kern="12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948 (Max)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234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</a:t>
                      </a:r>
                      <a:endParaRPr lang="de-DE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170.6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870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34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174.4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865</a:t>
                      </a:r>
                      <a:endParaRPr lang="de-DE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051720" y="346168"/>
            <a:ext cx="4752529" cy="29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de-DE" sz="2000" b="1" dirty="0" smtClean="0">
                <a:solidFill>
                  <a:srgbClr val="006666"/>
                </a:solidFill>
              </a:rPr>
              <a:t>Burst-Parameters</a:t>
            </a:r>
            <a:endParaRPr lang="en-GB" sz="2000" b="1" dirty="0">
              <a:solidFill>
                <a:srgbClr val="006666"/>
              </a:solidFill>
            </a:endParaRPr>
          </a:p>
        </p:txBody>
      </p:sp>
      <p:sp>
        <p:nvSpPr>
          <p:cNvPr id="14" name="Text Box 2107"/>
          <p:cNvSpPr txBox="1">
            <a:spLocks noChangeArrowheads="1"/>
          </p:cNvSpPr>
          <p:nvPr/>
        </p:nvSpPr>
        <p:spPr bwMode="auto">
          <a:xfrm>
            <a:off x="1336530" y="944805"/>
            <a:ext cx="2385269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LOCA-0 (transient ca. </a:t>
            </a:r>
            <a:r>
              <a:rPr lang="en-US" sz="1400" b="1" dirty="0" smtClean="0">
                <a:solidFill>
                  <a:srgbClr val="0000FF"/>
                </a:solidFill>
              </a:rPr>
              <a:t>220 s)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5" name="Text Box 2107"/>
          <p:cNvSpPr txBox="1">
            <a:spLocks noChangeArrowheads="1"/>
          </p:cNvSpPr>
          <p:nvPr/>
        </p:nvSpPr>
        <p:spPr bwMode="auto">
          <a:xfrm>
            <a:off x="5778709" y="945014"/>
            <a:ext cx="2285882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0000FF"/>
                </a:solidFill>
              </a:rPr>
              <a:t>LOCA-1 (transient ca. 8</a:t>
            </a:r>
            <a:r>
              <a:rPr lang="en-US" sz="1400" b="1" dirty="0" smtClean="0">
                <a:solidFill>
                  <a:srgbClr val="0000FF"/>
                </a:solidFill>
              </a:rPr>
              <a:t>0 </a:t>
            </a:r>
            <a:r>
              <a:rPr lang="en-US" sz="1400" b="1" dirty="0">
                <a:solidFill>
                  <a:srgbClr val="0000FF"/>
                </a:solidFill>
              </a:rPr>
              <a:t>s</a:t>
            </a:r>
            <a:r>
              <a:rPr lang="en-US" sz="1400" b="1" dirty="0" smtClean="0">
                <a:solidFill>
                  <a:srgbClr val="0000FF"/>
                </a:solidFill>
              </a:rPr>
              <a:t>)</a:t>
            </a:r>
            <a:endParaRPr lang="en-US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4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627784" y="260648"/>
            <a:ext cx="3960440" cy="57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Cooling channel blockage</a:t>
            </a:r>
          </a:p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for LOCA-0 and LOCA-1</a:t>
            </a:r>
            <a:endParaRPr lang="en-GB" sz="2000" b="1" dirty="0">
              <a:solidFill>
                <a:srgbClr val="00666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974725"/>
            <a:ext cx="8008937" cy="490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50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9492"/>
            <a:ext cx="3240024" cy="431901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269492"/>
            <a:ext cx="3240024" cy="4319016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1520" y="260648"/>
            <a:ext cx="748849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LOCA-1, oxidised outer surface of ballooning region (</a:t>
            </a:r>
            <a:r>
              <a:rPr lang="en-GB" sz="2000" dirty="0" smtClean="0">
                <a:solidFill>
                  <a:srgbClr val="006666"/>
                </a:solidFill>
              </a:rPr>
              <a:t>rod #19</a:t>
            </a:r>
            <a:r>
              <a:rPr lang="en-GB" sz="2000" b="1" dirty="0" smtClean="0">
                <a:solidFill>
                  <a:srgbClr val="006666"/>
                </a:solidFill>
              </a:rPr>
              <a:t>):</a:t>
            </a:r>
          </a:p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typical tree bark structure with strain-induced formation</a:t>
            </a:r>
          </a:p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of micro cracks in the oxide during ballooning</a:t>
            </a:r>
            <a:endParaRPr lang="en-GB" sz="2000" b="1" dirty="0">
              <a:solidFill>
                <a:srgbClr val="006666"/>
              </a:solidFill>
            </a:endParaRPr>
          </a:p>
        </p:txBody>
      </p:sp>
      <p:sp>
        <p:nvSpPr>
          <p:cNvPr id="5" name="Text Box 2107"/>
          <p:cNvSpPr txBox="1">
            <a:spLocks noChangeArrowheads="1"/>
          </p:cNvSpPr>
          <p:nvPr/>
        </p:nvSpPr>
        <p:spPr bwMode="auto">
          <a:xfrm>
            <a:off x="395536" y="5369294"/>
            <a:ext cx="717848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940 mm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6" name="Text Box 2107"/>
          <p:cNvSpPr txBox="1">
            <a:spLocks noChangeArrowheads="1"/>
          </p:cNvSpPr>
          <p:nvPr/>
        </p:nvSpPr>
        <p:spPr bwMode="auto">
          <a:xfrm>
            <a:off x="5002980" y="5376954"/>
            <a:ext cx="720079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955 mm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395536" y="5589240"/>
            <a:ext cx="720080" cy="0"/>
          </a:xfrm>
          <a:prstGeom prst="straightConnector1">
            <a:avLst/>
          </a:prstGeom>
          <a:ln w="22225">
            <a:solidFill>
              <a:srgbClr val="0000FF"/>
            </a:solidFill>
            <a:headEnd type="none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4932040" y="5583669"/>
            <a:ext cx="864096" cy="0"/>
          </a:xfrm>
          <a:prstGeom prst="straightConnector1">
            <a:avLst/>
          </a:prstGeom>
          <a:ln w="22225">
            <a:solidFill>
              <a:srgbClr val="0000FF"/>
            </a:solidFill>
            <a:headEnd type="none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5024264" y="2996952"/>
            <a:ext cx="270000" cy="0"/>
          </a:xfrm>
          <a:prstGeom prst="straightConnector1">
            <a:avLst/>
          </a:prstGeom>
          <a:ln w="22225">
            <a:solidFill>
              <a:schemeClr val="tx1"/>
            </a:solidFill>
            <a:headEnd type="none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2107"/>
          <p:cNvSpPr txBox="1">
            <a:spLocks noChangeArrowheads="1"/>
          </p:cNvSpPr>
          <p:nvPr/>
        </p:nvSpPr>
        <p:spPr bwMode="auto">
          <a:xfrm>
            <a:off x="4860032" y="2821105"/>
            <a:ext cx="576064" cy="1692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100" dirty="0" smtClean="0"/>
              <a:t>100 µm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2758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052736"/>
            <a:ext cx="3240024" cy="2429256"/>
          </a:xfrm>
          <a:prstGeom prst="rect">
            <a:avLst/>
          </a:prstGeom>
          <a:ln w="25400">
            <a:solidFill>
              <a:srgbClr val="FF9933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789040"/>
            <a:ext cx="3240024" cy="242925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048000" cy="30480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2195736" y="1673805"/>
            <a:ext cx="288032" cy="180020"/>
          </a:xfrm>
          <a:prstGeom prst="rect">
            <a:avLst/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 Verbindung mit Pfeil 10"/>
          <p:cNvCxnSpPr>
            <a:stCxn id="9" idx="3"/>
          </p:cNvCxnSpPr>
          <p:nvPr/>
        </p:nvCxnSpPr>
        <p:spPr>
          <a:xfrm>
            <a:off x="2483768" y="1763815"/>
            <a:ext cx="1584176" cy="0"/>
          </a:xfrm>
          <a:prstGeom prst="straightConnector1">
            <a:avLst/>
          </a:prstGeom>
          <a:ln w="22225">
            <a:solidFill>
              <a:srgbClr val="FF9933"/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 rot="17329155">
            <a:off x="3094936" y="3574823"/>
            <a:ext cx="245134" cy="1484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mit Pfeil 14"/>
          <p:cNvCxnSpPr>
            <a:stCxn id="12" idx="2"/>
          </p:cNvCxnSpPr>
          <p:nvPr/>
        </p:nvCxnSpPr>
        <p:spPr>
          <a:xfrm>
            <a:off x="3287783" y="3673024"/>
            <a:ext cx="780161" cy="548064"/>
          </a:xfrm>
          <a:prstGeom prst="straightConnector1">
            <a:avLst/>
          </a:prstGeom>
          <a:ln w="22225">
            <a:solidFill>
              <a:srgbClr val="0000FF"/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831218" y="260648"/>
            <a:ext cx="4752529" cy="57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Outer and inner cladding oxidation</a:t>
            </a:r>
          </a:p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at 900 mm for LOCA-1, rod #1</a:t>
            </a:r>
            <a:endParaRPr lang="en-GB" sz="2000" b="1" dirty="0">
              <a:solidFill>
                <a:srgbClr val="006666"/>
              </a:solidFill>
            </a:endParaRPr>
          </a:p>
        </p:txBody>
      </p:sp>
      <p:sp>
        <p:nvSpPr>
          <p:cNvPr id="22" name="Text Box 2107"/>
          <p:cNvSpPr txBox="1">
            <a:spLocks noChangeArrowheads="1"/>
          </p:cNvSpPr>
          <p:nvPr/>
        </p:nvSpPr>
        <p:spPr bwMode="auto">
          <a:xfrm>
            <a:off x="7524328" y="4725144"/>
            <a:ext cx="1320721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rgbClr val="0000FF"/>
                </a:solidFill>
              </a:rPr>
              <a:t>inner oxide:</a:t>
            </a:r>
          </a:p>
          <a:p>
            <a:pPr algn="ctr" eaLnBrk="1" hangingPunct="1"/>
            <a:r>
              <a:rPr lang="en-US" sz="1200" b="1" dirty="0">
                <a:solidFill>
                  <a:srgbClr val="0000FF"/>
                </a:solidFill>
              </a:rPr>
              <a:t>layer thickness:</a:t>
            </a:r>
          </a:p>
          <a:p>
            <a:pPr algn="ctr" eaLnBrk="1" hangingPunct="1"/>
            <a:r>
              <a:rPr lang="en-US" sz="1600" b="1" dirty="0" smtClean="0">
                <a:solidFill>
                  <a:srgbClr val="0000FF"/>
                </a:solidFill>
              </a:rPr>
              <a:t>20 µm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3" name="Text Box 2107"/>
          <p:cNvSpPr txBox="1">
            <a:spLocks noChangeArrowheads="1"/>
          </p:cNvSpPr>
          <p:nvPr/>
        </p:nvSpPr>
        <p:spPr bwMode="auto">
          <a:xfrm>
            <a:off x="7379977" y="1763524"/>
            <a:ext cx="1656519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rgbClr val="0000FF"/>
                </a:solidFill>
              </a:rPr>
              <a:t>inner and outer oxide</a:t>
            </a:r>
          </a:p>
          <a:p>
            <a:pPr algn="ctr" eaLnBrk="1" hangingPunct="1"/>
            <a:r>
              <a:rPr lang="en-US" sz="1200" b="1" dirty="0" smtClean="0">
                <a:solidFill>
                  <a:srgbClr val="0000FF"/>
                </a:solidFill>
              </a:rPr>
              <a:t>layer thickness:</a:t>
            </a:r>
          </a:p>
          <a:p>
            <a:pPr algn="ctr" eaLnBrk="1" hangingPunct="1"/>
            <a:r>
              <a:rPr lang="en-US" sz="1600" b="1" dirty="0" smtClean="0">
                <a:solidFill>
                  <a:srgbClr val="0000FF"/>
                </a:solidFill>
              </a:rPr>
              <a:t>20 µm</a:t>
            </a:r>
            <a:endParaRPr lang="en-US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8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48072"/>
            <a:ext cx="2232248" cy="167003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645024"/>
            <a:ext cx="2232248" cy="167280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45024"/>
            <a:ext cx="3843528" cy="258165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9" y="486762"/>
            <a:ext cx="2676970" cy="2188417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-57718" y="2665089"/>
            <a:ext cx="309634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1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1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1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1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1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1000" dirty="0" smtClean="0">
                <a:solidFill>
                  <a:srgbClr val="000099"/>
                </a:solidFill>
              </a:rPr>
              <a:t>1250 K</a:t>
            </a:r>
          </a:p>
          <a:p>
            <a:pPr algn="ctr"/>
            <a:r>
              <a:rPr lang="en-US" sz="1000" dirty="0" smtClean="0">
                <a:solidFill>
                  <a:srgbClr val="000099"/>
                </a:solidFill>
              </a:rPr>
              <a:t>outer ZrO</a:t>
            </a:r>
            <a:r>
              <a:rPr lang="en-US" sz="1000" baseline="-25000" dirty="0" smtClean="0">
                <a:solidFill>
                  <a:srgbClr val="000099"/>
                </a:solidFill>
              </a:rPr>
              <a:t>2</a:t>
            </a:r>
            <a:r>
              <a:rPr lang="en-US" sz="1000" dirty="0" smtClean="0">
                <a:solidFill>
                  <a:srgbClr val="000099"/>
                </a:solidFill>
              </a:rPr>
              <a:t> 100 µm; </a:t>
            </a:r>
            <a:r>
              <a:rPr lang="en-US" sz="1000" b="0" dirty="0">
                <a:solidFill>
                  <a:srgbClr val="000099"/>
                </a:solidFill>
                <a:latin typeface="Symbol" panose="05050102010706020507" pitchFamily="18" charset="2"/>
              </a:rPr>
              <a:t>a</a:t>
            </a:r>
            <a:r>
              <a:rPr lang="en-US" sz="1000" dirty="0">
                <a:solidFill>
                  <a:srgbClr val="000099"/>
                </a:solidFill>
              </a:rPr>
              <a:t>-Zr(O) 7</a:t>
            </a:r>
            <a:r>
              <a:rPr lang="en-US" sz="1000" dirty="0" smtClean="0">
                <a:solidFill>
                  <a:srgbClr val="000099"/>
                </a:solidFill>
              </a:rPr>
              <a:t>0 µm;</a:t>
            </a:r>
          </a:p>
          <a:p>
            <a:pPr algn="ctr"/>
            <a:r>
              <a:rPr lang="en-US" sz="1000" b="0" dirty="0" smtClean="0">
                <a:solidFill>
                  <a:srgbClr val="000099"/>
                </a:solidFill>
              </a:rPr>
              <a:t>inner </a:t>
            </a:r>
            <a:r>
              <a:rPr lang="en-US" sz="1000" b="0" dirty="0">
                <a:solidFill>
                  <a:srgbClr val="000099"/>
                </a:solidFill>
              </a:rPr>
              <a:t>ZrO</a:t>
            </a:r>
            <a:r>
              <a:rPr lang="en-US" sz="1000" b="0" baseline="-25000" dirty="0">
                <a:solidFill>
                  <a:srgbClr val="000099"/>
                </a:solidFill>
              </a:rPr>
              <a:t>2</a:t>
            </a:r>
            <a:r>
              <a:rPr lang="en-US" sz="1000" b="0" dirty="0">
                <a:solidFill>
                  <a:srgbClr val="000099"/>
                </a:solidFill>
              </a:rPr>
              <a:t> </a:t>
            </a:r>
            <a:r>
              <a:rPr lang="en-US" sz="1000" b="0" dirty="0" smtClean="0">
                <a:solidFill>
                  <a:srgbClr val="000099"/>
                </a:solidFill>
              </a:rPr>
              <a:t>30 </a:t>
            </a:r>
            <a:r>
              <a:rPr lang="en-US" sz="1000" b="0" dirty="0">
                <a:solidFill>
                  <a:srgbClr val="000099"/>
                </a:solidFill>
              </a:rPr>
              <a:t>µm; </a:t>
            </a:r>
            <a:r>
              <a:rPr lang="en-US" sz="1000" b="0" dirty="0">
                <a:solidFill>
                  <a:srgbClr val="000099"/>
                </a:solidFill>
                <a:latin typeface="Symbol" panose="05050102010706020507" pitchFamily="18" charset="2"/>
              </a:rPr>
              <a:t>a</a:t>
            </a:r>
            <a:r>
              <a:rPr lang="en-US" sz="1000" b="0" dirty="0">
                <a:solidFill>
                  <a:srgbClr val="000099"/>
                </a:solidFill>
              </a:rPr>
              <a:t>-Zr(O) 8</a:t>
            </a:r>
            <a:r>
              <a:rPr lang="en-US" sz="1000" b="0" dirty="0" smtClean="0">
                <a:solidFill>
                  <a:srgbClr val="000099"/>
                </a:solidFill>
              </a:rPr>
              <a:t>0 </a:t>
            </a:r>
            <a:r>
              <a:rPr lang="en-US" sz="1000" b="0" dirty="0">
                <a:solidFill>
                  <a:srgbClr val="000099"/>
                </a:solidFill>
              </a:rPr>
              <a:t>µm</a:t>
            </a:r>
            <a:endParaRPr lang="en-US" sz="1000" b="0" dirty="0" smtClean="0">
              <a:solidFill>
                <a:srgbClr val="000099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12580"/>
            <a:ext cx="3700412" cy="283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629559" y="3219087"/>
            <a:ext cx="309634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1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1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1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1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1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1000" dirty="0" err="1" smtClean="0">
                <a:solidFill>
                  <a:srgbClr val="000099"/>
                </a:solidFill>
              </a:rPr>
              <a:t>Cathcart</a:t>
            </a:r>
            <a:r>
              <a:rPr lang="en-US" sz="1000" dirty="0" smtClean="0">
                <a:solidFill>
                  <a:srgbClr val="000099"/>
                </a:solidFill>
              </a:rPr>
              <a:t> - </a:t>
            </a:r>
            <a:r>
              <a:rPr lang="en-US" sz="1000" dirty="0" err="1" smtClean="0">
                <a:solidFill>
                  <a:srgbClr val="000099"/>
                </a:solidFill>
              </a:rPr>
              <a:t>Pawel</a:t>
            </a:r>
            <a:r>
              <a:rPr lang="en-US" sz="1000" dirty="0" smtClean="0">
                <a:solidFill>
                  <a:srgbClr val="000099"/>
                </a:solidFill>
              </a:rPr>
              <a:t> kinetics</a:t>
            </a:r>
            <a:endParaRPr lang="en-US" sz="1000" b="0" dirty="0" smtClean="0">
              <a:solidFill>
                <a:srgbClr val="000099"/>
              </a:solidFill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83568" y="111696"/>
            <a:ext cx="7015903" cy="31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457200" indent="-457200" defTabSz="793750">
              <a:defRPr>
                <a:solidFill>
                  <a:schemeClr val="tx1"/>
                </a:solidFill>
                <a:latin typeface="Arial" charset="0"/>
              </a:defRPr>
            </a:lvl1pPr>
            <a:lvl2pPr marL="854075" indent="-457200" defTabSz="793750">
              <a:defRPr>
                <a:solidFill>
                  <a:schemeClr val="tx1"/>
                </a:solidFill>
                <a:latin typeface="Arial" charset="0"/>
              </a:defRPr>
            </a:lvl2pPr>
            <a:lvl3pPr marL="1250950" indent="-457200" defTabSz="793750">
              <a:defRPr>
                <a:solidFill>
                  <a:schemeClr val="tx1"/>
                </a:solidFill>
                <a:latin typeface="Arial" charset="0"/>
              </a:defRPr>
            </a:lvl3pPr>
            <a:lvl4pPr marL="1647825" indent="-457200" defTabSz="793750">
              <a:defRPr>
                <a:solidFill>
                  <a:schemeClr val="tx1"/>
                </a:solidFill>
                <a:latin typeface="Arial" charset="0"/>
              </a:defRPr>
            </a:lvl4pPr>
            <a:lvl5pPr marL="2044700" indent="-457200" defTabSz="793750">
              <a:defRPr>
                <a:solidFill>
                  <a:schemeClr val="tx1"/>
                </a:solidFill>
                <a:latin typeface="Arial" charset="0"/>
              </a:defRPr>
            </a:lvl5pPr>
            <a:lvl6pPr marL="25019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591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63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35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lnSpc>
                <a:spcPct val="110000"/>
              </a:lnSpc>
            </a:pPr>
            <a:r>
              <a:rPr lang="en-GB" sz="2000" b="1" dirty="0" smtClean="0">
                <a:solidFill>
                  <a:srgbClr val="008080"/>
                </a:solidFill>
              </a:rPr>
              <a:t>Embrittlement due to oxidation</a:t>
            </a:r>
            <a:endParaRPr lang="en-US" sz="2000" b="1" dirty="0">
              <a:solidFill>
                <a:srgbClr val="008080"/>
              </a:solidFill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755576" y="4293096"/>
            <a:ext cx="0" cy="642756"/>
          </a:xfrm>
          <a:prstGeom prst="straightConnector1">
            <a:avLst/>
          </a:prstGeom>
          <a:ln w="15875"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2051720" y="4906542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2406897" y="4797152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07504" y="5517231"/>
            <a:ext cx="5184576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defRPr sz="11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1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1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1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1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sz="1000" b="0" dirty="0" smtClean="0">
                <a:solidFill>
                  <a:srgbClr val="000099"/>
                </a:solidFill>
              </a:rPr>
              <a:t>ANL ring </a:t>
            </a:r>
            <a:r>
              <a:rPr lang="en-GB" sz="1000" b="0" dirty="0" smtClean="0">
                <a:solidFill>
                  <a:srgbClr val="000099"/>
                </a:solidFill>
              </a:rPr>
              <a:t>compression tests</a:t>
            </a:r>
            <a:r>
              <a:rPr lang="de-DE" sz="1000" b="0" dirty="0" smtClean="0">
                <a:solidFill>
                  <a:srgbClr val="000099"/>
                </a:solidFill>
              </a:rPr>
              <a:t>: </a:t>
            </a:r>
            <a:r>
              <a:rPr lang="en-US" sz="1000" b="0" dirty="0">
                <a:solidFill>
                  <a:srgbClr val="000099"/>
                </a:solidFill>
              </a:rPr>
              <a:t>Embrittlement occurs when permanent plastic </a:t>
            </a:r>
            <a:r>
              <a:rPr lang="en-US" sz="1000" b="0" dirty="0" smtClean="0">
                <a:solidFill>
                  <a:srgbClr val="000099"/>
                </a:solidFill>
              </a:rPr>
              <a:t>deformation</a:t>
            </a:r>
            <a:r>
              <a:rPr lang="de-DE" sz="1000" b="0" dirty="0" smtClean="0">
                <a:solidFill>
                  <a:srgbClr val="000099"/>
                </a:solidFill>
              </a:rPr>
              <a:t> </a:t>
            </a:r>
            <a:r>
              <a:rPr lang="en-GB" sz="1000" b="0" dirty="0" smtClean="0">
                <a:solidFill>
                  <a:srgbClr val="000099"/>
                </a:solidFill>
              </a:rPr>
              <a:t>(offset strain</a:t>
            </a:r>
            <a:r>
              <a:rPr lang="de-DE" sz="1000" b="0" dirty="0" smtClean="0">
                <a:solidFill>
                  <a:srgbClr val="000099"/>
                </a:solidFill>
              </a:rPr>
              <a:t>) </a:t>
            </a:r>
            <a:r>
              <a:rPr lang="de-DE" sz="1000" b="0" dirty="0" smtClean="0">
                <a:solidFill>
                  <a:srgbClr val="000099"/>
                </a:solidFill>
                <a:latin typeface="Symbol" panose="05050102010706020507" pitchFamily="18" charset="2"/>
              </a:rPr>
              <a:t>d</a:t>
            </a:r>
            <a:r>
              <a:rPr lang="de-DE" sz="1000" b="0" dirty="0" smtClean="0">
                <a:solidFill>
                  <a:srgbClr val="000099"/>
                </a:solidFill>
              </a:rPr>
              <a:t>/D </a:t>
            </a:r>
            <a:r>
              <a:rPr lang="de-DE" sz="1000" b="0" dirty="0">
                <a:solidFill>
                  <a:srgbClr val="000099"/>
                </a:solidFill>
              </a:rPr>
              <a:t>&lt; 2</a:t>
            </a:r>
            <a:r>
              <a:rPr lang="de-DE" sz="1000" b="0" dirty="0" smtClean="0">
                <a:solidFill>
                  <a:srgbClr val="000099"/>
                </a:solidFill>
              </a:rPr>
              <a:t>%</a:t>
            </a:r>
          </a:p>
          <a:p>
            <a:pPr algn="ctr"/>
            <a:endParaRPr lang="de-DE" sz="1000" dirty="0">
              <a:solidFill>
                <a:srgbClr val="000099"/>
              </a:solidFill>
            </a:endParaRPr>
          </a:p>
          <a:p>
            <a:pPr algn="ctr"/>
            <a:r>
              <a:rPr lang="de-DE" dirty="0">
                <a:solidFill>
                  <a:srgbClr val="000099"/>
                </a:solidFill>
              </a:rPr>
              <a:t>US NRC, 1973: ECR ≤ 17</a:t>
            </a:r>
            <a:r>
              <a:rPr lang="de-DE" dirty="0" smtClean="0">
                <a:solidFill>
                  <a:srgbClr val="000099"/>
                </a:solidFill>
              </a:rPr>
              <a:t>% </a:t>
            </a:r>
          </a:p>
          <a:p>
            <a:pPr algn="ctr"/>
            <a:r>
              <a:rPr lang="de-DE" dirty="0" smtClean="0">
                <a:solidFill>
                  <a:srgbClr val="000099"/>
                </a:solidFill>
              </a:rPr>
              <a:t>and </a:t>
            </a:r>
            <a:r>
              <a:rPr lang="en-GB" dirty="0" smtClean="0">
                <a:solidFill>
                  <a:srgbClr val="000099"/>
                </a:solidFill>
              </a:rPr>
              <a:t>peak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en-GB" dirty="0" smtClean="0">
                <a:solidFill>
                  <a:srgbClr val="000099"/>
                </a:solidFill>
              </a:rPr>
              <a:t>cladding</a:t>
            </a:r>
            <a:r>
              <a:rPr lang="de-DE" dirty="0" smtClean="0">
                <a:solidFill>
                  <a:srgbClr val="000099"/>
                </a:solidFill>
              </a:rPr>
              <a:t> T&lt;1200°C</a:t>
            </a:r>
            <a:endParaRPr lang="de-DE" dirty="0">
              <a:solidFill>
                <a:srgbClr val="000099"/>
              </a:solidFill>
            </a:endParaRPr>
          </a:p>
          <a:p>
            <a:pPr algn="ctr"/>
            <a:endParaRPr lang="en-US" sz="1000" b="0" dirty="0" smtClean="0">
              <a:solidFill>
                <a:srgbClr val="000099"/>
              </a:solidFill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58213" y="4544091"/>
            <a:ext cx="250707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1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1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1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1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1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1000" dirty="0" smtClean="0">
                <a:solidFill>
                  <a:srgbClr val="000099"/>
                </a:solidFill>
              </a:rPr>
              <a:t>D</a:t>
            </a:r>
            <a:endParaRPr lang="en-US" sz="1000" b="0" dirty="0" smtClean="0">
              <a:solidFill>
                <a:srgbClr val="000099"/>
              </a:solidFill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2449085" y="4773435"/>
            <a:ext cx="250707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1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1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1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1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1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1000" dirty="0" smtClean="0">
                <a:solidFill>
                  <a:srgbClr val="000099"/>
                </a:solidFill>
                <a:latin typeface="Symbol" panose="05050102010706020507" pitchFamily="18" charset="2"/>
              </a:rPr>
              <a:t>d</a:t>
            </a:r>
            <a:endParaRPr lang="en-US" sz="1000" b="0" dirty="0" smtClean="0">
              <a:solidFill>
                <a:srgbClr val="000099"/>
              </a:solidFill>
              <a:latin typeface="Symbol" panose="05050102010706020507" pitchFamily="18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feld 8"/>
              <p:cNvSpPr txBox="1"/>
              <p:nvPr/>
            </p:nvSpPr>
            <p:spPr>
              <a:xfrm>
                <a:off x="6767222" y="1339505"/>
                <a:ext cx="2395912" cy="2064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ECR </a:t>
                </a:r>
                <a14:m>
                  <m:oMath xmlns:m="http://schemas.openxmlformats.org/officeDocument/2006/math">
                    <m:r>
                      <a:rPr lang="de-DE" sz="1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sz="16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b="1" i="0">
                        <a:latin typeface="Cambria Math"/>
                      </a:rPr>
                      <m:t>(</m:t>
                    </m:r>
                    <m:r>
                      <m:rPr>
                        <m:nor/>
                      </m:rPr>
                      <a:rPr lang="de-DE" sz="1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de-DE" sz="1600" b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</m:t>
                    </m:r>
                    <m:r>
                      <a:rPr lang="de-DE" sz="1600" b="1" i="0" baseline="-25000" dirty="0" smtClean="0"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sz="1600" b="1" i="0" baseline="-25000" dirty="0" smtClean="0">
                        <a:latin typeface="Cambria Math"/>
                        <a:ea typeface="Cambria Math" panose="02040503050406030204" pitchFamily="18" charset="0"/>
                      </a:rPr>
                      <m:t>𝟐</m:t>
                    </m:r>
                    <m:r>
                      <a:rPr lang="de-DE" sz="1600" b="1" i="0">
                        <a:latin typeface="Cambria Math"/>
                      </a:rPr>
                      <m:t>/</m:t>
                    </m:r>
                    <m:r>
                      <a:rPr lang="de-DE" sz="1600" b="1" i="0">
                        <a:latin typeface="Cambria Math"/>
                      </a:rPr>
                      <m:t>𝐌𝐎</m:t>
                    </m:r>
                    <m:r>
                      <a:rPr lang="de-DE" sz="1600" b="1" i="0" baseline="-25000">
                        <a:latin typeface="Cambria Math"/>
                      </a:rPr>
                      <m:t>𝟐</m:t>
                    </m:r>
                    <m:r>
                      <a:rPr lang="de-DE" sz="1600" b="1" i="0">
                        <a:latin typeface="Cambria Math"/>
                      </a:rPr>
                      <m:t>)</m:t>
                    </m:r>
                  </m:oMath>
                </a14:m>
                <a:r>
                  <a:rPr lang="de-DE" sz="16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/</a:t>
                </a:r>
                <a:endParaRPr lang="de-DE" sz="1600" b="1" dirty="0" smtClean="0">
                  <a:latin typeface="Cambria Math"/>
                </a:endParaRPr>
              </a:p>
              <a:p>
                <a:pPr algn="ctr"/>
                <a:r>
                  <a:rPr lang="de-DE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/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1600" b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de-DE" sz="1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l-GR" sz="1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  <m:r>
                          <m:rPr>
                            <m:nor/>
                          </m:rPr>
                          <a:rPr lang="de-DE" sz="1600" b="1" baseline="-25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cl</m:t>
                        </m:r>
                        <m:r>
                          <m:rPr>
                            <m:nor/>
                          </m:rPr>
                          <a:rPr lang="de-DE" sz="1600" b="1" baseline="-25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⦁</m:t>
                        </m:r>
                        <m:r>
                          <a:rPr lang="el-GR" sz="1600" b="1" i="0">
                            <a:latin typeface="Cambria Math"/>
                          </a:rPr>
                          <m:t>𝛒</m:t>
                        </m:r>
                        <m:r>
                          <a:rPr lang="de-DE" sz="1600" b="1" i="0" baseline="-25000">
                            <a:latin typeface="Cambria Math"/>
                          </a:rPr>
                          <m:t>𝐙𝐫</m:t>
                        </m:r>
                        <m:r>
                          <m:rPr>
                            <m:nor/>
                          </m:rPr>
                          <a:rPr lang="de-DE" sz="1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de-DE" sz="1600" b="1" i="0">
                            <a:latin typeface="Cambria Math"/>
                          </a:rPr>
                          <m:t>𝐌</m:t>
                        </m:r>
                        <m:r>
                          <a:rPr lang="de-DE" sz="1600" b="1" i="0" baseline="-25000">
                            <a:latin typeface="Cambria Math"/>
                          </a:rPr>
                          <m:t>𝐙𝐫</m:t>
                        </m:r>
                      </m:den>
                    </m:f>
                  </m:oMath>
                </a14:m>
                <a:endParaRPr lang="de-DE" sz="1600" b="1" dirty="0" smtClean="0"/>
              </a:p>
              <a:p>
                <a:pPr algn="ctr"/>
                <a:endParaRPr lang="de-DE" sz="1600" dirty="0"/>
              </a:p>
              <a:p>
                <a:pPr algn="ctr"/>
                <a:r>
                  <a:rPr lang="de-DE" sz="1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</a:t>
                </a:r>
                <a:r>
                  <a:rPr lang="de-DE" sz="14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O2</a:t>
                </a:r>
                <a:r>
                  <a:rPr lang="de-DE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– </a:t>
                </a:r>
                <a:r>
                  <a:rPr lang="en-US" sz="1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oxygen </a:t>
                </a:r>
                <a:r>
                  <a:rPr lang="en-US" sz="1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 1 cm clad [g]</a:t>
                </a:r>
              </a:p>
              <a:p>
                <a:pPr algn="ctr"/>
                <a:r>
                  <a:rPr lang="el-GR" sz="1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τ</a:t>
                </a:r>
                <a:r>
                  <a:rPr lang="de-DE" sz="14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cl </a:t>
                </a:r>
                <a:r>
                  <a:rPr lang="de-DE" sz="1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–</a:t>
                </a:r>
                <a:r>
                  <a:rPr lang="en-US" sz="1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initial clad </a:t>
                </a:r>
              </a:p>
              <a:p>
                <a:pPr algn="ctr"/>
                <a:r>
                  <a:rPr lang="en-US" sz="1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thickness </a:t>
                </a:r>
                <a:r>
                  <a:rPr lang="de-DE" sz="1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[cm]</a:t>
                </a:r>
                <a:endParaRPr lang="de-DE" sz="14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0">
                        <a:latin typeface="Cambria Math"/>
                      </a:rPr>
                      <m:t>ρ</m:t>
                    </m:r>
                  </m:oMath>
                </a14:m>
                <a:r>
                  <a:rPr lang="de-DE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– </a:t>
                </a:r>
                <a:r>
                  <a:rPr lang="en-US" sz="1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density</a:t>
                </a:r>
                <a:r>
                  <a:rPr lang="de-DE" sz="1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[g/cm³]</a:t>
                </a:r>
                <a:endParaRPr lang="de-DE" sz="1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400" i="0">
                        <a:latin typeface="Cambria Math"/>
                      </a:rPr>
                      <m:t>M</m:t>
                    </m:r>
                  </m:oMath>
                </a14:m>
                <a:r>
                  <a:rPr lang="de-DE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– </a:t>
                </a:r>
                <a:r>
                  <a:rPr lang="de-DE" sz="1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molar </a:t>
                </a:r>
                <a:r>
                  <a:rPr lang="en-US" sz="1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mass</a:t>
                </a:r>
                <a:endParaRPr lang="en-US" sz="1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222" y="1339505"/>
                <a:ext cx="2395912" cy="2064219"/>
              </a:xfrm>
              <a:prstGeom prst="rect">
                <a:avLst/>
              </a:prstGeom>
              <a:blipFill rotWithShape="1">
                <a:blip r:embed="rId7"/>
                <a:stretch>
                  <a:fillRect t="-1183" r="-509" b="-20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7020272" y="908720"/>
            <a:ext cx="16561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1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1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1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1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1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1200" dirty="0" smtClean="0">
                <a:solidFill>
                  <a:srgbClr val="000099"/>
                </a:solidFill>
              </a:rPr>
              <a:t>Equivalent Cladding Reacted</a:t>
            </a:r>
            <a:endParaRPr lang="en-US" sz="1200" b="0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2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3121152" cy="312115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908720"/>
            <a:ext cx="3240024" cy="2429256"/>
          </a:xfrm>
          <a:prstGeom prst="rect">
            <a:avLst/>
          </a:prstGeom>
          <a:ln w="25400">
            <a:solidFill>
              <a:srgbClr val="FF9933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717032"/>
            <a:ext cx="3246120" cy="2435352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6" name="Text Box 2107"/>
          <p:cNvSpPr txBox="1">
            <a:spLocks noChangeArrowheads="1"/>
          </p:cNvSpPr>
          <p:nvPr/>
        </p:nvSpPr>
        <p:spPr bwMode="auto">
          <a:xfrm>
            <a:off x="7596337" y="1763524"/>
            <a:ext cx="1224136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rgbClr val="FF9933"/>
                </a:solidFill>
              </a:rPr>
              <a:t>outer oxide</a:t>
            </a:r>
          </a:p>
          <a:p>
            <a:pPr algn="ctr" eaLnBrk="1" hangingPunct="1"/>
            <a:r>
              <a:rPr lang="en-US" sz="1200" b="1" dirty="0">
                <a:solidFill>
                  <a:srgbClr val="FF9933"/>
                </a:solidFill>
              </a:rPr>
              <a:t>layer thickness:</a:t>
            </a:r>
          </a:p>
          <a:p>
            <a:pPr algn="ctr" eaLnBrk="1" hangingPunct="1"/>
            <a:r>
              <a:rPr lang="en-US" sz="1600" b="1" dirty="0" smtClean="0">
                <a:solidFill>
                  <a:srgbClr val="FF9933"/>
                </a:solidFill>
              </a:rPr>
              <a:t>12 µm</a:t>
            </a:r>
            <a:endParaRPr lang="en-US" sz="1600" b="1" dirty="0">
              <a:solidFill>
                <a:srgbClr val="FF9933"/>
              </a:solidFill>
            </a:endParaRPr>
          </a:p>
        </p:txBody>
      </p:sp>
      <p:sp>
        <p:nvSpPr>
          <p:cNvPr id="7" name="Text Box 2107"/>
          <p:cNvSpPr txBox="1">
            <a:spLocks noChangeArrowheads="1"/>
          </p:cNvSpPr>
          <p:nvPr/>
        </p:nvSpPr>
        <p:spPr bwMode="auto">
          <a:xfrm>
            <a:off x="7596337" y="4565376"/>
            <a:ext cx="1224136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rgbClr val="0000FF"/>
                </a:solidFill>
              </a:rPr>
              <a:t>inner oxide</a:t>
            </a:r>
          </a:p>
          <a:p>
            <a:pPr algn="ctr" eaLnBrk="1" hangingPunct="1"/>
            <a:r>
              <a:rPr lang="en-US" sz="1200" b="1" dirty="0">
                <a:solidFill>
                  <a:srgbClr val="0000FF"/>
                </a:solidFill>
              </a:rPr>
              <a:t>layer thickness:</a:t>
            </a:r>
          </a:p>
          <a:p>
            <a:pPr algn="ctr" eaLnBrk="1" hangingPunct="1"/>
            <a:r>
              <a:rPr lang="en-US" sz="1600" b="1" dirty="0" smtClean="0">
                <a:solidFill>
                  <a:srgbClr val="0000FF"/>
                </a:solidFill>
              </a:rPr>
              <a:t>4 µm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 rot="2964500">
            <a:off x="821679" y="4044908"/>
            <a:ext cx="224502" cy="116720"/>
          </a:xfrm>
          <a:prstGeom prst="rect">
            <a:avLst/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 rot="2964500">
            <a:off x="939034" y="3950882"/>
            <a:ext cx="224502" cy="1167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824291" y="188640"/>
            <a:ext cx="4752529" cy="57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Outer and inner cladding oxidation</a:t>
            </a:r>
          </a:p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at 920 mm of LOCA-1, rod #1</a:t>
            </a:r>
            <a:endParaRPr lang="en-GB" sz="20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08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95129"/>
            <a:ext cx="2284803" cy="5226159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884" y="3863206"/>
            <a:ext cx="151216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Gerade Verbindung 3"/>
          <p:cNvCxnSpPr/>
          <p:nvPr/>
        </p:nvCxnSpPr>
        <p:spPr>
          <a:xfrm flipH="1">
            <a:off x="3021329" y="4149080"/>
            <a:ext cx="216024" cy="119657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flipH="1">
            <a:off x="3190807" y="4177308"/>
            <a:ext cx="40196" cy="222944"/>
          </a:xfrm>
          <a:prstGeom prst="line">
            <a:avLst/>
          </a:prstGeom>
          <a:ln w="15875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H="1">
            <a:off x="3019487" y="5122714"/>
            <a:ext cx="40196" cy="222944"/>
          </a:xfrm>
          <a:prstGeom prst="line">
            <a:avLst/>
          </a:prstGeom>
          <a:ln w="15875"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1475656" y="4766419"/>
            <a:ext cx="4361630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090355" y="116632"/>
            <a:ext cx="6147807" cy="57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QL1, rod #6: axial distribution of inner oxidation in region of secondary hydrogenation</a:t>
            </a:r>
            <a:endParaRPr lang="en-GB" sz="2000" b="1" dirty="0">
              <a:solidFill>
                <a:srgbClr val="006666"/>
              </a:solidFill>
            </a:endParaRPr>
          </a:p>
        </p:txBody>
      </p:sp>
      <p:sp>
        <p:nvSpPr>
          <p:cNvPr id="22" name="Text Box 2107"/>
          <p:cNvSpPr txBox="1">
            <a:spLocks noChangeArrowheads="1"/>
          </p:cNvSpPr>
          <p:nvPr/>
        </p:nvSpPr>
        <p:spPr bwMode="auto">
          <a:xfrm>
            <a:off x="4164259" y="3284984"/>
            <a:ext cx="1715418" cy="5078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100" b="1" dirty="0" smtClean="0">
                <a:solidFill>
                  <a:srgbClr val="008080"/>
                </a:solidFill>
              </a:rPr>
              <a:t>metallographic</a:t>
            </a:r>
          </a:p>
          <a:p>
            <a:pPr algn="ctr" eaLnBrk="1" hangingPunct="1"/>
            <a:r>
              <a:rPr lang="en-US" sz="1100" b="1" dirty="0" smtClean="0">
                <a:solidFill>
                  <a:srgbClr val="008080"/>
                </a:solidFill>
              </a:rPr>
              <a:t>measurements along longitudinal cut: </a:t>
            </a:r>
            <a:endParaRPr lang="en-US" sz="1100" b="1" dirty="0">
              <a:solidFill>
                <a:srgbClr val="008080"/>
              </a:solidFill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795129"/>
            <a:ext cx="1350401" cy="2613079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629382"/>
            <a:ext cx="1350401" cy="2623408"/>
          </a:xfrm>
          <a:prstGeom prst="rect">
            <a:avLst/>
          </a:prstGeom>
        </p:spPr>
      </p:pic>
      <p:cxnSp>
        <p:nvCxnSpPr>
          <p:cNvPr id="29" name="Gerade Verbindung mit Pfeil 28"/>
          <p:cNvCxnSpPr/>
          <p:nvPr/>
        </p:nvCxnSpPr>
        <p:spPr>
          <a:xfrm flipV="1">
            <a:off x="5580112" y="2852936"/>
            <a:ext cx="648072" cy="1080120"/>
          </a:xfrm>
          <a:prstGeom prst="straightConnector1">
            <a:avLst/>
          </a:prstGeom>
          <a:ln w="12700">
            <a:solidFill>
              <a:srgbClr val="FF9933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 flipV="1">
            <a:off x="4736032" y="5234186"/>
            <a:ext cx="1492152" cy="657944"/>
          </a:xfrm>
          <a:prstGeom prst="straightConnector1">
            <a:avLst/>
          </a:prstGeom>
          <a:ln w="12700">
            <a:solidFill>
              <a:srgbClr val="FF9933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25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QL0_n_radiogr_rods_1_7_3_8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6840760" cy="504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827585" y="188640"/>
            <a:ext cx="604867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US" sz="2000" b="1" dirty="0" smtClean="0">
                <a:solidFill>
                  <a:srgbClr val="006666"/>
                </a:solidFill>
              </a:rPr>
              <a:t>Secondary hydriding QL0:</a:t>
            </a:r>
          </a:p>
          <a:p>
            <a:pPr algn="ctr"/>
            <a:r>
              <a:rPr lang="en-US" sz="2000" b="1" dirty="0" smtClean="0">
                <a:solidFill>
                  <a:srgbClr val="006666"/>
                </a:solidFill>
              </a:rPr>
              <a:t>hydrogen </a:t>
            </a:r>
            <a:r>
              <a:rPr lang="en-US" sz="2000" b="1" dirty="0">
                <a:solidFill>
                  <a:srgbClr val="006666"/>
                </a:solidFill>
              </a:rPr>
              <a:t>bands around burst </a:t>
            </a:r>
            <a:r>
              <a:rPr lang="en-US" sz="2000" b="1" dirty="0" smtClean="0">
                <a:solidFill>
                  <a:srgbClr val="006666"/>
                </a:solidFill>
              </a:rPr>
              <a:t>location</a:t>
            </a:r>
          </a:p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(with quantitative results of n</a:t>
            </a:r>
            <a:r>
              <a:rPr lang="en-GB" sz="2000" b="1" baseline="30000" dirty="0" smtClean="0">
                <a:solidFill>
                  <a:srgbClr val="006666"/>
                </a:solidFill>
              </a:rPr>
              <a:t>0</a:t>
            </a:r>
            <a:r>
              <a:rPr lang="en-GB" sz="2000" b="1" dirty="0" smtClean="0">
                <a:solidFill>
                  <a:srgbClr val="006666"/>
                </a:solidFill>
              </a:rPr>
              <a:t>-tomography)</a:t>
            </a:r>
            <a:endParaRPr lang="en-GB" sz="2000" b="1" dirty="0">
              <a:solidFill>
                <a:srgbClr val="006666"/>
              </a:solidFill>
            </a:endParaRPr>
          </a:p>
        </p:txBody>
      </p:sp>
      <p:sp>
        <p:nvSpPr>
          <p:cNvPr id="5" name="Text Box 2107"/>
          <p:cNvSpPr txBox="1">
            <a:spLocks noChangeArrowheads="1"/>
          </p:cNvSpPr>
          <p:nvPr/>
        </p:nvSpPr>
        <p:spPr bwMode="auto">
          <a:xfrm>
            <a:off x="7092280" y="2564904"/>
            <a:ext cx="1944216" cy="15081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33CC"/>
                </a:solidFill>
              </a:rPr>
              <a:t>rods #7 and #14:</a:t>
            </a:r>
          </a:p>
          <a:p>
            <a:pPr algn="ctr" eaLnBrk="1" hangingPunct="1"/>
            <a:endParaRPr lang="en-US" sz="1400" b="1" dirty="0" smtClean="0">
              <a:solidFill>
                <a:srgbClr val="0033CC"/>
              </a:solidFill>
            </a:endParaRPr>
          </a:p>
          <a:p>
            <a:pPr algn="ctr" eaLnBrk="1" hangingPunct="1"/>
            <a:r>
              <a:rPr lang="en-US" sz="1400" b="1" dirty="0" smtClean="0">
                <a:solidFill>
                  <a:srgbClr val="0033CC"/>
                </a:solidFill>
              </a:rPr>
              <a:t>tube ruptures during</a:t>
            </a:r>
          </a:p>
          <a:p>
            <a:pPr algn="ctr" eaLnBrk="1" hangingPunct="1"/>
            <a:endParaRPr lang="en-US" sz="1400" b="1" dirty="0">
              <a:solidFill>
                <a:srgbClr val="0033CC"/>
              </a:solidFill>
            </a:endParaRPr>
          </a:p>
          <a:p>
            <a:pPr algn="ctr" eaLnBrk="1" hangingPunct="1"/>
            <a:r>
              <a:rPr lang="en-US" sz="1400" b="1" dirty="0" smtClean="0">
                <a:solidFill>
                  <a:srgbClr val="0033CC"/>
                </a:solidFill>
              </a:rPr>
              <a:t>tensile testing</a:t>
            </a:r>
          </a:p>
          <a:p>
            <a:pPr algn="ctr" eaLnBrk="1" hangingPunct="1"/>
            <a:endParaRPr lang="en-US" sz="1400" b="1" dirty="0">
              <a:solidFill>
                <a:srgbClr val="0033CC"/>
              </a:solidFill>
            </a:endParaRPr>
          </a:p>
          <a:p>
            <a:pPr algn="ctr" eaLnBrk="1" hangingPunct="1"/>
            <a:r>
              <a:rPr lang="en-US" sz="1400" b="1" dirty="0" smtClean="0">
                <a:solidFill>
                  <a:srgbClr val="0033CC"/>
                </a:solidFill>
              </a:rPr>
              <a:t>at room temperature</a:t>
            </a:r>
            <a:endParaRPr lang="en-US" sz="1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2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L1_n_radiogr_rods_1_7_3_14_t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24744"/>
            <a:ext cx="5408546" cy="512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27585" y="188640"/>
            <a:ext cx="604867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US" sz="2000" b="1" dirty="0" smtClean="0">
                <a:solidFill>
                  <a:srgbClr val="006666"/>
                </a:solidFill>
              </a:rPr>
              <a:t>Secondary hydriding QL1:</a:t>
            </a:r>
          </a:p>
          <a:p>
            <a:pPr algn="ctr"/>
            <a:r>
              <a:rPr lang="en-US" sz="2000" b="1" dirty="0" smtClean="0">
                <a:solidFill>
                  <a:srgbClr val="006666"/>
                </a:solidFill>
              </a:rPr>
              <a:t>hydrogen </a:t>
            </a:r>
            <a:r>
              <a:rPr lang="en-US" sz="2000" b="1" dirty="0">
                <a:solidFill>
                  <a:srgbClr val="006666"/>
                </a:solidFill>
              </a:rPr>
              <a:t>bands around burst </a:t>
            </a:r>
            <a:r>
              <a:rPr lang="en-US" sz="2000" b="1" dirty="0" smtClean="0">
                <a:solidFill>
                  <a:srgbClr val="006666"/>
                </a:solidFill>
              </a:rPr>
              <a:t>location</a:t>
            </a:r>
          </a:p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(with quantitative results of n</a:t>
            </a:r>
            <a:r>
              <a:rPr lang="en-GB" sz="2000" b="1" baseline="30000" dirty="0" smtClean="0">
                <a:solidFill>
                  <a:srgbClr val="006666"/>
                </a:solidFill>
              </a:rPr>
              <a:t>0</a:t>
            </a:r>
            <a:r>
              <a:rPr lang="en-GB" sz="2000" b="1" dirty="0" smtClean="0">
                <a:solidFill>
                  <a:srgbClr val="006666"/>
                </a:solidFill>
              </a:rPr>
              <a:t>-tomography)</a:t>
            </a:r>
            <a:endParaRPr lang="en-GB" sz="2000" b="1" dirty="0">
              <a:solidFill>
                <a:srgbClr val="006666"/>
              </a:solidFill>
            </a:endParaRPr>
          </a:p>
        </p:txBody>
      </p:sp>
      <p:sp>
        <p:nvSpPr>
          <p:cNvPr id="4" name="Text Box 2107"/>
          <p:cNvSpPr txBox="1">
            <a:spLocks noChangeArrowheads="1"/>
          </p:cNvSpPr>
          <p:nvPr/>
        </p:nvSpPr>
        <p:spPr bwMode="auto">
          <a:xfrm>
            <a:off x="179512" y="3318285"/>
            <a:ext cx="2376264" cy="15081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33CC"/>
                </a:solidFill>
              </a:rPr>
              <a:t>rod #1:</a:t>
            </a:r>
          </a:p>
          <a:p>
            <a:pPr algn="ctr" eaLnBrk="1" hangingPunct="1"/>
            <a:endParaRPr lang="en-US" sz="1400" b="1" dirty="0" smtClean="0">
              <a:solidFill>
                <a:srgbClr val="0033CC"/>
              </a:solidFill>
            </a:endParaRPr>
          </a:p>
          <a:p>
            <a:pPr algn="ctr" eaLnBrk="1" hangingPunct="1"/>
            <a:r>
              <a:rPr lang="en-US" sz="1400" b="1" dirty="0" smtClean="0">
                <a:solidFill>
                  <a:srgbClr val="0033CC"/>
                </a:solidFill>
              </a:rPr>
              <a:t>tube failure during</a:t>
            </a:r>
          </a:p>
          <a:p>
            <a:pPr algn="ctr" eaLnBrk="1" hangingPunct="1"/>
            <a:endParaRPr lang="en-US" sz="1400" b="1" dirty="0">
              <a:solidFill>
                <a:srgbClr val="0033CC"/>
              </a:solidFill>
            </a:endParaRPr>
          </a:p>
          <a:p>
            <a:pPr algn="ctr" eaLnBrk="1" hangingPunct="1"/>
            <a:r>
              <a:rPr lang="en-US" sz="1400" b="1" dirty="0">
                <a:solidFill>
                  <a:srgbClr val="0033CC"/>
                </a:solidFill>
              </a:rPr>
              <a:t>d</a:t>
            </a:r>
            <a:r>
              <a:rPr lang="en-US" sz="1400" b="1" dirty="0" smtClean="0">
                <a:solidFill>
                  <a:srgbClr val="0033CC"/>
                </a:solidFill>
              </a:rPr>
              <a:t>ismantling of the bundle</a:t>
            </a:r>
          </a:p>
          <a:p>
            <a:pPr algn="ctr" eaLnBrk="1" hangingPunct="1"/>
            <a:endParaRPr lang="en-US" sz="1400" b="1" dirty="0">
              <a:solidFill>
                <a:srgbClr val="0033CC"/>
              </a:solidFill>
            </a:endParaRPr>
          </a:p>
          <a:p>
            <a:pPr algn="ctr" eaLnBrk="1" hangingPunct="1"/>
            <a:r>
              <a:rPr lang="en-US" sz="1400" b="1" dirty="0" smtClean="0">
                <a:solidFill>
                  <a:srgbClr val="0033CC"/>
                </a:solidFill>
              </a:rPr>
              <a:t>at room temperature</a:t>
            </a:r>
            <a:endParaRPr lang="en-US" sz="1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4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43" y="1364192"/>
            <a:ext cx="8115300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776595" y="188640"/>
            <a:ext cx="4059575" cy="108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GB" b="1" dirty="0" smtClean="0">
                <a:solidFill>
                  <a:srgbClr val="006666"/>
                </a:solidFill>
              </a:rPr>
              <a:t>QL1</a:t>
            </a:r>
            <a:r>
              <a:rPr lang="en-GB" b="1" dirty="0">
                <a:solidFill>
                  <a:srgbClr val="006666"/>
                </a:solidFill>
              </a:rPr>
              <a:t>,</a:t>
            </a:r>
            <a:r>
              <a:rPr lang="en-GB" b="1" dirty="0" smtClean="0">
                <a:solidFill>
                  <a:srgbClr val="006666"/>
                </a:solidFill>
              </a:rPr>
              <a:t> results of X-ray (</a:t>
            </a:r>
            <a:r>
              <a:rPr lang="en-GB" sz="2000" b="1" dirty="0" smtClean="0">
                <a:solidFill>
                  <a:srgbClr val="006666"/>
                </a:solidFill>
                <a:latin typeface="Symbol" pitchFamily="18" charset="2"/>
              </a:rPr>
              <a:t>l</a:t>
            </a:r>
            <a:r>
              <a:rPr lang="en-GB" sz="2000" b="1" dirty="0" smtClean="0">
                <a:solidFill>
                  <a:srgbClr val="006666"/>
                </a:solidFill>
              </a:rPr>
              <a:t>=154</a:t>
            </a:r>
            <a:r>
              <a:rPr lang="en-GB" b="1" dirty="0" smtClean="0">
                <a:solidFill>
                  <a:srgbClr val="006666"/>
                </a:solidFill>
              </a:rPr>
              <a:t> pm) diffractometry:</a:t>
            </a:r>
          </a:p>
          <a:p>
            <a:pPr algn="ctr"/>
            <a:r>
              <a:rPr lang="en-GB" b="1" dirty="0">
                <a:solidFill>
                  <a:srgbClr val="006666"/>
                </a:solidFill>
              </a:rPr>
              <a:t>n</a:t>
            </a:r>
            <a:r>
              <a:rPr lang="en-GB" b="1" dirty="0" smtClean="0">
                <a:solidFill>
                  <a:srgbClr val="006666"/>
                </a:solidFill>
              </a:rPr>
              <a:t>o evidence of hydrides with sizes more than 10 nm </a:t>
            </a:r>
            <a:endParaRPr lang="en-GB" b="1" dirty="0">
              <a:solidFill>
                <a:srgbClr val="006666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3258"/>
            <a:ext cx="1440160" cy="81551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6035"/>
            <a:ext cx="2123496" cy="99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5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9" y="692696"/>
            <a:ext cx="3990975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3978275" cy="251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9" y="3573016"/>
            <a:ext cx="3968750" cy="250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580283"/>
            <a:ext cx="3978275" cy="251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Gerade Verbindung 2"/>
          <p:cNvCxnSpPr/>
          <p:nvPr/>
        </p:nvCxnSpPr>
        <p:spPr>
          <a:xfrm>
            <a:off x="2210246" y="1628800"/>
            <a:ext cx="0" cy="432048"/>
          </a:xfrm>
          <a:prstGeom prst="line">
            <a:avLst/>
          </a:prstGeom>
          <a:ln w="22225">
            <a:solidFill>
              <a:srgbClr val="D24AD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2479576" y="1628800"/>
            <a:ext cx="0" cy="432048"/>
          </a:xfrm>
          <a:prstGeom prst="line">
            <a:avLst/>
          </a:prstGeom>
          <a:ln w="22225">
            <a:solidFill>
              <a:srgbClr val="D24AD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2210246" y="1953171"/>
            <a:ext cx="269330" cy="0"/>
          </a:xfrm>
          <a:prstGeom prst="straightConnector1">
            <a:avLst/>
          </a:prstGeom>
          <a:ln w="12700">
            <a:solidFill>
              <a:srgbClr val="D24AD2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2202256" y="2132856"/>
            <a:ext cx="277320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600" b="1" dirty="0" smtClean="0">
                <a:solidFill>
                  <a:srgbClr val="D24AD2"/>
                </a:solidFill>
                <a:latin typeface="Symbol" pitchFamily="18" charset="2"/>
              </a:rPr>
              <a:t>DQ</a:t>
            </a:r>
            <a:endParaRPr lang="de-DE" sz="1600" b="1" dirty="0">
              <a:solidFill>
                <a:srgbClr val="D24AD2"/>
              </a:solidFill>
              <a:latin typeface="Symbol" pitchFamily="18" charset="2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971600" y="3218955"/>
            <a:ext cx="295232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1600" b="1" dirty="0" smtClean="0">
                <a:solidFill>
                  <a:srgbClr val="993366"/>
                </a:solidFill>
                <a:latin typeface="Symbol" pitchFamily="18" charset="2"/>
              </a:rPr>
              <a:t>DQ </a:t>
            </a:r>
            <a:r>
              <a:rPr lang="de-DE" sz="1600" dirty="0" smtClean="0">
                <a:solidFill>
                  <a:srgbClr val="993366"/>
                </a:solidFill>
                <a:latin typeface="+mn-lt"/>
              </a:rPr>
              <a:t>= -0.07° → C</a:t>
            </a:r>
            <a:r>
              <a:rPr lang="de-DE" sz="1600" baseline="-25000" dirty="0">
                <a:solidFill>
                  <a:srgbClr val="993366"/>
                </a:solidFill>
                <a:latin typeface="+mn-lt"/>
              </a:rPr>
              <a:t>H </a:t>
            </a:r>
            <a:r>
              <a:rPr lang="de-DE" sz="1600" dirty="0">
                <a:solidFill>
                  <a:srgbClr val="993366"/>
                </a:solidFill>
                <a:latin typeface="+mn-lt"/>
              </a:rPr>
              <a:t>≈</a:t>
            </a:r>
            <a:r>
              <a:rPr lang="de-DE" sz="1600" dirty="0" smtClean="0">
                <a:solidFill>
                  <a:srgbClr val="993366"/>
                </a:solidFill>
                <a:latin typeface="+mn-lt"/>
              </a:rPr>
              <a:t> 260 </a:t>
            </a:r>
            <a:r>
              <a:rPr lang="de-DE" sz="1600" dirty="0" err="1" smtClean="0">
                <a:solidFill>
                  <a:srgbClr val="993366"/>
                </a:solidFill>
                <a:latin typeface="+mn-lt"/>
              </a:rPr>
              <a:t>wppm</a:t>
            </a:r>
            <a:endParaRPr lang="de-DE" sz="1600" dirty="0">
              <a:solidFill>
                <a:srgbClr val="993366"/>
              </a:solidFill>
              <a:latin typeface="Symbol" pitchFamily="18" charset="2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580112" y="3212976"/>
            <a:ext cx="295232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1600" b="1" dirty="0" smtClean="0">
                <a:solidFill>
                  <a:srgbClr val="993366"/>
                </a:solidFill>
                <a:latin typeface="Symbol" pitchFamily="18" charset="2"/>
              </a:rPr>
              <a:t>DQ </a:t>
            </a:r>
            <a:r>
              <a:rPr lang="de-DE" sz="1600" dirty="0" smtClean="0">
                <a:solidFill>
                  <a:srgbClr val="993366"/>
                </a:solidFill>
                <a:latin typeface="+mn-lt"/>
              </a:rPr>
              <a:t>= -0.02° → C</a:t>
            </a:r>
            <a:r>
              <a:rPr lang="de-DE" sz="1600" baseline="-25000" dirty="0">
                <a:solidFill>
                  <a:srgbClr val="993366"/>
                </a:solidFill>
                <a:latin typeface="+mn-lt"/>
              </a:rPr>
              <a:t>H </a:t>
            </a:r>
            <a:r>
              <a:rPr lang="de-DE" sz="1600" dirty="0">
                <a:solidFill>
                  <a:srgbClr val="993366"/>
                </a:solidFill>
                <a:latin typeface="+mn-lt"/>
              </a:rPr>
              <a:t>≈</a:t>
            </a:r>
            <a:r>
              <a:rPr lang="de-DE" sz="1600" dirty="0" smtClean="0">
                <a:solidFill>
                  <a:srgbClr val="993366"/>
                </a:solidFill>
                <a:latin typeface="+mn-lt"/>
              </a:rPr>
              <a:t> 75 </a:t>
            </a:r>
            <a:r>
              <a:rPr lang="de-DE" sz="1600" dirty="0" err="1" smtClean="0">
                <a:solidFill>
                  <a:srgbClr val="993366"/>
                </a:solidFill>
                <a:latin typeface="+mn-lt"/>
              </a:rPr>
              <a:t>wppm</a:t>
            </a:r>
            <a:endParaRPr lang="de-DE" sz="1600" dirty="0">
              <a:solidFill>
                <a:srgbClr val="993366"/>
              </a:solidFill>
              <a:latin typeface="Symbol" pitchFamily="18" charset="2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26092" y="6085676"/>
            <a:ext cx="295232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1600" b="1" dirty="0" smtClean="0">
                <a:solidFill>
                  <a:srgbClr val="993366"/>
                </a:solidFill>
                <a:latin typeface="Symbol" pitchFamily="18" charset="2"/>
              </a:rPr>
              <a:t>DQ </a:t>
            </a:r>
            <a:r>
              <a:rPr lang="de-DE" sz="1600" dirty="0" smtClean="0">
                <a:solidFill>
                  <a:srgbClr val="993366"/>
                </a:solidFill>
                <a:latin typeface="+mn-lt"/>
              </a:rPr>
              <a:t>= -0.04° → C</a:t>
            </a:r>
            <a:r>
              <a:rPr lang="de-DE" sz="1600" baseline="-25000" dirty="0">
                <a:solidFill>
                  <a:srgbClr val="993366"/>
                </a:solidFill>
                <a:latin typeface="+mn-lt"/>
              </a:rPr>
              <a:t>H </a:t>
            </a:r>
            <a:r>
              <a:rPr lang="de-DE" sz="1600" dirty="0">
                <a:solidFill>
                  <a:srgbClr val="993366"/>
                </a:solidFill>
                <a:latin typeface="+mn-lt"/>
              </a:rPr>
              <a:t>≈</a:t>
            </a:r>
            <a:r>
              <a:rPr lang="de-DE" sz="1600" dirty="0" smtClean="0">
                <a:solidFill>
                  <a:srgbClr val="993366"/>
                </a:solidFill>
                <a:latin typeface="+mn-lt"/>
              </a:rPr>
              <a:t> 150 </a:t>
            </a:r>
            <a:r>
              <a:rPr lang="de-DE" sz="1600" dirty="0" err="1" smtClean="0">
                <a:solidFill>
                  <a:srgbClr val="993366"/>
                </a:solidFill>
                <a:latin typeface="+mn-lt"/>
              </a:rPr>
              <a:t>wppm</a:t>
            </a:r>
            <a:endParaRPr lang="de-DE" sz="1600" dirty="0">
              <a:solidFill>
                <a:srgbClr val="993366"/>
              </a:solidFill>
              <a:latin typeface="Symbol" pitchFamily="18" charset="2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373005" y="6061735"/>
            <a:ext cx="295232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1600" b="1" dirty="0" smtClean="0">
                <a:solidFill>
                  <a:srgbClr val="993366"/>
                </a:solidFill>
                <a:latin typeface="Symbol" pitchFamily="18" charset="2"/>
              </a:rPr>
              <a:t>DQ </a:t>
            </a:r>
            <a:r>
              <a:rPr lang="de-DE" sz="1600" dirty="0" smtClean="0">
                <a:solidFill>
                  <a:srgbClr val="993366"/>
                </a:solidFill>
                <a:latin typeface="+mn-lt"/>
              </a:rPr>
              <a:t>= -0.05° → C</a:t>
            </a:r>
            <a:r>
              <a:rPr lang="de-DE" sz="1600" baseline="-25000" dirty="0">
                <a:solidFill>
                  <a:srgbClr val="993366"/>
                </a:solidFill>
                <a:latin typeface="+mn-lt"/>
              </a:rPr>
              <a:t>H </a:t>
            </a:r>
            <a:r>
              <a:rPr lang="de-DE" sz="1600" dirty="0">
                <a:solidFill>
                  <a:srgbClr val="993366"/>
                </a:solidFill>
                <a:latin typeface="+mn-lt"/>
              </a:rPr>
              <a:t>≈</a:t>
            </a:r>
            <a:r>
              <a:rPr lang="de-DE" sz="1600" dirty="0" smtClean="0">
                <a:solidFill>
                  <a:srgbClr val="993366"/>
                </a:solidFill>
                <a:latin typeface="+mn-lt"/>
              </a:rPr>
              <a:t> 190 </a:t>
            </a:r>
            <a:r>
              <a:rPr lang="de-DE" sz="1600" dirty="0" err="1" smtClean="0">
                <a:solidFill>
                  <a:srgbClr val="993366"/>
                </a:solidFill>
                <a:latin typeface="+mn-lt"/>
              </a:rPr>
              <a:t>wppm</a:t>
            </a:r>
            <a:endParaRPr lang="de-DE" sz="1600" dirty="0">
              <a:solidFill>
                <a:srgbClr val="993366"/>
              </a:solidFill>
              <a:latin typeface="Symbol" pitchFamily="18" charset="2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726092" y="57363"/>
            <a:ext cx="6969379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QL1, shift of X-ray diffraction peaks:</a:t>
            </a:r>
          </a:p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increase of lattice parameters due to dissolved hydrogen </a:t>
            </a:r>
            <a:endParaRPr lang="en-GB" sz="20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39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47092"/>
            <a:ext cx="6408712" cy="4871344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67544" y="188640"/>
            <a:ext cx="705678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Micro hardness (Vickers) of hydrated samples:</a:t>
            </a:r>
          </a:p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dependence on hydrogen content and temperature</a:t>
            </a:r>
            <a:endParaRPr lang="en-GB" sz="2000" b="1" dirty="0">
              <a:solidFill>
                <a:srgbClr val="006666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844824"/>
            <a:ext cx="2184243" cy="252028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211960" y="2708920"/>
            <a:ext cx="432048" cy="576064"/>
          </a:xfrm>
          <a:prstGeom prst="rect">
            <a:avLst/>
          </a:prstGeom>
          <a:solidFill>
            <a:schemeClr val="accent1">
              <a:alpha val="39000"/>
            </a:schemeClr>
          </a:solidFill>
          <a:ln w="12700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6"/>
          <p:cNvCxnSpPr/>
          <p:nvPr/>
        </p:nvCxnSpPr>
        <p:spPr>
          <a:xfrm>
            <a:off x="4211960" y="3284984"/>
            <a:ext cx="0" cy="216024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4641522" y="3284984"/>
            <a:ext cx="0" cy="216024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77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26529" y="116632"/>
            <a:ext cx="5760640" cy="40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US" sz="2000" b="1" dirty="0" smtClean="0">
                <a:solidFill>
                  <a:srgbClr val="006666"/>
                </a:solidFill>
              </a:rPr>
              <a:t>QL0: microhardness peaks at hydrogen bands</a:t>
            </a:r>
            <a:endParaRPr lang="en-GB" sz="2000" b="1" dirty="0">
              <a:solidFill>
                <a:srgbClr val="006666"/>
              </a:solidFill>
            </a:endParaRPr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1" y="1756180"/>
            <a:ext cx="4435475" cy="435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3006"/>
            <a:ext cx="445770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539551" y="6112693"/>
            <a:ext cx="3967297" cy="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rod</a:t>
            </a:r>
            <a:r>
              <a:rPr kumimoji="0" lang="de-DE" sz="140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#3</a:t>
            </a:r>
            <a:r>
              <a:rPr lang="de-CH" sz="1400" dirty="0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lang="de-CH" sz="1400" dirty="0" err="1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</a:t>
            </a:r>
            <a:r>
              <a:rPr lang="de-CH" sz="1400" baseline="-25000" dirty="0" err="1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burst</a:t>
            </a:r>
            <a:r>
              <a:rPr lang="de-CH" sz="1400" dirty="0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=119 s; </a:t>
            </a:r>
            <a:r>
              <a:rPr lang="de-CH" sz="1400" dirty="0" err="1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</a:t>
            </a:r>
            <a:r>
              <a:rPr lang="de-CH" sz="1400" baseline="-25000" dirty="0" err="1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burst</a:t>
            </a:r>
            <a:r>
              <a:rPr lang="de-CH" sz="1400" dirty="0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=820°C; </a:t>
            </a:r>
            <a:r>
              <a:rPr lang="de-CH" sz="1400" dirty="0" err="1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</a:t>
            </a:r>
            <a:r>
              <a:rPr lang="de-CH" sz="1400" baseline="-25000" dirty="0" err="1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burst</a:t>
            </a:r>
            <a:r>
              <a:rPr lang="de-CH" sz="1400" dirty="0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=40 mm</a:t>
            </a:r>
            <a:r>
              <a:rPr lang="de-CH" sz="1400" baseline="30000" dirty="0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kumimoji="0" lang="de-DE" sz="1400" b="1" i="0" u="none" strike="noStrike" cap="none" normalizeH="0" baseline="3000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feld 2"/>
          <p:cNvSpPr txBox="1">
            <a:spLocks noChangeArrowheads="1"/>
          </p:cNvSpPr>
          <p:nvPr/>
        </p:nvSpPr>
        <p:spPr bwMode="auto">
          <a:xfrm>
            <a:off x="4644008" y="6112281"/>
            <a:ext cx="4385692" cy="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kumimoji="0" lang="de-DE" sz="140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rod</a:t>
            </a:r>
            <a:r>
              <a:rPr kumimoji="0" lang="de-DE" sz="140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#8;</a:t>
            </a:r>
            <a:r>
              <a:rPr kumimoji="0" lang="de-DE" sz="1400" i="0" u="none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de-DE" sz="1400" i="0" u="none" strike="noStrike" cap="none" normalizeH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de-DE" sz="1400" i="0" u="none" strike="noStrike" cap="none" normalizeH="0" baseline="-2500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burst</a:t>
            </a:r>
            <a:r>
              <a:rPr kumimoji="0" lang="de-DE" sz="1400" i="0" u="none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=122 s; </a:t>
            </a:r>
            <a:r>
              <a:rPr lang="de-CH" sz="1400" dirty="0" err="1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</a:t>
            </a:r>
            <a:r>
              <a:rPr lang="de-CH" sz="1400" baseline="-25000" dirty="0" err="1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burst</a:t>
            </a:r>
            <a:r>
              <a:rPr lang="de-CH" sz="1400" dirty="0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=820°C; </a:t>
            </a:r>
            <a:r>
              <a:rPr lang="de-CH" sz="1400" dirty="0" err="1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</a:t>
            </a:r>
            <a:r>
              <a:rPr lang="de-CH" sz="1400" baseline="-25000" dirty="0" err="1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burst</a:t>
            </a:r>
            <a:r>
              <a:rPr lang="de-CH" sz="1400" dirty="0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=60 </a:t>
            </a:r>
            <a:r>
              <a:rPr lang="de-CH" sz="14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mm</a:t>
            </a:r>
            <a:r>
              <a:rPr lang="de-CH" sz="1400" baseline="30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de-DE" sz="1400" b="1" dirty="0">
              <a:solidFill>
                <a:srgbClr val="000099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i="0" u="none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de-DE" sz="14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136" y="980728"/>
            <a:ext cx="2016224" cy="68791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844332"/>
            <a:ext cx="2088232" cy="894526"/>
          </a:xfrm>
          <a:prstGeom prst="rect">
            <a:avLst/>
          </a:prstGeom>
        </p:spPr>
      </p:pic>
      <p:cxnSp>
        <p:nvCxnSpPr>
          <p:cNvPr id="7" name="Gerade Verbindung 6"/>
          <p:cNvCxnSpPr/>
          <p:nvPr/>
        </p:nvCxnSpPr>
        <p:spPr>
          <a:xfrm>
            <a:off x="1123236" y="1336036"/>
            <a:ext cx="2664296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flipV="1">
            <a:off x="3207296" y="1075572"/>
            <a:ext cx="0" cy="2353428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V="1">
            <a:off x="1847508" y="1094974"/>
            <a:ext cx="0" cy="2353428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>
            <a:off x="5584284" y="1309676"/>
            <a:ext cx="2664296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V="1">
            <a:off x="7668344" y="972472"/>
            <a:ext cx="0" cy="2353428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 flipV="1">
            <a:off x="6308556" y="991874"/>
            <a:ext cx="0" cy="2353428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 flipV="1">
            <a:off x="1843356" y="972472"/>
            <a:ext cx="0" cy="363564"/>
          </a:xfrm>
          <a:prstGeom prst="line">
            <a:avLst/>
          </a:prstGeom>
          <a:ln w="15875">
            <a:prstDash val="dash"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V="1">
            <a:off x="3211468" y="977204"/>
            <a:ext cx="0" cy="363564"/>
          </a:xfrm>
          <a:prstGeom prst="line">
            <a:avLst/>
          </a:prstGeom>
          <a:ln w="15875">
            <a:prstDash val="dash"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V="1">
            <a:off x="6308556" y="939104"/>
            <a:ext cx="0" cy="363564"/>
          </a:xfrm>
          <a:prstGeom prst="line">
            <a:avLst/>
          </a:prstGeom>
          <a:ln w="15875">
            <a:prstDash val="dash"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V="1">
            <a:off x="7668344" y="961123"/>
            <a:ext cx="0" cy="363564"/>
          </a:xfrm>
          <a:prstGeom prst="line">
            <a:avLst/>
          </a:prstGeom>
          <a:ln w="15875">
            <a:prstDash val="dash"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63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1"/>
            <a:ext cx="3483644" cy="31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769791" y="4685766"/>
            <a:ext cx="794097" cy="66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E3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200" b="1" dirty="0" smtClean="0">
                <a:solidFill>
                  <a:srgbClr val="0033CC"/>
                </a:solidFill>
                <a:latin typeface="Arial" charset="0"/>
              </a:rPr>
              <a:t>necking</a:t>
            </a:r>
          </a:p>
          <a:p>
            <a:pPr algn="ctr">
              <a:lnSpc>
                <a:spcPct val="120000"/>
              </a:lnSpc>
            </a:pPr>
            <a:r>
              <a:rPr lang="en-GB" sz="1200" b="1" dirty="0" smtClean="0">
                <a:solidFill>
                  <a:srgbClr val="0033CC"/>
                </a:solidFill>
                <a:latin typeface="Arial" charset="0"/>
              </a:rPr>
              <a:t>(outer rods)</a:t>
            </a:r>
            <a:endParaRPr lang="en-GB" sz="12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5496" y="4702843"/>
            <a:ext cx="1368152" cy="88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E3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200" b="1" dirty="0" smtClean="0">
                <a:solidFill>
                  <a:srgbClr val="0033CC"/>
                </a:solidFill>
                <a:latin typeface="Arial" charset="0"/>
              </a:rPr>
              <a:t>hydrogen</a:t>
            </a:r>
          </a:p>
          <a:p>
            <a:pPr algn="ctr">
              <a:lnSpc>
                <a:spcPct val="120000"/>
              </a:lnSpc>
            </a:pPr>
            <a:r>
              <a:rPr lang="en-GB" sz="1200" b="1" dirty="0" smtClean="0">
                <a:solidFill>
                  <a:srgbClr val="0033CC"/>
                </a:solidFill>
                <a:latin typeface="Arial" charset="0"/>
              </a:rPr>
              <a:t>embrittlement</a:t>
            </a:r>
          </a:p>
          <a:p>
            <a:pPr algn="ctr">
              <a:lnSpc>
                <a:spcPct val="120000"/>
              </a:lnSpc>
            </a:pPr>
            <a:r>
              <a:rPr lang="en-GB" sz="1200" b="1" dirty="0" smtClean="0">
                <a:solidFill>
                  <a:srgbClr val="0033CC"/>
                </a:solidFill>
              </a:rPr>
              <a:t>(i</a:t>
            </a:r>
            <a:r>
              <a:rPr lang="en-GB" sz="1200" b="1" dirty="0" smtClean="0">
                <a:solidFill>
                  <a:srgbClr val="0033CC"/>
                </a:solidFill>
                <a:latin typeface="Arial" charset="0"/>
              </a:rPr>
              <a:t>nner rods with C</a:t>
            </a:r>
            <a:r>
              <a:rPr lang="en-GB" sz="1200" b="1" baseline="-25000" dirty="0" smtClean="0">
                <a:solidFill>
                  <a:srgbClr val="0033CC"/>
                </a:solidFill>
                <a:latin typeface="Arial" charset="0"/>
              </a:rPr>
              <a:t>H </a:t>
            </a:r>
            <a:r>
              <a:rPr lang="en-GB" sz="1200" b="1" dirty="0" smtClean="0">
                <a:solidFill>
                  <a:srgbClr val="0033CC"/>
                </a:solidFill>
              </a:rPr>
              <a:t>&gt; </a:t>
            </a:r>
            <a:r>
              <a:rPr lang="en-GB" sz="1200" b="1" dirty="0" smtClean="0">
                <a:solidFill>
                  <a:srgbClr val="0033CC"/>
                </a:solidFill>
                <a:latin typeface="Arial" charset="0"/>
              </a:rPr>
              <a:t>1500 wppm)</a:t>
            </a:r>
            <a:endParaRPr lang="en-GB" sz="12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403648" y="4702843"/>
            <a:ext cx="1260140" cy="88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E3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200" b="1" dirty="0" smtClean="0">
                <a:solidFill>
                  <a:srgbClr val="0033CC"/>
                </a:solidFill>
                <a:latin typeface="Arial" charset="0"/>
              </a:rPr>
              <a:t>stress</a:t>
            </a:r>
          </a:p>
          <a:p>
            <a:pPr algn="ctr">
              <a:lnSpc>
                <a:spcPct val="120000"/>
              </a:lnSpc>
            </a:pPr>
            <a:r>
              <a:rPr lang="en-GB" sz="1200" b="1" dirty="0" smtClean="0">
                <a:solidFill>
                  <a:srgbClr val="0033CC"/>
                </a:solidFill>
                <a:latin typeface="Arial" charset="0"/>
              </a:rPr>
              <a:t>concentration</a:t>
            </a:r>
          </a:p>
          <a:p>
            <a:pPr algn="ctr">
              <a:lnSpc>
                <a:spcPct val="120000"/>
              </a:lnSpc>
            </a:pPr>
            <a:r>
              <a:rPr lang="en-GB" sz="1200" b="1" dirty="0" smtClean="0">
                <a:solidFill>
                  <a:srgbClr val="0033CC"/>
                </a:solidFill>
              </a:rPr>
              <a:t>(outer </a:t>
            </a:r>
            <a:r>
              <a:rPr lang="en-GB" sz="1200" b="1" dirty="0">
                <a:solidFill>
                  <a:srgbClr val="0033CC"/>
                </a:solidFill>
              </a:rPr>
              <a:t>rods with </a:t>
            </a:r>
            <a:r>
              <a:rPr lang="en-GB" sz="1200" b="1" dirty="0" smtClean="0">
                <a:solidFill>
                  <a:srgbClr val="0033CC"/>
                </a:solidFill>
              </a:rPr>
              <a:t>C</a:t>
            </a:r>
            <a:r>
              <a:rPr lang="en-GB" sz="1200" b="1" baseline="-25000" dirty="0" smtClean="0">
                <a:solidFill>
                  <a:srgbClr val="0033CC"/>
                </a:solidFill>
              </a:rPr>
              <a:t>H </a:t>
            </a:r>
            <a:r>
              <a:rPr lang="en-GB" sz="1200" b="1" dirty="0" smtClean="0">
                <a:solidFill>
                  <a:srgbClr val="0033CC"/>
                </a:solidFill>
              </a:rPr>
              <a:t>&gt; 1000 wppm)</a:t>
            </a:r>
            <a:endParaRPr lang="en-GB" sz="1200" b="1" dirty="0">
              <a:solidFill>
                <a:srgbClr val="0033CC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78" y="1556792"/>
            <a:ext cx="5202325" cy="3128974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711043" y="116632"/>
            <a:ext cx="5184576" cy="6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US" sz="2000" b="1" dirty="0">
                <a:solidFill>
                  <a:srgbClr val="006666"/>
                </a:solidFill>
              </a:rPr>
              <a:t>F</a:t>
            </a:r>
            <a:r>
              <a:rPr lang="en-US" sz="2000" b="1" dirty="0" smtClean="0">
                <a:solidFill>
                  <a:srgbClr val="006666"/>
                </a:solidFill>
              </a:rPr>
              <a:t>ailure behavior during tensile tests at room temperature </a:t>
            </a:r>
            <a:endParaRPr lang="en-GB" sz="2000" b="1" dirty="0">
              <a:solidFill>
                <a:srgbClr val="006666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151620" y="1008400"/>
            <a:ext cx="1512168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E3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b="1" dirty="0" smtClean="0">
                <a:solidFill>
                  <a:srgbClr val="0033CC"/>
                </a:solidFill>
                <a:latin typeface="Arial" charset="0"/>
              </a:rPr>
              <a:t>QL0: 3 types</a:t>
            </a:r>
            <a:endParaRPr lang="en-GB" sz="16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033751" y="908720"/>
            <a:ext cx="5028351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E3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b="1" dirty="0" smtClean="0">
                <a:solidFill>
                  <a:srgbClr val="0033CC"/>
                </a:solidFill>
                <a:latin typeface="Arial" charset="0"/>
              </a:rPr>
              <a:t>QL1: only stress concentration</a:t>
            </a:r>
          </a:p>
          <a:p>
            <a:pPr algn="ctr">
              <a:lnSpc>
                <a:spcPct val="120000"/>
              </a:lnSpc>
            </a:pPr>
            <a:r>
              <a:rPr lang="en-GB" sz="1600" b="1" dirty="0" smtClean="0">
                <a:solidFill>
                  <a:srgbClr val="0033CC"/>
                </a:solidFill>
              </a:rPr>
              <a:t>(excepted rod #1 brittle ruptured during handling) </a:t>
            </a:r>
            <a:endParaRPr lang="en-GB" sz="16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139952" y="4719569"/>
            <a:ext cx="1368151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E3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rgbClr val="0033CC"/>
                </a:solidFill>
              </a:rPr>
              <a:t>r</a:t>
            </a:r>
            <a:r>
              <a:rPr lang="en-GB" sz="1200" dirty="0" smtClean="0">
                <a:solidFill>
                  <a:srgbClr val="0033CC"/>
                </a:solidFill>
              </a:rPr>
              <a:t>od #4</a:t>
            </a:r>
          </a:p>
          <a:p>
            <a:pPr algn="ctr">
              <a:lnSpc>
                <a:spcPct val="120000"/>
              </a:lnSpc>
            </a:pPr>
            <a:r>
              <a:rPr lang="en-GB" sz="1200" b="1" dirty="0">
                <a:solidFill>
                  <a:srgbClr val="0033CC"/>
                </a:solidFill>
              </a:rPr>
              <a:t>C</a:t>
            </a:r>
            <a:r>
              <a:rPr lang="en-GB" sz="1200" b="1" baseline="-25000" dirty="0">
                <a:solidFill>
                  <a:srgbClr val="0033CC"/>
                </a:solidFill>
              </a:rPr>
              <a:t>H </a:t>
            </a:r>
            <a:r>
              <a:rPr lang="en-GB" sz="1200" b="1" dirty="0" smtClean="0">
                <a:solidFill>
                  <a:srgbClr val="0033CC"/>
                </a:solidFill>
              </a:rPr>
              <a:t>= 730 wppm</a:t>
            </a:r>
            <a:endParaRPr lang="en-GB" sz="1200" dirty="0">
              <a:solidFill>
                <a:srgbClr val="0033CC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868144" y="4693728"/>
            <a:ext cx="1441355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E3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rgbClr val="0033CC"/>
                </a:solidFill>
              </a:rPr>
              <a:t>r</a:t>
            </a:r>
            <a:r>
              <a:rPr lang="en-GB" sz="1200" dirty="0" smtClean="0">
                <a:solidFill>
                  <a:srgbClr val="0033CC"/>
                </a:solidFill>
              </a:rPr>
              <a:t>od #6</a:t>
            </a:r>
          </a:p>
          <a:p>
            <a:pPr algn="ctr">
              <a:lnSpc>
                <a:spcPct val="120000"/>
              </a:lnSpc>
            </a:pPr>
            <a:r>
              <a:rPr lang="en-GB" sz="1200" b="1" dirty="0">
                <a:solidFill>
                  <a:srgbClr val="0033CC"/>
                </a:solidFill>
              </a:rPr>
              <a:t>C</a:t>
            </a:r>
            <a:r>
              <a:rPr lang="en-GB" sz="1200" b="1" baseline="-25000" dirty="0">
                <a:solidFill>
                  <a:srgbClr val="0033CC"/>
                </a:solidFill>
              </a:rPr>
              <a:t>H </a:t>
            </a:r>
            <a:r>
              <a:rPr lang="en-GB" sz="1200" b="1" dirty="0" smtClean="0">
                <a:solidFill>
                  <a:srgbClr val="0033CC"/>
                </a:solidFill>
              </a:rPr>
              <a:t>= 795 wppm</a:t>
            </a:r>
            <a:endParaRPr lang="en-GB" sz="1200" dirty="0">
              <a:solidFill>
                <a:srgbClr val="0033CC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524328" y="4688153"/>
            <a:ext cx="1512168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E3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rgbClr val="0033CC"/>
                </a:solidFill>
              </a:rPr>
              <a:t>r</a:t>
            </a:r>
            <a:r>
              <a:rPr lang="en-GB" sz="1200" dirty="0" smtClean="0">
                <a:solidFill>
                  <a:srgbClr val="0033CC"/>
                </a:solidFill>
              </a:rPr>
              <a:t>od #9</a:t>
            </a:r>
          </a:p>
          <a:p>
            <a:pPr algn="ctr">
              <a:lnSpc>
                <a:spcPct val="120000"/>
              </a:lnSpc>
            </a:pPr>
            <a:r>
              <a:rPr lang="en-GB" sz="1200" b="1" dirty="0">
                <a:solidFill>
                  <a:srgbClr val="0033CC"/>
                </a:solidFill>
              </a:rPr>
              <a:t>C</a:t>
            </a:r>
            <a:r>
              <a:rPr lang="en-GB" sz="1200" b="1" baseline="-25000" dirty="0">
                <a:solidFill>
                  <a:srgbClr val="0033CC"/>
                </a:solidFill>
              </a:rPr>
              <a:t>H </a:t>
            </a:r>
            <a:r>
              <a:rPr lang="en-GB" sz="1200" b="1" dirty="0" smtClean="0">
                <a:solidFill>
                  <a:srgbClr val="0033CC"/>
                </a:solidFill>
              </a:rPr>
              <a:t>= 1270 wppm</a:t>
            </a:r>
            <a:endParaRPr lang="en-GB" sz="1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8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09" y="1212676"/>
            <a:ext cx="4387850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3528" y="880962"/>
            <a:ext cx="3816424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E3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400" b="1" dirty="0" smtClean="0">
                <a:solidFill>
                  <a:srgbClr val="0033CC"/>
                </a:solidFill>
              </a:rPr>
              <a:t>QL0</a:t>
            </a:r>
            <a:r>
              <a:rPr lang="en-GB" sz="1400" b="1" dirty="0">
                <a:solidFill>
                  <a:srgbClr val="0033CC"/>
                </a:solidFill>
              </a:rPr>
              <a:t> </a:t>
            </a:r>
            <a:r>
              <a:rPr lang="en-GB" sz="1400" b="1" dirty="0" smtClean="0">
                <a:solidFill>
                  <a:srgbClr val="0033CC"/>
                </a:solidFill>
              </a:rPr>
              <a:t>sample length 500 mm or 250 mm*</a:t>
            </a:r>
            <a:endParaRPr lang="en-GB" sz="1400" b="1" dirty="0">
              <a:solidFill>
                <a:srgbClr val="0033CC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934359" y="891974"/>
            <a:ext cx="3816424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E3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400" b="1" dirty="0" smtClean="0">
                <a:solidFill>
                  <a:srgbClr val="0033CC"/>
                </a:solidFill>
              </a:rPr>
              <a:t>QL1 sample length 1000 mm or 250 mm*</a:t>
            </a:r>
            <a:endParaRPr lang="en-GB" sz="1400" b="1" dirty="0">
              <a:solidFill>
                <a:srgbClr val="0033CC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691680" y="260648"/>
            <a:ext cx="518457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US" sz="2000" b="1" dirty="0">
                <a:solidFill>
                  <a:srgbClr val="006666"/>
                </a:solidFill>
              </a:rPr>
              <a:t>T</a:t>
            </a:r>
            <a:r>
              <a:rPr lang="en-US" sz="2000" b="1" dirty="0" smtClean="0">
                <a:solidFill>
                  <a:srgbClr val="006666"/>
                </a:solidFill>
              </a:rPr>
              <a:t>ensile tests for inner rods </a:t>
            </a:r>
            <a:endParaRPr lang="en-GB" sz="2000" b="1" dirty="0">
              <a:solidFill>
                <a:srgbClr val="006666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716961" y="4583915"/>
            <a:ext cx="1800200" cy="2936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200" b="1" dirty="0" smtClean="0"/>
              <a:t>all failures: pre-crack</a:t>
            </a:r>
            <a:endParaRPr lang="en-GB" sz="1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1" y="1242839"/>
            <a:ext cx="4364037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3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536" y="1296144"/>
            <a:ext cx="8696422" cy="55618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dirty="0" smtClean="0"/>
              <a:t>                                                                   Maintain </a:t>
            </a:r>
            <a:r>
              <a:rPr lang="en-GB" sz="1400" dirty="0" err="1" smtClean="0"/>
              <a:t>coolable</a:t>
            </a:r>
            <a:r>
              <a:rPr lang="en-GB" sz="1400" dirty="0" smtClean="0"/>
              <a:t> geometry</a:t>
            </a:r>
          </a:p>
          <a:p>
            <a:pPr marL="0" indent="0">
              <a:buNone/>
            </a:pPr>
            <a:endParaRPr lang="en-GB" sz="1400" dirty="0" smtClean="0"/>
          </a:p>
          <a:p>
            <a:pPr marL="0" indent="0">
              <a:buNone/>
            </a:pPr>
            <a:r>
              <a:rPr lang="en-GB" sz="1400" dirty="0" smtClean="0"/>
              <a:t>		                                 Keep fuel inside cladding</a:t>
            </a:r>
          </a:p>
          <a:p>
            <a:pPr marL="0" indent="0">
              <a:buNone/>
            </a:pPr>
            <a:endParaRPr lang="en-GB" sz="1400" dirty="0" smtClean="0"/>
          </a:p>
          <a:p>
            <a:pPr marL="0" indent="0">
              <a:buNone/>
            </a:pPr>
            <a:r>
              <a:rPr lang="en-GB" sz="1400" dirty="0" smtClean="0"/>
              <a:t>			              Prevent breaking cladding </a:t>
            </a:r>
          </a:p>
          <a:p>
            <a:pPr marL="0" indent="0">
              <a:buNone/>
            </a:pPr>
            <a:endParaRPr lang="en-GB" sz="1400" dirty="0" smtClean="0"/>
          </a:p>
          <a:p>
            <a:pPr marL="0" indent="0">
              <a:buNone/>
            </a:pPr>
            <a:r>
              <a:rPr lang="en-GB" sz="1400" dirty="0" smtClean="0"/>
              <a:t>			         Maintain residual ductility in cladding</a:t>
            </a:r>
          </a:p>
          <a:p>
            <a:pPr marL="0" indent="0">
              <a:buNone/>
            </a:pPr>
            <a:endParaRPr lang="en-GB" sz="1400" dirty="0" smtClean="0"/>
          </a:p>
          <a:p>
            <a:pPr marL="0" indent="0">
              <a:buNone/>
            </a:pPr>
            <a:r>
              <a:rPr lang="en-GB" sz="1400" dirty="0" smtClean="0"/>
              <a:t>		</a:t>
            </a:r>
            <a:r>
              <a:rPr lang="en-GB" sz="1400" dirty="0"/>
              <a:t>	 </a:t>
            </a:r>
            <a:r>
              <a:rPr lang="en-GB" sz="1400" dirty="0" smtClean="0"/>
              <a:t>                        Limit oxidation </a:t>
            </a:r>
          </a:p>
          <a:p>
            <a:pPr marL="0" indent="0">
              <a:buNone/>
            </a:pPr>
            <a:endParaRPr lang="en-GB" sz="1400" dirty="0" smtClean="0"/>
          </a:p>
          <a:p>
            <a:pPr marL="0" indent="0">
              <a:buNone/>
            </a:pPr>
            <a:r>
              <a:rPr lang="en-GB" sz="1400" dirty="0" smtClean="0"/>
              <a:t>			    </a:t>
            </a:r>
            <a:r>
              <a:rPr lang="en-GB" sz="1400" dirty="0" smtClean="0">
                <a:solidFill>
                  <a:srgbClr val="2F2FFF"/>
                </a:solidFill>
              </a:rPr>
              <a:t>(</a:t>
            </a:r>
            <a:r>
              <a:rPr lang="en-GB" sz="1400" b="1" dirty="0" smtClean="0">
                <a:solidFill>
                  <a:srgbClr val="2F2FFF"/>
                </a:solidFill>
              </a:rPr>
              <a:t>Limit hydriding  - under consideration</a:t>
            </a:r>
            <a:r>
              <a:rPr lang="en-GB" sz="1400" dirty="0" smtClean="0">
                <a:solidFill>
                  <a:srgbClr val="2F2FFF"/>
                </a:solidFill>
              </a:rPr>
              <a:t>)</a:t>
            </a:r>
          </a:p>
          <a:p>
            <a:pPr marL="0" indent="0">
              <a:buNone/>
            </a:pP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1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1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520000" lvl="1">
              <a:spcBef>
                <a:spcPts val="4000"/>
              </a:spcBef>
            </a:pPr>
            <a:r>
              <a:rPr lang="en-GB" sz="1400" dirty="0" smtClean="0"/>
              <a:t>Oxidation limits</a:t>
            </a:r>
          </a:p>
          <a:p>
            <a:pPr marL="2880000" lvl="2"/>
            <a:r>
              <a:rPr lang="en-GB" sz="1400" dirty="0" smtClean="0"/>
              <a:t>Keep equivalent cladding reacted below 17% </a:t>
            </a:r>
            <a:r>
              <a:rPr lang="en-GB" sz="1400" dirty="0" smtClean="0">
                <a:sym typeface="Wingdings" pitchFamily="2" charset="2"/>
              </a:rPr>
              <a:t> </a:t>
            </a:r>
            <a:r>
              <a:rPr lang="en-GB" sz="1400" b="1" dirty="0" smtClean="0">
                <a:solidFill>
                  <a:srgbClr val="C00000"/>
                </a:solidFill>
                <a:sym typeface="Wingdings" pitchFamily="2" charset="2"/>
              </a:rPr>
              <a:t>ECR</a:t>
            </a:r>
            <a:r>
              <a:rPr lang="en-GB" sz="1400" dirty="0" smtClean="0">
                <a:sym typeface="Wingdings" pitchFamily="2" charset="2"/>
              </a:rPr>
              <a:t> &lt; 17%</a:t>
            </a:r>
            <a:endParaRPr lang="en-GB" sz="1400" dirty="0" smtClean="0"/>
          </a:p>
          <a:p>
            <a:pPr marL="2880000" lvl="2"/>
            <a:r>
              <a:rPr lang="en-GB" sz="1400" dirty="0" smtClean="0"/>
              <a:t>Keep oxidation temperature below 1200°C     </a:t>
            </a:r>
            <a:r>
              <a:rPr lang="en-GB" sz="1400" dirty="0" smtClean="0">
                <a:sym typeface="Wingdings" pitchFamily="2" charset="2"/>
              </a:rPr>
              <a:t> </a:t>
            </a:r>
            <a:r>
              <a:rPr lang="en-GB" sz="1400" b="1" dirty="0" smtClean="0">
                <a:solidFill>
                  <a:srgbClr val="C00000"/>
                </a:solidFill>
                <a:sym typeface="Wingdings" pitchFamily="2" charset="2"/>
              </a:rPr>
              <a:t>PCT</a:t>
            </a:r>
            <a:r>
              <a:rPr lang="en-GB" sz="1400" dirty="0" smtClean="0">
                <a:sym typeface="Wingdings" pitchFamily="2" charset="2"/>
              </a:rPr>
              <a:t> &lt; 1200°C</a:t>
            </a:r>
          </a:p>
          <a:p>
            <a:pPr marL="2880000" lvl="2"/>
            <a:r>
              <a:rPr lang="en-GB" sz="1400" b="1" dirty="0" smtClean="0">
                <a:solidFill>
                  <a:srgbClr val="2F2FFF"/>
                </a:solidFill>
                <a:sym typeface="Wingdings" pitchFamily="2" charset="2"/>
              </a:rPr>
              <a:t>Keep hydriding below ?      ECR = ECR(H)  </a:t>
            </a:r>
            <a:endParaRPr lang="en-GB" sz="1400" b="1" dirty="0" smtClean="0">
              <a:solidFill>
                <a:srgbClr val="2F2FFF"/>
              </a:solidFill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4824860" y="1540169"/>
            <a:ext cx="0" cy="288032"/>
          </a:xfrm>
          <a:prstGeom prst="straightConnector1">
            <a:avLst/>
          </a:prstGeom>
          <a:ln w="38100">
            <a:solidFill>
              <a:srgbClr val="C00000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4836584" y="2060848"/>
            <a:ext cx="0" cy="288032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4848308" y="2564904"/>
            <a:ext cx="0" cy="288032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4860032" y="3068960"/>
            <a:ext cx="0" cy="288032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16808"/>
            <a:ext cx="2143694" cy="267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98" y="245802"/>
            <a:ext cx="2088232" cy="238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cxnSp>
        <p:nvCxnSpPr>
          <p:cNvPr id="11" name="Gerade Verbindung mit Pfeil 10"/>
          <p:cNvCxnSpPr/>
          <p:nvPr/>
        </p:nvCxnSpPr>
        <p:spPr>
          <a:xfrm>
            <a:off x="4885432" y="3573016"/>
            <a:ext cx="0" cy="288032"/>
          </a:xfrm>
          <a:prstGeom prst="straightConnector1">
            <a:avLst/>
          </a:prstGeom>
          <a:ln w="38100">
            <a:solidFill>
              <a:srgbClr val="2F2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2987822" y="332656"/>
            <a:ext cx="3672409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457200" indent="-457200" defTabSz="793750">
              <a:defRPr>
                <a:solidFill>
                  <a:schemeClr val="tx1"/>
                </a:solidFill>
                <a:latin typeface="Arial" charset="0"/>
              </a:defRPr>
            </a:lvl1pPr>
            <a:lvl2pPr marL="854075" indent="-457200" defTabSz="793750">
              <a:defRPr>
                <a:solidFill>
                  <a:schemeClr val="tx1"/>
                </a:solidFill>
                <a:latin typeface="Arial" charset="0"/>
              </a:defRPr>
            </a:lvl2pPr>
            <a:lvl3pPr marL="1250950" indent="-457200" defTabSz="793750">
              <a:defRPr>
                <a:solidFill>
                  <a:schemeClr val="tx1"/>
                </a:solidFill>
                <a:latin typeface="Arial" charset="0"/>
              </a:defRPr>
            </a:lvl3pPr>
            <a:lvl4pPr marL="1647825" indent="-457200" defTabSz="793750">
              <a:defRPr>
                <a:solidFill>
                  <a:schemeClr val="tx1"/>
                </a:solidFill>
                <a:latin typeface="Arial" charset="0"/>
              </a:defRPr>
            </a:lvl4pPr>
            <a:lvl5pPr marL="2044700" indent="-457200" defTabSz="793750">
              <a:defRPr>
                <a:solidFill>
                  <a:schemeClr val="tx1"/>
                </a:solidFill>
                <a:latin typeface="Arial" charset="0"/>
              </a:defRPr>
            </a:lvl5pPr>
            <a:lvl6pPr marL="25019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591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63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35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lnSpc>
                <a:spcPct val="110000"/>
              </a:lnSpc>
            </a:pPr>
            <a:r>
              <a:rPr lang="en-US" sz="2000" b="1" dirty="0">
                <a:solidFill>
                  <a:srgbClr val="008080"/>
                </a:solidFill>
              </a:rPr>
              <a:t>Present Regulatory </a:t>
            </a:r>
            <a:r>
              <a:rPr lang="en-US" sz="2000" b="1" dirty="0" smtClean="0">
                <a:solidFill>
                  <a:srgbClr val="008080"/>
                </a:solidFill>
              </a:rPr>
              <a:t>Limit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2000" b="1" dirty="0" smtClean="0">
                <a:solidFill>
                  <a:srgbClr val="008080"/>
                </a:solidFill>
              </a:rPr>
              <a:t>for </a:t>
            </a:r>
            <a:r>
              <a:rPr lang="en-US" sz="2000" b="1" dirty="0">
                <a:solidFill>
                  <a:srgbClr val="008080"/>
                </a:solidFill>
              </a:rPr>
              <a:t>LOCA (international)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2123728" y="2409478"/>
            <a:ext cx="28803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i="1" dirty="0" smtClean="0">
                <a:solidFill>
                  <a:srgbClr val="000099"/>
                </a:solidFill>
              </a:rPr>
              <a:t>GRS</a:t>
            </a:r>
            <a:endParaRPr lang="en-GB" sz="1000" i="1" dirty="0">
              <a:solidFill>
                <a:srgbClr val="000099"/>
              </a:solidFill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133030" y="5131792"/>
            <a:ext cx="28803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i="1" dirty="0" smtClean="0">
                <a:solidFill>
                  <a:srgbClr val="000099"/>
                </a:solidFill>
              </a:rPr>
              <a:t>GRS</a:t>
            </a:r>
            <a:endParaRPr lang="en-GB" sz="1000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9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46684"/>
              </p:ext>
            </p:extLst>
          </p:nvPr>
        </p:nvGraphicFramePr>
        <p:xfrm>
          <a:off x="179512" y="908720"/>
          <a:ext cx="4411216" cy="5364480"/>
        </p:xfrm>
        <a:graphic>
          <a:graphicData uri="http://schemas.openxmlformats.org/drawingml/2006/table">
            <a:tbl>
              <a:tblPr/>
              <a:tblGrid>
                <a:gridCol w="864096"/>
                <a:gridCol w="648072"/>
                <a:gridCol w="648072"/>
                <a:gridCol w="792088"/>
                <a:gridCol w="1458888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rod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GB" sz="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=500 mm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*l</a:t>
                      </a:r>
                      <a:r>
                        <a:rPr kumimoji="0" lang="en-GB" sz="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=250 mm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ultimate tensile strength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[MPa]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fracture stress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[MPa]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elongation at fracture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[%]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rupture based on: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01*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hydrogen embrittlement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408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408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hydrogen embrittlement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04*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hydrogen embrittlement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05*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hydrogen embrittlement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stress concentration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07*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hydrogen embrittlement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necking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10.12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necking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necking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502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499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6.44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stress concentration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504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504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9.18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stress concentration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430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430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1.97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stress concentration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11.70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necking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10.95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necking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failure at stuck pellet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10.19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necking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necking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452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447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2.20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stress concentration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506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498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8.11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stress concentration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Group 1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94048"/>
              </p:ext>
            </p:extLst>
          </p:nvPr>
        </p:nvGraphicFramePr>
        <p:xfrm>
          <a:off x="4788024" y="1124744"/>
          <a:ext cx="4195192" cy="5059680"/>
        </p:xfrm>
        <a:graphic>
          <a:graphicData uri="http://schemas.openxmlformats.org/drawingml/2006/table">
            <a:tbl>
              <a:tblPr/>
              <a:tblGrid>
                <a:gridCol w="936104"/>
                <a:gridCol w="648072"/>
                <a:gridCol w="648072"/>
                <a:gridCol w="1026840"/>
                <a:gridCol w="936104"/>
              </a:tblGrid>
              <a:tr h="565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rod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l</a:t>
                      </a:r>
                      <a:r>
                        <a:rPr kumimoji="0" lang="en-GB" sz="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=1000 mm</a:t>
                      </a:r>
                      <a:endParaRPr kumimoji="0" lang="en-GB" sz="1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*l</a:t>
                      </a:r>
                      <a:r>
                        <a:rPr kumimoji="0" lang="en-GB" sz="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=  250 mm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ultimate tensile strength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[MPa]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fracture stress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[MPa]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elongation at fracture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(graded)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[%]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rupture based on: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04*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416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414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0.75 (0.68)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stress concentration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06*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499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481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1.70 (1.68)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stress concentration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07*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436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425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1.03 (0.81)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stress concentration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09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307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307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0.59 (0.09)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stress concentration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464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464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5.50 (5.27)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stress concentration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518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515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5.13 (5.03)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stress concentration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471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471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3.96 (3.80)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stress concentration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462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456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4.31 (4.10)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stress concentration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17*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333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327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0.33 (0.33)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stress concentration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18*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270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263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0.19 (0.19)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stress concentration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20*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367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356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1.13 (1.06)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stress concentration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91680" y="260648"/>
            <a:ext cx="518457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US" sz="2000" b="1" dirty="0" smtClean="0">
                <a:solidFill>
                  <a:srgbClr val="006666"/>
                </a:solidFill>
              </a:rPr>
              <a:t>Results of tensile tests </a:t>
            </a:r>
            <a:endParaRPr lang="en-GB" sz="2000" b="1" dirty="0">
              <a:solidFill>
                <a:srgbClr val="006666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70832" y="559706"/>
            <a:ext cx="1008112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E3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b="1" dirty="0" smtClean="0">
                <a:solidFill>
                  <a:srgbClr val="0033CC"/>
                </a:solidFill>
                <a:latin typeface="Arial" charset="0"/>
              </a:rPr>
              <a:t>QL0</a:t>
            </a:r>
            <a:endParaRPr lang="en-GB" sz="16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516216" y="712106"/>
            <a:ext cx="1008112" cy="36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E3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b="1" dirty="0" smtClean="0">
                <a:solidFill>
                  <a:srgbClr val="0033CC"/>
                </a:solidFill>
                <a:latin typeface="Arial" charset="0"/>
              </a:rPr>
              <a:t>QL1</a:t>
            </a:r>
            <a:endParaRPr lang="en-GB" sz="1600" b="1" dirty="0">
              <a:solidFill>
                <a:srgbClr val="0033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89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15030" y="836712"/>
            <a:ext cx="8918326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n-GB" sz="2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Summary</a:t>
            </a:r>
          </a:p>
          <a:p>
            <a:pPr marL="342900" indent="-342900" algn="just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Two out-of-pile bundle tests, QUENCH-L0 and QUENCH-L1, with the same bundle geometry and the same cladding material (Zircaloy-4) were performed under LOCA conditions to investigate the phenomenon of the so-called cladding secondary hydriding. The tests differed 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in                    (1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) heat-up rate during the first transient (max 2.5 K/s for 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QL0 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     max 7.5 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K/s for 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QL1);   (2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absence (QL0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) and presence 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(QL1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) of 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 cool-down 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phase before 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quenching.</a:t>
            </a:r>
            <a:endParaRPr lang="en-GB" sz="20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The cladding burst occurred at temperatures between 1123 and 1223 K for 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QL0 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and between 1073 and 1173 K 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for QL1 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(i.e. in both cases the burst temperatures were inside the temperature region corresponding the 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sz="2000" dirty="0" smtClean="0">
                <a:solidFill>
                  <a:srgbClr val="000066"/>
                </a:solidFill>
                <a:latin typeface="Symbol" panose="05050102010706020507" pitchFamily="18" charset="2"/>
                <a:cs typeface="Arial" pitchFamily="34" charset="0"/>
              </a:rPr>
              <a:t>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en-US" sz="2000" dirty="0">
                <a:solidFill>
                  <a:srgbClr val="000066"/>
                </a:solidFill>
                <a:latin typeface="Symbol" panose="05050102010706020507" pitchFamily="18" charset="2"/>
                <a:cs typeface="Arial" pitchFamily="34" charset="0"/>
              </a:rPr>
              <a:t>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en-US" sz="2000" dirty="0">
                <a:solidFill>
                  <a:srgbClr val="000066"/>
                </a:solidFill>
                <a:latin typeface="Symbol" panose="05050102010706020507" pitchFamily="18" charset="2"/>
                <a:cs typeface="Arial" pitchFamily="34" charset="0"/>
              </a:rPr>
              <a:t>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phase transition of the Zircaloy-4 alloy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0374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15030" y="1148545"/>
            <a:ext cx="8918326" cy="391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n-GB" sz="2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Summary (cont.)</a:t>
            </a:r>
          </a:p>
          <a:p>
            <a:pPr marL="342900" indent="-342900" algn="just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Post-burst duration of inner cladding oxidation at high temperatures was shorter in case of the more 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prototypical test QL1. Therefore the 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amount of hydrogen absorbed by claddings 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close to their 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burst openings was lower for the Q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L1 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(less than 1700 wppm) than 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for QL0 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(less than 2600 wppm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en-GB" sz="20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Tensile tests at room temperature with claddings of both bundles showed that claddings with hydrogen contents 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less than 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1500 wppm ruptured inside the burst opening due to stress concentration, whereas claddings with hydrogen contents 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more 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than 1500 wppm fractured along the hydrogen bands</a:t>
            </a:r>
            <a:r>
              <a:rPr lang="en-GB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233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835696" y="4509120"/>
            <a:ext cx="576064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400" b="1" dirty="0" smtClean="0">
                <a:solidFill>
                  <a:srgbClr val="000066"/>
                </a:solidFill>
                <a:latin typeface="Lucida Calligraphy" pitchFamily="66" charset="0"/>
              </a:rPr>
              <a:t>Thank you for your attention</a:t>
            </a:r>
          </a:p>
          <a:p>
            <a:pPr algn="ctr" eaLnBrk="1" hangingPunct="1"/>
            <a:endParaRPr lang="en-GB" sz="2000" b="1" dirty="0" smtClean="0">
              <a:solidFill>
                <a:srgbClr val="000066"/>
              </a:solidFill>
              <a:latin typeface="Lucida Calligraphy" pitchFamily="66" charset="0"/>
            </a:endParaRPr>
          </a:p>
          <a:p>
            <a:pPr algn="r" eaLnBrk="1" hangingPunct="1"/>
            <a:r>
              <a:rPr lang="en-GB" sz="1400" dirty="0" smtClean="0">
                <a:solidFill>
                  <a:srgbClr val="000066"/>
                </a:solidFill>
                <a:latin typeface="Verdana" pitchFamily="34" charset="0"/>
                <a:hlinkClick r:id="rId2"/>
              </a:rPr>
              <a:t>https://www.iam.kit.edu/wpt/loca/</a:t>
            </a:r>
          </a:p>
          <a:p>
            <a:pPr algn="r" eaLnBrk="1" hangingPunct="1"/>
            <a:r>
              <a:rPr lang="en-GB" sz="1400" dirty="0" smtClean="0">
                <a:solidFill>
                  <a:srgbClr val="000066"/>
                </a:solidFill>
                <a:latin typeface="Verdana" pitchFamily="34" charset="0"/>
                <a:hlinkClick r:id="rId2"/>
              </a:rPr>
              <a:t>http://www.iam.kit.edu/wpt/471.php</a:t>
            </a:r>
            <a:endParaRPr lang="en-GB" sz="1400" dirty="0" smtClean="0">
              <a:solidFill>
                <a:srgbClr val="000066"/>
              </a:solidFill>
              <a:latin typeface="Verdana" pitchFamily="34" charset="0"/>
            </a:endParaRPr>
          </a:p>
          <a:p>
            <a:pPr algn="r" eaLnBrk="1" hangingPunct="1"/>
            <a:r>
              <a:rPr lang="en-GB" sz="1400" dirty="0" smtClean="0">
                <a:solidFill>
                  <a:srgbClr val="000066"/>
                </a:solidFill>
                <a:latin typeface="Verdana" pitchFamily="34" charset="0"/>
                <a:hlinkClick r:id="rId3"/>
              </a:rPr>
              <a:t>http://quench.forschung.kit.edu/</a:t>
            </a:r>
            <a:r>
              <a:rPr lang="en-GB" sz="2000" b="1" dirty="0" smtClean="0">
                <a:solidFill>
                  <a:srgbClr val="000066"/>
                </a:solidFill>
                <a:latin typeface="Lucida Calligraphy" pitchFamily="66" charset="0"/>
              </a:rPr>
              <a:t> </a:t>
            </a:r>
            <a:endParaRPr lang="en-GB" sz="2000" b="1" dirty="0">
              <a:solidFill>
                <a:srgbClr val="000066"/>
              </a:solidFill>
              <a:latin typeface="Lucida Calligraphy" pitchFamily="66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95536" y="831342"/>
            <a:ext cx="8352928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Acknowledgment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endParaRPr lang="en-GB" sz="2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 QUENCH-LOCA experiments are supported and partly sponsored by VGB </a:t>
            </a:r>
            <a:r>
              <a:rPr lang="en-US" sz="2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PowerTech</a:t>
            </a: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e.V</a:t>
            </a: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., Essen, Germany, European technical association for power and heat generation. </a:t>
            </a:r>
            <a:endParaRPr lang="en-US" sz="20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endParaRPr lang="en-GB" sz="20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authors would like to thank Mr. J. </a:t>
            </a:r>
            <a:r>
              <a:rPr lang="en-US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Moch</a:t>
            </a:r>
            <a:r>
              <a:rPr lang="en-GB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Dr.</a:t>
            </a:r>
            <a:r>
              <a:rPr lang="en-GB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H. Leiste, </a:t>
            </a:r>
            <a:r>
              <a:rPr lang="en-GB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Mrs</a:t>
            </a:r>
            <a:r>
              <a:rPr lang="en-GB" sz="2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GB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J. Laier and </a:t>
            </a:r>
            <a:r>
              <a:rPr lang="en-GB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Mrs.</a:t>
            </a:r>
            <a:r>
              <a:rPr lang="en-GB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U. Peters for intensive work during test preparation and post-test investigations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93053" y="1112374"/>
            <a:ext cx="3601861" cy="37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457200" indent="-457200" defTabSz="793750">
              <a:defRPr>
                <a:solidFill>
                  <a:schemeClr val="tx1"/>
                </a:solidFill>
                <a:latin typeface="Arial" charset="0"/>
              </a:defRPr>
            </a:lvl1pPr>
            <a:lvl2pPr marL="854075" indent="-457200" defTabSz="793750">
              <a:defRPr>
                <a:solidFill>
                  <a:schemeClr val="tx1"/>
                </a:solidFill>
                <a:latin typeface="Arial" charset="0"/>
              </a:defRPr>
            </a:lvl2pPr>
            <a:lvl3pPr marL="1250950" indent="-457200" defTabSz="793750">
              <a:defRPr>
                <a:solidFill>
                  <a:schemeClr val="tx1"/>
                </a:solidFill>
                <a:latin typeface="Arial" charset="0"/>
              </a:defRPr>
            </a:lvl3pPr>
            <a:lvl4pPr marL="1647825" indent="-457200" defTabSz="793750">
              <a:defRPr>
                <a:solidFill>
                  <a:schemeClr val="tx1"/>
                </a:solidFill>
                <a:latin typeface="Arial" charset="0"/>
              </a:defRPr>
            </a:lvl4pPr>
            <a:lvl5pPr marL="2044700" indent="-457200" defTabSz="793750">
              <a:defRPr>
                <a:solidFill>
                  <a:schemeClr val="tx1"/>
                </a:solidFill>
                <a:latin typeface="Arial" charset="0"/>
              </a:defRPr>
            </a:lvl5pPr>
            <a:lvl6pPr marL="25019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591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63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35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lnSpc>
                <a:spcPct val="110000"/>
              </a:lnSpc>
            </a:pPr>
            <a:r>
              <a:rPr lang="en-GB" sz="1100" b="1" dirty="0" smtClean="0">
                <a:solidFill>
                  <a:srgbClr val="008080"/>
                </a:solidFill>
              </a:rPr>
              <a:t>1981, JAERI*: first observation of cladding hydriding by steam ingress through the burst opening</a:t>
            </a:r>
            <a:endParaRPr lang="en-GB" sz="1100" b="1" dirty="0">
              <a:solidFill>
                <a:srgbClr val="008080"/>
              </a:solidFill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275195" y="548680"/>
            <a:ext cx="58326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400" b="1" dirty="0" smtClean="0">
                <a:solidFill>
                  <a:srgbClr val="000099"/>
                </a:solidFill>
              </a:rPr>
              <a:t>Hydrogen peaks above and below burst openings</a:t>
            </a:r>
          </a:p>
        </p:txBody>
      </p:sp>
      <p:pic>
        <p:nvPicPr>
          <p:cNvPr id="6" name="Picture 9" descr="NUREG6967_FIG215_OCL11_c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26814"/>
            <a:ext cx="4961924" cy="26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NUREG6967_OCL11_tube_cor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923" y="1944124"/>
            <a:ext cx="2592288" cy="2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493654" y="5728320"/>
            <a:ext cx="4398826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000" dirty="0">
                <a:solidFill>
                  <a:srgbClr val="000066"/>
                </a:solidFill>
              </a:rPr>
              <a:t>NUREG-6967 </a:t>
            </a:r>
            <a:r>
              <a:rPr lang="en-GB" sz="1000" dirty="0" smtClean="0">
                <a:solidFill>
                  <a:srgbClr val="000066"/>
                </a:solidFill>
              </a:rPr>
              <a:t>(</a:t>
            </a:r>
            <a:r>
              <a:rPr lang="en-GB" sz="1000" dirty="0" err="1" smtClean="0">
                <a:solidFill>
                  <a:srgbClr val="000066"/>
                </a:solidFill>
              </a:rPr>
              <a:t>Billone</a:t>
            </a:r>
            <a:r>
              <a:rPr lang="en-GB" sz="1000" dirty="0" smtClean="0">
                <a:solidFill>
                  <a:srgbClr val="000066"/>
                </a:solidFill>
              </a:rPr>
              <a:t> et al.): </a:t>
            </a:r>
            <a:r>
              <a:rPr lang="en-GB" sz="1000" dirty="0" err="1">
                <a:solidFill>
                  <a:srgbClr val="000066"/>
                </a:solidFill>
              </a:rPr>
              <a:t>unirradeated</a:t>
            </a:r>
            <a:r>
              <a:rPr lang="en-GB" sz="1000" dirty="0">
                <a:solidFill>
                  <a:srgbClr val="000066"/>
                </a:solidFill>
              </a:rPr>
              <a:t> </a:t>
            </a:r>
            <a:r>
              <a:rPr lang="en-GB" sz="1000" dirty="0" smtClean="0">
                <a:solidFill>
                  <a:srgbClr val="000066"/>
                </a:solidFill>
              </a:rPr>
              <a:t>pressurised sample OCL11 (Zry-2) </a:t>
            </a:r>
            <a:r>
              <a:rPr lang="en-GB" sz="1000" dirty="0">
                <a:solidFill>
                  <a:srgbClr val="000066"/>
                </a:solidFill>
              </a:rPr>
              <a:t>ramped in steam from 300ºC to </a:t>
            </a:r>
            <a:r>
              <a:rPr lang="en-GB" sz="1000" dirty="0" smtClean="0">
                <a:solidFill>
                  <a:srgbClr val="000066"/>
                </a:solidFill>
              </a:rPr>
              <a:t>1204ºC at 5 K/s</a:t>
            </a:r>
            <a:r>
              <a:rPr lang="en-GB" sz="1000" dirty="0">
                <a:solidFill>
                  <a:srgbClr val="000066"/>
                </a:solidFill>
              </a:rPr>
              <a:t>, held at 1204ºC for 300 s, cooled at </a:t>
            </a:r>
            <a:r>
              <a:rPr lang="en-GB" sz="1000" dirty="0" smtClean="0">
                <a:solidFill>
                  <a:srgbClr val="000066"/>
                </a:solidFill>
              </a:rPr>
              <a:t>3 K/s </a:t>
            </a:r>
            <a:r>
              <a:rPr lang="en-GB" sz="1000" dirty="0">
                <a:solidFill>
                  <a:srgbClr val="000066"/>
                </a:solidFill>
              </a:rPr>
              <a:t>to 800ºC, and cooled from 800ºC to RT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493654" y="1124744"/>
            <a:ext cx="3927460" cy="17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457200" indent="-457200" defTabSz="793750">
              <a:defRPr>
                <a:solidFill>
                  <a:schemeClr val="tx1"/>
                </a:solidFill>
                <a:latin typeface="Arial" charset="0"/>
              </a:defRPr>
            </a:lvl1pPr>
            <a:lvl2pPr marL="854075" indent="-457200" defTabSz="793750">
              <a:defRPr>
                <a:solidFill>
                  <a:schemeClr val="tx1"/>
                </a:solidFill>
                <a:latin typeface="Arial" charset="0"/>
              </a:defRPr>
            </a:lvl2pPr>
            <a:lvl3pPr marL="1250950" indent="-457200" defTabSz="793750">
              <a:defRPr>
                <a:solidFill>
                  <a:schemeClr val="tx1"/>
                </a:solidFill>
                <a:latin typeface="Arial" charset="0"/>
              </a:defRPr>
            </a:lvl3pPr>
            <a:lvl4pPr marL="1647825" indent="-457200" defTabSz="793750">
              <a:defRPr>
                <a:solidFill>
                  <a:schemeClr val="tx1"/>
                </a:solidFill>
                <a:latin typeface="Arial" charset="0"/>
              </a:defRPr>
            </a:lvl4pPr>
            <a:lvl5pPr marL="2044700" indent="-457200" defTabSz="793750">
              <a:defRPr>
                <a:solidFill>
                  <a:schemeClr val="tx1"/>
                </a:solidFill>
                <a:latin typeface="Arial" charset="0"/>
              </a:defRPr>
            </a:lvl5pPr>
            <a:lvl6pPr marL="25019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591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63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35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lnSpc>
                <a:spcPct val="110000"/>
              </a:lnSpc>
            </a:pPr>
            <a:r>
              <a:rPr lang="en-GB" sz="1100" b="1" dirty="0" smtClean="0">
                <a:solidFill>
                  <a:srgbClr val="008080"/>
                </a:solidFill>
              </a:rPr>
              <a:t>2008, ANL: strong hydriding up to </a:t>
            </a:r>
            <a:r>
              <a:rPr lang="en-GB" sz="1100" b="1" dirty="0" smtClean="0">
                <a:solidFill>
                  <a:srgbClr val="0000FF"/>
                </a:solidFill>
              </a:rPr>
              <a:t>4000 wppm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4" y="2164669"/>
            <a:ext cx="3947920" cy="3208547"/>
          </a:xfrm>
          <a:prstGeom prst="rect">
            <a:avLst/>
          </a:prstGeom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94075" y="5805264"/>
            <a:ext cx="36738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dirty="0" err="1" smtClean="0">
                <a:solidFill>
                  <a:srgbClr val="000099"/>
                </a:solidFill>
              </a:rPr>
              <a:t>Uetsuka</a:t>
            </a:r>
            <a:r>
              <a:rPr lang="en-US" sz="1000" dirty="0" smtClean="0">
                <a:solidFill>
                  <a:srgbClr val="000099"/>
                </a:solidFill>
              </a:rPr>
              <a:t> et al., Journal </a:t>
            </a:r>
            <a:r>
              <a:rPr lang="en-US" sz="1000" dirty="0">
                <a:solidFill>
                  <a:srgbClr val="000099"/>
                </a:solidFill>
              </a:rPr>
              <a:t>of NUCLEAR SCIENCE and TECHNOLOGY, 18[9], pp. 705~717 (September 1981).</a:t>
            </a:r>
            <a:endParaRPr lang="en-GB" sz="1000" dirty="0">
              <a:solidFill>
                <a:srgbClr val="000099"/>
              </a:solidFill>
            </a:endParaRPr>
          </a:p>
        </p:txBody>
      </p:sp>
      <p:cxnSp>
        <p:nvCxnSpPr>
          <p:cNvPr id="14" name="Gerade Verbindung 13"/>
          <p:cNvCxnSpPr/>
          <p:nvPr/>
        </p:nvCxnSpPr>
        <p:spPr>
          <a:xfrm flipV="1">
            <a:off x="4139952" y="1052736"/>
            <a:ext cx="0" cy="475252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683568" y="188640"/>
            <a:ext cx="70159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457200" indent="-457200" defTabSz="793750">
              <a:defRPr>
                <a:solidFill>
                  <a:schemeClr val="tx1"/>
                </a:solidFill>
                <a:latin typeface="Arial" charset="0"/>
              </a:defRPr>
            </a:lvl1pPr>
            <a:lvl2pPr marL="854075" indent="-457200" defTabSz="793750">
              <a:defRPr>
                <a:solidFill>
                  <a:schemeClr val="tx1"/>
                </a:solidFill>
                <a:latin typeface="Arial" charset="0"/>
              </a:defRPr>
            </a:lvl2pPr>
            <a:lvl3pPr marL="1250950" indent="-457200" defTabSz="793750">
              <a:defRPr>
                <a:solidFill>
                  <a:schemeClr val="tx1"/>
                </a:solidFill>
                <a:latin typeface="Arial" charset="0"/>
              </a:defRPr>
            </a:lvl3pPr>
            <a:lvl4pPr marL="1647825" indent="-457200" defTabSz="793750">
              <a:defRPr>
                <a:solidFill>
                  <a:schemeClr val="tx1"/>
                </a:solidFill>
                <a:latin typeface="Arial" charset="0"/>
              </a:defRPr>
            </a:lvl4pPr>
            <a:lvl5pPr marL="2044700" indent="-457200" defTabSz="793750">
              <a:defRPr>
                <a:solidFill>
                  <a:schemeClr val="tx1"/>
                </a:solidFill>
                <a:latin typeface="Arial" charset="0"/>
              </a:defRPr>
            </a:lvl5pPr>
            <a:lvl6pPr marL="25019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591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63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35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lnSpc>
                <a:spcPct val="110000"/>
              </a:lnSpc>
            </a:pPr>
            <a:r>
              <a:rPr lang="en-GB" sz="2000" b="1" dirty="0" smtClean="0">
                <a:solidFill>
                  <a:srgbClr val="008080"/>
                </a:solidFill>
              </a:rPr>
              <a:t>Secondary hydriding:</a:t>
            </a:r>
            <a:endParaRPr lang="en-US" sz="2000" b="1" dirty="0">
              <a:solidFill>
                <a:srgbClr val="00808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436096" y="1772816"/>
            <a:ext cx="648072" cy="1584176"/>
          </a:xfrm>
          <a:prstGeom prst="rect">
            <a:avLst/>
          </a:prstGeom>
          <a:solidFill>
            <a:srgbClr val="2F2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7164288" y="1772816"/>
            <a:ext cx="648072" cy="1584176"/>
          </a:xfrm>
          <a:prstGeom prst="rect">
            <a:avLst/>
          </a:prstGeom>
          <a:solidFill>
            <a:srgbClr val="2F2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6" descr="NUREG6967_OCL11_tube_cor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86" y="1770773"/>
            <a:ext cx="2592288" cy="2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eck 17"/>
          <p:cNvSpPr/>
          <p:nvPr/>
        </p:nvSpPr>
        <p:spPr>
          <a:xfrm>
            <a:off x="1187624" y="1700807"/>
            <a:ext cx="504056" cy="1482833"/>
          </a:xfrm>
          <a:prstGeom prst="rect">
            <a:avLst/>
          </a:prstGeom>
          <a:solidFill>
            <a:srgbClr val="2F2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2650041" y="1700807"/>
            <a:ext cx="606614" cy="1482833"/>
          </a:xfrm>
          <a:prstGeom prst="rect">
            <a:avLst/>
          </a:prstGeom>
          <a:solidFill>
            <a:srgbClr val="2F2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570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 txBox="1">
            <a:spLocks noChangeArrowheads="1"/>
          </p:cNvSpPr>
          <p:nvPr/>
        </p:nvSpPr>
        <p:spPr>
          <a:xfrm>
            <a:off x="492125" y="1412776"/>
            <a:ext cx="8256339" cy="4316511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dirty="0" smtClean="0">
                <a:solidFill>
                  <a:srgbClr val="0D00B0"/>
                </a:solidFill>
                <a:latin typeface="Times New Roman" pitchFamily="18" charset="0"/>
                <a:cs typeface="Times New Roman" pitchFamily="18" charset="0"/>
              </a:rPr>
              <a:t>Higher burn-up: increased oxidation during normal operation </a:t>
            </a:r>
            <a:r>
              <a:rPr lang="en-GB" dirty="0">
                <a:solidFill>
                  <a:srgbClr val="0D00B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GB" dirty="0" smtClean="0">
                <a:solidFill>
                  <a:srgbClr val="0D00B0"/>
                </a:solidFill>
                <a:latin typeface="Times New Roman" pitchFamily="18" charset="0"/>
                <a:cs typeface="Times New Roman" pitchFamily="18" charset="0"/>
              </a:rPr>
              <a:t>nd pertaining hydrogen uptake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dirty="0" smtClean="0">
                <a:solidFill>
                  <a:srgbClr val="0D00B0"/>
                </a:solidFill>
                <a:latin typeface="Times New Roman" pitchFamily="18" charset="0"/>
                <a:cs typeface="Times New Roman" pitchFamily="18" charset="0"/>
              </a:rPr>
              <a:t>Secondary hydriding of cladding after burst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dirty="0" smtClean="0">
                <a:solidFill>
                  <a:srgbClr val="0D00B0"/>
                </a:solidFill>
                <a:latin typeface="Times New Roman" pitchFamily="18" charset="0"/>
                <a:cs typeface="Times New Roman" pitchFamily="18" charset="0"/>
              </a:rPr>
              <a:t>Application of new cladding alloys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dirty="0" smtClean="0">
                <a:solidFill>
                  <a:srgbClr val="0D00B0"/>
                </a:solidFill>
                <a:latin typeface="Times New Roman" pitchFamily="18" charset="0"/>
                <a:cs typeface="Times New Roman" pitchFamily="18" charset="0"/>
              </a:rPr>
              <a:t>Evidence of core </a:t>
            </a:r>
            <a:r>
              <a:rPr lang="en-GB" dirty="0" err="1" smtClean="0">
                <a:solidFill>
                  <a:srgbClr val="0D00B0"/>
                </a:solidFill>
                <a:latin typeface="Times New Roman" pitchFamily="18" charset="0"/>
                <a:cs typeface="Times New Roman" pitchFamily="18" charset="0"/>
              </a:rPr>
              <a:t>coolability</a:t>
            </a:r>
            <a:endParaRPr lang="en-GB" dirty="0" smtClean="0">
              <a:solidFill>
                <a:srgbClr val="0D00B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dirty="0" smtClean="0">
                <a:solidFill>
                  <a:srgbClr val="0D00B0"/>
                </a:solidFill>
                <a:latin typeface="Times New Roman" pitchFamily="18" charset="0"/>
                <a:cs typeface="Times New Roman" pitchFamily="18" charset="0"/>
              </a:rPr>
              <a:t>Contribution to modification of current LOCA embrittlement criteria (1200°C, 17% ECR) with consideration of cladding hydrogenation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51520" y="620688"/>
            <a:ext cx="7488832" cy="37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457200" indent="-457200" defTabSz="793750">
              <a:defRPr>
                <a:solidFill>
                  <a:schemeClr val="tx1"/>
                </a:solidFill>
                <a:latin typeface="Arial" charset="0"/>
              </a:defRPr>
            </a:lvl1pPr>
            <a:lvl2pPr marL="854075" indent="-457200" defTabSz="793750">
              <a:defRPr>
                <a:solidFill>
                  <a:schemeClr val="tx1"/>
                </a:solidFill>
                <a:latin typeface="Arial" charset="0"/>
              </a:defRPr>
            </a:lvl2pPr>
            <a:lvl3pPr marL="1250950" indent="-457200" defTabSz="793750">
              <a:defRPr>
                <a:solidFill>
                  <a:schemeClr val="tx1"/>
                </a:solidFill>
                <a:latin typeface="Arial" charset="0"/>
              </a:defRPr>
            </a:lvl3pPr>
            <a:lvl4pPr marL="1647825" indent="-457200" defTabSz="793750">
              <a:defRPr>
                <a:solidFill>
                  <a:schemeClr val="tx1"/>
                </a:solidFill>
                <a:latin typeface="Arial" charset="0"/>
              </a:defRPr>
            </a:lvl4pPr>
            <a:lvl5pPr marL="2044700" indent="-457200" defTabSz="793750">
              <a:defRPr>
                <a:solidFill>
                  <a:schemeClr val="tx1"/>
                </a:solidFill>
                <a:latin typeface="Arial" charset="0"/>
              </a:defRPr>
            </a:lvl5pPr>
            <a:lvl6pPr marL="25019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591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63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3500" indent="-457200" defTabSz="793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lnSpc>
                <a:spcPct val="110000"/>
              </a:lnSpc>
            </a:pPr>
            <a:r>
              <a:rPr lang="en-GB" sz="2400" b="1" dirty="0" smtClean="0">
                <a:solidFill>
                  <a:srgbClr val="008080"/>
                </a:solidFill>
              </a:rPr>
              <a:t>Objective for new LOCA bundle tests</a:t>
            </a:r>
            <a:endParaRPr lang="en-GB" sz="24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9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/>
          <p:cNvSpPr txBox="1"/>
          <p:nvPr/>
        </p:nvSpPr>
        <p:spPr>
          <a:xfrm rot="16200000">
            <a:off x="-193867" y="2478461"/>
            <a:ext cx="2186919" cy="1440160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0896470"/>
                <a:gd name="adj2" fmla="val 63758"/>
              </a:avLst>
            </a:prstTxWarp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band of hydrogen absorbed in Zr</a:t>
            </a:r>
            <a:endParaRPr lang="en-GB" sz="16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8640"/>
            <a:ext cx="957072" cy="6019800"/>
          </a:xfrm>
          <a:prstGeom prst="rect">
            <a:avLst/>
          </a:prstGeom>
        </p:spPr>
      </p:pic>
      <p:sp>
        <p:nvSpPr>
          <p:cNvPr id="3" name="Gestreifter Pfeil nach rechts 2"/>
          <p:cNvSpPr/>
          <p:nvPr/>
        </p:nvSpPr>
        <p:spPr>
          <a:xfrm flipH="1">
            <a:off x="2518478" y="2896158"/>
            <a:ext cx="757378" cy="201588"/>
          </a:xfrm>
          <a:prstGeom prst="stripedRightArrow">
            <a:avLst>
              <a:gd name="adj1" fmla="val 50000"/>
              <a:gd name="adj2" fmla="val 100400"/>
            </a:avLst>
          </a:prstGeom>
          <a:solidFill>
            <a:srgbClr val="2F2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iger Pfeil 3"/>
          <p:cNvSpPr/>
          <p:nvPr/>
        </p:nvSpPr>
        <p:spPr>
          <a:xfrm rot="16200000">
            <a:off x="2151811" y="2608829"/>
            <a:ext cx="410592" cy="322742"/>
          </a:xfrm>
          <a:prstGeom prst="bentArrow">
            <a:avLst/>
          </a:prstGeom>
          <a:solidFill>
            <a:srgbClr val="2F2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Rechteckiger Pfeil 4"/>
          <p:cNvSpPr/>
          <p:nvPr/>
        </p:nvSpPr>
        <p:spPr>
          <a:xfrm rot="5400000" flipV="1">
            <a:off x="2107977" y="3090507"/>
            <a:ext cx="504056" cy="316946"/>
          </a:xfrm>
          <a:prstGeom prst="bentArrow">
            <a:avLst/>
          </a:prstGeom>
          <a:solidFill>
            <a:srgbClr val="2F2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Freihandform 7"/>
          <p:cNvSpPr/>
          <p:nvPr/>
        </p:nvSpPr>
        <p:spPr>
          <a:xfrm>
            <a:off x="1873250" y="2470150"/>
            <a:ext cx="566965" cy="1243816"/>
          </a:xfrm>
          <a:custGeom>
            <a:avLst/>
            <a:gdLst>
              <a:gd name="connsiteX0" fmla="*/ 450850 w 552450"/>
              <a:gd name="connsiteY0" fmla="*/ 0 h 1143000"/>
              <a:gd name="connsiteX1" fmla="*/ 317500 w 552450"/>
              <a:gd name="connsiteY1" fmla="*/ 38100 h 1143000"/>
              <a:gd name="connsiteX2" fmla="*/ 247650 w 552450"/>
              <a:gd name="connsiteY2" fmla="*/ 82550 h 1143000"/>
              <a:gd name="connsiteX3" fmla="*/ 165100 w 552450"/>
              <a:gd name="connsiteY3" fmla="*/ 127000 h 1143000"/>
              <a:gd name="connsiteX4" fmla="*/ 101600 w 552450"/>
              <a:gd name="connsiteY4" fmla="*/ 190500 h 1143000"/>
              <a:gd name="connsiteX5" fmla="*/ 50800 w 552450"/>
              <a:gd name="connsiteY5" fmla="*/ 260350 h 1143000"/>
              <a:gd name="connsiteX6" fmla="*/ 12700 w 552450"/>
              <a:gd name="connsiteY6" fmla="*/ 361950 h 1143000"/>
              <a:gd name="connsiteX7" fmla="*/ 0 w 552450"/>
              <a:gd name="connsiteY7" fmla="*/ 457200 h 1143000"/>
              <a:gd name="connsiteX8" fmla="*/ 0 w 552450"/>
              <a:gd name="connsiteY8" fmla="*/ 533400 h 1143000"/>
              <a:gd name="connsiteX9" fmla="*/ 6350 w 552450"/>
              <a:gd name="connsiteY9" fmla="*/ 609600 h 1143000"/>
              <a:gd name="connsiteX10" fmla="*/ 31750 w 552450"/>
              <a:gd name="connsiteY10" fmla="*/ 711200 h 1143000"/>
              <a:gd name="connsiteX11" fmla="*/ 63500 w 552450"/>
              <a:gd name="connsiteY11" fmla="*/ 819150 h 1143000"/>
              <a:gd name="connsiteX12" fmla="*/ 120650 w 552450"/>
              <a:gd name="connsiteY12" fmla="*/ 914400 h 1143000"/>
              <a:gd name="connsiteX13" fmla="*/ 190500 w 552450"/>
              <a:gd name="connsiteY13" fmla="*/ 984250 h 1143000"/>
              <a:gd name="connsiteX14" fmla="*/ 260350 w 552450"/>
              <a:gd name="connsiteY14" fmla="*/ 1041400 h 1143000"/>
              <a:gd name="connsiteX15" fmla="*/ 349250 w 552450"/>
              <a:gd name="connsiteY15" fmla="*/ 1098550 h 1143000"/>
              <a:gd name="connsiteX16" fmla="*/ 450850 w 552450"/>
              <a:gd name="connsiteY16" fmla="*/ 1143000 h 1143000"/>
              <a:gd name="connsiteX17" fmla="*/ 476250 w 552450"/>
              <a:gd name="connsiteY17" fmla="*/ 1054100 h 1143000"/>
              <a:gd name="connsiteX18" fmla="*/ 520700 w 552450"/>
              <a:gd name="connsiteY18" fmla="*/ 946150 h 1143000"/>
              <a:gd name="connsiteX19" fmla="*/ 552450 w 552450"/>
              <a:gd name="connsiteY19" fmla="*/ 920750 h 1143000"/>
              <a:gd name="connsiteX20" fmla="*/ 520700 w 552450"/>
              <a:gd name="connsiteY20" fmla="*/ 812800 h 1143000"/>
              <a:gd name="connsiteX21" fmla="*/ 488950 w 552450"/>
              <a:gd name="connsiteY21" fmla="*/ 698500 h 1143000"/>
              <a:gd name="connsiteX22" fmla="*/ 495300 w 552450"/>
              <a:gd name="connsiteY22" fmla="*/ 546100 h 1143000"/>
              <a:gd name="connsiteX23" fmla="*/ 488950 w 552450"/>
              <a:gd name="connsiteY23" fmla="*/ 368300 h 1143000"/>
              <a:gd name="connsiteX24" fmla="*/ 514350 w 552450"/>
              <a:gd name="connsiteY24" fmla="*/ 266700 h 1143000"/>
              <a:gd name="connsiteX25" fmla="*/ 533400 w 552450"/>
              <a:gd name="connsiteY25" fmla="*/ 196850 h 1143000"/>
              <a:gd name="connsiteX26" fmla="*/ 482600 w 552450"/>
              <a:gd name="connsiteY26" fmla="*/ 139700 h 1143000"/>
              <a:gd name="connsiteX27" fmla="*/ 450850 w 552450"/>
              <a:gd name="connsiteY27" fmla="*/ 0 h 1143000"/>
              <a:gd name="connsiteX0" fmla="*/ 450850 w 552450"/>
              <a:gd name="connsiteY0" fmla="*/ 0 h 1171240"/>
              <a:gd name="connsiteX1" fmla="*/ 317500 w 552450"/>
              <a:gd name="connsiteY1" fmla="*/ 38100 h 1171240"/>
              <a:gd name="connsiteX2" fmla="*/ 247650 w 552450"/>
              <a:gd name="connsiteY2" fmla="*/ 82550 h 1171240"/>
              <a:gd name="connsiteX3" fmla="*/ 165100 w 552450"/>
              <a:gd name="connsiteY3" fmla="*/ 127000 h 1171240"/>
              <a:gd name="connsiteX4" fmla="*/ 101600 w 552450"/>
              <a:gd name="connsiteY4" fmla="*/ 190500 h 1171240"/>
              <a:gd name="connsiteX5" fmla="*/ 50800 w 552450"/>
              <a:gd name="connsiteY5" fmla="*/ 260350 h 1171240"/>
              <a:gd name="connsiteX6" fmla="*/ 12700 w 552450"/>
              <a:gd name="connsiteY6" fmla="*/ 361950 h 1171240"/>
              <a:gd name="connsiteX7" fmla="*/ 0 w 552450"/>
              <a:gd name="connsiteY7" fmla="*/ 457200 h 1171240"/>
              <a:gd name="connsiteX8" fmla="*/ 0 w 552450"/>
              <a:gd name="connsiteY8" fmla="*/ 533400 h 1171240"/>
              <a:gd name="connsiteX9" fmla="*/ 6350 w 552450"/>
              <a:gd name="connsiteY9" fmla="*/ 609600 h 1171240"/>
              <a:gd name="connsiteX10" fmla="*/ 31750 w 552450"/>
              <a:gd name="connsiteY10" fmla="*/ 711200 h 1171240"/>
              <a:gd name="connsiteX11" fmla="*/ 63500 w 552450"/>
              <a:gd name="connsiteY11" fmla="*/ 819150 h 1171240"/>
              <a:gd name="connsiteX12" fmla="*/ 120650 w 552450"/>
              <a:gd name="connsiteY12" fmla="*/ 914400 h 1171240"/>
              <a:gd name="connsiteX13" fmla="*/ 190500 w 552450"/>
              <a:gd name="connsiteY13" fmla="*/ 984250 h 1171240"/>
              <a:gd name="connsiteX14" fmla="*/ 260350 w 552450"/>
              <a:gd name="connsiteY14" fmla="*/ 1041400 h 1171240"/>
              <a:gd name="connsiteX15" fmla="*/ 349250 w 552450"/>
              <a:gd name="connsiteY15" fmla="*/ 1098550 h 1171240"/>
              <a:gd name="connsiteX16" fmla="*/ 472621 w 552450"/>
              <a:gd name="connsiteY16" fmla="*/ 1171240 h 1171240"/>
              <a:gd name="connsiteX17" fmla="*/ 476250 w 552450"/>
              <a:gd name="connsiteY17" fmla="*/ 1054100 h 1171240"/>
              <a:gd name="connsiteX18" fmla="*/ 520700 w 552450"/>
              <a:gd name="connsiteY18" fmla="*/ 946150 h 1171240"/>
              <a:gd name="connsiteX19" fmla="*/ 552450 w 552450"/>
              <a:gd name="connsiteY19" fmla="*/ 920750 h 1171240"/>
              <a:gd name="connsiteX20" fmla="*/ 520700 w 552450"/>
              <a:gd name="connsiteY20" fmla="*/ 812800 h 1171240"/>
              <a:gd name="connsiteX21" fmla="*/ 488950 w 552450"/>
              <a:gd name="connsiteY21" fmla="*/ 698500 h 1171240"/>
              <a:gd name="connsiteX22" fmla="*/ 495300 w 552450"/>
              <a:gd name="connsiteY22" fmla="*/ 546100 h 1171240"/>
              <a:gd name="connsiteX23" fmla="*/ 488950 w 552450"/>
              <a:gd name="connsiteY23" fmla="*/ 368300 h 1171240"/>
              <a:gd name="connsiteX24" fmla="*/ 514350 w 552450"/>
              <a:gd name="connsiteY24" fmla="*/ 266700 h 1171240"/>
              <a:gd name="connsiteX25" fmla="*/ 533400 w 552450"/>
              <a:gd name="connsiteY25" fmla="*/ 196850 h 1171240"/>
              <a:gd name="connsiteX26" fmla="*/ 482600 w 552450"/>
              <a:gd name="connsiteY26" fmla="*/ 139700 h 1171240"/>
              <a:gd name="connsiteX27" fmla="*/ 450850 w 552450"/>
              <a:gd name="connsiteY27" fmla="*/ 0 h 1171240"/>
              <a:gd name="connsiteX0" fmla="*/ 450850 w 552450"/>
              <a:gd name="connsiteY0" fmla="*/ 0 h 1210071"/>
              <a:gd name="connsiteX1" fmla="*/ 317500 w 552450"/>
              <a:gd name="connsiteY1" fmla="*/ 38100 h 1210071"/>
              <a:gd name="connsiteX2" fmla="*/ 247650 w 552450"/>
              <a:gd name="connsiteY2" fmla="*/ 82550 h 1210071"/>
              <a:gd name="connsiteX3" fmla="*/ 165100 w 552450"/>
              <a:gd name="connsiteY3" fmla="*/ 127000 h 1210071"/>
              <a:gd name="connsiteX4" fmla="*/ 101600 w 552450"/>
              <a:gd name="connsiteY4" fmla="*/ 190500 h 1210071"/>
              <a:gd name="connsiteX5" fmla="*/ 50800 w 552450"/>
              <a:gd name="connsiteY5" fmla="*/ 260350 h 1210071"/>
              <a:gd name="connsiteX6" fmla="*/ 12700 w 552450"/>
              <a:gd name="connsiteY6" fmla="*/ 361950 h 1210071"/>
              <a:gd name="connsiteX7" fmla="*/ 0 w 552450"/>
              <a:gd name="connsiteY7" fmla="*/ 457200 h 1210071"/>
              <a:gd name="connsiteX8" fmla="*/ 0 w 552450"/>
              <a:gd name="connsiteY8" fmla="*/ 533400 h 1210071"/>
              <a:gd name="connsiteX9" fmla="*/ 6350 w 552450"/>
              <a:gd name="connsiteY9" fmla="*/ 609600 h 1210071"/>
              <a:gd name="connsiteX10" fmla="*/ 31750 w 552450"/>
              <a:gd name="connsiteY10" fmla="*/ 711200 h 1210071"/>
              <a:gd name="connsiteX11" fmla="*/ 63500 w 552450"/>
              <a:gd name="connsiteY11" fmla="*/ 819150 h 1210071"/>
              <a:gd name="connsiteX12" fmla="*/ 120650 w 552450"/>
              <a:gd name="connsiteY12" fmla="*/ 914400 h 1210071"/>
              <a:gd name="connsiteX13" fmla="*/ 190500 w 552450"/>
              <a:gd name="connsiteY13" fmla="*/ 984250 h 1210071"/>
              <a:gd name="connsiteX14" fmla="*/ 260350 w 552450"/>
              <a:gd name="connsiteY14" fmla="*/ 1041400 h 1210071"/>
              <a:gd name="connsiteX15" fmla="*/ 349250 w 552450"/>
              <a:gd name="connsiteY15" fmla="*/ 1098550 h 1210071"/>
              <a:gd name="connsiteX16" fmla="*/ 479878 w 552450"/>
              <a:gd name="connsiteY16" fmla="*/ 1210071 h 1210071"/>
              <a:gd name="connsiteX17" fmla="*/ 476250 w 552450"/>
              <a:gd name="connsiteY17" fmla="*/ 1054100 h 1210071"/>
              <a:gd name="connsiteX18" fmla="*/ 520700 w 552450"/>
              <a:gd name="connsiteY18" fmla="*/ 946150 h 1210071"/>
              <a:gd name="connsiteX19" fmla="*/ 552450 w 552450"/>
              <a:gd name="connsiteY19" fmla="*/ 920750 h 1210071"/>
              <a:gd name="connsiteX20" fmla="*/ 520700 w 552450"/>
              <a:gd name="connsiteY20" fmla="*/ 812800 h 1210071"/>
              <a:gd name="connsiteX21" fmla="*/ 488950 w 552450"/>
              <a:gd name="connsiteY21" fmla="*/ 698500 h 1210071"/>
              <a:gd name="connsiteX22" fmla="*/ 495300 w 552450"/>
              <a:gd name="connsiteY22" fmla="*/ 546100 h 1210071"/>
              <a:gd name="connsiteX23" fmla="*/ 488950 w 552450"/>
              <a:gd name="connsiteY23" fmla="*/ 368300 h 1210071"/>
              <a:gd name="connsiteX24" fmla="*/ 514350 w 552450"/>
              <a:gd name="connsiteY24" fmla="*/ 266700 h 1210071"/>
              <a:gd name="connsiteX25" fmla="*/ 533400 w 552450"/>
              <a:gd name="connsiteY25" fmla="*/ 196850 h 1210071"/>
              <a:gd name="connsiteX26" fmla="*/ 482600 w 552450"/>
              <a:gd name="connsiteY26" fmla="*/ 139700 h 1210071"/>
              <a:gd name="connsiteX27" fmla="*/ 450850 w 552450"/>
              <a:gd name="connsiteY27" fmla="*/ 0 h 1210071"/>
              <a:gd name="connsiteX0" fmla="*/ 450850 w 552450"/>
              <a:gd name="connsiteY0" fmla="*/ 0 h 1210071"/>
              <a:gd name="connsiteX1" fmla="*/ 317500 w 552450"/>
              <a:gd name="connsiteY1" fmla="*/ 38100 h 1210071"/>
              <a:gd name="connsiteX2" fmla="*/ 247650 w 552450"/>
              <a:gd name="connsiteY2" fmla="*/ 82550 h 1210071"/>
              <a:gd name="connsiteX3" fmla="*/ 165100 w 552450"/>
              <a:gd name="connsiteY3" fmla="*/ 127000 h 1210071"/>
              <a:gd name="connsiteX4" fmla="*/ 101600 w 552450"/>
              <a:gd name="connsiteY4" fmla="*/ 190500 h 1210071"/>
              <a:gd name="connsiteX5" fmla="*/ 50800 w 552450"/>
              <a:gd name="connsiteY5" fmla="*/ 260350 h 1210071"/>
              <a:gd name="connsiteX6" fmla="*/ 12700 w 552450"/>
              <a:gd name="connsiteY6" fmla="*/ 361950 h 1210071"/>
              <a:gd name="connsiteX7" fmla="*/ 0 w 552450"/>
              <a:gd name="connsiteY7" fmla="*/ 457200 h 1210071"/>
              <a:gd name="connsiteX8" fmla="*/ 0 w 552450"/>
              <a:gd name="connsiteY8" fmla="*/ 533400 h 1210071"/>
              <a:gd name="connsiteX9" fmla="*/ 6350 w 552450"/>
              <a:gd name="connsiteY9" fmla="*/ 609600 h 1210071"/>
              <a:gd name="connsiteX10" fmla="*/ 31750 w 552450"/>
              <a:gd name="connsiteY10" fmla="*/ 711200 h 1210071"/>
              <a:gd name="connsiteX11" fmla="*/ 63500 w 552450"/>
              <a:gd name="connsiteY11" fmla="*/ 819150 h 1210071"/>
              <a:gd name="connsiteX12" fmla="*/ 120650 w 552450"/>
              <a:gd name="connsiteY12" fmla="*/ 914400 h 1210071"/>
              <a:gd name="connsiteX13" fmla="*/ 190500 w 552450"/>
              <a:gd name="connsiteY13" fmla="*/ 984250 h 1210071"/>
              <a:gd name="connsiteX14" fmla="*/ 260350 w 552450"/>
              <a:gd name="connsiteY14" fmla="*/ 1041400 h 1210071"/>
              <a:gd name="connsiteX15" fmla="*/ 345622 w 552450"/>
              <a:gd name="connsiteY15" fmla="*/ 1123261 h 1210071"/>
              <a:gd name="connsiteX16" fmla="*/ 479878 w 552450"/>
              <a:gd name="connsiteY16" fmla="*/ 1210071 h 1210071"/>
              <a:gd name="connsiteX17" fmla="*/ 476250 w 552450"/>
              <a:gd name="connsiteY17" fmla="*/ 1054100 h 1210071"/>
              <a:gd name="connsiteX18" fmla="*/ 520700 w 552450"/>
              <a:gd name="connsiteY18" fmla="*/ 946150 h 1210071"/>
              <a:gd name="connsiteX19" fmla="*/ 552450 w 552450"/>
              <a:gd name="connsiteY19" fmla="*/ 920750 h 1210071"/>
              <a:gd name="connsiteX20" fmla="*/ 520700 w 552450"/>
              <a:gd name="connsiteY20" fmla="*/ 812800 h 1210071"/>
              <a:gd name="connsiteX21" fmla="*/ 488950 w 552450"/>
              <a:gd name="connsiteY21" fmla="*/ 698500 h 1210071"/>
              <a:gd name="connsiteX22" fmla="*/ 495300 w 552450"/>
              <a:gd name="connsiteY22" fmla="*/ 546100 h 1210071"/>
              <a:gd name="connsiteX23" fmla="*/ 488950 w 552450"/>
              <a:gd name="connsiteY23" fmla="*/ 368300 h 1210071"/>
              <a:gd name="connsiteX24" fmla="*/ 514350 w 552450"/>
              <a:gd name="connsiteY24" fmla="*/ 266700 h 1210071"/>
              <a:gd name="connsiteX25" fmla="*/ 533400 w 552450"/>
              <a:gd name="connsiteY25" fmla="*/ 196850 h 1210071"/>
              <a:gd name="connsiteX26" fmla="*/ 482600 w 552450"/>
              <a:gd name="connsiteY26" fmla="*/ 139700 h 1210071"/>
              <a:gd name="connsiteX27" fmla="*/ 450850 w 552450"/>
              <a:gd name="connsiteY27" fmla="*/ 0 h 1210071"/>
              <a:gd name="connsiteX0" fmla="*/ 450850 w 552450"/>
              <a:gd name="connsiteY0" fmla="*/ 0 h 1210071"/>
              <a:gd name="connsiteX1" fmla="*/ 317500 w 552450"/>
              <a:gd name="connsiteY1" fmla="*/ 38100 h 1210071"/>
              <a:gd name="connsiteX2" fmla="*/ 247650 w 552450"/>
              <a:gd name="connsiteY2" fmla="*/ 82550 h 1210071"/>
              <a:gd name="connsiteX3" fmla="*/ 165100 w 552450"/>
              <a:gd name="connsiteY3" fmla="*/ 127000 h 1210071"/>
              <a:gd name="connsiteX4" fmla="*/ 101600 w 552450"/>
              <a:gd name="connsiteY4" fmla="*/ 190500 h 1210071"/>
              <a:gd name="connsiteX5" fmla="*/ 50800 w 552450"/>
              <a:gd name="connsiteY5" fmla="*/ 260350 h 1210071"/>
              <a:gd name="connsiteX6" fmla="*/ 12700 w 552450"/>
              <a:gd name="connsiteY6" fmla="*/ 361950 h 1210071"/>
              <a:gd name="connsiteX7" fmla="*/ 0 w 552450"/>
              <a:gd name="connsiteY7" fmla="*/ 457200 h 1210071"/>
              <a:gd name="connsiteX8" fmla="*/ 0 w 552450"/>
              <a:gd name="connsiteY8" fmla="*/ 533400 h 1210071"/>
              <a:gd name="connsiteX9" fmla="*/ 6350 w 552450"/>
              <a:gd name="connsiteY9" fmla="*/ 609600 h 1210071"/>
              <a:gd name="connsiteX10" fmla="*/ 31750 w 552450"/>
              <a:gd name="connsiteY10" fmla="*/ 711200 h 1210071"/>
              <a:gd name="connsiteX11" fmla="*/ 63500 w 552450"/>
              <a:gd name="connsiteY11" fmla="*/ 819150 h 1210071"/>
              <a:gd name="connsiteX12" fmla="*/ 120650 w 552450"/>
              <a:gd name="connsiteY12" fmla="*/ 914400 h 1210071"/>
              <a:gd name="connsiteX13" fmla="*/ 190500 w 552450"/>
              <a:gd name="connsiteY13" fmla="*/ 984250 h 1210071"/>
              <a:gd name="connsiteX14" fmla="*/ 234950 w 552450"/>
              <a:gd name="connsiteY14" fmla="*/ 1062581 h 1210071"/>
              <a:gd name="connsiteX15" fmla="*/ 345622 w 552450"/>
              <a:gd name="connsiteY15" fmla="*/ 1123261 h 1210071"/>
              <a:gd name="connsiteX16" fmla="*/ 479878 w 552450"/>
              <a:gd name="connsiteY16" fmla="*/ 1210071 h 1210071"/>
              <a:gd name="connsiteX17" fmla="*/ 476250 w 552450"/>
              <a:gd name="connsiteY17" fmla="*/ 1054100 h 1210071"/>
              <a:gd name="connsiteX18" fmla="*/ 520700 w 552450"/>
              <a:gd name="connsiteY18" fmla="*/ 946150 h 1210071"/>
              <a:gd name="connsiteX19" fmla="*/ 552450 w 552450"/>
              <a:gd name="connsiteY19" fmla="*/ 920750 h 1210071"/>
              <a:gd name="connsiteX20" fmla="*/ 520700 w 552450"/>
              <a:gd name="connsiteY20" fmla="*/ 812800 h 1210071"/>
              <a:gd name="connsiteX21" fmla="*/ 488950 w 552450"/>
              <a:gd name="connsiteY21" fmla="*/ 698500 h 1210071"/>
              <a:gd name="connsiteX22" fmla="*/ 495300 w 552450"/>
              <a:gd name="connsiteY22" fmla="*/ 546100 h 1210071"/>
              <a:gd name="connsiteX23" fmla="*/ 488950 w 552450"/>
              <a:gd name="connsiteY23" fmla="*/ 368300 h 1210071"/>
              <a:gd name="connsiteX24" fmla="*/ 514350 w 552450"/>
              <a:gd name="connsiteY24" fmla="*/ 266700 h 1210071"/>
              <a:gd name="connsiteX25" fmla="*/ 533400 w 552450"/>
              <a:gd name="connsiteY25" fmla="*/ 196850 h 1210071"/>
              <a:gd name="connsiteX26" fmla="*/ 482600 w 552450"/>
              <a:gd name="connsiteY26" fmla="*/ 139700 h 1210071"/>
              <a:gd name="connsiteX27" fmla="*/ 450850 w 552450"/>
              <a:gd name="connsiteY27" fmla="*/ 0 h 1210071"/>
              <a:gd name="connsiteX0" fmla="*/ 450850 w 552450"/>
              <a:gd name="connsiteY0" fmla="*/ 0 h 1210071"/>
              <a:gd name="connsiteX1" fmla="*/ 317500 w 552450"/>
              <a:gd name="connsiteY1" fmla="*/ 38100 h 1210071"/>
              <a:gd name="connsiteX2" fmla="*/ 247650 w 552450"/>
              <a:gd name="connsiteY2" fmla="*/ 82550 h 1210071"/>
              <a:gd name="connsiteX3" fmla="*/ 165100 w 552450"/>
              <a:gd name="connsiteY3" fmla="*/ 127000 h 1210071"/>
              <a:gd name="connsiteX4" fmla="*/ 101600 w 552450"/>
              <a:gd name="connsiteY4" fmla="*/ 190500 h 1210071"/>
              <a:gd name="connsiteX5" fmla="*/ 50800 w 552450"/>
              <a:gd name="connsiteY5" fmla="*/ 260350 h 1210071"/>
              <a:gd name="connsiteX6" fmla="*/ 12700 w 552450"/>
              <a:gd name="connsiteY6" fmla="*/ 361950 h 1210071"/>
              <a:gd name="connsiteX7" fmla="*/ 0 w 552450"/>
              <a:gd name="connsiteY7" fmla="*/ 457200 h 1210071"/>
              <a:gd name="connsiteX8" fmla="*/ 0 w 552450"/>
              <a:gd name="connsiteY8" fmla="*/ 533400 h 1210071"/>
              <a:gd name="connsiteX9" fmla="*/ 6350 w 552450"/>
              <a:gd name="connsiteY9" fmla="*/ 609600 h 1210071"/>
              <a:gd name="connsiteX10" fmla="*/ 31750 w 552450"/>
              <a:gd name="connsiteY10" fmla="*/ 711200 h 1210071"/>
              <a:gd name="connsiteX11" fmla="*/ 63500 w 552450"/>
              <a:gd name="connsiteY11" fmla="*/ 819150 h 1210071"/>
              <a:gd name="connsiteX12" fmla="*/ 120650 w 552450"/>
              <a:gd name="connsiteY12" fmla="*/ 914400 h 1210071"/>
              <a:gd name="connsiteX13" fmla="*/ 179614 w 552450"/>
              <a:gd name="connsiteY13" fmla="*/ 1008961 h 1210071"/>
              <a:gd name="connsiteX14" fmla="*/ 234950 w 552450"/>
              <a:gd name="connsiteY14" fmla="*/ 1062581 h 1210071"/>
              <a:gd name="connsiteX15" fmla="*/ 345622 w 552450"/>
              <a:gd name="connsiteY15" fmla="*/ 1123261 h 1210071"/>
              <a:gd name="connsiteX16" fmla="*/ 479878 w 552450"/>
              <a:gd name="connsiteY16" fmla="*/ 1210071 h 1210071"/>
              <a:gd name="connsiteX17" fmla="*/ 476250 w 552450"/>
              <a:gd name="connsiteY17" fmla="*/ 1054100 h 1210071"/>
              <a:gd name="connsiteX18" fmla="*/ 520700 w 552450"/>
              <a:gd name="connsiteY18" fmla="*/ 946150 h 1210071"/>
              <a:gd name="connsiteX19" fmla="*/ 552450 w 552450"/>
              <a:gd name="connsiteY19" fmla="*/ 920750 h 1210071"/>
              <a:gd name="connsiteX20" fmla="*/ 520700 w 552450"/>
              <a:gd name="connsiteY20" fmla="*/ 812800 h 1210071"/>
              <a:gd name="connsiteX21" fmla="*/ 488950 w 552450"/>
              <a:gd name="connsiteY21" fmla="*/ 698500 h 1210071"/>
              <a:gd name="connsiteX22" fmla="*/ 495300 w 552450"/>
              <a:gd name="connsiteY22" fmla="*/ 546100 h 1210071"/>
              <a:gd name="connsiteX23" fmla="*/ 488950 w 552450"/>
              <a:gd name="connsiteY23" fmla="*/ 368300 h 1210071"/>
              <a:gd name="connsiteX24" fmla="*/ 514350 w 552450"/>
              <a:gd name="connsiteY24" fmla="*/ 266700 h 1210071"/>
              <a:gd name="connsiteX25" fmla="*/ 533400 w 552450"/>
              <a:gd name="connsiteY25" fmla="*/ 196850 h 1210071"/>
              <a:gd name="connsiteX26" fmla="*/ 482600 w 552450"/>
              <a:gd name="connsiteY26" fmla="*/ 139700 h 1210071"/>
              <a:gd name="connsiteX27" fmla="*/ 450850 w 552450"/>
              <a:gd name="connsiteY27" fmla="*/ 0 h 1210071"/>
              <a:gd name="connsiteX0" fmla="*/ 450850 w 552450"/>
              <a:gd name="connsiteY0" fmla="*/ 0 h 1210071"/>
              <a:gd name="connsiteX1" fmla="*/ 317500 w 552450"/>
              <a:gd name="connsiteY1" fmla="*/ 38100 h 1210071"/>
              <a:gd name="connsiteX2" fmla="*/ 247650 w 552450"/>
              <a:gd name="connsiteY2" fmla="*/ 82550 h 1210071"/>
              <a:gd name="connsiteX3" fmla="*/ 165100 w 552450"/>
              <a:gd name="connsiteY3" fmla="*/ 127000 h 1210071"/>
              <a:gd name="connsiteX4" fmla="*/ 101600 w 552450"/>
              <a:gd name="connsiteY4" fmla="*/ 190500 h 1210071"/>
              <a:gd name="connsiteX5" fmla="*/ 50800 w 552450"/>
              <a:gd name="connsiteY5" fmla="*/ 260350 h 1210071"/>
              <a:gd name="connsiteX6" fmla="*/ 12700 w 552450"/>
              <a:gd name="connsiteY6" fmla="*/ 361950 h 1210071"/>
              <a:gd name="connsiteX7" fmla="*/ 0 w 552450"/>
              <a:gd name="connsiteY7" fmla="*/ 457200 h 1210071"/>
              <a:gd name="connsiteX8" fmla="*/ 0 w 552450"/>
              <a:gd name="connsiteY8" fmla="*/ 533400 h 1210071"/>
              <a:gd name="connsiteX9" fmla="*/ 6350 w 552450"/>
              <a:gd name="connsiteY9" fmla="*/ 609600 h 1210071"/>
              <a:gd name="connsiteX10" fmla="*/ 31750 w 552450"/>
              <a:gd name="connsiteY10" fmla="*/ 711200 h 1210071"/>
              <a:gd name="connsiteX11" fmla="*/ 63500 w 552450"/>
              <a:gd name="connsiteY11" fmla="*/ 819150 h 1210071"/>
              <a:gd name="connsiteX12" fmla="*/ 102507 w 552450"/>
              <a:gd name="connsiteY12" fmla="*/ 924991 h 1210071"/>
              <a:gd name="connsiteX13" fmla="*/ 179614 w 552450"/>
              <a:gd name="connsiteY13" fmla="*/ 1008961 h 1210071"/>
              <a:gd name="connsiteX14" fmla="*/ 234950 w 552450"/>
              <a:gd name="connsiteY14" fmla="*/ 1062581 h 1210071"/>
              <a:gd name="connsiteX15" fmla="*/ 345622 w 552450"/>
              <a:gd name="connsiteY15" fmla="*/ 1123261 h 1210071"/>
              <a:gd name="connsiteX16" fmla="*/ 479878 w 552450"/>
              <a:gd name="connsiteY16" fmla="*/ 1210071 h 1210071"/>
              <a:gd name="connsiteX17" fmla="*/ 476250 w 552450"/>
              <a:gd name="connsiteY17" fmla="*/ 1054100 h 1210071"/>
              <a:gd name="connsiteX18" fmla="*/ 520700 w 552450"/>
              <a:gd name="connsiteY18" fmla="*/ 946150 h 1210071"/>
              <a:gd name="connsiteX19" fmla="*/ 552450 w 552450"/>
              <a:gd name="connsiteY19" fmla="*/ 920750 h 1210071"/>
              <a:gd name="connsiteX20" fmla="*/ 520700 w 552450"/>
              <a:gd name="connsiteY20" fmla="*/ 812800 h 1210071"/>
              <a:gd name="connsiteX21" fmla="*/ 488950 w 552450"/>
              <a:gd name="connsiteY21" fmla="*/ 698500 h 1210071"/>
              <a:gd name="connsiteX22" fmla="*/ 495300 w 552450"/>
              <a:gd name="connsiteY22" fmla="*/ 546100 h 1210071"/>
              <a:gd name="connsiteX23" fmla="*/ 488950 w 552450"/>
              <a:gd name="connsiteY23" fmla="*/ 368300 h 1210071"/>
              <a:gd name="connsiteX24" fmla="*/ 514350 w 552450"/>
              <a:gd name="connsiteY24" fmla="*/ 266700 h 1210071"/>
              <a:gd name="connsiteX25" fmla="*/ 533400 w 552450"/>
              <a:gd name="connsiteY25" fmla="*/ 196850 h 1210071"/>
              <a:gd name="connsiteX26" fmla="*/ 482600 w 552450"/>
              <a:gd name="connsiteY26" fmla="*/ 139700 h 1210071"/>
              <a:gd name="connsiteX27" fmla="*/ 450850 w 552450"/>
              <a:gd name="connsiteY27" fmla="*/ 0 h 1210071"/>
              <a:gd name="connsiteX0" fmla="*/ 450850 w 552450"/>
              <a:gd name="connsiteY0" fmla="*/ 0 h 1210071"/>
              <a:gd name="connsiteX1" fmla="*/ 317500 w 552450"/>
              <a:gd name="connsiteY1" fmla="*/ 38100 h 1210071"/>
              <a:gd name="connsiteX2" fmla="*/ 247650 w 552450"/>
              <a:gd name="connsiteY2" fmla="*/ 82550 h 1210071"/>
              <a:gd name="connsiteX3" fmla="*/ 165100 w 552450"/>
              <a:gd name="connsiteY3" fmla="*/ 127000 h 1210071"/>
              <a:gd name="connsiteX4" fmla="*/ 101600 w 552450"/>
              <a:gd name="connsiteY4" fmla="*/ 190500 h 1210071"/>
              <a:gd name="connsiteX5" fmla="*/ 50800 w 552450"/>
              <a:gd name="connsiteY5" fmla="*/ 260350 h 1210071"/>
              <a:gd name="connsiteX6" fmla="*/ 12700 w 552450"/>
              <a:gd name="connsiteY6" fmla="*/ 361950 h 1210071"/>
              <a:gd name="connsiteX7" fmla="*/ 0 w 552450"/>
              <a:gd name="connsiteY7" fmla="*/ 457200 h 1210071"/>
              <a:gd name="connsiteX8" fmla="*/ 0 w 552450"/>
              <a:gd name="connsiteY8" fmla="*/ 533400 h 1210071"/>
              <a:gd name="connsiteX9" fmla="*/ 6350 w 552450"/>
              <a:gd name="connsiteY9" fmla="*/ 609600 h 1210071"/>
              <a:gd name="connsiteX10" fmla="*/ 31750 w 552450"/>
              <a:gd name="connsiteY10" fmla="*/ 711200 h 1210071"/>
              <a:gd name="connsiteX11" fmla="*/ 45357 w 552450"/>
              <a:gd name="connsiteY11" fmla="*/ 833270 h 1210071"/>
              <a:gd name="connsiteX12" fmla="*/ 102507 w 552450"/>
              <a:gd name="connsiteY12" fmla="*/ 924991 h 1210071"/>
              <a:gd name="connsiteX13" fmla="*/ 179614 w 552450"/>
              <a:gd name="connsiteY13" fmla="*/ 1008961 h 1210071"/>
              <a:gd name="connsiteX14" fmla="*/ 234950 w 552450"/>
              <a:gd name="connsiteY14" fmla="*/ 1062581 h 1210071"/>
              <a:gd name="connsiteX15" fmla="*/ 345622 w 552450"/>
              <a:gd name="connsiteY15" fmla="*/ 1123261 h 1210071"/>
              <a:gd name="connsiteX16" fmla="*/ 479878 w 552450"/>
              <a:gd name="connsiteY16" fmla="*/ 1210071 h 1210071"/>
              <a:gd name="connsiteX17" fmla="*/ 476250 w 552450"/>
              <a:gd name="connsiteY17" fmla="*/ 1054100 h 1210071"/>
              <a:gd name="connsiteX18" fmla="*/ 520700 w 552450"/>
              <a:gd name="connsiteY18" fmla="*/ 946150 h 1210071"/>
              <a:gd name="connsiteX19" fmla="*/ 552450 w 552450"/>
              <a:gd name="connsiteY19" fmla="*/ 920750 h 1210071"/>
              <a:gd name="connsiteX20" fmla="*/ 520700 w 552450"/>
              <a:gd name="connsiteY20" fmla="*/ 812800 h 1210071"/>
              <a:gd name="connsiteX21" fmla="*/ 488950 w 552450"/>
              <a:gd name="connsiteY21" fmla="*/ 698500 h 1210071"/>
              <a:gd name="connsiteX22" fmla="*/ 495300 w 552450"/>
              <a:gd name="connsiteY22" fmla="*/ 546100 h 1210071"/>
              <a:gd name="connsiteX23" fmla="*/ 488950 w 552450"/>
              <a:gd name="connsiteY23" fmla="*/ 368300 h 1210071"/>
              <a:gd name="connsiteX24" fmla="*/ 514350 w 552450"/>
              <a:gd name="connsiteY24" fmla="*/ 266700 h 1210071"/>
              <a:gd name="connsiteX25" fmla="*/ 533400 w 552450"/>
              <a:gd name="connsiteY25" fmla="*/ 196850 h 1210071"/>
              <a:gd name="connsiteX26" fmla="*/ 482600 w 552450"/>
              <a:gd name="connsiteY26" fmla="*/ 139700 h 1210071"/>
              <a:gd name="connsiteX27" fmla="*/ 450850 w 552450"/>
              <a:gd name="connsiteY27" fmla="*/ 0 h 1210071"/>
              <a:gd name="connsiteX0" fmla="*/ 450850 w 552450"/>
              <a:gd name="connsiteY0" fmla="*/ 0 h 1210071"/>
              <a:gd name="connsiteX1" fmla="*/ 317500 w 552450"/>
              <a:gd name="connsiteY1" fmla="*/ 38100 h 1210071"/>
              <a:gd name="connsiteX2" fmla="*/ 247650 w 552450"/>
              <a:gd name="connsiteY2" fmla="*/ 82550 h 1210071"/>
              <a:gd name="connsiteX3" fmla="*/ 165100 w 552450"/>
              <a:gd name="connsiteY3" fmla="*/ 127000 h 1210071"/>
              <a:gd name="connsiteX4" fmla="*/ 101600 w 552450"/>
              <a:gd name="connsiteY4" fmla="*/ 190500 h 1210071"/>
              <a:gd name="connsiteX5" fmla="*/ 50800 w 552450"/>
              <a:gd name="connsiteY5" fmla="*/ 260350 h 1210071"/>
              <a:gd name="connsiteX6" fmla="*/ 12700 w 552450"/>
              <a:gd name="connsiteY6" fmla="*/ 361950 h 1210071"/>
              <a:gd name="connsiteX7" fmla="*/ 0 w 552450"/>
              <a:gd name="connsiteY7" fmla="*/ 457200 h 1210071"/>
              <a:gd name="connsiteX8" fmla="*/ 0 w 552450"/>
              <a:gd name="connsiteY8" fmla="*/ 533400 h 1210071"/>
              <a:gd name="connsiteX9" fmla="*/ 6350 w 552450"/>
              <a:gd name="connsiteY9" fmla="*/ 609600 h 1210071"/>
              <a:gd name="connsiteX10" fmla="*/ 17236 w 552450"/>
              <a:gd name="connsiteY10" fmla="*/ 718260 h 1210071"/>
              <a:gd name="connsiteX11" fmla="*/ 45357 w 552450"/>
              <a:gd name="connsiteY11" fmla="*/ 833270 h 1210071"/>
              <a:gd name="connsiteX12" fmla="*/ 102507 w 552450"/>
              <a:gd name="connsiteY12" fmla="*/ 924991 h 1210071"/>
              <a:gd name="connsiteX13" fmla="*/ 179614 w 552450"/>
              <a:gd name="connsiteY13" fmla="*/ 1008961 h 1210071"/>
              <a:gd name="connsiteX14" fmla="*/ 234950 w 552450"/>
              <a:gd name="connsiteY14" fmla="*/ 1062581 h 1210071"/>
              <a:gd name="connsiteX15" fmla="*/ 345622 w 552450"/>
              <a:gd name="connsiteY15" fmla="*/ 1123261 h 1210071"/>
              <a:gd name="connsiteX16" fmla="*/ 479878 w 552450"/>
              <a:gd name="connsiteY16" fmla="*/ 1210071 h 1210071"/>
              <a:gd name="connsiteX17" fmla="*/ 476250 w 552450"/>
              <a:gd name="connsiteY17" fmla="*/ 1054100 h 1210071"/>
              <a:gd name="connsiteX18" fmla="*/ 520700 w 552450"/>
              <a:gd name="connsiteY18" fmla="*/ 946150 h 1210071"/>
              <a:gd name="connsiteX19" fmla="*/ 552450 w 552450"/>
              <a:gd name="connsiteY19" fmla="*/ 920750 h 1210071"/>
              <a:gd name="connsiteX20" fmla="*/ 520700 w 552450"/>
              <a:gd name="connsiteY20" fmla="*/ 812800 h 1210071"/>
              <a:gd name="connsiteX21" fmla="*/ 488950 w 552450"/>
              <a:gd name="connsiteY21" fmla="*/ 698500 h 1210071"/>
              <a:gd name="connsiteX22" fmla="*/ 495300 w 552450"/>
              <a:gd name="connsiteY22" fmla="*/ 546100 h 1210071"/>
              <a:gd name="connsiteX23" fmla="*/ 488950 w 552450"/>
              <a:gd name="connsiteY23" fmla="*/ 368300 h 1210071"/>
              <a:gd name="connsiteX24" fmla="*/ 514350 w 552450"/>
              <a:gd name="connsiteY24" fmla="*/ 266700 h 1210071"/>
              <a:gd name="connsiteX25" fmla="*/ 533400 w 552450"/>
              <a:gd name="connsiteY25" fmla="*/ 196850 h 1210071"/>
              <a:gd name="connsiteX26" fmla="*/ 482600 w 552450"/>
              <a:gd name="connsiteY26" fmla="*/ 139700 h 1210071"/>
              <a:gd name="connsiteX27" fmla="*/ 450850 w 552450"/>
              <a:gd name="connsiteY27" fmla="*/ 0 h 1210071"/>
              <a:gd name="connsiteX0" fmla="*/ 450850 w 552450"/>
              <a:gd name="connsiteY0" fmla="*/ 0 h 1210071"/>
              <a:gd name="connsiteX1" fmla="*/ 317500 w 552450"/>
              <a:gd name="connsiteY1" fmla="*/ 38100 h 1210071"/>
              <a:gd name="connsiteX2" fmla="*/ 247650 w 552450"/>
              <a:gd name="connsiteY2" fmla="*/ 82550 h 1210071"/>
              <a:gd name="connsiteX3" fmla="*/ 165100 w 552450"/>
              <a:gd name="connsiteY3" fmla="*/ 127000 h 1210071"/>
              <a:gd name="connsiteX4" fmla="*/ 101600 w 552450"/>
              <a:gd name="connsiteY4" fmla="*/ 190500 h 1210071"/>
              <a:gd name="connsiteX5" fmla="*/ 50800 w 552450"/>
              <a:gd name="connsiteY5" fmla="*/ 260350 h 1210071"/>
              <a:gd name="connsiteX6" fmla="*/ 12700 w 552450"/>
              <a:gd name="connsiteY6" fmla="*/ 361950 h 1210071"/>
              <a:gd name="connsiteX7" fmla="*/ 0 w 552450"/>
              <a:gd name="connsiteY7" fmla="*/ 457200 h 1210071"/>
              <a:gd name="connsiteX8" fmla="*/ 0 w 552450"/>
              <a:gd name="connsiteY8" fmla="*/ 533400 h 1210071"/>
              <a:gd name="connsiteX9" fmla="*/ 6350 w 552450"/>
              <a:gd name="connsiteY9" fmla="*/ 609600 h 1210071"/>
              <a:gd name="connsiteX10" fmla="*/ 17236 w 552450"/>
              <a:gd name="connsiteY10" fmla="*/ 718260 h 1210071"/>
              <a:gd name="connsiteX11" fmla="*/ 45357 w 552450"/>
              <a:gd name="connsiteY11" fmla="*/ 833270 h 1210071"/>
              <a:gd name="connsiteX12" fmla="*/ 102507 w 552450"/>
              <a:gd name="connsiteY12" fmla="*/ 924991 h 1210071"/>
              <a:gd name="connsiteX13" fmla="*/ 179614 w 552450"/>
              <a:gd name="connsiteY13" fmla="*/ 1008961 h 1210071"/>
              <a:gd name="connsiteX14" fmla="*/ 234950 w 552450"/>
              <a:gd name="connsiteY14" fmla="*/ 1062581 h 1210071"/>
              <a:gd name="connsiteX15" fmla="*/ 345622 w 552450"/>
              <a:gd name="connsiteY15" fmla="*/ 1123261 h 1210071"/>
              <a:gd name="connsiteX16" fmla="*/ 479878 w 552450"/>
              <a:gd name="connsiteY16" fmla="*/ 1210071 h 1210071"/>
              <a:gd name="connsiteX17" fmla="*/ 476250 w 552450"/>
              <a:gd name="connsiteY17" fmla="*/ 1054100 h 1210071"/>
              <a:gd name="connsiteX18" fmla="*/ 520700 w 552450"/>
              <a:gd name="connsiteY18" fmla="*/ 946150 h 1210071"/>
              <a:gd name="connsiteX19" fmla="*/ 552450 w 552450"/>
              <a:gd name="connsiteY19" fmla="*/ 920750 h 1210071"/>
              <a:gd name="connsiteX20" fmla="*/ 520700 w 552450"/>
              <a:gd name="connsiteY20" fmla="*/ 812800 h 1210071"/>
              <a:gd name="connsiteX21" fmla="*/ 488950 w 552450"/>
              <a:gd name="connsiteY21" fmla="*/ 698500 h 1210071"/>
              <a:gd name="connsiteX22" fmla="*/ 495300 w 552450"/>
              <a:gd name="connsiteY22" fmla="*/ 546100 h 1210071"/>
              <a:gd name="connsiteX23" fmla="*/ 488950 w 552450"/>
              <a:gd name="connsiteY23" fmla="*/ 368300 h 1210071"/>
              <a:gd name="connsiteX24" fmla="*/ 514350 w 552450"/>
              <a:gd name="connsiteY24" fmla="*/ 266700 h 1210071"/>
              <a:gd name="connsiteX25" fmla="*/ 533400 w 552450"/>
              <a:gd name="connsiteY25" fmla="*/ 196850 h 1210071"/>
              <a:gd name="connsiteX26" fmla="*/ 482600 w 552450"/>
              <a:gd name="connsiteY26" fmla="*/ 139700 h 1210071"/>
              <a:gd name="connsiteX27" fmla="*/ 450850 w 552450"/>
              <a:gd name="connsiteY27" fmla="*/ 0 h 1210071"/>
              <a:gd name="connsiteX0" fmla="*/ 450850 w 552450"/>
              <a:gd name="connsiteY0" fmla="*/ 0 h 1210071"/>
              <a:gd name="connsiteX1" fmla="*/ 317500 w 552450"/>
              <a:gd name="connsiteY1" fmla="*/ 38100 h 1210071"/>
              <a:gd name="connsiteX2" fmla="*/ 247650 w 552450"/>
              <a:gd name="connsiteY2" fmla="*/ 82550 h 1210071"/>
              <a:gd name="connsiteX3" fmla="*/ 165100 w 552450"/>
              <a:gd name="connsiteY3" fmla="*/ 127000 h 1210071"/>
              <a:gd name="connsiteX4" fmla="*/ 101600 w 552450"/>
              <a:gd name="connsiteY4" fmla="*/ 190500 h 1210071"/>
              <a:gd name="connsiteX5" fmla="*/ 50800 w 552450"/>
              <a:gd name="connsiteY5" fmla="*/ 260350 h 1210071"/>
              <a:gd name="connsiteX6" fmla="*/ 12700 w 552450"/>
              <a:gd name="connsiteY6" fmla="*/ 361950 h 1210071"/>
              <a:gd name="connsiteX7" fmla="*/ 0 w 552450"/>
              <a:gd name="connsiteY7" fmla="*/ 457200 h 1210071"/>
              <a:gd name="connsiteX8" fmla="*/ 0 w 552450"/>
              <a:gd name="connsiteY8" fmla="*/ 533400 h 1210071"/>
              <a:gd name="connsiteX9" fmla="*/ 6350 w 552450"/>
              <a:gd name="connsiteY9" fmla="*/ 609600 h 1210071"/>
              <a:gd name="connsiteX10" fmla="*/ 17236 w 552450"/>
              <a:gd name="connsiteY10" fmla="*/ 718260 h 1210071"/>
              <a:gd name="connsiteX11" fmla="*/ 45357 w 552450"/>
              <a:gd name="connsiteY11" fmla="*/ 833270 h 1210071"/>
              <a:gd name="connsiteX12" fmla="*/ 102507 w 552450"/>
              <a:gd name="connsiteY12" fmla="*/ 924991 h 1210071"/>
              <a:gd name="connsiteX13" fmla="*/ 179614 w 552450"/>
              <a:gd name="connsiteY13" fmla="*/ 1008961 h 1210071"/>
              <a:gd name="connsiteX14" fmla="*/ 234950 w 552450"/>
              <a:gd name="connsiteY14" fmla="*/ 1062581 h 1210071"/>
              <a:gd name="connsiteX15" fmla="*/ 345622 w 552450"/>
              <a:gd name="connsiteY15" fmla="*/ 1123261 h 1210071"/>
              <a:gd name="connsiteX16" fmla="*/ 479878 w 552450"/>
              <a:gd name="connsiteY16" fmla="*/ 1210071 h 1210071"/>
              <a:gd name="connsiteX17" fmla="*/ 476250 w 552450"/>
              <a:gd name="connsiteY17" fmla="*/ 1054100 h 1210071"/>
              <a:gd name="connsiteX18" fmla="*/ 520700 w 552450"/>
              <a:gd name="connsiteY18" fmla="*/ 946150 h 1210071"/>
              <a:gd name="connsiteX19" fmla="*/ 552450 w 552450"/>
              <a:gd name="connsiteY19" fmla="*/ 920750 h 1210071"/>
              <a:gd name="connsiteX20" fmla="*/ 520700 w 552450"/>
              <a:gd name="connsiteY20" fmla="*/ 812800 h 1210071"/>
              <a:gd name="connsiteX21" fmla="*/ 503465 w 552450"/>
              <a:gd name="connsiteY21" fmla="*/ 702031 h 1210071"/>
              <a:gd name="connsiteX22" fmla="*/ 495300 w 552450"/>
              <a:gd name="connsiteY22" fmla="*/ 546100 h 1210071"/>
              <a:gd name="connsiteX23" fmla="*/ 488950 w 552450"/>
              <a:gd name="connsiteY23" fmla="*/ 368300 h 1210071"/>
              <a:gd name="connsiteX24" fmla="*/ 514350 w 552450"/>
              <a:gd name="connsiteY24" fmla="*/ 266700 h 1210071"/>
              <a:gd name="connsiteX25" fmla="*/ 533400 w 552450"/>
              <a:gd name="connsiteY25" fmla="*/ 196850 h 1210071"/>
              <a:gd name="connsiteX26" fmla="*/ 482600 w 552450"/>
              <a:gd name="connsiteY26" fmla="*/ 139700 h 1210071"/>
              <a:gd name="connsiteX27" fmla="*/ 450850 w 552450"/>
              <a:gd name="connsiteY27" fmla="*/ 0 h 1210071"/>
              <a:gd name="connsiteX0" fmla="*/ 450850 w 552450"/>
              <a:gd name="connsiteY0" fmla="*/ 0 h 1210071"/>
              <a:gd name="connsiteX1" fmla="*/ 317500 w 552450"/>
              <a:gd name="connsiteY1" fmla="*/ 38100 h 1210071"/>
              <a:gd name="connsiteX2" fmla="*/ 247650 w 552450"/>
              <a:gd name="connsiteY2" fmla="*/ 82550 h 1210071"/>
              <a:gd name="connsiteX3" fmla="*/ 165100 w 552450"/>
              <a:gd name="connsiteY3" fmla="*/ 127000 h 1210071"/>
              <a:gd name="connsiteX4" fmla="*/ 101600 w 552450"/>
              <a:gd name="connsiteY4" fmla="*/ 190500 h 1210071"/>
              <a:gd name="connsiteX5" fmla="*/ 50800 w 552450"/>
              <a:gd name="connsiteY5" fmla="*/ 260350 h 1210071"/>
              <a:gd name="connsiteX6" fmla="*/ 12700 w 552450"/>
              <a:gd name="connsiteY6" fmla="*/ 361950 h 1210071"/>
              <a:gd name="connsiteX7" fmla="*/ 0 w 552450"/>
              <a:gd name="connsiteY7" fmla="*/ 457200 h 1210071"/>
              <a:gd name="connsiteX8" fmla="*/ 0 w 552450"/>
              <a:gd name="connsiteY8" fmla="*/ 533400 h 1210071"/>
              <a:gd name="connsiteX9" fmla="*/ 6350 w 552450"/>
              <a:gd name="connsiteY9" fmla="*/ 609600 h 1210071"/>
              <a:gd name="connsiteX10" fmla="*/ 17236 w 552450"/>
              <a:gd name="connsiteY10" fmla="*/ 718260 h 1210071"/>
              <a:gd name="connsiteX11" fmla="*/ 45357 w 552450"/>
              <a:gd name="connsiteY11" fmla="*/ 833270 h 1210071"/>
              <a:gd name="connsiteX12" fmla="*/ 102507 w 552450"/>
              <a:gd name="connsiteY12" fmla="*/ 924991 h 1210071"/>
              <a:gd name="connsiteX13" fmla="*/ 179614 w 552450"/>
              <a:gd name="connsiteY13" fmla="*/ 1008961 h 1210071"/>
              <a:gd name="connsiteX14" fmla="*/ 234950 w 552450"/>
              <a:gd name="connsiteY14" fmla="*/ 1062581 h 1210071"/>
              <a:gd name="connsiteX15" fmla="*/ 345622 w 552450"/>
              <a:gd name="connsiteY15" fmla="*/ 1123261 h 1210071"/>
              <a:gd name="connsiteX16" fmla="*/ 479878 w 552450"/>
              <a:gd name="connsiteY16" fmla="*/ 1210071 h 1210071"/>
              <a:gd name="connsiteX17" fmla="*/ 476250 w 552450"/>
              <a:gd name="connsiteY17" fmla="*/ 1054100 h 1210071"/>
              <a:gd name="connsiteX18" fmla="*/ 520700 w 552450"/>
              <a:gd name="connsiteY18" fmla="*/ 946150 h 1210071"/>
              <a:gd name="connsiteX19" fmla="*/ 552450 w 552450"/>
              <a:gd name="connsiteY19" fmla="*/ 920750 h 1210071"/>
              <a:gd name="connsiteX20" fmla="*/ 520700 w 552450"/>
              <a:gd name="connsiteY20" fmla="*/ 812800 h 1210071"/>
              <a:gd name="connsiteX21" fmla="*/ 503465 w 552450"/>
              <a:gd name="connsiteY21" fmla="*/ 702031 h 1210071"/>
              <a:gd name="connsiteX22" fmla="*/ 495300 w 552450"/>
              <a:gd name="connsiteY22" fmla="*/ 546100 h 1210071"/>
              <a:gd name="connsiteX23" fmla="*/ 496207 w 552450"/>
              <a:gd name="connsiteY23" fmla="*/ 375360 h 1210071"/>
              <a:gd name="connsiteX24" fmla="*/ 514350 w 552450"/>
              <a:gd name="connsiteY24" fmla="*/ 266700 h 1210071"/>
              <a:gd name="connsiteX25" fmla="*/ 533400 w 552450"/>
              <a:gd name="connsiteY25" fmla="*/ 196850 h 1210071"/>
              <a:gd name="connsiteX26" fmla="*/ 482600 w 552450"/>
              <a:gd name="connsiteY26" fmla="*/ 139700 h 1210071"/>
              <a:gd name="connsiteX27" fmla="*/ 450850 w 552450"/>
              <a:gd name="connsiteY27" fmla="*/ 0 h 1210071"/>
              <a:gd name="connsiteX0" fmla="*/ 450850 w 566965"/>
              <a:gd name="connsiteY0" fmla="*/ 0 h 1210071"/>
              <a:gd name="connsiteX1" fmla="*/ 317500 w 566965"/>
              <a:gd name="connsiteY1" fmla="*/ 38100 h 1210071"/>
              <a:gd name="connsiteX2" fmla="*/ 247650 w 566965"/>
              <a:gd name="connsiteY2" fmla="*/ 82550 h 1210071"/>
              <a:gd name="connsiteX3" fmla="*/ 165100 w 566965"/>
              <a:gd name="connsiteY3" fmla="*/ 127000 h 1210071"/>
              <a:gd name="connsiteX4" fmla="*/ 101600 w 566965"/>
              <a:gd name="connsiteY4" fmla="*/ 190500 h 1210071"/>
              <a:gd name="connsiteX5" fmla="*/ 50800 w 566965"/>
              <a:gd name="connsiteY5" fmla="*/ 260350 h 1210071"/>
              <a:gd name="connsiteX6" fmla="*/ 12700 w 566965"/>
              <a:gd name="connsiteY6" fmla="*/ 361950 h 1210071"/>
              <a:gd name="connsiteX7" fmla="*/ 0 w 566965"/>
              <a:gd name="connsiteY7" fmla="*/ 457200 h 1210071"/>
              <a:gd name="connsiteX8" fmla="*/ 0 w 566965"/>
              <a:gd name="connsiteY8" fmla="*/ 533400 h 1210071"/>
              <a:gd name="connsiteX9" fmla="*/ 6350 w 566965"/>
              <a:gd name="connsiteY9" fmla="*/ 609600 h 1210071"/>
              <a:gd name="connsiteX10" fmla="*/ 17236 w 566965"/>
              <a:gd name="connsiteY10" fmla="*/ 718260 h 1210071"/>
              <a:gd name="connsiteX11" fmla="*/ 45357 w 566965"/>
              <a:gd name="connsiteY11" fmla="*/ 833270 h 1210071"/>
              <a:gd name="connsiteX12" fmla="*/ 102507 w 566965"/>
              <a:gd name="connsiteY12" fmla="*/ 924991 h 1210071"/>
              <a:gd name="connsiteX13" fmla="*/ 179614 w 566965"/>
              <a:gd name="connsiteY13" fmla="*/ 1008961 h 1210071"/>
              <a:gd name="connsiteX14" fmla="*/ 234950 w 566965"/>
              <a:gd name="connsiteY14" fmla="*/ 1062581 h 1210071"/>
              <a:gd name="connsiteX15" fmla="*/ 345622 w 566965"/>
              <a:gd name="connsiteY15" fmla="*/ 1123261 h 1210071"/>
              <a:gd name="connsiteX16" fmla="*/ 479878 w 566965"/>
              <a:gd name="connsiteY16" fmla="*/ 1210071 h 1210071"/>
              <a:gd name="connsiteX17" fmla="*/ 476250 w 566965"/>
              <a:gd name="connsiteY17" fmla="*/ 1054100 h 1210071"/>
              <a:gd name="connsiteX18" fmla="*/ 520700 w 566965"/>
              <a:gd name="connsiteY18" fmla="*/ 946150 h 1210071"/>
              <a:gd name="connsiteX19" fmla="*/ 566965 w 566965"/>
              <a:gd name="connsiteY19" fmla="*/ 906630 h 1210071"/>
              <a:gd name="connsiteX20" fmla="*/ 520700 w 566965"/>
              <a:gd name="connsiteY20" fmla="*/ 812800 h 1210071"/>
              <a:gd name="connsiteX21" fmla="*/ 503465 w 566965"/>
              <a:gd name="connsiteY21" fmla="*/ 702031 h 1210071"/>
              <a:gd name="connsiteX22" fmla="*/ 495300 w 566965"/>
              <a:gd name="connsiteY22" fmla="*/ 546100 h 1210071"/>
              <a:gd name="connsiteX23" fmla="*/ 496207 w 566965"/>
              <a:gd name="connsiteY23" fmla="*/ 375360 h 1210071"/>
              <a:gd name="connsiteX24" fmla="*/ 514350 w 566965"/>
              <a:gd name="connsiteY24" fmla="*/ 266700 h 1210071"/>
              <a:gd name="connsiteX25" fmla="*/ 533400 w 566965"/>
              <a:gd name="connsiteY25" fmla="*/ 196850 h 1210071"/>
              <a:gd name="connsiteX26" fmla="*/ 482600 w 566965"/>
              <a:gd name="connsiteY26" fmla="*/ 139700 h 1210071"/>
              <a:gd name="connsiteX27" fmla="*/ 450850 w 566965"/>
              <a:gd name="connsiteY27" fmla="*/ 0 h 1210071"/>
              <a:gd name="connsiteX0" fmla="*/ 450850 w 566965"/>
              <a:gd name="connsiteY0" fmla="*/ 0 h 1210071"/>
              <a:gd name="connsiteX1" fmla="*/ 317500 w 566965"/>
              <a:gd name="connsiteY1" fmla="*/ 38100 h 1210071"/>
              <a:gd name="connsiteX2" fmla="*/ 225878 w 566965"/>
              <a:gd name="connsiteY2" fmla="*/ 64899 h 1210071"/>
              <a:gd name="connsiteX3" fmla="*/ 165100 w 566965"/>
              <a:gd name="connsiteY3" fmla="*/ 127000 h 1210071"/>
              <a:gd name="connsiteX4" fmla="*/ 101600 w 566965"/>
              <a:gd name="connsiteY4" fmla="*/ 190500 h 1210071"/>
              <a:gd name="connsiteX5" fmla="*/ 50800 w 566965"/>
              <a:gd name="connsiteY5" fmla="*/ 260350 h 1210071"/>
              <a:gd name="connsiteX6" fmla="*/ 12700 w 566965"/>
              <a:gd name="connsiteY6" fmla="*/ 361950 h 1210071"/>
              <a:gd name="connsiteX7" fmla="*/ 0 w 566965"/>
              <a:gd name="connsiteY7" fmla="*/ 457200 h 1210071"/>
              <a:gd name="connsiteX8" fmla="*/ 0 w 566965"/>
              <a:gd name="connsiteY8" fmla="*/ 533400 h 1210071"/>
              <a:gd name="connsiteX9" fmla="*/ 6350 w 566965"/>
              <a:gd name="connsiteY9" fmla="*/ 609600 h 1210071"/>
              <a:gd name="connsiteX10" fmla="*/ 17236 w 566965"/>
              <a:gd name="connsiteY10" fmla="*/ 718260 h 1210071"/>
              <a:gd name="connsiteX11" fmla="*/ 45357 w 566965"/>
              <a:gd name="connsiteY11" fmla="*/ 833270 h 1210071"/>
              <a:gd name="connsiteX12" fmla="*/ 102507 w 566965"/>
              <a:gd name="connsiteY12" fmla="*/ 924991 h 1210071"/>
              <a:gd name="connsiteX13" fmla="*/ 179614 w 566965"/>
              <a:gd name="connsiteY13" fmla="*/ 1008961 h 1210071"/>
              <a:gd name="connsiteX14" fmla="*/ 234950 w 566965"/>
              <a:gd name="connsiteY14" fmla="*/ 1062581 h 1210071"/>
              <a:gd name="connsiteX15" fmla="*/ 345622 w 566965"/>
              <a:gd name="connsiteY15" fmla="*/ 1123261 h 1210071"/>
              <a:gd name="connsiteX16" fmla="*/ 479878 w 566965"/>
              <a:gd name="connsiteY16" fmla="*/ 1210071 h 1210071"/>
              <a:gd name="connsiteX17" fmla="*/ 476250 w 566965"/>
              <a:gd name="connsiteY17" fmla="*/ 1054100 h 1210071"/>
              <a:gd name="connsiteX18" fmla="*/ 520700 w 566965"/>
              <a:gd name="connsiteY18" fmla="*/ 946150 h 1210071"/>
              <a:gd name="connsiteX19" fmla="*/ 566965 w 566965"/>
              <a:gd name="connsiteY19" fmla="*/ 906630 h 1210071"/>
              <a:gd name="connsiteX20" fmla="*/ 520700 w 566965"/>
              <a:gd name="connsiteY20" fmla="*/ 812800 h 1210071"/>
              <a:gd name="connsiteX21" fmla="*/ 503465 w 566965"/>
              <a:gd name="connsiteY21" fmla="*/ 702031 h 1210071"/>
              <a:gd name="connsiteX22" fmla="*/ 495300 w 566965"/>
              <a:gd name="connsiteY22" fmla="*/ 546100 h 1210071"/>
              <a:gd name="connsiteX23" fmla="*/ 496207 w 566965"/>
              <a:gd name="connsiteY23" fmla="*/ 375360 h 1210071"/>
              <a:gd name="connsiteX24" fmla="*/ 514350 w 566965"/>
              <a:gd name="connsiteY24" fmla="*/ 266700 h 1210071"/>
              <a:gd name="connsiteX25" fmla="*/ 533400 w 566965"/>
              <a:gd name="connsiteY25" fmla="*/ 196850 h 1210071"/>
              <a:gd name="connsiteX26" fmla="*/ 482600 w 566965"/>
              <a:gd name="connsiteY26" fmla="*/ 139700 h 1210071"/>
              <a:gd name="connsiteX27" fmla="*/ 450850 w 566965"/>
              <a:gd name="connsiteY27" fmla="*/ 0 h 1210071"/>
              <a:gd name="connsiteX0" fmla="*/ 450850 w 566965"/>
              <a:gd name="connsiteY0" fmla="*/ 0 h 1210071"/>
              <a:gd name="connsiteX1" fmla="*/ 324757 w 566965"/>
              <a:gd name="connsiteY1" fmla="*/ 23979 h 1210071"/>
              <a:gd name="connsiteX2" fmla="*/ 225878 w 566965"/>
              <a:gd name="connsiteY2" fmla="*/ 64899 h 1210071"/>
              <a:gd name="connsiteX3" fmla="*/ 165100 w 566965"/>
              <a:gd name="connsiteY3" fmla="*/ 127000 h 1210071"/>
              <a:gd name="connsiteX4" fmla="*/ 101600 w 566965"/>
              <a:gd name="connsiteY4" fmla="*/ 190500 h 1210071"/>
              <a:gd name="connsiteX5" fmla="*/ 50800 w 566965"/>
              <a:gd name="connsiteY5" fmla="*/ 260350 h 1210071"/>
              <a:gd name="connsiteX6" fmla="*/ 12700 w 566965"/>
              <a:gd name="connsiteY6" fmla="*/ 361950 h 1210071"/>
              <a:gd name="connsiteX7" fmla="*/ 0 w 566965"/>
              <a:gd name="connsiteY7" fmla="*/ 457200 h 1210071"/>
              <a:gd name="connsiteX8" fmla="*/ 0 w 566965"/>
              <a:gd name="connsiteY8" fmla="*/ 533400 h 1210071"/>
              <a:gd name="connsiteX9" fmla="*/ 6350 w 566965"/>
              <a:gd name="connsiteY9" fmla="*/ 609600 h 1210071"/>
              <a:gd name="connsiteX10" fmla="*/ 17236 w 566965"/>
              <a:gd name="connsiteY10" fmla="*/ 718260 h 1210071"/>
              <a:gd name="connsiteX11" fmla="*/ 45357 w 566965"/>
              <a:gd name="connsiteY11" fmla="*/ 833270 h 1210071"/>
              <a:gd name="connsiteX12" fmla="*/ 102507 w 566965"/>
              <a:gd name="connsiteY12" fmla="*/ 924991 h 1210071"/>
              <a:gd name="connsiteX13" fmla="*/ 179614 w 566965"/>
              <a:gd name="connsiteY13" fmla="*/ 1008961 h 1210071"/>
              <a:gd name="connsiteX14" fmla="*/ 234950 w 566965"/>
              <a:gd name="connsiteY14" fmla="*/ 1062581 h 1210071"/>
              <a:gd name="connsiteX15" fmla="*/ 345622 w 566965"/>
              <a:gd name="connsiteY15" fmla="*/ 1123261 h 1210071"/>
              <a:gd name="connsiteX16" fmla="*/ 479878 w 566965"/>
              <a:gd name="connsiteY16" fmla="*/ 1210071 h 1210071"/>
              <a:gd name="connsiteX17" fmla="*/ 476250 w 566965"/>
              <a:gd name="connsiteY17" fmla="*/ 1054100 h 1210071"/>
              <a:gd name="connsiteX18" fmla="*/ 520700 w 566965"/>
              <a:gd name="connsiteY18" fmla="*/ 946150 h 1210071"/>
              <a:gd name="connsiteX19" fmla="*/ 566965 w 566965"/>
              <a:gd name="connsiteY19" fmla="*/ 906630 h 1210071"/>
              <a:gd name="connsiteX20" fmla="*/ 520700 w 566965"/>
              <a:gd name="connsiteY20" fmla="*/ 812800 h 1210071"/>
              <a:gd name="connsiteX21" fmla="*/ 503465 w 566965"/>
              <a:gd name="connsiteY21" fmla="*/ 702031 h 1210071"/>
              <a:gd name="connsiteX22" fmla="*/ 495300 w 566965"/>
              <a:gd name="connsiteY22" fmla="*/ 546100 h 1210071"/>
              <a:gd name="connsiteX23" fmla="*/ 496207 w 566965"/>
              <a:gd name="connsiteY23" fmla="*/ 375360 h 1210071"/>
              <a:gd name="connsiteX24" fmla="*/ 514350 w 566965"/>
              <a:gd name="connsiteY24" fmla="*/ 266700 h 1210071"/>
              <a:gd name="connsiteX25" fmla="*/ 533400 w 566965"/>
              <a:gd name="connsiteY25" fmla="*/ 196850 h 1210071"/>
              <a:gd name="connsiteX26" fmla="*/ 482600 w 566965"/>
              <a:gd name="connsiteY26" fmla="*/ 139700 h 1210071"/>
              <a:gd name="connsiteX27" fmla="*/ 450850 w 566965"/>
              <a:gd name="connsiteY27" fmla="*/ 0 h 121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6965" h="1210071">
                <a:moveTo>
                  <a:pt x="450850" y="0"/>
                </a:moveTo>
                <a:lnTo>
                  <a:pt x="324757" y="23979"/>
                </a:lnTo>
                <a:lnTo>
                  <a:pt x="225878" y="64899"/>
                </a:lnTo>
                <a:lnTo>
                  <a:pt x="165100" y="127000"/>
                </a:lnTo>
                <a:lnTo>
                  <a:pt x="101600" y="190500"/>
                </a:lnTo>
                <a:lnTo>
                  <a:pt x="50800" y="260350"/>
                </a:lnTo>
                <a:lnTo>
                  <a:pt x="12700" y="361950"/>
                </a:lnTo>
                <a:lnTo>
                  <a:pt x="0" y="457200"/>
                </a:lnTo>
                <a:lnTo>
                  <a:pt x="0" y="533400"/>
                </a:lnTo>
                <a:lnTo>
                  <a:pt x="6350" y="609600"/>
                </a:lnTo>
                <a:lnTo>
                  <a:pt x="17236" y="718260"/>
                </a:lnTo>
                <a:lnTo>
                  <a:pt x="45357" y="833270"/>
                </a:lnTo>
                <a:lnTo>
                  <a:pt x="102507" y="924991"/>
                </a:lnTo>
                <a:lnTo>
                  <a:pt x="179614" y="1008961"/>
                </a:lnTo>
                <a:lnTo>
                  <a:pt x="234950" y="1062581"/>
                </a:lnTo>
                <a:lnTo>
                  <a:pt x="345622" y="1123261"/>
                </a:lnTo>
                <a:lnTo>
                  <a:pt x="479878" y="1210071"/>
                </a:lnTo>
                <a:cubicBezTo>
                  <a:pt x="478669" y="1158081"/>
                  <a:pt x="477459" y="1106090"/>
                  <a:pt x="476250" y="1054100"/>
                </a:cubicBezTo>
                <a:lnTo>
                  <a:pt x="520700" y="946150"/>
                </a:lnTo>
                <a:lnTo>
                  <a:pt x="566965" y="906630"/>
                </a:lnTo>
                <a:lnTo>
                  <a:pt x="520700" y="812800"/>
                </a:lnTo>
                <a:lnTo>
                  <a:pt x="503465" y="702031"/>
                </a:lnTo>
                <a:lnTo>
                  <a:pt x="495300" y="546100"/>
                </a:lnTo>
                <a:cubicBezTo>
                  <a:pt x="495602" y="489187"/>
                  <a:pt x="495905" y="432273"/>
                  <a:pt x="496207" y="375360"/>
                </a:cubicBezTo>
                <a:lnTo>
                  <a:pt x="514350" y="266700"/>
                </a:lnTo>
                <a:lnTo>
                  <a:pt x="533400" y="196850"/>
                </a:lnTo>
                <a:lnTo>
                  <a:pt x="482600" y="139700"/>
                </a:lnTo>
                <a:lnTo>
                  <a:pt x="450850" y="0"/>
                </a:lnTo>
                <a:close/>
              </a:path>
            </a:pathLst>
          </a:cu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ihandform 9"/>
          <p:cNvSpPr/>
          <p:nvPr/>
        </p:nvSpPr>
        <p:spPr>
          <a:xfrm>
            <a:off x="1781630" y="2278742"/>
            <a:ext cx="602342" cy="1654629"/>
          </a:xfrm>
          <a:custGeom>
            <a:avLst/>
            <a:gdLst>
              <a:gd name="connsiteX0" fmla="*/ 533400 w 595085"/>
              <a:gd name="connsiteY0" fmla="*/ 181428 h 1687286"/>
              <a:gd name="connsiteX1" fmla="*/ 526142 w 595085"/>
              <a:gd name="connsiteY1" fmla="*/ 0 h 1687286"/>
              <a:gd name="connsiteX2" fmla="*/ 431800 w 595085"/>
              <a:gd name="connsiteY2" fmla="*/ 25400 h 1687286"/>
              <a:gd name="connsiteX3" fmla="*/ 330200 w 595085"/>
              <a:gd name="connsiteY3" fmla="*/ 65314 h 1687286"/>
              <a:gd name="connsiteX4" fmla="*/ 279400 w 595085"/>
              <a:gd name="connsiteY4" fmla="*/ 90714 h 1687286"/>
              <a:gd name="connsiteX5" fmla="*/ 228600 w 595085"/>
              <a:gd name="connsiteY5" fmla="*/ 130628 h 1687286"/>
              <a:gd name="connsiteX6" fmla="*/ 170542 w 595085"/>
              <a:gd name="connsiteY6" fmla="*/ 188686 h 1687286"/>
              <a:gd name="connsiteX7" fmla="*/ 105228 w 595085"/>
              <a:gd name="connsiteY7" fmla="*/ 264886 h 1687286"/>
              <a:gd name="connsiteX8" fmla="*/ 54428 w 595085"/>
              <a:gd name="connsiteY8" fmla="*/ 333828 h 1687286"/>
              <a:gd name="connsiteX9" fmla="*/ 25400 w 595085"/>
              <a:gd name="connsiteY9" fmla="*/ 388257 h 1687286"/>
              <a:gd name="connsiteX10" fmla="*/ 0 w 595085"/>
              <a:gd name="connsiteY10" fmla="*/ 460828 h 1687286"/>
              <a:gd name="connsiteX11" fmla="*/ 29028 w 595085"/>
              <a:gd name="connsiteY11" fmla="*/ 1440543 h 1687286"/>
              <a:gd name="connsiteX12" fmla="*/ 79828 w 595085"/>
              <a:gd name="connsiteY12" fmla="*/ 1509486 h 1687286"/>
              <a:gd name="connsiteX13" fmla="*/ 181428 w 595085"/>
              <a:gd name="connsiteY13" fmla="*/ 1574800 h 1687286"/>
              <a:gd name="connsiteX14" fmla="*/ 275771 w 595085"/>
              <a:gd name="connsiteY14" fmla="*/ 1621971 h 1687286"/>
              <a:gd name="connsiteX15" fmla="*/ 388257 w 595085"/>
              <a:gd name="connsiteY15" fmla="*/ 1658257 h 1687286"/>
              <a:gd name="connsiteX16" fmla="*/ 489857 w 595085"/>
              <a:gd name="connsiteY16" fmla="*/ 1676400 h 1687286"/>
              <a:gd name="connsiteX17" fmla="*/ 595085 w 595085"/>
              <a:gd name="connsiteY17" fmla="*/ 1687286 h 1687286"/>
              <a:gd name="connsiteX18" fmla="*/ 584200 w 595085"/>
              <a:gd name="connsiteY18" fmla="*/ 1451428 h 1687286"/>
              <a:gd name="connsiteX19" fmla="*/ 537028 w 595085"/>
              <a:gd name="connsiteY19" fmla="*/ 1426028 h 1687286"/>
              <a:gd name="connsiteX20" fmla="*/ 420914 w 595085"/>
              <a:gd name="connsiteY20" fmla="*/ 1346200 h 1687286"/>
              <a:gd name="connsiteX21" fmla="*/ 283028 w 595085"/>
              <a:gd name="connsiteY21" fmla="*/ 1248228 h 1687286"/>
              <a:gd name="connsiteX22" fmla="*/ 217714 w 595085"/>
              <a:gd name="connsiteY22" fmla="*/ 1193800 h 1687286"/>
              <a:gd name="connsiteX23" fmla="*/ 148771 w 595085"/>
              <a:gd name="connsiteY23" fmla="*/ 1103086 h 1687286"/>
              <a:gd name="connsiteX24" fmla="*/ 101600 w 595085"/>
              <a:gd name="connsiteY24" fmla="*/ 925286 h 1687286"/>
              <a:gd name="connsiteX25" fmla="*/ 83457 w 595085"/>
              <a:gd name="connsiteY25" fmla="*/ 769257 h 1687286"/>
              <a:gd name="connsiteX26" fmla="*/ 87085 w 595085"/>
              <a:gd name="connsiteY26" fmla="*/ 620486 h 1687286"/>
              <a:gd name="connsiteX27" fmla="*/ 116114 w 595085"/>
              <a:gd name="connsiteY27" fmla="*/ 486228 h 1687286"/>
              <a:gd name="connsiteX28" fmla="*/ 181428 w 595085"/>
              <a:gd name="connsiteY28" fmla="*/ 391886 h 1687286"/>
              <a:gd name="connsiteX29" fmla="*/ 290285 w 595085"/>
              <a:gd name="connsiteY29" fmla="*/ 275771 h 1687286"/>
              <a:gd name="connsiteX30" fmla="*/ 359228 w 595085"/>
              <a:gd name="connsiteY30" fmla="*/ 239486 h 1687286"/>
              <a:gd name="connsiteX31" fmla="*/ 453571 w 595085"/>
              <a:gd name="connsiteY31" fmla="*/ 210457 h 1687286"/>
              <a:gd name="connsiteX32" fmla="*/ 533400 w 595085"/>
              <a:gd name="connsiteY32" fmla="*/ 181428 h 1687286"/>
              <a:gd name="connsiteX0" fmla="*/ 533400 w 595085"/>
              <a:gd name="connsiteY0" fmla="*/ 181428 h 1687286"/>
              <a:gd name="connsiteX1" fmla="*/ 526142 w 595085"/>
              <a:gd name="connsiteY1" fmla="*/ 0 h 1687286"/>
              <a:gd name="connsiteX2" fmla="*/ 431800 w 595085"/>
              <a:gd name="connsiteY2" fmla="*/ 25400 h 1687286"/>
              <a:gd name="connsiteX3" fmla="*/ 330200 w 595085"/>
              <a:gd name="connsiteY3" fmla="*/ 65314 h 1687286"/>
              <a:gd name="connsiteX4" fmla="*/ 279400 w 595085"/>
              <a:gd name="connsiteY4" fmla="*/ 90714 h 1687286"/>
              <a:gd name="connsiteX5" fmla="*/ 228600 w 595085"/>
              <a:gd name="connsiteY5" fmla="*/ 130628 h 1687286"/>
              <a:gd name="connsiteX6" fmla="*/ 170542 w 595085"/>
              <a:gd name="connsiteY6" fmla="*/ 188686 h 1687286"/>
              <a:gd name="connsiteX7" fmla="*/ 105228 w 595085"/>
              <a:gd name="connsiteY7" fmla="*/ 264886 h 1687286"/>
              <a:gd name="connsiteX8" fmla="*/ 54428 w 595085"/>
              <a:gd name="connsiteY8" fmla="*/ 333828 h 1687286"/>
              <a:gd name="connsiteX9" fmla="*/ 25400 w 595085"/>
              <a:gd name="connsiteY9" fmla="*/ 388257 h 1687286"/>
              <a:gd name="connsiteX10" fmla="*/ 0 w 595085"/>
              <a:gd name="connsiteY10" fmla="*/ 460828 h 1687286"/>
              <a:gd name="connsiteX11" fmla="*/ 39914 w 595085"/>
              <a:gd name="connsiteY11" fmla="*/ 1404257 h 1687286"/>
              <a:gd name="connsiteX12" fmla="*/ 79828 w 595085"/>
              <a:gd name="connsiteY12" fmla="*/ 1509486 h 1687286"/>
              <a:gd name="connsiteX13" fmla="*/ 181428 w 595085"/>
              <a:gd name="connsiteY13" fmla="*/ 1574800 h 1687286"/>
              <a:gd name="connsiteX14" fmla="*/ 275771 w 595085"/>
              <a:gd name="connsiteY14" fmla="*/ 1621971 h 1687286"/>
              <a:gd name="connsiteX15" fmla="*/ 388257 w 595085"/>
              <a:gd name="connsiteY15" fmla="*/ 1658257 h 1687286"/>
              <a:gd name="connsiteX16" fmla="*/ 489857 w 595085"/>
              <a:gd name="connsiteY16" fmla="*/ 1676400 h 1687286"/>
              <a:gd name="connsiteX17" fmla="*/ 595085 w 595085"/>
              <a:gd name="connsiteY17" fmla="*/ 1687286 h 1687286"/>
              <a:gd name="connsiteX18" fmla="*/ 584200 w 595085"/>
              <a:gd name="connsiteY18" fmla="*/ 1451428 h 1687286"/>
              <a:gd name="connsiteX19" fmla="*/ 537028 w 595085"/>
              <a:gd name="connsiteY19" fmla="*/ 1426028 h 1687286"/>
              <a:gd name="connsiteX20" fmla="*/ 420914 w 595085"/>
              <a:gd name="connsiteY20" fmla="*/ 1346200 h 1687286"/>
              <a:gd name="connsiteX21" fmla="*/ 283028 w 595085"/>
              <a:gd name="connsiteY21" fmla="*/ 1248228 h 1687286"/>
              <a:gd name="connsiteX22" fmla="*/ 217714 w 595085"/>
              <a:gd name="connsiteY22" fmla="*/ 1193800 h 1687286"/>
              <a:gd name="connsiteX23" fmla="*/ 148771 w 595085"/>
              <a:gd name="connsiteY23" fmla="*/ 1103086 h 1687286"/>
              <a:gd name="connsiteX24" fmla="*/ 101600 w 595085"/>
              <a:gd name="connsiteY24" fmla="*/ 925286 h 1687286"/>
              <a:gd name="connsiteX25" fmla="*/ 83457 w 595085"/>
              <a:gd name="connsiteY25" fmla="*/ 769257 h 1687286"/>
              <a:gd name="connsiteX26" fmla="*/ 87085 w 595085"/>
              <a:gd name="connsiteY26" fmla="*/ 620486 h 1687286"/>
              <a:gd name="connsiteX27" fmla="*/ 116114 w 595085"/>
              <a:gd name="connsiteY27" fmla="*/ 486228 h 1687286"/>
              <a:gd name="connsiteX28" fmla="*/ 181428 w 595085"/>
              <a:gd name="connsiteY28" fmla="*/ 391886 h 1687286"/>
              <a:gd name="connsiteX29" fmla="*/ 290285 w 595085"/>
              <a:gd name="connsiteY29" fmla="*/ 275771 h 1687286"/>
              <a:gd name="connsiteX30" fmla="*/ 359228 w 595085"/>
              <a:gd name="connsiteY30" fmla="*/ 239486 h 1687286"/>
              <a:gd name="connsiteX31" fmla="*/ 453571 w 595085"/>
              <a:gd name="connsiteY31" fmla="*/ 210457 h 1687286"/>
              <a:gd name="connsiteX32" fmla="*/ 533400 w 595085"/>
              <a:gd name="connsiteY32" fmla="*/ 181428 h 1687286"/>
              <a:gd name="connsiteX0" fmla="*/ 533400 w 595085"/>
              <a:gd name="connsiteY0" fmla="*/ 181428 h 1687286"/>
              <a:gd name="connsiteX1" fmla="*/ 526142 w 595085"/>
              <a:gd name="connsiteY1" fmla="*/ 0 h 1687286"/>
              <a:gd name="connsiteX2" fmla="*/ 431800 w 595085"/>
              <a:gd name="connsiteY2" fmla="*/ 25400 h 1687286"/>
              <a:gd name="connsiteX3" fmla="*/ 330200 w 595085"/>
              <a:gd name="connsiteY3" fmla="*/ 65314 h 1687286"/>
              <a:gd name="connsiteX4" fmla="*/ 279400 w 595085"/>
              <a:gd name="connsiteY4" fmla="*/ 90714 h 1687286"/>
              <a:gd name="connsiteX5" fmla="*/ 228600 w 595085"/>
              <a:gd name="connsiteY5" fmla="*/ 130628 h 1687286"/>
              <a:gd name="connsiteX6" fmla="*/ 170542 w 595085"/>
              <a:gd name="connsiteY6" fmla="*/ 188686 h 1687286"/>
              <a:gd name="connsiteX7" fmla="*/ 105228 w 595085"/>
              <a:gd name="connsiteY7" fmla="*/ 264886 h 1687286"/>
              <a:gd name="connsiteX8" fmla="*/ 54428 w 595085"/>
              <a:gd name="connsiteY8" fmla="*/ 333828 h 1687286"/>
              <a:gd name="connsiteX9" fmla="*/ 25400 w 595085"/>
              <a:gd name="connsiteY9" fmla="*/ 388257 h 1687286"/>
              <a:gd name="connsiteX10" fmla="*/ 0 w 595085"/>
              <a:gd name="connsiteY10" fmla="*/ 460828 h 1687286"/>
              <a:gd name="connsiteX11" fmla="*/ 39914 w 595085"/>
              <a:gd name="connsiteY11" fmla="*/ 1404257 h 1687286"/>
              <a:gd name="connsiteX12" fmla="*/ 94342 w 595085"/>
              <a:gd name="connsiteY12" fmla="*/ 1502228 h 1687286"/>
              <a:gd name="connsiteX13" fmla="*/ 181428 w 595085"/>
              <a:gd name="connsiteY13" fmla="*/ 1574800 h 1687286"/>
              <a:gd name="connsiteX14" fmla="*/ 275771 w 595085"/>
              <a:gd name="connsiteY14" fmla="*/ 1621971 h 1687286"/>
              <a:gd name="connsiteX15" fmla="*/ 388257 w 595085"/>
              <a:gd name="connsiteY15" fmla="*/ 1658257 h 1687286"/>
              <a:gd name="connsiteX16" fmla="*/ 489857 w 595085"/>
              <a:gd name="connsiteY16" fmla="*/ 1676400 h 1687286"/>
              <a:gd name="connsiteX17" fmla="*/ 595085 w 595085"/>
              <a:gd name="connsiteY17" fmla="*/ 1687286 h 1687286"/>
              <a:gd name="connsiteX18" fmla="*/ 584200 w 595085"/>
              <a:gd name="connsiteY18" fmla="*/ 1451428 h 1687286"/>
              <a:gd name="connsiteX19" fmla="*/ 537028 w 595085"/>
              <a:gd name="connsiteY19" fmla="*/ 1426028 h 1687286"/>
              <a:gd name="connsiteX20" fmla="*/ 420914 w 595085"/>
              <a:gd name="connsiteY20" fmla="*/ 1346200 h 1687286"/>
              <a:gd name="connsiteX21" fmla="*/ 283028 w 595085"/>
              <a:gd name="connsiteY21" fmla="*/ 1248228 h 1687286"/>
              <a:gd name="connsiteX22" fmla="*/ 217714 w 595085"/>
              <a:gd name="connsiteY22" fmla="*/ 1193800 h 1687286"/>
              <a:gd name="connsiteX23" fmla="*/ 148771 w 595085"/>
              <a:gd name="connsiteY23" fmla="*/ 1103086 h 1687286"/>
              <a:gd name="connsiteX24" fmla="*/ 101600 w 595085"/>
              <a:gd name="connsiteY24" fmla="*/ 925286 h 1687286"/>
              <a:gd name="connsiteX25" fmla="*/ 83457 w 595085"/>
              <a:gd name="connsiteY25" fmla="*/ 769257 h 1687286"/>
              <a:gd name="connsiteX26" fmla="*/ 87085 w 595085"/>
              <a:gd name="connsiteY26" fmla="*/ 620486 h 1687286"/>
              <a:gd name="connsiteX27" fmla="*/ 116114 w 595085"/>
              <a:gd name="connsiteY27" fmla="*/ 486228 h 1687286"/>
              <a:gd name="connsiteX28" fmla="*/ 181428 w 595085"/>
              <a:gd name="connsiteY28" fmla="*/ 391886 h 1687286"/>
              <a:gd name="connsiteX29" fmla="*/ 290285 w 595085"/>
              <a:gd name="connsiteY29" fmla="*/ 275771 h 1687286"/>
              <a:gd name="connsiteX30" fmla="*/ 359228 w 595085"/>
              <a:gd name="connsiteY30" fmla="*/ 239486 h 1687286"/>
              <a:gd name="connsiteX31" fmla="*/ 453571 w 595085"/>
              <a:gd name="connsiteY31" fmla="*/ 210457 h 1687286"/>
              <a:gd name="connsiteX32" fmla="*/ 533400 w 595085"/>
              <a:gd name="connsiteY32" fmla="*/ 181428 h 1687286"/>
              <a:gd name="connsiteX0" fmla="*/ 533400 w 595085"/>
              <a:gd name="connsiteY0" fmla="*/ 181428 h 1687286"/>
              <a:gd name="connsiteX1" fmla="*/ 526142 w 595085"/>
              <a:gd name="connsiteY1" fmla="*/ 0 h 1687286"/>
              <a:gd name="connsiteX2" fmla="*/ 431800 w 595085"/>
              <a:gd name="connsiteY2" fmla="*/ 25400 h 1687286"/>
              <a:gd name="connsiteX3" fmla="*/ 330200 w 595085"/>
              <a:gd name="connsiteY3" fmla="*/ 65314 h 1687286"/>
              <a:gd name="connsiteX4" fmla="*/ 279400 w 595085"/>
              <a:gd name="connsiteY4" fmla="*/ 90714 h 1687286"/>
              <a:gd name="connsiteX5" fmla="*/ 228600 w 595085"/>
              <a:gd name="connsiteY5" fmla="*/ 130628 h 1687286"/>
              <a:gd name="connsiteX6" fmla="*/ 170542 w 595085"/>
              <a:gd name="connsiteY6" fmla="*/ 188686 h 1687286"/>
              <a:gd name="connsiteX7" fmla="*/ 105228 w 595085"/>
              <a:gd name="connsiteY7" fmla="*/ 264886 h 1687286"/>
              <a:gd name="connsiteX8" fmla="*/ 54428 w 595085"/>
              <a:gd name="connsiteY8" fmla="*/ 333828 h 1687286"/>
              <a:gd name="connsiteX9" fmla="*/ 25400 w 595085"/>
              <a:gd name="connsiteY9" fmla="*/ 388257 h 1687286"/>
              <a:gd name="connsiteX10" fmla="*/ 0 w 595085"/>
              <a:gd name="connsiteY10" fmla="*/ 460828 h 1687286"/>
              <a:gd name="connsiteX11" fmla="*/ 39914 w 595085"/>
              <a:gd name="connsiteY11" fmla="*/ 1404257 h 1687286"/>
              <a:gd name="connsiteX12" fmla="*/ 94342 w 595085"/>
              <a:gd name="connsiteY12" fmla="*/ 1502228 h 1687286"/>
              <a:gd name="connsiteX13" fmla="*/ 195942 w 595085"/>
              <a:gd name="connsiteY13" fmla="*/ 1563914 h 1687286"/>
              <a:gd name="connsiteX14" fmla="*/ 275771 w 595085"/>
              <a:gd name="connsiteY14" fmla="*/ 1621971 h 1687286"/>
              <a:gd name="connsiteX15" fmla="*/ 388257 w 595085"/>
              <a:gd name="connsiteY15" fmla="*/ 1658257 h 1687286"/>
              <a:gd name="connsiteX16" fmla="*/ 489857 w 595085"/>
              <a:gd name="connsiteY16" fmla="*/ 1676400 h 1687286"/>
              <a:gd name="connsiteX17" fmla="*/ 595085 w 595085"/>
              <a:gd name="connsiteY17" fmla="*/ 1687286 h 1687286"/>
              <a:gd name="connsiteX18" fmla="*/ 584200 w 595085"/>
              <a:gd name="connsiteY18" fmla="*/ 1451428 h 1687286"/>
              <a:gd name="connsiteX19" fmla="*/ 537028 w 595085"/>
              <a:gd name="connsiteY19" fmla="*/ 1426028 h 1687286"/>
              <a:gd name="connsiteX20" fmla="*/ 420914 w 595085"/>
              <a:gd name="connsiteY20" fmla="*/ 1346200 h 1687286"/>
              <a:gd name="connsiteX21" fmla="*/ 283028 w 595085"/>
              <a:gd name="connsiteY21" fmla="*/ 1248228 h 1687286"/>
              <a:gd name="connsiteX22" fmla="*/ 217714 w 595085"/>
              <a:gd name="connsiteY22" fmla="*/ 1193800 h 1687286"/>
              <a:gd name="connsiteX23" fmla="*/ 148771 w 595085"/>
              <a:gd name="connsiteY23" fmla="*/ 1103086 h 1687286"/>
              <a:gd name="connsiteX24" fmla="*/ 101600 w 595085"/>
              <a:gd name="connsiteY24" fmla="*/ 925286 h 1687286"/>
              <a:gd name="connsiteX25" fmla="*/ 83457 w 595085"/>
              <a:gd name="connsiteY25" fmla="*/ 769257 h 1687286"/>
              <a:gd name="connsiteX26" fmla="*/ 87085 w 595085"/>
              <a:gd name="connsiteY26" fmla="*/ 620486 h 1687286"/>
              <a:gd name="connsiteX27" fmla="*/ 116114 w 595085"/>
              <a:gd name="connsiteY27" fmla="*/ 486228 h 1687286"/>
              <a:gd name="connsiteX28" fmla="*/ 181428 w 595085"/>
              <a:gd name="connsiteY28" fmla="*/ 391886 h 1687286"/>
              <a:gd name="connsiteX29" fmla="*/ 290285 w 595085"/>
              <a:gd name="connsiteY29" fmla="*/ 275771 h 1687286"/>
              <a:gd name="connsiteX30" fmla="*/ 359228 w 595085"/>
              <a:gd name="connsiteY30" fmla="*/ 239486 h 1687286"/>
              <a:gd name="connsiteX31" fmla="*/ 453571 w 595085"/>
              <a:gd name="connsiteY31" fmla="*/ 210457 h 1687286"/>
              <a:gd name="connsiteX32" fmla="*/ 533400 w 595085"/>
              <a:gd name="connsiteY32" fmla="*/ 181428 h 1687286"/>
              <a:gd name="connsiteX0" fmla="*/ 533400 w 595085"/>
              <a:gd name="connsiteY0" fmla="*/ 181428 h 1687286"/>
              <a:gd name="connsiteX1" fmla="*/ 526142 w 595085"/>
              <a:gd name="connsiteY1" fmla="*/ 0 h 1687286"/>
              <a:gd name="connsiteX2" fmla="*/ 431800 w 595085"/>
              <a:gd name="connsiteY2" fmla="*/ 25400 h 1687286"/>
              <a:gd name="connsiteX3" fmla="*/ 330200 w 595085"/>
              <a:gd name="connsiteY3" fmla="*/ 65314 h 1687286"/>
              <a:gd name="connsiteX4" fmla="*/ 279400 w 595085"/>
              <a:gd name="connsiteY4" fmla="*/ 90714 h 1687286"/>
              <a:gd name="connsiteX5" fmla="*/ 228600 w 595085"/>
              <a:gd name="connsiteY5" fmla="*/ 130628 h 1687286"/>
              <a:gd name="connsiteX6" fmla="*/ 170542 w 595085"/>
              <a:gd name="connsiteY6" fmla="*/ 188686 h 1687286"/>
              <a:gd name="connsiteX7" fmla="*/ 105228 w 595085"/>
              <a:gd name="connsiteY7" fmla="*/ 264886 h 1687286"/>
              <a:gd name="connsiteX8" fmla="*/ 54428 w 595085"/>
              <a:gd name="connsiteY8" fmla="*/ 333828 h 1687286"/>
              <a:gd name="connsiteX9" fmla="*/ 25400 w 595085"/>
              <a:gd name="connsiteY9" fmla="*/ 388257 h 1687286"/>
              <a:gd name="connsiteX10" fmla="*/ 0 w 595085"/>
              <a:gd name="connsiteY10" fmla="*/ 460828 h 1687286"/>
              <a:gd name="connsiteX11" fmla="*/ 39914 w 595085"/>
              <a:gd name="connsiteY11" fmla="*/ 1404257 h 1687286"/>
              <a:gd name="connsiteX12" fmla="*/ 94342 w 595085"/>
              <a:gd name="connsiteY12" fmla="*/ 1502228 h 1687286"/>
              <a:gd name="connsiteX13" fmla="*/ 195942 w 595085"/>
              <a:gd name="connsiteY13" fmla="*/ 1563914 h 1687286"/>
              <a:gd name="connsiteX14" fmla="*/ 293914 w 595085"/>
              <a:gd name="connsiteY14" fmla="*/ 1611086 h 1687286"/>
              <a:gd name="connsiteX15" fmla="*/ 388257 w 595085"/>
              <a:gd name="connsiteY15" fmla="*/ 1658257 h 1687286"/>
              <a:gd name="connsiteX16" fmla="*/ 489857 w 595085"/>
              <a:gd name="connsiteY16" fmla="*/ 1676400 h 1687286"/>
              <a:gd name="connsiteX17" fmla="*/ 595085 w 595085"/>
              <a:gd name="connsiteY17" fmla="*/ 1687286 h 1687286"/>
              <a:gd name="connsiteX18" fmla="*/ 584200 w 595085"/>
              <a:gd name="connsiteY18" fmla="*/ 1451428 h 1687286"/>
              <a:gd name="connsiteX19" fmla="*/ 537028 w 595085"/>
              <a:gd name="connsiteY19" fmla="*/ 1426028 h 1687286"/>
              <a:gd name="connsiteX20" fmla="*/ 420914 w 595085"/>
              <a:gd name="connsiteY20" fmla="*/ 1346200 h 1687286"/>
              <a:gd name="connsiteX21" fmla="*/ 283028 w 595085"/>
              <a:gd name="connsiteY21" fmla="*/ 1248228 h 1687286"/>
              <a:gd name="connsiteX22" fmla="*/ 217714 w 595085"/>
              <a:gd name="connsiteY22" fmla="*/ 1193800 h 1687286"/>
              <a:gd name="connsiteX23" fmla="*/ 148771 w 595085"/>
              <a:gd name="connsiteY23" fmla="*/ 1103086 h 1687286"/>
              <a:gd name="connsiteX24" fmla="*/ 101600 w 595085"/>
              <a:gd name="connsiteY24" fmla="*/ 925286 h 1687286"/>
              <a:gd name="connsiteX25" fmla="*/ 83457 w 595085"/>
              <a:gd name="connsiteY25" fmla="*/ 769257 h 1687286"/>
              <a:gd name="connsiteX26" fmla="*/ 87085 w 595085"/>
              <a:gd name="connsiteY26" fmla="*/ 620486 h 1687286"/>
              <a:gd name="connsiteX27" fmla="*/ 116114 w 595085"/>
              <a:gd name="connsiteY27" fmla="*/ 486228 h 1687286"/>
              <a:gd name="connsiteX28" fmla="*/ 181428 w 595085"/>
              <a:gd name="connsiteY28" fmla="*/ 391886 h 1687286"/>
              <a:gd name="connsiteX29" fmla="*/ 290285 w 595085"/>
              <a:gd name="connsiteY29" fmla="*/ 275771 h 1687286"/>
              <a:gd name="connsiteX30" fmla="*/ 359228 w 595085"/>
              <a:gd name="connsiteY30" fmla="*/ 239486 h 1687286"/>
              <a:gd name="connsiteX31" fmla="*/ 453571 w 595085"/>
              <a:gd name="connsiteY31" fmla="*/ 210457 h 1687286"/>
              <a:gd name="connsiteX32" fmla="*/ 533400 w 595085"/>
              <a:gd name="connsiteY32" fmla="*/ 181428 h 1687286"/>
              <a:gd name="connsiteX0" fmla="*/ 533400 w 595085"/>
              <a:gd name="connsiteY0" fmla="*/ 181428 h 1687286"/>
              <a:gd name="connsiteX1" fmla="*/ 526142 w 595085"/>
              <a:gd name="connsiteY1" fmla="*/ 0 h 1687286"/>
              <a:gd name="connsiteX2" fmla="*/ 431800 w 595085"/>
              <a:gd name="connsiteY2" fmla="*/ 25400 h 1687286"/>
              <a:gd name="connsiteX3" fmla="*/ 330200 w 595085"/>
              <a:gd name="connsiteY3" fmla="*/ 65314 h 1687286"/>
              <a:gd name="connsiteX4" fmla="*/ 279400 w 595085"/>
              <a:gd name="connsiteY4" fmla="*/ 90714 h 1687286"/>
              <a:gd name="connsiteX5" fmla="*/ 228600 w 595085"/>
              <a:gd name="connsiteY5" fmla="*/ 130628 h 1687286"/>
              <a:gd name="connsiteX6" fmla="*/ 170542 w 595085"/>
              <a:gd name="connsiteY6" fmla="*/ 188686 h 1687286"/>
              <a:gd name="connsiteX7" fmla="*/ 105228 w 595085"/>
              <a:gd name="connsiteY7" fmla="*/ 264886 h 1687286"/>
              <a:gd name="connsiteX8" fmla="*/ 54428 w 595085"/>
              <a:gd name="connsiteY8" fmla="*/ 333828 h 1687286"/>
              <a:gd name="connsiteX9" fmla="*/ 25400 w 595085"/>
              <a:gd name="connsiteY9" fmla="*/ 388257 h 1687286"/>
              <a:gd name="connsiteX10" fmla="*/ 0 w 595085"/>
              <a:gd name="connsiteY10" fmla="*/ 460828 h 1687286"/>
              <a:gd name="connsiteX11" fmla="*/ 39914 w 595085"/>
              <a:gd name="connsiteY11" fmla="*/ 1404257 h 1687286"/>
              <a:gd name="connsiteX12" fmla="*/ 94342 w 595085"/>
              <a:gd name="connsiteY12" fmla="*/ 1502228 h 1687286"/>
              <a:gd name="connsiteX13" fmla="*/ 195942 w 595085"/>
              <a:gd name="connsiteY13" fmla="*/ 1563914 h 1687286"/>
              <a:gd name="connsiteX14" fmla="*/ 293914 w 595085"/>
              <a:gd name="connsiteY14" fmla="*/ 1611086 h 1687286"/>
              <a:gd name="connsiteX15" fmla="*/ 406400 w 595085"/>
              <a:gd name="connsiteY15" fmla="*/ 1640114 h 1687286"/>
              <a:gd name="connsiteX16" fmla="*/ 489857 w 595085"/>
              <a:gd name="connsiteY16" fmla="*/ 1676400 h 1687286"/>
              <a:gd name="connsiteX17" fmla="*/ 595085 w 595085"/>
              <a:gd name="connsiteY17" fmla="*/ 1687286 h 1687286"/>
              <a:gd name="connsiteX18" fmla="*/ 584200 w 595085"/>
              <a:gd name="connsiteY18" fmla="*/ 1451428 h 1687286"/>
              <a:gd name="connsiteX19" fmla="*/ 537028 w 595085"/>
              <a:gd name="connsiteY19" fmla="*/ 1426028 h 1687286"/>
              <a:gd name="connsiteX20" fmla="*/ 420914 w 595085"/>
              <a:gd name="connsiteY20" fmla="*/ 1346200 h 1687286"/>
              <a:gd name="connsiteX21" fmla="*/ 283028 w 595085"/>
              <a:gd name="connsiteY21" fmla="*/ 1248228 h 1687286"/>
              <a:gd name="connsiteX22" fmla="*/ 217714 w 595085"/>
              <a:gd name="connsiteY22" fmla="*/ 1193800 h 1687286"/>
              <a:gd name="connsiteX23" fmla="*/ 148771 w 595085"/>
              <a:gd name="connsiteY23" fmla="*/ 1103086 h 1687286"/>
              <a:gd name="connsiteX24" fmla="*/ 101600 w 595085"/>
              <a:gd name="connsiteY24" fmla="*/ 925286 h 1687286"/>
              <a:gd name="connsiteX25" fmla="*/ 83457 w 595085"/>
              <a:gd name="connsiteY25" fmla="*/ 769257 h 1687286"/>
              <a:gd name="connsiteX26" fmla="*/ 87085 w 595085"/>
              <a:gd name="connsiteY26" fmla="*/ 620486 h 1687286"/>
              <a:gd name="connsiteX27" fmla="*/ 116114 w 595085"/>
              <a:gd name="connsiteY27" fmla="*/ 486228 h 1687286"/>
              <a:gd name="connsiteX28" fmla="*/ 181428 w 595085"/>
              <a:gd name="connsiteY28" fmla="*/ 391886 h 1687286"/>
              <a:gd name="connsiteX29" fmla="*/ 290285 w 595085"/>
              <a:gd name="connsiteY29" fmla="*/ 275771 h 1687286"/>
              <a:gd name="connsiteX30" fmla="*/ 359228 w 595085"/>
              <a:gd name="connsiteY30" fmla="*/ 239486 h 1687286"/>
              <a:gd name="connsiteX31" fmla="*/ 453571 w 595085"/>
              <a:gd name="connsiteY31" fmla="*/ 210457 h 1687286"/>
              <a:gd name="connsiteX32" fmla="*/ 533400 w 595085"/>
              <a:gd name="connsiteY32" fmla="*/ 181428 h 1687286"/>
              <a:gd name="connsiteX0" fmla="*/ 533400 w 595085"/>
              <a:gd name="connsiteY0" fmla="*/ 181428 h 1687286"/>
              <a:gd name="connsiteX1" fmla="*/ 526142 w 595085"/>
              <a:gd name="connsiteY1" fmla="*/ 0 h 1687286"/>
              <a:gd name="connsiteX2" fmla="*/ 431800 w 595085"/>
              <a:gd name="connsiteY2" fmla="*/ 25400 h 1687286"/>
              <a:gd name="connsiteX3" fmla="*/ 330200 w 595085"/>
              <a:gd name="connsiteY3" fmla="*/ 65314 h 1687286"/>
              <a:gd name="connsiteX4" fmla="*/ 279400 w 595085"/>
              <a:gd name="connsiteY4" fmla="*/ 90714 h 1687286"/>
              <a:gd name="connsiteX5" fmla="*/ 228600 w 595085"/>
              <a:gd name="connsiteY5" fmla="*/ 130628 h 1687286"/>
              <a:gd name="connsiteX6" fmla="*/ 170542 w 595085"/>
              <a:gd name="connsiteY6" fmla="*/ 188686 h 1687286"/>
              <a:gd name="connsiteX7" fmla="*/ 105228 w 595085"/>
              <a:gd name="connsiteY7" fmla="*/ 264886 h 1687286"/>
              <a:gd name="connsiteX8" fmla="*/ 54428 w 595085"/>
              <a:gd name="connsiteY8" fmla="*/ 333828 h 1687286"/>
              <a:gd name="connsiteX9" fmla="*/ 25400 w 595085"/>
              <a:gd name="connsiteY9" fmla="*/ 388257 h 1687286"/>
              <a:gd name="connsiteX10" fmla="*/ 0 w 595085"/>
              <a:gd name="connsiteY10" fmla="*/ 460828 h 1687286"/>
              <a:gd name="connsiteX11" fmla="*/ 39914 w 595085"/>
              <a:gd name="connsiteY11" fmla="*/ 1404257 h 1687286"/>
              <a:gd name="connsiteX12" fmla="*/ 94342 w 595085"/>
              <a:gd name="connsiteY12" fmla="*/ 1502228 h 1687286"/>
              <a:gd name="connsiteX13" fmla="*/ 195942 w 595085"/>
              <a:gd name="connsiteY13" fmla="*/ 1563914 h 1687286"/>
              <a:gd name="connsiteX14" fmla="*/ 293914 w 595085"/>
              <a:gd name="connsiteY14" fmla="*/ 1611086 h 1687286"/>
              <a:gd name="connsiteX15" fmla="*/ 406400 w 595085"/>
              <a:gd name="connsiteY15" fmla="*/ 1640114 h 1687286"/>
              <a:gd name="connsiteX16" fmla="*/ 511628 w 595085"/>
              <a:gd name="connsiteY16" fmla="*/ 1651000 h 1687286"/>
              <a:gd name="connsiteX17" fmla="*/ 595085 w 595085"/>
              <a:gd name="connsiteY17" fmla="*/ 1687286 h 1687286"/>
              <a:gd name="connsiteX18" fmla="*/ 584200 w 595085"/>
              <a:gd name="connsiteY18" fmla="*/ 1451428 h 1687286"/>
              <a:gd name="connsiteX19" fmla="*/ 537028 w 595085"/>
              <a:gd name="connsiteY19" fmla="*/ 1426028 h 1687286"/>
              <a:gd name="connsiteX20" fmla="*/ 420914 w 595085"/>
              <a:gd name="connsiteY20" fmla="*/ 1346200 h 1687286"/>
              <a:gd name="connsiteX21" fmla="*/ 283028 w 595085"/>
              <a:gd name="connsiteY21" fmla="*/ 1248228 h 1687286"/>
              <a:gd name="connsiteX22" fmla="*/ 217714 w 595085"/>
              <a:gd name="connsiteY22" fmla="*/ 1193800 h 1687286"/>
              <a:gd name="connsiteX23" fmla="*/ 148771 w 595085"/>
              <a:gd name="connsiteY23" fmla="*/ 1103086 h 1687286"/>
              <a:gd name="connsiteX24" fmla="*/ 101600 w 595085"/>
              <a:gd name="connsiteY24" fmla="*/ 925286 h 1687286"/>
              <a:gd name="connsiteX25" fmla="*/ 83457 w 595085"/>
              <a:gd name="connsiteY25" fmla="*/ 769257 h 1687286"/>
              <a:gd name="connsiteX26" fmla="*/ 87085 w 595085"/>
              <a:gd name="connsiteY26" fmla="*/ 620486 h 1687286"/>
              <a:gd name="connsiteX27" fmla="*/ 116114 w 595085"/>
              <a:gd name="connsiteY27" fmla="*/ 486228 h 1687286"/>
              <a:gd name="connsiteX28" fmla="*/ 181428 w 595085"/>
              <a:gd name="connsiteY28" fmla="*/ 391886 h 1687286"/>
              <a:gd name="connsiteX29" fmla="*/ 290285 w 595085"/>
              <a:gd name="connsiteY29" fmla="*/ 275771 h 1687286"/>
              <a:gd name="connsiteX30" fmla="*/ 359228 w 595085"/>
              <a:gd name="connsiteY30" fmla="*/ 239486 h 1687286"/>
              <a:gd name="connsiteX31" fmla="*/ 453571 w 595085"/>
              <a:gd name="connsiteY31" fmla="*/ 210457 h 1687286"/>
              <a:gd name="connsiteX32" fmla="*/ 533400 w 595085"/>
              <a:gd name="connsiteY32" fmla="*/ 181428 h 1687286"/>
              <a:gd name="connsiteX0" fmla="*/ 533400 w 602342"/>
              <a:gd name="connsiteY0" fmla="*/ 181428 h 1654629"/>
              <a:gd name="connsiteX1" fmla="*/ 526142 w 602342"/>
              <a:gd name="connsiteY1" fmla="*/ 0 h 1654629"/>
              <a:gd name="connsiteX2" fmla="*/ 431800 w 602342"/>
              <a:gd name="connsiteY2" fmla="*/ 25400 h 1654629"/>
              <a:gd name="connsiteX3" fmla="*/ 330200 w 602342"/>
              <a:gd name="connsiteY3" fmla="*/ 65314 h 1654629"/>
              <a:gd name="connsiteX4" fmla="*/ 279400 w 602342"/>
              <a:gd name="connsiteY4" fmla="*/ 90714 h 1654629"/>
              <a:gd name="connsiteX5" fmla="*/ 228600 w 602342"/>
              <a:gd name="connsiteY5" fmla="*/ 130628 h 1654629"/>
              <a:gd name="connsiteX6" fmla="*/ 170542 w 602342"/>
              <a:gd name="connsiteY6" fmla="*/ 188686 h 1654629"/>
              <a:gd name="connsiteX7" fmla="*/ 105228 w 602342"/>
              <a:gd name="connsiteY7" fmla="*/ 264886 h 1654629"/>
              <a:gd name="connsiteX8" fmla="*/ 54428 w 602342"/>
              <a:gd name="connsiteY8" fmla="*/ 333828 h 1654629"/>
              <a:gd name="connsiteX9" fmla="*/ 25400 w 602342"/>
              <a:gd name="connsiteY9" fmla="*/ 388257 h 1654629"/>
              <a:gd name="connsiteX10" fmla="*/ 0 w 602342"/>
              <a:gd name="connsiteY10" fmla="*/ 460828 h 1654629"/>
              <a:gd name="connsiteX11" fmla="*/ 39914 w 602342"/>
              <a:gd name="connsiteY11" fmla="*/ 1404257 h 1654629"/>
              <a:gd name="connsiteX12" fmla="*/ 94342 w 602342"/>
              <a:gd name="connsiteY12" fmla="*/ 1502228 h 1654629"/>
              <a:gd name="connsiteX13" fmla="*/ 195942 w 602342"/>
              <a:gd name="connsiteY13" fmla="*/ 1563914 h 1654629"/>
              <a:gd name="connsiteX14" fmla="*/ 293914 w 602342"/>
              <a:gd name="connsiteY14" fmla="*/ 1611086 h 1654629"/>
              <a:gd name="connsiteX15" fmla="*/ 406400 w 602342"/>
              <a:gd name="connsiteY15" fmla="*/ 1640114 h 1654629"/>
              <a:gd name="connsiteX16" fmla="*/ 511628 w 602342"/>
              <a:gd name="connsiteY16" fmla="*/ 1651000 h 1654629"/>
              <a:gd name="connsiteX17" fmla="*/ 602342 w 602342"/>
              <a:gd name="connsiteY17" fmla="*/ 1654629 h 1654629"/>
              <a:gd name="connsiteX18" fmla="*/ 584200 w 602342"/>
              <a:gd name="connsiteY18" fmla="*/ 1451428 h 1654629"/>
              <a:gd name="connsiteX19" fmla="*/ 537028 w 602342"/>
              <a:gd name="connsiteY19" fmla="*/ 1426028 h 1654629"/>
              <a:gd name="connsiteX20" fmla="*/ 420914 w 602342"/>
              <a:gd name="connsiteY20" fmla="*/ 1346200 h 1654629"/>
              <a:gd name="connsiteX21" fmla="*/ 283028 w 602342"/>
              <a:gd name="connsiteY21" fmla="*/ 1248228 h 1654629"/>
              <a:gd name="connsiteX22" fmla="*/ 217714 w 602342"/>
              <a:gd name="connsiteY22" fmla="*/ 1193800 h 1654629"/>
              <a:gd name="connsiteX23" fmla="*/ 148771 w 602342"/>
              <a:gd name="connsiteY23" fmla="*/ 1103086 h 1654629"/>
              <a:gd name="connsiteX24" fmla="*/ 101600 w 602342"/>
              <a:gd name="connsiteY24" fmla="*/ 925286 h 1654629"/>
              <a:gd name="connsiteX25" fmla="*/ 83457 w 602342"/>
              <a:gd name="connsiteY25" fmla="*/ 769257 h 1654629"/>
              <a:gd name="connsiteX26" fmla="*/ 87085 w 602342"/>
              <a:gd name="connsiteY26" fmla="*/ 620486 h 1654629"/>
              <a:gd name="connsiteX27" fmla="*/ 116114 w 602342"/>
              <a:gd name="connsiteY27" fmla="*/ 486228 h 1654629"/>
              <a:gd name="connsiteX28" fmla="*/ 181428 w 602342"/>
              <a:gd name="connsiteY28" fmla="*/ 391886 h 1654629"/>
              <a:gd name="connsiteX29" fmla="*/ 290285 w 602342"/>
              <a:gd name="connsiteY29" fmla="*/ 275771 h 1654629"/>
              <a:gd name="connsiteX30" fmla="*/ 359228 w 602342"/>
              <a:gd name="connsiteY30" fmla="*/ 239486 h 1654629"/>
              <a:gd name="connsiteX31" fmla="*/ 453571 w 602342"/>
              <a:gd name="connsiteY31" fmla="*/ 210457 h 1654629"/>
              <a:gd name="connsiteX32" fmla="*/ 533400 w 602342"/>
              <a:gd name="connsiteY32" fmla="*/ 181428 h 1654629"/>
              <a:gd name="connsiteX0" fmla="*/ 533400 w 602342"/>
              <a:gd name="connsiteY0" fmla="*/ 181428 h 1654629"/>
              <a:gd name="connsiteX1" fmla="*/ 526142 w 602342"/>
              <a:gd name="connsiteY1" fmla="*/ 0 h 1654629"/>
              <a:gd name="connsiteX2" fmla="*/ 431800 w 602342"/>
              <a:gd name="connsiteY2" fmla="*/ 25400 h 1654629"/>
              <a:gd name="connsiteX3" fmla="*/ 330200 w 602342"/>
              <a:gd name="connsiteY3" fmla="*/ 65314 h 1654629"/>
              <a:gd name="connsiteX4" fmla="*/ 279400 w 602342"/>
              <a:gd name="connsiteY4" fmla="*/ 90714 h 1654629"/>
              <a:gd name="connsiteX5" fmla="*/ 228600 w 602342"/>
              <a:gd name="connsiteY5" fmla="*/ 130628 h 1654629"/>
              <a:gd name="connsiteX6" fmla="*/ 170542 w 602342"/>
              <a:gd name="connsiteY6" fmla="*/ 188686 h 1654629"/>
              <a:gd name="connsiteX7" fmla="*/ 105228 w 602342"/>
              <a:gd name="connsiteY7" fmla="*/ 264886 h 1654629"/>
              <a:gd name="connsiteX8" fmla="*/ 54428 w 602342"/>
              <a:gd name="connsiteY8" fmla="*/ 333828 h 1654629"/>
              <a:gd name="connsiteX9" fmla="*/ 25400 w 602342"/>
              <a:gd name="connsiteY9" fmla="*/ 388257 h 1654629"/>
              <a:gd name="connsiteX10" fmla="*/ 0 w 602342"/>
              <a:gd name="connsiteY10" fmla="*/ 460828 h 1654629"/>
              <a:gd name="connsiteX11" fmla="*/ 25400 w 602342"/>
              <a:gd name="connsiteY11" fmla="*/ 1357086 h 1654629"/>
              <a:gd name="connsiteX12" fmla="*/ 94342 w 602342"/>
              <a:gd name="connsiteY12" fmla="*/ 1502228 h 1654629"/>
              <a:gd name="connsiteX13" fmla="*/ 195942 w 602342"/>
              <a:gd name="connsiteY13" fmla="*/ 1563914 h 1654629"/>
              <a:gd name="connsiteX14" fmla="*/ 293914 w 602342"/>
              <a:gd name="connsiteY14" fmla="*/ 1611086 h 1654629"/>
              <a:gd name="connsiteX15" fmla="*/ 406400 w 602342"/>
              <a:gd name="connsiteY15" fmla="*/ 1640114 h 1654629"/>
              <a:gd name="connsiteX16" fmla="*/ 511628 w 602342"/>
              <a:gd name="connsiteY16" fmla="*/ 1651000 h 1654629"/>
              <a:gd name="connsiteX17" fmla="*/ 602342 w 602342"/>
              <a:gd name="connsiteY17" fmla="*/ 1654629 h 1654629"/>
              <a:gd name="connsiteX18" fmla="*/ 584200 w 602342"/>
              <a:gd name="connsiteY18" fmla="*/ 1451428 h 1654629"/>
              <a:gd name="connsiteX19" fmla="*/ 537028 w 602342"/>
              <a:gd name="connsiteY19" fmla="*/ 1426028 h 1654629"/>
              <a:gd name="connsiteX20" fmla="*/ 420914 w 602342"/>
              <a:gd name="connsiteY20" fmla="*/ 1346200 h 1654629"/>
              <a:gd name="connsiteX21" fmla="*/ 283028 w 602342"/>
              <a:gd name="connsiteY21" fmla="*/ 1248228 h 1654629"/>
              <a:gd name="connsiteX22" fmla="*/ 217714 w 602342"/>
              <a:gd name="connsiteY22" fmla="*/ 1193800 h 1654629"/>
              <a:gd name="connsiteX23" fmla="*/ 148771 w 602342"/>
              <a:gd name="connsiteY23" fmla="*/ 1103086 h 1654629"/>
              <a:gd name="connsiteX24" fmla="*/ 101600 w 602342"/>
              <a:gd name="connsiteY24" fmla="*/ 925286 h 1654629"/>
              <a:gd name="connsiteX25" fmla="*/ 83457 w 602342"/>
              <a:gd name="connsiteY25" fmla="*/ 769257 h 1654629"/>
              <a:gd name="connsiteX26" fmla="*/ 87085 w 602342"/>
              <a:gd name="connsiteY26" fmla="*/ 620486 h 1654629"/>
              <a:gd name="connsiteX27" fmla="*/ 116114 w 602342"/>
              <a:gd name="connsiteY27" fmla="*/ 486228 h 1654629"/>
              <a:gd name="connsiteX28" fmla="*/ 181428 w 602342"/>
              <a:gd name="connsiteY28" fmla="*/ 391886 h 1654629"/>
              <a:gd name="connsiteX29" fmla="*/ 290285 w 602342"/>
              <a:gd name="connsiteY29" fmla="*/ 275771 h 1654629"/>
              <a:gd name="connsiteX30" fmla="*/ 359228 w 602342"/>
              <a:gd name="connsiteY30" fmla="*/ 239486 h 1654629"/>
              <a:gd name="connsiteX31" fmla="*/ 453571 w 602342"/>
              <a:gd name="connsiteY31" fmla="*/ 210457 h 1654629"/>
              <a:gd name="connsiteX32" fmla="*/ 533400 w 602342"/>
              <a:gd name="connsiteY32" fmla="*/ 181428 h 1654629"/>
              <a:gd name="connsiteX0" fmla="*/ 533400 w 602342"/>
              <a:gd name="connsiteY0" fmla="*/ 181428 h 1654629"/>
              <a:gd name="connsiteX1" fmla="*/ 526142 w 602342"/>
              <a:gd name="connsiteY1" fmla="*/ 0 h 1654629"/>
              <a:gd name="connsiteX2" fmla="*/ 431800 w 602342"/>
              <a:gd name="connsiteY2" fmla="*/ 25400 h 1654629"/>
              <a:gd name="connsiteX3" fmla="*/ 330200 w 602342"/>
              <a:gd name="connsiteY3" fmla="*/ 65314 h 1654629"/>
              <a:gd name="connsiteX4" fmla="*/ 279400 w 602342"/>
              <a:gd name="connsiteY4" fmla="*/ 90714 h 1654629"/>
              <a:gd name="connsiteX5" fmla="*/ 228600 w 602342"/>
              <a:gd name="connsiteY5" fmla="*/ 130628 h 1654629"/>
              <a:gd name="connsiteX6" fmla="*/ 170542 w 602342"/>
              <a:gd name="connsiteY6" fmla="*/ 188686 h 1654629"/>
              <a:gd name="connsiteX7" fmla="*/ 105228 w 602342"/>
              <a:gd name="connsiteY7" fmla="*/ 264886 h 1654629"/>
              <a:gd name="connsiteX8" fmla="*/ 54428 w 602342"/>
              <a:gd name="connsiteY8" fmla="*/ 333828 h 1654629"/>
              <a:gd name="connsiteX9" fmla="*/ 25400 w 602342"/>
              <a:gd name="connsiteY9" fmla="*/ 388257 h 1654629"/>
              <a:gd name="connsiteX10" fmla="*/ 0 w 602342"/>
              <a:gd name="connsiteY10" fmla="*/ 460828 h 1654629"/>
              <a:gd name="connsiteX11" fmla="*/ 25400 w 602342"/>
              <a:gd name="connsiteY11" fmla="*/ 1357086 h 1654629"/>
              <a:gd name="connsiteX12" fmla="*/ 97970 w 602342"/>
              <a:gd name="connsiteY12" fmla="*/ 1491342 h 1654629"/>
              <a:gd name="connsiteX13" fmla="*/ 195942 w 602342"/>
              <a:gd name="connsiteY13" fmla="*/ 1563914 h 1654629"/>
              <a:gd name="connsiteX14" fmla="*/ 293914 w 602342"/>
              <a:gd name="connsiteY14" fmla="*/ 1611086 h 1654629"/>
              <a:gd name="connsiteX15" fmla="*/ 406400 w 602342"/>
              <a:gd name="connsiteY15" fmla="*/ 1640114 h 1654629"/>
              <a:gd name="connsiteX16" fmla="*/ 511628 w 602342"/>
              <a:gd name="connsiteY16" fmla="*/ 1651000 h 1654629"/>
              <a:gd name="connsiteX17" fmla="*/ 602342 w 602342"/>
              <a:gd name="connsiteY17" fmla="*/ 1654629 h 1654629"/>
              <a:gd name="connsiteX18" fmla="*/ 584200 w 602342"/>
              <a:gd name="connsiteY18" fmla="*/ 1451428 h 1654629"/>
              <a:gd name="connsiteX19" fmla="*/ 537028 w 602342"/>
              <a:gd name="connsiteY19" fmla="*/ 1426028 h 1654629"/>
              <a:gd name="connsiteX20" fmla="*/ 420914 w 602342"/>
              <a:gd name="connsiteY20" fmla="*/ 1346200 h 1654629"/>
              <a:gd name="connsiteX21" fmla="*/ 283028 w 602342"/>
              <a:gd name="connsiteY21" fmla="*/ 1248228 h 1654629"/>
              <a:gd name="connsiteX22" fmla="*/ 217714 w 602342"/>
              <a:gd name="connsiteY22" fmla="*/ 1193800 h 1654629"/>
              <a:gd name="connsiteX23" fmla="*/ 148771 w 602342"/>
              <a:gd name="connsiteY23" fmla="*/ 1103086 h 1654629"/>
              <a:gd name="connsiteX24" fmla="*/ 101600 w 602342"/>
              <a:gd name="connsiteY24" fmla="*/ 925286 h 1654629"/>
              <a:gd name="connsiteX25" fmla="*/ 83457 w 602342"/>
              <a:gd name="connsiteY25" fmla="*/ 769257 h 1654629"/>
              <a:gd name="connsiteX26" fmla="*/ 87085 w 602342"/>
              <a:gd name="connsiteY26" fmla="*/ 620486 h 1654629"/>
              <a:gd name="connsiteX27" fmla="*/ 116114 w 602342"/>
              <a:gd name="connsiteY27" fmla="*/ 486228 h 1654629"/>
              <a:gd name="connsiteX28" fmla="*/ 181428 w 602342"/>
              <a:gd name="connsiteY28" fmla="*/ 391886 h 1654629"/>
              <a:gd name="connsiteX29" fmla="*/ 290285 w 602342"/>
              <a:gd name="connsiteY29" fmla="*/ 275771 h 1654629"/>
              <a:gd name="connsiteX30" fmla="*/ 359228 w 602342"/>
              <a:gd name="connsiteY30" fmla="*/ 239486 h 1654629"/>
              <a:gd name="connsiteX31" fmla="*/ 453571 w 602342"/>
              <a:gd name="connsiteY31" fmla="*/ 210457 h 1654629"/>
              <a:gd name="connsiteX32" fmla="*/ 533400 w 602342"/>
              <a:gd name="connsiteY32" fmla="*/ 181428 h 165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2342" h="1654629">
                <a:moveTo>
                  <a:pt x="533400" y="181428"/>
                </a:moveTo>
                <a:lnTo>
                  <a:pt x="526142" y="0"/>
                </a:lnTo>
                <a:lnTo>
                  <a:pt x="431800" y="25400"/>
                </a:lnTo>
                <a:lnTo>
                  <a:pt x="330200" y="65314"/>
                </a:lnTo>
                <a:lnTo>
                  <a:pt x="279400" y="90714"/>
                </a:lnTo>
                <a:lnTo>
                  <a:pt x="228600" y="130628"/>
                </a:lnTo>
                <a:lnTo>
                  <a:pt x="170542" y="188686"/>
                </a:lnTo>
                <a:lnTo>
                  <a:pt x="105228" y="264886"/>
                </a:lnTo>
                <a:lnTo>
                  <a:pt x="54428" y="333828"/>
                </a:lnTo>
                <a:lnTo>
                  <a:pt x="25400" y="388257"/>
                </a:lnTo>
                <a:lnTo>
                  <a:pt x="0" y="460828"/>
                </a:lnTo>
                <a:lnTo>
                  <a:pt x="25400" y="1357086"/>
                </a:lnTo>
                <a:lnTo>
                  <a:pt x="97970" y="1491342"/>
                </a:lnTo>
                <a:lnTo>
                  <a:pt x="195942" y="1563914"/>
                </a:lnTo>
                <a:lnTo>
                  <a:pt x="293914" y="1611086"/>
                </a:lnTo>
                <a:lnTo>
                  <a:pt x="406400" y="1640114"/>
                </a:lnTo>
                <a:lnTo>
                  <a:pt x="511628" y="1651000"/>
                </a:lnTo>
                <a:lnTo>
                  <a:pt x="602342" y="1654629"/>
                </a:lnTo>
                <a:lnTo>
                  <a:pt x="584200" y="1451428"/>
                </a:lnTo>
                <a:lnTo>
                  <a:pt x="537028" y="1426028"/>
                </a:lnTo>
                <a:lnTo>
                  <a:pt x="420914" y="1346200"/>
                </a:lnTo>
                <a:lnTo>
                  <a:pt x="283028" y="1248228"/>
                </a:lnTo>
                <a:lnTo>
                  <a:pt x="217714" y="1193800"/>
                </a:lnTo>
                <a:lnTo>
                  <a:pt x="148771" y="1103086"/>
                </a:lnTo>
                <a:lnTo>
                  <a:pt x="101600" y="925286"/>
                </a:lnTo>
                <a:lnTo>
                  <a:pt x="83457" y="769257"/>
                </a:lnTo>
                <a:cubicBezTo>
                  <a:pt x="84666" y="719667"/>
                  <a:pt x="85876" y="670076"/>
                  <a:pt x="87085" y="620486"/>
                </a:cubicBezTo>
                <a:lnTo>
                  <a:pt x="116114" y="486228"/>
                </a:lnTo>
                <a:lnTo>
                  <a:pt x="181428" y="391886"/>
                </a:lnTo>
                <a:lnTo>
                  <a:pt x="290285" y="275771"/>
                </a:lnTo>
                <a:lnTo>
                  <a:pt x="359228" y="239486"/>
                </a:lnTo>
                <a:lnTo>
                  <a:pt x="453571" y="210457"/>
                </a:lnTo>
                <a:lnTo>
                  <a:pt x="533400" y="181428"/>
                </a:lnTo>
                <a:close/>
              </a:path>
            </a:pathLst>
          </a:cu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2741365" y="2716179"/>
            <a:ext cx="5931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600" b="1" dirty="0" smtClean="0">
                <a:solidFill>
                  <a:srgbClr val="2F2FFF"/>
                </a:solidFill>
              </a:rPr>
              <a:t>steam</a:t>
            </a:r>
            <a:endParaRPr lang="en-GB" sz="1600" b="1" dirty="0">
              <a:solidFill>
                <a:srgbClr val="2F2FFF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98493" y="2536669"/>
            <a:ext cx="764633" cy="11387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b="1" u="sng" dirty="0" smtClean="0">
                <a:solidFill>
                  <a:srgbClr val="FFA143"/>
                </a:solidFill>
              </a:rPr>
              <a:t>oxidation</a:t>
            </a:r>
          </a:p>
          <a:p>
            <a:pPr algn="ctr"/>
            <a:r>
              <a:rPr lang="en-GB" sz="1200" b="1" u="sng" dirty="0" smtClean="0">
                <a:solidFill>
                  <a:srgbClr val="FFA143"/>
                </a:solidFill>
              </a:rPr>
              <a:t>of inner</a:t>
            </a:r>
          </a:p>
          <a:p>
            <a:pPr algn="ctr"/>
            <a:r>
              <a:rPr lang="en-GB" sz="1200" b="1" dirty="0" smtClean="0">
                <a:solidFill>
                  <a:srgbClr val="FFA143"/>
                </a:solidFill>
              </a:rPr>
              <a:t>cladding</a:t>
            </a:r>
          </a:p>
          <a:p>
            <a:pPr algn="ctr"/>
            <a:r>
              <a:rPr lang="en-GB" sz="1200" b="1" dirty="0" smtClean="0">
                <a:solidFill>
                  <a:srgbClr val="FFA143"/>
                </a:solidFill>
              </a:rPr>
              <a:t>surface</a:t>
            </a:r>
          </a:p>
          <a:p>
            <a:pPr algn="ctr"/>
            <a:r>
              <a:rPr lang="en-GB" sz="1200" b="1" dirty="0" smtClean="0">
                <a:solidFill>
                  <a:srgbClr val="FFA143"/>
                </a:solidFill>
              </a:rPr>
              <a:t>Zr+2H</a:t>
            </a:r>
            <a:r>
              <a:rPr lang="en-GB" sz="1200" b="1" baseline="-25000" dirty="0" smtClean="0">
                <a:solidFill>
                  <a:srgbClr val="FFA143"/>
                </a:solidFill>
              </a:rPr>
              <a:t>2</a:t>
            </a:r>
            <a:r>
              <a:rPr lang="en-GB" sz="1200" b="1" dirty="0" smtClean="0">
                <a:solidFill>
                  <a:srgbClr val="FFA143"/>
                </a:solidFill>
              </a:rPr>
              <a:t>O=</a:t>
            </a:r>
          </a:p>
          <a:p>
            <a:pPr algn="ctr"/>
            <a:r>
              <a:rPr lang="en-GB" sz="1200" b="1" dirty="0" smtClean="0">
                <a:solidFill>
                  <a:srgbClr val="FFA143"/>
                </a:solidFill>
              </a:rPr>
              <a:t>ZrO</a:t>
            </a:r>
            <a:r>
              <a:rPr lang="en-GB" sz="1200" b="1" baseline="-25000" dirty="0" smtClean="0">
                <a:solidFill>
                  <a:srgbClr val="FFA143"/>
                </a:solidFill>
              </a:rPr>
              <a:t>2</a:t>
            </a:r>
            <a:r>
              <a:rPr lang="en-GB" sz="1200" b="1" dirty="0" smtClean="0">
                <a:solidFill>
                  <a:srgbClr val="FFA143"/>
                </a:solidFill>
              </a:rPr>
              <a:t>+</a:t>
            </a:r>
            <a:r>
              <a:rPr lang="en-GB" sz="1200" b="1" dirty="0" smtClean="0">
                <a:solidFill>
                  <a:srgbClr val="FF0000"/>
                </a:solidFill>
              </a:rPr>
              <a:t>2H</a:t>
            </a:r>
            <a:r>
              <a:rPr lang="en-GB" sz="1200" b="1" baseline="-25000" dirty="0">
                <a:solidFill>
                  <a:srgbClr val="FF0000"/>
                </a:solidFill>
              </a:rPr>
              <a:t>2</a:t>
            </a:r>
            <a:r>
              <a:rPr lang="en-GB" sz="1400" b="1" dirty="0">
                <a:solidFill>
                  <a:srgbClr val="FF0000"/>
                </a:solidFill>
              </a:rPr>
              <a:t>↑</a:t>
            </a:r>
          </a:p>
        </p:txBody>
      </p:sp>
      <p:cxnSp>
        <p:nvCxnSpPr>
          <p:cNvPr id="22" name="Gerade Verbindung mit Pfeil 21"/>
          <p:cNvCxnSpPr/>
          <p:nvPr/>
        </p:nvCxnSpPr>
        <p:spPr>
          <a:xfrm>
            <a:off x="1475656" y="2716179"/>
            <a:ext cx="576064" cy="375879"/>
          </a:xfrm>
          <a:prstGeom prst="straightConnector1">
            <a:avLst/>
          </a:prstGeom>
          <a:ln w="25400">
            <a:solidFill>
              <a:srgbClr val="FF9933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899592" y="2278742"/>
            <a:ext cx="1080120" cy="2580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V="1">
            <a:off x="899592" y="3713966"/>
            <a:ext cx="1152128" cy="435114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hteckiger Pfeil 32"/>
          <p:cNvSpPr/>
          <p:nvPr/>
        </p:nvSpPr>
        <p:spPr>
          <a:xfrm rot="5400000">
            <a:off x="2297634" y="3342954"/>
            <a:ext cx="410592" cy="291646"/>
          </a:xfrm>
          <a:prstGeom prst="bentArrow">
            <a:avLst>
              <a:gd name="adj1" fmla="val 14543"/>
              <a:gd name="adj2" fmla="val 19976"/>
              <a:gd name="adj3" fmla="val 41079"/>
              <a:gd name="adj4" fmla="val 49780"/>
            </a:avLst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4" name="Rechteckiger Pfeil 33"/>
          <p:cNvSpPr/>
          <p:nvPr/>
        </p:nvSpPr>
        <p:spPr>
          <a:xfrm rot="16200000" flipV="1">
            <a:off x="2303008" y="2410915"/>
            <a:ext cx="410592" cy="307975"/>
          </a:xfrm>
          <a:prstGeom prst="bentArrow">
            <a:avLst>
              <a:gd name="adj1" fmla="val 14543"/>
              <a:gd name="adj2" fmla="val 19976"/>
              <a:gd name="adj3" fmla="val 41079"/>
              <a:gd name="adj4" fmla="val 49780"/>
            </a:avLst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2431940" y="2105081"/>
            <a:ext cx="684483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600" b="1" dirty="0" smtClean="0">
                <a:solidFill>
                  <a:srgbClr val="008080"/>
                </a:solidFill>
              </a:rPr>
              <a:t>Kr (He)</a:t>
            </a:r>
            <a:endParaRPr lang="en-GB" sz="1600" b="1" dirty="0">
              <a:solidFill>
                <a:srgbClr val="008080"/>
              </a:solidFill>
            </a:endParaRPr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2812471" y="260648"/>
            <a:ext cx="462392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LOCA program at KIT on secondary hydrogenation of cladding and its influence on cladding embrittlement</a:t>
            </a:r>
            <a:endParaRPr lang="en-GB" sz="2000" b="1" dirty="0">
              <a:solidFill>
                <a:srgbClr val="006666"/>
              </a:solidFill>
            </a:endParaRPr>
          </a:p>
        </p:txBody>
      </p:sp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3491880" y="1449072"/>
            <a:ext cx="5533042" cy="4216539"/>
          </a:xfrm>
          <a:prstGeom prst="rect">
            <a:avLst/>
          </a:prstGeom>
          <a:noFill/>
          <a:ln w="9525">
            <a:solidFill>
              <a:srgbClr val="000096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Sequence of phenomena:</a:t>
            </a:r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GB" sz="1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cladding ballooning and burst, relief of inner rod pressure</a:t>
            </a:r>
            <a:endParaRPr lang="en-GB" sz="1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GB" sz="1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steam penetration through the burst opening, steam propagation in decreasing gap between cladding and pellet</a:t>
            </a:r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GB" sz="1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GB" sz="1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xidation of inner cladding surface with hydrogen release</a:t>
            </a:r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GB" sz="1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GB" sz="1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bsorption of hydrogen by cladding at the boundary of inner oxidised area</a:t>
            </a:r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GB" sz="1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local embrittlement of cladding near to burst opening</a:t>
            </a:r>
            <a:endParaRPr lang="de-DE" sz="1400" b="1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49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1052736"/>
            <a:ext cx="4611816" cy="4604268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75656" y="332656"/>
            <a:ext cx="5544616" cy="30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GB" sz="2000" b="1" smtClean="0">
                <a:solidFill>
                  <a:srgbClr val="006666"/>
                </a:solidFill>
              </a:rPr>
              <a:t>Cross-section of the QUENCH-L1 bundle</a:t>
            </a:r>
            <a:endParaRPr lang="en-GB" sz="2000" b="1">
              <a:solidFill>
                <a:srgbClr val="006666"/>
              </a:solidFill>
            </a:endParaRPr>
          </a:p>
        </p:txBody>
      </p:sp>
      <p:sp>
        <p:nvSpPr>
          <p:cNvPr id="4" name="Text Box 2107"/>
          <p:cNvSpPr txBox="1">
            <a:spLocks noChangeArrowheads="1"/>
          </p:cNvSpPr>
          <p:nvPr/>
        </p:nvSpPr>
        <p:spPr bwMode="auto">
          <a:xfrm>
            <a:off x="5845829" y="5577779"/>
            <a:ext cx="28581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1400" b="1" dirty="0" smtClean="0">
                <a:solidFill>
                  <a:srgbClr val="0000FF"/>
                </a:solidFill>
              </a:rPr>
              <a:t>all rods filled with Kr at p = 55 bar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1400" b="1" dirty="0" smtClean="0">
                <a:solidFill>
                  <a:srgbClr val="0000FF"/>
                </a:solidFill>
              </a:rPr>
              <a:t>and </a:t>
            </a:r>
            <a:r>
              <a:rPr lang="en-US" sz="1400" b="1" dirty="0" err="1" smtClean="0">
                <a:solidFill>
                  <a:srgbClr val="0000FF"/>
                </a:solidFill>
              </a:rPr>
              <a:t>Tpct</a:t>
            </a:r>
            <a:r>
              <a:rPr lang="en-US" sz="1400" b="1" dirty="0" smtClean="0">
                <a:solidFill>
                  <a:srgbClr val="0000FF"/>
                </a:solidFill>
              </a:rPr>
              <a:t> = 800 K</a:t>
            </a:r>
            <a:endParaRPr lang="en-US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5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76189" y="67756"/>
            <a:ext cx="7416824" cy="70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US" sz="2000" b="1" dirty="0" smtClean="0">
                <a:solidFill>
                  <a:srgbClr val="006666"/>
                </a:solidFill>
              </a:rPr>
              <a:t>Comparison of cladding temperatures at</a:t>
            </a:r>
            <a:endParaRPr lang="en-US" sz="2000" b="1" dirty="0">
              <a:solidFill>
                <a:srgbClr val="006666"/>
              </a:solidFill>
            </a:endParaRPr>
          </a:p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hottest bundle elevation of 950 mm for QUENCH-L0 and -L1</a:t>
            </a:r>
            <a:endParaRPr lang="en-GB" sz="2000" b="1" dirty="0">
              <a:solidFill>
                <a:srgbClr val="00666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94" y="807104"/>
            <a:ext cx="6321331" cy="480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88427" y="2033060"/>
            <a:ext cx="613395" cy="21602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5.7 K/s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  <a:cs typeface="Arial" pitchFamily="34" charset="0"/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>
            <a:off x="2729915" y="2238666"/>
            <a:ext cx="297554" cy="298450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779912" y="2705016"/>
            <a:ext cx="693004" cy="21602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 smtClean="0">
                <a:solidFill>
                  <a:srgbClr val="0D00B0"/>
                </a:solidFill>
                <a:latin typeface="+mn-lt"/>
                <a:cs typeface="Arial" pitchFamily="34" charset="0"/>
              </a:rPr>
              <a:t>2.5 K/s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rgbClr val="0D00B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1" i="0" u="none" strike="noStrike" cap="none" normalizeH="0" baseline="0" dirty="0" smtClean="0">
              <a:ln>
                <a:noFill/>
              </a:ln>
              <a:solidFill>
                <a:srgbClr val="0D00B0"/>
              </a:solidFill>
              <a:effectLst/>
              <a:latin typeface="+mn-lt"/>
              <a:cs typeface="Arial" pitchFamily="34" charset="0"/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 flipH="1" flipV="1">
            <a:off x="3723433" y="2489240"/>
            <a:ext cx="261168" cy="215776"/>
          </a:xfrm>
          <a:prstGeom prst="straightConnector1">
            <a:avLst/>
          </a:prstGeom>
          <a:ln w="12700">
            <a:solidFill>
              <a:srgbClr val="0000FF"/>
            </a:solidFill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2107"/>
          <p:cNvSpPr txBox="1">
            <a:spLocks noChangeArrowheads="1"/>
          </p:cNvSpPr>
          <p:nvPr/>
        </p:nvSpPr>
        <p:spPr bwMode="auto">
          <a:xfrm>
            <a:off x="1547664" y="5754684"/>
            <a:ext cx="566821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0000FF"/>
                </a:solidFill>
              </a:rPr>
              <a:t>e</a:t>
            </a:r>
            <a:r>
              <a:rPr lang="en-US" sz="1400" b="1" dirty="0" smtClean="0">
                <a:solidFill>
                  <a:srgbClr val="0000FF"/>
                </a:solidFill>
              </a:rPr>
              <a:t>nhancements for QUENCH-L1:</a:t>
            </a:r>
          </a:p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1) prototypical  high heating rate; 2) prototypical cool-down phase </a:t>
            </a:r>
            <a:endParaRPr lang="en-US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3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30" y="1340767"/>
            <a:ext cx="6664222" cy="412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7504" y="476672"/>
            <a:ext cx="763284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GB" sz="2000" b="1" dirty="0" smtClean="0">
                <a:solidFill>
                  <a:srgbClr val="006666"/>
                </a:solidFill>
              </a:rPr>
              <a:t>Progress and boundary conditions of the QUENCH-L1 test  </a:t>
            </a:r>
            <a:endParaRPr lang="en-GB" sz="2000" b="1" dirty="0">
              <a:solidFill>
                <a:srgbClr val="006666"/>
              </a:solidFill>
            </a:endParaRPr>
          </a:p>
        </p:txBody>
      </p:sp>
      <p:sp>
        <p:nvSpPr>
          <p:cNvPr id="5" name="Text Box 2107"/>
          <p:cNvSpPr txBox="1">
            <a:spLocks noChangeArrowheads="1"/>
          </p:cNvSpPr>
          <p:nvPr/>
        </p:nvSpPr>
        <p:spPr bwMode="auto">
          <a:xfrm>
            <a:off x="2389248" y="5589240"/>
            <a:ext cx="36797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0000FF"/>
                </a:solidFill>
              </a:rPr>
              <a:t>m</a:t>
            </a:r>
            <a:r>
              <a:rPr lang="en-US" sz="1400" b="1" dirty="0" smtClean="0">
                <a:solidFill>
                  <a:srgbClr val="0000FF"/>
                </a:solidFill>
              </a:rPr>
              <a:t>aximal reached  power:</a:t>
            </a:r>
          </a:p>
          <a:p>
            <a:pPr algn="ctr" eaLnBrk="1" hangingPunct="1"/>
            <a:r>
              <a:rPr lang="en-US" sz="1400" b="1" dirty="0">
                <a:solidFill>
                  <a:srgbClr val="0000FF"/>
                </a:solidFill>
              </a:rPr>
              <a:t>QUENCH-L1 (Ta-heaters, </a:t>
            </a:r>
            <a:r>
              <a:rPr lang="en-US" sz="1400" b="1" dirty="0" smtClean="0">
                <a:solidFill>
                  <a:srgbClr val="0000FF"/>
                </a:solidFill>
              </a:rPr>
              <a:t>Ø 6 mm): </a:t>
            </a:r>
            <a:r>
              <a:rPr lang="en-US" sz="1400" b="1" dirty="0">
                <a:solidFill>
                  <a:srgbClr val="0000FF"/>
                </a:solidFill>
              </a:rPr>
              <a:t>58.5 kW,</a:t>
            </a:r>
          </a:p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QUENCH-L0 </a:t>
            </a:r>
            <a:r>
              <a:rPr lang="en-US" sz="1400" b="1" dirty="0">
                <a:solidFill>
                  <a:srgbClr val="0000FF"/>
                </a:solidFill>
              </a:rPr>
              <a:t>(W-heaters; Ø 6 mm): </a:t>
            </a:r>
            <a:r>
              <a:rPr lang="en-US" sz="1400" b="1" dirty="0" smtClean="0">
                <a:solidFill>
                  <a:srgbClr val="0000FF"/>
                </a:solidFill>
              </a:rPr>
              <a:t>43 kW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3" name="Gerade Verbindung mit Pfeil 2"/>
          <p:cNvCxnSpPr/>
          <p:nvPr/>
        </p:nvCxnSpPr>
        <p:spPr>
          <a:xfrm flipH="1">
            <a:off x="1619672" y="1556792"/>
            <a:ext cx="1656184" cy="0"/>
          </a:xfrm>
          <a:prstGeom prst="straightConnector1">
            <a:avLst/>
          </a:prstGeom>
          <a:ln w="25400">
            <a:solidFill>
              <a:srgbClr val="00AAB4">
                <a:alpha val="98824"/>
              </a:srgbClr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2107"/>
          <p:cNvSpPr txBox="1">
            <a:spLocks noChangeArrowheads="1"/>
          </p:cNvSpPr>
          <p:nvPr/>
        </p:nvSpPr>
        <p:spPr bwMode="auto">
          <a:xfrm>
            <a:off x="1818585" y="1605281"/>
            <a:ext cx="1258358" cy="17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150" dirty="0">
                <a:solidFill>
                  <a:srgbClr val="002060"/>
                </a:solidFill>
              </a:rPr>
              <a:t>s</a:t>
            </a:r>
            <a:r>
              <a:rPr lang="en-US" sz="1150" dirty="0" smtClean="0">
                <a:solidFill>
                  <a:srgbClr val="002060"/>
                </a:solidFill>
              </a:rPr>
              <a:t>team 190°C, 2 g/s</a:t>
            </a:r>
            <a:endParaRPr lang="en-US" sz="1150" dirty="0">
              <a:solidFill>
                <a:srgbClr val="002060"/>
              </a:solidFill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1610147" y="4938430"/>
            <a:ext cx="5482133" cy="0"/>
          </a:xfrm>
          <a:prstGeom prst="straightConnector1">
            <a:avLst/>
          </a:prstGeom>
          <a:ln w="19050">
            <a:solidFill>
              <a:srgbClr val="FF9933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2107"/>
          <p:cNvSpPr txBox="1">
            <a:spLocks noChangeArrowheads="1"/>
          </p:cNvSpPr>
          <p:nvPr/>
        </p:nvSpPr>
        <p:spPr bwMode="auto">
          <a:xfrm>
            <a:off x="4107344" y="4725144"/>
            <a:ext cx="1035541" cy="17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150" b="1" dirty="0" err="1" smtClean="0">
                <a:solidFill>
                  <a:srgbClr val="FF9933"/>
                </a:solidFill>
              </a:rPr>
              <a:t>Ar</a:t>
            </a:r>
            <a:r>
              <a:rPr lang="en-US" sz="1150" b="1" dirty="0" smtClean="0">
                <a:solidFill>
                  <a:srgbClr val="FF9933"/>
                </a:solidFill>
              </a:rPr>
              <a:t> 190°C, 6 g/s</a:t>
            </a:r>
            <a:endParaRPr lang="en-US" sz="1150" b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8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T_master_ppt2003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KIT_master_ppt2003_en</Template>
  <TotalTime>0</TotalTime>
  <Words>1840</Words>
  <Application>Microsoft Office PowerPoint</Application>
  <PresentationFormat>Bildschirmpräsentation (4:3)</PresentationFormat>
  <Paragraphs>542</Paragraphs>
  <Slides>33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4" baseType="lpstr">
      <vt:lpstr>KIT_master_ppt2003_en</vt:lpstr>
      <vt:lpstr>First results of the QUENCH-LOCA program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Forschungszentrum Karlsruhe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Folientitel: Arial 26pt fett 2-zeilig: Arial 22pt fett</dc:title>
  <dc:creator>Stuckert</dc:creator>
  <cp:lastModifiedBy>Stuckert, Juri</cp:lastModifiedBy>
  <cp:revision>715</cp:revision>
  <cp:lastPrinted>2012-07-17T08:42:55Z</cp:lastPrinted>
  <dcterms:created xsi:type="dcterms:W3CDTF">2009-10-02T07:34:18Z</dcterms:created>
  <dcterms:modified xsi:type="dcterms:W3CDTF">2014-03-31T18:11:25Z</dcterms:modified>
</cp:coreProperties>
</file>