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0" r:id="rId3"/>
    <p:sldId id="274" r:id="rId4"/>
    <p:sldId id="258" r:id="rId5"/>
    <p:sldId id="257" r:id="rId6"/>
    <p:sldId id="267" r:id="rId7"/>
    <p:sldId id="260" r:id="rId8"/>
    <p:sldId id="259" r:id="rId9"/>
    <p:sldId id="261" r:id="rId10"/>
    <p:sldId id="263" r:id="rId11"/>
    <p:sldId id="276" r:id="rId12"/>
    <p:sldId id="264" r:id="rId13"/>
    <p:sldId id="275" r:id="rId14"/>
    <p:sldId id="265" r:id="rId15"/>
    <p:sldId id="266" r:id="rId16"/>
    <p:sldId id="279" r:id="rId17"/>
    <p:sldId id="268" r:id="rId18"/>
    <p:sldId id="269" r:id="rId19"/>
    <p:sldId id="271" r:id="rId20"/>
    <p:sldId id="272" r:id="rId21"/>
    <p:sldId id="273" r:id="rId22"/>
    <p:sldId id="281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333FF"/>
    <a:srgbClr val="0033CC"/>
    <a:srgbClr val="008080"/>
    <a:srgbClr val="FF00FF"/>
    <a:srgbClr val="006666"/>
    <a:srgbClr val="33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9" autoAdjust="0"/>
    <p:restoredTop sz="95000" autoAdjust="0"/>
  </p:normalViewPr>
  <p:slideViewPr>
    <p:cSldViewPr>
      <p:cViewPr>
        <p:scale>
          <a:sx n="100" d="100"/>
          <a:sy n="100" d="100"/>
        </p:scale>
        <p:origin x="-2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theme" Target="../theme/theme3.xml"/><Relationship Id="rId4" Type="http://schemas.openxmlformats.org/officeDocument/2006/relationships/image" Target="../media/image9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60775" y="468313"/>
            <a:ext cx="27590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r>
              <a:rPr lang="de-DE" dirty="0"/>
              <a:t>Prof. Dr. Max Mustermann | Musterfakultät</a:t>
            </a:r>
          </a:p>
        </p:txBody>
      </p:sp>
      <p:pic>
        <p:nvPicPr>
          <p:cNvPr id="29699" name="Picture 6" descr="KIT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07950"/>
            <a:ext cx="10810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541338" y="8532813"/>
            <a:ext cx="259238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800" smtClean="0"/>
              <a:t>KIT – die Kooperation von 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800" smtClean="0"/>
              <a:t>Forschungszentrum Karlsruhe GmbH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800" smtClean="0"/>
              <a:t>und Universität Karlsruhe (TH)</a:t>
            </a:r>
          </a:p>
        </p:txBody>
      </p:sp>
      <p:pic>
        <p:nvPicPr>
          <p:cNvPr id="29701" name="Picture 9" descr="fzk_s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8493125"/>
            <a:ext cx="1152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0" descr="Wortbildmarke_schwar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8493125"/>
            <a:ext cx="12922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259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de-DE" dirty="0"/>
              <a:t>Prof. Dr. Max Mustermann | Musterfakultät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3AB8C4-A32C-41EE-A5FD-9F6173FF0B3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296197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Bundle_0gra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992438"/>
            <a:ext cx="9107487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II_rahmen_neu_tite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smtClean="0"/>
              <a:t>KIT – University of the State of Baden-Württemberg and</a:t>
            </a:r>
          </a:p>
          <a:p>
            <a:pPr eaLnBrk="1" hangingPunct="1">
              <a:defRPr/>
            </a:pPr>
            <a:r>
              <a:rPr lang="en-US" sz="800" smtClean="0"/>
              <a:t>National Large-scale Research Center of the Helmholtz Association</a:t>
            </a:r>
            <a:endParaRPr lang="de-DE" sz="800" smtClean="0"/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85763" y="3367088"/>
            <a:ext cx="4537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000" smtClean="0">
                <a:solidFill>
                  <a:schemeClr val="bg1"/>
                </a:solidFill>
              </a:rPr>
              <a:t>IMF3-KOR, IMF1-WT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sz="1600" b="1" smtClean="0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9" name="Picture 13" descr="KIT-Logo-rgb_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288" y="1268413"/>
            <a:ext cx="8389937" cy="649287"/>
          </a:xfrm>
        </p:spPr>
        <p:txBody>
          <a:bodyPr/>
          <a:lstStyle>
            <a:lvl1pPr>
              <a:lnSpc>
                <a:spcPct val="90000"/>
              </a:lnSpc>
              <a:defRPr sz="26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6875" y="2232025"/>
            <a:ext cx="8370888" cy="620713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066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092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732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87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4868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075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85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89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02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80535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8479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Karlsruhe Institute of Technology (KIT).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DE" sz="900" smtClean="0"/>
              <a:t>IMF</a:t>
            </a:r>
          </a:p>
        </p:txBody>
      </p:sp>
      <p:sp>
        <p:nvSpPr>
          <p:cNvPr id="1030" name="Text Box 11"/>
          <p:cNvSpPr txBox="1">
            <a:spLocks noChangeArrowheads="1"/>
          </p:cNvSpPr>
          <p:nvPr/>
        </p:nvSpPr>
        <p:spPr bwMode="auto">
          <a:xfrm>
            <a:off x="4859338" y="6453188"/>
            <a:ext cx="325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D2335D30-9B18-42AA-A039-CA1839A8F6D0}" type="slidenum">
              <a:rPr lang="de-DE" sz="900" b="1" smtClean="0"/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sz="900" b="1" smtClean="0"/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755650" y="6453188"/>
            <a:ext cx="8143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900" smtClean="0"/>
              <a:t>17.08.2010</a:t>
            </a:r>
          </a:p>
        </p:txBody>
      </p:sp>
      <p:pic>
        <p:nvPicPr>
          <p:cNvPr id="1032" name="Picture 9" descr="KITlogo_4c_frutig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2"/>
          <p:cNvSpPr txBox="1">
            <a:spLocks noChangeArrowheads="1"/>
          </p:cNvSpPr>
          <p:nvPr userDrawn="1"/>
        </p:nvSpPr>
        <p:spPr bwMode="auto">
          <a:xfrm>
            <a:off x="1476375" y="6453188"/>
            <a:ext cx="2305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900" smtClean="0"/>
              <a:t>J. Stuckert – QUENCH-LOCA0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484313"/>
            <a:ext cx="8389937" cy="649287"/>
          </a:xfrm>
        </p:spPr>
        <p:txBody>
          <a:bodyPr/>
          <a:lstStyle/>
          <a:p>
            <a:pPr algn="ctr" eaLnBrk="1" hangingPunct="1"/>
            <a:r>
              <a:rPr lang="de-DE" sz="2400" smtClean="0"/>
              <a:t>Erste Ergebnisse</a:t>
            </a:r>
            <a:br>
              <a:rPr lang="de-DE" sz="2400" smtClean="0"/>
            </a:br>
            <a:r>
              <a:rPr lang="de-DE" sz="2400" smtClean="0"/>
              <a:t>des Inbetriebnahmeversuchs QUENCH-L0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875" y="2592388"/>
            <a:ext cx="8370888" cy="620712"/>
          </a:xfrm>
          <a:noFill/>
        </p:spPr>
        <p:txBody>
          <a:bodyPr/>
          <a:lstStyle/>
          <a:p>
            <a:pPr algn="ctr" eaLnBrk="1" hangingPunct="1"/>
            <a:r>
              <a:rPr lang="de-DE" smtClean="0"/>
              <a:t>J. Stuckert, C. Rössger, M. Steinbrück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339752" y="38100"/>
            <a:ext cx="446449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/>
            <a:r>
              <a:rPr lang="de-DE" sz="2000" b="1" dirty="0">
                <a:solidFill>
                  <a:srgbClr val="006666"/>
                </a:solidFill>
              </a:rPr>
              <a:t>a</a:t>
            </a:r>
            <a:r>
              <a:rPr lang="de-DE" sz="2000" b="1" dirty="0" smtClean="0">
                <a:solidFill>
                  <a:srgbClr val="006666"/>
                </a:solidFill>
              </a:rPr>
              <a:t>xiale Temperaturverteilung während des ersten Berstens (112 s)</a:t>
            </a:r>
            <a:endParaRPr lang="de-DE" sz="2000" b="1" dirty="0">
              <a:solidFill>
                <a:srgbClr val="006666"/>
              </a:solidFill>
            </a:endParaRP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730250"/>
            <a:ext cx="78105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 descr="TC instr_950m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04" y="1125984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631113" cy="541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1692275" y="115888"/>
            <a:ext cx="56165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/>
            <a:r>
              <a:rPr lang="de-DE" sz="2000" b="1" smtClean="0">
                <a:solidFill>
                  <a:srgbClr val="006666"/>
                </a:solidFill>
              </a:rPr>
              <a:t>axiale Oxidschichtverteilung:</a:t>
            </a:r>
          </a:p>
          <a:p>
            <a:pPr algn="ctr"/>
            <a:r>
              <a:rPr lang="de-DE" sz="2000" b="1" smtClean="0">
                <a:solidFill>
                  <a:srgbClr val="006666"/>
                </a:solidFill>
              </a:rPr>
              <a:t>Wirbelstrommmessung nach dem Versuch</a:t>
            </a:r>
          </a:p>
        </p:txBody>
      </p:sp>
      <p:pic>
        <p:nvPicPr>
          <p:cNvPr id="5" name="Picture 6" descr="pressure_grou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208823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mit Pfeil 6"/>
          <p:cNvCxnSpPr/>
          <p:nvPr/>
        </p:nvCxnSpPr>
        <p:spPr>
          <a:xfrm>
            <a:off x="3131840" y="1599529"/>
            <a:ext cx="2016224" cy="2261519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2915816" y="2594264"/>
            <a:ext cx="864096" cy="504056"/>
          </a:xfrm>
          <a:prstGeom prst="straightConnector1">
            <a:avLst/>
          </a:prstGeom>
          <a:ln w="15875">
            <a:solidFill>
              <a:srgbClr val="3333FF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winkelte Verbindung 29"/>
          <p:cNvCxnSpPr/>
          <p:nvPr/>
        </p:nvCxnSpPr>
        <p:spPr>
          <a:xfrm rot="5400000">
            <a:off x="920960" y="3306353"/>
            <a:ext cx="3485658" cy="72009"/>
          </a:xfrm>
          <a:prstGeom prst="bentConnector3">
            <a:avLst>
              <a:gd name="adj1" fmla="val 1858"/>
            </a:avLst>
          </a:prstGeom>
          <a:ln w="158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5868144" y="990318"/>
            <a:ext cx="1879041" cy="369332"/>
          </a:xfrm>
          <a:prstGeom prst="rect">
            <a:avLst/>
          </a:prstGeom>
          <a:solidFill>
            <a:schemeClr val="accent3"/>
          </a:solidFill>
          <a:ln>
            <a:solidFill>
              <a:srgbClr val="3333FF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33CC"/>
                </a:solidFill>
              </a:rPr>
              <a:t>max ECR</a:t>
            </a:r>
            <a:r>
              <a:rPr lang="de-DE" b="1" baseline="-25000" dirty="0" smtClean="0">
                <a:solidFill>
                  <a:srgbClr val="0033CC"/>
                </a:solidFill>
              </a:rPr>
              <a:t>CP</a:t>
            </a:r>
            <a:r>
              <a:rPr lang="de-DE" b="1" dirty="0" smtClean="0">
                <a:solidFill>
                  <a:srgbClr val="0033CC"/>
                </a:solidFill>
              </a:rPr>
              <a:t>=2%</a:t>
            </a:r>
            <a:endParaRPr lang="de-DE" b="1" dirty="0">
              <a:solidFill>
                <a:srgbClr val="0033CC"/>
              </a:solidFill>
            </a:endParaRPr>
          </a:p>
        </p:txBody>
      </p:sp>
      <p:cxnSp>
        <p:nvCxnSpPr>
          <p:cNvPr id="9" name="Gerade Verbindung mit Pfeil 8"/>
          <p:cNvCxnSpPr>
            <a:stCxn id="2" idx="1"/>
          </p:cNvCxnSpPr>
          <p:nvPr/>
        </p:nvCxnSpPr>
        <p:spPr>
          <a:xfrm flipH="1">
            <a:off x="5148064" y="1174984"/>
            <a:ext cx="720080" cy="0"/>
          </a:xfrm>
          <a:prstGeom prst="straightConnector1">
            <a:avLst/>
          </a:prstGeom>
          <a:ln w="15875">
            <a:solidFill>
              <a:srgbClr val="3333FF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70" name="Group 20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685387"/>
              </p:ext>
            </p:extLst>
          </p:nvPr>
        </p:nvGraphicFramePr>
        <p:xfrm>
          <a:off x="6011863" y="874713"/>
          <a:ext cx="2879725" cy="5407031"/>
        </p:xfrm>
        <a:graphic>
          <a:graphicData uri="http://schemas.openxmlformats.org/drawingml/2006/table">
            <a:tbl>
              <a:tblPr/>
              <a:tblGrid>
                <a:gridCol w="390525"/>
                <a:gridCol w="635000"/>
                <a:gridCol w="630237"/>
                <a:gridCol w="576263"/>
                <a:gridCol w="647700"/>
              </a:tblGrid>
              <a:tr h="396287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rod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start p, bar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burst p, bar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burst time, 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T@950mm,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°C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50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49,3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48,5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111,2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4450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54,6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54,1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114,2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  <a:tr h="24450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49,2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49,5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114,6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4450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54,4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119,2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  <a:tr h="24450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47,7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46,8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122,0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4450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38,9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129,6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4450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34,2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34,7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130,4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</a:tr>
              <a:tr h="24450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39,2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40,1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136,2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0483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33,8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34,5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136,8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861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 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</a:tr>
              <a:tr h="24450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49,9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50,2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150,0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4450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48,7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151,2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4450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39,6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40,4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152,0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0483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50,3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50,4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153,2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776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 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4450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49,0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153,4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4450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44,6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44,9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155,0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24450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50,0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159,6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4450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49,4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49,0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162,5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4450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39,8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40,8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167,2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4450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44,4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44,8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170,6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24450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44,5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45,2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174,4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</a:tbl>
          </a:graphicData>
        </a:graphic>
      </p:graphicFrame>
      <p:sp>
        <p:nvSpPr>
          <p:cNvPr id="15496" name="Rectangle 2"/>
          <p:cNvSpPr>
            <a:spLocks noChangeArrowheads="1"/>
          </p:cNvSpPr>
          <p:nvPr/>
        </p:nvSpPr>
        <p:spPr bwMode="auto">
          <a:xfrm>
            <a:off x="971601" y="116632"/>
            <a:ext cx="6337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/>
            <a:r>
              <a:rPr lang="de-DE" sz="2000" b="1" dirty="0" smtClean="0">
                <a:solidFill>
                  <a:srgbClr val="006666"/>
                </a:solidFill>
              </a:rPr>
              <a:t>Druckänderung während Aufheizphase (0-187 s) ,</a:t>
            </a:r>
            <a:br>
              <a:rPr lang="de-DE" sz="2000" b="1" dirty="0" smtClean="0">
                <a:solidFill>
                  <a:srgbClr val="006666"/>
                </a:solidFill>
              </a:rPr>
            </a:br>
            <a:r>
              <a:rPr lang="de-DE" sz="2000" b="1" dirty="0" smtClean="0">
                <a:solidFill>
                  <a:srgbClr val="006666"/>
                </a:solidFill>
              </a:rPr>
              <a:t>Beulenbildung und Bersten</a:t>
            </a:r>
            <a:endParaRPr lang="de-DE" sz="2000" b="1" dirty="0">
              <a:solidFill>
                <a:srgbClr val="006666"/>
              </a:solidFill>
            </a:endParaRPr>
          </a:p>
        </p:txBody>
      </p:sp>
      <p:pic>
        <p:nvPicPr>
          <p:cNvPr id="15497" name="Picture 2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55663"/>
            <a:ext cx="5532438" cy="544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98" name="Oval 2104"/>
          <p:cNvSpPr>
            <a:spLocks noChangeArrowheads="1"/>
          </p:cNvSpPr>
          <p:nvPr/>
        </p:nvSpPr>
        <p:spPr bwMode="auto">
          <a:xfrm>
            <a:off x="2843213" y="3213100"/>
            <a:ext cx="649287" cy="720725"/>
          </a:xfrm>
          <a:prstGeom prst="ellipse">
            <a:avLst/>
          </a:prstGeom>
          <a:noFill/>
          <a:ln w="158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499" name="Text Box 2105"/>
          <p:cNvSpPr txBox="1">
            <a:spLocks noChangeArrowheads="1"/>
          </p:cNvSpPr>
          <p:nvPr/>
        </p:nvSpPr>
        <p:spPr bwMode="auto">
          <a:xfrm>
            <a:off x="1547813" y="3284538"/>
            <a:ext cx="1316037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FF00FF"/>
                </a:solidFill>
              </a:rPr>
              <a:t>internal rod group</a:t>
            </a:r>
          </a:p>
        </p:txBody>
      </p:sp>
      <p:sp>
        <p:nvSpPr>
          <p:cNvPr id="15500" name="Oval 2106"/>
          <p:cNvSpPr>
            <a:spLocks noChangeArrowheads="1"/>
          </p:cNvSpPr>
          <p:nvPr/>
        </p:nvSpPr>
        <p:spPr bwMode="auto">
          <a:xfrm>
            <a:off x="3563938" y="3789363"/>
            <a:ext cx="647700" cy="935037"/>
          </a:xfrm>
          <a:prstGeom prst="ellips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501" name="Text Box 2107"/>
          <p:cNvSpPr txBox="1">
            <a:spLocks noChangeArrowheads="1"/>
          </p:cNvSpPr>
          <p:nvPr/>
        </p:nvSpPr>
        <p:spPr bwMode="auto">
          <a:xfrm>
            <a:off x="1187450" y="4076700"/>
            <a:ext cx="13477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0000FF"/>
                </a:solidFill>
              </a:rPr>
              <a:t>external rod group</a:t>
            </a:r>
          </a:p>
        </p:txBody>
      </p:sp>
      <p:sp>
        <p:nvSpPr>
          <p:cNvPr id="15502" name="Line 2108"/>
          <p:cNvSpPr>
            <a:spLocks noChangeShapeType="1"/>
          </p:cNvSpPr>
          <p:nvPr/>
        </p:nvSpPr>
        <p:spPr bwMode="auto">
          <a:xfrm>
            <a:off x="2555875" y="4221163"/>
            <a:ext cx="1008063" cy="21590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899592" y="116632"/>
            <a:ext cx="7056783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/>
            <a:r>
              <a:rPr lang="de-DE" sz="2000" b="1" dirty="0" smtClean="0">
                <a:solidFill>
                  <a:srgbClr val="006666"/>
                </a:solidFill>
              </a:rPr>
              <a:t>Massenspektrometer:</a:t>
            </a:r>
          </a:p>
          <a:p>
            <a:pPr algn="ctr"/>
            <a:r>
              <a:rPr lang="de-DE" sz="2000" b="1" dirty="0" smtClean="0">
                <a:solidFill>
                  <a:srgbClr val="006666"/>
                </a:solidFill>
              </a:rPr>
              <a:t>Krypton als Berstindikator</a:t>
            </a:r>
          </a:p>
          <a:p>
            <a:pPr algn="ctr"/>
            <a:r>
              <a:rPr lang="de-DE" sz="2000" b="1" dirty="0" smtClean="0">
                <a:solidFill>
                  <a:srgbClr val="006666"/>
                </a:solidFill>
              </a:rPr>
              <a:t>und H</a:t>
            </a:r>
            <a:r>
              <a:rPr lang="de-DE" sz="2000" b="1" baseline="-25000" dirty="0" smtClean="0">
                <a:solidFill>
                  <a:srgbClr val="006666"/>
                </a:solidFill>
              </a:rPr>
              <a:t>2</a:t>
            </a:r>
            <a:r>
              <a:rPr lang="de-DE" sz="2000" b="1" dirty="0" smtClean="0">
                <a:solidFill>
                  <a:srgbClr val="006666"/>
                </a:solidFill>
              </a:rPr>
              <a:t> als Zr-Oxidationsprodukt </a:t>
            </a:r>
            <a:endParaRPr lang="de-DE" sz="2000" b="1" dirty="0">
              <a:solidFill>
                <a:srgbClr val="006666"/>
              </a:solidFill>
            </a:endParaRPr>
          </a:p>
        </p:txBody>
      </p:sp>
      <p:graphicFrame>
        <p:nvGraphicFramePr>
          <p:cNvPr id="1638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232957"/>
              </p:ext>
            </p:extLst>
          </p:nvPr>
        </p:nvGraphicFramePr>
        <p:xfrm>
          <a:off x="-108520" y="692696"/>
          <a:ext cx="8459788" cy="605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name="Graph" r:id="rId3" imgW="4141622" imgH="2965094" progId="Origin50.Graph">
                  <p:embed/>
                </p:oleObj>
              </mc:Choice>
              <mc:Fallback>
                <p:oleObj name="Graph" r:id="rId3" imgW="4141622" imgH="2965094" progId="Origin50.Grap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8520" y="692696"/>
                        <a:ext cx="8459788" cy="605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180grad_900_1100mm_over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2281238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bundle_bot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84313"/>
            <a:ext cx="26606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TC instr_950m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060575"/>
            <a:ext cx="27368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303698" y="5732463"/>
            <a:ext cx="21659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400" dirty="0" smtClean="0">
                <a:solidFill>
                  <a:srgbClr val="000099"/>
                </a:solidFill>
              </a:rPr>
              <a:t>Seitenansicht bei 270°:</a:t>
            </a:r>
          </a:p>
          <a:p>
            <a:pPr algn="ctr" eaLnBrk="1" hangingPunct="1"/>
            <a:r>
              <a:rPr lang="de-DE" sz="1400" u="sng" dirty="0" smtClean="0">
                <a:solidFill>
                  <a:srgbClr val="000099"/>
                </a:solidFill>
              </a:rPr>
              <a:t>keine Kühlkanalblockade</a:t>
            </a:r>
            <a:endParaRPr lang="de-DE" sz="1400" u="sng" dirty="0">
              <a:solidFill>
                <a:srgbClr val="000099"/>
              </a:solidFill>
            </a:endParaRP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2800350" y="3284538"/>
            <a:ext cx="3667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>
                <a:solidFill>
                  <a:srgbClr val="000099"/>
                </a:solidFill>
              </a:rPr>
              <a:t>270°</a:t>
            </a:r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4419600" y="1901825"/>
            <a:ext cx="1698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>
                <a:solidFill>
                  <a:srgbClr val="000099"/>
                </a:solidFill>
              </a:rPr>
              <a:t>0°</a:t>
            </a:r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4356100" y="4764088"/>
            <a:ext cx="3667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>
                <a:solidFill>
                  <a:srgbClr val="000099"/>
                </a:solidFill>
              </a:rPr>
              <a:t>180°</a:t>
            </a:r>
          </a:p>
        </p:txBody>
      </p:sp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5868988" y="3284538"/>
            <a:ext cx="2682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>
                <a:solidFill>
                  <a:srgbClr val="000099"/>
                </a:solidFill>
              </a:rPr>
              <a:t>90°</a:t>
            </a:r>
          </a:p>
        </p:txBody>
      </p:sp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5940425" y="765175"/>
            <a:ext cx="330993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400" dirty="0">
                <a:solidFill>
                  <a:srgbClr val="000099"/>
                </a:solidFill>
              </a:rPr>
              <a:t>Seitenansicht bei 3</a:t>
            </a:r>
            <a:r>
              <a:rPr lang="de-DE" sz="1400" dirty="0" smtClean="0">
                <a:solidFill>
                  <a:srgbClr val="000099"/>
                </a:solidFill>
              </a:rPr>
              <a:t>0</a:t>
            </a:r>
            <a:r>
              <a:rPr lang="de-DE" sz="1400" dirty="0">
                <a:solidFill>
                  <a:srgbClr val="000099"/>
                </a:solidFill>
              </a:rPr>
              <a:t>°:</a:t>
            </a:r>
          </a:p>
          <a:p>
            <a:pPr algn="ctr" eaLnBrk="1" hangingPunct="1"/>
            <a:r>
              <a:rPr lang="de-DE" sz="1400" u="sng" dirty="0" smtClean="0">
                <a:solidFill>
                  <a:srgbClr val="000099"/>
                </a:solidFill>
              </a:rPr>
              <a:t>axiale Schrumpfung</a:t>
            </a:r>
            <a:r>
              <a:rPr lang="de-DE" sz="1400" dirty="0" smtClean="0">
                <a:solidFill>
                  <a:srgbClr val="000099"/>
                </a:solidFill>
              </a:rPr>
              <a:t> der Hüllrohre</a:t>
            </a:r>
          </a:p>
          <a:p>
            <a:pPr algn="ctr" eaLnBrk="1" hangingPunct="1"/>
            <a:r>
              <a:rPr lang="de-DE" sz="1400" dirty="0" smtClean="0">
                <a:solidFill>
                  <a:srgbClr val="000099"/>
                </a:solidFill>
              </a:rPr>
              <a:t>durch Zry-Anisotropie</a:t>
            </a:r>
            <a:endParaRPr lang="de-DE" sz="1400" dirty="0">
              <a:solidFill>
                <a:srgbClr val="000099"/>
              </a:solidFill>
            </a:endParaRPr>
          </a:p>
        </p:txBody>
      </p:sp>
      <p:sp>
        <p:nvSpPr>
          <p:cNvPr id="17419" name="Text Box 13"/>
          <p:cNvSpPr txBox="1">
            <a:spLocks noChangeArrowheads="1"/>
          </p:cNvSpPr>
          <p:nvPr/>
        </p:nvSpPr>
        <p:spPr bwMode="auto">
          <a:xfrm>
            <a:off x="2574925" y="5440363"/>
            <a:ext cx="6397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/>
              <a:t>900 mm</a:t>
            </a:r>
          </a:p>
        </p:txBody>
      </p:sp>
      <p:sp>
        <p:nvSpPr>
          <p:cNvPr id="17420" name="Text Box 14"/>
          <p:cNvSpPr txBox="1">
            <a:spLocks noChangeArrowheads="1"/>
          </p:cNvSpPr>
          <p:nvPr/>
        </p:nvSpPr>
        <p:spPr bwMode="auto">
          <a:xfrm>
            <a:off x="2555875" y="908050"/>
            <a:ext cx="7381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/>
              <a:t>1100 mm</a:t>
            </a:r>
          </a:p>
        </p:txBody>
      </p:sp>
      <p:sp>
        <p:nvSpPr>
          <p:cNvPr id="17421" name="Line 15"/>
          <p:cNvSpPr>
            <a:spLocks noChangeShapeType="1"/>
          </p:cNvSpPr>
          <p:nvPr/>
        </p:nvSpPr>
        <p:spPr bwMode="auto">
          <a:xfrm>
            <a:off x="2484438" y="917575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2" name="Line 16"/>
          <p:cNvSpPr>
            <a:spLocks noChangeShapeType="1"/>
          </p:cNvSpPr>
          <p:nvPr/>
        </p:nvSpPr>
        <p:spPr bwMode="auto">
          <a:xfrm>
            <a:off x="2484438" y="5641975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3" name="Text Box 17"/>
          <p:cNvSpPr txBox="1">
            <a:spLocks noChangeArrowheads="1"/>
          </p:cNvSpPr>
          <p:nvPr/>
        </p:nvSpPr>
        <p:spPr bwMode="auto">
          <a:xfrm>
            <a:off x="6907213" y="5734050"/>
            <a:ext cx="13954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400">
                <a:solidFill>
                  <a:srgbClr val="008080"/>
                </a:solidFill>
              </a:rPr>
              <a:t>not pressurised</a:t>
            </a:r>
          </a:p>
          <a:p>
            <a:pPr algn="ctr" eaLnBrk="1" hangingPunct="1"/>
            <a:r>
              <a:rPr lang="en-GB" sz="1400">
                <a:solidFill>
                  <a:srgbClr val="008080"/>
                </a:solidFill>
              </a:rPr>
              <a:t>rod #15</a:t>
            </a:r>
          </a:p>
        </p:txBody>
      </p:sp>
      <p:sp>
        <p:nvSpPr>
          <p:cNvPr id="17424" name="Line 18"/>
          <p:cNvSpPr>
            <a:spLocks noChangeShapeType="1"/>
          </p:cNvSpPr>
          <p:nvPr/>
        </p:nvSpPr>
        <p:spPr bwMode="auto">
          <a:xfrm flipV="1">
            <a:off x="7596188" y="5445125"/>
            <a:ext cx="0" cy="360363"/>
          </a:xfrm>
          <a:prstGeom prst="line">
            <a:avLst/>
          </a:prstGeom>
          <a:noFill/>
          <a:ln w="34925">
            <a:solidFill>
              <a:srgbClr val="00808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5" name="Rectangle 2"/>
          <p:cNvSpPr>
            <a:spLocks noChangeArrowheads="1"/>
          </p:cNvSpPr>
          <p:nvPr/>
        </p:nvSpPr>
        <p:spPr bwMode="auto">
          <a:xfrm>
            <a:off x="1763713" y="260350"/>
            <a:ext cx="56165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/>
            <a:r>
              <a:rPr lang="de-DE" sz="2000" b="1" smtClean="0">
                <a:solidFill>
                  <a:srgbClr val="006666"/>
                </a:solidFill>
              </a:rPr>
              <a:t>Auswirkungen der Beulenbildung</a:t>
            </a:r>
            <a:endParaRPr lang="de-DE" sz="2000" b="1">
              <a:solidFill>
                <a:srgbClr val="006666"/>
              </a:solidFill>
            </a:endParaRPr>
          </a:p>
        </p:txBody>
      </p:sp>
      <p:sp>
        <p:nvSpPr>
          <p:cNvPr id="17426" name="Text Box 20"/>
          <p:cNvSpPr txBox="1">
            <a:spLocks noChangeArrowheads="1"/>
          </p:cNvSpPr>
          <p:nvPr/>
        </p:nvSpPr>
        <p:spPr bwMode="auto">
          <a:xfrm>
            <a:off x="8488363" y="5753100"/>
            <a:ext cx="439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400">
                <a:solidFill>
                  <a:srgbClr val="FF00FF"/>
                </a:solidFill>
              </a:rPr>
              <a:t>50</a:t>
            </a:r>
          </a:p>
          <a:p>
            <a:pPr algn="ctr" eaLnBrk="1" hangingPunct="1"/>
            <a:r>
              <a:rPr lang="en-GB" sz="1400">
                <a:solidFill>
                  <a:srgbClr val="FF00FF"/>
                </a:solidFill>
              </a:rPr>
              <a:t>bar</a:t>
            </a:r>
          </a:p>
        </p:txBody>
      </p:sp>
      <p:sp>
        <p:nvSpPr>
          <p:cNvPr id="17427" name="Line 21"/>
          <p:cNvSpPr>
            <a:spLocks noChangeShapeType="1"/>
          </p:cNvSpPr>
          <p:nvPr/>
        </p:nvSpPr>
        <p:spPr bwMode="auto">
          <a:xfrm flipH="1" flipV="1">
            <a:off x="8027988" y="5157788"/>
            <a:ext cx="647700" cy="6477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8" name="Line 22"/>
          <p:cNvSpPr>
            <a:spLocks noChangeShapeType="1"/>
          </p:cNvSpPr>
          <p:nvPr/>
        </p:nvSpPr>
        <p:spPr bwMode="auto">
          <a:xfrm flipH="1" flipV="1">
            <a:off x="8388350" y="5229225"/>
            <a:ext cx="287338" cy="576263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9" name="Text Box 23"/>
          <p:cNvSpPr txBox="1">
            <a:spLocks noChangeArrowheads="1"/>
          </p:cNvSpPr>
          <p:nvPr/>
        </p:nvSpPr>
        <p:spPr bwMode="auto">
          <a:xfrm>
            <a:off x="6516688" y="5805488"/>
            <a:ext cx="439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400">
                <a:solidFill>
                  <a:srgbClr val="3366FF"/>
                </a:solidFill>
              </a:rPr>
              <a:t>35</a:t>
            </a:r>
          </a:p>
          <a:p>
            <a:pPr algn="ctr" eaLnBrk="1" hangingPunct="1"/>
            <a:r>
              <a:rPr lang="en-GB" sz="1400">
                <a:solidFill>
                  <a:srgbClr val="3366FF"/>
                </a:solidFill>
              </a:rPr>
              <a:t>bar</a:t>
            </a:r>
          </a:p>
        </p:txBody>
      </p:sp>
      <p:sp>
        <p:nvSpPr>
          <p:cNvPr id="17430" name="Line 24"/>
          <p:cNvSpPr>
            <a:spLocks noChangeShapeType="1"/>
          </p:cNvSpPr>
          <p:nvPr/>
        </p:nvSpPr>
        <p:spPr bwMode="auto">
          <a:xfrm flipV="1">
            <a:off x="6704013" y="5373688"/>
            <a:ext cx="100012" cy="4841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763713" y="115888"/>
            <a:ext cx="56165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/>
            <a:r>
              <a:rPr lang="de-DE" sz="2000" b="1" dirty="0" smtClean="0">
                <a:solidFill>
                  <a:srgbClr val="006666"/>
                </a:solidFill>
              </a:rPr>
              <a:t>Berstpositionen</a:t>
            </a:r>
            <a:endParaRPr lang="de-DE" sz="2000" b="1" dirty="0">
              <a:solidFill>
                <a:srgbClr val="006666"/>
              </a:solidFill>
            </a:endParaRPr>
          </a:p>
        </p:txBody>
      </p:sp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2224088" y="6076950"/>
            <a:ext cx="1298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400">
                <a:solidFill>
                  <a:srgbClr val="000099"/>
                </a:solidFill>
              </a:rPr>
              <a:t>axial positions</a:t>
            </a:r>
          </a:p>
        </p:txBody>
      </p:sp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6011863" y="5300663"/>
            <a:ext cx="208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400">
                <a:solidFill>
                  <a:srgbClr val="000099"/>
                </a:solidFill>
              </a:rPr>
              <a:t>circumferential positions</a:t>
            </a:r>
          </a:p>
        </p:txBody>
      </p:sp>
      <p:pic>
        <p:nvPicPr>
          <p:cNvPr id="20485" name="Picture 12" descr="crack_posi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25538"/>
            <a:ext cx="40322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4" descr="burst_scal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4859337" cy="57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115617" y="116632"/>
            <a:ext cx="6264672" cy="79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>
              <a:spcAft>
                <a:spcPts val="1200"/>
              </a:spcAft>
            </a:pPr>
            <a:r>
              <a:rPr lang="de-DE" sz="2000" b="1" dirty="0" smtClean="0">
                <a:solidFill>
                  <a:srgbClr val="006666"/>
                </a:solidFill>
              </a:rPr>
              <a:t>Axiale Berstpositionen;</a:t>
            </a:r>
          </a:p>
          <a:p>
            <a:pPr algn="ctr">
              <a:spcAft>
                <a:spcPts val="1200"/>
              </a:spcAft>
            </a:pPr>
            <a:r>
              <a:rPr lang="de-DE" b="1" dirty="0" smtClean="0">
                <a:solidFill>
                  <a:srgbClr val="006666"/>
                </a:solidFill>
              </a:rPr>
              <a:t>Berstlängen</a:t>
            </a:r>
            <a:r>
              <a:rPr lang="de-DE" b="1" dirty="0" smtClean="0">
                <a:solidFill>
                  <a:srgbClr val="006666"/>
                </a:solidFill>
              </a:rPr>
              <a:t>: keine deutliche Druckabhängigkeit</a:t>
            </a:r>
            <a:endParaRPr lang="de-DE" b="1" dirty="0">
              <a:solidFill>
                <a:srgbClr val="006666"/>
              </a:solidFill>
            </a:endParaRPr>
          </a:p>
        </p:txBody>
      </p:sp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4744"/>
            <a:ext cx="77914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Ganzaufnahme_r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3141663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1763713" y="115888"/>
            <a:ext cx="56165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/>
            <a:r>
              <a:rPr lang="de-DE" sz="2000" b="1" dirty="0" smtClean="0">
                <a:solidFill>
                  <a:srgbClr val="006666"/>
                </a:solidFill>
              </a:rPr>
              <a:t>R</a:t>
            </a:r>
            <a:r>
              <a:rPr lang="de-DE" sz="2000" b="1" dirty="0" smtClean="0">
                <a:solidFill>
                  <a:srgbClr val="006666"/>
                </a:solidFill>
              </a:rPr>
              <a:t>ohrscanner: Laserprofilometrie</a:t>
            </a:r>
            <a:endParaRPr lang="de-DE" sz="2000" b="1" dirty="0">
              <a:solidFill>
                <a:srgbClr val="006666"/>
              </a:solidFill>
            </a:endParaRPr>
          </a:p>
        </p:txBody>
      </p:sp>
      <p:pic>
        <p:nvPicPr>
          <p:cNvPr id="22532" name="Picture 7" descr="Beule Stab 8 Se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341438"/>
            <a:ext cx="4643437" cy="37147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1411288" y="5949950"/>
            <a:ext cx="1357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400">
                <a:solidFill>
                  <a:srgbClr val="000099"/>
                </a:solidFill>
              </a:rPr>
              <a:t>scanner facility</a:t>
            </a:r>
          </a:p>
        </p:txBody>
      </p:sp>
      <p:sp>
        <p:nvSpPr>
          <p:cNvPr id="22534" name="Text Box 10"/>
          <p:cNvSpPr txBox="1">
            <a:spLocks noChangeArrowheads="1"/>
          </p:cNvSpPr>
          <p:nvPr/>
        </p:nvSpPr>
        <p:spPr bwMode="auto">
          <a:xfrm>
            <a:off x="3994150" y="5157788"/>
            <a:ext cx="46974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400" dirty="0">
                <a:solidFill>
                  <a:srgbClr val="000099"/>
                </a:solidFill>
              </a:rPr>
              <a:t>reconstructed scanned surface of rod #8:</a:t>
            </a:r>
          </a:p>
          <a:p>
            <a:pPr algn="ctr" eaLnBrk="1" hangingPunct="1"/>
            <a:r>
              <a:rPr lang="en-GB" sz="1400" dirty="0">
                <a:solidFill>
                  <a:srgbClr val="000099"/>
                </a:solidFill>
              </a:rPr>
              <a:t>angle step 1°; axial step 0.5 mm; scanned length 200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08720"/>
            <a:ext cx="7945437" cy="529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1042988" y="333375"/>
            <a:ext cx="64801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/>
            <a:r>
              <a:rPr lang="de-DE" sz="2000" b="1" smtClean="0">
                <a:solidFill>
                  <a:srgbClr val="006666"/>
                </a:solidFill>
              </a:rPr>
              <a:t>Axiale Änderung der Stabdehnung (Zentalstab) </a:t>
            </a:r>
            <a:endParaRPr lang="de-DE" sz="2000" b="1">
              <a:solidFill>
                <a:srgbClr val="006666"/>
              </a:solidFill>
            </a:endParaRP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4427538" y="1838325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400">
                <a:solidFill>
                  <a:srgbClr val="000099"/>
                </a:solidFill>
              </a:rPr>
              <a:t>burst</a:t>
            </a:r>
          </a:p>
        </p:txBody>
      </p:sp>
      <p:sp>
        <p:nvSpPr>
          <p:cNvPr id="23557" name="Line 7"/>
          <p:cNvSpPr>
            <a:spLocks noChangeShapeType="1"/>
          </p:cNvSpPr>
          <p:nvPr/>
        </p:nvSpPr>
        <p:spPr bwMode="auto">
          <a:xfrm flipV="1">
            <a:off x="5075238" y="1998663"/>
            <a:ext cx="792162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58" name="Line 8"/>
          <p:cNvSpPr>
            <a:spLocks noChangeShapeType="1"/>
          </p:cNvSpPr>
          <p:nvPr/>
        </p:nvSpPr>
        <p:spPr bwMode="auto">
          <a:xfrm flipV="1">
            <a:off x="1619672" y="4758482"/>
            <a:ext cx="0" cy="863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59" name="Line 9"/>
          <p:cNvSpPr>
            <a:spLocks noChangeShapeType="1"/>
          </p:cNvSpPr>
          <p:nvPr/>
        </p:nvSpPr>
        <p:spPr bwMode="auto">
          <a:xfrm flipV="1">
            <a:off x="7552159" y="4725144"/>
            <a:ext cx="0" cy="863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0" name="Line 10"/>
          <p:cNvSpPr>
            <a:spLocks noChangeShapeType="1"/>
          </p:cNvSpPr>
          <p:nvPr/>
        </p:nvSpPr>
        <p:spPr bwMode="auto">
          <a:xfrm>
            <a:off x="1619672" y="5085507"/>
            <a:ext cx="5903912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1" name="Text Box 11"/>
          <p:cNvSpPr txBox="1">
            <a:spLocks noChangeArrowheads="1"/>
          </p:cNvSpPr>
          <p:nvPr/>
        </p:nvSpPr>
        <p:spPr bwMode="auto">
          <a:xfrm>
            <a:off x="2915072" y="4725144"/>
            <a:ext cx="2400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400">
                <a:solidFill>
                  <a:srgbClr val="000099"/>
                </a:solidFill>
              </a:rPr>
              <a:t>increased cladding diameter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116013" y="188913"/>
            <a:ext cx="64087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/>
            <a:r>
              <a:rPr lang="de-DE" sz="2000" b="1" dirty="0" smtClean="0">
                <a:solidFill>
                  <a:srgbClr val="006666"/>
                </a:solidFill>
              </a:rPr>
              <a:t>Umfangsänderung des Stabdurchmessers</a:t>
            </a:r>
            <a:br>
              <a:rPr lang="de-DE" sz="2000" b="1" dirty="0" smtClean="0">
                <a:solidFill>
                  <a:srgbClr val="006666"/>
                </a:solidFill>
              </a:rPr>
            </a:br>
            <a:r>
              <a:rPr lang="de-DE" sz="2000" b="1" dirty="0" smtClean="0">
                <a:solidFill>
                  <a:srgbClr val="006666"/>
                </a:solidFill>
              </a:rPr>
              <a:t>(Stab  #1, beaufschlagt mit 50 bar)</a:t>
            </a:r>
            <a:endParaRPr lang="de-DE" sz="2000" b="1" dirty="0">
              <a:solidFill>
                <a:srgbClr val="006666"/>
              </a:solidFill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8081963" y="2636838"/>
            <a:ext cx="8826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max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strain: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30%</a:t>
            </a:r>
          </a:p>
        </p:txBody>
      </p:sp>
      <p:pic>
        <p:nvPicPr>
          <p:cNvPr id="256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7400925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95288" y="847725"/>
            <a:ext cx="8640762" cy="431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de-DE" sz="2400" b="1" dirty="0">
                <a:solidFill>
                  <a:schemeClr val="accent2">
                    <a:lumMod val="75000"/>
                  </a:schemeClr>
                </a:solidFill>
              </a:rPr>
              <a:t>Zielsetzung: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de-DE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de-DE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de-DE" sz="2000" b="1" dirty="0">
                <a:solidFill>
                  <a:schemeClr val="accent2">
                    <a:lumMod val="75000"/>
                  </a:schemeClr>
                </a:solidFill>
              </a:rPr>
              <a:t>Einrichtung der elektrisch beheizten Hochtemperaturanlage QUENCH am KIT für die Bündelversuche unter LOCA-Bedingungen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de-DE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de-DE" sz="2000" b="1" dirty="0">
                <a:solidFill>
                  <a:schemeClr val="accent2">
                    <a:lumMod val="75000"/>
                  </a:schemeClr>
                </a:solidFill>
              </a:rPr>
              <a:t>Bündelversuch mit 21 Stabsimulatoren mit voroxidierten Hüllrohren aus Zircaloy-4-Legierung </a:t>
            </a:r>
          </a:p>
          <a:p>
            <a:pPr>
              <a:defRPr/>
            </a:pPr>
            <a:endParaRPr lang="de-DE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de-DE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116013" y="188913"/>
            <a:ext cx="64087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/>
            <a:r>
              <a:rPr lang="de-DE" sz="2000" b="1" dirty="0">
                <a:solidFill>
                  <a:srgbClr val="006666"/>
                </a:solidFill>
              </a:rPr>
              <a:t>Umfangsänderung des Stabdurchmessers</a:t>
            </a:r>
            <a:r>
              <a:rPr lang="en-GB" sz="2000" b="1" dirty="0">
                <a:solidFill>
                  <a:srgbClr val="006666"/>
                </a:solidFill>
              </a:rPr>
              <a:t/>
            </a:r>
            <a:br>
              <a:rPr lang="en-GB" sz="2000" b="1" dirty="0">
                <a:solidFill>
                  <a:srgbClr val="006666"/>
                </a:solidFill>
              </a:rPr>
            </a:br>
            <a:r>
              <a:rPr lang="de-DE" sz="2000" b="1" dirty="0" smtClean="0">
                <a:solidFill>
                  <a:srgbClr val="006666"/>
                </a:solidFill>
              </a:rPr>
              <a:t>(</a:t>
            </a:r>
            <a:r>
              <a:rPr lang="de-DE" sz="2000" b="1" dirty="0" smtClean="0">
                <a:solidFill>
                  <a:srgbClr val="006666"/>
                </a:solidFill>
              </a:rPr>
              <a:t>Stab</a:t>
            </a:r>
            <a:r>
              <a:rPr lang="de-DE" sz="2000" b="1" dirty="0" smtClean="0">
                <a:solidFill>
                  <a:srgbClr val="006666"/>
                </a:solidFill>
              </a:rPr>
              <a:t> #3, beaufschlagt mit 55 bar)</a:t>
            </a:r>
            <a:endParaRPr lang="de-DE" sz="2000" b="1" dirty="0">
              <a:solidFill>
                <a:srgbClr val="006666"/>
              </a:solidFill>
            </a:endParaRPr>
          </a:p>
        </p:txBody>
      </p:sp>
      <p:sp>
        <p:nvSpPr>
          <p:cNvPr id="26627" name="Rectangle 7"/>
          <p:cNvSpPr>
            <a:spLocks noChangeArrowheads="1"/>
          </p:cNvSpPr>
          <p:nvPr/>
        </p:nvSpPr>
        <p:spPr bwMode="auto">
          <a:xfrm>
            <a:off x="7956550" y="2636838"/>
            <a:ext cx="8826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max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strain: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25%</a:t>
            </a:r>
          </a:p>
        </p:txBody>
      </p:sp>
      <p:pic>
        <p:nvPicPr>
          <p:cNvPr id="266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721995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116013" y="188913"/>
            <a:ext cx="64087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/>
            <a:r>
              <a:rPr lang="de-DE" sz="2000" b="1" dirty="0">
                <a:solidFill>
                  <a:srgbClr val="006666"/>
                </a:solidFill>
              </a:rPr>
              <a:t>Umfangsänderung des Stabdurchmessers</a:t>
            </a:r>
            <a:r>
              <a:rPr lang="en-GB" sz="2000" b="1" dirty="0">
                <a:solidFill>
                  <a:srgbClr val="006666"/>
                </a:solidFill>
              </a:rPr>
              <a:t/>
            </a:r>
            <a:br>
              <a:rPr lang="en-GB" sz="2000" b="1" dirty="0">
                <a:solidFill>
                  <a:srgbClr val="006666"/>
                </a:solidFill>
              </a:rPr>
            </a:br>
            <a:r>
              <a:rPr lang="en-GB" sz="2000" b="1" dirty="0" smtClean="0">
                <a:solidFill>
                  <a:srgbClr val="006666"/>
                </a:solidFill>
              </a:rPr>
              <a:t>(Stab </a:t>
            </a:r>
            <a:r>
              <a:rPr lang="en-GB" sz="2000" b="1" dirty="0">
                <a:solidFill>
                  <a:srgbClr val="006666"/>
                </a:solidFill>
              </a:rPr>
              <a:t>#</a:t>
            </a:r>
            <a:r>
              <a:rPr lang="en-GB" sz="2000" b="1" dirty="0" smtClean="0">
                <a:solidFill>
                  <a:srgbClr val="006666"/>
                </a:solidFill>
              </a:rPr>
              <a:t>17</a:t>
            </a:r>
            <a:r>
              <a:rPr lang="de-DE" sz="2000" b="1" dirty="0" smtClean="0">
                <a:solidFill>
                  <a:srgbClr val="006666"/>
                </a:solidFill>
              </a:rPr>
              <a:t>, beaufschlagt mit </a:t>
            </a:r>
            <a:r>
              <a:rPr lang="en-GB" sz="2000" b="1" dirty="0" smtClean="0">
                <a:solidFill>
                  <a:srgbClr val="006666"/>
                </a:solidFill>
              </a:rPr>
              <a:t>40 </a:t>
            </a:r>
            <a:r>
              <a:rPr lang="en-GB" sz="2000" b="1" dirty="0">
                <a:solidFill>
                  <a:srgbClr val="006666"/>
                </a:solidFill>
              </a:rPr>
              <a:t>bar)</a:t>
            </a: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8010525" y="2636838"/>
            <a:ext cx="8826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max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strain: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20%</a:t>
            </a:r>
          </a:p>
        </p:txBody>
      </p:sp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44550"/>
            <a:ext cx="7286625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od17_ok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1627" y="836712"/>
            <a:ext cx="7008778" cy="5256584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16013" y="188913"/>
            <a:ext cx="64087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/>
            <a:r>
              <a:rPr lang="de-DE" sz="2000" b="1" dirty="0" smtClean="0">
                <a:solidFill>
                  <a:srgbClr val="006666"/>
                </a:solidFill>
              </a:rPr>
              <a:t>Beulenstelle von Stab #17</a:t>
            </a:r>
          </a:p>
          <a:p>
            <a:pPr algn="ctr"/>
            <a:r>
              <a:rPr lang="de-DE" sz="2000" b="1" dirty="0" smtClean="0">
                <a:solidFill>
                  <a:srgbClr val="006666"/>
                </a:solidFill>
              </a:rPr>
              <a:t>(beaufschlagt mit 40bar)</a:t>
            </a:r>
            <a:endParaRPr lang="en-GB" sz="2000" b="1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4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052" y="2324663"/>
            <a:ext cx="4815840" cy="3468624"/>
          </a:xfrm>
          <a:prstGeom prst="rect">
            <a:avLst/>
          </a:prstGeom>
          <a:ln w="25400">
            <a:solidFill>
              <a:srgbClr val="FF6600"/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23" y="3209821"/>
            <a:ext cx="3322679" cy="249201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782163" y="4451052"/>
            <a:ext cx="438535" cy="315856"/>
          </a:xfrm>
          <a:prstGeom prst="rect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9"/>
          <p:cNvCxnSpPr/>
          <p:nvPr/>
        </p:nvCxnSpPr>
        <p:spPr>
          <a:xfrm flipV="1">
            <a:off x="2220698" y="2324663"/>
            <a:ext cx="1957354" cy="2126389"/>
          </a:xfrm>
          <a:prstGeom prst="line">
            <a:avLst/>
          </a:prstGeom>
          <a:ln w="2222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2220698" y="4766908"/>
            <a:ext cx="1957354" cy="1026379"/>
          </a:xfrm>
          <a:prstGeom prst="line">
            <a:avLst/>
          </a:prstGeom>
          <a:ln w="2222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711107" y="5877272"/>
            <a:ext cx="37497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b="1" dirty="0" smtClean="0">
                <a:solidFill>
                  <a:srgbClr val="006666"/>
                </a:solidFill>
              </a:rPr>
              <a:t>Netz von nicht oxidierten Rissen</a:t>
            </a:r>
            <a:endParaRPr lang="de-DE" b="1" dirty="0">
              <a:solidFill>
                <a:srgbClr val="006666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1184" y="5693455"/>
            <a:ext cx="39405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006666"/>
                </a:solidFill>
              </a:rPr>
              <a:t>Stab #17: „</a:t>
            </a:r>
            <a:r>
              <a:rPr lang="de-DE" sz="1600" b="1" dirty="0" smtClean="0">
                <a:solidFill>
                  <a:srgbClr val="006666"/>
                </a:solidFill>
              </a:rPr>
              <a:t>O</a:t>
            </a:r>
            <a:r>
              <a:rPr lang="de-DE" sz="1600" b="1" dirty="0" smtClean="0">
                <a:solidFill>
                  <a:srgbClr val="006666"/>
                </a:solidFill>
              </a:rPr>
              <a:t>xidzellen“</a:t>
            </a:r>
          </a:p>
          <a:p>
            <a:pPr algn="ctr"/>
            <a:r>
              <a:rPr lang="de-DE" sz="1600" b="1" dirty="0">
                <a:solidFill>
                  <a:srgbClr val="006666"/>
                </a:solidFill>
              </a:rPr>
              <a:t>a</a:t>
            </a:r>
            <a:r>
              <a:rPr lang="de-DE" sz="1600" b="1" dirty="0" smtClean="0">
                <a:solidFill>
                  <a:srgbClr val="006666"/>
                </a:solidFill>
              </a:rPr>
              <a:t>n der Oberfläche nah zur </a:t>
            </a:r>
            <a:r>
              <a:rPr lang="de-DE" sz="1600" b="1" dirty="0" err="1" smtClean="0">
                <a:solidFill>
                  <a:srgbClr val="006666"/>
                </a:solidFill>
              </a:rPr>
              <a:t>Berststelle</a:t>
            </a:r>
            <a:endParaRPr lang="de-DE" sz="1600" b="1" dirty="0">
              <a:solidFill>
                <a:srgbClr val="006666"/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195936" y="490984"/>
            <a:ext cx="3346698" cy="38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/>
            <a:r>
              <a:rPr lang="de-DE" sz="2000" b="1" dirty="0" smtClean="0">
                <a:solidFill>
                  <a:srgbClr val="006666"/>
                </a:solidFill>
              </a:rPr>
              <a:t>Struktur der Oberfläche</a:t>
            </a:r>
            <a:endParaRPr lang="de-DE" sz="2000" b="1" dirty="0">
              <a:solidFill>
                <a:srgbClr val="006666"/>
              </a:solidFill>
            </a:endParaRP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21" y="116632"/>
            <a:ext cx="3321617" cy="2491214"/>
          </a:xfrm>
          <a:prstGeom prst="rect">
            <a:avLst/>
          </a:prstGeom>
        </p:spPr>
      </p:pic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715956" y="2556193"/>
            <a:ext cx="25010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006666"/>
                </a:solidFill>
              </a:rPr>
              <a:t>Stab #17: </a:t>
            </a:r>
            <a:r>
              <a:rPr lang="de-DE" sz="1600" b="1" dirty="0" err="1" smtClean="0">
                <a:solidFill>
                  <a:srgbClr val="006666"/>
                </a:solidFill>
              </a:rPr>
              <a:t>Gegensitseite</a:t>
            </a:r>
            <a:endParaRPr lang="de-DE" sz="1600" b="1" dirty="0" smtClean="0">
              <a:solidFill>
                <a:srgbClr val="006666"/>
              </a:solidFill>
            </a:endParaRPr>
          </a:p>
          <a:p>
            <a:pPr algn="ctr"/>
            <a:r>
              <a:rPr lang="de-DE" sz="1600" b="1" dirty="0" smtClean="0">
                <a:solidFill>
                  <a:srgbClr val="006666"/>
                </a:solidFill>
              </a:rPr>
              <a:t>zur </a:t>
            </a:r>
            <a:r>
              <a:rPr lang="de-DE" sz="1600" b="1" dirty="0" err="1" smtClean="0">
                <a:solidFill>
                  <a:srgbClr val="006666"/>
                </a:solidFill>
              </a:rPr>
              <a:t>Berststelle</a:t>
            </a:r>
            <a:endParaRPr lang="de-DE" sz="1600" b="1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80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51718" y="471155"/>
            <a:ext cx="8640762" cy="552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de-DE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Zusammenfassung:</a:t>
            </a:r>
            <a:endParaRPr lang="de-DE" sz="2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de-DE" sz="11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Durchführung des Versuches QUENCH-L0 am KIT zeigte prinzipielle Möglichkeit der Verwendung der QUENCH-Anlage für LOCA-Bündelversuche. Zurzeit werden zwei Verbesserungen durchgeführt: 1) Aufrüstung des Stromgenerators für schnelle Leistungsumschaltung; 2) Verlegung der Begleitheizung an der </a:t>
            </a: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Dampfeinspeiseleitung</a:t>
            </a:r>
            <a:endParaRPr lang="de-DE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Erste 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atenauswertung zeigte typische Beulenbildung und Bersten für alle 20 mit dem Druck beaufschlagten Stäben (Druckwerte 35, 40, 45, 50 und 55 bar). Alle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erstfälle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haben während der </a:t>
            </a: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Transientenphase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im Temperaturbereich zwischen 780 und 860°C stattgefunden.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Das </a:t>
            </a: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inbetriebgenommene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Laserprofilometer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erlaubt sehr genaue und 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detaillierte M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essung der Hüllrohrumfangsdehnung. Bisher gemessene </a:t>
            </a: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Berstumfangsdehnungen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(10 Stäbe) liegen im Bereich zwischen 20 und 35%.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Mikroskopische 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ntersuchungen zeigen 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berflächliche Rissbildung nah zum </a:t>
            </a: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Berstbereich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 Die Risse gehen durch die Oxidschicht (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  <a:latin typeface="Symbol" pitchFamily="18" charset="2"/>
                <a:cs typeface="Calibri" pitchFamily="34" charset="0"/>
              </a:rPr>
              <a:t>d</a:t>
            </a:r>
            <a:r>
              <a:rPr lang="de-DE" baseline="-25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ox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~15-20 µm; ECR~2%) und 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  <a:latin typeface="Symbol" pitchFamily="18" charset="2"/>
                <a:cs typeface="Calibri" pitchFamily="34" charset="0"/>
              </a:rPr>
              <a:t>a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-Zr(O)-Schicht.</a:t>
            </a:r>
            <a:endParaRPr lang="de-DE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de-DE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66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51718" y="709685"/>
            <a:ext cx="8640762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Ausblick</a:t>
            </a:r>
            <a:endParaRPr lang="de-DE" sz="2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de-DE" sz="11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de-DE" sz="1100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de-DE" sz="11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de-DE" sz="11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Zugversuche mit Hüllrohrabschnitten 400 – 650 mm: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de-DE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de-DE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de-DE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de-DE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de-DE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Ringkompressionsversuche: </a:t>
            </a:r>
            <a:endParaRPr lang="de-DE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de-DE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009766"/>
            <a:ext cx="1297680" cy="333558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465" y="4405462"/>
            <a:ext cx="2456688" cy="184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5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3132138" y="180975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sz="2000" b="1">
                <a:solidFill>
                  <a:srgbClr val="006666"/>
                </a:solidFill>
              </a:rPr>
              <a:t>Features of QUENCH-facility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4716463" y="865188"/>
            <a:ext cx="4319587" cy="44258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852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357188" indent="-177800" defTabSz="3852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852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852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852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3852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3852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3852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3852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u="sng" dirty="0"/>
              <a:t>Scaling</a:t>
            </a:r>
          </a:p>
          <a:p>
            <a:pPr lvl="1" eaLnBrk="1" hangingPunct="1"/>
            <a:r>
              <a:rPr lang="en-GB" sz="1600" dirty="0"/>
              <a:t>Height: 1:3 … 1:2</a:t>
            </a:r>
          </a:p>
          <a:p>
            <a:pPr lvl="1" eaLnBrk="1" hangingPunct="1"/>
            <a:r>
              <a:rPr lang="en-GB" sz="1600" dirty="0"/>
              <a:t>Volume:   1:5000 … 1:3000</a:t>
            </a:r>
            <a:endParaRPr lang="en-GB" sz="1600" u="sng" dirty="0"/>
          </a:p>
          <a:p>
            <a:pPr eaLnBrk="1" hangingPunct="1"/>
            <a:endParaRPr lang="en-GB" sz="1600" u="sng" dirty="0"/>
          </a:p>
          <a:p>
            <a:pPr eaLnBrk="1" hangingPunct="1"/>
            <a:r>
              <a:rPr lang="en-GB" sz="1600" u="sng" dirty="0"/>
              <a:t>Bundle</a:t>
            </a:r>
          </a:p>
          <a:p>
            <a:pPr eaLnBrk="1" hangingPunct="1"/>
            <a:r>
              <a:rPr lang="de-DE" sz="1600" dirty="0"/>
              <a:t>- PWR  (21 </a:t>
            </a:r>
            <a:r>
              <a:rPr lang="de-DE" sz="1600" dirty="0" err="1"/>
              <a:t>or</a:t>
            </a:r>
            <a:r>
              <a:rPr lang="de-DE" sz="1600" dirty="0"/>
              <a:t> 24 </a:t>
            </a:r>
            <a:r>
              <a:rPr lang="de-DE" sz="1600" dirty="0" err="1"/>
              <a:t>rods</a:t>
            </a:r>
            <a:r>
              <a:rPr lang="de-DE" sz="1600" dirty="0"/>
              <a:t>; Zry-4, M5, ZIRLO)</a:t>
            </a:r>
            <a:br>
              <a:rPr lang="de-DE" sz="1600" dirty="0"/>
            </a:br>
            <a:r>
              <a:rPr lang="de-DE" sz="1600" dirty="0"/>
              <a:t>- VVER (31 Stäbe, E110)</a:t>
            </a:r>
            <a:endParaRPr lang="en-GB" sz="1600" dirty="0"/>
          </a:p>
          <a:p>
            <a:pPr eaLnBrk="1" hangingPunct="1">
              <a:spcBef>
                <a:spcPct val="30000"/>
              </a:spcBef>
            </a:pPr>
            <a:r>
              <a:rPr lang="en-GB" sz="1600" u="sng" dirty="0"/>
              <a:t>Heating</a:t>
            </a:r>
            <a:endParaRPr lang="en-GB" sz="1600" dirty="0"/>
          </a:p>
          <a:p>
            <a:pPr marL="180975" lvl="1" indent="-180975" eaLnBrk="1" hangingPunct="1">
              <a:buFontTx/>
              <a:buChar char="-"/>
            </a:pPr>
            <a:r>
              <a:rPr lang="en-GB" sz="1600" dirty="0"/>
              <a:t>electric 70 kW </a:t>
            </a:r>
            <a:r>
              <a:rPr lang="en-GB" sz="1600" dirty="0" smtClean="0"/>
              <a:t>(heaters </a:t>
            </a:r>
            <a:r>
              <a:rPr lang="en-GB" sz="1600" dirty="0"/>
              <a:t>inside fuel rod </a:t>
            </a:r>
            <a:r>
              <a:rPr lang="en-GB" sz="1600" dirty="0" smtClean="0"/>
              <a:t>simulators: 0.3 m Mo + 1 m W + 0.6 m Mo)</a:t>
            </a:r>
            <a:endParaRPr lang="en-GB" sz="1600" dirty="0"/>
          </a:p>
          <a:p>
            <a:pPr lvl="1" eaLnBrk="1" hangingPunct="1"/>
            <a:endParaRPr lang="en-GB" sz="1600" dirty="0"/>
          </a:p>
          <a:p>
            <a:pPr eaLnBrk="1" hangingPunct="1">
              <a:spcBef>
                <a:spcPct val="30000"/>
              </a:spcBef>
            </a:pPr>
            <a:r>
              <a:rPr lang="en-GB" sz="1600" u="sng" dirty="0"/>
              <a:t>Instrumentation</a:t>
            </a:r>
            <a:endParaRPr lang="en-GB" sz="1600" dirty="0"/>
          </a:p>
          <a:p>
            <a:pPr marL="180975" lvl="1" indent="-180975" eaLnBrk="1" hangingPunct="1">
              <a:buFontTx/>
              <a:buChar char="-"/>
            </a:pPr>
            <a:r>
              <a:rPr lang="en-GB" sz="1600" dirty="0"/>
              <a:t>~80 TCs at 17 axial levels</a:t>
            </a:r>
          </a:p>
          <a:p>
            <a:pPr marL="180975" lvl="1" indent="-180975" eaLnBrk="1" hangingPunct="1">
              <a:buFontTx/>
              <a:buChar char="-"/>
            </a:pPr>
            <a:r>
              <a:rPr lang="en-GB" sz="1600" dirty="0"/>
              <a:t>Mass spectrometer (incl. steam)</a:t>
            </a:r>
          </a:p>
          <a:p>
            <a:pPr marL="180975" lvl="1" indent="-180975" eaLnBrk="1" hangingPunct="1">
              <a:buFontTx/>
              <a:buChar char="-"/>
            </a:pPr>
            <a:r>
              <a:rPr lang="en-GB" sz="1600" dirty="0"/>
              <a:t>Quench water level (</a:t>
            </a:r>
            <a:r>
              <a:rPr lang="en-GB" sz="1600" dirty="0" err="1">
                <a:cs typeface="Arial" charset="0"/>
              </a:rPr>
              <a:t>Δp</a:t>
            </a:r>
            <a:r>
              <a:rPr lang="en-GB" sz="1600" dirty="0">
                <a:cs typeface="Arial" charset="0"/>
              </a:rPr>
              <a:t>)</a:t>
            </a:r>
            <a:endParaRPr lang="en-GB" sz="1600" dirty="0"/>
          </a:p>
          <a:p>
            <a:pPr marL="180975" lvl="1" indent="-180975" eaLnBrk="1" hangingPunct="1">
              <a:buFontTx/>
              <a:buChar char="-"/>
            </a:pPr>
            <a:r>
              <a:rPr lang="en-GB" sz="1600" dirty="0"/>
              <a:t>Corner rods for “online” check of oxide scale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55257"/>
            <a:ext cx="4406842" cy="5754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27088" y="115888"/>
            <a:ext cx="691197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/>
            <a:r>
              <a:rPr lang="de-DE" sz="2000" b="1">
                <a:solidFill>
                  <a:srgbClr val="006666"/>
                </a:solidFill>
              </a:rPr>
              <a:t>Belegung von Thermoelementen</a:t>
            </a:r>
          </a:p>
          <a:p>
            <a:pPr algn="ctr"/>
            <a:r>
              <a:rPr lang="de-DE" b="1">
                <a:solidFill>
                  <a:srgbClr val="006666"/>
                </a:solidFill>
              </a:rPr>
              <a:t>/insgesamt 72 TE/</a:t>
            </a:r>
          </a:p>
        </p:txBody>
      </p:sp>
      <p:pic>
        <p:nvPicPr>
          <p:cNvPr id="6147" name="Picture 7" descr="TC ins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3960812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209550" y="4652963"/>
            <a:ext cx="4435475" cy="127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400">
                <a:solidFill>
                  <a:srgbClr val="000099"/>
                </a:solidFill>
              </a:rPr>
              <a:t>Querschnitt des Bündels:</a:t>
            </a:r>
          </a:p>
          <a:p>
            <a:pPr algn="ctr" eaLnBrk="1" hangingPunct="1"/>
            <a:r>
              <a:rPr lang="de-DE" sz="1400">
                <a:solidFill>
                  <a:srgbClr val="000099"/>
                </a:solidFill>
              </a:rPr>
              <a:t>6 bemäntelte NiCr/Ni Thermoelemente</a:t>
            </a:r>
          </a:p>
          <a:p>
            <a:pPr algn="ctr" eaLnBrk="1" hangingPunct="1"/>
            <a:r>
              <a:rPr lang="de-DE" sz="1400">
                <a:solidFill>
                  <a:srgbClr val="000099"/>
                </a:solidFill>
              </a:rPr>
              <a:t>an jeder Ebene (650, 750, 850, 950, 1050, 1150 mm)</a:t>
            </a:r>
          </a:p>
          <a:p>
            <a:pPr algn="ctr" eaLnBrk="1" hangingPunct="1"/>
            <a:r>
              <a:rPr lang="de-DE" sz="1400">
                <a:solidFill>
                  <a:srgbClr val="000099"/>
                </a:solidFill>
              </a:rPr>
              <a:t>an der Oberfläche der Stäbe # 2, 4, 7 and 11, 15, 19.</a:t>
            </a:r>
          </a:p>
          <a:p>
            <a:pPr algn="ctr" eaLnBrk="1" hangingPunct="1"/>
            <a:endParaRPr lang="de-DE" sz="800">
              <a:solidFill>
                <a:srgbClr val="000099"/>
              </a:solidFill>
            </a:endParaRPr>
          </a:p>
          <a:p>
            <a:pPr algn="ctr" eaLnBrk="1" hangingPunct="1"/>
            <a:r>
              <a:rPr lang="de-DE" sz="1300">
                <a:solidFill>
                  <a:srgbClr val="000099"/>
                </a:solidFill>
              </a:rPr>
              <a:t>Stab #7 hat TE an Ebenen von -250 bis 1350 mm.</a:t>
            </a:r>
          </a:p>
        </p:txBody>
      </p:sp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6877050" y="5661025"/>
            <a:ext cx="17986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400">
                <a:solidFill>
                  <a:srgbClr val="000099"/>
                </a:solidFill>
              </a:rPr>
              <a:t>rod #7 after test:</a:t>
            </a:r>
          </a:p>
          <a:p>
            <a:pPr algn="ctr" eaLnBrk="1" hangingPunct="1"/>
            <a:r>
              <a:rPr lang="en-GB" sz="1400">
                <a:solidFill>
                  <a:srgbClr val="000099"/>
                </a:solidFill>
              </a:rPr>
              <a:t>TFS 7/11 at 750 mm</a:t>
            </a:r>
          </a:p>
        </p:txBody>
      </p:sp>
      <p:pic>
        <p:nvPicPr>
          <p:cNvPr id="6150" name="Picture 11" descr="TC_fastening_TFS4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25538"/>
            <a:ext cx="15525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2" descr="TFS7_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1125538"/>
            <a:ext cx="2441575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4716463" y="5661025"/>
            <a:ext cx="17986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400">
                <a:solidFill>
                  <a:srgbClr val="000099"/>
                </a:solidFill>
              </a:rPr>
              <a:t>rod #4 before test:</a:t>
            </a:r>
          </a:p>
          <a:p>
            <a:pPr algn="ctr" eaLnBrk="1" hangingPunct="1"/>
            <a:r>
              <a:rPr lang="en-GB" sz="1400">
                <a:solidFill>
                  <a:srgbClr val="000099"/>
                </a:solidFill>
              </a:rPr>
              <a:t>TFS 4/13 at 950 mm</a:t>
            </a:r>
          </a:p>
        </p:txBody>
      </p:sp>
      <p:sp>
        <p:nvSpPr>
          <p:cNvPr id="6153" name="Text Box 14"/>
          <p:cNvSpPr txBox="1">
            <a:spLocks noChangeArrowheads="1"/>
          </p:cNvSpPr>
          <p:nvPr/>
        </p:nvSpPr>
        <p:spPr bwMode="auto">
          <a:xfrm>
            <a:off x="4962525" y="4365625"/>
            <a:ext cx="11271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400" b="1">
                <a:solidFill>
                  <a:srgbClr val="FF66FF"/>
                </a:solidFill>
              </a:rPr>
              <a:t>Zr/Ta</a:t>
            </a:r>
          </a:p>
          <a:p>
            <a:pPr algn="ctr" eaLnBrk="1" hangingPunct="1"/>
            <a:r>
              <a:rPr lang="en-GB" sz="1400" b="1">
                <a:solidFill>
                  <a:srgbClr val="FF66FF"/>
                </a:solidFill>
              </a:rPr>
              <a:t>sleeve</a:t>
            </a:r>
          </a:p>
          <a:p>
            <a:pPr algn="ctr" eaLnBrk="1" hangingPunct="1"/>
            <a:r>
              <a:rPr lang="en-GB" sz="1400" b="1">
                <a:solidFill>
                  <a:srgbClr val="FF66FF"/>
                </a:solidFill>
              </a:rPr>
              <a:t>welded</a:t>
            </a:r>
          </a:p>
          <a:p>
            <a:pPr algn="ctr" eaLnBrk="1" hangingPunct="1"/>
            <a:r>
              <a:rPr lang="en-GB" sz="1400" b="1">
                <a:solidFill>
                  <a:srgbClr val="FF66FF"/>
                </a:solidFill>
              </a:rPr>
              <a:t>to cladding</a:t>
            </a:r>
          </a:p>
        </p:txBody>
      </p:sp>
      <p:sp>
        <p:nvSpPr>
          <p:cNvPr id="6154" name="Line 15"/>
          <p:cNvSpPr>
            <a:spLocks noChangeShapeType="1"/>
          </p:cNvSpPr>
          <p:nvPr/>
        </p:nvSpPr>
        <p:spPr bwMode="auto">
          <a:xfrm flipH="1" flipV="1">
            <a:off x="5149850" y="3573463"/>
            <a:ext cx="358775" cy="719137"/>
          </a:xfrm>
          <a:prstGeom prst="line">
            <a:avLst/>
          </a:prstGeom>
          <a:noFill/>
          <a:ln w="22225">
            <a:solidFill>
              <a:srgbClr val="FF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6911975" cy="358775"/>
          </a:xfrm>
        </p:spPr>
        <p:txBody>
          <a:bodyPr/>
          <a:lstStyle/>
          <a:p>
            <a:pPr algn="ctr" eaLnBrk="1" hangingPunct="1"/>
            <a:r>
              <a:rPr lang="de-DE" sz="2000" smtClean="0">
                <a:solidFill>
                  <a:srgbClr val="006666"/>
                </a:solidFill>
              </a:rPr>
              <a:t>Druckbeaufschlagung von einzelnen Stäben</a:t>
            </a:r>
          </a:p>
        </p:txBody>
      </p:sp>
      <p:pic>
        <p:nvPicPr>
          <p:cNvPr id="7171" name="Picture 8" descr="Argonflutung Heizst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1701800"/>
            <a:ext cx="218281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9" descr="QL0_Bund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69865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0" descr="Bundle_bottom_rod_ho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89138"/>
            <a:ext cx="2468562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4770438" y="5734050"/>
            <a:ext cx="18256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400">
                <a:solidFill>
                  <a:srgbClr val="000099"/>
                </a:solidFill>
              </a:rPr>
              <a:t>Bohrungen</a:t>
            </a:r>
          </a:p>
          <a:p>
            <a:pPr algn="ctr" eaLnBrk="1" hangingPunct="1"/>
            <a:r>
              <a:rPr lang="de-DE" sz="1400">
                <a:solidFill>
                  <a:srgbClr val="000099"/>
                </a:solidFill>
              </a:rPr>
              <a:t>durch Cu-Elektroden</a:t>
            </a:r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>
            <a:off x="3059113" y="1125538"/>
            <a:ext cx="0" cy="35877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6" name="Line 13"/>
          <p:cNvSpPr>
            <a:spLocks noChangeShapeType="1"/>
          </p:cNvSpPr>
          <p:nvPr/>
        </p:nvSpPr>
        <p:spPr bwMode="auto">
          <a:xfrm>
            <a:off x="6669088" y="1096963"/>
            <a:ext cx="0" cy="3587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7" name="Line 15"/>
          <p:cNvSpPr>
            <a:spLocks noChangeShapeType="1"/>
          </p:cNvSpPr>
          <p:nvPr/>
        </p:nvSpPr>
        <p:spPr bwMode="auto">
          <a:xfrm flipV="1">
            <a:off x="3059113" y="1341438"/>
            <a:ext cx="3600450" cy="714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8" name="Text Box 16"/>
          <p:cNvSpPr txBox="1">
            <a:spLocks noChangeArrowheads="1"/>
          </p:cNvSpPr>
          <p:nvPr/>
        </p:nvSpPr>
        <p:spPr bwMode="auto">
          <a:xfrm rot="-196025">
            <a:off x="4689475" y="11271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400" b="1">
                <a:solidFill>
                  <a:srgbClr val="0033CC"/>
                </a:solidFill>
              </a:rPr>
              <a:t>2 m 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944563" y="1508125"/>
            <a:ext cx="10017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400">
                <a:solidFill>
                  <a:srgbClr val="000099"/>
                </a:solidFill>
              </a:rPr>
              <a:t>Bündelfuß</a:t>
            </a:r>
          </a:p>
        </p:txBody>
      </p:sp>
      <p:sp>
        <p:nvSpPr>
          <p:cNvPr id="7180" name="Text Box 11"/>
          <p:cNvSpPr txBox="1">
            <a:spLocks noChangeArrowheads="1"/>
          </p:cNvSpPr>
          <p:nvPr/>
        </p:nvSpPr>
        <p:spPr bwMode="auto">
          <a:xfrm>
            <a:off x="6259513" y="1493838"/>
            <a:ext cx="10810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400">
                <a:solidFill>
                  <a:srgbClr val="000099"/>
                </a:solidFill>
              </a:rPr>
              <a:t>Bündelkopf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device_panel_r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196975"/>
            <a:ext cx="4321175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device_panel_fr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376078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827088" y="188913"/>
            <a:ext cx="69119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/>
            <a:r>
              <a:rPr lang="de-DE" sz="2000" b="1">
                <a:solidFill>
                  <a:srgbClr val="006666"/>
                </a:solidFill>
              </a:rPr>
              <a:t>Drucksteuerungs- und Messtafel</a:t>
            </a:r>
          </a:p>
        </p:txBody>
      </p:sp>
      <p:sp>
        <p:nvSpPr>
          <p:cNvPr id="8197" name="Oval 7"/>
          <p:cNvSpPr>
            <a:spLocks noChangeArrowheads="1"/>
          </p:cNvSpPr>
          <p:nvPr/>
        </p:nvSpPr>
        <p:spPr bwMode="auto">
          <a:xfrm>
            <a:off x="2916238" y="3933825"/>
            <a:ext cx="1223962" cy="863600"/>
          </a:xfrm>
          <a:prstGeom prst="ellipse">
            <a:avLst/>
          </a:prstGeom>
          <a:noFill/>
          <a:ln w="317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98" name="Oval 8"/>
          <p:cNvSpPr>
            <a:spLocks noChangeArrowheads="1"/>
          </p:cNvSpPr>
          <p:nvPr/>
        </p:nvSpPr>
        <p:spPr bwMode="auto">
          <a:xfrm>
            <a:off x="1619250" y="1125538"/>
            <a:ext cx="1008063" cy="358775"/>
          </a:xfrm>
          <a:prstGeom prst="ellipse">
            <a:avLst/>
          </a:prstGeom>
          <a:noFill/>
          <a:ln w="3492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1406525" y="4581525"/>
            <a:ext cx="1701800" cy="4302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400" b="1">
                <a:solidFill>
                  <a:srgbClr val="0033CC"/>
                </a:solidFill>
              </a:rPr>
              <a:t>Druckregler</a:t>
            </a:r>
          </a:p>
          <a:p>
            <a:pPr algn="ctr" eaLnBrk="1" hangingPunct="1"/>
            <a:r>
              <a:rPr lang="de-DE" sz="1400" b="1">
                <a:solidFill>
                  <a:srgbClr val="0033CC"/>
                </a:solidFill>
              </a:rPr>
              <a:t>für präzises Regeln </a:t>
            </a:r>
          </a:p>
        </p:txBody>
      </p:sp>
      <p:sp>
        <p:nvSpPr>
          <p:cNvPr id="8200" name="Line 10"/>
          <p:cNvSpPr>
            <a:spLocks noChangeShapeType="1"/>
          </p:cNvSpPr>
          <p:nvPr/>
        </p:nvSpPr>
        <p:spPr bwMode="auto">
          <a:xfrm flipV="1">
            <a:off x="2411413" y="4365625"/>
            <a:ext cx="504825" cy="2159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01" name="Line 11"/>
          <p:cNvSpPr>
            <a:spLocks noChangeShapeType="1"/>
          </p:cNvSpPr>
          <p:nvPr/>
        </p:nvSpPr>
        <p:spPr bwMode="auto">
          <a:xfrm flipH="1" flipV="1">
            <a:off x="2052638" y="1484313"/>
            <a:ext cx="358775" cy="30972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1136650" y="5661025"/>
            <a:ext cx="220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400">
                <a:solidFill>
                  <a:srgbClr val="000099"/>
                </a:solidFill>
              </a:rPr>
              <a:t>Frontseite mit 21 Ventilen</a:t>
            </a:r>
          </a:p>
        </p:txBody>
      </p:sp>
      <p:sp>
        <p:nvSpPr>
          <p:cNvPr id="8203" name="Text Box 13"/>
          <p:cNvSpPr txBox="1">
            <a:spLocks noChangeArrowheads="1"/>
          </p:cNvSpPr>
          <p:nvPr/>
        </p:nvSpPr>
        <p:spPr bwMode="auto">
          <a:xfrm>
            <a:off x="4400550" y="5578475"/>
            <a:ext cx="3946525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400">
                <a:solidFill>
                  <a:srgbClr val="000099"/>
                </a:solidFill>
              </a:rPr>
              <a:t>Hinterseite mit  21 Druckmesser</a:t>
            </a:r>
          </a:p>
          <a:p>
            <a:pPr algn="ctr" eaLnBrk="1" hangingPunct="1"/>
            <a:r>
              <a:rPr lang="de-DE" sz="1400">
                <a:solidFill>
                  <a:srgbClr val="000099"/>
                </a:solidFill>
              </a:rPr>
              <a:t>und 21 Ausgleichsvolumen (für  Einstellung des</a:t>
            </a:r>
          </a:p>
          <a:p>
            <a:pPr algn="ctr" eaLnBrk="1" hangingPunct="1"/>
            <a:r>
              <a:rPr lang="de-DE" sz="1400">
                <a:solidFill>
                  <a:srgbClr val="000099"/>
                </a:solidFill>
              </a:rPr>
              <a:t>Originalwertes 31.5 cm³)</a:t>
            </a:r>
          </a:p>
        </p:txBody>
      </p:sp>
      <p:sp>
        <p:nvSpPr>
          <p:cNvPr id="8204" name="Text Box 14"/>
          <p:cNvSpPr txBox="1">
            <a:spLocks noChangeArrowheads="1"/>
          </p:cNvSpPr>
          <p:nvPr/>
        </p:nvSpPr>
        <p:spPr bwMode="auto">
          <a:xfrm>
            <a:off x="4160838" y="4868863"/>
            <a:ext cx="1590675" cy="4302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400" b="1">
                <a:solidFill>
                  <a:srgbClr val="FF6600"/>
                </a:solidFill>
              </a:rPr>
              <a:t>regelbatre</a:t>
            </a:r>
          </a:p>
          <a:p>
            <a:pPr algn="ctr" eaLnBrk="1" hangingPunct="1"/>
            <a:r>
              <a:rPr lang="de-DE" sz="1400" b="1">
                <a:solidFill>
                  <a:srgbClr val="FF6600"/>
                </a:solidFill>
              </a:rPr>
              <a:t>Ausgleichvolumen</a:t>
            </a:r>
          </a:p>
        </p:txBody>
      </p:sp>
      <p:sp>
        <p:nvSpPr>
          <p:cNvPr id="8205" name="Line 15"/>
          <p:cNvSpPr>
            <a:spLocks noChangeShapeType="1"/>
          </p:cNvSpPr>
          <p:nvPr/>
        </p:nvSpPr>
        <p:spPr bwMode="auto">
          <a:xfrm flipV="1">
            <a:off x="4932363" y="4581525"/>
            <a:ext cx="504825" cy="2873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06" name="Text Box 16"/>
          <p:cNvSpPr txBox="1">
            <a:spLocks noChangeArrowheads="1"/>
          </p:cNvSpPr>
          <p:nvPr/>
        </p:nvSpPr>
        <p:spPr bwMode="auto">
          <a:xfrm rot="-5400000">
            <a:off x="7454900" y="3711575"/>
            <a:ext cx="27463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400">
                <a:solidFill>
                  <a:srgbClr val="000099"/>
                </a:solidFill>
              </a:rPr>
              <a:t>21 Kapillarrohre zum Testbündel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827088" y="188913"/>
            <a:ext cx="69119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/>
            <a:r>
              <a:rPr lang="de-DE" sz="2000" b="1">
                <a:solidFill>
                  <a:srgbClr val="006666"/>
                </a:solidFill>
              </a:rPr>
              <a:t>Vorbereitungsphase mit Druckbeaufschlagung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5562600" cy="505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6" descr="pressure_grou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981075"/>
            <a:ext cx="229235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745" name="Group 169"/>
          <p:cNvGraphicFramePr>
            <a:graphicFrameLocks noGrp="1"/>
          </p:cNvGraphicFramePr>
          <p:nvPr/>
        </p:nvGraphicFramePr>
        <p:xfrm>
          <a:off x="6084888" y="3860800"/>
          <a:ext cx="2663825" cy="1935248"/>
        </p:xfrm>
        <a:graphic>
          <a:graphicData uri="http://schemas.openxmlformats.org/drawingml/2006/table">
            <a:tbl>
              <a:tblPr/>
              <a:tblGrid>
                <a:gridCol w="1209675"/>
                <a:gridCol w="1454150"/>
              </a:tblGrid>
              <a:tr h="27645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Pressure, bar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2" marB="46792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Number of rods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2" marB="4679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452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(system p)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2" marB="46792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2" marB="4679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452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2" marB="46792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2" marB="4679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</a:tr>
              <a:tr h="276452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2" marB="46792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2" marB="4679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76452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2" marB="46792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2" marB="4679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276452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2" marB="46792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2" marB="4679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76452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2" marB="46792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2" marB="4679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</a:tbl>
          </a:graphicData>
        </a:graphic>
      </p:graphicFrame>
      <p:sp>
        <p:nvSpPr>
          <p:cNvPr id="9247" name="Text Box 170"/>
          <p:cNvSpPr txBox="1">
            <a:spLocks noChangeArrowheads="1"/>
          </p:cNvSpPr>
          <p:nvPr/>
        </p:nvSpPr>
        <p:spPr bwMode="auto">
          <a:xfrm>
            <a:off x="1187450" y="5732463"/>
            <a:ext cx="3927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400">
                <a:solidFill>
                  <a:srgbClr val="000099"/>
                </a:solidFill>
              </a:rPr>
              <a:t>Beladen von einzelnen Stäben mit </a:t>
            </a:r>
            <a:r>
              <a:rPr lang="de-DE" sz="1400" b="1">
                <a:solidFill>
                  <a:srgbClr val="000099"/>
                </a:solidFill>
              </a:rPr>
              <a:t>Kr</a:t>
            </a:r>
          </a:p>
          <a:p>
            <a:pPr algn="ctr" eaLnBrk="1" hangingPunct="1"/>
            <a:r>
              <a:rPr lang="de-DE" sz="1400">
                <a:solidFill>
                  <a:srgbClr val="000099"/>
                </a:solidFill>
              </a:rPr>
              <a:t>bei maximalen Hüllrohrtemperatur Tpct=520°C </a:t>
            </a:r>
          </a:p>
        </p:txBody>
      </p:sp>
      <p:sp>
        <p:nvSpPr>
          <p:cNvPr id="9248" name="Text Box 171"/>
          <p:cNvSpPr txBox="1">
            <a:spLocks noChangeArrowheads="1"/>
          </p:cNvSpPr>
          <p:nvPr/>
        </p:nvSpPr>
        <p:spPr bwMode="auto">
          <a:xfrm>
            <a:off x="6588125" y="3357563"/>
            <a:ext cx="180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 dirty="0">
                <a:solidFill>
                  <a:srgbClr val="000099"/>
                </a:solidFill>
              </a:rPr>
              <a:t>Map of bundle filling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827088" y="333375"/>
            <a:ext cx="69119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/>
            <a:r>
              <a:rPr lang="de-DE" sz="2000" b="1">
                <a:solidFill>
                  <a:srgbClr val="006666"/>
                </a:solidFill>
              </a:rPr>
              <a:t>QL0 Versuchsablauf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844550"/>
            <a:ext cx="6850063" cy="517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Gerade Verbindung mit Pfeil 5"/>
          <p:cNvCxnSpPr/>
          <p:nvPr/>
        </p:nvCxnSpPr>
        <p:spPr>
          <a:xfrm>
            <a:off x="2555776" y="2204864"/>
            <a:ext cx="144016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3995936" y="2204864"/>
            <a:ext cx="144016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5436096" y="2204864"/>
            <a:ext cx="144016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71"/>
          <p:cNvSpPr txBox="1">
            <a:spLocks noChangeArrowheads="1"/>
          </p:cNvSpPr>
          <p:nvPr/>
        </p:nvSpPr>
        <p:spPr bwMode="auto">
          <a:xfrm>
            <a:off x="2538118" y="1897087"/>
            <a:ext cx="12121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heating phase</a:t>
            </a:r>
            <a:endParaRPr lang="en-GB" sz="1400" dirty="0">
              <a:ln>
                <a:solidFill>
                  <a:sysClr val="windowText" lastClr="000000"/>
                </a:solidFill>
              </a:ln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 Box 171"/>
          <p:cNvSpPr txBox="1">
            <a:spLocks noChangeArrowheads="1"/>
          </p:cNvSpPr>
          <p:nvPr/>
        </p:nvSpPr>
        <p:spPr bwMode="auto">
          <a:xfrm>
            <a:off x="4070466" y="1895598"/>
            <a:ext cx="13767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cooldown phase</a:t>
            </a:r>
            <a:endParaRPr lang="en-GB" sz="1400" dirty="0">
              <a:ln>
                <a:solidFill>
                  <a:sysClr val="windowText" lastClr="000000"/>
                </a:solidFill>
              </a:ln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 Box 171"/>
          <p:cNvSpPr txBox="1">
            <a:spLocks noChangeArrowheads="1"/>
          </p:cNvSpPr>
          <p:nvPr/>
        </p:nvSpPr>
        <p:spPr bwMode="auto">
          <a:xfrm>
            <a:off x="5511009" y="1915318"/>
            <a:ext cx="12618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 dirty="0" smtClean="0">
                <a:ln>
                  <a:solidFill>
                    <a:sysClr val="windowText" lastClr="000000"/>
                  </a:solidFill>
                </a:ln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flooding phase</a:t>
            </a:r>
            <a:endParaRPr lang="en-GB" sz="1400" dirty="0">
              <a:ln>
                <a:solidFill>
                  <a:sysClr val="windowText" lastClr="000000"/>
                </a:solidFill>
              </a:ln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187625" y="0"/>
            <a:ext cx="6121226" cy="79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>
              <a:spcAft>
                <a:spcPts val="600"/>
              </a:spcAft>
            </a:pPr>
            <a:r>
              <a:rPr lang="de-DE" sz="2000" b="1" dirty="0" smtClean="0">
                <a:solidFill>
                  <a:srgbClr val="006666"/>
                </a:solidFill>
              </a:rPr>
              <a:t>Messanzeigen von Thermoelementen:</a:t>
            </a:r>
          </a:p>
          <a:p>
            <a:pPr algn="ctr">
              <a:spcAft>
                <a:spcPts val="600"/>
              </a:spcAft>
            </a:pPr>
            <a:r>
              <a:rPr lang="de-DE" b="1" dirty="0" smtClean="0">
                <a:solidFill>
                  <a:srgbClr val="006666"/>
                </a:solidFill>
              </a:rPr>
              <a:t>17 Bündelebenen zwischen -250 und 1350 mm </a:t>
            </a:r>
            <a:endParaRPr lang="de-DE" b="1" dirty="0">
              <a:solidFill>
                <a:srgbClr val="006666"/>
              </a:solidFill>
            </a:endParaRPr>
          </a:p>
        </p:txBody>
      </p:sp>
      <p:pic>
        <p:nvPicPr>
          <p:cNvPr id="1126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901560"/>
            <a:ext cx="7696200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Text Box 9"/>
          <p:cNvSpPr txBox="1">
            <a:spLocks noChangeArrowheads="1"/>
          </p:cNvSpPr>
          <p:nvPr/>
        </p:nvSpPr>
        <p:spPr bwMode="auto">
          <a:xfrm rot="-5400000">
            <a:off x="6187281" y="3332817"/>
            <a:ext cx="4881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 dirty="0">
                <a:solidFill>
                  <a:srgbClr val="000099"/>
                </a:solidFill>
              </a:rPr>
              <a:t>thermocouples indicated max temperature at each elevation</a:t>
            </a:r>
          </a:p>
        </p:txBody>
      </p:sp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1639888" y="1263650"/>
            <a:ext cx="18113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FF0000"/>
                </a:solidFill>
              </a:rPr>
              <a:t>peak bundle temperature</a:t>
            </a:r>
          </a:p>
          <a:p>
            <a:pPr algn="ctr" eaLnBrk="1" hangingPunct="1"/>
            <a:r>
              <a:rPr lang="en-US" sz="1200" b="1">
                <a:solidFill>
                  <a:srgbClr val="FF0000"/>
                </a:solidFill>
              </a:rPr>
              <a:t>(950 mm, TFS 4/13)</a:t>
            </a:r>
          </a:p>
        </p:txBody>
      </p:sp>
      <p:sp>
        <p:nvSpPr>
          <p:cNvPr id="11270" name="Line 11"/>
          <p:cNvSpPr>
            <a:spLocks noChangeShapeType="1"/>
          </p:cNvSpPr>
          <p:nvPr/>
        </p:nvSpPr>
        <p:spPr bwMode="auto">
          <a:xfrm flipV="1">
            <a:off x="3492500" y="1268413"/>
            <a:ext cx="287338" cy="73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1" name="Text Box 12"/>
          <p:cNvSpPr txBox="1">
            <a:spLocks noChangeArrowheads="1"/>
          </p:cNvSpPr>
          <p:nvPr/>
        </p:nvSpPr>
        <p:spPr bwMode="auto">
          <a:xfrm>
            <a:off x="4217988" y="2787650"/>
            <a:ext cx="213042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00FF"/>
                </a:solidFill>
              </a:rPr>
              <a:t>onset of cooling steam</a:t>
            </a:r>
          </a:p>
          <a:p>
            <a:pPr algn="ctr" eaLnBrk="1" hangingPunct="1"/>
            <a:r>
              <a:rPr lang="en-US" sz="1400">
                <a:solidFill>
                  <a:srgbClr val="0000FF"/>
                </a:solidFill>
              </a:rPr>
              <a:t>with condensed water</a:t>
            </a:r>
          </a:p>
        </p:txBody>
      </p:sp>
      <p:sp>
        <p:nvSpPr>
          <p:cNvPr id="11272" name="Line 13"/>
          <p:cNvSpPr>
            <a:spLocks noChangeShapeType="1"/>
          </p:cNvSpPr>
          <p:nvPr/>
        </p:nvSpPr>
        <p:spPr bwMode="auto">
          <a:xfrm flipH="1">
            <a:off x="4140200" y="2924175"/>
            <a:ext cx="215900" cy="1368425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3" name="Line 14"/>
          <p:cNvSpPr>
            <a:spLocks noChangeShapeType="1"/>
          </p:cNvSpPr>
          <p:nvPr/>
        </p:nvSpPr>
        <p:spPr bwMode="auto">
          <a:xfrm flipH="1">
            <a:off x="5148263" y="4005263"/>
            <a:ext cx="0" cy="576262"/>
          </a:xfrm>
          <a:prstGeom prst="line">
            <a:avLst/>
          </a:prstGeom>
          <a:noFill/>
          <a:ln w="22225">
            <a:solidFill>
              <a:srgbClr val="00808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4" name="Text Box 15"/>
          <p:cNvSpPr txBox="1">
            <a:spLocks noChangeArrowheads="1"/>
          </p:cNvSpPr>
          <p:nvPr/>
        </p:nvSpPr>
        <p:spPr bwMode="auto">
          <a:xfrm>
            <a:off x="4535488" y="3625850"/>
            <a:ext cx="13668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006666"/>
                </a:solidFill>
              </a:rPr>
              <a:t>injection of</a:t>
            </a:r>
          </a:p>
          <a:p>
            <a:pPr algn="ctr" eaLnBrk="1" hangingPunct="1"/>
            <a:r>
              <a:rPr lang="en-US" sz="1200" b="1">
                <a:solidFill>
                  <a:srgbClr val="006666"/>
                </a:solidFill>
              </a:rPr>
              <a:t>quench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_master_ppt2003_e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KIT_master_ppt2003_en</Template>
  <TotalTime>0</TotalTime>
  <Words>751</Words>
  <Application>Microsoft Office PowerPoint</Application>
  <PresentationFormat>Bildschirmpräsentation (4:3)</PresentationFormat>
  <Paragraphs>271</Paragraphs>
  <Slides>25</Slides>
  <Notes>0</Notes>
  <HiddenSlides>0</HiddenSlides>
  <MMClips>1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7" baseType="lpstr">
      <vt:lpstr>KIT_master_ppt2003_en</vt:lpstr>
      <vt:lpstr>Origin Grafik</vt:lpstr>
      <vt:lpstr>Erste Ergebnisse des Inbetriebnahmeversuchs QUENCH-L0 </vt:lpstr>
      <vt:lpstr>PowerPoint-Präsentation</vt:lpstr>
      <vt:lpstr>PowerPoint-Präsentation</vt:lpstr>
      <vt:lpstr>PowerPoint-Präsentation</vt:lpstr>
      <vt:lpstr>Druckbeaufschlagung von einzelnen Stäben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Forschungszentrum Karlsruhe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Folientitel: Arial 26pt fett 2-zeilig: Arial 22pt fett</dc:title>
  <dc:creator>Stuckert</dc:creator>
  <cp:lastModifiedBy>Stuckert, Juri</cp:lastModifiedBy>
  <cp:revision>106</cp:revision>
  <dcterms:created xsi:type="dcterms:W3CDTF">2009-10-02T07:34:18Z</dcterms:created>
  <dcterms:modified xsi:type="dcterms:W3CDTF">2010-09-14T20:03:24Z</dcterms:modified>
</cp:coreProperties>
</file>