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handoutMasterIdLst>
    <p:handoutMasterId r:id="rId32"/>
  </p:handoutMasterIdLst>
  <p:sldIdLst>
    <p:sldId id="256" r:id="rId2"/>
    <p:sldId id="340" r:id="rId3"/>
    <p:sldId id="368" r:id="rId4"/>
    <p:sldId id="339" r:id="rId5"/>
    <p:sldId id="387" r:id="rId6"/>
    <p:sldId id="365" r:id="rId7"/>
    <p:sldId id="366" r:id="rId8"/>
    <p:sldId id="386" r:id="rId9"/>
    <p:sldId id="369" r:id="rId10"/>
    <p:sldId id="370" r:id="rId11"/>
    <p:sldId id="371" r:id="rId12"/>
    <p:sldId id="379" r:id="rId13"/>
    <p:sldId id="378" r:id="rId14"/>
    <p:sldId id="388" r:id="rId15"/>
    <p:sldId id="389" r:id="rId16"/>
    <p:sldId id="390" r:id="rId17"/>
    <p:sldId id="381" r:id="rId18"/>
    <p:sldId id="382" r:id="rId19"/>
    <p:sldId id="383" r:id="rId20"/>
    <p:sldId id="362" r:id="rId21"/>
    <p:sldId id="367" r:id="rId22"/>
    <p:sldId id="372" r:id="rId23"/>
    <p:sldId id="373" r:id="rId24"/>
    <p:sldId id="376" r:id="rId25"/>
    <p:sldId id="375" r:id="rId26"/>
    <p:sldId id="377" r:id="rId27"/>
    <p:sldId id="384" r:id="rId28"/>
    <p:sldId id="357" r:id="rId29"/>
    <p:sldId id="360" r:id="rId30"/>
  </p:sldIdLst>
  <p:sldSz cx="9144000" cy="6858000" type="screen4x3"/>
  <p:notesSz cx="7099300" cy="10234613"/>
  <p:defaultTextStyle>
    <a:defPPr>
      <a:defRPr lang="de-DE"/>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99"/>
    <a:srgbClr val="00804B"/>
    <a:srgbClr val="008080"/>
    <a:srgbClr val="F2F2F2"/>
    <a:srgbClr val="0000FF"/>
    <a:srgbClr val="800080"/>
    <a:srgbClr val="006666"/>
    <a:srgbClr val="6666FF"/>
    <a:srgbClr val="9999FF"/>
    <a:srgbClr val="99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ittlere Formatvorlage 2 - Akz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EC20E35-A176-4012-BC5E-935CFFF8708E}" styleName="Mittlere Formatvorlag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Designformatvorlage 1 - Akz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68" autoAdjust="0"/>
    <p:restoredTop sz="95000" autoAdjust="0"/>
  </p:normalViewPr>
  <p:slideViewPr>
    <p:cSldViewPr>
      <p:cViewPr varScale="1">
        <p:scale>
          <a:sx n="76" d="100"/>
          <a:sy n="76" d="100"/>
        </p:scale>
        <p:origin x="-950" y="-86"/>
      </p:cViewPr>
      <p:guideLst>
        <p:guide orient="horz" pos="2160"/>
        <p:guide pos="2880"/>
      </p:guideLst>
    </p:cSldViewPr>
  </p:slideViewPr>
  <p:notesTextViewPr>
    <p:cViewPr>
      <p:scale>
        <a:sx n="100" d="100"/>
        <a:sy n="100" d="100"/>
      </p:scale>
      <p:origin x="0" y="0"/>
    </p:cViewPr>
  </p:notesTextViewPr>
  <p:notesViewPr>
    <p:cSldViewPr>
      <p:cViewPr varScale="1">
        <p:scale>
          <a:sx n="76" d="100"/>
          <a:sy n="76" d="100"/>
        </p:scale>
        <p:origin x="-3978" y="-108"/>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61337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6"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09930" y="4861441"/>
            <a:ext cx="5679440" cy="4605576"/>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de-DE" noProof="0" smtClean="0"/>
              <a:t>Textmasterformate durch Klicken bearbeiten</a:t>
            </a:r>
          </a:p>
          <a:p>
            <a:pPr lvl="1"/>
            <a:r>
              <a:rPr lang="de-DE" noProof="0" smtClean="0"/>
              <a:t>Zweite Ebene</a:t>
            </a:r>
          </a:p>
          <a:p>
            <a:pPr lvl="2"/>
            <a:r>
              <a:rPr lang="de-DE" noProof="0" smtClean="0"/>
              <a:t>Dritte Ebene</a:t>
            </a:r>
          </a:p>
          <a:p>
            <a:pPr lvl="3"/>
            <a:r>
              <a:rPr lang="de-DE" noProof="0" smtClean="0"/>
              <a:t>Vierte Ebene</a:t>
            </a:r>
          </a:p>
          <a:p>
            <a:pPr lvl="4"/>
            <a:r>
              <a:rPr lang="de-DE" noProof="0" smtClean="0"/>
              <a:t>Fünfte Ebene</a:t>
            </a:r>
          </a:p>
        </p:txBody>
      </p:sp>
    </p:spTree>
    <p:extLst>
      <p:ext uri="{BB962C8B-B14F-4D97-AF65-F5344CB8AC3E}">
        <p14:creationId xmlns:p14="http://schemas.microsoft.com/office/powerpoint/2010/main" val="15126026"/>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8.jpeg"/><Relationship Id="rId4"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pic>
        <p:nvPicPr>
          <p:cNvPr id="4" name="Picture 12" descr="Bundle_0grad"/>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3" y="2992438"/>
            <a:ext cx="9107487" cy="338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9" descr="II_rahmen_neu_titel"/>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396875" y="6475413"/>
            <a:ext cx="3670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800" dirty="0" smtClean="0"/>
              <a:t>KIT – University of the State of Baden-Württemberg and</a:t>
            </a:r>
          </a:p>
          <a:p>
            <a:pPr eaLnBrk="1" hangingPunct="1">
              <a:defRPr/>
            </a:pPr>
            <a:r>
              <a:rPr lang="en-US" sz="800" dirty="0" smtClean="0"/>
              <a:t>National Large-scale Research Center of the Helmholtz Association</a:t>
            </a:r>
            <a:endParaRPr lang="de-DE" sz="800" dirty="0" smtClean="0"/>
          </a:p>
        </p:txBody>
      </p:sp>
      <p:sp>
        <p:nvSpPr>
          <p:cNvPr id="7" name="Text Box 21"/>
          <p:cNvSpPr txBox="1">
            <a:spLocks noChangeArrowheads="1"/>
          </p:cNvSpPr>
          <p:nvPr/>
        </p:nvSpPr>
        <p:spPr bwMode="auto">
          <a:xfrm>
            <a:off x="385763" y="3366344"/>
            <a:ext cx="4330253" cy="153888"/>
          </a:xfrm>
          <a:prstGeom prst="rect">
            <a:avLst/>
          </a:prstGeom>
          <a:noFill/>
          <a:ln w="9525">
            <a:noFill/>
            <a:miter lim="800000"/>
            <a:headEnd/>
            <a:tailEnd/>
          </a:ln>
          <a:effectLst/>
        </p:spPr>
        <p:txBody>
          <a:bodyPr wrap="square" lIns="0" tIns="0" rIns="0" bIns="0" anchor="ct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GB" sz="1000" noProof="0" dirty="0" smtClean="0">
                <a:solidFill>
                  <a:schemeClr val="bg1"/>
                </a:solidFill>
              </a:rPr>
              <a:t>Institute for Applied Materials, IAM-WPT, Program NUKLEAR</a:t>
            </a:r>
          </a:p>
        </p:txBody>
      </p:sp>
      <p:sp>
        <p:nvSpPr>
          <p:cNvPr id="8" name="Text Box 14"/>
          <p:cNvSpPr txBox="1">
            <a:spLocks noChangeArrowheads="1"/>
          </p:cNvSpPr>
          <p:nvPr/>
        </p:nvSpPr>
        <p:spPr bwMode="auto">
          <a:xfrm>
            <a:off x="7318375" y="6497638"/>
            <a:ext cx="17272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sz="1600" b="1" dirty="0" smtClean="0">
                <a:solidFill>
                  <a:schemeClr val="bg1"/>
                </a:solidFill>
              </a:rPr>
              <a:t>www.kit.edu</a:t>
            </a:r>
          </a:p>
        </p:txBody>
      </p:sp>
      <p:pic>
        <p:nvPicPr>
          <p:cNvPr id="9" name="Picture 13" descr="KIT-Logo-rgb_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8" y="333375"/>
            <a:ext cx="1619250"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noChangeArrowheads="1"/>
          </p:cNvSpPr>
          <p:nvPr>
            <p:ph type="ctrTitle"/>
          </p:nvPr>
        </p:nvSpPr>
        <p:spPr>
          <a:xfrm>
            <a:off x="395288" y="1268413"/>
            <a:ext cx="8389937" cy="649287"/>
          </a:xfrm>
        </p:spPr>
        <p:txBody>
          <a:bodyPr/>
          <a:lstStyle>
            <a:lvl1pPr>
              <a:lnSpc>
                <a:spcPct val="90000"/>
              </a:lnSpc>
              <a:defRPr sz="2600"/>
            </a:lvl1pPr>
          </a:lstStyle>
          <a:p>
            <a:r>
              <a:rPr lang="de-DE" smtClean="0"/>
              <a:t>Titelmasterformat durch Klicken bearbeiten</a:t>
            </a:r>
            <a:endParaRPr lang="de-DE"/>
          </a:p>
        </p:txBody>
      </p:sp>
      <p:sp>
        <p:nvSpPr>
          <p:cNvPr id="4100" name="Rectangle 4"/>
          <p:cNvSpPr>
            <a:spLocks noGrp="1" noChangeArrowheads="1"/>
          </p:cNvSpPr>
          <p:nvPr>
            <p:ph type="subTitle" idx="1"/>
          </p:nvPr>
        </p:nvSpPr>
        <p:spPr>
          <a:xfrm>
            <a:off x="396875" y="2232025"/>
            <a:ext cx="8370888" cy="620713"/>
          </a:xfrm>
        </p:spPr>
        <p:txBody>
          <a:bodyPr/>
          <a:lstStyle>
            <a:lvl1pPr marL="0" indent="0">
              <a:spcBef>
                <a:spcPct val="0"/>
              </a:spcBef>
              <a:buFontTx/>
              <a:buNone/>
              <a:defRPr sz="1800" b="1">
                <a:solidFill>
                  <a:srgbClr val="000000"/>
                </a:solidFill>
              </a:defRPr>
            </a:lvl1pPr>
          </a:lstStyle>
          <a:p>
            <a:r>
              <a:rPr lang="de-DE" smtClean="0"/>
              <a:t>Formatvorlage des Untertitelmasters durch Klicken bearbeiten</a:t>
            </a:r>
            <a:endParaRPr lang="de-DE"/>
          </a:p>
        </p:txBody>
      </p:sp>
      <p:pic>
        <p:nvPicPr>
          <p:cNvPr id="2" name="Grafik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141048" y="209494"/>
            <a:ext cx="1801368" cy="771144"/>
          </a:xfrm>
          <a:prstGeom prst="rect">
            <a:avLst/>
          </a:prstGeom>
        </p:spPr>
      </p:pic>
    </p:spTree>
    <p:extLst>
      <p:ext uri="{BB962C8B-B14F-4D97-AF65-F5344CB8AC3E}">
        <p14:creationId xmlns:p14="http://schemas.microsoft.com/office/powerpoint/2010/main" val="35967555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5378756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59563" y="333375"/>
            <a:ext cx="2089150" cy="5759450"/>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390525" y="333375"/>
            <a:ext cx="6116638" cy="575945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8095870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11/21/2013</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‹Nr.›</a:t>
            </a:fld>
            <a:endParaRPr lang="en-US"/>
          </a:p>
        </p:txBody>
      </p:sp>
    </p:spTree>
    <p:extLst>
      <p:ext uri="{BB962C8B-B14F-4D97-AF65-F5344CB8AC3E}">
        <p14:creationId xmlns:p14="http://schemas.microsoft.com/office/powerpoint/2010/main" val="3960638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229156751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DE"/>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Tree>
    <p:extLst>
      <p:ext uri="{BB962C8B-B14F-4D97-AF65-F5344CB8AC3E}">
        <p14:creationId xmlns:p14="http://schemas.microsoft.com/office/powerpoint/2010/main" val="26058505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3921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4646613" y="1198563"/>
            <a:ext cx="4102100" cy="48942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908374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DE"/>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Tree>
    <p:extLst>
      <p:ext uri="{BB962C8B-B14F-4D97-AF65-F5344CB8AC3E}">
        <p14:creationId xmlns:p14="http://schemas.microsoft.com/office/powerpoint/2010/main" val="420180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Tree>
    <p:extLst>
      <p:ext uri="{BB962C8B-B14F-4D97-AF65-F5344CB8AC3E}">
        <p14:creationId xmlns:p14="http://schemas.microsoft.com/office/powerpoint/2010/main" val="1707054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3776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lstStyle>
            <a:lvl1pPr algn="l">
              <a:defRPr sz="2000" b="1"/>
            </a:lvl1pPr>
          </a:lstStyle>
          <a:p>
            <a:r>
              <a:rPr lang="de-DE" smtClean="0"/>
              <a:t>Titelmasterformat durch Klicken bearbeiten</a:t>
            </a:r>
            <a:endParaRPr lang="de-DE"/>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408286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lstStyle>
            <a:lvl1pPr algn="l">
              <a:defRPr sz="2000" b="1"/>
            </a:lvl1pPr>
          </a:lstStyle>
          <a:p>
            <a:r>
              <a:rPr lang="de-DE" smtClean="0"/>
              <a:t>Titelmasterformat durch Klicken bearbeiten</a:t>
            </a:r>
            <a:endParaRPr lang="de-DE"/>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de-DE" noProof="0" dirty="0" smtClean="0"/>
              <a:t>Bild durch Klicken auf Symbol hinzufügen</a:t>
            </a:r>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Tree>
    <p:extLst>
      <p:ext uri="{BB962C8B-B14F-4D97-AF65-F5344CB8AC3E}">
        <p14:creationId xmlns:p14="http://schemas.microsoft.com/office/powerpoint/2010/main" val="415801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9" descr="II_rahmen_neu_folg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390525" y="333375"/>
            <a:ext cx="691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b" anchorCtr="0" compatLnSpc="1">
            <a:prstTxWarp prst="textNoShape">
              <a:avLst/>
            </a:prstTxWarp>
          </a:bodyPr>
          <a:lstStyle/>
          <a:p>
            <a:pPr lvl="0"/>
            <a:r>
              <a:rPr lang="de-DE" dirty="0" smtClean="0"/>
              <a:t>Folientitel durch klicken hinzufügen</a:t>
            </a:r>
          </a:p>
        </p:txBody>
      </p:sp>
      <p:sp>
        <p:nvSpPr>
          <p:cNvPr id="1028" name="Rectangle 3"/>
          <p:cNvSpPr>
            <a:spLocks noGrp="1" noChangeArrowheads="1"/>
          </p:cNvSpPr>
          <p:nvPr>
            <p:ph type="body" idx="1"/>
          </p:nvPr>
        </p:nvSpPr>
        <p:spPr bwMode="auto">
          <a:xfrm>
            <a:off x="392113" y="1198563"/>
            <a:ext cx="8356600"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dirty="0" smtClean="0"/>
              <a:t>Karlsruhe Institute of Technology (KIT).</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p>
        </p:txBody>
      </p:sp>
      <p:sp>
        <p:nvSpPr>
          <p:cNvPr id="1030" name="Text Box 11"/>
          <p:cNvSpPr txBox="1">
            <a:spLocks noChangeArrowheads="1"/>
          </p:cNvSpPr>
          <p:nvPr/>
        </p:nvSpPr>
        <p:spPr bwMode="auto">
          <a:xfrm>
            <a:off x="4859338" y="6453188"/>
            <a:ext cx="576758" cy="180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fld id="{06D4C4BF-F5A5-4DFE-A9E8-E541260CD533}" type="slidenum">
              <a:rPr lang="de-DE" sz="900" b="1" smtClean="0"/>
              <a:pPr eaLnBrk="1" hangingPunct="1">
                <a:spcBef>
                  <a:spcPct val="50000"/>
                </a:spcBef>
                <a:defRPr/>
              </a:pPr>
              <a:t>‹Nr.›</a:t>
            </a:fld>
            <a:endParaRPr lang="de-DE" sz="900" b="1" dirty="0" smtClean="0"/>
          </a:p>
        </p:txBody>
      </p:sp>
      <p:sp>
        <p:nvSpPr>
          <p:cNvPr id="1036" name="Text Box 12"/>
          <p:cNvSpPr txBox="1">
            <a:spLocks noChangeArrowheads="1"/>
          </p:cNvSpPr>
          <p:nvPr/>
        </p:nvSpPr>
        <p:spPr bwMode="auto">
          <a:xfrm>
            <a:off x="755650" y="6453188"/>
            <a:ext cx="647998" cy="215900"/>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de-DE" sz="900" dirty="0" smtClean="0"/>
              <a:t>21.11.2013</a:t>
            </a:r>
          </a:p>
        </p:txBody>
      </p:sp>
      <p:pic>
        <p:nvPicPr>
          <p:cNvPr id="1032" name="Picture 9" descr="KITlogo_4c_frutige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100392" y="150813"/>
            <a:ext cx="934976" cy="427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2"/>
          <p:cNvSpPr txBox="1">
            <a:spLocks noChangeArrowheads="1"/>
          </p:cNvSpPr>
          <p:nvPr userDrawn="1"/>
        </p:nvSpPr>
        <p:spPr bwMode="auto">
          <a:xfrm>
            <a:off x="1476375" y="6453188"/>
            <a:ext cx="2591569" cy="360362"/>
          </a:xfrm>
          <a:prstGeom prst="rect">
            <a:avLst/>
          </a:prstGeom>
          <a:noFill/>
          <a:ln w="9525">
            <a:noFill/>
            <a:miter lim="800000"/>
            <a:headEnd/>
            <a:tailEnd/>
          </a:ln>
          <a:effectLst/>
        </p:spPr>
        <p:txBody>
          <a:bodyPr lIns="0" tIns="0" rIns="0" bIns="0"/>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indent="0" eaLnBrk="1" hangingPunct="1">
              <a:spcBef>
                <a:spcPct val="50000"/>
              </a:spcBef>
              <a:buNone/>
              <a:defRPr/>
            </a:pPr>
            <a:r>
              <a:rPr lang="en-GB" sz="900" noProof="0" dirty="0" smtClean="0"/>
              <a:t>A. Pshenichnikov , J. Stuckert</a:t>
            </a:r>
          </a:p>
          <a:p>
            <a:pPr marL="0" indent="0" eaLnBrk="1" hangingPunct="1">
              <a:spcBef>
                <a:spcPct val="50000"/>
              </a:spcBef>
              <a:buNone/>
              <a:defRPr/>
            </a:pPr>
            <a:r>
              <a:rPr lang="en-GB" sz="900" baseline="0" noProof="0" dirty="0" smtClean="0"/>
              <a:t>19th QUENCH-Workshop</a:t>
            </a:r>
            <a:endParaRPr lang="en-GB" sz="900" noProof="0" dirty="0" smtClean="0"/>
          </a:p>
        </p:txBody>
      </p:sp>
      <p:pic>
        <p:nvPicPr>
          <p:cNvPr id="3" name="Grafik 2"/>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8100392" y="6421778"/>
            <a:ext cx="934976" cy="401459"/>
          </a:xfrm>
          <a:prstGeom prst="rect">
            <a:avLst/>
          </a:prstGeom>
        </p:spPr>
      </p:pic>
    </p:spTree>
  </p:cSld>
  <p:clrMap bg1="lt1" tx1="dk1" bg2="lt2" tx2="dk2" accent1="accent1" accent2="accent2" accent3="accent3" accent4="accent4" accent5="accent5" accent6="accent6" hlink="hlink" folHlink="folHlink"/>
  <p:sldLayoutIdLst>
    <p:sldLayoutId id="2147483719"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20" r:id="rId12"/>
  </p:sldLayoutIdLst>
  <p:timing>
    <p:tnLst>
      <p:par>
        <p:cTn id="1" dur="indefinite" restart="never" nodeType="tmRoot"/>
      </p:par>
    </p:tnLst>
  </p:timing>
  <p:hf hdr="0"/>
  <p:txStyles>
    <p:title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p:titleStyle>
    <p:bodyStyle>
      <a:lvl1pPr marL="342900" indent="-342900" algn="l" rtl="0" eaLnBrk="0" fontAlgn="base" hangingPunct="0">
        <a:spcBef>
          <a:spcPct val="20000"/>
        </a:spcBef>
        <a:spcAft>
          <a:spcPct val="0"/>
        </a:spcAft>
        <a:buSzPct val="70000"/>
        <a:buBlip>
          <a:blip r:embed="rId17"/>
        </a:buBlip>
        <a:defRPr sz="2400">
          <a:solidFill>
            <a:schemeClr val="tx1"/>
          </a:solidFill>
          <a:latin typeface="+mn-lt"/>
          <a:ea typeface="+mn-ea"/>
          <a:cs typeface="+mn-cs"/>
        </a:defRPr>
      </a:lvl1pPr>
      <a:lvl2pPr marL="742950" indent="-285750" algn="l" rtl="0" eaLnBrk="0" fontAlgn="base" hangingPunct="0">
        <a:spcBef>
          <a:spcPct val="20000"/>
        </a:spcBef>
        <a:spcAft>
          <a:spcPct val="0"/>
        </a:spcAft>
        <a:buSzPct val="60000"/>
        <a:buBlip>
          <a:blip r:embed="rId17"/>
        </a:buBlip>
        <a:defRPr sz="2000">
          <a:solidFill>
            <a:schemeClr val="tx1"/>
          </a:solidFill>
          <a:latin typeface="+mn-lt"/>
        </a:defRPr>
      </a:lvl2pPr>
      <a:lvl3pPr marL="1143000" indent="-228600" algn="l" rtl="0" eaLnBrk="0" fontAlgn="base" hangingPunct="0">
        <a:spcBef>
          <a:spcPct val="20000"/>
        </a:spcBef>
        <a:spcAft>
          <a:spcPct val="0"/>
        </a:spcAft>
        <a:buSzPct val="60000"/>
        <a:buBlip>
          <a:blip r:embed="rId17"/>
        </a:buBlip>
        <a:defRPr sz="2400">
          <a:solidFill>
            <a:schemeClr val="tx1"/>
          </a:solidFill>
          <a:latin typeface="+mn-lt"/>
        </a:defRPr>
      </a:lvl3pPr>
      <a:lvl4pPr marL="1600200" indent="-228600" algn="l" rtl="0" eaLnBrk="0" fontAlgn="base" hangingPunct="0">
        <a:spcBef>
          <a:spcPct val="20000"/>
        </a:spcBef>
        <a:spcAft>
          <a:spcPct val="0"/>
        </a:spcAft>
        <a:buSzPct val="60000"/>
        <a:buBlip>
          <a:blip r:embed="rId17"/>
        </a:buBlip>
        <a:defRPr sz="1600">
          <a:solidFill>
            <a:schemeClr val="tx1"/>
          </a:solidFill>
          <a:latin typeface="+mn-lt"/>
        </a:defRPr>
      </a:lvl4pPr>
      <a:lvl5pPr marL="2057400" indent="-228600" algn="l" rtl="0" eaLnBrk="0" fontAlgn="base" hangingPunct="0">
        <a:spcBef>
          <a:spcPct val="20000"/>
        </a:spcBef>
        <a:spcAft>
          <a:spcPct val="0"/>
        </a:spcAft>
        <a:buSzPct val="60000"/>
        <a:buBlip>
          <a:blip r:embed="rId17"/>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17"/>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17"/>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17"/>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17"/>
        </a:buBlip>
        <a:defRPr sz="14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jpeg"/><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 Id="rId9" Type="http://schemas.microsoft.com/office/2007/relationships/hdphoto" Target="../media/hdphoto16.wdp"/></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36.png"/><Relationship Id="rId5" Type="http://schemas.microsoft.com/office/2007/relationships/hdphoto" Target="../media/hdphoto18.wdp"/><Relationship Id="rId4" Type="http://schemas.openxmlformats.org/officeDocument/2006/relationships/image" Target="../media/image35.png"/><Relationship Id="rId9" Type="http://schemas.microsoft.com/office/2007/relationships/hdphoto" Target="../media/hdphoto20.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1.jpeg"/><Relationship Id="rId3" Type="http://schemas.microsoft.com/office/2007/relationships/hdphoto" Target="../media/hdphoto21.wdp"/><Relationship Id="rId7" Type="http://schemas.microsoft.com/office/2007/relationships/hdphoto" Target="../media/hdphoto23.wdp"/><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0.jpeg"/><Relationship Id="rId5" Type="http://schemas.microsoft.com/office/2007/relationships/hdphoto" Target="../media/hdphoto22.wdp"/><Relationship Id="rId4" Type="http://schemas.openxmlformats.org/officeDocument/2006/relationships/image" Target="../media/image39.jpeg"/><Relationship Id="rId9" Type="http://schemas.microsoft.com/office/2007/relationships/hdphoto" Target="../media/hdphoto24.wdp"/></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microsoft.com/office/2007/relationships/hdphoto" Target="../media/hdphoto22.wdp"/><Relationship Id="rId7" Type="http://schemas.microsoft.com/office/2007/relationships/hdphoto" Target="../media/hdphoto25.wdp"/><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2.jpeg"/><Relationship Id="rId5" Type="http://schemas.microsoft.com/office/2007/relationships/hdphoto" Target="../media/hdphoto24.wdp"/><Relationship Id="rId4" Type="http://schemas.openxmlformats.org/officeDocument/2006/relationships/image" Target="../media/image41.jpeg"/><Relationship Id="rId9" Type="http://schemas.microsoft.com/office/2007/relationships/hdphoto" Target="../media/hdphoto26.wdp"/></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microsoft.com/office/2007/relationships/hdphoto" Target="../media/hdphoto27.wdp"/><Relationship Id="rId7" Type="http://schemas.microsoft.com/office/2007/relationships/hdphoto" Target="../media/hdphoto28.wdp"/><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5.jpeg"/><Relationship Id="rId5" Type="http://schemas.microsoft.com/office/2007/relationships/hdphoto" Target="../media/hdphoto26.wdp"/><Relationship Id="rId4" Type="http://schemas.openxmlformats.org/officeDocument/2006/relationships/image" Target="../media/image43.jpeg"/><Relationship Id="rId9" Type="http://schemas.microsoft.com/office/2007/relationships/hdphoto" Target="../media/hdphoto29.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microsoft.com/office/2007/relationships/hdphoto" Target="../media/hdphoto30.wdp"/><Relationship Id="rId7" Type="http://schemas.microsoft.com/office/2007/relationships/hdphoto" Target="../media/hdphoto32.wdp"/><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49.jpeg"/><Relationship Id="rId5" Type="http://schemas.microsoft.com/office/2007/relationships/hdphoto" Target="../media/hdphoto31.wdp"/><Relationship Id="rId4" Type="http://schemas.openxmlformats.org/officeDocument/2006/relationships/image" Target="../media/image48.jpeg"/><Relationship Id="rId9" Type="http://schemas.microsoft.com/office/2007/relationships/hdphoto" Target="../media/hdphoto33.wdp"/></Relationships>
</file>

<file path=ppt/slides/_rels/slide18.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51.jpeg"/><Relationship Id="rId1" Type="http://schemas.openxmlformats.org/officeDocument/2006/relationships/slideLayout" Target="../slideLayouts/slideLayout7.xml"/><Relationship Id="rId5" Type="http://schemas.microsoft.com/office/2007/relationships/hdphoto" Target="../media/hdphoto35.wdp"/><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microsoft.com/office/2007/relationships/hdphoto" Target="../media/hdphoto36.wdp"/><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5.png"/><Relationship Id="rId5" Type="http://schemas.microsoft.com/office/2007/relationships/hdphoto" Target="../media/hdphoto37.wdp"/><Relationship Id="rId4" Type="http://schemas.openxmlformats.org/officeDocument/2006/relationships/image" Target="../media/image54.jpeg"/></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5" Type="http://schemas.openxmlformats.org/officeDocument/2006/relationships/image" Target="../media/image67.png"/><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1.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0.jpeg"/><Relationship Id="rId5" Type="http://schemas.microsoft.com/office/2007/relationships/hdphoto" Target="../media/hdphoto2.wdp"/><Relationship Id="rId4" Type="http://schemas.openxmlformats.org/officeDocument/2006/relationships/image" Target="../media/image19.jpeg"/><Relationship Id="rId9" Type="http://schemas.microsoft.com/office/2007/relationships/hdphoto" Target="../media/hdphoto4.wdp"/></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hdphoto" Target="../media/hdphoto6.wdp"/><Relationship Id="rId4" Type="http://schemas.openxmlformats.org/officeDocument/2006/relationships/image" Target="../media/image23.png"/><Relationship Id="rId9"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openxmlformats.org/officeDocument/2006/relationships/image" Target="../media/image29.jpeg"/><Relationship Id="rId3" Type="http://schemas.microsoft.com/office/2007/relationships/hdphoto" Target="../media/hdphoto9.wdp"/><Relationship Id="rId7" Type="http://schemas.microsoft.com/office/2007/relationships/hdphoto" Target="../media/hdphoto11.wdp"/><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8.png"/><Relationship Id="rId5" Type="http://schemas.microsoft.com/office/2007/relationships/hdphoto" Target="../media/hdphoto10.wdp"/><Relationship Id="rId4" Type="http://schemas.openxmlformats.org/officeDocument/2006/relationships/image" Target="../media/image27.png"/><Relationship Id="rId9" Type="http://schemas.microsoft.com/office/2007/relationships/hdphoto" Target="../media/hdphoto1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79512" y="1556792"/>
            <a:ext cx="8640960" cy="792832"/>
          </a:xfrm>
        </p:spPr>
        <p:txBody>
          <a:bodyPr/>
          <a:lstStyle/>
          <a:p>
            <a:pPr algn="ctr">
              <a:lnSpc>
                <a:spcPct val="110000"/>
              </a:lnSpc>
            </a:pPr>
            <a:r>
              <a:rPr lang="en-US" sz="2400" dirty="0">
                <a:solidFill>
                  <a:srgbClr val="006D5E"/>
                </a:solidFill>
              </a:rPr>
              <a:t/>
            </a:r>
            <a:br>
              <a:rPr lang="en-US" sz="2400" dirty="0">
                <a:solidFill>
                  <a:srgbClr val="006D5E"/>
                </a:solidFill>
              </a:rPr>
            </a:br>
            <a:r>
              <a:rPr lang="en-US" sz="2400" dirty="0">
                <a:solidFill>
                  <a:srgbClr val="006D5E"/>
                </a:solidFill>
              </a:rPr>
              <a:t/>
            </a:r>
            <a:br>
              <a:rPr lang="en-US" sz="2400" dirty="0">
                <a:solidFill>
                  <a:srgbClr val="006D5E"/>
                </a:solidFill>
              </a:rPr>
            </a:br>
            <a:r>
              <a:rPr lang="en-US" sz="2400" dirty="0">
                <a:solidFill>
                  <a:srgbClr val="008080"/>
                </a:solidFill>
              </a:rPr>
              <a:t>Microstructure and mechanical properties of Zircaloy-4 </a:t>
            </a:r>
            <a:r>
              <a:rPr lang="en-US" sz="2400" dirty="0" smtClean="0">
                <a:solidFill>
                  <a:srgbClr val="008080"/>
                </a:solidFill>
              </a:rPr>
              <a:t>claddings </a:t>
            </a:r>
            <a:r>
              <a:rPr lang="en-US" sz="2400" dirty="0">
                <a:solidFill>
                  <a:srgbClr val="008080"/>
                </a:solidFill>
              </a:rPr>
              <a:t>hydrogenated at temperatures typical for LOCA conditions</a:t>
            </a:r>
            <a:endParaRPr lang="de-DE" sz="2400" dirty="0">
              <a:solidFill>
                <a:srgbClr val="008080"/>
              </a:solidFill>
            </a:endParaRPr>
          </a:p>
        </p:txBody>
      </p:sp>
      <p:sp>
        <p:nvSpPr>
          <p:cNvPr id="3075" name="Rectangle 3"/>
          <p:cNvSpPr>
            <a:spLocks noGrp="1" noChangeArrowheads="1"/>
          </p:cNvSpPr>
          <p:nvPr>
            <p:ph type="subTitle" idx="1"/>
          </p:nvPr>
        </p:nvSpPr>
        <p:spPr>
          <a:xfrm>
            <a:off x="3131840" y="2420888"/>
            <a:ext cx="2664296" cy="216024"/>
          </a:xfrm>
        </p:spPr>
        <p:txBody>
          <a:bodyPr/>
          <a:lstStyle/>
          <a:p>
            <a:pPr algn="ctr" eaLnBrk="1" hangingPunct="1"/>
            <a:r>
              <a:rPr lang="en-GB" sz="1400" dirty="0">
                <a:solidFill>
                  <a:srgbClr val="0D00B0"/>
                </a:solidFill>
              </a:rPr>
              <a:t>A</a:t>
            </a:r>
            <a:r>
              <a:rPr lang="en-GB" sz="1400" dirty="0" smtClean="0">
                <a:solidFill>
                  <a:srgbClr val="0D00B0"/>
                </a:solidFill>
              </a:rPr>
              <a:t>. Pshenichnikov, J. Stuckert</a:t>
            </a:r>
          </a:p>
        </p:txBody>
      </p:sp>
      <p:sp>
        <p:nvSpPr>
          <p:cNvPr id="5" name="Rectangle 3"/>
          <p:cNvSpPr txBox="1">
            <a:spLocks noChangeArrowheads="1"/>
          </p:cNvSpPr>
          <p:nvPr/>
        </p:nvSpPr>
        <p:spPr bwMode="auto">
          <a:xfrm>
            <a:off x="7092280" y="2996952"/>
            <a:ext cx="1800200" cy="216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0"/>
              </a:spcAft>
              <a:buSzPct val="70000"/>
              <a:buFontTx/>
              <a:buNone/>
              <a:defRPr sz="1800" b="1">
                <a:solidFill>
                  <a:srgbClr val="000000"/>
                </a:solidFill>
                <a:latin typeface="+mn-lt"/>
                <a:ea typeface="+mn-ea"/>
                <a:cs typeface="+mn-cs"/>
              </a:defRPr>
            </a:lvl1pPr>
            <a:lvl2pPr marL="742950" indent="-285750" algn="l" rtl="0" eaLnBrk="0" fontAlgn="base" hangingPunct="0">
              <a:spcBef>
                <a:spcPct val="20000"/>
              </a:spcBef>
              <a:spcAft>
                <a:spcPct val="0"/>
              </a:spcAft>
              <a:buSzPct val="60000"/>
              <a:buBlip>
                <a:blip r:embed="rId2"/>
              </a:buBlip>
              <a:defRPr sz="2000">
                <a:solidFill>
                  <a:schemeClr val="tx1"/>
                </a:solidFill>
                <a:latin typeface="+mn-lt"/>
              </a:defRPr>
            </a:lvl2pPr>
            <a:lvl3pPr marL="1143000" indent="-228600" algn="l" rtl="0" eaLnBrk="0" fontAlgn="base" hangingPunct="0">
              <a:spcBef>
                <a:spcPct val="20000"/>
              </a:spcBef>
              <a:spcAft>
                <a:spcPct val="0"/>
              </a:spcAft>
              <a:buSzPct val="60000"/>
              <a:buBlip>
                <a:blip r:embed="rId2"/>
              </a:buBlip>
              <a:defRPr sz="2400">
                <a:solidFill>
                  <a:schemeClr val="tx1"/>
                </a:solidFill>
                <a:latin typeface="+mn-lt"/>
              </a:defRPr>
            </a:lvl3pPr>
            <a:lvl4pPr marL="1600200" indent="-228600" algn="l" rtl="0" eaLnBrk="0" fontAlgn="base" hangingPunct="0">
              <a:spcBef>
                <a:spcPct val="20000"/>
              </a:spcBef>
              <a:spcAft>
                <a:spcPct val="0"/>
              </a:spcAft>
              <a:buSzPct val="60000"/>
              <a:buBlip>
                <a:blip r:embed="rId2"/>
              </a:buBlip>
              <a:defRPr sz="1600">
                <a:solidFill>
                  <a:schemeClr val="tx1"/>
                </a:solidFill>
                <a:latin typeface="+mn-lt"/>
              </a:defRPr>
            </a:lvl4pPr>
            <a:lvl5pPr marL="2057400" indent="-228600" algn="l" rtl="0" eaLnBrk="0" fontAlgn="base" hangingPunct="0">
              <a:spcBef>
                <a:spcPct val="20000"/>
              </a:spcBef>
              <a:spcAft>
                <a:spcPct val="0"/>
              </a:spcAft>
              <a:buSzPct val="60000"/>
              <a:buBlip>
                <a:blip r:embed="rId2"/>
              </a:buBlip>
              <a:defRPr sz="1400">
                <a:solidFill>
                  <a:schemeClr val="tx1"/>
                </a:solidFill>
                <a:latin typeface="+mn-lt"/>
              </a:defRPr>
            </a:lvl5pPr>
            <a:lvl6pPr marL="2514600" indent="-228600" algn="l" rtl="0" eaLnBrk="1" fontAlgn="base" hangingPunct="1">
              <a:spcBef>
                <a:spcPct val="20000"/>
              </a:spcBef>
              <a:spcAft>
                <a:spcPct val="0"/>
              </a:spcAft>
              <a:buSzPct val="60000"/>
              <a:buBlip>
                <a:blip r:embed="rId2"/>
              </a:buBlip>
              <a:defRPr sz="1400">
                <a:solidFill>
                  <a:schemeClr val="tx1"/>
                </a:solidFill>
                <a:latin typeface="+mn-lt"/>
              </a:defRPr>
            </a:lvl6pPr>
            <a:lvl7pPr marL="2971800" indent="-228600" algn="l" rtl="0" eaLnBrk="1" fontAlgn="base" hangingPunct="1">
              <a:spcBef>
                <a:spcPct val="20000"/>
              </a:spcBef>
              <a:spcAft>
                <a:spcPct val="0"/>
              </a:spcAft>
              <a:buSzPct val="60000"/>
              <a:buBlip>
                <a:blip r:embed="rId2"/>
              </a:buBlip>
              <a:defRPr sz="1400">
                <a:solidFill>
                  <a:schemeClr val="tx1"/>
                </a:solidFill>
                <a:latin typeface="+mn-lt"/>
              </a:defRPr>
            </a:lvl7pPr>
            <a:lvl8pPr marL="3429000" indent="-228600" algn="l" rtl="0" eaLnBrk="1" fontAlgn="base" hangingPunct="1">
              <a:spcBef>
                <a:spcPct val="20000"/>
              </a:spcBef>
              <a:spcAft>
                <a:spcPct val="0"/>
              </a:spcAft>
              <a:buSzPct val="60000"/>
              <a:buBlip>
                <a:blip r:embed="rId2"/>
              </a:buBlip>
              <a:defRPr sz="1400">
                <a:solidFill>
                  <a:schemeClr val="tx1"/>
                </a:solidFill>
                <a:latin typeface="+mn-lt"/>
              </a:defRPr>
            </a:lvl8pPr>
            <a:lvl9pPr marL="3886200" indent="-228600" algn="l" rtl="0" eaLnBrk="1" fontAlgn="base" hangingPunct="1">
              <a:spcBef>
                <a:spcPct val="20000"/>
              </a:spcBef>
              <a:spcAft>
                <a:spcPct val="0"/>
              </a:spcAft>
              <a:buSzPct val="60000"/>
              <a:buBlip>
                <a:blip r:embed="rId2"/>
              </a:buBlip>
              <a:defRPr sz="1400">
                <a:solidFill>
                  <a:schemeClr val="tx1"/>
                </a:solidFill>
                <a:latin typeface="+mn-lt"/>
              </a:defRPr>
            </a:lvl9pPr>
          </a:lstStyle>
          <a:p>
            <a:pPr algn="ctr" eaLnBrk="1" hangingPunct="1"/>
            <a:r>
              <a:rPr lang="en-GB" sz="1100" b="0" i="1" dirty="0" smtClean="0">
                <a:solidFill>
                  <a:srgbClr val="0D00B0"/>
                </a:solidFill>
              </a:rPr>
              <a:t>QWS19, Karlsruhe 2013</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
          <p:cNvSpPr txBox="1">
            <a:spLocks noChangeArrowheads="1"/>
          </p:cNvSpPr>
          <p:nvPr/>
        </p:nvSpPr>
        <p:spPr bwMode="auto">
          <a:xfrm>
            <a:off x="747184" y="620688"/>
            <a:ext cx="7704856"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a:solidFill>
                  <a:srgbClr val="000099"/>
                </a:solidFill>
                <a:latin typeface="Arial" pitchFamily="34" charset="0"/>
                <a:ea typeface="Times New Roman" pitchFamily="18" charset="0"/>
                <a:cs typeface="Arial" pitchFamily="34" charset="0"/>
              </a:rPr>
              <a:t>Hydrogenation of Zircaloy-4 cladding at </a:t>
            </a:r>
            <a:r>
              <a:rPr lang="en-US" sz="1400" b="1" dirty="0" smtClean="0">
                <a:solidFill>
                  <a:srgbClr val="C00000"/>
                </a:solidFill>
                <a:latin typeface="Arial" pitchFamily="34" charset="0"/>
                <a:ea typeface="Times New Roman" pitchFamily="18" charset="0"/>
                <a:cs typeface="Arial" pitchFamily="34" charset="0"/>
              </a:rPr>
              <a:t>800 °C</a:t>
            </a:r>
            <a:r>
              <a:rPr lang="en-US" sz="1400" b="1" dirty="0" smtClean="0">
                <a:solidFill>
                  <a:srgbClr val="000099"/>
                </a:solidFill>
                <a:latin typeface="Arial" pitchFamily="34" charset="0"/>
                <a:ea typeface="Times New Roman" pitchFamily="18" charset="0"/>
                <a:cs typeface="Arial" pitchFamily="34" charset="0"/>
              </a:rPr>
              <a:t> </a:t>
            </a:r>
            <a:r>
              <a:rPr lang="en-US" sz="1400" b="1" dirty="0">
                <a:solidFill>
                  <a:srgbClr val="000099"/>
                </a:solidFill>
                <a:latin typeface="Arial" pitchFamily="34" charset="0"/>
                <a:ea typeface="Times New Roman" pitchFamily="18" charset="0"/>
                <a:cs typeface="Arial" pitchFamily="34" charset="0"/>
              </a:rPr>
              <a:t>in Ar+H2 mixture and fast cooling in </a:t>
            </a:r>
            <a:r>
              <a:rPr lang="en-US" sz="1400" b="1" dirty="0" smtClean="0">
                <a:solidFill>
                  <a:srgbClr val="000099"/>
                </a:solidFill>
                <a:latin typeface="Arial" pitchFamily="34" charset="0"/>
                <a:ea typeface="Times New Roman" pitchFamily="18" charset="0"/>
                <a:cs typeface="Arial" pitchFamily="34" charset="0"/>
              </a:rPr>
              <a:t>air </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2" name="Rectangle 1"/>
          <p:cNvSpPr/>
          <p:nvPr/>
        </p:nvSpPr>
        <p:spPr>
          <a:xfrm>
            <a:off x="2042874" y="3295911"/>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1790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4" name="Rectangle 23"/>
          <p:cNvSpPr/>
          <p:nvPr/>
        </p:nvSpPr>
        <p:spPr>
          <a:xfrm>
            <a:off x="5682674" y="33008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3060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5" name="Rectangle 24"/>
          <p:cNvSpPr/>
          <p:nvPr/>
        </p:nvSpPr>
        <p:spPr>
          <a:xfrm>
            <a:off x="2042874" y="60322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8600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6" name="Rectangle 25"/>
          <p:cNvSpPr/>
          <p:nvPr/>
        </p:nvSpPr>
        <p:spPr>
          <a:xfrm>
            <a:off x="5682674" y="6048722"/>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9550 </a:t>
            </a:r>
            <a:r>
              <a:rPr lang="de-DE" altLang="de-DE" sz="1400" b="1" dirty="0">
                <a:solidFill>
                  <a:srgbClr val="000099"/>
                </a:solidFill>
                <a:latin typeface="Arial" pitchFamily="34" charset="0"/>
                <a:ea typeface="Times New Roman" pitchFamily="18" charset="0"/>
                <a:cs typeface="Arial" pitchFamily="34" charset="0"/>
              </a:rPr>
              <a:t>wppm H</a:t>
            </a: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51236" y="894023"/>
            <a:ext cx="321310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94211" y="894022"/>
            <a:ext cx="320675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82193" y="3690641"/>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4"/>
          <p:cNvSpPr txBox="1"/>
          <p:nvPr/>
        </p:nvSpPr>
        <p:spPr>
          <a:xfrm>
            <a:off x="683568" y="99913"/>
            <a:ext cx="7447873"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Optical metallography of hydrogenated Zircaloy-4</a:t>
            </a:r>
            <a:endParaRPr lang="en-GB" sz="2400" b="1" dirty="0">
              <a:solidFill>
                <a:srgbClr val="008080"/>
              </a:solidFill>
              <a:latin typeface="+mn-lt"/>
            </a:endParaRPr>
          </a:p>
        </p:txBody>
      </p:sp>
      <p:pic>
        <p:nvPicPr>
          <p:cNvPr id="4101" name="Picture 5" descr="C:\Users\Pshenichnikov\Desktop\Hydrirte proben\OpticM\20130816 H48Z4 800C12MinH\03x1000.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698201" y="3634263"/>
            <a:ext cx="3198771" cy="2374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3354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
          <p:cNvSpPr txBox="1">
            <a:spLocks noChangeArrowheads="1"/>
          </p:cNvSpPr>
          <p:nvPr/>
        </p:nvSpPr>
        <p:spPr bwMode="auto">
          <a:xfrm>
            <a:off x="747184" y="620688"/>
            <a:ext cx="7704856"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a:solidFill>
                  <a:srgbClr val="000099"/>
                </a:solidFill>
                <a:latin typeface="Arial" pitchFamily="34" charset="0"/>
                <a:ea typeface="Times New Roman" pitchFamily="18" charset="0"/>
                <a:cs typeface="Arial" pitchFamily="34" charset="0"/>
              </a:rPr>
              <a:t>Hydrogenation of Zircaloy-4 cladding at </a:t>
            </a:r>
            <a:r>
              <a:rPr lang="en-US" sz="1400" b="1" dirty="0" smtClean="0">
                <a:solidFill>
                  <a:srgbClr val="C00000"/>
                </a:solidFill>
                <a:latin typeface="Arial" pitchFamily="34" charset="0"/>
                <a:ea typeface="Times New Roman" pitchFamily="18" charset="0"/>
                <a:cs typeface="Arial" pitchFamily="34" charset="0"/>
              </a:rPr>
              <a:t>900 °C</a:t>
            </a:r>
            <a:r>
              <a:rPr lang="en-US" sz="1400" b="1" dirty="0" smtClean="0">
                <a:solidFill>
                  <a:srgbClr val="000099"/>
                </a:solidFill>
                <a:latin typeface="Arial" pitchFamily="34" charset="0"/>
                <a:ea typeface="Times New Roman" pitchFamily="18" charset="0"/>
                <a:cs typeface="Arial" pitchFamily="34" charset="0"/>
              </a:rPr>
              <a:t> </a:t>
            </a:r>
            <a:r>
              <a:rPr lang="en-US" sz="1400" b="1" dirty="0">
                <a:solidFill>
                  <a:srgbClr val="000099"/>
                </a:solidFill>
                <a:latin typeface="Arial" pitchFamily="34" charset="0"/>
                <a:ea typeface="Times New Roman" pitchFamily="18" charset="0"/>
                <a:cs typeface="Arial" pitchFamily="34" charset="0"/>
              </a:rPr>
              <a:t>in Ar+H2 mixture and fast cooling in </a:t>
            </a:r>
            <a:r>
              <a:rPr lang="en-US" sz="1400" b="1" dirty="0" smtClean="0">
                <a:solidFill>
                  <a:srgbClr val="000099"/>
                </a:solidFill>
                <a:latin typeface="Arial" pitchFamily="34" charset="0"/>
                <a:ea typeface="Times New Roman" pitchFamily="18" charset="0"/>
                <a:cs typeface="Arial" pitchFamily="34" charset="0"/>
              </a:rPr>
              <a:t>air </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2" name="Rectangle 1"/>
          <p:cNvSpPr/>
          <p:nvPr/>
        </p:nvSpPr>
        <p:spPr>
          <a:xfrm>
            <a:off x="2031683" y="3295911"/>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880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4" name="Rectangle 23"/>
          <p:cNvSpPr/>
          <p:nvPr/>
        </p:nvSpPr>
        <p:spPr>
          <a:xfrm>
            <a:off x="5679498" y="33008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1500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5" name="Rectangle 24"/>
          <p:cNvSpPr/>
          <p:nvPr/>
        </p:nvSpPr>
        <p:spPr>
          <a:xfrm>
            <a:off x="2031683" y="60322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2000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6" name="Rectangle 25"/>
          <p:cNvSpPr/>
          <p:nvPr/>
        </p:nvSpPr>
        <p:spPr>
          <a:xfrm>
            <a:off x="5679498" y="6048722"/>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6700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17" name="Textfeld 14"/>
          <p:cNvSpPr txBox="1"/>
          <p:nvPr/>
        </p:nvSpPr>
        <p:spPr>
          <a:xfrm>
            <a:off x="683568" y="99913"/>
            <a:ext cx="7447873"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Optical metallography of hydrogenated Zircaloy-4</a:t>
            </a:r>
            <a:endParaRPr lang="en-GB" sz="2400" b="1" dirty="0">
              <a:solidFill>
                <a:srgbClr val="008080"/>
              </a:solidFill>
              <a:latin typeface="+mn-lt"/>
            </a:endParaRPr>
          </a:p>
        </p:txBody>
      </p:sp>
      <p:pic>
        <p:nvPicPr>
          <p:cNvPr id="5123" name="Picture 3"/>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71002" y="902270"/>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18817" y="888762"/>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67827" y="3670174"/>
            <a:ext cx="315753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15642" y="3670173"/>
            <a:ext cx="315753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924406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6013" y="3148013"/>
            <a:ext cx="6911975" cy="92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lnSpcReduction="10000"/>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algn="ctr" eaLnBrk="1" hangingPunct="1"/>
            <a:r>
              <a:rPr lang="en-US" sz="2800" kern="1200" dirty="0" smtClean="0">
                <a:solidFill>
                  <a:srgbClr val="008080"/>
                </a:solidFill>
                <a:ea typeface="+mn-ea"/>
                <a:cs typeface="Times New Roman" pitchFamily="18" charset="0"/>
              </a:rPr>
              <a:t>Scanning Electron Microscopy</a:t>
            </a:r>
            <a:br>
              <a:rPr lang="en-US" sz="2800" kern="1200" dirty="0" smtClean="0">
                <a:solidFill>
                  <a:srgbClr val="008080"/>
                </a:solidFill>
                <a:ea typeface="+mn-ea"/>
                <a:cs typeface="Times New Roman" pitchFamily="18" charset="0"/>
              </a:rPr>
            </a:br>
            <a:r>
              <a:rPr lang="en-US" sz="2800" kern="1200" dirty="0" smtClean="0">
                <a:solidFill>
                  <a:srgbClr val="008080"/>
                </a:solidFill>
                <a:ea typeface="+mn-ea"/>
                <a:cs typeface="Times New Roman" pitchFamily="18" charset="0"/>
              </a:rPr>
              <a:t>polished and etched specimens</a:t>
            </a:r>
            <a:endParaRPr lang="en-US" sz="2800" kern="1200" dirty="0">
              <a:solidFill>
                <a:srgbClr val="008080"/>
              </a:solidFill>
              <a:ea typeface="+mn-ea"/>
              <a:cs typeface="Times New Roman" pitchFamily="18" charset="0"/>
            </a:endParaRPr>
          </a:p>
        </p:txBody>
      </p:sp>
    </p:spTree>
    <p:extLst>
      <p:ext uri="{BB962C8B-B14F-4D97-AF65-F5344CB8AC3E}">
        <p14:creationId xmlns:p14="http://schemas.microsoft.com/office/powerpoint/2010/main" val="3956016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1480452" y="90121"/>
            <a:ext cx="6183103"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Scanning electron microscopy </a:t>
            </a:r>
          </a:p>
          <a:p>
            <a:pPr algn="ctr"/>
            <a:r>
              <a:rPr lang="en-GB" sz="2400" b="1" dirty="0" smtClean="0">
                <a:solidFill>
                  <a:srgbClr val="008080"/>
                </a:solidFill>
                <a:latin typeface="Arial" pitchFamily="34" charset="0"/>
                <a:cs typeface="Arial" pitchFamily="34" charset="0"/>
              </a:rPr>
              <a:t>of annealed and hydrogenated Zircaloy-4</a:t>
            </a:r>
            <a:endParaRPr lang="en-GB" sz="2400" b="1" dirty="0">
              <a:solidFill>
                <a:srgbClr val="008080"/>
              </a:solidFill>
              <a:latin typeface="+mn-lt"/>
            </a:endParaRPr>
          </a:p>
        </p:txBody>
      </p:sp>
      <p:sp>
        <p:nvSpPr>
          <p:cNvPr id="2" name="Rectangle 1"/>
          <p:cNvSpPr/>
          <p:nvPr/>
        </p:nvSpPr>
        <p:spPr>
          <a:xfrm>
            <a:off x="3989178" y="2190655"/>
            <a:ext cx="12582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0 </a:t>
            </a:r>
            <a:r>
              <a:rPr lang="de-DE" altLang="de-DE" sz="1400" b="1" dirty="0">
                <a:solidFill>
                  <a:srgbClr val="000099"/>
                </a:solidFill>
                <a:latin typeface="Arial" pitchFamily="34" charset="0"/>
                <a:ea typeface="Times New Roman" pitchFamily="18" charset="0"/>
                <a:cs typeface="Arial" pitchFamily="34" charset="0"/>
              </a:rPr>
              <a:t>wppm H</a:t>
            </a:r>
          </a:p>
        </p:txBody>
      </p:sp>
      <p:pic>
        <p:nvPicPr>
          <p:cNvPr id="11266" name="Picture 2" descr="C:\Users\Pshenichnikov\Desktop\Hydrirte proben\Microscopy SEM\20130903 H45Z4 H49Z4\55619_H49Z4.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99592" y="1273905"/>
            <a:ext cx="3193278" cy="2394959"/>
          </a:xfrm>
          <a:prstGeom prst="rect">
            <a:avLst/>
          </a:prstGeom>
          <a:noFill/>
          <a:extLst>
            <a:ext uri="{909E8E84-426E-40DD-AFC4-6F175D3DCCD1}">
              <a14:hiddenFill xmlns:a14="http://schemas.microsoft.com/office/drawing/2010/main">
                <a:solidFill>
                  <a:srgbClr val="FFFFFF"/>
                </a:solidFill>
              </a14:hiddenFill>
            </a:ext>
          </a:extLst>
        </p:spPr>
      </p:pic>
      <p:pic>
        <p:nvPicPr>
          <p:cNvPr id="11267" name="Picture 3" descr="C:\Users\Pshenichnikov\Desktop\Hydrirte proben\Microscopy SEM\20130903 H45Z4 H49Z4\55620_H49Z4.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16132" y="1318447"/>
            <a:ext cx="3193278" cy="2394959"/>
          </a:xfrm>
          <a:prstGeom prst="rect">
            <a:avLst/>
          </a:prstGeom>
          <a:noFill/>
          <a:ln>
            <a:noFill/>
          </a:ln>
          <a:effectLst>
            <a:glow rad="25400">
              <a:srgbClr val="C00000"/>
            </a:glow>
          </a:effectLst>
        </p:spPr>
      </p:pic>
      <p:sp>
        <p:nvSpPr>
          <p:cNvPr id="3" name="Rectangle 2"/>
          <p:cNvSpPr/>
          <p:nvPr/>
        </p:nvSpPr>
        <p:spPr>
          <a:xfrm>
            <a:off x="2623845" y="2048080"/>
            <a:ext cx="1209716" cy="86409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Straight Arrow Connector 4"/>
          <p:cNvCxnSpPr/>
          <p:nvPr/>
        </p:nvCxnSpPr>
        <p:spPr>
          <a:xfrm flipV="1">
            <a:off x="3806237" y="1372542"/>
            <a:ext cx="1409895" cy="675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784535" y="2904813"/>
            <a:ext cx="1431597" cy="8085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000608" y="4896967"/>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8600 </a:t>
            </a:r>
            <a:r>
              <a:rPr lang="de-DE" altLang="de-DE" sz="1400" b="1" dirty="0">
                <a:solidFill>
                  <a:srgbClr val="000099"/>
                </a:solidFill>
                <a:latin typeface="Arial" pitchFamily="34" charset="0"/>
                <a:ea typeface="Times New Roman" pitchFamily="18" charset="0"/>
                <a:cs typeface="Arial" pitchFamily="34" charset="0"/>
              </a:rPr>
              <a:t>wppm H</a:t>
            </a:r>
          </a:p>
        </p:txBody>
      </p:sp>
      <p:pic>
        <p:nvPicPr>
          <p:cNvPr id="11268" name="Picture 4" descr="C:\Users\Pshenichnikov\Desktop\Hydrirte proben\Microscopy SEM\20130903 H45Z4 H49Z4\55607_H45Z4.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76898" y="3855408"/>
            <a:ext cx="3154507" cy="2365880"/>
          </a:xfrm>
          <a:prstGeom prst="rect">
            <a:avLst/>
          </a:prstGeom>
          <a:noFill/>
          <a:extLst>
            <a:ext uri="{909E8E84-426E-40DD-AFC4-6F175D3DCCD1}">
              <a14:hiddenFill xmlns:a14="http://schemas.microsoft.com/office/drawing/2010/main">
                <a:solidFill>
                  <a:srgbClr val="FFFFFF"/>
                </a:solidFill>
              </a14:hiddenFill>
            </a:ext>
          </a:extLst>
        </p:spPr>
      </p:pic>
      <p:pic>
        <p:nvPicPr>
          <p:cNvPr id="11269" name="Picture 5" descr="C:\Users\Pshenichnikov\Desktop\Hydrirte proben\Microscopy SEM\20130903 H45Z4 H49Z4\55608_H45Z4.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216132" y="3859453"/>
            <a:ext cx="3170478" cy="2377859"/>
          </a:xfrm>
          <a:prstGeom prst="rect">
            <a:avLst/>
          </a:prstGeom>
          <a:noFill/>
          <a:effectLst>
            <a:glow rad="25400">
              <a:srgbClr val="C00000"/>
            </a:glow>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2021217" y="4770864"/>
            <a:ext cx="822591" cy="504056"/>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Straight Arrow Connector 27"/>
          <p:cNvCxnSpPr/>
          <p:nvPr/>
        </p:nvCxnSpPr>
        <p:spPr>
          <a:xfrm>
            <a:off x="2843808" y="5274920"/>
            <a:ext cx="2372324" cy="9623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2836904" y="3880424"/>
            <a:ext cx="2382098" cy="8904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071024" y="1020223"/>
            <a:ext cx="2880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After polishing and etching</a:t>
            </a:r>
            <a:endParaRPr lang="en-US" altLang="de-DE" sz="1400" b="1" dirty="0">
              <a:solidFill>
                <a:srgbClr val="000099"/>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41823673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1480452" y="90121"/>
            <a:ext cx="6183103"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Scanning electron microscopy </a:t>
            </a:r>
          </a:p>
          <a:p>
            <a:pPr algn="ctr"/>
            <a:r>
              <a:rPr lang="en-GB" sz="2400" b="1" dirty="0" smtClean="0">
                <a:solidFill>
                  <a:srgbClr val="008080"/>
                </a:solidFill>
                <a:latin typeface="Arial" pitchFamily="34" charset="0"/>
                <a:cs typeface="Arial" pitchFamily="34" charset="0"/>
              </a:rPr>
              <a:t>of annealed and hydrogenated Zircaloy-4</a:t>
            </a:r>
            <a:endParaRPr lang="en-GB" sz="2400" b="1" dirty="0">
              <a:solidFill>
                <a:srgbClr val="008080"/>
              </a:solidFill>
              <a:latin typeface="+mn-lt"/>
            </a:endParaRPr>
          </a:p>
        </p:txBody>
      </p:sp>
      <p:sp>
        <p:nvSpPr>
          <p:cNvPr id="2" name="Rectangle 1"/>
          <p:cNvSpPr/>
          <p:nvPr/>
        </p:nvSpPr>
        <p:spPr>
          <a:xfrm>
            <a:off x="3989178" y="2190655"/>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0 </a:t>
            </a:r>
            <a:r>
              <a:rPr lang="de-DE" altLang="de-DE" sz="1400" b="1" dirty="0">
                <a:solidFill>
                  <a:srgbClr val="000099"/>
                </a:solidFill>
                <a:latin typeface="Arial" pitchFamily="34" charset="0"/>
                <a:ea typeface="Times New Roman" pitchFamily="18" charset="0"/>
                <a:cs typeface="Arial" pitchFamily="34" charset="0"/>
              </a:rPr>
              <a:t>wppm H</a:t>
            </a:r>
          </a:p>
        </p:txBody>
      </p:sp>
      <p:pic>
        <p:nvPicPr>
          <p:cNvPr id="11267" name="Picture 3" descr="C:\Users\Pshenichnikov\Desktop\Hydrirte proben\Microscopy SEM\20130903 H45Z4 H49Z4\55620_H49Z4.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01285" y="1328000"/>
            <a:ext cx="3187893" cy="2390920"/>
          </a:xfrm>
          <a:prstGeom prst="rect">
            <a:avLst/>
          </a:prstGeom>
          <a:noFill/>
          <a:ln>
            <a:noFill/>
          </a:ln>
          <a:effectLst>
            <a:glow rad="25400">
              <a:srgbClr val="C00000"/>
            </a:glow>
          </a:effectLst>
        </p:spPr>
      </p:pic>
      <p:sp>
        <p:nvSpPr>
          <p:cNvPr id="3" name="Rectangle 2"/>
          <p:cNvSpPr/>
          <p:nvPr/>
        </p:nvSpPr>
        <p:spPr>
          <a:xfrm>
            <a:off x="1907704" y="1988840"/>
            <a:ext cx="1296144" cy="915973"/>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Straight Arrow Connector 4"/>
          <p:cNvCxnSpPr/>
          <p:nvPr/>
        </p:nvCxnSpPr>
        <p:spPr>
          <a:xfrm flipV="1">
            <a:off x="3203848" y="1372542"/>
            <a:ext cx="2012284" cy="6162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203848" y="2904813"/>
            <a:ext cx="2012284" cy="80859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89178" y="4896967"/>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8600 </a:t>
            </a:r>
            <a:r>
              <a:rPr lang="de-DE" altLang="de-DE" sz="1400" b="1" dirty="0">
                <a:solidFill>
                  <a:srgbClr val="000099"/>
                </a:solidFill>
                <a:latin typeface="Arial" pitchFamily="34" charset="0"/>
                <a:ea typeface="Times New Roman" pitchFamily="18" charset="0"/>
                <a:cs typeface="Arial" pitchFamily="34" charset="0"/>
              </a:rPr>
              <a:t>wppm H</a:t>
            </a:r>
          </a:p>
        </p:txBody>
      </p:sp>
      <p:pic>
        <p:nvPicPr>
          <p:cNvPr id="11269" name="Picture 5" descr="C:\Users\Pshenichnikov\Desktop\Hydrirte proben\Microscopy SEM\20130903 H45Z4 H49Z4\55608_H45Z4.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18700" y="3880424"/>
            <a:ext cx="3170478" cy="2377859"/>
          </a:xfrm>
          <a:prstGeom prst="rect">
            <a:avLst/>
          </a:prstGeom>
          <a:noFill/>
          <a:effectLst>
            <a:glow rad="25400">
              <a:srgbClr val="C00000"/>
            </a:glow>
          </a:effectLst>
          <a:extLst>
            <a:ext uri="{909E8E84-426E-40DD-AFC4-6F175D3DCCD1}">
              <a14:hiddenFill xmlns:a14="http://schemas.microsoft.com/office/drawing/2010/main">
                <a:solidFill>
                  <a:srgbClr val="FFFFFF"/>
                </a:solidFill>
              </a14:hiddenFill>
            </a:ext>
          </a:extLst>
        </p:spPr>
      </p:pic>
      <p:sp>
        <p:nvSpPr>
          <p:cNvPr id="27" name="Rectangle 26"/>
          <p:cNvSpPr/>
          <p:nvPr/>
        </p:nvSpPr>
        <p:spPr>
          <a:xfrm>
            <a:off x="2248433" y="4348476"/>
            <a:ext cx="1171439" cy="856268"/>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28" name="Straight Arrow Connector 27"/>
          <p:cNvCxnSpPr/>
          <p:nvPr/>
        </p:nvCxnSpPr>
        <p:spPr>
          <a:xfrm>
            <a:off x="3419872" y="5204744"/>
            <a:ext cx="1796260" cy="1032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419872" y="3880424"/>
            <a:ext cx="1799130" cy="4680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071024" y="1020223"/>
            <a:ext cx="2880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After polishing and etching</a:t>
            </a:r>
            <a:endParaRPr lang="en-US" altLang="de-DE" sz="1400" b="1" dirty="0">
              <a:solidFill>
                <a:srgbClr val="000099"/>
              </a:solidFill>
              <a:latin typeface="Arial" pitchFamily="34" charset="0"/>
              <a:ea typeface="Times New Roman" pitchFamily="18" charset="0"/>
              <a:cs typeface="Arial" pitchFamily="34" charset="0"/>
            </a:endParaRPr>
          </a:p>
        </p:txBody>
      </p:sp>
      <p:pic>
        <p:nvPicPr>
          <p:cNvPr id="5122" name="Picture 2" descr="C:\Users\Pshenichnikov\Desktop\Hydrirte proben\Microscopy SEM\20130903 H45Z4 H49Z4\55609_H45Z4.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19001" y="3880424"/>
            <a:ext cx="3142517" cy="2356888"/>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shenichnikov\Desktop\Hydrirte proben\Microscopy SEM\20130903 H45Z4 H49Z4\55621_H49Z4.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16132" y="1322340"/>
            <a:ext cx="3195440" cy="239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4979144"/>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childTnLst>
                          </p:cTn>
                        </p:par>
                        <p:par>
                          <p:cTn id="15" fill="hold">
                            <p:stCondLst>
                              <p:cond delay="500"/>
                            </p:stCondLst>
                            <p:childTnLst>
                              <p:par>
                                <p:cTn id="16" presetID="1"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nodeType="after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shenichnikov\Desktop\Hydrirte proben\Microscopy SEM\20130903 H45Z4 H49Z4\55609_H45Z4.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8282" y="3872411"/>
            <a:ext cx="3195440" cy="239658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C:\Users\Pshenichnikov\Desktop\Hydrirte proben\Microscopy SEM\20130903 H45Z4 H49Z4\55621_H49Z4.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58282" y="1372542"/>
            <a:ext cx="3195440" cy="2396580"/>
          </a:xfrm>
          <a:prstGeom prst="rect">
            <a:avLst/>
          </a:prstGeom>
          <a:noFill/>
          <a:extLst>
            <a:ext uri="{909E8E84-426E-40DD-AFC4-6F175D3DCCD1}">
              <a14:hiddenFill xmlns:a14="http://schemas.microsoft.com/office/drawing/2010/main">
                <a:solidFill>
                  <a:srgbClr val="FFFFFF"/>
                </a:solidFill>
              </a14:hiddenFill>
            </a:ext>
          </a:extLst>
        </p:spPr>
      </p:pic>
      <p:sp>
        <p:nvSpPr>
          <p:cNvPr id="17" name="Textfeld 14"/>
          <p:cNvSpPr txBox="1"/>
          <p:nvPr/>
        </p:nvSpPr>
        <p:spPr>
          <a:xfrm>
            <a:off x="1480452" y="90121"/>
            <a:ext cx="6183103"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Scanning electron microscopy </a:t>
            </a:r>
          </a:p>
          <a:p>
            <a:pPr algn="ctr"/>
            <a:r>
              <a:rPr lang="en-GB" sz="2400" b="1" dirty="0" smtClean="0">
                <a:solidFill>
                  <a:srgbClr val="008080"/>
                </a:solidFill>
                <a:latin typeface="Arial" pitchFamily="34" charset="0"/>
                <a:cs typeface="Arial" pitchFamily="34" charset="0"/>
              </a:rPr>
              <a:t>of annealed and hydrogenated Zircaloy-4</a:t>
            </a:r>
            <a:endParaRPr lang="en-GB" sz="2400" b="1" dirty="0">
              <a:solidFill>
                <a:srgbClr val="008080"/>
              </a:solidFill>
              <a:latin typeface="+mn-lt"/>
            </a:endParaRPr>
          </a:p>
        </p:txBody>
      </p:sp>
      <p:sp>
        <p:nvSpPr>
          <p:cNvPr id="2" name="Rectangle 1"/>
          <p:cNvSpPr/>
          <p:nvPr/>
        </p:nvSpPr>
        <p:spPr>
          <a:xfrm>
            <a:off x="3989178" y="2190655"/>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3" name="Rectangle 2"/>
          <p:cNvSpPr/>
          <p:nvPr/>
        </p:nvSpPr>
        <p:spPr>
          <a:xfrm>
            <a:off x="1259632" y="1732668"/>
            <a:ext cx="1296144" cy="104826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cxnSp>
        <p:nvCxnSpPr>
          <p:cNvPr id="5" name="Straight Arrow Connector 4"/>
          <p:cNvCxnSpPr/>
          <p:nvPr/>
        </p:nvCxnSpPr>
        <p:spPr>
          <a:xfrm flipV="1">
            <a:off x="2555776" y="1372542"/>
            <a:ext cx="2660356" cy="3601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555776" y="2780928"/>
            <a:ext cx="2660356" cy="9324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3989178" y="4896967"/>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8600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19" name="Rectangle 18"/>
          <p:cNvSpPr/>
          <p:nvPr/>
        </p:nvSpPr>
        <p:spPr>
          <a:xfrm>
            <a:off x="3071024" y="1020223"/>
            <a:ext cx="28803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After polishing and etching</a:t>
            </a:r>
            <a:endParaRPr lang="en-US" altLang="de-DE" sz="1400" b="1" dirty="0">
              <a:solidFill>
                <a:srgbClr val="000099"/>
              </a:solidFill>
              <a:latin typeface="Arial" pitchFamily="34" charset="0"/>
              <a:ea typeface="Times New Roman" pitchFamily="18" charset="0"/>
              <a:cs typeface="Arial" pitchFamily="34" charset="0"/>
            </a:endParaRPr>
          </a:p>
        </p:txBody>
      </p:sp>
      <p:pic>
        <p:nvPicPr>
          <p:cNvPr id="6146" name="Picture 2" descr="C:\Users\Pshenichnikov\Desktop\Hydrirte proben\Microscopy SEM\20130903 H45Z4 H49Z4\55610_H45Z4.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16132" y="3872410"/>
            <a:ext cx="3172292" cy="2379219"/>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Pshenichnikov\Desktop\Hydrirte proben\Microscopy SEM\20130903 H45Z4 H49Z4\55622_H49Z4.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216132" y="1372542"/>
            <a:ext cx="3172292" cy="237921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3986308" y="389839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l-GR" altLang="de-DE" sz="1400" b="1" dirty="0" smtClean="0">
                <a:solidFill>
                  <a:srgbClr val="000099"/>
                </a:solidFill>
                <a:latin typeface="Arial" pitchFamily="34" charset="0"/>
                <a:ea typeface="Times New Roman" pitchFamily="18" charset="0"/>
                <a:cs typeface="Arial" pitchFamily="34" charset="0"/>
              </a:rPr>
              <a:t>α</a:t>
            </a:r>
            <a:r>
              <a:rPr lang="de-DE" altLang="de-DE" sz="1400" b="1" dirty="0" smtClean="0">
                <a:solidFill>
                  <a:srgbClr val="000099"/>
                </a:solidFill>
                <a:latin typeface="Arial" pitchFamily="34" charset="0"/>
                <a:ea typeface="Times New Roman" pitchFamily="18" charset="0"/>
                <a:cs typeface="Arial" pitchFamily="34" charset="0"/>
              </a:rPr>
              <a:t>-</a:t>
            </a:r>
            <a:r>
              <a:rPr lang="de-DE" altLang="de-DE" sz="1400" b="1" dirty="0" err="1" smtClean="0">
                <a:solidFill>
                  <a:srgbClr val="000099"/>
                </a:solidFill>
                <a:latin typeface="Arial" pitchFamily="34" charset="0"/>
                <a:ea typeface="Times New Roman" pitchFamily="18" charset="0"/>
                <a:cs typeface="Arial" pitchFamily="34" charset="0"/>
              </a:rPr>
              <a:t>Zr</a:t>
            </a:r>
            <a:r>
              <a:rPr lang="de-DE" altLang="de-DE" sz="1400" b="1" dirty="0">
                <a:solidFill>
                  <a:srgbClr val="000099"/>
                </a:solidFill>
                <a:latin typeface="Arial" pitchFamily="34" charset="0"/>
                <a:ea typeface="Times New Roman" pitchFamily="18" charset="0"/>
                <a:cs typeface="Arial" pitchFamily="34" charset="0"/>
              </a:rPr>
              <a:t>(O</a:t>
            </a:r>
            <a:r>
              <a:rPr lang="de-DE" altLang="de-DE" sz="1400" b="1" dirty="0" smtClean="0">
                <a:solidFill>
                  <a:srgbClr val="000099"/>
                </a:solidFill>
                <a:latin typeface="Arial" pitchFamily="34" charset="0"/>
                <a:ea typeface="Times New Roman" pitchFamily="18" charset="0"/>
                <a:cs typeface="Arial" pitchFamily="34" charset="0"/>
              </a:rPr>
              <a:t>)?</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14" name="Rectangle 13"/>
          <p:cNvSpPr/>
          <p:nvPr/>
        </p:nvSpPr>
        <p:spPr>
          <a:xfrm>
            <a:off x="3989178" y="4199869"/>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l-GR" altLang="de-DE" sz="1400" b="1" dirty="0" smtClean="0">
                <a:solidFill>
                  <a:srgbClr val="000099"/>
                </a:solidFill>
                <a:latin typeface="Arial" pitchFamily="34" charset="0"/>
                <a:ea typeface="Times New Roman" pitchFamily="18" charset="0"/>
                <a:cs typeface="Arial" pitchFamily="34" charset="0"/>
              </a:rPr>
              <a:t>α</a:t>
            </a:r>
            <a:r>
              <a:rPr lang="de-DE" altLang="de-DE" sz="1400" b="1" dirty="0" smtClean="0">
                <a:solidFill>
                  <a:srgbClr val="000099"/>
                </a:solidFill>
                <a:latin typeface="Arial" pitchFamily="34" charset="0"/>
                <a:ea typeface="Times New Roman" pitchFamily="18" charset="0"/>
                <a:cs typeface="Arial" pitchFamily="34" charset="0"/>
              </a:rPr>
              <a:t>-</a:t>
            </a:r>
            <a:r>
              <a:rPr lang="de-DE" altLang="de-DE" sz="1400" b="1" dirty="0" err="1" smtClean="0">
                <a:solidFill>
                  <a:srgbClr val="000099"/>
                </a:solidFill>
                <a:latin typeface="Arial" pitchFamily="34" charset="0"/>
                <a:ea typeface="Times New Roman" pitchFamily="18" charset="0"/>
                <a:cs typeface="Arial" pitchFamily="34" charset="0"/>
              </a:rPr>
              <a:t>Zr</a:t>
            </a:r>
            <a:r>
              <a:rPr lang="de-DE" altLang="de-DE" sz="1400" b="1" dirty="0" smtClean="0">
                <a:solidFill>
                  <a:srgbClr val="000099"/>
                </a:solidFill>
                <a:latin typeface="Arial" pitchFamily="34" charset="0"/>
                <a:ea typeface="Times New Roman" pitchFamily="18" charset="0"/>
                <a:cs typeface="Arial" pitchFamily="34" charset="0"/>
              </a:rPr>
              <a:t> (</a:t>
            </a:r>
            <a:r>
              <a:rPr lang="de-DE" altLang="de-DE" sz="1400" b="1" dirty="0" err="1" smtClean="0">
                <a:solidFill>
                  <a:srgbClr val="000099"/>
                </a:solidFill>
                <a:latin typeface="Arial" pitchFamily="34" charset="0"/>
                <a:ea typeface="Times New Roman" pitchFamily="18" charset="0"/>
                <a:cs typeface="Arial" pitchFamily="34" charset="0"/>
              </a:rPr>
              <a:t>prior</a:t>
            </a:r>
            <a:r>
              <a:rPr lang="de-DE" altLang="de-DE" sz="1400" b="1" dirty="0" smtClean="0">
                <a:solidFill>
                  <a:srgbClr val="000099"/>
                </a:solidFill>
                <a:latin typeface="Arial" pitchFamily="34" charset="0"/>
                <a:ea typeface="Times New Roman" pitchFamily="18" charset="0"/>
                <a:cs typeface="Arial" pitchFamily="34" charset="0"/>
              </a:rPr>
              <a:t> </a:t>
            </a:r>
            <a:r>
              <a:rPr lang="el-GR" altLang="de-DE" sz="1400" b="1" dirty="0" smtClean="0">
                <a:solidFill>
                  <a:srgbClr val="000099"/>
                </a:solidFill>
                <a:latin typeface="Arial" pitchFamily="34" charset="0"/>
                <a:ea typeface="Times New Roman" pitchFamily="18" charset="0"/>
                <a:cs typeface="Arial" pitchFamily="34" charset="0"/>
              </a:rPr>
              <a:t>β</a:t>
            </a:r>
            <a:r>
              <a:rPr lang="de-DE" altLang="de-DE" sz="1400" b="1" dirty="0" smtClean="0">
                <a:solidFill>
                  <a:srgbClr val="000099"/>
                </a:solidFill>
                <a:latin typeface="Arial" pitchFamily="34" charset="0"/>
                <a:ea typeface="Times New Roman" pitchFamily="18" charset="0"/>
                <a:cs typeface="Arial" pitchFamily="34" charset="0"/>
              </a:rPr>
              <a:t> </a:t>
            </a:r>
            <a:r>
              <a:rPr lang="de-DE" altLang="de-DE" sz="1400" b="1" dirty="0" err="1" smtClean="0">
                <a:solidFill>
                  <a:srgbClr val="000099"/>
                </a:solidFill>
                <a:latin typeface="Arial" pitchFamily="34" charset="0"/>
                <a:ea typeface="Times New Roman" pitchFamily="18" charset="0"/>
                <a:cs typeface="Arial" pitchFamily="34" charset="0"/>
              </a:rPr>
              <a:t>phase</a:t>
            </a:r>
            <a:r>
              <a:rPr lang="de-DE" altLang="de-DE" sz="1400" b="1" dirty="0" smtClean="0">
                <a:solidFill>
                  <a:srgbClr val="000099"/>
                </a:solidFill>
                <a:latin typeface="Arial" pitchFamily="34" charset="0"/>
                <a:ea typeface="Times New Roman" pitchFamily="18" charset="0"/>
                <a:cs typeface="Arial" pitchFamily="34" charset="0"/>
              </a:rPr>
              <a:t>)?</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15" name="Rectangle 14"/>
          <p:cNvSpPr/>
          <p:nvPr/>
        </p:nvSpPr>
        <p:spPr>
          <a:xfrm>
            <a:off x="3931548" y="5157192"/>
            <a:ext cx="1339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l-GR" altLang="de-DE" sz="1400" b="1" dirty="0" smtClean="0">
                <a:solidFill>
                  <a:srgbClr val="000099"/>
                </a:solidFill>
                <a:latin typeface="Arial" pitchFamily="34" charset="0"/>
                <a:ea typeface="Times New Roman" pitchFamily="18" charset="0"/>
                <a:cs typeface="Arial" pitchFamily="34" charset="0"/>
              </a:rPr>
              <a:t>γ</a:t>
            </a:r>
            <a:r>
              <a:rPr lang="de-DE" altLang="de-DE" sz="1400" b="1" dirty="0" smtClean="0">
                <a:solidFill>
                  <a:srgbClr val="000099"/>
                </a:solidFill>
                <a:latin typeface="Arial" pitchFamily="34" charset="0"/>
                <a:ea typeface="Times New Roman" pitchFamily="18" charset="0"/>
                <a:cs typeface="Arial" pitchFamily="34" charset="0"/>
              </a:rPr>
              <a:t>- </a:t>
            </a:r>
            <a:r>
              <a:rPr lang="de-DE" altLang="de-DE" sz="1400" b="1" dirty="0" err="1" smtClean="0">
                <a:solidFill>
                  <a:srgbClr val="000099"/>
                </a:solidFill>
                <a:latin typeface="Arial" pitchFamily="34" charset="0"/>
                <a:ea typeface="Times New Roman" pitchFamily="18" charset="0"/>
                <a:cs typeface="Arial" pitchFamily="34" charset="0"/>
              </a:rPr>
              <a:t>Zr</a:t>
            </a:r>
            <a:r>
              <a:rPr lang="de-DE" altLang="de-DE" sz="1400" b="1" dirty="0" smtClean="0">
                <a:solidFill>
                  <a:srgbClr val="000099"/>
                </a:solidFill>
                <a:latin typeface="Arial" pitchFamily="34" charset="0"/>
                <a:ea typeface="Times New Roman" pitchFamily="18" charset="0"/>
                <a:cs typeface="Arial" pitchFamily="34" charset="0"/>
              </a:rPr>
              <a:t> </a:t>
            </a:r>
            <a:r>
              <a:rPr lang="de-DE" altLang="de-DE" sz="1400" b="1" dirty="0" err="1" smtClean="0">
                <a:solidFill>
                  <a:srgbClr val="000099"/>
                </a:solidFill>
                <a:latin typeface="Arial" pitchFamily="34" charset="0"/>
                <a:ea typeface="Times New Roman" pitchFamily="18" charset="0"/>
                <a:cs typeface="Arial" pitchFamily="34" charset="0"/>
              </a:rPr>
              <a:t>hydrides</a:t>
            </a:r>
            <a:r>
              <a:rPr lang="de-DE" altLang="de-DE" sz="1400" b="1" dirty="0" smtClean="0">
                <a:solidFill>
                  <a:srgbClr val="000099"/>
                </a:solidFill>
                <a:latin typeface="Arial" pitchFamily="34" charset="0"/>
                <a:ea typeface="Times New Roman" pitchFamily="18" charset="0"/>
                <a:cs typeface="Arial" pitchFamily="34" charset="0"/>
              </a:rPr>
              <a:t>?</a:t>
            </a:r>
            <a:endParaRPr lang="de-DE" altLang="de-DE" sz="1400" b="1" dirty="0">
              <a:solidFill>
                <a:srgbClr val="000099"/>
              </a:solidFill>
              <a:latin typeface="Arial" pitchFamily="34" charset="0"/>
              <a:ea typeface="Times New Roman" pitchFamily="18" charset="0"/>
              <a:cs typeface="Arial" pitchFamily="34" charset="0"/>
            </a:endParaRPr>
          </a:p>
        </p:txBody>
      </p:sp>
      <p:cxnSp>
        <p:nvCxnSpPr>
          <p:cNvPr id="6" name="Straight Arrow Connector 5"/>
          <p:cNvCxnSpPr/>
          <p:nvPr/>
        </p:nvCxnSpPr>
        <p:spPr>
          <a:xfrm>
            <a:off x="4932040" y="4052282"/>
            <a:ext cx="576064" cy="9679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0" name="Straight Arrow Connector 19"/>
          <p:cNvCxnSpPr/>
          <p:nvPr/>
        </p:nvCxnSpPr>
        <p:spPr>
          <a:xfrm>
            <a:off x="5084440" y="4393770"/>
            <a:ext cx="1647800" cy="48399"/>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1" name="Straight Arrow Connector 20"/>
          <p:cNvCxnSpPr/>
          <p:nvPr/>
        </p:nvCxnSpPr>
        <p:spPr>
          <a:xfrm>
            <a:off x="5156448" y="5640721"/>
            <a:ext cx="1143744" cy="1780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26" name="Straight Arrow Connector 25"/>
          <p:cNvCxnSpPr>
            <a:stCxn id="15" idx="3"/>
          </p:cNvCxnSpPr>
          <p:nvPr/>
        </p:nvCxnSpPr>
        <p:spPr>
          <a:xfrm>
            <a:off x="5270891" y="5311081"/>
            <a:ext cx="597253" cy="4755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23" name="Rectangle 22"/>
          <p:cNvSpPr/>
          <p:nvPr/>
        </p:nvSpPr>
        <p:spPr>
          <a:xfrm>
            <a:off x="3931547" y="5511032"/>
            <a:ext cx="13393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l-GR" altLang="de-DE" sz="1400" b="1" dirty="0" smtClean="0">
                <a:solidFill>
                  <a:srgbClr val="000099"/>
                </a:solidFill>
                <a:latin typeface="Arial" pitchFamily="34" charset="0"/>
                <a:ea typeface="Times New Roman" pitchFamily="18" charset="0"/>
                <a:cs typeface="Arial" pitchFamily="34" charset="0"/>
              </a:rPr>
              <a:t>δ</a:t>
            </a:r>
            <a:r>
              <a:rPr lang="de-DE" altLang="de-DE" sz="1400" b="1" dirty="0" smtClean="0">
                <a:solidFill>
                  <a:srgbClr val="000099"/>
                </a:solidFill>
                <a:latin typeface="Arial" pitchFamily="34" charset="0"/>
                <a:ea typeface="Times New Roman" pitchFamily="18" charset="0"/>
                <a:cs typeface="Arial" pitchFamily="34" charset="0"/>
              </a:rPr>
              <a:t>- </a:t>
            </a:r>
            <a:r>
              <a:rPr lang="de-DE" altLang="de-DE" sz="1400" b="1" dirty="0" err="1" smtClean="0">
                <a:solidFill>
                  <a:srgbClr val="000099"/>
                </a:solidFill>
                <a:latin typeface="Arial" pitchFamily="34" charset="0"/>
                <a:ea typeface="Times New Roman" pitchFamily="18" charset="0"/>
                <a:cs typeface="Arial" pitchFamily="34" charset="0"/>
              </a:rPr>
              <a:t>Zr</a:t>
            </a:r>
            <a:r>
              <a:rPr lang="de-DE" altLang="de-DE" sz="1400" b="1" dirty="0" smtClean="0">
                <a:solidFill>
                  <a:srgbClr val="000099"/>
                </a:solidFill>
                <a:latin typeface="Arial" pitchFamily="34" charset="0"/>
                <a:ea typeface="Times New Roman" pitchFamily="18" charset="0"/>
                <a:cs typeface="Arial" pitchFamily="34" charset="0"/>
              </a:rPr>
              <a:t> </a:t>
            </a:r>
            <a:r>
              <a:rPr lang="de-DE" altLang="de-DE" sz="1400" b="1" dirty="0" err="1" smtClean="0">
                <a:solidFill>
                  <a:srgbClr val="000099"/>
                </a:solidFill>
                <a:latin typeface="Arial" pitchFamily="34" charset="0"/>
                <a:ea typeface="Times New Roman" pitchFamily="18" charset="0"/>
                <a:cs typeface="Arial" pitchFamily="34" charset="0"/>
              </a:rPr>
              <a:t>hydrides</a:t>
            </a:r>
            <a:r>
              <a:rPr lang="de-DE" altLang="de-DE" sz="1400" b="1" dirty="0" smtClean="0">
                <a:solidFill>
                  <a:srgbClr val="000099"/>
                </a:solidFill>
                <a:latin typeface="Arial" pitchFamily="34" charset="0"/>
                <a:ea typeface="Times New Roman" pitchFamily="18" charset="0"/>
                <a:cs typeface="Arial" pitchFamily="34" charset="0"/>
              </a:rPr>
              <a:t>?</a:t>
            </a:r>
            <a:endParaRPr lang="de-DE" altLang="de-DE" sz="1400" b="1" dirty="0">
              <a:solidFill>
                <a:srgbClr val="000099"/>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3494556315"/>
      </p:ext>
    </p:extLst>
  </p:cSld>
  <p:clrMapOvr>
    <a:masterClrMapping/>
  </p:clrMapOvr>
  <mc:AlternateContent xmlns:mc="http://schemas.openxmlformats.org/markup-compatibility/2006" xmlns:p14="http://schemas.microsoft.com/office/powerpoint/2010/main">
    <mc:Choice Requires="p14">
      <p:transition spd="slow" p14:dur="1500">
        <p:wipe/>
      </p:transition>
    </mc:Choice>
    <mc:Fallback xmlns="">
      <p:transition spd="slow">
        <p:wip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par>
                          <p:cTn id="24" fill="hold">
                            <p:stCondLst>
                              <p:cond delay="1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par>
                          <p:cTn id="40" fill="hold">
                            <p:stCondLst>
                              <p:cond delay="3500"/>
                            </p:stCondLst>
                            <p:childTnLst>
                              <p:par>
                                <p:cTn id="41" presetID="10" presetClass="entr" presetSubtype="0"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childTnLst>
                          </p:cTn>
                        </p:par>
                        <p:par>
                          <p:cTn id="44" fill="hold">
                            <p:stCondLst>
                              <p:cond delay="4000"/>
                            </p:stCondLst>
                            <p:childTnLst>
                              <p:par>
                                <p:cTn id="45" presetID="10"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3" grpId="0"/>
      <p:bldP spid="14" grpId="0"/>
      <p:bldP spid="15"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6013" y="3148013"/>
            <a:ext cx="6911975" cy="929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lnSpcReduction="10000"/>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algn="ctr" eaLnBrk="1" hangingPunct="1"/>
            <a:r>
              <a:rPr lang="en-US" sz="2800" kern="1200" dirty="0" smtClean="0">
                <a:solidFill>
                  <a:srgbClr val="008080"/>
                </a:solidFill>
                <a:ea typeface="+mn-ea"/>
                <a:cs typeface="Times New Roman" pitchFamily="18" charset="0"/>
              </a:rPr>
              <a:t>Scanning Electron Microscopy</a:t>
            </a:r>
            <a:br>
              <a:rPr lang="en-US" sz="2800" kern="1200" dirty="0" smtClean="0">
                <a:solidFill>
                  <a:srgbClr val="008080"/>
                </a:solidFill>
                <a:ea typeface="+mn-ea"/>
                <a:cs typeface="Times New Roman" pitchFamily="18" charset="0"/>
              </a:rPr>
            </a:br>
            <a:r>
              <a:rPr lang="en-US" sz="2800" kern="1200" dirty="0" smtClean="0">
                <a:solidFill>
                  <a:srgbClr val="008080"/>
                </a:solidFill>
                <a:ea typeface="+mn-ea"/>
                <a:cs typeface="Times New Roman" pitchFamily="18" charset="0"/>
              </a:rPr>
              <a:t>fracture surface</a:t>
            </a:r>
            <a:endParaRPr lang="en-US" sz="2800" kern="1200" dirty="0">
              <a:solidFill>
                <a:srgbClr val="008080"/>
              </a:solidFill>
              <a:ea typeface="+mn-ea"/>
              <a:cs typeface="Times New Roman" pitchFamily="18" charset="0"/>
            </a:endParaRPr>
          </a:p>
        </p:txBody>
      </p:sp>
    </p:spTree>
    <p:extLst>
      <p:ext uri="{BB962C8B-B14F-4D97-AF65-F5344CB8AC3E}">
        <p14:creationId xmlns:p14="http://schemas.microsoft.com/office/powerpoint/2010/main" val="1090744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982722" y="90121"/>
            <a:ext cx="7178568"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Scanning electron microscopy </a:t>
            </a:r>
          </a:p>
          <a:p>
            <a:pPr algn="ctr"/>
            <a:r>
              <a:rPr lang="en-GB" sz="2400" b="1" dirty="0" smtClean="0">
                <a:solidFill>
                  <a:srgbClr val="008080"/>
                </a:solidFill>
                <a:latin typeface="Arial" pitchFamily="34" charset="0"/>
                <a:cs typeface="Arial" pitchFamily="34" charset="0"/>
              </a:rPr>
              <a:t>of fracture surfaces of hydrogenated Zircaloy-4 </a:t>
            </a:r>
            <a:endParaRPr lang="en-GB" sz="2400" b="1" dirty="0">
              <a:solidFill>
                <a:srgbClr val="008080"/>
              </a:solidFill>
              <a:latin typeface="+mn-lt"/>
            </a:endParaRPr>
          </a:p>
        </p:txBody>
      </p:sp>
      <p:pic>
        <p:nvPicPr>
          <p:cNvPr id="1026" name="Picture 2" descr="C:\Users\Pshenichnikov\Desktop\Hydrirte proben\Microscopy SEM\H13Z4 SEM\20130122 H13Z4 700C2MinH\12x3000b.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26738" y="1007690"/>
            <a:ext cx="3021632" cy="2266224"/>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2184792" y="333235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720 </a:t>
            </a:r>
            <a:r>
              <a:rPr lang="de-DE" altLang="de-DE" sz="1400" b="1" dirty="0">
                <a:solidFill>
                  <a:srgbClr val="000099"/>
                </a:solidFill>
                <a:latin typeface="Arial" pitchFamily="34" charset="0"/>
                <a:ea typeface="Times New Roman" pitchFamily="18" charset="0"/>
                <a:cs typeface="Arial" pitchFamily="34" charset="0"/>
              </a:rPr>
              <a:t>wppm </a:t>
            </a:r>
            <a:r>
              <a:rPr lang="de-DE" altLang="de-DE" sz="1400" b="1" dirty="0" smtClean="0">
                <a:solidFill>
                  <a:srgbClr val="000099"/>
                </a:solidFill>
                <a:latin typeface="Arial" pitchFamily="34" charset="0"/>
                <a:ea typeface="Times New Roman" pitchFamily="18" charset="0"/>
                <a:cs typeface="Arial" pitchFamily="34" charset="0"/>
              </a:rPr>
              <a:t>H</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21" name="Rectangle 20"/>
          <p:cNvSpPr/>
          <p:nvPr/>
        </p:nvSpPr>
        <p:spPr>
          <a:xfrm>
            <a:off x="5826690" y="3337247"/>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1860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2" name="Rectangle 21"/>
          <p:cNvSpPr/>
          <p:nvPr/>
        </p:nvSpPr>
        <p:spPr>
          <a:xfrm>
            <a:off x="2184792" y="6001543"/>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2790 </a:t>
            </a:r>
            <a:r>
              <a:rPr lang="de-DE" altLang="de-DE" sz="1400" b="1" dirty="0">
                <a:solidFill>
                  <a:srgbClr val="000099"/>
                </a:solidFill>
                <a:latin typeface="Arial" pitchFamily="34" charset="0"/>
                <a:ea typeface="Times New Roman" pitchFamily="18" charset="0"/>
                <a:cs typeface="Arial" pitchFamily="34" charset="0"/>
              </a:rPr>
              <a:t>wppm </a:t>
            </a:r>
            <a:r>
              <a:rPr lang="de-DE" altLang="de-DE" sz="1400" b="1" dirty="0" smtClean="0">
                <a:solidFill>
                  <a:srgbClr val="000099"/>
                </a:solidFill>
                <a:latin typeface="Arial" pitchFamily="34" charset="0"/>
                <a:ea typeface="Times New Roman" pitchFamily="18" charset="0"/>
                <a:cs typeface="Arial" pitchFamily="34" charset="0"/>
              </a:rPr>
              <a:t>H</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23" name="Rectangle 22"/>
          <p:cNvSpPr/>
          <p:nvPr/>
        </p:nvSpPr>
        <p:spPr>
          <a:xfrm>
            <a:off x="5826690" y="5962727"/>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4850 </a:t>
            </a:r>
            <a:r>
              <a:rPr lang="de-DE" altLang="de-DE" sz="1400" b="1" dirty="0">
                <a:solidFill>
                  <a:srgbClr val="000099"/>
                </a:solidFill>
                <a:latin typeface="Arial" pitchFamily="34" charset="0"/>
                <a:ea typeface="Times New Roman" pitchFamily="18" charset="0"/>
                <a:cs typeface="Arial" pitchFamily="34" charset="0"/>
              </a:rPr>
              <a:t>wppm </a:t>
            </a:r>
            <a:r>
              <a:rPr lang="de-DE" altLang="de-DE" sz="1400" b="1" dirty="0" smtClean="0">
                <a:solidFill>
                  <a:srgbClr val="000099"/>
                </a:solidFill>
                <a:latin typeface="Arial" pitchFamily="34" charset="0"/>
                <a:ea typeface="Times New Roman" pitchFamily="18" charset="0"/>
                <a:cs typeface="Arial" pitchFamily="34" charset="0"/>
              </a:rPr>
              <a:t>H</a:t>
            </a:r>
            <a:endParaRPr lang="de-DE" altLang="de-DE" sz="1400" b="1" dirty="0">
              <a:solidFill>
                <a:srgbClr val="000099"/>
              </a:solidFill>
              <a:latin typeface="Arial" pitchFamily="34" charset="0"/>
              <a:ea typeface="Times New Roman" pitchFamily="18" charset="0"/>
              <a:cs typeface="Arial" pitchFamily="34" charset="0"/>
            </a:endParaRPr>
          </a:p>
        </p:txBody>
      </p:sp>
      <p:pic>
        <p:nvPicPr>
          <p:cNvPr id="1027" name="Picture 3" descr="C:\Users\Pshenichnikov\Desktop\Hydrirte proben\Microscopy SEM\H14Z4 SEM\20130123 H14Z4 700C4MinH\05x3000b.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76056" y="980728"/>
            <a:ext cx="3021632" cy="22662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Pshenichnikov\Desktop\Hydrirte proben\Microscopy SEM\H16Z4 SEM\20130213 H16Z4 700C8MinH\04x3000b.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078760" y="3651870"/>
            <a:ext cx="3021632" cy="226622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Pshenichnikov\Desktop\Hydrirte proben\Microscopy SEM\H15Z4 SEM\20130214 H15Z4 700C6MinH\04x3000b.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128616" y="3645024"/>
            <a:ext cx="3021632" cy="2266224"/>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990248" y="1007782"/>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600" b="1" dirty="0" smtClean="0">
                <a:solidFill>
                  <a:srgbClr val="000099"/>
                </a:solidFill>
                <a:latin typeface="Arial" pitchFamily="34" charset="0"/>
                <a:ea typeface="Times New Roman" pitchFamily="18" charset="0"/>
                <a:cs typeface="Arial" pitchFamily="34" charset="0"/>
              </a:rPr>
              <a:t>700</a:t>
            </a:r>
            <a:r>
              <a:rPr lang="de-DE" altLang="de-DE" sz="1400" b="1" dirty="0" smtClean="0">
                <a:solidFill>
                  <a:srgbClr val="000099"/>
                </a:solidFill>
                <a:latin typeface="Arial" pitchFamily="34" charset="0"/>
                <a:ea typeface="Times New Roman" pitchFamily="18" charset="0"/>
                <a:cs typeface="Arial" pitchFamily="34" charset="0"/>
              </a:rPr>
              <a:t> °C</a:t>
            </a:r>
            <a:endParaRPr lang="de-DE" altLang="de-DE" sz="1400" b="1" dirty="0">
              <a:solidFill>
                <a:srgbClr val="000099"/>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39118888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982722" y="90121"/>
            <a:ext cx="7178568"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Scanning electron microscopy </a:t>
            </a:r>
          </a:p>
          <a:p>
            <a:pPr algn="ctr"/>
            <a:r>
              <a:rPr lang="en-GB" sz="2400" b="1" dirty="0" smtClean="0">
                <a:solidFill>
                  <a:srgbClr val="008080"/>
                </a:solidFill>
                <a:latin typeface="Arial" pitchFamily="34" charset="0"/>
                <a:cs typeface="Arial" pitchFamily="34" charset="0"/>
              </a:rPr>
              <a:t>of fracture surfaces of hydrogenated Zircaloy-4 </a:t>
            </a:r>
            <a:endParaRPr lang="en-GB" sz="2400" b="1" dirty="0">
              <a:solidFill>
                <a:srgbClr val="008080"/>
              </a:solidFill>
              <a:latin typeface="+mn-lt"/>
            </a:endParaRPr>
          </a:p>
        </p:txBody>
      </p:sp>
      <p:sp>
        <p:nvSpPr>
          <p:cNvPr id="20" name="Rectangle 19"/>
          <p:cNvSpPr/>
          <p:nvPr/>
        </p:nvSpPr>
        <p:spPr>
          <a:xfrm>
            <a:off x="2256800" y="4484482"/>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1110 </a:t>
            </a:r>
            <a:r>
              <a:rPr lang="de-DE" altLang="de-DE" sz="1400" b="1" dirty="0">
                <a:solidFill>
                  <a:srgbClr val="000099"/>
                </a:solidFill>
                <a:latin typeface="Arial" pitchFamily="34" charset="0"/>
                <a:ea typeface="Times New Roman" pitchFamily="18" charset="0"/>
                <a:cs typeface="Arial" pitchFamily="34" charset="0"/>
              </a:rPr>
              <a:t>wppm </a:t>
            </a:r>
            <a:r>
              <a:rPr lang="de-DE" altLang="de-DE" sz="1400" b="1" dirty="0" smtClean="0">
                <a:solidFill>
                  <a:srgbClr val="000099"/>
                </a:solidFill>
                <a:latin typeface="Arial" pitchFamily="34" charset="0"/>
                <a:ea typeface="Times New Roman" pitchFamily="18" charset="0"/>
                <a:cs typeface="Arial" pitchFamily="34" charset="0"/>
              </a:rPr>
              <a:t>H</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21" name="Rectangle 20"/>
          <p:cNvSpPr/>
          <p:nvPr/>
        </p:nvSpPr>
        <p:spPr>
          <a:xfrm>
            <a:off x="5898698" y="4489375"/>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3070 </a:t>
            </a:r>
            <a:r>
              <a:rPr lang="de-DE" altLang="de-DE" sz="1400" b="1" dirty="0">
                <a:solidFill>
                  <a:srgbClr val="000099"/>
                </a:solidFill>
                <a:latin typeface="Arial" pitchFamily="34" charset="0"/>
                <a:ea typeface="Times New Roman" pitchFamily="18" charset="0"/>
                <a:cs typeface="Arial" pitchFamily="34" charset="0"/>
              </a:rPr>
              <a:t>wppm </a:t>
            </a:r>
            <a:r>
              <a:rPr lang="de-DE" altLang="de-DE" sz="1400" b="1" dirty="0" smtClean="0">
                <a:solidFill>
                  <a:srgbClr val="000099"/>
                </a:solidFill>
                <a:latin typeface="Arial" pitchFamily="34" charset="0"/>
                <a:ea typeface="Times New Roman" pitchFamily="18" charset="0"/>
                <a:cs typeface="Arial" pitchFamily="34" charset="0"/>
              </a:rPr>
              <a:t>H</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11" name="Rectangle 10"/>
          <p:cNvSpPr/>
          <p:nvPr/>
        </p:nvSpPr>
        <p:spPr>
          <a:xfrm>
            <a:off x="3990248" y="1007782"/>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600" b="1" dirty="0" smtClean="0">
                <a:solidFill>
                  <a:srgbClr val="000099"/>
                </a:solidFill>
                <a:latin typeface="Arial" pitchFamily="34" charset="0"/>
                <a:ea typeface="Times New Roman" pitchFamily="18" charset="0"/>
                <a:cs typeface="Arial" pitchFamily="34" charset="0"/>
              </a:rPr>
              <a:t>800</a:t>
            </a:r>
            <a:r>
              <a:rPr lang="de-DE" altLang="de-DE" sz="1400" b="1" dirty="0" smtClean="0">
                <a:solidFill>
                  <a:srgbClr val="000099"/>
                </a:solidFill>
                <a:latin typeface="Arial" pitchFamily="34" charset="0"/>
                <a:ea typeface="Times New Roman" pitchFamily="18" charset="0"/>
                <a:cs typeface="Arial" pitchFamily="34" charset="0"/>
              </a:rPr>
              <a:t> °C</a:t>
            </a:r>
            <a:endParaRPr lang="de-DE" altLang="de-DE" sz="1400" b="1" dirty="0">
              <a:solidFill>
                <a:srgbClr val="000099"/>
              </a:solidFill>
              <a:latin typeface="Arial" pitchFamily="34" charset="0"/>
              <a:ea typeface="Times New Roman" pitchFamily="18" charset="0"/>
              <a:cs typeface="Arial" pitchFamily="34" charset="0"/>
            </a:endParaRPr>
          </a:p>
        </p:txBody>
      </p:sp>
      <p:pic>
        <p:nvPicPr>
          <p:cNvPr id="2050" name="Picture 2" descr="C:\Users\Pshenichnikov\Desktop\Hydrirte proben\Microscopy SEM\H18Z4 SEM\20130124 H18Z4 800C2MinH\05x3000b.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30430" y="1772815"/>
            <a:ext cx="3344694" cy="250852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Pshenichnikov\Desktop\Hydrirte proben\Microscopy SEM\H20Z4 SEM\20130125 H20Z4 800C8MinH\05x3000b.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55698" y="1772815"/>
            <a:ext cx="3344694" cy="250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90047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982722" y="90121"/>
            <a:ext cx="7178568"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Scanning electron microscopy </a:t>
            </a:r>
          </a:p>
          <a:p>
            <a:pPr algn="ctr"/>
            <a:r>
              <a:rPr lang="en-GB" sz="2400" b="1" dirty="0" smtClean="0">
                <a:solidFill>
                  <a:srgbClr val="008080"/>
                </a:solidFill>
                <a:latin typeface="Arial" pitchFamily="34" charset="0"/>
                <a:cs typeface="Arial" pitchFamily="34" charset="0"/>
              </a:rPr>
              <a:t>of fracture surfaces of hydrogenated Zircaloy-4 </a:t>
            </a:r>
            <a:endParaRPr lang="en-GB" sz="2400" b="1" dirty="0">
              <a:solidFill>
                <a:srgbClr val="008080"/>
              </a:solidFill>
              <a:latin typeface="+mn-lt"/>
            </a:endParaRPr>
          </a:p>
        </p:txBody>
      </p:sp>
      <p:sp>
        <p:nvSpPr>
          <p:cNvPr id="20" name="Rectangle 19"/>
          <p:cNvSpPr/>
          <p:nvPr/>
        </p:nvSpPr>
        <p:spPr>
          <a:xfrm>
            <a:off x="2256800" y="3980428"/>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1170 </a:t>
            </a:r>
            <a:r>
              <a:rPr lang="de-DE" altLang="de-DE" sz="1400" b="1" dirty="0">
                <a:solidFill>
                  <a:srgbClr val="000099"/>
                </a:solidFill>
                <a:latin typeface="Arial" pitchFamily="34" charset="0"/>
                <a:ea typeface="Times New Roman" pitchFamily="18" charset="0"/>
                <a:cs typeface="Arial" pitchFamily="34" charset="0"/>
              </a:rPr>
              <a:t>wppm </a:t>
            </a:r>
            <a:r>
              <a:rPr lang="de-DE" altLang="de-DE" sz="1400" b="1" dirty="0" smtClean="0">
                <a:solidFill>
                  <a:srgbClr val="000099"/>
                </a:solidFill>
                <a:latin typeface="Arial" pitchFamily="34" charset="0"/>
                <a:ea typeface="Times New Roman" pitchFamily="18" charset="0"/>
                <a:cs typeface="Arial" pitchFamily="34" charset="0"/>
              </a:rPr>
              <a:t>H</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21" name="Rectangle 20"/>
          <p:cNvSpPr/>
          <p:nvPr/>
        </p:nvSpPr>
        <p:spPr>
          <a:xfrm>
            <a:off x="5898698" y="3985321"/>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1640 </a:t>
            </a:r>
            <a:r>
              <a:rPr lang="de-DE" altLang="de-DE" sz="1400" b="1" dirty="0">
                <a:solidFill>
                  <a:srgbClr val="000099"/>
                </a:solidFill>
                <a:latin typeface="Arial" pitchFamily="34" charset="0"/>
                <a:ea typeface="Times New Roman" pitchFamily="18" charset="0"/>
                <a:cs typeface="Arial" pitchFamily="34" charset="0"/>
              </a:rPr>
              <a:t>wppm </a:t>
            </a:r>
            <a:r>
              <a:rPr lang="de-DE" altLang="de-DE" sz="1400" b="1" dirty="0" smtClean="0">
                <a:solidFill>
                  <a:srgbClr val="000099"/>
                </a:solidFill>
                <a:latin typeface="Arial" pitchFamily="34" charset="0"/>
                <a:ea typeface="Times New Roman" pitchFamily="18" charset="0"/>
                <a:cs typeface="Arial" pitchFamily="34" charset="0"/>
              </a:rPr>
              <a:t>H</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11" name="Rectangle 10"/>
          <p:cNvSpPr/>
          <p:nvPr/>
        </p:nvSpPr>
        <p:spPr>
          <a:xfrm>
            <a:off x="3990248" y="1007782"/>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600" b="1" dirty="0" smtClean="0">
                <a:solidFill>
                  <a:srgbClr val="000099"/>
                </a:solidFill>
                <a:latin typeface="Arial" pitchFamily="34" charset="0"/>
                <a:ea typeface="Times New Roman" pitchFamily="18" charset="0"/>
                <a:cs typeface="Arial" pitchFamily="34" charset="0"/>
              </a:rPr>
              <a:t>900</a:t>
            </a:r>
            <a:r>
              <a:rPr lang="de-DE" altLang="de-DE" sz="1400" b="1" dirty="0" smtClean="0">
                <a:solidFill>
                  <a:srgbClr val="000099"/>
                </a:solidFill>
                <a:latin typeface="Arial" pitchFamily="34" charset="0"/>
                <a:ea typeface="Times New Roman" pitchFamily="18" charset="0"/>
                <a:cs typeface="Arial" pitchFamily="34" charset="0"/>
              </a:rPr>
              <a:t> °C</a:t>
            </a:r>
            <a:endParaRPr lang="de-DE" altLang="de-DE" sz="1400" b="1" dirty="0">
              <a:solidFill>
                <a:srgbClr val="000099"/>
              </a:solidFill>
              <a:latin typeface="Arial" pitchFamily="34" charset="0"/>
              <a:ea typeface="Times New Roman" pitchFamily="18" charset="0"/>
              <a:cs typeface="Arial" pitchFamily="34" charset="0"/>
            </a:endParaRPr>
          </a:p>
        </p:txBody>
      </p:sp>
      <p:pic>
        <p:nvPicPr>
          <p:cNvPr id="3074" name="Picture 2" descr="C:\Users\Pshenichnikov\Desktop\Hydrirte proben\Microscopy SEM\H31Z4 SEM\20130207 H31Z4 900C4MinH\12x3000b.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200623" y="1268760"/>
            <a:ext cx="3360375" cy="2520281"/>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shenichnikov\Desktop\Hydrirte proben\Microscopy SEM\H33Z4 SEM\20130207 H33Z4 900C8MinH\05x3000b.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842521" y="1268760"/>
            <a:ext cx="3360375" cy="252028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3950692"/>
            <a:ext cx="2277107" cy="2366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059832" y="4941168"/>
            <a:ext cx="72008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338242" y="5109943"/>
            <a:ext cx="1005506" cy="1994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1830008" y="5219327"/>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GB" altLang="de-DE" sz="1400" b="1" dirty="0" smtClean="0">
                <a:solidFill>
                  <a:srgbClr val="000099"/>
                </a:solidFill>
                <a:latin typeface="Arial" pitchFamily="34" charset="0"/>
                <a:ea typeface="Times New Roman" pitchFamily="18" charset="0"/>
                <a:cs typeface="Arial" pitchFamily="34" charset="0"/>
              </a:rPr>
              <a:t>Brittle fracture</a:t>
            </a:r>
            <a:endParaRPr lang="en-GB" altLang="de-DE" sz="1400" b="1" dirty="0">
              <a:solidFill>
                <a:srgbClr val="000099"/>
              </a:solidFill>
              <a:latin typeface="Arial" pitchFamily="34" charset="0"/>
              <a:ea typeface="Times New Roman" pitchFamily="18" charset="0"/>
              <a:cs typeface="Arial" pitchFamily="34" charset="0"/>
            </a:endParaRPr>
          </a:p>
        </p:txBody>
      </p:sp>
      <p:sp>
        <p:nvSpPr>
          <p:cNvPr id="15" name="Rectangle 14"/>
          <p:cNvSpPr/>
          <p:nvPr/>
        </p:nvSpPr>
        <p:spPr>
          <a:xfrm>
            <a:off x="6343748" y="5195261"/>
            <a:ext cx="1324596" cy="53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GB" altLang="de-DE" sz="1400" b="1" dirty="0" smtClean="0">
                <a:solidFill>
                  <a:srgbClr val="000099"/>
                </a:solidFill>
                <a:latin typeface="Arial" pitchFamily="34" charset="0"/>
                <a:ea typeface="Times New Roman" pitchFamily="18" charset="0"/>
                <a:cs typeface="Arial" pitchFamily="34" charset="0"/>
              </a:rPr>
              <a:t>Ductile fracture on needles of </a:t>
            </a:r>
            <a:r>
              <a:rPr lang="el-GR" altLang="de-DE" sz="1400" b="1" dirty="0" smtClean="0">
                <a:solidFill>
                  <a:srgbClr val="000099"/>
                </a:solidFill>
                <a:latin typeface="Arial" pitchFamily="34" charset="0"/>
                <a:ea typeface="Times New Roman" pitchFamily="18" charset="0"/>
                <a:cs typeface="Arial" pitchFamily="34" charset="0"/>
              </a:rPr>
              <a:t>α</a:t>
            </a:r>
            <a:r>
              <a:rPr lang="de-DE" altLang="de-DE" sz="1400" b="1" dirty="0" smtClean="0">
                <a:solidFill>
                  <a:srgbClr val="000099"/>
                </a:solidFill>
                <a:latin typeface="Arial" pitchFamily="34" charset="0"/>
                <a:ea typeface="Times New Roman" pitchFamily="18" charset="0"/>
                <a:cs typeface="Arial" pitchFamily="34" charset="0"/>
              </a:rPr>
              <a:t>-</a:t>
            </a:r>
            <a:r>
              <a:rPr lang="de-DE" altLang="de-DE" sz="1400" b="1" dirty="0" err="1" smtClean="0">
                <a:solidFill>
                  <a:srgbClr val="000099"/>
                </a:solidFill>
                <a:latin typeface="Arial" pitchFamily="34" charset="0"/>
                <a:ea typeface="Times New Roman" pitchFamily="18" charset="0"/>
                <a:cs typeface="Arial" pitchFamily="34" charset="0"/>
              </a:rPr>
              <a:t>Zr</a:t>
            </a:r>
            <a:r>
              <a:rPr lang="de-DE" altLang="de-DE" sz="1400" b="1" dirty="0" smtClean="0">
                <a:solidFill>
                  <a:srgbClr val="000099"/>
                </a:solidFill>
                <a:latin typeface="Arial" pitchFamily="34" charset="0"/>
                <a:ea typeface="Times New Roman" pitchFamily="18" charset="0"/>
                <a:cs typeface="Arial" pitchFamily="34" charset="0"/>
              </a:rPr>
              <a:t>(O)</a:t>
            </a:r>
            <a:endParaRPr lang="en-GB" altLang="de-DE" sz="1400" b="1" dirty="0">
              <a:solidFill>
                <a:srgbClr val="000099"/>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31091057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899592" y="1628800"/>
            <a:ext cx="7632848" cy="3637919"/>
          </a:xfrm>
          <a:prstGeom prst="rect">
            <a:avLst/>
          </a:prstGeom>
        </p:spPr>
        <p:txBody>
          <a:bodyPr wrap="square">
            <a:spAutoFit/>
          </a:bodyPr>
          <a:lstStyle/>
          <a:p>
            <a:pPr marL="314325" lvl="0" indent="-314325">
              <a:lnSpc>
                <a:spcPct val="200000"/>
              </a:lnSpc>
              <a:spcBef>
                <a:spcPct val="20000"/>
              </a:spcBef>
              <a:buBlip>
                <a:blip r:embed="rId2"/>
              </a:buBlip>
            </a:pPr>
            <a:r>
              <a:rPr lang="en-US" b="1" kern="0" dirty="0" smtClean="0">
                <a:solidFill>
                  <a:srgbClr val="000099"/>
                </a:solidFill>
                <a:latin typeface="Arial" pitchFamily="34" charset="0"/>
                <a:cs typeface="Arial" pitchFamily="34" charset="0"/>
                <a:sym typeface="Wingdings" pitchFamily="2" charset="2"/>
              </a:rPr>
              <a:t>Structure assessment of annealed and hydrogenated specimens</a:t>
            </a:r>
            <a:endParaRPr lang="en-US" b="1" kern="0" dirty="0">
              <a:solidFill>
                <a:srgbClr val="000099"/>
              </a:solidFill>
              <a:latin typeface="Arial" pitchFamily="34" charset="0"/>
              <a:cs typeface="Arial" pitchFamily="34" charset="0"/>
              <a:sym typeface="Wingdings" pitchFamily="2" charset="2"/>
            </a:endParaRPr>
          </a:p>
          <a:p>
            <a:pPr marL="314325" indent="-314325">
              <a:lnSpc>
                <a:spcPct val="200000"/>
              </a:lnSpc>
              <a:spcBef>
                <a:spcPct val="20000"/>
              </a:spcBef>
              <a:buBlip>
                <a:blip r:embed="rId2"/>
              </a:buBlip>
            </a:pPr>
            <a:r>
              <a:rPr lang="en-US" b="1" kern="0" dirty="0" smtClean="0">
                <a:solidFill>
                  <a:srgbClr val="000099"/>
                </a:solidFill>
                <a:latin typeface="Arial" pitchFamily="34" charset="0"/>
                <a:cs typeface="Arial" pitchFamily="34" charset="0"/>
                <a:sym typeface="Wingdings" pitchFamily="2" charset="2"/>
              </a:rPr>
              <a:t>Fracture surface investigation</a:t>
            </a:r>
          </a:p>
          <a:p>
            <a:pPr marL="314325" indent="-314325">
              <a:lnSpc>
                <a:spcPct val="200000"/>
              </a:lnSpc>
              <a:spcBef>
                <a:spcPct val="20000"/>
              </a:spcBef>
              <a:buBlip>
                <a:blip r:embed="rId2"/>
              </a:buBlip>
            </a:pPr>
            <a:r>
              <a:rPr lang="en-US" b="1" kern="0" dirty="0" smtClean="0">
                <a:solidFill>
                  <a:srgbClr val="000099"/>
                </a:solidFill>
                <a:latin typeface="Arial" pitchFamily="34" charset="0"/>
                <a:cs typeface="Arial" pitchFamily="34" charset="0"/>
                <a:sym typeface="Wingdings" pitchFamily="2" charset="2"/>
              </a:rPr>
              <a:t>Zirconium hydrides detection</a:t>
            </a:r>
          </a:p>
          <a:p>
            <a:pPr marL="314325" lvl="0" indent="-314325">
              <a:lnSpc>
                <a:spcPct val="200000"/>
              </a:lnSpc>
              <a:spcBef>
                <a:spcPct val="20000"/>
              </a:spcBef>
              <a:buBlip>
                <a:blip r:embed="rId2"/>
              </a:buBlip>
            </a:pPr>
            <a:r>
              <a:rPr lang="en-US" b="1" kern="0" dirty="0" smtClean="0">
                <a:solidFill>
                  <a:srgbClr val="000099"/>
                </a:solidFill>
                <a:latin typeface="Arial" pitchFamily="34" charset="0"/>
                <a:cs typeface="Arial" pitchFamily="34" charset="0"/>
                <a:sym typeface="Wingdings" pitchFamily="2" charset="2"/>
              </a:rPr>
              <a:t>Progress in understanding the mechanism </a:t>
            </a:r>
            <a:r>
              <a:rPr lang="en-US" b="1" kern="0" dirty="0">
                <a:solidFill>
                  <a:srgbClr val="000099"/>
                </a:solidFill>
                <a:latin typeface="Arial" pitchFamily="34" charset="0"/>
                <a:cs typeface="Arial" pitchFamily="34" charset="0"/>
                <a:sym typeface="Wingdings" pitchFamily="2" charset="2"/>
              </a:rPr>
              <a:t>of </a:t>
            </a:r>
            <a:r>
              <a:rPr lang="en-US" b="1" kern="0" dirty="0" smtClean="0">
                <a:solidFill>
                  <a:srgbClr val="000099"/>
                </a:solidFill>
                <a:latin typeface="Arial" pitchFamily="34" charset="0"/>
                <a:cs typeface="Arial" pitchFamily="34" charset="0"/>
                <a:sym typeface="Wingdings" pitchFamily="2" charset="2"/>
              </a:rPr>
              <a:t>embrittlement of Zirconium alloys</a:t>
            </a:r>
          </a:p>
          <a:p>
            <a:pPr marL="314325" lvl="0" indent="-314325">
              <a:lnSpc>
                <a:spcPct val="200000"/>
              </a:lnSpc>
              <a:spcBef>
                <a:spcPct val="20000"/>
              </a:spcBef>
              <a:buBlip>
                <a:blip r:embed="rId2"/>
              </a:buBlip>
            </a:pPr>
            <a:r>
              <a:rPr lang="en-US" b="1" kern="0" dirty="0" smtClean="0">
                <a:solidFill>
                  <a:srgbClr val="000099"/>
                </a:solidFill>
                <a:latin typeface="Arial" pitchFamily="34" charset="0"/>
                <a:cs typeface="Arial" pitchFamily="34" charset="0"/>
                <a:sym typeface="Wingdings" pitchFamily="2" charset="2"/>
              </a:rPr>
              <a:t>Application to the results of QUENCH-LOCA test</a:t>
            </a:r>
          </a:p>
        </p:txBody>
      </p:sp>
      <p:sp>
        <p:nvSpPr>
          <p:cNvPr id="3" name="Textfeld 2"/>
          <p:cNvSpPr txBox="1"/>
          <p:nvPr/>
        </p:nvSpPr>
        <p:spPr>
          <a:xfrm>
            <a:off x="3491880" y="589484"/>
            <a:ext cx="1741182"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Objectives</a:t>
            </a:r>
            <a:endParaRPr lang="en-GB" sz="2400" b="1" dirty="0">
              <a:solidFill>
                <a:srgbClr val="008080"/>
              </a:solidFill>
              <a:latin typeface="+mn-lt"/>
            </a:endParaRPr>
          </a:p>
        </p:txBody>
      </p:sp>
    </p:spTree>
    <p:extLst>
      <p:ext uri="{BB962C8B-B14F-4D97-AF65-F5344CB8AC3E}">
        <p14:creationId xmlns:p14="http://schemas.microsoft.com/office/powerpoint/2010/main" val="36045498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6013" y="3148013"/>
            <a:ext cx="691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algn="ctr" eaLnBrk="1" hangingPunct="1"/>
            <a:r>
              <a:rPr lang="en-US" sz="2800" kern="1200" dirty="0" smtClean="0">
                <a:solidFill>
                  <a:srgbClr val="008080"/>
                </a:solidFill>
                <a:ea typeface="+mn-ea"/>
                <a:cs typeface="Times New Roman" pitchFamily="18" charset="0"/>
              </a:rPr>
              <a:t>Microhardness tests</a:t>
            </a:r>
            <a:endParaRPr lang="en-US" sz="2800" kern="1200" dirty="0">
              <a:solidFill>
                <a:srgbClr val="008080"/>
              </a:solidFill>
              <a:ea typeface="+mn-ea"/>
              <a:cs typeface="Times New Roman" pitchFamily="18" charset="0"/>
            </a:endParaRPr>
          </a:p>
        </p:txBody>
      </p:sp>
    </p:spTree>
    <p:extLst>
      <p:ext uri="{BB962C8B-B14F-4D97-AF65-F5344CB8AC3E}">
        <p14:creationId xmlns:p14="http://schemas.microsoft.com/office/powerpoint/2010/main" val="34031757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1573" y="1124744"/>
            <a:ext cx="6020855"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feld 14"/>
          <p:cNvSpPr txBox="1"/>
          <p:nvPr/>
        </p:nvSpPr>
        <p:spPr>
          <a:xfrm>
            <a:off x="971600" y="119927"/>
            <a:ext cx="7124066" cy="830997"/>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Microhardness of annealed and hydrogenated </a:t>
            </a:r>
          </a:p>
          <a:p>
            <a:pPr algn="ctr"/>
            <a:r>
              <a:rPr lang="en-GB" sz="2400" b="1" dirty="0" smtClean="0">
                <a:solidFill>
                  <a:srgbClr val="008080"/>
                </a:solidFill>
                <a:latin typeface="Arial" pitchFamily="34" charset="0"/>
                <a:cs typeface="Arial" pitchFamily="34" charset="0"/>
              </a:rPr>
              <a:t>Zircaloy-4</a:t>
            </a:r>
            <a:endParaRPr lang="en-GB" sz="2400" b="1" dirty="0">
              <a:solidFill>
                <a:srgbClr val="008080"/>
              </a:solidFill>
              <a:latin typeface="+mn-lt"/>
            </a:endParaRPr>
          </a:p>
        </p:txBody>
      </p:sp>
      <p:sp>
        <p:nvSpPr>
          <p:cNvPr id="12" name="Text Box 23"/>
          <p:cNvSpPr txBox="1">
            <a:spLocks noChangeArrowheads="1"/>
          </p:cNvSpPr>
          <p:nvPr/>
        </p:nvSpPr>
        <p:spPr bwMode="auto">
          <a:xfrm>
            <a:off x="1442444" y="5789067"/>
            <a:ext cx="6259114"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200" b="1" dirty="0" smtClean="0">
                <a:solidFill>
                  <a:srgbClr val="000099"/>
                </a:solidFill>
                <a:latin typeface="Arial" pitchFamily="34" charset="0"/>
                <a:ea typeface="Times New Roman" pitchFamily="18" charset="0"/>
                <a:cs typeface="Arial" pitchFamily="34" charset="0"/>
              </a:rPr>
              <a:t>The </a:t>
            </a:r>
            <a:r>
              <a:rPr lang="en-US" sz="1200" b="1" dirty="0">
                <a:solidFill>
                  <a:srgbClr val="000099"/>
                </a:solidFill>
                <a:latin typeface="Arial" pitchFamily="34" charset="0"/>
                <a:ea typeface="Times New Roman" pitchFamily="18" charset="0"/>
                <a:cs typeface="Arial" pitchFamily="34" charset="0"/>
              </a:rPr>
              <a:t>diagonal length of resulting indented square was about 10 </a:t>
            </a:r>
            <a:r>
              <a:rPr lang="en-US" sz="1200" b="1" dirty="0" smtClean="0">
                <a:solidFill>
                  <a:srgbClr val="000099"/>
                </a:solidFill>
                <a:latin typeface="Arial" pitchFamily="34" charset="0"/>
                <a:ea typeface="Times New Roman" pitchFamily="18" charset="0"/>
                <a:cs typeface="Arial" pitchFamily="34" charset="0"/>
              </a:rPr>
              <a:t>µm.</a:t>
            </a:r>
            <a:endParaRPr lang="en-US" sz="1200" b="1" dirty="0">
              <a:solidFill>
                <a:srgbClr val="000099"/>
              </a:solidFill>
              <a:latin typeface="Arial" pitchFamily="34" charset="0"/>
              <a:ea typeface="Times New Roman" pitchFamily="18" charset="0"/>
              <a:cs typeface="Arial" pitchFamily="34" charset="0"/>
            </a:endParaRPr>
          </a:p>
        </p:txBody>
      </p:sp>
      <p:cxnSp>
        <p:nvCxnSpPr>
          <p:cNvPr id="3" name="Straight Arrow Connector 2"/>
          <p:cNvCxnSpPr/>
          <p:nvPr/>
        </p:nvCxnSpPr>
        <p:spPr>
          <a:xfrm>
            <a:off x="1442443" y="2366882"/>
            <a:ext cx="1761405" cy="12601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331640" y="3361106"/>
            <a:ext cx="1952600" cy="23402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87997" y="2132856"/>
            <a:ext cx="1819707" cy="4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hydrogen + T impact</a:t>
            </a:r>
            <a:r>
              <a:rPr lang="en-US" altLang="de-DE" sz="1400" b="1" dirty="0">
                <a:solidFill>
                  <a:srgbClr val="000099"/>
                </a:solidFill>
                <a:latin typeface="Arial" pitchFamily="34" charset="0"/>
                <a:ea typeface="Times New Roman" pitchFamily="18" charset="0"/>
                <a:cs typeface="Arial" pitchFamily="34" charset="0"/>
              </a:rPr>
              <a:t/>
            </a:r>
            <a:br>
              <a:rPr lang="en-US" altLang="de-DE" sz="1400" b="1" dirty="0">
                <a:solidFill>
                  <a:srgbClr val="000099"/>
                </a:solidFill>
                <a:latin typeface="Arial" pitchFamily="34" charset="0"/>
                <a:ea typeface="Times New Roman" pitchFamily="18" charset="0"/>
                <a:cs typeface="Arial" pitchFamily="34" charset="0"/>
              </a:rPr>
            </a:br>
            <a:r>
              <a:rPr lang="en-US" altLang="de-DE" sz="1400" b="1" dirty="0">
                <a:solidFill>
                  <a:srgbClr val="000099"/>
                </a:solidFill>
                <a:latin typeface="Arial" pitchFamily="34" charset="0"/>
                <a:ea typeface="Times New Roman" pitchFamily="18" charset="0"/>
                <a:cs typeface="Arial" pitchFamily="34" charset="0"/>
              </a:rPr>
              <a:t>at </a:t>
            </a:r>
            <a:r>
              <a:rPr lang="en-US" altLang="de-DE" sz="1400" b="1" dirty="0" smtClean="0">
                <a:solidFill>
                  <a:srgbClr val="000099"/>
                </a:solidFill>
                <a:latin typeface="Arial" pitchFamily="34" charset="0"/>
                <a:ea typeface="Times New Roman" pitchFamily="18" charset="0"/>
                <a:cs typeface="Arial" pitchFamily="34" charset="0"/>
              </a:rPr>
              <a:t>900 </a:t>
            </a:r>
            <a:r>
              <a:rPr lang="en-US" altLang="de-DE" sz="1400" b="1" dirty="0">
                <a:solidFill>
                  <a:srgbClr val="000099"/>
                </a:solidFill>
                <a:latin typeface="Arial" pitchFamily="34" charset="0"/>
                <a:ea typeface="Times New Roman" pitchFamily="18" charset="0"/>
                <a:cs typeface="Arial" pitchFamily="34" charset="0"/>
              </a:rPr>
              <a:t>°C</a:t>
            </a:r>
          </a:p>
        </p:txBody>
      </p:sp>
      <p:sp>
        <p:nvSpPr>
          <p:cNvPr id="11" name="Rectangle 10"/>
          <p:cNvSpPr/>
          <p:nvPr/>
        </p:nvSpPr>
        <p:spPr>
          <a:xfrm>
            <a:off x="0" y="3127080"/>
            <a:ext cx="1819707" cy="468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a:solidFill>
                  <a:srgbClr val="000099"/>
                </a:solidFill>
                <a:latin typeface="Arial" pitchFamily="34" charset="0"/>
                <a:ea typeface="Times New Roman" pitchFamily="18" charset="0"/>
                <a:cs typeface="Arial" pitchFamily="34" charset="0"/>
              </a:rPr>
              <a:t>h</a:t>
            </a:r>
            <a:r>
              <a:rPr lang="en-US" altLang="de-DE" sz="1400" b="1" dirty="0" smtClean="0">
                <a:solidFill>
                  <a:srgbClr val="000099"/>
                </a:solidFill>
                <a:latin typeface="Arial" pitchFamily="34" charset="0"/>
                <a:ea typeface="Times New Roman" pitchFamily="18" charset="0"/>
                <a:cs typeface="Arial" pitchFamily="34" charset="0"/>
              </a:rPr>
              <a:t>ydrogen impact</a:t>
            </a:r>
            <a:br>
              <a:rPr lang="en-US" altLang="de-DE" sz="1400" b="1" dirty="0" smtClean="0">
                <a:solidFill>
                  <a:srgbClr val="000099"/>
                </a:solidFill>
                <a:latin typeface="Arial" pitchFamily="34" charset="0"/>
                <a:ea typeface="Times New Roman" pitchFamily="18" charset="0"/>
                <a:cs typeface="Arial" pitchFamily="34" charset="0"/>
              </a:rPr>
            </a:br>
            <a:r>
              <a:rPr lang="en-US" altLang="de-DE" sz="1400" b="1" dirty="0" smtClean="0">
                <a:solidFill>
                  <a:srgbClr val="000099"/>
                </a:solidFill>
                <a:latin typeface="Arial" pitchFamily="34" charset="0"/>
                <a:ea typeface="Times New Roman" pitchFamily="18" charset="0"/>
                <a:cs typeface="Arial" pitchFamily="34" charset="0"/>
              </a:rPr>
              <a:t>at 600 °C</a:t>
            </a:r>
            <a:endParaRPr lang="en-US" altLang="de-DE" sz="1400" b="1" dirty="0">
              <a:solidFill>
                <a:srgbClr val="000099"/>
              </a:solidFill>
              <a:latin typeface="Arial" pitchFamily="34" charset="0"/>
              <a:ea typeface="Times New Roman" pitchFamily="18" charset="0"/>
              <a:cs typeface="Arial" pitchFamily="34" charset="0"/>
            </a:endParaRPr>
          </a:p>
          <a:p>
            <a:pPr algn="ctr"/>
            <a:endParaRPr lang="de-DE" altLang="de-DE" sz="1400" b="1" dirty="0">
              <a:solidFill>
                <a:srgbClr val="000099"/>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357661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6013" y="3148013"/>
            <a:ext cx="691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algn="ctr" eaLnBrk="1" hangingPunct="1"/>
            <a:r>
              <a:rPr lang="en-US" sz="2800" kern="1200" dirty="0" smtClean="0">
                <a:solidFill>
                  <a:srgbClr val="008080"/>
                </a:solidFill>
                <a:ea typeface="+mn-ea"/>
                <a:cs typeface="Times New Roman" pitchFamily="18" charset="0"/>
              </a:rPr>
              <a:t>X-Ray diffraction analysis</a:t>
            </a:r>
            <a:endParaRPr lang="en-US" sz="2800" kern="1200" dirty="0">
              <a:solidFill>
                <a:srgbClr val="008080"/>
              </a:solidFill>
              <a:ea typeface="+mn-ea"/>
              <a:cs typeface="Times New Roman" pitchFamily="18" charset="0"/>
            </a:endParaRPr>
          </a:p>
        </p:txBody>
      </p:sp>
    </p:spTree>
    <p:extLst>
      <p:ext uri="{BB962C8B-B14F-4D97-AF65-F5344CB8AC3E}">
        <p14:creationId xmlns:p14="http://schemas.microsoft.com/office/powerpoint/2010/main" val="3907524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19" y="1556792"/>
            <a:ext cx="5667669"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feld 14"/>
          <p:cNvSpPr txBox="1"/>
          <p:nvPr/>
        </p:nvSpPr>
        <p:spPr>
          <a:xfrm>
            <a:off x="1606483" y="44624"/>
            <a:ext cx="5485797"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X-Ray profiles of </a:t>
            </a:r>
            <a:r>
              <a:rPr lang="en-GB" sz="2400" b="1" dirty="0">
                <a:solidFill>
                  <a:srgbClr val="008080"/>
                </a:solidFill>
                <a:latin typeface="Arial" pitchFamily="34" charset="0"/>
                <a:cs typeface="Arial" pitchFamily="34" charset="0"/>
              </a:rPr>
              <a:t>Zircaloy-4 </a:t>
            </a:r>
            <a:r>
              <a:rPr lang="en-GB" sz="2400" b="1" dirty="0" smtClean="0">
                <a:solidFill>
                  <a:srgbClr val="008080"/>
                </a:solidFill>
                <a:latin typeface="Arial" pitchFamily="34" charset="0"/>
                <a:cs typeface="Arial" pitchFamily="34" charset="0"/>
              </a:rPr>
              <a:t>samples</a:t>
            </a:r>
          </a:p>
          <a:p>
            <a:pPr algn="ctr"/>
            <a:r>
              <a:rPr lang="en-GB" sz="2400" b="1" dirty="0" smtClean="0">
                <a:solidFill>
                  <a:srgbClr val="008080"/>
                </a:solidFill>
                <a:latin typeface="Arial" pitchFamily="34" charset="0"/>
                <a:cs typeface="Arial" pitchFamily="34" charset="0"/>
              </a:rPr>
              <a:t>hydrogenated at 600 °C</a:t>
            </a:r>
            <a:endParaRPr lang="en-GB" sz="2400" b="1" dirty="0">
              <a:solidFill>
                <a:srgbClr val="008080"/>
              </a:solidFill>
              <a:latin typeface="+mn-lt"/>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980728"/>
            <a:ext cx="5715384" cy="371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3" name="Straight Arrow Connector 2"/>
          <p:cNvCxnSpPr/>
          <p:nvPr/>
        </p:nvCxnSpPr>
        <p:spPr>
          <a:xfrm flipH="1" flipV="1">
            <a:off x="827584" y="4693782"/>
            <a:ext cx="2376264" cy="751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4427984" y="4693782"/>
            <a:ext cx="2114984" cy="751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flipH="1">
            <a:off x="2627784" y="2204864"/>
            <a:ext cx="432048"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2880304" y="2204864"/>
            <a:ext cx="179528" cy="13131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015716" y="1628800"/>
            <a:ext cx="1829351" cy="658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a:solidFill>
                  <a:srgbClr val="000099"/>
                </a:solidFill>
                <a:latin typeface="Arial" pitchFamily="34" charset="0"/>
                <a:ea typeface="Times New Roman" pitchFamily="18" charset="0"/>
                <a:cs typeface="Arial" pitchFamily="34" charset="0"/>
              </a:rPr>
              <a:t>Hydrides</a:t>
            </a:r>
            <a:r>
              <a:rPr lang="en-US" altLang="de-DE" sz="1400" b="1" dirty="0" smtClean="0">
                <a:solidFill>
                  <a:srgbClr val="000099"/>
                </a:solidFill>
                <a:latin typeface="Arial" pitchFamily="34" charset="0"/>
                <a:ea typeface="Times New Roman" pitchFamily="18" charset="0"/>
                <a:cs typeface="Arial" pitchFamily="34" charset="0"/>
              </a:rPr>
              <a:t/>
            </a:r>
            <a:br>
              <a:rPr lang="en-US" altLang="de-DE" sz="1400" b="1" dirty="0" smtClean="0">
                <a:solidFill>
                  <a:srgbClr val="000099"/>
                </a:solidFill>
                <a:latin typeface="Arial" pitchFamily="34" charset="0"/>
                <a:ea typeface="Times New Roman" pitchFamily="18" charset="0"/>
                <a:cs typeface="Arial" pitchFamily="34" charset="0"/>
              </a:rPr>
            </a:br>
            <a:r>
              <a:rPr lang="en-US" altLang="de-DE" sz="1400" b="1" dirty="0" smtClean="0">
                <a:solidFill>
                  <a:srgbClr val="000099"/>
                </a:solidFill>
                <a:latin typeface="Arial" pitchFamily="34" charset="0"/>
                <a:ea typeface="Times New Roman" pitchFamily="18" charset="0"/>
                <a:cs typeface="Arial" pitchFamily="34" charset="0"/>
              </a:rPr>
              <a:t>are compressed with 0.5% of local strain</a:t>
            </a:r>
            <a:endParaRPr lang="en-US" altLang="de-DE" sz="1400" b="1" dirty="0">
              <a:solidFill>
                <a:srgbClr val="000099"/>
              </a:solidFill>
              <a:latin typeface="Arial" pitchFamily="34" charset="0"/>
              <a:ea typeface="Times New Roman" pitchFamily="18" charset="0"/>
              <a:cs typeface="Arial" pitchFamily="34" charset="0"/>
            </a:endParaRPr>
          </a:p>
          <a:p>
            <a:pPr algn="ctr"/>
            <a:endParaRPr lang="de-DE" altLang="de-DE" sz="1400" b="1" dirty="0">
              <a:solidFill>
                <a:srgbClr val="000099"/>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84067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38889E-6 -2.63937E-6 L 0.06823 0.11034 " pathEditMode="relative" rAng="0" ptsTypes="AA">
                                      <p:cBhvr>
                                        <p:cTn id="6" dur="2000" fill="hold"/>
                                        <p:tgtEl>
                                          <p:spTgt spid="7171"/>
                                        </p:tgtEl>
                                        <p:attrNameLst>
                                          <p:attrName>ppt_x</p:attrName>
                                          <p:attrName>ppt_y</p:attrName>
                                        </p:attrNameLst>
                                      </p:cBhvr>
                                      <p:rCtr x="3403" y="5505"/>
                                    </p:animMotion>
                                  </p:childTnLst>
                                </p:cTn>
                              </p:par>
                              <p:par>
                                <p:cTn id="7" presetID="55" presetClass="entr" presetSubtype="0" fill="hold" nodeType="withEffect">
                                  <p:stCondLst>
                                    <p:cond delay="0"/>
                                  </p:stCondLst>
                                  <p:childTnLst>
                                    <p:set>
                                      <p:cBhvr>
                                        <p:cTn id="8" dur="1" fill="hold">
                                          <p:stCondLst>
                                            <p:cond delay="0"/>
                                          </p:stCondLst>
                                        </p:cTn>
                                        <p:tgtEl>
                                          <p:spTgt spid="7172"/>
                                        </p:tgtEl>
                                        <p:attrNameLst>
                                          <p:attrName>style.visibility</p:attrName>
                                        </p:attrNameLst>
                                      </p:cBhvr>
                                      <p:to>
                                        <p:strVal val="visible"/>
                                      </p:to>
                                    </p:set>
                                    <p:anim calcmode="lin" valueType="num">
                                      <p:cBhvr>
                                        <p:cTn id="9" dur="1000" fill="hold"/>
                                        <p:tgtEl>
                                          <p:spTgt spid="7172"/>
                                        </p:tgtEl>
                                        <p:attrNameLst>
                                          <p:attrName>ppt_w</p:attrName>
                                        </p:attrNameLst>
                                      </p:cBhvr>
                                      <p:tavLst>
                                        <p:tav tm="0">
                                          <p:val>
                                            <p:strVal val="#ppt_w*0.70"/>
                                          </p:val>
                                        </p:tav>
                                        <p:tav tm="100000">
                                          <p:val>
                                            <p:strVal val="#ppt_w"/>
                                          </p:val>
                                        </p:tav>
                                      </p:tavLst>
                                    </p:anim>
                                    <p:anim calcmode="lin" valueType="num">
                                      <p:cBhvr>
                                        <p:cTn id="10" dur="1000" fill="hold"/>
                                        <p:tgtEl>
                                          <p:spTgt spid="7172"/>
                                        </p:tgtEl>
                                        <p:attrNameLst>
                                          <p:attrName>ppt_h</p:attrName>
                                        </p:attrNameLst>
                                      </p:cBhvr>
                                      <p:tavLst>
                                        <p:tav tm="0">
                                          <p:val>
                                            <p:strVal val="#ppt_h"/>
                                          </p:val>
                                        </p:tav>
                                        <p:tav tm="100000">
                                          <p:val>
                                            <p:strVal val="#ppt_h"/>
                                          </p:val>
                                        </p:tav>
                                      </p:tavLst>
                                    </p:anim>
                                    <p:animEffect transition="in" filter="fade">
                                      <p:cBhvr>
                                        <p:cTn id="11" dur="1000"/>
                                        <p:tgtEl>
                                          <p:spTgt spid="7172"/>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par>
                          <p:cTn id="19" fill="hold">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3500"/>
                            </p:stCondLst>
                            <p:childTnLst>
                              <p:par>
                                <p:cTn id="28" presetID="10"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340768"/>
            <a:ext cx="6048672" cy="3919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836711"/>
            <a:ext cx="6099594" cy="396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Arrow Connector 6"/>
          <p:cNvCxnSpPr/>
          <p:nvPr/>
        </p:nvCxnSpPr>
        <p:spPr>
          <a:xfrm flipH="1" flipV="1">
            <a:off x="971600" y="4737582"/>
            <a:ext cx="1872208" cy="751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4139952" y="4799372"/>
            <a:ext cx="2931242" cy="6896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Textfeld 14"/>
          <p:cNvSpPr txBox="1"/>
          <p:nvPr/>
        </p:nvSpPr>
        <p:spPr>
          <a:xfrm>
            <a:off x="1606483" y="44624"/>
            <a:ext cx="5485797"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X-Ray profiles of </a:t>
            </a:r>
            <a:r>
              <a:rPr lang="en-GB" sz="2400" b="1" dirty="0">
                <a:solidFill>
                  <a:srgbClr val="008080"/>
                </a:solidFill>
                <a:latin typeface="Arial" pitchFamily="34" charset="0"/>
                <a:cs typeface="Arial" pitchFamily="34" charset="0"/>
              </a:rPr>
              <a:t>Zircaloy-4 </a:t>
            </a:r>
            <a:r>
              <a:rPr lang="en-GB" sz="2400" b="1" dirty="0" smtClean="0">
                <a:solidFill>
                  <a:srgbClr val="008080"/>
                </a:solidFill>
                <a:latin typeface="Arial" pitchFamily="34" charset="0"/>
                <a:cs typeface="Arial" pitchFamily="34" charset="0"/>
              </a:rPr>
              <a:t>samples</a:t>
            </a:r>
          </a:p>
          <a:p>
            <a:pPr algn="ctr"/>
            <a:r>
              <a:rPr lang="en-GB" sz="2400" b="1" dirty="0" smtClean="0">
                <a:solidFill>
                  <a:srgbClr val="008080"/>
                </a:solidFill>
                <a:latin typeface="Arial" pitchFamily="34" charset="0"/>
                <a:cs typeface="Arial" pitchFamily="34" charset="0"/>
              </a:rPr>
              <a:t>hydrogenated at 700 °C</a:t>
            </a:r>
            <a:endParaRPr lang="en-GB" sz="2400" b="1" dirty="0">
              <a:solidFill>
                <a:srgbClr val="008080"/>
              </a:solidFill>
              <a:latin typeface="+mn-lt"/>
            </a:endParaRPr>
          </a:p>
        </p:txBody>
      </p:sp>
    </p:spTree>
    <p:extLst>
      <p:ext uri="{BB962C8B-B14F-4D97-AF65-F5344CB8AC3E}">
        <p14:creationId xmlns:p14="http://schemas.microsoft.com/office/powerpoint/2010/main" val="418917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3.96947E-6 L 0.07101 0.13416 " pathEditMode="relative" rAng="0" ptsTypes="AA">
                                      <p:cBhvr>
                                        <p:cTn id="6" dur="2000" fill="hold"/>
                                        <p:tgtEl>
                                          <p:spTgt spid="6"/>
                                        </p:tgtEl>
                                        <p:attrNameLst>
                                          <p:attrName>ppt_x</p:attrName>
                                          <p:attrName>ppt_y</p:attrName>
                                        </p:attrNameLst>
                                      </p:cBhvr>
                                      <p:rCtr x="3542" y="6708"/>
                                    </p:animMotion>
                                  </p:childTnLst>
                                </p:cTn>
                              </p:par>
                              <p:par>
                                <p:cTn id="7" presetID="10"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par>
                          <p:cTn id="10" fill="hold">
                            <p:stCondLst>
                              <p:cond delay="2000"/>
                            </p:stCondLst>
                            <p:childTnLst>
                              <p:par>
                                <p:cTn id="11" presetID="22" presetClass="entr" presetSubtype="4"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9992" y="3134089"/>
            <a:ext cx="459479" cy="1793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265" y="1374407"/>
            <a:ext cx="5984932" cy="3877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908720"/>
            <a:ext cx="6035320" cy="3920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Arrow Connector 5"/>
          <p:cNvCxnSpPr/>
          <p:nvPr/>
        </p:nvCxnSpPr>
        <p:spPr>
          <a:xfrm flipH="1" flipV="1">
            <a:off x="980478" y="4811164"/>
            <a:ext cx="1935338" cy="75144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4211960" y="4829624"/>
            <a:ext cx="2794960" cy="7329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feld 14"/>
          <p:cNvSpPr txBox="1"/>
          <p:nvPr/>
        </p:nvSpPr>
        <p:spPr>
          <a:xfrm>
            <a:off x="1606483" y="44624"/>
            <a:ext cx="5485797" cy="830997"/>
          </a:xfrm>
          <a:prstGeom prst="rect">
            <a:avLst/>
          </a:prstGeom>
          <a:noFill/>
        </p:spPr>
        <p:txBody>
          <a:bodyPr wrap="none" rtlCol="0">
            <a:spAutoFit/>
          </a:bodyPr>
          <a:lstStyle/>
          <a:p>
            <a:pPr algn="ctr"/>
            <a:r>
              <a:rPr lang="en-GB" sz="2400" b="1" dirty="0" smtClean="0">
                <a:solidFill>
                  <a:srgbClr val="008080"/>
                </a:solidFill>
                <a:latin typeface="Arial" pitchFamily="34" charset="0"/>
                <a:cs typeface="Arial" pitchFamily="34" charset="0"/>
              </a:rPr>
              <a:t>X-Ray profiles of </a:t>
            </a:r>
            <a:r>
              <a:rPr lang="en-GB" sz="2400" b="1" dirty="0">
                <a:solidFill>
                  <a:srgbClr val="008080"/>
                </a:solidFill>
                <a:latin typeface="Arial" pitchFamily="34" charset="0"/>
                <a:cs typeface="Arial" pitchFamily="34" charset="0"/>
              </a:rPr>
              <a:t>Zircaloy-4 </a:t>
            </a:r>
            <a:r>
              <a:rPr lang="en-GB" sz="2400" b="1" dirty="0" smtClean="0">
                <a:solidFill>
                  <a:srgbClr val="008080"/>
                </a:solidFill>
                <a:latin typeface="Arial" pitchFamily="34" charset="0"/>
                <a:cs typeface="Arial" pitchFamily="34" charset="0"/>
              </a:rPr>
              <a:t>samples</a:t>
            </a:r>
          </a:p>
          <a:p>
            <a:pPr algn="ctr"/>
            <a:r>
              <a:rPr lang="en-GB" sz="2400" b="1" dirty="0" smtClean="0">
                <a:solidFill>
                  <a:srgbClr val="008080"/>
                </a:solidFill>
                <a:latin typeface="Arial" pitchFamily="34" charset="0"/>
                <a:cs typeface="Arial" pitchFamily="34" charset="0"/>
              </a:rPr>
              <a:t>hydrogenated at 800 °C</a:t>
            </a:r>
            <a:endParaRPr lang="en-GB" sz="2400" b="1" dirty="0">
              <a:solidFill>
                <a:srgbClr val="008080"/>
              </a:solidFill>
              <a:latin typeface="+mn-lt"/>
            </a:endParaRPr>
          </a:p>
        </p:txBody>
      </p:sp>
    </p:spTree>
    <p:extLst>
      <p:ext uri="{BB962C8B-B14F-4D97-AF65-F5344CB8AC3E}">
        <p14:creationId xmlns:p14="http://schemas.microsoft.com/office/powerpoint/2010/main" val="157341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5E-6 3.40273E-6 L 0.06944 0.13231 " pathEditMode="relative" rAng="0" ptsTypes="AA">
                                      <p:cBhvr>
                                        <p:cTn id="6" dur="2000" fill="hold"/>
                                        <p:tgtEl>
                                          <p:spTgt spid="9219"/>
                                        </p:tgtEl>
                                        <p:attrNameLst>
                                          <p:attrName>ppt_x</p:attrName>
                                          <p:attrName>ppt_y</p:attrName>
                                        </p:attrNameLst>
                                      </p:cBhvr>
                                      <p:rCtr x="3472" y="6616"/>
                                    </p:animMotion>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feld 14"/>
          <p:cNvSpPr txBox="1"/>
          <p:nvPr/>
        </p:nvSpPr>
        <p:spPr>
          <a:xfrm>
            <a:off x="755576" y="102171"/>
            <a:ext cx="7383753" cy="830997"/>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Change of lattice parameters after hydrogenation</a:t>
            </a:r>
          </a:p>
          <a:p>
            <a:pPr algn="ctr"/>
            <a:r>
              <a:rPr lang="en-GB" sz="2400" b="1" dirty="0" smtClean="0">
                <a:solidFill>
                  <a:srgbClr val="008080"/>
                </a:solidFill>
                <a:latin typeface="Arial" pitchFamily="34" charset="0"/>
                <a:cs typeface="Arial" pitchFamily="34" charset="0"/>
              </a:rPr>
              <a:t>of Zircaloy-4 samples </a:t>
            </a:r>
            <a:endParaRPr lang="en-GB" sz="2400" b="1" dirty="0">
              <a:solidFill>
                <a:srgbClr val="008080"/>
              </a:solidFill>
              <a:latin typeface="+mn-lt"/>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60517"/>
            <a:ext cx="3853954" cy="2743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7230" y="1052736"/>
            <a:ext cx="3869515" cy="2759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9" name="Group 28"/>
          <p:cNvGrpSpPr/>
          <p:nvPr/>
        </p:nvGrpSpPr>
        <p:grpSpPr>
          <a:xfrm>
            <a:off x="1907704" y="3861048"/>
            <a:ext cx="6840760" cy="1944216"/>
            <a:chOff x="1300477" y="4293096"/>
            <a:chExt cx="6840760" cy="1944216"/>
          </a:xfrm>
        </p:grpSpPr>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0477" y="4503879"/>
              <a:ext cx="6533505" cy="15077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300477" y="5816667"/>
              <a:ext cx="2520279" cy="420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2D projection of HCP-lattice </a:t>
              </a:r>
              <a:br>
                <a:rPr lang="en-US" altLang="de-DE" sz="1400" b="1" dirty="0" smtClean="0">
                  <a:solidFill>
                    <a:srgbClr val="000099"/>
                  </a:solidFill>
                  <a:latin typeface="Arial" pitchFamily="34" charset="0"/>
                  <a:ea typeface="Times New Roman" pitchFamily="18" charset="0"/>
                  <a:cs typeface="Arial" pitchFamily="34" charset="0"/>
                </a:rPr>
              </a:br>
              <a:r>
                <a:rPr lang="en-US" altLang="de-DE" sz="1400" b="1" dirty="0" smtClean="0">
                  <a:solidFill>
                    <a:srgbClr val="000099"/>
                  </a:solidFill>
                  <a:latin typeface="Arial" pitchFamily="34" charset="0"/>
                  <a:ea typeface="Times New Roman" pitchFamily="18" charset="0"/>
                  <a:cs typeface="Arial" pitchFamily="34" charset="0"/>
                </a:rPr>
                <a:t>without hydrogen</a:t>
              </a:r>
              <a:endParaRPr lang="en-US" altLang="de-DE" sz="1400" b="1" dirty="0">
                <a:solidFill>
                  <a:srgbClr val="000099"/>
                </a:solidFill>
                <a:latin typeface="Arial" pitchFamily="34" charset="0"/>
                <a:ea typeface="Times New Roman" pitchFamily="18" charset="0"/>
                <a:cs typeface="Arial" pitchFamily="34" charset="0"/>
              </a:endParaRPr>
            </a:p>
          </p:txBody>
        </p:sp>
        <p:sp>
          <p:nvSpPr>
            <p:cNvPr id="7" name="Rectangle 6"/>
            <p:cNvSpPr/>
            <p:nvPr/>
          </p:nvSpPr>
          <p:spPr>
            <a:xfrm>
              <a:off x="4860032" y="5929535"/>
              <a:ext cx="23042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With</a:t>
              </a:r>
              <a:r>
                <a:rPr lang="de-DE" altLang="de-DE" sz="1400" b="1" dirty="0" smtClean="0">
                  <a:solidFill>
                    <a:srgbClr val="000099"/>
                  </a:solidFill>
                  <a:latin typeface="Arial" pitchFamily="34" charset="0"/>
                  <a:ea typeface="Times New Roman" pitchFamily="18" charset="0"/>
                  <a:cs typeface="Arial" pitchFamily="34" charset="0"/>
                </a:rPr>
                <a:t> hydrogen</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2" name="Freeform 1"/>
            <p:cNvSpPr/>
            <p:nvPr/>
          </p:nvSpPr>
          <p:spPr>
            <a:xfrm rot="20622719">
              <a:off x="5720522" y="4732141"/>
              <a:ext cx="509012" cy="685912"/>
            </a:xfrm>
            <a:custGeom>
              <a:avLst/>
              <a:gdLst>
                <a:gd name="connsiteX0" fmla="*/ 160020 w 445770"/>
                <a:gd name="connsiteY0" fmla="*/ 3112 h 677482"/>
                <a:gd name="connsiteX1" fmla="*/ 114300 w 445770"/>
                <a:gd name="connsiteY1" fmla="*/ 60262 h 677482"/>
                <a:gd name="connsiteX2" fmla="*/ 80010 w 445770"/>
                <a:gd name="connsiteY2" fmla="*/ 71692 h 677482"/>
                <a:gd name="connsiteX3" fmla="*/ 34290 w 445770"/>
                <a:gd name="connsiteY3" fmla="*/ 140272 h 677482"/>
                <a:gd name="connsiteX4" fmla="*/ 0 w 445770"/>
                <a:gd name="connsiteY4" fmla="*/ 208852 h 677482"/>
                <a:gd name="connsiteX5" fmla="*/ 22860 w 445770"/>
                <a:gd name="connsiteY5" fmla="*/ 357442 h 677482"/>
                <a:gd name="connsiteX6" fmla="*/ 34290 w 445770"/>
                <a:gd name="connsiteY6" fmla="*/ 540322 h 677482"/>
                <a:gd name="connsiteX7" fmla="*/ 45720 w 445770"/>
                <a:gd name="connsiteY7" fmla="*/ 574612 h 677482"/>
                <a:gd name="connsiteX8" fmla="*/ 80010 w 445770"/>
                <a:gd name="connsiteY8" fmla="*/ 597472 h 677482"/>
                <a:gd name="connsiteX9" fmla="*/ 102870 w 445770"/>
                <a:gd name="connsiteY9" fmla="*/ 631762 h 677482"/>
                <a:gd name="connsiteX10" fmla="*/ 171450 w 445770"/>
                <a:gd name="connsiteY10" fmla="*/ 654622 h 677482"/>
                <a:gd name="connsiteX11" fmla="*/ 205740 w 445770"/>
                <a:gd name="connsiteY11" fmla="*/ 677482 h 677482"/>
                <a:gd name="connsiteX12" fmla="*/ 342900 w 445770"/>
                <a:gd name="connsiteY12" fmla="*/ 643192 h 677482"/>
                <a:gd name="connsiteX13" fmla="*/ 354330 w 445770"/>
                <a:gd name="connsiteY13" fmla="*/ 608902 h 677482"/>
                <a:gd name="connsiteX14" fmla="*/ 365760 w 445770"/>
                <a:gd name="connsiteY14" fmla="*/ 506032 h 677482"/>
                <a:gd name="connsiteX15" fmla="*/ 400050 w 445770"/>
                <a:gd name="connsiteY15" fmla="*/ 494602 h 677482"/>
                <a:gd name="connsiteX16" fmla="*/ 422910 w 445770"/>
                <a:gd name="connsiteY16" fmla="*/ 460312 h 677482"/>
                <a:gd name="connsiteX17" fmla="*/ 434340 w 445770"/>
                <a:gd name="connsiteY17" fmla="*/ 311722 h 677482"/>
                <a:gd name="connsiteX18" fmla="*/ 445770 w 445770"/>
                <a:gd name="connsiteY18" fmla="*/ 277432 h 677482"/>
                <a:gd name="connsiteX19" fmla="*/ 422910 w 445770"/>
                <a:gd name="connsiteY19" fmla="*/ 151702 h 677482"/>
                <a:gd name="connsiteX20" fmla="*/ 365760 w 445770"/>
                <a:gd name="connsiteY20" fmla="*/ 105982 h 677482"/>
                <a:gd name="connsiteX21" fmla="*/ 297180 w 445770"/>
                <a:gd name="connsiteY21" fmla="*/ 60262 h 677482"/>
                <a:gd name="connsiteX22" fmla="*/ 262890 w 445770"/>
                <a:gd name="connsiteY22" fmla="*/ 37402 h 677482"/>
                <a:gd name="connsiteX23" fmla="*/ 228600 w 445770"/>
                <a:gd name="connsiteY23" fmla="*/ 25972 h 677482"/>
                <a:gd name="connsiteX24" fmla="*/ 160020 w 445770"/>
                <a:gd name="connsiteY24" fmla="*/ 3112 h 6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45770" h="677482">
                  <a:moveTo>
                    <a:pt x="160020" y="3112"/>
                  </a:moveTo>
                  <a:cubicBezTo>
                    <a:pt x="140970" y="8827"/>
                    <a:pt x="132823" y="44385"/>
                    <a:pt x="114300" y="60262"/>
                  </a:cubicBezTo>
                  <a:cubicBezTo>
                    <a:pt x="105152" y="68103"/>
                    <a:pt x="88529" y="63173"/>
                    <a:pt x="80010" y="71692"/>
                  </a:cubicBezTo>
                  <a:cubicBezTo>
                    <a:pt x="60583" y="91119"/>
                    <a:pt x="49530" y="117412"/>
                    <a:pt x="34290" y="140272"/>
                  </a:cubicBezTo>
                  <a:cubicBezTo>
                    <a:pt x="4747" y="184587"/>
                    <a:pt x="15774" y="161530"/>
                    <a:pt x="0" y="208852"/>
                  </a:cubicBezTo>
                  <a:cubicBezTo>
                    <a:pt x="12452" y="271114"/>
                    <a:pt x="16929" y="286267"/>
                    <a:pt x="22860" y="357442"/>
                  </a:cubicBezTo>
                  <a:cubicBezTo>
                    <a:pt x="27932" y="418310"/>
                    <a:pt x="27896" y="479579"/>
                    <a:pt x="34290" y="540322"/>
                  </a:cubicBezTo>
                  <a:cubicBezTo>
                    <a:pt x="35551" y="552304"/>
                    <a:pt x="38194" y="565204"/>
                    <a:pt x="45720" y="574612"/>
                  </a:cubicBezTo>
                  <a:cubicBezTo>
                    <a:pt x="54302" y="585339"/>
                    <a:pt x="68580" y="589852"/>
                    <a:pt x="80010" y="597472"/>
                  </a:cubicBezTo>
                  <a:cubicBezTo>
                    <a:pt x="87630" y="608902"/>
                    <a:pt x="91221" y="624481"/>
                    <a:pt x="102870" y="631762"/>
                  </a:cubicBezTo>
                  <a:cubicBezTo>
                    <a:pt x="123304" y="644533"/>
                    <a:pt x="151400" y="641256"/>
                    <a:pt x="171450" y="654622"/>
                  </a:cubicBezTo>
                  <a:lnTo>
                    <a:pt x="205740" y="677482"/>
                  </a:lnTo>
                  <a:cubicBezTo>
                    <a:pt x="241225" y="673539"/>
                    <a:pt x="312170" y="681605"/>
                    <a:pt x="342900" y="643192"/>
                  </a:cubicBezTo>
                  <a:cubicBezTo>
                    <a:pt x="350426" y="633784"/>
                    <a:pt x="350520" y="620332"/>
                    <a:pt x="354330" y="608902"/>
                  </a:cubicBezTo>
                  <a:cubicBezTo>
                    <a:pt x="358140" y="574612"/>
                    <a:pt x="352947" y="538065"/>
                    <a:pt x="365760" y="506032"/>
                  </a:cubicBezTo>
                  <a:cubicBezTo>
                    <a:pt x="370235" y="494845"/>
                    <a:pt x="390642" y="502128"/>
                    <a:pt x="400050" y="494602"/>
                  </a:cubicBezTo>
                  <a:cubicBezTo>
                    <a:pt x="410777" y="486020"/>
                    <a:pt x="415290" y="471742"/>
                    <a:pt x="422910" y="460312"/>
                  </a:cubicBezTo>
                  <a:cubicBezTo>
                    <a:pt x="426720" y="410782"/>
                    <a:pt x="428178" y="361015"/>
                    <a:pt x="434340" y="311722"/>
                  </a:cubicBezTo>
                  <a:cubicBezTo>
                    <a:pt x="435834" y="299767"/>
                    <a:pt x="445770" y="289480"/>
                    <a:pt x="445770" y="277432"/>
                  </a:cubicBezTo>
                  <a:cubicBezTo>
                    <a:pt x="445770" y="273152"/>
                    <a:pt x="426626" y="161612"/>
                    <a:pt x="422910" y="151702"/>
                  </a:cubicBezTo>
                  <a:cubicBezTo>
                    <a:pt x="404014" y="101312"/>
                    <a:pt x="403744" y="127084"/>
                    <a:pt x="365760" y="105982"/>
                  </a:cubicBezTo>
                  <a:cubicBezTo>
                    <a:pt x="341743" y="92639"/>
                    <a:pt x="320040" y="75502"/>
                    <a:pt x="297180" y="60262"/>
                  </a:cubicBezTo>
                  <a:cubicBezTo>
                    <a:pt x="285750" y="52642"/>
                    <a:pt x="275922" y="41746"/>
                    <a:pt x="262890" y="37402"/>
                  </a:cubicBezTo>
                  <a:cubicBezTo>
                    <a:pt x="251460" y="33592"/>
                    <a:pt x="239376" y="31360"/>
                    <a:pt x="228600" y="25972"/>
                  </a:cubicBezTo>
                  <a:cubicBezTo>
                    <a:pt x="170200" y="-3228"/>
                    <a:pt x="179070" y="-2603"/>
                    <a:pt x="160020" y="3112"/>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tangle 8"/>
            <p:cNvSpPr/>
            <p:nvPr/>
          </p:nvSpPr>
          <p:spPr>
            <a:xfrm>
              <a:off x="3604733" y="4365104"/>
              <a:ext cx="22232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l-GR" altLang="de-DE" sz="1200" b="1" dirty="0" smtClean="0">
                  <a:solidFill>
                    <a:srgbClr val="000099"/>
                  </a:solidFill>
                  <a:latin typeface="Arial" pitchFamily="34" charset="0"/>
                  <a:ea typeface="Times New Roman" pitchFamily="18" charset="0"/>
                  <a:cs typeface="Arial" pitchFamily="34" charset="0"/>
                </a:rPr>
                <a:t>γ</a:t>
              </a:r>
              <a:r>
                <a:rPr lang="de-DE" altLang="de-DE" sz="1200" b="1" dirty="0" smtClean="0">
                  <a:solidFill>
                    <a:srgbClr val="000099"/>
                  </a:solidFill>
                  <a:latin typeface="Arial" pitchFamily="34" charset="0"/>
                  <a:ea typeface="Times New Roman" pitchFamily="18" charset="0"/>
                  <a:cs typeface="Arial" pitchFamily="34" charset="0"/>
                </a:rPr>
                <a:t> – </a:t>
              </a:r>
              <a:r>
                <a:rPr lang="en-US" altLang="de-DE" sz="1200" b="1" dirty="0" smtClean="0">
                  <a:solidFill>
                    <a:srgbClr val="000099"/>
                  </a:solidFill>
                  <a:latin typeface="Arial" pitchFamily="34" charset="0"/>
                  <a:ea typeface="Times New Roman" pitchFamily="18" charset="0"/>
                  <a:cs typeface="Arial" pitchFamily="34" charset="0"/>
                </a:rPr>
                <a:t>hydride</a:t>
              </a:r>
              <a:r>
                <a:rPr lang="de-DE" altLang="de-DE" sz="1200" b="1" dirty="0" smtClean="0">
                  <a:solidFill>
                    <a:srgbClr val="000099"/>
                  </a:solidFill>
                  <a:latin typeface="Arial" pitchFamily="34" charset="0"/>
                  <a:ea typeface="Times New Roman" pitchFamily="18" charset="0"/>
                  <a:cs typeface="Arial" pitchFamily="34" charset="0"/>
                </a:rPr>
                <a:t> </a:t>
              </a:r>
              <a:r>
                <a:rPr lang="de-DE" altLang="de-DE" sz="1200" b="1" dirty="0" err="1" smtClean="0">
                  <a:solidFill>
                    <a:srgbClr val="000099"/>
                  </a:solidFill>
                  <a:latin typeface="Arial" pitchFamily="34" charset="0"/>
                  <a:ea typeface="Times New Roman" pitchFamily="18" charset="0"/>
                  <a:cs typeface="Arial" pitchFamily="34" charset="0"/>
                </a:rPr>
                <a:t>ZrH</a:t>
              </a:r>
              <a:r>
                <a:rPr lang="de-DE" altLang="de-DE" sz="1200" b="1" dirty="0" smtClean="0">
                  <a:solidFill>
                    <a:srgbClr val="000099"/>
                  </a:solidFill>
                  <a:latin typeface="Arial" pitchFamily="34" charset="0"/>
                  <a:ea typeface="Times New Roman" pitchFamily="18" charset="0"/>
                  <a:cs typeface="Arial" pitchFamily="34" charset="0"/>
                </a:rPr>
                <a:t> </a:t>
              </a:r>
              <a:r>
                <a:rPr lang="en-US" altLang="de-DE" sz="1200" b="1" dirty="0" smtClean="0">
                  <a:solidFill>
                    <a:srgbClr val="000099"/>
                  </a:solidFill>
                  <a:latin typeface="Arial" pitchFamily="34" charset="0"/>
                  <a:ea typeface="Times New Roman" pitchFamily="18" charset="0"/>
                  <a:cs typeface="Arial" pitchFamily="34" charset="0"/>
                </a:rPr>
                <a:t>scheme</a:t>
              </a:r>
              <a:endParaRPr lang="en-US" altLang="de-DE" sz="1200" b="1" dirty="0">
                <a:solidFill>
                  <a:srgbClr val="000099"/>
                </a:solidFill>
                <a:latin typeface="Arial" pitchFamily="34" charset="0"/>
                <a:ea typeface="Times New Roman" pitchFamily="18" charset="0"/>
                <a:cs typeface="Arial" pitchFamily="34" charset="0"/>
              </a:endParaRPr>
            </a:p>
          </p:txBody>
        </p:sp>
        <p:sp>
          <p:nvSpPr>
            <p:cNvPr id="10" name="Rectangle 9"/>
            <p:cNvSpPr/>
            <p:nvPr/>
          </p:nvSpPr>
          <p:spPr>
            <a:xfrm>
              <a:off x="5963599" y="4328608"/>
              <a:ext cx="21776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l-GR" altLang="de-DE" sz="1200" b="1" dirty="0" smtClean="0">
                  <a:solidFill>
                    <a:srgbClr val="000099"/>
                  </a:solidFill>
                  <a:latin typeface="Arial" pitchFamily="34" charset="0"/>
                  <a:ea typeface="Times New Roman" pitchFamily="18" charset="0"/>
                  <a:cs typeface="Arial" pitchFamily="34" charset="0"/>
                </a:rPr>
                <a:t>δ</a:t>
              </a:r>
              <a:r>
                <a:rPr lang="de-DE" altLang="de-DE" sz="1200" b="1" dirty="0" smtClean="0">
                  <a:solidFill>
                    <a:srgbClr val="000099"/>
                  </a:solidFill>
                  <a:latin typeface="Arial" pitchFamily="34" charset="0"/>
                  <a:ea typeface="Times New Roman" pitchFamily="18" charset="0"/>
                  <a:cs typeface="Arial" pitchFamily="34" charset="0"/>
                </a:rPr>
                <a:t> – </a:t>
              </a:r>
              <a:r>
                <a:rPr lang="en-US" altLang="de-DE" sz="1200" b="1" dirty="0" smtClean="0">
                  <a:solidFill>
                    <a:srgbClr val="000099"/>
                  </a:solidFill>
                  <a:latin typeface="Arial" pitchFamily="34" charset="0"/>
                  <a:ea typeface="Times New Roman" pitchFamily="18" charset="0"/>
                  <a:cs typeface="Arial" pitchFamily="34" charset="0"/>
                </a:rPr>
                <a:t>hydride</a:t>
              </a:r>
              <a:r>
                <a:rPr lang="de-DE" altLang="de-DE" sz="1200" b="1" dirty="0" smtClean="0">
                  <a:solidFill>
                    <a:srgbClr val="000099"/>
                  </a:solidFill>
                  <a:latin typeface="Arial" pitchFamily="34" charset="0"/>
                  <a:ea typeface="Times New Roman" pitchFamily="18" charset="0"/>
                  <a:cs typeface="Arial" pitchFamily="34" charset="0"/>
                </a:rPr>
                <a:t> ZrH</a:t>
              </a:r>
              <a:r>
                <a:rPr lang="de-DE" altLang="de-DE" sz="1200" b="1" baseline="-25000" dirty="0" smtClean="0">
                  <a:solidFill>
                    <a:srgbClr val="000099"/>
                  </a:solidFill>
                  <a:latin typeface="Arial" pitchFamily="34" charset="0"/>
                  <a:ea typeface="Times New Roman" pitchFamily="18" charset="0"/>
                  <a:cs typeface="Arial" pitchFamily="34" charset="0"/>
                </a:rPr>
                <a:t>1,66</a:t>
              </a:r>
              <a:r>
                <a:rPr lang="de-DE" altLang="de-DE" sz="1200" b="1" dirty="0" smtClean="0">
                  <a:solidFill>
                    <a:srgbClr val="000099"/>
                  </a:solidFill>
                  <a:latin typeface="Arial" pitchFamily="34" charset="0"/>
                  <a:ea typeface="Times New Roman" pitchFamily="18" charset="0"/>
                  <a:cs typeface="Arial" pitchFamily="34" charset="0"/>
                </a:rPr>
                <a:t> </a:t>
              </a:r>
              <a:r>
                <a:rPr lang="en-US" altLang="de-DE" sz="1200" b="1" dirty="0" smtClean="0">
                  <a:solidFill>
                    <a:srgbClr val="000099"/>
                  </a:solidFill>
                  <a:latin typeface="Arial" pitchFamily="34" charset="0"/>
                  <a:ea typeface="Times New Roman" pitchFamily="18" charset="0"/>
                  <a:cs typeface="Arial" pitchFamily="34" charset="0"/>
                </a:rPr>
                <a:t>scheme</a:t>
              </a:r>
              <a:endParaRPr lang="en-US" altLang="de-DE" sz="1200" b="1" dirty="0">
                <a:solidFill>
                  <a:srgbClr val="000099"/>
                </a:solidFill>
                <a:latin typeface="Arial" pitchFamily="34" charset="0"/>
                <a:ea typeface="Times New Roman" pitchFamily="18" charset="0"/>
                <a:cs typeface="Arial" pitchFamily="34" charset="0"/>
              </a:endParaRPr>
            </a:p>
          </p:txBody>
        </p:sp>
        <p:cxnSp>
          <p:nvCxnSpPr>
            <p:cNvPr id="8" name="Straight Connector 7"/>
            <p:cNvCxnSpPr/>
            <p:nvPr/>
          </p:nvCxnSpPr>
          <p:spPr>
            <a:xfrm flipV="1">
              <a:off x="1847126" y="4520098"/>
              <a:ext cx="0" cy="326202"/>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351182" y="4507536"/>
              <a:ext cx="0" cy="338764"/>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1855128" y="4293096"/>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a</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19" name="Rectangle 18"/>
            <p:cNvSpPr/>
            <p:nvPr/>
          </p:nvSpPr>
          <p:spPr>
            <a:xfrm>
              <a:off x="4040313" y="5157992"/>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c</a:t>
              </a:r>
              <a:endParaRPr lang="de-DE" altLang="de-DE" sz="1400" b="1" dirty="0">
                <a:solidFill>
                  <a:srgbClr val="000099"/>
                </a:solidFill>
                <a:latin typeface="Arial" pitchFamily="34" charset="0"/>
                <a:ea typeface="Times New Roman" pitchFamily="18" charset="0"/>
                <a:cs typeface="Arial" pitchFamily="34" charset="0"/>
              </a:endParaRPr>
            </a:p>
          </p:txBody>
        </p:sp>
        <p:cxnSp>
          <p:nvCxnSpPr>
            <p:cNvPr id="14" name="Straight Connector 13"/>
            <p:cNvCxnSpPr/>
            <p:nvPr/>
          </p:nvCxnSpPr>
          <p:spPr>
            <a:xfrm flipH="1">
              <a:off x="4358290" y="5034057"/>
              <a:ext cx="3455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358290" y="5566380"/>
              <a:ext cx="115414"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7214472" y="4663440"/>
              <a:ext cx="535068" cy="813207"/>
            </a:xfrm>
            <a:custGeom>
              <a:avLst/>
              <a:gdLst>
                <a:gd name="connsiteX0" fmla="*/ 123588 w 535068"/>
                <a:gd name="connsiteY0" fmla="*/ 11430 h 813207"/>
                <a:gd name="connsiteX1" fmla="*/ 66438 w 535068"/>
                <a:gd name="connsiteY1" fmla="*/ 45720 h 813207"/>
                <a:gd name="connsiteX2" fmla="*/ 32148 w 535068"/>
                <a:gd name="connsiteY2" fmla="*/ 68580 h 813207"/>
                <a:gd name="connsiteX3" fmla="*/ 20718 w 535068"/>
                <a:gd name="connsiteY3" fmla="*/ 137160 h 813207"/>
                <a:gd name="connsiteX4" fmla="*/ 9288 w 535068"/>
                <a:gd name="connsiteY4" fmla="*/ 560070 h 813207"/>
                <a:gd name="connsiteX5" fmla="*/ 20718 w 535068"/>
                <a:gd name="connsiteY5" fmla="*/ 800100 h 813207"/>
                <a:gd name="connsiteX6" fmla="*/ 135018 w 535068"/>
                <a:gd name="connsiteY6" fmla="*/ 788670 h 813207"/>
                <a:gd name="connsiteX7" fmla="*/ 295038 w 535068"/>
                <a:gd name="connsiteY7" fmla="*/ 765810 h 813207"/>
                <a:gd name="connsiteX8" fmla="*/ 329328 w 535068"/>
                <a:gd name="connsiteY8" fmla="*/ 754380 h 813207"/>
                <a:gd name="connsiteX9" fmla="*/ 363618 w 535068"/>
                <a:gd name="connsiteY9" fmla="*/ 731520 h 813207"/>
                <a:gd name="connsiteX10" fmla="*/ 420768 w 535068"/>
                <a:gd name="connsiteY10" fmla="*/ 674370 h 813207"/>
                <a:gd name="connsiteX11" fmla="*/ 443628 w 535068"/>
                <a:gd name="connsiteY11" fmla="*/ 640080 h 813207"/>
                <a:gd name="connsiteX12" fmla="*/ 477918 w 535068"/>
                <a:gd name="connsiteY12" fmla="*/ 605790 h 813207"/>
                <a:gd name="connsiteX13" fmla="*/ 535068 w 535068"/>
                <a:gd name="connsiteY13" fmla="*/ 502920 h 813207"/>
                <a:gd name="connsiteX14" fmla="*/ 523638 w 535068"/>
                <a:gd name="connsiteY14" fmla="*/ 160020 h 813207"/>
                <a:gd name="connsiteX15" fmla="*/ 512208 w 535068"/>
                <a:gd name="connsiteY15" fmla="*/ 125730 h 813207"/>
                <a:gd name="connsiteX16" fmla="*/ 477918 w 535068"/>
                <a:gd name="connsiteY16" fmla="*/ 114300 h 813207"/>
                <a:gd name="connsiteX17" fmla="*/ 455058 w 535068"/>
                <a:gd name="connsiteY17" fmla="*/ 80010 h 813207"/>
                <a:gd name="connsiteX18" fmla="*/ 375048 w 535068"/>
                <a:gd name="connsiteY18" fmla="*/ 57150 h 813207"/>
                <a:gd name="connsiteX19" fmla="*/ 306468 w 535068"/>
                <a:gd name="connsiteY19" fmla="*/ 34290 h 813207"/>
                <a:gd name="connsiteX20" fmla="*/ 180738 w 535068"/>
                <a:gd name="connsiteY20" fmla="*/ 0 h 813207"/>
                <a:gd name="connsiteX21" fmla="*/ 123588 w 535068"/>
                <a:gd name="connsiteY21" fmla="*/ 11430 h 813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5068" h="813207">
                  <a:moveTo>
                    <a:pt x="123588" y="11430"/>
                  </a:moveTo>
                  <a:cubicBezTo>
                    <a:pt x="104538" y="19050"/>
                    <a:pt x="85277" y="33946"/>
                    <a:pt x="66438" y="45720"/>
                  </a:cubicBezTo>
                  <a:cubicBezTo>
                    <a:pt x="54789" y="53001"/>
                    <a:pt x="38291" y="56293"/>
                    <a:pt x="32148" y="68580"/>
                  </a:cubicBezTo>
                  <a:cubicBezTo>
                    <a:pt x="21784" y="89309"/>
                    <a:pt x="24528" y="114300"/>
                    <a:pt x="20718" y="137160"/>
                  </a:cubicBezTo>
                  <a:cubicBezTo>
                    <a:pt x="16908" y="278130"/>
                    <a:pt x="9288" y="419049"/>
                    <a:pt x="9288" y="560070"/>
                  </a:cubicBezTo>
                  <a:cubicBezTo>
                    <a:pt x="9288" y="640171"/>
                    <a:pt x="-17884" y="729915"/>
                    <a:pt x="20718" y="800100"/>
                  </a:cubicBezTo>
                  <a:cubicBezTo>
                    <a:pt x="39171" y="833650"/>
                    <a:pt x="96938" y="792678"/>
                    <a:pt x="135018" y="788670"/>
                  </a:cubicBezTo>
                  <a:cubicBezTo>
                    <a:pt x="196444" y="782204"/>
                    <a:pt x="238266" y="780003"/>
                    <a:pt x="295038" y="765810"/>
                  </a:cubicBezTo>
                  <a:cubicBezTo>
                    <a:pt x="306727" y="762888"/>
                    <a:pt x="318552" y="759768"/>
                    <a:pt x="329328" y="754380"/>
                  </a:cubicBezTo>
                  <a:cubicBezTo>
                    <a:pt x="341615" y="748237"/>
                    <a:pt x="352188" y="739140"/>
                    <a:pt x="363618" y="731520"/>
                  </a:cubicBezTo>
                  <a:cubicBezTo>
                    <a:pt x="424578" y="640080"/>
                    <a:pt x="344568" y="750570"/>
                    <a:pt x="420768" y="674370"/>
                  </a:cubicBezTo>
                  <a:cubicBezTo>
                    <a:pt x="430482" y="664656"/>
                    <a:pt x="434834" y="650633"/>
                    <a:pt x="443628" y="640080"/>
                  </a:cubicBezTo>
                  <a:cubicBezTo>
                    <a:pt x="453976" y="627662"/>
                    <a:pt x="467994" y="618549"/>
                    <a:pt x="477918" y="605790"/>
                  </a:cubicBezTo>
                  <a:cubicBezTo>
                    <a:pt x="523771" y="546836"/>
                    <a:pt x="517822" y="554657"/>
                    <a:pt x="535068" y="502920"/>
                  </a:cubicBezTo>
                  <a:cubicBezTo>
                    <a:pt x="531258" y="388620"/>
                    <a:pt x="530556" y="274174"/>
                    <a:pt x="523638" y="160020"/>
                  </a:cubicBezTo>
                  <a:cubicBezTo>
                    <a:pt x="522909" y="147994"/>
                    <a:pt x="520727" y="134249"/>
                    <a:pt x="512208" y="125730"/>
                  </a:cubicBezTo>
                  <a:cubicBezTo>
                    <a:pt x="503689" y="117211"/>
                    <a:pt x="489348" y="118110"/>
                    <a:pt x="477918" y="114300"/>
                  </a:cubicBezTo>
                  <a:cubicBezTo>
                    <a:pt x="470298" y="102870"/>
                    <a:pt x="465785" y="88592"/>
                    <a:pt x="455058" y="80010"/>
                  </a:cubicBezTo>
                  <a:cubicBezTo>
                    <a:pt x="447375" y="73864"/>
                    <a:pt x="378334" y="58136"/>
                    <a:pt x="375048" y="57150"/>
                  </a:cubicBezTo>
                  <a:cubicBezTo>
                    <a:pt x="351968" y="50226"/>
                    <a:pt x="329845" y="40134"/>
                    <a:pt x="306468" y="34290"/>
                  </a:cubicBezTo>
                  <a:cubicBezTo>
                    <a:pt x="203339" y="8508"/>
                    <a:pt x="244834" y="21365"/>
                    <a:pt x="180738" y="0"/>
                  </a:cubicBezTo>
                  <a:cubicBezTo>
                    <a:pt x="103754" y="12831"/>
                    <a:pt x="142638" y="3810"/>
                    <a:pt x="123588" y="11430"/>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26" name="Straight Arrow Connector 25"/>
            <p:cNvCxnSpPr/>
            <p:nvPr/>
          </p:nvCxnSpPr>
          <p:spPr>
            <a:xfrm flipV="1">
              <a:off x="1847126" y="4520098"/>
              <a:ext cx="512058" cy="403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358290" y="5034057"/>
              <a:ext cx="0" cy="532323"/>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grpSp>
      <p:cxnSp>
        <p:nvCxnSpPr>
          <p:cNvPr id="4" name="Straight Arrow Connector 3"/>
          <p:cNvCxnSpPr/>
          <p:nvPr/>
        </p:nvCxnSpPr>
        <p:spPr>
          <a:xfrm flipV="1">
            <a:off x="7888709" y="4835223"/>
            <a:ext cx="87209" cy="1072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7722674" y="4868170"/>
            <a:ext cx="83590" cy="8611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114794" y="5805264"/>
            <a:ext cx="31805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Scheme of </a:t>
            </a:r>
            <a:r>
              <a:rPr lang="en-US" altLang="de-DE" sz="1400" b="1" dirty="0" err="1" smtClean="0">
                <a:solidFill>
                  <a:srgbClr val="000099"/>
                </a:solidFill>
                <a:latin typeface="Arial" pitchFamily="34" charset="0"/>
                <a:ea typeface="Times New Roman" pitchFamily="18" charset="0"/>
                <a:cs typeface="Arial" pitchFamily="34" charset="0"/>
              </a:rPr>
              <a:t>decohesion</a:t>
            </a:r>
            <a:r>
              <a:rPr lang="en-US" altLang="de-DE" sz="1400" b="1" dirty="0" smtClean="0">
                <a:solidFill>
                  <a:srgbClr val="000099"/>
                </a:solidFill>
                <a:latin typeface="Arial" pitchFamily="34" charset="0"/>
                <a:ea typeface="Times New Roman" pitchFamily="18" charset="0"/>
                <a:cs typeface="Arial" pitchFamily="34" charset="0"/>
              </a:rPr>
              <a:t> mechanism, accompanied by hydride formation</a:t>
            </a:r>
            <a:endParaRPr lang="en-US" altLang="de-DE" sz="1400" b="1" dirty="0">
              <a:solidFill>
                <a:srgbClr val="000099"/>
              </a:solidFill>
              <a:latin typeface="Arial" pitchFamily="34" charset="0"/>
              <a:ea typeface="Times New Roman" pitchFamily="18" charset="0"/>
              <a:cs typeface="Arial" pitchFamily="34" charset="0"/>
            </a:endParaRPr>
          </a:p>
        </p:txBody>
      </p:sp>
      <p:cxnSp>
        <p:nvCxnSpPr>
          <p:cNvPr id="5" name="Straight Arrow Connector 4"/>
          <p:cNvCxnSpPr>
            <a:endCxn id="20" idx="14"/>
          </p:cNvCxnSpPr>
          <p:nvPr/>
        </p:nvCxnSpPr>
        <p:spPr>
          <a:xfrm flipH="1">
            <a:off x="8345337" y="4071830"/>
            <a:ext cx="202501" cy="3195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6159889" y="4097262"/>
            <a:ext cx="212311" cy="23725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 t="-6" r="77605" b="58452"/>
          <a:stretch/>
        </p:blipFill>
        <p:spPr bwMode="auto">
          <a:xfrm>
            <a:off x="342099" y="4215890"/>
            <a:ext cx="1512000" cy="151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1" name="Rectangle 30"/>
          <p:cNvSpPr/>
          <p:nvPr/>
        </p:nvSpPr>
        <p:spPr>
          <a:xfrm>
            <a:off x="342099" y="5805083"/>
            <a:ext cx="1565605" cy="43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3D model of </a:t>
            </a:r>
            <a:br>
              <a:rPr lang="en-US" altLang="de-DE" sz="1400" b="1" dirty="0" smtClean="0">
                <a:solidFill>
                  <a:srgbClr val="000099"/>
                </a:solidFill>
                <a:latin typeface="Arial" pitchFamily="34" charset="0"/>
                <a:ea typeface="Times New Roman" pitchFamily="18" charset="0"/>
                <a:cs typeface="Arial" pitchFamily="34" charset="0"/>
              </a:rPr>
            </a:br>
            <a:r>
              <a:rPr lang="en-US" altLang="de-DE" sz="1400" b="1" dirty="0" smtClean="0">
                <a:solidFill>
                  <a:srgbClr val="000099"/>
                </a:solidFill>
                <a:latin typeface="Arial" pitchFamily="34" charset="0"/>
                <a:ea typeface="Times New Roman" pitchFamily="18" charset="0"/>
                <a:cs typeface="Arial" pitchFamily="34" charset="0"/>
              </a:rPr>
              <a:t>HCP-lattice</a:t>
            </a:r>
            <a:endParaRPr lang="en-US" altLang="de-DE" sz="1400" b="1" dirty="0">
              <a:solidFill>
                <a:srgbClr val="000099"/>
              </a:solidFill>
              <a:latin typeface="Arial" pitchFamily="34" charset="0"/>
              <a:ea typeface="Times New Roman" pitchFamily="18" charset="0"/>
              <a:cs typeface="Arial" pitchFamily="34" charset="0"/>
            </a:endParaRPr>
          </a:p>
        </p:txBody>
      </p:sp>
      <p:sp>
        <p:nvSpPr>
          <p:cNvPr id="32" name="Rectangle 31"/>
          <p:cNvSpPr/>
          <p:nvPr/>
        </p:nvSpPr>
        <p:spPr>
          <a:xfrm>
            <a:off x="926141" y="5157192"/>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b="1" dirty="0" smtClean="0">
                <a:solidFill>
                  <a:schemeClr val="bg1"/>
                </a:solidFill>
                <a:latin typeface="Arial" pitchFamily="34" charset="0"/>
                <a:ea typeface="Times New Roman" pitchFamily="18" charset="0"/>
                <a:cs typeface="Arial" pitchFamily="34" charset="0"/>
              </a:rPr>
              <a:t>a</a:t>
            </a:r>
            <a:endParaRPr lang="de-DE" altLang="de-DE" b="1" dirty="0">
              <a:solidFill>
                <a:schemeClr val="bg1"/>
              </a:solidFill>
              <a:latin typeface="Arial" pitchFamily="34" charset="0"/>
              <a:ea typeface="Times New Roman" pitchFamily="18" charset="0"/>
              <a:cs typeface="Arial" pitchFamily="34" charset="0"/>
            </a:endParaRPr>
          </a:p>
        </p:txBody>
      </p:sp>
      <p:sp>
        <p:nvSpPr>
          <p:cNvPr id="33" name="Rectangle 32"/>
          <p:cNvSpPr/>
          <p:nvPr/>
        </p:nvSpPr>
        <p:spPr>
          <a:xfrm>
            <a:off x="611560" y="4921423"/>
            <a:ext cx="50405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b="1" dirty="0" smtClean="0">
                <a:solidFill>
                  <a:schemeClr val="bg1"/>
                </a:solidFill>
                <a:latin typeface="Arial" pitchFamily="34" charset="0"/>
                <a:ea typeface="Times New Roman" pitchFamily="18" charset="0"/>
                <a:cs typeface="Arial" pitchFamily="34" charset="0"/>
              </a:rPr>
              <a:t>c</a:t>
            </a:r>
            <a:endParaRPr lang="de-DE" altLang="de-DE" b="1" dirty="0">
              <a:solidFill>
                <a:schemeClr val="bg1"/>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2420540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9822" y="62380"/>
            <a:ext cx="3204356" cy="5040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pPr algn="ctr" eaLnBrk="1" hangingPunct="1"/>
            <a:r>
              <a:rPr lang="en-GB" kern="1200" dirty="0" smtClean="0">
                <a:solidFill>
                  <a:srgbClr val="008080"/>
                </a:solidFill>
                <a:latin typeface="Arial" pitchFamily="34" charset="0"/>
                <a:ea typeface="+mn-ea"/>
                <a:cs typeface="Arial" pitchFamily="34" charset="0"/>
              </a:rPr>
              <a:t>Conclusion</a:t>
            </a:r>
            <a:endParaRPr lang="en-GB" kern="1200" dirty="0">
              <a:solidFill>
                <a:srgbClr val="008080"/>
              </a:solidFill>
              <a:latin typeface="Arial" pitchFamily="34" charset="0"/>
              <a:ea typeface="+mn-ea"/>
              <a:cs typeface="Arial" pitchFamily="34" charset="0"/>
            </a:endParaRPr>
          </a:p>
        </p:txBody>
      </p:sp>
      <p:sp>
        <p:nvSpPr>
          <p:cNvPr id="4" name="Rectangle 3"/>
          <p:cNvSpPr/>
          <p:nvPr/>
        </p:nvSpPr>
        <p:spPr>
          <a:xfrm>
            <a:off x="89011" y="482471"/>
            <a:ext cx="8928992" cy="5970865"/>
          </a:xfrm>
          <a:prstGeom prst="rect">
            <a:avLst/>
          </a:prstGeom>
        </p:spPr>
        <p:txBody>
          <a:bodyPr wrap="square">
            <a:spAutoFit/>
          </a:bodyPr>
          <a:lstStyle/>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No </a:t>
            </a:r>
            <a:r>
              <a:rPr lang="en-US" dirty="0">
                <a:latin typeface="Times New Roman" pitchFamily="18" charset="0"/>
                <a:cs typeface="Times New Roman" pitchFamily="18" charset="0"/>
              </a:rPr>
              <a:t>“macroscopic” hydrides were detected by means of optical microscopy, only high magnification SEM observations reveal presumable </a:t>
            </a:r>
            <a:r>
              <a:rPr lang="en-US" dirty="0" err="1" smtClean="0">
                <a:latin typeface="Times New Roman" pitchFamily="18" charset="0"/>
                <a:cs typeface="Times New Roman" pitchFamily="18" charset="0"/>
              </a:rPr>
              <a:t>submicroscale</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hydrides</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Microhardness tests showed a relationship between hydrogen content hardening, annealing softening and hardening due to </a:t>
            </a:r>
            <a:r>
              <a:rPr lang="el-GR" dirty="0" smtClean="0">
                <a:latin typeface="Times New Roman" pitchFamily="18" charset="0"/>
                <a:cs typeface="Times New Roman" pitchFamily="18" charset="0"/>
              </a:rPr>
              <a:t>β</a:t>
            </a:r>
            <a:r>
              <a:rPr lang="de-DE" dirty="0" smtClean="0">
                <a:latin typeface="Times New Roman" pitchFamily="18" charset="0"/>
                <a:cs typeface="Times New Roman" pitchFamily="18" charset="0"/>
              </a:rPr>
              <a:t> → </a:t>
            </a:r>
            <a:r>
              <a:rPr lang="el-GR" dirty="0" smtClean="0">
                <a:latin typeface="Times New Roman" pitchFamily="18" charset="0"/>
                <a:cs typeface="Times New Roman" pitchFamily="18" charset="0"/>
              </a:rPr>
              <a:t>α</a:t>
            </a:r>
            <a:r>
              <a:rPr lang="de-DE"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transformation during cooling phase</a:t>
            </a:r>
            <a:r>
              <a:rPr lang="de-DE" dirty="0" smtClean="0">
                <a:latin typeface="Times New Roman" pitchFamily="18" charset="0"/>
                <a:cs typeface="Times New Roman" pitchFamily="18" charset="0"/>
              </a:rPr>
              <a:t>.</a:t>
            </a:r>
            <a:endParaRPr lang="en-US" dirty="0" smtClean="0">
              <a:latin typeface="Times New Roman" pitchFamily="18" charset="0"/>
              <a:cs typeface="Times New Roman" pitchFamily="18" charset="0"/>
            </a:endParaRPr>
          </a:p>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The </a:t>
            </a:r>
            <a:r>
              <a:rPr lang="en-US" dirty="0">
                <a:latin typeface="Times New Roman" pitchFamily="18" charset="0"/>
                <a:cs typeface="Times New Roman" pitchFamily="18" charset="0"/>
              </a:rPr>
              <a:t>XRD-analysis </a:t>
            </a:r>
            <a:r>
              <a:rPr lang="en-US" dirty="0" smtClean="0">
                <a:latin typeface="Times New Roman" pitchFamily="18" charset="0"/>
                <a:cs typeface="Times New Roman" pitchFamily="18" charset="0"/>
              </a:rPr>
              <a:t>showed </a:t>
            </a:r>
            <a:r>
              <a:rPr lang="en-US" dirty="0">
                <a:latin typeface="Times New Roman" pitchFamily="18" charset="0"/>
                <a:cs typeface="Times New Roman" pitchFamily="18" charset="0"/>
              </a:rPr>
              <a:t>the presence of γ-, δ-phases of zirconium hydrides in </a:t>
            </a:r>
            <a:r>
              <a:rPr lang="en-US" dirty="0" smtClean="0">
                <a:latin typeface="Times New Roman" pitchFamily="18" charset="0"/>
                <a:cs typeface="Times New Roman" pitchFamily="18" charset="0"/>
              </a:rPr>
              <a:t>all of performed </a:t>
            </a:r>
            <a:r>
              <a:rPr lang="en-US" dirty="0">
                <a:latin typeface="Times New Roman" pitchFamily="18" charset="0"/>
                <a:cs typeface="Times New Roman" pitchFamily="18" charset="0"/>
              </a:rPr>
              <a:t>experiments. With the increase of hydrogen content the hydride peak intensity was also increased. Simultaneously the hydrogen should be partially dissolved in the lattice which is indicated by increase of the lattice parameter “c”.</a:t>
            </a:r>
          </a:p>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Because </a:t>
            </a:r>
            <a:r>
              <a:rPr lang="en-US" dirty="0">
                <a:latin typeface="Times New Roman" pitchFamily="18" charset="0"/>
                <a:cs typeface="Times New Roman" pitchFamily="18" charset="0"/>
              </a:rPr>
              <a:t>carried out </a:t>
            </a:r>
            <a:r>
              <a:rPr lang="en-US" dirty="0" smtClean="0">
                <a:latin typeface="Times New Roman" pitchFamily="18" charset="0"/>
                <a:cs typeface="Times New Roman" pitchFamily="18" charset="0"/>
              </a:rPr>
              <a:t>observations have proved only the presence of hydrides and gave not </a:t>
            </a:r>
            <a:r>
              <a:rPr lang="en-US" dirty="0">
                <a:latin typeface="Times New Roman" pitchFamily="18" charset="0"/>
                <a:cs typeface="Times New Roman" pitchFamily="18" charset="0"/>
              </a:rPr>
              <a:t>enough information on the hydride structure and distribution, further detailed </a:t>
            </a:r>
            <a:r>
              <a:rPr lang="en-US" dirty="0" smtClean="0">
                <a:latin typeface="Times New Roman" pitchFamily="18" charset="0"/>
                <a:cs typeface="Times New Roman" pitchFamily="18" charset="0"/>
              </a:rPr>
              <a:t>EBSD and TEM investigations </a:t>
            </a:r>
            <a:r>
              <a:rPr lang="en-US" dirty="0">
                <a:latin typeface="Times New Roman" pitchFamily="18" charset="0"/>
                <a:cs typeface="Times New Roman" pitchFamily="18" charset="0"/>
              </a:rPr>
              <a:t>should be performed in order to </a:t>
            </a:r>
            <a:r>
              <a:rPr lang="en-US" dirty="0" smtClean="0">
                <a:latin typeface="Times New Roman" pitchFamily="18" charset="0"/>
                <a:cs typeface="Times New Roman" pitchFamily="18" charset="0"/>
              </a:rPr>
              <a:t>determine the </a:t>
            </a:r>
            <a:r>
              <a:rPr lang="en-US" dirty="0">
                <a:latin typeface="Times New Roman" pitchFamily="18" charset="0"/>
                <a:cs typeface="Times New Roman" pitchFamily="18" charset="0"/>
              </a:rPr>
              <a:t>location</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morphology and orientation of </a:t>
            </a:r>
            <a:r>
              <a:rPr lang="en-US" dirty="0" err="1" smtClean="0">
                <a:latin typeface="Times New Roman" pitchFamily="18" charset="0"/>
                <a:cs typeface="Times New Roman" pitchFamily="18" charset="0"/>
              </a:rPr>
              <a:t>nano</a:t>
            </a:r>
            <a:r>
              <a:rPr lang="en-US" dirty="0" smtClean="0">
                <a:latin typeface="Times New Roman" pitchFamily="18" charset="0"/>
                <a:cs typeface="Times New Roman" pitchFamily="18" charset="0"/>
              </a:rPr>
              <a:t>-scaled hydrides and to separate hydrides from other structural features.</a:t>
            </a:r>
          </a:p>
          <a:p>
            <a:pPr marL="285750" indent="-285750" algn="just">
              <a:spcAft>
                <a:spcPts val="1200"/>
              </a:spcAft>
              <a:buFont typeface="Arial" pitchFamily="34" charset="0"/>
              <a:buChar char="•"/>
            </a:pPr>
            <a:r>
              <a:rPr lang="en-US" dirty="0">
                <a:latin typeface="Times New Roman" pitchFamily="18" charset="0"/>
                <a:cs typeface="Times New Roman" pitchFamily="18" charset="0"/>
              </a:rPr>
              <a:t>The performed experiments can explain the absence of macroscopic hydrides in QUENCH-LOCA experiments. The </a:t>
            </a:r>
            <a:r>
              <a:rPr lang="en-US" dirty="0" smtClean="0">
                <a:latin typeface="Times New Roman" pitchFamily="18" charset="0"/>
                <a:cs typeface="Times New Roman" pitchFamily="18" charset="0"/>
              </a:rPr>
              <a:t>increased </a:t>
            </a:r>
            <a:r>
              <a:rPr lang="en-US" dirty="0">
                <a:latin typeface="Times New Roman" pitchFamily="18" charset="0"/>
                <a:cs typeface="Times New Roman" pitchFamily="18" charset="0"/>
              </a:rPr>
              <a:t>brittleness of some zirconium </a:t>
            </a:r>
            <a:r>
              <a:rPr lang="en-US" dirty="0" smtClean="0">
                <a:latin typeface="Times New Roman" pitchFamily="18" charset="0"/>
                <a:cs typeface="Times New Roman" pitchFamily="18" charset="0"/>
              </a:rPr>
              <a:t>claddings after QUENCH-LOCA tests could be </a:t>
            </a:r>
            <a:r>
              <a:rPr lang="en-US" dirty="0">
                <a:latin typeface="Times New Roman" pitchFamily="18" charset="0"/>
                <a:cs typeface="Times New Roman" pitchFamily="18" charset="0"/>
              </a:rPr>
              <a:t>caused by nano-scaled hydrides which are distributed in the bulk of material</a:t>
            </a:r>
            <a:r>
              <a:rPr lang="en-US" dirty="0" smtClean="0">
                <a:latin typeface="Times New Roman" pitchFamily="18" charset="0"/>
                <a:cs typeface="Times New Roman" pitchFamily="18" charset="0"/>
              </a:rPr>
              <a:t>. The fact of the growth of the lattice parameter “c” allows to suggest that the decohesion mechanism </a:t>
            </a:r>
            <a:r>
              <a:rPr lang="en-US" dirty="0">
                <a:latin typeface="Times New Roman" pitchFamily="18" charset="0"/>
                <a:cs typeface="Times New Roman" pitchFamily="18" charset="0"/>
              </a:rPr>
              <a:t>accompanied by hydride formation could </a:t>
            </a:r>
            <a:r>
              <a:rPr lang="en-US" dirty="0" smtClean="0">
                <a:latin typeface="Times New Roman" pitchFamily="18" charset="0"/>
                <a:cs typeface="Times New Roman" pitchFamily="18" charset="0"/>
              </a:rPr>
              <a:t>be responsible for cladding destruction. </a:t>
            </a:r>
          </a:p>
        </p:txBody>
      </p:sp>
    </p:spTree>
    <p:extLst>
      <p:ext uri="{BB962C8B-B14F-4D97-AF65-F5344CB8AC3E}">
        <p14:creationId xmlns:p14="http://schemas.microsoft.com/office/powerpoint/2010/main" val="368667732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92" y="116632"/>
            <a:ext cx="3404406" cy="5040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pPr algn="ctr" eaLnBrk="1" hangingPunct="1"/>
            <a:r>
              <a:rPr lang="de-DE" kern="1200" dirty="0" err="1" smtClean="0">
                <a:solidFill>
                  <a:srgbClr val="008080"/>
                </a:solidFill>
                <a:latin typeface="Arial" pitchFamily="34" charset="0"/>
                <a:ea typeface="+mn-ea"/>
                <a:cs typeface="Arial" pitchFamily="34" charset="0"/>
              </a:rPr>
              <a:t>Aknowledgements</a:t>
            </a:r>
            <a:endParaRPr lang="de-DE" kern="1200" dirty="0">
              <a:solidFill>
                <a:srgbClr val="008080"/>
              </a:solidFill>
              <a:latin typeface="Arial" pitchFamily="34" charset="0"/>
              <a:ea typeface="+mn-ea"/>
              <a:cs typeface="Arial" pitchFamily="34" charset="0"/>
            </a:endParaRPr>
          </a:p>
        </p:txBody>
      </p:sp>
      <p:sp>
        <p:nvSpPr>
          <p:cNvPr id="4" name="Rectangle 3"/>
          <p:cNvSpPr/>
          <p:nvPr/>
        </p:nvSpPr>
        <p:spPr>
          <a:xfrm>
            <a:off x="91530" y="1283207"/>
            <a:ext cx="8928992" cy="2800767"/>
          </a:xfrm>
          <a:prstGeom prst="rect">
            <a:avLst/>
          </a:prstGeom>
        </p:spPr>
        <p:txBody>
          <a:bodyPr wrap="square">
            <a:spAutoFit/>
          </a:bodyPr>
          <a:lstStyle/>
          <a:p>
            <a:pPr algn="just">
              <a:spcAft>
                <a:spcPts val="1200"/>
              </a:spcAft>
            </a:pPr>
            <a:r>
              <a:rPr lang="en-US" dirty="0">
                <a:latin typeface="Times New Roman" pitchFamily="18" charset="0"/>
                <a:cs typeface="Times New Roman" pitchFamily="18" charset="0"/>
              </a:rPr>
              <a:t>The authors </a:t>
            </a:r>
            <a:r>
              <a:rPr lang="en-US" dirty="0" smtClean="0">
                <a:latin typeface="Times New Roman" pitchFamily="18" charset="0"/>
                <a:cs typeface="Times New Roman" pitchFamily="18" charset="0"/>
              </a:rPr>
              <a:t>would like to thank the following KIT colleagues:</a:t>
            </a:r>
          </a:p>
          <a:p>
            <a:pPr marL="285750" indent="-285750" algn="just">
              <a:spcAft>
                <a:spcPts val="1200"/>
              </a:spcAft>
              <a:buFont typeface="Arial" pitchFamily="34" charset="0"/>
              <a:buChar char="•"/>
            </a:pPr>
            <a:r>
              <a:rPr lang="en-US" dirty="0">
                <a:latin typeface="Times New Roman" pitchFamily="18" charset="0"/>
                <a:cs typeface="Times New Roman" pitchFamily="18" charset="0"/>
              </a:rPr>
              <a:t>Dr. </a:t>
            </a:r>
            <a:r>
              <a:rPr lang="en-US" dirty="0" smtClean="0">
                <a:latin typeface="Times New Roman" pitchFamily="18" charset="0"/>
                <a:cs typeface="Times New Roman" pitchFamily="18" charset="0"/>
              </a:rPr>
              <a:t>Mario </a:t>
            </a:r>
            <a:r>
              <a:rPr lang="en-US" dirty="0">
                <a:latin typeface="Times New Roman" pitchFamily="18" charset="0"/>
                <a:cs typeface="Times New Roman" pitchFamily="18" charset="0"/>
              </a:rPr>
              <a:t>Walter for fruitful discussions </a:t>
            </a:r>
            <a:endParaRPr lang="en-US" dirty="0" smtClean="0">
              <a:latin typeface="Times New Roman" pitchFamily="18" charset="0"/>
              <a:cs typeface="Times New Roman" pitchFamily="18" charset="0"/>
            </a:endParaRPr>
          </a:p>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Mrs</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Ursula Peters for her </a:t>
            </a:r>
            <a:r>
              <a:rPr lang="en-US" dirty="0">
                <a:latin typeface="Times New Roman" pitchFamily="18" charset="0"/>
                <a:cs typeface="Times New Roman" pitchFamily="18" charset="0"/>
              </a:rPr>
              <a:t>technical assistance with </a:t>
            </a:r>
            <a:r>
              <a:rPr lang="en-US" dirty="0" smtClean="0">
                <a:latin typeface="Times New Roman" pitchFamily="18" charset="0"/>
                <a:cs typeface="Times New Roman" pitchFamily="18" charset="0"/>
              </a:rPr>
              <a:t>the hydrogenation tests</a:t>
            </a:r>
          </a:p>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Ms</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Julia Lorenz for the help during preparation of the specimens for metallographic observations</a:t>
            </a:r>
          </a:p>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Dr. </a:t>
            </a:r>
            <a:r>
              <a:rPr lang="en-US" dirty="0" err="1" smtClean="0">
                <a:latin typeface="Times New Roman" pitchFamily="18" charset="0"/>
                <a:cs typeface="Times New Roman" pitchFamily="18" charset="0"/>
              </a:rPr>
              <a:t>Harald</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Leiste</a:t>
            </a:r>
            <a:r>
              <a:rPr lang="en-US" dirty="0" smtClean="0">
                <a:latin typeface="Times New Roman" pitchFamily="18" charset="0"/>
                <a:cs typeface="Times New Roman" pitchFamily="18" charset="0"/>
              </a:rPr>
              <a:t> for carrying out of X-Ray diffraction measurements</a:t>
            </a:r>
            <a:endParaRPr lang="en-US" dirty="0">
              <a:solidFill>
                <a:srgbClr val="C00000"/>
              </a:solidFill>
              <a:latin typeface="Times New Roman" pitchFamily="18" charset="0"/>
              <a:cs typeface="Times New Roman" pitchFamily="18" charset="0"/>
            </a:endParaRPr>
          </a:p>
          <a:p>
            <a:pPr marL="285750" indent="-285750" algn="just">
              <a:spcAft>
                <a:spcPts val="1200"/>
              </a:spcAft>
              <a:buFont typeface="Arial" pitchFamily="34" charset="0"/>
              <a:buChar char="•"/>
            </a:pPr>
            <a:r>
              <a:rPr lang="en-US" dirty="0" smtClean="0">
                <a:latin typeface="Times New Roman" pitchFamily="18" charset="0"/>
                <a:cs typeface="Times New Roman" pitchFamily="18" charset="0"/>
              </a:rPr>
              <a:t>Dr. Marcus Müller for carrying out of FEG-SEM observations</a:t>
            </a:r>
          </a:p>
        </p:txBody>
      </p:sp>
    </p:spTree>
    <p:extLst>
      <p:ext uri="{BB962C8B-B14F-4D97-AF65-F5344CB8AC3E}">
        <p14:creationId xmlns:p14="http://schemas.microsoft.com/office/powerpoint/2010/main" val="39766229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6013" y="3176972"/>
            <a:ext cx="6911975" cy="504056"/>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p>
            <a:pPr algn="ctr" eaLnBrk="1" hangingPunct="1"/>
            <a:r>
              <a:rPr lang="en-GB" sz="3200" kern="1200" dirty="0" smtClean="0">
                <a:solidFill>
                  <a:srgbClr val="008080"/>
                </a:solidFill>
                <a:ea typeface="+mn-ea"/>
                <a:cs typeface="Times New Roman" pitchFamily="18" charset="0"/>
              </a:rPr>
              <a:t>Thank you for your attention!</a:t>
            </a:r>
            <a:endParaRPr lang="en-GB" sz="3200" kern="1200" dirty="0">
              <a:solidFill>
                <a:srgbClr val="008080"/>
              </a:solidFill>
              <a:ea typeface="+mn-ea"/>
              <a:cs typeface="Times New Roman" pitchFamily="18" charset="0"/>
            </a:endParaRPr>
          </a:p>
        </p:txBody>
      </p:sp>
      <p:sp>
        <p:nvSpPr>
          <p:cNvPr id="3" name="Rectangle 17"/>
          <p:cNvSpPr/>
          <p:nvPr/>
        </p:nvSpPr>
        <p:spPr>
          <a:xfrm>
            <a:off x="4572000" y="4653136"/>
            <a:ext cx="4104456" cy="1368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r"/>
            <a:r>
              <a:rPr lang="de-DE" altLang="de-DE" sz="2000" b="1" dirty="0" smtClean="0">
                <a:solidFill>
                  <a:srgbClr val="000099"/>
                </a:solidFill>
                <a:latin typeface="Times New Roman" panose="02020603050405020304" pitchFamily="18" charset="0"/>
                <a:ea typeface="Times New Roman" pitchFamily="18" charset="0"/>
                <a:cs typeface="Times New Roman" panose="02020603050405020304" pitchFamily="18" charset="0"/>
              </a:rPr>
              <a:t>anton.pshenichnikov@kit.edu</a:t>
            </a:r>
          </a:p>
          <a:p>
            <a:pPr algn="r"/>
            <a:r>
              <a:rPr lang="de-DE" altLang="de-DE" sz="2000" b="1" dirty="0" smtClean="0">
                <a:solidFill>
                  <a:srgbClr val="000099"/>
                </a:solidFill>
                <a:latin typeface="Times New Roman" panose="02020603050405020304" pitchFamily="18" charset="0"/>
                <a:ea typeface="Times New Roman" pitchFamily="18" charset="0"/>
                <a:cs typeface="Times New Roman" panose="02020603050405020304" pitchFamily="18" charset="0"/>
              </a:rPr>
              <a:t>juri.stuckert@kit.edu</a:t>
            </a:r>
          </a:p>
          <a:p>
            <a:pPr algn="r"/>
            <a:endParaRPr lang="de-DE" altLang="de-DE" sz="2000" b="1" dirty="0" smtClean="0">
              <a:solidFill>
                <a:srgbClr val="000099"/>
              </a:solidFill>
              <a:latin typeface="Times New Roman" panose="02020603050405020304" pitchFamily="18" charset="0"/>
              <a:ea typeface="Times New Roman" pitchFamily="18" charset="0"/>
              <a:cs typeface="Times New Roman" panose="02020603050405020304" pitchFamily="18" charset="0"/>
            </a:endParaRPr>
          </a:p>
          <a:p>
            <a:pPr algn="r"/>
            <a:r>
              <a:rPr lang="de-DE" altLang="de-DE" sz="2000" b="1" dirty="0" smtClean="0">
                <a:solidFill>
                  <a:srgbClr val="000099"/>
                </a:solidFill>
                <a:latin typeface="Times New Roman" panose="02020603050405020304" pitchFamily="18" charset="0"/>
                <a:ea typeface="Times New Roman" pitchFamily="18" charset="0"/>
                <a:cs typeface="Times New Roman" panose="02020603050405020304" pitchFamily="18" charset="0"/>
              </a:rPr>
              <a:t>http</a:t>
            </a:r>
            <a:r>
              <a:rPr lang="de-DE" altLang="de-DE"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a:t>
            </a:r>
            <a:r>
              <a:rPr lang="de-DE" altLang="de-DE" sz="2000" b="1" dirty="0" smtClean="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rPr>
              <a:t>www.iam.kit.edu/wpt/471.php </a:t>
            </a:r>
            <a:endParaRPr lang="de-DE" altLang="de-DE" sz="2000" b="1" dirty="0">
              <a:solidFill>
                <a:srgbClr val="000099"/>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0826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23"/>
          <p:cNvSpPr txBox="1">
            <a:spLocks noChangeArrowheads="1"/>
          </p:cNvSpPr>
          <p:nvPr/>
        </p:nvSpPr>
        <p:spPr bwMode="auto">
          <a:xfrm>
            <a:off x="1785790" y="5949280"/>
            <a:ext cx="5572421"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200" b="1" dirty="0">
                <a:solidFill>
                  <a:srgbClr val="000099"/>
                </a:solidFill>
                <a:latin typeface="Arial" pitchFamily="34" charset="0"/>
                <a:ea typeface="Times New Roman" pitchFamily="18" charset="0"/>
                <a:cs typeface="Arial" pitchFamily="34" charset="0"/>
              </a:rPr>
              <a:t>* According to E. </a:t>
            </a:r>
            <a:r>
              <a:rPr lang="en-US" sz="1200" b="1" dirty="0" err="1">
                <a:solidFill>
                  <a:srgbClr val="000099"/>
                </a:solidFill>
                <a:latin typeface="Arial" pitchFamily="34" charset="0"/>
                <a:ea typeface="Times New Roman" pitchFamily="18" charset="0"/>
                <a:cs typeface="Arial" pitchFamily="34" charset="0"/>
              </a:rPr>
              <a:t>Zuzek</a:t>
            </a:r>
            <a:r>
              <a:rPr lang="en-US" sz="1200" b="1" dirty="0">
                <a:solidFill>
                  <a:srgbClr val="000099"/>
                </a:solidFill>
                <a:latin typeface="Arial" pitchFamily="34" charset="0"/>
                <a:ea typeface="Times New Roman" pitchFamily="18" charset="0"/>
                <a:cs typeface="Arial" pitchFamily="34" charset="0"/>
              </a:rPr>
              <a:t> et al., Bull. Alloy Phase </a:t>
            </a:r>
            <a:r>
              <a:rPr lang="en-US" sz="1200" b="1" dirty="0" err="1">
                <a:solidFill>
                  <a:srgbClr val="000099"/>
                </a:solidFill>
                <a:latin typeface="Arial" pitchFamily="34" charset="0"/>
                <a:ea typeface="Times New Roman" pitchFamily="18" charset="0"/>
                <a:cs typeface="Arial" pitchFamily="34" charset="0"/>
              </a:rPr>
              <a:t>Diagr</a:t>
            </a:r>
            <a:r>
              <a:rPr lang="en-US" sz="1200" b="1" dirty="0">
                <a:solidFill>
                  <a:srgbClr val="000099"/>
                </a:solidFill>
                <a:latin typeface="Arial" pitchFamily="34" charset="0"/>
                <a:ea typeface="Times New Roman" pitchFamily="18" charset="0"/>
                <a:cs typeface="Arial" pitchFamily="34" charset="0"/>
              </a:rPr>
              <a:t>. (1990), </a:t>
            </a:r>
            <a:r>
              <a:rPr lang="en-US" sz="1200" b="1" dirty="0" smtClean="0">
                <a:solidFill>
                  <a:srgbClr val="000099"/>
                </a:solidFill>
                <a:latin typeface="Arial" pitchFamily="34" charset="0"/>
                <a:ea typeface="Times New Roman" pitchFamily="18" charset="0"/>
                <a:cs typeface="Arial" pitchFamily="34" charset="0"/>
              </a:rPr>
              <a:t>385</a:t>
            </a:r>
            <a:endParaRPr lang="en-US" sz="1200" b="1" dirty="0">
              <a:solidFill>
                <a:srgbClr val="000099"/>
              </a:solidFill>
              <a:latin typeface="Arial" pitchFamily="34" charset="0"/>
              <a:ea typeface="Times New Roman" pitchFamily="18" charset="0"/>
              <a:cs typeface="Arial" pitchFamily="34" charset="0"/>
            </a:endParaRPr>
          </a:p>
        </p:txBody>
      </p:sp>
      <p:sp>
        <p:nvSpPr>
          <p:cNvPr id="15" name="Textfeld 14"/>
          <p:cNvSpPr txBox="1"/>
          <p:nvPr/>
        </p:nvSpPr>
        <p:spPr>
          <a:xfrm>
            <a:off x="1325759" y="188640"/>
            <a:ext cx="6492483" cy="461665"/>
          </a:xfrm>
          <a:prstGeom prst="rect">
            <a:avLst/>
          </a:prstGeom>
          <a:noFill/>
        </p:spPr>
        <p:txBody>
          <a:bodyPr wrap="none" rtlCol="0">
            <a:spAutoFit/>
          </a:bodyPr>
          <a:lstStyle/>
          <a:p>
            <a:r>
              <a:rPr lang="pt-BR" sz="2400" b="1" dirty="0">
                <a:solidFill>
                  <a:srgbClr val="008080"/>
                </a:solidFill>
                <a:latin typeface="Arial" pitchFamily="34" charset="0"/>
                <a:cs typeface="Arial" pitchFamily="34" charset="0"/>
              </a:rPr>
              <a:t>Equilibrium phase diagram of Zr-H system*</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0242" y="1124744"/>
            <a:ext cx="6123516"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2627784" y="1556309"/>
            <a:ext cx="2844809" cy="864577"/>
          </a:xfrm>
          <a:prstGeom prst="roundRect">
            <a:avLst/>
          </a:prstGeom>
          <a:noFill/>
          <a:ln w="254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 Box 23"/>
          <p:cNvSpPr txBox="1">
            <a:spLocks noChangeArrowheads="1"/>
          </p:cNvSpPr>
          <p:nvPr/>
        </p:nvSpPr>
        <p:spPr bwMode="auto">
          <a:xfrm>
            <a:off x="2628773" y="1556310"/>
            <a:ext cx="2844809"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200" b="1" dirty="0" smtClean="0">
                <a:solidFill>
                  <a:srgbClr val="000099"/>
                </a:solidFill>
                <a:latin typeface="Arial" pitchFamily="34" charset="0"/>
                <a:ea typeface="Times New Roman" pitchFamily="18" charset="0"/>
                <a:cs typeface="Arial" pitchFamily="34" charset="0"/>
              </a:rPr>
              <a:t>Region of interest is LOCA conditions</a:t>
            </a:r>
            <a:endParaRPr lang="en-US" sz="1200" b="1" dirty="0">
              <a:solidFill>
                <a:srgbClr val="000099"/>
              </a:solidFill>
              <a:latin typeface="Arial" pitchFamily="34" charset="0"/>
              <a:ea typeface="Times New Roman" pitchFamily="18" charset="0"/>
              <a:cs typeface="Arial" pitchFamily="34" charset="0"/>
            </a:endParaRPr>
          </a:p>
        </p:txBody>
      </p:sp>
      <p:sp>
        <p:nvSpPr>
          <p:cNvPr id="19" name="Text Box 23"/>
          <p:cNvSpPr txBox="1">
            <a:spLocks noChangeArrowheads="1"/>
          </p:cNvSpPr>
          <p:nvPr/>
        </p:nvSpPr>
        <p:spPr bwMode="auto">
          <a:xfrm rot="16200000">
            <a:off x="1717535" y="2989878"/>
            <a:ext cx="2484769"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200" b="1" dirty="0" smtClean="0">
                <a:solidFill>
                  <a:srgbClr val="000099"/>
                </a:solidFill>
                <a:latin typeface="Arial" pitchFamily="34" charset="0"/>
                <a:ea typeface="Times New Roman" pitchFamily="18" charset="0"/>
                <a:cs typeface="Arial" pitchFamily="34" charset="0"/>
              </a:rPr>
              <a:t>Cooling in air</a:t>
            </a:r>
            <a:endParaRPr lang="en-US" sz="1200" b="1" dirty="0">
              <a:solidFill>
                <a:srgbClr val="000099"/>
              </a:solidFill>
              <a:latin typeface="Arial" pitchFamily="34" charset="0"/>
              <a:ea typeface="Times New Roman" pitchFamily="18" charset="0"/>
              <a:cs typeface="Arial" pitchFamily="34" charset="0"/>
            </a:endParaRPr>
          </a:p>
        </p:txBody>
      </p:sp>
      <p:cxnSp>
        <p:nvCxnSpPr>
          <p:cNvPr id="4" name="Straight Arrow Connector 3"/>
          <p:cNvCxnSpPr/>
          <p:nvPr/>
        </p:nvCxnSpPr>
        <p:spPr>
          <a:xfrm>
            <a:off x="1115616" y="1340768"/>
            <a:ext cx="1800200" cy="79208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10" name="Text Box 23"/>
          <p:cNvSpPr txBox="1">
            <a:spLocks noChangeArrowheads="1"/>
          </p:cNvSpPr>
          <p:nvPr/>
        </p:nvSpPr>
        <p:spPr bwMode="auto">
          <a:xfrm>
            <a:off x="395536" y="961156"/>
            <a:ext cx="144016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200" b="1" dirty="0">
                <a:solidFill>
                  <a:srgbClr val="000099"/>
                </a:solidFill>
                <a:latin typeface="Arial" pitchFamily="34" charset="0"/>
                <a:ea typeface="Times New Roman" pitchFamily="18" charset="0"/>
                <a:cs typeface="Arial" pitchFamily="34" charset="0"/>
              </a:rPr>
              <a:t>s</a:t>
            </a:r>
            <a:r>
              <a:rPr lang="en-US" sz="1200" b="1" dirty="0" smtClean="0">
                <a:solidFill>
                  <a:srgbClr val="000099"/>
                </a:solidFill>
                <a:latin typeface="Arial" pitchFamily="34" charset="0"/>
                <a:ea typeface="Times New Roman" pitchFamily="18" charset="0"/>
                <a:cs typeface="Arial" pitchFamily="34" charset="0"/>
              </a:rPr>
              <a:t>elected examples of our tests</a:t>
            </a:r>
            <a:endParaRPr lang="en-US" sz="1200" b="1" dirty="0">
              <a:solidFill>
                <a:srgbClr val="000099"/>
              </a:solidFill>
              <a:latin typeface="Arial" pitchFamily="34" charset="0"/>
              <a:ea typeface="Times New Roman" pitchFamily="18" charset="0"/>
              <a:cs typeface="Arial" pitchFamily="34" charset="0"/>
            </a:endParaRPr>
          </a:p>
        </p:txBody>
      </p:sp>
      <p:cxnSp>
        <p:nvCxnSpPr>
          <p:cNvPr id="11" name="Straight Arrow Connector 10"/>
          <p:cNvCxnSpPr/>
          <p:nvPr/>
        </p:nvCxnSpPr>
        <p:spPr>
          <a:xfrm>
            <a:off x="1115616" y="1337393"/>
            <a:ext cx="2232248" cy="795463"/>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6" name="Straight Arrow Connector 15"/>
          <p:cNvCxnSpPr/>
          <p:nvPr/>
        </p:nvCxnSpPr>
        <p:spPr>
          <a:xfrm>
            <a:off x="1115616" y="1337393"/>
            <a:ext cx="2016224" cy="50743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7" name="Straight Arrow Connector 16"/>
          <p:cNvCxnSpPr/>
          <p:nvPr/>
        </p:nvCxnSpPr>
        <p:spPr>
          <a:xfrm>
            <a:off x="1187624" y="1340768"/>
            <a:ext cx="2520280" cy="504056"/>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5" name="Straight Connector 4"/>
          <p:cNvCxnSpPr/>
          <p:nvPr/>
        </p:nvCxnSpPr>
        <p:spPr>
          <a:xfrm>
            <a:off x="2627784" y="2132856"/>
            <a:ext cx="0" cy="295232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5472593" y="2132856"/>
            <a:ext cx="0" cy="295232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1" name="Text Box 23"/>
          <p:cNvSpPr txBox="1">
            <a:spLocks noChangeArrowheads="1"/>
          </p:cNvSpPr>
          <p:nvPr/>
        </p:nvSpPr>
        <p:spPr bwMode="auto">
          <a:xfrm>
            <a:off x="1900793" y="5115664"/>
            <a:ext cx="144016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200" b="1" dirty="0" smtClean="0">
                <a:solidFill>
                  <a:srgbClr val="000099"/>
                </a:solidFill>
                <a:latin typeface="Arial" pitchFamily="34" charset="0"/>
                <a:ea typeface="Times New Roman" pitchFamily="18" charset="0"/>
                <a:cs typeface="Arial" pitchFamily="34" charset="0"/>
              </a:rPr>
              <a:t>700 wppm H</a:t>
            </a:r>
            <a:endParaRPr lang="en-US" sz="1200" b="1" dirty="0">
              <a:solidFill>
                <a:srgbClr val="000099"/>
              </a:solidFill>
              <a:latin typeface="Arial" pitchFamily="34" charset="0"/>
              <a:ea typeface="Times New Roman" pitchFamily="18" charset="0"/>
              <a:cs typeface="Arial" pitchFamily="34" charset="0"/>
            </a:endParaRPr>
          </a:p>
        </p:txBody>
      </p:sp>
      <p:sp>
        <p:nvSpPr>
          <p:cNvPr id="22" name="Text Box 23"/>
          <p:cNvSpPr txBox="1">
            <a:spLocks noChangeArrowheads="1"/>
          </p:cNvSpPr>
          <p:nvPr/>
        </p:nvSpPr>
        <p:spPr bwMode="auto">
          <a:xfrm>
            <a:off x="4752513" y="5115664"/>
            <a:ext cx="144016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200" b="1" dirty="0" smtClean="0">
                <a:solidFill>
                  <a:srgbClr val="000099"/>
                </a:solidFill>
                <a:latin typeface="Arial" pitchFamily="34" charset="0"/>
                <a:ea typeface="Times New Roman" pitchFamily="18" charset="0"/>
                <a:cs typeface="Arial" pitchFamily="34" charset="0"/>
              </a:rPr>
              <a:t>9500 wppm H</a:t>
            </a:r>
            <a:endParaRPr lang="en-US" sz="1200" b="1" dirty="0">
              <a:solidFill>
                <a:srgbClr val="000099"/>
              </a:solidFill>
              <a:latin typeface="Arial" pitchFamily="34" charset="0"/>
              <a:ea typeface="Times New Roman" pitchFamily="18" charset="0"/>
              <a:cs typeface="Arial" pitchFamily="34" charset="0"/>
            </a:endParaRPr>
          </a:p>
        </p:txBody>
      </p:sp>
    </p:spTree>
    <p:extLst>
      <p:ext uri="{BB962C8B-B14F-4D97-AF65-F5344CB8AC3E}">
        <p14:creationId xmlns:p14="http://schemas.microsoft.com/office/powerpoint/2010/main" val="3842041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500"/>
                                        <p:tgtEl>
                                          <p:spTgt spid="5"/>
                                        </p:tgtEl>
                                      </p:cBhvr>
                                    </p:animEffect>
                                  </p:childTnLst>
                                </p:cTn>
                              </p:par>
                              <p:par>
                                <p:cTn id="40" presetID="10" presetClass="entr" presetSubtype="0" fill="hold" nodeType="with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8" grpId="0"/>
      <p:bldP spid="19" grpId="0"/>
      <p:bldP spid="1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5030" y="1700808"/>
            <a:ext cx="1189550" cy="112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3"/>
          <p:cNvSpPr txBox="1">
            <a:spLocks noChangeArrowheads="1"/>
          </p:cNvSpPr>
          <p:nvPr/>
        </p:nvSpPr>
        <p:spPr bwMode="auto">
          <a:xfrm>
            <a:off x="784732" y="688730"/>
            <a:ext cx="7560840"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nSpc>
                <a:spcPct val="150000"/>
              </a:lnSpc>
            </a:pPr>
            <a:r>
              <a:rPr lang="en-US" sz="1400" b="1" u="sng" dirty="0">
                <a:solidFill>
                  <a:srgbClr val="000099"/>
                </a:solidFill>
                <a:latin typeface="Arial" pitchFamily="34" charset="0"/>
                <a:ea typeface="Times New Roman" pitchFamily="18" charset="0"/>
                <a:cs typeface="Arial" pitchFamily="34" charset="0"/>
              </a:rPr>
              <a:t>Material</a:t>
            </a:r>
            <a:r>
              <a:rPr lang="en-US" sz="1400" b="1" u="sng" dirty="0" smtClean="0">
                <a:solidFill>
                  <a:srgbClr val="000099"/>
                </a:solidFill>
                <a:latin typeface="Arial" pitchFamily="34" charset="0"/>
                <a:ea typeface="Times New Roman" pitchFamily="18" charset="0"/>
                <a:cs typeface="Arial" pitchFamily="34" charset="0"/>
              </a:rPr>
              <a:t>:</a:t>
            </a:r>
            <a:r>
              <a:rPr lang="en-US" sz="1400" b="1" dirty="0" smtClean="0">
                <a:solidFill>
                  <a:srgbClr val="000099"/>
                </a:solidFill>
                <a:latin typeface="Arial" pitchFamily="34" charset="0"/>
                <a:ea typeface="Times New Roman" pitchFamily="18" charset="0"/>
                <a:cs typeface="Arial" pitchFamily="34" charset="0"/>
              </a:rPr>
              <a:t> Conventional Zircaloy-4 cladding tube</a:t>
            </a:r>
            <a:endParaRPr lang="en-GB" sz="1400" b="1" dirty="0">
              <a:solidFill>
                <a:srgbClr val="000099"/>
              </a:solidFill>
              <a:latin typeface="Arial" pitchFamily="34" charset="0"/>
              <a:cs typeface="Arial" pitchFamily="34" charset="0"/>
            </a:endParaRPr>
          </a:p>
          <a:p>
            <a:pPr lvl="0" algn="ctr">
              <a:lnSpc>
                <a:spcPct val="150000"/>
              </a:lnSpc>
            </a:pPr>
            <a:r>
              <a:rPr lang="en-US" sz="1400" b="1" dirty="0" smtClean="0">
                <a:solidFill>
                  <a:srgbClr val="000099"/>
                </a:solidFill>
                <a:latin typeface="Arial" pitchFamily="34" charset="0"/>
                <a:ea typeface="Times New Roman" pitchFamily="18" charset="0"/>
                <a:cs typeface="Arial" pitchFamily="34" charset="0"/>
              </a:rPr>
              <a:t>ICP-OES measurement of Zircaloy-4 chemical </a:t>
            </a:r>
            <a:r>
              <a:rPr lang="en-US" sz="1400" b="1" dirty="0">
                <a:solidFill>
                  <a:srgbClr val="000099"/>
                </a:solidFill>
                <a:latin typeface="Arial" pitchFamily="34" charset="0"/>
                <a:ea typeface="Times New Roman" pitchFamily="18" charset="0"/>
                <a:cs typeface="Arial" pitchFamily="34" charset="0"/>
              </a:rPr>
              <a:t>composition (by </a:t>
            </a:r>
            <a:r>
              <a:rPr lang="en-US" sz="1400" b="1" dirty="0" smtClean="0">
                <a:solidFill>
                  <a:srgbClr val="000099"/>
                </a:solidFill>
                <a:latin typeface="Arial" pitchFamily="34" charset="0"/>
                <a:ea typeface="Times New Roman" pitchFamily="18" charset="0"/>
                <a:cs typeface="Arial" pitchFamily="34" charset="0"/>
              </a:rPr>
              <a:t>weight):</a:t>
            </a:r>
            <a:br>
              <a:rPr lang="en-US" sz="1400" b="1" dirty="0" smtClean="0">
                <a:solidFill>
                  <a:srgbClr val="000099"/>
                </a:solidFill>
                <a:latin typeface="Arial" pitchFamily="34" charset="0"/>
                <a:ea typeface="Times New Roman" pitchFamily="18" charset="0"/>
                <a:cs typeface="Arial" pitchFamily="34" charset="0"/>
              </a:rPr>
            </a:br>
            <a:r>
              <a:rPr lang="en-US" sz="1400" b="1" dirty="0" err="1">
                <a:solidFill>
                  <a:srgbClr val="000099"/>
                </a:solidFill>
                <a:latin typeface="Arial" pitchFamily="34" charset="0"/>
                <a:ea typeface="Times New Roman" pitchFamily="18" charset="0"/>
                <a:cs typeface="Arial" pitchFamily="34" charset="0"/>
              </a:rPr>
              <a:t>Sn</a:t>
            </a:r>
            <a:r>
              <a:rPr lang="en-US" sz="1400" b="1" dirty="0">
                <a:solidFill>
                  <a:srgbClr val="000099"/>
                </a:solidFill>
                <a:latin typeface="Arial" pitchFamily="34" charset="0"/>
                <a:ea typeface="Times New Roman" pitchFamily="18" charset="0"/>
                <a:cs typeface="Arial" pitchFamily="34" charset="0"/>
              </a:rPr>
              <a:t>: 1.33±0.02%, </a:t>
            </a:r>
            <a:r>
              <a:rPr lang="en-US" sz="1400" b="1" dirty="0" smtClean="0">
                <a:solidFill>
                  <a:srgbClr val="000099"/>
                </a:solidFill>
                <a:latin typeface="Arial" pitchFamily="34" charset="0"/>
                <a:ea typeface="Times New Roman" pitchFamily="18" charset="0"/>
                <a:cs typeface="Arial" pitchFamily="34" charset="0"/>
              </a:rPr>
              <a:t>  Fe</a:t>
            </a:r>
            <a:r>
              <a:rPr lang="en-US" sz="1400" b="1" dirty="0">
                <a:solidFill>
                  <a:srgbClr val="000099"/>
                </a:solidFill>
                <a:latin typeface="Arial" pitchFamily="34" charset="0"/>
                <a:ea typeface="Times New Roman" pitchFamily="18" charset="0"/>
                <a:cs typeface="Arial" pitchFamily="34" charset="0"/>
              </a:rPr>
              <a:t>: 0.23±0.002%, </a:t>
            </a:r>
            <a:r>
              <a:rPr lang="en-US" sz="1400" b="1" dirty="0" smtClean="0">
                <a:solidFill>
                  <a:srgbClr val="000099"/>
                </a:solidFill>
                <a:latin typeface="Arial" pitchFamily="34" charset="0"/>
                <a:ea typeface="Times New Roman" pitchFamily="18" charset="0"/>
                <a:cs typeface="Arial" pitchFamily="34" charset="0"/>
              </a:rPr>
              <a:t>  Cr</a:t>
            </a:r>
            <a:r>
              <a:rPr lang="en-US" sz="1400" b="1" dirty="0">
                <a:solidFill>
                  <a:srgbClr val="000099"/>
                </a:solidFill>
                <a:latin typeface="Arial" pitchFamily="34" charset="0"/>
                <a:ea typeface="Times New Roman" pitchFamily="18" charset="0"/>
                <a:cs typeface="Arial" pitchFamily="34" charset="0"/>
              </a:rPr>
              <a:t>: 0.12±0.0003%, </a:t>
            </a:r>
            <a:r>
              <a:rPr lang="en-US" sz="1400" b="1" dirty="0" smtClean="0">
                <a:solidFill>
                  <a:srgbClr val="000099"/>
                </a:solidFill>
                <a:latin typeface="Arial" pitchFamily="34" charset="0"/>
                <a:ea typeface="Times New Roman" pitchFamily="18" charset="0"/>
                <a:cs typeface="Arial" pitchFamily="34" charset="0"/>
              </a:rPr>
              <a:t>  O</a:t>
            </a:r>
            <a:r>
              <a:rPr lang="en-US" sz="1400" b="1" dirty="0">
                <a:solidFill>
                  <a:srgbClr val="000099"/>
                </a:solidFill>
                <a:latin typeface="Arial" pitchFamily="34" charset="0"/>
                <a:ea typeface="Times New Roman" pitchFamily="18" charset="0"/>
                <a:cs typeface="Arial" pitchFamily="34" charset="0"/>
              </a:rPr>
              <a:t>: 0.116±0.003%, </a:t>
            </a:r>
            <a:r>
              <a:rPr lang="en-US" sz="1400" b="1" dirty="0" smtClean="0">
                <a:solidFill>
                  <a:srgbClr val="000099"/>
                </a:solidFill>
                <a:latin typeface="Arial" pitchFamily="34" charset="0"/>
                <a:ea typeface="Times New Roman" pitchFamily="18" charset="0"/>
                <a:cs typeface="Arial" pitchFamily="34" charset="0"/>
              </a:rPr>
              <a:t>  Zr balance</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15" name="Textfeld 14"/>
          <p:cNvSpPr txBox="1"/>
          <p:nvPr/>
        </p:nvSpPr>
        <p:spPr>
          <a:xfrm>
            <a:off x="1720097" y="99913"/>
            <a:ext cx="5703806"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Material and methods of investigation</a:t>
            </a:r>
            <a:endParaRPr lang="en-GB" sz="2400" b="1" dirty="0">
              <a:solidFill>
                <a:srgbClr val="008080"/>
              </a:solidFill>
              <a:latin typeface="+mn-lt"/>
            </a:endParaRPr>
          </a:p>
        </p:txBody>
      </p:sp>
      <p:sp>
        <p:nvSpPr>
          <p:cNvPr id="5" name="Text Box 23"/>
          <p:cNvSpPr txBox="1">
            <a:spLocks noChangeArrowheads="1"/>
          </p:cNvSpPr>
          <p:nvPr/>
        </p:nvSpPr>
        <p:spPr bwMode="auto">
          <a:xfrm>
            <a:off x="762593" y="2261149"/>
            <a:ext cx="7200801" cy="3312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285750" lvl="0" indent="-285750">
              <a:lnSpc>
                <a:spcPct val="200000"/>
              </a:lnSpc>
              <a:buFont typeface="Arial" panose="020B0604020202020204" pitchFamily="34" charset="0"/>
              <a:buChar char="•"/>
            </a:pPr>
            <a:r>
              <a:rPr lang="en-US" sz="1400" b="1" dirty="0" smtClean="0">
                <a:solidFill>
                  <a:srgbClr val="000099"/>
                </a:solidFill>
                <a:latin typeface="Arial" pitchFamily="34" charset="0"/>
                <a:cs typeface="Arial" pitchFamily="34" charset="0"/>
              </a:rPr>
              <a:t>Hydrogenation in Ar+H</a:t>
            </a:r>
            <a:r>
              <a:rPr lang="en-US" sz="1400" b="1" baseline="-25000" dirty="0" smtClean="0">
                <a:solidFill>
                  <a:srgbClr val="000099"/>
                </a:solidFill>
                <a:latin typeface="Arial" pitchFamily="34" charset="0"/>
                <a:cs typeface="Arial" pitchFamily="34" charset="0"/>
              </a:rPr>
              <a:t>2</a:t>
            </a:r>
            <a:r>
              <a:rPr lang="en-US" sz="1400" b="1" dirty="0" smtClean="0">
                <a:solidFill>
                  <a:srgbClr val="000099"/>
                </a:solidFill>
                <a:latin typeface="Arial" pitchFamily="34" charset="0"/>
                <a:cs typeface="Arial" pitchFamily="34" charset="0"/>
              </a:rPr>
              <a:t> gas mixture in LORA-furnace</a:t>
            </a:r>
          </a:p>
          <a:p>
            <a:pPr marL="285750" indent="-285750">
              <a:lnSpc>
                <a:spcPct val="200000"/>
              </a:lnSpc>
              <a:buFont typeface="Arial" panose="020B0604020202020204" pitchFamily="34" charset="0"/>
              <a:buChar char="•"/>
            </a:pPr>
            <a:r>
              <a:rPr kumimoji="0" lang="en-US" sz="1400" b="1" i="0" u="none" strike="noStrike" cap="none" normalizeH="0" baseline="0" dirty="0" smtClean="0">
                <a:ln>
                  <a:noFill/>
                </a:ln>
                <a:solidFill>
                  <a:srgbClr val="000099"/>
                </a:solidFill>
                <a:effectLst/>
                <a:latin typeface="Arial" pitchFamily="34" charset="0"/>
                <a:cs typeface="Arial" pitchFamily="34" charset="0"/>
              </a:rPr>
              <a:t>Metallographic investigations</a:t>
            </a:r>
            <a:r>
              <a:rPr kumimoji="0" lang="en-US" sz="1400" b="1" i="0" u="none" strike="noStrike" cap="none" normalizeH="0" dirty="0" smtClean="0">
                <a:ln>
                  <a:noFill/>
                </a:ln>
                <a:solidFill>
                  <a:srgbClr val="000099"/>
                </a:solidFill>
                <a:effectLst/>
                <a:latin typeface="Arial" pitchFamily="34" charset="0"/>
                <a:cs typeface="Arial" pitchFamily="34" charset="0"/>
              </a:rPr>
              <a:t> and </a:t>
            </a:r>
            <a:r>
              <a:rPr lang="en-US" sz="1400" b="1" dirty="0">
                <a:solidFill>
                  <a:srgbClr val="000099"/>
                </a:solidFill>
                <a:latin typeface="Arial" pitchFamily="34" charset="0"/>
                <a:cs typeface="Arial" pitchFamily="34" charset="0"/>
              </a:rPr>
              <a:t>m</a:t>
            </a:r>
            <a:r>
              <a:rPr lang="en-US" sz="1400" b="1" dirty="0" smtClean="0">
                <a:solidFill>
                  <a:srgbClr val="000099"/>
                </a:solidFill>
                <a:latin typeface="Arial" pitchFamily="34" charset="0"/>
                <a:cs typeface="Arial" pitchFamily="34" charset="0"/>
              </a:rPr>
              <a:t>icrohardness </a:t>
            </a:r>
            <a:r>
              <a:rPr lang="en-US" sz="1400" b="1" dirty="0">
                <a:solidFill>
                  <a:srgbClr val="000099"/>
                </a:solidFill>
                <a:latin typeface="Arial" pitchFamily="34" charset="0"/>
                <a:cs typeface="Arial" pitchFamily="34" charset="0"/>
              </a:rPr>
              <a:t>tests </a:t>
            </a:r>
            <a:r>
              <a:rPr kumimoji="0" lang="en-US" sz="1400" b="1" i="0" u="none" strike="noStrike" cap="none" normalizeH="0" dirty="0" smtClean="0">
                <a:ln>
                  <a:noFill/>
                </a:ln>
                <a:solidFill>
                  <a:srgbClr val="000099"/>
                </a:solidFill>
                <a:effectLst/>
                <a:latin typeface="Arial" pitchFamily="34" charset="0"/>
                <a:cs typeface="Arial" pitchFamily="34" charset="0"/>
              </a:rPr>
              <a:t>of the </a:t>
            </a:r>
            <a:r>
              <a:rPr lang="en-US" sz="1400" b="1" dirty="0">
                <a:solidFill>
                  <a:srgbClr val="000099"/>
                </a:solidFill>
                <a:latin typeface="Arial" pitchFamily="34" charset="0"/>
                <a:cs typeface="Arial" pitchFamily="34" charset="0"/>
              </a:rPr>
              <a:t>tube </a:t>
            </a:r>
            <a:r>
              <a:rPr lang="en-US" sz="1400" b="1" dirty="0" smtClean="0">
                <a:solidFill>
                  <a:srgbClr val="000099"/>
                </a:solidFill>
                <a:latin typeface="Arial" pitchFamily="34" charset="0"/>
                <a:cs typeface="Arial" pitchFamily="34" charset="0"/>
              </a:rPr>
              <a:t>section</a:t>
            </a:r>
            <a:endParaRPr kumimoji="0" lang="en-US" sz="1400" b="1" i="0" u="none" strike="noStrike" cap="none" normalizeH="0" dirty="0" smtClean="0">
              <a:ln>
                <a:noFill/>
              </a:ln>
              <a:solidFill>
                <a:srgbClr val="000099"/>
              </a:solidFill>
              <a:effectLst/>
              <a:latin typeface="Arial" pitchFamily="34" charset="0"/>
              <a:cs typeface="Arial" pitchFamily="34" charset="0"/>
            </a:endParaRPr>
          </a:p>
          <a:p>
            <a:pPr marL="285750" lvl="0" indent="-285750">
              <a:lnSpc>
                <a:spcPct val="200000"/>
              </a:lnSpc>
              <a:buFont typeface="Arial" panose="020B0604020202020204" pitchFamily="34" charset="0"/>
              <a:buChar char="•"/>
            </a:pPr>
            <a:r>
              <a:rPr kumimoji="0" lang="en-US" sz="1400" b="1" i="0" u="none" strike="noStrike" cap="none" normalizeH="0" baseline="0" dirty="0" smtClean="0">
                <a:ln>
                  <a:noFill/>
                </a:ln>
                <a:solidFill>
                  <a:srgbClr val="000099"/>
                </a:solidFill>
                <a:effectLst/>
                <a:latin typeface="Arial" pitchFamily="34" charset="0"/>
                <a:cs typeface="Arial" pitchFamily="34" charset="0"/>
              </a:rPr>
              <a:t>X-Ray</a:t>
            </a:r>
            <a:r>
              <a:rPr kumimoji="0" lang="en-US" sz="1400" b="1" i="0" u="none" strike="noStrike" cap="none" normalizeH="0" dirty="0" smtClean="0">
                <a:ln>
                  <a:noFill/>
                </a:ln>
                <a:solidFill>
                  <a:srgbClr val="000099"/>
                </a:solidFill>
                <a:effectLst/>
                <a:latin typeface="Arial" pitchFamily="34" charset="0"/>
                <a:cs typeface="Arial" pitchFamily="34" charset="0"/>
              </a:rPr>
              <a:t> diffraction analysis in the cladding tube wall middle</a:t>
            </a:r>
          </a:p>
          <a:p>
            <a:pPr marL="285750" lvl="0" indent="-285750">
              <a:lnSpc>
                <a:spcPct val="200000"/>
              </a:lnSpc>
              <a:buFont typeface="Arial" panose="020B0604020202020204" pitchFamily="34" charset="0"/>
              <a:buChar char="•"/>
            </a:pPr>
            <a:r>
              <a:rPr lang="en-US" sz="1400" b="1" baseline="0" dirty="0" smtClean="0">
                <a:solidFill>
                  <a:srgbClr val="000099"/>
                </a:solidFill>
                <a:latin typeface="Arial" pitchFamily="34" charset="0"/>
                <a:cs typeface="Arial" pitchFamily="34" charset="0"/>
              </a:rPr>
              <a:t>Scanning</a:t>
            </a:r>
            <a:r>
              <a:rPr lang="en-US" sz="1400" b="1" dirty="0" smtClean="0">
                <a:solidFill>
                  <a:srgbClr val="000099"/>
                </a:solidFill>
                <a:latin typeface="Arial" pitchFamily="34" charset="0"/>
                <a:cs typeface="Arial" pitchFamily="34" charset="0"/>
              </a:rPr>
              <a:t> electron microscopy of polished and etched as well as fractured surfaces</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cxnSp>
        <p:nvCxnSpPr>
          <p:cNvPr id="3" name="Straight Arrow Connector 2"/>
          <p:cNvCxnSpPr/>
          <p:nvPr/>
        </p:nvCxnSpPr>
        <p:spPr>
          <a:xfrm flipV="1">
            <a:off x="6552220" y="2443069"/>
            <a:ext cx="1080120"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270390" y="3183439"/>
            <a:ext cx="1657350" cy="93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5987008" y="3346070"/>
            <a:ext cx="1825352" cy="2160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4375814"/>
            <a:ext cx="1189550" cy="1120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5004" y="4353109"/>
            <a:ext cx="1059850" cy="1209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p:nvPr/>
        </p:nvCxnSpPr>
        <p:spPr>
          <a:xfrm flipH="1">
            <a:off x="4725371" y="3917333"/>
            <a:ext cx="62654" cy="4368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6660232" y="3864275"/>
            <a:ext cx="132763" cy="48990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 name="Text Box 23"/>
          <p:cNvSpPr txBox="1">
            <a:spLocks noChangeArrowheads="1"/>
          </p:cNvSpPr>
          <p:nvPr/>
        </p:nvSpPr>
        <p:spPr bwMode="auto">
          <a:xfrm>
            <a:off x="791580" y="1840305"/>
            <a:ext cx="7560840" cy="435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nSpc>
                <a:spcPct val="150000"/>
              </a:lnSpc>
            </a:pPr>
            <a:r>
              <a:rPr lang="en-US" sz="1400" b="1" u="sng" dirty="0" smtClean="0">
                <a:solidFill>
                  <a:srgbClr val="000099"/>
                </a:solidFill>
                <a:latin typeface="Arial" pitchFamily="34" charset="0"/>
                <a:ea typeface="Times New Roman" pitchFamily="18" charset="0"/>
                <a:cs typeface="Arial" pitchFamily="34" charset="0"/>
              </a:rPr>
              <a:t>Methods of investigation:</a:t>
            </a:r>
            <a:endParaRPr kumimoji="0" lang="en-GB" sz="1400" b="1" i="0" u="sng" strike="noStrike" cap="none" normalizeH="0" baseline="0" dirty="0" smtClean="0">
              <a:ln>
                <a:noFill/>
              </a:ln>
              <a:solidFill>
                <a:srgbClr val="000099"/>
              </a:solidFill>
              <a:effectLst/>
              <a:latin typeface="Arial" pitchFamily="34" charset="0"/>
              <a:cs typeface="Arial" pitchFamily="34" charset="0"/>
            </a:endParaRPr>
          </a:p>
        </p:txBody>
      </p:sp>
    </p:spTree>
    <p:extLst>
      <p:ext uri="{BB962C8B-B14F-4D97-AF65-F5344CB8AC3E}">
        <p14:creationId xmlns:p14="http://schemas.microsoft.com/office/powerpoint/2010/main" val="23446994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23"/>
          <p:cNvSpPr txBox="1">
            <a:spLocks noChangeArrowheads="1"/>
          </p:cNvSpPr>
          <p:nvPr/>
        </p:nvSpPr>
        <p:spPr bwMode="auto">
          <a:xfrm>
            <a:off x="2843808" y="5157192"/>
            <a:ext cx="1728193"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000099"/>
                </a:solidFill>
                <a:latin typeface="Arial" pitchFamily="34" charset="0"/>
                <a:ea typeface="Times New Roman" pitchFamily="18" charset="0"/>
                <a:cs typeface="Arial" pitchFamily="34" charset="0"/>
              </a:rPr>
              <a:t>Specimen before hydrogenation</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14" name="Text Box 23"/>
          <p:cNvSpPr txBox="1">
            <a:spLocks noChangeArrowheads="1"/>
          </p:cNvSpPr>
          <p:nvPr/>
        </p:nvSpPr>
        <p:spPr bwMode="auto">
          <a:xfrm>
            <a:off x="323528" y="5157192"/>
            <a:ext cx="2376264"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000099"/>
                </a:solidFill>
                <a:latin typeface="Arial" pitchFamily="34" charset="0"/>
                <a:ea typeface="Times New Roman" pitchFamily="18" charset="0"/>
                <a:cs typeface="Arial" pitchFamily="34" charset="0"/>
              </a:rPr>
              <a:t>Hydrogenation facility</a:t>
            </a:r>
            <a:br>
              <a:rPr lang="en-US" sz="1400" b="1" dirty="0" smtClean="0">
                <a:solidFill>
                  <a:srgbClr val="000099"/>
                </a:solidFill>
                <a:latin typeface="Arial" pitchFamily="34" charset="0"/>
                <a:ea typeface="Times New Roman" pitchFamily="18" charset="0"/>
                <a:cs typeface="Arial" pitchFamily="34" charset="0"/>
              </a:rPr>
            </a:br>
            <a:r>
              <a:rPr lang="en-US" sz="1400" b="1" dirty="0" smtClean="0">
                <a:solidFill>
                  <a:srgbClr val="000099"/>
                </a:solidFill>
                <a:latin typeface="Arial" pitchFamily="34" charset="0"/>
                <a:ea typeface="Times New Roman" pitchFamily="18" charset="0"/>
                <a:cs typeface="Arial" pitchFamily="34" charset="0"/>
              </a:rPr>
              <a:t>LORA furnace</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15" name="Textfeld 14"/>
          <p:cNvSpPr txBox="1"/>
          <p:nvPr/>
        </p:nvSpPr>
        <p:spPr>
          <a:xfrm>
            <a:off x="2825067" y="99913"/>
            <a:ext cx="3793026"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Experimental procedure </a:t>
            </a:r>
            <a:endParaRPr lang="en-GB" sz="2400" b="1" dirty="0">
              <a:solidFill>
                <a:srgbClr val="008080"/>
              </a:solidFill>
              <a:latin typeface="+mn-lt"/>
            </a:endParaRPr>
          </a:p>
        </p:txBody>
      </p:sp>
      <p:sp>
        <p:nvSpPr>
          <p:cNvPr id="5" name="Text Box 23"/>
          <p:cNvSpPr txBox="1">
            <a:spLocks noChangeArrowheads="1"/>
          </p:cNvSpPr>
          <p:nvPr/>
        </p:nvSpPr>
        <p:spPr bwMode="auto">
          <a:xfrm>
            <a:off x="4644415" y="5157192"/>
            <a:ext cx="2533799" cy="37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000099"/>
                </a:solidFill>
                <a:latin typeface="Arial" pitchFamily="34" charset="0"/>
                <a:ea typeface="Times New Roman" pitchFamily="18" charset="0"/>
                <a:cs typeface="Arial" pitchFamily="34" charset="0"/>
              </a:rPr>
              <a:t>Specimen withdrawal in air after hydrogenation</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6" name="Text Box 23"/>
          <p:cNvSpPr txBox="1">
            <a:spLocks noChangeArrowheads="1"/>
          </p:cNvSpPr>
          <p:nvPr/>
        </p:nvSpPr>
        <p:spPr bwMode="auto">
          <a:xfrm>
            <a:off x="7145546" y="5157192"/>
            <a:ext cx="1890950" cy="376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000099"/>
                </a:solidFill>
                <a:latin typeface="Arial" pitchFamily="34" charset="0"/>
                <a:ea typeface="Times New Roman" pitchFamily="18" charset="0"/>
                <a:cs typeface="Arial" pitchFamily="34" charset="0"/>
              </a:rPr>
              <a:t>Cooled specimen after hydrogenation</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pic>
        <p:nvPicPr>
          <p:cNvPr id="1028" name="Picture 4" descr="C:\Users\Pshenichnikov\Desktop\QWS 19\LORA Ofen 2013062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6652" y="620688"/>
            <a:ext cx="2619276" cy="4536826"/>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2442" y="635471"/>
            <a:ext cx="2575772" cy="4525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C:\Users\Pshenichnikov\Desktop\QWS 19\ProbeVo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5928" y="634668"/>
            <a:ext cx="1868487" cy="452284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Pshenichnikov\Desktop\QWS 19\ProbeNach.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66457" y="634668"/>
            <a:ext cx="1821238" cy="4522846"/>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23"/>
          <p:cNvSpPr txBox="1">
            <a:spLocks noChangeArrowheads="1"/>
          </p:cNvSpPr>
          <p:nvPr/>
        </p:nvSpPr>
        <p:spPr bwMode="auto">
          <a:xfrm>
            <a:off x="2519772" y="5816723"/>
            <a:ext cx="2376264"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000099"/>
                </a:solidFill>
                <a:latin typeface="Arial" pitchFamily="34" charset="0"/>
                <a:ea typeface="Times New Roman" pitchFamily="18" charset="0"/>
                <a:cs typeface="Arial" pitchFamily="34" charset="0"/>
              </a:rPr>
              <a:t>Hydrogen gas partial </a:t>
            </a:r>
            <a:r>
              <a:rPr lang="en-US" sz="1400" b="1" dirty="0" smtClean="0">
                <a:solidFill>
                  <a:srgbClr val="FF0000"/>
                </a:solidFill>
                <a:latin typeface="Arial" pitchFamily="34" charset="0"/>
                <a:ea typeface="Times New Roman" pitchFamily="18" charset="0"/>
                <a:cs typeface="Arial" pitchFamily="34" charset="0"/>
              </a:rPr>
              <a:t>pressure</a:t>
            </a:r>
            <a:r>
              <a:rPr lang="en-US" sz="1400" b="1" dirty="0" smtClean="0">
                <a:solidFill>
                  <a:srgbClr val="000099"/>
                </a:solidFill>
                <a:latin typeface="Arial" pitchFamily="34" charset="0"/>
                <a:ea typeface="Times New Roman" pitchFamily="18" charset="0"/>
                <a:cs typeface="Arial" pitchFamily="34" charset="0"/>
              </a:rPr>
              <a:t> was </a:t>
            </a:r>
            <a:r>
              <a:rPr lang="en-US" sz="1400" b="1" dirty="0" smtClean="0">
                <a:solidFill>
                  <a:srgbClr val="FF0000"/>
                </a:solidFill>
                <a:latin typeface="Arial" pitchFamily="34" charset="0"/>
                <a:ea typeface="Times New Roman" pitchFamily="18" charset="0"/>
                <a:cs typeface="Arial" pitchFamily="34" charset="0"/>
              </a:rPr>
              <a:t>0.1 bar</a:t>
            </a:r>
            <a:endParaRPr kumimoji="0" lang="en-GB" sz="1400" b="1" i="0" u="none" strike="noStrike" cap="none" normalizeH="0" baseline="0" dirty="0" smtClean="0">
              <a:ln>
                <a:noFill/>
              </a:ln>
              <a:solidFill>
                <a:srgbClr val="FF0000"/>
              </a:solidFill>
              <a:effectLst/>
              <a:latin typeface="Arial" pitchFamily="34" charset="0"/>
              <a:cs typeface="Arial" pitchFamily="34" charset="0"/>
            </a:endParaRPr>
          </a:p>
        </p:txBody>
      </p:sp>
      <p:sp>
        <p:nvSpPr>
          <p:cNvPr id="12" name="Text Box 23"/>
          <p:cNvSpPr txBox="1">
            <a:spLocks noChangeArrowheads="1"/>
          </p:cNvSpPr>
          <p:nvPr/>
        </p:nvSpPr>
        <p:spPr bwMode="auto">
          <a:xfrm>
            <a:off x="4721580" y="5830758"/>
            <a:ext cx="2376264"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000099"/>
                </a:solidFill>
                <a:latin typeface="Arial" pitchFamily="34" charset="0"/>
                <a:ea typeface="Times New Roman" pitchFamily="18" charset="0"/>
                <a:cs typeface="Arial" pitchFamily="34" charset="0"/>
              </a:rPr>
              <a:t>Estimated </a:t>
            </a:r>
            <a:r>
              <a:rPr lang="en-US" sz="1400" b="1" dirty="0" smtClean="0">
                <a:solidFill>
                  <a:srgbClr val="FF0000"/>
                </a:solidFill>
                <a:latin typeface="Arial" pitchFamily="34" charset="0"/>
                <a:ea typeface="Times New Roman" pitchFamily="18" charset="0"/>
                <a:cs typeface="Arial" pitchFamily="34" charset="0"/>
              </a:rPr>
              <a:t>cooling</a:t>
            </a:r>
            <a:r>
              <a:rPr lang="en-US" sz="1400" b="1" dirty="0" smtClean="0">
                <a:solidFill>
                  <a:srgbClr val="000099"/>
                </a:solidFill>
                <a:latin typeface="Arial" pitchFamily="34" charset="0"/>
                <a:ea typeface="Times New Roman" pitchFamily="18" charset="0"/>
                <a:cs typeface="Arial" pitchFamily="34" charset="0"/>
              </a:rPr>
              <a:t> rate was </a:t>
            </a:r>
            <a:r>
              <a:rPr lang="en-US" sz="1400" b="1" dirty="0" smtClean="0">
                <a:solidFill>
                  <a:srgbClr val="FF0000"/>
                </a:solidFill>
                <a:latin typeface="Arial" pitchFamily="34" charset="0"/>
                <a:ea typeface="Times New Roman" pitchFamily="18" charset="0"/>
                <a:cs typeface="Arial" pitchFamily="34" charset="0"/>
              </a:rPr>
              <a:t>5 K/s</a:t>
            </a:r>
            <a:endParaRPr kumimoji="0" lang="en-GB" sz="1400" b="1" i="0" u="none" strike="noStrike" cap="none" normalizeH="0" baseline="0" dirty="0" smtClean="0">
              <a:ln>
                <a:noFill/>
              </a:ln>
              <a:solidFill>
                <a:srgbClr val="FF0000"/>
              </a:solidFill>
              <a:effectLst/>
              <a:latin typeface="Arial" pitchFamily="34" charset="0"/>
              <a:cs typeface="Arial" pitchFamily="34" charset="0"/>
            </a:endParaRPr>
          </a:p>
        </p:txBody>
      </p:sp>
      <p:sp>
        <p:nvSpPr>
          <p:cNvPr id="13" name="Text Box 23"/>
          <p:cNvSpPr txBox="1">
            <a:spLocks noChangeArrowheads="1"/>
          </p:cNvSpPr>
          <p:nvPr/>
        </p:nvSpPr>
        <p:spPr bwMode="auto">
          <a:xfrm>
            <a:off x="7178214" y="5795039"/>
            <a:ext cx="1858282"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FF0000"/>
                </a:solidFill>
                <a:latin typeface="Arial" pitchFamily="34" charset="0"/>
                <a:ea typeface="Times New Roman" pitchFamily="18" charset="0"/>
                <a:cs typeface="Arial" pitchFamily="34" charset="0"/>
              </a:rPr>
              <a:t>H</a:t>
            </a:r>
            <a:r>
              <a:rPr lang="en-US" sz="1400" b="1" baseline="-25000" dirty="0" smtClean="0">
                <a:solidFill>
                  <a:srgbClr val="FF0000"/>
                </a:solidFill>
                <a:latin typeface="Arial" pitchFamily="34" charset="0"/>
                <a:ea typeface="Times New Roman" pitchFamily="18" charset="0"/>
                <a:cs typeface="Arial" pitchFamily="34" charset="0"/>
              </a:rPr>
              <a:t>2</a:t>
            </a:r>
            <a:r>
              <a:rPr lang="en-US" sz="1400" b="1" dirty="0" smtClean="0">
                <a:solidFill>
                  <a:srgbClr val="FF0000"/>
                </a:solidFill>
                <a:latin typeface="Arial" pitchFamily="34" charset="0"/>
                <a:ea typeface="Times New Roman" pitchFamily="18" charset="0"/>
                <a:cs typeface="Arial" pitchFamily="34" charset="0"/>
              </a:rPr>
              <a:t> duration </a:t>
            </a:r>
            <a:r>
              <a:rPr lang="en-US" sz="1400" b="1" dirty="0">
                <a:solidFill>
                  <a:srgbClr val="000099"/>
                </a:solidFill>
                <a:latin typeface="Arial" pitchFamily="34" charset="0"/>
                <a:ea typeface="Times New Roman" pitchFamily="18" charset="0"/>
                <a:cs typeface="Arial" pitchFamily="34" charset="0"/>
              </a:rPr>
              <a:t>was </a:t>
            </a:r>
            <a:r>
              <a:rPr lang="en-US" sz="1400" b="1" dirty="0" smtClean="0">
                <a:solidFill>
                  <a:srgbClr val="FF0000"/>
                </a:solidFill>
                <a:latin typeface="Arial" pitchFamily="34" charset="0"/>
                <a:ea typeface="Times New Roman" pitchFamily="18" charset="0"/>
                <a:cs typeface="Arial" pitchFamily="34" charset="0"/>
              </a:rPr>
              <a:t/>
            </a:r>
            <a:br>
              <a:rPr lang="en-US" sz="1400" b="1" dirty="0" smtClean="0">
                <a:solidFill>
                  <a:srgbClr val="FF0000"/>
                </a:solidFill>
                <a:latin typeface="Arial" pitchFamily="34" charset="0"/>
                <a:ea typeface="Times New Roman" pitchFamily="18" charset="0"/>
                <a:cs typeface="Arial" pitchFamily="34" charset="0"/>
              </a:rPr>
            </a:br>
            <a:r>
              <a:rPr lang="en-US" sz="1400" b="1" dirty="0" smtClean="0">
                <a:solidFill>
                  <a:srgbClr val="FF0000"/>
                </a:solidFill>
                <a:latin typeface="Arial" pitchFamily="34" charset="0"/>
                <a:ea typeface="Times New Roman" pitchFamily="18" charset="0"/>
                <a:cs typeface="Arial" pitchFamily="34" charset="0"/>
              </a:rPr>
              <a:t>2 to 12 minutes</a:t>
            </a:r>
            <a:endParaRPr kumimoji="0" lang="en-GB" sz="1400" b="1" i="0" u="none" strike="noStrike" cap="none" normalizeH="0" baseline="0" dirty="0" smtClean="0">
              <a:ln>
                <a:noFill/>
              </a:ln>
              <a:solidFill>
                <a:srgbClr val="FF0000"/>
              </a:solidFill>
              <a:effectLst/>
              <a:latin typeface="Arial" pitchFamily="34" charset="0"/>
              <a:cs typeface="Arial" pitchFamily="34" charset="0"/>
            </a:endParaRPr>
          </a:p>
        </p:txBody>
      </p:sp>
    </p:spTree>
    <p:extLst>
      <p:ext uri="{BB962C8B-B14F-4D97-AF65-F5344CB8AC3E}">
        <p14:creationId xmlns:p14="http://schemas.microsoft.com/office/powerpoint/2010/main" val="32812155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16013" y="3148013"/>
            <a:ext cx="69119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rmAutofit/>
          </a:bodyPr>
          <a:lstStyle>
            <a:lvl1pPr algn="l" rtl="0" eaLnBrk="0" fontAlgn="base" hangingPunct="0">
              <a:spcBef>
                <a:spcPct val="0"/>
              </a:spcBef>
              <a:spcAft>
                <a:spcPct val="0"/>
              </a:spcAft>
              <a:defRPr sz="2400" b="1">
                <a:solidFill>
                  <a:schemeClr val="tx2"/>
                </a:solidFill>
                <a:latin typeface="+mj-lt"/>
                <a:ea typeface="+mj-ea"/>
                <a:cs typeface="+mj-cs"/>
              </a:defRPr>
            </a:lvl1pPr>
            <a:lvl2pPr algn="l" rtl="0" eaLnBrk="0" fontAlgn="base" hangingPunct="0">
              <a:spcBef>
                <a:spcPct val="0"/>
              </a:spcBef>
              <a:spcAft>
                <a:spcPct val="0"/>
              </a:spcAft>
              <a:defRPr sz="2400" b="1">
                <a:solidFill>
                  <a:schemeClr val="tx2"/>
                </a:solidFill>
                <a:latin typeface="Arial" charset="0"/>
              </a:defRPr>
            </a:lvl2pPr>
            <a:lvl3pPr algn="l" rtl="0" eaLnBrk="0" fontAlgn="base" hangingPunct="0">
              <a:spcBef>
                <a:spcPct val="0"/>
              </a:spcBef>
              <a:spcAft>
                <a:spcPct val="0"/>
              </a:spcAft>
              <a:defRPr sz="2400" b="1">
                <a:solidFill>
                  <a:schemeClr val="tx2"/>
                </a:solidFill>
                <a:latin typeface="Arial" charset="0"/>
              </a:defRPr>
            </a:lvl3pPr>
            <a:lvl4pPr algn="l" rtl="0" eaLnBrk="0" fontAlgn="base" hangingPunct="0">
              <a:spcBef>
                <a:spcPct val="0"/>
              </a:spcBef>
              <a:spcAft>
                <a:spcPct val="0"/>
              </a:spcAft>
              <a:defRPr sz="2400" b="1">
                <a:solidFill>
                  <a:schemeClr val="tx2"/>
                </a:solidFill>
                <a:latin typeface="Arial" charset="0"/>
              </a:defRPr>
            </a:lvl4pPr>
            <a:lvl5pPr algn="l" rtl="0" eaLnBrk="0" fontAlgn="base" hangingPunct="0">
              <a:spcBef>
                <a:spcPct val="0"/>
              </a:spcBef>
              <a:spcAft>
                <a:spcPct val="0"/>
              </a:spcAft>
              <a:defRPr sz="2400" b="1">
                <a:solidFill>
                  <a:schemeClr val="tx2"/>
                </a:solidFill>
                <a:latin typeface="Arial" charset="0"/>
              </a:defRPr>
            </a:lvl5pPr>
            <a:lvl6pPr marL="457200" algn="l" rtl="0" eaLnBrk="1" fontAlgn="base" hangingPunct="1">
              <a:spcBef>
                <a:spcPct val="0"/>
              </a:spcBef>
              <a:spcAft>
                <a:spcPct val="0"/>
              </a:spcAft>
              <a:defRPr sz="2400" b="1">
                <a:solidFill>
                  <a:schemeClr val="tx2"/>
                </a:solidFill>
                <a:latin typeface="Arial" charset="0"/>
              </a:defRPr>
            </a:lvl6pPr>
            <a:lvl7pPr marL="914400" algn="l" rtl="0" eaLnBrk="1" fontAlgn="base" hangingPunct="1">
              <a:spcBef>
                <a:spcPct val="0"/>
              </a:spcBef>
              <a:spcAft>
                <a:spcPct val="0"/>
              </a:spcAft>
              <a:defRPr sz="2400" b="1">
                <a:solidFill>
                  <a:schemeClr val="tx2"/>
                </a:solidFill>
                <a:latin typeface="Arial" charset="0"/>
              </a:defRPr>
            </a:lvl7pPr>
            <a:lvl8pPr marL="1371600" algn="l" rtl="0" eaLnBrk="1" fontAlgn="base" hangingPunct="1">
              <a:spcBef>
                <a:spcPct val="0"/>
              </a:spcBef>
              <a:spcAft>
                <a:spcPct val="0"/>
              </a:spcAft>
              <a:defRPr sz="2400" b="1">
                <a:solidFill>
                  <a:schemeClr val="tx2"/>
                </a:solidFill>
                <a:latin typeface="Arial" charset="0"/>
              </a:defRPr>
            </a:lvl8pPr>
            <a:lvl9pPr marL="1828800" algn="l" rtl="0" eaLnBrk="1" fontAlgn="base" hangingPunct="1">
              <a:spcBef>
                <a:spcPct val="0"/>
              </a:spcBef>
              <a:spcAft>
                <a:spcPct val="0"/>
              </a:spcAft>
              <a:defRPr sz="2400" b="1">
                <a:solidFill>
                  <a:schemeClr val="tx2"/>
                </a:solidFill>
                <a:latin typeface="Arial" charset="0"/>
              </a:defRPr>
            </a:lvl9pPr>
          </a:lstStyle>
          <a:p>
            <a:pPr algn="ctr"/>
            <a:r>
              <a:rPr lang="en-GB" sz="2800" dirty="0" smtClean="0">
                <a:solidFill>
                  <a:srgbClr val="008080"/>
                </a:solidFill>
                <a:latin typeface="Arial" pitchFamily="34" charset="0"/>
                <a:cs typeface="Arial" pitchFamily="34" charset="0"/>
              </a:rPr>
              <a:t>Results of metallographic observations</a:t>
            </a:r>
            <a:endParaRPr lang="en-GB" sz="2800" dirty="0">
              <a:solidFill>
                <a:srgbClr val="008080"/>
              </a:solidFill>
            </a:endParaRPr>
          </a:p>
        </p:txBody>
      </p:sp>
    </p:spTree>
    <p:extLst>
      <p:ext uri="{BB962C8B-B14F-4D97-AF65-F5344CB8AC3E}">
        <p14:creationId xmlns:p14="http://schemas.microsoft.com/office/powerpoint/2010/main" val="35231509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
          <p:cNvSpPr txBox="1">
            <a:spLocks noChangeArrowheads="1"/>
          </p:cNvSpPr>
          <p:nvPr/>
        </p:nvSpPr>
        <p:spPr bwMode="auto">
          <a:xfrm>
            <a:off x="323528" y="620688"/>
            <a:ext cx="8496944"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smtClean="0">
                <a:solidFill>
                  <a:srgbClr val="000099"/>
                </a:solidFill>
                <a:latin typeface="Arial" pitchFamily="34" charset="0"/>
                <a:ea typeface="Times New Roman" pitchFamily="18" charset="0"/>
                <a:cs typeface="Arial" pitchFamily="34" charset="0"/>
              </a:rPr>
              <a:t>Annealing of Zircaloy-4 </a:t>
            </a:r>
            <a:r>
              <a:rPr lang="en-US" sz="1400" b="1" dirty="0">
                <a:solidFill>
                  <a:srgbClr val="000099"/>
                </a:solidFill>
                <a:latin typeface="Arial" pitchFamily="34" charset="0"/>
                <a:ea typeface="Times New Roman" pitchFamily="18" charset="0"/>
                <a:cs typeface="Arial" pitchFamily="34" charset="0"/>
              </a:rPr>
              <a:t>cladding at </a:t>
            </a:r>
            <a:r>
              <a:rPr lang="en-US" sz="1400" b="1" dirty="0" smtClean="0">
                <a:solidFill>
                  <a:srgbClr val="000099"/>
                </a:solidFill>
                <a:latin typeface="Arial" pitchFamily="34" charset="0"/>
                <a:ea typeface="Times New Roman" pitchFamily="18" charset="0"/>
                <a:cs typeface="Arial" pitchFamily="34" charset="0"/>
              </a:rPr>
              <a:t>various temperatures during 8 minutes and fast cooling  </a:t>
            </a:r>
            <a:r>
              <a:rPr lang="en-US" sz="1400" b="1" dirty="0">
                <a:solidFill>
                  <a:srgbClr val="000099"/>
                </a:solidFill>
                <a:latin typeface="Arial" pitchFamily="34" charset="0"/>
                <a:ea typeface="Times New Roman" pitchFamily="18" charset="0"/>
                <a:cs typeface="Arial" pitchFamily="34" charset="0"/>
              </a:rPr>
              <a:t>in </a:t>
            </a:r>
            <a:r>
              <a:rPr lang="en-US" sz="1400" b="1" dirty="0" smtClean="0">
                <a:solidFill>
                  <a:srgbClr val="000099"/>
                </a:solidFill>
                <a:latin typeface="Arial" pitchFamily="34" charset="0"/>
                <a:ea typeface="Times New Roman" pitchFamily="18" charset="0"/>
                <a:cs typeface="Arial" pitchFamily="34" charset="0"/>
              </a:rPr>
              <a:t>air </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15" name="Textfeld 14"/>
          <p:cNvSpPr txBox="1"/>
          <p:nvPr/>
        </p:nvSpPr>
        <p:spPr>
          <a:xfrm>
            <a:off x="1198320" y="99913"/>
            <a:ext cx="6747360"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Optical metallography of annealed Zircaloy-4</a:t>
            </a:r>
            <a:endParaRPr lang="en-GB" sz="2400" b="1" dirty="0">
              <a:solidFill>
                <a:srgbClr val="008080"/>
              </a:solidFill>
              <a:latin typeface="+mn-lt"/>
            </a:endParaRPr>
          </a:p>
        </p:txBody>
      </p:sp>
      <p:sp>
        <p:nvSpPr>
          <p:cNvPr id="2" name="Rectangle 1"/>
          <p:cNvSpPr/>
          <p:nvPr/>
        </p:nvSpPr>
        <p:spPr>
          <a:xfrm>
            <a:off x="2125865" y="3212976"/>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GB" altLang="de-DE" sz="1400" b="1" dirty="0" smtClean="0">
                <a:solidFill>
                  <a:srgbClr val="000099"/>
                </a:solidFill>
                <a:latin typeface="Arial" pitchFamily="34" charset="0"/>
                <a:ea typeface="Times New Roman" pitchFamily="18" charset="0"/>
                <a:cs typeface="Arial" pitchFamily="34" charset="0"/>
              </a:rPr>
              <a:t>As-received</a:t>
            </a:r>
            <a:endParaRPr lang="en-GB" altLang="de-DE" sz="1400" b="1" dirty="0">
              <a:solidFill>
                <a:srgbClr val="000099"/>
              </a:solidFill>
              <a:latin typeface="Arial" pitchFamily="34" charset="0"/>
              <a:ea typeface="Times New Roman" pitchFamily="18" charset="0"/>
              <a:cs typeface="Arial" pitchFamily="34" charset="0"/>
            </a:endParaRPr>
          </a:p>
        </p:txBody>
      </p:sp>
      <p:sp>
        <p:nvSpPr>
          <p:cNvPr id="24" name="Rectangle 23"/>
          <p:cNvSpPr/>
          <p:nvPr/>
        </p:nvSpPr>
        <p:spPr>
          <a:xfrm>
            <a:off x="5776490" y="3217869"/>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700 °C</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25" name="Rectangle 24"/>
          <p:cNvSpPr/>
          <p:nvPr/>
        </p:nvSpPr>
        <p:spPr>
          <a:xfrm>
            <a:off x="2125865" y="5956425"/>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800 °C</a:t>
            </a:r>
            <a:endParaRPr lang="de-DE" altLang="de-DE" sz="1400" b="1" dirty="0">
              <a:solidFill>
                <a:srgbClr val="000099"/>
              </a:solidFill>
              <a:latin typeface="Arial" pitchFamily="34" charset="0"/>
              <a:ea typeface="Times New Roman" pitchFamily="18" charset="0"/>
              <a:cs typeface="Arial" pitchFamily="34" charset="0"/>
            </a:endParaRPr>
          </a:p>
        </p:txBody>
      </p:sp>
      <p:sp>
        <p:nvSpPr>
          <p:cNvPr id="26" name="Rectangle 25"/>
          <p:cNvSpPr/>
          <p:nvPr/>
        </p:nvSpPr>
        <p:spPr>
          <a:xfrm>
            <a:off x="5776490" y="5949280"/>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900 °C</a:t>
            </a:r>
            <a:endParaRPr lang="de-DE" altLang="de-DE" sz="1400" b="1" dirty="0">
              <a:solidFill>
                <a:srgbClr val="000099"/>
              </a:solidFill>
              <a:latin typeface="Arial" pitchFamily="34" charset="0"/>
              <a:ea typeface="Times New Roman" pitchFamily="18" charset="0"/>
              <a:cs typeface="Arial" pitchFamily="34" charset="0"/>
            </a:endParaRPr>
          </a:p>
        </p:txBody>
      </p:sp>
      <p:pic>
        <p:nvPicPr>
          <p:cNvPr id="4098" name="Picture 2" descr="C:\Users\Pshenichnikov\Desktop\Hydrirte proben\OpticM\20130604 900C8mAr\06x1000as.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860033" y="3603688"/>
            <a:ext cx="3062739" cy="227358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shenichnikov\Desktop\Hydrirte proben\OpticM\20130604 800C8mAr\06x1000as.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09408" y="3603687"/>
            <a:ext cx="3062739" cy="22735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Pshenichnikov\Desktop\Hydrirte proben\OpticM\20130604 700C8mAr\06x1000as.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860033" y="930309"/>
            <a:ext cx="3062739" cy="2273584"/>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Pshenichnikov\Desktop\Hydrirte proben\OpticM\20130422 Z4 Frisch\07x1000 as.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209408" y="930309"/>
            <a:ext cx="3062739" cy="227358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3203848" y="5911562"/>
            <a:ext cx="2736304" cy="469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en-US" altLang="de-DE" sz="1400" b="1" dirty="0" smtClean="0">
                <a:solidFill>
                  <a:srgbClr val="000099"/>
                </a:solidFill>
                <a:latin typeface="Arial" pitchFamily="34" charset="0"/>
                <a:ea typeface="Times New Roman" pitchFamily="18" charset="0"/>
                <a:cs typeface="Arial" pitchFamily="34" charset="0"/>
              </a:rPr>
              <a:t>At 810 °C starts </a:t>
            </a:r>
            <a:r>
              <a:rPr lang="de-DE" altLang="de-DE" sz="1400" b="1" dirty="0" smtClean="0">
                <a:solidFill>
                  <a:srgbClr val="000099"/>
                </a:solidFill>
                <a:latin typeface="Arial" pitchFamily="34" charset="0"/>
                <a:ea typeface="Times New Roman" pitchFamily="18" charset="0"/>
                <a:cs typeface="Arial" pitchFamily="34" charset="0"/>
              </a:rPr>
              <a:t/>
            </a:r>
            <a:br>
              <a:rPr lang="de-DE" altLang="de-DE" sz="1400" b="1" dirty="0" smtClean="0">
                <a:solidFill>
                  <a:srgbClr val="000099"/>
                </a:solidFill>
                <a:latin typeface="Arial" pitchFamily="34" charset="0"/>
                <a:ea typeface="Times New Roman" pitchFamily="18" charset="0"/>
                <a:cs typeface="Arial" pitchFamily="34" charset="0"/>
              </a:rPr>
            </a:br>
            <a:r>
              <a:rPr lang="el-GR" altLang="de-DE" sz="1400" b="1" dirty="0" smtClean="0">
                <a:solidFill>
                  <a:srgbClr val="000099"/>
                </a:solidFill>
                <a:latin typeface="Arial" pitchFamily="34" charset="0"/>
                <a:ea typeface="Times New Roman" pitchFamily="18" charset="0"/>
                <a:cs typeface="Arial" pitchFamily="34" charset="0"/>
              </a:rPr>
              <a:t>α</a:t>
            </a:r>
            <a:r>
              <a:rPr lang="de-DE" altLang="de-DE" sz="1400" b="1" dirty="0" smtClean="0">
                <a:solidFill>
                  <a:srgbClr val="000099"/>
                </a:solidFill>
                <a:latin typeface="Arial" pitchFamily="34" charset="0"/>
                <a:ea typeface="Times New Roman" pitchFamily="18" charset="0"/>
                <a:cs typeface="Arial" pitchFamily="34" charset="0"/>
              </a:rPr>
              <a:t> </a:t>
            </a:r>
            <a:r>
              <a:rPr lang="el-GR" altLang="de-DE" sz="1400" b="1" dirty="0" smtClean="0">
                <a:solidFill>
                  <a:srgbClr val="000099"/>
                </a:solidFill>
                <a:latin typeface="Arial" pitchFamily="34" charset="0"/>
                <a:ea typeface="Times New Roman" pitchFamily="18" charset="0"/>
                <a:cs typeface="Arial" pitchFamily="34" charset="0"/>
              </a:rPr>
              <a:t>→</a:t>
            </a:r>
            <a:r>
              <a:rPr lang="de-DE" altLang="de-DE" sz="1400" b="1" dirty="0" smtClean="0">
                <a:solidFill>
                  <a:srgbClr val="000099"/>
                </a:solidFill>
                <a:latin typeface="Arial" pitchFamily="34" charset="0"/>
                <a:ea typeface="Times New Roman" pitchFamily="18" charset="0"/>
                <a:cs typeface="Arial" pitchFamily="34" charset="0"/>
              </a:rPr>
              <a:t> </a:t>
            </a:r>
            <a:r>
              <a:rPr lang="el-GR" altLang="de-DE" sz="1400" b="1" dirty="0" smtClean="0">
                <a:solidFill>
                  <a:srgbClr val="000099"/>
                </a:solidFill>
                <a:latin typeface="Arial" pitchFamily="34" charset="0"/>
                <a:ea typeface="Times New Roman" pitchFamily="18" charset="0"/>
                <a:cs typeface="Arial" pitchFamily="34" charset="0"/>
              </a:rPr>
              <a:t>β</a:t>
            </a:r>
            <a:r>
              <a:rPr lang="de-DE" altLang="de-DE" sz="1400" b="1" dirty="0" smtClean="0">
                <a:solidFill>
                  <a:srgbClr val="000099"/>
                </a:solidFill>
                <a:latin typeface="Arial" pitchFamily="34" charset="0"/>
                <a:ea typeface="Times New Roman" pitchFamily="18" charset="0"/>
                <a:cs typeface="Arial" pitchFamily="34" charset="0"/>
              </a:rPr>
              <a:t> </a:t>
            </a:r>
            <a:r>
              <a:rPr lang="en-US" altLang="de-DE" sz="1400" b="1" dirty="0" smtClean="0">
                <a:solidFill>
                  <a:srgbClr val="000099"/>
                </a:solidFill>
                <a:latin typeface="Arial" pitchFamily="34" charset="0"/>
                <a:ea typeface="Times New Roman" pitchFamily="18" charset="0"/>
                <a:cs typeface="Arial" pitchFamily="34" charset="0"/>
              </a:rPr>
              <a:t>phase  transformation</a:t>
            </a:r>
            <a:endParaRPr lang="en-US" altLang="de-DE" sz="1400" b="1" dirty="0">
              <a:solidFill>
                <a:srgbClr val="000099"/>
              </a:solidFill>
              <a:latin typeface="Arial" pitchFamily="34" charset="0"/>
              <a:ea typeface="Times New Roman" pitchFamily="18" charset="0"/>
              <a:cs typeface="Arial" pitchFamily="34" charset="0"/>
            </a:endParaRPr>
          </a:p>
        </p:txBody>
      </p:sp>
      <p:sp>
        <p:nvSpPr>
          <p:cNvPr id="3" name="Right Arrow 2"/>
          <p:cNvSpPr/>
          <p:nvPr/>
        </p:nvSpPr>
        <p:spPr>
          <a:xfrm>
            <a:off x="4413126" y="1916832"/>
            <a:ext cx="288032" cy="150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ight Arrow 15"/>
          <p:cNvSpPr/>
          <p:nvPr/>
        </p:nvSpPr>
        <p:spPr>
          <a:xfrm>
            <a:off x="4427984" y="4665345"/>
            <a:ext cx="288032" cy="1502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Curved Left Arrow 3"/>
          <p:cNvSpPr/>
          <p:nvPr/>
        </p:nvSpPr>
        <p:spPr>
          <a:xfrm>
            <a:off x="8100392" y="1880280"/>
            <a:ext cx="324036" cy="32458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5" name="Curved Right Arrow 4"/>
          <p:cNvSpPr/>
          <p:nvPr/>
        </p:nvSpPr>
        <p:spPr>
          <a:xfrm>
            <a:off x="827584" y="4365104"/>
            <a:ext cx="288032" cy="375376"/>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Tree>
    <p:extLst>
      <p:ext uri="{BB962C8B-B14F-4D97-AF65-F5344CB8AC3E}">
        <p14:creationId xmlns:p14="http://schemas.microsoft.com/office/powerpoint/2010/main" val="3576611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
          <p:cNvSpPr txBox="1">
            <a:spLocks noChangeArrowheads="1"/>
          </p:cNvSpPr>
          <p:nvPr/>
        </p:nvSpPr>
        <p:spPr bwMode="auto">
          <a:xfrm>
            <a:off x="747184" y="620688"/>
            <a:ext cx="7704856"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a:solidFill>
                  <a:srgbClr val="000099"/>
                </a:solidFill>
                <a:latin typeface="Arial" pitchFamily="34" charset="0"/>
                <a:ea typeface="Times New Roman" pitchFamily="18" charset="0"/>
                <a:cs typeface="Arial" pitchFamily="34" charset="0"/>
              </a:rPr>
              <a:t>Hydrogenation of Zircaloy-4 cladding at </a:t>
            </a:r>
            <a:r>
              <a:rPr lang="en-US" sz="1400" b="1" dirty="0" smtClean="0">
                <a:solidFill>
                  <a:srgbClr val="C00000"/>
                </a:solidFill>
                <a:latin typeface="Arial" pitchFamily="34" charset="0"/>
                <a:ea typeface="Times New Roman" pitchFamily="18" charset="0"/>
                <a:cs typeface="Arial" pitchFamily="34" charset="0"/>
              </a:rPr>
              <a:t>600 °</a:t>
            </a:r>
            <a:r>
              <a:rPr lang="en-US" sz="1400" b="1" dirty="0">
                <a:solidFill>
                  <a:srgbClr val="C00000"/>
                </a:solidFill>
                <a:latin typeface="Arial" pitchFamily="34" charset="0"/>
                <a:ea typeface="Times New Roman" pitchFamily="18" charset="0"/>
                <a:cs typeface="Arial" pitchFamily="34" charset="0"/>
              </a:rPr>
              <a:t>C</a:t>
            </a:r>
            <a:r>
              <a:rPr lang="en-US" sz="1400" b="1" dirty="0">
                <a:solidFill>
                  <a:srgbClr val="000099"/>
                </a:solidFill>
                <a:latin typeface="Arial" pitchFamily="34" charset="0"/>
                <a:ea typeface="Times New Roman" pitchFamily="18" charset="0"/>
                <a:cs typeface="Arial" pitchFamily="34" charset="0"/>
              </a:rPr>
              <a:t> in Ar+H</a:t>
            </a:r>
            <a:r>
              <a:rPr lang="en-US" sz="1400" b="1" baseline="-25000" dirty="0">
                <a:solidFill>
                  <a:srgbClr val="000099"/>
                </a:solidFill>
                <a:latin typeface="Arial" pitchFamily="34" charset="0"/>
                <a:ea typeface="Times New Roman" pitchFamily="18" charset="0"/>
                <a:cs typeface="Arial" pitchFamily="34" charset="0"/>
              </a:rPr>
              <a:t>2</a:t>
            </a:r>
            <a:r>
              <a:rPr lang="en-US" sz="1400" b="1" dirty="0">
                <a:solidFill>
                  <a:srgbClr val="000099"/>
                </a:solidFill>
                <a:latin typeface="Arial" pitchFamily="34" charset="0"/>
                <a:ea typeface="Times New Roman" pitchFamily="18" charset="0"/>
                <a:cs typeface="Arial" pitchFamily="34" charset="0"/>
              </a:rPr>
              <a:t> mixture and fast cooling in </a:t>
            </a:r>
            <a:r>
              <a:rPr lang="en-US" sz="1400" b="1" dirty="0" smtClean="0">
                <a:solidFill>
                  <a:srgbClr val="000099"/>
                </a:solidFill>
                <a:latin typeface="Arial" pitchFamily="34" charset="0"/>
                <a:ea typeface="Times New Roman" pitchFamily="18" charset="0"/>
                <a:cs typeface="Arial" pitchFamily="34" charset="0"/>
              </a:rPr>
              <a:t>air </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15" name="Textfeld 14"/>
          <p:cNvSpPr txBox="1"/>
          <p:nvPr/>
        </p:nvSpPr>
        <p:spPr>
          <a:xfrm>
            <a:off x="683568" y="99913"/>
            <a:ext cx="7447873"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Optical metallography of hydrogenated Zircaloy-4</a:t>
            </a:r>
            <a:endParaRPr lang="en-GB" sz="2400" b="1" dirty="0">
              <a:solidFill>
                <a:srgbClr val="008080"/>
              </a:solidFill>
              <a:latin typeface="+mn-lt"/>
            </a:endParaRPr>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7855" y="937042"/>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28586" y="959241"/>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97855" y="3690641"/>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8">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28586" y="3690640"/>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058536" y="3295911"/>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a:solidFill>
                  <a:srgbClr val="000099"/>
                </a:solidFill>
                <a:latin typeface="Arial" pitchFamily="34" charset="0"/>
                <a:ea typeface="Times New Roman" pitchFamily="18" charset="0"/>
                <a:cs typeface="Arial" pitchFamily="34" charset="0"/>
              </a:rPr>
              <a:t>780 wppm H</a:t>
            </a:r>
          </a:p>
        </p:txBody>
      </p:sp>
      <p:sp>
        <p:nvSpPr>
          <p:cNvPr id="24" name="Rectangle 23"/>
          <p:cNvSpPr/>
          <p:nvPr/>
        </p:nvSpPr>
        <p:spPr>
          <a:xfrm>
            <a:off x="5689267" y="33008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1400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5" name="Rectangle 24"/>
          <p:cNvSpPr/>
          <p:nvPr/>
        </p:nvSpPr>
        <p:spPr>
          <a:xfrm>
            <a:off x="2058536" y="60322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2000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6" name="Rectangle 25"/>
          <p:cNvSpPr/>
          <p:nvPr/>
        </p:nvSpPr>
        <p:spPr>
          <a:xfrm>
            <a:off x="5689267" y="6048722"/>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3490 </a:t>
            </a:r>
            <a:r>
              <a:rPr lang="de-DE" altLang="de-DE" sz="1400" b="1" dirty="0">
                <a:solidFill>
                  <a:srgbClr val="000099"/>
                </a:solidFill>
                <a:latin typeface="Arial" pitchFamily="34" charset="0"/>
                <a:ea typeface="Times New Roman" pitchFamily="18" charset="0"/>
                <a:cs typeface="Arial" pitchFamily="34" charset="0"/>
              </a:rPr>
              <a:t>wppm H</a:t>
            </a:r>
          </a:p>
        </p:txBody>
      </p:sp>
    </p:spTree>
    <p:extLst>
      <p:ext uri="{BB962C8B-B14F-4D97-AF65-F5344CB8AC3E}">
        <p14:creationId xmlns:p14="http://schemas.microsoft.com/office/powerpoint/2010/main" val="122343427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3"/>
          <p:cNvSpPr txBox="1">
            <a:spLocks noChangeArrowheads="1"/>
          </p:cNvSpPr>
          <p:nvPr/>
        </p:nvSpPr>
        <p:spPr bwMode="auto">
          <a:xfrm>
            <a:off x="747184" y="620688"/>
            <a:ext cx="7704856" cy="56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n-US" sz="1400" b="1" dirty="0">
                <a:solidFill>
                  <a:srgbClr val="000099"/>
                </a:solidFill>
                <a:latin typeface="Arial" pitchFamily="34" charset="0"/>
                <a:ea typeface="Times New Roman" pitchFamily="18" charset="0"/>
                <a:cs typeface="Arial" pitchFamily="34" charset="0"/>
              </a:rPr>
              <a:t>Hydrogenation of Zircaloy-4 cladding at </a:t>
            </a:r>
            <a:r>
              <a:rPr lang="en-US" sz="1400" b="1" dirty="0" smtClean="0">
                <a:solidFill>
                  <a:srgbClr val="C00000"/>
                </a:solidFill>
                <a:latin typeface="Arial" pitchFamily="34" charset="0"/>
                <a:ea typeface="Times New Roman" pitchFamily="18" charset="0"/>
                <a:cs typeface="Arial" pitchFamily="34" charset="0"/>
              </a:rPr>
              <a:t>700 °C</a:t>
            </a:r>
            <a:r>
              <a:rPr lang="en-US" sz="1400" b="1" dirty="0" smtClean="0">
                <a:solidFill>
                  <a:srgbClr val="000099"/>
                </a:solidFill>
                <a:latin typeface="Arial" pitchFamily="34" charset="0"/>
                <a:ea typeface="Times New Roman" pitchFamily="18" charset="0"/>
                <a:cs typeface="Arial" pitchFamily="34" charset="0"/>
              </a:rPr>
              <a:t> </a:t>
            </a:r>
            <a:r>
              <a:rPr lang="en-US" sz="1400" b="1" dirty="0">
                <a:solidFill>
                  <a:srgbClr val="000099"/>
                </a:solidFill>
                <a:latin typeface="Arial" pitchFamily="34" charset="0"/>
                <a:ea typeface="Times New Roman" pitchFamily="18" charset="0"/>
                <a:cs typeface="Arial" pitchFamily="34" charset="0"/>
              </a:rPr>
              <a:t>in Ar+H2 mixture and fast cooling in </a:t>
            </a:r>
            <a:r>
              <a:rPr lang="en-US" sz="1400" b="1" dirty="0" smtClean="0">
                <a:solidFill>
                  <a:srgbClr val="000099"/>
                </a:solidFill>
                <a:latin typeface="Arial" pitchFamily="34" charset="0"/>
                <a:ea typeface="Times New Roman" pitchFamily="18" charset="0"/>
                <a:cs typeface="Arial" pitchFamily="34" charset="0"/>
              </a:rPr>
              <a:t>air </a:t>
            </a:r>
            <a:endParaRPr kumimoji="0" lang="en-GB" sz="1400" b="1" i="0" u="none" strike="noStrike" cap="none" normalizeH="0" baseline="0" dirty="0" smtClean="0">
              <a:ln>
                <a:noFill/>
              </a:ln>
              <a:solidFill>
                <a:srgbClr val="000099"/>
              </a:solidFill>
              <a:effectLst/>
              <a:latin typeface="Arial" pitchFamily="34" charset="0"/>
              <a:cs typeface="Arial" pitchFamily="34" charset="0"/>
            </a:endParaRPr>
          </a:p>
        </p:txBody>
      </p:sp>
      <p:sp>
        <p:nvSpPr>
          <p:cNvPr id="2" name="Rectangle 1"/>
          <p:cNvSpPr/>
          <p:nvPr/>
        </p:nvSpPr>
        <p:spPr>
          <a:xfrm>
            <a:off x="2076297" y="3295911"/>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1330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4" name="Rectangle 23"/>
          <p:cNvSpPr/>
          <p:nvPr/>
        </p:nvSpPr>
        <p:spPr>
          <a:xfrm>
            <a:off x="5717048" y="33008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2250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5" name="Rectangle 24"/>
          <p:cNvSpPr/>
          <p:nvPr/>
        </p:nvSpPr>
        <p:spPr>
          <a:xfrm>
            <a:off x="5717048" y="6032204"/>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4760 </a:t>
            </a:r>
            <a:r>
              <a:rPr lang="de-DE" altLang="de-DE" sz="1400" b="1" dirty="0">
                <a:solidFill>
                  <a:srgbClr val="000099"/>
                </a:solidFill>
                <a:latin typeface="Arial" pitchFamily="34" charset="0"/>
                <a:ea typeface="Times New Roman" pitchFamily="18" charset="0"/>
                <a:cs typeface="Arial" pitchFamily="34" charset="0"/>
              </a:rPr>
              <a:t>wppm H</a:t>
            </a:r>
          </a:p>
        </p:txBody>
      </p:sp>
      <p:sp>
        <p:nvSpPr>
          <p:cNvPr id="26" name="Rectangle 25"/>
          <p:cNvSpPr/>
          <p:nvPr/>
        </p:nvSpPr>
        <p:spPr>
          <a:xfrm>
            <a:off x="2076297" y="6007019"/>
            <a:ext cx="12298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algn="ctr"/>
            <a:r>
              <a:rPr lang="de-DE" altLang="de-DE" sz="1400" b="1" dirty="0" smtClean="0">
                <a:solidFill>
                  <a:srgbClr val="000099"/>
                </a:solidFill>
                <a:latin typeface="Arial" pitchFamily="34" charset="0"/>
                <a:ea typeface="Times New Roman" pitchFamily="18" charset="0"/>
                <a:cs typeface="Arial" pitchFamily="34" charset="0"/>
              </a:rPr>
              <a:t>4000 </a:t>
            </a:r>
            <a:r>
              <a:rPr lang="de-DE" altLang="de-DE" sz="1400" b="1" dirty="0">
                <a:solidFill>
                  <a:srgbClr val="000099"/>
                </a:solidFill>
                <a:latin typeface="Arial" pitchFamily="34" charset="0"/>
                <a:ea typeface="Times New Roman" pitchFamily="18" charset="0"/>
                <a:cs typeface="Arial" pitchFamily="34" charset="0"/>
              </a:rPr>
              <a:t>wppm H</a:t>
            </a:r>
          </a:p>
        </p:txBody>
      </p:sp>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84659" y="898917"/>
            <a:ext cx="321310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28585" y="894024"/>
            <a:ext cx="3206750" cy="240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756367" y="3672887"/>
            <a:ext cx="3151187" cy="234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feld 14"/>
          <p:cNvSpPr txBox="1"/>
          <p:nvPr/>
        </p:nvSpPr>
        <p:spPr>
          <a:xfrm>
            <a:off x="683568" y="99913"/>
            <a:ext cx="7447873" cy="461665"/>
          </a:xfrm>
          <a:prstGeom prst="rect">
            <a:avLst/>
          </a:prstGeom>
          <a:noFill/>
        </p:spPr>
        <p:txBody>
          <a:bodyPr wrap="none" rtlCol="0">
            <a:spAutoFit/>
          </a:bodyPr>
          <a:lstStyle/>
          <a:p>
            <a:r>
              <a:rPr lang="en-GB" sz="2400" b="1" dirty="0" smtClean="0">
                <a:solidFill>
                  <a:srgbClr val="008080"/>
                </a:solidFill>
                <a:latin typeface="Arial" pitchFamily="34" charset="0"/>
                <a:cs typeface="Arial" pitchFamily="34" charset="0"/>
              </a:rPr>
              <a:t>Optical metallography of hydrogenated Zircaloy-4</a:t>
            </a:r>
            <a:endParaRPr lang="en-GB" sz="2400" b="1" dirty="0">
              <a:solidFill>
                <a:srgbClr val="008080"/>
              </a:solidFill>
              <a:latin typeface="+mn-lt"/>
            </a:endParaRPr>
          </a:p>
        </p:txBody>
      </p:sp>
      <p:pic>
        <p:nvPicPr>
          <p:cNvPr id="3077" name="Picture 5" descr="C:\Users\Pshenichnikov\Desktop\Hydrirte proben\OpticM\H16Z4a 700C8MinH Optic\20121213 Leica\07 x1000ic assc.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25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15616" y="3667775"/>
            <a:ext cx="3151187" cy="2339244"/>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3"/>
          <p:cNvSpPr txBox="1">
            <a:spLocks noChangeArrowheads="1"/>
          </p:cNvSpPr>
          <p:nvPr/>
        </p:nvSpPr>
        <p:spPr bwMode="auto">
          <a:xfrm>
            <a:off x="8007904" y="3680040"/>
            <a:ext cx="76104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lgn="ctr"/>
            <a:r>
              <a:rPr lang="el-GR" sz="1200" b="1" dirty="0" smtClean="0">
                <a:solidFill>
                  <a:srgbClr val="000099"/>
                </a:solidFill>
                <a:latin typeface="Arial" pitchFamily="34" charset="0"/>
                <a:ea typeface="Times New Roman" pitchFamily="18" charset="0"/>
                <a:cs typeface="Arial" pitchFamily="34" charset="0"/>
              </a:rPr>
              <a:t>α</a:t>
            </a:r>
            <a:r>
              <a:rPr lang="de-DE" sz="1200" b="1" dirty="0" smtClean="0">
                <a:solidFill>
                  <a:srgbClr val="000099"/>
                </a:solidFill>
                <a:latin typeface="Arial" pitchFamily="34" charset="0"/>
                <a:ea typeface="Times New Roman" pitchFamily="18" charset="0"/>
                <a:cs typeface="Arial" pitchFamily="34" charset="0"/>
              </a:rPr>
              <a:t> - </a:t>
            </a:r>
            <a:r>
              <a:rPr lang="de-DE" sz="1200" b="1" dirty="0" err="1" smtClean="0">
                <a:solidFill>
                  <a:srgbClr val="000099"/>
                </a:solidFill>
                <a:latin typeface="Arial" pitchFamily="34" charset="0"/>
                <a:ea typeface="Times New Roman" pitchFamily="18" charset="0"/>
                <a:cs typeface="Arial" pitchFamily="34" charset="0"/>
              </a:rPr>
              <a:t>Zr</a:t>
            </a:r>
            <a:r>
              <a:rPr lang="de-DE" sz="1200" b="1" dirty="0" smtClean="0">
                <a:solidFill>
                  <a:srgbClr val="000099"/>
                </a:solidFill>
                <a:latin typeface="Arial" pitchFamily="34" charset="0"/>
                <a:ea typeface="Times New Roman" pitchFamily="18" charset="0"/>
                <a:cs typeface="Arial" pitchFamily="34" charset="0"/>
              </a:rPr>
              <a:t> </a:t>
            </a:r>
            <a:br>
              <a:rPr lang="de-DE" sz="1200" b="1" dirty="0" smtClean="0">
                <a:solidFill>
                  <a:srgbClr val="000099"/>
                </a:solidFill>
                <a:latin typeface="Arial" pitchFamily="34" charset="0"/>
                <a:ea typeface="Times New Roman" pitchFamily="18" charset="0"/>
                <a:cs typeface="Arial" pitchFamily="34" charset="0"/>
              </a:rPr>
            </a:br>
            <a:r>
              <a:rPr lang="de-DE" sz="1200" b="1" dirty="0" smtClean="0">
                <a:solidFill>
                  <a:srgbClr val="000099"/>
                </a:solidFill>
                <a:latin typeface="Arial" pitchFamily="34" charset="0"/>
                <a:ea typeface="Times New Roman" pitchFamily="18" charset="0"/>
                <a:cs typeface="Arial" pitchFamily="34" charset="0"/>
              </a:rPr>
              <a:t>„</a:t>
            </a:r>
            <a:r>
              <a:rPr lang="en-US" sz="1200" b="1" dirty="0" smtClean="0">
                <a:solidFill>
                  <a:srgbClr val="000099"/>
                </a:solidFill>
                <a:latin typeface="Arial" pitchFamily="34" charset="0"/>
                <a:ea typeface="Times New Roman" pitchFamily="18" charset="0"/>
                <a:cs typeface="Arial" pitchFamily="34" charset="0"/>
              </a:rPr>
              <a:t>islands</a:t>
            </a:r>
            <a:r>
              <a:rPr lang="de-DE" sz="1200" b="1" dirty="0" smtClean="0">
                <a:solidFill>
                  <a:srgbClr val="000099"/>
                </a:solidFill>
                <a:latin typeface="Arial" pitchFamily="34" charset="0"/>
                <a:ea typeface="Times New Roman" pitchFamily="18" charset="0"/>
                <a:cs typeface="Arial" pitchFamily="34" charset="0"/>
              </a:rPr>
              <a:t>“</a:t>
            </a:r>
            <a:endParaRPr lang="en-US" sz="1200" b="1" dirty="0">
              <a:solidFill>
                <a:srgbClr val="000099"/>
              </a:solidFill>
              <a:latin typeface="Arial" pitchFamily="34" charset="0"/>
              <a:ea typeface="Times New Roman" pitchFamily="18" charset="0"/>
              <a:cs typeface="Arial" pitchFamily="34" charset="0"/>
            </a:endParaRPr>
          </a:p>
        </p:txBody>
      </p:sp>
      <p:cxnSp>
        <p:nvCxnSpPr>
          <p:cNvPr id="13" name="Straight Arrow Connector 12"/>
          <p:cNvCxnSpPr/>
          <p:nvPr/>
        </p:nvCxnSpPr>
        <p:spPr>
          <a:xfrm flipH="1">
            <a:off x="6156176" y="4016913"/>
            <a:ext cx="2232248" cy="252028"/>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cxnSp>
        <p:nvCxnSpPr>
          <p:cNvPr id="15" name="Straight Arrow Connector 14"/>
          <p:cNvCxnSpPr>
            <a:stCxn id="12" idx="2"/>
          </p:cNvCxnSpPr>
          <p:nvPr/>
        </p:nvCxnSpPr>
        <p:spPr>
          <a:xfrm flipH="1">
            <a:off x="6156176" y="4056277"/>
            <a:ext cx="2232248" cy="524851"/>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2019297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KIT_master_ppt2003_en">
  <a:themeElements>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D9D9D9"/>
        </a:lt2>
        <a:accent1>
          <a:srgbClr val="009682"/>
        </a:accent1>
        <a:accent2>
          <a:srgbClr val="4664AA"/>
        </a:accent2>
        <a:accent3>
          <a:srgbClr val="FFFFFF"/>
        </a:accent3>
        <a:accent4>
          <a:srgbClr val="000000"/>
        </a:accent4>
        <a:accent5>
          <a:srgbClr val="AAC9C1"/>
        </a:accent5>
        <a:accent6>
          <a:srgbClr val="3F5A9A"/>
        </a:accent6>
        <a:hlink>
          <a:srgbClr val="808080"/>
        </a:hlink>
        <a:folHlink>
          <a:srgbClr val="7D92C3"/>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KIT_master_ppt2003_en</Template>
  <TotalTime>0</TotalTime>
  <Words>911</Words>
  <Application>Microsoft Office PowerPoint</Application>
  <PresentationFormat>Bildschirmpräsentation (4:3)</PresentationFormat>
  <Paragraphs>149</Paragraphs>
  <Slides>29</Slides>
  <Notes>0</Notes>
  <HiddenSlides>0</HiddenSlides>
  <MMClips>0</MMClips>
  <ScaleCrop>false</ScaleCrop>
  <HeadingPairs>
    <vt:vector size="4" baseType="variant">
      <vt:variant>
        <vt:lpstr>Design</vt:lpstr>
      </vt:variant>
      <vt:variant>
        <vt:i4>1</vt:i4>
      </vt:variant>
      <vt:variant>
        <vt:lpstr>Folientitel</vt:lpstr>
      </vt:variant>
      <vt:variant>
        <vt:i4>29</vt:i4>
      </vt:variant>
    </vt:vector>
  </HeadingPairs>
  <TitlesOfParts>
    <vt:vector size="30" baseType="lpstr">
      <vt:lpstr>KIT_master_ppt2003_en</vt:lpstr>
      <vt:lpstr>  Microstructure and mechanical properties of Zircaloy-4 claddings hydrogenated at temperatures typical for LOCA conditions</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Conclusion</vt:lpstr>
      <vt:lpstr>Aknowledgements</vt:lpstr>
      <vt:lpstr>Thank you for your attention!</vt:lpstr>
    </vt:vector>
  </TitlesOfParts>
  <Company>Forschungszentrum Karlsruhe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Folientitel: Arial 26pt fett 2-zeilig: Arial 22pt fett</dc:title>
  <dc:creator>Stuckert</dc:creator>
  <cp:lastModifiedBy>Stuckert, Juri</cp:lastModifiedBy>
  <cp:revision>843</cp:revision>
  <cp:lastPrinted>2011-09-14T07:27:07Z</cp:lastPrinted>
  <dcterms:created xsi:type="dcterms:W3CDTF">2009-10-02T07:34:18Z</dcterms:created>
  <dcterms:modified xsi:type="dcterms:W3CDTF">2013-11-21T12:40:32Z</dcterms:modified>
</cp:coreProperties>
</file>