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7" r:id="rId3"/>
    <p:sldId id="348" r:id="rId4"/>
    <p:sldId id="319" r:id="rId5"/>
    <p:sldId id="320" r:id="rId6"/>
    <p:sldId id="359" r:id="rId7"/>
    <p:sldId id="362" r:id="rId8"/>
    <p:sldId id="360" r:id="rId9"/>
    <p:sldId id="361" r:id="rId10"/>
    <p:sldId id="324" r:id="rId11"/>
    <p:sldId id="338" r:id="rId12"/>
    <p:sldId id="345" r:id="rId13"/>
    <p:sldId id="327" r:id="rId14"/>
    <p:sldId id="330" r:id="rId15"/>
    <p:sldId id="328" r:id="rId16"/>
    <p:sldId id="325" r:id="rId17"/>
    <p:sldId id="332" r:id="rId18"/>
    <p:sldId id="352" r:id="rId19"/>
    <p:sldId id="284" r:id="rId2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DE"/>
    <a:srgbClr val="800000"/>
    <a:srgbClr val="993366"/>
    <a:srgbClr val="FF66FF"/>
    <a:srgbClr val="008080"/>
    <a:srgbClr val="2F2FFF"/>
    <a:srgbClr val="D24AD2"/>
    <a:srgbClr val="009681"/>
    <a:srgbClr val="000096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000" autoAdjust="0"/>
  </p:normalViewPr>
  <p:slideViewPr>
    <p:cSldViewPr>
      <p:cViewPr>
        <p:scale>
          <a:sx n="90" d="100"/>
          <a:sy n="90" d="100"/>
        </p:scale>
        <p:origin x="-442" y="4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592" y="-10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337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1260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062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undle_0gra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92438"/>
            <a:ext cx="910748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/>
              <a:t>KIT – University of the State of Baden-Württemberg and</a:t>
            </a:r>
          </a:p>
          <a:p>
            <a:pPr eaLnBrk="1" hangingPunct="1">
              <a:defRPr/>
            </a:pPr>
            <a:r>
              <a:rPr lang="en-US" sz="800" dirty="0" smtClean="0"/>
              <a:t>National Large-scale Research Center of the Helmholtz Association</a:t>
            </a:r>
            <a:endParaRPr lang="de-DE" sz="800" dirty="0" smtClean="0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353816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000" noProof="0" dirty="0" smtClean="0">
                <a:solidFill>
                  <a:schemeClr val="bg1"/>
                </a:solidFill>
              </a:rPr>
              <a:t>Institute for Applied Materials;  Program NUKLEAR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600" b="1" dirty="0" smtClean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9" name="Picture 13" descr="KIT-Logo-rgb_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13"/>
            <a:ext cx="8389937" cy="649287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25"/>
            <a:ext cx="8370888" cy="620713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48" y="209494"/>
            <a:ext cx="1801368" cy="7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5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87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58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56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850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37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80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0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3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8286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580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Karlsruhe Institute of Technology (KIT).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4859338" y="6453188"/>
            <a:ext cx="576758" cy="18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6D4C4BF-F5A5-4DFE-A9E8-E541260CD533}" type="slidenum">
              <a:rPr 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r>
              <a:rPr lang="de-DE" sz="900" b="1" dirty="0" smtClean="0"/>
              <a:t> / 19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755650" y="6453188"/>
            <a:ext cx="814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900" dirty="0" smtClean="0"/>
              <a:t>19.11.2013</a:t>
            </a:r>
          </a:p>
        </p:txBody>
      </p:sp>
      <p:pic>
        <p:nvPicPr>
          <p:cNvPr id="1032" name="Picture 9" descr="KITlogo_4c_frutig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2"/>
          <p:cNvSpPr txBox="1">
            <a:spLocks noChangeArrowheads="1"/>
          </p:cNvSpPr>
          <p:nvPr userDrawn="1"/>
        </p:nvSpPr>
        <p:spPr bwMode="auto">
          <a:xfrm>
            <a:off x="1476375" y="6453188"/>
            <a:ext cx="266357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900" dirty="0" smtClean="0"/>
              <a:t>J. Stuckert – QUENCH-LOCA-2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de-DE" sz="900" dirty="0" smtClean="0"/>
              <a:t>QWS-19, Karlsruhe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421778"/>
            <a:ext cx="934976" cy="4014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quench.forschung.kit.edu/" TargetMode="External"/><Relationship Id="rId2" Type="http://schemas.openxmlformats.org/officeDocument/2006/relationships/hyperlink" Target="http://www.iam.kit.edu/wpt/471.ph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556792"/>
            <a:ext cx="7704856" cy="504056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 smtClean="0">
                <a:solidFill>
                  <a:srgbClr val="006D5E"/>
                </a:solidFill>
              </a:rPr>
              <a:t>First r</a:t>
            </a:r>
            <a:r>
              <a:rPr lang="en-US" sz="2000" dirty="0">
                <a:solidFill>
                  <a:srgbClr val="006D5E"/>
                </a:solidFill>
              </a:rPr>
              <a:t>esults of the bundle test QUENCH-L2 with M5</a:t>
            </a:r>
            <a:r>
              <a:rPr lang="en-US" sz="2000" baseline="30000" dirty="0">
                <a:solidFill>
                  <a:srgbClr val="006D5E"/>
                </a:solidFill>
              </a:rPr>
              <a:t>®</a:t>
            </a:r>
            <a:r>
              <a:rPr lang="en-US" sz="2000" dirty="0">
                <a:solidFill>
                  <a:srgbClr val="006D5E"/>
                </a:solidFill>
              </a:rPr>
              <a:t> claddings</a:t>
            </a:r>
            <a:endParaRPr lang="de-DE" sz="2000" dirty="0">
              <a:solidFill>
                <a:srgbClr val="006D5E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348880"/>
            <a:ext cx="7056784" cy="332556"/>
          </a:xfrm>
        </p:spPr>
        <p:txBody>
          <a:bodyPr/>
          <a:lstStyle/>
          <a:p>
            <a:pPr algn="ctr" eaLnBrk="1" hangingPunct="1"/>
            <a:r>
              <a:rPr lang="de-DE" sz="1600" b="0" dirty="0">
                <a:solidFill>
                  <a:srgbClr val="0D00B0"/>
                </a:solidFill>
              </a:rPr>
              <a:t>J. </a:t>
            </a:r>
            <a:r>
              <a:rPr lang="de-DE" sz="1600" b="0" dirty="0" smtClean="0">
                <a:solidFill>
                  <a:srgbClr val="0D00B0"/>
                </a:solidFill>
              </a:rPr>
              <a:t>Stuckert, M. Große, J</a:t>
            </a:r>
            <a:r>
              <a:rPr lang="de-DE" sz="1600" b="0" dirty="0">
                <a:solidFill>
                  <a:srgbClr val="0D00B0"/>
                </a:solidFill>
              </a:rPr>
              <a:t>. </a:t>
            </a:r>
            <a:r>
              <a:rPr lang="de-DE" sz="1600" b="0" dirty="0" smtClean="0">
                <a:solidFill>
                  <a:srgbClr val="0D00B0"/>
                </a:solidFill>
              </a:rPr>
              <a:t>Moch, C. Rössger, M. Steinbrück, M. Walter</a:t>
            </a:r>
            <a:endParaRPr lang="en-GB" sz="1600" b="0" dirty="0" smtClean="0">
              <a:solidFill>
                <a:srgbClr val="0D00B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236296" y="2950109"/>
            <a:ext cx="1728192" cy="25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FontTx/>
              <a:buNone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/>
            <a:r>
              <a:rPr lang="en-GB" sz="1200" b="0" i="1" dirty="0" smtClean="0">
                <a:solidFill>
                  <a:srgbClr val="0D00B0"/>
                </a:solidFill>
              </a:rPr>
              <a:t>QWS19, </a:t>
            </a:r>
            <a:r>
              <a:rPr lang="en-GB" sz="1200" b="0" i="1" dirty="0">
                <a:solidFill>
                  <a:srgbClr val="0D00B0"/>
                </a:solidFill>
              </a:rPr>
              <a:t>Karlsruhe </a:t>
            </a:r>
            <a:r>
              <a:rPr lang="en-GB" sz="1200" b="0" i="1" dirty="0" smtClean="0">
                <a:solidFill>
                  <a:srgbClr val="0D00B0"/>
                </a:solidFill>
              </a:rPr>
              <a:t>2013</a:t>
            </a:r>
            <a:endParaRPr lang="en-GB" sz="1200" b="0" i="1" dirty="0">
              <a:solidFill>
                <a:srgbClr val="0D00B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43287"/>
            <a:ext cx="42894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2" y="843287"/>
            <a:ext cx="427513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2104"/>
          <p:cNvSpPr>
            <a:spLocks noChangeArrowheads="1"/>
          </p:cNvSpPr>
          <p:nvPr/>
        </p:nvSpPr>
        <p:spPr bwMode="auto">
          <a:xfrm>
            <a:off x="1547664" y="2780928"/>
            <a:ext cx="504056" cy="720725"/>
          </a:xfrm>
          <a:prstGeom prst="ellipse">
            <a:avLst/>
          </a:prstGeom>
          <a:noFill/>
          <a:ln w="2540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Text Box 2105"/>
          <p:cNvSpPr txBox="1">
            <a:spLocks noChangeArrowheads="1"/>
          </p:cNvSpPr>
          <p:nvPr/>
        </p:nvSpPr>
        <p:spPr bwMode="auto">
          <a:xfrm>
            <a:off x="755576" y="2780928"/>
            <a:ext cx="729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FF00FF"/>
                </a:solidFill>
              </a:rPr>
              <a:t>i</a:t>
            </a:r>
            <a:r>
              <a:rPr lang="en-US" sz="1200" b="1" dirty="0" smtClean="0">
                <a:solidFill>
                  <a:srgbClr val="FF00FF"/>
                </a:solidFill>
              </a:rPr>
              <a:t>nternal</a:t>
            </a:r>
          </a:p>
          <a:p>
            <a:pPr algn="ctr" eaLnBrk="1" hangingPunct="1"/>
            <a:r>
              <a:rPr lang="en-US" sz="1200" b="1" dirty="0" smtClean="0">
                <a:solidFill>
                  <a:srgbClr val="FF00FF"/>
                </a:solidFill>
              </a:rPr>
              <a:t>rod </a:t>
            </a:r>
            <a:r>
              <a:rPr lang="en-US" sz="1200" b="1" dirty="0">
                <a:solidFill>
                  <a:srgbClr val="FF00FF"/>
                </a:solidFill>
              </a:rPr>
              <a:t>group</a:t>
            </a:r>
          </a:p>
        </p:txBody>
      </p:sp>
      <p:sp>
        <p:nvSpPr>
          <p:cNvPr id="28" name="Oval 2106"/>
          <p:cNvSpPr>
            <a:spLocks noChangeArrowheads="1"/>
          </p:cNvSpPr>
          <p:nvPr/>
        </p:nvSpPr>
        <p:spPr bwMode="auto">
          <a:xfrm>
            <a:off x="2555777" y="3685381"/>
            <a:ext cx="934158" cy="935037"/>
          </a:xfrm>
          <a:prstGeom prst="ellips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Text Box 2107"/>
          <p:cNvSpPr txBox="1">
            <a:spLocks noChangeArrowheads="1"/>
          </p:cNvSpPr>
          <p:nvPr/>
        </p:nvSpPr>
        <p:spPr bwMode="auto">
          <a:xfrm>
            <a:off x="844962" y="5085184"/>
            <a:ext cx="729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0000FF"/>
                </a:solidFill>
              </a:rPr>
              <a:t>e</a:t>
            </a:r>
            <a:r>
              <a:rPr lang="en-US" sz="1200" b="1" dirty="0" smtClean="0">
                <a:solidFill>
                  <a:srgbClr val="0000FF"/>
                </a:solidFill>
              </a:rPr>
              <a:t>xternal</a:t>
            </a:r>
          </a:p>
          <a:p>
            <a:pPr algn="ctr" eaLnBrk="1" hangingPunct="1"/>
            <a:r>
              <a:rPr lang="en-US" sz="1200" b="1" dirty="0" smtClean="0">
                <a:solidFill>
                  <a:srgbClr val="0000FF"/>
                </a:solidFill>
              </a:rPr>
              <a:t>rod </a:t>
            </a:r>
            <a:r>
              <a:rPr lang="en-US" sz="1200" b="1" dirty="0">
                <a:solidFill>
                  <a:srgbClr val="0000FF"/>
                </a:solidFill>
              </a:rPr>
              <a:t>group</a:t>
            </a:r>
          </a:p>
        </p:txBody>
      </p:sp>
      <p:sp>
        <p:nvSpPr>
          <p:cNvPr id="30" name="Line 2108"/>
          <p:cNvSpPr>
            <a:spLocks noChangeShapeType="1"/>
          </p:cNvSpPr>
          <p:nvPr/>
        </p:nvSpPr>
        <p:spPr bwMode="auto">
          <a:xfrm flipV="1">
            <a:off x="1407528" y="4437112"/>
            <a:ext cx="1220256" cy="543428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07504" y="67756"/>
            <a:ext cx="7776863" cy="70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en-US" b="1" dirty="0" smtClean="0">
                <a:solidFill>
                  <a:srgbClr val="006666"/>
                </a:solidFill>
              </a:rPr>
              <a:t>Rod pressure evolution </a:t>
            </a:r>
            <a:r>
              <a:rPr lang="en-US" b="1" u="sng" dirty="0" smtClean="0">
                <a:solidFill>
                  <a:srgbClr val="006666"/>
                </a:solidFill>
              </a:rPr>
              <a:t>during </a:t>
            </a:r>
            <a:r>
              <a:rPr lang="en-US" b="1" u="sng" dirty="0">
                <a:solidFill>
                  <a:srgbClr val="006666"/>
                </a:solidFill>
              </a:rPr>
              <a:t>heating </a:t>
            </a:r>
            <a:r>
              <a:rPr lang="en-US" b="1" u="sng" dirty="0" smtClean="0">
                <a:solidFill>
                  <a:srgbClr val="006666"/>
                </a:solidFill>
              </a:rPr>
              <a:t>phase </a:t>
            </a:r>
            <a:r>
              <a:rPr lang="en-GB" b="1" dirty="0" smtClean="0">
                <a:solidFill>
                  <a:srgbClr val="006666"/>
                </a:solidFill>
              </a:rPr>
              <a:t>for QUENCH-L1 and </a:t>
            </a:r>
            <a:r>
              <a:rPr lang="en-GB" b="1" dirty="0">
                <a:solidFill>
                  <a:srgbClr val="006666"/>
                </a:solidFill>
              </a:rPr>
              <a:t>-</a:t>
            </a:r>
            <a:r>
              <a:rPr lang="en-GB" b="1" dirty="0" smtClean="0">
                <a:solidFill>
                  <a:srgbClr val="006666"/>
                </a:solidFill>
              </a:rPr>
              <a:t>L2: burst time indication (coincided with MS results on Kr release) </a:t>
            </a:r>
            <a:r>
              <a:rPr lang="en-US" b="1" dirty="0" smtClean="0">
                <a:solidFill>
                  <a:srgbClr val="006666"/>
                </a:solidFill>
              </a:rPr>
              <a:t> 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3" name="Text Box 2107"/>
          <p:cNvSpPr txBox="1">
            <a:spLocks noChangeArrowheads="1"/>
          </p:cNvSpPr>
          <p:nvPr/>
        </p:nvSpPr>
        <p:spPr bwMode="auto">
          <a:xfrm>
            <a:off x="3156509" y="1001936"/>
            <a:ext cx="6668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LOCA-1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5" name="Text Box 2107"/>
          <p:cNvSpPr txBox="1">
            <a:spLocks noChangeArrowheads="1"/>
          </p:cNvSpPr>
          <p:nvPr/>
        </p:nvSpPr>
        <p:spPr bwMode="auto">
          <a:xfrm>
            <a:off x="1209645" y="6021288"/>
            <a:ext cx="6503383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duration of decrease of the inner pressure to the system pressure:   </a:t>
            </a:r>
            <a:r>
              <a:rPr lang="en-US" b="1" dirty="0" smtClean="0">
                <a:solidFill>
                  <a:srgbClr val="0000FF"/>
                </a:solidFill>
                <a:latin typeface="Symbol" pitchFamily="18" charset="2"/>
              </a:rPr>
              <a:t>t</a:t>
            </a:r>
            <a:r>
              <a:rPr lang="en-US" sz="1400" b="1" baseline="-25000" dirty="0" smtClean="0">
                <a:solidFill>
                  <a:srgbClr val="0000FF"/>
                </a:solidFill>
              </a:rPr>
              <a:t>0 </a:t>
            </a:r>
            <a:r>
              <a:rPr lang="en-US" sz="1400" b="1" dirty="0" smtClean="0">
                <a:solidFill>
                  <a:srgbClr val="0000FF"/>
                </a:solidFill>
              </a:rPr>
              <a:t>≈ </a:t>
            </a:r>
            <a:r>
              <a:rPr lang="en-US" sz="1600" b="1" dirty="0" smtClean="0">
                <a:solidFill>
                  <a:srgbClr val="0000FF"/>
                </a:solidFill>
              </a:rPr>
              <a:t>30 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41" name="Oval 2104"/>
          <p:cNvSpPr>
            <a:spLocks noChangeArrowheads="1"/>
          </p:cNvSpPr>
          <p:nvPr/>
        </p:nvSpPr>
        <p:spPr bwMode="auto">
          <a:xfrm>
            <a:off x="5549093" y="2780927"/>
            <a:ext cx="524111" cy="720725"/>
          </a:xfrm>
          <a:prstGeom prst="ellipse">
            <a:avLst/>
          </a:prstGeom>
          <a:noFill/>
          <a:ln w="2540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Text Box 2105"/>
          <p:cNvSpPr txBox="1">
            <a:spLocks noChangeArrowheads="1"/>
          </p:cNvSpPr>
          <p:nvPr/>
        </p:nvSpPr>
        <p:spPr bwMode="auto">
          <a:xfrm>
            <a:off x="6912260" y="2708920"/>
            <a:ext cx="729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FF00FF"/>
                </a:solidFill>
              </a:rPr>
              <a:t>i</a:t>
            </a:r>
            <a:r>
              <a:rPr lang="en-US" sz="1200" b="1" dirty="0" smtClean="0">
                <a:solidFill>
                  <a:srgbClr val="FF00FF"/>
                </a:solidFill>
              </a:rPr>
              <a:t>nternal</a:t>
            </a:r>
          </a:p>
          <a:p>
            <a:pPr algn="ctr" eaLnBrk="1" hangingPunct="1"/>
            <a:r>
              <a:rPr lang="en-US" sz="1200" b="1" dirty="0" smtClean="0">
                <a:solidFill>
                  <a:srgbClr val="FF00FF"/>
                </a:solidFill>
              </a:rPr>
              <a:t>rod </a:t>
            </a:r>
            <a:r>
              <a:rPr lang="en-US" sz="1200" b="1" dirty="0">
                <a:solidFill>
                  <a:srgbClr val="FF00FF"/>
                </a:solidFill>
              </a:rPr>
              <a:t>group</a:t>
            </a:r>
          </a:p>
        </p:txBody>
      </p:sp>
      <p:sp>
        <p:nvSpPr>
          <p:cNvPr id="43" name="Oval 2106"/>
          <p:cNvSpPr>
            <a:spLocks noChangeArrowheads="1"/>
          </p:cNvSpPr>
          <p:nvPr/>
        </p:nvSpPr>
        <p:spPr bwMode="auto">
          <a:xfrm>
            <a:off x="6047468" y="3573016"/>
            <a:ext cx="1008112" cy="935037"/>
          </a:xfrm>
          <a:prstGeom prst="ellips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Text Box 2107"/>
          <p:cNvSpPr txBox="1">
            <a:spLocks noChangeArrowheads="1"/>
          </p:cNvSpPr>
          <p:nvPr/>
        </p:nvSpPr>
        <p:spPr bwMode="auto">
          <a:xfrm>
            <a:off x="7094036" y="3573016"/>
            <a:ext cx="729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0000FF"/>
                </a:solidFill>
              </a:rPr>
              <a:t>e</a:t>
            </a:r>
            <a:r>
              <a:rPr lang="en-US" sz="1200" b="1" dirty="0" smtClean="0">
                <a:solidFill>
                  <a:srgbClr val="0000FF"/>
                </a:solidFill>
              </a:rPr>
              <a:t>xternal</a:t>
            </a:r>
          </a:p>
          <a:p>
            <a:pPr algn="ctr" eaLnBrk="1" hangingPunct="1"/>
            <a:r>
              <a:rPr lang="en-US" sz="1200" b="1" dirty="0" smtClean="0">
                <a:solidFill>
                  <a:srgbClr val="0000FF"/>
                </a:solidFill>
              </a:rPr>
              <a:t>rod </a:t>
            </a:r>
            <a:r>
              <a:rPr lang="en-US" sz="1200" b="1" dirty="0">
                <a:solidFill>
                  <a:srgbClr val="0000FF"/>
                </a:solidFill>
              </a:rPr>
              <a:t>group</a:t>
            </a:r>
          </a:p>
        </p:txBody>
      </p:sp>
      <p:sp>
        <p:nvSpPr>
          <p:cNvPr id="45" name="Line 2108"/>
          <p:cNvSpPr>
            <a:spLocks noChangeShapeType="1"/>
          </p:cNvSpPr>
          <p:nvPr/>
        </p:nvSpPr>
        <p:spPr bwMode="auto">
          <a:xfrm flipH="1">
            <a:off x="6073204" y="2921111"/>
            <a:ext cx="787524" cy="88966"/>
          </a:xfrm>
          <a:prstGeom prst="line">
            <a:avLst/>
          </a:prstGeom>
          <a:noFill/>
          <a:ln w="15875">
            <a:solidFill>
              <a:srgbClr val="FF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Text Box 2107"/>
          <p:cNvSpPr txBox="1">
            <a:spLocks noChangeArrowheads="1"/>
          </p:cNvSpPr>
          <p:nvPr/>
        </p:nvSpPr>
        <p:spPr bwMode="auto">
          <a:xfrm>
            <a:off x="7559378" y="1001936"/>
            <a:ext cx="6668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LOCA-2</a:t>
            </a:r>
            <a:endParaRPr lang="en-US" sz="1400" b="1" dirty="0">
              <a:solidFill>
                <a:srgbClr val="0000FF"/>
              </a:solidFill>
            </a:endParaRPr>
          </a:p>
        </p:txBody>
      </p:sp>
      <p:cxnSp>
        <p:nvCxnSpPr>
          <p:cNvPr id="47" name="Gerade Verbindung 46"/>
          <p:cNvCxnSpPr/>
          <p:nvPr/>
        </p:nvCxnSpPr>
        <p:spPr>
          <a:xfrm flipV="1">
            <a:off x="5673641" y="949370"/>
            <a:ext cx="0" cy="14401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flipV="1">
            <a:off x="6660232" y="949370"/>
            <a:ext cx="0" cy="3684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5673641" y="1069003"/>
            <a:ext cx="986591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2105"/>
          <p:cNvSpPr txBox="1">
            <a:spLocks noChangeArrowheads="1"/>
          </p:cNvSpPr>
          <p:nvPr/>
        </p:nvSpPr>
        <p:spPr bwMode="auto">
          <a:xfrm>
            <a:off x="5775804" y="908720"/>
            <a:ext cx="78226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ballooning</a:t>
            </a:r>
          </a:p>
        </p:txBody>
      </p:sp>
      <p:sp>
        <p:nvSpPr>
          <p:cNvPr id="51" name="Text Box 2105"/>
          <p:cNvSpPr txBox="1">
            <a:spLocks noChangeArrowheads="1"/>
          </p:cNvSpPr>
          <p:nvPr/>
        </p:nvSpPr>
        <p:spPr bwMode="auto">
          <a:xfrm>
            <a:off x="7201798" y="1362110"/>
            <a:ext cx="38472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burst</a:t>
            </a:r>
          </a:p>
        </p:txBody>
      </p:sp>
      <p:cxnSp>
        <p:nvCxnSpPr>
          <p:cNvPr id="52" name="Gerade Verbindung mit Pfeil 51"/>
          <p:cNvCxnSpPr/>
          <p:nvPr/>
        </p:nvCxnSpPr>
        <p:spPr>
          <a:xfrm>
            <a:off x="6660232" y="1268760"/>
            <a:ext cx="504056" cy="18568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7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53970"/>
              </p:ext>
            </p:extLst>
          </p:nvPr>
        </p:nvGraphicFramePr>
        <p:xfrm>
          <a:off x="179512" y="706408"/>
          <a:ext cx="8568952" cy="560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5328592">
                <a:tc>
                  <a:txBody>
                    <a:bodyPr/>
                    <a:lstStyle/>
                    <a:p>
                      <a:pPr algn="ctr"/>
                      <a:endParaRPr lang="en-GB" sz="1200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noProof="0"/>
                    </a:p>
                  </a:txBody>
                  <a:tcP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0°</a:t>
                      </a:r>
                      <a:endParaRPr lang="en-GB" sz="1200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smtClean="0"/>
                        <a:t>90°</a:t>
                      </a:r>
                      <a:endParaRPr lang="en-GB" sz="1200" noProof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180°</a:t>
                      </a:r>
                      <a:endParaRPr lang="en-GB" sz="1200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270°</a:t>
                      </a:r>
                      <a:endParaRPr lang="en-GB" sz="1200" noProof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7504" y="210036"/>
            <a:ext cx="7632848" cy="29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en-GB" sz="2000" b="1" dirty="0" smtClean="0">
                <a:solidFill>
                  <a:srgbClr val="006666"/>
                </a:solidFill>
              </a:rPr>
              <a:t>Post-test QL2 bundle view between GS3 and GS4: rod bending </a:t>
            </a:r>
            <a:endParaRPr lang="en-GB" sz="2000" b="1" dirty="0">
              <a:solidFill>
                <a:srgbClr val="006666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5"/>
            <a:ext cx="1084032" cy="530120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64705"/>
            <a:ext cx="1312957" cy="530120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1119941" cy="530120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764706"/>
            <a:ext cx="1357844" cy="530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od_A_950mm_TFS2_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1797"/>
            <a:ext cx="406082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3960440" cy="396044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19672" y="332656"/>
            <a:ext cx="4824536" cy="32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en-GB" sz="2000" b="1" dirty="0" smtClean="0">
                <a:solidFill>
                  <a:srgbClr val="006666"/>
                </a:solidFill>
              </a:rPr>
              <a:t>QL2: videoscope observations </a:t>
            </a:r>
            <a:endParaRPr lang="en-GB" sz="2000" b="1" dirty="0">
              <a:solidFill>
                <a:srgbClr val="006666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5815464" y="2145985"/>
            <a:ext cx="262842" cy="269102"/>
            <a:chOff x="2344961" y="2261743"/>
            <a:chExt cx="313222" cy="320681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961" y="2269202"/>
              <a:ext cx="313222" cy="313222"/>
            </a:xfrm>
            <a:prstGeom prst="rect">
              <a:avLst/>
            </a:prstGeom>
          </p:spPr>
        </p:pic>
        <p:sp>
          <p:nvSpPr>
            <p:cNvPr id="11" name="Ellipse 10"/>
            <p:cNvSpPr/>
            <p:nvPr/>
          </p:nvSpPr>
          <p:spPr>
            <a:xfrm>
              <a:off x="2344961" y="2261743"/>
              <a:ext cx="313222" cy="313222"/>
            </a:xfrm>
            <a:prstGeom prst="ellipse">
              <a:avLst/>
            </a:prstGeom>
            <a:noFill/>
            <a:ln>
              <a:solidFill>
                <a:srgbClr val="2F2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7" name="Gerade Verbindung mit Pfeil 16"/>
          <p:cNvCxnSpPr>
            <a:stCxn id="11" idx="2"/>
          </p:cNvCxnSpPr>
          <p:nvPr/>
        </p:nvCxnSpPr>
        <p:spPr>
          <a:xfrm flipH="1">
            <a:off x="4240337" y="2277407"/>
            <a:ext cx="1575127" cy="359505"/>
          </a:xfrm>
          <a:prstGeom prst="straightConnector1">
            <a:avLst/>
          </a:prstGeom>
          <a:ln w="19050">
            <a:solidFill>
              <a:srgbClr val="2F2FFF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107"/>
          <p:cNvSpPr txBox="1">
            <a:spLocks noChangeArrowheads="1"/>
          </p:cNvSpPr>
          <p:nvPr/>
        </p:nvSpPr>
        <p:spPr bwMode="auto">
          <a:xfrm>
            <a:off x="928473" y="5085184"/>
            <a:ext cx="2430406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200" b="1" dirty="0">
                <a:solidFill>
                  <a:srgbClr val="0000FF"/>
                </a:solidFill>
              </a:rPr>
              <a:t>b</a:t>
            </a:r>
            <a:r>
              <a:rPr lang="en-US" sz="1200" b="1" dirty="0" err="1" smtClean="0">
                <a:solidFill>
                  <a:srgbClr val="0000FF"/>
                </a:solidFill>
              </a:rPr>
              <a:t>allooning</a:t>
            </a:r>
            <a:r>
              <a:rPr lang="en-US" sz="1200" b="1" dirty="0" smtClean="0">
                <a:solidFill>
                  <a:srgbClr val="0000FF"/>
                </a:solidFill>
              </a:rPr>
              <a:t> </a:t>
            </a:r>
            <a:r>
              <a:rPr lang="en-US" sz="1200" b="1" dirty="0">
                <a:solidFill>
                  <a:srgbClr val="0000FF"/>
                </a:solidFill>
              </a:rPr>
              <a:t>and burst of cladding tubes at elevation 950 mm</a:t>
            </a:r>
          </a:p>
        </p:txBody>
      </p:sp>
    </p:spTree>
    <p:extLst>
      <p:ext uri="{BB962C8B-B14F-4D97-AF65-F5344CB8AC3E}">
        <p14:creationId xmlns:p14="http://schemas.microsoft.com/office/powerpoint/2010/main" val="17169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4" y="840800"/>
            <a:ext cx="3807103" cy="5180488"/>
          </a:xfrm>
          <a:prstGeom prst="rect">
            <a:avLst/>
          </a:prstGeom>
        </p:spPr>
      </p:pic>
      <p:sp>
        <p:nvSpPr>
          <p:cNvPr id="4" name="Text Box 2107"/>
          <p:cNvSpPr txBox="1">
            <a:spLocks noChangeArrowheads="1"/>
          </p:cNvSpPr>
          <p:nvPr/>
        </p:nvSpPr>
        <p:spPr bwMode="auto">
          <a:xfrm>
            <a:off x="1862311" y="6007923"/>
            <a:ext cx="6668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LOCA-1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5" name="Text Box 2107"/>
          <p:cNvSpPr txBox="1">
            <a:spLocks noChangeArrowheads="1"/>
          </p:cNvSpPr>
          <p:nvPr/>
        </p:nvSpPr>
        <p:spPr bwMode="auto">
          <a:xfrm>
            <a:off x="6558545" y="6023755"/>
            <a:ext cx="6668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LOCA-2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51720" y="346168"/>
            <a:ext cx="4752529" cy="29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en-GB" sz="2000" b="1" dirty="0" smtClean="0">
                <a:solidFill>
                  <a:srgbClr val="006666"/>
                </a:solidFill>
              </a:rPr>
              <a:t>Overview of burst openings</a:t>
            </a:r>
            <a:endParaRPr lang="en-GB" sz="2000" b="1" dirty="0">
              <a:solidFill>
                <a:srgbClr val="006666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6" y="840799"/>
            <a:ext cx="3664788" cy="51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88" y="1221777"/>
            <a:ext cx="2880320" cy="288032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355371"/>
            <a:ext cx="3024336" cy="261313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64398" y="403763"/>
            <a:ext cx="4752529" cy="57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en-GB" sz="2000" b="1" dirty="0" smtClean="0">
                <a:solidFill>
                  <a:srgbClr val="006666"/>
                </a:solidFill>
              </a:rPr>
              <a:t>Circumferential position of burst openings</a:t>
            </a:r>
            <a:endParaRPr lang="en-GB" sz="2000" b="1" dirty="0">
              <a:solidFill>
                <a:srgbClr val="006666"/>
              </a:solidFill>
            </a:endParaRPr>
          </a:p>
        </p:txBody>
      </p:sp>
      <p:sp>
        <p:nvSpPr>
          <p:cNvPr id="6" name="Text Box 2107"/>
          <p:cNvSpPr txBox="1">
            <a:spLocks noChangeArrowheads="1"/>
          </p:cNvSpPr>
          <p:nvPr/>
        </p:nvSpPr>
        <p:spPr bwMode="auto">
          <a:xfrm>
            <a:off x="395536" y="4365104"/>
            <a:ext cx="18002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LOCA-0:</a:t>
            </a:r>
          </a:p>
          <a:p>
            <a:pPr algn="ctr" eaLnBrk="1" hangingPunct="1"/>
            <a:r>
              <a:rPr lang="en-US" sz="1400" b="1" dirty="0">
                <a:solidFill>
                  <a:srgbClr val="0000FF"/>
                </a:solidFill>
              </a:rPr>
              <a:t>o</a:t>
            </a:r>
            <a:r>
              <a:rPr lang="en-US" sz="1400" b="1" dirty="0" smtClean="0">
                <a:solidFill>
                  <a:srgbClr val="0000FF"/>
                </a:solidFill>
              </a:rPr>
              <a:t>penings oriented</a:t>
            </a:r>
          </a:p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to bundle center</a:t>
            </a:r>
          </a:p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 due to strong radial T gradient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7" name="Text Box 2107"/>
          <p:cNvSpPr txBox="1">
            <a:spLocks noChangeArrowheads="1"/>
          </p:cNvSpPr>
          <p:nvPr/>
        </p:nvSpPr>
        <p:spPr bwMode="auto">
          <a:xfrm>
            <a:off x="3779912" y="4509120"/>
            <a:ext cx="185627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LOCA-1:</a:t>
            </a:r>
          </a:p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not strong orientation</a:t>
            </a:r>
          </a:p>
          <a:p>
            <a:pPr algn="ctr" eaLnBrk="1" hangingPunct="1"/>
            <a:r>
              <a:rPr lang="en-US" sz="1400" b="1" dirty="0">
                <a:solidFill>
                  <a:srgbClr val="0000FF"/>
                </a:solidFill>
              </a:rPr>
              <a:t>t</a:t>
            </a:r>
            <a:r>
              <a:rPr lang="en-US" sz="1400" b="1" dirty="0" smtClean="0">
                <a:solidFill>
                  <a:srgbClr val="0000FF"/>
                </a:solidFill>
              </a:rPr>
              <a:t>o bundle center</a:t>
            </a:r>
            <a:endParaRPr lang="en-US" sz="1400" b="1" dirty="0">
              <a:solidFill>
                <a:srgbClr val="0000FF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21777"/>
            <a:ext cx="2880320" cy="2880320"/>
          </a:xfrm>
          <a:prstGeom prst="rect">
            <a:avLst/>
          </a:prstGeom>
        </p:spPr>
      </p:pic>
      <p:sp>
        <p:nvSpPr>
          <p:cNvPr id="8" name="Text Box 2107"/>
          <p:cNvSpPr txBox="1">
            <a:spLocks noChangeArrowheads="1"/>
          </p:cNvSpPr>
          <p:nvPr/>
        </p:nvSpPr>
        <p:spPr bwMode="auto">
          <a:xfrm>
            <a:off x="6277626" y="4509119"/>
            <a:ext cx="2045432" cy="861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LOCA-2:</a:t>
            </a:r>
          </a:p>
          <a:p>
            <a:pPr algn="ctr" eaLnBrk="1" hangingPunct="1"/>
            <a:r>
              <a:rPr lang="en-US" sz="1400" b="1" dirty="0">
                <a:solidFill>
                  <a:srgbClr val="0000FF"/>
                </a:solidFill>
              </a:rPr>
              <a:t>s</a:t>
            </a:r>
            <a:r>
              <a:rPr lang="en-US" sz="1400" b="1" dirty="0" smtClean="0">
                <a:solidFill>
                  <a:srgbClr val="0000FF"/>
                </a:solidFill>
              </a:rPr>
              <a:t>imilar to LOCA-1</a:t>
            </a:r>
          </a:p>
          <a:p>
            <a:pPr algn="ctr" eaLnBrk="1" hangingPunct="1"/>
            <a:r>
              <a:rPr lang="en-US" sz="1400" b="1" dirty="0">
                <a:solidFill>
                  <a:srgbClr val="0000FF"/>
                </a:solidFill>
              </a:rPr>
              <a:t>e</a:t>
            </a:r>
            <a:r>
              <a:rPr lang="en-US" sz="1400" b="1" dirty="0" smtClean="0">
                <a:solidFill>
                  <a:srgbClr val="0000FF"/>
                </a:solidFill>
              </a:rPr>
              <a:t>xcluding adjacent rods</a:t>
            </a:r>
          </a:p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7, 8, 20  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1" y="1196752"/>
            <a:ext cx="285665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27" y="1196752"/>
            <a:ext cx="2829671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107"/>
          <p:cNvSpPr txBox="1">
            <a:spLocks noChangeArrowheads="1"/>
          </p:cNvSpPr>
          <p:nvPr/>
        </p:nvSpPr>
        <p:spPr bwMode="auto">
          <a:xfrm>
            <a:off x="1436110" y="908720"/>
            <a:ext cx="6668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LOCA-0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6" name="Text Box 2107"/>
          <p:cNvSpPr txBox="1">
            <a:spLocks noChangeArrowheads="1"/>
          </p:cNvSpPr>
          <p:nvPr/>
        </p:nvSpPr>
        <p:spPr bwMode="auto">
          <a:xfrm>
            <a:off x="4087854" y="908720"/>
            <a:ext cx="6668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LOCA-1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51720" y="116632"/>
            <a:ext cx="4752529" cy="57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en-GB" sz="2000" b="1" dirty="0" smtClean="0">
                <a:solidFill>
                  <a:srgbClr val="006666"/>
                </a:solidFill>
              </a:rPr>
              <a:t>Length and axial position of burst openings</a:t>
            </a:r>
            <a:endParaRPr lang="en-GB" sz="2000" b="1" dirty="0">
              <a:solidFill>
                <a:srgbClr val="0066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808312" cy="413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107"/>
          <p:cNvSpPr txBox="1">
            <a:spLocks noChangeArrowheads="1"/>
          </p:cNvSpPr>
          <p:nvPr/>
        </p:nvSpPr>
        <p:spPr bwMode="auto">
          <a:xfrm>
            <a:off x="7380312" y="908720"/>
            <a:ext cx="6668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LOCA-2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121251"/>
              </p:ext>
            </p:extLst>
          </p:nvPr>
        </p:nvGraphicFramePr>
        <p:xfrm>
          <a:off x="323528" y="1313060"/>
          <a:ext cx="4026514" cy="5007460"/>
        </p:xfrm>
        <a:graphic>
          <a:graphicData uri="http://schemas.openxmlformats.org/drawingml/2006/table">
            <a:tbl>
              <a:tblPr firstRow="1" firstCol="1" bandRow="1"/>
              <a:tblGrid>
                <a:gridCol w="692432"/>
                <a:gridCol w="891744"/>
                <a:gridCol w="1080120"/>
                <a:gridCol w="1362218"/>
              </a:tblGrid>
              <a:tr h="54706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Rod</a:t>
                      </a:r>
                      <a:endParaRPr lang="en-GB" sz="100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group</a:t>
                      </a:r>
                      <a:endParaRPr lang="en-GB" sz="1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Rod</a:t>
                      </a:r>
                      <a:endParaRPr lang="en-GB" sz="100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#</a:t>
                      </a:r>
                      <a:endParaRPr lang="en-GB" sz="1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Burst time,</a:t>
                      </a:r>
                      <a:endParaRPr lang="en-GB" sz="100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endParaRPr lang="en-GB" sz="1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Burst temperature, interpolated</a:t>
                      </a:r>
                      <a:r>
                        <a:rPr lang="en-GB" sz="1000" b="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000" b="1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endParaRPr lang="en-GB" sz="1000" b="1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2400">
                <a:tc rowSpan="9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Inner rods</a:t>
                      </a:r>
                      <a:endParaRPr lang="en-GB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55.2</a:t>
                      </a:r>
                      <a:endParaRPr lang="de-DE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55.2</a:t>
                      </a:r>
                      <a:endParaRPr lang="de-DE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55.6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1169 (Max)</a:t>
                      </a:r>
                      <a:endParaRPr lang="de-DE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57.2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de-DE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57.2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de-DE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58.6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de-DE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59.0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de-DE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59.8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2F2FFF"/>
                          </a:solidFill>
                          <a:effectLst/>
                          <a:latin typeface="+mn-lt"/>
                        </a:rPr>
                        <a:t>1074 (Min)</a:t>
                      </a:r>
                      <a:endParaRPr lang="de-DE" sz="1100" b="1" i="0" u="none" strike="noStrike" dirty="0">
                        <a:solidFill>
                          <a:srgbClr val="2F2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de-DE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62.6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2400">
                <a:tc rowSpan="1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Outer rods</a:t>
                      </a:r>
                      <a:endParaRPr lang="en-GB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de-DE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64.4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de-DE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67.6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i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de-DE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i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67.6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de-DE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68.6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de-DE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68.8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de-DE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72.6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de-DE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73.6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de-DE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76.0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de-DE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76.8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de-DE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80.6</a:t>
                      </a:r>
                      <a:endParaRPr lang="de-DE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de-DE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83.6</a:t>
                      </a:r>
                      <a:endParaRPr lang="de-DE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87.6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51720" y="346168"/>
            <a:ext cx="4752529" cy="29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de-DE" sz="2000" b="1" dirty="0" smtClean="0">
                <a:solidFill>
                  <a:srgbClr val="006666"/>
                </a:solidFill>
              </a:rPr>
              <a:t>Burst-Parameters</a:t>
            </a:r>
            <a:endParaRPr lang="en-GB" sz="2000" b="1" dirty="0">
              <a:solidFill>
                <a:srgbClr val="006666"/>
              </a:solidFill>
            </a:endParaRPr>
          </a:p>
        </p:txBody>
      </p:sp>
      <p:sp>
        <p:nvSpPr>
          <p:cNvPr id="15" name="Text Box 2107"/>
          <p:cNvSpPr txBox="1">
            <a:spLocks noChangeArrowheads="1"/>
          </p:cNvSpPr>
          <p:nvPr/>
        </p:nvSpPr>
        <p:spPr bwMode="auto">
          <a:xfrm>
            <a:off x="2051720" y="945014"/>
            <a:ext cx="6668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LOCA-1</a:t>
            </a:r>
            <a:endParaRPr lang="en-US" sz="1400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521462"/>
              </p:ext>
            </p:extLst>
          </p:nvPr>
        </p:nvGraphicFramePr>
        <p:xfrm>
          <a:off x="4716016" y="1312858"/>
          <a:ext cx="4026514" cy="5007460"/>
        </p:xfrm>
        <a:graphic>
          <a:graphicData uri="http://schemas.openxmlformats.org/drawingml/2006/table">
            <a:tbl>
              <a:tblPr firstRow="1" firstCol="1" bandRow="1"/>
              <a:tblGrid>
                <a:gridCol w="692432"/>
                <a:gridCol w="891744"/>
                <a:gridCol w="1080120"/>
                <a:gridCol w="1362218"/>
              </a:tblGrid>
              <a:tr h="54706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Rod</a:t>
                      </a:r>
                      <a:endParaRPr lang="en-GB" sz="100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group</a:t>
                      </a:r>
                      <a:endParaRPr lang="en-GB" sz="1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Rod</a:t>
                      </a:r>
                      <a:endParaRPr lang="en-GB" sz="100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#</a:t>
                      </a:r>
                      <a:endParaRPr lang="en-GB" sz="1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Burst time,</a:t>
                      </a:r>
                      <a:endParaRPr lang="en-GB" sz="100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endParaRPr lang="en-GB" sz="1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Burst temperature, interpolated</a:t>
                      </a:r>
                      <a:r>
                        <a:rPr lang="en-GB" sz="1000" b="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000" b="1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endParaRPr lang="en-GB" sz="1000" b="1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2400">
                <a:tc rowSpan="9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Inner rods</a:t>
                      </a:r>
                      <a:endParaRPr lang="en-GB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48.4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1113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49.8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1121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50.4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1135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52.4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1167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52.6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1167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52.7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1162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52.7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1168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52.9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1136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53.1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1163</a:t>
                      </a:r>
                      <a:endParaRPr lang="de-DE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12400">
                <a:tc rowSpan="1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Outer rods</a:t>
                      </a:r>
                      <a:endParaRPr lang="en-GB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57.2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1124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62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1102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62.8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1110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64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1143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65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1139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65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1145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65.8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solidFill>
                            <a:srgbClr val="2F2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1050 (Min)</a:t>
                      </a:r>
                      <a:endParaRPr lang="de-DE" sz="1100" dirty="0">
                        <a:solidFill>
                          <a:srgbClr val="2F2FFF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66.2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1125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66.2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1167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67.4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1178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67.4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1093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24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67.8</a:t>
                      </a:r>
                      <a:endParaRPr lang="de-DE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1195 (Max)</a:t>
                      </a:r>
                      <a:endParaRPr lang="de-DE" sz="1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8" name="Text Box 2107"/>
          <p:cNvSpPr txBox="1">
            <a:spLocks noChangeArrowheads="1"/>
          </p:cNvSpPr>
          <p:nvPr/>
        </p:nvSpPr>
        <p:spPr bwMode="auto">
          <a:xfrm>
            <a:off x="6444208" y="944812"/>
            <a:ext cx="66685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LOCA-2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11760" y="260648"/>
            <a:ext cx="4248472" cy="57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en-GB" sz="2000" b="1" dirty="0" smtClean="0">
                <a:solidFill>
                  <a:srgbClr val="006666"/>
                </a:solidFill>
              </a:rPr>
              <a:t>Cooling channel blockage</a:t>
            </a:r>
          </a:p>
          <a:p>
            <a:pPr algn="ctr"/>
            <a:r>
              <a:rPr lang="en-GB" sz="2000" b="1" dirty="0" smtClean="0">
                <a:solidFill>
                  <a:srgbClr val="006666"/>
                </a:solidFill>
              </a:rPr>
              <a:t>for LOCA-0, LOCA-1 and LOCA-2</a:t>
            </a:r>
            <a:endParaRPr lang="en-GB" sz="2000" b="1" dirty="0">
              <a:solidFill>
                <a:srgbClr val="0066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127125"/>
            <a:ext cx="8008937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5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95536" y="548680"/>
            <a:ext cx="842493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Summary</a:t>
            </a:r>
          </a:p>
          <a:p>
            <a:pPr marL="342900" indent="-3429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Test QUENCH-LOCA-2 test was performed 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according to a temperature/time-scenario typical for a LBLOCA in a German PWR with</a:t>
            </a:r>
            <a:r>
              <a:rPr lang="en-GB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maximal heat-up rate 8 K/s, cooling phase lasted 120 s and terminated with 3.3 g/s/rod water flooding.</a:t>
            </a:r>
          </a:p>
          <a:p>
            <a:pPr marL="342900" indent="-3429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 maximum temperature of 1400 K was reached on the end of the heat-up phase at elevation 850 mm. Tangential temperature gradient across a rod was up to 70 K on the burst onset.</a:t>
            </a:r>
          </a:p>
          <a:p>
            <a:pPr marL="342900" indent="-3429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Due to low ballooning degree the maximum blockage ratio of cooling channel (15% at 960 mm) was lower in comparison to QUENCH-L0 and -L1 (about 23%). 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Due to moderate blockage a 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good bundle 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coolability 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kept for all three bundles.</a:t>
            </a:r>
            <a:endParaRPr lang="en-GB" sz="16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 cladding burst occurred at temperatures between 1050 and 1195 K (similar to QUENCH-L1). The 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inner rod pressure relief to the system pressure during about 35 s (similar to QUENCH-L0 and -L1).</a:t>
            </a:r>
          </a:p>
          <a:p>
            <a:pPr marL="342900" indent="-3429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During 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quenching, following the 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high-temperature 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phase, no fragmentation of claddings  was observed (residual ductility is sufficient).</a:t>
            </a:r>
          </a:p>
          <a:p>
            <a:pPr marL="342900" indent="-3429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first two 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experiments (QUENCH-L0 and -L1) 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show that formation of hydrogen-containing 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bands is 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expected 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first </a:t>
            </a:r>
            <a:r>
              <a:rPr lang="en-US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above 930°C. The corresponding studies </a:t>
            </a:r>
            <a:r>
              <a:rPr lang="en-US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for QUENCH-L2 are in progress.</a:t>
            </a:r>
            <a:endParaRPr lang="en-GB" sz="1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835696" y="4509120"/>
            <a:ext cx="576064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400" b="1" dirty="0" smtClean="0">
                <a:solidFill>
                  <a:srgbClr val="000066"/>
                </a:solidFill>
                <a:latin typeface="Lucida Calligraphy" pitchFamily="66" charset="0"/>
              </a:rPr>
              <a:t>Thank you for your attention</a:t>
            </a:r>
          </a:p>
          <a:p>
            <a:pPr algn="ctr" eaLnBrk="1" hangingPunct="1"/>
            <a:endParaRPr lang="en-GB" sz="2000" b="1" dirty="0" smtClean="0">
              <a:solidFill>
                <a:srgbClr val="000066"/>
              </a:solidFill>
              <a:latin typeface="Lucida Calligraphy" pitchFamily="66" charset="0"/>
            </a:endParaRPr>
          </a:p>
          <a:p>
            <a:pPr algn="r" eaLnBrk="1" hangingPunct="1"/>
            <a:r>
              <a:rPr lang="en-GB" sz="1400" dirty="0" smtClean="0">
                <a:solidFill>
                  <a:srgbClr val="000066"/>
                </a:solidFill>
                <a:latin typeface="Verdana" pitchFamily="34" charset="0"/>
                <a:hlinkClick r:id="rId2"/>
              </a:rPr>
              <a:t>https://www.iam.kit.edu/wpt/loca/</a:t>
            </a:r>
          </a:p>
          <a:p>
            <a:pPr algn="r" eaLnBrk="1" hangingPunct="1"/>
            <a:r>
              <a:rPr lang="en-GB" sz="1400" dirty="0" smtClean="0">
                <a:solidFill>
                  <a:srgbClr val="000066"/>
                </a:solidFill>
                <a:latin typeface="Verdana" pitchFamily="34" charset="0"/>
                <a:hlinkClick r:id="rId2"/>
              </a:rPr>
              <a:t>http://www.iam.kit.edu/wpt/471.php</a:t>
            </a:r>
            <a:endParaRPr lang="en-GB" sz="1400" dirty="0" smtClean="0">
              <a:solidFill>
                <a:srgbClr val="000066"/>
              </a:solidFill>
              <a:latin typeface="Verdana" pitchFamily="34" charset="0"/>
            </a:endParaRPr>
          </a:p>
          <a:p>
            <a:pPr algn="r" eaLnBrk="1" hangingPunct="1"/>
            <a:r>
              <a:rPr lang="en-GB" sz="1400" dirty="0" smtClean="0">
                <a:solidFill>
                  <a:srgbClr val="000066"/>
                </a:solidFill>
                <a:latin typeface="Verdana" pitchFamily="34" charset="0"/>
                <a:hlinkClick r:id="rId3"/>
              </a:rPr>
              <a:t>http://quench.forschung.kit.edu/</a:t>
            </a:r>
            <a:r>
              <a:rPr lang="en-GB" sz="2000" b="1" dirty="0" smtClean="0">
                <a:solidFill>
                  <a:srgbClr val="000066"/>
                </a:solidFill>
                <a:latin typeface="Lucida Calligraphy" pitchFamily="66" charset="0"/>
              </a:rPr>
              <a:t> </a:t>
            </a:r>
            <a:endParaRPr lang="en-GB" sz="2000" b="1" dirty="0">
              <a:solidFill>
                <a:srgbClr val="000066"/>
              </a:solidFill>
              <a:latin typeface="Lucida Calligraphy" pitchFamily="66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1139118"/>
            <a:ext cx="835292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endParaRPr lang="en-GB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QUENCH-LOCA experiments are supported and partly sponsored by the association of the German utilities (VGB</a:t>
            </a:r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endParaRPr lang="en-GB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authors would like to thank </a:t>
            </a:r>
            <a:r>
              <a:rPr lang="en-GB" sz="2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Mrs</a:t>
            </a:r>
            <a:r>
              <a:rPr lang="en-GB" sz="2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J. Laier and </a:t>
            </a:r>
            <a:r>
              <a:rPr lang="en-GB" sz="2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Mrs.</a:t>
            </a:r>
            <a:r>
              <a:rPr lang="en-GB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U. Peters for intensive work during test preparation and post-test investigations.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/>
          <p:cNvSpPr txBox="1"/>
          <p:nvPr/>
        </p:nvSpPr>
        <p:spPr>
          <a:xfrm rot="16200000">
            <a:off x="-193867" y="2478461"/>
            <a:ext cx="2186919" cy="1440160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96470"/>
                <a:gd name="adj2" fmla="val 63758"/>
              </a:avLst>
            </a:prstTxWarp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band of hydrogen absorbed in Zr</a:t>
            </a:r>
            <a:endParaRPr lang="en-GB" sz="16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957072" cy="6019800"/>
          </a:xfrm>
          <a:prstGeom prst="rect">
            <a:avLst/>
          </a:prstGeom>
        </p:spPr>
      </p:pic>
      <p:sp>
        <p:nvSpPr>
          <p:cNvPr id="3" name="Gestreifter Pfeil nach rechts 2"/>
          <p:cNvSpPr/>
          <p:nvPr/>
        </p:nvSpPr>
        <p:spPr>
          <a:xfrm flipH="1">
            <a:off x="2518478" y="2896158"/>
            <a:ext cx="757378" cy="201588"/>
          </a:xfrm>
          <a:prstGeom prst="stripedRightArrow">
            <a:avLst>
              <a:gd name="adj1" fmla="val 50000"/>
              <a:gd name="adj2" fmla="val 100400"/>
            </a:avLst>
          </a:prstGeom>
          <a:solidFill>
            <a:srgbClr val="2F2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iger Pfeil 3"/>
          <p:cNvSpPr/>
          <p:nvPr/>
        </p:nvSpPr>
        <p:spPr>
          <a:xfrm rot="16200000">
            <a:off x="2151811" y="2608829"/>
            <a:ext cx="410592" cy="322742"/>
          </a:xfrm>
          <a:prstGeom prst="bentArrow">
            <a:avLst/>
          </a:prstGeom>
          <a:solidFill>
            <a:srgbClr val="2F2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iger Pfeil 4"/>
          <p:cNvSpPr/>
          <p:nvPr/>
        </p:nvSpPr>
        <p:spPr>
          <a:xfrm rot="5400000" flipV="1">
            <a:off x="2107977" y="3090507"/>
            <a:ext cx="504056" cy="316946"/>
          </a:xfrm>
          <a:prstGeom prst="bentArrow">
            <a:avLst/>
          </a:prstGeom>
          <a:solidFill>
            <a:srgbClr val="2F2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Freihandform 7"/>
          <p:cNvSpPr/>
          <p:nvPr/>
        </p:nvSpPr>
        <p:spPr>
          <a:xfrm>
            <a:off x="1873250" y="2470150"/>
            <a:ext cx="566965" cy="1243816"/>
          </a:xfrm>
          <a:custGeom>
            <a:avLst/>
            <a:gdLst>
              <a:gd name="connsiteX0" fmla="*/ 450850 w 552450"/>
              <a:gd name="connsiteY0" fmla="*/ 0 h 1143000"/>
              <a:gd name="connsiteX1" fmla="*/ 317500 w 552450"/>
              <a:gd name="connsiteY1" fmla="*/ 38100 h 1143000"/>
              <a:gd name="connsiteX2" fmla="*/ 247650 w 552450"/>
              <a:gd name="connsiteY2" fmla="*/ 82550 h 1143000"/>
              <a:gd name="connsiteX3" fmla="*/ 165100 w 552450"/>
              <a:gd name="connsiteY3" fmla="*/ 127000 h 1143000"/>
              <a:gd name="connsiteX4" fmla="*/ 101600 w 552450"/>
              <a:gd name="connsiteY4" fmla="*/ 190500 h 1143000"/>
              <a:gd name="connsiteX5" fmla="*/ 50800 w 552450"/>
              <a:gd name="connsiteY5" fmla="*/ 260350 h 1143000"/>
              <a:gd name="connsiteX6" fmla="*/ 12700 w 552450"/>
              <a:gd name="connsiteY6" fmla="*/ 361950 h 1143000"/>
              <a:gd name="connsiteX7" fmla="*/ 0 w 552450"/>
              <a:gd name="connsiteY7" fmla="*/ 457200 h 1143000"/>
              <a:gd name="connsiteX8" fmla="*/ 0 w 552450"/>
              <a:gd name="connsiteY8" fmla="*/ 533400 h 1143000"/>
              <a:gd name="connsiteX9" fmla="*/ 6350 w 552450"/>
              <a:gd name="connsiteY9" fmla="*/ 609600 h 1143000"/>
              <a:gd name="connsiteX10" fmla="*/ 31750 w 552450"/>
              <a:gd name="connsiteY10" fmla="*/ 711200 h 1143000"/>
              <a:gd name="connsiteX11" fmla="*/ 63500 w 552450"/>
              <a:gd name="connsiteY11" fmla="*/ 819150 h 1143000"/>
              <a:gd name="connsiteX12" fmla="*/ 120650 w 552450"/>
              <a:gd name="connsiteY12" fmla="*/ 914400 h 1143000"/>
              <a:gd name="connsiteX13" fmla="*/ 190500 w 552450"/>
              <a:gd name="connsiteY13" fmla="*/ 984250 h 1143000"/>
              <a:gd name="connsiteX14" fmla="*/ 260350 w 552450"/>
              <a:gd name="connsiteY14" fmla="*/ 1041400 h 1143000"/>
              <a:gd name="connsiteX15" fmla="*/ 349250 w 552450"/>
              <a:gd name="connsiteY15" fmla="*/ 1098550 h 1143000"/>
              <a:gd name="connsiteX16" fmla="*/ 450850 w 552450"/>
              <a:gd name="connsiteY16" fmla="*/ 1143000 h 1143000"/>
              <a:gd name="connsiteX17" fmla="*/ 476250 w 552450"/>
              <a:gd name="connsiteY17" fmla="*/ 1054100 h 1143000"/>
              <a:gd name="connsiteX18" fmla="*/ 520700 w 552450"/>
              <a:gd name="connsiteY18" fmla="*/ 946150 h 1143000"/>
              <a:gd name="connsiteX19" fmla="*/ 552450 w 552450"/>
              <a:gd name="connsiteY19" fmla="*/ 920750 h 1143000"/>
              <a:gd name="connsiteX20" fmla="*/ 520700 w 552450"/>
              <a:gd name="connsiteY20" fmla="*/ 812800 h 1143000"/>
              <a:gd name="connsiteX21" fmla="*/ 488950 w 552450"/>
              <a:gd name="connsiteY21" fmla="*/ 698500 h 1143000"/>
              <a:gd name="connsiteX22" fmla="*/ 495300 w 552450"/>
              <a:gd name="connsiteY22" fmla="*/ 546100 h 1143000"/>
              <a:gd name="connsiteX23" fmla="*/ 488950 w 552450"/>
              <a:gd name="connsiteY23" fmla="*/ 368300 h 1143000"/>
              <a:gd name="connsiteX24" fmla="*/ 514350 w 552450"/>
              <a:gd name="connsiteY24" fmla="*/ 266700 h 1143000"/>
              <a:gd name="connsiteX25" fmla="*/ 533400 w 552450"/>
              <a:gd name="connsiteY25" fmla="*/ 196850 h 1143000"/>
              <a:gd name="connsiteX26" fmla="*/ 482600 w 552450"/>
              <a:gd name="connsiteY26" fmla="*/ 139700 h 1143000"/>
              <a:gd name="connsiteX27" fmla="*/ 450850 w 552450"/>
              <a:gd name="connsiteY27" fmla="*/ 0 h 1143000"/>
              <a:gd name="connsiteX0" fmla="*/ 450850 w 552450"/>
              <a:gd name="connsiteY0" fmla="*/ 0 h 1171240"/>
              <a:gd name="connsiteX1" fmla="*/ 317500 w 552450"/>
              <a:gd name="connsiteY1" fmla="*/ 38100 h 1171240"/>
              <a:gd name="connsiteX2" fmla="*/ 247650 w 552450"/>
              <a:gd name="connsiteY2" fmla="*/ 82550 h 1171240"/>
              <a:gd name="connsiteX3" fmla="*/ 165100 w 552450"/>
              <a:gd name="connsiteY3" fmla="*/ 127000 h 1171240"/>
              <a:gd name="connsiteX4" fmla="*/ 101600 w 552450"/>
              <a:gd name="connsiteY4" fmla="*/ 190500 h 1171240"/>
              <a:gd name="connsiteX5" fmla="*/ 50800 w 552450"/>
              <a:gd name="connsiteY5" fmla="*/ 260350 h 1171240"/>
              <a:gd name="connsiteX6" fmla="*/ 12700 w 552450"/>
              <a:gd name="connsiteY6" fmla="*/ 361950 h 1171240"/>
              <a:gd name="connsiteX7" fmla="*/ 0 w 552450"/>
              <a:gd name="connsiteY7" fmla="*/ 457200 h 1171240"/>
              <a:gd name="connsiteX8" fmla="*/ 0 w 552450"/>
              <a:gd name="connsiteY8" fmla="*/ 533400 h 1171240"/>
              <a:gd name="connsiteX9" fmla="*/ 6350 w 552450"/>
              <a:gd name="connsiteY9" fmla="*/ 609600 h 1171240"/>
              <a:gd name="connsiteX10" fmla="*/ 31750 w 552450"/>
              <a:gd name="connsiteY10" fmla="*/ 711200 h 1171240"/>
              <a:gd name="connsiteX11" fmla="*/ 63500 w 552450"/>
              <a:gd name="connsiteY11" fmla="*/ 819150 h 1171240"/>
              <a:gd name="connsiteX12" fmla="*/ 120650 w 552450"/>
              <a:gd name="connsiteY12" fmla="*/ 914400 h 1171240"/>
              <a:gd name="connsiteX13" fmla="*/ 190500 w 552450"/>
              <a:gd name="connsiteY13" fmla="*/ 984250 h 1171240"/>
              <a:gd name="connsiteX14" fmla="*/ 260350 w 552450"/>
              <a:gd name="connsiteY14" fmla="*/ 1041400 h 1171240"/>
              <a:gd name="connsiteX15" fmla="*/ 349250 w 552450"/>
              <a:gd name="connsiteY15" fmla="*/ 1098550 h 1171240"/>
              <a:gd name="connsiteX16" fmla="*/ 472621 w 552450"/>
              <a:gd name="connsiteY16" fmla="*/ 1171240 h 1171240"/>
              <a:gd name="connsiteX17" fmla="*/ 476250 w 552450"/>
              <a:gd name="connsiteY17" fmla="*/ 1054100 h 1171240"/>
              <a:gd name="connsiteX18" fmla="*/ 520700 w 552450"/>
              <a:gd name="connsiteY18" fmla="*/ 946150 h 1171240"/>
              <a:gd name="connsiteX19" fmla="*/ 552450 w 552450"/>
              <a:gd name="connsiteY19" fmla="*/ 920750 h 1171240"/>
              <a:gd name="connsiteX20" fmla="*/ 520700 w 552450"/>
              <a:gd name="connsiteY20" fmla="*/ 812800 h 1171240"/>
              <a:gd name="connsiteX21" fmla="*/ 488950 w 552450"/>
              <a:gd name="connsiteY21" fmla="*/ 698500 h 1171240"/>
              <a:gd name="connsiteX22" fmla="*/ 495300 w 552450"/>
              <a:gd name="connsiteY22" fmla="*/ 546100 h 1171240"/>
              <a:gd name="connsiteX23" fmla="*/ 488950 w 552450"/>
              <a:gd name="connsiteY23" fmla="*/ 368300 h 1171240"/>
              <a:gd name="connsiteX24" fmla="*/ 514350 w 552450"/>
              <a:gd name="connsiteY24" fmla="*/ 266700 h 1171240"/>
              <a:gd name="connsiteX25" fmla="*/ 533400 w 552450"/>
              <a:gd name="connsiteY25" fmla="*/ 196850 h 1171240"/>
              <a:gd name="connsiteX26" fmla="*/ 482600 w 552450"/>
              <a:gd name="connsiteY26" fmla="*/ 139700 h 1171240"/>
              <a:gd name="connsiteX27" fmla="*/ 450850 w 552450"/>
              <a:gd name="connsiteY27" fmla="*/ 0 h 1171240"/>
              <a:gd name="connsiteX0" fmla="*/ 450850 w 552450"/>
              <a:gd name="connsiteY0" fmla="*/ 0 h 1210071"/>
              <a:gd name="connsiteX1" fmla="*/ 317500 w 552450"/>
              <a:gd name="connsiteY1" fmla="*/ 38100 h 1210071"/>
              <a:gd name="connsiteX2" fmla="*/ 247650 w 552450"/>
              <a:gd name="connsiteY2" fmla="*/ 82550 h 1210071"/>
              <a:gd name="connsiteX3" fmla="*/ 165100 w 552450"/>
              <a:gd name="connsiteY3" fmla="*/ 127000 h 1210071"/>
              <a:gd name="connsiteX4" fmla="*/ 101600 w 552450"/>
              <a:gd name="connsiteY4" fmla="*/ 190500 h 1210071"/>
              <a:gd name="connsiteX5" fmla="*/ 50800 w 552450"/>
              <a:gd name="connsiteY5" fmla="*/ 260350 h 1210071"/>
              <a:gd name="connsiteX6" fmla="*/ 12700 w 552450"/>
              <a:gd name="connsiteY6" fmla="*/ 361950 h 1210071"/>
              <a:gd name="connsiteX7" fmla="*/ 0 w 552450"/>
              <a:gd name="connsiteY7" fmla="*/ 457200 h 1210071"/>
              <a:gd name="connsiteX8" fmla="*/ 0 w 552450"/>
              <a:gd name="connsiteY8" fmla="*/ 533400 h 1210071"/>
              <a:gd name="connsiteX9" fmla="*/ 6350 w 552450"/>
              <a:gd name="connsiteY9" fmla="*/ 609600 h 1210071"/>
              <a:gd name="connsiteX10" fmla="*/ 31750 w 552450"/>
              <a:gd name="connsiteY10" fmla="*/ 711200 h 1210071"/>
              <a:gd name="connsiteX11" fmla="*/ 63500 w 552450"/>
              <a:gd name="connsiteY11" fmla="*/ 819150 h 1210071"/>
              <a:gd name="connsiteX12" fmla="*/ 120650 w 552450"/>
              <a:gd name="connsiteY12" fmla="*/ 914400 h 1210071"/>
              <a:gd name="connsiteX13" fmla="*/ 190500 w 552450"/>
              <a:gd name="connsiteY13" fmla="*/ 984250 h 1210071"/>
              <a:gd name="connsiteX14" fmla="*/ 260350 w 552450"/>
              <a:gd name="connsiteY14" fmla="*/ 1041400 h 1210071"/>
              <a:gd name="connsiteX15" fmla="*/ 349250 w 552450"/>
              <a:gd name="connsiteY15" fmla="*/ 1098550 h 1210071"/>
              <a:gd name="connsiteX16" fmla="*/ 479878 w 552450"/>
              <a:gd name="connsiteY16" fmla="*/ 1210071 h 1210071"/>
              <a:gd name="connsiteX17" fmla="*/ 476250 w 552450"/>
              <a:gd name="connsiteY17" fmla="*/ 1054100 h 1210071"/>
              <a:gd name="connsiteX18" fmla="*/ 520700 w 552450"/>
              <a:gd name="connsiteY18" fmla="*/ 946150 h 1210071"/>
              <a:gd name="connsiteX19" fmla="*/ 552450 w 552450"/>
              <a:gd name="connsiteY19" fmla="*/ 920750 h 1210071"/>
              <a:gd name="connsiteX20" fmla="*/ 520700 w 552450"/>
              <a:gd name="connsiteY20" fmla="*/ 812800 h 1210071"/>
              <a:gd name="connsiteX21" fmla="*/ 488950 w 552450"/>
              <a:gd name="connsiteY21" fmla="*/ 698500 h 1210071"/>
              <a:gd name="connsiteX22" fmla="*/ 495300 w 552450"/>
              <a:gd name="connsiteY22" fmla="*/ 546100 h 1210071"/>
              <a:gd name="connsiteX23" fmla="*/ 488950 w 552450"/>
              <a:gd name="connsiteY23" fmla="*/ 368300 h 1210071"/>
              <a:gd name="connsiteX24" fmla="*/ 514350 w 552450"/>
              <a:gd name="connsiteY24" fmla="*/ 266700 h 1210071"/>
              <a:gd name="connsiteX25" fmla="*/ 533400 w 552450"/>
              <a:gd name="connsiteY25" fmla="*/ 196850 h 1210071"/>
              <a:gd name="connsiteX26" fmla="*/ 482600 w 552450"/>
              <a:gd name="connsiteY26" fmla="*/ 139700 h 1210071"/>
              <a:gd name="connsiteX27" fmla="*/ 450850 w 552450"/>
              <a:gd name="connsiteY27" fmla="*/ 0 h 1210071"/>
              <a:gd name="connsiteX0" fmla="*/ 450850 w 552450"/>
              <a:gd name="connsiteY0" fmla="*/ 0 h 1210071"/>
              <a:gd name="connsiteX1" fmla="*/ 317500 w 552450"/>
              <a:gd name="connsiteY1" fmla="*/ 38100 h 1210071"/>
              <a:gd name="connsiteX2" fmla="*/ 247650 w 552450"/>
              <a:gd name="connsiteY2" fmla="*/ 82550 h 1210071"/>
              <a:gd name="connsiteX3" fmla="*/ 165100 w 552450"/>
              <a:gd name="connsiteY3" fmla="*/ 127000 h 1210071"/>
              <a:gd name="connsiteX4" fmla="*/ 101600 w 552450"/>
              <a:gd name="connsiteY4" fmla="*/ 190500 h 1210071"/>
              <a:gd name="connsiteX5" fmla="*/ 50800 w 552450"/>
              <a:gd name="connsiteY5" fmla="*/ 260350 h 1210071"/>
              <a:gd name="connsiteX6" fmla="*/ 12700 w 552450"/>
              <a:gd name="connsiteY6" fmla="*/ 361950 h 1210071"/>
              <a:gd name="connsiteX7" fmla="*/ 0 w 552450"/>
              <a:gd name="connsiteY7" fmla="*/ 457200 h 1210071"/>
              <a:gd name="connsiteX8" fmla="*/ 0 w 552450"/>
              <a:gd name="connsiteY8" fmla="*/ 533400 h 1210071"/>
              <a:gd name="connsiteX9" fmla="*/ 6350 w 552450"/>
              <a:gd name="connsiteY9" fmla="*/ 609600 h 1210071"/>
              <a:gd name="connsiteX10" fmla="*/ 31750 w 552450"/>
              <a:gd name="connsiteY10" fmla="*/ 711200 h 1210071"/>
              <a:gd name="connsiteX11" fmla="*/ 63500 w 552450"/>
              <a:gd name="connsiteY11" fmla="*/ 819150 h 1210071"/>
              <a:gd name="connsiteX12" fmla="*/ 120650 w 552450"/>
              <a:gd name="connsiteY12" fmla="*/ 914400 h 1210071"/>
              <a:gd name="connsiteX13" fmla="*/ 190500 w 552450"/>
              <a:gd name="connsiteY13" fmla="*/ 984250 h 1210071"/>
              <a:gd name="connsiteX14" fmla="*/ 260350 w 552450"/>
              <a:gd name="connsiteY14" fmla="*/ 1041400 h 1210071"/>
              <a:gd name="connsiteX15" fmla="*/ 345622 w 552450"/>
              <a:gd name="connsiteY15" fmla="*/ 1123261 h 1210071"/>
              <a:gd name="connsiteX16" fmla="*/ 479878 w 552450"/>
              <a:gd name="connsiteY16" fmla="*/ 1210071 h 1210071"/>
              <a:gd name="connsiteX17" fmla="*/ 476250 w 552450"/>
              <a:gd name="connsiteY17" fmla="*/ 1054100 h 1210071"/>
              <a:gd name="connsiteX18" fmla="*/ 520700 w 552450"/>
              <a:gd name="connsiteY18" fmla="*/ 946150 h 1210071"/>
              <a:gd name="connsiteX19" fmla="*/ 552450 w 552450"/>
              <a:gd name="connsiteY19" fmla="*/ 920750 h 1210071"/>
              <a:gd name="connsiteX20" fmla="*/ 520700 w 552450"/>
              <a:gd name="connsiteY20" fmla="*/ 812800 h 1210071"/>
              <a:gd name="connsiteX21" fmla="*/ 488950 w 552450"/>
              <a:gd name="connsiteY21" fmla="*/ 698500 h 1210071"/>
              <a:gd name="connsiteX22" fmla="*/ 495300 w 552450"/>
              <a:gd name="connsiteY22" fmla="*/ 546100 h 1210071"/>
              <a:gd name="connsiteX23" fmla="*/ 488950 w 552450"/>
              <a:gd name="connsiteY23" fmla="*/ 368300 h 1210071"/>
              <a:gd name="connsiteX24" fmla="*/ 514350 w 552450"/>
              <a:gd name="connsiteY24" fmla="*/ 266700 h 1210071"/>
              <a:gd name="connsiteX25" fmla="*/ 533400 w 552450"/>
              <a:gd name="connsiteY25" fmla="*/ 196850 h 1210071"/>
              <a:gd name="connsiteX26" fmla="*/ 482600 w 552450"/>
              <a:gd name="connsiteY26" fmla="*/ 139700 h 1210071"/>
              <a:gd name="connsiteX27" fmla="*/ 450850 w 552450"/>
              <a:gd name="connsiteY27" fmla="*/ 0 h 1210071"/>
              <a:gd name="connsiteX0" fmla="*/ 450850 w 552450"/>
              <a:gd name="connsiteY0" fmla="*/ 0 h 1210071"/>
              <a:gd name="connsiteX1" fmla="*/ 317500 w 552450"/>
              <a:gd name="connsiteY1" fmla="*/ 38100 h 1210071"/>
              <a:gd name="connsiteX2" fmla="*/ 247650 w 552450"/>
              <a:gd name="connsiteY2" fmla="*/ 82550 h 1210071"/>
              <a:gd name="connsiteX3" fmla="*/ 165100 w 552450"/>
              <a:gd name="connsiteY3" fmla="*/ 127000 h 1210071"/>
              <a:gd name="connsiteX4" fmla="*/ 101600 w 552450"/>
              <a:gd name="connsiteY4" fmla="*/ 190500 h 1210071"/>
              <a:gd name="connsiteX5" fmla="*/ 50800 w 552450"/>
              <a:gd name="connsiteY5" fmla="*/ 260350 h 1210071"/>
              <a:gd name="connsiteX6" fmla="*/ 12700 w 552450"/>
              <a:gd name="connsiteY6" fmla="*/ 361950 h 1210071"/>
              <a:gd name="connsiteX7" fmla="*/ 0 w 552450"/>
              <a:gd name="connsiteY7" fmla="*/ 457200 h 1210071"/>
              <a:gd name="connsiteX8" fmla="*/ 0 w 552450"/>
              <a:gd name="connsiteY8" fmla="*/ 533400 h 1210071"/>
              <a:gd name="connsiteX9" fmla="*/ 6350 w 552450"/>
              <a:gd name="connsiteY9" fmla="*/ 609600 h 1210071"/>
              <a:gd name="connsiteX10" fmla="*/ 31750 w 552450"/>
              <a:gd name="connsiteY10" fmla="*/ 711200 h 1210071"/>
              <a:gd name="connsiteX11" fmla="*/ 63500 w 552450"/>
              <a:gd name="connsiteY11" fmla="*/ 819150 h 1210071"/>
              <a:gd name="connsiteX12" fmla="*/ 120650 w 552450"/>
              <a:gd name="connsiteY12" fmla="*/ 914400 h 1210071"/>
              <a:gd name="connsiteX13" fmla="*/ 190500 w 552450"/>
              <a:gd name="connsiteY13" fmla="*/ 984250 h 1210071"/>
              <a:gd name="connsiteX14" fmla="*/ 234950 w 552450"/>
              <a:gd name="connsiteY14" fmla="*/ 1062581 h 1210071"/>
              <a:gd name="connsiteX15" fmla="*/ 345622 w 552450"/>
              <a:gd name="connsiteY15" fmla="*/ 1123261 h 1210071"/>
              <a:gd name="connsiteX16" fmla="*/ 479878 w 552450"/>
              <a:gd name="connsiteY16" fmla="*/ 1210071 h 1210071"/>
              <a:gd name="connsiteX17" fmla="*/ 476250 w 552450"/>
              <a:gd name="connsiteY17" fmla="*/ 1054100 h 1210071"/>
              <a:gd name="connsiteX18" fmla="*/ 520700 w 552450"/>
              <a:gd name="connsiteY18" fmla="*/ 946150 h 1210071"/>
              <a:gd name="connsiteX19" fmla="*/ 552450 w 552450"/>
              <a:gd name="connsiteY19" fmla="*/ 920750 h 1210071"/>
              <a:gd name="connsiteX20" fmla="*/ 520700 w 552450"/>
              <a:gd name="connsiteY20" fmla="*/ 812800 h 1210071"/>
              <a:gd name="connsiteX21" fmla="*/ 488950 w 552450"/>
              <a:gd name="connsiteY21" fmla="*/ 698500 h 1210071"/>
              <a:gd name="connsiteX22" fmla="*/ 495300 w 552450"/>
              <a:gd name="connsiteY22" fmla="*/ 546100 h 1210071"/>
              <a:gd name="connsiteX23" fmla="*/ 488950 w 552450"/>
              <a:gd name="connsiteY23" fmla="*/ 368300 h 1210071"/>
              <a:gd name="connsiteX24" fmla="*/ 514350 w 552450"/>
              <a:gd name="connsiteY24" fmla="*/ 266700 h 1210071"/>
              <a:gd name="connsiteX25" fmla="*/ 533400 w 552450"/>
              <a:gd name="connsiteY25" fmla="*/ 196850 h 1210071"/>
              <a:gd name="connsiteX26" fmla="*/ 482600 w 552450"/>
              <a:gd name="connsiteY26" fmla="*/ 139700 h 1210071"/>
              <a:gd name="connsiteX27" fmla="*/ 450850 w 552450"/>
              <a:gd name="connsiteY27" fmla="*/ 0 h 1210071"/>
              <a:gd name="connsiteX0" fmla="*/ 450850 w 552450"/>
              <a:gd name="connsiteY0" fmla="*/ 0 h 1210071"/>
              <a:gd name="connsiteX1" fmla="*/ 317500 w 552450"/>
              <a:gd name="connsiteY1" fmla="*/ 38100 h 1210071"/>
              <a:gd name="connsiteX2" fmla="*/ 247650 w 552450"/>
              <a:gd name="connsiteY2" fmla="*/ 82550 h 1210071"/>
              <a:gd name="connsiteX3" fmla="*/ 165100 w 552450"/>
              <a:gd name="connsiteY3" fmla="*/ 127000 h 1210071"/>
              <a:gd name="connsiteX4" fmla="*/ 101600 w 552450"/>
              <a:gd name="connsiteY4" fmla="*/ 190500 h 1210071"/>
              <a:gd name="connsiteX5" fmla="*/ 50800 w 552450"/>
              <a:gd name="connsiteY5" fmla="*/ 260350 h 1210071"/>
              <a:gd name="connsiteX6" fmla="*/ 12700 w 552450"/>
              <a:gd name="connsiteY6" fmla="*/ 361950 h 1210071"/>
              <a:gd name="connsiteX7" fmla="*/ 0 w 552450"/>
              <a:gd name="connsiteY7" fmla="*/ 457200 h 1210071"/>
              <a:gd name="connsiteX8" fmla="*/ 0 w 552450"/>
              <a:gd name="connsiteY8" fmla="*/ 533400 h 1210071"/>
              <a:gd name="connsiteX9" fmla="*/ 6350 w 552450"/>
              <a:gd name="connsiteY9" fmla="*/ 609600 h 1210071"/>
              <a:gd name="connsiteX10" fmla="*/ 31750 w 552450"/>
              <a:gd name="connsiteY10" fmla="*/ 711200 h 1210071"/>
              <a:gd name="connsiteX11" fmla="*/ 63500 w 552450"/>
              <a:gd name="connsiteY11" fmla="*/ 819150 h 1210071"/>
              <a:gd name="connsiteX12" fmla="*/ 120650 w 552450"/>
              <a:gd name="connsiteY12" fmla="*/ 914400 h 1210071"/>
              <a:gd name="connsiteX13" fmla="*/ 179614 w 552450"/>
              <a:gd name="connsiteY13" fmla="*/ 1008961 h 1210071"/>
              <a:gd name="connsiteX14" fmla="*/ 234950 w 552450"/>
              <a:gd name="connsiteY14" fmla="*/ 1062581 h 1210071"/>
              <a:gd name="connsiteX15" fmla="*/ 345622 w 552450"/>
              <a:gd name="connsiteY15" fmla="*/ 1123261 h 1210071"/>
              <a:gd name="connsiteX16" fmla="*/ 479878 w 552450"/>
              <a:gd name="connsiteY16" fmla="*/ 1210071 h 1210071"/>
              <a:gd name="connsiteX17" fmla="*/ 476250 w 552450"/>
              <a:gd name="connsiteY17" fmla="*/ 1054100 h 1210071"/>
              <a:gd name="connsiteX18" fmla="*/ 520700 w 552450"/>
              <a:gd name="connsiteY18" fmla="*/ 946150 h 1210071"/>
              <a:gd name="connsiteX19" fmla="*/ 552450 w 552450"/>
              <a:gd name="connsiteY19" fmla="*/ 920750 h 1210071"/>
              <a:gd name="connsiteX20" fmla="*/ 520700 w 552450"/>
              <a:gd name="connsiteY20" fmla="*/ 812800 h 1210071"/>
              <a:gd name="connsiteX21" fmla="*/ 488950 w 552450"/>
              <a:gd name="connsiteY21" fmla="*/ 698500 h 1210071"/>
              <a:gd name="connsiteX22" fmla="*/ 495300 w 552450"/>
              <a:gd name="connsiteY22" fmla="*/ 546100 h 1210071"/>
              <a:gd name="connsiteX23" fmla="*/ 488950 w 552450"/>
              <a:gd name="connsiteY23" fmla="*/ 368300 h 1210071"/>
              <a:gd name="connsiteX24" fmla="*/ 514350 w 552450"/>
              <a:gd name="connsiteY24" fmla="*/ 266700 h 1210071"/>
              <a:gd name="connsiteX25" fmla="*/ 533400 w 552450"/>
              <a:gd name="connsiteY25" fmla="*/ 196850 h 1210071"/>
              <a:gd name="connsiteX26" fmla="*/ 482600 w 552450"/>
              <a:gd name="connsiteY26" fmla="*/ 139700 h 1210071"/>
              <a:gd name="connsiteX27" fmla="*/ 450850 w 552450"/>
              <a:gd name="connsiteY27" fmla="*/ 0 h 1210071"/>
              <a:gd name="connsiteX0" fmla="*/ 450850 w 552450"/>
              <a:gd name="connsiteY0" fmla="*/ 0 h 1210071"/>
              <a:gd name="connsiteX1" fmla="*/ 317500 w 552450"/>
              <a:gd name="connsiteY1" fmla="*/ 38100 h 1210071"/>
              <a:gd name="connsiteX2" fmla="*/ 247650 w 552450"/>
              <a:gd name="connsiteY2" fmla="*/ 82550 h 1210071"/>
              <a:gd name="connsiteX3" fmla="*/ 165100 w 552450"/>
              <a:gd name="connsiteY3" fmla="*/ 127000 h 1210071"/>
              <a:gd name="connsiteX4" fmla="*/ 101600 w 552450"/>
              <a:gd name="connsiteY4" fmla="*/ 190500 h 1210071"/>
              <a:gd name="connsiteX5" fmla="*/ 50800 w 552450"/>
              <a:gd name="connsiteY5" fmla="*/ 260350 h 1210071"/>
              <a:gd name="connsiteX6" fmla="*/ 12700 w 552450"/>
              <a:gd name="connsiteY6" fmla="*/ 361950 h 1210071"/>
              <a:gd name="connsiteX7" fmla="*/ 0 w 552450"/>
              <a:gd name="connsiteY7" fmla="*/ 457200 h 1210071"/>
              <a:gd name="connsiteX8" fmla="*/ 0 w 552450"/>
              <a:gd name="connsiteY8" fmla="*/ 533400 h 1210071"/>
              <a:gd name="connsiteX9" fmla="*/ 6350 w 552450"/>
              <a:gd name="connsiteY9" fmla="*/ 609600 h 1210071"/>
              <a:gd name="connsiteX10" fmla="*/ 31750 w 552450"/>
              <a:gd name="connsiteY10" fmla="*/ 711200 h 1210071"/>
              <a:gd name="connsiteX11" fmla="*/ 63500 w 552450"/>
              <a:gd name="connsiteY11" fmla="*/ 819150 h 1210071"/>
              <a:gd name="connsiteX12" fmla="*/ 102507 w 552450"/>
              <a:gd name="connsiteY12" fmla="*/ 924991 h 1210071"/>
              <a:gd name="connsiteX13" fmla="*/ 179614 w 552450"/>
              <a:gd name="connsiteY13" fmla="*/ 1008961 h 1210071"/>
              <a:gd name="connsiteX14" fmla="*/ 234950 w 552450"/>
              <a:gd name="connsiteY14" fmla="*/ 1062581 h 1210071"/>
              <a:gd name="connsiteX15" fmla="*/ 345622 w 552450"/>
              <a:gd name="connsiteY15" fmla="*/ 1123261 h 1210071"/>
              <a:gd name="connsiteX16" fmla="*/ 479878 w 552450"/>
              <a:gd name="connsiteY16" fmla="*/ 1210071 h 1210071"/>
              <a:gd name="connsiteX17" fmla="*/ 476250 w 552450"/>
              <a:gd name="connsiteY17" fmla="*/ 1054100 h 1210071"/>
              <a:gd name="connsiteX18" fmla="*/ 520700 w 552450"/>
              <a:gd name="connsiteY18" fmla="*/ 946150 h 1210071"/>
              <a:gd name="connsiteX19" fmla="*/ 552450 w 552450"/>
              <a:gd name="connsiteY19" fmla="*/ 920750 h 1210071"/>
              <a:gd name="connsiteX20" fmla="*/ 520700 w 552450"/>
              <a:gd name="connsiteY20" fmla="*/ 812800 h 1210071"/>
              <a:gd name="connsiteX21" fmla="*/ 488950 w 552450"/>
              <a:gd name="connsiteY21" fmla="*/ 698500 h 1210071"/>
              <a:gd name="connsiteX22" fmla="*/ 495300 w 552450"/>
              <a:gd name="connsiteY22" fmla="*/ 546100 h 1210071"/>
              <a:gd name="connsiteX23" fmla="*/ 488950 w 552450"/>
              <a:gd name="connsiteY23" fmla="*/ 368300 h 1210071"/>
              <a:gd name="connsiteX24" fmla="*/ 514350 w 552450"/>
              <a:gd name="connsiteY24" fmla="*/ 266700 h 1210071"/>
              <a:gd name="connsiteX25" fmla="*/ 533400 w 552450"/>
              <a:gd name="connsiteY25" fmla="*/ 196850 h 1210071"/>
              <a:gd name="connsiteX26" fmla="*/ 482600 w 552450"/>
              <a:gd name="connsiteY26" fmla="*/ 139700 h 1210071"/>
              <a:gd name="connsiteX27" fmla="*/ 450850 w 552450"/>
              <a:gd name="connsiteY27" fmla="*/ 0 h 1210071"/>
              <a:gd name="connsiteX0" fmla="*/ 450850 w 552450"/>
              <a:gd name="connsiteY0" fmla="*/ 0 h 1210071"/>
              <a:gd name="connsiteX1" fmla="*/ 317500 w 552450"/>
              <a:gd name="connsiteY1" fmla="*/ 38100 h 1210071"/>
              <a:gd name="connsiteX2" fmla="*/ 247650 w 552450"/>
              <a:gd name="connsiteY2" fmla="*/ 82550 h 1210071"/>
              <a:gd name="connsiteX3" fmla="*/ 165100 w 552450"/>
              <a:gd name="connsiteY3" fmla="*/ 127000 h 1210071"/>
              <a:gd name="connsiteX4" fmla="*/ 101600 w 552450"/>
              <a:gd name="connsiteY4" fmla="*/ 190500 h 1210071"/>
              <a:gd name="connsiteX5" fmla="*/ 50800 w 552450"/>
              <a:gd name="connsiteY5" fmla="*/ 260350 h 1210071"/>
              <a:gd name="connsiteX6" fmla="*/ 12700 w 552450"/>
              <a:gd name="connsiteY6" fmla="*/ 361950 h 1210071"/>
              <a:gd name="connsiteX7" fmla="*/ 0 w 552450"/>
              <a:gd name="connsiteY7" fmla="*/ 457200 h 1210071"/>
              <a:gd name="connsiteX8" fmla="*/ 0 w 552450"/>
              <a:gd name="connsiteY8" fmla="*/ 533400 h 1210071"/>
              <a:gd name="connsiteX9" fmla="*/ 6350 w 552450"/>
              <a:gd name="connsiteY9" fmla="*/ 609600 h 1210071"/>
              <a:gd name="connsiteX10" fmla="*/ 31750 w 552450"/>
              <a:gd name="connsiteY10" fmla="*/ 711200 h 1210071"/>
              <a:gd name="connsiteX11" fmla="*/ 45357 w 552450"/>
              <a:gd name="connsiteY11" fmla="*/ 833270 h 1210071"/>
              <a:gd name="connsiteX12" fmla="*/ 102507 w 552450"/>
              <a:gd name="connsiteY12" fmla="*/ 924991 h 1210071"/>
              <a:gd name="connsiteX13" fmla="*/ 179614 w 552450"/>
              <a:gd name="connsiteY13" fmla="*/ 1008961 h 1210071"/>
              <a:gd name="connsiteX14" fmla="*/ 234950 w 552450"/>
              <a:gd name="connsiteY14" fmla="*/ 1062581 h 1210071"/>
              <a:gd name="connsiteX15" fmla="*/ 345622 w 552450"/>
              <a:gd name="connsiteY15" fmla="*/ 1123261 h 1210071"/>
              <a:gd name="connsiteX16" fmla="*/ 479878 w 552450"/>
              <a:gd name="connsiteY16" fmla="*/ 1210071 h 1210071"/>
              <a:gd name="connsiteX17" fmla="*/ 476250 w 552450"/>
              <a:gd name="connsiteY17" fmla="*/ 1054100 h 1210071"/>
              <a:gd name="connsiteX18" fmla="*/ 520700 w 552450"/>
              <a:gd name="connsiteY18" fmla="*/ 946150 h 1210071"/>
              <a:gd name="connsiteX19" fmla="*/ 552450 w 552450"/>
              <a:gd name="connsiteY19" fmla="*/ 920750 h 1210071"/>
              <a:gd name="connsiteX20" fmla="*/ 520700 w 552450"/>
              <a:gd name="connsiteY20" fmla="*/ 812800 h 1210071"/>
              <a:gd name="connsiteX21" fmla="*/ 488950 w 552450"/>
              <a:gd name="connsiteY21" fmla="*/ 698500 h 1210071"/>
              <a:gd name="connsiteX22" fmla="*/ 495300 w 552450"/>
              <a:gd name="connsiteY22" fmla="*/ 546100 h 1210071"/>
              <a:gd name="connsiteX23" fmla="*/ 488950 w 552450"/>
              <a:gd name="connsiteY23" fmla="*/ 368300 h 1210071"/>
              <a:gd name="connsiteX24" fmla="*/ 514350 w 552450"/>
              <a:gd name="connsiteY24" fmla="*/ 266700 h 1210071"/>
              <a:gd name="connsiteX25" fmla="*/ 533400 w 552450"/>
              <a:gd name="connsiteY25" fmla="*/ 196850 h 1210071"/>
              <a:gd name="connsiteX26" fmla="*/ 482600 w 552450"/>
              <a:gd name="connsiteY26" fmla="*/ 139700 h 1210071"/>
              <a:gd name="connsiteX27" fmla="*/ 450850 w 552450"/>
              <a:gd name="connsiteY27" fmla="*/ 0 h 1210071"/>
              <a:gd name="connsiteX0" fmla="*/ 450850 w 552450"/>
              <a:gd name="connsiteY0" fmla="*/ 0 h 1210071"/>
              <a:gd name="connsiteX1" fmla="*/ 317500 w 552450"/>
              <a:gd name="connsiteY1" fmla="*/ 38100 h 1210071"/>
              <a:gd name="connsiteX2" fmla="*/ 247650 w 552450"/>
              <a:gd name="connsiteY2" fmla="*/ 82550 h 1210071"/>
              <a:gd name="connsiteX3" fmla="*/ 165100 w 552450"/>
              <a:gd name="connsiteY3" fmla="*/ 127000 h 1210071"/>
              <a:gd name="connsiteX4" fmla="*/ 101600 w 552450"/>
              <a:gd name="connsiteY4" fmla="*/ 190500 h 1210071"/>
              <a:gd name="connsiteX5" fmla="*/ 50800 w 552450"/>
              <a:gd name="connsiteY5" fmla="*/ 260350 h 1210071"/>
              <a:gd name="connsiteX6" fmla="*/ 12700 w 552450"/>
              <a:gd name="connsiteY6" fmla="*/ 361950 h 1210071"/>
              <a:gd name="connsiteX7" fmla="*/ 0 w 552450"/>
              <a:gd name="connsiteY7" fmla="*/ 457200 h 1210071"/>
              <a:gd name="connsiteX8" fmla="*/ 0 w 552450"/>
              <a:gd name="connsiteY8" fmla="*/ 533400 h 1210071"/>
              <a:gd name="connsiteX9" fmla="*/ 6350 w 552450"/>
              <a:gd name="connsiteY9" fmla="*/ 609600 h 1210071"/>
              <a:gd name="connsiteX10" fmla="*/ 17236 w 552450"/>
              <a:gd name="connsiteY10" fmla="*/ 718260 h 1210071"/>
              <a:gd name="connsiteX11" fmla="*/ 45357 w 552450"/>
              <a:gd name="connsiteY11" fmla="*/ 833270 h 1210071"/>
              <a:gd name="connsiteX12" fmla="*/ 102507 w 552450"/>
              <a:gd name="connsiteY12" fmla="*/ 924991 h 1210071"/>
              <a:gd name="connsiteX13" fmla="*/ 179614 w 552450"/>
              <a:gd name="connsiteY13" fmla="*/ 1008961 h 1210071"/>
              <a:gd name="connsiteX14" fmla="*/ 234950 w 552450"/>
              <a:gd name="connsiteY14" fmla="*/ 1062581 h 1210071"/>
              <a:gd name="connsiteX15" fmla="*/ 345622 w 552450"/>
              <a:gd name="connsiteY15" fmla="*/ 1123261 h 1210071"/>
              <a:gd name="connsiteX16" fmla="*/ 479878 w 552450"/>
              <a:gd name="connsiteY16" fmla="*/ 1210071 h 1210071"/>
              <a:gd name="connsiteX17" fmla="*/ 476250 w 552450"/>
              <a:gd name="connsiteY17" fmla="*/ 1054100 h 1210071"/>
              <a:gd name="connsiteX18" fmla="*/ 520700 w 552450"/>
              <a:gd name="connsiteY18" fmla="*/ 946150 h 1210071"/>
              <a:gd name="connsiteX19" fmla="*/ 552450 w 552450"/>
              <a:gd name="connsiteY19" fmla="*/ 920750 h 1210071"/>
              <a:gd name="connsiteX20" fmla="*/ 520700 w 552450"/>
              <a:gd name="connsiteY20" fmla="*/ 812800 h 1210071"/>
              <a:gd name="connsiteX21" fmla="*/ 488950 w 552450"/>
              <a:gd name="connsiteY21" fmla="*/ 698500 h 1210071"/>
              <a:gd name="connsiteX22" fmla="*/ 495300 w 552450"/>
              <a:gd name="connsiteY22" fmla="*/ 546100 h 1210071"/>
              <a:gd name="connsiteX23" fmla="*/ 488950 w 552450"/>
              <a:gd name="connsiteY23" fmla="*/ 368300 h 1210071"/>
              <a:gd name="connsiteX24" fmla="*/ 514350 w 552450"/>
              <a:gd name="connsiteY24" fmla="*/ 266700 h 1210071"/>
              <a:gd name="connsiteX25" fmla="*/ 533400 w 552450"/>
              <a:gd name="connsiteY25" fmla="*/ 196850 h 1210071"/>
              <a:gd name="connsiteX26" fmla="*/ 482600 w 552450"/>
              <a:gd name="connsiteY26" fmla="*/ 139700 h 1210071"/>
              <a:gd name="connsiteX27" fmla="*/ 450850 w 552450"/>
              <a:gd name="connsiteY27" fmla="*/ 0 h 1210071"/>
              <a:gd name="connsiteX0" fmla="*/ 450850 w 552450"/>
              <a:gd name="connsiteY0" fmla="*/ 0 h 1210071"/>
              <a:gd name="connsiteX1" fmla="*/ 317500 w 552450"/>
              <a:gd name="connsiteY1" fmla="*/ 38100 h 1210071"/>
              <a:gd name="connsiteX2" fmla="*/ 247650 w 552450"/>
              <a:gd name="connsiteY2" fmla="*/ 82550 h 1210071"/>
              <a:gd name="connsiteX3" fmla="*/ 165100 w 552450"/>
              <a:gd name="connsiteY3" fmla="*/ 127000 h 1210071"/>
              <a:gd name="connsiteX4" fmla="*/ 101600 w 552450"/>
              <a:gd name="connsiteY4" fmla="*/ 190500 h 1210071"/>
              <a:gd name="connsiteX5" fmla="*/ 50800 w 552450"/>
              <a:gd name="connsiteY5" fmla="*/ 260350 h 1210071"/>
              <a:gd name="connsiteX6" fmla="*/ 12700 w 552450"/>
              <a:gd name="connsiteY6" fmla="*/ 361950 h 1210071"/>
              <a:gd name="connsiteX7" fmla="*/ 0 w 552450"/>
              <a:gd name="connsiteY7" fmla="*/ 457200 h 1210071"/>
              <a:gd name="connsiteX8" fmla="*/ 0 w 552450"/>
              <a:gd name="connsiteY8" fmla="*/ 533400 h 1210071"/>
              <a:gd name="connsiteX9" fmla="*/ 6350 w 552450"/>
              <a:gd name="connsiteY9" fmla="*/ 609600 h 1210071"/>
              <a:gd name="connsiteX10" fmla="*/ 17236 w 552450"/>
              <a:gd name="connsiteY10" fmla="*/ 718260 h 1210071"/>
              <a:gd name="connsiteX11" fmla="*/ 45357 w 552450"/>
              <a:gd name="connsiteY11" fmla="*/ 833270 h 1210071"/>
              <a:gd name="connsiteX12" fmla="*/ 102507 w 552450"/>
              <a:gd name="connsiteY12" fmla="*/ 924991 h 1210071"/>
              <a:gd name="connsiteX13" fmla="*/ 179614 w 552450"/>
              <a:gd name="connsiteY13" fmla="*/ 1008961 h 1210071"/>
              <a:gd name="connsiteX14" fmla="*/ 234950 w 552450"/>
              <a:gd name="connsiteY14" fmla="*/ 1062581 h 1210071"/>
              <a:gd name="connsiteX15" fmla="*/ 345622 w 552450"/>
              <a:gd name="connsiteY15" fmla="*/ 1123261 h 1210071"/>
              <a:gd name="connsiteX16" fmla="*/ 479878 w 552450"/>
              <a:gd name="connsiteY16" fmla="*/ 1210071 h 1210071"/>
              <a:gd name="connsiteX17" fmla="*/ 476250 w 552450"/>
              <a:gd name="connsiteY17" fmla="*/ 1054100 h 1210071"/>
              <a:gd name="connsiteX18" fmla="*/ 520700 w 552450"/>
              <a:gd name="connsiteY18" fmla="*/ 946150 h 1210071"/>
              <a:gd name="connsiteX19" fmla="*/ 552450 w 552450"/>
              <a:gd name="connsiteY19" fmla="*/ 920750 h 1210071"/>
              <a:gd name="connsiteX20" fmla="*/ 520700 w 552450"/>
              <a:gd name="connsiteY20" fmla="*/ 812800 h 1210071"/>
              <a:gd name="connsiteX21" fmla="*/ 488950 w 552450"/>
              <a:gd name="connsiteY21" fmla="*/ 698500 h 1210071"/>
              <a:gd name="connsiteX22" fmla="*/ 495300 w 552450"/>
              <a:gd name="connsiteY22" fmla="*/ 546100 h 1210071"/>
              <a:gd name="connsiteX23" fmla="*/ 488950 w 552450"/>
              <a:gd name="connsiteY23" fmla="*/ 368300 h 1210071"/>
              <a:gd name="connsiteX24" fmla="*/ 514350 w 552450"/>
              <a:gd name="connsiteY24" fmla="*/ 266700 h 1210071"/>
              <a:gd name="connsiteX25" fmla="*/ 533400 w 552450"/>
              <a:gd name="connsiteY25" fmla="*/ 196850 h 1210071"/>
              <a:gd name="connsiteX26" fmla="*/ 482600 w 552450"/>
              <a:gd name="connsiteY26" fmla="*/ 139700 h 1210071"/>
              <a:gd name="connsiteX27" fmla="*/ 450850 w 552450"/>
              <a:gd name="connsiteY27" fmla="*/ 0 h 1210071"/>
              <a:gd name="connsiteX0" fmla="*/ 450850 w 552450"/>
              <a:gd name="connsiteY0" fmla="*/ 0 h 1210071"/>
              <a:gd name="connsiteX1" fmla="*/ 317500 w 552450"/>
              <a:gd name="connsiteY1" fmla="*/ 38100 h 1210071"/>
              <a:gd name="connsiteX2" fmla="*/ 247650 w 552450"/>
              <a:gd name="connsiteY2" fmla="*/ 82550 h 1210071"/>
              <a:gd name="connsiteX3" fmla="*/ 165100 w 552450"/>
              <a:gd name="connsiteY3" fmla="*/ 127000 h 1210071"/>
              <a:gd name="connsiteX4" fmla="*/ 101600 w 552450"/>
              <a:gd name="connsiteY4" fmla="*/ 190500 h 1210071"/>
              <a:gd name="connsiteX5" fmla="*/ 50800 w 552450"/>
              <a:gd name="connsiteY5" fmla="*/ 260350 h 1210071"/>
              <a:gd name="connsiteX6" fmla="*/ 12700 w 552450"/>
              <a:gd name="connsiteY6" fmla="*/ 361950 h 1210071"/>
              <a:gd name="connsiteX7" fmla="*/ 0 w 552450"/>
              <a:gd name="connsiteY7" fmla="*/ 457200 h 1210071"/>
              <a:gd name="connsiteX8" fmla="*/ 0 w 552450"/>
              <a:gd name="connsiteY8" fmla="*/ 533400 h 1210071"/>
              <a:gd name="connsiteX9" fmla="*/ 6350 w 552450"/>
              <a:gd name="connsiteY9" fmla="*/ 609600 h 1210071"/>
              <a:gd name="connsiteX10" fmla="*/ 17236 w 552450"/>
              <a:gd name="connsiteY10" fmla="*/ 718260 h 1210071"/>
              <a:gd name="connsiteX11" fmla="*/ 45357 w 552450"/>
              <a:gd name="connsiteY11" fmla="*/ 833270 h 1210071"/>
              <a:gd name="connsiteX12" fmla="*/ 102507 w 552450"/>
              <a:gd name="connsiteY12" fmla="*/ 924991 h 1210071"/>
              <a:gd name="connsiteX13" fmla="*/ 179614 w 552450"/>
              <a:gd name="connsiteY13" fmla="*/ 1008961 h 1210071"/>
              <a:gd name="connsiteX14" fmla="*/ 234950 w 552450"/>
              <a:gd name="connsiteY14" fmla="*/ 1062581 h 1210071"/>
              <a:gd name="connsiteX15" fmla="*/ 345622 w 552450"/>
              <a:gd name="connsiteY15" fmla="*/ 1123261 h 1210071"/>
              <a:gd name="connsiteX16" fmla="*/ 479878 w 552450"/>
              <a:gd name="connsiteY16" fmla="*/ 1210071 h 1210071"/>
              <a:gd name="connsiteX17" fmla="*/ 476250 w 552450"/>
              <a:gd name="connsiteY17" fmla="*/ 1054100 h 1210071"/>
              <a:gd name="connsiteX18" fmla="*/ 520700 w 552450"/>
              <a:gd name="connsiteY18" fmla="*/ 946150 h 1210071"/>
              <a:gd name="connsiteX19" fmla="*/ 552450 w 552450"/>
              <a:gd name="connsiteY19" fmla="*/ 920750 h 1210071"/>
              <a:gd name="connsiteX20" fmla="*/ 520700 w 552450"/>
              <a:gd name="connsiteY20" fmla="*/ 812800 h 1210071"/>
              <a:gd name="connsiteX21" fmla="*/ 503465 w 552450"/>
              <a:gd name="connsiteY21" fmla="*/ 702031 h 1210071"/>
              <a:gd name="connsiteX22" fmla="*/ 495300 w 552450"/>
              <a:gd name="connsiteY22" fmla="*/ 546100 h 1210071"/>
              <a:gd name="connsiteX23" fmla="*/ 488950 w 552450"/>
              <a:gd name="connsiteY23" fmla="*/ 368300 h 1210071"/>
              <a:gd name="connsiteX24" fmla="*/ 514350 w 552450"/>
              <a:gd name="connsiteY24" fmla="*/ 266700 h 1210071"/>
              <a:gd name="connsiteX25" fmla="*/ 533400 w 552450"/>
              <a:gd name="connsiteY25" fmla="*/ 196850 h 1210071"/>
              <a:gd name="connsiteX26" fmla="*/ 482600 w 552450"/>
              <a:gd name="connsiteY26" fmla="*/ 139700 h 1210071"/>
              <a:gd name="connsiteX27" fmla="*/ 450850 w 552450"/>
              <a:gd name="connsiteY27" fmla="*/ 0 h 1210071"/>
              <a:gd name="connsiteX0" fmla="*/ 450850 w 552450"/>
              <a:gd name="connsiteY0" fmla="*/ 0 h 1210071"/>
              <a:gd name="connsiteX1" fmla="*/ 317500 w 552450"/>
              <a:gd name="connsiteY1" fmla="*/ 38100 h 1210071"/>
              <a:gd name="connsiteX2" fmla="*/ 247650 w 552450"/>
              <a:gd name="connsiteY2" fmla="*/ 82550 h 1210071"/>
              <a:gd name="connsiteX3" fmla="*/ 165100 w 552450"/>
              <a:gd name="connsiteY3" fmla="*/ 127000 h 1210071"/>
              <a:gd name="connsiteX4" fmla="*/ 101600 w 552450"/>
              <a:gd name="connsiteY4" fmla="*/ 190500 h 1210071"/>
              <a:gd name="connsiteX5" fmla="*/ 50800 w 552450"/>
              <a:gd name="connsiteY5" fmla="*/ 260350 h 1210071"/>
              <a:gd name="connsiteX6" fmla="*/ 12700 w 552450"/>
              <a:gd name="connsiteY6" fmla="*/ 361950 h 1210071"/>
              <a:gd name="connsiteX7" fmla="*/ 0 w 552450"/>
              <a:gd name="connsiteY7" fmla="*/ 457200 h 1210071"/>
              <a:gd name="connsiteX8" fmla="*/ 0 w 552450"/>
              <a:gd name="connsiteY8" fmla="*/ 533400 h 1210071"/>
              <a:gd name="connsiteX9" fmla="*/ 6350 w 552450"/>
              <a:gd name="connsiteY9" fmla="*/ 609600 h 1210071"/>
              <a:gd name="connsiteX10" fmla="*/ 17236 w 552450"/>
              <a:gd name="connsiteY10" fmla="*/ 718260 h 1210071"/>
              <a:gd name="connsiteX11" fmla="*/ 45357 w 552450"/>
              <a:gd name="connsiteY11" fmla="*/ 833270 h 1210071"/>
              <a:gd name="connsiteX12" fmla="*/ 102507 w 552450"/>
              <a:gd name="connsiteY12" fmla="*/ 924991 h 1210071"/>
              <a:gd name="connsiteX13" fmla="*/ 179614 w 552450"/>
              <a:gd name="connsiteY13" fmla="*/ 1008961 h 1210071"/>
              <a:gd name="connsiteX14" fmla="*/ 234950 w 552450"/>
              <a:gd name="connsiteY14" fmla="*/ 1062581 h 1210071"/>
              <a:gd name="connsiteX15" fmla="*/ 345622 w 552450"/>
              <a:gd name="connsiteY15" fmla="*/ 1123261 h 1210071"/>
              <a:gd name="connsiteX16" fmla="*/ 479878 w 552450"/>
              <a:gd name="connsiteY16" fmla="*/ 1210071 h 1210071"/>
              <a:gd name="connsiteX17" fmla="*/ 476250 w 552450"/>
              <a:gd name="connsiteY17" fmla="*/ 1054100 h 1210071"/>
              <a:gd name="connsiteX18" fmla="*/ 520700 w 552450"/>
              <a:gd name="connsiteY18" fmla="*/ 946150 h 1210071"/>
              <a:gd name="connsiteX19" fmla="*/ 552450 w 552450"/>
              <a:gd name="connsiteY19" fmla="*/ 920750 h 1210071"/>
              <a:gd name="connsiteX20" fmla="*/ 520700 w 552450"/>
              <a:gd name="connsiteY20" fmla="*/ 812800 h 1210071"/>
              <a:gd name="connsiteX21" fmla="*/ 503465 w 552450"/>
              <a:gd name="connsiteY21" fmla="*/ 702031 h 1210071"/>
              <a:gd name="connsiteX22" fmla="*/ 495300 w 552450"/>
              <a:gd name="connsiteY22" fmla="*/ 546100 h 1210071"/>
              <a:gd name="connsiteX23" fmla="*/ 496207 w 552450"/>
              <a:gd name="connsiteY23" fmla="*/ 375360 h 1210071"/>
              <a:gd name="connsiteX24" fmla="*/ 514350 w 552450"/>
              <a:gd name="connsiteY24" fmla="*/ 266700 h 1210071"/>
              <a:gd name="connsiteX25" fmla="*/ 533400 w 552450"/>
              <a:gd name="connsiteY25" fmla="*/ 196850 h 1210071"/>
              <a:gd name="connsiteX26" fmla="*/ 482600 w 552450"/>
              <a:gd name="connsiteY26" fmla="*/ 139700 h 1210071"/>
              <a:gd name="connsiteX27" fmla="*/ 450850 w 552450"/>
              <a:gd name="connsiteY27" fmla="*/ 0 h 1210071"/>
              <a:gd name="connsiteX0" fmla="*/ 450850 w 566965"/>
              <a:gd name="connsiteY0" fmla="*/ 0 h 1210071"/>
              <a:gd name="connsiteX1" fmla="*/ 317500 w 566965"/>
              <a:gd name="connsiteY1" fmla="*/ 38100 h 1210071"/>
              <a:gd name="connsiteX2" fmla="*/ 247650 w 566965"/>
              <a:gd name="connsiteY2" fmla="*/ 82550 h 1210071"/>
              <a:gd name="connsiteX3" fmla="*/ 165100 w 566965"/>
              <a:gd name="connsiteY3" fmla="*/ 127000 h 1210071"/>
              <a:gd name="connsiteX4" fmla="*/ 101600 w 566965"/>
              <a:gd name="connsiteY4" fmla="*/ 190500 h 1210071"/>
              <a:gd name="connsiteX5" fmla="*/ 50800 w 566965"/>
              <a:gd name="connsiteY5" fmla="*/ 260350 h 1210071"/>
              <a:gd name="connsiteX6" fmla="*/ 12700 w 566965"/>
              <a:gd name="connsiteY6" fmla="*/ 361950 h 1210071"/>
              <a:gd name="connsiteX7" fmla="*/ 0 w 566965"/>
              <a:gd name="connsiteY7" fmla="*/ 457200 h 1210071"/>
              <a:gd name="connsiteX8" fmla="*/ 0 w 566965"/>
              <a:gd name="connsiteY8" fmla="*/ 533400 h 1210071"/>
              <a:gd name="connsiteX9" fmla="*/ 6350 w 566965"/>
              <a:gd name="connsiteY9" fmla="*/ 609600 h 1210071"/>
              <a:gd name="connsiteX10" fmla="*/ 17236 w 566965"/>
              <a:gd name="connsiteY10" fmla="*/ 718260 h 1210071"/>
              <a:gd name="connsiteX11" fmla="*/ 45357 w 566965"/>
              <a:gd name="connsiteY11" fmla="*/ 833270 h 1210071"/>
              <a:gd name="connsiteX12" fmla="*/ 102507 w 566965"/>
              <a:gd name="connsiteY12" fmla="*/ 924991 h 1210071"/>
              <a:gd name="connsiteX13" fmla="*/ 179614 w 566965"/>
              <a:gd name="connsiteY13" fmla="*/ 1008961 h 1210071"/>
              <a:gd name="connsiteX14" fmla="*/ 234950 w 566965"/>
              <a:gd name="connsiteY14" fmla="*/ 1062581 h 1210071"/>
              <a:gd name="connsiteX15" fmla="*/ 345622 w 566965"/>
              <a:gd name="connsiteY15" fmla="*/ 1123261 h 1210071"/>
              <a:gd name="connsiteX16" fmla="*/ 479878 w 566965"/>
              <a:gd name="connsiteY16" fmla="*/ 1210071 h 1210071"/>
              <a:gd name="connsiteX17" fmla="*/ 476250 w 566965"/>
              <a:gd name="connsiteY17" fmla="*/ 1054100 h 1210071"/>
              <a:gd name="connsiteX18" fmla="*/ 520700 w 566965"/>
              <a:gd name="connsiteY18" fmla="*/ 946150 h 1210071"/>
              <a:gd name="connsiteX19" fmla="*/ 566965 w 566965"/>
              <a:gd name="connsiteY19" fmla="*/ 906630 h 1210071"/>
              <a:gd name="connsiteX20" fmla="*/ 520700 w 566965"/>
              <a:gd name="connsiteY20" fmla="*/ 812800 h 1210071"/>
              <a:gd name="connsiteX21" fmla="*/ 503465 w 566965"/>
              <a:gd name="connsiteY21" fmla="*/ 702031 h 1210071"/>
              <a:gd name="connsiteX22" fmla="*/ 495300 w 566965"/>
              <a:gd name="connsiteY22" fmla="*/ 546100 h 1210071"/>
              <a:gd name="connsiteX23" fmla="*/ 496207 w 566965"/>
              <a:gd name="connsiteY23" fmla="*/ 375360 h 1210071"/>
              <a:gd name="connsiteX24" fmla="*/ 514350 w 566965"/>
              <a:gd name="connsiteY24" fmla="*/ 266700 h 1210071"/>
              <a:gd name="connsiteX25" fmla="*/ 533400 w 566965"/>
              <a:gd name="connsiteY25" fmla="*/ 196850 h 1210071"/>
              <a:gd name="connsiteX26" fmla="*/ 482600 w 566965"/>
              <a:gd name="connsiteY26" fmla="*/ 139700 h 1210071"/>
              <a:gd name="connsiteX27" fmla="*/ 450850 w 566965"/>
              <a:gd name="connsiteY27" fmla="*/ 0 h 1210071"/>
              <a:gd name="connsiteX0" fmla="*/ 450850 w 566965"/>
              <a:gd name="connsiteY0" fmla="*/ 0 h 1210071"/>
              <a:gd name="connsiteX1" fmla="*/ 317500 w 566965"/>
              <a:gd name="connsiteY1" fmla="*/ 38100 h 1210071"/>
              <a:gd name="connsiteX2" fmla="*/ 225878 w 566965"/>
              <a:gd name="connsiteY2" fmla="*/ 64899 h 1210071"/>
              <a:gd name="connsiteX3" fmla="*/ 165100 w 566965"/>
              <a:gd name="connsiteY3" fmla="*/ 127000 h 1210071"/>
              <a:gd name="connsiteX4" fmla="*/ 101600 w 566965"/>
              <a:gd name="connsiteY4" fmla="*/ 190500 h 1210071"/>
              <a:gd name="connsiteX5" fmla="*/ 50800 w 566965"/>
              <a:gd name="connsiteY5" fmla="*/ 260350 h 1210071"/>
              <a:gd name="connsiteX6" fmla="*/ 12700 w 566965"/>
              <a:gd name="connsiteY6" fmla="*/ 361950 h 1210071"/>
              <a:gd name="connsiteX7" fmla="*/ 0 w 566965"/>
              <a:gd name="connsiteY7" fmla="*/ 457200 h 1210071"/>
              <a:gd name="connsiteX8" fmla="*/ 0 w 566965"/>
              <a:gd name="connsiteY8" fmla="*/ 533400 h 1210071"/>
              <a:gd name="connsiteX9" fmla="*/ 6350 w 566965"/>
              <a:gd name="connsiteY9" fmla="*/ 609600 h 1210071"/>
              <a:gd name="connsiteX10" fmla="*/ 17236 w 566965"/>
              <a:gd name="connsiteY10" fmla="*/ 718260 h 1210071"/>
              <a:gd name="connsiteX11" fmla="*/ 45357 w 566965"/>
              <a:gd name="connsiteY11" fmla="*/ 833270 h 1210071"/>
              <a:gd name="connsiteX12" fmla="*/ 102507 w 566965"/>
              <a:gd name="connsiteY12" fmla="*/ 924991 h 1210071"/>
              <a:gd name="connsiteX13" fmla="*/ 179614 w 566965"/>
              <a:gd name="connsiteY13" fmla="*/ 1008961 h 1210071"/>
              <a:gd name="connsiteX14" fmla="*/ 234950 w 566965"/>
              <a:gd name="connsiteY14" fmla="*/ 1062581 h 1210071"/>
              <a:gd name="connsiteX15" fmla="*/ 345622 w 566965"/>
              <a:gd name="connsiteY15" fmla="*/ 1123261 h 1210071"/>
              <a:gd name="connsiteX16" fmla="*/ 479878 w 566965"/>
              <a:gd name="connsiteY16" fmla="*/ 1210071 h 1210071"/>
              <a:gd name="connsiteX17" fmla="*/ 476250 w 566965"/>
              <a:gd name="connsiteY17" fmla="*/ 1054100 h 1210071"/>
              <a:gd name="connsiteX18" fmla="*/ 520700 w 566965"/>
              <a:gd name="connsiteY18" fmla="*/ 946150 h 1210071"/>
              <a:gd name="connsiteX19" fmla="*/ 566965 w 566965"/>
              <a:gd name="connsiteY19" fmla="*/ 906630 h 1210071"/>
              <a:gd name="connsiteX20" fmla="*/ 520700 w 566965"/>
              <a:gd name="connsiteY20" fmla="*/ 812800 h 1210071"/>
              <a:gd name="connsiteX21" fmla="*/ 503465 w 566965"/>
              <a:gd name="connsiteY21" fmla="*/ 702031 h 1210071"/>
              <a:gd name="connsiteX22" fmla="*/ 495300 w 566965"/>
              <a:gd name="connsiteY22" fmla="*/ 546100 h 1210071"/>
              <a:gd name="connsiteX23" fmla="*/ 496207 w 566965"/>
              <a:gd name="connsiteY23" fmla="*/ 375360 h 1210071"/>
              <a:gd name="connsiteX24" fmla="*/ 514350 w 566965"/>
              <a:gd name="connsiteY24" fmla="*/ 266700 h 1210071"/>
              <a:gd name="connsiteX25" fmla="*/ 533400 w 566965"/>
              <a:gd name="connsiteY25" fmla="*/ 196850 h 1210071"/>
              <a:gd name="connsiteX26" fmla="*/ 482600 w 566965"/>
              <a:gd name="connsiteY26" fmla="*/ 139700 h 1210071"/>
              <a:gd name="connsiteX27" fmla="*/ 450850 w 566965"/>
              <a:gd name="connsiteY27" fmla="*/ 0 h 1210071"/>
              <a:gd name="connsiteX0" fmla="*/ 450850 w 566965"/>
              <a:gd name="connsiteY0" fmla="*/ 0 h 1210071"/>
              <a:gd name="connsiteX1" fmla="*/ 324757 w 566965"/>
              <a:gd name="connsiteY1" fmla="*/ 23979 h 1210071"/>
              <a:gd name="connsiteX2" fmla="*/ 225878 w 566965"/>
              <a:gd name="connsiteY2" fmla="*/ 64899 h 1210071"/>
              <a:gd name="connsiteX3" fmla="*/ 165100 w 566965"/>
              <a:gd name="connsiteY3" fmla="*/ 127000 h 1210071"/>
              <a:gd name="connsiteX4" fmla="*/ 101600 w 566965"/>
              <a:gd name="connsiteY4" fmla="*/ 190500 h 1210071"/>
              <a:gd name="connsiteX5" fmla="*/ 50800 w 566965"/>
              <a:gd name="connsiteY5" fmla="*/ 260350 h 1210071"/>
              <a:gd name="connsiteX6" fmla="*/ 12700 w 566965"/>
              <a:gd name="connsiteY6" fmla="*/ 361950 h 1210071"/>
              <a:gd name="connsiteX7" fmla="*/ 0 w 566965"/>
              <a:gd name="connsiteY7" fmla="*/ 457200 h 1210071"/>
              <a:gd name="connsiteX8" fmla="*/ 0 w 566965"/>
              <a:gd name="connsiteY8" fmla="*/ 533400 h 1210071"/>
              <a:gd name="connsiteX9" fmla="*/ 6350 w 566965"/>
              <a:gd name="connsiteY9" fmla="*/ 609600 h 1210071"/>
              <a:gd name="connsiteX10" fmla="*/ 17236 w 566965"/>
              <a:gd name="connsiteY10" fmla="*/ 718260 h 1210071"/>
              <a:gd name="connsiteX11" fmla="*/ 45357 w 566965"/>
              <a:gd name="connsiteY11" fmla="*/ 833270 h 1210071"/>
              <a:gd name="connsiteX12" fmla="*/ 102507 w 566965"/>
              <a:gd name="connsiteY12" fmla="*/ 924991 h 1210071"/>
              <a:gd name="connsiteX13" fmla="*/ 179614 w 566965"/>
              <a:gd name="connsiteY13" fmla="*/ 1008961 h 1210071"/>
              <a:gd name="connsiteX14" fmla="*/ 234950 w 566965"/>
              <a:gd name="connsiteY14" fmla="*/ 1062581 h 1210071"/>
              <a:gd name="connsiteX15" fmla="*/ 345622 w 566965"/>
              <a:gd name="connsiteY15" fmla="*/ 1123261 h 1210071"/>
              <a:gd name="connsiteX16" fmla="*/ 479878 w 566965"/>
              <a:gd name="connsiteY16" fmla="*/ 1210071 h 1210071"/>
              <a:gd name="connsiteX17" fmla="*/ 476250 w 566965"/>
              <a:gd name="connsiteY17" fmla="*/ 1054100 h 1210071"/>
              <a:gd name="connsiteX18" fmla="*/ 520700 w 566965"/>
              <a:gd name="connsiteY18" fmla="*/ 946150 h 1210071"/>
              <a:gd name="connsiteX19" fmla="*/ 566965 w 566965"/>
              <a:gd name="connsiteY19" fmla="*/ 906630 h 1210071"/>
              <a:gd name="connsiteX20" fmla="*/ 520700 w 566965"/>
              <a:gd name="connsiteY20" fmla="*/ 812800 h 1210071"/>
              <a:gd name="connsiteX21" fmla="*/ 503465 w 566965"/>
              <a:gd name="connsiteY21" fmla="*/ 702031 h 1210071"/>
              <a:gd name="connsiteX22" fmla="*/ 495300 w 566965"/>
              <a:gd name="connsiteY22" fmla="*/ 546100 h 1210071"/>
              <a:gd name="connsiteX23" fmla="*/ 496207 w 566965"/>
              <a:gd name="connsiteY23" fmla="*/ 375360 h 1210071"/>
              <a:gd name="connsiteX24" fmla="*/ 514350 w 566965"/>
              <a:gd name="connsiteY24" fmla="*/ 266700 h 1210071"/>
              <a:gd name="connsiteX25" fmla="*/ 533400 w 566965"/>
              <a:gd name="connsiteY25" fmla="*/ 196850 h 1210071"/>
              <a:gd name="connsiteX26" fmla="*/ 482600 w 566965"/>
              <a:gd name="connsiteY26" fmla="*/ 139700 h 1210071"/>
              <a:gd name="connsiteX27" fmla="*/ 450850 w 566965"/>
              <a:gd name="connsiteY27" fmla="*/ 0 h 12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6965" h="1210071">
                <a:moveTo>
                  <a:pt x="450850" y="0"/>
                </a:moveTo>
                <a:lnTo>
                  <a:pt x="324757" y="23979"/>
                </a:lnTo>
                <a:lnTo>
                  <a:pt x="225878" y="64899"/>
                </a:lnTo>
                <a:lnTo>
                  <a:pt x="165100" y="127000"/>
                </a:lnTo>
                <a:lnTo>
                  <a:pt x="101600" y="190500"/>
                </a:lnTo>
                <a:lnTo>
                  <a:pt x="50800" y="260350"/>
                </a:lnTo>
                <a:lnTo>
                  <a:pt x="12700" y="361950"/>
                </a:lnTo>
                <a:lnTo>
                  <a:pt x="0" y="457200"/>
                </a:lnTo>
                <a:lnTo>
                  <a:pt x="0" y="533400"/>
                </a:lnTo>
                <a:lnTo>
                  <a:pt x="6350" y="609600"/>
                </a:lnTo>
                <a:lnTo>
                  <a:pt x="17236" y="718260"/>
                </a:lnTo>
                <a:lnTo>
                  <a:pt x="45357" y="833270"/>
                </a:lnTo>
                <a:lnTo>
                  <a:pt x="102507" y="924991"/>
                </a:lnTo>
                <a:lnTo>
                  <a:pt x="179614" y="1008961"/>
                </a:lnTo>
                <a:lnTo>
                  <a:pt x="234950" y="1062581"/>
                </a:lnTo>
                <a:lnTo>
                  <a:pt x="345622" y="1123261"/>
                </a:lnTo>
                <a:lnTo>
                  <a:pt x="479878" y="1210071"/>
                </a:lnTo>
                <a:cubicBezTo>
                  <a:pt x="478669" y="1158081"/>
                  <a:pt x="477459" y="1106090"/>
                  <a:pt x="476250" y="1054100"/>
                </a:cubicBezTo>
                <a:lnTo>
                  <a:pt x="520700" y="946150"/>
                </a:lnTo>
                <a:lnTo>
                  <a:pt x="566965" y="906630"/>
                </a:lnTo>
                <a:lnTo>
                  <a:pt x="520700" y="812800"/>
                </a:lnTo>
                <a:lnTo>
                  <a:pt x="503465" y="702031"/>
                </a:lnTo>
                <a:lnTo>
                  <a:pt x="495300" y="546100"/>
                </a:lnTo>
                <a:cubicBezTo>
                  <a:pt x="495602" y="489187"/>
                  <a:pt x="495905" y="432273"/>
                  <a:pt x="496207" y="375360"/>
                </a:cubicBezTo>
                <a:lnTo>
                  <a:pt x="514350" y="266700"/>
                </a:lnTo>
                <a:lnTo>
                  <a:pt x="533400" y="196850"/>
                </a:lnTo>
                <a:lnTo>
                  <a:pt x="482600" y="139700"/>
                </a:lnTo>
                <a:lnTo>
                  <a:pt x="450850" y="0"/>
                </a:lnTo>
                <a:close/>
              </a:path>
            </a:pathLst>
          </a:cu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>
            <a:off x="1781630" y="2278742"/>
            <a:ext cx="602342" cy="1654629"/>
          </a:xfrm>
          <a:custGeom>
            <a:avLst/>
            <a:gdLst>
              <a:gd name="connsiteX0" fmla="*/ 533400 w 595085"/>
              <a:gd name="connsiteY0" fmla="*/ 181428 h 1687286"/>
              <a:gd name="connsiteX1" fmla="*/ 526142 w 595085"/>
              <a:gd name="connsiteY1" fmla="*/ 0 h 1687286"/>
              <a:gd name="connsiteX2" fmla="*/ 431800 w 595085"/>
              <a:gd name="connsiteY2" fmla="*/ 25400 h 1687286"/>
              <a:gd name="connsiteX3" fmla="*/ 330200 w 595085"/>
              <a:gd name="connsiteY3" fmla="*/ 65314 h 1687286"/>
              <a:gd name="connsiteX4" fmla="*/ 279400 w 595085"/>
              <a:gd name="connsiteY4" fmla="*/ 90714 h 1687286"/>
              <a:gd name="connsiteX5" fmla="*/ 228600 w 595085"/>
              <a:gd name="connsiteY5" fmla="*/ 130628 h 1687286"/>
              <a:gd name="connsiteX6" fmla="*/ 170542 w 595085"/>
              <a:gd name="connsiteY6" fmla="*/ 188686 h 1687286"/>
              <a:gd name="connsiteX7" fmla="*/ 105228 w 595085"/>
              <a:gd name="connsiteY7" fmla="*/ 264886 h 1687286"/>
              <a:gd name="connsiteX8" fmla="*/ 54428 w 595085"/>
              <a:gd name="connsiteY8" fmla="*/ 333828 h 1687286"/>
              <a:gd name="connsiteX9" fmla="*/ 25400 w 595085"/>
              <a:gd name="connsiteY9" fmla="*/ 388257 h 1687286"/>
              <a:gd name="connsiteX10" fmla="*/ 0 w 595085"/>
              <a:gd name="connsiteY10" fmla="*/ 460828 h 1687286"/>
              <a:gd name="connsiteX11" fmla="*/ 29028 w 595085"/>
              <a:gd name="connsiteY11" fmla="*/ 1440543 h 1687286"/>
              <a:gd name="connsiteX12" fmla="*/ 79828 w 595085"/>
              <a:gd name="connsiteY12" fmla="*/ 1509486 h 1687286"/>
              <a:gd name="connsiteX13" fmla="*/ 181428 w 595085"/>
              <a:gd name="connsiteY13" fmla="*/ 1574800 h 1687286"/>
              <a:gd name="connsiteX14" fmla="*/ 275771 w 595085"/>
              <a:gd name="connsiteY14" fmla="*/ 1621971 h 1687286"/>
              <a:gd name="connsiteX15" fmla="*/ 388257 w 595085"/>
              <a:gd name="connsiteY15" fmla="*/ 1658257 h 1687286"/>
              <a:gd name="connsiteX16" fmla="*/ 489857 w 595085"/>
              <a:gd name="connsiteY16" fmla="*/ 1676400 h 1687286"/>
              <a:gd name="connsiteX17" fmla="*/ 595085 w 595085"/>
              <a:gd name="connsiteY17" fmla="*/ 1687286 h 1687286"/>
              <a:gd name="connsiteX18" fmla="*/ 584200 w 595085"/>
              <a:gd name="connsiteY18" fmla="*/ 1451428 h 1687286"/>
              <a:gd name="connsiteX19" fmla="*/ 537028 w 595085"/>
              <a:gd name="connsiteY19" fmla="*/ 1426028 h 1687286"/>
              <a:gd name="connsiteX20" fmla="*/ 420914 w 595085"/>
              <a:gd name="connsiteY20" fmla="*/ 1346200 h 1687286"/>
              <a:gd name="connsiteX21" fmla="*/ 283028 w 595085"/>
              <a:gd name="connsiteY21" fmla="*/ 1248228 h 1687286"/>
              <a:gd name="connsiteX22" fmla="*/ 217714 w 595085"/>
              <a:gd name="connsiteY22" fmla="*/ 1193800 h 1687286"/>
              <a:gd name="connsiteX23" fmla="*/ 148771 w 595085"/>
              <a:gd name="connsiteY23" fmla="*/ 1103086 h 1687286"/>
              <a:gd name="connsiteX24" fmla="*/ 101600 w 595085"/>
              <a:gd name="connsiteY24" fmla="*/ 925286 h 1687286"/>
              <a:gd name="connsiteX25" fmla="*/ 83457 w 595085"/>
              <a:gd name="connsiteY25" fmla="*/ 769257 h 1687286"/>
              <a:gd name="connsiteX26" fmla="*/ 87085 w 595085"/>
              <a:gd name="connsiteY26" fmla="*/ 620486 h 1687286"/>
              <a:gd name="connsiteX27" fmla="*/ 116114 w 595085"/>
              <a:gd name="connsiteY27" fmla="*/ 486228 h 1687286"/>
              <a:gd name="connsiteX28" fmla="*/ 181428 w 595085"/>
              <a:gd name="connsiteY28" fmla="*/ 391886 h 1687286"/>
              <a:gd name="connsiteX29" fmla="*/ 290285 w 595085"/>
              <a:gd name="connsiteY29" fmla="*/ 275771 h 1687286"/>
              <a:gd name="connsiteX30" fmla="*/ 359228 w 595085"/>
              <a:gd name="connsiteY30" fmla="*/ 239486 h 1687286"/>
              <a:gd name="connsiteX31" fmla="*/ 453571 w 595085"/>
              <a:gd name="connsiteY31" fmla="*/ 210457 h 1687286"/>
              <a:gd name="connsiteX32" fmla="*/ 533400 w 595085"/>
              <a:gd name="connsiteY32" fmla="*/ 181428 h 1687286"/>
              <a:gd name="connsiteX0" fmla="*/ 533400 w 595085"/>
              <a:gd name="connsiteY0" fmla="*/ 181428 h 1687286"/>
              <a:gd name="connsiteX1" fmla="*/ 526142 w 595085"/>
              <a:gd name="connsiteY1" fmla="*/ 0 h 1687286"/>
              <a:gd name="connsiteX2" fmla="*/ 431800 w 595085"/>
              <a:gd name="connsiteY2" fmla="*/ 25400 h 1687286"/>
              <a:gd name="connsiteX3" fmla="*/ 330200 w 595085"/>
              <a:gd name="connsiteY3" fmla="*/ 65314 h 1687286"/>
              <a:gd name="connsiteX4" fmla="*/ 279400 w 595085"/>
              <a:gd name="connsiteY4" fmla="*/ 90714 h 1687286"/>
              <a:gd name="connsiteX5" fmla="*/ 228600 w 595085"/>
              <a:gd name="connsiteY5" fmla="*/ 130628 h 1687286"/>
              <a:gd name="connsiteX6" fmla="*/ 170542 w 595085"/>
              <a:gd name="connsiteY6" fmla="*/ 188686 h 1687286"/>
              <a:gd name="connsiteX7" fmla="*/ 105228 w 595085"/>
              <a:gd name="connsiteY7" fmla="*/ 264886 h 1687286"/>
              <a:gd name="connsiteX8" fmla="*/ 54428 w 595085"/>
              <a:gd name="connsiteY8" fmla="*/ 333828 h 1687286"/>
              <a:gd name="connsiteX9" fmla="*/ 25400 w 595085"/>
              <a:gd name="connsiteY9" fmla="*/ 388257 h 1687286"/>
              <a:gd name="connsiteX10" fmla="*/ 0 w 595085"/>
              <a:gd name="connsiteY10" fmla="*/ 460828 h 1687286"/>
              <a:gd name="connsiteX11" fmla="*/ 39914 w 595085"/>
              <a:gd name="connsiteY11" fmla="*/ 1404257 h 1687286"/>
              <a:gd name="connsiteX12" fmla="*/ 79828 w 595085"/>
              <a:gd name="connsiteY12" fmla="*/ 1509486 h 1687286"/>
              <a:gd name="connsiteX13" fmla="*/ 181428 w 595085"/>
              <a:gd name="connsiteY13" fmla="*/ 1574800 h 1687286"/>
              <a:gd name="connsiteX14" fmla="*/ 275771 w 595085"/>
              <a:gd name="connsiteY14" fmla="*/ 1621971 h 1687286"/>
              <a:gd name="connsiteX15" fmla="*/ 388257 w 595085"/>
              <a:gd name="connsiteY15" fmla="*/ 1658257 h 1687286"/>
              <a:gd name="connsiteX16" fmla="*/ 489857 w 595085"/>
              <a:gd name="connsiteY16" fmla="*/ 1676400 h 1687286"/>
              <a:gd name="connsiteX17" fmla="*/ 595085 w 595085"/>
              <a:gd name="connsiteY17" fmla="*/ 1687286 h 1687286"/>
              <a:gd name="connsiteX18" fmla="*/ 584200 w 595085"/>
              <a:gd name="connsiteY18" fmla="*/ 1451428 h 1687286"/>
              <a:gd name="connsiteX19" fmla="*/ 537028 w 595085"/>
              <a:gd name="connsiteY19" fmla="*/ 1426028 h 1687286"/>
              <a:gd name="connsiteX20" fmla="*/ 420914 w 595085"/>
              <a:gd name="connsiteY20" fmla="*/ 1346200 h 1687286"/>
              <a:gd name="connsiteX21" fmla="*/ 283028 w 595085"/>
              <a:gd name="connsiteY21" fmla="*/ 1248228 h 1687286"/>
              <a:gd name="connsiteX22" fmla="*/ 217714 w 595085"/>
              <a:gd name="connsiteY22" fmla="*/ 1193800 h 1687286"/>
              <a:gd name="connsiteX23" fmla="*/ 148771 w 595085"/>
              <a:gd name="connsiteY23" fmla="*/ 1103086 h 1687286"/>
              <a:gd name="connsiteX24" fmla="*/ 101600 w 595085"/>
              <a:gd name="connsiteY24" fmla="*/ 925286 h 1687286"/>
              <a:gd name="connsiteX25" fmla="*/ 83457 w 595085"/>
              <a:gd name="connsiteY25" fmla="*/ 769257 h 1687286"/>
              <a:gd name="connsiteX26" fmla="*/ 87085 w 595085"/>
              <a:gd name="connsiteY26" fmla="*/ 620486 h 1687286"/>
              <a:gd name="connsiteX27" fmla="*/ 116114 w 595085"/>
              <a:gd name="connsiteY27" fmla="*/ 486228 h 1687286"/>
              <a:gd name="connsiteX28" fmla="*/ 181428 w 595085"/>
              <a:gd name="connsiteY28" fmla="*/ 391886 h 1687286"/>
              <a:gd name="connsiteX29" fmla="*/ 290285 w 595085"/>
              <a:gd name="connsiteY29" fmla="*/ 275771 h 1687286"/>
              <a:gd name="connsiteX30" fmla="*/ 359228 w 595085"/>
              <a:gd name="connsiteY30" fmla="*/ 239486 h 1687286"/>
              <a:gd name="connsiteX31" fmla="*/ 453571 w 595085"/>
              <a:gd name="connsiteY31" fmla="*/ 210457 h 1687286"/>
              <a:gd name="connsiteX32" fmla="*/ 533400 w 595085"/>
              <a:gd name="connsiteY32" fmla="*/ 181428 h 1687286"/>
              <a:gd name="connsiteX0" fmla="*/ 533400 w 595085"/>
              <a:gd name="connsiteY0" fmla="*/ 181428 h 1687286"/>
              <a:gd name="connsiteX1" fmla="*/ 526142 w 595085"/>
              <a:gd name="connsiteY1" fmla="*/ 0 h 1687286"/>
              <a:gd name="connsiteX2" fmla="*/ 431800 w 595085"/>
              <a:gd name="connsiteY2" fmla="*/ 25400 h 1687286"/>
              <a:gd name="connsiteX3" fmla="*/ 330200 w 595085"/>
              <a:gd name="connsiteY3" fmla="*/ 65314 h 1687286"/>
              <a:gd name="connsiteX4" fmla="*/ 279400 w 595085"/>
              <a:gd name="connsiteY4" fmla="*/ 90714 h 1687286"/>
              <a:gd name="connsiteX5" fmla="*/ 228600 w 595085"/>
              <a:gd name="connsiteY5" fmla="*/ 130628 h 1687286"/>
              <a:gd name="connsiteX6" fmla="*/ 170542 w 595085"/>
              <a:gd name="connsiteY6" fmla="*/ 188686 h 1687286"/>
              <a:gd name="connsiteX7" fmla="*/ 105228 w 595085"/>
              <a:gd name="connsiteY7" fmla="*/ 264886 h 1687286"/>
              <a:gd name="connsiteX8" fmla="*/ 54428 w 595085"/>
              <a:gd name="connsiteY8" fmla="*/ 333828 h 1687286"/>
              <a:gd name="connsiteX9" fmla="*/ 25400 w 595085"/>
              <a:gd name="connsiteY9" fmla="*/ 388257 h 1687286"/>
              <a:gd name="connsiteX10" fmla="*/ 0 w 595085"/>
              <a:gd name="connsiteY10" fmla="*/ 460828 h 1687286"/>
              <a:gd name="connsiteX11" fmla="*/ 39914 w 595085"/>
              <a:gd name="connsiteY11" fmla="*/ 1404257 h 1687286"/>
              <a:gd name="connsiteX12" fmla="*/ 94342 w 595085"/>
              <a:gd name="connsiteY12" fmla="*/ 1502228 h 1687286"/>
              <a:gd name="connsiteX13" fmla="*/ 181428 w 595085"/>
              <a:gd name="connsiteY13" fmla="*/ 1574800 h 1687286"/>
              <a:gd name="connsiteX14" fmla="*/ 275771 w 595085"/>
              <a:gd name="connsiteY14" fmla="*/ 1621971 h 1687286"/>
              <a:gd name="connsiteX15" fmla="*/ 388257 w 595085"/>
              <a:gd name="connsiteY15" fmla="*/ 1658257 h 1687286"/>
              <a:gd name="connsiteX16" fmla="*/ 489857 w 595085"/>
              <a:gd name="connsiteY16" fmla="*/ 1676400 h 1687286"/>
              <a:gd name="connsiteX17" fmla="*/ 595085 w 595085"/>
              <a:gd name="connsiteY17" fmla="*/ 1687286 h 1687286"/>
              <a:gd name="connsiteX18" fmla="*/ 584200 w 595085"/>
              <a:gd name="connsiteY18" fmla="*/ 1451428 h 1687286"/>
              <a:gd name="connsiteX19" fmla="*/ 537028 w 595085"/>
              <a:gd name="connsiteY19" fmla="*/ 1426028 h 1687286"/>
              <a:gd name="connsiteX20" fmla="*/ 420914 w 595085"/>
              <a:gd name="connsiteY20" fmla="*/ 1346200 h 1687286"/>
              <a:gd name="connsiteX21" fmla="*/ 283028 w 595085"/>
              <a:gd name="connsiteY21" fmla="*/ 1248228 h 1687286"/>
              <a:gd name="connsiteX22" fmla="*/ 217714 w 595085"/>
              <a:gd name="connsiteY22" fmla="*/ 1193800 h 1687286"/>
              <a:gd name="connsiteX23" fmla="*/ 148771 w 595085"/>
              <a:gd name="connsiteY23" fmla="*/ 1103086 h 1687286"/>
              <a:gd name="connsiteX24" fmla="*/ 101600 w 595085"/>
              <a:gd name="connsiteY24" fmla="*/ 925286 h 1687286"/>
              <a:gd name="connsiteX25" fmla="*/ 83457 w 595085"/>
              <a:gd name="connsiteY25" fmla="*/ 769257 h 1687286"/>
              <a:gd name="connsiteX26" fmla="*/ 87085 w 595085"/>
              <a:gd name="connsiteY26" fmla="*/ 620486 h 1687286"/>
              <a:gd name="connsiteX27" fmla="*/ 116114 w 595085"/>
              <a:gd name="connsiteY27" fmla="*/ 486228 h 1687286"/>
              <a:gd name="connsiteX28" fmla="*/ 181428 w 595085"/>
              <a:gd name="connsiteY28" fmla="*/ 391886 h 1687286"/>
              <a:gd name="connsiteX29" fmla="*/ 290285 w 595085"/>
              <a:gd name="connsiteY29" fmla="*/ 275771 h 1687286"/>
              <a:gd name="connsiteX30" fmla="*/ 359228 w 595085"/>
              <a:gd name="connsiteY30" fmla="*/ 239486 h 1687286"/>
              <a:gd name="connsiteX31" fmla="*/ 453571 w 595085"/>
              <a:gd name="connsiteY31" fmla="*/ 210457 h 1687286"/>
              <a:gd name="connsiteX32" fmla="*/ 533400 w 595085"/>
              <a:gd name="connsiteY32" fmla="*/ 181428 h 1687286"/>
              <a:gd name="connsiteX0" fmla="*/ 533400 w 595085"/>
              <a:gd name="connsiteY0" fmla="*/ 181428 h 1687286"/>
              <a:gd name="connsiteX1" fmla="*/ 526142 w 595085"/>
              <a:gd name="connsiteY1" fmla="*/ 0 h 1687286"/>
              <a:gd name="connsiteX2" fmla="*/ 431800 w 595085"/>
              <a:gd name="connsiteY2" fmla="*/ 25400 h 1687286"/>
              <a:gd name="connsiteX3" fmla="*/ 330200 w 595085"/>
              <a:gd name="connsiteY3" fmla="*/ 65314 h 1687286"/>
              <a:gd name="connsiteX4" fmla="*/ 279400 w 595085"/>
              <a:gd name="connsiteY4" fmla="*/ 90714 h 1687286"/>
              <a:gd name="connsiteX5" fmla="*/ 228600 w 595085"/>
              <a:gd name="connsiteY5" fmla="*/ 130628 h 1687286"/>
              <a:gd name="connsiteX6" fmla="*/ 170542 w 595085"/>
              <a:gd name="connsiteY6" fmla="*/ 188686 h 1687286"/>
              <a:gd name="connsiteX7" fmla="*/ 105228 w 595085"/>
              <a:gd name="connsiteY7" fmla="*/ 264886 h 1687286"/>
              <a:gd name="connsiteX8" fmla="*/ 54428 w 595085"/>
              <a:gd name="connsiteY8" fmla="*/ 333828 h 1687286"/>
              <a:gd name="connsiteX9" fmla="*/ 25400 w 595085"/>
              <a:gd name="connsiteY9" fmla="*/ 388257 h 1687286"/>
              <a:gd name="connsiteX10" fmla="*/ 0 w 595085"/>
              <a:gd name="connsiteY10" fmla="*/ 460828 h 1687286"/>
              <a:gd name="connsiteX11" fmla="*/ 39914 w 595085"/>
              <a:gd name="connsiteY11" fmla="*/ 1404257 h 1687286"/>
              <a:gd name="connsiteX12" fmla="*/ 94342 w 595085"/>
              <a:gd name="connsiteY12" fmla="*/ 1502228 h 1687286"/>
              <a:gd name="connsiteX13" fmla="*/ 195942 w 595085"/>
              <a:gd name="connsiteY13" fmla="*/ 1563914 h 1687286"/>
              <a:gd name="connsiteX14" fmla="*/ 275771 w 595085"/>
              <a:gd name="connsiteY14" fmla="*/ 1621971 h 1687286"/>
              <a:gd name="connsiteX15" fmla="*/ 388257 w 595085"/>
              <a:gd name="connsiteY15" fmla="*/ 1658257 h 1687286"/>
              <a:gd name="connsiteX16" fmla="*/ 489857 w 595085"/>
              <a:gd name="connsiteY16" fmla="*/ 1676400 h 1687286"/>
              <a:gd name="connsiteX17" fmla="*/ 595085 w 595085"/>
              <a:gd name="connsiteY17" fmla="*/ 1687286 h 1687286"/>
              <a:gd name="connsiteX18" fmla="*/ 584200 w 595085"/>
              <a:gd name="connsiteY18" fmla="*/ 1451428 h 1687286"/>
              <a:gd name="connsiteX19" fmla="*/ 537028 w 595085"/>
              <a:gd name="connsiteY19" fmla="*/ 1426028 h 1687286"/>
              <a:gd name="connsiteX20" fmla="*/ 420914 w 595085"/>
              <a:gd name="connsiteY20" fmla="*/ 1346200 h 1687286"/>
              <a:gd name="connsiteX21" fmla="*/ 283028 w 595085"/>
              <a:gd name="connsiteY21" fmla="*/ 1248228 h 1687286"/>
              <a:gd name="connsiteX22" fmla="*/ 217714 w 595085"/>
              <a:gd name="connsiteY22" fmla="*/ 1193800 h 1687286"/>
              <a:gd name="connsiteX23" fmla="*/ 148771 w 595085"/>
              <a:gd name="connsiteY23" fmla="*/ 1103086 h 1687286"/>
              <a:gd name="connsiteX24" fmla="*/ 101600 w 595085"/>
              <a:gd name="connsiteY24" fmla="*/ 925286 h 1687286"/>
              <a:gd name="connsiteX25" fmla="*/ 83457 w 595085"/>
              <a:gd name="connsiteY25" fmla="*/ 769257 h 1687286"/>
              <a:gd name="connsiteX26" fmla="*/ 87085 w 595085"/>
              <a:gd name="connsiteY26" fmla="*/ 620486 h 1687286"/>
              <a:gd name="connsiteX27" fmla="*/ 116114 w 595085"/>
              <a:gd name="connsiteY27" fmla="*/ 486228 h 1687286"/>
              <a:gd name="connsiteX28" fmla="*/ 181428 w 595085"/>
              <a:gd name="connsiteY28" fmla="*/ 391886 h 1687286"/>
              <a:gd name="connsiteX29" fmla="*/ 290285 w 595085"/>
              <a:gd name="connsiteY29" fmla="*/ 275771 h 1687286"/>
              <a:gd name="connsiteX30" fmla="*/ 359228 w 595085"/>
              <a:gd name="connsiteY30" fmla="*/ 239486 h 1687286"/>
              <a:gd name="connsiteX31" fmla="*/ 453571 w 595085"/>
              <a:gd name="connsiteY31" fmla="*/ 210457 h 1687286"/>
              <a:gd name="connsiteX32" fmla="*/ 533400 w 595085"/>
              <a:gd name="connsiteY32" fmla="*/ 181428 h 1687286"/>
              <a:gd name="connsiteX0" fmla="*/ 533400 w 595085"/>
              <a:gd name="connsiteY0" fmla="*/ 181428 h 1687286"/>
              <a:gd name="connsiteX1" fmla="*/ 526142 w 595085"/>
              <a:gd name="connsiteY1" fmla="*/ 0 h 1687286"/>
              <a:gd name="connsiteX2" fmla="*/ 431800 w 595085"/>
              <a:gd name="connsiteY2" fmla="*/ 25400 h 1687286"/>
              <a:gd name="connsiteX3" fmla="*/ 330200 w 595085"/>
              <a:gd name="connsiteY3" fmla="*/ 65314 h 1687286"/>
              <a:gd name="connsiteX4" fmla="*/ 279400 w 595085"/>
              <a:gd name="connsiteY4" fmla="*/ 90714 h 1687286"/>
              <a:gd name="connsiteX5" fmla="*/ 228600 w 595085"/>
              <a:gd name="connsiteY5" fmla="*/ 130628 h 1687286"/>
              <a:gd name="connsiteX6" fmla="*/ 170542 w 595085"/>
              <a:gd name="connsiteY6" fmla="*/ 188686 h 1687286"/>
              <a:gd name="connsiteX7" fmla="*/ 105228 w 595085"/>
              <a:gd name="connsiteY7" fmla="*/ 264886 h 1687286"/>
              <a:gd name="connsiteX8" fmla="*/ 54428 w 595085"/>
              <a:gd name="connsiteY8" fmla="*/ 333828 h 1687286"/>
              <a:gd name="connsiteX9" fmla="*/ 25400 w 595085"/>
              <a:gd name="connsiteY9" fmla="*/ 388257 h 1687286"/>
              <a:gd name="connsiteX10" fmla="*/ 0 w 595085"/>
              <a:gd name="connsiteY10" fmla="*/ 460828 h 1687286"/>
              <a:gd name="connsiteX11" fmla="*/ 39914 w 595085"/>
              <a:gd name="connsiteY11" fmla="*/ 1404257 h 1687286"/>
              <a:gd name="connsiteX12" fmla="*/ 94342 w 595085"/>
              <a:gd name="connsiteY12" fmla="*/ 1502228 h 1687286"/>
              <a:gd name="connsiteX13" fmla="*/ 195942 w 595085"/>
              <a:gd name="connsiteY13" fmla="*/ 1563914 h 1687286"/>
              <a:gd name="connsiteX14" fmla="*/ 293914 w 595085"/>
              <a:gd name="connsiteY14" fmla="*/ 1611086 h 1687286"/>
              <a:gd name="connsiteX15" fmla="*/ 388257 w 595085"/>
              <a:gd name="connsiteY15" fmla="*/ 1658257 h 1687286"/>
              <a:gd name="connsiteX16" fmla="*/ 489857 w 595085"/>
              <a:gd name="connsiteY16" fmla="*/ 1676400 h 1687286"/>
              <a:gd name="connsiteX17" fmla="*/ 595085 w 595085"/>
              <a:gd name="connsiteY17" fmla="*/ 1687286 h 1687286"/>
              <a:gd name="connsiteX18" fmla="*/ 584200 w 595085"/>
              <a:gd name="connsiteY18" fmla="*/ 1451428 h 1687286"/>
              <a:gd name="connsiteX19" fmla="*/ 537028 w 595085"/>
              <a:gd name="connsiteY19" fmla="*/ 1426028 h 1687286"/>
              <a:gd name="connsiteX20" fmla="*/ 420914 w 595085"/>
              <a:gd name="connsiteY20" fmla="*/ 1346200 h 1687286"/>
              <a:gd name="connsiteX21" fmla="*/ 283028 w 595085"/>
              <a:gd name="connsiteY21" fmla="*/ 1248228 h 1687286"/>
              <a:gd name="connsiteX22" fmla="*/ 217714 w 595085"/>
              <a:gd name="connsiteY22" fmla="*/ 1193800 h 1687286"/>
              <a:gd name="connsiteX23" fmla="*/ 148771 w 595085"/>
              <a:gd name="connsiteY23" fmla="*/ 1103086 h 1687286"/>
              <a:gd name="connsiteX24" fmla="*/ 101600 w 595085"/>
              <a:gd name="connsiteY24" fmla="*/ 925286 h 1687286"/>
              <a:gd name="connsiteX25" fmla="*/ 83457 w 595085"/>
              <a:gd name="connsiteY25" fmla="*/ 769257 h 1687286"/>
              <a:gd name="connsiteX26" fmla="*/ 87085 w 595085"/>
              <a:gd name="connsiteY26" fmla="*/ 620486 h 1687286"/>
              <a:gd name="connsiteX27" fmla="*/ 116114 w 595085"/>
              <a:gd name="connsiteY27" fmla="*/ 486228 h 1687286"/>
              <a:gd name="connsiteX28" fmla="*/ 181428 w 595085"/>
              <a:gd name="connsiteY28" fmla="*/ 391886 h 1687286"/>
              <a:gd name="connsiteX29" fmla="*/ 290285 w 595085"/>
              <a:gd name="connsiteY29" fmla="*/ 275771 h 1687286"/>
              <a:gd name="connsiteX30" fmla="*/ 359228 w 595085"/>
              <a:gd name="connsiteY30" fmla="*/ 239486 h 1687286"/>
              <a:gd name="connsiteX31" fmla="*/ 453571 w 595085"/>
              <a:gd name="connsiteY31" fmla="*/ 210457 h 1687286"/>
              <a:gd name="connsiteX32" fmla="*/ 533400 w 595085"/>
              <a:gd name="connsiteY32" fmla="*/ 181428 h 1687286"/>
              <a:gd name="connsiteX0" fmla="*/ 533400 w 595085"/>
              <a:gd name="connsiteY0" fmla="*/ 181428 h 1687286"/>
              <a:gd name="connsiteX1" fmla="*/ 526142 w 595085"/>
              <a:gd name="connsiteY1" fmla="*/ 0 h 1687286"/>
              <a:gd name="connsiteX2" fmla="*/ 431800 w 595085"/>
              <a:gd name="connsiteY2" fmla="*/ 25400 h 1687286"/>
              <a:gd name="connsiteX3" fmla="*/ 330200 w 595085"/>
              <a:gd name="connsiteY3" fmla="*/ 65314 h 1687286"/>
              <a:gd name="connsiteX4" fmla="*/ 279400 w 595085"/>
              <a:gd name="connsiteY4" fmla="*/ 90714 h 1687286"/>
              <a:gd name="connsiteX5" fmla="*/ 228600 w 595085"/>
              <a:gd name="connsiteY5" fmla="*/ 130628 h 1687286"/>
              <a:gd name="connsiteX6" fmla="*/ 170542 w 595085"/>
              <a:gd name="connsiteY6" fmla="*/ 188686 h 1687286"/>
              <a:gd name="connsiteX7" fmla="*/ 105228 w 595085"/>
              <a:gd name="connsiteY7" fmla="*/ 264886 h 1687286"/>
              <a:gd name="connsiteX8" fmla="*/ 54428 w 595085"/>
              <a:gd name="connsiteY8" fmla="*/ 333828 h 1687286"/>
              <a:gd name="connsiteX9" fmla="*/ 25400 w 595085"/>
              <a:gd name="connsiteY9" fmla="*/ 388257 h 1687286"/>
              <a:gd name="connsiteX10" fmla="*/ 0 w 595085"/>
              <a:gd name="connsiteY10" fmla="*/ 460828 h 1687286"/>
              <a:gd name="connsiteX11" fmla="*/ 39914 w 595085"/>
              <a:gd name="connsiteY11" fmla="*/ 1404257 h 1687286"/>
              <a:gd name="connsiteX12" fmla="*/ 94342 w 595085"/>
              <a:gd name="connsiteY12" fmla="*/ 1502228 h 1687286"/>
              <a:gd name="connsiteX13" fmla="*/ 195942 w 595085"/>
              <a:gd name="connsiteY13" fmla="*/ 1563914 h 1687286"/>
              <a:gd name="connsiteX14" fmla="*/ 293914 w 595085"/>
              <a:gd name="connsiteY14" fmla="*/ 1611086 h 1687286"/>
              <a:gd name="connsiteX15" fmla="*/ 406400 w 595085"/>
              <a:gd name="connsiteY15" fmla="*/ 1640114 h 1687286"/>
              <a:gd name="connsiteX16" fmla="*/ 489857 w 595085"/>
              <a:gd name="connsiteY16" fmla="*/ 1676400 h 1687286"/>
              <a:gd name="connsiteX17" fmla="*/ 595085 w 595085"/>
              <a:gd name="connsiteY17" fmla="*/ 1687286 h 1687286"/>
              <a:gd name="connsiteX18" fmla="*/ 584200 w 595085"/>
              <a:gd name="connsiteY18" fmla="*/ 1451428 h 1687286"/>
              <a:gd name="connsiteX19" fmla="*/ 537028 w 595085"/>
              <a:gd name="connsiteY19" fmla="*/ 1426028 h 1687286"/>
              <a:gd name="connsiteX20" fmla="*/ 420914 w 595085"/>
              <a:gd name="connsiteY20" fmla="*/ 1346200 h 1687286"/>
              <a:gd name="connsiteX21" fmla="*/ 283028 w 595085"/>
              <a:gd name="connsiteY21" fmla="*/ 1248228 h 1687286"/>
              <a:gd name="connsiteX22" fmla="*/ 217714 w 595085"/>
              <a:gd name="connsiteY22" fmla="*/ 1193800 h 1687286"/>
              <a:gd name="connsiteX23" fmla="*/ 148771 w 595085"/>
              <a:gd name="connsiteY23" fmla="*/ 1103086 h 1687286"/>
              <a:gd name="connsiteX24" fmla="*/ 101600 w 595085"/>
              <a:gd name="connsiteY24" fmla="*/ 925286 h 1687286"/>
              <a:gd name="connsiteX25" fmla="*/ 83457 w 595085"/>
              <a:gd name="connsiteY25" fmla="*/ 769257 h 1687286"/>
              <a:gd name="connsiteX26" fmla="*/ 87085 w 595085"/>
              <a:gd name="connsiteY26" fmla="*/ 620486 h 1687286"/>
              <a:gd name="connsiteX27" fmla="*/ 116114 w 595085"/>
              <a:gd name="connsiteY27" fmla="*/ 486228 h 1687286"/>
              <a:gd name="connsiteX28" fmla="*/ 181428 w 595085"/>
              <a:gd name="connsiteY28" fmla="*/ 391886 h 1687286"/>
              <a:gd name="connsiteX29" fmla="*/ 290285 w 595085"/>
              <a:gd name="connsiteY29" fmla="*/ 275771 h 1687286"/>
              <a:gd name="connsiteX30" fmla="*/ 359228 w 595085"/>
              <a:gd name="connsiteY30" fmla="*/ 239486 h 1687286"/>
              <a:gd name="connsiteX31" fmla="*/ 453571 w 595085"/>
              <a:gd name="connsiteY31" fmla="*/ 210457 h 1687286"/>
              <a:gd name="connsiteX32" fmla="*/ 533400 w 595085"/>
              <a:gd name="connsiteY32" fmla="*/ 181428 h 1687286"/>
              <a:gd name="connsiteX0" fmla="*/ 533400 w 595085"/>
              <a:gd name="connsiteY0" fmla="*/ 181428 h 1687286"/>
              <a:gd name="connsiteX1" fmla="*/ 526142 w 595085"/>
              <a:gd name="connsiteY1" fmla="*/ 0 h 1687286"/>
              <a:gd name="connsiteX2" fmla="*/ 431800 w 595085"/>
              <a:gd name="connsiteY2" fmla="*/ 25400 h 1687286"/>
              <a:gd name="connsiteX3" fmla="*/ 330200 w 595085"/>
              <a:gd name="connsiteY3" fmla="*/ 65314 h 1687286"/>
              <a:gd name="connsiteX4" fmla="*/ 279400 w 595085"/>
              <a:gd name="connsiteY4" fmla="*/ 90714 h 1687286"/>
              <a:gd name="connsiteX5" fmla="*/ 228600 w 595085"/>
              <a:gd name="connsiteY5" fmla="*/ 130628 h 1687286"/>
              <a:gd name="connsiteX6" fmla="*/ 170542 w 595085"/>
              <a:gd name="connsiteY6" fmla="*/ 188686 h 1687286"/>
              <a:gd name="connsiteX7" fmla="*/ 105228 w 595085"/>
              <a:gd name="connsiteY7" fmla="*/ 264886 h 1687286"/>
              <a:gd name="connsiteX8" fmla="*/ 54428 w 595085"/>
              <a:gd name="connsiteY8" fmla="*/ 333828 h 1687286"/>
              <a:gd name="connsiteX9" fmla="*/ 25400 w 595085"/>
              <a:gd name="connsiteY9" fmla="*/ 388257 h 1687286"/>
              <a:gd name="connsiteX10" fmla="*/ 0 w 595085"/>
              <a:gd name="connsiteY10" fmla="*/ 460828 h 1687286"/>
              <a:gd name="connsiteX11" fmla="*/ 39914 w 595085"/>
              <a:gd name="connsiteY11" fmla="*/ 1404257 h 1687286"/>
              <a:gd name="connsiteX12" fmla="*/ 94342 w 595085"/>
              <a:gd name="connsiteY12" fmla="*/ 1502228 h 1687286"/>
              <a:gd name="connsiteX13" fmla="*/ 195942 w 595085"/>
              <a:gd name="connsiteY13" fmla="*/ 1563914 h 1687286"/>
              <a:gd name="connsiteX14" fmla="*/ 293914 w 595085"/>
              <a:gd name="connsiteY14" fmla="*/ 1611086 h 1687286"/>
              <a:gd name="connsiteX15" fmla="*/ 406400 w 595085"/>
              <a:gd name="connsiteY15" fmla="*/ 1640114 h 1687286"/>
              <a:gd name="connsiteX16" fmla="*/ 511628 w 595085"/>
              <a:gd name="connsiteY16" fmla="*/ 1651000 h 1687286"/>
              <a:gd name="connsiteX17" fmla="*/ 595085 w 595085"/>
              <a:gd name="connsiteY17" fmla="*/ 1687286 h 1687286"/>
              <a:gd name="connsiteX18" fmla="*/ 584200 w 595085"/>
              <a:gd name="connsiteY18" fmla="*/ 1451428 h 1687286"/>
              <a:gd name="connsiteX19" fmla="*/ 537028 w 595085"/>
              <a:gd name="connsiteY19" fmla="*/ 1426028 h 1687286"/>
              <a:gd name="connsiteX20" fmla="*/ 420914 w 595085"/>
              <a:gd name="connsiteY20" fmla="*/ 1346200 h 1687286"/>
              <a:gd name="connsiteX21" fmla="*/ 283028 w 595085"/>
              <a:gd name="connsiteY21" fmla="*/ 1248228 h 1687286"/>
              <a:gd name="connsiteX22" fmla="*/ 217714 w 595085"/>
              <a:gd name="connsiteY22" fmla="*/ 1193800 h 1687286"/>
              <a:gd name="connsiteX23" fmla="*/ 148771 w 595085"/>
              <a:gd name="connsiteY23" fmla="*/ 1103086 h 1687286"/>
              <a:gd name="connsiteX24" fmla="*/ 101600 w 595085"/>
              <a:gd name="connsiteY24" fmla="*/ 925286 h 1687286"/>
              <a:gd name="connsiteX25" fmla="*/ 83457 w 595085"/>
              <a:gd name="connsiteY25" fmla="*/ 769257 h 1687286"/>
              <a:gd name="connsiteX26" fmla="*/ 87085 w 595085"/>
              <a:gd name="connsiteY26" fmla="*/ 620486 h 1687286"/>
              <a:gd name="connsiteX27" fmla="*/ 116114 w 595085"/>
              <a:gd name="connsiteY27" fmla="*/ 486228 h 1687286"/>
              <a:gd name="connsiteX28" fmla="*/ 181428 w 595085"/>
              <a:gd name="connsiteY28" fmla="*/ 391886 h 1687286"/>
              <a:gd name="connsiteX29" fmla="*/ 290285 w 595085"/>
              <a:gd name="connsiteY29" fmla="*/ 275771 h 1687286"/>
              <a:gd name="connsiteX30" fmla="*/ 359228 w 595085"/>
              <a:gd name="connsiteY30" fmla="*/ 239486 h 1687286"/>
              <a:gd name="connsiteX31" fmla="*/ 453571 w 595085"/>
              <a:gd name="connsiteY31" fmla="*/ 210457 h 1687286"/>
              <a:gd name="connsiteX32" fmla="*/ 533400 w 595085"/>
              <a:gd name="connsiteY32" fmla="*/ 181428 h 1687286"/>
              <a:gd name="connsiteX0" fmla="*/ 533400 w 602342"/>
              <a:gd name="connsiteY0" fmla="*/ 181428 h 1654629"/>
              <a:gd name="connsiteX1" fmla="*/ 526142 w 602342"/>
              <a:gd name="connsiteY1" fmla="*/ 0 h 1654629"/>
              <a:gd name="connsiteX2" fmla="*/ 431800 w 602342"/>
              <a:gd name="connsiteY2" fmla="*/ 25400 h 1654629"/>
              <a:gd name="connsiteX3" fmla="*/ 330200 w 602342"/>
              <a:gd name="connsiteY3" fmla="*/ 65314 h 1654629"/>
              <a:gd name="connsiteX4" fmla="*/ 279400 w 602342"/>
              <a:gd name="connsiteY4" fmla="*/ 90714 h 1654629"/>
              <a:gd name="connsiteX5" fmla="*/ 228600 w 602342"/>
              <a:gd name="connsiteY5" fmla="*/ 130628 h 1654629"/>
              <a:gd name="connsiteX6" fmla="*/ 170542 w 602342"/>
              <a:gd name="connsiteY6" fmla="*/ 188686 h 1654629"/>
              <a:gd name="connsiteX7" fmla="*/ 105228 w 602342"/>
              <a:gd name="connsiteY7" fmla="*/ 264886 h 1654629"/>
              <a:gd name="connsiteX8" fmla="*/ 54428 w 602342"/>
              <a:gd name="connsiteY8" fmla="*/ 333828 h 1654629"/>
              <a:gd name="connsiteX9" fmla="*/ 25400 w 602342"/>
              <a:gd name="connsiteY9" fmla="*/ 388257 h 1654629"/>
              <a:gd name="connsiteX10" fmla="*/ 0 w 602342"/>
              <a:gd name="connsiteY10" fmla="*/ 460828 h 1654629"/>
              <a:gd name="connsiteX11" fmla="*/ 39914 w 602342"/>
              <a:gd name="connsiteY11" fmla="*/ 1404257 h 1654629"/>
              <a:gd name="connsiteX12" fmla="*/ 94342 w 602342"/>
              <a:gd name="connsiteY12" fmla="*/ 1502228 h 1654629"/>
              <a:gd name="connsiteX13" fmla="*/ 195942 w 602342"/>
              <a:gd name="connsiteY13" fmla="*/ 1563914 h 1654629"/>
              <a:gd name="connsiteX14" fmla="*/ 293914 w 602342"/>
              <a:gd name="connsiteY14" fmla="*/ 1611086 h 1654629"/>
              <a:gd name="connsiteX15" fmla="*/ 406400 w 602342"/>
              <a:gd name="connsiteY15" fmla="*/ 1640114 h 1654629"/>
              <a:gd name="connsiteX16" fmla="*/ 511628 w 602342"/>
              <a:gd name="connsiteY16" fmla="*/ 1651000 h 1654629"/>
              <a:gd name="connsiteX17" fmla="*/ 602342 w 602342"/>
              <a:gd name="connsiteY17" fmla="*/ 1654629 h 1654629"/>
              <a:gd name="connsiteX18" fmla="*/ 584200 w 602342"/>
              <a:gd name="connsiteY18" fmla="*/ 1451428 h 1654629"/>
              <a:gd name="connsiteX19" fmla="*/ 537028 w 602342"/>
              <a:gd name="connsiteY19" fmla="*/ 1426028 h 1654629"/>
              <a:gd name="connsiteX20" fmla="*/ 420914 w 602342"/>
              <a:gd name="connsiteY20" fmla="*/ 1346200 h 1654629"/>
              <a:gd name="connsiteX21" fmla="*/ 283028 w 602342"/>
              <a:gd name="connsiteY21" fmla="*/ 1248228 h 1654629"/>
              <a:gd name="connsiteX22" fmla="*/ 217714 w 602342"/>
              <a:gd name="connsiteY22" fmla="*/ 1193800 h 1654629"/>
              <a:gd name="connsiteX23" fmla="*/ 148771 w 602342"/>
              <a:gd name="connsiteY23" fmla="*/ 1103086 h 1654629"/>
              <a:gd name="connsiteX24" fmla="*/ 101600 w 602342"/>
              <a:gd name="connsiteY24" fmla="*/ 925286 h 1654629"/>
              <a:gd name="connsiteX25" fmla="*/ 83457 w 602342"/>
              <a:gd name="connsiteY25" fmla="*/ 769257 h 1654629"/>
              <a:gd name="connsiteX26" fmla="*/ 87085 w 602342"/>
              <a:gd name="connsiteY26" fmla="*/ 620486 h 1654629"/>
              <a:gd name="connsiteX27" fmla="*/ 116114 w 602342"/>
              <a:gd name="connsiteY27" fmla="*/ 486228 h 1654629"/>
              <a:gd name="connsiteX28" fmla="*/ 181428 w 602342"/>
              <a:gd name="connsiteY28" fmla="*/ 391886 h 1654629"/>
              <a:gd name="connsiteX29" fmla="*/ 290285 w 602342"/>
              <a:gd name="connsiteY29" fmla="*/ 275771 h 1654629"/>
              <a:gd name="connsiteX30" fmla="*/ 359228 w 602342"/>
              <a:gd name="connsiteY30" fmla="*/ 239486 h 1654629"/>
              <a:gd name="connsiteX31" fmla="*/ 453571 w 602342"/>
              <a:gd name="connsiteY31" fmla="*/ 210457 h 1654629"/>
              <a:gd name="connsiteX32" fmla="*/ 533400 w 602342"/>
              <a:gd name="connsiteY32" fmla="*/ 181428 h 1654629"/>
              <a:gd name="connsiteX0" fmla="*/ 533400 w 602342"/>
              <a:gd name="connsiteY0" fmla="*/ 181428 h 1654629"/>
              <a:gd name="connsiteX1" fmla="*/ 526142 w 602342"/>
              <a:gd name="connsiteY1" fmla="*/ 0 h 1654629"/>
              <a:gd name="connsiteX2" fmla="*/ 431800 w 602342"/>
              <a:gd name="connsiteY2" fmla="*/ 25400 h 1654629"/>
              <a:gd name="connsiteX3" fmla="*/ 330200 w 602342"/>
              <a:gd name="connsiteY3" fmla="*/ 65314 h 1654629"/>
              <a:gd name="connsiteX4" fmla="*/ 279400 w 602342"/>
              <a:gd name="connsiteY4" fmla="*/ 90714 h 1654629"/>
              <a:gd name="connsiteX5" fmla="*/ 228600 w 602342"/>
              <a:gd name="connsiteY5" fmla="*/ 130628 h 1654629"/>
              <a:gd name="connsiteX6" fmla="*/ 170542 w 602342"/>
              <a:gd name="connsiteY6" fmla="*/ 188686 h 1654629"/>
              <a:gd name="connsiteX7" fmla="*/ 105228 w 602342"/>
              <a:gd name="connsiteY7" fmla="*/ 264886 h 1654629"/>
              <a:gd name="connsiteX8" fmla="*/ 54428 w 602342"/>
              <a:gd name="connsiteY8" fmla="*/ 333828 h 1654629"/>
              <a:gd name="connsiteX9" fmla="*/ 25400 w 602342"/>
              <a:gd name="connsiteY9" fmla="*/ 388257 h 1654629"/>
              <a:gd name="connsiteX10" fmla="*/ 0 w 602342"/>
              <a:gd name="connsiteY10" fmla="*/ 460828 h 1654629"/>
              <a:gd name="connsiteX11" fmla="*/ 25400 w 602342"/>
              <a:gd name="connsiteY11" fmla="*/ 1357086 h 1654629"/>
              <a:gd name="connsiteX12" fmla="*/ 94342 w 602342"/>
              <a:gd name="connsiteY12" fmla="*/ 1502228 h 1654629"/>
              <a:gd name="connsiteX13" fmla="*/ 195942 w 602342"/>
              <a:gd name="connsiteY13" fmla="*/ 1563914 h 1654629"/>
              <a:gd name="connsiteX14" fmla="*/ 293914 w 602342"/>
              <a:gd name="connsiteY14" fmla="*/ 1611086 h 1654629"/>
              <a:gd name="connsiteX15" fmla="*/ 406400 w 602342"/>
              <a:gd name="connsiteY15" fmla="*/ 1640114 h 1654629"/>
              <a:gd name="connsiteX16" fmla="*/ 511628 w 602342"/>
              <a:gd name="connsiteY16" fmla="*/ 1651000 h 1654629"/>
              <a:gd name="connsiteX17" fmla="*/ 602342 w 602342"/>
              <a:gd name="connsiteY17" fmla="*/ 1654629 h 1654629"/>
              <a:gd name="connsiteX18" fmla="*/ 584200 w 602342"/>
              <a:gd name="connsiteY18" fmla="*/ 1451428 h 1654629"/>
              <a:gd name="connsiteX19" fmla="*/ 537028 w 602342"/>
              <a:gd name="connsiteY19" fmla="*/ 1426028 h 1654629"/>
              <a:gd name="connsiteX20" fmla="*/ 420914 w 602342"/>
              <a:gd name="connsiteY20" fmla="*/ 1346200 h 1654629"/>
              <a:gd name="connsiteX21" fmla="*/ 283028 w 602342"/>
              <a:gd name="connsiteY21" fmla="*/ 1248228 h 1654629"/>
              <a:gd name="connsiteX22" fmla="*/ 217714 w 602342"/>
              <a:gd name="connsiteY22" fmla="*/ 1193800 h 1654629"/>
              <a:gd name="connsiteX23" fmla="*/ 148771 w 602342"/>
              <a:gd name="connsiteY23" fmla="*/ 1103086 h 1654629"/>
              <a:gd name="connsiteX24" fmla="*/ 101600 w 602342"/>
              <a:gd name="connsiteY24" fmla="*/ 925286 h 1654629"/>
              <a:gd name="connsiteX25" fmla="*/ 83457 w 602342"/>
              <a:gd name="connsiteY25" fmla="*/ 769257 h 1654629"/>
              <a:gd name="connsiteX26" fmla="*/ 87085 w 602342"/>
              <a:gd name="connsiteY26" fmla="*/ 620486 h 1654629"/>
              <a:gd name="connsiteX27" fmla="*/ 116114 w 602342"/>
              <a:gd name="connsiteY27" fmla="*/ 486228 h 1654629"/>
              <a:gd name="connsiteX28" fmla="*/ 181428 w 602342"/>
              <a:gd name="connsiteY28" fmla="*/ 391886 h 1654629"/>
              <a:gd name="connsiteX29" fmla="*/ 290285 w 602342"/>
              <a:gd name="connsiteY29" fmla="*/ 275771 h 1654629"/>
              <a:gd name="connsiteX30" fmla="*/ 359228 w 602342"/>
              <a:gd name="connsiteY30" fmla="*/ 239486 h 1654629"/>
              <a:gd name="connsiteX31" fmla="*/ 453571 w 602342"/>
              <a:gd name="connsiteY31" fmla="*/ 210457 h 1654629"/>
              <a:gd name="connsiteX32" fmla="*/ 533400 w 602342"/>
              <a:gd name="connsiteY32" fmla="*/ 181428 h 1654629"/>
              <a:gd name="connsiteX0" fmla="*/ 533400 w 602342"/>
              <a:gd name="connsiteY0" fmla="*/ 181428 h 1654629"/>
              <a:gd name="connsiteX1" fmla="*/ 526142 w 602342"/>
              <a:gd name="connsiteY1" fmla="*/ 0 h 1654629"/>
              <a:gd name="connsiteX2" fmla="*/ 431800 w 602342"/>
              <a:gd name="connsiteY2" fmla="*/ 25400 h 1654629"/>
              <a:gd name="connsiteX3" fmla="*/ 330200 w 602342"/>
              <a:gd name="connsiteY3" fmla="*/ 65314 h 1654629"/>
              <a:gd name="connsiteX4" fmla="*/ 279400 w 602342"/>
              <a:gd name="connsiteY4" fmla="*/ 90714 h 1654629"/>
              <a:gd name="connsiteX5" fmla="*/ 228600 w 602342"/>
              <a:gd name="connsiteY5" fmla="*/ 130628 h 1654629"/>
              <a:gd name="connsiteX6" fmla="*/ 170542 w 602342"/>
              <a:gd name="connsiteY6" fmla="*/ 188686 h 1654629"/>
              <a:gd name="connsiteX7" fmla="*/ 105228 w 602342"/>
              <a:gd name="connsiteY7" fmla="*/ 264886 h 1654629"/>
              <a:gd name="connsiteX8" fmla="*/ 54428 w 602342"/>
              <a:gd name="connsiteY8" fmla="*/ 333828 h 1654629"/>
              <a:gd name="connsiteX9" fmla="*/ 25400 w 602342"/>
              <a:gd name="connsiteY9" fmla="*/ 388257 h 1654629"/>
              <a:gd name="connsiteX10" fmla="*/ 0 w 602342"/>
              <a:gd name="connsiteY10" fmla="*/ 460828 h 1654629"/>
              <a:gd name="connsiteX11" fmla="*/ 25400 w 602342"/>
              <a:gd name="connsiteY11" fmla="*/ 1357086 h 1654629"/>
              <a:gd name="connsiteX12" fmla="*/ 97970 w 602342"/>
              <a:gd name="connsiteY12" fmla="*/ 1491342 h 1654629"/>
              <a:gd name="connsiteX13" fmla="*/ 195942 w 602342"/>
              <a:gd name="connsiteY13" fmla="*/ 1563914 h 1654629"/>
              <a:gd name="connsiteX14" fmla="*/ 293914 w 602342"/>
              <a:gd name="connsiteY14" fmla="*/ 1611086 h 1654629"/>
              <a:gd name="connsiteX15" fmla="*/ 406400 w 602342"/>
              <a:gd name="connsiteY15" fmla="*/ 1640114 h 1654629"/>
              <a:gd name="connsiteX16" fmla="*/ 511628 w 602342"/>
              <a:gd name="connsiteY16" fmla="*/ 1651000 h 1654629"/>
              <a:gd name="connsiteX17" fmla="*/ 602342 w 602342"/>
              <a:gd name="connsiteY17" fmla="*/ 1654629 h 1654629"/>
              <a:gd name="connsiteX18" fmla="*/ 584200 w 602342"/>
              <a:gd name="connsiteY18" fmla="*/ 1451428 h 1654629"/>
              <a:gd name="connsiteX19" fmla="*/ 537028 w 602342"/>
              <a:gd name="connsiteY19" fmla="*/ 1426028 h 1654629"/>
              <a:gd name="connsiteX20" fmla="*/ 420914 w 602342"/>
              <a:gd name="connsiteY20" fmla="*/ 1346200 h 1654629"/>
              <a:gd name="connsiteX21" fmla="*/ 283028 w 602342"/>
              <a:gd name="connsiteY21" fmla="*/ 1248228 h 1654629"/>
              <a:gd name="connsiteX22" fmla="*/ 217714 w 602342"/>
              <a:gd name="connsiteY22" fmla="*/ 1193800 h 1654629"/>
              <a:gd name="connsiteX23" fmla="*/ 148771 w 602342"/>
              <a:gd name="connsiteY23" fmla="*/ 1103086 h 1654629"/>
              <a:gd name="connsiteX24" fmla="*/ 101600 w 602342"/>
              <a:gd name="connsiteY24" fmla="*/ 925286 h 1654629"/>
              <a:gd name="connsiteX25" fmla="*/ 83457 w 602342"/>
              <a:gd name="connsiteY25" fmla="*/ 769257 h 1654629"/>
              <a:gd name="connsiteX26" fmla="*/ 87085 w 602342"/>
              <a:gd name="connsiteY26" fmla="*/ 620486 h 1654629"/>
              <a:gd name="connsiteX27" fmla="*/ 116114 w 602342"/>
              <a:gd name="connsiteY27" fmla="*/ 486228 h 1654629"/>
              <a:gd name="connsiteX28" fmla="*/ 181428 w 602342"/>
              <a:gd name="connsiteY28" fmla="*/ 391886 h 1654629"/>
              <a:gd name="connsiteX29" fmla="*/ 290285 w 602342"/>
              <a:gd name="connsiteY29" fmla="*/ 275771 h 1654629"/>
              <a:gd name="connsiteX30" fmla="*/ 359228 w 602342"/>
              <a:gd name="connsiteY30" fmla="*/ 239486 h 1654629"/>
              <a:gd name="connsiteX31" fmla="*/ 453571 w 602342"/>
              <a:gd name="connsiteY31" fmla="*/ 210457 h 1654629"/>
              <a:gd name="connsiteX32" fmla="*/ 533400 w 602342"/>
              <a:gd name="connsiteY32" fmla="*/ 181428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2342" h="1654629">
                <a:moveTo>
                  <a:pt x="533400" y="181428"/>
                </a:moveTo>
                <a:lnTo>
                  <a:pt x="526142" y="0"/>
                </a:lnTo>
                <a:lnTo>
                  <a:pt x="431800" y="25400"/>
                </a:lnTo>
                <a:lnTo>
                  <a:pt x="330200" y="65314"/>
                </a:lnTo>
                <a:lnTo>
                  <a:pt x="279400" y="90714"/>
                </a:lnTo>
                <a:lnTo>
                  <a:pt x="228600" y="130628"/>
                </a:lnTo>
                <a:lnTo>
                  <a:pt x="170542" y="188686"/>
                </a:lnTo>
                <a:lnTo>
                  <a:pt x="105228" y="264886"/>
                </a:lnTo>
                <a:lnTo>
                  <a:pt x="54428" y="333828"/>
                </a:lnTo>
                <a:lnTo>
                  <a:pt x="25400" y="388257"/>
                </a:lnTo>
                <a:lnTo>
                  <a:pt x="0" y="460828"/>
                </a:lnTo>
                <a:lnTo>
                  <a:pt x="25400" y="1357086"/>
                </a:lnTo>
                <a:lnTo>
                  <a:pt x="97970" y="1491342"/>
                </a:lnTo>
                <a:lnTo>
                  <a:pt x="195942" y="1563914"/>
                </a:lnTo>
                <a:lnTo>
                  <a:pt x="293914" y="1611086"/>
                </a:lnTo>
                <a:lnTo>
                  <a:pt x="406400" y="1640114"/>
                </a:lnTo>
                <a:lnTo>
                  <a:pt x="511628" y="1651000"/>
                </a:lnTo>
                <a:lnTo>
                  <a:pt x="602342" y="1654629"/>
                </a:lnTo>
                <a:lnTo>
                  <a:pt x="584200" y="1451428"/>
                </a:lnTo>
                <a:lnTo>
                  <a:pt x="537028" y="1426028"/>
                </a:lnTo>
                <a:lnTo>
                  <a:pt x="420914" y="1346200"/>
                </a:lnTo>
                <a:lnTo>
                  <a:pt x="283028" y="1248228"/>
                </a:lnTo>
                <a:lnTo>
                  <a:pt x="217714" y="1193800"/>
                </a:lnTo>
                <a:lnTo>
                  <a:pt x="148771" y="1103086"/>
                </a:lnTo>
                <a:lnTo>
                  <a:pt x="101600" y="925286"/>
                </a:lnTo>
                <a:lnTo>
                  <a:pt x="83457" y="769257"/>
                </a:lnTo>
                <a:cubicBezTo>
                  <a:pt x="84666" y="719667"/>
                  <a:pt x="85876" y="670076"/>
                  <a:pt x="87085" y="620486"/>
                </a:cubicBezTo>
                <a:lnTo>
                  <a:pt x="116114" y="486228"/>
                </a:lnTo>
                <a:lnTo>
                  <a:pt x="181428" y="391886"/>
                </a:lnTo>
                <a:lnTo>
                  <a:pt x="290285" y="275771"/>
                </a:lnTo>
                <a:lnTo>
                  <a:pt x="359228" y="239486"/>
                </a:lnTo>
                <a:lnTo>
                  <a:pt x="453571" y="210457"/>
                </a:lnTo>
                <a:lnTo>
                  <a:pt x="533400" y="181428"/>
                </a:lnTo>
                <a:close/>
              </a:path>
            </a:pathLst>
          </a:cu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741365" y="2716179"/>
            <a:ext cx="59311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b="1" dirty="0" smtClean="0">
                <a:solidFill>
                  <a:srgbClr val="2F2FFF"/>
                </a:solidFill>
              </a:rPr>
              <a:t>steam</a:t>
            </a:r>
            <a:endParaRPr lang="en-GB" sz="1600" b="1" dirty="0">
              <a:solidFill>
                <a:srgbClr val="2F2FFF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98493" y="2536669"/>
            <a:ext cx="764633" cy="11387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u="sng" dirty="0" smtClean="0">
                <a:solidFill>
                  <a:srgbClr val="FFA143"/>
                </a:solidFill>
              </a:rPr>
              <a:t>oxidation</a:t>
            </a:r>
          </a:p>
          <a:p>
            <a:pPr algn="ctr"/>
            <a:r>
              <a:rPr lang="en-GB" sz="1200" b="1" u="sng" dirty="0" smtClean="0">
                <a:solidFill>
                  <a:srgbClr val="FFA143"/>
                </a:solidFill>
              </a:rPr>
              <a:t>of inner</a:t>
            </a:r>
          </a:p>
          <a:p>
            <a:pPr algn="ctr"/>
            <a:r>
              <a:rPr lang="en-GB" sz="1200" b="1" dirty="0" smtClean="0">
                <a:solidFill>
                  <a:srgbClr val="FFA143"/>
                </a:solidFill>
              </a:rPr>
              <a:t>cladding</a:t>
            </a:r>
          </a:p>
          <a:p>
            <a:pPr algn="ctr"/>
            <a:r>
              <a:rPr lang="en-GB" sz="1200" b="1" dirty="0" smtClean="0">
                <a:solidFill>
                  <a:srgbClr val="FFA143"/>
                </a:solidFill>
              </a:rPr>
              <a:t>surface</a:t>
            </a:r>
          </a:p>
          <a:p>
            <a:pPr algn="ctr"/>
            <a:r>
              <a:rPr lang="en-GB" sz="1200" b="1" dirty="0" smtClean="0">
                <a:solidFill>
                  <a:srgbClr val="FFA143"/>
                </a:solidFill>
              </a:rPr>
              <a:t>Zr+2H</a:t>
            </a:r>
            <a:r>
              <a:rPr lang="en-GB" sz="1200" b="1" baseline="-25000" dirty="0" smtClean="0">
                <a:solidFill>
                  <a:srgbClr val="FFA143"/>
                </a:solidFill>
              </a:rPr>
              <a:t>2</a:t>
            </a:r>
            <a:r>
              <a:rPr lang="en-GB" sz="1200" b="1" dirty="0" smtClean="0">
                <a:solidFill>
                  <a:srgbClr val="FFA143"/>
                </a:solidFill>
              </a:rPr>
              <a:t>O=</a:t>
            </a:r>
          </a:p>
          <a:p>
            <a:pPr algn="ctr"/>
            <a:r>
              <a:rPr lang="en-GB" sz="1200" b="1" dirty="0" smtClean="0">
                <a:solidFill>
                  <a:srgbClr val="FFA143"/>
                </a:solidFill>
              </a:rPr>
              <a:t>ZrO</a:t>
            </a:r>
            <a:r>
              <a:rPr lang="en-GB" sz="1200" b="1" baseline="-25000" dirty="0" smtClean="0">
                <a:solidFill>
                  <a:srgbClr val="FFA143"/>
                </a:solidFill>
              </a:rPr>
              <a:t>2</a:t>
            </a:r>
            <a:r>
              <a:rPr lang="en-GB" sz="1200" b="1" dirty="0" smtClean="0">
                <a:solidFill>
                  <a:srgbClr val="FFA143"/>
                </a:solidFill>
              </a:rPr>
              <a:t>+</a:t>
            </a:r>
            <a:r>
              <a:rPr lang="en-GB" sz="1200" b="1" dirty="0" smtClean="0">
                <a:solidFill>
                  <a:srgbClr val="FF0000"/>
                </a:solidFill>
              </a:rPr>
              <a:t>2H</a:t>
            </a:r>
            <a:r>
              <a:rPr lang="en-GB" sz="1200" b="1" baseline="-25000" dirty="0">
                <a:solidFill>
                  <a:srgbClr val="FF0000"/>
                </a:solidFill>
              </a:rPr>
              <a:t>2</a:t>
            </a:r>
            <a:r>
              <a:rPr lang="en-GB" sz="1400" b="1" dirty="0">
                <a:solidFill>
                  <a:srgbClr val="FF0000"/>
                </a:solidFill>
              </a:rPr>
              <a:t>↑</a:t>
            </a:r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1475656" y="2716179"/>
            <a:ext cx="576064" cy="375879"/>
          </a:xfrm>
          <a:prstGeom prst="straightConnector1">
            <a:avLst/>
          </a:prstGeom>
          <a:ln w="25400">
            <a:solidFill>
              <a:srgbClr val="FF9933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899592" y="2278742"/>
            <a:ext cx="1080120" cy="2580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899592" y="3713966"/>
            <a:ext cx="1152128" cy="4351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iger Pfeil 32"/>
          <p:cNvSpPr/>
          <p:nvPr/>
        </p:nvSpPr>
        <p:spPr>
          <a:xfrm rot="5400000">
            <a:off x="2297634" y="3342954"/>
            <a:ext cx="410592" cy="291646"/>
          </a:xfrm>
          <a:prstGeom prst="bentArrow">
            <a:avLst>
              <a:gd name="adj1" fmla="val 14543"/>
              <a:gd name="adj2" fmla="val 19976"/>
              <a:gd name="adj3" fmla="val 41079"/>
              <a:gd name="adj4" fmla="val 49780"/>
            </a:avLst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4" name="Rechteckiger Pfeil 33"/>
          <p:cNvSpPr/>
          <p:nvPr/>
        </p:nvSpPr>
        <p:spPr>
          <a:xfrm rot="16200000" flipV="1">
            <a:off x="2303008" y="2410915"/>
            <a:ext cx="410592" cy="307975"/>
          </a:xfrm>
          <a:prstGeom prst="bentArrow">
            <a:avLst>
              <a:gd name="adj1" fmla="val 14543"/>
              <a:gd name="adj2" fmla="val 19976"/>
              <a:gd name="adj3" fmla="val 41079"/>
              <a:gd name="adj4" fmla="val 49780"/>
            </a:avLst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431940" y="2105081"/>
            <a:ext cx="684483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600" b="1" dirty="0" smtClean="0">
                <a:solidFill>
                  <a:srgbClr val="008080"/>
                </a:solidFill>
              </a:rPr>
              <a:t>Kr (He)</a:t>
            </a:r>
            <a:endParaRPr lang="en-GB" sz="1600" b="1" dirty="0">
              <a:solidFill>
                <a:srgbClr val="008080"/>
              </a:solidFill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2812471" y="260648"/>
            <a:ext cx="462392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en-GB" sz="2000" b="1" dirty="0" smtClean="0">
                <a:solidFill>
                  <a:srgbClr val="006666"/>
                </a:solidFill>
              </a:rPr>
              <a:t>LOCA program at KIT on secondary hydrogenation of cladding and its influence on cladding embrittlement</a:t>
            </a:r>
            <a:endParaRPr lang="en-GB" sz="2000" b="1" dirty="0">
              <a:solidFill>
                <a:srgbClr val="006666"/>
              </a:solidFill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3491880" y="1342504"/>
            <a:ext cx="5533042" cy="4462760"/>
          </a:xfrm>
          <a:prstGeom prst="rect">
            <a:avLst/>
          </a:prstGeom>
          <a:noFill/>
          <a:ln w="9525">
            <a:solidFill>
              <a:srgbClr val="000096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Sequence of phenomena: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GB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cladding ballooning and burst, relief of inner rod pressure</a:t>
            </a:r>
            <a:endParaRPr lang="en-GB" sz="14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GB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steam penetration through the burst opening, steam propagation in decreasing gap between cladding and pellet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GB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GB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xidation of inner cladding surface with hydrogen release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GB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absorption of hydrogen by cladding at the boundary of inner oxidised area at temperatures higher of the phase transition </a:t>
            </a:r>
            <a:r>
              <a:rPr lang="el-GR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de-DE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→ (</a:t>
            </a:r>
            <a:r>
              <a:rPr lang="el-GR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α+β</a:t>
            </a:r>
            <a:r>
              <a:rPr lang="de-DE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l-GR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 Zr</a:t>
            </a:r>
            <a:r>
              <a:rPr lang="en-GB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alloy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GB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local embrittlement of cladding near to burst opening</a:t>
            </a:r>
            <a:endParaRPr lang="de-DE" sz="14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19672" y="205826"/>
            <a:ext cx="5544616" cy="30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en-GB" sz="2000" b="1" dirty="0" smtClean="0">
                <a:solidFill>
                  <a:srgbClr val="006666"/>
                </a:solidFill>
              </a:rPr>
              <a:t>Cross-section of the QUENCH-L2 bundle</a:t>
            </a:r>
            <a:endParaRPr lang="en-GB" sz="2000" b="1" dirty="0">
              <a:solidFill>
                <a:srgbClr val="006666"/>
              </a:solidFill>
            </a:endParaRPr>
          </a:p>
        </p:txBody>
      </p:sp>
      <p:sp>
        <p:nvSpPr>
          <p:cNvPr id="4" name="Text Box 2107"/>
          <p:cNvSpPr txBox="1">
            <a:spLocks noChangeArrowheads="1"/>
          </p:cNvSpPr>
          <p:nvPr/>
        </p:nvSpPr>
        <p:spPr bwMode="auto">
          <a:xfrm>
            <a:off x="251520" y="5301208"/>
            <a:ext cx="8352928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Tx/>
              <a:buAutoNum type="arabicParenR"/>
            </a:pPr>
            <a:r>
              <a:rPr lang="en-US" sz="1400" dirty="0" smtClean="0">
                <a:solidFill>
                  <a:srgbClr val="0000FF"/>
                </a:solidFill>
              </a:rPr>
              <a:t>The use of </a:t>
            </a:r>
            <a:r>
              <a:rPr lang="en-US" sz="1400" b="1" i="1" dirty="0" smtClean="0">
                <a:solidFill>
                  <a:srgbClr val="0000FF"/>
                </a:solidFill>
              </a:rPr>
              <a:t>tungsten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>
                <a:solidFill>
                  <a:srgbClr val="0000FF"/>
                </a:solidFill>
              </a:rPr>
              <a:t>heaters with smaller </a:t>
            </a:r>
            <a:r>
              <a:rPr lang="en-US" sz="1400" dirty="0" smtClean="0">
                <a:solidFill>
                  <a:srgbClr val="0000FF"/>
                </a:solidFill>
              </a:rPr>
              <a:t>diameter (</a:t>
            </a:r>
            <a:r>
              <a:rPr lang="en-US" sz="1400" b="1" i="1" dirty="0" smtClean="0">
                <a:solidFill>
                  <a:srgbClr val="0000FF"/>
                </a:solidFill>
              </a:rPr>
              <a:t>4.6 mm</a:t>
            </a:r>
            <a:r>
              <a:rPr lang="en-US" sz="1400" dirty="0" smtClean="0">
                <a:solidFill>
                  <a:srgbClr val="0000FF"/>
                </a:solidFill>
              </a:rPr>
              <a:t>) </a:t>
            </a:r>
            <a:r>
              <a:rPr lang="en-US" sz="1400" dirty="0">
                <a:solidFill>
                  <a:srgbClr val="0000FF"/>
                </a:solidFill>
              </a:rPr>
              <a:t>i</a:t>
            </a:r>
            <a:r>
              <a:rPr lang="en-US" sz="1400" dirty="0" smtClean="0">
                <a:solidFill>
                  <a:srgbClr val="0000FF"/>
                </a:solidFill>
              </a:rPr>
              <a:t>nstead tungsten heaters (QUENCH-L0) or tantalum heaters (QUENCH-L1) with diameter of 6 mm has allowed to reach a </a:t>
            </a:r>
            <a:r>
              <a:rPr lang="en-US" sz="1400" b="1" dirty="0" smtClean="0">
                <a:solidFill>
                  <a:srgbClr val="0000FF"/>
                </a:solidFill>
              </a:rPr>
              <a:t>higher heat rate</a:t>
            </a:r>
            <a:r>
              <a:rPr lang="en-US" sz="1400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 eaLnBrk="1" hangingPunct="1">
              <a:lnSpc>
                <a:spcPct val="150000"/>
              </a:lnSpc>
              <a:buFontTx/>
              <a:buAutoNum type="arabicParenR"/>
            </a:pPr>
            <a:r>
              <a:rPr lang="en-US" sz="1400" dirty="0">
                <a:solidFill>
                  <a:srgbClr val="0000FF"/>
                </a:solidFill>
              </a:rPr>
              <a:t>A</a:t>
            </a:r>
            <a:r>
              <a:rPr lang="en-US" sz="1400" dirty="0" smtClean="0">
                <a:solidFill>
                  <a:srgbClr val="0000FF"/>
                </a:solidFill>
              </a:rPr>
              <a:t>ll rods are filled with Kr with p=55 bar at </a:t>
            </a:r>
            <a:r>
              <a:rPr lang="en-US" sz="1400" dirty="0" err="1" smtClean="0">
                <a:solidFill>
                  <a:srgbClr val="0000FF"/>
                </a:solidFill>
              </a:rPr>
              <a:t>Tpct</a:t>
            </a:r>
            <a:r>
              <a:rPr lang="en-US" sz="1400" dirty="0" smtClean="0">
                <a:solidFill>
                  <a:srgbClr val="0000FF"/>
                </a:solidFill>
              </a:rPr>
              <a:t>=800 K (similar to QUENCH-L1).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87" y="764704"/>
            <a:ext cx="4323785" cy="43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958627"/>
            <a:ext cx="7894637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-27384"/>
            <a:ext cx="7776864" cy="70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en-US" b="1" dirty="0" smtClean="0">
                <a:solidFill>
                  <a:srgbClr val="006666"/>
                </a:solidFill>
              </a:rPr>
              <a:t>Maximal cladding temperatures of internal rods</a:t>
            </a:r>
            <a:endParaRPr lang="en-US" b="1" dirty="0">
              <a:solidFill>
                <a:srgbClr val="006666"/>
              </a:solidFill>
            </a:endParaRPr>
          </a:p>
          <a:p>
            <a:pPr algn="ctr"/>
            <a:r>
              <a:rPr lang="en-GB" b="1" dirty="0">
                <a:solidFill>
                  <a:srgbClr val="006666"/>
                </a:solidFill>
              </a:rPr>
              <a:t>i</a:t>
            </a:r>
            <a:r>
              <a:rPr lang="en-GB" b="1" dirty="0" smtClean="0">
                <a:solidFill>
                  <a:srgbClr val="006666"/>
                </a:solidFill>
              </a:rPr>
              <a:t>n hottest region of QUENCH-L0, -L1 and -L2 bundles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71800" y="1400993"/>
            <a:ext cx="613395" cy="2160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8</a:t>
            </a:r>
            <a:r>
              <a:rPr lang="en-GB" sz="1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K/s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3347864" y="1603929"/>
            <a:ext cx="297554" cy="2984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81773" y="2996952"/>
            <a:ext cx="693004" cy="2160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rgbClr val="0D00B0"/>
                </a:solidFill>
                <a:latin typeface="+mn-lt"/>
                <a:cs typeface="Arial" pitchFamily="34" charset="0"/>
              </a:rPr>
              <a:t>2.5 K/s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0D00B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rgbClr val="0D00B0"/>
              </a:solidFill>
              <a:effectLst/>
              <a:latin typeface="+mn-lt"/>
              <a:cs typeface="Arial" pitchFamily="34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H="1" flipV="1">
            <a:off x="4211960" y="2636912"/>
            <a:ext cx="360040" cy="360041"/>
          </a:xfrm>
          <a:prstGeom prst="straightConnector1">
            <a:avLst/>
          </a:prstGeom>
          <a:ln w="12700">
            <a:solidFill>
              <a:srgbClr val="0000FF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107"/>
          <p:cNvSpPr txBox="1">
            <a:spLocks noChangeArrowheads="1"/>
          </p:cNvSpPr>
          <p:nvPr/>
        </p:nvSpPr>
        <p:spPr bwMode="auto">
          <a:xfrm>
            <a:off x="1094619" y="5878433"/>
            <a:ext cx="659475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similar temperature histories for QUENCH-L1 (reference, Zry-4) and -L2 </a:t>
            </a:r>
            <a:r>
              <a:rPr lang="en-US" sz="1400" b="1" dirty="0">
                <a:solidFill>
                  <a:srgbClr val="0000FF"/>
                </a:solidFill>
              </a:rPr>
              <a:t>(M5</a:t>
            </a:r>
            <a:r>
              <a:rPr lang="en-US" sz="1400" b="1" baseline="30000" dirty="0">
                <a:solidFill>
                  <a:srgbClr val="0000FF"/>
                </a:solidFill>
              </a:rPr>
              <a:t>®</a:t>
            </a:r>
            <a:r>
              <a:rPr lang="en-US" sz="1400" b="1" dirty="0">
                <a:solidFill>
                  <a:srgbClr val="0000FF"/>
                </a:solidFill>
              </a:rPr>
              <a:t>) 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885245" y="2073719"/>
            <a:ext cx="693004" cy="2160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7 K/s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3796184" y="1753154"/>
            <a:ext cx="312128" cy="307694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9" y="3573016"/>
            <a:ext cx="1670685" cy="1670685"/>
          </a:xfrm>
          <a:prstGeom prst="rect">
            <a:avLst/>
          </a:prstGeom>
        </p:spPr>
      </p:pic>
      <p:cxnSp>
        <p:nvCxnSpPr>
          <p:cNvPr id="15" name="Gerade Verbindung mit Pfeil 14"/>
          <p:cNvCxnSpPr/>
          <p:nvPr/>
        </p:nvCxnSpPr>
        <p:spPr>
          <a:xfrm flipH="1" flipV="1">
            <a:off x="3645418" y="4052688"/>
            <a:ext cx="925788" cy="7200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 flipV="1">
            <a:off x="3645418" y="4085644"/>
            <a:ext cx="925788" cy="3960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 flipV="1">
            <a:off x="3203848" y="4307192"/>
            <a:ext cx="1367358" cy="5040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8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836712"/>
            <a:ext cx="8542337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07044" y="332656"/>
            <a:ext cx="540060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en-GB" sz="2000" b="1" dirty="0">
                <a:solidFill>
                  <a:srgbClr val="006666"/>
                </a:solidFill>
              </a:rPr>
              <a:t>S</a:t>
            </a:r>
            <a:r>
              <a:rPr lang="en-GB" sz="2000" b="1" dirty="0" smtClean="0">
                <a:solidFill>
                  <a:srgbClr val="006666"/>
                </a:solidFill>
              </a:rPr>
              <a:t>cenario of the QUENCH-L2 test  </a:t>
            </a:r>
            <a:endParaRPr lang="en-GB" sz="2000" b="1" dirty="0">
              <a:solidFill>
                <a:srgbClr val="006666"/>
              </a:solidFill>
            </a:endParaRPr>
          </a:p>
        </p:txBody>
      </p:sp>
      <p:sp>
        <p:nvSpPr>
          <p:cNvPr id="5" name="Text Box 2107"/>
          <p:cNvSpPr txBox="1">
            <a:spLocks noChangeArrowheads="1"/>
          </p:cNvSpPr>
          <p:nvPr/>
        </p:nvSpPr>
        <p:spPr bwMode="auto">
          <a:xfrm>
            <a:off x="2344172" y="5589240"/>
            <a:ext cx="37698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0000FF"/>
                </a:solidFill>
              </a:rPr>
              <a:t>m</a:t>
            </a:r>
            <a:r>
              <a:rPr lang="en-US" sz="1400" b="1" dirty="0" smtClean="0">
                <a:solidFill>
                  <a:srgbClr val="0000FF"/>
                </a:solidFill>
              </a:rPr>
              <a:t>aximal reached  power:</a:t>
            </a:r>
          </a:p>
          <a:p>
            <a:pPr algn="ctr" eaLnBrk="1" hangingPunct="1"/>
            <a:r>
              <a:rPr lang="en-US" sz="1400" dirty="0">
                <a:solidFill>
                  <a:srgbClr val="0000FF"/>
                </a:solidFill>
              </a:rPr>
              <a:t>QUENCH-L1 (Ta-heaters, </a:t>
            </a:r>
            <a:r>
              <a:rPr lang="en-US" sz="1400" dirty="0" smtClean="0">
                <a:solidFill>
                  <a:srgbClr val="0000FF"/>
                </a:solidFill>
              </a:rPr>
              <a:t>Ø 6 mm): </a:t>
            </a:r>
            <a:r>
              <a:rPr lang="en-US" sz="1400" dirty="0">
                <a:solidFill>
                  <a:srgbClr val="0000FF"/>
                </a:solidFill>
              </a:rPr>
              <a:t>58.5 kW,</a:t>
            </a:r>
          </a:p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QUENCH-L2 </a:t>
            </a:r>
            <a:r>
              <a:rPr lang="en-US" sz="1400" b="1" dirty="0">
                <a:solidFill>
                  <a:srgbClr val="0000FF"/>
                </a:solidFill>
              </a:rPr>
              <a:t>(W-heaters; Ø </a:t>
            </a:r>
            <a:r>
              <a:rPr lang="en-US" sz="1400" b="1" dirty="0" smtClean="0">
                <a:solidFill>
                  <a:srgbClr val="0000FF"/>
                </a:solidFill>
              </a:rPr>
              <a:t>4.6 </a:t>
            </a:r>
            <a:r>
              <a:rPr lang="en-US" sz="1400" b="1" dirty="0">
                <a:solidFill>
                  <a:srgbClr val="0000FF"/>
                </a:solidFill>
              </a:rPr>
              <a:t>mm): </a:t>
            </a:r>
            <a:r>
              <a:rPr lang="en-US" sz="1400" b="1" dirty="0" smtClean="0">
                <a:solidFill>
                  <a:srgbClr val="0000FF"/>
                </a:solidFill>
              </a:rPr>
              <a:t>60.5 kW</a:t>
            </a:r>
            <a:endParaRPr lang="en-US" sz="1400" b="1" dirty="0">
              <a:solidFill>
                <a:srgbClr val="0000FF"/>
              </a:solidFill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924768" y="1014636"/>
            <a:ext cx="2783135" cy="0"/>
          </a:xfrm>
          <a:prstGeom prst="straightConnector1">
            <a:avLst/>
          </a:prstGeom>
          <a:ln w="25400">
            <a:solidFill>
              <a:srgbClr val="00B0F0">
                <a:alpha val="99000"/>
              </a:srgb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107"/>
          <p:cNvSpPr txBox="1">
            <a:spLocks noChangeArrowheads="1"/>
          </p:cNvSpPr>
          <p:nvPr/>
        </p:nvSpPr>
        <p:spPr bwMode="auto">
          <a:xfrm>
            <a:off x="1818585" y="1073944"/>
            <a:ext cx="1258358" cy="1769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50" dirty="0">
                <a:solidFill>
                  <a:srgbClr val="002060"/>
                </a:solidFill>
              </a:rPr>
              <a:t>s</a:t>
            </a:r>
            <a:r>
              <a:rPr lang="en-US" sz="1150" dirty="0" smtClean="0">
                <a:solidFill>
                  <a:srgbClr val="002060"/>
                </a:solidFill>
              </a:rPr>
              <a:t>team 190°C, 2 g/s</a:t>
            </a:r>
            <a:endParaRPr lang="en-US" sz="1150" dirty="0">
              <a:solidFill>
                <a:srgbClr val="002060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924769" y="4509120"/>
            <a:ext cx="7175623" cy="0"/>
          </a:xfrm>
          <a:prstGeom prst="straightConnector1">
            <a:avLst/>
          </a:prstGeom>
          <a:ln w="19050">
            <a:solidFill>
              <a:srgbClr val="FF9933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107"/>
          <p:cNvSpPr txBox="1">
            <a:spLocks noChangeArrowheads="1"/>
          </p:cNvSpPr>
          <p:nvPr/>
        </p:nvSpPr>
        <p:spPr bwMode="auto">
          <a:xfrm>
            <a:off x="4107344" y="4295834"/>
            <a:ext cx="1035541" cy="1769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50" b="1" dirty="0" smtClean="0">
                <a:solidFill>
                  <a:srgbClr val="FF9933"/>
                </a:solidFill>
              </a:rPr>
              <a:t>Ar 190°C, 6 g/s</a:t>
            </a:r>
            <a:endParaRPr lang="en-US" sz="1150" b="1" dirty="0">
              <a:solidFill>
                <a:srgbClr val="FF9933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82632"/>
            <a:ext cx="1512168" cy="1512168"/>
          </a:xfrm>
          <a:prstGeom prst="rect">
            <a:avLst/>
          </a:prstGeom>
        </p:spPr>
      </p:pic>
      <p:cxnSp>
        <p:nvCxnSpPr>
          <p:cNvPr id="16" name="Gerade Verbindung mit Pfeil 15"/>
          <p:cNvCxnSpPr/>
          <p:nvPr/>
        </p:nvCxnSpPr>
        <p:spPr>
          <a:xfrm>
            <a:off x="5455146" y="3337942"/>
            <a:ext cx="1296144" cy="43204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8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836712"/>
            <a:ext cx="8618537" cy="54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05064"/>
            <a:ext cx="1872208" cy="1872208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>
          <a:xfrm>
            <a:off x="3599060" y="3884496"/>
            <a:ext cx="792088" cy="122413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4608836" y="3878634"/>
            <a:ext cx="360040" cy="144016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86692" y="260648"/>
            <a:ext cx="74168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en-GB" sz="2000" b="1" dirty="0" smtClean="0">
                <a:solidFill>
                  <a:srgbClr val="006666"/>
                </a:solidFill>
              </a:rPr>
              <a:t>QL2: </a:t>
            </a:r>
            <a:r>
              <a:rPr lang="en-GB" sz="2000" b="1" dirty="0">
                <a:solidFill>
                  <a:srgbClr val="006666"/>
                </a:solidFill>
              </a:rPr>
              <a:t>c</a:t>
            </a:r>
            <a:r>
              <a:rPr lang="en-GB" sz="2000" b="1" dirty="0" smtClean="0">
                <a:solidFill>
                  <a:srgbClr val="006666"/>
                </a:solidFill>
              </a:rPr>
              <a:t>ircumferential temperature gradient </a:t>
            </a:r>
          </a:p>
          <a:p>
            <a:pPr algn="ctr"/>
            <a:r>
              <a:rPr lang="en-GB" sz="2000" dirty="0" smtClean="0">
                <a:solidFill>
                  <a:srgbClr val="006666"/>
                </a:solidFill>
              </a:rPr>
              <a:t>for rod #7 at hottest elevations 850 mm (7/12) and 950 mm (7/13)  </a:t>
            </a:r>
            <a:endParaRPr lang="en-GB" sz="2000" dirty="0">
              <a:solidFill>
                <a:srgbClr val="006666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3419872" y="2420888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3419872" y="1772816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1791221" y="1772816"/>
            <a:ext cx="162865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107"/>
          <p:cNvSpPr txBox="1">
            <a:spLocks noChangeArrowheads="1"/>
          </p:cNvSpPr>
          <p:nvPr/>
        </p:nvSpPr>
        <p:spPr bwMode="auto">
          <a:xfrm>
            <a:off x="1791221" y="1533924"/>
            <a:ext cx="1628651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0000FF"/>
                </a:solidFill>
              </a:rPr>
              <a:t>≈70 </a:t>
            </a:r>
            <a:r>
              <a:rPr lang="en-US" sz="1400" b="1" dirty="0" smtClean="0">
                <a:solidFill>
                  <a:srgbClr val="0000FF"/>
                </a:solidFill>
              </a:rPr>
              <a:t>K during burst 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268760"/>
            <a:ext cx="81153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2407920" cy="2407920"/>
          </a:xfrm>
          <a:prstGeom prst="rect">
            <a:avLst/>
          </a:prstGeom>
        </p:spPr>
      </p:pic>
      <p:sp>
        <p:nvSpPr>
          <p:cNvPr id="4" name="Text Box 2107"/>
          <p:cNvSpPr txBox="1">
            <a:spLocks noChangeArrowheads="1"/>
          </p:cNvSpPr>
          <p:nvPr/>
        </p:nvSpPr>
        <p:spPr bwMode="auto">
          <a:xfrm>
            <a:off x="2737871" y="1701388"/>
            <a:ext cx="171522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/>
              <a:t>0°</a:t>
            </a:r>
            <a:endParaRPr lang="en-US" sz="1400" dirty="0"/>
          </a:p>
        </p:txBody>
      </p:sp>
      <p:sp>
        <p:nvSpPr>
          <p:cNvPr id="5" name="Text Box 2107"/>
          <p:cNvSpPr txBox="1">
            <a:spLocks noChangeArrowheads="1"/>
          </p:cNvSpPr>
          <p:nvPr/>
        </p:nvSpPr>
        <p:spPr bwMode="auto">
          <a:xfrm>
            <a:off x="4069828" y="3013070"/>
            <a:ext cx="270908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/>
              <a:t>90°</a:t>
            </a:r>
            <a:endParaRPr lang="en-US" sz="1400" dirty="0"/>
          </a:p>
        </p:txBody>
      </p:sp>
      <p:sp>
        <p:nvSpPr>
          <p:cNvPr id="6" name="Text Box 2107"/>
          <p:cNvSpPr txBox="1">
            <a:spLocks noChangeArrowheads="1"/>
          </p:cNvSpPr>
          <p:nvPr/>
        </p:nvSpPr>
        <p:spPr bwMode="auto">
          <a:xfrm>
            <a:off x="2638485" y="4345672"/>
            <a:ext cx="37029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/>
              <a:t>180°</a:t>
            </a:r>
            <a:endParaRPr lang="en-US" sz="1400" dirty="0"/>
          </a:p>
        </p:txBody>
      </p:sp>
      <p:sp>
        <p:nvSpPr>
          <p:cNvPr id="7" name="Text Box 2107"/>
          <p:cNvSpPr txBox="1">
            <a:spLocks noChangeArrowheads="1"/>
          </p:cNvSpPr>
          <p:nvPr/>
        </p:nvSpPr>
        <p:spPr bwMode="auto">
          <a:xfrm>
            <a:off x="1249378" y="3013070"/>
            <a:ext cx="370294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/>
              <a:t>270°</a:t>
            </a:r>
            <a:endParaRPr lang="en-US" sz="1400" dirty="0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3082692" y="2331926"/>
            <a:ext cx="2065372" cy="1032686"/>
          </a:xfrm>
          <a:prstGeom prst="straightConnector1">
            <a:avLst/>
          </a:prstGeom>
          <a:ln w="22225">
            <a:solidFill>
              <a:srgbClr val="800000"/>
            </a:solidFill>
            <a:headEnd type="oval"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3309764" y="3585081"/>
            <a:ext cx="1800200" cy="397123"/>
          </a:xfrm>
          <a:prstGeom prst="straightConnector1">
            <a:avLst/>
          </a:prstGeom>
          <a:ln w="22225">
            <a:solidFill>
              <a:srgbClr val="0070DE"/>
            </a:solidFill>
            <a:headEnd type="oval"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388408" y="345272"/>
            <a:ext cx="5904656" cy="63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en-GB" sz="2000" b="1" dirty="0" smtClean="0">
                <a:solidFill>
                  <a:srgbClr val="006666"/>
                </a:solidFill>
              </a:rPr>
              <a:t>QL2: </a:t>
            </a:r>
            <a:r>
              <a:rPr lang="en-GB" sz="2000" b="1" dirty="0">
                <a:solidFill>
                  <a:srgbClr val="006666"/>
                </a:solidFill>
              </a:rPr>
              <a:t>c</a:t>
            </a:r>
            <a:r>
              <a:rPr lang="en-GB" sz="2000" b="1" dirty="0" smtClean="0">
                <a:solidFill>
                  <a:srgbClr val="006666"/>
                </a:solidFill>
              </a:rPr>
              <a:t>ircumferential oxidation gradient</a:t>
            </a:r>
          </a:p>
          <a:p>
            <a:pPr algn="ctr"/>
            <a:r>
              <a:rPr lang="en-GB" sz="2000" b="1" dirty="0" smtClean="0">
                <a:solidFill>
                  <a:srgbClr val="006666"/>
                </a:solidFill>
              </a:rPr>
              <a:t> (post-test eddy current measurements)</a:t>
            </a:r>
          </a:p>
        </p:txBody>
      </p:sp>
    </p:spTree>
    <p:extLst>
      <p:ext uri="{BB962C8B-B14F-4D97-AF65-F5344CB8AC3E}">
        <p14:creationId xmlns:p14="http://schemas.microsoft.com/office/powerpoint/2010/main" val="29934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16632"/>
            <a:ext cx="7416824" cy="8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en-GB" sz="2000" b="1" dirty="0" smtClean="0">
                <a:solidFill>
                  <a:srgbClr val="006666"/>
                </a:solidFill>
              </a:rPr>
              <a:t>Cladding oxidation degree:</a:t>
            </a:r>
          </a:p>
          <a:p>
            <a:pPr algn="ctr"/>
            <a:r>
              <a:rPr lang="en-GB" sz="2000" b="1" dirty="0" smtClean="0">
                <a:solidFill>
                  <a:srgbClr val="006666"/>
                </a:solidFill>
              </a:rPr>
              <a:t>total thickness of outer ZrO</a:t>
            </a:r>
            <a:r>
              <a:rPr lang="en-GB" sz="2000" b="1" baseline="-25000" dirty="0" smtClean="0">
                <a:solidFill>
                  <a:srgbClr val="006666"/>
                </a:solidFill>
              </a:rPr>
              <a:t>2</a:t>
            </a:r>
            <a:r>
              <a:rPr lang="en-GB" sz="2000" b="1" dirty="0" smtClean="0">
                <a:solidFill>
                  <a:srgbClr val="006666"/>
                </a:solidFill>
              </a:rPr>
              <a:t> and α-Zr(O) layers</a:t>
            </a:r>
          </a:p>
          <a:p>
            <a:pPr algn="ctr"/>
            <a:r>
              <a:rPr lang="en-GB" sz="2000" dirty="0" smtClean="0">
                <a:solidFill>
                  <a:srgbClr val="006666"/>
                </a:solidFill>
              </a:rPr>
              <a:t>(tangential average of eddy-current measurements)</a:t>
            </a:r>
            <a:endParaRPr lang="en-GB" sz="2000" dirty="0">
              <a:solidFill>
                <a:srgbClr val="006666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564" y="1200735"/>
            <a:ext cx="1800200" cy="18002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2736304" cy="1800200"/>
          </a:xfrm>
          <a:prstGeom prst="rect">
            <a:avLst/>
          </a:prstGeom>
          <a:ln w="12700">
            <a:solidFill>
              <a:srgbClr val="D24AD2"/>
            </a:solidFill>
          </a:ln>
        </p:spPr>
      </p:pic>
      <p:sp>
        <p:nvSpPr>
          <p:cNvPr id="11" name="Text Box 2107"/>
          <p:cNvSpPr txBox="1">
            <a:spLocks noChangeArrowheads="1"/>
          </p:cNvSpPr>
          <p:nvPr/>
        </p:nvSpPr>
        <p:spPr bwMode="auto">
          <a:xfrm>
            <a:off x="2538399" y="3068984"/>
            <a:ext cx="33182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 smtClean="0">
                <a:solidFill>
                  <a:srgbClr val="0000FF"/>
                </a:solidFill>
              </a:rPr>
              <a:t>ZrO</a:t>
            </a:r>
            <a:r>
              <a:rPr lang="en-US" sz="1200" b="1" baseline="-25000" dirty="0" smtClean="0">
                <a:solidFill>
                  <a:srgbClr val="0000FF"/>
                </a:solidFill>
              </a:rPr>
              <a:t>2</a:t>
            </a:r>
            <a:endParaRPr lang="en-US" sz="1200" b="1" baseline="-25000" dirty="0">
              <a:solidFill>
                <a:srgbClr val="0000FF"/>
              </a:solidFill>
            </a:endParaRPr>
          </a:p>
        </p:txBody>
      </p:sp>
      <p:sp>
        <p:nvSpPr>
          <p:cNvPr id="12" name="Line 2108"/>
          <p:cNvSpPr>
            <a:spLocks noChangeShapeType="1"/>
          </p:cNvSpPr>
          <p:nvPr/>
        </p:nvSpPr>
        <p:spPr bwMode="auto">
          <a:xfrm flipH="1">
            <a:off x="2462509" y="3253651"/>
            <a:ext cx="241799" cy="469010"/>
          </a:xfrm>
          <a:prstGeom prst="line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oval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Text Box 2107"/>
          <p:cNvSpPr txBox="1">
            <a:spLocks noChangeArrowheads="1"/>
          </p:cNvSpPr>
          <p:nvPr/>
        </p:nvSpPr>
        <p:spPr bwMode="auto">
          <a:xfrm>
            <a:off x="2883846" y="3221384"/>
            <a:ext cx="52258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1200" b="1" dirty="0" smtClean="0">
                <a:solidFill>
                  <a:srgbClr val="0000FF"/>
                </a:solidFill>
              </a:rPr>
              <a:t>α</a:t>
            </a:r>
            <a:r>
              <a:rPr lang="de-DE" sz="1200" b="1" dirty="0" smtClean="0">
                <a:solidFill>
                  <a:srgbClr val="0000FF"/>
                </a:solidFill>
              </a:rPr>
              <a:t>-</a:t>
            </a:r>
            <a:r>
              <a:rPr lang="en-US" sz="1200" b="1" dirty="0" smtClean="0">
                <a:solidFill>
                  <a:srgbClr val="0000FF"/>
                </a:solidFill>
              </a:rPr>
              <a:t>Zr(O)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4" name="Line 2108"/>
          <p:cNvSpPr>
            <a:spLocks noChangeShapeType="1"/>
          </p:cNvSpPr>
          <p:nvPr/>
        </p:nvSpPr>
        <p:spPr bwMode="auto">
          <a:xfrm flipH="1">
            <a:off x="2604919" y="3433757"/>
            <a:ext cx="229224" cy="454999"/>
          </a:xfrm>
          <a:prstGeom prst="line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oval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2108"/>
          <p:cNvSpPr>
            <a:spLocks noChangeShapeType="1"/>
          </p:cNvSpPr>
          <p:nvPr/>
        </p:nvSpPr>
        <p:spPr bwMode="auto">
          <a:xfrm flipH="1">
            <a:off x="2654056" y="3681242"/>
            <a:ext cx="333768" cy="662514"/>
          </a:xfrm>
          <a:prstGeom prst="line">
            <a:avLst/>
          </a:prstGeom>
          <a:noFill/>
          <a:ln w="1587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 Box 2107"/>
          <p:cNvSpPr txBox="1">
            <a:spLocks noChangeArrowheads="1"/>
          </p:cNvSpPr>
          <p:nvPr/>
        </p:nvSpPr>
        <p:spPr bwMode="auto">
          <a:xfrm>
            <a:off x="3027326" y="3573928"/>
            <a:ext cx="29976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1200" b="1" dirty="0">
                <a:solidFill>
                  <a:srgbClr val="0000FF"/>
                </a:solidFill>
              </a:rPr>
              <a:t>β</a:t>
            </a:r>
            <a:r>
              <a:rPr lang="de-DE" sz="1200" b="1" dirty="0" smtClean="0">
                <a:solidFill>
                  <a:srgbClr val="0000FF"/>
                </a:solidFill>
              </a:rPr>
              <a:t>-</a:t>
            </a:r>
            <a:r>
              <a:rPr lang="en-US" sz="1200" b="1" dirty="0" smtClean="0">
                <a:solidFill>
                  <a:srgbClr val="0000FF"/>
                </a:solidFill>
              </a:rPr>
              <a:t>Zr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7" name="Line 2108"/>
          <p:cNvSpPr>
            <a:spLocks noChangeShapeType="1"/>
          </p:cNvSpPr>
          <p:nvPr/>
        </p:nvSpPr>
        <p:spPr bwMode="auto">
          <a:xfrm flipH="1">
            <a:off x="1691680" y="2651202"/>
            <a:ext cx="549792" cy="922725"/>
          </a:xfrm>
          <a:prstGeom prst="line">
            <a:avLst/>
          </a:prstGeom>
          <a:noFill/>
          <a:ln w="15875">
            <a:solidFill>
              <a:srgbClr val="D24AD2"/>
            </a:solidFill>
            <a:round/>
            <a:headEnd type="oval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63" y="1050478"/>
            <a:ext cx="539432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2107"/>
          <p:cNvSpPr txBox="1">
            <a:spLocks noChangeArrowheads="1"/>
          </p:cNvSpPr>
          <p:nvPr/>
        </p:nvSpPr>
        <p:spPr bwMode="auto">
          <a:xfrm>
            <a:off x="726477" y="5421095"/>
            <a:ext cx="159819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 smtClean="0">
                <a:solidFill>
                  <a:srgbClr val="0070C0"/>
                </a:solidFill>
              </a:rPr>
              <a:t>(QUENCH-L1; rod #1) </a:t>
            </a:r>
            <a:endParaRPr lang="en-US" sz="1200" b="1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47" y="982216"/>
            <a:ext cx="5435593" cy="511108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63688" y="188640"/>
            <a:ext cx="5976664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en-GB" sz="2000" b="1" dirty="0" smtClean="0">
                <a:solidFill>
                  <a:srgbClr val="006666"/>
                </a:solidFill>
              </a:rPr>
              <a:t>Metal-vapour-phase deposition</a:t>
            </a:r>
          </a:p>
          <a:p>
            <a:pPr algn="ctr"/>
            <a:r>
              <a:rPr lang="en-GB" sz="2000" b="1" dirty="0" smtClean="0">
                <a:solidFill>
                  <a:srgbClr val="006666"/>
                </a:solidFill>
              </a:rPr>
              <a:t>on the pellet surface</a:t>
            </a:r>
          </a:p>
        </p:txBody>
      </p:sp>
      <p:sp>
        <p:nvSpPr>
          <p:cNvPr id="6" name="Line 2108"/>
          <p:cNvSpPr>
            <a:spLocks noChangeShapeType="1"/>
          </p:cNvSpPr>
          <p:nvPr/>
        </p:nvSpPr>
        <p:spPr bwMode="auto">
          <a:xfrm>
            <a:off x="1094849" y="1865149"/>
            <a:ext cx="1332148" cy="195699"/>
          </a:xfrm>
          <a:prstGeom prst="line">
            <a:avLst/>
          </a:prstGeom>
          <a:noFill/>
          <a:ln w="19050">
            <a:solidFill>
              <a:srgbClr val="2F2F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 Box 2107"/>
          <p:cNvSpPr txBox="1">
            <a:spLocks noChangeArrowheads="1"/>
          </p:cNvSpPr>
          <p:nvPr/>
        </p:nvSpPr>
        <p:spPr bwMode="auto">
          <a:xfrm>
            <a:off x="361796" y="1680483"/>
            <a:ext cx="14058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200" b="1" dirty="0" smtClean="0">
                <a:solidFill>
                  <a:srgbClr val="0000FF"/>
                </a:solidFill>
              </a:rPr>
              <a:t>original ZrO</a:t>
            </a:r>
            <a:r>
              <a:rPr lang="de-DE" sz="1200" b="1" baseline="-25000" dirty="0" smtClean="0">
                <a:solidFill>
                  <a:srgbClr val="0000FF"/>
                </a:solidFill>
              </a:rPr>
              <a:t>2</a:t>
            </a:r>
            <a:r>
              <a:rPr lang="de-DE" sz="1200" b="1" dirty="0" smtClean="0">
                <a:solidFill>
                  <a:srgbClr val="0000FF"/>
                </a:solidFill>
              </a:rPr>
              <a:t> pellet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8" name="Line 2108"/>
          <p:cNvSpPr>
            <a:spLocks noChangeShapeType="1"/>
          </p:cNvSpPr>
          <p:nvPr/>
        </p:nvSpPr>
        <p:spPr bwMode="auto">
          <a:xfrm flipH="1">
            <a:off x="5508103" y="2060848"/>
            <a:ext cx="2520280" cy="360040"/>
          </a:xfrm>
          <a:prstGeom prst="line">
            <a:avLst/>
          </a:prstGeom>
          <a:noFill/>
          <a:ln w="19050">
            <a:solidFill>
              <a:srgbClr val="2F2F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2107"/>
          <p:cNvSpPr txBox="1">
            <a:spLocks noChangeArrowheads="1"/>
          </p:cNvSpPr>
          <p:nvPr/>
        </p:nvSpPr>
        <p:spPr bwMode="auto">
          <a:xfrm>
            <a:off x="7487382" y="1150447"/>
            <a:ext cx="15004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 dirty="0" smtClean="0">
                <a:solidFill>
                  <a:srgbClr val="0000FF"/>
                </a:solidFill>
              </a:rPr>
              <a:t>post-test ZrO</a:t>
            </a:r>
            <a:r>
              <a:rPr lang="en-GB" sz="1200" b="1" baseline="-25000" dirty="0" smtClean="0">
                <a:solidFill>
                  <a:srgbClr val="0000FF"/>
                </a:solidFill>
              </a:rPr>
              <a:t>2</a:t>
            </a:r>
            <a:r>
              <a:rPr lang="en-GB" sz="1200" b="1" dirty="0" smtClean="0">
                <a:solidFill>
                  <a:srgbClr val="0000FF"/>
                </a:solidFill>
              </a:rPr>
              <a:t> pellet</a:t>
            </a:r>
          </a:p>
          <a:p>
            <a:pPr algn="ctr" eaLnBrk="1" hangingPunct="1"/>
            <a:r>
              <a:rPr lang="en-GB" sz="1200" b="1" dirty="0" smtClean="0">
                <a:solidFill>
                  <a:srgbClr val="0000FF"/>
                </a:solidFill>
              </a:rPr>
              <a:t>good contacted with</a:t>
            </a:r>
          </a:p>
          <a:p>
            <a:pPr algn="ctr" eaLnBrk="1" hangingPunct="1"/>
            <a:r>
              <a:rPr lang="en-GB" sz="1200" b="1" dirty="0" smtClean="0">
                <a:solidFill>
                  <a:srgbClr val="0000FF"/>
                </a:solidFill>
              </a:rPr>
              <a:t>adjacent pellet:</a:t>
            </a:r>
          </a:p>
          <a:p>
            <a:pPr algn="ctr" eaLnBrk="1" hangingPunct="1"/>
            <a:r>
              <a:rPr lang="en-GB" sz="1200" b="1" dirty="0" smtClean="0">
                <a:solidFill>
                  <a:srgbClr val="0000FF"/>
                </a:solidFill>
              </a:rPr>
              <a:t>negligible coating</a:t>
            </a:r>
          </a:p>
          <a:p>
            <a:pPr algn="ctr" eaLnBrk="1" hangingPunct="1"/>
            <a:r>
              <a:rPr lang="en-GB" sz="1200" b="1" dirty="0" smtClean="0">
                <a:solidFill>
                  <a:srgbClr val="0000FF"/>
                </a:solidFill>
              </a:rPr>
              <a:t>of frontal surface </a:t>
            </a:r>
            <a:endParaRPr lang="en-GB" sz="1200" b="1" dirty="0">
              <a:solidFill>
                <a:srgbClr val="0000FF"/>
              </a:solidFill>
            </a:endParaRPr>
          </a:p>
        </p:txBody>
      </p:sp>
      <p:sp>
        <p:nvSpPr>
          <p:cNvPr id="12" name="Text Box 2107"/>
          <p:cNvSpPr txBox="1">
            <a:spLocks noChangeArrowheads="1"/>
          </p:cNvSpPr>
          <p:nvPr/>
        </p:nvSpPr>
        <p:spPr bwMode="auto">
          <a:xfrm>
            <a:off x="194740" y="2780928"/>
            <a:ext cx="146995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 dirty="0" smtClean="0">
                <a:solidFill>
                  <a:srgbClr val="0000FF"/>
                </a:solidFill>
              </a:rPr>
              <a:t>post-test ZrO</a:t>
            </a:r>
            <a:r>
              <a:rPr lang="en-GB" sz="1200" b="1" baseline="-25000" dirty="0" smtClean="0">
                <a:solidFill>
                  <a:srgbClr val="0000FF"/>
                </a:solidFill>
              </a:rPr>
              <a:t>2</a:t>
            </a:r>
            <a:r>
              <a:rPr lang="en-GB" sz="1200" b="1" dirty="0" smtClean="0">
                <a:solidFill>
                  <a:srgbClr val="0000FF"/>
                </a:solidFill>
              </a:rPr>
              <a:t> pellet</a:t>
            </a:r>
          </a:p>
          <a:p>
            <a:pPr algn="ctr" eaLnBrk="1" hangingPunct="1"/>
            <a:r>
              <a:rPr lang="en-GB" sz="1200" b="1" dirty="0" smtClean="0">
                <a:solidFill>
                  <a:srgbClr val="0000FF"/>
                </a:solidFill>
              </a:rPr>
              <a:t>with large gap to</a:t>
            </a:r>
          </a:p>
          <a:p>
            <a:pPr algn="ctr" eaLnBrk="1" hangingPunct="1"/>
            <a:r>
              <a:rPr lang="en-GB" sz="1200" b="1" dirty="0" smtClean="0">
                <a:solidFill>
                  <a:srgbClr val="0000FF"/>
                </a:solidFill>
              </a:rPr>
              <a:t>adjacent pellet:</a:t>
            </a:r>
          </a:p>
          <a:p>
            <a:pPr algn="ctr" eaLnBrk="1" hangingPunct="1"/>
            <a:r>
              <a:rPr lang="en-GB" sz="1200" b="1" dirty="0" smtClean="0">
                <a:solidFill>
                  <a:srgbClr val="0000FF"/>
                </a:solidFill>
              </a:rPr>
              <a:t>significant coating</a:t>
            </a:r>
          </a:p>
          <a:p>
            <a:pPr algn="ctr" eaLnBrk="1" hangingPunct="1"/>
            <a:r>
              <a:rPr lang="en-GB" sz="1200" b="1" dirty="0" smtClean="0">
                <a:solidFill>
                  <a:srgbClr val="0000FF"/>
                </a:solidFill>
              </a:rPr>
              <a:t>of frontal surface</a:t>
            </a:r>
          </a:p>
          <a:p>
            <a:pPr algn="ctr" eaLnBrk="1" hangingPunct="1"/>
            <a:endParaRPr lang="en-GB" sz="12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GB" sz="1200" b="1" dirty="0" smtClean="0">
                <a:solidFill>
                  <a:srgbClr val="0000FF"/>
                </a:solidFill>
              </a:rPr>
              <a:t>(deposition</a:t>
            </a:r>
          </a:p>
          <a:p>
            <a:pPr algn="ctr" eaLnBrk="1" hangingPunct="1"/>
            <a:r>
              <a:rPr lang="en-GB" sz="1200" b="1" dirty="0" smtClean="0">
                <a:solidFill>
                  <a:srgbClr val="0000FF"/>
                </a:solidFill>
              </a:rPr>
              <a:t>of W and Zr) </a:t>
            </a:r>
            <a:endParaRPr lang="en-GB" sz="1200" b="1" dirty="0">
              <a:solidFill>
                <a:srgbClr val="0000FF"/>
              </a:solidFill>
            </a:endParaRPr>
          </a:p>
        </p:txBody>
      </p:sp>
      <p:sp>
        <p:nvSpPr>
          <p:cNvPr id="13" name="Line 2108"/>
          <p:cNvSpPr>
            <a:spLocks noChangeShapeType="1"/>
          </p:cNvSpPr>
          <p:nvPr/>
        </p:nvSpPr>
        <p:spPr bwMode="auto">
          <a:xfrm>
            <a:off x="1013849" y="3704258"/>
            <a:ext cx="1332148" cy="195699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Text Box 2107"/>
          <p:cNvSpPr txBox="1">
            <a:spLocks noChangeArrowheads="1"/>
          </p:cNvSpPr>
          <p:nvPr/>
        </p:nvSpPr>
        <p:spPr bwMode="auto">
          <a:xfrm>
            <a:off x="361796" y="5445224"/>
            <a:ext cx="116698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 dirty="0" smtClean="0">
                <a:solidFill>
                  <a:srgbClr val="0000FF"/>
                </a:solidFill>
              </a:rPr>
              <a:t>deposition of Zr</a:t>
            </a:r>
            <a:endParaRPr lang="en-GB" sz="1200" b="1" dirty="0">
              <a:solidFill>
                <a:srgbClr val="0000FF"/>
              </a:solidFill>
            </a:endParaRPr>
          </a:p>
        </p:txBody>
      </p:sp>
      <p:sp>
        <p:nvSpPr>
          <p:cNvPr id="15" name="Line 2108"/>
          <p:cNvSpPr>
            <a:spLocks noChangeShapeType="1"/>
          </p:cNvSpPr>
          <p:nvPr/>
        </p:nvSpPr>
        <p:spPr bwMode="auto">
          <a:xfrm flipV="1">
            <a:off x="1013849" y="4869159"/>
            <a:ext cx="1253895" cy="576064"/>
          </a:xfrm>
          <a:prstGeom prst="line">
            <a:avLst/>
          </a:prstGeom>
          <a:noFill/>
          <a:ln w="19050">
            <a:solidFill>
              <a:srgbClr val="2F2F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 Box 2107"/>
          <p:cNvSpPr txBox="1">
            <a:spLocks noChangeArrowheads="1"/>
          </p:cNvSpPr>
          <p:nvPr/>
        </p:nvSpPr>
        <p:spPr bwMode="auto">
          <a:xfrm>
            <a:off x="7573093" y="4696199"/>
            <a:ext cx="121347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200" b="1" dirty="0" smtClean="0">
                <a:solidFill>
                  <a:srgbClr val="0000FF"/>
                </a:solidFill>
              </a:rPr>
              <a:t>deposition of W</a:t>
            </a:r>
          </a:p>
          <a:p>
            <a:pPr algn="ctr" eaLnBrk="1" hangingPunct="1"/>
            <a:r>
              <a:rPr lang="en-GB" sz="1200" b="1" dirty="0">
                <a:solidFill>
                  <a:srgbClr val="0000FF"/>
                </a:solidFill>
              </a:rPr>
              <a:t>a</a:t>
            </a:r>
            <a:r>
              <a:rPr lang="en-GB" sz="1200" b="1" dirty="0" smtClean="0">
                <a:solidFill>
                  <a:srgbClr val="0000FF"/>
                </a:solidFill>
              </a:rPr>
              <a:t>t inner surface</a:t>
            </a:r>
          </a:p>
          <a:p>
            <a:pPr algn="ctr" eaLnBrk="1" hangingPunct="1"/>
            <a:r>
              <a:rPr lang="en-GB" sz="1200" b="1" dirty="0" smtClean="0">
                <a:solidFill>
                  <a:srgbClr val="0000FF"/>
                </a:solidFill>
              </a:rPr>
              <a:t>of cracked pellet</a:t>
            </a:r>
            <a:endParaRPr lang="en-GB" sz="1200" b="1" dirty="0">
              <a:solidFill>
                <a:srgbClr val="0000FF"/>
              </a:solidFill>
            </a:endParaRPr>
          </a:p>
        </p:txBody>
      </p:sp>
      <p:sp>
        <p:nvSpPr>
          <p:cNvPr id="17" name="Line 2108"/>
          <p:cNvSpPr>
            <a:spLocks noChangeShapeType="1"/>
          </p:cNvSpPr>
          <p:nvPr/>
        </p:nvSpPr>
        <p:spPr bwMode="auto">
          <a:xfrm flipH="1" flipV="1">
            <a:off x="6510203" y="4374787"/>
            <a:ext cx="1518180" cy="288032"/>
          </a:xfrm>
          <a:prstGeom prst="line">
            <a:avLst/>
          </a:prstGeom>
          <a:noFill/>
          <a:ln w="19050">
            <a:solidFill>
              <a:srgbClr val="FF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9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3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KIT_master_ppt2003_en</Template>
  <TotalTime>0</TotalTime>
  <Words>1029</Words>
  <Application>Microsoft Office PowerPoint</Application>
  <PresentationFormat>Bildschirmpräsentation (4:3)</PresentationFormat>
  <Paragraphs>276</Paragraphs>
  <Slides>19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KIT_master_ppt2003_en</vt:lpstr>
      <vt:lpstr>First results of the bundle test QUENCH-L2 with M5® claddings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Forschungszentrum Karlsruhe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Folientitel: Arial 26pt fett 2-zeilig: Arial 22pt fett</dc:title>
  <dc:creator>Stuckert</dc:creator>
  <cp:lastModifiedBy>Stuckert, Juri</cp:lastModifiedBy>
  <cp:revision>757</cp:revision>
  <cp:lastPrinted>2012-07-17T08:42:55Z</cp:lastPrinted>
  <dcterms:created xsi:type="dcterms:W3CDTF">2009-10-02T07:34:18Z</dcterms:created>
  <dcterms:modified xsi:type="dcterms:W3CDTF">2013-11-21T10:08:11Z</dcterms:modified>
</cp:coreProperties>
</file>