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3" r:id="rId3"/>
    <p:sldId id="365" r:id="rId4"/>
    <p:sldId id="367" r:id="rId5"/>
    <p:sldId id="362" r:id="rId6"/>
    <p:sldId id="366" r:id="rId7"/>
    <p:sldId id="369" r:id="rId8"/>
    <p:sldId id="368" r:id="rId9"/>
    <p:sldId id="370" r:id="rId10"/>
    <p:sldId id="371" r:id="rId11"/>
    <p:sldId id="372" r:id="rId12"/>
    <p:sldId id="375" r:id="rId13"/>
    <p:sldId id="373" r:id="rId14"/>
    <p:sldId id="374" r:id="rId15"/>
    <p:sldId id="380" r:id="rId16"/>
    <p:sldId id="376" r:id="rId17"/>
    <p:sldId id="378" r:id="rId18"/>
    <p:sldId id="377" r:id="rId19"/>
    <p:sldId id="379" r:id="rId20"/>
    <p:sldId id="363" r:id="rId21"/>
    <p:sldId id="364" r:id="rId22"/>
    <p:sldId id="352" r:id="rId23"/>
    <p:sldId id="382" r:id="rId24"/>
    <p:sldId id="284" r:id="rId2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  <a:srgbClr val="000096"/>
    <a:srgbClr val="006666"/>
    <a:srgbClr val="2D2DFF"/>
    <a:srgbClr val="FF66FF"/>
    <a:srgbClr val="008080"/>
    <a:srgbClr val="00C462"/>
    <a:srgbClr val="00EE77"/>
    <a:srgbClr val="2F2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000" autoAdjust="0"/>
  </p:normalViewPr>
  <p:slideViewPr>
    <p:cSldViewPr>
      <p:cViewPr>
        <p:scale>
          <a:sx n="90" d="100"/>
          <a:sy n="90" d="100"/>
        </p:scale>
        <p:origin x="-287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4238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3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260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lIns="88221" tIns="44111" rIns="88221" bIns="44111"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lIns="88221" tIns="44111" rIns="88221" bIns="44111"/>
          <a:lstStyle/>
          <a:p>
            <a:pPr>
              <a:defRPr/>
            </a:pPr>
            <a:fld id="{33E4FCF3-0723-40D8-A4C3-556A11E3410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9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99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undle_0gr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92438"/>
            <a:ext cx="91074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KIT – University of the State of Baden-Württemberg and</a:t>
            </a:r>
          </a:p>
          <a:p>
            <a:pPr eaLnBrk="1" hangingPunct="1">
              <a:defRPr/>
            </a:pPr>
            <a:r>
              <a:rPr lang="en-US" sz="800" dirty="0" smtClean="0"/>
              <a:t>National Large-scale Research Center of the Helmholtz Association</a:t>
            </a:r>
            <a:endParaRPr lang="de-DE" sz="800" dirty="0" smtClean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353816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000" noProof="0" dirty="0" smtClean="0">
                <a:solidFill>
                  <a:schemeClr val="bg1"/>
                </a:solidFill>
              </a:rPr>
              <a:t>Institute for Applied Materials;  Program NUKLEAR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dirty="0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8" y="209494"/>
            <a:ext cx="1801368" cy="7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7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5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6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85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37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0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3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8286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80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of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859338" y="6453188"/>
            <a:ext cx="576758" cy="18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6D4C4BF-F5A5-4DFE-A9E8-E541260CD533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de-DE" sz="900" b="1" dirty="0" smtClean="0"/>
              <a:t> / </a:t>
            </a:r>
            <a:r>
              <a:rPr lang="de-DE" sz="900" b="1" dirty="0" smtClean="0"/>
              <a:t>24</a:t>
            </a:r>
            <a:endParaRPr lang="de-DE" sz="900" b="1" dirty="0" smtClean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/>
              <a:t>19.11.2013</a:t>
            </a:r>
          </a:p>
        </p:txBody>
      </p:sp>
      <p:pic>
        <p:nvPicPr>
          <p:cNvPr id="1032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1476375" y="6453188"/>
            <a:ext cx="266357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/>
              <a:t>J. Stuckert – LOCA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overview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KfK</a:t>
            </a:r>
            <a:r>
              <a:rPr lang="de-DE" sz="900" baseline="0" dirty="0" smtClean="0"/>
              <a:t>-FZK-KIT</a:t>
            </a:r>
            <a:endParaRPr lang="de-DE" sz="90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/>
              <a:t>QWS-19, Karlsruhe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421778"/>
            <a:ext cx="934976" cy="401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t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0.tiff"/><Relationship Id="rId4" Type="http://schemas.openxmlformats.org/officeDocument/2006/relationships/image" Target="../media/image49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e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quench.forschung.kit.edu/" TargetMode="External"/><Relationship Id="rId2" Type="http://schemas.openxmlformats.org/officeDocument/2006/relationships/hyperlink" Target="http://www.iam.kit.edu/wpt/471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704856" cy="50405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solidFill>
                  <a:srgbClr val="006D5E"/>
                </a:solidFill>
              </a:rPr>
              <a:t>Overview of LOCA tests performed at KIT during last 30 years</a:t>
            </a:r>
            <a:endParaRPr lang="de-DE" sz="2000" dirty="0">
              <a:solidFill>
                <a:srgbClr val="006D5E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376364"/>
            <a:ext cx="7056784" cy="332556"/>
          </a:xfrm>
        </p:spPr>
        <p:txBody>
          <a:bodyPr/>
          <a:lstStyle/>
          <a:p>
            <a:pPr algn="ctr" eaLnBrk="1" hangingPunct="1"/>
            <a:r>
              <a:rPr lang="de-DE" sz="1600" b="0" dirty="0">
                <a:solidFill>
                  <a:srgbClr val="0D00B0"/>
                </a:solidFill>
              </a:rPr>
              <a:t>J. </a:t>
            </a:r>
            <a:r>
              <a:rPr lang="de-DE" sz="1600" b="0" dirty="0" smtClean="0">
                <a:solidFill>
                  <a:srgbClr val="0D00B0"/>
                </a:solidFill>
              </a:rPr>
              <a:t>Stuckert</a:t>
            </a:r>
            <a:endParaRPr lang="en-GB" sz="1600" b="0" dirty="0" smtClean="0">
              <a:solidFill>
                <a:srgbClr val="0D00B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36296" y="2950109"/>
            <a:ext cx="1728192" cy="25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en-GB" sz="1200" b="0" i="1" dirty="0" smtClean="0">
                <a:solidFill>
                  <a:srgbClr val="0D00B0"/>
                </a:solidFill>
              </a:rPr>
              <a:t>QWS19, </a:t>
            </a:r>
            <a:r>
              <a:rPr lang="en-GB" sz="1200" b="0" i="1" dirty="0">
                <a:solidFill>
                  <a:srgbClr val="0D00B0"/>
                </a:solidFill>
              </a:rPr>
              <a:t>Karlsruhe </a:t>
            </a:r>
            <a:r>
              <a:rPr lang="en-GB" sz="1200" b="0" i="1" dirty="0" smtClean="0">
                <a:solidFill>
                  <a:srgbClr val="0D00B0"/>
                </a:solidFill>
              </a:rPr>
              <a:t>2013</a:t>
            </a:r>
            <a:endParaRPr lang="en-GB" sz="1200" b="0" i="1" dirty="0">
              <a:solidFill>
                <a:srgbClr val="0D0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" y="1484784"/>
            <a:ext cx="1144098" cy="41764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1" y="211464"/>
            <a:ext cx="1068249" cy="12013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20556"/>
            <a:ext cx="6834640" cy="4932172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6233" y="5760613"/>
            <a:ext cx="12961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i="1" dirty="0" smtClean="0">
                <a:solidFill>
                  <a:srgbClr val="000099"/>
                </a:solidFill>
              </a:rPr>
              <a:t>(sample BSS 23:</a:t>
            </a:r>
          </a:p>
          <a:p>
            <a:pPr algn="ctr" eaLnBrk="1" hangingPunct="1"/>
            <a:r>
              <a:rPr lang="en-GB" sz="1200" i="1" dirty="0" err="1" smtClean="0">
                <a:solidFill>
                  <a:srgbClr val="000099"/>
                </a:solidFill>
              </a:rPr>
              <a:t>Tburst</a:t>
            </a:r>
            <a:r>
              <a:rPr lang="en-GB" sz="1200" i="1" dirty="0" smtClean="0">
                <a:solidFill>
                  <a:srgbClr val="000099"/>
                </a:solidFill>
              </a:rPr>
              <a:t>=810°C</a:t>
            </a:r>
          </a:p>
          <a:p>
            <a:pPr algn="ctr" eaLnBrk="1" hangingPunct="1"/>
            <a:r>
              <a:rPr lang="en-GB" sz="1200" i="1" dirty="0" err="1" smtClean="0">
                <a:solidFill>
                  <a:srgbClr val="000099"/>
                </a:solidFill>
              </a:rPr>
              <a:t>Pburst</a:t>
            </a:r>
            <a:r>
              <a:rPr lang="en-GB" sz="1200" i="1" dirty="0" smtClean="0">
                <a:solidFill>
                  <a:srgbClr val="000099"/>
                </a:solidFill>
              </a:rPr>
              <a:t>=85 bar)</a:t>
            </a:r>
            <a:endParaRPr lang="en-GB" sz="1200" i="1" dirty="0">
              <a:solidFill>
                <a:srgbClr val="000099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2378" y="122149"/>
            <a:ext cx="61459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FR2 in-pile single rod tests with </a:t>
            </a:r>
            <a:r>
              <a:rPr lang="en-GB" b="1" u="sng" dirty="0" smtClean="0">
                <a:solidFill>
                  <a:srgbClr val="006666"/>
                </a:solidFill>
              </a:rPr>
              <a:t>electrical</a:t>
            </a:r>
            <a:r>
              <a:rPr lang="en-GB" b="1" dirty="0" smtClean="0">
                <a:solidFill>
                  <a:srgbClr val="006666"/>
                </a:solidFill>
              </a:rPr>
              <a:t> heating:</a:t>
            </a:r>
          </a:p>
          <a:p>
            <a:pPr algn="ctr"/>
            <a:r>
              <a:rPr lang="en-GB" b="1" dirty="0">
                <a:solidFill>
                  <a:srgbClr val="006666"/>
                </a:solidFill>
              </a:rPr>
              <a:t>a</a:t>
            </a:r>
            <a:r>
              <a:rPr lang="en-GB" b="1" dirty="0" smtClean="0">
                <a:solidFill>
                  <a:srgbClr val="006666"/>
                </a:solidFill>
              </a:rPr>
              <a:t>xial changes of circumferential strain </a:t>
            </a:r>
          </a:p>
        </p:txBody>
      </p:sp>
    </p:spTree>
    <p:extLst>
      <p:ext uri="{BB962C8B-B14F-4D97-AF65-F5344CB8AC3E}">
        <p14:creationId xmlns:p14="http://schemas.microsoft.com/office/powerpoint/2010/main" val="14362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3"/>
            <a:ext cx="1804003" cy="4968553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152927"/>
            <a:ext cx="72728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FR2 in-pile single rod tests</a:t>
            </a:r>
          </a:p>
          <a:p>
            <a:pPr algn="ctr"/>
            <a:r>
              <a:rPr lang="de-DE" sz="1400" dirty="0" smtClean="0">
                <a:solidFill>
                  <a:srgbClr val="006666"/>
                </a:solidFill>
              </a:rPr>
              <a:t>E</a:t>
            </a:r>
            <a:r>
              <a:rPr lang="de-DE" sz="1400" dirty="0">
                <a:solidFill>
                  <a:srgbClr val="006666"/>
                </a:solidFill>
              </a:rPr>
              <a:t>. H. Karb, M. </a:t>
            </a:r>
            <a:r>
              <a:rPr lang="de-DE" sz="1400" dirty="0" err="1">
                <a:solidFill>
                  <a:srgbClr val="006666"/>
                </a:solidFill>
              </a:rPr>
              <a:t>Prüßmann</a:t>
            </a:r>
            <a:r>
              <a:rPr lang="de-DE" sz="1400" dirty="0">
                <a:solidFill>
                  <a:srgbClr val="006666"/>
                </a:solidFill>
              </a:rPr>
              <a:t>, L. Sepold, P. Hofmann, G. Schanz</a:t>
            </a:r>
            <a:r>
              <a:rPr lang="en-GB" sz="1400" dirty="0" smtClean="0">
                <a:solidFill>
                  <a:srgbClr val="006666"/>
                </a:solidFill>
              </a:rPr>
              <a:t>. KfK 3346, March 1983</a:t>
            </a:r>
            <a:endParaRPr lang="en-GB" sz="1400" dirty="0">
              <a:solidFill>
                <a:srgbClr val="006666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1521" y="5811487"/>
            <a:ext cx="8640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>
                <a:solidFill>
                  <a:srgbClr val="000099"/>
                </a:solidFill>
              </a:rPr>
              <a:t>t</a:t>
            </a:r>
            <a:r>
              <a:rPr lang="en-GB" sz="1200" b="1" dirty="0" smtClean="0">
                <a:solidFill>
                  <a:srgbClr val="000099"/>
                </a:solidFill>
              </a:rPr>
              <a:t>est rod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design</a:t>
            </a:r>
            <a:endParaRPr lang="en-GB" sz="1200" b="1" dirty="0">
              <a:solidFill>
                <a:srgbClr val="000099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94210"/>
            <a:ext cx="3863153" cy="234996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60033" y="1610216"/>
            <a:ext cx="10801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i="1" dirty="0" smtClean="0">
                <a:solidFill>
                  <a:srgbClr val="000099"/>
                </a:solidFill>
              </a:rPr>
              <a:t>pre-irradiation history of rods</a:t>
            </a:r>
          </a:p>
          <a:p>
            <a:pPr algn="ctr" eaLnBrk="1" hangingPunct="1"/>
            <a:r>
              <a:rPr lang="en-GB" sz="1200" i="1" dirty="0">
                <a:solidFill>
                  <a:srgbClr val="000099"/>
                </a:solidFill>
              </a:rPr>
              <a:t>w</a:t>
            </a:r>
            <a:r>
              <a:rPr lang="en-GB" sz="1200" i="1" dirty="0" smtClean="0">
                <a:solidFill>
                  <a:srgbClr val="000099"/>
                </a:solidFill>
              </a:rPr>
              <a:t>ith </a:t>
            </a:r>
            <a:r>
              <a:rPr lang="en-GB" sz="1200" i="1" dirty="0" err="1" smtClean="0">
                <a:solidFill>
                  <a:srgbClr val="000099"/>
                </a:solidFill>
              </a:rPr>
              <a:t>burnup</a:t>
            </a:r>
            <a:endParaRPr lang="en-GB" sz="1200" i="1" dirty="0">
              <a:solidFill>
                <a:srgbClr val="000099"/>
              </a:solidFill>
            </a:endParaRPr>
          </a:p>
          <a:p>
            <a:pPr algn="ctr" eaLnBrk="1" hangingPunct="1"/>
            <a:r>
              <a:rPr lang="en-GB" sz="1200" i="1" dirty="0" smtClean="0">
                <a:solidFill>
                  <a:srgbClr val="000099"/>
                </a:solidFill>
              </a:rPr>
              <a:t>20 </a:t>
            </a:r>
            <a:r>
              <a:rPr lang="en-GB" sz="1200" i="1" dirty="0" err="1" smtClean="0">
                <a:solidFill>
                  <a:srgbClr val="000099"/>
                </a:solidFill>
              </a:rPr>
              <a:t>GWd</a:t>
            </a:r>
            <a:r>
              <a:rPr lang="en-GB" sz="1200" i="1" dirty="0" smtClean="0">
                <a:solidFill>
                  <a:srgbClr val="000099"/>
                </a:solidFill>
              </a:rPr>
              <a:t>/</a:t>
            </a:r>
            <a:r>
              <a:rPr lang="en-GB" sz="1200" i="1" dirty="0" err="1" smtClean="0">
                <a:solidFill>
                  <a:srgbClr val="000099"/>
                </a:solidFill>
              </a:rPr>
              <a:t>tU</a:t>
            </a:r>
            <a:endParaRPr lang="en-GB" sz="1200" i="1" dirty="0">
              <a:solidFill>
                <a:srgbClr val="000099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76784"/>
              </p:ext>
            </p:extLst>
          </p:nvPr>
        </p:nvGraphicFramePr>
        <p:xfrm>
          <a:off x="1911507" y="3429000"/>
          <a:ext cx="7106296" cy="286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383"/>
                <a:gridCol w="564325"/>
                <a:gridCol w="846488"/>
                <a:gridCol w="846488"/>
                <a:gridCol w="775947"/>
                <a:gridCol w="16746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Type of Tests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Test series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irradeated rods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tests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Burnup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(MWd/tU)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Range of internal pressure at steady state temperature (bar)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Calibration, Scoping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25 -100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Unirradiated rods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(Main parameter: Internal pressure)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B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0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9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55 - 90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Irradiated rods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(Main parameter: Burnup)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C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5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2500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25 - 110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E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5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8000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25 - 120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F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5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20000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45 - 85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G1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35000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50 - 90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G2/3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35000</a:t>
                      </a:r>
                      <a:endParaRPr lang="de-DE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60 - 125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Electrically heated</a:t>
                      </a:r>
                      <a:endParaRPr lang="de-DE" sz="1050" i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fuel rod simulators (Main parameter: Internal pressure)</a:t>
                      </a:r>
                      <a:endParaRPr lang="de-DE" sz="105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BSS</a:t>
                      </a:r>
                      <a:endParaRPr lang="de-DE" sz="105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0</a:t>
                      </a:r>
                      <a:endParaRPr lang="de-DE" sz="105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8</a:t>
                      </a:r>
                      <a:endParaRPr lang="de-DE" sz="105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0</a:t>
                      </a:r>
                      <a:endParaRPr lang="de-DE" sz="105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</a:rPr>
                        <a:t>20 - 110</a:t>
                      </a:r>
                      <a:endParaRPr lang="de-DE" sz="105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88224" y="1405832"/>
            <a:ext cx="2376264" cy="1384995"/>
          </a:xfrm>
          <a:prstGeom prst="rect">
            <a:avLst/>
          </a:prstGeom>
          <a:noFill/>
          <a:ln>
            <a:solidFill>
              <a:srgbClr val="2D2DFF"/>
            </a:solidFill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1200" b="1" dirty="0" smtClean="0">
                <a:solidFill>
                  <a:srgbClr val="000099"/>
                </a:solidFill>
              </a:rPr>
              <a:t>The same test scenario as for electrically heated rods (BSS),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sz="1200" b="1" dirty="0" smtClean="0">
                <a:solidFill>
                  <a:srgbClr val="000099"/>
                </a:solidFill>
              </a:rPr>
              <a:t>but with </a:t>
            </a:r>
            <a:r>
              <a:rPr lang="en-GB" sz="1200" b="1" u="sng" dirty="0" smtClean="0">
                <a:solidFill>
                  <a:srgbClr val="000099"/>
                </a:solidFill>
              </a:rPr>
              <a:t>nuclear</a:t>
            </a:r>
            <a:r>
              <a:rPr lang="en-GB" sz="1200" b="1" dirty="0" smtClean="0">
                <a:solidFill>
                  <a:srgbClr val="000099"/>
                </a:solidFill>
              </a:rPr>
              <a:t> heating.</a:t>
            </a:r>
          </a:p>
          <a:p>
            <a:pPr algn="ctr" eaLnBrk="1" hangingPunct="1">
              <a:lnSpc>
                <a:spcPct val="150000"/>
              </a:lnSpc>
            </a:pPr>
            <a:endParaRPr lang="en-GB" sz="1200" b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GB" sz="1200" b="1" dirty="0" smtClean="0">
                <a:solidFill>
                  <a:srgbClr val="000099"/>
                </a:solidFill>
              </a:rPr>
              <a:t>Tests </a:t>
            </a:r>
            <a:r>
              <a:rPr lang="en-GB" sz="1200" b="1" dirty="0">
                <a:solidFill>
                  <a:srgbClr val="000099"/>
                </a:solidFill>
              </a:rPr>
              <a:t>performed without </a:t>
            </a:r>
            <a:r>
              <a:rPr lang="en-GB" sz="1200" b="1" dirty="0" err="1" smtClean="0">
                <a:solidFill>
                  <a:srgbClr val="000099"/>
                </a:solidFill>
              </a:rPr>
              <a:t>reflood</a:t>
            </a:r>
            <a:r>
              <a:rPr lang="en-GB" sz="1200" b="1" dirty="0" smtClean="0">
                <a:solidFill>
                  <a:srgbClr val="000099"/>
                </a:solidFill>
              </a:rPr>
              <a:t>.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1" name="Pfeil nach oben 10">
            <a:hlinkClick r:id="rId4" action="ppaction://hlinksldjump"/>
          </p:cNvPr>
          <p:cNvSpPr/>
          <p:nvPr/>
        </p:nvSpPr>
        <p:spPr>
          <a:xfrm>
            <a:off x="8886975" y="6188465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116632"/>
            <a:ext cx="72728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FR2 in-pile single rod tests: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cladding oxidation close to the burst opening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36712"/>
            <a:ext cx="7200800" cy="3706816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30349" y="4653136"/>
            <a:ext cx="8784976" cy="16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99"/>
                </a:solidFill>
              </a:rPr>
              <a:t>No influence of irradiation on the oxide growth was indicated (up to 35 </a:t>
            </a:r>
            <a:r>
              <a:rPr lang="en-US" sz="1400" b="1" dirty="0" err="1" smtClean="0">
                <a:solidFill>
                  <a:srgbClr val="000099"/>
                </a:solidFill>
              </a:rPr>
              <a:t>GWd</a:t>
            </a:r>
            <a:r>
              <a:rPr lang="en-US" sz="1400" b="1" dirty="0" smtClean="0">
                <a:solidFill>
                  <a:srgbClr val="000099"/>
                </a:solidFill>
              </a:rPr>
              <a:t>/</a:t>
            </a:r>
            <a:r>
              <a:rPr lang="en-US" sz="1400" b="1" dirty="0" err="1" smtClean="0">
                <a:solidFill>
                  <a:srgbClr val="000099"/>
                </a:solidFill>
              </a:rPr>
              <a:t>tU</a:t>
            </a:r>
            <a:r>
              <a:rPr lang="en-US" sz="1400" b="1" dirty="0" smtClean="0">
                <a:solidFill>
                  <a:srgbClr val="000099"/>
                </a:solidFill>
              </a:rPr>
              <a:t>)</a:t>
            </a: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99"/>
                </a:solidFill>
              </a:rPr>
              <a:t>Close </a:t>
            </a:r>
            <a:r>
              <a:rPr lang="en-US" sz="1400" b="1" dirty="0">
                <a:solidFill>
                  <a:srgbClr val="000099"/>
                </a:solidFill>
              </a:rPr>
              <a:t>to the burst opening, the </a:t>
            </a:r>
            <a:r>
              <a:rPr lang="en-US" sz="1400" b="1" dirty="0" smtClean="0">
                <a:solidFill>
                  <a:srgbClr val="000099"/>
                </a:solidFill>
              </a:rPr>
              <a:t>thickness </a:t>
            </a:r>
            <a:r>
              <a:rPr lang="en-US" sz="1400" b="1" dirty="0">
                <a:solidFill>
                  <a:srgbClr val="000099"/>
                </a:solidFill>
              </a:rPr>
              <a:t>of the </a:t>
            </a:r>
            <a:r>
              <a:rPr lang="en-US" sz="1400" b="1" dirty="0" smtClean="0">
                <a:solidFill>
                  <a:srgbClr val="000099"/>
                </a:solidFill>
              </a:rPr>
              <a:t>inner </a:t>
            </a:r>
            <a:r>
              <a:rPr lang="en-US" sz="1400" b="1" dirty="0">
                <a:solidFill>
                  <a:srgbClr val="000099"/>
                </a:solidFill>
              </a:rPr>
              <a:t>oxide layer </a:t>
            </a:r>
            <a:r>
              <a:rPr lang="en-US" sz="1400" b="1" dirty="0" smtClean="0">
                <a:solidFill>
                  <a:srgbClr val="000099"/>
                </a:solidFill>
              </a:rPr>
              <a:t>was similar to outer oxide</a:t>
            </a: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99"/>
                </a:solidFill>
              </a:rPr>
              <a:t>Essentially </a:t>
            </a:r>
            <a:r>
              <a:rPr lang="en-US" sz="1400" b="1" dirty="0" smtClean="0">
                <a:solidFill>
                  <a:srgbClr val="000099"/>
                </a:solidFill>
              </a:rPr>
              <a:t>no </a:t>
            </a:r>
            <a:r>
              <a:rPr lang="en-US" sz="1400" b="1" dirty="0">
                <a:solidFill>
                  <a:srgbClr val="000099"/>
                </a:solidFill>
              </a:rPr>
              <a:t>oxide was found on the inner surface more than about 100 mm from the burst location</a:t>
            </a:r>
          </a:p>
          <a:p>
            <a:pPr marL="171450" indent="-17145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99"/>
                </a:solidFill>
              </a:rPr>
              <a:t>The observed </a:t>
            </a:r>
            <a:r>
              <a:rPr lang="en-US" sz="1400" b="1" dirty="0">
                <a:solidFill>
                  <a:srgbClr val="000099"/>
                </a:solidFill>
              </a:rPr>
              <a:t>oxidation did not influence the circumferential strain</a:t>
            </a:r>
            <a:endParaRPr lang="en-GB" sz="1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7144"/>
            <a:ext cx="3096344" cy="46531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7010"/>
            <a:ext cx="3168352" cy="4611084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560" y="255131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FR2 in-pile single rod tests: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no influence of irradiation (&lt;35 </a:t>
            </a:r>
            <a:r>
              <a:rPr lang="en-GB" b="1" dirty="0" err="1" smtClean="0">
                <a:solidFill>
                  <a:srgbClr val="006666"/>
                </a:solidFill>
              </a:rPr>
              <a:t>GWd</a:t>
            </a:r>
            <a:r>
              <a:rPr lang="en-GB" b="1" dirty="0" smtClean="0">
                <a:solidFill>
                  <a:srgbClr val="006666"/>
                </a:solidFill>
              </a:rPr>
              <a:t>/</a:t>
            </a:r>
            <a:r>
              <a:rPr lang="en-GB" b="1" dirty="0" err="1" smtClean="0">
                <a:solidFill>
                  <a:srgbClr val="006666"/>
                </a:solidFill>
              </a:rPr>
              <a:t>tU</a:t>
            </a:r>
            <a:r>
              <a:rPr lang="en-GB" b="1" dirty="0" smtClean="0">
                <a:solidFill>
                  <a:srgbClr val="006666"/>
                </a:solidFill>
              </a:rPr>
              <a:t>) on burst parameters</a:t>
            </a:r>
          </a:p>
        </p:txBody>
      </p:sp>
    </p:spTree>
    <p:extLst>
      <p:ext uri="{BB962C8B-B14F-4D97-AF65-F5344CB8AC3E}">
        <p14:creationId xmlns:p14="http://schemas.microsoft.com/office/powerpoint/2010/main" val="673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9" y="764704"/>
            <a:ext cx="2249134" cy="45851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15" y="853305"/>
            <a:ext cx="3445104" cy="4447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95536" y="5301208"/>
            <a:ext cx="2520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no influence of irradiation on burst shape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44008" y="5301208"/>
            <a:ext cx="4032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neutron radiography: lost of shape</a:t>
            </a:r>
            <a:r>
              <a:rPr lang="de-LU" sz="1200" b="1" dirty="0" smtClean="0">
                <a:solidFill>
                  <a:srgbClr val="000099"/>
                </a:solidFill>
              </a:rPr>
              <a:t> of</a:t>
            </a:r>
            <a:r>
              <a:rPr lang="en-GB" sz="1200" b="1" dirty="0" smtClean="0">
                <a:solidFill>
                  <a:srgbClr val="000099"/>
                </a:solidFill>
              </a:rPr>
              <a:t> fragmented pellets after ballooning </a:t>
            </a:r>
            <a:r>
              <a:rPr lang="en-GB" sz="1200" dirty="0" smtClean="0">
                <a:solidFill>
                  <a:srgbClr val="000099"/>
                </a:solidFill>
              </a:rPr>
              <a:t>(rod F1, </a:t>
            </a:r>
            <a:r>
              <a:rPr lang="en-GB" sz="1200" dirty="0" err="1" smtClean="0">
                <a:solidFill>
                  <a:srgbClr val="000099"/>
                </a:solidFill>
              </a:rPr>
              <a:t>burnup</a:t>
            </a:r>
            <a:r>
              <a:rPr lang="en-GB" sz="1200" dirty="0" smtClean="0">
                <a:solidFill>
                  <a:srgbClr val="000099"/>
                </a:solidFill>
              </a:rPr>
              <a:t> 20 </a:t>
            </a:r>
            <a:r>
              <a:rPr lang="en-GB" sz="1200" dirty="0" err="1" smtClean="0">
                <a:solidFill>
                  <a:srgbClr val="000099"/>
                </a:solidFill>
              </a:rPr>
              <a:t>GWd</a:t>
            </a:r>
            <a:r>
              <a:rPr lang="en-GB" sz="1200" dirty="0" smtClean="0">
                <a:solidFill>
                  <a:srgbClr val="000099"/>
                </a:solidFill>
              </a:rPr>
              <a:t>/</a:t>
            </a:r>
            <a:r>
              <a:rPr lang="en-GB" sz="1200" dirty="0" err="1" smtClean="0">
                <a:solidFill>
                  <a:srgbClr val="000099"/>
                </a:solidFill>
              </a:rPr>
              <a:t>tU</a:t>
            </a:r>
            <a:r>
              <a:rPr lang="en-GB" sz="1200" b="1" dirty="0" smtClean="0">
                <a:solidFill>
                  <a:srgbClr val="000099"/>
                </a:solidFill>
              </a:rPr>
              <a:t>)</a:t>
            </a:r>
            <a:r>
              <a:rPr lang="de-LU" sz="1200" b="1" dirty="0" smtClean="0">
                <a:solidFill>
                  <a:srgbClr val="000099"/>
                </a:solidFill>
              </a:rPr>
              <a:t> </a:t>
            </a:r>
            <a:r>
              <a:rPr lang="en-GB" sz="1200" b="1" dirty="0" smtClean="0">
                <a:solidFill>
                  <a:srgbClr val="000099"/>
                </a:solidFill>
              </a:rPr>
              <a:t> 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46365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FR2 in-pile single rod tests: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shape of claddings and pellets at ballooning positions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3568" y="5733256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99"/>
                </a:solidFill>
              </a:rPr>
              <a:t>Fuel </a:t>
            </a:r>
            <a:r>
              <a:rPr lang="en-US" sz="1400" b="1" dirty="0">
                <a:solidFill>
                  <a:srgbClr val="000099"/>
                </a:solidFill>
              </a:rPr>
              <a:t>pellet fragmentation did not affect the </a:t>
            </a:r>
            <a:r>
              <a:rPr lang="en-US" sz="1400" b="1" dirty="0" smtClean="0">
                <a:solidFill>
                  <a:srgbClr val="000099"/>
                </a:solidFill>
              </a:rPr>
              <a:t>cladding deformation process</a:t>
            </a: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99"/>
                </a:solidFill>
              </a:rPr>
              <a:t>No </a:t>
            </a:r>
            <a:r>
              <a:rPr lang="en-US" sz="1400" b="1" dirty="0" smtClean="0">
                <a:solidFill>
                  <a:srgbClr val="000099"/>
                </a:solidFill>
              </a:rPr>
              <a:t>influence </a:t>
            </a:r>
            <a:r>
              <a:rPr lang="en-US" sz="1400" b="1" dirty="0">
                <a:solidFill>
                  <a:srgbClr val="000099"/>
                </a:solidFill>
              </a:rPr>
              <a:t>of fission products on </a:t>
            </a:r>
            <a:r>
              <a:rPr lang="en-US" sz="1400" b="1" dirty="0" smtClean="0">
                <a:solidFill>
                  <a:srgbClr val="000099"/>
                </a:solidFill>
              </a:rPr>
              <a:t>cladding </a:t>
            </a:r>
            <a:r>
              <a:rPr lang="en-US" sz="1400" b="1" dirty="0">
                <a:solidFill>
                  <a:srgbClr val="000099"/>
                </a:solidFill>
              </a:rPr>
              <a:t>burst strain was detected</a:t>
            </a:r>
            <a:endParaRPr lang="en-GB" sz="1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028731"/>
            <a:ext cx="1584176" cy="42004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61323" y="2801074"/>
            <a:ext cx="794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FF0000"/>
                </a:solidFill>
              </a:rPr>
              <a:t>max 4 mm</a:t>
            </a:r>
            <a:endParaRPr lang="en-GB" sz="900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493">
            <a:off x="6072969" y="1251126"/>
            <a:ext cx="133422" cy="6776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00192" y="1474512"/>
            <a:ext cx="61326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900" b="1" dirty="0" smtClean="0">
                <a:latin typeface="Calibri" pitchFamily="34" charset="0"/>
                <a:cs typeface="Calibri" pitchFamily="34" charset="0"/>
              </a:rPr>
              <a:t>Plenum</a:t>
            </a:r>
          </a:p>
          <a:p>
            <a:pPr>
              <a:lnSpc>
                <a:spcPts val="900"/>
              </a:lnSpc>
            </a:pPr>
            <a:r>
              <a:rPr lang="de-DE" sz="900" b="1" dirty="0" smtClean="0">
                <a:latin typeface="Calibri" pitchFamily="34" charset="0"/>
                <a:cs typeface="Calibri" pitchFamily="34" charset="0"/>
              </a:rPr>
              <a:t>spring</a:t>
            </a:r>
            <a:endParaRPr lang="de-DE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15738" y="5229200"/>
            <a:ext cx="40324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just">
              <a:spcAft>
                <a:spcPts val="0"/>
              </a:spcAft>
            </a:pPr>
            <a:r>
              <a:rPr lang="en-GB" sz="1200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R</a:t>
            </a:r>
            <a:r>
              <a:rPr lang="en-GB" sz="12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esults of the </a:t>
            </a:r>
            <a:r>
              <a:rPr lang="en-GB" sz="1200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FR2</a:t>
            </a:r>
            <a:r>
              <a:rPr lang="en-GB" sz="1200" i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in-pile single rod tests</a:t>
            </a: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: 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out-of-pile results [Chung], </a:t>
            </a:r>
            <a:r>
              <a:rPr lang="en-US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showing significant bending below 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840°C (</a:t>
            </a:r>
            <a:r>
              <a:rPr lang="en-US" sz="120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-Zr(O)) </a:t>
            </a:r>
            <a:r>
              <a:rPr lang="en-US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and negligible values above 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840°C, 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were </a:t>
            </a:r>
            <a:r>
              <a:rPr lang="en-US" sz="12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not confirmed </a:t>
            </a:r>
            <a:r>
              <a:rPr lang="en-US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by the in-pile tests. However, 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the orientation </a:t>
            </a:r>
            <a:r>
              <a:rPr lang="en-US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of the rod bend was consistent with 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out-of-pile results, </a:t>
            </a:r>
            <a:r>
              <a:rPr lang="en-US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i.e., the rupture was on the inside </a:t>
            </a:r>
            <a:r>
              <a:rPr lang="en-US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of the </a:t>
            </a:r>
            <a:r>
              <a:rPr lang="en-US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bend.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8700" y="3945064"/>
            <a:ext cx="292719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just">
              <a:spcAft>
                <a:spcPts val="0"/>
              </a:spcAft>
            </a:pP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Axial cladding contraction and growth depends on temperature:</a:t>
            </a:r>
          </a:p>
          <a:p>
            <a:pPr lvl="0" algn="just">
              <a:spcAft>
                <a:spcPts val="0"/>
              </a:spcAft>
            </a:pPr>
            <a:endParaRPr lang="en-GB" sz="1200" dirty="0" smtClean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r</a:t>
            </a: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esults of later </a:t>
            </a:r>
            <a:r>
              <a:rPr lang="en-GB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REBEKA </a:t>
            </a: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tests with single Zry-4  tubes surrounded with heaters;</a:t>
            </a:r>
          </a:p>
          <a:p>
            <a:pPr lvl="0" algn="just">
              <a:spcAft>
                <a:spcPts val="0"/>
              </a:spcAft>
            </a:pPr>
            <a:endParaRPr lang="en-GB" sz="1200" dirty="0" smtClean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rod </a:t>
            </a:r>
            <a:r>
              <a:rPr lang="en-GB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length 500 </a:t>
            </a: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mm;</a:t>
            </a:r>
          </a:p>
          <a:p>
            <a:pPr lvl="0" algn="just">
              <a:spcAft>
                <a:spcPts val="0"/>
              </a:spcAft>
            </a:pPr>
            <a:endParaRPr kumimoji="0" lang="en-GB" sz="120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1200" dirty="0">
                <a:solidFill>
                  <a:srgbClr val="0000FF"/>
                </a:solidFill>
                <a:latin typeface="+mn-lt"/>
                <a:cs typeface="Arial" pitchFamily="34" charset="0"/>
              </a:rPr>
              <a:t>h</a:t>
            </a:r>
            <a:r>
              <a:rPr lang="en-GB" sz="12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eating rates 1…30 K/s</a:t>
            </a:r>
            <a:endParaRPr kumimoji="0" lang="en-GB" sz="120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4824"/>
            <a:ext cx="4319016" cy="1755648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1560" y="188640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Single rod tests: change of axial cladding dimensions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and rod bending</a:t>
            </a:r>
          </a:p>
        </p:txBody>
      </p:sp>
    </p:spTree>
    <p:extLst>
      <p:ext uri="{BB962C8B-B14F-4D97-AF65-F5344CB8AC3E}">
        <p14:creationId xmlns:p14="http://schemas.microsoft.com/office/powerpoint/2010/main" val="41261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5" y="967954"/>
            <a:ext cx="5718316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44624"/>
            <a:ext cx="7632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Out-of-pile bundle tests FEBA on </a:t>
            </a:r>
            <a:r>
              <a:rPr lang="en-US" b="1" dirty="0" smtClean="0">
                <a:solidFill>
                  <a:srgbClr val="006666"/>
                </a:solidFill>
              </a:rPr>
              <a:t>investigation of coolability</a:t>
            </a:r>
            <a:endParaRPr lang="en-US" b="1" dirty="0">
              <a:solidFill>
                <a:srgbClr val="006666"/>
              </a:solidFill>
            </a:endParaRPr>
          </a:p>
          <a:p>
            <a:pPr algn="ctr"/>
            <a:r>
              <a:rPr lang="en-US" b="1" dirty="0" smtClean="0">
                <a:solidFill>
                  <a:srgbClr val="006666"/>
                </a:solidFill>
              </a:rPr>
              <a:t>of </a:t>
            </a:r>
            <a:r>
              <a:rPr lang="en-US" b="1" dirty="0">
                <a:solidFill>
                  <a:srgbClr val="006666"/>
                </a:solidFill>
              </a:rPr>
              <a:t>bundles </a:t>
            </a:r>
            <a:r>
              <a:rPr lang="en-US" b="1" dirty="0" smtClean="0">
                <a:solidFill>
                  <a:srgbClr val="006666"/>
                </a:solidFill>
              </a:rPr>
              <a:t>blocked by ballooning simulators</a:t>
            </a:r>
          </a:p>
          <a:p>
            <a:pPr algn="ctr"/>
            <a:r>
              <a:rPr lang="en-US" dirty="0">
                <a:solidFill>
                  <a:srgbClr val="006666"/>
                </a:solidFill>
              </a:rPr>
              <a:t>P. </a:t>
            </a:r>
            <a:r>
              <a:rPr lang="en-US" dirty="0" err="1">
                <a:solidFill>
                  <a:srgbClr val="006666"/>
                </a:solidFill>
              </a:rPr>
              <a:t>Ihle</a:t>
            </a:r>
            <a:r>
              <a:rPr lang="en-US" dirty="0">
                <a:solidFill>
                  <a:srgbClr val="006666"/>
                </a:solidFill>
              </a:rPr>
              <a:t>, K. </a:t>
            </a:r>
            <a:r>
              <a:rPr lang="en-US" dirty="0" smtClean="0">
                <a:solidFill>
                  <a:srgbClr val="006666"/>
                </a:solidFill>
              </a:rPr>
              <a:t>Rust.  </a:t>
            </a:r>
            <a:r>
              <a:rPr lang="en-GB" dirty="0" err="1" smtClean="0">
                <a:solidFill>
                  <a:srgbClr val="006666"/>
                </a:solidFill>
              </a:rPr>
              <a:t>KfK</a:t>
            </a:r>
            <a:r>
              <a:rPr lang="en-GB" dirty="0" smtClean="0">
                <a:solidFill>
                  <a:srgbClr val="006666"/>
                </a:solidFill>
              </a:rPr>
              <a:t> 3657, </a:t>
            </a:r>
            <a:r>
              <a:rPr lang="en-GB" dirty="0">
                <a:solidFill>
                  <a:srgbClr val="006666"/>
                </a:solidFill>
              </a:rPr>
              <a:t>March </a:t>
            </a:r>
            <a:r>
              <a:rPr lang="en-GB" dirty="0" smtClean="0">
                <a:solidFill>
                  <a:srgbClr val="006666"/>
                </a:solidFill>
              </a:rPr>
              <a:t>1984</a:t>
            </a:r>
            <a:endParaRPr lang="en-GB" dirty="0">
              <a:solidFill>
                <a:srgbClr val="00666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1872208" cy="1913812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0346" y="5977142"/>
            <a:ext cx="2232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>
                <a:solidFill>
                  <a:srgbClr val="000099"/>
                </a:solidFill>
              </a:rPr>
              <a:t>cross </a:t>
            </a:r>
            <a:r>
              <a:rPr lang="en-GB" sz="1200" b="1" dirty="0" smtClean="0">
                <a:solidFill>
                  <a:srgbClr val="000099"/>
                </a:solidFill>
              </a:rPr>
              <a:t>section of FEBA bundle</a:t>
            </a:r>
          </a:p>
          <a:p>
            <a:pPr algn="ctr" eaLnBrk="1" hangingPunct="1"/>
            <a:r>
              <a:rPr lang="en-GB" sz="1200" b="1" dirty="0">
                <a:solidFill>
                  <a:srgbClr val="000099"/>
                </a:solidFill>
              </a:rPr>
              <a:t>w</a:t>
            </a:r>
            <a:r>
              <a:rPr lang="en-GB" sz="1200" b="1" dirty="0" smtClean="0">
                <a:solidFill>
                  <a:srgbClr val="000099"/>
                </a:solidFill>
              </a:rPr>
              <a:t>ith 5x5 rods</a:t>
            </a:r>
            <a:endParaRPr lang="en-GB" sz="1200" b="1" dirty="0">
              <a:solidFill>
                <a:srgbClr val="000099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23756"/>
            <a:ext cx="2087880" cy="2167128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99616" y="5990884"/>
            <a:ext cx="223224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FEBA rod simulator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518861">
            <a:off x="1735778" y="3361589"/>
            <a:ext cx="120129" cy="780150"/>
          </a:xfrm>
          <a:prstGeom prst="downArrow">
            <a:avLst>
              <a:gd name="adj1" fmla="val 50000"/>
              <a:gd name="adj2" fmla="val 102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012160" y="967954"/>
            <a:ext cx="3024336" cy="2831544"/>
          </a:xfrm>
          <a:prstGeom prst="rect">
            <a:avLst/>
          </a:prstGeom>
          <a:noFill/>
          <a:ln>
            <a:solidFill>
              <a:srgbClr val="2D2DFF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400" i="1" u="sng" dirty="0">
                <a:solidFill>
                  <a:srgbClr val="000099"/>
                </a:solidFill>
              </a:rPr>
              <a:t>F</a:t>
            </a:r>
            <a:r>
              <a:rPr lang="en-US" sz="1400" i="1" dirty="0">
                <a:solidFill>
                  <a:srgbClr val="000099"/>
                </a:solidFill>
              </a:rPr>
              <a:t>looding </a:t>
            </a:r>
            <a:r>
              <a:rPr lang="en-US" sz="1400" i="1" u="sng" dirty="0" smtClean="0">
                <a:solidFill>
                  <a:srgbClr val="000099"/>
                </a:solidFill>
              </a:rPr>
              <a:t>E</a:t>
            </a:r>
            <a:r>
              <a:rPr lang="en-US" sz="1400" i="1" dirty="0" smtClean="0">
                <a:solidFill>
                  <a:srgbClr val="000099"/>
                </a:solidFill>
              </a:rPr>
              <a:t>xperiments</a:t>
            </a:r>
          </a:p>
          <a:p>
            <a:pPr algn="ctr"/>
            <a:r>
              <a:rPr lang="en-US" sz="1400" i="1" dirty="0" smtClean="0">
                <a:solidFill>
                  <a:srgbClr val="000099"/>
                </a:solidFill>
              </a:rPr>
              <a:t>with </a:t>
            </a:r>
            <a:r>
              <a:rPr lang="en-US" sz="1400" i="1" u="sng" dirty="0" smtClean="0">
                <a:solidFill>
                  <a:srgbClr val="000099"/>
                </a:solidFill>
              </a:rPr>
              <a:t>B</a:t>
            </a:r>
            <a:r>
              <a:rPr lang="en-US" sz="1400" i="1" dirty="0" smtClean="0">
                <a:solidFill>
                  <a:srgbClr val="000099"/>
                </a:solidFill>
              </a:rPr>
              <a:t>locked </a:t>
            </a:r>
            <a:r>
              <a:rPr lang="en-US" sz="1400" i="1" u="sng" dirty="0" smtClean="0">
                <a:solidFill>
                  <a:srgbClr val="000099"/>
                </a:solidFill>
              </a:rPr>
              <a:t>A</a:t>
            </a:r>
            <a:r>
              <a:rPr lang="en-US" sz="1400" i="1" dirty="0" smtClean="0">
                <a:solidFill>
                  <a:srgbClr val="000099"/>
                </a:solidFill>
              </a:rPr>
              <a:t>rrays</a:t>
            </a:r>
            <a:r>
              <a:rPr lang="en-US" sz="1400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endParaRPr lang="en-GB" sz="800" dirty="0" smtClean="0">
              <a:solidFill>
                <a:srgbClr val="000099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8 electrical heated bundle simulators, length 3.9 m</a:t>
            </a:r>
          </a:p>
          <a:p>
            <a:pPr algn="ctr"/>
            <a:endParaRPr lang="en-GB" sz="1400" dirty="0" smtClean="0">
              <a:solidFill>
                <a:srgbClr val="000099"/>
              </a:solidFill>
            </a:endParaRPr>
          </a:p>
          <a:p>
            <a:pPr algn="ctr"/>
            <a:r>
              <a:rPr lang="en-GB" sz="1400" i="1" u="sng" dirty="0" smtClean="0">
                <a:solidFill>
                  <a:srgbClr val="000099"/>
                </a:solidFill>
              </a:rPr>
              <a:t>Outcome</a:t>
            </a:r>
            <a:r>
              <a:rPr lang="en-GB" sz="1400" i="1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endParaRPr lang="en-GB" sz="800" i="1" dirty="0" smtClean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99"/>
                </a:solidFill>
              </a:rPr>
              <a:t>Blockage of rod clusters up to 90% don’t affect their </a:t>
            </a:r>
            <a:r>
              <a:rPr lang="en-GB" sz="1400" dirty="0" err="1" smtClean="0">
                <a:solidFill>
                  <a:srgbClr val="000099"/>
                </a:solidFill>
              </a:rPr>
              <a:t>coolability</a:t>
            </a:r>
            <a:r>
              <a:rPr lang="en-GB" sz="1400" dirty="0">
                <a:solidFill>
                  <a:srgbClr val="000099"/>
                </a:solidFill>
              </a:rPr>
              <a:t> </a:t>
            </a:r>
            <a:r>
              <a:rPr lang="en-GB" sz="1400" dirty="0" smtClean="0">
                <a:solidFill>
                  <a:srgbClr val="000099"/>
                </a:solidFill>
              </a:rPr>
              <a:t>for flow rates 2…6 cm/s;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800" dirty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99"/>
                </a:solidFill>
              </a:rPr>
              <a:t>Grid spacers </a:t>
            </a:r>
            <a:r>
              <a:rPr lang="en-US" sz="1400" dirty="0" smtClean="0">
                <a:solidFill>
                  <a:srgbClr val="000099"/>
                </a:solidFill>
              </a:rPr>
              <a:t>increase </a:t>
            </a:r>
            <a:r>
              <a:rPr lang="en-US" sz="1400" dirty="0">
                <a:solidFill>
                  <a:srgbClr val="000099"/>
                </a:solidFill>
              </a:rPr>
              <a:t>the </a:t>
            </a:r>
            <a:r>
              <a:rPr lang="en-US" sz="1400" dirty="0" smtClean="0">
                <a:solidFill>
                  <a:srgbClr val="000099"/>
                </a:solidFill>
              </a:rPr>
              <a:t>cooling effectiveness.</a:t>
            </a:r>
            <a:endParaRPr lang="en-GB" sz="1400" dirty="0">
              <a:solidFill>
                <a:srgbClr val="000099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52" y="4046180"/>
            <a:ext cx="3511296" cy="1898904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135628" y="5984828"/>
            <a:ext cx="223224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FEBA test scenario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5" name="Pfeil nach oben 14">
            <a:hlinkClick r:id="rId7" action="ppaction://hlinksldjump"/>
          </p:cNvPr>
          <p:cNvSpPr/>
          <p:nvPr/>
        </p:nvSpPr>
        <p:spPr>
          <a:xfrm>
            <a:off x="8898404" y="6195676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2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848872" cy="5052147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321623"/>
            <a:ext cx="7632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FEBA: clad temperature evolution</a:t>
            </a:r>
            <a:endParaRPr lang="en-GB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9926"/>
            <a:ext cx="2112188" cy="30753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42" y="1187459"/>
            <a:ext cx="3627270" cy="2808313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44624"/>
            <a:ext cx="7632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Out-of-pile bundle tests SEFLEX on </a:t>
            </a:r>
            <a:r>
              <a:rPr lang="en-US" b="1" dirty="0" smtClean="0">
                <a:solidFill>
                  <a:srgbClr val="006666"/>
                </a:solidFill>
              </a:rPr>
              <a:t>influence of clad-fuel gaps and </a:t>
            </a:r>
            <a:r>
              <a:rPr lang="en-US" b="1" dirty="0" err="1" smtClean="0">
                <a:solidFill>
                  <a:srgbClr val="006666"/>
                </a:solidFill>
              </a:rPr>
              <a:t>coolability</a:t>
            </a:r>
            <a:r>
              <a:rPr lang="en-US" b="1" dirty="0" smtClean="0">
                <a:solidFill>
                  <a:srgbClr val="006666"/>
                </a:solidFill>
              </a:rPr>
              <a:t> of </a:t>
            </a:r>
            <a:r>
              <a:rPr lang="en-US" b="1" dirty="0">
                <a:solidFill>
                  <a:srgbClr val="006666"/>
                </a:solidFill>
              </a:rPr>
              <a:t>bundles </a:t>
            </a:r>
            <a:r>
              <a:rPr lang="en-US" b="1" dirty="0" smtClean="0">
                <a:solidFill>
                  <a:srgbClr val="006666"/>
                </a:solidFill>
              </a:rPr>
              <a:t>blocked by pre-ballooned clads</a:t>
            </a:r>
          </a:p>
          <a:p>
            <a:pPr algn="ctr"/>
            <a:r>
              <a:rPr lang="en-US" dirty="0">
                <a:solidFill>
                  <a:srgbClr val="006666"/>
                </a:solidFill>
              </a:rPr>
              <a:t>P. </a:t>
            </a:r>
            <a:r>
              <a:rPr lang="en-US" dirty="0" err="1">
                <a:solidFill>
                  <a:srgbClr val="006666"/>
                </a:solidFill>
              </a:rPr>
              <a:t>Ihle</a:t>
            </a:r>
            <a:r>
              <a:rPr lang="en-US" dirty="0">
                <a:solidFill>
                  <a:srgbClr val="006666"/>
                </a:solidFill>
              </a:rPr>
              <a:t>, K. </a:t>
            </a:r>
            <a:r>
              <a:rPr lang="en-US" dirty="0" smtClean="0">
                <a:solidFill>
                  <a:srgbClr val="006666"/>
                </a:solidFill>
              </a:rPr>
              <a:t>Rust.  </a:t>
            </a:r>
            <a:r>
              <a:rPr lang="en-GB" dirty="0" err="1" smtClean="0">
                <a:solidFill>
                  <a:srgbClr val="006666"/>
                </a:solidFill>
              </a:rPr>
              <a:t>KfK</a:t>
            </a:r>
            <a:r>
              <a:rPr lang="en-GB" dirty="0" smtClean="0">
                <a:solidFill>
                  <a:srgbClr val="006666"/>
                </a:solidFill>
              </a:rPr>
              <a:t> 4024, </a:t>
            </a:r>
            <a:r>
              <a:rPr lang="en-GB" dirty="0">
                <a:solidFill>
                  <a:srgbClr val="006666"/>
                </a:solidFill>
              </a:rPr>
              <a:t>March </a:t>
            </a:r>
            <a:r>
              <a:rPr lang="en-GB" dirty="0" smtClean="0">
                <a:solidFill>
                  <a:srgbClr val="006666"/>
                </a:solidFill>
              </a:rPr>
              <a:t>1986</a:t>
            </a:r>
            <a:endParaRPr lang="en-GB" dirty="0">
              <a:solidFill>
                <a:srgbClr val="006666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796136" y="922650"/>
            <a:ext cx="3024336" cy="5262979"/>
          </a:xfrm>
          <a:prstGeom prst="rect">
            <a:avLst/>
          </a:prstGeom>
          <a:noFill/>
          <a:ln>
            <a:solidFill>
              <a:srgbClr val="2D2DFF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99"/>
                </a:solidFill>
              </a:rPr>
              <a:t>Fuel Rod </a:t>
            </a:r>
            <a:r>
              <a:rPr lang="en-US" sz="1400" i="1" u="sng" dirty="0" smtClean="0">
                <a:solidFill>
                  <a:srgbClr val="000099"/>
                </a:solidFill>
              </a:rPr>
              <a:t>S</a:t>
            </a:r>
            <a:r>
              <a:rPr lang="en-US" sz="1400" i="1" dirty="0" smtClean="0">
                <a:solidFill>
                  <a:srgbClr val="000099"/>
                </a:solidFill>
              </a:rPr>
              <a:t>imulator </a:t>
            </a:r>
            <a:r>
              <a:rPr lang="en-US" sz="1400" i="1" u="sng" dirty="0" smtClean="0">
                <a:solidFill>
                  <a:srgbClr val="000099"/>
                </a:solidFill>
              </a:rPr>
              <a:t>E</a:t>
            </a:r>
            <a:r>
              <a:rPr lang="en-US" sz="1400" i="1" dirty="0" smtClean="0">
                <a:solidFill>
                  <a:srgbClr val="000099"/>
                </a:solidFill>
              </a:rPr>
              <a:t>ffects </a:t>
            </a:r>
            <a:r>
              <a:rPr lang="en-US" sz="1400" i="1" dirty="0">
                <a:solidFill>
                  <a:srgbClr val="000099"/>
                </a:solidFill>
              </a:rPr>
              <a:t>in </a:t>
            </a:r>
            <a:r>
              <a:rPr lang="en-US" sz="1400" i="1" u="sng" dirty="0">
                <a:solidFill>
                  <a:srgbClr val="000099"/>
                </a:solidFill>
              </a:rPr>
              <a:t>Fl</a:t>
            </a:r>
            <a:r>
              <a:rPr lang="en-US" sz="1400" i="1" dirty="0">
                <a:solidFill>
                  <a:srgbClr val="000099"/>
                </a:solidFill>
              </a:rPr>
              <a:t>ooding </a:t>
            </a:r>
            <a:r>
              <a:rPr lang="en-US" sz="1400" i="1" u="sng" dirty="0">
                <a:solidFill>
                  <a:srgbClr val="000099"/>
                </a:solidFill>
              </a:rPr>
              <a:t>Ex</a:t>
            </a:r>
            <a:r>
              <a:rPr lang="en-US" sz="1400" i="1" dirty="0">
                <a:solidFill>
                  <a:srgbClr val="000099"/>
                </a:solidFill>
              </a:rPr>
              <a:t>periments</a:t>
            </a:r>
            <a:r>
              <a:rPr lang="en-US" sz="1400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endParaRPr lang="en-GB" sz="800" dirty="0" smtClean="0">
              <a:solidFill>
                <a:srgbClr val="000099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4 electrical heated bundle simulators with Zry-4 clads, length 3.9 m.</a:t>
            </a:r>
          </a:p>
          <a:p>
            <a:pPr algn="ctr"/>
            <a:endParaRPr lang="en-GB" sz="600" dirty="0" smtClean="0">
              <a:solidFill>
                <a:srgbClr val="000099"/>
              </a:solidFill>
            </a:endParaRPr>
          </a:p>
          <a:p>
            <a:pPr algn="just"/>
            <a:r>
              <a:rPr lang="en-US" sz="1200" dirty="0">
                <a:solidFill>
                  <a:srgbClr val="000099"/>
                </a:solidFill>
              </a:rPr>
              <a:t>The required outer shape of the ballooned </a:t>
            </a:r>
            <a:r>
              <a:rPr lang="en-US" sz="1200" dirty="0" err="1">
                <a:solidFill>
                  <a:srgbClr val="000099"/>
                </a:solidFill>
              </a:rPr>
              <a:t>Zircaloy</a:t>
            </a:r>
            <a:r>
              <a:rPr lang="en-US" sz="1200" dirty="0">
                <a:solidFill>
                  <a:srgbClr val="000099"/>
                </a:solidFill>
              </a:rPr>
              <a:t> claddings was produced in a furnace by heating up the pressurized cylindrical tubes placed in correspondingly shaped </a:t>
            </a:r>
            <a:r>
              <a:rPr lang="en-US" sz="1200" dirty="0" smtClean="0">
                <a:solidFill>
                  <a:srgbClr val="000099"/>
                </a:solidFill>
              </a:rPr>
              <a:t>molds.</a:t>
            </a:r>
            <a:endParaRPr lang="en-GB" sz="1200" dirty="0" smtClean="0">
              <a:solidFill>
                <a:srgbClr val="000099"/>
              </a:solidFill>
            </a:endParaRPr>
          </a:p>
          <a:p>
            <a:pPr algn="ctr"/>
            <a:endParaRPr lang="en-GB" sz="1400" dirty="0" smtClean="0">
              <a:solidFill>
                <a:srgbClr val="000099"/>
              </a:solidFill>
            </a:endParaRPr>
          </a:p>
          <a:p>
            <a:pPr algn="ctr"/>
            <a:r>
              <a:rPr lang="en-GB" sz="1400" i="1" u="sng" dirty="0" smtClean="0">
                <a:solidFill>
                  <a:srgbClr val="000099"/>
                </a:solidFill>
              </a:rPr>
              <a:t>Outcome</a:t>
            </a:r>
            <a:r>
              <a:rPr lang="en-GB" sz="1400" i="1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endParaRPr lang="en-GB" sz="800" i="1" dirty="0" smtClean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0099"/>
                </a:solidFill>
              </a:rPr>
              <a:t>Ballooned </a:t>
            </a:r>
            <a:r>
              <a:rPr lang="en-GB" sz="1400" dirty="0" err="1">
                <a:solidFill>
                  <a:srgbClr val="000099"/>
                </a:solidFill>
              </a:rPr>
              <a:t>Zircaloy</a:t>
            </a:r>
            <a:r>
              <a:rPr lang="en-GB" sz="1400" dirty="0">
                <a:solidFill>
                  <a:srgbClr val="000099"/>
                </a:solidFill>
              </a:rPr>
              <a:t> claddings, forming e.g. a coplanar 90% blockage, are quenched substantially earlier than </a:t>
            </a:r>
            <a:r>
              <a:rPr lang="en-GB" sz="1400" dirty="0" err="1">
                <a:solidFill>
                  <a:srgbClr val="000099"/>
                </a:solidFill>
              </a:rPr>
              <a:t>thickwall</a:t>
            </a:r>
            <a:r>
              <a:rPr lang="en-GB" sz="1400" dirty="0">
                <a:solidFill>
                  <a:srgbClr val="000099"/>
                </a:solidFill>
              </a:rPr>
              <a:t> </a:t>
            </a:r>
            <a:r>
              <a:rPr lang="en-GB" sz="1400" dirty="0" smtClean="0">
                <a:solidFill>
                  <a:srgbClr val="000099"/>
                </a:solidFill>
              </a:rPr>
              <a:t>FEBA stainless </a:t>
            </a:r>
            <a:r>
              <a:rPr lang="en-GB" sz="1400" dirty="0">
                <a:solidFill>
                  <a:srgbClr val="000099"/>
                </a:solidFill>
              </a:rPr>
              <a:t>steel blockage sleeves, and even earlier than </a:t>
            </a:r>
            <a:r>
              <a:rPr lang="en-GB" sz="1400" dirty="0" err="1">
                <a:solidFill>
                  <a:srgbClr val="000099"/>
                </a:solidFill>
              </a:rPr>
              <a:t>undeformed</a:t>
            </a:r>
            <a:r>
              <a:rPr lang="en-GB" sz="1400" dirty="0">
                <a:solidFill>
                  <a:srgbClr val="000099"/>
                </a:solidFill>
              </a:rPr>
              <a:t> rod claddings</a:t>
            </a:r>
            <a:r>
              <a:rPr lang="en-GB" sz="1400" dirty="0" smtClean="0">
                <a:solidFill>
                  <a:srgbClr val="000099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800" dirty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99"/>
                </a:solidFill>
              </a:rPr>
              <a:t>Rods with Zry-4 clads exhibit </a:t>
            </a:r>
            <a:r>
              <a:rPr lang="en-US" sz="1400" dirty="0">
                <a:solidFill>
                  <a:srgbClr val="000099"/>
                </a:solidFill>
              </a:rPr>
              <a:t>lower peak cladding temperatures and shorter quench times during </a:t>
            </a:r>
            <a:r>
              <a:rPr lang="en-US" sz="1400" dirty="0" err="1">
                <a:solidFill>
                  <a:srgbClr val="000099"/>
                </a:solidFill>
              </a:rPr>
              <a:t>reflood</a:t>
            </a:r>
            <a:r>
              <a:rPr lang="en-US" sz="1400" dirty="0">
                <a:solidFill>
                  <a:srgbClr val="000099"/>
                </a:solidFill>
              </a:rPr>
              <a:t> than gapless heater rods with </a:t>
            </a:r>
            <a:r>
              <a:rPr lang="en-US" sz="1400" dirty="0" smtClean="0">
                <a:solidFill>
                  <a:srgbClr val="000099"/>
                </a:solidFill>
              </a:rPr>
              <a:t>FEBA </a:t>
            </a:r>
            <a:r>
              <a:rPr lang="en-US" sz="1400" dirty="0">
                <a:solidFill>
                  <a:srgbClr val="000099"/>
                </a:solidFill>
              </a:rPr>
              <a:t>steel </a:t>
            </a:r>
            <a:r>
              <a:rPr lang="en-US" sz="1400" dirty="0" smtClean="0">
                <a:solidFill>
                  <a:srgbClr val="000099"/>
                </a:solidFill>
              </a:rPr>
              <a:t>claddings.</a:t>
            </a:r>
            <a:endParaRPr lang="en-GB" sz="1400" dirty="0">
              <a:solidFill>
                <a:srgbClr val="000099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2156" y="3995772"/>
            <a:ext cx="1805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SEFLEX (REBEKA) rod simulator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43808" y="3923764"/>
            <a:ext cx="180554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SEFLEX bundles</a:t>
            </a:r>
            <a:endParaRPr lang="en-GB" sz="1200" b="1" dirty="0">
              <a:solidFill>
                <a:srgbClr val="000099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7" y="4509120"/>
            <a:ext cx="5396019" cy="1368152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520" y="5877272"/>
            <a:ext cx="5544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>
                <a:solidFill>
                  <a:srgbClr val="000099"/>
                </a:solidFill>
              </a:rPr>
              <a:t>P</a:t>
            </a:r>
            <a:r>
              <a:rPr lang="en-GB" sz="1200" b="1" dirty="0" smtClean="0">
                <a:solidFill>
                  <a:srgbClr val="000099"/>
                </a:solidFill>
              </a:rPr>
              <a:t>eak cladding temperatures and quench times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of SEFLEX (</a:t>
            </a:r>
            <a:r>
              <a:rPr lang="en-GB" sz="1200" b="1" dirty="0" err="1" smtClean="0">
                <a:solidFill>
                  <a:srgbClr val="000099"/>
                </a:solidFill>
              </a:rPr>
              <a:t>Zry</a:t>
            </a:r>
            <a:r>
              <a:rPr lang="en-GB" sz="1200" b="1" dirty="0" smtClean="0">
                <a:solidFill>
                  <a:srgbClr val="000099"/>
                </a:solidFill>
              </a:rPr>
              <a:t>) and FEBA (SS) bundles 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0" name="Pfeil nach oben 9">
            <a:hlinkClick r:id="rId5" action="ppaction://hlinksldjump"/>
          </p:cNvPr>
          <p:cNvSpPr/>
          <p:nvPr/>
        </p:nvSpPr>
        <p:spPr>
          <a:xfrm>
            <a:off x="8892480" y="6182238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8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4" y="1826104"/>
            <a:ext cx="2228088" cy="3691128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3344" y="5589240"/>
            <a:ext cx="2592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>
                <a:solidFill>
                  <a:srgbClr val="000099"/>
                </a:solidFill>
              </a:rPr>
              <a:t>r</a:t>
            </a:r>
            <a:r>
              <a:rPr lang="en-GB" sz="1200" b="1" dirty="0" smtClean="0">
                <a:solidFill>
                  <a:srgbClr val="000099"/>
                </a:solidFill>
              </a:rPr>
              <a:t>adial structure of REBEKA </a:t>
            </a:r>
            <a:r>
              <a:rPr lang="en-GB" sz="1200" b="1" dirty="0" smtClean="0">
                <a:solidFill>
                  <a:srgbClr val="000099"/>
                </a:solidFill>
              </a:rPr>
              <a:t>rod</a:t>
            </a:r>
          </a:p>
          <a:p>
            <a:pPr algn="ctr" eaLnBrk="1" hangingPunct="1"/>
            <a:endParaRPr lang="de-DE" sz="1200" u="sng" dirty="0" smtClean="0">
              <a:solidFill>
                <a:srgbClr val="000099"/>
              </a:solidFill>
            </a:endParaRPr>
          </a:p>
          <a:p>
            <a:pPr algn="ctr" eaLnBrk="1" hangingPunct="1"/>
            <a:r>
              <a:rPr lang="de-DE" sz="1200" u="sng" dirty="0">
                <a:solidFill>
                  <a:srgbClr val="000099"/>
                </a:solidFill>
              </a:rPr>
              <a:t>(</a:t>
            </a:r>
            <a:r>
              <a:rPr lang="de-DE" sz="1200" u="sng" dirty="0" smtClean="0">
                <a:solidFill>
                  <a:srgbClr val="000099"/>
                </a:solidFill>
              </a:rPr>
              <a:t>Re</a:t>
            </a:r>
            <a:r>
              <a:rPr lang="de-DE" sz="1200" dirty="0" smtClean="0">
                <a:solidFill>
                  <a:srgbClr val="000099"/>
                </a:solidFill>
              </a:rPr>
              <a:t>aktor-typisches </a:t>
            </a:r>
            <a:r>
              <a:rPr lang="de-DE" sz="1200" u="sng" dirty="0" smtClean="0">
                <a:solidFill>
                  <a:srgbClr val="000099"/>
                </a:solidFill>
              </a:rPr>
              <a:t>B</a:t>
            </a:r>
            <a:r>
              <a:rPr lang="de-DE" sz="1200" dirty="0" smtClean="0">
                <a:solidFill>
                  <a:srgbClr val="000099"/>
                </a:solidFill>
              </a:rPr>
              <a:t>ündel-</a:t>
            </a:r>
            <a:r>
              <a:rPr lang="de-DE" sz="1200" u="sng" dirty="0" smtClean="0">
                <a:solidFill>
                  <a:srgbClr val="000099"/>
                </a:solidFill>
              </a:rPr>
              <a:t>E</a:t>
            </a:r>
            <a:r>
              <a:rPr lang="de-DE" sz="1200" dirty="0" smtClean="0">
                <a:solidFill>
                  <a:srgbClr val="000099"/>
                </a:solidFill>
              </a:rPr>
              <a:t>xperiment </a:t>
            </a:r>
            <a:r>
              <a:rPr lang="de-DE" sz="1200" u="sng" dirty="0" smtClean="0">
                <a:solidFill>
                  <a:srgbClr val="000099"/>
                </a:solidFill>
              </a:rPr>
              <a:t>Ka</a:t>
            </a:r>
            <a:r>
              <a:rPr lang="de-DE" sz="1200" dirty="0" smtClean="0">
                <a:solidFill>
                  <a:srgbClr val="000099"/>
                </a:solidFill>
              </a:rPr>
              <a:t>rlsruhe)</a:t>
            </a:r>
            <a:endParaRPr lang="de-DE" sz="1200" dirty="0">
              <a:solidFill>
                <a:srgbClr val="00009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5204"/>
            <a:ext cx="2016224" cy="3866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99792" y="5585400"/>
            <a:ext cx="25922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“cosines” axial power profile</a:t>
            </a:r>
            <a:endParaRPr lang="en-GB" sz="1200" b="1" dirty="0">
              <a:solidFill>
                <a:srgbClr val="000099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3"/>
            <a:ext cx="2470996" cy="262601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504" y="56734"/>
            <a:ext cx="748883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>
                <a:solidFill>
                  <a:srgbClr val="006666"/>
                </a:solidFill>
              </a:rPr>
              <a:t>Out-of-pile REBEKA </a:t>
            </a:r>
            <a:r>
              <a:rPr lang="en-GB" b="1" dirty="0" smtClean="0">
                <a:solidFill>
                  <a:srgbClr val="006666"/>
                </a:solidFill>
              </a:rPr>
              <a:t>bundle tests </a:t>
            </a:r>
            <a:r>
              <a:rPr lang="en-GB" b="1" dirty="0">
                <a:solidFill>
                  <a:srgbClr val="006666"/>
                </a:solidFill>
              </a:rPr>
              <a:t>(1978-1987) </a:t>
            </a:r>
            <a:r>
              <a:rPr lang="en-GB" b="1" dirty="0" smtClean="0">
                <a:solidFill>
                  <a:srgbClr val="006666"/>
                </a:solidFill>
              </a:rPr>
              <a:t> on Zry-4 clad behaviour under LOCA conditions</a:t>
            </a:r>
          </a:p>
          <a:p>
            <a:r>
              <a:rPr lang="en-US" sz="1600" dirty="0" smtClean="0">
                <a:solidFill>
                  <a:srgbClr val="006666"/>
                </a:solidFill>
              </a:rPr>
              <a:t>K. </a:t>
            </a:r>
            <a:r>
              <a:rPr lang="en-US" sz="1600" dirty="0" err="1" smtClean="0">
                <a:solidFill>
                  <a:srgbClr val="006666"/>
                </a:solidFill>
              </a:rPr>
              <a:t>Wier</a:t>
            </a:r>
            <a:r>
              <a:rPr lang="en-US" sz="1600" dirty="0">
                <a:solidFill>
                  <a:srgbClr val="006666"/>
                </a:solidFill>
              </a:rPr>
              <a:t>,</a:t>
            </a:r>
            <a:r>
              <a:rPr lang="en-US" sz="1600" dirty="0" smtClean="0">
                <a:solidFill>
                  <a:srgbClr val="006666"/>
                </a:solidFill>
              </a:rPr>
              <a:t>  </a:t>
            </a:r>
            <a:r>
              <a:rPr lang="en-GB" sz="1600" dirty="0" err="1">
                <a:solidFill>
                  <a:srgbClr val="006666"/>
                </a:solidFill>
              </a:rPr>
              <a:t>KfK</a:t>
            </a:r>
            <a:r>
              <a:rPr lang="en-GB" sz="1600" dirty="0">
                <a:solidFill>
                  <a:srgbClr val="006666"/>
                </a:solidFill>
              </a:rPr>
              <a:t> </a:t>
            </a:r>
            <a:r>
              <a:rPr lang="en-GB" sz="1600" dirty="0" smtClean="0">
                <a:solidFill>
                  <a:srgbClr val="006666"/>
                </a:solidFill>
              </a:rPr>
              <a:t>44407, May 1988;</a:t>
            </a:r>
          </a:p>
          <a:p>
            <a:r>
              <a:rPr lang="de-DE" sz="1600" dirty="0">
                <a:solidFill>
                  <a:srgbClr val="006666"/>
                </a:solidFill>
              </a:rPr>
              <a:t>F. J. Erbacher, H. J. Neitzel, K. </a:t>
            </a:r>
            <a:r>
              <a:rPr lang="de-DE" sz="1600" dirty="0" err="1">
                <a:solidFill>
                  <a:srgbClr val="006666"/>
                </a:solidFill>
              </a:rPr>
              <a:t>Wiehr</a:t>
            </a:r>
            <a:r>
              <a:rPr lang="en-US" sz="1600" dirty="0" smtClean="0">
                <a:solidFill>
                  <a:srgbClr val="006666"/>
                </a:solidFill>
              </a:rPr>
              <a:t>:  </a:t>
            </a:r>
            <a:r>
              <a:rPr lang="en-GB" sz="1600" dirty="0" err="1">
                <a:solidFill>
                  <a:srgbClr val="006666"/>
                </a:solidFill>
              </a:rPr>
              <a:t>KfK</a:t>
            </a:r>
            <a:r>
              <a:rPr lang="en-GB" sz="1600" dirty="0">
                <a:solidFill>
                  <a:srgbClr val="006666"/>
                </a:solidFill>
              </a:rPr>
              <a:t> </a:t>
            </a:r>
            <a:r>
              <a:rPr lang="en-GB" sz="1600" dirty="0" smtClean="0">
                <a:solidFill>
                  <a:srgbClr val="006666"/>
                </a:solidFill>
              </a:rPr>
              <a:t>4781, August 1990</a:t>
            </a:r>
            <a:endParaRPr lang="en-GB" sz="1600" dirty="0">
              <a:solidFill>
                <a:srgbClr val="006666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07498" y="3450299"/>
            <a:ext cx="25922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allocation of thermocouples</a:t>
            </a:r>
            <a:endParaRPr lang="en-GB" sz="1200" b="1" dirty="0">
              <a:solidFill>
                <a:srgbClr val="000099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237597" cy="216024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68144" y="5949280"/>
            <a:ext cx="2592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REBEKA-5 post-test appearance: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burst positions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2" name="Pfeil nach oben 11">
            <a:hlinkClick r:id="rId6" action="ppaction://hlinksldjump"/>
          </p:cNvPr>
          <p:cNvSpPr/>
          <p:nvPr/>
        </p:nvSpPr>
        <p:spPr>
          <a:xfrm>
            <a:off x="8892480" y="6196990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504" y="1630730"/>
            <a:ext cx="892899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Out-of-pile 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single tube isothermal tests 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TUBA </a:t>
            </a:r>
            <a:endParaRPr lang="en-US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Out-of-pile </a:t>
            </a:r>
            <a:r>
              <a:rPr 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GB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rod transient tests </a:t>
            </a:r>
            <a:r>
              <a:rPr lang="en-GB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FABIOLA</a:t>
            </a:r>
            <a:endParaRPr lang="en-GB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FR2</a:t>
            </a:r>
            <a:r>
              <a:rPr lang="en-GB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in-pile single rod </a:t>
            </a:r>
            <a:r>
              <a:rPr 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tests with </a:t>
            </a:r>
            <a:r>
              <a:rPr 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nuclear</a:t>
            </a:r>
            <a:r>
              <a:rPr 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electrical</a:t>
            </a:r>
            <a:r>
              <a:rPr 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heating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Out-of-pile bundle tests 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FEBA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on investigation of coolability of bundle with ballooning simulators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Out-of-pile bundle tests 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SEFLEX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on influence of clad-fuel gaps and coolability of bundles blocked by pre-ballooned clads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Out-of-pile 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REBEKA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bundle 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tests  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on Zry-4 clad </a:t>
            </a:r>
            <a:r>
              <a:rPr lang="en-US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under LOCA conditions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664" y="1052736"/>
            <a:ext cx="5472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GB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27520"/>
              </p:ext>
            </p:extLst>
          </p:nvPr>
        </p:nvGraphicFramePr>
        <p:xfrm>
          <a:off x="107504" y="836825"/>
          <a:ext cx="8928993" cy="5472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809"/>
                <a:gridCol w="1347471"/>
                <a:gridCol w="1080120"/>
                <a:gridCol w="792088"/>
                <a:gridCol w="1296144"/>
                <a:gridCol w="864096"/>
                <a:gridCol w="792088"/>
                <a:gridCol w="792088"/>
                <a:gridCol w="792089"/>
              </a:tblGrid>
              <a:tr h="216024">
                <a:tc>
                  <a:txBody>
                    <a:bodyPr/>
                    <a:lstStyle/>
                    <a:p>
                      <a:pPr algn="ctr"/>
                      <a:endParaRPr lang="en-GB" sz="1050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 smtClean="0"/>
                        <a:t>REBEKA 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M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smtClean="0"/>
                        <a:t>REBEKA 7</a:t>
                      </a:r>
                    </a:p>
                  </a:txBody>
                  <a:tcPr marL="36000" marR="36000" marT="36000" marB="36000"/>
                </a:tc>
              </a:tr>
              <a:tr h="4080375">
                <a:tc>
                  <a:txBody>
                    <a:bodyPr/>
                    <a:lstStyle/>
                    <a:p>
                      <a:pPr algn="ctr"/>
                      <a:endParaRPr lang="en-GB" sz="1050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noProof="0"/>
                    </a:p>
                  </a:txBody>
                  <a:tcPr marL="36000" marR="36000" marT="36000" marB="36000"/>
                </a:tc>
              </a:tr>
              <a:tr h="130282"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pressure, bar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60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55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en-GB" sz="1050" b="1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53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GB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68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62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57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noProof="0" dirty="0" smtClean="0"/>
                        <a:t>burst T, °C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810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FF0000"/>
                          </a:solidFill>
                        </a:rPr>
                        <a:t>870</a:t>
                      </a:r>
                      <a:endParaRPr lang="en-GB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830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830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0000FF"/>
                          </a:solidFill>
                        </a:rPr>
                        <a:t>754</a:t>
                      </a:r>
                      <a:endParaRPr lang="en-GB" sz="1050" b="1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800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790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790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</a:tr>
              <a:tr h="98290"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strain, %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0000FF"/>
                          </a:solidFill>
                        </a:rPr>
                        <a:t>28</a:t>
                      </a:r>
                      <a:endParaRPr lang="en-GB" sz="1050" b="1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54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44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46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GB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49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42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55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</a:tr>
              <a:tr h="112024"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blockage, %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0000FF"/>
                          </a:solidFill>
                        </a:rPr>
                        <a:t>25</a:t>
                      </a:r>
                      <a:endParaRPr lang="en-GB" sz="1050" b="1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60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52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55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FF0000"/>
                          </a:solidFill>
                        </a:rPr>
                        <a:t>84</a:t>
                      </a:r>
                      <a:endParaRPr lang="en-GB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52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60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66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burst region, mm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050" b="1" noProof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0000FF"/>
                          </a:solidFill>
                        </a:rPr>
                        <a:t>95</a:t>
                      </a:r>
                      <a:endParaRPr lang="en-GB" sz="1050" b="1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203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FF0000"/>
                          </a:solidFill>
                        </a:rPr>
                        <a:t>242</a:t>
                      </a:r>
                      <a:endParaRPr lang="en-GB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28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>
                          <a:solidFill>
                            <a:srgbClr val="FF0000"/>
                          </a:solidFill>
                        </a:rPr>
                        <a:t>242</a:t>
                      </a:r>
                      <a:endParaRPr lang="en-GB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140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noProof="0" dirty="0" smtClean="0"/>
                        <a:t>200</a:t>
                      </a:r>
                      <a:endParaRPr lang="en-GB" sz="1050" b="1" noProof="0" dirty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70" y="1596100"/>
            <a:ext cx="451034" cy="348919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46942"/>
            <a:ext cx="544849" cy="33448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73" y="1623489"/>
            <a:ext cx="617014" cy="33917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45" y="1639530"/>
            <a:ext cx="635055" cy="33953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33" y="1599906"/>
            <a:ext cx="660313" cy="34422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849"/>
            <a:ext cx="1268222" cy="41124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06" y="1052849"/>
            <a:ext cx="997340" cy="41124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848"/>
            <a:ext cx="1152128" cy="4100585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83769" y="284342"/>
            <a:ext cx="46085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REBEKA test matrix</a:t>
            </a:r>
          </a:p>
        </p:txBody>
      </p:sp>
    </p:spTree>
    <p:extLst>
      <p:ext uri="{BB962C8B-B14F-4D97-AF65-F5344CB8AC3E}">
        <p14:creationId xmlns:p14="http://schemas.microsoft.com/office/powerpoint/2010/main" val="924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19672" y="79834"/>
            <a:ext cx="5184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Outcomes of REBEKA program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90334" y="620688"/>
            <a:ext cx="3997548" cy="5129094"/>
            <a:chOff x="2518668" y="1108218"/>
            <a:chExt cx="3997548" cy="512909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668" y="1108218"/>
              <a:ext cx="3997548" cy="51290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Freihandform 1"/>
            <p:cNvSpPr/>
            <p:nvPr/>
          </p:nvSpPr>
          <p:spPr>
            <a:xfrm>
              <a:off x="3060046" y="1362041"/>
              <a:ext cx="3347681" cy="3380509"/>
            </a:xfrm>
            <a:custGeom>
              <a:avLst/>
              <a:gdLst>
                <a:gd name="connsiteX0" fmla="*/ 8605 w 3347550"/>
                <a:gd name="connsiteY0" fmla="*/ 0 h 3373582"/>
                <a:gd name="connsiteX1" fmla="*/ 1678 w 3347550"/>
                <a:gd name="connsiteY1" fmla="*/ 671945 h 3373582"/>
                <a:gd name="connsiteX2" fmla="*/ 36314 w 3347550"/>
                <a:gd name="connsiteY2" fmla="*/ 1025236 h 3373582"/>
                <a:gd name="connsiteX3" fmla="*/ 77878 w 3347550"/>
                <a:gd name="connsiteY3" fmla="*/ 1274618 h 3373582"/>
                <a:gd name="connsiteX4" fmla="*/ 126368 w 3347550"/>
                <a:gd name="connsiteY4" fmla="*/ 1572491 h 3373582"/>
                <a:gd name="connsiteX5" fmla="*/ 209496 w 3347550"/>
                <a:gd name="connsiteY5" fmla="*/ 1898073 h 3373582"/>
                <a:gd name="connsiteX6" fmla="*/ 264914 w 3347550"/>
                <a:gd name="connsiteY6" fmla="*/ 2078182 h 3373582"/>
                <a:gd name="connsiteX7" fmla="*/ 334187 w 3347550"/>
                <a:gd name="connsiteY7" fmla="*/ 2230582 h 3373582"/>
                <a:gd name="connsiteX8" fmla="*/ 389605 w 3347550"/>
                <a:gd name="connsiteY8" fmla="*/ 2327563 h 3373582"/>
                <a:gd name="connsiteX9" fmla="*/ 486587 w 3347550"/>
                <a:gd name="connsiteY9" fmla="*/ 2459182 h 3373582"/>
                <a:gd name="connsiteX10" fmla="*/ 583568 w 3347550"/>
                <a:gd name="connsiteY10" fmla="*/ 2576945 h 3373582"/>
                <a:gd name="connsiteX11" fmla="*/ 687478 w 3347550"/>
                <a:gd name="connsiteY11" fmla="*/ 2667000 h 3373582"/>
                <a:gd name="connsiteX12" fmla="*/ 860659 w 3347550"/>
                <a:gd name="connsiteY12" fmla="*/ 2791691 h 3373582"/>
                <a:gd name="connsiteX13" fmla="*/ 1151605 w 3347550"/>
                <a:gd name="connsiteY13" fmla="*/ 2937163 h 3373582"/>
                <a:gd name="connsiteX14" fmla="*/ 1400987 w 3347550"/>
                <a:gd name="connsiteY14" fmla="*/ 3027218 h 3373582"/>
                <a:gd name="connsiteX15" fmla="*/ 1615732 w 3347550"/>
                <a:gd name="connsiteY15" fmla="*/ 3096491 h 3373582"/>
                <a:gd name="connsiteX16" fmla="*/ 1885896 w 3347550"/>
                <a:gd name="connsiteY16" fmla="*/ 3172691 h 3373582"/>
                <a:gd name="connsiteX17" fmla="*/ 2225332 w 3347550"/>
                <a:gd name="connsiteY17" fmla="*/ 3241963 h 3373582"/>
                <a:gd name="connsiteX18" fmla="*/ 2668678 w 3347550"/>
                <a:gd name="connsiteY18" fmla="*/ 3304309 h 3373582"/>
                <a:gd name="connsiteX19" fmla="*/ 3132805 w 3347550"/>
                <a:gd name="connsiteY19" fmla="*/ 3359727 h 3373582"/>
                <a:gd name="connsiteX20" fmla="*/ 3347550 w 3347550"/>
                <a:gd name="connsiteY20" fmla="*/ 3373582 h 3373582"/>
                <a:gd name="connsiteX0" fmla="*/ 8605 w 3347550"/>
                <a:gd name="connsiteY0" fmla="*/ 0 h 3373582"/>
                <a:gd name="connsiteX1" fmla="*/ 1678 w 3347550"/>
                <a:gd name="connsiteY1" fmla="*/ 671945 h 3373582"/>
                <a:gd name="connsiteX2" fmla="*/ 36314 w 3347550"/>
                <a:gd name="connsiteY2" fmla="*/ 1025236 h 3373582"/>
                <a:gd name="connsiteX3" fmla="*/ 77878 w 3347550"/>
                <a:gd name="connsiteY3" fmla="*/ 1274618 h 3373582"/>
                <a:gd name="connsiteX4" fmla="*/ 126368 w 3347550"/>
                <a:gd name="connsiteY4" fmla="*/ 1572491 h 3373582"/>
                <a:gd name="connsiteX5" fmla="*/ 209496 w 3347550"/>
                <a:gd name="connsiteY5" fmla="*/ 1898073 h 3373582"/>
                <a:gd name="connsiteX6" fmla="*/ 264914 w 3347550"/>
                <a:gd name="connsiteY6" fmla="*/ 2078182 h 3373582"/>
                <a:gd name="connsiteX7" fmla="*/ 334187 w 3347550"/>
                <a:gd name="connsiteY7" fmla="*/ 2230582 h 3373582"/>
                <a:gd name="connsiteX8" fmla="*/ 410387 w 3347550"/>
                <a:gd name="connsiteY8" fmla="*/ 2362199 h 3373582"/>
                <a:gd name="connsiteX9" fmla="*/ 486587 w 3347550"/>
                <a:gd name="connsiteY9" fmla="*/ 2459182 h 3373582"/>
                <a:gd name="connsiteX10" fmla="*/ 583568 w 3347550"/>
                <a:gd name="connsiteY10" fmla="*/ 2576945 h 3373582"/>
                <a:gd name="connsiteX11" fmla="*/ 687478 w 3347550"/>
                <a:gd name="connsiteY11" fmla="*/ 2667000 h 3373582"/>
                <a:gd name="connsiteX12" fmla="*/ 860659 w 3347550"/>
                <a:gd name="connsiteY12" fmla="*/ 2791691 h 3373582"/>
                <a:gd name="connsiteX13" fmla="*/ 1151605 w 3347550"/>
                <a:gd name="connsiteY13" fmla="*/ 2937163 h 3373582"/>
                <a:gd name="connsiteX14" fmla="*/ 1400987 w 3347550"/>
                <a:gd name="connsiteY14" fmla="*/ 3027218 h 3373582"/>
                <a:gd name="connsiteX15" fmla="*/ 1615732 w 3347550"/>
                <a:gd name="connsiteY15" fmla="*/ 3096491 h 3373582"/>
                <a:gd name="connsiteX16" fmla="*/ 1885896 w 3347550"/>
                <a:gd name="connsiteY16" fmla="*/ 3172691 h 3373582"/>
                <a:gd name="connsiteX17" fmla="*/ 2225332 w 3347550"/>
                <a:gd name="connsiteY17" fmla="*/ 3241963 h 3373582"/>
                <a:gd name="connsiteX18" fmla="*/ 2668678 w 3347550"/>
                <a:gd name="connsiteY18" fmla="*/ 3304309 h 3373582"/>
                <a:gd name="connsiteX19" fmla="*/ 3132805 w 3347550"/>
                <a:gd name="connsiteY19" fmla="*/ 3359727 h 3373582"/>
                <a:gd name="connsiteX20" fmla="*/ 3347550 w 3347550"/>
                <a:gd name="connsiteY20" fmla="*/ 3373582 h 3373582"/>
                <a:gd name="connsiteX0" fmla="*/ 8605 w 3347550"/>
                <a:gd name="connsiteY0" fmla="*/ 0 h 3373582"/>
                <a:gd name="connsiteX1" fmla="*/ 1678 w 3347550"/>
                <a:gd name="connsiteY1" fmla="*/ 671945 h 3373582"/>
                <a:gd name="connsiteX2" fmla="*/ 36314 w 3347550"/>
                <a:gd name="connsiteY2" fmla="*/ 1025236 h 3373582"/>
                <a:gd name="connsiteX3" fmla="*/ 77878 w 3347550"/>
                <a:gd name="connsiteY3" fmla="*/ 1274618 h 3373582"/>
                <a:gd name="connsiteX4" fmla="*/ 126368 w 3347550"/>
                <a:gd name="connsiteY4" fmla="*/ 1572491 h 3373582"/>
                <a:gd name="connsiteX5" fmla="*/ 209496 w 3347550"/>
                <a:gd name="connsiteY5" fmla="*/ 1898073 h 3373582"/>
                <a:gd name="connsiteX6" fmla="*/ 264914 w 3347550"/>
                <a:gd name="connsiteY6" fmla="*/ 2064327 h 3373582"/>
                <a:gd name="connsiteX7" fmla="*/ 334187 w 3347550"/>
                <a:gd name="connsiteY7" fmla="*/ 2230582 h 3373582"/>
                <a:gd name="connsiteX8" fmla="*/ 410387 w 3347550"/>
                <a:gd name="connsiteY8" fmla="*/ 2362199 h 3373582"/>
                <a:gd name="connsiteX9" fmla="*/ 486587 w 3347550"/>
                <a:gd name="connsiteY9" fmla="*/ 2459182 h 3373582"/>
                <a:gd name="connsiteX10" fmla="*/ 583568 w 3347550"/>
                <a:gd name="connsiteY10" fmla="*/ 2576945 h 3373582"/>
                <a:gd name="connsiteX11" fmla="*/ 687478 w 3347550"/>
                <a:gd name="connsiteY11" fmla="*/ 2667000 h 3373582"/>
                <a:gd name="connsiteX12" fmla="*/ 860659 w 3347550"/>
                <a:gd name="connsiteY12" fmla="*/ 2791691 h 3373582"/>
                <a:gd name="connsiteX13" fmla="*/ 1151605 w 3347550"/>
                <a:gd name="connsiteY13" fmla="*/ 2937163 h 3373582"/>
                <a:gd name="connsiteX14" fmla="*/ 1400987 w 3347550"/>
                <a:gd name="connsiteY14" fmla="*/ 3027218 h 3373582"/>
                <a:gd name="connsiteX15" fmla="*/ 1615732 w 3347550"/>
                <a:gd name="connsiteY15" fmla="*/ 3096491 h 3373582"/>
                <a:gd name="connsiteX16" fmla="*/ 1885896 w 3347550"/>
                <a:gd name="connsiteY16" fmla="*/ 3172691 h 3373582"/>
                <a:gd name="connsiteX17" fmla="*/ 2225332 w 3347550"/>
                <a:gd name="connsiteY17" fmla="*/ 3241963 h 3373582"/>
                <a:gd name="connsiteX18" fmla="*/ 2668678 w 3347550"/>
                <a:gd name="connsiteY18" fmla="*/ 3304309 h 3373582"/>
                <a:gd name="connsiteX19" fmla="*/ 3132805 w 3347550"/>
                <a:gd name="connsiteY19" fmla="*/ 3359727 h 3373582"/>
                <a:gd name="connsiteX20" fmla="*/ 3347550 w 3347550"/>
                <a:gd name="connsiteY20" fmla="*/ 3373582 h 3373582"/>
                <a:gd name="connsiteX0" fmla="*/ 1303 w 3340248"/>
                <a:gd name="connsiteY0" fmla="*/ 0 h 3373582"/>
                <a:gd name="connsiteX1" fmla="*/ 15158 w 3340248"/>
                <a:gd name="connsiteY1" fmla="*/ 665018 h 3373582"/>
                <a:gd name="connsiteX2" fmla="*/ 29012 w 3340248"/>
                <a:gd name="connsiteY2" fmla="*/ 1025236 h 3373582"/>
                <a:gd name="connsiteX3" fmla="*/ 70576 w 3340248"/>
                <a:gd name="connsiteY3" fmla="*/ 1274618 h 3373582"/>
                <a:gd name="connsiteX4" fmla="*/ 119066 w 3340248"/>
                <a:gd name="connsiteY4" fmla="*/ 1572491 h 3373582"/>
                <a:gd name="connsiteX5" fmla="*/ 202194 w 3340248"/>
                <a:gd name="connsiteY5" fmla="*/ 1898073 h 3373582"/>
                <a:gd name="connsiteX6" fmla="*/ 257612 w 3340248"/>
                <a:gd name="connsiteY6" fmla="*/ 2064327 h 3373582"/>
                <a:gd name="connsiteX7" fmla="*/ 326885 w 3340248"/>
                <a:gd name="connsiteY7" fmla="*/ 2230582 h 3373582"/>
                <a:gd name="connsiteX8" fmla="*/ 403085 w 3340248"/>
                <a:gd name="connsiteY8" fmla="*/ 2362199 h 3373582"/>
                <a:gd name="connsiteX9" fmla="*/ 479285 w 3340248"/>
                <a:gd name="connsiteY9" fmla="*/ 2459182 h 3373582"/>
                <a:gd name="connsiteX10" fmla="*/ 576266 w 3340248"/>
                <a:gd name="connsiteY10" fmla="*/ 2576945 h 3373582"/>
                <a:gd name="connsiteX11" fmla="*/ 680176 w 3340248"/>
                <a:gd name="connsiteY11" fmla="*/ 2667000 h 3373582"/>
                <a:gd name="connsiteX12" fmla="*/ 853357 w 3340248"/>
                <a:gd name="connsiteY12" fmla="*/ 2791691 h 3373582"/>
                <a:gd name="connsiteX13" fmla="*/ 1144303 w 3340248"/>
                <a:gd name="connsiteY13" fmla="*/ 2937163 h 3373582"/>
                <a:gd name="connsiteX14" fmla="*/ 1393685 w 3340248"/>
                <a:gd name="connsiteY14" fmla="*/ 3027218 h 3373582"/>
                <a:gd name="connsiteX15" fmla="*/ 1608430 w 3340248"/>
                <a:gd name="connsiteY15" fmla="*/ 3096491 h 3373582"/>
                <a:gd name="connsiteX16" fmla="*/ 1878594 w 3340248"/>
                <a:gd name="connsiteY16" fmla="*/ 3172691 h 3373582"/>
                <a:gd name="connsiteX17" fmla="*/ 2218030 w 3340248"/>
                <a:gd name="connsiteY17" fmla="*/ 3241963 h 3373582"/>
                <a:gd name="connsiteX18" fmla="*/ 2661376 w 3340248"/>
                <a:gd name="connsiteY18" fmla="*/ 3304309 h 3373582"/>
                <a:gd name="connsiteX19" fmla="*/ 3125503 w 3340248"/>
                <a:gd name="connsiteY19" fmla="*/ 3359727 h 3373582"/>
                <a:gd name="connsiteX20" fmla="*/ 3340248 w 3340248"/>
                <a:gd name="connsiteY20" fmla="*/ 3373582 h 3373582"/>
                <a:gd name="connsiteX0" fmla="*/ 1463 w 3340408"/>
                <a:gd name="connsiteY0" fmla="*/ 0 h 3373582"/>
                <a:gd name="connsiteX1" fmla="*/ 15318 w 3340408"/>
                <a:gd name="connsiteY1" fmla="*/ 665018 h 3373582"/>
                <a:gd name="connsiteX2" fmla="*/ 43026 w 3340408"/>
                <a:gd name="connsiteY2" fmla="*/ 1011381 h 3373582"/>
                <a:gd name="connsiteX3" fmla="*/ 70736 w 3340408"/>
                <a:gd name="connsiteY3" fmla="*/ 1274618 h 3373582"/>
                <a:gd name="connsiteX4" fmla="*/ 119226 w 3340408"/>
                <a:gd name="connsiteY4" fmla="*/ 1572491 h 3373582"/>
                <a:gd name="connsiteX5" fmla="*/ 202354 w 3340408"/>
                <a:gd name="connsiteY5" fmla="*/ 1898073 h 3373582"/>
                <a:gd name="connsiteX6" fmla="*/ 257772 w 3340408"/>
                <a:gd name="connsiteY6" fmla="*/ 2064327 h 3373582"/>
                <a:gd name="connsiteX7" fmla="*/ 327045 w 3340408"/>
                <a:gd name="connsiteY7" fmla="*/ 2230582 h 3373582"/>
                <a:gd name="connsiteX8" fmla="*/ 403245 w 3340408"/>
                <a:gd name="connsiteY8" fmla="*/ 2362199 h 3373582"/>
                <a:gd name="connsiteX9" fmla="*/ 479445 w 3340408"/>
                <a:gd name="connsiteY9" fmla="*/ 2459182 h 3373582"/>
                <a:gd name="connsiteX10" fmla="*/ 576426 w 3340408"/>
                <a:gd name="connsiteY10" fmla="*/ 2576945 h 3373582"/>
                <a:gd name="connsiteX11" fmla="*/ 680336 w 3340408"/>
                <a:gd name="connsiteY11" fmla="*/ 2667000 h 3373582"/>
                <a:gd name="connsiteX12" fmla="*/ 853517 w 3340408"/>
                <a:gd name="connsiteY12" fmla="*/ 2791691 h 3373582"/>
                <a:gd name="connsiteX13" fmla="*/ 1144463 w 3340408"/>
                <a:gd name="connsiteY13" fmla="*/ 2937163 h 3373582"/>
                <a:gd name="connsiteX14" fmla="*/ 1393845 w 3340408"/>
                <a:gd name="connsiteY14" fmla="*/ 3027218 h 3373582"/>
                <a:gd name="connsiteX15" fmla="*/ 1608590 w 3340408"/>
                <a:gd name="connsiteY15" fmla="*/ 3096491 h 3373582"/>
                <a:gd name="connsiteX16" fmla="*/ 1878754 w 3340408"/>
                <a:gd name="connsiteY16" fmla="*/ 3172691 h 3373582"/>
                <a:gd name="connsiteX17" fmla="*/ 2218190 w 3340408"/>
                <a:gd name="connsiteY17" fmla="*/ 3241963 h 3373582"/>
                <a:gd name="connsiteX18" fmla="*/ 2661536 w 3340408"/>
                <a:gd name="connsiteY18" fmla="*/ 3304309 h 3373582"/>
                <a:gd name="connsiteX19" fmla="*/ 3125663 w 3340408"/>
                <a:gd name="connsiteY19" fmla="*/ 3359727 h 3373582"/>
                <a:gd name="connsiteX20" fmla="*/ 3340408 w 3340408"/>
                <a:gd name="connsiteY20" fmla="*/ 3373582 h 3373582"/>
                <a:gd name="connsiteX0" fmla="*/ 1380 w 3340325"/>
                <a:gd name="connsiteY0" fmla="*/ 0 h 3373582"/>
                <a:gd name="connsiteX1" fmla="*/ 15235 w 3340325"/>
                <a:gd name="connsiteY1" fmla="*/ 665018 h 3373582"/>
                <a:gd name="connsiteX2" fmla="*/ 36016 w 3340325"/>
                <a:gd name="connsiteY2" fmla="*/ 1011381 h 3373582"/>
                <a:gd name="connsiteX3" fmla="*/ 70653 w 3340325"/>
                <a:gd name="connsiteY3" fmla="*/ 1274618 h 3373582"/>
                <a:gd name="connsiteX4" fmla="*/ 119143 w 3340325"/>
                <a:gd name="connsiteY4" fmla="*/ 1572491 h 3373582"/>
                <a:gd name="connsiteX5" fmla="*/ 202271 w 3340325"/>
                <a:gd name="connsiteY5" fmla="*/ 1898073 h 3373582"/>
                <a:gd name="connsiteX6" fmla="*/ 257689 w 3340325"/>
                <a:gd name="connsiteY6" fmla="*/ 2064327 h 3373582"/>
                <a:gd name="connsiteX7" fmla="*/ 326962 w 3340325"/>
                <a:gd name="connsiteY7" fmla="*/ 2230582 h 3373582"/>
                <a:gd name="connsiteX8" fmla="*/ 403162 w 3340325"/>
                <a:gd name="connsiteY8" fmla="*/ 2362199 h 3373582"/>
                <a:gd name="connsiteX9" fmla="*/ 479362 w 3340325"/>
                <a:gd name="connsiteY9" fmla="*/ 2459182 h 3373582"/>
                <a:gd name="connsiteX10" fmla="*/ 576343 w 3340325"/>
                <a:gd name="connsiteY10" fmla="*/ 2576945 h 3373582"/>
                <a:gd name="connsiteX11" fmla="*/ 680253 w 3340325"/>
                <a:gd name="connsiteY11" fmla="*/ 2667000 h 3373582"/>
                <a:gd name="connsiteX12" fmla="*/ 853434 w 3340325"/>
                <a:gd name="connsiteY12" fmla="*/ 2791691 h 3373582"/>
                <a:gd name="connsiteX13" fmla="*/ 1144380 w 3340325"/>
                <a:gd name="connsiteY13" fmla="*/ 2937163 h 3373582"/>
                <a:gd name="connsiteX14" fmla="*/ 1393762 w 3340325"/>
                <a:gd name="connsiteY14" fmla="*/ 3027218 h 3373582"/>
                <a:gd name="connsiteX15" fmla="*/ 1608507 w 3340325"/>
                <a:gd name="connsiteY15" fmla="*/ 3096491 h 3373582"/>
                <a:gd name="connsiteX16" fmla="*/ 1878671 w 3340325"/>
                <a:gd name="connsiteY16" fmla="*/ 3172691 h 3373582"/>
                <a:gd name="connsiteX17" fmla="*/ 2218107 w 3340325"/>
                <a:gd name="connsiteY17" fmla="*/ 3241963 h 3373582"/>
                <a:gd name="connsiteX18" fmla="*/ 2661453 w 3340325"/>
                <a:gd name="connsiteY18" fmla="*/ 3304309 h 3373582"/>
                <a:gd name="connsiteX19" fmla="*/ 3125580 w 3340325"/>
                <a:gd name="connsiteY19" fmla="*/ 3359727 h 3373582"/>
                <a:gd name="connsiteX20" fmla="*/ 3340325 w 3340325"/>
                <a:gd name="connsiteY20" fmla="*/ 3373582 h 3373582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208867 w 3346921"/>
                <a:gd name="connsiteY5" fmla="*/ 1905000 h 3380509"/>
                <a:gd name="connsiteX6" fmla="*/ 264285 w 3346921"/>
                <a:gd name="connsiteY6" fmla="*/ 2071254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85958 w 3346921"/>
                <a:gd name="connsiteY9" fmla="*/ 2466109 h 3380509"/>
                <a:gd name="connsiteX10" fmla="*/ 582939 w 3346921"/>
                <a:gd name="connsiteY10" fmla="*/ 2583872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208867 w 3346921"/>
                <a:gd name="connsiteY5" fmla="*/ 1905000 h 3380509"/>
                <a:gd name="connsiteX6" fmla="*/ 264285 w 3346921"/>
                <a:gd name="connsiteY6" fmla="*/ 2071254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85958 w 3346921"/>
                <a:gd name="connsiteY9" fmla="*/ 2486890 h 3380509"/>
                <a:gd name="connsiteX10" fmla="*/ 582939 w 3346921"/>
                <a:gd name="connsiteY10" fmla="*/ 2583872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208867 w 3346921"/>
                <a:gd name="connsiteY5" fmla="*/ 1905000 h 3380509"/>
                <a:gd name="connsiteX6" fmla="*/ 264285 w 3346921"/>
                <a:gd name="connsiteY6" fmla="*/ 2071254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85958 w 3346921"/>
                <a:gd name="connsiteY9" fmla="*/ 2486890 h 3380509"/>
                <a:gd name="connsiteX10" fmla="*/ 579311 w 3346921"/>
                <a:gd name="connsiteY10" fmla="*/ 2587500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197982 w 3346921"/>
                <a:gd name="connsiteY5" fmla="*/ 1905000 h 3380509"/>
                <a:gd name="connsiteX6" fmla="*/ 264285 w 3346921"/>
                <a:gd name="connsiteY6" fmla="*/ 2071254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85958 w 3346921"/>
                <a:gd name="connsiteY9" fmla="*/ 2486890 h 3380509"/>
                <a:gd name="connsiteX10" fmla="*/ 579311 w 3346921"/>
                <a:gd name="connsiteY10" fmla="*/ 2587500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197982 w 3346921"/>
                <a:gd name="connsiteY5" fmla="*/ 1905000 h 3380509"/>
                <a:gd name="connsiteX6" fmla="*/ 260656 w 3346921"/>
                <a:gd name="connsiteY6" fmla="*/ 2082140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85958 w 3346921"/>
                <a:gd name="connsiteY9" fmla="*/ 2486890 h 3380509"/>
                <a:gd name="connsiteX10" fmla="*/ 579311 w 3346921"/>
                <a:gd name="connsiteY10" fmla="*/ 2587500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197982 w 3346921"/>
                <a:gd name="connsiteY5" fmla="*/ 1905000 h 3380509"/>
                <a:gd name="connsiteX6" fmla="*/ 260656 w 3346921"/>
                <a:gd name="connsiteY6" fmla="*/ 2082140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96844 w 3346921"/>
                <a:gd name="connsiteY9" fmla="*/ 2486890 h 3380509"/>
                <a:gd name="connsiteX10" fmla="*/ 579311 w 3346921"/>
                <a:gd name="connsiteY10" fmla="*/ 2587500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48 w 3346921"/>
                <a:gd name="connsiteY0" fmla="*/ 0 h 3380509"/>
                <a:gd name="connsiteX1" fmla="*/ 21831 w 3346921"/>
                <a:gd name="connsiteY1" fmla="*/ 671945 h 3380509"/>
                <a:gd name="connsiteX2" fmla="*/ 42612 w 3346921"/>
                <a:gd name="connsiteY2" fmla="*/ 1018308 h 3380509"/>
                <a:gd name="connsiteX3" fmla="*/ 77249 w 3346921"/>
                <a:gd name="connsiteY3" fmla="*/ 1281545 h 3380509"/>
                <a:gd name="connsiteX4" fmla="*/ 125739 w 3346921"/>
                <a:gd name="connsiteY4" fmla="*/ 1579418 h 3380509"/>
                <a:gd name="connsiteX5" fmla="*/ 197982 w 3346921"/>
                <a:gd name="connsiteY5" fmla="*/ 1905000 h 3380509"/>
                <a:gd name="connsiteX6" fmla="*/ 260656 w 3346921"/>
                <a:gd name="connsiteY6" fmla="*/ 2082140 h 3380509"/>
                <a:gd name="connsiteX7" fmla="*/ 333558 w 3346921"/>
                <a:gd name="connsiteY7" fmla="*/ 2237509 h 3380509"/>
                <a:gd name="connsiteX8" fmla="*/ 409758 w 3346921"/>
                <a:gd name="connsiteY8" fmla="*/ 2369126 h 3380509"/>
                <a:gd name="connsiteX9" fmla="*/ 496844 w 3346921"/>
                <a:gd name="connsiteY9" fmla="*/ 2486890 h 3380509"/>
                <a:gd name="connsiteX10" fmla="*/ 597454 w 3346921"/>
                <a:gd name="connsiteY10" fmla="*/ 2602014 h 3380509"/>
                <a:gd name="connsiteX11" fmla="*/ 686849 w 3346921"/>
                <a:gd name="connsiteY11" fmla="*/ 2673927 h 3380509"/>
                <a:gd name="connsiteX12" fmla="*/ 860030 w 3346921"/>
                <a:gd name="connsiteY12" fmla="*/ 2798618 h 3380509"/>
                <a:gd name="connsiteX13" fmla="*/ 1150976 w 3346921"/>
                <a:gd name="connsiteY13" fmla="*/ 2944090 h 3380509"/>
                <a:gd name="connsiteX14" fmla="*/ 1400358 w 3346921"/>
                <a:gd name="connsiteY14" fmla="*/ 3034145 h 3380509"/>
                <a:gd name="connsiteX15" fmla="*/ 1615103 w 3346921"/>
                <a:gd name="connsiteY15" fmla="*/ 3103418 h 3380509"/>
                <a:gd name="connsiteX16" fmla="*/ 1885267 w 3346921"/>
                <a:gd name="connsiteY16" fmla="*/ 3179618 h 3380509"/>
                <a:gd name="connsiteX17" fmla="*/ 2224703 w 3346921"/>
                <a:gd name="connsiteY17" fmla="*/ 3248890 h 3380509"/>
                <a:gd name="connsiteX18" fmla="*/ 2668049 w 3346921"/>
                <a:gd name="connsiteY18" fmla="*/ 3311236 h 3380509"/>
                <a:gd name="connsiteX19" fmla="*/ 3132176 w 3346921"/>
                <a:gd name="connsiteY19" fmla="*/ 3366654 h 3380509"/>
                <a:gd name="connsiteX20" fmla="*/ 3346921 w 3346921"/>
                <a:gd name="connsiteY20" fmla="*/ 3380509 h 3380509"/>
                <a:gd name="connsiteX0" fmla="*/ 1074 w 3346947"/>
                <a:gd name="connsiteY0" fmla="*/ 0 h 3380509"/>
                <a:gd name="connsiteX1" fmla="*/ 21857 w 3346947"/>
                <a:gd name="connsiteY1" fmla="*/ 671945 h 3380509"/>
                <a:gd name="connsiteX2" fmla="*/ 46266 w 3346947"/>
                <a:gd name="connsiteY2" fmla="*/ 1011051 h 3380509"/>
                <a:gd name="connsiteX3" fmla="*/ 77275 w 3346947"/>
                <a:gd name="connsiteY3" fmla="*/ 1281545 h 3380509"/>
                <a:gd name="connsiteX4" fmla="*/ 125765 w 3346947"/>
                <a:gd name="connsiteY4" fmla="*/ 1579418 h 3380509"/>
                <a:gd name="connsiteX5" fmla="*/ 198008 w 3346947"/>
                <a:gd name="connsiteY5" fmla="*/ 1905000 h 3380509"/>
                <a:gd name="connsiteX6" fmla="*/ 260682 w 3346947"/>
                <a:gd name="connsiteY6" fmla="*/ 2082140 h 3380509"/>
                <a:gd name="connsiteX7" fmla="*/ 333584 w 3346947"/>
                <a:gd name="connsiteY7" fmla="*/ 2237509 h 3380509"/>
                <a:gd name="connsiteX8" fmla="*/ 409784 w 3346947"/>
                <a:gd name="connsiteY8" fmla="*/ 2369126 h 3380509"/>
                <a:gd name="connsiteX9" fmla="*/ 496870 w 3346947"/>
                <a:gd name="connsiteY9" fmla="*/ 2486890 h 3380509"/>
                <a:gd name="connsiteX10" fmla="*/ 597480 w 3346947"/>
                <a:gd name="connsiteY10" fmla="*/ 2602014 h 3380509"/>
                <a:gd name="connsiteX11" fmla="*/ 686875 w 3346947"/>
                <a:gd name="connsiteY11" fmla="*/ 2673927 h 3380509"/>
                <a:gd name="connsiteX12" fmla="*/ 860056 w 3346947"/>
                <a:gd name="connsiteY12" fmla="*/ 2798618 h 3380509"/>
                <a:gd name="connsiteX13" fmla="*/ 1151002 w 3346947"/>
                <a:gd name="connsiteY13" fmla="*/ 2944090 h 3380509"/>
                <a:gd name="connsiteX14" fmla="*/ 1400384 w 3346947"/>
                <a:gd name="connsiteY14" fmla="*/ 3034145 h 3380509"/>
                <a:gd name="connsiteX15" fmla="*/ 1615129 w 3346947"/>
                <a:gd name="connsiteY15" fmla="*/ 3103418 h 3380509"/>
                <a:gd name="connsiteX16" fmla="*/ 1885293 w 3346947"/>
                <a:gd name="connsiteY16" fmla="*/ 3179618 h 3380509"/>
                <a:gd name="connsiteX17" fmla="*/ 2224729 w 3346947"/>
                <a:gd name="connsiteY17" fmla="*/ 3248890 h 3380509"/>
                <a:gd name="connsiteX18" fmla="*/ 2668075 w 3346947"/>
                <a:gd name="connsiteY18" fmla="*/ 3311236 h 3380509"/>
                <a:gd name="connsiteX19" fmla="*/ 3132202 w 3346947"/>
                <a:gd name="connsiteY19" fmla="*/ 3366654 h 3380509"/>
                <a:gd name="connsiteX20" fmla="*/ 3346947 w 3346947"/>
                <a:gd name="connsiteY20" fmla="*/ 3380509 h 3380509"/>
                <a:gd name="connsiteX0" fmla="*/ 1953 w 3347826"/>
                <a:gd name="connsiteY0" fmla="*/ 0 h 3380509"/>
                <a:gd name="connsiteX1" fmla="*/ 11851 w 3347826"/>
                <a:gd name="connsiteY1" fmla="*/ 671945 h 3380509"/>
                <a:gd name="connsiteX2" fmla="*/ 47145 w 3347826"/>
                <a:gd name="connsiteY2" fmla="*/ 1011051 h 3380509"/>
                <a:gd name="connsiteX3" fmla="*/ 78154 w 3347826"/>
                <a:gd name="connsiteY3" fmla="*/ 1281545 h 3380509"/>
                <a:gd name="connsiteX4" fmla="*/ 126644 w 3347826"/>
                <a:gd name="connsiteY4" fmla="*/ 1579418 h 3380509"/>
                <a:gd name="connsiteX5" fmla="*/ 198887 w 3347826"/>
                <a:gd name="connsiteY5" fmla="*/ 1905000 h 3380509"/>
                <a:gd name="connsiteX6" fmla="*/ 261561 w 3347826"/>
                <a:gd name="connsiteY6" fmla="*/ 2082140 h 3380509"/>
                <a:gd name="connsiteX7" fmla="*/ 334463 w 3347826"/>
                <a:gd name="connsiteY7" fmla="*/ 2237509 h 3380509"/>
                <a:gd name="connsiteX8" fmla="*/ 410663 w 3347826"/>
                <a:gd name="connsiteY8" fmla="*/ 2369126 h 3380509"/>
                <a:gd name="connsiteX9" fmla="*/ 497749 w 3347826"/>
                <a:gd name="connsiteY9" fmla="*/ 2486890 h 3380509"/>
                <a:gd name="connsiteX10" fmla="*/ 598359 w 3347826"/>
                <a:gd name="connsiteY10" fmla="*/ 2602014 h 3380509"/>
                <a:gd name="connsiteX11" fmla="*/ 687754 w 3347826"/>
                <a:gd name="connsiteY11" fmla="*/ 2673927 h 3380509"/>
                <a:gd name="connsiteX12" fmla="*/ 860935 w 3347826"/>
                <a:gd name="connsiteY12" fmla="*/ 2798618 h 3380509"/>
                <a:gd name="connsiteX13" fmla="*/ 1151881 w 3347826"/>
                <a:gd name="connsiteY13" fmla="*/ 2944090 h 3380509"/>
                <a:gd name="connsiteX14" fmla="*/ 1401263 w 3347826"/>
                <a:gd name="connsiteY14" fmla="*/ 3034145 h 3380509"/>
                <a:gd name="connsiteX15" fmla="*/ 1616008 w 3347826"/>
                <a:gd name="connsiteY15" fmla="*/ 3103418 h 3380509"/>
                <a:gd name="connsiteX16" fmla="*/ 1886172 w 3347826"/>
                <a:gd name="connsiteY16" fmla="*/ 3179618 h 3380509"/>
                <a:gd name="connsiteX17" fmla="*/ 2225608 w 3347826"/>
                <a:gd name="connsiteY17" fmla="*/ 3248890 h 3380509"/>
                <a:gd name="connsiteX18" fmla="*/ 2668954 w 3347826"/>
                <a:gd name="connsiteY18" fmla="*/ 3311236 h 3380509"/>
                <a:gd name="connsiteX19" fmla="*/ 3133081 w 3347826"/>
                <a:gd name="connsiteY19" fmla="*/ 3366654 h 3380509"/>
                <a:gd name="connsiteX20" fmla="*/ 3347826 w 3347826"/>
                <a:gd name="connsiteY20" fmla="*/ 3380509 h 3380509"/>
                <a:gd name="connsiteX0" fmla="*/ 1808 w 3347681"/>
                <a:gd name="connsiteY0" fmla="*/ 0 h 3380509"/>
                <a:gd name="connsiteX1" fmla="*/ 11706 w 3347681"/>
                <a:gd name="connsiteY1" fmla="*/ 671945 h 3380509"/>
                <a:gd name="connsiteX2" fmla="*/ 39742 w 3347681"/>
                <a:gd name="connsiteY2" fmla="*/ 1014680 h 3380509"/>
                <a:gd name="connsiteX3" fmla="*/ 78009 w 3347681"/>
                <a:gd name="connsiteY3" fmla="*/ 1281545 h 3380509"/>
                <a:gd name="connsiteX4" fmla="*/ 126499 w 3347681"/>
                <a:gd name="connsiteY4" fmla="*/ 1579418 h 3380509"/>
                <a:gd name="connsiteX5" fmla="*/ 198742 w 3347681"/>
                <a:gd name="connsiteY5" fmla="*/ 1905000 h 3380509"/>
                <a:gd name="connsiteX6" fmla="*/ 261416 w 3347681"/>
                <a:gd name="connsiteY6" fmla="*/ 2082140 h 3380509"/>
                <a:gd name="connsiteX7" fmla="*/ 334318 w 3347681"/>
                <a:gd name="connsiteY7" fmla="*/ 2237509 h 3380509"/>
                <a:gd name="connsiteX8" fmla="*/ 410518 w 3347681"/>
                <a:gd name="connsiteY8" fmla="*/ 2369126 h 3380509"/>
                <a:gd name="connsiteX9" fmla="*/ 497604 w 3347681"/>
                <a:gd name="connsiteY9" fmla="*/ 2486890 h 3380509"/>
                <a:gd name="connsiteX10" fmla="*/ 598214 w 3347681"/>
                <a:gd name="connsiteY10" fmla="*/ 2602014 h 3380509"/>
                <a:gd name="connsiteX11" fmla="*/ 687609 w 3347681"/>
                <a:gd name="connsiteY11" fmla="*/ 2673927 h 3380509"/>
                <a:gd name="connsiteX12" fmla="*/ 860790 w 3347681"/>
                <a:gd name="connsiteY12" fmla="*/ 2798618 h 3380509"/>
                <a:gd name="connsiteX13" fmla="*/ 1151736 w 3347681"/>
                <a:gd name="connsiteY13" fmla="*/ 2944090 h 3380509"/>
                <a:gd name="connsiteX14" fmla="*/ 1401118 w 3347681"/>
                <a:gd name="connsiteY14" fmla="*/ 3034145 h 3380509"/>
                <a:gd name="connsiteX15" fmla="*/ 1615863 w 3347681"/>
                <a:gd name="connsiteY15" fmla="*/ 3103418 h 3380509"/>
                <a:gd name="connsiteX16" fmla="*/ 1886027 w 3347681"/>
                <a:gd name="connsiteY16" fmla="*/ 3179618 h 3380509"/>
                <a:gd name="connsiteX17" fmla="*/ 2225463 w 3347681"/>
                <a:gd name="connsiteY17" fmla="*/ 3248890 h 3380509"/>
                <a:gd name="connsiteX18" fmla="*/ 2668809 w 3347681"/>
                <a:gd name="connsiteY18" fmla="*/ 3311236 h 3380509"/>
                <a:gd name="connsiteX19" fmla="*/ 3132936 w 3347681"/>
                <a:gd name="connsiteY19" fmla="*/ 3366654 h 3380509"/>
                <a:gd name="connsiteX20" fmla="*/ 3347681 w 3347681"/>
                <a:gd name="connsiteY20" fmla="*/ 3380509 h 3380509"/>
                <a:gd name="connsiteX0" fmla="*/ 1808 w 3347681"/>
                <a:gd name="connsiteY0" fmla="*/ 0 h 3380509"/>
                <a:gd name="connsiteX1" fmla="*/ 11706 w 3347681"/>
                <a:gd name="connsiteY1" fmla="*/ 671945 h 3380509"/>
                <a:gd name="connsiteX2" fmla="*/ 39742 w 3347681"/>
                <a:gd name="connsiteY2" fmla="*/ 1014680 h 3380509"/>
                <a:gd name="connsiteX3" fmla="*/ 74380 w 3347681"/>
                <a:gd name="connsiteY3" fmla="*/ 1285173 h 3380509"/>
                <a:gd name="connsiteX4" fmla="*/ 126499 w 3347681"/>
                <a:gd name="connsiteY4" fmla="*/ 1579418 h 3380509"/>
                <a:gd name="connsiteX5" fmla="*/ 198742 w 3347681"/>
                <a:gd name="connsiteY5" fmla="*/ 1905000 h 3380509"/>
                <a:gd name="connsiteX6" fmla="*/ 261416 w 3347681"/>
                <a:gd name="connsiteY6" fmla="*/ 2082140 h 3380509"/>
                <a:gd name="connsiteX7" fmla="*/ 334318 w 3347681"/>
                <a:gd name="connsiteY7" fmla="*/ 2237509 h 3380509"/>
                <a:gd name="connsiteX8" fmla="*/ 410518 w 3347681"/>
                <a:gd name="connsiteY8" fmla="*/ 2369126 h 3380509"/>
                <a:gd name="connsiteX9" fmla="*/ 497604 w 3347681"/>
                <a:gd name="connsiteY9" fmla="*/ 2486890 h 3380509"/>
                <a:gd name="connsiteX10" fmla="*/ 598214 w 3347681"/>
                <a:gd name="connsiteY10" fmla="*/ 2602014 h 3380509"/>
                <a:gd name="connsiteX11" fmla="*/ 687609 w 3347681"/>
                <a:gd name="connsiteY11" fmla="*/ 2673927 h 3380509"/>
                <a:gd name="connsiteX12" fmla="*/ 860790 w 3347681"/>
                <a:gd name="connsiteY12" fmla="*/ 2798618 h 3380509"/>
                <a:gd name="connsiteX13" fmla="*/ 1151736 w 3347681"/>
                <a:gd name="connsiteY13" fmla="*/ 2944090 h 3380509"/>
                <a:gd name="connsiteX14" fmla="*/ 1401118 w 3347681"/>
                <a:gd name="connsiteY14" fmla="*/ 3034145 h 3380509"/>
                <a:gd name="connsiteX15" fmla="*/ 1615863 w 3347681"/>
                <a:gd name="connsiteY15" fmla="*/ 3103418 h 3380509"/>
                <a:gd name="connsiteX16" fmla="*/ 1886027 w 3347681"/>
                <a:gd name="connsiteY16" fmla="*/ 3179618 h 3380509"/>
                <a:gd name="connsiteX17" fmla="*/ 2225463 w 3347681"/>
                <a:gd name="connsiteY17" fmla="*/ 3248890 h 3380509"/>
                <a:gd name="connsiteX18" fmla="*/ 2668809 w 3347681"/>
                <a:gd name="connsiteY18" fmla="*/ 3311236 h 3380509"/>
                <a:gd name="connsiteX19" fmla="*/ 3132936 w 3347681"/>
                <a:gd name="connsiteY19" fmla="*/ 3366654 h 3380509"/>
                <a:gd name="connsiteX20" fmla="*/ 3347681 w 3347681"/>
                <a:gd name="connsiteY20" fmla="*/ 3380509 h 3380509"/>
                <a:gd name="connsiteX0" fmla="*/ 1808 w 3347681"/>
                <a:gd name="connsiteY0" fmla="*/ 0 h 3380509"/>
                <a:gd name="connsiteX1" fmla="*/ 11706 w 3347681"/>
                <a:gd name="connsiteY1" fmla="*/ 671945 h 3380509"/>
                <a:gd name="connsiteX2" fmla="*/ 39742 w 3347681"/>
                <a:gd name="connsiteY2" fmla="*/ 1014680 h 3380509"/>
                <a:gd name="connsiteX3" fmla="*/ 74380 w 3347681"/>
                <a:gd name="connsiteY3" fmla="*/ 1285173 h 3380509"/>
                <a:gd name="connsiteX4" fmla="*/ 111985 w 3347681"/>
                <a:gd name="connsiteY4" fmla="*/ 1568532 h 3380509"/>
                <a:gd name="connsiteX5" fmla="*/ 198742 w 3347681"/>
                <a:gd name="connsiteY5" fmla="*/ 1905000 h 3380509"/>
                <a:gd name="connsiteX6" fmla="*/ 261416 w 3347681"/>
                <a:gd name="connsiteY6" fmla="*/ 2082140 h 3380509"/>
                <a:gd name="connsiteX7" fmla="*/ 334318 w 3347681"/>
                <a:gd name="connsiteY7" fmla="*/ 2237509 h 3380509"/>
                <a:gd name="connsiteX8" fmla="*/ 410518 w 3347681"/>
                <a:gd name="connsiteY8" fmla="*/ 2369126 h 3380509"/>
                <a:gd name="connsiteX9" fmla="*/ 497604 w 3347681"/>
                <a:gd name="connsiteY9" fmla="*/ 2486890 h 3380509"/>
                <a:gd name="connsiteX10" fmla="*/ 598214 w 3347681"/>
                <a:gd name="connsiteY10" fmla="*/ 2602014 h 3380509"/>
                <a:gd name="connsiteX11" fmla="*/ 687609 w 3347681"/>
                <a:gd name="connsiteY11" fmla="*/ 2673927 h 3380509"/>
                <a:gd name="connsiteX12" fmla="*/ 860790 w 3347681"/>
                <a:gd name="connsiteY12" fmla="*/ 2798618 h 3380509"/>
                <a:gd name="connsiteX13" fmla="*/ 1151736 w 3347681"/>
                <a:gd name="connsiteY13" fmla="*/ 2944090 h 3380509"/>
                <a:gd name="connsiteX14" fmla="*/ 1401118 w 3347681"/>
                <a:gd name="connsiteY14" fmla="*/ 3034145 h 3380509"/>
                <a:gd name="connsiteX15" fmla="*/ 1615863 w 3347681"/>
                <a:gd name="connsiteY15" fmla="*/ 3103418 h 3380509"/>
                <a:gd name="connsiteX16" fmla="*/ 1886027 w 3347681"/>
                <a:gd name="connsiteY16" fmla="*/ 3179618 h 3380509"/>
                <a:gd name="connsiteX17" fmla="*/ 2225463 w 3347681"/>
                <a:gd name="connsiteY17" fmla="*/ 3248890 h 3380509"/>
                <a:gd name="connsiteX18" fmla="*/ 2668809 w 3347681"/>
                <a:gd name="connsiteY18" fmla="*/ 3311236 h 3380509"/>
                <a:gd name="connsiteX19" fmla="*/ 3132936 w 3347681"/>
                <a:gd name="connsiteY19" fmla="*/ 3366654 h 3380509"/>
                <a:gd name="connsiteX20" fmla="*/ 3347681 w 3347681"/>
                <a:gd name="connsiteY20" fmla="*/ 3380509 h 3380509"/>
                <a:gd name="connsiteX0" fmla="*/ 1808 w 3347681"/>
                <a:gd name="connsiteY0" fmla="*/ 0 h 3380509"/>
                <a:gd name="connsiteX1" fmla="*/ 11706 w 3347681"/>
                <a:gd name="connsiteY1" fmla="*/ 671945 h 3380509"/>
                <a:gd name="connsiteX2" fmla="*/ 39742 w 3347681"/>
                <a:gd name="connsiteY2" fmla="*/ 1014680 h 3380509"/>
                <a:gd name="connsiteX3" fmla="*/ 74380 w 3347681"/>
                <a:gd name="connsiteY3" fmla="*/ 1285173 h 3380509"/>
                <a:gd name="connsiteX4" fmla="*/ 126499 w 3347681"/>
                <a:gd name="connsiteY4" fmla="*/ 1564904 h 3380509"/>
                <a:gd name="connsiteX5" fmla="*/ 198742 w 3347681"/>
                <a:gd name="connsiteY5" fmla="*/ 1905000 h 3380509"/>
                <a:gd name="connsiteX6" fmla="*/ 261416 w 3347681"/>
                <a:gd name="connsiteY6" fmla="*/ 2082140 h 3380509"/>
                <a:gd name="connsiteX7" fmla="*/ 334318 w 3347681"/>
                <a:gd name="connsiteY7" fmla="*/ 2237509 h 3380509"/>
                <a:gd name="connsiteX8" fmla="*/ 410518 w 3347681"/>
                <a:gd name="connsiteY8" fmla="*/ 2369126 h 3380509"/>
                <a:gd name="connsiteX9" fmla="*/ 497604 w 3347681"/>
                <a:gd name="connsiteY9" fmla="*/ 2486890 h 3380509"/>
                <a:gd name="connsiteX10" fmla="*/ 598214 w 3347681"/>
                <a:gd name="connsiteY10" fmla="*/ 2602014 h 3380509"/>
                <a:gd name="connsiteX11" fmla="*/ 687609 w 3347681"/>
                <a:gd name="connsiteY11" fmla="*/ 2673927 h 3380509"/>
                <a:gd name="connsiteX12" fmla="*/ 860790 w 3347681"/>
                <a:gd name="connsiteY12" fmla="*/ 2798618 h 3380509"/>
                <a:gd name="connsiteX13" fmla="*/ 1151736 w 3347681"/>
                <a:gd name="connsiteY13" fmla="*/ 2944090 h 3380509"/>
                <a:gd name="connsiteX14" fmla="*/ 1401118 w 3347681"/>
                <a:gd name="connsiteY14" fmla="*/ 3034145 h 3380509"/>
                <a:gd name="connsiteX15" fmla="*/ 1615863 w 3347681"/>
                <a:gd name="connsiteY15" fmla="*/ 3103418 h 3380509"/>
                <a:gd name="connsiteX16" fmla="*/ 1886027 w 3347681"/>
                <a:gd name="connsiteY16" fmla="*/ 3179618 h 3380509"/>
                <a:gd name="connsiteX17" fmla="*/ 2225463 w 3347681"/>
                <a:gd name="connsiteY17" fmla="*/ 3248890 h 3380509"/>
                <a:gd name="connsiteX18" fmla="*/ 2668809 w 3347681"/>
                <a:gd name="connsiteY18" fmla="*/ 3311236 h 3380509"/>
                <a:gd name="connsiteX19" fmla="*/ 3132936 w 3347681"/>
                <a:gd name="connsiteY19" fmla="*/ 3366654 h 3380509"/>
                <a:gd name="connsiteX20" fmla="*/ 3347681 w 3347681"/>
                <a:gd name="connsiteY20" fmla="*/ 3380509 h 3380509"/>
                <a:gd name="connsiteX0" fmla="*/ 1808 w 3347681"/>
                <a:gd name="connsiteY0" fmla="*/ 0 h 3380509"/>
                <a:gd name="connsiteX1" fmla="*/ 11706 w 3347681"/>
                <a:gd name="connsiteY1" fmla="*/ 671945 h 3380509"/>
                <a:gd name="connsiteX2" fmla="*/ 39742 w 3347681"/>
                <a:gd name="connsiteY2" fmla="*/ 1014680 h 3380509"/>
                <a:gd name="connsiteX3" fmla="*/ 74380 w 3347681"/>
                <a:gd name="connsiteY3" fmla="*/ 1285173 h 3380509"/>
                <a:gd name="connsiteX4" fmla="*/ 119242 w 3347681"/>
                <a:gd name="connsiteY4" fmla="*/ 1568533 h 3380509"/>
                <a:gd name="connsiteX5" fmla="*/ 198742 w 3347681"/>
                <a:gd name="connsiteY5" fmla="*/ 1905000 h 3380509"/>
                <a:gd name="connsiteX6" fmla="*/ 261416 w 3347681"/>
                <a:gd name="connsiteY6" fmla="*/ 2082140 h 3380509"/>
                <a:gd name="connsiteX7" fmla="*/ 334318 w 3347681"/>
                <a:gd name="connsiteY7" fmla="*/ 2237509 h 3380509"/>
                <a:gd name="connsiteX8" fmla="*/ 410518 w 3347681"/>
                <a:gd name="connsiteY8" fmla="*/ 2369126 h 3380509"/>
                <a:gd name="connsiteX9" fmla="*/ 497604 w 3347681"/>
                <a:gd name="connsiteY9" fmla="*/ 2486890 h 3380509"/>
                <a:gd name="connsiteX10" fmla="*/ 598214 w 3347681"/>
                <a:gd name="connsiteY10" fmla="*/ 2602014 h 3380509"/>
                <a:gd name="connsiteX11" fmla="*/ 687609 w 3347681"/>
                <a:gd name="connsiteY11" fmla="*/ 2673927 h 3380509"/>
                <a:gd name="connsiteX12" fmla="*/ 860790 w 3347681"/>
                <a:gd name="connsiteY12" fmla="*/ 2798618 h 3380509"/>
                <a:gd name="connsiteX13" fmla="*/ 1151736 w 3347681"/>
                <a:gd name="connsiteY13" fmla="*/ 2944090 h 3380509"/>
                <a:gd name="connsiteX14" fmla="*/ 1401118 w 3347681"/>
                <a:gd name="connsiteY14" fmla="*/ 3034145 h 3380509"/>
                <a:gd name="connsiteX15" fmla="*/ 1615863 w 3347681"/>
                <a:gd name="connsiteY15" fmla="*/ 3103418 h 3380509"/>
                <a:gd name="connsiteX16" fmla="*/ 1886027 w 3347681"/>
                <a:gd name="connsiteY16" fmla="*/ 3179618 h 3380509"/>
                <a:gd name="connsiteX17" fmla="*/ 2225463 w 3347681"/>
                <a:gd name="connsiteY17" fmla="*/ 3248890 h 3380509"/>
                <a:gd name="connsiteX18" fmla="*/ 2668809 w 3347681"/>
                <a:gd name="connsiteY18" fmla="*/ 3311236 h 3380509"/>
                <a:gd name="connsiteX19" fmla="*/ 3132936 w 3347681"/>
                <a:gd name="connsiteY19" fmla="*/ 3366654 h 3380509"/>
                <a:gd name="connsiteX20" fmla="*/ 3347681 w 3347681"/>
                <a:gd name="connsiteY20" fmla="*/ 3380509 h 3380509"/>
                <a:gd name="connsiteX0" fmla="*/ 1808 w 3347681"/>
                <a:gd name="connsiteY0" fmla="*/ 0 h 3380509"/>
                <a:gd name="connsiteX1" fmla="*/ 11706 w 3347681"/>
                <a:gd name="connsiteY1" fmla="*/ 671945 h 3380509"/>
                <a:gd name="connsiteX2" fmla="*/ 39742 w 3347681"/>
                <a:gd name="connsiteY2" fmla="*/ 1014680 h 3380509"/>
                <a:gd name="connsiteX3" fmla="*/ 74380 w 3347681"/>
                <a:gd name="connsiteY3" fmla="*/ 1285173 h 3380509"/>
                <a:gd name="connsiteX4" fmla="*/ 119242 w 3347681"/>
                <a:gd name="connsiteY4" fmla="*/ 1568533 h 3380509"/>
                <a:gd name="connsiteX5" fmla="*/ 198742 w 3347681"/>
                <a:gd name="connsiteY5" fmla="*/ 1905000 h 3380509"/>
                <a:gd name="connsiteX6" fmla="*/ 261416 w 3347681"/>
                <a:gd name="connsiteY6" fmla="*/ 2082140 h 3380509"/>
                <a:gd name="connsiteX7" fmla="*/ 334318 w 3347681"/>
                <a:gd name="connsiteY7" fmla="*/ 2237509 h 3380509"/>
                <a:gd name="connsiteX8" fmla="*/ 410518 w 3347681"/>
                <a:gd name="connsiteY8" fmla="*/ 2369126 h 3380509"/>
                <a:gd name="connsiteX9" fmla="*/ 497604 w 3347681"/>
                <a:gd name="connsiteY9" fmla="*/ 2486890 h 3380509"/>
                <a:gd name="connsiteX10" fmla="*/ 598214 w 3347681"/>
                <a:gd name="connsiteY10" fmla="*/ 2602014 h 3380509"/>
                <a:gd name="connsiteX11" fmla="*/ 702124 w 3347681"/>
                <a:gd name="connsiteY11" fmla="*/ 2692070 h 3380509"/>
                <a:gd name="connsiteX12" fmla="*/ 860790 w 3347681"/>
                <a:gd name="connsiteY12" fmla="*/ 2798618 h 3380509"/>
                <a:gd name="connsiteX13" fmla="*/ 1151736 w 3347681"/>
                <a:gd name="connsiteY13" fmla="*/ 2944090 h 3380509"/>
                <a:gd name="connsiteX14" fmla="*/ 1401118 w 3347681"/>
                <a:gd name="connsiteY14" fmla="*/ 3034145 h 3380509"/>
                <a:gd name="connsiteX15" fmla="*/ 1615863 w 3347681"/>
                <a:gd name="connsiteY15" fmla="*/ 3103418 h 3380509"/>
                <a:gd name="connsiteX16" fmla="*/ 1886027 w 3347681"/>
                <a:gd name="connsiteY16" fmla="*/ 3179618 h 3380509"/>
                <a:gd name="connsiteX17" fmla="*/ 2225463 w 3347681"/>
                <a:gd name="connsiteY17" fmla="*/ 3248890 h 3380509"/>
                <a:gd name="connsiteX18" fmla="*/ 2668809 w 3347681"/>
                <a:gd name="connsiteY18" fmla="*/ 3311236 h 3380509"/>
                <a:gd name="connsiteX19" fmla="*/ 3132936 w 3347681"/>
                <a:gd name="connsiteY19" fmla="*/ 3366654 h 3380509"/>
                <a:gd name="connsiteX20" fmla="*/ 3347681 w 3347681"/>
                <a:gd name="connsiteY20" fmla="*/ 3380509 h 338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47681" h="3380509">
                  <a:moveTo>
                    <a:pt x="1808" y="0"/>
                  </a:moveTo>
                  <a:cubicBezTo>
                    <a:pt x="-3965" y="250536"/>
                    <a:pt x="5384" y="502832"/>
                    <a:pt x="11706" y="671945"/>
                  </a:cubicBezTo>
                  <a:cubicBezTo>
                    <a:pt x="18028" y="841058"/>
                    <a:pt x="29296" y="912475"/>
                    <a:pt x="39742" y="1014680"/>
                  </a:cubicBezTo>
                  <a:cubicBezTo>
                    <a:pt x="50188" y="1116885"/>
                    <a:pt x="61130" y="1192864"/>
                    <a:pt x="74380" y="1285173"/>
                  </a:cubicBezTo>
                  <a:cubicBezTo>
                    <a:pt x="87630" y="1377482"/>
                    <a:pt x="98515" y="1465228"/>
                    <a:pt x="119242" y="1568533"/>
                  </a:cubicBezTo>
                  <a:cubicBezTo>
                    <a:pt x="139969" y="1671838"/>
                    <a:pt x="175046" y="1819399"/>
                    <a:pt x="198742" y="1905000"/>
                  </a:cubicBezTo>
                  <a:cubicBezTo>
                    <a:pt x="222438" y="1990601"/>
                    <a:pt x="238820" y="2026722"/>
                    <a:pt x="261416" y="2082140"/>
                  </a:cubicBezTo>
                  <a:cubicBezTo>
                    <a:pt x="284012" y="2137558"/>
                    <a:pt x="309468" y="2189678"/>
                    <a:pt x="334318" y="2237509"/>
                  </a:cubicBezTo>
                  <a:cubicBezTo>
                    <a:pt x="359168" y="2285340"/>
                    <a:pt x="383304" y="2327563"/>
                    <a:pt x="410518" y="2369126"/>
                  </a:cubicBezTo>
                  <a:cubicBezTo>
                    <a:pt x="437732" y="2410689"/>
                    <a:pt x="466321" y="2448075"/>
                    <a:pt x="497604" y="2486890"/>
                  </a:cubicBezTo>
                  <a:cubicBezTo>
                    <a:pt x="528887" y="2525705"/>
                    <a:pt x="564127" y="2567817"/>
                    <a:pt x="598214" y="2602014"/>
                  </a:cubicBezTo>
                  <a:cubicBezTo>
                    <a:pt x="632301" y="2636211"/>
                    <a:pt x="658361" y="2659303"/>
                    <a:pt x="702124" y="2692070"/>
                  </a:cubicBezTo>
                  <a:cubicBezTo>
                    <a:pt x="745887" y="2724837"/>
                    <a:pt x="785855" y="2756615"/>
                    <a:pt x="860790" y="2798618"/>
                  </a:cubicBezTo>
                  <a:cubicBezTo>
                    <a:pt x="935725" y="2840621"/>
                    <a:pt x="1061681" y="2904835"/>
                    <a:pt x="1151736" y="2944090"/>
                  </a:cubicBezTo>
                  <a:cubicBezTo>
                    <a:pt x="1241791" y="2983345"/>
                    <a:pt x="1323764" y="3007590"/>
                    <a:pt x="1401118" y="3034145"/>
                  </a:cubicBezTo>
                  <a:cubicBezTo>
                    <a:pt x="1478473" y="3060700"/>
                    <a:pt x="1535045" y="3079173"/>
                    <a:pt x="1615863" y="3103418"/>
                  </a:cubicBezTo>
                  <a:cubicBezTo>
                    <a:pt x="1696681" y="3127663"/>
                    <a:pt x="1784427" y="3155373"/>
                    <a:pt x="1886027" y="3179618"/>
                  </a:cubicBezTo>
                  <a:cubicBezTo>
                    <a:pt x="1987627" y="3203863"/>
                    <a:pt x="2094999" y="3226954"/>
                    <a:pt x="2225463" y="3248890"/>
                  </a:cubicBezTo>
                  <a:cubicBezTo>
                    <a:pt x="2355927" y="3270826"/>
                    <a:pt x="2517564" y="3291609"/>
                    <a:pt x="2668809" y="3311236"/>
                  </a:cubicBezTo>
                  <a:cubicBezTo>
                    <a:pt x="2820054" y="3330863"/>
                    <a:pt x="3019791" y="3355109"/>
                    <a:pt x="3132936" y="3366654"/>
                  </a:cubicBezTo>
                  <a:cubicBezTo>
                    <a:pt x="3246081" y="3378200"/>
                    <a:pt x="3296881" y="3379354"/>
                    <a:pt x="3347681" y="338050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"/>
            <p:cNvSpPr/>
            <p:nvPr/>
          </p:nvSpPr>
          <p:spPr>
            <a:xfrm>
              <a:off x="3531799" y="3475092"/>
              <a:ext cx="1512167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1712" y="5908630"/>
            <a:ext cx="2592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comparison of FR2 data with REBEKA burst </a:t>
            </a:r>
            <a:r>
              <a:rPr lang="en-GB" sz="1200" b="1" dirty="0" err="1" smtClean="0">
                <a:solidFill>
                  <a:srgbClr val="000099"/>
                </a:solidFill>
              </a:rPr>
              <a:t>ctriterium</a:t>
            </a:r>
            <a:r>
              <a:rPr lang="en-GB" sz="1200" b="1" dirty="0" smtClean="0">
                <a:solidFill>
                  <a:srgbClr val="000099"/>
                </a:solidFill>
              </a:rPr>
              <a:t> 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0" y="1566724"/>
            <a:ext cx="4176464" cy="2400657"/>
          </a:xfrm>
          <a:prstGeom prst="rect">
            <a:avLst/>
          </a:prstGeom>
          <a:noFill/>
          <a:ln>
            <a:solidFill>
              <a:srgbClr val="2D2DFF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endParaRPr lang="en-GB" sz="800" i="1" dirty="0" smtClean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99"/>
                </a:solidFill>
              </a:rPr>
              <a:t>The cooling effect of the two-phase flow increases the temperature differences on the </a:t>
            </a:r>
            <a:r>
              <a:rPr lang="en-US" sz="1400" dirty="0" smtClean="0">
                <a:solidFill>
                  <a:srgbClr val="000099"/>
                </a:solidFill>
              </a:rPr>
              <a:t>cladding </a:t>
            </a:r>
            <a:r>
              <a:rPr lang="en-US" sz="1400" dirty="0">
                <a:solidFill>
                  <a:srgbClr val="000099"/>
                </a:solidFill>
              </a:rPr>
              <a:t>tube circumference and limits in this way the mean circumferential burst strains to values of about 50</a:t>
            </a:r>
            <a:r>
              <a:rPr lang="en-US" sz="1400" dirty="0" smtClean="0">
                <a:solidFill>
                  <a:srgbClr val="000099"/>
                </a:solidFill>
              </a:rPr>
              <a:t>%</a:t>
            </a:r>
            <a:r>
              <a:rPr lang="en-GB" sz="1400" dirty="0" smtClean="0">
                <a:solidFill>
                  <a:srgbClr val="000099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800" dirty="0">
              <a:solidFill>
                <a:srgbClr val="00009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99"/>
                </a:solidFill>
              </a:rPr>
              <a:t>The circumferential </a:t>
            </a:r>
            <a:r>
              <a:rPr lang="en-US" sz="1400" dirty="0" smtClean="0">
                <a:solidFill>
                  <a:srgbClr val="000099"/>
                </a:solidFill>
              </a:rPr>
              <a:t>burst strains </a:t>
            </a:r>
            <a:r>
              <a:rPr lang="en-US" sz="1400" dirty="0">
                <a:solidFill>
                  <a:srgbClr val="000099"/>
                </a:solidFill>
              </a:rPr>
              <a:t>of </a:t>
            </a:r>
            <a:r>
              <a:rPr lang="en-US" sz="1400" dirty="0" err="1">
                <a:solidFill>
                  <a:srgbClr val="000099"/>
                </a:solidFill>
              </a:rPr>
              <a:t>Zircaloy</a:t>
            </a:r>
            <a:r>
              <a:rPr lang="en-US" sz="1400" dirty="0">
                <a:solidFill>
                  <a:srgbClr val="000099"/>
                </a:solidFill>
              </a:rPr>
              <a:t> </a:t>
            </a:r>
            <a:r>
              <a:rPr lang="en-US" sz="1400" dirty="0" smtClean="0">
                <a:solidFill>
                  <a:srgbClr val="000099"/>
                </a:solidFill>
              </a:rPr>
              <a:t>cladding </a:t>
            </a:r>
            <a:r>
              <a:rPr lang="en-US" sz="1400" dirty="0">
                <a:solidFill>
                  <a:srgbClr val="000099"/>
                </a:solidFill>
              </a:rPr>
              <a:t>tubes are kept </a:t>
            </a:r>
            <a:r>
              <a:rPr lang="en-US" sz="1400" dirty="0" smtClean="0">
                <a:solidFill>
                  <a:srgbClr val="000099"/>
                </a:solidFill>
              </a:rPr>
              <a:t>relatively small </a:t>
            </a:r>
            <a:r>
              <a:rPr lang="en-US" sz="1400" dirty="0">
                <a:solidFill>
                  <a:srgbClr val="000099"/>
                </a:solidFill>
              </a:rPr>
              <a:t>due to temperature differences on the </a:t>
            </a:r>
            <a:r>
              <a:rPr lang="en-US" sz="1400" dirty="0" smtClean="0">
                <a:solidFill>
                  <a:srgbClr val="000099"/>
                </a:solidFill>
              </a:rPr>
              <a:t>cladding circumference </a:t>
            </a:r>
            <a:r>
              <a:rPr lang="en-US" sz="1400" dirty="0">
                <a:solidFill>
                  <a:srgbClr val="000099"/>
                </a:solidFill>
              </a:rPr>
              <a:t>and </a:t>
            </a:r>
            <a:r>
              <a:rPr lang="en-US" sz="1400" dirty="0" smtClean="0">
                <a:solidFill>
                  <a:srgbClr val="000099"/>
                </a:solidFill>
              </a:rPr>
              <a:t>the anisotropic </a:t>
            </a:r>
            <a:r>
              <a:rPr lang="en-US" sz="1400" dirty="0">
                <a:solidFill>
                  <a:srgbClr val="000099"/>
                </a:solidFill>
              </a:rPr>
              <a:t>strain behavior of </a:t>
            </a:r>
            <a:r>
              <a:rPr lang="en-US" sz="1400" dirty="0" err="1" smtClean="0">
                <a:solidFill>
                  <a:srgbClr val="000099"/>
                </a:solidFill>
              </a:rPr>
              <a:t>Zircaloy</a:t>
            </a:r>
            <a:r>
              <a:rPr lang="en-US" sz="1400" dirty="0">
                <a:solidFill>
                  <a:srgbClr val="000099"/>
                </a:solidFill>
              </a:rPr>
              <a:t>.</a:t>
            </a:r>
            <a:endParaRPr lang="en-GB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504" y="943362"/>
            <a:ext cx="8928992" cy="52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Isothermal single cladding tests TUBA given conservative values on maximal burst parameters (dependence of stress burst life on temperature and pressure)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Rod bending was observed only at temperatures below phase transition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α →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α+β in Zircaloy-4 material (810°C)</a:t>
            </a:r>
            <a:endParaRPr lang="en-GB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Single rod tests FABIOLA with temperature transient confirmed observation of isothermal tests: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minimum of burst strain lies in α+β-region at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900°C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Single rod FR2 in-pile tests up to burn-up of 35 </a:t>
            </a:r>
            <a:r>
              <a:rPr lang="en-US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GWd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showed that 1) Fuel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pellet fragmentation did not affect the cladding deformation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process; 2) No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influence of fission products on cladding burst strain was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detected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observed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oxidation degree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did not influence the circumferential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burst strain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Conclusions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of out-of-pile tests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REBEKA, SEFLEX </a:t>
            </a:r>
            <a:r>
              <a:rPr lang="en-US" sz="1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and FEBA on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bundle thermal-hydraulic </a:t>
            </a: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1) The cooling effect of the two-phase mixture which is intensified during </a:t>
            </a: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reflooding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increases temperature differences on the cladding tube circumference and thus limits the mean circumferential burst strains to values of about 50%; 2) An </a:t>
            </a: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unidirected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flow through the fuel rod bundle during the </a:t>
            </a:r>
            <a:r>
              <a:rPr lang="en-US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reflooding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phase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causes maximum cooling channel blockage of about 70%; 3) The </a:t>
            </a: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coolability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of deformed fuel elements can be maintained up to flow blockages of about 90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en-US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252631"/>
            <a:ext cx="69127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Summary of single rod and bundle tests (not pre-oxidised claddings)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performed between 1978 and 1987 </a:t>
            </a:r>
          </a:p>
        </p:txBody>
      </p:sp>
    </p:spTree>
    <p:extLst>
      <p:ext uri="{BB962C8B-B14F-4D97-AF65-F5344CB8AC3E}">
        <p14:creationId xmlns:p14="http://schemas.microsoft.com/office/powerpoint/2010/main" val="18037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33" y="1718836"/>
            <a:ext cx="521777" cy="2233980"/>
          </a:xfrm>
          <a:prstGeom prst="rect">
            <a:avLst/>
          </a:prstGeom>
        </p:spPr>
      </p:pic>
      <p:sp>
        <p:nvSpPr>
          <p:cNvPr id="2" name="Inhaltsplatzhalter 2"/>
          <p:cNvSpPr txBox="1">
            <a:spLocks/>
          </p:cNvSpPr>
          <p:nvPr/>
        </p:nvSpPr>
        <p:spPr>
          <a:xfrm>
            <a:off x="179512" y="1513942"/>
            <a:ext cx="5364088" cy="3787266"/>
          </a:xfrm>
          <a:prstGeom prst="rect">
            <a:avLst/>
          </a:prstGeom>
          <a:ln>
            <a:solidFill>
              <a:srgbClr val="000096"/>
            </a:solidFill>
          </a:ln>
        </p:spPr>
        <p:txBody>
          <a:bodyPr vert="horz" lIns="108000" tIns="0" rIns="108000" bIns="0" rtlCol="0">
            <a:noAutofit/>
          </a:bodyPr>
          <a:lstStyle>
            <a:lvl1pPr marL="4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3B2B2"/>
              </a:buClr>
              <a:buSzPct val="100000"/>
              <a:buFontTx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4000" indent="-180000" algn="l" defTabSz="914400" rtl="0" eaLnBrk="1" latinLnBrk="0" hangingPunct="1">
              <a:spcBef>
                <a:spcPts val="6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Aft>
                <a:spcPts val="600"/>
              </a:spcAft>
              <a:buNone/>
            </a:pPr>
            <a:endParaRPr lang="en-US" sz="1400" b="1" dirty="0" smtClean="0">
              <a:solidFill>
                <a:srgbClr val="000096"/>
              </a:solidFill>
            </a:endParaRPr>
          </a:p>
          <a:p>
            <a:pPr marL="0" lvl="2" indent="0" algn="just"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rgbClr val="000096"/>
                </a:solidFill>
              </a:rPr>
              <a:t>Objective and results</a:t>
            </a:r>
          </a:p>
          <a:p>
            <a:pPr marL="0" lvl="2" indent="0" algn="just">
              <a:spcAft>
                <a:spcPts val="600"/>
              </a:spcAft>
              <a:buNone/>
            </a:pPr>
            <a:endParaRPr lang="en-US" sz="1400" dirty="0" smtClean="0">
              <a:solidFill>
                <a:srgbClr val="000096"/>
              </a:solidFill>
              <a:latin typeface="+mn-lt"/>
              <a:cs typeface="+mn-cs"/>
            </a:endParaRPr>
          </a:p>
          <a:p>
            <a:pPr marL="0" lvl="2" indent="-314325" algn="just">
              <a:spcAft>
                <a:spcPts val="6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rgbClr val="000096"/>
                </a:solidFill>
                <a:latin typeface="+mn-lt"/>
                <a:cs typeface="+mn-cs"/>
              </a:rPr>
              <a:t>Investigation </a:t>
            </a:r>
            <a:r>
              <a:rPr lang="en-US" sz="1400" dirty="0">
                <a:solidFill>
                  <a:srgbClr val="000096"/>
                </a:solidFill>
                <a:latin typeface="+mn-lt"/>
                <a:cs typeface="+mn-cs"/>
              </a:rPr>
              <a:t>of ballooning, burst and </a:t>
            </a:r>
            <a:r>
              <a:rPr lang="en-US" sz="1400" u="sng" dirty="0">
                <a:solidFill>
                  <a:srgbClr val="000096"/>
                </a:solidFill>
                <a:latin typeface="+mn-lt"/>
                <a:cs typeface="+mn-cs"/>
              </a:rPr>
              <a:t>secondary hydrogen uptake</a:t>
            </a:r>
            <a:r>
              <a:rPr lang="en-US" sz="1400" dirty="0">
                <a:solidFill>
                  <a:srgbClr val="000096"/>
                </a:solidFill>
                <a:latin typeface="+mn-lt"/>
                <a:cs typeface="+mn-cs"/>
              </a:rPr>
              <a:t> of the cladding under representative design basis accident conditions </a:t>
            </a:r>
            <a:endParaRPr lang="en-US" sz="1400" dirty="0" smtClean="0">
              <a:solidFill>
                <a:srgbClr val="000096"/>
              </a:solidFill>
              <a:latin typeface="+mn-lt"/>
              <a:cs typeface="+mn-cs"/>
            </a:endParaRPr>
          </a:p>
          <a:p>
            <a:pPr marL="0" lvl="2" indent="-314325" algn="just">
              <a:spcAft>
                <a:spcPts val="6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rgbClr val="000096"/>
                </a:solidFill>
              </a:rPr>
              <a:t>Detailed </a:t>
            </a:r>
            <a:r>
              <a:rPr lang="en-US" sz="1400" dirty="0">
                <a:solidFill>
                  <a:srgbClr val="000096"/>
                </a:solidFill>
              </a:rPr>
              <a:t>post-test investigation of the </a:t>
            </a:r>
            <a:r>
              <a:rPr lang="en-US" sz="1400" u="sng" dirty="0">
                <a:solidFill>
                  <a:srgbClr val="000096"/>
                </a:solidFill>
              </a:rPr>
              <a:t>mechanical properties of the claddings</a:t>
            </a:r>
            <a:r>
              <a:rPr lang="en-US" sz="1400" dirty="0">
                <a:solidFill>
                  <a:srgbClr val="000096"/>
                </a:solidFill>
              </a:rPr>
              <a:t> to check the embrittlement criteria</a:t>
            </a:r>
            <a:r>
              <a:rPr lang="en-US" sz="1400" dirty="0" smtClean="0">
                <a:solidFill>
                  <a:srgbClr val="000096"/>
                </a:solidFill>
                <a:latin typeface="+mn-lt"/>
                <a:cs typeface="+mn-cs"/>
              </a:rPr>
              <a:t> and measurement of residual ductility</a:t>
            </a:r>
          </a:p>
          <a:p>
            <a:pPr marL="0" lvl="2" indent="-314325" algn="just">
              <a:spcAft>
                <a:spcPts val="6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rgbClr val="000096"/>
                </a:solidFill>
                <a:latin typeface="+mn-lt"/>
                <a:cs typeface="+mn-cs"/>
              </a:rPr>
              <a:t>Two experiments with Zircaloy-4 bundles were performed up to now as commissioning and reference tests</a:t>
            </a:r>
          </a:p>
          <a:p>
            <a:pPr marL="0" lvl="2" indent="-314325" algn="just">
              <a:spcAft>
                <a:spcPts val="6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rgbClr val="000096"/>
                </a:solidFill>
                <a:latin typeface="+mn-lt"/>
                <a:cs typeface="+mn-cs"/>
              </a:rPr>
              <a:t>Four bundle tests with non- and pre-hydrogenated M5</a:t>
            </a:r>
            <a:r>
              <a:rPr lang="de-DE" sz="1400" baseline="30000" dirty="0" smtClean="0">
                <a:solidFill>
                  <a:srgbClr val="000096"/>
                </a:solidFill>
              </a:rPr>
              <a:t>®</a:t>
            </a:r>
            <a:r>
              <a:rPr lang="de-DE" sz="1400" dirty="0" smtClean="0">
                <a:solidFill>
                  <a:srgbClr val="000096"/>
                </a:solidFill>
              </a:rPr>
              <a:t> </a:t>
            </a:r>
            <a:r>
              <a:rPr lang="en-US" sz="1400" dirty="0" smtClean="0">
                <a:solidFill>
                  <a:srgbClr val="000096"/>
                </a:solidFill>
                <a:latin typeface="+mn-lt"/>
                <a:cs typeface="+mn-cs"/>
              </a:rPr>
              <a:t>and </a:t>
            </a:r>
            <a:r>
              <a:rPr lang="en-US" sz="1400" dirty="0">
                <a:solidFill>
                  <a:srgbClr val="000096"/>
                </a:solidFill>
                <a:latin typeface="+mn-lt"/>
                <a:cs typeface="+mn-cs"/>
              </a:rPr>
              <a:t>ZIRLO™ claddin</a:t>
            </a:r>
            <a:r>
              <a:rPr lang="en-US" sz="1400" dirty="0" smtClean="0">
                <a:solidFill>
                  <a:srgbClr val="000096"/>
                </a:solidFill>
                <a:latin typeface="+mn-lt"/>
                <a:cs typeface="+mn-cs"/>
              </a:rPr>
              <a:t>gs will be performed up to 2015</a:t>
            </a:r>
          </a:p>
        </p:txBody>
      </p:sp>
      <p:pic>
        <p:nvPicPr>
          <p:cNvPr id="4" name="Grafi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80" y="1718836"/>
            <a:ext cx="629920" cy="241307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27167" y="4131908"/>
            <a:ext cx="1007745" cy="13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hydrogen bands inside cladding</a:t>
            </a:r>
          </a:p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detected with n</a:t>
            </a:r>
            <a:r>
              <a:rPr lang="en-US" sz="1200" b="1" baseline="30000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0</a:t>
            </a: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-radiography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636537" y="4131908"/>
            <a:ext cx="1247831" cy="11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GB" sz="1200" b="1" kern="1200" dirty="0" smtClean="0">
                <a:solidFill>
                  <a:srgbClr val="000099"/>
                </a:solidFill>
                <a:effectLst/>
                <a:latin typeface="Calibri"/>
                <a:ea typeface="Times New Roman"/>
                <a:cs typeface="Arial"/>
              </a:rPr>
              <a:t>rupture of cladding </a:t>
            </a:r>
            <a:r>
              <a:rPr lang="en-GB" sz="1200" b="1" dirty="0" smtClean="0">
                <a:solidFill>
                  <a:srgbClr val="000099"/>
                </a:solidFill>
                <a:latin typeface="Calibri" pitchFamily="34" charset="0"/>
                <a:ea typeface="Times New Roman"/>
                <a:cs typeface="Arial"/>
              </a:rPr>
              <a:t>during </a:t>
            </a:r>
            <a:r>
              <a:rPr lang="en-GB" sz="1200" b="1" dirty="0">
                <a:solidFill>
                  <a:srgbClr val="000099"/>
                </a:solidFill>
                <a:latin typeface="Calibri" pitchFamily="34" charset="0"/>
                <a:ea typeface="Times New Roman"/>
                <a:cs typeface="Arial"/>
              </a:rPr>
              <a:t>tensile tests</a:t>
            </a:r>
            <a:endParaRPr lang="en-GB" sz="1200" dirty="0" smtClean="0">
              <a:effectLst/>
              <a:latin typeface="Calibri" pitchFamily="34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due to stress</a:t>
            </a:r>
            <a:endParaRPr lang="en-US" sz="1200" b="1" dirty="0">
              <a:solidFill>
                <a:srgbClr val="000099"/>
              </a:solidFill>
              <a:latin typeface="Calibri"/>
              <a:ea typeface="Times New Roman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concentration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(rods </a:t>
            </a: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with </a:t>
            </a:r>
            <a:r>
              <a:rPr lang="en-US" sz="1200" b="1" dirty="0" smtClean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C</a:t>
            </a:r>
            <a:r>
              <a:rPr lang="en-US" sz="1200" b="1" baseline="-25000" dirty="0" smtClean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H</a:t>
            </a: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&lt;</a:t>
            </a:r>
            <a:r>
              <a:rPr lang="en-US" sz="1200" b="1" dirty="0" smtClean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1000wppm)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08790" y="145399"/>
            <a:ext cx="5912056" cy="883149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sz="2400" dirty="0">
                <a:solidFill>
                  <a:srgbClr val="006666"/>
                </a:solidFill>
              </a:rPr>
              <a:t>Bundle </a:t>
            </a:r>
            <a:r>
              <a:rPr lang="en-US" sz="2400" dirty="0" smtClean="0">
                <a:solidFill>
                  <a:srgbClr val="006666"/>
                </a:solidFill>
              </a:rPr>
              <a:t>experiments</a:t>
            </a:r>
          </a:p>
          <a:p>
            <a:pPr algn="ctr"/>
            <a:r>
              <a:rPr lang="en-US" sz="2400" dirty="0" smtClean="0">
                <a:solidFill>
                  <a:srgbClr val="006666"/>
                </a:solidFill>
              </a:rPr>
              <a:t>of </a:t>
            </a:r>
            <a:r>
              <a:rPr lang="en-US" sz="2400" dirty="0">
                <a:solidFill>
                  <a:srgbClr val="006666"/>
                </a:solidFill>
              </a:rPr>
              <a:t>the new QUENCH-LOCA series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7205653" y="3853272"/>
            <a:ext cx="100738" cy="1990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 flipV="1">
            <a:off x="7205653" y="1619292"/>
            <a:ext cx="100738" cy="1990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11928"/>
            <a:ext cx="787392" cy="2047795"/>
          </a:xfrm>
          <a:prstGeom prst="rect">
            <a:avLst/>
          </a:prstGeom>
        </p:spPr>
      </p:pic>
      <p:sp>
        <p:nvSpPr>
          <p:cNvPr id="12" name="Pfeil nach unten 11"/>
          <p:cNvSpPr/>
          <p:nvPr/>
        </p:nvSpPr>
        <p:spPr>
          <a:xfrm>
            <a:off x="8637665" y="3808936"/>
            <a:ext cx="100738" cy="1990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 flipV="1">
            <a:off x="8637665" y="1674500"/>
            <a:ext cx="100738" cy="1990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956376" y="4008024"/>
            <a:ext cx="1075425" cy="114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double r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Arial" pitchFamily="34" charset="0"/>
              </a:rPr>
              <a:t>uptures due to hydrogen embrittlement</a:t>
            </a:r>
          </a:p>
          <a:p>
            <a:pPr lvl="0" algn="ctr">
              <a:spcAft>
                <a:spcPts val="0"/>
              </a:spcAft>
            </a:pP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C</a:t>
            </a:r>
            <a:r>
              <a:rPr lang="en-US" sz="1200" b="1" baseline="-25000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H</a:t>
            </a:r>
            <a:r>
              <a:rPr lang="en-US" sz="1200" b="1" dirty="0">
                <a:solidFill>
                  <a:srgbClr val="000099"/>
                </a:solidFill>
                <a:latin typeface="Calibri"/>
                <a:ea typeface="Times New Roman"/>
                <a:cs typeface="Arial"/>
              </a:rPr>
              <a:t>&lt;1000wppm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114231" y="1309410"/>
            <a:ext cx="25922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 dirty="0" smtClean="0">
                <a:solidFill>
                  <a:srgbClr val="000099"/>
                </a:solidFill>
                <a:latin typeface="Lucida Sans" panose="020B0602040502020204" pitchFamily="34" charset="0"/>
              </a:rPr>
              <a:t>Zircaloy-4 rods</a:t>
            </a:r>
            <a:endParaRPr lang="en-GB" sz="1600" b="1" dirty="0">
              <a:solidFill>
                <a:srgbClr val="000099"/>
              </a:solidFill>
              <a:latin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35696" y="4509120"/>
            <a:ext cx="576064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000066"/>
                </a:solidFill>
                <a:latin typeface="Lucida Calligraphy" pitchFamily="66" charset="0"/>
              </a:rPr>
              <a:t>Thank you for your attention</a:t>
            </a:r>
          </a:p>
          <a:p>
            <a:pPr algn="ctr" eaLnBrk="1" hangingPunct="1"/>
            <a:endParaRPr lang="en-GB" sz="2000" b="1" dirty="0" smtClean="0">
              <a:solidFill>
                <a:srgbClr val="000066"/>
              </a:solidFill>
              <a:latin typeface="Lucida Calligraphy" pitchFamily="66" charset="0"/>
            </a:endParaRPr>
          </a:p>
          <a:p>
            <a:pPr algn="r" eaLnBrk="1" hangingPunct="1"/>
            <a:r>
              <a:rPr lang="en-GB" sz="1400" dirty="0" smtClean="0">
                <a:solidFill>
                  <a:srgbClr val="000066"/>
                </a:solidFill>
                <a:latin typeface="Verdana" pitchFamily="34" charset="0"/>
                <a:hlinkClick r:id="rId2"/>
              </a:rPr>
              <a:t>https://www.iam.kit.edu/wpt/loca/</a:t>
            </a:r>
          </a:p>
          <a:p>
            <a:pPr algn="r" eaLnBrk="1" hangingPunct="1"/>
            <a:r>
              <a:rPr lang="en-GB" sz="1400" dirty="0" smtClean="0">
                <a:solidFill>
                  <a:srgbClr val="000066"/>
                </a:solidFill>
                <a:latin typeface="Verdana" pitchFamily="34" charset="0"/>
                <a:hlinkClick r:id="rId2"/>
              </a:rPr>
              <a:t>http://www.iam.kit.edu/wpt/471.php</a:t>
            </a:r>
            <a:endParaRPr lang="en-GB" sz="14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algn="r" eaLnBrk="1" hangingPunct="1"/>
            <a:r>
              <a:rPr lang="en-GB" sz="1400" dirty="0" smtClean="0">
                <a:solidFill>
                  <a:srgbClr val="000066"/>
                </a:solidFill>
                <a:latin typeface="Verdana" pitchFamily="34" charset="0"/>
                <a:hlinkClick r:id="rId3"/>
              </a:rPr>
              <a:t>http://quench.forschung.kit.edu/</a:t>
            </a:r>
            <a:r>
              <a:rPr lang="en-GB" sz="2000" b="1" dirty="0" smtClean="0">
                <a:solidFill>
                  <a:srgbClr val="000066"/>
                </a:solidFill>
                <a:latin typeface="Lucida Calligraphy" pitchFamily="66" charset="0"/>
              </a:rPr>
              <a:t> </a:t>
            </a:r>
            <a:endParaRPr lang="en-GB" sz="2000" b="1" dirty="0">
              <a:solidFill>
                <a:srgbClr val="000066"/>
              </a:solidFill>
              <a:latin typeface="Lucida Calligraphy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466130"/>
            <a:ext cx="835292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GB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on-going QUENCH-LOCA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experiments are supported and partly sponsored by the association of the German utilities (VGB</a:t>
            </a: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GB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345619"/>
            <a:ext cx="7344816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Out-of-pile KfK single tube </a:t>
            </a:r>
            <a:r>
              <a:rPr lang="en-GB" b="1" u="sng" dirty="0" smtClean="0">
                <a:solidFill>
                  <a:srgbClr val="006666"/>
                </a:solidFill>
              </a:rPr>
              <a:t>isothermal</a:t>
            </a:r>
            <a:r>
              <a:rPr lang="en-GB" b="1" dirty="0" smtClean="0">
                <a:solidFill>
                  <a:srgbClr val="006666"/>
                </a:solidFill>
              </a:rPr>
              <a:t> tests TUBA 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between 600°C and 1200°C: investigation of creep rupture time</a:t>
            </a:r>
          </a:p>
          <a:p>
            <a:pPr algn="ctr"/>
            <a:endParaRPr lang="en-GB" sz="1100" b="1" dirty="0" smtClean="0">
              <a:solidFill>
                <a:srgbClr val="006666"/>
              </a:solidFill>
            </a:endParaRPr>
          </a:p>
          <a:p>
            <a:pPr algn="ctr"/>
            <a:r>
              <a:rPr lang="en-GB" sz="1400" dirty="0" smtClean="0">
                <a:solidFill>
                  <a:srgbClr val="006666"/>
                </a:solidFill>
              </a:rPr>
              <a:t>P. Hofmann, S. Raff.    KfK 3168, </a:t>
            </a:r>
            <a:r>
              <a:rPr lang="en-GB" sz="1400" dirty="0" err="1" smtClean="0">
                <a:solidFill>
                  <a:srgbClr val="006666"/>
                </a:solidFill>
              </a:rPr>
              <a:t>Juli</a:t>
            </a:r>
            <a:r>
              <a:rPr lang="en-GB" sz="1400" dirty="0" smtClean="0">
                <a:solidFill>
                  <a:srgbClr val="006666"/>
                </a:solidFill>
              </a:rPr>
              <a:t> 1981</a:t>
            </a:r>
            <a:endParaRPr lang="en-GB" sz="1400" dirty="0">
              <a:solidFill>
                <a:srgbClr val="00666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1744"/>
            <a:ext cx="4882896" cy="3334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36784" y="5195500"/>
            <a:ext cx="329963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000099"/>
                </a:solidFill>
              </a:rPr>
              <a:t>s</a:t>
            </a:r>
            <a:r>
              <a:rPr lang="en-GB" sz="1200" dirty="0" smtClean="0">
                <a:solidFill>
                  <a:srgbClr val="000099"/>
                </a:solidFill>
              </a:rPr>
              <a:t>cheme of </a:t>
            </a:r>
            <a:r>
              <a:rPr lang="en-GB" sz="1200" b="1" dirty="0" smtClean="0">
                <a:solidFill>
                  <a:srgbClr val="000099"/>
                </a:solidFill>
              </a:rPr>
              <a:t>TUBA</a:t>
            </a:r>
            <a:r>
              <a:rPr lang="en-GB" sz="1200" dirty="0" smtClean="0">
                <a:solidFill>
                  <a:srgbClr val="000099"/>
                </a:solidFill>
              </a:rPr>
              <a:t> rig (</a:t>
            </a:r>
            <a:r>
              <a:rPr lang="en-GB" sz="1200" dirty="0" err="1" smtClean="0">
                <a:solidFill>
                  <a:srgbClr val="000099"/>
                </a:solidFill>
              </a:rPr>
              <a:t>TUbe</a:t>
            </a:r>
            <a:r>
              <a:rPr lang="en-GB" sz="1200" dirty="0" smtClean="0">
                <a:solidFill>
                  <a:srgbClr val="000099"/>
                </a:solidFill>
              </a:rPr>
              <a:t> Burst Apparatus)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08104" y="1376670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60 tests</a:t>
            </a:r>
          </a:p>
          <a:p>
            <a:pPr algn="ctr"/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samples: as received Zry-4 tubes (without pellets)</a:t>
            </a:r>
            <a:r>
              <a:rPr lang="en-GB" sz="1400" dirty="0">
                <a:solidFill>
                  <a:srgbClr val="000099"/>
                </a:solidFill>
              </a:rPr>
              <a:t> </a:t>
            </a:r>
            <a:r>
              <a:rPr lang="en-GB" sz="1400" dirty="0" smtClean="0">
                <a:solidFill>
                  <a:srgbClr val="000099"/>
                </a:solidFill>
              </a:rPr>
              <a:t>with length of 60 mm;</a:t>
            </a:r>
          </a:p>
          <a:p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pressure-less heating to work T in He;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f</a:t>
            </a:r>
            <a:r>
              <a:rPr lang="en-GB" sz="1400" dirty="0" smtClean="0">
                <a:solidFill>
                  <a:srgbClr val="000099"/>
                </a:solidFill>
              </a:rPr>
              <a:t>illing of sample with </a:t>
            </a:r>
            <a:r>
              <a:rPr lang="en-GB" sz="1400" dirty="0" err="1" smtClean="0">
                <a:solidFill>
                  <a:srgbClr val="000099"/>
                </a:solidFill>
              </a:rPr>
              <a:t>Ar</a:t>
            </a:r>
            <a:r>
              <a:rPr lang="en-GB" sz="1400" dirty="0" smtClean="0">
                <a:solidFill>
                  <a:srgbClr val="000099"/>
                </a:solidFill>
              </a:rPr>
              <a:t> during 1 s</a:t>
            </a:r>
          </a:p>
          <a:p>
            <a:r>
              <a:rPr lang="en-GB" sz="1400" dirty="0" smtClean="0">
                <a:solidFill>
                  <a:srgbClr val="000099"/>
                </a:solidFill>
              </a:rPr>
              <a:t>to overpressures 2…200 bar;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one TC at sample bottom;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axial T difference between sample middle and sample end-plugs (pre-test): 25 K;</a:t>
            </a:r>
          </a:p>
          <a:p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azimuthal </a:t>
            </a:r>
            <a:r>
              <a:rPr lang="el-GR" sz="1400" dirty="0">
                <a:solidFill>
                  <a:srgbClr val="000099"/>
                </a:solidFill>
              </a:rPr>
              <a:t>Δ</a:t>
            </a:r>
            <a:r>
              <a:rPr lang="en-GB" sz="1400" dirty="0" smtClean="0">
                <a:solidFill>
                  <a:srgbClr val="000099"/>
                </a:solidFill>
              </a:rPr>
              <a:t>T:   </a:t>
            </a:r>
            <a:r>
              <a:rPr lang="en-GB" sz="1400" u="sng" dirty="0" smtClean="0">
                <a:solidFill>
                  <a:srgbClr val="000099"/>
                </a:solidFill>
              </a:rPr>
              <a:t>&lt; 3 K</a:t>
            </a:r>
            <a:r>
              <a:rPr lang="en-GB" sz="1400" dirty="0" smtClean="0">
                <a:solidFill>
                  <a:srgbClr val="000099"/>
                </a:solidFill>
              </a:rPr>
              <a:t>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strain measurement on cross projection with video camera. </a:t>
            </a:r>
            <a:endParaRPr lang="en-GB" sz="1400" dirty="0">
              <a:solidFill>
                <a:srgbClr val="000099"/>
              </a:solidFill>
            </a:endParaRPr>
          </a:p>
          <a:p>
            <a:endParaRPr lang="en-GB" sz="1400" dirty="0">
              <a:solidFill>
                <a:srgbClr val="000099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59832" y="3068960"/>
            <a:ext cx="248674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100" b="1" dirty="0" smtClean="0">
                <a:latin typeface="Calibri" panose="020F0502020204030204" pitchFamily="34" charset="0"/>
              </a:rPr>
              <a:t>He</a:t>
            </a:r>
            <a:endParaRPr lang="en-GB" sz="1100" b="1" dirty="0">
              <a:latin typeface="Calibri" panose="020F0502020204030204" pitchFamily="34" charset="0"/>
            </a:endParaRPr>
          </a:p>
        </p:txBody>
      </p:sp>
      <p:sp>
        <p:nvSpPr>
          <p:cNvPr id="2" name="Pfeil nach oben 1">
            <a:hlinkClick r:id="rId3" action="ppaction://hlinksldjump"/>
          </p:cNvPr>
          <p:cNvSpPr/>
          <p:nvPr/>
        </p:nvSpPr>
        <p:spPr>
          <a:xfrm>
            <a:off x="8903909" y="6193562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358061"/>
            <a:ext cx="734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Single tube </a:t>
            </a:r>
            <a:r>
              <a:rPr lang="en-GB" b="1" u="sng" dirty="0" smtClean="0">
                <a:solidFill>
                  <a:srgbClr val="006666"/>
                </a:solidFill>
              </a:rPr>
              <a:t>isothermal</a:t>
            </a:r>
            <a:r>
              <a:rPr lang="en-GB" b="1" dirty="0" smtClean="0">
                <a:solidFill>
                  <a:srgbClr val="006666"/>
                </a:solidFill>
              </a:rPr>
              <a:t> TUBA tests:  dependence of burst strain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and rod bending on temperature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4328260" cy="29588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03176"/>
            <a:ext cx="530352" cy="13228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06431"/>
            <a:ext cx="594360" cy="135940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763688" y="1304192"/>
            <a:ext cx="792088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2F2F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800°C</a:t>
            </a:r>
          </a:p>
          <a:p>
            <a:pPr algn="ctr"/>
            <a:r>
              <a:rPr lang="en-GB" sz="1200" dirty="0" smtClean="0">
                <a:solidFill>
                  <a:srgbClr val="2F2F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bar</a:t>
            </a:r>
          </a:p>
          <a:p>
            <a:pPr algn="ctr"/>
            <a:r>
              <a:rPr lang="en-GB" sz="1200" dirty="0" smtClean="0">
                <a:solidFill>
                  <a:srgbClr val="2F2F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strain</a:t>
            </a:r>
            <a:endParaRPr lang="en-GB" sz="1200" dirty="0">
              <a:solidFill>
                <a:srgbClr val="2F2FFF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47450" y="1311412"/>
            <a:ext cx="792088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950°C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bar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strain</a:t>
            </a:r>
            <a:endParaRPr lang="en-GB" sz="1200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827584" y="4293096"/>
            <a:ext cx="23042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ssdiagramm: Verbindungsstelle 10"/>
          <p:cNvSpPr/>
          <p:nvPr/>
        </p:nvSpPr>
        <p:spPr>
          <a:xfrm>
            <a:off x="2208436" y="4257092"/>
            <a:ext cx="72008" cy="72008"/>
          </a:xfrm>
          <a:prstGeom prst="flowChartConnector">
            <a:avLst/>
          </a:prstGeom>
          <a:solidFill>
            <a:srgbClr val="2F2FFF"/>
          </a:solidFill>
          <a:ln>
            <a:solidFill>
              <a:srgbClr val="2F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Verbindungsstelle 12"/>
          <p:cNvSpPr/>
          <p:nvPr/>
        </p:nvSpPr>
        <p:spPr>
          <a:xfrm>
            <a:off x="3032976" y="424063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2100505" y="3175348"/>
            <a:ext cx="141654" cy="1121079"/>
          </a:xfrm>
          <a:custGeom>
            <a:avLst/>
            <a:gdLst>
              <a:gd name="connsiteX0" fmla="*/ 141654 w 141654"/>
              <a:gd name="connsiteY0" fmla="*/ 1121079 h 1121079"/>
              <a:gd name="connsiteX1" fmla="*/ 3868 w 141654"/>
              <a:gd name="connsiteY1" fmla="*/ 651353 h 1121079"/>
              <a:gd name="connsiteX2" fmla="*/ 35183 w 141654"/>
              <a:gd name="connsiteY2" fmla="*/ 0 h 1121079"/>
              <a:gd name="connsiteX3" fmla="*/ 35183 w 141654"/>
              <a:gd name="connsiteY3" fmla="*/ 0 h 112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54" h="1121079">
                <a:moveTo>
                  <a:pt x="141654" y="1121079"/>
                </a:moveTo>
                <a:cubicBezTo>
                  <a:pt x="81633" y="979639"/>
                  <a:pt x="21613" y="838199"/>
                  <a:pt x="3868" y="651353"/>
                </a:cubicBezTo>
                <a:cubicBezTo>
                  <a:pt x="-13877" y="464506"/>
                  <a:pt x="35183" y="0"/>
                  <a:pt x="35183" y="0"/>
                </a:cubicBezTo>
                <a:lnTo>
                  <a:pt x="35183" y="0"/>
                </a:lnTo>
              </a:path>
            </a:pathLst>
          </a:custGeom>
          <a:noFill/>
          <a:ln w="15875">
            <a:solidFill>
              <a:srgbClr val="2F2F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2922079" y="3151671"/>
            <a:ext cx="141654" cy="1121079"/>
          </a:xfrm>
          <a:custGeom>
            <a:avLst/>
            <a:gdLst>
              <a:gd name="connsiteX0" fmla="*/ 141654 w 141654"/>
              <a:gd name="connsiteY0" fmla="*/ 1121079 h 1121079"/>
              <a:gd name="connsiteX1" fmla="*/ 3868 w 141654"/>
              <a:gd name="connsiteY1" fmla="*/ 651353 h 1121079"/>
              <a:gd name="connsiteX2" fmla="*/ 35183 w 141654"/>
              <a:gd name="connsiteY2" fmla="*/ 0 h 1121079"/>
              <a:gd name="connsiteX3" fmla="*/ 35183 w 141654"/>
              <a:gd name="connsiteY3" fmla="*/ 0 h 112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54" h="1121079">
                <a:moveTo>
                  <a:pt x="141654" y="1121079"/>
                </a:moveTo>
                <a:cubicBezTo>
                  <a:pt x="81633" y="979639"/>
                  <a:pt x="21613" y="838199"/>
                  <a:pt x="3868" y="651353"/>
                </a:cubicBezTo>
                <a:cubicBezTo>
                  <a:pt x="-13877" y="464506"/>
                  <a:pt x="35183" y="0"/>
                  <a:pt x="35183" y="0"/>
                </a:cubicBezTo>
                <a:lnTo>
                  <a:pt x="35183" y="0"/>
                </a:lnTo>
              </a:path>
            </a:pathLst>
          </a:custGeom>
          <a:noFill/>
          <a:ln w="15875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36784" y="6021288"/>
            <a:ext cx="329963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000099"/>
                </a:solidFill>
              </a:rPr>
              <a:t>m</a:t>
            </a:r>
            <a:r>
              <a:rPr lang="en-GB" sz="1200" dirty="0" smtClean="0">
                <a:solidFill>
                  <a:srgbClr val="000099"/>
                </a:solidFill>
              </a:rPr>
              <a:t>ax burst strain vs. </a:t>
            </a:r>
            <a:r>
              <a:rPr lang="en-GB" sz="1200" dirty="0" err="1" smtClean="0">
                <a:solidFill>
                  <a:srgbClr val="000099"/>
                </a:solidFill>
              </a:rPr>
              <a:t>temperaure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8" y="1789493"/>
            <a:ext cx="463296" cy="1353312"/>
          </a:xfrm>
          <a:prstGeom prst="rect">
            <a:avLst/>
          </a:prstGeom>
        </p:spPr>
      </p:pic>
      <p:sp>
        <p:nvSpPr>
          <p:cNvPr id="28" name="Flussdiagramm: Verbindungsstelle 27"/>
          <p:cNvSpPr/>
          <p:nvPr/>
        </p:nvSpPr>
        <p:spPr>
          <a:xfrm>
            <a:off x="1356692" y="4251916"/>
            <a:ext cx="72008" cy="72008"/>
          </a:xfrm>
          <a:prstGeom prst="flowChartConnector">
            <a:avLst/>
          </a:prstGeom>
          <a:solidFill>
            <a:srgbClr val="00C462"/>
          </a:solidFill>
          <a:ln>
            <a:solidFill>
              <a:srgbClr val="00C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1249468" y="3164197"/>
            <a:ext cx="141654" cy="1121079"/>
          </a:xfrm>
          <a:custGeom>
            <a:avLst/>
            <a:gdLst>
              <a:gd name="connsiteX0" fmla="*/ 141654 w 141654"/>
              <a:gd name="connsiteY0" fmla="*/ 1121079 h 1121079"/>
              <a:gd name="connsiteX1" fmla="*/ 3868 w 141654"/>
              <a:gd name="connsiteY1" fmla="*/ 651353 h 1121079"/>
              <a:gd name="connsiteX2" fmla="*/ 35183 w 141654"/>
              <a:gd name="connsiteY2" fmla="*/ 0 h 1121079"/>
              <a:gd name="connsiteX3" fmla="*/ 35183 w 141654"/>
              <a:gd name="connsiteY3" fmla="*/ 0 h 112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54" h="1121079">
                <a:moveTo>
                  <a:pt x="141654" y="1121079"/>
                </a:moveTo>
                <a:cubicBezTo>
                  <a:pt x="81633" y="979639"/>
                  <a:pt x="21613" y="838199"/>
                  <a:pt x="3868" y="651353"/>
                </a:cubicBezTo>
                <a:cubicBezTo>
                  <a:pt x="-13877" y="464506"/>
                  <a:pt x="35183" y="0"/>
                  <a:pt x="35183" y="0"/>
                </a:cubicBezTo>
                <a:lnTo>
                  <a:pt x="35183" y="0"/>
                </a:lnTo>
              </a:path>
            </a:pathLst>
          </a:custGeom>
          <a:noFill/>
          <a:ln w="15875">
            <a:solidFill>
              <a:srgbClr val="00C462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924251" y="1305671"/>
            <a:ext cx="792088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00C46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650°C</a:t>
            </a:r>
          </a:p>
          <a:p>
            <a:pPr algn="ctr"/>
            <a:r>
              <a:rPr lang="en-GB" sz="1200" dirty="0" smtClean="0">
                <a:solidFill>
                  <a:srgbClr val="00C46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bar</a:t>
            </a:r>
          </a:p>
          <a:p>
            <a:pPr algn="ctr"/>
            <a:r>
              <a:rPr lang="en-GB" sz="1200" dirty="0" smtClean="0">
                <a:solidFill>
                  <a:srgbClr val="00C46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strain</a:t>
            </a:r>
            <a:endParaRPr lang="en-GB" sz="1200" dirty="0">
              <a:solidFill>
                <a:srgbClr val="00C462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366048" y="3933056"/>
            <a:ext cx="837800" cy="1512168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774358"/>
            <a:ext cx="490728" cy="1408176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3563888" y="1328816"/>
            <a:ext cx="792088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1050°C</a:t>
            </a:r>
          </a:p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bar</a:t>
            </a:r>
          </a:p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strain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Flussdiagramm: Verbindungsstelle 33"/>
          <p:cNvSpPr/>
          <p:nvPr/>
        </p:nvSpPr>
        <p:spPr>
          <a:xfrm>
            <a:off x="3599892" y="4481500"/>
            <a:ext cx="72008" cy="7200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3620022" y="3187874"/>
            <a:ext cx="281836" cy="1334022"/>
          </a:xfrm>
          <a:custGeom>
            <a:avLst/>
            <a:gdLst>
              <a:gd name="connsiteX0" fmla="*/ 0 w 281836"/>
              <a:gd name="connsiteY0" fmla="*/ 1334022 h 1334022"/>
              <a:gd name="connsiteX1" fmla="*/ 200416 w 281836"/>
              <a:gd name="connsiteY1" fmla="*/ 939452 h 1334022"/>
              <a:gd name="connsiteX2" fmla="*/ 281836 w 281836"/>
              <a:gd name="connsiteY2" fmla="*/ 0 h 1334022"/>
              <a:gd name="connsiteX3" fmla="*/ 281836 w 281836"/>
              <a:gd name="connsiteY3" fmla="*/ 0 h 133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6" h="1334022">
                <a:moveTo>
                  <a:pt x="0" y="1334022"/>
                </a:moveTo>
                <a:cubicBezTo>
                  <a:pt x="76721" y="1247905"/>
                  <a:pt x="153443" y="1161789"/>
                  <a:pt x="200416" y="939452"/>
                </a:cubicBezTo>
                <a:cubicBezTo>
                  <a:pt x="247389" y="717115"/>
                  <a:pt x="281836" y="0"/>
                  <a:pt x="281836" y="0"/>
                </a:cubicBezTo>
                <a:lnTo>
                  <a:pt x="281836" y="0"/>
                </a:lnTo>
              </a:path>
            </a:pathLst>
          </a:custGeom>
          <a:noFill/>
          <a:ln w="19050">
            <a:solidFill>
              <a:srgbClr val="C0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5004048" y="1966172"/>
            <a:ext cx="3960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400" dirty="0" smtClean="0">
              <a:solidFill>
                <a:srgbClr val="000099"/>
              </a:solidFill>
            </a:endParaRPr>
          </a:p>
          <a:p>
            <a:pPr algn="just"/>
            <a:r>
              <a:rPr lang="en-GB" sz="1400" dirty="0" smtClean="0">
                <a:solidFill>
                  <a:srgbClr val="000099"/>
                </a:solidFill>
              </a:rPr>
              <a:t>1) two minimums of the burst strain:</a:t>
            </a:r>
          </a:p>
          <a:p>
            <a:pPr algn="just"/>
            <a:r>
              <a:rPr lang="en-GB" sz="1400" dirty="0" smtClean="0">
                <a:solidFill>
                  <a:srgbClr val="000099"/>
                </a:solidFill>
              </a:rPr>
              <a:t>at 900°C (</a:t>
            </a:r>
            <a:r>
              <a:rPr lang="el-GR" sz="1400" dirty="0" smtClean="0">
                <a:solidFill>
                  <a:srgbClr val="000099"/>
                </a:solidFill>
              </a:rPr>
              <a:t>α</a:t>
            </a:r>
            <a:r>
              <a:rPr lang="en-GB" sz="1400" dirty="0" smtClean="0">
                <a:solidFill>
                  <a:srgbClr val="000099"/>
                </a:solidFill>
              </a:rPr>
              <a:t>+</a:t>
            </a:r>
            <a:r>
              <a:rPr lang="el-GR" sz="1400" dirty="0" smtClean="0">
                <a:solidFill>
                  <a:srgbClr val="000099"/>
                </a:solidFill>
              </a:rPr>
              <a:t>β</a:t>
            </a:r>
            <a:r>
              <a:rPr lang="de-DE" sz="1400" dirty="0" smtClean="0">
                <a:solidFill>
                  <a:srgbClr val="000099"/>
                </a:solidFill>
              </a:rPr>
              <a:t> </a:t>
            </a:r>
            <a:r>
              <a:rPr lang="en-GB" sz="1400" dirty="0" smtClean="0">
                <a:solidFill>
                  <a:srgbClr val="000099"/>
                </a:solidFill>
              </a:rPr>
              <a:t>region) and 1050°C (</a:t>
            </a:r>
            <a:r>
              <a:rPr lang="el-GR" sz="1400" dirty="0" smtClean="0">
                <a:solidFill>
                  <a:srgbClr val="000099"/>
                </a:solidFill>
              </a:rPr>
              <a:t>β</a:t>
            </a:r>
            <a:r>
              <a:rPr lang="de-DE" sz="1400" dirty="0" smtClean="0">
                <a:solidFill>
                  <a:srgbClr val="000099"/>
                </a:solidFill>
              </a:rPr>
              <a:t> </a:t>
            </a:r>
            <a:r>
              <a:rPr lang="en-GB" sz="1400" dirty="0">
                <a:solidFill>
                  <a:srgbClr val="000099"/>
                </a:solidFill>
              </a:rPr>
              <a:t>region</a:t>
            </a:r>
            <a:r>
              <a:rPr lang="en-GB" sz="1400" dirty="0" smtClean="0">
                <a:solidFill>
                  <a:srgbClr val="000099"/>
                </a:solidFill>
              </a:rPr>
              <a:t>);</a:t>
            </a:r>
          </a:p>
          <a:p>
            <a:pPr algn="just"/>
            <a:endParaRPr lang="en-GB" sz="1400" dirty="0" smtClean="0">
              <a:solidFill>
                <a:srgbClr val="000099"/>
              </a:solidFill>
            </a:endParaRPr>
          </a:p>
          <a:p>
            <a:pPr algn="just"/>
            <a:endParaRPr lang="en-GB" sz="1400" dirty="0" smtClean="0">
              <a:solidFill>
                <a:srgbClr val="000099"/>
              </a:solidFill>
            </a:endParaRPr>
          </a:p>
          <a:p>
            <a:pPr algn="just"/>
            <a:endParaRPr lang="en-GB" sz="1400" dirty="0" smtClean="0">
              <a:solidFill>
                <a:srgbClr val="000099"/>
              </a:solidFill>
            </a:endParaRPr>
          </a:p>
          <a:p>
            <a:pPr algn="just"/>
            <a:r>
              <a:rPr lang="en-GB" sz="1400" dirty="0" smtClean="0">
                <a:solidFill>
                  <a:srgbClr val="000099"/>
                </a:solidFill>
              </a:rPr>
              <a:t>2) significant rod bending at temperatures before phase transition </a:t>
            </a:r>
            <a:r>
              <a:rPr lang="en-GB" sz="1400" dirty="0">
                <a:solidFill>
                  <a:srgbClr val="000099"/>
                </a:solidFill>
              </a:rPr>
              <a:t>(</a:t>
            </a:r>
            <a:r>
              <a:rPr lang="el-GR" sz="1400" dirty="0" smtClean="0">
                <a:solidFill>
                  <a:srgbClr val="000099"/>
                </a:solidFill>
              </a:rPr>
              <a:t>α</a:t>
            </a:r>
            <a:r>
              <a:rPr lang="de-DE" sz="1400" dirty="0" smtClean="0">
                <a:solidFill>
                  <a:srgbClr val="000099"/>
                </a:solidFill>
              </a:rPr>
              <a:t> </a:t>
            </a:r>
            <a:r>
              <a:rPr lang="en-GB" sz="1400" dirty="0">
                <a:solidFill>
                  <a:srgbClr val="000099"/>
                </a:solidFill>
              </a:rPr>
              <a:t>region</a:t>
            </a:r>
            <a:r>
              <a:rPr lang="en-GB" sz="1400" dirty="0" smtClean="0">
                <a:solidFill>
                  <a:srgbClr val="000099"/>
                </a:solidFill>
              </a:rPr>
              <a:t>);</a:t>
            </a:r>
          </a:p>
          <a:p>
            <a:pPr algn="just"/>
            <a:endParaRPr lang="en-GB" sz="1400" dirty="0">
              <a:solidFill>
                <a:srgbClr val="000099"/>
              </a:solidFill>
            </a:endParaRPr>
          </a:p>
          <a:p>
            <a:pPr algn="just"/>
            <a:r>
              <a:rPr lang="en-GB" sz="1400" dirty="0">
                <a:solidFill>
                  <a:srgbClr val="000099"/>
                </a:solidFill>
              </a:rPr>
              <a:t>absence of rod bending at temperatures during and after phase </a:t>
            </a:r>
            <a:r>
              <a:rPr lang="en-GB" sz="1400" dirty="0" smtClean="0">
                <a:solidFill>
                  <a:srgbClr val="000099"/>
                </a:solidFill>
              </a:rPr>
              <a:t>transition;</a:t>
            </a:r>
            <a:endParaRPr lang="en-GB" sz="1400" dirty="0">
              <a:solidFill>
                <a:srgbClr val="000099"/>
              </a:solidFill>
            </a:endParaRPr>
          </a:p>
          <a:p>
            <a:pPr algn="just"/>
            <a:endParaRPr lang="en-GB" sz="1400" dirty="0" smtClean="0">
              <a:solidFill>
                <a:srgbClr val="000099"/>
              </a:solidFill>
            </a:endParaRPr>
          </a:p>
          <a:p>
            <a:pPr algn="just"/>
            <a:endParaRPr lang="en-GB" sz="1400" dirty="0" smtClean="0">
              <a:solidFill>
                <a:srgbClr val="000099"/>
              </a:solidFill>
            </a:endParaRPr>
          </a:p>
          <a:p>
            <a:pPr algn="just"/>
            <a:endParaRPr lang="en-GB" sz="1400" dirty="0">
              <a:solidFill>
                <a:srgbClr val="000099"/>
              </a:solidFill>
            </a:endParaRPr>
          </a:p>
          <a:p>
            <a:pPr algn="just"/>
            <a:r>
              <a:rPr lang="en-GB" sz="1400" dirty="0" smtClean="0">
                <a:solidFill>
                  <a:srgbClr val="000099"/>
                </a:solidFill>
              </a:rPr>
              <a:t>3) axial contraction in </a:t>
            </a:r>
            <a:r>
              <a:rPr lang="el-GR" sz="1400" dirty="0">
                <a:solidFill>
                  <a:srgbClr val="000099"/>
                </a:solidFill>
              </a:rPr>
              <a:t>α</a:t>
            </a:r>
            <a:r>
              <a:rPr lang="de-DE" sz="1400" dirty="0">
                <a:solidFill>
                  <a:srgbClr val="000099"/>
                </a:solidFill>
              </a:rPr>
              <a:t> </a:t>
            </a:r>
            <a:r>
              <a:rPr lang="en-GB" sz="1400" dirty="0" smtClean="0">
                <a:solidFill>
                  <a:srgbClr val="000099"/>
                </a:solidFill>
              </a:rPr>
              <a:t>region due to anisotropy.</a:t>
            </a:r>
          </a:p>
          <a:p>
            <a:pPr algn="just"/>
            <a:endParaRPr lang="en-GB" sz="1400" dirty="0" smtClean="0">
              <a:solidFill>
                <a:srgbClr val="000099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27584" y="1844909"/>
            <a:ext cx="36724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899592" y="3061550"/>
            <a:ext cx="36724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404664"/>
            <a:ext cx="739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Single tube </a:t>
            </a:r>
            <a:r>
              <a:rPr lang="en-GB" b="1" u="sng" dirty="0" smtClean="0">
                <a:solidFill>
                  <a:srgbClr val="006666"/>
                </a:solidFill>
              </a:rPr>
              <a:t>isothermal</a:t>
            </a:r>
            <a:r>
              <a:rPr lang="en-GB" b="1" dirty="0" smtClean="0">
                <a:solidFill>
                  <a:srgbClr val="006666"/>
                </a:solidFill>
              </a:rPr>
              <a:t> TUBA tests: criterion of creep rupture time</a:t>
            </a:r>
          </a:p>
          <a:p>
            <a:pPr algn="ctr"/>
            <a:r>
              <a:rPr lang="en-GB" b="1" dirty="0" smtClean="0">
                <a:solidFill>
                  <a:srgbClr val="006666"/>
                </a:solidFill>
              </a:rPr>
              <a:t>(dependence of burst time on temperature and pressure)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1758696" cy="2438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47152" y="4710160"/>
            <a:ext cx="1157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200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Zry-4 </a:t>
            </a:r>
            <a:r>
              <a:rPr lang="en-GB" sz="1200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samples</a:t>
            </a:r>
          </a:p>
          <a:p>
            <a:pPr algn="ctr" eaLnBrk="1" hangingPunct="1"/>
            <a:r>
              <a:rPr lang="de-DE" sz="1200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after</a:t>
            </a:r>
            <a:r>
              <a:rPr lang="en-GB" sz="1200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 burst</a:t>
            </a:r>
          </a:p>
          <a:p>
            <a:pPr algn="ctr" eaLnBrk="1" hangingPunct="1"/>
            <a:r>
              <a:rPr lang="en-GB" sz="1200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at 850°C </a:t>
            </a:r>
            <a:endParaRPr lang="en-GB" sz="1200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01" y="2060848"/>
            <a:ext cx="1703832" cy="2386584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742080" y="4582869"/>
            <a:ext cx="1157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dirty="0" smtClean="0">
                <a:solidFill>
                  <a:srgbClr val="000099"/>
                </a:solidFill>
                <a:cs typeface="Times New Roman" pitchFamily="18" charset="0"/>
              </a:rPr>
              <a:t>Zry-4 samples</a:t>
            </a:r>
            <a:endParaRPr lang="en-GB" sz="1200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1" hangingPunct="1"/>
            <a:r>
              <a:rPr lang="de-DE" sz="1200" dirty="0">
                <a:solidFill>
                  <a:srgbClr val="000099"/>
                </a:solidFill>
                <a:cs typeface="Times New Roman" pitchFamily="18" charset="0"/>
              </a:rPr>
              <a:t>after</a:t>
            </a:r>
            <a:r>
              <a:rPr lang="en-GB" sz="1200" dirty="0">
                <a:solidFill>
                  <a:srgbClr val="000099"/>
                </a:solidFill>
                <a:cs typeface="Times New Roman" pitchFamily="18" charset="0"/>
              </a:rPr>
              <a:t> burst</a:t>
            </a:r>
          </a:p>
          <a:p>
            <a:pPr algn="ctr" eaLnBrk="1" hangingPunct="1"/>
            <a:r>
              <a:rPr lang="en-GB" sz="1200" dirty="0">
                <a:solidFill>
                  <a:srgbClr val="000099"/>
                </a:solidFill>
                <a:cs typeface="Times New Roman" pitchFamily="18" charset="0"/>
              </a:rPr>
              <a:t>at</a:t>
            </a:r>
            <a:r>
              <a:rPr lang="de-DE" sz="1200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 900°C </a:t>
            </a:r>
            <a:endParaRPr lang="de-DE" sz="1200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854137" y="1778508"/>
            <a:ext cx="5443879" cy="3810732"/>
            <a:chOff x="2140682" y="1778508"/>
            <a:chExt cx="4979478" cy="348565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8508"/>
              <a:ext cx="4852416" cy="3300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140682" y="5079492"/>
              <a:ext cx="285485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200" i="1" dirty="0">
                  <a:solidFill>
                    <a:srgbClr val="000099"/>
                  </a:solidFill>
                </a:rPr>
                <a:t>*</a:t>
              </a:r>
              <a:r>
                <a:rPr lang="en-GB" sz="1200" i="1" dirty="0" smtClean="0">
                  <a:solidFill>
                    <a:srgbClr val="000099"/>
                  </a:solidFill>
                </a:rPr>
                <a:t>burst strain expressed </a:t>
              </a:r>
              <a:r>
                <a:rPr lang="en-GB" sz="1200" i="1" dirty="0">
                  <a:solidFill>
                    <a:srgbClr val="000099"/>
                  </a:solidFill>
                </a:rPr>
                <a:t>as a </a:t>
              </a:r>
              <a:r>
                <a:rPr lang="en-GB" sz="1200" i="1" dirty="0" smtClean="0">
                  <a:solidFill>
                    <a:srgbClr val="000099"/>
                  </a:solidFill>
                </a:rPr>
                <a:t>percentage</a:t>
              </a:r>
              <a:endParaRPr lang="en-GB" sz="1200" i="1" dirty="0">
                <a:solidFill>
                  <a:srgbClr val="000099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494386" y="1785342"/>
              <a:ext cx="10591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i="1" dirty="0" smtClean="0">
                  <a:solidFill>
                    <a:srgbClr val="000099"/>
                  </a:solidFill>
                </a:rPr>
                <a:t>*</a:t>
              </a:r>
              <a:endParaRPr lang="en-GB" i="1" dirty="0">
                <a:solidFill>
                  <a:srgbClr val="000099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1653580" y="2996947"/>
              <a:ext cx="1512167" cy="21602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p</a:t>
              </a:r>
              <a:r>
                <a:rPr lang="en-GB" sz="1600" dirty="0" smtClean="0">
                  <a:solidFill>
                    <a:srgbClr val="FF0000"/>
                  </a:solidFill>
                </a:rPr>
                <a:t>ressure p</a:t>
              </a:r>
              <a:r>
                <a:rPr lang="en-GB" sz="1600" baseline="-25000" dirty="0" smtClean="0">
                  <a:solidFill>
                    <a:srgbClr val="FF0000"/>
                  </a:solidFill>
                </a:rPr>
                <a:t>i</a:t>
              </a:r>
              <a:endParaRPr lang="en-GB" sz="16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2699792" y="1838614"/>
              <a:ext cx="0" cy="287154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3059832" y="1818367"/>
              <a:ext cx="0" cy="2762761"/>
            </a:xfrm>
            <a:prstGeom prst="line">
              <a:avLst/>
            </a:prstGeom>
            <a:ln w="15875">
              <a:solidFill>
                <a:srgbClr val="2D2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/>
          </p:nvSpPr>
          <p:spPr>
            <a:xfrm rot="16200000">
              <a:off x="1957798" y="3188282"/>
              <a:ext cx="1704203" cy="1694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 smtClean="0">
                  <a:solidFill>
                    <a:srgbClr val="2D2DFF"/>
                  </a:solidFill>
                </a:rPr>
                <a:t>hoop stress, </a:t>
              </a:r>
              <a:r>
                <a:rPr lang="el-GR" sz="1600" dirty="0" smtClean="0">
                  <a:solidFill>
                    <a:srgbClr val="2D2DFF"/>
                  </a:solidFill>
                </a:rPr>
                <a:t>σ</a:t>
              </a:r>
              <a:r>
                <a:rPr lang="de-DE" sz="1600" baseline="-25000" dirty="0" smtClean="0">
                  <a:solidFill>
                    <a:srgbClr val="2D2DFF"/>
                  </a:solidFill>
                </a:rPr>
                <a:t>HSO</a:t>
              </a:r>
              <a:endParaRPr lang="en-GB" sz="1600" baseline="-25000" dirty="0">
                <a:solidFill>
                  <a:srgbClr val="2D2DFF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283968" y="4903068"/>
              <a:ext cx="1650210" cy="169416"/>
            </a:xfrm>
            <a:prstGeom prst="rect">
              <a:avLst/>
            </a:prstGeom>
            <a:solidFill>
              <a:srgbClr val="CC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>
                  <a:solidFill>
                    <a:srgbClr val="000096"/>
                  </a:solidFill>
                </a:rPr>
                <a:t>s</a:t>
              </a:r>
              <a:r>
                <a:rPr lang="en-GB" sz="1600" dirty="0" smtClean="0">
                  <a:solidFill>
                    <a:srgbClr val="000096"/>
                  </a:solidFill>
                </a:rPr>
                <a:t>tress rupture life</a:t>
              </a:r>
              <a:endParaRPr lang="en-GB" sz="1600" dirty="0">
                <a:solidFill>
                  <a:srgbClr val="000096"/>
                </a:solidFill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107504" y="1943647"/>
            <a:ext cx="648072" cy="169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0000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pressure</a:t>
            </a:r>
            <a:endParaRPr lang="en-GB" sz="1200" dirty="0">
              <a:solidFill>
                <a:srgbClr val="0000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403648" y="1943647"/>
            <a:ext cx="561486" cy="169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0000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strain</a:t>
            </a:r>
            <a:endParaRPr lang="en-GB" sz="1200" dirty="0">
              <a:solidFill>
                <a:srgbClr val="0000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380312" y="1891432"/>
            <a:ext cx="648072" cy="169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0000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pressure</a:t>
            </a:r>
            <a:endParaRPr lang="en-GB" sz="1200" dirty="0">
              <a:solidFill>
                <a:srgbClr val="0000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619026" y="1891432"/>
            <a:ext cx="561486" cy="1694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0000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strain</a:t>
            </a:r>
            <a:endParaRPr lang="en-GB" sz="1200" dirty="0">
              <a:solidFill>
                <a:srgbClr val="0000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465391" y="2402069"/>
            <a:ext cx="3618777" cy="450867"/>
          </a:xfrm>
          <a:prstGeom prst="rect">
            <a:avLst/>
          </a:prstGeom>
          <a:solidFill>
            <a:srgbClr val="FF66F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6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255131"/>
            <a:ext cx="734481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KfK single rod </a:t>
            </a:r>
            <a:r>
              <a:rPr lang="en-GB" b="1" u="sng" dirty="0" smtClean="0">
                <a:solidFill>
                  <a:srgbClr val="006666"/>
                </a:solidFill>
              </a:rPr>
              <a:t>transient</a:t>
            </a:r>
            <a:r>
              <a:rPr lang="en-GB" b="1" dirty="0" smtClean="0">
                <a:solidFill>
                  <a:srgbClr val="006666"/>
                </a:solidFill>
              </a:rPr>
              <a:t> tests FABIOLA</a:t>
            </a:r>
          </a:p>
          <a:p>
            <a:pPr algn="ctr"/>
            <a:endParaRPr lang="en-GB" sz="1100" b="1" dirty="0" smtClean="0">
              <a:solidFill>
                <a:srgbClr val="006666"/>
              </a:solidFill>
            </a:endParaRPr>
          </a:p>
          <a:p>
            <a:pPr algn="ctr"/>
            <a:r>
              <a:rPr lang="en-GB" sz="1400" dirty="0">
                <a:solidFill>
                  <a:srgbClr val="006666"/>
                </a:solidFill>
              </a:rPr>
              <a:t>L</a:t>
            </a:r>
            <a:r>
              <a:rPr lang="en-GB" sz="1400" dirty="0" smtClean="0">
                <a:solidFill>
                  <a:srgbClr val="006666"/>
                </a:solidFill>
              </a:rPr>
              <a:t>. Schmidt, </a:t>
            </a:r>
            <a:r>
              <a:rPr lang="en-GB" sz="1400" dirty="0">
                <a:solidFill>
                  <a:srgbClr val="006666"/>
                </a:solidFill>
              </a:rPr>
              <a:t>H</a:t>
            </a:r>
            <a:r>
              <a:rPr lang="en-GB" sz="1400" dirty="0" smtClean="0">
                <a:solidFill>
                  <a:srgbClr val="006666"/>
                </a:solidFill>
              </a:rPr>
              <a:t>. </a:t>
            </a:r>
            <a:r>
              <a:rPr lang="en-GB" sz="1400" dirty="0" err="1" smtClean="0">
                <a:solidFill>
                  <a:srgbClr val="006666"/>
                </a:solidFill>
              </a:rPr>
              <a:t>Lehning</a:t>
            </a:r>
            <a:r>
              <a:rPr lang="en-GB" sz="1400" dirty="0" smtClean="0">
                <a:solidFill>
                  <a:srgbClr val="006666"/>
                </a:solidFill>
              </a:rPr>
              <a:t>, K. Müller, D. </a:t>
            </a:r>
            <a:r>
              <a:rPr lang="en-GB" sz="1400" dirty="0" err="1" smtClean="0">
                <a:solidFill>
                  <a:srgbClr val="006666"/>
                </a:solidFill>
              </a:rPr>
              <a:t>Piel</a:t>
            </a:r>
            <a:r>
              <a:rPr lang="en-GB" sz="1400" dirty="0" smtClean="0">
                <a:solidFill>
                  <a:srgbClr val="006666"/>
                </a:solidFill>
              </a:rPr>
              <a:t>, H. </a:t>
            </a:r>
            <a:r>
              <a:rPr lang="en-GB" sz="1400" dirty="0" err="1" smtClean="0">
                <a:solidFill>
                  <a:srgbClr val="006666"/>
                </a:solidFill>
              </a:rPr>
              <a:t>Schleger</a:t>
            </a:r>
            <a:r>
              <a:rPr lang="en-GB" sz="1400" dirty="0" smtClean="0">
                <a:solidFill>
                  <a:srgbClr val="006666"/>
                </a:solidFill>
              </a:rPr>
              <a:t>.    KfK 3250, </a:t>
            </a:r>
            <a:r>
              <a:rPr lang="en-GB" sz="1400" dirty="0" err="1" smtClean="0">
                <a:solidFill>
                  <a:srgbClr val="006666"/>
                </a:solidFill>
              </a:rPr>
              <a:t>Juni</a:t>
            </a:r>
            <a:r>
              <a:rPr lang="en-GB" sz="1400" dirty="0" smtClean="0">
                <a:solidFill>
                  <a:srgbClr val="006666"/>
                </a:solidFill>
              </a:rPr>
              <a:t> 1982</a:t>
            </a:r>
            <a:endParaRPr lang="en-GB" sz="1400" dirty="0">
              <a:solidFill>
                <a:srgbClr val="00666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2392"/>
            <a:ext cx="3364224" cy="3664976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50219" y="5509096"/>
            <a:ext cx="285485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i="1" dirty="0" smtClean="0">
                <a:solidFill>
                  <a:srgbClr val="000099"/>
                </a:solidFill>
              </a:rPr>
              <a:t>X-ray picture of FABIOLA rig</a:t>
            </a:r>
            <a:endParaRPr lang="en-GB" sz="1200" i="1" dirty="0">
              <a:solidFill>
                <a:srgbClr val="0000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11960" y="1268760"/>
            <a:ext cx="46085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&gt; 100 tests</a:t>
            </a:r>
          </a:p>
          <a:p>
            <a:pPr algn="ctr"/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samples: as received Zry-4 tubes</a:t>
            </a:r>
          </a:p>
          <a:p>
            <a:r>
              <a:rPr lang="en-GB" sz="1400" dirty="0" smtClean="0">
                <a:solidFill>
                  <a:srgbClr val="000099"/>
                </a:solidFill>
              </a:rPr>
              <a:t>with length of </a:t>
            </a:r>
            <a:r>
              <a:rPr lang="en-GB" sz="1400" dirty="0">
                <a:solidFill>
                  <a:srgbClr val="000099"/>
                </a:solidFill>
              </a:rPr>
              <a:t>2</a:t>
            </a:r>
            <a:r>
              <a:rPr lang="en-GB" sz="1400" dirty="0" smtClean="0">
                <a:solidFill>
                  <a:srgbClr val="000099"/>
                </a:solidFill>
              </a:rPr>
              <a:t>00 mm, filled with Al</a:t>
            </a:r>
            <a:r>
              <a:rPr lang="en-GB" sz="1400" baseline="-25000" dirty="0" smtClean="0">
                <a:solidFill>
                  <a:srgbClr val="000099"/>
                </a:solidFill>
              </a:rPr>
              <a:t>2</a:t>
            </a:r>
            <a:r>
              <a:rPr lang="en-GB" sz="1400" dirty="0" smtClean="0">
                <a:solidFill>
                  <a:srgbClr val="000099"/>
                </a:solidFill>
              </a:rPr>
              <a:t>O</a:t>
            </a:r>
            <a:r>
              <a:rPr lang="en-GB" sz="1400" baseline="-25000" dirty="0" smtClean="0">
                <a:solidFill>
                  <a:srgbClr val="000099"/>
                </a:solidFill>
              </a:rPr>
              <a:t>3</a:t>
            </a:r>
            <a:r>
              <a:rPr lang="en-GB" sz="1400" dirty="0" smtClean="0">
                <a:solidFill>
                  <a:srgbClr val="000099"/>
                </a:solidFill>
              </a:rPr>
              <a:t> or UO</a:t>
            </a:r>
            <a:r>
              <a:rPr lang="en-GB" sz="1400" baseline="-25000" dirty="0" smtClean="0">
                <a:solidFill>
                  <a:srgbClr val="000099"/>
                </a:solidFill>
              </a:rPr>
              <a:t>2</a:t>
            </a:r>
            <a:r>
              <a:rPr lang="en-GB" sz="1400" dirty="0" smtClean="0">
                <a:solidFill>
                  <a:srgbClr val="000099"/>
                </a:solidFill>
              </a:rPr>
              <a:t> pellets (</a:t>
            </a:r>
            <a:r>
              <a:rPr lang="en-GB" sz="1400" i="1" dirty="0" smtClean="0">
                <a:solidFill>
                  <a:srgbClr val="000099"/>
                </a:solidFill>
              </a:rPr>
              <a:t>no influence of pellet material was detected</a:t>
            </a:r>
            <a:r>
              <a:rPr lang="en-GB" sz="1400" dirty="0" smtClean="0">
                <a:solidFill>
                  <a:srgbClr val="000099"/>
                </a:solidFill>
              </a:rPr>
              <a:t>);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filling of sample with He during 1 s</a:t>
            </a:r>
          </a:p>
          <a:p>
            <a:r>
              <a:rPr lang="en-GB" sz="1400" dirty="0">
                <a:solidFill>
                  <a:srgbClr val="000099"/>
                </a:solidFill>
              </a:rPr>
              <a:t>to overpressures </a:t>
            </a:r>
            <a:r>
              <a:rPr lang="en-GB" sz="1400" dirty="0" smtClean="0">
                <a:solidFill>
                  <a:srgbClr val="000099"/>
                </a:solidFill>
              </a:rPr>
              <a:t>40…125 </a:t>
            </a:r>
            <a:r>
              <a:rPr lang="en-GB" sz="1400" dirty="0">
                <a:solidFill>
                  <a:srgbClr val="000099"/>
                </a:solidFill>
              </a:rPr>
              <a:t>bar at 600°C;</a:t>
            </a:r>
          </a:p>
          <a:p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u="sng" dirty="0" smtClean="0">
                <a:solidFill>
                  <a:srgbClr val="000099"/>
                </a:solidFill>
              </a:rPr>
              <a:t>transient</a:t>
            </a:r>
            <a:r>
              <a:rPr lang="en-GB" sz="1400" dirty="0" smtClean="0">
                <a:solidFill>
                  <a:srgbClr val="000099"/>
                </a:solidFill>
              </a:rPr>
              <a:t> heating in steam with rates 2…11 K/s until clad burst;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t</a:t>
            </a:r>
            <a:r>
              <a:rPr lang="en-GB" sz="1400" dirty="0" smtClean="0">
                <a:solidFill>
                  <a:srgbClr val="000099"/>
                </a:solidFill>
              </a:rPr>
              <a:t>emperature measurements: 3 pyrometers along axial direction (75 mm </a:t>
            </a:r>
            <a:r>
              <a:rPr lang="en-GB" sz="1400" dirty="0">
                <a:solidFill>
                  <a:srgbClr val="000099"/>
                </a:solidFill>
              </a:rPr>
              <a:t>interval</a:t>
            </a:r>
            <a:r>
              <a:rPr lang="en-GB" sz="1400" dirty="0" smtClean="0">
                <a:solidFill>
                  <a:srgbClr val="000099"/>
                </a:solidFill>
              </a:rPr>
              <a:t>),    3 </a:t>
            </a:r>
            <a:r>
              <a:rPr lang="en-GB" sz="1400" dirty="0">
                <a:solidFill>
                  <a:srgbClr val="000099"/>
                </a:solidFill>
              </a:rPr>
              <a:t>thermocouples at burst position (only few samples; 120° interval</a:t>
            </a:r>
            <a:r>
              <a:rPr lang="en-GB" sz="1400" dirty="0" smtClean="0">
                <a:solidFill>
                  <a:srgbClr val="000099"/>
                </a:solidFill>
              </a:rPr>
              <a:t>);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axial T gradient between sample middle and sample end-plugs:    0.2 K/mm;</a:t>
            </a:r>
          </a:p>
          <a:p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azimuthal </a:t>
            </a:r>
            <a:r>
              <a:rPr lang="el-GR" sz="1400" dirty="0">
                <a:solidFill>
                  <a:srgbClr val="000099"/>
                </a:solidFill>
              </a:rPr>
              <a:t>Δ</a:t>
            </a:r>
            <a:r>
              <a:rPr lang="en-GB" sz="1400" dirty="0" smtClean="0">
                <a:solidFill>
                  <a:srgbClr val="000099"/>
                </a:solidFill>
              </a:rPr>
              <a:t>T:    </a:t>
            </a:r>
            <a:r>
              <a:rPr lang="en-GB" sz="1400" u="sng" dirty="0" smtClean="0">
                <a:solidFill>
                  <a:srgbClr val="000099"/>
                </a:solidFill>
              </a:rPr>
              <a:t>15 K</a:t>
            </a:r>
            <a:r>
              <a:rPr lang="en-GB" sz="1400" dirty="0" smtClean="0">
                <a:solidFill>
                  <a:srgbClr val="000099"/>
                </a:solidFill>
              </a:rPr>
              <a:t>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strain measurement on </a:t>
            </a:r>
            <a:r>
              <a:rPr lang="en-GB" sz="1400" dirty="0" smtClean="0">
                <a:solidFill>
                  <a:srgbClr val="000099"/>
                </a:solidFill>
              </a:rPr>
              <a:t>longitudinal </a:t>
            </a:r>
            <a:r>
              <a:rPr lang="en-GB" sz="1400" dirty="0">
                <a:solidFill>
                  <a:srgbClr val="000099"/>
                </a:solidFill>
              </a:rPr>
              <a:t>projection with </a:t>
            </a:r>
            <a:r>
              <a:rPr lang="en-GB" sz="1400" dirty="0" smtClean="0">
                <a:solidFill>
                  <a:srgbClr val="000099"/>
                </a:solidFill>
              </a:rPr>
              <a:t>X-ray  </a:t>
            </a:r>
            <a:r>
              <a:rPr lang="en-GB" sz="1400" dirty="0">
                <a:solidFill>
                  <a:srgbClr val="000099"/>
                </a:solidFill>
              </a:rPr>
              <a:t>camera. </a:t>
            </a:r>
          </a:p>
        </p:txBody>
      </p:sp>
      <p:sp>
        <p:nvSpPr>
          <p:cNvPr id="7" name="Rechteck 6"/>
          <p:cNvSpPr/>
          <p:nvPr/>
        </p:nvSpPr>
        <p:spPr>
          <a:xfrm>
            <a:off x="395536" y="3789040"/>
            <a:ext cx="1152128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pressure tube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16200000">
            <a:off x="1318520" y="2211059"/>
            <a:ext cx="876496" cy="14402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</a:rPr>
              <a:t>steam 1 m/s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697856" y="2081628"/>
            <a:ext cx="998131" cy="3918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shroud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(heated)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Pfeil nach oben 9">
            <a:hlinkClick r:id="rId3" action="ppaction://hlinksldjump"/>
          </p:cNvPr>
          <p:cNvSpPr/>
          <p:nvPr/>
        </p:nvSpPr>
        <p:spPr>
          <a:xfrm>
            <a:off x="8884013" y="6193849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89" y="3486550"/>
            <a:ext cx="1141311" cy="28051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5313"/>
            <a:ext cx="2568187" cy="25012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01790"/>
            <a:ext cx="1244848" cy="28075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08" y="908720"/>
            <a:ext cx="3600400" cy="2487847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52989" y="122149"/>
            <a:ext cx="5695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>
                <a:solidFill>
                  <a:srgbClr val="006666"/>
                </a:solidFill>
              </a:rPr>
              <a:t>S</a:t>
            </a:r>
            <a:r>
              <a:rPr lang="en-GB" b="1" dirty="0" smtClean="0">
                <a:solidFill>
                  <a:srgbClr val="006666"/>
                </a:solidFill>
              </a:rPr>
              <a:t>ingle rod </a:t>
            </a:r>
            <a:r>
              <a:rPr lang="en-GB" b="1" u="sng" dirty="0" smtClean="0">
                <a:solidFill>
                  <a:srgbClr val="006666"/>
                </a:solidFill>
              </a:rPr>
              <a:t>transient</a:t>
            </a:r>
            <a:r>
              <a:rPr lang="en-GB" b="1" dirty="0" smtClean="0">
                <a:solidFill>
                  <a:srgbClr val="006666"/>
                </a:solidFill>
              </a:rPr>
              <a:t> tests FABIOLA: dependence of burst time and burst strain on pressure</a:t>
            </a:r>
          </a:p>
        </p:txBody>
      </p:sp>
      <p:sp>
        <p:nvSpPr>
          <p:cNvPr id="8" name="Rechteck 7"/>
          <p:cNvSpPr/>
          <p:nvPr/>
        </p:nvSpPr>
        <p:spPr>
          <a:xfrm>
            <a:off x="5832140" y="1412776"/>
            <a:ext cx="792088" cy="4101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2F2F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bar</a:t>
            </a:r>
          </a:p>
        </p:txBody>
      </p:sp>
      <p:sp>
        <p:nvSpPr>
          <p:cNvPr id="9" name="Rechteck 8"/>
          <p:cNvSpPr/>
          <p:nvPr/>
        </p:nvSpPr>
        <p:spPr>
          <a:xfrm>
            <a:off x="1475656" y="1327596"/>
            <a:ext cx="792088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 bar</a:t>
            </a:r>
          </a:p>
        </p:txBody>
      </p:sp>
      <p:sp>
        <p:nvSpPr>
          <p:cNvPr id="10" name="Rechteck 9"/>
          <p:cNvSpPr/>
          <p:nvPr/>
        </p:nvSpPr>
        <p:spPr>
          <a:xfrm>
            <a:off x="2267744" y="2708920"/>
            <a:ext cx="1008112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burst at 766°C (</a:t>
            </a:r>
            <a:r>
              <a:rPr lang="el-GR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de-DE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</a:t>
            </a:r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1200" dirty="0" smtClean="0">
              <a:solidFill>
                <a:srgbClr val="C0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812360" y="1916832"/>
            <a:ext cx="1008112" cy="4101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burst at </a:t>
            </a:r>
            <a:r>
              <a:rPr lang="en-GB" sz="1200" dirty="0" smtClean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866°C </a:t>
            </a:r>
            <a:r>
              <a:rPr lang="en-GB" sz="1200" dirty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200" dirty="0" smtClean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de-DE" sz="1200" dirty="0" smtClean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l-GR" sz="1200" dirty="0" smtClean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de-DE" sz="1200" dirty="0" smtClean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1200" dirty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region)</a:t>
            </a:r>
          </a:p>
        </p:txBody>
      </p:sp>
      <p:sp>
        <p:nvSpPr>
          <p:cNvPr id="12" name="Rechteck 11"/>
          <p:cNvSpPr/>
          <p:nvPr/>
        </p:nvSpPr>
        <p:spPr>
          <a:xfrm>
            <a:off x="2603683" y="4581128"/>
            <a:ext cx="1008112" cy="4953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strain 39% </a:t>
            </a:r>
          </a:p>
        </p:txBody>
      </p:sp>
      <p:sp>
        <p:nvSpPr>
          <p:cNvPr id="13" name="Rechteck 12"/>
          <p:cNvSpPr/>
          <p:nvPr/>
        </p:nvSpPr>
        <p:spPr>
          <a:xfrm>
            <a:off x="7642696" y="4587456"/>
            <a:ext cx="1008112" cy="4101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rgbClr val="2D2D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strain 52%</a:t>
            </a:r>
            <a:endParaRPr lang="en-GB" sz="1200" dirty="0">
              <a:solidFill>
                <a:srgbClr val="2D2DFF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327139"/>
            <a:ext cx="5682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>
                <a:solidFill>
                  <a:srgbClr val="006666"/>
                </a:solidFill>
              </a:rPr>
              <a:t>Out-of-pile </a:t>
            </a:r>
            <a:r>
              <a:rPr lang="en-GB" b="1" dirty="0" smtClean="0">
                <a:solidFill>
                  <a:srgbClr val="006666"/>
                </a:solidFill>
              </a:rPr>
              <a:t>single rod </a:t>
            </a:r>
            <a:r>
              <a:rPr lang="en-GB" b="1" u="sng" dirty="0" smtClean="0">
                <a:solidFill>
                  <a:srgbClr val="006666"/>
                </a:solidFill>
              </a:rPr>
              <a:t>transient</a:t>
            </a:r>
            <a:r>
              <a:rPr lang="en-GB" b="1" dirty="0" smtClean="0">
                <a:solidFill>
                  <a:srgbClr val="006666"/>
                </a:solidFill>
              </a:rPr>
              <a:t> tests </a:t>
            </a:r>
            <a:r>
              <a:rPr lang="en-GB" b="1" dirty="0">
                <a:solidFill>
                  <a:srgbClr val="006666"/>
                </a:solidFill>
              </a:rPr>
              <a:t>FABIOLA: dependence of burst </a:t>
            </a:r>
            <a:r>
              <a:rPr lang="en-GB" b="1" dirty="0" smtClean="0">
                <a:solidFill>
                  <a:srgbClr val="006666"/>
                </a:solidFill>
              </a:rPr>
              <a:t>strain on temperature</a:t>
            </a:r>
            <a:endParaRPr lang="en-GB" b="1" dirty="0">
              <a:solidFill>
                <a:srgbClr val="00666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80520" cy="465451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51720" y="3068960"/>
            <a:ext cx="2736304" cy="236297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224629" y="3068960"/>
            <a:ext cx="1556142" cy="2880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200" b="1" dirty="0" smtClean="0">
                <a:solidFill>
                  <a:srgbClr val="006666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de-DE" sz="1200" b="1" dirty="0" smtClean="0">
                <a:solidFill>
                  <a:srgbClr val="006666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l-GR" sz="1200" b="1" dirty="0" smtClean="0">
                <a:solidFill>
                  <a:srgbClr val="006666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de-DE" sz="1200" b="1" dirty="0" smtClean="0">
                <a:solidFill>
                  <a:srgbClr val="006666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1200" b="1" dirty="0" smtClean="0">
                <a:solidFill>
                  <a:srgbClr val="006666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region: 810…980°C</a:t>
            </a:r>
            <a:endParaRPr lang="en-GB" sz="1200" b="1" dirty="0">
              <a:solidFill>
                <a:srgbClr val="006666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92080" y="3212976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0099"/>
                </a:solidFill>
              </a:rPr>
              <a:t>m</a:t>
            </a:r>
            <a:r>
              <a:rPr lang="en-GB" sz="1400" b="1" dirty="0" smtClean="0">
                <a:solidFill>
                  <a:srgbClr val="000099"/>
                </a:solidFill>
              </a:rPr>
              <a:t>inimum of burst strain lies in </a:t>
            </a:r>
            <a:r>
              <a:rPr lang="el-GR" sz="1400" b="1" dirty="0" smtClean="0">
                <a:solidFill>
                  <a:srgbClr val="000099"/>
                </a:solidFill>
              </a:rPr>
              <a:t>α+β-</a:t>
            </a:r>
            <a:r>
              <a:rPr lang="en-GB" sz="1400" b="1" dirty="0" smtClean="0">
                <a:solidFill>
                  <a:srgbClr val="000099"/>
                </a:solidFill>
              </a:rPr>
              <a:t>region at 900°C - similar to isotherm tests</a:t>
            </a:r>
          </a:p>
        </p:txBody>
      </p:sp>
    </p:spTree>
    <p:extLst>
      <p:ext uri="{BB962C8B-B14F-4D97-AF65-F5344CB8AC3E}">
        <p14:creationId xmlns:p14="http://schemas.microsoft.com/office/powerpoint/2010/main" val="5557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560" y="122149"/>
            <a:ext cx="70567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b="1" dirty="0" smtClean="0">
                <a:solidFill>
                  <a:srgbClr val="006666"/>
                </a:solidFill>
              </a:rPr>
              <a:t>FR2 in-pile single rod tests with </a:t>
            </a:r>
            <a:r>
              <a:rPr lang="en-GB" b="1" u="sng" dirty="0" smtClean="0">
                <a:solidFill>
                  <a:srgbClr val="006666"/>
                </a:solidFill>
              </a:rPr>
              <a:t>electrical</a:t>
            </a:r>
            <a:r>
              <a:rPr lang="en-GB" b="1" dirty="0" smtClean="0">
                <a:solidFill>
                  <a:srgbClr val="006666"/>
                </a:solidFill>
              </a:rPr>
              <a:t> heating</a:t>
            </a:r>
          </a:p>
          <a:p>
            <a:pPr algn="ctr"/>
            <a:r>
              <a:rPr lang="de-DE" dirty="0">
                <a:solidFill>
                  <a:srgbClr val="006666"/>
                </a:solidFill>
              </a:rPr>
              <a:t>M. </a:t>
            </a:r>
            <a:r>
              <a:rPr lang="de-DE" dirty="0" err="1">
                <a:solidFill>
                  <a:srgbClr val="006666"/>
                </a:solidFill>
              </a:rPr>
              <a:t>Prüßmann</a:t>
            </a:r>
            <a:r>
              <a:rPr lang="de-DE" dirty="0">
                <a:solidFill>
                  <a:srgbClr val="006666"/>
                </a:solidFill>
              </a:rPr>
              <a:t>, E. H. Karb, L. Sepold</a:t>
            </a:r>
            <a:r>
              <a:rPr lang="en-GB" dirty="0" smtClean="0">
                <a:solidFill>
                  <a:srgbClr val="006666"/>
                </a:solidFill>
              </a:rPr>
              <a:t>.    </a:t>
            </a:r>
            <a:r>
              <a:rPr lang="en-GB" dirty="0">
                <a:solidFill>
                  <a:srgbClr val="006666"/>
                </a:solidFill>
              </a:rPr>
              <a:t>KfK </a:t>
            </a:r>
            <a:r>
              <a:rPr lang="en-GB" dirty="0" smtClean="0">
                <a:solidFill>
                  <a:srgbClr val="006666"/>
                </a:solidFill>
              </a:rPr>
              <a:t>3255, September 1982</a:t>
            </a:r>
            <a:endParaRPr lang="en-GB" dirty="0">
              <a:solidFill>
                <a:srgbClr val="00666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1117188"/>
            <a:ext cx="36990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8 reference tests with </a:t>
            </a:r>
            <a:r>
              <a:rPr lang="en-GB" sz="1400" u="sng" dirty="0" smtClean="0">
                <a:solidFill>
                  <a:srgbClr val="000099"/>
                </a:solidFill>
              </a:rPr>
              <a:t>rod simulators</a:t>
            </a:r>
            <a:r>
              <a:rPr lang="en-GB" sz="1400" dirty="0" smtClean="0">
                <a:solidFill>
                  <a:srgbClr val="000099"/>
                </a:solidFill>
              </a:rPr>
              <a:t> inside FR2 reactor channel</a:t>
            </a:r>
          </a:p>
          <a:p>
            <a:pPr algn="ctr"/>
            <a:r>
              <a:rPr lang="en-GB" sz="1400" dirty="0" smtClean="0">
                <a:solidFill>
                  <a:srgbClr val="000099"/>
                </a:solidFill>
              </a:rPr>
              <a:t>(reactor out of order)</a:t>
            </a:r>
          </a:p>
          <a:p>
            <a:pPr algn="ctr"/>
            <a:endParaRPr lang="en-GB" sz="1400" dirty="0" smtClean="0">
              <a:solidFill>
                <a:srgbClr val="000099"/>
              </a:solidFill>
            </a:endParaRPr>
          </a:p>
          <a:p>
            <a:pPr algn="ctr"/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samples: as received Zry-4 tubes</a:t>
            </a:r>
          </a:p>
          <a:p>
            <a:r>
              <a:rPr lang="en-GB" sz="1400" dirty="0" smtClean="0">
                <a:solidFill>
                  <a:srgbClr val="000099"/>
                </a:solidFill>
              </a:rPr>
              <a:t>filled with Al</a:t>
            </a:r>
            <a:r>
              <a:rPr lang="en-GB" sz="1400" baseline="-25000" dirty="0" smtClean="0">
                <a:solidFill>
                  <a:srgbClr val="000099"/>
                </a:solidFill>
              </a:rPr>
              <a:t>2</a:t>
            </a:r>
            <a:r>
              <a:rPr lang="en-GB" sz="1400" dirty="0" smtClean="0">
                <a:solidFill>
                  <a:srgbClr val="000099"/>
                </a:solidFill>
              </a:rPr>
              <a:t>O</a:t>
            </a:r>
            <a:r>
              <a:rPr lang="en-GB" sz="1400" baseline="-25000" dirty="0" smtClean="0">
                <a:solidFill>
                  <a:srgbClr val="000099"/>
                </a:solidFill>
              </a:rPr>
              <a:t>3</a:t>
            </a:r>
            <a:r>
              <a:rPr lang="en-GB" sz="1400" dirty="0" smtClean="0">
                <a:solidFill>
                  <a:srgbClr val="000099"/>
                </a:solidFill>
              </a:rPr>
              <a:t>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Internal Inconel heater 50 W/cm;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filling of sample with He during </a:t>
            </a:r>
            <a:r>
              <a:rPr lang="en-GB" sz="1400" dirty="0" smtClean="0">
                <a:solidFill>
                  <a:srgbClr val="000099"/>
                </a:solidFill>
              </a:rPr>
              <a:t>to </a:t>
            </a:r>
            <a:r>
              <a:rPr lang="en-GB" sz="1400" dirty="0">
                <a:solidFill>
                  <a:srgbClr val="000099"/>
                </a:solidFill>
              </a:rPr>
              <a:t>overpressures </a:t>
            </a:r>
            <a:r>
              <a:rPr lang="en-GB" sz="1400" dirty="0" smtClean="0">
                <a:solidFill>
                  <a:srgbClr val="000099"/>
                </a:solidFill>
              </a:rPr>
              <a:t>20…110 </a:t>
            </a:r>
            <a:r>
              <a:rPr lang="en-GB" sz="1400" dirty="0">
                <a:solidFill>
                  <a:srgbClr val="000099"/>
                </a:solidFill>
              </a:rPr>
              <a:t>bar at </a:t>
            </a:r>
            <a:r>
              <a:rPr lang="en-GB" sz="1400" dirty="0" smtClean="0">
                <a:solidFill>
                  <a:srgbClr val="000099"/>
                </a:solidFill>
              </a:rPr>
              <a:t>370°C</a:t>
            </a:r>
            <a:r>
              <a:rPr lang="en-GB" sz="1400" dirty="0">
                <a:solidFill>
                  <a:srgbClr val="000099"/>
                </a:solidFill>
              </a:rPr>
              <a:t>;</a:t>
            </a:r>
          </a:p>
          <a:p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u="sng" dirty="0" smtClean="0">
                <a:solidFill>
                  <a:srgbClr val="000099"/>
                </a:solidFill>
              </a:rPr>
              <a:t>transient</a:t>
            </a:r>
            <a:r>
              <a:rPr lang="en-GB" sz="1400" dirty="0" smtClean="0">
                <a:solidFill>
                  <a:srgbClr val="000099"/>
                </a:solidFill>
              </a:rPr>
              <a:t> heat up with rate 12 K/s until desired T of 820…1000°C;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>
                <a:solidFill>
                  <a:srgbClr val="000099"/>
                </a:solidFill>
              </a:rPr>
              <a:t>t</a:t>
            </a:r>
            <a:r>
              <a:rPr lang="en-GB" sz="1400" dirty="0" smtClean="0">
                <a:solidFill>
                  <a:srgbClr val="000099"/>
                </a:solidFill>
              </a:rPr>
              <a:t>emperature measurements: 6 surface TC along axial direction;</a:t>
            </a:r>
          </a:p>
          <a:p>
            <a:endParaRPr lang="en-GB" sz="1400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axial </a:t>
            </a:r>
            <a:r>
              <a:rPr lang="el-GR" sz="1400" dirty="0" smtClean="0">
                <a:solidFill>
                  <a:srgbClr val="000099"/>
                </a:solidFill>
              </a:rPr>
              <a:t>Δ</a:t>
            </a:r>
            <a:r>
              <a:rPr lang="en-GB" sz="1400" dirty="0" smtClean="0">
                <a:solidFill>
                  <a:srgbClr val="000099"/>
                </a:solidFill>
              </a:rPr>
              <a:t>T between sample middle and sample end-plugs:    &gt; 50 K;</a:t>
            </a:r>
          </a:p>
          <a:p>
            <a:endParaRPr lang="en-GB" sz="1400" dirty="0" smtClean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azimuthal </a:t>
            </a:r>
            <a:r>
              <a:rPr lang="el-GR" sz="1400" dirty="0">
                <a:solidFill>
                  <a:srgbClr val="000099"/>
                </a:solidFill>
              </a:rPr>
              <a:t>Δ</a:t>
            </a:r>
            <a:r>
              <a:rPr lang="en-GB" sz="1400" dirty="0" smtClean="0">
                <a:solidFill>
                  <a:srgbClr val="000099"/>
                </a:solidFill>
              </a:rPr>
              <a:t>T:   &lt; </a:t>
            </a:r>
            <a:r>
              <a:rPr lang="en-GB" sz="1400" u="sng" dirty="0" smtClean="0">
                <a:solidFill>
                  <a:srgbClr val="000099"/>
                </a:solidFill>
              </a:rPr>
              <a:t>60 K;</a:t>
            </a:r>
          </a:p>
          <a:p>
            <a:endParaRPr lang="en-GB" sz="1400" u="sng" dirty="0">
              <a:solidFill>
                <a:srgbClr val="000099"/>
              </a:solidFill>
            </a:endParaRPr>
          </a:p>
          <a:p>
            <a:r>
              <a:rPr lang="en-GB" sz="1400" dirty="0" smtClean="0">
                <a:solidFill>
                  <a:srgbClr val="000099"/>
                </a:solidFill>
              </a:rPr>
              <a:t>tests performed without </a:t>
            </a:r>
            <a:r>
              <a:rPr lang="en-GB" sz="1400" dirty="0" err="1" smtClean="0">
                <a:solidFill>
                  <a:srgbClr val="000099"/>
                </a:solidFill>
              </a:rPr>
              <a:t>reflood</a:t>
            </a:r>
            <a:r>
              <a:rPr lang="en-GB" sz="1400" dirty="0" smtClean="0">
                <a:solidFill>
                  <a:srgbClr val="000099"/>
                </a:solidFill>
              </a:rPr>
              <a:t>.</a:t>
            </a:r>
          </a:p>
          <a:p>
            <a:endParaRPr lang="en-GB" sz="1400" dirty="0">
              <a:solidFill>
                <a:srgbClr val="000099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2736304" cy="54674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32" y="762376"/>
            <a:ext cx="2245497" cy="5258912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458307" y="6067769"/>
            <a:ext cx="1296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99"/>
                </a:solidFill>
              </a:rPr>
              <a:t>FR2 test channel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512" y="6160102"/>
            <a:ext cx="20882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>
                <a:solidFill>
                  <a:srgbClr val="000099"/>
                </a:solidFill>
              </a:rPr>
              <a:t>e</a:t>
            </a:r>
            <a:r>
              <a:rPr lang="en-GB" sz="1200" b="1" dirty="0" smtClean="0">
                <a:solidFill>
                  <a:srgbClr val="000099"/>
                </a:solidFill>
              </a:rPr>
              <a:t>lectrically heated rod BSS</a:t>
            </a:r>
            <a:endParaRPr lang="en-GB" sz="1200" b="1" dirty="0">
              <a:solidFill>
                <a:srgbClr val="000099"/>
              </a:solidFill>
            </a:endParaRPr>
          </a:p>
        </p:txBody>
      </p:sp>
      <p:sp>
        <p:nvSpPr>
          <p:cNvPr id="11" name="Pfeil nach oben 10">
            <a:hlinkClick r:id="rId4" action="ppaction://hlinksldjump"/>
          </p:cNvPr>
          <p:cNvSpPr/>
          <p:nvPr/>
        </p:nvSpPr>
        <p:spPr>
          <a:xfrm>
            <a:off x="8895371" y="6190499"/>
            <a:ext cx="121158" cy="124662"/>
          </a:xfrm>
          <a:prstGeom prst="upArrow">
            <a:avLst/>
          </a:prstGeom>
          <a:solidFill>
            <a:srgbClr val="00968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2041</Words>
  <Application>Microsoft Office PowerPoint</Application>
  <PresentationFormat>Bildschirmpräsentation (4:3)</PresentationFormat>
  <Paragraphs>373</Paragraphs>
  <Slides>24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KIT_master_ppt2003_en</vt:lpstr>
      <vt:lpstr>Overview of LOCA tests performed at KIT during last 30 years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Stuckert</dc:creator>
  <cp:lastModifiedBy>Stuckert, Juri</cp:lastModifiedBy>
  <cp:revision>903</cp:revision>
  <cp:lastPrinted>2012-07-17T08:42:55Z</cp:lastPrinted>
  <dcterms:created xsi:type="dcterms:W3CDTF">2009-10-02T07:34:18Z</dcterms:created>
  <dcterms:modified xsi:type="dcterms:W3CDTF">2013-12-02T10:20:18Z</dcterms:modified>
</cp:coreProperties>
</file>