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65" r:id="rId3"/>
    <p:sldId id="257" r:id="rId4"/>
    <p:sldId id="258" r:id="rId5"/>
    <p:sldId id="262" r:id="rId6"/>
    <p:sldId id="263" r:id="rId7"/>
    <p:sldId id="259" r:id="rId8"/>
    <p:sldId id="260" r:id="rId9"/>
    <p:sldId id="266" r:id="rId10"/>
    <p:sldId id="267" r:id="rId11"/>
    <p:sldId id="261" r:id="rId12"/>
  </p:sldIdLst>
  <p:sldSz cx="9144000" cy="6858000" type="screen4x3"/>
  <p:notesSz cx="6858000" cy="9144000"/>
  <p:defaultTextStyle>
    <a:defPPr>
      <a:defRPr lang="ru-RU"/>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000066"/>
    <a:srgbClr val="6666FF"/>
    <a:srgbClr val="6699FF"/>
    <a:srgbClr val="333399"/>
    <a:srgbClr val="003399"/>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683" autoAdjust="0"/>
    <p:restoredTop sz="96568" autoAdjust="0"/>
  </p:normalViewPr>
  <p:slideViewPr>
    <p:cSldViewPr>
      <p:cViewPr>
        <p:scale>
          <a:sx n="93" d="100"/>
          <a:sy n="93" d="100"/>
        </p:scale>
        <p:origin x="-1368" y="-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ru-RU"/>
          </a:p>
        </p:txBody>
      </p:sp>
      <p:sp>
        <p:nvSpPr>
          <p:cNvPr id="1331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ru-RU"/>
          </a:p>
        </p:txBody>
      </p:sp>
      <p:sp>
        <p:nvSpPr>
          <p:cNvPr id="1331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ru-RU"/>
          </a:p>
        </p:txBody>
      </p:sp>
      <p:sp>
        <p:nvSpPr>
          <p:cNvPr id="1331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F080C57-6FB8-40B0-A301-4AD390C0ED04}" type="slidenum">
              <a:rPr lang="ru-RU"/>
              <a:pPr/>
              <a:t>‹Nr.›</a:t>
            </a:fld>
            <a:endParaRPr lang="ru-RU"/>
          </a:p>
        </p:txBody>
      </p:sp>
    </p:spTree>
    <p:extLst>
      <p:ext uri="{BB962C8B-B14F-4D97-AF65-F5344CB8AC3E}">
        <p14:creationId xmlns:p14="http://schemas.microsoft.com/office/powerpoint/2010/main" val="23655088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ru-RU"/>
          </a:p>
        </p:txBody>
      </p:sp>
      <p:sp>
        <p:nvSpPr>
          <p:cNvPr id="17411"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ru-RU"/>
          </a:p>
        </p:txBody>
      </p:sp>
      <p:sp>
        <p:nvSpPr>
          <p:cNvPr id="17412"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741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7414"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ru-RU"/>
          </a:p>
        </p:txBody>
      </p:sp>
      <p:sp>
        <p:nvSpPr>
          <p:cNvPr id="17415"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51510FB-2418-474C-BE19-8A2D38EBF4F6}" type="slidenum">
              <a:rPr lang="ru-RU"/>
              <a:pPr/>
              <a:t>‹Nr.›</a:t>
            </a:fld>
            <a:endParaRPr lang="ru-RU"/>
          </a:p>
        </p:txBody>
      </p:sp>
    </p:spTree>
    <p:extLst>
      <p:ext uri="{BB962C8B-B14F-4D97-AF65-F5344CB8AC3E}">
        <p14:creationId xmlns:p14="http://schemas.microsoft.com/office/powerpoint/2010/main" val="21951993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0E259C65-BB67-427C-9E13-2FD693219ABE}" type="slidenum">
              <a:rPr lang="ru-RU"/>
              <a:pPr/>
              <a:t>‹Nr.›</a:t>
            </a:fld>
            <a:endParaRPr lang="ru-RU"/>
          </a:p>
        </p:txBody>
      </p:sp>
    </p:spTree>
    <p:extLst>
      <p:ext uri="{BB962C8B-B14F-4D97-AF65-F5344CB8AC3E}">
        <p14:creationId xmlns:p14="http://schemas.microsoft.com/office/powerpoint/2010/main" val="4127519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F839B7AF-2A67-4FA0-8F0C-11D91D696A73}" type="slidenum">
              <a:rPr lang="ru-RU"/>
              <a:pPr/>
              <a:t>‹Nr.›</a:t>
            </a:fld>
            <a:endParaRPr lang="ru-RU"/>
          </a:p>
        </p:txBody>
      </p:sp>
    </p:spTree>
    <p:extLst>
      <p:ext uri="{BB962C8B-B14F-4D97-AF65-F5344CB8AC3E}">
        <p14:creationId xmlns:p14="http://schemas.microsoft.com/office/powerpoint/2010/main" val="824062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09600"/>
            <a:ext cx="1943100" cy="54864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09600"/>
            <a:ext cx="5676900" cy="54864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50C13ACB-ED15-4957-91AB-F15FA2CC522D}" type="slidenum">
              <a:rPr lang="ru-RU"/>
              <a:pPr/>
              <a:t>‹Nr.›</a:t>
            </a:fld>
            <a:endParaRPr lang="ru-RU"/>
          </a:p>
        </p:txBody>
      </p:sp>
    </p:spTree>
    <p:extLst>
      <p:ext uri="{BB962C8B-B14F-4D97-AF65-F5344CB8AC3E}">
        <p14:creationId xmlns:p14="http://schemas.microsoft.com/office/powerpoint/2010/main" val="916506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14345AC3-E69C-4200-B03A-064C9C93C4C7}" type="slidenum">
              <a:rPr lang="ru-RU"/>
              <a:pPr/>
              <a:t>‹Nr.›</a:t>
            </a:fld>
            <a:endParaRPr lang="ru-RU"/>
          </a:p>
        </p:txBody>
      </p:sp>
    </p:spTree>
    <p:extLst>
      <p:ext uri="{BB962C8B-B14F-4D97-AF65-F5344CB8AC3E}">
        <p14:creationId xmlns:p14="http://schemas.microsoft.com/office/powerpoint/2010/main" val="1689855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49FED987-BC23-4816-A88A-ADB2EDA80E67}" type="slidenum">
              <a:rPr lang="ru-RU"/>
              <a:pPr/>
              <a:t>‹Nr.›</a:t>
            </a:fld>
            <a:endParaRPr lang="ru-RU"/>
          </a:p>
        </p:txBody>
      </p:sp>
    </p:spTree>
    <p:extLst>
      <p:ext uri="{BB962C8B-B14F-4D97-AF65-F5344CB8AC3E}">
        <p14:creationId xmlns:p14="http://schemas.microsoft.com/office/powerpoint/2010/main" val="2652779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endParaRPr lang="ru-RU"/>
          </a:p>
        </p:txBody>
      </p:sp>
      <p:sp>
        <p:nvSpPr>
          <p:cNvPr id="6" name="Fußzeilenplatzhalter 5"/>
          <p:cNvSpPr>
            <a:spLocks noGrp="1"/>
          </p:cNvSpPr>
          <p:nvPr>
            <p:ph type="ftr" sz="quarter" idx="11"/>
          </p:nvPr>
        </p:nvSpPr>
        <p:spPr/>
        <p:txBody>
          <a:bodyPr/>
          <a:lstStyle>
            <a:lvl1pPr>
              <a:defRPr/>
            </a:lvl1pPr>
          </a:lstStyle>
          <a:p>
            <a:endParaRPr lang="ru-RU"/>
          </a:p>
        </p:txBody>
      </p:sp>
      <p:sp>
        <p:nvSpPr>
          <p:cNvPr id="7" name="Foliennummernplatzhalter 6"/>
          <p:cNvSpPr>
            <a:spLocks noGrp="1"/>
          </p:cNvSpPr>
          <p:nvPr>
            <p:ph type="sldNum" sz="quarter" idx="12"/>
          </p:nvPr>
        </p:nvSpPr>
        <p:spPr/>
        <p:txBody>
          <a:bodyPr/>
          <a:lstStyle>
            <a:lvl1pPr>
              <a:defRPr/>
            </a:lvl1pPr>
          </a:lstStyle>
          <a:p>
            <a:fld id="{1FD9A0F7-337B-4E75-BD41-4000306CFD27}" type="slidenum">
              <a:rPr lang="ru-RU"/>
              <a:pPr/>
              <a:t>‹Nr.›</a:t>
            </a:fld>
            <a:endParaRPr lang="ru-RU"/>
          </a:p>
        </p:txBody>
      </p:sp>
    </p:spTree>
    <p:extLst>
      <p:ext uri="{BB962C8B-B14F-4D97-AF65-F5344CB8AC3E}">
        <p14:creationId xmlns:p14="http://schemas.microsoft.com/office/powerpoint/2010/main" val="1644892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endParaRPr lang="ru-RU"/>
          </a:p>
        </p:txBody>
      </p:sp>
      <p:sp>
        <p:nvSpPr>
          <p:cNvPr id="8" name="Fußzeilenplatzhalter 7"/>
          <p:cNvSpPr>
            <a:spLocks noGrp="1"/>
          </p:cNvSpPr>
          <p:nvPr>
            <p:ph type="ftr" sz="quarter" idx="11"/>
          </p:nvPr>
        </p:nvSpPr>
        <p:spPr/>
        <p:txBody>
          <a:bodyPr/>
          <a:lstStyle>
            <a:lvl1pPr>
              <a:defRPr/>
            </a:lvl1pPr>
          </a:lstStyle>
          <a:p>
            <a:endParaRPr lang="ru-RU"/>
          </a:p>
        </p:txBody>
      </p:sp>
      <p:sp>
        <p:nvSpPr>
          <p:cNvPr id="9" name="Foliennummernplatzhalter 8"/>
          <p:cNvSpPr>
            <a:spLocks noGrp="1"/>
          </p:cNvSpPr>
          <p:nvPr>
            <p:ph type="sldNum" sz="quarter" idx="12"/>
          </p:nvPr>
        </p:nvSpPr>
        <p:spPr/>
        <p:txBody>
          <a:bodyPr/>
          <a:lstStyle>
            <a:lvl1pPr>
              <a:defRPr/>
            </a:lvl1pPr>
          </a:lstStyle>
          <a:p>
            <a:fld id="{00226279-61EC-4D79-A9D1-52D00AC85866}" type="slidenum">
              <a:rPr lang="ru-RU"/>
              <a:pPr/>
              <a:t>‹Nr.›</a:t>
            </a:fld>
            <a:endParaRPr lang="ru-RU"/>
          </a:p>
        </p:txBody>
      </p:sp>
    </p:spTree>
    <p:extLst>
      <p:ext uri="{BB962C8B-B14F-4D97-AF65-F5344CB8AC3E}">
        <p14:creationId xmlns:p14="http://schemas.microsoft.com/office/powerpoint/2010/main" val="2198760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endParaRPr lang="ru-RU"/>
          </a:p>
        </p:txBody>
      </p:sp>
      <p:sp>
        <p:nvSpPr>
          <p:cNvPr id="4" name="Fußzeilenplatzhalter 3"/>
          <p:cNvSpPr>
            <a:spLocks noGrp="1"/>
          </p:cNvSpPr>
          <p:nvPr>
            <p:ph type="ftr" sz="quarter" idx="11"/>
          </p:nvPr>
        </p:nvSpPr>
        <p:spPr/>
        <p:txBody>
          <a:bodyPr/>
          <a:lstStyle>
            <a:lvl1pPr>
              <a:defRPr/>
            </a:lvl1pPr>
          </a:lstStyle>
          <a:p>
            <a:endParaRPr lang="ru-RU"/>
          </a:p>
        </p:txBody>
      </p:sp>
      <p:sp>
        <p:nvSpPr>
          <p:cNvPr id="5" name="Foliennummernplatzhalter 4"/>
          <p:cNvSpPr>
            <a:spLocks noGrp="1"/>
          </p:cNvSpPr>
          <p:nvPr>
            <p:ph type="sldNum" sz="quarter" idx="12"/>
          </p:nvPr>
        </p:nvSpPr>
        <p:spPr/>
        <p:txBody>
          <a:bodyPr/>
          <a:lstStyle>
            <a:lvl1pPr>
              <a:defRPr/>
            </a:lvl1pPr>
          </a:lstStyle>
          <a:p>
            <a:fld id="{EF8A8983-018F-4507-9665-547A96B86577}" type="slidenum">
              <a:rPr lang="ru-RU"/>
              <a:pPr/>
              <a:t>‹Nr.›</a:t>
            </a:fld>
            <a:endParaRPr lang="ru-RU"/>
          </a:p>
        </p:txBody>
      </p:sp>
    </p:spTree>
    <p:extLst>
      <p:ext uri="{BB962C8B-B14F-4D97-AF65-F5344CB8AC3E}">
        <p14:creationId xmlns:p14="http://schemas.microsoft.com/office/powerpoint/2010/main" val="1303143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endParaRPr lang="ru-RU"/>
          </a:p>
        </p:txBody>
      </p:sp>
      <p:sp>
        <p:nvSpPr>
          <p:cNvPr id="3" name="Fußzeilenplatzhalter 2"/>
          <p:cNvSpPr>
            <a:spLocks noGrp="1"/>
          </p:cNvSpPr>
          <p:nvPr>
            <p:ph type="ftr" sz="quarter" idx="11"/>
          </p:nvPr>
        </p:nvSpPr>
        <p:spPr/>
        <p:txBody>
          <a:bodyPr/>
          <a:lstStyle>
            <a:lvl1pPr>
              <a:defRPr/>
            </a:lvl1pPr>
          </a:lstStyle>
          <a:p>
            <a:endParaRPr lang="ru-RU"/>
          </a:p>
        </p:txBody>
      </p:sp>
      <p:sp>
        <p:nvSpPr>
          <p:cNvPr id="4" name="Foliennummernplatzhalter 3"/>
          <p:cNvSpPr>
            <a:spLocks noGrp="1"/>
          </p:cNvSpPr>
          <p:nvPr>
            <p:ph type="sldNum" sz="quarter" idx="12"/>
          </p:nvPr>
        </p:nvSpPr>
        <p:spPr/>
        <p:txBody>
          <a:bodyPr/>
          <a:lstStyle>
            <a:lvl1pPr>
              <a:defRPr/>
            </a:lvl1pPr>
          </a:lstStyle>
          <a:p>
            <a:fld id="{53A3DDCA-E243-4422-9CFD-7F882FD4A0B9}" type="slidenum">
              <a:rPr lang="ru-RU"/>
              <a:pPr/>
              <a:t>‹Nr.›</a:t>
            </a:fld>
            <a:endParaRPr lang="ru-RU"/>
          </a:p>
        </p:txBody>
      </p:sp>
    </p:spTree>
    <p:extLst>
      <p:ext uri="{BB962C8B-B14F-4D97-AF65-F5344CB8AC3E}">
        <p14:creationId xmlns:p14="http://schemas.microsoft.com/office/powerpoint/2010/main" val="3994009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ru-RU"/>
          </a:p>
        </p:txBody>
      </p:sp>
      <p:sp>
        <p:nvSpPr>
          <p:cNvPr id="6" name="Fußzeilenplatzhalter 5"/>
          <p:cNvSpPr>
            <a:spLocks noGrp="1"/>
          </p:cNvSpPr>
          <p:nvPr>
            <p:ph type="ftr" sz="quarter" idx="11"/>
          </p:nvPr>
        </p:nvSpPr>
        <p:spPr/>
        <p:txBody>
          <a:bodyPr/>
          <a:lstStyle>
            <a:lvl1pPr>
              <a:defRPr/>
            </a:lvl1pPr>
          </a:lstStyle>
          <a:p>
            <a:endParaRPr lang="ru-RU"/>
          </a:p>
        </p:txBody>
      </p:sp>
      <p:sp>
        <p:nvSpPr>
          <p:cNvPr id="7" name="Foliennummernplatzhalter 6"/>
          <p:cNvSpPr>
            <a:spLocks noGrp="1"/>
          </p:cNvSpPr>
          <p:nvPr>
            <p:ph type="sldNum" sz="quarter" idx="12"/>
          </p:nvPr>
        </p:nvSpPr>
        <p:spPr/>
        <p:txBody>
          <a:bodyPr/>
          <a:lstStyle>
            <a:lvl1pPr>
              <a:defRPr/>
            </a:lvl1pPr>
          </a:lstStyle>
          <a:p>
            <a:fld id="{9490DCE8-1155-454C-A280-07C6CAF77736}" type="slidenum">
              <a:rPr lang="ru-RU"/>
              <a:pPr/>
              <a:t>‹Nr.›</a:t>
            </a:fld>
            <a:endParaRPr lang="ru-RU"/>
          </a:p>
        </p:txBody>
      </p:sp>
    </p:spTree>
    <p:extLst>
      <p:ext uri="{BB962C8B-B14F-4D97-AF65-F5344CB8AC3E}">
        <p14:creationId xmlns:p14="http://schemas.microsoft.com/office/powerpoint/2010/main" val="2459368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ru-RU"/>
          </a:p>
        </p:txBody>
      </p:sp>
      <p:sp>
        <p:nvSpPr>
          <p:cNvPr id="6" name="Fußzeilenplatzhalter 5"/>
          <p:cNvSpPr>
            <a:spLocks noGrp="1"/>
          </p:cNvSpPr>
          <p:nvPr>
            <p:ph type="ftr" sz="quarter" idx="11"/>
          </p:nvPr>
        </p:nvSpPr>
        <p:spPr/>
        <p:txBody>
          <a:bodyPr/>
          <a:lstStyle>
            <a:lvl1pPr>
              <a:defRPr/>
            </a:lvl1pPr>
          </a:lstStyle>
          <a:p>
            <a:endParaRPr lang="ru-RU"/>
          </a:p>
        </p:txBody>
      </p:sp>
      <p:sp>
        <p:nvSpPr>
          <p:cNvPr id="7" name="Foliennummernplatzhalter 6"/>
          <p:cNvSpPr>
            <a:spLocks noGrp="1"/>
          </p:cNvSpPr>
          <p:nvPr>
            <p:ph type="sldNum" sz="quarter" idx="12"/>
          </p:nvPr>
        </p:nvSpPr>
        <p:spPr/>
        <p:txBody>
          <a:bodyPr/>
          <a:lstStyle>
            <a:lvl1pPr>
              <a:defRPr/>
            </a:lvl1pPr>
          </a:lstStyle>
          <a:p>
            <a:fld id="{EE56FFD8-341C-4397-9204-0BFA5E46D952}" type="slidenum">
              <a:rPr lang="ru-RU"/>
              <a:pPr/>
              <a:t>‹Nr.›</a:t>
            </a:fld>
            <a:endParaRPr lang="ru-RU"/>
          </a:p>
        </p:txBody>
      </p:sp>
    </p:spTree>
    <p:extLst>
      <p:ext uri="{BB962C8B-B14F-4D97-AF65-F5344CB8AC3E}">
        <p14:creationId xmlns:p14="http://schemas.microsoft.com/office/powerpoint/2010/main" val="229926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66">
                <a:gamma/>
                <a:shade val="23137"/>
                <a:invGamma/>
              </a:srgbClr>
            </a:gs>
            <a:gs pos="100000">
              <a:srgbClr val="000066"/>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ru-RU"/>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ru-RU"/>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BD6D33EE-E216-432C-92F9-E111154404C0}" type="slidenum">
              <a:rPr lang="ru-RU"/>
              <a:pPr/>
              <a:t>‹Nr.›</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7.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762000" y="2286000"/>
            <a:ext cx="7772400" cy="2514600"/>
          </a:xfrm>
        </p:spPr>
        <p:txBody>
          <a:bodyPr/>
          <a:lstStyle/>
          <a:p>
            <a:r>
              <a:rPr lang="en-US" sz="3200">
                <a:solidFill>
                  <a:schemeClr val="bg1"/>
                </a:solidFill>
                <a:cs typeface="Times New Roman" pitchFamily="18" charset="0"/>
              </a:rPr>
              <a:t>Radioactive release during severe accidents at NPP with VVER reactors</a:t>
            </a:r>
            <a:r>
              <a:rPr lang="ru-RU" sz="2000"/>
              <a:t> </a:t>
            </a:r>
          </a:p>
        </p:txBody>
      </p:sp>
      <p:pic>
        <p:nvPicPr>
          <p:cNvPr id="2053" name="Picture 5" descr="D:\Arhiv\H\Доклады-презентации\БЯТ-2005\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29000" y="609600"/>
            <a:ext cx="1966913" cy="1914525"/>
          </a:xfrm>
          <a:prstGeom prst="rect">
            <a:avLst/>
          </a:prstGeom>
          <a:noFill/>
          <a:extLst>
            <a:ext uri="{909E8E84-426E-40DD-AFC4-6F175D3DCCD1}">
              <a14:hiddenFill xmlns:a14="http://schemas.microsoft.com/office/drawing/2010/main">
                <a:solidFill>
                  <a:srgbClr val="FFFFFF"/>
                </a:solidFill>
              </a14:hiddenFill>
            </a:ext>
          </a:extLst>
        </p:spPr>
      </p:pic>
      <p:sp>
        <p:nvSpPr>
          <p:cNvPr id="2054" name="Text Box 6"/>
          <p:cNvSpPr txBox="1">
            <a:spLocks noChangeArrowheads="1"/>
          </p:cNvSpPr>
          <p:nvPr/>
        </p:nvSpPr>
        <p:spPr bwMode="auto">
          <a:xfrm>
            <a:off x="914400" y="5638800"/>
            <a:ext cx="74676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2000">
                <a:solidFill>
                  <a:schemeClr val="bg1"/>
                </a:solidFill>
              </a:rPr>
              <a:t>SPAEP, 09.2007</a:t>
            </a:r>
          </a:p>
          <a:p>
            <a:pPr>
              <a:spcBef>
                <a:spcPct val="50000"/>
              </a:spcBef>
            </a:pPr>
            <a:r>
              <a:rPr lang="en-US" sz="2000">
                <a:solidFill>
                  <a:schemeClr val="bg1"/>
                </a:solidFill>
              </a:rPr>
              <a:t>Presented by Andrey Frolov, head of bureau of radiation protection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26"/>
          <p:cNvSpPr>
            <a:spLocks noGrp="1" noChangeArrowheads="1"/>
          </p:cNvSpPr>
          <p:nvPr>
            <p:ph type="title"/>
          </p:nvPr>
        </p:nvSpPr>
        <p:spPr>
          <a:xfrm>
            <a:off x="685800" y="228600"/>
            <a:ext cx="7772400" cy="304800"/>
          </a:xfrm>
        </p:spPr>
        <p:txBody>
          <a:bodyPr/>
          <a:lstStyle/>
          <a:p>
            <a:r>
              <a:rPr lang="en-US" sz="1800">
                <a:solidFill>
                  <a:schemeClr val="bg1"/>
                </a:solidFill>
                <a:cs typeface="Times New Roman" pitchFamily="18" charset="0"/>
              </a:rPr>
              <a:t>Main sources of uncertainties of accidental release estimates</a:t>
            </a:r>
            <a:r>
              <a:rPr lang="ru-RU" sz="1800">
                <a:solidFill>
                  <a:schemeClr val="bg1"/>
                </a:solidFill>
              </a:rPr>
              <a:t> </a:t>
            </a:r>
            <a:r>
              <a:rPr lang="en-US" sz="1800">
                <a:solidFill>
                  <a:schemeClr val="bg1"/>
                </a:solidFill>
              </a:rPr>
              <a:t/>
            </a:r>
            <a:br>
              <a:rPr lang="en-US" sz="1800">
                <a:solidFill>
                  <a:schemeClr val="bg1"/>
                </a:solidFill>
              </a:rPr>
            </a:br>
            <a:r>
              <a:rPr lang="en-US" sz="1800" b="1">
                <a:solidFill>
                  <a:schemeClr val="bg1"/>
                </a:solidFill>
              </a:rPr>
              <a:t>L</a:t>
            </a:r>
            <a:r>
              <a:rPr lang="en-US" sz="1800">
                <a:solidFill>
                  <a:schemeClr val="bg1"/>
                </a:solidFill>
              </a:rPr>
              <a:t> – low,   </a:t>
            </a:r>
            <a:r>
              <a:rPr lang="en-US" sz="1800" b="1">
                <a:solidFill>
                  <a:schemeClr val="bg1"/>
                </a:solidFill>
              </a:rPr>
              <a:t>M</a:t>
            </a:r>
            <a:r>
              <a:rPr lang="en-US" sz="1800">
                <a:solidFill>
                  <a:schemeClr val="bg1"/>
                </a:solidFill>
              </a:rPr>
              <a:t> – medium,   </a:t>
            </a:r>
            <a:r>
              <a:rPr lang="en-US" sz="1800" b="1">
                <a:solidFill>
                  <a:schemeClr val="bg1"/>
                </a:solidFill>
              </a:rPr>
              <a:t>H</a:t>
            </a:r>
            <a:r>
              <a:rPr lang="en-US" sz="1800">
                <a:solidFill>
                  <a:schemeClr val="bg1"/>
                </a:solidFill>
              </a:rPr>
              <a:t>- high level</a:t>
            </a:r>
            <a:endParaRPr lang="ru-RU" sz="1800">
              <a:solidFill>
                <a:schemeClr val="bg1"/>
              </a:solidFill>
            </a:endParaRPr>
          </a:p>
        </p:txBody>
      </p:sp>
      <p:graphicFrame>
        <p:nvGraphicFramePr>
          <p:cNvPr id="16685" name="Group 1325"/>
          <p:cNvGraphicFramePr>
            <a:graphicFrameLocks noGrp="1"/>
          </p:cNvGraphicFramePr>
          <p:nvPr/>
        </p:nvGraphicFramePr>
        <p:xfrm>
          <a:off x="457200" y="762000"/>
          <a:ext cx="8077200" cy="5821680"/>
        </p:xfrm>
        <a:graphic>
          <a:graphicData uri="http://schemas.openxmlformats.org/drawingml/2006/table">
            <a:tbl>
              <a:tblPr/>
              <a:tblGrid>
                <a:gridCol w="2286000"/>
                <a:gridCol w="762000"/>
                <a:gridCol w="914400"/>
                <a:gridCol w="4114800"/>
              </a:tblGrid>
              <a:tr h="4508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bg1"/>
                          </a:solidFill>
                          <a:effectLst/>
                          <a:latin typeface="Times New Roman" pitchFamily="18" charset="0"/>
                          <a:cs typeface="Times New Roman" pitchFamily="18" charset="0"/>
                        </a:rPr>
                        <a:t>Group of phenomena</a:t>
                      </a:r>
                      <a:endParaRPr kumimoji="0" lang="ru-RU" sz="1600" b="0" i="0" u="none" strike="noStrike" cap="none" normalizeH="0" baseline="0" smtClean="0">
                        <a:ln>
                          <a:noFill/>
                        </a:ln>
                        <a:solidFill>
                          <a:schemeClr val="bg1"/>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400" b="0" i="0" u="none" strike="noStrike" cap="none" normalizeH="0" baseline="0" smtClean="0">
                          <a:ln>
                            <a:noFill/>
                          </a:ln>
                          <a:solidFill>
                            <a:schemeClr val="bg1"/>
                          </a:solidFill>
                          <a:effectLst/>
                          <a:latin typeface="Times New Roman" pitchFamily="18" charset="0"/>
                          <a:cs typeface="Times New Roman" pitchFamily="18" charset="0"/>
                        </a:rPr>
                        <a:t>Uncertainty</a:t>
                      </a:r>
                      <a:endParaRPr kumimoji="0" lang="ru-RU" sz="1400" b="0" i="0" u="none" strike="noStrike" cap="none" normalizeH="0" baseline="0" smtClean="0">
                        <a:ln>
                          <a:noFill/>
                        </a:ln>
                        <a:solidFill>
                          <a:schemeClr val="bg1"/>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bg1"/>
                          </a:solidFill>
                          <a:effectLst/>
                          <a:latin typeface="Times New Roman" pitchFamily="18" charset="0"/>
                          <a:cs typeface="Times New Roman" pitchFamily="18" charset="0"/>
                        </a:rPr>
                        <a:t>Sensitivity</a:t>
                      </a:r>
                      <a:endParaRPr kumimoji="0" lang="ru-RU" sz="1600" b="0" i="0" u="none" strike="noStrike" cap="none" normalizeH="0" baseline="0" smtClean="0">
                        <a:ln>
                          <a:noFill/>
                        </a:ln>
                        <a:solidFill>
                          <a:schemeClr val="bg1"/>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bg1"/>
                          </a:solidFill>
                          <a:effectLst/>
                          <a:latin typeface="Times New Roman" pitchFamily="18" charset="0"/>
                          <a:cs typeface="Times New Roman" pitchFamily="18" charset="0"/>
                        </a:rPr>
                        <a:t>Note</a:t>
                      </a:r>
                      <a:endParaRPr kumimoji="0" lang="ru-RU" sz="1200" b="0" i="0" u="none" strike="noStrike" cap="none" normalizeH="0" baseline="0" smtClean="0">
                        <a:ln>
                          <a:noFill/>
                        </a:ln>
                        <a:solidFill>
                          <a:schemeClr val="bg1"/>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452438">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bg1"/>
                          </a:solidFill>
                          <a:effectLst/>
                          <a:latin typeface="Times New Roman" pitchFamily="18" charset="0"/>
                          <a:cs typeface="Times New Roman" pitchFamily="18" charset="0"/>
                        </a:rPr>
                        <a:t>Accumulation of FP in fuel</a:t>
                      </a:r>
                      <a:endParaRPr kumimoji="0" lang="ru-RU" sz="1400" b="0" i="0" u="none" strike="noStrike" cap="none" normalizeH="0" baseline="0" smtClean="0">
                        <a:ln>
                          <a:noFill/>
                        </a:ln>
                        <a:solidFill>
                          <a:schemeClr val="bg1"/>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1"/>
                          </a:solidFill>
                          <a:effectLst/>
                          <a:latin typeface="Times New Roman" pitchFamily="18" charset="0"/>
                          <a:cs typeface="Times New Roman" pitchFamily="18" charset="0"/>
                        </a:rPr>
                        <a:t>L</a:t>
                      </a:r>
                      <a:endParaRPr kumimoji="0" lang="ru-RU" sz="1400" b="1" i="0" u="none" strike="noStrike" cap="none" normalizeH="0" baseline="0" smtClean="0">
                        <a:ln>
                          <a:noFill/>
                        </a:ln>
                        <a:solidFill>
                          <a:schemeClr val="bg1"/>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bg1"/>
                          </a:solidFill>
                          <a:effectLst/>
                          <a:latin typeface="Times New Roman" pitchFamily="18" charset="0"/>
                          <a:cs typeface="Times New Roman" pitchFamily="18" charset="0"/>
                        </a:rPr>
                        <a:t>M</a:t>
                      </a:r>
                      <a:endParaRPr kumimoji="0" lang="ru-RU" sz="1600" b="1" i="0" u="none" strike="noStrike" cap="none" normalizeH="0" baseline="0" smtClean="0">
                        <a:ln>
                          <a:noFill/>
                        </a:ln>
                        <a:solidFill>
                          <a:schemeClr val="bg1"/>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bg1"/>
                          </a:solidFill>
                          <a:effectLst/>
                          <a:latin typeface="Times New Roman" pitchFamily="18" charset="0"/>
                          <a:cs typeface="Times New Roman" pitchFamily="18" charset="0"/>
                        </a:rPr>
                        <a:t>Calculation of fission products accumulation is performed according to the well verified methodic </a:t>
                      </a:r>
                      <a:endParaRPr kumimoji="0" lang="ru-RU" sz="1200" b="0" i="0" u="none" strike="noStrike" cap="none" normalizeH="0" baseline="0" smtClean="0">
                        <a:ln>
                          <a:noFill/>
                        </a:ln>
                        <a:solidFill>
                          <a:schemeClr val="bg1"/>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450850">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bg1"/>
                          </a:solidFill>
                          <a:effectLst/>
                          <a:latin typeface="Times New Roman" pitchFamily="18" charset="0"/>
                          <a:cs typeface="Times New Roman" pitchFamily="18" charset="0"/>
                        </a:rPr>
                        <a:t>Release of FP from fuel under heating and melting</a:t>
                      </a:r>
                      <a:endParaRPr kumimoji="0" lang="ru-RU" sz="1400" b="0" i="0" u="none" strike="noStrike" cap="none" normalizeH="0" baseline="0" smtClean="0">
                        <a:ln>
                          <a:noFill/>
                        </a:ln>
                        <a:solidFill>
                          <a:schemeClr val="bg1"/>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1"/>
                          </a:solidFill>
                          <a:effectLst/>
                          <a:latin typeface="Times New Roman" pitchFamily="18" charset="0"/>
                          <a:cs typeface="Times New Roman" pitchFamily="18" charset="0"/>
                        </a:rPr>
                        <a:t>L-M</a:t>
                      </a:r>
                      <a:endParaRPr kumimoji="0" lang="ru-RU" sz="1400" b="1" i="0" u="none" strike="noStrike" cap="none" normalizeH="0" baseline="0" smtClean="0">
                        <a:ln>
                          <a:noFill/>
                        </a:ln>
                        <a:solidFill>
                          <a:schemeClr val="bg1"/>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bg1"/>
                          </a:solidFill>
                          <a:effectLst/>
                          <a:latin typeface="Times New Roman" pitchFamily="18" charset="0"/>
                          <a:cs typeface="Times New Roman" pitchFamily="18" charset="0"/>
                        </a:rPr>
                        <a:t>M-H</a:t>
                      </a:r>
                      <a:endParaRPr kumimoji="0" lang="ru-RU" sz="1600" b="1" i="0" u="none" strike="noStrike" cap="none" normalizeH="0" baseline="0" smtClean="0">
                        <a:ln>
                          <a:noFill/>
                        </a:ln>
                        <a:solidFill>
                          <a:schemeClr val="bg1"/>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bg1"/>
                          </a:solidFill>
                          <a:effectLst/>
                          <a:latin typeface="Times New Roman" pitchFamily="18" charset="0"/>
                          <a:cs typeface="Times New Roman" pitchFamily="18" charset="0"/>
                        </a:rPr>
                        <a:t>Uncertainty for fuel model of VVER is related with evaluation of release of Ru forms and effects of fuel oxidation on fission products release. </a:t>
                      </a:r>
                      <a:endParaRPr kumimoji="0" lang="ru-RU" sz="1200" b="0" i="0" u="none" strike="noStrike" cap="none" normalizeH="0" baseline="0" smtClean="0">
                        <a:ln>
                          <a:noFill/>
                        </a:ln>
                        <a:solidFill>
                          <a:schemeClr val="bg1"/>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452438">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bg1"/>
                          </a:solidFill>
                          <a:effectLst/>
                          <a:latin typeface="Times New Roman" pitchFamily="18" charset="0"/>
                          <a:cs typeface="Times New Roman" pitchFamily="18" charset="0"/>
                        </a:rPr>
                        <a:t>Aerosol transport and retention in the primary circuit </a:t>
                      </a:r>
                      <a:endParaRPr kumimoji="0" lang="ru-RU" sz="1400" b="0" i="0" u="none" strike="noStrike" cap="none" normalizeH="0" baseline="0" smtClean="0">
                        <a:ln>
                          <a:noFill/>
                        </a:ln>
                        <a:solidFill>
                          <a:schemeClr val="bg1"/>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1"/>
                          </a:solidFill>
                          <a:effectLst/>
                          <a:latin typeface="Times New Roman" pitchFamily="18" charset="0"/>
                          <a:cs typeface="Times New Roman" pitchFamily="18" charset="0"/>
                        </a:rPr>
                        <a:t>M-H</a:t>
                      </a:r>
                      <a:endParaRPr kumimoji="0" lang="ru-RU" sz="1400" b="1" i="0" u="none" strike="noStrike" cap="none" normalizeH="0" baseline="0" smtClean="0">
                        <a:ln>
                          <a:noFill/>
                        </a:ln>
                        <a:solidFill>
                          <a:schemeClr val="bg1"/>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bg1"/>
                          </a:solidFill>
                          <a:effectLst/>
                          <a:latin typeface="Times New Roman" pitchFamily="18" charset="0"/>
                          <a:cs typeface="Times New Roman" pitchFamily="18" charset="0"/>
                        </a:rPr>
                        <a:t>M-H</a:t>
                      </a:r>
                      <a:endParaRPr kumimoji="0" lang="ru-RU" sz="1600" b="1" i="0" u="none" strike="noStrike" cap="none" normalizeH="0" baseline="0" smtClean="0">
                        <a:ln>
                          <a:noFill/>
                        </a:ln>
                        <a:solidFill>
                          <a:schemeClr val="bg1"/>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bg1"/>
                          </a:solidFill>
                          <a:effectLst/>
                          <a:latin typeface="Times New Roman" pitchFamily="18" charset="0"/>
                          <a:cs typeface="Times New Roman" pitchFamily="18" charset="0"/>
                        </a:rPr>
                        <a:t>For analysis of severe accident consequences with containment bypass related with significant releases.</a:t>
                      </a:r>
                      <a:endParaRPr kumimoji="0" lang="ru-RU" sz="1200" b="0" i="0" u="none" strike="noStrike" cap="none" normalizeH="0" baseline="0" smtClean="0">
                        <a:ln>
                          <a:noFill/>
                        </a:ln>
                        <a:solidFill>
                          <a:schemeClr val="bg1"/>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450850">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bg1"/>
                          </a:solidFill>
                          <a:effectLst/>
                          <a:latin typeface="Times New Roman" pitchFamily="18" charset="0"/>
                          <a:cs typeface="Times New Roman" pitchFamily="18" charset="0"/>
                        </a:rPr>
                        <a:t>Release of low volatile FP from molten pools (in-vessel)</a:t>
                      </a:r>
                      <a:endParaRPr kumimoji="0" lang="ru-RU" sz="1400" b="0" i="0" u="none" strike="noStrike" cap="none" normalizeH="0" baseline="0" smtClean="0">
                        <a:ln>
                          <a:noFill/>
                        </a:ln>
                        <a:solidFill>
                          <a:schemeClr val="bg1"/>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ru-RU" sz="1400" b="1" i="0" u="none" strike="noStrike" cap="none" normalizeH="0" baseline="0" smtClean="0">
                          <a:ln>
                            <a:noFill/>
                          </a:ln>
                          <a:solidFill>
                            <a:schemeClr val="bg1"/>
                          </a:solidFill>
                          <a:effectLst/>
                          <a:latin typeface="Times New Roman" pitchFamily="18" charset="0"/>
                          <a:cs typeface="Times New Roman" pitchFamily="18" charset="0"/>
                        </a:rPr>
                        <a:t>H</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ru-RU" sz="1600" b="1" i="0" u="none" strike="noStrike" cap="none" normalizeH="0" baseline="0" smtClean="0">
                          <a:ln>
                            <a:noFill/>
                          </a:ln>
                          <a:solidFill>
                            <a:schemeClr val="bg1"/>
                          </a:solidFill>
                          <a:effectLst/>
                          <a:latin typeface="Times New Roman" pitchFamily="18" charset="0"/>
                          <a:cs typeface="Times New Roman" pitchFamily="18" charset="0"/>
                        </a:rPr>
                        <a:t>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bg1"/>
                          </a:solidFill>
                          <a:effectLst/>
                          <a:latin typeface="Times New Roman" pitchFamily="18" charset="0"/>
                          <a:cs typeface="Times New Roman" pitchFamily="18" charset="0"/>
                        </a:rPr>
                        <a:t>Uncertainty for fuel model of VVER is related with evaluation of release of Ru forms and effects of fuel oxidation on fission products release. Conservative assumptions were used in the design calculations.</a:t>
                      </a:r>
                      <a:endParaRPr kumimoji="0" lang="ru-RU" sz="1200" b="0" i="0" u="none" strike="noStrike" cap="none" normalizeH="0" baseline="0" smtClean="0">
                        <a:ln>
                          <a:noFill/>
                        </a:ln>
                        <a:solidFill>
                          <a:schemeClr val="bg1"/>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452438">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bg1"/>
                          </a:solidFill>
                          <a:effectLst/>
                          <a:latin typeface="Times New Roman" pitchFamily="18" charset="0"/>
                          <a:cs typeface="Times New Roman" pitchFamily="18" charset="0"/>
                        </a:rPr>
                        <a:t>Release of low volatile FP from molten pools at the ex-vessel stage </a:t>
                      </a:r>
                      <a:endParaRPr kumimoji="0" lang="ru-RU" sz="1400" b="0" i="0" u="none" strike="noStrike" cap="none" normalizeH="0" baseline="0" smtClean="0">
                        <a:ln>
                          <a:noFill/>
                        </a:ln>
                        <a:solidFill>
                          <a:schemeClr val="bg1"/>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ru-RU" sz="1400" b="1" i="0" u="none" strike="noStrike" cap="none" normalizeH="0" baseline="0" smtClean="0">
                          <a:ln>
                            <a:noFill/>
                          </a:ln>
                          <a:solidFill>
                            <a:schemeClr val="bg1"/>
                          </a:solidFill>
                          <a:effectLst/>
                          <a:latin typeface="Times New Roman" pitchFamily="18" charset="0"/>
                          <a:cs typeface="Times New Roman" pitchFamily="18" charset="0"/>
                        </a:rPr>
                        <a:t>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ru-RU" sz="1600" b="1" i="0" u="none" strike="noStrike" cap="none" normalizeH="0" baseline="0" smtClean="0">
                          <a:ln>
                            <a:noFill/>
                          </a:ln>
                          <a:solidFill>
                            <a:schemeClr val="bg1"/>
                          </a:solidFill>
                          <a:effectLst/>
                          <a:latin typeface="Times New Roman" pitchFamily="18" charset="0"/>
                          <a:cs typeface="Times New Roman" pitchFamily="18" charset="0"/>
                        </a:rPr>
                        <a:t>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bg1"/>
                          </a:solidFill>
                          <a:effectLst/>
                          <a:latin typeface="Times New Roman" pitchFamily="18" charset="0"/>
                          <a:cs typeface="Times New Roman" pitchFamily="18" charset="0"/>
                        </a:rPr>
                        <a:t>A core catcher preventing core-concrete interaction and decreasing aerosol release at ex-vessel stage.</a:t>
                      </a:r>
                      <a:endParaRPr kumimoji="0" lang="ru-RU" sz="1200" b="0" i="0" u="none" strike="noStrike" cap="none" normalizeH="0" baseline="0" smtClean="0">
                        <a:ln>
                          <a:noFill/>
                        </a:ln>
                        <a:solidFill>
                          <a:schemeClr val="bg1"/>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450850">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bg1"/>
                          </a:solidFill>
                          <a:effectLst/>
                          <a:latin typeface="Times New Roman" pitchFamily="18" charset="0"/>
                          <a:cs typeface="Times New Roman" pitchFamily="18" charset="0"/>
                        </a:rPr>
                        <a:t>Aerosol behaviour in the containment</a:t>
                      </a:r>
                      <a:endParaRPr kumimoji="0" lang="ru-RU" sz="1400" b="0" i="0" u="none" strike="noStrike" cap="none" normalizeH="0" baseline="0" smtClean="0">
                        <a:ln>
                          <a:noFill/>
                        </a:ln>
                        <a:solidFill>
                          <a:schemeClr val="bg1"/>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1"/>
                          </a:solidFill>
                          <a:effectLst/>
                          <a:latin typeface="Times New Roman" pitchFamily="18" charset="0"/>
                          <a:cs typeface="Times New Roman" pitchFamily="18" charset="0"/>
                        </a:rPr>
                        <a:t>M</a:t>
                      </a:r>
                      <a:endParaRPr kumimoji="0" lang="ru-RU" sz="1400" b="1" i="0" u="none" strike="noStrike" cap="none" normalizeH="0" baseline="0" smtClean="0">
                        <a:ln>
                          <a:noFill/>
                        </a:ln>
                        <a:solidFill>
                          <a:schemeClr val="bg1"/>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bg1"/>
                          </a:solidFill>
                          <a:effectLst/>
                          <a:latin typeface="Times New Roman" pitchFamily="18" charset="0"/>
                          <a:cs typeface="Times New Roman" pitchFamily="18" charset="0"/>
                        </a:rPr>
                        <a:t>M-H</a:t>
                      </a:r>
                      <a:endParaRPr kumimoji="0" lang="ru-RU" sz="1600" b="1" i="0" u="none" strike="noStrike" cap="none" normalizeH="0" baseline="0" smtClean="0">
                        <a:ln>
                          <a:noFill/>
                        </a:ln>
                        <a:solidFill>
                          <a:schemeClr val="bg1"/>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bg1"/>
                          </a:solidFill>
                          <a:effectLst/>
                          <a:latin typeface="Times New Roman" pitchFamily="18" charset="0"/>
                          <a:cs typeface="Times New Roman" pitchFamily="18" charset="0"/>
                        </a:rPr>
                        <a:t>Design calculations are taking account only Brownian and gravity coagulation and gravitation sedimentation.</a:t>
                      </a:r>
                      <a:endParaRPr kumimoji="0" lang="ru-RU" sz="1200" b="0" i="0" u="none" strike="noStrike" cap="none" normalizeH="0" baseline="0" smtClean="0">
                        <a:ln>
                          <a:noFill/>
                        </a:ln>
                        <a:solidFill>
                          <a:schemeClr val="bg1"/>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452438">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bg1"/>
                          </a:solidFill>
                          <a:effectLst/>
                          <a:latin typeface="Times New Roman" pitchFamily="18" charset="0"/>
                          <a:cs typeface="Times New Roman" pitchFamily="18" charset="0"/>
                        </a:rPr>
                        <a:t>Iodine chemistry</a:t>
                      </a:r>
                      <a:endParaRPr kumimoji="0" lang="ru-RU" sz="1400" b="0" i="0" u="none" strike="noStrike" cap="none" normalizeH="0" baseline="0" smtClean="0">
                        <a:ln>
                          <a:noFill/>
                        </a:ln>
                        <a:solidFill>
                          <a:schemeClr val="bg1"/>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1"/>
                          </a:solidFill>
                          <a:effectLst/>
                          <a:latin typeface="Times New Roman" pitchFamily="18" charset="0"/>
                          <a:cs typeface="Times New Roman" pitchFamily="18" charset="0"/>
                        </a:rPr>
                        <a:t>L-H</a:t>
                      </a:r>
                      <a:endParaRPr kumimoji="0" lang="ru-RU" sz="1400" b="1" i="0" u="none" strike="noStrike" cap="none" normalizeH="0" baseline="0" smtClean="0">
                        <a:ln>
                          <a:noFill/>
                        </a:ln>
                        <a:solidFill>
                          <a:schemeClr val="bg1"/>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bg1"/>
                          </a:solidFill>
                          <a:effectLst/>
                          <a:latin typeface="Times New Roman" pitchFamily="18" charset="0"/>
                          <a:cs typeface="Times New Roman" pitchFamily="18" charset="0"/>
                        </a:rPr>
                        <a:t>M-H</a:t>
                      </a:r>
                      <a:endParaRPr kumimoji="0" lang="ru-RU" sz="1600" b="1" i="0" u="none" strike="noStrike" cap="none" normalizeH="0" baseline="0" smtClean="0">
                        <a:ln>
                          <a:noFill/>
                        </a:ln>
                        <a:solidFill>
                          <a:schemeClr val="bg1"/>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bg1"/>
                          </a:solidFill>
                          <a:effectLst/>
                          <a:latin typeface="Times New Roman" pitchFamily="18" charset="0"/>
                          <a:cs typeface="Times New Roman" pitchFamily="18" charset="0"/>
                        </a:rPr>
                        <a:t>level of uncertainty is connected with pH maintaining in containment. High sensitivity of results to parameters determining release of organic iodine forms. Conservative assumptions were used in the design calculations.</a:t>
                      </a:r>
                      <a:endParaRPr kumimoji="0" lang="ru-RU" sz="1200" b="0" i="0" u="none" strike="noStrike" cap="none" normalizeH="0" baseline="0" smtClean="0">
                        <a:ln>
                          <a:noFill/>
                        </a:ln>
                        <a:solidFill>
                          <a:schemeClr val="bg1"/>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450850">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bg1"/>
                          </a:solidFill>
                          <a:effectLst/>
                          <a:latin typeface="Times New Roman" pitchFamily="18" charset="0"/>
                          <a:cs typeface="Times New Roman" pitchFamily="18" charset="0"/>
                        </a:rPr>
                        <a:t>Release routs and failure mode effects </a:t>
                      </a:r>
                      <a:endParaRPr kumimoji="0" lang="ru-RU" sz="1400" b="0" i="0" u="none" strike="noStrike" cap="none" normalizeH="0" baseline="0" smtClean="0">
                        <a:ln>
                          <a:noFill/>
                        </a:ln>
                        <a:solidFill>
                          <a:schemeClr val="bg1"/>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ru-RU" sz="1400" b="1" i="0" u="none" strike="noStrike" cap="none" normalizeH="0" baseline="0" smtClean="0">
                          <a:ln>
                            <a:noFill/>
                          </a:ln>
                          <a:solidFill>
                            <a:schemeClr val="bg1"/>
                          </a:solidFill>
                          <a:effectLst/>
                          <a:latin typeface="Times New Roman" pitchFamily="18" charset="0"/>
                          <a:cs typeface="Times New Roman" pitchFamily="18" charset="0"/>
                        </a:rPr>
                        <a:t>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ru-RU" sz="1600" b="1" i="0" u="none" strike="noStrike" cap="none" normalizeH="0" baseline="0" smtClean="0">
                          <a:ln>
                            <a:noFill/>
                          </a:ln>
                          <a:solidFill>
                            <a:schemeClr val="bg1"/>
                          </a:solidFill>
                          <a:effectLst/>
                          <a:latin typeface="Times New Roman" pitchFamily="18" charset="0"/>
                          <a:cs typeface="Times New Roman" pitchFamily="18" charset="0"/>
                        </a:rPr>
                        <a:t>H</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bg1"/>
                          </a:solidFill>
                          <a:effectLst/>
                          <a:latin typeface="Times New Roman" pitchFamily="18" charset="0"/>
                          <a:cs typeface="Times New Roman" pitchFamily="18" charset="0"/>
                        </a:rPr>
                        <a:t>Sensitivity level is related to parameters determining leak rate and mode of containment leakage</a:t>
                      </a:r>
                      <a:endParaRPr kumimoji="0" lang="ru-RU" sz="1200" b="0" i="0" u="none" strike="noStrike" cap="none" normalizeH="0" baseline="0" smtClean="0">
                        <a:ln>
                          <a:noFill/>
                        </a:ln>
                        <a:solidFill>
                          <a:schemeClr val="bg1"/>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bl>
          </a:graphicData>
        </a:graphic>
      </p:graphicFrame>
      <p:sp>
        <p:nvSpPr>
          <p:cNvPr id="16676" name="Oval 1316"/>
          <p:cNvSpPr>
            <a:spLocks noChangeArrowheads="1"/>
          </p:cNvSpPr>
          <p:nvPr/>
        </p:nvSpPr>
        <p:spPr bwMode="auto">
          <a:xfrm>
            <a:off x="2743200" y="2362200"/>
            <a:ext cx="1600200" cy="457200"/>
          </a:xfrm>
          <a:prstGeom prst="ellipse">
            <a:avLst/>
          </a:prstGeom>
          <a:noFill/>
          <a:ln w="190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6677" name="Oval 1317"/>
          <p:cNvSpPr>
            <a:spLocks noChangeArrowheads="1"/>
          </p:cNvSpPr>
          <p:nvPr/>
        </p:nvSpPr>
        <p:spPr bwMode="auto">
          <a:xfrm>
            <a:off x="2743200" y="3124200"/>
            <a:ext cx="1600200" cy="457200"/>
          </a:xfrm>
          <a:prstGeom prst="ellipse">
            <a:avLst/>
          </a:prstGeom>
          <a:noFill/>
          <a:ln w="190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6678" name="Oval 1318"/>
          <p:cNvSpPr>
            <a:spLocks noChangeArrowheads="1"/>
          </p:cNvSpPr>
          <p:nvPr/>
        </p:nvSpPr>
        <p:spPr bwMode="auto">
          <a:xfrm>
            <a:off x="2743200" y="5181600"/>
            <a:ext cx="1600200" cy="457200"/>
          </a:xfrm>
          <a:prstGeom prst="ellipse">
            <a:avLst/>
          </a:prstGeom>
          <a:noFill/>
          <a:ln w="190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6683" name="Oval 1323"/>
          <p:cNvSpPr>
            <a:spLocks noChangeArrowheads="1"/>
          </p:cNvSpPr>
          <p:nvPr/>
        </p:nvSpPr>
        <p:spPr bwMode="auto">
          <a:xfrm>
            <a:off x="2819400" y="4648200"/>
            <a:ext cx="1600200" cy="457200"/>
          </a:xfrm>
          <a:prstGeom prst="ellipse">
            <a:avLst/>
          </a:prstGeom>
          <a:noFill/>
          <a:ln w="190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685800" y="914400"/>
            <a:ext cx="7772400" cy="4724400"/>
          </a:xfrm>
        </p:spPr>
        <p:txBody>
          <a:bodyPr/>
          <a:lstStyle/>
          <a:p>
            <a:pPr algn="ctr">
              <a:lnSpc>
                <a:spcPct val="90000"/>
              </a:lnSpc>
              <a:buFontTx/>
              <a:buNone/>
            </a:pPr>
            <a:r>
              <a:rPr lang="en-US" sz="2800" u="sng">
                <a:solidFill>
                  <a:schemeClr val="bg1"/>
                </a:solidFill>
              </a:rPr>
              <a:t>Conclusion </a:t>
            </a:r>
          </a:p>
          <a:p>
            <a:pPr>
              <a:lnSpc>
                <a:spcPct val="90000"/>
              </a:lnSpc>
              <a:buFontTx/>
              <a:buNone/>
            </a:pPr>
            <a:r>
              <a:rPr lang="en-US" sz="2400">
                <a:solidFill>
                  <a:schemeClr val="bg1"/>
                </a:solidFill>
              </a:rPr>
              <a:t>The analysis was shown the following main factors </a:t>
            </a:r>
            <a:r>
              <a:rPr lang="en-US" altLang="ja-JP" sz="2400">
                <a:solidFill>
                  <a:schemeClr val="bg1"/>
                </a:solidFill>
                <a:ea typeface="MS Mincho" pitchFamily="49" charset="-128"/>
              </a:rPr>
              <a:t>influencing</a:t>
            </a:r>
            <a:r>
              <a:rPr lang="en-US" sz="2400">
                <a:solidFill>
                  <a:schemeClr val="bg1"/>
                </a:solidFill>
              </a:rPr>
              <a:t> the calculation accidental releases magnitude :</a:t>
            </a:r>
          </a:p>
          <a:p>
            <a:pPr>
              <a:lnSpc>
                <a:spcPct val="90000"/>
              </a:lnSpc>
              <a:buFontTx/>
              <a:buChar char="-"/>
            </a:pPr>
            <a:r>
              <a:rPr lang="en-GB" sz="2400">
                <a:solidFill>
                  <a:schemeClr val="bg1"/>
                </a:solidFill>
                <a:cs typeface="Times New Roman" pitchFamily="18" charset="0"/>
              </a:rPr>
              <a:t>appreciably uncertainties at assessment of FP release from fuel for the elements referred to </a:t>
            </a:r>
            <a:r>
              <a:rPr lang="en-GB" sz="2400">
                <a:solidFill>
                  <a:schemeClr val="bg1"/>
                </a:solidFill>
                <a:latin typeface="Times New Roman CYR" charset="-52"/>
                <a:cs typeface="Times New Roman" pitchFamily="18" charset="0"/>
              </a:rPr>
              <a:t>Ru </a:t>
            </a:r>
            <a:r>
              <a:rPr lang="en-GB" sz="2400">
                <a:solidFill>
                  <a:schemeClr val="bg1"/>
                </a:solidFill>
                <a:cs typeface="Times New Roman" pitchFamily="18" charset="0"/>
              </a:rPr>
              <a:t>group </a:t>
            </a:r>
            <a:r>
              <a:rPr lang="en-GB" sz="2400">
                <a:solidFill>
                  <a:schemeClr val="bg1"/>
                </a:solidFill>
                <a:latin typeface="Times New Roman CYR" charset="-52"/>
                <a:cs typeface="Times New Roman" pitchFamily="18" charset="0"/>
              </a:rPr>
              <a:t>(Ru, Mo, Tc) </a:t>
            </a:r>
          </a:p>
          <a:p>
            <a:pPr>
              <a:lnSpc>
                <a:spcPct val="90000"/>
              </a:lnSpc>
              <a:buFontTx/>
              <a:buChar char="-"/>
            </a:pPr>
            <a:r>
              <a:rPr lang="en-US" sz="2400">
                <a:solidFill>
                  <a:schemeClr val="bg1"/>
                </a:solidFill>
              </a:rPr>
              <a:t>aerosol deposition and resuspension in coolant system equipments </a:t>
            </a:r>
            <a:r>
              <a:rPr lang="en-GB" sz="2400">
                <a:solidFill>
                  <a:schemeClr val="bg1"/>
                </a:solidFill>
                <a:cs typeface="Times New Roman" pitchFamily="18" charset="0"/>
              </a:rPr>
              <a:t>at primary-to-secondary leaks</a:t>
            </a:r>
            <a:r>
              <a:rPr lang="ru-RU" sz="2400">
                <a:solidFill>
                  <a:schemeClr val="bg1"/>
                </a:solidFill>
              </a:rPr>
              <a:t> </a:t>
            </a:r>
            <a:r>
              <a:rPr lang="en-US" sz="2400">
                <a:solidFill>
                  <a:schemeClr val="bg1"/>
                </a:solidFill>
              </a:rPr>
              <a:t>accidents (</a:t>
            </a:r>
            <a:r>
              <a:rPr lang="en-US" sz="2400">
                <a:solidFill>
                  <a:schemeClr val="bg1"/>
                </a:solidFill>
                <a:latin typeface="Times New Roman CYR" charset="-52"/>
                <a:cs typeface="Times New Roman" pitchFamily="18" charset="0"/>
              </a:rPr>
              <a:t>retention</a:t>
            </a:r>
            <a:r>
              <a:rPr lang="ru-RU" sz="2400">
                <a:solidFill>
                  <a:schemeClr val="bg1"/>
                </a:solidFill>
              </a:rPr>
              <a:t> </a:t>
            </a:r>
            <a:r>
              <a:rPr lang="en-US" sz="2400">
                <a:solidFill>
                  <a:schemeClr val="bg1"/>
                </a:solidFill>
              </a:rPr>
              <a:t>fraction up to 0,7)</a:t>
            </a:r>
          </a:p>
          <a:p>
            <a:pPr>
              <a:lnSpc>
                <a:spcPct val="90000"/>
              </a:lnSpc>
              <a:buFontTx/>
              <a:buChar char="-"/>
            </a:pPr>
            <a:r>
              <a:rPr lang="en-US" sz="2400">
                <a:solidFill>
                  <a:schemeClr val="bg1"/>
                </a:solidFill>
              </a:rPr>
              <a:t>iodine sorption at polymer facing, steel corrosion products and the </a:t>
            </a:r>
            <a:r>
              <a:rPr lang="en-GB" sz="2400">
                <a:solidFill>
                  <a:schemeClr val="bg1"/>
                </a:solidFill>
                <a:cs typeface="Times New Roman" pitchFamily="18" charset="0"/>
              </a:rPr>
              <a:t>core catcher</a:t>
            </a:r>
            <a:r>
              <a:rPr lang="ru-RU" sz="2400">
                <a:solidFill>
                  <a:schemeClr val="bg1"/>
                </a:solidFill>
              </a:rPr>
              <a:t> </a:t>
            </a:r>
            <a:r>
              <a:rPr lang="en-US" sz="2400">
                <a:solidFill>
                  <a:schemeClr val="bg1"/>
                </a:solidFill>
              </a:rPr>
              <a:t>materials (</a:t>
            </a:r>
            <a:r>
              <a:rPr lang="en-US" sz="2400">
                <a:solidFill>
                  <a:schemeClr val="bg1"/>
                </a:solidFill>
                <a:latin typeface="Times New Roman CYR" charset="-52"/>
                <a:cs typeface="Times New Roman" pitchFamily="18" charset="0"/>
              </a:rPr>
              <a:t>retention</a:t>
            </a:r>
            <a:r>
              <a:rPr lang="ru-RU" sz="2400">
                <a:solidFill>
                  <a:schemeClr val="bg1"/>
                </a:solidFill>
              </a:rPr>
              <a:t> </a:t>
            </a:r>
            <a:r>
              <a:rPr lang="en-US" sz="2400">
                <a:solidFill>
                  <a:schemeClr val="bg1"/>
                </a:solidFill>
              </a:rPr>
              <a:t>fraction</a:t>
            </a:r>
            <a:r>
              <a:rPr lang="ru-RU" sz="2400">
                <a:solidFill>
                  <a:schemeClr val="bg1"/>
                </a:solidFill>
              </a:rPr>
              <a:t> </a:t>
            </a:r>
            <a:r>
              <a:rPr lang="en-US" sz="2400">
                <a:solidFill>
                  <a:schemeClr val="bg1"/>
                </a:solidFill>
              </a:rPr>
              <a:t>up to 0,9)</a:t>
            </a:r>
          </a:p>
          <a:p>
            <a:pPr>
              <a:lnSpc>
                <a:spcPct val="90000"/>
              </a:lnSpc>
              <a:buFontTx/>
              <a:buChar char="-"/>
            </a:pPr>
            <a:r>
              <a:rPr lang="en-US" sz="2400">
                <a:solidFill>
                  <a:schemeClr val="bg1"/>
                </a:solidFill>
              </a:rPr>
              <a:t>correct calculating simulation of aerosol transport at containment and </a:t>
            </a:r>
            <a:r>
              <a:rPr lang="en-GB" sz="2400">
                <a:solidFill>
                  <a:schemeClr val="bg1"/>
                </a:solidFill>
                <a:cs typeface="Times New Roman" pitchFamily="18" charset="0"/>
              </a:rPr>
              <a:t>inter-containment space</a:t>
            </a:r>
            <a:r>
              <a:rPr lang="en-US" sz="2400">
                <a:solidFill>
                  <a:schemeClr val="bg1"/>
                </a:solidFill>
              </a:rPr>
              <a:t> </a:t>
            </a:r>
            <a:endParaRPr lang="ru-RU" sz="240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1027"/>
          <p:cNvSpPr>
            <a:spLocks noGrp="1" noChangeArrowheads="1"/>
          </p:cNvSpPr>
          <p:nvPr>
            <p:ph type="body" idx="1"/>
          </p:nvPr>
        </p:nvSpPr>
        <p:spPr>
          <a:xfrm>
            <a:off x="533400" y="533400"/>
            <a:ext cx="8077200" cy="5410200"/>
          </a:xfrm>
        </p:spPr>
        <p:txBody>
          <a:bodyPr/>
          <a:lstStyle/>
          <a:p>
            <a:pPr algn="ctr">
              <a:lnSpc>
                <a:spcPct val="90000"/>
              </a:lnSpc>
              <a:buFontTx/>
              <a:buNone/>
            </a:pPr>
            <a:r>
              <a:rPr lang="en-US" sz="2800" u="sng">
                <a:solidFill>
                  <a:schemeClr val="bg1"/>
                </a:solidFill>
              </a:rPr>
              <a:t>Aim of analysis:</a:t>
            </a:r>
          </a:p>
          <a:p>
            <a:pPr>
              <a:lnSpc>
                <a:spcPct val="90000"/>
              </a:lnSpc>
              <a:buFontTx/>
              <a:buChar char="-"/>
            </a:pPr>
            <a:r>
              <a:rPr lang="en-US" altLang="ja-JP" sz="2400">
                <a:solidFill>
                  <a:schemeClr val="bg1"/>
                </a:solidFill>
                <a:ea typeface="MS Mincho" pitchFamily="49" charset="-128"/>
              </a:rPr>
              <a:t>to identify the most important factors influencing the accidental releases magnitude</a:t>
            </a:r>
            <a:r>
              <a:rPr lang="ru-RU" altLang="ja-JP" sz="2400">
                <a:solidFill>
                  <a:schemeClr val="bg1"/>
                </a:solidFill>
              </a:rPr>
              <a:t> </a:t>
            </a:r>
            <a:endParaRPr lang="en-US" sz="2400">
              <a:solidFill>
                <a:schemeClr val="bg1"/>
              </a:solidFill>
            </a:endParaRPr>
          </a:p>
          <a:p>
            <a:pPr>
              <a:lnSpc>
                <a:spcPct val="90000"/>
              </a:lnSpc>
              <a:buFontTx/>
              <a:buChar char="-"/>
            </a:pPr>
            <a:r>
              <a:rPr lang="en-US" sz="2400">
                <a:solidFill>
                  <a:schemeClr val="bg1"/>
                </a:solidFill>
              </a:rPr>
              <a:t>to estimate the </a:t>
            </a:r>
            <a:r>
              <a:rPr lang="en-US" altLang="ja-JP" sz="2400">
                <a:solidFill>
                  <a:schemeClr val="bg1"/>
                </a:solidFill>
                <a:ea typeface="MS Mincho" pitchFamily="49" charset="-128"/>
              </a:rPr>
              <a:t>main uncertainties and conservatism rate of design calculations</a:t>
            </a:r>
            <a:r>
              <a:rPr lang="ru-RU" altLang="ja-JP" sz="2400">
                <a:solidFill>
                  <a:schemeClr val="bg1"/>
                </a:solidFill>
              </a:rPr>
              <a:t> </a:t>
            </a:r>
            <a:endParaRPr lang="en-US" altLang="ja-JP" sz="2400">
              <a:solidFill>
                <a:schemeClr val="bg1"/>
              </a:solidFill>
              <a:ea typeface="ＭＳ Ｐゴシック" pitchFamily="34" charset="-128"/>
            </a:endParaRPr>
          </a:p>
          <a:p>
            <a:pPr>
              <a:lnSpc>
                <a:spcPct val="90000"/>
              </a:lnSpc>
              <a:buFontTx/>
              <a:buChar char="-"/>
            </a:pPr>
            <a:r>
              <a:rPr lang="en-US" altLang="ja-JP" sz="2400">
                <a:solidFill>
                  <a:schemeClr val="bg1"/>
                </a:solidFill>
                <a:ea typeface="MS Mincho" pitchFamily="49" charset="-128"/>
              </a:rPr>
              <a:t>to show the way to correct design calculations by best estimate models </a:t>
            </a:r>
          </a:p>
          <a:p>
            <a:pPr>
              <a:lnSpc>
                <a:spcPct val="90000"/>
              </a:lnSpc>
              <a:buFontTx/>
              <a:buChar char="-"/>
            </a:pPr>
            <a:r>
              <a:rPr lang="en-US" sz="2400">
                <a:solidFill>
                  <a:schemeClr val="bg1"/>
                </a:solidFill>
              </a:rPr>
              <a:t>to show the importance of tasks investigating in Project</a:t>
            </a:r>
          </a:p>
          <a:p>
            <a:pPr>
              <a:lnSpc>
                <a:spcPct val="90000"/>
              </a:lnSpc>
              <a:buFontTx/>
              <a:buChar char="-"/>
            </a:pPr>
            <a:r>
              <a:rPr lang="en-US" sz="2400">
                <a:solidFill>
                  <a:schemeClr val="bg1"/>
                </a:solidFill>
              </a:rPr>
              <a:t>to find the experiment parameters for Task 2, 4, 6</a:t>
            </a:r>
          </a:p>
          <a:p>
            <a:pPr>
              <a:lnSpc>
                <a:spcPct val="90000"/>
              </a:lnSpc>
              <a:buFontTx/>
              <a:buNone/>
            </a:pPr>
            <a:endParaRPr lang="en-US" sz="2400">
              <a:solidFill>
                <a:schemeClr val="bg1"/>
              </a:solidFill>
            </a:endParaRPr>
          </a:p>
          <a:p>
            <a:pPr algn="ctr">
              <a:lnSpc>
                <a:spcPct val="90000"/>
              </a:lnSpc>
              <a:buFontTx/>
              <a:buNone/>
            </a:pPr>
            <a:r>
              <a:rPr lang="en-US" sz="2400" u="sng">
                <a:solidFill>
                  <a:schemeClr val="bg1"/>
                </a:solidFill>
              </a:rPr>
              <a:t>Review of the design approaches was executed for:</a:t>
            </a:r>
          </a:p>
          <a:p>
            <a:pPr>
              <a:lnSpc>
                <a:spcPct val="90000"/>
              </a:lnSpc>
              <a:buFontTx/>
              <a:buChar char="-"/>
            </a:pPr>
            <a:r>
              <a:rPr lang="en-US" sz="2400">
                <a:solidFill>
                  <a:schemeClr val="bg1"/>
                </a:solidFill>
              </a:rPr>
              <a:t> “NPP</a:t>
            </a:r>
            <a:r>
              <a:rPr lang="ru-RU" sz="2400">
                <a:solidFill>
                  <a:schemeClr val="bg1"/>
                </a:solidFill>
              </a:rPr>
              <a:t>-91</a:t>
            </a:r>
            <a:r>
              <a:rPr lang="en-US" sz="2400">
                <a:solidFill>
                  <a:schemeClr val="bg1"/>
                </a:solidFill>
              </a:rPr>
              <a:t>” project with VVER-1000</a:t>
            </a:r>
          </a:p>
          <a:p>
            <a:pPr>
              <a:lnSpc>
                <a:spcPct val="90000"/>
              </a:lnSpc>
              <a:buFontTx/>
              <a:buChar char="-"/>
            </a:pPr>
            <a:r>
              <a:rPr lang="en-US" sz="2400">
                <a:solidFill>
                  <a:schemeClr val="bg1"/>
                </a:solidFill>
              </a:rPr>
              <a:t> EUR, NRC and IAEA recommendations for LWR NPP </a:t>
            </a:r>
            <a:endParaRPr lang="ru-RU">
              <a:solidFill>
                <a:schemeClr val="bg1"/>
              </a:solidFill>
            </a:endParaRPr>
          </a:p>
        </p:txBody>
      </p:sp>
      <p:sp>
        <p:nvSpPr>
          <p:cNvPr id="11268" name="Text Box 1028"/>
          <p:cNvSpPr txBox="1">
            <a:spLocks noChangeArrowheads="1"/>
          </p:cNvSpPr>
          <p:nvPr/>
        </p:nvSpPr>
        <p:spPr bwMode="auto">
          <a:xfrm>
            <a:off x="898525" y="4232275"/>
            <a:ext cx="73310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5"/>
          <p:cNvSpPr>
            <a:spLocks noChangeArrowheads="1"/>
          </p:cNvSpPr>
          <p:nvPr/>
        </p:nvSpPr>
        <p:spPr bwMode="auto">
          <a:xfrm>
            <a:off x="-328613" y="1685925"/>
            <a:ext cx="9144001"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a:p>
        </p:txBody>
      </p:sp>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588" y="914400"/>
            <a:ext cx="8863012" cy="3902075"/>
          </a:xfrm>
          <a:prstGeom prst="rect">
            <a:avLst/>
          </a:prstGeom>
          <a:solidFill>
            <a:schemeClr val="bg1"/>
          </a:solidFill>
        </p:spPr>
      </p:pic>
      <p:sp>
        <p:nvSpPr>
          <p:cNvPr id="3078" name="Text Box 6"/>
          <p:cNvSpPr txBox="1">
            <a:spLocks noChangeArrowheads="1"/>
          </p:cNvSpPr>
          <p:nvPr/>
        </p:nvSpPr>
        <p:spPr bwMode="auto">
          <a:xfrm>
            <a:off x="1066800" y="5105400"/>
            <a:ext cx="6934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2000">
                <a:solidFill>
                  <a:schemeClr val="bg1"/>
                </a:solidFill>
                <a:latin typeface="Times New Roman CYR" charset="-52"/>
                <a:cs typeface="Times New Roman" pitchFamily="18" charset="0"/>
              </a:rPr>
              <a:t>Point estimate diagram showing accidental releases of reference nuclides for various states of protective barriers</a:t>
            </a:r>
            <a:r>
              <a:rPr lang="ru-RU" sz="2000">
                <a:solidFill>
                  <a:schemeClr val="bg1"/>
                </a:solidFill>
                <a:latin typeface="Times New Roman CYR" charset="-52"/>
                <a:cs typeface="Times New Roman" pitchFamily="18" charset="0"/>
              </a:rPr>
              <a:t>/</a:t>
            </a:r>
            <a:r>
              <a:rPr lang="en-US" sz="2000">
                <a:solidFill>
                  <a:schemeClr val="bg1"/>
                </a:solidFill>
                <a:latin typeface="Times New Roman CYR" charset="-52"/>
                <a:cs typeface="Times New Roman" pitchFamily="18" charset="0"/>
              </a:rPr>
              <a:t>localizing systems</a:t>
            </a:r>
            <a:r>
              <a:rPr lang="ru-RU">
                <a:solidFill>
                  <a:schemeClr val="bg1"/>
                </a:solidFill>
              </a:rPr>
              <a:t> </a:t>
            </a:r>
          </a:p>
        </p:txBody>
      </p:sp>
      <p:sp>
        <p:nvSpPr>
          <p:cNvPr id="3079" name="Text Box 7"/>
          <p:cNvSpPr txBox="1">
            <a:spLocks noChangeArrowheads="1"/>
          </p:cNvSpPr>
          <p:nvPr/>
        </p:nvSpPr>
        <p:spPr bwMode="auto">
          <a:xfrm>
            <a:off x="2895600" y="304800"/>
            <a:ext cx="396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solidFill>
                  <a:schemeClr val="bg1"/>
                </a:solidFill>
              </a:rPr>
              <a:t>NPP-91 with VVER-1000</a:t>
            </a:r>
            <a:endParaRPr lang="ru-RU">
              <a:solidFill>
                <a:schemeClr val="bg1"/>
              </a:solidFill>
            </a:endParaRPr>
          </a:p>
        </p:txBody>
      </p:sp>
      <p:sp>
        <p:nvSpPr>
          <p:cNvPr id="3080" name="Oval 8"/>
          <p:cNvSpPr>
            <a:spLocks noChangeArrowheads="1"/>
          </p:cNvSpPr>
          <p:nvPr/>
        </p:nvSpPr>
        <p:spPr bwMode="auto">
          <a:xfrm>
            <a:off x="6934200" y="533400"/>
            <a:ext cx="1752600" cy="3886200"/>
          </a:xfrm>
          <a:prstGeom prst="ellipse">
            <a:avLst/>
          </a:prstGeom>
          <a:noFill/>
          <a:ln w="38100">
            <a:solidFill>
              <a:srgbClr val="FF0000"/>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609600" y="457200"/>
            <a:ext cx="7772400" cy="609600"/>
          </a:xfrm>
        </p:spPr>
        <p:txBody>
          <a:bodyPr/>
          <a:lstStyle/>
          <a:p>
            <a:pPr algn="ctr">
              <a:lnSpc>
                <a:spcPct val="90000"/>
              </a:lnSpc>
              <a:buFontTx/>
              <a:buNone/>
            </a:pPr>
            <a:r>
              <a:rPr lang="en-US" sz="2400">
                <a:solidFill>
                  <a:schemeClr val="bg1"/>
                </a:solidFill>
                <a:latin typeface="Times New Roman CYR" charset="-52"/>
                <a:cs typeface="Times New Roman" pitchFamily="18" charset="0"/>
              </a:rPr>
              <a:t>Fractions of radionuclide retention in coolant system for PWR reactors</a:t>
            </a:r>
            <a:r>
              <a:rPr lang="ru-RU" sz="2800">
                <a:solidFill>
                  <a:schemeClr val="bg1"/>
                </a:solidFill>
              </a:rPr>
              <a:t> </a:t>
            </a:r>
            <a:r>
              <a:rPr lang="en-US" sz="2400">
                <a:solidFill>
                  <a:schemeClr val="bg1"/>
                </a:solidFill>
              </a:rPr>
              <a:t>(EUR recommendation)</a:t>
            </a:r>
            <a:endParaRPr lang="ru-RU" sz="2400">
              <a:solidFill>
                <a:schemeClr val="bg1"/>
              </a:solidFill>
            </a:endParaRPr>
          </a:p>
        </p:txBody>
      </p:sp>
      <p:graphicFrame>
        <p:nvGraphicFramePr>
          <p:cNvPr id="4222" name="Group 126"/>
          <p:cNvGraphicFramePr>
            <a:graphicFrameLocks noGrp="1"/>
          </p:cNvGraphicFramePr>
          <p:nvPr/>
        </p:nvGraphicFramePr>
        <p:xfrm>
          <a:off x="1524000" y="1447800"/>
          <a:ext cx="6096000" cy="4040823"/>
        </p:xfrm>
        <a:graphic>
          <a:graphicData uri="http://schemas.openxmlformats.org/drawingml/2006/table">
            <a:tbl>
              <a:tblPr/>
              <a:tblGrid>
                <a:gridCol w="2032000"/>
                <a:gridCol w="2032000"/>
                <a:gridCol w="2032000"/>
              </a:tblGrid>
              <a:tr h="812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bg1"/>
                          </a:solidFill>
                          <a:effectLst/>
                          <a:latin typeface="Times New Roman" pitchFamily="18" charset="0"/>
                          <a:cs typeface="Times New Roman" pitchFamily="18" charset="0"/>
                        </a:rPr>
                        <a:t>FP group</a:t>
                      </a:r>
                      <a:endParaRPr kumimoji="0" lang="ru-RU" sz="2400" b="0" i="0" u="none" strike="noStrike" cap="none" normalizeH="0" baseline="0" smtClean="0">
                        <a:ln>
                          <a:noFill/>
                        </a:ln>
                        <a:solidFill>
                          <a:schemeClr val="bg1"/>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bg1"/>
                          </a:solidFill>
                          <a:effectLst/>
                          <a:latin typeface="Times New Roman" pitchFamily="18" charset="0"/>
                          <a:cs typeface="Times New Roman" pitchFamily="18" charset="0"/>
                        </a:rPr>
                        <a:t>Low-pressure scenario</a:t>
                      </a:r>
                      <a:endParaRPr kumimoji="0" lang="ru-RU" sz="2400" b="0" i="0" u="none" strike="noStrike" cap="none" normalizeH="0" baseline="0" smtClean="0">
                        <a:ln>
                          <a:noFill/>
                        </a:ln>
                        <a:solidFill>
                          <a:schemeClr val="bg1"/>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bg1"/>
                          </a:solidFill>
                          <a:effectLst/>
                          <a:latin typeface="Times New Roman" pitchFamily="18" charset="0"/>
                          <a:cs typeface="Times New Roman" pitchFamily="18" charset="0"/>
                        </a:rPr>
                        <a:t>High-pressure scenario</a:t>
                      </a:r>
                      <a:endParaRPr kumimoji="0" lang="ru-RU" sz="2400" b="0" i="0" u="none" strike="noStrike" cap="none" normalizeH="0" baseline="0" smtClean="0">
                        <a:ln>
                          <a:noFill/>
                        </a:ln>
                        <a:solidFill>
                          <a:schemeClr val="bg1"/>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812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bg1"/>
                          </a:solidFill>
                          <a:effectLst/>
                          <a:latin typeface="Times New Roman" pitchFamily="18" charset="0"/>
                          <a:cs typeface="Times New Roman" pitchFamily="18" charset="0"/>
                        </a:rPr>
                        <a:t>Xe</a:t>
                      </a:r>
                      <a:endParaRPr kumimoji="0" lang="ru-RU" sz="2400" b="0" i="0" u="none" strike="noStrike" cap="none" normalizeH="0" baseline="0" smtClean="0">
                        <a:ln>
                          <a:noFill/>
                        </a:ln>
                        <a:solidFill>
                          <a:schemeClr val="bg1"/>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bg1"/>
                          </a:solidFill>
                          <a:effectLst/>
                          <a:latin typeface="Times New Roman" pitchFamily="18" charset="0"/>
                          <a:cs typeface="Times New Roman" pitchFamily="18" charset="0"/>
                        </a:rPr>
                        <a:t>0.0</a:t>
                      </a:r>
                      <a:endParaRPr kumimoji="0" lang="ru-RU" sz="2400" b="0" i="0" u="none" strike="noStrike" cap="none" normalizeH="0" baseline="0" smtClean="0">
                        <a:ln>
                          <a:noFill/>
                        </a:ln>
                        <a:solidFill>
                          <a:schemeClr val="bg1"/>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bg1"/>
                          </a:solidFill>
                          <a:effectLst/>
                          <a:latin typeface="Times New Roman" pitchFamily="18" charset="0"/>
                          <a:cs typeface="Times New Roman" pitchFamily="18" charset="0"/>
                        </a:rPr>
                        <a:t>0.0</a:t>
                      </a:r>
                      <a:endParaRPr kumimoji="0" lang="ru-RU" sz="2400" b="0" i="0" u="none" strike="noStrike" cap="none" normalizeH="0" baseline="0" smtClean="0">
                        <a:ln>
                          <a:noFill/>
                        </a:ln>
                        <a:solidFill>
                          <a:schemeClr val="bg1"/>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812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bg1"/>
                          </a:solidFill>
                          <a:effectLst/>
                          <a:latin typeface="Times New Roman" pitchFamily="18" charset="0"/>
                          <a:cs typeface="Times New Roman" pitchFamily="18" charset="0"/>
                        </a:rPr>
                        <a:t>I, Cs</a:t>
                      </a:r>
                      <a:endParaRPr kumimoji="0" lang="ru-RU" sz="2400" b="0" i="0" u="none" strike="noStrike" cap="none" normalizeH="0" baseline="0" smtClean="0">
                        <a:ln>
                          <a:noFill/>
                        </a:ln>
                        <a:solidFill>
                          <a:schemeClr val="bg1"/>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ru-RU" sz="2400" b="0" i="0" u="none" strike="noStrike" cap="none" normalizeH="0" baseline="0" smtClean="0">
                          <a:ln>
                            <a:noFill/>
                          </a:ln>
                          <a:solidFill>
                            <a:schemeClr val="bg1"/>
                          </a:solidFill>
                          <a:effectLst/>
                          <a:latin typeface="Times New Roman" pitchFamily="18" charset="0"/>
                          <a:cs typeface="Times New Roman" pitchFamily="18" charset="0"/>
                        </a:rPr>
                        <a:t>0.15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ru-RU" sz="2400" b="0" i="0" u="none" strike="noStrike" cap="none" normalizeH="0" baseline="0" smtClean="0">
                          <a:ln>
                            <a:noFill/>
                          </a:ln>
                          <a:solidFill>
                            <a:schemeClr val="bg1"/>
                          </a:solidFill>
                          <a:effectLst/>
                          <a:latin typeface="Times New Roman" pitchFamily="18" charset="0"/>
                          <a:cs typeface="Times New Roman" pitchFamily="18" charset="0"/>
                        </a:rPr>
                        <a:t>0.70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812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bg1"/>
                          </a:solidFill>
                          <a:effectLst/>
                          <a:latin typeface="Times New Roman" pitchFamily="18" charset="0"/>
                          <a:cs typeface="Times New Roman" pitchFamily="18" charset="0"/>
                        </a:rPr>
                        <a:t>Te</a:t>
                      </a:r>
                      <a:endParaRPr kumimoji="0" lang="ru-RU" sz="2400" b="0" i="0" u="none" strike="noStrike" cap="none" normalizeH="0" baseline="0" smtClean="0">
                        <a:ln>
                          <a:noFill/>
                        </a:ln>
                        <a:solidFill>
                          <a:schemeClr val="bg1"/>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ru-RU" sz="2400" b="0" i="0" u="none" strike="noStrike" cap="none" normalizeH="0" baseline="0" smtClean="0">
                          <a:ln>
                            <a:noFill/>
                          </a:ln>
                          <a:solidFill>
                            <a:schemeClr val="bg1"/>
                          </a:solidFill>
                          <a:effectLst/>
                          <a:latin typeface="Times New Roman" pitchFamily="18" charset="0"/>
                          <a:cs typeface="Times New Roman" pitchFamily="18" charset="0"/>
                        </a:rPr>
                        <a:t>0.20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ru-RU" sz="2400" b="0" i="0" u="none" strike="noStrike" cap="none" normalizeH="0" baseline="0" smtClean="0">
                          <a:ln>
                            <a:noFill/>
                          </a:ln>
                          <a:solidFill>
                            <a:schemeClr val="bg1"/>
                          </a:solidFill>
                          <a:effectLst/>
                          <a:latin typeface="Times New Roman" pitchFamily="18" charset="0"/>
                          <a:cs typeface="Times New Roman" pitchFamily="18" charset="0"/>
                        </a:rPr>
                        <a:t>0.50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7794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bg1"/>
                          </a:solidFill>
                          <a:effectLst/>
                          <a:latin typeface="Times New Roman" pitchFamily="18" charset="0"/>
                          <a:cs typeface="Times New Roman" pitchFamily="18" charset="0"/>
                        </a:rPr>
                        <a:t>others</a:t>
                      </a:r>
                      <a:endParaRPr kumimoji="0" lang="ru-RU" sz="2400" b="0" i="0" u="none" strike="noStrike" cap="none" normalizeH="0" baseline="0" smtClean="0">
                        <a:ln>
                          <a:noFill/>
                        </a:ln>
                        <a:solidFill>
                          <a:schemeClr val="bg1"/>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ru-RU" sz="2400" b="0" i="0" u="none" strike="noStrike" cap="none" normalizeH="0" baseline="0" smtClean="0">
                          <a:ln>
                            <a:noFill/>
                          </a:ln>
                          <a:solidFill>
                            <a:schemeClr val="bg1"/>
                          </a:solidFill>
                          <a:effectLst/>
                          <a:latin typeface="Times New Roman" pitchFamily="18" charset="0"/>
                          <a:cs typeface="Times New Roman" pitchFamily="18" charset="0"/>
                        </a:rPr>
                        <a:t>0.20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ru-RU" sz="2400" b="0" i="0" u="none" strike="noStrike" cap="none" normalizeH="0" baseline="0" smtClean="0">
                          <a:ln>
                            <a:noFill/>
                          </a:ln>
                          <a:solidFill>
                            <a:schemeClr val="bg1"/>
                          </a:solidFill>
                          <a:effectLst/>
                          <a:latin typeface="Times New Roman" pitchFamily="18" charset="0"/>
                          <a:cs typeface="Times New Roman" pitchFamily="18" charset="0"/>
                        </a:rPr>
                        <a:t>0.50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bl>
          </a:graphicData>
        </a:graphic>
      </p:graphicFrame>
      <p:sp>
        <p:nvSpPr>
          <p:cNvPr id="4220" name="Oval 124"/>
          <p:cNvSpPr>
            <a:spLocks noChangeArrowheads="1"/>
          </p:cNvSpPr>
          <p:nvPr/>
        </p:nvSpPr>
        <p:spPr bwMode="auto">
          <a:xfrm>
            <a:off x="1828800" y="2971800"/>
            <a:ext cx="1371600" cy="685800"/>
          </a:xfrm>
          <a:prstGeom prst="ellipse">
            <a:avLst/>
          </a:prstGeom>
          <a:noFill/>
          <a:ln w="2857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4221" name="Oval 125"/>
          <p:cNvSpPr>
            <a:spLocks noChangeArrowheads="1"/>
          </p:cNvSpPr>
          <p:nvPr/>
        </p:nvSpPr>
        <p:spPr bwMode="auto">
          <a:xfrm>
            <a:off x="5867400" y="2895600"/>
            <a:ext cx="1371600" cy="762000"/>
          </a:xfrm>
          <a:prstGeom prst="ellipse">
            <a:avLst/>
          </a:prstGeom>
          <a:noFill/>
          <a:ln w="2857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0"/>
            <a:ext cx="7772400" cy="381000"/>
          </a:xfrm>
        </p:spPr>
        <p:txBody>
          <a:bodyPr/>
          <a:lstStyle/>
          <a:p>
            <a:r>
              <a:rPr lang="en-US" sz="2000" u="sng">
                <a:solidFill>
                  <a:schemeClr val="bg1"/>
                </a:solidFill>
              </a:rPr>
              <a:t>Large LOCA with black-out</a:t>
            </a:r>
            <a:endParaRPr lang="ru-RU" sz="2000" u="sng">
              <a:solidFill>
                <a:schemeClr val="bg1"/>
              </a:solidFill>
            </a:endParaRPr>
          </a:p>
        </p:txBody>
      </p:sp>
      <p:sp>
        <p:nvSpPr>
          <p:cNvPr id="8197" name="Rectangle 5"/>
          <p:cNvSpPr>
            <a:spLocks noChangeArrowheads="1"/>
          </p:cNvSpPr>
          <p:nvPr/>
        </p:nvSpPr>
        <p:spPr bwMode="auto">
          <a:xfrm>
            <a:off x="1747838" y="18097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a:p>
        </p:txBody>
      </p:sp>
      <p:pic>
        <p:nvPicPr>
          <p:cNvPr id="8196"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81200" y="990600"/>
            <a:ext cx="5410200" cy="2740025"/>
          </a:xfrm>
          <a:prstGeom prst="rect">
            <a:avLst/>
          </a:prstGeom>
          <a:solidFill>
            <a:schemeClr val="bg1"/>
          </a:solidFill>
        </p:spPr>
      </p:pic>
      <p:sp>
        <p:nvSpPr>
          <p:cNvPr id="8198" name="Text Box 6"/>
          <p:cNvSpPr txBox="1">
            <a:spLocks noChangeArrowheads="1"/>
          </p:cNvSpPr>
          <p:nvPr/>
        </p:nvSpPr>
        <p:spPr bwMode="auto">
          <a:xfrm>
            <a:off x="381000" y="304800"/>
            <a:ext cx="84582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2000">
                <a:solidFill>
                  <a:schemeClr val="bg1"/>
                </a:solidFill>
                <a:latin typeface="Times New Roman CYR" charset="-52"/>
                <a:cs typeface="Times New Roman" pitchFamily="18" charset="0"/>
              </a:rPr>
              <a:t>Behavior of I-131, Cs-137, Sr</a:t>
            </a:r>
            <a:r>
              <a:rPr lang="ru-RU" sz="2000">
                <a:solidFill>
                  <a:schemeClr val="bg1"/>
                </a:solidFill>
                <a:latin typeface="Times New Roman CYR" charset="-52"/>
                <a:cs typeface="Times New Roman" pitchFamily="18" charset="0"/>
              </a:rPr>
              <a:t>-90, </a:t>
            </a:r>
            <a:r>
              <a:rPr lang="en-US" sz="2000">
                <a:solidFill>
                  <a:schemeClr val="bg1"/>
                </a:solidFill>
                <a:latin typeface="Times New Roman CYR" charset="-52"/>
                <a:cs typeface="Times New Roman" pitchFamily="18" charset="0"/>
              </a:rPr>
              <a:t>Te</a:t>
            </a:r>
            <a:r>
              <a:rPr lang="ru-RU" sz="2000">
                <a:solidFill>
                  <a:schemeClr val="bg1"/>
                </a:solidFill>
                <a:latin typeface="Times New Roman CYR" charset="-52"/>
                <a:cs typeface="Times New Roman" pitchFamily="18" charset="0"/>
              </a:rPr>
              <a:t>-131</a:t>
            </a:r>
            <a:r>
              <a:rPr lang="en-US" sz="2000">
                <a:solidFill>
                  <a:schemeClr val="bg1"/>
                </a:solidFill>
                <a:latin typeface="Times New Roman CYR" charset="-52"/>
                <a:cs typeface="Times New Roman" pitchFamily="18" charset="0"/>
              </a:rPr>
              <a:t>m</a:t>
            </a:r>
            <a:r>
              <a:rPr lang="ru-RU" sz="2000">
                <a:solidFill>
                  <a:schemeClr val="bg1"/>
                </a:solidFill>
                <a:latin typeface="Times New Roman CYR" charset="-52"/>
                <a:cs typeface="Times New Roman" pitchFamily="18" charset="0"/>
              </a:rPr>
              <a:t>, </a:t>
            </a:r>
            <a:r>
              <a:rPr lang="en-US" sz="2000">
                <a:solidFill>
                  <a:schemeClr val="bg1"/>
                </a:solidFill>
                <a:latin typeface="Times New Roman CYR" charset="-52"/>
                <a:cs typeface="Times New Roman" pitchFamily="18" charset="0"/>
              </a:rPr>
              <a:t>La</a:t>
            </a:r>
            <a:r>
              <a:rPr lang="ru-RU" sz="2000">
                <a:solidFill>
                  <a:schemeClr val="bg1"/>
                </a:solidFill>
                <a:latin typeface="Times New Roman CYR" charset="-52"/>
                <a:cs typeface="Times New Roman" pitchFamily="18" charset="0"/>
              </a:rPr>
              <a:t>-140 </a:t>
            </a:r>
            <a:r>
              <a:rPr lang="en-US" sz="2000">
                <a:solidFill>
                  <a:schemeClr val="bg1"/>
                </a:solidFill>
                <a:latin typeface="Times New Roman CYR" charset="-52"/>
                <a:cs typeface="Times New Roman" pitchFamily="18" charset="0"/>
              </a:rPr>
              <a:t>and Ru</a:t>
            </a:r>
            <a:r>
              <a:rPr lang="ru-RU" sz="2000">
                <a:solidFill>
                  <a:schemeClr val="bg1"/>
                </a:solidFill>
                <a:latin typeface="Times New Roman CYR" charset="-52"/>
                <a:cs typeface="Times New Roman" pitchFamily="18" charset="0"/>
              </a:rPr>
              <a:t>-103 </a:t>
            </a:r>
            <a:r>
              <a:rPr lang="en-US" sz="2000">
                <a:solidFill>
                  <a:schemeClr val="bg1"/>
                </a:solidFill>
                <a:latin typeface="Times New Roman CYR" charset="-52"/>
                <a:cs typeface="Times New Roman" pitchFamily="18" charset="0"/>
              </a:rPr>
              <a:t> in containment atmosphere at various stages of  reference accident</a:t>
            </a:r>
            <a:r>
              <a:rPr lang="ru-RU" sz="2000">
                <a:solidFill>
                  <a:schemeClr val="bg1"/>
                </a:solidFill>
              </a:rPr>
              <a:t> </a:t>
            </a:r>
          </a:p>
        </p:txBody>
      </p:sp>
      <p:sp>
        <p:nvSpPr>
          <p:cNvPr id="8200" name="Rectangle 8"/>
          <p:cNvSpPr>
            <a:spLocks noChangeArrowheads="1"/>
          </p:cNvSpPr>
          <p:nvPr/>
        </p:nvSpPr>
        <p:spPr bwMode="auto">
          <a:xfrm>
            <a:off x="1371600" y="1524000"/>
            <a:ext cx="9577388" cy="28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a:p>
        </p:txBody>
      </p:sp>
      <p:pic>
        <p:nvPicPr>
          <p:cNvPr id="8199" name="Picture 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81200" y="3733800"/>
            <a:ext cx="5410200" cy="2997200"/>
          </a:xfrm>
          <a:prstGeom prst="rect">
            <a:avLst/>
          </a:prstGeom>
          <a:solidFill>
            <a:schemeClr val="bg1"/>
          </a:solid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228600"/>
            <a:ext cx="7772400" cy="381000"/>
          </a:xfrm>
        </p:spPr>
        <p:txBody>
          <a:bodyPr/>
          <a:lstStyle/>
          <a:p>
            <a:r>
              <a:rPr lang="en-US" sz="2000" u="sng">
                <a:solidFill>
                  <a:schemeClr val="bg1"/>
                </a:solidFill>
              </a:rPr>
              <a:t>Large LOCA with black-out</a:t>
            </a:r>
            <a:endParaRPr lang="ru-RU" sz="2000" u="sng">
              <a:solidFill>
                <a:schemeClr val="bg1"/>
              </a:solidFill>
            </a:endParaRPr>
          </a:p>
        </p:txBody>
      </p:sp>
      <p:sp>
        <p:nvSpPr>
          <p:cNvPr id="9221" name="Rectangle 5"/>
          <p:cNvSpPr>
            <a:spLocks noChangeArrowheads="1"/>
          </p:cNvSpPr>
          <p:nvPr/>
        </p:nvSpPr>
        <p:spPr bwMode="auto">
          <a:xfrm>
            <a:off x="2090738" y="13430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a:p>
        </p:txBody>
      </p:sp>
      <p:pic>
        <p:nvPicPr>
          <p:cNvPr id="9220"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905000"/>
            <a:ext cx="4191000" cy="3522663"/>
          </a:xfrm>
          <a:prstGeom prst="rect">
            <a:avLst/>
          </a:prstGeom>
          <a:solidFill>
            <a:schemeClr val="bg1"/>
          </a:solidFill>
        </p:spPr>
      </p:pic>
      <p:sp>
        <p:nvSpPr>
          <p:cNvPr id="9223" name="Rectangle 7"/>
          <p:cNvSpPr>
            <a:spLocks noChangeArrowheads="1"/>
          </p:cNvSpPr>
          <p:nvPr/>
        </p:nvSpPr>
        <p:spPr bwMode="auto">
          <a:xfrm>
            <a:off x="2057400" y="14430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a:p>
        </p:txBody>
      </p:sp>
      <p:pic>
        <p:nvPicPr>
          <p:cNvPr id="9222"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48200" y="1905000"/>
            <a:ext cx="4343400" cy="3506788"/>
          </a:xfrm>
          <a:prstGeom prst="rect">
            <a:avLst/>
          </a:prstGeom>
          <a:solidFill>
            <a:schemeClr val="bg1"/>
          </a:solidFill>
        </p:spPr>
      </p:pic>
      <p:sp>
        <p:nvSpPr>
          <p:cNvPr id="9224" name="Text Box 8"/>
          <p:cNvSpPr txBox="1">
            <a:spLocks noChangeArrowheads="1"/>
          </p:cNvSpPr>
          <p:nvPr/>
        </p:nvSpPr>
        <p:spPr bwMode="auto">
          <a:xfrm>
            <a:off x="304800" y="685800"/>
            <a:ext cx="84582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2000">
                <a:solidFill>
                  <a:schemeClr val="bg1"/>
                </a:solidFill>
                <a:latin typeface="Times New Roman CYR" charset="-52"/>
                <a:cs typeface="Times New Roman" pitchFamily="18" charset="0"/>
              </a:rPr>
              <a:t>Release of various forms of I</a:t>
            </a:r>
            <a:r>
              <a:rPr lang="ru-RU" sz="2000">
                <a:solidFill>
                  <a:schemeClr val="bg1"/>
                </a:solidFill>
                <a:latin typeface="Times New Roman CYR" charset="-52"/>
                <a:cs typeface="Times New Roman" pitchFamily="18" charset="0"/>
              </a:rPr>
              <a:t>-131</a:t>
            </a:r>
            <a:r>
              <a:rPr lang="en-US" sz="2000">
                <a:solidFill>
                  <a:schemeClr val="bg1"/>
                </a:solidFill>
                <a:latin typeface="Times New Roman CYR" charset="-52"/>
                <a:cs typeface="Times New Roman" pitchFamily="18" charset="0"/>
              </a:rPr>
              <a:t> and other fission products</a:t>
            </a:r>
            <a:r>
              <a:rPr lang="ru-RU" sz="2000">
                <a:solidFill>
                  <a:schemeClr val="bg1"/>
                </a:solidFill>
                <a:latin typeface="Times New Roman CYR" charset="-52"/>
                <a:cs typeface="Times New Roman" pitchFamily="18" charset="0"/>
              </a:rPr>
              <a:t> </a:t>
            </a:r>
            <a:r>
              <a:rPr lang="en-US" sz="2000">
                <a:solidFill>
                  <a:schemeClr val="bg1"/>
                </a:solidFill>
                <a:latin typeface="Times New Roman CYR" charset="-52"/>
                <a:cs typeface="Times New Roman" pitchFamily="18" charset="0"/>
              </a:rPr>
              <a:t>during the first day of accident</a:t>
            </a:r>
            <a:r>
              <a:rPr lang="ru-RU" sz="2000">
                <a:solidFill>
                  <a:schemeClr val="bg1"/>
                </a:solidFill>
                <a:latin typeface="Times New Roman CYR" charset="-52"/>
                <a:cs typeface="Times New Roman" pitchFamily="18" charset="0"/>
              </a:rPr>
              <a:t> (</a:t>
            </a:r>
            <a:r>
              <a:rPr lang="en-US" sz="2000">
                <a:solidFill>
                  <a:schemeClr val="bg1"/>
                </a:solidFill>
                <a:latin typeface="Times New Roman CYR" charset="-52"/>
                <a:cs typeface="Times New Roman" pitchFamily="18" charset="0"/>
              </a:rPr>
              <a:t>containment leak</a:t>
            </a:r>
            <a:r>
              <a:rPr lang="ru-RU" sz="2000">
                <a:solidFill>
                  <a:schemeClr val="bg1"/>
                </a:solidFill>
                <a:latin typeface="Times New Roman CYR" charset="-52"/>
                <a:cs typeface="Times New Roman" pitchFamily="18" charset="0"/>
              </a:rPr>
              <a:t>)</a:t>
            </a:r>
            <a:r>
              <a:rPr lang="ru-RU" sz="2000">
                <a:solidFill>
                  <a:schemeClr val="bg1"/>
                </a:solidFill>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09600"/>
            <a:ext cx="7772400" cy="685800"/>
          </a:xfrm>
        </p:spPr>
        <p:txBody>
          <a:bodyPr/>
          <a:lstStyle/>
          <a:p>
            <a:r>
              <a:rPr lang="en-US" sz="2400">
                <a:solidFill>
                  <a:schemeClr val="bg1"/>
                </a:solidFill>
                <a:latin typeface="Times New Roman CYR" charset="-52"/>
                <a:cs typeface="Times New Roman" pitchFamily="18" charset="0"/>
              </a:rPr>
              <a:t>Contribution of main fission products to total activity </a:t>
            </a:r>
            <a:r>
              <a:rPr lang="ru-RU" sz="2400">
                <a:solidFill>
                  <a:schemeClr val="bg1"/>
                </a:solidFill>
                <a:latin typeface="Times New Roman CYR" charset="-52"/>
                <a:cs typeface="Times New Roman" pitchFamily="18" charset="0"/>
              </a:rPr>
              <a:t>(</a:t>
            </a:r>
            <a:r>
              <a:rPr lang="en-US" sz="2400">
                <a:solidFill>
                  <a:schemeClr val="bg1"/>
                </a:solidFill>
                <a:latin typeface="Times New Roman CYR" charset="-52"/>
                <a:cs typeface="Times New Roman" pitchFamily="18" charset="0"/>
              </a:rPr>
              <a:t>VVER</a:t>
            </a:r>
            <a:r>
              <a:rPr lang="ru-RU" sz="2400">
                <a:solidFill>
                  <a:schemeClr val="bg1"/>
                </a:solidFill>
                <a:latin typeface="Times New Roman CYR" charset="-52"/>
                <a:cs typeface="Times New Roman" pitchFamily="18" charset="0"/>
              </a:rPr>
              <a:t>)</a:t>
            </a:r>
            <a:r>
              <a:rPr lang="ru-RU" sz="2000"/>
              <a:t> </a:t>
            </a:r>
          </a:p>
        </p:txBody>
      </p:sp>
      <p:graphicFrame>
        <p:nvGraphicFramePr>
          <p:cNvPr id="5293" name="Group 173"/>
          <p:cNvGraphicFramePr>
            <a:graphicFrameLocks noGrp="1"/>
          </p:cNvGraphicFramePr>
          <p:nvPr/>
        </p:nvGraphicFramePr>
        <p:xfrm>
          <a:off x="1524000" y="1397000"/>
          <a:ext cx="6324600" cy="5029200"/>
        </p:xfrm>
        <a:graphic>
          <a:graphicData uri="http://schemas.openxmlformats.org/drawingml/2006/table">
            <a:tbl>
              <a:tblPr/>
              <a:tblGrid>
                <a:gridCol w="1581150"/>
                <a:gridCol w="1581150"/>
                <a:gridCol w="1581150"/>
                <a:gridCol w="1581150"/>
              </a:tblGrid>
              <a:tr h="3698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CYR" charset="-52"/>
                          <a:cs typeface="Times New Roman" pitchFamily="18" charset="0"/>
                        </a:rPr>
                        <a:t>Element</a:t>
                      </a:r>
                      <a:endParaRPr kumimoji="0" lang="ru-RU" sz="2000" b="0" i="0" u="none" strike="noStrike" cap="none" normalizeH="0" baseline="0" smtClean="0">
                        <a:ln>
                          <a:noFill/>
                        </a:ln>
                        <a:solidFill>
                          <a:schemeClr val="bg1"/>
                        </a:solidFill>
                        <a:effectLst/>
                        <a:latin typeface="Times New Roman CYR" charset="-52"/>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CYR" charset="-52"/>
                          <a:cs typeface="Times New Roman" pitchFamily="18" charset="0"/>
                        </a:rPr>
                        <a:t>Mass</a:t>
                      </a:r>
                      <a:r>
                        <a:rPr kumimoji="0" lang="ru-RU" sz="2000" b="0" i="0" u="none" strike="noStrike" cap="none" normalizeH="0" baseline="0" smtClean="0">
                          <a:ln>
                            <a:noFill/>
                          </a:ln>
                          <a:solidFill>
                            <a:schemeClr val="bg1"/>
                          </a:solidFill>
                          <a:effectLst/>
                          <a:latin typeface="Times New Roman CYR" charset="-52"/>
                          <a:cs typeface="Times New Roman" pitchFamily="18" charset="0"/>
                        </a:rPr>
                        <a:t>,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CYR" charset="-52"/>
                          <a:cs typeface="Times New Roman" pitchFamily="18" charset="0"/>
                        </a:rPr>
                        <a:t>Activity</a:t>
                      </a:r>
                      <a:r>
                        <a:rPr kumimoji="0" lang="ru-RU" sz="2000" b="0" i="0" u="none" strike="noStrike" cap="none" normalizeH="0" baseline="0" smtClean="0">
                          <a:ln>
                            <a:noFill/>
                          </a:ln>
                          <a:solidFill>
                            <a:schemeClr val="bg1"/>
                          </a:solidFill>
                          <a:effectLst/>
                          <a:latin typeface="Times New Roman CYR" charset="-52"/>
                          <a:cs typeface="Times New Roman" pitchFamily="18" charset="0"/>
                        </a:rPr>
                        <a:t>,</a:t>
                      </a:r>
                      <a:r>
                        <a:rPr kumimoji="0" lang="en-US" sz="2000" b="0" i="0" u="none" strike="noStrike" cap="none" normalizeH="0" baseline="0" smtClean="0">
                          <a:ln>
                            <a:noFill/>
                          </a:ln>
                          <a:solidFill>
                            <a:schemeClr val="bg1"/>
                          </a:solidFill>
                          <a:effectLst/>
                          <a:latin typeface="Times New Roman CYR" charset="-52"/>
                          <a:cs typeface="Times New Roman" pitchFamily="18" charset="0"/>
                        </a:rPr>
                        <a:t> </a:t>
                      </a:r>
                      <a:r>
                        <a:rPr kumimoji="0" lang="ru-RU" sz="2000" b="0" i="0" u="none" strike="noStrike" cap="none" normalizeH="0" baseline="0" smtClean="0">
                          <a:ln>
                            <a:noFill/>
                          </a:ln>
                          <a:solidFill>
                            <a:schemeClr val="bg1"/>
                          </a:solidFill>
                          <a:effectLst/>
                          <a:latin typeface="Times New Roman CYR" charset="-52"/>
                          <a:cs typeface="Times New Roman" pitchFamily="18" charset="0"/>
                        </a:rPr>
                        <a:t>Т</a:t>
                      </a:r>
                      <a:r>
                        <a:rPr kumimoji="0" lang="en-US" sz="1400" b="0" i="0" u="none" strike="noStrike" cap="none" normalizeH="0" baseline="0" smtClean="0">
                          <a:ln>
                            <a:noFill/>
                          </a:ln>
                          <a:solidFill>
                            <a:schemeClr val="bg1"/>
                          </a:solidFill>
                          <a:effectLst/>
                          <a:latin typeface="Times New Roman CYR" charset="-52"/>
                          <a:cs typeface="Times New Roman" pitchFamily="18" charset="0"/>
                        </a:rPr>
                        <a:t>decay</a:t>
                      </a:r>
                      <a:r>
                        <a:rPr kumimoji="0" lang="en-US" sz="2000" b="0" i="0" u="none" strike="noStrike" cap="none" normalizeH="0" baseline="0" smtClean="0">
                          <a:ln>
                            <a:noFill/>
                          </a:ln>
                          <a:solidFill>
                            <a:schemeClr val="bg1"/>
                          </a:solidFill>
                          <a:effectLst/>
                          <a:latin typeface="Times New Roman CYR" charset="-52"/>
                          <a:cs typeface="Times New Roman" pitchFamily="18" charset="0"/>
                        </a:rPr>
                        <a:t> </a:t>
                      </a:r>
                      <a:r>
                        <a:rPr kumimoji="0" lang="ru-RU" sz="2000" b="0" i="0" u="none" strike="noStrike" cap="none" normalizeH="0" baseline="0" smtClean="0">
                          <a:ln>
                            <a:noFill/>
                          </a:ln>
                          <a:solidFill>
                            <a:schemeClr val="bg1"/>
                          </a:solidFill>
                          <a:effectLst/>
                          <a:latin typeface="Times New Roman CYR" charset="-52"/>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ru-RU" sz="2000" b="0" i="0" u="none" strike="noStrike" cap="none" normalizeH="0" baseline="0" smtClean="0">
                          <a:ln>
                            <a:noFill/>
                          </a:ln>
                          <a:solidFill>
                            <a:schemeClr val="bg1"/>
                          </a:solidFill>
                          <a:effectLst/>
                          <a:latin typeface="Times New Roman CYR" charset="-52"/>
                          <a:cs typeface="Times New Roman" pitchFamily="18" charset="0"/>
                        </a:rPr>
                        <a:t>0 </a:t>
                      </a:r>
                      <a:r>
                        <a:rPr kumimoji="0" lang="en-US" sz="2000" b="0" i="0" u="none" strike="noStrike" cap="none" normalizeH="0" baseline="0" smtClean="0">
                          <a:ln>
                            <a:noFill/>
                          </a:ln>
                          <a:solidFill>
                            <a:schemeClr val="bg1"/>
                          </a:solidFill>
                          <a:effectLst/>
                          <a:latin typeface="Times New Roman CYR" charset="-52"/>
                          <a:cs typeface="Times New Roman" pitchFamily="18" charset="0"/>
                        </a:rPr>
                        <a:t>day</a:t>
                      </a:r>
                      <a:r>
                        <a:rPr kumimoji="0" lang="ru-RU" sz="2000" b="0" i="0" u="none" strike="noStrike" cap="none" normalizeH="0" baseline="0" smtClean="0">
                          <a:ln>
                            <a:noFill/>
                          </a:ln>
                          <a:solidFill>
                            <a:schemeClr val="bg1"/>
                          </a:solidFill>
                          <a:effectLst/>
                          <a:latin typeface="Times New Roman CYR" charset="-52"/>
                          <a:cs typeface="Times New Roman" pitchFamily="18" charset="0"/>
                        </a:rPr>
                        <a:t>, %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CYR" charset="-52"/>
                          <a:cs typeface="Times New Roman" pitchFamily="18" charset="0"/>
                        </a:rPr>
                        <a:t>Activity</a:t>
                      </a:r>
                      <a:r>
                        <a:rPr kumimoji="0" lang="ru-RU" sz="2000" b="0" i="0" u="none" strike="noStrike" cap="none" normalizeH="0" baseline="0" smtClean="0">
                          <a:ln>
                            <a:noFill/>
                          </a:ln>
                          <a:solidFill>
                            <a:schemeClr val="bg1"/>
                          </a:solidFill>
                          <a:effectLst/>
                          <a:latin typeface="Times New Roman CYR" charset="-52"/>
                          <a:cs typeface="Times New Roman" pitchFamily="18" charset="0"/>
                        </a:rPr>
                        <a:t>, Т</a:t>
                      </a:r>
                      <a:r>
                        <a:rPr kumimoji="0" lang="en-US" sz="1400" b="0" i="0" u="none" strike="noStrike" cap="none" normalizeH="0" baseline="0" smtClean="0">
                          <a:ln>
                            <a:noFill/>
                          </a:ln>
                          <a:solidFill>
                            <a:schemeClr val="bg1"/>
                          </a:solidFill>
                          <a:effectLst/>
                          <a:latin typeface="Times New Roman CYR" charset="-52"/>
                          <a:cs typeface="Times New Roman" pitchFamily="18" charset="0"/>
                        </a:rPr>
                        <a:t>decay</a:t>
                      </a:r>
                      <a:r>
                        <a:rPr kumimoji="0" lang="ru-RU" sz="2000" b="0" i="0" u="none" strike="noStrike" cap="none" normalizeH="0" baseline="0" smtClean="0">
                          <a:ln>
                            <a:noFill/>
                          </a:ln>
                          <a:solidFill>
                            <a:schemeClr val="bg1"/>
                          </a:solidFill>
                          <a:effectLst/>
                          <a:latin typeface="Times New Roman CYR" charset="-52"/>
                          <a:cs typeface="Times New Roman" pitchFamily="18" charset="0"/>
                        </a:rPr>
                        <a:t> = 30 </a:t>
                      </a:r>
                      <a:r>
                        <a:rPr kumimoji="0" lang="en-US" sz="2000" b="0" i="0" u="none" strike="noStrike" cap="none" normalizeH="0" baseline="0" smtClean="0">
                          <a:ln>
                            <a:noFill/>
                          </a:ln>
                          <a:solidFill>
                            <a:schemeClr val="bg1"/>
                          </a:solidFill>
                          <a:effectLst/>
                          <a:latin typeface="Times New Roman CYR" charset="-52"/>
                          <a:cs typeface="Times New Roman" pitchFamily="18" charset="0"/>
                        </a:rPr>
                        <a:t>days</a:t>
                      </a:r>
                      <a:r>
                        <a:rPr kumimoji="0" lang="ru-RU" sz="2000" b="0" i="0" u="none" strike="noStrike" cap="none" normalizeH="0" baseline="0" smtClean="0">
                          <a:ln>
                            <a:noFill/>
                          </a:ln>
                          <a:solidFill>
                            <a:schemeClr val="bg1"/>
                          </a:solidFill>
                          <a:effectLst/>
                          <a:latin typeface="Times New Roman CYR" charset="-52"/>
                          <a:cs typeface="Times New Roman" pitchFamily="18" charset="0"/>
                        </a:rPr>
                        <a:t>,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3683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CYR" charset="-52"/>
                          <a:cs typeface="Times New Roman" pitchFamily="18" charset="0"/>
                        </a:rPr>
                        <a:t>Xe</a:t>
                      </a:r>
                      <a:endParaRPr kumimoji="0" lang="ru-RU" sz="2000" b="0" i="0" u="none" strike="noStrike" cap="none" normalizeH="0" baseline="0" smtClean="0">
                        <a:ln>
                          <a:noFill/>
                        </a:ln>
                        <a:solidFill>
                          <a:schemeClr val="bg1"/>
                        </a:solidFill>
                        <a:effectLst/>
                        <a:latin typeface="Times New Roman CYR" charset="-52"/>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CYR" charset="-52"/>
                          <a:cs typeface="Times New Roman" pitchFamily="18" charset="0"/>
                        </a:rPr>
                        <a:t>0.44</a:t>
                      </a:r>
                      <a:endParaRPr kumimoji="0" lang="ru-RU" sz="2000" b="0" i="0" u="none" strike="noStrike" cap="none" normalizeH="0" baseline="0" smtClean="0">
                        <a:ln>
                          <a:noFill/>
                        </a:ln>
                        <a:solidFill>
                          <a:schemeClr val="bg1"/>
                        </a:solidFill>
                        <a:effectLst/>
                        <a:latin typeface="Times New Roman CYR" charset="-52"/>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CYR" charset="-52"/>
                          <a:cs typeface="Times New Roman" pitchFamily="18" charset="0"/>
                        </a:rPr>
                        <a:t>3.9</a:t>
                      </a:r>
                      <a:endParaRPr kumimoji="0" lang="ru-RU" sz="2000" b="0" i="0" u="none" strike="noStrike" cap="none" normalizeH="0" baseline="0" smtClean="0">
                        <a:ln>
                          <a:noFill/>
                        </a:ln>
                        <a:solidFill>
                          <a:schemeClr val="bg1"/>
                        </a:solidFill>
                        <a:effectLst/>
                        <a:latin typeface="Times New Roman CYR" charset="-52"/>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CYR" charset="-52"/>
                          <a:cs typeface="Times New Roman" pitchFamily="18" charset="0"/>
                        </a:rPr>
                        <a:t>0.4</a:t>
                      </a:r>
                      <a:endParaRPr kumimoji="0" lang="ru-RU" sz="2000" b="0" i="0" u="none" strike="noStrike" cap="none" normalizeH="0" baseline="0" smtClean="0">
                        <a:ln>
                          <a:noFill/>
                        </a:ln>
                        <a:solidFill>
                          <a:schemeClr val="bg1"/>
                        </a:solidFill>
                        <a:effectLst/>
                        <a:latin typeface="Times New Roman CYR" charset="-52"/>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3698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CYR" charset="-52"/>
                          <a:cs typeface="Times New Roman" pitchFamily="18" charset="0"/>
                        </a:rPr>
                        <a:t>I</a:t>
                      </a:r>
                      <a:endParaRPr kumimoji="0" lang="ru-RU" sz="2000" b="0" i="0" u="none" strike="noStrike" cap="none" normalizeH="0" baseline="0" smtClean="0">
                        <a:ln>
                          <a:noFill/>
                        </a:ln>
                        <a:solidFill>
                          <a:schemeClr val="bg1"/>
                        </a:solidFill>
                        <a:effectLst/>
                        <a:latin typeface="Times New Roman CYR" charset="-52"/>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CYR" charset="-52"/>
                          <a:cs typeface="Times New Roman" pitchFamily="18" charset="0"/>
                        </a:rPr>
                        <a:t>0.02</a:t>
                      </a:r>
                      <a:endParaRPr kumimoji="0" lang="ru-RU" sz="2000" b="0" i="0" u="none" strike="noStrike" cap="none" normalizeH="0" baseline="0" smtClean="0">
                        <a:ln>
                          <a:noFill/>
                        </a:ln>
                        <a:solidFill>
                          <a:schemeClr val="bg1"/>
                        </a:solidFill>
                        <a:effectLst/>
                        <a:latin typeface="Times New Roman CYR" charset="-52"/>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CYR" charset="-52"/>
                          <a:cs typeface="Times New Roman" pitchFamily="18" charset="0"/>
                        </a:rPr>
                        <a:t>5.2</a:t>
                      </a:r>
                      <a:endParaRPr kumimoji="0" lang="ru-RU" sz="2000" b="0" i="0" u="none" strike="noStrike" cap="none" normalizeH="0" baseline="0" smtClean="0">
                        <a:ln>
                          <a:noFill/>
                        </a:ln>
                        <a:solidFill>
                          <a:schemeClr val="bg1"/>
                        </a:solidFill>
                        <a:effectLst/>
                        <a:latin typeface="Times New Roman CYR" charset="-52"/>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CYR" charset="-52"/>
                          <a:cs typeface="Times New Roman" pitchFamily="18" charset="0"/>
                        </a:rPr>
                        <a:t>0.7</a:t>
                      </a:r>
                      <a:endParaRPr kumimoji="0" lang="ru-RU" sz="2000" b="0" i="0" u="none" strike="noStrike" cap="none" normalizeH="0" baseline="0" smtClean="0">
                        <a:ln>
                          <a:noFill/>
                        </a:ln>
                        <a:solidFill>
                          <a:schemeClr val="bg1"/>
                        </a:solidFill>
                        <a:effectLst/>
                        <a:latin typeface="Times New Roman CYR" charset="-52"/>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3698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CYR" charset="-52"/>
                          <a:cs typeface="Times New Roman" pitchFamily="18" charset="0"/>
                        </a:rPr>
                        <a:t>Cs</a:t>
                      </a:r>
                      <a:endParaRPr kumimoji="0" lang="ru-RU" sz="2000" b="0" i="0" u="none" strike="noStrike" cap="none" normalizeH="0" baseline="0" smtClean="0">
                        <a:ln>
                          <a:noFill/>
                        </a:ln>
                        <a:solidFill>
                          <a:schemeClr val="bg1"/>
                        </a:solidFill>
                        <a:effectLst/>
                        <a:latin typeface="Times New Roman CYR" charset="-52"/>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CYR" charset="-52"/>
                          <a:cs typeface="Times New Roman" pitchFamily="18" charset="0"/>
                        </a:rPr>
                        <a:t>0.2</a:t>
                      </a:r>
                      <a:endParaRPr kumimoji="0" lang="ru-RU" sz="2000" b="0" i="0" u="none" strike="noStrike" cap="none" normalizeH="0" baseline="0" smtClean="0">
                        <a:ln>
                          <a:noFill/>
                        </a:ln>
                        <a:solidFill>
                          <a:schemeClr val="bg1"/>
                        </a:solidFill>
                        <a:effectLst/>
                        <a:latin typeface="Times New Roman CYR" charset="-52"/>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CYR" charset="-52"/>
                          <a:cs typeface="Times New Roman" pitchFamily="18" charset="0"/>
                        </a:rPr>
                        <a:t>3.5</a:t>
                      </a:r>
                      <a:endParaRPr kumimoji="0" lang="ru-RU" sz="2000" b="0" i="0" u="none" strike="noStrike" cap="none" normalizeH="0" baseline="0" smtClean="0">
                        <a:ln>
                          <a:noFill/>
                        </a:ln>
                        <a:solidFill>
                          <a:schemeClr val="bg1"/>
                        </a:solidFill>
                        <a:effectLst/>
                        <a:latin typeface="Times New Roman CYR" charset="-52"/>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CYR" charset="-52"/>
                          <a:cs typeface="Times New Roman" pitchFamily="18" charset="0"/>
                        </a:rPr>
                        <a:t>1.3</a:t>
                      </a:r>
                      <a:endParaRPr kumimoji="0" lang="ru-RU" sz="2000" b="0" i="0" u="none" strike="noStrike" cap="none" normalizeH="0" baseline="0" smtClean="0">
                        <a:ln>
                          <a:noFill/>
                        </a:ln>
                        <a:solidFill>
                          <a:schemeClr val="bg1"/>
                        </a:solidFill>
                        <a:effectLst/>
                        <a:latin typeface="Times New Roman CYR" charset="-52"/>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3698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CYR" charset="-52"/>
                          <a:cs typeface="Times New Roman" pitchFamily="18" charset="0"/>
                        </a:rPr>
                        <a:t>Ru</a:t>
                      </a:r>
                      <a:endParaRPr kumimoji="0" lang="ru-RU" sz="2000" b="0" i="0" u="none" strike="noStrike" cap="none" normalizeH="0" baseline="0" smtClean="0">
                        <a:ln>
                          <a:noFill/>
                        </a:ln>
                        <a:solidFill>
                          <a:schemeClr val="bg1"/>
                        </a:solidFill>
                        <a:effectLst/>
                        <a:latin typeface="Times New Roman CYR" charset="-52"/>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CYR" charset="-52"/>
                          <a:cs typeface="Times New Roman" pitchFamily="18" charset="0"/>
                        </a:rPr>
                        <a:t>0.19</a:t>
                      </a:r>
                      <a:endParaRPr kumimoji="0" lang="ru-RU" sz="2000" b="0" i="0" u="none" strike="noStrike" cap="none" normalizeH="0" baseline="0" smtClean="0">
                        <a:ln>
                          <a:noFill/>
                        </a:ln>
                        <a:solidFill>
                          <a:schemeClr val="bg1"/>
                        </a:solidFill>
                        <a:effectLst/>
                        <a:latin typeface="Times New Roman CYR" charset="-52"/>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CYR" charset="-52"/>
                          <a:cs typeface="Times New Roman" pitchFamily="18" charset="0"/>
                        </a:rPr>
                        <a:t>1.7</a:t>
                      </a:r>
                      <a:endParaRPr kumimoji="0" lang="ru-RU" sz="2000" b="0" i="0" u="none" strike="noStrike" cap="none" normalizeH="0" baseline="0" smtClean="0">
                        <a:ln>
                          <a:noFill/>
                        </a:ln>
                        <a:solidFill>
                          <a:schemeClr val="bg1"/>
                        </a:solidFill>
                        <a:effectLst/>
                        <a:latin typeface="Times New Roman CYR" charset="-52"/>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CYR" charset="-52"/>
                          <a:cs typeface="Times New Roman" pitchFamily="18" charset="0"/>
                        </a:rPr>
                        <a:t>9.7</a:t>
                      </a:r>
                      <a:endParaRPr kumimoji="0" lang="ru-RU" sz="2000" b="0" i="0" u="none" strike="noStrike" cap="none" normalizeH="0" baseline="0" smtClean="0">
                        <a:ln>
                          <a:noFill/>
                        </a:ln>
                        <a:solidFill>
                          <a:schemeClr val="bg1"/>
                        </a:solidFill>
                        <a:effectLst/>
                        <a:latin typeface="Times New Roman CYR" charset="-52"/>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3683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CYR" charset="-52"/>
                          <a:cs typeface="Times New Roman" pitchFamily="18" charset="0"/>
                        </a:rPr>
                        <a:t>Sr</a:t>
                      </a:r>
                      <a:endParaRPr kumimoji="0" lang="ru-RU" sz="2000" b="0" i="0" u="none" strike="noStrike" cap="none" normalizeH="0" baseline="0" smtClean="0">
                        <a:ln>
                          <a:noFill/>
                        </a:ln>
                        <a:solidFill>
                          <a:schemeClr val="bg1"/>
                        </a:solidFill>
                        <a:effectLst/>
                        <a:latin typeface="Times New Roman CYR" charset="-52"/>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CYR" charset="-52"/>
                          <a:cs typeface="Times New Roman" pitchFamily="18" charset="0"/>
                        </a:rPr>
                        <a:t>0.07</a:t>
                      </a:r>
                      <a:endParaRPr kumimoji="0" lang="ru-RU" sz="2000" b="0" i="0" u="none" strike="noStrike" cap="none" normalizeH="0" baseline="0" smtClean="0">
                        <a:ln>
                          <a:noFill/>
                        </a:ln>
                        <a:solidFill>
                          <a:schemeClr val="bg1"/>
                        </a:solidFill>
                        <a:effectLst/>
                        <a:latin typeface="Times New Roman CYR" charset="-52"/>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CYR" charset="-52"/>
                          <a:cs typeface="Times New Roman" pitchFamily="18" charset="0"/>
                        </a:rPr>
                        <a:t>4.2</a:t>
                      </a:r>
                      <a:endParaRPr kumimoji="0" lang="ru-RU" sz="2000" b="0" i="0" u="none" strike="noStrike" cap="none" normalizeH="0" baseline="0" smtClean="0">
                        <a:ln>
                          <a:noFill/>
                        </a:ln>
                        <a:solidFill>
                          <a:schemeClr val="bg1"/>
                        </a:solidFill>
                        <a:effectLst/>
                        <a:latin typeface="Times New Roman CYR" charset="-52"/>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CYR" charset="-52"/>
                          <a:cs typeface="Times New Roman" pitchFamily="18" charset="0"/>
                        </a:rPr>
                        <a:t>6.7</a:t>
                      </a:r>
                      <a:endParaRPr kumimoji="0" lang="ru-RU" sz="2000" b="0" i="0" u="none" strike="noStrike" cap="none" normalizeH="0" baseline="0" smtClean="0">
                        <a:ln>
                          <a:noFill/>
                        </a:ln>
                        <a:solidFill>
                          <a:schemeClr val="bg1"/>
                        </a:solidFill>
                        <a:effectLst/>
                        <a:latin typeface="Times New Roman CYR" charset="-52"/>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3698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CYR" charset="-52"/>
                          <a:cs typeface="Times New Roman" pitchFamily="18" charset="0"/>
                        </a:rPr>
                        <a:t>Mo</a:t>
                      </a:r>
                      <a:endParaRPr kumimoji="0" lang="ru-RU" sz="2000" b="0" i="0" u="none" strike="noStrike" cap="none" normalizeH="0" baseline="0" smtClean="0">
                        <a:ln>
                          <a:noFill/>
                        </a:ln>
                        <a:solidFill>
                          <a:schemeClr val="bg1"/>
                        </a:solidFill>
                        <a:effectLst/>
                        <a:latin typeface="Times New Roman CYR" charset="-52"/>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CYR" charset="-52"/>
                          <a:cs typeface="Times New Roman" pitchFamily="18" charset="0"/>
                        </a:rPr>
                        <a:t>0.27</a:t>
                      </a:r>
                      <a:endParaRPr kumimoji="0" lang="ru-RU" sz="2000" b="0" i="0" u="none" strike="noStrike" cap="none" normalizeH="0" baseline="0" smtClean="0">
                        <a:ln>
                          <a:noFill/>
                        </a:ln>
                        <a:solidFill>
                          <a:schemeClr val="bg1"/>
                        </a:solidFill>
                        <a:effectLst/>
                        <a:latin typeface="Times New Roman CYR" charset="-52"/>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CYR" charset="-52"/>
                          <a:cs typeface="Times New Roman" pitchFamily="18" charset="0"/>
                        </a:rPr>
                        <a:t>3.9</a:t>
                      </a:r>
                      <a:endParaRPr kumimoji="0" lang="ru-RU" sz="2000" b="0" i="0" u="none" strike="noStrike" cap="none" normalizeH="0" baseline="0" smtClean="0">
                        <a:ln>
                          <a:noFill/>
                        </a:ln>
                        <a:solidFill>
                          <a:schemeClr val="bg1"/>
                        </a:solidFill>
                        <a:effectLst/>
                        <a:latin typeface="Times New Roman CYR" charset="-52"/>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CYR" charset="-52"/>
                          <a:cs typeface="Times New Roman" pitchFamily="18" charset="0"/>
                        </a:rPr>
                        <a:t>0.01</a:t>
                      </a:r>
                      <a:endParaRPr kumimoji="0" lang="ru-RU" sz="2000" b="0" i="0" u="none" strike="noStrike" cap="none" normalizeH="0" baseline="0" smtClean="0">
                        <a:ln>
                          <a:noFill/>
                        </a:ln>
                        <a:solidFill>
                          <a:schemeClr val="bg1"/>
                        </a:solidFill>
                        <a:effectLst/>
                        <a:latin typeface="Times New Roman CYR" charset="-52"/>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3698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CYR" charset="-52"/>
                          <a:cs typeface="Times New Roman" pitchFamily="18" charset="0"/>
                        </a:rPr>
                        <a:t>Ba</a:t>
                      </a:r>
                      <a:endParaRPr kumimoji="0" lang="ru-RU" sz="2000" b="0" i="0" u="none" strike="noStrike" cap="none" normalizeH="0" baseline="0" smtClean="0">
                        <a:ln>
                          <a:noFill/>
                        </a:ln>
                        <a:solidFill>
                          <a:schemeClr val="bg1"/>
                        </a:solidFill>
                        <a:effectLst/>
                        <a:latin typeface="Times New Roman CYR" charset="-52"/>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CYR" charset="-52"/>
                          <a:cs typeface="Times New Roman" pitchFamily="18" charset="0"/>
                        </a:rPr>
                        <a:t>0.14</a:t>
                      </a:r>
                      <a:endParaRPr kumimoji="0" lang="ru-RU" sz="2000" b="0" i="0" u="none" strike="noStrike" cap="none" normalizeH="0" baseline="0" smtClean="0">
                        <a:ln>
                          <a:noFill/>
                        </a:ln>
                        <a:solidFill>
                          <a:schemeClr val="bg1"/>
                        </a:solidFill>
                        <a:effectLst/>
                        <a:latin typeface="Times New Roman CYR" charset="-52"/>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CYR" charset="-52"/>
                          <a:cs typeface="Times New Roman" pitchFamily="18" charset="0"/>
                        </a:rPr>
                        <a:t>4.4</a:t>
                      </a:r>
                      <a:endParaRPr kumimoji="0" lang="ru-RU" sz="2000" b="0" i="0" u="none" strike="noStrike" cap="none" normalizeH="0" baseline="0" smtClean="0">
                        <a:ln>
                          <a:noFill/>
                        </a:ln>
                        <a:solidFill>
                          <a:schemeClr val="bg1"/>
                        </a:solidFill>
                        <a:effectLst/>
                        <a:latin typeface="Times New Roman CYR" charset="-52"/>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CYR" charset="-52"/>
                          <a:cs typeface="Times New Roman" pitchFamily="18" charset="0"/>
                        </a:rPr>
                        <a:t>2.9</a:t>
                      </a:r>
                      <a:endParaRPr kumimoji="0" lang="ru-RU" sz="2000" b="0" i="0" u="none" strike="noStrike" cap="none" normalizeH="0" baseline="0" smtClean="0">
                        <a:ln>
                          <a:noFill/>
                        </a:ln>
                        <a:solidFill>
                          <a:schemeClr val="bg1"/>
                        </a:solidFill>
                        <a:effectLst/>
                        <a:latin typeface="Times New Roman CYR" charset="-52"/>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3698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CYR" charset="-52"/>
                          <a:cs typeface="Times New Roman" pitchFamily="18" charset="0"/>
                        </a:rPr>
                        <a:t>Ce</a:t>
                      </a:r>
                      <a:endParaRPr kumimoji="0" lang="ru-RU" sz="2000" b="0" i="0" u="none" strike="noStrike" cap="none" normalizeH="0" baseline="0" smtClean="0">
                        <a:ln>
                          <a:noFill/>
                        </a:ln>
                        <a:solidFill>
                          <a:schemeClr val="bg1"/>
                        </a:solidFill>
                        <a:effectLst/>
                        <a:latin typeface="Times New Roman CYR" charset="-52"/>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CYR" charset="-52"/>
                          <a:cs typeface="Times New Roman" pitchFamily="18" charset="0"/>
                        </a:rPr>
                        <a:t>0.23</a:t>
                      </a:r>
                      <a:endParaRPr kumimoji="0" lang="ru-RU" sz="2000" b="0" i="0" u="none" strike="noStrike" cap="none" normalizeH="0" baseline="0" smtClean="0">
                        <a:ln>
                          <a:noFill/>
                        </a:ln>
                        <a:solidFill>
                          <a:schemeClr val="bg1"/>
                        </a:solidFill>
                        <a:effectLst/>
                        <a:latin typeface="Times New Roman CYR" charset="-52"/>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CYR" charset="-52"/>
                          <a:cs typeface="Times New Roman" pitchFamily="18" charset="0"/>
                        </a:rPr>
                        <a:t>3.3</a:t>
                      </a:r>
                      <a:endParaRPr kumimoji="0" lang="ru-RU" sz="2000" b="0" i="0" u="none" strike="noStrike" cap="none" normalizeH="0" baseline="0" smtClean="0">
                        <a:ln>
                          <a:noFill/>
                        </a:ln>
                        <a:solidFill>
                          <a:schemeClr val="bg1"/>
                        </a:solidFill>
                        <a:effectLst/>
                        <a:latin typeface="Times New Roman CYR" charset="-52"/>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CYR" charset="-52"/>
                          <a:cs typeface="Times New Roman" pitchFamily="18" charset="0"/>
                        </a:rPr>
                        <a:t>15.3</a:t>
                      </a:r>
                      <a:endParaRPr kumimoji="0" lang="ru-RU" sz="2000" b="0" i="0" u="none" strike="noStrike" cap="none" normalizeH="0" baseline="0" smtClean="0">
                        <a:ln>
                          <a:noFill/>
                        </a:ln>
                        <a:solidFill>
                          <a:schemeClr val="bg1"/>
                        </a:solidFill>
                        <a:effectLst/>
                        <a:latin typeface="Times New Roman CYR" charset="-52"/>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3683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CYR" charset="-52"/>
                          <a:cs typeface="Times New Roman" pitchFamily="18" charset="0"/>
                        </a:rPr>
                        <a:t>La</a:t>
                      </a:r>
                      <a:endParaRPr kumimoji="0" lang="ru-RU" sz="2000" b="0" i="0" u="none" strike="noStrike" cap="none" normalizeH="0" baseline="0" smtClean="0">
                        <a:ln>
                          <a:noFill/>
                        </a:ln>
                        <a:solidFill>
                          <a:schemeClr val="bg1"/>
                        </a:solidFill>
                        <a:effectLst/>
                        <a:latin typeface="Times New Roman CYR" charset="-52"/>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CYR" charset="-52"/>
                          <a:cs typeface="Times New Roman" pitchFamily="18" charset="0"/>
                        </a:rPr>
                        <a:t>0.1</a:t>
                      </a:r>
                      <a:endParaRPr kumimoji="0" lang="ru-RU" sz="2000" b="0" i="0" u="none" strike="noStrike" cap="none" normalizeH="0" baseline="0" smtClean="0">
                        <a:ln>
                          <a:noFill/>
                        </a:ln>
                        <a:solidFill>
                          <a:schemeClr val="bg1"/>
                        </a:solidFill>
                        <a:effectLst/>
                        <a:latin typeface="Times New Roman CYR" charset="-52"/>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CYR" charset="-52"/>
                          <a:cs typeface="Times New Roman" pitchFamily="18" charset="0"/>
                        </a:rPr>
                        <a:t>4.8</a:t>
                      </a:r>
                      <a:endParaRPr kumimoji="0" lang="ru-RU" sz="2000" b="0" i="0" u="none" strike="noStrike" cap="none" normalizeH="0" baseline="0" smtClean="0">
                        <a:ln>
                          <a:noFill/>
                        </a:ln>
                        <a:solidFill>
                          <a:schemeClr val="bg1"/>
                        </a:solidFill>
                        <a:effectLst/>
                        <a:latin typeface="Times New Roman CYR" charset="-52"/>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CYR" charset="-52"/>
                          <a:cs typeface="Times New Roman" pitchFamily="18" charset="0"/>
                        </a:rPr>
                        <a:t>0.0</a:t>
                      </a:r>
                      <a:endParaRPr kumimoji="0" lang="ru-RU" sz="2000" b="0" i="0" u="none" strike="noStrike" cap="none" normalizeH="0" baseline="0" smtClean="0">
                        <a:ln>
                          <a:noFill/>
                        </a:ln>
                        <a:solidFill>
                          <a:schemeClr val="bg1"/>
                        </a:solidFill>
                        <a:effectLst/>
                        <a:latin typeface="Times New Roman CYR" charset="-52"/>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3698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CYR" charset="-52"/>
                          <a:cs typeface="Times New Roman" pitchFamily="18" charset="0"/>
                        </a:rPr>
                        <a:t>total</a:t>
                      </a:r>
                      <a:endParaRPr kumimoji="0" lang="ru-RU" sz="2000" b="0" i="0" u="none" strike="noStrike" cap="none" normalizeH="0" baseline="0" smtClean="0">
                        <a:ln>
                          <a:noFill/>
                        </a:ln>
                        <a:solidFill>
                          <a:schemeClr val="bg1"/>
                        </a:solidFill>
                        <a:effectLst/>
                        <a:latin typeface="Times New Roman CYR" charset="-52"/>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CYR" charset="-52"/>
                          <a:cs typeface="Times New Roman" pitchFamily="18" charset="0"/>
                        </a:rPr>
                        <a:t>1.7</a:t>
                      </a:r>
                      <a:endParaRPr kumimoji="0" lang="ru-RU" sz="2000" b="0" i="0" u="none" strike="noStrike" cap="none" normalizeH="0" baseline="0" smtClean="0">
                        <a:ln>
                          <a:noFill/>
                        </a:ln>
                        <a:solidFill>
                          <a:schemeClr val="bg1"/>
                        </a:solidFill>
                        <a:effectLst/>
                        <a:latin typeface="Times New Roman CYR" charset="-52"/>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CYR" charset="-52"/>
                          <a:cs typeface="Times New Roman" pitchFamily="18" charset="0"/>
                        </a:rPr>
                        <a:t>35</a:t>
                      </a:r>
                      <a:endParaRPr kumimoji="0" lang="ru-RU" sz="2000" b="0" i="0" u="none" strike="noStrike" cap="none" normalizeH="0" baseline="0" smtClean="0">
                        <a:ln>
                          <a:noFill/>
                        </a:ln>
                        <a:solidFill>
                          <a:schemeClr val="bg1"/>
                        </a:solidFill>
                        <a:effectLst/>
                        <a:latin typeface="Times New Roman CYR" charset="-52"/>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CYR" charset="-52"/>
                          <a:cs typeface="Times New Roman" pitchFamily="18" charset="0"/>
                        </a:rPr>
                        <a:t>37</a:t>
                      </a:r>
                      <a:endParaRPr kumimoji="0" lang="ru-RU" sz="2000" b="0" i="0" u="none" strike="noStrike" cap="none" normalizeH="0" baseline="0" smtClean="0">
                        <a:ln>
                          <a:noFill/>
                        </a:ln>
                        <a:solidFill>
                          <a:schemeClr val="bg1"/>
                        </a:solidFill>
                        <a:effectLst/>
                        <a:latin typeface="Times New Roman CYR" charset="-52"/>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533400"/>
            <a:ext cx="7772400" cy="381000"/>
          </a:xfrm>
        </p:spPr>
        <p:txBody>
          <a:bodyPr/>
          <a:lstStyle/>
          <a:p>
            <a:r>
              <a:rPr lang="en-US" sz="2000">
                <a:solidFill>
                  <a:schemeClr val="bg1"/>
                </a:solidFill>
                <a:latin typeface="Times New Roman CYR" charset="-52"/>
                <a:cs typeface="Times New Roman" pitchFamily="18" charset="0"/>
              </a:rPr>
              <a:t>FP release inside containment at various phases of accident</a:t>
            </a:r>
            <a:endParaRPr lang="ru-RU" sz="2000">
              <a:solidFill>
                <a:schemeClr val="bg1"/>
              </a:solidFill>
              <a:cs typeface="Times New Roman" pitchFamily="18" charset="0"/>
            </a:endParaRPr>
          </a:p>
        </p:txBody>
      </p:sp>
      <p:sp>
        <p:nvSpPr>
          <p:cNvPr id="6516" name="Text Box 372"/>
          <p:cNvSpPr txBox="1">
            <a:spLocks noChangeArrowheads="1"/>
          </p:cNvSpPr>
          <p:nvPr/>
        </p:nvSpPr>
        <p:spPr bwMode="auto">
          <a:xfrm>
            <a:off x="914400" y="2057400"/>
            <a:ext cx="7162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sz="1200"/>
          </a:p>
        </p:txBody>
      </p:sp>
      <p:graphicFrame>
        <p:nvGraphicFramePr>
          <p:cNvPr id="6517" name="Object 373"/>
          <p:cNvGraphicFramePr>
            <a:graphicFrameLocks noChangeAspect="1"/>
          </p:cNvGraphicFramePr>
          <p:nvPr/>
        </p:nvGraphicFramePr>
        <p:xfrm>
          <a:off x="528638" y="1160463"/>
          <a:ext cx="8389937" cy="5229225"/>
        </p:xfrm>
        <a:graphic>
          <a:graphicData uri="http://schemas.openxmlformats.org/presentationml/2006/ole">
            <mc:AlternateContent xmlns:mc="http://schemas.openxmlformats.org/markup-compatibility/2006">
              <mc:Choice xmlns:v="urn:schemas-microsoft-com:vml" Requires="v">
                <p:oleObj spid="_x0000_s6524" name="Документ" r:id="rId3" imgW="6076800" imgH="3786120" progId="Word.Document.8">
                  <p:embed/>
                </p:oleObj>
              </mc:Choice>
              <mc:Fallback>
                <p:oleObj name="Документ" r:id="rId3" imgW="6076800" imgH="3786120" progId="Word.Document.8">
                  <p:embed/>
                  <p:pic>
                    <p:nvPicPr>
                      <p:cNvPr id="0" name="Object 37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8638" y="1160463"/>
                        <a:ext cx="8389937" cy="5229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520" name="Oval 376"/>
          <p:cNvSpPr>
            <a:spLocks noChangeArrowheads="1"/>
          </p:cNvSpPr>
          <p:nvPr/>
        </p:nvSpPr>
        <p:spPr bwMode="auto">
          <a:xfrm>
            <a:off x="2971800" y="4724400"/>
            <a:ext cx="838200" cy="304800"/>
          </a:xfrm>
          <a:prstGeom prst="ellipse">
            <a:avLst/>
          </a:prstGeom>
          <a:noFill/>
          <a:ln w="2857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6521" name="Oval 377"/>
          <p:cNvSpPr>
            <a:spLocks noChangeArrowheads="1"/>
          </p:cNvSpPr>
          <p:nvPr/>
        </p:nvSpPr>
        <p:spPr bwMode="auto">
          <a:xfrm>
            <a:off x="5181600" y="4724400"/>
            <a:ext cx="838200" cy="304800"/>
          </a:xfrm>
          <a:prstGeom prst="ellipse">
            <a:avLst/>
          </a:prstGeom>
          <a:noFill/>
          <a:ln w="2857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6522" name="Oval 378"/>
          <p:cNvSpPr>
            <a:spLocks noChangeArrowheads="1"/>
          </p:cNvSpPr>
          <p:nvPr/>
        </p:nvSpPr>
        <p:spPr bwMode="auto">
          <a:xfrm>
            <a:off x="6096000" y="4572000"/>
            <a:ext cx="2057400" cy="457200"/>
          </a:xfrm>
          <a:prstGeom prst="ellipse">
            <a:avLst/>
          </a:prstGeom>
          <a:noFill/>
          <a:ln w="2857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6523" name="Line 379"/>
          <p:cNvSpPr>
            <a:spLocks noChangeShapeType="1"/>
          </p:cNvSpPr>
          <p:nvPr/>
        </p:nvSpPr>
        <p:spPr bwMode="auto">
          <a:xfrm flipV="1">
            <a:off x="1295400" y="4953000"/>
            <a:ext cx="1524000" cy="7620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09600" y="152400"/>
            <a:ext cx="7772400" cy="457200"/>
          </a:xfrm>
        </p:spPr>
        <p:txBody>
          <a:bodyPr/>
          <a:lstStyle/>
          <a:p>
            <a:r>
              <a:rPr lang="en-US" sz="2000" u="sng">
                <a:solidFill>
                  <a:schemeClr val="bg1"/>
                </a:solidFill>
              </a:rPr>
              <a:t>Large LOCA with black-out</a:t>
            </a:r>
            <a:endParaRPr lang="ru-RU" sz="2000" u="sng">
              <a:solidFill>
                <a:schemeClr val="bg1"/>
              </a:solidFill>
            </a:endParaRPr>
          </a:p>
        </p:txBody>
      </p:sp>
      <p:sp>
        <p:nvSpPr>
          <p:cNvPr id="14339" name="Rectangle 3"/>
          <p:cNvSpPr>
            <a:spLocks noGrp="1" noChangeArrowheads="1"/>
          </p:cNvSpPr>
          <p:nvPr>
            <p:ph type="body" idx="1"/>
          </p:nvPr>
        </p:nvSpPr>
        <p:spPr>
          <a:xfrm>
            <a:off x="685800" y="1295400"/>
            <a:ext cx="8229600" cy="4038600"/>
          </a:xfrm>
        </p:spPr>
        <p:txBody>
          <a:bodyPr/>
          <a:lstStyle/>
          <a:p>
            <a:pPr>
              <a:buFontTx/>
              <a:buChar char="-"/>
            </a:pPr>
            <a:r>
              <a:rPr lang="en-US" sz="2400">
                <a:solidFill>
                  <a:schemeClr val="bg1"/>
                </a:solidFill>
                <a:ea typeface="MS Mincho" pitchFamily="49" charset="-128"/>
              </a:rPr>
              <a:t>the magnitude of accidental release is proportioned to concentration of FP in containment atmosphere</a:t>
            </a:r>
          </a:p>
          <a:p>
            <a:pPr>
              <a:buFontTx/>
              <a:buChar char="-"/>
            </a:pPr>
            <a:r>
              <a:rPr lang="en-US" sz="2400">
                <a:solidFill>
                  <a:schemeClr val="bg1"/>
                </a:solidFill>
                <a:latin typeface="Times New Roman CYR" charset="-52"/>
                <a:cs typeface="Times New Roman" pitchFamily="18" charset="0"/>
              </a:rPr>
              <a:t>concentration of volatile iodine reduce 10-100 time due to maintaining pH &gt;7 during all stages of accident and 3-10 time by sorption at polymer facing, steel corrosion products and the </a:t>
            </a:r>
            <a:r>
              <a:rPr lang="en-GB" sz="2400">
                <a:solidFill>
                  <a:schemeClr val="bg1"/>
                </a:solidFill>
                <a:latin typeface="Times New Roman CYR" charset="-52"/>
                <a:cs typeface="Times New Roman" pitchFamily="18" charset="0"/>
              </a:rPr>
              <a:t>core catcher</a:t>
            </a:r>
            <a:r>
              <a:rPr lang="ru-RU" sz="2400">
                <a:solidFill>
                  <a:schemeClr val="bg1"/>
                </a:solidFill>
                <a:latin typeface="Times New Roman CYR" charset="-52"/>
                <a:cs typeface="Times New Roman" pitchFamily="18" charset="0"/>
              </a:rPr>
              <a:t> </a:t>
            </a:r>
            <a:r>
              <a:rPr lang="en-US" sz="2400">
                <a:solidFill>
                  <a:schemeClr val="bg1"/>
                </a:solidFill>
                <a:latin typeface="Times New Roman CYR" charset="-52"/>
                <a:cs typeface="Times New Roman" pitchFamily="18" charset="0"/>
              </a:rPr>
              <a:t>materials </a:t>
            </a:r>
          </a:p>
          <a:p>
            <a:pPr>
              <a:buFontTx/>
              <a:buChar char="-"/>
            </a:pPr>
            <a:r>
              <a:rPr lang="en-US" sz="2400">
                <a:solidFill>
                  <a:schemeClr val="bg1"/>
                </a:solidFill>
                <a:latin typeface="Times New Roman CYR" charset="-52"/>
                <a:cs typeface="Times New Roman" pitchFamily="18" charset="0"/>
              </a:rPr>
              <a:t>correct simulation of aerosol behaviour is necessary with taking into account the aerosol diameter distribution in dependence on time</a:t>
            </a:r>
          </a:p>
          <a:p>
            <a:pPr>
              <a:buFontTx/>
              <a:buChar char="-"/>
            </a:pPr>
            <a:endParaRPr lang="en-US" sz="2400">
              <a:solidFill>
                <a:schemeClr val="bg1"/>
              </a:solidFill>
              <a:ea typeface="MS Mincho" pitchFamily="49" charset="-128"/>
            </a:endParaRPr>
          </a:p>
        </p:txBody>
      </p:sp>
    </p:spTree>
  </p:cSld>
  <p:clrMapOvr>
    <a:masterClrMapping/>
  </p:clrMapOvr>
</p:sld>
</file>

<file path=ppt/theme/theme1.xml><?xml version="1.0" encoding="utf-8"?>
<a:theme xmlns:a="http://schemas.openxmlformats.org/drawingml/2006/main" name="Оформление по умолчанию">
  <a:themeElements>
    <a:clrScheme name="Оформление по умолчанию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Оформление по умолчанию">
      <a:majorFont>
        <a:latin typeface="Times New Roman"/>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Оформление по умолчанию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714</Words>
  <Application>Microsoft Office PowerPoint</Application>
  <PresentationFormat>Bildschirmpräsentation (4:3)</PresentationFormat>
  <Paragraphs>129</Paragraphs>
  <Slides>11</Slides>
  <Notes>0</Notes>
  <HiddenSlides>0</HiddenSlides>
  <MMClips>0</MMClips>
  <ScaleCrop>false</ScaleCrop>
  <HeadingPairs>
    <vt:vector size="8" baseType="variant">
      <vt:variant>
        <vt:lpstr>Verwendete Schriftarten</vt:lpstr>
      </vt:variant>
      <vt:variant>
        <vt:i4>4</vt:i4>
      </vt:variant>
      <vt:variant>
        <vt:lpstr>Design</vt:lpstr>
      </vt:variant>
      <vt:variant>
        <vt:i4>1</vt:i4>
      </vt:variant>
      <vt:variant>
        <vt:lpstr>Eingebettete OLE-Server</vt:lpstr>
      </vt:variant>
      <vt:variant>
        <vt:i4>1</vt:i4>
      </vt:variant>
      <vt:variant>
        <vt:lpstr>Folientitel</vt:lpstr>
      </vt:variant>
      <vt:variant>
        <vt:i4>11</vt:i4>
      </vt:variant>
    </vt:vector>
  </HeadingPairs>
  <TitlesOfParts>
    <vt:vector size="17" baseType="lpstr">
      <vt:lpstr>Times New Roman</vt:lpstr>
      <vt:lpstr>MS Mincho</vt:lpstr>
      <vt:lpstr>ＭＳ Ｐゴシック</vt:lpstr>
      <vt:lpstr>Times New Roman CYR</vt:lpstr>
      <vt:lpstr>Оформление по умолчанию</vt:lpstr>
      <vt:lpstr>Документ Microsoft Word</vt:lpstr>
      <vt:lpstr>Radioactive release during severe accidents at NPP with VVER reactors </vt:lpstr>
      <vt:lpstr>PowerPoint-Präsentation</vt:lpstr>
      <vt:lpstr>PowerPoint-Präsentation</vt:lpstr>
      <vt:lpstr>PowerPoint-Präsentation</vt:lpstr>
      <vt:lpstr>Large LOCA with black-out</vt:lpstr>
      <vt:lpstr>Large LOCA with black-out</vt:lpstr>
      <vt:lpstr>Contribution of main fission products to total activity (VVER) </vt:lpstr>
      <vt:lpstr>FP release inside containment at various phases of accident</vt:lpstr>
      <vt:lpstr>Large LOCA with black-out</vt:lpstr>
      <vt:lpstr>Main sources of uncertainties of accidental release estimates  L – low,   M – medium,   H- high level</vt:lpstr>
      <vt:lpstr>PowerPoint-Präsentation</vt:lpstr>
    </vt:vector>
  </TitlesOfParts>
  <Company>Атомэнергопроект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Radioactive release during severe accidents at NPP with WWER reactors</dc:title>
  <dc:creator>Frolov</dc:creator>
  <cp:lastModifiedBy>Peters, Ursula</cp:lastModifiedBy>
  <cp:revision>7</cp:revision>
  <dcterms:created xsi:type="dcterms:W3CDTF">2007-09-05T11:32:52Z</dcterms:created>
  <dcterms:modified xsi:type="dcterms:W3CDTF">2012-10-16T18:54:55Z</dcterms:modified>
</cp:coreProperties>
</file>