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49" r:id="rId2"/>
  </p:sldMasterIdLst>
  <p:notesMasterIdLst>
    <p:notesMasterId r:id="rId16"/>
  </p:notesMasterIdLst>
  <p:handoutMasterIdLst>
    <p:handoutMasterId r:id="rId17"/>
  </p:handoutMasterIdLst>
  <p:sldIdLst>
    <p:sldId id="475" r:id="rId3"/>
    <p:sldId id="489" r:id="rId4"/>
    <p:sldId id="498" r:id="rId5"/>
    <p:sldId id="499" r:id="rId6"/>
    <p:sldId id="500" r:id="rId7"/>
    <p:sldId id="501" r:id="rId8"/>
    <p:sldId id="502" r:id="rId9"/>
    <p:sldId id="503" r:id="rId10"/>
    <p:sldId id="504" r:id="rId11"/>
    <p:sldId id="505" r:id="rId12"/>
    <p:sldId id="506" r:id="rId13"/>
    <p:sldId id="507" r:id="rId14"/>
    <p:sldId id="50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drey3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0066"/>
    <a:srgbClr val="660033"/>
    <a:srgbClr val="E2C4A6"/>
    <a:srgbClr val="FDD1A1"/>
    <a:srgbClr val="FFCC99"/>
    <a:srgbClr val="F6E192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9631" autoAdjust="0"/>
  </p:normalViewPr>
  <p:slideViewPr>
    <p:cSldViewPr>
      <p:cViewPr>
        <p:scale>
          <a:sx n="96" d="100"/>
          <a:sy n="96" d="100"/>
        </p:scale>
        <p:origin x="-1094" y="-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00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48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8BF87A2-29BB-421B-B175-1AC3AE787C6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503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81292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370463"/>
      </p:ext>
    </p:extLst>
  </p:cSld>
  <p:clrMapOvr>
    <a:masterClrMapping/>
  </p:clrMapOvr>
  <p:transition advClick="0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552361"/>
      </p:ext>
    </p:extLst>
  </p:cSld>
  <p:clrMapOvr>
    <a:masterClrMapping/>
  </p:clrMapOvr>
  <p:transition advClick="0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29388" y="280988"/>
            <a:ext cx="2001837" cy="536733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20700" y="280988"/>
            <a:ext cx="5856288" cy="5367337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975583"/>
      </p:ext>
    </p:extLst>
  </p:cSld>
  <p:clrMapOvr>
    <a:masterClrMapping/>
  </p:clrMapOvr>
  <p:transition advClick="0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8825" y="280988"/>
            <a:ext cx="7772400" cy="431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520700" y="1392238"/>
            <a:ext cx="7772400" cy="4256087"/>
          </a:xfrm>
        </p:spPr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72390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700338" y="6610350"/>
            <a:ext cx="6019800" cy="2476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602988"/>
      </p:ext>
    </p:extLst>
  </p:cSld>
  <p:clrMapOvr>
    <a:masterClrMapping/>
  </p:clrMapOvr>
  <p:transition advClick="0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11DC0-4323-455D-B9C9-78D9B2E8FB72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022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A93D8-7BC5-47CB-ADF2-19F6DEE0D19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910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B1DA38-861C-4694-9B8F-CE3CFCB2B0EF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90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0D1FF-6093-4023-A656-B3D9E71917B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758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0AE55-7B19-4E8C-848B-3B9191CE437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408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CC8C6-7335-4638-8489-79C82B9FF418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8512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D433C-FE61-4889-AA12-AB68C71CC177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70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493666"/>
      </p:ext>
    </p:extLst>
  </p:cSld>
  <p:clrMapOvr>
    <a:masterClrMapping/>
  </p:clrMapOvr>
  <p:transition advClick="0">
    <p:zo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03DD9-CF47-40BE-9890-ECBC2BCBC90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0442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A8E07-6E5F-403E-A700-39E363EBA751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6888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7BECC-C822-435D-9AA4-2A9DBC06372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5033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EBF4E-6EC4-469C-8608-F5FBED14E00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71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115543"/>
      </p:ext>
    </p:extLst>
  </p:cSld>
  <p:clrMapOvr>
    <a:masterClrMapping/>
  </p:clrMapOvr>
  <p:transition advClick="0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20700" y="1392238"/>
            <a:ext cx="3810000" cy="4256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483100" y="1392238"/>
            <a:ext cx="3810000" cy="4256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312149"/>
      </p:ext>
    </p:extLst>
  </p:cSld>
  <p:clrMapOvr>
    <a:masterClrMapping/>
  </p:clrMapOvr>
  <p:transition advClick="0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608035"/>
      </p:ext>
    </p:extLst>
  </p:cSld>
  <p:clrMapOvr>
    <a:masterClrMapping/>
  </p:clrMapOvr>
  <p:transition advClick="0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378892"/>
      </p:ext>
    </p:extLst>
  </p:cSld>
  <p:clrMapOvr>
    <a:masterClrMapping/>
  </p:clrMapOvr>
  <p:transition advClick="0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847460"/>
      </p:ext>
    </p:extLst>
  </p:cSld>
  <p:clrMapOvr>
    <a:masterClrMapping/>
  </p:clrMapOvr>
  <p:transition advClick="0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727188"/>
      </p:ext>
    </p:extLst>
  </p:cSld>
  <p:clrMapOvr>
    <a:masterClrMapping/>
  </p:clrMapOvr>
  <p:transition advClick="0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624805"/>
      </p:ext>
    </p:extLst>
  </p:cSld>
  <p:clrMapOvr>
    <a:masterClrMapping/>
  </p:clrMapOvr>
  <p:transition advClick="0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1C39F"/>
            </a:gs>
            <a:gs pos="35001">
              <a:srgbClr val="F0EBD5"/>
            </a:gs>
            <a:gs pos="100000">
              <a:srgbClr val="FFEFD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8825" y="280988"/>
            <a:ext cx="77724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13" tIns="44607" rIns="89213" bIns="446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0700" y="1392238"/>
            <a:ext cx="7772400" cy="425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13" tIns="44607" rIns="89213" bIns="446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13" tIns="44607" rIns="89213" bIns="44607" numCol="1" anchor="t" anchorCtr="0" compatLnSpc="1">
            <a:prstTxWarp prst="textNoShape">
              <a:avLst/>
            </a:prstTxWarp>
          </a:bodyPr>
          <a:lstStyle>
            <a:lvl1pPr defTabSz="892175">
              <a:defRPr sz="1400">
                <a:solidFill>
                  <a:srgbClr val="000066"/>
                </a:solidFill>
                <a:latin typeface="+mj-lt"/>
              </a:defRPr>
            </a:lvl1pPr>
          </a:lstStyle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0338" y="6610350"/>
            <a:ext cx="60198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13" tIns="44607" rIns="89213" bIns="44607" numCol="1" anchor="t" anchorCtr="0" compatLnSpc="1">
            <a:prstTxWarp prst="textNoShape">
              <a:avLst/>
            </a:prstTxWarp>
          </a:bodyPr>
          <a:lstStyle>
            <a:lvl1pPr algn="r" defTabSz="892175">
              <a:defRPr sz="1100" b="1" i="1">
                <a:solidFill>
                  <a:srgbClr val="000066"/>
                </a:solidFill>
              </a:defRPr>
            </a:lvl1pPr>
          </a:lstStyle>
          <a:p>
            <a:endParaRPr lang="ru-RU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>
            <a:off x="698500" y="712788"/>
            <a:ext cx="7747000" cy="0"/>
          </a:xfrm>
          <a:prstGeom prst="line">
            <a:avLst/>
          </a:prstGeom>
          <a:noFill/>
          <a:ln w="28575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817563" y="6638925"/>
            <a:ext cx="7745412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</p:sldLayoutIdLst>
  <p:transition advClick="0">
    <p:zoom/>
  </p:transition>
  <p:hf sldNum="0" hdr="0" ftr="0"/>
  <p:txStyles>
    <p:titleStyle>
      <a:lvl1pPr algn="ctr" defTabSz="892175" rtl="0" fontAlgn="base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+mj-lt"/>
          <a:ea typeface="+mj-ea"/>
          <a:cs typeface="+mj-cs"/>
        </a:defRPr>
      </a:lvl1pPr>
      <a:lvl2pPr algn="ctr" defTabSz="892175" rtl="0" fontAlgn="base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 Black" pitchFamily="34" charset="0"/>
        </a:defRPr>
      </a:lvl2pPr>
      <a:lvl3pPr algn="ctr" defTabSz="892175" rtl="0" fontAlgn="base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 Black" pitchFamily="34" charset="0"/>
        </a:defRPr>
      </a:lvl3pPr>
      <a:lvl4pPr algn="ctr" defTabSz="892175" rtl="0" fontAlgn="base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 Black" pitchFamily="34" charset="0"/>
        </a:defRPr>
      </a:lvl4pPr>
      <a:lvl5pPr algn="ctr" defTabSz="892175" rtl="0" fontAlgn="base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 Black" pitchFamily="34" charset="0"/>
        </a:defRPr>
      </a:lvl5pPr>
      <a:lvl6pPr marL="457200" algn="ctr" defTabSz="892175" rtl="0" fontAlgn="base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 Black" pitchFamily="34" charset="0"/>
        </a:defRPr>
      </a:lvl6pPr>
      <a:lvl7pPr marL="914400" algn="ctr" defTabSz="892175" rtl="0" fontAlgn="base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 Black" pitchFamily="34" charset="0"/>
        </a:defRPr>
      </a:lvl7pPr>
      <a:lvl8pPr marL="1371600" algn="ctr" defTabSz="892175" rtl="0" fontAlgn="base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 Black" pitchFamily="34" charset="0"/>
        </a:defRPr>
      </a:lvl8pPr>
      <a:lvl9pPr marL="1828800" algn="ctr" defTabSz="892175" rtl="0" fontAlgn="base">
        <a:spcBef>
          <a:spcPct val="0"/>
        </a:spcBef>
        <a:spcAft>
          <a:spcPct val="0"/>
        </a:spcAft>
        <a:defRPr sz="2600">
          <a:solidFill>
            <a:srgbClr val="990000"/>
          </a:solidFill>
          <a:latin typeface="Arial Black" pitchFamily="34" charset="0"/>
        </a:defRPr>
      </a:lvl9pPr>
    </p:titleStyle>
    <p:bodyStyle>
      <a:lvl1pPr marL="334963" indent="-334963" algn="l" defTabSz="892175" rtl="0" fontAlgn="base">
        <a:spcBef>
          <a:spcPct val="20000"/>
        </a:spcBef>
        <a:spcAft>
          <a:spcPct val="0"/>
        </a:spcAft>
        <a:buChar char="•"/>
        <a:defRPr sz="2300" b="1">
          <a:solidFill>
            <a:srgbClr val="000066"/>
          </a:solidFill>
          <a:latin typeface="+mn-lt"/>
          <a:ea typeface="+mn-ea"/>
          <a:cs typeface="+mn-cs"/>
        </a:defRPr>
      </a:lvl1pPr>
      <a:lvl2pPr marL="725488" indent="-279400" algn="l" defTabSz="892175" rtl="0" fontAlgn="base">
        <a:spcBef>
          <a:spcPct val="20000"/>
        </a:spcBef>
        <a:spcAft>
          <a:spcPct val="0"/>
        </a:spcAft>
        <a:buChar char="–"/>
        <a:defRPr sz="2000" b="1">
          <a:solidFill>
            <a:srgbClr val="000066"/>
          </a:solidFill>
          <a:latin typeface="+mn-lt"/>
        </a:defRPr>
      </a:lvl2pPr>
      <a:lvl3pPr marL="1114425" indent="-222250" algn="l" defTabSz="892175" rtl="0" fontAlgn="base">
        <a:spcBef>
          <a:spcPct val="20000"/>
        </a:spcBef>
        <a:spcAft>
          <a:spcPct val="0"/>
        </a:spcAft>
        <a:buChar char="•"/>
        <a:defRPr sz="1600">
          <a:solidFill>
            <a:srgbClr val="000066"/>
          </a:solidFill>
          <a:latin typeface="+mn-lt"/>
        </a:defRPr>
      </a:lvl3pPr>
      <a:lvl4pPr marL="1562100" indent="-223838" algn="l" defTabSz="892175" rtl="0" fontAlgn="base">
        <a:spcBef>
          <a:spcPct val="20000"/>
        </a:spcBef>
        <a:spcAft>
          <a:spcPct val="0"/>
        </a:spcAft>
        <a:buChar char="–"/>
        <a:defRPr sz="1400">
          <a:solidFill>
            <a:srgbClr val="000066"/>
          </a:solidFill>
          <a:latin typeface="+mn-lt"/>
        </a:defRPr>
      </a:lvl4pPr>
      <a:lvl5pPr marL="2008188" indent="-223838" algn="l" defTabSz="892175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0066"/>
          </a:solidFill>
          <a:latin typeface="+mn-lt"/>
        </a:defRPr>
      </a:lvl5pPr>
      <a:lvl6pPr marL="2465388" indent="-223838" algn="l" defTabSz="892175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0066"/>
          </a:solidFill>
          <a:latin typeface="+mn-lt"/>
        </a:defRPr>
      </a:lvl6pPr>
      <a:lvl7pPr marL="2922588" indent="-223838" algn="l" defTabSz="892175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0066"/>
          </a:solidFill>
          <a:latin typeface="+mn-lt"/>
        </a:defRPr>
      </a:lvl7pPr>
      <a:lvl8pPr marL="3379788" indent="-223838" algn="l" defTabSz="892175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0066"/>
          </a:solidFill>
          <a:latin typeface="+mn-lt"/>
        </a:defRPr>
      </a:lvl8pPr>
      <a:lvl9pPr marL="3836988" indent="-223838" algn="l" defTabSz="892175" rtl="0" fontAlgn="base">
        <a:spcBef>
          <a:spcPct val="20000"/>
        </a:spcBef>
        <a:spcAft>
          <a:spcPct val="0"/>
        </a:spcAft>
        <a:buChar char="»"/>
        <a:defRPr sz="1100">
          <a:solidFill>
            <a:srgbClr val="000066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966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4966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4966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547A0ECD-3214-468B-86D1-0935B27400C7}" type="slidenum">
              <a:rPr lang="ru-RU"/>
              <a:pPr/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8001000" cy="1150937"/>
          </a:xfrm>
        </p:spPr>
        <p:txBody>
          <a:bodyPr/>
          <a:lstStyle/>
          <a:p>
            <a:r>
              <a:rPr lang="en-US" altLang="ja-JP" sz="2400" b="1">
                <a:latin typeface="Tahoma" pitchFamily="34" charset="0"/>
                <a:ea typeface="ＭＳ Ｐゴシック" charset="-128"/>
              </a:rPr>
              <a:t/>
            </a:r>
            <a:br>
              <a:rPr lang="en-US" altLang="ja-JP" sz="2400" b="1">
                <a:latin typeface="Tahoma" pitchFamily="34" charset="0"/>
                <a:ea typeface="ＭＳ Ｐゴシック" charset="-128"/>
              </a:rPr>
            </a:br>
            <a:r>
              <a:rPr lang="en-US" altLang="ja-JP" sz="2400" b="1">
                <a:latin typeface="Tahoma" pitchFamily="34" charset="0"/>
                <a:ea typeface="ＭＳ Ｐゴシック" charset="-128"/>
              </a:rPr>
              <a:t>The ISTC project #3345 “Ex-vessel source term analysis” (EVAN)” </a:t>
            </a:r>
            <a:r>
              <a:rPr lang="en-US" sz="2400">
                <a:latin typeface="Tahoma" pitchFamily="34" charset="0"/>
              </a:rPr>
              <a:t/>
            </a:r>
            <a:br>
              <a:rPr lang="en-US" sz="2400">
                <a:latin typeface="Tahoma" pitchFamily="34" charset="0"/>
              </a:rPr>
            </a:br>
            <a:r>
              <a:rPr lang="en-US" sz="1500"/>
              <a:t/>
            </a:r>
            <a:br>
              <a:rPr lang="en-US" sz="1500"/>
            </a:br>
            <a:endParaRPr lang="ru-RU" sz="1600"/>
          </a:p>
        </p:txBody>
      </p:sp>
      <p:sp>
        <p:nvSpPr>
          <p:cNvPr id="69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5013325"/>
            <a:ext cx="6400800" cy="8382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</a:pPr>
            <a:endParaRPr lang="en-US" sz="1400"/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800"/>
              <a:t>September 7-10, 200</a:t>
            </a:r>
            <a:r>
              <a:rPr lang="ru-RU" sz="1800"/>
              <a:t>7</a:t>
            </a:r>
            <a:endParaRPr lang="en-US" sz="1800"/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1800"/>
              <a:t>St. Petersburg</a:t>
            </a:r>
            <a:endParaRPr lang="ru-RU" sz="1800"/>
          </a:p>
        </p:txBody>
      </p:sp>
      <p:pic>
        <p:nvPicPr>
          <p:cNvPr id="69939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3"/>
          <a:stretch>
            <a:fillRect/>
          </a:stretch>
        </p:blipFill>
        <p:spPr bwMode="auto">
          <a:xfrm>
            <a:off x="7885113" y="0"/>
            <a:ext cx="1258887" cy="1052513"/>
          </a:xfrm>
          <a:prstGeom prst="rect">
            <a:avLst/>
          </a:prstGeom>
          <a:solidFill>
            <a:schemeClr val="hlink"/>
          </a:solidFill>
        </p:spPr>
      </p:pic>
      <p:pic>
        <p:nvPicPr>
          <p:cNvPr id="699397" name="Picture 5" descr="aep_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16013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9398" name="Rectangle 6"/>
          <p:cNvSpPr>
            <a:spLocks noChangeArrowheads="1"/>
          </p:cNvSpPr>
          <p:nvPr/>
        </p:nvSpPr>
        <p:spPr bwMode="auto">
          <a:xfrm>
            <a:off x="1116013" y="2565400"/>
            <a:ext cx="6624637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defTabSz="749300"/>
            <a:r>
              <a:rPr lang="en-US" b="1" i="1">
                <a:solidFill>
                  <a:schemeClr val="tx2"/>
                </a:solidFill>
              </a:rPr>
              <a:t>Analysis of Severe Accident Scenarios.</a:t>
            </a:r>
            <a:r>
              <a:rPr lang="en-US"/>
              <a:t> </a:t>
            </a:r>
          </a:p>
          <a:p>
            <a:pPr algn="ctr" defTabSz="749300"/>
            <a:r>
              <a:rPr lang="ru-RU">
                <a:solidFill>
                  <a:schemeClr val="tx2"/>
                </a:solidFill>
              </a:rPr>
              <a:t/>
            </a:r>
            <a:br>
              <a:rPr lang="ru-RU">
                <a:solidFill>
                  <a:schemeClr val="tx2"/>
                </a:solidFill>
              </a:rPr>
            </a:br>
            <a:r>
              <a:rPr lang="en-US">
                <a:solidFill>
                  <a:schemeClr val="tx2"/>
                </a:solidFill>
              </a:rPr>
              <a:t>Analysis of fission product accumulation in fuel and FP release</a:t>
            </a:r>
            <a:endParaRPr lang="ru-RU" b="1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76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2200">
                <a:solidFill>
                  <a:srgbClr val="660033"/>
                </a:solidFill>
              </a:rPr>
              <a:t>Analysis of FP accumulation and release</a:t>
            </a:r>
            <a:endParaRPr lang="ru-RU" sz="2200">
              <a:solidFill>
                <a:srgbClr val="660033"/>
              </a:solidFill>
            </a:endParaRPr>
          </a:p>
        </p:txBody>
      </p:sp>
      <p:sp>
        <p:nvSpPr>
          <p:cNvPr id="76288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62885" name="Text Box 5"/>
          <p:cNvSpPr txBox="1">
            <a:spLocks noChangeArrowheads="1"/>
          </p:cNvSpPr>
          <p:nvPr/>
        </p:nvSpPr>
        <p:spPr bwMode="auto">
          <a:xfrm>
            <a:off x="755650" y="5589588"/>
            <a:ext cx="784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800" b="1" u="sng">
                <a:solidFill>
                  <a:schemeClr val="accent2"/>
                </a:solidFill>
              </a:rPr>
              <a:t>Calculation:</a:t>
            </a:r>
            <a:r>
              <a:rPr lang="en-US" sz="1800" b="1">
                <a:solidFill>
                  <a:schemeClr val="accent2"/>
                </a:solidFill>
              </a:rPr>
              <a:t> </a:t>
            </a:r>
          </a:p>
          <a:p>
            <a:pPr algn="ctr"/>
            <a:r>
              <a:rPr lang="en-US" sz="1800" b="1">
                <a:solidFill>
                  <a:schemeClr val="accent2"/>
                </a:solidFill>
              </a:rPr>
              <a:t>iodine accumulation in fuel during normal reactor operation</a:t>
            </a:r>
            <a:endParaRPr lang="ru-RU" sz="1800" b="1">
              <a:solidFill>
                <a:schemeClr val="accent2"/>
              </a:solidFill>
            </a:endParaRPr>
          </a:p>
        </p:txBody>
      </p:sp>
      <p:pic>
        <p:nvPicPr>
          <p:cNvPr id="762889" name="Picture 9" descr="iod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" y="476250"/>
            <a:ext cx="7129463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2200">
                <a:solidFill>
                  <a:srgbClr val="660033"/>
                </a:solidFill>
              </a:rPr>
              <a:t>Analysis of FP accumulation and release</a:t>
            </a:r>
            <a:endParaRPr lang="ru-RU" sz="2200">
              <a:solidFill>
                <a:srgbClr val="660033"/>
              </a:solidFill>
            </a:endParaRPr>
          </a:p>
        </p:txBody>
      </p:sp>
      <p:sp>
        <p:nvSpPr>
          <p:cNvPr id="76493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64932" name="Text Box 4"/>
          <p:cNvSpPr txBox="1">
            <a:spLocks noChangeArrowheads="1"/>
          </p:cNvSpPr>
          <p:nvPr/>
        </p:nvSpPr>
        <p:spPr bwMode="auto">
          <a:xfrm>
            <a:off x="755650" y="5876925"/>
            <a:ext cx="74945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800" b="1" u="sng">
                <a:solidFill>
                  <a:schemeClr val="accent2"/>
                </a:solidFill>
              </a:rPr>
              <a:t>Calculation:</a:t>
            </a:r>
            <a:r>
              <a:rPr lang="en-US" sz="1800" b="1">
                <a:solidFill>
                  <a:schemeClr val="accent2"/>
                </a:solidFill>
              </a:rPr>
              <a:t> </a:t>
            </a:r>
          </a:p>
          <a:p>
            <a:pPr algn="ctr"/>
            <a:r>
              <a:rPr lang="en-US" sz="1800" b="1">
                <a:solidFill>
                  <a:schemeClr val="accent2"/>
                </a:solidFill>
              </a:rPr>
              <a:t>long-lived radioactive FP inside gap (WWER-1000) </a:t>
            </a:r>
            <a:endParaRPr lang="ru-RU" sz="1800" b="1">
              <a:solidFill>
                <a:schemeClr val="accent2"/>
              </a:solidFill>
            </a:endParaRPr>
          </a:p>
        </p:txBody>
      </p:sp>
      <p:graphicFrame>
        <p:nvGraphicFramePr>
          <p:cNvPr id="765038" name="Group 110"/>
          <p:cNvGraphicFramePr>
            <a:graphicFrameLocks noGrp="1"/>
          </p:cNvGraphicFramePr>
          <p:nvPr>
            <p:ph idx="1"/>
          </p:nvPr>
        </p:nvGraphicFramePr>
        <p:xfrm>
          <a:off x="520700" y="836613"/>
          <a:ext cx="7772400" cy="4705350"/>
        </p:xfrm>
        <a:graphic>
          <a:graphicData uri="http://schemas.openxmlformats.org/drawingml/2006/table">
            <a:tbl>
              <a:tblPr/>
              <a:tblGrid>
                <a:gridCol w="238125"/>
                <a:gridCol w="860425"/>
                <a:gridCol w="581025"/>
                <a:gridCol w="733425"/>
                <a:gridCol w="1181100"/>
                <a:gridCol w="1031875"/>
                <a:gridCol w="1009650"/>
                <a:gridCol w="1071563"/>
                <a:gridCol w="1065212"/>
              </a:tblGrid>
              <a:tr h="614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Isotope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</a:t>
                      </a:r>
                      <a:r>
                        <a:rPr kumimoji="0" lang="ru-RU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1/2</a:t>
                      </a:r>
                      <a:endParaRPr kumimoji="0" lang="ru-RU" sz="14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Class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NC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CORSOR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NC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CORSOR-BOOTH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NC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WWER-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Accident: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RELEASE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Accident: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CORREL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%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%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%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%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%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Kr-85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10,7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1,3e-5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1.0e-5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0,86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92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~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Sr-90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28,7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Sr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2,2E-6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1,6e-8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3,7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е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0,8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1.3е-3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~52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Cs-134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1,3e-5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1.0e-5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89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~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Cs-137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Cs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1,3e-5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1.0e-5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89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~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Ce-144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1,7e-10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0e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7е-7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0.04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Pm-147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1,0e-10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5e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1е-6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76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2200">
                <a:solidFill>
                  <a:srgbClr val="660033"/>
                </a:solidFill>
              </a:rPr>
              <a:t>Analysis of FP accumulation and release</a:t>
            </a:r>
            <a:endParaRPr lang="ru-RU" sz="2200">
              <a:solidFill>
                <a:srgbClr val="660033"/>
              </a:solidFill>
            </a:endParaRPr>
          </a:p>
        </p:txBody>
      </p:sp>
      <p:sp>
        <p:nvSpPr>
          <p:cNvPr id="76800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68004" name="Text Box 4"/>
          <p:cNvSpPr txBox="1">
            <a:spLocks noChangeArrowheads="1"/>
          </p:cNvSpPr>
          <p:nvPr/>
        </p:nvSpPr>
        <p:spPr bwMode="auto">
          <a:xfrm>
            <a:off x="755650" y="5876925"/>
            <a:ext cx="7494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800" b="1">
                <a:solidFill>
                  <a:schemeClr val="accent2"/>
                </a:solidFill>
              </a:rPr>
              <a:t>Boundary conditions for aerosol nucleation</a:t>
            </a:r>
            <a:endParaRPr lang="ru-RU" sz="1800" b="1">
              <a:solidFill>
                <a:schemeClr val="accent2"/>
              </a:solidFill>
            </a:endParaRPr>
          </a:p>
        </p:txBody>
      </p:sp>
      <p:pic>
        <p:nvPicPr>
          <p:cNvPr id="768110" name="Picture 110" descr="igor_dr-11-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3" y="1360488"/>
            <a:ext cx="5932487" cy="413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2200">
                <a:solidFill>
                  <a:srgbClr val="660033"/>
                </a:solidFill>
              </a:rPr>
              <a:t>Analysis of FP accumulation and release</a:t>
            </a:r>
            <a:endParaRPr lang="ru-RU" sz="2200">
              <a:solidFill>
                <a:srgbClr val="660033"/>
              </a:solidFill>
            </a:endParaRPr>
          </a:p>
        </p:txBody>
      </p:sp>
      <p:sp>
        <p:nvSpPr>
          <p:cNvPr id="7700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70052" name="Text Box 4"/>
          <p:cNvSpPr txBox="1">
            <a:spLocks noChangeArrowheads="1"/>
          </p:cNvSpPr>
          <p:nvPr/>
        </p:nvSpPr>
        <p:spPr bwMode="auto">
          <a:xfrm>
            <a:off x="900113" y="1412875"/>
            <a:ext cx="7494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chemeClr val="accent2"/>
                </a:solidFill>
              </a:rPr>
              <a:t>Summary</a:t>
            </a: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770056" name="Text Box 8"/>
          <p:cNvSpPr txBox="1">
            <a:spLocks noChangeArrowheads="1"/>
          </p:cNvSpPr>
          <p:nvPr/>
        </p:nvSpPr>
        <p:spPr bwMode="auto">
          <a:xfrm>
            <a:off x="827088" y="2708275"/>
            <a:ext cx="7345362" cy="209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i="1"/>
              <a:t>Calculation schemes of FP fuel accumulation and FP release out of fuel in normal operation and in accidents have been analyzed.</a:t>
            </a:r>
          </a:p>
          <a:p>
            <a:endParaRPr lang="ru-RU" sz="1800" i="1"/>
          </a:p>
          <a:p>
            <a:r>
              <a:rPr lang="en-US" sz="1800" i="1">
                <a:solidFill>
                  <a:srgbClr val="660033"/>
                </a:solidFill>
              </a:rPr>
              <a:t>Results of FP accumulation and release calculation have been analyzed.</a:t>
            </a:r>
          </a:p>
          <a:p>
            <a:endParaRPr lang="ru-RU" sz="1800" i="1">
              <a:solidFill>
                <a:srgbClr val="660033"/>
              </a:solidFill>
            </a:endParaRPr>
          </a:p>
          <a:p>
            <a:r>
              <a:rPr lang="en-US" sz="1800" i="1">
                <a:solidFill>
                  <a:srgbClr val="000066"/>
                </a:solidFill>
              </a:rPr>
              <a:t>Boundary conditions for aerosol nucleation</a:t>
            </a:r>
            <a:r>
              <a:rPr lang="ru-RU">
                <a:solidFill>
                  <a:srgbClr val="000066"/>
                </a:solidFill>
              </a:rPr>
              <a:t> </a:t>
            </a:r>
            <a:r>
              <a:rPr lang="en-US" sz="1800" i="1">
                <a:solidFill>
                  <a:srgbClr val="000066"/>
                </a:solidFill>
              </a:rPr>
              <a:t>have been formulated.</a:t>
            </a:r>
            <a:r>
              <a:rPr lang="ru-RU" sz="1800" i="1">
                <a:solidFill>
                  <a:srgbClr val="000066"/>
                </a:solidFill>
              </a:rPr>
              <a:t> </a:t>
            </a:r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73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2200">
                <a:solidFill>
                  <a:srgbClr val="660033"/>
                </a:solidFill>
              </a:rPr>
              <a:t>Analysis of FP accumulation and release</a:t>
            </a:r>
            <a:endParaRPr lang="ru-RU" sz="2200">
              <a:solidFill>
                <a:srgbClr val="660033"/>
              </a:solidFill>
            </a:endParaRPr>
          </a:p>
        </p:txBody>
      </p:sp>
      <p:sp>
        <p:nvSpPr>
          <p:cNvPr id="7301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30120" name="Rectangle 8"/>
          <p:cNvSpPr>
            <a:spLocks noChangeArrowheads="1"/>
          </p:cNvSpPr>
          <p:nvPr/>
        </p:nvSpPr>
        <p:spPr bwMode="auto">
          <a:xfrm>
            <a:off x="1187450" y="6092825"/>
            <a:ext cx="698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749300"/>
            <a:r>
              <a:rPr lang="en-US" sz="1800" b="1">
                <a:solidFill>
                  <a:schemeClr val="accent2"/>
                </a:solidFill>
              </a:rPr>
              <a:t>FP behavior consideration and its connection with </a:t>
            </a:r>
            <a:r>
              <a:rPr lang="en-US" altLang="ja-JP" sz="1800" b="1">
                <a:solidFill>
                  <a:schemeClr val="accent2"/>
                </a:solidFill>
                <a:ea typeface="ＭＳ Ｐゴシック" charset="-128"/>
              </a:rPr>
              <a:t>ISTC tasks</a:t>
            </a:r>
            <a:r>
              <a:rPr lang="en-US" altLang="ja-JP" sz="1800">
                <a:solidFill>
                  <a:schemeClr val="accent2"/>
                </a:solidFill>
                <a:ea typeface="ＭＳ Ｐゴシック" charset="-128"/>
              </a:rPr>
              <a:t> </a:t>
            </a:r>
            <a:endParaRPr lang="ru-RU" sz="1800">
              <a:solidFill>
                <a:schemeClr val="accent2"/>
              </a:solidFill>
            </a:endParaRPr>
          </a:p>
        </p:txBody>
      </p:sp>
      <p:pic>
        <p:nvPicPr>
          <p:cNvPr id="730124" name="Picture 12" descr="igor_dr-11-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981075"/>
            <a:ext cx="7578725" cy="482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74854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48551" name="Rectangle 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200">
                <a:solidFill>
                  <a:srgbClr val="660033"/>
                </a:solidFill>
              </a:rPr>
              <a:t>Analysis of FP accumulation and release</a:t>
            </a:r>
            <a:endParaRPr lang="ru-RU" sz="2200">
              <a:solidFill>
                <a:srgbClr val="660033"/>
              </a:solidFill>
            </a:endParaRPr>
          </a:p>
        </p:txBody>
      </p:sp>
      <p:sp>
        <p:nvSpPr>
          <p:cNvPr id="748554" name="Rectangle 10"/>
          <p:cNvSpPr>
            <a:spLocks noChangeArrowheads="1"/>
          </p:cNvSpPr>
          <p:nvPr/>
        </p:nvSpPr>
        <p:spPr bwMode="auto">
          <a:xfrm>
            <a:off x="2068513" y="6165850"/>
            <a:ext cx="422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749300"/>
            <a:r>
              <a:rPr lang="en-US" sz="1800" b="1">
                <a:solidFill>
                  <a:schemeClr val="accent2"/>
                </a:solidFill>
              </a:rPr>
              <a:t>FP behavior in normal NPP operation</a:t>
            </a:r>
            <a:endParaRPr lang="ru-RU" sz="1800" b="1">
              <a:solidFill>
                <a:schemeClr val="accent2"/>
              </a:solidFill>
            </a:endParaRPr>
          </a:p>
        </p:txBody>
      </p:sp>
      <p:pic>
        <p:nvPicPr>
          <p:cNvPr id="748556" name="Picture 12" descr="igor_dr-11-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081088"/>
            <a:ext cx="5778500" cy="494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2200">
                <a:solidFill>
                  <a:srgbClr val="660033"/>
                </a:solidFill>
              </a:rPr>
              <a:t>Analysis of FP accumulation and release</a:t>
            </a:r>
            <a:endParaRPr lang="ru-RU" sz="2200">
              <a:solidFill>
                <a:srgbClr val="660033"/>
              </a:solidFill>
            </a:endParaRPr>
          </a:p>
        </p:txBody>
      </p:sp>
      <p:sp>
        <p:nvSpPr>
          <p:cNvPr id="75059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750601" name="Picture 9" descr="igor_dr-11-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150" y="1520825"/>
            <a:ext cx="4710113" cy="381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0602" name="Rectangle 10"/>
          <p:cNvSpPr>
            <a:spLocks noChangeArrowheads="1"/>
          </p:cNvSpPr>
          <p:nvPr/>
        </p:nvSpPr>
        <p:spPr bwMode="auto">
          <a:xfrm>
            <a:off x="3084513" y="5876925"/>
            <a:ext cx="287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749300"/>
            <a:r>
              <a:rPr lang="en-US" sz="1800" b="1">
                <a:solidFill>
                  <a:schemeClr val="accent2"/>
                </a:solidFill>
              </a:rPr>
              <a:t>FP behavior in accidents</a:t>
            </a:r>
            <a:endParaRPr lang="ru-RU" sz="18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2200">
                <a:solidFill>
                  <a:srgbClr val="660033"/>
                </a:solidFill>
              </a:rPr>
              <a:t>Analysis of FP accumulation and release</a:t>
            </a:r>
            <a:endParaRPr lang="ru-RU" sz="2200">
              <a:solidFill>
                <a:srgbClr val="660033"/>
              </a:solidFill>
            </a:endParaRPr>
          </a:p>
        </p:txBody>
      </p:sp>
      <p:sp>
        <p:nvSpPr>
          <p:cNvPr id="75264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52645" name="Rectangle 5"/>
          <p:cNvSpPr>
            <a:spLocks noChangeArrowheads="1"/>
          </p:cNvSpPr>
          <p:nvPr/>
        </p:nvSpPr>
        <p:spPr bwMode="auto">
          <a:xfrm>
            <a:off x="2124075" y="6021388"/>
            <a:ext cx="471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defTabSz="749300"/>
            <a:r>
              <a:rPr lang="en-US" sz="1800" b="1">
                <a:solidFill>
                  <a:schemeClr val="accent2"/>
                </a:solidFill>
              </a:rPr>
              <a:t>FP release description out of fuel element</a:t>
            </a:r>
            <a:endParaRPr lang="ru-RU" sz="1800" b="1">
              <a:solidFill>
                <a:schemeClr val="accent2"/>
              </a:solidFill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1116013" y="2133600"/>
            <a:ext cx="558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i="1"/>
              <a:t>Correlation models of FP release out of solid fuel </a:t>
            </a:r>
            <a:endParaRPr lang="ru-RU" sz="1800" b="1" i="1"/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1258888" y="2493963"/>
            <a:ext cx="4572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600"/>
              <a:t>CORSOR</a:t>
            </a:r>
            <a:r>
              <a:rPr lang="en-US" sz="1600"/>
              <a:t>   </a:t>
            </a:r>
          </a:p>
          <a:p>
            <a:r>
              <a:rPr lang="ru-RU" sz="1600"/>
              <a:t>CORSOR–М </a:t>
            </a:r>
            <a:endParaRPr lang="en-US" sz="1600"/>
          </a:p>
          <a:p>
            <a:r>
              <a:rPr lang="ru-RU" sz="1600"/>
              <a:t>CORSOR–BOOTH </a:t>
            </a:r>
          </a:p>
        </p:txBody>
      </p:sp>
      <p:graphicFrame>
        <p:nvGraphicFramePr>
          <p:cNvPr id="752651" name="Object 11"/>
          <p:cNvGraphicFramePr>
            <a:graphicFrameLocks noChangeAspect="1"/>
          </p:cNvGraphicFramePr>
          <p:nvPr/>
        </p:nvGraphicFramePr>
        <p:xfrm>
          <a:off x="4211638" y="2493963"/>
          <a:ext cx="1655762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659" r:id="rId4" imgW="2514600" imgH="254000" progId="Equation.3">
                  <p:embed/>
                </p:oleObj>
              </mc:Choice>
              <mc:Fallback>
                <p:oleObj r:id="rId4" imgW="2514600" imgH="2540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54167" b="-12346"/>
                      <a:stretch>
                        <a:fillRect/>
                      </a:stretch>
                    </p:blipFill>
                    <p:spPr bwMode="auto">
                      <a:xfrm>
                        <a:off x="4211638" y="2493963"/>
                        <a:ext cx="1655762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2652" name="Object 12"/>
          <p:cNvGraphicFramePr>
            <a:graphicFrameLocks noChangeAspect="1"/>
          </p:cNvGraphicFramePr>
          <p:nvPr/>
        </p:nvGraphicFramePr>
        <p:xfrm>
          <a:off x="4211638" y="2781300"/>
          <a:ext cx="1728787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660" r:id="rId6" imgW="1447800" imgH="241300" progId="Equation.3">
                  <p:embed/>
                </p:oleObj>
              </mc:Choice>
              <mc:Fallback>
                <p:oleObj r:id="rId6" imgW="1447800" imgH="2413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2781300"/>
                        <a:ext cx="1728787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2653" name="Object 13"/>
          <p:cNvGraphicFramePr>
            <a:graphicFrameLocks noChangeAspect="1"/>
          </p:cNvGraphicFramePr>
          <p:nvPr/>
        </p:nvGraphicFramePr>
        <p:xfrm>
          <a:off x="4211638" y="2997200"/>
          <a:ext cx="1584325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661" r:id="rId8" imgW="1308100" imgH="228600" progId="Equation.3">
                  <p:embed/>
                </p:oleObj>
              </mc:Choice>
              <mc:Fallback>
                <p:oleObj r:id="rId8" imgW="130810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2997200"/>
                        <a:ext cx="1584325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2654" name="Object 14"/>
          <p:cNvGraphicFramePr>
            <a:graphicFrameLocks noChangeAspect="1"/>
          </p:cNvGraphicFramePr>
          <p:nvPr/>
        </p:nvGraphicFramePr>
        <p:xfrm>
          <a:off x="6011863" y="2997200"/>
          <a:ext cx="86360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2662" r:id="rId10" imgW="723586" imgH="241195" progId="Equation.3">
                  <p:embed/>
                </p:oleObj>
              </mc:Choice>
              <mc:Fallback>
                <p:oleObj r:id="rId10" imgW="723586" imgH="241195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2997200"/>
                        <a:ext cx="863600" cy="287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1042988" y="3357563"/>
            <a:ext cx="7705725" cy="12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b="1" i="1"/>
              <a:t>Mechanistic</a:t>
            </a:r>
            <a:r>
              <a:rPr lang="en-US" b="1" i="1"/>
              <a:t> </a:t>
            </a:r>
            <a:r>
              <a:rPr lang="en-US" sz="1800" b="1" i="1"/>
              <a:t>models of FP release out of solid fuel </a:t>
            </a:r>
          </a:p>
          <a:p>
            <a:pPr lvl="1">
              <a:buFontTx/>
              <a:buChar char="•"/>
            </a:pPr>
            <a:r>
              <a:rPr lang="en-US" sz="1400" b="1" i="1"/>
              <a:t>Consideration of xenon and gas bubbles behavior in fuel grains</a:t>
            </a:r>
            <a:endParaRPr lang="ru-RU" sz="1400" b="1" i="1"/>
          </a:p>
          <a:p>
            <a:pPr lvl="1">
              <a:buFontTx/>
              <a:buChar char="•"/>
            </a:pPr>
            <a:r>
              <a:rPr lang="en-US" sz="1400" b="1" i="1"/>
              <a:t>Consideration of chemical interactions between FP and </a:t>
            </a:r>
            <a:r>
              <a:rPr lang="ru-RU" sz="1400" b="1" i="1"/>
              <a:t>dissolved</a:t>
            </a:r>
            <a:r>
              <a:rPr lang="en-US" sz="1400" b="1" i="1"/>
              <a:t> oxigen, formation of solid phases (</a:t>
            </a:r>
            <a:r>
              <a:rPr lang="ru-RU" sz="1400" b="1" i="1"/>
              <a:t>precipit</a:t>
            </a:r>
            <a:r>
              <a:rPr lang="en-US" sz="1400" b="1" i="1"/>
              <a:t>ates) and gaseous matters</a:t>
            </a:r>
            <a:r>
              <a:rPr lang="ru-RU" sz="1400" b="1" i="1"/>
              <a:t>, </a:t>
            </a:r>
            <a:r>
              <a:rPr lang="en-US" sz="1400" b="1" i="1"/>
              <a:t>released out of fuel</a:t>
            </a:r>
          </a:p>
          <a:p>
            <a:pPr lvl="1">
              <a:buFontTx/>
              <a:buChar char="•"/>
            </a:pPr>
            <a:r>
              <a:rPr lang="en-US" sz="1400" b="1" i="1"/>
              <a:t>Fuel oxidation in different gaseous mixtures</a:t>
            </a:r>
            <a:endParaRPr lang="ru-RU" sz="1400" b="1" i="1"/>
          </a:p>
        </p:txBody>
      </p:sp>
      <p:sp>
        <p:nvSpPr>
          <p:cNvPr id="752656" name="Text Box 16"/>
          <p:cNvSpPr txBox="1">
            <a:spLocks noChangeArrowheads="1"/>
          </p:cNvSpPr>
          <p:nvPr/>
        </p:nvSpPr>
        <p:spPr bwMode="auto">
          <a:xfrm>
            <a:off x="1042988" y="4581525"/>
            <a:ext cx="7200900" cy="143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800" b="1" i="1"/>
              <a:t>FP gap transport and FP leakage out of fuel element</a:t>
            </a:r>
            <a:endParaRPr lang="ru-RU" sz="1800" b="1" i="1"/>
          </a:p>
          <a:p>
            <a:pPr lvl="1">
              <a:buFontTx/>
              <a:buChar char="•"/>
            </a:pPr>
            <a:r>
              <a:rPr lang="en-US" sz="1400" b="1" i="1"/>
              <a:t>FP release into gap</a:t>
            </a:r>
          </a:p>
          <a:p>
            <a:pPr lvl="1">
              <a:buFontTx/>
              <a:buChar char="•"/>
            </a:pPr>
            <a:r>
              <a:rPr lang="en-US" sz="1400" b="1" i="1"/>
              <a:t>FP release into central hole of fuel tablet</a:t>
            </a:r>
            <a:endParaRPr lang="ru-RU" sz="1400" b="1" i="1"/>
          </a:p>
          <a:p>
            <a:pPr lvl="1">
              <a:buFontTx/>
              <a:buChar char="•"/>
            </a:pPr>
            <a:r>
              <a:rPr lang="en-US" sz="1400" b="1" i="1"/>
              <a:t>FP s</a:t>
            </a:r>
            <a:r>
              <a:rPr lang="ru-RU" sz="1400" b="1" i="1"/>
              <a:t>orbtion</a:t>
            </a:r>
            <a:r>
              <a:rPr lang="en-US" sz="1400" b="1" i="1"/>
              <a:t> &amp; desorbtion on fuel element surfaces</a:t>
            </a:r>
            <a:endParaRPr lang="ru-RU" sz="1400" b="1" i="1"/>
          </a:p>
          <a:p>
            <a:pPr lvl="1">
              <a:buFontTx/>
              <a:buChar char="•"/>
            </a:pPr>
            <a:r>
              <a:rPr lang="en-US" sz="1400" b="1" i="1"/>
              <a:t>FP migration from central hole to coolant</a:t>
            </a:r>
          </a:p>
          <a:p>
            <a:pPr lvl="1">
              <a:buFontTx/>
              <a:buChar char="•"/>
            </a:pPr>
            <a:r>
              <a:rPr lang="en-US" sz="1400" b="1" i="1"/>
              <a:t>FP release to coolant in case of direct contact of fuel and coolant</a:t>
            </a:r>
            <a:endParaRPr lang="ru-RU" sz="1400" b="1" i="1"/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1116013" y="981075"/>
            <a:ext cx="6265862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tabLst>
                <a:tab pos="300038" algn="l"/>
              </a:tabLst>
            </a:pPr>
            <a:r>
              <a:rPr lang="en-US" sz="1800" b="1" i="1"/>
              <a:t>FP release out of fuel in normal NPP operation</a:t>
            </a:r>
          </a:p>
          <a:p>
            <a:pPr lvl="1">
              <a:buFontTx/>
              <a:buChar char="•"/>
              <a:tabLst>
                <a:tab pos="300038" algn="l"/>
              </a:tabLst>
            </a:pPr>
            <a:r>
              <a:rPr lang="en-US" sz="1400" b="1" i="1"/>
              <a:t>Nuclear recoil</a:t>
            </a:r>
            <a:r>
              <a:rPr lang="ru-RU" sz="1400" b="1" i="1"/>
              <a:t> </a:t>
            </a:r>
            <a:r>
              <a:rPr lang="en-US" sz="1400" b="1" i="1"/>
              <a:t>mechanism</a:t>
            </a:r>
          </a:p>
          <a:p>
            <a:pPr lvl="1">
              <a:buFontTx/>
              <a:buChar char="•"/>
              <a:tabLst>
                <a:tab pos="300038" algn="l"/>
              </a:tabLst>
            </a:pPr>
            <a:r>
              <a:rPr lang="en-US" sz="1400" b="1" i="1"/>
              <a:t>Knock</a:t>
            </a:r>
            <a:r>
              <a:rPr lang="ru-RU" sz="1400" b="1" i="1"/>
              <a:t>-</a:t>
            </a:r>
            <a:r>
              <a:rPr lang="en-US" sz="1400" b="1" i="1"/>
              <a:t>out mechanism</a:t>
            </a:r>
          </a:p>
          <a:p>
            <a:pPr lvl="1">
              <a:buFontTx/>
              <a:buChar char="•"/>
              <a:tabLst>
                <a:tab pos="300038" algn="l"/>
              </a:tabLst>
            </a:pPr>
            <a:r>
              <a:rPr lang="en-US" sz="1400" b="1" i="1"/>
              <a:t>Diffusion Mechanism</a:t>
            </a:r>
            <a:endParaRPr lang="ru-RU" sz="1400" b="1" i="1"/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2200">
                <a:solidFill>
                  <a:srgbClr val="660033"/>
                </a:solidFill>
              </a:rPr>
              <a:t>Analysis of FP accumulation and release</a:t>
            </a:r>
            <a:endParaRPr lang="ru-RU" sz="2200">
              <a:solidFill>
                <a:srgbClr val="660033"/>
              </a:solidFill>
            </a:endParaRPr>
          </a:p>
        </p:txBody>
      </p:sp>
      <p:sp>
        <p:nvSpPr>
          <p:cNvPr id="75469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754695" name="Picture 7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3563" y="981075"/>
            <a:ext cx="5145087" cy="40052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54697" name="Text Box 9"/>
          <p:cNvSpPr txBox="1">
            <a:spLocks noChangeArrowheads="1"/>
          </p:cNvSpPr>
          <p:nvPr/>
        </p:nvSpPr>
        <p:spPr bwMode="auto">
          <a:xfrm>
            <a:off x="1042988" y="5157788"/>
            <a:ext cx="7058025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400"/>
              <a:t>1 – </a:t>
            </a:r>
            <a:r>
              <a:rPr lang="en-US" sz="1400"/>
              <a:t>crust formation</a:t>
            </a:r>
            <a:r>
              <a:rPr lang="ru-RU" sz="1400"/>
              <a:t>; 2 - </a:t>
            </a:r>
            <a:r>
              <a:rPr lang="en-US" sz="1400"/>
              <a:t>evaporation</a:t>
            </a:r>
            <a:r>
              <a:rPr lang="ru-RU" sz="1400"/>
              <a:t>; 3 – </a:t>
            </a:r>
            <a:r>
              <a:rPr lang="en-US" sz="1400"/>
              <a:t>chemical reactions</a:t>
            </a:r>
            <a:r>
              <a:rPr lang="ru-RU" sz="1400"/>
              <a:t>; 4 – </a:t>
            </a:r>
            <a:r>
              <a:rPr lang="en-US" sz="1400"/>
              <a:t>droplet </a:t>
            </a:r>
            <a:r>
              <a:rPr lang="ru-RU" sz="1400"/>
              <a:t>outcome; </a:t>
            </a:r>
            <a:endParaRPr lang="en-US" sz="1400"/>
          </a:p>
          <a:p>
            <a:pPr algn="ctr"/>
            <a:r>
              <a:rPr lang="ru-RU" sz="1400"/>
              <a:t>5 – </a:t>
            </a:r>
            <a:r>
              <a:rPr lang="en-US" sz="1400"/>
              <a:t>material trapping</a:t>
            </a:r>
            <a:r>
              <a:rPr lang="ru-RU" sz="1400"/>
              <a:t>; 6 – </a:t>
            </a:r>
            <a:r>
              <a:rPr lang="en-US" sz="1400"/>
              <a:t>FP layer formation</a:t>
            </a:r>
            <a:r>
              <a:rPr lang="ru-RU" sz="1400"/>
              <a:t>; 7 – </a:t>
            </a:r>
            <a:r>
              <a:rPr lang="en-US" sz="1400"/>
              <a:t>convective instability on surface</a:t>
            </a:r>
            <a:r>
              <a:rPr lang="ru-RU" sz="1400"/>
              <a:t>;  8 – </a:t>
            </a:r>
            <a:r>
              <a:rPr lang="en-US" sz="1400"/>
              <a:t>interaction with concrete and its </a:t>
            </a:r>
            <a:r>
              <a:rPr lang="ru-RU" sz="1400"/>
              <a:t>ablation;</a:t>
            </a:r>
            <a:r>
              <a:rPr lang="en-US" sz="1400"/>
              <a:t> </a:t>
            </a:r>
            <a:r>
              <a:rPr lang="ru-RU" sz="1400"/>
              <a:t>9 – </a:t>
            </a:r>
            <a:r>
              <a:rPr lang="en-US" sz="1400"/>
              <a:t>bubble trapping into flow.</a:t>
            </a:r>
            <a:endParaRPr lang="ru-RU" sz="1400"/>
          </a:p>
        </p:txBody>
      </p:sp>
      <p:sp>
        <p:nvSpPr>
          <p:cNvPr id="754698" name="Rectangle 10"/>
          <p:cNvSpPr>
            <a:spLocks noChangeArrowheads="1"/>
          </p:cNvSpPr>
          <p:nvPr/>
        </p:nvSpPr>
        <p:spPr bwMode="auto">
          <a:xfrm>
            <a:off x="3132138" y="6165850"/>
            <a:ext cx="2559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749300"/>
            <a:r>
              <a:rPr lang="en-US" sz="1800" b="1">
                <a:solidFill>
                  <a:schemeClr val="accent2"/>
                </a:solidFill>
              </a:rPr>
              <a:t>FP release out of melt</a:t>
            </a:r>
            <a:endParaRPr lang="ru-RU" sz="18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2200">
                <a:solidFill>
                  <a:srgbClr val="660033"/>
                </a:solidFill>
              </a:rPr>
              <a:t>Analysis of FP accumulation and release</a:t>
            </a:r>
            <a:endParaRPr lang="ru-RU" sz="2200">
              <a:solidFill>
                <a:srgbClr val="660033"/>
              </a:solidFill>
            </a:endParaRPr>
          </a:p>
        </p:txBody>
      </p:sp>
      <p:sp>
        <p:nvSpPr>
          <p:cNvPr id="75673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pic>
        <p:nvPicPr>
          <p:cNvPr id="756744" name="Picture 8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6200000">
            <a:off x="2166144" y="-861219"/>
            <a:ext cx="4667250" cy="8351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56745" name="Text Box 9"/>
          <p:cNvSpPr txBox="1">
            <a:spLocks noChangeArrowheads="1"/>
          </p:cNvSpPr>
          <p:nvPr/>
        </p:nvSpPr>
        <p:spPr bwMode="auto">
          <a:xfrm>
            <a:off x="827088" y="5661025"/>
            <a:ext cx="7632700" cy="99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800" b="1" u="sng">
                <a:solidFill>
                  <a:schemeClr val="accent2"/>
                </a:solidFill>
              </a:rPr>
              <a:t>Calculation:</a:t>
            </a:r>
            <a:r>
              <a:rPr lang="en-US" sz="1800" b="1">
                <a:solidFill>
                  <a:schemeClr val="accent2"/>
                </a:solidFill>
              </a:rPr>
              <a:t>   </a:t>
            </a:r>
          </a:p>
          <a:p>
            <a:pPr algn="ctr"/>
            <a:r>
              <a:rPr lang="en-US" sz="1800" b="1">
                <a:solidFill>
                  <a:schemeClr val="accent2"/>
                </a:solidFill>
              </a:rPr>
              <a:t>activity of “light” FP group after </a:t>
            </a:r>
            <a:r>
              <a:rPr lang="ru-RU" sz="1800" b="1">
                <a:solidFill>
                  <a:schemeClr val="accent2"/>
                </a:solidFill>
              </a:rPr>
              <a:t>t = 1</a:t>
            </a:r>
            <a:r>
              <a:rPr lang="en-US" sz="1800" b="1">
                <a:solidFill>
                  <a:schemeClr val="accent2"/>
                </a:solidFill>
              </a:rPr>
              <a:t> hour of WWER</a:t>
            </a:r>
            <a:r>
              <a:rPr lang="ru-RU" sz="1800" b="1">
                <a:solidFill>
                  <a:schemeClr val="accent2"/>
                </a:solidFill>
              </a:rPr>
              <a:t>‑1000</a:t>
            </a:r>
            <a:r>
              <a:rPr lang="en-US"/>
              <a:t> </a:t>
            </a:r>
            <a:r>
              <a:rPr lang="en-US" sz="1800" b="1">
                <a:solidFill>
                  <a:schemeClr val="accent2"/>
                </a:solidFill>
              </a:rPr>
              <a:t>reactor shutdown</a:t>
            </a:r>
            <a:r>
              <a:rPr lang="ru-RU" sz="1800" b="1">
                <a:solidFill>
                  <a:schemeClr val="accent2"/>
                </a:solidFill>
              </a:rPr>
              <a:t>.</a:t>
            </a:r>
          </a:p>
        </p:txBody>
      </p:sp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2200">
                <a:solidFill>
                  <a:srgbClr val="660033"/>
                </a:solidFill>
              </a:rPr>
              <a:t>Analysis of FP accumulation and release</a:t>
            </a:r>
            <a:endParaRPr lang="ru-RU" sz="2200">
              <a:solidFill>
                <a:srgbClr val="660033"/>
              </a:solidFill>
            </a:endParaRPr>
          </a:p>
        </p:txBody>
      </p:sp>
      <p:sp>
        <p:nvSpPr>
          <p:cNvPr id="75878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58789" name="Text Box 5"/>
          <p:cNvSpPr txBox="1">
            <a:spLocks noChangeArrowheads="1"/>
          </p:cNvSpPr>
          <p:nvPr/>
        </p:nvSpPr>
        <p:spPr bwMode="auto">
          <a:xfrm>
            <a:off x="827088" y="5734050"/>
            <a:ext cx="76327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800" b="1" u="sng">
                <a:solidFill>
                  <a:schemeClr val="accent2"/>
                </a:solidFill>
              </a:rPr>
              <a:t>Calculation:</a:t>
            </a:r>
            <a:r>
              <a:rPr lang="en-US" sz="1800" b="1">
                <a:solidFill>
                  <a:schemeClr val="accent2"/>
                </a:solidFill>
              </a:rPr>
              <a:t>   </a:t>
            </a:r>
          </a:p>
          <a:p>
            <a:pPr algn="ctr"/>
            <a:r>
              <a:rPr lang="en-US" sz="1800" b="1">
                <a:solidFill>
                  <a:schemeClr val="accent2"/>
                </a:solidFill>
              </a:rPr>
              <a:t>activity of “heavy” FP group after </a:t>
            </a:r>
            <a:r>
              <a:rPr lang="ru-RU" sz="1800" b="1">
                <a:solidFill>
                  <a:schemeClr val="accent2"/>
                </a:solidFill>
              </a:rPr>
              <a:t>t = 1</a:t>
            </a:r>
            <a:r>
              <a:rPr lang="en-US" sz="1800" b="1">
                <a:solidFill>
                  <a:schemeClr val="accent2"/>
                </a:solidFill>
              </a:rPr>
              <a:t> hour of WWER</a:t>
            </a:r>
            <a:r>
              <a:rPr lang="ru-RU" sz="1800" b="1">
                <a:solidFill>
                  <a:schemeClr val="accent2"/>
                </a:solidFill>
              </a:rPr>
              <a:t>‑1000</a:t>
            </a:r>
            <a:r>
              <a:rPr lang="en-US" sz="1800"/>
              <a:t> </a:t>
            </a:r>
            <a:r>
              <a:rPr lang="en-US" sz="1800" b="1">
                <a:solidFill>
                  <a:schemeClr val="accent2"/>
                </a:solidFill>
              </a:rPr>
              <a:t>reactor shutdown</a:t>
            </a:r>
            <a:r>
              <a:rPr lang="ru-RU" sz="1800" b="1">
                <a:solidFill>
                  <a:schemeClr val="accent2"/>
                </a:solidFill>
              </a:rPr>
              <a:t>.</a:t>
            </a:r>
          </a:p>
          <a:p>
            <a:pPr algn="ctr"/>
            <a:endParaRPr lang="ru-RU" sz="1800"/>
          </a:p>
        </p:txBody>
      </p:sp>
      <p:pic>
        <p:nvPicPr>
          <p:cNvPr id="758791" name="Picture 7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6200000">
            <a:off x="2238376" y="-862013"/>
            <a:ext cx="4667250" cy="8353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                        </a:t>
            </a:r>
            <a:endParaRPr lang="ru-RU"/>
          </a:p>
        </p:txBody>
      </p:sp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z="2200">
                <a:solidFill>
                  <a:srgbClr val="660033"/>
                </a:solidFill>
              </a:rPr>
              <a:t>Analysis of FP accumulation and release</a:t>
            </a:r>
            <a:endParaRPr lang="ru-RU" sz="2200">
              <a:solidFill>
                <a:srgbClr val="660033"/>
              </a:solidFill>
            </a:endParaRPr>
          </a:p>
        </p:txBody>
      </p:sp>
      <p:sp>
        <p:nvSpPr>
          <p:cNvPr id="76083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760840" name="Text Box 8"/>
          <p:cNvSpPr txBox="1">
            <a:spLocks noChangeArrowheads="1"/>
          </p:cNvSpPr>
          <p:nvPr/>
        </p:nvSpPr>
        <p:spPr bwMode="auto">
          <a:xfrm>
            <a:off x="611188" y="5661025"/>
            <a:ext cx="74945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800" b="1" u="sng">
                <a:solidFill>
                  <a:schemeClr val="accent2"/>
                </a:solidFill>
              </a:rPr>
              <a:t>Calculation:</a:t>
            </a:r>
            <a:r>
              <a:rPr lang="en-US" sz="1800" b="1">
                <a:solidFill>
                  <a:schemeClr val="accent2"/>
                </a:solidFill>
              </a:rPr>
              <a:t> </a:t>
            </a:r>
          </a:p>
          <a:p>
            <a:pPr algn="ctr"/>
            <a:r>
              <a:rPr lang="en-US" sz="1800" b="1">
                <a:solidFill>
                  <a:schemeClr val="accent2"/>
                </a:solidFill>
              </a:rPr>
              <a:t>comparison of total residual energy release in core</a:t>
            </a:r>
            <a:endParaRPr lang="ru-RU" sz="1800" b="1">
              <a:solidFill>
                <a:schemeClr val="accent2"/>
              </a:solidFill>
            </a:endParaRPr>
          </a:p>
        </p:txBody>
      </p:sp>
      <p:pic>
        <p:nvPicPr>
          <p:cNvPr id="760844" name="Picture 12" descr="residu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76250"/>
            <a:ext cx="6553200" cy="516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Click="0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00008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49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00008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49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00008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49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00008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49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539</Words>
  <Application>Microsoft Office PowerPoint</Application>
  <PresentationFormat>Bildschirmpräsentation (4:3)</PresentationFormat>
  <Paragraphs>165</Paragraphs>
  <Slides>13</Slides>
  <Notes>13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1" baseType="lpstr">
      <vt:lpstr>Times New Roman</vt:lpstr>
      <vt:lpstr>Arial Black</vt:lpstr>
      <vt:lpstr>Arial</vt:lpstr>
      <vt:lpstr>Tahoma</vt:lpstr>
      <vt:lpstr>ＭＳ Ｐゴシック</vt:lpstr>
      <vt:lpstr>Оформление по умолчанию</vt:lpstr>
      <vt:lpstr>Специальное оформление</vt:lpstr>
      <vt:lpstr>Microsoft Equation 3.0</vt:lpstr>
      <vt:lpstr> The ISTC project #3345 “Ex-vessel source term analysis” (EVAN)”   </vt:lpstr>
      <vt:lpstr>Analysis of FP accumulation and release</vt:lpstr>
      <vt:lpstr>Analysis of FP accumulation and release</vt:lpstr>
      <vt:lpstr>Analysis of FP accumulation and release</vt:lpstr>
      <vt:lpstr>Analysis of FP accumulation and release</vt:lpstr>
      <vt:lpstr>Analysis of FP accumulation and release</vt:lpstr>
      <vt:lpstr>Analysis of FP accumulation and release</vt:lpstr>
      <vt:lpstr>Analysis of FP accumulation and release</vt:lpstr>
      <vt:lpstr>Analysis of FP accumulation and release</vt:lpstr>
      <vt:lpstr>Analysis of FP accumulation and release</vt:lpstr>
      <vt:lpstr>Analysis of FP accumulation and release</vt:lpstr>
      <vt:lpstr>Analysis of FP accumulation and release</vt:lpstr>
      <vt:lpstr>Analysis of FP accumulation and release</vt:lpstr>
    </vt:vector>
  </TitlesOfParts>
  <Company>A.P. Alexandrov RIT (NITI)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EVAN-FP1</dc:title>
  <dc:subject>EVAN</dc:subject>
  <dc:creator>Peters, Ursula (IAM)</dc:creator>
  <cp:lastModifiedBy>Peters, Ursula</cp:lastModifiedBy>
  <cp:revision>677</cp:revision>
  <dcterms:created xsi:type="dcterms:W3CDTF">2004-05-26T10:18:17Z</dcterms:created>
  <dcterms:modified xsi:type="dcterms:W3CDTF">2012-10-16T18:55:48Z</dcterms:modified>
</cp:coreProperties>
</file>