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Lst>
  <p:notesMasterIdLst>
    <p:notesMasterId r:id="rId23"/>
  </p:notesMasterIdLst>
  <p:handoutMasterIdLst>
    <p:handoutMasterId r:id="rId24"/>
  </p:handoutMasterIdLst>
  <p:sldIdLst>
    <p:sldId id="496" r:id="rId3"/>
    <p:sldId id="489" r:id="rId4"/>
    <p:sldId id="497" r:id="rId5"/>
    <p:sldId id="500" r:id="rId6"/>
    <p:sldId id="501" r:id="rId7"/>
    <p:sldId id="503" r:id="rId8"/>
    <p:sldId id="504" r:id="rId9"/>
    <p:sldId id="506" r:id="rId10"/>
    <p:sldId id="507" r:id="rId11"/>
    <p:sldId id="490" r:id="rId12"/>
    <p:sldId id="510" r:id="rId13"/>
    <p:sldId id="508" r:id="rId14"/>
    <p:sldId id="495" r:id="rId15"/>
    <p:sldId id="493" r:id="rId16"/>
    <p:sldId id="509" r:id="rId17"/>
    <p:sldId id="494" r:id="rId18"/>
    <p:sldId id="511" r:id="rId19"/>
    <p:sldId id="514" r:id="rId20"/>
    <p:sldId id="515" r:id="rId21"/>
    <p:sldId id="513" r:id="rId22"/>
  </p:sldIdLst>
  <p:sldSz cx="9144000" cy="6858000" type="screen4x3"/>
  <p:notesSz cx="9144000" cy="6858000"/>
  <p:defaultTextStyle>
    <a:defPPr>
      <a:defRPr lang="ru-RU"/>
    </a:defPPr>
    <a:lvl1pPr algn="l" rtl="0" fontAlgn="base">
      <a:spcBef>
        <a:spcPct val="0"/>
      </a:spcBef>
      <a:spcAft>
        <a:spcPct val="0"/>
      </a:spcAft>
      <a:defRPr sz="2300" kern="1200">
        <a:solidFill>
          <a:schemeClr val="tx1"/>
        </a:solidFill>
        <a:latin typeface="Arial" charset="0"/>
        <a:ea typeface="+mn-ea"/>
        <a:cs typeface="+mn-cs"/>
      </a:defRPr>
    </a:lvl1pPr>
    <a:lvl2pPr marL="457200" algn="l" rtl="0" fontAlgn="base">
      <a:spcBef>
        <a:spcPct val="0"/>
      </a:spcBef>
      <a:spcAft>
        <a:spcPct val="0"/>
      </a:spcAft>
      <a:defRPr sz="2300" kern="1200">
        <a:solidFill>
          <a:schemeClr val="tx1"/>
        </a:solidFill>
        <a:latin typeface="Arial" charset="0"/>
        <a:ea typeface="+mn-ea"/>
        <a:cs typeface="+mn-cs"/>
      </a:defRPr>
    </a:lvl2pPr>
    <a:lvl3pPr marL="914400" algn="l" rtl="0" fontAlgn="base">
      <a:spcBef>
        <a:spcPct val="0"/>
      </a:spcBef>
      <a:spcAft>
        <a:spcPct val="0"/>
      </a:spcAft>
      <a:defRPr sz="2300" kern="1200">
        <a:solidFill>
          <a:schemeClr val="tx1"/>
        </a:solidFill>
        <a:latin typeface="Arial" charset="0"/>
        <a:ea typeface="+mn-ea"/>
        <a:cs typeface="+mn-cs"/>
      </a:defRPr>
    </a:lvl3pPr>
    <a:lvl4pPr marL="1371600" algn="l" rtl="0" fontAlgn="base">
      <a:spcBef>
        <a:spcPct val="0"/>
      </a:spcBef>
      <a:spcAft>
        <a:spcPct val="0"/>
      </a:spcAft>
      <a:defRPr sz="2300" kern="1200">
        <a:solidFill>
          <a:schemeClr val="tx1"/>
        </a:solidFill>
        <a:latin typeface="Arial" charset="0"/>
        <a:ea typeface="+mn-ea"/>
        <a:cs typeface="+mn-cs"/>
      </a:defRPr>
    </a:lvl4pPr>
    <a:lvl5pPr marL="1828800" algn="l" rtl="0" fontAlgn="base">
      <a:spcBef>
        <a:spcPct val="0"/>
      </a:spcBef>
      <a:spcAft>
        <a:spcPct val="0"/>
      </a:spcAft>
      <a:defRPr sz="2300" kern="1200">
        <a:solidFill>
          <a:schemeClr val="tx1"/>
        </a:solidFill>
        <a:latin typeface="Arial" charset="0"/>
        <a:ea typeface="+mn-ea"/>
        <a:cs typeface="+mn-cs"/>
      </a:defRPr>
    </a:lvl5pPr>
    <a:lvl6pPr marL="2286000" algn="l" defTabSz="914400" rtl="0" eaLnBrk="1" latinLnBrk="0" hangingPunct="1">
      <a:defRPr sz="2300" kern="1200">
        <a:solidFill>
          <a:schemeClr val="tx1"/>
        </a:solidFill>
        <a:latin typeface="Arial" charset="0"/>
        <a:ea typeface="+mn-ea"/>
        <a:cs typeface="+mn-cs"/>
      </a:defRPr>
    </a:lvl6pPr>
    <a:lvl7pPr marL="2743200" algn="l" defTabSz="914400" rtl="0" eaLnBrk="1" latinLnBrk="0" hangingPunct="1">
      <a:defRPr sz="2300" kern="1200">
        <a:solidFill>
          <a:schemeClr val="tx1"/>
        </a:solidFill>
        <a:latin typeface="Arial" charset="0"/>
        <a:ea typeface="+mn-ea"/>
        <a:cs typeface="+mn-cs"/>
      </a:defRPr>
    </a:lvl7pPr>
    <a:lvl8pPr marL="3200400" algn="l" defTabSz="914400" rtl="0" eaLnBrk="1" latinLnBrk="0" hangingPunct="1">
      <a:defRPr sz="2300" kern="1200">
        <a:solidFill>
          <a:schemeClr val="tx1"/>
        </a:solidFill>
        <a:latin typeface="Arial" charset="0"/>
        <a:ea typeface="+mn-ea"/>
        <a:cs typeface="+mn-cs"/>
      </a:defRPr>
    </a:lvl8pPr>
    <a:lvl9pPr marL="3657600" algn="l" defTabSz="914400" rtl="0" eaLnBrk="1" latinLnBrk="0" hangingPunct="1">
      <a:defRPr sz="23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y3"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66"/>
    <a:srgbClr val="660033"/>
    <a:srgbClr val="E2C4A6"/>
    <a:srgbClr val="FDD1A1"/>
    <a:srgbClr val="FFCC99"/>
    <a:srgbClr val="F6E192"/>
    <a:srgbClr val="FFE8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79" autoAdjust="0"/>
    <p:restoredTop sz="99631" autoAdjust="0"/>
  </p:normalViewPr>
  <p:slideViewPr>
    <p:cSldViewPr>
      <p:cViewPr>
        <p:scale>
          <a:sx n="96" d="100"/>
          <a:sy n="96" d="100"/>
        </p:scale>
        <p:origin x="-1229"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014" y="-7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129027" name="Rectangle 3"/>
          <p:cNvSpPr>
            <a:spLocks noGrp="1" noChangeArrowheads="1"/>
          </p:cNvSpPr>
          <p:nvPr>
            <p:ph type="dt" sz="quarter" idx="1"/>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129028" name="Rectangle 4"/>
          <p:cNvSpPr>
            <a:spLocks noGrp="1" noChangeArrowheads="1"/>
          </p:cNvSpPr>
          <p:nvPr>
            <p:ph type="ftr" sz="quarter" idx="2"/>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p>
        </p:txBody>
      </p:sp>
    </p:spTree>
    <p:extLst>
      <p:ext uri="{BB962C8B-B14F-4D97-AF65-F5344CB8AC3E}">
        <p14:creationId xmlns:p14="http://schemas.microsoft.com/office/powerpoint/2010/main" val="1336407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GB"/>
          </a:p>
        </p:txBody>
      </p:sp>
      <p:sp>
        <p:nvSpPr>
          <p:cNvPr id="34819" name="Rectangle 3"/>
          <p:cNvSpPr>
            <a:spLocks noGrp="1" noChangeArrowheads="1"/>
          </p:cNvSpPr>
          <p:nvPr>
            <p:ph type="dt"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GB"/>
          </a:p>
        </p:txBody>
      </p:sp>
      <p:sp>
        <p:nvSpPr>
          <p:cNvPr id="34820" name="Rectangle 4"/>
          <p:cNvSpPr>
            <a:spLocks noRo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914400" y="3257550"/>
            <a:ext cx="73152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p>
        </p:txBody>
      </p:sp>
      <p:sp>
        <p:nvSpPr>
          <p:cNvPr id="34822" name="Rectangle 6"/>
          <p:cNvSpPr>
            <a:spLocks noGrp="1" noChangeArrowheads="1"/>
          </p:cNvSpPr>
          <p:nvPr>
            <p:ph type="ftr" sz="quarter" idx="4"/>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GB"/>
          </a:p>
        </p:txBody>
      </p:sp>
      <p:sp>
        <p:nvSpPr>
          <p:cNvPr id="34823" name="Rectangle 7"/>
          <p:cNvSpPr>
            <a:spLocks noGrp="1" noChangeArrowheads="1"/>
          </p:cNvSpPr>
          <p:nvPr>
            <p:ph type="sldNum" sz="quarter" idx="5"/>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5BBB0335-DA44-41FF-9747-8197DD30DC51}" type="slidenum">
              <a:rPr lang="en-GB"/>
              <a:pPr/>
              <a:t>‹Nr.›</a:t>
            </a:fld>
            <a:endParaRPr lang="en-GB"/>
          </a:p>
        </p:txBody>
      </p:sp>
    </p:spTree>
    <p:extLst>
      <p:ext uri="{BB962C8B-B14F-4D97-AF65-F5344CB8AC3E}">
        <p14:creationId xmlns:p14="http://schemas.microsoft.com/office/powerpoint/2010/main" val="5400629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Rot="1" noChangeArrowheads="1" noTextEdit="1"/>
          </p:cNvSpPr>
          <p:nvPr>
            <p:ph type="sldImg"/>
          </p:nvPr>
        </p:nvSpPr>
        <p:spPr>
          <a:ln/>
        </p:spPr>
      </p:sp>
      <p:sp>
        <p:nvSpPr>
          <p:cNvPr id="757763" name="Rectangle 3"/>
          <p:cNvSpPr>
            <a:spLocks noGrp="1" noChangeArrowheads="1"/>
          </p:cNvSpPr>
          <p:nvPr>
            <p:ph type="body" idx="1"/>
          </p:nvPr>
        </p:nvSpPr>
        <p:spPr>
          <a:xfrm>
            <a:off x="1219200" y="3257550"/>
            <a:ext cx="6705600" cy="1360488"/>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6" name="Rectangle 2"/>
          <p:cNvSpPr>
            <a:spLocks noRot="1" noChangeArrowheads="1" noTextEdit="1"/>
          </p:cNvSpPr>
          <p:nvPr>
            <p:ph type="sldImg"/>
          </p:nvPr>
        </p:nvSpPr>
        <p:spPr>
          <a:ln/>
        </p:spPr>
      </p:sp>
      <p:sp>
        <p:nvSpPr>
          <p:cNvPr id="763907"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fld id="{1D975097-01CD-449A-B3CD-846B6EBF9EDE}" type="slidenum">
              <a:rPr lang="ru-RU"/>
              <a:pPr/>
              <a:t>‹Nr.›</a:t>
            </a:fld>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6331AE9A-433D-4B0B-88F0-5A7C17A236EF}" type="slidenum">
              <a:rPr lang="ru-RU"/>
              <a:pPr/>
              <a:t>‹Nr.›</a:t>
            </a:fld>
            <a:endParaRPr lang="ru-RU"/>
          </a:p>
        </p:txBody>
      </p:sp>
    </p:spTree>
    <p:extLst>
      <p:ext uri="{BB962C8B-B14F-4D97-AF65-F5344CB8AC3E}">
        <p14:creationId xmlns:p14="http://schemas.microsoft.com/office/powerpoint/2010/main" val="3084123166"/>
      </p:ext>
    </p:extLst>
  </p:cSld>
  <p:clrMapOvr>
    <a:masterClrMapping/>
  </p:clrMapOvr>
  <p:transition advClick="0">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D34755C2-208B-4146-9C9C-10D60E1D3CBB}" type="slidenum">
              <a:rPr lang="ru-RU"/>
              <a:pPr/>
              <a:t>‹Nr.›</a:t>
            </a:fld>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5205D7A4-3DB7-41F0-B243-5C92634D4371}" type="slidenum">
              <a:rPr lang="ru-RU"/>
              <a:pPr/>
              <a:t>‹Nr.›</a:t>
            </a:fld>
            <a:endParaRPr lang="ru-RU"/>
          </a:p>
        </p:txBody>
      </p:sp>
    </p:spTree>
    <p:extLst>
      <p:ext uri="{BB962C8B-B14F-4D97-AF65-F5344CB8AC3E}">
        <p14:creationId xmlns:p14="http://schemas.microsoft.com/office/powerpoint/2010/main" val="1819477361"/>
      </p:ext>
    </p:extLst>
  </p:cSld>
  <p:clrMapOvr>
    <a:masterClrMapping/>
  </p:clrMapOvr>
  <p:transition advClick="0">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9388" y="280988"/>
            <a:ext cx="2001837" cy="536733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20700" y="280988"/>
            <a:ext cx="5856288" cy="536733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F07DC248-7A8D-42A4-854F-4DA7F52F6AB3}" type="slidenum">
              <a:rPr lang="ru-RU"/>
              <a:pPr/>
              <a:t>‹Nr.›</a:t>
            </a:fld>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F1B36789-B1FE-44EB-9735-EB82F13A2E3F}" type="slidenum">
              <a:rPr lang="ru-RU"/>
              <a:pPr/>
              <a:t>‹Nr.›</a:t>
            </a:fld>
            <a:endParaRPr lang="ru-RU"/>
          </a:p>
        </p:txBody>
      </p:sp>
    </p:spTree>
    <p:extLst>
      <p:ext uri="{BB962C8B-B14F-4D97-AF65-F5344CB8AC3E}">
        <p14:creationId xmlns:p14="http://schemas.microsoft.com/office/powerpoint/2010/main" val="81453261"/>
      </p:ext>
    </p:extLst>
  </p:cSld>
  <p:clrMapOvr>
    <a:masterClrMapping/>
  </p:clrMapOvr>
  <p:transition advClick="0">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758825" y="280988"/>
            <a:ext cx="7772400" cy="4318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20700" y="1392238"/>
            <a:ext cx="3810000" cy="42560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483100" y="1392238"/>
            <a:ext cx="3810000" cy="42560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8532813" y="6237288"/>
            <a:ext cx="1905000" cy="457200"/>
          </a:xfrm>
        </p:spPr>
        <p:txBody>
          <a:bodyPr/>
          <a:lstStyle>
            <a:lvl1pPr>
              <a:defRPr/>
            </a:lvl1pPr>
          </a:lstStyle>
          <a:p>
            <a:fld id="{551BAC73-2681-4CD6-92D7-2D91DA4F7F38}" type="slidenum">
              <a:rPr lang="ru-RU"/>
              <a:pPr/>
              <a:t>‹Nr.›</a:t>
            </a:fld>
            <a:r>
              <a:rPr lang="en-US"/>
              <a:t>                        </a:t>
            </a:r>
            <a:endParaRPr lang="ru-RU"/>
          </a:p>
        </p:txBody>
      </p:sp>
      <p:sp>
        <p:nvSpPr>
          <p:cNvPr id="6" name="Fußzeilenplatzhalter 5"/>
          <p:cNvSpPr>
            <a:spLocks noGrp="1"/>
          </p:cNvSpPr>
          <p:nvPr>
            <p:ph type="ftr" sz="quarter" idx="11"/>
          </p:nvPr>
        </p:nvSpPr>
        <p:spPr>
          <a:xfrm>
            <a:off x="2339975" y="6453188"/>
            <a:ext cx="6019800" cy="247650"/>
          </a:xfrm>
        </p:spPr>
        <p:txBody>
          <a:bodyPr/>
          <a:lstStyle>
            <a:lvl1pPr>
              <a:defRPr/>
            </a:lvl1pPr>
          </a:lstStyle>
          <a:p>
            <a:endParaRPr lang="ru-RU"/>
          </a:p>
        </p:txBody>
      </p:sp>
      <p:sp>
        <p:nvSpPr>
          <p:cNvPr id="7" name="Foliennummernplatzhalter 6"/>
          <p:cNvSpPr>
            <a:spLocks noGrp="1"/>
          </p:cNvSpPr>
          <p:nvPr>
            <p:ph type="sldNum" sz="quarter" idx="12"/>
          </p:nvPr>
        </p:nvSpPr>
        <p:spPr>
          <a:xfrm>
            <a:off x="6553200" y="6245225"/>
            <a:ext cx="2133600" cy="476250"/>
          </a:xfrm>
        </p:spPr>
        <p:txBody>
          <a:bodyPr/>
          <a:lstStyle>
            <a:lvl1pPr>
              <a:defRPr/>
            </a:lvl1pPr>
          </a:lstStyle>
          <a:p>
            <a:fld id="{505548E0-C487-4F0A-AF74-AE9319CC15FA}" type="slidenum">
              <a:rPr lang="ru-RU"/>
              <a:pPr/>
              <a:t>‹Nr.›</a:t>
            </a:fld>
            <a:endParaRPr lang="ru-RU"/>
          </a:p>
        </p:txBody>
      </p:sp>
    </p:spTree>
    <p:extLst>
      <p:ext uri="{BB962C8B-B14F-4D97-AF65-F5344CB8AC3E}">
        <p14:creationId xmlns:p14="http://schemas.microsoft.com/office/powerpoint/2010/main" val="3018576716"/>
      </p:ext>
    </p:extLst>
  </p:cSld>
  <p:clrMapOvr>
    <a:masterClrMapping/>
  </p:clrMapOvr>
  <p:transition advClick="0">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758825" y="280988"/>
            <a:ext cx="7772400" cy="4318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20700" y="1392238"/>
            <a:ext cx="3810000" cy="42560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83100" y="1392238"/>
            <a:ext cx="3810000" cy="20510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483100" y="3595688"/>
            <a:ext cx="3810000" cy="20526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5"/>
          <p:cNvSpPr>
            <a:spLocks noGrp="1"/>
          </p:cNvSpPr>
          <p:nvPr>
            <p:ph type="dt" sz="half" idx="10"/>
          </p:nvPr>
        </p:nvSpPr>
        <p:spPr>
          <a:xfrm>
            <a:off x="8532813" y="6237288"/>
            <a:ext cx="1905000" cy="457200"/>
          </a:xfrm>
        </p:spPr>
        <p:txBody>
          <a:bodyPr/>
          <a:lstStyle>
            <a:lvl1pPr>
              <a:defRPr/>
            </a:lvl1pPr>
          </a:lstStyle>
          <a:p>
            <a:fld id="{F74D9633-5F67-470A-A498-E1E79547B5F7}" type="slidenum">
              <a:rPr lang="ru-RU"/>
              <a:pPr/>
              <a:t>‹Nr.›</a:t>
            </a:fld>
            <a:r>
              <a:rPr lang="en-US"/>
              <a:t>                        </a:t>
            </a:r>
            <a:endParaRPr lang="ru-RU"/>
          </a:p>
        </p:txBody>
      </p:sp>
      <p:sp>
        <p:nvSpPr>
          <p:cNvPr id="7" name="Fußzeilenplatzhalter 6"/>
          <p:cNvSpPr>
            <a:spLocks noGrp="1"/>
          </p:cNvSpPr>
          <p:nvPr>
            <p:ph type="ftr" sz="quarter" idx="11"/>
          </p:nvPr>
        </p:nvSpPr>
        <p:spPr>
          <a:xfrm>
            <a:off x="2339975" y="6453188"/>
            <a:ext cx="6019800" cy="247650"/>
          </a:xfrm>
        </p:spPr>
        <p:txBody>
          <a:bodyPr/>
          <a:lstStyle>
            <a:lvl1pPr>
              <a:defRPr/>
            </a:lvl1pPr>
          </a:lstStyle>
          <a:p>
            <a:endParaRPr lang="ru-RU"/>
          </a:p>
        </p:txBody>
      </p:sp>
      <p:sp>
        <p:nvSpPr>
          <p:cNvPr id="8" name="Foliennummernplatzhalter 7"/>
          <p:cNvSpPr>
            <a:spLocks noGrp="1"/>
          </p:cNvSpPr>
          <p:nvPr>
            <p:ph type="sldNum" sz="quarter" idx="12"/>
          </p:nvPr>
        </p:nvSpPr>
        <p:spPr>
          <a:xfrm>
            <a:off x="6553200" y="6245225"/>
            <a:ext cx="2133600" cy="476250"/>
          </a:xfrm>
        </p:spPr>
        <p:txBody>
          <a:bodyPr/>
          <a:lstStyle>
            <a:lvl1pPr>
              <a:defRPr/>
            </a:lvl1pPr>
          </a:lstStyle>
          <a:p>
            <a:fld id="{C91DFBD5-BBCE-4076-BA92-9C669B898C2C}" type="slidenum">
              <a:rPr lang="ru-RU"/>
              <a:pPr/>
              <a:t>‹Nr.›</a:t>
            </a:fld>
            <a:endParaRPr lang="ru-RU"/>
          </a:p>
        </p:txBody>
      </p:sp>
    </p:spTree>
    <p:extLst>
      <p:ext uri="{BB962C8B-B14F-4D97-AF65-F5344CB8AC3E}">
        <p14:creationId xmlns:p14="http://schemas.microsoft.com/office/powerpoint/2010/main" val="3643867826"/>
      </p:ext>
    </p:extLst>
  </p:cSld>
  <p:clrMapOvr>
    <a:masterClrMapping/>
  </p:clrMapOvr>
  <p:transition advClick="0">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758825" y="280988"/>
            <a:ext cx="7772400" cy="4318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20700" y="1392238"/>
            <a:ext cx="7772400" cy="4256087"/>
          </a:xfrm>
        </p:spPr>
        <p:txBody>
          <a:bodyPr/>
          <a:lstStyle/>
          <a:p>
            <a:endParaRPr lang="de-DE"/>
          </a:p>
        </p:txBody>
      </p:sp>
      <p:sp>
        <p:nvSpPr>
          <p:cNvPr id="4" name="Datumsplatzhalter 3"/>
          <p:cNvSpPr>
            <a:spLocks noGrp="1"/>
          </p:cNvSpPr>
          <p:nvPr>
            <p:ph type="dt" sz="half" idx="10"/>
          </p:nvPr>
        </p:nvSpPr>
        <p:spPr>
          <a:xfrm>
            <a:off x="8532813" y="6237288"/>
            <a:ext cx="1905000" cy="457200"/>
          </a:xfrm>
        </p:spPr>
        <p:txBody>
          <a:bodyPr/>
          <a:lstStyle>
            <a:lvl1pPr>
              <a:defRPr/>
            </a:lvl1pPr>
          </a:lstStyle>
          <a:p>
            <a:fld id="{DB3BC754-B341-412B-82CB-33567BB9B783}" type="slidenum">
              <a:rPr lang="ru-RU"/>
              <a:pPr/>
              <a:t>‹Nr.›</a:t>
            </a:fld>
            <a:r>
              <a:rPr lang="en-US"/>
              <a:t>                        </a:t>
            </a:r>
            <a:endParaRPr lang="ru-RU"/>
          </a:p>
        </p:txBody>
      </p:sp>
      <p:sp>
        <p:nvSpPr>
          <p:cNvPr id="5" name="Fußzeilenplatzhalter 4"/>
          <p:cNvSpPr>
            <a:spLocks noGrp="1"/>
          </p:cNvSpPr>
          <p:nvPr>
            <p:ph type="ftr" sz="quarter" idx="11"/>
          </p:nvPr>
        </p:nvSpPr>
        <p:spPr>
          <a:xfrm>
            <a:off x="2339975" y="6453188"/>
            <a:ext cx="6019800" cy="247650"/>
          </a:xfrm>
        </p:spPr>
        <p:txBody>
          <a:bodyPr/>
          <a:lstStyle>
            <a:lvl1pPr>
              <a:defRPr/>
            </a:lvl1pPr>
          </a:lstStyle>
          <a:p>
            <a:endParaRPr lang="ru-RU"/>
          </a:p>
        </p:txBody>
      </p:sp>
      <p:sp>
        <p:nvSpPr>
          <p:cNvPr id="6" name="Foliennummernplatzhalter 5"/>
          <p:cNvSpPr>
            <a:spLocks noGrp="1"/>
          </p:cNvSpPr>
          <p:nvPr>
            <p:ph type="sldNum" sz="quarter" idx="12"/>
          </p:nvPr>
        </p:nvSpPr>
        <p:spPr>
          <a:xfrm>
            <a:off x="6553200" y="6245225"/>
            <a:ext cx="2133600" cy="476250"/>
          </a:xfrm>
        </p:spPr>
        <p:txBody>
          <a:bodyPr/>
          <a:lstStyle>
            <a:lvl1pPr>
              <a:defRPr/>
            </a:lvl1pPr>
          </a:lstStyle>
          <a:p>
            <a:fld id="{D0FB4A39-BBF0-4A10-88D7-A8D95AFC17C4}" type="slidenum">
              <a:rPr lang="ru-RU"/>
              <a:pPr/>
              <a:t>‹Nr.›</a:t>
            </a:fld>
            <a:endParaRPr lang="ru-RU"/>
          </a:p>
        </p:txBody>
      </p:sp>
    </p:spTree>
    <p:extLst>
      <p:ext uri="{BB962C8B-B14F-4D97-AF65-F5344CB8AC3E}">
        <p14:creationId xmlns:p14="http://schemas.microsoft.com/office/powerpoint/2010/main" val="908028640"/>
      </p:ext>
    </p:extLst>
  </p:cSld>
  <p:clrMapOvr>
    <a:masterClrMapping/>
  </p:clrMapOvr>
  <p:transition advClick="0">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758825" y="280988"/>
            <a:ext cx="7772400" cy="4318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520700" y="1392238"/>
            <a:ext cx="3810000" cy="20510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83100" y="1392238"/>
            <a:ext cx="3810000" cy="20510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520700" y="3595688"/>
            <a:ext cx="3810000" cy="20526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483100" y="3595688"/>
            <a:ext cx="3810000" cy="20526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8532813" y="6237288"/>
            <a:ext cx="1905000" cy="457200"/>
          </a:xfrm>
        </p:spPr>
        <p:txBody>
          <a:bodyPr/>
          <a:lstStyle>
            <a:lvl1pPr>
              <a:defRPr/>
            </a:lvl1pPr>
          </a:lstStyle>
          <a:p>
            <a:fld id="{1DD5962D-12D2-47C8-B452-7F6985D73129}" type="slidenum">
              <a:rPr lang="ru-RU"/>
              <a:pPr/>
              <a:t>‹Nr.›</a:t>
            </a:fld>
            <a:r>
              <a:rPr lang="en-US"/>
              <a:t>                        </a:t>
            </a:r>
            <a:endParaRPr lang="ru-RU"/>
          </a:p>
        </p:txBody>
      </p:sp>
      <p:sp>
        <p:nvSpPr>
          <p:cNvPr id="8" name="Fußzeilenplatzhalter 7"/>
          <p:cNvSpPr>
            <a:spLocks noGrp="1"/>
          </p:cNvSpPr>
          <p:nvPr>
            <p:ph type="ftr" sz="quarter" idx="11"/>
          </p:nvPr>
        </p:nvSpPr>
        <p:spPr>
          <a:xfrm>
            <a:off x="2339975" y="6453188"/>
            <a:ext cx="6019800" cy="247650"/>
          </a:xfrm>
        </p:spPr>
        <p:txBody>
          <a:bodyPr/>
          <a:lstStyle>
            <a:lvl1pPr>
              <a:defRPr/>
            </a:lvl1pPr>
          </a:lstStyle>
          <a:p>
            <a:endParaRPr lang="ru-RU"/>
          </a:p>
        </p:txBody>
      </p:sp>
      <p:sp>
        <p:nvSpPr>
          <p:cNvPr id="9" name="Foliennummernplatzhalter 8"/>
          <p:cNvSpPr>
            <a:spLocks noGrp="1"/>
          </p:cNvSpPr>
          <p:nvPr>
            <p:ph type="sldNum" sz="quarter" idx="12"/>
          </p:nvPr>
        </p:nvSpPr>
        <p:spPr>
          <a:xfrm>
            <a:off x="6553200" y="6245225"/>
            <a:ext cx="2133600" cy="476250"/>
          </a:xfrm>
        </p:spPr>
        <p:txBody>
          <a:bodyPr/>
          <a:lstStyle>
            <a:lvl1pPr>
              <a:defRPr/>
            </a:lvl1pPr>
          </a:lstStyle>
          <a:p>
            <a:fld id="{14992AEA-03AE-4091-A67C-A9D623B38C13}" type="slidenum">
              <a:rPr lang="ru-RU"/>
              <a:pPr/>
              <a:t>‹Nr.›</a:t>
            </a:fld>
            <a:endParaRPr lang="ru-RU"/>
          </a:p>
        </p:txBody>
      </p:sp>
    </p:spTree>
    <p:extLst>
      <p:ext uri="{BB962C8B-B14F-4D97-AF65-F5344CB8AC3E}">
        <p14:creationId xmlns:p14="http://schemas.microsoft.com/office/powerpoint/2010/main" val="3492419570"/>
      </p:ext>
    </p:extLst>
  </p:cSld>
  <p:clrMapOvr>
    <a:masterClrMapping/>
  </p:clrMapOvr>
  <p:transition advClick="0">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3BB0433D-47F1-4D7E-A4D3-A3B433FE9B8F}" type="slidenum">
              <a:rPr lang="ru-RU"/>
              <a:pPr/>
              <a:t>‹Nr.›</a:t>
            </a:fld>
            <a:endParaRPr lang="ru-RU"/>
          </a:p>
        </p:txBody>
      </p:sp>
    </p:spTree>
    <p:extLst>
      <p:ext uri="{BB962C8B-B14F-4D97-AF65-F5344CB8AC3E}">
        <p14:creationId xmlns:p14="http://schemas.microsoft.com/office/powerpoint/2010/main" val="3218934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95DD41E3-70C1-4D3A-9BCD-D2C07B66E059}" type="slidenum">
              <a:rPr lang="ru-RU"/>
              <a:pPr/>
              <a:t>‹Nr.›</a:t>
            </a:fld>
            <a:endParaRPr lang="ru-RU"/>
          </a:p>
        </p:txBody>
      </p:sp>
    </p:spTree>
    <p:extLst>
      <p:ext uri="{BB962C8B-B14F-4D97-AF65-F5344CB8AC3E}">
        <p14:creationId xmlns:p14="http://schemas.microsoft.com/office/powerpoint/2010/main" val="3115933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B991D62B-EDF7-44B5-8003-6E20847FF15F}" type="slidenum">
              <a:rPr lang="ru-RU"/>
              <a:pPr/>
              <a:t>‹Nr.›</a:t>
            </a:fld>
            <a:endParaRPr lang="ru-RU"/>
          </a:p>
        </p:txBody>
      </p:sp>
    </p:spTree>
    <p:extLst>
      <p:ext uri="{BB962C8B-B14F-4D97-AF65-F5344CB8AC3E}">
        <p14:creationId xmlns:p14="http://schemas.microsoft.com/office/powerpoint/2010/main" val="1867289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E158E45F-6B97-4212-B498-2B9CD4A20DE1}" type="slidenum">
              <a:rPr lang="ru-RU"/>
              <a:pPr/>
              <a:t>‹Nr.›</a:t>
            </a:fld>
            <a:endParaRPr lang="ru-RU"/>
          </a:p>
        </p:txBody>
      </p:sp>
    </p:spTree>
    <p:extLst>
      <p:ext uri="{BB962C8B-B14F-4D97-AF65-F5344CB8AC3E}">
        <p14:creationId xmlns:p14="http://schemas.microsoft.com/office/powerpoint/2010/main" val="1038348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F8B37835-EF76-42FC-B410-B2310FAD364F}" type="slidenum">
              <a:rPr lang="ru-RU"/>
              <a:pPr/>
              <a:t>‹Nr.›</a:t>
            </a:fld>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CADB954C-39E9-40D4-8687-6C12CD672CC5}" type="slidenum">
              <a:rPr lang="ru-RU"/>
              <a:pPr/>
              <a:t>‹Nr.›</a:t>
            </a:fld>
            <a:endParaRPr lang="ru-RU"/>
          </a:p>
        </p:txBody>
      </p:sp>
    </p:spTree>
    <p:extLst>
      <p:ext uri="{BB962C8B-B14F-4D97-AF65-F5344CB8AC3E}">
        <p14:creationId xmlns:p14="http://schemas.microsoft.com/office/powerpoint/2010/main" val="2887639693"/>
      </p:ext>
    </p:extLst>
  </p:cSld>
  <p:clrMapOvr>
    <a:masterClrMapping/>
  </p:clrMapOvr>
  <p:transition advClick="0">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fld id="{38694C5C-2C67-4FA3-A227-3F911046740C}" type="slidenum">
              <a:rPr lang="ru-RU"/>
              <a:pPr/>
              <a:t>‹Nr.›</a:t>
            </a:fld>
            <a:endParaRPr lang="ru-RU"/>
          </a:p>
        </p:txBody>
      </p:sp>
    </p:spTree>
    <p:extLst>
      <p:ext uri="{BB962C8B-B14F-4D97-AF65-F5344CB8AC3E}">
        <p14:creationId xmlns:p14="http://schemas.microsoft.com/office/powerpoint/2010/main" val="609745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fld id="{EF9A92C4-901E-408A-BFFB-41D39CDCF6D9}" type="slidenum">
              <a:rPr lang="ru-RU"/>
              <a:pPr/>
              <a:t>‹Nr.›</a:t>
            </a:fld>
            <a:endParaRPr lang="ru-RU"/>
          </a:p>
        </p:txBody>
      </p:sp>
    </p:spTree>
    <p:extLst>
      <p:ext uri="{BB962C8B-B14F-4D97-AF65-F5344CB8AC3E}">
        <p14:creationId xmlns:p14="http://schemas.microsoft.com/office/powerpoint/2010/main" val="1593311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fld id="{28F1E1F8-BBBB-49F7-B7DE-577A187093CD}" type="slidenum">
              <a:rPr lang="ru-RU"/>
              <a:pPr/>
              <a:t>‹Nr.›</a:t>
            </a:fld>
            <a:endParaRPr lang="ru-RU"/>
          </a:p>
        </p:txBody>
      </p:sp>
    </p:spTree>
    <p:extLst>
      <p:ext uri="{BB962C8B-B14F-4D97-AF65-F5344CB8AC3E}">
        <p14:creationId xmlns:p14="http://schemas.microsoft.com/office/powerpoint/2010/main" val="3803224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467CF80C-3232-475D-A877-50C72160A068}" type="slidenum">
              <a:rPr lang="ru-RU"/>
              <a:pPr/>
              <a:t>‹Nr.›</a:t>
            </a:fld>
            <a:endParaRPr lang="ru-RU"/>
          </a:p>
        </p:txBody>
      </p:sp>
    </p:spTree>
    <p:extLst>
      <p:ext uri="{BB962C8B-B14F-4D97-AF65-F5344CB8AC3E}">
        <p14:creationId xmlns:p14="http://schemas.microsoft.com/office/powerpoint/2010/main" val="256998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14A8896C-1B7D-4E86-966E-28941DCB5399}" type="slidenum">
              <a:rPr lang="ru-RU"/>
              <a:pPr/>
              <a:t>‹Nr.›</a:t>
            </a:fld>
            <a:endParaRPr lang="ru-RU"/>
          </a:p>
        </p:txBody>
      </p:sp>
    </p:spTree>
    <p:extLst>
      <p:ext uri="{BB962C8B-B14F-4D97-AF65-F5344CB8AC3E}">
        <p14:creationId xmlns:p14="http://schemas.microsoft.com/office/powerpoint/2010/main" val="916592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5F354FAC-8D41-4BA3-84DA-0FE94FE039F7}" type="slidenum">
              <a:rPr lang="ru-RU"/>
              <a:pPr/>
              <a:t>‹Nr.›</a:t>
            </a:fld>
            <a:endParaRPr lang="ru-RU"/>
          </a:p>
        </p:txBody>
      </p:sp>
    </p:spTree>
    <p:extLst>
      <p:ext uri="{BB962C8B-B14F-4D97-AF65-F5344CB8AC3E}">
        <p14:creationId xmlns:p14="http://schemas.microsoft.com/office/powerpoint/2010/main" val="1385560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F9FB2A6B-3CFB-43EE-886B-161396D8C13D}" type="slidenum">
              <a:rPr lang="ru-RU"/>
              <a:pPr/>
              <a:t>‹Nr.›</a:t>
            </a:fld>
            <a:endParaRPr lang="ru-RU"/>
          </a:p>
        </p:txBody>
      </p:sp>
    </p:spTree>
    <p:extLst>
      <p:ext uri="{BB962C8B-B14F-4D97-AF65-F5344CB8AC3E}">
        <p14:creationId xmlns:p14="http://schemas.microsoft.com/office/powerpoint/2010/main" val="3890977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fld id="{0A5FE746-022C-4996-B1C7-3AE0E71E7A11}" type="slidenum">
              <a:rPr lang="ru-RU"/>
              <a:pPr/>
              <a:t>‹Nr.›</a:t>
            </a:fld>
            <a:r>
              <a:rPr lang="en-US"/>
              <a:t>                        </a:t>
            </a:r>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B9145D85-2437-43B2-A407-4A3B5BC4FF78}" type="slidenum">
              <a:rPr lang="ru-RU"/>
              <a:pPr/>
              <a:t>‹Nr.›</a:t>
            </a:fld>
            <a:endParaRPr lang="ru-RU"/>
          </a:p>
        </p:txBody>
      </p:sp>
    </p:spTree>
    <p:extLst>
      <p:ext uri="{BB962C8B-B14F-4D97-AF65-F5344CB8AC3E}">
        <p14:creationId xmlns:p14="http://schemas.microsoft.com/office/powerpoint/2010/main" val="1694800305"/>
      </p:ext>
    </p:extLst>
  </p:cSld>
  <p:clrMapOvr>
    <a:masterClrMapping/>
  </p:clrMapOvr>
  <p:transition advClick="0">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20700" y="13922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83100" y="13922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fld id="{1C9EE588-8582-4FC5-B82D-B9D1AD6E747B}" type="slidenum">
              <a:rPr lang="ru-RU"/>
              <a:pPr/>
              <a:t>‹Nr.›</a:t>
            </a:fld>
            <a:r>
              <a:rPr lang="en-US"/>
              <a:t>                        </a:t>
            </a:r>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AD3804A2-397D-435C-BB45-4C8F2607CF7D}" type="slidenum">
              <a:rPr lang="ru-RU"/>
              <a:pPr/>
              <a:t>‹Nr.›</a:t>
            </a:fld>
            <a:endParaRPr lang="ru-RU"/>
          </a:p>
        </p:txBody>
      </p:sp>
    </p:spTree>
    <p:extLst>
      <p:ext uri="{BB962C8B-B14F-4D97-AF65-F5344CB8AC3E}">
        <p14:creationId xmlns:p14="http://schemas.microsoft.com/office/powerpoint/2010/main" val="760427131"/>
      </p:ext>
    </p:extLst>
  </p:cSld>
  <p:clrMapOvr>
    <a:masterClrMapping/>
  </p:clrMapOvr>
  <p:transition advClick="0">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fld id="{07ADE83E-9850-46C5-A190-56A939E0EAEF}" type="slidenum">
              <a:rPr lang="ru-RU"/>
              <a:pPr/>
              <a:t>‹Nr.›</a:t>
            </a:fld>
            <a:r>
              <a:rPr lang="en-US"/>
              <a:t>                        </a:t>
            </a:r>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fld id="{442A49D6-7628-423E-AFB3-4D804A70E2CC}" type="slidenum">
              <a:rPr lang="ru-RU"/>
              <a:pPr/>
              <a:t>‹Nr.›</a:t>
            </a:fld>
            <a:endParaRPr lang="ru-RU"/>
          </a:p>
        </p:txBody>
      </p:sp>
    </p:spTree>
    <p:extLst>
      <p:ext uri="{BB962C8B-B14F-4D97-AF65-F5344CB8AC3E}">
        <p14:creationId xmlns:p14="http://schemas.microsoft.com/office/powerpoint/2010/main" val="3937364518"/>
      </p:ext>
    </p:extLst>
  </p:cSld>
  <p:clrMapOvr>
    <a:masterClrMapping/>
  </p:clrMapOvr>
  <p:transition advClick="0">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fld id="{4D5E816A-C0D5-4AB6-AF81-63B5E4D16719}" type="slidenum">
              <a:rPr lang="ru-RU"/>
              <a:pPr/>
              <a:t>‹Nr.›</a:t>
            </a:fld>
            <a:r>
              <a:rPr lang="en-US"/>
              <a:t>                        </a:t>
            </a:r>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fld id="{2B30B893-DDF9-40D5-982D-F26C62AE4F92}" type="slidenum">
              <a:rPr lang="ru-RU"/>
              <a:pPr/>
              <a:t>‹Nr.›</a:t>
            </a:fld>
            <a:endParaRPr lang="ru-RU"/>
          </a:p>
        </p:txBody>
      </p:sp>
    </p:spTree>
    <p:extLst>
      <p:ext uri="{BB962C8B-B14F-4D97-AF65-F5344CB8AC3E}">
        <p14:creationId xmlns:p14="http://schemas.microsoft.com/office/powerpoint/2010/main" val="3558409096"/>
      </p:ext>
    </p:extLst>
  </p:cSld>
  <p:clrMapOvr>
    <a:masterClrMapping/>
  </p:clrMapOvr>
  <p:transition advClick="0">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FE781816-302A-4C57-9C55-64DF5BF2A800}" type="slidenum">
              <a:rPr lang="ru-RU"/>
              <a:pPr/>
              <a:t>‹Nr.›</a:t>
            </a:fld>
            <a:r>
              <a:rPr lang="en-US"/>
              <a:t>                        </a:t>
            </a:r>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fld id="{363E93EE-860C-4508-9D50-160AEA451511}" type="slidenum">
              <a:rPr lang="ru-RU"/>
              <a:pPr/>
              <a:t>‹Nr.›</a:t>
            </a:fld>
            <a:endParaRPr lang="ru-RU"/>
          </a:p>
        </p:txBody>
      </p:sp>
    </p:spTree>
    <p:extLst>
      <p:ext uri="{BB962C8B-B14F-4D97-AF65-F5344CB8AC3E}">
        <p14:creationId xmlns:p14="http://schemas.microsoft.com/office/powerpoint/2010/main" val="1413709881"/>
      </p:ext>
    </p:extLst>
  </p:cSld>
  <p:clrMapOvr>
    <a:masterClrMapping/>
  </p:clrMapOvr>
  <p:transition advClick="0">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fld id="{9DE17D79-336A-4A3D-8B20-7EF1AA5058DD}" type="slidenum">
              <a:rPr lang="ru-RU"/>
              <a:pPr/>
              <a:t>‹Nr.›</a:t>
            </a:fld>
            <a:r>
              <a:rPr lang="en-US"/>
              <a:t>                        </a:t>
            </a:r>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24D43678-7CD0-4358-B1EC-F1F35940F36B}" type="slidenum">
              <a:rPr lang="ru-RU"/>
              <a:pPr/>
              <a:t>‹Nr.›</a:t>
            </a:fld>
            <a:endParaRPr lang="ru-RU"/>
          </a:p>
        </p:txBody>
      </p:sp>
    </p:spTree>
    <p:extLst>
      <p:ext uri="{BB962C8B-B14F-4D97-AF65-F5344CB8AC3E}">
        <p14:creationId xmlns:p14="http://schemas.microsoft.com/office/powerpoint/2010/main" val="889495424"/>
      </p:ext>
    </p:extLst>
  </p:cSld>
  <p:clrMapOvr>
    <a:masterClrMapping/>
  </p:clrMapOvr>
  <p:transition advClick="0">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fld id="{ABCE5396-871E-45E0-9B5A-AD8BD7A50096}" type="slidenum">
              <a:rPr lang="ru-RU"/>
              <a:pPr/>
              <a:t>‹Nr.›</a:t>
            </a:fld>
            <a:r>
              <a:rPr lang="en-US"/>
              <a:t>                        </a:t>
            </a:r>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82915B28-5F2A-4DF6-855D-AE88021EE8CC}" type="slidenum">
              <a:rPr lang="ru-RU"/>
              <a:pPr/>
              <a:t>‹Nr.›</a:t>
            </a:fld>
            <a:endParaRPr lang="ru-RU"/>
          </a:p>
        </p:txBody>
      </p:sp>
    </p:spTree>
    <p:extLst>
      <p:ext uri="{BB962C8B-B14F-4D97-AF65-F5344CB8AC3E}">
        <p14:creationId xmlns:p14="http://schemas.microsoft.com/office/powerpoint/2010/main" val="3623264741"/>
      </p:ext>
    </p:extLst>
  </p:cSld>
  <p:clrMapOvr>
    <a:masterClrMapping/>
  </p:clrMapOvr>
  <p:transition advClick="0">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1C39F"/>
            </a:gs>
            <a:gs pos="35001">
              <a:srgbClr val="F0EBD5"/>
            </a:gs>
            <a:gs pos="100000">
              <a:srgbClr val="FFEFD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8825" y="280988"/>
            <a:ext cx="7772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3" tIns="44607" rIns="89213" bIns="44607"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520700" y="1392238"/>
            <a:ext cx="7772400"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3" tIns="44607" rIns="89213" bIns="44607"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8532813"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3" tIns="44607" rIns="89213" bIns="44607" numCol="1" anchor="t" anchorCtr="0" compatLnSpc="1">
            <a:prstTxWarp prst="textNoShape">
              <a:avLst/>
            </a:prstTxWarp>
          </a:bodyPr>
          <a:lstStyle>
            <a:lvl1pPr defTabSz="892175">
              <a:defRPr sz="1400">
                <a:solidFill>
                  <a:srgbClr val="000066"/>
                </a:solidFill>
                <a:latin typeface="+mj-lt"/>
              </a:defRPr>
            </a:lvl1pPr>
          </a:lstStyle>
          <a:p>
            <a:fld id="{FBF7D889-A1DF-420C-93B8-ECA94861A8DE}" type="slidenum">
              <a:rPr lang="ru-RU"/>
              <a:pPr/>
              <a:t>‹Nr.›</a:t>
            </a:fld>
            <a:r>
              <a:rPr lang="en-US"/>
              <a:t>                        </a:t>
            </a:r>
            <a:endParaRPr lang="ru-RU"/>
          </a:p>
        </p:txBody>
      </p:sp>
      <p:sp>
        <p:nvSpPr>
          <p:cNvPr id="1029" name="Rectangle 5"/>
          <p:cNvSpPr>
            <a:spLocks noGrp="1" noChangeArrowheads="1"/>
          </p:cNvSpPr>
          <p:nvPr>
            <p:ph type="ftr" sz="quarter" idx="3"/>
          </p:nvPr>
        </p:nvSpPr>
        <p:spPr bwMode="auto">
          <a:xfrm>
            <a:off x="2339975" y="6453188"/>
            <a:ext cx="6019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13" tIns="44607" rIns="89213" bIns="44607" numCol="1" anchor="t" anchorCtr="0" compatLnSpc="1">
            <a:prstTxWarp prst="textNoShape">
              <a:avLst/>
            </a:prstTxWarp>
          </a:bodyPr>
          <a:lstStyle>
            <a:lvl1pPr algn="r" defTabSz="892175">
              <a:defRPr sz="1100" b="1" i="1">
                <a:solidFill>
                  <a:srgbClr val="000066"/>
                </a:solidFill>
              </a:defRPr>
            </a:lvl1pPr>
          </a:lstStyle>
          <a:p>
            <a:endParaRPr lang="ru-RU"/>
          </a:p>
        </p:txBody>
      </p:sp>
      <p:sp>
        <p:nvSpPr>
          <p:cNvPr id="1037" name="Line 13"/>
          <p:cNvSpPr>
            <a:spLocks noChangeShapeType="1"/>
          </p:cNvSpPr>
          <p:nvPr/>
        </p:nvSpPr>
        <p:spPr bwMode="auto">
          <a:xfrm>
            <a:off x="698500" y="712788"/>
            <a:ext cx="7747000" cy="0"/>
          </a:xfrm>
          <a:prstGeom prst="line">
            <a:avLst/>
          </a:prstGeom>
          <a:noFill/>
          <a:ln w="28575">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9" name="Line 15"/>
          <p:cNvSpPr>
            <a:spLocks noChangeShapeType="1"/>
          </p:cNvSpPr>
          <p:nvPr/>
        </p:nvSpPr>
        <p:spPr bwMode="auto">
          <a:xfrm>
            <a:off x="817563" y="6638925"/>
            <a:ext cx="7745412" cy="0"/>
          </a:xfrm>
          <a:prstGeom prst="line">
            <a:avLst/>
          </a:prstGeom>
          <a:noFill/>
          <a:ln w="28575">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64928" name="Rectangle 1024"/>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800" b="1">
                <a:solidFill>
                  <a:srgbClr val="000066"/>
                </a:solidFill>
              </a:defRPr>
            </a:lvl1pPr>
          </a:lstStyle>
          <a:p>
            <a:fld id="{C360E4FE-8291-420B-8265-A61E1E4DCD62}" type="slidenum">
              <a:rPr lang="ru-RU"/>
              <a:pPr/>
              <a:t>‹Nr.›</a:t>
            </a:fld>
            <a:endParaRPr 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4" r:id="rId14"/>
    <p:sldLayoutId id="2147483675" r:id="rId15"/>
  </p:sldLayoutIdLst>
  <p:transition advClick="0">
    <p:zoom/>
  </p:transition>
  <p:hf hdr="0" ftr="0" dt="0"/>
  <p:txStyles>
    <p:titleStyle>
      <a:lvl1pPr algn="ctr" defTabSz="892175" rtl="0" fontAlgn="base">
        <a:spcBef>
          <a:spcPct val="0"/>
        </a:spcBef>
        <a:spcAft>
          <a:spcPct val="0"/>
        </a:spcAft>
        <a:defRPr sz="2600">
          <a:solidFill>
            <a:srgbClr val="990000"/>
          </a:solidFill>
          <a:latin typeface="+mj-lt"/>
          <a:ea typeface="+mj-ea"/>
          <a:cs typeface="+mj-cs"/>
        </a:defRPr>
      </a:lvl1pPr>
      <a:lvl2pPr algn="ctr" defTabSz="892175" rtl="0" fontAlgn="base">
        <a:spcBef>
          <a:spcPct val="0"/>
        </a:spcBef>
        <a:spcAft>
          <a:spcPct val="0"/>
        </a:spcAft>
        <a:defRPr sz="2600">
          <a:solidFill>
            <a:srgbClr val="990000"/>
          </a:solidFill>
          <a:latin typeface="Arial Black" pitchFamily="34" charset="0"/>
        </a:defRPr>
      </a:lvl2pPr>
      <a:lvl3pPr algn="ctr" defTabSz="892175" rtl="0" fontAlgn="base">
        <a:spcBef>
          <a:spcPct val="0"/>
        </a:spcBef>
        <a:spcAft>
          <a:spcPct val="0"/>
        </a:spcAft>
        <a:defRPr sz="2600">
          <a:solidFill>
            <a:srgbClr val="990000"/>
          </a:solidFill>
          <a:latin typeface="Arial Black" pitchFamily="34" charset="0"/>
        </a:defRPr>
      </a:lvl3pPr>
      <a:lvl4pPr algn="ctr" defTabSz="892175" rtl="0" fontAlgn="base">
        <a:spcBef>
          <a:spcPct val="0"/>
        </a:spcBef>
        <a:spcAft>
          <a:spcPct val="0"/>
        </a:spcAft>
        <a:defRPr sz="2600">
          <a:solidFill>
            <a:srgbClr val="990000"/>
          </a:solidFill>
          <a:latin typeface="Arial Black" pitchFamily="34" charset="0"/>
        </a:defRPr>
      </a:lvl4pPr>
      <a:lvl5pPr algn="ctr" defTabSz="892175" rtl="0" fontAlgn="base">
        <a:spcBef>
          <a:spcPct val="0"/>
        </a:spcBef>
        <a:spcAft>
          <a:spcPct val="0"/>
        </a:spcAft>
        <a:defRPr sz="2600">
          <a:solidFill>
            <a:srgbClr val="990000"/>
          </a:solidFill>
          <a:latin typeface="Arial Black" pitchFamily="34" charset="0"/>
        </a:defRPr>
      </a:lvl5pPr>
      <a:lvl6pPr marL="457200" algn="ctr" defTabSz="892175" rtl="0" fontAlgn="base">
        <a:spcBef>
          <a:spcPct val="0"/>
        </a:spcBef>
        <a:spcAft>
          <a:spcPct val="0"/>
        </a:spcAft>
        <a:defRPr sz="2600">
          <a:solidFill>
            <a:srgbClr val="990000"/>
          </a:solidFill>
          <a:latin typeface="Arial Black" pitchFamily="34" charset="0"/>
        </a:defRPr>
      </a:lvl6pPr>
      <a:lvl7pPr marL="914400" algn="ctr" defTabSz="892175" rtl="0" fontAlgn="base">
        <a:spcBef>
          <a:spcPct val="0"/>
        </a:spcBef>
        <a:spcAft>
          <a:spcPct val="0"/>
        </a:spcAft>
        <a:defRPr sz="2600">
          <a:solidFill>
            <a:srgbClr val="990000"/>
          </a:solidFill>
          <a:latin typeface="Arial Black" pitchFamily="34" charset="0"/>
        </a:defRPr>
      </a:lvl7pPr>
      <a:lvl8pPr marL="1371600" algn="ctr" defTabSz="892175" rtl="0" fontAlgn="base">
        <a:spcBef>
          <a:spcPct val="0"/>
        </a:spcBef>
        <a:spcAft>
          <a:spcPct val="0"/>
        </a:spcAft>
        <a:defRPr sz="2600">
          <a:solidFill>
            <a:srgbClr val="990000"/>
          </a:solidFill>
          <a:latin typeface="Arial Black" pitchFamily="34" charset="0"/>
        </a:defRPr>
      </a:lvl8pPr>
      <a:lvl9pPr marL="1828800" algn="ctr" defTabSz="892175" rtl="0" fontAlgn="base">
        <a:spcBef>
          <a:spcPct val="0"/>
        </a:spcBef>
        <a:spcAft>
          <a:spcPct val="0"/>
        </a:spcAft>
        <a:defRPr sz="2600">
          <a:solidFill>
            <a:srgbClr val="990000"/>
          </a:solidFill>
          <a:latin typeface="Arial Black" pitchFamily="34" charset="0"/>
        </a:defRPr>
      </a:lvl9pPr>
    </p:titleStyle>
    <p:bodyStyle>
      <a:lvl1pPr marL="334963" indent="-334963" algn="l" defTabSz="892175" rtl="0" fontAlgn="base">
        <a:spcBef>
          <a:spcPct val="20000"/>
        </a:spcBef>
        <a:spcAft>
          <a:spcPct val="0"/>
        </a:spcAft>
        <a:buChar char="•"/>
        <a:defRPr sz="2300" b="1">
          <a:solidFill>
            <a:srgbClr val="000066"/>
          </a:solidFill>
          <a:latin typeface="+mn-lt"/>
          <a:ea typeface="+mn-ea"/>
          <a:cs typeface="+mn-cs"/>
        </a:defRPr>
      </a:lvl1pPr>
      <a:lvl2pPr marL="725488" indent="-279400" algn="l" defTabSz="892175" rtl="0" fontAlgn="base">
        <a:spcBef>
          <a:spcPct val="20000"/>
        </a:spcBef>
        <a:spcAft>
          <a:spcPct val="0"/>
        </a:spcAft>
        <a:buChar char="–"/>
        <a:defRPr sz="2000" b="1">
          <a:solidFill>
            <a:srgbClr val="000066"/>
          </a:solidFill>
          <a:latin typeface="+mn-lt"/>
        </a:defRPr>
      </a:lvl2pPr>
      <a:lvl3pPr marL="1114425" indent="-222250" algn="l" defTabSz="892175" rtl="0" fontAlgn="base">
        <a:spcBef>
          <a:spcPct val="20000"/>
        </a:spcBef>
        <a:spcAft>
          <a:spcPct val="0"/>
        </a:spcAft>
        <a:buChar char="•"/>
        <a:defRPr sz="1600">
          <a:solidFill>
            <a:srgbClr val="000066"/>
          </a:solidFill>
          <a:latin typeface="+mn-lt"/>
        </a:defRPr>
      </a:lvl3pPr>
      <a:lvl4pPr marL="1562100" indent="-223838" algn="l" defTabSz="892175" rtl="0" fontAlgn="base">
        <a:spcBef>
          <a:spcPct val="20000"/>
        </a:spcBef>
        <a:spcAft>
          <a:spcPct val="0"/>
        </a:spcAft>
        <a:buChar char="–"/>
        <a:defRPr sz="1400">
          <a:solidFill>
            <a:srgbClr val="000066"/>
          </a:solidFill>
          <a:latin typeface="+mn-lt"/>
        </a:defRPr>
      </a:lvl4pPr>
      <a:lvl5pPr marL="2008188" indent="-223838" algn="l" defTabSz="892175" rtl="0" fontAlgn="base">
        <a:spcBef>
          <a:spcPct val="20000"/>
        </a:spcBef>
        <a:spcAft>
          <a:spcPct val="0"/>
        </a:spcAft>
        <a:buChar char="»"/>
        <a:defRPr sz="1100">
          <a:solidFill>
            <a:srgbClr val="000066"/>
          </a:solidFill>
          <a:latin typeface="+mn-lt"/>
        </a:defRPr>
      </a:lvl5pPr>
      <a:lvl6pPr marL="2465388" indent="-223838" algn="l" defTabSz="892175" rtl="0" fontAlgn="base">
        <a:spcBef>
          <a:spcPct val="20000"/>
        </a:spcBef>
        <a:spcAft>
          <a:spcPct val="0"/>
        </a:spcAft>
        <a:buChar char="»"/>
        <a:defRPr sz="1100">
          <a:solidFill>
            <a:srgbClr val="000066"/>
          </a:solidFill>
          <a:latin typeface="+mn-lt"/>
        </a:defRPr>
      </a:lvl6pPr>
      <a:lvl7pPr marL="2922588" indent="-223838" algn="l" defTabSz="892175" rtl="0" fontAlgn="base">
        <a:spcBef>
          <a:spcPct val="20000"/>
        </a:spcBef>
        <a:spcAft>
          <a:spcPct val="0"/>
        </a:spcAft>
        <a:buChar char="»"/>
        <a:defRPr sz="1100">
          <a:solidFill>
            <a:srgbClr val="000066"/>
          </a:solidFill>
          <a:latin typeface="+mn-lt"/>
        </a:defRPr>
      </a:lvl7pPr>
      <a:lvl8pPr marL="3379788" indent="-223838" algn="l" defTabSz="892175" rtl="0" fontAlgn="base">
        <a:spcBef>
          <a:spcPct val="20000"/>
        </a:spcBef>
        <a:spcAft>
          <a:spcPct val="0"/>
        </a:spcAft>
        <a:buChar char="»"/>
        <a:defRPr sz="1100">
          <a:solidFill>
            <a:srgbClr val="000066"/>
          </a:solidFill>
          <a:latin typeface="+mn-lt"/>
        </a:defRPr>
      </a:lvl8pPr>
      <a:lvl9pPr marL="3836988" indent="-223838" algn="l" defTabSz="892175" rtl="0" fontAlgn="base">
        <a:spcBef>
          <a:spcPct val="20000"/>
        </a:spcBef>
        <a:spcAft>
          <a:spcPct val="0"/>
        </a:spcAft>
        <a:buChar char="»"/>
        <a:defRPr sz="1100">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966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96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ru-RU"/>
          </a:p>
        </p:txBody>
      </p:sp>
      <p:sp>
        <p:nvSpPr>
          <p:cNvPr id="496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ru-RU"/>
          </a:p>
        </p:txBody>
      </p:sp>
      <p:sp>
        <p:nvSpPr>
          <p:cNvPr id="496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48DA88EC-B936-4000-B82B-6EB6529DA30E}" type="slidenum">
              <a:rPr lang="ru-RU"/>
              <a:pPr/>
              <a:t>‹Nr.›</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oleObject4.bin"/><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3.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6738" name="Rectangle 2"/>
          <p:cNvSpPr>
            <a:spLocks noGrp="1" noChangeArrowheads="1"/>
          </p:cNvSpPr>
          <p:nvPr>
            <p:ph type="ctrTitle"/>
          </p:nvPr>
        </p:nvSpPr>
        <p:spPr>
          <a:xfrm>
            <a:off x="611188" y="1125538"/>
            <a:ext cx="8001000" cy="3168650"/>
          </a:xfrm>
        </p:spPr>
        <p:txBody>
          <a:bodyPr/>
          <a:lstStyle/>
          <a:p>
            <a:r>
              <a:rPr lang="en-US"/>
              <a:t>Conditions of radioactive aerosol release whithin primary circuit of</a:t>
            </a:r>
            <a:br>
              <a:rPr lang="en-US"/>
            </a:br>
            <a:r>
              <a:rPr lang="en-US"/>
              <a:t>NPP with WWER during LOCA severe accidents</a:t>
            </a:r>
            <a:r>
              <a:rPr lang="en-US" sz="2800">
                <a:latin typeface="Tahoma" pitchFamily="34" charset="0"/>
              </a:rPr>
              <a:t> </a:t>
            </a:r>
            <a:br>
              <a:rPr lang="en-US" sz="2800">
                <a:latin typeface="Tahoma" pitchFamily="34" charset="0"/>
              </a:rPr>
            </a:br>
            <a:r>
              <a:rPr lang="en-US" sz="1700"/>
              <a:t/>
            </a:r>
            <a:br>
              <a:rPr lang="en-US" sz="1700"/>
            </a:br>
            <a:r>
              <a:rPr lang="en-US" sz="1800"/>
              <a:t>Valery Sidorov </a:t>
            </a:r>
            <a:r>
              <a:rPr lang="en-GB" sz="1800"/>
              <a:t>(SPAEP)</a:t>
            </a:r>
            <a:br>
              <a:rPr lang="en-GB" sz="1800"/>
            </a:br>
            <a:r>
              <a:rPr lang="en-GB" sz="1800"/>
              <a:t> </a:t>
            </a:r>
            <a:r>
              <a:rPr lang="ru-RU" sz="1800"/>
              <a:t>Sergey</a:t>
            </a:r>
            <a:r>
              <a:rPr lang="en-US" sz="1800"/>
              <a:t> </a:t>
            </a:r>
            <a:r>
              <a:rPr lang="ru-RU" sz="1800"/>
              <a:t>Tsaun </a:t>
            </a:r>
            <a:r>
              <a:rPr lang="en-US" sz="1800"/>
              <a:t>(IBRAE)</a:t>
            </a:r>
            <a:endParaRPr lang="ru-RU" sz="1800"/>
          </a:p>
        </p:txBody>
      </p:sp>
      <p:sp>
        <p:nvSpPr>
          <p:cNvPr id="756739" name="Rectangle 3"/>
          <p:cNvSpPr>
            <a:spLocks noGrp="1" noChangeArrowheads="1"/>
          </p:cNvSpPr>
          <p:nvPr>
            <p:ph type="subTitle" idx="1"/>
          </p:nvPr>
        </p:nvSpPr>
        <p:spPr>
          <a:xfrm>
            <a:off x="1371600" y="4581525"/>
            <a:ext cx="6400800" cy="1057275"/>
          </a:xfrm>
        </p:spPr>
        <p:txBody>
          <a:bodyPr/>
          <a:lstStyle/>
          <a:p>
            <a:pPr>
              <a:lnSpc>
                <a:spcPct val="80000"/>
              </a:lnSpc>
              <a:spcBef>
                <a:spcPct val="0"/>
              </a:spcBef>
            </a:pPr>
            <a:endParaRPr lang="en-US" sz="1400"/>
          </a:p>
          <a:p>
            <a:pPr>
              <a:lnSpc>
                <a:spcPct val="80000"/>
              </a:lnSpc>
              <a:spcBef>
                <a:spcPct val="0"/>
              </a:spcBef>
            </a:pPr>
            <a:endParaRPr lang="en-US" sz="1600"/>
          </a:p>
          <a:p>
            <a:pPr>
              <a:lnSpc>
                <a:spcPct val="80000"/>
              </a:lnSpc>
              <a:spcBef>
                <a:spcPct val="0"/>
              </a:spcBef>
            </a:pPr>
            <a:endParaRPr lang="en-US" sz="1600"/>
          </a:p>
          <a:p>
            <a:pPr>
              <a:lnSpc>
                <a:spcPct val="80000"/>
              </a:lnSpc>
              <a:spcBef>
                <a:spcPct val="0"/>
              </a:spcBef>
            </a:pPr>
            <a:endParaRPr lang="en-US" sz="1600"/>
          </a:p>
          <a:p>
            <a:pPr>
              <a:lnSpc>
                <a:spcPct val="80000"/>
              </a:lnSpc>
              <a:spcBef>
                <a:spcPct val="0"/>
              </a:spcBef>
            </a:pPr>
            <a:endParaRPr lang="en-US" sz="1800"/>
          </a:p>
          <a:p>
            <a:pPr>
              <a:lnSpc>
                <a:spcPct val="80000"/>
              </a:lnSpc>
              <a:spcBef>
                <a:spcPct val="0"/>
              </a:spcBef>
            </a:pPr>
            <a:r>
              <a:rPr lang="en-US" sz="1800"/>
              <a:t>ISTC meeting, September 7-10, 200</a:t>
            </a:r>
            <a:r>
              <a:rPr lang="ru-RU" sz="1800"/>
              <a:t>7</a:t>
            </a:r>
            <a:endParaRPr lang="en-US" sz="1800"/>
          </a:p>
          <a:p>
            <a:pPr>
              <a:lnSpc>
                <a:spcPct val="80000"/>
              </a:lnSpc>
              <a:spcBef>
                <a:spcPct val="0"/>
              </a:spcBef>
            </a:pPr>
            <a:r>
              <a:rPr lang="en-US" sz="1800"/>
              <a:t>St-Petersburg</a:t>
            </a:r>
            <a:endParaRPr lang="ru-RU" sz="1800"/>
          </a:p>
        </p:txBody>
      </p:sp>
      <p:pic>
        <p:nvPicPr>
          <p:cNvPr id="7567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r="83063"/>
          <a:stretch>
            <a:fillRect/>
          </a:stretch>
        </p:blipFill>
        <p:spPr bwMode="auto">
          <a:xfrm>
            <a:off x="7885113" y="0"/>
            <a:ext cx="1258887" cy="1052513"/>
          </a:xfrm>
          <a:prstGeom prst="rect">
            <a:avLst/>
          </a:prstGeom>
          <a:solidFill>
            <a:schemeClr val="hlink"/>
          </a:solidFill>
        </p:spPr>
      </p:pic>
      <p:pic>
        <p:nvPicPr>
          <p:cNvPr id="756741" name="Picture 5" descr="aep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16013" cy="110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7"/>
          <p:cNvSpPr>
            <a:spLocks noGrp="1"/>
          </p:cNvSpPr>
          <p:nvPr>
            <p:ph type="sldNum" sz="quarter" idx="12"/>
          </p:nvPr>
        </p:nvSpPr>
        <p:spPr/>
        <p:txBody>
          <a:bodyPr/>
          <a:lstStyle/>
          <a:p>
            <a:fld id="{589209DF-1732-4C3F-A315-27598C024DDB}" type="slidenum">
              <a:rPr lang="ru-RU"/>
              <a:pPr/>
              <a:t>10</a:t>
            </a:fld>
            <a:endParaRPr lang="ru-RU"/>
          </a:p>
        </p:txBody>
      </p:sp>
      <p:sp>
        <p:nvSpPr>
          <p:cNvPr id="733187" name="Rectangle 3"/>
          <p:cNvSpPr>
            <a:spLocks noGrp="1" noChangeArrowheads="1"/>
          </p:cNvSpPr>
          <p:nvPr>
            <p:ph type="body" sz="half" idx="1"/>
          </p:nvPr>
        </p:nvSpPr>
        <p:spPr>
          <a:xfrm>
            <a:off x="1187450" y="1268413"/>
            <a:ext cx="6048375" cy="4826000"/>
          </a:xfrm>
        </p:spPr>
        <p:txBody>
          <a:bodyPr/>
          <a:lstStyle/>
          <a:p>
            <a:pPr algn="ctr">
              <a:lnSpc>
                <a:spcPct val="80000"/>
              </a:lnSpc>
              <a:buFontTx/>
              <a:buNone/>
            </a:pPr>
            <a:r>
              <a:rPr lang="en-US" sz="2400" i="1"/>
              <a:t>The following maximal value of</a:t>
            </a:r>
            <a:endParaRPr lang="ru-RU" sz="2400" i="1"/>
          </a:p>
          <a:p>
            <a:pPr algn="ctr">
              <a:lnSpc>
                <a:spcPct val="80000"/>
              </a:lnSpc>
              <a:buFontTx/>
              <a:buNone/>
            </a:pPr>
            <a:r>
              <a:rPr lang="en-US" sz="2400" i="1"/>
              <a:t>parameters have</a:t>
            </a:r>
            <a:endParaRPr lang="ru-RU" sz="2400" i="1"/>
          </a:p>
          <a:p>
            <a:pPr algn="ctr">
              <a:lnSpc>
                <a:spcPct val="80000"/>
              </a:lnSpc>
              <a:buFontTx/>
              <a:buNone/>
            </a:pPr>
            <a:r>
              <a:rPr lang="en-US" sz="2400" i="1"/>
              <a:t>been obtained</a:t>
            </a:r>
            <a:r>
              <a:rPr lang="ru-RU" sz="2400" i="1"/>
              <a:t>:</a:t>
            </a:r>
          </a:p>
          <a:p>
            <a:pPr>
              <a:lnSpc>
                <a:spcPct val="80000"/>
              </a:lnSpc>
              <a:buFontTx/>
              <a:buNone/>
            </a:pPr>
            <a:endParaRPr lang="ru-RU" sz="2400" i="1"/>
          </a:p>
          <a:p>
            <a:pPr>
              <a:lnSpc>
                <a:spcPct val="80000"/>
              </a:lnSpc>
              <a:buFontTx/>
              <a:buNone/>
            </a:pPr>
            <a:r>
              <a:rPr lang="en-US" sz="1800">
                <a:solidFill>
                  <a:srgbClr val="660033"/>
                </a:solidFill>
              </a:rPr>
              <a:t>Large and middle LOCA’s</a:t>
            </a:r>
            <a:r>
              <a:rPr lang="ru-RU" sz="1800">
                <a:solidFill>
                  <a:srgbClr val="660033"/>
                </a:solidFill>
              </a:rPr>
              <a:t>:</a:t>
            </a:r>
          </a:p>
          <a:p>
            <a:pPr>
              <a:lnSpc>
                <a:spcPct val="80000"/>
              </a:lnSpc>
            </a:pPr>
            <a:r>
              <a:rPr lang="ru-RU" sz="1600"/>
              <a:t>gas temperature: 3000 К</a:t>
            </a:r>
          </a:p>
          <a:p>
            <a:pPr>
              <a:lnSpc>
                <a:spcPct val="80000"/>
              </a:lnSpc>
            </a:pPr>
            <a:r>
              <a:rPr lang="en-US" sz="1600"/>
              <a:t>Velocity</a:t>
            </a:r>
            <a:r>
              <a:rPr lang="ru-RU" sz="1600"/>
              <a:t>: 97 </a:t>
            </a:r>
            <a:r>
              <a:rPr lang="en-US" sz="1600"/>
              <a:t>m</a:t>
            </a:r>
            <a:r>
              <a:rPr lang="ru-RU" sz="1600"/>
              <a:t>/</a:t>
            </a:r>
            <a:r>
              <a:rPr lang="en-US" sz="1600"/>
              <a:t>s</a:t>
            </a:r>
          </a:p>
          <a:p>
            <a:pPr>
              <a:lnSpc>
                <a:spcPct val="80000"/>
              </a:lnSpc>
            </a:pPr>
            <a:r>
              <a:rPr lang="en-US" sz="1600"/>
              <a:t>Reynolds number</a:t>
            </a:r>
            <a:r>
              <a:rPr lang="ru-RU" sz="1600"/>
              <a:t>: 2,2</a:t>
            </a:r>
            <a:r>
              <a:rPr lang="en-US" sz="1600">
                <a:cs typeface="Arial" charset="0"/>
              </a:rPr>
              <a:t>·</a:t>
            </a:r>
            <a:r>
              <a:rPr lang="ru-RU" sz="1600">
                <a:cs typeface="Arial" charset="0"/>
              </a:rPr>
              <a:t>10</a:t>
            </a:r>
            <a:r>
              <a:rPr lang="ru-RU" sz="1600" baseline="30000">
                <a:cs typeface="Arial" charset="0"/>
              </a:rPr>
              <a:t>6</a:t>
            </a:r>
            <a:endParaRPr lang="en-US" sz="1600" baseline="30000">
              <a:cs typeface="Arial" charset="0"/>
            </a:endParaRPr>
          </a:p>
          <a:p>
            <a:pPr>
              <a:lnSpc>
                <a:spcPct val="80000"/>
              </a:lnSpc>
              <a:buFontTx/>
              <a:buNone/>
            </a:pPr>
            <a:endParaRPr lang="ru-RU" sz="1600"/>
          </a:p>
          <a:p>
            <a:pPr>
              <a:lnSpc>
                <a:spcPct val="80000"/>
              </a:lnSpc>
              <a:buFontTx/>
              <a:buNone/>
            </a:pPr>
            <a:r>
              <a:rPr lang="en-US" sz="1800">
                <a:solidFill>
                  <a:srgbClr val="660033"/>
                </a:solidFill>
              </a:rPr>
              <a:t>Small  LOCA’s:</a:t>
            </a:r>
            <a:endParaRPr lang="ru-RU" sz="1800">
              <a:solidFill>
                <a:srgbClr val="660033"/>
              </a:solidFill>
            </a:endParaRPr>
          </a:p>
          <a:p>
            <a:pPr>
              <a:lnSpc>
                <a:spcPct val="80000"/>
              </a:lnSpc>
            </a:pPr>
            <a:r>
              <a:rPr lang="ru-RU" sz="1600"/>
              <a:t>gas temperature: 3000 К</a:t>
            </a:r>
          </a:p>
          <a:p>
            <a:pPr>
              <a:lnSpc>
                <a:spcPct val="80000"/>
              </a:lnSpc>
            </a:pPr>
            <a:r>
              <a:rPr lang="en-US" sz="1600"/>
              <a:t>Velocity</a:t>
            </a:r>
            <a:r>
              <a:rPr lang="ru-RU" sz="1600"/>
              <a:t>: 38 </a:t>
            </a:r>
            <a:r>
              <a:rPr lang="en-US" sz="1600"/>
              <a:t>m</a:t>
            </a:r>
            <a:r>
              <a:rPr lang="ru-RU" sz="1600"/>
              <a:t>/</a:t>
            </a:r>
            <a:r>
              <a:rPr lang="en-US" sz="1600"/>
              <a:t>s</a:t>
            </a:r>
          </a:p>
          <a:p>
            <a:pPr>
              <a:lnSpc>
                <a:spcPct val="80000"/>
              </a:lnSpc>
            </a:pPr>
            <a:r>
              <a:rPr lang="en-US" sz="1600"/>
              <a:t>Reynolds number</a:t>
            </a:r>
            <a:r>
              <a:rPr lang="ru-RU" sz="1600"/>
              <a:t>: 1</a:t>
            </a:r>
            <a:r>
              <a:rPr lang="en-US" sz="1600">
                <a:cs typeface="Arial" charset="0"/>
              </a:rPr>
              <a:t>·</a:t>
            </a:r>
            <a:r>
              <a:rPr lang="ru-RU" sz="1600">
                <a:cs typeface="Arial" charset="0"/>
              </a:rPr>
              <a:t>10</a:t>
            </a:r>
            <a:r>
              <a:rPr lang="ru-RU" sz="1600" baseline="30000">
                <a:cs typeface="Arial" charset="0"/>
              </a:rPr>
              <a:t>6</a:t>
            </a:r>
            <a:endParaRPr lang="en-US" sz="1600" baseline="30000">
              <a:cs typeface="Arial" charset="0"/>
            </a:endParaRPr>
          </a:p>
          <a:p>
            <a:pPr>
              <a:lnSpc>
                <a:spcPct val="80000"/>
              </a:lnSpc>
            </a:pPr>
            <a:endParaRPr lang="en-US" sz="1600"/>
          </a:p>
          <a:p>
            <a:pPr>
              <a:lnSpc>
                <a:spcPct val="80000"/>
              </a:lnSpc>
              <a:buFontTx/>
              <a:buNone/>
            </a:pPr>
            <a:r>
              <a:rPr lang="en-US" sz="1800">
                <a:solidFill>
                  <a:srgbClr val="660033"/>
                </a:solidFill>
              </a:rPr>
              <a:t>Steam generator tubes rupture (SGTR)</a:t>
            </a:r>
            <a:r>
              <a:rPr lang="ru-RU" sz="1800">
                <a:solidFill>
                  <a:srgbClr val="660033"/>
                </a:solidFill>
              </a:rPr>
              <a:t>:</a:t>
            </a:r>
            <a:endParaRPr lang="ru-RU" sz="1600"/>
          </a:p>
          <a:p>
            <a:pPr>
              <a:lnSpc>
                <a:spcPct val="80000"/>
              </a:lnSpc>
            </a:pPr>
            <a:r>
              <a:rPr lang="en-US" sz="1600"/>
              <a:t>Max. Velocity</a:t>
            </a:r>
            <a:r>
              <a:rPr lang="ru-RU" sz="1600"/>
              <a:t>: </a:t>
            </a:r>
            <a:r>
              <a:rPr lang="en-US" sz="1600"/>
              <a:t>324</a:t>
            </a:r>
            <a:r>
              <a:rPr lang="ru-RU" sz="1600"/>
              <a:t> </a:t>
            </a:r>
            <a:r>
              <a:rPr lang="en-US" sz="1600"/>
              <a:t>m</a:t>
            </a:r>
            <a:r>
              <a:rPr lang="ru-RU" sz="1600"/>
              <a:t>/</a:t>
            </a:r>
            <a:r>
              <a:rPr lang="en-US" sz="1600"/>
              <a:t>s</a:t>
            </a:r>
          </a:p>
          <a:p>
            <a:pPr>
              <a:lnSpc>
                <a:spcPct val="80000"/>
              </a:lnSpc>
            </a:pPr>
            <a:r>
              <a:rPr lang="en-US" sz="1600"/>
              <a:t>Max. Reynolds number</a:t>
            </a:r>
            <a:r>
              <a:rPr lang="ru-RU" sz="1600"/>
              <a:t>: </a:t>
            </a:r>
            <a:r>
              <a:rPr lang="en-US" sz="1600"/>
              <a:t>2.3</a:t>
            </a:r>
            <a:r>
              <a:rPr lang="en-US" sz="1600">
                <a:cs typeface="Arial" charset="0"/>
              </a:rPr>
              <a:t>·</a:t>
            </a:r>
            <a:r>
              <a:rPr lang="ru-RU" sz="1600">
                <a:cs typeface="Arial" charset="0"/>
              </a:rPr>
              <a:t>10</a:t>
            </a:r>
            <a:r>
              <a:rPr lang="en-US" sz="1600" baseline="30000">
                <a:cs typeface="Arial" charset="0"/>
              </a:rPr>
              <a:t>7</a:t>
            </a:r>
          </a:p>
          <a:p>
            <a:pPr>
              <a:lnSpc>
                <a:spcPct val="80000"/>
              </a:lnSpc>
              <a:buFontTx/>
              <a:buNone/>
            </a:pPr>
            <a:endParaRPr lang="en-US" sz="1600"/>
          </a:p>
          <a:p>
            <a:pPr>
              <a:lnSpc>
                <a:spcPct val="80000"/>
              </a:lnSpc>
              <a:buFontTx/>
              <a:buNone/>
            </a:pPr>
            <a:endParaRPr lang="en-US" sz="1600"/>
          </a:p>
        </p:txBody>
      </p:sp>
      <p:sp>
        <p:nvSpPr>
          <p:cNvPr id="733194" name="Rectangle 10"/>
          <p:cNvSpPr>
            <a:spLocks noChangeArrowheads="1"/>
          </p:cNvSpPr>
          <p:nvPr/>
        </p:nvSpPr>
        <p:spPr bwMode="auto">
          <a:xfrm>
            <a:off x="684213" y="1125538"/>
            <a:ext cx="7056437" cy="5184775"/>
          </a:xfrm>
          <a:prstGeom prst="rect">
            <a:avLst/>
          </a:prstGeom>
          <a:noFill/>
          <a:ln w="25400">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33207" name="Rectangle 23"/>
          <p:cNvSpPr>
            <a:spLocks noGrp="1" noChangeArrowheads="1"/>
          </p:cNvSpPr>
          <p:nvPr>
            <p:ph type="title"/>
          </p:nvPr>
        </p:nvSpPr>
        <p:spPr>
          <a:xfrm>
            <a:off x="468313" y="260350"/>
            <a:ext cx="8385175" cy="431800"/>
          </a:xfrm>
        </p:spPr>
        <p:txBody>
          <a:bodyPr/>
          <a:lstStyle/>
          <a:p>
            <a:r>
              <a:rPr lang="en-US" sz="2200"/>
              <a:t>T</a:t>
            </a:r>
            <a:r>
              <a:rPr lang="ru-RU" sz="2200"/>
              <a:t>he analysis of </a:t>
            </a:r>
            <a:r>
              <a:rPr lang="en-US" sz="2200"/>
              <a:t>aerosols release condition</a:t>
            </a:r>
            <a:endParaRPr lang="ru-RU" sz="2200"/>
          </a:p>
        </p:txBody>
      </p:sp>
    </p:spTree>
  </p:cSld>
  <p:clrMapOvr>
    <a:masterClrMapping/>
  </p:clrMapOvr>
  <p:transition advClick="0">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5"/>
          <p:cNvSpPr>
            <a:spLocks noGrp="1"/>
          </p:cNvSpPr>
          <p:nvPr>
            <p:ph type="sldNum" sz="quarter" idx="12"/>
          </p:nvPr>
        </p:nvSpPr>
        <p:spPr/>
        <p:txBody>
          <a:bodyPr/>
          <a:lstStyle/>
          <a:p>
            <a:fld id="{DDC5AB3E-7472-46D3-9A5A-8EEBC5D0878D}" type="slidenum">
              <a:rPr lang="ru-RU"/>
              <a:pPr/>
              <a:t>11</a:t>
            </a:fld>
            <a:endParaRPr lang="ru-RU"/>
          </a:p>
        </p:txBody>
      </p:sp>
      <p:sp>
        <p:nvSpPr>
          <p:cNvPr id="779266" name="Rectangle 2"/>
          <p:cNvSpPr>
            <a:spLocks noGrp="1" noChangeArrowheads="1"/>
          </p:cNvSpPr>
          <p:nvPr>
            <p:ph type="title"/>
          </p:nvPr>
        </p:nvSpPr>
        <p:spPr>
          <a:xfrm>
            <a:off x="755650" y="188913"/>
            <a:ext cx="7772400" cy="431800"/>
          </a:xfrm>
        </p:spPr>
        <p:txBody>
          <a:bodyPr/>
          <a:lstStyle/>
          <a:p>
            <a:r>
              <a:rPr lang="en-US" sz="2000"/>
              <a:t>T</a:t>
            </a:r>
            <a:r>
              <a:rPr lang="ru-RU" sz="2000"/>
              <a:t>he analysis of </a:t>
            </a:r>
            <a:r>
              <a:rPr lang="en-US" sz="2000"/>
              <a:t>aerosols release condition.</a:t>
            </a:r>
            <a:r>
              <a:rPr lang="ru-RU" sz="2000"/>
              <a:t/>
            </a:r>
            <a:br>
              <a:rPr lang="ru-RU" sz="2000"/>
            </a:br>
            <a:r>
              <a:rPr lang="ru-RU" sz="2000"/>
              <a:t>Relocation of core materials</a:t>
            </a:r>
          </a:p>
        </p:txBody>
      </p:sp>
      <p:pic>
        <p:nvPicPr>
          <p:cNvPr id="77926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l="20370" t="10393" r="28343" b="16061"/>
          <a:stretch>
            <a:fillRect/>
          </a:stretch>
        </p:blipFill>
        <p:spPr>
          <a:xfrm>
            <a:off x="468313" y="1268413"/>
            <a:ext cx="3446462" cy="4759325"/>
          </a:xfrm>
          <a:noFill/>
          <a:ln/>
        </p:spPr>
      </p:pic>
      <p:pic>
        <p:nvPicPr>
          <p:cNvPr id="779268" name="Picture 4"/>
          <p:cNvPicPr>
            <a:picLocks noChangeArrowheads="1"/>
          </p:cNvPicPr>
          <p:nvPr/>
        </p:nvPicPr>
        <p:blipFill>
          <a:blip r:embed="rId3">
            <a:extLst>
              <a:ext uri="{28A0092B-C50C-407E-A947-70E740481C1C}">
                <a14:useLocalDpi xmlns:a14="http://schemas.microsoft.com/office/drawing/2010/main" val="0"/>
              </a:ext>
            </a:extLst>
          </a:blip>
          <a:srcRect l="20370" t="10393" r="28343" b="16061"/>
          <a:stretch>
            <a:fillRect/>
          </a:stretch>
        </p:blipFill>
        <p:spPr bwMode="auto">
          <a:xfrm>
            <a:off x="4932363" y="1268413"/>
            <a:ext cx="3438525" cy="474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9269" name="Rectangle 5"/>
          <p:cNvSpPr>
            <a:spLocks noChangeArrowheads="1"/>
          </p:cNvSpPr>
          <p:nvPr/>
        </p:nvSpPr>
        <p:spPr bwMode="auto">
          <a:xfrm>
            <a:off x="7380288" y="4292600"/>
            <a:ext cx="1568450" cy="1819275"/>
          </a:xfrm>
          <a:prstGeom prst="rect">
            <a:avLst/>
          </a:prstGeom>
          <a:solidFill>
            <a:srgbClr val="FFE8D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buFontTx/>
              <a:buChar char="•"/>
            </a:pPr>
            <a:r>
              <a:rPr lang="en-US" sz="1400" b="1">
                <a:solidFill>
                  <a:srgbClr val="000066"/>
                </a:solidFill>
              </a:rPr>
              <a:t>Stratification of melt</a:t>
            </a:r>
            <a:r>
              <a:rPr lang="ru-RU" sz="1400" b="1">
                <a:solidFill>
                  <a:srgbClr val="000066"/>
                </a:solidFill>
              </a:rPr>
              <a:t>:</a:t>
            </a:r>
            <a:r>
              <a:rPr lang="en-US" sz="1400" b="1">
                <a:solidFill>
                  <a:srgbClr val="000066"/>
                </a:solidFill>
              </a:rPr>
              <a:t> </a:t>
            </a:r>
            <a:endParaRPr lang="ru-RU" sz="1400" b="1">
              <a:solidFill>
                <a:srgbClr val="000066"/>
              </a:solidFill>
            </a:endParaRPr>
          </a:p>
          <a:p>
            <a:pPr lvl="1" defTabSz="749300">
              <a:buFontTx/>
              <a:buChar char="•"/>
            </a:pPr>
            <a:r>
              <a:rPr lang="ru-RU" sz="1400" b="1">
                <a:solidFill>
                  <a:srgbClr val="000066"/>
                </a:solidFill>
              </a:rPr>
              <a:t>   </a:t>
            </a:r>
            <a:r>
              <a:rPr lang="en-US" sz="1400" b="1">
                <a:solidFill>
                  <a:srgbClr val="000066"/>
                </a:solidFill>
              </a:rPr>
              <a:t>Metallic layer</a:t>
            </a:r>
            <a:endParaRPr lang="ru-RU" sz="1400" b="1">
              <a:solidFill>
                <a:srgbClr val="000066"/>
              </a:solidFill>
            </a:endParaRPr>
          </a:p>
          <a:p>
            <a:pPr lvl="1" defTabSz="749300">
              <a:buFontTx/>
              <a:buChar char="•"/>
            </a:pPr>
            <a:r>
              <a:rPr lang="ru-RU" sz="1400" b="1">
                <a:solidFill>
                  <a:srgbClr val="000066"/>
                </a:solidFill>
              </a:rPr>
              <a:t>   </a:t>
            </a:r>
            <a:r>
              <a:rPr lang="en-US" sz="1400" b="1">
                <a:solidFill>
                  <a:srgbClr val="000066"/>
                </a:solidFill>
              </a:rPr>
              <a:t>Oxidic layer</a:t>
            </a:r>
            <a:endParaRPr lang="ru-RU" sz="1400" b="1">
              <a:solidFill>
                <a:srgbClr val="000066"/>
              </a:solidFill>
            </a:endParaRPr>
          </a:p>
          <a:p>
            <a:pPr defTabSz="749300">
              <a:buFontTx/>
              <a:buChar char="•"/>
            </a:pPr>
            <a:r>
              <a:rPr lang="en-US" sz="1400" b="1">
                <a:solidFill>
                  <a:srgbClr val="000066"/>
                </a:solidFill>
              </a:rPr>
              <a:t>Focusing effect</a:t>
            </a:r>
          </a:p>
        </p:txBody>
      </p:sp>
      <p:sp>
        <p:nvSpPr>
          <p:cNvPr id="779270" name="Rectangle 6"/>
          <p:cNvSpPr>
            <a:spLocks noChangeArrowheads="1"/>
          </p:cNvSpPr>
          <p:nvPr/>
        </p:nvSpPr>
        <p:spPr bwMode="auto">
          <a:xfrm>
            <a:off x="3059113" y="4437063"/>
            <a:ext cx="1568450" cy="1393825"/>
          </a:xfrm>
          <a:prstGeom prst="rect">
            <a:avLst/>
          </a:prstGeom>
          <a:solidFill>
            <a:srgbClr val="FFE8D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buFontTx/>
              <a:buChar char="•"/>
            </a:pPr>
            <a:r>
              <a:rPr lang="en-US" sz="1400" b="1">
                <a:solidFill>
                  <a:srgbClr val="000066"/>
                </a:solidFill>
              </a:rPr>
              <a:t>Formation of blockages near supporting grid</a:t>
            </a:r>
          </a:p>
          <a:p>
            <a:pPr defTabSz="749300">
              <a:buFontTx/>
              <a:buChar char="•"/>
            </a:pPr>
            <a:r>
              <a:rPr lang="en-US" sz="1400" b="1">
                <a:solidFill>
                  <a:srgbClr val="000066"/>
                </a:solidFill>
              </a:rPr>
              <a:t>Formation of molten pool in the core region</a:t>
            </a:r>
          </a:p>
        </p:txBody>
      </p:sp>
    </p:spTree>
  </p:cSld>
  <p:clrMapOvr>
    <a:masterClrMapping/>
  </p:clrMapOvr>
  <p:transition advClick="0">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liennummernplatzhalter 5"/>
          <p:cNvSpPr>
            <a:spLocks noGrp="1"/>
          </p:cNvSpPr>
          <p:nvPr>
            <p:ph type="sldNum" sz="quarter" idx="12"/>
          </p:nvPr>
        </p:nvSpPr>
        <p:spPr/>
        <p:txBody>
          <a:bodyPr/>
          <a:lstStyle/>
          <a:p>
            <a:fld id="{75FBD102-4C9F-4CB2-B6B3-C1207D3D841F}" type="slidenum">
              <a:rPr lang="ru-RU"/>
              <a:pPr/>
              <a:t>12</a:t>
            </a:fld>
            <a:endParaRPr lang="ru-RU"/>
          </a:p>
        </p:txBody>
      </p:sp>
      <p:sp>
        <p:nvSpPr>
          <p:cNvPr id="776270" name="Rectangle 78"/>
          <p:cNvSpPr>
            <a:spLocks noGrp="1" noChangeArrowheads="1"/>
          </p:cNvSpPr>
          <p:nvPr>
            <p:ph type="title"/>
          </p:nvPr>
        </p:nvSpPr>
        <p:spPr>
          <a:xfrm>
            <a:off x="755650" y="476250"/>
            <a:ext cx="7772400" cy="431800"/>
          </a:xfrm>
        </p:spPr>
        <p:txBody>
          <a:bodyPr/>
          <a:lstStyle/>
          <a:p>
            <a:r>
              <a:rPr lang="en-US" sz="2200"/>
              <a:t>T</a:t>
            </a:r>
            <a:r>
              <a:rPr lang="ru-RU" sz="2200"/>
              <a:t>he analysis of </a:t>
            </a:r>
            <a:r>
              <a:rPr lang="en-US" sz="2200"/>
              <a:t>aerosols release condition.</a:t>
            </a:r>
            <a:br>
              <a:rPr lang="en-US" sz="2200"/>
            </a:br>
            <a:r>
              <a:rPr lang="en-US" sz="2200"/>
              <a:t>Parameters of corium bath</a:t>
            </a:r>
            <a:endParaRPr lang="ru-RU" sz="2200"/>
          </a:p>
        </p:txBody>
      </p:sp>
      <p:graphicFrame>
        <p:nvGraphicFramePr>
          <p:cNvPr id="776272" name="Group 80"/>
          <p:cNvGraphicFramePr>
            <a:graphicFrameLocks noGrp="1"/>
          </p:cNvGraphicFramePr>
          <p:nvPr>
            <p:ph idx="1"/>
          </p:nvPr>
        </p:nvGraphicFramePr>
        <p:xfrm>
          <a:off x="755650" y="981075"/>
          <a:ext cx="7772400" cy="5240338"/>
        </p:xfrm>
        <a:graphic>
          <a:graphicData uri="http://schemas.openxmlformats.org/drawingml/2006/table">
            <a:tbl>
              <a:tblPr/>
              <a:tblGrid>
                <a:gridCol w="2238375"/>
                <a:gridCol w="1225550"/>
                <a:gridCol w="1089025"/>
                <a:gridCol w="1071563"/>
                <a:gridCol w="1076325"/>
                <a:gridCol w="1071562"/>
              </a:tblGrid>
              <a:tr h="2047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Times New Roman" pitchFamily="18" charset="0"/>
                          <a:cs typeface="Times New Roman" pitchFamily="18" charset="0"/>
                        </a:rPr>
                        <a:t>parameters</a:t>
                      </a:r>
                      <a:endParaRPr kumimoji="0" lang="ru-RU" sz="2400" b="0" i="0" u="none" strike="noStrike" cap="none" normalizeH="0" baseline="0" smtClean="0">
                        <a:ln>
                          <a:noFill/>
                        </a:ln>
                        <a:solidFill>
                          <a:srgbClr val="000066"/>
                        </a:solidFill>
                        <a:effectLst/>
                        <a:latin typeface="Times New Roman" pitchFamily="18" charset="0"/>
                      </a:endParaRPr>
                    </a:p>
                  </a:txBody>
                  <a:tcPr marL="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Times New Roman" pitchFamily="18" charset="0"/>
                          <a:cs typeface="Times New Roman" pitchFamily="18" charset="0"/>
                        </a:rPr>
                        <a:t>accident</a:t>
                      </a:r>
                      <a:endParaRPr kumimoji="0" lang="ru-RU" sz="2400" b="0" i="0" u="none" strike="noStrike" cap="none" normalizeH="0" baseline="0" smtClean="0">
                        <a:ln>
                          <a:noFill/>
                        </a:ln>
                        <a:solidFill>
                          <a:srgbClr val="000066"/>
                        </a:solidFill>
                        <a:effectLst/>
                        <a:latin typeface="Times New Roman" pitchFamily="18" charset="0"/>
                      </a:endParaRPr>
                    </a:p>
                  </a:txBody>
                  <a:tcPr marL="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204788">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Times New Roman" pitchFamily="18" charset="0"/>
                          <a:cs typeface="Times New Roman" pitchFamily="18" charset="0"/>
                        </a:rPr>
                        <a:t>Dnom </a:t>
                      </a: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346</a:t>
                      </a:r>
                      <a:endParaRPr kumimoji="0" lang="ru-RU" sz="2400" b="0" i="0" u="none" strike="noStrike" cap="none" normalizeH="0" baseline="0" smtClean="0">
                        <a:ln>
                          <a:noFill/>
                        </a:ln>
                        <a:solidFill>
                          <a:srgbClr val="000066"/>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Times New Roman" pitchFamily="18" charset="0"/>
                          <a:cs typeface="Times New Roman" pitchFamily="18" charset="0"/>
                        </a:rPr>
                        <a:t>Dnom</a:t>
                      </a: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 300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Times New Roman" pitchFamily="18" charset="0"/>
                          <a:cs typeface="Times New Roman" pitchFamily="18" charset="0"/>
                        </a:rPr>
                        <a:t>Dnom</a:t>
                      </a: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 179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Times New Roman" pitchFamily="18" charset="0"/>
                          <a:cs typeface="Times New Roman" pitchFamily="18" charset="0"/>
                        </a:rPr>
                        <a:t>Dnom</a:t>
                      </a: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 80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Times New Roman" pitchFamily="18" charset="0"/>
                          <a:cs typeface="Times New Roman" pitchFamily="18" charset="0"/>
                        </a:rPr>
                        <a:t>Dnom</a:t>
                      </a:r>
                      <a:r>
                        <a:rPr kumimoji="0" lang="ru-RU" sz="1200" b="1" i="0" u="none" strike="noStrike" cap="none" normalizeH="0" baseline="0" smtClean="0">
                          <a:ln>
                            <a:noFill/>
                          </a:ln>
                          <a:solidFill>
                            <a:srgbClr val="000066"/>
                          </a:solidFill>
                          <a:effectLst/>
                          <a:latin typeface="Times New Roman" pitchFamily="18" charset="0"/>
                          <a:cs typeface="Times New Roman" pitchFamily="18" charset="0"/>
                        </a:rPr>
                        <a:t> 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4127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66"/>
                          </a:solidFill>
                          <a:effectLst/>
                          <a:latin typeface="Times New Roman" pitchFamily="18" charset="0"/>
                          <a:cs typeface="Times New Roman" pitchFamily="18" charset="0"/>
                        </a:rPr>
                        <a:t>Time available before the reactor barrel is melt through, s</a:t>
                      </a:r>
                      <a:r>
                        <a:rPr kumimoji="0" lang="ru-RU" sz="1200" b="1" i="0" u="none" strike="noStrike" cap="none" normalizeH="0" baseline="0" smtClean="0">
                          <a:ln>
                            <a:noFill/>
                          </a:ln>
                          <a:solidFill>
                            <a:srgbClr val="000066"/>
                          </a:solidFill>
                          <a:effectLst/>
                          <a:latin typeface="Arial" charset="0"/>
                        </a:rPr>
                        <a:t> </a:t>
                      </a:r>
                    </a:p>
                  </a:txBody>
                  <a:tcPr marL="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6 150 </a:t>
                      </a:r>
                      <a:endParaRPr kumimoji="0" lang="ru-RU" sz="2400" b="0" i="0" u="none" strike="noStrike" cap="none" normalizeH="0" baseline="0" smtClean="0">
                        <a:ln>
                          <a:noFill/>
                        </a:ln>
                        <a:solidFill>
                          <a:srgbClr val="000066"/>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5 920 </a:t>
                      </a:r>
                      <a:endParaRPr kumimoji="0" lang="ru-RU" sz="2400" b="0" i="0" u="none" strike="noStrike" cap="none" normalizeH="0" baseline="0" smtClean="0">
                        <a:ln>
                          <a:noFill/>
                        </a:ln>
                        <a:solidFill>
                          <a:srgbClr val="000066"/>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8 540 </a:t>
                      </a:r>
                      <a:endParaRPr kumimoji="0" lang="ru-RU" sz="2400" b="0" i="0" u="none" strike="noStrike" cap="none" normalizeH="0" baseline="0" smtClean="0">
                        <a:ln>
                          <a:noFill/>
                        </a:ln>
                        <a:solidFill>
                          <a:srgbClr val="000066"/>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14 900 </a:t>
                      </a:r>
                      <a:endParaRPr kumimoji="0" lang="ru-RU" sz="2400" b="0" i="0" u="none" strike="noStrike" cap="none" normalizeH="0" baseline="0" smtClean="0">
                        <a:ln>
                          <a:noFill/>
                        </a:ln>
                        <a:solidFill>
                          <a:srgbClr val="000066"/>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27 700 </a:t>
                      </a:r>
                      <a:endParaRPr kumimoji="0" lang="ru-RU" sz="2400" b="0" i="0" u="none" strike="noStrike" cap="none" normalizeH="0" baseline="0" smtClean="0">
                        <a:ln>
                          <a:noFill/>
                        </a:ln>
                        <a:solidFill>
                          <a:srgbClr val="000066"/>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11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66"/>
                          </a:solidFill>
                          <a:effectLst/>
                          <a:latin typeface="Times New Roman" pitchFamily="18" charset="0"/>
                          <a:cs typeface="Times New Roman" pitchFamily="18" charset="0"/>
                        </a:rPr>
                        <a:t>Time available before the reactor vessel is melt through, s</a:t>
                      </a:r>
                      <a:r>
                        <a:rPr kumimoji="0" lang="ru-RU" sz="1200" b="1" i="0" u="none" strike="noStrike" cap="none" normalizeH="0" baseline="0" smtClean="0">
                          <a:ln>
                            <a:noFill/>
                          </a:ln>
                          <a:solidFill>
                            <a:srgbClr val="000066"/>
                          </a:solidFill>
                          <a:effectLst/>
                          <a:latin typeface="Arial" charset="0"/>
                        </a:rPr>
                        <a:t> </a:t>
                      </a:r>
                    </a:p>
                  </a:txBody>
                  <a:tcPr marL="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8 340 </a:t>
                      </a:r>
                      <a:endParaRPr kumimoji="0" lang="ru-RU" sz="2400" b="0" i="0" u="none" strike="noStrike" cap="none" normalizeH="0" baseline="0" smtClean="0">
                        <a:ln>
                          <a:noFill/>
                        </a:ln>
                        <a:solidFill>
                          <a:srgbClr val="000066"/>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7 930 </a:t>
                      </a:r>
                      <a:endParaRPr kumimoji="0" lang="ru-RU" sz="2400" b="0" i="0" u="none" strike="noStrike" cap="none" normalizeH="0" baseline="0" smtClean="0">
                        <a:ln>
                          <a:noFill/>
                        </a:ln>
                        <a:solidFill>
                          <a:srgbClr val="000066"/>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10 330 </a:t>
                      </a:r>
                      <a:endParaRPr kumimoji="0" lang="ru-RU" sz="2400" b="0" i="0" u="none" strike="noStrike" cap="none" normalizeH="0" baseline="0" smtClean="0">
                        <a:ln>
                          <a:noFill/>
                        </a:ln>
                        <a:solidFill>
                          <a:srgbClr val="000066"/>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16 500 </a:t>
                      </a:r>
                      <a:endParaRPr kumimoji="0" lang="ru-RU" sz="2400" b="0" i="0" u="none" strike="noStrike" cap="none" normalizeH="0" baseline="0" smtClean="0">
                        <a:ln>
                          <a:noFill/>
                        </a:ln>
                        <a:solidFill>
                          <a:srgbClr val="000066"/>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29 820 </a:t>
                      </a:r>
                      <a:endParaRPr kumimoji="0" lang="ru-RU" sz="2400" b="0" i="0" u="none" strike="noStrike" cap="none" normalizeH="0" baseline="0" smtClean="0">
                        <a:ln>
                          <a:noFill/>
                        </a:ln>
                        <a:solidFill>
                          <a:srgbClr val="000066"/>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222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66"/>
                          </a:solidFill>
                          <a:effectLst/>
                          <a:latin typeface="Times New Roman" pitchFamily="18" charset="0"/>
                          <a:cs typeface="Times New Roman" pitchFamily="18" charset="0"/>
                        </a:rPr>
                        <a:t>Time available before the corium relocation to the corium catcher stops, s</a:t>
                      </a:r>
                      <a:r>
                        <a:rPr kumimoji="0" lang="ru-RU" sz="1200" b="1" i="1" u="none" strike="noStrike" cap="none" normalizeH="0" baseline="0" smtClean="0">
                          <a:ln>
                            <a:noFill/>
                          </a:ln>
                          <a:solidFill>
                            <a:srgbClr val="000066"/>
                          </a:solidFill>
                          <a:effectLst/>
                          <a:latin typeface="Times New Roman" pitchFamily="18" charset="0"/>
                          <a:cs typeface="Times New Roman" pitchFamily="18" charset="0"/>
                        </a:rPr>
                        <a:t> </a:t>
                      </a:r>
                    </a:p>
                  </a:txBody>
                  <a:tcPr marL="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11 800 </a:t>
                      </a:r>
                      <a:endParaRPr kumimoji="0" lang="ru-RU" sz="2400" b="0" i="0" u="none" strike="noStrike" cap="none" normalizeH="0" baseline="0" smtClean="0">
                        <a:ln>
                          <a:noFill/>
                        </a:ln>
                        <a:solidFill>
                          <a:srgbClr val="000066"/>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10 940 </a:t>
                      </a:r>
                      <a:endParaRPr kumimoji="0" lang="ru-RU" sz="2400" b="0" i="0" u="none" strike="noStrike" cap="none" normalizeH="0" baseline="0" smtClean="0">
                        <a:ln>
                          <a:noFill/>
                        </a:ln>
                        <a:solidFill>
                          <a:srgbClr val="000066"/>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13 840 </a:t>
                      </a:r>
                      <a:endParaRPr kumimoji="0" lang="ru-RU" sz="2400" b="0" i="0" u="none" strike="noStrike" cap="none" normalizeH="0" baseline="0" smtClean="0">
                        <a:ln>
                          <a:noFill/>
                        </a:ln>
                        <a:solidFill>
                          <a:srgbClr val="000066"/>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22 200 </a:t>
                      </a:r>
                      <a:endParaRPr kumimoji="0" lang="ru-RU" sz="2400" b="0" i="0" u="none" strike="noStrike" cap="none" normalizeH="0" baseline="0" smtClean="0">
                        <a:ln>
                          <a:noFill/>
                        </a:ln>
                        <a:solidFill>
                          <a:srgbClr val="000066"/>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3</a:t>
                      </a: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6</a:t>
                      </a: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 930 </a:t>
                      </a:r>
                      <a:endParaRPr kumimoji="0" lang="ru-RU" sz="2400" b="0" i="0" u="none" strike="noStrike" cap="none" normalizeH="0" baseline="0" smtClean="0">
                        <a:ln>
                          <a:noFill/>
                        </a:ln>
                        <a:solidFill>
                          <a:srgbClr val="000066"/>
                        </a:solidFill>
                        <a:effectLst/>
                        <a:latin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27013">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Times New Roman" pitchFamily="18" charset="0"/>
                          <a:cs typeface="Times New Roman" pitchFamily="18" charset="0"/>
                        </a:rPr>
                        <a:t>Parameters characterizing</a:t>
                      </a:r>
                      <a:r>
                        <a:rPr kumimoji="0" lang="ru-RU" sz="2100" b="1" i="0" u="none" strike="noStrike" cap="none" normalizeH="0" baseline="0" smtClean="0">
                          <a:ln>
                            <a:noFill/>
                          </a:ln>
                          <a:solidFill>
                            <a:srgbClr val="000066"/>
                          </a:solidFill>
                          <a:effectLst/>
                          <a:latin typeface="Arial" charset="0"/>
                        </a:rPr>
                        <a:t> </a:t>
                      </a:r>
                      <a:r>
                        <a:rPr kumimoji="0" lang="en-US" sz="1200" b="1" i="0" u="none" strike="noStrike" cap="none" normalizeH="0" baseline="0" smtClean="0">
                          <a:ln>
                            <a:noFill/>
                          </a:ln>
                          <a:solidFill>
                            <a:srgbClr val="000066"/>
                          </a:solidFill>
                          <a:effectLst/>
                          <a:latin typeface="Times New Roman" pitchFamily="18" charset="0"/>
                          <a:cs typeface="Times New Roman" pitchFamily="18" charset="0"/>
                        </a:rPr>
                        <a:t>corium melt before core barrel melting</a:t>
                      </a:r>
                      <a:endParaRPr kumimoji="0" lang="ru-RU" sz="1200" b="1" i="0" u="none" strike="noStrike" cap="none" normalizeH="0" baseline="0" smtClean="0">
                        <a:ln>
                          <a:noFill/>
                        </a:ln>
                        <a:solidFill>
                          <a:srgbClr val="000066"/>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8509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smtClean="0">
                          <a:ln>
                            <a:noFill/>
                          </a:ln>
                          <a:solidFill>
                            <a:srgbClr val="000066"/>
                          </a:solidFill>
                          <a:effectLst/>
                          <a:latin typeface="Times New Roman" pitchFamily="18" charset="0"/>
                          <a:cs typeface="Times New Roman" pitchFamily="18" charset="0"/>
                        </a:rPr>
                        <a:t>Upper layer</a:t>
                      </a:r>
                      <a:r>
                        <a:rPr kumimoji="0" lang="ru-RU" sz="1200" b="1" i="1" u="none" strike="noStrike" cap="none" normalizeH="0" baseline="0" smtClean="0">
                          <a:ln>
                            <a:noFill/>
                          </a:ln>
                          <a:solidFill>
                            <a:srgbClr val="000066"/>
                          </a:solidFill>
                          <a:effectLst/>
                          <a:latin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temperature</a:t>
                      </a: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 К</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Mass share of</a:t>
                      </a: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 </a:t>
                      </a: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UO</a:t>
                      </a: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2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Mass share of</a:t>
                      </a: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 </a:t>
                      </a: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ZrO</a:t>
                      </a: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2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Mass share of</a:t>
                      </a: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 </a:t>
                      </a: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Zr</a:t>
                      </a:r>
                      <a:endParaRPr kumimoji="0" lang="ru-RU" sz="1200" b="0" i="0" u="none" strike="noStrike" cap="none" normalizeH="0" baseline="0" smtClean="0">
                        <a:ln>
                          <a:noFill/>
                        </a:ln>
                        <a:solidFill>
                          <a:srgbClr val="000066"/>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Mass share of</a:t>
                      </a: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 </a:t>
                      </a: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steel</a:t>
                      </a:r>
                      <a:endParaRPr kumimoji="0" lang="ru-RU" sz="1200" b="0" i="0" u="none" strike="noStrike" cap="none" normalizeH="0" baseline="0" smtClean="0">
                        <a:ln>
                          <a:noFill/>
                        </a:ln>
                        <a:solidFill>
                          <a:srgbClr val="000066"/>
                        </a:solidFill>
                        <a:effectLst/>
                        <a:latin typeface="Times New Roman" pitchFamily="18" charset="0"/>
                        <a:cs typeface="Times New Roman" pitchFamily="18" charset="0"/>
                      </a:endParaRPr>
                    </a:p>
                  </a:txBody>
                  <a:tcPr marL="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2790-2980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0,664-0,554</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0,081-0,089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0,048-0,0105</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0,207-0,252</a:t>
                      </a:r>
                      <a:endParaRPr kumimoji="0" lang="ru-RU" sz="1200" b="0" i="0" u="none" strike="noStrike" cap="none" normalizeH="0" baseline="0" smtClean="0">
                        <a:ln>
                          <a:noFill/>
                        </a:ln>
                        <a:solidFill>
                          <a:srgbClr val="000066"/>
                        </a:solidFill>
                        <a:effectLst/>
                        <a:latin typeface="Times New Roman" pitchFamily="18" charset="0"/>
                      </a:endParaRP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2840-3000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0,674-0,621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0,086-0,076</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0,045-0,093</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0,195-0,21</a:t>
                      </a: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2800-3170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0,659-0,566</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0,073-0,066</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0,048-0,101</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0,22-0,267</a:t>
                      </a: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2800-3300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0,756-0,614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0,105-0,102</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0,029-0,024</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0,109-0,259</a:t>
                      </a: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2690-2890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0,541-0,484</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0,159-0,097</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0,009-0,008</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0,291-0,411</a:t>
                      </a: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27013">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66"/>
                          </a:solidFill>
                          <a:effectLst/>
                          <a:latin typeface="Times New Roman" pitchFamily="18" charset="0"/>
                          <a:cs typeface="Times New Roman" pitchFamily="18" charset="0"/>
                        </a:rPr>
                        <a:t>Parameters of melt at the moment of the beginning</a:t>
                      </a:r>
                      <a:r>
                        <a:rPr kumimoji="0" lang="en-US" sz="2100" b="1" i="0" u="none" strike="noStrike" cap="none" normalizeH="0" baseline="0" smtClean="0">
                          <a:ln>
                            <a:noFill/>
                          </a:ln>
                          <a:solidFill>
                            <a:srgbClr val="000066"/>
                          </a:solidFill>
                          <a:effectLst/>
                          <a:latin typeface="Arial" charset="0"/>
                        </a:rPr>
                        <a:t> </a:t>
                      </a:r>
                      <a:r>
                        <a:rPr kumimoji="0" lang="en-US" sz="1200" b="1" i="0" u="none" strike="noStrike" cap="none" normalizeH="0" baseline="0" smtClean="0">
                          <a:ln>
                            <a:noFill/>
                          </a:ln>
                          <a:solidFill>
                            <a:srgbClr val="000066"/>
                          </a:solidFill>
                          <a:effectLst/>
                          <a:latin typeface="Times New Roman" pitchFamily="18" charset="0"/>
                          <a:cs typeface="Times New Roman" pitchFamily="18" charset="0"/>
                        </a:rPr>
                        <a:t>vessel destruction</a:t>
                      </a:r>
                      <a:endParaRPr kumimoji="0" lang="ru-RU" sz="1200" b="1" i="0" u="none" strike="noStrike" cap="none" normalizeH="0" baseline="0" smtClean="0">
                        <a:ln>
                          <a:noFill/>
                        </a:ln>
                        <a:solidFill>
                          <a:srgbClr val="000066"/>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514350">
                <a:tc>
                  <a:txBody>
                    <a:bodyPr/>
                    <a:lstStyle/>
                    <a:p>
                      <a:pPr marL="0" marR="0" lvl="0" indent="0" algn="just" defTabSz="914400" rtl="0" eaLnBrk="1" fontAlgn="base" latinLnBrk="0" hangingPunct="1">
                        <a:lnSpc>
                          <a:spcPct val="95000"/>
                        </a:lnSpc>
                        <a:spcBef>
                          <a:spcPct val="0"/>
                        </a:spcBef>
                        <a:spcAft>
                          <a:spcPct val="0"/>
                        </a:spcAft>
                        <a:buClrTx/>
                        <a:buSzTx/>
                        <a:buFontTx/>
                        <a:buNone/>
                        <a:tabLst/>
                      </a:pPr>
                      <a:r>
                        <a:rPr kumimoji="0" lang="en-US" sz="1200" b="1" i="1" u="none" strike="noStrike" cap="none" normalizeH="0" baseline="0" smtClean="0">
                          <a:ln>
                            <a:noFill/>
                          </a:ln>
                          <a:solidFill>
                            <a:srgbClr val="000066"/>
                          </a:solidFill>
                          <a:effectLst/>
                          <a:latin typeface="Times New Roman" pitchFamily="18" charset="0"/>
                          <a:cs typeface="Times New Roman" pitchFamily="18" charset="0"/>
                        </a:rPr>
                        <a:t>metallic</a:t>
                      </a:r>
                      <a:r>
                        <a:rPr kumimoji="0" lang="ru-RU" sz="1200" b="1" i="1" u="none" strike="noStrike" cap="none" normalizeH="0" baseline="0" smtClean="0">
                          <a:ln>
                            <a:noFill/>
                          </a:ln>
                          <a:solidFill>
                            <a:srgbClr val="000066"/>
                          </a:solidFill>
                          <a:effectLst/>
                          <a:latin typeface="Times New Roman" pitchFamily="18" charset="0"/>
                          <a:cs typeface="Times New Roman" pitchFamily="18" charset="0"/>
                        </a:rPr>
                        <a:t> </a:t>
                      </a:r>
                      <a:r>
                        <a:rPr kumimoji="0" lang="en-US" sz="1200" b="1" i="1" u="none" strike="noStrike" cap="none" normalizeH="0" baseline="0" smtClean="0">
                          <a:ln>
                            <a:noFill/>
                          </a:ln>
                          <a:solidFill>
                            <a:srgbClr val="000066"/>
                          </a:solidFill>
                          <a:effectLst/>
                          <a:latin typeface="Times New Roman" pitchFamily="18" charset="0"/>
                          <a:cs typeface="Times New Roman" pitchFamily="18" charset="0"/>
                        </a:rPr>
                        <a:t>layer</a:t>
                      </a:r>
                      <a:r>
                        <a:rPr kumimoji="0" lang="ru-RU" sz="1200" b="1" i="1" u="none" strike="noStrike" cap="none" normalizeH="0" baseline="0" smtClean="0">
                          <a:ln>
                            <a:noFill/>
                          </a:ln>
                          <a:solidFill>
                            <a:srgbClr val="000066"/>
                          </a:solidFill>
                          <a:effectLst/>
                          <a:latin typeface="Times New Roman" pitchFamily="18" charset="0"/>
                          <a:cs typeface="Times New Roman" pitchFamily="18" charset="0"/>
                        </a:rPr>
                        <a:t>:</a:t>
                      </a:r>
                      <a:endParaRPr kumimoji="0" lang="ru-RU" sz="1000" b="0" i="0" u="none" strike="noStrike" cap="none" normalizeH="0" baseline="0" smtClean="0">
                        <a:ln>
                          <a:noFill/>
                        </a:ln>
                        <a:solidFill>
                          <a:srgbClr val="000066"/>
                        </a:solidFill>
                        <a:effectLst/>
                        <a:latin typeface="Times New Roman" pitchFamily="18" charset="0"/>
                        <a:cs typeface="Times New Roman" pitchFamily="18" charset="0"/>
                      </a:endParaRPr>
                    </a:p>
                    <a:p>
                      <a:pPr marL="0" marR="0" lvl="0" indent="0" algn="just" defTabSz="914400" rtl="0" eaLnBrk="0" fontAlgn="base" latinLnBrk="0" hangingPunct="0">
                        <a:lnSpc>
                          <a:spcPct val="95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temperature</a:t>
                      </a: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 К</a:t>
                      </a:r>
                      <a:endParaRPr kumimoji="0" lang="ru-RU" sz="1000" b="0" i="0" u="none" strike="noStrike" cap="none" normalizeH="0" baseline="0" smtClean="0">
                        <a:ln>
                          <a:noFill/>
                        </a:ln>
                        <a:solidFill>
                          <a:srgbClr val="000066"/>
                        </a:solidFill>
                        <a:effectLst/>
                        <a:latin typeface="Times New Roman" pitchFamily="18" charset="0"/>
                        <a:cs typeface="Times New Roman" pitchFamily="18" charset="0"/>
                      </a:endParaRPr>
                    </a:p>
                    <a:p>
                      <a:pPr marL="0" marR="0" lvl="0" indent="0" algn="just" defTabSz="914400" rtl="0" eaLnBrk="0" fontAlgn="base" latinLnBrk="0" hangingPunct="0">
                        <a:lnSpc>
                          <a:spcPct val="95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Mass share of</a:t>
                      </a: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 </a:t>
                      </a: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Zr</a:t>
                      </a: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 </a:t>
                      </a:r>
                      <a:endParaRPr kumimoji="0" lang="ru-RU" sz="1000" b="0" i="0" u="none" strike="noStrike" cap="none" normalizeH="0" baseline="0" smtClean="0">
                        <a:ln>
                          <a:noFill/>
                        </a:ln>
                        <a:solidFill>
                          <a:srgbClr val="000066"/>
                        </a:solidFill>
                        <a:effectLst/>
                        <a:latin typeface="Times New Roman" pitchFamily="18" charset="0"/>
                        <a:cs typeface="Times New Roman" pitchFamily="18" charset="0"/>
                      </a:endParaRPr>
                    </a:p>
                    <a:p>
                      <a:pPr marL="0" marR="0" lvl="0" indent="0" algn="just" defTabSz="914400" rtl="0" eaLnBrk="0" fontAlgn="base" latinLnBrk="0" hangingPunct="0">
                        <a:lnSpc>
                          <a:spcPct val="95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Mass share of</a:t>
                      </a: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 </a:t>
                      </a: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steel</a:t>
                      </a:r>
                      <a:endParaRPr kumimoji="0" lang="ru-RU" sz="1200" b="0" i="0" u="none" strike="noStrike" cap="none" normalizeH="0" baseline="0" smtClean="0">
                        <a:ln>
                          <a:noFill/>
                        </a:ln>
                        <a:solidFill>
                          <a:srgbClr val="000066"/>
                        </a:solidFill>
                        <a:effectLst/>
                        <a:latin typeface="Times New Roman" pitchFamily="18" charset="0"/>
                        <a:cs typeface="Times New Roman" pitchFamily="18" charset="0"/>
                      </a:endParaRPr>
                    </a:p>
                  </a:txBody>
                  <a:tcPr marL="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3070</a:t>
                      </a:r>
                      <a:endParaRPr kumimoji="0" lang="ru-RU" sz="1000" b="0" i="0" u="none" strike="noStrike" cap="none" normalizeH="0" baseline="0" smtClean="0">
                        <a:ln>
                          <a:noFill/>
                        </a:ln>
                        <a:solidFill>
                          <a:srgbClr val="000066"/>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0,053</a:t>
                      </a:r>
                      <a:endParaRPr kumimoji="0" lang="ru-RU" sz="1000" b="0" i="0" u="none" strike="noStrike" cap="none" normalizeH="0" baseline="0" smtClean="0">
                        <a:ln>
                          <a:noFill/>
                        </a:ln>
                        <a:solidFill>
                          <a:srgbClr val="000066"/>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0,947</a:t>
                      </a:r>
                      <a:endParaRPr kumimoji="0" lang="ru-RU" sz="2400" b="0" i="0" u="none" strike="noStrike" cap="none" normalizeH="0" baseline="0" smtClean="0">
                        <a:ln>
                          <a:noFill/>
                        </a:ln>
                        <a:solidFill>
                          <a:srgbClr val="000066"/>
                        </a:solidFill>
                        <a:effectLst/>
                        <a:latin typeface="Times New Roman" pitchFamily="18" charset="0"/>
                      </a:endParaRPr>
                    </a:p>
                  </a:txBody>
                  <a:tcPr marL="0" marR="0" marT="162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3080</a:t>
                      </a:r>
                      <a:endParaRPr kumimoji="0" lang="ru-RU" sz="1000" b="0" i="0" u="none" strike="noStrike" cap="none" normalizeH="0" baseline="0" smtClean="0">
                        <a:ln>
                          <a:noFill/>
                        </a:ln>
                        <a:solidFill>
                          <a:srgbClr val="000066"/>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0,053</a:t>
                      </a:r>
                      <a:endParaRPr kumimoji="0" lang="ru-RU" sz="1000" b="0" i="0" u="none" strike="noStrike" cap="none" normalizeH="0" baseline="0" smtClean="0">
                        <a:ln>
                          <a:noFill/>
                        </a:ln>
                        <a:solidFill>
                          <a:srgbClr val="000066"/>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0,947</a:t>
                      </a:r>
                      <a:endParaRPr kumimoji="0" lang="ru-RU" sz="2400" b="0" i="0" u="none" strike="noStrike" cap="none" normalizeH="0" baseline="0" smtClean="0">
                        <a:ln>
                          <a:noFill/>
                        </a:ln>
                        <a:solidFill>
                          <a:srgbClr val="000066"/>
                        </a:solidFill>
                        <a:effectLst/>
                        <a:latin typeface="Times New Roman" pitchFamily="18" charset="0"/>
                      </a:endParaRPr>
                    </a:p>
                  </a:txBody>
                  <a:tcPr marL="0" marR="0" marT="162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3000</a:t>
                      </a:r>
                      <a:endParaRPr kumimoji="0" lang="ru-RU" sz="1000" b="0" i="0" u="none" strike="noStrike" cap="none" normalizeH="0" baseline="0" smtClean="0">
                        <a:ln>
                          <a:noFill/>
                        </a:ln>
                        <a:solidFill>
                          <a:srgbClr val="000066"/>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0,058</a:t>
                      </a:r>
                      <a:endParaRPr kumimoji="0" lang="ru-RU" sz="1000" b="0" i="0" u="none" strike="noStrike" cap="none" normalizeH="0" baseline="0" smtClean="0">
                        <a:ln>
                          <a:noFill/>
                        </a:ln>
                        <a:solidFill>
                          <a:srgbClr val="000066"/>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0,942</a:t>
                      </a:r>
                      <a:endParaRPr kumimoji="0" lang="ru-RU" sz="2400" b="0" i="0" u="none" strike="noStrike" cap="none" normalizeH="0" baseline="0" smtClean="0">
                        <a:ln>
                          <a:noFill/>
                        </a:ln>
                        <a:solidFill>
                          <a:srgbClr val="000066"/>
                        </a:solidFill>
                        <a:effectLst/>
                        <a:latin typeface="Times New Roman" pitchFamily="18" charset="0"/>
                      </a:endParaRPr>
                    </a:p>
                  </a:txBody>
                  <a:tcPr marL="0" marR="0" marT="162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3000</a:t>
                      </a:r>
                      <a:endParaRPr kumimoji="0" lang="ru-RU" sz="1000" b="0" i="0" u="none" strike="noStrike" cap="none" normalizeH="0" baseline="0" smtClean="0">
                        <a:ln>
                          <a:noFill/>
                        </a:ln>
                        <a:solidFill>
                          <a:srgbClr val="000066"/>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0,016</a:t>
                      </a:r>
                      <a:endParaRPr kumimoji="0" lang="ru-RU" sz="1000" b="0" i="0" u="none" strike="noStrike" cap="none" normalizeH="0" baseline="0" smtClean="0">
                        <a:ln>
                          <a:noFill/>
                        </a:ln>
                        <a:solidFill>
                          <a:srgbClr val="000066"/>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0,984</a:t>
                      </a:r>
                      <a:endParaRPr kumimoji="0" lang="ru-RU" sz="2400" b="0" i="0" u="none" strike="noStrike" cap="none" normalizeH="0" baseline="0" smtClean="0">
                        <a:ln>
                          <a:noFill/>
                        </a:ln>
                        <a:solidFill>
                          <a:srgbClr val="000066"/>
                        </a:solidFill>
                        <a:effectLst/>
                        <a:latin typeface="Times New Roman" pitchFamily="18" charset="0"/>
                      </a:endParaRPr>
                    </a:p>
                  </a:txBody>
                  <a:tcPr marL="0" marR="0" marT="162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2650</a:t>
                      </a:r>
                      <a:endParaRPr kumimoji="0" lang="ru-RU" sz="1000" b="0" i="0" u="none" strike="noStrike" cap="none" normalizeH="0" baseline="0" smtClean="0">
                        <a:ln>
                          <a:noFill/>
                        </a:ln>
                        <a:solidFill>
                          <a:srgbClr val="000066"/>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0,06</a:t>
                      </a:r>
                      <a:endParaRPr kumimoji="0" lang="ru-RU" sz="1000" b="0" i="0" u="none" strike="noStrike" cap="none" normalizeH="0" baseline="0" smtClean="0">
                        <a:ln>
                          <a:noFill/>
                        </a:ln>
                        <a:solidFill>
                          <a:srgbClr val="000066"/>
                        </a:solidFill>
                        <a:effectLst/>
                        <a:latin typeface="Times New Roman" pitchFamily="18" charset="0"/>
                        <a:cs typeface="Times New Roman" pitchFamily="18" charset="0"/>
                      </a:endParaRPr>
                    </a:p>
                    <a:p>
                      <a:pPr marL="0" marR="0" lvl="0" indent="0" algn="ctr" defTabSz="914400" rtl="0" eaLnBrk="0" fontAlgn="base" latinLnBrk="0" hangingPunct="0">
                        <a:lnSpc>
                          <a:spcPct val="95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0,994</a:t>
                      </a:r>
                      <a:endParaRPr kumimoji="0" lang="ru-RU" sz="2400" b="0" i="0" u="none" strike="noStrike" cap="none" normalizeH="0" baseline="0" smtClean="0">
                        <a:ln>
                          <a:noFill/>
                        </a:ln>
                        <a:solidFill>
                          <a:srgbClr val="000066"/>
                        </a:solidFill>
                        <a:effectLst/>
                        <a:latin typeface="Times New Roman" pitchFamily="18" charset="0"/>
                      </a:endParaRPr>
                    </a:p>
                  </a:txBody>
                  <a:tcPr marL="0" marR="0" marT="162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61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Corium</a:t>
                      </a: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temperature</a:t>
                      </a: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 К</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Mass share of</a:t>
                      </a: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 </a:t>
                      </a: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UO</a:t>
                      </a: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2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Mass share of</a:t>
                      </a: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 </a:t>
                      </a: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 ZrO</a:t>
                      </a: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2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Mass share of</a:t>
                      </a: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 </a:t>
                      </a:r>
                      <a:r>
                        <a:rPr kumimoji="0" lang="en-US" sz="1200" b="0" i="0" u="none" strike="noStrike" cap="none" normalizeH="0" baseline="0" smtClean="0">
                          <a:ln>
                            <a:noFill/>
                          </a:ln>
                          <a:solidFill>
                            <a:srgbClr val="000066"/>
                          </a:solidFill>
                          <a:effectLst/>
                          <a:latin typeface="Times New Roman" pitchFamily="18" charset="0"/>
                          <a:cs typeface="Times New Roman" pitchFamily="18" charset="0"/>
                        </a:rPr>
                        <a:t>Zr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3210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0,786</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0,118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0,096</a:t>
                      </a: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3200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0,808</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0,102</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0,098</a:t>
                      </a: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3160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0,804</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0,094</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0,103</a:t>
                      </a: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3100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0,779</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0,03</a:t>
                      </a: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2970</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0,233</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66"/>
                          </a:solidFill>
                          <a:effectLst/>
                          <a:latin typeface="Times New Roman" pitchFamily="18" charset="0"/>
                          <a:cs typeface="Times New Roman" pitchFamily="18" charset="0"/>
                        </a:rPr>
                        <a:t>0,017</a:t>
                      </a:r>
                    </a:p>
                  </a:txBody>
                  <a:tcPr marL="0" marR="0" marT="1800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advClick="0">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liennummernplatzhalter 3"/>
          <p:cNvSpPr>
            <a:spLocks noGrp="1"/>
          </p:cNvSpPr>
          <p:nvPr>
            <p:ph type="sldNum" sz="quarter" idx="12"/>
          </p:nvPr>
        </p:nvSpPr>
        <p:spPr/>
        <p:txBody>
          <a:bodyPr/>
          <a:lstStyle/>
          <a:p>
            <a:fld id="{37F812DC-749A-4EE6-B9AB-E5F5ED0A5061}" type="slidenum">
              <a:rPr lang="ru-RU"/>
              <a:pPr/>
              <a:t>13</a:t>
            </a:fld>
            <a:endParaRPr lang="ru-RU"/>
          </a:p>
        </p:txBody>
      </p:sp>
      <p:sp>
        <p:nvSpPr>
          <p:cNvPr id="756059" name="Rectangle 347"/>
          <p:cNvSpPr>
            <a:spLocks noChangeArrowheads="1"/>
          </p:cNvSpPr>
          <p:nvPr/>
        </p:nvSpPr>
        <p:spPr bwMode="auto">
          <a:xfrm>
            <a:off x="0" y="17383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6061" name="Rectangle 349"/>
          <p:cNvSpPr>
            <a:spLocks noChangeArrowheads="1"/>
          </p:cNvSpPr>
          <p:nvPr/>
        </p:nvSpPr>
        <p:spPr bwMode="auto">
          <a:xfrm>
            <a:off x="0" y="180975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6064" name="Rectangle 352"/>
          <p:cNvSpPr>
            <a:spLocks noChangeArrowheads="1"/>
          </p:cNvSpPr>
          <p:nvPr/>
        </p:nvSpPr>
        <p:spPr bwMode="auto">
          <a:xfrm>
            <a:off x="323850" y="476250"/>
            <a:ext cx="83883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600">
                <a:solidFill>
                  <a:srgbClr val="990000"/>
                </a:solidFill>
                <a:latin typeface="Arial Black" pitchFamily="34" charset="0"/>
              </a:rPr>
              <a:t>T</a:t>
            </a:r>
            <a:r>
              <a:rPr lang="ru-RU" sz="2600">
                <a:solidFill>
                  <a:srgbClr val="990000"/>
                </a:solidFill>
                <a:latin typeface="Arial Black" pitchFamily="34" charset="0"/>
              </a:rPr>
              <a:t>he analysis of </a:t>
            </a:r>
            <a:r>
              <a:rPr lang="en-US" sz="2600">
                <a:solidFill>
                  <a:srgbClr val="990000"/>
                </a:solidFill>
                <a:latin typeface="Arial Black" pitchFamily="34" charset="0"/>
              </a:rPr>
              <a:t>aerosols release condition.</a:t>
            </a:r>
            <a:br>
              <a:rPr lang="en-US" sz="2600">
                <a:solidFill>
                  <a:srgbClr val="990000"/>
                </a:solidFill>
                <a:latin typeface="Arial Black" pitchFamily="34" charset="0"/>
              </a:rPr>
            </a:br>
            <a:r>
              <a:rPr lang="en-US" sz="2600">
                <a:solidFill>
                  <a:srgbClr val="990000"/>
                </a:solidFill>
                <a:latin typeface="Arial Black" pitchFamily="34" charset="0"/>
              </a:rPr>
              <a:t>Parameters of corium bath</a:t>
            </a:r>
            <a:endParaRPr lang="ru-RU" sz="2600">
              <a:solidFill>
                <a:srgbClr val="990000"/>
              </a:solidFill>
              <a:latin typeface="Arial Black" pitchFamily="34" charset="0"/>
            </a:endParaRPr>
          </a:p>
        </p:txBody>
      </p:sp>
      <p:sp>
        <p:nvSpPr>
          <p:cNvPr id="756065" name="Text Box 353"/>
          <p:cNvSpPr txBox="1">
            <a:spLocks noChangeArrowheads="1"/>
          </p:cNvSpPr>
          <p:nvPr/>
        </p:nvSpPr>
        <p:spPr bwMode="auto">
          <a:xfrm>
            <a:off x="2843213" y="1268413"/>
            <a:ext cx="34194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pPr>
              <a:spcBef>
                <a:spcPct val="50000"/>
              </a:spcBef>
            </a:pPr>
            <a:r>
              <a:rPr lang="en-US" sz="2000" b="1">
                <a:solidFill>
                  <a:srgbClr val="000066"/>
                </a:solidFill>
                <a:latin typeface="Arial" charset="0"/>
              </a:rPr>
              <a:t>large  LOCA</a:t>
            </a:r>
            <a:r>
              <a:rPr lang="ru-RU" sz="2000">
                <a:solidFill>
                  <a:srgbClr val="000066"/>
                </a:solidFill>
                <a:latin typeface="Arial" charset="0"/>
              </a:rPr>
              <a:t> </a:t>
            </a:r>
            <a:r>
              <a:rPr lang="en-US" sz="2000" b="1">
                <a:solidFill>
                  <a:srgbClr val="000066"/>
                </a:solidFill>
                <a:latin typeface="Arial" charset="0"/>
              </a:rPr>
              <a:t>Dnom</a:t>
            </a:r>
            <a:r>
              <a:rPr lang="ru-RU" sz="2000" b="1">
                <a:solidFill>
                  <a:srgbClr val="000066"/>
                </a:solidFill>
                <a:latin typeface="Arial" charset="0"/>
              </a:rPr>
              <a:t> </a:t>
            </a:r>
            <a:r>
              <a:rPr lang="en-US" sz="2000" b="1">
                <a:solidFill>
                  <a:srgbClr val="000066"/>
                </a:solidFill>
                <a:latin typeface="Arial" charset="0"/>
              </a:rPr>
              <a:t>346</a:t>
            </a:r>
            <a:endParaRPr lang="ru-RU" sz="2000" b="1">
              <a:solidFill>
                <a:srgbClr val="000066"/>
              </a:solidFill>
              <a:latin typeface="Arial" charset="0"/>
            </a:endParaRPr>
          </a:p>
        </p:txBody>
      </p:sp>
      <p:sp>
        <p:nvSpPr>
          <p:cNvPr id="756066" name="Rectangle 354"/>
          <p:cNvSpPr>
            <a:spLocks noChangeArrowheads="1"/>
          </p:cNvSpPr>
          <p:nvPr/>
        </p:nvSpPr>
        <p:spPr bwMode="auto">
          <a:xfrm>
            <a:off x="539750" y="5589588"/>
            <a:ext cx="34131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49300">
              <a:lnSpc>
                <a:spcPct val="60000"/>
              </a:lnSpc>
            </a:pPr>
            <a:r>
              <a:rPr lang="en-US" sz="1200" b="1">
                <a:solidFill>
                  <a:srgbClr val="000066"/>
                </a:solidFill>
              </a:rPr>
              <a:t>the corium relocation to the corium catcher, </a:t>
            </a:r>
          </a:p>
          <a:p>
            <a:pPr defTabSz="749300">
              <a:lnSpc>
                <a:spcPct val="60000"/>
              </a:lnSpc>
            </a:pPr>
            <a:r>
              <a:rPr lang="en-US" sz="1200" b="1">
                <a:solidFill>
                  <a:srgbClr val="000066"/>
                </a:solidFill>
              </a:rPr>
              <a:t>mass share of melt</a:t>
            </a:r>
            <a:r>
              <a:rPr lang="ru-RU"/>
              <a:t> </a:t>
            </a:r>
          </a:p>
        </p:txBody>
      </p:sp>
      <p:sp>
        <p:nvSpPr>
          <p:cNvPr id="756067" name="Rectangle 355"/>
          <p:cNvSpPr>
            <a:spLocks noChangeArrowheads="1"/>
          </p:cNvSpPr>
          <p:nvPr/>
        </p:nvSpPr>
        <p:spPr bwMode="auto">
          <a:xfrm>
            <a:off x="5364163" y="5373688"/>
            <a:ext cx="34131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49300"/>
            <a:r>
              <a:rPr lang="en-US" sz="1200" b="1">
                <a:solidFill>
                  <a:srgbClr val="000066"/>
                </a:solidFill>
              </a:rPr>
              <a:t>the corium relocation to the corium catcher, </a:t>
            </a:r>
          </a:p>
          <a:p>
            <a:pPr defTabSz="749300"/>
            <a:r>
              <a:rPr lang="en-US" sz="1200" b="1">
                <a:solidFill>
                  <a:srgbClr val="000066"/>
                </a:solidFill>
              </a:rPr>
              <a:t>temperature of melt</a:t>
            </a:r>
            <a:endParaRPr lang="ru-RU" sz="1200" b="1">
              <a:solidFill>
                <a:srgbClr val="000066"/>
              </a:solidFill>
            </a:endParaRPr>
          </a:p>
        </p:txBody>
      </p:sp>
      <p:sp>
        <p:nvSpPr>
          <p:cNvPr id="756104" name="Rectangle 392"/>
          <p:cNvSpPr>
            <a:spLocks noChangeArrowheads="1"/>
          </p:cNvSpPr>
          <p:nvPr/>
        </p:nvSpPr>
        <p:spPr bwMode="auto">
          <a:xfrm>
            <a:off x="0" y="17383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56106" name="Rectangle 394"/>
          <p:cNvSpPr>
            <a:spLocks noChangeArrowheads="1"/>
          </p:cNvSpPr>
          <p:nvPr/>
        </p:nvSpPr>
        <p:spPr bwMode="auto">
          <a:xfrm>
            <a:off x="0" y="17383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56105" name="Object 393"/>
          <p:cNvGraphicFramePr>
            <a:graphicFrameLocks noChangeAspect="1"/>
          </p:cNvGraphicFramePr>
          <p:nvPr/>
        </p:nvGraphicFramePr>
        <p:xfrm>
          <a:off x="-252413" y="1989138"/>
          <a:ext cx="5003801" cy="3525837"/>
        </p:xfrm>
        <a:graphic>
          <a:graphicData uri="http://schemas.openxmlformats.org/presentationml/2006/ole">
            <mc:AlternateContent xmlns:mc="http://schemas.openxmlformats.org/markup-compatibility/2006">
              <mc:Choice xmlns:v="urn:schemas-microsoft-com:vml" Requires="v">
                <p:oleObj spid="_x0000_s756109" name="Диаграмма" r:id="rId3" imgW="6219749" imgH="3381451" progId="Excel.Chart.8">
                  <p:embed/>
                </p:oleObj>
              </mc:Choice>
              <mc:Fallback>
                <p:oleObj name="Диаграмма" r:id="rId3" imgW="6219749" imgH="3381451" progId="Excel.Chart.8">
                  <p:embed/>
                  <p:pic>
                    <p:nvPicPr>
                      <p:cNvPr id="0" name="Object 3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3" y="1989138"/>
                        <a:ext cx="5003801" cy="3525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6108" name="Rectangle 396"/>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56107" name="Object 395"/>
          <p:cNvGraphicFramePr>
            <a:graphicFrameLocks noChangeAspect="1"/>
          </p:cNvGraphicFramePr>
          <p:nvPr/>
        </p:nvGraphicFramePr>
        <p:xfrm>
          <a:off x="4356100" y="1989138"/>
          <a:ext cx="4787900" cy="3384550"/>
        </p:xfrm>
        <a:graphic>
          <a:graphicData uri="http://schemas.openxmlformats.org/presentationml/2006/ole">
            <mc:AlternateContent xmlns:mc="http://schemas.openxmlformats.org/markup-compatibility/2006">
              <mc:Choice xmlns:v="urn:schemas-microsoft-com:vml" Requires="v">
                <p:oleObj spid="_x0000_s756110" name="Диаграмма" r:id="rId5" imgW="6010351" imgH="3286049" progId="Excel.Chart.8">
                  <p:embed/>
                </p:oleObj>
              </mc:Choice>
              <mc:Fallback>
                <p:oleObj name="Диаграмма" r:id="rId5" imgW="6010351" imgH="3286049" progId="Excel.Chart.8">
                  <p:embed/>
                  <p:pic>
                    <p:nvPicPr>
                      <p:cNvPr id="0" name="Object 3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1989138"/>
                        <a:ext cx="4787900" cy="338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advClick="0">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8"/>
          <p:cNvSpPr>
            <a:spLocks noGrp="1"/>
          </p:cNvSpPr>
          <p:nvPr>
            <p:ph type="sldNum" sz="quarter" idx="12"/>
          </p:nvPr>
        </p:nvSpPr>
        <p:spPr/>
        <p:txBody>
          <a:bodyPr/>
          <a:lstStyle/>
          <a:p>
            <a:fld id="{7BB5E017-71F5-4CA1-938C-054007F1C146}" type="slidenum">
              <a:rPr lang="ru-RU"/>
              <a:pPr/>
              <a:t>14</a:t>
            </a:fld>
            <a:endParaRPr lang="ru-RU"/>
          </a:p>
        </p:txBody>
      </p:sp>
      <p:sp>
        <p:nvSpPr>
          <p:cNvPr id="741412" name="Rectangle 36"/>
          <p:cNvSpPr>
            <a:spLocks noChangeArrowheads="1"/>
          </p:cNvSpPr>
          <p:nvPr/>
        </p:nvSpPr>
        <p:spPr bwMode="auto">
          <a:xfrm>
            <a:off x="4716463" y="1628775"/>
            <a:ext cx="4176712" cy="3143250"/>
          </a:xfrm>
          <a:prstGeom prst="rect">
            <a:avLst/>
          </a:prstGeom>
          <a:solidFill>
            <a:srgbClr val="FFE8D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41411" name="Rectangle 35"/>
          <p:cNvSpPr>
            <a:spLocks noChangeArrowheads="1"/>
          </p:cNvSpPr>
          <p:nvPr/>
        </p:nvSpPr>
        <p:spPr bwMode="auto">
          <a:xfrm>
            <a:off x="179388" y="1628775"/>
            <a:ext cx="4176712" cy="3160713"/>
          </a:xfrm>
          <a:prstGeom prst="rect">
            <a:avLst/>
          </a:prstGeom>
          <a:solidFill>
            <a:srgbClr val="FFE8D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741400" name="Picture 24" descr="GR_CI__1"/>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95288" y="1970088"/>
            <a:ext cx="3686175" cy="2709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1401" name="Picture 25" descr="PD_I_Mo_Te__1"/>
          <p:cNvPicPr>
            <a:picLocks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5148263" y="2020888"/>
            <a:ext cx="3562350" cy="2643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1402" name="Rectangle 26"/>
          <p:cNvSpPr>
            <a:spLocks noChangeArrowheads="1"/>
          </p:cNvSpPr>
          <p:nvPr/>
        </p:nvSpPr>
        <p:spPr bwMode="auto">
          <a:xfrm>
            <a:off x="684213" y="333375"/>
            <a:ext cx="7772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2200">
                <a:solidFill>
                  <a:srgbClr val="990000"/>
                </a:solidFill>
                <a:latin typeface="Arial Black" pitchFamily="34" charset="0"/>
              </a:rPr>
              <a:t>Calculation of  fission products behavior </a:t>
            </a:r>
            <a:br>
              <a:rPr lang="en-US" sz="2200">
                <a:solidFill>
                  <a:srgbClr val="990000"/>
                </a:solidFill>
                <a:latin typeface="Arial Black" pitchFamily="34" charset="0"/>
              </a:rPr>
            </a:br>
            <a:r>
              <a:rPr lang="en-US" sz="2200">
                <a:solidFill>
                  <a:srgbClr val="990000"/>
                </a:solidFill>
                <a:latin typeface="Arial Black" pitchFamily="34" charset="0"/>
              </a:rPr>
              <a:t>by means of code SOKRAT.</a:t>
            </a:r>
            <a:br>
              <a:rPr lang="en-US" sz="2200">
                <a:solidFill>
                  <a:srgbClr val="990000"/>
                </a:solidFill>
                <a:latin typeface="Arial Black" pitchFamily="34" charset="0"/>
              </a:rPr>
            </a:br>
            <a:r>
              <a:rPr lang="en-US" sz="2200">
                <a:solidFill>
                  <a:srgbClr val="990000"/>
                </a:solidFill>
                <a:latin typeface="Arial Black" pitchFamily="34" charset="0"/>
              </a:rPr>
              <a:t>LOCA Dnom346</a:t>
            </a:r>
            <a:endParaRPr lang="ru-RU" sz="2200">
              <a:solidFill>
                <a:srgbClr val="990000"/>
              </a:solidFill>
              <a:latin typeface="Arial Black" pitchFamily="34" charset="0"/>
            </a:endParaRPr>
          </a:p>
        </p:txBody>
      </p:sp>
      <p:sp>
        <p:nvSpPr>
          <p:cNvPr id="741403" name="Rectangle 27"/>
          <p:cNvSpPr>
            <a:spLocks noChangeArrowheads="1"/>
          </p:cNvSpPr>
          <p:nvPr/>
        </p:nvSpPr>
        <p:spPr bwMode="auto">
          <a:xfrm>
            <a:off x="5076825" y="5157788"/>
            <a:ext cx="3725863"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749300"/>
            <a:r>
              <a:rPr lang="en-US" sz="1400" b="1">
                <a:solidFill>
                  <a:srgbClr val="000066"/>
                </a:solidFill>
              </a:rPr>
              <a:t>Time dependences of release I, Mo and Te</a:t>
            </a:r>
          </a:p>
          <a:p>
            <a:pPr algn="ctr" defTabSz="749300"/>
            <a:r>
              <a:rPr lang="en-US" sz="1400" b="1">
                <a:solidFill>
                  <a:srgbClr val="000066"/>
                </a:solidFill>
              </a:rPr>
              <a:t> from fuel</a:t>
            </a:r>
          </a:p>
        </p:txBody>
      </p:sp>
      <p:sp>
        <p:nvSpPr>
          <p:cNvPr id="741406" name="Rectangle 30"/>
          <p:cNvSpPr>
            <a:spLocks noChangeArrowheads="1"/>
          </p:cNvSpPr>
          <p:nvPr/>
        </p:nvSpPr>
        <p:spPr bwMode="auto">
          <a:xfrm>
            <a:off x="827088" y="5084763"/>
            <a:ext cx="3314700" cy="65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749300"/>
            <a:r>
              <a:rPr lang="en-US" sz="1400" b="1">
                <a:solidFill>
                  <a:srgbClr val="000066"/>
                </a:solidFill>
              </a:rPr>
              <a:t>Fission product behavior</a:t>
            </a:r>
            <a:r>
              <a:rPr lang="en-US" b="1">
                <a:solidFill>
                  <a:srgbClr val="000066"/>
                </a:solidFill>
              </a:rPr>
              <a:t> </a:t>
            </a:r>
            <a:r>
              <a:rPr lang="en-US" sz="1400" b="1">
                <a:solidFill>
                  <a:srgbClr val="000066"/>
                </a:solidFill>
              </a:rPr>
              <a:t>of class CI </a:t>
            </a:r>
          </a:p>
          <a:p>
            <a:pPr algn="ctr" defTabSz="749300"/>
            <a:r>
              <a:rPr lang="en-US" sz="1400" b="1">
                <a:solidFill>
                  <a:srgbClr val="000066"/>
                </a:solidFill>
              </a:rPr>
              <a:t>during severe</a:t>
            </a:r>
            <a:r>
              <a:rPr lang="ru-RU" sz="1400" b="1">
                <a:solidFill>
                  <a:srgbClr val="000066"/>
                </a:solidFill>
              </a:rPr>
              <a:t> </a:t>
            </a:r>
            <a:r>
              <a:rPr lang="en-US" sz="1400" b="1">
                <a:solidFill>
                  <a:srgbClr val="000066"/>
                </a:solidFill>
              </a:rPr>
              <a:t>accident</a:t>
            </a:r>
            <a:endParaRPr lang="ru-RU" sz="1400" b="1">
              <a:solidFill>
                <a:srgbClr val="000066"/>
              </a:solidFill>
            </a:endParaRPr>
          </a:p>
        </p:txBody>
      </p:sp>
    </p:spTree>
  </p:cSld>
  <p:clrMapOvr>
    <a:masterClrMapping/>
  </p:clrMapOvr>
  <p:transition advClick="0">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5"/>
          <p:cNvSpPr>
            <a:spLocks noGrp="1"/>
          </p:cNvSpPr>
          <p:nvPr>
            <p:ph type="sldNum" sz="quarter" idx="12"/>
          </p:nvPr>
        </p:nvSpPr>
        <p:spPr/>
        <p:txBody>
          <a:bodyPr/>
          <a:lstStyle/>
          <a:p>
            <a:fld id="{31C6D7C2-6EBC-4634-A13B-14897F0B0351}" type="slidenum">
              <a:rPr lang="ru-RU"/>
              <a:pPr/>
              <a:t>15</a:t>
            </a:fld>
            <a:endParaRPr lang="ru-RU"/>
          </a:p>
        </p:txBody>
      </p:sp>
      <p:sp>
        <p:nvSpPr>
          <p:cNvPr id="778242" name="Rectangle 2"/>
          <p:cNvSpPr>
            <a:spLocks noGrp="1" noChangeArrowheads="1"/>
          </p:cNvSpPr>
          <p:nvPr>
            <p:ph type="title"/>
          </p:nvPr>
        </p:nvSpPr>
        <p:spPr>
          <a:xfrm>
            <a:off x="684213" y="333375"/>
            <a:ext cx="7772400" cy="431800"/>
          </a:xfrm>
        </p:spPr>
        <p:txBody>
          <a:bodyPr/>
          <a:lstStyle/>
          <a:p>
            <a:r>
              <a:rPr lang="en-US" sz="2000"/>
              <a:t>Calculation of  fission products behavior </a:t>
            </a:r>
            <a:br>
              <a:rPr lang="en-US" sz="2000"/>
            </a:br>
            <a:r>
              <a:rPr lang="en-US" sz="2000"/>
              <a:t>by means of code SOKRAT.</a:t>
            </a:r>
            <a:br>
              <a:rPr lang="en-US" sz="2000"/>
            </a:br>
            <a:r>
              <a:rPr lang="en-US" sz="2000"/>
              <a:t>LOCA Dnom346</a:t>
            </a:r>
            <a:endParaRPr lang="ru-RU" sz="2000"/>
          </a:p>
        </p:txBody>
      </p:sp>
      <p:sp>
        <p:nvSpPr>
          <p:cNvPr id="778244" name="Rectangle 4"/>
          <p:cNvSpPr>
            <a:spLocks noChangeArrowheads="1"/>
          </p:cNvSpPr>
          <p:nvPr/>
        </p:nvSpPr>
        <p:spPr bwMode="auto">
          <a:xfrm>
            <a:off x="4787900" y="1557338"/>
            <a:ext cx="4176713" cy="3025775"/>
          </a:xfrm>
          <a:prstGeom prst="rect">
            <a:avLst/>
          </a:prstGeom>
          <a:solidFill>
            <a:srgbClr val="FFE8D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78245" name="Rectangle 5"/>
          <p:cNvSpPr>
            <a:spLocks noChangeArrowheads="1"/>
          </p:cNvSpPr>
          <p:nvPr/>
        </p:nvSpPr>
        <p:spPr bwMode="auto">
          <a:xfrm>
            <a:off x="395288" y="1557338"/>
            <a:ext cx="4176712" cy="3025775"/>
          </a:xfrm>
          <a:prstGeom prst="rect">
            <a:avLst/>
          </a:prstGeom>
          <a:solidFill>
            <a:srgbClr val="FFE8D1"/>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778246" name="Picture 6" descr="AER_SUM_BREAK_ALL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989138"/>
            <a:ext cx="354965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47" name="Picture 7" descr="AER_SUM_BREAK_5-8-9-10_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916113"/>
            <a:ext cx="35591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48" name="Rectangle 8"/>
          <p:cNvSpPr>
            <a:spLocks noChangeArrowheads="1"/>
          </p:cNvSpPr>
          <p:nvPr/>
        </p:nvSpPr>
        <p:spPr bwMode="auto">
          <a:xfrm>
            <a:off x="5076825" y="5157788"/>
            <a:ext cx="3575050"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749300">
              <a:lnSpc>
                <a:spcPct val="0"/>
              </a:lnSpc>
            </a:pPr>
            <a:r>
              <a:rPr lang="en-US" sz="1400" b="1">
                <a:solidFill>
                  <a:srgbClr val="000066"/>
                </a:solidFill>
              </a:rPr>
              <a:t>Weights of all aerosols </a:t>
            </a:r>
          </a:p>
          <a:p>
            <a:pPr algn="ctr" defTabSz="749300"/>
            <a:r>
              <a:rPr lang="en-US" sz="1400" b="1">
                <a:solidFill>
                  <a:srgbClr val="000066"/>
                </a:solidFill>
              </a:rPr>
              <a:t>which have left</a:t>
            </a:r>
            <a:r>
              <a:rPr lang="ru-RU" sz="1400" b="1">
                <a:solidFill>
                  <a:srgbClr val="000066"/>
                </a:solidFill>
              </a:rPr>
              <a:t> </a:t>
            </a:r>
            <a:r>
              <a:rPr lang="en-US" sz="1400" b="1">
                <a:solidFill>
                  <a:srgbClr val="000066"/>
                </a:solidFill>
              </a:rPr>
              <a:t>from the primary circuit</a:t>
            </a:r>
            <a:r>
              <a:rPr lang="en-US"/>
              <a:t> </a:t>
            </a:r>
            <a:endParaRPr lang="ru-RU"/>
          </a:p>
        </p:txBody>
      </p:sp>
      <p:sp>
        <p:nvSpPr>
          <p:cNvPr id="778249" name="Rectangle 9"/>
          <p:cNvSpPr>
            <a:spLocks noChangeArrowheads="1"/>
          </p:cNvSpPr>
          <p:nvPr/>
        </p:nvSpPr>
        <p:spPr bwMode="auto">
          <a:xfrm>
            <a:off x="0" y="5230813"/>
            <a:ext cx="4608513"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749300">
              <a:lnSpc>
                <a:spcPct val="0"/>
              </a:lnSpc>
            </a:pPr>
            <a:r>
              <a:rPr lang="en-US" sz="1400" b="1">
                <a:solidFill>
                  <a:srgbClr val="000066"/>
                </a:solidFill>
              </a:rPr>
              <a:t>Weights of the aerosols</a:t>
            </a:r>
            <a:r>
              <a:rPr lang="en-US" b="1">
                <a:solidFill>
                  <a:srgbClr val="000066"/>
                </a:solidFill>
              </a:rPr>
              <a:t> </a:t>
            </a:r>
            <a:r>
              <a:rPr lang="en-US" sz="1400" b="1">
                <a:solidFill>
                  <a:srgbClr val="000066"/>
                </a:solidFill>
              </a:rPr>
              <a:t>which</a:t>
            </a:r>
            <a:r>
              <a:rPr lang="en-US" b="1">
                <a:solidFill>
                  <a:srgbClr val="000066"/>
                </a:solidFill>
              </a:rPr>
              <a:t> </a:t>
            </a:r>
            <a:r>
              <a:rPr lang="en-US" sz="1400" b="1">
                <a:solidFill>
                  <a:srgbClr val="000066"/>
                </a:solidFill>
              </a:rPr>
              <a:t>have left </a:t>
            </a:r>
          </a:p>
          <a:p>
            <a:pPr algn="ctr" defTabSz="749300"/>
            <a:r>
              <a:rPr lang="en-US" sz="1400" b="1">
                <a:solidFill>
                  <a:srgbClr val="000066"/>
                </a:solidFill>
              </a:rPr>
              <a:t>the primary circuit</a:t>
            </a:r>
            <a:r>
              <a:rPr lang="en-US">
                <a:solidFill>
                  <a:srgbClr val="000066"/>
                </a:solidFill>
              </a:rPr>
              <a:t> </a:t>
            </a:r>
            <a:r>
              <a:rPr lang="en-US" sz="1400" b="1">
                <a:solidFill>
                  <a:srgbClr val="000066"/>
                </a:solidFill>
              </a:rPr>
              <a:t>for aerosols of the various sizes</a:t>
            </a:r>
            <a:endParaRPr lang="ru-RU" sz="1400" b="1">
              <a:solidFill>
                <a:srgbClr val="000066"/>
              </a:solidFill>
            </a:endParaRPr>
          </a:p>
        </p:txBody>
      </p:sp>
    </p:spTree>
  </p:cSld>
  <p:clrMapOvr>
    <a:masterClrMapping/>
  </p:clrMapOvr>
  <p:transition advClick="0">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8"/>
          <p:cNvSpPr>
            <a:spLocks noGrp="1"/>
          </p:cNvSpPr>
          <p:nvPr>
            <p:ph type="sldNum" sz="quarter" idx="12"/>
          </p:nvPr>
        </p:nvSpPr>
        <p:spPr/>
        <p:txBody>
          <a:bodyPr/>
          <a:lstStyle/>
          <a:p>
            <a:fld id="{38AC7F1B-5542-4E59-B827-47103195806B}" type="slidenum">
              <a:rPr lang="ru-RU"/>
              <a:pPr/>
              <a:t>16</a:t>
            </a:fld>
            <a:endParaRPr lang="ru-RU"/>
          </a:p>
        </p:txBody>
      </p:sp>
      <p:sp>
        <p:nvSpPr>
          <p:cNvPr id="746510" name="Rectangle 14"/>
          <p:cNvSpPr>
            <a:spLocks noGrp="1" noChangeArrowheads="1"/>
          </p:cNvSpPr>
          <p:nvPr>
            <p:ph type="title" sz="quarter"/>
          </p:nvPr>
        </p:nvSpPr>
        <p:spPr>
          <a:xfrm>
            <a:off x="179388" y="333375"/>
            <a:ext cx="8964612" cy="431800"/>
          </a:xfrm>
        </p:spPr>
        <p:txBody>
          <a:bodyPr/>
          <a:lstStyle/>
          <a:p>
            <a:r>
              <a:rPr lang="en-US" sz="2300"/>
              <a:t>Numerical modeling of convective flow above a surface of melt corium in reactor vessel by means of 3-D code</a:t>
            </a:r>
            <a:endParaRPr lang="ru-RU" sz="2300"/>
          </a:p>
        </p:txBody>
      </p:sp>
      <p:pic>
        <p:nvPicPr>
          <p:cNvPr id="746503" name="Picture 7" descr="V"/>
          <p:cNvPicPr>
            <a:picLocks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4427538" y="1196975"/>
            <a:ext cx="4716462" cy="4259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6506" name="Picture 10" descr="T"/>
          <p:cNvPicPr>
            <a:picLocks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0" y="1341438"/>
            <a:ext cx="4679950"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6517" name="Rectangle 21"/>
          <p:cNvSpPr>
            <a:spLocks noChangeArrowheads="1"/>
          </p:cNvSpPr>
          <p:nvPr/>
        </p:nvSpPr>
        <p:spPr bwMode="auto">
          <a:xfrm>
            <a:off x="684213" y="5734050"/>
            <a:ext cx="782637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49300"/>
            <a:r>
              <a:rPr lang="en-US" sz="1400">
                <a:solidFill>
                  <a:srgbClr val="000066"/>
                </a:solidFill>
                <a:latin typeface="Arial Black" pitchFamily="34" charset="0"/>
              </a:rPr>
              <a:t>Fields of temperature and velocity in a longitudinal section for (z=0) at t=600 s</a:t>
            </a:r>
            <a:endParaRPr lang="ru-RU" sz="1400">
              <a:solidFill>
                <a:srgbClr val="000066"/>
              </a:solidFill>
              <a:latin typeface="Arial Black" pitchFamily="34" charset="0"/>
            </a:endParaRPr>
          </a:p>
        </p:txBody>
      </p:sp>
    </p:spTree>
  </p:cSld>
  <p:clrMapOvr>
    <a:masterClrMapping/>
  </p:clrMapOvr>
  <p:transition advClick="0">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p:txBody>
          <a:bodyPr/>
          <a:lstStyle/>
          <a:p>
            <a:fld id="{7A79824F-7665-4D35-BD58-AB0428574A74}" type="slidenum">
              <a:rPr lang="ru-RU"/>
              <a:pPr/>
              <a:t>17</a:t>
            </a:fld>
            <a:endParaRPr lang="ru-RU"/>
          </a:p>
        </p:txBody>
      </p:sp>
      <p:sp>
        <p:nvSpPr>
          <p:cNvPr id="780290" name="Rectangle 2"/>
          <p:cNvSpPr>
            <a:spLocks noGrp="1" noChangeArrowheads="1"/>
          </p:cNvSpPr>
          <p:nvPr>
            <p:ph type="title"/>
          </p:nvPr>
        </p:nvSpPr>
        <p:spPr>
          <a:xfrm>
            <a:off x="755650" y="333375"/>
            <a:ext cx="7772400" cy="431800"/>
          </a:xfrm>
        </p:spPr>
        <p:txBody>
          <a:bodyPr/>
          <a:lstStyle/>
          <a:p>
            <a:r>
              <a:rPr lang="en-US" sz="2300"/>
              <a:t>Numerical modeling of convective flow above a surface of melt corium in reactor vessel by means of 3-D code</a:t>
            </a:r>
            <a:endParaRPr lang="ru-RU" sz="2200"/>
          </a:p>
        </p:txBody>
      </p:sp>
      <p:pic>
        <p:nvPicPr>
          <p:cNvPr id="780292" name="Picture 4" descr="Vy_sur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1916113"/>
            <a:ext cx="3960812"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0293" name="Picture 5" descr="T_sur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2060575"/>
            <a:ext cx="3781425"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0294" name="Rectangle 6"/>
          <p:cNvSpPr>
            <a:spLocks noChangeArrowheads="1"/>
          </p:cNvSpPr>
          <p:nvPr/>
        </p:nvSpPr>
        <p:spPr bwMode="auto">
          <a:xfrm>
            <a:off x="755650" y="5949950"/>
            <a:ext cx="768985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49300"/>
            <a:r>
              <a:rPr lang="en-US" sz="1400">
                <a:solidFill>
                  <a:srgbClr val="000066"/>
                </a:solidFill>
                <a:latin typeface="Arial Black" pitchFamily="34" charset="0"/>
              </a:rPr>
              <a:t>Fields of velocities and temperatures at a surface of melt (y=0.1м) at t=600 s</a:t>
            </a:r>
            <a:endParaRPr lang="ru-RU" sz="1400">
              <a:solidFill>
                <a:srgbClr val="000066"/>
              </a:solidFill>
              <a:latin typeface="Arial Black" pitchFamily="34" charset="0"/>
            </a:endParaRPr>
          </a:p>
        </p:txBody>
      </p:sp>
    </p:spTree>
  </p:cSld>
  <p:clrMapOvr>
    <a:masterClrMapping/>
  </p:clrMapOvr>
  <p:transition advClick="0">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836E8E79-FED5-474B-9893-3BE7C9C9E8E6}" type="slidenum">
              <a:rPr lang="ru-RU"/>
              <a:pPr/>
              <a:t>18</a:t>
            </a:fld>
            <a:endParaRPr lang="ru-RU"/>
          </a:p>
        </p:txBody>
      </p:sp>
      <p:sp>
        <p:nvSpPr>
          <p:cNvPr id="783362" name="Rectangle 2"/>
          <p:cNvSpPr>
            <a:spLocks noGrp="1" noChangeArrowheads="1"/>
          </p:cNvSpPr>
          <p:nvPr>
            <p:ph type="title"/>
          </p:nvPr>
        </p:nvSpPr>
        <p:spPr>
          <a:xfrm>
            <a:off x="450850" y="0"/>
            <a:ext cx="8229600" cy="1143000"/>
          </a:xfrm>
        </p:spPr>
        <p:txBody>
          <a:bodyPr/>
          <a:lstStyle/>
          <a:p>
            <a:r>
              <a:rPr lang="en-US" sz="2400"/>
              <a:t>Conclusions:</a:t>
            </a:r>
            <a:endParaRPr lang="ru-RU" sz="2400"/>
          </a:p>
        </p:txBody>
      </p:sp>
      <p:sp>
        <p:nvSpPr>
          <p:cNvPr id="783363" name="Rectangle 3"/>
          <p:cNvSpPr>
            <a:spLocks noGrp="1" noChangeArrowheads="1"/>
          </p:cNvSpPr>
          <p:nvPr>
            <p:ph type="body" idx="1"/>
          </p:nvPr>
        </p:nvSpPr>
        <p:spPr>
          <a:xfrm>
            <a:off x="317500" y="1125538"/>
            <a:ext cx="8424863" cy="4824412"/>
          </a:xfrm>
        </p:spPr>
        <p:txBody>
          <a:bodyPr/>
          <a:lstStyle/>
          <a:p>
            <a:pPr lvl="1">
              <a:buClr>
                <a:srgbClr val="000066"/>
              </a:buClr>
              <a:buFontTx/>
              <a:buChar char="•"/>
            </a:pPr>
            <a:r>
              <a:rPr lang="en-US"/>
              <a:t>The analysis of severe accidents (LOCA, SGTR) for an estimation conditions of aerosols release and aerosols relocation have been made using the SOKRAT computer code. The behavior of fission products in primary circuit for large LOCA have been estimated</a:t>
            </a:r>
          </a:p>
          <a:p>
            <a:pPr lvl="1">
              <a:buClr>
                <a:srgbClr val="000066"/>
              </a:buClr>
              <a:buFontTx/>
              <a:buChar char="•"/>
            </a:pPr>
            <a:r>
              <a:rPr lang="en-US"/>
              <a:t>The velocities and temperatures fields over a surface of melt by means of 3-D CFD-code have been estimated</a:t>
            </a:r>
          </a:p>
          <a:p>
            <a:pPr lvl="1">
              <a:buClr>
                <a:srgbClr val="000066"/>
              </a:buClr>
              <a:buFontTx/>
              <a:buChar char="•"/>
            </a:pPr>
            <a:r>
              <a:rPr lang="en-US"/>
              <a:t>Range of velocities, partial pressures, temperatures and Reynolds numbers, characteristics of upper layer corium melt have been evaluated. Values of this parameters is planned to use for an estimation of boundary conditions in experimental research</a:t>
            </a:r>
          </a:p>
          <a:p>
            <a:pPr lvl="1">
              <a:buClr>
                <a:srgbClr val="000066"/>
              </a:buClr>
              <a:buFontTx/>
              <a:buNone/>
            </a:pPr>
            <a:endParaRPr lang="en-US"/>
          </a:p>
        </p:txBody>
      </p:sp>
    </p:spTree>
  </p:cSld>
  <p:clrMapOvr>
    <a:masterClrMapping/>
  </p:clrMapOvr>
  <p:transition advClick="0">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9BD8B8C5-BC23-465A-9BC4-7C99E0B0DFB7}" type="slidenum">
              <a:rPr lang="ru-RU"/>
              <a:pPr/>
              <a:t>19</a:t>
            </a:fld>
            <a:endParaRPr lang="ru-RU"/>
          </a:p>
        </p:txBody>
      </p:sp>
      <p:sp>
        <p:nvSpPr>
          <p:cNvPr id="785410" name="Rectangle 2"/>
          <p:cNvSpPr>
            <a:spLocks noGrp="1" noChangeArrowheads="1"/>
          </p:cNvSpPr>
          <p:nvPr>
            <p:ph type="title"/>
          </p:nvPr>
        </p:nvSpPr>
        <p:spPr/>
        <p:txBody>
          <a:bodyPr/>
          <a:lstStyle/>
          <a:p>
            <a:r>
              <a:rPr lang="ru-RU" sz="2800"/>
              <a:t>Further Research</a:t>
            </a:r>
          </a:p>
        </p:txBody>
      </p:sp>
      <p:sp>
        <p:nvSpPr>
          <p:cNvPr id="785411" name="Rectangle 3"/>
          <p:cNvSpPr>
            <a:spLocks noGrp="1" noChangeArrowheads="1"/>
          </p:cNvSpPr>
          <p:nvPr>
            <p:ph type="body" idx="1"/>
          </p:nvPr>
        </p:nvSpPr>
        <p:spPr/>
        <p:txBody>
          <a:bodyPr/>
          <a:lstStyle/>
          <a:p>
            <a:pPr lvl="1">
              <a:buClr>
                <a:srgbClr val="000066"/>
              </a:buClr>
              <a:buFontTx/>
              <a:buChar char="•"/>
            </a:pPr>
            <a:r>
              <a:rPr lang="en-US" sz="2400"/>
              <a:t>The analyses  of aerosol behavior during severe accidents (steam generator tubes rupture (SGTR) and small LOCA’s) will be continued at the next stage of project</a:t>
            </a:r>
          </a:p>
          <a:p>
            <a:pPr lvl="1">
              <a:buClr>
                <a:srgbClr val="000066"/>
              </a:buClr>
              <a:buFontTx/>
              <a:buChar char="•"/>
            </a:pPr>
            <a:r>
              <a:rPr lang="en-US" sz="2400"/>
              <a:t>Computational analysis of natural convection over melt surface by means of 3-D CFD  code taking into account of corium oxidizing reactions </a:t>
            </a:r>
            <a:r>
              <a:rPr lang="ru-RU" sz="2400"/>
              <a:t>will be </a:t>
            </a:r>
            <a:r>
              <a:rPr lang="en-US" sz="2400"/>
              <a:t>executed</a:t>
            </a:r>
          </a:p>
          <a:p>
            <a:pPr lvl="1">
              <a:buClr>
                <a:srgbClr val="000066"/>
              </a:buClr>
              <a:buFontTx/>
              <a:buChar char="•"/>
            </a:pPr>
            <a:endParaRPr lang="ru-RU" sz="2400"/>
          </a:p>
          <a:p>
            <a:endParaRPr lang="ru-RU"/>
          </a:p>
        </p:txBody>
      </p:sp>
    </p:spTree>
  </p:cSld>
  <p:clrMapOvr>
    <a:masterClrMapping/>
  </p:clrMapOvr>
  <p:transition advClick="0">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6F08C23C-998F-4567-9BA9-CD1F4F9E3B56}" type="slidenum">
              <a:rPr lang="ru-RU"/>
              <a:pPr/>
              <a:t>2</a:t>
            </a:fld>
            <a:endParaRPr lang="ru-RU"/>
          </a:p>
        </p:txBody>
      </p:sp>
      <p:sp>
        <p:nvSpPr>
          <p:cNvPr id="730114" name="Rectangle 2"/>
          <p:cNvSpPr>
            <a:spLocks noGrp="1" noChangeArrowheads="1"/>
          </p:cNvSpPr>
          <p:nvPr>
            <p:ph type="title"/>
          </p:nvPr>
        </p:nvSpPr>
        <p:spPr>
          <a:xfrm>
            <a:off x="250825" y="692150"/>
            <a:ext cx="8388350" cy="431800"/>
          </a:xfrm>
        </p:spPr>
        <p:txBody>
          <a:bodyPr/>
          <a:lstStyle/>
          <a:p>
            <a:r>
              <a:rPr lang="en-US" sz="2400"/>
              <a:t/>
            </a:r>
            <a:br>
              <a:rPr lang="en-US" sz="2400"/>
            </a:br>
            <a:r>
              <a:rPr lang="en-US"/>
              <a:t>Conditions of radioactive aerosol release whithin primary circuit of</a:t>
            </a:r>
            <a:br>
              <a:rPr lang="en-US"/>
            </a:br>
            <a:r>
              <a:rPr lang="en-US"/>
              <a:t>NPP wiht WWER during LOCA severe accidents</a:t>
            </a:r>
            <a:endParaRPr lang="ru-RU"/>
          </a:p>
        </p:txBody>
      </p:sp>
      <p:sp>
        <p:nvSpPr>
          <p:cNvPr id="730115" name="Rectangle 3"/>
          <p:cNvSpPr>
            <a:spLocks noGrp="1" noChangeArrowheads="1"/>
          </p:cNvSpPr>
          <p:nvPr>
            <p:ph type="body" idx="1"/>
          </p:nvPr>
        </p:nvSpPr>
        <p:spPr>
          <a:xfrm>
            <a:off x="900113" y="2276475"/>
            <a:ext cx="7700962" cy="3536950"/>
          </a:xfrm>
        </p:spPr>
        <p:txBody>
          <a:bodyPr/>
          <a:lstStyle/>
          <a:p>
            <a:pPr marL="438150" indent="-438150">
              <a:lnSpc>
                <a:spcPct val="80000"/>
              </a:lnSpc>
              <a:buFontTx/>
              <a:buAutoNum type="arabicPeriod"/>
            </a:pPr>
            <a:r>
              <a:rPr lang="en-US" sz="2400"/>
              <a:t>The analysis of  thermal/hydraulic  parameters in the reactor unit typical for aerosols release condition in primary circuit during a severe accidents </a:t>
            </a:r>
          </a:p>
          <a:p>
            <a:pPr marL="438150" indent="-438150">
              <a:lnSpc>
                <a:spcPct val="80000"/>
              </a:lnSpc>
              <a:buFontTx/>
              <a:buAutoNum type="arabicPeriod"/>
            </a:pPr>
            <a:r>
              <a:rPr lang="en-US" sz="2400"/>
              <a:t>Calculation of  fission products behavior during LOCA by means of code SOKRAT</a:t>
            </a:r>
          </a:p>
          <a:p>
            <a:pPr marL="438150" indent="-438150">
              <a:lnSpc>
                <a:spcPct val="80000"/>
              </a:lnSpc>
              <a:buFontTx/>
              <a:buAutoNum type="arabicPeriod"/>
            </a:pPr>
            <a:r>
              <a:rPr lang="en-US" sz="2400"/>
              <a:t>Numerical modeling of convective flow above a surface of melt corium in reactor vessel by means of 3-D CFD code</a:t>
            </a:r>
            <a:br>
              <a:rPr lang="en-US" sz="2400"/>
            </a:br>
            <a:endParaRPr lang="en-US" sz="2400"/>
          </a:p>
        </p:txBody>
      </p:sp>
    </p:spTree>
  </p:cSld>
  <p:clrMapOvr>
    <a:masterClrMapping/>
  </p:clrMapOvr>
  <p:transition advClick="0">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fld id="{070A84B6-1A32-43B1-8E92-C10C92D3035A}" type="slidenum">
              <a:rPr lang="ru-RU"/>
              <a:pPr/>
              <a:t>20</a:t>
            </a:fld>
            <a:endParaRPr lang="ru-RU"/>
          </a:p>
        </p:txBody>
      </p:sp>
      <p:sp>
        <p:nvSpPr>
          <p:cNvPr id="782338" name="Text Box 2"/>
          <p:cNvSpPr txBox="1">
            <a:spLocks noChangeArrowheads="1"/>
          </p:cNvSpPr>
          <p:nvPr/>
        </p:nvSpPr>
        <p:spPr bwMode="auto">
          <a:xfrm>
            <a:off x="2627313" y="1844675"/>
            <a:ext cx="392747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9025" tIns="19512" rIns="39025" bIns="19512">
            <a:spAutoFit/>
          </a:bodyPr>
          <a:lstStyle/>
          <a:p>
            <a:pPr algn="ctr" eaLnBrk="0" hangingPunct="0">
              <a:spcBef>
                <a:spcPct val="50000"/>
              </a:spcBef>
            </a:pPr>
            <a:r>
              <a:rPr lang="en-US" sz="5400" b="1">
                <a:solidFill>
                  <a:srgbClr val="000066"/>
                </a:solidFill>
              </a:rPr>
              <a:t>Thank you !</a:t>
            </a:r>
            <a:endParaRPr lang="ru-RU" sz="5400" b="1">
              <a:solidFill>
                <a:srgbClr val="000066"/>
              </a:solidFill>
            </a:endParaRPr>
          </a:p>
        </p:txBody>
      </p:sp>
      <p:sp>
        <p:nvSpPr>
          <p:cNvPr id="782339" name="Rectangle 3"/>
          <p:cNvSpPr>
            <a:spLocks noChangeArrowheads="1"/>
          </p:cNvSpPr>
          <p:nvPr/>
        </p:nvSpPr>
        <p:spPr bwMode="auto">
          <a:xfrm>
            <a:off x="684213" y="3576638"/>
            <a:ext cx="7777162" cy="198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3200" b="1">
                <a:solidFill>
                  <a:srgbClr val="000066"/>
                </a:solidFill>
              </a:rPr>
              <a:t>Acknowledgments</a:t>
            </a:r>
            <a:endParaRPr lang="ru-RU" sz="3200" b="1">
              <a:solidFill>
                <a:srgbClr val="000066"/>
              </a:solidFill>
            </a:endParaRPr>
          </a:p>
          <a:p>
            <a:pPr algn="ctr"/>
            <a:r>
              <a:rPr lang="en-US" b="1">
                <a:solidFill>
                  <a:srgbClr val="000066"/>
                </a:solidFill>
              </a:rPr>
              <a:t>The authors are deeply indebted to</a:t>
            </a:r>
            <a:endParaRPr lang="ru-RU" b="1">
              <a:solidFill>
                <a:srgbClr val="000066"/>
              </a:solidFill>
            </a:endParaRPr>
          </a:p>
          <a:p>
            <a:pPr algn="ctr"/>
            <a:r>
              <a:rPr lang="en-US" b="1">
                <a:solidFill>
                  <a:srgbClr val="000066"/>
                </a:solidFill>
              </a:rPr>
              <a:t>V.Astafjeva, A.Fokin, A.Fillipov, V.Ozrin, V.Tarasov, </a:t>
            </a:r>
          </a:p>
          <a:p>
            <a:pPr algn="ctr"/>
            <a:r>
              <a:rPr lang="en-US" b="1">
                <a:solidFill>
                  <a:srgbClr val="000066"/>
                </a:solidFill>
              </a:rPr>
              <a:t>G. Kobelev,A.Tkachenko, D.Tomachik, and V. Stepnov</a:t>
            </a:r>
            <a:endParaRPr lang="ru-RU" b="1">
              <a:solidFill>
                <a:srgbClr val="000066"/>
              </a:solidFill>
            </a:endParaRPr>
          </a:p>
          <a:p>
            <a:pPr algn="ctr"/>
            <a:r>
              <a:rPr lang="en-US" b="1">
                <a:solidFill>
                  <a:srgbClr val="000066"/>
                </a:solidFill>
              </a:rPr>
              <a:t>for substantial aid in the carrying-out of this paper</a:t>
            </a:r>
          </a:p>
        </p:txBody>
      </p:sp>
    </p:spTree>
  </p:cSld>
  <p:clrMapOvr>
    <a:masterClrMapping/>
  </p:clrMapOvr>
  <p:transition advClick="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6CBA6F44-DD41-4735-9B4B-31E0C519EF9E}" type="slidenum">
              <a:rPr lang="ru-RU"/>
              <a:pPr/>
              <a:t>3</a:t>
            </a:fld>
            <a:endParaRPr lang="ru-RU"/>
          </a:p>
        </p:txBody>
      </p:sp>
      <p:sp>
        <p:nvSpPr>
          <p:cNvPr id="758786" name="Rectangle 2"/>
          <p:cNvSpPr>
            <a:spLocks noGrp="1" noChangeArrowheads="1"/>
          </p:cNvSpPr>
          <p:nvPr>
            <p:ph type="title"/>
          </p:nvPr>
        </p:nvSpPr>
        <p:spPr/>
        <p:txBody>
          <a:bodyPr/>
          <a:lstStyle/>
          <a:p>
            <a:r>
              <a:rPr lang="en-US" sz="2500"/>
              <a:t>T</a:t>
            </a:r>
            <a:r>
              <a:rPr lang="ru-RU" sz="2500"/>
              <a:t>he analysis of </a:t>
            </a:r>
            <a:r>
              <a:rPr lang="en-US" sz="2500"/>
              <a:t>aerosols release condition</a:t>
            </a:r>
            <a:endParaRPr lang="ru-RU" sz="2500"/>
          </a:p>
        </p:txBody>
      </p:sp>
      <p:sp>
        <p:nvSpPr>
          <p:cNvPr id="758787" name="Rectangle 3"/>
          <p:cNvSpPr>
            <a:spLocks noGrp="1" noChangeArrowheads="1"/>
          </p:cNvSpPr>
          <p:nvPr>
            <p:ph type="body" idx="1"/>
          </p:nvPr>
        </p:nvSpPr>
        <p:spPr>
          <a:xfrm>
            <a:off x="611188" y="1412875"/>
            <a:ext cx="7772400" cy="4256088"/>
          </a:xfrm>
        </p:spPr>
        <p:txBody>
          <a:bodyPr/>
          <a:lstStyle/>
          <a:p>
            <a:pPr>
              <a:buFontTx/>
              <a:buNone/>
            </a:pPr>
            <a:r>
              <a:rPr lang="en-US" sz="1800" i="1" u="sng">
                <a:solidFill>
                  <a:schemeClr val="tx1"/>
                </a:solidFill>
              </a:rPr>
              <a:t> </a:t>
            </a:r>
            <a:r>
              <a:rPr lang="en-US" sz="1800" i="1" u="sng"/>
              <a:t>The following scenarios of heavy accidents have been reviewed:</a:t>
            </a:r>
            <a:r>
              <a:rPr lang="en-US" sz="1800" i="1"/>
              <a:t> </a:t>
            </a:r>
            <a:endParaRPr lang="en-US" sz="1800"/>
          </a:p>
          <a:p>
            <a:r>
              <a:rPr lang="en-US" sz="1800"/>
              <a:t>Large (Dnom346 - in case of rupture of PRZR surge line )</a:t>
            </a:r>
            <a:r>
              <a:rPr lang="ru-RU" sz="1800"/>
              <a:t> </a:t>
            </a:r>
            <a:r>
              <a:rPr lang="en-US" sz="1800"/>
              <a:t>and small (Dnom25 - from PCP) LOCA’s which is accompanied by a blackout</a:t>
            </a:r>
          </a:p>
          <a:p>
            <a:r>
              <a:rPr lang="en-US" sz="1800"/>
              <a:t>Large (Dnom300, (Dnom179) and small (Dnom80) LOCA’s from PCP cold leg accompanied by a failure of ECCS active part </a:t>
            </a:r>
          </a:p>
          <a:p>
            <a:r>
              <a:rPr lang="en-US" sz="1800"/>
              <a:t>accident with steam generator tubes rupture (3 tubes) which is accompanied by a blackout</a:t>
            </a:r>
          </a:p>
          <a:p>
            <a:endParaRPr lang="en-US" sz="1800"/>
          </a:p>
          <a:p>
            <a:endParaRPr lang="en-US" sz="1800"/>
          </a:p>
          <a:p>
            <a:pPr>
              <a:buFontTx/>
              <a:buNone/>
            </a:pPr>
            <a:r>
              <a:rPr lang="en-US" sz="1800"/>
              <a:t>Severe accident have been studied by means of Russian code SOKRAT</a:t>
            </a:r>
          </a:p>
          <a:p>
            <a:pPr>
              <a:buFontTx/>
              <a:buAutoNum type="arabicPeriod"/>
            </a:pPr>
            <a:endParaRPr lang="ru-RU" sz="1800"/>
          </a:p>
          <a:p>
            <a:endParaRPr lang="ru-RU" sz="2600"/>
          </a:p>
        </p:txBody>
      </p:sp>
    </p:spTree>
  </p:cSld>
  <p:clrMapOvr>
    <a:masterClrMapping/>
  </p:clrMapOvr>
  <p:transition advClick="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F2E4C03E-E280-4951-8BDB-FF79BC4AB808}" type="slidenum">
              <a:rPr lang="ru-RU"/>
              <a:pPr/>
              <a:t>4</a:t>
            </a:fld>
            <a:endParaRPr lang="ru-RU"/>
          </a:p>
        </p:txBody>
      </p:sp>
      <p:sp>
        <p:nvSpPr>
          <p:cNvPr id="761858" name="Rectangle 2"/>
          <p:cNvSpPr>
            <a:spLocks noChangeArrowheads="1"/>
          </p:cNvSpPr>
          <p:nvPr/>
        </p:nvSpPr>
        <p:spPr bwMode="auto">
          <a:xfrm>
            <a:off x="287338" y="188913"/>
            <a:ext cx="88566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600">
                <a:solidFill>
                  <a:srgbClr val="990000"/>
                </a:solidFill>
                <a:latin typeface="Arial Black" pitchFamily="34" charset="0"/>
              </a:rPr>
              <a:t>Severe Accident code SOKRAT </a:t>
            </a:r>
            <a:r>
              <a:rPr lang="ru-RU" sz="2600">
                <a:solidFill>
                  <a:srgbClr val="990000"/>
                </a:solidFill>
                <a:latin typeface="Arial Black" pitchFamily="34" charset="0"/>
              </a:rPr>
              <a:t> </a:t>
            </a:r>
            <a:r>
              <a:rPr lang="en-US" sz="2600">
                <a:solidFill>
                  <a:srgbClr val="990000"/>
                </a:solidFill>
                <a:latin typeface="Arial Black" pitchFamily="34" charset="0"/>
              </a:rPr>
              <a:t/>
            </a:r>
            <a:br>
              <a:rPr lang="en-US" sz="2600">
                <a:solidFill>
                  <a:srgbClr val="990000"/>
                </a:solidFill>
                <a:latin typeface="Arial Black" pitchFamily="34" charset="0"/>
              </a:rPr>
            </a:br>
            <a:r>
              <a:rPr lang="en-US" sz="2600">
                <a:solidFill>
                  <a:srgbClr val="990000"/>
                </a:solidFill>
                <a:latin typeface="Arial Black" pitchFamily="34" charset="0"/>
              </a:rPr>
              <a:t>(reactor plant analysis)</a:t>
            </a:r>
            <a:endParaRPr lang="ru-RU" sz="2600">
              <a:solidFill>
                <a:srgbClr val="990000"/>
              </a:solidFill>
              <a:latin typeface="Arial Black" pitchFamily="34" charset="0"/>
            </a:endParaRPr>
          </a:p>
        </p:txBody>
      </p:sp>
      <p:sp>
        <p:nvSpPr>
          <p:cNvPr id="761859" name="Rectangle 3"/>
          <p:cNvSpPr>
            <a:spLocks noChangeArrowheads="1"/>
          </p:cNvSpPr>
          <p:nvPr/>
        </p:nvSpPr>
        <p:spPr bwMode="auto">
          <a:xfrm>
            <a:off x="914400" y="1484313"/>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Font typeface="Wingdings" pitchFamily="2" charset="2"/>
              <a:buChar char="q"/>
            </a:pPr>
            <a:r>
              <a:rPr lang="en-US" sz="1800" b="1">
                <a:solidFill>
                  <a:srgbClr val="000066"/>
                </a:solidFill>
              </a:rPr>
              <a:t>RATEG — best-estimate code , which can be used for calculate of thermal and hydraulic processes in primary and secondary circuit</a:t>
            </a:r>
            <a:endParaRPr lang="en-US" sz="1600" b="1">
              <a:solidFill>
                <a:srgbClr val="000066"/>
              </a:solidFill>
            </a:endParaRPr>
          </a:p>
          <a:p>
            <a:pPr marL="742950" lvl="1" indent="-285750">
              <a:lnSpc>
                <a:spcPct val="80000"/>
              </a:lnSpc>
              <a:spcBef>
                <a:spcPct val="20000"/>
              </a:spcBef>
              <a:buFont typeface="Wingdings" pitchFamily="2" charset="2"/>
              <a:buChar char="q"/>
            </a:pPr>
            <a:r>
              <a:rPr lang="en-US" sz="1600" b="1">
                <a:solidFill>
                  <a:srgbClr val="000066"/>
                </a:solidFill>
              </a:rPr>
              <a:t>Two-fluid 1D thermal-hydraulic flow</a:t>
            </a:r>
          </a:p>
          <a:p>
            <a:pPr marL="742950" lvl="1" indent="-285750">
              <a:lnSpc>
                <a:spcPct val="80000"/>
              </a:lnSpc>
              <a:spcBef>
                <a:spcPct val="20000"/>
              </a:spcBef>
              <a:buFont typeface="Wingdings" pitchFamily="2" charset="2"/>
              <a:buChar char="q"/>
            </a:pPr>
            <a:r>
              <a:rPr lang="en-US" sz="1600" b="1">
                <a:solidFill>
                  <a:srgbClr val="000066"/>
                </a:solidFill>
              </a:rPr>
              <a:t>1D and 2D heat conductivity</a:t>
            </a:r>
          </a:p>
          <a:p>
            <a:pPr marL="342900" indent="-342900">
              <a:lnSpc>
                <a:spcPct val="80000"/>
              </a:lnSpc>
              <a:spcBef>
                <a:spcPct val="20000"/>
              </a:spcBef>
              <a:buFont typeface="Wingdings" pitchFamily="2" charset="2"/>
              <a:buChar char="q"/>
            </a:pPr>
            <a:r>
              <a:rPr lang="en-US" sz="1800" b="1">
                <a:solidFill>
                  <a:srgbClr val="000066"/>
                </a:solidFill>
              </a:rPr>
              <a:t>SVECHA — realistic simulation of core degradation phenomena </a:t>
            </a:r>
            <a:endParaRPr lang="ru-RU" sz="1800" b="1">
              <a:solidFill>
                <a:srgbClr val="000066"/>
              </a:solidFill>
            </a:endParaRPr>
          </a:p>
          <a:p>
            <a:pPr marL="742950" lvl="1" indent="-285750">
              <a:lnSpc>
                <a:spcPct val="80000"/>
              </a:lnSpc>
              <a:spcBef>
                <a:spcPct val="20000"/>
              </a:spcBef>
              <a:buFont typeface="Wingdings" pitchFamily="2" charset="2"/>
              <a:buChar char="q"/>
            </a:pPr>
            <a:r>
              <a:rPr lang="en-US" sz="1600" b="1">
                <a:solidFill>
                  <a:srgbClr val="000066"/>
                </a:solidFill>
              </a:rPr>
              <a:t>hydrogen generation </a:t>
            </a:r>
          </a:p>
          <a:p>
            <a:pPr marL="742950" lvl="1" indent="-285750">
              <a:lnSpc>
                <a:spcPct val="80000"/>
              </a:lnSpc>
              <a:spcBef>
                <a:spcPct val="20000"/>
              </a:spcBef>
              <a:buFont typeface="Wingdings" pitchFamily="2" charset="2"/>
              <a:buChar char="q"/>
            </a:pPr>
            <a:r>
              <a:rPr lang="en-US" sz="1600" b="1">
                <a:solidFill>
                  <a:srgbClr val="000066"/>
                </a:solidFill>
              </a:rPr>
              <a:t>flowing materials models</a:t>
            </a:r>
            <a:endParaRPr lang="ru-RU" sz="1600" b="1">
              <a:solidFill>
                <a:srgbClr val="000066"/>
              </a:solidFill>
            </a:endParaRPr>
          </a:p>
          <a:p>
            <a:pPr marL="342900" indent="-342900">
              <a:lnSpc>
                <a:spcPct val="80000"/>
              </a:lnSpc>
              <a:spcBef>
                <a:spcPct val="20000"/>
              </a:spcBef>
              <a:buFont typeface="Wingdings" pitchFamily="2" charset="2"/>
              <a:buChar char="q"/>
            </a:pPr>
            <a:r>
              <a:rPr lang="en-US" sz="1800" b="1">
                <a:solidFill>
                  <a:srgbClr val="000066"/>
                </a:solidFill>
              </a:rPr>
              <a:t>GEFEST— realistic simulation of core debris behavior in the reactor bottom chamber</a:t>
            </a:r>
          </a:p>
          <a:p>
            <a:pPr marL="742950" lvl="1" indent="-285750">
              <a:lnSpc>
                <a:spcPct val="80000"/>
              </a:lnSpc>
              <a:spcBef>
                <a:spcPct val="20000"/>
              </a:spcBef>
              <a:buFont typeface="Wingdings" pitchFamily="2" charset="2"/>
              <a:buChar char="q"/>
            </a:pPr>
            <a:r>
              <a:rPr lang="en-US" sz="1600" b="1">
                <a:solidFill>
                  <a:srgbClr val="000066"/>
                </a:solidFill>
              </a:rPr>
              <a:t>Vessel-corium interaction </a:t>
            </a:r>
          </a:p>
          <a:p>
            <a:pPr marL="742950" lvl="1" indent="-285750">
              <a:lnSpc>
                <a:spcPct val="80000"/>
              </a:lnSpc>
              <a:spcBef>
                <a:spcPct val="20000"/>
              </a:spcBef>
              <a:buFont typeface="Wingdings" pitchFamily="2" charset="2"/>
              <a:buChar char="q"/>
            </a:pPr>
            <a:r>
              <a:rPr lang="en-US" sz="1600" b="1">
                <a:solidFill>
                  <a:srgbClr val="000066"/>
                </a:solidFill>
              </a:rPr>
              <a:t>Vessel deformations and failure</a:t>
            </a:r>
          </a:p>
          <a:p>
            <a:pPr marL="342900" indent="-342900">
              <a:lnSpc>
                <a:spcPct val="80000"/>
              </a:lnSpc>
              <a:spcBef>
                <a:spcPct val="20000"/>
              </a:spcBef>
              <a:buFont typeface="Wingdings" pitchFamily="2" charset="2"/>
              <a:buChar char="q"/>
            </a:pPr>
            <a:r>
              <a:rPr lang="en-US" sz="1800" b="1">
                <a:solidFill>
                  <a:srgbClr val="000066"/>
                </a:solidFill>
              </a:rPr>
              <a:t>BONUS— fission product accumulation</a:t>
            </a:r>
          </a:p>
          <a:p>
            <a:pPr marL="342900" indent="-342900">
              <a:lnSpc>
                <a:spcPct val="80000"/>
              </a:lnSpc>
              <a:spcBef>
                <a:spcPct val="20000"/>
              </a:spcBef>
              <a:buFont typeface="Wingdings" pitchFamily="2" charset="2"/>
              <a:buChar char="q"/>
            </a:pPr>
            <a:r>
              <a:rPr lang="en-US" sz="1800" b="1">
                <a:solidFill>
                  <a:srgbClr val="000066"/>
                </a:solidFill>
              </a:rPr>
              <a:t>RELIZ— fission product release in a gap from fuel road</a:t>
            </a:r>
          </a:p>
          <a:p>
            <a:pPr marL="342900" indent="-342900">
              <a:lnSpc>
                <a:spcPct val="80000"/>
              </a:lnSpc>
              <a:spcBef>
                <a:spcPct val="20000"/>
              </a:spcBef>
              <a:buFont typeface="Wingdings" pitchFamily="2" charset="2"/>
              <a:buChar char="q"/>
            </a:pPr>
            <a:r>
              <a:rPr lang="en-US" sz="1800" b="1">
                <a:solidFill>
                  <a:srgbClr val="000066"/>
                </a:solidFill>
              </a:rPr>
              <a:t>GAPREL— fission product release in coolant</a:t>
            </a:r>
          </a:p>
          <a:p>
            <a:pPr marL="342900" indent="-342900">
              <a:lnSpc>
                <a:spcPct val="80000"/>
              </a:lnSpc>
              <a:spcBef>
                <a:spcPct val="20000"/>
              </a:spcBef>
              <a:buFont typeface="Wingdings" pitchFamily="2" charset="2"/>
              <a:buChar char="q"/>
            </a:pPr>
            <a:r>
              <a:rPr lang="en-US" sz="1800" b="1">
                <a:solidFill>
                  <a:srgbClr val="000066"/>
                </a:solidFill>
              </a:rPr>
              <a:t>PROFIT— fission product relocation in the primary circuit, release in a break</a:t>
            </a:r>
          </a:p>
          <a:p>
            <a:pPr marL="742950" lvl="1" indent="-285750">
              <a:lnSpc>
                <a:spcPct val="80000"/>
              </a:lnSpc>
              <a:spcBef>
                <a:spcPct val="20000"/>
              </a:spcBef>
              <a:buFont typeface="Wingdings" pitchFamily="2" charset="2"/>
              <a:buNone/>
            </a:pPr>
            <a:endParaRPr lang="ru-RU" sz="1800" b="1">
              <a:solidFill>
                <a:srgbClr val="000066"/>
              </a:solidFill>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oliennummernplatzhalter 5"/>
          <p:cNvSpPr>
            <a:spLocks noGrp="1"/>
          </p:cNvSpPr>
          <p:nvPr>
            <p:ph type="sldNum" sz="quarter" idx="12"/>
          </p:nvPr>
        </p:nvSpPr>
        <p:spPr/>
        <p:txBody>
          <a:bodyPr/>
          <a:lstStyle/>
          <a:p>
            <a:fld id="{D686E2A7-9959-4A73-A1B5-6274E9A05F2D}" type="slidenum">
              <a:rPr lang="ru-RU"/>
              <a:pPr/>
              <a:t>5</a:t>
            </a:fld>
            <a:endParaRPr lang="ru-RU"/>
          </a:p>
        </p:txBody>
      </p:sp>
      <p:sp>
        <p:nvSpPr>
          <p:cNvPr id="762882" name="Rectangle 2"/>
          <p:cNvSpPr>
            <a:spLocks noGrp="1" noChangeArrowheads="1"/>
          </p:cNvSpPr>
          <p:nvPr>
            <p:ph type="title"/>
          </p:nvPr>
        </p:nvSpPr>
        <p:spPr>
          <a:xfrm>
            <a:off x="1547813" y="-71438"/>
            <a:ext cx="7089775" cy="836613"/>
          </a:xfrm>
          <a:noFill/>
          <a:ln/>
        </p:spPr>
        <p:txBody>
          <a:bodyPr/>
          <a:lstStyle/>
          <a:p>
            <a:pPr defTabSz="914400"/>
            <a:r>
              <a:rPr lang="en-US" sz="2400"/>
              <a:t>Stages of core damage </a:t>
            </a:r>
            <a:br>
              <a:rPr lang="en-US" sz="2400"/>
            </a:br>
            <a:r>
              <a:rPr lang="en-US" sz="2400"/>
              <a:t>(modeled in SVECHA unit)</a:t>
            </a:r>
            <a:endParaRPr lang="ru-RU" sz="2400"/>
          </a:p>
        </p:txBody>
      </p:sp>
      <p:graphicFrame>
        <p:nvGraphicFramePr>
          <p:cNvPr id="762953" name="Group 73"/>
          <p:cNvGraphicFramePr>
            <a:graphicFrameLocks noGrp="1"/>
          </p:cNvGraphicFramePr>
          <p:nvPr/>
        </p:nvGraphicFramePr>
        <p:xfrm>
          <a:off x="206375" y="836613"/>
          <a:ext cx="8937625" cy="5291138"/>
        </p:xfrm>
        <a:graphic>
          <a:graphicData uri="http://schemas.openxmlformats.org/drawingml/2006/table">
            <a:tbl>
              <a:tblPr/>
              <a:tblGrid>
                <a:gridCol w="1800225"/>
                <a:gridCol w="476250"/>
                <a:gridCol w="6661150"/>
              </a:tblGrid>
              <a:tr h="4508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accent2"/>
                          </a:solidFill>
                          <a:effectLst/>
                          <a:latin typeface="Arial" charset="0"/>
                        </a:rPr>
                        <a:t>2830 </a:t>
                      </a:r>
                      <a:r>
                        <a:rPr kumimoji="0" lang="en-US" sz="1300" b="1" i="0" u="none" strike="noStrike" cap="none" normalizeH="0" baseline="30000" smtClean="0">
                          <a:ln>
                            <a:noFill/>
                          </a:ln>
                          <a:solidFill>
                            <a:schemeClr val="accent2"/>
                          </a:solidFill>
                          <a:effectLst/>
                          <a:latin typeface="Arial" charset="0"/>
                        </a:rPr>
                        <a:t>o</a:t>
                      </a:r>
                      <a:r>
                        <a:rPr kumimoji="0" lang="en-US" sz="1300" b="1" i="0" u="none" strike="noStrike" cap="none" normalizeH="0" baseline="0" smtClean="0">
                          <a:ln>
                            <a:noFill/>
                          </a:ln>
                          <a:solidFill>
                            <a:schemeClr val="accent2"/>
                          </a:solidFill>
                          <a:effectLst/>
                          <a:latin typeface="Arial" charset="0"/>
                        </a:rPr>
                        <a:t>C</a:t>
                      </a:r>
                      <a:endParaRPr kumimoji="0" lang="ru-RU" sz="1300" b="1" i="0" u="none" strike="noStrike" cap="none" normalizeH="0" baseline="0" smtClean="0">
                        <a:ln>
                          <a:noFill/>
                        </a:ln>
                        <a:solidFill>
                          <a:schemeClr val="accent2"/>
                        </a:solidFill>
                        <a:effectLst/>
                        <a:latin typeface="Arial" charset="0"/>
                      </a:endParaRPr>
                    </a:p>
                  </a:txBody>
                  <a:tcPr marL="0" marR="90000" marT="46800" marB="46800" horzOverflow="overflow">
                    <a:lnL cap="flat">
                      <a:noFill/>
                    </a:lnL>
                    <a:lnR w="12700" cap="flat" cmpd="sng" algn="ctr">
                      <a:solidFill>
                        <a:schemeClr val="tx1"/>
                      </a:solidFill>
                      <a:prstDash val="solid"/>
                      <a:round/>
                      <a:headEnd type="none" w="sm" len="sm"/>
                      <a:tailEnd type="none" w="sm" len="sm"/>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300" b="1" i="0" u="none" strike="noStrike" cap="none" normalizeH="0" baseline="0" smtClean="0">
                        <a:ln>
                          <a:noFill/>
                        </a:ln>
                        <a:solidFill>
                          <a:srgbClr val="FFFF00"/>
                        </a:solidFill>
                        <a:effectLst/>
                        <a:latin typeface="Arial" charset="0"/>
                      </a:endParaRPr>
                    </a:p>
                  </a:txBody>
                  <a:tcPr marL="0" marR="90000" marT="46800" marB="46800" horzOverflow="overflow">
                    <a:lnL w="12700" cap="flat" cmpd="sng" algn="ctr">
                      <a:solidFill>
                        <a:schemeClr val="tx1"/>
                      </a:solidFill>
                      <a:prstDash val="solid"/>
                      <a:round/>
                      <a:headEnd type="none" w="sm" len="sm"/>
                      <a:tailEnd type="none" w="sm" len="sm"/>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000066"/>
                          </a:solidFill>
                          <a:effectLst/>
                          <a:latin typeface="Arial" charset="0"/>
                        </a:rPr>
                        <a:t>Melting of</a:t>
                      </a:r>
                      <a:r>
                        <a:rPr kumimoji="0" lang="ru-RU" sz="1300" b="1" i="0" u="none" strike="noStrike" cap="none" normalizeH="0" baseline="0" smtClean="0">
                          <a:ln>
                            <a:noFill/>
                          </a:ln>
                          <a:solidFill>
                            <a:srgbClr val="000066"/>
                          </a:solidFill>
                          <a:effectLst/>
                          <a:latin typeface="Arial" charset="0"/>
                        </a:rPr>
                        <a:t> UO2</a:t>
                      </a:r>
                    </a:p>
                  </a:txBody>
                  <a:tcPr marL="0" marR="90000" marT="46800" marB="46800" horzOverflow="overflow">
                    <a:lnL>
                      <a:noFill/>
                    </a:lnL>
                    <a:lnR cap="flat">
                      <a:noFill/>
                    </a:lnR>
                    <a:lnT cap="flat">
                      <a:noFill/>
                    </a:lnT>
                    <a:lnB>
                      <a:noFill/>
                    </a:lnB>
                    <a:lnTlToBr>
                      <a:noFill/>
                    </a:lnTlToBr>
                    <a:lnBlToTr>
                      <a:noFill/>
                    </a:lnBlToTr>
                    <a:noFill/>
                  </a:tcPr>
                </a:tc>
              </a:tr>
              <a:tr h="3365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accent2"/>
                          </a:solidFill>
                          <a:effectLst/>
                          <a:latin typeface="Arial" charset="0"/>
                        </a:rPr>
                        <a:t>2710 </a:t>
                      </a:r>
                      <a:r>
                        <a:rPr kumimoji="0" lang="en-US" sz="1300" b="1" i="0" u="none" strike="noStrike" cap="none" normalizeH="0" baseline="30000" smtClean="0">
                          <a:ln>
                            <a:noFill/>
                          </a:ln>
                          <a:solidFill>
                            <a:schemeClr val="accent2"/>
                          </a:solidFill>
                          <a:effectLst/>
                          <a:latin typeface="Arial" charset="0"/>
                        </a:rPr>
                        <a:t>o</a:t>
                      </a:r>
                      <a:r>
                        <a:rPr kumimoji="0" lang="en-US" sz="1300" b="1" i="0" u="none" strike="noStrike" cap="none" normalizeH="0" baseline="0" smtClean="0">
                          <a:ln>
                            <a:noFill/>
                          </a:ln>
                          <a:solidFill>
                            <a:schemeClr val="accent2"/>
                          </a:solidFill>
                          <a:effectLst/>
                          <a:latin typeface="Arial" charset="0"/>
                        </a:rPr>
                        <a:t>C</a:t>
                      </a:r>
                      <a:endParaRPr kumimoji="0" lang="ru-RU" sz="1300" b="1" i="0" u="none" strike="noStrike" cap="none" normalizeH="0" baseline="0" smtClean="0">
                        <a:ln>
                          <a:noFill/>
                        </a:ln>
                        <a:solidFill>
                          <a:schemeClr val="accent2"/>
                        </a:solidFill>
                        <a:effectLst/>
                        <a:latin typeface="Arial" charset="0"/>
                      </a:endParaRPr>
                    </a:p>
                  </a:txBody>
                  <a:tcPr marL="0" marR="90000" marT="46800" marB="46800" horzOverflow="overflow">
                    <a:lnL cap="flat">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300" b="1" i="0" u="none" strike="noStrike" cap="none" normalizeH="0" baseline="0" smtClean="0">
                        <a:ln>
                          <a:noFill/>
                        </a:ln>
                        <a:solidFill>
                          <a:srgbClr val="FFFF00"/>
                        </a:solidFill>
                        <a:effectLst/>
                        <a:latin typeface="Arial" charset="0"/>
                      </a:endParaRPr>
                    </a:p>
                  </a:txBody>
                  <a:tcPr marL="0" marR="90000" marT="46800" marB="46800"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000066"/>
                          </a:solidFill>
                          <a:effectLst/>
                          <a:latin typeface="Arial" charset="0"/>
                        </a:rPr>
                        <a:t>Melting of</a:t>
                      </a:r>
                      <a:r>
                        <a:rPr kumimoji="0" lang="ru-RU" sz="1300" b="1" i="0" u="none" strike="noStrike" cap="none" normalizeH="0" baseline="0" smtClean="0">
                          <a:ln>
                            <a:noFill/>
                          </a:ln>
                          <a:solidFill>
                            <a:srgbClr val="000066"/>
                          </a:solidFill>
                          <a:effectLst/>
                          <a:latin typeface="Arial" charset="0"/>
                        </a:rPr>
                        <a:t> ZrO2</a:t>
                      </a:r>
                    </a:p>
                  </a:txBody>
                  <a:tcPr marL="0" marR="90000" marT="46800" marB="46800" horzOverflow="overflow">
                    <a:lnL>
                      <a:noFill/>
                    </a:lnL>
                    <a:lnR cap="flat">
                      <a:noFill/>
                    </a:lnR>
                    <a:lnT>
                      <a:noFill/>
                    </a:lnT>
                    <a:lnB>
                      <a:noFill/>
                    </a:lnB>
                    <a:lnTlToBr>
                      <a:noFill/>
                    </a:lnTlToBr>
                    <a:lnBlToTr>
                      <a:noFill/>
                    </a:lnBlToTr>
                    <a:noFill/>
                  </a:tcPr>
                </a:tc>
              </a:tr>
              <a:tr h="3381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accent2"/>
                          </a:solidFill>
                          <a:effectLst/>
                          <a:latin typeface="Arial" charset="0"/>
                        </a:rPr>
                        <a:t>2</a:t>
                      </a:r>
                      <a:r>
                        <a:rPr kumimoji="0" lang="ru-RU" sz="1300" b="1" i="0" u="none" strike="noStrike" cap="none" normalizeH="0" baseline="0" smtClean="0">
                          <a:ln>
                            <a:noFill/>
                          </a:ln>
                          <a:solidFill>
                            <a:schemeClr val="accent2"/>
                          </a:solidFill>
                          <a:effectLst/>
                          <a:latin typeface="Arial" charset="0"/>
                        </a:rPr>
                        <a:t>45</a:t>
                      </a:r>
                      <a:r>
                        <a:rPr kumimoji="0" lang="en-US" sz="1300" b="1" i="0" u="none" strike="noStrike" cap="none" normalizeH="0" baseline="0" smtClean="0">
                          <a:ln>
                            <a:noFill/>
                          </a:ln>
                          <a:solidFill>
                            <a:schemeClr val="accent2"/>
                          </a:solidFill>
                          <a:effectLst/>
                          <a:latin typeface="Arial" charset="0"/>
                        </a:rPr>
                        <a:t>0 </a:t>
                      </a:r>
                      <a:r>
                        <a:rPr kumimoji="0" lang="en-US" sz="1300" b="1" i="0" u="none" strike="noStrike" cap="none" normalizeH="0" baseline="30000" smtClean="0">
                          <a:ln>
                            <a:noFill/>
                          </a:ln>
                          <a:solidFill>
                            <a:schemeClr val="accent2"/>
                          </a:solidFill>
                          <a:effectLst/>
                          <a:latin typeface="Arial" charset="0"/>
                        </a:rPr>
                        <a:t>o</a:t>
                      </a:r>
                      <a:r>
                        <a:rPr kumimoji="0" lang="en-US" sz="1300" b="1" i="0" u="none" strike="noStrike" cap="none" normalizeH="0" baseline="0" smtClean="0">
                          <a:ln>
                            <a:noFill/>
                          </a:ln>
                          <a:solidFill>
                            <a:schemeClr val="accent2"/>
                          </a:solidFill>
                          <a:effectLst/>
                          <a:latin typeface="Arial" charset="0"/>
                        </a:rPr>
                        <a:t>C</a:t>
                      </a:r>
                      <a:endParaRPr kumimoji="0" lang="ru-RU" sz="1300" b="1" i="0" u="none" strike="noStrike" cap="none" normalizeH="0" baseline="0" smtClean="0">
                        <a:ln>
                          <a:noFill/>
                        </a:ln>
                        <a:solidFill>
                          <a:schemeClr val="accent2"/>
                        </a:solidFill>
                        <a:effectLst/>
                        <a:latin typeface="Arial" charset="0"/>
                      </a:endParaRPr>
                    </a:p>
                  </a:txBody>
                  <a:tcPr marL="0" marR="90000" marT="46800" marB="46800" horzOverflow="overflow">
                    <a:lnL cap="flat">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300" b="1" i="0" u="none" strike="noStrike" cap="none" normalizeH="0" baseline="0" smtClean="0">
                        <a:ln>
                          <a:noFill/>
                        </a:ln>
                        <a:solidFill>
                          <a:srgbClr val="FFFF00"/>
                        </a:solidFill>
                        <a:effectLst/>
                        <a:latin typeface="Arial" charset="0"/>
                      </a:endParaRPr>
                    </a:p>
                  </a:txBody>
                  <a:tcPr marL="0" marR="90000" marT="46800" marB="46800"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000066"/>
                          </a:solidFill>
                          <a:effectLst/>
                          <a:latin typeface="Arial" charset="0"/>
                        </a:rPr>
                        <a:t>Melting of</a:t>
                      </a:r>
                      <a:r>
                        <a:rPr kumimoji="0" lang="ru-RU" sz="1300" b="1" i="0" u="none" strike="noStrike" cap="none" normalizeH="0" baseline="0" smtClean="0">
                          <a:ln>
                            <a:noFill/>
                          </a:ln>
                          <a:solidFill>
                            <a:srgbClr val="000066"/>
                          </a:solidFill>
                          <a:effectLst/>
                          <a:latin typeface="Arial" charset="0"/>
                        </a:rPr>
                        <a:t> </a:t>
                      </a:r>
                      <a:r>
                        <a:rPr kumimoji="0" lang="en-US" sz="1300" b="1" i="0" u="none" strike="noStrike" cap="none" normalizeH="0" baseline="0" smtClean="0">
                          <a:ln>
                            <a:noFill/>
                          </a:ln>
                          <a:solidFill>
                            <a:srgbClr val="000066"/>
                          </a:solidFill>
                          <a:effectLst/>
                          <a:latin typeface="Arial" charset="0"/>
                        </a:rPr>
                        <a:t>B</a:t>
                      </a:r>
                      <a:r>
                        <a:rPr kumimoji="0" lang="en-US" sz="1300" b="1" i="0" u="none" strike="noStrike" cap="none" normalizeH="0" baseline="-25000" smtClean="0">
                          <a:ln>
                            <a:noFill/>
                          </a:ln>
                          <a:solidFill>
                            <a:srgbClr val="000066"/>
                          </a:solidFill>
                          <a:effectLst/>
                          <a:latin typeface="Arial" charset="0"/>
                        </a:rPr>
                        <a:t>4</a:t>
                      </a:r>
                      <a:r>
                        <a:rPr kumimoji="0" lang="en-US" sz="1300" b="1" i="0" u="none" strike="noStrike" cap="none" normalizeH="0" baseline="0" smtClean="0">
                          <a:ln>
                            <a:noFill/>
                          </a:ln>
                          <a:solidFill>
                            <a:srgbClr val="000066"/>
                          </a:solidFill>
                          <a:effectLst/>
                          <a:latin typeface="Arial" charset="0"/>
                        </a:rPr>
                        <a:t>C</a:t>
                      </a:r>
                      <a:endParaRPr kumimoji="0" lang="ru-RU" sz="1300" b="1" i="0" u="none" strike="noStrike" cap="none" normalizeH="0" baseline="0" smtClean="0">
                        <a:ln>
                          <a:noFill/>
                        </a:ln>
                        <a:solidFill>
                          <a:srgbClr val="000066"/>
                        </a:solidFill>
                        <a:effectLst/>
                        <a:latin typeface="Arial" charset="0"/>
                      </a:endParaRPr>
                    </a:p>
                  </a:txBody>
                  <a:tcPr marL="0" marR="90000" marT="46800" marB="46800" horzOverflow="overflow">
                    <a:lnL>
                      <a:noFill/>
                    </a:lnL>
                    <a:lnR cap="flat">
                      <a:noFill/>
                    </a:lnR>
                    <a:lnT>
                      <a:noFill/>
                    </a:lnT>
                    <a:lnB>
                      <a:noFill/>
                    </a:lnB>
                    <a:lnTlToBr>
                      <a:noFill/>
                    </a:lnTlToBr>
                    <a:lnBlToTr>
                      <a:noFill/>
                    </a:lnBlToTr>
                    <a:noFill/>
                  </a:tcPr>
                </a:tc>
              </a:tr>
              <a:tr h="3397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accent2"/>
                          </a:solidFill>
                          <a:effectLst/>
                          <a:latin typeface="Arial" charset="0"/>
                        </a:rPr>
                        <a:t>1975 - 2830 </a:t>
                      </a:r>
                      <a:r>
                        <a:rPr kumimoji="0" lang="en-US" sz="1300" b="1" i="0" u="none" strike="noStrike" cap="none" normalizeH="0" baseline="30000" smtClean="0">
                          <a:ln>
                            <a:noFill/>
                          </a:ln>
                          <a:solidFill>
                            <a:schemeClr val="accent2"/>
                          </a:solidFill>
                          <a:effectLst/>
                          <a:latin typeface="Arial" charset="0"/>
                        </a:rPr>
                        <a:t>o</a:t>
                      </a:r>
                      <a:r>
                        <a:rPr kumimoji="0" lang="en-US" sz="1300" b="1" i="0" u="none" strike="noStrike" cap="none" normalizeH="0" baseline="0" smtClean="0">
                          <a:ln>
                            <a:noFill/>
                          </a:ln>
                          <a:solidFill>
                            <a:schemeClr val="accent2"/>
                          </a:solidFill>
                          <a:effectLst/>
                          <a:latin typeface="Arial" charset="0"/>
                        </a:rPr>
                        <a:t>C</a:t>
                      </a:r>
                      <a:endParaRPr kumimoji="0" lang="ru-RU" sz="1300" b="1" i="0" u="none" strike="noStrike" cap="none" normalizeH="0" baseline="0" smtClean="0">
                        <a:ln>
                          <a:noFill/>
                        </a:ln>
                        <a:solidFill>
                          <a:schemeClr val="accent2"/>
                        </a:solidFill>
                        <a:effectLst/>
                        <a:latin typeface="Arial" charset="0"/>
                      </a:endParaRPr>
                    </a:p>
                  </a:txBody>
                  <a:tcPr marL="0" marR="90000" marT="46800" marB="46800" horzOverflow="overflow">
                    <a:lnL cap="flat">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300" b="1" i="0" u="none" strike="noStrike" cap="none" normalizeH="0" baseline="0" smtClean="0">
                        <a:ln>
                          <a:noFill/>
                        </a:ln>
                        <a:solidFill>
                          <a:srgbClr val="FFFF00"/>
                        </a:solidFill>
                        <a:effectLst/>
                        <a:latin typeface="Arial" charset="0"/>
                      </a:endParaRPr>
                    </a:p>
                  </a:txBody>
                  <a:tcPr marL="0" marR="90000" marT="46800" marB="46800"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000066"/>
                          </a:solidFill>
                          <a:effectLst/>
                          <a:latin typeface="Arial" charset="0"/>
                        </a:rPr>
                        <a:t>Formation of corium </a:t>
                      </a:r>
                      <a:r>
                        <a:rPr kumimoji="0" lang="ru-RU" sz="1300" b="1" i="0" u="none" strike="noStrike" cap="none" normalizeH="0" baseline="0" smtClean="0">
                          <a:ln>
                            <a:noFill/>
                          </a:ln>
                          <a:solidFill>
                            <a:srgbClr val="000066"/>
                          </a:solidFill>
                          <a:effectLst/>
                          <a:latin typeface="Arial" charset="0"/>
                        </a:rPr>
                        <a:t>(</a:t>
                      </a:r>
                      <a:r>
                        <a:rPr kumimoji="0" lang="en-US" sz="1300" b="1" i="0" u="none" strike="noStrike" cap="none" normalizeH="0" baseline="0" smtClean="0">
                          <a:ln>
                            <a:noFill/>
                          </a:ln>
                          <a:solidFill>
                            <a:srgbClr val="000066"/>
                          </a:solidFill>
                          <a:effectLst/>
                          <a:latin typeface="Arial" charset="0"/>
                        </a:rPr>
                        <a:t>U-Zr-O) with ceramic inclusions </a:t>
                      </a:r>
                      <a:endParaRPr kumimoji="0" lang="ru-RU" sz="1300" b="1" i="0" u="none" strike="noStrike" cap="none" normalizeH="0" baseline="0" smtClean="0">
                        <a:ln>
                          <a:noFill/>
                        </a:ln>
                        <a:solidFill>
                          <a:srgbClr val="000066"/>
                        </a:solidFill>
                        <a:effectLst/>
                        <a:latin typeface="Arial" charset="0"/>
                      </a:endParaRPr>
                    </a:p>
                  </a:txBody>
                  <a:tcPr marL="0" marR="90000" marT="46800" marB="46800" horzOverflow="overflow">
                    <a:lnL>
                      <a:noFill/>
                    </a:lnL>
                    <a:lnR cap="flat">
                      <a:noFill/>
                    </a:lnR>
                    <a:lnT>
                      <a:noFill/>
                    </a:lnT>
                    <a:lnB>
                      <a:noFill/>
                    </a:lnB>
                    <a:lnTlToBr>
                      <a:noFill/>
                    </a:lnTlToBr>
                    <a:lnBlToTr>
                      <a:noFill/>
                    </a:lnBlToTr>
                    <a:noFill/>
                  </a:tcPr>
                </a:tc>
              </a:tr>
              <a:tr h="5810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300" b="1" i="0" u="none" strike="noStrike" cap="none" normalizeH="0" baseline="0" smtClean="0">
                          <a:ln>
                            <a:noFill/>
                          </a:ln>
                          <a:solidFill>
                            <a:schemeClr val="accent2"/>
                          </a:solidFill>
                          <a:effectLst/>
                          <a:latin typeface="Arial" charset="0"/>
                        </a:rPr>
                        <a:t>1975</a:t>
                      </a:r>
                      <a:r>
                        <a:rPr kumimoji="0" lang="en-US" sz="1300" b="1" i="0" u="none" strike="noStrike" cap="none" normalizeH="0" baseline="0" smtClean="0">
                          <a:ln>
                            <a:noFill/>
                          </a:ln>
                          <a:solidFill>
                            <a:schemeClr val="accent2"/>
                          </a:solidFill>
                          <a:effectLst/>
                          <a:latin typeface="Arial" charset="0"/>
                        </a:rPr>
                        <a:t> </a:t>
                      </a:r>
                      <a:r>
                        <a:rPr kumimoji="0" lang="en-US" sz="1300" b="1" i="0" u="none" strike="noStrike" cap="none" normalizeH="0" baseline="30000" smtClean="0">
                          <a:ln>
                            <a:noFill/>
                          </a:ln>
                          <a:solidFill>
                            <a:schemeClr val="accent2"/>
                          </a:solidFill>
                          <a:effectLst/>
                          <a:latin typeface="Arial" charset="0"/>
                        </a:rPr>
                        <a:t>o</a:t>
                      </a:r>
                      <a:r>
                        <a:rPr kumimoji="0" lang="en-US" sz="1300" b="1" i="0" u="none" strike="noStrike" cap="none" normalizeH="0" baseline="0" smtClean="0">
                          <a:ln>
                            <a:noFill/>
                          </a:ln>
                          <a:solidFill>
                            <a:schemeClr val="accent2"/>
                          </a:solidFill>
                          <a:effectLst/>
                          <a:latin typeface="Arial" charset="0"/>
                        </a:rPr>
                        <a:t>C</a:t>
                      </a:r>
                      <a:endParaRPr kumimoji="0" lang="ru-RU" sz="1300" b="1" i="0" u="none" strike="noStrike" cap="none" normalizeH="0" baseline="0" smtClean="0">
                        <a:ln>
                          <a:noFill/>
                        </a:ln>
                        <a:solidFill>
                          <a:schemeClr val="accent2"/>
                        </a:solidFill>
                        <a:effectLst/>
                        <a:latin typeface="Arial" charset="0"/>
                      </a:endParaRPr>
                    </a:p>
                  </a:txBody>
                  <a:tcPr marL="0" marR="90000" marT="46800" marB="46800" horzOverflow="overflow">
                    <a:lnL cap="flat">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300" b="1" i="0" u="none" strike="noStrike" cap="none" normalizeH="0" baseline="0" smtClean="0">
                        <a:ln>
                          <a:noFill/>
                        </a:ln>
                        <a:solidFill>
                          <a:srgbClr val="FFFF00"/>
                        </a:solidFill>
                        <a:effectLst/>
                        <a:latin typeface="Arial" charset="0"/>
                      </a:endParaRPr>
                    </a:p>
                  </a:txBody>
                  <a:tcPr marL="0" marR="90000" marT="46800" marB="46800"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000066"/>
                          </a:solidFill>
                          <a:effectLst/>
                          <a:latin typeface="Arial" charset="0"/>
                        </a:rPr>
                        <a:t>Melting of oxide-stabilized</a:t>
                      </a:r>
                      <a:r>
                        <a:rPr kumimoji="0" lang="ru-RU" sz="1300" b="1" i="0" u="none" strike="noStrike" cap="none" normalizeH="0" baseline="0" smtClean="0">
                          <a:ln>
                            <a:noFill/>
                          </a:ln>
                          <a:solidFill>
                            <a:srgbClr val="000066"/>
                          </a:solidFill>
                          <a:effectLst/>
                          <a:latin typeface="Arial" charset="0"/>
                        </a:rPr>
                        <a:t> </a:t>
                      </a:r>
                      <a:r>
                        <a:rPr kumimoji="0" lang="ru-RU" sz="1300" b="1" i="0" u="none" strike="noStrike" cap="none" normalizeH="0" baseline="0" smtClean="0">
                          <a:ln>
                            <a:noFill/>
                          </a:ln>
                          <a:solidFill>
                            <a:srgbClr val="000066"/>
                          </a:solidFill>
                          <a:effectLst/>
                          <a:latin typeface="Symbol" pitchFamily="18" charset="2"/>
                        </a:rPr>
                        <a:t></a:t>
                      </a:r>
                      <a:r>
                        <a:rPr kumimoji="0" lang="ru-RU" sz="1300" b="1" i="0" u="none" strike="noStrike" cap="none" normalizeH="0" baseline="0" smtClean="0">
                          <a:ln>
                            <a:noFill/>
                          </a:ln>
                          <a:solidFill>
                            <a:srgbClr val="000066"/>
                          </a:solidFill>
                          <a:effectLst/>
                          <a:latin typeface="Arial" charset="0"/>
                        </a:rPr>
                        <a:t>-ZR(O), </a:t>
                      </a:r>
                      <a:r>
                        <a:rPr kumimoji="0" lang="en-US" sz="1300" b="1" i="0" u="none" strike="noStrike" cap="none" normalizeH="0" baseline="0" smtClean="0">
                          <a:ln>
                            <a:noFill/>
                          </a:ln>
                          <a:solidFill>
                            <a:srgbClr val="000066"/>
                          </a:solidFill>
                          <a:effectLst/>
                          <a:latin typeface="Arial" charset="0"/>
                        </a:rPr>
                        <a:t>beginning of</a:t>
                      </a:r>
                      <a:r>
                        <a:rPr kumimoji="0" lang="ru-RU" sz="1300" b="1" i="0" u="none" strike="noStrike" cap="none" normalizeH="0" baseline="0" smtClean="0">
                          <a:ln>
                            <a:noFill/>
                          </a:ln>
                          <a:solidFill>
                            <a:srgbClr val="000066"/>
                          </a:solidFill>
                          <a:effectLst/>
                          <a:latin typeface="Arial" charset="0"/>
                        </a:rPr>
                        <a:t> UO2 </a:t>
                      </a:r>
                      <a:r>
                        <a:rPr kumimoji="0" lang="en-US" sz="1300" b="1" i="0" u="none" strike="noStrike" cap="none" normalizeH="0" baseline="0" smtClean="0">
                          <a:ln>
                            <a:noFill/>
                          </a:ln>
                          <a:solidFill>
                            <a:srgbClr val="000066"/>
                          </a:solidFill>
                          <a:effectLst/>
                          <a:latin typeface="Arial" charset="0"/>
                        </a:rPr>
                        <a:t>dissolution in melted zirconium</a:t>
                      </a:r>
                      <a:endParaRPr kumimoji="0" lang="ru-RU" sz="1300" b="1" i="0" u="none" strike="noStrike" cap="none" normalizeH="0" baseline="0" smtClean="0">
                        <a:ln>
                          <a:noFill/>
                        </a:ln>
                        <a:solidFill>
                          <a:srgbClr val="000066"/>
                        </a:solidFill>
                        <a:effectLst/>
                        <a:latin typeface="Arial" charset="0"/>
                      </a:endParaRPr>
                    </a:p>
                  </a:txBody>
                  <a:tcPr marL="0" marR="90000" marT="46800" marB="46800" horzOverflow="overflow">
                    <a:lnL>
                      <a:noFill/>
                    </a:lnL>
                    <a:lnR cap="flat">
                      <a:noFill/>
                    </a:lnR>
                    <a:lnT>
                      <a:noFill/>
                    </a:lnT>
                    <a:lnB>
                      <a:noFill/>
                    </a:lnB>
                    <a:lnTlToBr>
                      <a:noFill/>
                    </a:lnTlToBr>
                    <a:lnBlToTr>
                      <a:noFill/>
                    </a:lnBlToTr>
                    <a:noFill/>
                  </a:tcPr>
                </a:tc>
              </a:tr>
              <a:tr h="3397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300" b="1" i="0" u="none" strike="noStrike" cap="none" normalizeH="0" baseline="0" smtClean="0">
                          <a:ln>
                            <a:noFill/>
                          </a:ln>
                          <a:solidFill>
                            <a:schemeClr val="accent2"/>
                          </a:solidFill>
                          <a:effectLst/>
                          <a:latin typeface="Arial" charset="0"/>
                        </a:rPr>
                        <a:t>1730</a:t>
                      </a:r>
                      <a:r>
                        <a:rPr kumimoji="0" lang="en-US" sz="1300" b="1" i="0" u="none" strike="noStrike" cap="none" normalizeH="0" baseline="0" smtClean="0">
                          <a:ln>
                            <a:noFill/>
                          </a:ln>
                          <a:solidFill>
                            <a:schemeClr val="accent2"/>
                          </a:solidFill>
                          <a:effectLst/>
                          <a:latin typeface="Arial" charset="0"/>
                        </a:rPr>
                        <a:t> </a:t>
                      </a:r>
                      <a:r>
                        <a:rPr kumimoji="0" lang="en-US" sz="1300" b="1" i="0" u="none" strike="noStrike" cap="none" normalizeH="0" baseline="30000" smtClean="0">
                          <a:ln>
                            <a:noFill/>
                          </a:ln>
                          <a:solidFill>
                            <a:schemeClr val="accent2"/>
                          </a:solidFill>
                          <a:effectLst/>
                          <a:latin typeface="Arial" charset="0"/>
                        </a:rPr>
                        <a:t>o</a:t>
                      </a:r>
                      <a:r>
                        <a:rPr kumimoji="0" lang="en-US" sz="1300" b="1" i="0" u="none" strike="noStrike" cap="none" normalizeH="0" baseline="0" smtClean="0">
                          <a:ln>
                            <a:noFill/>
                          </a:ln>
                          <a:solidFill>
                            <a:schemeClr val="accent2"/>
                          </a:solidFill>
                          <a:effectLst/>
                          <a:latin typeface="Arial" charset="0"/>
                        </a:rPr>
                        <a:t>C</a:t>
                      </a:r>
                      <a:endParaRPr kumimoji="0" lang="ru-RU" sz="1300" b="1" i="0" u="none" strike="noStrike" cap="none" normalizeH="0" baseline="0" smtClean="0">
                        <a:ln>
                          <a:noFill/>
                        </a:ln>
                        <a:solidFill>
                          <a:schemeClr val="accent2"/>
                        </a:solidFill>
                        <a:effectLst/>
                        <a:latin typeface="Arial" charset="0"/>
                      </a:endParaRPr>
                    </a:p>
                  </a:txBody>
                  <a:tcPr marL="0" marR="90000" marT="46800" marB="46800" horzOverflow="overflow">
                    <a:lnL cap="flat">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300" b="1" i="0" u="none" strike="noStrike" cap="none" normalizeH="0" baseline="0" smtClean="0">
                        <a:ln>
                          <a:noFill/>
                        </a:ln>
                        <a:solidFill>
                          <a:srgbClr val="FFFF00"/>
                        </a:solidFill>
                        <a:effectLst/>
                        <a:latin typeface="Arial" charset="0"/>
                      </a:endParaRPr>
                    </a:p>
                  </a:txBody>
                  <a:tcPr marL="0" marR="90000" marT="46800" marB="46800"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000066"/>
                          </a:solidFill>
                          <a:effectLst/>
                          <a:latin typeface="Arial" charset="0"/>
                        </a:rPr>
                        <a:t>Melting of</a:t>
                      </a:r>
                      <a:r>
                        <a:rPr kumimoji="0" lang="ru-RU" sz="1300" b="1" i="0" u="none" strike="noStrike" cap="none" normalizeH="0" baseline="0" smtClean="0">
                          <a:ln>
                            <a:noFill/>
                          </a:ln>
                          <a:solidFill>
                            <a:srgbClr val="000066"/>
                          </a:solidFill>
                          <a:effectLst/>
                          <a:latin typeface="Arial" charset="0"/>
                        </a:rPr>
                        <a:t> Zr-1%Nb</a:t>
                      </a:r>
                    </a:p>
                  </a:txBody>
                  <a:tcPr marL="0" marR="90000" marT="46800" marB="46800" horzOverflow="overflow">
                    <a:lnL>
                      <a:noFill/>
                    </a:lnL>
                    <a:lnR cap="flat">
                      <a:noFill/>
                    </a:lnR>
                    <a:lnT>
                      <a:noFill/>
                    </a:lnT>
                    <a:lnB>
                      <a:noFill/>
                    </a:lnB>
                    <a:lnTlToBr>
                      <a:noFill/>
                    </a:lnTlToBr>
                    <a:lnBlToTr>
                      <a:noFill/>
                    </a:lnBlToTr>
                    <a:noFill/>
                  </a:tcPr>
                </a:tc>
              </a:tr>
              <a:tr h="5810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accent2"/>
                          </a:solidFill>
                          <a:effectLst/>
                          <a:latin typeface="Arial" charset="0"/>
                        </a:rPr>
                        <a:t>1</a:t>
                      </a:r>
                      <a:r>
                        <a:rPr kumimoji="0" lang="ru-RU" sz="1300" b="1" i="0" u="none" strike="noStrike" cap="none" normalizeH="0" baseline="0" smtClean="0">
                          <a:ln>
                            <a:noFill/>
                          </a:ln>
                          <a:solidFill>
                            <a:schemeClr val="accent2"/>
                          </a:solidFill>
                          <a:effectLst/>
                          <a:latin typeface="Arial" charset="0"/>
                        </a:rPr>
                        <a:t>55</a:t>
                      </a:r>
                      <a:r>
                        <a:rPr kumimoji="0" lang="en-US" sz="1300" b="1" i="0" u="none" strike="noStrike" cap="none" normalizeH="0" baseline="0" smtClean="0">
                          <a:ln>
                            <a:noFill/>
                          </a:ln>
                          <a:solidFill>
                            <a:schemeClr val="accent2"/>
                          </a:solidFill>
                          <a:effectLst/>
                          <a:latin typeface="Arial" charset="0"/>
                        </a:rPr>
                        <a:t>0 </a:t>
                      </a:r>
                      <a:r>
                        <a:rPr kumimoji="0" lang="en-US" sz="1300" b="1" i="0" u="none" strike="noStrike" cap="none" normalizeH="0" baseline="30000" smtClean="0">
                          <a:ln>
                            <a:noFill/>
                          </a:ln>
                          <a:solidFill>
                            <a:schemeClr val="accent2"/>
                          </a:solidFill>
                          <a:effectLst/>
                          <a:latin typeface="Arial" charset="0"/>
                        </a:rPr>
                        <a:t>o</a:t>
                      </a:r>
                      <a:r>
                        <a:rPr kumimoji="0" lang="en-US" sz="1300" b="1" i="0" u="none" strike="noStrike" cap="none" normalizeH="0" baseline="0" smtClean="0">
                          <a:ln>
                            <a:noFill/>
                          </a:ln>
                          <a:solidFill>
                            <a:schemeClr val="accent2"/>
                          </a:solidFill>
                          <a:effectLst/>
                          <a:latin typeface="Arial" charset="0"/>
                        </a:rPr>
                        <a:t>C</a:t>
                      </a:r>
                      <a:endParaRPr kumimoji="0" lang="ru-RU" sz="1300" b="1" i="0" u="none" strike="noStrike" cap="none" normalizeH="0" baseline="0" smtClean="0">
                        <a:ln>
                          <a:noFill/>
                        </a:ln>
                        <a:solidFill>
                          <a:schemeClr val="accent2"/>
                        </a:solidFill>
                        <a:effectLst/>
                        <a:latin typeface="Arial" charset="0"/>
                      </a:endParaRPr>
                    </a:p>
                  </a:txBody>
                  <a:tcPr marL="0" marR="90000" marT="46800" marB="46800" horzOverflow="overflow">
                    <a:lnL cap="flat">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300" b="1" i="0" u="none" strike="noStrike" cap="none" normalizeH="0" baseline="0" smtClean="0">
                        <a:ln>
                          <a:noFill/>
                        </a:ln>
                        <a:solidFill>
                          <a:srgbClr val="FFFF00"/>
                        </a:solidFill>
                        <a:effectLst/>
                        <a:latin typeface="Arial" charset="0"/>
                      </a:endParaRPr>
                    </a:p>
                  </a:txBody>
                  <a:tcPr marL="0" marR="90000" marT="46800" marB="46800"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300" b="1" i="0" u="none" strike="noStrike" cap="none" normalizeH="0" baseline="0" smtClean="0">
                          <a:ln>
                            <a:noFill/>
                          </a:ln>
                          <a:solidFill>
                            <a:srgbClr val="000066"/>
                          </a:solidFill>
                          <a:effectLst/>
                          <a:latin typeface="Arial" charset="0"/>
                        </a:rPr>
                        <a:t>Intensification of </a:t>
                      </a:r>
                      <a:r>
                        <a:rPr kumimoji="0" lang="en-US" sz="1300" b="1" i="0" u="none" strike="noStrike" cap="none" normalizeH="0" baseline="0" smtClean="0">
                          <a:ln>
                            <a:noFill/>
                          </a:ln>
                          <a:solidFill>
                            <a:srgbClr val="000066"/>
                          </a:solidFill>
                          <a:effectLst/>
                          <a:latin typeface="Arial" charset="0"/>
                        </a:rPr>
                        <a:t>zirconium</a:t>
                      </a:r>
                      <a:r>
                        <a:rPr kumimoji="0" lang="en-GB" sz="1300" b="1" i="0" u="none" strike="noStrike" cap="none" normalizeH="0" baseline="0" smtClean="0">
                          <a:ln>
                            <a:noFill/>
                          </a:ln>
                          <a:solidFill>
                            <a:srgbClr val="000066"/>
                          </a:solidFill>
                          <a:effectLst/>
                          <a:latin typeface="Arial" charset="0"/>
                        </a:rPr>
                        <a:t> oxidation by steam associated with formation of </a:t>
                      </a:r>
                      <a:r>
                        <a:rPr kumimoji="0" lang="ru-RU" sz="1300" b="1" i="0" u="none" strike="noStrike" cap="none" normalizeH="0" baseline="0" smtClean="0">
                          <a:ln>
                            <a:noFill/>
                          </a:ln>
                          <a:solidFill>
                            <a:srgbClr val="000066"/>
                          </a:solidFill>
                          <a:effectLst/>
                          <a:latin typeface="Arial" charset="0"/>
                        </a:rPr>
                        <a:t>ZrO2</a:t>
                      </a:r>
                      <a:r>
                        <a:rPr kumimoji="0" lang="en-US" sz="1300" b="1" i="0" u="none" strike="noStrike" cap="none" normalizeH="0" baseline="0" smtClean="0">
                          <a:ln>
                            <a:noFill/>
                          </a:ln>
                          <a:solidFill>
                            <a:srgbClr val="000066"/>
                          </a:solidFill>
                          <a:effectLst/>
                          <a:latin typeface="Arial" charset="0"/>
                        </a:rPr>
                        <a:t> cubic</a:t>
                      </a:r>
                      <a:endParaRPr kumimoji="0" lang="ru-RU" sz="1300" b="1" i="0" u="none" strike="noStrike" cap="none" normalizeH="0" baseline="0" smtClean="0">
                        <a:ln>
                          <a:noFill/>
                        </a:ln>
                        <a:solidFill>
                          <a:srgbClr val="000066"/>
                        </a:solidFill>
                        <a:effectLst/>
                        <a:latin typeface="Arial" charset="0"/>
                      </a:endParaRPr>
                    </a:p>
                  </a:txBody>
                  <a:tcPr marL="0" marR="90000" marT="46800" marB="46800" horzOverflow="overflow">
                    <a:lnL>
                      <a:noFill/>
                    </a:lnL>
                    <a:lnR cap="flat">
                      <a:noFill/>
                    </a:lnR>
                    <a:lnT>
                      <a:noFill/>
                    </a:lnT>
                    <a:lnB>
                      <a:noFill/>
                    </a:lnB>
                    <a:lnTlToBr>
                      <a:noFill/>
                    </a:lnTlToBr>
                    <a:lnBlToTr>
                      <a:noFill/>
                    </a:lnBlToTr>
                    <a:noFill/>
                  </a:tcPr>
                </a:tc>
              </a:tr>
              <a:tr h="8255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accent2"/>
                          </a:solidFill>
                          <a:effectLst/>
                          <a:latin typeface="Arial" charset="0"/>
                        </a:rPr>
                        <a:t>1</a:t>
                      </a:r>
                      <a:r>
                        <a:rPr kumimoji="0" lang="ru-RU" sz="1300" b="1" i="0" u="none" strike="noStrike" cap="none" normalizeH="0" baseline="0" smtClean="0">
                          <a:ln>
                            <a:noFill/>
                          </a:ln>
                          <a:solidFill>
                            <a:schemeClr val="accent2"/>
                          </a:solidFill>
                          <a:effectLst/>
                          <a:latin typeface="Arial" charset="0"/>
                        </a:rPr>
                        <a:t>230</a:t>
                      </a:r>
                      <a:r>
                        <a:rPr kumimoji="0" lang="en-US" sz="1300" b="1" i="0" u="none" strike="noStrike" cap="none" normalizeH="0" baseline="0" smtClean="0">
                          <a:ln>
                            <a:noFill/>
                          </a:ln>
                          <a:solidFill>
                            <a:schemeClr val="accent2"/>
                          </a:solidFill>
                          <a:effectLst/>
                          <a:latin typeface="Arial" charset="0"/>
                        </a:rPr>
                        <a:t> </a:t>
                      </a:r>
                      <a:r>
                        <a:rPr kumimoji="0" lang="en-US" sz="1300" b="1" i="0" u="none" strike="noStrike" cap="none" normalizeH="0" baseline="30000" smtClean="0">
                          <a:ln>
                            <a:noFill/>
                          </a:ln>
                          <a:solidFill>
                            <a:schemeClr val="accent2"/>
                          </a:solidFill>
                          <a:effectLst/>
                          <a:latin typeface="Arial" charset="0"/>
                        </a:rPr>
                        <a:t>o</a:t>
                      </a:r>
                      <a:r>
                        <a:rPr kumimoji="0" lang="en-US" sz="1300" b="1" i="0" u="none" strike="noStrike" cap="none" normalizeH="0" baseline="0" smtClean="0">
                          <a:ln>
                            <a:noFill/>
                          </a:ln>
                          <a:solidFill>
                            <a:schemeClr val="accent2"/>
                          </a:solidFill>
                          <a:effectLst/>
                          <a:latin typeface="Arial" charset="0"/>
                        </a:rPr>
                        <a:t>C</a:t>
                      </a:r>
                      <a:endParaRPr kumimoji="0" lang="ru-RU" sz="1300" b="1" i="0" u="none" strike="noStrike" cap="none" normalizeH="0" baseline="0" smtClean="0">
                        <a:ln>
                          <a:noFill/>
                        </a:ln>
                        <a:solidFill>
                          <a:schemeClr val="accent2"/>
                        </a:solidFill>
                        <a:effectLst/>
                        <a:latin typeface="Arial" charset="0"/>
                      </a:endParaRPr>
                    </a:p>
                  </a:txBody>
                  <a:tcPr marL="0" marR="90000" marT="46800" marB="46800" horzOverflow="overflow">
                    <a:lnL cap="flat">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300" b="1" i="0" u="none" strike="noStrike" cap="none" normalizeH="0" baseline="0" smtClean="0">
                        <a:ln>
                          <a:noFill/>
                        </a:ln>
                        <a:solidFill>
                          <a:srgbClr val="FFFF00"/>
                        </a:solidFill>
                        <a:effectLst/>
                        <a:latin typeface="Arial" charset="0"/>
                      </a:endParaRPr>
                    </a:p>
                  </a:txBody>
                  <a:tcPr marL="0" marR="90000" marT="46800" marB="46800"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000066"/>
                          </a:solidFill>
                          <a:effectLst/>
                          <a:latin typeface="Arial" charset="0"/>
                        </a:rPr>
                        <a:t>Eutectic interaction between zirconium</a:t>
                      </a:r>
                      <a:r>
                        <a:rPr kumimoji="0" lang="en-GB" sz="1300" b="1" i="0" u="none" strike="noStrike" cap="none" normalizeH="0" baseline="0" smtClean="0">
                          <a:ln>
                            <a:noFill/>
                          </a:ln>
                          <a:solidFill>
                            <a:srgbClr val="000066"/>
                          </a:solidFill>
                          <a:effectLst/>
                          <a:latin typeface="Arial" charset="0"/>
                        </a:rPr>
                        <a:t> alloys and stainless steel, losing of pile capacity by steel constructions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300" b="1" i="0" u="none" strike="noStrike" cap="none" normalizeH="0" baseline="0" smtClean="0">
                        <a:ln>
                          <a:noFill/>
                        </a:ln>
                        <a:solidFill>
                          <a:srgbClr val="000066"/>
                        </a:solidFill>
                        <a:effectLst/>
                        <a:latin typeface="Arial" charset="0"/>
                      </a:endParaRPr>
                    </a:p>
                  </a:txBody>
                  <a:tcPr marL="0" marR="90000" marT="46800" marB="46800" horzOverflow="overflow">
                    <a:lnL>
                      <a:noFill/>
                    </a:lnL>
                    <a:lnR cap="flat">
                      <a:noFill/>
                    </a:lnR>
                    <a:lnT>
                      <a:noFill/>
                    </a:lnT>
                    <a:lnB>
                      <a:noFill/>
                    </a:lnB>
                    <a:lnTlToBr>
                      <a:noFill/>
                    </a:lnTlToBr>
                    <a:lnBlToTr>
                      <a:noFill/>
                    </a:lnBlToTr>
                    <a:noFill/>
                  </a:tcPr>
                </a:tc>
              </a:tr>
              <a:tr h="5810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chemeClr val="accent2"/>
                          </a:solidFill>
                          <a:effectLst/>
                          <a:latin typeface="Arial" charset="0"/>
                        </a:rPr>
                        <a:t>1</a:t>
                      </a:r>
                      <a:r>
                        <a:rPr kumimoji="0" lang="ru-RU" sz="1300" b="1" i="0" u="none" strike="noStrike" cap="none" normalizeH="0" baseline="0" smtClean="0">
                          <a:ln>
                            <a:noFill/>
                          </a:ln>
                          <a:solidFill>
                            <a:schemeClr val="accent2"/>
                          </a:solidFill>
                          <a:effectLst/>
                          <a:latin typeface="Arial" charset="0"/>
                        </a:rPr>
                        <a:t>000</a:t>
                      </a:r>
                      <a:r>
                        <a:rPr kumimoji="0" lang="en-US" sz="1300" b="1" i="0" u="none" strike="noStrike" cap="none" normalizeH="0" baseline="0" smtClean="0">
                          <a:ln>
                            <a:noFill/>
                          </a:ln>
                          <a:solidFill>
                            <a:schemeClr val="accent2"/>
                          </a:solidFill>
                          <a:effectLst/>
                          <a:latin typeface="Arial" charset="0"/>
                        </a:rPr>
                        <a:t> </a:t>
                      </a:r>
                      <a:r>
                        <a:rPr kumimoji="0" lang="en-US" sz="1300" b="1" i="0" u="none" strike="noStrike" cap="none" normalizeH="0" baseline="30000" smtClean="0">
                          <a:ln>
                            <a:noFill/>
                          </a:ln>
                          <a:solidFill>
                            <a:schemeClr val="accent2"/>
                          </a:solidFill>
                          <a:effectLst/>
                          <a:latin typeface="Arial" charset="0"/>
                        </a:rPr>
                        <a:t>o</a:t>
                      </a:r>
                      <a:r>
                        <a:rPr kumimoji="0" lang="en-US" sz="1300" b="1" i="0" u="none" strike="noStrike" cap="none" normalizeH="0" baseline="0" smtClean="0">
                          <a:ln>
                            <a:noFill/>
                          </a:ln>
                          <a:solidFill>
                            <a:schemeClr val="accent2"/>
                          </a:solidFill>
                          <a:effectLst/>
                          <a:latin typeface="Arial" charset="0"/>
                        </a:rPr>
                        <a:t>C</a:t>
                      </a:r>
                      <a:endParaRPr kumimoji="0" lang="ru-RU" sz="1300" b="1" i="0" u="none" strike="noStrike" cap="none" normalizeH="0" baseline="0" smtClean="0">
                        <a:ln>
                          <a:noFill/>
                        </a:ln>
                        <a:solidFill>
                          <a:schemeClr val="accent2"/>
                        </a:solidFill>
                        <a:effectLst/>
                        <a:latin typeface="Arial" charset="0"/>
                      </a:endParaRPr>
                    </a:p>
                  </a:txBody>
                  <a:tcPr marL="0" marR="90000" marT="46800" marB="46800" horzOverflow="overflow">
                    <a:lnL cap="flat">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300" b="1" i="0" u="none" strike="noStrike" cap="none" normalizeH="0" baseline="0" smtClean="0">
                        <a:ln>
                          <a:noFill/>
                        </a:ln>
                        <a:solidFill>
                          <a:srgbClr val="FFFF00"/>
                        </a:solidFill>
                        <a:effectLst/>
                        <a:latin typeface="Arial" charset="0"/>
                      </a:endParaRPr>
                    </a:p>
                  </a:txBody>
                  <a:tcPr marL="0" marR="90000" marT="46800" marB="46800"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000066"/>
                          </a:solidFill>
                          <a:effectLst/>
                          <a:latin typeface="Arial" charset="0"/>
                        </a:rPr>
                        <a:t>Beginning of zirconium</a:t>
                      </a:r>
                      <a:r>
                        <a:rPr kumimoji="0" lang="en-GB" sz="1300" b="1" i="0" u="none" strike="noStrike" cap="none" normalizeH="0" baseline="0" smtClean="0">
                          <a:ln>
                            <a:noFill/>
                          </a:ln>
                          <a:solidFill>
                            <a:srgbClr val="000066"/>
                          </a:solidFill>
                          <a:effectLst/>
                          <a:latin typeface="Arial" charset="0"/>
                        </a:rPr>
                        <a:t> intensive oxidation</a:t>
                      </a:r>
                      <a:r>
                        <a:rPr kumimoji="0" lang="ru-RU" sz="1300" b="1" i="0" u="none" strike="noStrike" cap="none" normalizeH="0" baseline="0" smtClean="0">
                          <a:ln>
                            <a:noFill/>
                          </a:ln>
                          <a:solidFill>
                            <a:srgbClr val="000066"/>
                          </a:solidFill>
                          <a:effectLst/>
                          <a:latin typeface="Arial" charset="0"/>
                        </a:rPr>
                        <a:t>, </a:t>
                      </a:r>
                      <a:r>
                        <a:rPr kumimoji="0" lang="en-US" sz="1300" b="1" i="0" u="none" strike="noStrike" cap="none" normalizeH="0" baseline="0" smtClean="0">
                          <a:ln>
                            <a:noFill/>
                          </a:ln>
                          <a:solidFill>
                            <a:srgbClr val="000066"/>
                          </a:solidFill>
                          <a:effectLst/>
                          <a:latin typeface="Arial" charset="0"/>
                        </a:rPr>
                        <a:t>formation of liquid </a:t>
                      </a:r>
                      <a:r>
                        <a:rPr kumimoji="0" lang="ru-RU" sz="1300" b="1" i="0" u="none" strike="noStrike" cap="none" normalizeH="0" baseline="0" smtClean="0">
                          <a:ln>
                            <a:noFill/>
                          </a:ln>
                          <a:solidFill>
                            <a:srgbClr val="000066"/>
                          </a:solidFill>
                          <a:effectLst/>
                          <a:latin typeface="Arial" charset="0"/>
                        </a:rPr>
                        <a:t>U </a:t>
                      </a:r>
                      <a:r>
                        <a:rPr kumimoji="0" lang="en-US" sz="1300" b="1" i="0" u="none" strike="noStrike" cap="none" normalizeH="0" baseline="0" smtClean="0">
                          <a:ln>
                            <a:noFill/>
                          </a:ln>
                          <a:solidFill>
                            <a:srgbClr val="000066"/>
                          </a:solidFill>
                          <a:effectLst/>
                          <a:latin typeface="Arial" charset="0"/>
                        </a:rPr>
                        <a:t>as a result of </a:t>
                      </a:r>
                      <a:r>
                        <a:rPr kumimoji="0" lang="ru-RU" sz="1300" b="1" i="0" u="none" strike="noStrike" cap="none" normalizeH="0" baseline="0" smtClean="0">
                          <a:ln>
                            <a:noFill/>
                          </a:ln>
                          <a:solidFill>
                            <a:srgbClr val="000066"/>
                          </a:solidFill>
                          <a:effectLst/>
                          <a:latin typeface="Arial" charset="0"/>
                        </a:rPr>
                        <a:t> Zry/UO2</a:t>
                      </a:r>
                      <a:r>
                        <a:rPr kumimoji="0" lang="en-US" sz="1300" b="1" i="0" u="none" strike="noStrike" cap="none" normalizeH="0" baseline="0" smtClean="0">
                          <a:ln>
                            <a:noFill/>
                          </a:ln>
                          <a:solidFill>
                            <a:srgbClr val="000066"/>
                          </a:solidFill>
                          <a:effectLst/>
                          <a:latin typeface="Arial" charset="0"/>
                        </a:rPr>
                        <a:t> interaction</a:t>
                      </a:r>
                      <a:endParaRPr kumimoji="0" lang="ru-RU" sz="1300" b="1" i="0" u="none" strike="noStrike" cap="none" normalizeH="0" baseline="0" smtClean="0">
                        <a:ln>
                          <a:noFill/>
                        </a:ln>
                        <a:solidFill>
                          <a:srgbClr val="000066"/>
                        </a:solidFill>
                        <a:effectLst/>
                        <a:latin typeface="Arial" charset="0"/>
                      </a:endParaRPr>
                    </a:p>
                  </a:txBody>
                  <a:tcPr marL="0" marR="90000" marT="46800" marB="46800" horzOverflow="overflow">
                    <a:lnL>
                      <a:noFill/>
                    </a:lnL>
                    <a:lnR cap="flat">
                      <a:noFill/>
                    </a:lnR>
                    <a:lnT>
                      <a:noFill/>
                    </a:lnT>
                    <a:lnB>
                      <a:noFill/>
                    </a:lnB>
                    <a:lnTlToBr>
                      <a:noFill/>
                    </a:lnTlToBr>
                    <a:lnBlToTr>
                      <a:noFill/>
                    </a:lnBlToTr>
                    <a:noFill/>
                  </a:tcPr>
                </a:tc>
              </a:tr>
              <a:tr h="5810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300" b="1" i="0" u="none" strike="noStrike" cap="none" normalizeH="0" baseline="0" smtClean="0">
                          <a:ln>
                            <a:noFill/>
                          </a:ln>
                          <a:solidFill>
                            <a:schemeClr val="accent2"/>
                          </a:solidFill>
                          <a:effectLst/>
                          <a:latin typeface="Arial" charset="0"/>
                        </a:rPr>
                        <a:t>600 - 2710 </a:t>
                      </a:r>
                      <a:r>
                        <a:rPr kumimoji="0" lang="en-US" sz="1300" b="1" i="0" u="none" strike="noStrike" cap="none" normalizeH="0" baseline="30000" smtClean="0">
                          <a:ln>
                            <a:noFill/>
                          </a:ln>
                          <a:solidFill>
                            <a:schemeClr val="accent2"/>
                          </a:solidFill>
                          <a:effectLst/>
                          <a:latin typeface="Arial" charset="0"/>
                        </a:rPr>
                        <a:t>o</a:t>
                      </a:r>
                      <a:r>
                        <a:rPr kumimoji="0" lang="en-US" sz="1300" b="1" i="0" u="none" strike="noStrike" cap="none" normalizeH="0" baseline="0" smtClean="0">
                          <a:ln>
                            <a:noFill/>
                          </a:ln>
                          <a:solidFill>
                            <a:schemeClr val="accent2"/>
                          </a:solidFill>
                          <a:effectLst/>
                          <a:latin typeface="Arial" charset="0"/>
                        </a:rPr>
                        <a:t>C</a:t>
                      </a:r>
                      <a:endParaRPr kumimoji="0" lang="ru-RU" sz="1300" b="1" i="0" u="none" strike="noStrike" cap="none" normalizeH="0" baseline="0" smtClean="0">
                        <a:ln>
                          <a:noFill/>
                        </a:ln>
                        <a:solidFill>
                          <a:schemeClr val="accent2"/>
                        </a:solidFill>
                        <a:effectLst/>
                        <a:latin typeface="Arial" charset="0"/>
                      </a:endParaRPr>
                    </a:p>
                  </a:txBody>
                  <a:tcPr marL="0" marR="90000" marT="46800" marB="46800" horzOverflow="overflow">
                    <a:lnL cap="flat">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300" b="1" i="0" u="none" strike="noStrike" cap="none" normalizeH="0" baseline="0" smtClean="0">
                        <a:ln>
                          <a:noFill/>
                        </a:ln>
                        <a:solidFill>
                          <a:srgbClr val="FFFF00"/>
                        </a:solidFill>
                        <a:effectLst/>
                        <a:latin typeface="Arial" charset="0"/>
                      </a:endParaRPr>
                    </a:p>
                  </a:txBody>
                  <a:tcPr marL="0" marR="90000" marT="46800" marB="46800"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000066"/>
                          </a:solidFill>
                          <a:effectLst/>
                          <a:latin typeface="Arial" charset="0"/>
                        </a:rPr>
                        <a:t>Possible ballooning</a:t>
                      </a:r>
                      <a:r>
                        <a:rPr kumimoji="0" lang="ru-RU" sz="1300" b="1" i="0" u="none" strike="noStrike" cap="none" normalizeH="0" baseline="0" smtClean="0">
                          <a:ln>
                            <a:noFill/>
                          </a:ln>
                          <a:solidFill>
                            <a:srgbClr val="000066"/>
                          </a:solidFill>
                          <a:effectLst/>
                          <a:latin typeface="Arial" charset="0"/>
                        </a:rPr>
                        <a:t>,</a:t>
                      </a:r>
                      <a:r>
                        <a:rPr kumimoji="0" lang="en-US" sz="1300" b="1" i="0" u="none" strike="noStrike" cap="none" normalizeH="0" baseline="0" smtClean="0">
                          <a:ln>
                            <a:noFill/>
                          </a:ln>
                          <a:solidFill>
                            <a:srgbClr val="000066"/>
                          </a:solidFill>
                          <a:effectLst/>
                          <a:latin typeface="Arial" charset="0"/>
                        </a:rPr>
                        <a:t> damage of </a:t>
                      </a:r>
                      <a:r>
                        <a:rPr kumimoji="0" lang="ru-RU" sz="1300" b="1" i="0" u="none" strike="noStrike" cap="none" normalizeH="0" baseline="0" smtClean="0">
                          <a:ln>
                            <a:noFill/>
                          </a:ln>
                          <a:solidFill>
                            <a:srgbClr val="000066"/>
                          </a:solidFill>
                          <a:effectLst/>
                          <a:latin typeface="Arial" charset="0"/>
                        </a:rPr>
                        <a:t> </a:t>
                      </a:r>
                      <a:r>
                        <a:rPr kumimoji="0" lang="en-US" sz="1300" b="1" i="0" u="none" strike="noStrike" cap="none" normalizeH="0" baseline="0" smtClean="0">
                          <a:ln>
                            <a:noFill/>
                          </a:ln>
                          <a:solidFill>
                            <a:srgbClr val="000066"/>
                          </a:solidFill>
                          <a:effectLst/>
                          <a:latin typeface="Arial" charset="0"/>
                        </a:rPr>
                        <a:t>fuel element cladding as a result of embitterment </a:t>
                      </a:r>
                      <a:endParaRPr kumimoji="0" lang="ru-RU" sz="1300" b="1" i="0" u="none" strike="noStrike" cap="none" normalizeH="0" baseline="0" smtClean="0">
                        <a:ln>
                          <a:noFill/>
                        </a:ln>
                        <a:solidFill>
                          <a:srgbClr val="000066"/>
                        </a:solidFill>
                        <a:effectLst/>
                        <a:latin typeface="Arial" charset="0"/>
                      </a:endParaRPr>
                    </a:p>
                  </a:txBody>
                  <a:tcPr marL="0" marR="90000" marT="46800" marB="46800" horzOverflow="overflow">
                    <a:lnL>
                      <a:noFill/>
                    </a:lnL>
                    <a:lnR cap="flat">
                      <a:noFill/>
                    </a:lnR>
                    <a:lnT>
                      <a:noFill/>
                    </a:lnT>
                    <a:lnB>
                      <a:noFill/>
                    </a:lnB>
                    <a:lnTlToBr>
                      <a:noFill/>
                    </a:lnTlToBr>
                    <a:lnBlToTr>
                      <a:noFill/>
                    </a:lnBlToTr>
                    <a:noFill/>
                  </a:tcPr>
                </a:tc>
              </a:tr>
              <a:tr h="33655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ru-RU" sz="1300" b="1" i="0" u="none" strike="noStrike" cap="none" normalizeH="0" baseline="0" smtClean="0">
                          <a:ln>
                            <a:noFill/>
                          </a:ln>
                          <a:solidFill>
                            <a:schemeClr val="accent2"/>
                          </a:solidFill>
                          <a:effectLst/>
                          <a:latin typeface="Arial" charset="0"/>
                        </a:rPr>
                        <a:t>380 </a:t>
                      </a:r>
                      <a:r>
                        <a:rPr kumimoji="0" lang="en-US" sz="1300" b="1" i="0" u="none" strike="noStrike" cap="none" normalizeH="0" baseline="30000" smtClean="0">
                          <a:ln>
                            <a:noFill/>
                          </a:ln>
                          <a:solidFill>
                            <a:schemeClr val="accent2"/>
                          </a:solidFill>
                          <a:effectLst/>
                          <a:latin typeface="Arial" charset="0"/>
                        </a:rPr>
                        <a:t>o</a:t>
                      </a:r>
                      <a:r>
                        <a:rPr kumimoji="0" lang="en-US" sz="1300" b="1" i="0" u="none" strike="noStrike" cap="none" normalizeH="0" baseline="0" smtClean="0">
                          <a:ln>
                            <a:noFill/>
                          </a:ln>
                          <a:solidFill>
                            <a:schemeClr val="accent2"/>
                          </a:solidFill>
                          <a:effectLst/>
                          <a:latin typeface="Arial" charset="0"/>
                        </a:rPr>
                        <a:t>C</a:t>
                      </a:r>
                      <a:r>
                        <a:rPr kumimoji="0" lang="ru-RU" sz="1300" b="1" i="0" u="none" strike="noStrike" cap="none" normalizeH="0" baseline="0" smtClean="0">
                          <a:ln>
                            <a:noFill/>
                          </a:ln>
                          <a:solidFill>
                            <a:schemeClr val="accent2"/>
                          </a:solidFill>
                          <a:effectLst/>
                          <a:latin typeface="Arial" charset="0"/>
                        </a:rPr>
                        <a:t> </a:t>
                      </a:r>
                    </a:p>
                  </a:txBody>
                  <a:tcPr marL="0" marR="90000" marT="46800" marB="46800" horzOverflow="overflow">
                    <a:lnL cap="flat">
                      <a:noFill/>
                    </a:lnL>
                    <a:lnR w="12700" cap="flat" cmpd="sng" algn="ctr">
                      <a:solidFill>
                        <a:schemeClr val="tx1"/>
                      </a:solidFill>
                      <a:prstDash val="solid"/>
                      <a:round/>
                      <a:headEnd type="none" w="sm" len="sm"/>
                      <a:tailEnd type="none" w="sm" len="sm"/>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sz="1300" b="1" i="0" u="none" strike="noStrike" cap="none" normalizeH="0" baseline="0" smtClean="0">
                        <a:ln>
                          <a:noFill/>
                        </a:ln>
                        <a:solidFill>
                          <a:srgbClr val="FFFF00"/>
                        </a:solidFill>
                        <a:effectLst/>
                        <a:latin typeface="Arial" charset="0"/>
                      </a:endParaRPr>
                    </a:p>
                  </a:txBody>
                  <a:tcPr marL="0" marR="90000" marT="46800" marB="46800" horzOverflow="overflow">
                    <a:lnL w="12700" cap="flat" cmpd="sng" algn="ctr">
                      <a:solidFill>
                        <a:schemeClr val="tx1"/>
                      </a:solidFill>
                      <a:prstDash val="solid"/>
                      <a:round/>
                      <a:headEnd type="none" w="sm" len="sm"/>
                      <a:tailEnd type="none" w="sm" len="sm"/>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smtClean="0">
                          <a:ln>
                            <a:noFill/>
                          </a:ln>
                          <a:solidFill>
                            <a:srgbClr val="000066"/>
                          </a:solidFill>
                          <a:effectLst/>
                          <a:latin typeface="Arial" charset="0"/>
                        </a:rPr>
                        <a:t>Beginning of steel constructions oxidation</a:t>
                      </a:r>
                      <a:endParaRPr kumimoji="0" lang="ru-RU" sz="1300" b="1" i="0" u="none" strike="noStrike" cap="none" normalizeH="0" baseline="0" smtClean="0">
                        <a:ln>
                          <a:noFill/>
                        </a:ln>
                        <a:solidFill>
                          <a:srgbClr val="000066"/>
                        </a:solidFill>
                        <a:effectLst/>
                        <a:latin typeface="Arial" charset="0"/>
                      </a:endParaRPr>
                    </a:p>
                  </a:txBody>
                  <a:tcPr marL="0" marR="90000" marT="46800" marB="46800" horzOverflow="overflow">
                    <a:lnL>
                      <a:noFill/>
                    </a:lnL>
                    <a:lnR cap="flat">
                      <a:noFill/>
                    </a:lnR>
                    <a:lnT>
                      <a:noFill/>
                    </a:lnT>
                    <a:lnB cap="flat">
                      <a:noFill/>
                    </a:lnB>
                    <a:lnTlToBr>
                      <a:noFill/>
                    </a:lnTlToBr>
                    <a:lnBlToTr>
                      <a:noFill/>
                    </a:lnBlToTr>
                    <a:noFill/>
                  </a:tcPr>
                </a:tc>
              </a:tr>
            </a:tbl>
          </a:graphicData>
        </a:graphic>
      </p:graphicFrame>
      <p:sp>
        <p:nvSpPr>
          <p:cNvPr id="762942" name="AutoShape 62"/>
          <p:cNvSpPr>
            <a:spLocks noChangeArrowheads="1"/>
          </p:cNvSpPr>
          <p:nvPr/>
        </p:nvSpPr>
        <p:spPr bwMode="auto">
          <a:xfrm>
            <a:off x="2046288" y="981075"/>
            <a:ext cx="360362" cy="90488"/>
          </a:xfrm>
          <a:prstGeom prst="leftArrow">
            <a:avLst>
              <a:gd name="adj1" fmla="val 50000"/>
              <a:gd name="adj2" fmla="val 99561"/>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800"/>
          </a:p>
        </p:txBody>
      </p:sp>
      <p:sp>
        <p:nvSpPr>
          <p:cNvPr id="762943" name="AutoShape 63"/>
          <p:cNvSpPr>
            <a:spLocks noChangeArrowheads="1"/>
          </p:cNvSpPr>
          <p:nvPr/>
        </p:nvSpPr>
        <p:spPr bwMode="auto">
          <a:xfrm>
            <a:off x="2046288" y="2060575"/>
            <a:ext cx="360362" cy="90488"/>
          </a:xfrm>
          <a:prstGeom prst="leftArrow">
            <a:avLst>
              <a:gd name="adj1" fmla="val 50000"/>
              <a:gd name="adj2" fmla="val 99561"/>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800"/>
          </a:p>
        </p:txBody>
      </p:sp>
      <p:sp>
        <p:nvSpPr>
          <p:cNvPr id="762944" name="AutoShape 64"/>
          <p:cNvSpPr>
            <a:spLocks noChangeArrowheads="1"/>
          </p:cNvSpPr>
          <p:nvPr/>
        </p:nvSpPr>
        <p:spPr bwMode="auto">
          <a:xfrm>
            <a:off x="2046288" y="1412875"/>
            <a:ext cx="360362" cy="90488"/>
          </a:xfrm>
          <a:prstGeom prst="leftArrow">
            <a:avLst>
              <a:gd name="adj1" fmla="val 50000"/>
              <a:gd name="adj2" fmla="val 99561"/>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800"/>
          </a:p>
        </p:txBody>
      </p:sp>
      <p:sp>
        <p:nvSpPr>
          <p:cNvPr id="762945" name="AutoShape 65"/>
          <p:cNvSpPr>
            <a:spLocks noChangeArrowheads="1"/>
          </p:cNvSpPr>
          <p:nvPr/>
        </p:nvSpPr>
        <p:spPr bwMode="auto">
          <a:xfrm>
            <a:off x="2112963" y="2420938"/>
            <a:ext cx="360362" cy="90487"/>
          </a:xfrm>
          <a:prstGeom prst="leftArrow">
            <a:avLst>
              <a:gd name="adj1" fmla="val 50000"/>
              <a:gd name="adj2" fmla="val 99562"/>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800"/>
          </a:p>
        </p:txBody>
      </p:sp>
      <p:sp>
        <p:nvSpPr>
          <p:cNvPr id="762946" name="AutoShape 66"/>
          <p:cNvSpPr>
            <a:spLocks noChangeArrowheads="1"/>
          </p:cNvSpPr>
          <p:nvPr/>
        </p:nvSpPr>
        <p:spPr bwMode="auto">
          <a:xfrm>
            <a:off x="2046288" y="2997200"/>
            <a:ext cx="360362" cy="90488"/>
          </a:xfrm>
          <a:prstGeom prst="leftArrow">
            <a:avLst>
              <a:gd name="adj1" fmla="val 50000"/>
              <a:gd name="adj2" fmla="val 99561"/>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800"/>
          </a:p>
        </p:txBody>
      </p:sp>
      <p:sp>
        <p:nvSpPr>
          <p:cNvPr id="762947" name="AutoShape 67"/>
          <p:cNvSpPr>
            <a:spLocks noChangeArrowheads="1"/>
          </p:cNvSpPr>
          <p:nvPr/>
        </p:nvSpPr>
        <p:spPr bwMode="auto">
          <a:xfrm>
            <a:off x="2046288" y="3933825"/>
            <a:ext cx="360362" cy="90488"/>
          </a:xfrm>
          <a:prstGeom prst="leftArrow">
            <a:avLst>
              <a:gd name="adj1" fmla="val 50000"/>
              <a:gd name="adj2" fmla="val 99561"/>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800"/>
          </a:p>
        </p:txBody>
      </p:sp>
      <p:sp>
        <p:nvSpPr>
          <p:cNvPr id="762948" name="AutoShape 68"/>
          <p:cNvSpPr>
            <a:spLocks noChangeArrowheads="1"/>
          </p:cNvSpPr>
          <p:nvPr/>
        </p:nvSpPr>
        <p:spPr bwMode="auto">
          <a:xfrm>
            <a:off x="2046288" y="5949950"/>
            <a:ext cx="360362" cy="90488"/>
          </a:xfrm>
          <a:prstGeom prst="leftArrow">
            <a:avLst>
              <a:gd name="adj1" fmla="val 50000"/>
              <a:gd name="adj2" fmla="val 99561"/>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800"/>
          </a:p>
        </p:txBody>
      </p:sp>
      <p:sp>
        <p:nvSpPr>
          <p:cNvPr id="762949" name="AutoShape 69"/>
          <p:cNvSpPr>
            <a:spLocks noChangeArrowheads="1"/>
          </p:cNvSpPr>
          <p:nvPr/>
        </p:nvSpPr>
        <p:spPr bwMode="auto">
          <a:xfrm>
            <a:off x="2046288" y="4797425"/>
            <a:ext cx="360362" cy="90488"/>
          </a:xfrm>
          <a:prstGeom prst="leftArrow">
            <a:avLst>
              <a:gd name="adj1" fmla="val 50000"/>
              <a:gd name="adj2" fmla="val 99561"/>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800"/>
          </a:p>
        </p:txBody>
      </p:sp>
      <p:sp>
        <p:nvSpPr>
          <p:cNvPr id="762950" name="AutoShape 70"/>
          <p:cNvSpPr>
            <a:spLocks noChangeArrowheads="1"/>
          </p:cNvSpPr>
          <p:nvPr/>
        </p:nvSpPr>
        <p:spPr bwMode="auto">
          <a:xfrm>
            <a:off x="2046288" y="5373688"/>
            <a:ext cx="360362" cy="90487"/>
          </a:xfrm>
          <a:prstGeom prst="leftArrow">
            <a:avLst>
              <a:gd name="adj1" fmla="val 50000"/>
              <a:gd name="adj2" fmla="val 99562"/>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800"/>
          </a:p>
        </p:txBody>
      </p:sp>
      <p:sp>
        <p:nvSpPr>
          <p:cNvPr id="762951" name="AutoShape 71"/>
          <p:cNvSpPr>
            <a:spLocks noChangeArrowheads="1"/>
          </p:cNvSpPr>
          <p:nvPr/>
        </p:nvSpPr>
        <p:spPr bwMode="auto">
          <a:xfrm>
            <a:off x="2046288" y="3357563"/>
            <a:ext cx="360362" cy="90487"/>
          </a:xfrm>
          <a:prstGeom prst="leftArrow">
            <a:avLst>
              <a:gd name="adj1" fmla="val 50000"/>
              <a:gd name="adj2" fmla="val 99562"/>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800"/>
          </a:p>
        </p:txBody>
      </p:sp>
      <p:sp>
        <p:nvSpPr>
          <p:cNvPr id="762952" name="AutoShape 72"/>
          <p:cNvSpPr>
            <a:spLocks noChangeArrowheads="1"/>
          </p:cNvSpPr>
          <p:nvPr/>
        </p:nvSpPr>
        <p:spPr bwMode="auto">
          <a:xfrm>
            <a:off x="2046288" y="1773238"/>
            <a:ext cx="360362" cy="90487"/>
          </a:xfrm>
          <a:prstGeom prst="leftArrow">
            <a:avLst>
              <a:gd name="adj1" fmla="val 50000"/>
              <a:gd name="adj2" fmla="val 99562"/>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800"/>
          </a:p>
        </p:txBody>
      </p:sp>
    </p:spTree>
  </p:cSld>
  <p:clrMapOvr>
    <a:masterClrMapping/>
  </p:clrMapOvr>
  <p:transition advClick="0">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5"/>
          <p:cNvSpPr>
            <a:spLocks noGrp="1"/>
          </p:cNvSpPr>
          <p:nvPr>
            <p:ph type="sldNum" sz="quarter" idx="12"/>
          </p:nvPr>
        </p:nvSpPr>
        <p:spPr/>
        <p:txBody>
          <a:bodyPr/>
          <a:lstStyle/>
          <a:p>
            <a:fld id="{B8A02E8A-66EC-4BE1-892F-66B2DC4FF97B}" type="slidenum">
              <a:rPr lang="ru-RU"/>
              <a:pPr/>
              <a:t>6</a:t>
            </a:fld>
            <a:endParaRPr lang="ru-RU"/>
          </a:p>
        </p:txBody>
      </p:sp>
      <p:sp>
        <p:nvSpPr>
          <p:cNvPr id="766978" name="Rectangle 2"/>
          <p:cNvSpPr>
            <a:spLocks noGrp="1" noChangeArrowheads="1"/>
          </p:cNvSpPr>
          <p:nvPr>
            <p:ph type="title"/>
          </p:nvPr>
        </p:nvSpPr>
        <p:spPr>
          <a:xfrm>
            <a:off x="758825" y="280988"/>
            <a:ext cx="8277225" cy="431800"/>
          </a:xfrm>
        </p:spPr>
        <p:txBody>
          <a:bodyPr/>
          <a:lstStyle/>
          <a:p>
            <a:pPr defTabSz="914400"/>
            <a:r>
              <a:rPr lang="en-US" sz="2400"/>
              <a:t>The design diagram of NPP with VVER-1000</a:t>
            </a:r>
            <a:endParaRPr lang="ru-RU" sz="2400"/>
          </a:p>
        </p:txBody>
      </p:sp>
      <p:sp>
        <p:nvSpPr>
          <p:cNvPr id="76697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766980" name="Rectangle 4"/>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66981" name="Object 5"/>
          <p:cNvGraphicFramePr>
            <a:graphicFrameLocks noChangeAspect="1"/>
          </p:cNvGraphicFramePr>
          <p:nvPr/>
        </p:nvGraphicFramePr>
        <p:xfrm>
          <a:off x="395288" y="765175"/>
          <a:ext cx="8424862" cy="5194300"/>
        </p:xfrm>
        <a:graphic>
          <a:graphicData uri="http://schemas.openxmlformats.org/presentationml/2006/ole">
            <mc:AlternateContent xmlns:mc="http://schemas.openxmlformats.org/markup-compatibility/2006">
              <mc:Choice xmlns:v="urn:schemas-microsoft-com:vml" Requires="v">
                <p:oleObj spid="_x0000_s766995" r:id="rId3" imgW="14310360" imgH="7863840" progId="Designer.Drawing.7">
                  <p:embed/>
                </p:oleObj>
              </mc:Choice>
              <mc:Fallback>
                <p:oleObj r:id="rId3" imgW="14310360" imgH="7863840" progId="Designer.Drawing.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765175"/>
                        <a:ext cx="8424862" cy="5194300"/>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
        <p:nvSpPr>
          <p:cNvPr id="766984" name="Rectangle 8"/>
          <p:cNvSpPr>
            <a:spLocks noChangeArrowheads="1"/>
          </p:cNvSpPr>
          <p:nvPr/>
        </p:nvSpPr>
        <p:spPr bwMode="auto">
          <a:xfrm>
            <a:off x="4067175" y="2205038"/>
            <a:ext cx="863600" cy="274637"/>
          </a:xfrm>
          <a:prstGeom prst="rect">
            <a:avLst/>
          </a:prstGeom>
          <a:solidFill>
            <a:srgbClr val="E2C4A6"/>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1200">
                <a:solidFill>
                  <a:srgbClr val="000066"/>
                </a:solidFill>
              </a:rPr>
              <a:t>Reactor</a:t>
            </a:r>
          </a:p>
        </p:txBody>
      </p:sp>
      <p:sp>
        <p:nvSpPr>
          <p:cNvPr id="766985" name="Rectangle 9"/>
          <p:cNvSpPr>
            <a:spLocks noChangeArrowheads="1"/>
          </p:cNvSpPr>
          <p:nvPr/>
        </p:nvSpPr>
        <p:spPr bwMode="auto">
          <a:xfrm>
            <a:off x="107950" y="836613"/>
            <a:ext cx="863600" cy="457200"/>
          </a:xfrm>
          <a:prstGeom prst="rect">
            <a:avLst/>
          </a:prstGeom>
          <a:solidFill>
            <a:srgbClr val="E2C4A6"/>
          </a:solidFill>
          <a:ln>
            <a:noFill/>
          </a:ln>
          <a:effectLst/>
          <a:extLs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1200">
                <a:solidFill>
                  <a:srgbClr val="000066"/>
                </a:solidFill>
              </a:rPr>
              <a:t>Steam </a:t>
            </a:r>
          </a:p>
          <a:p>
            <a:pPr defTabSz="749300"/>
            <a:r>
              <a:rPr lang="en-US" sz="1200">
                <a:solidFill>
                  <a:srgbClr val="000066"/>
                </a:solidFill>
              </a:rPr>
              <a:t>generator</a:t>
            </a:r>
            <a:endParaRPr lang="ru-RU" sz="1200">
              <a:solidFill>
                <a:srgbClr val="000066"/>
              </a:solidFill>
            </a:endParaRPr>
          </a:p>
        </p:txBody>
      </p:sp>
      <p:sp>
        <p:nvSpPr>
          <p:cNvPr id="766987" name="Rectangle 11"/>
          <p:cNvSpPr>
            <a:spLocks noChangeArrowheads="1"/>
          </p:cNvSpPr>
          <p:nvPr/>
        </p:nvSpPr>
        <p:spPr bwMode="auto">
          <a:xfrm>
            <a:off x="6516688" y="836613"/>
            <a:ext cx="960437" cy="457200"/>
          </a:xfrm>
          <a:prstGeom prst="rect">
            <a:avLst/>
          </a:prstGeom>
          <a:solidFill>
            <a:srgbClr val="E2C4A6"/>
          </a:solidFill>
          <a:ln>
            <a:noFill/>
          </a:ln>
          <a:effectLst/>
          <a:extLs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1200">
                <a:solidFill>
                  <a:srgbClr val="000066"/>
                </a:solidFill>
              </a:rPr>
              <a:t>Steam</a:t>
            </a:r>
            <a:r>
              <a:rPr lang="en-US" sz="1200"/>
              <a:t> </a:t>
            </a:r>
          </a:p>
          <a:p>
            <a:pPr defTabSz="749300"/>
            <a:r>
              <a:rPr lang="en-US" sz="1200">
                <a:solidFill>
                  <a:srgbClr val="000066"/>
                </a:solidFill>
              </a:rPr>
              <a:t>generator</a:t>
            </a:r>
            <a:endParaRPr lang="ru-RU" sz="1200">
              <a:solidFill>
                <a:srgbClr val="000066"/>
              </a:solidFill>
            </a:endParaRPr>
          </a:p>
        </p:txBody>
      </p:sp>
      <p:sp>
        <p:nvSpPr>
          <p:cNvPr id="766988" name="Rectangle 12"/>
          <p:cNvSpPr>
            <a:spLocks noChangeArrowheads="1"/>
          </p:cNvSpPr>
          <p:nvPr/>
        </p:nvSpPr>
        <p:spPr bwMode="auto">
          <a:xfrm>
            <a:off x="4500563" y="1484313"/>
            <a:ext cx="1079500" cy="274637"/>
          </a:xfrm>
          <a:prstGeom prst="rect">
            <a:avLst/>
          </a:prstGeom>
          <a:solidFill>
            <a:srgbClr val="E2C4A6"/>
          </a:solidFill>
          <a:ln>
            <a:noFill/>
          </a:ln>
          <a:effectLst/>
          <a:extLs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1200">
                <a:solidFill>
                  <a:srgbClr val="000066"/>
                </a:solidFill>
              </a:rPr>
              <a:t>Pressurizer</a:t>
            </a:r>
            <a:endParaRPr lang="ru-RU" sz="1200">
              <a:solidFill>
                <a:srgbClr val="000066"/>
              </a:solidFill>
            </a:endParaRPr>
          </a:p>
        </p:txBody>
      </p:sp>
      <p:sp>
        <p:nvSpPr>
          <p:cNvPr id="766989" name="Rectangle 13"/>
          <p:cNvSpPr>
            <a:spLocks noChangeArrowheads="1"/>
          </p:cNvSpPr>
          <p:nvPr/>
        </p:nvSpPr>
        <p:spPr bwMode="auto">
          <a:xfrm>
            <a:off x="5940425" y="1412875"/>
            <a:ext cx="1079500" cy="457200"/>
          </a:xfrm>
          <a:prstGeom prst="rect">
            <a:avLst/>
          </a:prstGeom>
          <a:solidFill>
            <a:srgbClr val="E2C4A6"/>
          </a:solidFill>
          <a:ln>
            <a:noFill/>
          </a:ln>
          <a:effectLst/>
          <a:extLst>
            <a:ext uri="{91240B29-F687-4F45-9708-019B960494DF}">
              <a14:hiddenLine xmlns:a14="http://schemas.microsoft.com/office/drawing/2010/main" w="25400" algn="ctr">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1200">
                <a:solidFill>
                  <a:srgbClr val="000066"/>
                </a:solidFill>
              </a:rPr>
              <a:t>Gas</a:t>
            </a:r>
            <a:r>
              <a:rPr lang="en-US" sz="1200"/>
              <a:t> </a:t>
            </a:r>
            <a:r>
              <a:rPr lang="en-US" sz="1200">
                <a:solidFill>
                  <a:srgbClr val="000066"/>
                </a:solidFill>
              </a:rPr>
              <a:t>removal</a:t>
            </a:r>
            <a:r>
              <a:rPr lang="en-US" sz="1200"/>
              <a:t> </a:t>
            </a:r>
            <a:r>
              <a:rPr lang="en-US" sz="1200">
                <a:solidFill>
                  <a:srgbClr val="000066"/>
                </a:solidFill>
              </a:rPr>
              <a:t>system</a:t>
            </a:r>
            <a:endParaRPr lang="ru-RU" sz="1200">
              <a:solidFill>
                <a:srgbClr val="000066"/>
              </a:solidFill>
            </a:endParaRPr>
          </a:p>
        </p:txBody>
      </p:sp>
      <p:sp>
        <p:nvSpPr>
          <p:cNvPr id="766990" name="Rectangle 14"/>
          <p:cNvSpPr>
            <a:spLocks noChangeArrowheads="1"/>
          </p:cNvSpPr>
          <p:nvPr/>
        </p:nvSpPr>
        <p:spPr bwMode="auto">
          <a:xfrm>
            <a:off x="2700338" y="3284538"/>
            <a:ext cx="792162" cy="274637"/>
          </a:xfrm>
          <a:prstGeom prst="rect">
            <a:avLst/>
          </a:prstGeom>
          <a:solidFill>
            <a:srgbClr val="E2C4A6"/>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1200">
                <a:solidFill>
                  <a:srgbClr val="000066"/>
                </a:solidFill>
              </a:rPr>
              <a:t>Hot</a:t>
            </a:r>
            <a:r>
              <a:rPr lang="en-US" sz="1200"/>
              <a:t> </a:t>
            </a:r>
            <a:r>
              <a:rPr lang="en-US" sz="1200">
                <a:solidFill>
                  <a:srgbClr val="000066"/>
                </a:solidFill>
              </a:rPr>
              <a:t>leg</a:t>
            </a:r>
          </a:p>
        </p:txBody>
      </p:sp>
      <p:sp>
        <p:nvSpPr>
          <p:cNvPr id="766991" name="Rectangle 15"/>
          <p:cNvSpPr>
            <a:spLocks noChangeArrowheads="1"/>
          </p:cNvSpPr>
          <p:nvPr/>
        </p:nvSpPr>
        <p:spPr bwMode="auto">
          <a:xfrm>
            <a:off x="2555875" y="4149725"/>
            <a:ext cx="863600" cy="274638"/>
          </a:xfrm>
          <a:prstGeom prst="rect">
            <a:avLst/>
          </a:prstGeom>
          <a:solidFill>
            <a:srgbClr val="E2C4A6"/>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1200">
                <a:solidFill>
                  <a:srgbClr val="000066"/>
                </a:solidFill>
              </a:rPr>
              <a:t>Cold</a:t>
            </a:r>
            <a:r>
              <a:rPr lang="en-US" sz="1200"/>
              <a:t> </a:t>
            </a:r>
            <a:r>
              <a:rPr lang="en-US" sz="1200">
                <a:solidFill>
                  <a:srgbClr val="000066"/>
                </a:solidFill>
              </a:rPr>
              <a:t>leg</a:t>
            </a:r>
          </a:p>
        </p:txBody>
      </p:sp>
      <p:sp>
        <p:nvSpPr>
          <p:cNvPr id="766992" name="Rectangle 16"/>
          <p:cNvSpPr>
            <a:spLocks noChangeArrowheads="1"/>
          </p:cNvSpPr>
          <p:nvPr/>
        </p:nvSpPr>
        <p:spPr bwMode="auto">
          <a:xfrm>
            <a:off x="3492500" y="4724400"/>
            <a:ext cx="576263" cy="274638"/>
          </a:xfrm>
          <a:prstGeom prst="rect">
            <a:avLst/>
          </a:prstGeom>
          <a:solidFill>
            <a:srgbClr val="E2C4A6"/>
          </a:solidFill>
          <a:ln>
            <a:noFill/>
          </a:ln>
          <a:effectLst/>
          <a:extLs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749300"/>
            <a:r>
              <a:rPr lang="en-US" sz="1200">
                <a:solidFill>
                  <a:srgbClr val="000066"/>
                </a:solidFill>
              </a:rPr>
              <a:t>Core</a:t>
            </a:r>
          </a:p>
        </p:txBody>
      </p:sp>
      <p:pic>
        <p:nvPicPr>
          <p:cNvPr id="766993" name="Picture 17" descr="B428_vessel_rateg"/>
          <p:cNvPicPr>
            <a:picLocks noChangeAspect="1" noChangeArrowheads="1"/>
          </p:cNvPicPr>
          <p:nvPr>
            <p:ph idx="1"/>
          </p:nvPr>
        </p:nvPicPr>
        <p:blipFill>
          <a:blip r:embed="rId5" cstate="print">
            <a:extLst>
              <a:ext uri="{28A0092B-C50C-407E-A947-70E740481C1C}">
                <a14:useLocalDpi xmlns:a14="http://schemas.microsoft.com/office/drawing/2010/main" val="0"/>
              </a:ext>
            </a:extLst>
          </a:blip>
          <a:srcRect r="65836" b="45821"/>
          <a:stretch>
            <a:fillRect/>
          </a:stretch>
        </p:blipFill>
        <p:spPr>
          <a:xfrm>
            <a:off x="5724525" y="4437063"/>
            <a:ext cx="1501775" cy="3846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5"/>
          <p:cNvSpPr>
            <a:spLocks noGrp="1"/>
          </p:cNvSpPr>
          <p:nvPr>
            <p:ph type="sldNum" sz="quarter" idx="12"/>
          </p:nvPr>
        </p:nvSpPr>
        <p:spPr/>
        <p:txBody>
          <a:bodyPr/>
          <a:lstStyle/>
          <a:p>
            <a:fld id="{88C0A268-533F-4363-A77C-F96641745732}" type="slidenum">
              <a:rPr lang="ru-RU"/>
              <a:pPr/>
              <a:t>7</a:t>
            </a:fld>
            <a:endParaRPr lang="ru-RU"/>
          </a:p>
        </p:txBody>
      </p:sp>
      <p:sp>
        <p:nvSpPr>
          <p:cNvPr id="769026" name="Rectangle 2"/>
          <p:cNvSpPr>
            <a:spLocks noGrp="1" noChangeArrowheads="1"/>
          </p:cNvSpPr>
          <p:nvPr>
            <p:ph type="title"/>
          </p:nvPr>
        </p:nvSpPr>
        <p:spPr>
          <a:xfrm>
            <a:off x="755650" y="476250"/>
            <a:ext cx="7772400" cy="431800"/>
          </a:xfrm>
        </p:spPr>
        <p:txBody>
          <a:bodyPr/>
          <a:lstStyle/>
          <a:p>
            <a:r>
              <a:rPr lang="en-US"/>
              <a:t>Finite-element partition</a:t>
            </a:r>
            <a:r>
              <a:rPr lang="ru-RU"/>
              <a:t> of a </a:t>
            </a:r>
            <a:r>
              <a:rPr lang="en-US"/>
              <a:t>reactor </a:t>
            </a:r>
            <a:r>
              <a:rPr lang="ru-RU"/>
              <a:t>bottom chamber</a:t>
            </a:r>
          </a:p>
        </p:txBody>
      </p:sp>
      <p:pic>
        <p:nvPicPr>
          <p:cNvPr id="769043" name="Picture 19" descr="нод_пкш"/>
          <p:cNvPicPr>
            <a:picLocks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16013" y="2060575"/>
            <a:ext cx="2592387" cy="326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9044" name="Picture 20" descr="фикт_сло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060575"/>
            <a:ext cx="3671888"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9045" name="Rectangle 21"/>
          <p:cNvSpPr>
            <a:spLocks noChangeArrowheads="1"/>
          </p:cNvSpPr>
          <p:nvPr/>
        </p:nvSpPr>
        <p:spPr bwMode="auto">
          <a:xfrm>
            <a:off x="4591050" y="5354638"/>
            <a:ext cx="4024313" cy="100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200" b="1">
                <a:solidFill>
                  <a:srgbClr val="000066"/>
                </a:solidFill>
              </a:rPr>
              <a:t>Partition of internal space filled with relocating</a:t>
            </a:r>
          </a:p>
          <a:p>
            <a:pPr algn="ctr"/>
            <a:r>
              <a:rPr lang="en-US" sz="1200" b="1">
                <a:solidFill>
                  <a:srgbClr val="000066"/>
                </a:solidFill>
              </a:rPr>
              <a:t> core materials</a:t>
            </a:r>
            <a:r>
              <a:rPr lang="ru-RU" sz="1200" b="1">
                <a:solidFill>
                  <a:srgbClr val="000066"/>
                </a:solidFill>
              </a:rPr>
              <a:t>:</a:t>
            </a:r>
            <a:endParaRPr lang="en-US" sz="1200" b="1">
              <a:solidFill>
                <a:srgbClr val="000066"/>
              </a:solidFill>
            </a:endParaRPr>
          </a:p>
          <a:p>
            <a:pPr algn="ctr"/>
            <a:r>
              <a:rPr lang="en-US" sz="1200">
                <a:solidFill>
                  <a:srgbClr val="000066"/>
                </a:solidFill>
              </a:rPr>
              <a:t>1 – reactor pressure vessel, 2 – core barrel wall,</a:t>
            </a:r>
          </a:p>
          <a:p>
            <a:pPr algn="ctr"/>
            <a:r>
              <a:rPr lang="en-US" sz="1200">
                <a:solidFill>
                  <a:srgbClr val="000066"/>
                </a:solidFill>
              </a:rPr>
              <a:t> 3 – steel supports, 4 – modeled melt layers, </a:t>
            </a:r>
          </a:p>
          <a:p>
            <a:pPr algn="ctr"/>
            <a:r>
              <a:rPr lang="en-US" sz="1200">
                <a:solidFill>
                  <a:srgbClr val="000066"/>
                </a:solidFill>
              </a:rPr>
              <a:t>5 – fuel assemblies' support tubes filled in the first place. </a:t>
            </a:r>
            <a:endParaRPr lang="ru-RU" sz="1200">
              <a:solidFill>
                <a:srgbClr val="000066"/>
              </a:solidFill>
            </a:endParaRPr>
          </a:p>
        </p:txBody>
      </p:sp>
      <p:sp>
        <p:nvSpPr>
          <p:cNvPr id="769046" name="Rectangle 22"/>
          <p:cNvSpPr>
            <a:spLocks noChangeArrowheads="1"/>
          </p:cNvSpPr>
          <p:nvPr/>
        </p:nvSpPr>
        <p:spPr bwMode="auto">
          <a:xfrm>
            <a:off x="250825" y="5516563"/>
            <a:ext cx="452596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b="1">
                <a:solidFill>
                  <a:srgbClr val="000066"/>
                </a:solidFill>
              </a:rPr>
              <a:t>Finite element-based division of the lower plenum chamber</a:t>
            </a:r>
            <a:r>
              <a:rPr lang="en-US" sz="1200"/>
              <a:t> </a:t>
            </a:r>
          </a:p>
        </p:txBody>
      </p:sp>
    </p:spTree>
  </p:cSld>
  <p:clrMapOvr>
    <a:masterClrMapping/>
  </p:clrMapOvr>
  <p:transition advClick="0">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6"/>
          <p:cNvSpPr>
            <a:spLocks noGrp="1"/>
          </p:cNvSpPr>
          <p:nvPr>
            <p:ph type="sldNum" sz="quarter" idx="12"/>
          </p:nvPr>
        </p:nvSpPr>
        <p:spPr/>
        <p:txBody>
          <a:bodyPr/>
          <a:lstStyle/>
          <a:p>
            <a:fld id="{9A6FB4D6-C3E7-47B0-AC62-6FC168BFB7C8}" type="slidenum">
              <a:rPr lang="ru-RU"/>
              <a:pPr/>
              <a:t>8</a:t>
            </a:fld>
            <a:endParaRPr lang="ru-RU"/>
          </a:p>
        </p:txBody>
      </p:sp>
      <p:sp>
        <p:nvSpPr>
          <p:cNvPr id="774146" name="Rectangle 2"/>
          <p:cNvSpPr>
            <a:spLocks noGrp="1" noChangeArrowheads="1"/>
          </p:cNvSpPr>
          <p:nvPr>
            <p:ph type="body" sz="half" idx="2"/>
          </p:nvPr>
        </p:nvSpPr>
        <p:spPr>
          <a:xfrm>
            <a:off x="0" y="0"/>
            <a:ext cx="9144000" cy="719138"/>
          </a:xfrm>
        </p:spPr>
        <p:txBody>
          <a:bodyPr/>
          <a:lstStyle/>
          <a:p>
            <a:pPr algn="ctr">
              <a:lnSpc>
                <a:spcPct val="80000"/>
              </a:lnSpc>
              <a:buFontTx/>
              <a:buNone/>
            </a:pPr>
            <a:r>
              <a:rPr lang="en-US" sz="2200" b="0">
                <a:solidFill>
                  <a:srgbClr val="990000"/>
                </a:solidFill>
                <a:latin typeface="Arial Black" pitchFamily="34" charset="0"/>
              </a:rPr>
              <a:t>Calculation results for in-vessel stage </a:t>
            </a:r>
          </a:p>
          <a:p>
            <a:pPr algn="ctr">
              <a:lnSpc>
                <a:spcPct val="80000"/>
              </a:lnSpc>
              <a:buFontTx/>
              <a:buNone/>
            </a:pPr>
            <a:r>
              <a:rPr lang="en-US" sz="2200" b="0">
                <a:solidFill>
                  <a:srgbClr val="990000"/>
                </a:solidFill>
                <a:latin typeface="Arial Black" pitchFamily="34" charset="0"/>
              </a:rPr>
              <a:t>of severe accidents</a:t>
            </a:r>
            <a:endParaRPr lang="ru-RU" sz="2200" b="0">
              <a:solidFill>
                <a:srgbClr val="990000"/>
              </a:solidFill>
              <a:latin typeface="Arial Black" pitchFamily="34" charset="0"/>
            </a:endParaRPr>
          </a:p>
        </p:txBody>
      </p:sp>
      <p:graphicFrame>
        <p:nvGraphicFramePr>
          <p:cNvPr id="774210" name="Object 66"/>
          <p:cNvGraphicFramePr>
            <a:graphicFrameLocks noChangeAspect="1"/>
          </p:cNvGraphicFramePr>
          <p:nvPr>
            <p:ph sz="half" idx="1"/>
          </p:nvPr>
        </p:nvGraphicFramePr>
        <p:xfrm>
          <a:off x="468313" y="908050"/>
          <a:ext cx="8102600" cy="5702300"/>
        </p:xfrm>
        <a:graphic>
          <a:graphicData uri="http://schemas.openxmlformats.org/presentationml/2006/ole">
            <mc:AlternateContent xmlns:mc="http://schemas.openxmlformats.org/markup-compatibility/2006">
              <mc:Choice xmlns:v="urn:schemas-microsoft-com:vml" Requires="v">
                <p:oleObj spid="_x0000_s774211" name="Документ" r:id="rId3" imgW="9504233" imgH="6686520" progId="Word.Document.8">
                  <p:embed/>
                </p:oleObj>
              </mc:Choice>
              <mc:Fallback>
                <p:oleObj name="Документ" r:id="rId3" imgW="9504233" imgH="6686520" progId="Word.Document.8">
                  <p:embed/>
                  <p:pic>
                    <p:nvPicPr>
                      <p:cNvPr id="0" name="Object 66"/>
                      <p:cNvPicPr>
                        <a:picLocks noChangeAspect="1" noChangeArrowheads="1"/>
                      </p:cNvPicPr>
                      <p:nvPr/>
                    </p:nvPicPr>
                    <p:blipFill>
                      <a:blip r:embed="rId4">
                        <a:extLst>
                          <a:ext uri="{28A0092B-C50C-407E-A947-70E740481C1C}">
                            <a14:useLocalDpi xmlns:a14="http://schemas.microsoft.com/office/drawing/2010/main" val="0"/>
                          </a:ext>
                        </a:extLst>
                      </a:blip>
                      <a:srcRect t="-539" r="-757" b="12921"/>
                      <a:stretch>
                        <a:fillRect/>
                      </a:stretch>
                    </p:blipFill>
                    <p:spPr bwMode="auto">
                      <a:xfrm>
                        <a:off x="468313" y="908050"/>
                        <a:ext cx="8102600" cy="570230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advClick="0">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7"/>
          <p:cNvSpPr>
            <a:spLocks noGrp="1"/>
          </p:cNvSpPr>
          <p:nvPr>
            <p:ph type="sldNum" sz="quarter" idx="12"/>
          </p:nvPr>
        </p:nvSpPr>
        <p:spPr/>
        <p:txBody>
          <a:bodyPr/>
          <a:lstStyle/>
          <a:p>
            <a:fld id="{3E95EB7F-193E-48BF-9E33-E09694C62667}" type="slidenum">
              <a:rPr lang="ru-RU"/>
              <a:pPr/>
              <a:t>9</a:t>
            </a:fld>
            <a:endParaRPr lang="ru-RU"/>
          </a:p>
        </p:txBody>
      </p:sp>
      <p:sp>
        <p:nvSpPr>
          <p:cNvPr id="775170" name="Rectangle 2"/>
          <p:cNvSpPr>
            <a:spLocks noChangeArrowheads="1"/>
          </p:cNvSpPr>
          <p:nvPr/>
        </p:nvSpPr>
        <p:spPr bwMode="auto">
          <a:xfrm>
            <a:off x="539750" y="1557338"/>
            <a:ext cx="8064500" cy="4752975"/>
          </a:xfrm>
          <a:prstGeom prst="rect">
            <a:avLst/>
          </a:prstGeom>
          <a:solidFill>
            <a:srgbClr val="FFE8D1"/>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75173" name="Text Box 5"/>
          <p:cNvSpPr txBox="1">
            <a:spLocks noChangeArrowheads="1"/>
          </p:cNvSpPr>
          <p:nvPr/>
        </p:nvSpPr>
        <p:spPr bwMode="auto">
          <a:xfrm>
            <a:off x="1258888" y="4797425"/>
            <a:ext cx="3024187"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pPr algn="ctr"/>
            <a:r>
              <a:rPr lang="en-US" sz="1200" b="1">
                <a:solidFill>
                  <a:srgbClr val="000066"/>
                </a:solidFill>
                <a:latin typeface="Arial" charset="0"/>
              </a:rPr>
              <a:t>Gas temperature</a:t>
            </a:r>
            <a:endParaRPr lang="ru-RU" sz="1200" b="1">
              <a:solidFill>
                <a:srgbClr val="000066"/>
              </a:solidFill>
              <a:latin typeface="Arial" charset="0"/>
            </a:endParaRPr>
          </a:p>
        </p:txBody>
      </p:sp>
      <p:sp>
        <p:nvSpPr>
          <p:cNvPr id="775174" name="Text Box 6"/>
          <p:cNvSpPr txBox="1">
            <a:spLocks noChangeArrowheads="1"/>
          </p:cNvSpPr>
          <p:nvPr/>
        </p:nvSpPr>
        <p:spPr bwMode="auto">
          <a:xfrm>
            <a:off x="5219700" y="3717925"/>
            <a:ext cx="3024188"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pPr algn="ctr"/>
            <a:r>
              <a:rPr lang="en-US" sz="1200" b="1">
                <a:solidFill>
                  <a:srgbClr val="000066"/>
                </a:solidFill>
                <a:latin typeface="Arial" charset="0"/>
              </a:rPr>
              <a:t>Reynolds number</a:t>
            </a:r>
            <a:endParaRPr lang="ru-RU" sz="1200" b="1">
              <a:solidFill>
                <a:srgbClr val="000066"/>
              </a:solidFill>
              <a:latin typeface="Arial" charset="0"/>
            </a:endParaRPr>
          </a:p>
        </p:txBody>
      </p:sp>
      <p:sp>
        <p:nvSpPr>
          <p:cNvPr id="775175" name="Rectangle 7"/>
          <p:cNvSpPr>
            <a:spLocks noGrp="1" noChangeArrowheads="1"/>
          </p:cNvSpPr>
          <p:nvPr>
            <p:ph type="title"/>
          </p:nvPr>
        </p:nvSpPr>
        <p:spPr>
          <a:xfrm>
            <a:off x="468313" y="260350"/>
            <a:ext cx="8385175" cy="431800"/>
          </a:xfrm>
        </p:spPr>
        <p:txBody>
          <a:bodyPr/>
          <a:lstStyle/>
          <a:p>
            <a:r>
              <a:rPr lang="en-US" sz="2200"/>
              <a:t>T</a:t>
            </a:r>
            <a:r>
              <a:rPr lang="ru-RU" sz="2200"/>
              <a:t>he analysis of </a:t>
            </a:r>
            <a:r>
              <a:rPr lang="en-US" sz="2200"/>
              <a:t>aerosols release condition</a:t>
            </a:r>
            <a:endParaRPr lang="ru-RU" sz="2200"/>
          </a:p>
        </p:txBody>
      </p:sp>
      <p:sp>
        <p:nvSpPr>
          <p:cNvPr id="775177" name="Rectangle 9"/>
          <p:cNvSpPr>
            <a:spLocks noChangeArrowheads="1"/>
          </p:cNvSpPr>
          <p:nvPr/>
        </p:nvSpPr>
        <p:spPr bwMode="auto">
          <a:xfrm>
            <a:off x="1835150" y="908050"/>
            <a:ext cx="583247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213" tIns="44607" rIns="89213" bIns="44607" anchor="ctr"/>
          <a:lstStyle/>
          <a:p>
            <a:pPr algn="ctr" defTabSz="892175"/>
            <a:r>
              <a:rPr lang="en-US" sz="1400" b="1">
                <a:solidFill>
                  <a:srgbClr val="000066"/>
                </a:solidFill>
                <a:latin typeface="Arial Black" pitchFamily="34" charset="0"/>
              </a:rPr>
              <a:t>large  LOCA</a:t>
            </a:r>
            <a:r>
              <a:rPr lang="ru-RU" sz="1400">
                <a:solidFill>
                  <a:srgbClr val="000066"/>
                </a:solidFill>
                <a:latin typeface="Arial Black" pitchFamily="34" charset="0"/>
              </a:rPr>
              <a:t> </a:t>
            </a:r>
            <a:r>
              <a:rPr lang="en-US" sz="1400" b="1">
                <a:solidFill>
                  <a:srgbClr val="000066"/>
                </a:solidFill>
                <a:latin typeface="Arial Black" pitchFamily="34" charset="0"/>
              </a:rPr>
              <a:t>Dnom</a:t>
            </a:r>
            <a:r>
              <a:rPr lang="ru-RU" sz="1400" b="1">
                <a:solidFill>
                  <a:srgbClr val="000066"/>
                </a:solidFill>
                <a:latin typeface="Arial Black" pitchFamily="34" charset="0"/>
              </a:rPr>
              <a:t> </a:t>
            </a:r>
            <a:r>
              <a:rPr lang="en-US" sz="1400" b="1">
                <a:solidFill>
                  <a:srgbClr val="000066"/>
                </a:solidFill>
                <a:latin typeface="Arial Black" pitchFamily="34" charset="0"/>
              </a:rPr>
              <a:t>346</a:t>
            </a:r>
            <a:r>
              <a:rPr lang="ru-RU" sz="1400" b="1">
                <a:solidFill>
                  <a:srgbClr val="000066"/>
                </a:solidFill>
                <a:latin typeface="Arial Black" pitchFamily="34" charset="0"/>
              </a:rPr>
              <a:t/>
            </a:r>
            <a:br>
              <a:rPr lang="ru-RU" sz="1400" b="1">
                <a:solidFill>
                  <a:srgbClr val="000066"/>
                </a:solidFill>
                <a:latin typeface="Arial Black" pitchFamily="34" charset="0"/>
              </a:rPr>
            </a:br>
            <a:r>
              <a:rPr lang="ru-RU" sz="1400" b="1">
                <a:solidFill>
                  <a:srgbClr val="000066"/>
                </a:solidFill>
                <a:latin typeface="Arial Black" pitchFamily="34" charset="0"/>
              </a:rPr>
              <a:t> </a:t>
            </a:r>
            <a:r>
              <a:rPr lang="en-US" sz="1400" b="1">
                <a:solidFill>
                  <a:srgbClr val="000066"/>
                </a:solidFill>
                <a:latin typeface="Arial Black" pitchFamily="34" charset="0"/>
              </a:rPr>
              <a:t>hot leg of break loop, </a:t>
            </a:r>
            <a:r>
              <a:rPr lang="ru-RU" sz="1400" b="1">
                <a:solidFill>
                  <a:srgbClr val="000066"/>
                </a:solidFill>
                <a:latin typeface="Arial Black" pitchFamily="34" charset="0"/>
              </a:rPr>
              <a:t>time </a:t>
            </a:r>
            <a:r>
              <a:rPr lang="en-US" sz="1400" b="1">
                <a:solidFill>
                  <a:srgbClr val="000066"/>
                </a:solidFill>
                <a:latin typeface="Arial Black" pitchFamily="34" charset="0"/>
              </a:rPr>
              <a:t>history of several parametres</a:t>
            </a:r>
            <a:r>
              <a:rPr lang="en-US" sz="1600" b="1">
                <a:solidFill>
                  <a:srgbClr val="000066"/>
                </a:solidFill>
                <a:latin typeface="Arial Black" pitchFamily="34" charset="0"/>
              </a:rPr>
              <a:t> </a:t>
            </a:r>
            <a:endParaRPr lang="ru-RU" sz="1600" b="1">
              <a:solidFill>
                <a:srgbClr val="000066"/>
              </a:solidFill>
              <a:latin typeface="Arial Black" pitchFamily="34" charset="0"/>
            </a:endParaRPr>
          </a:p>
        </p:txBody>
      </p:sp>
      <p:sp>
        <p:nvSpPr>
          <p:cNvPr id="775183" name="Text Box 15"/>
          <p:cNvSpPr txBox="1">
            <a:spLocks noChangeArrowheads="1"/>
          </p:cNvSpPr>
          <p:nvPr/>
        </p:nvSpPr>
        <p:spPr bwMode="auto">
          <a:xfrm>
            <a:off x="5148263" y="6022975"/>
            <a:ext cx="3024187"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fontAlgn="base">
              <a:spcBef>
                <a:spcPct val="0"/>
              </a:spcBef>
              <a:spcAft>
                <a:spcPct val="0"/>
              </a:spcAft>
              <a:defRPr sz="2400">
                <a:solidFill>
                  <a:schemeClr val="tx1"/>
                </a:solidFill>
                <a:latin typeface="Times New Roman" pitchFamily="18" charset="0"/>
              </a:defRPr>
            </a:lvl6pPr>
            <a:lvl7pPr defTabSz="749300" fontAlgn="base">
              <a:spcBef>
                <a:spcPct val="0"/>
              </a:spcBef>
              <a:spcAft>
                <a:spcPct val="0"/>
              </a:spcAft>
              <a:defRPr sz="2400">
                <a:solidFill>
                  <a:schemeClr val="tx1"/>
                </a:solidFill>
                <a:latin typeface="Times New Roman" pitchFamily="18" charset="0"/>
              </a:defRPr>
            </a:lvl7pPr>
            <a:lvl8pPr defTabSz="749300" fontAlgn="base">
              <a:spcBef>
                <a:spcPct val="0"/>
              </a:spcBef>
              <a:spcAft>
                <a:spcPct val="0"/>
              </a:spcAft>
              <a:defRPr sz="2400">
                <a:solidFill>
                  <a:schemeClr val="tx1"/>
                </a:solidFill>
                <a:latin typeface="Times New Roman" pitchFamily="18" charset="0"/>
              </a:defRPr>
            </a:lvl8pPr>
            <a:lvl9pPr defTabSz="749300" fontAlgn="base">
              <a:spcBef>
                <a:spcPct val="0"/>
              </a:spcBef>
              <a:spcAft>
                <a:spcPct val="0"/>
              </a:spcAft>
              <a:defRPr sz="2400">
                <a:solidFill>
                  <a:schemeClr val="tx1"/>
                </a:solidFill>
                <a:latin typeface="Times New Roman" pitchFamily="18" charset="0"/>
              </a:defRPr>
            </a:lvl9pPr>
          </a:lstStyle>
          <a:p>
            <a:pPr algn="ctr"/>
            <a:r>
              <a:rPr lang="en-US" sz="1200" b="1">
                <a:solidFill>
                  <a:srgbClr val="000066"/>
                </a:solidFill>
                <a:latin typeface="Arial" charset="0"/>
              </a:rPr>
              <a:t>Gas velocity</a:t>
            </a:r>
            <a:endParaRPr lang="ru-RU" sz="1200" b="1">
              <a:solidFill>
                <a:srgbClr val="000066"/>
              </a:solidFill>
              <a:latin typeface="Arial" charset="0"/>
            </a:endParaRPr>
          </a:p>
        </p:txBody>
      </p:sp>
      <p:pic>
        <p:nvPicPr>
          <p:cNvPr id="775184" name="Picture 16" descr="34617412%23TRANS_T_G_HOT1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165350"/>
            <a:ext cx="3384550" cy="2562225"/>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5185" name="Picture 17" descr="Re_V_HOT1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700213"/>
            <a:ext cx="2501900" cy="1854200"/>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5186" name="Picture 18" descr="V_G_HOT1_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005263"/>
            <a:ext cx="2362200" cy="1854200"/>
          </a:xfrm>
          <a:prstGeom prst="rect">
            <a:avLst/>
          </a:prstGeom>
          <a:solidFill>
            <a:schemeClr val="bg1"/>
          </a:solidFill>
          <a:ln w="9525" algn="ctr">
            <a:solidFill>
              <a:srgbClr val="0000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p:zoom/>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0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49300" rtl="0" eaLnBrk="1" fontAlgn="base" latinLnBrk="0" hangingPunct="1">
          <a:lnSpc>
            <a:spcPct val="100000"/>
          </a:lnSpc>
          <a:spcBef>
            <a:spcPct val="0"/>
          </a:spcBef>
          <a:spcAft>
            <a:spcPct val="0"/>
          </a:spcAft>
          <a:buClrTx/>
          <a:buSzTx/>
          <a:buFontTx/>
          <a:buNone/>
          <a:tabLst/>
          <a:defRPr kumimoji="0" lang="ru-RU" sz="2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0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49300" rtl="0" eaLnBrk="1" fontAlgn="base" latinLnBrk="0" hangingPunct="1">
          <a:lnSpc>
            <a:spcPct val="100000"/>
          </a:lnSpc>
          <a:spcBef>
            <a:spcPct val="0"/>
          </a:spcBef>
          <a:spcAft>
            <a:spcPct val="0"/>
          </a:spcAft>
          <a:buClrTx/>
          <a:buSzTx/>
          <a:buFontTx/>
          <a:buNone/>
          <a:tabLst/>
          <a:defRPr kumimoji="0" lang="ru-RU" sz="23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0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49300" rtl="0" eaLnBrk="1" fontAlgn="base" latinLnBrk="0" hangingPunct="1">
          <a:lnSpc>
            <a:spcPct val="100000"/>
          </a:lnSpc>
          <a:spcBef>
            <a:spcPct val="0"/>
          </a:spcBef>
          <a:spcAft>
            <a:spcPct val="0"/>
          </a:spcAft>
          <a:buClrTx/>
          <a:buSzTx/>
          <a:buFontTx/>
          <a:buNone/>
          <a:tabLst/>
          <a:defRPr kumimoji="0" lang="ru-RU" sz="2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rgbClr val="000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49300" rtl="0" eaLnBrk="1" fontAlgn="base" latinLnBrk="0" hangingPunct="1">
          <a:lnSpc>
            <a:spcPct val="100000"/>
          </a:lnSpc>
          <a:spcBef>
            <a:spcPct val="0"/>
          </a:spcBef>
          <a:spcAft>
            <a:spcPct val="0"/>
          </a:spcAft>
          <a:buClrTx/>
          <a:buSzTx/>
          <a:buFontTx/>
          <a:buNone/>
          <a:tabLst/>
          <a:defRPr kumimoji="0" lang="ru-RU" sz="2300" b="0" i="0" u="none" strike="noStrike" cap="none" normalizeH="0" baseline="0" smtClean="0">
            <a:ln>
              <a:noFill/>
            </a:ln>
            <a:solidFill>
              <a:schemeClr val="tx1"/>
            </a:solidFill>
            <a:effectLst/>
            <a:latin typeface="Arial" charset="0"/>
          </a:defRPr>
        </a:defPPr>
      </a:lstStyle>
    </a:lnDef>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1214</Words>
  <Application>Microsoft Office PowerPoint</Application>
  <PresentationFormat>Bildschirmpräsentation (4:3)</PresentationFormat>
  <Paragraphs>262</Paragraphs>
  <Slides>20</Slides>
  <Notes>2</Notes>
  <HiddenSlides>0</HiddenSlides>
  <MMClips>0</MMClips>
  <ScaleCrop>false</ScaleCrop>
  <HeadingPairs>
    <vt:vector size="8" baseType="variant">
      <vt:variant>
        <vt:lpstr>Verwendete Schriftarten</vt:lpstr>
      </vt:variant>
      <vt:variant>
        <vt:i4>6</vt:i4>
      </vt:variant>
      <vt:variant>
        <vt:lpstr>Design</vt:lpstr>
      </vt:variant>
      <vt:variant>
        <vt:i4>2</vt:i4>
      </vt:variant>
      <vt:variant>
        <vt:lpstr>Eingebettete OLE-Server</vt:lpstr>
      </vt:variant>
      <vt:variant>
        <vt:i4>3</vt:i4>
      </vt:variant>
      <vt:variant>
        <vt:lpstr>Folientitel</vt:lpstr>
      </vt:variant>
      <vt:variant>
        <vt:i4>20</vt:i4>
      </vt:variant>
    </vt:vector>
  </HeadingPairs>
  <TitlesOfParts>
    <vt:vector size="31" baseType="lpstr">
      <vt:lpstr>Times New Roman</vt:lpstr>
      <vt:lpstr>Arial Black</vt:lpstr>
      <vt:lpstr>Arial</vt:lpstr>
      <vt:lpstr>Tahoma</vt:lpstr>
      <vt:lpstr>Wingdings</vt:lpstr>
      <vt:lpstr>Symbol</vt:lpstr>
      <vt:lpstr>Оформление по умолчанию</vt:lpstr>
      <vt:lpstr>Специальное оформление</vt:lpstr>
      <vt:lpstr>Designer.Drawing.7</vt:lpstr>
      <vt:lpstr>Документ Microsoft Word</vt:lpstr>
      <vt:lpstr>Диаграмма Microsoft Office Excel</vt:lpstr>
      <vt:lpstr>Conditions of radioactive aerosol release whithin primary circuit of NPP with WWER during LOCA severe accidents   Valery Sidorov (SPAEP)  Sergey Tsaun (IBRAE)</vt:lpstr>
      <vt:lpstr> Conditions of radioactive aerosol release whithin primary circuit of NPP wiht WWER during LOCA severe accidents</vt:lpstr>
      <vt:lpstr>The analysis of aerosols release condition</vt:lpstr>
      <vt:lpstr>PowerPoint-Präsentation</vt:lpstr>
      <vt:lpstr>Stages of core damage  (modeled in SVECHA unit)</vt:lpstr>
      <vt:lpstr>The design diagram of NPP with VVER-1000</vt:lpstr>
      <vt:lpstr>Finite-element partition of a reactor bottom chamber</vt:lpstr>
      <vt:lpstr>PowerPoint-Präsentation</vt:lpstr>
      <vt:lpstr>The analysis of aerosols release condition</vt:lpstr>
      <vt:lpstr>The analysis of aerosols release condition</vt:lpstr>
      <vt:lpstr>The analysis of aerosols release condition. Relocation of core materials</vt:lpstr>
      <vt:lpstr>The analysis of aerosols release condition. Parameters of corium bath</vt:lpstr>
      <vt:lpstr>PowerPoint-Präsentation</vt:lpstr>
      <vt:lpstr>PowerPoint-Präsentation</vt:lpstr>
      <vt:lpstr>Calculation of  fission products behavior  by means of code SOKRAT. LOCA Dnom346</vt:lpstr>
      <vt:lpstr>Numerical modeling of convective flow above a surface of melt corium in reactor vessel by means of 3-D code</vt:lpstr>
      <vt:lpstr>Numerical modeling of convective flow above a surface of melt corium in reactor vessel by means of 3-D code</vt:lpstr>
      <vt:lpstr>Conclusions:</vt:lpstr>
      <vt:lpstr>Further Research</vt:lpstr>
      <vt:lpstr>PowerPoint-Präsentation</vt:lpstr>
    </vt:vector>
  </TitlesOfParts>
  <Company>A.P. Alexandrov RIT (NITI)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 EVAN-FP1</dc:title>
  <dc:subject>EVAN</dc:subject>
  <dc:creator>Peters, Ursula (IAM)</dc:creator>
  <cp:lastModifiedBy>Peters, Ursula</cp:lastModifiedBy>
  <cp:revision>682</cp:revision>
  <dcterms:created xsi:type="dcterms:W3CDTF">2004-05-26T10:18:17Z</dcterms:created>
  <dcterms:modified xsi:type="dcterms:W3CDTF">2012-10-16T18:56:35Z</dcterms:modified>
</cp:coreProperties>
</file>