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96" r:id="rId2"/>
    <p:sldId id="297" r:id="rId3"/>
    <p:sldId id="298" r:id="rId4"/>
    <p:sldId id="299" r:id="rId5"/>
    <p:sldId id="300" r:id="rId6"/>
    <p:sldId id="301" r:id="rId7"/>
    <p:sldId id="294" r:id="rId8"/>
    <p:sldId id="305" r:id="rId9"/>
    <p:sldId id="288" r:id="rId10"/>
    <p:sldId id="289" r:id="rId11"/>
    <p:sldId id="290" r:id="rId12"/>
    <p:sldId id="306" r:id="rId13"/>
    <p:sldId id="302" r:id="rId14"/>
    <p:sldId id="282" r:id="rId15"/>
    <p:sldId id="303" r:id="rId16"/>
    <p:sldId id="280" r:id="rId17"/>
    <p:sldId id="281" r:id="rId18"/>
    <p:sldId id="287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2" y="-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image" Target="../media/image43.png"/><Relationship Id="rId4" Type="http://schemas.openxmlformats.org/officeDocument/2006/relationships/image" Target="../media/image4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7417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457200"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914400"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371600"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1828800"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457200"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914400"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371600"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1828800"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defTabSz="9144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0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83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750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3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7013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7013" cy="2185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143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6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17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973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18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79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6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11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447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2169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FF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57200" rtl="0" fontAlgn="base">
        <a:lnSpc>
          <a:spcPct val="10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10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fontAlgn="base">
        <a:lnSpc>
          <a:spcPct val="10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istc\melcor\Progres_meeting_07_09_07\cblsoot_sumfrac1.avi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png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46.png"/><Relationship Id="rId4" Type="http://schemas.openxmlformats.org/officeDocument/2006/relationships/image" Target="../media/image43.png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208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accent2"/>
                </a:solidFill>
              </a:rPr>
              <a:t>Analysis of aerosol behavior inside containment during severe accidents</a:t>
            </a:r>
            <a:r>
              <a:rPr lang="ru-RU" sz="36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051050" y="4005263"/>
            <a:ext cx="5208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Particles deposition model</a:t>
            </a:r>
            <a:r>
              <a:rPr lang="ru-RU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include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following mechanisms</a:t>
            </a:r>
            <a:endParaRPr lang="ru-RU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68313" y="4797425"/>
            <a:ext cx="82153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213" tIns="44607" rIns="89213" bIns="44607"/>
          <a:lstStyle/>
          <a:p>
            <a:pPr marL="342900" indent="-342900" eaLnBrk="1" hangingPunct="1">
              <a:lnSpc>
                <a:spcPct val="101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Gravitational settling (sedimentation)</a:t>
            </a:r>
          </a:p>
          <a:p>
            <a:pPr marL="342900" indent="-342900" eaLnBrk="1" hangingPunct="1">
              <a:lnSpc>
                <a:spcPct val="101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Brownian diffusion</a:t>
            </a:r>
          </a:p>
          <a:p>
            <a:pPr marL="342900" indent="-342900" eaLnBrk="1" hangingPunct="1">
              <a:lnSpc>
                <a:spcPct val="101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Diffusiophoresis</a:t>
            </a:r>
          </a:p>
          <a:p>
            <a:pPr marL="342900" indent="-342900" eaLnBrk="1" hangingPunct="1">
              <a:lnSpc>
                <a:spcPct val="101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Thermophoresis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15312" cy="1368425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213" tIns="44607" rIns="89213" bIns="44607"/>
          <a:lstStyle/>
          <a:p>
            <a:pPr marL="342900" indent="-342900" defTabSz="914400"/>
            <a:r>
              <a:rPr lang="en-US" sz="2400" b="1"/>
              <a:t>Multicomponent aerosols condensation block</a:t>
            </a:r>
          </a:p>
          <a:p>
            <a:pPr marL="342900" indent="-342900" defTabSz="914400"/>
            <a:r>
              <a:rPr lang="en-US" sz="2400" b="1"/>
              <a:t>Multicomponent aerosols coagulation block</a:t>
            </a:r>
          </a:p>
          <a:p>
            <a:pPr marL="342900" indent="-342900" defTabSz="914400"/>
            <a:r>
              <a:rPr lang="en-US" sz="2400" b="1"/>
              <a:t>Aerosol deposition block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250825" y="1484313"/>
            <a:ext cx="8642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</a:rPr>
              <a:t>M. Zatevakhin, I. Ivkov</a:t>
            </a:r>
          </a:p>
          <a:p>
            <a:pPr algn="ctr"/>
            <a:r>
              <a:rPr lang="en-GB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Saint Petersburg Research and Design Institute ATOMENERGOPROEKT</a:t>
            </a:r>
            <a:r>
              <a:rPr lang="en-GB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763713" y="2205038"/>
            <a:ext cx="3629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Aerosol code consist of</a:t>
            </a:r>
            <a:endParaRPr lang="ru-RU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800"/>
              <a:t>Condensation processes: validation tests</a:t>
            </a:r>
            <a:endParaRPr lang="ru-RU" sz="2800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68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solidFill>
                  <a:schemeClr val="tx1"/>
                </a:solidFill>
                <a:latin typeface="Arial" charset="0"/>
              </a:rPr>
              <a:t>Comparison with results of (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Yang Zhang, C. Seigneur, J. H.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Seinfeld, J. H.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Jacobson and </a:t>
            </a:r>
            <a:r>
              <a:rPr lang="en-US" sz="16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F. S. Binkowski</a:t>
            </a:r>
            <a:r>
              <a:rPr lang="en-US" sz="1600">
                <a:solidFill>
                  <a:schemeClr val="tx1"/>
                </a:solidFill>
                <a:latin typeface="Arial" charset="0"/>
              </a:rPr>
              <a:t>. Simulation of aerosol dynamics: a comparative review of algorithms used in air quality models. </a:t>
            </a:r>
            <a:r>
              <a:rPr lang="en-US" sz="1600" b="1" i="1">
                <a:solidFill>
                  <a:schemeClr val="tx1"/>
                </a:solidFill>
                <a:latin typeface="Arial" charset="0"/>
              </a:rPr>
              <a:t>Aerosol Science and Technology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. 1999. </a:t>
            </a:r>
            <a:r>
              <a:rPr lang="en-US" sz="1600">
                <a:solidFill>
                  <a:schemeClr val="tx1"/>
                </a:solidFill>
                <a:latin typeface="Arial" charset="0"/>
              </a:rPr>
              <a:t>Vol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. 31. </a:t>
            </a:r>
            <a:r>
              <a:rPr lang="en-US" sz="1600">
                <a:solidFill>
                  <a:schemeClr val="tx1"/>
                </a:solidFill>
                <a:latin typeface="Arial" charset="0"/>
              </a:rPr>
              <a:t>P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. 487-514</a:t>
            </a:r>
            <a:r>
              <a:rPr lang="en-US" sz="1600">
                <a:solidFill>
                  <a:schemeClr val="tx1"/>
                </a:solidFill>
                <a:latin typeface="Arial" charset="0"/>
              </a:rPr>
              <a:t>)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5114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94213" name="Picture 5" descr="Ri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412273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5114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94215" name="Picture 7" descr="Ri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0"/>
            <a:ext cx="412273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800"/>
              <a:t>Condensation processes: multi-component particles</a:t>
            </a:r>
            <a:endParaRPr lang="ru-RU" sz="2800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5146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95236" name="Picture 4" descr="Ris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419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514600" y="1597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95238" name="Picture 6" descr="fig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733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35975" cy="1141413"/>
          </a:xfrm>
        </p:spPr>
        <p:txBody>
          <a:bodyPr/>
          <a:lstStyle/>
          <a:p>
            <a:r>
              <a:rPr lang="en-US" sz="2800" b="1"/>
              <a:t>Results of calculations aerosol parameters</a:t>
            </a:r>
            <a:r>
              <a:rPr lang="ru-RU" sz="2800"/>
              <a:t> </a:t>
            </a:r>
            <a:r>
              <a:rPr lang="en-US" sz="2800" b="1">
                <a:solidFill>
                  <a:schemeClr val="accent2"/>
                </a:solidFill>
              </a:rPr>
              <a:t>using of aerosol code integrated with KUPOL-M thermohydraulic code</a:t>
            </a:r>
            <a:endParaRPr lang="ru-RU" sz="2800" b="1">
              <a:solidFill>
                <a:schemeClr val="accent2"/>
              </a:solidFill>
            </a:endParaRPr>
          </a:p>
        </p:txBody>
      </p:sp>
      <p:pic>
        <p:nvPicPr>
          <p:cNvPr id="11674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4037012" cy="38163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674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73238"/>
            <a:ext cx="4038600" cy="37131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439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 Aerosol distribution within control volume at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D</a:t>
            </a:r>
            <a:r>
              <a:rPr lang="en-US" baseline="-25000">
                <a:solidFill>
                  <a:schemeClr val="tx1"/>
                </a:solidFill>
              </a:rPr>
              <a:t>nom</a:t>
            </a:r>
            <a:r>
              <a:rPr lang="en-US">
                <a:solidFill>
                  <a:schemeClr val="tx1"/>
                </a:solidFill>
              </a:rPr>
              <a:t>346-break + SBO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292725" y="5589588"/>
            <a:ext cx="34559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Comparison between calculated aerosol output (1) and data obtained according to project recommendations (2). 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08963" cy="1484313"/>
          </a:xfrm>
        </p:spPr>
        <p:txBody>
          <a:bodyPr/>
          <a:lstStyle/>
          <a:p>
            <a:r>
              <a:rPr lang="en-US" sz="2400" b="1"/>
              <a:t>Simulation of coagulation process </a:t>
            </a:r>
            <a:br>
              <a:rPr lang="en-US" sz="2400" b="1"/>
            </a:br>
            <a:r>
              <a:rPr lang="en-US" sz="2400" b="1"/>
              <a:t>in convective boundary layer</a:t>
            </a:r>
            <a:r>
              <a:rPr lang="ru-RU" sz="2400" b="1"/>
              <a:t>атмосферы.</a:t>
            </a:r>
            <a:br>
              <a:rPr lang="ru-RU" sz="2400" b="1"/>
            </a:br>
            <a:r>
              <a:rPr lang="ru-RU" sz="2400" b="1"/>
              <a:t>(</a:t>
            </a:r>
            <a:r>
              <a:rPr lang="en-US" sz="2400" b="1"/>
              <a:t>comparison of </a:t>
            </a:r>
            <a:r>
              <a:rPr lang="ru-RU" sz="2400" b="1"/>
              <a:t>3</a:t>
            </a:r>
            <a:r>
              <a:rPr lang="en-US" sz="2400" b="1"/>
              <a:t>D LES </a:t>
            </a:r>
            <a:r>
              <a:rPr lang="ru-RU" sz="2400" b="1"/>
              <a:t>и 1</a:t>
            </a:r>
            <a:r>
              <a:rPr lang="en-US" sz="2400" b="1"/>
              <a:t>D diffusion models</a:t>
            </a:r>
            <a:r>
              <a:rPr lang="ru-RU" sz="2400" b="1"/>
              <a:t>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05038"/>
            <a:ext cx="8075612" cy="4652962"/>
          </a:xfrm>
        </p:spPr>
        <p:txBody>
          <a:bodyPr/>
          <a:lstStyle/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Computational domain: </a:t>
            </a:r>
            <a:r>
              <a:rPr lang="en-US" sz="2000" i="1">
                <a:latin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</a:rPr>
              <a:t>=4000 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</a:rPr>
              <a:t>=4000 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</a:rPr>
              <a:t>=2400 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</a:rPr>
              <a:t>.</a:t>
            </a: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Grid: N</a:t>
            </a:r>
            <a:r>
              <a:rPr lang="en-US" sz="2000" baseline="-25000">
                <a:latin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</a:rPr>
              <a:t>×</a:t>
            </a:r>
            <a:r>
              <a:rPr lang="en-US" sz="2000">
                <a:latin typeface="Times New Roman" pitchFamily="18" charset="0"/>
              </a:rPr>
              <a:t>N</a:t>
            </a:r>
            <a:r>
              <a:rPr lang="en-US" sz="2000" baseline="-25000">
                <a:latin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</a:rPr>
              <a:t>×</a:t>
            </a:r>
            <a:r>
              <a:rPr lang="en-US" sz="2000">
                <a:latin typeface="Times New Roman" pitchFamily="18" charset="0"/>
              </a:rPr>
              <a:t>N</a:t>
            </a:r>
            <a:r>
              <a:rPr lang="en-US" sz="2000" baseline="-25000">
                <a:latin typeface="Times New Roman" pitchFamily="18" charset="0"/>
              </a:rPr>
              <a:t>z </a:t>
            </a:r>
            <a:r>
              <a:rPr lang="ru-RU" sz="2000">
                <a:latin typeface="Times New Roman" pitchFamily="18" charset="0"/>
              </a:rPr>
              <a:t>=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74×74×45</a:t>
            </a:r>
            <a:r>
              <a:rPr lang="en-US" sz="2000">
                <a:latin typeface="Times New Roman" pitchFamily="18" charset="0"/>
              </a:rPr>
              <a:t> cells.</a:t>
            </a:r>
            <a:endParaRPr lang="ru-RU" sz="2000">
              <a:latin typeface="Times New Roman" pitchFamily="18" charset="0"/>
            </a:endParaRP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Periodic conditions is used on vertical boundaries</a:t>
            </a:r>
            <a:r>
              <a:rPr lang="ru-RU" sz="2000">
                <a:latin typeface="Times New Roman" pitchFamily="18" charset="0"/>
              </a:rPr>
              <a:t>.</a:t>
            </a: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At the lower surface universal functions are applied with a roughness </a:t>
            </a:r>
            <a:r>
              <a:rPr lang="en-US" sz="2000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0 = 0.16 m and kinematic heat flux </a:t>
            </a:r>
            <a:r>
              <a:rPr lang="en-US" sz="2000" i="1">
                <a:latin typeface="Times New Roman" pitchFamily="18" charset="0"/>
              </a:rPr>
              <a:t>Qs</a:t>
            </a:r>
            <a:r>
              <a:rPr lang="en-US" sz="2000">
                <a:latin typeface="Times New Roman" pitchFamily="18" charset="0"/>
              </a:rPr>
              <a:t>=0.06 K m/s. A stress-free upper boundary was used.</a:t>
            </a: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The initial mean temperature profile represents a constant-temperature mixed layer topped by a layer of uniform stability: θ = 26.6 °C for z = 0…1350.4 m and then θ constantly increases with gradient 0.003 K/m.</a:t>
            </a:r>
            <a:r>
              <a:rPr lang="ru-RU" sz="2000">
                <a:latin typeface="Times New Roman" pitchFamily="18" charset="0"/>
              </a:rPr>
              <a:t> </a:t>
            </a:r>
            <a:endParaRPr lang="en-US" sz="2000">
              <a:latin typeface="Times New Roman" pitchFamily="18" charset="0"/>
            </a:endParaRP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Fixed flux of </a:t>
            </a:r>
            <a:r>
              <a:rPr lang="ru-RU" sz="2000">
                <a:latin typeface="Times New Roman" pitchFamily="18" charset="0"/>
              </a:rPr>
              <a:t>3.5</a:t>
            </a:r>
            <a:r>
              <a:rPr lang="en-US" sz="2000">
                <a:latin typeface="Times New Roman" pitchFamily="18" charset="0"/>
              </a:rPr>
              <a:t>e-4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kg</a:t>
            </a:r>
            <a:r>
              <a:rPr lang="ru-RU" sz="2000">
                <a:latin typeface="Times New Roman" pitchFamily="18" charset="0"/>
              </a:rPr>
              <a:t>/(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ru-RU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s</a:t>
            </a:r>
            <a:r>
              <a:rPr lang="ru-RU" sz="2000">
                <a:latin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</a:rPr>
              <a:t>of </a:t>
            </a:r>
            <a:r>
              <a:rPr lang="ru-RU" sz="2000">
                <a:latin typeface="Times New Roman" pitchFamily="18" charset="0"/>
              </a:rPr>
              <a:t>0.05 </a:t>
            </a:r>
            <a:r>
              <a:rPr lang="ru-RU" sz="2000">
                <a:latin typeface="Times New Roman" pitchFamily="18" charset="0"/>
                <a:sym typeface="Symbol" pitchFamily="18" charset="2"/>
              </a:rPr>
              <a:t>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000">
                <a:latin typeface="Times New Roman" pitchFamily="18" charset="0"/>
              </a:rPr>
              <a:t> monodiperse particles with density of </a:t>
            </a:r>
            <a:r>
              <a:rPr lang="ru-RU" sz="2000">
                <a:latin typeface="Times New Roman" pitchFamily="18" charset="0"/>
              </a:rPr>
              <a:t>2160 </a:t>
            </a:r>
            <a:r>
              <a:rPr lang="en-US" sz="2000">
                <a:latin typeface="Times New Roman" pitchFamily="18" charset="0"/>
              </a:rPr>
              <a:t>kg</a:t>
            </a:r>
            <a:r>
              <a:rPr lang="ru-RU" sz="2000">
                <a:latin typeface="Times New Roman" pitchFamily="18" charset="0"/>
              </a:rPr>
              <a:t>/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ru-RU" sz="2000" baseline="30000">
                <a:latin typeface="Times New Roman" pitchFamily="18" charset="0"/>
              </a:rPr>
              <a:t>3</a:t>
            </a:r>
            <a:r>
              <a:rPr lang="en-US" sz="2000" baseline="30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was applied after 2500 sec convection development</a:t>
            </a:r>
            <a:endParaRPr lang="ru-RU" sz="2000" baseline="30000">
              <a:latin typeface="Times New Roman" pitchFamily="18" charset="0"/>
            </a:endParaRPr>
          </a:p>
          <a:p>
            <a:pPr marL="342900" indent="-342900">
              <a:lnSpc>
                <a:spcPct val="81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>
                <a:latin typeface="Times New Roman" pitchFamily="18" charset="0"/>
              </a:rPr>
              <a:t>Mass grid consists of</a:t>
            </a:r>
            <a:r>
              <a:rPr lang="ru-RU" sz="2000">
                <a:latin typeface="Times New Roman" pitchFamily="18" charset="0"/>
              </a:rPr>
              <a:t> 20 </a:t>
            </a:r>
            <a:r>
              <a:rPr lang="en-US" sz="2000">
                <a:latin typeface="Times New Roman" pitchFamily="18" charset="0"/>
              </a:rPr>
              <a:t>bins range from 0.05 to 2.5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sym typeface="Symbol" pitchFamily="18" charset="2"/>
              </a:rPr>
              <a:t>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m</a:t>
            </a:r>
            <a:r>
              <a:rPr lang="ru-RU" sz="2000">
                <a:latin typeface="Times New Roman" pitchFamily="18" charset="0"/>
              </a:rPr>
              <a:t>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3060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3D LES problem formulation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Simulation of coagulation process </a:t>
            </a:r>
            <a:br>
              <a:rPr lang="en-US" sz="2400" b="1"/>
            </a:br>
            <a:r>
              <a:rPr lang="en-US" sz="2400" b="1"/>
              <a:t>in convective boundary layer</a:t>
            </a:r>
            <a:r>
              <a:rPr lang="ru-RU" sz="2400" b="1"/>
              <a:t>а</a:t>
            </a:r>
            <a:r>
              <a:rPr lang="en-US" sz="2400" b="1"/>
              <a:t>.</a:t>
            </a:r>
            <a:endParaRPr lang="ru-RU" sz="2400" b="1"/>
          </a:p>
        </p:txBody>
      </p:sp>
      <p:pic>
        <p:nvPicPr>
          <p:cNvPr id="79876" name="cblsoot_sumfrac1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276475"/>
            <a:ext cx="5813425" cy="43973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547813" y="1557338"/>
            <a:ext cx="6145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3D LES total mass concentration evolution (animation)</a:t>
            </a:r>
            <a:endParaRPr lang="ru-RU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98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7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987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Simulation of coagulation process </a:t>
            </a:r>
            <a:br>
              <a:rPr lang="en-US" sz="2400" b="1"/>
            </a:br>
            <a:r>
              <a:rPr lang="en-US" sz="2400" b="1"/>
              <a:t>in convective boundary layer</a:t>
            </a:r>
            <a:r>
              <a:rPr lang="ru-RU" sz="2400" b="1"/>
              <a:t>.</a:t>
            </a:r>
            <a:br>
              <a:rPr lang="ru-RU" sz="2400" b="1"/>
            </a:br>
            <a:r>
              <a:rPr lang="ru-RU" sz="2400" b="1"/>
              <a:t>(</a:t>
            </a:r>
            <a:r>
              <a:rPr lang="en-US" sz="2400" b="1"/>
              <a:t>comparison of </a:t>
            </a:r>
            <a:r>
              <a:rPr lang="ru-RU" sz="2400" b="1"/>
              <a:t>3</a:t>
            </a:r>
            <a:r>
              <a:rPr lang="en-US" sz="2400" b="1"/>
              <a:t>D LES </a:t>
            </a:r>
            <a:r>
              <a:rPr lang="ru-RU" sz="2400" b="1"/>
              <a:t>и 1</a:t>
            </a:r>
            <a:r>
              <a:rPr lang="en-US" sz="2400" b="1"/>
              <a:t>D diffusion models</a:t>
            </a:r>
            <a:r>
              <a:rPr lang="ru-RU" sz="2400" b="1"/>
              <a:t>)</a:t>
            </a:r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203575" y="2060575"/>
          <a:ext cx="27368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Формула" r:id="rId3" imgW="1726920" imgH="406080" progId="Equation.3">
                  <p:embed/>
                </p:oleObj>
              </mc:Choice>
              <mc:Fallback>
                <p:oleObj name="Формула" r:id="rId3" imgW="172692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060575"/>
                        <a:ext cx="27368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74825" y="3933825"/>
          <a:ext cx="56165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Формула" r:id="rId5" imgW="4000320" imgH="660240" progId="Equation.3">
                  <p:embed/>
                </p:oleObj>
              </mc:Choice>
              <mc:Fallback>
                <p:oleObj name="Формула" r:id="rId5" imgW="40003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933825"/>
                        <a:ext cx="56165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03575" y="17002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</a:rPr>
              <a:t>1</a:t>
            </a:r>
            <a:r>
              <a:rPr lang="en-US" b="1">
                <a:solidFill>
                  <a:schemeClr val="tx1"/>
                </a:solidFill>
              </a:rPr>
              <a:t>D diffusion model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755650" y="2492375"/>
            <a:ext cx="7704138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where</a:t>
            </a:r>
            <a:r>
              <a:rPr lang="ru-RU" sz="1400">
                <a:solidFill>
                  <a:schemeClr val="tx1"/>
                </a:solidFill>
              </a:rPr>
              <a:t>:</a:t>
            </a:r>
          </a:p>
          <a:p>
            <a:r>
              <a:rPr lang="en-US" sz="1400">
                <a:solidFill>
                  <a:schemeClr val="tx1"/>
                </a:solidFill>
              </a:rPr>
              <a:t>Z – vertical coordinate</a:t>
            </a:r>
            <a:r>
              <a:rPr lang="ru-RU" sz="1400">
                <a:solidFill>
                  <a:schemeClr val="tx1"/>
                </a:solidFill>
              </a:rPr>
              <a:t>,</a:t>
            </a:r>
          </a:p>
          <a:p>
            <a:r>
              <a:rPr lang="en-US" sz="1400">
                <a:solidFill>
                  <a:schemeClr val="tx1"/>
                </a:solidFill>
              </a:rPr>
              <a:t>M</a:t>
            </a:r>
            <a:r>
              <a:rPr lang="en-US" sz="1400" baseline="-25000">
                <a:solidFill>
                  <a:schemeClr val="tx1"/>
                </a:solidFill>
              </a:rPr>
              <a:t>j </a:t>
            </a:r>
            <a:r>
              <a:rPr lang="en-US" sz="1400">
                <a:solidFill>
                  <a:schemeClr val="tx1"/>
                </a:solidFill>
              </a:rPr>
              <a:t>– j-th bin particles density</a:t>
            </a:r>
            <a:r>
              <a:rPr lang="ru-RU" sz="1400">
                <a:solidFill>
                  <a:schemeClr val="tx1"/>
                </a:solidFill>
              </a:rPr>
              <a:t>,</a:t>
            </a:r>
          </a:p>
          <a:p>
            <a:r>
              <a:rPr lang="en-US" sz="1400">
                <a:solidFill>
                  <a:schemeClr val="tx1"/>
                </a:solidFill>
              </a:rPr>
              <a:t>Q</a:t>
            </a:r>
            <a:r>
              <a:rPr lang="en-US" sz="1400" baseline="-25000">
                <a:solidFill>
                  <a:schemeClr val="tx1"/>
                </a:solidFill>
              </a:rPr>
              <a:t>j </a:t>
            </a:r>
            <a:r>
              <a:rPr lang="en-US" sz="1400">
                <a:solidFill>
                  <a:schemeClr val="tx1"/>
                </a:solidFill>
              </a:rPr>
              <a:t>–source term describing coagulation process,</a:t>
            </a:r>
            <a:r>
              <a:rPr lang="en-US"/>
              <a:t> </a:t>
            </a:r>
            <a:endParaRPr lang="ru-RU" sz="1400">
              <a:solidFill>
                <a:schemeClr val="tx1"/>
              </a:solidFill>
            </a:endParaRPr>
          </a:p>
          <a:p>
            <a:r>
              <a:rPr lang="en-US" sz="1400">
                <a:solidFill>
                  <a:schemeClr val="tx1"/>
                </a:solidFill>
              </a:rPr>
              <a:t>K</a:t>
            </a:r>
            <a:r>
              <a:rPr lang="en-US" sz="1400" baseline="-25000">
                <a:solidFill>
                  <a:schemeClr val="tx1"/>
                </a:solidFill>
              </a:rPr>
              <a:t>D</a:t>
            </a:r>
            <a:r>
              <a:rPr lang="en-US" sz="1400">
                <a:solidFill>
                  <a:schemeClr val="tx1"/>
                </a:solidFill>
              </a:rPr>
              <a:t>(Z) – turbulent diffusion coefficient</a:t>
            </a:r>
            <a:r>
              <a:rPr lang="ru-RU" sz="1400">
                <a:solidFill>
                  <a:schemeClr val="tx1"/>
                </a:solidFill>
              </a:rPr>
              <a:t>, </a:t>
            </a:r>
            <a:r>
              <a:rPr lang="en-US" sz="1400">
                <a:solidFill>
                  <a:schemeClr val="tx1"/>
                </a:solidFill>
              </a:rPr>
              <a:t>defined by  </a:t>
            </a:r>
            <a:r>
              <a:rPr lang="ru-RU" sz="1400">
                <a:solidFill>
                  <a:schemeClr val="tx1"/>
                </a:solidFill>
              </a:rPr>
              <a:t/>
            </a:r>
            <a:br>
              <a:rPr lang="ru-RU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LES results as follows</a:t>
            </a:r>
            <a:r>
              <a:rPr lang="ru-RU" sz="140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84213" y="4941888"/>
            <a:ext cx="460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&lt;…&gt; - horizontal averaging  operator at level Z</a:t>
            </a:r>
            <a:r>
              <a:rPr lang="ru-RU">
                <a:solidFill>
                  <a:schemeClr val="tx1"/>
                </a:solidFill>
              </a:rPr>
              <a:t>,</a:t>
            </a:r>
            <a:endParaRPr lang="en-US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11264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489075" y="5300663"/>
          <a:ext cx="472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Формула" r:id="rId7" imgW="3251160" imgH="609480" progId="Equation.3">
                  <p:embed/>
                </p:oleObj>
              </mc:Choice>
              <mc:Fallback>
                <p:oleObj name="Формула" r:id="rId7" imgW="3251160" imgH="609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5300663"/>
                        <a:ext cx="47244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547813" y="6308725"/>
            <a:ext cx="360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K</a:t>
            </a:r>
            <a:r>
              <a:rPr lang="en-US" baseline="-25000">
                <a:solidFill>
                  <a:schemeClr val="tx1"/>
                </a:solidFill>
              </a:rPr>
              <a:t>DSGS  </a:t>
            </a:r>
            <a:r>
              <a:rPr lang="en-US">
                <a:solidFill>
                  <a:schemeClr val="tx1"/>
                </a:solidFill>
              </a:rPr>
              <a:t>- subgrid diffusion coefficient</a:t>
            </a:r>
            <a:r>
              <a:rPr lang="ru-RU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115888"/>
            <a:ext cx="8228012" cy="1141412"/>
          </a:xfrm>
        </p:spPr>
        <p:txBody>
          <a:bodyPr/>
          <a:lstStyle/>
          <a:p>
            <a:r>
              <a:rPr lang="en-US" sz="2000" b="1"/>
              <a:t>Simulation of coagulation process </a:t>
            </a:r>
            <a:br>
              <a:rPr lang="en-US" sz="2000" b="1"/>
            </a:br>
            <a:r>
              <a:rPr lang="en-US" sz="2000" b="1"/>
              <a:t>in convective boundary layer</a:t>
            </a:r>
            <a:r>
              <a:rPr lang="ru-RU" sz="2000" b="1"/>
              <a:t>а.</a:t>
            </a:r>
            <a:br>
              <a:rPr lang="ru-RU" sz="2000" b="1"/>
            </a:br>
            <a:r>
              <a:rPr lang="ru-RU" sz="2000" b="1"/>
              <a:t>(</a:t>
            </a:r>
            <a:r>
              <a:rPr lang="en-US" sz="2000" b="1"/>
              <a:t>comparison of </a:t>
            </a:r>
            <a:r>
              <a:rPr lang="ru-RU" sz="2000" b="1"/>
              <a:t>3</a:t>
            </a:r>
            <a:r>
              <a:rPr lang="en-US" sz="2000" b="1"/>
              <a:t>D LES </a:t>
            </a:r>
            <a:r>
              <a:rPr lang="ru-RU" sz="2000" b="1"/>
              <a:t>и 1</a:t>
            </a:r>
            <a:r>
              <a:rPr lang="en-US" sz="2000" b="1"/>
              <a:t>D diffusion models</a:t>
            </a:r>
            <a:r>
              <a:rPr lang="ru-RU" sz="2000" b="1"/>
              <a:t>)</a:t>
            </a:r>
          </a:p>
        </p:txBody>
      </p:sp>
      <p:graphicFrame>
        <p:nvGraphicFramePr>
          <p:cNvPr id="73728" name="Object 0" descr="mass_dens"/>
          <p:cNvGraphicFramePr>
            <a:graphicFrameLocks noChangeAspect="1"/>
          </p:cNvGraphicFramePr>
          <p:nvPr>
            <p:ph sz="quarter" idx="1"/>
          </p:nvPr>
        </p:nvGraphicFramePr>
        <p:xfrm>
          <a:off x="989013" y="1341438"/>
          <a:ext cx="2932112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Bitmap Image" r:id="rId3" imgW="4906667" imgH="3657917" progId="Paint.Picture">
                  <p:embed/>
                </p:oleObj>
              </mc:Choice>
              <mc:Fallback>
                <p:oleObj name="Bitmap Image" r:id="rId3" imgW="4906667" imgH="3657917" progId="Paint.Picture">
                  <p:embed/>
                  <p:pic>
                    <p:nvPicPr>
                      <p:cNvPr id="0" name="Object 0" descr="mass_den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1341438"/>
                        <a:ext cx="2932112" cy="2185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0" name="Object 2" descr="numerical_dens"/>
          <p:cNvGraphicFramePr>
            <a:graphicFrameLocks noChangeAspect="1"/>
          </p:cNvGraphicFramePr>
          <p:nvPr>
            <p:ph sz="quarter" idx="2"/>
          </p:nvPr>
        </p:nvGraphicFramePr>
        <p:xfrm>
          <a:off x="5167313" y="1268413"/>
          <a:ext cx="30734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Bitmap Image" r:id="rId5" imgW="5143946" imgH="3657917" progId="Paint.Picture">
                  <p:embed/>
                </p:oleObj>
              </mc:Choice>
              <mc:Fallback>
                <p:oleObj name="Bitmap Image" r:id="rId5" imgW="5143946" imgH="3657917" progId="Paint.Picture">
                  <p:embed/>
                  <p:pic>
                    <p:nvPicPr>
                      <p:cNvPr id="0" name="Object 2" descr="numerical_den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1268413"/>
                        <a:ext cx="3073400" cy="2185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 descr="averaged_r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4221163"/>
          <a:ext cx="31115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Bitmap Image" r:id="rId7" imgW="5486876" imgH="3855238" progId="Paint.Picture">
                  <p:embed/>
                </p:oleObj>
              </mc:Choice>
              <mc:Fallback>
                <p:oleObj name="Bitmap Image" r:id="rId7" imgW="5486876" imgH="3855238" progId="Paint.Picture">
                  <p:embed/>
                  <p:pic>
                    <p:nvPicPr>
                      <p:cNvPr id="0" name="Object 4" descr="averaged_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221163"/>
                        <a:ext cx="3111500" cy="2185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 descr="spectr"/>
          <p:cNvGraphicFramePr>
            <a:graphicFrameLocks noChangeAspect="1"/>
          </p:cNvGraphicFramePr>
          <p:nvPr>
            <p:ph sz="quarter" idx="4"/>
          </p:nvPr>
        </p:nvGraphicFramePr>
        <p:xfrm>
          <a:off x="5219700" y="4221163"/>
          <a:ext cx="31115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Bitmap Image" r:id="rId9" imgW="5936494" imgH="4168501" progId="Paint.Picture">
                  <p:embed/>
                </p:oleObj>
              </mc:Choice>
              <mc:Fallback>
                <p:oleObj name="Bitmap Image" r:id="rId9" imgW="5936494" imgH="4168501" progId="Paint.Picture">
                  <p:embed/>
                  <p:pic>
                    <p:nvPicPr>
                      <p:cNvPr id="0" name="Object 6" descr="spect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221163"/>
                        <a:ext cx="3111500" cy="2184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900113" y="3622675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Fig. 1.</a:t>
            </a:r>
            <a:r>
              <a:rPr lang="ru-RU" sz="1400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Total mass concentration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076825" y="3644900"/>
            <a:ext cx="2662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Fig. 2.</a:t>
            </a:r>
            <a:r>
              <a:rPr lang="ru-RU" sz="1400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Total number concentration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116013" y="6453188"/>
            <a:ext cx="2151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Fig. 3.</a:t>
            </a:r>
            <a:r>
              <a:rPr lang="ru-RU" sz="1400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Mean particle radius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5219700" y="6453188"/>
            <a:ext cx="3097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Fig. 4.</a:t>
            </a:r>
            <a:r>
              <a:rPr lang="ru-RU" sz="1400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Particles distribution function</a:t>
            </a:r>
            <a:endParaRPr lang="ru-RU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8012" cy="792162"/>
          </a:xfrm>
        </p:spPr>
        <p:txBody>
          <a:bodyPr/>
          <a:lstStyle/>
          <a:p>
            <a:r>
              <a:rPr lang="en-US" sz="2000" b="1"/>
              <a:t>Simulation of coagulation process </a:t>
            </a:r>
            <a:br>
              <a:rPr lang="en-US" sz="2000" b="1"/>
            </a:br>
            <a:r>
              <a:rPr lang="en-US" sz="2000" b="1"/>
              <a:t>in convective boundary layer</a:t>
            </a:r>
            <a:r>
              <a:rPr lang="ru-RU" sz="2000" b="1"/>
              <a:t>а.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124075" y="908050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Instantaneous distribution of particles mean radius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78859" name="Picture 11" descr="Ris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03338"/>
            <a:ext cx="6707187" cy="55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Possible farther development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755650" y="2060575"/>
            <a:ext cx="77057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>
                <a:solidFill>
                  <a:schemeClr val="accent2"/>
                </a:solidFill>
              </a:rPr>
              <a:t>Take into account aerosol 	hygroscopicity</a:t>
            </a:r>
          </a:p>
          <a:p>
            <a:pPr lvl="1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>
                <a:solidFill>
                  <a:schemeClr val="accent2"/>
                </a:solidFill>
              </a:rPr>
              <a:t>Integrate aerosol code with 3D hydrodynamic code</a:t>
            </a:r>
            <a:endParaRPr lang="ru-RU" sz="3200" b="1">
              <a:solidFill>
                <a:srgbClr val="0000FF"/>
              </a:solidFill>
            </a:endParaRPr>
          </a:p>
          <a:p>
            <a:pPr lvl="1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>
                <a:solidFill>
                  <a:schemeClr val="accent2"/>
                </a:solidFill>
              </a:rPr>
              <a:t>Use new experimental data for code validation</a:t>
            </a:r>
            <a:endParaRPr lang="ru-RU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8012" cy="920750"/>
          </a:xfrm>
        </p:spPr>
        <p:txBody>
          <a:bodyPr/>
          <a:lstStyle/>
          <a:p>
            <a:pPr defTabSz="914400"/>
            <a:r>
              <a:rPr lang="en-US" sz="2800"/>
              <a:t>Coagulation processes: numerical method</a:t>
            </a:r>
            <a:endParaRPr lang="ru-RU" sz="280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4343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sz="1600">
                <a:solidFill>
                  <a:schemeClr val="tx1"/>
                </a:solidFill>
              </a:rPr>
              <a:t>Semi-implicit version of Modified Kovetz-Olund method (</a:t>
            </a:r>
            <a:r>
              <a:rPr lang="en-US" sz="1600">
                <a:solidFill>
                  <a:srgbClr val="FF0000"/>
                </a:solidFill>
              </a:rPr>
              <a:t>Stankova E.N., Zatevakhin M.A.</a:t>
            </a:r>
            <a:r>
              <a:rPr lang="en-US" sz="1600" i="1">
                <a:solidFill>
                  <a:schemeClr val="tx1"/>
                </a:solidFill>
              </a:rPr>
              <a:t> </a:t>
            </a:r>
            <a:r>
              <a:rPr lang="en-US" sz="1600">
                <a:solidFill>
                  <a:schemeClr val="tx1"/>
                </a:solidFill>
              </a:rPr>
              <a:t>The modified Kovetz and Olund method for the numerical solution of stochastic coalescence equation.</a:t>
            </a:r>
            <a:r>
              <a:rPr lang="en-US" sz="1600" i="1">
                <a:solidFill>
                  <a:schemeClr val="tx1"/>
                </a:solidFill>
              </a:rPr>
              <a:t> </a:t>
            </a:r>
            <a:r>
              <a:rPr lang="en-US" sz="1600" b="1" i="1">
                <a:solidFill>
                  <a:schemeClr val="tx1"/>
                </a:solidFill>
              </a:rPr>
              <a:t>Proceedings 12th International Conference on Clouds and Precipitation</a:t>
            </a:r>
            <a:r>
              <a:rPr lang="en-US" sz="1600">
                <a:solidFill>
                  <a:schemeClr val="tx1"/>
                </a:solidFill>
              </a:rPr>
              <a:t>, Zurich, 19-23 August 1996, P. 921-923)</a:t>
            </a:r>
            <a:r>
              <a:rPr lang="ru-RU" sz="1600">
                <a:solidFill>
                  <a:schemeClr val="tx1"/>
                </a:solidFill>
              </a:rPr>
              <a:t> </a:t>
            </a:r>
            <a:r>
              <a:rPr lang="en-US" sz="1600">
                <a:solidFill>
                  <a:schemeClr val="tx1"/>
                </a:solidFill>
              </a:rPr>
              <a:t>.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23850" y="2133600"/>
          <a:ext cx="63357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2" name="Формула" r:id="rId3" imgW="5334000" imgH="596900" progId="Equation.3">
                  <p:embed/>
                </p:oleObj>
              </mc:Choice>
              <mc:Fallback>
                <p:oleObj name="Формула" r:id="rId3" imgW="53340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633571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6877050" y="2205038"/>
          <a:ext cx="16557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3" name="Формула" r:id="rId5" imgW="1168200" imgH="495000" progId="Equation.3">
                  <p:embed/>
                </p:oleObj>
              </mc:Choice>
              <mc:Fallback>
                <p:oleObj name="Формула" r:id="rId5" imgW="1168200" imgH="49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205038"/>
                        <a:ext cx="16557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323850" y="3141663"/>
          <a:ext cx="15128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4" name="Формула" r:id="rId7" imgW="1206500" imgH="419100" progId="Equation.3">
                  <p:embed/>
                </p:oleObj>
              </mc:Choice>
              <mc:Fallback>
                <p:oleObj name="Формула" r:id="rId7" imgW="12065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41663"/>
                        <a:ext cx="15128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2195513" y="3068638"/>
          <a:ext cx="9207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5" name="Формула" r:id="rId9" imgW="736560" imgH="457200" progId="Equation.3">
                  <p:embed/>
                </p:oleObj>
              </mc:Choice>
              <mc:Fallback>
                <p:oleObj name="Формула" r:id="rId9" imgW="73656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068638"/>
                        <a:ext cx="9207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3419475" y="3068638"/>
          <a:ext cx="23050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Формула" r:id="rId11" imgW="1688367" imgH="482391" progId="Equation.3">
                  <p:embed/>
                </p:oleObj>
              </mc:Choice>
              <mc:Fallback>
                <p:oleObj name="Формула" r:id="rId11" imgW="1688367" imgH="48239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068638"/>
                        <a:ext cx="23050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3668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6011863" y="3141663"/>
          <a:ext cx="26638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Формула" r:id="rId13" imgW="2247900" imgH="647700" progId="Equation.3">
                  <p:embed/>
                </p:oleObj>
              </mc:Choice>
              <mc:Fallback>
                <p:oleObj name="Формула" r:id="rId13" imgW="2247900" imgH="647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141663"/>
                        <a:ext cx="266382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68" name="Object 20"/>
          <p:cNvGraphicFramePr>
            <a:graphicFrameLocks noChangeAspect="1"/>
          </p:cNvGraphicFramePr>
          <p:nvPr/>
        </p:nvGraphicFramePr>
        <p:xfrm>
          <a:off x="1116013" y="3933825"/>
          <a:ext cx="17589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8" name="Формула" r:id="rId15" imgW="1346040" imgH="431640" progId="Equation.3">
                  <p:embed/>
                </p:oleObj>
              </mc:Choice>
              <mc:Fallback>
                <p:oleObj name="Формула" r:id="rId15" imgW="134604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33825"/>
                        <a:ext cx="175895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0" y="3649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395288" y="4581525"/>
          <a:ext cx="12525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9" name="Формула" r:id="rId17" imgW="977760" imgH="457200" progId="Equation.3">
                  <p:embed/>
                </p:oleObj>
              </mc:Choice>
              <mc:Fallback>
                <p:oleObj name="Формула" r:id="rId17" imgW="977760" imgH="457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581525"/>
                        <a:ext cx="12525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74" name="Object 26"/>
          <p:cNvGraphicFramePr>
            <a:graphicFrameLocks noChangeAspect="1"/>
          </p:cNvGraphicFramePr>
          <p:nvPr/>
        </p:nvGraphicFramePr>
        <p:xfrm>
          <a:off x="2051050" y="4724400"/>
          <a:ext cx="11890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0" name="Формула" r:id="rId19" imgW="761760" imgH="253800" progId="Equation.3">
                  <p:embed/>
                </p:oleObj>
              </mc:Choice>
              <mc:Fallback>
                <p:oleObj name="Формула" r:id="rId19" imgW="76176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24400"/>
                        <a:ext cx="11890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0" y="357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50825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3651250" y="3965575"/>
          <a:ext cx="385762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1" name="Формула" r:id="rId21" imgW="3251160" imgH="1295280" progId="Equation.3">
                  <p:embed/>
                </p:oleObj>
              </mc:Choice>
              <mc:Fallback>
                <p:oleObj name="Формула" r:id="rId21" imgW="3251160" imgH="12952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3965575"/>
                        <a:ext cx="3857625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0" y="410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4480" name="Object 32"/>
          <p:cNvGraphicFramePr>
            <a:graphicFrameLocks noChangeAspect="1"/>
          </p:cNvGraphicFramePr>
          <p:nvPr/>
        </p:nvGraphicFramePr>
        <p:xfrm>
          <a:off x="1258888" y="5805488"/>
          <a:ext cx="6480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2" name="Формула" r:id="rId23" imgW="3848100" imgH="241300" progId="Equation.3">
                  <p:embed/>
                </p:oleObj>
              </mc:Choice>
              <mc:Fallback>
                <p:oleObj name="Формула" r:id="rId23" imgW="3848100" imgH="2413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805488"/>
                        <a:ext cx="6480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2627313" y="6308725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Solution is positive at any </a:t>
            </a:r>
            <a:r>
              <a:rPr lang="en-US" i="1">
                <a:solidFill>
                  <a:schemeClr val="tx1"/>
                </a:solidFill>
                <a:sym typeface="Symbol" pitchFamily="18" charset="2"/>
              </a:rPr>
              <a:t>t</a:t>
            </a:r>
            <a:r>
              <a:rPr lang="ru-RU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Coagulation processes: validation tests</a:t>
            </a:r>
            <a:endParaRPr lang="en-GB" sz="2800"/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0" y="3322638"/>
            <a:ext cx="9144000" cy="1587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3419475" y="1052513"/>
          <a:ext cx="23479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9" r:id="rId4" imgW="1619280" imgH="295200" progId="">
                  <p:embed/>
                </p:oleObj>
              </mc:Choice>
              <mc:Fallback>
                <p:oleObj r:id="rId4" imgW="1619280" imgH="295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052513"/>
                        <a:ext cx="23479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5040313" cy="448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435600" y="2349500"/>
            <a:ext cx="352901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1800"/>
              <a:t>Species mass distributions functions. </a:t>
            </a:r>
            <a:r>
              <a:rPr lang="en-US" sz="1800" i="1"/>
              <a:t>M</a:t>
            </a:r>
            <a:r>
              <a:rPr lang="en-US" sz="1800" baseline="-25000"/>
              <a:t>i</a:t>
            </a:r>
            <a:r>
              <a:rPr lang="en-US" sz="1800" baseline="30000"/>
              <a:t>0</a:t>
            </a:r>
            <a:r>
              <a:rPr lang="en-US" sz="1800"/>
              <a:t> are initial distributions, </a:t>
            </a:r>
            <a:r>
              <a:rPr lang="en-US" sz="1800" i="1"/>
              <a:t>M</a:t>
            </a:r>
            <a:r>
              <a:rPr lang="en-US" sz="1800" baseline="-25000"/>
              <a:t>i</a:t>
            </a:r>
            <a:r>
              <a:rPr lang="en-US" sz="1800"/>
              <a:t> are final distributions, </a:t>
            </a:r>
            <a:r>
              <a:rPr lang="en-US" sz="1800" i="1"/>
              <a:t>M</a:t>
            </a:r>
            <a:r>
              <a:rPr lang="en-US" sz="1800" i="1" baseline="-25000"/>
              <a:t>total</a:t>
            </a:r>
            <a:r>
              <a:rPr lang="en-US" sz="1800"/>
              <a:t> is the total mass, </a:t>
            </a:r>
            <a:r>
              <a:rPr lang="en-US" sz="1800" i="1"/>
              <a:t>Analitical</a:t>
            </a:r>
            <a:r>
              <a:rPr lang="en-US" sz="1800"/>
              <a:t> is analytical solution (</a:t>
            </a:r>
            <a:r>
              <a:rPr lang="en-US" sz="1800">
                <a:solidFill>
                  <a:srgbClr val="FF0000"/>
                </a:solidFill>
              </a:rPr>
              <a:t>Golovin, A.M</a:t>
            </a:r>
            <a:r>
              <a:rPr lang="en-US" sz="1800"/>
              <a:t>. The solution of the coagulation equation for cloud droplets in a rising air current</a:t>
            </a:r>
            <a:r>
              <a:rPr lang="en-US" sz="1800" i="1"/>
              <a:t>.</a:t>
            </a:r>
            <a:r>
              <a:rPr lang="en-US" sz="1800" b="1" i="1"/>
              <a:t> Bull. Acad. Sci. USSR, Geophys.</a:t>
            </a:r>
            <a:r>
              <a:rPr lang="ru-RU" sz="1800" b="1" i="1"/>
              <a:t> </a:t>
            </a:r>
            <a:r>
              <a:rPr lang="en-US" sz="1800" b="1" i="1"/>
              <a:t>Ser.</a:t>
            </a:r>
            <a:r>
              <a:rPr lang="en-US" sz="1800"/>
              <a:t> 1963. No 5. P. 482-487</a:t>
            </a:r>
            <a:r>
              <a:rPr lang="ru-RU" sz="1800"/>
              <a:t> </a:t>
            </a:r>
            <a:r>
              <a:rPr lang="en-US" sz="1800"/>
              <a:t>).</a:t>
            </a:r>
            <a:r>
              <a:rPr lang="ru-RU" sz="18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Coagulation processes: validation tests</a:t>
            </a:r>
            <a:endParaRPr lang="en-GB" sz="2800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8513"/>
            <a:ext cx="4038600" cy="35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83518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1600"/>
              <a:t>Comparison with results of (</a:t>
            </a:r>
            <a:r>
              <a:rPr lang="en-US" sz="1600">
                <a:solidFill>
                  <a:srgbClr val="FF0000"/>
                </a:solidFill>
              </a:rPr>
              <a:t>Yang Zhang, C. Seigneur, J. H.</a:t>
            </a:r>
            <a:r>
              <a:rPr lang="ru-RU" sz="1600">
                <a:solidFill>
                  <a:srgbClr val="FF0000"/>
                </a:solidFill>
              </a:rPr>
              <a:t> </a:t>
            </a:r>
            <a:r>
              <a:rPr lang="en-US" sz="1600">
                <a:solidFill>
                  <a:srgbClr val="FF0000"/>
                </a:solidFill>
              </a:rPr>
              <a:t>Seinfeld, J. H.</a:t>
            </a:r>
            <a:r>
              <a:rPr lang="ru-RU" sz="1600">
                <a:solidFill>
                  <a:srgbClr val="FF0000"/>
                </a:solidFill>
              </a:rPr>
              <a:t> </a:t>
            </a:r>
            <a:r>
              <a:rPr lang="en-US" sz="1600">
                <a:solidFill>
                  <a:srgbClr val="FF0000"/>
                </a:solidFill>
              </a:rPr>
              <a:t>Jacobson and </a:t>
            </a:r>
            <a:r>
              <a:rPr lang="en-US" sz="1600"/>
              <a:t> </a:t>
            </a:r>
            <a:r>
              <a:rPr lang="en-US" sz="1600">
                <a:solidFill>
                  <a:srgbClr val="FF0000"/>
                </a:solidFill>
              </a:rPr>
              <a:t>F. S. Binkowski</a:t>
            </a:r>
            <a:r>
              <a:rPr lang="en-US" sz="1600"/>
              <a:t>. Simulation of aerosol dynamics: a comparative review of algorithms used in air quality models. </a:t>
            </a:r>
            <a:r>
              <a:rPr lang="en-US" sz="1600" b="1" i="1"/>
              <a:t>Aerosol Science and Technology</a:t>
            </a:r>
            <a:r>
              <a:rPr lang="ru-RU" sz="1600"/>
              <a:t>. 1999. </a:t>
            </a:r>
            <a:r>
              <a:rPr lang="en-US" sz="1600"/>
              <a:t>Vol</a:t>
            </a:r>
            <a:r>
              <a:rPr lang="ru-RU" sz="1600"/>
              <a:t>. 31. </a:t>
            </a:r>
            <a:r>
              <a:rPr lang="en-US" sz="1600"/>
              <a:t>P</a:t>
            </a:r>
            <a:r>
              <a:rPr lang="ru-RU" sz="1600"/>
              <a:t>. 487-514</a:t>
            </a:r>
            <a:r>
              <a:rPr lang="en-US" sz="1600"/>
              <a:t>)</a:t>
            </a:r>
            <a:r>
              <a:rPr lang="ru-RU" sz="1600"/>
              <a:t>.</a:t>
            </a: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68513"/>
            <a:ext cx="4038600" cy="35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400"/>
              <a:t>Coagulation: influence of dilution</a:t>
            </a:r>
            <a:r>
              <a:rPr lang="ru-RU" sz="2400"/>
              <a:t>:</a:t>
            </a:r>
            <a:br>
              <a:rPr lang="ru-RU" sz="2400"/>
            </a:br>
            <a:r>
              <a:rPr lang="en-US" sz="2400"/>
              <a:t>coagulation “freezing”</a:t>
            </a:r>
            <a:endParaRPr lang="ru-RU" sz="2400"/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755650" y="1484313"/>
          <a:ext cx="42576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Формула" r:id="rId3" imgW="2831760" imgH="419040" progId="Equation.3">
                  <p:embed/>
                </p:oleObj>
              </mc:Choice>
              <mc:Fallback>
                <p:oleObj name="Формула" r:id="rId3" imgW="28317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42576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957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205038"/>
            <a:ext cx="4451350" cy="3957637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580063" y="1484313"/>
            <a:ext cx="2455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</a:rPr>
              <a:t>Monodisperse distribution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US" sz="1400" b="1" i="1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sz="1400" b="1" i="1" baseline="-25000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US" sz="1400" b="1" i="1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1400" b="1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14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m,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400" b="1" i="1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1400" b="1" baseline="-25000">
                <a:solidFill>
                  <a:schemeClr val="tx1"/>
                </a:solidFill>
                <a:latin typeface="Arial" charset="0"/>
              </a:rPr>
              <a:t>coagul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= </a:t>
            </a:r>
            <a:r>
              <a:rPr lang="en-US" sz="1400" b="1">
                <a:solidFill>
                  <a:schemeClr val="tx1"/>
                </a:solidFill>
                <a:latin typeface="Arial" charset="0"/>
              </a:rPr>
              <a:t>6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400" b="1">
                <a:solidFill>
                  <a:schemeClr val="tx1"/>
                </a:solidFill>
                <a:latin typeface="Arial" charset="0"/>
              </a:rPr>
              <a:t>sec</a:t>
            </a:r>
            <a:endParaRPr lang="ru-RU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9338" y="4097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9575" name="Picture 7"/>
          <p:cNvPicPr>
            <a:picLocks noChangeAspect="1" noChangeArrowheads="1"/>
          </p:cNvPicPr>
          <p:nvPr>
            <p:ph sz="quarter" idx="3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205038"/>
            <a:ext cx="4464050" cy="396875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992187"/>
          </a:xfrm>
        </p:spPr>
        <p:txBody>
          <a:bodyPr/>
          <a:lstStyle/>
          <a:p>
            <a:pPr defTabSz="914400"/>
            <a:r>
              <a:rPr lang="en-US" sz="2400"/>
              <a:t>Coagulation: fluctuation of concentration</a:t>
            </a:r>
            <a:r>
              <a:rPr lang="ru-RU" sz="2400"/>
              <a:t>:</a:t>
            </a:r>
            <a:br>
              <a:rPr lang="ru-RU" sz="2400"/>
            </a:br>
            <a:r>
              <a:rPr lang="en-US" sz="2400"/>
              <a:t>the process is practically linear</a:t>
            </a:r>
            <a:r>
              <a:rPr lang="ru-RU" sz="2400"/>
              <a:t>!</a:t>
            </a:r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39750" y="1268413"/>
          <a:ext cx="5314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3" name="Формула" r:id="rId3" imgW="3543120" imgH="431640" progId="Equation.3">
                  <p:embed/>
                </p:oleObj>
              </mc:Choice>
              <mc:Fallback>
                <p:oleObj name="Формула" r:id="rId3" imgW="3543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68413"/>
                        <a:ext cx="53149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Group 4"/>
          <p:cNvGraphicFramePr>
            <a:graphicFrameLocks noGrp="1"/>
          </p:cNvGraphicFramePr>
          <p:nvPr>
            <p:ph sz="quarter" idx="2"/>
          </p:nvPr>
        </p:nvGraphicFramePr>
        <p:xfrm>
          <a:off x="6516688" y="2060575"/>
          <a:ext cx="2159000" cy="4575118"/>
        </p:xfrm>
        <a:graphic>
          <a:graphicData uri="http://schemas.openxmlformats.org/drawingml/2006/table">
            <a:tbl>
              <a:tblPr/>
              <a:tblGrid>
                <a:gridCol w="1570037"/>
                <a:gridCol w="588963"/>
              </a:tblGrid>
              <a:tr h="2492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Parameter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Median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diameter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0.038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Standard derivation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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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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volume (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m3 cm-3)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12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6227763" y="1196975"/>
            <a:ext cx="26225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</a:rPr>
              <a:t>Polluted urban conditions:</a:t>
            </a:r>
          </a:p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</a:rPr>
              <a:t>sum of three log-normal </a:t>
            </a:r>
          </a:p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</a:rPr>
              <a:t>distributions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1400" b="1" i="1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1400" b="1" baseline="-25000">
                <a:solidFill>
                  <a:schemeClr val="tx1"/>
                </a:solidFill>
                <a:latin typeface="Arial" charset="0"/>
              </a:rPr>
              <a:t>coagul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= 350 </a:t>
            </a:r>
            <a:r>
              <a:rPr lang="en-US" sz="1400" b="1">
                <a:solidFill>
                  <a:schemeClr val="tx1"/>
                </a:solidFill>
                <a:latin typeface="Arial" charset="0"/>
              </a:rPr>
              <a:t>sec</a:t>
            </a:r>
            <a:endParaRPr lang="ru-RU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2319338" y="4097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0642" name="Picture 50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16113"/>
            <a:ext cx="4922838" cy="4376737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992187"/>
          </a:xfrm>
        </p:spPr>
        <p:txBody>
          <a:bodyPr/>
          <a:lstStyle/>
          <a:p>
            <a:pPr defTabSz="914400"/>
            <a:r>
              <a:rPr lang="en-US" sz="2800"/>
              <a:t>Coagulation in the presence of external sources</a:t>
            </a:r>
            <a:r>
              <a:rPr lang="ru-RU" sz="2800"/>
              <a:t> </a:t>
            </a:r>
          </a:p>
        </p:txBody>
      </p:sp>
      <p:sp>
        <p:nvSpPr>
          <p:cNvPr id="100401" name="Text Box 49"/>
          <p:cNvSpPr txBox="1">
            <a:spLocks noChangeArrowheads="1"/>
          </p:cNvSpPr>
          <p:nvPr/>
        </p:nvSpPr>
        <p:spPr bwMode="auto">
          <a:xfrm>
            <a:off x="2319338" y="4097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00412" name="Object 60"/>
          <p:cNvGraphicFramePr>
            <a:graphicFrameLocks noChangeAspect="1"/>
          </p:cNvGraphicFramePr>
          <p:nvPr/>
        </p:nvGraphicFramePr>
        <p:xfrm>
          <a:off x="179388" y="1412875"/>
          <a:ext cx="4021137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5" name="Bitmap Image" r:id="rId3" imgW="3520745" imgH="3657917" progId="Paint.Picture">
                  <p:embed/>
                </p:oleObj>
              </mc:Choice>
              <mc:Fallback>
                <p:oleObj name="Bitmap Image" r:id="rId3" imgW="3520745" imgH="3657917" progId="Paint.Picture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12875"/>
                        <a:ext cx="4021137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14" name="Object 62"/>
          <p:cNvGraphicFramePr>
            <a:graphicFrameLocks noChangeAspect="1"/>
          </p:cNvGraphicFramePr>
          <p:nvPr/>
        </p:nvGraphicFramePr>
        <p:xfrm>
          <a:off x="4859338" y="1412875"/>
          <a:ext cx="4019550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Bitmap Image" r:id="rId5" imgW="3520745" imgH="3657917" progId="Paint.Picture">
                  <p:embed/>
                </p:oleObj>
              </mc:Choice>
              <mc:Fallback>
                <p:oleObj name="Bitmap Image" r:id="rId5" imgW="3520745" imgH="3657917" progId="Paint.Picture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412875"/>
                        <a:ext cx="4019550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1" name="Picture 3" descr="1vol-8secRNPT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3484562" cy="25066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4692" name="Picture 4" descr="20secdp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125538"/>
            <a:ext cx="3513137" cy="25273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4693" name="Picture 5" descr="20secdpProf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860800"/>
            <a:ext cx="3529012" cy="25257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66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Arial" charset="0"/>
              </a:rPr>
              <a:t>Comparison with MELCOR simulations</a:t>
            </a:r>
            <a:endParaRPr lang="ru-RU" sz="3600" b="1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114696" name="Picture 8" descr="phor1"/>
          <p:cNvPicPr>
            <a:picLocks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933825"/>
            <a:ext cx="3527425" cy="25257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800"/>
              <a:t>Condensation processes: numerical method</a:t>
            </a:r>
            <a:endParaRPr lang="ru-RU" sz="2800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76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400" b="1">
                <a:solidFill>
                  <a:srgbClr val="FF0000"/>
                </a:solidFill>
                <a:cs typeface="Times New Roman" pitchFamily="18" charset="0"/>
              </a:rPr>
              <a:t>Jacobson, M.Z. </a:t>
            </a:r>
            <a:r>
              <a:rPr lang="en-US" sz="1400">
                <a:solidFill>
                  <a:schemeClr val="tx1"/>
                </a:solidFill>
                <a:cs typeface="Times New Roman" pitchFamily="18" charset="0"/>
              </a:rPr>
              <a:t>(1997). Numerical Techniques to Solve Condensational and Dissolutional Growth Equations When Growth is Coupled to Reversible Reactions, </a:t>
            </a:r>
            <a:r>
              <a:rPr lang="en-US" sz="1400" b="1" i="1">
                <a:solidFill>
                  <a:schemeClr val="tx1"/>
                </a:solidFill>
                <a:cs typeface="Times New Roman" pitchFamily="18" charset="0"/>
              </a:rPr>
              <a:t>Aerosol Sci. Technol</a:t>
            </a:r>
            <a:r>
              <a:rPr lang="en-US" sz="1400">
                <a:solidFill>
                  <a:schemeClr val="tx1"/>
                </a:solidFill>
                <a:cs typeface="Times New Roman" pitchFamily="18" charset="0"/>
              </a:rPr>
              <a:t>. 27: 91-498.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676400" y="2209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; 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i=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1,…,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i="1" baseline="-3000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-1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96913" y="2068513"/>
          <a:ext cx="968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Формула" r:id="rId3" imgW="533160" imgH="393480" progId="Equation.3">
                  <p:embed/>
                </p:oleObj>
              </mc:Choice>
              <mc:Fallback>
                <p:oleObj name="Формула" r:id="rId3" imgW="533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068513"/>
                        <a:ext cx="9683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6248400" y="22098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; 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i=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1,…,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i="1" baseline="-3000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-1, 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j=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1,…,</a:t>
            </a:r>
            <a:r>
              <a:rPr lang="en-US" i="1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i="1" baseline="-3000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3276600" y="1981200"/>
          <a:ext cx="29559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r:id="rId5" imgW="1739900" imgH="419100" progId="Equation.3">
                  <p:embed/>
                </p:oleObj>
              </mc:Choice>
              <mc:Fallback>
                <p:oleObj r:id="rId5" imgW="17399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29559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467100" y="330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2547938" y="3048000"/>
          <a:ext cx="40433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Формула" r:id="rId7" imgW="2171520" imgH="253800" progId="Equation.3">
                  <p:embed/>
                </p:oleObj>
              </mc:Choice>
              <mc:Fallback>
                <p:oleObj name="Формула" r:id="rId7" imgW="217152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3048000"/>
                        <a:ext cx="40433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34290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2743200" y="3810000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2" r:id="rId9" imgW="2286000" imgH="457200" progId="Equation.3">
                  <p:embed/>
                </p:oleObj>
              </mc:Choice>
              <mc:Fallback>
                <p:oleObj r:id="rId9" imgW="22860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3962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3513138" y="315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2743200" y="5029200"/>
          <a:ext cx="37179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3" r:id="rId11" imgW="2120900" imgH="558800" progId="Equation.3">
                  <p:embed/>
                </p:oleObj>
              </mc:Choice>
              <mc:Fallback>
                <p:oleObj r:id="rId11" imgW="2120900" imgH="55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371792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Bildschirmpräsentation (4:3)</PresentationFormat>
  <Paragraphs>93</Paragraphs>
  <Slides>18</Slides>
  <Notes>4</Notes>
  <HiddenSlides>0</HiddenSlides>
  <MMClips>1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Symbol</vt:lpstr>
      <vt:lpstr>Wingdings</vt:lpstr>
      <vt:lpstr>Оформление по умолчанию</vt:lpstr>
      <vt:lpstr>Microsoft Equation 3.0</vt:lpstr>
      <vt:lpstr>Bitmap Image</vt:lpstr>
      <vt:lpstr>PowerPoint-Präsentation</vt:lpstr>
      <vt:lpstr>Coagulation processes: numerical method</vt:lpstr>
      <vt:lpstr>Coagulation processes: validation tests</vt:lpstr>
      <vt:lpstr>Coagulation processes: validation tests</vt:lpstr>
      <vt:lpstr>Coagulation: influence of dilution: coagulation “freezing”</vt:lpstr>
      <vt:lpstr>Coagulation: fluctuation of concentration: the process is practically linear!</vt:lpstr>
      <vt:lpstr>Coagulation in the presence of external sources </vt:lpstr>
      <vt:lpstr>PowerPoint-Präsentation</vt:lpstr>
      <vt:lpstr>Condensation processes: numerical method</vt:lpstr>
      <vt:lpstr>Condensation processes: validation tests</vt:lpstr>
      <vt:lpstr>Condensation processes: multi-component particles</vt:lpstr>
      <vt:lpstr>Results of calculations aerosol parameters using of aerosol code integrated with KUPOL-M thermohydraulic code</vt:lpstr>
      <vt:lpstr>Simulation of coagulation process  in convective boundary layerатмосферы. (comparison of 3D LES и 1D diffusion models)</vt:lpstr>
      <vt:lpstr>Simulation of coagulation process  in convective boundary layerа.</vt:lpstr>
      <vt:lpstr>Simulation of coagulation process  in convective boundary layer. (comparison of 3D LES и 1D diffusion models)</vt:lpstr>
      <vt:lpstr>Simulation of coagulation process  in convective boundary layerа. (comparison of 3D LES и 1D diffusion models)</vt:lpstr>
      <vt:lpstr>Simulation of coagulation process  in convective boundary layerа.</vt:lpstr>
      <vt:lpstr>Possible farther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Кинетика коагуляции аэрозольных частиц в турбулентном пограничном слое: расчет с использованием метода моделирования крупных вихрей</dc:title>
  <dc:creator>Peters, Ursula (IAM)</dc:creator>
  <cp:lastModifiedBy>Peters, Ursula</cp:lastModifiedBy>
  <cp:revision>102</cp:revision>
  <dcterms:modified xsi:type="dcterms:W3CDTF">2012-10-16T18:57:23Z</dcterms:modified>
</cp:coreProperties>
</file>