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sldIdLst>
    <p:sldId id="296" r:id="rId2"/>
    <p:sldId id="297" r:id="rId3"/>
    <p:sldId id="298" r:id="rId4"/>
    <p:sldId id="299" r:id="rId5"/>
    <p:sldId id="300" r:id="rId6"/>
    <p:sldId id="301" r:id="rId7"/>
    <p:sldId id="294" r:id="rId8"/>
    <p:sldId id="305" r:id="rId9"/>
    <p:sldId id="288" r:id="rId10"/>
    <p:sldId id="289" r:id="rId11"/>
    <p:sldId id="290" r:id="rId12"/>
    <p:sldId id="306" r:id="rId13"/>
    <p:sldId id="302" r:id="rId14"/>
    <p:sldId id="282" r:id="rId15"/>
    <p:sldId id="303" r:id="rId16"/>
    <p:sldId id="280" r:id="rId17"/>
    <p:sldId id="281" r:id="rId18"/>
    <p:sldId id="287" r:id="rId1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2" y="-8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image" Target="../media/image43.png"/><Relationship Id="rId4" Type="http://schemas.openxmlformats.org/officeDocument/2006/relationships/image" Target="../media/image4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674172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457200"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914400"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371600"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1828800"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6499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457200"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914400"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371600"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1828800"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defTabSz="914400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40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832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750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531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7013" cy="21859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7013" cy="21859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143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56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17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79737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018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795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64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611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8447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2169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457200" rtl="0" fontAlgn="base">
        <a:lnSpc>
          <a:spcPct val="101000"/>
        </a:lnSpc>
        <a:spcBef>
          <a:spcPct val="0"/>
        </a:spcBef>
        <a:spcAft>
          <a:spcPct val="0"/>
        </a:spcAft>
        <a:buClr>
          <a:srgbClr val="0000FF"/>
        </a:buClr>
        <a:buSzPct val="100000"/>
        <a:buFont typeface="Arial" charset="0"/>
        <a:defRPr sz="4400">
          <a:solidFill>
            <a:srgbClr val="0000FF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buClr>
          <a:srgbClr val="0000FF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</a:defRPr>
      </a:lvl2pPr>
      <a:lvl3pPr algn="l" defTabSz="457200" rtl="0" fontAlgn="base">
        <a:spcBef>
          <a:spcPct val="0"/>
        </a:spcBef>
        <a:spcAft>
          <a:spcPct val="0"/>
        </a:spcAft>
        <a:buClr>
          <a:srgbClr val="0000FF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</a:defRPr>
      </a:lvl3pPr>
      <a:lvl4pPr algn="l" defTabSz="457200" rtl="0" fontAlgn="base">
        <a:spcBef>
          <a:spcPct val="0"/>
        </a:spcBef>
        <a:spcAft>
          <a:spcPct val="0"/>
        </a:spcAft>
        <a:buClr>
          <a:srgbClr val="0000FF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</a:defRPr>
      </a:lvl4pPr>
      <a:lvl5pPr algn="l" defTabSz="457200" rtl="0" fontAlgn="base">
        <a:spcBef>
          <a:spcPct val="0"/>
        </a:spcBef>
        <a:spcAft>
          <a:spcPct val="0"/>
        </a:spcAft>
        <a:buClr>
          <a:srgbClr val="0000FF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buClr>
          <a:srgbClr val="0000FF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buClr>
          <a:srgbClr val="0000FF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buClr>
          <a:srgbClr val="0000FF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buClr>
          <a:srgbClr val="0000FF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</a:defRPr>
      </a:lvl9pPr>
    </p:titleStyle>
    <p:bodyStyle>
      <a:lvl1pPr marL="341313" indent="-341313" algn="l" defTabSz="457200" rtl="0" fontAlgn="base">
        <a:lnSpc>
          <a:spcPct val="101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101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fontAlgn="base">
        <a:lnSpc>
          <a:spcPct val="101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fontAlgn="base">
        <a:lnSpc>
          <a:spcPct val="10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fontAlgn="base">
        <a:lnSpc>
          <a:spcPct val="10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10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10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10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10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istc\melcor\Progres_meeting_07_09_07\cblsoot_sumfrac1.avi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4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4.png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46.png"/><Relationship Id="rId4" Type="http://schemas.openxmlformats.org/officeDocument/2006/relationships/image" Target="../media/image43.png"/><Relationship Id="rId9" Type="http://schemas.openxmlformats.org/officeDocument/2006/relationships/oleObject" Target="../embeddings/oleObject28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png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323850" y="188913"/>
            <a:ext cx="82089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chemeClr val="accent2"/>
                </a:solidFill>
              </a:rPr>
              <a:t>Analysis of aerosol behavior inside containment during severe accidents</a:t>
            </a:r>
            <a:r>
              <a:rPr lang="ru-RU" sz="360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2051050" y="4005263"/>
            <a:ext cx="52085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b="1">
                <a:solidFill>
                  <a:schemeClr val="accent2"/>
                </a:solidFill>
                <a:latin typeface="Arial" charset="0"/>
              </a:rPr>
              <a:t>Particles deposition model</a:t>
            </a:r>
            <a:r>
              <a:rPr lang="ru-RU" b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include</a:t>
            </a:r>
          </a:p>
          <a:p>
            <a:pPr algn="ctr" eaLnBrk="1" hangingPunct="1"/>
            <a:r>
              <a:rPr lang="en-US" b="1">
                <a:solidFill>
                  <a:schemeClr val="accent2"/>
                </a:solidFill>
                <a:latin typeface="Arial" charset="0"/>
              </a:rPr>
              <a:t>following mechanisms</a:t>
            </a:r>
            <a:endParaRPr lang="ru-RU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468313" y="4797425"/>
            <a:ext cx="821531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213" tIns="44607" rIns="89213" bIns="44607"/>
          <a:lstStyle/>
          <a:p>
            <a:pPr marL="342900" indent="-342900" eaLnBrk="1" hangingPunct="1">
              <a:lnSpc>
                <a:spcPct val="101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Gravitational settling (sedimentation)</a:t>
            </a:r>
          </a:p>
          <a:p>
            <a:pPr marL="342900" indent="-342900" eaLnBrk="1" hangingPunct="1">
              <a:lnSpc>
                <a:spcPct val="101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Brownian diffusion</a:t>
            </a:r>
          </a:p>
          <a:p>
            <a:pPr marL="342900" indent="-342900" eaLnBrk="1" hangingPunct="1">
              <a:lnSpc>
                <a:spcPct val="101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Diffusiophoresis</a:t>
            </a:r>
          </a:p>
          <a:p>
            <a:pPr marL="342900" indent="-342900" eaLnBrk="1" hangingPunct="1">
              <a:lnSpc>
                <a:spcPct val="101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sz="2400" b="1">
                <a:solidFill>
                  <a:srgbClr val="000000"/>
                </a:solidFill>
                <a:latin typeface="Arial" charset="0"/>
              </a:rPr>
              <a:t>Thermophoresis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8313" y="2636838"/>
            <a:ext cx="8215312" cy="1368425"/>
          </a:xfr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9213" tIns="44607" rIns="89213" bIns="44607"/>
          <a:lstStyle/>
          <a:p>
            <a:pPr marL="342900" indent="-342900" defTabSz="914400"/>
            <a:r>
              <a:rPr lang="en-US" sz="2400" b="1"/>
              <a:t>Multicomponent aerosols condensation block</a:t>
            </a:r>
          </a:p>
          <a:p>
            <a:pPr marL="342900" indent="-342900" defTabSz="914400"/>
            <a:r>
              <a:rPr lang="en-US" sz="2400" b="1"/>
              <a:t>Multicomponent aerosols coagulation block</a:t>
            </a:r>
          </a:p>
          <a:p>
            <a:pPr marL="342900" indent="-342900" defTabSz="914400"/>
            <a:r>
              <a:rPr lang="en-US" sz="2400" b="1"/>
              <a:t>Aerosol deposition block</a:t>
            </a:r>
          </a:p>
        </p:txBody>
      </p:sp>
      <p:sp>
        <p:nvSpPr>
          <p:cNvPr id="102410" name="Rectangle 10"/>
          <p:cNvSpPr>
            <a:spLocks noChangeArrowheads="1"/>
          </p:cNvSpPr>
          <p:nvPr/>
        </p:nvSpPr>
        <p:spPr bwMode="auto">
          <a:xfrm>
            <a:off x="250825" y="1484313"/>
            <a:ext cx="8642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000" b="1">
                <a:solidFill>
                  <a:srgbClr val="FF0000"/>
                </a:solidFill>
              </a:rPr>
              <a:t>M. Zatevakhin, I. Ivkov</a:t>
            </a:r>
          </a:p>
          <a:p>
            <a:pPr algn="ctr"/>
            <a:r>
              <a:rPr lang="en-GB" sz="2000" b="1">
                <a:solidFill>
                  <a:srgbClr val="000000"/>
                </a:solidFill>
              </a:rPr>
              <a:t> </a:t>
            </a:r>
            <a:r>
              <a:rPr lang="en-US" sz="2000" b="1">
                <a:solidFill>
                  <a:srgbClr val="000000"/>
                </a:solidFill>
              </a:rPr>
              <a:t>Saint Petersburg Research and Design Institute ATOMENERGOPROEKT</a:t>
            </a:r>
            <a:r>
              <a:rPr lang="en-GB" sz="20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2411" name="Text Box 11"/>
          <p:cNvSpPr txBox="1">
            <a:spLocks noChangeArrowheads="1"/>
          </p:cNvSpPr>
          <p:nvPr/>
        </p:nvSpPr>
        <p:spPr bwMode="auto">
          <a:xfrm>
            <a:off x="1763713" y="2205038"/>
            <a:ext cx="36290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Aerosol code consist of</a:t>
            </a:r>
            <a:endParaRPr lang="ru-RU" sz="28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2800"/>
              <a:t>Condensation processes: validation tests</a:t>
            </a:r>
            <a:endParaRPr lang="ru-RU" sz="2800"/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86868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1600">
                <a:solidFill>
                  <a:schemeClr val="tx1"/>
                </a:solidFill>
                <a:latin typeface="Arial" charset="0"/>
              </a:rPr>
              <a:t>Comparison with results of (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Yang Zhang, C. Seigneur, J. H.</a:t>
            </a:r>
            <a:r>
              <a:rPr lang="ru-RU" sz="16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Seinfeld, J. H.</a:t>
            </a:r>
            <a:r>
              <a:rPr lang="ru-RU" sz="16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Jacobson and </a:t>
            </a:r>
            <a:r>
              <a:rPr lang="en-US" sz="160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F. S. Binkowski</a:t>
            </a:r>
            <a:r>
              <a:rPr lang="en-US" sz="1600">
                <a:solidFill>
                  <a:schemeClr val="tx1"/>
                </a:solidFill>
                <a:latin typeface="Arial" charset="0"/>
              </a:rPr>
              <a:t>. Simulation of aerosol dynamics: a comparative review of algorithms used in air quality models. </a:t>
            </a:r>
            <a:r>
              <a:rPr lang="en-US" sz="1600" b="1" i="1">
                <a:solidFill>
                  <a:schemeClr val="tx1"/>
                </a:solidFill>
                <a:latin typeface="Arial" charset="0"/>
              </a:rPr>
              <a:t>Aerosol Science and Technology</a:t>
            </a:r>
            <a:r>
              <a:rPr lang="ru-RU" sz="1600">
                <a:solidFill>
                  <a:schemeClr val="tx1"/>
                </a:solidFill>
                <a:latin typeface="Arial" charset="0"/>
              </a:rPr>
              <a:t>. 1999. </a:t>
            </a:r>
            <a:r>
              <a:rPr lang="en-US" sz="1600">
                <a:solidFill>
                  <a:schemeClr val="tx1"/>
                </a:solidFill>
                <a:latin typeface="Arial" charset="0"/>
              </a:rPr>
              <a:t>Vol</a:t>
            </a:r>
            <a:r>
              <a:rPr lang="ru-RU" sz="1600">
                <a:solidFill>
                  <a:schemeClr val="tx1"/>
                </a:solidFill>
                <a:latin typeface="Arial" charset="0"/>
              </a:rPr>
              <a:t>. 31. </a:t>
            </a:r>
            <a:r>
              <a:rPr lang="en-US" sz="1600">
                <a:solidFill>
                  <a:schemeClr val="tx1"/>
                </a:solidFill>
                <a:latin typeface="Arial" charset="0"/>
              </a:rPr>
              <a:t>P</a:t>
            </a:r>
            <a:r>
              <a:rPr lang="ru-RU" sz="1600">
                <a:solidFill>
                  <a:schemeClr val="tx1"/>
                </a:solidFill>
                <a:latin typeface="Arial" charset="0"/>
              </a:rPr>
              <a:t>. 487-514</a:t>
            </a:r>
            <a:r>
              <a:rPr lang="en-US" sz="1600">
                <a:solidFill>
                  <a:schemeClr val="tx1"/>
                </a:solidFill>
                <a:latin typeface="Arial" charset="0"/>
              </a:rPr>
              <a:t>)</a:t>
            </a:r>
            <a:r>
              <a:rPr lang="ru-RU" sz="1600">
                <a:solidFill>
                  <a:schemeClr val="tx1"/>
                </a:solidFill>
                <a:latin typeface="Arial" charset="0"/>
              </a:rPr>
              <a:t>.</a:t>
            </a:r>
            <a:endParaRPr lang="ru-RU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2511425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94213" name="Picture 5" descr="Ris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67000"/>
            <a:ext cx="4122738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2511425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94215" name="Picture 7" descr="Ris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819400"/>
            <a:ext cx="4122738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2800"/>
              <a:t>Condensation processes: multi-component particles</a:t>
            </a:r>
            <a:endParaRPr lang="ru-RU" sz="2800"/>
          </a:p>
        </p:txBody>
      </p:sp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251460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95236" name="Picture 4" descr="Ris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676400"/>
            <a:ext cx="44196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2514600" y="1597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95238" name="Picture 6" descr="fig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37338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435975" cy="1141413"/>
          </a:xfrm>
        </p:spPr>
        <p:txBody>
          <a:bodyPr/>
          <a:lstStyle/>
          <a:p>
            <a:r>
              <a:rPr lang="en-US" sz="2800" b="1"/>
              <a:t>Results of calculations aerosol parameters</a:t>
            </a:r>
            <a:r>
              <a:rPr lang="ru-RU" sz="2800"/>
              <a:t> </a:t>
            </a:r>
            <a:r>
              <a:rPr lang="en-US" sz="2800" b="1">
                <a:solidFill>
                  <a:schemeClr val="accent2"/>
                </a:solidFill>
              </a:rPr>
              <a:t>using of aerosol code integrated with KUPOL-M thermohydraulic code</a:t>
            </a:r>
            <a:endParaRPr lang="ru-RU" sz="2800" b="1">
              <a:solidFill>
                <a:schemeClr val="accent2"/>
              </a:solidFill>
            </a:endParaRPr>
          </a:p>
        </p:txBody>
      </p:sp>
      <p:pic>
        <p:nvPicPr>
          <p:cNvPr id="116740" name="Picture 4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773238"/>
            <a:ext cx="4037012" cy="38163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6742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773238"/>
            <a:ext cx="4038600" cy="371316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6744" name="Text Box 8"/>
          <p:cNvSpPr txBox="1">
            <a:spLocks noChangeArrowheads="1"/>
          </p:cNvSpPr>
          <p:nvPr/>
        </p:nvSpPr>
        <p:spPr bwMode="auto">
          <a:xfrm>
            <a:off x="323850" y="5805488"/>
            <a:ext cx="43926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 Aerosol distribution within control volume at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D</a:t>
            </a:r>
            <a:r>
              <a:rPr lang="en-US" baseline="-25000">
                <a:solidFill>
                  <a:schemeClr val="tx1"/>
                </a:solidFill>
              </a:rPr>
              <a:t>nom</a:t>
            </a:r>
            <a:r>
              <a:rPr lang="en-US">
                <a:solidFill>
                  <a:schemeClr val="tx1"/>
                </a:solidFill>
              </a:rPr>
              <a:t>346-break + SBO</a:t>
            </a:r>
            <a:r>
              <a:rPr lang="ru-RU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6745" name="Text Box 9"/>
          <p:cNvSpPr txBox="1">
            <a:spLocks noChangeArrowheads="1"/>
          </p:cNvSpPr>
          <p:nvPr/>
        </p:nvSpPr>
        <p:spPr bwMode="auto">
          <a:xfrm>
            <a:off x="5292725" y="5589588"/>
            <a:ext cx="345598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Comparison between calculated aerosol output (1) and data obtained according to project recommendations (2). </a:t>
            </a:r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08963" cy="1484313"/>
          </a:xfrm>
        </p:spPr>
        <p:txBody>
          <a:bodyPr/>
          <a:lstStyle/>
          <a:p>
            <a:r>
              <a:rPr lang="en-US" sz="2400" b="1"/>
              <a:t>Simulation of coagulation process </a:t>
            </a:r>
            <a:br>
              <a:rPr lang="en-US" sz="2400" b="1"/>
            </a:br>
            <a:r>
              <a:rPr lang="en-US" sz="2400" b="1"/>
              <a:t>in convective boundary layer</a:t>
            </a:r>
            <a:r>
              <a:rPr lang="ru-RU" sz="2400" b="1"/>
              <a:t>атмосферы.</a:t>
            </a:r>
            <a:br>
              <a:rPr lang="ru-RU" sz="2400" b="1"/>
            </a:br>
            <a:r>
              <a:rPr lang="ru-RU" sz="2400" b="1"/>
              <a:t>(</a:t>
            </a:r>
            <a:r>
              <a:rPr lang="en-US" sz="2400" b="1"/>
              <a:t>comparison of </a:t>
            </a:r>
            <a:r>
              <a:rPr lang="ru-RU" sz="2400" b="1"/>
              <a:t>3</a:t>
            </a:r>
            <a:r>
              <a:rPr lang="en-US" sz="2400" b="1"/>
              <a:t>D LES </a:t>
            </a:r>
            <a:r>
              <a:rPr lang="ru-RU" sz="2400" b="1"/>
              <a:t>и 1</a:t>
            </a:r>
            <a:r>
              <a:rPr lang="en-US" sz="2400" b="1"/>
              <a:t>D diffusion models</a:t>
            </a:r>
            <a:r>
              <a:rPr lang="ru-RU" sz="2400" b="1"/>
              <a:t>)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2205038"/>
            <a:ext cx="8075612" cy="4652962"/>
          </a:xfrm>
        </p:spPr>
        <p:txBody>
          <a:bodyPr/>
          <a:lstStyle/>
          <a:p>
            <a:pPr marL="342900" indent="-342900">
              <a:lnSpc>
                <a:spcPct val="81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>
                <a:latin typeface="Times New Roman" pitchFamily="18" charset="0"/>
              </a:rPr>
              <a:t>Computational domain: </a:t>
            </a:r>
            <a:r>
              <a:rPr lang="en-US" sz="2000" i="1">
                <a:latin typeface="Times New Roman" pitchFamily="18" charset="0"/>
              </a:rPr>
              <a:t>X</a:t>
            </a:r>
            <a:r>
              <a:rPr lang="ru-RU" sz="2000">
                <a:latin typeface="Times New Roman" pitchFamily="18" charset="0"/>
              </a:rPr>
              <a:t>=4000 </a:t>
            </a:r>
            <a:r>
              <a:rPr lang="en-US" sz="2000">
                <a:latin typeface="Times New Roman" pitchFamily="18" charset="0"/>
              </a:rPr>
              <a:t>m</a:t>
            </a:r>
            <a:r>
              <a:rPr lang="ru-RU" sz="2000">
                <a:latin typeface="Times New Roman" pitchFamily="18" charset="0"/>
              </a:rPr>
              <a:t>, </a:t>
            </a:r>
            <a:r>
              <a:rPr lang="en-US" sz="2000" i="1">
                <a:latin typeface="Times New Roman" pitchFamily="18" charset="0"/>
              </a:rPr>
              <a:t>Y</a:t>
            </a:r>
            <a:r>
              <a:rPr lang="ru-RU" sz="2000">
                <a:latin typeface="Times New Roman" pitchFamily="18" charset="0"/>
              </a:rPr>
              <a:t>=4000 </a:t>
            </a:r>
            <a:r>
              <a:rPr lang="en-US" sz="2000">
                <a:latin typeface="Times New Roman" pitchFamily="18" charset="0"/>
              </a:rPr>
              <a:t>m</a:t>
            </a:r>
            <a:r>
              <a:rPr lang="ru-RU" sz="2000">
                <a:latin typeface="Times New Roman" pitchFamily="18" charset="0"/>
              </a:rPr>
              <a:t>, </a:t>
            </a:r>
            <a:r>
              <a:rPr lang="en-US" sz="2000" i="1">
                <a:latin typeface="Times New Roman" pitchFamily="18" charset="0"/>
              </a:rPr>
              <a:t>Z</a:t>
            </a:r>
            <a:r>
              <a:rPr lang="ru-RU" sz="2000">
                <a:latin typeface="Times New Roman" pitchFamily="18" charset="0"/>
              </a:rPr>
              <a:t>=2400 </a:t>
            </a:r>
            <a:r>
              <a:rPr lang="en-US" sz="2000">
                <a:latin typeface="Times New Roman" pitchFamily="18" charset="0"/>
              </a:rPr>
              <a:t>m</a:t>
            </a:r>
            <a:r>
              <a:rPr lang="ru-RU" sz="2000">
                <a:latin typeface="Times New Roman" pitchFamily="18" charset="0"/>
              </a:rPr>
              <a:t>.</a:t>
            </a:r>
          </a:p>
          <a:p>
            <a:pPr marL="342900" indent="-342900">
              <a:lnSpc>
                <a:spcPct val="81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>
                <a:latin typeface="Times New Roman" pitchFamily="18" charset="0"/>
              </a:rPr>
              <a:t>Grid: N</a:t>
            </a:r>
            <a:r>
              <a:rPr lang="en-US" sz="2000" baseline="-25000">
                <a:latin typeface="Times New Roman" pitchFamily="18" charset="0"/>
              </a:rPr>
              <a:t>x</a:t>
            </a:r>
            <a:r>
              <a:rPr lang="ru-RU" sz="2000">
                <a:latin typeface="Times New Roman" pitchFamily="18" charset="0"/>
              </a:rPr>
              <a:t>×</a:t>
            </a:r>
            <a:r>
              <a:rPr lang="en-US" sz="2000">
                <a:latin typeface="Times New Roman" pitchFamily="18" charset="0"/>
              </a:rPr>
              <a:t>N</a:t>
            </a:r>
            <a:r>
              <a:rPr lang="en-US" sz="2000" baseline="-25000">
                <a:latin typeface="Times New Roman" pitchFamily="18" charset="0"/>
              </a:rPr>
              <a:t>y</a:t>
            </a:r>
            <a:r>
              <a:rPr lang="ru-RU" sz="2000">
                <a:latin typeface="Times New Roman" pitchFamily="18" charset="0"/>
              </a:rPr>
              <a:t>×</a:t>
            </a:r>
            <a:r>
              <a:rPr lang="en-US" sz="2000">
                <a:latin typeface="Times New Roman" pitchFamily="18" charset="0"/>
              </a:rPr>
              <a:t>N</a:t>
            </a:r>
            <a:r>
              <a:rPr lang="en-US" sz="2000" baseline="-25000">
                <a:latin typeface="Times New Roman" pitchFamily="18" charset="0"/>
              </a:rPr>
              <a:t>z </a:t>
            </a:r>
            <a:r>
              <a:rPr lang="ru-RU" sz="2000">
                <a:latin typeface="Times New Roman" pitchFamily="18" charset="0"/>
              </a:rPr>
              <a:t>=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ru-RU" sz="2000">
                <a:latin typeface="Times New Roman" pitchFamily="18" charset="0"/>
              </a:rPr>
              <a:t>74×74×45</a:t>
            </a:r>
            <a:r>
              <a:rPr lang="en-US" sz="2000">
                <a:latin typeface="Times New Roman" pitchFamily="18" charset="0"/>
              </a:rPr>
              <a:t> cells.</a:t>
            </a:r>
            <a:endParaRPr lang="ru-RU" sz="2000">
              <a:latin typeface="Times New Roman" pitchFamily="18" charset="0"/>
            </a:endParaRPr>
          </a:p>
          <a:p>
            <a:pPr marL="342900" indent="-342900">
              <a:lnSpc>
                <a:spcPct val="81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>
                <a:latin typeface="Times New Roman" pitchFamily="18" charset="0"/>
              </a:rPr>
              <a:t>Periodic conditions is used on vertical boundaries</a:t>
            </a:r>
            <a:r>
              <a:rPr lang="ru-RU" sz="2000">
                <a:latin typeface="Times New Roman" pitchFamily="18" charset="0"/>
              </a:rPr>
              <a:t>.</a:t>
            </a:r>
          </a:p>
          <a:p>
            <a:pPr marL="342900" indent="-342900">
              <a:lnSpc>
                <a:spcPct val="81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>
                <a:latin typeface="Times New Roman" pitchFamily="18" charset="0"/>
              </a:rPr>
              <a:t>At the lower surface universal functions are applied with a roughness </a:t>
            </a:r>
            <a:r>
              <a:rPr lang="en-US" sz="2000" i="1">
                <a:latin typeface="Times New Roman" pitchFamily="18" charset="0"/>
              </a:rPr>
              <a:t>z</a:t>
            </a:r>
            <a:r>
              <a:rPr lang="en-US" sz="2000">
                <a:latin typeface="Times New Roman" pitchFamily="18" charset="0"/>
              </a:rPr>
              <a:t>0 = 0.16 m and kinematic heat flux </a:t>
            </a:r>
            <a:r>
              <a:rPr lang="en-US" sz="2000" i="1">
                <a:latin typeface="Times New Roman" pitchFamily="18" charset="0"/>
              </a:rPr>
              <a:t>Qs</a:t>
            </a:r>
            <a:r>
              <a:rPr lang="en-US" sz="2000">
                <a:latin typeface="Times New Roman" pitchFamily="18" charset="0"/>
              </a:rPr>
              <a:t>=0.06 K m/s. A stress-free upper boundary was used.</a:t>
            </a:r>
          </a:p>
          <a:p>
            <a:pPr marL="342900" indent="-342900">
              <a:lnSpc>
                <a:spcPct val="81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>
                <a:latin typeface="Times New Roman" pitchFamily="18" charset="0"/>
              </a:rPr>
              <a:t>The initial mean temperature profile represents a constant-temperature mixed layer topped by a layer of uniform stability: θ = 26.6 °C for z = 0…1350.4 m and then θ constantly increases with gradient 0.003 K/m.</a:t>
            </a:r>
            <a:r>
              <a:rPr lang="ru-RU" sz="2000">
                <a:latin typeface="Times New Roman" pitchFamily="18" charset="0"/>
              </a:rPr>
              <a:t> </a:t>
            </a:r>
            <a:endParaRPr lang="en-US" sz="2000">
              <a:latin typeface="Times New Roman" pitchFamily="18" charset="0"/>
            </a:endParaRPr>
          </a:p>
          <a:p>
            <a:pPr marL="342900" indent="-342900">
              <a:lnSpc>
                <a:spcPct val="81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>
                <a:latin typeface="Times New Roman" pitchFamily="18" charset="0"/>
              </a:rPr>
              <a:t>Fixed flux of </a:t>
            </a:r>
            <a:r>
              <a:rPr lang="ru-RU" sz="2000">
                <a:latin typeface="Times New Roman" pitchFamily="18" charset="0"/>
              </a:rPr>
              <a:t>3.5</a:t>
            </a:r>
            <a:r>
              <a:rPr lang="en-US" sz="2000">
                <a:latin typeface="Times New Roman" pitchFamily="18" charset="0"/>
              </a:rPr>
              <a:t>e-4</a:t>
            </a:r>
            <a:r>
              <a:rPr lang="ru-RU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kg</a:t>
            </a:r>
            <a:r>
              <a:rPr lang="ru-RU" sz="2000">
                <a:latin typeface="Times New Roman" pitchFamily="18" charset="0"/>
              </a:rPr>
              <a:t>/(</a:t>
            </a:r>
            <a:r>
              <a:rPr lang="en-US" sz="2000">
                <a:latin typeface="Times New Roman" pitchFamily="18" charset="0"/>
              </a:rPr>
              <a:t>m</a:t>
            </a:r>
            <a:r>
              <a:rPr lang="ru-RU" sz="2000" baseline="30000">
                <a:latin typeface="Times New Roman" pitchFamily="18" charset="0"/>
              </a:rPr>
              <a:t>2</a:t>
            </a:r>
            <a:r>
              <a:rPr lang="en-US" sz="2000">
                <a:latin typeface="Times New Roman" pitchFamily="18" charset="0"/>
              </a:rPr>
              <a:t>s</a:t>
            </a:r>
            <a:r>
              <a:rPr lang="ru-RU" sz="2000">
                <a:latin typeface="Times New Roman" pitchFamily="18" charset="0"/>
              </a:rPr>
              <a:t>) </a:t>
            </a:r>
            <a:r>
              <a:rPr lang="en-US" sz="2000">
                <a:latin typeface="Times New Roman" pitchFamily="18" charset="0"/>
              </a:rPr>
              <a:t>of </a:t>
            </a:r>
            <a:r>
              <a:rPr lang="ru-RU" sz="2000">
                <a:latin typeface="Times New Roman" pitchFamily="18" charset="0"/>
              </a:rPr>
              <a:t>0.05 </a:t>
            </a:r>
            <a:r>
              <a:rPr lang="ru-RU" sz="2000">
                <a:latin typeface="Times New Roman" pitchFamily="18" charset="0"/>
                <a:sym typeface="Symbol" pitchFamily="18" charset="2"/>
              </a:rPr>
              <a:t>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m</a:t>
            </a:r>
            <a:r>
              <a:rPr lang="en-US" sz="2000">
                <a:latin typeface="Times New Roman" pitchFamily="18" charset="0"/>
              </a:rPr>
              <a:t> monodiperse particles with density of </a:t>
            </a:r>
            <a:r>
              <a:rPr lang="ru-RU" sz="2000">
                <a:latin typeface="Times New Roman" pitchFamily="18" charset="0"/>
              </a:rPr>
              <a:t>2160 </a:t>
            </a:r>
            <a:r>
              <a:rPr lang="en-US" sz="2000">
                <a:latin typeface="Times New Roman" pitchFamily="18" charset="0"/>
              </a:rPr>
              <a:t>kg</a:t>
            </a:r>
            <a:r>
              <a:rPr lang="ru-RU" sz="2000">
                <a:latin typeface="Times New Roman" pitchFamily="18" charset="0"/>
              </a:rPr>
              <a:t>/</a:t>
            </a:r>
            <a:r>
              <a:rPr lang="en-US" sz="2000">
                <a:latin typeface="Times New Roman" pitchFamily="18" charset="0"/>
              </a:rPr>
              <a:t>m</a:t>
            </a:r>
            <a:r>
              <a:rPr lang="ru-RU" sz="2000" baseline="30000">
                <a:latin typeface="Times New Roman" pitchFamily="18" charset="0"/>
              </a:rPr>
              <a:t>3</a:t>
            </a:r>
            <a:r>
              <a:rPr lang="en-US" sz="2000" baseline="30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was applied after 2500 sec convection development</a:t>
            </a:r>
            <a:endParaRPr lang="ru-RU" sz="2000" baseline="30000">
              <a:latin typeface="Times New Roman" pitchFamily="18" charset="0"/>
            </a:endParaRPr>
          </a:p>
          <a:p>
            <a:pPr marL="342900" indent="-342900">
              <a:lnSpc>
                <a:spcPct val="81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sz="2000">
                <a:latin typeface="Times New Roman" pitchFamily="18" charset="0"/>
              </a:rPr>
              <a:t>Mass grid consists of</a:t>
            </a:r>
            <a:r>
              <a:rPr lang="ru-RU" sz="2000">
                <a:latin typeface="Times New Roman" pitchFamily="18" charset="0"/>
              </a:rPr>
              <a:t> 20 </a:t>
            </a:r>
            <a:r>
              <a:rPr lang="en-US" sz="2000">
                <a:latin typeface="Times New Roman" pitchFamily="18" charset="0"/>
              </a:rPr>
              <a:t>bins range from 0.05 to 2.5</a:t>
            </a:r>
            <a:r>
              <a:rPr lang="ru-RU" sz="2000">
                <a:latin typeface="Times New Roman" pitchFamily="18" charset="0"/>
              </a:rPr>
              <a:t> </a:t>
            </a:r>
            <a:r>
              <a:rPr lang="ru-RU" sz="2000">
                <a:latin typeface="Times New Roman" pitchFamily="18" charset="0"/>
                <a:sym typeface="Symbol" pitchFamily="18" charset="2"/>
              </a:rPr>
              <a:t>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m</a:t>
            </a:r>
            <a:r>
              <a:rPr lang="ru-RU" sz="2000">
                <a:latin typeface="Times New Roman" pitchFamily="18" charset="0"/>
              </a:rPr>
              <a:t>.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755650" y="1700213"/>
            <a:ext cx="3060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3D LES problem formulation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/>
              <a:t>Simulation of coagulation process </a:t>
            </a:r>
            <a:br>
              <a:rPr lang="en-US" sz="2400" b="1"/>
            </a:br>
            <a:r>
              <a:rPr lang="en-US" sz="2400" b="1"/>
              <a:t>in convective boundary layer</a:t>
            </a:r>
            <a:r>
              <a:rPr lang="ru-RU" sz="2400" b="1"/>
              <a:t>а</a:t>
            </a:r>
            <a:r>
              <a:rPr lang="en-US" sz="2400" b="1"/>
              <a:t>.</a:t>
            </a:r>
            <a:endParaRPr lang="ru-RU" sz="2400" b="1"/>
          </a:p>
        </p:txBody>
      </p:sp>
      <p:pic>
        <p:nvPicPr>
          <p:cNvPr id="79876" name="cblsoot_sumfrac1.avi">
            <a:hlinkClick r:id="" action="ppaction://media"/>
          </p:cNvPr>
          <p:cNvPicPr>
            <a:picLocks noRot="1" noChangeAspect="1" noChangeArrowheads="1"/>
          </p:cNvPicPr>
          <p:nvPr>
            <p:ph idx="1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2276475"/>
            <a:ext cx="5813425" cy="43973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1547813" y="1557338"/>
            <a:ext cx="6145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3D LES total mass concentration evolution (animation)</a:t>
            </a:r>
            <a:endParaRPr lang="ru-RU" sz="20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98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98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87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9876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/>
              <a:t>Simulation of coagulation process </a:t>
            </a:r>
            <a:br>
              <a:rPr lang="en-US" sz="2400" b="1"/>
            </a:br>
            <a:r>
              <a:rPr lang="en-US" sz="2400" b="1"/>
              <a:t>in convective boundary layer</a:t>
            </a:r>
            <a:r>
              <a:rPr lang="ru-RU" sz="2400" b="1"/>
              <a:t>.</a:t>
            </a:r>
            <a:br>
              <a:rPr lang="ru-RU" sz="2400" b="1"/>
            </a:br>
            <a:r>
              <a:rPr lang="ru-RU" sz="2400" b="1"/>
              <a:t>(</a:t>
            </a:r>
            <a:r>
              <a:rPr lang="en-US" sz="2400" b="1"/>
              <a:t>comparison of </a:t>
            </a:r>
            <a:r>
              <a:rPr lang="ru-RU" sz="2400" b="1"/>
              <a:t>3</a:t>
            </a:r>
            <a:r>
              <a:rPr lang="en-US" sz="2400" b="1"/>
              <a:t>D LES </a:t>
            </a:r>
            <a:r>
              <a:rPr lang="ru-RU" sz="2400" b="1"/>
              <a:t>и 1</a:t>
            </a:r>
            <a:r>
              <a:rPr lang="en-US" sz="2400" b="1"/>
              <a:t>D diffusion models</a:t>
            </a:r>
            <a:r>
              <a:rPr lang="ru-RU" sz="2400" b="1"/>
              <a:t>)</a:t>
            </a:r>
          </a:p>
        </p:txBody>
      </p:sp>
      <p:graphicFrame>
        <p:nvGraphicFramePr>
          <p:cNvPr id="112643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3203575" y="2060575"/>
          <a:ext cx="27368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0" name="Формула" r:id="rId3" imgW="1726920" imgH="406080" progId="Equation.3">
                  <p:embed/>
                </p:oleObj>
              </mc:Choice>
              <mc:Fallback>
                <p:oleObj name="Формула" r:id="rId3" imgW="1726920" imgH="4060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2060575"/>
                        <a:ext cx="2736850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4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774825" y="3933825"/>
          <a:ext cx="561657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1" name="Формула" r:id="rId5" imgW="4000320" imgH="660240" progId="Equation.3">
                  <p:embed/>
                </p:oleObj>
              </mc:Choice>
              <mc:Fallback>
                <p:oleObj name="Формула" r:id="rId5" imgW="4000320" imgH="660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3933825"/>
                        <a:ext cx="561657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3203575" y="1700213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b="1">
                <a:solidFill>
                  <a:schemeClr val="tx1"/>
                </a:solidFill>
              </a:rPr>
              <a:t>1</a:t>
            </a:r>
            <a:r>
              <a:rPr lang="en-US" b="1">
                <a:solidFill>
                  <a:schemeClr val="tx1"/>
                </a:solidFill>
              </a:rPr>
              <a:t>D diffusion model</a:t>
            </a:r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755650" y="2492375"/>
            <a:ext cx="7704138" cy="143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where</a:t>
            </a:r>
            <a:r>
              <a:rPr lang="ru-RU" sz="1400">
                <a:solidFill>
                  <a:schemeClr val="tx1"/>
                </a:solidFill>
              </a:rPr>
              <a:t>:</a:t>
            </a:r>
          </a:p>
          <a:p>
            <a:r>
              <a:rPr lang="en-US" sz="1400">
                <a:solidFill>
                  <a:schemeClr val="tx1"/>
                </a:solidFill>
              </a:rPr>
              <a:t>Z – vertical coordinate</a:t>
            </a:r>
            <a:r>
              <a:rPr lang="ru-RU" sz="1400">
                <a:solidFill>
                  <a:schemeClr val="tx1"/>
                </a:solidFill>
              </a:rPr>
              <a:t>,</a:t>
            </a:r>
          </a:p>
          <a:p>
            <a:r>
              <a:rPr lang="en-US" sz="1400">
                <a:solidFill>
                  <a:schemeClr val="tx1"/>
                </a:solidFill>
              </a:rPr>
              <a:t>M</a:t>
            </a:r>
            <a:r>
              <a:rPr lang="en-US" sz="1400" baseline="-25000">
                <a:solidFill>
                  <a:schemeClr val="tx1"/>
                </a:solidFill>
              </a:rPr>
              <a:t>j </a:t>
            </a:r>
            <a:r>
              <a:rPr lang="en-US" sz="1400">
                <a:solidFill>
                  <a:schemeClr val="tx1"/>
                </a:solidFill>
              </a:rPr>
              <a:t>– j-th bin particles density</a:t>
            </a:r>
            <a:r>
              <a:rPr lang="ru-RU" sz="1400">
                <a:solidFill>
                  <a:schemeClr val="tx1"/>
                </a:solidFill>
              </a:rPr>
              <a:t>,</a:t>
            </a:r>
          </a:p>
          <a:p>
            <a:r>
              <a:rPr lang="en-US" sz="1400">
                <a:solidFill>
                  <a:schemeClr val="tx1"/>
                </a:solidFill>
              </a:rPr>
              <a:t>Q</a:t>
            </a:r>
            <a:r>
              <a:rPr lang="en-US" sz="1400" baseline="-25000">
                <a:solidFill>
                  <a:schemeClr val="tx1"/>
                </a:solidFill>
              </a:rPr>
              <a:t>j </a:t>
            </a:r>
            <a:r>
              <a:rPr lang="en-US" sz="1400">
                <a:solidFill>
                  <a:schemeClr val="tx1"/>
                </a:solidFill>
              </a:rPr>
              <a:t>–source term describing coagulation process,</a:t>
            </a:r>
            <a:r>
              <a:rPr lang="en-US"/>
              <a:t> </a:t>
            </a:r>
            <a:endParaRPr lang="ru-RU" sz="1400">
              <a:solidFill>
                <a:schemeClr val="tx1"/>
              </a:solidFill>
            </a:endParaRPr>
          </a:p>
          <a:p>
            <a:r>
              <a:rPr lang="en-US" sz="1400">
                <a:solidFill>
                  <a:schemeClr val="tx1"/>
                </a:solidFill>
              </a:rPr>
              <a:t>K</a:t>
            </a:r>
            <a:r>
              <a:rPr lang="en-US" sz="1400" baseline="-25000">
                <a:solidFill>
                  <a:schemeClr val="tx1"/>
                </a:solidFill>
              </a:rPr>
              <a:t>D</a:t>
            </a:r>
            <a:r>
              <a:rPr lang="en-US" sz="1400">
                <a:solidFill>
                  <a:schemeClr val="tx1"/>
                </a:solidFill>
              </a:rPr>
              <a:t>(Z) – turbulent diffusion coefficient</a:t>
            </a:r>
            <a:r>
              <a:rPr lang="ru-RU" sz="1400">
                <a:solidFill>
                  <a:schemeClr val="tx1"/>
                </a:solidFill>
              </a:rPr>
              <a:t>, </a:t>
            </a:r>
            <a:r>
              <a:rPr lang="en-US" sz="1400">
                <a:solidFill>
                  <a:schemeClr val="tx1"/>
                </a:solidFill>
              </a:rPr>
              <a:t>defined by  </a:t>
            </a:r>
            <a:r>
              <a:rPr lang="ru-RU" sz="1400">
                <a:solidFill>
                  <a:schemeClr val="tx1"/>
                </a:solidFill>
              </a:rPr>
              <a:t/>
            </a:r>
            <a:br>
              <a:rPr lang="ru-RU" sz="1400">
                <a:solidFill>
                  <a:schemeClr val="tx1"/>
                </a:solidFill>
              </a:rPr>
            </a:br>
            <a:r>
              <a:rPr lang="en-US" sz="1400">
                <a:solidFill>
                  <a:schemeClr val="tx1"/>
                </a:solidFill>
              </a:rPr>
              <a:t>LES results as follows</a:t>
            </a:r>
            <a:r>
              <a:rPr lang="ru-RU" sz="140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684213" y="4941888"/>
            <a:ext cx="4600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&lt;…&gt; - horizontal averaging  operator at level Z</a:t>
            </a:r>
            <a:r>
              <a:rPr lang="ru-RU">
                <a:solidFill>
                  <a:schemeClr val="tx1"/>
                </a:solidFill>
              </a:rPr>
              <a:t>,</a:t>
            </a:r>
            <a:endParaRPr lang="en-US">
              <a:solidFill>
                <a:schemeClr val="tx1"/>
              </a:solidFill>
              <a:cs typeface="Times New Roman" pitchFamily="18" charset="0"/>
            </a:endParaRPr>
          </a:p>
        </p:txBody>
      </p:sp>
      <p:graphicFrame>
        <p:nvGraphicFramePr>
          <p:cNvPr id="112648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1489075" y="5300663"/>
          <a:ext cx="47244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2" name="Формула" r:id="rId7" imgW="3251160" imgH="609480" progId="Equation.3">
                  <p:embed/>
                </p:oleObj>
              </mc:Choice>
              <mc:Fallback>
                <p:oleObj name="Формула" r:id="rId7" imgW="3251160" imgH="609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075" y="5300663"/>
                        <a:ext cx="4724400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547813" y="6308725"/>
            <a:ext cx="360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K</a:t>
            </a:r>
            <a:r>
              <a:rPr lang="en-US" baseline="-25000">
                <a:solidFill>
                  <a:schemeClr val="tx1"/>
                </a:solidFill>
              </a:rPr>
              <a:t>DSGS  </a:t>
            </a:r>
            <a:r>
              <a:rPr lang="en-US">
                <a:solidFill>
                  <a:schemeClr val="tx1"/>
                </a:solidFill>
              </a:rPr>
              <a:t>- subgrid diffusion coefficient</a:t>
            </a:r>
            <a:r>
              <a:rPr lang="ru-RU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95288" y="115888"/>
            <a:ext cx="8228012" cy="1141412"/>
          </a:xfrm>
        </p:spPr>
        <p:txBody>
          <a:bodyPr/>
          <a:lstStyle/>
          <a:p>
            <a:r>
              <a:rPr lang="en-US" sz="2000" b="1"/>
              <a:t>Simulation of coagulation process </a:t>
            </a:r>
            <a:br>
              <a:rPr lang="en-US" sz="2000" b="1"/>
            </a:br>
            <a:r>
              <a:rPr lang="en-US" sz="2000" b="1"/>
              <a:t>in convective boundary layer</a:t>
            </a:r>
            <a:r>
              <a:rPr lang="ru-RU" sz="2000" b="1"/>
              <a:t>а.</a:t>
            </a:r>
            <a:br>
              <a:rPr lang="ru-RU" sz="2000" b="1"/>
            </a:br>
            <a:r>
              <a:rPr lang="ru-RU" sz="2000" b="1"/>
              <a:t>(</a:t>
            </a:r>
            <a:r>
              <a:rPr lang="en-US" sz="2000" b="1"/>
              <a:t>comparison of </a:t>
            </a:r>
            <a:r>
              <a:rPr lang="ru-RU" sz="2000" b="1"/>
              <a:t>3</a:t>
            </a:r>
            <a:r>
              <a:rPr lang="en-US" sz="2000" b="1"/>
              <a:t>D LES </a:t>
            </a:r>
            <a:r>
              <a:rPr lang="ru-RU" sz="2000" b="1"/>
              <a:t>и 1</a:t>
            </a:r>
            <a:r>
              <a:rPr lang="en-US" sz="2000" b="1"/>
              <a:t>D diffusion models</a:t>
            </a:r>
            <a:r>
              <a:rPr lang="ru-RU" sz="2000" b="1"/>
              <a:t>)</a:t>
            </a:r>
          </a:p>
        </p:txBody>
      </p:sp>
      <p:graphicFrame>
        <p:nvGraphicFramePr>
          <p:cNvPr id="73728" name="Object 0" descr="mass_dens"/>
          <p:cNvGraphicFramePr>
            <a:graphicFrameLocks noChangeAspect="1"/>
          </p:cNvGraphicFramePr>
          <p:nvPr>
            <p:ph sz="quarter" idx="1"/>
          </p:nvPr>
        </p:nvGraphicFramePr>
        <p:xfrm>
          <a:off x="989013" y="1341438"/>
          <a:ext cx="2932112" cy="218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0" name="Bitmap Image" r:id="rId3" imgW="4906667" imgH="3657917" progId="Paint.Picture">
                  <p:embed/>
                </p:oleObj>
              </mc:Choice>
              <mc:Fallback>
                <p:oleObj name="Bitmap Image" r:id="rId3" imgW="4906667" imgH="3657917" progId="Paint.Picture">
                  <p:embed/>
                  <p:pic>
                    <p:nvPicPr>
                      <p:cNvPr id="0" name="Object 0" descr="mass_dens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1341438"/>
                        <a:ext cx="2932112" cy="21859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0" name="Object 2" descr="numerical_dens"/>
          <p:cNvGraphicFramePr>
            <a:graphicFrameLocks noChangeAspect="1"/>
          </p:cNvGraphicFramePr>
          <p:nvPr>
            <p:ph sz="quarter" idx="2"/>
          </p:nvPr>
        </p:nvGraphicFramePr>
        <p:xfrm>
          <a:off x="5167313" y="1268413"/>
          <a:ext cx="3073400" cy="218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1" name="Bitmap Image" r:id="rId5" imgW="5143946" imgH="3657917" progId="Paint.Picture">
                  <p:embed/>
                </p:oleObj>
              </mc:Choice>
              <mc:Fallback>
                <p:oleObj name="Bitmap Image" r:id="rId5" imgW="5143946" imgH="3657917" progId="Paint.Picture">
                  <p:embed/>
                  <p:pic>
                    <p:nvPicPr>
                      <p:cNvPr id="0" name="Object 2" descr="numerical_dens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313" y="1268413"/>
                        <a:ext cx="3073400" cy="21859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2" name="Object 4" descr="averaged_r"/>
          <p:cNvGraphicFramePr>
            <a:graphicFrameLocks noChangeAspect="1"/>
          </p:cNvGraphicFramePr>
          <p:nvPr>
            <p:ph sz="quarter" idx="3"/>
          </p:nvPr>
        </p:nvGraphicFramePr>
        <p:xfrm>
          <a:off x="827088" y="4221163"/>
          <a:ext cx="3111500" cy="218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2" name="Bitmap Image" r:id="rId7" imgW="5486876" imgH="3855238" progId="Paint.Picture">
                  <p:embed/>
                </p:oleObj>
              </mc:Choice>
              <mc:Fallback>
                <p:oleObj name="Bitmap Image" r:id="rId7" imgW="5486876" imgH="3855238" progId="Paint.Picture">
                  <p:embed/>
                  <p:pic>
                    <p:nvPicPr>
                      <p:cNvPr id="0" name="Object 4" descr="averaged_r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221163"/>
                        <a:ext cx="3111500" cy="21859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4" name="Object 6" descr="spectr"/>
          <p:cNvGraphicFramePr>
            <a:graphicFrameLocks noChangeAspect="1"/>
          </p:cNvGraphicFramePr>
          <p:nvPr>
            <p:ph sz="quarter" idx="4"/>
          </p:nvPr>
        </p:nvGraphicFramePr>
        <p:xfrm>
          <a:off x="5219700" y="4221163"/>
          <a:ext cx="3111500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3" name="Bitmap Image" r:id="rId9" imgW="5936494" imgH="4168501" progId="Paint.Picture">
                  <p:embed/>
                </p:oleObj>
              </mc:Choice>
              <mc:Fallback>
                <p:oleObj name="Bitmap Image" r:id="rId9" imgW="5936494" imgH="4168501" progId="Paint.Picture">
                  <p:embed/>
                  <p:pic>
                    <p:nvPicPr>
                      <p:cNvPr id="0" name="Object 6" descr="spectr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4221163"/>
                        <a:ext cx="3111500" cy="21844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900113" y="3622675"/>
            <a:ext cx="2476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Fig. 1.</a:t>
            </a:r>
            <a:r>
              <a:rPr lang="ru-RU" sz="1400">
                <a:solidFill>
                  <a:schemeClr val="tx1"/>
                </a:solidFill>
              </a:rPr>
              <a:t> </a:t>
            </a:r>
            <a:r>
              <a:rPr lang="en-US" sz="1400">
                <a:solidFill>
                  <a:schemeClr val="tx1"/>
                </a:solidFill>
              </a:rPr>
              <a:t>Total mass concentration</a:t>
            </a:r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5076825" y="3644900"/>
            <a:ext cx="2662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Fig. 2.</a:t>
            </a:r>
            <a:r>
              <a:rPr lang="ru-RU" sz="1400">
                <a:solidFill>
                  <a:schemeClr val="tx1"/>
                </a:solidFill>
              </a:rPr>
              <a:t> </a:t>
            </a:r>
            <a:r>
              <a:rPr lang="en-US" sz="1400">
                <a:solidFill>
                  <a:schemeClr val="tx1"/>
                </a:solidFill>
              </a:rPr>
              <a:t>Total number concentration</a:t>
            </a:r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1116013" y="6453188"/>
            <a:ext cx="21510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Fig. 3.</a:t>
            </a:r>
            <a:r>
              <a:rPr lang="ru-RU" sz="1400">
                <a:solidFill>
                  <a:schemeClr val="tx1"/>
                </a:solidFill>
              </a:rPr>
              <a:t> </a:t>
            </a:r>
            <a:r>
              <a:rPr lang="en-US" sz="1400">
                <a:solidFill>
                  <a:schemeClr val="tx1"/>
                </a:solidFill>
              </a:rPr>
              <a:t>Mean particle radius</a:t>
            </a:r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5219700" y="6453188"/>
            <a:ext cx="3097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Fig. 4.</a:t>
            </a:r>
            <a:r>
              <a:rPr lang="ru-RU" sz="1400">
                <a:solidFill>
                  <a:schemeClr val="tx1"/>
                </a:solidFill>
              </a:rPr>
              <a:t> </a:t>
            </a:r>
            <a:r>
              <a:rPr lang="en-US" sz="1400">
                <a:solidFill>
                  <a:schemeClr val="tx1"/>
                </a:solidFill>
              </a:rPr>
              <a:t>Particles distribution function</a:t>
            </a:r>
            <a:endParaRPr lang="ru-RU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28012" cy="792162"/>
          </a:xfrm>
        </p:spPr>
        <p:txBody>
          <a:bodyPr/>
          <a:lstStyle/>
          <a:p>
            <a:r>
              <a:rPr lang="en-US" sz="2000" b="1"/>
              <a:t>Simulation of coagulation process </a:t>
            </a:r>
            <a:br>
              <a:rPr lang="en-US" sz="2000" b="1"/>
            </a:br>
            <a:r>
              <a:rPr lang="en-US" sz="2000" b="1"/>
              <a:t>in convective boundary layer</a:t>
            </a:r>
            <a:r>
              <a:rPr lang="ru-RU" sz="2000" b="1"/>
              <a:t>а.</a:t>
            </a: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2124075" y="908050"/>
            <a:ext cx="489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Instantaneous distribution of particles mean radius</a:t>
            </a:r>
            <a:endParaRPr lang="ru-RU">
              <a:solidFill>
                <a:schemeClr val="tx1"/>
              </a:solidFill>
            </a:endParaRPr>
          </a:p>
        </p:txBody>
      </p:sp>
      <p:pic>
        <p:nvPicPr>
          <p:cNvPr id="78859" name="Picture 11" descr="Ris_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303338"/>
            <a:ext cx="6707187" cy="555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2"/>
                </a:solidFill>
              </a:rPr>
              <a:t>Possible farther development</a:t>
            </a:r>
            <a:endParaRPr lang="ru-RU" b="1">
              <a:solidFill>
                <a:schemeClr val="accent2"/>
              </a:solidFill>
            </a:endParaRP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755650" y="2060575"/>
            <a:ext cx="7705725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>
                <a:solidFill>
                  <a:schemeClr val="accent2"/>
                </a:solidFill>
              </a:rPr>
              <a:t>Take into account aerosol 	hygroscopicity</a:t>
            </a:r>
          </a:p>
          <a:p>
            <a:pPr lvl="1" algn="ctr"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>
                <a:solidFill>
                  <a:schemeClr val="accent2"/>
                </a:solidFill>
              </a:rPr>
              <a:t>Integrate aerosol code with 3D hydrodynamic code</a:t>
            </a:r>
            <a:endParaRPr lang="ru-RU" sz="3200" b="1">
              <a:solidFill>
                <a:srgbClr val="0000FF"/>
              </a:solidFill>
            </a:endParaRPr>
          </a:p>
          <a:p>
            <a:pPr lvl="1" algn="ctr"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>
                <a:solidFill>
                  <a:schemeClr val="accent2"/>
                </a:solidFill>
              </a:rPr>
              <a:t>Use new experimental data for code validation</a:t>
            </a:r>
            <a:endParaRPr lang="ru-RU" sz="3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8012" cy="920750"/>
          </a:xfrm>
        </p:spPr>
        <p:txBody>
          <a:bodyPr/>
          <a:lstStyle/>
          <a:p>
            <a:pPr defTabSz="914400"/>
            <a:r>
              <a:rPr lang="en-US" sz="2800"/>
              <a:t>Coagulation processes: numerical method</a:t>
            </a:r>
            <a:endParaRPr lang="ru-RU" sz="2800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323850" y="908050"/>
            <a:ext cx="8434388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en-US" sz="1600">
                <a:solidFill>
                  <a:schemeClr val="tx1"/>
                </a:solidFill>
              </a:rPr>
              <a:t>Semi-implicit version of Modified Kovetz-Olund method (</a:t>
            </a:r>
            <a:r>
              <a:rPr lang="en-US" sz="1600">
                <a:solidFill>
                  <a:srgbClr val="FF0000"/>
                </a:solidFill>
              </a:rPr>
              <a:t>Stankova E.N., Zatevakhin M.A.</a:t>
            </a:r>
            <a:r>
              <a:rPr lang="en-US" sz="1600" i="1">
                <a:solidFill>
                  <a:schemeClr val="tx1"/>
                </a:solidFill>
              </a:rPr>
              <a:t> </a:t>
            </a:r>
            <a:r>
              <a:rPr lang="en-US" sz="1600">
                <a:solidFill>
                  <a:schemeClr val="tx1"/>
                </a:solidFill>
              </a:rPr>
              <a:t>The modified Kovetz and Olund method for the numerical solution of stochastic coalescence equation.</a:t>
            </a:r>
            <a:r>
              <a:rPr lang="en-US" sz="1600" i="1">
                <a:solidFill>
                  <a:schemeClr val="tx1"/>
                </a:solidFill>
              </a:rPr>
              <a:t> </a:t>
            </a:r>
            <a:r>
              <a:rPr lang="en-US" sz="1600" b="1" i="1">
                <a:solidFill>
                  <a:schemeClr val="tx1"/>
                </a:solidFill>
              </a:rPr>
              <a:t>Proceedings 12th International Conference on Clouds and Precipitation</a:t>
            </a:r>
            <a:r>
              <a:rPr lang="en-US" sz="1600">
                <a:solidFill>
                  <a:schemeClr val="tx1"/>
                </a:solidFill>
              </a:rPr>
              <a:t>, Zurich, 19-23 August 1996, P. 921-923)</a:t>
            </a:r>
            <a:r>
              <a:rPr lang="ru-RU" sz="1600">
                <a:solidFill>
                  <a:schemeClr val="tx1"/>
                </a:solidFill>
              </a:rPr>
              <a:t> </a:t>
            </a:r>
            <a:r>
              <a:rPr lang="en-US" sz="1600">
                <a:solidFill>
                  <a:schemeClr val="tx1"/>
                </a:solidFill>
              </a:rPr>
              <a:t>.</a:t>
            </a:r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3132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4453" name="Object 5"/>
          <p:cNvGraphicFramePr>
            <a:graphicFrameLocks noChangeAspect="1"/>
          </p:cNvGraphicFramePr>
          <p:nvPr/>
        </p:nvGraphicFramePr>
        <p:xfrm>
          <a:off x="323850" y="2133600"/>
          <a:ext cx="63357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2" name="Формула" r:id="rId3" imgW="5334000" imgH="596900" progId="Equation.3">
                  <p:embed/>
                </p:oleObj>
              </mc:Choice>
              <mc:Fallback>
                <p:oleObj name="Формула" r:id="rId3" imgW="5334000" imgH="596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133600"/>
                        <a:ext cx="6335713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4455" name="Object 7"/>
          <p:cNvGraphicFramePr>
            <a:graphicFrameLocks noChangeAspect="1"/>
          </p:cNvGraphicFramePr>
          <p:nvPr/>
        </p:nvGraphicFramePr>
        <p:xfrm>
          <a:off x="6877050" y="2205038"/>
          <a:ext cx="165576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3" name="Формула" r:id="rId5" imgW="1168200" imgH="495000" progId="Equation.3">
                  <p:embed/>
                </p:oleObj>
              </mc:Choice>
              <mc:Fallback>
                <p:oleObj name="Формула" r:id="rId5" imgW="1168200" imgH="495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2205038"/>
                        <a:ext cx="1655763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4457" name="Object 9"/>
          <p:cNvGraphicFramePr>
            <a:graphicFrameLocks noChangeAspect="1"/>
          </p:cNvGraphicFramePr>
          <p:nvPr/>
        </p:nvGraphicFramePr>
        <p:xfrm>
          <a:off x="323850" y="3141663"/>
          <a:ext cx="151288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4" name="Формула" r:id="rId7" imgW="1206500" imgH="419100" progId="Equation.3">
                  <p:embed/>
                </p:oleObj>
              </mc:Choice>
              <mc:Fallback>
                <p:oleObj name="Формула" r:id="rId7" imgW="1206500" imgH="419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141663"/>
                        <a:ext cx="1512888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0" y="3638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59" name="Rectangle 11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4460" name="Object 12"/>
          <p:cNvGraphicFramePr>
            <a:graphicFrameLocks noChangeAspect="1"/>
          </p:cNvGraphicFramePr>
          <p:nvPr/>
        </p:nvGraphicFramePr>
        <p:xfrm>
          <a:off x="2195513" y="3068638"/>
          <a:ext cx="9207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5" name="Формула" r:id="rId9" imgW="736560" imgH="457200" progId="Equation.3">
                  <p:embed/>
                </p:oleObj>
              </mc:Choice>
              <mc:Fallback>
                <p:oleObj name="Формула" r:id="rId9" imgW="73656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3068638"/>
                        <a:ext cx="920750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61" name="Rectangle 13"/>
          <p:cNvSpPr>
            <a:spLocks noChangeArrowheads="1"/>
          </p:cNvSpPr>
          <p:nvPr/>
        </p:nvSpPr>
        <p:spPr bwMode="auto">
          <a:xfrm>
            <a:off x="0" y="3657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62" name="Rectangle 14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4463" name="Object 15"/>
          <p:cNvGraphicFramePr>
            <a:graphicFrameLocks noChangeAspect="1"/>
          </p:cNvGraphicFramePr>
          <p:nvPr/>
        </p:nvGraphicFramePr>
        <p:xfrm>
          <a:off x="3419475" y="3068638"/>
          <a:ext cx="23050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6" name="Формула" r:id="rId11" imgW="1688367" imgH="482391" progId="Equation.3">
                  <p:embed/>
                </p:oleObj>
              </mc:Choice>
              <mc:Fallback>
                <p:oleObj name="Формула" r:id="rId11" imgW="1688367" imgH="482391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3068638"/>
                        <a:ext cx="2305050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64" name="Rectangle 16"/>
          <p:cNvSpPr>
            <a:spLocks noChangeArrowheads="1"/>
          </p:cNvSpPr>
          <p:nvPr/>
        </p:nvSpPr>
        <p:spPr bwMode="auto">
          <a:xfrm>
            <a:off x="0" y="36687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65" name="Rectangle 17"/>
          <p:cNvSpPr>
            <a:spLocks noChangeArrowheads="1"/>
          </p:cNvSpPr>
          <p:nvPr/>
        </p:nvSpPr>
        <p:spPr bwMode="auto">
          <a:xfrm>
            <a:off x="0" y="3105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4466" name="Object 18"/>
          <p:cNvGraphicFramePr>
            <a:graphicFrameLocks noChangeAspect="1"/>
          </p:cNvGraphicFramePr>
          <p:nvPr/>
        </p:nvGraphicFramePr>
        <p:xfrm>
          <a:off x="6011863" y="3141663"/>
          <a:ext cx="2663825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7" name="Формула" r:id="rId13" imgW="2247900" imgH="647700" progId="Equation.3">
                  <p:embed/>
                </p:oleObj>
              </mc:Choice>
              <mc:Fallback>
                <p:oleObj name="Формула" r:id="rId13" imgW="2247900" imgH="6477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3141663"/>
                        <a:ext cx="2663825" cy="86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67" name="Rectangle 19"/>
          <p:cNvSpPr>
            <a:spLocks noChangeArrowheads="1"/>
          </p:cNvSpPr>
          <p:nvPr/>
        </p:nvSpPr>
        <p:spPr bwMode="auto">
          <a:xfrm>
            <a:off x="0" y="3208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4468" name="Object 20"/>
          <p:cNvGraphicFramePr>
            <a:graphicFrameLocks noChangeAspect="1"/>
          </p:cNvGraphicFramePr>
          <p:nvPr/>
        </p:nvGraphicFramePr>
        <p:xfrm>
          <a:off x="1116013" y="3933825"/>
          <a:ext cx="175895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8" name="Формула" r:id="rId15" imgW="1346040" imgH="431640" progId="Equation.3">
                  <p:embed/>
                </p:oleObj>
              </mc:Choice>
              <mc:Fallback>
                <p:oleObj name="Формула" r:id="rId15" imgW="1346040" imgH="4316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933825"/>
                        <a:ext cx="1758950" cy="630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69" name="Rectangle 21"/>
          <p:cNvSpPr>
            <a:spLocks noChangeArrowheads="1"/>
          </p:cNvSpPr>
          <p:nvPr/>
        </p:nvSpPr>
        <p:spPr bwMode="auto">
          <a:xfrm>
            <a:off x="0" y="3649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70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4471" name="Object 23"/>
          <p:cNvGraphicFramePr>
            <a:graphicFrameLocks noChangeAspect="1"/>
          </p:cNvGraphicFramePr>
          <p:nvPr/>
        </p:nvGraphicFramePr>
        <p:xfrm>
          <a:off x="395288" y="4581525"/>
          <a:ext cx="125253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9" name="Формула" r:id="rId17" imgW="977760" imgH="457200" progId="Equation.3">
                  <p:embed/>
                </p:oleObj>
              </mc:Choice>
              <mc:Fallback>
                <p:oleObj name="Формула" r:id="rId17" imgW="977760" imgH="4572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581525"/>
                        <a:ext cx="1252537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72" name="Rectangle 24"/>
          <p:cNvSpPr>
            <a:spLocks noChangeArrowheads="1"/>
          </p:cNvSpPr>
          <p:nvPr/>
        </p:nvSpPr>
        <p:spPr bwMode="auto">
          <a:xfrm>
            <a:off x="0" y="3657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73" name="Rectangle 25"/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4474" name="Object 26"/>
          <p:cNvGraphicFramePr>
            <a:graphicFrameLocks noChangeAspect="1"/>
          </p:cNvGraphicFramePr>
          <p:nvPr/>
        </p:nvGraphicFramePr>
        <p:xfrm>
          <a:off x="2051050" y="4724400"/>
          <a:ext cx="11890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90" name="Формула" r:id="rId19" imgW="761760" imgH="253800" progId="Equation.3">
                  <p:embed/>
                </p:oleObj>
              </mc:Choice>
              <mc:Fallback>
                <p:oleObj name="Формула" r:id="rId19" imgW="761760" imgH="2538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4724400"/>
                        <a:ext cx="1189038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75" name="Rectangle 27"/>
          <p:cNvSpPr>
            <a:spLocks noChangeArrowheads="1"/>
          </p:cNvSpPr>
          <p:nvPr/>
        </p:nvSpPr>
        <p:spPr bwMode="auto">
          <a:xfrm>
            <a:off x="0" y="3573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76" name="Rectangle 28"/>
          <p:cNvSpPr>
            <a:spLocks noChangeArrowheads="1"/>
          </p:cNvSpPr>
          <p:nvPr/>
        </p:nvSpPr>
        <p:spPr bwMode="auto">
          <a:xfrm>
            <a:off x="250825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4477" name="Object 29"/>
          <p:cNvGraphicFramePr>
            <a:graphicFrameLocks noChangeAspect="1"/>
          </p:cNvGraphicFramePr>
          <p:nvPr/>
        </p:nvGraphicFramePr>
        <p:xfrm>
          <a:off x="3651250" y="3965575"/>
          <a:ext cx="3857625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91" name="Формула" r:id="rId21" imgW="3251160" imgH="1295280" progId="Equation.3">
                  <p:embed/>
                </p:oleObj>
              </mc:Choice>
              <mc:Fallback>
                <p:oleObj name="Формула" r:id="rId21" imgW="3251160" imgH="12952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250" y="3965575"/>
                        <a:ext cx="3857625" cy="166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78" name="Rectangle 30"/>
          <p:cNvSpPr>
            <a:spLocks noChangeArrowheads="1"/>
          </p:cNvSpPr>
          <p:nvPr/>
        </p:nvSpPr>
        <p:spPr bwMode="auto">
          <a:xfrm>
            <a:off x="0" y="410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79" name="Rectangle 31"/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04480" name="Object 32"/>
          <p:cNvGraphicFramePr>
            <a:graphicFrameLocks noChangeAspect="1"/>
          </p:cNvGraphicFramePr>
          <p:nvPr/>
        </p:nvGraphicFramePr>
        <p:xfrm>
          <a:off x="1258888" y="5805488"/>
          <a:ext cx="64801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92" name="Формула" r:id="rId23" imgW="3848100" imgH="241300" progId="Equation.3">
                  <p:embed/>
                </p:oleObj>
              </mc:Choice>
              <mc:Fallback>
                <p:oleObj name="Формула" r:id="rId23" imgW="3848100" imgH="2413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5805488"/>
                        <a:ext cx="648017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81" name="Text Box 33"/>
          <p:cNvSpPr txBox="1">
            <a:spLocks noChangeArrowheads="1"/>
          </p:cNvSpPr>
          <p:nvPr/>
        </p:nvSpPr>
        <p:spPr bwMode="auto">
          <a:xfrm>
            <a:off x="2627313" y="6308725"/>
            <a:ext cx="4105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ru-RU">
                <a:solidFill>
                  <a:schemeClr val="tx1"/>
                </a:solidFill>
                <a:sym typeface="Symbol" pitchFamily="18" charset="2"/>
              </a:rPr>
              <a:t></a:t>
            </a:r>
            <a:r>
              <a:rPr lang="en-US">
                <a:solidFill>
                  <a:schemeClr val="tx1"/>
                </a:solidFill>
                <a:sym typeface="Symbol" pitchFamily="18" charset="2"/>
              </a:rPr>
              <a:t> Solution is positive at any </a:t>
            </a:r>
            <a:r>
              <a:rPr lang="en-US" i="1">
                <a:solidFill>
                  <a:schemeClr val="tx1"/>
                </a:solidFill>
                <a:sym typeface="Symbol" pitchFamily="18" charset="2"/>
              </a:rPr>
              <a:t>t</a:t>
            </a:r>
            <a:r>
              <a:rPr lang="ru-RU"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/>
              <a:t>Coagulation processes: validation tests</a:t>
            </a:r>
            <a:endParaRPr lang="en-GB" sz="2800"/>
          </a:p>
        </p:txBody>
      </p:sp>
      <p:sp>
        <p:nvSpPr>
          <p:cNvPr id="105475" name="AutoShape 3"/>
          <p:cNvSpPr>
            <a:spLocks noChangeArrowheads="1"/>
          </p:cNvSpPr>
          <p:nvPr/>
        </p:nvSpPr>
        <p:spPr bwMode="auto">
          <a:xfrm>
            <a:off x="0" y="3322638"/>
            <a:ext cx="9144000" cy="1587"/>
          </a:xfrm>
          <a:prstGeom prst="roundRect">
            <a:avLst>
              <a:gd name="adj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105476" name="Object 4"/>
          <p:cNvGraphicFramePr>
            <a:graphicFrameLocks noChangeAspect="1"/>
          </p:cNvGraphicFramePr>
          <p:nvPr/>
        </p:nvGraphicFramePr>
        <p:xfrm>
          <a:off x="3419475" y="1052513"/>
          <a:ext cx="23479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9" r:id="rId4" imgW="1619280" imgH="295200" progId="">
                  <p:embed/>
                </p:oleObj>
              </mc:Choice>
              <mc:Fallback>
                <p:oleObj r:id="rId4" imgW="1619280" imgH="2952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1052513"/>
                        <a:ext cx="2347913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5477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484313"/>
            <a:ext cx="5040313" cy="448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5435600" y="2349500"/>
            <a:ext cx="3529013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sz="1800"/>
              <a:t>Species mass distributions functions. </a:t>
            </a:r>
            <a:r>
              <a:rPr lang="en-US" sz="1800" i="1"/>
              <a:t>M</a:t>
            </a:r>
            <a:r>
              <a:rPr lang="en-US" sz="1800" baseline="-25000"/>
              <a:t>i</a:t>
            </a:r>
            <a:r>
              <a:rPr lang="en-US" sz="1800" baseline="30000"/>
              <a:t>0</a:t>
            </a:r>
            <a:r>
              <a:rPr lang="en-US" sz="1800"/>
              <a:t> are initial distributions, </a:t>
            </a:r>
            <a:r>
              <a:rPr lang="en-US" sz="1800" i="1"/>
              <a:t>M</a:t>
            </a:r>
            <a:r>
              <a:rPr lang="en-US" sz="1800" baseline="-25000"/>
              <a:t>i</a:t>
            </a:r>
            <a:r>
              <a:rPr lang="en-US" sz="1800"/>
              <a:t> are final distributions, </a:t>
            </a:r>
            <a:r>
              <a:rPr lang="en-US" sz="1800" i="1"/>
              <a:t>M</a:t>
            </a:r>
            <a:r>
              <a:rPr lang="en-US" sz="1800" i="1" baseline="-25000"/>
              <a:t>total</a:t>
            </a:r>
            <a:r>
              <a:rPr lang="en-US" sz="1800"/>
              <a:t> is the total mass, </a:t>
            </a:r>
            <a:r>
              <a:rPr lang="en-US" sz="1800" i="1"/>
              <a:t>Analitical</a:t>
            </a:r>
            <a:r>
              <a:rPr lang="en-US" sz="1800"/>
              <a:t> is analytical solution (</a:t>
            </a:r>
            <a:r>
              <a:rPr lang="en-US" sz="1800">
                <a:solidFill>
                  <a:srgbClr val="FF0000"/>
                </a:solidFill>
              </a:rPr>
              <a:t>Golovin, A.M</a:t>
            </a:r>
            <a:r>
              <a:rPr lang="en-US" sz="1800"/>
              <a:t>. The solution of the coagulation equation for cloud droplets in a rising air current</a:t>
            </a:r>
            <a:r>
              <a:rPr lang="en-US" sz="1800" i="1"/>
              <a:t>.</a:t>
            </a:r>
            <a:r>
              <a:rPr lang="en-US" sz="1800" b="1" i="1"/>
              <a:t> Bull. Acad. Sci. USSR, Geophys.</a:t>
            </a:r>
            <a:r>
              <a:rPr lang="ru-RU" sz="1800" b="1" i="1"/>
              <a:t> </a:t>
            </a:r>
            <a:r>
              <a:rPr lang="en-US" sz="1800" b="1" i="1"/>
              <a:t>Ser.</a:t>
            </a:r>
            <a:r>
              <a:rPr lang="en-US" sz="1800"/>
              <a:t> 1963. No 5. P. 482-487</a:t>
            </a:r>
            <a:r>
              <a:rPr lang="ru-RU" sz="1800"/>
              <a:t> </a:t>
            </a:r>
            <a:r>
              <a:rPr lang="en-US" sz="1800"/>
              <a:t>).</a:t>
            </a:r>
            <a:r>
              <a:rPr lang="ru-RU" sz="180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/>
              <a:t>Coagulation processes: validation tests</a:t>
            </a:r>
            <a:endParaRPr lang="en-GB" sz="2800"/>
          </a:p>
        </p:txBody>
      </p:sp>
      <p:pic>
        <p:nvPicPr>
          <p:cNvPr id="1075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68513"/>
            <a:ext cx="4038600" cy="358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468313" y="1196975"/>
            <a:ext cx="83518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sz="1600"/>
              <a:t>Comparison with results of (</a:t>
            </a:r>
            <a:r>
              <a:rPr lang="en-US" sz="1600">
                <a:solidFill>
                  <a:srgbClr val="FF0000"/>
                </a:solidFill>
              </a:rPr>
              <a:t>Yang Zhang, C. Seigneur, J. H.</a:t>
            </a:r>
            <a:r>
              <a:rPr lang="ru-RU" sz="1600">
                <a:solidFill>
                  <a:srgbClr val="FF0000"/>
                </a:solidFill>
              </a:rPr>
              <a:t> </a:t>
            </a:r>
            <a:r>
              <a:rPr lang="en-US" sz="1600">
                <a:solidFill>
                  <a:srgbClr val="FF0000"/>
                </a:solidFill>
              </a:rPr>
              <a:t>Seinfeld, J. H.</a:t>
            </a:r>
            <a:r>
              <a:rPr lang="ru-RU" sz="1600">
                <a:solidFill>
                  <a:srgbClr val="FF0000"/>
                </a:solidFill>
              </a:rPr>
              <a:t> </a:t>
            </a:r>
            <a:r>
              <a:rPr lang="en-US" sz="1600">
                <a:solidFill>
                  <a:srgbClr val="FF0000"/>
                </a:solidFill>
              </a:rPr>
              <a:t>Jacobson and </a:t>
            </a:r>
            <a:r>
              <a:rPr lang="en-US" sz="1600"/>
              <a:t> </a:t>
            </a:r>
            <a:r>
              <a:rPr lang="en-US" sz="1600">
                <a:solidFill>
                  <a:srgbClr val="FF0000"/>
                </a:solidFill>
              </a:rPr>
              <a:t>F. S. Binkowski</a:t>
            </a:r>
            <a:r>
              <a:rPr lang="en-US" sz="1600"/>
              <a:t>. Simulation of aerosol dynamics: a comparative review of algorithms used in air quality models. </a:t>
            </a:r>
            <a:r>
              <a:rPr lang="en-US" sz="1600" b="1" i="1"/>
              <a:t>Aerosol Science and Technology</a:t>
            </a:r>
            <a:r>
              <a:rPr lang="ru-RU" sz="1600"/>
              <a:t>. 1999. </a:t>
            </a:r>
            <a:r>
              <a:rPr lang="en-US" sz="1600"/>
              <a:t>Vol</a:t>
            </a:r>
            <a:r>
              <a:rPr lang="ru-RU" sz="1600"/>
              <a:t>. 31. </a:t>
            </a:r>
            <a:r>
              <a:rPr lang="en-US" sz="1600"/>
              <a:t>P</a:t>
            </a:r>
            <a:r>
              <a:rPr lang="ru-RU" sz="1600"/>
              <a:t>. 487-514</a:t>
            </a:r>
            <a:r>
              <a:rPr lang="en-US" sz="1600"/>
              <a:t>)</a:t>
            </a:r>
            <a:r>
              <a:rPr lang="ru-RU" sz="1600"/>
              <a:t>.</a:t>
            </a:r>
          </a:p>
        </p:txBody>
      </p: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068513"/>
            <a:ext cx="4038600" cy="3589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2400"/>
              <a:t>Coagulation: influence of dilution</a:t>
            </a:r>
            <a:r>
              <a:rPr lang="ru-RU" sz="2400"/>
              <a:t>:</a:t>
            </a:r>
            <a:br>
              <a:rPr lang="ru-RU" sz="2400"/>
            </a:br>
            <a:r>
              <a:rPr lang="en-US" sz="2400"/>
              <a:t>coagulation “freezing”</a:t>
            </a:r>
            <a:endParaRPr lang="ru-RU" sz="2400"/>
          </a:p>
        </p:txBody>
      </p:sp>
      <p:graphicFrame>
        <p:nvGraphicFramePr>
          <p:cNvPr id="109571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755650" y="1484313"/>
          <a:ext cx="4257675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6" name="Формула" r:id="rId3" imgW="2831760" imgH="419040" progId="Equation.3">
                  <p:embed/>
                </p:oleObj>
              </mc:Choice>
              <mc:Fallback>
                <p:oleObj name="Формула" r:id="rId3" imgW="283176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484313"/>
                        <a:ext cx="4257675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9572" name="Picture 4"/>
          <p:cNvPicPr>
            <a:picLocks noChangeAspect="1" noChangeArrowheads="1"/>
          </p:cNvPicPr>
          <p:nvPr>
            <p:ph sz="quarter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2205038"/>
            <a:ext cx="4451350" cy="3957637"/>
          </a:xfr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5580063" y="1484313"/>
            <a:ext cx="24558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400" b="1">
                <a:solidFill>
                  <a:schemeClr val="tx1"/>
                </a:solidFill>
                <a:latin typeface="Arial" charset="0"/>
              </a:rPr>
              <a:t>Monodisperse distribution</a:t>
            </a:r>
            <a:r>
              <a:rPr lang="ru-RU" sz="1400" b="1">
                <a:solidFill>
                  <a:schemeClr val="tx1"/>
                </a:solidFill>
                <a:latin typeface="Arial" charset="0"/>
              </a:rPr>
              <a:t>,</a:t>
            </a:r>
          </a:p>
          <a:p>
            <a:pPr eaLnBrk="1" hangingPunct="1"/>
            <a:r>
              <a:rPr lang="en-US" sz="1400" b="1" i="1">
                <a:solidFill>
                  <a:schemeClr val="tx1"/>
                </a:solidFill>
                <a:latin typeface="Arial" charset="0"/>
              </a:rPr>
              <a:t>D</a:t>
            </a:r>
            <a:r>
              <a:rPr lang="en-US" sz="1400" b="1" i="1" baseline="-25000">
                <a:solidFill>
                  <a:schemeClr val="tx1"/>
                </a:solidFill>
                <a:latin typeface="Arial" charset="0"/>
              </a:rPr>
              <a:t>0</a:t>
            </a:r>
            <a:r>
              <a:rPr lang="en-US" sz="1400" b="1" i="1">
                <a:solidFill>
                  <a:schemeClr val="tx1"/>
                </a:solidFill>
                <a:latin typeface="Arial" charset="0"/>
              </a:rPr>
              <a:t> = </a:t>
            </a:r>
            <a:r>
              <a:rPr lang="en-US" sz="1400" b="1">
                <a:solidFill>
                  <a:schemeClr val="tx1"/>
                </a:solidFill>
                <a:latin typeface="Arial" charset="0"/>
              </a:rPr>
              <a:t>1 </a:t>
            </a:r>
            <a:r>
              <a:rPr lang="en-US" sz="1400" b="1">
                <a:solidFill>
                  <a:schemeClr val="tx1"/>
                </a:solidFill>
                <a:latin typeface="Arial" charset="0"/>
                <a:sym typeface="Symbol" pitchFamily="18" charset="2"/>
              </a:rPr>
              <a:t>m,</a:t>
            </a:r>
            <a:r>
              <a:rPr lang="ru-RU" sz="1400" b="1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1400" b="1" i="1">
                <a:solidFill>
                  <a:schemeClr val="tx1"/>
                </a:solidFill>
                <a:latin typeface="Arial" charset="0"/>
              </a:rPr>
              <a:t>T</a:t>
            </a:r>
            <a:r>
              <a:rPr lang="en-US" sz="1400" b="1" baseline="-25000">
                <a:solidFill>
                  <a:schemeClr val="tx1"/>
                </a:solidFill>
                <a:latin typeface="Arial" charset="0"/>
              </a:rPr>
              <a:t>coagul</a:t>
            </a:r>
            <a:r>
              <a:rPr lang="ru-RU" sz="1400" b="1">
                <a:solidFill>
                  <a:schemeClr val="tx1"/>
                </a:solidFill>
                <a:latin typeface="Arial" charset="0"/>
              </a:rPr>
              <a:t>= </a:t>
            </a:r>
            <a:r>
              <a:rPr lang="en-US" sz="1400" b="1">
                <a:solidFill>
                  <a:schemeClr val="tx1"/>
                </a:solidFill>
                <a:latin typeface="Arial" charset="0"/>
              </a:rPr>
              <a:t>6</a:t>
            </a:r>
            <a:r>
              <a:rPr lang="ru-RU" sz="1400" b="1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1400" b="1">
                <a:solidFill>
                  <a:schemeClr val="tx1"/>
                </a:solidFill>
                <a:latin typeface="Arial" charset="0"/>
              </a:rPr>
              <a:t>sec</a:t>
            </a:r>
            <a:endParaRPr lang="ru-RU" sz="1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2319338" y="40973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lang="ru-RU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09575" name="Picture 7"/>
          <p:cNvPicPr>
            <a:picLocks noChangeAspect="1" noChangeArrowheads="1"/>
          </p:cNvPicPr>
          <p:nvPr>
            <p:ph sz="quarter" idx="3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56100" y="2205038"/>
            <a:ext cx="4464050" cy="3968750"/>
          </a:xfr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992187"/>
          </a:xfrm>
        </p:spPr>
        <p:txBody>
          <a:bodyPr/>
          <a:lstStyle/>
          <a:p>
            <a:pPr defTabSz="914400"/>
            <a:r>
              <a:rPr lang="en-US" sz="2400"/>
              <a:t>Coagulation: fluctuation of concentration</a:t>
            </a:r>
            <a:r>
              <a:rPr lang="ru-RU" sz="2400"/>
              <a:t>:</a:t>
            </a:r>
            <a:br>
              <a:rPr lang="ru-RU" sz="2400"/>
            </a:br>
            <a:r>
              <a:rPr lang="en-US" sz="2400"/>
              <a:t>the process is practically linear</a:t>
            </a:r>
            <a:r>
              <a:rPr lang="ru-RU" sz="2400"/>
              <a:t>!</a:t>
            </a:r>
          </a:p>
        </p:txBody>
      </p:sp>
      <p:graphicFrame>
        <p:nvGraphicFramePr>
          <p:cNvPr id="110595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539750" y="1268413"/>
          <a:ext cx="53149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43" name="Формула" r:id="rId3" imgW="3543120" imgH="431640" progId="Equation.3">
                  <p:embed/>
                </p:oleObj>
              </mc:Choice>
              <mc:Fallback>
                <p:oleObj name="Формула" r:id="rId3" imgW="354312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268413"/>
                        <a:ext cx="53149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6" name="Group 4"/>
          <p:cNvGraphicFramePr>
            <a:graphicFrameLocks noGrp="1"/>
          </p:cNvGraphicFramePr>
          <p:nvPr>
            <p:ph sz="quarter" idx="2"/>
          </p:nvPr>
        </p:nvGraphicFramePr>
        <p:xfrm>
          <a:off x="6516688" y="2060575"/>
          <a:ext cx="2159000" cy="4575118"/>
        </p:xfrm>
        <a:graphic>
          <a:graphicData uri="http://schemas.openxmlformats.org/drawingml/2006/table">
            <a:tbl>
              <a:tblPr/>
              <a:tblGrid>
                <a:gridCol w="1570037"/>
                <a:gridCol w="588963"/>
              </a:tblGrid>
              <a:tr h="2492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Parameter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Median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diameter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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2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0.038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2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0.32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2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Standard derivation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</a:t>
                      </a:r>
                      <a:r>
                        <a:rPr kumimoji="0" lang="en-US" sz="12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</a:t>
                      </a:r>
                      <a:endParaRPr kumimoji="0" lang="en-US" sz="12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</a:t>
                      </a:r>
                      <a:r>
                        <a:rPr kumimoji="0" lang="en-US" sz="12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</a:t>
                      </a:r>
                      <a:endParaRPr kumimoji="0" lang="en-US" sz="12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2.16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Symbol" pitchFamily="18" charset="2"/>
                        </a:rPr>
                        <a:t></a:t>
                      </a:r>
                      <a:r>
                        <a:rPr kumimoji="0" lang="en-US" sz="12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endParaRPr kumimoji="0" lang="en-US" sz="12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2.21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Total volume (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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m3 cm-3)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1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12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0.63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12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38.4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en-US" sz="12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30.8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0640" name="Text Box 48"/>
          <p:cNvSpPr txBox="1">
            <a:spLocks noChangeArrowheads="1"/>
          </p:cNvSpPr>
          <p:nvPr/>
        </p:nvSpPr>
        <p:spPr bwMode="auto">
          <a:xfrm>
            <a:off x="6227763" y="1196975"/>
            <a:ext cx="262255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400" b="1">
                <a:solidFill>
                  <a:schemeClr val="tx1"/>
                </a:solidFill>
                <a:latin typeface="Arial" charset="0"/>
              </a:rPr>
              <a:t>Polluted urban conditions:</a:t>
            </a:r>
          </a:p>
          <a:p>
            <a:pPr eaLnBrk="1" hangingPunct="1"/>
            <a:r>
              <a:rPr lang="en-US" sz="1400" b="1">
                <a:solidFill>
                  <a:schemeClr val="tx1"/>
                </a:solidFill>
                <a:latin typeface="Arial" charset="0"/>
              </a:rPr>
              <a:t>sum of three log-normal </a:t>
            </a:r>
          </a:p>
          <a:p>
            <a:pPr eaLnBrk="1" hangingPunct="1"/>
            <a:r>
              <a:rPr lang="en-US" sz="1400" b="1">
                <a:solidFill>
                  <a:schemeClr val="tx1"/>
                </a:solidFill>
                <a:latin typeface="Arial" charset="0"/>
              </a:rPr>
              <a:t>distributions</a:t>
            </a:r>
            <a:r>
              <a:rPr lang="ru-RU" sz="1400" b="1">
                <a:solidFill>
                  <a:schemeClr val="tx1"/>
                </a:solidFill>
                <a:latin typeface="Arial" charset="0"/>
              </a:rPr>
              <a:t>, </a:t>
            </a:r>
            <a:r>
              <a:rPr lang="en-US" sz="1400" b="1" i="1">
                <a:solidFill>
                  <a:schemeClr val="tx1"/>
                </a:solidFill>
                <a:latin typeface="Arial" charset="0"/>
              </a:rPr>
              <a:t>T</a:t>
            </a:r>
            <a:r>
              <a:rPr lang="en-US" sz="1400" b="1" baseline="-25000">
                <a:solidFill>
                  <a:schemeClr val="tx1"/>
                </a:solidFill>
                <a:latin typeface="Arial" charset="0"/>
              </a:rPr>
              <a:t>coagul</a:t>
            </a:r>
            <a:r>
              <a:rPr lang="ru-RU" sz="1400" b="1">
                <a:solidFill>
                  <a:schemeClr val="tx1"/>
                </a:solidFill>
                <a:latin typeface="Arial" charset="0"/>
              </a:rPr>
              <a:t>= 350 </a:t>
            </a:r>
            <a:r>
              <a:rPr lang="en-US" sz="1400" b="1">
                <a:solidFill>
                  <a:schemeClr val="tx1"/>
                </a:solidFill>
                <a:latin typeface="Arial" charset="0"/>
              </a:rPr>
              <a:t>sec</a:t>
            </a:r>
            <a:endParaRPr lang="ru-RU" sz="14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0641" name="Text Box 49"/>
          <p:cNvSpPr txBox="1">
            <a:spLocks noChangeArrowheads="1"/>
          </p:cNvSpPr>
          <p:nvPr/>
        </p:nvSpPr>
        <p:spPr bwMode="auto">
          <a:xfrm>
            <a:off x="2319338" y="40973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lang="ru-RU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10642" name="Picture 50"/>
          <p:cNvPicPr>
            <a:picLocks noChangeAspect="1" noChangeArrowheads="1"/>
          </p:cNvPicPr>
          <p:nvPr>
            <p:ph sz="quarter" idx="3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916113"/>
            <a:ext cx="4922838" cy="4376737"/>
          </a:xfr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8013" cy="992187"/>
          </a:xfrm>
        </p:spPr>
        <p:txBody>
          <a:bodyPr/>
          <a:lstStyle/>
          <a:p>
            <a:pPr defTabSz="914400"/>
            <a:r>
              <a:rPr lang="en-US" sz="2800"/>
              <a:t>Coagulation in the presence of external sources</a:t>
            </a:r>
            <a:r>
              <a:rPr lang="ru-RU" sz="2800"/>
              <a:t> </a:t>
            </a:r>
          </a:p>
        </p:txBody>
      </p:sp>
      <p:sp>
        <p:nvSpPr>
          <p:cNvPr id="100401" name="Text Box 49"/>
          <p:cNvSpPr txBox="1">
            <a:spLocks noChangeArrowheads="1"/>
          </p:cNvSpPr>
          <p:nvPr/>
        </p:nvSpPr>
        <p:spPr bwMode="auto">
          <a:xfrm>
            <a:off x="2319338" y="40973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lang="ru-RU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00412" name="Object 60"/>
          <p:cNvGraphicFramePr>
            <a:graphicFrameLocks noChangeAspect="1"/>
          </p:cNvGraphicFramePr>
          <p:nvPr/>
        </p:nvGraphicFramePr>
        <p:xfrm>
          <a:off x="179388" y="1412875"/>
          <a:ext cx="4021137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15" name="Bitmap Image" r:id="rId3" imgW="3520745" imgH="3657917" progId="Paint.Picture">
                  <p:embed/>
                </p:oleObj>
              </mc:Choice>
              <mc:Fallback>
                <p:oleObj name="Bitmap Image" r:id="rId3" imgW="3520745" imgH="3657917" progId="Paint.Picture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412875"/>
                        <a:ext cx="4021137" cy="417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414" name="Object 62"/>
          <p:cNvGraphicFramePr>
            <a:graphicFrameLocks noChangeAspect="1"/>
          </p:cNvGraphicFramePr>
          <p:nvPr/>
        </p:nvGraphicFramePr>
        <p:xfrm>
          <a:off x="4859338" y="1412875"/>
          <a:ext cx="4019550" cy="417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16" name="Bitmap Image" r:id="rId5" imgW="3520745" imgH="3657917" progId="Paint.Picture">
                  <p:embed/>
                </p:oleObj>
              </mc:Choice>
              <mc:Fallback>
                <p:oleObj name="Bitmap Image" r:id="rId5" imgW="3520745" imgH="3657917" progId="Paint.Picture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1412875"/>
                        <a:ext cx="4019550" cy="417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1" name="Picture 3" descr="1vol-8secRNPT"/>
          <p:cNvPicPr>
            <a:picLocks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125538"/>
            <a:ext cx="3484562" cy="250666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4692" name="Picture 4" descr="20secdp"/>
          <p:cNvPicPr>
            <a:picLocks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363" y="1125538"/>
            <a:ext cx="3513137" cy="25273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4693" name="Picture 5" descr="20secdpProf"/>
          <p:cNvPicPr>
            <a:picLocks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3860800"/>
            <a:ext cx="3529012" cy="2525713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250825" y="260350"/>
            <a:ext cx="8667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7493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defTabSz="749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b="1">
                <a:solidFill>
                  <a:schemeClr val="accent2"/>
                </a:solidFill>
                <a:latin typeface="Arial" charset="0"/>
              </a:rPr>
              <a:t>Comparison with MELCOR simulations</a:t>
            </a:r>
            <a:endParaRPr lang="ru-RU" sz="3600" b="1">
              <a:solidFill>
                <a:schemeClr val="accent2"/>
              </a:solidFill>
              <a:latin typeface="Arial" charset="0"/>
            </a:endParaRPr>
          </a:p>
        </p:txBody>
      </p:sp>
      <p:pic>
        <p:nvPicPr>
          <p:cNvPr id="114696" name="Picture 8" descr="phor1"/>
          <p:cNvPicPr>
            <a:picLocks noChangeAspect="1" noChangeArrowheads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2363" y="3933825"/>
            <a:ext cx="3527425" cy="2525713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2800"/>
              <a:t>Condensation processes: numerical method</a:t>
            </a:r>
            <a:endParaRPr lang="ru-RU" sz="2800"/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228600" y="1143000"/>
            <a:ext cx="8763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1400" b="1">
                <a:solidFill>
                  <a:srgbClr val="FF0000"/>
                </a:solidFill>
                <a:cs typeface="Times New Roman" pitchFamily="18" charset="0"/>
              </a:rPr>
              <a:t>Jacobson, M.Z. </a:t>
            </a:r>
            <a:r>
              <a:rPr lang="en-US" sz="1400">
                <a:solidFill>
                  <a:schemeClr val="tx1"/>
                </a:solidFill>
                <a:cs typeface="Times New Roman" pitchFamily="18" charset="0"/>
              </a:rPr>
              <a:t>(1997). Numerical Techniques to Solve Condensational and Dissolutional Growth Equations When Growth is Coupled to Reversible Reactions, </a:t>
            </a:r>
            <a:r>
              <a:rPr lang="en-US" sz="1400" b="1" i="1">
                <a:solidFill>
                  <a:schemeClr val="tx1"/>
                </a:solidFill>
                <a:cs typeface="Times New Roman" pitchFamily="18" charset="0"/>
              </a:rPr>
              <a:t>Aerosol Sci. Technol</a:t>
            </a:r>
            <a:r>
              <a:rPr lang="en-US" sz="1400">
                <a:solidFill>
                  <a:schemeClr val="tx1"/>
                </a:solidFill>
                <a:cs typeface="Times New Roman" pitchFamily="18" charset="0"/>
              </a:rPr>
              <a:t>. 27: 91-498.</a:t>
            </a:r>
            <a:r>
              <a:rPr lang="ru-RU" sz="140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1676400" y="22098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; </a:t>
            </a:r>
            <a:r>
              <a:rPr lang="en-US" i="1">
                <a:solidFill>
                  <a:schemeClr val="tx1"/>
                </a:solidFill>
                <a:cs typeface="Times New Roman" pitchFamily="18" charset="0"/>
              </a:rPr>
              <a:t>i=</a:t>
            </a: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1,…,</a:t>
            </a:r>
            <a:r>
              <a:rPr lang="en-US" i="1">
                <a:solidFill>
                  <a:schemeClr val="tx1"/>
                </a:solidFill>
                <a:cs typeface="Times New Roman" pitchFamily="18" charset="0"/>
              </a:rPr>
              <a:t>N</a:t>
            </a:r>
            <a:r>
              <a:rPr lang="en-US" i="1" baseline="-30000">
                <a:solidFill>
                  <a:schemeClr val="tx1"/>
                </a:solidFill>
                <a:cs typeface="Times New Roman" pitchFamily="18" charset="0"/>
              </a:rPr>
              <a:t>p</a:t>
            </a: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-1</a:t>
            </a:r>
            <a:r>
              <a:rPr lang="ru-RU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93189" name="Object 5"/>
          <p:cNvGraphicFramePr>
            <a:graphicFrameLocks noChangeAspect="1"/>
          </p:cNvGraphicFramePr>
          <p:nvPr/>
        </p:nvGraphicFramePr>
        <p:xfrm>
          <a:off x="696913" y="2068513"/>
          <a:ext cx="96837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9" name="Формула" r:id="rId3" imgW="533160" imgH="393480" progId="Equation.3">
                  <p:embed/>
                </p:oleObj>
              </mc:Choice>
              <mc:Fallback>
                <p:oleObj name="Формула" r:id="rId3" imgW="5331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2068513"/>
                        <a:ext cx="968375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6248400" y="220980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; </a:t>
            </a:r>
            <a:r>
              <a:rPr lang="en-US" i="1">
                <a:solidFill>
                  <a:schemeClr val="tx1"/>
                </a:solidFill>
                <a:cs typeface="Times New Roman" pitchFamily="18" charset="0"/>
              </a:rPr>
              <a:t>i=</a:t>
            </a: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1,…,</a:t>
            </a:r>
            <a:r>
              <a:rPr lang="en-US" i="1">
                <a:solidFill>
                  <a:schemeClr val="tx1"/>
                </a:solidFill>
                <a:cs typeface="Times New Roman" pitchFamily="18" charset="0"/>
              </a:rPr>
              <a:t>N</a:t>
            </a:r>
            <a:r>
              <a:rPr lang="en-US" i="1" baseline="-30000">
                <a:solidFill>
                  <a:schemeClr val="tx1"/>
                </a:solidFill>
                <a:cs typeface="Times New Roman" pitchFamily="18" charset="0"/>
              </a:rPr>
              <a:t>p</a:t>
            </a: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-1, </a:t>
            </a:r>
            <a:r>
              <a:rPr lang="en-US" i="1">
                <a:solidFill>
                  <a:schemeClr val="tx1"/>
                </a:solidFill>
                <a:cs typeface="Times New Roman" pitchFamily="18" charset="0"/>
              </a:rPr>
              <a:t>j=</a:t>
            </a:r>
            <a:r>
              <a:rPr lang="en-US">
                <a:solidFill>
                  <a:schemeClr val="tx1"/>
                </a:solidFill>
                <a:cs typeface="Times New Roman" pitchFamily="18" charset="0"/>
              </a:rPr>
              <a:t>1,…,</a:t>
            </a:r>
            <a:r>
              <a:rPr lang="en-US" i="1">
                <a:solidFill>
                  <a:schemeClr val="tx1"/>
                </a:solidFill>
                <a:cs typeface="Times New Roman" pitchFamily="18" charset="0"/>
              </a:rPr>
              <a:t>N</a:t>
            </a:r>
            <a:r>
              <a:rPr lang="en-US" i="1" baseline="-30000">
                <a:solidFill>
                  <a:schemeClr val="tx1"/>
                </a:solidFill>
                <a:cs typeface="Times New Roman" pitchFamily="18" charset="0"/>
              </a:rPr>
              <a:t>c</a:t>
            </a:r>
            <a:r>
              <a:rPr lang="ru-RU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93191" name="Object 7"/>
          <p:cNvGraphicFramePr>
            <a:graphicFrameLocks noChangeAspect="1"/>
          </p:cNvGraphicFramePr>
          <p:nvPr/>
        </p:nvGraphicFramePr>
        <p:xfrm>
          <a:off x="3276600" y="1981200"/>
          <a:ext cx="29559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0" r:id="rId5" imgW="1739900" imgH="419100" progId="Equation.3">
                  <p:embed/>
                </p:oleObj>
              </mc:Choice>
              <mc:Fallback>
                <p:oleObj r:id="rId5" imgW="17399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981200"/>
                        <a:ext cx="295592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3467100" y="3303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graphicFrame>
        <p:nvGraphicFramePr>
          <p:cNvPr id="93193" name="Object 9"/>
          <p:cNvGraphicFramePr>
            <a:graphicFrameLocks noChangeAspect="1"/>
          </p:cNvGraphicFramePr>
          <p:nvPr/>
        </p:nvGraphicFramePr>
        <p:xfrm>
          <a:off x="2547938" y="3048000"/>
          <a:ext cx="40433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1" name="Формула" r:id="rId7" imgW="2171520" imgH="253800" progId="Equation.3">
                  <p:embed/>
                </p:oleObj>
              </mc:Choice>
              <mc:Fallback>
                <p:oleObj name="Формула" r:id="rId7" imgW="217152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7938" y="3048000"/>
                        <a:ext cx="404336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4" name="Rectangle 10"/>
          <p:cNvSpPr>
            <a:spLocks noChangeArrowheads="1"/>
          </p:cNvSpPr>
          <p:nvPr/>
        </p:nvSpPr>
        <p:spPr bwMode="auto">
          <a:xfrm>
            <a:off x="342900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graphicFrame>
        <p:nvGraphicFramePr>
          <p:cNvPr id="93195" name="Object 11"/>
          <p:cNvGraphicFramePr>
            <a:graphicFrameLocks noChangeAspect="1"/>
          </p:cNvGraphicFramePr>
          <p:nvPr/>
        </p:nvGraphicFramePr>
        <p:xfrm>
          <a:off x="2743200" y="3810000"/>
          <a:ext cx="3962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2" r:id="rId9" imgW="2286000" imgH="457200" progId="Equation.3">
                  <p:embed/>
                </p:oleObj>
              </mc:Choice>
              <mc:Fallback>
                <p:oleObj r:id="rId9" imgW="2286000" imgH="457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810000"/>
                        <a:ext cx="39624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6" name="Rectangle 12"/>
          <p:cNvSpPr>
            <a:spLocks noChangeArrowheads="1"/>
          </p:cNvSpPr>
          <p:nvPr/>
        </p:nvSpPr>
        <p:spPr bwMode="auto">
          <a:xfrm>
            <a:off x="3513138" y="31511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graphicFrame>
        <p:nvGraphicFramePr>
          <p:cNvPr id="93197" name="Object 13"/>
          <p:cNvGraphicFramePr>
            <a:graphicFrameLocks noChangeAspect="1"/>
          </p:cNvGraphicFramePr>
          <p:nvPr/>
        </p:nvGraphicFramePr>
        <p:xfrm>
          <a:off x="2743200" y="5029200"/>
          <a:ext cx="37179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3" r:id="rId11" imgW="2120900" imgH="558800" progId="Equation.3">
                  <p:embed/>
                </p:oleObj>
              </mc:Choice>
              <mc:Fallback>
                <p:oleObj r:id="rId11" imgW="2120900" imgH="558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029200"/>
                        <a:ext cx="3717925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198" name="Rectangle 14"/>
          <p:cNvSpPr>
            <a:spLocks noChangeArrowheads="1"/>
          </p:cNvSpPr>
          <p:nvPr/>
        </p:nvSpPr>
        <p:spPr bwMode="auto">
          <a:xfrm>
            <a:off x="388620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777</Words>
  <Application>Microsoft Office PowerPoint</Application>
  <PresentationFormat>Bildschirmpräsentation (4:3)</PresentationFormat>
  <Paragraphs>93</Paragraphs>
  <Slides>18</Slides>
  <Notes>4</Notes>
  <HiddenSlides>0</HiddenSlides>
  <MMClips>1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18</vt:i4>
      </vt:variant>
    </vt:vector>
  </HeadingPairs>
  <TitlesOfParts>
    <vt:vector size="25" baseType="lpstr">
      <vt:lpstr>Times New Roman</vt:lpstr>
      <vt:lpstr>Arial</vt:lpstr>
      <vt:lpstr>Symbol</vt:lpstr>
      <vt:lpstr>Wingdings</vt:lpstr>
      <vt:lpstr>Оформление по умолчанию</vt:lpstr>
      <vt:lpstr>Microsoft Equation 3.0</vt:lpstr>
      <vt:lpstr>Bitmap Image</vt:lpstr>
      <vt:lpstr>PowerPoint-Präsentation</vt:lpstr>
      <vt:lpstr>Coagulation processes: numerical method</vt:lpstr>
      <vt:lpstr>Coagulation processes: validation tests</vt:lpstr>
      <vt:lpstr>Coagulation processes: validation tests</vt:lpstr>
      <vt:lpstr>Coagulation: influence of dilution: coagulation “freezing”</vt:lpstr>
      <vt:lpstr>Coagulation: fluctuation of concentration: the process is practically linear!</vt:lpstr>
      <vt:lpstr>Coagulation in the presence of external sources </vt:lpstr>
      <vt:lpstr>PowerPoint-Präsentation</vt:lpstr>
      <vt:lpstr>Condensation processes: numerical method</vt:lpstr>
      <vt:lpstr>Condensation processes: validation tests</vt:lpstr>
      <vt:lpstr>Condensation processes: multi-component particles</vt:lpstr>
      <vt:lpstr>Results of calculations aerosol parameters using of aerosol code integrated with KUPOL-M thermohydraulic code</vt:lpstr>
      <vt:lpstr>Simulation of coagulation process  in convective boundary layerатмосферы. (comparison of 3D LES и 1D diffusion models)</vt:lpstr>
      <vt:lpstr>Simulation of coagulation process  in convective boundary layerа.</vt:lpstr>
      <vt:lpstr>Simulation of coagulation process  in convective boundary layer. (comparison of 3D LES и 1D diffusion models)</vt:lpstr>
      <vt:lpstr>Simulation of coagulation process  in convective boundary layerа. (comparison of 3D LES и 1D diffusion models)</vt:lpstr>
      <vt:lpstr>Simulation of coagulation process  in convective boundary layerа.</vt:lpstr>
      <vt:lpstr>Possible farther development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Кинетика коагуляции аэрозольных частиц в турбулентном пограничном слое: расчет с использованием метода моделирования крупных вихрей</dc:title>
  <dc:creator>Peters, Ursula (IAM)</dc:creator>
  <cp:lastModifiedBy>Peters, Ursula</cp:lastModifiedBy>
  <cp:revision>102</cp:revision>
  <dcterms:modified xsi:type="dcterms:W3CDTF">2012-10-16T18:57:23Z</dcterms:modified>
</cp:coreProperties>
</file>