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2" r:id="rId2"/>
    <p:sldId id="403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</p:sldIdLst>
  <p:sldSz cx="9144000" cy="6858000" type="screen4x3"/>
  <p:notesSz cx="6784975" cy="985678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373" autoAdjust="0"/>
    <p:restoredTop sz="98074" autoAdjust="0"/>
  </p:normalViewPr>
  <p:slideViewPr>
    <p:cSldViewPr snapToGrid="0">
      <p:cViewPr>
        <p:scale>
          <a:sx n="94" d="100"/>
          <a:sy n="94" d="100"/>
        </p:scale>
        <p:origin x="-1699" y="-19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54" y="-102"/>
      </p:cViewPr>
      <p:guideLst>
        <p:guide orient="horz" pos="3105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Cologne, Germany, March, 2005</a:t>
            </a:r>
          </a:p>
        </p:txBody>
      </p:sp>
    </p:spTree>
    <p:extLst>
      <p:ext uri="{BB962C8B-B14F-4D97-AF65-F5344CB8AC3E}">
        <p14:creationId xmlns:p14="http://schemas.microsoft.com/office/powerpoint/2010/main" val="382818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28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1018B5-2CA0-45CC-B5E8-06AFA7BECC3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44477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F4360C-C0B2-43A1-989B-76E58171FBD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98044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81013"/>
            <a:ext cx="1943100" cy="5614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676900" cy="5614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3BBC0B-F70E-4F81-A2D9-3A5D85AC07F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10732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481013"/>
            <a:ext cx="7772400" cy="5614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5214A8-FF89-4022-B626-6882139393B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2921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7B12A2-F643-4A1D-B8F4-743A626F94E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896793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16ECC1-CE6E-4E1F-849C-5C17AC61A8C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92322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B79835-DEE4-4684-A968-98A3AEEE43E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284284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EC5694-D72A-491C-A23C-7AD9185D295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55774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080A81-469D-4B7A-B276-1D899458C2A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229121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8CE08C-366B-4A72-B8F2-64256C69DD4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558107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68FB0C-E293-4D8C-927E-44C1A0150E1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08853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C9E119-4A24-4D0A-84F7-22D6485A9C3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77472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2749E7-FD5B-471A-9503-CDE6366EE34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282283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rgbClr val="990033"/>
                </a:solidFill>
              </a:defRPr>
            </a:lvl1pPr>
          </a:lstStyle>
          <a:p>
            <a:fld id="{236501FD-0AFB-41C0-A681-865D011A29E1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532313" y="6400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59" tIns="46030" rIns="92059" bIns="46030" anchor="ctr"/>
          <a:lstStyle/>
          <a:p>
            <a:pPr algn="l" defTabSz="762000"/>
            <a:r>
              <a:rPr lang="en-US" sz="1200">
                <a:solidFill>
                  <a:srgbClr val="A50021"/>
                </a:solidFill>
              </a:rPr>
              <a:t>1</a:t>
            </a:r>
            <a:r>
              <a:rPr lang="en-US" sz="1200" baseline="30000">
                <a:solidFill>
                  <a:srgbClr val="A50021"/>
                </a:solidFill>
              </a:rPr>
              <a:t>st</a:t>
            </a:r>
            <a:r>
              <a:rPr lang="en-US" sz="1200">
                <a:solidFill>
                  <a:srgbClr val="A50021"/>
                </a:solidFill>
              </a:rPr>
              <a:t> EVAN Project Meeting, Sept 10, 2007, St. Petersburg</a:t>
            </a:r>
            <a:endParaRPr lang="en-GB" sz="1200">
              <a:solidFill>
                <a:srgbClr val="A500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3.wmf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908175" y="2133600"/>
            <a:ext cx="568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422" tIns="68712" rIns="137422" bIns="68712" anchor="ctr"/>
          <a:lstStyle/>
          <a:p>
            <a:pPr algn="l"/>
            <a:r>
              <a:rPr lang="en-US" sz="3600">
                <a:solidFill>
                  <a:srgbClr val="A50021"/>
                </a:solidFill>
                <a:cs typeface="Times New Roman" pitchFamily="18" charset="0"/>
              </a:rPr>
              <a:t>  </a:t>
            </a:r>
            <a:r>
              <a:rPr lang="en-US" sz="3600">
                <a:solidFill>
                  <a:srgbClr val="800000"/>
                </a:solidFill>
                <a:cs typeface="Times New Roman" pitchFamily="18" charset="0"/>
              </a:rPr>
              <a:t>P</a:t>
            </a:r>
            <a:r>
              <a:rPr lang="en-GB" sz="3600">
                <a:solidFill>
                  <a:srgbClr val="800000"/>
                </a:solidFill>
                <a:cs typeface="Times New Roman" pitchFamily="18" charset="0"/>
              </a:rPr>
              <a:t>re-EV1 experiment</a:t>
            </a:r>
            <a:r>
              <a:rPr lang="ru-RU" sz="3600">
                <a:solidFill>
                  <a:srgbClr val="A50021"/>
                </a:solidFill>
              </a:rPr>
              <a:t> </a:t>
            </a:r>
            <a:endParaRPr lang="en-GB" sz="3600">
              <a:solidFill>
                <a:srgbClr val="A50021"/>
              </a:solidFill>
            </a:endParaRPr>
          </a:p>
        </p:txBody>
      </p:sp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1109663" y="330200"/>
            <a:ext cx="360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pPr algn="l"/>
            <a:r>
              <a:rPr lang="en-US" sz="1800">
                <a:cs typeface="Times New Roman" pitchFamily="18" charset="0"/>
              </a:rPr>
              <a:t>A.P. Alexandrov </a:t>
            </a:r>
            <a:r>
              <a:rPr lang="en-GB" sz="1800"/>
              <a:t>Research</a:t>
            </a:r>
            <a:r>
              <a:rPr lang="en-US" sz="1800"/>
              <a:t> </a:t>
            </a:r>
            <a:r>
              <a:rPr lang="en-GB" sz="1800"/>
              <a:t>Institute</a:t>
            </a:r>
            <a:r>
              <a:rPr lang="en-US" sz="1800"/>
              <a:t> of Technology</a:t>
            </a:r>
            <a:endParaRPr lang="en-GB" sz="1800"/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4743450" y="333375"/>
            <a:ext cx="291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pPr algn="l"/>
            <a:r>
              <a:rPr lang="en-GB" sz="1800"/>
              <a:t> </a:t>
            </a:r>
            <a:r>
              <a:rPr lang="en-US" sz="1800"/>
              <a:t>ISTC</a:t>
            </a:r>
            <a:r>
              <a:rPr lang="en-GB" sz="1800"/>
              <a:t> EVAN Project</a:t>
            </a:r>
            <a:endParaRPr lang="en-US" sz="1800"/>
          </a:p>
          <a:p>
            <a:pPr algn="l"/>
            <a:r>
              <a:rPr lang="en-US" sz="1800"/>
              <a:t># 3345</a:t>
            </a:r>
            <a:endParaRPr lang="en-GB" sz="1800"/>
          </a:p>
        </p:txBody>
      </p:sp>
      <p:pic>
        <p:nvPicPr>
          <p:cNvPr id="527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772400" y="16510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7366" name="Object 6"/>
          <p:cNvGraphicFramePr>
            <a:graphicFrameLocks noChangeAspect="1"/>
          </p:cNvGraphicFramePr>
          <p:nvPr/>
        </p:nvGraphicFramePr>
        <p:xfrm>
          <a:off x="225425" y="209550"/>
          <a:ext cx="822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68" name="CorelDRAW" r:id="rId4" imgW="515520" imgH="574200" progId="CorelDraw.Graphic.7">
                  <p:embed/>
                </p:oleObj>
              </mc:Choice>
              <mc:Fallback>
                <p:oleObj name="CorelDRAW" r:id="rId4" imgW="515520" imgH="574200" progId="CorelDraw.Graphic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209550"/>
                        <a:ext cx="822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827088" y="4292600"/>
            <a:ext cx="4572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GB"/>
              <a:t>Presented by S. Bechta</a:t>
            </a:r>
          </a:p>
          <a:p>
            <a:pPr algn="l" eaLnBrk="1" hangingPunct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EVAN mee</a:t>
            </a:r>
            <a:r>
              <a:rPr lang="en-GB"/>
              <a:t>ting</a:t>
            </a:r>
          </a:p>
          <a:p>
            <a:pPr algn="l"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A4F04-406E-4599-9C54-02FC876675C2}" type="slidenum">
              <a:rPr lang="en-GB"/>
              <a:pPr/>
              <a:t>10</a:t>
            </a:fld>
            <a:endParaRPr lang="en-GB"/>
          </a:p>
        </p:txBody>
      </p:sp>
      <p:grpSp>
        <p:nvGrpSpPr>
          <p:cNvPr id="536578" name="Group 2"/>
          <p:cNvGrpSpPr>
            <a:grpSpLocks/>
          </p:cNvGrpSpPr>
          <p:nvPr/>
        </p:nvGrpSpPr>
        <p:grpSpPr bwMode="auto">
          <a:xfrm>
            <a:off x="755650" y="1557338"/>
            <a:ext cx="7056438" cy="4321175"/>
            <a:chOff x="476" y="890"/>
            <a:chExt cx="4445" cy="2722"/>
          </a:xfrm>
        </p:grpSpPr>
        <p:pic>
          <p:nvPicPr>
            <p:cNvPr id="53657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890"/>
              <a:ext cx="4445" cy="2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6580" name="Text Box 4"/>
            <p:cNvSpPr txBox="1">
              <a:spLocks noChangeArrowheads="1"/>
            </p:cNvSpPr>
            <p:nvPr/>
          </p:nvSpPr>
          <p:spPr bwMode="auto">
            <a:xfrm>
              <a:off x="1115" y="1279"/>
              <a:ext cx="21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GB" sz="1000">
                  <a:solidFill>
                    <a:srgbClr val="CC0000"/>
                  </a:solidFill>
                </a:rPr>
                <a:t>2565</a:t>
              </a:r>
            </a:p>
          </p:txBody>
        </p:sp>
        <p:sp>
          <p:nvSpPr>
            <p:cNvPr id="536581" name="Line 5"/>
            <p:cNvSpPr>
              <a:spLocks noChangeShapeType="1"/>
            </p:cNvSpPr>
            <p:nvPr/>
          </p:nvSpPr>
          <p:spPr bwMode="auto">
            <a:xfrm>
              <a:off x="1115" y="1357"/>
              <a:ext cx="29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6582" name="Text Box 6"/>
            <p:cNvSpPr txBox="1">
              <a:spLocks noChangeArrowheads="1"/>
            </p:cNvSpPr>
            <p:nvPr/>
          </p:nvSpPr>
          <p:spPr bwMode="auto">
            <a:xfrm>
              <a:off x="1712" y="1240"/>
              <a:ext cx="21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GB" sz="1000">
                  <a:solidFill>
                    <a:srgbClr val="CC0000"/>
                  </a:solidFill>
                </a:rPr>
                <a:t>2545</a:t>
              </a:r>
            </a:p>
          </p:txBody>
        </p:sp>
        <p:sp>
          <p:nvSpPr>
            <p:cNvPr id="536583" name="Line 7"/>
            <p:cNvSpPr>
              <a:spLocks noChangeShapeType="1"/>
            </p:cNvSpPr>
            <p:nvPr/>
          </p:nvSpPr>
          <p:spPr bwMode="auto">
            <a:xfrm>
              <a:off x="1840" y="1240"/>
              <a:ext cx="25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6584" name="Text Box 8"/>
            <p:cNvSpPr txBox="1">
              <a:spLocks noChangeArrowheads="1"/>
            </p:cNvSpPr>
            <p:nvPr/>
          </p:nvSpPr>
          <p:spPr bwMode="auto">
            <a:xfrm>
              <a:off x="2693" y="1122"/>
              <a:ext cx="170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GB" sz="900">
                  <a:solidFill>
                    <a:srgbClr val="CC0000"/>
                  </a:solidFill>
                </a:rPr>
                <a:t>2630</a:t>
              </a:r>
            </a:p>
          </p:txBody>
        </p:sp>
        <p:sp>
          <p:nvSpPr>
            <p:cNvPr id="536585" name="Line 9"/>
            <p:cNvSpPr>
              <a:spLocks noChangeShapeType="1"/>
            </p:cNvSpPr>
            <p:nvPr/>
          </p:nvSpPr>
          <p:spPr bwMode="auto">
            <a:xfrm>
              <a:off x="2864" y="1123"/>
              <a:ext cx="21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6586" name="Text Box 10"/>
            <p:cNvSpPr txBox="1">
              <a:spLocks noChangeArrowheads="1"/>
            </p:cNvSpPr>
            <p:nvPr/>
          </p:nvSpPr>
          <p:spPr bwMode="auto">
            <a:xfrm>
              <a:off x="3290" y="1162"/>
              <a:ext cx="170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GB" sz="900">
                  <a:solidFill>
                    <a:srgbClr val="CC0000"/>
                  </a:solidFill>
                </a:rPr>
                <a:t>2655</a:t>
              </a:r>
            </a:p>
          </p:txBody>
        </p:sp>
        <p:sp>
          <p:nvSpPr>
            <p:cNvPr id="536587" name="Line 11"/>
            <p:cNvSpPr>
              <a:spLocks noChangeShapeType="1"/>
            </p:cNvSpPr>
            <p:nvPr/>
          </p:nvSpPr>
          <p:spPr bwMode="auto">
            <a:xfrm>
              <a:off x="3418" y="1123"/>
              <a:ext cx="29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6588" name="Text Box 12"/>
            <p:cNvSpPr txBox="1">
              <a:spLocks noChangeArrowheads="1"/>
            </p:cNvSpPr>
            <p:nvPr/>
          </p:nvSpPr>
          <p:spPr bwMode="auto">
            <a:xfrm>
              <a:off x="3845" y="1007"/>
              <a:ext cx="170" cy="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GB" sz="900">
                  <a:solidFill>
                    <a:srgbClr val="CC0000"/>
                  </a:solidFill>
                </a:rPr>
                <a:t>2700</a:t>
              </a:r>
            </a:p>
          </p:txBody>
        </p:sp>
      </p:grpSp>
      <p:sp>
        <p:nvSpPr>
          <p:cNvPr id="536589" name="Rectangle 13"/>
          <p:cNvSpPr>
            <a:spLocks noChangeArrowheads="1"/>
          </p:cNvSpPr>
          <p:nvPr/>
        </p:nvSpPr>
        <p:spPr bwMode="auto">
          <a:xfrm>
            <a:off x="0" y="0"/>
            <a:ext cx="47879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474" tIns="68237" rIns="136474" bIns="68237">
            <a:spAutoFit/>
          </a:bodyPr>
          <a:lstStyle/>
          <a:p>
            <a:pPr algn="l" defTabSz="1136650">
              <a:buSzPct val="85000"/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GB" sz="2800">
                <a:solidFill>
                  <a:srgbClr val="0000CC"/>
                </a:solidFill>
                <a:cs typeface="Times New Roman" pitchFamily="18" charset="0"/>
              </a:rPr>
              <a:t>Experimental results (2) </a:t>
            </a:r>
          </a:p>
        </p:txBody>
      </p:sp>
      <p:sp>
        <p:nvSpPr>
          <p:cNvPr id="536590" name="Text Box 14"/>
          <p:cNvSpPr txBox="1">
            <a:spLocks noChangeArrowheads="1"/>
          </p:cNvSpPr>
          <p:nvPr/>
        </p:nvSpPr>
        <p:spPr bwMode="auto">
          <a:xfrm>
            <a:off x="827088" y="981075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b="0">
                <a:solidFill>
                  <a:srgbClr val="990033"/>
                </a:solidFill>
              </a:rPr>
              <a:t>Melt surface temperatures at different stationary regimes</a:t>
            </a:r>
            <a:endParaRPr lang="ru-RU" b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AEDE8-179A-42FB-8AEB-D8CA7A45D322}" type="slidenum">
              <a:rPr lang="en-GB"/>
              <a:pPr/>
              <a:t>11</a:t>
            </a:fld>
            <a:endParaRPr lang="en-GB"/>
          </a:p>
        </p:txBody>
      </p:sp>
      <p:graphicFrame>
        <p:nvGraphicFramePr>
          <p:cNvPr id="537602" name="Object 2"/>
          <p:cNvGraphicFramePr>
            <a:graphicFrameLocks noChangeAspect="1"/>
          </p:cNvGraphicFramePr>
          <p:nvPr>
            <p:ph/>
          </p:nvPr>
        </p:nvGraphicFramePr>
        <p:xfrm>
          <a:off x="349250" y="1625600"/>
          <a:ext cx="82550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06" name="Документ" r:id="rId3" imgW="6339360" imgH="2379015" progId="Word.Document.8">
                  <p:embed/>
                </p:oleObj>
              </mc:Choice>
              <mc:Fallback>
                <p:oleObj name="Документ" r:id="rId3" imgW="6339360" imgH="23790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3134" r="5942" b="4684"/>
                      <a:stretch>
                        <a:fillRect/>
                      </a:stretch>
                    </p:blipFill>
                    <p:spPr bwMode="auto">
                      <a:xfrm>
                        <a:off x="349250" y="1625600"/>
                        <a:ext cx="82550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1908175" y="836613"/>
            <a:ext cx="286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990033"/>
                </a:solidFill>
              </a:rPr>
              <a:t>Regime parameters</a:t>
            </a:r>
            <a:endParaRPr lang="ru-RU" sz="2400" b="0">
              <a:solidFill>
                <a:srgbClr val="990033"/>
              </a:solidFill>
            </a:endParaRPr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468313" y="5202238"/>
            <a:ext cx="4670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0">
                <a:solidFill>
                  <a:srgbClr val="000066"/>
                </a:solidFill>
              </a:rPr>
              <a:t>Regimes</a:t>
            </a:r>
            <a:r>
              <a:rPr lang="ru-RU" sz="1600" b="0">
                <a:solidFill>
                  <a:srgbClr val="000066"/>
                </a:solidFill>
              </a:rPr>
              <a:t> 1, 2, 4, 5, 7- </a:t>
            </a:r>
            <a:r>
              <a:rPr lang="en-US" sz="1600" b="0">
                <a:solidFill>
                  <a:srgbClr val="000066"/>
                </a:solidFill>
              </a:rPr>
              <a:t>stationary</a:t>
            </a:r>
            <a:endParaRPr lang="ru-RU" sz="1600" b="0">
              <a:solidFill>
                <a:srgbClr val="000066"/>
              </a:solidFill>
            </a:endParaRPr>
          </a:p>
          <a:p>
            <a:pPr algn="l" eaLnBrk="1" hangingPunct="1"/>
            <a:r>
              <a:rPr lang="en-US" sz="1600" b="0">
                <a:solidFill>
                  <a:srgbClr val="000066"/>
                </a:solidFill>
              </a:rPr>
              <a:t>Regimes</a:t>
            </a:r>
            <a:r>
              <a:rPr lang="ru-RU" sz="1600" b="0">
                <a:solidFill>
                  <a:srgbClr val="000066"/>
                </a:solidFill>
              </a:rPr>
              <a:t> 3, 6 – </a:t>
            </a:r>
            <a:r>
              <a:rPr lang="en-US" sz="1600" b="0">
                <a:solidFill>
                  <a:srgbClr val="000066"/>
                </a:solidFill>
              </a:rPr>
              <a:t>transition</a:t>
            </a:r>
            <a:r>
              <a:rPr lang="ru-RU" sz="1600" b="0">
                <a:solidFill>
                  <a:srgbClr val="000066"/>
                </a:solidFill>
              </a:rPr>
              <a:t> (</a:t>
            </a:r>
            <a:r>
              <a:rPr lang="en-US" sz="1600" b="0">
                <a:solidFill>
                  <a:srgbClr val="000066"/>
                </a:solidFill>
              </a:rPr>
              <a:t>oxidation in progress</a:t>
            </a:r>
            <a:r>
              <a:rPr lang="ru-RU" sz="1600" b="0">
                <a:solidFill>
                  <a:srgbClr val="000066"/>
                </a:solidFill>
              </a:rPr>
              <a:t>).  </a:t>
            </a:r>
          </a:p>
        </p:txBody>
      </p:sp>
      <p:sp>
        <p:nvSpPr>
          <p:cNvPr id="537605" name="Rectangle 5"/>
          <p:cNvSpPr>
            <a:spLocks noChangeArrowheads="1"/>
          </p:cNvSpPr>
          <p:nvPr/>
        </p:nvSpPr>
        <p:spPr bwMode="auto">
          <a:xfrm>
            <a:off x="0" y="0"/>
            <a:ext cx="47879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474" tIns="68237" rIns="136474" bIns="68237">
            <a:spAutoFit/>
          </a:bodyPr>
          <a:lstStyle/>
          <a:p>
            <a:pPr algn="l" defTabSz="1136650">
              <a:buSzPct val="85000"/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GB" sz="2800">
                <a:solidFill>
                  <a:srgbClr val="0000CC"/>
                </a:solidFill>
                <a:cs typeface="Times New Roman" pitchFamily="18" charset="0"/>
              </a:rPr>
              <a:t>Experimental results (3) 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BBC0E-B70E-4F80-BE77-2BF8A0D83BFD}" type="slidenum">
              <a:rPr lang="en-GB"/>
              <a:pPr/>
              <a:t>12</a:t>
            </a:fld>
            <a:endParaRPr lang="en-GB"/>
          </a:p>
        </p:txBody>
      </p:sp>
      <p:pic>
        <p:nvPicPr>
          <p:cNvPr id="538626" name="Picture 2" descr="DSCN171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20673" r="8969"/>
          <a:stretch>
            <a:fillRect/>
          </a:stretch>
        </p:blipFill>
        <p:spPr>
          <a:xfrm>
            <a:off x="323850" y="1346200"/>
            <a:ext cx="33940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627" name="Picture 3" descr="DSCN1717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19025" r="10966"/>
          <a:stretch>
            <a:fillRect/>
          </a:stretch>
        </p:blipFill>
        <p:spPr>
          <a:xfrm>
            <a:off x="6443663" y="987425"/>
            <a:ext cx="2409825" cy="2225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628" name="Picture 4" descr="DSCN1718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r="23080" b="21263"/>
          <a:stretch>
            <a:fillRect/>
          </a:stretch>
        </p:blipFill>
        <p:spPr>
          <a:xfrm>
            <a:off x="6443663" y="3938588"/>
            <a:ext cx="2305050" cy="2298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629" name="Text Box 5"/>
          <p:cNvSpPr txBox="1">
            <a:spLocks noChangeArrowheads="1"/>
          </p:cNvSpPr>
          <p:nvPr/>
        </p:nvSpPr>
        <p:spPr bwMode="auto">
          <a:xfrm>
            <a:off x="7216775" y="2951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 sz="1800" b="0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7667625" y="3789363"/>
            <a:ext cx="288925" cy="869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 flipH="1">
            <a:off x="1403350" y="1851025"/>
            <a:ext cx="2592388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 flipH="1">
            <a:off x="2411413" y="1851025"/>
            <a:ext cx="1584325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7524750" y="765175"/>
            <a:ext cx="142875" cy="935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8634" name="Text Box 10"/>
          <p:cNvSpPr txBox="1">
            <a:spLocks noChangeArrowheads="1"/>
          </p:cNvSpPr>
          <p:nvPr/>
        </p:nvSpPr>
        <p:spPr bwMode="auto">
          <a:xfrm>
            <a:off x="6516688" y="260350"/>
            <a:ext cx="2160587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400"/>
              <a:t>Aerosols from the crucible quartz tube</a:t>
            </a:r>
            <a:endParaRPr lang="ru-RU" sz="1400"/>
          </a:p>
        </p:txBody>
      </p:sp>
      <p:sp>
        <p:nvSpPr>
          <p:cNvPr id="538635" name="Text Box 11"/>
          <p:cNvSpPr txBox="1">
            <a:spLocks noChangeArrowheads="1"/>
          </p:cNvSpPr>
          <p:nvPr/>
        </p:nvSpPr>
        <p:spPr bwMode="auto">
          <a:xfrm>
            <a:off x="3995738" y="1706563"/>
            <a:ext cx="1871662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400"/>
              <a:t>Aerosols from sections</a:t>
            </a:r>
            <a:endParaRPr lang="ru-RU" sz="1400"/>
          </a:p>
        </p:txBody>
      </p:sp>
      <p:sp>
        <p:nvSpPr>
          <p:cNvPr id="538636" name="Text Box 12"/>
          <p:cNvSpPr txBox="1">
            <a:spLocks noChangeArrowheads="1"/>
          </p:cNvSpPr>
          <p:nvPr/>
        </p:nvSpPr>
        <p:spPr bwMode="auto">
          <a:xfrm>
            <a:off x="323850" y="739775"/>
            <a:ext cx="499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b="0">
                <a:solidFill>
                  <a:srgbClr val="990033"/>
                </a:solidFill>
              </a:rPr>
              <a:t>Aerosol deposition on furnace components</a:t>
            </a:r>
            <a:endParaRPr lang="ru-RU" b="0">
              <a:solidFill>
                <a:srgbClr val="990033"/>
              </a:solidFill>
            </a:endParaRPr>
          </a:p>
        </p:txBody>
      </p:sp>
      <p:sp>
        <p:nvSpPr>
          <p:cNvPr id="538637" name="Text Box 13"/>
          <p:cNvSpPr txBox="1">
            <a:spLocks noChangeArrowheads="1"/>
          </p:cNvSpPr>
          <p:nvPr/>
        </p:nvSpPr>
        <p:spPr bwMode="auto">
          <a:xfrm>
            <a:off x="6588125" y="3429000"/>
            <a:ext cx="2160588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400"/>
              <a:t>Aerosols from the lid</a:t>
            </a:r>
            <a:endParaRPr lang="ru-RU" sz="1400"/>
          </a:p>
        </p:txBody>
      </p:sp>
      <p:sp>
        <p:nvSpPr>
          <p:cNvPr id="538638" name="Rectangle 14"/>
          <p:cNvSpPr>
            <a:spLocks noChangeArrowheads="1"/>
          </p:cNvSpPr>
          <p:nvPr/>
        </p:nvSpPr>
        <p:spPr bwMode="auto">
          <a:xfrm>
            <a:off x="0" y="0"/>
            <a:ext cx="47879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474" tIns="68237" rIns="136474" bIns="68237">
            <a:spAutoFit/>
          </a:bodyPr>
          <a:lstStyle/>
          <a:p>
            <a:pPr algn="l" defTabSz="1136650">
              <a:buSzPct val="85000"/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GB" sz="2800">
                <a:solidFill>
                  <a:srgbClr val="0000CC"/>
                </a:solidFill>
                <a:cs typeface="Times New Roman" pitchFamily="18" charset="0"/>
              </a:rPr>
              <a:t>Experimental results (4) 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4685D-C812-484E-8A78-FA35F751F8A2}" type="slidenum">
              <a:rPr lang="en-GB"/>
              <a:pPr/>
              <a:t>13</a:t>
            </a:fld>
            <a:endParaRPr lang="en-GB"/>
          </a:p>
        </p:txBody>
      </p:sp>
      <p:graphicFrame>
        <p:nvGraphicFramePr>
          <p:cNvPr id="539650" name="Object 2"/>
          <p:cNvGraphicFramePr>
            <a:graphicFrameLocks noChangeAspect="1"/>
          </p:cNvGraphicFramePr>
          <p:nvPr/>
        </p:nvGraphicFramePr>
        <p:xfrm>
          <a:off x="1117600" y="914400"/>
          <a:ext cx="67818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4" name="Документ" r:id="rId3" imgW="6201974" imgH="4411740" progId="Word.Document.8">
                  <p:embed/>
                </p:oleObj>
              </mc:Choice>
              <mc:Fallback>
                <p:oleObj name="Документ" r:id="rId3" imgW="6201974" imgH="44117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914400"/>
                        <a:ext cx="6781800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1" name="Text Box 3"/>
          <p:cNvSpPr txBox="1">
            <a:spLocks noChangeArrowheads="1"/>
          </p:cNvSpPr>
          <p:nvPr/>
        </p:nvSpPr>
        <p:spPr bwMode="auto">
          <a:xfrm>
            <a:off x="468313" y="0"/>
            <a:ext cx="4370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l" eaLnBrk="1" hangingPunct="1"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</a:rPr>
              <a:t>Posttest analysis (1)</a:t>
            </a:r>
            <a:endParaRPr lang="ru-RU" sz="1800" b="0"/>
          </a:p>
        </p:txBody>
      </p:sp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373063" y="5378450"/>
            <a:ext cx="8496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Wingdings" pitchFamily="2" charset="2"/>
              <a:buChar char="ü"/>
            </a:pPr>
            <a:r>
              <a:rPr lang="en-US" sz="1400" b="0"/>
              <a:t>Imbalance</a:t>
            </a:r>
            <a:r>
              <a:rPr lang="ru-RU" sz="1400" b="0"/>
              <a:t> +50.4 </a:t>
            </a:r>
            <a:r>
              <a:rPr lang="en-US" sz="1400" b="0"/>
              <a:t>g</a:t>
            </a:r>
            <a:r>
              <a:rPr lang="ru-RU" sz="1400" b="0"/>
              <a:t> </a:t>
            </a:r>
            <a:r>
              <a:rPr lang="en-US" sz="1400" b="0"/>
              <a:t>indicates that during the experiment not only metallic zirconium got oxidized; also a</a:t>
            </a:r>
            <a:br>
              <a:rPr lang="en-US" sz="1400" b="0"/>
            </a:br>
            <a:r>
              <a:rPr lang="en-US" sz="1400" b="0"/>
              <a:t>  part of  U</a:t>
            </a:r>
            <a:r>
              <a:rPr lang="en-US" sz="1400" b="0" baseline="30000"/>
              <a:t>+4</a:t>
            </a:r>
            <a:r>
              <a:rPr lang="en-US" sz="1400" b="0"/>
              <a:t> was oxidized to</a:t>
            </a:r>
            <a:r>
              <a:rPr lang="ru-RU" sz="1400" b="0"/>
              <a:t> </a:t>
            </a:r>
            <a:r>
              <a:rPr lang="en-US" sz="1400" b="0"/>
              <a:t>U</a:t>
            </a:r>
            <a:r>
              <a:rPr lang="en-US" sz="1400" b="0" baseline="30000"/>
              <a:t>+6</a:t>
            </a:r>
            <a:endParaRPr lang="ru-RU" sz="1400" b="0" baseline="30000"/>
          </a:p>
          <a:p>
            <a:pPr algn="l" eaLnBrk="1" hangingPunct="1">
              <a:buFont typeface="Wingdings" pitchFamily="2" charset="2"/>
              <a:buChar char="ü"/>
            </a:pPr>
            <a:r>
              <a:rPr lang="en-US" sz="1400" b="0"/>
              <a:t>Aerosol mass on the filters is much smaller than the mass of aerosol transport loss</a:t>
            </a:r>
            <a:r>
              <a:rPr lang="ru-RU" sz="1400" b="0"/>
              <a:t>. </a:t>
            </a:r>
            <a:r>
              <a:rPr lang="en-US" sz="1400" b="0"/>
              <a:t>The transport</a:t>
            </a:r>
            <a:br>
              <a:rPr lang="en-US" sz="1400" b="0"/>
            </a:br>
            <a:r>
              <a:rPr lang="en-US" sz="1400" b="0"/>
              <a:t>   losses are taken into account in calculations of mass release rate</a:t>
            </a:r>
            <a:endParaRPr lang="ru-RU" sz="1400" b="0"/>
          </a:p>
        </p:txBody>
      </p:sp>
      <p:sp>
        <p:nvSpPr>
          <p:cNvPr id="539653" name="Text Box 5"/>
          <p:cNvSpPr txBox="1">
            <a:spLocks noChangeArrowheads="1"/>
          </p:cNvSpPr>
          <p:nvPr/>
        </p:nvSpPr>
        <p:spPr bwMode="auto">
          <a:xfrm>
            <a:off x="1187450" y="549275"/>
            <a:ext cx="204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b="0">
                <a:solidFill>
                  <a:srgbClr val="990033"/>
                </a:solidFill>
              </a:rPr>
              <a:t>Material balance</a:t>
            </a:r>
            <a:endParaRPr lang="ru-RU" b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E9DEE-0140-4D3F-9433-8C5E249F8C10}" type="slidenum">
              <a:rPr lang="en-GB"/>
              <a:pPr/>
              <a:t>14</a:t>
            </a:fld>
            <a:endParaRPr lang="en-GB"/>
          </a:p>
        </p:txBody>
      </p:sp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900113" y="4797425"/>
            <a:ext cx="6364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ru-RU" sz="1200">
                <a:latin typeface="Arial" pitchFamily="34" charset="0"/>
              </a:rPr>
              <a:t> </a:t>
            </a:r>
            <a:r>
              <a:rPr lang="en-US" sz="1200">
                <a:latin typeface="Arial" pitchFamily="34" charset="0"/>
              </a:rPr>
              <a:t>Admixtures and</a:t>
            </a:r>
            <a:r>
              <a:rPr lang="ru-RU" sz="1200">
                <a:latin typeface="Arial" pitchFamily="34" charset="0"/>
              </a:rPr>
              <a:t> О </a:t>
            </a:r>
            <a:r>
              <a:rPr lang="en-US" sz="1200">
                <a:latin typeface="Arial" pitchFamily="34" charset="0"/>
              </a:rPr>
              <a:t>from the residue</a:t>
            </a:r>
            <a:endParaRPr lang="ru-RU" sz="1200">
              <a:latin typeface="Arial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sz="1200">
                <a:latin typeface="Arial" pitchFamily="34" charset="0"/>
              </a:rPr>
              <a:t>Average sample of aerosols collected from crucible sections, lid and quartz tube</a:t>
            </a:r>
            <a:endParaRPr lang="ru-RU" sz="1200">
              <a:latin typeface="Arial" pitchFamily="34" charset="0"/>
            </a:endParaRPr>
          </a:p>
        </p:txBody>
      </p:sp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250825" y="5445125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Wingdings" pitchFamily="2" charset="2"/>
              <a:buChar char="ü"/>
            </a:pPr>
            <a:r>
              <a:rPr lang="en-US" sz="1600" b="0"/>
              <a:t>Uranium content in the melt  decreased due to the evaporation</a:t>
            </a:r>
            <a:endParaRPr lang="ru-RU" sz="1600" b="0"/>
          </a:p>
          <a:p>
            <a:pPr algn="l" eaLnBrk="1" hangingPunct="1">
              <a:buFont typeface="Wingdings" pitchFamily="2" charset="2"/>
              <a:buChar char="ü"/>
            </a:pPr>
            <a:r>
              <a:rPr lang="en-US" sz="1600" b="0"/>
              <a:t>Aerosol mass composition</a:t>
            </a:r>
            <a:r>
              <a:rPr lang="ru-RU" sz="1600" b="0"/>
              <a:t> – </a:t>
            </a:r>
            <a:r>
              <a:rPr lang="en-US" sz="1600" b="0"/>
              <a:t>uranium oxides</a:t>
            </a:r>
            <a:r>
              <a:rPr lang="ru-RU" sz="1600" b="0"/>
              <a:t> (</a:t>
            </a:r>
            <a:r>
              <a:rPr lang="en-US" sz="1600" b="0"/>
              <a:t>IV, VI) with zirconium oxide admixtures</a:t>
            </a:r>
            <a:endParaRPr lang="ru-RU" sz="1600" b="0"/>
          </a:p>
          <a:p>
            <a:pPr algn="l" eaLnBrk="1" hangingPunct="1">
              <a:buFont typeface="Wingdings" pitchFamily="2" charset="2"/>
              <a:buChar char="ü"/>
            </a:pPr>
            <a:r>
              <a:rPr lang="en-US" sz="1600" b="0"/>
              <a:t>Stoichiometry of uranium oxides in corium</a:t>
            </a:r>
            <a:r>
              <a:rPr lang="ru-RU" sz="1600" b="0"/>
              <a:t> </a:t>
            </a:r>
            <a:r>
              <a:rPr lang="en-US" sz="1600" b="0"/>
              <a:t>is calculated</a:t>
            </a:r>
            <a:r>
              <a:rPr lang="ru-RU" sz="1600" b="0"/>
              <a:t> –</a:t>
            </a:r>
            <a:r>
              <a:rPr lang="en-US" sz="1600" b="0"/>
              <a:t> UO</a:t>
            </a:r>
            <a:r>
              <a:rPr lang="en-US" sz="1600" b="0" baseline="-25000"/>
              <a:t>2.08 </a:t>
            </a:r>
            <a:r>
              <a:rPr lang="en-US" sz="1600" b="0"/>
              <a:t>while</a:t>
            </a:r>
            <a:r>
              <a:rPr lang="en-US" sz="1600" b="0" baseline="-25000"/>
              <a:t> </a:t>
            </a:r>
            <a:r>
              <a:rPr lang="en-US" sz="1600" b="0"/>
              <a:t>in aerosols - </a:t>
            </a:r>
            <a:r>
              <a:rPr lang="ru-RU" sz="1600" b="0"/>
              <a:t>UO</a:t>
            </a:r>
            <a:r>
              <a:rPr lang="ru-RU" sz="1600" b="0" baseline="-25000"/>
              <a:t>2.</a:t>
            </a:r>
            <a:r>
              <a:rPr lang="en-US" sz="1600" b="0" baseline="-25000"/>
              <a:t>37</a:t>
            </a:r>
            <a:endParaRPr lang="ru-RU" sz="1600" b="0" baseline="-25000"/>
          </a:p>
        </p:txBody>
      </p:sp>
      <p:graphicFrame>
        <p:nvGraphicFramePr>
          <p:cNvPr id="540676" name="Object 4"/>
          <p:cNvGraphicFramePr>
            <a:graphicFrameLocks noChangeAspect="1"/>
          </p:cNvGraphicFramePr>
          <p:nvPr>
            <p:ph/>
          </p:nvPr>
        </p:nvGraphicFramePr>
        <p:xfrm>
          <a:off x="827088" y="609600"/>
          <a:ext cx="7921625" cy="44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79" name="Документ" r:id="rId3" imgW="6985115" imgH="3883444" progId="Word.Document.8">
                  <p:embed/>
                </p:oleObj>
              </mc:Choice>
              <mc:Fallback>
                <p:oleObj name="Документ" r:id="rId3" imgW="6985115" imgH="388344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00" r="6157" b="17926"/>
                      <a:stretch>
                        <a:fillRect/>
                      </a:stretch>
                    </p:blipFill>
                    <p:spPr bwMode="auto">
                      <a:xfrm>
                        <a:off x="827088" y="609600"/>
                        <a:ext cx="7921625" cy="441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0677" name="Text Box 5"/>
          <p:cNvSpPr txBox="1">
            <a:spLocks noChangeArrowheads="1"/>
          </p:cNvSpPr>
          <p:nvPr/>
        </p:nvSpPr>
        <p:spPr bwMode="auto">
          <a:xfrm>
            <a:off x="395288" y="0"/>
            <a:ext cx="4370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l" eaLnBrk="1" hangingPunct="1"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</a:rPr>
              <a:t>Posttest analysis (2)</a:t>
            </a:r>
            <a:endParaRPr lang="ru-RU" sz="1800" b="0"/>
          </a:p>
        </p:txBody>
      </p:sp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4787900" y="188913"/>
            <a:ext cx="294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1800" b="0">
                <a:solidFill>
                  <a:srgbClr val="990033"/>
                </a:solidFill>
              </a:rPr>
              <a:t>XRF and chemical analysis</a:t>
            </a:r>
            <a:endParaRPr lang="ru-RU" sz="1800" b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EE139-F189-4F64-A097-202369C114F0}" type="slidenum">
              <a:rPr lang="en-GB"/>
              <a:pPr/>
              <a:t>15</a:t>
            </a:fld>
            <a:endParaRPr lang="en-GB"/>
          </a:p>
        </p:txBody>
      </p:sp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41699" name="Object 3"/>
          <p:cNvGraphicFramePr>
            <a:graphicFrameLocks noChangeAspect="1"/>
          </p:cNvGraphicFramePr>
          <p:nvPr/>
        </p:nvGraphicFramePr>
        <p:xfrm>
          <a:off x="1763713" y="692150"/>
          <a:ext cx="576103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17" name="Формула" r:id="rId3" imgW="2019300" imgH="457200" progId="Equation.3">
                  <p:embed/>
                </p:oleObj>
              </mc:Choice>
              <mc:Fallback>
                <p:oleObj name="Формула" r:id="rId3" imgW="20193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692150"/>
                        <a:ext cx="5761037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0" name="Text Box 4"/>
          <p:cNvSpPr txBox="1">
            <a:spLocks noChangeArrowheads="1"/>
          </p:cNvSpPr>
          <p:nvPr/>
        </p:nvSpPr>
        <p:spPr bwMode="auto">
          <a:xfrm>
            <a:off x="2103438" y="35194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de-DE" sz="1800" b="0"/>
          </a:p>
        </p:txBody>
      </p:sp>
      <p:sp>
        <p:nvSpPr>
          <p:cNvPr id="541701" name="Rectangle 5"/>
          <p:cNvSpPr>
            <a:spLocks noChangeArrowheads="1"/>
          </p:cNvSpPr>
          <p:nvPr/>
        </p:nvSpPr>
        <p:spPr bwMode="auto">
          <a:xfrm>
            <a:off x="0" y="237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41702" name="Object 6"/>
          <p:cNvGraphicFramePr>
            <a:graphicFrameLocks noChangeAspect="1"/>
          </p:cNvGraphicFramePr>
          <p:nvPr/>
        </p:nvGraphicFramePr>
        <p:xfrm>
          <a:off x="2771775" y="2276475"/>
          <a:ext cx="2571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18" name="Формула" r:id="rId5" imgW="253890" imgH="228501" progId="Equation.3">
                  <p:embed/>
                </p:oleObj>
              </mc:Choice>
              <mc:Fallback>
                <p:oleObj name="Формула" r:id="rId5" imgW="253890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276475"/>
                        <a:ext cx="2571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3" name="Rectangle 7"/>
          <p:cNvSpPr>
            <a:spLocks noChangeArrowheads="1"/>
          </p:cNvSpPr>
          <p:nvPr/>
        </p:nvSpPr>
        <p:spPr bwMode="auto">
          <a:xfrm>
            <a:off x="3132138" y="2292350"/>
            <a:ext cx="43703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 sz="1400" b="0">
                <a:cs typeface="Times New Roman" pitchFamily="18" charset="0"/>
              </a:rPr>
              <a:t> – mass of total aerosols collected in the furnace, mg;</a:t>
            </a:r>
            <a:endParaRPr lang="ru-RU" sz="1400" b="0"/>
          </a:p>
          <a:p>
            <a:pPr algn="l"/>
            <a:endParaRPr lang="ru-RU" sz="1400" b="0"/>
          </a:p>
        </p:txBody>
      </p:sp>
      <p:graphicFrame>
        <p:nvGraphicFramePr>
          <p:cNvPr id="541704" name="Object 8"/>
          <p:cNvGraphicFramePr>
            <a:graphicFrameLocks noChangeAspect="1"/>
          </p:cNvGraphicFramePr>
          <p:nvPr/>
        </p:nvGraphicFramePr>
        <p:xfrm>
          <a:off x="2843213" y="2636838"/>
          <a:ext cx="3524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19" name="Формула" r:id="rId7" imgW="355292" imgH="215713" progId="Equation.3">
                  <p:embed/>
                </p:oleObj>
              </mc:Choice>
              <mc:Fallback>
                <p:oleObj name="Формула" r:id="rId7" imgW="355292" imgH="2157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636838"/>
                        <a:ext cx="3524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5" name="Rectangle 9"/>
          <p:cNvSpPr>
            <a:spLocks noChangeArrowheads="1"/>
          </p:cNvSpPr>
          <p:nvPr/>
        </p:nvSpPr>
        <p:spPr bwMode="auto">
          <a:xfrm>
            <a:off x="3203575" y="2652713"/>
            <a:ext cx="3700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/>
            <a:r>
              <a:rPr lang="en-US" sz="1400" b="0">
                <a:cs typeface="Times New Roman" pitchFamily="18" charset="0"/>
              </a:rPr>
              <a:t> – mass of aerosol deposits on the MAF, mg;</a:t>
            </a:r>
            <a:endParaRPr lang="ru-RU" sz="1400" b="0"/>
          </a:p>
          <a:p>
            <a:pPr algn="l"/>
            <a:endParaRPr lang="ru-RU" sz="1400" b="0"/>
          </a:p>
        </p:txBody>
      </p:sp>
      <p:graphicFrame>
        <p:nvGraphicFramePr>
          <p:cNvPr id="541706" name="Object 10"/>
          <p:cNvGraphicFramePr>
            <a:graphicFrameLocks noChangeAspect="1"/>
          </p:cNvGraphicFramePr>
          <p:nvPr/>
        </p:nvGraphicFramePr>
        <p:xfrm>
          <a:off x="2843213" y="2995613"/>
          <a:ext cx="3429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20" name="Формула" r:id="rId9" imgW="342603" imgH="215713" progId="Equation.3">
                  <p:embed/>
                </p:oleObj>
              </mc:Choice>
              <mc:Fallback>
                <p:oleObj name="Формула" r:id="rId9" imgW="342603" imgH="2157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995613"/>
                        <a:ext cx="3429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07" name="Rectangle 11"/>
          <p:cNvSpPr>
            <a:spLocks noChangeArrowheads="1"/>
          </p:cNvSpPr>
          <p:nvPr/>
        </p:nvSpPr>
        <p:spPr bwMode="auto">
          <a:xfrm>
            <a:off x="3203575" y="2981325"/>
            <a:ext cx="3671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1400" b="0">
                <a:cs typeface="Times New Roman" pitchFamily="18" charset="0"/>
              </a:rPr>
              <a:t> – mass of aerosol deposits on the AAF, mg;</a:t>
            </a:r>
            <a:endParaRPr lang="en-US" sz="1400" b="0"/>
          </a:p>
        </p:txBody>
      </p:sp>
      <p:sp>
        <p:nvSpPr>
          <p:cNvPr id="541708" name="Rectangle 1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41709" name="Object 13"/>
          <p:cNvGraphicFramePr>
            <a:graphicFrameLocks noChangeAspect="1"/>
          </p:cNvGraphicFramePr>
          <p:nvPr/>
        </p:nvGraphicFramePr>
        <p:xfrm>
          <a:off x="2051050" y="3787775"/>
          <a:ext cx="396081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21" name="Формула" r:id="rId11" imgW="1600200" imgH="495300" progId="Equation.3">
                  <p:embed/>
                </p:oleObj>
              </mc:Choice>
              <mc:Fallback>
                <p:oleObj name="Формула" r:id="rId11" imgW="1600200" imgH="495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787775"/>
                        <a:ext cx="3960813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10" name="Rectangle 1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41711" name="Object 15"/>
          <p:cNvGraphicFramePr>
            <a:graphicFrameLocks noChangeAspect="1"/>
          </p:cNvGraphicFramePr>
          <p:nvPr/>
        </p:nvGraphicFramePr>
        <p:xfrm>
          <a:off x="3060700" y="5314950"/>
          <a:ext cx="1428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22" name="Формула" r:id="rId13" imgW="139579" imgH="177646" progId="Equation.3">
                  <p:embed/>
                </p:oleObj>
              </mc:Choice>
              <mc:Fallback>
                <p:oleObj name="Формула" r:id="rId13" imgW="139579" imgH="17764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5314950"/>
                        <a:ext cx="1428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1712" name="Rectangle 16"/>
          <p:cNvSpPr>
            <a:spLocks noChangeArrowheads="1"/>
          </p:cNvSpPr>
          <p:nvPr/>
        </p:nvSpPr>
        <p:spPr bwMode="auto">
          <a:xfrm>
            <a:off x="3203575" y="5229225"/>
            <a:ext cx="2551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1400" b="0">
                <a:cs typeface="Times New Roman" pitchFamily="18" charset="0"/>
              </a:rPr>
              <a:t> - melt surface area, 39.6 cm</a:t>
            </a:r>
            <a:r>
              <a:rPr lang="en-US" sz="1400" b="0" baseline="30000">
                <a:cs typeface="Times New Roman" pitchFamily="18" charset="0"/>
              </a:rPr>
              <a:t>2</a:t>
            </a:r>
            <a:r>
              <a:rPr lang="en-US" sz="1400" b="0">
                <a:cs typeface="Times New Roman" pitchFamily="18" charset="0"/>
              </a:rPr>
              <a:t>.</a:t>
            </a:r>
            <a:endParaRPr lang="en-US" sz="1400" b="0"/>
          </a:p>
        </p:txBody>
      </p:sp>
      <p:pic>
        <p:nvPicPr>
          <p:cNvPr id="541713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603875"/>
            <a:ext cx="3048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714" name="Rectangle 18"/>
          <p:cNvSpPr>
            <a:spLocks noChangeArrowheads="1"/>
          </p:cNvSpPr>
          <p:nvPr/>
        </p:nvSpPr>
        <p:spPr bwMode="auto">
          <a:xfrm>
            <a:off x="3276600" y="5589588"/>
            <a:ext cx="280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sz="1400" b="0">
                <a:cs typeface="Times New Roman" pitchFamily="18" charset="0"/>
              </a:rPr>
              <a:t> – time of sampling to the AAF, h;</a:t>
            </a:r>
            <a:endParaRPr lang="en-US" sz="1400" b="0"/>
          </a:p>
        </p:txBody>
      </p:sp>
      <p:sp>
        <p:nvSpPr>
          <p:cNvPr id="541715" name="Text Box 19"/>
          <p:cNvSpPr txBox="1">
            <a:spLocks noChangeArrowheads="1"/>
          </p:cNvSpPr>
          <p:nvPr/>
        </p:nvSpPr>
        <p:spPr bwMode="auto">
          <a:xfrm>
            <a:off x="323850" y="0"/>
            <a:ext cx="4370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l" eaLnBrk="1" hangingPunct="1"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</a:rPr>
              <a:t>Posttest analysis (3)</a:t>
            </a:r>
            <a:endParaRPr lang="ru-RU" sz="1800" b="0"/>
          </a:p>
        </p:txBody>
      </p:sp>
      <p:sp>
        <p:nvSpPr>
          <p:cNvPr id="541716" name="Text Box 20"/>
          <p:cNvSpPr txBox="1">
            <a:spLocks noChangeArrowheads="1"/>
          </p:cNvSpPr>
          <p:nvPr/>
        </p:nvSpPr>
        <p:spPr bwMode="auto">
          <a:xfrm>
            <a:off x="5003800" y="188913"/>
            <a:ext cx="296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b="0">
                <a:solidFill>
                  <a:srgbClr val="990033"/>
                </a:solidFill>
              </a:rPr>
              <a:t>Aerosol release rates</a:t>
            </a:r>
            <a:r>
              <a:rPr lang="ru-RU" b="0">
                <a:solidFill>
                  <a:srgbClr val="990033"/>
                </a:solidFill>
              </a:rPr>
              <a:t> (1)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BBA36-1FFA-4851-8BF5-22A75AFC3D72}" type="slidenum">
              <a:rPr lang="en-GB"/>
              <a:pPr/>
              <a:t>16</a:t>
            </a:fld>
            <a:endParaRPr lang="en-GB"/>
          </a:p>
        </p:txBody>
      </p:sp>
      <p:graphicFrame>
        <p:nvGraphicFramePr>
          <p:cNvPr id="542722" name="Object 2"/>
          <p:cNvGraphicFramePr>
            <a:graphicFrameLocks noChangeAspect="1"/>
          </p:cNvGraphicFramePr>
          <p:nvPr/>
        </p:nvGraphicFramePr>
        <p:xfrm>
          <a:off x="323850" y="639763"/>
          <a:ext cx="8101013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26" name="Диаграмма" r:id="rId3" imgW="7096049" imgH="4524451" progId="Excel.Chart.8">
                  <p:embed/>
                </p:oleObj>
              </mc:Choice>
              <mc:Fallback>
                <p:oleObj name="Диаграмма" r:id="rId3" imgW="7096049" imgH="4524451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11" t="13403" r="5347" b="13403"/>
                      <a:stretch>
                        <a:fillRect/>
                      </a:stretch>
                    </p:blipFill>
                    <p:spPr bwMode="auto">
                      <a:xfrm>
                        <a:off x="323850" y="639763"/>
                        <a:ext cx="8101013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23" name="Text Box 3"/>
          <p:cNvSpPr txBox="1">
            <a:spLocks noChangeArrowheads="1"/>
          </p:cNvSpPr>
          <p:nvPr/>
        </p:nvSpPr>
        <p:spPr bwMode="auto">
          <a:xfrm>
            <a:off x="827088" y="5516563"/>
            <a:ext cx="7129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Wingdings" pitchFamily="2" charset="2"/>
              <a:buChar char="ü"/>
            </a:pPr>
            <a:r>
              <a:rPr lang="en-US" sz="1600" b="0"/>
              <a:t>Aerosol release rates are very sensitive to the temperature</a:t>
            </a:r>
            <a:endParaRPr lang="ru-RU" sz="1600" b="0"/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323850" y="0"/>
            <a:ext cx="4370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l" eaLnBrk="1" hangingPunct="1"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</a:rPr>
              <a:t>Posttest analysis (4)</a:t>
            </a:r>
            <a:endParaRPr lang="ru-RU" sz="1800" b="0"/>
          </a:p>
        </p:txBody>
      </p:sp>
      <p:sp>
        <p:nvSpPr>
          <p:cNvPr id="542725" name="Text Box 5"/>
          <p:cNvSpPr txBox="1">
            <a:spLocks noChangeArrowheads="1"/>
          </p:cNvSpPr>
          <p:nvPr/>
        </p:nvSpPr>
        <p:spPr bwMode="auto">
          <a:xfrm>
            <a:off x="5148263" y="260350"/>
            <a:ext cx="296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b="0">
                <a:solidFill>
                  <a:srgbClr val="990033"/>
                </a:solidFill>
              </a:rPr>
              <a:t>Aerosol release rates</a:t>
            </a:r>
            <a:r>
              <a:rPr lang="ru-RU" b="0">
                <a:solidFill>
                  <a:srgbClr val="990033"/>
                </a:solidFill>
              </a:rPr>
              <a:t> (</a:t>
            </a:r>
            <a:r>
              <a:rPr lang="en-US" b="0">
                <a:solidFill>
                  <a:srgbClr val="990033"/>
                </a:solidFill>
              </a:rPr>
              <a:t>2</a:t>
            </a:r>
            <a:r>
              <a:rPr lang="ru-RU" b="0">
                <a:solidFill>
                  <a:srgbClr val="990033"/>
                </a:solidFill>
              </a:rPr>
              <a:t>)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C877E-B75D-46DE-88FE-FEF0D7C3AA8F}" type="slidenum">
              <a:rPr lang="en-GB"/>
              <a:pPr/>
              <a:t>17</a:t>
            </a:fld>
            <a:endParaRPr lang="en-GB"/>
          </a:p>
        </p:txBody>
      </p:sp>
      <p:sp>
        <p:nvSpPr>
          <p:cNvPr id="543746" name="Text Box 2"/>
          <p:cNvSpPr txBox="1">
            <a:spLocks noChangeArrowheads="1"/>
          </p:cNvSpPr>
          <p:nvPr/>
        </p:nvSpPr>
        <p:spPr bwMode="auto">
          <a:xfrm>
            <a:off x="2771775" y="5013325"/>
            <a:ext cx="4392613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1800"/>
              <a:t>Oxygen absorption rate</a:t>
            </a:r>
            <a:endParaRPr lang="ru-RU" sz="1800"/>
          </a:p>
          <a:p>
            <a:pPr algn="l" eaLnBrk="1" hangingPunct="1"/>
            <a:r>
              <a:rPr lang="ru-RU" sz="1800" b="0"/>
              <a:t>              </a:t>
            </a:r>
            <a:r>
              <a:rPr lang="ru-RU" sz="1600" b="0"/>
              <a:t>1</a:t>
            </a:r>
            <a:r>
              <a:rPr lang="en-US" sz="1600" b="0" baseline="30000"/>
              <a:t>st</a:t>
            </a:r>
            <a:r>
              <a:rPr lang="en-US" sz="1600" b="0"/>
              <a:t> oxidation period</a:t>
            </a:r>
            <a:r>
              <a:rPr lang="ru-RU" sz="1600" b="0"/>
              <a:t>:</a:t>
            </a:r>
          </a:p>
          <a:p>
            <a:pPr algn="l" eaLnBrk="1" hangingPunct="1"/>
            <a:r>
              <a:rPr lang="ru-RU" sz="1600" b="0"/>
              <a:t>                  9.3 (</a:t>
            </a:r>
            <a:r>
              <a:rPr lang="en-US" sz="1600" b="0"/>
              <a:t>±</a:t>
            </a:r>
            <a:r>
              <a:rPr lang="ru-RU" sz="1600" b="0"/>
              <a:t>0.3) </a:t>
            </a:r>
            <a:r>
              <a:rPr lang="en-US" sz="1600" b="0"/>
              <a:t>mg</a:t>
            </a:r>
            <a:r>
              <a:rPr lang="ru-RU" sz="1600" b="0"/>
              <a:t> О</a:t>
            </a:r>
            <a:r>
              <a:rPr lang="ru-RU" sz="1600" b="0" baseline="-25000"/>
              <a:t>2</a:t>
            </a:r>
            <a:r>
              <a:rPr lang="ru-RU" sz="1600" b="0"/>
              <a:t>/с</a:t>
            </a:r>
          </a:p>
          <a:p>
            <a:pPr algn="l" eaLnBrk="1" hangingPunct="1"/>
            <a:r>
              <a:rPr lang="ru-RU" sz="1600" b="0"/>
              <a:t>              2</a:t>
            </a:r>
            <a:r>
              <a:rPr lang="en-US" sz="1600" b="0" baseline="30000"/>
              <a:t>nd</a:t>
            </a:r>
            <a:r>
              <a:rPr lang="en-US" sz="1600" b="0"/>
              <a:t> oxidation period</a:t>
            </a:r>
            <a:r>
              <a:rPr lang="ru-RU" sz="1600" b="0"/>
              <a:t>:</a:t>
            </a:r>
          </a:p>
          <a:p>
            <a:pPr algn="l" eaLnBrk="1" hangingPunct="1"/>
            <a:r>
              <a:rPr lang="ru-RU" sz="1600" b="0"/>
              <a:t>                  7.3 (</a:t>
            </a:r>
            <a:r>
              <a:rPr lang="en-US" sz="1600" b="0"/>
              <a:t>±</a:t>
            </a:r>
            <a:r>
              <a:rPr lang="ru-RU" sz="1600" b="0"/>
              <a:t>0.2) </a:t>
            </a:r>
            <a:r>
              <a:rPr lang="en-US" sz="1600" b="0"/>
              <a:t>mg</a:t>
            </a:r>
            <a:r>
              <a:rPr lang="ru-RU" sz="1600" b="0"/>
              <a:t> О</a:t>
            </a:r>
            <a:r>
              <a:rPr lang="ru-RU" sz="1600" b="0" baseline="-25000"/>
              <a:t>2</a:t>
            </a:r>
            <a:r>
              <a:rPr lang="ru-RU" sz="1600" b="0"/>
              <a:t>/с</a:t>
            </a:r>
            <a:endParaRPr lang="en-US" sz="1600" b="0"/>
          </a:p>
        </p:txBody>
      </p:sp>
      <p:graphicFrame>
        <p:nvGraphicFramePr>
          <p:cNvPr id="54374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4427538" y="981075"/>
          <a:ext cx="4038600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3" name="Plot" r:id="rId3" imgW="6642360" imgH="6716160" progId="Grapher.Document">
                  <p:embed/>
                </p:oleObj>
              </mc:Choice>
              <mc:Fallback>
                <p:oleObj name="Plot" r:id="rId3" imgW="6642360" imgH="6716160" progId="Graph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981075"/>
                        <a:ext cx="4038600" cy="4084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7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95288" y="981075"/>
          <a:ext cx="4038600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4" name="Plot" r:id="rId5" imgW="6540840" imgH="6716160" progId="Grapher.Document">
                  <p:embed/>
                </p:oleObj>
              </mc:Choice>
              <mc:Fallback>
                <p:oleObj name="Plot" r:id="rId5" imgW="6540840" imgH="6716160" progId="Grapher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4038600" cy="414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749" name="Text Box 5"/>
          <p:cNvSpPr txBox="1">
            <a:spLocks noChangeArrowheads="1"/>
          </p:cNvSpPr>
          <p:nvPr/>
        </p:nvSpPr>
        <p:spPr bwMode="auto">
          <a:xfrm>
            <a:off x="468313" y="0"/>
            <a:ext cx="4370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l" eaLnBrk="1" hangingPunct="1"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</a:rPr>
              <a:t>Posttest analysis (5)</a:t>
            </a:r>
            <a:endParaRPr lang="ru-RU" sz="1800" b="0"/>
          </a:p>
        </p:txBody>
      </p:sp>
      <p:sp>
        <p:nvSpPr>
          <p:cNvPr id="543750" name="Text Box 6"/>
          <p:cNvSpPr txBox="1">
            <a:spLocks noChangeArrowheads="1"/>
          </p:cNvSpPr>
          <p:nvPr/>
        </p:nvSpPr>
        <p:spPr bwMode="auto">
          <a:xfrm>
            <a:off x="5222875" y="212725"/>
            <a:ext cx="364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b="0">
                <a:solidFill>
                  <a:srgbClr val="990033"/>
                </a:solidFill>
              </a:rPr>
              <a:t>Evolution of the melt oxidation </a:t>
            </a:r>
            <a:endParaRPr lang="ru-RU" b="0">
              <a:solidFill>
                <a:srgbClr val="990033"/>
              </a:solidFill>
            </a:endParaRPr>
          </a:p>
        </p:txBody>
      </p:sp>
      <p:sp>
        <p:nvSpPr>
          <p:cNvPr id="543751" name="Rectangle 7"/>
          <p:cNvSpPr>
            <a:spLocks noChangeArrowheads="1"/>
          </p:cNvSpPr>
          <p:nvPr/>
        </p:nvSpPr>
        <p:spPr bwMode="auto">
          <a:xfrm>
            <a:off x="5724525" y="620713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/>
              <a:t>Oxidation index</a:t>
            </a:r>
          </a:p>
        </p:txBody>
      </p:sp>
      <p:sp>
        <p:nvSpPr>
          <p:cNvPr id="543752" name="Rectangle 8"/>
          <p:cNvSpPr>
            <a:spLocks noChangeArrowheads="1"/>
          </p:cNvSpPr>
          <p:nvPr/>
        </p:nvSpPr>
        <p:spPr bwMode="auto">
          <a:xfrm>
            <a:off x="1187450" y="620713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/>
              <a:t>Oxygen absorption mass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96F3-73A0-4E15-A2D3-09C79480C08C}" type="slidenum">
              <a:rPr lang="en-GB"/>
              <a:pPr/>
              <a:t>18</a:t>
            </a:fld>
            <a:endParaRPr lang="en-GB"/>
          </a:p>
        </p:txBody>
      </p:sp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3203575" y="476250"/>
            <a:ext cx="2320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00CC"/>
                </a:solidFill>
              </a:rPr>
              <a:t>Conclusions</a:t>
            </a:r>
            <a:endParaRPr lang="ru-RU" sz="2800">
              <a:solidFill>
                <a:srgbClr val="0000CC"/>
              </a:solidFill>
            </a:endParaRPr>
          </a:p>
        </p:txBody>
      </p:sp>
      <p:sp>
        <p:nvSpPr>
          <p:cNvPr id="544771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208962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b="0"/>
              <a:t>20 % vol. oxidant concentration in the gas mixture has been chosen</a:t>
            </a:r>
            <a:br>
              <a:rPr lang="en-US" b="0"/>
            </a:br>
            <a:r>
              <a:rPr lang="en-US" b="0"/>
              <a:t>  for the main experiment; it ensures the accident-free</a:t>
            </a:r>
            <a:r>
              <a:rPr lang="ru-RU" b="0"/>
              <a:t> </a:t>
            </a:r>
            <a:r>
              <a:rPr lang="en-US" b="0"/>
              <a:t>experimental</a:t>
            </a:r>
            <a:br>
              <a:rPr lang="en-US" b="0"/>
            </a:br>
            <a:r>
              <a:rPr lang="en-US" b="0"/>
              <a:t>  procedure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ü"/>
            </a:pPr>
            <a:endParaRPr lang="ru-RU" b="0"/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b="0"/>
              <a:t>Reliable performance of the furnace and all system has been</a:t>
            </a:r>
            <a:br>
              <a:rPr lang="en-US" b="0"/>
            </a:br>
            <a:r>
              <a:rPr lang="en-US" b="0"/>
              <a:t>  demonstrated</a:t>
            </a:r>
            <a:r>
              <a:rPr lang="ru-RU" b="0"/>
              <a:t>. </a:t>
            </a:r>
            <a:r>
              <a:rPr lang="en-US" b="0"/>
              <a:t>However aerosol transport losses are significant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ü"/>
            </a:pPr>
            <a:endParaRPr lang="en-US" b="0"/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b="0"/>
              <a:t>It has been established that the melt oxidation rate is not sensitive to</a:t>
            </a:r>
            <a:br>
              <a:rPr lang="en-US" b="0"/>
            </a:br>
            <a:r>
              <a:rPr lang="en-US" b="0"/>
              <a:t>    the oxidation index</a:t>
            </a:r>
            <a:r>
              <a:rPr lang="ru-RU" b="0"/>
              <a:t>, </a:t>
            </a:r>
            <a:r>
              <a:rPr lang="en-US" b="0"/>
              <a:t>i</a:t>
            </a:r>
            <a:r>
              <a:rPr lang="ru-RU" b="0"/>
              <a:t>.</a:t>
            </a:r>
            <a:r>
              <a:rPr lang="en-US" b="0"/>
              <a:t>e</a:t>
            </a:r>
            <a:r>
              <a:rPr lang="ru-RU" b="0"/>
              <a:t>. </a:t>
            </a:r>
            <a:r>
              <a:rPr lang="en-US" b="0"/>
              <a:t>free zirconium concentration</a:t>
            </a:r>
            <a:r>
              <a:rPr lang="ru-RU" b="0"/>
              <a:t> 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    (oxygen starvation regime)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ü"/>
            </a:pPr>
            <a:endParaRPr lang="ru-RU" b="0"/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n-US" b="0"/>
              <a:t> Data on aerosol mass release rate at different temperatures and</a:t>
            </a:r>
            <a:br>
              <a:rPr lang="en-US" b="0"/>
            </a:br>
            <a:r>
              <a:rPr lang="en-US" b="0"/>
              <a:t>     oxidation indexes have been measured</a:t>
            </a:r>
            <a:endParaRPr lang="ru-RU" b="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A0FB-649B-414C-8861-3D3CC0711045}" type="slidenum">
              <a:rPr lang="en-GB"/>
              <a:pPr/>
              <a:t>2</a:t>
            </a:fld>
            <a:endParaRPr lang="en-GB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1013"/>
            <a:ext cx="7286625" cy="395287"/>
          </a:xfrm>
        </p:spPr>
        <p:txBody>
          <a:bodyPr/>
          <a:lstStyle/>
          <a:p>
            <a:pPr defTabSz="914400"/>
            <a:r>
              <a:rPr lang="en-US" sz="2800">
                <a:solidFill>
                  <a:srgbClr val="0000CC"/>
                </a:solidFill>
                <a:effectLst/>
              </a:rPr>
              <a:t>Contents</a:t>
            </a:r>
            <a:r>
              <a:rPr lang="ru-RU" sz="2800">
                <a:solidFill>
                  <a:srgbClr val="0000CC"/>
                </a:solidFill>
                <a:effectLst/>
              </a:rPr>
              <a:t> 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248150"/>
          </a:xfrm>
        </p:spPr>
        <p:txBody>
          <a:bodyPr/>
          <a:lstStyle/>
          <a:p>
            <a:pPr marL="609600" indent="-609600" defTabSz="914400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>
                <a:effectLst/>
              </a:rPr>
              <a:t>Test objectives</a:t>
            </a:r>
            <a:endParaRPr lang="ru-RU" b="1">
              <a:effectLst/>
            </a:endParaRPr>
          </a:p>
          <a:p>
            <a:pPr marL="609600" indent="-609600" defTabSz="914400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>
                <a:effectLst/>
              </a:rPr>
              <a:t>Basic test conditions</a:t>
            </a:r>
            <a:endParaRPr lang="ru-RU" b="1">
              <a:effectLst/>
            </a:endParaRPr>
          </a:p>
          <a:p>
            <a:pPr marL="609600" indent="-609600" defTabSz="914400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>
                <a:effectLst/>
              </a:rPr>
              <a:t>Induction furnace schematics</a:t>
            </a:r>
            <a:endParaRPr lang="ru-RU" b="1">
              <a:effectLst/>
            </a:endParaRPr>
          </a:p>
          <a:p>
            <a:pPr marL="609600" indent="-609600" defTabSz="914400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>
                <a:effectLst/>
              </a:rPr>
              <a:t>Optimization of the gas flow in the furnace </a:t>
            </a:r>
          </a:p>
          <a:p>
            <a:pPr marL="609600" indent="-609600" defTabSz="914400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>
                <a:effectLst/>
              </a:rPr>
              <a:t>Gas-aerosol system schematics</a:t>
            </a:r>
            <a:endParaRPr lang="ru-RU" b="1">
              <a:effectLst/>
            </a:endParaRPr>
          </a:p>
          <a:p>
            <a:pPr marL="609600" indent="-609600" defTabSz="914400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>
                <a:effectLst/>
              </a:rPr>
              <a:t>Test procedure</a:t>
            </a:r>
            <a:endParaRPr lang="ru-RU" b="1">
              <a:effectLst/>
            </a:endParaRPr>
          </a:p>
          <a:p>
            <a:pPr marL="609600" indent="-609600" defTabSz="914400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>
                <a:effectLst/>
              </a:rPr>
              <a:t>Experimental results</a:t>
            </a:r>
            <a:r>
              <a:rPr lang="ru-RU" b="1">
                <a:effectLst/>
              </a:rPr>
              <a:t> </a:t>
            </a:r>
          </a:p>
          <a:p>
            <a:pPr marL="609600" indent="-609600" defTabSz="914400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>
                <a:effectLst/>
              </a:rPr>
              <a:t>Posttest analysis </a:t>
            </a:r>
            <a:endParaRPr lang="ru-RU" b="1">
              <a:effectLst/>
            </a:endParaRPr>
          </a:p>
          <a:p>
            <a:pPr marL="609600" indent="-609600" defTabSz="914400"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effectLst/>
              </a:rPr>
              <a:t>	</a:t>
            </a:r>
            <a:r>
              <a:rPr lang="en-US" b="1">
                <a:effectLst/>
              </a:rPr>
              <a:t>Conclusions</a:t>
            </a:r>
            <a:endParaRPr lang="ru-RU" b="1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9F6B8-E9DE-46B0-99BC-19B6C112ACD7}" type="slidenum">
              <a:rPr lang="en-GB"/>
              <a:pPr/>
              <a:t>3</a:t>
            </a:fld>
            <a:endParaRPr lang="en-GB"/>
          </a:p>
        </p:txBody>
      </p:sp>
      <p:sp>
        <p:nvSpPr>
          <p:cNvPr id="529410" name="Text Box 2"/>
          <p:cNvSpPr txBox="1">
            <a:spLocks noChangeArrowheads="1"/>
          </p:cNvSpPr>
          <p:nvPr/>
        </p:nvSpPr>
        <p:spPr bwMode="auto">
          <a:xfrm>
            <a:off x="314325" y="836613"/>
            <a:ext cx="849630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2667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27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endParaRPr lang="ru-RU" b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endParaRPr lang="ru-RU" b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0">
                <a:latin typeface="Arial" pitchFamily="34" charset="0"/>
              </a:rPr>
              <a:t>Test operation of the gas-aerosol system and the furnace</a:t>
            </a:r>
            <a:endParaRPr lang="ru-RU" b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0">
                <a:latin typeface="Arial" pitchFamily="34" charset="0"/>
              </a:rPr>
              <a:t>Determine optimal content of the oxidant in the gas mixture</a:t>
            </a:r>
            <a:endParaRPr lang="ru-RU" b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0">
                <a:latin typeface="Arial" pitchFamily="34" charset="0"/>
              </a:rPr>
              <a:t>Evaluate melt oxidation kinetics</a:t>
            </a:r>
            <a:endParaRPr lang="ru-RU" b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0">
                <a:latin typeface="Arial" pitchFamily="34" charset="0"/>
              </a:rPr>
              <a:t>Determine melt evaporation rate at different melt oxidation indexes</a:t>
            </a:r>
            <a:endParaRPr lang="ru-RU" b="0">
              <a:latin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endParaRPr lang="ru-RU" b="0">
              <a:latin typeface="Arial" pitchFamily="34" charset="0"/>
            </a:endParaRPr>
          </a:p>
        </p:txBody>
      </p:sp>
      <p:sp>
        <p:nvSpPr>
          <p:cNvPr id="529411" name="Text Box 3"/>
          <p:cNvSpPr txBox="1">
            <a:spLocks noChangeArrowheads="1"/>
          </p:cNvSpPr>
          <p:nvPr/>
        </p:nvSpPr>
        <p:spPr bwMode="auto">
          <a:xfrm>
            <a:off x="3244850" y="304800"/>
            <a:ext cx="304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</a:rPr>
              <a:t>Test objectives</a:t>
            </a:r>
            <a:endParaRPr lang="ru-RU" sz="2800" b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43C3-2E20-4E1C-A3AA-23143B79C030}" type="slidenum">
              <a:rPr lang="en-GB"/>
              <a:pPr/>
              <a:t>4</a:t>
            </a:fld>
            <a:endParaRPr lang="en-GB"/>
          </a:p>
        </p:txBody>
      </p:sp>
      <p:sp>
        <p:nvSpPr>
          <p:cNvPr id="530434" name="Text Box 2"/>
          <p:cNvSpPr txBox="1">
            <a:spLocks noChangeArrowheads="1"/>
          </p:cNvSpPr>
          <p:nvPr/>
        </p:nvSpPr>
        <p:spPr bwMode="auto">
          <a:xfrm>
            <a:off x="468313" y="1989138"/>
            <a:ext cx="84248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sz="2000" b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Melt mass</a:t>
            </a:r>
            <a:r>
              <a:rPr lang="ru-RU" sz="2000" b="0">
                <a:latin typeface="Arial" pitchFamily="34" charset="0"/>
                <a:cs typeface="Arial" pitchFamily="34" charset="0"/>
              </a:rPr>
              <a:t>: 1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6</a:t>
            </a:r>
            <a:r>
              <a:rPr lang="ru-RU" sz="2000" b="0">
                <a:latin typeface="Arial" pitchFamily="34" charset="0"/>
                <a:cs typeface="Arial" pitchFamily="34" charset="0"/>
              </a:rPr>
              <a:t>00 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g</a:t>
            </a:r>
            <a:endParaRPr lang="ru-RU" sz="2000" b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000" b="0">
                <a:latin typeface="Arial" pitchFamily="34" charset="0"/>
                <a:cs typeface="Arial" pitchFamily="34" charset="0"/>
              </a:rPr>
              <a:t> Initial melt composition</a:t>
            </a:r>
            <a:r>
              <a:rPr lang="ru-RU" sz="2000" b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mass</a:t>
            </a:r>
            <a:r>
              <a:rPr lang="ru-RU" sz="2000" b="0">
                <a:latin typeface="Arial" pitchFamily="34" charset="0"/>
                <a:cs typeface="Arial" pitchFamily="34" charset="0"/>
              </a:rPr>
              <a:t>.%: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UO</a:t>
            </a:r>
            <a:r>
              <a:rPr lang="en-US" sz="2000" b="0" baseline="-25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000" b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-74.1; ZrO</a:t>
            </a:r>
            <a:r>
              <a:rPr lang="en-US" sz="2000" b="0" baseline="-25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000" b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-19.7; Zr-6.2</a:t>
            </a:r>
            <a:endParaRPr lang="ru-RU" sz="2000" b="0" baseline="-2500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Char char="•"/>
            </a:pPr>
            <a:r>
              <a:rPr lang="ru-RU" sz="2000" b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Initial corium oxidation index</a:t>
            </a:r>
            <a:r>
              <a:rPr lang="ru-RU" sz="2000" b="0">
                <a:latin typeface="Arial" pitchFamily="34" charset="0"/>
                <a:cs typeface="Arial" pitchFamily="34" charset="0"/>
              </a:rPr>
              <a:t>: С-70</a:t>
            </a:r>
          </a:p>
          <a:p>
            <a:pPr eaLnBrk="1" hangingPunct="1">
              <a:buFontTx/>
              <a:buChar char="•"/>
            </a:pPr>
            <a:r>
              <a:rPr lang="ru-RU" sz="2000" b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U/Zr = 1.2</a:t>
            </a:r>
            <a:endParaRPr lang="ru-RU" sz="2000" b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ru-RU" sz="2000" b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No fission product simulants</a:t>
            </a:r>
            <a:endParaRPr lang="ru-RU" sz="2000" b="0">
              <a:latin typeface="Arial" pitchFamily="34" charset="0"/>
            </a:endParaRPr>
          </a:p>
        </p:txBody>
      </p:sp>
      <p:sp>
        <p:nvSpPr>
          <p:cNvPr id="530435" name="Text Box 3"/>
          <p:cNvSpPr txBox="1">
            <a:spLocks noChangeArrowheads="1"/>
          </p:cNvSpPr>
          <p:nvPr/>
        </p:nvSpPr>
        <p:spPr bwMode="auto">
          <a:xfrm>
            <a:off x="971550" y="765175"/>
            <a:ext cx="7056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990033"/>
                </a:solidFill>
                <a:latin typeface="Arial" pitchFamily="34" charset="0"/>
              </a:rPr>
              <a:t>Pretest conditions correspond to the main experiment:  </a:t>
            </a:r>
          </a:p>
          <a:p>
            <a:pPr eaLnBrk="1" hangingPunct="1"/>
            <a:r>
              <a:rPr lang="en-US">
                <a:solidFill>
                  <a:srgbClr val="990033"/>
                </a:solidFill>
                <a:latin typeface="Arial" pitchFamily="34" charset="0"/>
              </a:rPr>
              <a:t>			Melt</a:t>
            </a:r>
            <a:endParaRPr lang="ru-RU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530436" name="Text Box 4"/>
          <p:cNvSpPr txBox="1">
            <a:spLocks noChangeArrowheads="1"/>
          </p:cNvSpPr>
          <p:nvPr/>
        </p:nvSpPr>
        <p:spPr bwMode="auto">
          <a:xfrm>
            <a:off x="2411413" y="4221163"/>
            <a:ext cx="4135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990033"/>
                </a:solidFill>
                <a:latin typeface="Arial" pitchFamily="34" charset="0"/>
              </a:rPr>
              <a:t>Above-melt atmosphere</a:t>
            </a:r>
            <a:endParaRPr lang="ru-RU">
              <a:solidFill>
                <a:srgbClr val="990033"/>
              </a:solidFill>
              <a:latin typeface="Arial" pitchFamily="34" charset="0"/>
            </a:endParaRPr>
          </a:p>
        </p:txBody>
      </p:sp>
      <p:sp>
        <p:nvSpPr>
          <p:cNvPr id="530437" name="Text Box 5"/>
          <p:cNvSpPr txBox="1">
            <a:spLocks noChangeArrowheads="1"/>
          </p:cNvSpPr>
          <p:nvPr/>
        </p:nvSpPr>
        <p:spPr bwMode="auto">
          <a:xfrm>
            <a:off x="468313" y="4724400"/>
            <a:ext cx="7561262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b="0">
                <a:latin typeface="Arial" pitchFamily="34" charset="0"/>
                <a:cs typeface="Arial" pitchFamily="34" charset="0"/>
              </a:rPr>
              <a:t> High-purity Ar during the molten pool </a:t>
            </a:r>
            <a:r>
              <a:rPr lang="ru-RU" sz="2000" b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formation and at</a:t>
            </a:r>
            <a:br>
              <a:rPr lang="en-US" sz="2000" b="0">
                <a:latin typeface="Arial" pitchFamily="34" charset="0"/>
                <a:cs typeface="Arial" pitchFamily="34" charset="0"/>
              </a:rPr>
            </a:br>
            <a:r>
              <a:rPr lang="en-US" sz="2000" b="0">
                <a:latin typeface="Arial" pitchFamily="34" charset="0"/>
                <a:cs typeface="Arial" pitchFamily="34" charset="0"/>
              </a:rPr>
              <a:t>  stationary regimes</a:t>
            </a:r>
            <a:endParaRPr lang="ru-RU" sz="2000" b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000" b="0">
                <a:latin typeface="Arial" pitchFamily="34" charset="0"/>
                <a:cs typeface="Arial" pitchFamily="34" charset="0"/>
              </a:rPr>
              <a:t> Ar flow-rate </a:t>
            </a:r>
            <a:r>
              <a:rPr lang="ru-RU" sz="2000" b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 l/min</a:t>
            </a:r>
            <a:endParaRPr lang="ru-RU" sz="2000" b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000" b="0">
                <a:latin typeface="Arial" pitchFamily="34" charset="0"/>
              </a:rPr>
              <a:t> The same flow rate of Ar/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b="0" baseline="-25000">
                <a:latin typeface="Arial" pitchFamily="34" charset="0"/>
                <a:cs typeface="Arial" pitchFamily="34" charset="0"/>
              </a:rPr>
              <a:t>2 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mixture with a volume fraction </a:t>
            </a:r>
            <a:r>
              <a:rPr lang="ru-RU" sz="2000" b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up</a:t>
            </a:r>
            <a:br>
              <a:rPr lang="en-US" sz="2000" b="0">
                <a:latin typeface="Arial" pitchFamily="34" charset="0"/>
                <a:cs typeface="Arial" pitchFamily="34" charset="0"/>
              </a:rPr>
            </a:br>
            <a:r>
              <a:rPr lang="en-US" sz="2000" b="0">
                <a:latin typeface="Arial" pitchFamily="34" charset="0"/>
                <a:cs typeface="Arial" pitchFamily="34" charset="0"/>
              </a:rPr>
              <a:t>   to</a:t>
            </a:r>
            <a:r>
              <a:rPr lang="ru-RU" sz="2000" b="0">
                <a:latin typeface="Arial" pitchFamily="34" charset="0"/>
                <a:cs typeface="Arial" pitchFamily="34" charset="0"/>
              </a:rPr>
              <a:t> 20 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vol</a:t>
            </a:r>
            <a:r>
              <a:rPr lang="ru-RU" sz="2000" b="0">
                <a:latin typeface="Arial" pitchFamily="34" charset="0"/>
                <a:cs typeface="Arial" pitchFamily="34" charset="0"/>
              </a:rPr>
              <a:t>.% </a:t>
            </a:r>
            <a:r>
              <a:rPr lang="en-US" sz="2000" b="0">
                <a:latin typeface="Arial" pitchFamily="34" charset="0"/>
                <a:cs typeface="Arial" pitchFamily="34" charset="0"/>
              </a:rPr>
              <a:t> in oxidation transients </a:t>
            </a:r>
            <a:endParaRPr lang="ru-RU" sz="20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1042988" y="260350"/>
            <a:ext cx="655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</a:rPr>
              <a:t>Basic test conditions</a:t>
            </a:r>
            <a:endParaRPr lang="ru-RU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07137-A930-473C-82C8-41E07A4C7FE9}" type="slidenum">
              <a:rPr lang="en-GB"/>
              <a:pPr/>
              <a:t>5</a:t>
            </a:fld>
            <a:endParaRPr lang="en-GB"/>
          </a:p>
        </p:txBody>
      </p:sp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684213" y="1557338"/>
            <a:ext cx="3959225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b="0">
                <a:latin typeface="Arial" pitchFamily="34" charset="0"/>
              </a:rPr>
              <a:t>1 – </a:t>
            </a:r>
            <a:r>
              <a:rPr lang="en-US" sz="1800" b="0">
                <a:latin typeface="Arial" pitchFamily="34" charset="0"/>
              </a:rPr>
              <a:t>Main aerosol line</a:t>
            </a:r>
            <a:r>
              <a:rPr lang="ru-RU" sz="1800" b="0">
                <a:latin typeface="Arial" pitchFamily="34" charset="0"/>
              </a:rPr>
              <a:t>  </a:t>
            </a:r>
            <a:endParaRPr lang="en-US" sz="1800" b="0">
              <a:latin typeface="Arial" pitchFamily="34" charset="0"/>
            </a:endParaRPr>
          </a:p>
          <a:p>
            <a:pPr eaLnBrk="1" hangingPunct="1"/>
            <a:r>
              <a:rPr lang="ru-RU" sz="1800" b="0">
                <a:latin typeface="Arial" pitchFamily="34" charset="0"/>
              </a:rPr>
              <a:t>2 – </a:t>
            </a:r>
            <a:r>
              <a:rPr lang="en-US" sz="1800" b="0">
                <a:latin typeface="Arial" pitchFamily="34" charset="0"/>
              </a:rPr>
              <a:t>Furnace lid</a:t>
            </a:r>
            <a:r>
              <a:rPr lang="ru-RU" sz="1800" b="0">
                <a:latin typeface="Arial" pitchFamily="34" charset="0"/>
              </a:rPr>
              <a:t> </a:t>
            </a:r>
            <a:endParaRPr lang="en-US" sz="1800" b="0">
              <a:latin typeface="Arial" pitchFamily="34" charset="0"/>
            </a:endParaRPr>
          </a:p>
          <a:p>
            <a:pPr eaLnBrk="1" hangingPunct="1"/>
            <a:r>
              <a:rPr lang="ru-RU" sz="1800" b="0">
                <a:latin typeface="Arial" pitchFamily="34" charset="0"/>
              </a:rPr>
              <a:t>3 – </a:t>
            </a:r>
            <a:r>
              <a:rPr lang="en-US" sz="1800" b="0">
                <a:latin typeface="Arial" pitchFamily="34" charset="0"/>
              </a:rPr>
              <a:t>Quartz tube</a:t>
            </a:r>
            <a:r>
              <a:rPr lang="ru-RU" sz="1800" b="0">
                <a:latin typeface="Arial" pitchFamily="34" charset="0"/>
              </a:rPr>
              <a:t>    </a:t>
            </a:r>
            <a:endParaRPr lang="en-US" sz="1800" b="0">
              <a:latin typeface="Arial" pitchFamily="34" charset="0"/>
            </a:endParaRPr>
          </a:p>
          <a:p>
            <a:pPr eaLnBrk="1" hangingPunct="1"/>
            <a:r>
              <a:rPr lang="ru-RU" sz="1800" b="0">
                <a:latin typeface="Arial" pitchFamily="34" charset="0"/>
              </a:rPr>
              <a:t>4 – </a:t>
            </a:r>
            <a:r>
              <a:rPr lang="en-US" sz="1800" b="0">
                <a:latin typeface="Arial" pitchFamily="34" charset="0"/>
              </a:rPr>
              <a:t>Inductor</a:t>
            </a:r>
          </a:p>
          <a:p>
            <a:pPr eaLnBrk="1" hangingPunct="1"/>
            <a:r>
              <a:rPr lang="ru-RU" sz="1800" b="0">
                <a:latin typeface="Arial" pitchFamily="34" charset="0"/>
              </a:rPr>
              <a:t>5 – </a:t>
            </a:r>
            <a:r>
              <a:rPr lang="en-US" sz="1800" b="0">
                <a:latin typeface="Arial" pitchFamily="34" charset="0"/>
              </a:rPr>
              <a:t>Melt</a:t>
            </a:r>
            <a:endParaRPr lang="ru-RU" sz="1800" b="0">
              <a:latin typeface="Arial" pitchFamily="34" charset="0"/>
            </a:endParaRPr>
          </a:p>
          <a:p>
            <a:pPr eaLnBrk="1" hangingPunct="1"/>
            <a:r>
              <a:rPr lang="ru-RU" sz="1800" b="0">
                <a:latin typeface="Arial" pitchFamily="34" charset="0"/>
              </a:rPr>
              <a:t>6 – </a:t>
            </a:r>
            <a:r>
              <a:rPr lang="en-US" sz="1800" b="0">
                <a:latin typeface="Arial" pitchFamily="34" charset="0"/>
              </a:rPr>
              <a:t>Cold crucible</a:t>
            </a:r>
            <a:endParaRPr lang="ru-RU" sz="1800" b="0">
              <a:latin typeface="Arial" pitchFamily="34" charset="0"/>
            </a:endParaRPr>
          </a:p>
          <a:p>
            <a:pPr eaLnBrk="1" hangingPunct="1"/>
            <a:r>
              <a:rPr lang="ru-RU" sz="1800" b="0">
                <a:latin typeface="Arial" pitchFamily="34" charset="0"/>
              </a:rPr>
              <a:t>7 – </a:t>
            </a:r>
            <a:r>
              <a:rPr lang="en-US" sz="1800" b="0">
                <a:latin typeface="Arial" pitchFamily="34" charset="0"/>
              </a:rPr>
              <a:t>Bottom calorimeter</a:t>
            </a:r>
            <a:r>
              <a:rPr lang="ru-RU" sz="1800" b="0">
                <a:latin typeface="Arial" pitchFamily="34" charset="0"/>
              </a:rPr>
              <a:t> </a:t>
            </a:r>
          </a:p>
          <a:p>
            <a:pPr eaLnBrk="1" hangingPunct="1"/>
            <a:r>
              <a:rPr lang="ru-RU" sz="1800" b="0">
                <a:latin typeface="Arial" pitchFamily="34" charset="0"/>
              </a:rPr>
              <a:t>8 – </a:t>
            </a:r>
            <a:r>
              <a:rPr lang="en-US" sz="1800" b="0">
                <a:latin typeface="Arial" pitchFamily="34" charset="0"/>
              </a:rPr>
              <a:t>Cold crucible manifold</a:t>
            </a:r>
          </a:p>
          <a:p>
            <a:pPr eaLnBrk="1" hangingPunct="1"/>
            <a:r>
              <a:rPr lang="en-US" sz="1800" b="0">
                <a:latin typeface="Arial" pitchFamily="34" charset="0"/>
              </a:rPr>
              <a:t>9 – Pyrometer shaft</a:t>
            </a:r>
            <a:endParaRPr lang="ru-RU" sz="1800" b="0">
              <a:latin typeface="Arial" pitchFamily="34" charset="0"/>
            </a:endParaRPr>
          </a:p>
        </p:txBody>
      </p:sp>
      <p:pic>
        <p:nvPicPr>
          <p:cNvPr id="531459" name="Picture 3" descr="Общий вид для PRE-EVAN шахта вверху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0"/>
            <a:ext cx="2995613" cy="6281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1460" name="Picture 4" descr="Общий вид для PRE-EVAN шахта внизу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0"/>
            <a:ext cx="2949575" cy="6192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5761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  <a:latin typeface="Arial" pitchFamily="34" charset="0"/>
              </a:rPr>
              <a:t>Induction furnace schematics</a:t>
            </a:r>
            <a:endParaRPr lang="ru-RU" sz="280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531462" name="Text Box 6"/>
          <p:cNvSpPr txBox="1">
            <a:spLocks noChangeArrowheads="1"/>
          </p:cNvSpPr>
          <p:nvPr/>
        </p:nvSpPr>
        <p:spPr bwMode="auto">
          <a:xfrm>
            <a:off x="179388" y="4724400"/>
            <a:ext cx="50768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Wingdings" pitchFamily="2" charset="2"/>
              <a:buChar char="ü"/>
            </a:pPr>
            <a:r>
              <a:rPr lang="en-US" sz="1600" b="0"/>
              <a:t> To reduce transport losses the molten pool was</a:t>
            </a:r>
            <a:br>
              <a:rPr lang="en-US" sz="1600" b="0"/>
            </a:br>
            <a:r>
              <a:rPr lang="en-US" sz="1600" b="0"/>
              <a:t>    raised to the crucible top</a:t>
            </a:r>
            <a:r>
              <a:rPr lang="ru-RU" sz="1600" b="0"/>
              <a:t> (</a:t>
            </a:r>
            <a:r>
              <a:rPr lang="en-US" sz="1600" b="0"/>
              <a:t>minimal distance from the</a:t>
            </a:r>
            <a:br>
              <a:rPr lang="en-US" sz="1600" b="0"/>
            </a:br>
            <a:r>
              <a:rPr lang="en-US" sz="1600" b="0"/>
              <a:t>   </a:t>
            </a:r>
            <a:r>
              <a:rPr lang="ru-RU" sz="1600" b="0"/>
              <a:t> </a:t>
            </a:r>
            <a:r>
              <a:rPr lang="en-US" sz="1600" b="0"/>
              <a:t>molten pool to the crucible edge is </a:t>
            </a:r>
            <a:r>
              <a:rPr lang="ru-RU" sz="1600" b="0"/>
              <a:t>25</a:t>
            </a:r>
            <a:r>
              <a:rPr lang="en-US" sz="1600" b="0"/>
              <a:t> mm</a:t>
            </a:r>
            <a:r>
              <a:rPr lang="ru-RU" sz="1600" b="0"/>
              <a:t>)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en-US" sz="1600" b="0"/>
              <a:t> Pyrometer shaft was temporally lowered for precise</a:t>
            </a:r>
            <a:br>
              <a:rPr lang="en-US" sz="1600" b="0"/>
            </a:br>
            <a:r>
              <a:rPr lang="en-US" sz="1600" b="0"/>
              <a:t>   </a:t>
            </a:r>
            <a:r>
              <a:rPr lang="ru-RU" sz="1600" b="0"/>
              <a:t> </a:t>
            </a:r>
            <a:r>
              <a:rPr lang="en-US" sz="1600" b="0"/>
              <a:t>temperature measurements</a:t>
            </a:r>
            <a:endParaRPr lang="ru-RU" sz="1600" b="0"/>
          </a:p>
          <a:p>
            <a:pPr algn="l" eaLnBrk="1" hangingPunct="1">
              <a:buFont typeface="Wingdings" pitchFamily="2" charset="2"/>
              <a:buChar char="ü"/>
            </a:pPr>
            <a:r>
              <a:rPr lang="en-US" sz="1600" b="0"/>
              <a:t> Gas was supplied via the crucible manifold</a:t>
            </a:r>
            <a:endParaRPr lang="ru-RU" sz="1600" b="0"/>
          </a:p>
        </p:txBody>
      </p:sp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5003800" y="11525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ru-RU" sz="1800" b="0"/>
              <a:t>1</a:t>
            </a:r>
          </a:p>
        </p:txBody>
      </p:sp>
      <p:sp>
        <p:nvSpPr>
          <p:cNvPr id="531465" name="Text Box 9"/>
          <p:cNvSpPr txBox="1">
            <a:spLocks noChangeArrowheads="1"/>
          </p:cNvSpPr>
          <p:nvPr/>
        </p:nvSpPr>
        <p:spPr bwMode="auto">
          <a:xfrm>
            <a:off x="5003800" y="16557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ru-RU" sz="1800" b="0"/>
              <a:t>2</a:t>
            </a:r>
          </a:p>
        </p:txBody>
      </p:sp>
      <p:sp>
        <p:nvSpPr>
          <p:cNvPr id="531466" name="Text Box 10"/>
          <p:cNvSpPr txBox="1">
            <a:spLocks noChangeArrowheads="1"/>
          </p:cNvSpPr>
          <p:nvPr/>
        </p:nvSpPr>
        <p:spPr bwMode="auto">
          <a:xfrm>
            <a:off x="5003800" y="20891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ru-RU" sz="1800" b="0"/>
              <a:t>3</a:t>
            </a:r>
          </a:p>
        </p:txBody>
      </p:sp>
      <p:sp>
        <p:nvSpPr>
          <p:cNvPr id="531467" name="Text Box 11"/>
          <p:cNvSpPr txBox="1">
            <a:spLocks noChangeArrowheads="1"/>
          </p:cNvSpPr>
          <p:nvPr/>
        </p:nvSpPr>
        <p:spPr bwMode="auto">
          <a:xfrm>
            <a:off x="5003800" y="2592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ru-RU" sz="1800" b="0"/>
              <a:t>4</a:t>
            </a:r>
          </a:p>
        </p:txBody>
      </p:sp>
      <p:sp>
        <p:nvSpPr>
          <p:cNvPr id="531468" name="Text Box 12"/>
          <p:cNvSpPr txBox="1">
            <a:spLocks noChangeArrowheads="1"/>
          </p:cNvSpPr>
          <p:nvPr/>
        </p:nvSpPr>
        <p:spPr bwMode="auto">
          <a:xfrm>
            <a:off x="5003800" y="30972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ru-RU" sz="1800" b="0"/>
              <a:t>5</a:t>
            </a:r>
          </a:p>
        </p:txBody>
      </p:sp>
      <p:sp>
        <p:nvSpPr>
          <p:cNvPr id="531469" name="Text Box 13"/>
          <p:cNvSpPr txBox="1">
            <a:spLocks noChangeArrowheads="1"/>
          </p:cNvSpPr>
          <p:nvPr/>
        </p:nvSpPr>
        <p:spPr bwMode="auto">
          <a:xfrm>
            <a:off x="5003800" y="36004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ru-RU" sz="1800" b="0"/>
              <a:t>6</a:t>
            </a:r>
          </a:p>
        </p:txBody>
      </p:sp>
      <p:sp>
        <p:nvSpPr>
          <p:cNvPr id="531470" name="Text Box 14"/>
          <p:cNvSpPr txBox="1">
            <a:spLocks noChangeArrowheads="1"/>
          </p:cNvSpPr>
          <p:nvPr/>
        </p:nvSpPr>
        <p:spPr bwMode="auto">
          <a:xfrm>
            <a:off x="5003800" y="4105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ru-RU" sz="1800" b="0"/>
              <a:t>7</a:t>
            </a:r>
          </a:p>
        </p:txBody>
      </p:sp>
      <p:sp>
        <p:nvSpPr>
          <p:cNvPr id="531471" name="Text Box 15"/>
          <p:cNvSpPr txBox="1">
            <a:spLocks noChangeArrowheads="1"/>
          </p:cNvSpPr>
          <p:nvPr/>
        </p:nvSpPr>
        <p:spPr bwMode="auto">
          <a:xfrm>
            <a:off x="5003800" y="46085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ru-RU" sz="1800" b="0"/>
              <a:t>8</a:t>
            </a:r>
          </a:p>
        </p:txBody>
      </p:sp>
      <p:sp>
        <p:nvSpPr>
          <p:cNvPr id="531472" name="Line 16"/>
          <p:cNvSpPr>
            <a:spLocks noChangeShapeType="1"/>
          </p:cNvSpPr>
          <p:nvPr/>
        </p:nvSpPr>
        <p:spPr bwMode="auto">
          <a:xfrm>
            <a:off x="5508625" y="2305050"/>
            <a:ext cx="12954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473" name="Line 17"/>
          <p:cNvSpPr>
            <a:spLocks noChangeShapeType="1"/>
          </p:cNvSpPr>
          <p:nvPr/>
        </p:nvSpPr>
        <p:spPr bwMode="auto">
          <a:xfrm>
            <a:off x="5580063" y="2808288"/>
            <a:ext cx="9366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474" name="Line 18"/>
          <p:cNvSpPr>
            <a:spLocks noChangeShapeType="1"/>
          </p:cNvSpPr>
          <p:nvPr/>
        </p:nvSpPr>
        <p:spPr bwMode="auto">
          <a:xfrm flipV="1">
            <a:off x="5580063" y="3455988"/>
            <a:ext cx="1439862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475" name="Line 19"/>
          <p:cNvSpPr>
            <a:spLocks noChangeShapeType="1"/>
          </p:cNvSpPr>
          <p:nvPr/>
        </p:nvSpPr>
        <p:spPr bwMode="auto">
          <a:xfrm>
            <a:off x="5651500" y="4752975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476" name="Line 20"/>
          <p:cNvSpPr>
            <a:spLocks noChangeShapeType="1"/>
          </p:cNvSpPr>
          <p:nvPr/>
        </p:nvSpPr>
        <p:spPr bwMode="auto">
          <a:xfrm flipV="1">
            <a:off x="5580063" y="1655763"/>
            <a:ext cx="1296987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477" name="Line 21"/>
          <p:cNvSpPr>
            <a:spLocks noChangeShapeType="1"/>
          </p:cNvSpPr>
          <p:nvPr/>
        </p:nvSpPr>
        <p:spPr bwMode="auto">
          <a:xfrm flipV="1">
            <a:off x="5580063" y="1296988"/>
            <a:ext cx="1535112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478" name="Line 22"/>
          <p:cNvSpPr>
            <a:spLocks noChangeShapeType="1"/>
          </p:cNvSpPr>
          <p:nvPr/>
        </p:nvSpPr>
        <p:spPr bwMode="auto">
          <a:xfrm flipV="1">
            <a:off x="5580063" y="3168650"/>
            <a:ext cx="172878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479" name="Line 23"/>
          <p:cNvSpPr>
            <a:spLocks noChangeShapeType="1"/>
          </p:cNvSpPr>
          <p:nvPr/>
        </p:nvSpPr>
        <p:spPr bwMode="auto">
          <a:xfrm flipV="1">
            <a:off x="5508625" y="3384550"/>
            <a:ext cx="1943100" cy="96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1480" name="Text Box 24"/>
          <p:cNvSpPr txBox="1">
            <a:spLocks noChangeArrowheads="1"/>
          </p:cNvSpPr>
          <p:nvPr/>
        </p:nvSpPr>
        <p:spPr bwMode="auto">
          <a:xfrm>
            <a:off x="8832850" y="14128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0"/>
              <a:t>9</a:t>
            </a:r>
            <a:endParaRPr lang="ru-RU" sz="1800" b="0"/>
          </a:p>
        </p:txBody>
      </p:sp>
      <p:sp>
        <p:nvSpPr>
          <p:cNvPr id="531481" name="Line 25"/>
          <p:cNvSpPr>
            <a:spLocks noChangeShapeType="1"/>
          </p:cNvSpPr>
          <p:nvPr/>
        </p:nvSpPr>
        <p:spPr bwMode="auto">
          <a:xfrm flipH="1" flipV="1">
            <a:off x="8101013" y="1341438"/>
            <a:ext cx="657225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039F-F3FE-4DC1-A0A3-AC53BFD1C3CC}" type="slidenum">
              <a:rPr lang="en-GB"/>
              <a:pPr/>
              <a:t>6</a:t>
            </a:fld>
            <a:endParaRPr lang="en-GB"/>
          </a:p>
        </p:txBody>
      </p:sp>
      <p:pic>
        <p:nvPicPr>
          <p:cNvPr id="532482" name="Picture 2" descr="T_10_20O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484313"/>
            <a:ext cx="3889375" cy="3313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483" name="Text Box 3"/>
          <p:cNvSpPr txBox="1">
            <a:spLocks noChangeArrowheads="1"/>
          </p:cNvSpPr>
          <p:nvPr/>
        </p:nvSpPr>
        <p:spPr bwMode="auto">
          <a:xfrm>
            <a:off x="1187450" y="981075"/>
            <a:ext cx="6624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990033"/>
                </a:solidFill>
              </a:rPr>
              <a:t>Final geometry: Temperature and velocity vectors</a:t>
            </a:r>
            <a:endParaRPr lang="ru-RU">
              <a:solidFill>
                <a:srgbClr val="990033"/>
              </a:solidFill>
            </a:endParaRPr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2843213" y="5084763"/>
            <a:ext cx="2674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/>
              <a:t>Q</a:t>
            </a:r>
            <a:r>
              <a:rPr lang="ru-RU" sz="1600"/>
              <a:t> = 10 </a:t>
            </a:r>
            <a:r>
              <a:rPr lang="en-US" sz="1600"/>
              <a:t>l</a:t>
            </a:r>
            <a:r>
              <a:rPr lang="ru-RU" sz="1600"/>
              <a:t>/</a:t>
            </a:r>
            <a:r>
              <a:rPr lang="en-US" sz="1600"/>
              <a:t>min</a:t>
            </a:r>
            <a:r>
              <a:rPr lang="ru-RU" sz="1600"/>
              <a:t>, </a:t>
            </a:r>
            <a:r>
              <a:rPr lang="en-US" sz="1600"/>
              <a:t>Ar/O</a:t>
            </a:r>
            <a:r>
              <a:rPr lang="ru-RU" sz="1600" baseline="-25000"/>
              <a:t>2</a:t>
            </a:r>
            <a:r>
              <a:rPr lang="ru-RU" sz="1600"/>
              <a:t>=80:20;</a:t>
            </a:r>
          </a:p>
        </p:txBody>
      </p:sp>
      <p:sp>
        <p:nvSpPr>
          <p:cNvPr id="532485" name="Text Box 5"/>
          <p:cNvSpPr txBox="1">
            <a:spLocks noChangeArrowheads="1"/>
          </p:cNvSpPr>
          <p:nvPr/>
        </p:nvSpPr>
        <p:spPr bwMode="auto">
          <a:xfrm>
            <a:off x="250825" y="5734050"/>
            <a:ext cx="8353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Wingdings" pitchFamily="2" charset="2"/>
              <a:buChar char="ü"/>
            </a:pPr>
            <a:r>
              <a:rPr lang="en-US" sz="1600" b="0"/>
              <a:t> Minimal aerosol deposition on the furnace lid</a:t>
            </a:r>
            <a:r>
              <a:rPr lang="ru-RU" sz="1600" b="0"/>
              <a:t> </a:t>
            </a:r>
          </a:p>
          <a:p>
            <a:pPr algn="l" eaLnBrk="1" hangingPunct="1">
              <a:buFont typeface="Wingdings" pitchFamily="2" charset="2"/>
              <a:buChar char="ü"/>
            </a:pPr>
            <a:r>
              <a:rPr lang="ru-RU" sz="1600" b="0"/>
              <a:t> </a:t>
            </a:r>
            <a:r>
              <a:rPr lang="en-US" sz="1600" b="0"/>
              <a:t>Maximal aerosol  holdup by the carrier gas</a:t>
            </a:r>
            <a:endParaRPr lang="ru-RU" sz="1600" b="0"/>
          </a:p>
        </p:txBody>
      </p:sp>
      <p:sp>
        <p:nvSpPr>
          <p:cNvPr id="532486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84248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</a:rPr>
              <a:t>Optimization of the gas flow in the furnace</a:t>
            </a:r>
          </a:p>
          <a:p>
            <a:pPr algn="l" eaLnBrk="1" hangingPunct="1">
              <a:buFont typeface="Wingdings" pitchFamily="2" charset="2"/>
              <a:buChar char="Ø"/>
            </a:pPr>
            <a:endParaRPr lang="ru-RU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6E327-14FD-4958-980E-E0CB6040031F}" type="slidenum">
              <a:rPr lang="en-GB"/>
              <a:pPr/>
              <a:t>7</a:t>
            </a:fld>
            <a:endParaRPr lang="en-GB"/>
          </a:p>
        </p:txBody>
      </p:sp>
      <p:pic>
        <p:nvPicPr>
          <p:cNvPr id="533506" name="Picture 2" descr="Схема EVAN_2 цветаст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2"/>
          <a:stretch>
            <a:fillRect/>
          </a:stretch>
        </p:blipFill>
        <p:spPr bwMode="auto">
          <a:xfrm>
            <a:off x="468313" y="549275"/>
            <a:ext cx="80359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507" name="Rectangle 3"/>
          <p:cNvSpPr>
            <a:spLocks noChangeArrowheads="1"/>
          </p:cNvSpPr>
          <p:nvPr/>
        </p:nvSpPr>
        <p:spPr bwMode="auto">
          <a:xfrm>
            <a:off x="250825" y="188913"/>
            <a:ext cx="8316913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474" tIns="68237" rIns="136474" bIns="68237">
            <a:spAutoFit/>
          </a:bodyPr>
          <a:lstStyle/>
          <a:p>
            <a:pPr algn="l" defTabSz="1136650">
              <a:buSzPct val="85000"/>
              <a:buFont typeface="Wingdings" pitchFamily="2" charset="2"/>
              <a:buChar char="Ø"/>
            </a:pPr>
            <a:r>
              <a:rPr lang="en-US" sz="2800" b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sz="2800">
                <a:solidFill>
                  <a:srgbClr val="0000CC"/>
                </a:solidFill>
                <a:cs typeface="Times New Roman" pitchFamily="18" charset="0"/>
              </a:rPr>
              <a:t>Gas-aerosol system schematics</a:t>
            </a:r>
            <a:endParaRPr lang="en-GB" sz="2800" b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336550" y="4694238"/>
            <a:ext cx="86407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ru-RU" sz="1200"/>
              <a:t>1 – </a:t>
            </a:r>
            <a:r>
              <a:rPr lang="en-US" sz="1200"/>
              <a:t>Argon and oxygen tanks</a:t>
            </a:r>
            <a:r>
              <a:rPr lang="ru-RU" sz="1200"/>
              <a:t>; 2 –</a:t>
            </a:r>
            <a:r>
              <a:rPr lang="en-US" sz="1200"/>
              <a:t>Bronkhorst flow rate regulators</a:t>
            </a:r>
            <a:r>
              <a:rPr lang="ru-RU" sz="1200"/>
              <a:t>; </a:t>
            </a:r>
            <a:r>
              <a:rPr lang="en-US" sz="1200"/>
              <a:t>3 – Gas mixing chamber; 4</a:t>
            </a:r>
            <a:r>
              <a:rPr lang="ru-RU" sz="1200"/>
              <a:t> – </a:t>
            </a:r>
            <a:r>
              <a:rPr lang="en-US" sz="1200"/>
              <a:t>Oxygen sensor</a:t>
            </a:r>
            <a:r>
              <a:rPr lang="ru-RU" sz="1200"/>
              <a:t>; </a:t>
            </a:r>
            <a:r>
              <a:rPr lang="en-US" sz="1200"/>
              <a:t>5</a:t>
            </a:r>
            <a:r>
              <a:rPr lang="ru-RU" sz="1200"/>
              <a:t> – </a:t>
            </a:r>
            <a:r>
              <a:rPr lang="en-US" sz="1200"/>
              <a:t>IMCC furnace</a:t>
            </a:r>
            <a:r>
              <a:rPr lang="ru-RU" sz="1200"/>
              <a:t>; 6 –</a:t>
            </a:r>
            <a:r>
              <a:rPr lang="en-US" sz="1200"/>
              <a:t> Medium area filter (MAF)</a:t>
            </a:r>
            <a:r>
              <a:rPr lang="ru-RU" sz="1200"/>
              <a:t>; </a:t>
            </a:r>
            <a:r>
              <a:rPr lang="en-US" sz="1200"/>
              <a:t>7 </a:t>
            </a:r>
            <a:r>
              <a:rPr lang="ru-RU" sz="1200"/>
              <a:t>– </a:t>
            </a:r>
            <a:r>
              <a:rPr lang="en-US" sz="1200"/>
              <a:t>Analytical filter (AAF)</a:t>
            </a:r>
            <a:r>
              <a:rPr lang="ru-RU" sz="1200"/>
              <a:t>; </a:t>
            </a:r>
            <a:r>
              <a:rPr lang="en-US" sz="1200"/>
              <a:t>8 – Bubblers; </a:t>
            </a:r>
            <a:r>
              <a:rPr lang="ru-RU" sz="1200"/>
              <a:t>9- </a:t>
            </a:r>
            <a:r>
              <a:rPr lang="en-US" sz="1200"/>
              <a:t>Flowmeter</a:t>
            </a:r>
            <a:r>
              <a:rPr lang="ru-RU" sz="1200"/>
              <a:t>; </a:t>
            </a:r>
            <a:r>
              <a:rPr lang="en-US" sz="1200"/>
              <a:t>10 -  Pressure meter</a:t>
            </a:r>
            <a:r>
              <a:rPr lang="ru-RU" sz="1200"/>
              <a:t>, </a:t>
            </a:r>
            <a:r>
              <a:rPr lang="en-US" sz="1200"/>
              <a:t>11 – Vacuum pump</a:t>
            </a:r>
            <a:r>
              <a:rPr lang="ru-RU" sz="1200"/>
              <a:t>.</a:t>
            </a: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755650" y="5445125"/>
            <a:ext cx="76057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Wingdings" pitchFamily="2" charset="2"/>
              <a:buChar char="ü"/>
            </a:pPr>
            <a:r>
              <a:rPr lang="en-US" sz="1400" b="0"/>
              <a:t>Ar and</a:t>
            </a:r>
            <a:r>
              <a:rPr lang="ru-RU" sz="1400" b="0"/>
              <a:t> </a:t>
            </a:r>
            <a:r>
              <a:rPr lang="en-US" sz="1400" b="0"/>
              <a:t>O</a:t>
            </a:r>
            <a:r>
              <a:rPr lang="en-US" sz="1400" b="0" baseline="-18000"/>
              <a:t>2 </a:t>
            </a:r>
            <a:r>
              <a:rPr lang="en-US" sz="1400" b="0"/>
              <a:t>mixing unit was used for the oxidant supply to the furnace</a:t>
            </a:r>
            <a:endParaRPr lang="ru-RU" sz="1400" b="0"/>
          </a:p>
          <a:p>
            <a:pPr algn="l" eaLnBrk="1" hangingPunct="1">
              <a:buFont typeface="Wingdings" pitchFamily="2" charset="2"/>
              <a:buChar char="ü"/>
            </a:pPr>
            <a:r>
              <a:rPr lang="en-US" sz="1400" b="0"/>
              <a:t>Electrochemical sensors were used for online control of oxygen balance</a:t>
            </a:r>
            <a:endParaRPr lang="ru-RU" sz="1400" b="0"/>
          </a:p>
          <a:p>
            <a:pPr algn="l" eaLnBrk="1" hangingPunct="1">
              <a:buFont typeface="Wingdings" pitchFamily="2" charset="2"/>
              <a:buChar char="ü"/>
            </a:pPr>
            <a:r>
              <a:rPr lang="en-US" sz="1400" b="0"/>
              <a:t>The bubblers contained  potassium hydroxide and persulphate solutions for Ru absorption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10129-05A3-4873-9D3E-848F007B9032}" type="slidenum">
              <a:rPr lang="en-GB"/>
              <a:pPr/>
              <a:t>8</a:t>
            </a:fld>
            <a:endParaRPr lang="en-GB"/>
          </a:p>
        </p:txBody>
      </p:sp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0" y="0"/>
            <a:ext cx="867568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474" tIns="68237" rIns="136474" bIns="68237">
            <a:spAutoFit/>
          </a:bodyPr>
          <a:lstStyle/>
          <a:p>
            <a:pPr algn="l" defTabSz="1136650">
              <a:buSzPct val="85000"/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  <a:cs typeface="Times New Roman" pitchFamily="18" charset="0"/>
              </a:rPr>
              <a:t>  Test procedure</a:t>
            </a:r>
            <a:r>
              <a:rPr lang="ru-RU" sz="2800">
                <a:solidFill>
                  <a:srgbClr val="0000CC"/>
                </a:solidFill>
                <a:cs typeface="Times New Roman" pitchFamily="18" charset="0"/>
              </a:rPr>
              <a:t> </a:t>
            </a:r>
            <a:endParaRPr lang="en-GB" sz="28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585788" y="5875338"/>
            <a:ext cx="4044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b="0">
                <a:solidFill>
                  <a:srgbClr val="000066"/>
                </a:solidFill>
              </a:rPr>
              <a:t>Regimes</a:t>
            </a:r>
            <a:r>
              <a:rPr lang="ru-RU" sz="1400" b="0">
                <a:solidFill>
                  <a:srgbClr val="000066"/>
                </a:solidFill>
              </a:rPr>
              <a:t> 1, 2, 4, 5, 7- </a:t>
            </a:r>
            <a:r>
              <a:rPr lang="en-US" sz="1400" b="0">
                <a:solidFill>
                  <a:srgbClr val="000066"/>
                </a:solidFill>
              </a:rPr>
              <a:t>stationary</a:t>
            </a:r>
            <a:endParaRPr lang="ru-RU" sz="1400" b="0">
              <a:solidFill>
                <a:srgbClr val="000066"/>
              </a:solidFill>
            </a:endParaRPr>
          </a:p>
          <a:p>
            <a:pPr algn="l" eaLnBrk="1" hangingPunct="1"/>
            <a:r>
              <a:rPr lang="en-US" sz="1400" b="0">
                <a:solidFill>
                  <a:srgbClr val="000066"/>
                </a:solidFill>
              </a:rPr>
              <a:t>Regimes</a:t>
            </a:r>
            <a:r>
              <a:rPr lang="ru-RU" sz="1400" b="0">
                <a:solidFill>
                  <a:srgbClr val="000066"/>
                </a:solidFill>
              </a:rPr>
              <a:t> 3, 6 – </a:t>
            </a:r>
            <a:r>
              <a:rPr lang="en-US" sz="1400" b="0">
                <a:solidFill>
                  <a:srgbClr val="000066"/>
                </a:solidFill>
              </a:rPr>
              <a:t>transition</a:t>
            </a:r>
            <a:r>
              <a:rPr lang="ru-RU" sz="1400" b="0">
                <a:solidFill>
                  <a:srgbClr val="000066"/>
                </a:solidFill>
              </a:rPr>
              <a:t> (</a:t>
            </a:r>
            <a:r>
              <a:rPr lang="en-US" sz="1400" b="0">
                <a:solidFill>
                  <a:srgbClr val="000066"/>
                </a:solidFill>
              </a:rPr>
              <a:t>oxidation in progress</a:t>
            </a:r>
            <a:r>
              <a:rPr lang="ru-RU" sz="1400" b="0">
                <a:solidFill>
                  <a:srgbClr val="000066"/>
                </a:solidFill>
              </a:rPr>
              <a:t>)  </a:t>
            </a:r>
          </a:p>
        </p:txBody>
      </p:sp>
      <p:graphicFrame>
        <p:nvGraphicFramePr>
          <p:cNvPr id="534532" name="Object 4"/>
          <p:cNvGraphicFramePr>
            <a:graphicFrameLocks noChangeAspect="1"/>
          </p:cNvGraphicFramePr>
          <p:nvPr/>
        </p:nvGraphicFramePr>
        <p:xfrm>
          <a:off x="241300" y="495300"/>
          <a:ext cx="8902700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33" name="Документ" r:id="rId3" imgW="9416507" imgH="5858697" progId="Word.Document.8">
                  <p:embed/>
                </p:oleObj>
              </mc:Choice>
              <mc:Fallback>
                <p:oleObj name="Документ" r:id="rId3" imgW="9416507" imgH="585869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495300"/>
                        <a:ext cx="8902700" cy="554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CCF06-CB95-4A13-AF29-588A25BF19AD}" type="slidenum">
              <a:rPr lang="en-GB"/>
              <a:pPr/>
              <a:t>9</a:t>
            </a:fld>
            <a:endParaRPr lang="en-GB"/>
          </a:p>
        </p:txBody>
      </p:sp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0" y="0"/>
            <a:ext cx="536416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474" tIns="68237" rIns="136474" bIns="68237">
            <a:spAutoFit/>
          </a:bodyPr>
          <a:lstStyle/>
          <a:p>
            <a:pPr algn="l" defTabSz="1136650">
              <a:buSzPct val="85000"/>
              <a:buFont typeface="Wingdings" pitchFamily="2" charset="2"/>
              <a:buChar char="Ø"/>
            </a:pPr>
            <a:r>
              <a:rPr lang="en-US" sz="280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GB" sz="2800">
                <a:solidFill>
                  <a:srgbClr val="0000CC"/>
                </a:solidFill>
                <a:cs typeface="Times New Roman" pitchFamily="18" charset="0"/>
              </a:rPr>
              <a:t>Experimental results (1) </a:t>
            </a:r>
          </a:p>
        </p:txBody>
      </p:sp>
      <p:sp>
        <p:nvSpPr>
          <p:cNvPr id="535555" name="Text Box 3"/>
          <p:cNvSpPr txBox="1">
            <a:spLocks noChangeArrowheads="1"/>
          </p:cNvSpPr>
          <p:nvPr/>
        </p:nvSpPr>
        <p:spPr bwMode="auto">
          <a:xfrm>
            <a:off x="1165225" y="5862638"/>
            <a:ext cx="57261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/>
              <a:t>Tm- pyrometer indications</a:t>
            </a:r>
            <a:r>
              <a:rPr lang="ru-RU" sz="1400"/>
              <a:t>; </a:t>
            </a:r>
            <a:r>
              <a:rPr lang="en-US" sz="1400"/>
              <a:t>Ia</a:t>
            </a:r>
            <a:r>
              <a:rPr lang="ru-RU" sz="1400"/>
              <a:t> – </a:t>
            </a:r>
            <a:r>
              <a:rPr lang="en-US" sz="1400"/>
              <a:t>anode current</a:t>
            </a:r>
            <a:r>
              <a:rPr lang="ru-RU" sz="1400"/>
              <a:t>; </a:t>
            </a:r>
            <a:r>
              <a:rPr lang="en-US" sz="1400"/>
              <a:t>Ua</a:t>
            </a:r>
            <a:r>
              <a:rPr lang="ru-RU" sz="1400"/>
              <a:t>- </a:t>
            </a:r>
            <a:r>
              <a:rPr lang="en-US" sz="1400"/>
              <a:t>plate voltage</a:t>
            </a:r>
            <a:r>
              <a:rPr lang="ru-RU" sz="1400"/>
              <a:t>;</a:t>
            </a:r>
          </a:p>
          <a:p>
            <a:pPr algn="l" eaLnBrk="1" hangingPunct="1"/>
            <a:r>
              <a:rPr lang="ru-RU" sz="1400"/>
              <a:t>1-7 </a:t>
            </a:r>
            <a:r>
              <a:rPr lang="en-US" sz="1400"/>
              <a:t>Time intervals of aerosol sampling to the </a:t>
            </a:r>
            <a:r>
              <a:rPr lang="ru-RU" sz="1400"/>
              <a:t> </a:t>
            </a:r>
            <a:r>
              <a:rPr lang="en-US" sz="1400"/>
              <a:t>AAF and MAF filters</a:t>
            </a:r>
            <a:endParaRPr lang="ru-RU" sz="1400"/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b="0">
                <a:solidFill>
                  <a:srgbClr val="990033"/>
                </a:solidFill>
              </a:rPr>
              <a:t>Anode current and voltage dynamics. Pyrometer indications</a:t>
            </a:r>
            <a:endParaRPr lang="ru-RU" b="0">
              <a:solidFill>
                <a:srgbClr val="990033"/>
              </a:solidFill>
            </a:endParaRPr>
          </a:p>
        </p:txBody>
      </p:sp>
      <p:pic>
        <p:nvPicPr>
          <p:cNvPr id="535557" name="Picture 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5050" y="1089025"/>
            <a:ext cx="6351588" cy="4816475"/>
          </a:xfrm>
          <a:noFill/>
          <a:ln/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4288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4288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15556</TotalTime>
  <Words>743</Words>
  <Application>Microsoft Office PowerPoint</Application>
  <PresentationFormat>Bildschirmpräsentation (4:3)</PresentationFormat>
  <Paragraphs>145</Paragraphs>
  <Slides>18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Times New Roman</vt:lpstr>
      <vt:lpstr>Arial</vt:lpstr>
      <vt:lpstr>Times New Roman CYR</vt:lpstr>
      <vt:lpstr>Arial Unicode MS</vt:lpstr>
      <vt:lpstr>Wingdings</vt:lpstr>
      <vt:lpstr>Оформление по умолчанию</vt:lpstr>
      <vt:lpstr>CorelDRAW 7.0 Graphic</vt:lpstr>
      <vt:lpstr>Документ Microsoft Word</vt:lpstr>
      <vt:lpstr>Microsoft Equation 3.0</vt:lpstr>
      <vt:lpstr>Диаграмма Microsoft Excel</vt:lpstr>
      <vt:lpstr>Grapher Plot Document</vt:lpstr>
      <vt:lpstr>PowerPoint-Präsentation</vt:lpstr>
      <vt:lpstr>Contents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S Bechta</Manager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Pre-EV1 Experiment</dc:title>
  <dc:subject>1EVAN meeting</dc:subject>
  <dc:creator>S Bechta</dc:creator>
  <cp:lastModifiedBy>Peters, Ursula</cp:lastModifiedBy>
  <cp:revision>553</cp:revision>
  <cp:lastPrinted>2001-10-30T08:59:27Z</cp:lastPrinted>
  <dcterms:created xsi:type="dcterms:W3CDTF">1998-10-12T06:52:06Z</dcterms:created>
  <dcterms:modified xsi:type="dcterms:W3CDTF">2012-10-16T18:58:11Z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</Properties>
</file>