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comments/comment3.xml" ContentType="application/vnd.openxmlformats-officedocument.presentationml.comments+xml"/>
  <Override PartName="/ppt/notesSlides/notesSlide4.xml" ContentType="application/vnd.openxmlformats-officedocument.presentationml.notesSlide+xml"/>
  <Override PartName="/ppt/comments/comment4.xml" ContentType="application/vnd.openxmlformats-officedocument.presentationml.comments+xml"/>
  <Override PartName="/ppt/notesSlides/notesSlide5.xml" ContentType="application/vnd.openxmlformats-officedocument.presentationml.notesSlide+xml"/>
  <Override PartName="/ppt/comments/comment5.xml" ContentType="application/vnd.openxmlformats-officedocument.presentationml.comments+xml"/>
  <Override PartName="/ppt/notesSlides/notesSlide6.xml" ContentType="application/vnd.openxmlformats-officedocument.presentationml.notesSlide+xml"/>
  <Override PartName="/ppt/comments/comment6.xml" ContentType="application/vnd.openxmlformats-officedocument.presentationml.comments+xml"/>
  <Override PartName="/ppt/notesSlides/notesSlide7.xml" ContentType="application/vnd.openxmlformats-officedocument.presentationml.notesSlide+xml"/>
  <Override PartName="/ppt/comments/comment7.xml" ContentType="application/vnd.openxmlformats-officedocument.presentationml.comments+xml"/>
  <Override PartName="/ppt/notesSlides/notesSlide8.xml" ContentType="application/vnd.openxmlformats-officedocument.presentationml.notesSlide+xml"/>
  <Override PartName="/ppt/comments/comment8.xml" ContentType="application/vnd.openxmlformats-officedocument.presentationml.comments+xml"/>
  <Override PartName="/ppt/notesSlides/notesSlide9.xml" ContentType="application/vnd.openxmlformats-officedocument.presentationml.notesSlide+xml"/>
  <Override PartName="/ppt/comments/comment9.xml" ContentType="application/vnd.openxmlformats-officedocument.presentationml.comments+xml"/>
  <Override PartName="/ppt/notesSlides/notesSlide10.xml" ContentType="application/vnd.openxmlformats-officedocument.presentationml.notesSlide+xml"/>
  <Override PartName="/ppt/comments/comment10.xml" ContentType="application/vnd.openxmlformats-officedocument.presentationml.comments+xml"/>
  <Override PartName="/ppt/notesSlides/notesSlide11.xml" ContentType="application/vnd.openxmlformats-officedocument.presentationml.notesSlide+xml"/>
  <Override PartName="/ppt/comments/comment11.xml" ContentType="application/vnd.openxmlformats-officedocument.presentationml.comments+xml"/>
  <Override PartName="/ppt/notesSlides/notesSlide12.xml" ContentType="application/vnd.openxmlformats-officedocument.presentationml.notesSlide+xml"/>
  <Override PartName="/ppt/comments/comment12.xml" ContentType="application/vnd.openxmlformats-officedocument.presentationml.comments+xml"/>
  <Override PartName="/ppt/notesSlides/notesSlide13.xml" ContentType="application/vnd.openxmlformats-officedocument.presentationml.notesSlide+xml"/>
  <Override PartName="/ppt/comments/comment13.xml" ContentType="application/vnd.openxmlformats-officedocument.presentationml.comments+xml"/>
  <Override PartName="/ppt/notesSlides/notesSlide14.xml" ContentType="application/vnd.openxmlformats-officedocument.presentationml.notesSlide+xml"/>
  <Override PartName="/ppt/comments/comment1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6"/>
  </p:notesMasterIdLst>
  <p:sldIdLst>
    <p:sldId id="256" r:id="rId2"/>
    <p:sldId id="258" r:id="rId3"/>
    <p:sldId id="299" r:id="rId4"/>
    <p:sldId id="274" r:id="rId5"/>
    <p:sldId id="275" r:id="rId6"/>
    <p:sldId id="283" r:id="rId7"/>
    <p:sldId id="284" r:id="rId8"/>
    <p:sldId id="285" r:id="rId9"/>
    <p:sldId id="286" r:id="rId10"/>
    <p:sldId id="288" r:id="rId11"/>
    <p:sldId id="298" r:id="rId12"/>
    <p:sldId id="292" r:id="rId13"/>
    <p:sldId id="297" r:id="rId14"/>
    <p:sldId id="290" r:id="rId15"/>
  </p:sldIdLst>
  <p:sldSz cx="9144000" cy="6858000" type="screen4x3"/>
  <p:notesSz cx="9144000" cy="6858000"/>
  <p:defaultTextStyle>
    <a:defPPr>
      <a:defRPr lang="ru-RU"/>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leg Tarasov" initials="OT" lastIdx="42" clrIdx="0"/>
  <p:cmAuthor id="1" name="Strizhov" initials="V.F." lastIdx="37" clrIdx="1"/>
  <p:cmAuthor id="2" name="Nosatov" initials="N" lastIdx="26"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CFF"/>
    <a:srgbClr val="800000"/>
    <a:srgbClr val="FFC8FF"/>
    <a:srgbClr val="006600"/>
    <a:srgbClr val="0000FF"/>
    <a:srgbClr val="FFFFC8"/>
    <a:srgbClr val="CC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8686" autoAdjust="0"/>
  </p:normalViewPr>
  <p:slideViewPr>
    <p:cSldViewPr>
      <p:cViewPr>
        <p:scale>
          <a:sx n="100" d="100"/>
          <a:sy n="100" d="100"/>
        </p:scale>
        <p:origin x="-974"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0" d="100"/>
          <a:sy n="110" d="100"/>
        </p:scale>
        <p:origin x="-528" y="-9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07-09-04T17:58:15.375" idx="26">
    <p:pos x="5476" y="22"/>
    <p:text/>
  </p:cm>
</p:cmLst>
</file>

<file path=ppt/comments/comment10.xml><?xml version="1.0" encoding="utf-8"?>
<p:cmLst xmlns:a="http://schemas.openxmlformats.org/drawingml/2006/main" xmlns:r="http://schemas.openxmlformats.org/officeDocument/2006/relationships" xmlns:p="http://schemas.openxmlformats.org/presentationml/2006/main">
  <p:cm authorId="1" dt="2006-04-19T18:17:49.993" idx="25">
    <p:pos x="46" y="10"/>
    <p:text>надо бы пояснения - что такое С и т.д.
такой же рисунок с С-70, если есть</p:text>
  </p:cm>
  <p:cm authorId="0" dt="2007-04-18T12:58:33.359" idx="30">
    <p:pos x="5488" y="64"/>
    <p:text>Перечислю основные факты, описываемые или предсказываемые моделью. Модель достаточно хорошо описывает использованные при параметризации экспериментальные данные. В частности, воспроизводится однородность жидкого кориума  со степенью окисления Zr 30% и выпадение металлической фазы при добавлении даже небольшого количества железа.
В отношении плотностей фаз предсказания модели такие: при малой массе погружаемого в кориум железа металлическая фаза окажется насыщенной металлическим ураном, окажется тяжёлой и расположение слоёв будет инверсным. При попадании в кориум большого количества железа процент урана в металлической фазе будет невысоким, и расположение слоёв будет нормальным. Во многих случаях плотности фаз близки, особенно если степень окисления кориума достаточно высока.</p:text>
  </p:cm>
</p:cmLst>
</file>

<file path=ppt/comments/comment11.xml><?xml version="1.0" encoding="utf-8"?>
<p:cmLst xmlns:a="http://schemas.openxmlformats.org/drawingml/2006/main" xmlns:r="http://schemas.openxmlformats.org/officeDocument/2006/relationships" xmlns:p="http://schemas.openxmlformats.org/presentationml/2006/main">
  <p:cm authorId="1" dt="2006-04-19T18:17:49.993" idx="36">
    <p:pos x="46" y="10"/>
    <p:text>надо бы пояснения - что такое С и т.д.
такой же рисунок с С-70, если есть</p:text>
  </p:cm>
  <p:cm authorId="0" dt="2007-04-18T12:58:33.359" idx="41">
    <p:pos x="5488" y="64"/>
    <p:text>Перечислю основные факты, описываемые или предсказываемые моделью. Модель достаточно хорошо описывает использованные при параметризации экспериментальные данные. В частности, воспроизводится однородность жидкого кориума  со степенью окисления Zr 30% и выпадение металлической фазы при добавлении даже небольшого количества железа.
В отношении плотностей фаз предсказания модели такие: при малой массе погружаемого в кориум железа металлическая фаза окажется насыщенной металлическим ураном, окажется тяжёлой и расположение слоёв будет инверсным. При попадании в кориум большого количества железа процент урана в металлической фазе будет невысоким, и расположение слоёв будет нормальным. Во многих случаях плотности фаз близки, особенно если степень окисления кориума достаточно высока.</p:text>
  </p:cm>
</p:cmLst>
</file>

<file path=ppt/comments/comment12.xml><?xml version="1.0" encoding="utf-8"?>
<p:cmLst xmlns:a="http://schemas.openxmlformats.org/drawingml/2006/main" xmlns:r="http://schemas.openxmlformats.org/officeDocument/2006/relationships" xmlns:p="http://schemas.openxmlformats.org/presentationml/2006/main">
  <p:cm authorId="1" dt="2006-04-19T18:17:49.993" idx="30">
    <p:pos x="-19" y="4185"/>
    <p:text>надо бы пояснения - что такое С и т.д.
такой же рисунок с С-70, если есть</p:text>
  </p:cm>
  <p:cm authorId="0" dt="2007-04-18T12:18:44.406" idx="35">
    <p:pos x="5518" y="34"/>
    <p:text>Этот график иллюстрирует, когда предсказывается инверсное расположение слоёв, когда - нормальное. По оси абсцисс отложено удельное по массе количество железа в кориуме. По оси ординат - степень окисления циркония в кориуме.  Кориум взят при температуре 2600 радусов и при равных атомных долях урана и циркония. Сплошная линия означает равенство плотностей фаз. 
Пунктирные линии - когда разница плотностей превышает 5% от плотности С30. С учётом погрешности модели про положение слоёв в области между ними ничего определённого сказать нельзя.</p:text>
  </p:cm>
</p:cmLst>
</file>

<file path=ppt/comments/comment13.xml><?xml version="1.0" encoding="utf-8"?>
<p:cmLst xmlns:a="http://schemas.openxmlformats.org/drawingml/2006/main" xmlns:r="http://schemas.openxmlformats.org/officeDocument/2006/relationships" xmlns:p="http://schemas.openxmlformats.org/presentationml/2006/main">
  <p:cm authorId="1" dt="2006-04-19T18:17:49.993" idx="35">
    <p:pos x="-19" y="4185"/>
    <p:text>надо бы пояснения - что такое С и т.д.
такой же рисунок с С-70, если есть</p:text>
  </p:cm>
  <p:cm authorId="0" dt="2007-04-18T12:18:44.406" idx="40">
    <p:pos x="5518" y="34"/>
    <p:text>Этот график иллюстрирует, когда предсказывается инверсное расположение слоёв, когда - нормальное. По оси абсцисс отложено удельное по массе количество железа в кориуме. По оси ординат - степень окисления циркония в кориуме.  Кориум взят при температуре 2600 радусов и при равных атомных долях урана и циркония. Сплошная линия означает равенство плотностей фаз. 
Пунктирные линии - когда разница плотностей превышает 5% от плотности С30. С учётом погрешности модели про положение слоёв в области между ними ничего определённого сказать нельзя.</p:text>
  </p:cm>
</p:cmLst>
</file>

<file path=ppt/comments/comment14.xml><?xml version="1.0" encoding="utf-8"?>
<p:cmLst xmlns:a="http://schemas.openxmlformats.org/drawingml/2006/main" xmlns:r="http://schemas.openxmlformats.org/officeDocument/2006/relationships" xmlns:p="http://schemas.openxmlformats.org/presentationml/2006/main">
  <p:cm authorId="0" dt="2007-04-18T12:58:33.359" idx="32">
    <p:pos x="5488" y="64"/>
    <p:text>Перечислю основные факты, описываемые или предсказываемые моделью. Модель достаточно хорошо описывает использованные при параметризации экспериментальные данные. В частности, воспроизводится однородность жидкого кориума  со степенью окисления Zr 30% и выпадение металлической фазы при добавлении даже небольшого количества железа.
В отношении плотностей фаз предсказания модели такие: при малой массе погружаемого в кориум железа металлическая фаза окажется насыщенной металлическим ураном, окажется тяжёлой и расположение слоёв будет инверсным. При попадании в кориум большого количества железа процент урана в металлической фазе будет невысоким, и расположение слоёв будет нормальным. Во многих случаях плотности фаз близки, особенно если степень окисления кориума достаточно высока.</p:text>
  </p:cm>
  <p:cm authorId="2" dt="2007-09-03T16:52:35.828" idx="25">
    <p:pos x="46" y="10"/>
    <p:text>надо бы пояснения - что такое С и т.д.
такой же рисунок с С-70, если есть</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06-04-19T18:02:32.714" idx="2">
    <p:pos x="-9" y="4023"/>
    <p:text>Описание термодинамического состояния жидкого кориума, образующегося при  тяжёлой аварии с расплавлением активной зоны реактора в температурном диапазоне 2500 − 3000 K
Исследование возможности термодинамического расслоения в системе кориум - железо 
Моделирование экспериментов по взаимодействию кориума с железом</p:text>
  </p:cm>
  <p:cm authorId="0" dt="2007-04-18T12:42:02.390" idx="23">
    <p:pos x="5470" y="34"/>
    <p:text>Содержание доклада.
Я планирую кратко перечислить составы веществ и реакции, которые могут возникнуть в активной зоне, на днище реактора и в ловушке. Потом - кратко рассказать про известные мне  термодинамические модели, описывающие эти вещества. Это модель идеальных растворов, несколько более хитрые феноменологические модели кориума и в конце - модели  ab initio, основанные на минимизации потенциала Гиббса, к которым относится и наша модель.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07-04-18T12:42:02.390" idx="42">
    <p:pos x="5470" y="34"/>
    <p:text>Содержание доклада.
Я планирую кратко перечислить составы веществ и реакции, которые могут возникнуть в активной зоне, на днище реактора и в ловушке. Потом - кратко рассказать про известные мне  термодинамические модели, описывающие эти вещества. Это модель идеальных растворов, несколько более хитрые феноменологические модели кориума и в конце - модели  ab initio, основанные на минимизации потенциала Гиббса, к которым относится и наша модель. </p:text>
  </p:cm>
</p:cmLst>
</file>

<file path=ppt/comments/comment4.xml><?xml version="1.0" encoding="utf-8"?>
<p:cmLst xmlns:a="http://schemas.openxmlformats.org/drawingml/2006/main" xmlns:r="http://schemas.openxmlformats.org/officeDocument/2006/relationships" xmlns:p="http://schemas.openxmlformats.org/presentationml/2006/main">
  <p:cm authorId="1" dt="2006-04-19T18:02:32.714" idx="11">
    <p:pos x="-9" y="4023"/>
    <p:text>Описание термодинамического состояния жидкого кориума, образующегося при  тяжёлой аварии с расплавлением активной зоны реактора в температурном диапазоне 2500 − 3000 K
Исследование возможности термодинамического расслоения в системе кориум - железо 
Моделирование экспериментов по взаимодействию кориума с железом</p:text>
  </p:cm>
  <p:cm authorId="0" dt="2007-04-18T05:26:06.437" idx="13">
    <p:pos x="5518" y="4"/>
    <p:text>После прожигания опорно-дистанционирующей решётки кориум стекает на днище реактора. Там уже ничего никуда не падает, не рушится, парациркониевая реакция идёт на убыль. Становистя возможным термодинамическое описание.
Смесь возникает многокомпонентная: O-U-Zr-Fe-Ni-Cr-B-C-продукты распада. Основная масса приходится на U, Zr и Fe, есть также несколько процентов Ni и Cr. Остальные элементы входят в пренебрежимо малом количестве.
</p:text>
  </p:cm>
</p:cmLst>
</file>

<file path=ppt/comments/comment5.xml><?xml version="1.0" encoding="utf-8"?>
<p:cmLst xmlns:a="http://schemas.openxmlformats.org/drawingml/2006/main" xmlns:r="http://schemas.openxmlformats.org/officeDocument/2006/relationships" xmlns:p="http://schemas.openxmlformats.org/presentationml/2006/main">
  <p:cm authorId="1" dt="2006-04-19T18:02:32.714" idx="12">
    <p:pos x="-9" y="4023"/>
    <p:text>Описание термодинамического состояния жидкого кориума, образующегося при  тяжёлой аварии с расплавлением активной зоны реактора в температурном диапазоне 2500 − 3000 K
Исследование возможности термодинамического расслоения в системе кориум - железо 
Моделирование экспериментов по взаимодействию кориума с железом</p:text>
  </p:cm>
  <p:cm authorId="0" dt="2007-04-18T05:28:37.484" idx="14">
    <p:pos x="5512" y="46"/>
    <p:text>В кориуме на днище реактора возникает важный эффект: выделение оксидной и металлической фаз. Они имеют разные составы и прочие свойства и не смешиваются. Тепловыделение концентрируется в основном в оксидной фазе. 
За счёт гравитации кориум расслаивается: более тяжёлая фаза за сравнительно небольшое время (меньше минуты) оказывается внизу. С точки зрения аварии важно, какая именно фаза окажется внизу. При нормальном расположении слоёв оксидная фаза тяжелее металлической. Боковое проплавление корпуса реактора происходит в области соприкосновения металлической фазы с ним. В ловушку после проплавления сначала стекает металлическая фаза, потом сверху добавляются оксиды. 
При инверсном расположении слоёв всё равно ожидается боковое проплавление на уровне верхнего слоя расплава за счёт эффекта фокусировки теплового потока. Но проплавлять корпус  при этом будет находящийся наверху оксид. Он же и стечёт первым в ловушку, в результате чего тепловыделение в ней будет сконцентрировано на дне, где теплоотвод хуже всего. Этот ход событий наиболее неприятен.
С помощью термодинамических моделей можно пытаться получить ответ на вопрос, будет ли инверсия слоёв.</p:text>
  </p:cm>
</p:cmLst>
</file>

<file path=ppt/comments/comment6.xml><?xml version="1.0" encoding="utf-8"?>
<p:cmLst xmlns:a="http://schemas.openxmlformats.org/drawingml/2006/main" xmlns:r="http://schemas.openxmlformats.org/officeDocument/2006/relationships" xmlns:p="http://schemas.openxmlformats.org/presentationml/2006/main">
  <p:cm authorId="2" dt="2007-04-18T00:06:11.828" idx="24">
    <p:pos x="5458" y="70"/>
    <p:text>Пара слов о реализации модели. Атомы я уже перечислил, они могут объединяться в молекулы семи типов. Возможны химические реакции с сохранением числа атомов каждого типа. Минимизация потенциала Гиббса для двухфазного случая - поиск условного глобального минимума функции 14 (7+7) переменных. 
При параметризации использовалась база IVTAN THERMO для информации о чистых веществах, фазовые диаграммы бинарных смесей типа U-O или UO2-ZrO2 и эксперименты MASCA по расслоению на фазы кориума со сталью. В модели 24 параметра.</p:text>
  </p:cm>
</p:cmLst>
</file>

<file path=ppt/comments/comment7.xml><?xml version="1.0" encoding="utf-8"?>
<p:cmLst xmlns:a="http://schemas.openxmlformats.org/drawingml/2006/main" xmlns:r="http://schemas.openxmlformats.org/officeDocument/2006/relationships" xmlns:p="http://schemas.openxmlformats.org/presentationml/2006/main">
  <p:cm authorId="1" dt="2006-04-19T18:17:49.993" idx="21">
    <p:pos x="46" y="10"/>
    <p:text>надо бы пояснения - что такое С и т.д.
такой же рисунок с С-70, если есть</p:text>
  </p:cm>
  <p:cm authorId="0" dt="2007-04-18T12:58:33.359" idx="26">
    <p:pos x="5488" y="64"/>
    <p:text>Перечислю основные факты, описываемые или предсказываемые моделью. Модель достаточно хорошо описывает использованные при параметризации экспериментальные данные. В частности, воспроизводится однородность жидкого кориума  со степенью окисления Zr 30% и выпадение металлической фазы при добавлении даже небольшого количества железа.
В отношении плотностей фаз предсказания модели такие: при малой массе погружаемого в кориум железа металлическая фаза окажется насыщенной металлическим ураном, окажется тяжёлой и расположение слоёв будет инверсным. При попадании в кориум большого количества железа процент урана в металлической фазе будет невысоким, и расположение слоёв будет нормальным. Во многих случаях плотности фаз близки, особенно если степень окисления кориума достаточно высока.</p:text>
  </p:cm>
</p:cmLst>
</file>

<file path=ppt/comments/comment8.xml><?xml version="1.0" encoding="utf-8"?>
<p:cmLst xmlns:a="http://schemas.openxmlformats.org/drawingml/2006/main" xmlns:r="http://schemas.openxmlformats.org/officeDocument/2006/relationships" xmlns:p="http://schemas.openxmlformats.org/presentationml/2006/main">
  <p:cm authorId="1" dt="2006-04-19T18:17:49.993" idx="22">
    <p:pos x="46" y="10"/>
    <p:text>надо бы пояснения - что такое С и т.д.
такой же рисунок с С-70, если есть</p:text>
  </p:cm>
  <p:cm authorId="0" dt="2007-04-18T12:58:33.359" idx="27">
    <p:pos x="5488" y="64"/>
    <p:text>Перечислю основные факты, описываемые или предсказываемые моделью. Модель достаточно хорошо описывает использованные при параметризации экспериментальные данные. В частности, воспроизводится однородность жидкого кориума  со степенью окисления Zr 30% и выпадение металлической фазы при добавлении даже небольшого количества железа.
В отношении плотностей фаз предсказания модели такие: при малой массе погружаемого в кориум железа металлическая фаза окажется насыщенной металлическим ураном, окажется тяжёлой и расположение слоёв будет инверсным. При попадании в кориум большого количества железа процент урана в металлической фазе будет невысоким, и расположение слоёв будет нормальным. Во многих случаях плотности фаз близки, особенно если степень окисления кориума достаточно высока.</p:text>
  </p:cm>
</p:cmLst>
</file>

<file path=ppt/comments/comment9.xml><?xml version="1.0" encoding="utf-8"?>
<p:cmLst xmlns:a="http://schemas.openxmlformats.org/drawingml/2006/main" xmlns:r="http://schemas.openxmlformats.org/officeDocument/2006/relationships" xmlns:p="http://schemas.openxmlformats.org/presentationml/2006/main">
  <p:cm authorId="1" dt="2006-04-19T18:17:49.993" idx="23">
    <p:pos x="46" y="10"/>
    <p:text>надо бы пояснения - что такое С и т.д.
такой же рисунок с С-70, если есть</p:text>
  </p:cm>
  <p:cm authorId="0" dt="2007-04-18T12:58:33.359" idx="28">
    <p:pos x="5488" y="64"/>
    <p:text>Перечислю основные факты, описываемые или предсказываемые моделью. Модель достаточно хорошо описывает использованные при параметризации экспериментальные данные. В частности, воспроизводится однородность жидкого кориума  со степенью окисления Zr 30% и выпадение металлической фазы при добавлении даже небольшого количества железа.
В отношении плотностей фаз предсказания модели такие: при малой массе погружаемого в кориум железа металлическая фаза окажется насыщенной металлическим ураном, окажется тяжёлой и расположение слоёв будет инверсным. При попадании в кориум большого количества железа процент урана в металлической фазе будет невысоким, и расположение слоёв будет нормальным. Во многих случаях плотности фаз близки, особенно если степень окисления кориума достаточно высока.</p:text>
  </p:cm>
</p:cmLst>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12291" name="Rectangle 3"/>
          <p:cNvSpPr>
            <a:spLocks noGrp="1" noChangeArrowheads="1"/>
          </p:cNvSpPr>
          <p:nvPr>
            <p:ph type="dt" idx="1"/>
          </p:nvPr>
        </p:nvSpPr>
        <p:spPr bwMode="auto">
          <a:xfrm>
            <a:off x="5180013"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12292" name="Rectangle 4"/>
          <p:cNvSpPr>
            <a:spLocks noRo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914400" y="3257550"/>
            <a:ext cx="73152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12294" name="Rectangle 6"/>
          <p:cNvSpPr>
            <a:spLocks noGrp="1" noChangeArrowheads="1"/>
          </p:cNvSpPr>
          <p:nvPr>
            <p:ph type="ftr" sz="quarter" idx="4"/>
          </p:nvPr>
        </p:nvSpPr>
        <p:spPr bwMode="auto">
          <a:xfrm>
            <a:off x="0" y="6513513"/>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12295" name="Rectangle 7"/>
          <p:cNvSpPr>
            <a:spLocks noGrp="1" noChangeArrowheads="1"/>
          </p:cNvSpPr>
          <p:nvPr>
            <p:ph type="sldNum" sz="quarter" idx="5"/>
          </p:nvPr>
        </p:nvSpPr>
        <p:spPr bwMode="auto">
          <a:xfrm>
            <a:off x="5180013" y="6513513"/>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C014FA5-3D14-412F-8B1A-9EC967C2A662}" type="slidenum">
              <a:rPr lang="ru-RU"/>
              <a:pPr/>
              <a:t>‹Nr.›</a:t>
            </a:fld>
            <a:endParaRPr lang="ru-RU"/>
          </a:p>
        </p:txBody>
      </p:sp>
    </p:spTree>
    <p:extLst>
      <p:ext uri="{BB962C8B-B14F-4D97-AF65-F5344CB8AC3E}">
        <p14:creationId xmlns:p14="http://schemas.microsoft.com/office/powerpoint/2010/main" val="197752612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304679-F796-457E-AE30-CA163CF50DF2}" type="slidenum">
              <a:rPr lang="ru-RU"/>
              <a:pPr/>
              <a:t>1</a:t>
            </a:fld>
            <a:endParaRPr lang="ru-RU"/>
          </a:p>
        </p:txBody>
      </p:sp>
      <p:sp>
        <p:nvSpPr>
          <p:cNvPr id="224258" name="Rectangle 2"/>
          <p:cNvSpPr>
            <a:spLocks noRot="1" noChangeArrowheads="1" noTextEdit="1"/>
          </p:cNvSpPr>
          <p:nvPr>
            <p:ph type="sldImg"/>
          </p:nvPr>
        </p:nvSpPr>
        <p:spPr>
          <a:ln/>
        </p:spPr>
      </p:sp>
      <p:sp>
        <p:nvSpPr>
          <p:cNvPr id="224259" name="Rectangle 3"/>
          <p:cNvSpPr>
            <a:spLocks noGrp="1" noChangeArrowheads="1"/>
          </p:cNvSpPr>
          <p:nvPr>
            <p:ph type="body" idx="1"/>
          </p:nvPr>
        </p:nvSpPr>
        <p:spPr/>
        <p:txBody>
          <a:bodyPr/>
          <a:lstStyle/>
          <a:p>
            <a:r>
              <a:rPr lang="en-US"/>
              <a:t>The topic of my talk is “theoretical analysis and computation of fission product release from molten pool”. </a:t>
            </a:r>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922C5D-9022-4B7C-B706-2F35B5872411}" type="slidenum">
              <a:rPr lang="ru-RU"/>
              <a:pPr/>
              <a:t>10</a:t>
            </a:fld>
            <a:endParaRPr lang="ru-RU"/>
          </a:p>
        </p:txBody>
      </p:sp>
      <p:sp>
        <p:nvSpPr>
          <p:cNvPr id="230402" name="Rectangle 2"/>
          <p:cNvSpPr>
            <a:spLocks noRot="1" noChangeArrowheads="1" noTextEdit="1"/>
          </p:cNvSpPr>
          <p:nvPr>
            <p:ph type="sldImg"/>
          </p:nvPr>
        </p:nvSpPr>
        <p:spPr>
          <a:ln/>
        </p:spPr>
      </p:sp>
      <p:sp>
        <p:nvSpPr>
          <p:cNvPr id="230403" name="Rectangle 3"/>
          <p:cNvSpPr>
            <a:spLocks noGrp="1" noChangeArrowheads="1"/>
          </p:cNvSpPr>
          <p:nvPr>
            <p:ph type="body" idx="1"/>
          </p:nvPr>
        </p:nvSpPr>
        <p:spPr/>
        <p:txBody>
          <a:bodyPr/>
          <a:lstStyle/>
          <a:p>
            <a:r>
              <a:rPr lang="en-US"/>
              <a:t>A code realizing this model has been developed. Input data are: corium composition, the atmosphere composition, gas flow rate, volume of the gas phase and the time grid. The model calculates the released part of every FP and oxidation degree of the corium.</a:t>
            </a:r>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7944A3-790D-407F-847A-588A55D7D89B}" type="slidenum">
              <a:rPr lang="ru-RU"/>
              <a:pPr/>
              <a:t>11</a:t>
            </a:fld>
            <a:endParaRPr lang="ru-RU"/>
          </a:p>
        </p:txBody>
      </p:sp>
      <p:sp>
        <p:nvSpPr>
          <p:cNvPr id="239618" name="Rectangle 2"/>
          <p:cNvSpPr>
            <a:spLocks noRot="1" noChangeArrowheads="1" noTextEdit="1"/>
          </p:cNvSpPr>
          <p:nvPr>
            <p:ph type="sldImg"/>
          </p:nvPr>
        </p:nvSpPr>
        <p:spPr>
          <a:ln/>
        </p:spPr>
      </p:sp>
      <p:sp>
        <p:nvSpPr>
          <p:cNvPr id="239619" name="Rectangle 3"/>
          <p:cNvSpPr>
            <a:spLocks noGrp="1" noChangeArrowheads="1"/>
          </p:cNvSpPr>
          <p:nvPr>
            <p:ph type="body" idx="1"/>
          </p:nvPr>
        </p:nvSpPr>
        <p:spPr/>
        <p:txBody>
          <a:bodyPr/>
          <a:lstStyle/>
          <a:p>
            <a:r>
              <a:rPr lang="en-US"/>
              <a:t>Here is the comparison of the results of our model and MA-6 MASCA experiment. We can see that the model overestimates the release rate of all elements. It gives upper, conservative estimate of FP release rate because we assumed that the rate of some kinetic processes was infinite.</a:t>
            </a:r>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E1E6DC-A693-4883-87F6-A703AC308541}" type="slidenum">
              <a:rPr lang="ru-RU"/>
              <a:pPr/>
              <a:t>12</a:t>
            </a:fld>
            <a:endParaRPr lang="ru-RU"/>
          </a:p>
        </p:txBody>
      </p:sp>
      <p:sp>
        <p:nvSpPr>
          <p:cNvPr id="232450" name="Rectangle 2"/>
          <p:cNvSpPr>
            <a:spLocks noRot="1" noChangeArrowheads="1" noTextEdit="1"/>
          </p:cNvSpPr>
          <p:nvPr>
            <p:ph type="sldImg"/>
          </p:nvPr>
        </p:nvSpPr>
        <p:spPr>
          <a:ln/>
        </p:spPr>
      </p:sp>
      <p:sp>
        <p:nvSpPr>
          <p:cNvPr id="232451" name="Rectangle 3"/>
          <p:cNvSpPr>
            <a:spLocks noGrp="1" noChangeArrowheads="1"/>
          </p:cNvSpPr>
          <p:nvPr>
            <p:ph type="body" idx="1"/>
          </p:nvPr>
        </p:nvSpPr>
        <p:spPr/>
        <p:txBody>
          <a:bodyPr/>
          <a:lstStyle/>
          <a:p>
            <a:r>
              <a:rPr lang="en-US"/>
              <a:t>In this picture the time dependence of molybdenum release calculated by our model is shown. Different lines correspond to different atmospheres and degrees of corium oxidation. It can be seen that the release rate depends strongly on these factors. If the atmosphere contains oxygen, molybdenum can oxidize and release at finite rate. If there is no oxygen in the atmosphere, molybdenum has no such possibility and its release rate is expected to be negligible (look at the green line). I’d like to repeat that such effects can be described only if molecular structure of the gas phase is taken into account.</a:t>
            </a:r>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192992-29D6-4E5E-A21F-C9A2BB84BECC}" type="slidenum">
              <a:rPr lang="ru-RU"/>
              <a:pPr/>
              <a:t>13</a:t>
            </a:fld>
            <a:endParaRPr lang="ru-RU"/>
          </a:p>
        </p:txBody>
      </p:sp>
      <p:sp>
        <p:nvSpPr>
          <p:cNvPr id="237570" name="Rectangle 2"/>
          <p:cNvSpPr>
            <a:spLocks noRot="1" noChangeArrowheads="1" noTextEdit="1"/>
          </p:cNvSpPr>
          <p:nvPr>
            <p:ph type="sldImg"/>
          </p:nvPr>
        </p:nvSpPr>
        <p:spPr>
          <a:ln/>
        </p:spPr>
      </p:sp>
      <p:sp>
        <p:nvSpPr>
          <p:cNvPr id="237571" name="Rectangle 3"/>
          <p:cNvSpPr>
            <a:spLocks noGrp="1" noChangeArrowheads="1"/>
          </p:cNvSpPr>
          <p:nvPr>
            <p:ph type="body" idx="1"/>
          </p:nvPr>
        </p:nvSpPr>
        <p:spPr/>
        <p:txBody>
          <a:bodyPr/>
          <a:lstStyle/>
          <a:p>
            <a:r>
              <a:rPr lang="en-US"/>
              <a:t>In this picture the release of caesium is shown. It is not oxidized in gas and hence its release rate is expected to be almost independent of the atmosphere composition.</a:t>
            </a:r>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59BFBC-3E6D-4C8D-928B-BE3DA8CC9C41}" type="slidenum">
              <a:rPr lang="ru-RU"/>
              <a:pPr/>
              <a:t>14</a:t>
            </a:fld>
            <a:endParaRPr lang="ru-RU"/>
          </a:p>
        </p:txBody>
      </p:sp>
      <p:sp>
        <p:nvSpPr>
          <p:cNvPr id="235522" name="Rectangle 2"/>
          <p:cNvSpPr>
            <a:spLocks noRot="1" noChangeArrowheads="1" noTextEdit="1"/>
          </p:cNvSpPr>
          <p:nvPr>
            <p:ph type="sldImg"/>
          </p:nvPr>
        </p:nvSpPr>
        <p:spPr>
          <a:ln/>
        </p:spPr>
      </p:sp>
      <p:sp>
        <p:nvSpPr>
          <p:cNvPr id="235523" name="Rectangle 3"/>
          <p:cNvSpPr>
            <a:spLocks noGrp="1" noChangeArrowheads="1"/>
          </p:cNvSpPr>
          <p:nvPr>
            <p:ph type="body" idx="1"/>
          </p:nvPr>
        </p:nvSpPr>
        <p:spPr/>
        <p:txBody>
          <a:bodyPr/>
          <a:lstStyle/>
          <a:p>
            <a:r>
              <a:rPr lang="en-US"/>
              <a:t>Now I’d like to make a conclusion. We develop a model of fission product release from the molten corium in vessel. It gives an upper estimate of FP release rate into noble gas atmosphere and takes into consideration chemical effects in air atmosphere. A stand-alone code has been developed. It can be implemented into SOCRAT integral code.</a:t>
            </a:r>
          </a:p>
          <a:p>
            <a:endParaRPr lang="en-US"/>
          </a:p>
          <a:p>
            <a:r>
              <a:rPr lang="en-US"/>
              <a:t>We are going to develop this model. The next steps will be:</a:t>
            </a:r>
          </a:p>
          <a:p>
            <a:r>
              <a:rPr lang="en-US"/>
              <a:t>- Taking into account finite rate of corium oxidation in oxygen-containing atmosphere</a:t>
            </a:r>
          </a:p>
          <a:p>
            <a:pPr>
              <a:buFontTx/>
              <a:buChar char="-"/>
            </a:pPr>
            <a:r>
              <a:rPr lang="en-US"/>
              <a:t> Taking into account non-uniform distribution of FP in gas phase</a:t>
            </a:r>
          </a:p>
          <a:p>
            <a:pPr>
              <a:buFontTx/>
              <a:buChar char="-"/>
            </a:pPr>
            <a:r>
              <a:rPr lang="en-US"/>
              <a:t> Implantation of non-ideal model of corium, which can split into oxide and metal phases</a:t>
            </a:r>
          </a:p>
          <a:p>
            <a:r>
              <a:rPr lang="en-US"/>
              <a:t>We expect that it will allow us to obtain more realistic results.</a:t>
            </a:r>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7950F4-311F-4616-8164-02E9EA8FBB54}" type="slidenum">
              <a:rPr lang="ru-RU"/>
              <a:pPr/>
              <a:t>2</a:t>
            </a:fld>
            <a:endParaRPr lang="ru-RU"/>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r>
              <a:rPr lang="en-US"/>
              <a:t>In my talk I am going to describe briefly the mechanisms of FP release from the corium in vessel and in core catcher. Then I will say a few words about the properties of the corium itself and the models of it. And after that I will tell about our model of FP release developed by Vladimir Ozrin.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F6EAF8-16F5-4AF6-AF93-47185384586D}" type="slidenum">
              <a:rPr lang="ru-RU"/>
              <a:pPr/>
              <a:t>3</a:t>
            </a:fld>
            <a:endParaRPr lang="ru-RU"/>
          </a:p>
        </p:txBody>
      </p:sp>
      <p:sp>
        <p:nvSpPr>
          <p:cNvPr id="241666" name="Rectangle 2"/>
          <p:cNvSpPr>
            <a:spLocks noRot="1" noChangeArrowheads="1" noTextEdit="1"/>
          </p:cNvSpPr>
          <p:nvPr>
            <p:ph type="sldImg"/>
          </p:nvPr>
        </p:nvSpPr>
        <p:spPr>
          <a:ln/>
        </p:spPr>
      </p:sp>
      <p:sp>
        <p:nvSpPr>
          <p:cNvPr id="241667" name="Rectangle 3"/>
          <p:cNvSpPr>
            <a:spLocks noGrp="1" noChangeArrowheads="1"/>
          </p:cNvSpPr>
          <p:nvPr>
            <p:ph type="body" idx="1"/>
          </p:nvPr>
        </p:nvSpPr>
        <p:spPr/>
        <p:txBody>
          <a:bodyPr/>
          <a:lstStyle/>
          <a:p>
            <a:r>
              <a:rPr lang="en-US"/>
              <a:t>First of all, I must say that there are two different cases: FP release from molten corium in vessel  and in core catcher. They must be considered separately because of different mechanisms of FP release. In core catcher corium interacts with concrete, and the main mechanism of FP release is formation of gas bubbles. Their nucleation, growth, motion is calculated by codes like VANESA. In vessel the situation is different. Gas bubbles are not expected, and FPs evaporate from the open surface of molten pool. We consider only this case.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171672-DD71-41FA-BCBC-3156901FB2D7}" type="slidenum">
              <a:rPr lang="ru-RU"/>
              <a:pPr/>
              <a:t>4</a:t>
            </a:fld>
            <a:endParaRPr lang="ru-RU"/>
          </a:p>
        </p:txBody>
      </p:sp>
      <p:sp>
        <p:nvSpPr>
          <p:cNvPr id="177154" name="Rectangle 2"/>
          <p:cNvSpPr>
            <a:spLocks noRot="1" noChangeArrowheads="1" noTextEdit="1"/>
          </p:cNvSpPr>
          <p:nvPr>
            <p:ph type="sldImg"/>
          </p:nvPr>
        </p:nvSpPr>
        <p:spPr>
          <a:ln/>
        </p:spPr>
      </p:sp>
      <p:sp>
        <p:nvSpPr>
          <p:cNvPr id="177155" name="Rectangle 3"/>
          <p:cNvSpPr>
            <a:spLocks noGrp="1" noChangeArrowheads="1"/>
          </p:cNvSpPr>
          <p:nvPr>
            <p:ph type="body" idx="1"/>
          </p:nvPr>
        </p:nvSpPr>
        <p:spPr/>
        <p:txBody>
          <a:bodyPr/>
          <a:lstStyle/>
          <a:p>
            <a:r>
              <a:rPr lang="en-US"/>
              <a:t>In order to calculate FP release it is necessary to have a model of liquid corium. Corium at the  reactor bottom consists of core materials and steel. Its main components are U, Zr, Fe and O. Fission products can be considered as admixtures in corium.</a:t>
            </a:r>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52A813-2568-4834-94F7-5623979B7930}" type="slidenum">
              <a:rPr lang="ru-RU"/>
              <a:pPr/>
              <a:t>5</a:t>
            </a:fld>
            <a:endParaRPr lang="ru-RU"/>
          </a:p>
        </p:txBody>
      </p:sp>
      <p:sp>
        <p:nvSpPr>
          <p:cNvPr id="179202" name="Rectangle 2"/>
          <p:cNvSpPr>
            <a:spLocks noRot="1" noChangeArrowheads="1" noTextEdit="1"/>
          </p:cNvSpPr>
          <p:nvPr>
            <p:ph type="sldImg"/>
          </p:nvPr>
        </p:nvSpPr>
        <p:spPr>
          <a:xfrm>
            <a:off x="3635375" y="115888"/>
            <a:ext cx="3429000" cy="2571750"/>
          </a:xfrm>
          <a:ln/>
        </p:spPr>
      </p:sp>
      <p:sp>
        <p:nvSpPr>
          <p:cNvPr id="179203" name="Rectangle 3"/>
          <p:cNvSpPr>
            <a:spLocks noGrp="1" noChangeArrowheads="1"/>
          </p:cNvSpPr>
          <p:nvPr>
            <p:ph type="body" idx="1"/>
          </p:nvPr>
        </p:nvSpPr>
        <p:spPr/>
        <p:txBody>
          <a:bodyPr/>
          <a:lstStyle/>
          <a:p>
            <a:r>
              <a:rPr lang="en-US"/>
              <a:t>One of the most important thermodynamic properties of liquid corium is a miscibility gap in its phase diagram. Oxide and metal phase appear. Their compositions, physical and chemical properties are different. Some fission products are mostly located in the metal phase, others prefer the oxide phase. In general, heat generation is concentrated mostly in the oxide phase.</a:t>
            </a:r>
          </a:p>
          <a:p>
            <a:r>
              <a:rPr lang="en-US"/>
              <a:t>The phases have different densities and this leads to their gravity stratification. FPs evaporate into atmosphere from the upper phase, so it is very important to know their densities.</a:t>
            </a:r>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2BE6A8-6366-49E0-BBC9-C412C17B4463}" type="slidenum">
              <a:rPr lang="ru-RU"/>
              <a:pPr/>
              <a:t>6</a:t>
            </a:fld>
            <a:endParaRPr lang="ru-RU"/>
          </a:p>
        </p:txBody>
      </p:sp>
      <p:sp>
        <p:nvSpPr>
          <p:cNvPr id="225282" name="Rectangle 2"/>
          <p:cNvSpPr>
            <a:spLocks noRot="1" noChangeArrowheads="1" noTextEdit="1"/>
          </p:cNvSpPr>
          <p:nvPr>
            <p:ph type="sldImg"/>
          </p:nvPr>
        </p:nvSpPr>
        <p:spPr>
          <a:ln/>
        </p:spPr>
      </p:sp>
      <p:sp>
        <p:nvSpPr>
          <p:cNvPr id="225283" name="Rectangle 3"/>
          <p:cNvSpPr>
            <a:spLocks noGrp="1" noChangeArrowheads="1"/>
          </p:cNvSpPr>
          <p:nvPr>
            <p:ph type="body" idx="1"/>
          </p:nvPr>
        </p:nvSpPr>
        <p:spPr/>
        <p:txBody>
          <a:bodyPr/>
          <a:lstStyle/>
          <a:p>
            <a:r>
              <a:rPr lang="en-US"/>
              <a:t>Thermodynamic properties of corium can be described by the model of non-ideal molecular solution. At present moment we have described the most important 4-component system of O, U, Zr, Fe. It allows to calculate the compositions, masses, densities and some other properties of oxide and metal phases. However, this code has not been implemented in FP release model yet. The simpler model of ideal molecular mixture is used though it can not predict its splitting into oxide and metal phases.</a:t>
            </a:r>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642E27-D5C0-4701-9E59-959BE0A2384D}" type="slidenum">
              <a:rPr lang="ru-RU"/>
              <a:pPr/>
              <a:t>7</a:t>
            </a:fld>
            <a:endParaRPr lang="ru-RU"/>
          </a:p>
        </p:txBody>
      </p:sp>
      <p:sp>
        <p:nvSpPr>
          <p:cNvPr id="227330" name="Rectangle 2"/>
          <p:cNvSpPr>
            <a:spLocks noRot="1" noChangeArrowheads="1" noTextEdit="1"/>
          </p:cNvSpPr>
          <p:nvPr>
            <p:ph type="sldImg"/>
          </p:nvPr>
        </p:nvSpPr>
        <p:spPr>
          <a:ln/>
        </p:spPr>
      </p:sp>
      <p:sp>
        <p:nvSpPr>
          <p:cNvPr id="227331" name="Rectangle 3"/>
          <p:cNvSpPr>
            <a:spLocks noGrp="1" noChangeArrowheads="1"/>
          </p:cNvSpPr>
          <p:nvPr>
            <p:ph type="body" idx="1"/>
          </p:nvPr>
        </p:nvSpPr>
        <p:spPr/>
        <p:txBody>
          <a:bodyPr/>
          <a:lstStyle/>
          <a:p>
            <a:r>
              <a:rPr lang="en-US"/>
              <a:t>Now I am going to describe the model of FP release itself.</a:t>
            </a:r>
          </a:p>
          <a:p>
            <a:r>
              <a:rPr lang="en-US"/>
              <a:t>FP release rate is limited by several factors. </a:t>
            </a:r>
          </a:p>
          <a:p>
            <a:pPr>
              <a:buFontTx/>
              <a:buChar char="-"/>
            </a:pPr>
            <a:r>
              <a:rPr lang="en-US"/>
              <a:t> The rate of FP transport to the upper boundary of melt is finite. </a:t>
            </a:r>
          </a:p>
          <a:p>
            <a:pPr>
              <a:buFontTx/>
              <a:buChar char="-"/>
            </a:pPr>
            <a:r>
              <a:rPr lang="en-US"/>
              <a:t> If the oxide phase is lighter than metal phase then an upper boundary crust can appear. It slows down the FP release.</a:t>
            </a:r>
          </a:p>
          <a:p>
            <a:pPr>
              <a:buFontTx/>
              <a:buChar char="-"/>
            </a:pPr>
            <a:r>
              <a:rPr lang="en-US"/>
              <a:t> The rate of FP evaporation is also finite and can be described by Langemuir model</a:t>
            </a:r>
          </a:p>
          <a:p>
            <a:pPr>
              <a:buFontTx/>
              <a:buChar char="-"/>
            </a:pPr>
            <a:r>
              <a:rPr lang="en-US"/>
              <a:t> Evaporated FPs can return back into corium unless they are blown away by an air flux.</a:t>
            </a:r>
          </a:p>
          <a:p>
            <a:r>
              <a:rPr lang="en-US"/>
              <a:t>FP release rate is also affected by such processes as corium oxidation in the oxygen-containing atmosphere and non-uniform distribution of FPs between oxide and metal phases.</a:t>
            </a:r>
          </a:p>
          <a:p>
            <a:r>
              <a:rPr lang="en-US"/>
              <a:t>Our model, developed by Vladimir Ozrin, takes into consideration only the most important factor: finite rate of blowing away of saturated FP vapor over the molten pool.  In other words, it is supposed that the rate of pool vaporization is proportional to the strength of the wind over it.</a:t>
            </a:r>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95203F-1460-40D2-985C-049FF7E12CD2}" type="slidenum">
              <a:rPr lang="ru-RU"/>
              <a:pPr/>
              <a:t>8</a:t>
            </a:fld>
            <a:endParaRPr lang="ru-RU"/>
          </a:p>
        </p:txBody>
      </p:sp>
      <p:sp>
        <p:nvSpPr>
          <p:cNvPr id="228354" name="Rectangle 2"/>
          <p:cNvSpPr>
            <a:spLocks noRot="1" noChangeArrowheads="1" noTextEdit="1"/>
          </p:cNvSpPr>
          <p:nvPr>
            <p:ph type="sldImg"/>
          </p:nvPr>
        </p:nvSpPr>
        <p:spPr>
          <a:ln/>
        </p:spPr>
      </p:sp>
      <p:sp>
        <p:nvSpPr>
          <p:cNvPr id="228355" name="Rectangle 3"/>
          <p:cNvSpPr>
            <a:spLocks noGrp="1" noChangeArrowheads="1"/>
          </p:cNvSpPr>
          <p:nvPr>
            <p:ph type="body" idx="1"/>
          </p:nvPr>
        </p:nvSpPr>
        <p:spPr/>
        <p:txBody>
          <a:bodyPr/>
          <a:lstStyle/>
          <a:p>
            <a:r>
              <a:rPr lang="en-US"/>
              <a:t>Here are the assumptions of the model.</a:t>
            </a:r>
          </a:p>
          <a:p>
            <a:pPr>
              <a:buFontTx/>
              <a:buChar char="-"/>
            </a:pPr>
            <a:r>
              <a:rPr lang="en-US"/>
              <a:t> Evaporated FPs over the molten pool have concentration of a saturated vapor </a:t>
            </a:r>
          </a:p>
          <a:p>
            <a:pPr>
              <a:buFontTx/>
              <a:buChar char="-"/>
            </a:pPr>
            <a:r>
              <a:rPr lang="en-US"/>
              <a:t> It is blown away at finite rate which is supposed to be given by hydrodynamic calculations</a:t>
            </a:r>
          </a:p>
          <a:p>
            <a:pPr>
              <a:buFontTx/>
              <a:buChar char="-"/>
            </a:pPr>
            <a:r>
              <a:rPr lang="en-US"/>
              <a:t> The rate of other processes is infinite</a:t>
            </a:r>
          </a:p>
          <a:p>
            <a:pPr>
              <a:buFontTx/>
              <a:buChar char="-"/>
            </a:pPr>
            <a:r>
              <a:rPr lang="en-US"/>
              <a:t> Corium is described as an ideal molecular mixture</a:t>
            </a:r>
          </a:p>
          <a:p>
            <a:pPr>
              <a:buFontTx/>
              <a:buChar char="-"/>
            </a:pPr>
            <a:r>
              <a:rPr lang="en-US"/>
              <a:t> Vapor is described as an ideal molecular gas</a:t>
            </a:r>
          </a:p>
          <a:p>
            <a:r>
              <a:rPr lang="en-US"/>
              <a:t>The partial pressures of FPs in saturated vapor are obtained from acting mass law. The rate of FP release is proportional to the partial pressure and to the gas flow rate.</a:t>
            </a:r>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E91677-2C31-4B34-89D1-B7CE7F9079C7}" type="slidenum">
              <a:rPr lang="ru-RU"/>
              <a:pPr/>
              <a:t>9</a:t>
            </a:fld>
            <a:endParaRPr lang="ru-RU"/>
          </a:p>
        </p:txBody>
      </p:sp>
      <p:sp>
        <p:nvSpPr>
          <p:cNvPr id="229378" name="Rectangle 2"/>
          <p:cNvSpPr>
            <a:spLocks noRot="1" noChangeArrowheads="1" noTextEdit="1"/>
          </p:cNvSpPr>
          <p:nvPr>
            <p:ph type="sldImg"/>
          </p:nvPr>
        </p:nvSpPr>
        <p:spPr>
          <a:ln/>
        </p:spPr>
      </p:sp>
      <p:sp>
        <p:nvSpPr>
          <p:cNvPr id="229379" name="Rectangle 3"/>
          <p:cNvSpPr>
            <a:spLocks noGrp="1" noChangeArrowheads="1"/>
          </p:cNvSpPr>
          <p:nvPr>
            <p:ph type="body" idx="1"/>
          </p:nvPr>
        </p:nvSpPr>
        <p:spPr/>
        <p:txBody>
          <a:bodyPr/>
          <a:lstStyle/>
          <a:p>
            <a:r>
              <a:rPr lang="en-US"/>
              <a:t>As I have already said, in our model the molecular approach is used. It allows to describe chemical effects which are very important for calculation of  saturated vapor partial pressures. In order to take them into account, a molecular thermodynamic database was created. It allows to calculate Gibbs energies of the most important molecules in liquid and gas phase at all temperatures. The parameters were taken from IVTANTHERMO database and some other sources.</a:t>
            </a:r>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BDD845DC-B776-4652-AE2C-CB4C22CE7D1C}" type="slidenum">
              <a:rPr lang="ru-RU"/>
              <a:pPr/>
              <a:t>‹Nr.›</a:t>
            </a:fld>
            <a:endParaRPr lang="ru-RU"/>
          </a:p>
        </p:txBody>
      </p:sp>
    </p:spTree>
    <p:extLst>
      <p:ext uri="{BB962C8B-B14F-4D97-AF65-F5344CB8AC3E}">
        <p14:creationId xmlns:p14="http://schemas.microsoft.com/office/powerpoint/2010/main" val="447416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A4B78390-C148-4B2E-88B8-71106B851FB2}" type="slidenum">
              <a:rPr lang="ru-RU"/>
              <a:pPr/>
              <a:t>‹Nr.›</a:t>
            </a:fld>
            <a:endParaRPr lang="ru-RU"/>
          </a:p>
        </p:txBody>
      </p:sp>
    </p:spTree>
    <p:extLst>
      <p:ext uri="{BB962C8B-B14F-4D97-AF65-F5344CB8AC3E}">
        <p14:creationId xmlns:p14="http://schemas.microsoft.com/office/powerpoint/2010/main" val="1485731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977638BD-D496-4803-A066-166F408A4AB0}" type="slidenum">
              <a:rPr lang="ru-RU"/>
              <a:pPr/>
              <a:t>‹Nr.›</a:t>
            </a:fld>
            <a:endParaRPr lang="ru-RU"/>
          </a:p>
        </p:txBody>
      </p:sp>
    </p:spTree>
    <p:extLst>
      <p:ext uri="{BB962C8B-B14F-4D97-AF65-F5344CB8AC3E}">
        <p14:creationId xmlns:p14="http://schemas.microsoft.com/office/powerpoint/2010/main" val="1886431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el, Inhal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648200" y="1600200"/>
            <a:ext cx="4038600" cy="21859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Inhaltsplatzhalter 4"/>
          <p:cNvSpPr>
            <a:spLocks noGrp="1"/>
          </p:cNvSpPr>
          <p:nvPr>
            <p:ph sz="quarter" idx="3"/>
          </p:nvPr>
        </p:nvSpPr>
        <p:spPr>
          <a:xfrm>
            <a:off x="4648200" y="3938588"/>
            <a:ext cx="4038600" cy="21875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Datumsplatzhalter 5"/>
          <p:cNvSpPr>
            <a:spLocks noGrp="1"/>
          </p:cNvSpPr>
          <p:nvPr>
            <p:ph type="dt" sz="half" idx="10"/>
          </p:nvPr>
        </p:nvSpPr>
        <p:spPr>
          <a:xfrm>
            <a:off x="457200" y="6245225"/>
            <a:ext cx="2133600" cy="476250"/>
          </a:xfrm>
        </p:spPr>
        <p:txBody>
          <a:bodyPr/>
          <a:lstStyle>
            <a:lvl1pPr>
              <a:defRPr/>
            </a:lvl1pPr>
          </a:lstStyle>
          <a:p>
            <a:endParaRPr lang="ru-RU"/>
          </a:p>
        </p:txBody>
      </p:sp>
      <p:sp>
        <p:nvSpPr>
          <p:cNvPr id="7" name="Fußzeilenplatzhalter 6"/>
          <p:cNvSpPr>
            <a:spLocks noGrp="1"/>
          </p:cNvSpPr>
          <p:nvPr>
            <p:ph type="ftr" sz="quarter" idx="11"/>
          </p:nvPr>
        </p:nvSpPr>
        <p:spPr>
          <a:xfrm>
            <a:off x="3124200" y="6245225"/>
            <a:ext cx="2895600" cy="476250"/>
          </a:xfrm>
        </p:spPr>
        <p:txBody>
          <a:bodyPr/>
          <a:lstStyle>
            <a:lvl1pPr>
              <a:defRPr/>
            </a:lvl1pPr>
          </a:lstStyle>
          <a:p>
            <a:endParaRPr lang="ru-RU"/>
          </a:p>
        </p:txBody>
      </p:sp>
      <p:sp>
        <p:nvSpPr>
          <p:cNvPr id="8" name="Foliennummernplatzhalter 7"/>
          <p:cNvSpPr>
            <a:spLocks noGrp="1"/>
          </p:cNvSpPr>
          <p:nvPr>
            <p:ph type="sldNum" sz="quarter" idx="12"/>
          </p:nvPr>
        </p:nvSpPr>
        <p:spPr>
          <a:xfrm>
            <a:off x="6553200" y="6245225"/>
            <a:ext cx="2133600" cy="476250"/>
          </a:xfrm>
        </p:spPr>
        <p:txBody>
          <a:bodyPr/>
          <a:lstStyle>
            <a:lvl1pPr>
              <a:defRPr/>
            </a:lvl1pPr>
          </a:lstStyle>
          <a:p>
            <a:fld id="{174F8675-F9CB-42CC-B6A7-BD2F99FFECEF}" type="slidenum">
              <a:rPr lang="ru-RU"/>
              <a:pPr/>
              <a:t>‹Nr.›</a:t>
            </a:fld>
            <a:endParaRPr lang="ru-RU"/>
          </a:p>
        </p:txBody>
      </p:sp>
    </p:spTree>
    <p:extLst>
      <p:ext uri="{BB962C8B-B14F-4D97-AF65-F5344CB8AC3E}">
        <p14:creationId xmlns:p14="http://schemas.microsoft.com/office/powerpoint/2010/main" val="35952301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57200" y="274638"/>
            <a:ext cx="8229600" cy="585152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Datumsplatzhalter 2"/>
          <p:cNvSpPr>
            <a:spLocks noGrp="1"/>
          </p:cNvSpPr>
          <p:nvPr>
            <p:ph type="dt" sz="half" idx="10"/>
          </p:nvPr>
        </p:nvSpPr>
        <p:spPr>
          <a:xfrm>
            <a:off x="457200" y="6245225"/>
            <a:ext cx="2133600" cy="476250"/>
          </a:xfrm>
        </p:spPr>
        <p:txBody>
          <a:bodyPr/>
          <a:lstStyle>
            <a:lvl1pPr>
              <a:defRPr/>
            </a:lvl1pPr>
          </a:lstStyle>
          <a:p>
            <a:endParaRPr lang="ru-RU"/>
          </a:p>
        </p:txBody>
      </p:sp>
      <p:sp>
        <p:nvSpPr>
          <p:cNvPr id="4" name="Fußzeilenplatzhalter 3"/>
          <p:cNvSpPr>
            <a:spLocks noGrp="1"/>
          </p:cNvSpPr>
          <p:nvPr>
            <p:ph type="ftr" sz="quarter" idx="11"/>
          </p:nvPr>
        </p:nvSpPr>
        <p:spPr>
          <a:xfrm>
            <a:off x="3124200" y="6245225"/>
            <a:ext cx="2895600" cy="476250"/>
          </a:xfrm>
        </p:spPr>
        <p:txBody>
          <a:bodyPr/>
          <a:lstStyle>
            <a:lvl1pPr>
              <a:defRPr/>
            </a:lvl1pPr>
          </a:lstStyle>
          <a:p>
            <a:endParaRPr lang="ru-RU"/>
          </a:p>
        </p:txBody>
      </p:sp>
      <p:sp>
        <p:nvSpPr>
          <p:cNvPr id="5" name="Foliennummernplatzhalter 4"/>
          <p:cNvSpPr>
            <a:spLocks noGrp="1"/>
          </p:cNvSpPr>
          <p:nvPr>
            <p:ph type="sldNum" sz="quarter" idx="12"/>
          </p:nvPr>
        </p:nvSpPr>
        <p:spPr>
          <a:xfrm>
            <a:off x="6553200" y="6245225"/>
            <a:ext cx="2133600" cy="476250"/>
          </a:xfrm>
        </p:spPr>
        <p:txBody>
          <a:bodyPr/>
          <a:lstStyle>
            <a:lvl1pPr>
              <a:defRPr/>
            </a:lvl1pPr>
          </a:lstStyle>
          <a:p>
            <a:fld id="{BF3AC4D2-F261-4F3E-8E01-C78DC83EBE9A}" type="slidenum">
              <a:rPr lang="ru-RU"/>
              <a:pPr/>
              <a:t>‹Nr.›</a:t>
            </a:fld>
            <a:endParaRPr lang="ru-RU"/>
          </a:p>
        </p:txBody>
      </p:sp>
    </p:spTree>
    <p:extLst>
      <p:ext uri="{BB962C8B-B14F-4D97-AF65-F5344CB8AC3E}">
        <p14:creationId xmlns:p14="http://schemas.microsoft.com/office/powerpoint/2010/main" val="2713229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el und vier Inhalte">
    <p:spTree>
      <p:nvGrpSpPr>
        <p:cNvPr id="1" name=""/>
        <p:cNvGrpSpPr/>
        <p:nvPr/>
      </p:nvGrpSpPr>
      <p:grpSpPr>
        <a:xfrm>
          <a:off x="0" y="0"/>
          <a:ext cx="0" cy="0"/>
          <a:chOff x="0" y="0"/>
          <a:chExt cx="0" cy="0"/>
        </a:xfrm>
      </p:grpSpPr>
      <p:sp>
        <p:nvSpPr>
          <p:cNvPr id="2" name="Titel 1"/>
          <p:cNvSpPr>
            <a:spLocks noGrp="1"/>
          </p:cNvSpPr>
          <p:nvPr>
            <p:ph type="title" sz="quarter"/>
          </p:nvPr>
        </p:nvSpPr>
        <p:spPr>
          <a:xfrm>
            <a:off x="457200" y="274638"/>
            <a:ext cx="8229600" cy="1143000"/>
          </a:xfrm>
        </p:spPr>
        <p:txBody>
          <a:bodyPr/>
          <a:lstStyle/>
          <a:p>
            <a:r>
              <a:rPr lang="de-DE" smtClean="0"/>
              <a:t>Titelmasterformat durch Klicken bearbeiten</a:t>
            </a:r>
            <a:endParaRPr lang="de-DE"/>
          </a:p>
        </p:txBody>
      </p:sp>
      <p:sp>
        <p:nvSpPr>
          <p:cNvPr id="3" name="Inhaltsplatzhalter 2"/>
          <p:cNvSpPr>
            <a:spLocks noGrp="1"/>
          </p:cNvSpPr>
          <p:nvPr>
            <p:ph sz="quarter" idx="1"/>
          </p:nvPr>
        </p:nvSpPr>
        <p:spPr>
          <a:xfrm>
            <a:off x="457200" y="1600200"/>
            <a:ext cx="4038600" cy="21859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648200" y="1600200"/>
            <a:ext cx="4038600" cy="21859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Inhaltsplatzhalter 4"/>
          <p:cNvSpPr>
            <a:spLocks noGrp="1"/>
          </p:cNvSpPr>
          <p:nvPr>
            <p:ph sz="quarter" idx="3"/>
          </p:nvPr>
        </p:nvSpPr>
        <p:spPr>
          <a:xfrm>
            <a:off x="457200" y="3938588"/>
            <a:ext cx="4038600" cy="21875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Inhaltsplatzhalter 5"/>
          <p:cNvSpPr>
            <a:spLocks noGrp="1"/>
          </p:cNvSpPr>
          <p:nvPr>
            <p:ph sz="quarter" idx="4"/>
          </p:nvPr>
        </p:nvSpPr>
        <p:spPr>
          <a:xfrm>
            <a:off x="4648200" y="3938588"/>
            <a:ext cx="4038600" cy="21875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457200" y="6245225"/>
            <a:ext cx="2133600" cy="476250"/>
          </a:xfrm>
        </p:spPr>
        <p:txBody>
          <a:bodyPr/>
          <a:lstStyle>
            <a:lvl1pPr>
              <a:defRPr/>
            </a:lvl1pPr>
          </a:lstStyle>
          <a:p>
            <a:endParaRPr lang="ru-RU"/>
          </a:p>
        </p:txBody>
      </p:sp>
      <p:sp>
        <p:nvSpPr>
          <p:cNvPr id="8" name="Fußzeilenplatzhalter 7"/>
          <p:cNvSpPr>
            <a:spLocks noGrp="1"/>
          </p:cNvSpPr>
          <p:nvPr>
            <p:ph type="ftr" sz="quarter" idx="11"/>
          </p:nvPr>
        </p:nvSpPr>
        <p:spPr>
          <a:xfrm>
            <a:off x="3124200" y="6245225"/>
            <a:ext cx="2895600" cy="476250"/>
          </a:xfrm>
        </p:spPr>
        <p:txBody>
          <a:bodyPr/>
          <a:lstStyle>
            <a:lvl1pPr>
              <a:defRPr/>
            </a:lvl1pPr>
          </a:lstStyle>
          <a:p>
            <a:endParaRPr lang="ru-RU"/>
          </a:p>
        </p:txBody>
      </p:sp>
      <p:sp>
        <p:nvSpPr>
          <p:cNvPr id="9" name="Foliennummernplatzhalter 8"/>
          <p:cNvSpPr>
            <a:spLocks noGrp="1"/>
          </p:cNvSpPr>
          <p:nvPr>
            <p:ph type="sldNum" sz="quarter" idx="12"/>
          </p:nvPr>
        </p:nvSpPr>
        <p:spPr>
          <a:xfrm>
            <a:off x="6553200" y="6245225"/>
            <a:ext cx="2133600" cy="476250"/>
          </a:xfrm>
        </p:spPr>
        <p:txBody>
          <a:bodyPr/>
          <a:lstStyle>
            <a:lvl1pPr>
              <a:defRPr/>
            </a:lvl1pPr>
          </a:lstStyle>
          <a:p>
            <a:fld id="{CDE3EAA9-2D13-4F11-91BE-4DE65EB296A2}" type="slidenum">
              <a:rPr lang="ru-RU"/>
              <a:pPr/>
              <a:t>‹Nr.›</a:t>
            </a:fld>
            <a:endParaRPr lang="ru-RU"/>
          </a:p>
        </p:txBody>
      </p:sp>
    </p:spTree>
    <p:extLst>
      <p:ext uri="{BB962C8B-B14F-4D97-AF65-F5344CB8AC3E}">
        <p14:creationId xmlns:p14="http://schemas.microsoft.com/office/powerpoint/2010/main" val="3483965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868EC483-A187-4696-88D1-C2F1DDEADF07}" type="slidenum">
              <a:rPr lang="ru-RU"/>
              <a:pPr/>
              <a:t>‹Nr.›</a:t>
            </a:fld>
            <a:endParaRPr lang="ru-RU"/>
          </a:p>
        </p:txBody>
      </p:sp>
    </p:spTree>
    <p:extLst>
      <p:ext uri="{BB962C8B-B14F-4D97-AF65-F5344CB8AC3E}">
        <p14:creationId xmlns:p14="http://schemas.microsoft.com/office/powerpoint/2010/main" val="2892530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C4437BEF-9CFE-49B3-859E-455E964F4E15}" type="slidenum">
              <a:rPr lang="ru-RU"/>
              <a:pPr/>
              <a:t>‹Nr.›</a:t>
            </a:fld>
            <a:endParaRPr lang="ru-RU"/>
          </a:p>
        </p:txBody>
      </p:sp>
    </p:spTree>
    <p:extLst>
      <p:ext uri="{BB962C8B-B14F-4D97-AF65-F5344CB8AC3E}">
        <p14:creationId xmlns:p14="http://schemas.microsoft.com/office/powerpoint/2010/main" val="517137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A39C8B8E-49A9-4692-B61F-847C091101B6}" type="slidenum">
              <a:rPr lang="ru-RU"/>
              <a:pPr/>
              <a:t>‹Nr.›</a:t>
            </a:fld>
            <a:endParaRPr lang="ru-RU"/>
          </a:p>
        </p:txBody>
      </p:sp>
    </p:spTree>
    <p:extLst>
      <p:ext uri="{BB962C8B-B14F-4D97-AF65-F5344CB8AC3E}">
        <p14:creationId xmlns:p14="http://schemas.microsoft.com/office/powerpoint/2010/main" val="3140140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ru-RU"/>
          </a:p>
        </p:txBody>
      </p:sp>
      <p:sp>
        <p:nvSpPr>
          <p:cNvPr id="8" name="Fußzeilenplatzhalter 7"/>
          <p:cNvSpPr>
            <a:spLocks noGrp="1"/>
          </p:cNvSpPr>
          <p:nvPr>
            <p:ph type="ftr" sz="quarter" idx="11"/>
          </p:nvPr>
        </p:nvSpPr>
        <p:spPr/>
        <p:txBody>
          <a:bodyPr/>
          <a:lstStyle>
            <a:lvl1pPr>
              <a:defRPr/>
            </a:lvl1pPr>
          </a:lstStyle>
          <a:p>
            <a:endParaRPr lang="ru-RU"/>
          </a:p>
        </p:txBody>
      </p:sp>
      <p:sp>
        <p:nvSpPr>
          <p:cNvPr id="9" name="Foliennummernplatzhalter 8"/>
          <p:cNvSpPr>
            <a:spLocks noGrp="1"/>
          </p:cNvSpPr>
          <p:nvPr>
            <p:ph type="sldNum" sz="quarter" idx="12"/>
          </p:nvPr>
        </p:nvSpPr>
        <p:spPr/>
        <p:txBody>
          <a:bodyPr/>
          <a:lstStyle>
            <a:lvl1pPr>
              <a:defRPr/>
            </a:lvl1pPr>
          </a:lstStyle>
          <a:p>
            <a:fld id="{82A3B086-4075-4EE4-906B-46E9B036DACF}" type="slidenum">
              <a:rPr lang="ru-RU"/>
              <a:pPr/>
              <a:t>‹Nr.›</a:t>
            </a:fld>
            <a:endParaRPr lang="ru-RU"/>
          </a:p>
        </p:txBody>
      </p:sp>
    </p:spTree>
    <p:extLst>
      <p:ext uri="{BB962C8B-B14F-4D97-AF65-F5344CB8AC3E}">
        <p14:creationId xmlns:p14="http://schemas.microsoft.com/office/powerpoint/2010/main" val="1602836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ru-RU"/>
          </a:p>
        </p:txBody>
      </p:sp>
      <p:sp>
        <p:nvSpPr>
          <p:cNvPr id="4" name="Fußzeilenplatzhalter 3"/>
          <p:cNvSpPr>
            <a:spLocks noGrp="1"/>
          </p:cNvSpPr>
          <p:nvPr>
            <p:ph type="ftr" sz="quarter" idx="11"/>
          </p:nvPr>
        </p:nvSpPr>
        <p:spPr/>
        <p:txBody>
          <a:bodyPr/>
          <a:lstStyle>
            <a:lvl1pPr>
              <a:defRPr/>
            </a:lvl1pPr>
          </a:lstStyle>
          <a:p>
            <a:endParaRPr lang="ru-RU"/>
          </a:p>
        </p:txBody>
      </p:sp>
      <p:sp>
        <p:nvSpPr>
          <p:cNvPr id="5" name="Foliennummernplatzhalter 4"/>
          <p:cNvSpPr>
            <a:spLocks noGrp="1"/>
          </p:cNvSpPr>
          <p:nvPr>
            <p:ph type="sldNum" sz="quarter" idx="12"/>
          </p:nvPr>
        </p:nvSpPr>
        <p:spPr/>
        <p:txBody>
          <a:bodyPr/>
          <a:lstStyle>
            <a:lvl1pPr>
              <a:defRPr/>
            </a:lvl1pPr>
          </a:lstStyle>
          <a:p>
            <a:fld id="{FFE3BD62-B1F8-4E64-8224-DDB07190A17C}" type="slidenum">
              <a:rPr lang="ru-RU"/>
              <a:pPr/>
              <a:t>‹Nr.›</a:t>
            </a:fld>
            <a:endParaRPr lang="ru-RU"/>
          </a:p>
        </p:txBody>
      </p:sp>
    </p:spTree>
    <p:extLst>
      <p:ext uri="{BB962C8B-B14F-4D97-AF65-F5344CB8AC3E}">
        <p14:creationId xmlns:p14="http://schemas.microsoft.com/office/powerpoint/2010/main" val="1858359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ru-RU"/>
          </a:p>
        </p:txBody>
      </p:sp>
      <p:sp>
        <p:nvSpPr>
          <p:cNvPr id="3" name="Fußzeilenplatzhalter 2"/>
          <p:cNvSpPr>
            <a:spLocks noGrp="1"/>
          </p:cNvSpPr>
          <p:nvPr>
            <p:ph type="ftr" sz="quarter" idx="11"/>
          </p:nvPr>
        </p:nvSpPr>
        <p:spPr/>
        <p:txBody>
          <a:bodyPr/>
          <a:lstStyle>
            <a:lvl1pPr>
              <a:defRPr/>
            </a:lvl1pPr>
          </a:lstStyle>
          <a:p>
            <a:endParaRPr lang="ru-RU"/>
          </a:p>
        </p:txBody>
      </p:sp>
      <p:sp>
        <p:nvSpPr>
          <p:cNvPr id="4" name="Foliennummernplatzhalter 3"/>
          <p:cNvSpPr>
            <a:spLocks noGrp="1"/>
          </p:cNvSpPr>
          <p:nvPr>
            <p:ph type="sldNum" sz="quarter" idx="12"/>
          </p:nvPr>
        </p:nvSpPr>
        <p:spPr/>
        <p:txBody>
          <a:bodyPr/>
          <a:lstStyle>
            <a:lvl1pPr>
              <a:defRPr/>
            </a:lvl1pPr>
          </a:lstStyle>
          <a:p>
            <a:fld id="{8F7B67BA-FDE0-403C-9E80-5BC7350990EB}" type="slidenum">
              <a:rPr lang="ru-RU"/>
              <a:pPr/>
              <a:t>‹Nr.›</a:t>
            </a:fld>
            <a:endParaRPr lang="ru-RU"/>
          </a:p>
        </p:txBody>
      </p:sp>
    </p:spTree>
    <p:extLst>
      <p:ext uri="{BB962C8B-B14F-4D97-AF65-F5344CB8AC3E}">
        <p14:creationId xmlns:p14="http://schemas.microsoft.com/office/powerpoint/2010/main" val="2747360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D600F154-747B-47A4-A7AC-B66CDC4603CA}" type="slidenum">
              <a:rPr lang="ru-RU"/>
              <a:pPr/>
              <a:t>‹Nr.›</a:t>
            </a:fld>
            <a:endParaRPr lang="ru-RU"/>
          </a:p>
        </p:txBody>
      </p:sp>
    </p:spTree>
    <p:extLst>
      <p:ext uri="{BB962C8B-B14F-4D97-AF65-F5344CB8AC3E}">
        <p14:creationId xmlns:p14="http://schemas.microsoft.com/office/powerpoint/2010/main" val="1281486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8B2BF079-5B16-4CF0-80E3-F976269D65F9}" type="slidenum">
              <a:rPr lang="ru-RU"/>
              <a:pPr/>
              <a:t>‹Nr.›</a:t>
            </a:fld>
            <a:endParaRPr lang="ru-RU"/>
          </a:p>
        </p:txBody>
      </p:sp>
    </p:spTree>
    <p:extLst>
      <p:ext uri="{BB962C8B-B14F-4D97-AF65-F5344CB8AC3E}">
        <p14:creationId xmlns:p14="http://schemas.microsoft.com/office/powerpoint/2010/main" val="4210376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6144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144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6144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6144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50DD18A-104B-4E36-829B-7E8FE8B9D6FA}" type="slidenum">
              <a:rPr lang="ru-RU"/>
              <a:pPr/>
              <a:t>‹Nr.›</a:t>
            </a:fld>
            <a:endParaRPr lang="ru-RU"/>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0.xm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11.xm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comments" Target="../comments/commen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openxmlformats.org/officeDocument/2006/relationships/comments" Target="../comments/comment13.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14.xml"/><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6.xml"/><Relationship Id="rId7" Type="http://schemas.openxmlformats.org/officeDocument/2006/relationships/image" Target="../media/image3.wmf"/><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10" Type="http://schemas.openxmlformats.org/officeDocument/2006/relationships/comments" Target="../comments/comment6.xml"/><Relationship Id="rId4" Type="http://schemas.openxmlformats.org/officeDocument/2006/relationships/oleObject" Target="../embeddings/oleObject1.bin"/><Relationship Id="rId9"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8.xml"/><Relationship Id="rId7" Type="http://schemas.openxmlformats.org/officeDocument/2006/relationships/image" Target="../media/image6.wmf"/><Relationship Id="rId12" Type="http://schemas.openxmlformats.org/officeDocument/2006/relationships/comments" Target="../comments/comment8.xml"/><Relationship Id="rId2" Type="http://schemas.openxmlformats.org/officeDocument/2006/relationships/slideLayout" Target="../slideLayouts/slideLayout14.xml"/><Relationship Id="rId1" Type="http://schemas.openxmlformats.org/officeDocument/2006/relationships/vmlDrawing" Target="../drawings/vmlDrawing2.vml"/><Relationship Id="rId6" Type="http://schemas.openxmlformats.org/officeDocument/2006/relationships/oleObject" Target="../embeddings/oleObject5.bin"/><Relationship Id="rId11" Type="http://schemas.openxmlformats.org/officeDocument/2006/relationships/image" Target="../media/image8.wmf"/><Relationship Id="rId5" Type="http://schemas.openxmlformats.org/officeDocument/2006/relationships/image" Target="../media/image5.wmf"/><Relationship Id="rId10" Type="http://schemas.openxmlformats.org/officeDocument/2006/relationships/oleObject" Target="../embeddings/oleObject7.bin"/><Relationship Id="rId4" Type="http://schemas.openxmlformats.org/officeDocument/2006/relationships/oleObject" Target="../embeddings/oleObject4.bin"/><Relationship Id="rId9"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Rectangle 12"/>
          <p:cNvSpPr>
            <a:spLocks noChangeArrowheads="1"/>
          </p:cNvSpPr>
          <p:nvPr/>
        </p:nvSpPr>
        <p:spPr bwMode="auto">
          <a:xfrm>
            <a:off x="0" y="1412875"/>
            <a:ext cx="9144000" cy="4392613"/>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50" name="Rectangle 2"/>
          <p:cNvSpPr>
            <a:spLocks noGrp="1" noChangeArrowheads="1"/>
          </p:cNvSpPr>
          <p:nvPr>
            <p:ph type="ctrTitle"/>
          </p:nvPr>
        </p:nvSpPr>
        <p:spPr>
          <a:xfrm>
            <a:off x="0" y="1557338"/>
            <a:ext cx="9036050" cy="4248150"/>
          </a:xfrm>
        </p:spPr>
        <p:txBody>
          <a:bodyPr/>
          <a:lstStyle/>
          <a:p>
            <a:r>
              <a:rPr lang="en-US" sz="4000" b="1">
                <a:solidFill>
                  <a:srgbClr val="800000"/>
                </a:solidFill>
                <a:effectLst>
                  <a:outerShdw blurRad="38100" dist="38100" dir="2700000" algn="tl">
                    <a:srgbClr val="C0C0C0"/>
                  </a:outerShdw>
                </a:effectLst>
              </a:rPr>
              <a:t>THEORETICAL ANALYSIS AND COMPUTATION OF FISSION PRODUCT RELEASE FROM MOLTEN POOL</a:t>
            </a:r>
            <a:r>
              <a:rPr lang="ru-RU" sz="4000" b="1">
                <a:solidFill>
                  <a:srgbClr val="800000"/>
                </a:solidFill>
                <a:effectLst>
                  <a:outerShdw blurRad="38100" dist="38100" dir="2700000" algn="tl">
                    <a:srgbClr val="C0C0C0"/>
                  </a:outerShdw>
                </a:effectLst>
              </a:rPr>
              <a:t/>
            </a:r>
            <a:br>
              <a:rPr lang="ru-RU" sz="4000" b="1">
                <a:solidFill>
                  <a:srgbClr val="800000"/>
                </a:solidFill>
                <a:effectLst>
                  <a:outerShdw blurRad="38100" dist="38100" dir="2700000" algn="tl">
                    <a:srgbClr val="C0C0C0"/>
                  </a:outerShdw>
                </a:effectLst>
              </a:rPr>
            </a:br>
            <a:r>
              <a:rPr lang="en-US" sz="4000" b="1">
                <a:solidFill>
                  <a:srgbClr val="800000"/>
                </a:solidFill>
                <a:effectLst>
                  <a:outerShdw blurRad="38100" dist="38100" dir="2700000" algn="tl">
                    <a:srgbClr val="C0C0C0"/>
                  </a:outerShdw>
                </a:effectLst>
              </a:rPr>
              <a:t/>
            </a:r>
            <a:br>
              <a:rPr lang="en-US" sz="4000" b="1">
                <a:solidFill>
                  <a:srgbClr val="800000"/>
                </a:solidFill>
                <a:effectLst>
                  <a:outerShdw blurRad="38100" dist="38100" dir="2700000" algn="tl">
                    <a:srgbClr val="C0C0C0"/>
                  </a:outerShdw>
                </a:effectLst>
              </a:rPr>
            </a:br>
            <a:r>
              <a:rPr lang="en-US" sz="3600" b="1" i="1">
                <a:solidFill>
                  <a:srgbClr val="800000"/>
                </a:solidFill>
                <a:effectLst>
                  <a:outerShdw blurRad="38100" dist="38100" dir="2700000" algn="tl">
                    <a:srgbClr val="C0C0C0"/>
                  </a:outerShdw>
                </a:effectLst>
              </a:rPr>
              <a:t>O.</a:t>
            </a:r>
            <a:r>
              <a:rPr lang="ru-RU" sz="3600" b="1" i="1">
                <a:solidFill>
                  <a:srgbClr val="800000"/>
                </a:solidFill>
                <a:effectLst>
                  <a:outerShdw blurRad="38100" dist="38100" dir="2700000" algn="tl">
                    <a:srgbClr val="C0C0C0"/>
                  </a:outerShdw>
                </a:effectLst>
              </a:rPr>
              <a:t> </a:t>
            </a:r>
            <a:r>
              <a:rPr lang="en-US" sz="3600" b="1" i="1">
                <a:solidFill>
                  <a:srgbClr val="800000"/>
                </a:solidFill>
                <a:effectLst>
                  <a:outerShdw blurRad="38100" dist="38100" dir="2700000" algn="tl">
                    <a:srgbClr val="C0C0C0"/>
                  </a:outerShdw>
                </a:effectLst>
              </a:rPr>
              <a:t>Tarasov</a:t>
            </a:r>
            <a:r>
              <a:rPr lang="ru-RU" sz="3600" b="1" i="1">
                <a:solidFill>
                  <a:srgbClr val="800000"/>
                </a:solidFill>
                <a:effectLst>
                  <a:outerShdw blurRad="38100" dist="38100" dir="2700000" algn="tl">
                    <a:srgbClr val="C0C0C0"/>
                  </a:outerShdw>
                </a:effectLst>
              </a:rPr>
              <a:t/>
            </a:r>
            <a:br>
              <a:rPr lang="ru-RU" sz="3600" b="1" i="1">
                <a:solidFill>
                  <a:srgbClr val="800000"/>
                </a:solidFill>
                <a:effectLst>
                  <a:outerShdw blurRad="38100" dist="38100" dir="2700000" algn="tl">
                    <a:srgbClr val="C0C0C0"/>
                  </a:outerShdw>
                </a:effectLst>
              </a:rPr>
            </a:br>
            <a:endParaRPr lang="ru-RU" sz="3600" b="1">
              <a:solidFill>
                <a:srgbClr val="800000"/>
              </a:solidFill>
              <a:effectLst>
                <a:outerShdw blurRad="38100" dist="38100" dir="2700000" algn="tl">
                  <a:srgbClr val="C0C0C0"/>
                </a:outerShdw>
              </a:effectLst>
            </a:endParaRPr>
          </a:p>
        </p:txBody>
      </p:sp>
      <p:sp>
        <p:nvSpPr>
          <p:cNvPr id="2053" name="Text Box 5"/>
          <p:cNvSpPr txBox="1">
            <a:spLocks noChangeArrowheads="1"/>
          </p:cNvSpPr>
          <p:nvPr/>
        </p:nvSpPr>
        <p:spPr bwMode="auto">
          <a:xfrm>
            <a:off x="1308100" y="2363788"/>
            <a:ext cx="71040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sz="1800"/>
          </a:p>
        </p:txBody>
      </p:sp>
      <p:sp>
        <p:nvSpPr>
          <p:cNvPr id="2054" name="Text Box 6"/>
          <p:cNvSpPr txBox="1">
            <a:spLocks noChangeArrowheads="1"/>
          </p:cNvSpPr>
          <p:nvPr/>
        </p:nvSpPr>
        <p:spPr bwMode="auto">
          <a:xfrm>
            <a:off x="1403350" y="2565400"/>
            <a:ext cx="4445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sz="1800"/>
          </a:p>
        </p:txBody>
      </p:sp>
      <p:pic>
        <p:nvPicPr>
          <p:cNvPr id="205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15888"/>
            <a:ext cx="1150938" cy="1150937"/>
          </a:xfrm>
          <a:prstGeom prst="rect">
            <a:avLst/>
          </a:prstGeom>
          <a:noFill/>
          <a:extLst>
            <a:ext uri="{909E8E84-426E-40DD-AFC4-6F175D3DCCD1}">
              <a14:hiddenFill xmlns:a14="http://schemas.microsoft.com/office/drawing/2010/main">
                <a:solidFill>
                  <a:srgbClr val="FFFFFF"/>
                </a:solidFill>
              </a14:hiddenFill>
            </a:ext>
          </a:extLst>
        </p:spPr>
      </p:pic>
      <p:sp>
        <p:nvSpPr>
          <p:cNvPr id="2059" name="Rectangle 11"/>
          <p:cNvSpPr>
            <a:spLocks noChangeArrowheads="1"/>
          </p:cNvSpPr>
          <p:nvPr/>
        </p:nvSpPr>
        <p:spPr bwMode="auto">
          <a:xfrm>
            <a:off x="2916238" y="260350"/>
            <a:ext cx="5616575" cy="94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sz="3200" b="1"/>
              <a:t>Nuclear safety institute</a:t>
            </a:r>
            <a:endParaRPr lang="ru-RU" sz="3200"/>
          </a:p>
          <a:p>
            <a:pPr algn="r"/>
            <a:endParaRPr lang="ru-RU" sz="2400" b="1"/>
          </a:p>
        </p:txBody>
      </p:sp>
      <p:sp>
        <p:nvSpPr>
          <p:cNvPr id="2062" name="Text Box 14"/>
          <p:cNvSpPr txBox="1">
            <a:spLocks noChangeArrowheads="1"/>
          </p:cNvSpPr>
          <p:nvPr/>
        </p:nvSpPr>
        <p:spPr bwMode="auto">
          <a:xfrm>
            <a:off x="0" y="6061075"/>
            <a:ext cx="914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800"/>
              <a:t>St. Petersburg</a:t>
            </a:r>
            <a:r>
              <a:rPr lang="ru-RU" sz="2800"/>
              <a:t>, </a:t>
            </a:r>
            <a:r>
              <a:rPr lang="en-US" sz="2800"/>
              <a:t>10.09.</a:t>
            </a:r>
            <a:r>
              <a:rPr lang="ru-RU" sz="2800"/>
              <a:t>200</a:t>
            </a:r>
            <a:r>
              <a:rPr lang="en-US" sz="2800"/>
              <a:t>7</a:t>
            </a:r>
            <a:endParaRPr lang="ru-RU" sz="28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liennummernplatzhalter 4"/>
          <p:cNvSpPr>
            <a:spLocks noGrp="1"/>
          </p:cNvSpPr>
          <p:nvPr>
            <p:ph type="sldNum" sz="quarter" idx="12"/>
          </p:nvPr>
        </p:nvSpPr>
        <p:spPr/>
        <p:txBody>
          <a:bodyPr/>
          <a:lstStyle/>
          <a:p>
            <a:fld id="{282925C4-9CB5-47CA-BCEC-ECB9845623F4}" type="slidenum">
              <a:rPr lang="ru-RU"/>
              <a:pPr/>
              <a:t>10</a:t>
            </a:fld>
            <a:endParaRPr lang="ru-RU"/>
          </a:p>
        </p:txBody>
      </p:sp>
      <p:sp>
        <p:nvSpPr>
          <p:cNvPr id="212994" name="Text Box 2"/>
          <p:cNvSpPr txBox="1">
            <a:spLocks noChangeArrowheads="1"/>
          </p:cNvSpPr>
          <p:nvPr/>
        </p:nvSpPr>
        <p:spPr bwMode="auto">
          <a:xfrm>
            <a:off x="0" y="333375"/>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20725" indent="-720725">
              <a:defRPr>
                <a:solidFill>
                  <a:schemeClr val="tx1"/>
                </a:solidFill>
                <a:latin typeface="Arial" charset="0"/>
              </a:defRPr>
            </a:lvl1pPr>
            <a:lvl2pPr marL="1243013" indent="-342900">
              <a:defRPr>
                <a:solidFill>
                  <a:schemeClr val="tx1"/>
                </a:solidFill>
                <a:latin typeface="Arial" charset="0"/>
              </a:defRPr>
            </a:lvl2pPr>
            <a:lvl3pPr marL="1765300" indent="-342900">
              <a:defRPr>
                <a:solidFill>
                  <a:schemeClr val="tx1"/>
                </a:solidFill>
                <a:latin typeface="Arial" charset="0"/>
              </a:defRPr>
            </a:lvl3pPr>
            <a:lvl4pPr marL="2287588" indent="-342900">
              <a:defRPr>
                <a:solidFill>
                  <a:schemeClr val="tx1"/>
                </a:solidFill>
                <a:latin typeface="Arial" charset="0"/>
              </a:defRPr>
            </a:lvl4pPr>
            <a:lvl5pPr marL="2809875" indent="-342900">
              <a:defRPr>
                <a:solidFill>
                  <a:schemeClr val="tx1"/>
                </a:solidFill>
                <a:latin typeface="Arial" charset="0"/>
              </a:defRPr>
            </a:lvl5pPr>
            <a:lvl6pPr marL="3267075" indent="-342900" fontAlgn="base">
              <a:spcBef>
                <a:spcPct val="0"/>
              </a:spcBef>
              <a:spcAft>
                <a:spcPct val="0"/>
              </a:spcAft>
              <a:defRPr>
                <a:solidFill>
                  <a:schemeClr val="tx1"/>
                </a:solidFill>
                <a:latin typeface="Arial" charset="0"/>
              </a:defRPr>
            </a:lvl6pPr>
            <a:lvl7pPr marL="3724275" indent="-342900" fontAlgn="base">
              <a:spcBef>
                <a:spcPct val="0"/>
              </a:spcBef>
              <a:spcAft>
                <a:spcPct val="0"/>
              </a:spcAft>
              <a:defRPr>
                <a:solidFill>
                  <a:schemeClr val="tx1"/>
                </a:solidFill>
                <a:latin typeface="Arial" charset="0"/>
              </a:defRPr>
            </a:lvl7pPr>
            <a:lvl8pPr marL="4181475" indent="-342900" fontAlgn="base">
              <a:spcBef>
                <a:spcPct val="0"/>
              </a:spcBef>
              <a:spcAft>
                <a:spcPct val="0"/>
              </a:spcAft>
              <a:defRPr>
                <a:solidFill>
                  <a:schemeClr val="tx1"/>
                </a:solidFill>
                <a:latin typeface="Arial" charset="0"/>
              </a:defRPr>
            </a:lvl8pPr>
            <a:lvl9pPr marL="4638675" indent="-342900" fontAlgn="base">
              <a:spcBef>
                <a:spcPct val="0"/>
              </a:spcBef>
              <a:spcAft>
                <a:spcPct val="0"/>
              </a:spcAft>
              <a:defRPr>
                <a:solidFill>
                  <a:schemeClr val="tx1"/>
                </a:solidFill>
                <a:latin typeface="Arial" charset="0"/>
              </a:defRPr>
            </a:lvl9pPr>
          </a:lstStyle>
          <a:p>
            <a:pPr algn="ctr"/>
            <a:r>
              <a:rPr lang="en-US" sz="3200" b="1">
                <a:solidFill>
                  <a:srgbClr val="800000"/>
                </a:solidFill>
                <a:effectLst>
                  <a:outerShdw blurRad="38100" dist="38100" dir="2700000" algn="tl">
                    <a:srgbClr val="C0C0C0"/>
                  </a:outerShdw>
                </a:effectLst>
                <a:sym typeface="Symbol" pitchFamily="18" charset="2"/>
              </a:rPr>
              <a:t>3. FP release: realization of the model</a:t>
            </a:r>
            <a:endParaRPr lang="ru-RU" sz="3200" b="1">
              <a:solidFill>
                <a:srgbClr val="800000"/>
              </a:solidFill>
              <a:effectLst>
                <a:outerShdw blurRad="38100" dist="38100" dir="2700000" algn="tl">
                  <a:srgbClr val="C0C0C0"/>
                </a:outerShdw>
              </a:effectLst>
              <a:sym typeface="Symbol" pitchFamily="18" charset="2"/>
            </a:endParaRPr>
          </a:p>
        </p:txBody>
      </p:sp>
      <p:sp>
        <p:nvSpPr>
          <p:cNvPr id="212995" name="Text Box 3"/>
          <p:cNvSpPr txBox="1">
            <a:spLocks noChangeArrowheads="1"/>
          </p:cNvSpPr>
          <p:nvPr/>
        </p:nvSpPr>
        <p:spPr bwMode="auto">
          <a:xfrm>
            <a:off x="0" y="97472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sp>
        <p:nvSpPr>
          <p:cNvPr id="212996" name="Rectangle 4"/>
          <p:cNvSpPr>
            <a:spLocks noChangeArrowheads="1"/>
          </p:cNvSpPr>
          <p:nvPr/>
        </p:nvSpPr>
        <p:spPr bwMode="auto">
          <a:xfrm>
            <a:off x="468313" y="4500563"/>
            <a:ext cx="86756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13007" name="Text Box 15"/>
          <p:cNvSpPr txBox="1">
            <a:spLocks noChangeArrowheads="1"/>
          </p:cNvSpPr>
          <p:nvPr/>
        </p:nvSpPr>
        <p:spPr bwMode="auto">
          <a:xfrm>
            <a:off x="395288" y="1196975"/>
            <a:ext cx="8372475" cy="308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t>   </a:t>
            </a:r>
            <a:r>
              <a:rPr lang="en-US" sz="2800" b="1"/>
              <a:t>INPUT DATA:</a:t>
            </a:r>
          </a:p>
          <a:p>
            <a:r>
              <a:rPr lang="en-US" sz="2800"/>
              <a:t> </a:t>
            </a:r>
          </a:p>
          <a:p>
            <a:pPr>
              <a:buFontTx/>
              <a:buChar char="•"/>
            </a:pPr>
            <a:r>
              <a:rPr lang="en-US" sz="2800" b="1"/>
              <a:t> </a:t>
            </a:r>
            <a:r>
              <a:rPr lang="en-US" sz="2800"/>
              <a:t>Initial corium composition</a:t>
            </a:r>
          </a:p>
          <a:p>
            <a:pPr>
              <a:buFontTx/>
              <a:buChar char="•"/>
            </a:pPr>
            <a:r>
              <a:rPr lang="en-US" sz="2800"/>
              <a:t> Atmosphere composition</a:t>
            </a:r>
          </a:p>
          <a:p>
            <a:pPr>
              <a:buFontTx/>
              <a:buChar char="•"/>
            </a:pPr>
            <a:r>
              <a:rPr lang="en-US" sz="2800"/>
              <a:t> Gas flow rate (L/s)</a:t>
            </a:r>
          </a:p>
          <a:p>
            <a:pPr>
              <a:buFontTx/>
              <a:buChar char="•"/>
            </a:pPr>
            <a:r>
              <a:rPr lang="en-US" sz="2800"/>
              <a:t> Volume of the gas phase (L)</a:t>
            </a:r>
          </a:p>
          <a:p>
            <a:pPr>
              <a:buFontTx/>
              <a:buChar char="•"/>
            </a:pPr>
            <a:r>
              <a:rPr lang="en-US" sz="2800"/>
              <a:t> Time grid</a:t>
            </a:r>
            <a:endParaRPr lang="ru-RU" sz="2800"/>
          </a:p>
        </p:txBody>
      </p:sp>
      <p:sp>
        <p:nvSpPr>
          <p:cNvPr id="213008" name="Rectangle 16"/>
          <p:cNvSpPr>
            <a:spLocks noChangeArrowheads="1"/>
          </p:cNvSpPr>
          <p:nvPr/>
        </p:nvSpPr>
        <p:spPr bwMode="auto">
          <a:xfrm>
            <a:off x="395288" y="4797425"/>
            <a:ext cx="8424862" cy="1677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b="1"/>
              <a:t>   OUTPUT DATA:</a:t>
            </a:r>
          </a:p>
          <a:p>
            <a:r>
              <a:rPr lang="en-US"/>
              <a:t> </a:t>
            </a:r>
            <a:endParaRPr lang="en-US" sz="2800"/>
          </a:p>
          <a:p>
            <a:pPr>
              <a:buFontTx/>
              <a:buChar char="•"/>
            </a:pPr>
            <a:r>
              <a:rPr lang="en-US" sz="2800"/>
              <a:t> Released FP fraction</a:t>
            </a:r>
          </a:p>
          <a:p>
            <a:pPr>
              <a:buFontTx/>
              <a:buChar char="•"/>
            </a:pPr>
            <a:r>
              <a:rPr lang="en-US" sz="2800"/>
              <a:t> Corium oxidation</a:t>
            </a:r>
            <a:endParaRPr lang="ru-RU" sz="2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oliennummernplatzhalter 4"/>
          <p:cNvSpPr>
            <a:spLocks noGrp="1"/>
          </p:cNvSpPr>
          <p:nvPr>
            <p:ph type="sldNum" sz="quarter" idx="12"/>
          </p:nvPr>
        </p:nvSpPr>
        <p:spPr/>
        <p:txBody>
          <a:bodyPr/>
          <a:lstStyle/>
          <a:p>
            <a:fld id="{B1ACCD9E-B180-4291-B4E0-D0D174D4E286}" type="slidenum">
              <a:rPr lang="ru-RU"/>
              <a:pPr/>
              <a:t>11</a:t>
            </a:fld>
            <a:endParaRPr lang="ru-RU"/>
          </a:p>
        </p:txBody>
      </p:sp>
      <p:sp>
        <p:nvSpPr>
          <p:cNvPr id="238594" name="Text Box 2"/>
          <p:cNvSpPr txBox="1">
            <a:spLocks noChangeArrowheads="1"/>
          </p:cNvSpPr>
          <p:nvPr/>
        </p:nvSpPr>
        <p:spPr bwMode="auto">
          <a:xfrm>
            <a:off x="0" y="333375"/>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20725" indent="-720725">
              <a:defRPr>
                <a:solidFill>
                  <a:schemeClr val="tx1"/>
                </a:solidFill>
                <a:latin typeface="Arial" charset="0"/>
              </a:defRPr>
            </a:lvl1pPr>
            <a:lvl2pPr marL="1243013" indent="-342900">
              <a:defRPr>
                <a:solidFill>
                  <a:schemeClr val="tx1"/>
                </a:solidFill>
                <a:latin typeface="Arial" charset="0"/>
              </a:defRPr>
            </a:lvl2pPr>
            <a:lvl3pPr marL="1765300" indent="-342900">
              <a:defRPr>
                <a:solidFill>
                  <a:schemeClr val="tx1"/>
                </a:solidFill>
                <a:latin typeface="Arial" charset="0"/>
              </a:defRPr>
            </a:lvl3pPr>
            <a:lvl4pPr marL="2287588" indent="-342900">
              <a:defRPr>
                <a:solidFill>
                  <a:schemeClr val="tx1"/>
                </a:solidFill>
                <a:latin typeface="Arial" charset="0"/>
              </a:defRPr>
            </a:lvl4pPr>
            <a:lvl5pPr marL="2809875" indent="-342900">
              <a:defRPr>
                <a:solidFill>
                  <a:schemeClr val="tx1"/>
                </a:solidFill>
                <a:latin typeface="Arial" charset="0"/>
              </a:defRPr>
            </a:lvl5pPr>
            <a:lvl6pPr marL="3267075" indent="-342900" fontAlgn="base">
              <a:spcBef>
                <a:spcPct val="0"/>
              </a:spcBef>
              <a:spcAft>
                <a:spcPct val="0"/>
              </a:spcAft>
              <a:defRPr>
                <a:solidFill>
                  <a:schemeClr val="tx1"/>
                </a:solidFill>
                <a:latin typeface="Arial" charset="0"/>
              </a:defRPr>
            </a:lvl6pPr>
            <a:lvl7pPr marL="3724275" indent="-342900" fontAlgn="base">
              <a:spcBef>
                <a:spcPct val="0"/>
              </a:spcBef>
              <a:spcAft>
                <a:spcPct val="0"/>
              </a:spcAft>
              <a:defRPr>
                <a:solidFill>
                  <a:schemeClr val="tx1"/>
                </a:solidFill>
                <a:latin typeface="Arial" charset="0"/>
              </a:defRPr>
            </a:lvl7pPr>
            <a:lvl8pPr marL="4181475" indent="-342900" fontAlgn="base">
              <a:spcBef>
                <a:spcPct val="0"/>
              </a:spcBef>
              <a:spcAft>
                <a:spcPct val="0"/>
              </a:spcAft>
              <a:defRPr>
                <a:solidFill>
                  <a:schemeClr val="tx1"/>
                </a:solidFill>
                <a:latin typeface="Arial" charset="0"/>
              </a:defRPr>
            </a:lvl8pPr>
            <a:lvl9pPr marL="4638675" indent="-342900" fontAlgn="base">
              <a:spcBef>
                <a:spcPct val="0"/>
              </a:spcBef>
              <a:spcAft>
                <a:spcPct val="0"/>
              </a:spcAft>
              <a:defRPr>
                <a:solidFill>
                  <a:schemeClr val="tx1"/>
                </a:solidFill>
                <a:latin typeface="Arial" charset="0"/>
              </a:defRPr>
            </a:lvl9pPr>
          </a:lstStyle>
          <a:p>
            <a:pPr algn="ctr"/>
            <a:r>
              <a:rPr lang="en-US" sz="3200" b="1">
                <a:solidFill>
                  <a:srgbClr val="800000"/>
                </a:solidFill>
                <a:effectLst>
                  <a:outerShdw blurRad="38100" dist="38100" dir="2700000" algn="tl">
                    <a:srgbClr val="C0C0C0"/>
                  </a:outerShdw>
                </a:effectLst>
                <a:sym typeface="Symbol" pitchFamily="18" charset="2"/>
              </a:rPr>
              <a:t>3. FP release: comparison with experiment</a:t>
            </a:r>
            <a:endParaRPr lang="ru-RU" sz="3200" b="1">
              <a:solidFill>
                <a:srgbClr val="800000"/>
              </a:solidFill>
              <a:effectLst>
                <a:outerShdw blurRad="38100" dist="38100" dir="2700000" algn="tl">
                  <a:srgbClr val="C0C0C0"/>
                </a:outerShdw>
              </a:effectLst>
              <a:sym typeface="Symbol" pitchFamily="18" charset="2"/>
            </a:endParaRPr>
          </a:p>
        </p:txBody>
      </p:sp>
      <p:sp>
        <p:nvSpPr>
          <p:cNvPr id="238595" name="Text Box 3"/>
          <p:cNvSpPr txBox="1">
            <a:spLocks noChangeArrowheads="1"/>
          </p:cNvSpPr>
          <p:nvPr/>
        </p:nvSpPr>
        <p:spPr bwMode="auto">
          <a:xfrm>
            <a:off x="0" y="97472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sp>
        <p:nvSpPr>
          <p:cNvPr id="238596" name="Rectangle 4"/>
          <p:cNvSpPr>
            <a:spLocks noChangeArrowheads="1"/>
          </p:cNvSpPr>
          <p:nvPr/>
        </p:nvSpPr>
        <p:spPr bwMode="auto">
          <a:xfrm>
            <a:off x="468313" y="4500563"/>
            <a:ext cx="86756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38597" name="Text Box 5"/>
          <p:cNvSpPr txBox="1">
            <a:spLocks noChangeArrowheads="1"/>
          </p:cNvSpPr>
          <p:nvPr/>
        </p:nvSpPr>
        <p:spPr bwMode="auto">
          <a:xfrm>
            <a:off x="395288" y="1196975"/>
            <a:ext cx="8372475"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b="1"/>
              <a:t>EXPERIMENT MA-6 (MASCA):</a:t>
            </a:r>
          </a:p>
          <a:p>
            <a:r>
              <a:rPr lang="en-US" sz="2800"/>
              <a:t> </a:t>
            </a:r>
          </a:p>
          <a:p>
            <a:pPr>
              <a:buFontTx/>
              <a:buChar char="•"/>
            </a:pPr>
            <a:r>
              <a:rPr lang="en-US" sz="2800" b="1"/>
              <a:t> </a:t>
            </a:r>
            <a:r>
              <a:rPr lang="en-US" sz="2800"/>
              <a:t>Corium</a:t>
            </a:r>
            <a:r>
              <a:rPr lang="en-US" sz="2800" b="1"/>
              <a:t> </a:t>
            </a:r>
            <a:r>
              <a:rPr lang="en-US" sz="2800"/>
              <a:t>C30</a:t>
            </a:r>
          </a:p>
          <a:p>
            <a:pPr>
              <a:buFontTx/>
              <a:buChar char="•"/>
            </a:pPr>
            <a:r>
              <a:rPr lang="en-US" sz="2800"/>
              <a:t> Neutral atmosphere</a:t>
            </a:r>
          </a:p>
          <a:p>
            <a:pPr>
              <a:buFontTx/>
              <a:buChar char="•"/>
            </a:pPr>
            <a:endParaRPr lang="en-US" sz="2800"/>
          </a:p>
          <a:p>
            <a:endParaRPr lang="en-US" sz="2800"/>
          </a:p>
        </p:txBody>
      </p:sp>
      <p:graphicFrame>
        <p:nvGraphicFramePr>
          <p:cNvPr id="238598" name="Group 6"/>
          <p:cNvGraphicFramePr>
            <a:graphicFrameLocks noGrp="1"/>
          </p:cNvGraphicFramePr>
          <p:nvPr>
            <p:ph/>
          </p:nvPr>
        </p:nvGraphicFramePr>
        <p:xfrm>
          <a:off x="971550" y="3357563"/>
          <a:ext cx="7067550" cy="3105150"/>
        </p:xfrm>
        <a:graphic>
          <a:graphicData uri="http://schemas.openxmlformats.org/drawingml/2006/table">
            <a:tbl>
              <a:tblPr/>
              <a:tblGrid>
                <a:gridCol w="3097213"/>
                <a:gridCol w="3970337"/>
              </a:tblGrid>
              <a:tr h="4540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rPr>
                        <a:t>Element</a:t>
                      </a:r>
                      <a:endParaRPr kumimoji="0" lang="ru-RU" sz="2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rPr>
                        <a:t>Model/Experiment</a:t>
                      </a:r>
                      <a:endParaRPr kumimoji="0" lang="ru-RU" sz="2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U</a:t>
                      </a:r>
                      <a:endParaRPr kumimoji="0" lang="ru-RU"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2.1</a:t>
                      </a:r>
                      <a:endParaRPr kumimoji="0" lang="ru-RU"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27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Zr</a:t>
                      </a:r>
                      <a:endParaRPr kumimoji="0" lang="ru-RU"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1.5</a:t>
                      </a:r>
                      <a:endParaRPr kumimoji="0" lang="ru-RU"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1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Fe</a:t>
                      </a:r>
                      <a:endParaRPr kumimoji="0" lang="ru-RU"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6.9</a:t>
                      </a:r>
                      <a:endParaRPr kumimoji="0" lang="ru-RU"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Ni</a:t>
                      </a:r>
                      <a:endParaRPr kumimoji="0" lang="ru-RU"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18.0</a:t>
                      </a:r>
                      <a:endParaRPr kumimoji="0" lang="ru-RU"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27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Cr</a:t>
                      </a:r>
                      <a:endParaRPr kumimoji="0" lang="ru-RU"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2.8</a:t>
                      </a:r>
                      <a:endParaRPr kumimoji="0" lang="ru-RU"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4"/>
          <p:cNvSpPr>
            <a:spLocks noGrp="1"/>
          </p:cNvSpPr>
          <p:nvPr>
            <p:ph type="sldNum" sz="quarter" idx="12"/>
          </p:nvPr>
        </p:nvSpPr>
        <p:spPr/>
        <p:txBody>
          <a:bodyPr/>
          <a:lstStyle/>
          <a:p>
            <a:fld id="{191A13C5-9B37-49A9-B1A7-C98077CA3638}" type="slidenum">
              <a:rPr lang="ru-RU"/>
              <a:pPr/>
              <a:t>12</a:t>
            </a:fld>
            <a:endParaRPr lang="ru-RU"/>
          </a:p>
        </p:txBody>
      </p:sp>
      <p:sp>
        <p:nvSpPr>
          <p:cNvPr id="219138" name="Text Box 2"/>
          <p:cNvSpPr txBox="1">
            <a:spLocks noChangeArrowheads="1"/>
          </p:cNvSpPr>
          <p:nvPr/>
        </p:nvSpPr>
        <p:spPr bwMode="auto">
          <a:xfrm>
            <a:off x="0" y="115888"/>
            <a:ext cx="9144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20725" indent="-720725">
              <a:defRPr>
                <a:solidFill>
                  <a:schemeClr val="tx1"/>
                </a:solidFill>
                <a:latin typeface="Arial" charset="0"/>
              </a:defRPr>
            </a:lvl1pPr>
            <a:lvl2pPr marL="1243013" indent="-342900">
              <a:defRPr>
                <a:solidFill>
                  <a:schemeClr val="tx1"/>
                </a:solidFill>
                <a:latin typeface="Arial" charset="0"/>
              </a:defRPr>
            </a:lvl2pPr>
            <a:lvl3pPr marL="1765300" indent="-342900">
              <a:defRPr>
                <a:solidFill>
                  <a:schemeClr val="tx1"/>
                </a:solidFill>
                <a:latin typeface="Arial" charset="0"/>
              </a:defRPr>
            </a:lvl3pPr>
            <a:lvl4pPr marL="2287588" indent="-342900">
              <a:defRPr>
                <a:solidFill>
                  <a:schemeClr val="tx1"/>
                </a:solidFill>
                <a:latin typeface="Arial" charset="0"/>
              </a:defRPr>
            </a:lvl4pPr>
            <a:lvl5pPr marL="2809875" indent="-342900">
              <a:defRPr>
                <a:solidFill>
                  <a:schemeClr val="tx1"/>
                </a:solidFill>
                <a:latin typeface="Arial" charset="0"/>
              </a:defRPr>
            </a:lvl5pPr>
            <a:lvl6pPr marL="3267075" indent="-342900" fontAlgn="base">
              <a:spcBef>
                <a:spcPct val="0"/>
              </a:spcBef>
              <a:spcAft>
                <a:spcPct val="0"/>
              </a:spcAft>
              <a:defRPr>
                <a:solidFill>
                  <a:schemeClr val="tx1"/>
                </a:solidFill>
                <a:latin typeface="Arial" charset="0"/>
              </a:defRPr>
            </a:lvl6pPr>
            <a:lvl7pPr marL="3724275" indent="-342900" fontAlgn="base">
              <a:spcBef>
                <a:spcPct val="0"/>
              </a:spcBef>
              <a:spcAft>
                <a:spcPct val="0"/>
              </a:spcAft>
              <a:defRPr>
                <a:solidFill>
                  <a:schemeClr val="tx1"/>
                </a:solidFill>
                <a:latin typeface="Arial" charset="0"/>
              </a:defRPr>
            </a:lvl7pPr>
            <a:lvl8pPr marL="4181475" indent="-342900" fontAlgn="base">
              <a:spcBef>
                <a:spcPct val="0"/>
              </a:spcBef>
              <a:spcAft>
                <a:spcPct val="0"/>
              </a:spcAft>
              <a:defRPr>
                <a:solidFill>
                  <a:schemeClr val="tx1"/>
                </a:solidFill>
                <a:latin typeface="Arial" charset="0"/>
              </a:defRPr>
            </a:lvl8pPr>
            <a:lvl9pPr marL="4638675" indent="-342900" fontAlgn="base">
              <a:spcBef>
                <a:spcPct val="0"/>
              </a:spcBef>
              <a:spcAft>
                <a:spcPct val="0"/>
              </a:spcAft>
              <a:defRPr>
                <a:solidFill>
                  <a:schemeClr val="tx1"/>
                </a:solidFill>
                <a:latin typeface="Arial" charset="0"/>
              </a:defRPr>
            </a:lvl9pPr>
          </a:lstStyle>
          <a:p>
            <a:pPr algn="ctr"/>
            <a:r>
              <a:rPr lang="en-US" sz="3200" b="1">
                <a:solidFill>
                  <a:srgbClr val="800000"/>
                </a:solidFill>
                <a:effectLst>
                  <a:outerShdw blurRad="38100" dist="38100" dir="2700000" algn="tl">
                    <a:srgbClr val="C0C0C0"/>
                  </a:outerShdw>
                </a:effectLst>
                <a:sym typeface="Symbol" pitchFamily="18" charset="2"/>
              </a:rPr>
              <a:t>3. FP release: model results</a:t>
            </a:r>
            <a:endParaRPr lang="ru-RU" sz="3200" b="1">
              <a:solidFill>
                <a:srgbClr val="800000"/>
              </a:solidFill>
              <a:effectLst>
                <a:outerShdw blurRad="38100" dist="38100" dir="2700000" algn="tl">
                  <a:srgbClr val="C0C0C0"/>
                </a:outerShdw>
              </a:effectLst>
              <a:sym typeface="Symbol" pitchFamily="18" charset="2"/>
            </a:endParaRPr>
          </a:p>
        </p:txBody>
      </p:sp>
      <p:sp>
        <p:nvSpPr>
          <p:cNvPr id="219139" name="Text Box 3"/>
          <p:cNvSpPr txBox="1">
            <a:spLocks noChangeArrowheads="1"/>
          </p:cNvSpPr>
          <p:nvPr/>
        </p:nvSpPr>
        <p:spPr bwMode="auto">
          <a:xfrm>
            <a:off x="-4429125" y="1268413"/>
            <a:ext cx="4752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ru-RU" sz="2400"/>
              <a:t>Обозначения:</a:t>
            </a:r>
          </a:p>
        </p:txBody>
      </p:sp>
      <p:sp>
        <p:nvSpPr>
          <p:cNvPr id="219140" name="Text Box 4"/>
          <p:cNvSpPr txBox="1">
            <a:spLocks noChangeArrowheads="1"/>
          </p:cNvSpPr>
          <p:nvPr/>
        </p:nvSpPr>
        <p:spPr bwMode="auto">
          <a:xfrm>
            <a:off x="6372225" y="1628775"/>
            <a:ext cx="25908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cs typeface="Arial" charset="0"/>
              </a:rPr>
              <a:t>T = 2500 K</a:t>
            </a:r>
          </a:p>
          <a:p>
            <a:r>
              <a:rPr lang="en-US" sz="2800">
                <a:cs typeface="Arial" charset="0"/>
              </a:rPr>
              <a:t>V = 12.5 L</a:t>
            </a:r>
          </a:p>
          <a:p>
            <a:r>
              <a:rPr lang="en-US" sz="2800">
                <a:cs typeface="Arial" charset="0"/>
              </a:rPr>
              <a:t>M = 200 kg</a:t>
            </a:r>
          </a:p>
          <a:p>
            <a:r>
              <a:rPr lang="en-US" sz="2800">
                <a:cs typeface="Arial" charset="0"/>
              </a:rPr>
              <a:t>v =  0.17 L/s</a:t>
            </a:r>
            <a:endParaRPr lang="ru-RU" sz="2800">
              <a:cs typeface="Arial" charset="0"/>
            </a:endParaRPr>
          </a:p>
        </p:txBody>
      </p:sp>
      <p:pic>
        <p:nvPicPr>
          <p:cNvPr id="21914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25538"/>
            <a:ext cx="6011863" cy="549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4"/>
          <p:cNvSpPr>
            <a:spLocks noGrp="1"/>
          </p:cNvSpPr>
          <p:nvPr>
            <p:ph type="sldNum" sz="quarter" idx="12"/>
          </p:nvPr>
        </p:nvSpPr>
        <p:spPr/>
        <p:txBody>
          <a:bodyPr/>
          <a:lstStyle/>
          <a:p>
            <a:fld id="{9D525021-6D52-49BC-97B0-636FABD3940F}" type="slidenum">
              <a:rPr lang="ru-RU"/>
              <a:pPr/>
              <a:t>13</a:t>
            </a:fld>
            <a:endParaRPr lang="ru-RU"/>
          </a:p>
        </p:txBody>
      </p:sp>
      <p:sp>
        <p:nvSpPr>
          <p:cNvPr id="236546" name="Text Box 2"/>
          <p:cNvSpPr txBox="1">
            <a:spLocks noChangeArrowheads="1"/>
          </p:cNvSpPr>
          <p:nvPr/>
        </p:nvSpPr>
        <p:spPr bwMode="auto">
          <a:xfrm>
            <a:off x="0" y="115888"/>
            <a:ext cx="9144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20725" indent="-720725">
              <a:defRPr>
                <a:solidFill>
                  <a:schemeClr val="tx1"/>
                </a:solidFill>
                <a:latin typeface="Arial" charset="0"/>
              </a:defRPr>
            </a:lvl1pPr>
            <a:lvl2pPr marL="1243013" indent="-342900">
              <a:defRPr>
                <a:solidFill>
                  <a:schemeClr val="tx1"/>
                </a:solidFill>
                <a:latin typeface="Arial" charset="0"/>
              </a:defRPr>
            </a:lvl2pPr>
            <a:lvl3pPr marL="1765300" indent="-342900">
              <a:defRPr>
                <a:solidFill>
                  <a:schemeClr val="tx1"/>
                </a:solidFill>
                <a:latin typeface="Arial" charset="0"/>
              </a:defRPr>
            </a:lvl3pPr>
            <a:lvl4pPr marL="2287588" indent="-342900">
              <a:defRPr>
                <a:solidFill>
                  <a:schemeClr val="tx1"/>
                </a:solidFill>
                <a:latin typeface="Arial" charset="0"/>
              </a:defRPr>
            </a:lvl4pPr>
            <a:lvl5pPr marL="2809875" indent="-342900">
              <a:defRPr>
                <a:solidFill>
                  <a:schemeClr val="tx1"/>
                </a:solidFill>
                <a:latin typeface="Arial" charset="0"/>
              </a:defRPr>
            </a:lvl5pPr>
            <a:lvl6pPr marL="3267075" indent="-342900" fontAlgn="base">
              <a:spcBef>
                <a:spcPct val="0"/>
              </a:spcBef>
              <a:spcAft>
                <a:spcPct val="0"/>
              </a:spcAft>
              <a:defRPr>
                <a:solidFill>
                  <a:schemeClr val="tx1"/>
                </a:solidFill>
                <a:latin typeface="Arial" charset="0"/>
              </a:defRPr>
            </a:lvl6pPr>
            <a:lvl7pPr marL="3724275" indent="-342900" fontAlgn="base">
              <a:spcBef>
                <a:spcPct val="0"/>
              </a:spcBef>
              <a:spcAft>
                <a:spcPct val="0"/>
              </a:spcAft>
              <a:defRPr>
                <a:solidFill>
                  <a:schemeClr val="tx1"/>
                </a:solidFill>
                <a:latin typeface="Arial" charset="0"/>
              </a:defRPr>
            </a:lvl7pPr>
            <a:lvl8pPr marL="4181475" indent="-342900" fontAlgn="base">
              <a:spcBef>
                <a:spcPct val="0"/>
              </a:spcBef>
              <a:spcAft>
                <a:spcPct val="0"/>
              </a:spcAft>
              <a:defRPr>
                <a:solidFill>
                  <a:schemeClr val="tx1"/>
                </a:solidFill>
                <a:latin typeface="Arial" charset="0"/>
              </a:defRPr>
            </a:lvl8pPr>
            <a:lvl9pPr marL="4638675" indent="-342900" fontAlgn="base">
              <a:spcBef>
                <a:spcPct val="0"/>
              </a:spcBef>
              <a:spcAft>
                <a:spcPct val="0"/>
              </a:spcAft>
              <a:defRPr>
                <a:solidFill>
                  <a:schemeClr val="tx1"/>
                </a:solidFill>
                <a:latin typeface="Arial" charset="0"/>
              </a:defRPr>
            </a:lvl9pPr>
          </a:lstStyle>
          <a:p>
            <a:pPr algn="ctr"/>
            <a:r>
              <a:rPr lang="en-US" sz="3200" b="1">
                <a:solidFill>
                  <a:srgbClr val="800000"/>
                </a:solidFill>
                <a:effectLst>
                  <a:outerShdw blurRad="38100" dist="38100" dir="2700000" algn="tl">
                    <a:srgbClr val="C0C0C0"/>
                  </a:outerShdw>
                </a:effectLst>
                <a:sym typeface="Symbol" pitchFamily="18" charset="2"/>
              </a:rPr>
              <a:t>3. FP release: model results</a:t>
            </a:r>
            <a:endParaRPr lang="ru-RU" sz="3200" b="1">
              <a:solidFill>
                <a:srgbClr val="800000"/>
              </a:solidFill>
              <a:effectLst>
                <a:outerShdw blurRad="38100" dist="38100" dir="2700000" algn="tl">
                  <a:srgbClr val="C0C0C0"/>
                </a:outerShdw>
              </a:effectLst>
              <a:sym typeface="Symbol" pitchFamily="18" charset="2"/>
            </a:endParaRPr>
          </a:p>
        </p:txBody>
      </p:sp>
      <p:sp>
        <p:nvSpPr>
          <p:cNvPr id="236547" name="Text Box 3"/>
          <p:cNvSpPr txBox="1">
            <a:spLocks noChangeArrowheads="1"/>
          </p:cNvSpPr>
          <p:nvPr/>
        </p:nvSpPr>
        <p:spPr bwMode="auto">
          <a:xfrm>
            <a:off x="-4429125" y="1268413"/>
            <a:ext cx="4752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ru-RU" sz="2400"/>
              <a:t>Обозначения:</a:t>
            </a:r>
          </a:p>
        </p:txBody>
      </p:sp>
      <p:sp>
        <p:nvSpPr>
          <p:cNvPr id="236548" name="Text Box 4"/>
          <p:cNvSpPr txBox="1">
            <a:spLocks noChangeArrowheads="1"/>
          </p:cNvSpPr>
          <p:nvPr/>
        </p:nvSpPr>
        <p:spPr bwMode="auto">
          <a:xfrm>
            <a:off x="5651500" y="1628775"/>
            <a:ext cx="331152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cs typeface="Arial" charset="0"/>
              </a:rPr>
              <a:t>T = 2500 K</a:t>
            </a:r>
          </a:p>
          <a:p>
            <a:r>
              <a:rPr lang="en-US" sz="2800">
                <a:cs typeface="Arial" charset="0"/>
              </a:rPr>
              <a:t>V = 12.5 L</a:t>
            </a:r>
          </a:p>
          <a:p>
            <a:r>
              <a:rPr lang="en-US" sz="2800">
                <a:cs typeface="Arial" charset="0"/>
              </a:rPr>
              <a:t>M = 200 kg</a:t>
            </a:r>
          </a:p>
          <a:p>
            <a:r>
              <a:rPr lang="en-US" sz="2800">
                <a:cs typeface="Arial" charset="0"/>
              </a:rPr>
              <a:t>v =  0.17 L/s</a:t>
            </a:r>
            <a:endParaRPr lang="ru-RU" sz="2800">
              <a:cs typeface="Arial" charset="0"/>
            </a:endParaRPr>
          </a:p>
        </p:txBody>
      </p:sp>
      <p:pic>
        <p:nvPicPr>
          <p:cNvPr id="2365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268413"/>
            <a:ext cx="5295900" cy="4941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liennummernplatzhalter 4"/>
          <p:cNvSpPr>
            <a:spLocks noGrp="1"/>
          </p:cNvSpPr>
          <p:nvPr>
            <p:ph type="sldNum" sz="quarter" idx="12"/>
          </p:nvPr>
        </p:nvSpPr>
        <p:spPr/>
        <p:txBody>
          <a:bodyPr/>
          <a:lstStyle/>
          <a:p>
            <a:fld id="{E815E847-7D11-4762-97A4-045D2DB78548}" type="slidenum">
              <a:rPr lang="ru-RU"/>
              <a:pPr/>
              <a:t>14</a:t>
            </a:fld>
            <a:endParaRPr lang="ru-RU"/>
          </a:p>
        </p:txBody>
      </p:sp>
      <p:sp>
        <p:nvSpPr>
          <p:cNvPr id="215042" name="Text Box 2"/>
          <p:cNvSpPr txBox="1">
            <a:spLocks noChangeArrowheads="1"/>
          </p:cNvSpPr>
          <p:nvPr/>
        </p:nvSpPr>
        <p:spPr bwMode="auto">
          <a:xfrm>
            <a:off x="0" y="333375"/>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20725" indent="-720725">
              <a:defRPr>
                <a:solidFill>
                  <a:schemeClr val="tx1"/>
                </a:solidFill>
                <a:latin typeface="Arial" charset="0"/>
              </a:defRPr>
            </a:lvl1pPr>
            <a:lvl2pPr marL="1243013" indent="-342900">
              <a:defRPr>
                <a:solidFill>
                  <a:schemeClr val="tx1"/>
                </a:solidFill>
                <a:latin typeface="Arial" charset="0"/>
              </a:defRPr>
            </a:lvl2pPr>
            <a:lvl3pPr marL="1765300" indent="-342900">
              <a:defRPr>
                <a:solidFill>
                  <a:schemeClr val="tx1"/>
                </a:solidFill>
                <a:latin typeface="Arial" charset="0"/>
              </a:defRPr>
            </a:lvl3pPr>
            <a:lvl4pPr marL="2287588" indent="-342900">
              <a:defRPr>
                <a:solidFill>
                  <a:schemeClr val="tx1"/>
                </a:solidFill>
                <a:latin typeface="Arial" charset="0"/>
              </a:defRPr>
            </a:lvl4pPr>
            <a:lvl5pPr marL="2809875" indent="-342900">
              <a:defRPr>
                <a:solidFill>
                  <a:schemeClr val="tx1"/>
                </a:solidFill>
                <a:latin typeface="Arial" charset="0"/>
              </a:defRPr>
            </a:lvl5pPr>
            <a:lvl6pPr marL="3267075" indent="-342900" fontAlgn="base">
              <a:spcBef>
                <a:spcPct val="0"/>
              </a:spcBef>
              <a:spcAft>
                <a:spcPct val="0"/>
              </a:spcAft>
              <a:defRPr>
                <a:solidFill>
                  <a:schemeClr val="tx1"/>
                </a:solidFill>
                <a:latin typeface="Arial" charset="0"/>
              </a:defRPr>
            </a:lvl6pPr>
            <a:lvl7pPr marL="3724275" indent="-342900" fontAlgn="base">
              <a:spcBef>
                <a:spcPct val="0"/>
              </a:spcBef>
              <a:spcAft>
                <a:spcPct val="0"/>
              </a:spcAft>
              <a:defRPr>
                <a:solidFill>
                  <a:schemeClr val="tx1"/>
                </a:solidFill>
                <a:latin typeface="Arial" charset="0"/>
              </a:defRPr>
            </a:lvl7pPr>
            <a:lvl8pPr marL="4181475" indent="-342900" fontAlgn="base">
              <a:spcBef>
                <a:spcPct val="0"/>
              </a:spcBef>
              <a:spcAft>
                <a:spcPct val="0"/>
              </a:spcAft>
              <a:defRPr>
                <a:solidFill>
                  <a:schemeClr val="tx1"/>
                </a:solidFill>
                <a:latin typeface="Arial" charset="0"/>
              </a:defRPr>
            </a:lvl8pPr>
            <a:lvl9pPr marL="4638675" indent="-342900" fontAlgn="base">
              <a:spcBef>
                <a:spcPct val="0"/>
              </a:spcBef>
              <a:spcAft>
                <a:spcPct val="0"/>
              </a:spcAft>
              <a:defRPr>
                <a:solidFill>
                  <a:schemeClr val="tx1"/>
                </a:solidFill>
                <a:latin typeface="Arial" charset="0"/>
              </a:defRPr>
            </a:lvl9pPr>
          </a:lstStyle>
          <a:p>
            <a:pPr algn="ctr"/>
            <a:r>
              <a:rPr lang="en-US" sz="3200" b="1">
                <a:solidFill>
                  <a:srgbClr val="800000"/>
                </a:solidFill>
                <a:effectLst>
                  <a:outerShdw blurRad="38100" dist="38100" dir="2700000" algn="tl">
                    <a:srgbClr val="C0C0C0"/>
                  </a:outerShdw>
                </a:effectLst>
                <a:sym typeface="Symbol" pitchFamily="18" charset="2"/>
              </a:rPr>
              <a:t>4. Conclusion</a:t>
            </a:r>
            <a:endParaRPr lang="ru-RU" sz="3200" b="1">
              <a:solidFill>
                <a:srgbClr val="800000"/>
              </a:solidFill>
              <a:effectLst>
                <a:outerShdw blurRad="38100" dist="38100" dir="2700000" algn="tl">
                  <a:srgbClr val="C0C0C0"/>
                </a:outerShdw>
              </a:effectLst>
              <a:sym typeface="Symbol" pitchFamily="18" charset="2"/>
            </a:endParaRPr>
          </a:p>
        </p:txBody>
      </p:sp>
      <p:sp>
        <p:nvSpPr>
          <p:cNvPr id="215043" name="Text Box 3"/>
          <p:cNvSpPr txBox="1">
            <a:spLocks noChangeArrowheads="1"/>
          </p:cNvSpPr>
          <p:nvPr/>
        </p:nvSpPr>
        <p:spPr bwMode="auto">
          <a:xfrm>
            <a:off x="0" y="97472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sp>
        <p:nvSpPr>
          <p:cNvPr id="215044" name="Rectangle 4"/>
          <p:cNvSpPr>
            <a:spLocks noChangeArrowheads="1"/>
          </p:cNvSpPr>
          <p:nvPr/>
        </p:nvSpPr>
        <p:spPr bwMode="auto">
          <a:xfrm>
            <a:off x="468313" y="4500563"/>
            <a:ext cx="86756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15045" name="Text Box 5"/>
          <p:cNvSpPr txBox="1">
            <a:spLocks noChangeArrowheads="1"/>
          </p:cNvSpPr>
          <p:nvPr/>
        </p:nvSpPr>
        <p:spPr bwMode="auto">
          <a:xfrm>
            <a:off x="0" y="4005263"/>
            <a:ext cx="914400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b="1"/>
              <a:t>PLANS</a:t>
            </a:r>
          </a:p>
          <a:p>
            <a:r>
              <a:rPr lang="en-US" sz="2800"/>
              <a:t> </a:t>
            </a:r>
          </a:p>
          <a:p>
            <a:pPr>
              <a:buFontTx/>
              <a:buChar char="•"/>
            </a:pPr>
            <a:r>
              <a:rPr lang="en-US" sz="2800"/>
              <a:t> Finite rate of corium oxidation in oxygen atmosphere</a:t>
            </a:r>
          </a:p>
          <a:p>
            <a:pPr>
              <a:buFontTx/>
              <a:buChar char="•"/>
            </a:pPr>
            <a:r>
              <a:rPr lang="en-US" sz="2800"/>
              <a:t> Non-uniform distribution of FP in gas phase</a:t>
            </a:r>
          </a:p>
          <a:p>
            <a:pPr>
              <a:buFontTx/>
              <a:buChar char="•"/>
            </a:pPr>
            <a:r>
              <a:rPr lang="en-US" sz="2800"/>
              <a:t> Non-ideal model of corium, two phases</a:t>
            </a:r>
          </a:p>
          <a:p>
            <a:pPr>
              <a:buFontTx/>
              <a:buChar char="•"/>
            </a:pPr>
            <a:r>
              <a:rPr lang="en-US" sz="2800"/>
              <a:t> More realistic estimates of FP release</a:t>
            </a:r>
          </a:p>
        </p:txBody>
      </p:sp>
      <p:sp>
        <p:nvSpPr>
          <p:cNvPr id="215046" name="Text Box 6"/>
          <p:cNvSpPr txBox="1">
            <a:spLocks noChangeArrowheads="1"/>
          </p:cNvSpPr>
          <p:nvPr/>
        </p:nvSpPr>
        <p:spPr bwMode="auto">
          <a:xfrm>
            <a:off x="2247900" y="1047750"/>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p>
        </p:txBody>
      </p:sp>
      <p:sp>
        <p:nvSpPr>
          <p:cNvPr id="215047" name="Text Box 7"/>
          <p:cNvSpPr txBox="1">
            <a:spLocks noChangeArrowheads="1"/>
          </p:cNvSpPr>
          <p:nvPr/>
        </p:nvSpPr>
        <p:spPr bwMode="auto">
          <a:xfrm>
            <a:off x="0" y="1052513"/>
            <a:ext cx="9170988"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b="1"/>
              <a:t>RESULTS</a:t>
            </a:r>
          </a:p>
          <a:p>
            <a:endParaRPr lang="en-US" sz="2800"/>
          </a:p>
          <a:p>
            <a:pPr>
              <a:buFontTx/>
              <a:buChar char="•"/>
            </a:pPr>
            <a:r>
              <a:rPr lang="en-US" sz="2800"/>
              <a:t> FP release from molten corium in vessel is modeled</a:t>
            </a:r>
          </a:p>
          <a:p>
            <a:pPr>
              <a:buFontTx/>
              <a:buChar char="•"/>
            </a:pPr>
            <a:r>
              <a:rPr lang="en-US" sz="2800"/>
              <a:t> Upper estimate of FP release in neutral atmosphere</a:t>
            </a:r>
          </a:p>
          <a:p>
            <a:pPr>
              <a:buFontTx/>
              <a:buChar char="•"/>
            </a:pPr>
            <a:r>
              <a:rPr lang="en-US" sz="2800"/>
              <a:t> Prediction of FP release in air atmosphere </a:t>
            </a:r>
          </a:p>
          <a:p>
            <a:pPr>
              <a:buFontTx/>
              <a:buChar char="•"/>
            </a:pPr>
            <a:r>
              <a:rPr lang="en-US" sz="2800"/>
              <a:t> Can be implemented in SOCRAT</a:t>
            </a:r>
            <a:endParaRPr lang="ru-RU" sz="2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4D864BBE-01D6-4B82-9F28-691560E817E2}" type="slidenum">
              <a:rPr lang="ru-RU"/>
              <a:pPr/>
              <a:t>2</a:t>
            </a:fld>
            <a:endParaRPr lang="ru-RU"/>
          </a:p>
        </p:txBody>
      </p:sp>
      <p:sp>
        <p:nvSpPr>
          <p:cNvPr id="5124" name="Text Box 4"/>
          <p:cNvSpPr txBox="1">
            <a:spLocks noChangeArrowheads="1"/>
          </p:cNvSpPr>
          <p:nvPr/>
        </p:nvSpPr>
        <p:spPr bwMode="auto">
          <a:xfrm>
            <a:off x="179388" y="188913"/>
            <a:ext cx="8964612" cy="587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0363" indent="-360363">
              <a:defRPr>
                <a:solidFill>
                  <a:schemeClr val="tx1"/>
                </a:solidFill>
                <a:latin typeface="Arial" charset="0"/>
              </a:defRPr>
            </a:lvl1pPr>
            <a:lvl2pPr marL="88265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ctr"/>
            <a:r>
              <a:rPr lang="en-US" sz="3200" b="1">
                <a:solidFill>
                  <a:srgbClr val="800000"/>
                </a:solidFill>
              </a:rPr>
              <a:t>CONTENTS</a:t>
            </a:r>
            <a:endParaRPr lang="ru-RU" sz="3200" b="1">
              <a:solidFill>
                <a:srgbClr val="800000"/>
              </a:solidFill>
            </a:endParaRPr>
          </a:p>
          <a:p>
            <a:endParaRPr lang="en-US">
              <a:sym typeface="Symbol" pitchFamily="18" charset="2"/>
            </a:endParaRPr>
          </a:p>
          <a:p>
            <a:pPr>
              <a:buFontTx/>
              <a:buAutoNum type="arabicPeriod"/>
            </a:pPr>
            <a:r>
              <a:rPr lang="en-US" sz="2800" b="1">
                <a:sym typeface="Symbol" pitchFamily="18" charset="2"/>
              </a:rPr>
              <a:t>FP release mechanisms</a:t>
            </a:r>
            <a:endParaRPr lang="ru-RU" sz="2800" b="1">
              <a:sym typeface="Symbol" pitchFamily="18" charset="2"/>
            </a:endParaRPr>
          </a:p>
          <a:p>
            <a:pPr lvl="1">
              <a:buFontTx/>
              <a:buChar char="•"/>
            </a:pPr>
            <a:r>
              <a:rPr lang="en-US" sz="2400">
                <a:sym typeface="Symbol" pitchFamily="18" charset="2"/>
              </a:rPr>
              <a:t>In vessel</a:t>
            </a:r>
            <a:endParaRPr lang="ru-RU" sz="2400">
              <a:sym typeface="Symbol" pitchFamily="18" charset="2"/>
            </a:endParaRPr>
          </a:p>
          <a:p>
            <a:pPr lvl="1">
              <a:buFontTx/>
              <a:buChar char="•"/>
            </a:pPr>
            <a:r>
              <a:rPr lang="en-US" sz="2400">
                <a:sym typeface="Symbol" pitchFamily="18" charset="2"/>
              </a:rPr>
              <a:t>In core catcher</a:t>
            </a:r>
            <a:endParaRPr lang="ru-RU" sz="2400">
              <a:solidFill>
                <a:srgbClr val="FF0000"/>
              </a:solidFill>
              <a:sym typeface="Symbol" pitchFamily="18" charset="2"/>
            </a:endParaRPr>
          </a:p>
          <a:p>
            <a:endParaRPr lang="ru-RU" sz="2400">
              <a:solidFill>
                <a:srgbClr val="FF0000"/>
              </a:solidFill>
              <a:sym typeface="Symbol" pitchFamily="18" charset="2"/>
            </a:endParaRPr>
          </a:p>
          <a:p>
            <a:r>
              <a:rPr lang="ru-RU" sz="2800" b="1">
                <a:sym typeface="Symbol" pitchFamily="18" charset="2"/>
              </a:rPr>
              <a:t>2.</a:t>
            </a:r>
            <a:r>
              <a:rPr lang="en-US" sz="2800" b="1">
                <a:sym typeface="Symbol" pitchFamily="18" charset="2"/>
              </a:rPr>
              <a:t> Corium in vessel</a:t>
            </a:r>
            <a:endParaRPr lang="ru-RU" sz="2800" b="1">
              <a:sym typeface="Symbol" pitchFamily="18" charset="2"/>
            </a:endParaRPr>
          </a:p>
          <a:p>
            <a:pPr lvl="1">
              <a:buFontTx/>
              <a:buChar char="•"/>
            </a:pPr>
            <a:r>
              <a:rPr lang="en-US" sz="2400">
                <a:sym typeface="Symbol" pitchFamily="18" charset="2"/>
              </a:rPr>
              <a:t>Composition and properties</a:t>
            </a:r>
            <a:endParaRPr lang="ru-RU" sz="2400">
              <a:sym typeface="Symbol" pitchFamily="18" charset="2"/>
            </a:endParaRPr>
          </a:p>
          <a:p>
            <a:pPr lvl="1">
              <a:buFontTx/>
              <a:buChar char="•"/>
            </a:pPr>
            <a:r>
              <a:rPr lang="en-US" sz="2400">
                <a:sym typeface="Symbol" pitchFamily="18" charset="2"/>
              </a:rPr>
              <a:t>The model</a:t>
            </a:r>
            <a:endParaRPr lang="ru-RU" sz="2400">
              <a:sym typeface="Symbol" pitchFamily="18" charset="2"/>
            </a:endParaRPr>
          </a:p>
          <a:p>
            <a:pPr lvl="1"/>
            <a:endParaRPr lang="ru-RU" sz="2400">
              <a:sym typeface="Symbol" pitchFamily="18" charset="2"/>
            </a:endParaRPr>
          </a:p>
          <a:p>
            <a:r>
              <a:rPr lang="ru-RU" sz="2800" b="1">
                <a:sym typeface="Symbol" pitchFamily="18" charset="2"/>
              </a:rPr>
              <a:t>3. </a:t>
            </a:r>
            <a:r>
              <a:rPr lang="en-US" sz="2800" b="1">
                <a:sym typeface="Symbol" pitchFamily="18" charset="2"/>
              </a:rPr>
              <a:t>FP release</a:t>
            </a:r>
            <a:endParaRPr lang="ru-RU" sz="2800" b="1">
              <a:sym typeface="Symbol" pitchFamily="18" charset="2"/>
            </a:endParaRPr>
          </a:p>
          <a:p>
            <a:pPr lvl="1">
              <a:buFontTx/>
              <a:buChar char="•"/>
            </a:pPr>
            <a:r>
              <a:rPr lang="en-US" sz="2400">
                <a:sym typeface="Symbol" pitchFamily="18" charset="2"/>
              </a:rPr>
              <a:t>Most important factors</a:t>
            </a:r>
            <a:endParaRPr lang="ru-RU" sz="2400">
              <a:sym typeface="Symbol" pitchFamily="18" charset="2"/>
            </a:endParaRPr>
          </a:p>
          <a:p>
            <a:pPr lvl="1">
              <a:buFontTx/>
              <a:buChar char="•"/>
            </a:pPr>
            <a:r>
              <a:rPr lang="en-US" sz="2400">
                <a:sym typeface="Symbol" pitchFamily="18" charset="2"/>
              </a:rPr>
              <a:t>Saturated vapor model by Ozrin</a:t>
            </a:r>
            <a:endParaRPr lang="ru-RU" sz="2400">
              <a:sym typeface="Symbol" pitchFamily="18" charset="2"/>
            </a:endParaRPr>
          </a:p>
          <a:p>
            <a:pPr lvl="1">
              <a:buFontTx/>
              <a:buChar char="•"/>
            </a:pPr>
            <a:r>
              <a:rPr lang="en-US" sz="2400">
                <a:sym typeface="Symbol" pitchFamily="18" charset="2"/>
              </a:rPr>
              <a:t>Some results</a:t>
            </a:r>
            <a:endParaRPr lang="ru-RU" sz="2400">
              <a:sym typeface="Symbol" pitchFamily="18" charset="2"/>
            </a:endParaRPr>
          </a:p>
          <a:p>
            <a:r>
              <a:rPr lang="ru-RU" sz="2800" b="1">
                <a:sym typeface="Symbol" pitchFamily="18" charset="2"/>
              </a:rPr>
              <a:t>4. </a:t>
            </a:r>
            <a:r>
              <a:rPr lang="en-US" sz="2800" b="1">
                <a:sym typeface="Symbol" pitchFamily="18" charset="2"/>
              </a:rPr>
              <a:t>Conclusion</a:t>
            </a:r>
            <a:endParaRPr lang="ru-RU" sz="2800" b="1">
              <a:sym typeface="Symbol" pitchFamily="18" charset="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A15301AA-4018-4286-8BE8-BBEB20EB4523}" type="slidenum">
              <a:rPr lang="ru-RU"/>
              <a:pPr/>
              <a:t>3</a:t>
            </a:fld>
            <a:endParaRPr lang="ru-RU"/>
          </a:p>
        </p:txBody>
      </p:sp>
      <p:sp>
        <p:nvSpPr>
          <p:cNvPr id="240642" name="Text Box 2"/>
          <p:cNvSpPr txBox="1">
            <a:spLocks noChangeArrowheads="1"/>
          </p:cNvSpPr>
          <p:nvPr/>
        </p:nvSpPr>
        <p:spPr bwMode="auto">
          <a:xfrm>
            <a:off x="179388" y="188913"/>
            <a:ext cx="8964612" cy="6494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0363" indent="-360363">
              <a:defRPr>
                <a:solidFill>
                  <a:schemeClr val="tx1"/>
                </a:solidFill>
                <a:latin typeface="Arial" charset="0"/>
              </a:defRPr>
            </a:lvl1pPr>
            <a:lvl2pPr marL="88265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ctr"/>
            <a:r>
              <a:rPr lang="en-US" sz="3200" b="1">
                <a:solidFill>
                  <a:srgbClr val="800000"/>
                </a:solidFill>
              </a:rPr>
              <a:t>1. FP release mechanisms</a:t>
            </a:r>
            <a:endParaRPr lang="ru-RU" sz="3200" b="1">
              <a:solidFill>
                <a:srgbClr val="800000"/>
              </a:solidFill>
            </a:endParaRPr>
          </a:p>
          <a:p>
            <a:endParaRPr lang="en-US" sz="2800" b="1">
              <a:sym typeface="Symbol" pitchFamily="18" charset="2"/>
            </a:endParaRPr>
          </a:p>
          <a:p>
            <a:r>
              <a:rPr lang="en-US" sz="2800" b="1">
                <a:sym typeface="Symbol" pitchFamily="18" charset="2"/>
              </a:rPr>
              <a:t>In core catcher</a:t>
            </a:r>
          </a:p>
          <a:p>
            <a:endParaRPr lang="en-US" sz="2800" b="1">
              <a:sym typeface="Symbol" pitchFamily="18" charset="2"/>
            </a:endParaRPr>
          </a:p>
          <a:p>
            <a:r>
              <a:rPr lang="en-US" sz="2800">
                <a:sym typeface="Symbol" pitchFamily="18" charset="2"/>
              </a:rPr>
              <a:t>Molten corium-concrete interaction</a:t>
            </a:r>
          </a:p>
          <a:p>
            <a:r>
              <a:rPr lang="en-US" sz="2800">
                <a:sym typeface="Symbol" pitchFamily="18" charset="2"/>
              </a:rPr>
              <a:t>Gas bubbles nucleation, growth, motion</a:t>
            </a:r>
          </a:p>
          <a:p>
            <a:endParaRPr lang="en-US" sz="2800">
              <a:sym typeface="Symbol" pitchFamily="18" charset="2"/>
            </a:endParaRPr>
          </a:p>
          <a:p>
            <a:r>
              <a:rPr lang="en-US" sz="2800">
                <a:solidFill>
                  <a:srgbClr val="FF0000"/>
                </a:solidFill>
                <a:sym typeface="Symbol" pitchFamily="18" charset="2"/>
              </a:rPr>
              <a:t>VANESA</a:t>
            </a:r>
          </a:p>
          <a:p>
            <a:r>
              <a:rPr lang="en-US" sz="2800">
                <a:solidFill>
                  <a:srgbClr val="FF0000"/>
                </a:solidFill>
                <a:sym typeface="Symbol" pitchFamily="18" charset="2"/>
              </a:rPr>
              <a:t>Not considered by us</a:t>
            </a:r>
          </a:p>
          <a:p>
            <a:endParaRPr lang="en-US" sz="2800" b="1">
              <a:sym typeface="Symbol" pitchFamily="18" charset="2"/>
            </a:endParaRPr>
          </a:p>
          <a:p>
            <a:r>
              <a:rPr lang="en-US" sz="2800" b="1">
                <a:sym typeface="Symbol" pitchFamily="18" charset="2"/>
              </a:rPr>
              <a:t>In vessel</a:t>
            </a:r>
            <a:endParaRPr lang="ru-RU" sz="2800" b="1">
              <a:sym typeface="Symbol" pitchFamily="18" charset="2"/>
            </a:endParaRPr>
          </a:p>
          <a:p>
            <a:endParaRPr lang="en-US" b="1">
              <a:sym typeface="Symbol" pitchFamily="18" charset="2"/>
            </a:endParaRPr>
          </a:p>
          <a:p>
            <a:r>
              <a:rPr lang="en-US">
                <a:sym typeface="Symbol" pitchFamily="18" charset="2"/>
              </a:rPr>
              <a:t>Evaporation from the upper boundary of the corium</a:t>
            </a:r>
          </a:p>
          <a:p>
            <a:endParaRPr lang="en-US">
              <a:sym typeface="Symbol" pitchFamily="18" charset="2"/>
            </a:endParaRPr>
          </a:p>
          <a:p>
            <a:r>
              <a:rPr lang="en-US" sz="2400">
                <a:solidFill>
                  <a:srgbClr val="FF0000"/>
                </a:solidFill>
                <a:sym typeface="Symbol" pitchFamily="18" charset="2"/>
              </a:rPr>
              <a:t>Our FP release model (Ozrin)</a:t>
            </a:r>
          </a:p>
          <a:p>
            <a:endParaRPr lang="ru-RU" sz="2400">
              <a:solidFill>
                <a:srgbClr val="FF0000"/>
              </a:solidFill>
              <a:sym typeface="Symbol" pitchFamily="18" charset="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4DB3E3E7-486E-4624-8DFF-876396584CAB}" type="slidenum">
              <a:rPr lang="ru-RU"/>
              <a:pPr/>
              <a:t>4</a:t>
            </a:fld>
            <a:endParaRPr lang="ru-RU"/>
          </a:p>
        </p:txBody>
      </p:sp>
      <p:sp>
        <p:nvSpPr>
          <p:cNvPr id="176130" name="Text Box 2"/>
          <p:cNvSpPr txBox="1">
            <a:spLocks noChangeArrowheads="1"/>
          </p:cNvSpPr>
          <p:nvPr/>
        </p:nvSpPr>
        <p:spPr bwMode="auto">
          <a:xfrm>
            <a:off x="323850" y="188913"/>
            <a:ext cx="8569325" cy="496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0363" indent="-360363">
              <a:defRPr>
                <a:solidFill>
                  <a:schemeClr val="tx1"/>
                </a:solidFill>
                <a:latin typeface="Arial" charset="0"/>
              </a:defRPr>
            </a:lvl1pPr>
            <a:lvl2pPr marL="539750">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r>
              <a:rPr lang="en-US" sz="3200" b="1">
                <a:solidFill>
                  <a:srgbClr val="800000"/>
                </a:solidFill>
              </a:rPr>
              <a:t>2. Corium in vessel: composition</a:t>
            </a:r>
            <a:endParaRPr lang="ru-RU" sz="3200" b="1">
              <a:solidFill>
                <a:srgbClr val="800000"/>
              </a:solidFill>
            </a:endParaRPr>
          </a:p>
          <a:p>
            <a:r>
              <a:rPr lang="ru-RU" sz="2400">
                <a:sym typeface="Symbol" pitchFamily="18" charset="2"/>
              </a:rPr>
              <a:t> </a:t>
            </a:r>
          </a:p>
          <a:p>
            <a:r>
              <a:rPr lang="en-US" sz="2400">
                <a:sym typeface="Symbol" pitchFamily="18" charset="2"/>
              </a:rPr>
              <a:t>	</a:t>
            </a:r>
            <a:r>
              <a:rPr lang="en-US" sz="2400" b="1">
                <a:solidFill>
                  <a:srgbClr val="0000FF"/>
                </a:solidFill>
                <a:sym typeface="Symbol" pitchFamily="18" charset="2"/>
              </a:rPr>
              <a:t>O-U-Zr-Fe-Ni-Cr-B-C-fission products</a:t>
            </a:r>
          </a:p>
          <a:p>
            <a:endParaRPr lang="ru-RU" sz="2400" b="1">
              <a:sym typeface="Symbol" pitchFamily="18" charset="2"/>
            </a:endParaRPr>
          </a:p>
          <a:p>
            <a:r>
              <a:rPr lang="en-US" sz="2400" b="1">
                <a:sym typeface="Symbol" pitchFamily="18" charset="2"/>
              </a:rPr>
              <a:t>    MASSES</a:t>
            </a:r>
            <a:r>
              <a:rPr lang="ru-RU" sz="2400" b="1">
                <a:sym typeface="Symbol" pitchFamily="18" charset="2"/>
              </a:rPr>
              <a:t>:</a:t>
            </a:r>
          </a:p>
          <a:p>
            <a:endParaRPr lang="ru-RU" sz="2400" b="1">
              <a:sym typeface="Symbol" pitchFamily="18" charset="2"/>
            </a:endParaRPr>
          </a:p>
          <a:p>
            <a:r>
              <a:rPr lang="ru-RU">
                <a:sym typeface="Symbol" pitchFamily="18" charset="2"/>
              </a:rPr>
              <a:t>	</a:t>
            </a:r>
            <a:r>
              <a:rPr lang="en-US" sz="2400">
                <a:sym typeface="Symbol" pitchFamily="18" charset="2"/>
              </a:rPr>
              <a:t>Core is assumed to melt completely</a:t>
            </a:r>
            <a:endParaRPr lang="ru-RU" sz="2400" b="1">
              <a:sym typeface="Symbol" pitchFamily="18" charset="2"/>
            </a:endParaRPr>
          </a:p>
          <a:p>
            <a:endParaRPr lang="ru-RU" sz="2400" b="1">
              <a:sym typeface="Symbol" pitchFamily="18" charset="2"/>
            </a:endParaRPr>
          </a:p>
          <a:p>
            <a:r>
              <a:rPr lang="ru-RU" sz="2400">
                <a:sym typeface="Symbol" pitchFamily="18" charset="2"/>
              </a:rPr>
              <a:t>	</a:t>
            </a:r>
            <a:r>
              <a:rPr lang="en-US" sz="2400" b="1">
                <a:solidFill>
                  <a:srgbClr val="0000FF"/>
                </a:solidFill>
                <a:sym typeface="Symbol" pitchFamily="18" charset="2"/>
              </a:rPr>
              <a:t>UO</a:t>
            </a:r>
            <a:r>
              <a:rPr lang="en-US" sz="2400" b="1" baseline="-25000">
                <a:solidFill>
                  <a:srgbClr val="0000FF"/>
                </a:solidFill>
                <a:sym typeface="Symbol" pitchFamily="18" charset="2"/>
              </a:rPr>
              <a:t>2</a:t>
            </a:r>
            <a:r>
              <a:rPr lang="en-US" sz="2400">
                <a:sym typeface="Symbol" pitchFamily="18" charset="2"/>
              </a:rPr>
              <a:t> (~</a:t>
            </a:r>
            <a:r>
              <a:rPr lang="ru-RU" sz="2400">
                <a:sym typeface="Symbol" pitchFamily="18" charset="2"/>
              </a:rPr>
              <a:t> </a:t>
            </a:r>
            <a:r>
              <a:rPr lang="en-US" sz="2400">
                <a:sym typeface="Symbol" pitchFamily="18" charset="2"/>
              </a:rPr>
              <a:t>80 t)</a:t>
            </a:r>
            <a:endParaRPr lang="ru-RU" sz="2400">
              <a:sym typeface="Symbol" pitchFamily="18" charset="2"/>
            </a:endParaRPr>
          </a:p>
          <a:p>
            <a:r>
              <a:rPr lang="ru-RU" sz="2400">
                <a:sym typeface="Symbol" pitchFamily="18" charset="2"/>
              </a:rPr>
              <a:t>	</a:t>
            </a:r>
            <a:r>
              <a:rPr lang="en-US" sz="2400" b="1">
                <a:solidFill>
                  <a:srgbClr val="0000FF"/>
                </a:solidFill>
                <a:sym typeface="Symbol" pitchFamily="18" charset="2"/>
              </a:rPr>
              <a:t>ZrO</a:t>
            </a:r>
            <a:r>
              <a:rPr lang="en-US" sz="2400" b="1" baseline="-25000">
                <a:solidFill>
                  <a:srgbClr val="0000FF"/>
                </a:solidFill>
                <a:sym typeface="Symbol" pitchFamily="18" charset="2"/>
              </a:rPr>
              <a:t>2</a:t>
            </a:r>
            <a:r>
              <a:rPr lang="en-US" sz="2400">
                <a:sym typeface="Symbol" pitchFamily="18" charset="2"/>
              </a:rPr>
              <a:t>, </a:t>
            </a:r>
            <a:r>
              <a:rPr lang="en-US" sz="2400" b="1">
                <a:solidFill>
                  <a:srgbClr val="0000FF"/>
                </a:solidFill>
                <a:sym typeface="Symbol" pitchFamily="18" charset="2"/>
              </a:rPr>
              <a:t>Zr</a:t>
            </a:r>
            <a:r>
              <a:rPr lang="en-US" sz="2400">
                <a:sym typeface="Symbol" pitchFamily="18" charset="2"/>
              </a:rPr>
              <a:t> (~25 t) </a:t>
            </a:r>
            <a:endParaRPr lang="ru-RU" sz="2400">
              <a:sym typeface="Symbol" pitchFamily="18" charset="2"/>
            </a:endParaRPr>
          </a:p>
          <a:p>
            <a:r>
              <a:rPr lang="ru-RU" sz="2400">
                <a:sym typeface="Symbol" pitchFamily="18" charset="2"/>
              </a:rPr>
              <a:t>	</a:t>
            </a:r>
            <a:r>
              <a:rPr lang="en-US" sz="2400" b="1">
                <a:solidFill>
                  <a:srgbClr val="0000FF"/>
                </a:solidFill>
                <a:sym typeface="Symbol" pitchFamily="18" charset="2"/>
              </a:rPr>
              <a:t>Fe</a:t>
            </a:r>
            <a:r>
              <a:rPr lang="ru-RU" sz="2400">
                <a:sym typeface="Symbol" pitchFamily="18" charset="2"/>
              </a:rPr>
              <a:t> </a:t>
            </a:r>
            <a:r>
              <a:rPr lang="en-US" sz="2400">
                <a:sym typeface="Symbol" pitchFamily="18" charset="2"/>
              </a:rPr>
              <a:t>(</a:t>
            </a:r>
            <a:r>
              <a:rPr lang="ru-RU" sz="2400">
                <a:sym typeface="Symbol" pitchFamily="18" charset="2"/>
              </a:rPr>
              <a:t>30-40 </a:t>
            </a:r>
            <a:r>
              <a:rPr lang="en-US" sz="2400">
                <a:sym typeface="Symbol" pitchFamily="18" charset="2"/>
              </a:rPr>
              <a:t>t)</a:t>
            </a:r>
            <a:endParaRPr lang="ru-RU" sz="2400">
              <a:sym typeface="Symbol" pitchFamily="18" charset="2"/>
            </a:endParaRPr>
          </a:p>
          <a:p>
            <a:r>
              <a:rPr lang="ru-RU" sz="2400">
                <a:sym typeface="Symbol" pitchFamily="18" charset="2"/>
              </a:rPr>
              <a:t>	</a:t>
            </a:r>
            <a:r>
              <a:rPr lang="en-US" sz="2400" b="1">
                <a:solidFill>
                  <a:srgbClr val="0000FF"/>
                </a:solidFill>
                <a:sym typeface="Symbol" pitchFamily="18" charset="2"/>
              </a:rPr>
              <a:t>Ni</a:t>
            </a:r>
            <a:r>
              <a:rPr lang="en-US" sz="2400">
                <a:sym typeface="Symbol" pitchFamily="18" charset="2"/>
              </a:rPr>
              <a:t>, </a:t>
            </a:r>
            <a:r>
              <a:rPr lang="en-US" sz="2400" b="1">
                <a:solidFill>
                  <a:srgbClr val="0000FF"/>
                </a:solidFill>
                <a:sym typeface="Symbol" pitchFamily="18" charset="2"/>
              </a:rPr>
              <a:t>Cr</a:t>
            </a:r>
            <a:r>
              <a:rPr lang="en-US" sz="2400">
                <a:sym typeface="Symbol" pitchFamily="18" charset="2"/>
              </a:rPr>
              <a:t> (~10 t)</a:t>
            </a:r>
            <a:r>
              <a:rPr lang="ru-RU" sz="2400">
                <a:sym typeface="Symbol" pitchFamily="18" charset="2"/>
              </a:rPr>
              <a:t> </a:t>
            </a:r>
          </a:p>
          <a:p>
            <a:r>
              <a:rPr lang="ru-RU" sz="2400">
                <a:sym typeface="Symbol" pitchFamily="18" charset="2"/>
              </a:rPr>
              <a:t>	</a:t>
            </a:r>
            <a:r>
              <a:rPr lang="en-US" sz="2400" b="1">
                <a:solidFill>
                  <a:srgbClr val="0000FF"/>
                </a:solidFill>
                <a:sym typeface="Symbol" pitchFamily="18" charset="2"/>
              </a:rPr>
              <a:t>FP and other components</a:t>
            </a:r>
            <a:r>
              <a:rPr lang="en-US" sz="2400">
                <a:sym typeface="Symbol" pitchFamily="18" charset="2"/>
              </a:rPr>
              <a:t> </a:t>
            </a:r>
            <a:r>
              <a:rPr lang="ru-RU" sz="2400">
                <a:sym typeface="Symbol" pitchFamily="18" charset="2"/>
              </a:rPr>
              <a:t>(</a:t>
            </a:r>
            <a:r>
              <a:rPr lang="en-US" sz="2400">
                <a:sym typeface="Symbol" pitchFamily="18" charset="2"/>
              </a:rPr>
              <a:t>&lt;</a:t>
            </a:r>
            <a:r>
              <a:rPr lang="ru-RU" sz="2400">
                <a:sym typeface="Symbol" pitchFamily="18" charset="2"/>
              </a:rPr>
              <a:t>0.4 </a:t>
            </a:r>
            <a:r>
              <a:rPr lang="en-US" sz="2400">
                <a:sym typeface="Symbol" pitchFamily="18" charset="2"/>
              </a:rPr>
              <a:t>t</a:t>
            </a:r>
            <a:r>
              <a:rPr lang="ru-RU" sz="2400">
                <a:sym typeface="Symbol" pitchFamily="18" charset="2"/>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5A5BE58B-3BE7-4453-AA13-FEC939CBB540}" type="slidenum">
              <a:rPr lang="ru-RU"/>
              <a:pPr/>
              <a:t>5</a:t>
            </a:fld>
            <a:endParaRPr lang="ru-RU"/>
          </a:p>
        </p:txBody>
      </p:sp>
      <p:sp>
        <p:nvSpPr>
          <p:cNvPr id="178178" name="Text Box 2"/>
          <p:cNvSpPr txBox="1">
            <a:spLocks noChangeArrowheads="1"/>
          </p:cNvSpPr>
          <p:nvPr/>
        </p:nvSpPr>
        <p:spPr bwMode="auto">
          <a:xfrm>
            <a:off x="0" y="188913"/>
            <a:ext cx="8569325" cy="4595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0363" indent="-360363">
              <a:defRPr>
                <a:solidFill>
                  <a:schemeClr val="tx1"/>
                </a:solidFill>
                <a:latin typeface="Arial" charset="0"/>
              </a:defRPr>
            </a:lvl1pPr>
            <a:lvl2pPr marL="539750">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r>
              <a:rPr lang="en-US" sz="3200" b="1">
                <a:solidFill>
                  <a:srgbClr val="800000"/>
                </a:solidFill>
              </a:rPr>
              <a:t>2. Corium in vessel: properties</a:t>
            </a:r>
            <a:endParaRPr lang="ru-RU" sz="3200" b="1">
              <a:solidFill>
                <a:srgbClr val="800000"/>
              </a:solidFill>
            </a:endParaRPr>
          </a:p>
          <a:p>
            <a:r>
              <a:rPr lang="ru-RU" sz="2400">
                <a:sym typeface="Symbol" pitchFamily="18" charset="2"/>
              </a:rPr>
              <a:t> </a:t>
            </a:r>
          </a:p>
          <a:p>
            <a:r>
              <a:rPr lang="en-US" sz="2400">
                <a:sym typeface="Symbol" pitchFamily="18" charset="2"/>
              </a:rPr>
              <a:t>Miscibility gap, 2 liquid phases</a:t>
            </a:r>
          </a:p>
          <a:p>
            <a:endParaRPr lang="ru-RU" sz="2400">
              <a:sym typeface="Symbol" pitchFamily="18" charset="2"/>
            </a:endParaRPr>
          </a:p>
          <a:p>
            <a:r>
              <a:rPr lang="en-US" sz="2400">
                <a:sym typeface="Symbol" pitchFamily="18" charset="2"/>
              </a:rPr>
              <a:t>FP distribution in corium</a:t>
            </a:r>
            <a:r>
              <a:rPr lang="ru-RU" sz="2400">
                <a:sym typeface="Symbol" pitchFamily="18" charset="2"/>
              </a:rPr>
              <a:t> </a:t>
            </a:r>
            <a:r>
              <a:rPr lang="en-US" sz="2400">
                <a:sym typeface="Symbol" pitchFamily="18" charset="2"/>
              </a:rPr>
              <a:t>(MASCA)</a:t>
            </a:r>
            <a:r>
              <a:rPr lang="ru-RU" sz="2400">
                <a:sym typeface="Symbol" pitchFamily="18" charset="2"/>
              </a:rPr>
              <a:t>:  </a:t>
            </a:r>
          </a:p>
          <a:p>
            <a:r>
              <a:rPr lang="ru-RU" sz="2400">
                <a:sym typeface="Symbol" pitchFamily="18" charset="2"/>
              </a:rPr>
              <a:t>	</a:t>
            </a:r>
            <a:r>
              <a:rPr lang="en-US" sz="2400">
                <a:solidFill>
                  <a:srgbClr val="0000FF"/>
                </a:solidFill>
                <a:sym typeface="Symbol" pitchFamily="18" charset="2"/>
              </a:rPr>
              <a:t>Mo, Ru</a:t>
            </a:r>
            <a:r>
              <a:rPr lang="en-US" sz="2400">
                <a:sym typeface="Symbol" pitchFamily="18" charset="2"/>
              </a:rPr>
              <a:t> </a:t>
            </a:r>
            <a:r>
              <a:rPr lang="ru-RU" sz="2400">
                <a:sym typeface="Symbol" pitchFamily="18" charset="2"/>
              </a:rPr>
              <a:t>– </a:t>
            </a:r>
            <a:r>
              <a:rPr lang="en-US" sz="2400">
                <a:sym typeface="Symbol" pitchFamily="18" charset="2"/>
              </a:rPr>
              <a:t>in metal phase</a:t>
            </a:r>
            <a:endParaRPr lang="ru-RU" sz="2400">
              <a:sym typeface="Symbol" pitchFamily="18" charset="2"/>
            </a:endParaRPr>
          </a:p>
          <a:p>
            <a:r>
              <a:rPr lang="ru-RU" sz="2400">
                <a:sym typeface="Symbol" pitchFamily="18" charset="2"/>
              </a:rPr>
              <a:t>	</a:t>
            </a:r>
            <a:r>
              <a:rPr lang="ru-RU" sz="2400">
                <a:solidFill>
                  <a:srgbClr val="0000FF"/>
                </a:solidFill>
                <a:sym typeface="Symbol" pitchFamily="18" charset="2"/>
              </a:rPr>
              <a:t>Sr, Ba, Ce, La </a:t>
            </a:r>
            <a:r>
              <a:rPr lang="ru-RU" sz="2400">
                <a:sym typeface="Symbol" pitchFamily="18" charset="2"/>
              </a:rPr>
              <a:t>– </a:t>
            </a:r>
            <a:r>
              <a:rPr lang="en-US" sz="2400">
                <a:sym typeface="Symbol" pitchFamily="18" charset="2"/>
              </a:rPr>
              <a:t>in oxide</a:t>
            </a:r>
            <a:r>
              <a:rPr lang="ru-RU" sz="2400">
                <a:sym typeface="Symbol" pitchFamily="18" charset="2"/>
              </a:rPr>
              <a:t> </a:t>
            </a:r>
            <a:r>
              <a:rPr lang="en-US" sz="2400">
                <a:sym typeface="Symbol" pitchFamily="18" charset="2"/>
              </a:rPr>
              <a:t>phase</a:t>
            </a:r>
          </a:p>
          <a:p>
            <a:endParaRPr lang="en-US" sz="2400">
              <a:sym typeface="Symbol" pitchFamily="18" charset="2"/>
            </a:endParaRPr>
          </a:p>
          <a:p>
            <a:r>
              <a:rPr lang="en-US" sz="2400">
                <a:sym typeface="Symbol" pitchFamily="18" charset="2"/>
              </a:rPr>
              <a:t>Heat generation mostly in oxide phase</a:t>
            </a:r>
            <a:endParaRPr lang="ru-RU" sz="2400">
              <a:sym typeface="Symbol" pitchFamily="18" charset="2"/>
            </a:endParaRPr>
          </a:p>
          <a:p>
            <a:endParaRPr lang="en-US" sz="2400">
              <a:sym typeface="Symbol" pitchFamily="18" charset="2"/>
            </a:endParaRPr>
          </a:p>
          <a:p>
            <a:r>
              <a:rPr lang="en-US" sz="2400">
                <a:sym typeface="Symbol" pitchFamily="18" charset="2"/>
              </a:rPr>
              <a:t>Gravity stratification of phases</a:t>
            </a:r>
          </a:p>
          <a:p>
            <a:r>
              <a:rPr lang="en-US" sz="2400">
                <a:sym typeface="Symbol" pitchFamily="18" charset="2"/>
              </a:rPr>
              <a:t>Influence on FP release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liennummernplatzhalter 7"/>
          <p:cNvSpPr>
            <a:spLocks noGrp="1"/>
          </p:cNvSpPr>
          <p:nvPr>
            <p:ph type="sldNum" sz="quarter" idx="12"/>
          </p:nvPr>
        </p:nvSpPr>
        <p:spPr/>
        <p:txBody>
          <a:bodyPr/>
          <a:lstStyle/>
          <a:p>
            <a:fld id="{FA00CE25-ABFC-41CB-956F-E37C88F539C1}" type="slidenum">
              <a:rPr lang="ru-RU"/>
              <a:pPr/>
              <a:t>6</a:t>
            </a:fld>
            <a:endParaRPr lang="ru-RU"/>
          </a:p>
        </p:txBody>
      </p:sp>
      <p:sp>
        <p:nvSpPr>
          <p:cNvPr id="201745" name="Rectangle 17"/>
          <p:cNvSpPr>
            <a:spLocks noChangeArrowheads="1"/>
          </p:cNvSpPr>
          <p:nvPr/>
        </p:nvSpPr>
        <p:spPr bwMode="auto">
          <a:xfrm>
            <a:off x="0" y="2924175"/>
            <a:ext cx="9144000" cy="1800225"/>
          </a:xfrm>
          <a:prstGeom prst="rect">
            <a:avLst/>
          </a:prstGeom>
          <a:solidFill>
            <a:srgbClr val="FFC8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1730" name="Text Box 2"/>
          <p:cNvSpPr txBox="1">
            <a:spLocks noChangeArrowheads="1"/>
          </p:cNvSpPr>
          <p:nvPr/>
        </p:nvSpPr>
        <p:spPr bwMode="auto">
          <a:xfrm>
            <a:off x="0" y="333375"/>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20725" indent="-720725">
              <a:defRPr>
                <a:solidFill>
                  <a:schemeClr val="tx1"/>
                </a:solidFill>
                <a:latin typeface="Arial" charset="0"/>
              </a:defRPr>
            </a:lvl1pPr>
            <a:lvl2pPr marL="1243013" indent="-342900">
              <a:defRPr>
                <a:solidFill>
                  <a:schemeClr val="tx1"/>
                </a:solidFill>
                <a:latin typeface="Arial" charset="0"/>
              </a:defRPr>
            </a:lvl2pPr>
            <a:lvl3pPr marL="1765300" indent="-342900">
              <a:defRPr>
                <a:solidFill>
                  <a:schemeClr val="tx1"/>
                </a:solidFill>
                <a:latin typeface="Arial" charset="0"/>
              </a:defRPr>
            </a:lvl3pPr>
            <a:lvl4pPr marL="2287588" indent="-342900">
              <a:defRPr>
                <a:solidFill>
                  <a:schemeClr val="tx1"/>
                </a:solidFill>
                <a:latin typeface="Arial" charset="0"/>
              </a:defRPr>
            </a:lvl4pPr>
            <a:lvl5pPr marL="2809875" indent="-342900">
              <a:defRPr>
                <a:solidFill>
                  <a:schemeClr val="tx1"/>
                </a:solidFill>
                <a:latin typeface="Arial" charset="0"/>
              </a:defRPr>
            </a:lvl5pPr>
            <a:lvl6pPr marL="3267075" indent="-342900" fontAlgn="base">
              <a:spcBef>
                <a:spcPct val="0"/>
              </a:spcBef>
              <a:spcAft>
                <a:spcPct val="0"/>
              </a:spcAft>
              <a:defRPr>
                <a:solidFill>
                  <a:schemeClr val="tx1"/>
                </a:solidFill>
                <a:latin typeface="Arial" charset="0"/>
              </a:defRPr>
            </a:lvl6pPr>
            <a:lvl7pPr marL="3724275" indent="-342900" fontAlgn="base">
              <a:spcBef>
                <a:spcPct val="0"/>
              </a:spcBef>
              <a:spcAft>
                <a:spcPct val="0"/>
              </a:spcAft>
              <a:defRPr>
                <a:solidFill>
                  <a:schemeClr val="tx1"/>
                </a:solidFill>
                <a:latin typeface="Arial" charset="0"/>
              </a:defRPr>
            </a:lvl7pPr>
            <a:lvl8pPr marL="4181475" indent="-342900" fontAlgn="base">
              <a:spcBef>
                <a:spcPct val="0"/>
              </a:spcBef>
              <a:spcAft>
                <a:spcPct val="0"/>
              </a:spcAft>
              <a:defRPr>
                <a:solidFill>
                  <a:schemeClr val="tx1"/>
                </a:solidFill>
                <a:latin typeface="Arial" charset="0"/>
              </a:defRPr>
            </a:lvl8pPr>
            <a:lvl9pPr marL="4638675" indent="-342900" fontAlgn="base">
              <a:spcBef>
                <a:spcPct val="0"/>
              </a:spcBef>
              <a:spcAft>
                <a:spcPct val="0"/>
              </a:spcAft>
              <a:defRPr>
                <a:solidFill>
                  <a:schemeClr val="tx1"/>
                </a:solidFill>
                <a:latin typeface="Arial" charset="0"/>
              </a:defRPr>
            </a:lvl9pPr>
          </a:lstStyle>
          <a:p>
            <a:pPr algn="ctr"/>
            <a:r>
              <a:rPr lang="en-US" sz="3200" b="1">
                <a:solidFill>
                  <a:srgbClr val="800000"/>
                </a:solidFill>
                <a:effectLst>
                  <a:outerShdw blurRad="38100" dist="38100" dir="2700000" algn="tl">
                    <a:srgbClr val="C0C0C0"/>
                  </a:outerShdw>
                </a:effectLst>
                <a:sym typeface="Symbol" pitchFamily="18" charset="2"/>
              </a:rPr>
              <a:t>2. Corium in vessel: the model</a:t>
            </a:r>
            <a:endParaRPr lang="ru-RU" sz="3200" b="1">
              <a:solidFill>
                <a:srgbClr val="800000"/>
              </a:solidFill>
              <a:effectLst>
                <a:outerShdw blurRad="38100" dist="38100" dir="2700000" algn="tl">
                  <a:srgbClr val="C0C0C0"/>
                </a:outerShdw>
              </a:effectLst>
              <a:sym typeface="Symbol" pitchFamily="18" charset="2"/>
            </a:endParaRPr>
          </a:p>
        </p:txBody>
      </p:sp>
      <p:sp>
        <p:nvSpPr>
          <p:cNvPr id="201731" name="Text Box 3"/>
          <p:cNvSpPr txBox="1">
            <a:spLocks noChangeArrowheads="1"/>
          </p:cNvSpPr>
          <p:nvPr/>
        </p:nvSpPr>
        <p:spPr bwMode="auto">
          <a:xfrm>
            <a:off x="0" y="97472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sp>
        <p:nvSpPr>
          <p:cNvPr id="201732" name="Rectangle 4"/>
          <p:cNvSpPr>
            <a:spLocks noChangeArrowheads="1"/>
          </p:cNvSpPr>
          <p:nvPr/>
        </p:nvSpPr>
        <p:spPr bwMode="auto">
          <a:xfrm>
            <a:off x="179388" y="1052513"/>
            <a:ext cx="8713787"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sz="2400" b="1"/>
          </a:p>
          <a:p>
            <a:r>
              <a:rPr lang="en-US" sz="2400"/>
              <a:t>Non-ideal molecular solution</a:t>
            </a:r>
            <a:endParaRPr lang="ru-RU" sz="2400"/>
          </a:p>
          <a:p>
            <a:r>
              <a:rPr lang="en-US" sz="2400"/>
              <a:t>Atoms</a:t>
            </a:r>
            <a:r>
              <a:rPr lang="ru-RU" sz="2400"/>
              <a:t>:	</a:t>
            </a:r>
            <a:r>
              <a:rPr lang="ru-RU" sz="2400" b="1">
                <a:solidFill>
                  <a:srgbClr val="0000FF"/>
                </a:solidFill>
              </a:rPr>
              <a:t>O, U, Zr, Fe</a:t>
            </a:r>
          </a:p>
          <a:p>
            <a:r>
              <a:rPr lang="en-US" sz="2400"/>
              <a:t>Molecules</a:t>
            </a:r>
            <a:r>
              <a:rPr lang="ru-RU" sz="2400"/>
              <a:t>:	</a:t>
            </a:r>
            <a:r>
              <a:rPr lang="ru-RU" sz="2400" b="1">
                <a:solidFill>
                  <a:srgbClr val="0000FF"/>
                </a:solidFill>
              </a:rPr>
              <a:t>UO</a:t>
            </a:r>
            <a:r>
              <a:rPr lang="ru-RU" sz="2400" b="1" baseline="-30000">
                <a:solidFill>
                  <a:srgbClr val="0000FF"/>
                </a:solidFill>
              </a:rPr>
              <a:t>2</a:t>
            </a:r>
            <a:r>
              <a:rPr lang="ru-RU" sz="2400" b="1">
                <a:solidFill>
                  <a:srgbClr val="0000FF"/>
                </a:solidFill>
              </a:rPr>
              <a:t>, ZrO</a:t>
            </a:r>
            <a:r>
              <a:rPr lang="ru-RU" sz="2400" b="1" baseline="-30000">
                <a:solidFill>
                  <a:srgbClr val="0000FF"/>
                </a:solidFill>
              </a:rPr>
              <a:t>2</a:t>
            </a:r>
            <a:r>
              <a:rPr lang="ru-RU" sz="2400" b="1">
                <a:solidFill>
                  <a:srgbClr val="0000FF"/>
                </a:solidFill>
              </a:rPr>
              <a:t>, U, Zr, Fe, FeO</a:t>
            </a:r>
            <a:r>
              <a:rPr lang="en-US" sz="2400" b="1">
                <a:solidFill>
                  <a:srgbClr val="0000FF"/>
                </a:solidFill>
              </a:rPr>
              <a:t>, O</a:t>
            </a:r>
            <a:endParaRPr lang="ru-RU" sz="2400" b="1">
              <a:solidFill>
                <a:srgbClr val="0000FF"/>
              </a:solidFill>
            </a:endParaRPr>
          </a:p>
          <a:p>
            <a:r>
              <a:rPr lang="en-US" sz="2400"/>
              <a:t>Equilibrium: minimum of Gibbs energy</a:t>
            </a:r>
            <a:endParaRPr lang="ru-RU" sz="2400"/>
          </a:p>
        </p:txBody>
      </p:sp>
      <p:sp>
        <p:nvSpPr>
          <p:cNvPr id="201733" name="Rectangle 5"/>
          <p:cNvSpPr>
            <a:spLocks noChangeArrowheads="1"/>
          </p:cNvSpPr>
          <p:nvPr/>
        </p:nvSpPr>
        <p:spPr bwMode="auto">
          <a:xfrm>
            <a:off x="0" y="4797425"/>
            <a:ext cx="903605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b="1"/>
              <a:t>Experiment data</a:t>
            </a:r>
            <a:r>
              <a:rPr lang="ru-RU" sz="2400" b="1"/>
              <a:t>:</a:t>
            </a:r>
            <a:r>
              <a:rPr lang="ru-RU" sz="2400"/>
              <a:t> </a:t>
            </a:r>
          </a:p>
          <a:p>
            <a:pPr lvl="1">
              <a:buFontTx/>
              <a:buChar char="•"/>
            </a:pPr>
            <a:r>
              <a:rPr lang="ru-RU" sz="2400"/>
              <a:t>	IVTAN </a:t>
            </a:r>
            <a:r>
              <a:rPr lang="en-US" sz="2400"/>
              <a:t>THERMO database</a:t>
            </a:r>
            <a:endParaRPr lang="ru-RU" sz="2400"/>
          </a:p>
          <a:p>
            <a:pPr lvl="1">
              <a:buFontTx/>
              <a:buChar char="•"/>
            </a:pPr>
            <a:r>
              <a:rPr lang="ru-RU" sz="2400"/>
              <a:t>	MASCA</a:t>
            </a:r>
            <a:r>
              <a:rPr lang="en-US" sz="2400"/>
              <a:t> STFM experiments</a:t>
            </a:r>
            <a:endParaRPr lang="ru-RU" sz="2400"/>
          </a:p>
          <a:p>
            <a:pPr lvl="1">
              <a:buFontTx/>
              <a:buChar char="•"/>
            </a:pPr>
            <a:r>
              <a:rPr lang="ru-RU" sz="2400"/>
              <a:t>	</a:t>
            </a:r>
            <a:r>
              <a:rPr lang="en-US" sz="2400"/>
              <a:t>(pseudo-)binary systems phase diagrams</a:t>
            </a:r>
          </a:p>
        </p:txBody>
      </p:sp>
      <p:graphicFrame>
        <p:nvGraphicFramePr>
          <p:cNvPr id="201734" name="Object 6"/>
          <p:cNvGraphicFramePr>
            <a:graphicFrameLocks noChangeAspect="1"/>
          </p:cNvGraphicFramePr>
          <p:nvPr>
            <p:ph sz="half" idx="1"/>
          </p:nvPr>
        </p:nvGraphicFramePr>
        <p:xfrm>
          <a:off x="250825" y="3141663"/>
          <a:ext cx="3563938" cy="582612"/>
        </p:xfrm>
        <a:graphic>
          <a:graphicData uri="http://schemas.openxmlformats.org/presentationml/2006/ole">
            <mc:AlternateContent xmlns:mc="http://schemas.openxmlformats.org/markup-compatibility/2006">
              <mc:Choice xmlns:v="urn:schemas-microsoft-com:vml" Requires="v">
                <p:oleObj spid="_x0000_s201747" name="Equation" r:id="rId4" imgW="2171520" imgH="355320" progId="Equation.3">
                  <p:embed/>
                </p:oleObj>
              </mc:Choice>
              <mc:Fallback>
                <p:oleObj name="Equation" r:id="rId4" imgW="2171520" imgH="35532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3141663"/>
                        <a:ext cx="3563938" cy="582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1736" name="Object 8"/>
          <p:cNvGraphicFramePr>
            <a:graphicFrameLocks noChangeAspect="1"/>
          </p:cNvGraphicFramePr>
          <p:nvPr>
            <p:ph sz="quarter" idx="2"/>
          </p:nvPr>
        </p:nvGraphicFramePr>
        <p:xfrm>
          <a:off x="323850" y="4149725"/>
          <a:ext cx="1152525" cy="479425"/>
        </p:xfrm>
        <a:graphic>
          <a:graphicData uri="http://schemas.openxmlformats.org/presentationml/2006/ole">
            <mc:AlternateContent xmlns:mc="http://schemas.openxmlformats.org/markup-compatibility/2006">
              <mc:Choice xmlns:v="urn:schemas-microsoft-com:vml" Requires="v">
                <p:oleObj spid="_x0000_s201748" name="Equation" r:id="rId6" imgW="609480" imgH="253800" progId="Equation.3">
                  <p:embed/>
                </p:oleObj>
              </mc:Choice>
              <mc:Fallback>
                <p:oleObj name="Equation" r:id="rId6" imgW="609480" imgH="25380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3850" y="4149725"/>
                        <a:ext cx="1152525"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1739" name="Object 11"/>
          <p:cNvGraphicFramePr>
            <a:graphicFrameLocks noChangeAspect="1"/>
          </p:cNvGraphicFramePr>
          <p:nvPr>
            <p:ph sz="quarter" idx="3"/>
          </p:nvPr>
        </p:nvGraphicFramePr>
        <p:xfrm>
          <a:off x="179388" y="3644900"/>
          <a:ext cx="3417887" cy="558800"/>
        </p:xfrm>
        <a:graphic>
          <a:graphicData uri="http://schemas.openxmlformats.org/presentationml/2006/ole">
            <mc:AlternateContent xmlns:mc="http://schemas.openxmlformats.org/markup-compatibility/2006">
              <mc:Choice xmlns:v="urn:schemas-microsoft-com:vml" Requires="v">
                <p:oleObj spid="_x0000_s201749" name="Equation" r:id="rId8" imgW="2095200" imgH="342720" progId="Equation.3">
                  <p:embed/>
                </p:oleObj>
              </mc:Choice>
              <mc:Fallback>
                <p:oleObj name="Equation" r:id="rId8" imgW="2095200" imgH="342720" progId="Equation.3">
                  <p:embed/>
                  <p:pic>
                    <p:nvPicPr>
                      <p:cNvPr id="0" name="Object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9388" y="3644900"/>
                        <a:ext cx="3417887" cy="55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1742" name="Text Box 14"/>
          <p:cNvSpPr txBox="1">
            <a:spLocks noChangeArrowheads="1"/>
          </p:cNvSpPr>
          <p:nvPr/>
        </p:nvSpPr>
        <p:spPr bwMode="auto">
          <a:xfrm>
            <a:off x="3779838" y="3068638"/>
            <a:ext cx="43195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a:t>, p – phase number</a:t>
            </a:r>
            <a:r>
              <a:rPr lang="ru-RU" sz="2400"/>
              <a:t> (</a:t>
            </a:r>
            <a:r>
              <a:rPr lang="en-US" sz="2400"/>
              <a:t>ox, met</a:t>
            </a:r>
            <a:r>
              <a:rPr lang="ru-RU" sz="2400"/>
              <a:t>)</a:t>
            </a:r>
          </a:p>
        </p:txBody>
      </p:sp>
      <p:sp>
        <p:nvSpPr>
          <p:cNvPr id="201743" name="Text Box 15"/>
          <p:cNvSpPr txBox="1">
            <a:spLocks noChangeArrowheads="1"/>
          </p:cNvSpPr>
          <p:nvPr/>
        </p:nvSpPr>
        <p:spPr bwMode="auto">
          <a:xfrm>
            <a:off x="3779838" y="3573463"/>
            <a:ext cx="38973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a:t>, i = </a:t>
            </a:r>
            <a:r>
              <a:rPr lang="en-US" sz="2400">
                <a:solidFill>
                  <a:srgbClr val="0000FF"/>
                </a:solidFill>
              </a:rPr>
              <a:t>U, UO</a:t>
            </a:r>
            <a:r>
              <a:rPr lang="en-US" sz="2400" baseline="-25000">
                <a:solidFill>
                  <a:srgbClr val="0000FF"/>
                </a:solidFill>
              </a:rPr>
              <a:t>2</a:t>
            </a:r>
            <a:r>
              <a:rPr lang="en-US" sz="2400">
                <a:solidFill>
                  <a:srgbClr val="0000FF"/>
                </a:solidFill>
              </a:rPr>
              <a:t>, …</a:t>
            </a:r>
            <a:endParaRPr lang="ru-RU" sz="2400">
              <a:solidFill>
                <a:srgbClr val="0000FF"/>
              </a:solidFill>
            </a:endParaRPr>
          </a:p>
        </p:txBody>
      </p:sp>
      <p:sp>
        <p:nvSpPr>
          <p:cNvPr id="201744" name="Text Box 16"/>
          <p:cNvSpPr txBox="1">
            <a:spLocks noChangeArrowheads="1"/>
          </p:cNvSpPr>
          <p:nvPr/>
        </p:nvSpPr>
        <p:spPr bwMode="auto">
          <a:xfrm>
            <a:off x="3708400" y="4076700"/>
            <a:ext cx="49355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t>– </a:t>
            </a:r>
            <a:r>
              <a:rPr lang="en-US"/>
              <a:t> </a:t>
            </a:r>
            <a:r>
              <a:rPr lang="en-US" sz="2800"/>
              <a:t>polynomial (</a:t>
            </a:r>
            <a:r>
              <a:rPr lang="en-US" sz="2800" i="1"/>
              <a:t>x</a:t>
            </a:r>
            <a:r>
              <a:rPr lang="en-US" sz="2800" i="1" baseline="-25000"/>
              <a:t>i</a:t>
            </a:r>
            <a:r>
              <a:rPr lang="en-US" sz="2800"/>
              <a:t>)</a:t>
            </a:r>
            <a:endParaRPr lang="ru-RU" sz="2800"/>
          </a:p>
        </p:txBody>
      </p:sp>
      <p:sp>
        <p:nvSpPr>
          <p:cNvPr id="201746" name="Text Box 18"/>
          <p:cNvSpPr txBox="1">
            <a:spLocks noChangeArrowheads="1"/>
          </p:cNvSpPr>
          <p:nvPr/>
        </p:nvSpPr>
        <p:spPr bwMode="auto">
          <a:xfrm>
            <a:off x="0" y="6400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a:solidFill>
                  <a:srgbClr val="FF0000"/>
                </a:solidFill>
              </a:rPr>
              <a:t>The code has not been  introduced in FP release model yet</a:t>
            </a:r>
            <a:endParaRPr lang="ru-RU" sz="240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2"/>
          </p:nvPr>
        </p:nvSpPr>
        <p:spPr/>
        <p:txBody>
          <a:bodyPr/>
          <a:lstStyle/>
          <a:p>
            <a:fld id="{5778498F-8E92-441C-9B70-EC9B0A652143}" type="slidenum">
              <a:rPr lang="ru-RU"/>
              <a:pPr/>
              <a:t>7</a:t>
            </a:fld>
            <a:endParaRPr lang="ru-RU"/>
          </a:p>
        </p:txBody>
      </p:sp>
      <p:sp>
        <p:nvSpPr>
          <p:cNvPr id="204802" name="Text Box 2"/>
          <p:cNvSpPr txBox="1">
            <a:spLocks noChangeArrowheads="1"/>
          </p:cNvSpPr>
          <p:nvPr/>
        </p:nvSpPr>
        <p:spPr bwMode="auto">
          <a:xfrm>
            <a:off x="0" y="333375"/>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20725" indent="-720725">
              <a:defRPr>
                <a:solidFill>
                  <a:schemeClr val="tx1"/>
                </a:solidFill>
                <a:latin typeface="Arial" charset="0"/>
              </a:defRPr>
            </a:lvl1pPr>
            <a:lvl2pPr marL="1243013" indent="-342900">
              <a:defRPr>
                <a:solidFill>
                  <a:schemeClr val="tx1"/>
                </a:solidFill>
                <a:latin typeface="Arial" charset="0"/>
              </a:defRPr>
            </a:lvl2pPr>
            <a:lvl3pPr marL="1765300" indent="-342900">
              <a:defRPr>
                <a:solidFill>
                  <a:schemeClr val="tx1"/>
                </a:solidFill>
                <a:latin typeface="Arial" charset="0"/>
              </a:defRPr>
            </a:lvl3pPr>
            <a:lvl4pPr marL="2287588" indent="-342900">
              <a:defRPr>
                <a:solidFill>
                  <a:schemeClr val="tx1"/>
                </a:solidFill>
                <a:latin typeface="Arial" charset="0"/>
              </a:defRPr>
            </a:lvl4pPr>
            <a:lvl5pPr marL="2809875" indent="-342900">
              <a:defRPr>
                <a:solidFill>
                  <a:schemeClr val="tx1"/>
                </a:solidFill>
                <a:latin typeface="Arial" charset="0"/>
              </a:defRPr>
            </a:lvl5pPr>
            <a:lvl6pPr marL="3267075" indent="-342900" fontAlgn="base">
              <a:spcBef>
                <a:spcPct val="0"/>
              </a:spcBef>
              <a:spcAft>
                <a:spcPct val="0"/>
              </a:spcAft>
              <a:defRPr>
                <a:solidFill>
                  <a:schemeClr val="tx1"/>
                </a:solidFill>
                <a:latin typeface="Arial" charset="0"/>
              </a:defRPr>
            </a:lvl6pPr>
            <a:lvl7pPr marL="3724275" indent="-342900" fontAlgn="base">
              <a:spcBef>
                <a:spcPct val="0"/>
              </a:spcBef>
              <a:spcAft>
                <a:spcPct val="0"/>
              </a:spcAft>
              <a:defRPr>
                <a:solidFill>
                  <a:schemeClr val="tx1"/>
                </a:solidFill>
                <a:latin typeface="Arial" charset="0"/>
              </a:defRPr>
            </a:lvl7pPr>
            <a:lvl8pPr marL="4181475" indent="-342900" fontAlgn="base">
              <a:spcBef>
                <a:spcPct val="0"/>
              </a:spcBef>
              <a:spcAft>
                <a:spcPct val="0"/>
              </a:spcAft>
              <a:defRPr>
                <a:solidFill>
                  <a:schemeClr val="tx1"/>
                </a:solidFill>
                <a:latin typeface="Arial" charset="0"/>
              </a:defRPr>
            </a:lvl8pPr>
            <a:lvl9pPr marL="4638675" indent="-342900" fontAlgn="base">
              <a:spcBef>
                <a:spcPct val="0"/>
              </a:spcBef>
              <a:spcAft>
                <a:spcPct val="0"/>
              </a:spcAft>
              <a:defRPr>
                <a:solidFill>
                  <a:schemeClr val="tx1"/>
                </a:solidFill>
                <a:latin typeface="Arial" charset="0"/>
              </a:defRPr>
            </a:lvl9pPr>
          </a:lstStyle>
          <a:p>
            <a:pPr algn="ctr"/>
            <a:r>
              <a:rPr lang="en-US" sz="3200" b="1">
                <a:solidFill>
                  <a:srgbClr val="800000"/>
                </a:solidFill>
                <a:effectLst>
                  <a:outerShdw blurRad="38100" dist="38100" dir="2700000" algn="tl">
                    <a:srgbClr val="C0C0C0"/>
                  </a:outerShdw>
                </a:effectLst>
                <a:sym typeface="Symbol" pitchFamily="18" charset="2"/>
              </a:rPr>
              <a:t>3. FP release: limiting factors</a:t>
            </a:r>
            <a:endParaRPr lang="ru-RU" sz="3200" b="1">
              <a:solidFill>
                <a:srgbClr val="800000"/>
              </a:solidFill>
              <a:effectLst>
                <a:outerShdw blurRad="38100" dist="38100" dir="2700000" algn="tl">
                  <a:srgbClr val="C0C0C0"/>
                </a:outerShdw>
              </a:effectLst>
              <a:sym typeface="Symbol" pitchFamily="18" charset="2"/>
            </a:endParaRPr>
          </a:p>
        </p:txBody>
      </p:sp>
      <p:sp>
        <p:nvSpPr>
          <p:cNvPr id="204803" name="Text Box 3"/>
          <p:cNvSpPr txBox="1">
            <a:spLocks noChangeArrowheads="1"/>
          </p:cNvSpPr>
          <p:nvPr/>
        </p:nvSpPr>
        <p:spPr bwMode="auto">
          <a:xfrm>
            <a:off x="0" y="97472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sp>
        <p:nvSpPr>
          <p:cNvPr id="204804" name="Rectangle 4"/>
          <p:cNvSpPr>
            <a:spLocks noChangeArrowheads="1"/>
          </p:cNvSpPr>
          <p:nvPr/>
        </p:nvSpPr>
        <p:spPr bwMode="auto">
          <a:xfrm>
            <a:off x="179388" y="1196975"/>
            <a:ext cx="8964612" cy="545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sz="2800" b="1"/>
          </a:p>
          <a:p>
            <a:pPr>
              <a:buFontTx/>
              <a:buChar char="•"/>
            </a:pPr>
            <a:r>
              <a:rPr lang="ru-RU" sz="2800"/>
              <a:t> </a:t>
            </a:r>
            <a:r>
              <a:rPr lang="en-US" sz="2800"/>
              <a:t>Finite FP transport rate in corium </a:t>
            </a:r>
            <a:r>
              <a:rPr lang="ru-RU" sz="2800"/>
              <a:t>(</a:t>
            </a:r>
            <a:r>
              <a:rPr lang="en-US" sz="2800"/>
              <a:t> ~ </a:t>
            </a:r>
            <a:r>
              <a:rPr lang="ru-RU" sz="2800"/>
              <a:t>10 </a:t>
            </a:r>
            <a:r>
              <a:rPr lang="en-US" sz="2800"/>
              <a:t>sm</a:t>
            </a:r>
            <a:r>
              <a:rPr lang="ru-RU" sz="2800"/>
              <a:t>/</a:t>
            </a:r>
            <a:r>
              <a:rPr lang="en-US" sz="2800"/>
              <a:t>s</a:t>
            </a:r>
            <a:r>
              <a:rPr lang="ru-RU" sz="2800"/>
              <a:t> )</a:t>
            </a:r>
          </a:p>
          <a:p>
            <a:endParaRPr lang="ru-RU" sz="2400"/>
          </a:p>
          <a:p>
            <a:pPr>
              <a:buFontTx/>
              <a:buChar char="•"/>
            </a:pPr>
            <a:r>
              <a:rPr lang="ru-RU" sz="2400"/>
              <a:t> </a:t>
            </a:r>
            <a:r>
              <a:rPr lang="en-US" sz="2400"/>
              <a:t> </a:t>
            </a:r>
            <a:r>
              <a:rPr lang="en-US" sz="2800"/>
              <a:t>Finite FP diffusion rate through the crust </a:t>
            </a:r>
          </a:p>
          <a:p>
            <a:r>
              <a:rPr lang="en-US" sz="2400"/>
              <a:t>	</a:t>
            </a:r>
            <a:r>
              <a:rPr lang="en-US" sz="2800"/>
              <a:t>(in case of inverse layers position)</a:t>
            </a:r>
            <a:endParaRPr lang="ru-RU" sz="2800"/>
          </a:p>
          <a:p>
            <a:r>
              <a:rPr lang="ru-RU" sz="2400"/>
              <a:t> </a:t>
            </a:r>
          </a:p>
          <a:p>
            <a:pPr>
              <a:buFontTx/>
              <a:buChar char="•"/>
            </a:pPr>
            <a:r>
              <a:rPr lang="ru-RU" sz="2800"/>
              <a:t> </a:t>
            </a:r>
            <a:r>
              <a:rPr lang="en-US" sz="2800"/>
              <a:t>Finite FP evaporation rate</a:t>
            </a:r>
            <a:r>
              <a:rPr lang="ru-RU" sz="2800"/>
              <a:t> (Langmuir</a:t>
            </a:r>
            <a:r>
              <a:rPr lang="en-US" sz="2800"/>
              <a:t> model)</a:t>
            </a:r>
            <a:endParaRPr lang="ru-RU" sz="2800"/>
          </a:p>
          <a:p>
            <a:endParaRPr lang="ru-RU" sz="2400"/>
          </a:p>
          <a:p>
            <a:pPr>
              <a:buFontTx/>
              <a:buChar char="•"/>
            </a:pPr>
            <a:r>
              <a:rPr lang="ru-RU" sz="2800"/>
              <a:t> </a:t>
            </a:r>
            <a:r>
              <a:rPr lang="en-US" sz="2800"/>
              <a:t>Finite rate of blowing away of evaporated FP</a:t>
            </a:r>
            <a:r>
              <a:rPr lang="en-US"/>
              <a:t> </a:t>
            </a:r>
            <a:endParaRPr lang="en-US" sz="2800"/>
          </a:p>
          <a:p>
            <a:r>
              <a:rPr lang="en-US" sz="2800"/>
              <a:t>        </a:t>
            </a:r>
            <a:r>
              <a:rPr lang="ru-RU" sz="2800"/>
              <a:t>(</a:t>
            </a:r>
            <a:r>
              <a:rPr lang="en-US" sz="2800"/>
              <a:t>saturated vapor model, Ozrin</a:t>
            </a:r>
            <a:r>
              <a:rPr lang="ru-RU" sz="2800"/>
              <a:t>)</a:t>
            </a:r>
            <a:endParaRPr lang="en-US" sz="2800"/>
          </a:p>
          <a:p>
            <a:endParaRPr lang="en-US" sz="2800"/>
          </a:p>
          <a:p>
            <a:pPr>
              <a:buFontTx/>
              <a:buChar char="•"/>
            </a:pPr>
            <a:r>
              <a:rPr lang="en-US" sz="2800"/>
              <a:t> Corium oxidation (in oxygen atmosphere)</a:t>
            </a:r>
          </a:p>
          <a:p>
            <a:pPr>
              <a:buFontTx/>
              <a:buChar char="•"/>
            </a:pPr>
            <a:r>
              <a:rPr lang="en-US" sz="2800"/>
              <a:t> FP distribution between metal and oxide phases</a:t>
            </a:r>
            <a:r>
              <a:rPr lang="ru-RU" sz="2400"/>
              <a:t>  </a:t>
            </a:r>
            <a:r>
              <a:rPr lang="en-US" sz="240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liennummernplatzhalter 8"/>
          <p:cNvSpPr>
            <a:spLocks noGrp="1"/>
          </p:cNvSpPr>
          <p:nvPr>
            <p:ph type="sldNum" sz="quarter" idx="12"/>
          </p:nvPr>
        </p:nvSpPr>
        <p:spPr/>
        <p:txBody>
          <a:bodyPr/>
          <a:lstStyle/>
          <a:p>
            <a:fld id="{18EF0AFF-9D97-4C86-A3AB-7C1C54ECB64C}" type="slidenum">
              <a:rPr lang="ru-RU"/>
              <a:pPr/>
              <a:t>8</a:t>
            </a:fld>
            <a:endParaRPr lang="ru-RU"/>
          </a:p>
        </p:txBody>
      </p:sp>
      <p:sp>
        <p:nvSpPr>
          <p:cNvPr id="205847" name="Rectangle 23"/>
          <p:cNvSpPr>
            <a:spLocks noChangeArrowheads="1"/>
          </p:cNvSpPr>
          <p:nvPr/>
        </p:nvSpPr>
        <p:spPr bwMode="auto">
          <a:xfrm>
            <a:off x="0" y="4149725"/>
            <a:ext cx="9144000" cy="2708275"/>
          </a:xfrm>
          <a:prstGeom prst="rect">
            <a:avLst/>
          </a:prstGeom>
          <a:solidFill>
            <a:srgbClr val="FFC8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5826" name="Text Box 2"/>
          <p:cNvSpPr txBox="1">
            <a:spLocks noChangeArrowheads="1"/>
          </p:cNvSpPr>
          <p:nvPr/>
        </p:nvSpPr>
        <p:spPr bwMode="auto">
          <a:xfrm>
            <a:off x="0" y="333375"/>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20725" indent="-720725">
              <a:defRPr>
                <a:solidFill>
                  <a:schemeClr val="tx1"/>
                </a:solidFill>
                <a:latin typeface="Arial" charset="0"/>
              </a:defRPr>
            </a:lvl1pPr>
            <a:lvl2pPr marL="1243013" indent="-342900">
              <a:defRPr>
                <a:solidFill>
                  <a:schemeClr val="tx1"/>
                </a:solidFill>
                <a:latin typeface="Arial" charset="0"/>
              </a:defRPr>
            </a:lvl2pPr>
            <a:lvl3pPr marL="1765300" indent="-342900">
              <a:defRPr>
                <a:solidFill>
                  <a:schemeClr val="tx1"/>
                </a:solidFill>
                <a:latin typeface="Arial" charset="0"/>
              </a:defRPr>
            </a:lvl3pPr>
            <a:lvl4pPr marL="2287588" indent="-342900">
              <a:defRPr>
                <a:solidFill>
                  <a:schemeClr val="tx1"/>
                </a:solidFill>
                <a:latin typeface="Arial" charset="0"/>
              </a:defRPr>
            </a:lvl4pPr>
            <a:lvl5pPr marL="2809875" indent="-342900">
              <a:defRPr>
                <a:solidFill>
                  <a:schemeClr val="tx1"/>
                </a:solidFill>
                <a:latin typeface="Arial" charset="0"/>
              </a:defRPr>
            </a:lvl5pPr>
            <a:lvl6pPr marL="3267075" indent="-342900" fontAlgn="base">
              <a:spcBef>
                <a:spcPct val="0"/>
              </a:spcBef>
              <a:spcAft>
                <a:spcPct val="0"/>
              </a:spcAft>
              <a:defRPr>
                <a:solidFill>
                  <a:schemeClr val="tx1"/>
                </a:solidFill>
                <a:latin typeface="Arial" charset="0"/>
              </a:defRPr>
            </a:lvl6pPr>
            <a:lvl7pPr marL="3724275" indent="-342900" fontAlgn="base">
              <a:spcBef>
                <a:spcPct val="0"/>
              </a:spcBef>
              <a:spcAft>
                <a:spcPct val="0"/>
              </a:spcAft>
              <a:defRPr>
                <a:solidFill>
                  <a:schemeClr val="tx1"/>
                </a:solidFill>
                <a:latin typeface="Arial" charset="0"/>
              </a:defRPr>
            </a:lvl7pPr>
            <a:lvl8pPr marL="4181475" indent="-342900" fontAlgn="base">
              <a:spcBef>
                <a:spcPct val="0"/>
              </a:spcBef>
              <a:spcAft>
                <a:spcPct val="0"/>
              </a:spcAft>
              <a:defRPr>
                <a:solidFill>
                  <a:schemeClr val="tx1"/>
                </a:solidFill>
                <a:latin typeface="Arial" charset="0"/>
              </a:defRPr>
            </a:lvl8pPr>
            <a:lvl9pPr marL="4638675" indent="-342900" fontAlgn="base">
              <a:spcBef>
                <a:spcPct val="0"/>
              </a:spcBef>
              <a:spcAft>
                <a:spcPct val="0"/>
              </a:spcAft>
              <a:defRPr>
                <a:solidFill>
                  <a:schemeClr val="tx1"/>
                </a:solidFill>
                <a:latin typeface="Arial" charset="0"/>
              </a:defRPr>
            </a:lvl9pPr>
          </a:lstStyle>
          <a:p>
            <a:pPr algn="ctr"/>
            <a:r>
              <a:rPr lang="en-US" sz="3200" b="1">
                <a:solidFill>
                  <a:srgbClr val="800000"/>
                </a:solidFill>
                <a:effectLst>
                  <a:outerShdw blurRad="38100" dist="38100" dir="2700000" algn="tl">
                    <a:srgbClr val="C0C0C0"/>
                  </a:outerShdw>
                </a:effectLst>
                <a:sym typeface="Symbol" pitchFamily="18" charset="2"/>
              </a:rPr>
              <a:t>3. FP release: the model (Ozrin)</a:t>
            </a:r>
            <a:endParaRPr lang="ru-RU" sz="3200" b="1">
              <a:solidFill>
                <a:srgbClr val="800000"/>
              </a:solidFill>
              <a:effectLst>
                <a:outerShdw blurRad="38100" dist="38100" dir="2700000" algn="tl">
                  <a:srgbClr val="C0C0C0"/>
                </a:outerShdw>
              </a:effectLst>
              <a:sym typeface="Symbol" pitchFamily="18" charset="2"/>
            </a:endParaRPr>
          </a:p>
        </p:txBody>
      </p:sp>
      <p:sp>
        <p:nvSpPr>
          <p:cNvPr id="205827" name="Text Box 3"/>
          <p:cNvSpPr txBox="1">
            <a:spLocks noChangeArrowheads="1"/>
          </p:cNvSpPr>
          <p:nvPr/>
        </p:nvSpPr>
        <p:spPr bwMode="auto">
          <a:xfrm>
            <a:off x="0" y="97472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sp>
        <p:nvSpPr>
          <p:cNvPr id="205828" name="Rectangle 4"/>
          <p:cNvSpPr>
            <a:spLocks noChangeArrowheads="1"/>
          </p:cNvSpPr>
          <p:nvPr/>
        </p:nvSpPr>
        <p:spPr bwMode="auto">
          <a:xfrm>
            <a:off x="179388" y="1196975"/>
            <a:ext cx="8964612"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a:t>Assumptions</a:t>
            </a:r>
          </a:p>
          <a:p>
            <a:r>
              <a:rPr lang="en-US" sz="2400"/>
              <a:t> </a:t>
            </a:r>
          </a:p>
          <a:p>
            <a:pPr>
              <a:buFontTx/>
              <a:buChar char="•"/>
            </a:pPr>
            <a:r>
              <a:rPr lang="ru-RU" sz="2400"/>
              <a:t> </a:t>
            </a:r>
            <a:r>
              <a:rPr lang="en-US" sz="2400"/>
              <a:t>FP vapor over corium is saturated</a:t>
            </a:r>
          </a:p>
          <a:p>
            <a:pPr>
              <a:buFontTx/>
              <a:buChar char="•"/>
            </a:pPr>
            <a:r>
              <a:rPr lang="en-US"/>
              <a:t>  </a:t>
            </a:r>
            <a:r>
              <a:rPr lang="en-US" sz="2400"/>
              <a:t>FP vapor is blown off at finite rate v (L/s)</a:t>
            </a:r>
          </a:p>
          <a:p>
            <a:pPr>
              <a:buFontTx/>
              <a:buChar char="•"/>
            </a:pPr>
            <a:r>
              <a:rPr lang="en-US" sz="2400"/>
              <a:t> Infinite rate of all other kinetic processes</a:t>
            </a:r>
            <a:endParaRPr lang="ru-RU" sz="2400"/>
          </a:p>
          <a:p>
            <a:pPr>
              <a:buFontTx/>
              <a:buChar char="•"/>
            </a:pPr>
            <a:r>
              <a:rPr lang="ru-RU" sz="2400"/>
              <a:t> </a:t>
            </a:r>
            <a:r>
              <a:rPr lang="en-US" sz="2400"/>
              <a:t>Corium model: ideal molecular mixture</a:t>
            </a:r>
            <a:endParaRPr lang="ru-RU" sz="2400">
              <a:solidFill>
                <a:srgbClr val="FF0000"/>
              </a:solidFill>
            </a:endParaRPr>
          </a:p>
          <a:p>
            <a:pPr>
              <a:buFontTx/>
              <a:buChar char="•"/>
            </a:pPr>
            <a:r>
              <a:rPr lang="ru-RU" sz="2400"/>
              <a:t> </a:t>
            </a:r>
            <a:r>
              <a:rPr lang="en-US" sz="2400"/>
              <a:t>Gas model: ideal molecular gas</a:t>
            </a:r>
          </a:p>
        </p:txBody>
      </p:sp>
      <p:graphicFrame>
        <p:nvGraphicFramePr>
          <p:cNvPr id="205829" name="Object 5"/>
          <p:cNvGraphicFramePr>
            <a:graphicFrameLocks noChangeAspect="1"/>
          </p:cNvGraphicFramePr>
          <p:nvPr>
            <p:ph sz="quarter" idx="1"/>
          </p:nvPr>
        </p:nvGraphicFramePr>
        <p:xfrm>
          <a:off x="395288" y="4149725"/>
          <a:ext cx="2305050" cy="803275"/>
        </p:xfrm>
        <a:graphic>
          <a:graphicData uri="http://schemas.openxmlformats.org/presentationml/2006/ole">
            <mc:AlternateContent xmlns:mc="http://schemas.openxmlformats.org/markup-compatibility/2006">
              <mc:Choice xmlns:v="urn:schemas-microsoft-com:vml" Requires="v">
                <p:oleObj spid="_x0000_s205848" name="Equation" r:id="rId4" imgW="1091880" imgH="380880" progId="Equation.3">
                  <p:embed/>
                </p:oleObj>
              </mc:Choice>
              <mc:Fallback>
                <p:oleObj name="Equation" r:id="rId4" imgW="1091880" imgH="38088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4149725"/>
                        <a:ext cx="2305050" cy="803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31" name="Object 7"/>
          <p:cNvGraphicFramePr>
            <a:graphicFrameLocks noChangeAspect="1"/>
          </p:cNvGraphicFramePr>
          <p:nvPr>
            <p:ph sz="quarter" idx="2"/>
          </p:nvPr>
        </p:nvGraphicFramePr>
        <p:xfrm>
          <a:off x="395288" y="5013325"/>
          <a:ext cx="2520950" cy="466725"/>
        </p:xfrm>
        <a:graphic>
          <a:graphicData uri="http://schemas.openxmlformats.org/presentationml/2006/ole">
            <mc:AlternateContent xmlns:mc="http://schemas.openxmlformats.org/markup-compatibility/2006">
              <mc:Choice xmlns:v="urn:schemas-microsoft-com:vml" Requires="v">
                <p:oleObj spid="_x0000_s205849" name="Equation" r:id="rId6" imgW="1231560" imgH="228600" progId="Equation.3">
                  <p:embed/>
                </p:oleObj>
              </mc:Choice>
              <mc:Fallback>
                <p:oleObj name="Equation" r:id="rId6" imgW="1231560" imgH="2286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5288" y="5013325"/>
                        <a:ext cx="2520950"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34" name="Object 10"/>
          <p:cNvGraphicFramePr>
            <a:graphicFrameLocks noChangeAspect="1"/>
          </p:cNvGraphicFramePr>
          <p:nvPr>
            <p:ph sz="quarter" idx="3"/>
          </p:nvPr>
        </p:nvGraphicFramePr>
        <p:xfrm>
          <a:off x="2916238" y="4221163"/>
          <a:ext cx="2160587" cy="498475"/>
        </p:xfrm>
        <a:graphic>
          <a:graphicData uri="http://schemas.openxmlformats.org/presentationml/2006/ole">
            <mc:AlternateContent xmlns:mc="http://schemas.openxmlformats.org/markup-compatibility/2006">
              <mc:Choice xmlns:v="urn:schemas-microsoft-com:vml" Requires="v">
                <p:oleObj spid="_x0000_s205850" name="Equation" r:id="rId8" imgW="990360" imgH="228600" progId="Equation.3">
                  <p:embed/>
                </p:oleObj>
              </mc:Choice>
              <mc:Fallback>
                <p:oleObj name="Equation" r:id="rId8" imgW="990360" imgH="228600"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16238" y="4221163"/>
                        <a:ext cx="2160587"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837" name="Text Box 13"/>
          <p:cNvSpPr txBox="1">
            <a:spLocks noChangeArrowheads="1"/>
          </p:cNvSpPr>
          <p:nvPr/>
        </p:nvSpPr>
        <p:spPr bwMode="auto">
          <a:xfrm>
            <a:off x="5219700" y="4221163"/>
            <a:ext cx="3924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a:t>in gas</a:t>
            </a:r>
            <a:r>
              <a:rPr lang="ru-RU" sz="2400"/>
              <a:t> </a:t>
            </a:r>
            <a:r>
              <a:rPr lang="en-US" sz="2400"/>
              <a:t>phase and</a:t>
            </a:r>
            <a:r>
              <a:rPr lang="ru-RU" sz="2400"/>
              <a:t> </a:t>
            </a:r>
            <a:r>
              <a:rPr lang="en-US" sz="2400" i="1"/>
              <a:t>x</a:t>
            </a:r>
            <a:r>
              <a:rPr lang="en-US" sz="2400" i="1" baseline="-25000"/>
              <a:t>i</a:t>
            </a:r>
            <a:r>
              <a:rPr lang="ru-RU" sz="2400" i="1" baseline="-25000"/>
              <a:t> </a:t>
            </a:r>
            <a:r>
              <a:rPr lang="ru-RU" sz="2400" i="1"/>
              <a:t> </a:t>
            </a:r>
            <a:r>
              <a:rPr lang="en-US" sz="2400"/>
              <a:t>in</a:t>
            </a:r>
            <a:r>
              <a:rPr lang="ru-RU" sz="2400"/>
              <a:t> </a:t>
            </a:r>
            <a:r>
              <a:rPr lang="en-US" sz="2400"/>
              <a:t>melt</a:t>
            </a:r>
            <a:endParaRPr lang="ru-RU" sz="2400" i="1"/>
          </a:p>
        </p:txBody>
      </p:sp>
      <p:sp>
        <p:nvSpPr>
          <p:cNvPr id="205838" name="Text Box 14"/>
          <p:cNvSpPr txBox="1">
            <a:spLocks noChangeArrowheads="1"/>
          </p:cNvSpPr>
          <p:nvPr/>
        </p:nvSpPr>
        <p:spPr bwMode="auto">
          <a:xfrm>
            <a:off x="2987675" y="4941888"/>
            <a:ext cx="4602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sz="2400">
                <a:cs typeface="Arial" charset="0"/>
              </a:rPr>
              <a:t>Δ</a:t>
            </a:r>
            <a:r>
              <a:rPr lang="en-US" sz="2400">
                <a:cs typeface="Arial" charset="0"/>
              </a:rPr>
              <a:t>G</a:t>
            </a:r>
            <a:r>
              <a:rPr lang="en-US" sz="2400" baseline="-25000">
                <a:cs typeface="Arial" charset="0"/>
              </a:rPr>
              <a:t>i</a:t>
            </a:r>
            <a:r>
              <a:rPr lang="en-US" sz="2400">
                <a:cs typeface="Arial" charset="0"/>
              </a:rPr>
              <a:t> – molecule formation energy</a:t>
            </a:r>
            <a:endParaRPr lang="el-GR" sz="2400">
              <a:cs typeface="Arial" charset="0"/>
            </a:endParaRPr>
          </a:p>
        </p:txBody>
      </p:sp>
      <p:graphicFrame>
        <p:nvGraphicFramePr>
          <p:cNvPr id="205842" name="Object 18"/>
          <p:cNvGraphicFramePr>
            <a:graphicFrameLocks noChangeAspect="1"/>
          </p:cNvGraphicFramePr>
          <p:nvPr>
            <p:ph sz="quarter" idx="4"/>
          </p:nvPr>
        </p:nvGraphicFramePr>
        <p:xfrm>
          <a:off x="468313" y="5734050"/>
          <a:ext cx="2087562" cy="766763"/>
        </p:xfrm>
        <a:graphic>
          <a:graphicData uri="http://schemas.openxmlformats.org/presentationml/2006/ole">
            <mc:AlternateContent xmlns:mc="http://schemas.openxmlformats.org/markup-compatibility/2006">
              <mc:Choice xmlns:v="urn:schemas-microsoft-com:vml" Requires="v">
                <p:oleObj spid="_x0000_s205851" name="Equation" r:id="rId10" imgW="1066680" imgH="431640" progId="Equation.3">
                  <p:embed/>
                </p:oleObj>
              </mc:Choice>
              <mc:Fallback>
                <p:oleObj name="Equation" r:id="rId10" imgW="1066680" imgH="431640" progId="Equation.3">
                  <p:embed/>
                  <p:pic>
                    <p:nvPicPr>
                      <p:cNvPr id="0" name="Object 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68313" y="5734050"/>
                        <a:ext cx="2087562" cy="766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845" name="Text Box 21"/>
          <p:cNvSpPr txBox="1">
            <a:spLocks noChangeArrowheads="1"/>
          </p:cNvSpPr>
          <p:nvPr/>
        </p:nvSpPr>
        <p:spPr bwMode="auto">
          <a:xfrm>
            <a:off x="2843213" y="5876925"/>
            <a:ext cx="2690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ru-RU" sz="2400"/>
              <a:t> – </a:t>
            </a:r>
            <a:r>
              <a:rPr lang="en-US" sz="2400"/>
              <a:t> FP release rate</a:t>
            </a:r>
            <a:endParaRPr lang="ru-RU" sz="2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liennummernplatzhalter 4"/>
          <p:cNvSpPr>
            <a:spLocks noGrp="1"/>
          </p:cNvSpPr>
          <p:nvPr>
            <p:ph type="sldNum" sz="quarter" idx="12"/>
          </p:nvPr>
        </p:nvSpPr>
        <p:spPr/>
        <p:txBody>
          <a:bodyPr/>
          <a:lstStyle/>
          <a:p>
            <a:fld id="{4576E145-1A44-4AE8-BB26-91FCD3CFE13C}" type="slidenum">
              <a:rPr lang="ru-RU"/>
              <a:pPr/>
              <a:t>9</a:t>
            </a:fld>
            <a:endParaRPr lang="ru-RU"/>
          </a:p>
        </p:txBody>
      </p:sp>
      <p:sp>
        <p:nvSpPr>
          <p:cNvPr id="208898" name="Text Box 2"/>
          <p:cNvSpPr txBox="1">
            <a:spLocks noChangeArrowheads="1"/>
          </p:cNvSpPr>
          <p:nvPr/>
        </p:nvSpPr>
        <p:spPr bwMode="auto">
          <a:xfrm>
            <a:off x="0" y="333375"/>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20725" indent="-720725">
              <a:defRPr>
                <a:solidFill>
                  <a:schemeClr val="tx1"/>
                </a:solidFill>
                <a:latin typeface="Arial" charset="0"/>
              </a:defRPr>
            </a:lvl1pPr>
            <a:lvl2pPr marL="1243013" indent="-342900">
              <a:defRPr>
                <a:solidFill>
                  <a:schemeClr val="tx1"/>
                </a:solidFill>
                <a:latin typeface="Arial" charset="0"/>
              </a:defRPr>
            </a:lvl2pPr>
            <a:lvl3pPr marL="1765300" indent="-342900">
              <a:defRPr>
                <a:solidFill>
                  <a:schemeClr val="tx1"/>
                </a:solidFill>
                <a:latin typeface="Arial" charset="0"/>
              </a:defRPr>
            </a:lvl3pPr>
            <a:lvl4pPr marL="2287588" indent="-342900">
              <a:defRPr>
                <a:solidFill>
                  <a:schemeClr val="tx1"/>
                </a:solidFill>
                <a:latin typeface="Arial" charset="0"/>
              </a:defRPr>
            </a:lvl4pPr>
            <a:lvl5pPr marL="2809875" indent="-342900">
              <a:defRPr>
                <a:solidFill>
                  <a:schemeClr val="tx1"/>
                </a:solidFill>
                <a:latin typeface="Arial" charset="0"/>
              </a:defRPr>
            </a:lvl5pPr>
            <a:lvl6pPr marL="3267075" indent="-342900" fontAlgn="base">
              <a:spcBef>
                <a:spcPct val="0"/>
              </a:spcBef>
              <a:spcAft>
                <a:spcPct val="0"/>
              </a:spcAft>
              <a:defRPr>
                <a:solidFill>
                  <a:schemeClr val="tx1"/>
                </a:solidFill>
                <a:latin typeface="Arial" charset="0"/>
              </a:defRPr>
            </a:lvl6pPr>
            <a:lvl7pPr marL="3724275" indent="-342900" fontAlgn="base">
              <a:spcBef>
                <a:spcPct val="0"/>
              </a:spcBef>
              <a:spcAft>
                <a:spcPct val="0"/>
              </a:spcAft>
              <a:defRPr>
                <a:solidFill>
                  <a:schemeClr val="tx1"/>
                </a:solidFill>
                <a:latin typeface="Arial" charset="0"/>
              </a:defRPr>
            </a:lvl7pPr>
            <a:lvl8pPr marL="4181475" indent="-342900" fontAlgn="base">
              <a:spcBef>
                <a:spcPct val="0"/>
              </a:spcBef>
              <a:spcAft>
                <a:spcPct val="0"/>
              </a:spcAft>
              <a:defRPr>
                <a:solidFill>
                  <a:schemeClr val="tx1"/>
                </a:solidFill>
                <a:latin typeface="Arial" charset="0"/>
              </a:defRPr>
            </a:lvl8pPr>
            <a:lvl9pPr marL="4638675" indent="-342900" fontAlgn="base">
              <a:spcBef>
                <a:spcPct val="0"/>
              </a:spcBef>
              <a:spcAft>
                <a:spcPct val="0"/>
              </a:spcAft>
              <a:defRPr>
                <a:solidFill>
                  <a:schemeClr val="tx1"/>
                </a:solidFill>
                <a:latin typeface="Arial" charset="0"/>
              </a:defRPr>
            </a:lvl9pPr>
          </a:lstStyle>
          <a:p>
            <a:pPr algn="ctr"/>
            <a:r>
              <a:rPr lang="en-US" sz="3200" b="1">
                <a:solidFill>
                  <a:srgbClr val="800000"/>
                </a:solidFill>
                <a:effectLst>
                  <a:outerShdw blurRad="38100" dist="38100" dir="2700000" algn="tl">
                    <a:srgbClr val="C0C0C0"/>
                  </a:outerShdw>
                </a:effectLst>
                <a:sym typeface="Symbol" pitchFamily="18" charset="2"/>
              </a:rPr>
              <a:t>3. FP release: the molecule database</a:t>
            </a:r>
            <a:endParaRPr lang="ru-RU" sz="3200" b="1">
              <a:solidFill>
                <a:srgbClr val="800000"/>
              </a:solidFill>
              <a:effectLst>
                <a:outerShdw blurRad="38100" dist="38100" dir="2700000" algn="tl">
                  <a:srgbClr val="C0C0C0"/>
                </a:outerShdw>
              </a:effectLst>
              <a:sym typeface="Symbol" pitchFamily="18" charset="2"/>
            </a:endParaRPr>
          </a:p>
        </p:txBody>
      </p:sp>
      <p:sp>
        <p:nvSpPr>
          <p:cNvPr id="208901" name="Text Box 5"/>
          <p:cNvSpPr txBox="1">
            <a:spLocks noChangeArrowheads="1"/>
          </p:cNvSpPr>
          <p:nvPr/>
        </p:nvSpPr>
        <p:spPr bwMode="auto">
          <a:xfrm>
            <a:off x="323850" y="2205038"/>
            <a:ext cx="882015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i="1"/>
              <a:t>U</a:t>
            </a:r>
            <a:r>
              <a:rPr lang="fr-FR"/>
              <a:t>, </a:t>
            </a:r>
            <a:r>
              <a:rPr lang="fr-FR" i="1"/>
              <a:t>Zr</a:t>
            </a:r>
            <a:r>
              <a:rPr lang="fr-FR"/>
              <a:t>, </a:t>
            </a:r>
            <a:r>
              <a:rPr lang="fr-FR" i="1"/>
              <a:t>Cs</a:t>
            </a:r>
            <a:r>
              <a:rPr lang="fr-FR"/>
              <a:t>, </a:t>
            </a:r>
            <a:r>
              <a:rPr lang="fr-FR" i="1"/>
              <a:t>Mo</a:t>
            </a:r>
            <a:r>
              <a:rPr lang="fr-FR"/>
              <a:t>, </a:t>
            </a:r>
            <a:r>
              <a:rPr lang="fr-FR" i="1"/>
              <a:t>Ru</a:t>
            </a:r>
            <a:r>
              <a:rPr lang="fr-FR"/>
              <a:t>, </a:t>
            </a:r>
            <a:r>
              <a:rPr lang="fr-FR" i="1"/>
              <a:t>Ba</a:t>
            </a:r>
            <a:r>
              <a:rPr lang="fr-FR"/>
              <a:t>, </a:t>
            </a:r>
            <a:r>
              <a:rPr lang="fr-FR" i="1"/>
              <a:t>Sr</a:t>
            </a:r>
            <a:r>
              <a:rPr lang="fr-FR"/>
              <a:t>, </a:t>
            </a:r>
            <a:r>
              <a:rPr lang="fr-FR" i="1"/>
              <a:t>La</a:t>
            </a:r>
            <a:r>
              <a:rPr lang="fr-FR"/>
              <a:t>, </a:t>
            </a:r>
            <a:r>
              <a:rPr lang="fr-FR" i="1"/>
              <a:t>Ce</a:t>
            </a:r>
            <a:r>
              <a:rPr lang="fr-FR"/>
              <a:t>, </a:t>
            </a:r>
            <a:r>
              <a:rPr lang="fr-FR" i="1"/>
              <a:t>Nd</a:t>
            </a:r>
            <a:r>
              <a:rPr lang="fr-FR"/>
              <a:t>, </a:t>
            </a:r>
            <a:r>
              <a:rPr lang="fr-FR" i="1"/>
              <a:t>Nb</a:t>
            </a:r>
            <a:r>
              <a:rPr lang="fr-FR"/>
              <a:t>, </a:t>
            </a:r>
            <a:r>
              <a:rPr lang="fr-FR" i="1"/>
              <a:t>Sb</a:t>
            </a:r>
            <a:r>
              <a:rPr lang="fr-FR"/>
              <a:t>, </a:t>
            </a:r>
            <a:r>
              <a:rPr lang="fr-FR" i="1"/>
              <a:t>Te</a:t>
            </a:r>
            <a:r>
              <a:rPr lang="fr-FR"/>
              <a:t>, </a:t>
            </a:r>
            <a:r>
              <a:rPr lang="fr-FR" i="1"/>
              <a:t>Fe</a:t>
            </a:r>
            <a:r>
              <a:rPr lang="fr-FR"/>
              <a:t>, </a:t>
            </a:r>
            <a:r>
              <a:rPr lang="fr-FR" i="1"/>
              <a:t>Cr</a:t>
            </a:r>
            <a:r>
              <a:rPr lang="fr-FR"/>
              <a:t>, </a:t>
            </a:r>
            <a:r>
              <a:rPr lang="fr-FR" i="1"/>
              <a:t>Ni</a:t>
            </a:r>
            <a:r>
              <a:rPr lang="fr-FR"/>
              <a:t>  </a:t>
            </a:r>
            <a:endParaRPr lang="fr-FR" i="1"/>
          </a:p>
          <a:p>
            <a:r>
              <a:rPr lang="fr-FR" i="1"/>
              <a:t>UO</a:t>
            </a:r>
            <a:r>
              <a:rPr lang="fr-FR" baseline="-25000"/>
              <a:t>2</a:t>
            </a:r>
            <a:r>
              <a:rPr lang="fr-FR"/>
              <a:t>, </a:t>
            </a:r>
            <a:r>
              <a:rPr lang="fr-FR" i="1"/>
              <a:t>ZrO</a:t>
            </a:r>
            <a:r>
              <a:rPr lang="fr-FR" baseline="-25000"/>
              <a:t>2</a:t>
            </a:r>
            <a:r>
              <a:rPr lang="fr-FR"/>
              <a:t>, </a:t>
            </a:r>
            <a:r>
              <a:rPr lang="fr-FR" i="1"/>
              <a:t>Cs</a:t>
            </a:r>
            <a:r>
              <a:rPr lang="fr-FR" baseline="-25000"/>
              <a:t>2</a:t>
            </a:r>
            <a:r>
              <a:rPr lang="fr-FR" i="1"/>
              <a:t>O</a:t>
            </a:r>
            <a:r>
              <a:rPr lang="fr-FR"/>
              <a:t>, </a:t>
            </a:r>
            <a:r>
              <a:rPr lang="fr-FR" i="1"/>
              <a:t>MoO</a:t>
            </a:r>
            <a:r>
              <a:rPr lang="fr-FR" baseline="-25000"/>
              <a:t>2</a:t>
            </a:r>
            <a:r>
              <a:rPr lang="fr-FR"/>
              <a:t>, </a:t>
            </a:r>
            <a:r>
              <a:rPr lang="fr-FR" i="1"/>
              <a:t>RuO</a:t>
            </a:r>
            <a:r>
              <a:rPr lang="fr-FR" baseline="-25000"/>
              <a:t>2</a:t>
            </a:r>
            <a:r>
              <a:rPr lang="fr-FR"/>
              <a:t>, </a:t>
            </a:r>
            <a:r>
              <a:rPr lang="fr-FR" i="1"/>
              <a:t>BaO</a:t>
            </a:r>
            <a:r>
              <a:rPr lang="fr-FR"/>
              <a:t>, </a:t>
            </a:r>
            <a:r>
              <a:rPr lang="fr-FR" i="1"/>
              <a:t>SrO</a:t>
            </a:r>
            <a:r>
              <a:rPr lang="fr-FR"/>
              <a:t>, </a:t>
            </a:r>
            <a:r>
              <a:rPr lang="fr-FR" i="1"/>
              <a:t>La</a:t>
            </a:r>
            <a:r>
              <a:rPr lang="fr-FR" baseline="-25000"/>
              <a:t>2</a:t>
            </a:r>
            <a:r>
              <a:rPr lang="fr-FR" i="1"/>
              <a:t>O</a:t>
            </a:r>
            <a:r>
              <a:rPr lang="fr-FR" baseline="-25000"/>
              <a:t>3</a:t>
            </a:r>
            <a:r>
              <a:rPr lang="fr-FR"/>
              <a:t>, </a:t>
            </a:r>
            <a:r>
              <a:rPr lang="fr-FR" i="1"/>
              <a:t>CeO</a:t>
            </a:r>
            <a:r>
              <a:rPr lang="fr-FR" baseline="-25000"/>
              <a:t>2</a:t>
            </a:r>
            <a:r>
              <a:rPr lang="fr-FR"/>
              <a:t>, </a:t>
            </a:r>
            <a:r>
              <a:rPr lang="fr-FR" i="1"/>
              <a:t>Ce</a:t>
            </a:r>
            <a:r>
              <a:rPr lang="fr-FR" baseline="-25000"/>
              <a:t>2</a:t>
            </a:r>
            <a:r>
              <a:rPr lang="fr-FR" i="1"/>
              <a:t>O</a:t>
            </a:r>
            <a:r>
              <a:rPr lang="fr-FR" baseline="-25000"/>
              <a:t>3</a:t>
            </a:r>
            <a:r>
              <a:rPr lang="fr-FR"/>
              <a:t>, </a:t>
            </a:r>
            <a:r>
              <a:rPr lang="fr-FR" i="1"/>
              <a:t>EuO</a:t>
            </a:r>
            <a:r>
              <a:rPr lang="fr-FR"/>
              <a:t>, </a:t>
            </a:r>
            <a:r>
              <a:rPr lang="fr-FR" i="1"/>
              <a:t>Eu</a:t>
            </a:r>
            <a:r>
              <a:rPr lang="fr-FR" baseline="-25000"/>
              <a:t>2</a:t>
            </a:r>
            <a:r>
              <a:rPr lang="fr-FR" i="1"/>
              <a:t>O</a:t>
            </a:r>
            <a:r>
              <a:rPr lang="fr-FR" baseline="-25000"/>
              <a:t>3</a:t>
            </a:r>
            <a:r>
              <a:rPr lang="fr-FR"/>
              <a:t>, </a:t>
            </a:r>
            <a:r>
              <a:rPr lang="fr-FR" i="1"/>
              <a:t>Nd</a:t>
            </a:r>
            <a:r>
              <a:rPr lang="fr-FR" baseline="-25000"/>
              <a:t>2</a:t>
            </a:r>
            <a:r>
              <a:rPr lang="fr-FR" i="1"/>
              <a:t>O</a:t>
            </a:r>
            <a:r>
              <a:rPr lang="fr-FR" baseline="-25000"/>
              <a:t>3</a:t>
            </a:r>
            <a:r>
              <a:rPr lang="fr-FR"/>
              <a:t>, </a:t>
            </a:r>
            <a:r>
              <a:rPr lang="fr-FR" i="1"/>
              <a:t>NbO</a:t>
            </a:r>
            <a:r>
              <a:rPr lang="fr-FR"/>
              <a:t>,</a:t>
            </a:r>
            <a:r>
              <a:rPr lang="fr-FR" i="1"/>
              <a:t>  NbO</a:t>
            </a:r>
            <a:r>
              <a:rPr lang="fr-FR" baseline="-25000"/>
              <a:t>2</a:t>
            </a:r>
            <a:r>
              <a:rPr lang="fr-FR"/>
              <a:t>, </a:t>
            </a:r>
            <a:r>
              <a:rPr lang="fr-FR" i="1"/>
              <a:t>Sb</a:t>
            </a:r>
            <a:r>
              <a:rPr lang="fr-FR" baseline="-25000"/>
              <a:t>2</a:t>
            </a:r>
            <a:r>
              <a:rPr lang="fr-FR" i="1"/>
              <a:t>O</a:t>
            </a:r>
            <a:r>
              <a:rPr lang="fr-FR" baseline="-25000"/>
              <a:t>3</a:t>
            </a:r>
            <a:r>
              <a:rPr lang="fr-FR"/>
              <a:t>, </a:t>
            </a:r>
            <a:r>
              <a:rPr lang="fr-FR" i="1"/>
              <a:t>FeO</a:t>
            </a:r>
            <a:r>
              <a:rPr lang="fr-FR"/>
              <a:t>, </a:t>
            </a:r>
            <a:r>
              <a:rPr lang="fr-FR" i="1"/>
              <a:t>Cr</a:t>
            </a:r>
            <a:r>
              <a:rPr lang="fr-FR" baseline="-25000"/>
              <a:t>2</a:t>
            </a:r>
            <a:r>
              <a:rPr lang="fr-FR" i="1"/>
              <a:t>O</a:t>
            </a:r>
            <a:r>
              <a:rPr lang="fr-FR" baseline="-25000"/>
              <a:t>3</a:t>
            </a:r>
            <a:r>
              <a:rPr lang="fr-FR"/>
              <a:t>, </a:t>
            </a:r>
            <a:r>
              <a:rPr lang="fr-FR" i="1"/>
              <a:t>NiO</a:t>
            </a:r>
            <a:r>
              <a:rPr lang="ru-RU"/>
              <a:t> </a:t>
            </a:r>
          </a:p>
        </p:txBody>
      </p:sp>
      <p:sp>
        <p:nvSpPr>
          <p:cNvPr id="208902" name="Text Box 6"/>
          <p:cNvSpPr txBox="1">
            <a:spLocks noChangeArrowheads="1"/>
          </p:cNvSpPr>
          <p:nvPr/>
        </p:nvSpPr>
        <p:spPr bwMode="auto">
          <a:xfrm>
            <a:off x="323850" y="1628775"/>
            <a:ext cx="27352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t>Molten corium</a:t>
            </a:r>
            <a:r>
              <a:rPr lang="ru-RU" sz="2800" b="1"/>
              <a:t>:</a:t>
            </a:r>
          </a:p>
        </p:txBody>
      </p:sp>
      <p:sp>
        <p:nvSpPr>
          <p:cNvPr id="208903" name="Rectangle 7"/>
          <p:cNvSpPr>
            <a:spLocks noChangeArrowheads="1"/>
          </p:cNvSpPr>
          <p:nvPr/>
        </p:nvSpPr>
        <p:spPr bwMode="auto">
          <a:xfrm>
            <a:off x="323850" y="3500438"/>
            <a:ext cx="23034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b="1"/>
              <a:t>Gas phase</a:t>
            </a:r>
            <a:r>
              <a:rPr lang="ru-RU" sz="2800" b="1"/>
              <a:t>:</a:t>
            </a:r>
          </a:p>
        </p:txBody>
      </p:sp>
      <p:sp>
        <p:nvSpPr>
          <p:cNvPr id="208904" name="Rectangle 8"/>
          <p:cNvSpPr>
            <a:spLocks noChangeArrowheads="1"/>
          </p:cNvSpPr>
          <p:nvPr/>
        </p:nvSpPr>
        <p:spPr bwMode="auto">
          <a:xfrm>
            <a:off x="323850" y="4221163"/>
            <a:ext cx="8675688"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i="1"/>
              <a:t>O</a:t>
            </a:r>
            <a:r>
              <a:rPr lang="ru-RU" baseline="-25000"/>
              <a:t>2</a:t>
            </a:r>
            <a:r>
              <a:rPr lang="ru-RU" i="1"/>
              <a:t>, </a:t>
            </a:r>
            <a:r>
              <a:rPr lang="en-US" i="1"/>
              <a:t>H</a:t>
            </a:r>
            <a:r>
              <a:rPr lang="ru-RU" baseline="-25000"/>
              <a:t>2</a:t>
            </a:r>
            <a:r>
              <a:rPr lang="ru-RU" i="1"/>
              <a:t>, </a:t>
            </a:r>
            <a:r>
              <a:rPr lang="en-US" i="1"/>
              <a:t>N</a:t>
            </a:r>
            <a:r>
              <a:rPr lang="ru-RU" baseline="-25000"/>
              <a:t>2</a:t>
            </a:r>
            <a:r>
              <a:rPr lang="ru-RU" i="1"/>
              <a:t>, </a:t>
            </a:r>
            <a:r>
              <a:rPr lang="en-US" i="1"/>
              <a:t>H</a:t>
            </a:r>
            <a:r>
              <a:rPr lang="ru-RU" baseline="-25000"/>
              <a:t>2</a:t>
            </a:r>
            <a:r>
              <a:rPr lang="en-US" i="1"/>
              <a:t>O</a:t>
            </a:r>
            <a:r>
              <a:rPr lang="ru-RU" i="1"/>
              <a:t>, </a:t>
            </a:r>
            <a:r>
              <a:rPr lang="en-US" i="1"/>
              <a:t>Cs</a:t>
            </a:r>
            <a:r>
              <a:rPr lang="ru-RU" i="1"/>
              <a:t>, </a:t>
            </a:r>
            <a:r>
              <a:rPr lang="en-US" i="1"/>
              <a:t>CsO</a:t>
            </a:r>
            <a:r>
              <a:rPr lang="ru-RU" i="1"/>
              <a:t>, </a:t>
            </a:r>
            <a:r>
              <a:rPr lang="en-US" i="1"/>
              <a:t>Cs</a:t>
            </a:r>
            <a:r>
              <a:rPr lang="ru-RU" baseline="-25000"/>
              <a:t>2</a:t>
            </a:r>
            <a:r>
              <a:rPr lang="en-US" i="1"/>
              <a:t>O</a:t>
            </a:r>
            <a:r>
              <a:rPr lang="ru-RU" i="1"/>
              <a:t>, </a:t>
            </a:r>
            <a:r>
              <a:rPr lang="en-US" i="1"/>
              <a:t>Cs</a:t>
            </a:r>
            <a:r>
              <a:rPr lang="ru-RU" baseline="-25000"/>
              <a:t>2</a:t>
            </a:r>
            <a:r>
              <a:rPr lang="ru-RU" i="1"/>
              <a:t>, </a:t>
            </a:r>
            <a:r>
              <a:rPr lang="en-US" i="1"/>
              <a:t>CsMoO</a:t>
            </a:r>
            <a:r>
              <a:rPr lang="ru-RU" i="1" baseline="-25000"/>
              <a:t>4</a:t>
            </a:r>
            <a:r>
              <a:rPr lang="ru-RU" i="1"/>
              <a:t>, </a:t>
            </a:r>
            <a:r>
              <a:rPr lang="en-US" i="1"/>
              <a:t>CsI</a:t>
            </a:r>
            <a:r>
              <a:rPr lang="ru-RU" i="1"/>
              <a:t>, </a:t>
            </a:r>
            <a:r>
              <a:rPr lang="en-US" i="1"/>
              <a:t>Cs</a:t>
            </a:r>
            <a:r>
              <a:rPr lang="ru-RU" baseline="-25000"/>
              <a:t>2</a:t>
            </a:r>
            <a:r>
              <a:rPr lang="en-US" i="1"/>
              <a:t>I</a:t>
            </a:r>
            <a:r>
              <a:rPr lang="ru-RU" baseline="-25000"/>
              <a:t>2</a:t>
            </a:r>
            <a:r>
              <a:rPr lang="ru-RU" i="1"/>
              <a:t>, </a:t>
            </a:r>
            <a:r>
              <a:rPr lang="en-US" i="1"/>
              <a:t>Mo</a:t>
            </a:r>
            <a:r>
              <a:rPr lang="ru-RU" i="1"/>
              <a:t>, </a:t>
            </a:r>
            <a:r>
              <a:rPr lang="en-US" i="1"/>
              <a:t>MoO</a:t>
            </a:r>
            <a:r>
              <a:rPr lang="ru-RU" i="1"/>
              <a:t>, </a:t>
            </a:r>
            <a:r>
              <a:rPr lang="en-US" i="1"/>
              <a:t>MoO</a:t>
            </a:r>
            <a:r>
              <a:rPr lang="ru-RU" baseline="-25000"/>
              <a:t>2</a:t>
            </a:r>
            <a:r>
              <a:rPr lang="ru-RU" i="1"/>
              <a:t>, </a:t>
            </a:r>
            <a:r>
              <a:rPr lang="en-US" i="1"/>
              <a:t>MoO</a:t>
            </a:r>
            <a:r>
              <a:rPr lang="ru-RU" baseline="-25000"/>
              <a:t>3</a:t>
            </a:r>
            <a:r>
              <a:rPr lang="ru-RU" i="1"/>
              <a:t>, </a:t>
            </a:r>
            <a:r>
              <a:rPr lang="en-US" i="1"/>
              <a:t>Mo</a:t>
            </a:r>
            <a:r>
              <a:rPr lang="ru-RU" i="1" baseline="-25000"/>
              <a:t>2</a:t>
            </a:r>
            <a:r>
              <a:rPr lang="en-US" i="1"/>
              <a:t>O</a:t>
            </a:r>
            <a:r>
              <a:rPr lang="ru-RU" baseline="-25000"/>
              <a:t>6</a:t>
            </a:r>
            <a:r>
              <a:rPr lang="ru-RU" i="1"/>
              <a:t>, </a:t>
            </a:r>
            <a:r>
              <a:rPr lang="en-US" i="1"/>
              <a:t>Mo</a:t>
            </a:r>
            <a:r>
              <a:rPr lang="ru-RU" baseline="-25000"/>
              <a:t>3</a:t>
            </a:r>
            <a:r>
              <a:rPr lang="en-US" i="1"/>
              <a:t>O</a:t>
            </a:r>
            <a:r>
              <a:rPr lang="ru-RU" baseline="-25000"/>
              <a:t>9</a:t>
            </a:r>
            <a:r>
              <a:rPr lang="ru-RU" i="1"/>
              <a:t>, </a:t>
            </a:r>
            <a:r>
              <a:rPr lang="en-US" i="1"/>
              <a:t>Ru</a:t>
            </a:r>
            <a:r>
              <a:rPr lang="ru-RU" i="1"/>
              <a:t>, </a:t>
            </a:r>
            <a:r>
              <a:rPr lang="en-US" i="1"/>
              <a:t>RuO</a:t>
            </a:r>
            <a:r>
              <a:rPr lang="ru-RU" i="1"/>
              <a:t>, </a:t>
            </a:r>
            <a:r>
              <a:rPr lang="en-US" i="1"/>
              <a:t>RuO</a:t>
            </a:r>
            <a:r>
              <a:rPr lang="ru-RU" baseline="-25000"/>
              <a:t>2</a:t>
            </a:r>
            <a:r>
              <a:rPr lang="ru-RU" i="1"/>
              <a:t>, </a:t>
            </a:r>
            <a:r>
              <a:rPr lang="en-US" i="1"/>
              <a:t>RuO</a:t>
            </a:r>
            <a:r>
              <a:rPr lang="ru-RU" baseline="-25000"/>
              <a:t>3</a:t>
            </a:r>
            <a:r>
              <a:rPr lang="ru-RU" i="1"/>
              <a:t>, </a:t>
            </a:r>
            <a:r>
              <a:rPr lang="en-US" i="1"/>
              <a:t>RuO</a:t>
            </a:r>
            <a:r>
              <a:rPr lang="ru-RU" baseline="-25000"/>
              <a:t>4</a:t>
            </a:r>
            <a:r>
              <a:rPr lang="ru-RU" i="1"/>
              <a:t>, </a:t>
            </a:r>
            <a:r>
              <a:rPr lang="en-US" i="1"/>
              <a:t>Ba</a:t>
            </a:r>
            <a:r>
              <a:rPr lang="ru-RU" i="1"/>
              <a:t>, </a:t>
            </a:r>
            <a:r>
              <a:rPr lang="en-US" i="1"/>
              <a:t>Ba</a:t>
            </a:r>
            <a:r>
              <a:rPr lang="ru-RU" baseline="-25000"/>
              <a:t>2</a:t>
            </a:r>
            <a:r>
              <a:rPr lang="ru-RU" i="1"/>
              <a:t>, </a:t>
            </a:r>
            <a:r>
              <a:rPr lang="en-US" i="1"/>
              <a:t>Ba</a:t>
            </a:r>
            <a:r>
              <a:rPr lang="ru-RU" baseline="-25000"/>
              <a:t>2</a:t>
            </a:r>
            <a:r>
              <a:rPr lang="en-US" i="1"/>
              <a:t>O</a:t>
            </a:r>
            <a:r>
              <a:rPr lang="ru-RU" i="1"/>
              <a:t>, </a:t>
            </a:r>
            <a:r>
              <a:rPr lang="en-US" i="1"/>
              <a:t>BaO</a:t>
            </a:r>
            <a:r>
              <a:rPr lang="ru-RU" i="1"/>
              <a:t>, </a:t>
            </a:r>
            <a:r>
              <a:rPr lang="en-US" i="1"/>
              <a:t>Ba</a:t>
            </a:r>
            <a:r>
              <a:rPr lang="ru-RU" baseline="-25000"/>
              <a:t>2</a:t>
            </a:r>
            <a:r>
              <a:rPr lang="en-US" i="1"/>
              <a:t>O</a:t>
            </a:r>
            <a:r>
              <a:rPr lang="ru-RU" baseline="-25000"/>
              <a:t>2</a:t>
            </a:r>
            <a:r>
              <a:rPr lang="ru-RU" i="1"/>
              <a:t>, </a:t>
            </a:r>
            <a:r>
              <a:rPr lang="en-US" i="1"/>
              <a:t>BaMoO</a:t>
            </a:r>
            <a:r>
              <a:rPr lang="ru-RU" baseline="-25000"/>
              <a:t>4</a:t>
            </a:r>
            <a:r>
              <a:rPr lang="ru-RU" i="1"/>
              <a:t>, </a:t>
            </a:r>
            <a:r>
              <a:rPr lang="en-US" i="1"/>
              <a:t>Sr</a:t>
            </a:r>
            <a:r>
              <a:rPr lang="ru-RU" i="1"/>
              <a:t>, </a:t>
            </a:r>
            <a:r>
              <a:rPr lang="en-US" i="1"/>
              <a:t>Sr</a:t>
            </a:r>
            <a:r>
              <a:rPr lang="ru-RU" baseline="-25000"/>
              <a:t>2</a:t>
            </a:r>
            <a:r>
              <a:rPr lang="ru-RU" i="1"/>
              <a:t>, </a:t>
            </a:r>
            <a:r>
              <a:rPr lang="en-US" i="1"/>
              <a:t>SrO</a:t>
            </a:r>
            <a:r>
              <a:rPr lang="ru-RU" i="1"/>
              <a:t>, </a:t>
            </a:r>
            <a:r>
              <a:rPr lang="en-US" i="1"/>
              <a:t>Zr</a:t>
            </a:r>
            <a:r>
              <a:rPr lang="ru-RU" i="1"/>
              <a:t>, </a:t>
            </a:r>
            <a:r>
              <a:rPr lang="en-US" i="1"/>
              <a:t>ZrO</a:t>
            </a:r>
            <a:r>
              <a:rPr lang="ru-RU" i="1"/>
              <a:t>, </a:t>
            </a:r>
            <a:r>
              <a:rPr lang="en-US" i="1"/>
              <a:t>ZrO</a:t>
            </a:r>
            <a:r>
              <a:rPr lang="ru-RU" baseline="-25000"/>
              <a:t>2</a:t>
            </a:r>
            <a:r>
              <a:rPr lang="ru-RU" i="1"/>
              <a:t>, </a:t>
            </a:r>
            <a:r>
              <a:rPr lang="fr-FR" i="1"/>
              <a:t>La</a:t>
            </a:r>
            <a:r>
              <a:rPr lang="ru-RU" i="1"/>
              <a:t>, </a:t>
            </a:r>
            <a:r>
              <a:rPr lang="fr-FR" i="1"/>
              <a:t>La</a:t>
            </a:r>
            <a:r>
              <a:rPr lang="ru-RU" baseline="-25000"/>
              <a:t>2</a:t>
            </a:r>
            <a:r>
              <a:rPr lang="fr-FR" i="1"/>
              <a:t>O</a:t>
            </a:r>
            <a:r>
              <a:rPr lang="ru-RU" i="1"/>
              <a:t>, </a:t>
            </a:r>
            <a:r>
              <a:rPr lang="fr-FR" i="1"/>
              <a:t>LaO</a:t>
            </a:r>
            <a:r>
              <a:rPr lang="ru-RU" i="1"/>
              <a:t>, </a:t>
            </a:r>
            <a:r>
              <a:rPr lang="fr-FR" i="1"/>
              <a:t>La</a:t>
            </a:r>
            <a:r>
              <a:rPr lang="ru-RU" baseline="-25000"/>
              <a:t>2</a:t>
            </a:r>
            <a:r>
              <a:rPr lang="fr-FR" i="1"/>
              <a:t>O</a:t>
            </a:r>
            <a:r>
              <a:rPr lang="ru-RU" baseline="-25000"/>
              <a:t>2</a:t>
            </a:r>
            <a:r>
              <a:rPr lang="ru-RU" i="1"/>
              <a:t>, </a:t>
            </a:r>
            <a:r>
              <a:rPr lang="fr-FR" i="1"/>
              <a:t>Ce</a:t>
            </a:r>
            <a:r>
              <a:rPr lang="ru-RU" i="1"/>
              <a:t>, </a:t>
            </a:r>
            <a:r>
              <a:rPr lang="fr-FR" i="1"/>
              <a:t>CeO</a:t>
            </a:r>
            <a:r>
              <a:rPr lang="ru-RU" i="1"/>
              <a:t>, </a:t>
            </a:r>
            <a:r>
              <a:rPr lang="fr-FR" i="1"/>
              <a:t>Eu</a:t>
            </a:r>
            <a:r>
              <a:rPr lang="ru-RU" i="1"/>
              <a:t>, </a:t>
            </a:r>
            <a:r>
              <a:rPr lang="fr-FR" i="1"/>
              <a:t>Eu</a:t>
            </a:r>
            <a:r>
              <a:rPr lang="ru-RU" baseline="-25000"/>
              <a:t>2</a:t>
            </a:r>
            <a:r>
              <a:rPr lang="fr-FR" i="1"/>
              <a:t>O</a:t>
            </a:r>
            <a:r>
              <a:rPr lang="ru-RU" i="1"/>
              <a:t>, </a:t>
            </a:r>
            <a:r>
              <a:rPr lang="fr-FR" i="1"/>
              <a:t>EuO</a:t>
            </a:r>
            <a:r>
              <a:rPr lang="ru-RU" i="1"/>
              <a:t>, </a:t>
            </a:r>
            <a:r>
              <a:rPr lang="fr-FR" i="1"/>
              <a:t>Eu</a:t>
            </a:r>
            <a:r>
              <a:rPr lang="ru-RU" baseline="-25000"/>
              <a:t>2</a:t>
            </a:r>
            <a:r>
              <a:rPr lang="fr-FR" i="1"/>
              <a:t>O</a:t>
            </a:r>
            <a:r>
              <a:rPr lang="ru-RU" baseline="-25000"/>
              <a:t>2</a:t>
            </a:r>
            <a:r>
              <a:rPr lang="ru-RU" i="1"/>
              <a:t>, </a:t>
            </a:r>
            <a:r>
              <a:rPr lang="fr-FR" i="1"/>
              <a:t>Nd</a:t>
            </a:r>
            <a:r>
              <a:rPr lang="ru-RU" i="1"/>
              <a:t>, </a:t>
            </a:r>
            <a:r>
              <a:rPr lang="fr-FR" i="1"/>
              <a:t>NdO</a:t>
            </a:r>
            <a:r>
              <a:rPr lang="ru-RU" i="1"/>
              <a:t>, </a:t>
            </a:r>
            <a:r>
              <a:rPr lang="fr-FR" i="1"/>
              <a:t>Nb</a:t>
            </a:r>
            <a:r>
              <a:rPr lang="ru-RU" i="1"/>
              <a:t>, </a:t>
            </a:r>
            <a:r>
              <a:rPr lang="fr-FR" i="1"/>
              <a:t>NbO</a:t>
            </a:r>
            <a:r>
              <a:rPr lang="ru-RU" i="1"/>
              <a:t>, </a:t>
            </a:r>
            <a:r>
              <a:rPr lang="fr-FR" i="1"/>
              <a:t>Sb</a:t>
            </a:r>
            <a:r>
              <a:rPr lang="ru-RU" i="1"/>
              <a:t>, </a:t>
            </a:r>
            <a:r>
              <a:rPr lang="fr-FR" i="1"/>
              <a:t>Sb</a:t>
            </a:r>
            <a:r>
              <a:rPr lang="ru-RU" baseline="-25000"/>
              <a:t>2</a:t>
            </a:r>
            <a:r>
              <a:rPr lang="ru-RU" i="1"/>
              <a:t>, </a:t>
            </a:r>
            <a:r>
              <a:rPr lang="fr-FR" i="1"/>
              <a:t>SbO</a:t>
            </a:r>
            <a:r>
              <a:rPr lang="ru-RU" i="1"/>
              <a:t>, </a:t>
            </a:r>
            <a:r>
              <a:rPr lang="fr-FR" i="1"/>
              <a:t>U</a:t>
            </a:r>
            <a:r>
              <a:rPr lang="ru-RU" i="1"/>
              <a:t>, </a:t>
            </a:r>
            <a:r>
              <a:rPr lang="fr-FR" i="1"/>
              <a:t>UO</a:t>
            </a:r>
            <a:r>
              <a:rPr lang="ru-RU" i="1"/>
              <a:t>, </a:t>
            </a:r>
            <a:r>
              <a:rPr lang="fr-FR" i="1"/>
              <a:t>UO</a:t>
            </a:r>
            <a:r>
              <a:rPr lang="ru-RU" baseline="-25000"/>
              <a:t>2</a:t>
            </a:r>
            <a:r>
              <a:rPr lang="ru-RU" i="1"/>
              <a:t>, </a:t>
            </a:r>
            <a:r>
              <a:rPr lang="fr-FR" i="1"/>
              <a:t>UO</a:t>
            </a:r>
            <a:r>
              <a:rPr lang="ru-RU" baseline="-25000"/>
              <a:t>3</a:t>
            </a:r>
            <a:r>
              <a:rPr lang="ru-RU" i="1"/>
              <a:t>, </a:t>
            </a:r>
            <a:r>
              <a:rPr lang="fr-FR" i="1"/>
              <a:t>UH</a:t>
            </a:r>
            <a:r>
              <a:rPr lang="ru-RU" baseline="-25000"/>
              <a:t>2</a:t>
            </a:r>
            <a:r>
              <a:rPr lang="fr-FR" i="1"/>
              <a:t>O</a:t>
            </a:r>
            <a:r>
              <a:rPr lang="ru-RU" baseline="-25000"/>
              <a:t>4</a:t>
            </a:r>
            <a:r>
              <a:rPr lang="ru-RU" i="1"/>
              <a:t>, </a:t>
            </a:r>
            <a:r>
              <a:rPr lang="fr-FR" i="1"/>
              <a:t>Fe</a:t>
            </a:r>
            <a:r>
              <a:rPr lang="ru-RU" i="1"/>
              <a:t>, </a:t>
            </a:r>
            <a:r>
              <a:rPr lang="fr-FR" i="1"/>
              <a:t>FeO</a:t>
            </a:r>
            <a:r>
              <a:rPr lang="ru-RU" i="1"/>
              <a:t>, </a:t>
            </a:r>
            <a:r>
              <a:rPr lang="fr-FR" i="1"/>
              <a:t>FeO</a:t>
            </a:r>
            <a:r>
              <a:rPr lang="ru-RU" baseline="-25000"/>
              <a:t>2</a:t>
            </a:r>
            <a:r>
              <a:rPr lang="ru-RU" i="1"/>
              <a:t>, </a:t>
            </a:r>
            <a:r>
              <a:rPr lang="fr-FR" i="1"/>
              <a:t>Fe</a:t>
            </a:r>
            <a:r>
              <a:rPr lang="ru-RU" baseline="-25000"/>
              <a:t>2</a:t>
            </a:r>
            <a:r>
              <a:rPr lang="ru-RU" i="1"/>
              <a:t>, </a:t>
            </a:r>
            <a:r>
              <a:rPr lang="fr-FR" i="1"/>
              <a:t>FeHO</a:t>
            </a:r>
            <a:r>
              <a:rPr lang="ru-RU" i="1"/>
              <a:t>, </a:t>
            </a:r>
            <a:r>
              <a:rPr lang="fr-FR" i="1"/>
              <a:t>FeHO</a:t>
            </a:r>
            <a:r>
              <a:rPr lang="ru-RU" baseline="-25000"/>
              <a:t>2</a:t>
            </a:r>
            <a:r>
              <a:rPr lang="ru-RU" i="1"/>
              <a:t>, </a:t>
            </a:r>
            <a:r>
              <a:rPr lang="fr-FR" i="1"/>
              <a:t>FeH</a:t>
            </a:r>
            <a:r>
              <a:rPr lang="ru-RU" baseline="-25000"/>
              <a:t>2</a:t>
            </a:r>
            <a:r>
              <a:rPr lang="fr-FR" i="1"/>
              <a:t>O</a:t>
            </a:r>
            <a:r>
              <a:rPr lang="ru-RU" baseline="-25000"/>
              <a:t>2</a:t>
            </a:r>
            <a:r>
              <a:rPr lang="ru-RU" i="1"/>
              <a:t>, </a:t>
            </a:r>
            <a:r>
              <a:rPr lang="fr-FR" i="1"/>
              <a:t>Ni</a:t>
            </a:r>
            <a:r>
              <a:rPr lang="ru-RU" i="1"/>
              <a:t>, </a:t>
            </a:r>
            <a:r>
              <a:rPr lang="fr-FR" i="1"/>
              <a:t>NiO</a:t>
            </a:r>
            <a:r>
              <a:rPr lang="ru-RU" i="1"/>
              <a:t>, </a:t>
            </a:r>
            <a:r>
              <a:rPr lang="fr-FR" i="1"/>
              <a:t>Ni</a:t>
            </a:r>
            <a:r>
              <a:rPr lang="ru-RU" baseline="-25000"/>
              <a:t>2</a:t>
            </a:r>
            <a:r>
              <a:rPr lang="ru-RU" i="1"/>
              <a:t>, </a:t>
            </a:r>
            <a:r>
              <a:rPr lang="fr-FR" i="1"/>
              <a:t>NiHO</a:t>
            </a:r>
            <a:r>
              <a:rPr lang="ru-RU" i="1"/>
              <a:t>, NiH</a:t>
            </a:r>
            <a:r>
              <a:rPr lang="ru-RU" baseline="-25000"/>
              <a:t>2</a:t>
            </a:r>
            <a:r>
              <a:rPr lang="ru-RU" i="1"/>
              <a:t>O</a:t>
            </a:r>
            <a:r>
              <a:rPr lang="ru-RU" baseline="-25000"/>
              <a:t>2</a:t>
            </a:r>
            <a:r>
              <a:rPr lang="ru-RU" i="1"/>
              <a:t>, Cr, CrO, CrO</a:t>
            </a:r>
            <a:r>
              <a:rPr lang="ru-RU" baseline="-25000"/>
              <a:t>2</a:t>
            </a:r>
            <a:r>
              <a:rPr lang="ru-RU" i="1"/>
              <a:t>, CrO</a:t>
            </a:r>
            <a:r>
              <a:rPr lang="ru-RU" baseline="-25000"/>
              <a:t>3</a:t>
            </a:r>
            <a:r>
              <a:rPr lang="ru-RU" i="1"/>
              <a:t>, Cr</a:t>
            </a:r>
            <a:r>
              <a:rPr lang="ru-RU" baseline="-25000"/>
              <a:t>2</a:t>
            </a:r>
            <a:r>
              <a:rPr lang="ru-RU" i="1"/>
              <a:t>, Cr</a:t>
            </a:r>
            <a:r>
              <a:rPr lang="ru-RU" baseline="-25000"/>
              <a:t>2</a:t>
            </a:r>
            <a:r>
              <a:rPr lang="ru-RU" i="1"/>
              <a:t>O, Cr</a:t>
            </a:r>
            <a:r>
              <a:rPr lang="ru-RU" baseline="-25000"/>
              <a:t>2</a:t>
            </a:r>
            <a:r>
              <a:rPr lang="ru-RU" i="1"/>
              <a:t>O</a:t>
            </a:r>
            <a:r>
              <a:rPr lang="ru-RU" baseline="-25000"/>
              <a:t>2</a:t>
            </a:r>
            <a:r>
              <a:rPr lang="ru-RU" i="1"/>
              <a:t>, Cr</a:t>
            </a:r>
            <a:r>
              <a:rPr lang="ru-RU" baseline="-25000"/>
              <a:t>2</a:t>
            </a:r>
            <a:r>
              <a:rPr lang="ru-RU" i="1"/>
              <a:t>O</a:t>
            </a:r>
            <a:r>
              <a:rPr lang="ru-RU" baseline="-25000"/>
              <a:t>3</a:t>
            </a:r>
            <a:r>
              <a:rPr lang="ru-RU"/>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5843</TotalTime>
  <Words>1947</Words>
  <Application>Microsoft Office PowerPoint</Application>
  <PresentationFormat>Bildschirmpräsentation (4:3)</PresentationFormat>
  <Paragraphs>218</Paragraphs>
  <Slides>14</Slides>
  <Notes>14</Notes>
  <HiddenSlides>0</HiddenSlides>
  <MMClips>0</MMClips>
  <ScaleCrop>false</ScaleCrop>
  <HeadingPairs>
    <vt:vector size="8" baseType="variant">
      <vt:variant>
        <vt:lpstr>Verwendete Schriftarten</vt:lpstr>
      </vt:variant>
      <vt:variant>
        <vt:i4>2</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18" baseType="lpstr">
      <vt:lpstr>Arial</vt:lpstr>
      <vt:lpstr>Symbol</vt:lpstr>
      <vt:lpstr>Оформление по умолчанию</vt:lpstr>
      <vt:lpstr>Microsoft Equation 3.0</vt:lpstr>
      <vt:lpstr>THEORETICAL ANALYSIS AND COMPUTATION OF FISSION PRODUCT RELEASE FROM MOLTEN POOL  O. Tarasov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ТЕРМОДИНАМИЧЕСКАЯ МОДЕЛЬ ЖИДКОЙ ФАЗЫ СИСТЕМЫ O-U-Zr-Fe</dc:title>
  <dc:creator>Oleg Tarasov</dc:creator>
  <cp:lastModifiedBy>Peters, Ursula</cp:lastModifiedBy>
  <cp:revision>48</cp:revision>
  <dcterms:created xsi:type="dcterms:W3CDTF">2006-04-07T10:41:11Z</dcterms:created>
  <dcterms:modified xsi:type="dcterms:W3CDTF">2012-10-16T18:58:50Z</dcterms:modified>
</cp:coreProperties>
</file>