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67" r:id="rId2"/>
    <p:sldId id="291" r:id="rId3"/>
    <p:sldId id="329" r:id="rId4"/>
    <p:sldId id="371" r:id="rId5"/>
    <p:sldId id="356" r:id="rId6"/>
    <p:sldId id="374" r:id="rId7"/>
    <p:sldId id="375" r:id="rId8"/>
    <p:sldId id="376" r:id="rId9"/>
    <p:sldId id="377" r:id="rId10"/>
    <p:sldId id="386" r:id="rId11"/>
    <p:sldId id="385" r:id="rId12"/>
    <p:sldId id="388" r:id="rId13"/>
    <p:sldId id="378" r:id="rId14"/>
    <p:sldId id="372" r:id="rId15"/>
    <p:sldId id="381" r:id="rId16"/>
    <p:sldId id="383" r:id="rId17"/>
    <p:sldId id="384" r:id="rId18"/>
    <p:sldId id="323" r:id="rId19"/>
  </p:sldIdLst>
  <p:sldSz cx="8953500" cy="6858000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98DA04"/>
    <a:srgbClr val="FF3300"/>
    <a:srgbClr val="FF0000"/>
    <a:srgbClr val="CC3399"/>
    <a:srgbClr val="660033"/>
    <a:srgbClr val="FF0066"/>
    <a:srgbClr val="099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71" autoAdjust="0"/>
  </p:normalViewPr>
  <p:slideViewPr>
    <p:cSldViewPr>
      <p:cViewPr>
        <p:scale>
          <a:sx n="66" d="100"/>
          <a:sy n="66" d="100"/>
        </p:scale>
        <p:origin x="-1968" y="-466"/>
      </p:cViewPr>
      <p:guideLst>
        <p:guide orient="horz" pos="2160"/>
        <p:guide pos="282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8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6" tIns="47938" rIns="95876" bIns="47938" numCol="1" anchor="t" anchorCtr="0" compatLnSpc="1">
            <a:prstTxWarp prst="textNoShape">
              <a:avLst/>
            </a:prstTxWarp>
          </a:bodyPr>
          <a:lstStyle>
            <a:lvl1pPr defTabSz="9588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6" tIns="47938" rIns="95876" bIns="47938" numCol="1" anchor="t" anchorCtr="0" compatLnSpc="1">
            <a:prstTxWarp prst="textNoShape">
              <a:avLst/>
            </a:prstTxWarp>
          </a:bodyPr>
          <a:lstStyle>
            <a:lvl1pPr algn="r" defTabSz="9588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6" tIns="47938" rIns="95876" bIns="47938" numCol="1" anchor="b" anchorCtr="0" compatLnSpc="1">
            <a:prstTxWarp prst="textNoShape">
              <a:avLst/>
            </a:prstTxWarp>
          </a:bodyPr>
          <a:lstStyle>
            <a:lvl1pPr defTabSz="9588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76" tIns="47938" rIns="95876" bIns="47938" numCol="1" anchor="b" anchorCtr="0" compatLnSpc="1">
            <a:prstTxWarp prst="textNoShape">
              <a:avLst/>
            </a:prstTxWarp>
          </a:bodyPr>
          <a:lstStyle>
            <a:lvl1pPr algn="r" defTabSz="958850">
              <a:defRPr sz="1200"/>
            </a:lvl1pPr>
          </a:lstStyle>
          <a:p>
            <a:pPr>
              <a:defRPr/>
            </a:pPr>
            <a:fld id="{F29FD14B-04F9-4A32-A84A-D54A29F521A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03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21" tIns="46461" rIns="92921" bIns="4646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5875" y="0"/>
            <a:ext cx="29273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21" tIns="46461" rIns="92921" bIns="4646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06438"/>
            <a:ext cx="4922837" cy="3770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711700"/>
            <a:ext cx="4951412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21" tIns="46461" rIns="92921" bIns="464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Щелчок правит образец текста</a:t>
            </a:r>
          </a:p>
          <a:p>
            <a:pPr lvl="1"/>
            <a:r>
              <a:rPr lang="en-US" noProof="0" smtClean="0"/>
              <a:t>Второй уровень</a:t>
            </a:r>
          </a:p>
          <a:p>
            <a:pPr lvl="2"/>
            <a:r>
              <a:rPr lang="en-US" noProof="0" smtClean="0"/>
              <a:t>Третий уровень</a:t>
            </a:r>
          </a:p>
          <a:p>
            <a:pPr lvl="3"/>
            <a:r>
              <a:rPr lang="en-US" noProof="0" smtClean="0"/>
              <a:t>Четвертый уровень</a:t>
            </a:r>
          </a:p>
          <a:p>
            <a:pPr lvl="4"/>
            <a:r>
              <a:rPr lang="en-US" noProof="0" smtClean="0"/>
              <a:t>Пятый уровень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257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21" tIns="46461" rIns="92921" bIns="4646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5875" y="9424988"/>
            <a:ext cx="292735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21" tIns="46461" rIns="92921" bIns="4646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7D4D5863-9BBD-4BC4-BA04-3CD1CFC8BCB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39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4C38C39-46D8-4FE4-8EA7-3DA9A7B7C8AC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</a:t>
            </a:fld>
            <a:endParaRPr lang="en-US" sz="1200" smtClean="0">
              <a:solidFill>
                <a:schemeClr val="folHlink"/>
              </a:solidFill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68C52B8-1B37-40C9-BB7A-242FEF0965BA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10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AC91577-E965-46BE-AF73-645760507B34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11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BCCA95D-C7BC-41F7-9D3B-6C8AC5A2C5A0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12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C18DB32-2689-48EA-8049-92D816670068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13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CAD19BC-45DF-4937-9F98-8B893C1A0244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14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F168B0B-EA40-41E1-90E5-83C689E8E4FD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15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84588D7-D7EE-478E-837C-68B056150496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16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F51FF8A-64A8-473E-942D-1B9875FB4751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17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FB7381C-21BA-4306-83BB-8CA4854B34BC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18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C0D6401-7ED6-4652-AC2C-43D4E6FD5BCB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2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08F281A-6021-4927-B31F-AD3999FA712A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3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FC33E4A-1BF7-4263-B531-3089AF1E8CBB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4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2DAEA6D-FB29-4775-9CF4-2748004A3C85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5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5C14C30-A17A-4D6C-BD23-BD0C355EF10B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6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0717C07-1525-4D78-8640-84E411263A1F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7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848491D-C0D5-42E2-9332-26C1E6D00A94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8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52E397E-0AA4-45A5-8626-F79B5C962C9F}" type="slidenum">
              <a:rPr lang="en-US" sz="1200" smtClean="0">
                <a:solidFill>
                  <a:schemeClr val="folHlink"/>
                </a:solidFill>
              </a:rPr>
              <a:pPr eaLnBrk="1" hangingPunct="1"/>
              <a:t>9</a:t>
            </a:fld>
            <a:endParaRPr lang="en-US" sz="12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89566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432175" y="2590800"/>
            <a:ext cx="4789488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 dirty="0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096963"/>
            <a:ext cx="7519988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938588" y="2860675"/>
            <a:ext cx="4343400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71513" y="6248400"/>
            <a:ext cx="18653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113" y="6248400"/>
            <a:ext cx="28352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16675" y="6248400"/>
            <a:ext cx="186531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E76B2-B65F-4A1C-9B18-07D2D464B7D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1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51B8-3D08-4AFF-ACC2-1B48023C664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5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8475" y="192088"/>
            <a:ext cx="1998663" cy="59039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2488" y="192088"/>
            <a:ext cx="5843587" cy="59039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56CC-056C-44A3-B60C-274EC33CFDC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8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7FF-60B8-4BF0-80B0-568731C5DB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7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025" y="4406900"/>
            <a:ext cx="76104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8025" y="2906713"/>
            <a:ext cx="76104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3A082-B06E-469E-A644-DD7D31AB29D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0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3763" y="1905000"/>
            <a:ext cx="389413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40300" y="1905000"/>
            <a:ext cx="3894138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D100C-E215-4EBC-8950-BC04742C6E8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3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75" y="274638"/>
            <a:ext cx="80581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7675" y="1535113"/>
            <a:ext cx="39560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7675" y="2174875"/>
            <a:ext cx="39560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48188" y="1535113"/>
            <a:ext cx="39576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48188" y="2174875"/>
            <a:ext cx="39576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9A8F2-BCCF-41A6-A170-D757147F30B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2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5688C-B50A-4637-96D9-DDA72579639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2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DB210-62FB-4012-87B7-6BDA35CE4DE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75" y="273050"/>
            <a:ext cx="294640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8" y="273050"/>
            <a:ext cx="500538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7675" y="1435100"/>
            <a:ext cx="29464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1C689-8CE4-4198-A04E-33EE3AC5B2A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2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188" y="4800600"/>
            <a:ext cx="53721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54188" y="612775"/>
            <a:ext cx="53721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4188" y="5367338"/>
            <a:ext cx="53721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71D2-5B01-4484-9108-60029DB16C6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7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89566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13315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52488" y="192088"/>
            <a:ext cx="79946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1905000"/>
            <a:ext cx="79406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28713" y="6286500"/>
            <a:ext cx="1865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6313" y="6286500"/>
            <a:ext cx="283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3875" y="6286500"/>
            <a:ext cx="186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D5727FE-016B-4FE5-AB1B-1E34D0871B2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53CF5A7-FE35-43D8-8860-B597C51F318E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77900"/>
            <a:ext cx="7848600" cy="892175"/>
          </a:xfrm>
        </p:spPr>
        <p:txBody>
          <a:bodyPr/>
          <a:lstStyle/>
          <a:p>
            <a:pPr algn="r" eaLnBrk="1" hangingPunct="1"/>
            <a:r>
              <a:rPr lang="en-US" sz="1400" b="1" i="1" smtClean="0">
                <a:solidFill>
                  <a:srgbClr val="7A0000"/>
                </a:solidFill>
                <a:latin typeface="Times New Roman" pitchFamily="18" charset="0"/>
                <a:cs typeface="Arial" pitchFamily="34" charset="0"/>
              </a:rPr>
              <a:t>		 </a:t>
            </a:r>
            <a:r>
              <a:rPr lang="en-US" sz="1400" b="1" i="1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St. Petersburg  </a:t>
            </a:r>
            <a:r>
              <a:rPr lang="ru-RU" sz="1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September 10</a:t>
            </a:r>
            <a:r>
              <a:rPr lang="en-US" sz="1400" b="1" i="1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, 2007</a:t>
            </a:r>
            <a:r>
              <a:rPr lang="en-US" sz="1400" b="1" i="1" smtClean="0">
                <a:solidFill>
                  <a:srgbClr val="7A0000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1400" b="1" i="1" smtClean="0">
                <a:latin typeface="Arial" pitchFamily="34" charset="0"/>
                <a:cs typeface="Times New Roman" pitchFamily="18" charset="0"/>
              </a:rPr>
              <a:t/>
            </a:r>
            <a:br>
              <a:rPr lang="en-US" sz="1400" b="1" i="1" smtClean="0">
                <a:latin typeface="Arial" pitchFamily="34" charset="0"/>
                <a:cs typeface="Times New Roman" pitchFamily="18" charset="0"/>
              </a:rPr>
            </a:br>
            <a:r>
              <a:rPr lang="en-US" sz="1600" b="1" i="1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sz="2400" smtClean="0">
                <a:latin typeface="Arial" pitchFamily="34" charset="0"/>
              </a:rPr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30388"/>
            <a:ext cx="7226300" cy="4191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de-DE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de-DE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de-DE" sz="3600" b="1" dirty="0" smtClean="0">
                <a:solidFill>
                  <a:srgbClr val="7A0000"/>
                </a:solidFill>
                <a:latin typeface="Arial" charset="0"/>
                <a:cs typeface="Times New Roman" pitchFamily="18" charset="0"/>
              </a:rPr>
              <a:t>Pre- and post-test analysis of experimental findings obtained at ATF facility</a:t>
            </a:r>
            <a:endParaRPr lang="ru-RU" sz="3600" dirty="0" smtClean="0"/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de-DE" sz="3000" b="1" dirty="0" smtClean="0">
                <a:solidFill>
                  <a:srgbClr val="7A0000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ja-JP" sz="2800" b="1" dirty="0" smtClean="0">
              <a:solidFill>
                <a:schemeClr val="tx2"/>
              </a:solidFill>
              <a:latin typeface="Times New Roman" pitchFamily="18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sz="2400" b="1" dirty="0" smtClean="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rPr>
              <a:t>   </a:t>
            </a:r>
            <a:r>
              <a:rPr lang="en-US" altLang="ja-JP" sz="2000" b="1" dirty="0" smtClean="0">
                <a:solidFill>
                  <a:schemeClr val="tx2"/>
                </a:solidFill>
                <a:latin typeface="Arial" charset="0"/>
                <a:ea typeface="ＭＳ Ｐゴシック" charset="-128"/>
              </a:rPr>
              <a:t>Vladinir M. Alipchenkov</a:t>
            </a:r>
            <a:r>
              <a:rPr lang="en-US" sz="2400" b="1" dirty="0" smtClean="0">
                <a:solidFill>
                  <a:schemeClr val="tx2"/>
                </a:solidFill>
                <a:latin typeface="Arial" charset="0"/>
                <a:ea typeface="ＭＳ Ｐゴシック" charset="-128"/>
              </a:rPr>
              <a:t> </a:t>
            </a:r>
            <a:endParaRPr lang="de-DE" sz="2400" b="1" dirty="0" smtClean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de-DE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US" altLang="ja-JP" sz="1400" b="1" i="1" dirty="0" smtClean="0">
                <a:latin typeface="Times New Roman" pitchFamily="18" charset="0"/>
                <a:ea typeface="ＭＳ Ｐゴシック" charset="-128"/>
              </a:rPr>
              <a:t>Nuclear Safety Institute of the Russian Academy of Sciences</a:t>
            </a:r>
            <a:br>
              <a:rPr lang="en-US" altLang="ja-JP" sz="1400" b="1" i="1" dirty="0" smtClean="0">
                <a:latin typeface="Times New Roman" pitchFamily="18" charset="0"/>
                <a:ea typeface="ＭＳ Ｐゴシック" charset="-128"/>
              </a:rPr>
            </a:br>
            <a:r>
              <a:rPr lang="en-US" altLang="ja-JP" sz="1400" b="1" i="1" dirty="0" smtClean="0">
                <a:latin typeface="Times New Roman" pitchFamily="18" charset="0"/>
                <a:ea typeface="ＭＳ Ｐゴシック" charset="-128"/>
              </a:rPr>
              <a:t>Moscow, Russia</a:t>
            </a:r>
          </a:p>
          <a:p>
            <a:pPr algn="ctr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03ABF00-FCD7-4DD4-8F60-31B49E820FA5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20763" y="427038"/>
            <a:ext cx="72723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solidFill>
                  <a:schemeClr val="tx2"/>
                </a:solidFill>
                <a:latin typeface="Arial" pitchFamily="34" charset="0"/>
              </a:rPr>
              <a:t>The Deposition Rate due to Diffusion and Turbulent Migration (Turbophoresis)</a:t>
            </a: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15938" y="5373688"/>
            <a:ext cx="8221662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The deposition coefficient against the dimensionless</a:t>
            </a:r>
            <a:br>
              <a:rPr lang="en-US" sz="2000" b="1">
                <a:solidFill>
                  <a:schemeClr val="tx2"/>
                </a:solidFill>
                <a:latin typeface="Arial" pitchFamily="34" charset="0"/>
              </a:rPr>
            </a:b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particle response time in channel flows</a:t>
            </a:r>
          </a:p>
          <a:p>
            <a:pPr algn="ctr" eaLnBrk="1" hangingPunct="1">
              <a:lnSpc>
                <a:spcPct val="90000"/>
              </a:lnSpc>
              <a:spcAft>
                <a:spcPct val="10000"/>
              </a:spcAft>
            </a:pPr>
            <a:r>
              <a:rPr lang="en-GB" sz="2000">
                <a:latin typeface="Times New Roman" pitchFamily="18" charset="0"/>
              </a:rPr>
              <a:t> </a:t>
            </a:r>
            <a:r>
              <a:rPr lang="ru-RU" sz="1400" b="1">
                <a:latin typeface="Arial" pitchFamily="34" charset="0"/>
              </a:rPr>
              <a:t>1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ru-RU" sz="1400" b="1">
                <a:latin typeface="Arial" pitchFamily="34" charset="0"/>
              </a:rPr>
              <a:t> </a:t>
            </a:r>
            <a:r>
              <a:rPr lang="en-US" sz="1400" b="1">
                <a:latin typeface="Arial" pitchFamily="34" charset="0"/>
              </a:rPr>
              <a:t>Re</a:t>
            </a:r>
            <a:r>
              <a:rPr lang="ru-RU" sz="1400" b="1">
                <a:latin typeface="Arial" pitchFamily="34" charset="0"/>
              </a:rPr>
              <a:t>=1.5</a:t>
            </a:r>
            <a:r>
              <a:rPr lang="en-US" sz="1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1400" b="1">
                <a:latin typeface="Arial" pitchFamily="34" charset="0"/>
              </a:rPr>
              <a:t>105, </a:t>
            </a:r>
            <a:r>
              <a:rPr lang="en-US" sz="1400" b="1" i="1">
                <a:latin typeface="Arial" pitchFamily="34" charset="0"/>
              </a:rPr>
              <a:t>B</a:t>
            </a:r>
            <a:r>
              <a:rPr lang="ru-RU" sz="1400" b="1">
                <a:latin typeface="Arial" pitchFamily="34" charset="0"/>
              </a:rPr>
              <a:t>=5</a:t>
            </a:r>
            <a:r>
              <a:rPr lang="en-US" sz="1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1400" b="1">
                <a:latin typeface="Arial" pitchFamily="34" charset="0"/>
              </a:rPr>
              <a:t>105; 2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ru-RU" sz="1400" b="1">
                <a:latin typeface="Arial" pitchFamily="34" charset="0"/>
              </a:rPr>
              <a:t> </a:t>
            </a:r>
            <a:r>
              <a:rPr lang="en-US" sz="1400" b="1">
                <a:latin typeface="Arial" pitchFamily="34" charset="0"/>
              </a:rPr>
              <a:t>Re</a:t>
            </a:r>
            <a:r>
              <a:rPr lang="ru-RU" sz="1400" b="1">
                <a:latin typeface="Arial" pitchFamily="34" charset="0"/>
              </a:rPr>
              <a:t>=6</a:t>
            </a:r>
            <a:r>
              <a:rPr lang="en-US" sz="1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1400" b="1">
                <a:latin typeface="Arial" pitchFamily="34" charset="0"/>
              </a:rPr>
              <a:t>10</a:t>
            </a:r>
            <a:r>
              <a:rPr lang="en-US" sz="1400" b="1" baseline="30000">
                <a:latin typeface="Arial" pitchFamily="34" charset="0"/>
              </a:rPr>
              <a:t>4</a:t>
            </a:r>
            <a:r>
              <a:rPr lang="ru-RU" sz="1400" b="1">
                <a:latin typeface="Arial" pitchFamily="34" charset="0"/>
              </a:rPr>
              <a:t>, </a:t>
            </a:r>
            <a:r>
              <a:rPr lang="en-US" sz="1400" b="1" i="1">
                <a:latin typeface="Arial" pitchFamily="34" charset="0"/>
              </a:rPr>
              <a:t>B</a:t>
            </a:r>
            <a:r>
              <a:rPr lang="ru-RU" sz="1400" b="1">
                <a:latin typeface="Arial" pitchFamily="34" charset="0"/>
              </a:rPr>
              <a:t>=1.2</a:t>
            </a:r>
            <a:r>
              <a:rPr lang="en-US" sz="1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1400" b="1">
                <a:latin typeface="Arial" pitchFamily="34" charset="0"/>
              </a:rPr>
              <a:t>10</a:t>
            </a:r>
            <a:r>
              <a:rPr lang="en-US" sz="1400" b="1" baseline="30000">
                <a:latin typeface="Arial" pitchFamily="34" charset="0"/>
              </a:rPr>
              <a:t>6</a:t>
            </a:r>
            <a:r>
              <a:rPr lang="ru-RU" sz="1400" b="1">
                <a:latin typeface="Arial" pitchFamily="34" charset="0"/>
              </a:rPr>
              <a:t>; 3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ru-RU" sz="1400" b="1">
                <a:latin typeface="Arial" pitchFamily="34" charset="0"/>
              </a:rPr>
              <a:t> </a:t>
            </a:r>
            <a:r>
              <a:rPr lang="en-US" sz="1400" b="1">
                <a:latin typeface="Arial" pitchFamily="34" charset="0"/>
              </a:rPr>
              <a:t>Re</a:t>
            </a:r>
            <a:r>
              <a:rPr lang="ru-RU" sz="1400" b="1">
                <a:latin typeface="Arial" pitchFamily="34" charset="0"/>
              </a:rPr>
              <a:t>=1.5</a:t>
            </a:r>
            <a:r>
              <a:rPr lang="en-US" sz="1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1400" b="1">
                <a:latin typeface="Arial" pitchFamily="34" charset="0"/>
              </a:rPr>
              <a:t>104, </a:t>
            </a:r>
            <a:r>
              <a:rPr lang="en-US" sz="1400" b="1" i="1">
                <a:latin typeface="Arial" pitchFamily="34" charset="0"/>
              </a:rPr>
              <a:t>B</a:t>
            </a:r>
            <a:r>
              <a:rPr lang="ru-RU" sz="1400" b="1">
                <a:latin typeface="Arial" pitchFamily="34" charset="0"/>
              </a:rPr>
              <a:t>=4.2</a:t>
            </a:r>
            <a:r>
              <a:rPr lang="en-US" sz="14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1400" b="1">
                <a:latin typeface="Arial" pitchFamily="34" charset="0"/>
              </a:rPr>
              <a:t>106;</a:t>
            </a:r>
            <a:r>
              <a:rPr lang="en-US" sz="1400" b="1">
                <a:latin typeface="Arial" pitchFamily="34" charset="0"/>
              </a:rPr>
              <a:t/>
            </a:r>
            <a:br>
              <a:rPr lang="en-US" sz="1400" b="1">
                <a:latin typeface="Arial" pitchFamily="34" charset="0"/>
              </a:rPr>
            </a:br>
            <a:r>
              <a:rPr lang="ru-RU" sz="1400" b="1">
                <a:latin typeface="Arial" pitchFamily="34" charset="0"/>
              </a:rPr>
              <a:t>4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ru-RU" sz="1400" b="1">
                <a:latin typeface="Arial" pitchFamily="34" charset="0"/>
              </a:rPr>
              <a:t> </a:t>
            </a:r>
            <a:r>
              <a:rPr lang="en-US" sz="1400" b="1">
                <a:latin typeface="Arial" pitchFamily="34" charset="0"/>
              </a:rPr>
              <a:t>experimental data by </a:t>
            </a:r>
            <a:r>
              <a:rPr lang="en-GB" sz="1400" b="1">
                <a:latin typeface="Arial" pitchFamily="34" charset="0"/>
              </a:rPr>
              <a:t>McCoy &amp; Hanratty (1977)</a:t>
            </a:r>
            <a:endParaRPr lang="en-US" sz="1400" b="1">
              <a:latin typeface="Arial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2405063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32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47"/>
          <a:stretch>
            <a:fillRect/>
          </a:stretch>
        </p:blipFill>
        <p:spPr bwMode="auto">
          <a:xfrm>
            <a:off x="1044575" y="1866900"/>
            <a:ext cx="5160963" cy="3433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5133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47"/>
          <a:stretch>
            <a:fillRect/>
          </a:stretch>
        </p:blipFill>
        <p:spPr bwMode="auto">
          <a:xfrm>
            <a:off x="1047750" y="1857375"/>
            <a:ext cx="5160963" cy="3433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521325" y="3500438"/>
          <a:ext cx="32766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3276360" imgH="711000" progId="Equation.DSMT4">
                  <p:embed/>
                </p:oleObj>
              </mc:Choice>
              <mc:Fallback>
                <p:oleObj name="Equation" r:id="rId5" imgW="3276360" imgH="711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325" y="3500438"/>
                        <a:ext cx="3276600" cy="7191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7CB8446-F8FA-4A79-8F3A-BE9C8D76F4AF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323850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252788" y="1951038"/>
          <a:ext cx="2336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4" imgW="2336760" imgH="901440" progId="Equation.DSMT4">
                  <p:embed/>
                </p:oleObj>
              </mc:Choice>
              <mc:Fallback>
                <p:oleObj name="Equation" r:id="rId4" imgW="2336760" imgH="901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788" y="1951038"/>
                        <a:ext cx="2336800" cy="901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60400" y="2924175"/>
            <a:ext cx="82216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b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V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+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/ j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+</a:t>
            </a:r>
            <a:r>
              <a:rPr lang="en-US" altLang="ja-JP" sz="2000" b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0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 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measures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the ratio of the deposition coefficients due to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the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convection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force and diffusionmigration mechanisms,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V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</a:rPr>
              <a:t>w 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is the deposition rate caused by the convection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force mechanism (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V</a:t>
            </a:r>
            <a:r>
              <a:rPr lang="en-US" altLang="ja-JP" sz="2000" b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+ </a:t>
            </a:r>
            <a:r>
              <a:rPr lang="en-US" altLang="ja-JP" sz="2000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=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V</a:t>
            </a:r>
            <a:r>
              <a:rPr lang="en-US" altLang="ja-JP" sz="2000" b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w</a:t>
            </a:r>
            <a:r>
              <a:rPr lang="en-US" altLang="ja-JP" sz="2000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/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u</a:t>
            </a:r>
            <a:r>
              <a:rPr lang="en-US" altLang="ja-JP" sz="2000" b="1" baseline="-2500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ja-JP" sz="2000" baseline="-2500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),</a:t>
            </a:r>
            <a:b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</a:b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j</a:t>
            </a:r>
            <a:r>
              <a:rPr lang="en-US" altLang="ja-JP" sz="2000" b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+0</a:t>
            </a:r>
            <a:r>
              <a:rPr lang="en-US" altLang="ja-JP" sz="2000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is the deposition coefficient when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V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w</a:t>
            </a:r>
            <a:r>
              <a:rPr lang="en-US" altLang="ja-JP" sz="2000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=0</a:t>
            </a:r>
            <a:endParaRPr lang="en-US" altLang="ja-JP" sz="2000">
              <a:latin typeface="Times New Roman" pitchFamily="18" charset="0"/>
              <a:ea typeface="ＭＳ Ｐゴシック" pitchFamily="34" charset="-128"/>
              <a:sym typeface="Symbol" pitchFamily="18" charset="2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60400" y="5661025"/>
            <a:ext cx="822166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</a:pPr>
            <a:r>
              <a:rPr lang="el-GR" altLang="ja-JP" sz="2000" b="1" i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and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l-GR" altLang="ja-JP" sz="20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λ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f</a:t>
            </a:r>
            <a:r>
              <a:rPr lang="en-US" altLang="ja-JP" sz="2000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 are the particle and fluid conductivity coefficients;</a:t>
            </a:r>
          </a:p>
          <a:p>
            <a:pPr eaLnBrk="1" hangingPunct="1">
              <a:lnSpc>
                <a:spcPct val="50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n-GB" altLang="ja-JP" sz="2000" b="1" i="1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GB" altLang="ja-JP" sz="2000" b="1" baseline="-25000">
                <a:latin typeface="Times New Roman" pitchFamily="18" charset="0"/>
                <a:ea typeface="ＭＳ Ｐゴシック" pitchFamily="34" charset="-128"/>
              </a:rPr>
              <a:t>1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=1.17,  </a:t>
            </a:r>
            <a:r>
              <a:rPr lang="en-GB" altLang="ja-JP" sz="2000" b="1" i="1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GB" altLang="ja-JP" sz="2000" b="1" baseline="-2500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=1.14,  </a:t>
            </a:r>
            <a:r>
              <a:rPr lang="en-GB" altLang="ja-JP" sz="2000" b="1" i="1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GB" altLang="ja-JP" sz="2000" b="1" baseline="-2500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=2.18  (Talbot </a:t>
            </a:r>
            <a:r>
              <a:rPr lang="en-GB" altLang="ja-JP" sz="2000" i="1">
                <a:latin typeface="Times New Roman" pitchFamily="18" charset="0"/>
                <a:ea typeface="ＭＳ Ｐゴシック" pitchFamily="34" charset="-128"/>
              </a:rPr>
              <a:t>et al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., 1980)</a:t>
            </a:r>
            <a:r>
              <a:rPr lang="en-GB" altLang="ja-JP">
                <a:ea typeface="ＭＳ Ｐゴシック" pitchFamily="34" charset="-128"/>
              </a:rPr>
              <a:t> </a:t>
            </a:r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60400" y="4286250"/>
            <a:ext cx="8221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>
                <a:solidFill>
                  <a:srgbClr val="7A0000"/>
                </a:solidFill>
                <a:latin typeface="Arial" pitchFamily="34" charset="0"/>
                <a:ea typeface="ＭＳ Ｐゴシック" pitchFamily="34" charset="-128"/>
                <a:sym typeface="Symbol" pitchFamily="18" charset="2"/>
              </a:rPr>
              <a:t>The deposition rate cased by the thermophoresis force</a:t>
            </a:r>
            <a:r>
              <a:rPr lang="en-US" altLang="ja-JP" sz="2000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  <a:endParaRPr lang="en-US" sz="2000" b="1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0" y="32194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185863" y="4725988"/>
          <a:ext cx="6819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6" imgW="6832440" imgH="863280" progId="Equation.DSMT4">
                  <p:embed/>
                </p:oleObj>
              </mc:Choice>
              <mc:Fallback>
                <p:oleObj name="Equation" r:id="rId6" imgW="6832440" imgH="863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4725988"/>
                        <a:ext cx="6819900" cy="8636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731838" y="454025"/>
            <a:ext cx="7993062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600" b="1">
                <a:solidFill>
                  <a:schemeClr val="tx2"/>
                </a:solidFill>
                <a:latin typeface="Arial" pitchFamily="34" charset="0"/>
              </a:rPr>
              <a:t>The Deposition Rate due to Diffusion</a:t>
            </a:r>
            <a:r>
              <a:rPr lang="en-US" sz="2600" b="1">
                <a:solidFill>
                  <a:schemeClr val="tx2"/>
                </a:solidFill>
                <a:latin typeface="Arial" pitchFamily="34" charset="0"/>
                <a:sym typeface="Symbol" pitchFamily="18" charset="2"/>
              </a:rPr>
              <a:t>Migration</a:t>
            </a:r>
            <a:br>
              <a:rPr lang="en-US" sz="2600" b="1">
                <a:solidFill>
                  <a:schemeClr val="tx2"/>
                </a:solidFill>
                <a:latin typeface="Arial" pitchFamily="34" charset="0"/>
                <a:sym typeface="Symbol" pitchFamily="18" charset="2"/>
              </a:rPr>
            </a:br>
            <a:r>
              <a:rPr lang="en-US" sz="2600" b="1">
                <a:solidFill>
                  <a:schemeClr val="tx2"/>
                </a:solidFill>
                <a:latin typeface="Arial" pitchFamily="34" charset="0"/>
              </a:rPr>
              <a:t>and Convection</a:t>
            </a:r>
            <a:r>
              <a:rPr lang="en-US" sz="2600" b="1">
                <a:solidFill>
                  <a:schemeClr val="tx2"/>
                </a:solidFill>
                <a:latin typeface="Arial" pitchFamily="34" charset="0"/>
                <a:sym typeface="Symbol" pitchFamily="18" charset="2"/>
              </a:rPr>
              <a:t>Force Mechanisms</a:t>
            </a: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F0139A4-406E-417D-84B5-1B3C89CAFFDB}" type="slidenum">
              <a:rPr lang="en-US" sz="1400" smtClean="0"/>
              <a:pPr eaLnBrk="1" hangingPunct="1"/>
              <a:t>12</a:t>
            </a:fld>
            <a:endParaRPr lang="en-US" sz="1400" smtClean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182813" y="2133600"/>
          <a:ext cx="46609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4" imgW="4660560" imgH="520560" progId="Equation.DSMT4">
                  <p:embed/>
                </p:oleObj>
              </mc:Choice>
              <mc:Fallback>
                <p:oleObj name="Equation" r:id="rId4" imgW="4660560" imgH="520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2133600"/>
                        <a:ext cx="4660900" cy="5270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827088" y="1773238"/>
            <a:ext cx="7239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chemeClr val="folHlink"/>
                </a:solidFill>
                <a:latin typeface="Arial" pitchFamily="34" charset="0"/>
              </a:rPr>
              <a:t>The force balance</a:t>
            </a:r>
            <a:r>
              <a:rPr lang="en-US" sz="2000" b="1" u="sng">
                <a:solidFill>
                  <a:schemeClr val="folHlink"/>
                </a:solidFill>
                <a:latin typeface="Arial" pitchFamily="34" charset="0"/>
              </a:rPr>
              <a:t>  </a:t>
            </a:r>
            <a:endParaRPr lang="ru-RU" sz="2000" b="1" i="1" u="sng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1020763" y="738188"/>
            <a:ext cx="7272337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The Sticking Coefficient 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720725" y="2751138"/>
            <a:ext cx="82931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</a:pPr>
            <a:r>
              <a:rPr lang="en-US" altLang="ja-JP" sz="1600" b="1" i="1">
                <a:latin typeface="Times New Roman" pitchFamily="18" charset="0"/>
                <a:ea typeface="ＭＳ Ｐゴシック" pitchFamily="34" charset="-128"/>
              </a:rPr>
              <a:t>F</a:t>
            </a:r>
            <a:r>
              <a:rPr lang="en-US" altLang="ja-JP" sz="1600" b="1" i="1" baseline="-25000">
                <a:latin typeface="Times New Roman" pitchFamily="18" charset="0"/>
                <a:ea typeface="ＭＳ Ｐゴシック" pitchFamily="34" charset="-128"/>
              </a:rPr>
              <a:t>s</a:t>
            </a:r>
            <a:r>
              <a:rPr lang="en-US" altLang="ja-JP" sz="1600" b="1" i="1">
                <a:latin typeface="Times New Roman" pitchFamily="18" charset="0"/>
                <a:ea typeface="ＭＳ Ｐゴシック" pitchFamily="34" charset="-128"/>
              </a:rPr>
              <a:t>  </a:t>
            </a:r>
            <a:r>
              <a:rPr lang="en-US" altLang="ja-JP" sz="1600">
                <a:latin typeface="Times New Roman" pitchFamily="18" charset="0"/>
                <a:ea typeface="ＭＳ Ｐゴシック" pitchFamily="34" charset="-128"/>
              </a:rPr>
              <a:t>is the reentrainment force caused by surface stress, </a:t>
            </a:r>
            <a:r>
              <a:rPr lang="en-US" altLang="ja-JP" sz="1600" b="1" i="1">
                <a:latin typeface="Times New Roman" pitchFamily="18" charset="0"/>
                <a:ea typeface="ＭＳ Ｐゴシック" pitchFamily="34" charset="-128"/>
              </a:rPr>
              <a:t>F</a:t>
            </a:r>
            <a:r>
              <a:rPr lang="en-US" altLang="ja-JP" sz="1600" b="1" i="1" baseline="-2500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altLang="ja-JP" sz="1600">
                <a:latin typeface="Times New Roman" pitchFamily="18" charset="0"/>
                <a:ea typeface="ＭＳ Ｐゴシック" pitchFamily="34" charset="-128"/>
              </a:rPr>
              <a:t> is the retaining force due to adhesion,</a:t>
            </a:r>
            <a:br>
              <a:rPr lang="en-US" altLang="ja-JP" sz="1600">
                <a:latin typeface="Times New Roman" pitchFamily="18" charset="0"/>
                <a:ea typeface="ＭＳ Ｐゴシック" pitchFamily="34" charset="-128"/>
              </a:rPr>
            </a:br>
            <a:r>
              <a:rPr lang="el-GR" altLang="ja-JP" sz="1600" b="1" i="1">
                <a:latin typeface="Times New Roman" pitchFamily="18" charset="0"/>
              </a:rPr>
              <a:t>σ</a:t>
            </a:r>
            <a:r>
              <a:rPr lang="en-US" altLang="ja-JP" sz="1600" b="1" i="1" baseline="-25000">
                <a:latin typeface="Times New Roman" pitchFamily="18" charset="0"/>
                <a:ea typeface="ＭＳ Ｐゴシック" pitchFamily="34" charset="-128"/>
              </a:rPr>
              <a:t>w  </a:t>
            </a:r>
            <a:r>
              <a:rPr lang="en-US" altLang="ja-JP" sz="1600">
                <a:latin typeface="Times New Roman" pitchFamily="18" charset="0"/>
                <a:ea typeface="ＭＳ Ｐゴシック" pitchFamily="34" charset="-128"/>
              </a:rPr>
              <a:t>is the surface stress,  </a:t>
            </a:r>
            <a:r>
              <a:rPr lang="en-US" altLang="ja-JP" sz="1600" b="1" i="1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altLang="ja-JP" sz="1600" b="1" i="1" baseline="-25000">
                <a:latin typeface="Times New Roman" pitchFamily="18" charset="0"/>
                <a:ea typeface="ＭＳ Ｐゴシック" pitchFamily="34" charset="-128"/>
              </a:rPr>
              <a:t>p</a:t>
            </a:r>
            <a:r>
              <a:rPr lang="en-US" altLang="ja-JP" sz="1600" b="1" i="1">
                <a:latin typeface="Times New Roman" pitchFamily="18" charset="0"/>
                <a:ea typeface="ＭＳ Ｐゴシック" pitchFamily="34" charset="-128"/>
              </a:rPr>
              <a:t>  </a:t>
            </a:r>
            <a:r>
              <a:rPr lang="en-US" altLang="ja-JP" sz="1600">
                <a:latin typeface="Times New Roman" pitchFamily="18" charset="0"/>
                <a:ea typeface="ＭＳ Ｐゴシック" pitchFamily="34" charset="-128"/>
              </a:rPr>
              <a:t>is the particle diameter, </a:t>
            </a:r>
            <a:r>
              <a:rPr lang="el-GR" altLang="ja-JP" sz="1600" b="1">
                <a:latin typeface="Times New Roman" pitchFamily="18" charset="0"/>
              </a:rPr>
              <a:t>Σ</a:t>
            </a:r>
            <a:r>
              <a:rPr lang="en-US" altLang="ja-JP" sz="1600" b="1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altLang="ja-JP" sz="1600">
                <a:latin typeface="Times New Roman" pitchFamily="18" charset="0"/>
                <a:ea typeface="ＭＳ Ｐゴシック" pitchFamily="34" charset="-128"/>
              </a:rPr>
              <a:t>is the adhesion energy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38200" y="4941888"/>
            <a:ext cx="7239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 u="sng">
                <a:solidFill>
                  <a:schemeClr val="folHlink"/>
                </a:solidFill>
                <a:latin typeface="Arial" pitchFamily="34" charset="0"/>
              </a:rPr>
              <a:t>The sticking coefficient</a:t>
            </a:r>
            <a:r>
              <a:rPr lang="en-US" sz="1800" b="1">
                <a:solidFill>
                  <a:schemeClr val="folHlink"/>
                </a:solidFill>
                <a:latin typeface="Arial" pitchFamily="34" charset="0"/>
              </a:rPr>
              <a:t>  </a:t>
            </a:r>
            <a:endParaRPr lang="ru-RU" sz="1800" b="1" i="1">
              <a:solidFill>
                <a:schemeClr val="folHlink"/>
              </a:solidFill>
              <a:latin typeface="Arial" pitchFamily="34" charset="0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541713" y="5373688"/>
          <a:ext cx="19304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6" imgW="1930320" imgH="965160" progId="Equation.DSMT4">
                  <p:embed/>
                </p:oleObj>
              </mc:Choice>
              <mc:Fallback>
                <p:oleObj name="Equation" r:id="rId6" imgW="1930320" imgH="965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713" y="5373688"/>
                        <a:ext cx="1930400" cy="974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804863" y="3357563"/>
            <a:ext cx="7239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chemeClr val="folHlink"/>
                </a:solidFill>
                <a:latin typeface="Arial" pitchFamily="34" charset="0"/>
              </a:rPr>
              <a:t>The probability of surface stress fluctuations</a:t>
            </a:r>
            <a:r>
              <a:rPr lang="en-US" sz="2000" b="1" u="sng">
                <a:solidFill>
                  <a:schemeClr val="folHlink"/>
                </a:solidFill>
                <a:latin typeface="Arial" pitchFamily="34" charset="0"/>
              </a:rPr>
              <a:t>  </a:t>
            </a:r>
            <a:endParaRPr lang="ru-RU" sz="2000" b="1" i="1" u="sng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7183" name="Rectangle 16"/>
          <p:cNvSpPr>
            <a:spLocks noChangeArrowheads="1"/>
          </p:cNvSpPr>
          <p:nvPr/>
        </p:nvSpPr>
        <p:spPr bwMode="auto">
          <a:xfrm>
            <a:off x="0" y="3186113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457450" y="3933825"/>
          <a:ext cx="3954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8" imgW="3949560" imgH="761760" progId="Equation.DSMT4">
                  <p:embed/>
                </p:oleObj>
              </mc:Choice>
              <mc:Fallback>
                <p:oleObj name="Equation" r:id="rId8" imgW="394956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3933825"/>
                        <a:ext cx="3954463" cy="7667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ABBEDF1-14FA-4610-9AE7-AA921511C42F}" type="slidenum">
              <a:rPr lang="en-US" sz="1400" smtClean="0"/>
              <a:pPr eaLnBrk="1" hangingPunct="1"/>
              <a:t>13</a:t>
            </a:fld>
            <a:endParaRPr lang="en-US" sz="1400" smtClean="0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1020763" y="300038"/>
            <a:ext cx="7272337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The Effect of Thermophoresis on Aerosol Deposition 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515938" y="5157788"/>
            <a:ext cx="822166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The deposition efficiency against the diameter of aerosols</a:t>
            </a:r>
          </a:p>
          <a:p>
            <a:pPr algn="ctr" eaLnBrk="1" hangingPunct="1">
              <a:lnSpc>
                <a:spcPct val="90000"/>
              </a:lnSpc>
              <a:spcAft>
                <a:spcPct val="10000"/>
              </a:spcAft>
            </a:pPr>
            <a:r>
              <a:rPr lang="en-GB" sz="2000">
                <a:latin typeface="Times New Roman" pitchFamily="18" charset="0"/>
              </a:rPr>
              <a:t> 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1</a:t>
            </a:r>
            <a:r>
              <a:rPr lang="ru-RU" altLang="ja-JP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3 – predictions with no </a:t>
            </a:r>
            <a:r>
              <a:rPr lang="en-US" altLang="ja-JP" sz="1400" b="1">
                <a:latin typeface="Arial" pitchFamily="34" charset="0"/>
                <a:ea typeface="ＭＳ Ｐゴシック" pitchFamily="34" charset="-128"/>
              </a:rPr>
              <a:t>resuspension 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 (</a:t>
            </a:r>
            <a:r>
              <a:rPr lang="el-GR" altLang="ja-JP" sz="2000" b="1" i="1">
                <a:latin typeface="Times New Roman" pitchFamily="18" charset="0"/>
              </a:rPr>
              <a:t>κ</a:t>
            </a:r>
            <a:r>
              <a:rPr lang="en-US" altLang="ja-JP" sz="1400" b="1">
                <a:latin typeface="Times New Roman" pitchFamily="18" charset="0"/>
                <a:ea typeface="ＭＳ Ｐゴシック" pitchFamily="34" charset="-128"/>
              </a:rPr>
              <a:t>=1</a:t>
            </a:r>
            <a:r>
              <a:rPr lang="en-US" altLang="ja-JP" sz="1400" b="1">
                <a:latin typeface="Arial" pitchFamily="34" charset="0"/>
                <a:ea typeface="ＭＳ Ｐゴシック" pitchFamily="34" charset="-128"/>
              </a:rPr>
              <a:t>)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; 4</a:t>
            </a:r>
            <a:r>
              <a:rPr lang="ru-RU" altLang="ja-JP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6 – predictions with </a:t>
            </a:r>
            <a:r>
              <a:rPr lang="en-US" altLang="ja-JP" sz="1400" b="1">
                <a:latin typeface="Arial" pitchFamily="34" charset="0"/>
                <a:ea typeface="ＭＳ Ｐゴシック" pitchFamily="34" charset="-128"/>
              </a:rPr>
              <a:t>resuspension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;</a:t>
            </a:r>
            <a:br>
              <a:rPr lang="en-GB" altLang="ja-JP" sz="1400" b="1">
                <a:latin typeface="Arial" pitchFamily="34" charset="0"/>
                <a:ea typeface="ＭＳ Ｐゴシック" pitchFamily="34" charset="-128"/>
              </a:rPr>
            </a:b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7</a:t>
            </a:r>
            <a:r>
              <a:rPr lang="ru-RU" altLang="ja-JP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9 – experiments by </a:t>
            </a:r>
            <a:r>
              <a:rPr lang="en-US" altLang="ja-JP" sz="1400" b="1">
                <a:latin typeface="Arial" pitchFamily="34" charset="0"/>
                <a:ea typeface="ＭＳ Ｐゴシック" pitchFamily="34" charset="-128"/>
              </a:rPr>
              <a:t>Byers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 (1967); 1, 4, 7 – </a:t>
            </a:r>
            <a:r>
              <a:rPr lang="en-GB" altLang="ja-JP" sz="1400" b="1" i="1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GB" altLang="ja-JP" sz="1400" b="1" baseline="-25000">
                <a:latin typeface="Times New Roman" pitchFamily="18" charset="0"/>
                <a:ea typeface="ＭＳ Ｐゴシック" pitchFamily="34" charset="-128"/>
              </a:rPr>
              <a:t>0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 =505 </a:t>
            </a:r>
            <a:r>
              <a:rPr lang="ru-RU" altLang="ja-JP" sz="1400" b="1">
                <a:latin typeface="Arial" pitchFamily="34" charset="0"/>
              </a:rPr>
              <a:t>К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; 2, 5, 8 – </a:t>
            </a:r>
            <a:r>
              <a:rPr lang="en-GB" altLang="ja-JP" sz="1400" b="1" i="1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GB" altLang="ja-JP" sz="1400" b="1" baseline="-25000">
                <a:latin typeface="Times New Roman" pitchFamily="18" charset="0"/>
                <a:ea typeface="ＭＳ Ｐゴシック" pitchFamily="34" charset="-128"/>
              </a:rPr>
              <a:t>0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=630 </a:t>
            </a:r>
            <a:r>
              <a:rPr lang="ru-RU" altLang="ja-JP" sz="1400" b="1">
                <a:latin typeface="Arial" pitchFamily="34" charset="0"/>
              </a:rPr>
              <a:t>К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; 3, 6, 9 – </a:t>
            </a:r>
            <a:r>
              <a:rPr lang="en-GB" altLang="ja-JP" sz="1400" b="1" i="1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GB" altLang="ja-JP" sz="1400" b="1" baseline="-25000">
                <a:latin typeface="Times New Roman" pitchFamily="18" charset="0"/>
                <a:ea typeface="ＭＳ Ｐゴシック" pitchFamily="34" charset="-128"/>
              </a:rPr>
              <a:t>0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 =755 </a:t>
            </a:r>
            <a:r>
              <a:rPr lang="ru-RU" altLang="ja-JP" sz="1400" b="1">
                <a:latin typeface="Arial" pitchFamily="34" charset="0"/>
              </a:rPr>
              <a:t>К</a:t>
            </a:r>
            <a:r>
              <a:rPr lang="en-GB" altLang="ja-JP" sz="1400" b="1">
                <a:latin typeface="Arial" pitchFamily="34" charset="0"/>
                <a:ea typeface="ＭＳ Ｐゴシック" pitchFamily="34" charset="-128"/>
              </a:rPr>
              <a:t> </a:t>
            </a:r>
            <a:endParaRPr lang="en-US" sz="1400" b="1">
              <a:latin typeface="Arial" pitchFamily="34" charset="0"/>
            </a:endParaRPr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0" y="2405063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0" y="24669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0" y="24288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15"/>
          <p:cNvGraphicFramePr>
            <a:graphicFrameLocks noChangeAspect="1"/>
          </p:cNvGraphicFramePr>
          <p:nvPr/>
        </p:nvGraphicFramePr>
        <p:xfrm>
          <a:off x="1119188" y="1857375"/>
          <a:ext cx="4541837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Рисунок" r:id="rId4" imgW="4944240" imgH="3572640" progId="Word.Picture.8">
                  <p:embed/>
                </p:oleObj>
              </mc:Choice>
              <mc:Fallback>
                <p:oleObj name="Рисунок" r:id="rId4" imgW="4944240" imgH="3572640" progId="Word.Picture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859" t="7558" r="4369" b="6349"/>
                      <a:stretch>
                        <a:fillRect/>
                      </a:stretch>
                    </p:blipFill>
                    <p:spPr bwMode="auto">
                      <a:xfrm>
                        <a:off x="1119188" y="1857375"/>
                        <a:ext cx="4541837" cy="3076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14"/>
          <p:cNvGraphicFramePr>
            <a:graphicFrameLocks noChangeAspect="1"/>
          </p:cNvGraphicFramePr>
          <p:nvPr/>
        </p:nvGraphicFramePr>
        <p:xfrm>
          <a:off x="5905500" y="3000375"/>
          <a:ext cx="288766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6" imgW="1764534" imgH="444307" progId="Equation.DSMT4">
                  <p:embed/>
                </p:oleObj>
              </mc:Choice>
              <mc:Fallback>
                <p:oleObj name="Equation" r:id="rId6" imgW="1764534" imgH="444307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3000375"/>
                        <a:ext cx="2887663" cy="7334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FDD59A6-260A-41B0-8A99-1D4656BD3EB4}" type="slidenum">
              <a:rPr lang="en-US" sz="1400" smtClean="0"/>
              <a:pPr eaLnBrk="1" hangingPunct="1"/>
              <a:t>14</a:t>
            </a:fld>
            <a:endParaRPr lang="en-US" sz="1400" smtClean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333500" y="428625"/>
            <a:ext cx="59293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Arial" pitchFamily="34" charset="0"/>
              </a:rPr>
              <a:t>Facility scheme. Input data for calculations</a:t>
            </a:r>
            <a:endParaRPr lang="en-US" sz="32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0" y="18446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2" name="Rectangle 14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/>
        </p:nvGraphicFramePr>
        <p:xfrm>
          <a:off x="1333500" y="1860550"/>
          <a:ext cx="3143250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Picture" r:id="rId4" imgW="5760720" imgH="9972040" progId="Word.Picture.8">
                  <p:embed/>
                </p:oleObj>
              </mc:Choice>
              <mc:Fallback>
                <p:oleObj name="Picture" r:id="rId4" imgW="5760720" imgH="9972040" progId="Word.Picture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873"/>
                      <a:stretch>
                        <a:fillRect/>
                      </a:stretch>
                    </p:blipFill>
                    <p:spPr bwMode="auto">
                      <a:xfrm>
                        <a:off x="1333500" y="1860550"/>
                        <a:ext cx="3143250" cy="49974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16"/>
          <p:cNvSpPr>
            <a:spLocks noChangeArrowheads="1"/>
          </p:cNvSpPr>
          <p:nvPr/>
        </p:nvSpPr>
        <p:spPr bwMode="auto">
          <a:xfrm>
            <a:off x="5048250" y="1928813"/>
            <a:ext cx="3571875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cs typeface="Times New Roman" pitchFamily="18" charset="0"/>
              </a:rPr>
              <a:t>Straight pipe: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6.2 m in length;                   	0.098 m in diameter</a:t>
            </a:r>
          </a:p>
          <a:p>
            <a:pPr eaLnBrk="0" hangingPunct="0">
              <a:defRPr/>
            </a:pPr>
            <a:endParaRPr lang="en-US" sz="1600" dirty="0"/>
          </a:p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sym typeface="Symbol"/>
              </a:rPr>
              <a:t></a:t>
            </a:r>
            <a:r>
              <a:rPr lang="en-US" sz="1600" dirty="0"/>
              <a:t>Isothermal conditions</a:t>
            </a:r>
          </a:p>
          <a:p>
            <a:pPr eaLnBrk="0" hangingPunct="0">
              <a:defRPr/>
            </a:pPr>
            <a:endParaRPr lang="en-US" sz="1600" dirty="0"/>
          </a:p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sym typeface="Symbol"/>
              </a:rPr>
              <a:t></a:t>
            </a:r>
            <a:r>
              <a:rPr lang="en-US" sz="1600" dirty="0"/>
              <a:t>Range of gas rate: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0.5- 100m/s</a:t>
            </a:r>
          </a:p>
          <a:p>
            <a:pPr eaLnBrk="0" hangingPunct="0">
              <a:defRPr/>
            </a:pPr>
            <a:endParaRPr lang="en-US" sz="1600" dirty="0"/>
          </a:p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sym typeface="Symbol"/>
              </a:rPr>
              <a:t></a:t>
            </a:r>
            <a:r>
              <a:rPr lang="en-US" sz="1600" dirty="0"/>
              <a:t>Flow mode –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turbulent</a:t>
            </a:r>
          </a:p>
          <a:p>
            <a:pPr eaLnBrk="0" hangingPunct="0">
              <a:defRPr/>
            </a:pPr>
            <a:endParaRPr lang="en-US" sz="1600" dirty="0"/>
          </a:p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sym typeface="Symbol"/>
              </a:rPr>
              <a:t></a:t>
            </a:r>
            <a:r>
              <a:rPr lang="en-US" sz="1600" dirty="0"/>
              <a:t>Particle flow –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monodispersed</a:t>
            </a:r>
          </a:p>
          <a:p>
            <a:pPr eaLnBrk="0" hangingPunct="0">
              <a:defRPr/>
            </a:pPr>
            <a:endParaRPr lang="en-US" sz="1600" dirty="0"/>
          </a:p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sym typeface="Symbol"/>
              </a:rPr>
              <a:t></a:t>
            </a:r>
            <a:r>
              <a:rPr lang="en-US" sz="1600" dirty="0"/>
              <a:t>Size range: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0.3 -10 </a:t>
            </a: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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m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0" hangingPunct="0">
              <a:defRPr/>
            </a:pPr>
            <a:endParaRPr lang="en-US" sz="1600" dirty="0"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1600" dirty="0">
                <a:solidFill>
                  <a:srgbClr val="FFC000"/>
                </a:solidFill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cs typeface="Times New Roman" pitchFamily="18" charset="0"/>
              </a:rPr>
              <a:t>Particle density range: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1000-	4000 kg/m</a:t>
            </a:r>
            <a:r>
              <a:rPr lang="en-US" sz="1600" baseline="300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3</a:t>
            </a:r>
            <a:endParaRPr lang="ru-RU" sz="1600" baseline="3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0" hangingPunct="0">
              <a:defRPr/>
            </a:pPr>
            <a:endParaRPr lang="ru-RU" sz="1600" dirty="0"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defRPr/>
            </a:pPr>
            <a:endParaRPr lang="en-US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0" hangingPunct="0"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45D93DD-4130-4D3E-8671-563FDD17E680}" type="slidenum">
              <a:rPr lang="en-US" sz="1400" smtClean="0"/>
              <a:pPr eaLnBrk="1" hangingPunct="1"/>
              <a:t>15</a:t>
            </a:fld>
            <a:endParaRPr lang="en-US" sz="140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1690688" y="2000250"/>
          <a:ext cx="5929312" cy="376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Picture" r:id="rId4" imgW="3709503" imgH="2981341" progId="Word.Picture.8">
                  <p:embed/>
                </p:oleObj>
              </mc:Choice>
              <mc:Fallback>
                <p:oleObj name="Picture" r:id="rId4" imgW="3709503" imgH="2981341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2000250"/>
                        <a:ext cx="5929312" cy="37607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1547813" y="5786438"/>
            <a:ext cx="6143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200" b="1">
                <a:cs typeface="Times New Roman" pitchFamily="18" charset="0"/>
              </a:rPr>
              <a:t>Dependence of particles deposition rate versus their size</a:t>
            </a:r>
            <a:r>
              <a:rPr lang="en-US" sz="1200">
                <a:cs typeface="Times New Roman" pitchFamily="18" charset="0"/>
              </a:rPr>
              <a:t>.</a:t>
            </a:r>
            <a:endParaRPr lang="en-US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2690813" y="6000750"/>
            <a:ext cx="4000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1200">
                <a:cs typeface="Times New Roman" pitchFamily="18" charset="0"/>
              </a:rPr>
              <a:t>I - ρ</a:t>
            </a:r>
            <a:r>
              <a:rPr lang="en-US" sz="1200" baseline="-30000">
                <a:cs typeface="Times New Roman" pitchFamily="18" charset="0"/>
              </a:rPr>
              <a:t>p</a:t>
            </a:r>
            <a:r>
              <a:rPr lang="en-US" sz="1200">
                <a:cs typeface="Times New Roman" pitchFamily="18" charset="0"/>
              </a:rPr>
              <a:t>=1000kg/m</a:t>
            </a:r>
            <a:r>
              <a:rPr lang="en-US" sz="1200" baseline="30000">
                <a:cs typeface="Times New Roman" pitchFamily="18" charset="0"/>
              </a:rPr>
              <a:t>3</a:t>
            </a:r>
            <a:r>
              <a:rPr lang="en-US" sz="1200">
                <a:cs typeface="Times New Roman" pitchFamily="18" charset="0"/>
              </a:rPr>
              <a:t>; II - ρ</a:t>
            </a:r>
            <a:r>
              <a:rPr lang="en-US" sz="1200" baseline="-30000">
                <a:cs typeface="Times New Roman" pitchFamily="18" charset="0"/>
              </a:rPr>
              <a:t>p</a:t>
            </a:r>
            <a:r>
              <a:rPr lang="en-US" sz="1200">
                <a:cs typeface="Times New Roman" pitchFamily="18" charset="0"/>
              </a:rPr>
              <a:t>=4000kg/m</a:t>
            </a:r>
            <a:r>
              <a:rPr lang="en-US" sz="1200" baseline="30000">
                <a:cs typeface="Times New Roman" pitchFamily="18" charset="0"/>
              </a:rPr>
              <a:t>3</a:t>
            </a:r>
            <a:endParaRPr lang="en-US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1333500" y="6215063"/>
            <a:ext cx="671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de-DE" sz="1200">
                <a:cs typeface="Times New Roman" pitchFamily="18" charset="0"/>
              </a:rPr>
              <a:t>1 -</a:t>
            </a:r>
            <a:r>
              <a:rPr lang="de-DE" sz="1200">
                <a:latin typeface="Times New Roman CYR" charset="-52"/>
                <a:cs typeface="Times New Roman" pitchFamily="18" charset="0"/>
              </a:rPr>
              <a:t> </a:t>
            </a:r>
            <a:r>
              <a:rPr lang="de-DE" sz="1200">
                <a:cs typeface="Times New Roman" pitchFamily="18" charset="0"/>
              </a:rPr>
              <a:t>U</a:t>
            </a:r>
            <a:r>
              <a:rPr lang="de-DE" sz="1200" baseline="-30000">
                <a:cs typeface="Times New Roman" pitchFamily="18" charset="0"/>
              </a:rPr>
              <a:t>m</a:t>
            </a:r>
            <a:r>
              <a:rPr lang="de-DE" sz="1200">
                <a:cs typeface="Times New Roman" pitchFamily="18" charset="0"/>
              </a:rPr>
              <a:t>=0.5m/s; 2 -</a:t>
            </a:r>
            <a:r>
              <a:rPr lang="de-DE" sz="1200" baseline="-30000">
                <a:latin typeface="Times New Roman CYR" charset="-52"/>
                <a:cs typeface="Times New Roman" pitchFamily="18" charset="0"/>
              </a:rPr>
              <a:t> </a:t>
            </a:r>
            <a:r>
              <a:rPr lang="de-DE" sz="1200">
                <a:cs typeface="Times New Roman" pitchFamily="18" charset="0"/>
              </a:rPr>
              <a:t>U</a:t>
            </a:r>
            <a:r>
              <a:rPr lang="de-DE" sz="1200" baseline="-30000">
                <a:cs typeface="Times New Roman" pitchFamily="18" charset="0"/>
              </a:rPr>
              <a:t>m</a:t>
            </a:r>
            <a:r>
              <a:rPr lang="de-DE" sz="1200">
                <a:cs typeface="Times New Roman" pitchFamily="18" charset="0"/>
              </a:rPr>
              <a:t>=1m/s; 3 -</a:t>
            </a:r>
            <a:r>
              <a:rPr lang="de-DE" sz="1200" baseline="-30000">
                <a:latin typeface="Times New Roman CYR" charset="-52"/>
                <a:cs typeface="Times New Roman" pitchFamily="18" charset="0"/>
              </a:rPr>
              <a:t> </a:t>
            </a:r>
            <a:r>
              <a:rPr lang="de-DE" sz="1200">
                <a:cs typeface="Times New Roman" pitchFamily="18" charset="0"/>
              </a:rPr>
              <a:t>U</a:t>
            </a:r>
            <a:r>
              <a:rPr lang="de-DE" sz="1200" baseline="-30000">
                <a:cs typeface="Times New Roman" pitchFamily="18" charset="0"/>
              </a:rPr>
              <a:t>m</a:t>
            </a:r>
            <a:r>
              <a:rPr lang="de-DE" sz="1200">
                <a:cs typeface="Times New Roman" pitchFamily="18" charset="0"/>
              </a:rPr>
              <a:t>=2m/s; 4 -</a:t>
            </a:r>
            <a:r>
              <a:rPr lang="de-DE" sz="1200" baseline="-30000">
                <a:latin typeface="Times New Roman CYR" charset="-52"/>
                <a:cs typeface="Times New Roman" pitchFamily="18" charset="0"/>
              </a:rPr>
              <a:t> </a:t>
            </a:r>
            <a:r>
              <a:rPr lang="de-DE" sz="1200">
                <a:cs typeface="Times New Roman" pitchFamily="18" charset="0"/>
              </a:rPr>
              <a:t>U</a:t>
            </a:r>
            <a:r>
              <a:rPr lang="de-DE" sz="1200" baseline="-30000">
                <a:cs typeface="Times New Roman" pitchFamily="18" charset="0"/>
              </a:rPr>
              <a:t>m</a:t>
            </a:r>
            <a:r>
              <a:rPr lang="de-DE" sz="1200">
                <a:cs typeface="Times New Roman" pitchFamily="18" charset="0"/>
              </a:rPr>
              <a:t>=5m/s; 5 -</a:t>
            </a:r>
            <a:r>
              <a:rPr lang="de-DE" sz="1200" baseline="-30000">
                <a:latin typeface="Times New Roman CYR" charset="-52"/>
                <a:cs typeface="Times New Roman" pitchFamily="18" charset="0"/>
              </a:rPr>
              <a:t> </a:t>
            </a:r>
            <a:r>
              <a:rPr lang="de-DE" sz="1200">
                <a:cs typeface="Times New Roman" pitchFamily="18" charset="0"/>
              </a:rPr>
              <a:t>U</a:t>
            </a:r>
            <a:r>
              <a:rPr lang="de-DE" sz="1200" baseline="-30000">
                <a:cs typeface="Times New Roman" pitchFamily="18" charset="0"/>
              </a:rPr>
              <a:t>m</a:t>
            </a:r>
            <a:r>
              <a:rPr lang="de-DE" sz="1200">
                <a:cs typeface="Times New Roman" pitchFamily="18" charset="0"/>
              </a:rPr>
              <a:t>=10m/s;</a:t>
            </a:r>
            <a:endParaRPr lang="de-DE"/>
          </a:p>
        </p:txBody>
      </p:sp>
      <p:sp>
        <p:nvSpPr>
          <p:cNvPr id="10248" name="Прямоугольник 10"/>
          <p:cNvSpPr>
            <a:spLocks noChangeArrowheads="1"/>
          </p:cNvSpPr>
          <p:nvPr/>
        </p:nvSpPr>
        <p:spPr bwMode="auto">
          <a:xfrm>
            <a:off x="1976438" y="6429375"/>
            <a:ext cx="54292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1200"/>
              <a:t>6 - U</a:t>
            </a:r>
            <a:r>
              <a:rPr lang="de-DE" sz="1200" baseline="-25000"/>
              <a:t>m</a:t>
            </a:r>
            <a:r>
              <a:rPr lang="de-DE" sz="1200"/>
              <a:t>=20m/s; 7 Um=50m/s; 8 Um=100m/s</a:t>
            </a:r>
            <a:endParaRPr lang="ru-RU" sz="1200"/>
          </a:p>
        </p:txBody>
      </p:sp>
      <p:sp>
        <p:nvSpPr>
          <p:cNvPr id="10249" name="TextBox 11"/>
          <p:cNvSpPr txBox="1">
            <a:spLocks noChangeArrowheads="1"/>
          </p:cNvSpPr>
          <p:nvPr/>
        </p:nvSpPr>
        <p:spPr bwMode="auto">
          <a:xfrm>
            <a:off x="649288" y="571500"/>
            <a:ext cx="8304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Deposition rate of aerosol particles</a:t>
            </a:r>
            <a:endParaRPr lang="ru-RU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CC21C53-02F1-42D1-867B-9C26943D372F}" type="slidenum">
              <a:rPr lang="en-US" sz="1400" smtClean="0"/>
              <a:pPr eaLnBrk="1" hangingPunct="1"/>
              <a:t>16</a:t>
            </a:fld>
            <a:endParaRPr lang="en-US" sz="1400" smtClean="0"/>
          </a:p>
        </p:txBody>
      </p:sp>
      <p:graphicFrame>
        <p:nvGraphicFramePr>
          <p:cNvPr id="11266" name="Object 14"/>
          <p:cNvGraphicFramePr>
            <a:graphicFrameLocks noChangeAspect="1"/>
          </p:cNvGraphicFramePr>
          <p:nvPr/>
        </p:nvGraphicFramePr>
        <p:xfrm>
          <a:off x="642938" y="1928813"/>
          <a:ext cx="3929062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Рисунок" r:id="rId4" imgW="5087112" imgH="3822192" progId="Word.Picture.8">
                  <p:embed/>
                </p:oleObj>
              </mc:Choice>
              <mc:Fallback>
                <p:oleObj name="Рисунок" r:id="rId4" imgW="5087112" imgH="3822192" progId="Word.Pictur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1928813"/>
                        <a:ext cx="3929062" cy="3143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6"/>
          <p:cNvGraphicFramePr>
            <a:graphicFrameLocks noChangeAspect="1"/>
          </p:cNvGraphicFramePr>
          <p:nvPr/>
        </p:nvGraphicFramePr>
        <p:xfrm>
          <a:off x="4714875" y="1928813"/>
          <a:ext cx="3929063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Рисунок" r:id="rId6" imgW="5242560" imgH="3822192" progId="Word.Picture.8">
                  <p:embed/>
                </p:oleObj>
              </mc:Choice>
              <mc:Fallback>
                <p:oleObj name="Рисунок" r:id="rId6" imgW="5242560" imgH="3822192" progId="Word.Picture.8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928813"/>
                        <a:ext cx="3929063" cy="3143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904875" y="142875"/>
            <a:ext cx="76438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</a:rPr>
              <a:t>Variance in aerosol size due to  coagulation</a:t>
            </a:r>
          </a:p>
        </p:txBody>
      </p:sp>
      <p:sp>
        <p:nvSpPr>
          <p:cNvPr id="11270" name="Прямоугольник 5"/>
          <p:cNvSpPr>
            <a:spLocks noChangeArrowheads="1"/>
          </p:cNvSpPr>
          <p:nvPr/>
        </p:nvSpPr>
        <p:spPr bwMode="auto">
          <a:xfrm>
            <a:off x="690563" y="5143500"/>
            <a:ext cx="38576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 b="1"/>
              <a:t>Variance in aerosol size versus the pipe length (Мо =0.01): </a:t>
            </a:r>
            <a:r>
              <a:rPr lang="en-US" sz="1200"/>
              <a:t>1, 2, 3 -do =0.3 </a:t>
            </a:r>
            <a:r>
              <a:rPr lang="en-US" sz="1400">
                <a:sym typeface="Symbol" pitchFamily="18" charset="2"/>
              </a:rPr>
              <a:t></a:t>
            </a:r>
            <a:r>
              <a:rPr lang="en-US" sz="1200"/>
              <a:t>m, </a:t>
            </a:r>
          </a:p>
          <a:p>
            <a:pPr algn="ctr"/>
            <a:r>
              <a:rPr lang="en-US" sz="1200"/>
              <a:t>4, 5, 6 - do=10 </a:t>
            </a:r>
            <a:r>
              <a:rPr lang="en-US" sz="1400">
                <a:sym typeface="Symbol" pitchFamily="18" charset="2"/>
              </a:rPr>
              <a:t></a:t>
            </a:r>
            <a:r>
              <a:rPr lang="en-US" sz="1200"/>
              <a:t>m; </a:t>
            </a:r>
          </a:p>
          <a:p>
            <a:pPr algn="ctr"/>
            <a:r>
              <a:rPr lang="en-US" sz="1200"/>
              <a:t>1, 4 - U</a:t>
            </a:r>
            <a:r>
              <a:rPr lang="en-US" sz="800"/>
              <a:t>m</a:t>
            </a:r>
            <a:r>
              <a:rPr lang="en-US" sz="1200"/>
              <a:t>=1 m/s; 2, 5 - U</a:t>
            </a:r>
            <a:r>
              <a:rPr lang="en-US" sz="800"/>
              <a:t>m</a:t>
            </a:r>
            <a:r>
              <a:rPr lang="en-US" sz="1200"/>
              <a:t>=10 m/s; </a:t>
            </a:r>
          </a:p>
          <a:p>
            <a:pPr algn="ctr"/>
            <a:r>
              <a:rPr lang="en-US" sz="1200"/>
              <a:t>3, 6 - U</a:t>
            </a:r>
            <a:r>
              <a:rPr lang="en-US" sz="800"/>
              <a:t>m</a:t>
            </a:r>
            <a:r>
              <a:rPr lang="en-US" sz="1200"/>
              <a:t>=100 m/s.</a:t>
            </a:r>
            <a:endParaRPr lang="ru-RU"/>
          </a:p>
        </p:txBody>
      </p:sp>
      <p:sp>
        <p:nvSpPr>
          <p:cNvPr id="11271" name="Прямоугольник 6"/>
          <p:cNvSpPr>
            <a:spLocks noChangeArrowheads="1"/>
          </p:cNvSpPr>
          <p:nvPr/>
        </p:nvSpPr>
        <p:spPr bwMode="auto">
          <a:xfrm>
            <a:off x="4762500" y="5143500"/>
            <a:ext cx="3929063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1200" b="1"/>
              <a:t>Variance </a:t>
            </a:r>
            <a:r>
              <a:rPr lang="en-US" sz="1200" b="1"/>
              <a:t>in aerosol size versus  inlet</a:t>
            </a:r>
            <a:r>
              <a:rPr lang="pt-BR" sz="1200" b="1"/>
              <a:t> concentration</a:t>
            </a:r>
            <a:r>
              <a:rPr lang="pt-BR" sz="1200"/>
              <a:t>:</a:t>
            </a:r>
          </a:p>
          <a:p>
            <a:pPr algn="ctr"/>
            <a:r>
              <a:rPr lang="pt-BR" sz="1200"/>
              <a:t> 1, 2, 3 - do=0.3 </a:t>
            </a:r>
            <a:r>
              <a:rPr lang="pt-BR" sz="1400">
                <a:sym typeface="Symbol" pitchFamily="18" charset="2"/>
              </a:rPr>
              <a:t></a:t>
            </a:r>
            <a:r>
              <a:rPr lang="pt-BR" sz="1200"/>
              <a:t>m; 4, 5, 6 -do =10 </a:t>
            </a:r>
            <a:r>
              <a:rPr lang="pt-BR" sz="1400">
                <a:sym typeface="Symbol" pitchFamily="18" charset="2"/>
              </a:rPr>
              <a:t></a:t>
            </a:r>
            <a:r>
              <a:rPr lang="pt-BR" sz="1200"/>
              <a:t>m; </a:t>
            </a:r>
          </a:p>
          <a:p>
            <a:pPr algn="ctr"/>
            <a:r>
              <a:rPr lang="pt-BR" sz="1200"/>
              <a:t>1, 4 - U</a:t>
            </a:r>
            <a:r>
              <a:rPr lang="pt-BR" sz="800"/>
              <a:t>m</a:t>
            </a:r>
            <a:r>
              <a:rPr lang="pt-BR" sz="1200"/>
              <a:t>=1 m/s; 2, 5 -U</a:t>
            </a:r>
            <a:r>
              <a:rPr lang="pt-BR" sz="800"/>
              <a:t>m</a:t>
            </a:r>
            <a:r>
              <a:rPr lang="pt-BR" sz="1200"/>
              <a:t> =10 m/s; </a:t>
            </a:r>
          </a:p>
          <a:p>
            <a:pPr algn="ctr"/>
            <a:r>
              <a:rPr lang="pt-BR" sz="1200"/>
              <a:t>3, 6 -U</a:t>
            </a:r>
            <a:r>
              <a:rPr lang="pt-BR" sz="800"/>
              <a:t>m</a:t>
            </a:r>
            <a:r>
              <a:rPr lang="pt-BR" sz="1200"/>
              <a:t> =100 m/s;  </a:t>
            </a:r>
            <a:endParaRPr lang="ru-RU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8DBBEBB-5C0F-4EB6-9205-C5592924B348}" type="slidenum">
              <a:rPr lang="en-US" sz="1400" smtClean="0"/>
              <a:pPr eaLnBrk="1" hangingPunct="1"/>
              <a:t>17</a:t>
            </a:fld>
            <a:endParaRPr lang="en-US" sz="1400" smtClean="0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690563" y="1857375"/>
          <a:ext cx="41148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Graph" r:id="rId4" imgW="5207400" imgH="3699000" progId="Origin50.Graph">
                  <p:embed/>
                </p:oleObj>
              </mc:Choice>
              <mc:Fallback>
                <p:oleObj name="Graph" r:id="rId4" imgW="5207400" imgH="3699000" progId="Origin50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1857375"/>
                        <a:ext cx="4114800" cy="3429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4905375" y="1857375"/>
          <a:ext cx="4048125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Graph" r:id="rId6" imgW="5163840" imgH="3699000" progId="Origin50.Graph">
                  <p:embed/>
                </p:oleObj>
              </mc:Choice>
              <mc:Fallback>
                <p:oleObj name="Graph" r:id="rId6" imgW="5163840" imgH="3699000" progId="Origin50.Grap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1857375"/>
                        <a:ext cx="4048125" cy="3429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Прямоугольник 5"/>
          <p:cNvSpPr>
            <a:spLocks noChangeArrowheads="1"/>
          </p:cNvSpPr>
          <p:nvPr/>
        </p:nvSpPr>
        <p:spPr bwMode="auto">
          <a:xfrm>
            <a:off x="762000" y="0"/>
            <a:ext cx="778668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</a:rPr>
              <a:t>Effect of dispersion of aerosol size distribution on the deposition efficiency  </a:t>
            </a:r>
          </a:p>
          <a:p>
            <a:endParaRPr lang="ru-RU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2476500" y="5919788"/>
          <a:ext cx="449421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8" imgW="3467100" imgH="723900" progId="Equation.DSMT4">
                  <p:embed/>
                </p:oleObj>
              </mc:Choice>
              <mc:Fallback>
                <p:oleObj name="Equation" r:id="rId8" imgW="3467100" imgH="7239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5919788"/>
                        <a:ext cx="4494213" cy="9382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Box 7"/>
          <p:cNvSpPr txBox="1">
            <a:spLocks noChangeArrowheads="1"/>
          </p:cNvSpPr>
          <p:nvPr/>
        </p:nvSpPr>
        <p:spPr bwMode="auto">
          <a:xfrm>
            <a:off x="1833563" y="5357813"/>
            <a:ext cx="6127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2000"/>
              <a:t>Initial distribution  of aerosol size(log-normal)</a:t>
            </a:r>
            <a:endParaRPr lang="ru-RU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1297E47-3FEB-43CC-A0F3-9F8755982776}" type="slidenum">
              <a:rPr lang="en-US" sz="1400" smtClean="0"/>
              <a:pPr eaLnBrk="1" hangingPunct="1"/>
              <a:t>18</a:t>
            </a:fld>
            <a:endParaRPr lang="en-US" sz="1400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457200" y="852488"/>
            <a:ext cx="7994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  <a:latin typeface="Arial" pitchFamily="34" charset="0"/>
              </a:rPr>
              <a:t>Summary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588963" y="1974850"/>
            <a:ext cx="79914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Blip>
                <a:blip r:embed="rId3"/>
              </a:buBlip>
            </a:pPr>
            <a:r>
              <a:rPr lang="en-US" sz="2200">
                <a:latin typeface="Arial" pitchFamily="34" charset="0"/>
                <a:cs typeface="Arial" pitchFamily="34" charset="0"/>
              </a:rPr>
              <a:t>Calculations of deposition rate of aerosol particles in turbulent channel flow are performed for conditions of experiments at ATF facility</a:t>
            </a:r>
            <a:r>
              <a:rPr lang="en-US" sz="2200"/>
              <a:t>.</a:t>
            </a:r>
            <a:endParaRPr lang="en-US" sz="2200">
              <a:latin typeface="Arial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40000"/>
              </a:spcBef>
              <a:buClr>
                <a:schemeClr val="folHlink"/>
              </a:buClr>
              <a:buSzPct val="85000"/>
              <a:buFont typeface="Wingdings" pitchFamily="2" charset="2"/>
              <a:buBlip>
                <a:blip r:embed="rId3"/>
              </a:buBlip>
            </a:pPr>
            <a:r>
              <a:rPr lang="en-US" sz="2200">
                <a:latin typeface="Arial" pitchFamily="34" charset="0"/>
                <a:cs typeface="Arial" pitchFamily="34" charset="0"/>
              </a:rPr>
              <a:t>The results received allow to estimated entrance concentration of aerosols, at which excess it is necessary to take into account  the effect coagulation</a:t>
            </a:r>
            <a:r>
              <a:rPr lang="en-US" sz="2400"/>
              <a:t>.</a:t>
            </a:r>
            <a:endParaRPr lang="en-GB" sz="2200">
              <a:latin typeface="Arial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40000"/>
              </a:spcBef>
              <a:buClr>
                <a:schemeClr val="folHlink"/>
              </a:buClr>
              <a:buSzPct val="85000"/>
              <a:buFont typeface="Wingdings" pitchFamily="2" charset="2"/>
              <a:buBlip>
                <a:blip r:embed="rId3"/>
              </a:buBlip>
            </a:pPr>
            <a:r>
              <a:rPr lang="en-US" sz="2200">
                <a:latin typeface="Arial" pitchFamily="34" charset="0"/>
                <a:cs typeface="Arial" pitchFamily="34" charset="0"/>
              </a:rPr>
              <a:t>A strong effect of a dispersion of aerosol size distribution on efficiency of deposition takes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AA0617B-65A4-4E7B-B54E-3DAC58DC0327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092200" y="2595563"/>
            <a:ext cx="7272338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90000"/>
              </a:spcBef>
            </a:pPr>
            <a:r>
              <a:rPr lang="en-GB" sz="3200">
                <a:latin typeface="Arial" pitchFamily="34" charset="0"/>
                <a:cs typeface="Times New Roman" pitchFamily="18" charset="0"/>
              </a:rPr>
              <a:t>The objective of this report is to present </a:t>
            </a:r>
            <a:r>
              <a:rPr lang="en-US" sz="3200"/>
              <a:t>pretest</a:t>
            </a:r>
            <a:r>
              <a:rPr lang="ru-RU" sz="3200"/>
              <a:t> </a:t>
            </a:r>
            <a:r>
              <a:rPr lang="en-US" sz="3200"/>
              <a:t>analysis of experiments performed at ATF facility.</a:t>
            </a:r>
            <a:endParaRPr lang="en-GB" sz="32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90121" name="Rectangle 9"/>
          <p:cNvSpPr>
            <a:spLocks noGrp="1" noChangeArrowheads="1"/>
          </p:cNvSpPr>
          <p:nvPr>
            <p:ph type="title"/>
          </p:nvPr>
        </p:nvSpPr>
        <p:spPr>
          <a:xfrm>
            <a:off x="463550" y="577850"/>
            <a:ext cx="7758113" cy="12509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dirty="0" smtClean="0">
                <a:latin typeface="Arial" charset="0"/>
              </a:rPr>
              <a:t>Objective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3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6C0AFE0-C46D-4171-8078-53BDAD640F9A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533400" y="336550"/>
            <a:ext cx="8191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Application of </a:t>
            </a:r>
            <a:r>
              <a:rPr lang="en-US" sz="3200" b="1">
                <a:solidFill>
                  <a:schemeClr val="tx2"/>
                </a:solidFill>
              </a:rPr>
              <a:t>PROFIT code</a:t>
            </a:r>
            <a:endParaRPr lang="en-US" sz="32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7412" name="Прямоугольник 11"/>
          <p:cNvSpPr>
            <a:spLocks noChangeArrowheads="1"/>
          </p:cNvSpPr>
          <p:nvPr/>
        </p:nvSpPr>
        <p:spPr bwMode="auto">
          <a:xfrm>
            <a:off x="1047750" y="1857375"/>
            <a:ext cx="7286625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400"/>
              <a:t>  The PROFIT code is a part of the SOCRAT code  that is a fully integrated engineering-level code for modelling the progression of severe accidents in light water reactor (LWR) of a NPP. </a:t>
            </a:r>
          </a:p>
          <a:p>
            <a:r>
              <a:rPr lang="en-GB" sz="2400"/>
              <a:t>  The SOCRAT/PROFIT code calculates the transport, deposition, and transformation of fission products along the primary circuit of a pressurized water reactor VVER during a severe accident</a:t>
            </a:r>
            <a:r>
              <a:rPr lang="en-GB"/>
              <a:t>. </a:t>
            </a:r>
            <a:r>
              <a:rPr lang="en-US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48FA606-8A1E-4ECD-8EE8-361CE06C6290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300038" y="538163"/>
            <a:ext cx="87137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GB"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main phenomena modelled by the PROFIT code</a:t>
            </a:r>
            <a:r>
              <a:rPr lang="en-GB" sz="3200" b="1">
                <a:solidFill>
                  <a:schemeClr val="tx2"/>
                </a:solidFill>
              </a:rPr>
              <a:t> </a:t>
            </a:r>
            <a:r>
              <a:rPr lang="en-US"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8436" name="Line 9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437" name="Line 20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40" name="Прямоугольник 15"/>
          <p:cNvSpPr>
            <a:spLocks noChangeArrowheads="1"/>
          </p:cNvSpPr>
          <p:nvPr/>
        </p:nvSpPr>
        <p:spPr bwMode="auto">
          <a:xfrm>
            <a:off x="833438" y="1785938"/>
            <a:ext cx="7500937" cy="575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400">
                <a:sym typeface="Symbol" pitchFamily="18" charset="2"/>
              </a:rPr>
              <a:t> </a:t>
            </a:r>
            <a:r>
              <a:rPr lang="en-GB" sz="2400"/>
              <a:t>aerosol deposition on circuit walls: Brownian and turbulent diffusion, turbophoresis, gravitational sedimentation, </a:t>
            </a:r>
            <a:r>
              <a:rPr lang="en-US" sz="2400"/>
              <a:t>thermophoresis, diffusiophoresis, and centrifugal force when flowing around a curved surface or in the case of flow swirl</a:t>
            </a:r>
          </a:p>
          <a:p>
            <a:r>
              <a:rPr lang="en-GB" sz="2400">
                <a:sym typeface="Symbol" pitchFamily="18" charset="2"/>
              </a:rPr>
              <a:t> </a:t>
            </a:r>
            <a:r>
              <a:rPr lang="en-GB" sz="2400"/>
              <a:t>interactions of volatile FP with aerosols through condensation or evaporation</a:t>
            </a:r>
          </a:p>
          <a:p>
            <a:r>
              <a:rPr lang="en-GB" sz="2400">
                <a:sym typeface="Symbol" pitchFamily="18" charset="2"/>
              </a:rPr>
              <a:t> </a:t>
            </a:r>
            <a:r>
              <a:rPr lang="en-GB" sz="2400"/>
              <a:t>interaction of volatile FP with walls through condensation or sorption </a:t>
            </a:r>
          </a:p>
          <a:p>
            <a:r>
              <a:rPr lang="en-GB" sz="2400">
                <a:sym typeface="Symbol" pitchFamily="18" charset="2"/>
              </a:rPr>
              <a:t> </a:t>
            </a:r>
            <a:r>
              <a:rPr lang="en-GB" sz="2400"/>
              <a:t>aerosol coagulation: Brownian diffusion, turbulence, gravity</a:t>
            </a:r>
            <a:endParaRPr lang="en-US" sz="2400"/>
          </a:p>
          <a:p>
            <a:endParaRPr lang="en-US" sz="2400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7CE3336-F04B-40F2-92C3-147BBE39A7FA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904875" y="571500"/>
            <a:ext cx="7272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Updating of PROFIT code</a:t>
            </a:r>
            <a:endParaRPr lang="en-US" sz="3200" b="1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9460" name="Line 9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9461" name="Line 20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9462" name="Прямоугольник 20"/>
          <p:cNvSpPr>
            <a:spLocks noChangeArrowheads="1"/>
          </p:cNvSpPr>
          <p:nvPr/>
        </p:nvSpPr>
        <p:spPr bwMode="auto">
          <a:xfrm>
            <a:off x="976313" y="1857375"/>
            <a:ext cx="7858125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/>
              <a:t>The following improvements are introduced into a code:</a:t>
            </a:r>
          </a:p>
          <a:p>
            <a:endParaRPr lang="en-US" sz="2400"/>
          </a:p>
          <a:p>
            <a:r>
              <a:rPr lang="en-US" sz="2400"/>
              <a:t>1. New dependence for the deposition rate of aerosol particles due to Brownian and turbulent diffusion, turbophoresis, gravitational settling, centrifugal force, thermophoresis and etc.</a:t>
            </a:r>
          </a:p>
          <a:p>
            <a:endParaRPr lang="en-US" sz="2400"/>
          </a:p>
          <a:p>
            <a:r>
              <a:rPr lang="en-US" sz="2400"/>
              <a:t>2. Model of resuspension of aerosol particles</a:t>
            </a:r>
          </a:p>
          <a:p>
            <a:endParaRPr lang="en-US" sz="2400"/>
          </a:p>
          <a:p>
            <a:r>
              <a:rPr lang="en-US" sz="2400"/>
              <a:t>3. Correlation for a turbulent coagulation kernel allowing for the preferential accumulation effect of aerosol particles  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323E06B-8B22-48D3-B8B1-B2501017A52E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541713" y="2276475"/>
          <a:ext cx="19431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942920" imgH="825480" progId="Equation.DSMT4">
                  <p:embed/>
                </p:oleObj>
              </mc:Choice>
              <mc:Fallback>
                <p:oleObj name="Equation" r:id="rId4" imgW="1942920" imgH="825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713" y="2276475"/>
                        <a:ext cx="1943100" cy="8350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19150" y="4256088"/>
            <a:ext cx="7473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b="1" u="sng">
                <a:solidFill>
                  <a:schemeClr val="folHlink"/>
                </a:solidFill>
                <a:latin typeface="Arial" pitchFamily="34" charset="0"/>
              </a:rPr>
              <a:t>The deposition coefficient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27088" y="1844675"/>
            <a:ext cx="7239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u="sng">
                <a:solidFill>
                  <a:schemeClr val="folHlink"/>
                </a:solidFill>
                <a:latin typeface="Arial" pitchFamily="34" charset="0"/>
              </a:rPr>
              <a:t>The deposition rate</a:t>
            </a:r>
            <a:r>
              <a:rPr lang="en-US" sz="2000" b="1">
                <a:latin typeface="Arial" pitchFamily="34" charset="0"/>
              </a:rPr>
              <a:t> </a:t>
            </a:r>
            <a:r>
              <a:rPr lang="en-US" sz="2000" b="1" u="sng">
                <a:solidFill>
                  <a:schemeClr val="folHlink"/>
                </a:solidFill>
                <a:latin typeface="Arial" pitchFamily="34" charset="0"/>
              </a:rPr>
              <a:t>  </a:t>
            </a:r>
            <a:endParaRPr lang="ru-RU" sz="2000" b="1" i="1" u="sng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3843338" y="4797425"/>
          <a:ext cx="128111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282680" imgH="812520" progId="Equation.DSMT4">
                  <p:embed/>
                </p:oleObj>
              </mc:Choice>
              <mc:Fallback>
                <p:oleObj name="Equation" r:id="rId6" imgW="1282680" imgH="8125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338" y="4797425"/>
                        <a:ext cx="1281112" cy="819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" name="Rectangle 12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5" name="Rectangle 43"/>
          <p:cNvSpPr>
            <a:spLocks noChangeArrowheads="1"/>
          </p:cNvSpPr>
          <p:nvPr/>
        </p:nvSpPr>
        <p:spPr bwMode="auto">
          <a:xfrm>
            <a:off x="1020763" y="300038"/>
            <a:ext cx="7272337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Definition of the Aerosol</a:t>
            </a:r>
            <a:br>
              <a:rPr lang="en-US" sz="3200" b="1">
                <a:solidFill>
                  <a:schemeClr val="tx2"/>
                </a:solidFill>
                <a:latin typeface="Arial" pitchFamily="34" charset="0"/>
              </a:rPr>
            </a:b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Deposition Rate</a:t>
            </a:r>
          </a:p>
        </p:txBody>
      </p:sp>
      <p:sp>
        <p:nvSpPr>
          <p:cNvPr id="1036" name="Text Box 53"/>
          <p:cNvSpPr txBox="1">
            <a:spLocks noChangeArrowheads="1"/>
          </p:cNvSpPr>
          <p:nvPr/>
        </p:nvSpPr>
        <p:spPr bwMode="auto">
          <a:xfrm>
            <a:off x="660400" y="3227388"/>
            <a:ext cx="822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ja-JP" sz="2000" b="1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 is the volume considered, 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S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 is the surface bounding the volume,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J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</a:rPr>
              <a:t>w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is the total deposition flow rate on the wall, </a:t>
            </a:r>
            <a:r>
              <a:rPr lang="el-GR" altLang="ja-JP" sz="2000" b="1" i="1"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is the sticking coefficient that is equal to the ratio between the flow rate of aerosols sticking the wall and the total deposition flow rate on the wall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037" name="Text Box 54"/>
          <p:cNvSpPr txBox="1">
            <a:spLocks noChangeArrowheads="1"/>
          </p:cNvSpPr>
          <p:nvPr/>
        </p:nvSpPr>
        <p:spPr bwMode="auto">
          <a:xfrm>
            <a:off x="660400" y="5661025"/>
            <a:ext cx="8221663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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b</a:t>
            </a:r>
            <a:r>
              <a:rPr lang="en-US" altLang="ja-JP" sz="2000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is the bulk aerosol concentration,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u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*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  is the friction velocity</a:t>
            </a:r>
            <a:r>
              <a:rPr lang="ru-RU" altLang="ja-JP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5DDFFC2-D763-422D-A18B-09377F21146A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476500" y="2928938"/>
          <a:ext cx="370681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2336760" imgH="482400" progId="Equation.DSMT4">
                  <p:embed/>
                </p:oleObj>
              </mc:Choice>
              <mc:Fallback>
                <p:oleObj name="Equation" r:id="rId4" imgW="233676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2928938"/>
                        <a:ext cx="3706813" cy="7731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827088" y="1844675"/>
            <a:ext cx="72390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b="1" u="sng">
                <a:solidFill>
                  <a:schemeClr val="folHlink"/>
                </a:solidFill>
                <a:latin typeface="Arial" pitchFamily="34" charset="0"/>
              </a:rPr>
              <a:t>The deposition coefficient  </a:t>
            </a:r>
            <a:endParaRPr lang="ru-RU" b="1" i="1" u="sng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1020763" y="300038"/>
            <a:ext cx="7272337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The Deposition Rate due to Brownian and Turbulent Diffusion </a:t>
            </a:r>
          </a:p>
        </p:txBody>
      </p:sp>
      <p:sp>
        <p:nvSpPr>
          <p:cNvPr id="2058" name="Text Box 13"/>
          <p:cNvSpPr txBox="1">
            <a:spLocks noChangeArrowheads="1"/>
          </p:cNvSpPr>
          <p:nvPr/>
        </p:nvSpPr>
        <p:spPr bwMode="auto">
          <a:xfrm>
            <a:off x="547688" y="4286250"/>
            <a:ext cx="8221662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b="1">
                <a:latin typeface="Times New Roman" pitchFamily="18" charset="0"/>
                <a:ea typeface="ＭＳ Ｐゴシック" pitchFamily="34" charset="-128"/>
              </a:rPr>
              <a:t>Sc</a:t>
            </a:r>
            <a:r>
              <a:rPr lang="en-US" altLang="ja-JP" b="1" i="1" baseline="-25000">
                <a:latin typeface="Times New Roman" pitchFamily="18" charset="0"/>
                <a:ea typeface="ＭＳ Ｐゴシック" pitchFamily="34" charset="-128"/>
              </a:rPr>
              <a:t>B</a:t>
            </a:r>
            <a:r>
              <a:rPr lang="en-US" altLang="ja-JP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</a:t>
            </a:r>
            <a:r>
              <a:rPr lang="en-US" altLang="ja-JP" b="1" i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</a:t>
            </a:r>
            <a:r>
              <a:rPr lang="en-US" altLang="ja-JP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f </a:t>
            </a:r>
            <a:r>
              <a:rPr lang="en-US" altLang="ja-JP" b="1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/D</a:t>
            </a:r>
            <a:r>
              <a:rPr lang="en-US" altLang="ja-JP" b="1" i="1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B</a:t>
            </a:r>
            <a:r>
              <a:rPr lang="en-US" altLang="ja-JP" baseline="-2500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 </a:t>
            </a:r>
            <a:r>
              <a:rPr lang="en-US" altLang="ja-JP">
                <a:latin typeface="Times New Roman" pitchFamily="18" charset="0"/>
                <a:ea typeface="ＭＳ Ｐゴシック" pitchFamily="34" charset="-128"/>
              </a:rPr>
              <a:t> is the Schmidt number defining as the ratio of the fluid kinematic viscosity to the Brownian diffusivity</a:t>
            </a:r>
            <a:r>
              <a:rPr lang="en-US" altLang="ja-JP">
                <a:ea typeface="ＭＳ Ｐゴシック" pitchFamily="34" charset="-128"/>
              </a:rPr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150C056-5657-4254-9A36-CB68F6FA4785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322513" y="2279650"/>
          <a:ext cx="43815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4" imgW="4381200" imgH="1066680" progId="Equation.DSMT4">
                  <p:embed/>
                </p:oleObj>
              </mc:Choice>
              <mc:Fallback>
                <p:oleObj name="Equation" r:id="rId4" imgW="4381200" imgH="10666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2279650"/>
                        <a:ext cx="4381500" cy="10779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27088" y="1844675"/>
            <a:ext cx="7239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u="sng">
                <a:solidFill>
                  <a:schemeClr val="folHlink"/>
                </a:solidFill>
                <a:latin typeface="Arial" pitchFamily="34" charset="0"/>
              </a:rPr>
              <a:t>The deposition coefficient  </a:t>
            </a:r>
            <a:endParaRPr lang="ru-RU" sz="2000" b="1" i="1" u="sng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020763" y="300038"/>
            <a:ext cx="7272337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The Deposition Rate due to Turbophoresis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60400" y="4941888"/>
            <a:ext cx="8221663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ja-JP" sz="2000" b="1" i="1">
                <a:latin typeface="Times New Roman" pitchFamily="18" charset="0"/>
              </a:rPr>
              <a:t>ρ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</a:rPr>
              <a:t>p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and </a:t>
            </a:r>
            <a:r>
              <a:rPr lang="el-GR" altLang="ja-JP" sz="2000" b="1" i="1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</a:t>
            </a:r>
            <a:r>
              <a:rPr lang="en-US" altLang="ja-JP">
                <a:ea typeface="ＭＳ Ｐゴシック" pitchFamily="34" charset="-128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are the particle and fluid densities,  </a:t>
            </a:r>
            <a:r>
              <a:rPr lang="en-US" altLang="ja-JP" sz="2000" b="1" i="1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altLang="ja-JP" sz="2000" b="1" i="1" baseline="-25000">
                <a:latin typeface="Times New Roman" pitchFamily="18" charset="0"/>
                <a:ea typeface="ＭＳ Ｐゴシック" pitchFamily="34" charset="-128"/>
              </a:rPr>
              <a:t>p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  is the particle diameter,</a:t>
            </a:r>
            <a:br>
              <a:rPr lang="en-US" altLang="ja-JP" sz="2000">
                <a:latin typeface="Times New Roman" pitchFamily="18" charset="0"/>
                <a:ea typeface="ＭＳ Ｐゴシック" pitchFamily="34" charset="-128"/>
              </a:rPr>
            </a:br>
            <a:r>
              <a:rPr lang="en-US" altLang="ja-JP" sz="2000" b="1">
                <a:latin typeface="Times New Roman" pitchFamily="18" charset="0"/>
                <a:ea typeface="ＭＳ Ｐゴシック" pitchFamily="34" charset="-128"/>
              </a:rPr>
              <a:t>Kn</a:t>
            </a: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 is the Knudsen number defined as the double molecule free path to the particle diameter</a:t>
            </a:r>
            <a:br>
              <a:rPr lang="en-US" altLang="ja-JP" sz="2000">
                <a:latin typeface="Times New Roman" pitchFamily="18" charset="0"/>
                <a:ea typeface="ＭＳ Ｐゴシック" pitchFamily="34" charset="-128"/>
              </a:rPr>
            </a:br>
            <a:r>
              <a:rPr lang="en-US" altLang="ja-JP" sz="2000">
                <a:latin typeface="Times New Roman" pitchFamily="18" charset="0"/>
                <a:ea typeface="ＭＳ Ｐゴシック" pitchFamily="34" charset="-128"/>
              </a:rPr>
              <a:t>According to 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Talbot </a:t>
            </a:r>
            <a:r>
              <a:rPr lang="en-GB" altLang="ja-JP" sz="2000" i="1">
                <a:latin typeface="Times New Roman" pitchFamily="18" charset="0"/>
                <a:ea typeface="ＭＳ Ｐゴシック" pitchFamily="34" charset="-128"/>
              </a:rPr>
              <a:t>et al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. (1980): </a:t>
            </a:r>
            <a:r>
              <a:rPr lang="en-GB" altLang="ja-JP" sz="2000" i="1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GB" altLang="ja-JP" sz="2000" baseline="-25000">
                <a:latin typeface="Times New Roman" pitchFamily="18" charset="0"/>
                <a:ea typeface="ＭＳ Ｐゴシック" pitchFamily="34" charset="-128"/>
              </a:rPr>
              <a:t>1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=1.20, </a:t>
            </a:r>
            <a:r>
              <a:rPr lang="en-GB" altLang="ja-JP" sz="2000" i="1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GB" altLang="ja-JP" sz="2000" baseline="-2500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=0.41, </a:t>
            </a:r>
            <a:r>
              <a:rPr lang="en-GB" altLang="ja-JP" sz="2000" i="1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GB" altLang="ja-JP" sz="2000" baseline="-2500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GB" altLang="ja-JP" sz="2000">
                <a:latin typeface="Times New Roman" pitchFamily="18" charset="0"/>
                <a:ea typeface="ＭＳ Ｐゴシック" pitchFamily="34" charset="-128"/>
              </a:rPr>
              <a:t>=0.88</a:t>
            </a:r>
            <a:endParaRPr lang="en-US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838200" y="3694113"/>
            <a:ext cx="72390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chemeClr val="folHlink"/>
                </a:solidFill>
                <a:latin typeface="Arial" pitchFamily="34" charset="0"/>
              </a:rPr>
              <a:t>The particle response time  </a:t>
            </a:r>
            <a:endParaRPr lang="ru-RU" sz="1800" b="1" i="1">
              <a:solidFill>
                <a:schemeClr val="folHlink"/>
              </a:solidFill>
              <a:latin typeface="Arial" pitchFamily="34" charset="0"/>
            </a:endParaRPr>
          </a:p>
        </p:txBody>
      </p:sp>
      <p:graphicFrame>
        <p:nvGraphicFramePr>
          <p:cNvPr id="3075" name="Object 14"/>
          <p:cNvGraphicFramePr>
            <a:graphicFrameLocks noChangeAspect="1"/>
          </p:cNvGraphicFramePr>
          <p:nvPr/>
        </p:nvGraphicFramePr>
        <p:xfrm>
          <a:off x="2290763" y="4076700"/>
          <a:ext cx="44323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6" imgW="4431960" imgH="787320" progId="Equation.DSMT4">
                  <p:embed/>
                </p:oleObj>
              </mc:Choice>
              <mc:Fallback>
                <p:oleObj name="Equation" r:id="rId6" imgW="4431960" imgH="7873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4076700"/>
                        <a:ext cx="4432300" cy="7953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10BCF41-8151-4C61-9E0B-0DC79CBAF7D4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1020763" y="300038"/>
            <a:ext cx="7272337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chemeClr val="tx2"/>
                </a:solidFill>
                <a:latin typeface="Arial" pitchFamily="34" charset="0"/>
              </a:rPr>
              <a:t>The Deposition Rate due to Turbophoresis 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515938" y="5157788"/>
            <a:ext cx="8221662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The deposition coefficient against the dimensionless</a:t>
            </a:r>
            <a:br>
              <a:rPr lang="en-US" sz="2000" b="1">
                <a:solidFill>
                  <a:schemeClr val="tx2"/>
                </a:solidFill>
                <a:latin typeface="Arial" pitchFamily="34" charset="0"/>
              </a:rPr>
            </a:br>
            <a:r>
              <a:rPr lang="en-US" sz="2000" b="1">
                <a:solidFill>
                  <a:schemeClr val="tx2"/>
                </a:solidFill>
                <a:latin typeface="Arial" pitchFamily="34" charset="0"/>
              </a:rPr>
              <a:t>particle response time in channel flows</a:t>
            </a:r>
          </a:p>
          <a:p>
            <a:pPr algn="ctr" eaLnBrk="1" hangingPunct="1">
              <a:lnSpc>
                <a:spcPct val="90000"/>
              </a:lnSpc>
              <a:spcAft>
                <a:spcPct val="10000"/>
              </a:spcAft>
            </a:pPr>
            <a:r>
              <a:rPr lang="en-GB" sz="2000">
                <a:latin typeface="Times New Roman" pitchFamily="18" charset="0"/>
              </a:rPr>
              <a:t> </a:t>
            </a:r>
            <a:r>
              <a:rPr lang="en-GB" sz="1400" b="1">
                <a:latin typeface="Arial" pitchFamily="34" charset="0"/>
              </a:rPr>
              <a:t>1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sz="1400" b="1">
                <a:latin typeface="Arial" pitchFamily="34" charset="0"/>
              </a:rPr>
              <a:t> model prediction, 2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sz="1400" b="1">
                <a:latin typeface="Arial" pitchFamily="34" charset="0"/>
              </a:rPr>
              <a:t> </a:t>
            </a:r>
            <a:r>
              <a:rPr lang="en-US" sz="1400" b="1">
                <a:latin typeface="Arial" pitchFamily="34" charset="0"/>
              </a:rPr>
              <a:t>empirical correlation</a:t>
            </a:r>
            <a:r>
              <a:rPr lang="en-GB" sz="1400" b="1">
                <a:latin typeface="Arial" pitchFamily="34" charset="0"/>
              </a:rPr>
              <a:t> by McCoy &amp; Hanratty (1977),</a:t>
            </a:r>
            <a:br>
              <a:rPr lang="en-GB" sz="1400" b="1">
                <a:latin typeface="Arial" pitchFamily="34" charset="0"/>
              </a:rPr>
            </a:br>
            <a:r>
              <a:rPr lang="en-GB" sz="1400" b="1">
                <a:latin typeface="Arial" pitchFamily="34" charset="0"/>
              </a:rPr>
              <a:t> 3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sz="1400" b="1">
                <a:latin typeface="Arial" pitchFamily="34" charset="0"/>
              </a:rPr>
              <a:t> DNS </a:t>
            </a:r>
            <a:r>
              <a:rPr lang="en-US" sz="1400" b="1">
                <a:latin typeface="Arial" pitchFamily="34" charset="0"/>
              </a:rPr>
              <a:t>by </a:t>
            </a:r>
            <a:r>
              <a:rPr lang="en-GB" sz="1400" b="1">
                <a:latin typeface="Arial" pitchFamily="34" charset="0"/>
              </a:rPr>
              <a:t>Uijttewaal &amp; Oliemans (1996),  4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sz="1400" b="1">
                <a:latin typeface="Arial" pitchFamily="34" charset="0"/>
              </a:rPr>
              <a:t> </a:t>
            </a:r>
            <a:r>
              <a:rPr lang="en-US" sz="1400" b="1">
                <a:latin typeface="Arial" pitchFamily="34" charset="0"/>
              </a:rPr>
              <a:t>experiment by</a:t>
            </a:r>
            <a:r>
              <a:rPr lang="en-GB" sz="1400" b="1">
                <a:latin typeface="Arial" pitchFamily="34" charset="0"/>
              </a:rPr>
              <a:t> Liu &amp; Agarwal (1974),</a:t>
            </a:r>
            <a:br>
              <a:rPr lang="en-GB" sz="1400" b="1">
                <a:latin typeface="Arial" pitchFamily="34" charset="0"/>
              </a:rPr>
            </a:br>
            <a:r>
              <a:rPr lang="en-GB" sz="1400" b="1">
                <a:latin typeface="Arial" pitchFamily="34" charset="0"/>
              </a:rPr>
              <a:t>5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sz="1400" b="1">
                <a:latin typeface="Arial" pitchFamily="34" charset="0"/>
              </a:rPr>
              <a:t> DNS by </a:t>
            </a:r>
            <a:r>
              <a:rPr lang="en-US" sz="1400" b="1">
                <a:latin typeface="Arial" pitchFamily="34" charset="0"/>
              </a:rPr>
              <a:t>McLaughlin</a:t>
            </a:r>
            <a:r>
              <a:rPr lang="en-GB" sz="1400" b="1">
                <a:latin typeface="Arial" pitchFamily="34" charset="0"/>
              </a:rPr>
              <a:t> (1989), 6 </a:t>
            </a:r>
            <a:r>
              <a:rPr lang="ru-RU" sz="1400" b="1">
                <a:latin typeface="Arial" pitchFamily="34" charset="0"/>
                <a:sym typeface="Symbol" pitchFamily="18" charset="2"/>
              </a:rPr>
              <a:t></a:t>
            </a:r>
            <a:r>
              <a:rPr lang="en-GB" sz="1400" b="1">
                <a:latin typeface="Arial" pitchFamily="34" charset="0"/>
              </a:rPr>
              <a:t> DNS by Wang </a:t>
            </a:r>
            <a:r>
              <a:rPr lang="en-GB" sz="1400" b="1" i="1">
                <a:latin typeface="Arial" pitchFamily="34" charset="0"/>
              </a:rPr>
              <a:t>et al</a:t>
            </a:r>
            <a:r>
              <a:rPr lang="en-GB" sz="1400" b="1">
                <a:latin typeface="Arial" pitchFamily="34" charset="0"/>
              </a:rPr>
              <a:t>. (1997)</a:t>
            </a:r>
            <a:endParaRPr lang="en-US" sz="1400" b="1">
              <a:latin typeface="Arial" pitchFamily="34" charset="0"/>
            </a:endParaRPr>
          </a:p>
        </p:txBody>
      </p:sp>
      <p:sp>
        <p:nvSpPr>
          <p:cNvPr id="4106" name="Rectangle 15"/>
          <p:cNvSpPr>
            <a:spLocks noChangeArrowheads="1"/>
          </p:cNvSpPr>
          <p:nvPr/>
        </p:nvSpPr>
        <p:spPr bwMode="auto">
          <a:xfrm>
            <a:off x="0" y="0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0" y="2405063"/>
            <a:ext cx="89535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16"/>
          <p:cNvGraphicFramePr>
            <a:graphicFrameLocks noChangeAspect="1"/>
          </p:cNvGraphicFramePr>
          <p:nvPr/>
        </p:nvGraphicFramePr>
        <p:xfrm>
          <a:off x="2382838" y="1916113"/>
          <a:ext cx="4541837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Рисунок" r:id="rId4" imgW="5258520" imgH="3848760" progId="Word.Picture.8">
                  <p:embed/>
                </p:oleObj>
              </mc:Choice>
              <mc:Fallback>
                <p:oleObj name="Рисунок" r:id="rId4" imgW="5258520" imgH="3848760" progId="Word.Picture.8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94" t="6926" r="6230" b="10950"/>
                      <a:stretch>
                        <a:fillRect/>
                      </a:stretch>
                    </p:blipFill>
                    <p:spPr bwMode="auto">
                      <a:xfrm>
                        <a:off x="2382838" y="1916113"/>
                        <a:ext cx="4541837" cy="3149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r1">
  <a:themeElements>
    <a:clrScheme name="rr1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rr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rr1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1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1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1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D:\WINNT\Profiles\Administrator\Application Data\Microsoft\Templates\rr1.pot</Template>
  <TotalTime>21119</TotalTime>
  <Words>894</Words>
  <Application>Microsoft Office PowerPoint</Application>
  <PresentationFormat>Benutzerdefiniert</PresentationFormat>
  <Paragraphs>131</Paragraphs>
  <Slides>18</Slides>
  <Notes>18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5</vt:i4>
      </vt:variant>
      <vt:variant>
        <vt:lpstr>Folientitel</vt:lpstr>
      </vt:variant>
      <vt:variant>
        <vt:i4>18</vt:i4>
      </vt:variant>
    </vt:vector>
  </HeadingPairs>
  <TitlesOfParts>
    <vt:vector size="31" baseType="lpstr">
      <vt:lpstr>Verdana</vt:lpstr>
      <vt:lpstr>Arial</vt:lpstr>
      <vt:lpstr>Wingdings</vt:lpstr>
      <vt:lpstr>Times New Roman</vt:lpstr>
      <vt:lpstr>ＭＳ Ｐゴシック</vt:lpstr>
      <vt:lpstr>Symbol</vt:lpstr>
      <vt:lpstr>Times New Roman CYR</vt:lpstr>
      <vt:lpstr>rr1</vt:lpstr>
      <vt:lpstr>MathType 5.0 Equation</vt:lpstr>
      <vt:lpstr>Рисунок Microsoft Word</vt:lpstr>
      <vt:lpstr>Microsoft Word Picture</vt:lpstr>
      <vt:lpstr>Рисунок</vt:lpstr>
      <vt:lpstr>Origin Graph</vt:lpstr>
      <vt:lpstr>   St. Petersburg             September 10, 2007    </vt:lpstr>
      <vt:lpstr>Objective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Skibin A.P.</dc:creator>
  <cp:lastModifiedBy>Peters, Ursula</cp:lastModifiedBy>
  <cp:revision>1005</cp:revision>
  <cp:lastPrinted>2002-10-18T14:33:24Z</cp:lastPrinted>
  <dcterms:created xsi:type="dcterms:W3CDTF">2002-06-12T20:16:07Z</dcterms:created>
  <dcterms:modified xsi:type="dcterms:W3CDTF">2012-10-16T19:00:34Z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/>
  </property>
</Properties>
</file>