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17"/>
  </p:notesMasterIdLst>
  <p:sldIdLst>
    <p:sldId id="256" r:id="rId2"/>
    <p:sldId id="257" r:id="rId3"/>
    <p:sldId id="265" r:id="rId4"/>
    <p:sldId id="259" r:id="rId5"/>
    <p:sldId id="260" r:id="rId6"/>
    <p:sldId id="261" r:id="rId7"/>
    <p:sldId id="262" r:id="rId8"/>
    <p:sldId id="264" r:id="rId9"/>
    <p:sldId id="274" r:id="rId10"/>
    <p:sldId id="275" r:id="rId11"/>
    <p:sldId id="276" r:id="rId12"/>
    <p:sldId id="277" r:id="rId13"/>
    <p:sldId id="278" r:id="rId14"/>
    <p:sldId id="266" r:id="rId15"/>
    <p:sldId id="279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CC00"/>
    <a:srgbClr val="009900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1210" y="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7" Type="http://schemas.openxmlformats.org/officeDocument/2006/relationships/image" Target="../media/image16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Relationship Id="rId9" Type="http://schemas.openxmlformats.org/officeDocument/2006/relationships/image" Target="../media/image2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ru-RU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ru-RU"/>
          </a:p>
        </p:txBody>
      </p:sp>
      <p:sp>
        <p:nvSpPr>
          <p:cNvPr id="9728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72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972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ru-RU"/>
          </a:p>
        </p:txBody>
      </p:sp>
      <p:sp>
        <p:nvSpPr>
          <p:cNvPr id="972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810DD24B-23FE-4978-A57D-AB710D3DE47E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20737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pPr lvl="0"/>
            <a:r>
              <a:rPr lang="ru-RU" altLang="en-US" noProof="0" smtClean="0"/>
              <a:t>Образец заголовка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ru-RU" altLang="en-US" noProof="0" smtClean="0"/>
              <a:t>Образец подзаголовка</a:t>
            </a:r>
          </a:p>
        </p:txBody>
      </p:sp>
      <p:sp>
        <p:nvSpPr>
          <p:cNvPr id="7885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7885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7885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77F8468-5832-4108-A47A-47CBB9FF466B}" type="slidenum">
              <a:rPr lang="ru-RU" altLang="en-US"/>
              <a:pPr/>
              <a:t>‹Nr.›</a:t>
            </a:fld>
            <a:endParaRPr lang="ru-RU" altLang="en-US"/>
          </a:p>
        </p:txBody>
      </p:sp>
      <p:sp>
        <p:nvSpPr>
          <p:cNvPr id="78855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8856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BA9191-5141-42DC-9A2C-5F6B3F288AF2}" type="slidenum">
              <a:rPr lang="ru-RU" altLang="en-US"/>
              <a:pPr/>
              <a:t>‹Nr.›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418930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F127A0-014F-4AC1-959F-4A5DA6C97FC2}" type="slidenum">
              <a:rPr lang="ru-RU" altLang="en-US"/>
              <a:pPr/>
              <a:t>‹Nr.›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083978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DD4F1D-51B5-4020-B0B0-263CE5ADFE05}" type="slidenum">
              <a:rPr lang="ru-RU" altLang="en-US"/>
              <a:pPr/>
              <a:t>‹Nr.›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982483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AD5D5F-C781-4A19-B1C8-9EB4BF0BFD86}" type="slidenum">
              <a:rPr lang="ru-RU" altLang="en-US"/>
              <a:pPr/>
              <a:t>‹Nr.›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703032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03022C-99E2-49A7-9EDA-92EE1DDB71A9}" type="slidenum">
              <a:rPr lang="ru-RU" altLang="en-US"/>
              <a:pPr/>
              <a:t>‹Nr.›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724726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C2502D-BA2E-41C2-B98D-64CFD5C20A84}" type="slidenum">
              <a:rPr lang="ru-RU" altLang="en-US"/>
              <a:pPr/>
              <a:t>‹Nr.›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909766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5C0930-604E-49D0-9579-88BD74B51F75}" type="slidenum">
              <a:rPr lang="ru-RU" altLang="en-US"/>
              <a:pPr/>
              <a:t>‹Nr.›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632656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152E13-27F4-498C-8151-F5A6254FC4EF}" type="slidenum">
              <a:rPr lang="ru-RU" altLang="en-US"/>
              <a:pPr/>
              <a:t>‹Nr.›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608284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5C9048-ED05-4362-B2A9-321B2018E8E0}" type="slidenum">
              <a:rPr lang="ru-RU" altLang="en-US"/>
              <a:pPr/>
              <a:t>‹Nr.›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645496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E1836D-F3F3-4E3A-84AA-78EC665D3A67}" type="slidenum">
              <a:rPr lang="ru-RU" altLang="en-US"/>
              <a:pPr/>
              <a:t>‹Nr.›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891492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заголовка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+mj-lt"/>
              </a:defRPr>
            </a:lvl1pPr>
          </a:lstStyle>
          <a:p>
            <a:endParaRPr lang="ru-RU" alt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b="0">
                <a:latin typeface="+mj-lt"/>
              </a:defRPr>
            </a:lvl1pPr>
          </a:lstStyle>
          <a:p>
            <a:endParaRPr lang="ru-RU" altLang="en-US"/>
          </a:p>
        </p:txBody>
      </p:sp>
      <p:sp>
        <p:nvSpPr>
          <p:cNvPr id="778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+mj-lt"/>
              </a:defRPr>
            </a:lvl1pPr>
          </a:lstStyle>
          <a:p>
            <a:fld id="{19F3E575-B4BF-480F-8AA2-F3F3C992D26C}" type="slidenum">
              <a:rPr lang="ru-RU" altLang="en-US"/>
              <a:pPr/>
              <a:t>‹Nr.›</a:t>
            </a:fld>
            <a:endParaRPr lang="ru-RU" altLang="en-US"/>
          </a:p>
        </p:txBody>
      </p:sp>
      <p:sp>
        <p:nvSpPr>
          <p:cNvPr id="7783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783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emf"/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9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8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5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oleObject" Target="../embeddings/oleObject15.bin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14.wmf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16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11.bin"/><Relationship Id="rId15" Type="http://schemas.openxmlformats.org/officeDocument/2006/relationships/oleObject" Target="../embeddings/oleObject16.bin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3.bin"/><Relationship Id="rId14" Type="http://schemas.openxmlformats.org/officeDocument/2006/relationships/image" Target="../media/image15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13" Type="http://schemas.openxmlformats.org/officeDocument/2006/relationships/oleObject" Target="../embeddings/oleObject22.bin"/><Relationship Id="rId18" Type="http://schemas.openxmlformats.org/officeDocument/2006/relationships/image" Target="../media/image24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12" Type="http://schemas.openxmlformats.org/officeDocument/2006/relationships/image" Target="../media/image21.wmf"/><Relationship Id="rId17" Type="http://schemas.openxmlformats.org/officeDocument/2006/relationships/oleObject" Target="../embeddings/oleObject24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23.wmf"/><Relationship Id="rId20" Type="http://schemas.openxmlformats.org/officeDocument/2006/relationships/image" Target="../media/image25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18.wmf"/><Relationship Id="rId11" Type="http://schemas.openxmlformats.org/officeDocument/2006/relationships/oleObject" Target="../embeddings/oleObject21.bin"/><Relationship Id="rId5" Type="http://schemas.openxmlformats.org/officeDocument/2006/relationships/oleObject" Target="../embeddings/oleObject18.bin"/><Relationship Id="rId15" Type="http://schemas.openxmlformats.org/officeDocument/2006/relationships/oleObject" Target="../embeddings/oleObject23.bin"/><Relationship Id="rId10" Type="http://schemas.openxmlformats.org/officeDocument/2006/relationships/image" Target="../media/image20.wmf"/><Relationship Id="rId19" Type="http://schemas.openxmlformats.org/officeDocument/2006/relationships/oleObject" Target="../embeddings/oleObject25.bin"/><Relationship Id="rId4" Type="http://schemas.openxmlformats.org/officeDocument/2006/relationships/image" Target="../media/image17.wmf"/><Relationship Id="rId9" Type="http://schemas.openxmlformats.org/officeDocument/2006/relationships/oleObject" Target="../embeddings/oleObject20.bin"/><Relationship Id="rId14" Type="http://schemas.openxmlformats.org/officeDocument/2006/relationships/image" Target="../media/image22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26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755650" y="4149725"/>
            <a:ext cx="7832725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2800" i="1">
                <a:solidFill>
                  <a:srgbClr val="000099"/>
                </a:solidFill>
              </a:rPr>
              <a:t>Yuriy E. Gorbachev, Dmitriy Wiebe</a:t>
            </a:r>
          </a:p>
          <a:p>
            <a:pPr algn="ctr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2200" b="0" i="1">
                <a:solidFill>
                  <a:srgbClr val="FF9933"/>
                </a:solidFill>
              </a:rPr>
              <a:t>gorbachev@csa.ru                   </a:t>
            </a:r>
            <a:r>
              <a:rPr lang="ru-RU" sz="2200" b="0" i="1">
                <a:solidFill>
                  <a:srgbClr val="FF9933"/>
                </a:solidFill>
              </a:rPr>
              <a:t>wiebe@nio.spbaep.ru</a:t>
            </a: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468313" y="1125538"/>
            <a:ext cx="8280400" cy="295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4600">
                <a:solidFill>
                  <a:srgbClr val="0033CC"/>
                </a:solidFill>
                <a:latin typeface="Garamond" pitchFamily="18" charset="0"/>
              </a:rPr>
              <a:t>Model for Particle</a:t>
            </a:r>
            <a:br>
              <a:rPr lang="en-US" sz="4600">
                <a:solidFill>
                  <a:srgbClr val="0033CC"/>
                </a:solidFill>
                <a:latin typeface="Garamond" pitchFamily="18" charset="0"/>
              </a:rPr>
            </a:br>
            <a:r>
              <a:rPr lang="en-US" sz="4600">
                <a:solidFill>
                  <a:srgbClr val="0033CC"/>
                </a:solidFill>
                <a:latin typeface="Garamond" pitchFamily="18" charset="0"/>
              </a:rPr>
              <a:t>Resuspension from</a:t>
            </a:r>
            <a:br>
              <a:rPr lang="en-US" sz="4600">
                <a:solidFill>
                  <a:srgbClr val="0033CC"/>
                </a:solidFill>
                <a:latin typeface="Garamond" pitchFamily="18" charset="0"/>
              </a:rPr>
            </a:br>
            <a:r>
              <a:rPr lang="en-US" sz="4600">
                <a:solidFill>
                  <a:srgbClr val="0033CC"/>
                </a:solidFill>
                <a:latin typeface="Garamond" pitchFamily="18" charset="0"/>
              </a:rPr>
              <a:t>Rough Surfaces</a:t>
            </a:r>
            <a:br>
              <a:rPr lang="en-US" sz="4600">
                <a:solidFill>
                  <a:srgbClr val="0033CC"/>
                </a:solidFill>
                <a:latin typeface="Garamond" pitchFamily="18" charset="0"/>
              </a:rPr>
            </a:br>
            <a:r>
              <a:rPr lang="en-US" sz="4600">
                <a:solidFill>
                  <a:srgbClr val="0033CC"/>
                </a:solidFill>
                <a:latin typeface="Garamond" pitchFamily="18" charset="0"/>
              </a:rPr>
              <a:t>in Turbulent Flow</a:t>
            </a:r>
            <a:endParaRPr lang="ru-RU" sz="4600">
              <a:solidFill>
                <a:srgbClr val="0033CC"/>
              </a:solidFill>
              <a:latin typeface="Garamond" pitchFamily="18" charset="0"/>
            </a:endParaRP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1116013" y="244475"/>
            <a:ext cx="71882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FF9933"/>
                </a:solidFill>
              </a:rPr>
              <a:t>SPb SPU                         SPAEP </a:t>
            </a:r>
            <a:endParaRPr lang="ru-RU" sz="2400">
              <a:solidFill>
                <a:schemeClr val="bg1"/>
              </a:solidFill>
              <a:effectDag name="">
                <a:cont type="tree" name="">
                  <a:effect ref="fillLine"/>
                  <a:outerShdw dist="38100" dir="13500000" algn="br">
                    <a:srgbClr val="FFFFFF"/>
                  </a:outerShdw>
                </a:cont>
                <a:cont type="tree" name="">
                  <a:effect ref="fillLine"/>
                  <a:outerShdw dist="38100" dir="2700000" algn="tl">
                    <a:srgbClr val="999999"/>
                  </a:outerShdw>
                </a:cont>
                <a:effect ref="fillLine"/>
              </a:effectDag>
            </a:endParaRP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611188" y="5373688"/>
            <a:ext cx="7993062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2800">
                <a:latin typeface="Garamond" pitchFamily="18" charset="0"/>
              </a:rPr>
              <a:t>Progress meeting,  September,  7 – 10,  2007</a:t>
            </a:r>
            <a:endParaRPr lang="ru-RU" sz="280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392" name="Picture 16" descr="образец10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5289550"/>
            <a:ext cx="2089150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1390" name="Picture 14" descr="Nh4Cl_3D_01_0суток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3654425"/>
            <a:ext cx="2519363" cy="189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1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88913"/>
            <a:ext cx="7775575" cy="719137"/>
          </a:xfrm>
        </p:spPr>
        <p:txBody>
          <a:bodyPr/>
          <a:lstStyle/>
          <a:p>
            <a:pPr algn="ctr"/>
            <a:r>
              <a:rPr lang="en-US" sz="4600" b="1">
                <a:solidFill>
                  <a:schemeClr val="tx1"/>
                </a:solidFill>
              </a:rPr>
              <a:t>Flow problem parameters</a:t>
            </a:r>
            <a:endParaRPr lang="ru-RU" sz="4600" b="1">
              <a:solidFill>
                <a:schemeClr val="tx1"/>
              </a:solidFill>
            </a:endParaRP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188" y="1196975"/>
            <a:ext cx="8281987" cy="2808288"/>
          </a:xfrm>
        </p:spPr>
        <p:txBody>
          <a:bodyPr/>
          <a:lstStyle/>
          <a:p>
            <a:r>
              <a:rPr lang="en-US" sz="2200"/>
              <a:t>Tube length:				  L = 5.0 m;</a:t>
            </a:r>
          </a:p>
          <a:p>
            <a:r>
              <a:rPr lang="en-US" sz="2200"/>
              <a:t>Tube diameter:			  D = 0.050 m;</a:t>
            </a:r>
          </a:p>
          <a:p>
            <a:r>
              <a:rPr lang="en-US" sz="2200"/>
              <a:t>Gas density:				  </a:t>
            </a:r>
            <a:r>
              <a:rPr lang="ru-RU" sz="2200">
                <a:sym typeface="Symbol" pitchFamily="18" charset="2"/>
              </a:rPr>
              <a:t></a:t>
            </a:r>
            <a:r>
              <a:rPr lang="en-US" sz="2200" baseline="-25000"/>
              <a:t>g </a:t>
            </a:r>
            <a:r>
              <a:rPr lang="en-US" sz="2200"/>
              <a:t>= 1.2 kg/m</a:t>
            </a:r>
            <a:r>
              <a:rPr lang="en-US" sz="2200" baseline="30000"/>
              <a:t>3</a:t>
            </a:r>
            <a:r>
              <a:rPr lang="en-US" sz="2200"/>
              <a:t>;</a:t>
            </a:r>
          </a:p>
          <a:p>
            <a:r>
              <a:rPr lang="en-US" sz="2200"/>
              <a:t>Gas kinematic viscosity:		  </a:t>
            </a:r>
            <a:r>
              <a:rPr lang="ru-RU" sz="2200">
                <a:sym typeface="Symbol" pitchFamily="18" charset="2"/>
              </a:rPr>
              <a:t></a:t>
            </a:r>
            <a:r>
              <a:rPr lang="en-US" sz="2200">
                <a:sym typeface="Symbol" pitchFamily="18" charset="2"/>
              </a:rPr>
              <a:t> </a:t>
            </a:r>
            <a:r>
              <a:rPr lang="en-US" sz="2200"/>
              <a:t>= 1.5*10</a:t>
            </a:r>
            <a:r>
              <a:rPr lang="en-US" sz="2200" baseline="30000"/>
              <a:t>-5</a:t>
            </a:r>
            <a:r>
              <a:rPr lang="en-US" sz="2200"/>
              <a:t> m</a:t>
            </a:r>
            <a:r>
              <a:rPr lang="en-US" sz="2200" baseline="30000"/>
              <a:t>2</a:t>
            </a:r>
            <a:r>
              <a:rPr lang="en-US" sz="2200"/>
              <a:t>/s;</a:t>
            </a:r>
          </a:p>
          <a:p>
            <a:r>
              <a:rPr lang="en-US" sz="2200"/>
              <a:t>Adhesive surface energy of the interaction of spherical particles for perfectly smooth contact with the surface:  </a:t>
            </a:r>
            <a:r>
              <a:rPr lang="ru-RU" sz="2200">
                <a:sym typeface="Symbol" pitchFamily="18" charset="2"/>
              </a:rPr>
              <a:t></a:t>
            </a:r>
            <a:r>
              <a:rPr lang="en-US" sz="2200">
                <a:sym typeface="Symbol" pitchFamily="18" charset="2"/>
              </a:rPr>
              <a:t> </a:t>
            </a:r>
            <a:r>
              <a:rPr lang="en-US" sz="2200"/>
              <a:t>= 0.56 J/m</a:t>
            </a:r>
            <a:r>
              <a:rPr lang="en-US" sz="2200" baseline="30000"/>
              <a:t>2</a:t>
            </a:r>
            <a:r>
              <a:rPr lang="en-US" sz="2200"/>
              <a:t>;</a:t>
            </a:r>
          </a:p>
          <a:p>
            <a:r>
              <a:rPr lang="en-US" sz="2200"/>
              <a:t>Ammonium chloride density:		  </a:t>
            </a:r>
            <a:r>
              <a:rPr lang="ru-RU" sz="2200">
                <a:sym typeface="Symbol" pitchFamily="18" charset="2"/>
              </a:rPr>
              <a:t></a:t>
            </a:r>
            <a:r>
              <a:rPr lang="en-US" sz="2200" baseline="-25000"/>
              <a:t>NH4Cl </a:t>
            </a:r>
            <a:r>
              <a:rPr lang="en-US" sz="2200"/>
              <a:t>= 1.53*10</a:t>
            </a:r>
            <a:r>
              <a:rPr lang="en-US" sz="2200" baseline="30000"/>
              <a:t>3</a:t>
            </a:r>
            <a:r>
              <a:rPr lang="en-US" sz="2200"/>
              <a:t> kg/m</a:t>
            </a:r>
            <a:r>
              <a:rPr lang="en-US" sz="2200" baseline="30000"/>
              <a:t>3</a:t>
            </a:r>
            <a:r>
              <a:rPr lang="ru-RU" sz="2200"/>
              <a:t>.</a:t>
            </a:r>
            <a:endParaRPr lang="en-US" sz="2200"/>
          </a:p>
        </p:txBody>
      </p:sp>
      <p:sp>
        <p:nvSpPr>
          <p:cNvPr id="101380" name="Rectangle 4"/>
          <p:cNvSpPr>
            <a:spLocks noChangeArrowheads="1"/>
          </p:cNvSpPr>
          <p:nvPr/>
        </p:nvSpPr>
        <p:spPr bwMode="auto">
          <a:xfrm>
            <a:off x="0" y="32527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1381" name="Rectangle 5"/>
          <p:cNvSpPr>
            <a:spLocks noChangeArrowheads="1"/>
          </p:cNvSpPr>
          <p:nvPr/>
        </p:nvSpPr>
        <p:spPr bwMode="auto">
          <a:xfrm>
            <a:off x="0" y="31480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1382" name="Rectangle 6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1383" name="Rectangle 7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138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138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1386" name="Rectangle 10"/>
          <p:cNvSpPr>
            <a:spLocks noChangeArrowheads="1"/>
          </p:cNvSpPr>
          <p:nvPr/>
        </p:nvSpPr>
        <p:spPr bwMode="auto">
          <a:xfrm>
            <a:off x="0" y="32623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1387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138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1389" name="Rectangle 13"/>
          <p:cNvSpPr>
            <a:spLocks noChangeArrowheads="1"/>
          </p:cNvSpPr>
          <p:nvPr/>
        </p:nvSpPr>
        <p:spPr bwMode="auto">
          <a:xfrm>
            <a:off x="0" y="4076700"/>
            <a:ext cx="5724525" cy="278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85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2000" b="0"/>
              <a:t>Deposited particles size distribution function of the ammonium chloride and initial surface density are determined experimentally using the electron microscope technique.</a:t>
            </a:r>
            <a:endParaRPr lang="ru-RU" sz="2000" b="0"/>
          </a:p>
          <a:p>
            <a:pPr>
              <a:lnSpc>
                <a:spcPct val="85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2000" b="0"/>
              <a:t>Estimations of the model parameter </a:t>
            </a:r>
            <a:r>
              <a:rPr lang="en-US" sz="2000" b="0" i="1"/>
              <a:t>a</a:t>
            </a:r>
            <a:r>
              <a:rPr lang="en-US" sz="2000" b="0"/>
              <a:t> that characterize the roughness of the inner tube surface were done on the base of the experimental results obtained by using the electron microscope technique also.</a:t>
            </a:r>
          </a:p>
        </p:txBody>
      </p:sp>
      <p:pic>
        <p:nvPicPr>
          <p:cNvPr id="101391" name="Picture 15" descr="образец_101_3Д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5264150"/>
            <a:ext cx="2124075" cy="159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1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1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1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1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01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01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78" grpId="0"/>
      <p:bldP spid="101379" grpId="0" build="p"/>
      <p:bldP spid="10138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pPr algn="ctr"/>
            <a:r>
              <a:rPr lang="en-US" sz="4600" b="1">
                <a:solidFill>
                  <a:schemeClr val="tx1"/>
                </a:solidFill>
              </a:rPr>
              <a:t>Simulation results</a:t>
            </a:r>
            <a:endParaRPr lang="ru-RU" sz="4600" b="1">
              <a:solidFill>
                <a:schemeClr val="tx1"/>
              </a:solidFill>
            </a:endParaRP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6613"/>
            <a:ext cx="8229600" cy="5545137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en-US" sz="2200"/>
              <a:t>Computations were done for eight values of roughness parameter from 1 to 32 mkm. Figs show the percent mass resuspension rates (that is the percent of the initial deposited mass removed per second) as a function of time for mean flow rates varied from 20 m/s to 80 m/s.</a:t>
            </a:r>
            <a:endParaRPr lang="ru-RU" sz="1800"/>
          </a:p>
          <a:p>
            <a:pPr>
              <a:lnSpc>
                <a:spcPct val="80000"/>
              </a:lnSpc>
            </a:pPr>
            <a:endParaRPr lang="ru-RU" sz="2000"/>
          </a:p>
        </p:txBody>
      </p:sp>
      <p:pic>
        <p:nvPicPr>
          <p:cNvPr id="102407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205038"/>
            <a:ext cx="3884612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08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276475"/>
            <a:ext cx="3841750" cy="396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8229600" cy="792162"/>
          </a:xfrm>
        </p:spPr>
        <p:txBody>
          <a:bodyPr/>
          <a:lstStyle/>
          <a:p>
            <a:pPr algn="ctr"/>
            <a:r>
              <a:rPr lang="en-US" sz="4600" b="1">
                <a:solidFill>
                  <a:schemeClr val="tx1"/>
                </a:solidFill>
              </a:rPr>
              <a:t>Simulation results</a:t>
            </a:r>
            <a:endParaRPr lang="ru-RU" sz="4600" b="1">
              <a:solidFill>
                <a:schemeClr val="tx1"/>
              </a:solidFill>
            </a:endParaRPr>
          </a:p>
        </p:txBody>
      </p:sp>
      <p:pic>
        <p:nvPicPr>
          <p:cNvPr id="103430" name="Picture 6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1188" y="2335213"/>
            <a:ext cx="3889375" cy="3832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034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3975" y="2276475"/>
            <a:ext cx="3644900" cy="388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32" name="Rectangle 8"/>
          <p:cNvSpPr>
            <a:spLocks noChangeArrowheads="1"/>
          </p:cNvSpPr>
          <p:nvPr/>
        </p:nvSpPr>
        <p:spPr bwMode="auto">
          <a:xfrm>
            <a:off x="395288" y="765175"/>
            <a:ext cx="8424862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2200" b="0"/>
              <a:t>Percent mass resuspension rates</a:t>
            </a:r>
          </a:p>
          <a:p>
            <a:pPr algn="just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200" b="0"/>
              <a:t> as a function of time for different roughness parameters and for mean flow rate</a:t>
            </a:r>
            <a:r>
              <a:rPr lang="ru-RU" sz="2200" b="0"/>
              <a:t> 80 </a:t>
            </a:r>
            <a:r>
              <a:rPr lang="en-US" sz="2200" b="0"/>
              <a:t>m</a:t>
            </a:r>
            <a:r>
              <a:rPr lang="ru-RU" sz="2200" b="0"/>
              <a:t>/</a:t>
            </a:r>
            <a:r>
              <a:rPr lang="en-US" sz="2200" b="0"/>
              <a:t>s (left fig)</a:t>
            </a:r>
            <a:r>
              <a:rPr lang="ru-RU" sz="2200" b="0"/>
              <a:t>.</a:t>
            </a:r>
            <a:endParaRPr lang="en-US" sz="2200" b="0"/>
          </a:p>
          <a:p>
            <a:pPr algn="just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200" b="0"/>
              <a:t> as a function of roughness parameter</a:t>
            </a:r>
            <a:r>
              <a:rPr lang="ru-RU" sz="2200" b="0"/>
              <a:t> </a:t>
            </a:r>
            <a:r>
              <a:rPr lang="en-US" sz="2200" b="0"/>
              <a:t>at the initial time (right fig)</a:t>
            </a:r>
            <a:r>
              <a:rPr lang="ru-RU" sz="2200" b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260350"/>
            <a:ext cx="7775575" cy="792163"/>
          </a:xfrm>
        </p:spPr>
        <p:txBody>
          <a:bodyPr/>
          <a:lstStyle/>
          <a:p>
            <a:pPr algn="ctr"/>
            <a:r>
              <a:rPr lang="en-US" sz="4600" b="1">
                <a:solidFill>
                  <a:schemeClr val="tx1"/>
                </a:solidFill>
              </a:rPr>
              <a:t>Conclusions</a:t>
            </a:r>
            <a:endParaRPr lang="ru-RU" sz="4600" b="1">
              <a:solidFill>
                <a:schemeClr val="tx1"/>
              </a:solidFill>
            </a:endParaRP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484313"/>
            <a:ext cx="8064500" cy="2376487"/>
          </a:xfrm>
        </p:spPr>
        <p:txBody>
          <a:bodyPr/>
          <a:lstStyle/>
          <a:p>
            <a:pPr>
              <a:buFont typeface="Wingdings" pitchFamily="2" charset="2"/>
              <a:buChar char="n"/>
            </a:pPr>
            <a:r>
              <a:rPr lang="en-US" sz="3100"/>
              <a:t> </a:t>
            </a:r>
            <a:r>
              <a:rPr lang="en-US" sz="2600"/>
              <a:t>The effectiveness of the resuspension depends essentially on the gas flow velocity.</a:t>
            </a:r>
            <a:r>
              <a:rPr lang="ru-RU" sz="2600"/>
              <a:t> </a:t>
            </a:r>
            <a:r>
              <a:rPr lang="en-US" sz="2600"/>
              <a:t>While gas flow changes from </a:t>
            </a:r>
            <a:r>
              <a:rPr lang="ru-RU" sz="2600"/>
              <a:t>20 </a:t>
            </a:r>
            <a:r>
              <a:rPr lang="en-US" sz="2600"/>
              <a:t>to</a:t>
            </a:r>
            <a:r>
              <a:rPr lang="ru-RU" sz="2600"/>
              <a:t> 80 </a:t>
            </a:r>
            <a:r>
              <a:rPr lang="en-US" sz="2600"/>
              <a:t>m</a:t>
            </a:r>
            <a:r>
              <a:rPr lang="ru-RU" sz="2600"/>
              <a:t>/</a:t>
            </a:r>
            <a:r>
              <a:rPr lang="en-US" sz="2600"/>
              <a:t>s</a:t>
            </a:r>
            <a:r>
              <a:rPr lang="ru-RU" sz="2600"/>
              <a:t>,</a:t>
            </a:r>
            <a:r>
              <a:rPr lang="en-US" sz="2600"/>
              <a:t> the percent mass resuspension rate increases by a factor of 10</a:t>
            </a:r>
            <a:r>
              <a:rPr lang="ru-RU" sz="2600" baseline="30000"/>
              <a:t>8</a:t>
            </a:r>
            <a:r>
              <a:rPr lang="en-US" sz="2600"/>
              <a:t> to 10</a:t>
            </a:r>
            <a:r>
              <a:rPr lang="ru-RU" sz="2600" baseline="30000"/>
              <a:t>9</a:t>
            </a:r>
            <a:r>
              <a:rPr lang="ru-RU" sz="2600"/>
              <a:t>.</a:t>
            </a:r>
            <a:r>
              <a:rPr lang="en-US" sz="2600"/>
              <a:t> </a:t>
            </a:r>
            <a:endParaRPr lang="en-GB" sz="2600"/>
          </a:p>
        </p:txBody>
      </p:sp>
      <p:sp>
        <p:nvSpPr>
          <p:cNvPr id="104452" name="Rectangle 4"/>
          <p:cNvSpPr>
            <a:spLocks noChangeArrowheads="1"/>
          </p:cNvSpPr>
          <p:nvPr/>
        </p:nvSpPr>
        <p:spPr bwMode="auto">
          <a:xfrm>
            <a:off x="0" y="32527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4453" name="Rectangle 5"/>
          <p:cNvSpPr>
            <a:spLocks noChangeArrowheads="1"/>
          </p:cNvSpPr>
          <p:nvPr/>
        </p:nvSpPr>
        <p:spPr bwMode="auto">
          <a:xfrm>
            <a:off x="0" y="31480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4454" name="Rectangle 6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4455" name="Rectangle 7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445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445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4458" name="Rectangle 10"/>
          <p:cNvSpPr>
            <a:spLocks noChangeArrowheads="1"/>
          </p:cNvSpPr>
          <p:nvPr/>
        </p:nvSpPr>
        <p:spPr bwMode="auto">
          <a:xfrm>
            <a:off x="0" y="32623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445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446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4461" name="Rectangle 13"/>
          <p:cNvSpPr>
            <a:spLocks noChangeArrowheads="1"/>
          </p:cNvSpPr>
          <p:nvPr/>
        </p:nvSpPr>
        <p:spPr bwMode="auto">
          <a:xfrm>
            <a:off x="107950" y="3860800"/>
            <a:ext cx="9036050" cy="299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95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3100" b="0"/>
              <a:t> </a:t>
            </a:r>
            <a:r>
              <a:rPr lang="en-US" sz="2600" b="0"/>
              <a:t>The surface roughness influences essentially on the resuspension rate only if roughness parameter</a:t>
            </a:r>
            <a:r>
              <a:rPr lang="ru-RU" sz="2600" b="0"/>
              <a:t> </a:t>
            </a:r>
            <a:r>
              <a:rPr lang="en-US" sz="2600" b="0" i="1"/>
              <a:t>a</a:t>
            </a:r>
            <a:r>
              <a:rPr lang="en-US" sz="2600" b="0"/>
              <a:t> is lower or of the same order as the mean particle diameter,</a:t>
            </a:r>
            <a:r>
              <a:rPr lang="ru-RU" sz="2600" b="0"/>
              <a:t> </a:t>
            </a:r>
            <a:r>
              <a:rPr lang="en-US" sz="2600" b="0"/>
              <a:t>i</a:t>
            </a:r>
            <a:r>
              <a:rPr lang="ru-RU" sz="2600" b="0"/>
              <a:t>.</a:t>
            </a:r>
            <a:r>
              <a:rPr lang="en-US" sz="2600" b="0"/>
              <a:t>e</a:t>
            </a:r>
            <a:r>
              <a:rPr lang="ru-RU" sz="2600" b="0"/>
              <a:t>. </a:t>
            </a:r>
            <a:r>
              <a:rPr lang="en-US" sz="2600" b="0"/>
              <a:t>when the drag force effect prevails on the lift one</a:t>
            </a:r>
            <a:r>
              <a:rPr lang="ru-RU" sz="2600" b="0"/>
              <a:t>. </a:t>
            </a:r>
            <a:r>
              <a:rPr lang="en-US" sz="2600" b="0"/>
              <a:t>When the roughness parameter is much larger than the mean particle diameter the lift force prevails in the removal and therefore in the resuspension process</a:t>
            </a:r>
            <a:r>
              <a:rPr lang="ru-RU" sz="2600" b="0"/>
              <a:t>, </a:t>
            </a:r>
            <a:r>
              <a:rPr lang="en-US" sz="2600" b="0"/>
              <a:t>that no longer depends on </a:t>
            </a:r>
            <a:r>
              <a:rPr lang="en-US" sz="2600" b="0" i="1"/>
              <a:t>a</a:t>
            </a:r>
            <a:r>
              <a:rPr lang="en-US" sz="2600" b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4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4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0" grpId="0"/>
      <p:bldP spid="104451" grpId="0" build="p"/>
      <p:bldP spid="104461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88913"/>
            <a:ext cx="7775575" cy="863600"/>
          </a:xfrm>
        </p:spPr>
        <p:txBody>
          <a:bodyPr/>
          <a:lstStyle/>
          <a:p>
            <a:pPr algn="ctr"/>
            <a:r>
              <a:rPr lang="en-US" b="1">
                <a:solidFill>
                  <a:schemeClr val="tx1"/>
                </a:solidFill>
              </a:rPr>
              <a:t>Further Research</a:t>
            </a:r>
            <a:endParaRPr lang="ru-RU" b="1">
              <a:solidFill>
                <a:schemeClr val="tx1"/>
              </a:solidFill>
            </a:endParaRP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188" y="1196975"/>
            <a:ext cx="8532812" cy="2592388"/>
          </a:xfrm>
        </p:spPr>
        <p:txBody>
          <a:bodyPr/>
          <a:lstStyle/>
          <a:p>
            <a:pPr>
              <a:buFont typeface="Wingdings" pitchFamily="2" charset="2"/>
              <a:buChar char="n"/>
            </a:pPr>
            <a:r>
              <a:rPr lang="en-US" sz="3100"/>
              <a:t> </a:t>
            </a:r>
            <a:r>
              <a:rPr lang="en-US"/>
              <a:t>Model verification by comparison of the simulation predictions with the experimental data that will be obtained in future experiments;</a:t>
            </a:r>
          </a:p>
        </p:txBody>
      </p:sp>
      <p:sp>
        <p:nvSpPr>
          <p:cNvPr id="90116" name="Rectangle 4"/>
          <p:cNvSpPr>
            <a:spLocks noChangeArrowheads="1"/>
          </p:cNvSpPr>
          <p:nvPr/>
        </p:nvSpPr>
        <p:spPr bwMode="auto">
          <a:xfrm>
            <a:off x="0" y="32527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90117" name="Rectangle 5"/>
          <p:cNvSpPr>
            <a:spLocks noChangeArrowheads="1"/>
          </p:cNvSpPr>
          <p:nvPr/>
        </p:nvSpPr>
        <p:spPr bwMode="auto">
          <a:xfrm>
            <a:off x="0" y="31480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90118" name="Rectangle 6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90119" name="Rectangle 7"/>
          <p:cNvSpPr>
            <a:spLocks noChangeArrowheads="1"/>
          </p:cNvSpPr>
          <p:nvPr/>
        </p:nvSpPr>
        <p:spPr bwMode="auto">
          <a:xfrm>
            <a:off x="755650" y="4005263"/>
            <a:ext cx="8388350" cy="2592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600" b="0"/>
              <a:t> </a:t>
            </a:r>
            <a:r>
              <a:rPr lang="en-US" sz="2800" b="0"/>
              <a:t>Analysis of the possible influence of the hydrophilic properties of the particles on the resuspension process</a:t>
            </a:r>
            <a:r>
              <a:rPr lang="ru-RU" sz="2800" b="0"/>
              <a:t>.</a:t>
            </a:r>
            <a:endParaRPr lang="en-US" sz="2800"/>
          </a:p>
        </p:txBody>
      </p:sp>
      <p:sp>
        <p:nvSpPr>
          <p:cNvPr id="90120" name="Rectangle 8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9012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9012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90123" name="Rectangle 11"/>
          <p:cNvSpPr>
            <a:spLocks noChangeArrowheads="1"/>
          </p:cNvSpPr>
          <p:nvPr/>
        </p:nvSpPr>
        <p:spPr bwMode="auto">
          <a:xfrm>
            <a:off x="0" y="32623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9012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9012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88913"/>
            <a:ext cx="7775575" cy="719137"/>
          </a:xfrm>
        </p:spPr>
        <p:txBody>
          <a:bodyPr/>
          <a:lstStyle/>
          <a:p>
            <a:pPr algn="ctr"/>
            <a:r>
              <a:rPr lang="en-US" b="1">
                <a:solidFill>
                  <a:schemeClr val="tx1"/>
                </a:solidFill>
              </a:rPr>
              <a:t>Questions please</a:t>
            </a:r>
            <a:endParaRPr lang="ru-RU" b="1">
              <a:solidFill>
                <a:schemeClr val="tx1"/>
              </a:solidFill>
            </a:endParaRP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188" y="2133600"/>
            <a:ext cx="8532812" cy="1008063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z="4800"/>
              <a:t>Thank you for your attention </a:t>
            </a:r>
          </a:p>
          <a:p>
            <a:pPr>
              <a:spcBef>
                <a:spcPct val="0"/>
              </a:spcBef>
            </a:pPr>
            <a:endParaRPr lang="en-US" sz="4800"/>
          </a:p>
        </p:txBody>
      </p:sp>
      <p:sp>
        <p:nvSpPr>
          <p:cNvPr id="105476" name="Rectangle 4"/>
          <p:cNvSpPr>
            <a:spLocks noChangeArrowheads="1"/>
          </p:cNvSpPr>
          <p:nvPr/>
        </p:nvSpPr>
        <p:spPr bwMode="auto">
          <a:xfrm>
            <a:off x="0" y="32527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5477" name="Rectangle 5"/>
          <p:cNvSpPr>
            <a:spLocks noChangeArrowheads="1"/>
          </p:cNvSpPr>
          <p:nvPr/>
        </p:nvSpPr>
        <p:spPr bwMode="auto">
          <a:xfrm>
            <a:off x="0" y="31480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5478" name="Rectangle 6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5479" name="Rectangle 7"/>
          <p:cNvSpPr>
            <a:spLocks noChangeArrowheads="1"/>
          </p:cNvSpPr>
          <p:nvPr/>
        </p:nvSpPr>
        <p:spPr bwMode="auto">
          <a:xfrm>
            <a:off x="5435600" y="5084763"/>
            <a:ext cx="316865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2200" b="0" i="1"/>
              <a:t>gorbachev@csa.ru</a:t>
            </a:r>
            <a:endParaRPr lang="en-US" sz="2200" b="0"/>
          </a:p>
        </p:txBody>
      </p:sp>
      <p:sp>
        <p:nvSpPr>
          <p:cNvPr id="105480" name="Rectangle 8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548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548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5483" name="Rectangle 11"/>
          <p:cNvSpPr>
            <a:spLocks noChangeArrowheads="1"/>
          </p:cNvSpPr>
          <p:nvPr/>
        </p:nvSpPr>
        <p:spPr bwMode="auto">
          <a:xfrm>
            <a:off x="0" y="32623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548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548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5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4" grpId="0"/>
      <p:bldP spid="10547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9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4056063"/>
            <a:ext cx="3384550" cy="280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08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00113" y="188913"/>
            <a:ext cx="7086600" cy="719137"/>
          </a:xfrm>
        </p:spPr>
        <p:txBody>
          <a:bodyPr/>
          <a:lstStyle/>
          <a:p>
            <a:r>
              <a:rPr lang="en-US" sz="4600" b="1">
                <a:solidFill>
                  <a:schemeClr val="tx1"/>
                </a:solidFill>
              </a:rPr>
              <a:t>Particle Removal Process</a:t>
            </a:r>
            <a:endParaRPr lang="ru-RU" sz="4600" b="1">
              <a:solidFill>
                <a:schemeClr val="tx1"/>
              </a:solidFill>
            </a:endParaRP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188" y="1196975"/>
            <a:ext cx="8208962" cy="2808288"/>
          </a:xfrm>
        </p:spPr>
        <p:txBody>
          <a:bodyPr/>
          <a:lstStyle/>
          <a:p>
            <a:pPr>
              <a:buFont typeface="Wingdings" pitchFamily="2" charset="2"/>
              <a:buChar char="n"/>
            </a:pPr>
            <a:r>
              <a:rPr lang="en-US"/>
              <a:t> Removal process is caused by the lift force </a:t>
            </a:r>
            <a:r>
              <a:rPr lang="en-US" i="1"/>
              <a:t>F</a:t>
            </a:r>
            <a:r>
              <a:rPr lang="en-US" i="1" baseline="-25000"/>
              <a:t>L</a:t>
            </a:r>
            <a:r>
              <a:rPr lang="en-US"/>
              <a:t> and aerodynamic drag force </a:t>
            </a:r>
            <a:r>
              <a:rPr lang="en-US" i="1"/>
              <a:t>F</a:t>
            </a:r>
            <a:r>
              <a:rPr lang="en-US" i="1" baseline="-25000"/>
              <a:t>D</a:t>
            </a:r>
            <a:r>
              <a:rPr lang="en-US"/>
              <a:t> acting on the particle stuck to the surface</a:t>
            </a:r>
          </a:p>
          <a:p>
            <a:pPr>
              <a:buFont typeface="Wingdings" pitchFamily="2" charset="2"/>
              <a:buChar char="n"/>
            </a:pPr>
            <a:r>
              <a:rPr lang="en-US"/>
              <a:t> Holding particles to the surface (sticking) is caused by the adhesive forces </a:t>
            </a:r>
            <a:r>
              <a:rPr lang="en-US" i="1"/>
              <a:t>f</a:t>
            </a:r>
            <a:r>
              <a:rPr lang="en-US" i="1" baseline="-25000"/>
              <a:t>a</a:t>
            </a:r>
            <a:r>
              <a:rPr lang="en-US"/>
              <a:t> that are of the van der Waals origin</a:t>
            </a:r>
            <a:endParaRPr lang="ru-RU"/>
          </a:p>
        </p:txBody>
      </p:sp>
      <p:sp>
        <p:nvSpPr>
          <p:cNvPr id="80901" name="Rectangle 5"/>
          <p:cNvSpPr>
            <a:spLocks noChangeArrowheads="1"/>
          </p:cNvSpPr>
          <p:nvPr/>
        </p:nvSpPr>
        <p:spPr bwMode="auto">
          <a:xfrm>
            <a:off x="611188" y="3933825"/>
            <a:ext cx="4681537" cy="2519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2800" b="0"/>
              <a:t>Particles can rock about asperity contact </a:t>
            </a:r>
            <a:r>
              <a:rPr lang="en-US" sz="2800" b="0" i="1"/>
              <a:t>P</a:t>
            </a:r>
            <a:r>
              <a:rPr lang="en-US" sz="2800" b="0"/>
              <a:t> due to the action of the lift and drag couples counteracted by the adhesive couple at asperity contact </a:t>
            </a:r>
            <a:r>
              <a:rPr lang="en-US" sz="2800" b="0" i="1"/>
              <a:t>Q</a:t>
            </a:r>
            <a:r>
              <a:rPr lang="en-US" sz="2800" b="0"/>
              <a:t>. </a:t>
            </a:r>
            <a:endParaRPr lang="ru-RU" sz="28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88913"/>
            <a:ext cx="9144000" cy="719137"/>
          </a:xfrm>
        </p:spPr>
        <p:txBody>
          <a:bodyPr/>
          <a:lstStyle/>
          <a:p>
            <a:pPr algn="ctr"/>
            <a:r>
              <a:rPr lang="en-US" sz="4600" b="1">
                <a:solidFill>
                  <a:schemeClr val="tx1"/>
                </a:solidFill>
              </a:rPr>
              <a:t>Resuspension Models</a:t>
            </a:r>
            <a:endParaRPr lang="ru-RU" sz="4600" b="1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188" y="1196975"/>
            <a:ext cx="8353425" cy="2808288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Char char="n"/>
            </a:pPr>
            <a:r>
              <a:rPr lang="en-US" altLang="ko-KR" sz="2200">
                <a:ea typeface="굴림" charset="-127"/>
              </a:rPr>
              <a:t> </a:t>
            </a:r>
            <a:r>
              <a:rPr lang="en-US" altLang="ko-KR" sz="2200" b="1">
                <a:ea typeface="굴림" charset="-127"/>
              </a:rPr>
              <a:t>Dynamic models</a:t>
            </a:r>
            <a:r>
              <a:rPr lang="en-US" altLang="ko-KR" sz="2200">
                <a:ea typeface="굴림" charset="-127"/>
              </a:rPr>
              <a:t> assume the energy accumulation and resuspension after overcoming its critical value. </a:t>
            </a:r>
          </a:p>
          <a:p>
            <a:pPr>
              <a:lnSpc>
                <a:spcPct val="80000"/>
              </a:lnSpc>
              <a:buFont typeface="Wingdings" pitchFamily="2" charset="2"/>
              <a:buChar char="n"/>
            </a:pPr>
            <a:r>
              <a:rPr lang="en-US" altLang="ko-KR" sz="2200">
                <a:ea typeface="굴림" charset="-127"/>
              </a:rPr>
              <a:t> </a:t>
            </a:r>
            <a:r>
              <a:rPr lang="en-US" altLang="ko-KR" sz="2200" b="1">
                <a:ea typeface="굴림" charset="-127"/>
              </a:rPr>
              <a:t>Quasi-static models</a:t>
            </a:r>
            <a:r>
              <a:rPr lang="en-US" altLang="ko-KR" sz="2200">
                <a:ea typeface="굴림" charset="-127"/>
              </a:rPr>
              <a:t> assume that the resuspension is the result of the breakdown of the equilibrium of forces or moments. </a:t>
            </a:r>
          </a:p>
          <a:p>
            <a:pPr>
              <a:lnSpc>
                <a:spcPct val="80000"/>
              </a:lnSpc>
            </a:pPr>
            <a:r>
              <a:rPr lang="en-US" altLang="ko-KR" sz="2000">
                <a:ea typeface="굴림" charset="-127"/>
              </a:rPr>
              <a:t>Quasi-static models are the special case of the dynamic ones, when there is no energy accumulation at the natural resonance frequency of the particle-surface vibrations. The resuspension condition in this case is determined by the </a:t>
            </a:r>
            <a:r>
              <a:rPr lang="en-US" altLang="ko-KR" sz="2000" i="1">
                <a:ea typeface="굴림" charset="-127"/>
              </a:rPr>
              <a:t>balance between the instantaneous aerodynamic forces/couples and adhesive forces/couples</a:t>
            </a:r>
            <a:r>
              <a:rPr lang="en-US" altLang="ko-KR" sz="2000">
                <a:ea typeface="굴림" charset="-127"/>
              </a:rPr>
              <a:t> at each location/deformation in the adhesive surface potential well. </a:t>
            </a:r>
          </a:p>
        </p:txBody>
      </p:sp>
      <p:sp>
        <p:nvSpPr>
          <p:cNvPr id="89092" name="Rectangle 4"/>
          <p:cNvSpPr>
            <a:spLocks noChangeArrowheads="1"/>
          </p:cNvSpPr>
          <p:nvPr/>
        </p:nvSpPr>
        <p:spPr bwMode="auto">
          <a:xfrm>
            <a:off x="0" y="32527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89093" name="Rectangle 5"/>
          <p:cNvSpPr>
            <a:spLocks noChangeArrowheads="1"/>
          </p:cNvSpPr>
          <p:nvPr/>
        </p:nvSpPr>
        <p:spPr bwMode="auto">
          <a:xfrm>
            <a:off x="0" y="31480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89094" name="Rectangle 6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89095" name="Rectangle 7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89096" name="Rectangle 8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89097" name="Rectangle 9"/>
          <p:cNvSpPr>
            <a:spLocks noChangeArrowheads="1"/>
          </p:cNvSpPr>
          <p:nvPr/>
        </p:nvSpPr>
        <p:spPr bwMode="auto">
          <a:xfrm>
            <a:off x="0" y="3124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89098" name="Rectangle 10"/>
          <p:cNvSpPr>
            <a:spLocks noChangeArrowheads="1"/>
          </p:cNvSpPr>
          <p:nvPr/>
        </p:nvSpPr>
        <p:spPr bwMode="auto">
          <a:xfrm>
            <a:off x="611188" y="4076700"/>
            <a:ext cx="8137525" cy="208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altLang="ko-KR" sz="2200" b="0">
                <a:ea typeface="굴림" charset="-127"/>
              </a:rPr>
              <a:t>Both types of model are essentially statistical, based on either a Monte-Carlo simulation or on formulae for rate constant for resuspension: such models are referred to as </a:t>
            </a:r>
            <a:r>
              <a:rPr lang="en-US" altLang="ko-KR" sz="2200" b="0" i="1">
                <a:ea typeface="굴림" charset="-127"/>
              </a:rPr>
              <a:t>kinetic models</a:t>
            </a:r>
            <a:r>
              <a:rPr lang="en-US" altLang="ko-KR" sz="2200" b="0">
                <a:ea typeface="굴림" charset="-127"/>
              </a:rPr>
              <a:t> because of the analogy with kinetic models for the desorption of molecules a surface and the escape of Brownian particles from a potential wall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88913"/>
            <a:ext cx="9144000" cy="719137"/>
          </a:xfrm>
        </p:spPr>
        <p:txBody>
          <a:bodyPr/>
          <a:lstStyle/>
          <a:p>
            <a:pPr algn="ctr"/>
            <a:r>
              <a:rPr lang="en-US" sz="4600" b="1">
                <a:solidFill>
                  <a:schemeClr val="tx1"/>
                </a:solidFill>
              </a:rPr>
              <a:t>Rock ‘n’ roll Resuspension Model</a:t>
            </a:r>
            <a:endParaRPr lang="ru-RU" sz="4600" b="1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188" y="1196975"/>
            <a:ext cx="8424862" cy="29527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200"/>
              <a:t>The </a:t>
            </a:r>
            <a:r>
              <a:rPr lang="en-US" sz="2200" b="1" i="1"/>
              <a:t>condition of the particle remove</a:t>
            </a:r>
            <a:r>
              <a:rPr lang="en-US" sz="2200"/>
              <a:t> from the surface consists in that the removal force </a:t>
            </a:r>
            <a:r>
              <a:rPr lang="fr-FR" altLang="ko-KR" sz="2200" i="1">
                <a:ea typeface="굴림" charset="-127"/>
              </a:rPr>
              <a:t>F</a:t>
            </a:r>
            <a:r>
              <a:rPr lang="fr-FR" altLang="ko-KR" sz="2200" i="1" baseline="-25000">
                <a:ea typeface="굴림" charset="-127"/>
              </a:rPr>
              <a:t>t</a:t>
            </a:r>
            <a:r>
              <a:rPr lang="fr-FR" altLang="ko-KR" sz="2200">
                <a:ea typeface="굴림" charset="-127"/>
              </a:rPr>
              <a:t>(</a:t>
            </a:r>
            <a:r>
              <a:rPr lang="fr-FR" altLang="ko-KR" sz="2200" i="1">
                <a:ea typeface="굴림" charset="-127"/>
              </a:rPr>
              <a:t>t</a:t>
            </a:r>
            <a:r>
              <a:rPr lang="fr-FR" altLang="ko-KR" sz="2200">
                <a:ea typeface="굴림" charset="-127"/>
              </a:rPr>
              <a:t>)</a:t>
            </a:r>
            <a:r>
              <a:rPr lang="en-US" sz="2200"/>
              <a:t> exceeds the adhesive one </a:t>
            </a:r>
            <a:r>
              <a:rPr lang="fr-FR" altLang="ko-KR" sz="2200" i="1">
                <a:ea typeface="굴림" charset="-127"/>
              </a:rPr>
              <a:t>f</a:t>
            </a:r>
            <a:r>
              <a:rPr lang="fr-FR" altLang="ko-KR" sz="2200" i="1" baseline="-25000">
                <a:ea typeface="굴림" charset="-127"/>
              </a:rPr>
              <a:t>aQ</a:t>
            </a:r>
            <a:r>
              <a:rPr lang="en-US" sz="2200"/>
              <a:t>.</a:t>
            </a:r>
          </a:p>
          <a:p>
            <a:pPr>
              <a:lnSpc>
                <a:spcPct val="90000"/>
              </a:lnSpc>
            </a:pPr>
            <a:r>
              <a:rPr lang="en-US" sz="2200"/>
              <a:t>The removal force is determined from the balance of the aerodynamic and adhesive couple </a:t>
            </a:r>
            <a:r>
              <a:rPr lang="en-US" altLang="ko-KR" sz="2200" i="1">
                <a:ea typeface="굴림" charset="-127"/>
              </a:rPr>
              <a:t>F</a:t>
            </a:r>
            <a:r>
              <a:rPr lang="en-US" altLang="ko-KR" sz="2200" i="1" baseline="-25000">
                <a:ea typeface="굴림" charset="-127"/>
              </a:rPr>
              <a:t>t</a:t>
            </a:r>
            <a:r>
              <a:rPr lang="ru-RU" altLang="ko-KR" sz="2200"/>
              <a:t>∙</a:t>
            </a:r>
            <a:r>
              <a:rPr lang="en-US" altLang="ko-KR" sz="2200" i="1">
                <a:ea typeface="굴림" charset="-127"/>
              </a:rPr>
              <a:t>a</a:t>
            </a:r>
            <a:r>
              <a:rPr lang="ru-RU" altLang="ko-KR" sz="2200"/>
              <a:t> = </a:t>
            </a:r>
            <a:r>
              <a:rPr lang="en-US" altLang="ko-KR" sz="2200" i="1">
                <a:ea typeface="굴림" charset="-127"/>
              </a:rPr>
              <a:t>F</a:t>
            </a:r>
            <a:r>
              <a:rPr lang="en-US" altLang="ko-KR" sz="2200" i="1" baseline="-25000">
                <a:ea typeface="굴림" charset="-127"/>
              </a:rPr>
              <a:t>L</a:t>
            </a:r>
            <a:r>
              <a:rPr lang="ru-RU" altLang="ko-KR" sz="2200"/>
              <a:t>∙</a:t>
            </a:r>
            <a:r>
              <a:rPr lang="en-US" altLang="ko-KR" sz="2200" i="1">
                <a:ea typeface="굴림" charset="-127"/>
              </a:rPr>
              <a:t>r</a:t>
            </a:r>
            <a:r>
              <a:rPr lang="en-US" altLang="ko-KR" sz="2200" i="1" baseline="-25000">
                <a:ea typeface="굴림" charset="-127"/>
              </a:rPr>
              <a:t>L</a:t>
            </a:r>
            <a:r>
              <a:rPr lang="ru-RU" altLang="ko-KR" sz="2200"/>
              <a:t> + </a:t>
            </a:r>
            <a:r>
              <a:rPr lang="en-US" altLang="ko-KR" sz="2200" i="1">
                <a:ea typeface="굴림" charset="-127"/>
              </a:rPr>
              <a:t>F</a:t>
            </a:r>
            <a:r>
              <a:rPr lang="en-US" altLang="ko-KR" sz="2200" i="1" baseline="-25000">
                <a:ea typeface="굴림" charset="-127"/>
              </a:rPr>
              <a:t>D</a:t>
            </a:r>
            <a:r>
              <a:rPr lang="ru-RU" altLang="ko-KR" sz="2200"/>
              <a:t>∙</a:t>
            </a:r>
            <a:r>
              <a:rPr lang="en-US" altLang="ko-KR" sz="2200" i="1">
                <a:ea typeface="굴림" charset="-127"/>
              </a:rPr>
              <a:t>r</a:t>
            </a:r>
            <a:r>
              <a:rPr lang="en-US" altLang="ko-KR" sz="2200" i="1" baseline="-25000">
                <a:ea typeface="굴림" charset="-127"/>
              </a:rPr>
              <a:t>D</a:t>
            </a:r>
            <a:r>
              <a:rPr lang="en-US" sz="2200"/>
              <a:t>, where </a:t>
            </a:r>
            <a:r>
              <a:rPr lang="en-US" altLang="ko-KR" sz="2200" i="1">
                <a:ea typeface="굴림" charset="-127"/>
              </a:rPr>
              <a:t>r</a:t>
            </a:r>
            <a:r>
              <a:rPr lang="en-US" altLang="ko-KR" sz="2200" i="1" baseline="-25000">
                <a:ea typeface="굴림" charset="-127"/>
              </a:rPr>
              <a:t>L</a:t>
            </a:r>
            <a:r>
              <a:rPr lang="en-US" sz="2200"/>
              <a:t> and </a:t>
            </a:r>
            <a:r>
              <a:rPr lang="en-US" altLang="ko-KR" sz="2200" i="1">
                <a:ea typeface="굴림" charset="-127"/>
              </a:rPr>
              <a:t>r</a:t>
            </a:r>
            <a:r>
              <a:rPr lang="en-US" altLang="ko-KR" sz="2200" i="1" baseline="-25000">
                <a:ea typeface="굴림" charset="-127"/>
              </a:rPr>
              <a:t>D</a:t>
            </a:r>
            <a:r>
              <a:rPr lang="en-US" sz="2200"/>
              <a:t> are corresponding arms of the forces and </a:t>
            </a:r>
            <a:r>
              <a:rPr lang="en-US" sz="2200" i="1"/>
              <a:t>a</a:t>
            </a:r>
            <a:r>
              <a:rPr lang="en-US" sz="2200"/>
              <a:t> is a typical of the distance between asperities, </a:t>
            </a:r>
            <a:r>
              <a:rPr lang="en-US" altLang="ko-KR" sz="2200" i="1">
                <a:ea typeface="굴림" charset="-127"/>
              </a:rPr>
              <a:t>r</a:t>
            </a:r>
            <a:r>
              <a:rPr lang="en-US" altLang="ko-KR" sz="2200" i="1" baseline="-25000">
                <a:ea typeface="굴림" charset="-127"/>
              </a:rPr>
              <a:t>L</a:t>
            </a:r>
            <a:r>
              <a:rPr lang="en-US" altLang="ko-KR" sz="2200">
                <a:ea typeface="굴림" charset="-127"/>
              </a:rPr>
              <a:t> </a:t>
            </a:r>
            <a:r>
              <a:rPr lang="ru-RU" altLang="ko-KR" sz="2200"/>
              <a:t>≈ </a:t>
            </a:r>
            <a:r>
              <a:rPr lang="en-US" altLang="ko-KR" sz="2200" i="1">
                <a:ea typeface="굴림" charset="-127"/>
              </a:rPr>
              <a:t>a</a:t>
            </a:r>
            <a:r>
              <a:rPr lang="ru-RU" altLang="ko-KR" sz="2200"/>
              <a:t>/2</a:t>
            </a:r>
            <a:r>
              <a:rPr lang="en-US" sz="2200"/>
              <a:t>:</a:t>
            </a:r>
          </a:p>
          <a:p>
            <a:pPr>
              <a:lnSpc>
                <a:spcPct val="90000"/>
              </a:lnSpc>
            </a:pPr>
            <a:r>
              <a:rPr lang="fr-FR" altLang="ko-KR" sz="2200" i="1">
                <a:ea typeface="굴림" charset="-127"/>
              </a:rPr>
              <a:t>	F</a:t>
            </a:r>
            <a:r>
              <a:rPr lang="fr-FR" altLang="ko-KR" sz="2200" i="1" baseline="-25000">
                <a:ea typeface="굴림" charset="-127"/>
              </a:rPr>
              <a:t>t</a:t>
            </a:r>
            <a:r>
              <a:rPr lang="fr-FR" altLang="ko-KR" sz="2200">
                <a:ea typeface="굴림" charset="-127"/>
              </a:rPr>
              <a:t>(</a:t>
            </a:r>
            <a:r>
              <a:rPr lang="fr-FR" altLang="ko-KR" sz="2200" i="1">
                <a:ea typeface="굴림" charset="-127"/>
              </a:rPr>
              <a:t>t</a:t>
            </a:r>
            <a:r>
              <a:rPr lang="fr-FR" altLang="ko-KR" sz="2200">
                <a:ea typeface="굴림" charset="-127"/>
              </a:rPr>
              <a:t>) = </a:t>
            </a:r>
            <a:r>
              <a:rPr lang="fr-FR" altLang="ko-KR" sz="2200" i="1">
                <a:ea typeface="굴림" charset="-127"/>
              </a:rPr>
              <a:t>F</a:t>
            </a:r>
            <a:r>
              <a:rPr lang="fr-FR" altLang="ko-KR" sz="2200" i="1" baseline="-25000">
                <a:ea typeface="굴림" charset="-127"/>
              </a:rPr>
              <a:t>L</a:t>
            </a:r>
            <a:r>
              <a:rPr lang="fr-FR" altLang="ko-KR" sz="2200">
                <a:ea typeface="굴림" charset="-127"/>
              </a:rPr>
              <a:t>/2 + </a:t>
            </a:r>
            <a:r>
              <a:rPr lang="fr-FR" altLang="ko-KR" sz="2200" i="1">
                <a:ea typeface="굴림" charset="-127"/>
              </a:rPr>
              <a:t>F</a:t>
            </a:r>
            <a:r>
              <a:rPr lang="fr-FR" altLang="ko-KR" sz="2200" i="1" baseline="-25000">
                <a:ea typeface="굴림" charset="-127"/>
              </a:rPr>
              <a:t>D</a:t>
            </a:r>
            <a:r>
              <a:rPr lang="ru-RU" altLang="ko-KR" sz="2200"/>
              <a:t>∙</a:t>
            </a:r>
            <a:r>
              <a:rPr lang="fr-FR" altLang="ko-KR" sz="2200" i="1">
                <a:ea typeface="굴림" charset="-127"/>
              </a:rPr>
              <a:t>r</a:t>
            </a:r>
            <a:r>
              <a:rPr lang="fr-FR" altLang="ko-KR" sz="2200" i="1" baseline="-25000">
                <a:ea typeface="굴림" charset="-127"/>
              </a:rPr>
              <a:t>D</a:t>
            </a:r>
            <a:r>
              <a:rPr lang="fr-FR" altLang="ko-KR" sz="2200">
                <a:ea typeface="굴림" charset="-127"/>
              </a:rPr>
              <a:t>/</a:t>
            </a:r>
            <a:r>
              <a:rPr lang="fr-FR" altLang="ko-KR" sz="2200" i="1">
                <a:ea typeface="굴림" charset="-127"/>
              </a:rPr>
              <a:t>a</a:t>
            </a:r>
            <a:r>
              <a:rPr lang="fr-FR" altLang="ko-KR" sz="2200">
                <a:ea typeface="굴림" charset="-127"/>
              </a:rPr>
              <a:t> &gt; </a:t>
            </a:r>
            <a:r>
              <a:rPr lang="fr-FR" altLang="ko-KR" sz="2200" i="1">
                <a:ea typeface="굴림" charset="-127"/>
              </a:rPr>
              <a:t>f</a:t>
            </a:r>
            <a:r>
              <a:rPr lang="fr-FR" altLang="ko-KR" sz="2200" i="1" baseline="-25000">
                <a:ea typeface="굴림" charset="-127"/>
              </a:rPr>
              <a:t>aQ</a:t>
            </a:r>
            <a:r>
              <a:rPr lang="en-US" altLang="ko-KR" sz="2200">
                <a:ea typeface="굴림" charset="-127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US" altLang="ko-KR" sz="2200">
                <a:ea typeface="굴림" charset="-127"/>
              </a:rPr>
              <a:t>For spherical particles </a:t>
            </a:r>
            <a:r>
              <a:rPr lang="en-US" altLang="ko-KR" sz="2200" i="1">
                <a:ea typeface="굴림" charset="-127"/>
              </a:rPr>
              <a:t>r</a:t>
            </a:r>
            <a:r>
              <a:rPr lang="en-US" altLang="ko-KR" sz="2200" i="1" baseline="-25000">
                <a:ea typeface="굴림" charset="-127"/>
              </a:rPr>
              <a:t>D</a:t>
            </a:r>
            <a:r>
              <a:rPr lang="en-US" altLang="ko-KR" sz="2200">
                <a:ea typeface="굴림" charset="-127"/>
              </a:rPr>
              <a:t> </a:t>
            </a:r>
            <a:r>
              <a:rPr lang="ru-RU" altLang="ko-KR" sz="2200"/>
              <a:t>≈ </a:t>
            </a:r>
            <a:r>
              <a:rPr lang="en-US" altLang="ko-KR" sz="2200" i="1">
                <a:ea typeface="굴림" charset="-127"/>
              </a:rPr>
              <a:t>r  </a:t>
            </a:r>
            <a:r>
              <a:rPr lang="en-US" altLang="ko-KR" sz="2200">
                <a:ea typeface="굴림" charset="-127"/>
              </a:rPr>
              <a:t>that is the sphere radius. </a:t>
            </a:r>
          </a:p>
        </p:txBody>
      </p:sp>
      <p:sp>
        <p:nvSpPr>
          <p:cNvPr id="82948" name="Rectangle 4"/>
          <p:cNvSpPr>
            <a:spLocks noChangeArrowheads="1"/>
          </p:cNvSpPr>
          <p:nvPr/>
        </p:nvSpPr>
        <p:spPr bwMode="auto">
          <a:xfrm>
            <a:off x="0" y="32527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82950" name="Rectangle 6"/>
          <p:cNvSpPr>
            <a:spLocks noChangeArrowheads="1"/>
          </p:cNvSpPr>
          <p:nvPr/>
        </p:nvSpPr>
        <p:spPr bwMode="auto">
          <a:xfrm>
            <a:off x="0" y="31480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82952" name="Rectangle 8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82956" name="Rectangle 12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82961" name="Rectangle 17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82965" name="Rectangle 21"/>
          <p:cNvSpPr>
            <a:spLocks noChangeArrowheads="1"/>
          </p:cNvSpPr>
          <p:nvPr/>
        </p:nvSpPr>
        <p:spPr bwMode="auto">
          <a:xfrm>
            <a:off x="0" y="3124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82967" name="Rectangle 23"/>
          <p:cNvSpPr>
            <a:spLocks noChangeArrowheads="1"/>
          </p:cNvSpPr>
          <p:nvPr/>
        </p:nvSpPr>
        <p:spPr bwMode="auto">
          <a:xfrm>
            <a:off x="4211638" y="4149725"/>
            <a:ext cx="4537075" cy="201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2200" b="0"/>
              <a:t>For </a:t>
            </a:r>
            <a:r>
              <a:rPr lang="en-US" sz="2200" b="0" i="1"/>
              <a:t>non spherical</a:t>
            </a:r>
            <a:r>
              <a:rPr lang="en-US" sz="2200" b="0"/>
              <a:t> particles the minimal characteristic dimension of the particle can be chosen for </a:t>
            </a:r>
            <a:r>
              <a:rPr lang="en-US" altLang="ko-KR" sz="2200" b="0" i="1">
                <a:ea typeface="굴림" charset="-127"/>
              </a:rPr>
              <a:t>r</a:t>
            </a:r>
            <a:r>
              <a:rPr lang="en-US" altLang="ko-KR" sz="2200" b="0" i="1" baseline="-25000">
                <a:ea typeface="굴림" charset="-127"/>
              </a:rPr>
              <a:t>D</a:t>
            </a:r>
            <a:r>
              <a:rPr lang="en-US" sz="2200" b="0"/>
              <a:t> estimation</a:t>
            </a:r>
            <a:endParaRPr lang="ru-RU" sz="2200" b="0"/>
          </a:p>
        </p:txBody>
      </p:sp>
      <p:pic>
        <p:nvPicPr>
          <p:cNvPr id="82971" name="Picture 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4056063"/>
            <a:ext cx="3384550" cy="280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188913"/>
            <a:ext cx="7993062" cy="719137"/>
          </a:xfrm>
        </p:spPr>
        <p:txBody>
          <a:bodyPr/>
          <a:lstStyle/>
          <a:p>
            <a:pPr algn="ctr"/>
            <a:r>
              <a:rPr lang="en-US" sz="4600" b="1">
                <a:solidFill>
                  <a:schemeClr val="tx1"/>
                </a:solidFill>
              </a:rPr>
              <a:t>Resuspension Rate Constant</a:t>
            </a:r>
            <a:endParaRPr lang="ru-RU" sz="4600" b="1">
              <a:solidFill>
                <a:schemeClr val="tx1"/>
              </a:solidFill>
            </a:endParaRP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188" y="1844675"/>
            <a:ext cx="8064500" cy="10795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200"/>
              <a:t>is done in the range where it force exceeds the adhesive force.</a:t>
            </a:r>
          </a:p>
          <a:p>
            <a:pPr>
              <a:lnSpc>
                <a:spcPct val="90000"/>
              </a:lnSpc>
            </a:pPr>
            <a:r>
              <a:rPr lang="en-US" sz="2200"/>
              <a:t>For a Gaussian distribution of the removal force the Resuspension Rate Constant has the form</a:t>
            </a:r>
            <a:endParaRPr lang="ru-RU" sz="2200"/>
          </a:p>
        </p:txBody>
      </p:sp>
      <p:sp>
        <p:nvSpPr>
          <p:cNvPr id="83972" name="Rectangle 4"/>
          <p:cNvSpPr>
            <a:spLocks noChangeArrowheads="1"/>
          </p:cNvSpPr>
          <p:nvPr/>
        </p:nvSpPr>
        <p:spPr bwMode="auto">
          <a:xfrm>
            <a:off x="0" y="32527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83973" name="Object 5"/>
          <p:cNvGraphicFramePr>
            <a:graphicFrameLocks noChangeAspect="1"/>
          </p:cNvGraphicFramePr>
          <p:nvPr/>
        </p:nvGraphicFramePr>
        <p:xfrm>
          <a:off x="611188" y="1125538"/>
          <a:ext cx="2808287" cy="865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95" name="Equation" r:id="rId3" imgW="1143000" imgH="355600" progId="Equation.3">
                  <p:embed/>
                </p:oleObj>
              </mc:Choice>
              <mc:Fallback>
                <p:oleObj name="Equation" r:id="rId3" imgW="1143000" imgH="355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1125538"/>
                        <a:ext cx="2808287" cy="865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974" name="Rectangle 6"/>
          <p:cNvSpPr>
            <a:spLocks noChangeArrowheads="1"/>
          </p:cNvSpPr>
          <p:nvPr/>
        </p:nvSpPr>
        <p:spPr bwMode="auto">
          <a:xfrm>
            <a:off x="0" y="31480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83975" name="Object 7"/>
          <p:cNvGraphicFramePr>
            <a:graphicFrameLocks noChangeAspect="1"/>
          </p:cNvGraphicFramePr>
          <p:nvPr/>
        </p:nvGraphicFramePr>
        <p:xfrm>
          <a:off x="684213" y="2924175"/>
          <a:ext cx="7775575" cy="1017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96" name="Equation" r:id="rId5" imgW="4292600" imgH="558800" progId="Equation.3">
                  <p:embed/>
                </p:oleObj>
              </mc:Choice>
              <mc:Fallback>
                <p:oleObj name="Equation" r:id="rId5" imgW="4292600" imgH="5588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2924175"/>
                        <a:ext cx="7775575" cy="1017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976" name="Rectangle 8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83977" name="Object 9"/>
          <p:cNvGraphicFramePr>
            <a:graphicFrameLocks noChangeAspect="1"/>
          </p:cNvGraphicFramePr>
          <p:nvPr/>
        </p:nvGraphicFramePr>
        <p:xfrm>
          <a:off x="1835150" y="4005263"/>
          <a:ext cx="720725" cy="44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97" name="Equation" r:id="rId7" imgW="419040" imgH="253800" progId="Equation.3">
                  <p:embed/>
                </p:oleObj>
              </mc:Choice>
              <mc:Fallback>
                <p:oleObj name="Equation" r:id="rId7" imgW="419040" imgH="2538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150" y="4005263"/>
                        <a:ext cx="720725" cy="442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978" name="Rectangle 10"/>
          <p:cNvSpPr>
            <a:spLocks noChangeArrowheads="1"/>
          </p:cNvSpPr>
          <p:nvPr/>
        </p:nvSpPr>
        <p:spPr bwMode="auto">
          <a:xfrm>
            <a:off x="5148263" y="4005263"/>
            <a:ext cx="3995737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2200" b="0"/>
              <a:t>are mean and fluctuating</a:t>
            </a:r>
            <a:endParaRPr lang="ru-RU" sz="2200" b="0"/>
          </a:p>
        </p:txBody>
      </p:sp>
      <p:sp>
        <p:nvSpPr>
          <p:cNvPr id="83979" name="Rectangle 11"/>
          <p:cNvSpPr>
            <a:spLocks noChangeArrowheads="1"/>
          </p:cNvSpPr>
          <p:nvPr/>
        </p:nvSpPr>
        <p:spPr bwMode="auto">
          <a:xfrm>
            <a:off x="2555875" y="4005263"/>
            <a:ext cx="720725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2200" b="0"/>
              <a:t>and</a:t>
            </a:r>
            <a:endParaRPr lang="ru-RU" sz="2200" b="0"/>
          </a:p>
        </p:txBody>
      </p:sp>
      <p:sp>
        <p:nvSpPr>
          <p:cNvPr id="83980" name="Rectangle 12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83981" name="Object 13"/>
          <p:cNvGraphicFramePr>
            <a:graphicFrameLocks noChangeAspect="1"/>
          </p:cNvGraphicFramePr>
          <p:nvPr/>
        </p:nvGraphicFramePr>
        <p:xfrm>
          <a:off x="3276600" y="4005263"/>
          <a:ext cx="1871663" cy="38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98" name="Equation" r:id="rId9" imgW="1244600" imgH="254000" progId="Equation.3">
                  <p:embed/>
                </p:oleObj>
              </mc:Choice>
              <mc:Fallback>
                <p:oleObj name="Equation" r:id="rId9" imgW="1244600" imgH="2540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4005263"/>
                        <a:ext cx="1871663" cy="385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982" name="Rectangle 14"/>
          <p:cNvSpPr>
            <a:spLocks noChangeArrowheads="1"/>
          </p:cNvSpPr>
          <p:nvPr/>
        </p:nvSpPr>
        <p:spPr bwMode="auto">
          <a:xfrm>
            <a:off x="684213" y="4365625"/>
            <a:ext cx="417512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2200" b="0"/>
              <a:t>component  of a force</a:t>
            </a:r>
            <a:r>
              <a:rPr lang="en-US" sz="2400" b="0"/>
              <a:t> </a:t>
            </a:r>
            <a:r>
              <a:rPr lang="en-US" sz="2200" b="0" i="1"/>
              <a:t>F</a:t>
            </a:r>
            <a:r>
              <a:rPr lang="en-US" sz="2200" b="0" i="1" baseline="-25000"/>
              <a:t>t</a:t>
            </a:r>
            <a:r>
              <a:rPr lang="en-US" sz="2200" b="0"/>
              <a:t>(</a:t>
            </a:r>
            <a:r>
              <a:rPr lang="en-US" sz="2200" b="0" i="1"/>
              <a:t>t</a:t>
            </a:r>
            <a:r>
              <a:rPr lang="en-US" sz="2200" b="0"/>
              <a:t>), with </a:t>
            </a:r>
            <a:endParaRPr lang="ru-RU" sz="2200" b="0"/>
          </a:p>
        </p:txBody>
      </p:sp>
      <p:sp>
        <p:nvSpPr>
          <p:cNvPr id="83983" name="Rectangle 15"/>
          <p:cNvSpPr>
            <a:spLocks noChangeArrowheads="1"/>
          </p:cNvSpPr>
          <p:nvPr/>
        </p:nvSpPr>
        <p:spPr bwMode="auto">
          <a:xfrm>
            <a:off x="3276600" y="1341438"/>
            <a:ext cx="58674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2200" b="0"/>
              <a:t>, where the integration over the removal force</a:t>
            </a:r>
            <a:endParaRPr lang="ru-RU" sz="2200" b="0"/>
          </a:p>
        </p:txBody>
      </p:sp>
      <p:sp>
        <p:nvSpPr>
          <p:cNvPr id="83984" name="Rectangle 16"/>
          <p:cNvSpPr>
            <a:spLocks noChangeArrowheads="1"/>
          </p:cNvSpPr>
          <p:nvPr/>
        </p:nvSpPr>
        <p:spPr bwMode="auto">
          <a:xfrm>
            <a:off x="684213" y="4005263"/>
            <a:ext cx="1079500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2200" b="0"/>
              <a:t>where</a:t>
            </a:r>
            <a:endParaRPr lang="ru-RU" sz="2200" b="0"/>
          </a:p>
        </p:txBody>
      </p:sp>
      <p:sp>
        <p:nvSpPr>
          <p:cNvPr id="83985" name="Rectangle 17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83986" name="Object 18"/>
          <p:cNvGraphicFramePr>
            <a:graphicFrameLocks noChangeAspect="1"/>
          </p:cNvGraphicFramePr>
          <p:nvPr/>
        </p:nvGraphicFramePr>
        <p:xfrm>
          <a:off x="4787900" y="4292600"/>
          <a:ext cx="400050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99" name="Equation" r:id="rId11" imgW="177646" imgH="228402" progId="Equation.3">
                  <p:embed/>
                </p:oleObj>
              </mc:Choice>
              <mc:Fallback>
                <p:oleObj name="Equation" r:id="rId11" imgW="177646" imgH="228402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7900" y="4292600"/>
                        <a:ext cx="400050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987" name="Rectangle 19"/>
          <p:cNvSpPr>
            <a:spLocks noChangeArrowheads="1"/>
          </p:cNvSpPr>
          <p:nvPr/>
        </p:nvSpPr>
        <p:spPr bwMode="auto">
          <a:xfrm>
            <a:off x="5148263" y="4365625"/>
            <a:ext cx="3995737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2200" b="0"/>
              <a:t>being the typical frequency </a:t>
            </a:r>
            <a:endParaRPr lang="ru-RU" sz="2200" b="0"/>
          </a:p>
        </p:txBody>
      </p:sp>
      <p:sp>
        <p:nvSpPr>
          <p:cNvPr id="83988" name="Rectangle 20"/>
          <p:cNvSpPr>
            <a:spLocks noChangeArrowheads="1"/>
          </p:cNvSpPr>
          <p:nvPr/>
        </p:nvSpPr>
        <p:spPr bwMode="auto">
          <a:xfrm>
            <a:off x="684213" y="4724400"/>
            <a:ext cx="8459787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2200" b="0"/>
              <a:t>being the typical frequency of the forcing motion and is given by </a:t>
            </a:r>
            <a:endParaRPr lang="ru-RU" sz="2200" b="0"/>
          </a:p>
        </p:txBody>
      </p:sp>
      <p:sp>
        <p:nvSpPr>
          <p:cNvPr id="83989" name="Rectangle 21"/>
          <p:cNvSpPr>
            <a:spLocks noChangeArrowheads="1"/>
          </p:cNvSpPr>
          <p:nvPr/>
        </p:nvSpPr>
        <p:spPr bwMode="auto">
          <a:xfrm>
            <a:off x="0" y="3124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83990" name="Object 22"/>
          <p:cNvGraphicFramePr>
            <a:graphicFrameLocks noChangeAspect="1"/>
          </p:cNvGraphicFramePr>
          <p:nvPr/>
        </p:nvGraphicFramePr>
        <p:xfrm>
          <a:off x="815975" y="5148263"/>
          <a:ext cx="2182813" cy="1068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00" name="Equation" r:id="rId13" imgW="1269720" imgH="622080" progId="Equation.3">
                  <p:embed/>
                </p:oleObj>
              </mc:Choice>
              <mc:Fallback>
                <p:oleObj name="Equation" r:id="rId13" imgW="1269720" imgH="62208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5975" y="5148263"/>
                        <a:ext cx="2182813" cy="1068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991" name="Rectangle 23"/>
          <p:cNvSpPr>
            <a:spLocks noChangeArrowheads="1"/>
          </p:cNvSpPr>
          <p:nvPr/>
        </p:nvSpPr>
        <p:spPr bwMode="auto">
          <a:xfrm>
            <a:off x="3059113" y="5157788"/>
            <a:ext cx="6084887" cy="1081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2200" b="0"/>
              <a:t>where          is time derivative of 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2200" b="0"/>
              <a:t>In practice      is taken to be the maximum resuspension rate for a given adhesive force</a:t>
            </a:r>
            <a:endParaRPr lang="ru-RU" sz="2200" b="0"/>
          </a:p>
        </p:txBody>
      </p:sp>
      <p:graphicFrame>
        <p:nvGraphicFramePr>
          <p:cNvPr id="83992" name="Object 24"/>
          <p:cNvGraphicFramePr>
            <a:graphicFrameLocks noChangeAspect="1"/>
          </p:cNvGraphicFramePr>
          <p:nvPr/>
        </p:nvGraphicFramePr>
        <p:xfrm>
          <a:off x="3995738" y="5084763"/>
          <a:ext cx="579437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01" name="Equation" r:id="rId15" imgW="317160" imgH="253800" progId="Equation.3">
                  <p:embed/>
                </p:oleObj>
              </mc:Choice>
              <mc:Fallback>
                <p:oleObj name="Equation" r:id="rId15" imgW="317160" imgH="25380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738" y="5084763"/>
                        <a:ext cx="579437" cy="49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993" name="Object 25"/>
          <p:cNvGraphicFramePr>
            <a:graphicFrameLocks noChangeAspect="1"/>
          </p:cNvGraphicFramePr>
          <p:nvPr/>
        </p:nvGraphicFramePr>
        <p:xfrm>
          <a:off x="7235825" y="5084763"/>
          <a:ext cx="579438" cy="446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02" name="Equation" r:id="rId17" imgW="317160" imgH="228600" progId="Equation.3">
                  <p:embed/>
                </p:oleObj>
              </mc:Choice>
              <mc:Fallback>
                <p:oleObj name="Equation" r:id="rId17" imgW="317160" imgH="22860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5825" y="5084763"/>
                        <a:ext cx="579438" cy="446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994" name="Object 26"/>
          <p:cNvGraphicFramePr>
            <a:graphicFrameLocks noChangeAspect="1"/>
          </p:cNvGraphicFramePr>
          <p:nvPr/>
        </p:nvGraphicFramePr>
        <p:xfrm>
          <a:off x="4500563" y="5373688"/>
          <a:ext cx="400050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03" name="Equation" r:id="rId19" imgW="177646" imgH="228402" progId="Equation.3">
                  <p:embed/>
                </p:oleObj>
              </mc:Choice>
              <mc:Fallback>
                <p:oleObj name="Equation" r:id="rId19" imgW="177646" imgH="228402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0563" y="5373688"/>
                        <a:ext cx="400050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88913"/>
            <a:ext cx="7775575" cy="719137"/>
          </a:xfrm>
        </p:spPr>
        <p:txBody>
          <a:bodyPr/>
          <a:lstStyle/>
          <a:p>
            <a:pPr algn="ctr"/>
            <a:r>
              <a:rPr lang="en-US" sz="4600" b="1">
                <a:solidFill>
                  <a:schemeClr val="tx1"/>
                </a:solidFill>
              </a:rPr>
              <a:t>Mean Lift and Drag Force</a:t>
            </a:r>
            <a:endParaRPr lang="ru-RU" sz="4600" b="1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188" y="1196975"/>
            <a:ext cx="8208962" cy="273685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z="2200" i="1"/>
              <a:t>Rate Constant</a:t>
            </a:r>
            <a:r>
              <a:rPr lang="en-US" sz="2200"/>
              <a:t> parameters can be determined  experimentally.</a:t>
            </a:r>
          </a:p>
          <a:p>
            <a:pPr>
              <a:spcBef>
                <a:spcPct val="0"/>
              </a:spcBef>
            </a:pPr>
            <a:r>
              <a:rPr lang="en-US" sz="2200"/>
              <a:t>For mean </a:t>
            </a:r>
            <a:r>
              <a:rPr lang="en-US" sz="2200" i="1"/>
              <a:t>Lift Force</a:t>
            </a:r>
            <a:r>
              <a:rPr lang="en-US" sz="2200"/>
              <a:t>            the following scaled dependence on the fluid density </a:t>
            </a:r>
            <a:r>
              <a:rPr lang="el-GR" sz="2200" i="1">
                <a:cs typeface="Arial" charset="0"/>
              </a:rPr>
              <a:t>ρ</a:t>
            </a:r>
            <a:r>
              <a:rPr lang="en-US" sz="2200"/>
              <a:t>, kinematic viscosity </a:t>
            </a:r>
            <a:r>
              <a:rPr lang="ru-RU" altLang="ko-KR" sz="2200" i="1"/>
              <a:t>ν</a:t>
            </a:r>
            <a:r>
              <a:rPr lang="ru-RU" altLang="ko-KR"/>
              <a:t> </a:t>
            </a:r>
            <a:r>
              <a:rPr lang="en-US" sz="2200"/>
              <a:t> and friction velocity </a:t>
            </a:r>
            <a:r>
              <a:rPr lang="en-US" sz="2200" i="1"/>
              <a:t>u</a:t>
            </a:r>
            <a:r>
              <a:rPr lang="el-GR" sz="2200" i="1" baseline="-25000">
                <a:latin typeface="Times New Roman" pitchFamily="18" charset="0"/>
                <a:cs typeface="Arial" charset="0"/>
              </a:rPr>
              <a:t>τ</a:t>
            </a:r>
            <a:r>
              <a:rPr lang="en-US" sz="2200"/>
              <a:t> </a:t>
            </a:r>
          </a:p>
          <a:p>
            <a:pPr>
              <a:spcBef>
                <a:spcPct val="0"/>
              </a:spcBef>
            </a:pPr>
            <a:endParaRPr lang="en-US" sz="1000"/>
          </a:p>
          <a:p>
            <a:pPr>
              <a:spcBef>
                <a:spcPct val="0"/>
              </a:spcBef>
            </a:pPr>
            <a:r>
              <a:rPr lang="en-US" sz="2200"/>
              <a:t>can be used                        while for mean </a:t>
            </a:r>
            <a:r>
              <a:rPr lang="en-US" sz="2200" i="1"/>
              <a:t>Drug Force</a:t>
            </a:r>
          </a:p>
          <a:p>
            <a:pPr>
              <a:spcBef>
                <a:spcPct val="0"/>
              </a:spcBef>
            </a:pPr>
            <a:r>
              <a:rPr lang="en-US" sz="2200"/>
              <a:t>                                          </a:t>
            </a:r>
          </a:p>
          <a:p>
            <a:pPr>
              <a:spcBef>
                <a:spcPct val="0"/>
              </a:spcBef>
            </a:pPr>
            <a:r>
              <a:rPr lang="en-US" sz="2200"/>
              <a:t>Thus the </a:t>
            </a:r>
            <a:r>
              <a:rPr lang="en-US" sz="2200" i="1"/>
              <a:t>Removal Force</a:t>
            </a:r>
            <a:r>
              <a:rPr lang="en-US" sz="2200"/>
              <a:t> </a:t>
            </a:r>
          </a:p>
        </p:txBody>
      </p:sp>
      <p:sp>
        <p:nvSpPr>
          <p:cNvPr id="84996" name="Rectangle 4"/>
          <p:cNvSpPr>
            <a:spLocks noChangeArrowheads="1"/>
          </p:cNvSpPr>
          <p:nvPr/>
        </p:nvSpPr>
        <p:spPr bwMode="auto">
          <a:xfrm>
            <a:off x="0" y="32527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0" y="31480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85000" name="Rectangle 8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85002" name="Rectangle 10"/>
          <p:cNvSpPr>
            <a:spLocks noChangeArrowheads="1"/>
          </p:cNvSpPr>
          <p:nvPr/>
        </p:nvSpPr>
        <p:spPr bwMode="auto">
          <a:xfrm>
            <a:off x="611188" y="4005263"/>
            <a:ext cx="7993062" cy="244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2200" b="0"/>
              <a:t>Accounting the experimental result the rms</a:t>
            </a:r>
          </a:p>
          <a:p>
            <a:pPr>
              <a:buClr>
                <a:schemeClr val="accent1"/>
              </a:buClr>
              <a:buSzPct val="65000"/>
              <a:buFont typeface="Wingdings" pitchFamily="2" charset="2"/>
              <a:buNone/>
            </a:pPr>
            <a:endParaRPr lang="en-US" sz="1000" b="0"/>
          </a:p>
          <a:p>
            <a:pPr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2200" b="0"/>
              <a:t>and neglecting correlations between those forces one obtains</a:t>
            </a:r>
          </a:p>
          <a:p>
            <a:pPr>
              <a:buClr>
                <a:schemeClr val="accent1"/>
              </a:buClr>
              <a:buSzPct val="65000"/>
              <a:buFont typeface="Wingdings" pitchFamily="2" charset="2"/>
              <a:buNone/>
            </a:pPr>
            <a:endParaRPr lang="en-US" sz="2200" b="0"/>
          </a:p>
          <a:p>
            <a:pPr>
              <a:buClr>
                <a:schemeClr val="accent1"/>
              </a:buClr>
              <a:buSzPct val="65000"/>
              <a:buFont typeface="Wingdings" pitchFamily="2" charset="2"/>
              <a:buNone/>
            </a:pPr>
            <a:endParaRPr lang="en-US" sz="2200" b="0"/>
          </a:p>
          <a:p>
            <a:pPr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2200" b="0"/>
              <a:t>Value for the </a:t>
            </a:r>
            <a:r>
              <a:rPr lang="en-US" sz="2200" b="0" i="1"/>
              <a:t>typical frequency</a:t>
            </a:r>
            <a:r>
              <a:rPr lang="en-US" sz="2200" b="0"/>
              <a:t> of the forcing motion derived from the experimental data</a:t>
            </a:r>
            <a:endParaRPr lang="ru-RU" sz="2200" b="0"/>
          </a:p>
        </p:txBody>
      </p:sp>
      <p:sp>
        <p:nvSpPr>
          <p:cNvPr id="85009" name="Rectangle 17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85013" name="Rectangle 21"/>
          <p:cNvSpPr>
            <a:spLocks noChangeArrowheads="1"/>
          </p:cNvSpPr>
          <p:nvPr/>
        </p:nvSpPr>
        <p:spPr bwMode="auto">
          <a:xfrm>
            <a:off x="0" y="3124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85019" name="Object 27"/>
          <p:cNvGraphicFramePr>
            <a:graphicFrameLocks noChangeAspect="1"/>
          </p:cNvGraphicFramePr>
          <p:nvPr/>
        </p:nvGraphicFramePr>
        <p:xfrm>
          <a:off x="3203575" y="1557338"/>
          <a:ext cx="763588" cy="44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35" name="Equation" r:id="rId3" imgW="444240" imgH="253800" progId="Equation.3">
                  <p:embed/>
                </p:oleObj>
              </mc:Choice>
              <mc:Fallback>
                <p:oleObj name="Equation" r:id="rId3" imgW="444240" imgH="253800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575" y="1557338"/>
                        <a:ext cx="763588" cy="442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5021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85020" name="Object 28"/>
          <p:cNvGraphicFramePr>
            <a:graphicFrameLocks noChangeAspect="1"/>
          </p:cNvGraphicFramePr>
          <p:nvPr/>
        </p:nvGraphicFramePr>
        <p:xfrm>
          <a:off x="2268538" y="2276475"/>
          <a:ext cx="1871662" cy="67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36" name="Equation" r:id="rId5" imgW="1282700" imgH="469900" progId="Equation.3">
                  <p:embed/>
                </p:oleObj>
              </mc:Choice>
              <mc:Fallback>
                <p:oleObj name="Equation" r:id="rId5" imgW="1282700" imgH="469900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8538" y="2276475"/>
                        <a:ext cx="1871662" cy="679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024" name="Object 32"/>
          <p:cNvGraphicFramePr>
            <a:graphicFrameLocks noChangeAspect="1"/>
          </p:cNvGraphicFramePr>
          <p:nvPr/>
        </p:nvGraphicFramePr>
        <p:xfrm>
          <a:off x="7488238" y="2276475"/>
          <a:ext cx="1655762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37" name="Equation" r:id="rId7" imgW="1079500" imgH="469900" progId="Equation.3">
                  <p:embed/>
                </p:oleObj>
              </mc:Choice>
              <mc:Fallback>
                <p:oleObj name="Equation" r:id="rId7" imgW="1079500" imgH="469900" progId="Equation.3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88238" y="2276475"/>
                        <a:ext cx="1655762" cy="717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5027" name="Rectangle 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85026" name="Object 34"/>
          <p:cNvGraphicFramePr>
            <a:graphicFrameLocks noChangeAspect="1"/>
          </p:cNvGraphicFramePr>
          <p:nvPr/>
        </p:nvGraphicFramePr>
        <p:xfrm>
          <a:off x="3851275" y="2924175"/>
          <a:ext cx="4102100" cy="84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38" name="Equation" r:id="rId9" imgW="2578100" imgH="533400" progId="Equation.3">
                  <p:embed/>
                </p:oleObj>
              </mc:Choice>
              <mc:Fallback>
                <p:oleObj name="Equation" r:id="rId9" imgW="2578100" imgH="533400" progId="Equation.3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275" y="2924175"/>
                        <a:ext cx="4102100" cy="847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5030" name="Rectangle 38"/>
          <p:cNvSpPr>
            <a:spLocks noChangeArrowheads="1"/>
          </p:cNvSpPr>
          <p:nvPr/>
        </p:nvSpPr>
        <p:spPr bwMode="auto">
          <a:xfrm>
            <a:off x="0" y="32623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85029" name="Object 37"/>
          <p:cNvGraphicFramePr>
            <a:graphicFrameLocks noChangeAspect="1"/>
          </p:cNvGraphicFramePr>
          <p:nvPr/>
        </p:nvGraphicFramePr>
        <p:xfrm>
          <a:off x="6156325" y="3933825"/>
          <a:ext cx="2592388" cy="630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39" name="Equation" r:id="rId11" imgW="1371600" imgH="330200" progId="Equation.3">
                  <p:embed/>
                </p:oleObj>
              </mc:Choice>
              <mc:Fallback>
                <p:oleObj name="Equation" r:id="rId11" imgW="1371600" imgH="330200" progId="Equation.3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6325" y="3933825"/>
                        <a:ext cx="2592388" cy="630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031" name="Object 39"/>
          <p:cNvGraphicFramePr>
            <a:graphicFrameLocks noChangeAspect="1"/>
          </p:cNvGraphicFramePr>
          <p:nvPr/>
        </p:nvGraphicFramePr>
        <p:xfrm>
          <a:off x="3203575" y="4941888"/>
          <a:ext cx="2251075" cy="639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40" name="Equation" r:id="rId13" imgW="1168400" imgH="330200" progId="Equation.3">
                  <p:embed/>
                </p:oleObj>
              </mc:Choice>
              <mc:Fallback>
                <p:oleObj name="Equation" r:id="rId13" imgW="1168400" imgH="330200" progId="Equation.3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575" y="4941888"/>
                        <a:ext cx="2251075" cy="639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033" name="Object 41"/>
          <p:cNvGraphicFramePr>
            <a:graphicFrameLocks noChangeAspect="1"/>
          </p:cNvGraphicFramePr>
          <p:nvPr/>
        </p:nvGraphicFramePr>
        <p:xfrm>
          <a:off x="4427538" y="5805488"/>
          <a:ext cx="2555875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41" name="Equation" r:id="rId15" imgW="1206500" imgH="241300" progId="Equation.3">
                  <p:embed/>
                </p:oleObj>
              </mc:Choice>
              <mc:Fallback>
                <p:oleObj name="Equation" r:id="rId15" imgW="1206500" imgH="241300" progId="Equation.3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538" y="5805488"/>
                        <a:ext cx="2555875" cy="503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88913"/>
            <a:ext cx="7775575" cy="719137"/>
          </a:xfrm>
        </p:spPr>
        <p:txBody>
          <a:bodyPr/>
          <a:lstStyle/>
          <a:p>
            <a:pPr algn="ctr"/>
            <a:r>
              <a:rPr lang="en-US" sz="4600" b="1">
                <a:solidFill>
                  <a:schemeClr val="tx1"/>
                </a:solidFill>
              </a:rPr>
              <a:t>Resuspension Rate</a:t>
            </a:r>
            <a:endParaRPr lang="ru-RU" sz="4600" b="1">
              <a:solidFill>
                <a:schemeClr val="tx1"/>
              </a:solidFill>
            </a:endParaRP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188" y="1196975"/>
            <a:ext cx="8208962" cy="273685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z="2200"/>
              <a:t>The log-normal distribution for normalized adhesive forces is</a:t>
            </a:r>
          </a:p>
          <a:p>
            <a:pPr>
              <a:spcBef>
                <a:spcPct val="0"/>
              </a:spcBef>
            </a:pPr>
            <a:endParaRPr lang="en-US" sz="2200"/>
          </a:p>
          <a:p>
            <a:pPr>
              <a:spcBef>
                <a:spcPct val="0"/>
              </a:spcBef>
            </a:pPr>
            <a:r>
              <a:rPr lang="en-US" sz="2200"/>
              <a:t>assumed:</a:t>
            </a:r>
          </a:p>
          <a:p>
            <a:pPr>
              <a:spcBef>
                <a:spcPct val="0"/>
              </a:spcBef>
            </a:pPr>
            <a:endParaRPr lang="en-US" sz="2200"/>
          </a:p>
          <a:p>
            <a:pPr>
              <a:spcBef>
                <a:spcPct val="0"/>
              </a:spcBef>
            </a:pPr>
            <a:r>
              <a:rPr lang="en-US" sz="2200"/>
              <a:t>where                ;      is the adhesive force for perfectly smooth contact;         is the geometric mean of the normalized adhesive forces     and is a measure of the reduction in adhesion due to surface roughness; and      is the geometric standard deviation.</a:t>
            </a:r>
          </a:p>
        </p:txBody>
      </p:sp>
      <p:sp>
        <p:nvSpPr>
          <p:cNvPr id="86020" name="Rectangle 4"/>
          <p:cNvSpPr>
            <a:spLocks noChangeArrowheads="1"/>
          </p:cNvSpPr>
          <p:nvPr/>
        </p:nvSpPr>
        <p:spPr bwMode="auto">
          <a:xfrm>
            <a:off x="0" y="32527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86021" name="Rectangle 5"/>
          <p:cNvSpPr>
            <a:spLocks noChangeArrowheads="1"/>
          </p:cNvSpPr>
          <p:nvPr/>
        </p:nvSpPr>
        <p:spPr bwMode="auto">
          <a:xfrm>
            <a:off x="0" y="31480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86022" name="Rectangle 6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86023" name="Rectangle 7"/>
          <p:cNvSpPr>
            <a:spLocks noChangeArrowheads="1"/>
          </p:cNvSpPr>
          <p:nvPr/>
        </p:nvSpPr>
        <p:spPr bwMode="auto">
          <a:xfrm>
            <a:off x="611188" y="4005263"/>
            <a:ext cx="8532812" cy="244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2200" b="0"/>
              <a:t>Evolution equation for the deposited particles</a:t>
            </a:r>
          </a:p>
          <a:p>
            <a:pPr>
              <a:buClr>
                <a:schemeClr val="accent1"/>
              </a:buClr>
              <a:buSzPct val="65000"/>
              <a:buFont typeface="Wingdings" pitchFamily="2" charset="2"/>
              <a:buNone/>
            </a:pPr>
            <a:endParaRPr lang="en-US" sz="2200" b="0"/>
          </a:p>
          <a:p>
            <a:pPr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2200" b="0">
                <a:cs typeface="Arial" charset="0"/>
              </a:rPr>
              <a:t>=&gt;</a:t>
            </a:r>
            <a:r>
              <a:rPr lang="en-US" sz="2200" b="0"/>
              <a:t> mean particle density</a:t>
            </a:r>
          </a:p>
          <a:p>
            <a:pPr>
              <a:buClr>
                <a:schemeClr val="accent1"/>
              </a:buClr>
              <a:buSzPct val="65000"/>
              <a:buFont typeface="Wingdings" pitchFamily="2" charset="2"/>
              <a:buNone/>
            </a:pPr>
            <a:endParaRPr lang="en-US" sz="2200" b="0"/>
          </a:p>
          <a:p>
            <a:pPr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2200" b="0"/>
              <a:t>and similarly the Resuspension Rate </a:t>
            </a:r>
            <a:endParaRPr lang="ru-RU" sz="2200" b="0"/>
          </a:p>
        </p:txBody>
      </p:sp>
      <p:sp>
        <p:nvSpPr>
          <p:cNvPr id="86024" name="Rectangle 8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86027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86031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86033" name="Rectangle 17"/>
          <p:cNvSpPr>
            <a:spLocks noChangeArrowheads="1"/>
          </p:cNvSpPr>
          <p:nvPr/>
        </p:nvSpPr>
        <p:spPr bwMode="auto">
          <a:xfrm>
            <a:off x="0" y="32623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86038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86037" name="Object 21"/>
          <p:cNvGraphicFramePr>
            <a:graphicFrameLocks noChangeAspect="1"/>
          </p:cNvGraphicFramePr>
          <p:nvPr/>
        </p:nvGraphicFramePr>
        <p:xfrm>
          <a:off x="1979613" y="1595438"/>
          <a:ext cx="4464050" cy="1036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52" name="Equation" r:id="rId3" imgW="2832100" imgH="660400" progId="Equation.3">
                  <p:embed/>
                </p:oleObj>
              </mc:Choice>
              <mc:Fallback>
                <p:oleObj name="Equation" r:id="rId3" imgW="2832100" imgH="66040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613" y="1595438"/>
                        <a:ext cx="4464050" cy="1036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039" name="Object 23"/>
          <p:cNvGraphicFramePr>
            <a:graphicFrameLocks noChangeAspect="1"/>
          </p:cNvGraphicFramePr>
          <p:nvPr/>
        </p:nvGraphicFramePr>
        <p:xfrm>
          <a:off x="1547813" y="2565400"/>
          <a:ext cx="1223962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53" name="Equation" r:id="rId5" imgW="711000" imgH="228600" progId="Equation.3">
                  <p:embed/>
                </p:oleObj>
              </mc:Choice>
              <mc:Fallback>
                <p:oleObj name="Equation" r:id="rId5" imgW="711000" imgH="22860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2565400"/>
                        <a:ext cx="1223962" cy="392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040" name="Object 24"/>
          <p:cNvGraphicFramePr>
            <a:graphicFrameLocks noChangeAspect="1"/>
          </p:cNvGraphicFramePr>
          <p:nvPr/>
        </p:nvGraphicFramePr>
        <p:xfrm>
          <a:off x="2916238" y="2565400"/>
          <a:ext cx="328612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54" name="Equation" r:id="rId7" imgW="190440" imgH="228600" progId="Equation.3">
                  <p:embed/>
                </p:oleObj>
              </mc:Choice>
              <mc:Fallback>
                <p:oleObj name="Equation" r:id="rId7" imgW="190440" imgH="22860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6238" y="2565400"/>
                        <a:ext cx="328612" cy="392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6042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86041" name="Object 25"/>
          <p:cNvGraphicFramePr>
            <a:graphicFrameLocks noChangeAspect="1"/>
          </p:cNvGraphicFramePr>
          <p:nvPr/>
        </p:nvGraphicFramePr>
        <p:xfrm>
          <a:off x="1692275" y="2924175"/>
          <a:ext cx="504825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55" name="Equation" r:id="rId9" imgW="304668" imgH="279279" progId="Equation.3">
                  <p:embed/>
                </p:oleObj>
              </mc:Choice>
              <mc:Fallback>
                <p:oleObj name="Equation" r:id="rId9" imgW="304668" imgH="279279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2924175"/>
                        <a:ext cx="504825" cy="458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6044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86043" name="Object 27"/>
          <p:cNvGraphicFramePr>
            <a:graphicFrameLocks noChangeAspect="1"/>
          </p:cNvGraphicFramePr>
          <p:nvPr/>
        </p:nvGraphicFramePr>
        <p:xfrm>
          <a:off x="3649663" y="3500438"/>
          <a:ext cx="404812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56" name="Equation" r:id="rId11" imgW="190417" imgH="241195" progId="Equation.3">
                  <p:embed/>
                </p:oleObj>
              </mc:Choice>
              <mc:Fallback>
                <p:oleObj name="Equation" r:id="rId11" imgW="190417" imgH="241195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9663" y="3500438"/>
                        <a:ext cx="404812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045" name="Object 29"/>
          <p:cNvGraphicFramePr>
            <a:graphicFrameLocks noChangeAspect="1"/>
          </p:cNvGraphicFramePr>
          <p:nvPr/>
        </p:nvGraphicFramePr>
        <p:xfrm>
          <a:off x="1476375" y="3213100"/>
          <a:ext cx="293688" cy="395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57" name="Equation" r:id="rId13" imgW="177480" imgH="241200" progId="Equation.3">
                  <p:embed/>
                </p:oleObj>
              </mc:Choice>
              <mc:Fallback>
                <p:oleObj name="Equation" r:id="rId13" imgW="177480" imgH="241200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3213100"/>
                        <a:ext cx="293688" cy="395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6047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86046" name="Object 30"/>
          <p:cNvGraphicFramePr>
            <a:graphicFrameLocks noChangeAspect="1"/>
          </p:cNvGraphicFramePr>
          <p:nvPr/>
        </p:nvGraphicFramePr>
        <p:xfrm>
          <a:off x="6372225" y="4005263"/>
          <a:ext cx="1728788" cy="43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58" name="Equation" r:id="rId15" imgW="901309" imgH="228501" progId="Equation.3">
                  <p:embed/>
                </p:oleObj>
              </mc:Choice>
              <mc:Fallback>
                <p:oleObj name="Equation" r:id="rId15" imgW="901309" imgH="228501" progId="Equation.3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2225" y="4005263"/>
                        <a:ext cx="1728788" cy="436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6049" name="Rectangle 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86048" name="Object 32"/>
          <p:cNvGraphicFramePr>
            <a:graphicFrameLocks noChangeAspect="1"/>
          </p:cNvGraphicFramePr>
          <p:nvPr/>
        </p:nvGraphicFramePr>
        <p:xfrm>
          <a:off x="4044950" y="4508500"/>
          <a:ext cx="2600325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59" name="Equation" r:id="rId17" imgW="1473120" imgH="482400" progId="Equation.3">
                  <p:embed/>
                </p:oleObj>
              </mc:Choice>
              <mc:Fallback>
                <p:oleObj name="Equation" r:id="rId17" imgW="1473120" imgH="482400" progId="Equation.3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4950" y="4508500"/>
                        <a:ext cx="2600325" cy="857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6051" name="Rectangle 35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86050" name="Object 34"/>
          <p:cNvGraphicFramePr>
            <a:graphicFrameLocks noChangeAspect="1"/>
          </p:cNvGraphicFramePr>
          <p:nvPr/>
        </p:nvGraphicFramePr>
        <p:xfrm>
          <a:off x="2963863" y="5734050"/>
          <a:ext cx="3432175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60" name="Equation" r:id="rId19" imgW="1815840" imgH="482400" progId="Equation.3">
                  <p:embed/>
                </p:oleObj>
              </mc:Choice>
              <mc:Fallback>
                <p:oleObj name="Equation" r:id="rId19" imgW="1815840" imgH="482400" progId="Equation.3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3863" y="5734050"/>
                        <a:ext cx="3432175" cy="917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88913"/>
            <a:ext cx="7775575" cy="719137"/>
          </a:xfrm>
        </p:spPr>
        <p:txBody>
          <a:bodyPr/>
          <a:lstStyle/>
          <a:p>
            <a:pPr algn="ctr"/>
            <a:r>
              <a:rPr lang="en-US" sz="4600" b="1">
                <a:solidFill>
                  <a:schemeClr val="tx1"/>
                </a:solidFill>
              </a:rPr>
              <a:t>Model parameters</a:t>
            </a:r>
            <a:endParaRPr lang="ru-RU" sz="4600" b="1">
              <a:solidFill>
                <a:schemeClr val="tx1"/>
              </a:solidFill>
            </a:endParaRP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188" y="1196975"/>
            <a:ext cx="8532812" cy="273685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z="2200"/>
              <a:t>To </a:t>
            </a:r>
            <a:r>
              <a:rPr lang="en-US" sz="2200" i="1"/>
              <a:t>close the model</a:t>
            </a:r>
            <a:r>
              <a:rPr lang="en-US" sz="2200"/>
              <a:t> the following parameters should be determined:</a:t>
            </a:r>
          </a:p>
          <a:p>
            <a:pPr>
              <a:spcBef>
                <a:spcPct val="0"/>
              </a:spcBef>
            </a:pPr>
            <a:r>
              <a:rPr lang="en-US" sz="2200" i="1"/>
              <a:t>a</a:t>
            </a:r>
            <a:r>
              <a:rPr lang="en-US" sz="2200"/>
              <a:t>   that is typical of the distance between </a:t>
            </a:r>
            <a:r>
              <a:rPr lang="en-US" sz="2200" i="1"/>
              <a:t>asperities</a:t>
            </a:r>
            <a:r>
              <a:rPr lang="en-US" sz="2200"/>
              <a:t>;</a:t>
            </a:r>
          </a:p>
          <a:p>
            <a:pPr>
              <a:spcBef>
                <a:spcPct val="0"/>
              </a:spcBef>
            </a:pPr>
            <a:r>
              <a:rPr lang="en-US" sz="2200" i="1"/>
              <a:t>r</a:t>
            </a:r>
            <a:r>
              <a:rPr lang="en-US" sz="2200" i="1" baseline="-25000"/>
              <a:t>D</a:t>
            </a:r>
            <a:r>
              <a:rPr lang="en-US" sz="2200"/>
              <a:t>   that is the </a:t>
            </a:r>
            <a:r>
              <a:rPr lang="en-US" sz="2200" i="1"/>
              <a:t>Drag Force arm</a:t>
            </a:r>
            <a:r>
              <a:rPr lang="en-US" sz="2200"/>
              <a:t> (minimal characteristic particle size);</a:t>
            </a:r>
          </a:p>
          <a:p>
            <a:pPr>
              <a:spcBef>
                <a:spcPct val="0"/>
              </a:spcBef>
            </a:pPr>
            <a:r>
              <a:rPr lang="en-US" sz="2200" i="1"/>
              <a:t>F</a:t>
            </a:r>
            <a:r>
              <a:rPr lang="en-US" sz="2200" i="1" baseline="-25000"/>
              <a:t>a   </a:t>
            </a:r>
            <a:r>
              <a:rPr lang="en-US" sz="2200"/>
              <a:t>that is the </a:t>
            </a:r>
            <a:r>
              <a:rPr lang="en-US" sz="2200" i="1"/>
              <a:t>Adhesive Force</a:t>
            </a:r>
            <a:r>
              <a:rPr lang="en-US" sz="2200"/>
              <a:t> for perfectly </a:t>
            </a:r>
            <a:r>
              <a:rPr lang="en-US" sz="2200" i="1"/>
              <a:t>smooth contact</a:t>
            </a:r>
            <a:r>
              <a:rPr lang="en-US" sz="2200"/>
              <a:t>;</a:t>
            </a:r>
          </a:p>
          <a:p>
            <a:pPr>
              <a:spcBef>
                <a:spcPct val="0"/>
              </a:spcBef>
            </a:pPr>
            <a:endParaRPr lang="en-US" sz="800"/>
          </a:p>
          <a:p>
            <a:pPr>
              <a:spcBef>
                <a:spcPct val="0"/>
              </a:spcBef>
            </a:pPr>
            <a:r>
              <a:rPr lang="en-US" sz="2200"/>
              <a:t>       that is the </a:t>
            </a:r>
            <a:r>
              <a:rPr lang="en-US" sz="2200" i="1"/>
              <a:t>geometric mean</a:t>
            </a:r>
            <a:r>
              <a:rPr lang="en-US" sz="2200"/>
              <a:t> of the </a:t>
            </a:r>
            <a:r>
              <a:rPr lang="en-US" sz="2200" i="1"/>
              <a:t>normalized Adhesive Forces</a:t>
            </a:r>
            <a:r>
              <a:rPr lang="en-US" sz="2200"/>
              <a:t>;</a:t>
            </a:r>
          </a:p>
          <a:p>
            <a:pPr>
              <a:spcBef>
                <a:spcPct val="0"/>
              </a:spcBef>
            </a:pPr>
            <a:endParaRPr lang="en-US" sz="800"/>
          </a:p>
          <a:p>
            <a:pPr>
              <a:spcBef>
                <a:spcPct val="0"/>
              </a:spcBef>
            </a:pPr>
            <a:r>
              <a:rPr lang="en-US" sz="2200"/>
              <a:t>      that is the </a:t>
            </a:r>
            <a:r>
              <a:rPr lang="en-US" sz="2200" i="1"/>
              <a:t>geometric standard deviation</a:t>
            </a:r>
            <a:r>
              <a:rPr lang="en-US" sz="2200"/>
              <a:t> of the </a:t>
            </a:r>
            <a:r>
              <a:rPr lang="en-US" sz="2200" i="1"/>
              <a:t>normalized Adhesive Forces</a:t>
            </a:r>
            <a:r>
              <a:rPr lang="en-US" sz="2200"/>
              <a:t>.</a:t>
            </a:r>
          </a:p>
        </p:txBody>
      </p:sp>
      <p:sp>
        <p:nvSpPr>
          <p:cNvPr id="88068" name="Rectangle 4"/>
          <p:cNvSpPr>
            <a:spLocks noChangeArrowheads="1"/>
          </p:cNvSpPr>
          <p:nvPr/>
        </p:nvSpPr>
        <p:spPr bwMode="auto">
          <a:xfrm>
            <a:off x="0" y="32527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88069" name="Rectangle 5"/>
          <p:cNvSpPr>
            <a:spLocks noChangeArrowheads="1"/>
          </p:cNvSpPr>
          <p:nvPr/>
        </p:nvSpPr>
        <p:spPr bwMode="auto">
          <a:xfrm>
            <a:off x="0" y="31480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88070" name="Rectangle 6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88071" name="Rectangle 7"/>
          <p:cNvSpPr>
            <a:spLocks noChangeArrowheads="1"/>
          </p:cNvSpPr>
          <p:nvPr/>
        </p:nvSpPr>
        <p:spPr bwMode="auto">
          <a:xfrm>
            <a:off x="755650" y="4005263"/>
            <a:ext cx="8388350" cy="2592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2200" b="0" i="1"/>
              <a:t>a</a:t>
            </a:r>
            <a:r>
              <a:rPr lang="en-US" sz="2200" b="0"/>
              <a:t> and </a:t>
            </a:r>
            <a:r>
              <a:rPr lang="en-US" sz="2200" b="0" i="1"/>
              <a:t>r</a:t>
            </a:r>
            <a:r>
              <a:rPr lang="en-US" sz="2200" b="0" i="1" baseline="-25000"/>
              <a:t>D </a:t>
            </a:r>
            <a:r>
              <a:rPr lang="en-US" sz="2200" b="0"/>
              <a:t> are the particle characteristics;</a:t>
            </a:r>
          </a:p>
          <a:p>
            <a:pPr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2200" b="0" i="1"/>
              <a:t>F</a:t>
            </a:r>
            <a:r>
              <a:rPr lang="en-US" sz="2200" b="0" i="1" baseline="-25000"/>
              <a:t>a</a:t>
            </a:r>
            <a:r>
              <a:rPr lang="en-US" sz="2200" b="0"/>
              <a:t> is the particle-surface interaction characteristics while</a:t>
            </a:r>
          </a:p>
          <a:p>
            <a:pPr>
              <a:buClr>
                <a:schemeClr val="accent1"/>
              </a:buClr>
              <a:buSzPct val="65000"/>
              <a:buFont typeface="Wingdings" pitchFamily="2" charset="2"/>
              <a:buNone/>
            </a:pPr>
            <a:endParaRPr lang="en-US" sz="800" b="0"/>
          </a:p>
          <a:p>
            <a:pPr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2200" b="0"/>
              <a:t>         and       are universal surface characteristics.</a:t>
            </a:r>
          </a:p>
          <a:p>
            <a:pPr algn="just">
              <a:spcBef>
                <a:spcPct val="4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altLang="ko-KR" sz="2400">
                <a:ea typeface="굴림" charset="-127"/>
              </a:rPr>
              <a:t>Listed above parameters should be obtained from the experimental data, that set up a claim to the experimental matrix.</a:t>
            </a:r>
            <a:endParaRPr lang="en-US" sz="2400"/>
          </a:p>
        </p:txBody>
      </p:sp>
      <p:sp>
        <p:nvSpPr>
          <p:cNvPr id="88072" name="Rectangle 8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8807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8807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88075" name="Rectangle 11"/>
          <p:cNvSpPr>
            <a:spLocks noChangeArrowheads="1"/>
          </p:cNvSpPr>
          <p:nvPr/>
        </p:nvSpPr>
        <p:spPr bwMode="auto">
          <a:xfrm>
            <a:off x="0" y="32623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8807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88077" name="Object 13"/>
          <p:cNvGraphicFramePr>
            <a:graphicFrameLocks noChangeAspect="1"/>
          </p:cNvGraphicFramePr>
          <p:nvPr/>
        </p:nvGraphicFramePr>
        <p:xfrm>
          <a:off x="539750" y="2565400"/>
          <a:ext cx="647700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082" name="Equation" r:id="rId3" imgW="304560" imgH="279360" progId="Equation.3">
                  <p:embed/>
                </p:oleObj>
              </mc:Choice>
              <mc:Fallback>
                <p:oleObj name="Equation" r:id="rId3" imgW="304560" imgH="27936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2565400"/>
                        <a:ext cx="647700" cy="588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807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88079" name="Object 15"/>
          <p:cNvGraphicFramePr>
            <a:graphicFrameLocks noChangeAspect="1"/>
          </p:cNvGraphicFramePr>
          <p:nvPr/>
        </p:nvGraphicFramePr>
        <p:xfrm>
          <a:off x="611188" y="3068638"/>
          <a:ext cx="404812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083" name="Equation" r:id="rId5" imgW="190440" imgH="241200" progId="Equation.3">
                  <p:embed/>
                </p:oleObj>
              </mc:Choice>
              <mc:Fallback>
                <p:oleObj name="Equation" r:id="rId5" imgW="190440" imgH="2412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3068638"/>
                        <a:ext cx="404812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080" name="Object 16"/>
          <p:cNvGraphicFramePr>
            <a:graphicFrameLocks noChangeAspect="1"/>
          </p:cNvGraphicFramePr>
          <p:nvPr/>
        </p:nvGraphicFramePr>
        <p:xfrm>
          <a:off x="827088" y="4730750"/>
          <a:ext cx="649287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084" name="Equation" r:id="rId7" imgW="304560" imgH="279360" progId="Equation.3">
                  <p:embed/>
                </p:oleObj>
              </mc:Choice>
              <mc:Fallback>
                <p:oleObj name="Equation" r:id="rId7" imgW="304560" imgH="27936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4730750"/>
                        <a:ext cx="649287" cy="590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081" name="Object 17"/>
          <p:cNvGraphicFramePr>
            <a:graphicFrameLocks noChangeAspect="1"/>
          </p:cNvGraphicFramePr>
          <p:nvPr/>
        </p:nvGraphicFramePr>
        <p:xfrm>
          <a:off x="2124075" y="4797425"/>
          <a:ext cx="404813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085" name="Equation" r:id="rId8" imgW="190440" imgH="241200" progId="Equation.3">
                  <p:embed/>
                </p:oleObj>
              </mc:Choice>
              <mc:Fallback>
                <p:oleObj name="Equation" r:id="rId8" imgW="190440" imgH="2412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4075" y="4797425"/>
                        <a:ext cx="404813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88913"/>
            <a:ext cx="7775575" cy="719137"/>
          </a:xfrm>
        </p:spPr>
        <p:txBody>
          <a:bodyPr/>
          <a:lstStyle/>
          <a:p>
            <a:pPr algn="ctr"/>
            <a:r>
              <a:rPr lang="en-US" sz="4600" b="1">
                <a:solidFill>
                  <a:schemeClr val="tx1"/>
                </a:solidFill>
              </a:rPr>
              <a:t>Flow in tube simulation</a:t>
            </a:r>
            <a:endParaRPr lang="ru-RU" sz="4600" b="1">
              <a:solidFill>
                <a:schemeClr val="tx1"/>
              </a:solidFill>
            </a:endParaRP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188" y="1268413"/>
            <a:ext cx="7921625" cy="2305050"/>
          </a:xfrm>
        </p:spPr>
        <p:txBody>
          <a:bodyPr/>
          <a:lstStyle/>
          <a:p>
            <a:r>
              <a:rPr lang="en-US" sz="2200"/>
              <a:t>Ammonium chloride is deposited on the inner wall of the vertical tube with the fixed density.</a:t>
            </a:r>
            <a:r>
              <a:rPr lang="ru-RU" sz="2200"/>
              <a:t> </a:t>
            </a:r>
            <a:endParaRPr lang="en-US" sz="2200"/>
          </a:p>
          <a:p>
            <a:r>
              <a:rPr lang="en-US" sz="2200"/>
              <a:t>Gas is flowing from the bottom side of the tube with a fixed flux.</a:t>
            </a:r>
            <a:r>
              <a:rPr lang="ru-RU" sz="2200"/>
              <a:t> </a:t>
            </a:r>
            <a:endParaRPr lang="en-US" sz="2200"/>
          </a:p>
          <a:p>
            <a:r>
              <a:rPr lang="en-US" sz="2200"/>
              <a:t>Resuspension rates should be calculated at different gas flow velocities.</a:t>
            </a:r>
          </a:p>
        </p:txBody>
      </p:sp>
      <p:sp>
        <p:nvSpPr>
          <p:cNvPr id="100356" name="Rectangle 4"/>
          <p:cNvSpPr>
            <a:spLocks noChangeArrowheads="1"/>
          </p:cNvSpPr>
          <p:nvPr/>
        </p:nvSpPr>
        <p:spPr bwMode="auto">
          <a:xfrm>
            <a:off x="0" y="32527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0357" name="Rectangle 5"/>
          <p:cNvSpPr>
            <a:spLocks noChangeArrowheads="1"/>
          </p:cNvSpPr>
          <p:nvPr/>
        </p:nvSpPr>
        <p:spPr bwMode="auto">
          <a:xfrm>
            <a:off x="0" y="31480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0358" name="Rectangle 6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0359" name="Rectangle 7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036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036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0362" name="Rectangle 10"/>
          <p:cNvSpPr>
            <a:spLocks noChangeArrowheads="1"/>
          </p:cNvSpPr>
          <p:nvPr/>
        </p:nvSpPr>
        <p:spPr bwMode="auto">
          <a:xfrm>
            <a:off x="0" y="32623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036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036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100365" name="Rectangle 13"/>
          <p:cNvSpPr>
            <a:spLocks noChangeArrowheads="1"/>
          </p:cNvSpPr>
          <p:nvPr/>
        </p:nvSpPr>
        <p:spPr bwMode="auto">
          <a:xfrm>
            <a:off x="539750" y="4005263"/>
            <a:ext cx="8353425" cy="2592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ru-RU" sz="2000" b="0"/>
              <a:t>	</a:t>
            </a:r>
            <a:r>
              <a:rPr lang="en-US" sz="2200" b="0"/>
              <a:t>Additionally it is assumed that:</a:t>
            </a:r>
            <a:r>
              <a:rPr lang="ru-RU" sz="2200" b="0"/>
              <a:t> 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ru-RU" sz="2200" b="0"/>
              <a:t> </a:t>
            </a:r>
            <a:r>
              <a:rPr lang="en-US" sz="2200" b="0"/>
              <a:t>gas flow is turbulent</a:t>
            </a:r>
            <a:r>
              <a:rPr lang="ru-RU" sz="2200" b="0"/>
              <a:t>;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ru-RU" sz="2200" b="0"/>
              <a:t> </a:t>
            </a:r>
            <a:r>
              <a:rPr lang="en-US" sz="2200" b="0"/>
              <a:t>particles are of the spherical form and of the size mach larger than of the gas molecules</a:t>
            </a:r>
            <a:r>
              <a:rPr lang="ru-RU" sz="2200" b="0"/>
              <a:t>;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ru-RU" sz="2200" b="0"/>
              <a:t> </a:t>
            </a:r>
            <a:r>
              <a:rPr lang="en-US" sz="2200" b="0"/>
              <a:t>particles form the mono-layer deposit</a:t>
            </a:r>
            <a:r>
              <a:rPr lang="ru-RU" sz="2200" b="0"/>
              <a:t>;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ru-RU" sz="2200" b="0"/>
              <a:t> </a:t>
            </a:r>
            <a:r>
              <a:rPr lang="en-US" sz="2200" b="0"/>
              <a:t>collisions of resuspended and deposited particles a negligible and removed particles are carried by the flow.</a:t>
            </a:r>
            <a:r>
              <a:rPr lang="ru-RU" sz="2200" b="0"/>
              <a:t> </a:t>
            </a:r>
            <a:endParaRPr lang="en-US" sz="2200" b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0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0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0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00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003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  <p:bldP spid="100355" grpId="0" build="p"/>
      <p:bldP spid="100365" grpId="0" build="p"/>
    </p:bldLst>
  </p:timing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8018</TotalTime>
  <Words>1074</Words>
  <Application>Microsoft Office PowerPoint</Application>
  <PresentationFormat>Bildschirmpräsentation (4:3)</PresentationFormat>
  <Paragraphs>103</Paragraphs>
  <Slides>15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23" baseType="lpstr">
      <vt:lpstr>Arial</vt:lpstr>
      <vt:lpstr>Garamond</vt:lpstr>
      <vt:lpstr>Times New Roman</vt:lpstr>
      <vt:lpstr>Wingdings</vt:lpstr>
      <vt:lpstr>굴림</vt:lpstr>
      <vt:lpstr>Symbol</vt:lpstr>
      <vt:lpstr>Edge</vt:lpstr>
      <vt:lpstr>Microsoft Equation 3.0</vt:lpstr>
      <vt:lpstr>PowerPoint-Präsentation</vt:lpstr>
      <vt:lpstr>Particle Removal Process</vt:lpstr>
      <vt:lpstr>Resuspension Models</vt:lpstr>
      <vt:lpstr>Rock ‘n’ roll Resuspension Model</vt:lpstr>
      <vt:lpstr>Resuspension Rate Constant</vt:lpstr>
      <vt:lpstr>Mean Lift and Drag Force</vt:lpstr>
      <vt:lpstr>Resuspension Rate</vt:lpstr>
      <vt:lpstr>Model parameters</vt:lpstr>
      <vt:lpstr>Flow in tube simulation</vt:lpstr>
      <vt:lpstr>Flow problem parameters</vt:lpstr>
      <vt:lpstr>Simulation results</vt:lpstr>
      <vt:lpstr>Simulation results</vt:lpstr>
      <vt:lpstr>Conclusions</vt:lpstr>
      <vt:lpstr>Further Research</vt:lpstr>
      <vt:lpstr>Questions please</vt:lpstr>
    </vt:vector>
  </TitlesOfParts>
  <Company>Geolink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YGorbachevX041728</dc:creator>
  <cp:lastModifiedBy>Peters, Ursula</cp:lastModifiedBy>
  <cp:revision>29</cp:revision>
  <dcterms:created xsi:type="dcterms:W3CDTF">2007-08-07T14:21:49Z</dcterms:created>
  <dcterms:modified xsi:type="dcterms:W3CDTF">2012-10-16T19:03:57Z</dcterms:modified>
</cp:coreProperties>
</file>