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44" r:id="rId2"/>
    <p:sldId id="413" r:id="rId3"/>
    <p:sldId id="375" r:id="rId4"/>
    <p:sldId id="374" r:id="rId5"/>
    <p:sldId id="376" r:id="rId6"/>
    <p:sldId id="377" r:id="rId7"/>
    <p:sldId id="346" r:id="rId8"/>
    <p:sldId id="347" r:id="rId9"/>
    <p:sldId id="348" r:id="rId10"/>
    <p:sldId id="349" r:id="rId11"/>
    <p:sldId id="353" r:id="rId12"/>
    <p:sldId id="364" r:id="rId13"/>
    <p:sldId id="354" r:id="rId14"/>
    <p:sldId id="357" r:id="rId15"/>
    <p:sldId id="362" r:id="rId16"/>
    <p:sldId id="359" r:id="rId17"/>
    <p:sldId id="412" r:id="rId18"/>
    <p:sldId id="403" r:id="rId19"/>
    <p:sldId id="363" r:id="rId20"/>
    <p:sldId id="404" r:id="rId21"/>
    <p:sldId id="381" r:id="rId22"/>
    <p:sldId id="405" r:id="rId23"/>
    <p:sldId id="384" r:id="rId24"/>
    <p:sldId id="385" r:id="rId25"/>
    <p:sldId id="386" r:id="rId26"/>
    <p:sldId id="387" r:id="rId27"/>
    <p:sldId id="388" r:id="rId28"/>
    <p:sldId id="400" r:id="rId29"/>
    <p:sldId id="390" r:id="rId30"/>
    <p:sldId id="406" r:id="rId31"/>
    <p:sldId id="392" r:id="rId32"/>
    <p:sldId id="398" r:id="rId33"/>
    <p:sldId id="407" r:id="rId34"/>
    <p:sldId id="408" r:id="rId35"/>
    <p:sldId id="410" r:id="rId36"/>
  </p:sldIdLst>
  <p:sldSz cx="9144000" cy="6858000" type="screen4x3"/>
  <p:notesSz cx="6784975" cy="985678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98074" autoAdjust="0"/>
  </p:normalViewPr>
  <p:slideViewPr>
    <p:cSldViewPr snapToGrid="0">
      <p:cViewPr>
        <p:scale>
          <a:sx n="94" d="100"/>
          <a:sy n="94" d="100"/>
        </p:scale>
        <p:origin x="-1330" y="-19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54" y="-102"/>
      </p:cViewPr>
      <p:guideLst>
        <p:guide orient="horz" pos="3105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31.wmf"/><Relationship Id="rId4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 CYR" charset="-52"/>
              </a:defRPr>
            </a:lvl1pPr>
          </a:lstStyle>
          <a:p>
            <a:r>
              <a:rPr lang="ru-RU"/>
              <a:t>Cologne, Germany, March, 2005</a:t>
            </a:r>
          </a:p>
        </p:txBody>
      </p:sp>
    </p:spTree>
    <p:extLst>
      <p:ext uri="{BB962C8B-B14F-4D97-AF65-F5344CB8AC3E}">
        <p14:creationId xmlns:p14="http://schemas.microsoft.com/office/powerpoint/2010/main" val="2629162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101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481A29-6A1D-40E5-B87E-5826D7A9CC2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503156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80544E-AFA0-41C1-9F99-6B1BFF38D31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18227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481013"/>
            <a:ext cx="1943100" cy="5614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676900" cy="5614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C5589A-B91C-45C7-A9FA-E202260CC57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213287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E2FA7B-03A1-42E7-9971-1D195B10AA0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237391"/>
      </p:ext>
    </p:extLst>
  </p:cSld>
  <p:clrMapOvr>
    <a:masterClrMapping/>
  </p:clrMapOvr>
  <p:transition advClick="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A65C10-BCED-4D6D-B46C-51AB682D17C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53892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9E4978-EB57-4382-8F4F-61E73287130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54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34A40E-3B3D-4763-96B4-FDAFF90D864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663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44F989-978D-4CD1-A7B9-54448EF17AB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56890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E11F7B-F65E-4028-A826-CC2054808FE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58522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A327D7-C021-4F81-A07A-73623826107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59855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2B348-E0FA-4DA2-A39A-C4EA193AE90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10434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AED392-5E30-42D4-8273-1BFEFBA10E7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78185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73FD0B-EEE0-4631-91F3-60BBC907285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664892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>
                <a:solidFill>
                  <a:srgbClr val="990033"/>
                </a:solidFill>
              </a:defRPr>
            </a:lvl1pPr>
          </a:lstStyle>
          <a:p>
            <a:fld id="{A7E0277F-ED55-4B97-AB2C-1B52A3465492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388100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532313" y="64008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59" tIns="46030" rIns="92059" bIns="46030" anchor="ctr"/>
          <a:lstStyle/>
          <a:p>
            <a:pPr algn="l" defTabSz="762000"/>
            <a:r>
              <a:rPr lang="en-US" sz="1200">
                <a:solidFill>
                  <a:srgbClr val="A50021"/>
                </a:solidFill>
              </a:rPr>
              <a:t>12</a:t>
            </a:r>
            <a:r>
              <a:rPr lang="en-US" sz="1200" baseline="30000">
                <a:solidFill>
                  <a:srgbClr val="A50021"/>
                </a:solidFill>
              </a:rPr>
              <a:t>th</a:t>
            </a:r>
            <a:r>
              <a:rPr lang="en-US" sz="1200">
                <a:solidFill>
                  <a:srgbClr val="A50021"/>
                </a:solidFill>
              </a:rPr>
              <a:t> CEG-SAM Meeting, Sept 11-13, 2007, St. Petersburg</a:t>
            </a:r>
            <a:endParaRPr lang="en-GB" sz="1200">
              <a:solidFill>
                <a:srgbClr val="A5002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>
    <p:zoom dir="in"/>
  </p:transition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Helena\&#1056;&#1072;&#1073;&#1086;&#1095;&#1080;&#1081;%20&#1089;&#1090;&#1086;&#1083;\present-EVAN\GVS\Rotate_sample.avi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11" Type="http://schemas.openxmlformats.org/officeDocument/2006/relationships/image" Target="../media/image33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4482" name="Rectangle 2"/>
          <p:cNvSpPr>
            <a:spLocks noChangeArrowheads="1"/>
          </p:cNvSpPr>
          <p:nvPr/>
        </p:nvSpPr>
        <p:spPr bwMode="auto">
          <a:xfrm>
            <a:off x="0" y="246063"/>
            <a:ext cx="1404938" cy="118903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endParaRPr lang="de-DE"/>
          </a:p>
        </p:txBody>
      </p:sp>
      <p:pic>
        <p:nvPicPr>
          <p:cNvPr id="404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840663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542925" y="4364038"/>
            <a:ext cx="750887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 algn="l"/>
            <a:r>
              <a:rPr lang="en-GB"/>
              <a:t>Presented by S. Bechta</a:t>
            </a:r>
          </a:p>
          <a:p>
            <a:pPr marL="342900" indent="-342900" algn="l"/>
            <a:r>
              <a:rPr lang="en-US"/>
              <a:t>12</a:t>
            </a:r>
            <a:r>
              <a:rPr lang="en-US" baseline="30000"/>
              <a:t>th</a:t>
            </a:r>
            <a:r>
              <a:rPr lang="en-US"/>
              <a:t> CEG-SAM mee</a:t>
            </a:r>
            <a:r>
              <a:rPr lang="en-GB"/>
              <a:t>ting</a:t>
            </a:r>
          </a:p>
          <a:p>
            <a:pPr marL="342900" indent="-342900" algn="l"/>
            <a:endParaRPr lang="en-GB"/>
          </a:p>
          <a:p>
            <a:pPr marL="342900" indent="-342900" algn="l"/>
            <a:endParaRPr lang="en-GB"/>
          </a:p>
          <a:p>
            <a:pPr marL="342900" indent="-342900" algn="l"/>
            <a:endParaRPr lang="en-GB"/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41363" y="1879600"/>
            <a:ext cx="7772400" cy="14700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Progress Report </a:t>
            </a:r>
            <a:b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 sz="2000">
                <a:solidFill>
                  <a:srgbClr val="990033"/>
                </a:solidFill>
                <a:effectLst/>
                <a:cs typeface="Times New Roman" pitchFamily="18" charset="0"/>
              </a:rPr>
              <a:t>on the ISTC project #3592 </a:t>
            </a:r>
            <a:br>
              <a:rPr lang="en-GB" sz="20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 sz="2000">
                <a:solidFill>
                  <a:srgbClr val="990033"/>
                </a:solidFill>
                <a:effectLst/>
                <a:cs typeface="Times New Roman" pitchFamily="18" charset="0"/>
              </a:rPr>
              <a:t>“Investigation of Corium Melt Interaction </a:t>
            </a:r>
            <a:br>
              <a:rPr lang="en-GB" sz="20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 sz="2000">
                <a:solidFill>
                  <a:srgbClr val="990033"/>
                </a:solidFill>
                <a:effectLst/>
                <a:cs typeface="Times New Roman" pitchFamily="18" charset="0"/>
              </a:rPr>
              <a:t>with NPP Reactor Vessel Steel” </a:t>
            </a:r>
            <a:br>
              <a:rPr lang="en-GB" sz="20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 sz="2000">
                <a:solidFill>
                  <a:srgbClr val="990033"/>
                </a:solidFill>
                <a:effectLst/>
                <a:cs typeface="Times New Roman" pitchFamily="18" charset="0"/>
              </a:rPr>
              <a:t>(METCOR-P) </a:t>
            </a:r>
            <a:endParaRPr lang="en-GB" sz="2000">
              <a:solidFill>
                <a:srgbClr val="FF0066"/>
              </a:solidFill>
              <a:effectLst/>
              <a:cs typeface="Times New Roman" pitchFamily="18" charset="0"/>
            </a:endParaRPr>
          </a:p>
        </p:txBody>
      </p:sp>
      <p:sp>
        <p:nvSpPr>
          <p:cNvPr id="404487" name="Rectangle 7"/>
          <p:cNvSpPr>
            <a:spLocks noChangeArrowheads="1"/>
          </p:cNvSpPr>
          <p:nvPr/>
        </p:nvSpPr>
        <p:spPr bwMode="auto">
          <a:xfrm>
            <a:off x="1319213" y="255588"/>
            <a:ext cx="4500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pPr algn="l"/>
            <a:r>
              <a:rPr lang="en-US" sz="1400">
                <a:solidFill>
                  <a:srgbClr val="000066"/>
                </a:solidFill>
                <a:cs typeface="Times New Roman" pitchFamily="18" charset="0"/>
              </a:rPr>
              <a:t>A.P. Alexandrov </a:t>
            </a:r>
            <a:r>
              <a:rPr lang="en-GB" sz="1400">
                <a:solidFill>
                  <a:srgbClr val="000066"/>
                </a:solidFill>
              </a:rPr>
              <a:t>Research</a:t>
            </a:r>
            <a:r>
              <a:rPr lang="en-US" sz="1400">
                <a:solidFill>
                  <a:srgbClr val="000066"/>
                </a:solidFill>
              </a:rPr>
              <a:t> </a:t>
            </a:r>
            <a:r>
              <a:rPr lang="en-GB" sz="1400">
                <a:solidFill>
                  <a:srgbClr val="000066"/>
                </a:solidFill>
              </a:rPr>
              <a:t>Institute</a:t>
            </a:r>
            <a:r>
              <a:rPr lang="en-US" sz="1400">
                <a:solidFill>
                  <a:srgbClr val="000066"/>
                </a:solidFill>
              </a:rPr>
              <a:t> of Technology</a:t>
            </a:r>
            <a:endParaRPr lang="en-GB" sz="1400">
              <a:solidFill>
                <a:srgbClr val="000066"/>
              </a:solidFill>
            </a:endParaRP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339725" y="157163"/>
          <a:ext cx="8286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91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57163"/>
                        <a:ext cx="8286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Line 9"/>
          <p:cNvSpPr>
            <a:spLocks noChangeShapeType="1"/>
          </p:cNvSpPr>
          <p:nvPr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3D9CB-1D95-43D6-A614-158B2CDAB3E1}" type="slidenum">
              <a:rPr lang="en-GB"/>
              <a:pPr/>
              <a:t>10</a:t>
            </a:fld>
            <a:endParaRPr lang="en-GB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8" y="168275"/>
            <a:ext cx="7772400" cy="639763"/>
          </a:xfrm>
        </p:spPr>
        <p:txBody>
          <a:bodyPr/>
          <a:lstStyle/>
          <a:p>
            <a:r>
              <a:rPr lang="en-US" sz="2800">
                <a:effectLst/>
              </a:rPr>
              <a:t>Furnace view in the test</a:t>
            </a:r>
            <a:endParaRPr lang="en-US" sz="2800">
              <a:solidFill>
                <a:srgbClr val="FF0066"/>
              </a:solidFill>
              <a:effectLst/>
            </a:endParaRPr>
          </a:p>
        </p:txBody>
      </p:sp>
      <p:pic>
        <p:nvPicPr>
          <p:cNvPr id="414745" name="Picture 25" descr="sl11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9375" y="852488"/>
            <a:ext cx="3940175" cy="5316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51FC-A7D9-49B9-8C2F-4CD308D34ABB}" type="slidenum">
              <a:rPr lang="en-GB"/>
              <a:pPr/>
              <a:t>11</a:t>
            </a:fld>
            <a:endParaRPr lang="en-GB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Test results: TC readings</a:t>
            </a:r>
          </a:p>
        </p:txBody>
      </p:sp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12763"/>
            <a:ext cx="8482013" cy="55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291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9613" y="5549900"/>
            <a:ext cx="463550" cy="350838"/>
          </a:xfrm>
          <a:prstGeom prst="actionButtonForwardNext">
            <a:avLst/>
          </a:prstGeom>
          <a:solidFill>
            <a:srgbClr val="99CCFF"/>
          </a:solidFill>
          <a:ln w="14351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2918" name="Text Box 6"/>
          <p:cNvSpPr txBox="1">
            <a:spLocks noChangeArrowheads="1"/>
          </p:cNvSpPr>
          <p:nvPr/>
        </p:nvSpPr>
        <p:spPr bwMode="auto">
          <a:xfrm>
            <a:off x="198438" y="5981700"/>
            <a:ext cx="8720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 typeface="Wingdings" pitchFamily="2" charset="2"/>
              <a:buChar char="ü"/>
            </a:pP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Wrong readings of most thermocouples due to corrosion of wires (not junction!)</a:t>
            </a:r>
            <a:endParaRPr lang="ru-RU" b="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2A61B-BBF6-4E15-A696-CCE04A2CD70D}" type="slidenum">
              <a:rPr lang="en-GB"/>
              <a:pPr/>
              <a:t>12</a:t>
            </a:fld>
            <a:endParaRPr lang="en-GB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Test results: TC readings (2)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1620838" y="473075"/>
            <a:ext cx="5865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66"/>
                </a:solidFill>
              </a:rPr>
              <a:t>Estimation of IZ progression from TC readings </a:t>
            </a:r>
          </a:p>
        </p:txBody>
      </p:sp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0" y="798513"/>
          <a:ext cx="5934075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48" name="Plot" r:id="rId4" imgW="6730898" imgH="6282842" progId="Grapher.Document">
                  <p:embed/>
                </p:oleObj>
              </mc:Choice>
              <mc:Fallback>
                <p:oleObj name="Plot" r:id="rId4" imgW="6730898" imgH="6282842" progId="Grapher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8513"/>
                        <a:ext cx="5934075" cy="554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7" name="Text Box 7"/>
          <p:cNvSpPr txBox="1">
            <a:spLocks noChangeArrowheads="1"/>
          </p:cNvSpPr>
          <p:nvPr/>
        </p:nvSpPr>
        <p:spPr bwMode="auto">
          <a:xfrm>
            <a:off x="5902325" y="1308100"/>
            <a:ext cx="35575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Different lifetime of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ru-RU" sz="2000" b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TCs in the mushy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ru-RU" sz="2000" b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interaction zone</a:t>
            </a:r>
          </a:p>
          <a:p>
            <a:pPr>
              <a:buFont typeface="Wingdings" pitchFamily="2" charset="2"/>
              <a:buChar char="ü"/>
            </a:pP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Not possible to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ru-RU" sz="2000" b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estimate interaction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ru-RU" sz="2000" b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kinetics</a:t>
            </a:r>
          </a:p>
          <a:p>
            <a:pPr>
              <a:buFont typeface="Wingdings" pitchFamily="2" charset="2"/>
              <a:buChar char="ü"/>
            </a:pP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Short incubation period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ru-RU" sz="2000" b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(or no incubation) </a:t>
            </a:r>
            <a:endParaRPr lang="en-US" sz="2000" b="0" baseline="300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DD024-C95A-4341-B989-67736EF3A1E3}" type="slidenum">
              <a:rPr lang="en-GB"/>
              <a:pPr/>
              <a:t>13</a:t>
            </a:fld>
            <a:endParaRPr lang="en-GB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Post test examination</a:t>
            </a:r>
          </a:p>
        </p:txBody>
      </p:sp>
      <p:sp>
        <p:nvSpPr>
          <p:cNvPr id="424967" name="Text Box 7"/>
          <p:cNvSpPr txBox="1">
            <a:spLocks noChangeArrowheads="1"/>
          </p:cNvSpPr>
          <p:nvPr/>
        </p:nvSpPr>
        <p:spPr bwMode="auto">
          <a:xfrm>
            <a:off x="2847975" y="468313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Axial sections of ingot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4249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025525"/>
            <a:ext cx="5232400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49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042988"/>
            <a:ext cx="3290888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4972" name="Line 12"/>
          <p:cNvSpPr>
            <a:spLocks noChangeShapeType="1"/>
          </p:cNvSpPr>
          <p:nvPr/>
        </p:nvSpPr>
        <p:spPr bwMode="auto">
          <a:xfrm flipH="1">
            <a:off x="6521450" y="1843088"/>
            <a:ext cx="28575" cy="4513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424974" name="AutoShape 14"/>
          <p:cNvSpPr>
            <a:spLocks/>
          </p:cNvSpPr>
          <p:nvPr/>
        </p:nvSpPr>
        <p:spPr bwMode="auto">
          <a:xfrm>
            <a:off x="936625" y="5429250"/>
            <a:ext cx="3335338" cy="650875"/>
          </a:xfrm>
          <a:prstGeom prst="accentCallout1">
            <a:avLst>
              <a:gd name="adj1" fmla="val 17560"/>
              <a:gd name="adj2" fmla="val 102282"/>
              <a:gd name="adj3" fmla="val 121218"/>
              <a:gd name="adj4" fmla="val 167208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Example of TC location</a:t>
            </a:r>
          </a:p>
        </p:txBody>
      </p:sp>
      <p:sp>
        <p:nvSpPr>
          <p:cNvPr id="424975" name="Text Box 15"/>
          <p:cNvSpPr txBox="1">
            <a:spLocks noChangeArrowheads="1"/>
          </p:cNvSpPr>
          <p:nvPr/>
        </p:nvSpPr>
        <p:spPr bwMode="auto">
          <a:xfrm>
            <a:off x="423863" y="4692650"/>
            <a:ext cx="5113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Corium upper crust is removed</a:t>
            </a:r>
          </a:p>
          <a:p>
            <a:pPr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Metal inclusions in corium ingot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24978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42325" y="6011863"/>
            <a:ext cx="550863" cy="363537"/>
          </a:xfrm>
          <a:prstGeom prst="actionButtonBackPrevious">
            <a:avLst/>
          </a:prstGeom>
          <a:solidFill>
            <a:srgbClr val="FFCC99"/>
          </a:solidFill>
          <a:ln w="14351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4979" name="Line 19"/>
          <p:cNvSpPr>
            <a:spLocks noChangeShapeType="1"/>
          </p:cNvSpPr>
          <p:nvPr/>
        </p:nvSpPr>
        <p:spPr bwMode="auto">
          <a:xfrm flipV="1">
            <a:off x="261938" y="4008438"/>
            <a:ext cx="577850" cy="1285875"/>
          </a:xfrm>
          <a:prstGeom prst="line">
            <a:avLst/>
          </a:prstGeom>
          <a:noFill/>
          <a:ln w="17526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80" name="Line 20"/>
          <p:cNvSpPr>
            <a:spLocks noChangeShapeType="1"/>
          </p:cNvSpPr>
          <p:nvPr/>
        </p:nvSpPr>
        <p:spPr bwMode="auto">
          <a:xfrm flipH="1">
            <a:off x="236538" y="5335588"/>
            <a:ext cx="4486275" cy="0"/>
          </a:xfrm>
          <a:prstGeom prst="line">
            <a:avLst/>
          </a:prstGeom>
          <a:noFill/>
          <a:ln w="14351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82" name="Line 22"/>
          <p:cNvSpPr>
            <a:spLocks noChangeShapeType="1"/>
          </p:cNvSpPr>
          <p:nvPr/>
        </p:nvSpPr>
        <p:spPr bwMode="auto">
          <a:xfrm flipV="1">
            <a:off x="4711700" y="4073525"/>
            <a:ext cx="214313" cy="1209675"/>
          </a:xfrm>
          <a:prstGeom prst="line">
            <a:avLst/>
          </a:prstGeom>
          <a:noFill/>
          <a:ln w="17526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705F0-0D80-442D-8F83-8DC8E9CB9193}" type="slidenum">
              <a:rPr lang="en-GB"/>
              <a:pPr/>
              <a:t>14</a:t>
            </a:fld>
            <a:endParaRPr lang="en-GB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0"/>
            <a:ext cx="7265987" cy="639763"/>
          </a:xfrm>
        </p:spPr>
        <p:txBody>
          <a:bodyPr/>
          <a:lstStyle/>
          <a:p>
            <a:r>
              <a:rPr lang="en-US" sz="2800">
                <a:effectLst/>
              </a:rPr>
              <a:t>Post test examination</a:t>
            </a:r>
            <a:r>
              <a:rPr lang="ru-RU" sz="2800">
                <a:effectLst/>
              </a:rPr>
              <a:t> (2)</a:t>
            </a:r>
            <a:endParaRPr lang="en-US" sz="2800">
              <a:effectLst/>
            </a:endParaRPr>
          </a:p>
        </p:txBody>
      </p:sp>
      <p:grpSp>
        <p:nvGrpSpPr>
          <p:cNvPr id="431122" name="Group 18"/>
          <p:cNvGrpSpPr>
            <a:grpSpLocks/>
          </p:cNvGrpSpPr>
          <p:nvPr/>
        </p:nvGrpSpPr>
        <p:grpSpPr bwMode="auto">
          <a:xfrm>
            <a:off x="331788" y="504825"/>
            <a:ext cx="8812212" cy="5775325"/>
            <a:chOff x="209" y="318"/>
            <a:chExt cx="5551" cy="3638"/>
          </a:xfrm>
        </p:grpSpPr>
        <p:pic>
          <p:nvPicPr>
            <p:cNvPr id="43112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" y="911"/>
              <a:ext cx="5222" cy="1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1107" name="Text Box 3"/>
            <p:cNvSpPr txBox="1">
              <a:spLocks noChangeArrowheads="1"/>
            </p:cNvSpPr>
            <p:nvPr/>
          </p:nvSpPr>
          <p:spPr bwMode="auto">
            <a:xfrm>
              <a:off x="1558" y="318"/>
              <a:ext cx="25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solidFill>
                    <a:srgbClr val="000066"/>
                  </a:solidFill>
                  <a:latin typeface="Arial" pitchFamily="34" charset="0"/>
                </a:rPr>
                <a:t>Axial sections of specimen</a:t>
              </a:r>
              <a:endParaRPr lang="en-US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109" name="Text Box 5"/>
            <p:cNvSpPr txBox="1">
              <a:spLocks noChangeArrowheads="1"/>
            </p:cNvSpPr>
            <p:nvPr/>
          </p:nvSpPr>
          <p:spPr bwMode="auto">
            <a:xfrm>
              <a:off x="1035" y="588"/>
              <a:ext cx="188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solidFill>
                    <a:srgbClr val="000066"/>
                  </a:solidFill>
                  <a:latin typeface="Arial" pitchFamily="34" charset="0"/>
                </a:rPr>
                <a:t>MCP-1 (90</a:t>
              </a:r>
              <a:r>
                <a:rPr lang="en-US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º</a:t>
              </a:r>
              <a:r>
                <a:rPr lang="en-US">
                  <a:solidFill>
                    <a:srgbClr val="000066"/>
                  </a:solidFill>
                  <a:latin typeface="Arial" pitchFamily="34" charset="0"/>
                </a:rPr>
                <a:t> rotated)</a:t>
              </a:r>
              <a:endParaRPr lang="en-US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>
                <a:solidFill>
                  <a:srgbClr val="000066"/>
                </a:solidFill>
                <a:latin typeface="Arial" pitchFamily="34" charset="0"/>
              </a:endParaRPr>
            </a:p>
          </p:txBody>
        </p:sp>
        <p:pic>
          <p:nvPicPr>
            <p:cNvPr id="43111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9" b="81514"/>
            <a:stretch>
              <a:fillRect/>
            </a:stretch>
          </p:blipFill>
          <p:spPr bwMode="auto">
            <a:xfrm>
              <a:off x="209" y="2543"/>
              <a:ext cx="5119" cy="1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1112" name="Rectangle 8"/>
            <p:cNvSpPr>
              <a:spLocks noChangeArrowheads="1"/>
            </p:cNvSpPr>
            <p:nvPr/>
          </p:nvSpPr>
          <p:spPr bwMode="auto">
            <a:xfrm>
              <a:off x="991" y="2223"/>
              <a:ext cx="6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</a:rPr>
                <a:t>MC </a:t>
              </a:r>
              <a:r>
                <a:rPr lang="ru-RU" sz="2400">
                  <a:solidFill>
                    <a:srgbClr val="000066"/>
                  </a:solidFill>
                </a:rPr>
                <a:t>6</a:t>
              </a:r>
              <a:endParaRPr lang="ru-RU" sz="2400">
                <a:solidFill>
                  <a:srgbClr val="FF0066"/>
                </a:solidFill>
              </a:endParaRPr>
            </a:p>
          </p:txBody>
        </p:sp>
        <p:sp>
          <p:nvSpPr>
            <p:cNvPr id="431113" name="AutoShape 9"/>
            <p:cNvSpPr>
              <a:spLocks/>
            </p:cNvSpPr>
            <p:nvPr/>
          </p:nvSpPr>
          <p:spPr bwMode="auto">
            <a:xfrm>
              <a:off x="3422" y="613"/>
              <a:ext cx="576" cy="195"/>
            </a:xfrm>
            <a:prstGeom prst="callout1">
              <a:avLst>
                <a:gd name="adj1" fmla="val 36921"/>
                <a:gd name="adj2" fmla="val -8333"/>
                <a:gd name="adj3" fmla="val 191282"/>
                <a:gd name="adj4" fmla="val -33856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Corium</a:t>
              </a:r>
            </a:p>
          </p:txBody>
        </p:sp>
        <p:sp>
          <p:nvSpPr>
            <p:cNvPr id="431114" name="AutoShape 10"/>
            <p:cNvSpPr>
              <a:spLocks/>
            </p:cNvSpPr>
            <p:nvPr/>
          </p:nvSpPr>
          <p:spPr bwMode="auto">
            <a:xfrm>
              <a:off x="4301" y="607"/>
              <a:ext cx="576" cy="195"/>
            </a:xfrm>
            <a:prstGeom prst="callout1">
              <a:avLst>
                <a:gd name="adj1" fmla="val 36921"/>
                <a:gd name="adj2" fmla="val -8333"/>
                <a:gd name="adj3" fmla="val 336921"/>
                <a:gd name="adj4" fmla="val -239931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1</a:t>
              </a:r>
              <a:r>
                <a:rPr lang="en-US" sz="1800" baseline="30000"/>
                <a:t>st</a:t>
              </a:r>
              <a:r>
                <a:rPr lang="en-US" sz="1800"/>
                <a:t> layer</a:t>
              </a:r>
            </a:p>
          </p:txBody>
        </p:sp>
        <p:sp>
          <p:nvSpPr>
            <p:cNvPr id="431115" name="AutoShape 11"/>
            <p:cNvSpPr>
              <a:spLocks/>
            </p:cNvSpPr>
            <p:nvPr/>
          </p:nvSpPr>
          <p:spPr bwMode="auto">
            <a:xfrm>
              <a:off x="4961" y="732"/>
              <a:ext cx="693" cy="195"/>
            </a:xfrm>
            <a:prstGeom prst="callout1">
              <a:avLst>
                <a:gd name="adj1" fmla="val 36921"/>
                <a:gd name="adj2" fmla="val -6926"/>
                <a:gd name="adj3" fmla="val 311282"/>
                <a:gd name="adj4" fmla="val -207648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2</a:t>
              </a:r>
              <a:r>
                <a:rPr lang="en-US" sz="1800" baseline="30000"/>
                <a:t>nd</a:t>
              </a:r>
              <a:r>
                <a:rPr lang="en-US" sz="1800"/>
                <a:t> layer</a:t>
              </a:r>
            </a:p>
          </p:txBody>
        </p:sp>
        <p:sp>
          <p:nvSpPr>
            <p:cNvPr id="431116" name="AutoShape 12"/>
            <p:cNvSpPr>
              <a:spLocks/>
            </p:cNvSpPr>
            <p:nvPr/>
          </p:nvSpPr>
          <p:spPr bwMode="auto">
            <a:xfrm>
              <a:off x="4238" y="1252"/>
              <a:ext cx="1123" cy="368"/>
            </a:xfrm>
            <a:prstGeom prst="callout1">
              <a:avLst>
                <a:gd name="adj1" fmla="val 22222"/>
                <a:gd name="adj2" fmla="val -4273"/>
                <a:gd name="adj3" fmla="val 62347"/>
                <a:gd name="adj4" fmla="val -3633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 anchor="b">
              <a:spAutoFit/>
            </a:bodyPr>
            <a:lstStyle/>
            <a:p>
              <a:r>
                <a:rPr lang="en-US" sz="1800"/>
                <a:t>Zone of thermal influence</a:t>
              </a:r>
            </a:p>
          </p:txBody>
        </p:sp>
        <p:sp>
          <p:nvSpPr>
            <p:cNvPr id="431117" name="AutoShape 13"/>
            <p:cNvSpPr>
              <a:spLocks/>
            </p:cNvSpPr>
            <p:nvPr/>
          </p:nvSpPr>
          <p:spPr bwMode="auto">
            <a:xfrm>
              <a:off x="4369" y="1595"/>
              <a:ext cx="1001" cy="368"/>
            </a:xfrm>
            <a:prstGeom prst="callout1">
              <a:avLst>
                <a:gd name="adj1" fmla="val 19097"/>
                <a:gd name="adj2" fmla="val -4796"/>
                <a:gd name="adj3" fmla="val 61806"/>
                <a:gd name="adj4" fmla="val -32866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Steel of initial structure</a:t>
              </a:r>
            </a:p>
          </p:txBody>
        </p:sp>
        <p:sp>
          <p:nvSpPr>
            <p:cNvPr id="431118" name="AutoShape 14"/>
            <p:cNvSpPr>
              <a:spLocks/>
            </p:cNvSpPr>
            <p:nvPr/>
          </p:nvSpPr>
          <p:spPr bwMode="auto">
            <a:xfrm>
              <a:off x="4872" y="2329"/>
              <a:ext cx="576" cy="195"/>
            </a:xfrm>
            <a:prstGeom prst="callout1">
              <a:avLst>
                <a:gd name="adj1" fmla="val 36921"/>
                <a:gd name="adj2" fmla="val -8333"/>
                <a:gd name="adj3" fmla="val 201028"/>
                <a:gd name="adj4" fmla="val -87847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IZ</a:t>
              </a:r>
            </a:p>
          </p:txBody>
        </p:sp>
        <p:sp>
          <p:nvSpPr>
            <p:cNvPr id="431119" name="AutoShape 15"/>
            <p:cNvSpPr>
              <a:spLocks/>
            </p:cNvSpPr>
            <p:nvPr/>
          </p:nvSpPr>
          <p:spPr bwMode="auto">
            <a:xfrm>
              <a:off x="5184" y="2839"/>
              <a:ext cx="576" cy="195"/>
            </a:xfrm>
            <a:prstGeom prst="callout1">
              <a:avLst>
                <a:gd name="adj1" fmla="val 36921"/>
                <a:gd name="adj2" fmla="val -8333"/>
                <a:gd name="adj3" fmla="val 136412"/>
                <a:gd name="adj4" fmla="val -78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   Steel</a:t>
              </a:r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8535-84F0-4E27-B200-85B1D0DD3CF8}" type="slidenum">
              <a:rPr lang="en-GB"/>
              <a:pPr/>
              <a:t>15</a:t>
            </a:fld>
            <a:endParaRPr lang="en-GB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Post test examination (</a:t>
            </a:r>
            <a:r>
              <a:rPr lang="ru-RU" sz="2800">
                <a:effectLst/>
              </a:rPr>
              <a:t>3</a:t>
            </a:r>
            <a:r>
              <a:rPr lang="en-US" sz="2800">
                <a:effectLst/>
              </a:rPr>
              <a:t>)</a:t>
            </a:r>
          </a:p>
        </p:txBody>
      </p:sp>
      <p:sp>
        <p:nvSpPr>
          <p:cNvPr id="441347" name="Text Box 3"/>
          <p:cNvSpPr txBox="1">
            <a:spLocks noChangeArrowheads="1"/>
          </p:cNvSpPr>
          <p:nvPr/>
        </p:nvSpPr>
        <p:spPr bwMode="auto">
          <a:xfrm>
            <a:off x="1587500" y="582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1385888" y="5842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Shape of the boundary between IZ and steel 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441354" name="Rotate_sampl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1557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55" name="Rectangle 11"/>
          <p:cNvSpPr>
            <a:spLocks noChangeArrowheads="1"/>
          </p:cNvSpPr>
          <p:nvPr/>
        </p:nvSpPr>
        <p:spPr bwMode="auto">
          <a:xfrm>
            <a:off x="147638" y="1149350"/>
            <a:ext cx="1854200" cy="459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41356" name="Rectangle 12"/>
          <p:cNvSpPr>
            <a:spLocks noChangeArrowheads="1"/>
          </p:cNvSpPr>
          <p:nvPr/>
        </p:nvSpPr>
        <p:spPr bwMode="auto">
          <a:xfrm>
            <a:off x="4502150" y="1165225"/>
            <a:ext cx="4448175" cy="4560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41352" name="Text Box 8"/>
          <p:cNvSpPr txBox="1">
            <a:spLocks noChangeArrowheads="1"/>
          </p:cNvSpPr>
          <p:nvPr/>
        </p:nvSpPr>
        <p:spPr bwMode="auto">
          <a:xfrm>
            <a:off x="4730750" y="1252538"/>
            <a:ext cx="42164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>
                <a:solidFill>
                  <a:srgbClr val="FF9900"/>
                </a:solidFill>
                <a:latin typeface="Arial" pitchFamily="34" charset="0"/>
              </a:rPr>
              <a:t>Initial volume of specimen:</a:t>
            </a:r>
            <a:br>
              <a:rPr lang="en-US" sz="2000">
                <a:solidFill>
                  <a:srgbClr val="FF9900"/>
                </a:solidFill>
                <a:latin typeface="Arial" pitchFamily="34" charset="0"/>
              </a:rPr>
            </a:br>
            <a:r>
              <a:rPr lang="en-US" sz="2000">
                <a:solidFill>
                  <a:srgbClr val="FF9900"/>
                </a:solidFill>
                <a:latin typeface="Arial" pitchFamily="34" charset="0"/>
              </a:rPr>
              <a:t>   35813 mm</a:t>
            </a:r>
            <a:r>
              <a:rPr lang="en-US" sz="2000" baseline="30000">
                <a:solidFill>
                  <a:srgbClr val="FF9900"/>
                </a:solidFill>
                <a:latin typeface="Arial" pitchFamily="34" charset="0"/>
              </a:rPr>
              <a:t>3</a:t>
            </a:r>
          </a:p>
          <a:p>
            <a:pPr>
              <a:buFont typeface="Wingdings" pitchFamily="2" charset="2"/>
              <a:buChar char="ü"/>
            </a:pPr>
            <a:endParaRPr lang="en-US" sz="2000">
              <a:solidFill>
                <a:srgbClr val="FF99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000">
              <a:solidFill>
                <a:srgbClr val="FF99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>
                <a:solidFill>
                  <a:srgbClr val="FF9900"/>
                </a:solidFill>
                <a:latin typeface="Arial" pitchFamily="34" charset="0"/>
              </a:rPr>
              <a:t>Volume of uncorroded steel :</a:t>
            </a:r>
            <a:br>
              <a:rPr lang="en-US" sz="2000">
                <a:solidFill>
                  <a:srgbClr val="FF9900"/>
                </a:solidFill>
                <a:latin typeface="Arial" pitchFamily="34" charset="0"/>
              </a:rPr>
            </a:br>
            <a:r>
              <a:rPr lang="en-US" sz="2000">
                <a:solidFill>
                  <a:srgbClr val="FF9900"/>
                </a:solidFill>
                <a:latin typeface="Arial" pitchFamily="34" charset="0"/>
              </a:rPr>
              <a:t>   25013 mm</a:t>
            </a:r>
            <a:r>
              <a:rPr lang="en-US" sz="2000" baseline="30000">
                <a:solidFill>
                  <a:srgbClr val="FF9900"/>
                </a:solidFill>
                <a:latin typeface="Arial" pitchFamily="34" charset="0"/>
              </a:rPr>
              <a:t>3</a:t>
            </a:r>
          </a:p>
          <a:p>
            <a:pPr>
              <a:buFont typeface="Wingdings" pitchFamily="2" charset="2"/>
              <a:buChar char="ü"/>
            </a:pPr>
            <a:endParaRPr lang="en-US" sz="2000" baseline="30000">
              <a:solidFill>
                <a:srgbClr val="FF99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000" baseline="30000">
              <a:solidFill>
                <a:srgbClr val="FF99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>
                <a:solidFill>
                  <a:srgbClr val="FF9900"/>
                </a:solidFill>
                <a:latin typeface="Arial" pitchFamily="34" charset="0"/>
              </a:rPr>
              <a:t>Volume of corroded steel:</a:t>
            </a:r>
            <a:br>
              <a:rPr lang="en-US" sz="2000">
                <a:solidFill>
                  <a:srgbClr val="FF9900"/>
                </a:solidFill>
                <a:latin typeface="Arial" pitchFamily="34" charset="0"/>
              </a:rPr>
            </a:br>
            <a:r>
              <a:rPr lang="en-US" sz="2000">
                <a:solidFill>
                  <a:srgbClr val="FF9900"/>
                </a:solidFill>
                <a:latin typeface="Arial" pitchFamily="34" charset="0"/>
              </a:rPr>
              <a:t>   10800 mm</a:t>
            </a:r>
            <a:r>
              <a:rPr lang="en-US" sz="2000" baseline="30000">
                <a:solidFill>
                  <a:srgbClr val="FF9900"/>
                </a:solidFill>
                <a:latin typeface="Arial" pitchFamily="34" charset="0"/>
              </a:rPr>
              <a:t>3</a:t>
            </a:r>
          </a:p>
          <a:p>
            <a:pPr>
              <a:buFont typeface="Wingdings" pitchFamily="2" charset="2"/>
              <a:buChar char="ü"/>
            </a:pPr>
            <a:endParaRPr lang="ru-RU" sz="2000">
              <a:solidFill>
                <a:srgbClr val="FF99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1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4135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35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135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9EFBC-3800-47ED-A84D-8EED9BF29BB8}" type="slidenum">
              <a:rPr lang="en-GB"/>
              <a:pPr/>
              <a:t>16</a:t>
            </a:fld>
            <a:endParaRPr lang="en-GB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Post test examination (</a:t>
            </a:r>
            <a:r>
              <a:rPr lang="ru-RU" sz="2800">
                <a:effectLst/>
              </a:rPr>
              <a:t>4</a:t>
            </a:r>
            <a:r>
              <a:rPr lang="en-US" sz="2800">
                <a:effectLst/>
              </a:rPr>
              <a:t>)</a:t>
            </a:r>
          </a:p>
        </p:txBody>
      </p:sp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1587500" y="582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715963" y="600075"/>
            <a:ext cx="795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Temperature profile of the specimen (to be specified) 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435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216025"/>
            <a:ext cx="8728075" cy="26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423863" y="3979863"/>
            <a:ext cx="87201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A – boundary of the thermal influence zone (760 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B – 2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nd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layer boundary (1050-1100 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 – 1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st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layer boundary (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1250 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1 –</a:t>
            </a:r>
            <a:r>
              <a:rPr lang="en-US" sz="2000">
                <a:latin typeface="Arial" pitchFamily="34" charset="0"/>
              </a:rPr>
              <a:t> 700 C				5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2000">
                <a:latin typeface="Arial" pitchFamily="34" charset="0"/>
              </a:rPr>
              <a:t>  1100 C</a:t>
            </a:r>
            <a:endParaRPr lang="en-US" sz="20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2 – 800 C				6</a:t>
            </a:r>
            <a:r>
              <a:rPr lang="en-US" sz="2000"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2000">
                <a:latin typeface="Arial" pitchFamily="34" charset="0"/>
              </a:rPr>
              <a:t>  1200 C</a:t>
            </a:r>
            <a:endParaRPr lang="en-US" sz="20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3 –</a:t>
            </a:r>
            <a:r>
              <a:rPr lang="en-US" sz="2000">
                <a:latin typeface="Arial" pitchFamily="34" charset="0"/>
              </a:rPr>
              <a:t> 900 C				7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2000">
                <a:latin typeface="Arial" pitchFamily="34" charset="0"/>
              </a:rPr>
              <a:t>  1300 C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Arial" pitchFamily="34" charset="0"/>
              </a:rPr>
              <a:t>4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2000">
                <a:latin typeface="Arial" pitchFamily="34" charset="0"/>
              </a:rPr>
              <a:t> 1000 C				8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2000">
                <a:latin typeface="Arial" pitchFamily="34" charset="0"/>
              </a:rPr>
              <a:t>  1400 C</a:t>
            </a:r>
          </a:p>
          <a:p>
            <a:pPr>
              <a:buFont typeface="Wingdings" pitchFamily="2" charset="2"/>
              <a:buNone/>
            </a:pPr>
            <a:endParaRPr lang="ru-RU" sz="2000">
              <a:latin typeface="Arial" pitchFamily="34" charset="0"/>
            </a:endParaRPr>
          </a:p>
        </p:txBody>
      </p:sp>
      <p:sp>
        <p:nvSpPr>
          <p:cNvPr id="435207" name="Text Box 7"/>
          <p:cNvSpPr txBox="1">
            <a:spLocks noChangeArrowheads="1"/>
          </p:cNvSpPr>
          <p:nvPr/>
        </p:nvSpPr>
        <p:spPr bwMode="auto">
          <a:xfrm>
            <a:off x="8034338" y="1058863"/>
            <a:ext cx="719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T, </a:t>
            </a:r>
            <a:r>
              <a:rPr lang="en-US" sz="1800" baseline="30000">
                <a:latin typeface="Arial" pitchFamily="34" charset="0"/>
              </a:rPr>
              <a:t>o</a:t>
            </a:r>
            <a:r>
              <a:rPr lang="en-US" sz="1800">
                <a:latin typeface="Arial" pitchFamily="34" charset="0"/>
              </a:rPr>
              <a:t>C</a:t>
            </a:r>
          </a:p>
        </p:txBody>
      </p:sp>
      <p:sp>
        <p:nvSpPr>
          <p:cNvPr id="435208" name="Text Box 8"/>
          <p:cNvSpPr txBox="1">
            <a:spLocks noChangeArrowheads="1"/>
          </p:cNvSpPr>
          <p:nvPr/>
        </p:nvSpPr>
        <p:spPr bwMode="auto">
          <a:xfrm>
            <a:off x="3625850" y="1204913"/>
            <a:ext cx="149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90</a:t>
            </a:r>
            <a:r>
              <a:rPr lang="en-US" sz="2000">
                <a:latin typeface="Arial" pitchFamily="34" charset="0"/>
                <a:cs typeface="Arial" pitchFamily="34" charset="0"/>
              </a:rPr>
              <a:t>°</a:t>
            </a:r>
            <a:r>
              <a:rPr lang="en-US" sz="2000">
                <a:latin typeface="Arial" pitchFamily="34" charset="0"/>
              </a:rPr>
              <a:t> rotated</a:t>
            </a:r>
          </a:p>
        </p:txBody>
      </p:sp>
      <p:sp>
        <p:nvSpPr>
          <p:cNvPr id="435209" name="Text Box 9"/>
          <p:cNvSpPr txBox="1">
            <a:spLocks noChangeArrowheads="1"/>
          </p:cNvSpPr>
          <p:nvPr/>
        </p:nvSpPr>
        <p:spPr bwMode="auto">
          <a:xfrm>
            <a:off x="635000" y="2968625"/>
            <a:ext cx="189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Upper surface</a:t>
            </a:r>
          </a:p>
        </p:txBody>
      </p:sp>
      <p:sp>
        <p:nvSpPr>
          <p:cNvPr id="435210" name="Text Box 10"/>
          <p:cNvSpPr txBox="1">
            <a:spLocks noChangeArrowheads="1"/>
          </p:cNvSpPr>
          <p:nvPr/>
        </p:nvSpPr>
        <p:spPr bwMode="auto">
          <a:xfrm>
            <a:off x="6361113" y="2968625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bottom</a:t>
            </a:r>
          </a:p>
        </p:txBody>
      </p:sp>
      <p:sp>
        <p:nvSpPr>
          <p:cNvPr id="435211" name="AutoShape 11"/>
          <p:cNvSpPr>
            <a:spLocks noChangeArrowheads="1"/>
          </p:cNvSpPr>
          <p:nvPr/>
        </p:nvSpPr>
        <p:spPr bwMode="auto">
          <a:xfrm>
            <a:off x="655638" y="2727325"/>
            <a:ext cx="487362" cy="260350"/>
          </a:xfrm>
          <a:prstGeom prst="leftArrow">
            <a:avLst>
              <a:gd name="adj1" fmla="val 50000"/>
              <a:gd name="adj2" fmla="val 46799"/>
            </a:avLst>
          </a:prstGeom>
          <a:solidFill>
            <a:srgbClr val="FFFFFF"/>
          </a:solidFill>
          <a:ln w="14288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5212" name="AutoShape 12"/>
          <p:cNvSpPr>
            <a:spLocks noChangeArrowheads="1"/>
          </p:cNvSpPr>
          <p:nvPr/>
        </p:nvSpPr>
        <p:spPr bwMode="auto">
          <a:xfrm>
            <a:off x="7010400" y="2803525"/>
            <a:ext cx="441325" cy="214313"/>
          </a:xfrm>
          <a:prstGeom prst="rightArrow">
            <a:avLst>
              <a:gd name="adj1" fmla="val 50000"/>
              <a:gd name="adj2" fmla="val 51481"/>
            </a:avLst>
          </a:prstGeom>
          <a:solidFill>
            <a:srgbClr val="FFFFFF"/>
          </a:solidFill>
          <a:ln w="14288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A684-A698-4231-A28B-B8FAD564E901}" type="slidenum">
              <a:rPr lang="en-GB"/>
              <a:pPr/>
              <a:t>17</a:t>
            </a:fld>
            <a:endParaRPr lang="en-GB"/>
          </a:p>
        </p:txBody>
      </p:sp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179388" y="5380038"/>
            <a:ext cx="89646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Higher content of U and Zr in IZ  (40-50 and 13-20 mass %) in comparison with</a:t>
            </a:r>
            <a:br>
              <a:rPr lang="en-US" sz="1800" b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   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МС6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IZ (24 and 5 mass %) </a:t>
            </a:r>
            <a:endParaRPr lang="ru-RU" sz="1800" b="0">
              <a:solidFill>
                <a:srgbClr val="000066"/>
              </a:solidFill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High content of U and Zr in metal inclusion (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58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and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24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mass %)</a:t>
            </a:r>
            <a:endParaRPr lang="ru-RU" sz="1800" b="0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526406" name="Rectangle 70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r>
              <a:rPr lang="en-US" sz="2800">
                <a:solidFill>
                  <a:srgbClr val="A50021"/>
                </a:solidFill>
              </a:rPr>
              <a:t>Post test examination (</a:t>
            </a:r>
            <a:r>
              <a:rPr lang="ru-RU" sz="2800">
                <a:solidFill>
                  <a:srgbClr val="A50021"/>
                </a:solidFill>
              </a:rPr>
              <a:t>5</a:t>
            </a:r>
            <a:r>
              <a:rPr lang="en-US" sz="2800">
                <a:solidFill>
                  <a:srgbClr val="A50021"/>
                </a:solidFill>
              </a:rPr>
              <a:t>)</a:t>
            </a:r>
          </a:p>
        </p:txBody>
      </p:sp>
      <p:sp>
        <p:nvSpPr>
          <p:cNvPr id="526407" name="Text Box 71"/>
          <p:cNvSpPr txBox="1">
            <a:spLocks noChangeArrowheads="1"/>
          </p:cNvSpPr>
          <p:nvPr/>
        </p:nvSpPr>
        <p:spPr bwMode="auto">
          <a:xfrm>
            <a:off x="1870075" y="484188"/>
            <a:ext cx="5367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Express XRF and chemical analysis</a:t>
            </a:r>
            <a:endParaRPr lang="ru-RU">
              <a:solidFill>
                <a:srgbClr val="FF0066"/>
              </a:solidFill>
              <a:latin typeface="Arial" pitchFamily="34" charset="0"/>
            </a:endParaRPr>
          </a:p>
        </p:txBody>
      </p:sp>
      <p:grpSp>
        <p:nvGrpSpPr>
          <p:cNvPr id="526480" name="Group 144"/>
          <p:cNvGrpSpPr>
            <a:grpSpLocks/>
          </p:cNvGrpSpPr>
          <p:nvPr/>
        </p:nvGrpSpPr>
        <p:grpSpPr bwMode="auto">
          <a:xfrm>
            <a:off x="638175" y="806450"/>
            <a:ext cx="8505825" cy="4638675"/>
            <a:chOff x="244" y="327"/>
            <a:chExt cx="5358" cy="2922"/>
          </a:xfrm>
        </p:grpSpPr>
        <p:sp>
          <p:nvSpPr>
            <p:cNvPr id="526481" name="Freeform 145"/>
            <p:cNvSpPr>
              <a:spLocks/>
            </p:cNvSpPr>
            <p:nvPr/>
          </p:nvSpPr>
          <p:spPr bwMode="auto">
            <a:xfrm>
              <a:off x="2789" y="560"/>
              <a:ext cx="409" cy="2371"/>
            </a:xfrm>
            <a:custGeom>
              <a:avLst/>
              <a:gdLst>
                <a:gd name="T0" fmla="*/ 11 w 409"/>
                <a:gd name="T1" fmla="*/ 0 h 2371"/>
                <a:gd name="T2" fmla="*/ 387 w 409"/>
                <a:gd name="T3" fmla="*/ 8 h 2371"/>
                <a:gd name="T4" fmla="*/ 409 w 409"/>
                <a:gd name="T5" fmla="*/ 2371 h 2371"/>
                <a:gd name="T6" fmla="*/ 0 w 409"/>
                <a:gd name="T7" fmla="*/ 2371 h 2371"/>
                <a:gd name="T8" fmla="*/ 0 w 409"/>
                <a:gd name="T9" fmla="*/ 2008 h 2371"/>
                <a:gd name="T10" fmla="*/ 91 w 409"/>
                <a:gd name="T11" fmla="*/ 1918 h 2371"/>
                <a:gd name="T12" fmla="*/ 182 w 409"/>
                <a:gd name="T13" fmla="*/ 1691 h 2371"/>
                <a:gd name="T14" fmla="*/ 182 w 409"/>
                <a:gd name="T15" fmla="*/ 1419 h 2371"/>
                <a:gd name="T16" fmla="*/ 136 w 409"/>
                <a:gd name="T17" fmla="*/ 1146 h 2371"/>
                <a:gd name="T18" fmla="*/ 46 w 409"/>
                <a:gd name="T19" fmla="*/ 1010 h 2371"/>
                <a:gd name="T20" fmla="*/ 0 w 409"/>
                <a:gd name="T21" fmla="*/ 965 h 2371"/>
                <a:gd name="T22" fmla="*/ 11 w 409"/>
                <a:gd name="T23" fmla="*/ 0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2371">
                  <a:moveTo>
                    <a:pt x="11" y="0"/>
                  </a:moveTo>
                  <a:cubicBezTo>
                    <a:pt x="136" y="3"/>
                    <a:pt x="387" y="8"/>
                    <a:pt x="387" y="8"/>
                  </a:cubicBezTo>
                  <a:lnTo>
                    <a:pt x="409" y="2371"/>
                  </a:lnTo>
                  <a:lnTo>
                    <a:pt x="0" y="2371"/>
                  </a:lnTo>
                  <a:lnTo>
                    <a:pt x="0" y="2008"/>
                  </a:lnTo>
                  <a:lnTo>
                    <a:pt x="91" y="1918"/>
                  </a:lnTo>
                  <a:lnTo>
                    <a:pt x="182" y="1691"/>
                  </a:lnTo>
                  <a:lnTo>
                    <a:pt x="182" y="1419"/>
                  </a:lnTo>
                  <a:lnTo>
                    <a:pt x="136" y="1146"/>
                  </a:lnTo>
                  <a:lnTo>
                    <a:pt x="46" y="1010"/>
                  </a:lnTo>
                  <a:lnTo>
                    <a:pt x="0" y="96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4EDEE"/>
            </a:solidFill>
            <a:ln w="9525">
              <a:solidFill>
                <a:srgbClr val="E4EDE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82" name="Freeform 146"/>
            <p:cNvSpPr>
              <a:spLocks/>
            </p:cNvSpPr>
            <p:nvPr/>
          </p:nvSpPr>
          <p:spPr bwMode="auto">
            <a:xfrm>
              <a:off x="2109" y="1525"/>
              <a:ext cx="862" cy="1406"/>
            </a:xfrm>
            <a:custGeom>
              <a:avLst/>
              <a:gdLst>
                <a:gd name="T0" fmla="*/ 0 w 862"/>
                <a:gd name="T1" fmla="*/ 0 h 1406"/>
                <a:gd name="T2" fmla="*/ 680 w 862"/>
                <a:gd name="T3" fmla="*/ 0 h 1406"/>
                <a:gd name="T4" fmla="*/ 816 w 862"/>
                <a:gd name="T5" fmla="*/ 181 h 1406"/>
                <a:gd name="T6" fmla="*/ 862 w 862"/>
                <a:gd name="T7" fmla="*/ 363 h 1406"/>
                <a:gd name="T8" fmla="*/ 862 w 862"/>
                <a:gd name="T9" fmla="*/ 590 h 1406"/>
                <a:gd name="T10" fmla="*/ 862 w 862"/>
                <a:gd name="T11" fmla="*/ 771 h 1406"/>
                <a:gd name="T12" fmla="*/ 771 w 862"/>
                <a:gd name="T13" fmla="*/ 907 h 1406"/>
                <a:gd name="T14" fmla="*/ 680 w 862"/>
                <a:gd name="T15" fmla="*/ 1043 h 1406"/>
                <a:gd name="T16" fmla="*/ 680 w 862"/>
                <a:gd name="T17" fmla="*/ 1406 h 1406"/>
                <a:gd name="T18" fmla="*/ 0 w 862"/>
                <a:gd name="T19" fmla="*/ 1406 h 1406"/>
                <a:gd name="T20" fmla="*/ 0 w 862"/>
                <a:gd name="T21" fmla="*/ 0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2" h="1406">
                  <a:moveTo>
                    <a:pt x="0" y="0"/>
                  </a:moveTo>
                  <a:lnTo>
                    <a:pt x="680" y="0"/>
                  </a:lnTo>
                  <a:lnTo>
                    <a:pt x="816" y="181"/>
                  </a:lnTo>
                  <a:lnTo>
                    <a:pt x="862" y="363"/>
                  </a:lnTo>
                  <a:lnTo>
                    <a:pt x="862" y="590"/>
                  </a:lnTo>
                  <a:lnTo>
                    <a:pt x="862" y="771"/>
                  </a:lnTo>
                  <a:lnTo>
                    <a:pt x="771" y="907"/>
                  </a:lnTo>
                  <a:lnTo>
                    <a:pt x="680" y="1043"/>
                  </a:lnTo>
                  <a:lnTo>
                    <a:pt x="680" y="1406"/>
                  </a:lnTo>
                  <a:lnTo>
                    <a:pt x="0" y="1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2A1"/>
            </a:solidFill>
            <a:ln w="9525">
              <a:solidFill>
                <a:srgbClr val="FDF2A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83" name="Freeform 147"/>
            <p:cNvSpPr>
              <a:spLocks/>
            </p:cNvSpPr>
            <p:nvPr/>
          </p:nvSpPr>
          <p:spPr bwMode="auto">
            <a:xfrm>
              <a:off x="2109" y="563"/>
              <a:ext cx="680" cy="953"/>
            </a:xfrm>
            <a:custGeom>
              <a:avLst/>
              <a:gdLst>
                <a:gd name="T0" fmla="*/ 0 w 680"/>
                <a:gd name="T1" fmla="*/ 0 h 953"/>
                <a:gd name="T2" fmla="*/ 680 w 680"/>
                <a:gd name="T3" fmla="*/ 0 h 953"/>
                <a:gd name="T4" fmla="*/ 680 w 680"/>
                <a:gd name="T5" fmla="*/ 953 h 953"/>
                <a:gd name="T6" fmla="*/ 0 w 680"/>
                <a:gd name="T7" fmla="*/ 953 h 953"/>
                <a:gd name="T8" fmla="*/ 0 w 680"/>
                <a:gd name="T9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953">
                  <a:moveTo>
                    <a:pt x="0" y="0"/>
                  </a:moveTo>
                  <a:lnTo>
                    <a:pt x="680" y="0"/>
                  </a:lnTo>
                  <a:lnTo>
                    <a:pt x="680" y="953"/>
                  </a:lnTo>
                  <a:lnTo>
                    <a:pt x="0" y="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0F4"/>
            </a:solidFill>
            <a:ln w="9525">
              <a:solidFill>
                <a:srgbClr val="D5D0F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84" name="Line 148"/>
            <p:cNvSpPr>
              <a:spLocks noChangeShapeType="1"/>
            </p:cNvSpPr>
            <p:nvPr/>
          </p:nvSpPr>
          <p:spPr bwMode="auto">
            <a:xfrm flipH="1">
              <a:off x="3198" y="327"/>
              <a:ext cx="5" cy="29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526485" name="Picture 149" descr="Без имени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" y="946"/>
              <a:ext cx="1145" cy="2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6486" name="Line 150"/>
            <p:cNvSpPr>
              <a:spLocks noChangeShapeType="1"/>
            </p:cNvSpPr>
            <p:nvPr/>
          </p:nvSpPr>
          <p:spPr bwMode="auto">
            <a:xfrm flipH="1">
              <a:off x="2114" y="2260"/>
              <a:ext cx="816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87" name="Line 151"/>
            <p:cNvSpPr>
              <a:spLocks noChangeShapeType="1"/>
            </p:cNvSpPr>
            <p:nvPr/>
          </p:nvSpPr>
          <p:spPr bwMode="auto">
            <a:xfrm flipH="1">
              <a:off x="2114" y="2944"/>
              <a:ext cx="1088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88" name="Line 152"/>
            <p:cNvSpPr>
              <a:spLocks noChangeShapeType="1"/>
            </p:cNvSpPr>
            <p:nvPr/>
          </p:nvSpPr>
          <p:spPr bwMode="auto">
            <a:xfrm flipV="1">
              <a:off x="2794" y="2581"/>
              <a:ext cx="0" cy="36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89" name="Line 153"/>
            <p:cNvSpPr>
              <a:spLocks noChangeShapeType="1"/>
            </p:cNvSpPr>
            <p:nvPr/>
          </p:nvSpPr>
          <p:spPr bwMode="auto">
            <a:xfrm flipH="1" flipV="1">
              <a:off x="2109" y="1842"/>
              <a:ext cx="5" cy="110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90" name="Text Box 154"/>
            <p:cNvSpPr txBox="1">
              <a:spLocks noChangeArrowheads="1"/>
            </p:cNvSpPr>
            <p:nvPr/>
          </p:nvSpPr>
          <p:spPr bwMode="auto">
            <a:xfrm>
              <a:off x="2200" y="1706"/>
              <a:ext cx="63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0">
                  <a:latin typeface="Arial" pitchFamily="34" charset="0"/>
                </a:rPr>
                <a:t>Average</a:t>
              </a:r>
            </a:p>
            <a:p>
              <a:pPr eaLnBrk="1" hangingPunct="1"/>
              <a:r>
                <a:rPr lang="en-US" sz="1200" b="0">
                  <a:latin typeface="Arial" pitchFamily="34" charset="0"/>
                </a:rPr>
                <a:t>sample of ingot upper part </a:t>
              </a:r>
              <a:r>
                <a:rPr lang="ru-RU" sz="1200" b="0">
                  <a:latin typeface="Arial" pitchFamily="34" charset="0"/>
                </a:rPr>
                <a:t>C</a:t>
              </a:r>
              <a:r>
                <a:rPr lang="en-US" sz="1200" b="0" baseline="-25000">
                  <a:latin typeface="Arial" pitchFamily="34" charset="0"/>
                </a:rPr>
                <a:t>n</a:t>
              </a:r>
              <a:r>
                <a:rPr lang="ru-RU" sz="1200" b="0">
                  <a:latin typeface="Arial" pitchFamily="34" charset="0"/>
                </a:rPr>
                <a:t>≈</a:t>
              </a:r>
              <a:r>
                <a:rPr lang="en-US" sz="1200" b="0">
                  <a:latin typeface="Arial" pitchFamily="34" charset="0"/>
                </a:rPr>
                <a:t>40</a:t>
              </a:r>
              <a:endParaRPr lang="ru-RU" sz="1200" b="0">
                <a:latin typeface="Arial" pitchFamily="34" charset="0"/>
              </a:endParaRPr>
            </a:p>
          </p:txBody>
        </p:sp>
        <p:grpSp>
          <p:nvGrpSpPr>
            <p:cNvPr id="526491" name="Group 155"/>
            <p:cNvGrpSpPr>
              <a:grpSpLocks/>
            </p:cNvGrpSpPr>
            <p:nvPr/>
          </p:nvGrpSpPr>
          <p:grpSpPr bwMode="auto">
            <a:xfrm rot="-23148272">
              <a:off x="2220" y="2666"/>
              <a:ext cx="440" cy="201"/>
              <a:chOff x="2789" y="2957"/>
              <a:chExt cx="440" cy="201"/>
            </a:xfrm>
          </p:grpSpPr>
          <p:sp>
            <p:nvSpPr>
              <p:cNvPr id="526492" name="Oval 156"/>
              <p:cNvSpPr>
                <a:spLocks noChangeArrowheads="1"/>
              </p:cNvSpPr>
              <p:nvPr/>
            </p:nvSpPr>
            <p:spPr bwMode="auto">
              <a:xfrm rot="971968">
                <a:off x="2789" y="2957"/>
                <a:ext cx="440" cy="200"/>
              </a:xfrm>
              <a:prstGeom prst="ellipse">
                <a:avLst/>
              </a:prstGeom>
              <a:noFill/>
              <a:ln w="28575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6493" name="Freeform 157"/>
              <p:cNvSpPr>
                <a:spLocks/>
              </p:cNvSpPr>
              <p:nvPr/>
            </p:nvSpPr>
            <p:spPr bwMode="auto">
              <a:xfrm>
                <a:off x="2880" y="3007"/>
                <a:ext cx="227" cy="151"/>
              </a:xfrm>
              <a:custGeom>
                <a:avLst/>
                <a:gdLst>
                  <a:gd name="T0" fmla="*/ 0 w 227"/>
                  <a:gd name="T1" fmla="*/ 106 h 151"/>
                  <a:gd name="T2" fmla="*/ 45 w 227"/>
                  <a:gd name="T3" fmla="*/ 15 h 151"/>
                  <a:gd name="T4" fmla="*/ 136 w 227"/>
                  <a:gd name="T5" fmla="*/ 15 h 151"/>
                  <a:gd name="T6" fmla="*/ 181 w 227"/>
                  <a:gd name="T7" fmla="*/ 60 h 151"/>
                  <a:gd name="T8" fmla="*/ 227 w 227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51">
                    <a:moveTo>
                      <a:pt x="0" y="106"/>
                    </a:moveTo>
                    <a:cubicBezTo>
                      <a:pt x="11" y="68"/>
                      <a:pt x="22" y="30"/>
                      <a:pt x="45" y="15"/>
                    </a:cubicBezTo>
                    <a:cubicBezTo>
                      <a:pt x="68" y="0"/>
                      <a:pt x="113" y="8"/>
                      <a:pt x="136" y="15"/>
                    </a:cubicBezTo>
                    <a:cubicBezTo>
                      <a:pt x="159" y="22"/>
                      <a:pt x="166" y="37"/>
                      <a:pt x="181" y="60"/>
                    </a:cubicBezTo>
                    <a:cubicBezTo>
                      <a:pt x="196" y="83"/>
                      <a:pt x="219" y="136"/>
                      <a:pt x="227" y="151"/>
                    </a:cubicBezTo>
                  </a:path>
                </a:pathLst>
              </a:custGeom>
              <a:noFill/>
              <a:ln w="28575" cap="flat" cmpd="sng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6494" name="Text Box 158"/>
            <p:cNvSpPr txBox="1">
              <a:spLocks noChangeArrowheads="1"/>
            </p:cNvSpPr>
            <p:nvPr/>
          </p:nvSpPr>
          <p:spPr bwMode="auto">
            <a:xfrm>
              <a:off x="2109" y="709"/>
              <a:ext cx="631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Average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sample of 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crust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</a:t>
              </a:r>
              <a:r>
                <a:rPr lang="en-US" sz="1400" b="0" baseline="-25000">
                  <a:latin typeface="Arial" pitchFamily="34" charset="0"/>
                </a:rPr>
                <a:t>n</a:t>
              </a:r>
              <a:r>
                <a:rPr lang="en-US" sz="1400" b="0">
                  <a:latin typeface="Arial" pitchFamily="34" charset="0"/>
                  <a:cs typeface="Arial" pitchFamily="34" charset="0"/>
                </a:rPr>
                <a:t>≈48</a:t>
              </a:r>
            </a:p>
            <a:p>
              <a:pPr eaLnBrk="1" hangingPunct="1"/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526495" name="Text Box 159"/>
            <p:cNvSpPr txBox="1">
              <a:spLocks noChangeArrowheads="1"/>
            </p:cNvSpPr>
            <p:nvPr/>
          </p:nvSpPr>
          <p:spPr bwMode="auto">
            <a:xfrm>
              <a:off x="244" y="599"/>
              <a:ext cx="541" cy="7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66.5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Zr=20.2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Fe=1.7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Cr=0.06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Ni=0.02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496" name="Text Box 160"/>
            <p:cNvSpPr txBox="1">
              <a:spLocks noChangeArrowheads="1"/>
            </p:cNvSpPr>
            <p:nvPr/>
          </p:nvSpPr>
          <p:spPr bwMode="auto">
            <a:xfrm>
              <a:off x="252" y="1453"/>
              <a:ext cx="541" cy="7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=66.1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22.3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</a:t>
              </a:r>
              <a:r>
                <a:rPr lang="ru-RU" sz="1400" b="0">
                  <a:latin typeface="Arial" pitchFamily="34" charset="0"/>
                </a:rPr>
                <a:t>1.0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</a:t>
              </a:r>
              <a:r>
                <a:rPr lang="ru-RU" sz="1400" b="0">
                  <a:latin typeface="Arial" pitchFamily="34" charset="0"/>
                </a:rPr>
                <a:t>0.02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</a:t>
              </a:r>
              <a:r>
                <a:rPr lang="ru-RU" sz="1400" b="0">
                  <a:latin typeface="Arial" pitchFamily="34" charset="0"/>
                </a:rPr>
                <a:t>0.03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497" name="Text Box 161"/>
            <p:cNvSpPr txBox="1">
              <a:spLocks noChangeArrowheads="1"/>
            </p:cNvSpPr>
            <p:nvPr/>
          </p:nvSpPr>
          <p:spPr bwMode="auto">
            <a:xfrm>
              <a:off x="789" y="1453"/>
              <a:ext cx="541" cy="7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=66.6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23.2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</a:t>
              </a:r>
              <a:r>
                <a:rPr lang="ru-RU" sz="1400" b="0">
                  <a:latin typeface="Arial" pitchFamily="34" charset="0"/>
                </a:rPr>
                <a:t>1.0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498" name="Text Box 162"/>
            <p:cNvSpPr txBox="1">
              <a:spLocks noChangeArrowheads="1"/>
            </p:cNvSpPr>
            <p:nvPr/>
          </p:nvSpPr>
          <p:spPr bwMode="auto">
            <a:xfrm>
              <a:off x="260" y="2311"/>
              <a:ext cx="541" cy="7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=64.6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21.7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</a:t>
              </a:r>
              <a:r>
                <a:rPr lang="ru-RU" sz="1400" b="0">
                  <a:latin typeface="Arial" pitchFamily="34" charset="0"/>
                </a:rPr>
                <a:t>3.5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</a:t>
              </a:r>
              <a:r>
                <a:rPr lang="ru-RU" sz="1400" b="0">
                  <a:latin typeface="Arial" pitchFamily="34" charset="0"/>
                </a:rPr>
                <a:t>0.04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</a:t>
              </a:r>
              <a:r>
                <a:rPr lang="ru-RU" sz="1400" b="0">
                  <a:latin typeface="Arial" pitchFamily="34" charset="0"/>
                </a:rPr>
                <a:t>0.08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499" name="Text Box 163"/>
            <p:cNvSpPr txBox="1">
              <a:spLocks noChangeArrowheads="1"/>
            </p:cNvSpPr>
            <p:nvPr/>
          </p:nvSpPr>
          <p:spPr bwMode="auto">
            <a:xfrm>
              <a:off x="797" y="2311"/>
              <a:ext cx="541" cy="7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=66.7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22.3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</a:t>
              </a:r>
              <a:r>
                <a:rPr lang="ru-RU" sz="1400" b="0">
                  <a:latin typeface="Arial" pitchFamily="34" charset="0"/>
                </a:rPr>
                <a:t>5.7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500" name="Rectangle 164"/>
            <p:cNvSpPr>
              <a:spLocks noChangeArrowheads="1"/>
            </p:cNvSpPr>
            <p:nvPr/>
          </p:nvSpPr>
          <p:spPr bwMode="auto">
            <a:xfrm>
              <a:off x="4514" y="487"/>
              <a:ext cx="144" cy="13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6501" name="Rectangle 165"/>
            <p:cNvSpPr>
              <a:spLocks noChangeArrowheads="1"/>
            </p:cNvSpPr>
            <p:nvPr/>
          </p:nvSpPr>
          <p:spPr bwMode="auto">
            <a:xfrm>
              <a:off x="4519" y="653"/>
              <a:ext cx="144" cy="13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6502" name="Text Box 166"/>
            <p:cNvSpPr txBox="1">
              <a:spLocks noChangeArrowheads="1"/>
            </p:cNvSpPr>
            <p:nvPr/>
          </p:nvSpPr>
          <p:spPr bwMode="auto">
            <a:xfrm>
              <a:off x="4715" y="442"/>
              <a:ext cx="887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ru-RU" sz="1400" b="0">
                  <a:latin typeface="Arial" pitchFamily="34" charset="0"/>
                </a:rPr>
                <a:t>XRF</a:t>
              </a:r>
              <a:r>
                <a:rPr lang="en-US" sz="1400" b="0">
                  <a:latin typeface="Arial" pitchFamily="34" charset="0"/>
                </a:rPr>
                <a:t>,mass.%</a:t>
              </a:r>
              <a:endParaRPr lang="ru-RU" sz="1400" b="0">
                <a:latin typeface="Arial" pitchFamily="34" charset="0"/>
              </a:endParaRPr>
            </a:p>
            <a:p>
              <a:pPr eaLnBrk="1" hangingPunct="1">
                <a:spcAft>
                  <a:spcPts val="600"/>
                </a:spcAft>
              </a:pPr>
              <a:r>
                <a:rPr lang="ru-RU" sz="1400" b="0">
                  <a:latin typeface="Arial" pitchFamily="34" charset="0"/>
                </a:rPr>
                <a:t>ChA</a:t>
              </a:r>
              <a:r>
                <a:rPr lang="en-US" sz="1400" b="0">
                  <a:latin typeface="Arial" pitchFamily="34" charset="0"/>
                </a:rPr>
                <a:t>,mass.%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526503" name="Oval 167"/>
            <p:cNvSpPr>
              <a:spLocks noChangeArrowheads="1"/>
            </p:cNvSpPr>
            <p:nvPr/>
          </p:nvSpPr>
          <p:spPr bwMode="auto">
            <a:xfrm>
              <a:off x="3932" y="448"/>
              <a:ext cx="191" cy="14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26504" name="Group 168"/>
            <p:cNvGrpSpPr>
              <a:grpSpLocks/>
            </p:cNvGrpSpPr>
            <p:nvPr/>
          </p:nvGrpSpPr>
          <p:grpSpPr bwMode="auto">
            <a:xfrm>
              <a:off x="3977" y="648"/>
              <a:ext cx="96" cy="72"/>
              <a:chOff x="8798" y="8334"/>
              <a:chExt cx="1440" cy="1440"/>
            </a:xfrm>
          </p:grpSpPr>
          <p:sp>
            <p:nvSpPr>
              <p:cNvPr id="526505" name="Line 169"/>
              <p:cNvSpPr>
                <a:spLocks noChangeShapeType="1"/>
              </p:cNvSpPr>
              <p:nvPr/>
            </p:nvSpPr>
            <p:spPr bwMode="auto">
              <a:xfrm flipV="1">
                <a:off x="8798" y="8334"/>
                <a:ext cx="1440" cy="14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506" name="Line 170"/>
              <p:cNvSpPr>
                <a:spLocks noChangeShapeType="1"/>
              </p:cNvSpPr>
              <p:nvPr/>
            </p:nvSpPr>
            <p:spPr bwMode="auto">
              <a:xfrm flipH="1" flipV="1">
                <a:off x="8798" y="8334"/>
                <a:ext cx="1440" cy="14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6507" name="Text Box 171"/>
            <p:cNvSpPr txBox="1">
              <a:spLocks noChangeArrowheads="1"/>
            </p:cNvSpPr>
            <p:nvPr/>
          </p:nvSpPr>
          <p:spPr bwMode="auto">
            <a:xfrm>
              <a:off x="4170" y="436"/>
              <a:ext cx="38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ru-RU" sz="1400" b="0">
                  <a:latin typeface="Arial" pitchFamily="34" charset="0"/>
                </a:rPr>
                <a:t>XRF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ru-RU" sz="1400" b="0">
                  <a:latin typeface="Arial" pitchFamily="34" charset="0"/>
                </a:rPr>
                <a:t>ChA</a:t>
              </a:r>
            </a:p>
          </p:txBody>
        </p:sp>
        <p:sp>
          <p:nvSpPr>
            <p:cNvPr id="526508" name="Oval 172"/>
            <p:cNvSpPr>
              <a:spLocks noChangeArrowheads="1"/>
            </p:cNvSpPr>
            <p:nvPr/>
          </p:nvSpPr>
          <p:spPr bwMode="auto">
            <a:xfrm>
              <a:off x="3926" y="2614"/>
              <a:ext cx="318" cy="29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26509" name="Group 173"/>
            <p:cNvGrpSpPr>
              <a:grpSpLocks/>
            </p:cNvGrpSpPr>
            <p:nvPr/>
          </p:nvGrpSpPr>
          <p:grpSpPr bwMode="auto">
            <a:xfrm rot="5400000">
              <a:off x="3293" y="2025"/>
              <a:ext cx="279" cy="91"/>
              <a:chOff x="4168" y="1531"/>
              <a:chExt cx="481" cy="94"/>
            </a:xfrm>
          </p:grpSpPr>
          <p:sp>
            <p:nvSpPr>
              <p:cNvPr id="526510" name="Freeform 174"/>
              <p:cNvSpPr>
                <a:spLocks/>
              </p:cNvSpPr>
              <p:nvPr/>
            </p:nvSpPr>
            <p:spPr bwMode="auto">
              <a:xfrm>
                <a:off x="4168" y="1567"/>
                <a:ext cx="481" cy="58"/>
              </a:xfrm>
              <a:custGeom>
                <a:avLst/>
                <a:gdLst>
                  <a:gd name="T0" fmla="*/ 630 w 1403"/>
                  <a:gd name="T1" fmla="*/ 0 h 166"/>
                  <a:gd name="T2" fmla="*/ 561 w 1403"/>
                  <a:gd name="T3" fmla="*/ 2 h 166"/>
                  <a:gd name="T4" fmla="*/ 493 w 1403"/>
                  <a:gd name="T5" fmla="*/ 4 h 166"/>
                  <a:gd name="T6" fmla="*/ 428 w 1403"/>
                  <a:gd name="T7" fmla="*/ 6 h 166"/>
                  <a:gd name="T8" fmla="*/ 368 w 1403"/>
                  <a:gd name="T9" fmla="*/ 10 h 166"/>
                  <a:gd name="T10" fmla="*/ 310 w 1403"/>
                  <a:gd name="T11" fmla="*/ 14 h 166"/>
                  <a:gd name="T12" fmla="*/ 256 w 1403"/>
                  <a:gd name="T13" fmla="*/ 19 h 166"/>
                  <a:gd name="T14" fmla="*/ 206 w 1403"/>
                  <a:gd name="T15" fmla="*/ 25 h 166"/>
                  <a:gd name="T16" fmla="*/ 160 w 1403"/>
                  <a:gd name="T17" fmla="*/ 31 h 166"/>
                  <a:gd name="T18" fmla="*/ 121 w 1403"/>
                  <a:gd name="T19" fmla="*/ 37 h 166"/>
                  <a:gd name="T20" fmla="*/ 86 w 1403"/>
                  <a:gd name="T21" fmla="*/ 43 h 166"/>
                  <a:gd name="T22" fmla="*/ 56 w 1403"/>
                  <a:gd name="T23" fmla="*/ 50 h 166"/>
                  <a:gd name="T24" fmla="*/ 32 w 1403"/>
                  <a:gd name="T25" fmla="*/ 58 h 166"/>
                  <a:gd name="T26" fmla="*/ 15 w 1403"/>
                  <a:gd name="T27" fmla="*/ 66 h 166"/>
                  <a:gd name="T28" fmla="*/ 5 w 1403"/>
                  <a:gd name="T29" fmla="*/ 75 h 166"/>
                  <a:gd name="T30" fmla="*/ 0 w 1403"/>
                  <a:gd name="T31" fmla="*/ 83 h 166"/>
                  <a:gd name="T32" fmla="*/ 5 w 1403"/>
                  <a:gd name="T33" fmla="*/ 91 h 166"/>
                  <a:gd name="T34" fmla="*/ 15 w 1403"/>
                  <a:gd name="T35" fmla="*/ 100 h 166"/>
                  <a:gd name="T36" fmla="*/ 32 w 1403"/>
                  <a:gd name="T37" fmla="*/ 108 h 166"/>
                  <a:gd name="T38" fmla="*/ 56 w 1403"/>
                  <a:gd name="T39" fmla="*/ 116 h 166"/>
                  <a:gd name="T40" fmla="*/ 86 w 1403"/>
                  <a:gd name="T41" fmla="*/ 122 h 166"/>
                  <a:gd name="T42" fmla="*/ 121 w 1403"/>
                  <a:gd name="T43" fmla="*/ 129 h 166"/>
                  <a:gd name="T44" fmla="*/ 160 w 1403"/>
                  <a:gd name="T45" fmla="*/ 135 h 166"/>
                  <a:gd name="T46" fmla="*/ 206 w 1403"/>
                  <a:gd name="T47" fmla="*/ 141 h 166"/>
                  <a:gd name="T48" fmla="*/ 256 w 1403"/>
                  <a:gd name="T49" fmla="*/ 147 h 166"/>
                  <a:gd name="T50" fmla="*/ 310 w 1403"/>
                  <a:gd name="T51" fmla="*/ 152 h 166"/>
                  <a:gd name="T52" fmla="*/ 368 w 1403"/>
                  <a:gd name="T53" fmla="*/ 156 h 166"/>
                  <a:gd name="T54" fmla="*/ 428 w 1403"/>
                  <a:gd name="T55" fmla="*/ 160 h 166"/>
                  <a:gd name="T56" fmla="*/ 493 w 1403"/>
                  <a:gd name="T57" fmla="*/ 162 h 166"/>
                  <a:gd name="T58" fmla="*/ 559 w 1403"/>
                  <a:gd name="T59" fmla="*/ 164 h 166"/>
                  <a:gd name="T60" fmla="*/ 630 w 1403"/>
                  <a:gd name="T61" fmla="*/ 166 h 166"/>
                  <a:gd name="T62" fmla="*/ 738 w 1403"/>
                  <a:gd name="T63" fmla="*/ 166 h 166"/>
                  <a:gd name="T64" fmla="*/ 808 w 1403"/>
                  <a:gd name="T65" fmla="*/ 166 h 166"/>
                  <a:gd name="T66" fmla="*/ 877 w 1403"/>
                  <a:gd name="T67" fmla="*/ 164 h 166"/>
                  <a:gd name="T68" fmla="*/ 943 w 1403"/>
                  <a:gd name="T69" fmla="*/ 162 h 166"/>
                  <a:gd name="T70" fmla="*/ 1006 w 1403"/>
                  <a:gd name="T71" fmla="*/ 158 h 166"/>
                  <a:gd name="T72" fmla="*/ 1066 w 1403"/>
                  <a:gd name="T73" fmla="*/ 154 h 166"/>
                  <a:gd name="T74" fmla="*/ 1120 w 1403"/>
                  <a:gd name="T75" fmla="*/ 149 h 166"/>
                  <a:gd name="T76" fmla="*/ 1172 w 1403"/>
                  <a:gd name="T77" fmla="*/ 145 h 166"/>
                  <a:gd name="T78" fmla="*/ 1220 w 1403"/>
                  <a:gd name="T79" fmla="*/ 139 h 166"/>
                  <a:gd name="T80" fmla="*/ 1263 w 1403"/>
                  <a:gd name="T81" fmla="*/ 133 h 166"/>
                  <a:gd name="T82" fmla="*/ 1301 w 1403"/>
                  <a:gd name="T83" fmla="*/ 127 h 166"/>
                  <a:gd name="T84" fmla="*/ 1334 w 1403"/>
                  <a:gd name="T85" fmla="*/ 118 h 166"/>
                  <a:gd name="T86" fmla="*/ 1361 w 1403"/>
                  <a:gd name="T87" fmla="*/ 112 h 166"/>
                  <a:gd name="T88" fmla="*/ 1380 w 1403"/>
                  <a:gd name="T89" fmla="*/ 104 h 166"/>
                  <a:gd name="T90" fmla="*/ 1394 w 1403"/>
                  <a:gd name="T91" fmla="*/ 95 h 166"/>
                  <a:gd name="T92" fmla="*/ 1403 w 1403"/>
                  <a:gd name="T93" fmla="*/ 87 h 166"/>
                  <a:gd name="T94" fmla="*/ 1403 w 1403"/>
                  <a:gd name="T95" fmla="*/ 79 h 166"/>
                  <a:gd name="T96" fmla="*/ 1394 w 1403"/>
                  <a:gd name="T97" fmla="*/ 71 h 166"/>
                  <a:gd name="T98" fmla="*/ 1380 w 1403"/>
                  <a:gd name="T99" fmla="*/ 62 h 166"/>
                  <a:gd name="T100" fmla="*/ 1361 w 1403"/>
                  <a:gd name="T101" fmla="*/ 54 h 166"/>
                  <a:gd name="T102" fmla="*/ 1334 w 1403"/>
                  <a:gd name="T103" fmla="*/ 48 h 166"/>
                  <a:gd name="T104" fmla="*/ 1301 w 1403"/>
                  <a:gd name="T105" fmla="*/ 39 h 166"/>
                  <a:gd name="T106" fmla="*/ 1263 w 1403"/>
                  <a:gd name="T107" fmla="*/ 33 h 166"/>
                  <a:gd name="T108" fmla="*/ 1220 w 1403"/>
                  <a:gd name="T109" fmla="*/ 27 h 166"/>
                  <a:gd name="T110" fmla="*/ 1172 w 1403"/>
                  <a:gd name="T111" fmla="*/ 21 h 166"/>
                  <a:gd name="T112" fmla="*/ 1120 w 1403"/>
                  <a:gd name="T113" fmla="*/ 16 h 166"/>
                  <a:gd name="T114" fmla="*/ 1066 w 1403"/>
                  <a:gd name="T115" fmla="*/ 12 h 166"/>
                  <a:gd name="T116" fmla="*/ 1006 w 1403"/>
                  <a:gd name="T117" fmla="*/ 8 h 166"/>
                  <a:gd name="T118" fmla="*/ 943 w 1403"/>
                  <a:gd name="T119" fmla="*/ 4 h 166"/>
                  <a:gd name="T120" fmla="*/ 877 w 1403"/>
                  <a:gd name="T121" fmla="*/ 2 h 166"/>
                  <a:gd name="T122" fmla="*/ 808 w 1403"/>
                  <a:gd name="T123" fmla="*/ 0 h 166"/>
                  <a:gd name="T124" fmla="*/ 738 w 1403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3" h="166">
                    <a:moveTo>
                      <a:pt x="703" y="0"/>
                    </a:moveTo>
                    <a:lnTo>
                      <a:pt x="630" y="0"/>
                    </a:lnTo>
                    <a:lnTo>
                      <a:pt x="594" y="0"/>
                    </a:lnTo>
                    <a:lnTo>
                      <a:pt x="561" y="2"/>
                    </a:lnTo>
                    <a:lnTo>
                      <a:pt x="526" y="2"/>
                    </a:lnTo>
                    <a:lnTo>
                      <a:pt x="493" y="4"/>
                    </a:lnTo>
                    <a:lnTo>
                      <a:pt x="459" y="4"/>
                    </a:lnTo>
                    <a:lnTo>
                      <a:pt x="428" y="6"/>
                    </a:lnTo>
                    <a:lnTo>
                      <a:pt x="397" y="8"/>
                    </a:lnTo>
                    <a:lnTo>
                      <a:pt x="368" y="10"/>
                    </a:lnTo>
                    <a:lnTo>
                      <a:pt x="339" y="12"/>
                    </a:lnTo>
                    <a:lnTo>
                      <a:pt x="310" y="14"/>
                    </a:lnTo>
                    <a:lnTo>
                      <a:pt x="283" y="16"/>
                    </a:lnTo>
                    <a:lnTo>
                      <a:pt x="256" y="19"/>
                    </a:lnTo>
                    <a:lnTo>
                      <a:pt x="231" y="21"/>
                    </a:lnTo>
                    <a:lnTo>
                      <a:pt x="206" y="25"/>
                    </a:lnTo>
                    <a:lnTo>
                      <a:pt x="183" y="27"/>
                    </a:lnTo>
                    <a:lnTo>
                      <a:pt x="160" y="31"/>
                    </a:lnTo>
                    <a:lnTo>
                      <a:pt x="140" y="33"/>
                    </a:lnTo>
                    <a:lnTo>
                      <a:pt x="121" y="37"/>
                    </a:lnTo>
                    <a:lnTo>
                      <a:pt x="102" y="39"/>
                    </a:lnTo>
                    <a:lnTo>
                      <a:pt x="86" y="43"/>
                    </a:lnTo>
                    <a:lnTo>
                      <a:pt x="69" y="48"/>
                    </a:lnTo>
                    <a:lnTo>
                      <a:pt x="56" y="50"/>
                    </a:lnTo>
                    <a:lnTo>
                      <a:pt x="42" y="54"/>
                    </a:lnTo>
                    <a:lnTo>
                      <a:pt x="32" y="58"/>
                    </a:lnTo>
                    <a:lnTo>
                      <a:pt x="23" y="62"/>
                    </a:lnTo>
                    <a:lnTo>
                      <a:pt x="15" y="66"/>
                    </a:lnTo>
                    <a:lnTo>
                      <a:pt x="9" y="71"/>
                    </a:lnTo>
                    <a:lnTo>
                      <a:pt x="5" y="75"/>
                    </a:lnTo>
                    <a:lnTo>
                      <a:pt x="0" y="79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5" y="91"/>
                    </a:lnTo>
                    <a:lnTo>
                      <a:pt x="9" y="95"/>
                    </a:lnTo>
                    <a:lnTo>
                      <a:pt x="15" y="100"/>
                    </a:lnTo>
                    <a:lnTo>
                      <a:pt x="23" y="104"/>
                    </a:lnTo>
                    <a:lnTo>
                      <a:pt x="32" y="108"/>
                    </a:lnTo>
                    <a:lnTo>
                      <a:pt x="44" y="112"/>
                    </a:lnTo>
                    <a:lnTo>
                      <a:pt x="56" y="116"/>
                    </a:lnTo>
                    <a:lnTo>
                      <a:pt x="69" y="118"/>
                    </a:lnTo>
                    <a:lnTo>
                      <a:pt x="86" y="122"/>
                    </a:lnTo>
                    <a:lnTo>
                      <a:pt x="102" y="127"/>
                    </a:lnTo>
                    <a:lnTo>
                      <a:pt x="121" y="129"/>
                    </a:lnTo>
                    <a:lnTo>
                      <a:pt x="140" y="133"/>
                    </a:lnTo>
                    <a:lnTo>
                      <a:pt x="160" y="135"/>
                    </a:lnTo>
                    <a:lnTo>
                      <a:pt x="183" y="139"/>
                    </a:lnTo>
                    <a:lnTo>
                      <a:pt x="206" y="141"/>
                    </a:lnTo>
                    <a:lnTo>
                      <a:pt x="231" y="145"/>
                    </a:lnTo>
                    <a:lnTo>
                      <a:pt x="256" y="147"/>
                    </a:lnTo>
                    <a:lnTo>
                      <a:pt x="283" y="149"/>
                    </a:lnTo>
                    <a:lnTo>
                      <a:pt x="310" y="152"/>
                    </a:lnTo>
                    <a:lnTo>
                      <a:pt x="339" y="154"/>
                    </a:lnTo>
                    <a:lnTo>
                      <a:pt x="368" y="156"/>
                    </a:lnTo>
                    <a:lnTo>
                      <a:pt x="397" y="158"/>
                    </a:lnTo>
                    <a:lnTo>
                      <a:pt x="428" y="160"/>
                    </a:lnTo>
                    <a:lnTo>
                      <a:pt x="459" y="162"/>
                    </a:lnTo>
                    <a:lnTo>
                      <a:pt x="493" y="162"/>
                    </a:lnTo>
                    <a:lnTo>
                      <a:pt x="526" y="164"/>
                    </a:lnTo>
                    <a:lnTo>
                      <a:pt x="559" y="164"/>
                    </a:lnTo>
                    <a:lnTo>
                      <a:pt x="594" y="166"/>
                    </a:lnTo>
                    <a:lnTo>
                      <a:pt x="630" y="166"/>
                    </a:lnTo>
                    <a:lnTo>
                      <a:pt x="703" y="166"/>
                    </a:lnTo>
                    <a:lnTo>
                      <a:pt x="738" y="166"/>
                    </a:lnTo>
                    <a:lnTo>
                      <a:pt x="773" y="166"/>
                    </a:lnTo>
                    <a:lnTo>
                      <a:pt x="808" y="166"/>
                    </a:lnTo>
                    <a:lnTo>
                      <a:pt x="844" y="164"/>
                    </a:lnTo>
                    <a:lnTo>
                      <a:pt x="877" y="164"/>
                    </a:lnTo>
                    <a:lnTo>
                      <a:pt x="910" y="162"/>
                    </a:lnTo>
                    <a:lnTo>
                      <a:pt x="943" y="162"/>
                    </a:lnTo>
                    <a:lnTo>
                      <a:pt x="975" y="160"/>
                    </a:lnTo>
                    <a:lnTo>
                      <a:pt x="1006" y="158"/>
                    </a:lnTo>
                    <a:lnTo>
                      <a:pt x="1035" y="156"/>
                    </a:lnTo>
                    <a:lnTo>
                      <a:pt x="1066" y="154"/>
                    </a:lnTo>
                    <a:lnTo>
                      <a:pt x="1093" y="152"/>
                    </a:lnTo>
                    <a:lnTo>
                      <a:pt x="1120" y="149"/>
                    </a:lnTo>
                    <a:lnTo>
                      <a:pt x="1147" y="147"/>
                    </a:lnTo>
                    <a:lnTo>
                      <a:pt x="1172" y="145"/>
                    </a:lnTo>
                    <a:lnTo>
                      <a:pt x="1197" y="141"/>
                    </a:lnTo>
                    <a:lnTo>
                      <a:pt x="1220" y="139"/>
                    </a:lnTo>
                    <a:lnTo>
                      <a:pt x="1243" y="135"/>
                    </a:lnTo>
                    <a:lnTo>
                      <a:pt x="1263" y="133"/>
                    </a:lnTo>
                    <a:lnTo>
                      <a:pt x="1282" y="129"/>
                    </a:lnTo>
                    <a:lnTo>
                      <a:pt x="1301" y="127"/>
                    </a:lnTo>
                    <a:lnTo>
                      <a:pt x="1317" y="122"/>
                    </a:lnTo>
                    <a:lnTo>
                      <a:pt x="1334" y="118"/>
                    </a:lnTo>
                    <a:lnTo>
                      <a:pt x="1349" y="116"/>
                    </a:lnTo>
                    <a:lnTo>
                      <a:pt x="1361" y="112"/>
                    </a:lnTo>
                    <a:lnTo>
                      <a:pt x="1371" y="108"/>
                    </a:lnTo>
                    <a:lnTo>
                      <a:pt x="1380" y="104"/>
                    </a:lnTo>
                    <a:lnTo>
                      <a:pt x="1388" y="100"/>
                    </a:lnTo>
                    <a:lnTo>
                      <a:pt x="1394" y="95"/>
                    </a:lnTo>
                    <a:lnTo>
                      <a:pt x="1398" y="91"/>
                    </a:lnTo>
                    <a:lnTo>
                      <a:pt x="1403" y="87"/>
                    </a:lnTo>
                    <a:lnTo>
                      <a:pt x="1403" y="83"/>
                    </a:lnTo>
                    <a:lnTo>
                      <a:pt x="1403" y="79"/>
                    </a:lnTo>
                    <a:lnTo>
                      <a:pt x="1398" y="75"/>
                    </a:lnTo>
                    <a:lnTo>
                      <a:pt x="1394" y="71"/>
                    </a:lnTo>
                    <a:lnTo>
                      <a:pt x="1388" y="66"/>
                    </a:lnTo>
                    <a:lnTo>
                      <a:pt x="1380" y="62"/>
                    </a:lnTo>
                    <a:lnTo>
                      <a:pt x="1371" y="58"/>
                    </a:lnTo>
                    <a:lnTo>
                      <a:pt x="1361" y="54"/>
                    </a:lnTo>
                    <a:lnTo>
                      <a:pt x="1349" y="50"/>
                    </a:lnTo>
                    <a:lnTo>
                      <a:pt x="1334" y="48"/>
                    </a:lnTo>
                    <a:lnTo>
                      <a:pt x="1317" y="43"/>
                    </a:lnTo>
                    <a:lnTo>
                      <a:pt x="1301" y="39"/>
                    </a:lnTo>
                    <a:lnTo>
                      <a:pt x="1282" y="37"/>
                    </a:lnTo>
                    <a:lnTo>
                      <a:pt x="1263" y="33"/>
                    </a:lnTo>
                    <a:lnTo>
                      <a:pt x="1243" y="31"/>
                    </a:lnTo>
                    <a:lnTo>
                      <a:pt x="1220" y="27"/>
                    </a:lnTo>
                    <a:lnTo>
                      <a:pt x="1197" y="25"/>
                    </a:lnTo>
                    <a:lnTo>
                      <a:pt x="1172" y="21"/>
                    </a:lnTo>
                    <a:lnTo>
                      <a:pt x="1147" y="19"/>
                    </a:lnTo>
                    <a:lnTo>
                      <a:pt x="1120" y="16"/>
                    </a:lnTo>
                    <a:lnTo>
                      <a:pt x="1093" y="14"/>
                    </a:lnTo>
                    <a:lnTo>
                      <a:pt x="1066" y="12"/>
                    </a:lnTo>
                    <a:lnTo>
                      <a:pt x="1035" y="10"/>
                    </a:lnTo>
                    <a:lnTo>
                      <a:pt x="1006" y="8"/>
                    </a:lnTo>
                    <a:lnTo>
                      <a:pt x="975" y="6"/>
                    </a:lnTo>
                    <a:lnTo>
                      <a:pt x="943" y="4"/>
                    </a:lnTo>
                    <a:lnTo>
                      <a:pt x="910" y="4"/>
                    </a:lnTo>
                    <a:lnTo>
                      <a:pt x="877" y="2"/>
                    </a:lnTo>
                    <a:lnTo>
                      <a:pt x="844" y="2"/>
                    </a:lnTo>
                    <a:lnTo>
                      <a:pt x="808" y="0"/>
                    </a:lnTo>
                    <a:lnTo>
                      <a:pt x="773" y="0"/>
                    </a:lnTo>
                    <a:lnTo>
                      <a:pt x="738" y="0"/>
                    </a:lnTo>
                    <a:lnTo>
                      <a:pt x="703" y="0"/>
                    </a:lnTo>
                  </a:path>
                </a:pathLst>
              </a:custGeom>
              <a:noFill/>
              <a:ln w="2476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511" name="Freeform 175"/>
              <p:cNvSpPr>
                <a:spLocks/>
              </p:cNvSpPr>
              <p:nvPr/>
            </p:nvSpPr>
            <p:spPr bwMode="auto">
              <a:xfrm>
                <a:off x="4168" y="1531"/>
                <a:ext cx="481" cy="57"/>
              </a:xfrm>
              <a:custGeom>
                <a:avLst/>
                <a:gdLst>
                  <a:gd name="T0" fmla="*/ 630 w 1403"/>
                  <a:gd name="T1" fmla="*/ 0 h 166"/>
                  <a:gd name="T2" fmla="*/ 561 w 1403"/>
                  <a:gd name="T3" fmla="*/ 2 h 166"/>
                  <a:gd name="T4" fmla="*/ 493 w 1403"/>
                  <a:gd name="T5" fmla="*/ 4 h 166"/>
                  <a:gd name="T6" fmla="*/ 428 w 1403"/>
                  <a:gd name="T7" fmla="*/ 6 h 166"/>
                  <a:gd name="T8" fmla="*/ 368 w 1403"/>
                  <a:gd name="T9" fmla="*/ 10 h 166"/>
                  <a:gd name="T10" fmla="*/ 310 w 1403"/>
                  <a:gd name="T11" fmla="*/ 15 h 166"/>
                  <a:gd name="T12" fmla="*/ 256 w 1403"/>
                  <a:gd name="T13" fmla="*/ 19 h 166"/>
                  <a:gd name="T14" fmla="*/ 206 w 1403"/>
                  <a:gd name="T15" fmla="*/ 25 h 166"/>
                  <a:gd name="T16" fmla="*/ 160 w 1403"/>
                  <a:gd name="T17" fmla="*/ 31 h 166"/>
                  <a:gd name="T18" fmla="*/ 121 w 1403"/>
                  <a:gd name="T19" fmla="*/ 37 h 166"/>
                  <a:gd name="T20" fmla="*/ 86 w 1403"/>
                  <a:gd name="T21" fmla="*/ 44 h 166"/>
                  <a:gd name="T22" fmla="*/ 56 w 1403"/>
                  <a:gd name="T23" fmla="*/ 50 h 166"/>
                  <a:gd name="T24" fmla="*/ 32 w 1403"/>
                  <a:gd name="T25" fmla="*/ 58 h 166"/>
                  <a:gd name="T26" fmla="*/ 15 w 1403"/>
                  <a:gd name="T27" fmla="*/ 66 h 166"/>
                  <a:gd name="T28" fmla="*/ 5 w 1403"/>
                  <a:gd name="T29" fmla="*/ 75 h 166"/>
                  <a:gd name="T30" fmla="*/ 0 w 1403"/>
                  <a:gd name="T31" fmla="*/ 83 h 166"/>
                  <a:gd name="T32" fmla="*/ 5 w 1403"/>
                  <a:gd name="T33" fmla="*/ 91 h 166"/>
                  <a:gd name="T34" fmla="*/ 15 w 1403"/>
                  <a:gd name="T35" fmla="*/ 100 h 166"/>
                  <a:gd name="T36" fmla="*/ 32 w 1403"/>
                  <a:gd name="T37" fmla="*/ 108 h 166"/>
                  <a:gd name="T38" fmla="*/ 56 w 1403"/>
                  <a:gd name="T39" fmla="*/ 116 h 166"/>
                  <a:gd name="T40" fmla="*/ 86 w 1403"/>
                  <a:gd name="T41" fmla="*/ 123 h 166"/>
                  <a:gd name="T42" fmla="*/ 121 w 1403"/>
                  <a:gd name="T43" fmla="*/ 129 h 166"/>
                  <a:gd name="T44" fmla="*/ 160 w 1403"/>
                  <a:gd name="T45" fmla="*/ 135 h 166"/>
                  <a:gd name="T46" fmla="*/ 206 w 1403"/>
                  <a:gd name="T47" fmla="*/ 141 h 166"/>
                  <a:gd name="T48" fmla="*/ 256 w 1403"/>
                  <a:gd name="T49" fmla="*/ 147 h 166"/>
                  <a:gd name="T50" fmla="*/ 310 w 1403"/>
                  <a:gd name="T51" fmla="*/ 152 h 166"/>
                  <a:gd name="T52" fmla="*/ 368 w 1403"/>
                  <a:gd name="T53" fmla="*/ 156 h 166"/>
                  <a:gd name="T54" fmla="*/ 428 w 1403"/>
                  <a:gd name="T55" fmla="*/ 160 h 166"/>
                  <a:gd name="T56" fmla="*/ 493 w 1403"/>
                  <a:gd name="T57" fmla="*/ 162 h 166"/>
                  <a:gd name="T58" fmla="*/ 559 w 1403"/>
                  <a:gd name="T59" fmla="*/ 164 h 166"/>
                  <a:gd name="T60" fmla="*/ 630 w 1403"/>
                  <a:gd name="T61" fmla="*/ 166 h 166"/>
                  <a:gd name="T62" fmla="*/ 738 w 1403"/>
                  <a:gd name="T63" fmla="*/ 166 h 166"/>
                  <a:gd name="T64" fmla="*/ 808 w 1403"/>
                  <a:gd name="T65" fmla="*/ 166 h 166"/>
                  <a:gd name="T66" fmla="*/ 877 w 1403"/>
                  <a:gd name="T67" fmla="*/ 164 h 166"/>
                  <a:gd name="T68" fmla="*/ 943 w 1403"/>
                  <a:gd name="T69" fmla="*/ 162 h 166"/>
                  <a:gd name="T70" fmla="*/ 1006 w 1403"/>
                  <a:gd name="T71" fmla="*/ 158 h 166"/>
                  <a:gd name="T72" fmla="*/ 1066 w 1403"/>
                  <a:gd name="T73" fmla="*/ 154 h 166"/>
                  <a:gd name="T74" fmla="*/ 1120 w 1403"/>
                  <a:gd name="T75" fmla="*/ 150 h 166"/>
                  <a:gd name="T76" fmla="*/ 1172 w 1403"/>
                  <a:gd name="T77" fmla="*/ 145 h 166"/>
                  <a:gd name="T78" fmla="*/ 1220 w 1403"/>
                  <a:gd name="T79" fmla="*/ 139 h 166"/>
                  <a:gd name="T80" fmla="*/ 1263 w 1403"/>
                  <a:gd name="T81" fmla="*/ 133 h 166"/>
                  <a:gd name="T82" fmla="*/ 1301 w 1403"/>
                  <a:gd name="T83" fmla="*/ 127 h 166"/>
                  <a:gd name="T84" fmla="*/ 1334 w 1403"/>
                  <a:gd name="T85" fmla="*/ 118 h 166"/>
                  <a:gd name="T86" fmla="*/ 1361 w 1403"/>
                  <a:gd name="T87" fmla="*/ 112 h 166"/>
                  <a:gd name="T88" fmla="*/ 1380 w 1403"/>
                  <a:gd name="T89" fmla="*/ 104 h 166"/>
                  <a:gd name="T90" fmla="*/ 1394 w 1403"/>
                  <a:gd name="T91" fmla="*/ 96 h 166"/>
                  <a:gd name="T92" fmla="*/ 1403 w 1403"/>
                  <a:gd name="T93" fmla="*/ 87 h 166"/>
                  <a:gd name="T94" fmla="*/ 1403 w 1403"/>
                  <a:gd name="T95" fmla="*/ 79 h 166"/>
                  <a:gd name="T96" fmla="*/ 1394 w 1403"/>
                  <a:gd name="T97" fmla="*/ 71 h 166"/>
                  <a:gd name="T98" fmla="*/ 1380 w 1403"/>
                  <a:gd name="T99" fmla="*/ 62 h 166"/>
                  <a:gd name="T100" fmla="*/ 1361 w 1403"/>
                  <a:gd name="T101" fmla="*/ 54 h 166"/>
                  <a:gd name="T102" fmla="*/ 1334 w 1403"/>
                  <a:gd name="T103" fmla="*/ 48 h 166"/>
                  <a:gd name="T104" fmla="*/ 1301 w 1403"/>
                  <a:gd name="T105" fmla="*/ 39 h 166"/>
                  <a:gd name="T106" fmla="*/ 1263 w 1403"/>
                  <a:gd name="T107" fmla="*/ 33 h 166"/>
                  <a:gd name="T108" fmla="*/ 1220 w 1403"/>
                  <a:gd name="T109" fmla="*/ 27 h 166"/>
                  <a:gd name="T110" fmla="*/ 1172 w 1403"/>
                  <a:gd name="T111" fmla="*/ 21 h 166"/>
                  <a:gd name="T112" fmla="*/ 1120 w 1403"/>
                  <a:gd name="T113" fmla="*/ 17 h 166"/>
                  <a:gd name="T114" fmla="*/ 1066 w 1403"/>
                  <a:gd name="T115" fmla="*/ 12 h 166"/>
                  <a:gd name="T116" fmla="*/ 1006 w 1403"/>
                  <a:gd name="T117" fmla="*/ 8 h 166"/>
                  <a:gd name="T118" fmla="*/ 943 w 1403"/>
                  <a:gd name="T119" fmla="*/ 4 h 166"/>
                  <a:gd name="T120" fmla="*/ 877 w 1403"/>
                  <a:gd name="T121" fmla="*/ 2 h 166"/>
                  <a:gd name="T122" fmla="*/ 808 w 1403"/>
                  <a:gd name="T123" fmla="*/ 0 h 166"/>
                  <a:gd name="T124" fmla="*/ 738 w 1403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3" h="166">
                    <a:moveTo>
                      <a:pt x="703" y="0"/>
                    </a:moveTo>
                    <a:lnTo>
                      <a:pt x="630" y="0"/>
                    </a:lnTo>
                    <a:lnTo>
                      <a:pt x="594" y="0"/>
                    </a:lnTo>
                    <a:lnTo>
                      <a:pt x="561" y="2"/>
                    </a:lnTo>
                    <a:lnTo>
                      <a:pt x="526" y="2"/>
                    </a:lnTo>
                    <a:lnTo>
                      <a:pt x="493" y="4"/>
                    </a:lnTo>
                    <a:lnTo>
                      <a:pt x="459" y="4"/>
                    </a:lnTo>
                    <a:lnTo>
                      <a:pt x="428" y="6"/>
                    </a:lnTo>
                    <a:lnTo>
                      <a:pt x="397" y="8"/>
                    </a:lnTo>
                    <a:lnTo>
                      <a:pt x="368" y="10"/>
                    </a:lnTo>
                    <a:lnTo>
                      <a:pt x="339" y="12"/>
                    </a:lnTo>
                    <a:lnTo>
                      <a:pt x="310" y="15"/>
                    </a:lnTo>
                    <a:lnTo>
                      <a:pt x="283" y="17"/>
                    </a:lnTo>
                    <a:lnTo>
                      <a:pt x="256" y="19"/>
                    </a:lnTo>
                    <a:lnTo>
                      <a:pt x="231" y="21"/>
                    </a:lnTo>
                    <a:lnTo>
                      <a:pt x="206" y="25"/>
                    </a:lnTo>
                    <a:lnTo>
                      <a:pt x="183" y="27"/>
                    </a:lnTo>
                    <a:lnTo>
                      <a:pt x="160" y="31"/>
                    </a:lnTo>
                    <a:lnTo>
                      <a:pt x="140" y="33"/>
                    </a:lnTo>
                    <a:lnTo>
                      <a:pt x="121" y="37"/>
                    </a:lnTo>
                    <a:lnTo>
                      <a:pt x="102" y="39"/>
                    </a:lnTo>
                    <a:lnTo>
                      <a:pt x="86" y="44"/>
                    </a:lnTo>
                    <a:lnTo>
                      <a:pt x="69" y="48"/>
                    </a:lnTo>
                    <a:lnTo>
                      <a:pt x="56" y="50"/>
                    </a:lnTo>
                    <a:lnTo>
                      <a:pt x="42" y="54"/>
                    </a:lnTo>
                    <a:lnTo>
                      <a:pt x="32" y="58"/>
                    </a:lnTo>
                    <a:lnTo>
                      <a:pt x="23" y="62"/>
                    </a:lnTo>
                    <a:lnTo>
                      <a:pt x="15" y="66"/>
                    </a:lnTo>
                    <a:lnTo>
                      <a:pt x="9" y="71"/>
                    </a:lnTo>
                    <a:lnTo>
                      <a:pt x="5" y="75"/>
                    </a:lnTo>
                    <a:lnTo>
                      <a:pt x="0" y="79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5" y="91"/>
                    </a:lnTo>
                    <a:lnTo>
                      <a:pt x="9" y="96"/>
                    </a:lnTo>
                    <a:lnTo>
                      <a:pt x="15" y="100"/>
                    </a:lnTo>
                    <a:lnTo>
                      <a:pt x="23" y="104"/>
                    </a:lnTo>
                    <a:lnTo>
                      <a:pt x="32" y="108"/>
                    </a:lnTo>
                    <a:lnTo>
                      <a:pt x="44" y="112"/>
                    </a:lnTo>
                    <a:lnTo>
                      <a:pt x="56" y="116"/>
                    </a:lnTo>
                    <a:lnTo>
                      <a:pt x="69" y="118"/>
                    </a:lnTo>
                    <a:lnTo>
                      <a:pt x="86" y="123"/>
                    </a:lnTo>
                    <a:lnTo>
                      <a:pt x="102" y="127"/>
                    </a:lnTo>
                    <a:lnTo>
                      <a:pt x="121" y="129"/>
                    </a:lnTo>
                    <a:lnTo>
                      <a:pt x="140" y="133"/>
                    </a:lnTo>
                    <a:lnTo>
                      <a:pt x="160" y="135"/>
                    </a:lnTo>
                    <a:lnTo>
                      <a:pt x="183" y="139"/>
                    </a:lnTo>
                    <a:lnTo>
                      <a:pt x="206" y="141"/>
                    </a:lnTo>
                    <a:lnTo>
                      <a:pt x="231" y="145"/>
                    </a:lnTo>
                    <a:lnTo>
                      <a:pt x="256" y="147"/>
                    </a:lnTo>
                    <a:lnTo>
                      <a:pt x="283" y="150"/>
                    </a:lnTo>
                    <a:lnTo>
                      <a:pt x="310" y="152"/>
                    </a:lnTo>
                    <a:lnTo>
                      <a:pt x="339" y="154"/>
                    </a:lnTo>
                    <a:lnTo>
                      <a:pt x="368" y="156"/>
                    </a:lnTo>
                    <a:lnTo>
                      <a:pt x="397" y="158"/>
                    </a:lnTo>
                    <a:lnTo>
                      <a:pt x="428" y="160"/>
                    </a:lnTo>
                    <a:lnTo>
                      <a:pt x="459" y="162"/>
                    </a:lnTo>
                    <a:lnTo>
                      <a:pt x="493" y="162"/>
                    </a:lnTo>
                    <a:lnTo>
                      <a:pt x="526" y="164"/>
                    </a:lnTo>
                    <a:lnTo>
                      <a:pt x="559" y="164"/>
                    </a:lnTo>
                    <a:lnTo>
                      <a:pt x="594" y="166"/>
                    </a:lnTo>
                    <a:lnTo>
                      <a:pt x="630" y="166"/>
                    </a:lnTo>
                    <a:lnTo>
                      <a:pt x="703" y="166"/>
                    </a:lnTo>
                    <a:lnTo>
                      <a:pt x="738" y="166"/>
                    </a:lnTo>
                    <a:lnTo>
                      <a:pt x="773" y="166"/>
                    </a:lnTo>
                    <a:lnTo>
                      <a:pt x="808" y="166"/>
                    </a:lnTo>
                    <a:lnTo>
                      <a:pt x="844" y="164"/>
                    </a:lnTo>
                    <a:lnTo>
                      <a:pt x="877" y="164"/>
                    </a:lnTo>
                    <a:lnTo>
                      <a:pt x="910" y="162"/>
                    </a:lnTo>
                    <a:lnTo>
                      <a:pt x="943" y="162"/>
                    </a:lnTo>
                    <a:lnTo>
                      <a:pt x="975" y="160"/>
                    </a:lnTo>
                    <a:lnTo>
                      <a:pt x="1006" y="158"/>
                    </a:lnTo>
                    <a:lnTo>
                      <a:pt x="1035" y="156"/>
                    </a:lnTo>
                    <a:lnTo>
                      <a:pt x="1066" y="154"/>
                    </a:lnTo>
                    <a:lnTo>
                      <a:pt x="1093" y="152"/>
                    </a:lnTo>
                    <a:lnTo>
                      <a:pt x="1120" y="150"/>
                    </a:lnTo>
                    <a:lnTo>
                      <a:pt x="1147" y="147"/>
                    </a:lnTo>
                    <a:lnTo>
                      <a:pt x="1172" y="145"/>
                    </a:lnTo>
                    <a:lnTo>
                      <a:pt x="1197" y="141"/>
                    </a:lnTo>
                    <a:lnTo>
                      <a:pt x="1220" y="139"/>
                    </a:lnTo>
                    <a:lnTo>
                      <a:pt x="1243" y="135"/>
                    </a:lnTo>
                    <a:lnTo>
                      <a:pt x="1263" y="133"/>
                    </a:lnTo>
                    <a:lnTo>
                      <a:pt x="1282" y="129"/>
                    </a:lnTo>
                    <a:lnTo>
                      <a:pt x="1301" y="127"/>
                    </a:lnTo>
                    <a:lnTo>
                      <a:pt x="1317" y="123"/>
                    </a:lnTo>
                    <a:lnTo>
                      <a:pt x="1334" y="118"/>
                    </a:lnTo>
                    <a:lnTo>
                      <a:pt x="1349" y="116"/>
                    </a:lnTo>
                    <a:lnTo>
                      <a:pt x="1361" y="112"/>
                    </a:lnTo>
                    <a:lnTo>
                      <a:pt x="1371" y="108"/>
                    </a:lnTo>
                    <a:lnTo>
                      <a:pt x="1380" y="104"/>
                    </a:lnTo>
                    <a:lnTo>
                      <a:pt x="1388" y="100"/>
                    </a:lnTo>
                    <a:lnTo>
                      <a:pt x="1394" y="96"/>
                    </a:lnTo>
                    <a:lnTo>
                      <a:pt x="1398" y="91"/>
                    </a:lnTo>
                    <a:lnTo>
                      <a:pt x="1403" y="87"/>
                    </a:lnTo>
                    <a:lnTo>
                      <a:pt x="1403" y="83"/>
                    </a:lnTo>
                    <a:lnTo>
                      <a:pt x="1403" y="79"/>
                    </a:lnTo>
                    <a:lnTo>
                      <a:pt x="1398" y="75"/>
                    </a:lnTo>
                    <a:lnTo>
                      <a:pt x="1394" y="71"/>
                    </a:lnTo>
                    <a:lnTo>
                      <a:pt x="1388" y="66"/>
                    </a:lnTo>
                    <a:lnTo>
                      <a:pt x="1380" y="62"/>
                    </a:lnTo>
                    <a:lnTo>
                      <a:pt x="1371" y="58"/>
                    </a:lnTo>
                    <a:lnTo>
                      <a:pt x="1361" y="54"/>
                    </a:lnTo>
                    <a:lnTo>
                      <a:pt x="1349" y="50"/>
                    </a:lnTo>
                    <a:lnTo>
                      <a:pt x="1334" y="48"/>
                    </a:lnTo>
                    <a:lnTo>
                      <a:pt x="1317" y="44"/>
                    </a:lnTo>
                    <a:lnTo>
                      <a:pt x="1301" y="39"/>
                    </a:lnTo>
                    <a:lnTo>
                      <a:pt x="1282" y="37"/>
                    </a:lnTo>
                    <a:lnTo>
                      <a:pt x="1263" y="33"/>
                    </a:lnTo>
                    <a:lnTo>
                      <a:pt x="1243" y="31"/>
                    </a:lnTo>
                    <a:lnTo>
                      <a:pt x="1220" y="27"/>
                    </a:lnTo>
                    <a:lnTo>
                      <a:pt x="1197" y="25"/>
                    </a:lnTo>
                    <a:lnTo>
                      <a:pt x="1172" y="21"/>
                    </a:lnTo>
                    <a:lnTo>
                      <a:pt x="1147" y="19"/>
                    </a:lnTo>
                    <a:lnTo>
                      <a:pt x="1120" y="17"/>
                    </a:lnTo>
                    <a:lnTo>
                      <a:pt x="1093" y="15"/>
                    </a:lnTo>
                    <a:lnTo>
                      <a:pt x="1066" y="12"/>
                    </a:lnTo>
                    <a:lnTo>
                      <a:pt x="1035" y="10"/>
                    </a:lnTo>
                    <a:lnTo>
                      <a:pt x="1006" y="8"/>
                    </a:lnTo>
                    <a:lnTo>
                      <a:pt x="975" y="6"/>
                    </a:lnTo>
                    <a:lnTo>
                      <a:pt x="943" y="4"/>
                    </a:lnTo>
                    <a:lnTo>
                      <a:pt x="910" y="4"/>
                    </a:lnTo>
                    <a:lnTo>
                      <a:pt x="877" y="2"/>
                    </a:lnTo>
                    <a:lnTo>
                      <a:pt x="844" y="2"/>
                    </a:lnTo>
                    <a:lnTo>
                      <a:pt x="808" y="0"/>
                    </a:lnTo>
                    <a:lnTo>
                      <a:pt x="773" y="0"/>
                    </a:lnTo>
                    <a:lnTo>
                      <a:pt x="738" y="0"/>
                    </a:lnTo>
                    <a:lnTo>
                      <a:pt x="703" y="0"/>
                    </a:lnTo>
                  </a:path>
                </a:pathLst>
              </a:custGeom>
              <a:noFill/>
              <a:ln w="2476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512" name="Line 176"/>
              <p:cNvSpPr>
                <a:spLocks noChangeShapeType="1"/>
              </p:cNvSpPr>
              <p:nvPr/>
            </p:nvSpPr>
            <p:spPr bwMode="auto">
              <a:xfrm>
                <a:off x="4168" y="1567"/>
                <a:ext cx="1" cy="21"/>
              </a:xfrm>
              <a:prstGeom prst="line">
                <a:avLst/>
              </a:prstGeom>
              <a:noFill/>
              <a:ln w="2476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513" name="Line 177"/>
              <p:cNvSpPr>
                <a:spLocks noChangeShapeType="1"/>
              </p:cNvSpPr>
              <p:nvPr/>
            </p:nvSpPr>
            <p:spPr bwMode="auto">
              <a:xfrm>
                <a:off x="4647" y="1570"/>
                <a:ext cx="1" cy="22"/>
              </a:xfrm>
              <a:prstGeom prst="line">
                <a:avLst/>
              </a:prstGeom>
              <a:noFill/>
              <a:ln w="2476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6514" name="Group 178"/>
            <p:cNvGrpSpPr>
              <a:grpSpLocks/>
            </p:cNvGrpSpPr>
            <p:nvPr/>
          </p:nvGrpSpPr>
          <p:grpSpPr bwMode="auto">
            <a:xfrm>
              <a:off x="3382" y="2094"/>
              <a:ext cx="96" cy="72"/>
              <a:chOff x="8798" y="8334"/>
              <a:chExt cx="1440" cy="1440"/>
            </a:xfrm>
          </p:grpSpPr>
          <p:sp>
            <p:nvSpPr>
              <p:cNvPr id="526515" name="Line 179"/>
              <p:cNvSpPr>
                <a:spLocks noChangeShapeType="1"/>
              </p:cNvSpPr>
              <p:nvPr/>
            </p:nvSpPr>
            <p:spPr bwMode="auto">
              <a:xfrm flipV="1">
                <a:off x="8798" y="8334"/>
                <a:ext cx="1440" cy="144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516" name="Line 180"/>
              <p:cNvSpPr>
                <a:spLocks noChangeShapeType="1"/>
              </p:cNvSpPr>
              <p:nvPr/>
            </p:nvSpPr>
            <p:spPr bwMode="auto">
              <a:xfrm flipH="1" flipV="1">
                <a:off x="8798" y="8334"/>
                <a:ext cx="1440" cy="144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6517" name="Text Box 181"/>
            <p:cNvSpPr txBox="1">
              <a:spLocks noChangeArrowheads="1"/>
            </p:cNvSpPr>
            <p:nvPr/>
          </p:nvSpPr>
          <p:spPr bwMode="auto">
            <a:xfrm>
              <a:off x="4369" y="871"/>
              <a:ext cx="552" cy="86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=54.6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15.9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</a:t>
              </a:r>
              <a:r>
                <a:rPr lang="ru-RU" sz="1400" b="0">
                  <a:latin typeface="Arial" pitchFamily="34" charset="0"/>
                </a:rPr>
                <a:t>28.5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518" name="Text Box 182"/>
            <p:cNvSpPr txBox="1">
              <a:spLocks noChangeArrowheads="1"/>
            </p:cNvSpPr>
            <p:nvPr/>
          </p:nvSpPr>
          <p:spPr bwMode="auto">
            <a:xfrm>
              <a:off x="4494" y="2205"/>
              <a:ext cx="541" cy="7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57.5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Zr=24.2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Fe=17.8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Cr=0.2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Ni=0.3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519" name="Line 183"/>
            <p:cNvSpPr>
              <a:spLocks noChangeShapeType="1"/>
            </p:cNvSpPr>
            <p:nvPr/>
          </p:nvSpPr>
          <p:spPr bwMode="auto">
            <a:xfrm flipH="1">
              <a:off x="3424" y="1752"/>
              <a:ext cx="1225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0" name="Line 184"/>
            <p:cNvSpPr>
              <a:spLocks noChangeShapeType="1"/>
            </p:cNvSpPr>
            <p:nvPr/>
          </p:nvSpPr>
          <p:spPr bwMode="auto">
            <a:xfrm flipH="1">
              <a:off x="4019" y="2523"/>
              <a:ext cx="449" cy="2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1" name="Line 185"/>
            <p:cNvSpPr>
              <a:spLocks noChangeShapeType="1"/>
            </p:cNvSpPr>
            <p:nvPr/>
          </p:nvSpPr>
          <p:spPr bwMode="auto">
            <a:xfrm>
              <a:off x="3243" y="2069"/>
              <a:ext cx="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2" name="Text Box 186"/>
            <p:cNvSpPr txBox="1">
              <a:spLocks noChangeArrowheads="1"/>
            </p:cNvSpPr>
            <p:nvPr/>
          </p:nvSpPr>
          <p:spPr bwMode="auto">
            <a:xfrm>
              <a:off x="3833" y="871"/>
              <a:ext cx="541" cy="86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36.5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Zr=22.1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Fe=47.8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Cr=0.8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Ni=0.5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523" name="Line 187"/>
            <p:cNvSpPr>
              <a:spLocks noChangeShapeType="1"/>
            </p:cNvSpPr>
            <p:nvPr/>
          </p:nvSpPr>
          <p:spPr bwMode="auto">
            <a:xfrm flipH="1">
              <a:off x="1933" y="1525"/>
              <a:ext cx="22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4" name="Line 188"/>
            <p:cNvSpPr>
              <a:spLocks noChangeShapeType="1"/>
            </p:cNvSpPr>
            <p:nvPr/>
          </p:nvSpPr>
          <p:spPr bwMode="auto">
            <a:xfrm flipH="1">
              <a:off x="1933" y="226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5" name="Line 189"/>
            <p:cNvSpPr>
              <a:spLocks noChangeShapeType="1"/>
            </p:cNvSpPr>
            <p:nvPr/>
          </p:nvSpPr>
          <p:spPr bwMode="auto">
            <a:xfrm flipH="1">
              <a:off x="1933" y="294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6" name="Line 190"/>
            <p:cNvSpPr>
              <a:spLocks noChangeShapeType="1"/>
            </p:cNvSpPr>
            <p:nvPr/>
          </p:nvSpPr>
          <p:spPr bwMode="auto">
            <a:xfrm>
              <a:off x="3470" y="2069"/>
              <a:ext cx="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7" name="Text Box 191"/>
            <p:cNvSpPr txBox="1">
              <a:spLocks noChangeArrowheads="1"/>
            </p:cNvSpPr>
            <p:nvPr/>
          </p:nvSpPr>
          <p:spPr bwMode="auto">
            <a:xfrm>
              <a:off x="4905" y="871"/>
              <a:ext cx="541" cy="86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5</a:t>
              </a:r>
              <a:r>
                <a:rPr lang="ru-RU" sz="1400" b="0">
                  <a:latin typeface="Arial" pitchFamily="34" charset="0"/>
                </a:rPr>
                <a:t>1.7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Zr=13.5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Fe=30.9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Cr=0.6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Ni=0.3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528" name="Line 192"/>
            <p:cNvSpPr>
              <a:spLocks noChangeShapeType="1"/>
            </p:cNvSpPr>
            <p:nvPr/>
          </p:nvSpPr>
          <p:spPr bwMode="auto">
            <a:xfrm>
              <a:off x="4059" y="917"/>
              <a:ext cx="136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9" name="Line 193"/>
            <p:cNvSpPr>
              <a:spLocks noChangeShapeType="1"/>
            </p:cNvSpPr>
            <p:nvPr/>
          </p:nvSpPr>
          <p:spPr bwMode="auto">
            <a:xfrm>
              <a:off x="5076" y="922"/>
              <a:ext cx="136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0" name="Text Box 194"/>
            <p:cNvSpPr txBox="1">
              <a:spLocks noChangeArrowheads="1"/>
            </p:cNvSpPr>
            <p:nvPr/>
          </p:nvSpPr>
          <p:spPr bwMode="auto">
            <a:xfrm>
              <a:off x="2154" y="2227"/>
              <a:ext cx="771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0">
                  <a:latin typeface="Arial" pitchFamily="34" charset="0"/>
                </a:rPr>
                <a:t>Average</a:t>
              </a:r>
            </a:p>
            <a:p>
              <a:pPr eaLnBrk="1" hangingPunct="1"/>
              <a:r>
                <a:rPr lang="en-US" sz="1200" b="0">
                  <a:latin typeface="Arial" pitchFamily="34" charset="0"/>
                </a:rPr>
                <a:t>sample of ingot lower part </a:t>
              </a:r>
              <a:r>
                <a:rPr lang="en-US" sz="1400" b="0">
                  <a:latin typeface="Arial" pitchFamily="34" charset="0"/>
                </a:rPr>
                <a:t>C</a:t>
              </a:r>
              <a:r>
                <a:rPr lang="en-US" sz="1400" b="0" baseline="-25000">
                  <a:latin typeface="Arial" pitchFamily="34" charset="0"/>
                </a:rPr>
                <a:t>n</a:t>
              </a:r>
              <a:r>
                <a:rPr lang="en-US" sz="1400" b="0">
                  <a:latin typeface="Arial" pitchFamily="34" charset="0"/>
                  <a:cs typeface="Arial" pitchFamily="34" charset="0"/>
                </a:rPr>
                <a:t>≈32</a:t>
              </a:r>
              <a:endParaRPr lang="ru-RU" sz="1400" b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6531" name="Line 195"/>
            <p:cNvSpPr>
              <a:spLocks noChangeShapeType="1"/>
            </p:cNvSpPr>
            <p:nvPr/>
          </p:nvSpPr>
          <p:spPr bwMode="auto">
            <a:xfrm flipV="1">
              <a:off x="2789" y="527"/>
              <a:ext cx="0" cy="998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2" name="Line 196"/>
            <p:cNvSpPr>
              <a:spLocks noChangeShapeType="1"/>
            </p:cNvSpPr>
            <p:nvPr/>
          </p:nvSpPr>
          <p:spPr bwMode="auto">
            <a:xfrm flipH="1">
              <a:off x="1933" y="554"/>
              <a:ext cx="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3" name="Text Box 197"/>
            <p:cNvSpPr txBox="1">
              <a:spLocks noChangeArrowheads="1"/>
            </p:cNvSpPr>
            <p:nvPr/>
          </p:nvSpPr>
          <p:spPr bwMode="auto">
            <a:xfrm rot="16200000">
              <a:off x="1635" y="1120"/>
              <a:ext cx="5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400" b="0">
                  <a:latin typeface="Arial" pitchFamily="34" charset="0"/>
                  <a:sym typeface="Symbol" pitchFamily="18" charset="2"/>
                </a:rPr>
                <a:t>29</a:t>
              </a:r>
              <a:r>
                <a:rPr lang="en-US" sz="1400" b="0">
                  <a:latin typeface="Arial" pitchFamily="34" charset="0"/>
                  <a:sym typeface="Symbol" pitchFamily="18" charset="2"/>
                </a:rPr>
                <a:t>-</a:t>
              </a:r>
              <a:r>
                <a:rPr lang="ru-RU" sz="1400" b="0">
                  <a:latin typeface="Arial" pitchFamily="34" charset="0"/>
                  <a:sym typeface="Symbol" pitchFamily="18" charset="2"/>
                </a:rPr>
                <a:t>31</a:t>
              </a:r>
              <a:r>
                <a:rPr lang="en-US" sz="1400" b="0">
                  <a:latin typeface="Arial" pitchFamily="34" charset="0"/>
                  <a:sym typeface="Symbol" pitchFamily="18" charset="2"/>
                </a:rPr>
                <a:t>mm</a:t>
              </a:r>
              <a:endParaRPr lang="ru-RU" sz="1400" b="0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526534" name="Line 198"/>
            <p:cNvSpPr>
              <a:spLocks noChangeShapeType="1"/>
            </p:cNvSpPr>
            <p:nvPr/>
          </p:nvSpPr>
          <p:spPr bwMode="auto">
            <a:xfrm>
              <a:off x="2109" y="554"/>
              <a:ext cx="1089" cy="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5" name="Line 199"/>
            <p:cNvSpPr>
              <a:spLocks noChangeShapeType="1"/>
            </p:cNvSpPr>
            <p:nvPr/>
          </p:nvSpPr>
          <p:spPr bwMode="auto">
            <a:xfrm>
              <a:off x="1338" y="2704"/>
              <a:ext cx="771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6" name="Line 200"/>
            <p:cNvSpPr>
              <a:spLocks noChangeShapeType="1"/>
            </p:cNvSpPr>
            <p:nvPr/>
          </p:nvSpPr>
          <p:spPr bwMode="auto">
            <a:xfrm flipV="1">
              <a:off x="1338" y="1888"/>
              <a:ext cx="8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7" name="Line 201"/>
            <p:cNvSpPr>
              <a:spLocks noChangeShapeType="1"/>
            </p:cNvSpPr>
            <p:nvPr/>
          </p:nvSpPr>
          <p:spPr bwMode="auto">
            <a:xfrm flipV="1">
              <a:off x="1292" y="663"/>
              <a:ext cx="908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8" name="Text Box 202"/>
            <p:cNvSpPr txBox="1">
              <a:spLocks noChangeArrowheads="1"/>
            </p:cNvSpPr>
            <p:nvPr/>
          </p:nvSpPr>
          <p:spPr bwMode="auto">
            <a:xfrm rot="16200000">
              <a:off x="1681" y="2542"/>
              <a:ext cx="4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400" b="0">
                  <a:latin typeface="Arial" pitchFamily="34" charset="0"/>
                  <a:sym typeface="Symbol" pitchFamily="18" charset="2"/>
                </a:rPr>
                <a:t></a:t>
              </a:r>
              <a:r>
                <a:rPr lang="en-US" sz="1400" b="0">
                  <a:latin typeface="Arial" pitchFamily="34" charset="0"/>
                  <a:sym typeface="Symbol" pitchFamily="18" charset="2"/>
                </a:rPr>
                <a:t>23mm</a:t>
              </a:r>
              <a:endParaRPr lang="ru-RU" sz="1400" b="0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526539" name="Text Box 203"/>
            <p:cNvSpPr txBox="1">
              <a:spLocks noChangeArrowheads="1"/>
            </p:cNvSpPr>
            <p:nvPr/>
          </p:nvSpPr>
          <p:spPr bwMode="auto">
            <a:xfrm rot="16200000">
              <a:off x="1694" y="1936"/>
              <a:ext cx="4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400" b="0">
                  <a:latin typeface="Arial" pitchFamily="34" charset="0"/>
                  <a:sym typeface="Symbol" pitchFamily="18" charset="2"/>
                </a:rPr>
                <a:t>25</a:t>
              </a:r>
              <a:r>
                <a:rPr lang="en-US" sz="1400" b="0">
                  <a:latin typeface="Arial" pitchFamily="34" charset="0"/>
                  <a:sym typeface="Symbol" pitchFamily="18" charset="2"/>
                </a:rPr>
                <a:t>mm</a:t>
              </a:r>
              <a:endParaRPr lang="ru-RU" sz="1400" b="0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526540" name="Line 204"/>
            <p:cNvSpPr>
              <a:spLocks noChangeShapeType="1"/>
            </p:cNvSpPr>
            <p:nvPr/>
          </p:nvSpPr>
          <p:spPr bwMode="auto">
            <a:xfrm flipV="1">
              <a:off x="2002" y="2263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41" name="Line 205"/>
            <p:cNvSpPr>
              <a:spLocks noChangeShapeType="1"/>
            </p:cNvSpPr>
            <p:nvPr/>
          </p:nvSpPr>
          <p:spPr bwMode="auto">
            <a:xfrm flipV="1">
              <a:off x="2109" y="527"/>
              <a:ext cx="0" cy="127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42" name="Text Box 206"/>
            <p:cNvSpPr txBox="1">
              <a:spLocks noChangeArrowheads="1"/>
            </p:cNvSpPr>
            <p:nvPr/>
          </p:nvSpPr>
          <p:spPr bwMode="auto">
            <a:xfrm>
              <a:off x="781" y="599"/>
              <a:ext cx="541" cy="7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66.8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Zr=22.3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Fe=2.1</a:t>
              </a:r>
            </a:p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543" name="Line 207"/>
            <p:cNvSpPr>
              <a:spLocks noChangeShapeType="1"/>
            </p:cNvSpPr>
            <p:nvPr/>
          </p:nvSpPr>
          <p:spPr bwMode="auto">
            <a:xfrm flipV="1">
              <a:off x="2002" y="1525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44" name="Line 208"/>
            <p:cNvSpPr>
              <a:spLocks noChangeShapeType="1"/>
            </p:cNvSpPr>
            <p:nvPr/>
          </p:nvSpPr>
          <p:spPr bwMode="auto">
            <a:xfrm flipH="1">
              <a:off x="2109" y="1522"/>
              <a:ext cx="680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45" name="Freeform 209"/>
            <p:cNvSpPr>
              <a:spLocks/>
            </p:cNvSpPr>
            <p:nvPr/>
          </p:nvSpPr>
          <p:spPr bwMode="auto">
            <a:xfrm>
              <a:off x="2789" y="1525"/>
              <a:ext cx="182" cy="1043"/>
            </a:xfrm>
            <a:custGeom>
              <a:avLst/>
              <a:gdLst>
                <a:gd name="T0" fmla="*/ 0 w 190"/>
                <a:gd name="T1" fmla="*/ 0 h 1043"/>
                <a:gd name="T2" fmla="*/ 46 w 190"/>
                <a:gd name="T3" fmla="*/ 45 h 1043"/>
                <a:gd name="T4" fmla="*/ 136 w 190"/>
                <a:gd name="T5" fmla="*/ 181 h 1043"/>
                <a:gd name="T6" fmla="*/ 182 w 190"/>
                <a:gd name="T7" fmla="*/ 363 h 1043"/>
                <a:gd name="T8" fmla="*/ 182 w 190"/>
                <a:gd name="T9" fmla="*/ 499 h 1043"/>
                <a:gd name="T10" fmla="*/ 182 w 190"/>
                <a:gd name="T11" fmla="*/ 680 h 1043"/>
                <a:gd name="T12" fmla="*/ 136 w 190"/>
                <a:gd name="T13" fmla="*/ 862 h 1043"/>
                <a:gd name="T14" fmla="*/ 46 w 190"/>
                <a:gd name="T15" fmla="*/ 998 h 1043"/>
                <a:gd name="T16" fmla="*/ 0 w 190"/>
                <a:gd name="T17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043">
                  <a:moveTo>
                    <a:pt x="0" y="0"/>
                  </a:moveTo>
                  <a:cubicBezTo>
                    <a:pt x="11" y="7"/>
                    <a:pt x="23" y="15"/>
                    <a:pt x="46" y="45"/>
                  </a:cubicBezTo>
                  <a:cubicBezTo>
                    <a:pt x="69" y="75"/>
                    <a:pt x="113" y="128"/>
                    <a:pt x="136" y="181"/>
                  </a:cubicBezTo>
                  <a:cubicBezTo>
                    <a:pt x="159" y="234"/>
                    <a:pt x="174" y="310"/>
                    <a:pt x="182" y="363"/>
                  </a:cubicBezTo>
                  <a:cubicBezTo>
                    <a:pt x="190" y="416"/>
                    <a:pt x="182" y="446"/>
                    <a:pt x="182" y="499"/>
                  </a:cubicBezTo>
                  <a:cubicBezTo>
                    <a:pt x="182" y="552"/>
                    <a:pt x="190" y="620"/>
                    <a:pt x="182" y="680"/>
                  </a:cubicBezTo>
                  <a:cubicBezTo>
                    <a:pt x="174" y="740"/>
                    <a:pt x="159" y="809"/>
                    <a:pt x="136" y="862"/>
                  </a:cubicBezTo>
                  <a:cubicBezTo>
                    <a:pt x="113" y="915"/>
                    <a:pt x="69" y="968"/>
                    <a:pt x="46" y="998"/>
                  </a:cubicBezTo>
                  <a:cubicBezTo>
                    <a:pt x="23" y="1028"/>
                    <a:pt x="11" y="1035"/>
                    <a:pt x="0" y="1043"/>
                  </a:cubicBezTo>
                </a:path>
              </a:pathLst>
            </a:custGeom>
            <a:noFill/>
            <a:ln w="28575" cap="flat" cmpd="sng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46" name="Line 210"/>
            <p:cNvSpPr>
              <a:spLocks noChangeShapeType="1"/>
            </p:cNvSpPr>
            <p:nvPr/>
          </p:nvSpPr>
          <p:spPr bwMode="auto">
            <a:xfrm flipV="1">
              <a:off x="2010" y="556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C0C65-D750-4925-9587-10304BC345F6}" type="slidenum">
              <a:rPr lang="en-GB"/>
              <a:pPr/>
              <a:t>18</a:t>
            </a:fld>
            <a:endParaRPr lang="en-GB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138" y="0"/>
            <a:ext cx="7772400" cy="639763"/>
          </a:xfrm>
        </p:spPr>
        <p:txBody>
          <a:bodyPr/>
          <a:lstStyle/>
          <a:p>
            <a:r>
              <a:rPr lang="en-US" sz="2800">
                <a:effectLst/>
              </a:rPr>
              <a:t>Comparison of</a:t>
            </a:r>
            <a:r>
              <a:rPr lang="ru-RU" sz="2800">
                <a:effectLst/>
              </a:rPr>
              <a:t> МС </a:t>
            </a:r>
            <a:r>
              <a:rPr lang="en-US" sz="2800">
                <a:effectLst/>
              </a:rPr>
              <a:t>and</a:t>
            </a:r>
            <a:r>
              <a:rPr lang="ru-RU" sz="2800">
                <a:effectLst/>
              </a:rPr>
              <a:t> </a:t>
            </a:r>
            <a:r>
              <a:rPr lang="en-US" sz="2800">
                <a:effectLst/>
              </a:rPr>
              <a:t>MASCA tests</a:t>
            </a:r>
            <a:endParaRPr lang="ru-RU" sz="2800">
              <a:solidFill>
                <a:srgbClr val="FF0066"/>
              </a:solidFill>
              <a:effectLst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32350" y="2190750"/>
            <a:ext cx="3810000" cy="35750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>
                <a:effectLst/>
              </a:rPr>
              <a:t>Temperature boundary of the IZ final position coincides with its minimum value in MC tests, but it is smaller </a:t>
            </a:r>
            <a:r>
              <a:rPr lang="ru-RU" sz="2000">
                <a:effectLst/>
              </a:rPr>
              <a:t> </a:t>
            </a:r>
            <a:r>
              <a:rPr lang="en-US" sz="2000">
                <a:effectLst/>
              </a:rPr>
              <a:t>than in</a:t>
            </a:r>
            <a:r>
              <a:rPr lang="ru-RU" sz="2000">
                <a:effectLst/>
              </a:rPr>
              <a:t> МС6 (</a:t>
            </a:r>
            <a:r>
              <a:rPr lang="en-US" sz="2000">
                <a:effectLst/>
              </a:rPr>
              <a:t>at the horizontal interface orientation</a:t>
            </a:r>
            <a:r>
              <a:rPr lang="ru-RU" sz="2000">
                <a:effectLst/>
              </a:rPr>
              <a:t>)  </a:t>
            </a:r>
          </a:p>
          <a:p>
            <a:pPr>
              <a:buFont typeface="Wingdings" pitchFamily="2" charset="2"/>
              <a:buChar char="Ø"/>
            </a:pPr>
            <a:r>
              <a:rPr lang="en-US" sz="2000">
                <a:effectLst/>
              </a:rPr>
              <a:t>Component concentrations in the IZ are quite different from </a:t>
            </a:r>
            <a:r>
              <a:rPr lang="ru-RU" sz="2000">
                <a:effectLst/>
              </a:rPr>
              <a:t> МС6 </a:t>
            </a:r>
            <a:r>
              <a:rPr lang="en-US" sz="2000">
                <a:effectLst/>
              </a:rPr>
              <a:t>and close to</a:t>
            </a:r>
            <a:r>
              <a:rPr lang="ru-RU" sz="2000">
                <a:effectLst/>
              </a:rPr>
              <a:t> </a:t>
            </a:r>
            <a:r>
              <a:rPr lang="en-US" sz="2000">
                <a:effectLst/>
              </a:rPr>
              <a:t>MASCA</a:t>
            </a:r>
            <a:endParaRPr lang="ru-RU" sz="2000">
              <a:effectLst/>
            </a:endParaRPr>
          </a:p>
        </p:txBody>
      </p:sp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0" y="2409825"/>
            <a:ext cx="976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0" y="444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762000"/>
            <a:endParaRPr lang="ru-RU" sz="2400" b="0">
              <a:latin typeface="Times New Roman" pitchFamily="18" charset="0"/>
            </a:endParaRPr>
          </a:p>
        </p:txBody>
      </p:sp>
      <p:pic>
        <p:nvPicPr>
          <p:cNvPr id="517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363788"/>
            <a:ext cx="4156075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7127" name="Object 7"/>
          <p:cNvGraphicFramePr>
            <a:graphicFrameLocks noChangeAspect="1"/>
          </p:cNvGraphicFramePr>
          <p:nvPr/>
        </p:nvGraphicFramePr>
        <p:xfrm>
          <a:off x="636588" y="661988"/>
          <a:ext cx="6851650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28" name="Документ" r:id="rId4" imgW="6085363" imgH="1695192" progId="Word.Document.8">
                  <p:embed/>
                </p:oleObj>
              </mc:Choice>
              <mc:Fallback>
                <p:oleObj name="Документ" r:id="rId4" imgW="6085363" imgH="1695192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661988"/>
                        <a:ext cx="6851650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4288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F2400-9A55-474D-BE9F-CFB9CC0749FC}" type="slidenum">
              <a:rPr lang="en-GB"/>
              <a:pPr/>
              <a:t>19</a:t>
            </a:fld>
            <a:endParaRPr lang="en-GB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MCP-1 concluding remarks*</a:t>
            </a:r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1587500" y="582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314325" y="515938"/>
            <a:ext cx="91440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00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717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743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New method and new IMCC furnace have been developed for studying corium melt/vessel steel interaction at the vertically positioned interface</a:t>
            </a:r>
          </a:p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Disadvantages of the experimental setup: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No US online measurements of corrosion kinetics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Limited pool depth (specimen height) and corium mass</a:t>
            </a:r>
          </a:p>
          <a:p>
            <a:endParaRPr lang="en-US" sz="2000">
              <a:solidFill>
                <a:srgbClr val="FF0066"/>
              </a:solidFill>
              <a:latin typeface="Arial" pitchFamily="34" charset="0"/>
            </a:endParaRPr>
          </a:p>
          <a:p>
            <a:r>
              <a:rPr lang="en-US" sz="2000" u="sng">
                <a:solidFill>
                  <a:srgbClr val="000066"/>
                </a:solidFill>
                <a:latin typeface="Arial" pitchFamily="34" charset="0"/>
              </a:rPr>
              <a:t>Differences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from MC6 with horizontal interface</a:t>
            </a:r>
          </a:p>
          <a:p>
            <a:pPr>
              <a:buFontTx/>
              <a:buAutoNum type="alphaLcParenR"/>
            </a:pPr>
            <a:r>
              <a:rPr lang="en-US" sz="2000" u="sng">
                <a:solidFill>
                  <a:srgbClr val="000066"/>
                </a:solidFill>
                <a:latin typeface="Arial" pitchFamily="34" charset="0"/>
              </a:rPr>
              <a:t>In conditions:</a:t>
            </a:r>
          </a:p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      Higher heat fluxes at similar interface temperatures</a:t>
            </a:r>
          </a:p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b) </a:t>
            </a:r>
            <a:r>
              <a:rPr lang="en-US" sz="2000" u="sng">
                <a:solidFill>
                  <a:srgbClr val="000066"/>
                </a:solidFill>
                <a:latin typeface="Arial" pitchFamily="34" charset="0"/>
              </a:rPr>
              <a:t>In results: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Shorter or absent incubation period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Metal inclusion in the corium ingot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Different macro and microstructure and composition of interaction zone (higher U and Zr content in IZ)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Lower temperature, which corresponds to the final position of IZ boundary (like in MC7 and MC9) </a:t>
            </a:r>
          </a:p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*) will be specified after the detailed analysis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A0A2-C3C1-4DC5-96F2-A393E7548053}" type="slidenum">
              <a:rPr lang="en-GB"/>
              <a:pPr/>
              <a:t>2</a:t>
            </a:fld>
            <a:endParaRPr lang="en-GB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182563"/>
            <a:ext cx="7772400" cy="547687"/>
          </a:xfrm>
        </p:spPr>
        <p:txBody>
          <a:bodyPr/>
          <a:lstStyle/>
          <a:p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Contents</a:t>
            </a:r>
            <a:endParaRPr lang="ru-RU" sz="2800">
              <a:solidFill>
                <a:srgbClr val="990033"/>
              </a:solidFill>
              <a:effectLst/>
              <a:cs typeface="Times New Roman" pitchFamily="18" charset="0"/>
            </a:endParaRP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493838"/>
            <a:ext cx="7772400" cy="5364162"/>
          </a:xfrm>
        </p:spPr>
        <p:txBody>
          <a:bodyPr/>
          <a:lstStyle/>
          <a:p>
            <a:r>
              <a:rPr lang="en-US" b="1">
                <a:effectLst/>
              </a:rPr>
              <a:t>METCOR</a:t>
            </a:r>
            <a:r>
              <a:rPr lang="ru-RU" b="1">
                <a:effectLst/>
              </a:rPr>
              <a:t>-</a:t>
            </a:r>
            <a:r>
              <a:rPr lang="en-US" b="1">
                <a:effectLst/>
              </a:rPr>
              <a:t>P project general information</a:t>
            </a:r>
          </a:p>
          <a:p>
            <a:r>
              <a:rPr lang="en-US" b="1">
                <a:effectLst/>
              </a:rPr>
              <a:t>Objectives</a:t>
            </a:r>
          </a:p>
          <a:p>
            <a:r>
              <a:rPr lang="en-US" b="1">
                <a:effectLst/>
              </a:rPr>
              <a:t>Experimental matrix </a:t>
            </a:r>
          </a:p>
          <a:p>
            <a:r>
              <a:rPr lang="en-US" b="1">
                <a:effectLst/>
              </a:rPr>
              <a:t>Test results:</a:t>
            </a:r>
          </a:p>
          <a:p>
            <a:pPr>
              <a:buFont typeface="Wingdings" pitchFamily="2" charset="2"/>
              <a:buChar char="ü"/>
            </a:pPr>
            <a:r>
              <a:rPr lang="en-US" b="1">
                <a:effectLst/>
              </a:rPr>
              <a:t>Test MCP-1</a:t>
            </a:r>
          </a:p>
          <a:p>
            <a:pPr>
              <a:buFont typeface="Wingdings" pitchFamily="2" charset="2"/>
              <a:buChar char="ü"/>
            </a:pPr>
            <a:r>
              <a:rPr lang="en-US" b="1">
                <a:effectLst/>
              </a:rPr>
              <a:t>Test MC1</a:t>
            </a:r>
            <a:r>
              <a:rPr lang="ru-RU" b="1">
                <a:effectLst/>
              </a:rPr>
              <a:t>2</a:t>
            </a:r>
            <a:endParaRPr lang="en-US" b="1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en-US" b="1">
                <a:effectLst/>
              </a:rPr>
              <a:t>Test MCP-</a:t>
            </a:r>
            <a:r>
              <a:rPr lang="ru-RU" b="1">
                <a:effectLst/>
              </a:rPr>
              <a:t>2</a:t>
            </a:r>
            <a:endParaRPr lang="en-US" b="1">
              <a:effectLst/>
            </a:endParaRPr>
          </a:p>
          <a:p>
            <a:r>
              <a:rPr lang="en-US" b="1">
                <a:effectLst/>
              </a:rPr>
              <a:t>Short-term plans</a:t>
            </a:r>
            <a:endParaRPr lang="ru-RU" b="1">
              <a:effectLst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9708-CB04-45F0-9C4E-BF17E0BE0F4B}" type="slidenum">
              <a:rPr lang="en-GB"/>
              <a:pPr/>
              <a:t>20</a:t>
            </a:fld>
            <a:endParaRPr lang="en-GB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938213"/>
            <a:ext cx="7772400" cy="4159250"/>
          </a:xfrm>
        </p:spPr>
        <p:txBody>
          <a:bodyPr/>
          <a:lstStyle/>
          <a:p>
            <a:r>
              <a:rPr lang="en-US"/>
              <a:t>Interaction of molten corium and vessel steel in the oxidizing atmosphere</a:t>
            </a:r>
            <a:r>
              <a:rPr lang="ru-RU"/>
              <a:t>.</a:t>
            </a:r>
            <a:br>
              <a:rPr lang="ru-RU"/>
            </a:br>
            <a:r>
              <a:rPr lang="en-US"/>
              <a:t>Tests</a:t>
            </a:r>
            <a:r>
              <a:rPr lang="ru-RU"/>
              <a:t> </a:t>
            </a:r>
            <a:r>
              <a:rPr lang="en-US"/>
              <a:t>MC12,MCP-2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1252-803A-4CC5-AED9-6CA8DB177483}" type="slidenum">
              <a:rPr lang="en-GB"/>
              <a:pPr/>
              <a:t>21</a:t>
            </a:fld>
            <a:endParaRPr lang="en-GB"/>
          </a:p>
        </p:txBody>
      </p:sp>
      <p:grpSp>
        <p:nvGrpSpPr>
          <p:cNvPr id="472377" name="Group 313"/>
          <p:cNvGrpSpPr>
            <a:grpSpLocks/>
          </p:cNvGrpSpPr>
          <p:nvPr/>
        </p:nvGrpSpPr>
        <p:grpSpPr bwMode="auto">
          <a:xfrm>
            <a:off x="1557338" y="579438"/>
            <a:ext cx="6915150" cy="4441825"/>
            <a:chOff x="723" y="338"/>
            <a:chExt cx="4356" cy="2798"/>
          </a:xfrm>
        </p:grpSpPr>
        <p:sp>
          <p:nvSpPr>
            <p:cNvPr id="472069" name="AutoShape 5"/>
            <p:cNvSpPr>
              <a:spLocks noChangeAspect="1" noChangeArrowheads="1"/>
            </p:cNvSpPr>
            <p:nvPr/>
          </p:nvSpPr>
          <p:spPr bwMode="auto">
            <a:xfrm>
              <a:off x="723" y="338"/>
              <a:ext cx="4356" cy="2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2070" name="Group 6"/>
            <p:cNvGrpSpPr>
              <a:grpSpLocks/>
            </p:cNvGrpSpPr>
            <p:nvPr/>
          </p:nvGrpSpPr>
          <p:grpSpPr bwMode="auto">
            <a:xfrm>
              <a:off x="723" y="338"/>
              <a:ext cx="4132" cy="2798"/>
              <a:chOff x="-160" y="-516"/>
              <a:chExt cx="9918" cy="6852"/>
            </a:xfrm>
          </p:grpSpPr>
          <p:sp>
            <p:nvSpPr>
              <p:cNvPr id="472071" name="Rectangle 7"/>
              <p:cNvSpPr>
                <a:spLocks noChangeArrowheads="1"/>
              </p:cNvSpPr>
              <p:nvPr/>
            </p:nvSpPr>
            <p:spPr bwMode="auto">
              <a:xfrm>
                <a:off x="-88" y="-449"/>
                <a:ext cx="9846" cy="67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72" name="Rectangle 8"/>
              <p:cNvSpPr>
                <a:spLocks noChangeArrowheads="1"/>
              </p:cNvSpPr>
              <p:nvPr/>
            </p:nvSpPr>
            <p:spPr bwMode="auto">
              <a:xfrm>
                <a:off x="997" y="840"/>
                <a:ext cx="6906" cy="39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73" name="Line 9"/>
              <p:cNvSpPr>
                <a:spLocks noChangeShapeType="1"/>
              </p:cNvSpPr>
              <p:nvPr/>
            </p:nvSpPr>
            <p:spPr bwMode="auto">
              <a:xfrm>
                <a:off x="997" y="3788"/>
                <a:ext cx="68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74" name="Line 10"/>
              <p:cNvSpPr>
                <a:spLocks noChangeShapeType="1"/>
              </p:cNvSpPr>
              <p:nvPr/>
            </p:nvSpPr>
            <p:spPr bwMode="auto">
              <a:xfrm>
                <a:off x="997" y="2802"/>
                <a:ext cx="68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75" name="Line 11"/>
              <p:cNvSpPr>
                <a:spLocks noChangeShapeType="1"/>
              </p:cNvSpPr>
              <p:nvPr/>
            </p:nvSpPr>
            <p:spPr bwMode="auto">
              <a:xfrm>
                <a:off x="997" y="1828"/>
                <a:ext cx="68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76" name="Line 12"/>
              <p:cNvSpPr>
                <a:spLocks noChangeShapeType="1"/>
              </p:cNvSpPr>
              <p:nvPr/>
            </p:nvSpPr>
            <p:spPr bwMode="auto">
              <a:xfrm>
                <a:off x="997" y="840"/>
                <a:ext cx="68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77" name="Line 13"/>
              <p:cNvSpPr>
                <a:spLocks noChangeShapeType="1"/>
              </p:cNvSpPr>
              <p:nvPr/>
            </p:nvSpPr>
            <p:spPr bwMode="auto">
              <a:xfrm>
                <a:off x="2725" y="840"/>
                <a:ext cx="1" cy="39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78" name="Line 14"/>
              <p:cNvSpPr>
                <a:spLocks noChangeShapeType="1"/>
              </p:cNvSpPr>
              <p:nvPr/>
            </p:nvSpPr>
            <p:spPr bwMode="auto">
              <a:xfrm>
                <a:off x="4450" y="840"/>
                <a:ext cx="1" cy="39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79" name="Line 15"/>
              <p:cNvSpPr>
                <a:spLocks noChangeShapeType="1"/>
              </p:cNvSpPr>
              <p:nvPr/>
            </p:nvSpPr>
            <p:spPr bwMode="auto">
              <a:xfrm>
                <a:off x="6178" y="840"/>
                <a:ext cx="1" cy="39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80" name="Line 16"/>
              <p:cNvSpPr>
                <a:spLocks noChangeShapeType="1"/>
              </p:cNvSpPr>
              <p:nvPr/>
            </p:nvSpPr>
            <p:spPr bwMode="auto">
              <a:xfrm>
                <a:off x="7903" y="840"/>
                <a:ext cx="1" cy="39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81" name="Rectangle 17"/>
              <p:cNvSpPr>
                <a:spLocks noChangeArrowheads="1"/>
              </p:cNvSpPr>
              <p:nvPr/>
            </p:nvSpPr>
            <p:spPr bwMode="auto">
              <a:xfrm>
                <a:off x="997" y="840"/>
                <a:ext cx="6906" cy="3924"/>
              </a:xfrm>
              <a:prstGeom prst="rect">
                <a:avLst/>
              </a:prstGeom>
              <a:noFill/>
              <a:ln w="8890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82" name="Line 18"/>
              <p:cNvSpPr>
                <a:spLocks noChangeShapeType="1"/>
              </p:cNvSpPr>
              <p:nvPr/>
            </p:nvSpPr>
            <p:spPr bwMode="auto">
              <a:xfrm>
                <a:off x="997" y="840"/>
                <a:ext cx="1" cy="39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83" name="Line 19"/>
              <p:cNvSpPr>
                <a:spLocks noChangeShapeType="1"/>
              </p:cNvSpPr>
              <p:nvPr/>
            </p:nvSpPr>
            <p:spPr bwMode="auto">
              <a:xfrm>
                <a:off x="927" y="4764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84" name="Line 20"/>
              <p:cNvSpPr>
                <a:spLocks noChangeShapeType="1"/>
              </p:cNvSpPr>
              <p:nvPr/>
            </p:nvSpPr>
            <p:spPr bwMode="auto">
              <a:xfrm>
                <a:off x="927" y="4465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85" name="Line 21"/>
              <p:cNvSpPr>
                <a:spLocks noChangeShapeType="1"/>
              </p:cNvSpPr>
              <p:nvPr/>
            </p:nvSpPr>
            <p:spPr bwMode="auto">
              <a:xfrm>
                <a:off x="927" y="4292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86" name="Line 22"/>
              <p:cNvSpPr>
                <a:spLocks noChangeShapeType="1"/>
              </p:cNvSpPr>
              <p:nvPr/>
            </p:nvSpPr>
            <p:spPr bwMode="auto">
              <a:xfrm>
                <a:off x="927" y="4167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87" name="Line 23"/>
              <p:cNvSpPr>
                <a:spLocks noChangeShapeType="1"/>
              </p:cNvSpPr>
              <p:nvPr/>
            </p:nvSpPr>
            <p:spPr bwMode="auto">
              <a:xfrm>
                <a:off x="927" y="4071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88" name="Line 24"/>
              <p:cNvSpPr>
                <a:spLocks noChangeShapeType="1"/>
              </p:cNvSpPr>
              <p:nvPr/>
            </p:nvSpPr>
            <p:spPr bwMode="auto">
              <a:xfrm>
                <a:off x="927" y="3994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89" name="Line 25"/>
              <p:cNvSpPr>
                <a:spLocks noChangeShapeType="1"/>
              </p:cNvSpPr>
              <p:nvPr/>
            </p:nvSpPr>
            <p:spPr bwMode="auto">
              <a:xfrm>
                <a:off x="927" y="3932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90" name="Line 26"/>
              <p:cNvSpPr>
                <a:spLocks noChangeShapeType="1"/>
              </p:cNvSpPr>
              <p:nvPr/>
            </p:nvSpPr>
            <p:spPr bwMode="auto">
              <a:xfrm>
                <a:off x="927" y="3884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91" name="Line 27"/>
              <p:cNvSpPr>
                <a:spLocks noChangeShapeType="1"/>
              </p:cNvSpPr>
              <p:nvPr/>
            </p:nvSpPr>
            <p:spPr bwMode="auto">
              <a:xfrm>
                <a:off x="927" y="3822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92" name="Line 28"/>
              <p:cNvSpPr>
                <a:spLocks noChangeShapeType="1"/>
              </p:cNvSpPr>
              <p:nvPr/>
            </p:nvSpPr>
            <p:spPr bwMode="auto">
              <a:xfrm>
                <a:off x="927" y="378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93" name="Line 29"/>
              <p:cNvSpPr>
                <a:spLocks noChangeShapeType="1"/>
              </p:cNvSpPr>
              <p:nvPr/>
            </p:nvSpPr>
            <p:spPr bwMode="auto">
              <a:xfrm>
                <a:off x="927" y="3491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94" name="Line 30"/>
              <p:cNvSpPr>
                <a:spLocks noChangeShapeType="1"/>
              </p:cNvSpPr>
              <p:nvPr/>
            </p:nvSpPr>
            <p:spPr bwMode="auto">
              <a:xfrm>
                <a:off x="927" y="331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95" name="Line 31"/>
              <p:cNvSpPr>
                <a:spLocks noChangeShapeType="1"/>
              </p:cNvSpPr>
              <p:nvPr/>
            </p:nvSpPr>
            <p:spPr bwMode="auto">
              <a:xfrm>
                <a:off x="927" y="3193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96" name="Line 32"/>
              <p:cNvSpPr>
                <a:spLocks noChangeShapeType="1"/>
              </p:cNvSpPr>
              <p:nvPr/>
            </p:nvSpPr>
            <p:spPr bwMode="auto">
              <a:xfrm>
                <a:off x="927" y="3100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97" name="Line 33"/>
              <p:cNvSpPr>
                <a:spLocks noChangeShapeType="1"/>
              </p:cNvSpPr>
              <p:nvPr/>
            </p:nvSpPr>
            <p:spPr bwMode="auto">
              <a:xfrm>
                <a:off x="927" y="3020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98" name="Line 34"/>
              <p:cNvSpPr>
                <a:spLocks noChangeShapeType="1"/>
              </p:cNvSpPr>
              <p:nvPr/>
            </p:nvSpPr>
            <p:spPr bwMode="auto">
              <a:xfrm>
                <a:off x="927" y="295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99" name="Line 35"/>
              <p:cNvSpPr>
                <a:spLocks noChangeShapeType="1"/>
              </p:cNvSpPr>
              <p:nvPr/>
            </p:nvSpPr>
            <p:spPr bwMode="auto">
              <a:xfrm>
                <a:off x="927" y="2896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00" name="Line 36"/>
              <p:cNvSpPr>
                <a:spLocks noChangeShapeType="1"/>
              </p:cNvSpPr>
              <p:nvPr/>
            </p:nvSpPr>
            <p:spPr bwMode="auto">
              <a:xfrm>
                <a:off x="927" y="2850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01" name="Line 37"/>
              <p:cNvSpPr>
                <a:spLocks noChangeShapeType="1"/>
              </p:cNvSpPr>
              <p:nvPr/>
            </p:nvSpPr>
            <p:spPr bwMode="auto">
              <a:xfrm>
                <a:off x="927" y="2802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02" name="Line 38"/>
              <p:cNvSpPr>
                <a:spLocks noChangeShapeType="1"/>
              </p:cNvSpPr>
              <p:nvPr/>
            </p:nvSpPr>
            <p:spPr bwMode="auto">
              <a:xfrm>
                <a:off x="927" y="2505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03" name="Line 39"/>
              <p:cNvSpPr>
                <a:spLocks noChangeShapeType="1"/>
              </p:cNvSpPr>
              <p:nvPr/>
            </p:nvSpPr>
            <p:spPr bwMode="auto">
              <a:xfrm>
                <a:off x="927" y="2332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04" name="Line 40"/>
              <p:cNvSpPr>
                <a:spLocks noChangeShapeType="1"/>
              </p:cNvSpPr>
              <p:nvPr/>
            </p:nvSpPr>
            <p:spPr bwMode="auto">
              <a:xfrm>
                <a:off x="927" y="2205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05" name="Line 41"/>
              <p:cNvSpPr>
                <a:spLocks noChangeShapeType="1"/>
              </p:cNvSpPr>
              <p:nvPr/>
            </p:nvSpPr>
            <p:spPr bwMode="auto">
              <a:xfrm>
                <a:off x="927" y="2111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06" name="Line 42"/>
              <p:cNvSpPr>
                <a:spLocks noChangeShapeType="1"/>
              </p:cNvSpPr>
              <p:nvPr/>
            </p:nvSpPr>
            <p:spPr bwMode="auto">
              <a:xfrm>
                <a:off x="927" y="2032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07" name="Line 43"/>
              <p:cNvSpPr>
                <a:spLocks noChangeShapeType="1"/>
              </p:cNvSpPr>
              <p:nvPr/>
            </p:nvSpPr>
            <p:spPr bwMode="auto">
              <a:xfrm>
                <a:off x="927" y="1970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08" name="Line 44"/>
              <p:cNvSpPr>
                <a:spLocks noChangeShapeType="1"/>
              </p:cNvSpPr>
              <p:nvPr/>
            </p:nvSpPr>
            <p:spPr bwMode="auto">
              <a:xfrm>
                <a:off x="927" y="1922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09" name="Line 45"/>
              <p:cNvSpPr>
                <a:spLocks noChangeShapeType="1"/>
              </p:cNvSpPr>
              <p:nvPr/>
            </p:nvSpPr>
            <p:spPr bwMode="auto">
              <a:xfrm>
                <a:off x="927" y="1859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10" name="Line 46"/>
              <p:cNvSpPr>
                <a:spLocks noChangeShapeType="1"/>
              </p:cNvSpPr>
              <p:nvPr/>
            </p:nvSpPr>
            <p:spPr bwMode="auto">
              <a:xfrm>
                <a:off x="927" y="1811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11" name="Line 47"/>
              <p:cNvSpPr>
                <a:spLocks noChangeShapeType="1"/>
              </p:cNvSpPr>
              <p:nvPr/>
            </p:nvSpPr>
            <p:spPr bwMode="auto">
              <a:xfrm>
                <a:off x="927" y="152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12" name="Line 48"/>
              <p:cNvSpPr>
                <a:spLocks noChangeShapeType="1"/>
              </p:cNvSpPr>
              <p:nvPr/>
            </p:nvSpPr>
            <p:spPr bwMode="auto">
              <a:xfrm>
                <a:off x="927" y="135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13" name="Line 49"/>
              <p:cNvSpPr>
                <a:spLocks noChangeShapeType="1"/>
              </p:cNvSpPr>
              <p:nvPr/>
            </p:nvSpPr>
            <p:spPr bwMode="auto">
              <a:xfrm>
                <a:off x="927" y="1231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14" name="Line 50"/>
              <p:cNvSpPr>
                <a:spLocks noChangeShapeType="1"/>
              </p:cNvSpPr>
              <p:nvPr/>
            </p:nvSpPr>
            <p:spPr bwMode="auto">
              <a:xfrm>
                <a:off x="927" y="1137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15" name="Line 51"/>
              <p:cNvSpPr>
                <a:spLocks noChangeShapeType="1"/>
              </p:cNvSpPr>
              <p:nvPr/>
            </p:nvSpPr>
            <p:spPr bwMode="auto">
              <a:xfrm>
                <a:off x="927" y="1060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16" name="Line 52"/>
              <p:cNvSpPr>
                <a:spLocks noChangeShapeType="1"/>
              </p:cNvSpPr>
              <p:nvPr/>
            </p:nvSpPr>
            <p:spPr bwMode="auto">
              <a:xfrm>
                <a:off x="927" y="99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17" name="Line 53"/>
              <p:cNvSpPr>
                <a:spLocks noChangeShapeType="1"/>
              </p:cNvSpPr>
              <p:nvPr/>
            </p:nvSpPr>
            <p:spPr bwMode="auto">
              <a:xfrm>
                <a:off x="927" y="933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18" name="Line 54"/>
              <p:cNvSpPr>
                <a:spLocks noChangeShapeType="1"/>
              </p:cNvSpPr>
              <p:nvPr/>
            </p:nvSpPr>
            <p:spPr bwMode="auto">
              <a:xfrm>
                <a:off x="927" y="88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19" name="Line 55"/>
              <p:cNvSpPr>
                <a:spLocks noChangeShapeType="1"/>
              </p:cNvSpPr>
              <p:nvPr/>
            </p:nvSpPr>
            <p:spPr bwMode="auto">
              <a:xfrm>
                <a:off x="927" y="840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20" name="Line 56"/>
              <p:cNvSpPr>
                <a:spLocks noChangeShapeType="1"/>
              </p:cNvSpPr>
              <p:nvPr/>
            </p:nvSpPr>
            <p:spPr bwMode="auto">
              <a:xfrm>
                <a:off x="915" y="4764"/>
                <a:ext cx="8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21" name="Line 57"/>
              <p:cNvSpPr>
                <a:spLocks noChangeShapeType="1"/>
              </p:cNvSpPr>
              <p:nvPr/>
            </p:nvSpPr>
            <p:spPr bwMode="auto">
              <a:xfrm>
                <a:off x="915" y="3788"/>
                <a:ext cx="8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22" name="Line 58"/>
              <p:cNvSpPr>
                <a:spLocks noChangeShapeType="1"/>
              </p:cNvSpPr>
              <p:nvPr/>
            </p:nvSpPr>
            <p:spPr bwMode="auto">
              <a:xfrm>
                <a:off x="915" y="2802"/>
                <a:ext cx="8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23" name="Line 59"/>
              <p:cNvSpPr>
                <a:spLocks noChangeShapeType="1"/>
              </p:cNvSpPr>
              <p:nvPr/>
            </p:nvSpPr>
            <p:spPr bwMode="auto">
              <a:xfrm>
                <a:off x="915" y="1828"/>
                <a:ext cx="8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24" name="Line 60"/>
              <p:cNvSpPr>
                <a:spLocks noChangeShapeType="1"/>
              </p:cNvSpPr>
              <p:nvPr/>
            </p:nvSpPr>
            <p:spPr bwMode="auto">
              <a:xfrm>
                <a:off x="915" y="840"/>
                <a:ext cx="8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25" name="Line 61"/>
              <p:cNvSpPr>
                <a:spLocks noChangeShapeType="1"/>
              </p:cNvSpPr>
              <p:nvPr/>
            </p:nvSpPr>
            <p:spPr bwMode="auto">
              <a:xfrm>
                <a:off x="997" y="4764"/>
                <a:ext cx="690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26" name="Line 62"/>
              <p:cNvSpPr>
                <a:spLocks noChangeShapeType="1"/>
              </p:cNvSpPr>
              <p:nvPr/>
            </p:nvSpPr>
            <p:spPr bwMode="auto">
              <a:xfrm flipV="1">
                <a:off x="997" y="4764"/>
                <a:ext cx="1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27" name="Line 63"/>
              <p:cNvSpPr>
                <a:spLocks noChangeShapeType="1"/>
              </p:cNvSpPr>
              <p:nvPr/>
            </p:nvSpPr>
            <p:spPr bwMode="auto">
              <a:xfrm flipV="1">
                <a:off x="2725" y="4764"/>
                <a:ext cx="1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28" name="Line 64"/>
              <p:cNvSpPr>
                <a:spLocks noChangeShapeType="1"/>
              </p:cNvSpPr>
              <p:nvPr/>
            </p:nvSpPr>
            <p:spPr bwMode="auto">
              <a:xfrm flipV="1">
                <a:off x="4450" y="4764"/>
                <a:ext cx="1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29" name="Line 65"/>
              <p:cNvSpPr>
                <a:spLocks noChangeShapeType="1"/>
              </p:cNvSpPr>
              <p:nvPr/>
            </p:nvSpPr>
            <p:spPr bwMode="auto">
              <a:xfrm flipV="1">
                <a:off x="6178" y="4764"/>
                <a:ext cx="1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30" name="Line 66"/>
              <p:cNvSpPr>
                <a:spLocks noChangeShapeType="1"/>
              </p:cNvSpPr>
              <p:nvPr/>
            </p:nvSpPr>
            <p:spPr bwMode="auto">
              <a:xfrm flipV="1">
                <a:off x="7903" y="4764"/>
                <a:ext cx="1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31" name="Freeform 67"/>
              <p:cNvSpPr>
                <a:spLocks/>
              </p:cNvSpPr>
              <p:nvPr/>
            </p:nvSpPr>
            <p:spPr bwMode="auto">
              <a:xfrm>
                <a:off x="1513" y="919"/>
                <a:ext cx="83" cy="93"/>
              </a:xfrm>
              <a:custGeom>
                <a:avLst/>
                <a:gdLst>
                  <a:gd name="T0" fmla="*/ 14 w 83"/>
                  <a:gd name="T1" fmla="*/ 0 h 93"/>
                  <a:gd name="T2" fmla="*/ 83 w 83"/>
                  <a:gd name="T3" fmla="*/ 79 h 93"/>
                  <a:gd name="T4" fmla="*/ 69 w 83"/>
                  <a:gd name="T5" fmla="*/ 93 h 93"/>
                  <a:gd name="T6" fmla="*/ 0 w 83"/>
                  <a:gd name="T7" fmla="*/ 14 h 93"/>
                  <a:gd name="T8" fmla="*/ 14 w 83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3">
                    <a:moveTo>
                      <a:pt x="14" y="0"/>
                    </a:moveTo>
                    <a:lnTo>
                      <a:pt x="83" y="79"/>
                    </a:lnTo>
                    <a:lnTo>
                      <a:pt x="69" y="93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32" name="Freeform 68"/>
              <p:cNvSpPr>
                <a:spLocks/>
              </p:cNvSpPr>
              <p:nvPr/>
            </p:nvSpPr>
            <p:spPr bwMode="auto">
              <a:xfrm>
                <a:off x="1625" y="1044"/>
                <a:ext cx="69" cy="93"/>
              </a:xfrm>
              <a:custGeom>
                <a:avLst/>
                <a:gdLst>
                  <a:gd name="T0" fmla="*/ 12 w 69"/>
                  <a:gd name="T1" fmla="*/ 0 h 93"/>
                  <a:gd name="T2" fmla="*/ 69 w 69"/>
                  <a:gd name="T3" fmla="*/ 79 h 93"/>
                  <a:gd name="T4" fmla="*/ 55 w 69"/>
                  <a:gd name="T5" fmla="*/ 93 h 93"/>
                  <a:gd name="T6" fmla="*/ 0 w 69"/>
                  <a:gd name="T7" fmla="*/ 16 h 93"/>
                  <a:gd name="T8" fmla="*/ 12 w 6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93">
                    <a:moveTo>
                      <a:pt x="12" y="0"/>
                    </a:moveTo>
                    <a:lnTo>
                      <a:pt x="69" y="79"/>
                    </a:lnTo>
                    <a:lnTo>
                      <a:pt x="55" y="93"/>
                    </a:lnTo>
                    <a:lnTo>
                      <a:pt x="0" y="1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33" name="Freeform 69"/>
              <p:cNvSpPr>
                <a:spLocks/>
              </p:cNvSpPr>
              <p:nvPr/>
            </p:nvSpPr>
            <p:spPr bwMode="auto">
              <a:xfrm>
                <a:off x="1723" y="1168"/>
                <a:ext cx="81" cy="96"/>
              </a:xfrm>
              <a:custGeom>
                <a:avLst/>
                <a:gdLst>
                  <a:gd name="T0" fmla="*/ 12 w 81"/>
                  <a:gd name="T1" fmla="*/ 0 h 96"/>
                  <a:gd name="T2" fmla="*/ 81 w 81"/>
                  <a:gd name="T3" fmla="*/ 79 h 96"/>
                  <a:gd name="T4" fmla="*/ 69 w 81"/>
                  <a:gd name="T5" fmla="*/ 96 h 96"/>
                  <a:gd name="T6" fmla="*/ 0 w 81"/>
                  <a:gd name="T7" fmla="*/ 17 h 96"/>
                  <a:gd name="T8" fmla="*/ 12 w 81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96">
                    <a:moveTo>
                      <a:pt x="12" y="0"/>
                    </a:moveTo>
                    <a:lnTo>
                      <a:pt x="81" y="79"/>
                    </a:lnTo>
                    <a:lnTo>
                      <a:pt x="69" y="96"/>
                    </a:lnTo>
                    <a:lnTo>
                      <a:pt x="0" y="1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34" name="Freeform 70"/>
              <p:cNvSpPr>
                <a:spLocks/>
              </p:cNvSpPr>
              <p:nvPr/>
            </p:nvSpPr>
            <p:spPr bwMode="auto">
              <a:xfrm>
                <a:off x="1833" y="1295"/>
                <a:ext cx="84" cy="94"/>
              </a:xfrm>
              <a:custGeom>
                <a:avLst/>
                <a:gdLst>
                  <a:gd name="T0" fmla="*/ 14 w 84"/>
                  <a:gd name="T1" fmla="*/ 0 h 94"/>
                  <a:gd name="T2" fmla="*/ 84 w 84"/>
                  <a:gd name="T3" fmla="*/ 80 h 94"/>
                  <a:gd name="T4" fmla="*/ 69 w 84"/>
                  <a:gd name="T5" fmla="*/ 94 h 94"/>
                  <a:gd name="T6" fmla="*/ 0 w 84"/>
                  <a:gd name="T7" fmla="*/ 17 h 94"/>
                  <a:gd name="T8" fmla="*/ 14 w 84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4">
                    <a:moveTo>
                      <a:pt x="14" y="0"/>
                    </a:moveTo>
                    <a:lnTo>
                      <a:pt x="84" y="80"/>
                    </a:lnTo>
                    <a:lnTo>
                      <a:pt x="69" y="94"/>
                    </a:lnTo>
                    <a:lnTo>
                      <a:pt x="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35" name="Freeform 71"/>
              <p:cNvSpPr>
                <a:spLocks/>
              </p:cNvSpPr>
              <p:nvPr/>
            </p:nvSpPr>
            <p:spPr bwMode="auto">
              <a:xfrm>
                <a:off x="1931" y="1420"/>
                <a:ext cx="84" cy="94"/>
              </a:xfrm>
              <a:custGeom>
                <a:avLst/>
                <a:gdLst>
                  <a:gd name="T0" fmla="*/ 14 w 84"/>
                  <a:gd name="T1" fmla="*/ 0 h 94"/>
                  <a:gd name="T2" fmla="*/ 84 w 84"/>
                  <a:gd name="T3" fmla="*/ 79 h 94"/>
                  <a:gd name="T4" fmla="*/ 69 w 84"/>
                  <a:gd name="T5" fmla="*/ 94 h 94"/>
                  <a:gd name="T6" fmla="*/ 0 w 84"/>
                  <a:gd name="T7" fmla="*/ 17 h 94"/>
                  <a:gd name="T8" fmla="*/ 14 w 84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4">
                    <a:moveTo>
                      <a:pt x="14" y="0"/>
                    </a:moveTo>
                    <a:lnTo>
                      <a:pt x="84" y="79"/>
                    </a:lnTo>
                    <a:lnTo>
                      <a:pt x="69" y="94"/>
                    </a:lnTo>
                    <a:lnTo>
                      <a:pt x="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36" name="Freeform 72"/>
              <p:cNvSpPr>
                <a:spLocks/>
              </p:cNvSpPr>
              <p:nvPr/>
            </p:nvSpPr>
            <p:spPr bwMode="auto">
              <a:xfrm>
                <a:off x="2043" y="1547"/>
                <a:ext cx="82" cy="92"/>
              </a:xfrm>
              <a:custGeom>
                <a:avLst/>
                <a:gdLst>
                  <a:gd name="T0" fmla="*/ 12 w 82"/>
                  <a:gd name="T1" fmla="*/ 0 h 92"/>
                  <a:gd name="T2" fmla="*/ 82 w 82"/>
                  <a:gd name="T3" fmla="*/ 77 h 92"/>
                  <a:gd name="T4" fmla="*/ 70 w 82"/>
                  <a:gd name="T5" fmla="*/ 92 h 92"/>
                  <a:gd name="T6" fmla="*/ 0 w 82"/>
                  <a:gd name="T7" fmla="*/ 15 h 92"/>
                  <a:gd name="T8" fmla="*/ 12 w 82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92">
                    <a:moveTo>
                      <a:pt x="12" y="0"/>
                    </a:moveTo>
                    <a:lnTo>
                      <a:pt x="82" y="77"/>
                    </a:lnTo>
                    <a:lnTo>
                      <a:pt x="70" y="92"/>
                    </a:lnTo>
                    <a:lnTo>
                      <a:pt x="0" y="1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37" name="Freeform 73"/>
              <p:cNvSpPr>
                <a:spLocks/>
              </p:cNvSpPr>
              <p:nvPr/>
            </p:nvSpPr>
            <p:spPr bwMode="auto">
              <a:xfrm>
                <a:off x="2139" y="1672"/>
                <a:ext cx="84" cy="94"/>
              </a:xfrm>
              <a:custGeom>
                <a:avLst/>
                <a:gdLst>
                  <a:gd name="T0" fmla="*/ 14 w 84"/>
                  <a:gd name="T1" fmla="*/ 0 h 94"/>
                  <a:gd name="T2" fmla="*/ 84 w 84"/>
                  <a:gd name="T3" fmla="*/ 77 h 94"/>
                  <a:gd name="T4" fmla="*/ 72 w 84"/>
                  <a:gd name="T5" fmla="*/ 94 h 94"/>
                  <a:gd name="T6" fmla="*/ 0 w 84"/>
                  <a:gd name="T7" fmla="*/ 14 h 94"/>
                  <a:gd name="T8" fmla="*/ 14 w 84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4">
                    <a:moveTo>
                      <a:pt x="14" y="0"/>
                    </a:moveTo>
                    <a:lnTo>
                      <a:pt x="84" y="77"/>
                    </a:lnTo>
                    <a:lnTo>
                      <a:pt x="72" y="94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38" name="Freeform 74"/>
              <p:cNvSpPr>
                <a:spLocks/>
              </p:cNvSpPr>
              <p:nvPr/>
            </p:nvSpPr>
            <p:spPr bwMode="auto">
              <a:xfrm>
                <a:off x="2249" y="1797"/>
                <a:ext cx="86" cy="96"/>
              </a:xfrm>
              <a:custGeom>
                <a:avLst/>
                <a:gdLst>
                  <a:gd name="T0" fmla="*/ 17 w 86"/>
                  <a:gd name="T1" fmla="*/ 0 h 96"/>
                  <a:gd name="T2" fmla="*/ 86 w 86"/>
                  <a:gd name="T3" fmla="*/ 79 h 96"/>
                  <a:gd name="T4" fmla="*/ 72 w 86"/>
                  <a:gd name="T5" fmla="*/ 96 h 96"/>
                  <a:gd name="T6" fmla="*/ 0 w 86"/>
                  <a:gd name="T7" fmla="*/ 14 h 96"/>
                  <a:gd name="T8" fmla="*/ 17 w 86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96">
                    <a:moveTo>
                      <a:pt x="17" y="0"/>
                    </a:moveTo>
                    <a:lnTo>
                      <a:pt x="86" y="79"/>
                    </a:lnTo>
                    <a:lnTo>
                      <a:pt x="72" y="96"/>
                    </a:lnTo>
                    <a:lnTo>
                      <a:pt x="0" y="1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39" name="Freeform 75"/>
              <p:cNvSpPr>
                <a:spLocks/>
              </p:cNvSpPr>
              <p:nvPr/>
            </p:nvSpPr>
            <p:spPr bwMode="auto">
              <a:xfrm>
                <a:off x="2361" y="1922"/>
                <a:ext cx="72" cy="96"/>
              </a:xfrm>
              <a:custGeom>
                <a:avLst/>
                <a:gdLst>
                  <a:gd name="T0" fmla="*/ 17 w 72"/>
                  <a:gd name="T1" fmla="*/ 0 h 96"/>
                  <a:gd name="T2" fmla="*/ 72 w 72"/>
                  <a:gd name="T3" fmla="*/ 79 h 96"/>
                  <a:gd name="T4" fmla="*/ 55 w 72"/>
                  <a:gd name="T5" fmla="*/ 96 h 96"/>
                  <a:gd name="T6" fmla="*/ 0 w 72"/>
                  <a:gd name="T7" fmla="*/ 16 h 96"/>
                  <a:gd name="T8" fmla="*/ 17 w 72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96">
                    <a:moveTo>
                      <a:pt x="17" y="0"/>
                    </a:moveTo>
                    <a:lnTo>
                      <a:pt x="72" y="79"/>
                    </a:lnTo>
                    <a:lnTo>
                      <a:pt x="55" y="96"/>
                    </a:lnTo>
                    <a:lnTo>
                      <a:pt x="0" y="1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40" name="Freeform 76"/>
              <p:cNvSpPr>
                <a:spLocks/>
              </p:cNvSpPr>
              <p:nvPr/>
            </p:nvSpPr>
            <p:spPr bwMode="auto">
              <a:xfrm>
                <a:off x="2459" y="2049"/>
                <a:ext cx="84" cy="93"/>
              </a:xfrm>
              <a:custGeom>
                <a:avLst/>
                <a:gdLst>
                  <a:gd name="T0" fmla="*/ 17 w 84"/>
                  <a:gd name="T1" fmla="*/ 0 h 93"/>
                  <a:gd name="T2" fmla="*/ 84 w 84"/>
                  <a:gd name="T3" fmla="*/ 77 h 93"/>
                  <a:gd name="T4" fmla="*/ 72 w 84"/>
                  <a:gd name="T5" fmla="*/ 93 h 93"/>
                  <a:gd name="T6" fmla="*/ 0 w 84"/>
                  <a:gd name="T7" fmla="*/ 14 h 93"/>
                  <a:gd name="T8" fmla="*/ 17 w 84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3">
                    <a:moveTo>
                      <a:pt x="17" y="0"/>
                    </a:moveTo>
                    <a:lnTo>
                      <a:pt x="84" y="77"/>
                    </a:lnTo>
                    <a:lnTo>
                      <a:pt x="72" y="93"/>
                    </a:lnTo>
                    <a:lnTo>
                      <a:pt x="0" y="1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41" name="Freeform 77"/>
              <p:cNvSpPr>
                <a:spLocks/>
              </p:cNvSpPr>
              <p:nvPr/>
            </p:nvSpPr>
            <p:spPr bwMode="auto">
              <a:xfrm>
                <a:off x="2572" y="2173"/>
                <a:ext cx="83" cy="96"/>
              </a:xfrm>
              <a:custGeom>
                <a:avLst/>
                <a:gdLst>
                  <a:gd name="T0" fmla="*/ 14 w 83"/>
                  <a:gd name="T1" fmla="*/ 0 h 96"/>
                  <a:gd name="T2" fmla="*/ 83 w 83"/>
                  <a:gd name="T3" fmla="*/ 80 h 96"/>
                  <a:gd name="T4" fmla="*/ 69 w 83"/>
                  <a:gd name="T5" fmla="*/ 96 h 96"/>
                  <a:gd name="T6" fmla="*/ 0 w 83"/>
                  <a:gd name="T7" fmla="*/ 17 h 96"/>
                  <a:gd name="T8" fmla="*/ 14 w 83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6">
                    <a:moveTo>
                      <a:pt x="14" y="0"/>
                    </a:moveTo>
                    <a:lnTo>
                      <a:pt x="83" y="80"/>
                    </a:lnTo>
                    <a:lnTo>
                      <a:pt x="69" y="96"/>
                    </a:lnTo>
                    <a:lnTo>
                      <a:pt x="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42" name="Freeform 78"/>
              <p:cNvSpPr>
                <a:spLocks/>
              </p:cNvSpPr>
              <p:nvPr/>
            </p:nvSpPr>
            <p:spPr bwMode="auto">
              <a:xfrm>
                <a:off x="2670" y="2298"/>
                <a:ext cx="83" cy="96"/>
              </a:xfrm>
              <a:custGeom>
                <a:avLst/>
                <a:gdLst>
                  <a:gd name="T0" fmla="*/ 11 w 83"/>
                  <a:gd name="T1" fmla="*/ 0 h 96"/>
                  <a:gd name="T2" fmla="*/ 83 w 83"/>
                  <a:gd name="T3" fmla="*/ 79 h 96"/>
                  <a:gd name="T4" fmla="*/ 66 w 83"/>
                  <a:gd name="T5" fmla="*/ 96 h 96"/>
                  <a:gd name="T6" fmla="*/ 0 w 83"/>
                  <a:gd name="T7" fmla="*/ 17 h 96"/>
                  <a:gd name="T8" fmla="*/ 11 w 83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6">
                    <a:moveTo>
                      <a:pt x="11" y="0"/>
                    </a:moveTo>
                    <a:lnTo>
                      <a:pt x="83" y="79"/>
                    </a:lnTo>
                    <a:lnTo>
                      <a:pt x="66" y="96"/>
                    </a:lnTo>
                    <a:lnTo>
                      <a:pt x="0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43" name="Freeform 79"/>
              <p:cNvSpPr>
                <a:spLocks/>
              </p:cNvSpPr>
              <p:nvPr/>
            </p:nvSpPr>
            <p:spPr bwMode="auto">
              <a:xfrm>
                <a:off x="2779" y="2423"/>
                <a:ext cx="43" cy="48"/>
              </a:xfrm>
              <a:custGeom>
                <a:avLst/>
                <a:gdLst>
                  <a:gd name="T0" fmla="*/ 15 w 43"/>
                  <a:gd name="T1" fmla="*/ 0 h 48"/>
                  <a:gd name="T2" fmla="*/ 43 w 43"/>
                  <a:gd name="T3" fmla="*/ 34 h 48"/>
                  <a:gd name="T4" fmla="*/ 29 w 43"/>
                  <a:gd name="T5" fmla="*/ 48 h 48"/>
                  <a:gd name="T6" fmla="*/ 0 w 43"/>
                  <a:gd name="T7" fmla="*/ 19 h 48"/>
                  <a:gd name="T8" fmla="*/ 15 w 43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8">
                    <a:moveTo>
                      <a:pt x="15" y="0"/>
                    </a:moveTo>
                    <a:lnTo>
                      <a:pt x="43" y="34"/>
                    </a:lnTo>
                    <a:lnTo>
                      <a:pt x="29" y="48"/>
                    </a:lnTo>
                    <a:lnTo>
                      <a:pt x="0" y="1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44" name="Line 80"/>
              <p:cNvSpPr>
                <a:spLocks noChangeShapeType="1"/>
              </p:cNvSpPr>
              <p:nvPr/>
            </p:nvSpPr>
            <p:spPr bwMode="auto">
              <a:xfrm>
                <a:off x="2808" y="2471"/>
                <a:ext cx="4357" cy="131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45" name="Freeform 81"/>
              <p:cNvSpPr>
                <a:spLocks/>
              </p:cNvSpPr>
              <p:nvPr/>
            </p:nvSpPr>
            <p:spPr bwMode="auto">
              <a:xfrm>
                <a:off x="2794" y="2471"/>
                <a:ext cx="28" cy="125"/>
              </a:xfrm>
              <a:custGeom>
                <a:avLst/>
                <a:gdLst>
                  <a:gd name="T0" fmla="*/ 14 w 28"/>
                  <a:gd name="T1" fmla="*/ 0 h 125"/>
                  <a:gd name="T2" fmla="*/ 14 w 28"/>
                  <a:gd name="T3" fmla="*/ 34 h 125"/>
                  <a:gd name="T4" fmla="*/ 0 w 28"/>
                  <a:gd name="T5" fmla="*/ 62 h 125"/>
                  <a:gd name="T6" fmla="*/ 0 w 28"/>
                  <a:gd name="T7" fmla="*/ 110 h 125"/>
                  <a:gd name="T8" fmla="*/ 28 w 28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5">
                    <a:moveTo>
                      <a:pt x="14" y="0"/>
                    </a:moveTo>
                    <a:lnTo>
                      <a:pt x="14" y="34"/>
                    </a:lnTo>
                    <a:lnTo>
                      <a:pt x="0" y="62"/>
                    </a:lnTo>
                    <a:lnTo>
                      <a:pt x="0" y="110"/>
                    </a:lnTo>
                    <a:lnTo>
                      <a:pt x="28" y="1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46" name="Freeform 82"/>
              <p:cNvSpPr>
                <a:spLocks/>
              </p:cNvSpPr>
              <p:nvPr/>
            </p:nvSpPr>
            <p:spPr bwMode="auto">
              <a:xfrm>
                <a:off x="2822" y="2596"/>
                <a:ext cx="624" cy="19"/>
              </a:xfrm>
              <a:custGeom>
                <a:avLst/>
                <a:gdLst>
                  <a:gd name="T0" fmla="*/ 0 w 624"/>
                  <a:gd name="T1" fmla="*/ 0 h 19"/>
                  <a:gd name="T2" fmla="*/ 55 w 624"/>
                  <a:gd name="T3" fmla="*/ 0 h 19"/>
                  <a:gd name="T4" fmla="*/ 110 w 624"/>
                  <a:gd name="T5" fmla="*/ 19 h 19"/>
                  <a:gd name="T6" fmla="*/ 196 w 624"/>
                  <a:gd name="T7" fmla="*/ 19 h 19"/>
                  <a:gd name="T8" fmla="*/ 292 w 624"/>
                  <a:gd name="T9" fmla="*/ 19 h 19"/>
                  <a:gd name="T10" fmla="*/ 474 w 624"/>
                  <a:gd name="T11" fmla="*/ 19 h 19"/>
                  <a:gd name="T12" fmla="*/ 557 w 624"/>
                  <a:gd name="T13" fmla="*/ 19 h 19"/>
                  <a:gd name="T14" fmla="*/ 624 w 624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4" h="19">
                    <a:moveTo>
                      <a:pt x="0" y="0"/>
                    </a:moveTo>
                    <a:lnTo>
                      <a:pt x="55" y="0"/>
                    </a:lnTo>
                    <a:lnTo>
                      <a:pt x="110" y="19"/>
                    </a:lnTo>
                    <a:lnTo>
                      <a:pt x="196" y="19"/>
                    </a:lnTo>
                    <a:lnTo>
                      <a:pt x="292" y="19"/>
                    </a:lnTo>
                    <a:lnTo>
                      <a:pt x="474" y="19"/>
                    </a:lnTo>
                    <a:lnTo>
                      <a:pt x="557" y="19"/>
                    </a:lnTo>
                    <a:lnTo>
                      <a:pt x="624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47" name="Freeform 83"/>
              <p:cNvSpPr>
                <a:spLocks/>
              </p:cNvSpPr>
              <p:nvPr/>
            </p:nvSpPr>
            <p:spPr bwMode="auto">
              <a:xfrm>
                <a:off x="3446" y="2567"/>
                <a:ext cx="450" cy="48"/>
              </a:xfrm>
              <a:custGeom>
                <a:avLst/>
                <a:gdLst>
                  <a:gd name="T0" fmla="*/ 0 w 450"/>
                  <a:gd name="T1" fmla="*/ 48 h 48"/>
                  <a:gd name="T2" fmla="*/ 141 w 450"/>
                  <a:gd name="T3" fmla="*/ 29 h 48"/>
                  <a:gd name="T4" fmla="*/ 266 w 450"/>
                  <a:gd name="T5" fmla="*/ 14 h 48"/>
                  <a:gd name="T6" fmla="*/ 378 w 450"/>
                  <a:gd name="T7" fmla="*/ 0 h 48"/>
                  <a:gd name="T8" fmla="*/ 418 w 450"/>
                  <a:gd name="T9" fmla="*/ 0 h 48"/>
                  <a:gd name="T10" fmla="*/ 450 w 450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0" h="48">
                    <a:moveTo>
                      <a:pt x="0" y="48"/>
                    </a:moveTo>
                    <a:lnTo>
                      <a:pt x="141" y="29"/>
                    </a:lnTo>
                    <a:lnTo>
                      <a:pt x="266" y="14"/>
                    </a:lnTo>
                    <a:lnTo>
                      <a:pt x="378" y="0"/>
                    </a:lnTo>
                    <a:lnTo>
                      <a:pt x="418" y="0"/>
                    </a:lnTo>
                    <a:lnTo>
                      <a:pt x="4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48" name="Freeform 84"/>
              <p:cNvSpPr>
                <a:spLocks/>
              </p:cNvSpPr>
              <p:nvPr/>
            </p:nvSpPr>
            <p:spPr bwMode="auto">
              <a:xfrm>
                <a:off x="3879" y="2567"/>
                <a:ext cx="29" cy="187"/>
              </a:xfrm>
              <a:custGeom>
                <a:avLst/>
                <a:gdLst>
                  <a:gd name="T0" fmla="*/ 17 w 29"/>
                  <a:gd name="T1" fmla="*/ 0 h 187"/>
                  <a:gd name="T2" fmla="*/ 29 w 29"/>
                  <a:gd name="T3" fmla="*/ 14 h 187"/>
                  <a:gd name="T4" fmla="*/ 29 w 29"/>
                  <a:gd name="T5" fmla="*/ 29 h 187"/>
                  <a:gd name="T6" fmla="*/ 17 w 29"/>
                  <a:gd name="T7" fmla="*/ 77 h 187"/>
                  <a:gd name="T8" fmla="*/ 0 w 29"/>
                  <a:gd name="T9" fmla="*/ 139 h 187"/>
                  <a:gd name="T10" fmla="*/ 0 w 29"/>
                  <a:gd name="T11" fmla="*/ 156 h 187"/>
                  <a:gd name="T12" fmla="*/ 17 w 29"/>
                  <a:gd name="T1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87">
                    <a:moveTo>
                      <a:pt x="17" y="0"/>
                    </a:moveTo>
                    <a:lnTo>
                      <a:pt x="29" y="14"/>
                    </a:lnTo>
                    <a:lnTo>
                      <a:pt x="29" y="29"/>
                    </a:lnTo>
                    <a:lnTo>
                      <a:pt x="17" y="77"/>
                    </a:lnTo>
                    <a:lnTo>
                      <a:pt x="0" y="139"/>
                    </a:lnTo>
                    <a:lnTo>
                      <a:pt x="0" y="156"/>
                    </a:lnTo>
                    <a:lnTo>
                      <a:pt x="17" y="1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49" name="Freeform 85"/>
              <p:cNvSpPr>
                <a:spLocks/>
              </p:cNvSpPr>
              <p:nvPr/>
            </p:nvSpPr>
            <p:spPr bwMode="auto">
              <a:xfrm>
                <a:off x="3896" y="2754"/>
                <a:ext cx="611" cy="487"/>
              </a:xfrm>
              <a:custGeom>
                <a:avLst/>
                <a:gdLst>
                  <a:gd name="T0" fmla="*/ 0 w 611"/>
                  <a:gd name="T1" fmla="*/ 0 h 487"/>
                  <a:gd name="T2" fmla="*/ 26 w 611"/>
                  <a:gd name="T3" fmla="*/ 34 h 487"/>
                  <a:gd name="T4" fmla="*/ 66 w 611"/>
                  <a:gd name="T5" fmla="*/ 96 h 487"/>
                  <a:gd name="T6" fmla="*/ 124 w 611"/>
                  <a:gd name="T7" fmla="*/ 158 h 487"/>
                  <a:gd name="T8" fmla="*/ 193 w 611"/>
                  <a:gd name="T9" fmla="*/ 235 h 487"/>
                  <a:gd name="T10" fmla="*/ 277 w 611"/>
                  <a:gd name="T11" fmla="*/ 298 h 487"/>
                  <a:gd name="T12" fmla="*/ 375 w 611"/>
                  <a:gd name="T13" fmla="*/ 377 h 487"/>
                  <a:gd name="T14" fmla="*/ 485 w 611"/>
                  <a:gd name="T15" fmla="*/ 439 h 487"/>
                  <a:gd name="T16" fmla="*/ 611 w 611"/>
                  <a:gd name="T17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1" h="487">
                    <a:moveTo>
                      <a:pt x="0" y="0"/>
                    </a:moveTo>
                    <a:lnTo>
                      <a:pt x="26" y="34"/>
                    </a:lnTo>
                    <a:lnTo>
                      <a:pt x="66" y="96"/>
                    </a:lnTo>
                    <a:lnTo>
                      <a:pt x="124" y="158"/>
                    </a:lnTo>
                    <a:lnTo>
                      <a:pt x="193" y="235"/>
                    </a:lnTo>
                    <a:lnTo>
                      <a:pt x="277" y="298"/>
                    </a:lnTo>
                    <a:lnTo>
                      <a:pt x="375" y="377"/>
                    </a:lnTo>
                    <a:lnTo>
                      <a:pt x="485" y="439"/>
                    </a:lnTo>
                    <a:lnTo>
                      <a:pt x="611" y="4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50" name="Freeform 86"/>
              <p:cNvSpPr>
                <a:spLocks/>
              </p:cNvSpPr>
              <p:nvPr/>
            </p:nvSpPr>
            <p:spPr bwMode="auto">
              <a:xfrm>
                <a:off x="4507" y="3241"/>
                <a:ext cx="2658" cy="547"/>
              </a:xfrm>
              <a:custGeom>
                <a:avLst/>
                <a:gdLst>
                  <a:gd name="T0" fmla="*/ 0 w 2658"/>
                  <a:gd name="T1" fmla="*/ 0 h 547"/>
                  <a:gd name="T2" fmla="*/ 110 w 2658"/>
                  <a:gd name="T3" fmla="*/ 31 h 547"/>
                  <a:gd name="T4" fmla="*/ 235 w 2658"/>
                  <a:gd name="T5" fmla="*/ 62 h 547"/>
                  <a:gd name="T6" fmla="*/ 376 w 2658"/>
                  <a:gd name="T7" fmla="*/ 94 h 547"/>
                  <a:gd name="T8" fmla="*/ 514 w 2658"/>
                  <a:gd name="T9" fmla="*/ 125 h 547"/>
                  <a:gd name="T10" fmla="*/ 849 w 2658"/>
                  <a:gd name="T11" fmla="*/ 204 h 547"/>
                  <a:gd name="T12" fmla="*/ 1198 w 2658"/>
                  <a:gd name="T13" fmla="*/ 266 h 547"/>
                  <a:gd name="T14" fmla="*/ 1573 w 2658"/>
                  <a:gd name="T15" fmla="*/ 345 h 547"/>
                  <a:gd name="T16" fmla="*/ 1948 w 2658"/>
                  <a:gd name="T17" fmla="*/ 408 h 547"/>
                  <a:gd name="T18" fmla="*/ 2311 w 2658"/>
                  <a:gd name="T19" fmla="*/ 485 h 547"/>
                  <a:gd name="T20" fmla="*/ 2658 w 2658"/>
                  <a:gd name="T21" fmla="*/ 54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8" h="547">
                    <a:moveTo>
                      <a:pt x="0" y="0"/>
                    </a:moveTo>
                    <a:lnTo>
                      <a:pt x="110" y="31"/>
                    </a:lnTo>
                    <a:lnTo>
                      <a:pt x="235" y="62"/>
                    </a:lnTo>
                    <a:lnTo>
                      <a:pt x="376" y="94"/>
                    </a:lnTo>
                    <a:lnTo>
                      <a:pt x="514" y="125"/>
                    </a:lnTo>
                    <a:lnTo>
                      <a:pt x="849" y="204"/>
                    </a:lnTo>
                    <a:lnTo>
                      <a:pt x="1198" y="266"/>
                    </a:lnTo>
                    <a:lnTo>
                      <a:pt x="1573" y="345"/>
                    </a:lnTo>
                    <a:lnTo>
                      <a:pt x="1948" y="408"/>
                    </a:lnTo>
                    <a:lnTo>
                      <a:pt x="2311" y="485"/>
                    </a:lnTo>
                    <a:lnTo>
                      <a:pt x="2658" y="5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51" name="Oval 87"/>
              <p:cNvSpPr>
                <a:spLocks noChangeArrowheads="1"/>
              </p:cNvSpPr>
              <p:nvPr/>
            </p:nvSpPr>
            <p:spPr bwMode="auto">
              <a:xfrm>
                <a:off x="3824" y="2677"/>
                <a:ext cx="129" cy="142"/>
              </a:xfrm>
              <a:prstGeom prst="ellipse">
                <a:avLst/>
              </a:prstGeom>
              <a:noFill/>
              <a:ln w="889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52" name="Oval 88"/>
              <p:cNvSpPr>
                <a:spLocks noChangeArrowheads="1"/>
              </p:cNvSpPr>
              <p:nvPr/>
            </p:nvSpPr>
            <p:spPr bwMode="auto">
              <a:xfrm>
                <a:off x="7096" y="3711"/>
                <a:ext cx="129" cy="144"/>
              </a:xfrm>
              <a:prstGeom prst="ellipse">
                <a:avLst/>
              </a:prstGeom>
              <a:noFill/>
              <a:ln w="889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53" name="Oval 89"/>
              <p:cNvSpPr>
                <a:spLocks noChangeArrowheads="1"/>
              </p:cNvSpPr>
              <p:nvPr/>
            </p:nvSpPr>
            <p:spPr bwMode="auto">
              <a:xfrm>
                <a:off x="4438" y="3162"/>
                <a:ext cx="127" cy="144"/>
              </a:xfrm>
              <a:prstGeom prst="ellipse">
                <a:avLst/>
              </a:prstGeom>
              <a:noFill/>
              <a:ln w="889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54" name="Oval 90"/>
              <p:cNvSpPr>
                <a:spLocks noChangeArrowheads="1"/>
              </p:cNvSpPr>
              <p:nvPr/>
            </p:nvSpPr>
            <p:spPr bwMode="auto">
              <a:xfrm>
                <a:off x="3379" y="2533"/>
                <a:ext cx="129" cy="147"/>
              </a:xfrm>
              <a:prstGeom prst="ellipse">
                <a:avLst/>
              </a:prstGeom>
              <a:noFill/>
              <a:ln w="889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55" name="Oval 91"/>
              <p:cNvSpPr>
                <a:spLocks noChangeArrowheads="1"/>
              </p:cNvSpPr>
              <p:nvPr/>
            </p:nvSpPr>
            <p:spPr bwMode="auto">
              <a:xfrm>
                <a:off x="2753" y="2519"/>
                <a:ext cx="127" cy="141"/>
              </a:xfrm>
              <a:prstGeom prst="ellipse">
                <a:avLst/>
              </a:prstGeom>
              <a:noFill/>
              <a:ln w="889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56" name="Rectangle 92"/>
              <p:cNvSpPr>
                <a:spLocks noChangeArrowheads="1"/>
              </p:cNvSpPr>
              <p:nvPr/>
            </p:nvSpPr>
            <p:spPr bwMode="auto">
              <a:xfrm>
                <a:off x="2725" y="2377"/>
                <a:ext cx="181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57" name="Line 93"/>
              <p:cNvSpPr>
                <a:spLocks noChangeShapeType="1"/>
              </p:cNvSpPr>
              <p:nvPr/>
            </p:nvSpPr>
            <p:spPr bwMode="auto">
              <a:xfrm flipH="1" flipV="1">
                <a:off x="2736" y="2394"/>
                <a:ext cx="72" cy="7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58" name="Line 94"/>
              <p:cNvSpPr>
                <a:spLocks noChangeShapeType="1"/>
              </p:cNvSpPr>
              <p:nvPr/>
            </p:nvSpPr>
            <p:spPr bwMode="auto">
              <a:xfrm>
                <a:off x="2808" y="2471"/>
                <a:ext cx="69" cy="82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59" name="Line 95"/>
              <p:cNvSpPr>
                <a:spLocks noChangeShapeType="1"/>
              </p:cNvSpPr>
              <p:nvPr/>
            </p:nvSpPr>
            <p:spPr bwMode="auto">
              <a:xfrm flipH="1">
                <a:off x="2736" y="2471"/>
                <a:ext cx="72" cy="82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60" name="Line 96"/>
              <p:cNvSpPr>
                <a:spLocks noChangeShapeType="1"/>
              </p:cNvSpPr>
              <p:nvPr/>
            </p:nvSpPr>
            <p:spPr bwMode="auto">
              <a:xfrm flipV="1">
                <a:off x="2808" y="2394"/>
                <a:ext cx="69" cy="7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61" name="Rectangle 97"/>
              <p:cNvSpPr>
                <a:spLocks noChangeArrowheads="1"/>
              </p:cNvSpPr>
              <p:nvPr/>
            </p:nvSpPr>
            <p:spPr bwMode="auto">
              <a:xfrm>
                <a:off x="2015" y="1375"/>
                <a:ext cx="18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62" name="Line 98"/>
              <p:cNvSpPr>
                <a:spLocks noChangeShapeType="1"/>
              </p:cNvSpPr>
              <p:nvPr/>
            </p:nvSpPr>
            <p:spPr bwMode="auto">
              <a:xfrm flipH="1" flipV="1">
                <a:off x="2027" y="1389"/>
                <a:ext cx="71" cy="7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63" name="Line 99"/>
              <p:cNvSpPr>
                <a:spLocks noChangeShapeType="1"/>
              </p:cNvSpPr>
              <p:nvPr/>
            </p:nvSpPr>
            <p:spPr bwMode="auto">
              <a:xfrm>
                <a:off x="2098" y="1466"/>
                <a:ext cx="70" cy="8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64" name="Line 100"/>
              <p:cNvSpPr>
                <a:spLocks noChangeShapeType="1"/>
              </p:cNvSpPr>
              <p:nvPr/>
            </p:nvSpPr>
            <p:spPr bwMode="auto">
              <a:xfrm flipH="1">
                <a:off x="2027" y="1466"/>
                <a:ext cx="71" cy="8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65" name="Line 101"/>
              <p:cNvSpPr>
                <a:spLocks noChangeShapeType="1"/>
              </p:cNvSpPr>
              <p:nvPr/>
            </p:nvSpPr>
            <p:spPr bwMode="auto">
              <a:xfrm flipV="1">
                <a:off x="2098" y="1389"/>
                <a:ext cx="70" cy="7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66" name="Rectangle 102"/>
              <p:cNvSpPr>
                <a:spLocks noChangeArrowheads="1"/>
              </p:cNvSpPr>
              <p:nvPr/>
            </p:nvSpPr>
            <p:spPr bwMode="auto">
              <a:xfrm>
                <a:off x="1403" y="964"/>
                <a:ext cx="182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67" name="Line 103"/>
              <p:cNvSpPr>
                <a:spLocks noChangeShapeType="1"/>
              </p:cNvSpPr>
              <p:nvPr/>
            </p:nvSpPr>
            <p:spPr bwMode="auto">
              <a:xfrm flipH="1" flipV="1">
                <a:off x="1415" y="981"/>
                <a:ext cx="69" cy="79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68" name="Line 104"/>
              <p:cNvSpPr>
                <a:spLocks noChangeShapeType="1"/>
              </p:cNvSpPr>
              <p:nvPr/>
            </p:nvSpPr>
            <p:spPr bwMode="auto">
              <a:xfrm>
                <a:off x="1484" y="1060"/>
                <a:ext cx="72" cy="7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69" name="Line 105"/>
              <p:cNvSpPr>
                <a:spLocks noChangeShapeType="1"/>
              </p:cNvSpPr>
              <p:nvPr/>
            </p:nvSpPr>
            <p:spPr bwMode="auto">
              <a:xfrm flipH="1">
                <a:off x="1415" y="1060"/>
                <a:ext cx="69" cy="7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70" name="Line 106"/>
              <p:cNvSpPr>
                <a:spLocks noChangeShapeType="1"/>
              </p:cNvSpPr>
              <p:nvPr/>
            </p:nvSpPr>
            <p:spPr bwMode="auto">
              <a:xfrm flipV="1">
                <a:off x="1484" y="981"/>
                <a:ext cx="72" cy="79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71" name="Rectangle 107"/>
              <p:cNvSpPr>
                <a:spLocks noChangeArrowheads="1"/>
              </p:cNvSpPr>
              <p:nvPr/>
            </p:nvSpPr>
            <p:spPr bwMode="auto">
              <a:xfrm>
                <a:off x="3810" y="2471"/>
                <a:ext cx="18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72" name="Line 108"/>
              <p:cNvSpPr>
                <a:spLocks noChangeShapeType="1"/>
              </p:cNvSpPr>
              <p:nvPr/>
            </p:nvSpPr>
            <p:spPr bwMode="auto">
              <a:xfrm flipH="1" flipV="1">
                <a:off x="3824" y="2488"/>
                <a:ext cx="72" cy="79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73" name="Line 109"/>
              <p:cNvSpPr>
                <a:spLocks noChangeShapeType="1"/>
              </p:cNvSpPr>
              <p:nvPr/>
            </p:nvSpPr>
            <p:spPr bwMode="auto">
              <a:xfrm>
                <a:off x="3896" y="2567"/>
                <a:ext cx="66" cy="7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74" name="Line 110"/>
              <p:cNvSpPr>
                <a:spLocks noChangeShapeType="1"/>
              </p:cNvSpPr>
              <p:nvPr/>
            </p:nvSpPr>
            <p:spPr bwMode="auto">
              <a:xfrm flipH="1">
                <a:off x="3824" y="2567"/>
                <a:ext cx="72" cy="7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75" name="Line 111"/>
              <p:cNvSpPr>
                <a:spLocks noChangeShapeType="1"/>
              </p:cNvSpPr>
              <p:nvPr/>
            </p:nvSpPr>
            <p:spPr bwMode="auto">
              <a:xfrm flipV="1">
                <a:off x="3896" y="2488"/>
                <a:ext cx="66" cy="79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76" name="Rectangle 112"/>
              <p:cNvSpPr>
                <a:spLocks noChangeArrowheads="1"/>
              </p:cNvSpPr>
              <p:nvPr/>
            </p:nvSpPr>
            <p:spPr bwMode="auto">
              <a:xfrm>
                <a:off x="1444" y="854"/>
                <a:ext cx="141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77" name="Rectangle 113"/>
              <p:cNvSpPr>
                <a:spLocks noChangeArrowheads="1"/>
              </p:cNvSpPr>
              <p:nvPr/>
            </p:nvSpPr>
            <p:spPr bwMode="auto">
              <a:xfrm>
                <a:off x="2736" y="2394"/>
                <a:ext cx="144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78" name="Rectangle 114"/>
              <p:cNvSpPr>
                <a:spLocks noChangeArrowheads="1"/>
              </p:cNvSpPr>
              <p:nvPr/>
            </p:nvSpPr>
            <p:spPr bwMode="auto">
              <a:xfrm>
                <a:off x="2736" y="2394"/>
                <a:ext cx="144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79" name="Rectangle 115"/>
              <p:cNvSpPr>
                <a:spLocks noChangeArrowheads="1"/>
              </p:cNvSpPr>
              <p:nvPr/>
            </p:nvSpPr>
            <p:spPr bwMode="auto">
              <a:xfrm>
                <a:off x="2753" y="2519"/>
                <a:ext cx="141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80" name="Rectangle 116"/>
              <p:cNvSpPr>
                <a:spLocks noChangeArrowheads="1"/>
              </p:cNvSpPr>
              <p:nvPr/>
            </p:nvSpPr>
            <p:spPr bwMode="auto">
              <a:xfrm>
                <a:off x="3379" y="2533"/>
                <a:ext cx="141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81" name="Rectangle 117"/>
              <p:cNvSpPr>
                <a:spLocks noChangeArrowheads="1"/>
              </p:cNvSpPr>
              <p:nvPr/>
            </p:nvSpPr>
            <p:spPr bwMode="auto">
              <a:xfrm>
                <a:off x="3824" y="2488"/>
                <a:ext cx="141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82" name="Rectangle 118"/>
              <p:cNvSpPr>
                <a:spLocks noChangeArrowheads="1"/>
              </p:cNvSpPr>
              <p:nvPr/>
            </p:nvSpPr>
            <p:spPr bwMode="auto">
              <a:xfrm>
                <a:off x="3824" y="2677"/>
                <a:ext cx="141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83" name="Rectangle 119"/>
              <p:cNvSpPr>
                <a:spLocks noChangeArrowheads="1"/>
              </p:cNvSpPr>
              <p:nvPr/>
            </p:nvSpPr>
            <p:spPr bwMode="auto">
              <a:xfrm>
                <a:off x="4395" y="3116"/>
                <a:ext cx="22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84" name="Rectangle 120"/>
              <p:cNvSpPr>
                <a:spLocks noChangeArrowheads="1"/>
              </p:cNvSpPr>
              <p:nvPr/>
            </p:nvSpPr>
            <p:spPr bwMode="auto">
              <a:xfrm>
                <a:off x="7096" y="3711"/>
                <a:ext cx="141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85" name="Rectangle 121"/>
              <p:cNvSpPr>
                <a:spLocks noChangeArrowheads="1"/>
              </p:cNvSpPr>
              <p:nvPr/>
            </p:nvSpPr>
            <p:spPr bwMode="auto">
              <a:xfrm>
                <a:off x="4828" y="-210"/>
                <a:ext cx="117" cy="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2200">
                    <a:solidFill>
                      <a:srgbClr val="000000"/>
                    </a:solidFill>
                  </a:rPr>
                  <a:t> </a:t>
                </a:r>
                <a:endParaRPr lang="ru-RU" sz="2200" b="0"/>
              </a:p>
            </p:txBody>
          </p:sp>
          <p:sp>
            <p:nvSpPr>
              <p:cNvPr id="472186" name="Rectangle 122"/>
              <p:cNvSpPr>
                <a:spLocks noChangeArrowheads="1"/>
              </p:cNvSpPr>
              <p:nvPr/>
            </p:nvSpPr>
            <p:spPr bwMode="auto">
              <a:xfrm>
                <a:off x="92" y="4595"/>
                <a:ext cx="91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900" b="0">
                    <a:solidFill>
                      <a:srgbClr val="000000"/>
                    </a:solidFill>
                  </a:rPr>
                  <a:t>0.001</a:t>
                </a:r>
                <a:endParaRPr lang="ru-RU" sz="2200" b="0"/>
              </a:p>
            </p:txBody>
          </p:sp>
          <p:sp>
            <p:nvSpPr>
              <p:cNvPr id="472187" name="Rectangle 123"/>
              <p:cNvSpPr>
                <a:spLocks noChangeArrowheads="1"/>
              </p:cNvSpPr>
              <p:nvPr/>
            </p:nvSpPr>
            <p:spPr bwMode="auto">
              <a:xfrm>
                <a:off x="243" y="3613"/>
                <a:ext cx="713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900" b="0">
                    <a:solidFill>
                      <a:srgbClr val="000000"/>
                    </a:solidFill>
                  </a:rPr>
                  <a:t>0.01</a:t>
                </a:r>
                <a:endParaRPr lang="ru-RU" sz="2200" b="0"/>
              </a:p>
            </p:txBody>
          </p:sp>
          <p:sp>
            <p:nvSpPr>
              <p:cNvPr id="472188" name="Rectangle 124"/>
              <p:cNvSpPr>
                <a:spLocks noChangeArrowheads="1"/>
              </p:cNvSpPr>
              <p:nvPr/>
            </p:nvSpPr>
            <p:spPr bwMode="auto">
              <a:xfrm>
                <a:off x="397" y="2628"/>
                <a:ext cx="50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900" b="0">
                    <a:solidFill>
                      <a:srgbClr val="000000"/>
                    </a:solidFill>
                  </a:rPr>
                  <a:t>0.1</a:t>
                </a:r>
                <a:endParaRPr lang="ru-RU" sz="2200" b="0"/>
              </a:p>
            </p:txBody>
          </p:sp>
          <p:sp>
            <p:nvSpPr>
              <p:cNvPr id="472189" name="Rectangle 125"/>
              <p:cNvSpPr>
                <a:spLocks noChangeArrowheads="1"/>
              </p:cNvSpPr>
              <p:nvPr/>
            </p:nvSpPr>
            <p:spPr bwMode="auto">
              <a:xfrm>
                <a:off x="634" y="1659"/>
                <a:ext cx="205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900" b="0">
                    <a:solidFill>
                      <a:srgbClr val="000000"/>
                    </a:solidFill>
                  </a:rPr>
                  <a:t>1</a:t>
                </a:r>
                <a:endParaRPr lang="ru-RU" sz="2200" b="0"/>
              </a:p>
            </p:txBody>
          </p:sp>
          <p:sp>
            <p:nvSpPr>
              <p:cNvPr id="472190" name="Rectangle 126"/>
              <p:cNvSpPr>
                <a:spLocks noChangeArrowheads="1"/>
              </p:cNvSpPr>
              <p:nvPr/>
            </p:nvSpPr>
            <p:spPr bwMode="auto">
              <a:xfrm>
                <a:off x="483" y="667"/>
                <a:ext cx="40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900" b="0">
                    <a:solidFill>
                      <a:srgbClr val="000000"/>
                    </a:solidFill>
                  </a:rPr>
                  <a:t>10</a:t>
                </a:r>
                <a:endParaRPr lang="ru-RU" sz="2200" b="0"/>
              </a:p>
            </p:txBody>
          </p:sp>
          <p:sp>
            <p:nvSpPr>
              <p:cNvPr id="472191" name="Rectangle 127"/>
              <p:cNvSpPr>
                <a:spLocks noChangeArrowheads="1"/>
              </p:cNvSpPr>
              <p:nvPr/>
            </p:nvSpPr>
            <p:spPr bwMode="auto">
              <a:xfrm>
                <a:off x="731" y="5028"/>
                <a:ext cx="71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900" b="0">
                    <a:solidFill>
                      <a:srgbClr val="000000"/>
                    </a:solidFill>
                  </a:rPr>
                  <a:t>0.65</a:t>
                </a:r>
                <a:endParaRPr lang="ru-RU" sz="2200" b="0"/>
              </a:p>
            </p:txBody>
          </p:sp>
          <p:sp>
            <p:nvSpPr>
              <p:cNvPr id="472192" name="Rectangle 128"/>
              <p:cNvSpPr>
                <a:spLocks noChangeArrowheads="1"/>
              </p:cNvSpPr>
              <p:nvPr/>
            </p:nvSpPr>
            <p:spPr bwMode="auto">
              <a:xfrm>
                <a:off x="2461" y="5028"/>
                <a:ext cx="713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900" b="0">
                    <a:solidFill>
                      <a:srgbClr val="000000"/>
                    </a:solidFill>
                  </a:rPr>
                  <a:t>0.75</a:t>
                </a:r>
                <a:endParaRPr lang="ru-RU" sz="2200" b="0"/>
              </a:p>
            </p:txBody>
          </p:sp>
          <p:sp>
            <p:nvSpPr>
              <p:cNvPr id="472193" name="Rectangle 129"/>
              <p:cNvSpPr>
                <a:spLocks noChangeArrowheads="1"/>
              </p:cNvSpPr>
              <p:nvPr/>
            </p:nvSpPr>
            <p:spPr bwMode="auto">
              <a:xfrm>
                <a:off x="4187" y="5028"/>
                <a:ext cx="713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900" b="0">
                    <a:solidFill>
                      <a:srgbClr val="000000"/>
                    </a:solidFill>
                  </a:rPr>
                  <a:t>0.85</a:t>
                </a:r>
                <a:endParaRPr lang="ru-RU" sz="2200" b="0"/>
              </a:p>
            </p:txBody>
          </p:sp>
          <p:sp>
            <p:nvSpPr>
              <p:cNvPr id="472194" name="Rectangle 130"/>
              <p:cNvSpPr>
                <a:spLocks noChangeArrowheads="1"/>
              </p:cNvSpPr>
              <p:nvPr/>
            </p:nvSpPr>
            <p:spPr bwMode="auto">
              <a:xfrm>
                <a:off x="5915" y="5028"/>
                <a:ext cx="713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900" b="0">
                    <a:solidFill>
                      <a:srgbClr val="000000"/>
                    </a:solidFill>
                  </a:rPr>
                  <a:t>0.95</a:t>
                </a:r>
                <a:endParaRPr lang="ru-RU" sz="2200" b="0"/>
              </a:p>
            </p:txBody>
          </p:sp>
          <p:sp>
            <p:nvSpPr>
              <p:cNvPr id="472195" name="Rectangle 131"/>
              <p:cNvSpPr>
                <a:spLocks noChangeArrowheads="1"/>
              </p:cNvSpPr>
              <p:nvPr/>
            </p:nvSpPr>
            <p:spPr bwMode="auto">
              <a:xfrm>
                <a:off x="7639" y="5028"/>
                <a:ext cx="71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900" b="0">
                    <a:solidFill>
                      <a:srgbClr val="000000"/>
                    </a:solidFill>
                  </a:rPr>
                  <a:t>1.05</a:t>
                </a:r>
                <a:endParaRPr lang="ru-RU" sz="2200" b="0"/>
              </a:p>
            </p:txBody>
          </p:sp>
          <p:sp>
            <p:nvSpPr>
              <p:cNvPr id="472196" name="Rectangle 132"/>
              <p:cNvSpPr>
                <a:spLocks noChangeArrowheads="1"/>
              </p:cNvSpPr>
              <p:nvPr/>
            </p:nvSpPr>
            <p:spPr bwMode="auto">
              <a:xfrm>
                <a:off x="6372" y="1327"/>
                <a:ext cx="893" cy="94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97" name="Oval 133"/>
              <p:cNvSpPr>
                <a:spLocks noChangeArrowheads="1"/>
              </p:cNvSpPr>
              <p:nvPr/>
            </p:nvSpPr>
            <p:spPr bwMode="auto">
              <a:xfrm>
                <a:off x="6455" y="1499"/>
                <a:ext cx="127" cy="142"/>
              </a:xfrm>
              <a:prstGeom prst="ellipse">
                <a:avLst/>
              </a:prstGeom>
              <a:noFill/>
              <a:ln w="889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98" name="Rectangle 134"/>
              <p:cNvSpPr>
                <a:spLocks noChangeArrowheads="1"/>
              </p:cNvSpPr>
              <p:nvPr/>
            </p:nvSpPr>
            <p:spPr bwMode="auto">
              <a:xfrm>
                <a:off x="6650" y="1436"/>
                <a:ext cx="849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500" b="0">
                    <a:solidFill>
                      <a:srgbClr val="000000"/>
                    </a:solidFill>
                  </a:rPr>
                  <a:t>MC1,2</a:t>
                </a:r>
                <a:endParaRPr lang="ru-RU" sz="2200" b="0"/>
              </a:p>
            </p:txBody>
          </p:sp>
          <p:sp>
            <p:nvSpPr>
              <p:cNvPr id="472199" name="Rectangle 135"/>
              <p:cNvSpPr>
                <a:spLocks noChangeArrowheads="1"/>
              </p:cNvSpPr>
              <p:nvPr/>
            </p:nvSpPr>
            <p:spPr bwMode="auto">
              <a:xfrm>
                <a:off x="6443" y="1938"/>
                <a:ext cx="182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00" name="Line 136"/>
              <p:cNvSpPr>
                <a:spLocks noChangeShapeType="1"/>
              </p:cNvSpPr>
              <p:nvPr/>
            </p:nvSpPr>
            <p:spPr bwMode="auto">
              <a:xfrm flipH="1" flipV="1">
                <a:off x="6455" y="1955"/>
                <a:ext cx="69" cy="7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01" name="Line 137"/>
              <p:cNvSpPr>
                <a:spLocks noChangeShapeType="1"/>
              </p:cNvSpPr>
              <p:nvPr/>
            </p:nvSpPr>
            <p:spPr bwMode="auto">
              <a:xfrm>
                <a:off x="6524" y="2032"/>
                <a:ext cx="70" cy="79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02" name="Line 138"/>
              <p:cNvSpPr>
                <a:spLocks noChangeShapeType="1"/>
              </p:cNvSpPr>
              <p:nvPr/>
            </p:nvSpPr>
            <p:spPr bwMode="auto">
              <a:xfrm flipH="1">
                <a:off x="6455" y="2032"/>
                <a:ext cx="69" cy="79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03" name="Line 139"/>
              <p:cNvSpPr>
                <a:spLocks noChangeShapeType="1"/>
              </p:cNvSpPr>
              <p:nvPr/>
            </p:nvSpPr>
            <p:spPr bwMode="auto">
              <a:xfrm flipV="1">
                <a:off x="6524" y="1955"/>
                <a:ext cx="70" cy="7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04" name="Rectangle 140"/>
              <p:cNvSpPr>
                <a:spLocks noChangeArrowheads="1"/>
              </p:cNvSpPr>
              <p:nvPr/>
            </p:nvSpPr>
            <p:spPr bwMode="auto">
              <a:xfrm>
                <a:off x="6650" y="1891"/>
                <a:ext cx="770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500" b="0">
                    <a:solidFill>
                      <a:srgbClr val="000000"/>
                    </a:solidFill>
                  </a:rPr>
                  <a:t>MC11</a:t>
                </a:r>
                <a:endParaRPr lang="ru-RU" sz="2200" b="0"/>
              </a:p>
            </p:txBody>
          </p:sp>
          <p:sp>
            <p:nvSpPr>
              <p:cNvPr id="472205" name="Rectangle 141"/>
              <p:cNvSpPr>
                <a:spLocks noChangeArrowheads="1"/>
              </p:cNvSpPr>
              <p:nvPr/>
            </p:nvSpPr>
            <p:spPr bwMode="auto">
              <a:xfrm>
                <a:off x="-160" y="-516"/>
                <a:ext cx="79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500" b="0">
                    <a:solidFill>
                      <a:srgbClr val="000000"/>
                    </a:solidFill>
                  </a:rPr>
                  <a:t> </a:t>
                </a:r>
                <a:endParaRPr lang="ru-RU" sz="2200" b="0"/>
              </a:p>
            </p:txBody>
          </p:sp>
          <p:sp>
            <p:nvSpPr>
              <p:cNvPr id="472206" name="Line 142"/>
              <p:cNvSpPr>
                <a:spLocks noChangeShapeType="1"/>
              </p:cNvSpPr>
              <p:nvPr/>
            </p:nvSpPr>
            <p:spPr bwMode="auto">
              <a:xfrm>
                <a:off x="131" y="381"/>
                <a:ext cx="25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07" name="Line 143"/>
              <p:cNvSpPr>
                <a:spLocks noChangeShapeType="1"/>
              </p:cNvSpPr>
              <p:nvPr/>
            </p:nvSpPr>
            <p:spPr bwMode="auto">
              <a:xfrm>
                <a:off x="511" y="381"/>
                <a:ext cx="40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08" name="Line 144"/>
              <p:cNvSpPr>
                <a:spLocks noChangeShapeType="1"/>
              </p:cNvSpPr>
              <p:nvPr/>
            </p:nvSpPr>
            <p:spPr bwMode="auto">
              <a:xfrm>
                <a:off x="954" y="381"/>
                <a:ext cx="47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09" name="Rectangle 145"/>
              <p:cNvSpPr>
                <a:spLocks noChangeArrowheads="1"/>
              </p:cNvSpPr>
              <p:nvPr/>
            </p:nvSpPr>
            <p:spPr bwMode="auto">
              <a:xfrm>
                <a:off x="971" y="412"/>
                <a:ext cx="511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500" b="0">
                    <a:solidFill>
                      <a:srgbClr val="000000"/>
                    </a:solidFill>
                  </a:rPr>
                  <a:t>МW</a:t>
                </a:r>
                <a:endParaRPr lang="ru-RU" sz="2200" b="0"/>
              </a:p>
            </p:txBody>
          </p:sp>
          <p:sp>
            <p:nvSpPr>
              <p:cNvPr id="472210" name="Rectangle 146"/>
              <p:cNvSpPr>
                <a:spLocks noChangeArrowheads="1"/>
              </p:cNvSpPr>
              <p:nvPr/>
            </p:nvSpPr>
            <p:spPr bwMode="auto">
              <a:xfrm>
                <a:off x="1040" y="74"/>
                <a:ext cx="240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500" b="0">
                    <a:solidFill>
                      <a:srgbClr val="000000"/>
                    </a:solidFill>
                  </a:rPr>
                  <a:t>m</a:t>
                </a:r>
                <a:endParaRPr lang="ru-RU" sz="2200" b="0"/>
              </a:p>
            </p:txBody>
          </p:sp>
          <p:sp>
            <p:nvSpPr>
              <p:cNvPr id="472211" name="Rectangle 147"/>
              <p:cNvSpPr>
                <a:spLocks noChangeArrowheads="1"/>
              </p:cNvSpPr>
              <p:nvPr/>
            </p:nvSpPr>
            <p:spPr bwMode="auto">
              <a:xfrm>
                <a:off x="649" y="412"/>
                <a:ext cx="161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500" b="0">
                    <a:solidFill>
                      <a:srgbClr val="000000"/>
                    </a:solidFill>
                  </a:rPr>
                  <a:t>h</a:t>
                </a:r>
                <a:endParaRPr lang="ru-RU" sz="2200" b="0"/>
              </a:p>
            </p:txBody>
          </p:sp>
          <p:sp>
            <p:nvSpPr>
              <p:cNvPr id="472212" name="Rectangle 148"/>
              <p:cNvSpPr>
                <a:spLocks noChangeArrowheads="1"/>
              </p:cNvSpPr>
              <p:nvPr/>
            </p:nvSpPr>
            <p:spPr bwMode="auto">
              <a:xfrm>
                <a:off x="529" y="74"/>
                <a:ext cx="480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500" b="0">
                    <a:solidFill>
                      <a:srgbClr val="000000"/>
                    </a:solidFill>
                  </a:rPr>
                  <a:t>mm</a:t>
                </a:r>
                <a:endParaRPr lang="ru-RU" sz="2200" b="0"/>
              </a:p>
            </p:txBody>
          </p:sp>
          <p:sp>
            <p:nvSpPr>
              <p:cNvPr id="472213" name="Rectangle 149"/>
              <p:cNvSpPr>
                <a:spLocks noChangeArrowheads="1"/>
              </p:cNvSpPr>
              <p:nvPr/>
            </p:nvSpPr>
            <p:spPr bwMode="auto">
              <a:xfrm>
                <a:off x="421" y="228"/>
                <a:ext cx="79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500" b="0">
                    <a:solidFill>
                      <a:srgbClr val="000000"/>
                    </a:solidFill>
                  </a:rPr>
                  <a:t>,</a:t>
                </a:r>
                <a:endParaRPr lang="ru-RU" sz="2200" b="0"/>
              </a:p>
            </p:txBody>
          </p:sp>
          <p:sp>
            <p:nvSpPr>
              <p:cNvPr id="472214" name="Rectangle 150"/>
              <p:cNvSpPr>
                <a:spLocks noChangeArrowheads="1"/>
              </p:cNvSpPr>
              <p:nvPr/>
            </p:nvSpPr>
            <p:spPr bwMode="auto">
              <a:xfrm>
                <a:off x="195" y="412"/>
                <a:ext cx="161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500" b="0">
                    <a:solidFill>
                      <a:srgbClr val="000000"/>
                    </a:solidFill>
                  </a:rPr>
                  <a:t>q</a:t>
                </a:r>
                <a:endParaRPr lang="ru-RU" sz="2200" b="0"/>
              </a:p>
            </p:txBody>
          </p:sp>
          <p:sp>
            <p:nvSpPr>
              <p:cNvPr id="472215" name="Rectangle 151"/>
              <p:cNvSpPr>
                <a:spLocks noChangeArrowheads="1"/>
              </p:cNvSpPr>
              <p:nvPr/>
            </p:nvSpPr>
            <p:spPr bwMode="auto">
              <a:xfrm>
                <a:off x="145" y="74"/>
                <a:ext cx="271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500" b="0">
                    <a:solidFill>
                      <a:srgbClr val="000000"/>
                    </a:solidFill>
                  </a:rPr>
                  <a:t>W</a:t>
                </a:r>
                <a:endParaRPr lang="ru-RU" sz="2200" b="0"/>
              </a:p>
            </p:txBody>
          </p:sp>
          <p:sp>
            <p:nvSpPr>
              <p:cNvPr id="472216" name="Rectangle 152"/>
              <p:cNvSpPr>
                <a:spLocks noChangeArrowheads="1"/>
              </p:cNvSpPr>
              <p:nvPr/>
            </p:nvSpPr>
            <p:spPr bwMode="auto">
              <a:xfrm>
                <a:off x="1232" y="23"/>
                <a:ext cx="11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100" b="0">
                    <a:solidFill>
                      <a:srgbClr val="000000"/>
                    </a:solidFill>
                  </a:rPr>
                  <a:t>2</a:t>
                </a:r>
                <a:endParaRPr lang="ru-RU" sz="2200" b="0"/>
              </a:p>
            </p:txBody>
          </p:sp>
          <p:sp>
            <p:nvSpPr>
              <p:cNvPr id="472217" name="Line 153"/>
              <p:cNvSpPr>
                <a:spLocks noChangeShapeType="1"/>
              </p:cNvSpPr>
              <p:nvPr/>
            </p:nvSpPr>
            <p:spPr bwMode="auto">
              <a:xfrm>
                <a:off x="8413" y="5352"/>
                <a:ext cx="47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18" name="Rectangle 154"/>
              <p:cNvSpPr>
                <a:spLocks noChangeArrowheads="1"/>
              </p:cNvSpPr>
              <p:nvPr/>
            </p:nvSpPr>
            <p:spPr bwMode="auto">
              <a:xfrm>
                <a:off x="8927" y="5192"/>
                <a:ext cx="1" cy="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endParaRPr lang="ru-RU" sz="2200" b="0"/>
              </a:p>
            </p:txBody>
          </p:sp>
          <p:sp>
            <p:nvSpPr>
              <p:cNvPr id="472219" name="Rectangle 155"/>
              <p:cNvSpPr>
                <a:spLocks noChangeArrowheads="1"/>
              </p:cNvSpPr>
              <p:nvPr/>
            </p:nvSpPr>
            <p:spPr bwMode="auto">
              <a:xfrm>
                <a:off x="8519" y="5383"/>
                <a:ext cx="176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500" b="0">
                    <a:solidFill>
                      <a:srgbClr val="000000"/>
                    </a:solidFill>
                  </a:rPr>
                  <a:t>T</a:t>
                </a:r>
                <a:endParaRPr lang="ru-RU" sz="2200" b="0"/>
              </a:p>
            </p:txBody>
          </p:sp>
          <p:sp>
            <p:nvSpPr>
              <p:cNvPr id="472220" name="Rectangle 156"/>
              <p:cNvSpPr>
                <a:spLocks noChangeArrowheads="1"/>
              </p:cNvSpPr>
              <p:nvPr/>
            </p:nvSpPr>
            <p:spPr bwMode="auto">
              <a:xfrm>
                <a:off x="8407" y="5043"/>
                <a:ext cx="643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500" b="0">
                    <a:solidFill>
                      <a:srgbClr val="000000"/>
                    </a:solidFill>
                  </a:rPr>
                  <a:t>1000</a:t>
                </a:r>
                <a:endParaRPr lang="ru-RU" sz="2200" b="0"/>
              </a:p>
            </p:txBody>
          </p:sp>
          <p:sp>
            <p:nvSpPr>
              <p:cNvPr id="472221" name="Rectangle 157"/>
              <p:cNvSpPr>
                <a:spLocks noChangeArrowheads="1"/>
              </p:cNvSpPr>
              <p:nvPr/>
            </p:nvSpPr>
            <p:spPr bwMode="auto">
              <a:xfrm>
                <a:off x="8649" y="5501"/>
                <a:ext cx="142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100" b="0">
                    <a:solidFill>
                      <a:srgbClr val="000000"/>
                    </a:solidFill>
                  </a:rPr>
                  <a:t>S</a:t>
                </a:r>
                <a:endParaRPr lang="ru-RU" sz="2200" b="0"/>
              </a:p>
            </p:txBody>
          </p:sp>
          <p:sp>
            <p:nvSpPr>
              <p:cNvPr id="472222" name="Rectangle 158"/>
              <p:cNvSpPr>
                <a:spLocks noChangeArrowheads="1"/>
              </p:cNvSpPr>
              <p:nvPr/>
            </p:nvSpPr>
            <p:spPr bwMode="auto">
              <a:xfrm>
                <a:off x="9101" y="5183"/>
                <a:ext cx="1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endParaRPr lang="ru-RU" sz="2200" b="0"/>
              </a:p>
            </p:txBody>
          </p:sp>
          <p:sp>
            <p:nvSpPr>
              <p:cNvPr id="472223" name="Rectangle 159"/>
              <p:cNvSpPr>
                <a:spLocks noChangeArrowheads="1"/>
              </p:cNvSpPr>
              <p:nvPr/>
            </p:nvSpPr>
            <p:spPr bwMode="auto">
              <a:xfrm>
                <a:off x="9285" y="5183"/>
                <a:ext cx="168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111250"/>
                <a:r>
                  <a:rPr lang="ru-RU" sz="1500" b="0">
                    <a:solidFill>
                      <a:srgbClr val="000000"/>
                    </a:solidFill>
                  </a:rPr>
                  <a:t>К</a:t>
                </a:r>
                <a:endParaRPr lang="ru-RU" sz="2200" b="0"/>
              </a:p>
            </p:txBody>
          </p:sp>
          <p:sp>
            <p:nvSpPr>
              <p:cNvPr id="472224" name="Rectangle 160"/>
              <p:cNvSpPr>
                <a:spLocks noChangeArrowheads="1"/>
              </p:cNvSpPr>
              <p:nvPr/>
            </p:nvSpPr>
            <p:spPr bwMode="auto">
              <a:xfrm>
                <a:off x="-88" y="-449"/>
                <a:ext cx="9846" cy="67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25" name="Rectangle 161"/>
              <p:cNvSpPr>
                <a:spLocks noChangeArrowheads="1"/>
              </p:cNvSpPr>
              <p:nvPr/>
            </p:nvSpPr>
            <p:spPr bwMode="auto">
              <a:xfrm>
                <a:off x="997" y="840"/>
                <a:ext cx="6906" cy="39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26" name="Line 162"/>
              <p:cNvSpPr>
                <a:spLocks noChangeShapeType="1"/>
              </p:cNvSpPr>
              <p:nvPr/>
            </p:nvSpPr>
            <p:spPr bwMode="auto">
              <a:xfrm>
                <a:off x="997" y="3788"/>
                <a:ext cx="68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27" name="Line 163"/>
              <p:cNvSpPr>
                <a:spLocks noChangeShapeType="1"/>
              </p:cNvSpPr>
              <p:nvPr/>
            </p:nvSpPr>
            <p:spPr bwMode="auto">
              <a:xfrm>
                <a:off x="997" y="2802"/>
                <a:ext cx="68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28" name="Line 164"/>
              <p:cNvSpPr>
                <a:spLocks noChangeShapeType="1"/>
              </p:cNvSpPr>
              <p:nvPr/>
            </p:nvSpPr>
            <p:spPr bwMode="auto">
              <a:xfrm>
                <a:off x="997" y="1828"/>
                <a:ext cx="68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29" name="Line 165"/>
              <p:cNvSpPr>
                <a:spLocks noChangeShapeType="1"/>
              </p:cNvSpPr>
              <p:nvPr/>
            </p:nvSpPr>
            <p:spPr bwMode="auto">
              <a:xfrm>
                <a:off x="997" y="840"/>
                <a:ext cx="68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30" name="Line 166"/>
              <p:cNvSpPr>
                <a:spLocks noChangeShapeType="1"/>
              </p:cNvSpPr>
              <p:nvPr/>
            </p:nvSpPr>
            <p:spPr bwMode="auto">
              <a:xfrm>
                <a:off x="2725" y="840"/>
                <a:ext cx="1" cy="39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31" name="Line 167"/>
              <p:cNvSpPr>
                <a:spLocks noChangeShapeType="1"/>
              </p:cNvSpPr>
              <p:nvPr/>
            </p:nvSpPr>
            <p:spPr bwMode="auto">
              <a:xfrm>
                <a:off x="4450" y="840"/>
                <a:ext cx="1" cy="39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32" name="Line 168"/>
              <p:cNvSpPr>
                <a:spLocks noChangeShapeType="1"/>
              </p:cNvSpPr>
              <p:nvPr/>
            </p:nvSpPr>
            <p:spPr bwMode="auto">
              <a:xfrm>
                <a:off x="6178" y="840"/>
                <a:ext cx="1" cy="39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33" name="Line 169"/>
              <p:cNvSpPr>
                <a:spLocks noChangeShapeType="1"/>
              </p:cNvSpPr>
              <p:nvPr/>
            </p:nvSpPr>
            <p:spPr bwMode="auto">
              <a:xfrm>
                <a:off x="7903" y="840"/>
                <a:ext cx="1" cy="39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34" name="Rectangle 170"/>
              <p:cNvSpPr>
                <a:spLocks noChangeArrowheads="1"/>
              </p:cNvSpPr>
              <p:nvPr/>
            </p:nvSpPr>
            <p:spPr bwMode="auto">
              <a:xfrm>
                <a:off x="997" y="840"/>
                <a:ext cx="6906" cy="3924"/>
              </a:xfrm>
              <a:prstGeom prst="rect">
                <a:avLst/>
              </a:prstGeom>
              <a:noFill/>
              <a:ln w="8890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35" name="Line 171"/>
              <p:cNvSpPr>
                <a:spLocks noChangeShapeType="1"/>
              </p:cNvSpPr>
              <p:nvPr/>
            </p:nvSpPr>
            <p:spPr bwMode="auto">
              <a:xfrm>
                <a:off x="997" y="840"/>
                <a:ext cx="1" cy="39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36" name="Line 172"/>
              <p:cNvSpPr>
                <a:spLocks noChangeShapeType="1"/>
              </p:cNvSpPr>
              <p:nvPr/>
            </p:nvSpPr>
            <p:spPr bwMode="auto">
              <a:xfrm>
                <a:off x="927" y="4764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37" name="Line 173"/>
              <p:cNvSpPr>
                <a:spLocks noChangeShapeType="1"/>
              </p:cNvSpPr>
              <p:nvPr/>
            </p:nvSpPr>
            <p:spPr bwMode="auto">
              <a:xfrm>
                <a:off x="927" y="4465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38" name="Line 174"/>
              <p:cNvSpPr>
                <a:spLocks noChangeShapeType="1"/>
              </p:cNvSpPr>
              <p:nvPr/>
            </p:nvSpPr>
            <p:spPr bwMode="auto">
              <a:xfrm>
                <a:off x="927" y="4292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39" name="Line 175"/>
              <p:cNvSpPr>
                <a:spLocks noChangeShapeType="1"/>
              </p:cNvSpPr>
              <p:nvPr/>
            </p:nvSpPr>
            <p:spPr bwMode="auto">
              <a:xfrm>
                <a:off x="927" y="4167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40" name="Line 176"/>
              <p:cNvSpPr>
                <a:spLocks noChangeShapeType="1"/>
              </p:cNvSpPr>
              <p:nvPr/>
            </p:nvSpPr>
            <p:spPr bwMode="auto">
              <a:xfrm>
                <a:off x="927" y="4071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41" name="Line 177"/>
              <p:cNvSpPr>
                <a:spLocks noChangeShapeType="1"/>
              </p:cNvSpPr>
              <p:nvPr/>
            </p:nvSpPr>
            <p:spPr bwMode="auto">
              <a:xfrm>
                <a:off x="927" y="3994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42" name="Line 178"/>
              <p:cNvSpPr>
                <a:spLocks noChangeShapeType="1"/>
              </p:cNvSpPr>
              <p:nvPr/>
            </p:nvSpPr>
            <p:spPr bwMode="auto">
              <a:xfrm>
                <a:off x="927" y="3932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43" name="Line 179"/>
              <p:cNvSpPr>
                <a:spLocks noChangeShapeType="1"/>
              </p:cNvSpPr>
              <p:nvPr/>
            </p:nvSpPr>
            <p:spPr bwMode="auto">
              <a:xfrm>
                <a:off x="927" y="3884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44" name="Line 180"/>
              <p:cNvSpPr>
                <a:spLocks noChangeShapeType="1"/>
              </p:cNvSpPr>
              <p:nvPr/>
            </p:nvSpPr>
            <p:spPr bwMode="auto">
              <a:xfrm>
                <a:off x="927" y="3822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45" name="Line 181"/>
              <p:cNvSpPr>
                <a:spLocks noChangeShapeType="1"/>
              </p:cNvSpPr>
              <p:nvPr/>
            </p:nvSpPr>
            <p:spPr bwMode="auto">
              <a:xfrm>
                <a:off x="927" y="378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46" name="Line 182"/>
              <p:cNvSpPr>
                <a:spLocks noChangeShapeType="1"/>
              </p:cNvSpPr>
              <p:nvPr/>
            </p:nvSpPr>
            <p:spPr bwMode="auto">
              <a:xfrm>
                <a:off x="927" y="3491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47" name="Line 183"/>
              <p:cNvSpPr>
                <a:spLocks noChangeShapeType="1"/>
              </p:cNvSpPr>
              <p:nvPr/>
            </p:nvSpPr>
            <p:spPr bwMode="auto">
              <a:xfrm>
                <a:off x="927" y="331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48" name="Line 184"/>
              <p:cNvSpPr>
                <a:spLocks noChangeShapeType="1"/>
              </p:cNvSpPr>
              <p:nvPr/>
            </p:nvSpPr>
            <p:spPr bwMode="auto">
              <a:xfrm>
                <a:off x="927" y="3193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49" name="Line 185"/>
              <p:cNvSpPr>
                <a:spLocks noChangeShapeType="1"/>
              </p:cNvSpPr>
              <p:nvPr/>
            </p:nvSpPr>
            <p:spPr bwMode="auto">
              <a:xfrm>
                <a:off x="927" y="3100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50" name="Line 186"/>
              <p:cNvSpPr>
                <a:spLocks noChangeShapeType="1"/>
              </p:cNvSpPr>
              <p:nvPr/>
            </p:nvSpPr>
            <p:spPr bwMode="auto">
              <a:xfrm>
                <a:off x="927" y="3020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51" name="Line 187"/>
              <p:cNvSpPr>
                <a:spLocks noChangeShapeType="1"/>
              </p:cNvSpPr>
              <p:nvPr/>
            </p:nvSpPr>
            <p:spPr bwMode="auto">
              <a:xfrm>
                <a:off x="927" y="295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52" name="Line 188"/>
              <p:cNvSpPr>
                <a:spLocks noChangeShapeType="1"/>
              </p:cNvSpPr>
              <p:nvPr/>
            </p:nvSpPr>
            <p:spPr bwMode="auto">
              <a:xfrm>
                <a:off x="927" y="2896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53" name="Line 189"/>
              <p:cNvSpPr>
                <a:spLocks noChangeShapeType="1"/>
              </p:cNvSpPr>
              <p:nvPr/>
            </p:nvSpPr>
            <p:spPr bwMode="auto">
              <a:xfrm>
                <a:off x="927" y="2850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54" name="Line 190"/>
              <p:cNvSpPr>
                <a:spLocks noChangeShapeType="1"/>
              </p:cNvSpPr>
              <p:nvPr/>
            </p:nvSpPr>
            <p:spPr bwMode="auto">
              <a:xfrm>
                <a:off x="927" y="2802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55" name="Line 191"/>
              <p:cNvSpPr>
                <a:spLocks noChangeShapeType="1"/>
              </p:cNvSpPr>
              <p:nvPr/>
            </p:nvSpPr>
            <p:spPr bwMode="auto">
              <a:xfrm>
                <a:off x="927" y="2505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56" name="Line 192"/>
              <p:cNvSpPr>
                <a:spLocks noChangeShapeType="1"/>
              </p:cNvSpPr>
              <p:nvPr/>
            </p:nvSpPr>
            <p:spPr bwMode="auto">
              <a:xfrm>
                <a:off x="927" y="2332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57" name="Line 193"/>
              <p:cNvSpPr>
                <a:spLocks noChangeShapeType="1"/>
              </p:cNvSpPr>
              <p:nvPr/>
            </p:nvSpPr>
            <p:spPr bwMode="auto">
              <a:xfrm>
                <a:off x="927" y="2205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58" name="Line 194"/>
              <p:cNvSpPr>
                <a:spLocks noChangeShapeType="1"/>
              </p:cNvSpPr>
              <p:nvPr/>
            </p:nvSpPr>
            <p:spPr bwMode="auto">
              <a:xfrm>
                <a:off x="927" y="2111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59" name="Line 195"/>
              <p:cNvSpPr>
                <a:spLocks noChangeShapeType="1"/>
              </p:cNvSpPr>
              <p:nvPr/>
            </p:nvSpPr>
            <p:spPr bwMode="auto">
              <a:xfrm>
                <a:off x="927" y="2032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60" name="Line 196"/>
              <p:cNvSpPr>
                <a:spLocks noChangeShapeType="1"/>
              </p:cNvSpPr>
              <p:nvPr/>
            </p:nvSpPr>
            <p:spPr bwMode="auto">
              <a:xfrm>
                <a:off x="927" y="1970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61" name="Line 197"/>
              <p:cNvSpPr>
                <a:spLocks noChangeShapeType="1"/>
              </p:cNvSpPr>
              <p:nvPr/>
            </p:nvSpPr>
            <p:spPr bwMode="auto">
              <a:xfrm>
                <a:off x="927" y="1922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62" name="Line 198"/>
              <p:cNvSpPr>
                <a:spLocks noChangeShapeType="1"/>
              </p:cNvSpPr>
              <p:nvPr/>
            </p:nvSpPr>
            <p:spPr bwMode="auto">
              <a:xfrm>
                <a:off x="927" y="1859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63" name="Line 199"/>
              <p:cNvSpPr>
                <a:spLocks noChangeShapeType="1"/>
              </p:cNvSpPr>
              <p:nvPr/>
            </p:nvSpPr>
            <p:spPr bwMode="auto">
              <a:xfrm>
                <a:off x="927" y="1811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64" name="Line 200"/>
              <p:cNvSpPr>
                <a:spLocks noChangeShapeType="1"/>
              </p:cNvSpPr>
              <p:nvPr/>
            </p:nvSpPr>
            <p:spPr bwMode="auto">
              <a:xfrm>
                <a:off x="927" y="152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65" name="Line 201"/>
              <p:cNvSpPr>
                <a:spLocks noChangeShapeType="1"/>
              </p:cNvSpPr>
              <p:nvPr/>
            </p:nvSpPr>
            <p:spPr bwMode="auto">
              <a:xfrm>
                <a:off x="927" y="135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66" name="Line 202"/>
              <p:cNvSpPr>
                <a:spLocks noChangeShapeType="1"/>
              </p:cNvSpPr>
              <p:nvPr/>
            </p:nvSpPr>
            <p:spPr bwMode="auto">
              <a:xfrm>
                <a:off x="927" y="1231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67" name="Line 203"/>
              <p:cNvSpPr>
                <a:spLocks noChangeShapeType="1"/>
              </p:cNvSpPr>
              <p:nvPr/>
            </p:nvSpPr>
            <p:spPr bwMode="auto">
              <a:xfrm>
                <a:off x="927" y="1137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68" name="Line 204"/>
              <p:cNvSpPr>
                <a:spLocks noChangeShapeType="1"/>
              </p:cNvSpPr>
              <p:nvPr/>
            </p:nvSpPr>
            <p:spPr bwMode="auto">
              <a:xfrm>
                <a:off x="927" y="1060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69" name="Line 205"/>
              <p:cNvSpPr>
                <a:spLocks noChangeShapeType="1"/>
              </p:cNvSpPr>
              <p:nvPr/>
            </p:nvSpPr>
            <p:spPr bwMode="auto">
              <a:xfrm>
                <a:off x="927" y="99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70" name="Line 206"/>
              <p:cNvSpPr>
                <a:spLocks noChangeShapeType="1"/>
              </p:cNvSpPr>
              <p:nvPr/>
            </p:nvSpPr>
            <p:spPr bwMode="auto">
              <a:xfrm>
                <a:off x="927" y="933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2271" name="Line 207"/>
            <p:cNvSpPr>
              <a:spLocks noChangeShapeType="1"/>
            </p:cNvSpPr>
            <p:nvPr/>
          </p:nvSpPr>
          <p:spPr bwMode="auto">
            <a:xfrm>
              <a:off x="1176" y="911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72" name="Line 208"/>
            <p:cNvSpPr>
              <a:spLocks noChangeShapeType="1"/>
            </p:cNvSpPr>
            <p:nvPr/>
          </p:nvSpPr>
          <p:spPr bwMode="auto">
            <a:xfrm>
              <a:off x="1176" y="892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73" name="Line 209"/>
            <p:cNvSpPr>
              <a:spLocks noChangeShapeType="1"/>
            </p:cNvSpPr>
            <p:nvPr/>
          </p:nvSpPr>
          <p:spPr bwMode="auto">
            <a:xfrm>
              <a:off x="1170" y="2494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74" name="Line 210"/>
            <p:cNvSpPr>
              <a:spLocks noChangeShapeType="1"/>
            </p:cNvSpPr>
            <p:nvPr/>
          </p:nvSpPr>
          <p:spPr bwMode="auto">
            <a:xfrm>
              <a:off x="1170" y="2095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75" name="Line 211"/>
            <p:cNvSpPr>
              <a:spLocks noChangeShapeType="1"/>
            </p:cNvSpPr>
            <p:nvPr/>
          </p:nvSpPr>
          <p:spPr bwMode="auto">
            <a:xfrm>
              <a:off x="1170" y="1693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76" name="Line 212"/>
            <p:cNvSpPr>
              <a:spLocks noChangeShapeType="1"/>
            </p:cNvSpPr>
            <p:nvPr/>
          </p:nvSpPr>
          <p:spPr bwMode="auto">
            <a:xfrm>
              <a:off x="1170" y="1295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77" name="Line 213"/>
            <p:cNvSpPr>
              <a:spLocks noChangeShapeType="1"/>
            </p:cNvSpPr>
            <p:nvPr/>
          </p:nvSpPr>
          <p:spPr bwMode="auto">
            <a:xfrm>
              <a:off x="1170" y="892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78" name="Line 214"/>
            <p:cNvSpPr>
              <a:spLocks noChangeShapeType="1"/>
            </p:cNvSpPr>
            <p:nvPr/>
          </p:nvSpPr>
          <p:spPr bwMode="auto">
            <a:xfrm>
              <a:off x="1205" y="2494"/>
              <a:ext cx="28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79" name="Line 215"/>
            <p:cNvSpPr>
              <a:spLocks noChangeShapeType="1"/>
            </p:cNvSpPr>
            <p:nvPr/>
          </p:nvSpPr>
          <p:spPr bwMode="auto">
            <a:xfrm flipV="1">
              <a:off x="1205" y="2494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80" name="Line 216"/>
            <p:cNvSpPr>
              <a:spLocks noChangeShapeType="1"/>
            </p:cNvSpPr>
            <p:nvPr/>
          </p:nvSpPr>
          <p:spPr bwMode="auto">
            <a:xfrm flipV="1">
              <a:off x="1925" y="2494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81" name="Line 217"/>
            <p:cNvSpPr>
              <a:spLocks noChangeShapeType="1"/>
            </p:cNvSpPr>
            <p:nvPr/>
          </p:nvSpPr>
          <p:spPr bwMode="auto">
            <a:xfrm flipV="1">
              <a:off x="2643" y="2494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82" name="Line 218"/>
            <p:cNvSpPr>
              <a:spLocks noChangeShapeType="1"/>
            </p:cNvSpPr>
            <p:nvPr/>
          </p:nvSpPr>
          <p:spPr bwMode="auto">
            <a:xfrm flipV="1">
              <a:off x="3363" y="2494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83" name="Line 219"/>
            <p:cNvSpPr>
              <a:spLocks noChangeShapeType="1"/>
            </p:cNvSpPr>
            <p:nvPr/>
          </p:nvSpPr>
          <p:spPr bwMode="auto">
            <a:xfrm flipV="1">
              <a:off x="4081" y="2494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84" name="Freeform 220"/>
            <p:cNvSpPr>
              <a:spLocks/>
            </p:cNvSpPr>
            <p:nvPr/>
          </p:nvSpPr>
          <p:spPr bwMode="auto">
            <a:xfrm>
              <a:off x="1420" y="924"/>
              <a:ext cx="35" cy="38"/>
            </a:xfrm>
            <a:custGeom>
              <a:avLst/>
              <a:gdLst>
                <a:gd name="T0" fmla="*/ 14 w 83"/>
                <a:gd name="T1" fmla="*/ 0 h 93"/>
                <a:gd name="T2" fmla="*/ 83 w 83"/>
                <a:gd name="T3" fmla="*/ 79 h 93"/>
                <a:gd name="T4" fmla="*/ 69 w 83"/>
                <a:gd name="T5" fmla="*/ 93 h 93"/>
                <a:gd name="T6" fmla="*/ 0 w 83"/>
                <a:gd name="T7" fmla="*/ 14 h 93"/>
                <a:gd name="T8" fmla="*/ 14 w 83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93">
                  <a:moveTo>
                    <a:pt x="14" y="0"/>
                  </a:moveTo>
                  <a:lnTo>
                    <a:pt x="83" y="79"/>
                  </a:lnTo>
                  <a:lnTo>
                    <a:pt x="69" y="93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85" name="Freeform 221"/>
            <p:cNvSpPr>
              <a:spLocks/>
            </p:cNvSpPr>
            <p:nvPr/>
          </p:nvSpPr>
          <p:spPr bwMode="auto">
            <a:xfrm>
              <a:off x="1467" y="975"/>
              <a:ext cx="28" cy="38"/>
            </a:xfrm>
            <a:custGeom>
              <a:avLst/>
              <a:gdLst>
                <a:gd name="T0" fmla="*/ 12 w 69"/>
                <a:gd name="T1" fmla="*/ 0 h 93"/>
                <a:gd name="T2" fmla="*/ 69 w 69"/>
                <a:gd name="T3" fmla="*/ 79 h 93"/>
                <a:gd name="T4" fmla="*/ 55 w 69"/>
                <a:gd name="T5" fmla="*/ 93 h 93"/>
                <a:gd name="T6" fmla="*/ 0 w 69"/>
                <a:gd name="T7" fmla="*/ 16 h 93"/>
                <a:gd name="T8" fmla="*/ 12 w 69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93">
                  <a:moveTo>
                    <a:pt x="12" y="0"/>
                  </a:moveTo>
                  <a:lnTo>
                    <a:pt x="69" y="79"/>
                  </a:lnTo>
                  <a:lnTo>
                    <a:pt x="55" y="93"/>
                  </a:lnTo>
                  <a:lnTo>
                    <a:pt x="0" y="1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86" name="Freeform 222"/>
            <p:cNvSpPr>
              <a:spLocks/>
            </p:cNvSpPr>
            <p:nvPr/>
          </p:nvSpPr>
          <p:spPr bwMode="auto">
            <a:xfrm>
              <a:off x="1507" y="1026"/>
              <a:ext cx="34" cy="39"/>
            </a:xfrm>
            <a:custGeom>
              <a:avLst/>
              <a:gdLst>
                <a:gd name="T0" fmla="*/ 12 w 81"/>
                <a:gd name="T1" fmla="*/ 0 h 96"/>
                <a:gd name="T2" fmla="*/ 81 w 81"/>
                <a:gd name="T3" fmla="*/ 79 h 96"/>
                <a:gd name="T4" fmla="*/ 69 w 81"/>
                <a:gd name="T5" fmla="*/ 96 h 96"/>
                <a:gd name="T6" fmla="*/ 0 w 81"/>
                <a:gd name="T7" fmla="*/ 17 h 96"/>
                <a:gd name="T8" fmla="*/ 12 w 81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6">
                  <a:moveTo>
                    <a:pt x="12" y="0"/>
                  </a:moveTo>
                  <a:lnTo>
                    <a:pt x="81" y="79"/>
                  </a:lnTo>
                  <a:lnTo>
                    <a:pt x="69" y="96"/>
                  </a:lnTo>
                  <a:lnTo>
                    <a:pt x="0" y="1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87" name="Freeform 223"/>
            <p:cNvSpPr>
              <a:spLocks/>
            </p:cNvSpPr>
            <p:nvPr/>
          </p:nvSpPr>
          <p:spPr bwMode="auto">
            <a:xfrm>
              <a:off x="1553" y="1077"/>
              <a:ext cx="35" cy="39"/>
            </a:xfrm>
            <a:custGeom>
              <a:avLst/>
              <a:gdLst>
                <a:gd name="T0" fmla="*/ 14 w 84"/>
                <a:gd name="T1" fmla="*/ 0 h 94"/>
                <a:gd name="T2" fmla="*/ 84 w 84"/>
                <a:gd name="T3" fmla="*/ 80 h 94"/>
                <a:gd name="T4" fmla="*/ 69 w 84"/>
                <a:gd name="T5" fmla="*/ 94 h 94"/>
                <a:gd name="T6" fmla="*/ 0 w 84"/>
                <a:gd name="T7" fmla="*/ 17 h 94"/>
                <a:gd name="T8" fmla="*/ 14 w 8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4">
                  <a:moveTo>
                    <a:pt x="14" y="0"/>
                  </a:moveTo>
                  <a:lnTo>
                    <a:pt x="84" y="80"/>
                  </a:lnTo>
                  <a:lnTo>
                    <a:pt x="69" y="94"/>
                  </a:lnTo>
                  <a:lnTo>
                    <a:pt x="0" y="1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88" name="Freeform 224"/>
            <p:cNvSpPr>
              <a:spLocks/>
            </p:cNvSpPr>
            <p:nvPr/>
          </p:nvSpPr>
          <p:spPr bwMode="auto">
            <a:xfrm>
              <a:off x="1594" y="1129"/>
              <a:ext cx="35" cy="38"/>
            </a:xfrm>
            <a:custGeom>
              <a:avLst/>
              <a:gdLst>
                <a:gd name="T0" fmla="*/ 14 w 84"/>
                <a:gd name="T1" fmla="*/ 0 h 94"/>
                <a:gd name="T2" fmla="*/ 84 w 84"/>
                <a:gd name="T3" fmla="*/ 79 h 94"/>
                <a:gd name="T4" fmla="*/ 69 w 84"/>
                <a:gd name="T5" fmla="*/ 94 h 94"/>
                <a:gd name="T6" fmla="*/ 0 w 84"/>
                <a:gd name="T7" fmla="*/ 17 h 94"/>
                <a:gd name="T8" fmla="*/ 14 w 8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4">
                  <a:moveTo>
                    <a:pt x="14" y="0"/>
                  </a:moveTo>
                  <a:lnTo>
                    <a:pt x="84" y="79"/>
                  </a:lnTo>
                  <a:lnTo>
                    <a:pt x="69" y="94"/>
                  </a:lnTo>
                  <a:lnTo>
                    <a:pt x="0" y="1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89" name="Freeform 225"/>
            <p:cNvSpPr>
              <a:spLocks/>
            </p:cNvSpPr>
            <p:nvPr/>
          </p:nvSpPr>
          <p:spPr bwMode="auto">
            <a:xfrm>
              <a:off x="1641" y="1180"/>
              <a:ext cx="34" cy="38"/>
            </a:xfrm>
            <a:custGeom>
              <a:avLst/>
              <a:gdLst>
                <a:gd name="T0" fmla="*/ 12 w 82"/>
                <a:gd name="T1" fmla="*/ 0 h 92"/>
                <a:gd name="T2" fmla="*/ 82 w 82"/>
                <a:gd name="T3" fmla="*/ 77 h 92"/>
                <a:gd name="T4" fmla="*/ 70 w 82"/>
                <a:gd name="T5" fmla="*/ 92 h 92"/>
                <a:gd name="T6" fmla="*/ 0 w 82"/>
                <a:gd name="T7" fmla="*/ 15 h 92"/>
                <a:gd name="T8" fmla="*/ 12 w 8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92">
                  <a:moveTo>
                    <a:pt x="12" y="0"/>
                  </a:moveTo>
                  <a:lnTo>
                    <a:pt x="82" y="77"/>
                  </a:lnTo>
                  <a:lnTo>
                    <a:pt x="70" y="92"/>
                  </a:lnTo>
                  <a:lnTo>
                    <a:pt x="0" y="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90" name="Freeform 226"/>
            <p:cNvSpPr>
              <a:spLocks/>
            </p:cNvSpPr>
            <p:nvPr/>
          </p:nvSpPr>
          <p:spPr bwMode="auto">
            <a:xfrm>
              <a:off x="1680" y="1232"/>
              <a:ext cx="35" cy="38"/>
            </a:xfrm>
            <a:custGeom>
              <a:avLst/>
              <a:gdLst>
                <a:gd name="T0" fmla="*/ 14 w 84"/>
                <a:gd name="T1" fmla="*/ 0 h 94"/>
                <a:gd name="T2" fmla="*/ 84 w 84"/>
                <a:gd name="T3" fmla="*/ 77 h 94"/>
                <a:gd name="T4" fmla="*/ 72 w 84"/>
                <a:gd name="T5" fmla="*/ 94 h 94"/>
                <a:gd name="T6" fmla="*/ 0 w 84"/>
                <a:gd name="T7" fmla="*/ 14 h 94"/>
                <a:gd name="T8" fmla="*/ 14 w 8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4">
                  <a:moveTo>
                    <a:pt x="14" y="0"/>
                  </a:moveTo>
                  <a:lnTo>
                    <a:pt x="84" y="77"/>
                  </a:lnTo>
                  <a:lnTo>
                    <a:pt x="72" y="94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91" name="Freeform 227"/>
            <p:cNvSpPr>
              <a:spLocks/>
            </p:cNvSpPr>
            <p:nvPr/>
          </p:nvSpPr>
          <p:spPr bwMode="auto">
            <a:xfrm>
              <a:off x="1726" y="1282"/>
              <a:ext cx="36" cy="40"/>
            </a:xfrm>
            <a:custGeom>
              <a:avLst/>
              <a:gdLst>
                <a:gd name="T0" fmla="*/ 17 w 86"/>
                <a:gd name="T1" fmla="*/ 0 h 96"/>
                <a:gd name="T2" fmla="*/ 86 w 86"/>
                <a:gd name="T3" fmla="*/ 79 h 96"/>
                <a:gd name="T4" fmla="*/ 72 w 86"/>
                <a:gd name="T5" fmla="*/ 96 h 96"/>
                <a:gd name="T6" fmla="*/ 0 w 86"/>
                <a:gd name="T7" fmla="*/ 14 h 96"/>
                <a:gd name="T8" fmla="*/ 17 w 8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6">
                  <a:moveTo>
                    <a:pt x="17" y="0"/>
                  </a:moveTo>
                  <a:lnTo>
                    <a:pt x="86" y="79"/>
                  </a:lnTo>
                  <a:lnTo>
                    <a:pt x="72" y="96"/>
                  </a:lnTo>
                  <a:lnTo>
                    <a:pt x="0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92" name="Freeform 228"/>
            <p:cNvSpPr>
              <a:spLocks/>
            </p:cNvSpPr>
            <p:nvPr/>
          </p:nvSpPr>
          <p:spPr bwMode="auto">
            <a:xfrm>
              <a:off x="1773" y="1334"/>
              <a:ext cx="30" cy="38"/>
            </a:xfrm>
            <a:custGeom>
              <a:avLst/>
              <a:gdLst>
                <a:gd name="T0" fmla="*/ 17 w 72"/>
                <a:gd name="T1" fmla="*/ 0 h 96"/>
                <a:gd name="T2" fmla="*/ 72 w 72"/>
                <a:gd name="T3" fmla="*/ 79 h 96"/>
                <a:gd name="T4" fmla="*/ 55 w 72"/>
                <a:gd name="T5" fmla="*/ 96 h 96"/>
                <a:gd name="T6" fmla="*/ 0 w 72"/>
                <a:gd name="T7" fmla="*/ 16 h 96"/>
                <a:gd name="T8" fmla="*/ 17 w 72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6">
                  <a:moveTo>
                    <a:pt x="17" y="0"/>
                  </a:moveTo>
                  <a:lnTo>
                    <a:pt x="72" y="79"/>
                  </a:lnTo>
                  <a:lnTo>
                    <a:pt x="55" y="96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93" name="Freeform 229"/>
            <p:cNvSpPr>
              <a:spLocks/>
            </p:cNvSpPr>
            <p:nvPr/>
          </p:nvSpPr>
          <p:spPr bwMode="auto">
            <a:xfrm>
              <a:off x="1814" y="1385"/>
              <a:ext cx="35" cy="39"/>
            </a:xfrm>
            <a:custGeom>
              <a:avLst/>
              <a:gdLst>
                <a:gd name="T0" fmla="*/ 17 w 84"/>
                <a:gd name="T1" fmla="*/ 0 h 93"/>
                <a:gd name="T2" fmla="*/ 84 w 84"/>
                <a:gd name="T3" fmla="*/ 77 h 93"/>
                <a:gd name="T4" fmla="*/ 72 w 84"/>
                <a:gd name="T5" fmla="*/ 93 h 93"/>
                <a:gd name="T6" fmla="*/ 0 w 84"/>
                <a:gd name="T7" fmla="*/ 14 h 93"/>
                <a:gd name="T8" fmla="*/ 17 w 84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7" y="0"/>
                  </a:moveTo>
                  <a:lnTo>
                    <a:pt x="84" y="77"/>
                  </a:lnTo>
                  <a:lnTo>
                    <a:pt x="72" y="93"/>
                  </a:lnTo>
                  <a:lnTo>
                    <a:pt x="0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94" name="Freeform 230"/>
            <p:cNvSpPr>
              <a:spLocks/>
            </p:cNvSpPr>
            <p:nvPr/>
          </p:nvSpPr>
          <p:spPr bwMode="auto">
            <a:xfrm>
              <a:off x="1861" y="1436"/>
              <a:ext cx="35" cy="39"/>
            </a:xfrm>
            <a:custGeom>
              <a:avLst/>
              <a:gdLst>
                <a:gd name="T0" fmla="*/ 14 w 83"/>
                <a:gd name="T1" fmla="*/ 0 h 96"/>
                <a:gd name="T2" fmla="*/ 83 w 83"/>
                <a:gd name="T3" fmla="*/ 80 h 96"/>
                <a:gd name="T4" fmla="*/ 69 w 83"/>
                <a:gd name="T5" fmla="*/ 96 h 96"/>
                <a:gd name="T6" fmla="*/ 0 w 83"/>
                <a:gd name="T7" fmla="*/ 17 h 96"/>
                <a:gd name="T8" fmla="*/ 14 w 8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96">
                  <a:moveTo>
                    <a:pt x="14" y="0"/>
                  </a:moveTo>
                  <a:lnTo>
                    <a:pt x="83" y="80"/>
                  </a:lnTo>
                  <a:lnTo>
                    <a:pt x="69" y="96"/>
                  </a:lnTo>
                  <a:lnTo>
                    <a:pt x="0" y="1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95" name="Freeform 231"/>
            <p:cNvSpPr>
              <a:spLocks/>
            </p:cNvSpPr>
            <p:nvPr/>
          </p:nvSpPr>
          <p:spPr bwMode="auto">
            <a:xfrm>
              <a:off x="1902" y="1487"/>
              <a:ext cx="34" cy="40"/>
            </a:xfrm>
            <a:custGeom>
              <a:avLst/>
              <a:gdLst>
                <a:gd name="T0" fmla="*/ 11 w 83"/>
                <a:gd name="T1" fmla="*/ 0 h 96"/>
                <a:gd name="T2" fmla="*/ 83 w 83"/>
                <a:gd name="T3" fmla="*/ 79 h 96"/>
                <a:gd name="T4" fmla="*/ 66 w 83"/>
                <a:gd name="T5" fmla="*/ 96 h 96"/>
                <a:gd name="T6" fmla="*/ 0 w 83"/>
                <a:gd name="T7" fmla="*/ 17 h 96"/>
                <a:gd name="T8" fmla="*/ 11 w 8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96">
                  <a:moveTo>
                    <a:pt x="11" y="0"/>
                  </a:moveTo>
                  <a:lnTo>
                    <a:pt x="83" y="79"/>
                  </a:lnTo>
                  <a:lnTo>
                    <a:pt x="66" y="96"/>
                  </a:lnTo>
                  <a:lnTo>
                    <a:pt x="0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96" name="Freeform 232"/>
            <p:cNvSpPr>
              <a:spLocks/>
            </p:cNvSpPr>
            <p:nvPr/>
          </p:nvSpPr>
          <p:spPr bwMode="auto">
            <a:xfrm>
              <a:off x="1947" y="1539"/>
              <a:ext cx="19" cy="19"/>
            </a:xfrm>
            <a:custGeom>
              <a:avLst/>
              <a:gdLst>
                <a:gd name="T0" fmla="*/ 15 w 43"/>
                <a:gd name="T1" fmla="*/ 0 h 48"/>
                <a:gd name="T2" fmla="*/ 43 w 43"/>
                <a:gd name="T3" fmla="*/ 34 h 48"/>
                <a:gd name="T4" fmla="*/ 29 w 43"/>
                <a:gd name="T5" fmla="*/ 48 h 48"/>
                <a:gd name="T6" fmla="*/ 0 w 43"/>
                <a:gd name="T7" fmla="*/ 19 h 48"/>
                <a:gd name="T8" fmla="*/ 15 w 43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8">
                  <a:moveTo>
                    <a:pt x="15" y="0"/>
                  </a:moveTo>
                  <a:lnTo>
                    <a:pt x="43" y="34"/>
                  </a:lnTo>
                  <a:lnTo>
                    <a:pt x="29" y="48"/>
                  </a:lnTo>
                  <a:lnTo>
                    <a:pt x="0" y="1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97" name="Line 233"/>
            <p:cNvSpPr>
              <a:spLocks noChangeShapeType="1"/>
            </p:cNvSpPr>
            <p:nvPr/>
          </p:nvSpPr>
          <p:spPr bwMode="auto">
            <a:xfrm>
              <a:off x="1959" y="1558"/>
              <a:ext cx="1815" cy="537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98" name="Freeform 234"/>
            <p:cNvSpPr>
              <a:spLocks/>
            </p:cNvSpPr>
            <p:nvPr/>
          </p:nvSpPr>
          <p:spPr bwMode="auto">
            <a:xfrm>
              <a:off x="1954" y="1558"/>
              <a:ext cx="12" cy="50"/>
            </a:xfrm>
            <a:custGeom>
              <a:avLst/>
              <a:gdLst>
                <a:gd name="T0" fmla="*/ 14 w 28"/>
                <a:gd name="T1" fmla="*/ 0 h 125"/>
                <a:gd name="T2" fmla="*/ 14 w 28"/>
                <a:gd name="T3" fmla="*/ 34 h 125"/>
                <a:gd name="T4" fmla="*/ 0 w 28"/>
                <a:gd name="T5" fmla="*/ 62 h 125"/>
                <a:gd name="T6" fmla="*/ 0 w 28"/>
                <a:gd name="T7" fmla="*/ 110 h 125"/>
                <a:gd name="T8" fmla="*/ 28 w 28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5">
                  <a:moveTo>
                    <a:pt x="14" y="0"/>
                  </a:moveTo>
                  <a:lnTo>
                    <a:pt x="14" y="34"/>
                  </a:lnTo>
                  <a:lnTo>
                    <a:pt x="0" y="62"/>
                  </a:lnTo>
                  <a:lnTo>
                    <a:pt x="0" y="110"/>
                  </a:lnTo>
                  <a:lnTo>
                    <a:pt x="28" y="1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99" name="Freeform 235"/>
            <p:cNvSpPr>
              <a:spLocks/>
            </p:cNvSpPr>
            <p:nvPr/>
          </p:nvSpPr>
          <p:spPr bwMode="auto">
            <a:xfrm>
              <a:off x="1966" y="1608"/>
              <a:ext cx="259" cy="9"/>
            </a:xfrm>
            <a:custGeom>
              <a:avLst/>
              <a:gdLst>
                <a:gd name="T0" fmla="*/ 0 w 624"/>
                <a:gd name="T1" fmla="*/ 0 h 19"/>
                <a:gd name="T2" fmla="*/ 55 w 624"/>
                <a:gd name="T3" fmla="*/ 0 h 19"/>
                <a:gd name="T4" fmla="*/ 110 w 624"/>
                <a:gd name="T5" fmla="*/ 19 h 19"/>
                <a:gd name="T6" fmla="*/ 196 w 624"/>
                <a:gd name="T7" fmla="*/ 19 h 19"/>
                <a:gd name="T8" fmla="*/ 292 w 624"/>
                <a:gd name="T9" fmla="*/ 19 h 19"/>
                <a:gd name="T10" fmla="*/ 474 w 624"/>
                <a:gd name="T11" fmla="*/ 19 h 19"/>
                <a:gd name="T12" fmla="*/ 557 w 624"/>
                <a:gd name="T13" fmla="*/ 19 h 19"/>
                <a:gd name="T14" fmla="*/ 624 w 624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4" h="19">
                  <a:moveTo>
                    <a:pt x="0" y="0"/>
                  </a:moveTo>
                  <a:lnTo>
                    <a:pt x="55" y="0"/>
                  </a:lnTo>
                  <a:lnTo>
                    <a:pt x="110" y="19"/>
                  </a:lnTo>
                  <a:lnTo>
                    <a:pt x="196" y="19"/>
                  </a:lnTo>
                  <a:lnTo>
                    <a:pt x="292" y="19"/>
                  </a:lnTo>
                  <a:lnTo>
                    <a:pt x="474" y="19"/>
                  </a:lnTo>
                  <a:lnTo>
                    <a:pt x="557" y="19"/>
                  </a:lnTo>
                  <a:lnTo>
                    <a:pt x="624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00" name="Freeform 236"/>
            <p:cNvSpPr>
              <a:spLocks/>
            </p:cNvSpPr>
            <p:nvPr/>
          </p:nvSpPr>
          <p:spPr bwMode="auto">
            <a:xfrm>
              <a:off x="2225" y="1596"/>
              <a:ext cx="188" cy="21"/>
            </a:xfrm>
            <a:custGeom>
              <a:avLst/>
              <a:gdLst>
                <a:gd name="T0" fmla="*/ 0 w 450"/>
                <a:gd name="T1" fmla="*/ 48 h 48"/>
                <a:gd name="T2" fmla="*/ 141 w 450"/>
                <a:gd name="T3" fmla="*/ 29 h 48"/>
                <a:gd name="T4" fmla="*/ 266 w 450"/>
                <a:gd name="T5" fmla="*/ 14 h 48"/>
                <a:gd name="T6" fmla="*/ 378 w 450"/>
                <a:gd name="T7" fmla="*/ 0 h 48"/>
                <a:gd name="T8" fmla="*/ 418 w 450"/>
                <a:gd name="T9" fmla="*/ 0 h 48"/>
                <a:gd name="T10" fmla="*/ 450 w 450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" h="48">
                  <a:moveTo>
                    <a:pt x="0" y="48"/>
                  </a:moveTo>
                  <a:lnTo>
                    <a:pt x="141" y="29"/>
                  </a:lnTo>
                  <a:lnTo>
                    <a:pt x="266" y="14"/>
                  </a:lnTo>
                  <a:lnTo>
                    <a:pt x="378" y="0"/>
                  </a:lnTo>
                  <a:lnTo>
                    <a:pt x="418" y="0"/>
                  </a:lnTo>
                  <a:lnTo>
                    <a:pt x="4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01" name="Freeform 237"/>
            <p:cNvSpPr>
              <a:spLocks/>
            </p:cNvSpPr>
            <p:nvPr/>
          </p:nvSpPr>
          <p:spPr bwMode="auto">
            <a:xfrm>
              <a:off x="2405" y="1596"/>
              <a:ext cx="12" cy="78"/>
            </a:xfrm>
            <a:custGeom>
              <a:avLst/>
              <a:gdLst>
                <a:gd name="T0" fmla="*/ 17 w 29"/>
                <a:gd name="T1" fmla="*/ 0 h 187"/>
                <a:gd name="T2" fmla="*/ 29 w 29"/>
                <a:gd name="T3" fmla="*/ 14 h 187"/>
                <a:gd name="T4" fmla="*/ 29 w 29"/>
                <a:gd name="T5" fmla="*/ 29 h 187"/>
                <a:gd name="T6" fmla="*/ 17 w 29"/>
                <a:gd name="T7" fmla="*/ 77 h 187"/>
                <a:gd name="T8" fmla="*/ 0 w 29"/>
                <a:gd name="T9" fmla="*/ 139 h 187"/>
                <a:gd name="T10" fmla="*/ 0 w 29"/>
                <a:gd name="T11" fmla="*/ 156 h 187"/>
                <a:gd name="T12" fmla="*/ 17 w 29"/>
                <a:gd name="T1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7">
                  <a:moveTo>
                    <a:pt x="17" y="0"/>
                  </a:moveTo>
                  <a:lnTo>
                    <a:pt x="29" y="14"/>
                  </a:lnTo>
                  <a:lnTo>
                    <a:pt x="29" y="29"/>
                  </a:lnTo>
                  <a:lnTo>
                    <a:pt x="17" y="77"/>
                  </a:lnTo>
                  <a:lnTo>
                    <a:pt x="0" y="139"/>
                  </a:lnTo>
                  <a:lnTo>
                    <a:pt x="0" y="156"/>
                  </a:lnTo>
                  <a:lnTo>
                    <a:pt x="17" y="1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02" name="Freeform 238"/>
            <p:cNvSpPr>
              <a:spLocks/>
            </p:cNvSpPr>
            <p:nvPr/>
          </p:nvSpPr>
          <p:spPr bwMode="auto">
            <a:xfrm>
              <a:off x="2413" y="1674"/>
              <a:ext cx="254" cy="198"/>
            </a:xfrm>
            <a:custGeom>
              <a:avLst/>
              <a:gdLst>
                <a:gd name="T0" fmla="*/ 0 w 611"/>
                <a:gd name="T1" fmla="*/ 0 h 487"/>
                <a:gd name="T2" fmla="*/ 26 w 611"/>
                <a:gd name="T3" fmla="*/ 34 h 487"/>
                <a:gd name="T4" fmla="*/ 66 w 611"/>
                <a:gd name="T5" fmla="*/ 96 h 487"/>
                <a:gd name="T6" fmla="*/ 124 w 611"/>
                <a:gd name="T7" fmla="*/ 158 h 487"/>
                <a:gd name="T8" fmla="*/ 193 w 611"/>
                <a:gd name="T9" fmla="*/ 235 h 487"/>
                <a:gd name="T10" fmla="*/ 277 w 611"/>
                <a:gd name="T11" fmla="*/ 298 h 487"/>
                <a:gd name="T12" fmla="*/ 375 w 611"/>
                <a:gd name="T13" fmla="*/ 377 h 487"/>
                <a:gd name="T14" fmla="*/ 485 w 611"/>
                <a:gd name="T15" fmla="*/ 439 h 487"/>
                <a:gd name="T16" fmla="*/ 611 w 611"/>
                <a:gd name="T17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1" h="487">
                  <a:moveTo>
                    <a:pt x="0" y="0"/>
                  </a:moveTo>
                  <a:lnTo>
                    <a:pt x="26" y="34"/>
                  </a:lnTo>
                  <a:lnTo>
                    <a:pt x="66" y="96"/>
                  </a:lnTo>
                  <a:lnTo>
                    <a:pt x="124" y="158"/>
                  </a:lnTo>
                  <a:lnTo>
                    <a:pt x="193" y="235"/>
                  </a:lnTo>
                  <a:lnTo>
                    <a:pt x="277" y="298"/>
                  </a:lnTo>
                  <a:lnTo>
                    <a:pt x="375" y="377"/>
                  </a:lnTo>
                  <a:lnTo>
                    <a:pt x="485" y="439"/>
                  </a:lnTo>
                  <a:lnTo>
                    <a:pt x="611" y="4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03" name="Freeform 239"/>
            <p:cNvSpPr>
              <a:spLocks/>
            </p:cNvSpPr>
            <p:nvPr/>
          </p:nvSpPr>
          <p:spPr bwMode="auto">
            <a:xfrm>
              <a:off x="2667" y="1872"/>
              <a:ext cx="1107" cy="223"/>
            </a:xfrm>
            <a:custGeom>
              <a:avLst/>
              <a:gdLst>
                <a:gd name="T0" fmla="*/ 0 w 2658"/>
                <a:gd name="T1" fmla="*/ 0 h 547"/>
                <a:gd name="T2" fmla="*/ 110 w 2658"/>
                <a:gd name="T3" fmla="*/ 31 h 547"/>
                <a:gd name="T4" fmla="*/ 235 w 2658"/>
                <a:gd name="T5" fmla="*/ 62 h 547"/>
                <a:gd name="T6" fmla="*/ 376 w 2658"/>
                <a:gd name="T7" fmla="*/ 94 h 547"/>
                <a:gd name="T8" fmla="*/ 514 w 2658"/>
                <a:gd name="T9" fmla="*/ 125 h 547"/>
                <a:gd name="T10" fmla="*/ 849 w 2658"/>
                <a:gd name="T11" fmla="*/ 204 h 547"/>
                <a:gd name="T12" fmla="*/ 1198 w 2658"/>
                <a:gd name="T13" fmla="*/ 266 h 547"/>
                <a:gd name="T14" fmla="*/ 1573 w 2658"/>
                <a:gd name="T15" fmla="*/ 345 h 547"/>
                <a:gd name="T16" fmla="*/ 1948 w 2658"/>
                <a:gd name="T17" fmla="*/ 408 h 547"/>
                <a:gd name="T18" fmla="*/ 2311 w 2658"/>
                <a:gd name="T19" fmla="*/ 485 h 547"/>
                <a:gd name="T20" fmla="*/ 2658 w 2658"/>
                <a:gd name="T21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8" h="547">
                  <a:moveTo>
                    <a:pt x="0" y="0"/>
                  </a:moveTo>
                  <a:lnTo>
                    <a:pt x="110" y="31"/>
                  </a:lnTo>
                  <a:lnTo>
                    <a:pt x="235" y="62"/>
                  </a:lnTo>
                  <a:lnTo>
                    <a:pt x="376" y="94"/>
                  </a:lnTo>
                  <a:lnTo>
                    <a:pt x="514" y="125"/>
                  </a:lnTo>
                  <a:lnTo>
                    <a:pt x="849" y="204"/>
                  </a:lnTo>
                  <a:lnTo>
                    <a:pt x="1198" y="266"/>
                  </a:lnTo>
                  <a:lnTo>
                    <a:pt x="1573" y="345"/>
                  </a:lnTo>
                  <a:lnTo>
                    <a:pt x="1948" y="408"/>
                  </a:lnTo>
                  <a:lnTo>
                    <a:pt x="2311" y="485"/>
                  </a:lnTo>
                  <a:lnTo>
                    <a:pt x="2658" y="5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04" name="Oval 240"/>
            <p:cNvSpPr>
              <a:spLocks noChangeArrowheads="1"/>
            </p:cNvSpPr>
            <p:nvPr/>
          </p:nvSpPr>
          <p:spPr bwMode="auto">
            <a:xfrm>
              <a:off x="2382" y="1642"/>
              <a:ext cx="54" cy="57"/>
            </a:xfrm>
            <a:prstGeom prst="ellips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05" name="Oval 241"/>
            <p:cNvSpPr>
              <a:spLocks noChangeArrowheads="1"/>
            </p:cNvSpPr>
            <p:nvPr/>
          </p:nvSpPr>
          <p:spPr bwMode="auto">
            <a:xfrm>
              <a:off x="3746" y="2064"/>
              <a:ext cx="53" cy="59"/>
            </a:xfrm>
            <a:prstGeom prst="ellips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06" name="Oval 242"/>
            <p:cNvSpPr>
              <a:spLocks noChangeArrowheads="1"/>
            </p:cNvSpPr>
            <p:nvPr/>
          </p:nvSpPr>
          <p:spPr bwMode="auto">
            <a:xfrm>
              <a:off x="2638" y="1840"/>
              <a:ext cx="53" cy="59"/>
            </a:xfrm>
            <a:prstGeom prst="ellips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07" name="Oval 243"/>
            <p:cNvSpPr>
              <a:spLocks noChangeArrowheads="1"/>
            </p:cNvSpPr>
            <p:nvPr/>
          </p:nvSpPr>
          <p:spPr bwMode="auto">
            <a:xfrm>
              <a:off x="2198" y="1584"/>
              <a:ext cx="53" cy="59"/>
            </a:xfrm>
            <a:prstGeom prst="ellips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08" name="Oval 244"/>
            <p:cNvSpPr>
              <a:spLocks noChangeArrowheads="1"/>
            </p:cNvSpPr>
            <p:nvPr/>
          </p:nvSpPr>
          <p:spPr bwMode="auto">
            <a:xfrm>
              <a:off x="1936" y="1577"/>
              <a:ext cx="54" cy="58"/>
            </a:xfrm>
            <a:prstGeom prst="ellips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09" name="Rectangle 245"/>
            <p:cNvSpPr>
              <a:spLocks noChangeArrowheads="1"/>
            </p:cNvSpPr>
            <p:nvPr/>
          </p:nvSpPr>
          <p:spPr bwMode="auto">
            <a:xfrm>
              <a:off x="1925" y="1519"/>
              <a:ext cx="7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10" name="Line 246"/>
            <p:cNvSpPr>
              <a:spLocks noChangeShapeType="1"/>
            </p:cNvSpPr>
            <p:nvPr/>
          </p:nvSpPr>
          <p:spPr bwMode="auto">
            <a:xfrm flipH="1" flipV="1">
              <a:off x="1930" y="1527"/>
              <a:ext cx="29" cy="3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11" name="Line 247"/>
            <p:cNvSpPr>
              <a:spLocks noChangeShapeType="1"/>
            </p:cNvSpPr>
            <p:nvPr/>
          </p:nvSpPr>
          <p:spPr bwMode="auto">
            <a:xfrm>
              <a:off x="1959" y="1558"/>
              <a:ext cx="29" cy="33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12" name="Line 248"/>
            <p:cNvSpPr>
              <a:spLocks noChangeShapeType="1"/>
            </p:cNvSpPr>
            <p:nvPr/>
          </p:nvSpPr>
          <p:spPr bwMode="auto">
            <a:xfrm flipH="1">
              <a:off x="1930" y="1558"/>
              <a:ext cx="29" cy="33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13" name="Line 249"/>
            <p:cNvSpPr>
              <a:spLocks noChangeShapeType="1"/>
            </p:cNvSpPr>
            <p:nvPr/>
          </p:nvSpPr>
          <p:spPr bwMode="auto">
            <a:xfrm flipV="1">
              <a:off x="1959" y="1527"/>
              <a:ext cx="29" cy="3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14" name="Rectangle 250"/>
            <p:cNvSpPr>
              <a:spLocks noChangeArrowheads="1"/>
            </p:cNvSpPr>
            <p:nvPr/>
          </p:nvSpPr>
          <p:spPr bwMode="auto">
            <a:xfrm>
              <a:off x="1629" y="1110"/>
              <a:ext cx="75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15" name="Line 251"/>
            <p:cNvSpPr>
              <a:spLocks noChangeShapeType="1"/>
            </p:cNvSpPr>
            <p:nvPr/>
          </p:nvSpPr>
          <p:spPr bwMode="auto">
            <a:xfrm flipH="1" flipV="1">
              <a:off x="1634" y="1116"/>
              <a:ext cx="30" cy="3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16" name="Line 252"/>
            <p:cNvSpPr>
              <a:spLocks noChangeShapeType="1"/>
            </p:cNvSpPr>
            <p:nvPr/>
          </p:nvSpPr>
          <p:spPr bwMode="auto">
            <a:xfrm>
              <a:off x="1664" y="1147"/>
              <a:ext cx="28" cy="33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17" name="Line 253"/>
            <p:cNvSpPr>
              <a:spLocks noChangeShapeType="1"/>
            </p:cNvSpPr>
            <p:nvPr/>
          </p:nvSpPr>
          <p:spPr bwMode="auto">
            <a:xfrm flipH="1">
              <a:off x="1634" y="1147"/>
              <a:ext cx="30" cy="33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18" name="Line 254"/>
            <p:cNvSpPr>
              <a:spLocks noChangeShapeType="1"/>
            </p:cNvSpPr>
            <p:nvPr/>
          </p:nvSpPr>
          <p:spPr bwMode="auto">
            <a:xfrm flipV="1">
              <a:off x="1664" y="1116"/>
              <a:ext cx="28" cy="3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19" name="Rectangle 255"/>
            <p:cNvSpPr>
              <a:spLocks noChangeArrowheads="1"/>
            </p:cNvSpPr>
            <p:nvPr/>
          </p:nvSpPr>
          <p:spPr bwMode="auto">
            <a:xfrm>
              <a:off x="1374" y="942"/>
              <a:ext cx="7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20" name="Line 256"/>
            <p:cNvSpPr>
              <a:spLocks noChangeShapeType="1"/>
            </p:cNvSpPr>
            <p:nvPr/>
          </p:nvSpPr>
          <p:spPr bwMode="auto">
            <a:xfrm flipH="1" flipV="1">
              <a:off x="1379" y="950"/>
              <a:ext cx="29" cy="32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21" name="Line 257"/>
            <p:cNvSpPr>
              <a:spLocks noChangeShapeType="1"/>
            </p:cNvSpPr>
            <p:nvPr/>
          </p:nvSpPr>
          <p:spPr bwMode="auto">
            <a:xfrm>
              <a:off x="1408" y="982"/>
              <a:ext cx="29" cy="3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22" name="Line 258"/>
            <p:cNvSpPr>
              <a:spLocks noChangeShapeType="1"/>
            </p:cNvSpPr>
            <p:nvPr/>
          </p:nvSpPr>
          <p:spPr bwMode="auto">
            <a:xfrm flipH="1">
              <a:off x="1379" y="982"/>
              <a:ext cx="29" cy="3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23" name="Line 259"/>
            <p:cNvSpPr>
              <a:spLocks noChangeShapeType="1"/>
            </p:cNvSpPr>
            <p:nvPr/>
          </p:nvSpPr>
          <p:spPr bwMode="auto">
            <a:xfrm flipV="1">
              <a:off x="1408" y="950"/>
              <a:ext cx="29" cy="32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24" name="Rectangle 260"/>
            <p:cNvSpPr>
              <a:spLocks noChangeArrowheads="1"/>
            </p:cNvSpPr>
            <p:nvPr/>
          </p:nvSpPr>
          <p:spPr bwMode="auto">
            <a:xfrm>
              <a:off x="2377" y="1558"/>
              <a:ext cx="77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25" name="Line 261"/>
            <p:cNvSpPr>
              <a:spLocks noChangeShapeType="1"/>
            </p:cNvSpPr>
            <p:nvPr/>
          </p:nvSpPr>
          <p:spPr bwMode="auto">
            <a:xfrm flipH="1" flipV="1">
              <a:off x="2382" y="1564"/>
              <a:ext cx="31" cy="32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26" name="Line 262"/>
            <p:cNvSpPr>
              <a:spLocks noChangeShapeType="1"/>
            </p:cNvSpPr>
            <p:nvPr/>
          </p:nvSpPr>
          <p:spPr bwMode="auto">
            <a:xfrm>
              <a:off x="2413" y="1596"/>
              <a:ext cx="27" cy="33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27" name="Line 263"/>
            <p:cNvSpPr>
              <a:spLocks noChangeShapeType="1"/>
            </p:cNvSpPr>
            <p:nvPr/>
          </p:nvSpPr>
          <p:spPr bwMode="auto">
            <a:xfrm flipH="1">
              <a:off x="2382" y="1596"/>
              <a:ext cx="31" cy="33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28" name="Line 264"/>
            <p:cNvSpPr>
              <a:spLocks noChangeShapeType="1"/>
            </p:cNvSpPr>
            <p:nvPr/>
          </p:nvSpPr>
          <p:spPr bwMode="auto">
            <a:xfrm flipV="1">
              <a:off x="2413" y="1564"/>
              <a:ext cx="27" cy="32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29" name="Rectangle 265"/>
            <p:cNvSpPr>
              <a:spLocks noChangeArrowheads="1"/>
            </p:cNvSpPr>
            <p:nvPr/>
          </p:nvSpPr>
          <p:spPr bwMode="auto">
            <a:xfrm>
              <a:off x="1391" y="897"/>
              <a:ext cx="58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30" name="Rectangle 266"/>
            <p:cNvSpPr>
              <a:spLocks noChangeArrowheads="1"/>
            </p:cNvSpPr>
            <p:nvPr/>
          </p:nvSpPr>
          <p:spPr bwMode="auto">
            <a:xfrm>
              <a:off x="1930" y="1527"/>
              <a:ext cx="6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31" name="Rectangle 267"/>
            <p:cNvSpPr>
              <a:spLocks noChangeArrowheads="1"/>
            </p:cNvSpPr>
            <p:nvPr/>
          </p:nvSpPr>
          <p:spPr bwMode="auto">
            <a:xfrm>
              <a:off x="1930" y="1527"/>
              <a:ext cx="6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32" name="Rectangle 268"/>
            <p:cNvSpPr>
              <a:spLocks noChangeArrowheads="1"/>
            </p:cNvSpPr>
            <p:nvPr/>
          </p:nvSpPr>
          <p:spPr bwMode="auto">
            <a:xfrm>
              <a:off x="1936" y="1577"/>
              <a:ext cx="59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33" name="Rectangle 269"/>
            <p:cNvSpPr>
              <a:spLocks noChangeArrowheads="1"/>
            </p:cNvSpPr>
            <p:nvPr/>
          </p:nvSpPr>
          <p:spPr bwMode="auto">
            <a:xfrm>
              <a:off x="2198" y="1584"/>
              <a:ext cx="5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34" name="Rectangle 270"/>
            <p:cNvSpPr>
              <a:spLocks noChangeArrowheads="1"/>
            </p:cNvSpPr>
            <p:nvPr/>
          </p:nvSpPr>
          <p:spPr bwMode="auto">
            <a:xfrm>
              <a:off x="2382" y="1564"/>
              <a:ext cx="60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35" name="Rectangle 271"/>
            <p:cNvSpPr>
              <a:spLocks noChangeArrowheads="1"/>
            </p:cNvSpPr>
            <p:nvPr/>
          </p:nvSpPr>
          <p:spPr bwMode="auto">
            <a:xfrm>
              <a:off x="2382" y="1642"/>
              <a:ext cx="6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36" name="Rectangle 272"/>
            <p:cNvSpPr>
              <a:spLocks noChangeArrowheads="1"/>
            </p:cNvSpPr>
            <p:nvPr/>
          </p:nvSpPr>
          <p:spPr bwMode="auto">
            <a:xfrm>
              <a:off x="2621" y="1821"/>
              <a:ext cx="9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37" name="Rectangle 273"/>
            <p:cNvSpPr>
              <a:spLocks noChangeArrowheads="1"/>
            </p:cNvSpPr>
            <p:nvPr/>
          </p:nvSpPr>
          <p:spPr bwMode="auto">
            <a:xfrm>
              <a:off x="3746" y="2064"/>
              <a:ext cx="59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38" name="Rectangle 274"/>
            <p:cNvSpPr>
              <a:spLocks noChangeArrowheads="1"/>
            </p:cNvSpPr>
            <p:nvPr/>
          </p:nvSpPr>
          <p:spPr bwMode="auto">
            <a:xfrm>
              <a:off x="2800" y="462"/>
              <a:ext cx="4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2200">
                  <a:solidFill>
                    <a:srgbClr val="000000"/>
                  </a:solidFill>
                </a:rPr>
                <a:t> </a:t>
              </a:r>
              <a:endParaRPr lang="ru-RU" sz="2200" b="0"/>
            </a:p>
          </p:txBody>
        </p:sp>
        <p:sp>
          <p:nvSpPr>
            <p:cNvPr id="472339" name="Rectangle 275"/>
            <p:cNvSpPr>
              <a:spLocks noChangeArrowheads="1"/>
            </p:cNvSpPr>
            <p:nvPr/>
          </p:nvSpPr>
          <p:spPr bwMode="auto">
            <a:xfrm>
              <a:off x="828" y="2425"/>
              <a:ext cx="38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900" b="0">
                  <a:solidFill>
                    <a:srgbClr val="000000"/>
                  </a:solidFill>
                </a:rPr>
                <a:t>0.001</a:t>
              </a:r>
              <a:endParaRPr lang="ru-RU" sz="2200" b="0"/>
            </a:p>
          </p:txBody>
        </p:sp>
        <p:sp>
          <p:nvSpPr>
            <p:cNvPr id="472340" name="Rectangle 276"/>
            <p:cNvSpPr>
              <a:spLocks noChangeArrowheads="1"/>
            </p:cNvSpPr>
            <p:nvPr/>
          </p:nvSpPr>
          <p:spPr bwMode="auto">
            <a:xfrm>
              <a:off x="891" y="2025"/>
              <a:ext cx="29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900" b="0">
                  <a:solidFill>
                    <a:srgbClr val="000000"/>
                  </a:solidFill>
                </a:rPr>
                <a:t>0.01</a:t>
              </a:r>
              <a:endParaRPr lang="ru-RU" sz="2200" b="0"/>
            </a:p>
          </p:txBody>
        </p:sp>
        <p:sp>
          <p:nvSpPr>
            <p:cNvPr id="472341" name="Rectangle 277"/>
            <p:cNvSpPr>
              <a:spLocks noChangeArrowheads="1"/>
            </p:cNvSpPr>
            <p:nvPr/>
          </p:nvSpPr>
          <p:spPr bwMode="auto">
            <a:xfrm>
              <a:off x="956" y="1622"/>
              <a:ext cx="21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900" b="0">
                  <a:solidFill>
                    <a:srgbClr val="000000"/>
                  </a:solidFill>
                </a:rPr>
                <a:t>0.1</a:t>
              </a:r>
              <a:endParaRPr lang="ru-RU" sz="2200" b="0"/>
            </a:p>
          </p:txBody>
        </p:sp>
        <p:sp>
          <p:nvSpPr>
            <p:cNvPr id="472342" name="Rectangle 278"/>
            <p:cNvSpPr>
              <a:spLocks noChangeArrowheads="1"/>
            </p:cNvSpPr>
            <p:nvPr/>
          </p:nvSpPr>
          <p:spPr bwMode="auto">
            <a:xfrm>
              <a:off x="1054" y="1225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900" b="0">
                  <a:solidFill>
                    <a:srgbClr val="000000"/>
                  </a:solidFill>
                </a:rPr>
                <a:t>1</a:t>
              </a:r>
              <a:endParaRPr lang="ru-RU" sz="2200" b="0"/>
            </a:p>
          </p:txBody>
        </p:sp>
        <p:sp>
          <p:nvSpPr>
            <p:cNvPr id="472343" name="Rectangle 279"/>
            <p:cNvSpPr>
              <a:spLocks noChangeArrowheads="1"/>
            </p:cNvSpPr>
            <p:nvPr/>
          </p:nvSpPr>
          <p:spPr bwMode="auto">
            <a:xfrm>
              <a:off x="990" y="821"/>
              <a:ext cx="16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900" b="0">
                  <a:solidFill>
                    <a:srgbClr val="000000"/>
                  </a:solidFill>
                </a:rPr>
                <a:t>10</a:t>
              </a:r>
              <a:endParaRPr lang="ru-RU" sz="2200" b="0"/>
            </a:p>
          </p:txBody>
        </p:sp>
        <p:sp>
          <p:nvSpPr>
            <p:cNvPr id="472344" name="Rectangle 280"/>
            <p:cNvSpPr>
              <a:spLocks noChangeArrowheads="1"/>
            </p:cNvSpPr>
            <p:nvPr/>
          </p:nvSpPr>
          <p:spPr bwMode="auto">
            <a:xfrm>
              <a:off x="1094" y="2602"/>
              <a:ext cx="29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900" b="0">
                  <a:solidFill>
                    <a:srgbClr val="000000"/>
                  </a:solidFill>
                </a:rPr>
                <a:t>0.65</a:t>
              </a:r>
              <a:endParaRPr lang="ru-RU" sz="2200" b="0"/>
            </a:p>
          </p:txBody>
        </p:sp>
        <p:sp>
          <p:nvSpPr>
            <p:cNvPr id="472345" name="Rectangle 281"/>
            <p:cNvSpPr>
              <a:spLocks noChangeArrowheads="1"/>
            </p:cNvSpPr>
            <p:nvPr/>
          </p:nvSpPr>
          <p:spPr bwMode="auto">
            <a:xfrm>
              <a:off x="1815" y="2602"/>
              <a:ext cx="29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900" b="0">
                  <a:solidFill>
                    <a:srgbClr val="000000"/>
                  </a:solidFill>
                </a:rPr>
                <a:t>0.75</a:t>
              </a:r>
              <a:endParaRPr lang="ru-RU" sz="2200" b="0"/>
            </a:p>
          </p:txBody>
        </p:sp>
        <p:sp>
          <p:nvSpPr>
            <p:cNvPr id="472346" name="Rectangle 282"/>
            <p:cNvSpPr>
              <a:spLocks noChangeArrowheads="1"/>
            </p:cNvSpPr>
            <p:nvPr/>
          </p:nvSpPr>
          <p:spPr bwMode="auto">
            <a:xfrm>
              <a:off x="2533" y="2602"/>
              <a:ext cx="29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900" b="0">
                  <a:solidFill>
                    <a:srgbClr val="000000"/>
                  </a:solidFill>
                </a:rPr>
                <a:t>0.85</a:t>
              </a:r>
              <a:endParaRPr lang="ru-RU" sz="2200" b="0"/>
            </a:p>
          </p:txBody>
        </p:sp>
        <p:sp>
          <p:nvSpPr>
            <p:cNvPr id="472347" name="Rectangle 283"/>
            <p:cNvSpPr>
              <a:spLocks noChangeArrowheads="1"/>
            </p:cNvSpPr>
            <p:nvPr/>
          </p:nvSpPr>
          <p:spPr bwMode="auto">
            <a:xfrm>
              <a:off x="3252" y="2602"/>
              <a:ext cx="29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900" b="0">
                  <a:solidFill>
                    <a:srgbClr val="000000"/>
                  </a:solidFill>
                </a:rPr>
                <a:t>0.95</a:t>
              </a:r>
              <a:endParaRPr lang="ru-RU" sz="2200" b="0"/>
            </a:p>
          </p:txBody>
        </p:sp>
        <p:sp>
          <p:nvSpPr>
            <p:cNvPr id="472348" name="Rectangle 284"/>
            <p:cNvSpPr>
              <a:spLocks noChangeArrowheads="1"/>
            </p:cNvSpPr>
            <p:nvPr/>
          </p:nvSpPr>
          <p:spPr bwMode="auto">
            <a:xfrm>
              <a:off x="3973" y="2602"/>
              <a:ext cx="2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900" b="0">
                  <a:solidFill>
                    <a:srgbClr val="000000"/>
                  </a:solidFill>
                </a:rPr>
                <a:t>1.05</a:t>
              </a:r>
              <a:endParaRPr lang="ru-RU" sz="2200" b="0"/>
            </a:p>
          </p:txBody>
        </p:sp>
        <p:sp>
          <p:nvSpPr>
            <p:cNvPr id="472349" name="Rectangle 285"/>
            <p:cNvSpPr>
              <a:spLocks noChangeArrowheads="1"/>
            </p:cNvSpPr>
            <p:nvPr/>
          </p:nvSpPr>
          <p:spPr bwMode="auto">
            <a:xfrm>
              <a:off x="3367" y="1026"/>
              <a:ext cx="716" cy="55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2350" name="Oval 286"/>
            <p:cNvSpPr>
              <a:spLocks noChangeArrowheads="1"/>
            </p:cNvSpPr>
            <p:nvPr/>
          </p:nvSpPr>
          <p:spPr bwMode="auto">
            <a:xfrm>
              <a:off x="3488" y="1135"/>
              <a:ext cx="52" cy="58"/>
            </a:xfrm>
            <a:prstGeom prst="ellips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51" name="Rectangle 287"/>
            <p:cNvSpPr>
              <a:spLocks noChangeArrowheads="1"/>
            </p:cNvSpPr>
            <p:nvPr/>
          </p:nvSpPr>
          <p:spPr bwMode="auto">
            <a:xfrm>
              <a:off x="3473" y="1340"/>
              <a:ext cx="77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52" name="Line 288"/>
            <p:cNvSpPr>
              <a:spLocks noChangeShapeType="1"/>
            </p:cNvSpPr>
            <p:nvPr/>
          </p:nvSpPr>
          <p:spPr bwMode="auto">
            <a:xfrm flipH="1" flipV="1">
              <a:off x="3479" y="1348"/>
              <a:ext cx="28" cy="3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53" name="Line 289"/>
            <p:cNvSpPr>
              <a:spLocks noChangeShapeType="1"/>
            </p:cNvSpPr>
            <p:nvPr/>
          </p:nvSpPr>
          <p:spPr bwMode="auto">
            <a:xfrm>
              <a:off x="3507" y="1379"/>
              <a:ext cx="30" cy="32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54" name="Line 290"/>
            <p:cNvSpPr>
              <a:spLocks noChangeShapeType="1"/>
            </p:cNvSpPr>
            <p:nvPr/>
          </p:nvSpPr>
          <p:spPr bwMode="auto">
            <a:xfrm flipH="1">
              <a:off x="3479" y="1379"/>
              <a:ext cx="28" cy="32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55" name="Line 291"/>
            <p:cNvSpPr>
              <a:spLocks noChangeShapeType="1"/>
            </p:cNvSpPr>
            <p:nvPr/>
          </p:nvSpPr>
          <p:spPr bwMode="auto">
            <a:xfrm flipV="1">
              <a:off x="3507" y="1348"/>
              <a:ext cx="30" cy="3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56" name="Rectangle 292"/>
            <p:cNvSpPr>
              <a:spLocks noChangeArrowheads="1"/>
            </p:cNvSpPr>
            <p:nvPr/>
          </p:nvSpPr>
          <p:spPr bwMode="auto">
            <a:xfrm>
              <a:off x="723" y="338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500" b="0">
                  <a:solidFill>
                    <a:srgbClr val="000000"/>
                  </a:solidFill>
                </a:rPr>
                <a:t> </a:t>
              </a:r>
              <a:endParaRPr lang="ru-RU" sz="2200" b="0"/>
            </a:p>
          </p:txBody>
        </p:sp>
        <p:sp>
          <p:nvSpPr>
            <p:cNvPr id="472357" name="Line 293"/>
            <p:cNvSpPr>
              <a:spLocks noChangeShapeType="1"/>
            </p:cNvSpPr>
            <p:nvPr/>
          </p:nvSpPr>
          <p:spPr bwMode="auto">
            <a:xfrm>
              <a:off x="844" y="704"/>
              <a:ext cx="10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58" name="Line 294"/>
            <p:cNvSpPr>
              <a:spLocks noChangeShapeType="1"/>
            </p:cNvSpPr>
            <p:nvPr/>
          </p:nvSpPr>
          <p:spPr bwMode="auto">
            <a:xfrm>
              <a:off x="1003" y="704"/>
              <a:ext cx="16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59" name="Line 295"/>
            <p:cNvSpPr>
              <a:spLocks noChangeShapeType="1"/>
            </p:cNvSpPr>
            <p:nvPr/>
          </p:nvSpPr>
          <p:spPr bwMode="auto">
            <a:xfrm>
              <a:off x="1187" y="704"/>
              <a:ext cx="19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60" name="Rectangle 296"/>
            <p:cNvSpPr>
              <a:spLocks noChangeArrowheads="1"/>
            </p:cNvSpPr>
            <p:nvPr/>
          </p:nvSpPr>
          <p:spPr bwMode="auto">
            <a:xfrm>
              <a:off x="1194" y="717"/>
              <a:ext cx="21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500" b="0">
                  <a:solidFill>
                    <a:srgbClr val="000000"/>
                  </a:solidFill>
                </a:rPr>
                <a:t>МW</a:t>
              </a:r>
              <a:endParaRPr lang="ru-RU" sz="2200" b="0"/>
            </a:p>
          </p:txBody>
        </p:sp>
        <p:sp>
          <p:nvSpPr>
            <p:cNvPr id="472361" name="Rectangle 297"/>
            <p:cNvSpPr>
              <a:spLocks noChangeArrowheads="1"/>
            </p:cNvSpPr>
            <p:nvPr/>
          </p:nvSpPr>
          <p:spPr bwMode="auto">
            <a:xfrm>
              <a:off x="1223" y="579"/>
              <a:ext cx="9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500" b="0">
                  <a:solidFill>
                    <a:srgbClr val="000000"/>
                  </a:solidFill>
                </a:rPr>
                <a:t>m</a:t>
              </a:r>
              <a:endParaRPr lang="ru-RU" sz="2200" b="0"/>
            </a:p>
          </p:txBody>
        </p:sp>
        <p:sp>
          <p:nvSpPr>
            <p:cNvPr id="472362" name="Rectangle 298"/>
            <p:cNvSpPr>
              <a:spLocks noChangeArrowheads="1"/>
            </p:cNvSpPr>
            <p:nvPr/>
          </p:nvSpPr>
          <p:spPr bwMode="auto">
            <a:xfrm>
              <a:off x="1060" y="717"/>
              <a:ext cx="6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500" b="0">
                  <a:solidFill>
                    <a:srgbClr val="000000"/>
                  </a:solidFill>
                </a:rPr>
                <a:t>h</a:t>
              </a:r>
              <a:endParaRPr lang="ru-RU" sz="2200" b="0"/>
            </a:p>
          </p:txBody>
        </p:sp>
        <p:sp>
          <p:nvSpPr>
            <p:cNvPr id="472363" name="Rectangle 299"/>
            <p:cNvSpPr>
              <a:spLocks noChangeArrowheads="1"/>
            </p:cNvSpPr>
            <p:nvPr/>
          </p:nvSpPr>
          <p:spPr bwMode="auto">
            <a:xfrm>
              <a:off x="1010" y="579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500" b="0">
                  <a:solidFill>
                    <a:srgbClr val="000000"/>
                  </a:solidFill>
                </a:rPr>
                <a:t>mm</a:t>
              </a:r>
              <a:endParaRPr lang="ru-RU" sz="2200" b="0"/>
            </a:p>
          </p:txBody>
        </p:sp>
        <p:sp>
          <p:nvSpPr>
            <p:cNvPr id="472364" name="Rectangle 300"/>
            <p:cNvSpPr>
              <a:spLocks noChangeArrowheads="1"/>
            </p:cNvSpPr>
            <p:nvPr/>
          </p:nvSpPr>
          <p:spPr bwMode="auto">
            <a:xfrm>
              <a:off x="965" y="642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500" b="0">
                  <a:solidFill>
                    <a:srgbClr val="000000"/>
                  </a:solidFill>
                </a:rPr>
                <a:t>,</a:t>
              </a:r>
              <a:endParaRPr lang="ru-RU" sz="2200" b="0"/>
            </a:p>
          </p:txBody>
        </p:sp>
        <p:sp>
          <p:nvSpPr>
            <p:cNvPr id="472365" name="Rectangle 301"/>
            <p:cNvSpPr>
              <a:spLocks noChangeArrowheads="1"/>
            </p:cNvSpPr>
            <p:nvPr/>
          </p:nvSpPr>
          <p:spPr bwMode="auto">
            <a:xfrm>
              <a:off x="872" y="717"/>
              <a:ext cx="6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500" b="0">
                  <a:solidFill>
                    <a:srgbClr val="000000"/>
                  </a:solidFill>
                </a:rPr>
                <a:t>q</a:t>
              </a:r>
              <a:endParaRPr lang="ru-RU" sz="2200" b="0"/>
            </a:p>
          </p:txBody>
        </p:sp>
        <p:sp>
          <p:nvSpPr>
            <p:cNvPr id="472366" name="Rectangle 302"/>
            <p:cNvSpPr>
              <a:spLocks noChangeArrowheads="1"/>
            </p:cNvSpPr>
            <p:nvPr/>
          </p:nvSpPr>
          <p:spPr bwMode="auto">
            <a:xfrm>
              <a:off x="851" y="579"/>
              <a:ext cx="11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500" b="0">
                  <a:solidFill>
                    <a:srgbClr val="000000"/>
                  </a:solidFill>
                </a:rPr>
                <a:t>W</a:t>
              </a:r>
              <a:endParaRPr lang="ru-RU" sz="2200" b="0"/>
            </a:p>
          </p:txBody>
        </p:sp>
        <p:sp>
          <p:nvSpPr>
            <p:cNvPr id="472367" name="Rectangle 303"/>
            <p:cNvSpPr>
              <a:spLocks noChangeArrowheads="1"/>
            </p:cNvSpPr>
            <p:nvPr/>
          </p:nvSpPr>
          <p:spPr bwMode="auto">
            <a:xfrm>
              <a:off x="1303" y="55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100" b="0">
                  <a:solidFill>
                    <a:srgbClr val="000000"/>
                  </a:solidFill>
                </a:rPr>
                <a:t>2</a:t>
              </a:r>
              <a:endParaRPr lang="ru-RU" sz="2200" b="0"/>
            </a:p>
          </p:txBody>
        </p:sp>
        <p:sp>
          <p:nvSpPr>
            <p:cNvPr id="472368" name="Line 304"/>
            <p:cNvSpPr>
              <a:spLocks noChangeShapeType="1"/>
            </p:cNvSpPr>
            <p:nvPr/>
          </p:nvSpPr>
          <p:spPr bwMode="auto">
            <a:xfrm>
              <a:off x="4295" y="2734"/>
              <a:ext cx="19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69" name="Rectangle 305"/>
            <p:cNvSpPr>
              <a:spLocks noChangeArrowheads="1"/>
            </p:cNvSpPr>
            <p:nvPr/>
          </p:nvSpPr>
          <p:spPr bwMode="auto">
            <a:xfrm>
              <a:off x="4508" y="2669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500" b="0">
                  <a:solidFill>
                    <a:srgbClr val="000000"/>
                  </a:solidFill>
                </a:rPr>
                <a:t>,</a:t>
              </a:r>
              <a:endParaRPr lang="ru-RU" sz="2200" b="0"/>
            </a:p>
          </p:txBody>
        </p:sp>
        <p:sp>
          <p:nvSpPr>
            <p:cNvPr id="472370" name="Rectangle 306"/>
            <p:cNvSpPr>
              <a:spLocks noChangeArrowheads="1"/>
            </p:cNvSpPr>
            <p:nvPr/>
          </p:nvSpPr>
          <p:spPr bwMode="auto">
            <a:xfrm>
              <a:off x="4337" y="2747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500" b="0">
                  <a:solidFill>
                    <a:srgbClr val="000000"/>
                  </a:solidFill>
                </a:rPr>
                <a:t>T</a:t>
              </a:r>
              <a:endParaRPr lang="ru-RU" sz="2200" b="0"/>
            </a:p>
          </p:txBody>
        </p:sp>
        <p:sp>
          <p:nvSpPr>
            <p:cNvPr id="472371" name="Rectangle 307"/>
            <p:cNvSpPr>
              <a:spLocks noChangeArrowheads="1"/>
            </p:cNvSpPr>
            <p:nvPr/>
          </p:nvSpPr>
          <p:spPr bwMode="auto">
            <a:xfrm>
              <a:off x="4291" y="2608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500" b="0">
                  <a:solidFill>
                    <a:srgbClr val="000000"/>
                  </a:solidFill>
                </a:rPr>
                <a:t>1000</a:t>
              </a:r>
              <a:endParaRPr lang="ru-RU" sz="2200" b="0"/>
            </a:p>
          </p:txBody>
        </p:sp>
        <p:sp>
          <p:nvSpPr>
            <p:cNvPr id="472372" name="Rectangle 308"/>
            <p:cNvSpPr>
              <a:spLocks noChangeArrowheads="1"/>
            </p:cNvSpPr>
            <p:nvPr/>
          </p:nvSpPr>
          <p:spPr bwMode="auto">
            <a:xfrm>
              <a:off x="4394" y="2795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ru-RU" sz="1100" b="0">
                  <a:solidFill>
                    <a:srgbClr val="000000"/>
                  </a:solidFill>
                </a:rPr>
                <a:t>S</a:t>
              </a:r>
              <a:endParaRPr lang="ru-RU" sz="2200" b="0"/>
            </a:p>
          </p:txBody>
        </p:sp>
        <p:sp>
          <p:nvSpPr>
            <p:cNvPr id="472373" name="Rectangle 309"/>
            <p:cNvSpPr>
              <a:spLocks noChangeArrowheads="1"/>
            </p:cNvSpPr>
            <p:nvPr/>
          </p:nvSpPr>
          <p:spPr bwMode="auto">
            <a:xfrm>
              <a:off x="4579" y="2665"/>
              <a:ext cx="22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1111250"/>
              <a:r>
                <a:rPr lang="ru-RU" sz="1500" b="0">
                  <a:solidFill>
                    <a:srgbClr val="000000"/>
                  </a:solidFill>
                </a:rPr>
                <a:t>1/</a:t>
              </a:r>
              <a:endParaRPr lang="ru-RU" sz="2200" b="0"/>
            </a:p>
          </p:txBody>
        </p:sp>
        <p:sp>
          <p:nvSpPr>
            <p:cNvPr id="472374" name="Rectangle 310"/>
            <p:cNvSpPr>
              <a:spLocks noChangeArrowheads="1"/>
            </p:cNvSpPr>
            <p:nvPr/>
          </p:nvSpPr>
          <p:spPr bwMode="auto">
            <a:xfrm>
              <a:off x="4658" y="2665"/>
              <a:ext cx="10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111250"/>
              <a:r>
                <a:rPr lang="en-US" sz="1500" b="0">
                  <a:solidFill>
                    <a:srgbClr val="000000"/>
                  </a:solidFill>
                </a:rPr>
                <a:t> </a:t>
              </a:r>
              <a:r>
                <a:rPr lang="ru-RU" sz="1500" b="0">
                  <a:solidFill>
                    <a:srgbClr val="000000"/>
                  </a:solidFill>
                </a:rPr>
                <a:t>К</a:t>
              </a:r>
              <a:endParaRPr lang="ru-RU" sz="2200" b="0"/>
            </a:p>
          </p:txBody>
        </p:sp>
        <p:sp>
          <p:nvSpPr>
            <p:cNvPr id="472375" name="Text Box 311"/>
            <p:cNvSpPr txBox="1">
              <a:spLocks noChangeArrowheads="1"/>
            </p:cNvSpPr>
            <p:nvPr/>
          </p:nvSpPr>
          <p:spPr bwMode="auto">
            <a:xfrm>
              <a:off x="3525" y="1036"/>
              <a:ext cx="5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1100" tIns="55550" rIns="111100" bIns="55550">
              <a:spAutoFit/>
            </a:bodyPr>
            <a:lstStyle>
              <a:lvl1pPr algn="l" defTabSz="11112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93738" algn="l" defTabSz="11112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89063" algn="l" defTabSz="11112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082800" algn="l" defTabSz="11112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778125" algn="l" defTabSz="11112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235325" defTabSz="11112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692525" defTabSz="11112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149725" defTabSz="11112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606925" defTabSz="11112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900" b="0">
                  <a:latin typeface="Arial" pitchFamily="34" charset="0"/>
                </a:rPr>
                <a:t>- </a:t>
              </a:r>
              <a:r>
                <a:rPr lang="en-US" sz="1800">
                  <a:latin typeface="Arial" pitchFamily="34" charset="0"/>
                </a:rPr>
                <a:t>air</a:t>
              </a:r>
              <a:endParaRPr lang="ru-RU" sz="1800">
                <a:latin typeface="Arial" pitchFamily="34" charset="0"/>
              </a:endParaRPr>
            </a:p>
          </p:txBody>
        </p:sp>
        <p:sp>
          <p:nvSpPr>
            <p:cNvPr id="472376" name="Text Box 312"/>
            <p:cNvSpPr txBox="1">
              <a:spLocks noChangeArrowheads="1"/>
            </p:cNvSpPr>
            <p:nvPr/>
          </p:nvSpPr>
          <p:spPr bwMode="auto">
            <a:xfrm>
              <a:off x="3513" y="1249"/>
              <a:ext cx="79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1100" tIns="55550" rIns="111100" bIns="55550">
              <a:spAutoFit/>
            </a:bodyPr>
            <a:lstStyle>
              <a:lvl1pPr algn="l" defTabSz="11112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93738" algn="l" defTabSz="11112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89063" algn="l" defTabSz="11112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082800" algn="l" defTabSz="11112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778125" algn="l" defTabSz="11112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235325" defTabSz="11112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692525" defTabSz="11112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149725" defTabSz="11112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606925" defTabSz="11112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900" b="0">
                  <a:latin typeface="Arial" pitchFamily="34" charset="0"/>
                </a:rPr>
                <a:t>- </a:t>
              </a:r>
              <a:r>
                <a:rPr lang="en-US" sz="1800">
                  <a:latin typeface="Arial" pitchFamily="34" charset="0"/>
                </a:rPr>
                <a:t>steam</a:t>
              </a:r>
              <a:endParaRPr lang="ru-RU" sz="1800">
                <a:latin typeface="Arial" pitchFamily="34" charset="0"/>
              </a:endParaRPr>
            </a:p>
          </p:txBody>
        </p:sp>
      </p:grpSp>
      <p:sp>
        <p:nvSpPr>
          <p:cNvPr id="472379" name="Rectangle 315"/>
          <p:cNvSpPr>
            <a:spLocks noChangeArrowheads="1"/>
          </p:cNvSpPr>
          <p:nvPr/>
        </p:nvSpPr>
        <p:spPr bwMode="auto">
          <a:xfrm>
            <a:off x="307975" y="5076825"/>
            <a:ext cx="85915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marL="342900" indent="-342900" algn="l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b="0">
                <a:solidFill>
                  <a:srgbClr val="000066"/>
                </a:solidFill>
              </a:rPr>
              <a:t>Insufficient data in the T</a:t>
            </a:r>
            <a:r>
              <a:rPr lang="en-US" b="0" baseline="-25000">
                <a:solidFill>
                  <a:srgbClr val="000066"/>
                </a:solidFill>
              </a:rPr>
              <a:t>s</a:t>
            </a:r>
            <a:r>
              <a:rPr lang="en-US" b="0">
                <a:solidFill>
                  <a:srgbClr val="000066"/>
                </a:solidFill>
                <a:cs typeface="Arial" pitchFamily="34" charset="0"/>
              </a:rPr>
              <a:t>&gt;1050</a:t>
            </a:r>
            <a:r>
              <a:rPr lang="en-US" b="0">
                <a:solidFill>
                  <a:srgbClr val="000066"/>
                </a:solidFill>
                <a:cs typeface="Arial" pitchFamily="34" charset="0"/>
                <a:sym typeface="Symbol" pitchFamily="18" charset="2"/>
              </a:rPr>
              <a:t>C domain</a:t>
            </a:r>
          </a:p>
          <a:p>
            <a:pPr marL="342900" indent="-342900" algn="l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b="0">
                <a:solidFill>
                  <a:srgbClr val="000066"/>
                </a:solidFill>
                <a:cs typeface="Arial" pitchFamily="34" charset="0"/>
                <a:sym typeface="Symbol" pitchFamily="18" charset="2"/>
              </a:rPr>
              <a:t>No validated corrosion model at</a:t>
            </a:r>
            <a:r>
              <a:rPr lang="ru-RU" b="0">
                <a:solidFill>
                  <a:srgbClr val="000066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en-US" b="0">
                <a:solidFill>
                  <a:srgbClr val="000066"/>
                </a:solidFill>
              </a:rPr>
              <a:t>T</a:t>
            </a:r>
            <a:r>
              <a:rPr lang="en-US" b="0" baseline="-25000">
                <a:solidFill>
                  <a:srgbClr val="000066"/>
                </a:solidFill>
              </a:rPr>
              <a:t>s</a:t>
            </a:r>
            <a:r>
              <a:rPr lang="en-US" b="0">
                <a:solidFill>
                  <a:srgbClr val="000066"/>
                </a:solidFill>
                <a:cs typeface="Arial" pitchFamily="34" charset="0"/>
              </a:rPr>
              <a:t>&gt;1050</a:t>
            </a:r>
            <a:r>
              <a:rPr lang="en-US" b="0">
                <a:solidFill>
                  <a:srgbClr val="000066"/>
                </a:solidFill>
                <a:cs typeface="Arial" pitchFamily="34" charset="0"/>
                <a:sym typeface="Symbol" pitchFamily="18" charset="2"/>
              </a:rPr>
              <a:t>C</a:t>
            </a:r>
            <a:r>
              <a:rPr lang="ru-RU" b="0">
                <a:solidFill>
                  <a:srgbClr val="000066"/>
                </a:solidFill>
                <a:cs typeface="Arial" pitchFamily="34" charset="0"/>
                <a:sym typeface="Symbol" pitchFamily="18" charset="2"/>
              </a:rPr>
              <a:t>, </a:t>
            </a:r>
            <a:r>
              <a:rPr lang="en-US" b="0">
                <a:solidFill>
                  <a:srgbClr val="000066"/>
                </a:solidFill>
                <a:cs typeface="Arial" pitchFamily="34" charset="0"/>
                <a:sym typeface="Symbol" pitchFamily="18" charset="2"/>
              </a:rPr>
              <a:t>which can explain a bend in the curve “corrosion rate vs. T</a:t>
            </a:r>
            <a:r>
              <a:rPr lang="en-US" b="0" baseline="-25000">
                <a:solidFill>
                  <a:srgbClr val="000066"/>
                </a:solidFill>
                <a:cs typeface="Arial" pitchFamily="34" charset="0"/>
                <a:sym typeface="Symbol" pitchFamily="18" charset="2"/>
              </a:rPr>
              <a:t>s</a:t>
            </a:r>
            <a:r>
              <a:rPr lang="en-US" b="0">
                <a:solidFill>
                  <a:srgbClr val="000066"/>
                </a:solidFill>
                <a:cs typeface="Arial" pitchFamily="34" charset="0"/>
                <a:sym typeface="Symbol" pitchFamily="18" charset="2"/>
              </a:rPr>
              <a:t>“</a:t>
            </a:r>
            <a:endParaRPr lang="en-US" b="0" baseline="-25000">
              <a:solidFill>
                <a:srgbClr val="000066"/>
              </a:solidFill>
              <a:cs typeface="Arial" pitchFamily="34" charset="0"/>
              <a:sym typeface="Symbol" pitchFamily="18" charset="2"/>
            </a:endParaRPr>
          </a:p>
        </p:txBody>
      </p:sp>
      <p:sp>
        <p:nvSpPr>
          <p:cNvPr id="472380" name="Rectangle 316"/>
          <p:cNvSpPr>
            <a:spLocks noGrp="1" noChangeArrowheads="1"/>
          </p:cNvSpPr>
          <p:nvPr>
            <p:ph type="title"/>
          </p:nvPr>
        </p:nvSpPr>
        <p:spPr>
          <a:xfrm>
            <a:off x="174625" y="0"/>
            <a:ext cx="8770938" cy="639763"/>
          </a:xfrm>
        </p:spPr>
        <p:txBody>
          <a:bodyPr/>
          <a:lstStyle/>
          <a:p>
            <a:r>
              <a:rPr lang="en-US" sz="2800">
                <a:effectLst/>
              </a:rPr>
              <a:t>METCOR</a:t>
            </a:r>
            <a:r>
              <a:rPr lang="ru-RU" sz="2800">
                <a:effectLst/>
              </a:rPr>
              <a:t> </a:t>
            </a:r>
            <a:r>
              <a:rPr lang="en-US" sz="2800">
                <a:effectLst/>
              </a:rPr>
              <a:t>results for corium</a:t>
            </a:r>
            <a:r>
              <a:rPr lang="ru-RU" sz="2800">
                <a:effectLst/>
              </a:rPr>
              <a:t> </a:t>
            </a:r>
            <a:r>
              <a:rPr lang="en-US" sz="2800">
                <a:effectLst/>
              </a:rPr>
              <a:t>UO</a:t>
            </a:r>
            <a:r>
              <a:rPr lang="en-US" sz="2800" baseline="-25000">
                <a:effectLst/>
              </a:rPr>
              <a:t>2+X</a:t>
            </a:r>
            <a:r>
              <a:rPr lang="en-US" sz="2800">
                <a:effectLst/>
              </a:rPr>
              <a:t>-ZrO</a:t>
            </a:r>
            <a:r>
              <a:rPr lang="en-US" sz="2800" baseline="-25000">
                <a:effectLst/>
              </a:rPr>
              <a:t>2</a:t>
            </a:r>
            <a:r>
              <a:rPr lang="en-US" sz="2800">
                <a:effectLst/>
              </a:rPr>
              <a:t>-FeO</a:t>
            </a:r>
            <a:r>
              <a:rPr lang="en-US" sz="2800" baseline="-25000">
                <a:effectLst/>
              </a:rPr>
              <a:t>Y</a:t>
            </a:r>
            <a:endParaRPr lang="en-GB" sz="2800" baseline="-25000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F136-E3DA-48CB-B104-398C939D71BC}" type="slidenum">
              <a:rPr lang="en-GB"/>
              <a:pPr/>
              <a:t>22</a:t>
            </a:fld>
            <a:endParaRPr lang="en-GB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"/>
            <a:ext cx="9144000" cy="639763"/>
          </a:xfrm>
        </p:spPr>
        <p:txBody>
          <a:bodyPr/>
          <a:lstStyle/>
          <a:p>
            <a:r>
              <a:rPr lang="en-US">
                <a:effectLst/>
              </a:rPr>
              <a:t>METCOR</a:t>
            </a:r>
            <a:r>
              <a:rPr lang="ru-RU">
                <a:effectLst/>
              </a:rPr>
              <a:t> </a:t>
            </a:r>
            <a:r>
              <a:rPr lang="en-US">
                <a:effectLst/>
              </a:rPr>
              <a:t>results for corium</a:t>
            </a:r>
            <a:r>
              <a:rPr lang="ru-RU">
                <a:effectLst/>
              </a:rPr>
              <a:t> </a:t>
            </a:r>
            <a:r>
              <a:rPr lang="en-US">
                <a:effectLst/>
              </a:rPr>
              <a:t>UO</a:t>
            </a:r>
            <a:r>
              <a:rPr lang="en-US" baseline="-25000">
                <a:effectLst/>
              </a:rPr>
              <a:t>2+X</a:t>
            </a:r>
            <a:r>
              <a:rPr lang="en-US">
                <a:effectLst/>
              </a:rPr>
              <a:t> - ZrO</a:t>
            </a:r>
            <a:r>
              <a:rPr lang="en-US" baseline="-25000">
                <a:effectLst/>
              </a:rPr>
              <a:t>2</a:t>
            </a:r>
            <a:r>
              <a:rPr lang="en-US">
                <a:effectLst/>
              </a:rPr>
              <a:t> – FeO</a:t>
            </a:r>
            <a:r>
              <a:rPr lang="en-US" baseline="-25000">
                <a:effectLst/>
              </a:rPr>
              <a:t>Y </a:t>
            </a:r>
            <a:r>
              <a:rPr lang="en-US">
                <a:effectLst/>
              </a:rPr>
              <a:t>(2)</a:t>
            </a:r>
            <a:br>
              <a:rPr lang="en-US">
                <a:effectLst/>
              </a:rPr>
            </a:br>
            <a:r>
              <a:rPr lang="en-US">
                <a:effectLst/>
              </a:rPr>
              <a:t>Test MC12</a:t>
            </a:r>
            <a:r>
              <a:rPr lang="ru-RU">
                <a:effectLst/>
              </a:rPr>
              <a:t/>
            </a:r>
            <a:br>
              <a:rPr lang="ru-RU">
                <a:effectLst/>
              </a:rPr>
            </a:br>
            <a:r>
              <a:rPr lang="en-US"/>
              <a:t> </a:t>
            </a:r>
            <a:r>
              <a:rPr lang="en-US" sz="2000"/>
              <a:t>(not funded by the ISTC)</a:t>
            </a:r>
            <a:endParaRPr lang="ru-RU" sz="200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5318125"/>
            <a:ext cx="7772400" cy="9969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>
                <a:effectLst/>
              </a:rPr>
              <a:t>Number of experimental points substantially increased</a:t>
            </a:r>
            <a:endParaRPr lang="ru-RU" sz="180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>
                <a:effectLst/>
              </a:rPr>
              <a:t>Insensitivity of corrosion rate to the composition of oxidizing atmosphere </a:t>
            </a:r>
            <a:r>
              <a:rPr lang="ru-RU" sz="1800">
                <a:effectLst/>
              </a:rPr>
              <a:t>(</a:t>
            </a:r>
            <a:r>
              <a:rPr lang="en-US" sz="1800">
                <a:effectLst/>
              </a:rPr>
              <a:t>steam</a:t>
            </a:r>
            <a:r>
              <a:rPr lang="ru-RU" sz="1800">
                <a:effectLst/>
              </a:rPr>
              <a:t>, </a:t>
            </a:r>
            <a:r>
              <a:rPr lang="en-US" sz="1800">
                <a:effectLst/>
              </a:rPr>
              <a:t>air</a:t>
            </a:r>
            <a:r>
              <a:rPr lang="ru-RU" sz="1800">
                <a:effectLst/>
              </a:rPr>
              <a:t>) </a:t>
            </a:r>
            <a:r>
              <a:rPr lang="en-US" sz="1800">
                <a:effectLst/>
              </a:rPr>
              <a:t>is confirmed for a wide range of temperatures</a:t>
            </a:r>
            <a:endParaRPr lang="ru-RU" sz="180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>
                <a:effectLst/>
              </a:rPr>
              <a:t>Absence of sharp bend in the curve “corrosion rate vs. T</a:t>
            </a:r>
            <a:r>
              <a:rPr lang="en-US" sz="1800" baseline="-25000">
                <a:effectLst/>
              </a:rPr>
              <a:t>s”</a:t>
            </a:r>
            <a:endParaRPr lang="ru-RU" sz="1800" baseline="-25000">
              <a:effectLst/>
            </a:endParaRPr>
          </a:p>
        </p:txBody>
      </p:sp>
      <p:pic>
        <p:nvPicPr>
          <p:cNvPr id="519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066800"/>
            <a:ext cx="467677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19179" name="Object 11"/>
          <p:cNvGraphicFramePr>
            <a:graphicFrameLocks noChangeAspect="1"/>
          </p:cNvGraphicFramePr>
          <p:nvPr/>
        </p:nvGraphicFramePr>
        <p:xfrm>
          <a:off x="6784975" y="4776788"/>
          <a:ext cx="6397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81" name="Формула" r:id="rId4" imgW="698400" imgH="431640" progId="Equation.3">
                  <p:embed/>
                </p:oleObj>
              </mc:Choice>
              <mc:Fallback>
                <p:oleObj name="Формула" r:id="rId4" imgW="69840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975" y="4776788"/>
                        <a:ext cx="6397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80" name="Object 12"/>
          <p:cNvGraphicFramePr>
            <a:graphicFrameLocks noChangeAspect="1"/>
          </p:cNvGraphicFramePr>
          <p:nvPr/>
        </p:nvGraphicFramePr>
        <p:xfrm>
          <a:off x="1195388" y="984250"/>
          <a:ext cx="7445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82" name="Формула" r:id="rId6" imgW="812520" imgH="457200" progId="Equation.3">
                  <p:embed/>
                </p:oleObj>
              </mc:Choice>
              <mc:Fallback>
                <p:oleObj name="Формула" r:id="rId6" imgW="81252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984250"/>
                        <a:ext cx="74453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DF14-6D13-4C0F-A410-486161C982D5}" type="slidenum">
              <a:rPr lang="en-GB"/>
              <a:pPr/>
              <a:t>23</a:t>
            </a:fld>
            <a:endParaRPr lang="en-GB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357188"/>
            <a:ext cx="7908925" cy="944562"/>
          </a:xfrm>
        </p:spPr>
        <p:txBody>
          <a:bodyPr/>
          <a:lstStyle/>
          <a:p>
            <a:pPr defTabSz="925513"/>
            <a:r>
              <a:rPr lang="en-US" sz="2900">
                <a:effectLst/>
              </a:rPr>
              <a:t>Interaction zone structure </a:t>
            </a:r>
            <a:br>
              <a:rPr lang="en-US" sz="2900">
                <a:effectLst/>
              </a:rPr>
            </a:br>
            <a:r>
              <a:rPr lang="en-US" sz="2900">
                <a:effectLst/>
              </a:rPr>
              <a:t/>
            </a:r>
            <a:br>
              <a:rPr lang="en-US" sz="2900">
                <a:effectLst/>
              </a:rPr>
            </a:br>
            <a:r>
              <a:rPr lang="en-US" sz="1900">
                <a:effectLst/>
              </a:rPr>
              <a:t>MC12, T</a:t>
            </a:r>
            <a:r>
              <a:rPr lang="en-US" sz="1900" baseline="-25000">
                <a:effectLst/>
              </a:rPr>
              <a:t>s</a:t>
            </a:r>
            <a:r>
              <a:rPr lang="en-US" sz="1900">
                <a:effectLst/>
              </a:rPr>
              <a:t>=1</a:t>
            </a:r>
            <a:r>
              <a:rPr lang="ru-RU" sz="1900">
                <a:effectLst/>
              </a:rPr>
              <a:t>1</a:t>
            </a:r>
            <a:r>
              <a:rPr lang="en-US" sz="1900">
                <a:effectLst/>
              </a:rPr>
              <a:t>25</a:t>
            </a:r>
            <a:r>
              <a:rPr lang="en-US" sz="1900">
                <a:effectLst/>
                <a:sym typeface="Symbol" pitchFamily="18" charset="2"/>
              </a:rPr>
              <a:t>C</a:t>
            </a:r>
            <a:r>
              <a:rPr lang="ru-RU" sz="1900">
                <a:effectLst/>
                <a:sym typeface="Symbol" pitchFamily="18" charset="2"/>
              </a:rPr>
              <a:t>, </a:t>
            </a:r>
            <a:r>
              <a:rPr lang="en-US" sz="1900">
                <a:effectLst/>
                <a:sym typeface="Symbol" pitchFamily="18" charset="2"/>
              </a:rPr>
              <a:t>q=</a:t>
            </a:r>
            <a:r>
              <a:rPr lang="ru-RU" sz="1900">
                <a:effectLst/>
                <a:sym typeface="Symbol" pitchFamily="18" charset="2"/>
              </a:rPr>
              <a:t>1.09</a:t>
            </a:r>
            <a:r>
              <a:rPr lang="en-US" sz="1900">
                <a:effectLst/>
                <a:sym typeface="Symbol" pitchFamily="18" charset="2"/>
              </a:rPr>
              <a:t> MW/m</a:t>
            </a:r>
            <a:r>
              <a:rPr lang="en-US" sz="1900" baseline="30000">
                <a:effectLst/>
                <a:sym typeface="Symbol" pitchFamily="18" charset="2"/>
              </a:rPr>
              <a:t>2 </a:t>
            </a:r>
            <a:r>
              <a:rPr lang="en-US" sz="1900">
                <a:effectLst/>
                <a:sym typeface="Symbol" pitchFamily="18" charset="2"/>
              </a:rPr>
              <a:t>(steam)</a:t>
            </a:r>
            <a:endParaRPr lang="ru-RU" sz="1900" baseline="30000">
              <a:effectLst/>
              <a:sym typeface="Symbol" pitchFamily="18" charset="2"/>
            </a:endParaRPr>
          </a:p>
        </p:txBody>
      </p:sp>
      <p:graphicFrame>
        <p:nvGraphicFramePr>
          <p:cNvPr id="47616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88963" y="1552575"/>
          <a:ext cx="6488112" cy="324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77" name="Рисунок" r:id="rId3" imgW="5415050" imgH="2482596" progId="Word.Picture.8">
                  <p:embed/>
                </p:oleObj>
              </mc:Choice>
              <mc:Fallback>
                <p:oleObj name="Рисунок" r:id="rId3" imgW="5415050" imgH="2482596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1552575"/>
                        <a:ext cx="6488112" cy="324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74638" y="5119688"/>
            <a:ext cx="7772400" cy="5492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>
                <a:effectLst/>
                <a:sym typeface="Symbol" pitchFamily="18" charset="2"/>
              </a:rPr>
              <a:t>Average corrosion layer thickness</a:t>
            </a:r>
            <a:r>
              <a:rPr lang="ru-RU" sz="2000">
                <a:effectLst/>
                <a:sym typeface="Symbol" pitchFamily="18" charset="2"/>
              </a:rPr>
              <a:t>   0.</a:t>
            </a:r>
            <a:r>
              <a:rPr lang="en-US" sz="2000">
                <a:effectLst/>
                <a:sym typeface="Symbol" pitchFamily="18" charset="2"/>
              </a:rPr>
              <a:t>24</a:t>
            </a:r>
            <a:r>
              <a:rPr lang="ru-RU" sz="2000">
                <a:effectLst/>
                <a:sym typeface="Symbol" pitchFamily="18" charset="2"/>
              </a:rPr>
              <a:t> </a:t>
            </a:r>
            <a:r>
              <a:rPr lang="en-US" sz="2000">
                <a:effectLst/>
                <a:sym typeface="Symbol" pitchFamily="18" charset="2"/>
              </a:rPr>
              <a:t>mm</a:t>
            </a:r>
            <a:endParaRPr lang="ru-RU" sz="2000">
              <a:effectLst/>
              <a:sym typeface="Symbol" pitchFamily="18" charset="2"/>
            </a:endParaRP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7823200" y="4114800"/>
            <a:ext cx="887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latin typeface="Arial" pitchFamily="34" charset="0"/>
              </a:rPr>
              <a:t>steel</a:t>
            </a:r>
            <a:endParaRPr lang="ru-RU" sz="1600" b="0">
              <a:latin typeface="Arial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 flipV="1">
            <a:off x="7302500" y="4043363"/>
            <a:ext cx="458788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V="1">
            <a:off x="7345363" y="3243263"/>
            <a:ext cx="458787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 flipV="1">
            <a:off x="7381875" y="2441575"/>
            <a:ext cx="458788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2" name="Text Box 12"/>
          <p:cNvSpPr txBox="1">
            <a:spLocks noChangeArrowheads="1"/>
          </p:cNvSpPr>
          <p:nvPr/>
        </p:nvSpPr>
        <p:spPr bwMode="auto">
          <a:xfrm>
            <a:off x="7740650" y="3486150"/>
            <a:ext cx="99218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latin typeface="Arial" pitchFamily="34" charset="0"/>
              </a:rPr>
              <a:t>Fe</a:t>
            </a:r>
            <a:r>
              <a:rPr lang="en-US" sz="1600" b="0" baseline="-25000">
                <a:latin typeface="Arial" pitchFamily="34" charset="0"/>
              </a:rPr>
              <a:t>1-x</a:t>
            </a:r>
            <a:r>
              <a:rPr lang="en-US" sz="1600" b="0">
                <a:latin typeface="Arial" pitchFamily="34" charset="0"/>
              </a:rPr>
              <a:t>O</a:t>
            </a:r>
            <a:endParaRPr lang="ru-RU" sz="1600" b="0">
              <a:latin typeface="Arial" pitchFamily="34" charset="0"/>
            </a:endParaRPr>
          </a:p>
        </p:txBody>
      </p:sp>
      <p:sp>
        <p:nvSpPr>
          <p:cNvPr id="476173" name="Text Box 13"/>
          <p:cNvSpPr txBox="1">
            <a:spLocks noChangeArrowheads="1"/>
          </p:cNvSpPr>
          <p:nvPr/>
        </p:nvSpPr>
        <p:spPr bwMode="auto">
          <a:xfrm>
            <a:off x="7710488" y="2709863"/>
            <a:ext cx="1222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latin typeface="Arial" pitchFamily="34" charset="0"/>
              </a:rPr>
              <a:t>corium</a:t>
            </a:r>
            <a:r>
              <a:rPr lang="ru-RU" sz="1600" b="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crust</a:t>
            </a:r>
            <a:endParaRPr lang="ru-RU" sz="1600" b="0">
              <a:latin typeface="Arial" pitchFamily="34" charset="0"/>
            </a:endParaRPr>
          </a:p>
        </p:txBody>
      </p:sp>
      <p:sp>
        <p:nvSpPr>
          <p:cNvPr id="476174" name="Text Box 14"/>
          <p:cNvSpPr txBox="1">
            <a:spLocks noChangeArrowheads="1"/>
          </p:cNvSpPr>
          <p:nvPr/>
        </p:nvSpPr>
        <p:spPr bwMode="auto">
          <a:xfrm>
            <a:off x="7878763" y="1851025"/>
            <a:ext cx="568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latin typeface="Arial" pitchFamily="34" charset="0"/>
              </a:rPr>
              <a:t>melt</a:t>
            </a:r>
            <a:endParaRPr lang="ru-RU" sz="1600" b="0">
              <a:latin typeface="Arial" pitchFamily="34" charset="0"/>
            </a:endParaRPr>
          </a:p>
        </p:txBody>
      </p:sp>
      <p:sp>
        <p:nvSpPr>
          <p:cNvPr id="476175" name="Line 15"/>
          <p:cNvSpPr>
            <a:spLocks noChangeShapeType="1"/>
          </p:cNvSpPr>
          <p:nvPr/>
        </p:nvSpPr>
        <p:spPr bwMode="auto">
          <a:xfrm>
            <a:off x="7540625" y="4057650"/>
            <a:ext cx="0" cy="7397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6" name="Line 16"/>
          <p:cNvSpPr>
            <a:spLocks noChangeShapeType="1"/>
          </p:cNvSpPr>
          <p:nvPr/>
        </p:nvSpPr>
        <p:spPr bwMode="auto">
          <a:xfrm>
            <a:off x="7593013" y="1603375"/>
            <a:ext cx="0" cy="827088"/>
          </a:xfrm>
          <a:prstGeom prst="line">
            <a:avLst/>
          </a:prstGeom>
          <a:noFill/>
          <a:ln w="14351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EDC0-EE30-49E1-8352-F325A9025E2F}" type="slidenum">
              <a:rPr lang="en-GB"/>
              <a:pPr/>
              <a:t>24</a:t>
            </a:fld>
            <a:endParaRPr lang="en-GB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77813"/>
            <a:ext cx="7772400" cy="639762"/>
          </a:xfrm>
        </p:spPr>
        <p:txBody>
          <a:bodyPr/>
          <a:lstStyle/>
          <a:p>
            <a:pPr defTabSz="925513"/>
            <a:r>
              <a:rPr lang="en-US" sz="2800">
                <a:effectLst/>
              </a:rPr>
              <a:t>Interaction zone (</a:t>
            </a:r>
            <a:r>
              <a:rPr lang="ru-RU" sz="2800">
                <a:effectLst/>
              </a:rPr>
              <a:t>2</a:t>
            </a:r>
            <a:r>
              <a:rPr lang="en-US" sz="2800">
                <a:effectLst/>
              </a:rPr>
              <a:t>)</a:t>
            </a:r>
            <a:br>
              <a:rPr lang="en-US" sz="2800">
                <a:effectLst/>
              </a:rPr>
            </a:br>
            <a:r>
              <a:rPr lang="en-US" sz="1900">
                <a:effectLst/>
              </a:rPr>
              <a:t>microstructure</a:t>
            </a:r>
            <a:br>
              <a:rPr lang="en-US" sz="1900">
                <a:effectLst/>
              </a:rPr>
            </a:br>
            <a:r>
              <a:rPr lang="en-US" sz="1900">
                <a:effectLst/>
              </a:rPr>
              <a:t>MC12, T</a:t>
            </a:r>
            <a:r>
              <a:rPr lang="en-US" sz="1900" baseline="-25000">
                <a:effectLst/>
              </a:rPr>
              <a:t>s</a:t>
            </a:r>
            <a:r>
              <a:rPr lang="en-US" sz="1900">
                <a:effectLst/>
              </a:rPr>
              <a:t>=1</a:t>
            </a:r>
            <a:r>
              <a:rPr lang="ru-RU" sz="1900">
                <a:effectLst/>
              </a:rPr>
              <a:t>1</a:t>
            </a:r>
            <a:r>
              <a:rPr lang="en-US" sz="1900">
                <a:effectLst/>
              </a:rPr>
              <a:t>25</a:t>
            </a:r>
            <a:r>
              <a:rPr lang="en-US" sz="1900">
                <a:effectLst/>
                <a:sym typeface="Symbol" pitchFamily="18" charset="2"/>
              </a:rPr>
              <a:t>C</a:t>
            </a:r>
            <a:endParaRPr lang="ru-RU" sz="1900">
              <a:effectLst/>
              <a:sym typeface="Symbol" pitchFamily="18" charset="2"/>
            </a:endParaRPr>
          </a:p>
        </p:txBody>
      </p:sp>
      <p:sp>
        <p:nvSpPr>
          <p:cNvPr id="477187" name="Rectangle 3"/>
          <p:cNvSpPr>
            <a:spLocks noChangeArrowheads="1"/>
          </p:cNvSpPr>
          <p:nvPr/>
        </p:nvSpPr>
        <p:spPr bwMode="auto">
          <a:xfrm>
            <a:off x="0" y="185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77188" name="Object 4"/>
          <p:cNvGraphicFramePr>
            <a:graphicFrameLocks noChangeAspect="1"/>
          </p:cNvGraphicFramePr>
          <p:nvPr/>
        </p:nvGraphicFramePr>
        <p:xfrm>
          <a:off x="223838" y="1389063"/>
          <a:ext cx="4787900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194" name="Рисунок" r:id="rId3" imgW="5829480" imgH="3143160" progId="Word.Picture.8">
                  <p:embed/>
                </p:oleObj>
              </mc:Choice>
              <mc:Fallback>
                <p:oleObj name="Рисунок" r:id="rId3" imgW="5829480" imgH="314316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389063"/>
                        <a:ext cx="4787900" cy="281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189" name="Rectangle 5"/>
          <p:cNvSpPr>
            <a:spLocks noChangeArrowheads="1"/>
          </p:cNvSpPr>
          <p:nvPr/>
        </p:nvSpPr>
        <p:spPr bwMode="auto">
          <a:xfrm>
            <a:off x="0" y="185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77190" name="Object 6"/>
          <p:cNvGraphicFramePr>
            <a:graphicFrameLocks noChangeAspect="1"/>
          </p:cNvGraphicFramePr>
          <p:nvPr/>
        </p:nvGraphicFramePr>
        <p:xfrm>
          <a:off x="5421313" y="1433513"/>
          <a:ext cx="3554412" cy="281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195" name="Рисунок" r:id="rId5" imgW="4337950" imgH="3151071" progId="Word.Picture.8">
                  <p:embed/>
                </p:oleObj>
              </mc:Choice>
              <mc:Fallback>
                <p:oleObj name="Рисунок" r:id="rId5" imgW="4337950" imgH="3151071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3" y="1433513"/>
                        <a:ext cx="3554412" cy="281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1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60400" y="4927600"/>
            <a:ext cx="7772400" cy="927100"/>
          </a:xfrm>
          <a:noFill/>
          <a:ln/>
        </p:spPr>
        <p:txBody>
          <a:bodyPr/>
          <a:lstStyle/>
          <a:p>
            <a:pPr marL="415925" indent="-415925" defTabSz="11112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>
                <a:effectLst/>
              </a:rPr>
              <a:t>Grain boundary diffusion of corium components through the corrosion layer</a:t>
            </a:r>
            <a:r>
              <a:rPr lang="ru-RU" sz="2000">
                <a:effectLst/>
              </a:rPr>
              <a:t> </a:t>
            </a:r>
            <a:r>
              <a:rPr lang="en-US" sz="2000">
                <a:effectLst/>
              </a:rPr>
              <a:t>Fe</a:t>
            </a:r>
            <a:r>
              <a:rPr lang="en-US" sz="2000" baseline="-25000">
                <a:effectLst/>
              </a:rPr>
              <a:t>1-x</a:t>
            </a:r>
            <a:r>
              <a:rPr lang="en-US" sz="2000">
                <a:effectLst/>
              </a:rPr>
              <a:t>O is observed</a:t>
            </a:r>
            <a:endParaRPr lang="ru-RU" sz="2000">
              <a:effectLst/>
            </a:endParaRPr>
          </a:p>
        </p:txBody>
      </p:sp>
      <p:sp>
        <p:nvSpPr>
          <p:cNvPr id="477192" name="Text Box 8"/>
          <p:cNvSpPr txBox="1">
            <a:spLocks noChangeArrowheads="1"/>
          </p:cNvSpPr>
          <p:nvPr/>
        </p:nvSpPr>
        <p:spPr bwMode="auto">
          <a:xfrm>
            <a:off x="2179638" y="4351338"/>
            <a:ext cx="868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0">
                <a:latin typeface="Arial" pitchFamily="34" charset="0"/>
              </a:rPr>
              <a:t>Zone</a:t>
            </a:r>
            <a:r>
              <a:rPr lang="ru-RU" sz="1800" b="0">
                <a:latin typeface="Arial" pitchFamily="34" charset="0"/>
              </a:rPr>
              <a:t> 1</a:t>
            </a:r>
          </a:p>
        </p:txBody>
      </p:sp>
      <p:sp>
        <p:nvSpPr>
          <p:cNvPr id="477193" name="Text Box 9"/>
          <p:cNvSpPr txBox="1">
            <a:spLocks noChangeArrowheads="1"/>
          </p:cNvSpPr>
          <p:nvPr/>
        </p:nvSpPr>
        <p:spPr bwMode="auto">
          <a:xfrm>
            <a:off x="6248400" y="4364038"/>
            <a:ext cx="868363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0">
                <a:latin typeface="Arial" pitchFamily="34" charset="0"/>
              </a:rPr>
              <a:t>Zone</a:t>
            </a:r>
            <a:r>
              <a:rPr lang="ru-RU" sz="1800" b="0">
                <a:latin typeface="Arial" pitchFamily="34" charset="0"/>
              </a:rPr>
              <a:t> 3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9CBC9-6AB5-4D0D-A9E1-F244DCB77F79}" type="slidenum">
              <a:rPr lang="en-GB"/>
              <a:pPr/>
              <a:t>25</a:t>
            </a:fld>
            <a:endParaRPr lang="en-GB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39713"/>
            <a:ext cx="7772400" cy="639762"/>
          </a:xfrm>
        </p:spPr>
        <p:txBody>
          <a:bodyPr/>
          <a:lstStyle/>
          <a:p>
            <a:pPr defTabSz="925513"/>
            <a:r>
              <a:rPr lang="en-US" sz="2800">
                <a:effectLst/>
              </a:rPr>
              <a:t>Interaction zone (3)</a:t>
            </a:r>
            <a:br>
              <a:rPr lang="en-US" sz="2800">
                <a:effectLst/>
              </a:rPr>
            </a:br>
            <a:r>
              <a:rPr lang="en-US" sz="1900">
                <a:effectLst/>
              </a:rPr>
              <a:t>microstructure</a:t>
            </a:r>
            <a:br>
              <a:rPr lang="en-US" sz="1900">
                <a:effectLst/>
              </a:rPr>
            </a:br>
            <a:r>
              <a:rPr lang="en-US" sz="1900">
                <a:effectLst/>
              </a:rPr>
              <a:t>MC12, T</a:t>
            </a:r>
            <a:r>
              <a:rPr lang="en-US" sz="1900" baseline="-25000">
                <a:effectLst/>
              </a:rPr>
              <a:t>s</a:t>
            </a:r>
            <a:r>
              <a:rPr lang="en-US" sz="1900">
                <a:effectLst/>
              </a:rPr>
              <a:t>=1</a:t>
            </a:r>
            <a:r>
              <a:rPr lang="ru-RU" sz="1900">
                <a:effectLst/>
              </a:rPr>
              <a:t>1</a:t>
            </a:r>
            <a:r>
              <a:rPr lang="en-US" sz="1900">
                <a:effectLst/>
              </a:rPr>
              <a:t>25</a:t>
            </a:r>
            <a:r>
              <a:rPr lang="en-US" sz="1900">
                <a:effectLst/>
                <a:sym typeface="Symbol" pitchFamily="18" charset="2"/>
              </a:rPr>
              <a:t>C</a:t>
            </a:r>
            <a:endParaRPr lang="ru-RU" sz="1900">
              <a:effectLst/>
              <a:sym typeface="Symbol" pitchFamily="18" charset="2"/>
            </a:endParaRPr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78212" name="Object 4"/>
          <p:cNvGraphicFramePr>
            <a:graphicFrameLocks noChangeAspect="1"/>
          </p:cNvGraphicFramePr>
          <p:nvPr/>
        </p:nvGraphicFramePr>
        <p:xfrm>
          <a:off x="1871663" y="1354138"/>
          <a:ext cx="5502275" cy="387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15" name="Рисунок" r:id="rId3" imgW="6015761" imgH="3886681" progId="Word.Picture.8">
                  <p:embed/>
                </p:oleObj>
              </mc:Choice>
              <mc:Fallback>
                <p:oleObj name="Рисунок" r:id="rId3" imgW="6015761" imgH="388668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1354138"/>
                        <a:ext cx="5502275" cy="3878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82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283200"/>
            <a:ext cx="7772400" cy="838200"/>
          </a:xfrm>
          <a:noFill/>
          <a:ln/>
        </p:spPr>
        <p:txBody>
          <a:bodyPr/>
          <a:lstStyle/>
          <a:p>
            <a:pPr marL="415925" indent="-415925" algn="just" defTabSz="1111250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2000">
                <a:effectLst/>
              </a:rPr>
              <a:t>Liquid phase exists on the boundary between the corrosion layer and corium</a:t>
            </a:r>
            <a:endParaRPr lang="ru-RU" sz="2000">
              <a:effectLst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C5BC4-998B-47C9-B719-0C1DDEFDB2A8}" type="slidenum">
              <a:rPr lang="en-GB"/>
              <a:pPr/>
              <a:t>26</a:t>
            </a:fld>
            <a:endParaRPr lang="en-GB"/>
          </a:p>
        </p:txBody>
      </p:sp>
      <p:pic>
        <p:nvPicPr>
          <p:cNvPr id="479234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35088"/>
            <a:ext cx="5499100" cy="3751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303213" y="935038"/>
            <a:ext cx="7937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0">
                <a:latin typeface="Arial" pitchFamily="34" charset="0"/>
              </a:rPr>
              <a:t>h, mm</a:t>
            </a:r>
            <a:endParaRPr lang="ru-RU" sz="1800" b="0">
              <a:latin typeface="Arial" pitchFamily="34" charset="0"/>
            </a:endParaRPr>
          </a:p>
        </p:txBody>
      </p:sp>
      <p:pic>
        <p:nvPicPr>
          <p:cNvPr id="47923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1525" y="1354138"/>
            <a:ext cx="2735263" cy="3694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9237" name="Text Box 5"/>
          <p:cNvSpPr txBox="1">
            <a:spLocks noChangeArrowheads="1"/>
          </p:cNvSpPr>
          <p:nvPr/>
        </p:nvSpPr>
        <p:spPr bwMode="auto">
          <a:xfrm>
            <a:off x="8091488" y="5002213"/>
            <a:ext cx="5810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800" b="0">
                <a:latin typeface="Arial" pitchFamily="34" charset="0"/>
              </a:rPr>
              <a:t>Т</a:t>
            </a:r>
            <a:r>
              <a:rPr lang="ru-RU" sz="1800" b="0">
                <a:latin typeface="Arial" pitchFamily="34" charset="0"/>
                <a:sym typeface="Symbol" pitchFamily="18" charset="2"/>
              </a:rPr>
              <a:t>С</a:t>
            </a:r>
          </a:p>
        </p:txBody>
      </p:sp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6269038" y="830263"/>
            <a:ext cx="164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Temperature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9239" name="Text Box 7"/>
          <p:cNvSpPr txBox="1">
            <a:spLocks noChangeArrowheads="1"/>
          </p:cNvSpPr>
          <p:nvPr/>
        </p:nvSpPr>
        <p:spPr bwMode="auto">
          <a:xfrm>
            <a:off x="514350" y="5503863"/>
            <a:ext cx="826452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Possible formation of liquid phase in the multi-component oxidic</a:t>
            </a:r>
            <a:br>
              <a:rPr lang="en-US" sz="2000" b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 system within the corrosion layer</a:t>
            </a:r>
            <a:endParaRPr lang="ru-RU" sz="2000" b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9240" name="Text Box 8"/>
          <p:cNvSpPr txBox="1">
            <a:spLocks noChangeArrowheads="1"/>
          </p:cNvSpPr>
          <p:nvPr/>
        </p:nvSpPr>
        <p:spPr bwMode="auto">
          <a:xfrm>
            <a:off x="1860550" y="5067300"/>
            <a:ext cx="26447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pitchFamily="34" charset="0"/>
              </a:rPr>
              <a:t>concentrations</a:t>
            </a:r>
            <a:r>
              <a:rPr lang="ru-RU" sz="1600">
                <a:latin typeface="Arial" pitchFamily="34" charset="0"/>
              </a:rPr>
              <a:t>, </a:t>
            </a:r>
            <a:r>
              <a:rPr lang="en-US" sz="1600">
                <a:latin typeface="Arial" pitchFamily="34" charset="0"/>
              </a:rPr>
              <a:t>mol%</a:t>
            </a:r>
            <a:r>
              <a:rPr lang="ru-RU" sz="1600">
                <a:latin typeface="Arial" pitchFamily="34" charset="0"/>
              </a:rPr>
              <a:t> </a:t>
            </a:r>
          </a:p>
        </p:txBody>
      </p:sp>
      <p:sp>
        <p:nvSpPr>
          <p:cNvPr id="479241" name="Rectangle 9"/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7772400" cy="639763"/>
          </a:xfrm>
          <a:noFill/>
          <a:ln/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2800">
                <a:effectLst/>
              </a:rPr>
              <a:t>                             </a:t>
            </a:r>
            <a:r>
              <a:rPr lang="en-US" sz="2800">
                <a:effectLst/>
              </a:rPr>
              <a:t/>
            </a:r>
            <a:br>
              <a:rPr lang="en-US" sz="2800">
                <a:effectLst/>
              </a:rPr>
            </a:br>
            <a:r>
              <a:rPr lang="en-US" sz="2800">
                <a:effectLst/>
              </a:rPr>
              <a:t>Interaction zone (4)</a:t>
            </a:r>
            <a:br>
              <a:rPr lang="en-US" sz="2800">
                <a:effectLst/>
              </a:rPr>
            </a:br>
            <a:endParaRPr lang="ru-RU" sz="2800">
              <a:effectLst/>
            </a:endParaRPr>
          </a:p>
        </p:txBody>
      </p:sp>
      <p:sp>
        <p:nvSpPr>
          <p:cNvPr id="479242" name="Text Box 10"/>
          <p:cNvSpPr txBox="1">
            <a:spLocks noChangeArrowheads="1"/>
          </p:cNvSpPr>
          <p:nvPr/>
        </p:nvSpPr>
        <p:spPr bwMode="auto">
          <a:xfrm>
            <a:off x="1417638" y="817563"/>
            <a:ext cx="33305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Distribution of components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AF31-9820-4018-A30C-3473C46F0D1E}" type="slidenum">
              <a:rPr lang="en-GB"/>
              <a:pPr/>
              <a:t>27</a:t>
            </a:fld>
            <a:endParaRPr lang="en-GB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1200" y="1492250"/>
            <a:ext cx="7772400" cy="2947988"/>
          </a:xfrm>
          <a:noFill/>
          <a:ln/>
        </p:spPr>
        <p:txBody>
          <a:bodyPr/>
          <a:lstStyle/>
          <a:p>
            <a:pPr marL="415925" indent="-415925" defTabSz="1111250"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1900" b="1">
                <a:effectLst/>
              </a:rPr>
              <a:t>Corrosion rate depends on the intensity of diffusion processes in the corrosion layer</a:t>
            </a:r>
            <a:endParaRPr lang="ru-RU" sz="1900" b="1">
              <a:effectLst/>
            </a:endParaRPr>
          </a:p>
          <a:p>
            <a:pPr marL="415925" indent="-415925" defTabSz="1111250"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1900" b="1">
                <a:effectLst/>
                <a:sym typeface="Symbol" pitchFamily="18" charset="2"/>
              </a:rPr>
              <a:t>Two diffusion processes can be assumed to take place during the corium–steel interaction in the oxidizing atmosphere</a:t>
            </a:r>
            <a:endParaRPr lang="ru-RU" sz="1900" b="1">
              <a:effectLst/>
              <a:sym typeface="Symbol" pitchFamily="18" charset="2"/>
            </a:endParaRPr>
          </a:p>
          <a:p>
            <a:pPr marL="415925" indent="-415925" defTabSz="1111250">
              <a:spcBef>
                <a:spcPct val="40000"/>
              </a:spcBef>
              <a:buFont typeface="Wingdings" pitchFamily="2" charset="2"/>
              <a:buNone/>
            </a:pPr>
            <a:r>
              <a:rPr lang="ru-RU" sz="1900" b="1">
                <a:effectLst/>
                <a:sym typeface="Symbol" pitchFamily="18" charset="2"/>
              </a:rPr>
              <a:t>	  </a:t>
            </a:r>
            <a:r>
              <a:rPr lang="en-US" sz="1900" b="1">
                <a:effectLst/>
                <a:sym typeface="Symbol" pitchFamily="18" charset="2"/>
              </a:rPr>
              <a:t> </a:t>
            </a:r>
            <a:r>
              <a:rPr lang="en-US" sz="1900" b="1">
                <a:effectLst/>
              </a:rPr>
              <a:t>Fe</a:t>
            </a:r>
            <a:r>
              <a:rPr lang="en-US" sz="1900" b="1" baseline="30000">
                <a:effectLst/>
              </a:rPr>
              <a:t>2+</a:t>
            </a:r>
            <a:r>
              <a:rPr lang="en-US" sz="1900" b="1">
                <a:effectLst/>
              </a:rPr>
              <a:t> diffusion through the solid layer</a:t>
            </a:r>
            <a:endParaRPr lang="ru-RU" sz="1900" b="1">
              <a:effectLst/>
            </a:endParaRPr>
          </a:p>
          <a:p>
            <a:pPr marL="415925" indent="-415925" defTabSz="1111250">
              <a:spcBef>
                <a:spcPct val="40000"/>
              </a:spcBef>
              <a:buFont typeface="Wingdings" pitchFamily="2" charset="2"/>
              <a:buNone/>
            </a:pPr>
            <a:r>
              <a:rPr lang="ru-RU" sz="1900" b="1">
                <a:effectLst/>
              </a:rPr>
              <a:t>	 </a:t>
            </a:r>
            <a:r>
              <a:rPr lang="ru-RU" sz="1900" b="1">
                <a:effectLst/>
                <a:sym typeface="Symbol" pitchFamily="18" charset="2"/>
              </a:rPr>
              <a:t> </a:t>
            </a:r>
            <a:r>
              <a:rPr lang="en-US" sz="1900" b="1">
                <a:effectLst/>
                <a:sym typeface="Symbol" pitchFamily="18" charset="2"/>
              </a:rPr>
              <a:t> </a:t>
            </a:r>
            <a:r>
              <a:rPr lang="en-US" sz="1900" b="1">
                <a:effectLst/>
              </a:rPr>
              <a:t>liquid-phase Fe</a:t>
            </a:r>
            <a:r>
              <a:rPr lang="en-US" sz="1900" b="1" baseline="30000">
                <a:effectLst/>
              </a:rPr>
              <a:t>2+</a:t>
            </a:r>
            <a:r>
              <a:rPr lang="en-US" sz="1900" b="1">
                <a:effectLst/>
              </a:rPr>
              <a:t> diffusion</a:t>
            </a:r>
            <a:endParaRPr lang="ru-RU" sz="1900" b="1">
              <a:effectLst/>
            </a:endParaRPr>
          </a:p>
          <a:p>
            <a:pPr marL="415925" indent="-415925" defTabSz="1111250"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1900" b="1">
                <a:effectLst/>
              </a:rPr>
              <a:t>The second process prevails at</a:t>
            </a:r>
            <a:r>
              <a:rPr lang="ru-RU" sz="1900" b="1">
                <a:effectLst/>
              </a:rPr>
              <a:t> </a:t>
            </a:r>
            <a:r>
              <a:rPr lang="ru-RU" sz="1900" b="1">
                <a:effectLst/>
                <a:sym typeface="Symbol" pitchFamily="18" charset="2"/>
              </a:rPr>
              <a:t>Т</a:t>
            </a:r>
            <a:r>
              <a:rPr lang="en-US" sz="1900" b="1" baseline="-25000">
                <a:effectLst/>
                <a:sym typeface="Symbol" pitchFamily="18" charset="2"/>
              </a:rPr>
              <a:t>s</a:t>
            </a:r>
            <a:r>
              <a:rPr lang="en-US" sz="1900" b="1">
                <a:effectLst/>
                <a:sym typeface="Symbol" pitchFamily="18" charset="2"/>
              </a:rPr>
              <a:t>&gt;1050C</a:t>
            </a:r>
            <a:endParaRPr lang="ru-RU" sz="1900" b="1">
              <a:effectLst/>
              <a:sym typeface="Symbol" pitchFamily="18" charset="2"/>
            </a:endParaRP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title"/>
          </p:nvPr>
        </p:nvSpPr>
        <p:spPr>
          <a:xfrm>
            <a:off x="673100" y="303213"/>
            <a:ext cx="7772400" cy="639762"/>
          </a:xfrm>
          <a:noFill/>
          <a:ln/>
        </p:spPr>
        <p:txBody>
          <a:bodyPr/>
          <a:lstStyle/>
          <a:p>
            <a:pPr defTabSz="1111250"/>
            <a:r>
              <a:rPr lang="en-US" sz="2800">
                <a:effectLst/>
              </a:rPr>
              <a:t>Corrosion model</a:t>
            </a:r>
            <a:endParaRPr lang="ru-RU" sz="2800">
              <a:effectLst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2A2F5-022A-476A-9A51-CEBAF06F5943}" type="slidenum">
              <a:rPr lang="en-GB"/>
              <a:pPr/>
              <a:t>28</a:t>
            </a:fld>
            <a:endParaRPr lang="en-GB"/>
          </a:p>
        </p:txBody>
      </p:sp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3976688" y="1377950"/>
            <a:ext cx="289718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800" b="0">
              <a:latin typeface="Arial" pitchFamily="34" charset="0"/>
            </a:endParaRPr>
          </a:p>
        </p:txBody>
      </p:sp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2746375" y="568325"/>
            <a:ext cx="3492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Corium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en-US" sz="2000" baseline="-25000">
                <a:solidFill>
                  <a:srgbClr val="000066"/>
                </a:solidFill>
                <a:latin typeface="Arial" pitchFamily="34" charset="0"/>
              </a:rPr>
              <a:t>2+x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ZrO</a:t>
            </a:r>
            <a:r>
              <a:rPr lang="en-US" sz="200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– FeO</a:t>
            </a:r>
            <a:r>
              <a:rPr lang="en-US" sz="2000" baseline="-25000">
                <a:solidFill>
                  <a:srgbClr val="000066"/>
                </a:solidFill>
                <a:latin typeface="Arial" pitchFamily="34" charset="0"/>
              </a:rPr>
              <a:t>y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</a:p>
        </p:txBody>
      </p:sp>
      <p:graphicFrame>
        <p:nvGraphicFramePr>
          <p:cNvPr id="514052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189913" y="1981200"/>
          <a:ext cx="95408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65" name="Формула" r:id="rId3" imgW="126720" imgH="241200" progId="Equation.3">
                  <p:embed/>
                </p:oleObj>
              </mc:Choice>
              <mc:Fallback>
                <p:oleObj name="Формула" r:id="rId3" imgW="12672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9913" y="1981200"/>
                        <a:ext cx="954087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53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14054" name="Object 6"/>
          <p:cNvGraphicFramePr>
            <a:graphicFrameLocks noChangeAspect="1"/>
          </p:cNvGraphicFramePr>
          <p:nvPr/>
        </p:nvGraphicFramePr>
        <p:xfrm>
          <a:off x="6784975" y="4776788"/>
          <a:ext cx="6397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66" name="Формула" r:id="rId5" imgW="698400" imgH="431640" progId="Equation.3">
                  <p:embed/>
                </p:oleObj>
              </mc:Choice>
              <mc:Fallback>
                <p:oleObj name="Формула" r:id="rId5" imgW="69840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975" y="4776788"/>
                        <a:ext cx="6397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14056" name="Object 8"/>
          <p:cNvGraphicFramePr>
            <a:graphicFrameLocks noChangeAspect="1"/>
          </p:cNvGraphicFramePr>
          <p:nvPr/>
        </p:nvGraphicFramePr>
        <p:xfrm>
          <a:off x="1395413" y="998538"/>
          <a:ext cx="7445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67" name="Формула" r:id="rId7" imgW="812520" imgH="457200" progId="Equation.3">
                  <p:embed/>
                </p:oleObj>
              </mc:Choice>
              <mc:Fallback>
                <p:oleObj name="Формула" r:id="rId7" imgW="81252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998538"/>
                        <a:ext cx="74453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57" name="Rectangle 9"/>
          <p:cNvSpPr>
            <a:spLocks noChangeArrowheads="1"/>
          </p:cNvSpPr>
          <p:nvPr/>
        </p:nvSpPr>
        <p:spPr bwMode="auto">
          <a:xfrm>
            <a:off x="722313" y="0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1111250"/>
            <a:r>
              <a:rPr lang="en-US" sz="2800">
                <a:solidFill>
                  <a:srgbClr val="A50021"/>
                </a:solidFill>
              </a:rPr>
              <a:t>Summary of experimental data</a:t>
            </a:r>
            <a:endParaRPr lang="ru-RU" sz="2800">
              <a:solidFill>
                <a:srgbClr val="FF0066"/>
              </a:solidFill>
            </a:endParaRPr>
          </a:p>
        </p:txBody>
      </p:sp>
      <p:sp>
        <p:nvSpPr>
          <p:cNvPr id="514058" name="Rectangle 10"/>
          <p:cNvSpPr>
            <a:spLocks noChangeArrowheads="1"/>
          </p:cNvSpPr>
          <p:nvPr/>
        </p:nvSpPr>
        <p:spPr bwMode="auto">
          <a:xfrm>
            <a:off x="184150" y="5751513"/>
            <a:ext cx="89598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marL="415925" indent="-415925" algn="l" defTabSz="1111250">
              <a:spcBef>
                <a:spcPct val="2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000066"/>
                </a:solidFill>
              </a:rPr>
              <a:t>      Proposed semi-empirical correlation </a:t>
            </a: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gives a good experimental data generalization at </a:t>
            </a:r>
            <a:r>
              <a:rPr lang="ru-RU" sz="1800" b="0">
                <a:solidFill>
                  <a:srgbClr val="000066"/>
                </a:solidFill>
              </a:rPr>
              <a:t>1200</a:t>
            </a:r>
            <a:r>
              <a:rPr lang="en-US" sz="1800" b="0">
                <a:solidFill>
                  <a:srgbClr val="000066"/>
                </a:solidFill>
              </a:rPr>
              <a:t> </a:t>
            </a:r>
            <a:r>
              <a:rPr lang="ru-RU" sz="1800" b="0">
                <a:solidFill>
                  <a:srgbClr val="000066"/>
                </a:solidFill>
                <a:sym typeface="Symbol" pitchFamily="18" charset="2"/>
              </a:rPr>
              <a:t></a:t>
            </a:r>
            <a:r>
              <a:rPr lang="en-US" sz="1800" b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ru-RU" sz="1800" b="0">
                <a:solidFill>
                  <a:srgbClr val="000066"/>
                </a:solidFill>
                <a:sym typeface="Symbol" pitchFamily="18" charset="2"/>
              </a:rPr>
              <a:t>Т</a:t>
            </a:r>
            <a:r>
              <a:rPr lang="en-US" sz="1800" b="0" baseline="-25000">
                <a:solidFill>
                  <a:srgbClr val="000066"/>
                </a:solidFill>
                <a:sym typeface="Symbol" pitchFamily="18" charset="2"/>
              </a:rPr>
              <a:t>s </a:t>
            </a:r>
            <a:r>
              <a:rPr lang="en-US" sz="1800" b="0">
                <a:solidFill>
                  <a:srgbClr val="000066"/>
                </a:solidFill>
                <a:sym typeface="Symbol" pitchFamily="18" charset="2"/>
              </a:rPr>
              <a:t> 700C;</a:t>
            </a:r>
            <a:r>
              <a:rPr lang="ru-RU" sz="1800" b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ru-RU" sz="1800" b="0">
                <a:solidFill>
                  <a:srgbClr val="000066"/>
                </a:solidFill>
              </a:rPr>
              <a:t>1</a:t>
            </a:r>
            <a:r>
              <a:rPr lang="en-US" sz="1800" b="0">
                <a:solidFill>
                  <a:srgbClr val="000066"/>
                </a:solidFill>
              </a:rPr>
              <a:t>.29 </a:t>
            </a:r>
            <a:r>
              <a:rPr lang="ru-RU" sz="1800" b="0">
                <a:solidFill>
                  <a:srgbClr val="000066"/>
                </a:solidFill>
                <a:sym typeface="Symbol" pitchFamily="18" charset="2"/>
              </a:rPr>
              <a:t></a:t>
            </a:r>
            <a:r>
              <a:rPr lang="en-US" sz="1800" b="0">
                <a:solidFill>
                  <a:srgbClr val="000066"/>
                </a:solidFill>
                <a:sym typeface="Symbol" pitchFamily="18" charset="2"/>
              </a:rPr>
              <a:t> q  0.3 MW/m</a:t>
            </a:r>
            <a:r>
              <a:rPr lang="en-US" sz="1800" b="0" baseline="30000">
                <a:solidFill>
                  <a:srgbClr val="000066"/>
                </a:solidFill>
                <a:sym typeface="Symbol" pitchFamily="18" charset="2"/>
              </a:rPr>
              <a:t>2</a:t>
            </a: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762000">
              <a:tabLst>
                <a:tab pos="5491163" algn="l"/>
              </a:tabLst>
            </a:pPr>
            <a:endParaRPr lang="ru-RU" sz="2400" b="0">
              <a:latin typeface="Times New Roman" pitchFamily="18" charset="0"/>
            </a:endParaRPr>
          </a:p>
        </p:txBody>
      </p:sp>
      <p:graphicFrame>
        <p:nvGraphicFramePr>
          <p:cNvPr id="514061" name="Object 13"/>
          <p:cNvGraphicFramePr>
            <a:graphicFrameLocks noChangeAspect="1"/>
          </p:cNvGraphicFramePr>
          <p:nvPr/>
        </p:nvGraphicFramePr>
        <p:xfrm>
          <a:off x="1085850" y="5232400"/>
          <a:ext cx="6807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68" name="Формула" r:id="rId9" imgW="6806880" imgH="583920" progId="Equation.3">
                  <p:embed/>
                </p:oleObj>
              </mc:Choice>
              <mc:Fallback>
                <p:oleObj name="Формула" r:id="rId9" imgW="6806880" imgH="5839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5232400"/>
                        <a:ext cx="68072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4064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903288"/>
            <a:ext cx="4473575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53FB-2766-441F-AAF8-C6B42DA637CE}" type="slidenum">
              <a:rPr lang="en-GB"/>
              <a:pPr/>
              <a:t>29</a:t>
            </a:fld>
            <a:endParaRPr lang="en-GB"/>
          </a:p>
        </p:txBody>
      </p:sp>
      <p:sp>
        <p:nvSpPr>
          <p:cNvPr id="48231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17550" y="0"/>
            <a:ext cx="7772400" cy="639763"/>
          </a:xfrm>
          <a:noFill/>
          <a:ln/>
        </p:spPr>
        <p:txBody>
          <a:bodyPr/>
          <a:lstStyle/>
          <a:p>
            <a:pPr defTabSz="1111250"/>
            <a:r>
              <a:rPr lang="en-US" sz="2800">
                <a:effectLst/>
              </a:rPr>
              <a:t>Corium</a:t>
            </a:r>
            <a:r>
              <a:rPr lang="ru-RU" sz="2800" b="0">
                <a:effectLst/>
              </a:rPr>
              <a:t> </a:t>
            </a:r>
            <a:r>
              <a:rPr lang="en-US" sz="2800">
                <a:effectLst/>
              </a:rPr>
              <a:t>UO</a:t>
            </a:r>
            <a:r>
              <a:rPr lang="en-US" sz="2800" baseline="-25000">
                <a:effectLst/>
              </a:rPr>
              <a:t>2+x</a:t>
            </a:r>
            <a:r>
              <a:rPr lang="en-US" sz="2800">
                <a:effectLst/>
              </a:rPr>
              <a:t> –</a:t>
            </a:r>
            <a:r>
              <a:rPr lang="en-US" sz="2800" b="0">
                <a:effectLst/>
              </a:rPr>
              <a:t> </a:t>
            </a:r>
            <a:r>
              <a:rPr lang="en-US" sz="2800">
                <a:effectLst/>
              </a:rPr>
              <a:t>ZrO</a:t>
            </a:r>
            <a:r>
              <a:rPr lang="en-US" sz="2800" baseline="-25000">
                <a:effectLst/>
              </a:rPr>
              <a:t>2</a:t>
            </a:r>
            <a:r>
              <a:rPr lang="ru-RU" sz="2800" baseline="-25000">
                <a:effectLst/>
              </a:rPr>
              <a:t> </a:t>
            </a:r>
            <a:r>
              <a:rPr lang="ru-RU" sz="2800">
                <a:effectLst/>
              </a:rPr>
              <a:t>,</a:t>
            </a:r>
            <a:r>
              <a:rPr lang="en-US" sz="2800">
                <a:effectLst/>
              </a:rPr>
              <a:t> MC10</a:t>
            </a:r>
            <a:endParaRPr lang="ru-RU" sz="2800" baseline="-25000">
              <a:solidFill>
                <a:srgbClr val="FF0066"/>
              </a:solidFill>
              <a:effectLst/>
            </a:endParaRPr>
          </a:p>
        </p:txBody>
      </p:sp>
      <p:graphicFrame>
        <p:nvGraphicFramePr>
          <p:cNvPr id="482306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270000" y="717550"/>
          <a:ext cx="9334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45" name="Формула" r:id="rId3" imgW="812520" imgH="457200" progId="Equation.3">
                  <p:embed/>
                </p:oleObj>
              </mc:Choice>
              <mc:Fallback>
                <p:oleObj name="Формула" r:id="rId3" imgW="81252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717550"/>
                        <a:ext cx="93345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309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780213" y="4348163"/>
          <a:ext cx="698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46" name="Формула" r:id="rId5" imgW="698400" imgH="431640" progId="Equation.3">
                  <p:embed/>
                </p:oleObj>
              </mc:Choice>
              <mc:Fallback>
                <p:oleObj name="Формула" r:id="rId5" imgW="6984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348163"/>
                        <a:ext cx="698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455613" y="5751513"/>
            <a:ext cx="47720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800" b="0">
              <a:latin typeface="Arial" pitchFamily="34" charset="0"/>
            </a:endParaRPr>
          </a:p>
        </p:txBody>
      </p:sp>
      <p:sp>
        <p:nvSpPr>
          <p:cNvPr id="490639" name="Oval 4239"/>
          <p:cNvSpPr>
            <a:spLocks noChangeArrowheads="1"/>
          </p:cNvSpPr>
          <p:nvPr/>
        </p:nvSpPr>
        <p:spPr bwMode="auto">
          <a:xfrm>
            <a:off x="3168650" y="1903413"/>
            <a:ext cx="1250950" cy="669925"/>
          </a:xfrm>
          <a:prstGeom prst="ellipse">
            <a:avLst/>
          </a:prstGeom>
          <a:solidFill>
            <a:srgbClr val="FFFFFF">
              <a:alpha val="0"/>
            </a:srgbClr>
          </a:solidFill>
          <a:ln w="14351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0640" name="Line 4240"/>
          <p:cNvSpPr>
            <a:spLocks noChangeShapeType="1"/>
          </p:cNvSpPr>
          <p:nvPr/>
        </p:nvSpPr>
        <p:spPr bwMode="auto">
          <a:xfrm flipH="1">
            <a:off x="4097338" y="552450"/>
            <a:ext cx="825500" cy="139541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90643" name="Picture 42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627063"/>
            <a:ext cx="4481513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0644" name="Text Box 4244"/>
          <p:cNvSpPr txBox="1">
            <a:spLocks noChangeArrowheads="1"/>
          </p:cNvSpPr>
          <p:nvPr/>
        </p:nvSpPr>
        <p:spPr bwMode="auto">
          <a:xfrm>
            <a:off x="896938" y="4940300"/>
            <a:ext cx="7413625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800" b="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Experimental data are insufficient for developing a correlation</a:t>
            </a:r>
            <a:br>
              <a:rPr lang="en-US" sz="1800" b="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</a:br>
            <a:r>
              <a:rPr lang="en-US" sz="1800" b="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  describing the wide temperature range</a:t>
            </a:r>
            <a:endParaRPr lang="ru-RU" sz="1800" b="0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Decision on the additional test with corium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en-US" sz="1800" b="0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– ZrO</a:t>
            </a:r>
            <a:r>
              <a:rPr lang="en-US" sz="18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br>
              <a:rPr lang="en-US" sz="1800" b="0" baseline="-250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1800" b="0" baseline="-25000">
                <a:solidFill>
                  <a:srgbClr val="000066"/>
                </a:solidFill>
                <a:latin typeface="Arial" pitchFamily="34" charset="0"/>
              </a:rPr>
              <a:t>    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taken at the first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METCOR-P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meeting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24C1-1981-45DD-966D-408CBD852EC9}" type="slidenum">
              <a:rPr lang="en-GB"/>
              <a:pPr/>
              <a:t>3</a:t>
            </a:fld>
            <a:endParaRPr lang="en-GB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639763"/>
          </a:xfrm>
        </p:spPr>
        <p:txBody>
          <a:bodyPr/>
          <a:lstStyle/>
          <a:p>
            <a:r>
              <a:rPr lang="en-GB" sz="2800">
                <a:effectLst/>
                <a:cs typeface="Times New Roman" pitchFamily="18" charset="0"/>
              </a:rPr>
              <a:t>METCOR-P project general information </a:t>
            </a:r>
            <a:br>
              <a:rPr lang="en-GB" sz="2800">
                <a:effectLst/>
                <a:cs typeface="Times New Roman" pitchFamily="18" charset="0"/>
              </a:rPr>
            </a:br>
            <a:endParaRPr lang="ru-RU" sz="2800">
              <a:effectLst/>
              <a:cs typeface="Times New Roman" pitchFamily="18" charset="0"/>
            </a:endParaRP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6926263" y="2057400"/>
            <a:ext cx="730250" cy="514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IRSN,</a:t>
            </a:r>
          </a:p>
          <a:p>
            <a:pPr algn="l" defTabSz="752475"/>
            <a:r>
              <a:rPr lang="en-GB" sz="1000" b="0"/>
              <a:t>France</a:t>
            </a:r>
          </a:p>
        </p:txBody>
      </p:sp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7645400" y="2065338"/>
            <a:ext cx="730250" cy="488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KAERI,</a:t>
            </a:r>
          </a:p>
          <a:p>
            <a:pPr algn="l" defTabSz="752475"/>
            <a:r>
              <a:rPr lang="en-GB" sz="1000" b="0"/>
              <a:t>Korea</a:t>
            </a:r>
          </a:p>
        </p:txBody>
      </p:sp>
      <p:sp>
        <p:nvSpPr>
          <p:cNvPr id="465927" name="Rectangle 7"/>
          <p:cNvSpPr>
            <a:spLocks noChangeArrowheads="1"/>
          </p:cNvSpPr>
          <p:nvPr/>
        </p:nvSpPr>
        <p:spPr bwMode="auto">
          <a:xfrm>
            <a:off x="2170113" y="914400"/>
            <a:ext cx="59086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233" tIns="37616" rIns="75233" bIns="37616"/>
          <a:lstStyle/>
          <a:p>
            <a:pPr marL="282575" indent="-282575" algn="l" defTabSz="752475" eaLnBrk="1" hangingPunct="1">
              <a:spcBef>
                <a:spcPct val="20000"/>
              </a:spcBef>
              <a:buSzPct val="85000"/>
            </a:pPr>
            <a:r>
              <a:rPr lang="en-GB">
                <a:solidFill>
                  <a:srgbClr val="000066"/>
                </a:solidFill>
                <a:cs typeface="Times New Roman" pitchFamily="18" charset="0"/>
              </a:rPr>
              <a:t>Project participants and coordination</a:t>
            </a:r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1301750" y="3076575"/>
            <a:ext cx="1096963" cy="5159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ISTC, </a:t>
            </a:r>
            <a:r>
              <a:rPr lang="en-GB" sz="1000" b="0"/>
              <a:t>Moscow</a:t>
            </a:r>
          </a:p>
        </p:txBody>
      </p:sp>
      <p:sp>
        <p:nvSpPr>
          <p:cNvPr id="465929" name="Rectangle 9"/>
          <p:cNvSpPr>
            <a:spLocks noChangeArrowheads="1"/>
          </p:cNvSpPr>
          <p:nvPr/>
        </p:nvSpPr>
        <p:spPr bwMode="auto">
          <a:xfrm>
            <a:off x="1446213" y="2044700"/>
            <a:ext cx="974725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FZK, </a:t>
            </a:r>
            <a:r>
              <a:rPr lang="en-GB" sz="1000" b="0"/>
              <a:t>Germany</a:t>
            </a:r>
          </a:p>
        </p:txBody>
      </p:sp>
      <p:sp>
        <p:nvSpPr>
          <p:cNvPr id="465930" name="Rectangle 10"/>
          <p:cNvSpPr>
            <a:spLocks noChangeArrowheads="1"/>
          </p:cNvSpPr>
          <p:nvPr/>
        </p:nvSpPr>
        <p:spPr bwMode="auto">
          <a:xfrm>
            <a:off x="3357563" y="2068513"/>
            <a:ext cx="88106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JRC ITU, </a:t>
            </a:r>
          </a:p>
          <a:p>
            <a:pPr algn="l" defTabSz="752475"/>
            <a:r>
              <a:rPr lang="en-GB" sz="1000" b="0"/>
              <a:t>EK</a:t>
            </a:r>
          </a:p>
        </p:txBody>
      </p:sp>
      <p:sp>
        <p:nvSpPr>
          <p:cNvPr id="465931" name="Rectangle 11"/>
          <p:cNvSpPr>
            <a:spLocks noChangeArrowheads="1"/>
          </p:cNvSpPr>
          <p:nvPr/>
        </p:nvSpPr>
        <p:spPr bwMode="auto">
          <a:xfrm>
            <a:off x="4222750" y="2068513"/>
            <a:ext cx="730250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CEA,</a:t>
            </a:r>
          </a:p>
          <a:p>
            <a:pPr algn="l" defTabSz="752475"/>
            <a:r>
              <a:rPr lang="en-GB" sz="1000" b="0"/>
              <a:t>France</a:t>
            </a:r>
          </a:p>
        </p:txBody>
      </p:sp>
      <p:sp>
        <p:nvSpPr>
          <p:cNvPr id="465932" name="Rectangle 12"/>
          <p:cNvSpPr>
            <a:spLocks noChangeArrowheads="1"/>
          </p:cNvSpPr>
          <p:nvPr/>
        </p:nvSpPr>
        <p:spPr bwMode="auto">
          <a:xfrm>
            <a:off x="1414463" y="1671638"/>
            <a:ext cx="6918325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000"/>
              <a:t>Collaborators</a:t>
            </a:r>
          </a:p>
        </p:txBody>
      </p:sp>
      <p:sp>
        <p:nvSpPr>
          <p:cNvPr id="465933" name="Rectangle 13"/>
          <p:cNvSpPr>
            <a:spLocks noChangeArrowheads="1"/>
          </p:cNvSpPr>
          <p:nvPr/>
        </p:nvSpPr>
        <p:spPr bwMode="auto">
          <a:xfrm>
            <a:off x="3494088" y="3094038"/>
            <a:ext cx="1811337" cy="403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Steering committee</a:t>
            </a:r>
          </a:p>
        </p:txBody>
      </p:sp>
      <p:sp>
        <p:nvSpPr>
          <p:cNvPr id="465934" name="Rectangle 14"/>
          <p:cNvSpPr>
            <a:spLocks noChangeArrowheads="1"/>
          </p:cNvSpPr>
          <p:nvPr/>
        </p:nvSpPr>
        <p:spPr bwMode="auto">
          <a:xfrm>
            <a:off x="1911350" y="3998913"/>
            <a:ext cx="5237163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Operation Agent: A.P. Alexandrov RIT, </a:t>
            </a:r>
            <a:r>
              <a:rPr lang="en-GB" sz="1000" b="0"/>
              <a:t>Russia</a:t>
            </a:r>
          </a:p>
          <a:p>
            <a:pPr defTabSz="752475"/>
            <a:endParaRPr lang="en-GB" sz="1000" b="0"/>
          </a:p>
        </p:txBody>
      </p:sp>
      <p:sp>
        <p:nvSpPr>
          <p:cNvPr id="465935" name="Rectangle 15"/>
          <p:cNvSpPr>
            <a:spLocks noChangeArrowheads="1"/>
          </p:cNvSpPr>
          <p:nvPr/>
        </p:nvSpPr>
        <p:spPr bwMode="auto">
          <a:xfrm>
            <a:off x="1301750" y="2817813"/>
            <a:ext cx="1096963" cy="2587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 b="0"/>
              <a:t>Coordinator </a:t>
            </a:r>
          </a:p>
        </p:txBody>
      </p:sp>
      <p:sp>
        <p:nvSpPr>
          <p:cNvPr id="465936" name="Line 16"/>
          <p:cNvSpPr>
            <a:spLocks noChangeShapeType="1"/>
          </p:cNvSpPr>
          <p:nvPr/>
        </p:nvSpPr>
        <p:spPr bwMode="auto">
          <a:xfrm>
            <a:off x="1789113" y="3592513"/>
            <a:ext cx="122237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37" name="Line 17"/>
          <p:cNvSpPr>
            <a:spLocks noChangeShapeType="1"/>
          </p:cNvSpPr>
          <p:nvPr/>
        </p:nvSpPr>
        <p:spPr bwMode="auto">
          <a:xfrm flipH="1">
            <a:off x="4346575" y="2576513"/>
            <a:ext cx="487363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38" name="Line 18"/>
          <p:cNvSpPr>
            <a:spLocks noChangeShapeType="1"/>
          </p:cNvSpPr>
          <p:nvPr/>
        </p:nvSpPr>
        <p:spPr bwMode="auto">
          <a:xfrm>
            <a:off x="3981450" y="2559050"/>
            <a:ext cx="242888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39" name="Line 19"/>
          <p:cNvSpPr>
            <a:spLocks noChangeShapeType="1"/>
          </p:cNvSpPr>
          <p:nvPr/>
        </p:nvSpPr>
        <p:spPr bwMode="auto">
          <a:xfrm flipH="1">
            <a:off x="4711700" y="2559050"/>
            <a:ext cx="1096963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40" name="Line 20"/>
          <p:cNvSpPr>
            <a:spLocks noChangeShapeType="1"/>
          </p:cNvSpPr>
          <p:nvPr/>
        </p:nvSpPr>
        <p:spPr bwMode="auto">
          <a:xfrm>
            <a:off x="2303463" y="2576513"/>
            <a:ext cx="1433512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41" name="Line 21"/>
          <p:cNvSpPr>
            <a:spLocks noChangeShapeType="1"/>
          </p:cNvSpPr>
          <p:nvPr/>
        </p:nvSpPr>
        <p:spPr bwMode="auto">
          <a:xfrm>
            <a:off x="4224338" y="3481388"/>
            <a:ext cx="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42" name="Line 22"/>
          <p:cNvSpPr>
            <a:spLocks noChangeShapeType="1"/>
          </p:cNvSpPr>
          <p:nvPr/>
        </p:nvSpPr>
        <p:spPr bwMode="auto">
          <a:xfrm flipH="1">
            <a:off x="1301750" y="1971675"/>
            <a:ext cx="138113" cy="846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43" name="Rectangle 23"/>
          <p:cNvSpPr>
            <a:spLocks noChangeArrowheads="1"/>
          </p:cNvSpPr>
          <p:nvPr/>
        </p:nvSpPr>
        <p:spPr bwMode="auto">
          <a:xfrm>
            <a:off x="4938713" y="2063750"/>
            <a:ext cx="1012825" cy="5095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7616" rIns="0" bIns="37616"/>
          <a:lstStyle/>
          <a:p>
            <a:pPr algn="l" defTabSz="752475"/>
            <a:r>
              <a:rPr lang="en-GB" sz="1000"/>
              <a:t> AREVA NP</a:t>
            </a:r>
            <a:r>
              <a:rPr lang="en-GB" sz="1000" b="0">
                <a:latin typeface="Times New Roman" pitchFamily="18" charset="0"/>
              </a:rPr>
              <a:t>,</a:t>
            </a:r>
            <a:br>
              <a:rPr lang="en-GB" sz="1000" b="0">
                <a:latin typeface="Times New Roman" pitchFamily="18" charset="0"/>
              </a:rPr>
            </a:br>
            <a:r>
              <a:rPr lang="en-GB" sz="1000" b="0">
                <a:latin typeface="Times New Roman" pitchFamily="18" charset="0"/>
              </a:rPr>
              <a:t> </a:t>
            </a:r>
            <a:r>
              <a:rPr lang="en-GB" sz="1000" b="0"/>
              <a:t>Germany</a:t>
            </a:r>
          </a:p>
        </p:txBody>
      </p:sp>
      <p:sp>
        <p:nvSpPr>
          <p:cNvPr id="465944" name="Line 24"/>
          <p:cNvSpPr>
            <a:spLocks noChangeShapeType="1"/>
          </p:cNvSpPr>
          <p:nvPr/>
        </p:nvSpPr>
        <p:spPr bwMode="auto">
          <a:xfrm>
            <a:off x="3371850" y="2559050"/>
            <a:ext cx="60960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45" name="Rectangle 25"/>
          <p:cNvSpPr>
            <a:spLocks noChangeArrowheads="1"/>
          </p:cNvSpPr>
          <p:nvPr/>
        </p:nvSpPr>
        <p:spPr bwMode="auto">
          <a:xfrm>
            <a:off x="2697163" y="4367213"/>
            <a:ext cx="121761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ISC RAS</a:t>
            </a:r>
            <a:r>
              <a:rPr lang="en-GB" sz="1000" b="0"/>
              <a:t>,</a:t>
            </a:r>
          </a:p>
          <a:p>
            <a:pPr algn="l" defTabSz="752475"/>
            <a:r>
              <a:rPr lang="en-GB" sz="1000" b="0"/>
              <a:t>Russia</a:t>
            </a:r>
          </a:p>
        </p:txBody>
      </p:sp>
      <p:sp>
        <p:nvSpPr>
          <p:cNvPr id="465946" name="Rectangle 26"/>
          <p:cNvSpPr>
            <a:spLocks noChangeArrowheads="1"/>
          </p:cNvSpPr>
          <p:nvPr/>
        </p:nvSpPr>
        <p:spPr bwMode="auto">
          <a:xfrm>
            <a:off x="5114925" y="4351338"/>
            <a:ext cx="1812925" cy="692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SPb Electrotechnical State University,</a:t>
            </a:r>
            <a:r>
              <a:rPr lang="en-GB" sz="1000" b="0"/>
              <a:t> Russia</a:t>
            </a:r>
          </a:p>
        </p:txBody>
      </p:sp>
      <p:sp>
        <p:nvSpPr>
          <p:cNvPr id="465947" name="Rectangle 27"/>
          <p:cNvSpPr>
            <a:spLocks noChangeArrowheads="1"/>
          </p:cNvSpPr>
          <p:nvPr/>
        </p:nvSpPr>
        <p:spPr bwMode="auto">
          <a:xfrm>
            <a:off x="5969000" y="2063750"/>
            <a:ext cx="974725" cy="488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FZD, </a:t>
            </a:r>
            <a:r>
              <a:rPr lang="en-GB" sz="1000" b="0"/>
              <a:t>Germany</a:t>
            </a:r>
          </a:p>
        </p:txBody>
      </p:sp>
      <p:sp>
        <p:nvSpPr>
          <p:cNvPr id="465948" name="Rectangle 28"/>
          <p:cNvSpPr>
            <a:spLocks noChangeArrowheads="1"/>
          </p:cNvSpPr>
          <p:nvPr/>
        </p:nvSpPr>
        <p:spPr bwMode="auto">
          <a:xfrm>
            <a:off x="2392363" y="2057400"/>
            <a:ext cx="974725" cy="5191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FORTUM, </a:t>
            </a:r>
            <a:r>
              <a:rPr lang="en-GB" sz="1000" b="0"/>
              <a:t>Finland</a:t>
            </a:r>
          </a:p>
        </p:txBody>
      </p:sp>
      <p:sp>
        <p:nvSpPr>
          <p:cNvPr id="465949" name="Line 29"/>
          <p:cNvSpPr>
            <a:spLocks noChangeShapeType="1"/>
          </p:cNvSpPr>
          <p:nvPr/>
        </p:nvSpPr>
        <p:spPr bwMode="auto">
          <a:xfrm flipH="1">
            <a:off x="5008563" y="2551113"/>
            <a:ext cx="1622425" cy="547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50" name="Line 30"/>
          <p:cNvSpPr>
            <a:spLocks noChangeShapeType="1"/>
          </p:cNvSpPr>
          <p:nvPr/>
        </p:nvSpPr>
        <p:spPr bwMode="auto">
          <a:xfrm flipH="1">
            <a:off x="5116513" y="2598738"/>
            <a:ext cx="2454275" cy="642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graphicFrame>
        <p:nvGraphicFramePr>
          <p:cNvPr id="465952" name="Object 32"/>
          <p:cNvGraphicFramePr>
            <a:graphicFrameLocks noChangeAspect="1"/>
          </p:cNvGraphicFramePr>
          <p:nvPr/>
        </p:nvGraphicFramePr>
        <p:xfrm>
          <a:off x="1838325" y="5227638"/>
          <a:ext cx="55467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53" name="Документ" r:id="rId3" imgW="4231919" imgH="798711" progId="Word.Document.8">
                  <p:embed/>
                </p:oleObj>
              </mc:Choice>
              <mc:Fallback>
                <p:oleObj name="Документ" r:id="rId3" imgW="4231919" imgH="798711" progId="Word.Document.8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5227638"/>
                        <a:ext cx="554672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0497C-029A-4D76-86FA-0732A3D6673F}" type="slidenum">
              <a:rPr lang="en-GB"/>
              <a:pPr/>
              <a:t>30</a:t>
            </a:fld>
            <a:endParaRPr lang="en-GB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334963"/>
            <a:ext cx="7294562" cy="836612"/>
          </a:xfrm>
        </p:spPr>
        <p:txBody>
          <a:bodyPr/>
          <a:lstStyle/>
          <a:p>
            <a:r>
              <a:rPr lang="en-US" sz="2800">
                <a:effectLst/>
              </a:rPr>
              <a:t>Test MCP</a:t>
            </a:r>
            <a:r>
              <a:rPr lang="ru-RU" sz="2800">
                <a:effectLst/>
              </a:rPr>
              <a:t>-</a:t>
            </a:r>
            <a:r>
              <a:rPr lang="en-US" sz="2800">
                <a:effectLst/>
              </a:rPr>
              <a:t>2</a:t>
            </a:r>
            <a:r>
              <a:rPr lang="ru-RU" sz="2800">
                <a:effectLst/>
              </a:rPr>
              <a:t/>
            </a:r>
            <a:br>
              <a:rPr lang="ru-RU" sz="2800">
                <a:effectLst/>
              </a:rPr>
            </a:br>
            <a:r>
              <a:rPr lang="en-US" sz="2800" b="0">
                <a:effectLst/>
              </a:rPr>
              <a:t>Corium</a:t>
            </a:r>
            <a:r>
              <a:rPr lang="ru-RU" sz="2800" b="0">
                <a:effectLst/>
              </a:rPr>
              <a:t> </a:t>
            </a:r>
            <a:r>
              <a:rPr lang="en-US" sz="2800" b="0">
                <a:solidFill>
                  <a:srgbClr val="990033"/>
                </a:solidFill>
                <a:effectLst/>
              </a:rPr>
              <a:t>UO</a:t>
            </a:r>
            <a:r>
              <a:rPr lang="en-US" sz="2800" b="0" baseline="-25000">
                <a:solidFill>
                  <a:srgbClr val="990033"/>
                </a:solidFill>
                <a:effectLst/>
              </a:rPr>
              <a:t>2+x</a:t>
            </a:r>
            <a:r>
              <a:rPr lang="en-US" sz="2800" b="0">
                <a:solidFill>
                  <a:srgbClr val="990033"/>
                </a:solidFill>
                <a:effectLst/>
              </a:rPr>
              <a:t> – ZrO</a:t>
            </a:r>
            <a:r>
              <a:rPr lang="en-US" sz="2800" b="0" baseline="-25000">
                <a:solidFill>
                  <a:srgbClr val="990033"/>
                </a:solidFill>
                <a:effectLst/>
              </a:rPr>
              <a:t>2</a:t>
            </a:r>
            <a:r>
              <a:rPr lang="ru-RU" sz="2800" baseline="-25000">
                <a:solidFill>
                  <a:srgbClr val="990033"/>
                </a:solidFill>
                <a:effectLst/>
              </a:rPr>
              <a:t> </a:t>
            </a:r>
            <a:r>
              <a:rPr lang="ru-RU" sz="2800">
                <a:solidFill>
                  <a:srgbClr val="990033"/>
                </a:solidFill>
                <a:effectLst/>
              </a:rPr>
              <a:t/>
            </a:r>
            <a:br>
              <a:rPr lang="ru-RU" sz="2800">
                <a:solidFill>
                  <a:srgbClr val="990033"/>
                </a:solidFill>
                <a:effectLst/>
              </a:rPr>
            </a:br>
            <a:endParaRPr lang="ru-RU" sz="2800">
              <a:effectLst/>
            </a:endParaRPr>
          </a:p>
        </p:txBody>
      </p:sp>
      <p:sp>
        <p:nvSpPr>
          <p:cNvPr id="520195" name="Text Box 3"/>
          <p:cNvSpPr txBox="1">
            <a:spLocks noChangeArrowheads="1"/>
          </p:cNvSpPr>
          <p:nvPr/>
        </p:nvSpPr>
        <p:spPr bwMode="auto">
          <a:xfrm>
            <a:off x="4814888" y="1204913"/>
            <a:ext cx="3917950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pitchFamily="34" charset="0"/>
              </a:rPr>
              <a:t> </a:t>
            </a:r>
            <a:r>
              <a:rPr lang="ru-RU" sz="1400">
                <a:latin typeface="Arial" pitchFamily="34" charset="0"/>
              </a:rPr>
              <a:t>1 – </a:t>
            </a:r>
            <a:r>
              <a:rPr lang="en-US" sz="1400">
                <a:latin typeface="Arial" pitchFamily="34" charset="0"/>
              </a:rPr>
              <a:t>Water-cooled pyrometer shaft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en-US" sz="1400">
                <a:latin typeface="Arial" pitchFamily="34" charset="0"/>
              </a:rPr>
              <a:t> </a:t>
            </a:r>
            <a:r>
              <a:rPr lang="ru-RU" sz="1400">
                <a:latin typeface="Arial" pitchFamily="34" charset="0"/>
              </a:rPr>
              <a:t>2 – </a:t>
            </a:r>
            <a:r>
              <a:rPr lang="en-US" sz="1400">
                <a:latin typeface="Arial" pitchFamily="34" charset="0"/>
              </a:rPr>
              <a:t>Water-cooled lid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en-US" sz="1400">
                <a:latin typeface="Arial" pitchFamily="34" charset="0"/>
              </a:rPr>
              <a:t> </a:t>
            </a:r>
            <a:r>
              <a:rPr lang="ru-RU" sz="1400">
                <a:latin typeface="Arial" pitchFamily="34" charset="0"/>
              </a:rPr>
              <a:t>3 – </a:t>
            </a:r>
            <a:r>
              <a:rPr lang="en-US" sz="1400">
                <a:latin typeface="Arial" pitchFamily="34" charset="0"/>
              </a:rPr>
              <a:t>Water-cooled electromagnetic screen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en-US" sz="1400">
                <a:latin typeface="Arial" pitchFamily="34" charset="0"/>
              </a:rPr>
              <a:t> </a:t>
            </a:r>
            <a:r>
              <a:rPr lang="ru-RU" sz="1400">
                <a:latin typeface="Arial" pitchFamily="34" charset="0"/>
              </a:rPr>
              <a:t>4 – </a:t>
            </a:r>
            <a:r>
              <a:rPr lang="en-US" sz="1400">
                <a:latin typeface="Arial" pitchFamily="34" charset="0"/>
              </a:rPr>
              <a:t>Quartz tube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en-US" sz="1400">
                <a:latin typeface="Arial" pitchFamily="34" charset="0"/>
              </a:rPr>
              <a:t> </a:t>
            </a:r>
            <a:r>
              <a:rPr lang="ru-RU" sz="1400">
                <a:latin typeface="Arial" pitchFamily="34" charset="0"/>
              </a:rPr>
              <a:t>5 – </a:t>
            </a:r>
            <a:r>
              <a:rPr lang="en-US" sz="1400">
                <a:latin typeface="Arial" pitchFamily="34" charset="0"/>
              </a:rPr>
              <a:t>Crucible section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en-US" sz="1400">
                <a:latin typeface="Arial" pitchFamily="34" charset="0"/>
              </a:rPr>
              <a:t> </a:t>
            </a:r>
            <a:r>
              <a:rPr lang="ru-RU" sz="1400">
                <a:latin typeface="Arial" pitchFamily="34" charset="0"/>
              </a:rPr>
              <a:t>6 – </a:t>
            </a:r>
            <a:r>
              <a:rPr lang="en-US" sz="1400">
                <a:latin typeface="Arial" pitchFamily="34" charset="0"/>
              </a:rPr>
              <a:t>Inductor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en-US" sz="1400">
                <a:latin typeface="Arial" pitchFamily="34" charset="0"/>
              </a:rPr>
              <a:t> </a:t>
            </a:r>
            <a:r>
              <a:rPr lang="ru-RU" sz="1400">
                <a:latin typeface="Arial" pitchFamily="34" charset="0"/>
              </a:rPr>
              <a:t>7 – </a:t>
            </a:r>
            <a:r>
              <a:rPr lang="en-US" sz="1400">
                <a:latin typeface="Arial" pitchFamily="34" charset="0"/>
              </a:rPr>
              <a:t>Melt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en-US" sz="1400">
                <a:latin typeface="Arial" pitchFamily="34" charset="0"/>
              </a:rPr>
              <a:t> </a:t>
            </a:r>
            <a:r>
              <a:rPr lang="ru-RU" sz="1400">
                <a:latin typeface="Arial" pitchFamily="34" charset="0"/>
              </a:rPr>
              <a:t>8 – </a:t>
            </a:r>
            <a:r>
              <a:rPr lang="en-US" sz="1400">
                <a:latin typeface="Arial" pitchFamily="34" charset="0"/>
              </a:rPr>
              <a:t>Acoustic defect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en-US" sz="1400">
                <a:latin typeface="Arial" pitchFamily="34" charset="0"/>
              </a:rPr>
              <a:t> </a:t>
            </a:r>
            <a:r>
              <a:rPr lang="ru-RU" sz="1400">
                <a:latin typeface="Arial" pitchFamily="34" charset="0"/>
              </a:rPr>
              <a:t>9 – </a:t>
            </a:r>
            <a:r>
              <a:rPr lang="en-US" sz="1400">
                <a:latin typeface="Arial" pitchFamily="34" charset="0"/>
              </a:rPr>
              <a:t>Molten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ZrO</a:t>
            </a:r>
            <a:r>
              <a:rPr lang="ru-RU" sz="1400" baseline="-25000">
                <a:latin typeface="Arial" pitchFamily="34" charset="0"/>
              </a:rPr>
              <a:t>2</a:t>
            </a:r>
            <a:r>
              <a:rPr lang="ru-RU" sz="1400">
                <a:latin typeface="Arial" pitchFamily="34" charset="0"/>
              </a:rPr>
              <a:t> (</a:t>
            </a:r>
            <a:r>
              <a:rPr lang="en-US" sz="1400">
                <a:latin typeface="Arial" pitchFamily="34" charset="0"/>
              </a:rPr>
              <a:t>fianite</a:t>
            </a:r>
            <a:r>
              <a:rPr lang="ru-RU" sz="1400">
                <a:latin typeface="Arial" pitchFamily="34" charset="0"/>
              </a:rPr>
              <a:t>)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ru-RU" sz="1400">
                <a:latin typeface="Arial" pitchFamily="34" charset="0"/>
              </a:rPr>
              <a:t>10 –</a:t>
            </a:r>
            <a:r>
              <a:rPr lang="en-US" sz="1400">
                <a:latin typeface="Arial" pitchFamily="34" charset="0"/>
              </a:rPr>
              <a:t> ZrO</a:t>
            </a:r>
            <a:r>
              <a:rPr lang="ru-RU" sz="1400" baseline="-25000">
                <a:latin typeface="Arial" pitchFamily="34" charset="0"/>
              </a:rPr>
              <a:t>2</a:t>
            </a:r>
            <a:r>
              <a:rPr lang="en-US" sz="1400">
                <a:latin typeface="Arial" pitchFamily="34" charset="0"/>
              </a:rPr>
              <a:t> powder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ru-RU" sz="1400">
                <a:latin typeface="Arial" pitchFamily="34" charset="0"/>
              </a:rPr>
              <a:t>11 – </a:t>
            </a:r>
            <a:r>
              <a:rPr lang="en-US" sz="1400">
                <a:latin typeface="Arial" pitchFamily="34" charset="0"/>
              </a:rPr>
              <a:t>Vessel steel specimen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ru-RU" sz="1400">
                <a:latin typeface="Arial" pitchFamily="34" charset="0"/>
              </a:rPr>
              <a:t>12 –</a:t>
            </a:r>
            <a:r>
              <a:rPr lang="en-US" sz="1400">
                <a:latin typeface="Arial" pitchFamily="34" charset="0"/>
              </a:rPr>
              <a:t> Top calorimeter of the specimen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ru-RU" sz="1400">
                <a:latin typeface="Arial" pitchFamily="34" charset="0"/>
              </a:rPr>
              <a:t>13 – </a:t>
            </a:r>
            <a:r>
              <a:rPr lang="en-US" sz="1400">
                <a:latin typeface="Arial" pitchFamily="34" charset="0"/>
              </a:rPr>
              <a:t>Bottom calorimeter of the specimen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ru-RU" sz="1400">
                <a:latin typeface="Arial" pitchFamily="34" charset="0"/>
              </a:rPr>
              <a:t>14 – </a:t>
            </a:r>
            <a:r>
              <a:rPr lang="en-US" sz="1400">
                <a:latin typeface="Arial" pitchFamily="34" charset="0"/>
              </a:rPr>
              <a:t>Thermal insulation (mullite cotton)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ru-RU" sz="1400">
                <a:latin typeface="Arial" pitchFamily="34" charset="0"/>
              </a:rPr>
              <a:t>15 –</a:t>
            </a:r>
            <a:r>
              <a:rPr lang="en-US" sz="1400">
                <a:latin typeface="Arial" pitchFamily="34" charset="0"/>
              </a:rPr>
              <a:t> USS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ru-RU" sz="1400">
                <a:latin typeface="Arial" pitchFamily="34" charset="0"/>
              </a:rPr>
              <a:t>16 – </a:t>
            </a:r>
            <a:r>
              <a:rPr lang="en-US" sz="1400">
                <a:latin typeface="Arial" pitchFamily="34" charset="0"/>
              </a:rPr>
              <a:t>K-type thermocouples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ru-RU" sz="1400">
                <a:latin typeface="Arial" pitchFamily="34" charset="0"/>
              </a:rPr>
              <a:t>17 – </a:t>
            </a:r>
            <a:r>
              <a:rPr lang="en-US" sz="1400">
                <a:latin typeface="Arial" pitchFamily="34" charset="0"/>
              </a:rPr>
              <a:t>Crust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ru-RU" sz="1400">
                <a:latin typeface="Arial" pitchFamily="34" charset="0"/>
              </a:rPr>
              <a:t>18 – </a:t>
            </a:r>
            <a:r>
              <a:rPr lang="en-US" sz="1400">
                <a:latin typeface="Arial" pitchFamily="34" charset="0"/>
              </a:rPr>
              <a:t>Electromagnetic screen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en-US" sz="1400">
                <a:latin typeface="Arial" pitchFamily="34" charset="0"/>
              </a:rPr>
              <a:t>       </a:t>
            </a:r>
            <a:r>
              <a:rPr lang="ru-RU" sz="1400">
                <a:latin typeface="Arial" pitchFamily="34" charset="0"/>
              </a:rPr>
              <a:t>(</a:t>
            </a:r>
            <a:r>
              <a:rPr lang="en-US" sz="1400">
                <a:latin typeface="Arial" pitchFamily="34" charset="0"/>
              </a:rPr>
              <a:t>welded crucible sections</a:t>
            </a:r>
            <a:r>
              <a:rPr lang="ru-RU" sz="1400">
                <a:latin typeface="Arial" pitchFamily="34" charset="0"/>
              </a:rPr>
              <a:t>)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ru-RU" sz="1400">
                <a:latin typeface="Arial" pitchFamily="34" charset="0"/>
              </a:rPr>
              <a:t>19 – </a:t>
            </a:r>
            <a:r>
              <a:rPr lang="en-US" sz="1400">
                <a:latin typeface="Arial" pitchFamily="34" charset="0"/>
              </a:rPr>
              <a:t>Uncooled electromagnetic screen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/>
            </a:r>
            <a:br>
              <a:rPr lang="en-US" sz="1400">
                <a:latin typeface="Arial" pitchFamily="34" charset="0"/>
              </a:rPr>
            </a:br>
            <a:r>
              <a:rPr lang="ru-RU" sz="1400">
                <a:latin typeface="Arial" pitchFamily="34" charset="0"/>
              </a:rPr>
              <a:t>20 – </a:t>
            </a:r>
            <a:r>
              <a:rPr lang="en-US" sz="1400">
                <a:latin typeface="Arial" pitchFamily="34" charset="0"/>
              </a:rPr>
              <a:t>Cylindrical support of the specimen</a:t>
            </a:r>
            <a:endParaRPr lang="ru-RU" sz="1400">
              <a:latin typeface="Arial" pitchFamily="34" charset="0"/>
            </a:endParaRPr>
          </a:p>
        </p:txBody>
      </p:sp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839788" y="1042988"/>
            <a:ext cx="262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Arial" pitchFamily="34" charset="0"/>
              </a:rPr>
              <a:t>Furnace schematics</a:t>
            </a:r>
            <a:endParaRPr lang="ru-RU" sz="2000">
              <a:latin typeface="Arial" pitchFamily="34" charset="0"/>
            </a:endParaRPr>
          </a:p>
        </p:txBody>
      </p:sp>
      <p:sp>
        <p:nvSpPr>
          <p:cNvPr id="520197" name="Text Box 5"/>
          <p:cNvSpPr txBox="1">
            <a:spLocks noChangeArrowheads="1"/>
          </p:cNvSpPr>
          <p:nvPr/>
        </p:nvSpPr>
        <p:spPr bwMode="auto">
          <a:xfrm>
            <a:off x="1246188" y="5892800"/>
            <a:ext cx="3360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 typeface="Wingdings" pitchFamily="2" charset="2"/>
              <a:buChar char="Ø"/>
            </a:pP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Similar to METCOR tests</a:t>
            </a:r>
            <a:endParaRPr lang="ru-RU" sz="2000" b="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520198" name="Picture 6" descr="MC5печь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3"/>
          <a:stretch>
            <a:fillRect/>
          </a:stretch>
        </p:blipFill>
        <p:spPr>
          <a:xfrm>
            <a:off x="198438" y="1554163"/>
            <a:ext cx="451643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B1EE3-EC7D-4F22-9F7F-6C02B8EC4D6C}" type="slidenum">
              <a:rPr lang="en-GB"/>
              <a:pPr/>
              <a:t>31</a:t>
            </a:fld>
            <a:endParaRPr lang="en-GB"/>
          </a:p>
        </p:txBody>
      </p:sp>
      <p:sp>
        <p:nvSpPr>
          <p:cNvPr id="486405" name="Rectangle 5"/>
          <p:cNvSpPr>
            <a:spLocks noGrp="1" noChangeArrowheads="1"/>
          </p:cNvSpPr>
          <p:nvPr>
            <p:ph type="title"/>
          </p:nvPr>
        </p:nvSpPr>
        <p:spPr>
          <a:xfrm>
            <a:off x="744538" y="261938"/>
            <a:ext cx="7772400" cy="441325"/>
          </a:xfrm>
        </p:spPr>
        <p:txBody>
          <a:bodyPr/>
          <a:lstStyle/>
          <a:p>
            <a:r>
              <a:rPr lang="en-US" sz="2800">
                <a:effectLst/>
              </a:rPr>
              <a:t>TC readings</a:t>
            </a:r>
            <a:endParaRPr lang="ru-RU" sz="2800">
              <a:effectLst/>
            </a:endParaRPr>
          </a:p>
        </p:txBody>
      </p:sp>
      <p:sp>
        <p:nvSpPr>
          <p:cNvPr id="486430" name="Rectangle 30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9370" bIns="304704" anchor="ctr">
            <a:spAutoFit/>
          </a:bodyPr>
          <a:lstStyle/>
          <a:p>
            <a:pPr algn="just" defTabSz="762000"/>
            <a:endParaRPr lang="en-US" sz="2400" b="0">
              <a:latin typeface="Times New Roman" pitchFamily="18" charset="0"/>
            </a:endParaRPr>
          </a:p>
        </p:txBody>
      </p:sp>
      <p:sp>
        <p:nvSpPr>
          <p:cNvPr id="486431" name="Rectangle 31"/>
          <p:cNvSpPr>
            <a:spLocks noChangeArrowheads="1"/>
          </p:cNvSpPr>
          <p:nvPr/>
        </p:nvSpPr>
        <p:spPr bwMode="auto">
          <a:xfrm>
            <a:off x="0" y="542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762000"/>
            <a:endParaRPr lang="ru-RU" sz="2400" b="0">
              <a:latin typeface="Times New Roman" pitchFamily="18" charset="0"/>
            </a:endParaRPr>
          </a:p>
        </p:txBody>
      </p:sp>
      <p:pic>
        <p:nvPicPr>
          <p:cNvPr id="486547" name="Picture 147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513" y="374650"/>
            <a:ext cx="6719887" cy="4722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86560" name="Group 160"/>
          <p:cNvGrpSpPr>
            <a:grpSpLocks/>
          </p:cNvGrpSpPr>
          <p:nvPr/>
        </p:nvGrpSpPr>
        <p:grpSpPr bwMode="auto">
          <a:xfrm>
            <a:off x="2759075" y="1150938"/>
            <a:ext cx="3470275" cy="1462087"/>
            <a:chOff x="1738" y="725"/>
            <a:chExt cx="2186" cy="921"/>
          </a:xfrm>
        </p:grpSpPr>
        <p:sp>
          <p:nvSpPr>
            <p:cNvPr id="486549" name="Text Box 149"/>
            <p:cNvSpPr txBox="1">
              <a:spLocks noChangeArrowheads="1"/>
            </p:cNvSpPr>
            <p:nvPr/>
          </p:nvSpPr>
          <p:spPr bwMode="auto">
            <a:xfrm>
              <a:off x="2212" y="1344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>
                  <a:latin typeface="Arial" pitchFamily="34" charset="0"/>
                </a:rPr>
                <a:t>1</a:t>
              </a:r>
              <a:endParaRPr lang="ru-RU" sz="1000">
                <a:latin typeface="Arial" pitchFamily="34" charset="0"/>
              </a:endParaRPr>
            </a:p>
          </p:txBody>
        </p:sp>
        <p:sp>
          <p:nvSpPr>
            <p:cNvPr id="486550" name="Text Box 150"/>
            <p:cNvSpPr txBox="1">
              <a:spLocks noChangeArrowheads="1"/>
            </p:cNvSpPr>
            <p:nvPr/>
          </p:nvSpPr>
          <p:spPr bwMode="auto">
            <a:xfrm>
              <a:off x="2863" y="1133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>
                  <a:latin typeface="Arial" pitchFamily="34" charset="0"/>
                </a:rPr>
                <a:t>2</a:t>
              </a:r>
              <a:endParaRPr lang="ru-RU" sz="1000">
                <a:latin typeface="Arial" pitchFamily="34" charset="0"/>
              </a:endParaRPr>
            </a:p>
          </p:txBody>
        </p:sp>
        <p:sp>
          <p:nvSpPr>
            <p:cNvPr id="486551" name="Text Box 151"/>
            <p:cNvSpPr txBox="1">
              <a:spLocks noChangeArrowheads="1"/>
            </p:cNvSpPr>
            <p:nvPr/>
          </p:nvSpPr>
          <p:spPr bwMode="auto">
            <a:xfrm>
              <a:off x="3194" y="1026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>
                  <a:latin typeface="Arial" pitchFamily="34" charset="0"/>
                </a:rPr>
                <a:t>3</a:t>
              </a:r>
              <a:endParaRPr lang="ru-RU" sz="1000">
                <a:latin typeface="Arial" pitchFamily="34" charset="0"/>
              </a:endParaRPr>
            </a:p>
          </p:txBody>
        </p:sp>
        <p:sp>
          <p:nvSpPr>
            <p:cNvPr id="486552" name="Text Box 152"/>
            <p:cNvSpPr txBox="1">
              <a:spLocks noChangeArrowheads="1"/>
            </p:cNvSpPr>
            <p:nvPr/>
          </p:nvSpPr>
          <p:spPr bwMode="auto">
            <a:xfrm>
              <a:off x="3341" y="979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>
                  <a:latin typeface="Arial" pitchFamily="34" charset="0"/>
                </a:rPr>
                <a:t>4</a:t>
              </a:r>
              <a:endParaRPr lang="ru-RU" sz="1000">
                <a:latin typeface="Arial" pitchFamily="34" charset="0"/>
              </a:endParaRPr>
            </a:p>
          </p:txBody>
        </p:sp>
        <p:sp>
          <p:nvSpPr>
            <p:cNvPr id="486553" name="Text Box 153"/>
            <p:cNvSpPr txBox="1">
              <a:spLocks noChangeArrowheads="1"/>
            </p:cNvSpPr>
            <p:nvPr/>
          </p:nvSpPr>
          <p:spPr bwMode="auto">
            <a:xfrm>
              <a:off x="3493" y="91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>
                  <a:latin typeface="Arial" pitchFamily="34" charset="0"/>
                </a:rPr>
                <a:t>5</a:t>
              </a:r>
              <a:endParaRPr lang="ru-RU" sz="1000">
                <a:latin typeface="Arial" pitchFamily="34" charset="0"/>
              </a:endParaRPr>
            </a:p>
          </p:txBody>
        </p:sp>
        <p:sp>
          <p:nvSpPr>
            <p:cNvPr id="486554" name="Text Box 154"/>
            <p:cNvSpPr txBox="1">
              <a:spLocks noChangeArrowheads="1"/>
            </p:cNvSpPr>
            <p:nvPr/>
          </p:nvSpPr>
          <p:spPr bwMode="auto">
            <a:xfrm>
              <a:off x="3573" y="886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>
                  <a:latin typeface="Arial" pitchFamily="34" charset="0"/>
                </a:rPr>
                <a:t>6</a:t>
              </a:r>
              <a:endParaRPr lang="ru-RU" sz="1000">
                <a:latin typeface="Arial" pitchFamily="34" charset="0"/>
              </a:endParaRPr>
            </a:p>
          </p:txBody>
        </p:sp>
        <p:sp>
          <p:nvSpPr>
            <p:cNvPr id="486555" name="Text Box 155"/>
            <p:cNvSpPr txBox="1">
              <a:spLocks noChangeArrowheads="1"/>
            </p:cNvSpPr>
            <p:nvPr/>
          </p:nvSpPr>
          <p:spPr bwMode="auto">
            <a:xfrm>
              <a:off x="3648" y="856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>
                  <a:latin typeface="Arial" pitchFamily="34" charset="0"/>
                </a:rPr>
                <a:t>7</a:t>
              </a:r>
              <a:endParaRPr lang="ru-RU" sz="1000">
                <a:latin typeface="Arial" pitchFamily="34" charset="0"/>
              </a:endParaRPr>
            </a:p>
          </p:txBody>
        </p:sp>
        <p:sp>
          <p:nvSpPr>
            <p:cNvPr id="486556" name="Text Box 156"/>
            <p:cNvSpPr txBox="1">
              <a:spLocks noChangeArrowheads="1"/>
            </p:cNvSpPr>
            <p:nvPr/>
          </p:nvSpPr>
          <p:spPr bwMode="auto">
            <a:xfrm>
              <a:off x="3702" y="790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>
                  <a:latin typeface="Arial" pitchFamily="34" charset="0"/>
                </a:rPr>
                <a:t>8</a:t>
              </a:r>
              <a:endParaRPr lang="ru-RU" sz="1000">
                <a:latin typeface="Arial" pitchFamily="34" charset="0"/>
              </a:endParaRPr>
            </a:p>
          </p:txBody>
        </p:sp>
        <p:sp>
          <p:nvSpPr>
            <p:cNvPr id="486557" name="Text Box 157"/>
            <p:cNvSpPr txBox="1">
              <a:spLocks noChangeArrowheads="1"/>
            </p:cNvSpPr>
            <p:nvPr/>
          </p:nvSpPr>
          <p:spPr bwMode="auto">
            <a:xfrm>
              <a:off x="3764" y="725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>
                  <a:latin typeface="Arial" pitchFamily="34" charset="0"/>
                </a:rPr>
                <a:t>9</a:t>
              </a:r>
              <a:endParaRPr lang="ru-RU" sz="1000">
                <a:latin typeface="Arial" pitchFamily="34" charset="0"/>
              </a:endParaRPr>
            </a:p>
          </p:txBody>
        </p:sp>
        <p:sp>
          <p:nvSpPr>
            <p:cNvPr id="486559" name="Line 159"/>
            <p:cNvSpPr>
              <a:spLocks noChangeShapeType="1"/>
            </p:cNvSpPr>
            <p:nvPr/>
          </p:nvSpPr>
          <p:spPr bwMode="auto">
            <a:xfrm flipV="1">
              <a:off x="1738" y="1301"/>
              <a:ext cx="0" cy="345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6561" name="Text Box 161"/>
          <p:cNvSpPr txBox="1">
            <a:spLocks noChangeArrowheads="1"/>
          </p:cNvSpPr>
          <p:nvPr/>
        </p:nvSpPr>
        <p:spPr bwMode="auto">
          <a:xfrm>
            <a:off x="649288" y="5145088"/>
            <a:ext cx="75453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en-US" sz="2200" b="0">
                <a:solidFill>
                  <a:srgbClr val="000066"/>
                </a:solidFill>
                <a:latin typeface="Arial" pitchFamily="34" charset="0"/>
              </a:rPr>
              <a:t>9 plateaus</a:t>
            </a:r>
          </a:p>
          <a:p>
            <a:pPr>
              <a:buFont typeface="Wingdings" pitchFamily="2" charset="2"/>
              <a:buChar char="Ø"/>
            </a:pPr>
            <a:r>
              <a:rPr lang="ru-RU" sz="22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200" b="0">
                <a:solidFill>
                  <a:srgbClr val="000066"/>
                </a:solidFill>
                <a:latin typeface="Arial" pitchFamily="34" charset="0"/>
              </a:rPr>
              <a:t>Shorter plateaus are explained by a higher corrosion rate</a:t>
            </a:r>
            <a:br>
              <a:rPr lang="en-US" sz="2200" b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200" b="0">
                <a:solidFill>
                  <a:srgbClr val="000066"/>
                </a:solidFill>
                <a:latin typeface="Arial" pitchFamily="34" charset="0"/>
              </a:rPr>
              <a:t>    caused by T</a:t>
            </a:r>
            <a:r>
              <a:rPr lang="en-US" sz="2200" b="0" baseline="-25000">
                <a:solidFill>
                  <a:srgbClr val="000066"/>
                </a:solidFill>
                <a:latin typeface="Arial" pitchFamily="34" charset="0"/>
              </a:rPr>
              <a:t>s </a:t>
            </a:r>
            <a:r>
              <a:rPr lang="en-US" sz="2200" b="0">
                <a:solidFill>
                  <a:srgbClr val="000066"/>
                </a:solidFill>
                <a:latin typeface="Arial" pitchFamily="34" charset="0"/>
              </a:rPr>
              <a:t>growth</a:t>
            </a:r>
            <a:endParaRPr lang="ru-RU" sz="2200" b="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1FBEF-1F8A-4352-8731-154F653088F3}" type="slidenum">
              <a:rPr lang="en-GB"/>
              <a:pPr/>
              <a:t>32</a:t>
            </a:fld>
            <a:endParaRPr lang="en-GB"/>
          </a:p>
        </p:txBody>
      </p:sp>
      <p:grpSp>
        <p:nvGrpSpPr>
          <p:cNvPr id="507914" name="Group 10"/>
          <p:cNvGrpSpPr>
            <a:grpSpLocks/>
          </p:cNvGrpSpPr>
          <p:nvPr/>
        </p:nvGrpSpPr>
        <p:grpSpPr bwMode="auto">
          <a:xfrm>
            <a:off x="971550" y="1322388"/>
            <a:ext cx="7229475" cy="4681537"/>
            <a:chOff x="555" y="939"/>
            <a:chExt cx="4554" cy="2949"/>
          </a:xfrm>
        </p:grpSpPr>
        <p:pic>
          <p:nvPicPr>
            <p:cNvPr id="507911" name="Picture 7" descr="MCP-2_1pro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" y="1540"/>
              <a:ext cx="4554" cy="2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7908" name="Picture 4" descr="mcp2Pro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" y="939"/>
              <a:ext cx="4387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07916" name="Rectangle 12"/>
          <p:cNvSpPr>
            <a:spLocks noGrp="1" noChangeArrowheads="1"/>
          </p:cNvSpPr>
          <p:nvPr>
            <p:ph type="title"/>
          </p:nvPr>
        </p:nvSpPr>
        <p:spPr>
          <a:xfrm>
            <a:off x="233363" y="257175"/>
            <a:ext cx="8737600" cy="639763"/>
          </a:xfrm>
          <a:noFill/>
          <a:ln/>
        </p:spPr>
        <p:txBody>
          <a:bodyPr/>
          <a:lstStyle/>
          <a:p>
            <a:pPr defTabSz="914400"/>
            <a:r>
              <a:rPr lang="en-US" sz="2800">
                <a:effectLst/>
              </a:rPr>
              <a:t>Axial section of the specimen top and profilogram</a:t>
            </a:r>
            <a:endParaRPr lang="ru-RU" sz="2800">
              <a:effectLst/>
            </a:endParaRPr>
          </a:p>
        </p:txBody>
      </p:sp>
    </p:spTree>
  </p:cSld>
  <p:clrMapOvr>
    <a:masterClrMapping/>
  </p:clrMapOvr>
  <p:transition advClick="0"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B497E-F8FB-4396-8C94-713ACC1E0696}" type="slidenum">
              <a:rPr lang="en-GB"/>
              <a:pPr/>
              <a:t>33</a:t>
            </a:fld>
            <a:endParaRPr lang="en-GB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179388"/>
            <a:ext cx="7772400" cy="639762"/>
          </a:xfrm>
        </p:spPr>
        <p:txBody>
          <a:bodyPr/>
          <a:lstStyle/>
          <a:p>
            <a:r>
              <a:rPr lang="en-US" sz="2800">
                <a:effectLst/>
              </a:rPr>
              <a:t>Steel specimen corrosion kinetics</a:t>
            </a:r>
            <a:endParaRPr lang="ru-RU" sz="2800">
              <a:solidFill>
                <a:srgbClr val="FF0066"/>
              </a:solidFill>
              <a:effectLst/>
            </a:endParaRPr>
          </a:p>
        </p:txBody>
      </p:sp>
      <p:sp>
        <p:nvSpPr>
          <p:cNvPr id="521219" name="Text Box 3"/>
          <p:cNvSpPr txBox="1">
            <a:spLocks noChangeArrowheads="1"/>
          </p:cNvSpPr>
          <p:nvPr/>
        </p:nvSpPr>
        <p:spPr bwMode="auto">
          <a:xfrm>
            <a:off x="6796088" y="10937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2000">
              <a:latin typeface="Arial" pitchFamily="34" charset="0"/>
            </a:endParaRPr>
          </a:p>
        </p:txBody>
      </p:sp>
      <p:sp>
        <p:nvSpPr>
          <p:cNvPr id="521220" name="Text Box 4"/>
          <p:cNvSpPr txBox="1">
            <a:spLocks noChangeArrowheads="1"/>
          </p:cNvSpPr>
          <p:nvPr/>
        </p:nvSpPr>
        <p:spPr bwMode="auto">
          <a:xfrm>
            <a:off x="2714625" y="5264150"/>
            <a:ext cx="2352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latin typeface="Arial" pitchFamily="34" charset="0"/>
              </a:rPr>
              <a:t>posttest measurement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521221" name="Text Box 5"/>
          <p:cNvSpPr txBox="1">
            <a:spLocks noChangeArrowheads="1"/>
          </p:cNvSpPr>
          <p:nvPr/>
        </p:nvSpPr>
        <p:spPr bwMode="auto">
          <a:xfrm>
            <a:off x="2663825" y="5605463"/>
            <a:ext cx="2228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latin typeface="Arial" pitchFamily="34" charset="0"/>
              </a:rPr>
              <a:t>on-line</a:t>
            </a:r>
            <a:r>
              <a:rPr lang="ru-RU" sz="1600">
                <a:latin typeface="Arial" pitchFamily="34" charset="0"/>
              </a:rPr>
              <a:t> </a:t>
            </a:r>
            <a:r>
              <a:rPr lang="en-US" sz="1600">
                <a:latin typeface="Arial" pitchFamily="34" charset="0"/>
              </a:rPr>
              <a:t>measurement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521222" name="Text Box 6"/>
          <p:cNvSpPr txBox="1">
            <a:spLocks noChangeArrowheads="1"/>
          </p:cNvSpPr>
          <p:nvPr/>
        </p:nvSpPr>
        <p:spPr bwMode="auto">
          <a:xfrm>
            <a:off x="2652713" y="5891213"/>
            <a:ext cx="3879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latin typeface="Arial" pitchFamily="34" charset="0"/>
              </a:rPr>
              <a:t>interpolation of</a:t>
            </a:r>
            <a:r>
              <a:rPr lang="ru-RU" sz="1600">
                <a:latin typeface="Arial" pitchFamily="34" charset="0"/>
              </a:rPr>
              <a:t> </a:t>
            </a:r>
            <a:r>
              <a:rPr lang="en-US" sz="1600">
                <a:latin typeface="Arial" pitchFamily="34" charset="0"/>
              </a:rPr>
              <a:t>on-line measurements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521223" name="Line 7"/>
          <p:cNvSpPr>
            <a:spLocks noChangeShapeType="1"/>
          </p:cNvSpPr>
          <p:nvPr/>
        </p:nvSpPr>
        <p:spPr bwMode="auto">
          <a:xfrm>
            <a:off x="2405063" y="5749925"/>
            <a:ext cx="287337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1224" name="Line 8"/>
          <p:cNvSpPr>
            <a:spLocks noChangeShapeType="1"/>
          </p:cNvSpPr>
          <p:nvPr/>
        </p:nvSpPr>
        <p:spPr bwMode="auto">
          <a:xfrm>
            <a:off x="2393950" y="6040438"/>
            <a:ext cx="287338" cy="0"/>
          </a:xfrm>
          <a:prstGeom prst="line">
            <a:avLst/>
          </a:prstGeom>
          <a:noFill/>
          <a:ln w="14288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21225" name="Group 9"/>
          <p:cNvGrpSpPr>
            <a:grpSpLocks/>
          </p:cNvGrpSpPr>
          <p:nvPr/>
        </p:nvGrpSpPr>
        <p:grpSpPr bwMode="auto">
          <a:xfrm>
            <a:off x="601663" y="561975"/>
            <a:ext cx="7366000" cy="4933950"/>
            <a:chOff x="435" y="334"/>
            <a:chExt cx="4640" cy="3108"/>
          </a:xfrm>
        </p:grpSpPr>
        <p:sp>
          <p:nvSpPr>
            <p:cNvPr id="521226" name="Text Box 10"/>
            <p:cNvSpPr txBox="1">
              <a:spLocks noChangeArrowheads="1"/>
            </p:cNvSpPr>
            <p:nvPr/>
          </p:nvSpPr>
          <p:spPr bwMode="auto">
            <a:xfrm>
              <a:off x="2632" y="3038"/>
              <a:ext cx="5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latin typeface="Arial" pitchFamily="34" charset="0"/>
                </a:rPr>
                <a:t>Time, s</a:t>
              </a:r>
              <a:endParaRPr lang="ru-RU" sz="1600">
                <a:latin typeface="Arial" pitchFamily="34" charset="0"/>
              </a:endParaRPr>
            </a:p>
          </p:txBody>
        </p:sp>
        <p:sp>
          <p:nvSpPr>
            <p:cNvPr id="521227" name="Text Box 11"/>
            <p:cNvSpPr txBox="1">
              <a:spLocks noChangeArrowheads="1"/>
            </p:cNvSpPr>
            <p:nvPr/>
          </p:nvSpPr>
          <p:spPr bwMode="auto">
            <a:xfrm>
              <a:off x="435" y="595"/>
              <a:ext cx="4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latin typeface="Arial" pitchFamily="34" charset="0"/>
                </a:rPr>
                <a:t>h, mm</a:t>
              </a:r>
              <a:endParaRPr lang="ru-RU" sz="1600">
                <a:latin typeface="Arial" pitchFamily="34" charset="0"/>
              </a:endParaRPr>
            </a:p>
          </p:txBody>
        </p:sp>
        <p:sp>
          <p:nvSpPr>
            <p:cNvPr id="521228" name="Text Box 12"/>
            <p:cNvSpPr txBox="1">
              <a:spLocks noChangeArrowheads="1"/>
            </p:cNvSpPr>
            <p:nvPr/>
          </p:nvSpPr>
          <p:spPr bwMode="auto">
            <a:xfrm>
              <a:off x="4281" y="689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ru-RU" sz="2000">
                <a:latin typeface="Arial" pitchFamily="34" charset="0"/>
              </a:endParaRPr>
            </a:p>
          </p:txBody>
        </p:sp>
        <p:sp>
          <p:nvSpPr>
            <p:cNvPr id="521229" name="AutoShape 13"/>
            <p:cNvSpPr>
              <a:spLocks noChangeArrowheads="1"/>
            </p:cNvSpPr>
            <p:nvPr/>
          </p:nvSpPr>
          <p:spPr bwMode="auto">
            <a:xfrm>
              <a:off x="1553" y="3387"/>
              <a:ext cx="52" cy="55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14351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521230" name="Object 14"/>
            <p:cNvGraphicFramePr>
              <a:graphicFrameLocks noChangeAspect="1"/>
            </p:cNvGraphicFramePr>
            <p:nvPr/>
          </p:nvGraphicFramePr>
          <p:xfrm>
            <a:off x="883" y="334"/>
            <a:ext cx="4192" cy="2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231" name="Диаграмма" r:id="rId3" imgW="6065520" imgH="4206240" progId="Excel.Chart.8">
                    <p:embed/>
                  </p:oleObj>
                </mc:Choice>
                <mc:Fallback>
                  <p:oleObj name="Диаграмма" r:id="rId3" imgW="6065520" imgH="4206240" progId="Excel.Chart.8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3" y="334"/>
                          <a:ext cx="4192" cy="29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4351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2A22-D33D-47D5-B1BF-F90AF50EDD5D}" type="slidenum">
              <a:rPr lang="en-GB"/>
              <a:pPr/>
              <a:t>34</a:t>
            </a:fld>
            <a:endParaRPr lang="en-GB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39763"/>
          </a:xfrm>
        </p:spPr>
        <p:txBody>
          <a:bodyPr/>
          <a:lstStyle/>
          <a:p>
            <a:r>
              <a:rPr lang="en-US" sz="2800">
                <a:effectLst/>
              </a:rPr>
              <a:t>Preliminary results</a:t>
            </a:r>
            <a:endParaRPr lang="ru-RU" sz="2800">
              <a:effectLst/>
            </a:endParaRPr>
          </a:p>
        </p:txBody>
      </p:sp>
      <p:sp>
        <p:nvSpPr>
          <p:cNvPr id="522245" name="Text Box 5"/>
          <p:cNvSpPr txBox="1">
            <a:spLocks noChangeArrowheads="1"/>
          </p:cNvSpPr>
          <p:nvPr/>
        </p:nvSpPr>
        <p:spPr bwMode="auto">
          <a:xfrm>
            <a:off x="238125" y="5197475"/>
            <a:ext cx="8586788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Not sensitive to the atmosphere composition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(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steam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air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No corrosion intensification up to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T</a:t>
            </a:r>
            <a:r>
              <a:rPr lang="en-US" sz="1800" b="0" baseline="-25000">
                <a:solidFill>
                  <a:srgbClr val="000066"/>
                </a:solidFill>
                <a:latin typeface="Arial" pitchFamily="34" charset="0"/>
              </a:rPr>
              <a:t>s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 1350C can be explained by the</a:t>
            </a:r>
            <a:br>
              <a:rPr lang="en-US" sz="1800" b="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</a:br>
            <a:r>
              <a:rPr lang="en-US" sz="1800" b="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  solid crust maintenance due to the high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T</a:t>
            </a:r>
            <a:r>
              <a:rPr lang="en-US" sz="1800" b="0" baseline="-25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sol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 2450 C</a:t>
            </a:r>
          </a:p>
          <a:p>
            <a:pPr>
              <a:buFont typeface="Wingdings" pitchFamily="2" charset="2"/>
              <a:buChar char="Ø"/>
            </a:pPr>
            <a:r>
              <a:rPr lang="en-US" sz="1800" b="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Results will be generalized after the posttest analysis</a:t>
            </a:r>
          </a:p>
        </p:txBody>
      </p:sp>
      <p:grpSp>
        <p:nvGrpSpPr>
          <p:cNvPr id="522247" name="Group 7"/>
          <p:cNvGrpSpPr>
            <a:grpSpLocks/>
          </p:cNvGrpSpPr>
          <p:nvPr/>
        </p:nvGrpSpPr>
        <p:grpSpPr bwMode="auto">
          <a:xfrm>
            <a:off x="1620838" y="715963"/>
            <a:ext cx="5694362" cy="4054475"/>
            <a:chOff x="1021" y="451"/>
            <a:chExt cx="3587" cy="2554"/>
          </a:xfrm>
        </p:grpSpPr>
        <p:graphicFrame>
          <p:nvGraphicFramePr>
            <p:cNvPr id="522243" name="Object 3"/>
            <p:cNvGraphicFramePr>
              <a:graphicFrameLocks noChangeAspect="1"/>
            </p:cNvGraphicFramePr>
            <p:nvPr/>
          </p:nvGraphicFramePr>
          <p:xfrm>
            <a:off x="1021" y="451"/>
            <a:ext cx="51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248" name="Формула" r:id="rId3" imgW="812520" imgH="457200" progId="Equation.3">
                    <p:embed/>
                  </p:oleObj>
                </mc:Choice>
                <mc:Fallback>
                  <p:oleObj name="Формула" r:id="rId3" imgW="812520" imgH="457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1" y="451"/>
                          <a:ext cx="51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244" name="Object 4"/>
            <p:cNvGraphicFramePr>
              <a:graphicFrameLocks noChangeAspect="1"/>
            </p:cNvGraphicFramePr>
            <p:nvPr/>
          </p:nvGraphicFramePr>
          <p:xfrm>
            <a:off x="4168" y="2733"/>
            <a:ext cx="44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249" name="Формула" r:id="rId5" imgW="698400" imgH="431640" progId="Equation.3">
                    <p:embed/>
                  </p:oleObj>
                </mc:Choice>
                <mc:Fallback>
                  <p:oleObj name="Формула" r:id="rId5" imgW="698400" imgH="4316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8" y="2733"/>
                          <a:ext cx="440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22246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" y="575"/>
              <a:ext cx="2486" cy="2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4351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E70C4-3010-48D2-9307-571802ABB7BC}" type="slidenum">
              <a:rPr lang="en-GB"/>
              <a:pPr/>
              <a:t>35</a:t>
            </a:fld>
            <a:endParaRPr lang="en-GB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effectLst/>
              </a:rPr>
              <a:t>Short-term plans</a:t>
            </a:r>
            <a:r>
              <a:rPr lang="ru-RU" sz="2800">
                <a:effectLst/>
              </a:rPr>
              <a:t> 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387475"/>
            <a:ext cx="7859713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>
                <a:effectLst/>
              </a:rPr>
              <a:t>Conclude posttest analysis of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MCP-1, MCP-2 – Sept. 2007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>
                <a:effectLst/>
              </a:rPr>
              <a:t>Make a report of the interaction of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corium UO</a:t>
            </a:r>
            <a:r>
              <a:rPr lang="en-US" sz="2000" b="1" baseline="-25000">
                <a:effectLst/>
              </a:rPr>
              <a:t>2+x</a:t>
            </a:r>
            <a:r>
              <a:rPr lang="en-US" sz="2000" b="1">
                <a:effectLst/>
              </a:rPr>
              <a:t> – ZrO</a:t>
            </a:r>
            <a:r>
              <a:rPr lang="en-US" sz="2000" b="1" baseline="-25000">
                <a:effectLst/>
              </a:rPr>
              <a:t>2</a:t>
            </a:r>
            <a:r>
              <a:rPr lang="en-US" sz="2000" b="1">
                <a:effectLst/>
              </a:rPr>
              <a:t> – FeO</a:t>
            </a:r>
            <a:r>
              <a:rPr lang="en-US" sz="2000" b="1" baseline="-25000">
                <a:effectLst/>
              </a:rPr>
              <a:t>y</a:t>
            </a:r>
            <a:r>
              <a:rPr lang="ru-RU" sz="2000" b="1" baseline="-25000">
                <a:effectLst/>
              </a:rPr>
              <a:t> </a:t>
            </a:r>
            <a:r>
              <a:rPr lang="en-US" sz="2000" b="1">
                <a:effectLst/>
              </a:rPr>
              <a:t>with vessel steel in the oxidizing atmosphere</a:t>
            </a:r>
            <a:r>
              <a:rPr lang="ru-RU" sz="2000" b="1">
                <a:effectLst/>
              </a:rPr>
              <a:t>. </a:t>
            </a:r>
            <a:r>
              <a:rPr lang="en-US" sz="2000" b="1">
                <a:effectLst/>
              </a:rPr>
              <a:t/>
            </a:r>
            <a:br>
              <a:rPr lang="en-US" sz="2000" b="1">
                <a:effectLst/>
              </a:rPr>
            </a:br>
            <a:r>
              <a:rPr lang="en-US" sz="2000" b="1">
                <a:effectLst/>
              </a:rPr>
              <a:t>Test MC12</a:t>
            </a:r>
            <a:r>
              <a:rPr lang="ru-RU" sz="2000" b="1">
                <a:effectLst/>
              </a:rPr>
              <a:t> - </a:t>
            </a:r>
            <a:r>
              <a:rPr lang="en-US" sz="2000" b="1">
                <a:effectLst/>
              </a:rPr>
              <a:t>Sept. 2007</a:t>
            </a:r>
            <a:endParaRPr lang="ru-RU" sz="2000" b="1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>
                <a:effectLst/>
              </a:rPr>
              <a:t>Make a report of the interaction of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corium UO</a:t>
            </a:r>
            <a:r>
              <a:rPr lang="en-US" sz="2000" b="1" baseline="-25000">
                <a:effectLst/>
              </a:rPr>
              <a:t>2+x</a:t>
            </a:r>
            <a:r>
              <a:rPr lang="en-US" sz="2000" b="1">
                <a:effectLst/>
              </a:rPr>
              <a:t> – ZrO</a:t>
            </a:r>
            <a:r>
              <a:rPr lang="en-US" sz="2000" b="1" baseline="-25000">
                <a:effectLst/>
              </a:rPr>
              <a:t>2 </a:t>
            </a:r>
            <a:r>
              <a:rPr lang="en-US" sz="2000" b="1">
                <a:effectLst/>
              </a:rPr>
              <a:t>with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with vessel steel in the oxidizing atmosphere</a:t>
            </a:r>
            <a:r>
              <a:rPr lang="ru-RU" sz="2000" b="1">
                <a:effectLst/>
              </a:rPr>
              <a:t>. </a:t>
            </a:r>
            <a:r>
              <a:rPr lang="en-US" sz="2000" b="1">
                <a:effectLst/>
              </a:rPr>
              <a:t/>
            </a:r>
            <a:br>
              <a:rPr lang="en-US" sz="2000" b="1">
                <a:effectLst/>
              </a:rPr>
            </a:br>
            <a:r>
              <a:rPr lang="en-US" sz="2000" b="1">
                <a:effectLst/>
              </a:rPr>
              <a:t>Test MCP-2</a:t>
            </a:r>
            <a:r>
              <a:rPr lang="ru-RU" sz="2000" b="1">
                <a:effectLst/>
              </a:rPr>
              <a:t> - </a:t>
            </a:r>
            <a:r>
              <a:rPr lang="en-US" sz="2000" b="1">
                <a:effectLst/>
              </a:rPr>
              <a:t>Oct. 2007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>
                <a:effectLst/>
              </a:rPr>
              <a:t>Make a report of the interaction of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corium </a:t>
            </a:r>
            <a:r>
              <a:rPr lang="ru-RU" sz="2000" b="1">
                <a:effectLst/>
              </a:rPr>
              <a:t>С-30 </a:t>
            </a:r>
            <a:r>
              <a:rPr lang="en-US" sz="2000" b="1">
                <a:effectLst/>
              </a:rPr>
              <a:t>with vessel steel at the vertical position of interaction interface</a:t>
            </a:r>
            <a:r>
              <a:rPr lang="ru-RU" sz="2000" b="1">
                <a:effectLst/>
              </a:rPr>
              <a:t>. </a:t>
            </a:r>
            <a:r>
              <a:rPr lang="en-US" sz="2000" b="1">
                <a:effectLst/>
              </a:rPr>
              <a:t/>
            </a:r>
            <a:br>
              <a:rPr lang="en-US" sz="2000" b="1">
                <a:effectLst/>
              </a:rPr>
            </a:br>
            <a:r>
              <a:rPr lang="en-US" sz="2000" b="1">
                <a:effectLst/>
              </a:rPr>
              <a:t>Test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MCP-1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– Nov. 2007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>
                <a:effectLst/>
              </a:rPr>
              <a:t>Test MCP- </a:t>
            </a:r>
            <a:r>
              <a:rPr lang="ru-RU" sz="2000" b="1">
                <a:effectLst/>
              </a:rPr>
              <a:t>3</a:t>
            </a:r>
            <a:r>
              <a:rPr lang="en-US" sz="2000" b="1">
                <a:effectLst/>
              </a:rPr>
              <a:t> – Interaction of metallic melt of suboxidized corium with vessel steel at the vertical position of interaction interface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-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Dec. 2007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2000" b="1">
              <a:effectLst/>
            </a:endParaRPr>
          </a:p>
        </p:txBody>
      </p:sp>
    </p:spTree>
  </p:cSld>
  <p:clrMapOvr>
    <a:masterClrMapping/>
  </p:clrMapOvr>
  <p:transition advClick="0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6B2B7-33EF-4C92-810C-636E9869023E}" type="slidenum">
              <a:rPr lang="en-GB"/>
              <a:pPr/>
              <a:t>4</a:t>
            </a:fld>
            <a:endParaRPr lang="en-GB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39762"/>
          </a:xfrm>
        </p:spPr>
        <p:txBody>
          <a:bodyPr/>
          <a:lstStyle/>
          <a:p>
            <a:r>
              <a:rPr lang="en-GB" sz="2800">
                <a:effectLst/>
              </a:rPr>
              <a:t>Objectives of </a:t>
            </a:r>
            <a:r>
              <a:rPr lang="en-US" sz="2800">
                <a:effectLst/>
              </a:rPr>
              <a:t>METCOR-P project</a:t>
            </a:r>
            <a:endParaRPr lang="ru-RU" sz="2800">
              <a:effectLst/>
            </a:endParaRP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2743200"/>
            <a:ext cx="7772400" cy="2971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Interaction characteristics at the vertically  positioned interface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Peculiarities of interaction with European vessel steel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Corium melt oxidation transients</a:t>
            </a:r>
          </a:p>
          <a:p>
            <a:pPr>
              <a:buFont typeface="Wingdings" pitchFamily="2" charset="2"/>
              <a:buChar char="Ø"/>
            </a:pPr>
            <a:endParaRPr lang="ru-RU"/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1797050" y="13223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2000">
              <a:latin typeface="Arial" pitchFamily="34" charset="0"/>
            </a:endParaRPr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665163" y="1312863"/>
            <a:ext cx="847883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246" tIns="37623" rIns="75246" bIns="37623">
            <a:spAutoFit/>
          </a:bodyPr>
          <a:lstStyle/>
          <a:p>
            <a:pPr algn="l" defTabSz="752475"/>
            <a:r>
              <a:rPr lang="en-US" sz="2400">
                <a:solidFill>
                  <a:srgbClr val="000066"/>
                </a:solidFill>
              </a:rPr>
              <a:t> Qualification and quantification of physicochemical phenomena of corium melt interaction with reactor vessel steel focused on: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3BB6-8C94-4663-B13C-F97CDC6DF9E1}" type="slidenum">
              <a:rPr lang="en-GB"/>
              <a:pPr/>
              <a:t>5</a:t>
            </a:fld>
            <a:endParaRPr lang="en-GB"/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55" tIns="37878" rIns="75755" bIns="37878" anchor="ctr"/>
          <a:lstStyle/>
          <a:p>
            <a:pPr defTabSz="687388"/>
            <a:r>
              <a:rPr lang="en-US" sz="2800">
                <a:solidFill>
                  <a:srgbClr val="A50021"/>
                </a:solidFill>
              </a:rPr>
              <a:t>Experimental matrix for the METCOR-P project</a:t>
            </a:r>
            <a:endParaRPr lang="en-GB" sz="2800">
              <a:solidFill>
                <a:srgbClr val="A50021"/>
              </a:solidFill>
            </a:endParaRPr>
          </a:p>
        </p:txBody>
      </p:sp>
      <p:graphicFrame>
        <p:nvGraphicFramePr>
          <p:cNvPr id="466949" name="Object 5"/>
          <p:cNvGraphicFramePr>
            <a:graphicFrameLocks noChangeAspect="1"/>
          </p:cNvGraphicFramePr>
          <p:nvPr/>
        </p:nvGraphicFramePr>
        <p:xfrm>
          <a:off x="1082675" y="679450"/>
          <a:ext cx="6964363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52" name="Документ" r:id="rId3" imgW="6333238" imgH="4954317" progId="Word.Document.8">
                  <p:embed/>
                </p:oleObj>
              </mc:Choice>
              <mc:Fallback>
                <p:oleObj name="Документ" r:id="rId3" imgW="6333238" imgH="4954317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679450"/>
                        <a:ext cx="6964363" cy="543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51" name="Text Box 7"/>
          <p:cNvSpPr txBox="1">
            <a:spLocks noChangeArrowheads="1"/>
          </p:cNvSpPr>
          <p:nvPr/>
        </p:nvSpPr>
        <p:spPr bwMode="auto">
          <a:xfrm>
            <a:off x="239713" y="5868988"/>
            <a:ext cx="89042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pitchFamily="34" charset="0"/>
              </a:rPr>
              <a:t>*In accordance with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METCOR-P work group decision replaced by MCP2 test with UO</a:t>
            </a:r>
            <a:r>
              <a:rPr lang="en-US" sz="1400" baseline="-25000">
                <a:latin typeface="Arial" pitchFamily="34" charset="0"/>
              </a:rPr>
              <a:t>2+x</a:t>
            </a:r>
            <a:r>
              <a:rPr lang="en-US" sz="1400">
                <a:latin typeface="Arial" pitchFamily="34" charset="0"/>
              </a:rPr>
              <a:t>– ZrO</a:t>
            </a:r>
            <a:r>
              <a:rPr lang="en-US" sz="1400" baseline="-25000">
                <a:latin typeface="Arial" pitchFamily="34" charset="0"/>
              </a:rPr>
              <a:t>2</a:t>
            </a:r>
            <a:r>
              <a:rPr lang="en-US" sz="1400">
                <a:latin typeface="Arial" pitchFamily="34" charset="0"/>
              </a:rPr>
              <a:t> corium in air and horizontal position of interface</a:t>
            </a:r>
            <a:endParaRPr lang="ru-RU" sz="1400"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CE2B-4883-4D29-817E-A9D73D9AD711}" type="slidenum">
              <a:rPr lang="en-GB"/>
              <a:pPr/>
              <a:t>6</a:t>
            </a:fld>
            <a:endParaRPr lang="en-GB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effectLst/>
              </a:rPr>
              <a:t>Interaction of molten corium with vertical cylindrical steel specimen: MCP-1 test</a:t>
            </a:r>
            <a:endParaRPr lang="ru-RU" sz="2800">
              <a:effectLst/>
            </a:endParaRP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1616075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b="1">
                <a:effectLst/>
                <a:cs typeface="Times New Roman" pitchFamily="18" charset="0"/>
              </a:rPr>
              <a:t>Objectives</a:t>
            </a:r>
            <a:endParaRPr lang="en-US" b="1">
              <a:effectLst/>
            </a:endParaRPr>
          </a:p>
          <a:p>
            <a:pPr>
              <a:buFontTx/>
              <a:buNone/>
            </a:pPr>
            <a:endParaRPr lang="en-US" sz="2000" b="1">
              <a:effectLst/>
            </a:endParaRPr>
          </a:p>
          <a:p>
            <a:pPr>
              <a:buFontTx/>
              <a:buNone/>
            </a:pPr>
            <a:r>
              <a:rPr lang="en-US" sz="2000">
                <a:effectLst/>
              </a:rPr>
              <a:t>Study of peculiarities of molten corium interaction with vessel steel at the vertical interface position</a:t>
            </a:r>
          </a:p>
          <a:p>
            <a:pPr>
              <a:buFontTx/>
              <a:buNone/>
            </a:pPr>
            <a:endParaRPr lang="en-US" sz="2000">
              <a:effectLst/>
            </a:endParaRPr>
          </a:p>
          <a:p>
            <a:pPr>
              <a:buFontTx/>
              <a:buNone/>
            </a:pPr>
            <a:r>
              <a:rPr lang="en-US" sz="2000">
                <a:effectLst/>
              </a:rPr>
              <a:t>Test parameters are similar to MC6 test of METCOR-2:</a:t>
            </a:r>
            <a:endParaRPr lang="en-US" sz="2000" u="sng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en-US" sz="2000">
                <a:effectLst/>
              </a:rPr>
              <a:t> C-30 corium</a:t>
            </a:r>
          </a:p>
          <a:p>
            <a:pPr>
              <a:buFont typeface="Wingdings" pitchFamily="2" charset="2"/>
              <a:buChar char="ü"/>
            </a:pPr>
            <a:r>
              <a:rPr lang="en-US" sz="2000">
                <a:effectLst/>
              </a:rPr>
              <a:t> 15Kh2NMFA vessel steel</a:t>
            </a:r>
          </a:p>
          <a:p>
            <a:pPr>
              <a:buFont typeface="Wingdings" pitchFamily="2" charset="2"/>
              <a:buChar char="ü"/>
            </a:pPr>
            <a:r>
              <a:rPr lang="en-US" sz="2000">
                <a:effectLst/>
              </a:rPr>
              <a:t> Pure argon above the melt</a:t>
            </a:r>
          </a:p>
          <a:p>
            <a:pPr>
              <a:buFont typeface="Wingdings" pitchFamily="2" charset="2"/>
              <a:buChar char="ü"/>
            </a:pPr>
            <a:r>
              <a:rPr lang="en-US" sz="2000">
                <a:effectLst/>
              </a:rPr>
              <a:t> 10 h exposition</a:t>
            </a:r>
            <a:r>
              <a:rPr lang="ru-RU" sz="2000">
                <a:effectLst/>
              </a:rPr>
              <a:t/>
            </a:r>
            <a:br>
              <a:rPr lang="ru-RU" sz="2000">
                <a:effectLst/>
              </a:rPr>
            </a:br>
            <a:endParaRPr lang="ru-RU" sz="2000">
              <a:effectLst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08A88-0E21-4DF6-9B36-C495AB79DF83}" type="slidenum">
              <a:rPr lang="en-GB"/>
              <a:pPr/>
              <a:t>7</a:t>
            </a:fld>
            <a:endParaRPr lang="en-GB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Furnace design</a:t>
            </a:r>
          </a:p>
        </p:txBody>
      </p:sp>
      <p:pic>
        <p:nvPicPr>
          <p:cNvPr id="408607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587375"/>
            <a:ext cx="3162300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8608" name="Rectangle 32"/>
          <p:cNvSpPr>
            <a:spLocks noChangeArrowheads="1"/>
          </p:cNvSpPr>
          <p:nvPr/>
        </p:nvSpPr>
        <p:spPr bwMode="auto">
          <a:xfrm>
            <a:off x="5383213" y="609600"/>
            <a:ext cx="2870200" cy="562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/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1  –</a:t>
            </a: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Water cooled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       screen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2  – Cover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3  – Water-in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4  – Quartz tube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5  – Crucible sections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6  – Specimen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7  – Inductor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8  – Bottom calorimeter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9  – Welded crucible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        sections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10 – SS support </a:t>
            </a:r>
            <a:br>
              <a:rPr lang="en-US" sz="1800" b="0">
                <a:solidFill>
                  <a:srgbClr val="000066"/>
                </a:solidFill>
              </a:rPr>
            </a:br>
            <a:r>
              <a:rPr lang="en-US" sz="1800" b="0">
                <a:solidFill>
                  <a:srgbClr val="000066"/>
                </a:solidFill>
              </a:rPr>
              <a:t>11 – Water-out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12 –Electromagnetic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        screen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13 – Crucible collector</a:t>
            </a:r>
            <a:endParaRPr lang="en-GB" sz="18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ED3FC-CA9D-4601-A425-7480ECBCD90C}" type="slidenum">
              <a:rPr lang="en-GB"/>
              <a:pPr/>
              <a:t>8</a:t>
            </a:fld>
            <a:endParaRPr lang="en-GB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7772400" cy="639763"/>
          </a:xfrm>
        </p:spPr>
        <p:txBody>
          <a:bodyPr/>
          <a:lstStyle/>
          <a:p>
            <a:r>
              <a:rPr lang="en-US" sz="2800">
                <a:effectLst/>
              </a:rPr>
              <a:t>TC locations in the specimen</a:t>
            </a: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4818063" y="714375"/>
            <a:ext cx="4049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Coordinates of TC hot junctions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4106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79538"/>
            <a:ext cx="48069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33" name="Rectangle 9"/>
          <p:cNvSpPr>
            <a:spLocks noChangeArrowheads="1"/>
          </p:cNvSpPr>
          <p:nvPr/>
        </p:nvSpPr>
        <p:spPr bwMode="auto">
          <a:xfrm>
            <a:off x="5276850" y="1397000"/>
            <a:ext cx="1160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410640" name="Group 16"/>
          <p:cNvGrpSpPr>
            <a:grpSpLocks/>
          </p:cNvGrpSpPr>
          <p:nvPr/>
        </p:nvGrpSpPr>
        <p:grpSpPr bwMode="auto">
          <a:xfrm>
            <a:off x="5387975" y="1371600"/>
            <a:ext cx="3097213" cy="4819650"/>
            <a:chOff x="3394" y="864"/>
            <a:chExt cx="1951" cy="3036"/>
          </a:xfrm>
        </p:grpSpPr>
        <p:pic>
          <p:nvPicPr>
            <p:cNvPr id="410631" name="Picture 7" descr="Расположение термопар МСР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15" t="3450" r="13347" b="28033"/>
            <a:stretch>
              <a:fillRect/>
            </a:stretch>
          </p:blipFill>
          <p:spPr bwMode="auto">
            <a:xfrm>
              <a:off x="3403" y="864"/>
              <a:ext cx="1942" cy="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34" name="Rectangle 10"/>
            <p:cNvSpPr>
              <a:spLocks noChangeArrowheads="1"/>
            </p:cNvSpPr>
            <p:nvPr/>
          </p:nvSpPr>
          <p:spPr bwMode="auto">
            <a:xfrm>
              <a:off x="3394" y="871"/>
              <a:ext cx="615" cy="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aphicFrame>
        <p:nvGraphicFramePr>
          <p:cNvPr id="410638" name="Object 14"/>
          <p:cNvGraphicFramePr>
            <a:graphicFrameLocks noChangeAspect="1"/>
          </p:cNvGraphicFramePr>
          <p:nvPr>
            <p:ph idx="1"/>
          </p:nvPr>
        </p:nvGraphicFramePr>
        <p:xfrm>
          <a:off x="5514975" y="4405313"/>
          <a:ext cx="2854325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41" name="Документ" r:id="rId6" imgW="3670365" imgH="2532545" progId="Word.Document.8">
                  <p:embed/>
                </p:oleObj>
              </mc:Choice>
              <mc:Fallback>
                <p:oleObj name="Документ" r:id="rId6" imgW="3670365" imgH="2532545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4405313"/>
                        <a:ext cx="2854325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8F15B-E4C3-4D95-8FE2-297ED93176AD}" type="slidenum">
              <a:rPr lang="en-GB"/>
              <a:pPr/>
              <a:t>9</a:t>
            </a:fld>
            <a:endParaRPr lang="en-GB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Test procedure</a:t>
            </a:r>
          </a:p>
        </p:txBody>
      </p:sp>
      <p:graphicFrame>
        <p:nvGraphicFramePr>
          <p:cNvPr id="412702" name="Group 30"/>
          <p:cNvGraphicFramePr>
            <a:graphicFrameLocks noGrp="1"/>
          </p:cNvGraphicFramePr>
          <p:nvPr/>
        </p:nvGraphicFramePr>
        <p:xfrm>
          <a:off x="354013" y="871538"/>
          <a:ext cx="8510587" cy="4792663"/>
        </p:xfrm>
        <a:graphic>
          <a:graphicData uri="http://schemas.openxmlformats.org/drawingml/2006/table">
            <a:tbl>
              <a:tblPr/>
              <a:tblGrid>
                <a:gridCol w="1789112"/>
                <a:gridCol w="6721475"/>
              </a:tblGrid>
              <a:tr h="10350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Time, 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Operation mode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0-963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Furnace deoxygenation by argon flow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963-3550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Formation and homogenization of the molten pool. Increase of power in the melt  to get 1400 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 on the specimen surface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3550-39874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Keeping constant surface temperature and power extracted by water from the specimen by inductor voltage control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39875-42000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Heating disconnection, melt solidification and ingot cooling in argon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4288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4288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15669</TotalTime>
  <Words>1294</Words>
  <Application>Microsoft Office PowerPoint</Application>
  <PresentationFormat>Bildschirmpräsentation (4:3)</PresentationFormat>
  <Paragraphs>375</Paragraphs>
  <Slides>35</Slides>
  <Notes>12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6</vt:i4>
      </vt:variant>
      <vt:variant>
        <vt:lpstr>Folientitel</vt:lpstr>
      </vt:variant>
      <vt:variant>
        <vt:i4>35</vt:i4>
      </vt:variant>
    </vt:vector>
  </HeadingPairs>
  <TitlesOfParts>
    <vt:vector size="48" baseType="lpstr">
      <vt:lpstr>Times New Roman</vt:lpstr>
      <vt:lpstr>Arial</vt:lpstr>
      <vt:lpstr>Times New Roman CYR</vt:lpstr>
      <vt:lpstr>Arial Unicode MS</vt:lpstr>
      <vt:lpstr>Wingdings</vt:lpstr>
      <vt:lpstr>Symbol</vt:lpstr>
      <vt:lpstr>Оформление по умолчанию</vt:lpstr>
      <vt:lpstr>CorelDRAW 7.0 Graphic</vt:lpstr>
      <vt:lpstr>Документ Microsoft Word</vt:lpstr>
      <vt:lpstr>Grapher Plot Document</vt:lpstr>
      <vt:lpstr>Microsoft Equation 3.0</vt:lpstr>
      <vt:lpstr>Рисунок Microsoft Word</vt:lpstr>
      <vt:lpstr>Диаграмма Microsoft Excel</vt:lpstr>
      <vt:lpstr>Progress Report  on the ISTC project #3592  “Investigation of Corium Melt Interaction  with NPP Reactor Vessel Steel”  (METCOR-P) </vt:lpstr>
      <vt:lpstr>Contents</vt:lpstr>
      <vt:lpstr>METCOR-P project general information  </vt:lpstr>
      <vt:lpstr>Objectives of METCOR-P project</vt:lpstr>
      <vt:lpstr>PowerPoint-Präsentation</vt:lpstr>
      <vt:lpstr>Interaction of molten corium with vertical cylindrical steel specimen: MCP-1 test</vt:lpstr>
      <vt:lpstr>Furnace design</vt:lpstr>
      <vt:lpstr>TC locations in the specimen</vt:lpstr>
      <vt:lpstr>Test procedure</vt:lpstr>
      <vt:lpstr>Furnace view in the test</vt:lpstr>
      <vt:lpstr>Test results: TC readings</vt:lpstr>
      <vt:lpstr>Test results: TC readings (2)</vt:lpstr>
      <vt:lpstr>Post test examination</vt:lpstr>
      <vt:lpstr>Post test examination (2)</vt:lpstr>
      <vt:lpstr>Post test examination (3)</vt:lpstr>
      <vt:lpstr>Post test examination (4)</vt:lpstr>
      <vt:lpstr>PowerPoint-Präsentation</vt:lpstr>
      <vt:lpstr>Comparison of МС and MASCA tests</vt:lpstr>
      <vt:lpstr>MCP-1 concluding remarks*</vt:lpstr>
      <vt:lpstr>Interaction of molten corium and vessel steel in the oxidizing atmosphere. Tests MC12,MCP-2  </vt:lpstr>
      <vt:lpstr>METCOR results for corium UO2+X-ZrO2-FeOY</vt:lpstr>
      <vt:lpstr>METCOR results for corium UO2+X - ZrO2 – FeOY (2) Test MC12  (not funded by the ISTC)</vt:lpstr>
      <vt:lpstr>Interaction zone structure   MC12, Ts=1125C, q=1.09 MW/m2 (steam)</vt:lpstr>
      <vt:lpstr>Interaction zone (2) microstructure MC12, Ts=1125C</vt:lpstr>
      <vt:lpstr>Interaction zone (3) microstructure MC12, Ts=1125C</vt:lpstr>
      <vt:lpstr>                              Interaction zone (4) </vt:lpstr>
      <vt:lpstr>Corrosion model</vt:lpstr>
      <vt:lpstr>PowerPoint-Präsentation</vt:lpstr>
      <vt:lpstr>Corium UO2+x – ZrO2 , MC10</vt:lpstr>
      <vt:lpstr>Test MCP-2 Corium UO2+x – ZrO2  </vt:lpstr>
      <vt:lpstr>TC readings</vt:lpstr>
      <vt:lpstr>Axial section of the specimen top and profilogram</vt:lpstr>
      <vt:lpstr>Steel specimen corrosion kinetics</vt:lpstr>
      <vt:lpstr>Preliminary results</vt:lpstr>
      <vt:lpstr>Short-term plans </vt:lpstr>
    </vt:vector>
  </TitlesOfParts>
  <Manager>S Bechta</Manager>
  <Company>NITI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MCP1</dc:title>
  <dc:subject>12 CEG-SAM meeting</dc:subject>
  <dc:creator>S Bechta</dc:creator>
  <cp:lastModifiedBy>Peters, Ursula</cp:lastModifiedBy>
  <cp:revision>558</cp:revision>
  <cp:lastPrinted>2001-10-30T08:59:27Z</cp:lastPrinted>
  <dcterms:created xsi:type="dcterms:W3CDTF">1998-10-12T06:52:06Z</dcterms:created>
  <dcterms:modified xsi:type="dcterms:W3CDTF">2012-10-16T20:57:52Z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/>
  </property>
</Properties>
</file>