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66" r:id="rId2"/>
    <p:sldId id="383" r:id="rId3"/>
    <p:sldId id="370" r:id="rId4"/>
    <p:sldId id="372" r:id="rId5"/>
    <p:sldId id="373" r:id="rId6"/>
    <p:sldId id="382" r:id="rId7"/>
    <p:sldId id="375" r:id="rId8"/>
    <p:sldId id="374" r:id="rId9"/>
    <p:sldId id="376" r:id="rId10"/>
    <p:sldId id="377" r:id="rId11"/>
    <p:sldId id="380" r:id="rId12"/>
    <p:sldId id="381" r:id="rId13"/>
    <p:sldId id="364" r:id="rId14"/>
    <p:sldId id="371" r:id="rId15"/>
  </p:sldIdLst>
  <p:sldSz cx="9144000" cy="6858000" type="screen4x3"/>
  <p:notesSz cx="6797675" cy="9926638"/>
  <p:defaultTextStyle>
    <a:defPPr>
      <a:defRPr lang="en-GB"/>
    </a:defPPr>
    <a:lvl1pPr algn="l" rtl="0" eaLnBrk="0" fontAlgn="base" hangingPunct="0">
      <a:spcBef>
        <a:spcPct val="0"/>
      </a:spcBef>
      <a:spcAft>
        <a:spcPct val="0"/>
      </a:spcAft>
      <a:defRPr sz="28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Arial" pitchFamily="34" charset="0"/>
        <a:ea typeface="+mn-ea"/>
        <a:cs typeface="+mn-cs"/>
      </a:defRPr>
    </a:lvl5pPr>
    <a:lvl6pPr marL="2286000" algn="l" defTabSz="914400" rtl="0" eaLnBrk="1" latinLnBrk="0" hangingPunct="1">
      <a:defRPr sz="2800" b="1" kern="1200">
        <a:solidFill>
          <a:schemeClr val="tx1"/>
        </a:solidFill>
        <a:latin typeface="Arial" pitchFamily="34" charset="0"/>
        <a:ea typeface="+mn-ea"/>
        <a:cs typeface="+mn-cs"/>
      </a:defRPr>
    </a:lvl6pPr>
    <a:lvl7pPr marL="2743200" algn="l" defTabSz="914400" rtl="0" eaLnBrk="1" latinLnBrk="0" hangingPunct="1">
      <a:defRPr sz="2800" b="1" kern="1200">
        <a:solidFill>
          <a:schemeClr val="tx1"/>
        </a:solidFill>
        <a:latin typeface="Arial" pitchFamily="34" charset="0"/>
        <a:ea typeface="+mn-ea"/>
        <a:cs typeface="+mn-cs"/>
      </a:defRPr>
    </a:lvl7pPr>
    <a:lvl8pPr marL="3200400" algn="l" defTabSz="914400" rtl="0" eaLnBrk="1" latinLnBrk="0" hangingPunct="1">
      <a:defRPr sz="2800" b="1" kern="1200">
        <a:solidFill>
          <a:schemeClr val="tx1"/>
        </a:solidFill>
        <a:latin typeface="Arial" pitchFamily="34" charset="0"/>
        <a:ea typeface="+mn-ea"/>
        <a:cs typeface="+mn-cs"/>
      </a:defRPr>
    </a:lvl8pPr>
    <a:lvl9pPr marL="3657600" algn="l" defTabSz="914400" rtl="0" eaLnBrk="1" latinLnBrk="0" hangingPunct="1">
      <a:defRPr sz="28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47638"/>
    <a:srgbClr val="83732D"/>
    <a:srgbClr val="856E19"/>
    <a:srgbClr val="84650C"/>
    <a:srgbClr val="847100"/>
    <a:srgbClr val="800000"/>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9" autoAdjust="0"/>
    <p:restoredTop sz="99228" autoAdjust="0"/>
  </p:normalViewPr>
  <p:slideViewPr>
    <p:cSldViewPr snapToGrid="0">
      <p:cViewPr>
        <p:scale>
          <a:sx n="95" d="100"/>
          <a:sy n="95" d="100"/>
        </p:scale>
        <p:origin x="-1306" y="-29"/>
      </p:cViewPr>
      <p:guideLst>
        <p:guide orient="horz" pos="4258"/>
        <p:guide/>
      </p:guideLst>
    </p:cSldViewPr>
  </p:slideViewPr>
  <p:outlineViewPr>
    <p:cViewPr>
      <p:scale>
        <a:sx n="25" d="100"/>
        <a:sy n="25"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8" y="-90"/>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44813"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t" anchorCtr="0" compatLnSpc="1">
            <a:prstTxWarp prst="textNoShape">
              <a:avLst/>
            </a:prstTxWarp>
          </a:bodyPr>
          <a:lstStyle>
            <a:lvl1pPr defTabSz="922338">
              <a:defRPr sz="1200" b="0">
                <a:latin typeface="Times New Roman CYR" charset="-52"/>
              </a:defRPr>
            </a:lvl1pPr>
          </a:lstStyle>
          <a:p>
            <a:endParaRPr lang="ru-RU"/>
          </a:p>
        </p:txBody>
      </p:sp>
      <p:sp>
        <p:nvSpPr>
          <p:cNvPr id="28675" name="Rectangle 1027"/>
          <p:cNvSpPr>
            <a:spLocks noGrp="1" noChangeArrowheads="1"/>
          </p:cNvSpPr>
          <p:nvPr>
            <p:ph type="dt" sz="quarter" idx="1"/>
          </p:nvPr>
        </p:nvSpPr>
        <p:spPr bwMode="auto">
          <a:xfrm>
            <a:off x="3852863" y="0"/>
            <a:ext cx="2944812"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t" anchorCtr="0" compatLnSpc="1">
            <a:prstTxWarp prst="textNoShape">
              <a:avLst/>
            </a:prstTxWarp>
          </a:bodyPr>
          <a:lstStyle>
            <a:lvl1pPr algn="r" defTabSz="922338">
              <a:defRPr sz="1200" b="0">
                <a:latin typeface="Times New Roman CYR" charset="-52"/>
              </a:defRPr>
            </a:lvl1pPr>
          </a:lstStyle>
          <a:p>
            <a:endParaRPr lang="ru-RU"/>
          </a:p>
        </p:txBody>
      </p:sp>
      <p:sp>
        <p:nvSpPr>
          <p:cNvPr id="28676" name="Rectangle 1028"/>
          <p:cNvSpPr>
            <a:spLocks noGrp="1" noChangeArrowheads="1"/>
          </p:cNvSpPr>
          <p:nvPr>
            <p:ph type="ftr" sz="quarter" idx="2"/>
          </p:nvPr>
        </p:nvSpPr>
        <p:spPr bwMode="auto">
          <a:xfrm>
            <a:off x="0" y="9442450"/>
            <a:ext cx="294481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49" tIns="46076" rIns="92149" bIns="46076" numCol="1" anchor="b" anchorCtr="0" compatLnSpc="1">
            <a:prstTxWarp prst="textNoShape">
              <a:avLst/>
            </a:prstTxWarp>
          </a:bodyPr>
          <a:lstStyle>
            <a:lvl1pPr defTabSz="922338">
              <a:defRPr sz="1200" b="0">
                <a:latin typeface="Times New Roman CYR" charset="-52"/>
              </a:defRPr>
            </a:lvl1pPr>
          </a:lstStyle>
          <a:p>
            <a:endParaRPr lang="ru-RU"/>
          </a:p>
        </p:txBody>
      </p:sp>
    </p:spTree>
    <p:extLst>
      <p:ext uri="{BB962C8B-B14F-4D97-AF65-F5344CB8AC3E}">
        <p14:creationId xmlns:p14="http://schemas.microsoft.com/office/powerpoint/2010/main" val="3825858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4668863"/>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Rot="1" noChangeArrowheads="1" noTextEdit="1"/>
          </p:cNvSpPr>
          <p:nvPr>
            <p:ph type="sldImg"/>
          </p:nvPr>
        </p:nvSpPr>
        <p:spPr bwMode="auto">
          <a:xfrm>
            <a:off x="919163" y="746125"/>
            <a:ext cx="4959350" cy="3719513"/>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5203" name="Rectangle 3"/>
          <p:cNvSpPr>
            <a:spLocks noGrp="1" noChangeArrowheads="1"/>
          </p:cNvSpPr>
          <p:nvPr>
            <p:ph type="body" idx="1"/>
          </p:nvPr>
        </p:nvSpPr>
        <p:spPr bwMode="auto">
          <a:xfrm>
            <a:off x="681038" y="4713288"/>
            <a:ext cx="5435600" cy="4467225"/>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634" name="Rectangle 2"/>
          <p:cNvSpPr>
            <a:spLocks noChangeArrowheads="1" noTextEdit="1"/>
          </p:cNvSpPr>
          <p:nvPr>
            <p:ph type="sldImg"/>
          </p:nvPr>
        </p:nvSpPr>
        <p:spPr bwMode="auto">
          <a:xfrm>
            <a:off x="917575" y="744538"/>
            <a:ext cx="4964113" cy="3722687"/>
          </a:xfrm>
          <a:prstGeom prst="rect">
            <a:avLst/>
          </a:prstGeom>
          <a:solidFill>
            <a:srgbClr val="FFFFFF"/>
          </a:solidFill>
          <a:ln>
            <a:solidFill>
              <a:srgbClr val="000000"/>
            </a:solidFill>
            <a:miter lim="800000"/>
            <a:headEnd/>
            <a:tailEnd/>
          </a:ln>
        </p:spPr>
      </p:sp>
      <p:sp>
        <p:nvSpPr>
          <p:cNvPr id="581635" name="Rectangle 3"/>
          <p:cNvSpPr>
            <a:spLocks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defTabSz="914400"/>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ChangeArrowheads="1" noTextEdit="1"/>
          </p:cNvSpPr>
          <p:nvPr>
            <p:ph type="sldImg"/>
          </p:nvPr>
        </p:nvSpPr>
        <p:spPr bwMode="auto">
          <a:xfrm>
            <a:off x="920750" y="746125"/>
            <a:ext cx="4959350" cy="3719513"/>
          </a:xfrm>
          <a:prstGeom prst="rect">
            <a:avLst/>
          </a:prstGeom>
          <a:solidFill>
            <a:srgbClr val="FFFFFF"/>
          </a:solidFill>
          <a:ln>
            <a:solidFill>
              <a:srgbClr val="000000"/>
            </a:solidFill>
            <a:miter lim="800000"/>
            <a:headEnd/>
            <a:tailEnd/>
          </a:ln>
        </p:spPr>
      </p:sp>
      <p:sp>
        <p:nvSpPr>
          <p:cNvPr id="557059" name="Rectangle 3"/>
          <p:cNvSpPr>
            <a:spLocks noChangeArrowheads="1"/>
          </p:cNvSpPr>
          <p:nvPr>
            <p:ph type="body" idx="1"/>
          </p:nvPr>
        </p:nvSpPr>
        <p:spPr bwMode="auto">
          <a:xfrm>
            <a:off x="906463" y="4713288"/>
            <a:ext cx="4984750" cy="4467225"/>
          </a:xfrm>
          <a:prstGeom prst="rect">
            <a:avLst/>
          </a:prstGeom>
          <a:solidFill>
            <a:srgbClr val="FFFFFF"/>
          </a:solidFill>
          <a:ln>
            <a:solidFill>
              <a:srgbClr val="000000"/>
            </a:solidFill>
            <a:miter lim="800000"/>
            <a:headEnd/>
            <a:tailEnd/>
          </a:ln>
        </p:spPr>
        <p:txBody>
          <a:bodyPr/>
          <a:lstStyle/>
          <a:p>
            <a:pPr defTabSz="914400"/>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ChangeArrowheads="1" noTextEdit="1"/>
          </p:cNvSpPr>
          <p:nvPr>
            <p:ph type="sldImg"/>
          </p:nvPr>
        </p:nvSpPr>
        <p:spPr bwMode="auto">
          <a:xfrm>
            <a:off x="917575" y="744538"/>
            <a:ext cx="4964113" cy="3722687"/>
          </a:xfrm>
          <a:prstGeom prst="rect">
            <a:avLst/>
          </a:prstGeom>
          <a:solidFill>
            <a:srgbClr val="FFFFFF"/>
          </a:solidFill>
          <a:ln>
            <a:solidFill>
              <a:srgbClr val="000000"/>
            </a:solidFill>
            <a:miter lim="800000"/>
            <a:headEnd/>
            <a:tailEnd/>
          </a:ln>
        </p:spPr>
      </p:sp>
      <p:sp>
        <p:nvSpPr>
          <p:cNvPr id="562179" name="Rectangle 3"/>
          <p:cNvSpPr>
            <a:spLocks noChangeArrowheads="1"/>
          </p:cNvSpPr>
          <p:nvPr>
            <p:ph type="body" idx="1"/>
          </p:nvPr>
        </p:nvSpPr>
        <p:spPr bwMode="auto">
          <a:xfrm>
            <a:off x="906463" y="4714875"/>
            <a:ext cx="4984750" cy="4467225"/>
          </a:xfrm>
          <a:prstGeom prst="rect">
            <a:avLst/>
          </a:prstGeom>
          <a:solidFill>
            <a:srgbClr val="FFFFFF"/>
          </a:solidFill>
          <a:ln>
            <a:solidFill>
              <a:srgbClr val="000000"/>
            </a:solidFill>
            <a:miter lim="800000"/>
            <a:headEnd/>
            <a:tailEnd/>
          </a:ln>
        </p:spPr>
        <p:txBody>
          <a:bodyPr/>
          <a:lstStyle/>
          <a:p>
            <a:pPr defTabSz="914400"/>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ChangeArrowheads="1" noTextEdit="1"/>
          </p:cNvSpPr>
          <p:nvPr>
            <p:ph type="sldImg"/>
          </p:nvPr>
        </p:nvSpPr>
        <p:spPr bwMode="auto">
          <a:xfrm>
            <a:off x="919163" y="746125"/>
            <a:ext cx="4959350" cy="3719513"/>
          </a:xfrm>
          <a:prstGeom prst="rect">
            <a:avLst/>
          </a:prstGeom>
          <a:solidFill>
            <a:srgbClr val="FFFFFF"/>
          </a:solidFill>
          <a:ln>
            <a:solidFill>
              <a:srgbClr val="000000"/>
            </a:solidFill>
            <a:miter lim="800000"/>
            <a:headEnd/>
            <a:tailEnd/>
          </a:ln>
        </p:spPr>
      </p:sp>
      <p:sp>
        <p:nvSpPr>
          <p:cNvPr id="564227" name="Rectangle 3"/>
          <p:cNvSpPr>
            <a:spLocks noChangeArrowheads="1"/>
          </p:cNvSpPr>
          <p:nvPr>
            <p:ph type="body" idx="1"/>
          </p:nvPr>
        </p:nvSpPr>
        <p:spPr bwMode="auto">
          <a:xfrm>
            <a:off x="906463" y="4713288"/>
            <a:ext cx="4984750" cy="4467225"/>
          </a:xfrm>
          <a:prstGeom prst="rect">
            <a:avLst/>
          </a:prstGeom>
          <a:solidFill>
            <a:srgbClr val="FFFFFF"/>
          </a:solidFill>
          <a:ln>
            <a:solidFill>
              <a:srgbClr val="000000"/>
            </a:solidFill>
            <a:miter lim="800000"/>
            <a:headEnd/>
            <a:tailEnd/>
          </a:ln>
        </p:spPr>
        <p:txBody>
          <a:bodyPr/>
          <a:lstStyle/>
          <a:p>
            <a:pPr defTabSz="914400"/>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ChangeArrowheads="1" noTextEdit="1"/>
          </p:cNvSpPr>
          <p:nvPr>
            <p:ph type="sldImg"/>
          </p:nvPr>
        </p:nvSpPr>
        <p:spPr bwMode="auto">
          <a:xfrm>
            <a:off x="919163" y="746125"/>
            <a:ext cx="4959350" cy="3719513"/>
          </a:xfrm>
          <a:prstGeom prst="rect">
            <a:avLst/>
          </a:prstGeom>
          <a:solidFill>
            <a:srgbClr val="FFFFFF"/>
          </a:solidFill>
          <a:ln>
            <a:solidFill>
              <a:srgbClr val="000000"/>
            </a:solidFill>
            <a:miter lim="800000"/>
            <a:headEnd/>
            <a:tailEnd/>
          </a:ln>
        </p:spPr>
      </p:sp>
      <p:sp>
        <p:nvSpPr>
          <p:cNvPr id="578563" name="Rectangle 3"/>
          <p:cNvSpPr>
            <a:spLocks noChangeArrowheads="1"/>
          </p:cNvSpPr>
          <p:nvPr>
            <p:ph type="body" idx="1"/>
          </p:nvPr>
        </p:nvSpPr>
        <p:spPr bwMode="auto">
          <a:xfrm>
            <a:off x="906463" y="4713288"/>
            <a:ext cx="4984750" cy="4467225"/>
          </a:xfrm>
          <a:prstGeom prst="rect">
            <a:avLst/>
          </a:prstGeom>
          <a:solidFill>
            <a:srgbClr val="FFFFFF"/>
          </a:solidFill>
          <a:ln>
            <a:solidFill>
              <a:srgbClr val="000000"/>
            </a:solidFill>
            <a:miter lim="800000"/>
            <a:headEnd/>
            <a:tailEnd/>
          </a:ln>
        </p:spPr>
        <p:txBody>
          <a:bodyPr/>
          <a:lstStyle/>
          <a:p>
            <a:pPr defTabSz="914400"/>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ChangeArrowheads="1" noTextEdit="1"/>
          </p:cNvSpPr>
          <p:nvPr>
            <p:ph type="sldImg"/>
          </p:nvPr>
        </p:nvSpPr>
        <p:spPr bwMode="auto">
          <a:xfrm>
            <a:off x="917575" y="744538"/>
            <a:ext cx="4964113" cy="3722687"/>
          </a:xfrm>
          <a:prstGeom prst="rect">
            <a:avLst/>
          </a:prstGeom>
          <a:solidFill>
            <a:srgbClr val="FFFFFF"/>
          </a:solidFill>
          <a:ln>
            <a:solidFill>
              <a:srgbClr val="000000"/>
            </a:solidFill>
            <a:miter lim="800000"/>
            <a:headEnd/>
            <a:tailEnd/>
          </a:ln>
        </p:spPr>
      </p:sp>
      <p:sp>
        <p:nvSpPr>
          <p:cNvPr id="567299" name="Rectangle 3"/>
          <p:cNvSpPr>
            <a:spLocks noChangeArrowheads="1"/>
          </p:cNvSpPr>
          <p:nvPr>
            <p:ph type="body" idx="1"/>
          </p:nvPr>
        </p:nvSpPr>
        <p:spPr bwMode="auto">
          <a:xfrm>
            <a:off x="679450" y="4714875"/>
            <a:ext cx="5438775" cy="4467225"/>
          </a:xfrm>
          <a:prstGeom prst="rect">
            <a:avLst/>
          </a:prstGeom>
          <a:solidFill>
            <a:srgbClr val="FFFFFF"/>
          </a:solidFill>
          <a:ln>
            <a:solidFill>
              <a:srgbClr val="000000"/>
            </a:solidFill>
            <a:miter lim="800000"/>
            <a:headEnd/>
            <a:tailEnd/>
          </a:ln>
        </p:spPr>
        <p:txBody>
          <a:bodyPr/>
          <a:lstStyle/>
          <a:p>
            <a:pPr defTabSz="914400"/>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6" name="Rectangle 2"/>
          <p:cNvSpPr>
            <a:spLocks noChangeArrowheads="1" noTextEdit="1"/>
          </p:cNvSpPr>
          <p:nvPr>
            <p:ph type="sldImg"/>
          </p:nvPr>
        </p:nvSpPr>
        <p:spPr bwMode="auto">
          <a:xfrm>
            <a:off x="919163" y="746125"/>
            <a:ext cx="4959350" cy="3719513"/>
          </a:xfrm>
          <a:prstGeom prst="rect">
            <a:avLst/>
          </a:prstGeom>
          <a:solidFill>
            <a:srgbClr val="FFFFFF"/>
          </a:solidFill>
          <a:ln>
            <a:solidFill>
              <a:srgbClr val="000000"/>
            </a:solidFill>
            <a:miter lim="800000"/>
            <a:headEnd/>
            <a:tailEnd/>
          </a:ln>
        </p:spPr>
      </p:sp>
      <p:sp>
        <p:nvSpPr>
          <p:cNvPr id="569347" name="Rectangle 3"/>
          <p:cNvSpPr>
            <a:spLocks noChangeArrowheads="1"/>
          </p:cNvSpPr>
          <p:nvPr>
            <p:ph type="body" idx="1"/>
          </p:nvPr>
        </p:nvSpPr>
        <p:spPr bwMode="auto">
          <a:xfrm>
            <a:off x="906463" y="4711700"/>
            <a:ext cx="4984750" cy="4468813"/>
          </a:xfrm>
          <a:prstGeom prst="rect">
            <a:avLst/>
          </a:prstGeom>
          <a:solidFill>
            <a:srgbClr val="FFFFFF"/>
          </a:solidFill>
          <a:ln>
            <a:solidFill>
              <a:srgbClr val="000000"/>
            </a:solidFill>
            <a:miter lim="800000"/>
            <a:headEnd/>
            <a:tailEnd/>
          </a:ln>
        </p:spPr>
        <p:txBody>
          <a:bodyPr/>
          <a:lstStyle/>
          <a:p>
            <a:pPr defTabSz="914400"/>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4" name="Rectangle 2"/>
          <p:cNvSpPr>
            <a:spLocks noChangeArrowheads="1" noTextEdit="1"/>
          </p:cNvSpPr>
          <p:nvPr>
            <p:ph type="sldImg"/>
          </p:nvPr>
        </p:nvSpPr>
        <p:spPr bwMode="auto">
          <a:xfrm>
            <a:off x="919163" y="746125"/>
            <a:ext cx="4959350" cy="3719513"/>
          </a:xfrm>
          <a:prstGeom prst="rect">
            <a:avLst/>
          </a:prstGeom>
          <a:solidFill>
            <a:srgbClr val="FFFFFF"/>
          </a:solidFill>
          <a:ln>
            <a:solidFill>
              <a:srgbClr val="000000"/>
            </a:solidFill>
            <a:miter lim="800000"/>
            <a:headEnd/>
            <a:tailEnd/>
          </a:ln>
        </p:spPr>
      </p:sp>
      <p:sp>
        <p:nvSpPr>
          <p:cNvPr id="571395" name="Rectangle 3"/>
          <p:cNvSpPr>
            <a:spLocks noChangeArrowheads="1"/>
          </p:cNvSpPr>
          <p:nvPr>
            <p:ph type="body" idx="1"/>
          </p:nvPr>
        </p:nvSpPr>
        <p:spPr bwMode="auto">
          <a:xfrm>
            <a:off x="906463" y="4711700"/>
            <a:ext cx="4984750" cy="4468813"/>
          </a:xfrm>
          <a:prstGeom prst="rect">
            <a:avLst/>
          </a:prstGeom>
          <a:solidFill>
            <a:srgbClr val="FFFFFF"/>
          </a:solidFill>
          <a:ln>
            <a:solidFill>
              <a:srgbClr val="000000"/>
            </a:solidFill>
            <a:miter lim="800000"/>
            <a:headEnd/>
            <a:tailEnd/>
          </a:ln>
        </p:spPr>
        <p:txBody>
          <a:bodyPr/>
          <a:lstStyle/>
          <a:p>
            <a:pPr defTabSz="914400"/>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Foliennummernplatzhalter 3"/>
          <p:cNvSpPr>
            <a:spLocks noGrp="1"/>
          </p:cNvSpPr>
          <p:nvPr>
            <p:ph type="sldNum" sz="quarter" idx="10"/>
          </p:nvPr>
        </p:nvSpPr>
        <p:spPr/>
        <p:txBody>
          <a:bodyPr/>
          <a:lstStyle>
            <a:lvl1pPr>
              <a:defRPr/>
            </a:lvl1pPr>
          </a:lstStyle>
          <a:p>
            <a:fld id="{85F9ECA7-05E6-4B06-B2A6-86A04F7D6E3E}" type="slidenum">
              <a:rPr lang="en-GB"/>
              <a:pPr/>
              <a:t>‹Nr.›</a:t>
            </a:fld>
            <a:endParaRPr lang="en-GB"/>
          </a:p>
        </p:txBody>
      </p:sp>
    </p:spTree>
    <p:extLst>
      <p:ext uri="{BB962C8B-B14F-4D97-AF65-F5344CB8AC3E}">
        <p14:creationId xmlns:p14="http://schemas.microsoft.com/office/powerpoint/2010/main" val="2390837582"/>
      </p:ext>
    </p:extLst>
  </p:cSld>
  <p:clrMapOvr>
    <a:masterClrMapping/>
  </p:clrMapOvr>
  <p:transition advClick="0">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1D293988-48A3-4DB3-B4A7-8122C467863D}" type="slidenum">
              <a:rPr lang="en-GB"/>
              <a:pPr/>
              <a:t>‹Nr.›</a:t>
            </a:fld>
            <a:endParaRPr lang="en-GB"/>
          </a:p>
        </p:txBody>
      </p:sp>
    </p:spTree>
    <p:extLst>
      <p:ext uri="{BB962C8B-B14F-4D97-AF65-F5344CB8AC3E}">
        <p14:creationId xmlns:p14="http://schemas.microsoft.com/office/powerpoint/2010/main" val="1600373134"/>
      </p:ext>
    </p:extLst>
  </p:cSld>
  <p:clrMapOvr>
    <a:masterClrMapping/>
  </p:clrMapOvr>
  <p:transition advClick="0">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91300" y="0"/>
            <a:ext cx="1966913" cy="60960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0"/>
            <a:ext cx="5753100" cy="6096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B9FE474E-BFCE-440C-9EC8-CCB319D21C46}" type="slidenum">
              <a:rPr lang="en-GB"/>
              <a:pPr/>
              <a:t>‹Nr.›</a:t>
            </a:fld>
            <a:endParaRPr lang="en-GB"/>
          </a:p>
        </p:txBody>
      </p:sp>
    </p:spTree>
    <p:extLst>
      <p:ext uri="{BB962C8B-B14F-4D97-AF65-F5344CB8AC3E}">
        <p14:creationId xmlns:p14="http://schemas.microsoft.com/office/powerpoint/2010/main" val="2434839008"/>
      </p:ext>
    </p:extLst>
  </p:cSld>
  <p:clrMapOvr>
    <a:masterClrMapping/>
  </p:clrMapOvr>
  <p:transition advClick="0">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el, Text und ClipArt">
    <p:spTree>
      <p:nvGrpSpPr>
        <p:cNvPr id="1" name=""/>
        <p:cNvGrpSpPr/>
        <p:nvPr/>
      </p:nvGrpSpPr>
      <p:grpSpPr>
        <a:xfrm>
          <a:off x="0" y="0"/>
          <a:ext cx="0" cy="0"/>
          <a:chOff x="0" y="0"/>
          <a:chExt cx="0" cy="0"/>
        </a:xfrm>
      </p:grpSpPr>
      <p:sp>
        <p:nvSpPr>
          <p:cNvPr id="2" name="Titel 1"/>
          <p:cNvSpPr>
            <a:spLocks noGrp="1"/>
          </p:cNvSpPr>
          <p:nvPr>
            <p:ph type="title"/>
          </p:nvPr>
        </p:nvSpPr>
        <p:spPr>
          <a:xfrm>
            <a:off x="785813" y="0"/>
            <a:ext cx="7772400" cy="652463"/>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685800" y="1981200"/>
            <a:ext cx="3810000" cy="4114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ClipArt-Platzhalter 3"/>
          <p:cNvSpPr>
            <a:spLocks noGrp="1"/>
          </p:cNvSpPr>
          <p:nvPr>
            <p:ph type="clipArt" sz="half" idx="2"/>
          </p:nvPr>
        </p:nvSpPr>
        <p:spPr>
          <a:xfrm>
            <a:off x="4648200" y="1981200"/>
            <a:ext cx="3810000" cy="4114800"/>
          </a:xfrm>
        </p:spPr>
        <p:txBody>
          <a:bodyPr/>
          <a:lstStyle/>
          <a:p>
            <a:endParaRPr lang="de-DE"/>
          </a:p>
        </p:txBody>
      </p:sp>
      <p:sp>
        <p:nvSpPr>
          <p:cNvPr id="5" name="Foliennummernplatzhalter 4"/>
          <p:cNvSpPr>
            <a:spLocks noGrp="1"/>
          </p:cNvSpPr>
          <p:nvPr>
            <p:ph type="sldNum" sz="quarter" idx="10"/>
          </p:nvPr>
        </p:nvSpPr>
        <p:spPr>
          <a:xfrm>
            <a:off x="7043738" y="6237288"/>
            <a:ext cx="1905000" cy="457200"/>
          </a:xfrm>
        </p:spPr>
        <p:txBody>
          <a:bodyPr/>
          <a:lstStyle>
            <a:lvl1pPr>
              <a:defRPr/>
            </a:lvl1pPr>
          </a:lstStyle>
          <a:p>
            <a:fld id="{7846D644-217C-4551-A8C1-5FDA3EE72A83}" type="slidenum">
              <a:rPr lang="en-GB"/>
              <a:pPr/>
              <a:t>‹Nr.›</a:t>
            </a:fld>
            <a:endParaRPr lang="en-GB"/>
          </a:p>
        </p:txBody>
      </p:sp>
    </p:spTree>
    <p:extLst>
      <p:ext uri="{BB962C8B-B14F-4D97-AF65-F5344CB8AC3E}">
        <p14:creationId xmlns:p14="http://schemas.microsoft.com/office/powerpoint/2010/main" val="1753959306"/>
      </p:ext>
    </p:extLst>
  </p:cSld>
  <p:clrMapOvr>
    <a:masterClrMapping/>
  </p:clrMapOvr>
  <p:transition advClick="0">
    <p:zoom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785813" y="0"/>
            <a:ext cx="7772400" cy="652463"/>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685800" y="1981200"/>
            <a:ext cx="7772400" cy="4114800"/>
          </a:xfrm>
        </p:spPr>
        <p:txBody>
          <a:bodyPr/>
          <a:lstStyle/>
          <a:p>
            <a:endParaRPr lang="de-DE"/>
          </a:p>
        </p:txBody>
      </p:sp>
      <p:sp>
        <p:nvSpPr>
          <p:cNvPr id="4" name="Foliennummernplatzhalter 3"/>
          <p:cNvSpPr>
            <a:spLocks noGrp="1"/>
          </p:cNvSpPr>
          <p:nvPr>
            <p:ph type="sldNum" sz="quarter" idx="10"/>
          </p:nvPr>
        </p:nvSpPr>
        <p:spPr>
          <a:xfrm>
            <a:off x="7043738" y="6237288"/>
            <a:ext cx="1905000" cy="457200"/>
          </a:xfrm>
        </p:spPr>
        <p:txBody>
          <a:bodyPr/>
          <a:lstStyle>
            <a:lvl1pPr>
              <a:defRPr/>
            </a:lvl1pPr>
          </a:lstStyle>
          <a:p>
            <a:fld id="{9027A887-17B9-46C4-A90E-AF7ED88D327C}" type="slidenum">
              <a:rPr lang="en-GB"/>
              <a:pPr/>
              <a:t>‹Nr.›</a:t>
            </a:fld>
            <a:endParaRPr lang="en-GB"/>
          </a:p>
        </p:txBody>
      </p:sp>
    </p:spTree>
    <p:extLst>
      <p:ext uri="{BB962C8B-B14F-4D97-AF65-F5344CB8AC3E}">
        <p14:creationId xmlns:p14="http://schemas.microsoft.com/office/powerpoint/2010/main" val="2512535905"/>
      </p:ext>
    </p:extLst>
  </p:cSld>
  <p:clrMapOvr>
    <a:masterClrMapping/>
  </p:clrMapOvr>
  <p:transition advClick="0">
    <p:zoom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85800" y="0"/>
            <a:ext cx="7872413" cy="60960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Foliennummernplatzhalter 2"/>
          <p:cNvSpPr>
            <a:spLocks noGrp="1"/>
          </p:cNvSpPr>
          <p:nvPr>
            <p:ph type="sldNum" sz="quarter" idx="10"/>
          </p:nvPr>
        </p:nvSpPr>
        <p:spPr>
          <a:xfrm>
            <a:off x="7043738" y="6237288"/>
            <a:ext cx="1905000" cy="457200"/>
          </a:xfrm>
        </p:spPr>
        <p:txBody>
          <a:bodyPr/>
          <a:lstStyle>
            <a:lvl1pPr>
              <a:defRPr/>
            </a:lvl1pPr>
          </a:lstStyle>
          <a:p>
            <a:fld id="{5C7C5ABE-B590-45F0-9E42-631B121AB706}" type="slidenum">
              <a:rPr lang="en-GB"/>
              <a:pPr/>
              <a:t>‹Nr.›</a:t>
            </a:fld>
            <a:endParaRPr lang="en-GB"/>
          </a:p>
        </p:txBody>
      </p:sp>
    </p:spTree>
    <p:extLst>
      <p:ext uri="{BB962C8B-B14F-4D97-AF65-F5344CB8AC3E}">
        <p14:creationId xmlns:p14="http://schemas.microsoft.com/office/powerpoint/2010/main" val="1647978170"/>
      </p:ext>
    </p:extLst>
  </p:cSld>
  <p:clrMapOvr>
    <a:masterClrMapping/>
  </p:clrMapOvr>
  <p:transition advClick="0">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09616FD9-3365-465E-BC25-4368DAA60F83}" type="slidenum">
              <a:rPr lang="en-GB"/>
              <a:pPr/>
              <a:t>‹Nr.›</a:t>
            </a:fld>
            <a:endParaRPr lang="en-GB"/>
          </a:p>
        </p:txBody>
      </p:sp>
    </p:spTree>
    <p:extLst>
      <p:ext uri="{BB962C8B-B14F-4D97-AF65-F5344CB8AC3E}">
        <p14:creationId xmlns:p14="http://schemas.microsoft.com/office/powerpoint/2010/main" val="2290396063"/>
      </p:ext>
    </p:extLst>
  </p:cSld>
  <p:clrMapOvr>
    <a:masterClrMapping/>
  </p:clrMapOvr>
  <p:transition advClick="0">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fld id="{CE6EFCC4-996F-4BBB-98CB-F335082F933A}" type="slidenum">
              <a:rPr lang="en-GB"/>
              <a:pPr/>
              <a:t>‹Nr.›</a:t>
            </a:fld>
            <a:endParaRPr lang="en-GB"/>
          </a:p>
        </p:txBody>
      </p:sp>
    </p:spTree>
    <p:extLst>
      <p:ext uri="{BB962C8B-B14F-4D97-AF65-F5344CB8AC3E}">
        <p14:creationId xmlns:p14="http://schemas.microsoft.com/office/powerpoint/2010/main" val="1034009062"/>
      </p:ext>
    </p:extLst>
  </p:cSld>
  <p:clrMapOvr>
    <a:masterClrMapping/>
  </p:clrMapOvr>
  <p:transition advClick="0">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CAC9B0BB-C57A-4666-9DA8-2F7C518BBDD7}" type="slidenum">
              <a:rPr lang="en-GB"/>
              <a:pPr/>
              <a:t>‹Nr.›</a:t>
            </a:fld>
            <a:endParaRPr lang="en-GB"/>
          </a:p>
        </p:txBody>
      </p:sp>
    </p:spTree>
    <p:extLst>
      <p:ext uri="{BB962C8B-B14F-4D97-AF65-F5344CB8AC3E}">
        <p14:creationId xmlns:p14="http://schemas.microsoft.com/office/powerpoint/2010/main" val="2048354139"/>
      </p:ext>
    </p:extLst>
  </p:cSld>
  <p:clrMapOvr>
    <a:masterClrMapping/>
  </p:clrMapOvr>
  <p:transition advClick="0">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9F783674-B0C6-4611-BCE6-166127618BED}" type="slidenum">
              <a:rPr lang="en-GB"/>
              <a:pPr/>
              <a:t>‹Nr.›</a:t>
            </a:fld>
            <a:endParaRPr lang="en-GB"/>
          </a:p>
        </p:txBody>
      </p:sp>
    </p:spTree>
    <p:extLst>
      <p:ext uri="{BB962C8B-B14F-4D97-AF65-F5344CB8AC3E}">
        <p14:creationId xmlns:p14="http://schemas.microsoft.com/office/powerpoint/2010/main" val="1979450396"/>
      </p:ext>
    </p:extLst>
  </p:cSld>
  <p:clrMapOvr>
    <a:masterClrMapping/>
  </p:clrMapOvr>
  <p:transition advClick="0">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E3CE9A6D-FA44-4F01-849E-4C261D90D784}" type="slidenum">
              <a:rPr lang="en-GB"/>
              <a:pPr/>
              <a:t>‹Nr.›</a:t>
            </a:fld>
            <a:endParaRPr lang="en-GB"/>
          </a:p>
        </p:txBody>
      </p:sp>
    </p:spTree>
    <p:extLst>
      <p:ext uri="{BB962C8B-B14F-4D97-AF65-F5344CB8AC3E}">
        <p14:creationId xmlns:p14="http://schemas.microsoft.com/office/powerpoint/2010/main" val="3027736283"/>
      </p:ext>
    </p:extLst>
  </p:cSld>
  <p:clrMapOvr>
    <a:masterClrMapping/>
  </p:clrMapOvr>
  <p:transition advClick="0">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7B367389-1371-44BE-8358-223C411D22CA}" type="slidenum">
              <a:rPr lang="en-GB"/>
              <a:pPr/>
              <a:t>‹Nr.›</a:t>
            </a:fld>
            <a:endParaRPr lang="en-GB"/>
          </a:p>
        </p:txBody>
      </p:sp>
    </p:spTree>
    <p:extLst>
      <p:ext uri="{BB962C8B-B14F-4D97-AF65-F5344CB8AC3E}">
        <p14:creationId xmlns:p14="http://schemas.microsoft.com/office/powerpoint/2010/main" val="1701962169"/>
      </p:ext>
    </p:extLst>
  </p:cSld>
  <p:clrMapOvr>
    <a:masterClrMapping/>
  </p:clrMapOvr>
  <p:transition advClick="0">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118140C2-C189-4976-8A8A-AA3E26F81947}" type="slidenum">
              <a:rPr lang="en-GB"/>
              <a:pPr/>
              <a:t>‹Nr.›</a:t>
            </a:fld>
            <a:endParaRPr lang="en-GB"/>
          </a:p>
        </p:txBody>
      </p:sp>
    </p:spTree>
    <p:extLst>
      <p:ext uri="{BB962C8B-B14F-4D97-AF65-F5344CB8AC3E}">
        <p14:creationId xmlns:p14="http://schemas.microsoft.com/office/powerpoint/2010/main" val="1556304885"/>
      </p:ext>
    </p:extLst>
  </p:cSld>
  <p:clrMapOvr>
    <a:masterClrMapping/>
  </p:clrMapOvr>
  <p:transition advClick="0">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046B9E26-3E31-4745-BFA1-F3376D3022CE}" type="slidenum">
              <a:rPr lang="en-GB"/>
              <a:pPr/>
              <a:t>‹Nr.›</a:t>
            </a:fld>
            <a:endParaRPr lang="en-GB"/>
          </a:p>
        </p:txBody>
      </p:sp>
    </p:spTree>
    <p:extLst>
      <p:ext uri="{BB962C8B-B14F-4D97-AF65-F5344CB8AC3E}">
        <p14:creationId xmlns:p14="http://schemas.microsoft.com/office/powerpoint/2010/main" val="2774371702"/>
      </p:ext>
    </p:extLst>
  </p:cSld>
  <p:clrMapOvr>
    <a:masterClrMapping/>
  </p:clrMapOvr>
  <p:transition advClick="0">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85813" y="0"/>
            <a:ext cx="7772400" cy="65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Щелчок правит 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smtClean="0"/>
              <a:t>Щелчок правит 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p>
        </p:txBody>
      </p:sp>
      <p:sp>
        <p:nvSpPr>
          <p:cNvPr id="1030" name="Rectangle 6"/>
          <p:cNvSpPr>
            <a:spLocks noGrp="1" noChangeArrowheads="1"/>
          </p:cNvSpPr>
          <p:nvPr>
            <p:ph type="sldNum" sz="quarter" idx="4"/>
          </p:nvPr>
        </p:nvSpPr>
        <p:spPr bwMode="auto">
          <a:xfrm>
            <a:off x="7043738" y="62372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defTabSz="762000">
              <a:defRPr sz="1400" b="0">
                <a:solidFill>
                  <a:srgbClr val="000099"/>
                </a:solidFill>
              </a:defRPr>
            </a:lvl1pPr>
          </a:lstStyle>
          <a:p>
            <a:fld id="{CE0A9456-5DDB-48B8-A125-ED8C59E16896}" type="slidenum">
              <a:rPr lang="en-GB"/>
              <a:pPr/>
              <a:t>‹Nr.›</a:t>
            </a:fld>
            <a:endParaRPr lang="en-GB"/>
          </a:p>
        </p:txBody>
      </p:sp>
      <p:sp>
        <p:nvSpPr>
          <p:cNvPr id="1032" name="Line 8"/>
          <p:cNvSpPr>
            <a:spLocks noChangeShapeType="1"/>
          </p:cNvSpPr>
          <p:nvPr userDrawn="1"/>
        </p:nvSpPr>
        <p:spPr bwMode="auto">
          <a:xfrm>
            <a:off x="350838" y="6178550"/>
            <a:ext cx="8616950" cy="0"/>
          </a:xfrm>
          <a:prstGeom prst="line">
            <a:avLst/>
          </a:prstGeom>
          <a:noFill/>
          <a:ln w="28575">
            <a:solidFill>
              <a:srgbClr val="000099"/>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9586" name="Rectangle 1026"/>
          <p:cNvSpPr>
            <a:spLocks noChangeArrowheads="1"/>
          </p:cNvSpPr>
          <p:nvPr userDrawn="1"/>
        </p:nvSpPr>
        <p:spPr bwMode="auto">
          <a:xfrm>
            <a:off x="3779838" y="6288088"/>
            <a:ext cx="4224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A50021"/>
                </a:solidFill>
              </a:rPr>
              <a:t>12</a:t>
            </a:r>
            <a:r>
              <a:rPr lang="en-US" sz="1200" baseline="30000">
                <a:solidFill>
                  <a:srgbClr val="A50021"/>
                </a:solidFill>
              </a:rPr>
              <a:t>th</a:t>
            </a:r>
            <a:r>
              <a:rPr lang="en-US" sz="1200">
                <a:solidFill>
                  <a:srgbClr val="A50021"/>
                </a:solidFill>
              </a:rPr>
              <a:t> CEG-SAM Meeting, Sept 11-13, 2007, St. Petersburg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advClick="0">
    <p:zoom dir="in"/>
  </p:transition>
  <p:timing>
    <p:tnLst>
      <p:par>
        <p:cTn id="1" dur="indefinite" restart="never" nodeType="tmRoot"/>
      </p:par>
    </p:tnLst>
  </p:timing>
  <p:hf hdr="0" ftr="0" dt="0"/>
  <p:txStyles>
    <p:titleStyle>
      <a:lvl1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mj-lt"/>
          <a:ea typeface="+mj-ea"/>
          <a:cs typeface="+mj-cs"/>
        </a:defRPr>
      </a:lvl1pPr>
      <a:lvl2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2pPr>
      <a:lvl3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3pPr>
      <a:lvl4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4pPr>
      <a:lvl5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5pPr>
      <a:lvl6pPr marL="4572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6pPr>
      <a:lvl7pPr marL="9144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7pPr>
      <a:lvl8pPr marL="13716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8pPr>
      <a:lvl9pPr marL="18288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9pPr>
    </p:titleStyle>
    <p:bodyStyle>
      <a:lvl1pPr marL="342900" indent="-342900" algn="l" defTabSz="762000" rtl="0" eaLnBrk="0" fontAlgn="base" hangingPunct="0">
        <a:spcBef>
          <a:spcPct val="20000"/>
        </a:spcBef>
        <a:spcAft>
          <a:spcPct val="0"/>
        </a:spcAft>
        <a:buChar char="•"/>
        <a:defRPr sz="2400" b="1">
          <a:solidFill>
            <a:schemeClr val="tx1"/>
          </a:solidFill>
          <a:effectLst>
            <a:outerShdw blurRad="38100" dist="38100" dir="2700000" algn="tl">
              <a:srgbClr val="FFFFFF"/>
            </a:outerShdw>
          </a:effectLst>
          <a:latin typeface="+mn-lt"/>
          <a:ea typeface="+mn-ea"/>
          <a:cs typeface="+mn-cs"/>
        </a:defRPr>
      </a:lvl1pPr>
      <a:lvl2pPr marL="742950" indent="-285750" algn="l" defTabSz="762000" rtl="0" eaLnBrk="0" fontAlgn="base" hangingPunct="0">
        <a:spcBef>
          <a:spcPct val="20000"/>
        </a:spcBef>
        <a:spcAft>
          <a:spcPct val="0"/>
        </a:spcAft>
        <a:buChar char="–"/>
        <a:defRPr sz="2800">
          <a:solidFill>
            <a:schemeClr val="tx1"/>
          </a:solidFill>
          <a:latin typeface="Arial Unicode MS" pitchFamily="34" charset="-128"/>
        </a:defRPr>
      </a:lvl2pPr>
      <a:lvl3pPr marL="1143000" indent="-228600" algn="l" defTabSz="762000" rtl="0" eaLnBrk="0" fontAlgn="base" hangingPunct="0">
        <a:spcBef>
          <a:spcPct val="20000"/>
        </a:spcBef>
        <a:spcAft>
          <a:spcPct val="0"/>
        </a:spcAft>
        <a:buChar char="•"/>
        <a:defRPr sz="2400">
          <a:solidFill>
            <a:schemeClr val="tx1"/>
          </a:solidFill>
          <a:latin typeface="+mn-lt"/>
        </a:defRPr>
      </a:lvl3pPr>
      <a:lvl4pPr marL="1600200" indent="-228600" algn="l" defTabSz="762000" rtl="0" eaLnBrk="0" fontAlgn="base" hangingPunct="0">
        <a:spcBef>
          <a:spcPct val="20000"/>
        </a:spcBef>
        <a:spcAft>
          <a:spcPct val="0"/>
        </a:spcAft>
        <a:buChar char="–"/>
        <a:defRPr sz="2000">
          <a:solidFill>
            <a:schemeClr val="tx1"/>
          </a:solidFill>
          <a:latin typeface="+mn-lt"/>
        </a:defRPr>
      </a:lvl4pPr>
      <a:lvl5pPr marL="2057400" indent="-228600" algn="l" defTabSz="762000" rtl="0" eaLnBrk="0" fontAlgn="base" hangingPunct="0">
        <a:spcBef>
          <a:spcPct val="20000"/>
        </a:spcBef>
        <a:spcAft>
          <a:spcPct val="0"/>
        </a:spcAft>
        <a:buChar char="•"/>
        <a:defRPr sz="2000">
          <a:solidFill>
            <a:schemeClr val="tx1"/>
          </a:solidFill>
          <a:latin typeface="+mn-lt"/>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a:xfrm>
            <a:off x="257175" y="2206625"/>
            <a:ext cx="8562975" cy="1746250"/>
          </a:xfrm>
        </p:spPr>
        <p:txBody>
          <a:bodyPr/>
          <a:lstStyle/>
          <a:p>
            <a:pPr>
              <a:spcBef>
                <a:spcPct val="30000"/>
              </a:spcBef>
            </a:pPr>
            <a:r>
              <a:rPr lang="en-US" sz="4400">
                <a:effectLst/>
              </a:rPr>
              <a:t>PRECOS ISTC project proposal #3813: </a:t>
            </a:r>
            <a:r>
              <a:rPr lang="en-US" sz="4400" u="sng">
                <a:effectLst/>
              </a:rPr>
              <a:t>P</a:t>
            </a:r>
            <a:r>
              <a:rPr lang="en-US" sz="4400">
                <a:effectLst/>
              </a:rPr>
              <a:t>hase </a:t>
            </a:r>
            <a:r>
              <a:rPr lang="en-US" sz="4400" u="sng">
                <a:effectLst/>
              </a:rPr>
              <a:t>re</a:t>
            </a:r>
            <a:r>
              <a:rPr lang="en-US" sz="4400">
                <a:effectLst/>
              </a:rPr>
              <a:t>lation in </a:t>
            </a:r>
            <a:r>
              <a:rPr lang="en-US" sz="4400" u="sng">
                <a:effectLst/>
              </a:rPr>
              <a:t>co</a:t>
            </a:r>
            <a:r>
              <a:rPr lang="en-US" sz="4400">
                <a:effectLst/>
              </a:rPr>
              <a:t>rium </a:t>
            </a:r>
            <a:r>
              <a:rPr lang="en-US" sz="4400" u="sng">
                <a:effectLst/>
              </a:rPr>
              <a:t>s</a:t>
            </a:r>
            <a:r>
              <a:rPr lang="en-US" sz="4400">
                <a:effectLst/>
              </a:rPr>
              <a:t>ystems</a:t>
            </a:r>
            <a:r>
              <a:rPr lang="en-US" sz="4800">
                <a:effectLst/>
              </a:rPr>
              <a:t> </a:t>
            </a:r>
            <a:br>
              <a:rPr lang="en-US" sz="4800">
                <a:effectLst/>
              </a:rPr>
            </a:br>
            <a:endParaRPr lang="en-US" sz="3600">
              <a:effectLst/>
            </a:endParaRPr>
          </a:p>
        </p:txBody>
      </p:sp>
      <p:grpSp>
        <p:nvGrpSpPr>
          <p:cNvPr id="147474" name="Group 18"/>
          <p:cNvGrpSpPr>
            <a:grpSpLocks/>
          </p:cNvGrpSpPr>
          <p:nvPr/>
        </p:nvGrpSpPr>
        <p:grpSpPr bwMode="auto">
          <a:xfrm>
            <a:off x="4860925" y="55563"/>
            <a:ext cx="4035425" cy="939800"/>
            <a:chOff x="3062" y="0"/>
            <a:chExt cx="2542" cy="592"/>
          </a:xfrm>
        </p:grpSpPr>
        <p:sp>
          <p:nvSpPr>
            <p:cNvPr id="147467" name="Rectangle 11"/>
            <p:cNvSpPr>
              <a:spLocks noChangeArrowheads="1"/>
            </p:cNvSpPr>
            <p:nvPr/>
          </p:nvSpPr>
          <p:spPr bwMode="auto">
            <a:xfrm>
              <a:off x="3062" y="122"/>
              <a:ext cx="183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GB" sz="1800"/>
                <a:t> 		</a:t>
              </a:r>
              <a:r>
                <a:rPr lang="en-US" sz="1800"/>
                <a:t>ISTC</a:t>
              </a:r>
              <a:endParaRPr lang="en-GB" sz="1800"/>
            </a:p>
          </p:txBody>
        </p:sp>
        <p:pic>
          <p:nvPicPr>
            <p:cNvPr id="147468"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r="83064"/>
            <a:stretch>
              <a:fillRect/>
            </a:stretch>
          </p:blipFill>
          <p:spPr bwMode="auto">
            <a:xfrm>
              <a:off x="4896" y="0"/>
              <a:ext cx="708" cy="59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7473" name="Group 17"/>
          <p:cNvGrpSpPr>
            <a:grpSpLocks/>
          </p:cNvGrpSpPr>
          <p:nvPr/>
        </p:nvGrpSpPr>
        <p:grpSpPr bwMode="auto">
          <a:xfrm>
            <a:off x="217488" y="55563"/>
            <a:ext cx="4498975" cy="914400"/>
            <a:chOff x="137" y="0"/>
            <a:chExt cx="2834" cy="576"/>
          </a:xfrm>
        </p:grpSpPr>
        <p:sp>
          <p:nvSpPr>
            <p:cNvPr id="147466" name="Rectangle 10"/>
            <p:cNvSpPr>
              <a:spLocks noChangeArrowheads="1"/>
            </p:cNvSpPr>
            <p:nvPr/>
          </p:nvSpPr>
          <p:spPr bwMode="auto">
            <a:xfrm>
              <a:off x="699" y="104"/>
              <a:ext cx="227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sz="1800">
                  <a:ea typeface="Arial Unicode MS" pitchFamily="34" charset="-128"/>
                  <a:cs typeface="Arial Unicode MS" pitchFamily="34" charset="-128"/>
                </a:rPr>
                <a:t>A.P. Alexandrov </a:t>
              </a:r>
              <a:r>
                <a:rPr lang="en-GB" sz="1800"/>
                <a:t>Research</a:t>
              </a:r>
              <a:r>
                <a:rPr lang="en-US" sz="1800"/>
                <a:t> </a:t>
              </a:r>
              <a:r>
                <a:rPr lang="en-GB" sz="1800"/>
                <a:t>Institute</a:t>
              </a:r>
              <a:r>
                <a:rPr lang="en-US" sz="1800"/>
                <a:t> of Technology</a:t>
              </a:r>
              <a:endParaRPr lang="en-GB" sz="1800"/>
            </a:p>
          </p:txBody>
        </p:sp>
        <p:graphicFrame>
          <p:nvGraphicFramePr>
            <p:cNvPr id="147469" name="Object 13"/>
            <p:cNvGraphicFramePr>
              <a:graphicFrameLocks noChangeAspect="1"/>
            </p:cNvGraphicFramePr>
            <p:nvPr/>
          </p:nvGraphicFramePr>
          <p:xfrm>
            <a:off x="137" y="0"/>
            <a:ext cx="517" cy="576"/>
          </p:xfrm>
          <a:graphic>
            <a:graphicData uri="http://schemas.openxmlformats.org/presentationml/2006/ole">
              <mc:AlternateContent xmlns:mc="http://schemas.openxmlformats.org/markup-compatibility/2006">
                <mc:Choice xmlns:v="urn:schemas-microsoft-com:vml" Requires="v">
                  <p:oleObj spid="_x0000_s434216" name="CorelDRAW" r:id="rId5" imgW="515520" imgH="574200" progId="CorelDraw.Graphic.7">
                    <p:embed/>
                  </p:oleObj>
                </mc:Choice>
                <mc:Fallback>
                  <p:oleObj name="CorelDRAW" r:id="rId5" imgW="515520" imgH="574200" progId="CorelDraw.Graphic.7">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 y="0"/>
                          <a:ext cx="51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47461" name="Rectangle 5"/>
          <p:cNvSpPr>
            <a:spLocks noChangeArrowheads="1"/>
          </p:cNvSpPr>
          <p:nvPr/>
        </p:nvSpPr>
        <p:spPr bwMode="auto">
          <a:xfrm>
            <a:off x="565150" y="4119563"/>
            <a:ext cx="750887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marL="342900" indent="-342900">
              <a:lnSpc>
                <a:spcPct val="90000"/>
              </a:lnSpc>
              <a:spcBef>
                <a:spcPct val="20000"/>
              </a:spcBef>
            </a:pPr>
            <a:r>
              <a:rPr lang="en-GB" sz="2000"/>
              <a:t>Presented by Sevostian V</a:t>
            </a:r>
            <a:r>
              <a:rPr lang="en-US" sz="2000">
                <a:solidFill>
                  <a:srgbClr val="000000"/>
                </a:solidFill>
              </a:rPr>
              <a:t>. Bechta</a:t>
            </a:r>
            <a:endParaRPr lang="en-GB" sz="2000">
              <a:latin typeface="Arial Unicode MS" pitchFamily="34" charset="-128"/>
            </a:endParaRPr>
          </a:p>
          <a:p>
            <a:pPr marL="342900" indent="-342900">
              <a:lnSpc>
                <a:spcPct val="90000"/>
              </a:lnSpc>
              <a:spcBef>
                <a:spcPct val="20000"/>
              </a:spcBef>
            </a:pPr>
            <a:r>
              <a:rPr lang="ru-RU" sz="2000"/>
              <a:t>12</a:t>
            </a:r>
            <a:r>
              <a:rPr lang="en-US" sz="2000" baseline="30000">
                <a:latin typeface="Arial Unicode MS" pitchFamily="34" charset="-128"/>
              </a:rPr>
              <a:t>th</a:t>
            </a:r>
            <a:r>
              <a:rPr lang="en-US" sz="2000">
                <a:latin typeface="Arial Unicode MS" pitchFamily="34" charset="-128"/>
              </a:rPr>
              <a:t> </a:t>
            </a:r>
            <a:r>
              <a:rPr lang="en-US" sz="1800"/>
              <a:t>CEG-SAM</a:t>
            </a:r>
            <a:r>
              <a:rPr lang="en-US" sz="2000">
                <a:latin typeface="Arial Unicode MS" pitchFamily="34" charset="-128"/>
              </a:rPr>
              <a:t> </a:t>
            </a:r>
            <a:r>
              <a:rPr lang="en-GB" sz="2000">
                <a:latin typeface="Arial Unicode MS" pitchFamily="34" charset="-128"/>
              </a:rPr>
              <a:t>Meeting</a:t>
            </a:r>
          </a:p>
        </p:txBody>
      </p:sp>
    </p:spTree>
  </p:cSld>
  <p:clrMapOvr>
    <a:masterClrMapping/>
  </p:clrMapOvr>
  <p:transition advClick="0">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fld id="{03BAFD08-45DA-46B9-9490-69CEB62FD4FD}" type="slidenum">
              <a:rPr lang="en-GB"/>
              <a:pPr/>
              <a:t>10</a:t>
            </a:fld>
            <a:endParaRPr lang="en-GB"/>
          </a:p>
        </p:txBody>
      </p:sp>
      <p:sp>
        <p:nvSpPr>
          <p:cNvPr id="570370" name="Rectangle 2"/>
          <p:cNvSpPr>
            <a:spLocks noChangeArrowheads="1"/>
          </p:cNvSpPr>
          <p:nvPr/>
        </p:nvSpPr>
        <p:spPr bwMode="auto">
          <a:xfrm>
            <a:off x="457200" y="277813"/>
            <a:ext cx="82296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079500" indent="-1079500"/>
            <a:r>
              <a:rPr lang="en-US">
                <a:solidFill>
                  <a:srgbClr val="000099"/>
                </a:solidFill>
              </a:rPr>
              <a:t>CORPHAD Papers in preparation</a:t>
            </a:r>
            <a:endParaRPr lang="ru-RU">
              <a:solidFill>
                <a:srgbClr val="000099"/>
              </a:solidFill>
            </a:endParaRPr>
          </a:p>
        </p:txBody>
      </p:sp>
      <p:sp>
        <p:nvSpPr>
          <p:cNvPr id="570371" name="Rectangle 3"/>
          <p:cNvSpPr>
            <a:spLocks noChangeArrowheads="1"/>
          </p:cNvSpPr>
          <p:nvPr/>
        </p:nvSpPr>
        <p:spPr bwMode="auto">
          <a:xfrm>
            <a:off x="179388" y="1077913"/>
            <a:ext cx="8964612" cy="3378200"/>
          </a:xfrm>
          <a:prstGeom prst="rect">
            <a:avLst/>
          </a:prstGeom>
          <a:noFill/>
          <a:ln>
            <a:noFill/>
          </a:ln>
          <a:effectLst/>
          <a:extLst>
            <a:ext uri="{909E8E84-426E-40DD-AFC4-6F175D3DCCD1}">
              <a14:hiddenFill xmlns:a14="http://schemas.microsoft.com/office/drawing/2010/main">
                <a:gradFill rotWithShape="1">
                  <a:gsLst>
                    <a:gs pos="0">
                      <a:srgbClr val="33CCCC"/>
                    </a:gs>
                    <a:gs pos="100000">
                      <a:srgbClr val="269F9C"/>
                    </a:gs>
                  </a:gsLst>
                  <a:lin ang="0" scaled="1"/>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eaLnBrk="1" hangingPunct="1"/>
            <a:r>
              <a:rPr lang="en-GB" sz="2400"/>
              <a:t>Draft titles:</a:t>
            </a:r>
          </a:p>
          <a:p>
            <a:pPr marL="342900" indent="-342900" eaLnBrk="1" hangingPunct="1"/>
            <a:endParaRPr lang="en-GB" sz="2400"/>
          </a:p>
          <a:p>
            <a:pPr marL="342900" indent="-342900" eaLnBrk="1" hangingPunct="1"/>
            <a:r>
              <a:rPr lang="en-GB" sz="2400" b="0"/>
              <a:t>Eutectic compositions in the UO</a:t>
            </a:r>
            <a:r>
              <a:rPr lang="en-GB" sz="2400" b="0" baseline="-25000"/>
              <a:t>2</a:t>
            </a:r>
            <a:r>
              <a:rPr lang="en-GB" sz="2400" b="0"/>
              <a:t>–ZrO</a:t>
            </a:r>
            <a:r>
              <a:rPr lang="en-GB" sz="2400" b="0" baseline="-25000"/>
              <a:t>2</a:t>
            </a:r>
            <a:r>
              <a:rPr lang="en-GB" sz="2400" b="0"/>
              <a:t>–FeO/Fe</a:t>
            </a:r>
            <a:r>
              <a:rPr lang="en-GB" sz="2400" b="0" baseline="-25000"/>
              <a:t>2</a:t>
            </a:r>
            <a:r>
              <a:rPr lang="en-GB" sz="2400" b="0"/>
              <a:t>O</a:t>
            </a:r>
            <a:r>
              <a:rPr lang="en-GB" sz="2400" b="0" baseline="-25000"/>
              <a:t>3</a:t>
            </a:r>
            <a:r>
              <a:rPr lang="en-GB" sz="2400" b="0"/>
              <a:t>  systems </a:t>
            </a:r>
            <a:endParaRPr lang="en-GB" sz="2400" b="0" baseline="-25000"/>
          </a:p>
          <a:p>
            <a:pPr marL="342900" indent="-342900" eaLnBrk="1" hangingPunct="1"/>
            <a:r>
              <a:rPr lang="en-GB" sz="2400" b="0"/>
              <a:t>(under discussion with collaborators)</a:t>
            </a:r>
          </a:p>
          <a:p>
            <a:pPr marL="342900" indent="-342900" eaLnBrk="1" hangingPunct="1"/>
            <a:endParaRPr lang="en-GB" sz="2400" b="0"/>
          </a:p>
          <a:p>
            <a:pPr marL="342900" indent="-342900" eaLnBrk="1" hangingPunct="1"/>
            <a:r>
              <a:rPr lang="en-GB" sz="2400" b="0"/>
              <a:t>Miscibility gap in the UO</a:t>
            </a:r>
            <a:r>
              <a:rPr lang="en-GB" sz="2400" b="0" baseline="-25000"/>
              <a:t>2</a:t>
            </a:r>
            <a:r>
              <a:rPr lang="en-GB" sz="2400" b="0"/>
              <a:t>–SiO</a:t>
            </a:r>
            <a:r>
              <a:rPr lang="en-GB" sz="2400" b="0" baseline="-25000"/>
              <a:t>2</a:t>
            </a:r>
            <a:r>
              <a:rPr lang="en-GB" sz="2400" b="0"/>
              <a:t> system </a:t>
            </a:r>
            <a:endParaRPr lang="en-GB" sz="2400" b="0" baseline="-25000"/>
          </a:p>
          <a:p>
            <a:pPr marL="342900" indent="-342900" eaLnBrk="1" hangingPunct="1"/>
            <a:endParaRPr lang="en-GB" sz="2400" b="0"/>
          </a:p>
          <a:p>
            <a:pPr marL="342900" indent="-342900" eaLnBrk="1" hangingPunct="1"/>
            <a:r>
              <a:rPr lang="en-GB" sz="2400" b="0"/>
              <a:t>Miscibility gap in the U–O system</a:t>
            </a:r>
            <a:r>
              <a:rPr lang="en-GB" sz="2400"/>
              <a:t> </a:t>
            </a:r>
            <a:endParaRPr lang="en-GB" sz="2400" b="0" baseline="-25000"/>
          </a:p>
          <a:p>
            <a:pPr marL="342900" indent="-342900" eaLnBrk="1" hangingPunct="1"/>
            <a:endParaRPr lang="en-GB" sz="2400" b="0"/>
          </a:p>
        </p:txBody>
      </p:sp>
    </p:spTree>
  </p:cSld>
  <p:clrMapOvr>
    <a:masterClrMapping/>
  </p:clrMapOvr>
  <p:transition advClick="0">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1"/>
          <p:cNvSpPr>
            <a:spLocks noGrp="1"/>
          </p:cNvSpPr>
          <p:nvPr>
            <p:ph type="sldNum" sz="quarter" idx="10"/>
          </p:nvPr>
        </p:nvSpPr>
        <p:spPr/>
        <p:txBody>
          <a:bodyPr/>
          <a:lstStyle/>
          <a:p>
            <a:fld id="{088C2122-C140-4AB1-A0C9-A6ED4B27B51F}" type="slidenum">
              <a:rPr lang="en-GB"/>
              <a:pPr/>
              <a:t>11</a:t>
            </a:fld>
            <a:endParaRPr lang="en-GB"/>
          </a:p>
        </p:txBody>
      </p:sp>
      <p:sp>
        <p:nvSpPr>
          <p:cNvPr id="575490" name="Text Box 2"/>
          <p:cNvSpPr txBox="1">
            <a:spLocks noChangeArrowheads="1"/>
          </p:cNvSpPr>
          <p:nvPr/>
        </p:nvSpPr>
        <p:spPr bwMode="auto">
          <a:xfrm>
            <a:off x="685800" y="1143000"/>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fr-FR" sz="1600">
              <a:latin typeface="Trebuchet MS" pitchFamily="34" charset="0"/>
            </a:endParaRPr>
          </a:p>
        </p:txBody>
      </p:sp>
      <p:sp>
        <p:nvSpPr>
          <p:cNvPr id="575491" name="Text Box 3"/>
          <p:cNvSpPr txBox="1">
            <a:spLocks noChangeArrowheads="1"/>
          </p:cNvSpPr>
          <p:nvPr/>
        </p:nvSpPr>
        <p:spPr bwMode="auto">
          <a:xfrm>
            <a:off x="720725" y="152400"/>
            <a:ext cx="76485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solidFill>
                  <a:schemeClr val="accent2"/>
                </a:solidFill>
              </a:rPr>
              <a:t>Results application: D</a:t>
            </a:r>
            <a:r>
              <a:rPr lang="en-GB">
                <a:solidFill>
                  <a:schemeClr val="accent2"/>
                </a:solidFill>
              </a:rPr>
              <a:t>atabase optimisation</a:t>
            </a:r>
            <a:endParaRPr lang="fr-FR">
              <a:solidFill>
                <a:schemeClr val="accent2"/>
              </a:solidFill>
            </a:endParaRPr>
          </a:p>
        </p:txBody>
      </p:sp>
      <p:sp>
        <p:nvSpPr>
          <p:cNvPr id="575492" name="Rectangle 4"/>
          <p:cNvSpPr>
            <a:spLocks noChangeArrowheads="1"/>
          </p:cNvSpPr>
          <p:nvPr/>
        </p:nvSpPr>
        <p:spPr bwMode="auto">
          <a:xfrm>
            <a:off x="2647950"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575493" name="Rectangle 5"/>
          <p:cNvSpPr>
            <a:spLocks noChangeArrowheads="1"/>
          </p:cNvSpPr>
          <p:nvPr/>
        </p:nvSpPr>
        <p:spPr bwMode="auto">
          <a:xfrm>
            <a:off x="2590800"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5754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00575" y="1198563"/>
            <a:ext cx="4543425"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549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775" y="1219200"/>
            <a:ext cx="44958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5496" name="Text Box 8"/>
          <p:cNvSpPr txBox="1">
            <a:spLocks noChangeArrowheads="1"/>
          </p:cNvSpPr>
          <p:nvPr/>
        </p:nvSpPr>
        <p:spPr bwMode="auto">
          <a:xfrm>
            <a:off x="949325" y="4616450"/>
            <a:ext cx="27432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400">
                <a:latin typeface="Trebuchet MS" pitchFamily="34" charset="0"/>
              </a:rPr>
              <a:t>Version 2004</a:t>
            </a:r>
          </a:p>
          <a:p>
            <a:pPr algn="ctr" eaLnBrk="1" hangingPunct="1">
              <a:spcBef>
                <a:spcPct val="50000"/>
              </a:spcBef>
            </a:pPr>
            <a:endParaRPr lang="fr-FR" sz="1400">
              <a:latin typeface="Trebuchet MS" pitchFamily="34" charset="0"/>
            </a:endParaRPr>
          </a:p>
        </p:txBody>
      </p:sp>
      <p:sp>
        <p:nvSpPr>
          <p:cNvPr id="575497" name="Text Box 9"/>
          <p:cNvSpPr txBox="1">
            <a:spLocks noChangeArrowheads="1"/>
          </p:cNvSpPr>
          <p:nvPr/>
        </p:nvSpPr>
        <p:spPr bwMode="auto">
          <a:xfrm>
            <a:off x="5334000" y="4495800"/>
            <a:ext cx="3048000" cy="83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400">
                <a:latin typeface="Trebuchet MS" pitchFamily="34" charset="0"/>
              </a:rPr>
              <a:t>Version 2005 </a:t>
            </a:r>
          </a:p>
          <a:p>
            <a:pPr algn="ctr" eaLnBrk="1" hangingPunct="1">
              <a:spcBef>
                <a:spcPct val="50000"/>
              </a:spcBef>
            </a:pPr>
            <a:r>
              <a:rPr lang="fr-FR" sz="1400">
                <a:latin typeface="Trebuchet MS" pitchFamily="34" charset="0"/>
              </a:rPr>
              <a:t>with CORPHAD points in the optimisation</a:t>
            </a:r>
          </a:p>
        </p:txBody>
      </p:sp>
      <p:sp>
        <p:nvSpPr>
          <p:cNvPr id="575498" name="Oval 10"/>
          <p:cNvSpPr>
            <a:spLocks noChangeArrowheads="1"/>
          </p:cNvSpPr>
          <p:nvPr/>
        </p:nvSpPr>
        <p:spPr bwMode="auto">
          <a:xfrm>
            <a:off x="7696200" y="2057400"/>
            <a:ext cx="1143000" cy="14478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5499" name="Oval 11"/>
          <p:cNvSpPr>
            <a:spLocks noChangeArrowheads="1"/>
          </p:cNvSpPr>
          <p:nvPr/>
        </p:nvSpPr>
        <p:spPr bwMode="auto">
          <a:xfrm>
            <a:off x="5334000" y="2743200"/>
            <a:ext cx="381000" cy="381000"/>
          </a:xfrm>
          <a:prstGeom prst="ellipse">
            <a:avLst/>
          </a:pr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5500" name="Text Box 12"/>
          <p:cNvSpPr txBox="1">
            <a:spLocks noChangeArrowheads="1"/>
          </p:cNvSpPr>
          <p:nvPr/>
        </p:nvSpPr>
        <p:spPr bwMode="auto">
          <a:xfrm>
            <a:off x="228600" y="762000"/>
            <a:ext cx="8686800" cy="336550"/>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1600">
                <a:solidFill>
                  <a:schemeClr val="accent2"/>
                </a:solidFill>
                <a:latin typeface="Trebuchet MS" pitchFamily="34" charset="0"/>
              </a:rPr>
              <a:t>NUCLEA database (PY. Chevalier et al., 2004)</a:t>
            </a:r>
            <a:endParaRPr lang="en-JM" sz="1600">
              <a:solidFill>
                <a:schemeClr val="accent2"/>
              </a:solidFill>
              <a:latin typeface="Trebuchet MS" pitchFamily="34" charset="0"/>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5498"/>
                                        </p:tgtEl>
                                        <p:attrNameLst>
                                          <p:attrName>style.visibility</p:attrName>
                                        </p:attrNameLst>
                                      </p:cBhvr>
                                      <p:to>
                                        <p:strVal val="visible"/>
                                      </p:to>
                                    </p:set>
                                    <p:anim calcmode="lin" valueType="num">
                                      <p:cBhvr additive="base">
                                        <p:cTn id="7" dur="500" fill="hold"/>
                                        <p:tgtEl>
                                          <p:spTgt spid="575498"/>
                                        </p:tgtEl>
                                        <p:attrNameLst>
                                          <p:attrName>ppt_x</p:attrName>
                                        </p:attrNameLst>
                                      </p:cBhvr>
                                      <p:tavLst>
                                        <p:tav tm="0">
                                          <p:val>
                                            <p:strVal val="0-#ppt_w/2"/>
                                          </p:val>
                                        </p:tav>
                                        <p:tav tm="100000">
                                          <p:val>
                                            <p:strVal val="#ppt_x"/>
                                          </p:val>
                                        </p:tav>
                                      </p:tavLst>
                                    </p:anim>
                                    <p:anim calcmode="lin" valueType="num">
                                      <p:cBhvr additive="base">
                                        <p:cTn id="8" dur="500" fill="hold"/>
                                        <p:tgtEl>
                                          <p:spTgt spid="57549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5499"/>
                                        </p:tgtEl>
                                        <p:attrNameLst>
                                          <p:attrName>style.visibility</p:attrName>
                                        </p:attrNameLst>
                                      </p:cBhvr>
                                      <p:to>
                                        <p:strVal val="visible"/>
                                      </p:to>
                                    </p:set>
                                    <p:anim calcmode="lin" valueType="num">
                                      <p:cBhvr additive="base">
                                        <p:cTn id="13" dur="500" fill="hold"/>
                                        <p:tgtEl>
                                          <p:spTgt spid="575499"/>
                                        </p:tgtEl>
                                        <p:attrNameLst>
                                          <p:attrName>ppt_x</p:attrName>
                                        </p:attrNameLst>
                                      </p:cBhvr>
                                      <p:tavLst>
                                        <p:tav tm="0">
                                          <p:val>
                                            <p:strVal val="0-#ppt_w/2"/>
                                          </p:val>
                                        </p:tav>
                                        <p:tav tm="100000">
                                          <p:val>
                                            <p:strVal val="#ppt_x"/>
                                          </p:val>
                                        </p:tav>
                                      </p:tavLst>
                                    </p:anim>
                                    <p:anim calcmode="lin" valueType="num">
                                      <p:cBhvr additive="base">
                                        <p:cTn id="14" dur="500" fill="hold"/>
                                        <p:tgtEl>
                                          <p:spTgt spid="57549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8" grpId="0" animBg="1"/>
      <p:bldP spid="57549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liennummernplatzhalter 1"/>
          <p:cNvSpPr>
            <a:spLocks noGrp="1"/>
          </p:cNvSpPr>
          <p:nvPr>
            <p:ph type="sldNum" sz="quarter" idx="10"/>
          </p:nvPr>
        </p:nvSpPr>
        <p:spPr/>
        <p:txBody>
          <a:bodyPr/>
          <a:lstStyle/>
          <a:p>
            <a:fld id="{75D68FDB-6FF4-4F62-8A15-229E5A6A7E54}" type="slidenum">
              <a:rPr lang="en-GB"/>
              <a:pPr/>
              <a:t>12</a:t>
            </a:fld>
            <a:endParaRPr lang="en-GB"/>
          </a:p>
        </p:txBody>
      </p:sp>
      <p:sp>
        <p:nvSpPr>
          <p:cNvPr id="576514" name="Text Box 2"/>
          <p:cNvSpPr txBox="1">
            <a:spLocks noChangeArrowheads="1"/>
          </p:cNvSpPr>
          <p:nvPr/>
        </p:nvSpPr>
        <p:spPr bwMode="auto">
          <a:xfrm>
            <a:off x="685800" y="1143000"/>
            <a:ext cx="1905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fr-FR" sz="1600">
              <a:latin typeface="Trebuchet MS" pitchFamily="34" charset="0"/>
            </a:endParaRPr>
          </a:p>
        </p:txBody>
      </p:sp>
      <p:sp>
        <p:nvSpPr>
          <p:cNvPr id="576516" name="Rectangle 4"/>
          <p:cNvSpPr>
            <a:spLocks noChangeArrowheads="1"/>
          </p:cNvSpPr>
          <p:nvPr/>
        </p:nvSpPr>
        <p:spPr bwMode="auto">
          <a:xfrm>
            <a:off x="2647950" y="2166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pic>
        <p:nvPicPr>
          <p:cNvPr id="576517" name="Picture 5"/>
          <p:cNvPicPr>
            <a:picLocks noChangeAspect="1" noChangeArrowheads="1"/>
          </p:cNvPicPr>
          <p:nvPr/>
        </p:nvPicPr>
        <p:blipFill>
          <a:blip r:embed="rId3">
            <a:extLst>
              <a:ext uri="{28A0092B-C50C-407E-A947-70E740481C1C}">
                <a14:useLocalDpi xmlns:a14="http://schemas.microsoft.com/office/drawing/2010/main" val="0"/>
              </a:ext>
            </a:extLst>
          </a:blip>
          <a:srcRect t="3888" r="7086"/>
          <a:stretch>
            <a:fillRect/>
          </a:stretch>
        </p:blipFill>
        <p:spPr bwMode="auto">
          <a:xfrm>
            <a:off x="0" y="1582738"/>
            <a:ext cx="4703763" cy="2960687"/>
          </a:xfrm>
          <a:prstGeom prst="rect">
            <a:avLst/>
          </a:prstGeom>
          <a:blipFill dpi="0" rotWithShape="0">
            <a:blip/>
            <a:srcRect t="3888" r="7086"/>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576518" name="Picture 6"/>
          <p:cNvPicPr>
            <a:picLocks noChangeAspect="1" noChangeArrowheads="1"/>
          </p:cNvPicPr>
          <p:nvPr/>
        </p:nvPicPr>
        <p:blipFill>
          <a:blip r:embed="rId4">
            <a:extLst>
              <a:ext uri="{28A0092B-C50C-407E-A947-70E740481C1C}">
                <a14:useLocalDpi xmlns:a14="http://schemas.microsoft.com/office/drawing/2010/main" val="0"/>
              </a:ext>
            </a:extLst>
          </a:blip>
          <a:srcRect t="3888" r="8504"/>
          <a:stretch>
            <a:fillRect/>
          </a:stretch>
        </p:blipFill>
        <p:spPr bwMode="auto">
          <a:xfrm>
            <a:off x="4495800" y="1579563"/>
            <a:ext cx="4648200" cy="296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6519" name="Text Box 7"/>
          <p:cNvSpPr txBox="1">
            <a:spLocks noChangeArrowheads="1"/>
          </p:cNvSpPr>
          <p:nvPr/>
        </p:nvSpPr>
        <p:spPr bwMode="auto">
          <a:xfrm>
            <a:off x="1295400" y="51816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400">
                <a:latin typeface="Trebuchet MS" pitchFamily="34" charset="0"/>
              </a:rPr>
              <a:t>Version 2004</a:t>
            </a:r>
          </a:p>
        </p:txBody>
      </p:sp>
      <p:sp>
        <p:nvSpPr>
          <p:cNvPr id="576520" name="Text Box 8"/>
          <p:cNvSpPr txBox="1">
            <a:spLocks noChangeArrowheads="1"/>
          </p:cNvSpPr>
          <p:nvPr/>
        </p:nvSpPr>
        <p:spPr bwMode="auto">
          <a:xfrm>
            <a:off x="5410200" y="5105400"/>
            <a:ext cx="3048000" cy="836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fr-FR" sz="1400">
                <a:latin typeface="Trebuchet MS" pitchFamily="34" charset="0"/>
              </a:rPr>
              <a:t>Version 2005 </a:t>
            </a:r>
          </a:p>
          <a:p>
            <a:pPr algn="ctr" eaLnBrk="1" hangingPunct="1">
              <a:spcBef>
                <a:spcPct val="50000"/>
              </a:spcBef>
            </a:pPr>
            <a:r>
              <a:rPr lang="fr-FR" sz="1400">
                <a:latin typeface="Trebuchet MS" pitchFamily="34" charset="0"/>
              </a:rPr>
              <a:t>with CORPHAD points in the optimisation</a:t>
            </a:r>
          </a:p>
        </p:txBody>
      </p:sp>
      <p:sp>
        <p:nvSpPr>
          <p:cNvPr id="576521" name="Oval 9"/>
          <p:cNvSpPr>
            <a:spLocks noChangeArrowheads="1"/>
          </p:cNvSpPr>
          <p:nvPr/>
        </p:nvSpPr>
        <p:spPr bwMode="auto">
          <a:xfrm>
            <a:off x="5867400" y="2362200"/>
            <a:ext cx="914400" cy="6858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6522" name="Oval 10"/>
          <p:cNvSpPr>
            <a:spLocks noChangeArrowheads="1"/>
          </p:cNvSpPr>
          <p:nvPr/>
        </p:nvSpPr>
        <p:spPr bwMode="auto">
          <a:xfrm>
            <a:off x="7467600" y="2819400"/>
            <a:ext cx="914400" cy="6858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76523" name="Text Box 11"/>
          <p:cNvSpPr txBox="1">
            <a:spLocks noChangeArrowheads="1"/>
          </p:cNvSpPr>
          <p:nvPr/>
        </p:nvSpPr>
        <p:spPr bwMode="auto">
          <a:xfrm>
            <a:off x="200025" y="1123950"/>
            <a:ext cx="8686800" cy="336550"/>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sz="1600">
                <a:solidFill>
                  <a:schemeClr val="accent2"/>
                </a:solidFill>
                <a:latin typeface="Trebuchet MS" pitchFamily="34" charset="0"/>
              </a:rPr>
              <a:t>NUCLEA database (PY. Chevalier et al., 2004)</a:t>
            </a:r>
            <a:endParaRPr lang="en-JM" sz="1600">
              <a:solidFill>
                <a:schemeClr val="accent2"/>
              </a:solidFill>
              <a:latin typeface="Trebuchet MS" pitchFamily="34" charset="0"/>
            </a:endParaRPr>
          </a:p>
        </p:txBody>
      </p:sp>
      <p:sp>
        <p:nvSpPr>
          <p:cNvPr id="576524" name="Text Box 12"/>
          <p:cNvSpPr txBox="1">
            <a:spLocks noChangeArrowheads="1"/>
          </p:cNvSpPr>
          <p:nvPr/>
        </p:nvSpPr>
        <p:spPr bwMode="auto">
          <a:xfrm>
            <a:off x="492125" y="180975"/>
            <a:ext cx="8210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solidFill>
                  <a:schemeClr val="accent2"/>
                </a:solidFill>
              </a:rPr>
              <a:t>Results application:</a:t>
            </a:r>
            <a:r>
              <a:rPr lang="en-US"/>
              <a:t> </a:t>
            </a:r>
            <a:r>
              <a:rPr lang="en-US">
                <a:solidFill>
                  <a:schemeClr val="accent2"/>
                </a:solidFill>
              </a:rPr>
              <a:t>D</a:t>
            </a:r>
            <a:r>
              <a:rPr lang="en-GB">
                <a:solidFill>
                  <a:schemeClr val="accent2"/>
                </a:solidFill>
              </a:rPr>
              <a:t>atabase optimisation (2)</a:t>
            </a:r>
            <a:endParaRPr lang="fr-FR">
              <a:solidFill>
                <a:schemeClr val="accent2"/>
              </a:solidFill>
            </a:endParaRPr>
          </a:p>
        </p:txBody>
      </p:sp>
    </p:spTree>
  </p:cSld>
  <p:clrMapOvr>
    <a:masterClrMapping/>
  </p:clrMapOvr>
  <p:transition advClick="0">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6521"/>
                                        </p:tgtEl>
                                        <p:attrNameLst>
                                          <p:attrName>style.visibility</p:attrName>
                                        </p:attrNameLst>
                                      </p:cBhvr>
                                      <p:to>
                                        <p:strVal val="visible"/>
                                      </p:to>
                                    </p:set>
                                    <p:anim calcmode="lin" valueType="num">
                                      <p:cBhvr additive="base">
                                        <p:cTn id="7" dur="500" fill="hold"/>
                                        <p:tgtEl>
                                          <p:spTgt spid="576521"/>
                                        </p:tgtEl>
                                        <p:attrNameLst>
                                          <p:attrName>ppt_x</p:attrName>
                                        </p:attrNameLst>
                                      </p:cBhvr>
                                      <p:tavLst>
                                        <p:tav tm="0">
                                          <p:val>
                                            <p:strVal val="0-#ppt_w/2"/>
                                          </p:val>
                                        </p:tav>
                                        <p:tav tm="100000">
                                          <p:val>
                                            <p:strVal val="#ppt_x"/>
                                          </p:val>
                                        </p:tav>
                                      </p:tavLst>
                                    </p:anim>
                                    <p:anim calcmode="lin" valueType="num">
                                      <p:cBhvr additive="base">
                                        <p:cTn id="8" dur="500" fill="hold"/>
                                        <p:tgtEl>
                                          <p:spTgt spid="57652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6522"/>
                                        </p:tgtEl>
                                        <p:attrNameLst>
                                          <p:attrName>style.visibility</p:attrName>
                                        </p:attrNameLst>
                                      </p:cBhvr>
                                      <p:to>
                                        <p:strVal val="visible"/>
                                      </p:to>
                                    </p:set>
                                    <p:anim calcmode="lin" valueType="num">
                                      <p:cBhvr additive="base">
                                        <p:cTn id="13" dur="500" fill="hold"/>
                                        <p:tgtEl>
                                          <p:spTgt spid="576522"/>
                                        </p:tgtEl>
                                        <p:attrNameLst>
                                          <p:attrName>ppt_x</p:attrName>
                                        </p:attrNameLst>
                                      </p:cBhvr>
                                      <p:tavLst>
                                        <p:tav tm="0">
                                          <p:val>
                                            <p:strVal val="0-#ppt_w/2"/>
                                          </p:val>
                                        </p:tav>
                                        <p:tav tm="100000">
                                          <p:val>
                                            <p:strVal val="#ppt_x"/>
                                          </p:val>
                                        </p:tav>
                                      </p:tavLst>
                                    </p:anim>
                                    <p:anim calcmode="lin" valueType="num">
                                      <p:cBhvr additive="base">
                                        <p:cTn id="14" dur="500" fill="hold"/>
                                        <p:tgtEl>
                                          <p:spTgt spid="57652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6521" grpId="0" animBg="1"/>
      <p:bldP spid="5765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Foliennummernplatzhalter 4"/>
          <p:cNvSpPr>
            <a:spLocks noGrp="1"/>
          </p:cNvSpPr>
          <p:nvPr>
            <p:ph type="sldNum" sz="quarter" idx="10"/>
          </p:nvPr>
        </p:nvSpPr>
        <p:spPr/>
        <p:txBody>
          <a:bodyPr/>
          <a:lstStyle/>
          <a:p>
            <a:fld id="{2713DE54-F83B-45D7-AFB8-53A235173749}" type="slidenum">
              <a:rPr lang="en-GB"/>
              <a:pPr/>
              <a:t>13</a:t>
            </a:fld>
            <a:endParaRPr lang="en-GB"/>
          </a:p>
        </p:txBody>
      </p:sp>
      <p:sp>
        <p:nvSpPr>
          <p:cNvPr id="530434" name="Rectangle 2"/>
          <p:cNvSpPr>
            <a:spLocks noGrp="1" noChangeArrowheads="1"/>
          </p:cNvSpPr>
          <p:nvPr>
            <p:ph type="title"/>
          </p:nvPr>
        </p:nvSpPr>
        <p:spPr/>
        <p:txBody>
          <a:bodyPr/>
          <a:lstStyle/>
          <a:p>
            <a:r>
              <a:rPr lang="en-US">
                <a:effectLst/>
              </a:rPr>
              <a:t>PRECOS test matrix</a:t>
            </a:r>
            <a:endParaRPr lang="ru-RU">
              <a:effectLst/>
            </a:endParaRPr>
          </a:p>
        </p:txBody>
      </p:sp>
      <p:graphicFrame>
        <p:nvGraphicFramePr>
          <p:cNvPr id="531160" name="Group 728"/>
          <p:cNvGraphicFramePr>
            <a:graphicFrameLocks noGrp="1"/>
          </p:cNvGraphicFramePr>
          <p:nvPr>
            <p:ph sz="half" idx="2"/>
          </p:nvPr>
        </p:nvGraphicFramePr>
        <p:xfrm>
          <a:off x="296863" y="695325"/>
          <a:ext cx="8550275" cy="5013325"/>
        </p:xfrm>
        <a:graphic>
          <a:graphicData uri="http://schemas.openxmlformats.org/drawingml/2006/table">
            <a:tbl>
              <a:tblPr/>
              <a:tblGrid>
                <a:gridCol w="649287"/>
                <a:gridCol w="1892300"/>
                <a:gridCol w="1439863"/>
                <a:gridCol w="2522537"/>
                <a:gridCol w="1219200"/>
                <a:gridCol w="827088"/>
              </a:tblGrid>
              <a:tr h="180975">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Task</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cap="flat">
                      <a:noFill/>
                    </a:lnL>
                    <a:lnR w="19050" cap="flat" cmpd="sng" algn="ctr">
                      <a:solidFill>
                        <a:srgbClr val="800000"/>
                      </a:solidFill>
                      <a:prstDash val="solid"/>
                      <a:round/>
                      <a:headEnd type="none" w="sm" len="sm"/>
                      <a:tailEnd type="none" w="sm" len="sm"/>
                    </a:lnR>
                    <a:lnT cap="flat">
                      <a:noFill/>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Composition</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cap="flat">
                      <a:noFill/>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Atmosphere</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cap="flat">
                      <a:noFill/>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Experimental data</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cap="flat">
                      <a:noFill/>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4763" marR="0" lvl="0" indent="-4763"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Priority</a:t>
                      </a:r>
                      <a:b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b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level</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cap="flat">
                      <a:noFill/>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Pt N </a:t>
                      </a:r>
                      <a:endParaRPr kumimoji="0" lang="en-US"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cap="flat">
                      <a:noFill/>
                    </a:lnT>
                    <a:lnB w="19050" cap="flat" cmpd="sng" algn="ctr">
                      <a:solidFill>
                        <a:srgbClr val="800000"/>
                      </a:solidFill>
                      <a:prstDash val="solid"/>
                      <a:round/>
                      <a:headEnd type="none" w="sm" len="sm"/>
                      <a:tailEnd type="none" w="sm" len="sm"/>
                    </a:lnB>
                    <a:lnTlToBr>
                      <a:noFill/>
                    </a:lnTlToBr>
                    <a:lnBlToTr>
                      <a:noFill/>
                    </a:lnBlToTr>
                    <a:noFill/>
                  </a:tcPr>
                </a:tc>
              </a:tr>
              <a:tr h="454025">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ru-RU" sz="1200" b="1" i="0" u="none" strike="noStrike" cap="none" normalizeH="0" baseline="0" smtClean="0">
                        <a:ln>
                          <a:noFill/>
                        </a:ln>
                        <a:solidFill>
                          <a:schemeClr val="tx1"/>
                        </a:solidFill>
                        <a:effectLst/>
                        <a:latin typeface="Arial Unicode MS" pitchFamily="34" charset="-128"/>
                      </a:endParaRPr>
                    </a:p>
                  </a:txBody>
                  <a:tcPr horzOverflow="overflow">
                    <a:lnL cap="flat">
                      <a:noFill/>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0" marR="0" lvl="0" indent="0" algn="l"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Different compositions</a:t>
                      </a:r>
                    </a:p>
                    <a:p>
                      <a:pPr marL="0" marR="0" lvl="0" indent="0" algn="l"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in the U-Zr-Fe-O system</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Argon</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Selected points (liquidus, solidus, tie-lines in the miscibility gap)</a:t>
                      </a:r>
                      <a:endParaRPr kumimoji="0" lang="en-GB"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6</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185738">
                <a:tc rowSpan="3">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horzOverflow="overflow">
                    <a:lnL cap="flat">
                      <a:noFill/>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ZrO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FeO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y</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Air and </a:t>
                      </a:r>
                      <a:r>
                        <a:rPr kumimoji="0" lang="en-US" sz="1200" b="1" i="0" u="none" strike="noStrike" cap="none" normalizeH="0" baseline="0" smtClean="0">
                          <a:ln>
                            <a:noFill/>
                          </a:ln>
                          <a:solidFill>
                            <a:schemeClr val="tx1"/>
                          </a:solidFill>
                          <a:effectLst/>
                          <a:latin typeface="Arial" pitchFamily="34" charset="0"/>
                          <a:cs typeface="Times New Roman" pitchFamily="18" charset="0"/>
                        </a:rPr>
                        <a:t>p</a:t>
                      </a:r>
                      <a:r>
                        <a:rPr kumimoji="0" lang="en-US" sz="1200" b="1" i="0" u="none" strike="noStrike" cap="none" normalizeH="0" baseline="-25000" smtClean="0">
                          <a:ln>
                            <a:noFill/>
                          </a:ln>
                          <a:solidFill>
                            <a:schemeClr val="tx1"/>
                          </a:solidFill>
                          <a:effectLst/>
                          <a:latin typeface="Arial" pitchFamily="34" charset="0"/>
                          <a:cs typeface="Times New Roman" pitchFamily="18" charset="0"/>
                        </a:rPr>
                        <a:t>O</a:t>
                      </a:r>
                      <a:r>
                        <a:rPr kumimoji="0" lang="en-US" sz="1200" b="1" i="0" u="none" strike="noStrike" cap="none" normalizeH="0" baseline="-40000" smtClean="0">
                          <a:ln>
                            <a:noFill/>
                          </a:ln>
                          <a:solidFill>
                            <a:schemeClr val="tx1"/>
                          </a:solidFill>
                          <a:effectLst/>
                          <a:latin typeface="Arial" pitchFamily="34" charset="0"/>
                          <a:cs typeface="Times New Roman" pitchFamily="18" charset="0"/>
                        </a:rPr>
                        <a:t>2 </a:t>
                      </a:r>
                      <a:r>
                        <a:rPr kumimoji="0" lang="en-US" sz="1200" b="1" i="0" u="none" strike="noStrike" cap="none" normalizeH="0" baseline="0" smtClean="0">
                          <a:ln>
                            <a:noFill/>
                          </a:ln>
                          <a:solidFill>
                            <a:schemeClr val="tx1"/>
                          </a:solidFill>
                          <a:effectLst/>
                          <a:latin typeface="Arial" pitchFamily="34" charset="0"/>
                          <a:cs typeface="Times New Roman" pitchFamily="18" charset="0"/>
                        </a:rPr>
                        <a:t>contol</a:t>
                      </a:r>
                      <a:endParaRPr kumimoji="0" lang="en-GB" sz="1200" b="1" i="0" u="none" strike="noStrike" cap="none" normalizeH="0" baseline="0" smtClean="0">
                        <a:ln>
                          <a:noFill/>
                        </a:ln>
                        <a:solidFill>
                          <a:schemeClr val="tx1"/>
                        </a:solidFill>
                        <a:effectLst/>
                        <a:latin typeface="Arial" pitchFamily="34" charset="0"/>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liquidus, solidus, solubility limits</a:t>
                      </a:r>
                      <a:endParaRPr kumimoji="0" lang="en-GB"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3</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287338">
                <a:tc vMerge="1">
                  <a:txBody>
                    <a:bodyPr/>
                    <a:lstStyle/>
                    <a:p>
                      <a:endParaRPr lang="de-DE"/>
                    </a:p>
                  </a:txBody>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UO</a:t>
                      </a:r>
                      <a:r>
                        <a:rPr kumimoji="0" lang="en-GB" sz="1200" b="1" i="0" u="none" strike="noStrike" cap="none" normalizeH="0" baseline="-25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SiO</a:t>
                      </a:r>
                      <a:r>
                        <a:rPr kumimoji="0" lang="en-GB" sz="1200" b="1" i="0" u="none" strike="noStrike" cap="none" normalizeH="0" baseline="-25000" smtClean="0">
                          <a:ln>
                            <a:noFill/>
                          </a:ln>
                          <a:solidFill>
                            <a:schemeClr val="tx1"/>
                          </a:solidFill>
                          <a:effectLst/>
                          <a:latin typeface="Arial Unicode MS" pitchFamily="34" charset="-128"/>
                          <a:cs typeface="Times New Roman" pitchFamily="18" charset="0"/>
                        </a:rPr>
                        <a:t>2</a:t>
                      </a: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rowSpan="6">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Argon</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rowSpan="2">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liquidus, solidus, solubility limits, </a:t>
                      </a:r>
                      <a:endParaRPr kumimoji="0" lang="en-GB" sz="1200" b="1" i="0" u="none" strike="noStrike" cap="none" normalizeH="0" baseline="0" smtClean="0">
                        <a:ln>
                          <a:noFill/>
                        </a:ln>
                        <a:solidFill>
                          <a:schemeClr val="tx1"/>
                        </a:solidFill>
                        <a:effectLst/>
                        <a:latin typeface="Arial Unicode MS" pitchFamily="34" charset="-128"/>
                      </a:endParaRPr>
                    </a:p>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eutectic point</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rPr>
                        <a:t>7</a:t>
                      </a: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303213">
                <a:tc vMerge="1">
                  <a:txBody>
                    <a:bodyPr/>
                    <a:lstStyle/>
                    <a:p>
                      <a:endParaRPr lang="de-DE"/>
                    </a:p>
                  </a:txBody>
                  <a:tcPr/>
                </a:tc>
                <a:tc>
                  <a:txBody>
                    <a:bodyPr/>
                    <a:lstStyle/>
                    <a:p>
                      <a:pPr marL="0" marR="0" lvl="0" indent="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CaO - UO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vMerge="1">
                  <a:txBody>
                    <a:bodyPr/>
                    <a:lstStyle/>
                    <a:p>
                      <a:endParaRPr lang="de-DE"/>
                    </a:p>
                  </a:txBody>
                  <a:tcPr/>
                </a:tc>
                <a:tc vMerge="1">
                  <a:txBody>
                    <a:bodyPr/>
                    <a:lstStyle/>
                    <a:p>
                      <a:endParaRPr lang="de-DE"/>
                    </a:p>
                  </a:txBody>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7</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377825">
                <a:tc rowSpan="4">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3</a:t>
                      </a:r>
                      <a:endParaRPr kumimoji="0" lang="ru-RU" sz="1200" b="1" i="0" u="none" strike="noStrike" cap="none" normalizeH="0" baseline="0" smtClean="0">
                        <a:ln>
                          <a:noFill/>
                        </a:ln>
                        <a:solidFill>
                          <a:schemeClr val="tx1"/>
                        </a:solidFill>
                        <a:effectLst/>
                        <a:latin typeface="Arial Unicode MS" pitchFamily="34" charset="-128"/>
                      </a:endParaRPr>
                    </a:p>
                  </a:txBody>
                  <a:tcPr horzOverflow="overflow">
                    <a:lnL cap="flat">
                      <a:noFill/>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UO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FeO – SiO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vMerge="1">
                  <a:txBody>
                    <a:bodyPr/>
                    <a:lstStyle/>
                    <a:p>
                      <a:endParaRPr lang="de-DE"/>
                    </a:p>
                  </a:txBody>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liquidus, solidus solubility limits, tie-lines in the miscibility gap</a:t>
                      </a: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 ternary eutectic point</a:t>
                      </a:r>
                      <a:endParaRPr kumimoji="0" lang="en-US"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10</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225425">
                <a:tc vMerge="1">
                  <a:txBody>
                    <a:bodyPr/>
                    <a:lstStyle/>
                    <a:p>
                      <a:endParaRPr lang="de-DE"/>
                    </a:p>
                  </a:txBody>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UO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FeO – CaO</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vMerge="1">
                  <a:txBody>
                    <a:bodyPr/>
                    <a:lstStyle/>
                    <a:p>
                      <a:endParaRPr lang="de-DE"/>
                    </a:p>
                  </a:txBody>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liquidus, solidus solubility limits, </a:t>
                      </a: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ternary eutectic point</a:t>
                      </a:r>
                      <a:endParaRPr kumimoji="0" lang="en-US"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10</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185738">
                <a:tc vMerge="1">
                  <a:txBody>
                    <a:bodyPr/>
                    <a:lstStyle/>
                    <a:p>
                      <a:endParaRPr lang="de-DE"/>
                    </a:p>
                  </a:txBody>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ZrO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FeO - SiO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vMerge="1">
                  <a:txBody>
                    <a:bodyPr/>
                    <a:lstStyle/>
                    <a:p>
                      <a:endParaRPr lang="de-DE"/>
                    </a:p>
                  </a:txBody>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ternary eutectic point</a:t>
                      </a:r>
                      <a:endParaRPr kumimoji="0" lang="en-US"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0">
                <a:tc vMerge="1">
                  <a:txBody>
                    <a:bodyPr/>
                    <a:lstStyle/>
                    <a:p>
                      <a:endParaRPr lang="de-DE"/>
                    </a:p>
                  </a:txBody>
                  <a:tcPr/>
                </a:tc>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ZrO</a:t>
                      </a:r>
                      <a:r>
                        <a:rPr kumimoji="0" lang="en-GB" sz="1200" b="1" i="0" u="none" strike="noStrike" cap="none" normalizeH="0" baseline="-30000" smtClean="0">
                          <a:ln>
                            <a:noFill/>
                          </a:ln>
                          <a:solidFill>
                            <a:schemeClr val="tx1"/>
                          </a:solidFill>
                          <a:effectLst/>
                          <a:latin typeface="Arial Unicode MS" pitchFamily="34" charset="-128"/>
                          <a:cs typeface="Times New Roman" pitchFamily="18" charset="0"/>
                        </a:rPr>
                        <a:t>2</a:t>
                      </a: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 - FeO - CaO</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vMerge="1">
                  <a:txBody>
                    <a:bodyPr/>
                    <a:lstStyle/>
                    <a:p>
                      <a:endParaRPr lang="de-DE"/>
                    </a:p>
                  </a:txBody>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ternary eutectic point</a:t>
                      </a:r>
                      <a:endParaRPr kumimoji="0" lang="en-US"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w="19050" cap="flat" cmpd="sng" algn="ctr">
                      <a:solidFill>
                        <a:srgbClr val="800000"/>
                      </a:solidFill>
                      <a:prstDash val="solid"/>
                      <a:round/>
                      <a:headEnd type="none" w="sm" len="sm"/>
                      <a:tailEnd type="none" w="sm" len="sm"/>
                    </a:lnB>
                    <a:lnTlToBr>
                      <a:noFill/>
                    </a:lnTlToBr>
                    <a:lnBlToTr>
                      <a:noFill/>
                    </a:lnBlToTr>
                    <a:noFill/>
                  </a:tcPr>
                </a:tc>
              </a:tr>
              <a:tr h="338138">
                <a:tc>
                  <a:txBody>
                    <a:bodyPr/>
                    <a:lstStyle/>
                    <a:p>
                      <a:pPr marL="342900" marR="0" lvl="0" indent="-342900" algn="just"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4</a:t>
                      </a:r>
                      <a:endParaRPr kumimoji="0" lang="ru-RU" sz="1200" b="1" i="0" u="none" strike="noStrike" cap="none" normalizeH="0" baseline="0" smtClean="0">
                        <a:ln>
                          <a:noFill/>
                        </a:ln>
                        <a:solidFill>
                          <a:schemeClr val="tx1"/>
                        </a:solidFill>
                        <a:effectLst/>
                        <a:latin typeface="Arial Unicode MS" pitchFamily="34" charset="-128"/>
                      </a:endParaRPr>
                    </a:p>
                  </a:txBody>
                  <a:tcPr horzOverflow="overflow">
                    <a:lnL cap="flat">
                      <a:noFill/>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cap="flat">
                      <a:noFill/>
                    </a:lnB>
                    <a:lnTlToBr>
                      <a:noFill/>
                    </a:lnTlToBr>
                    <a:lnBlToTr>
                      <a:noFill/>
                    </a:lnBlToTr>
                    <a:noFill/>
                  </a:tcPr>
                </a:tc>
                <a:tc>
                  <a:txBody>
                    <a:bodyPr/>
                    <a:lstStyle/>
                    <a:p>
                      <a:pPr marL="0" marR="0" lvl="0" indent="0" algn="l"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Eutectic composition measurement of a realistic complex corium mixture</a:t>
                      </a:r>
                      <a:endParaRPr kumimoji="0" lang="en-US"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cap="flat">
                      <a:noFill/>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Argon or Air</a:t>
                      </a:r>
                      <a:endParaRPr kumimoji="0" lang="en-GB"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cap="flat">
                      <a:noFill/>
                    </a:lnB>
                    <a:lnTlToBr>
                      <a:noFill/>
                    </a:lnTlToBr>
                    <a:lnBlToTr>
                      <a:noFill/>
                    </a:lnBlToTr>
                    <a:noFill/>
                  </a:tcPr>
                </a:tc>
                <a:tc>
                  <a:txBody>
                    <a:bodyPr/>
                    <a:lstStyle/>
                    <a:p>
                      <a:pPr marL="0" marR="0" lvl="0" indent="0" algn="ctr" defTabSz="7620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tx1"/>
                          </a:solidFill>
                          <a:effectLst/>
                          <a:latin typeface="Arial Unicode MS" pitchFamily="34" charset="-128"/>
                          <a:cs typeface="Times New Roman" pitchFamily="18" charset="0"/>
                        </a:rPr>
                        <a:t>System (atmosphere) proposed by  French partners (1 system), System (atmosphere) proposed by  German partners (1 system), System (atmosphere) proposed by  Russian partners (1 system)</a:t>
                      </a:r>
                      <a:endParaRPr kumimoji="0" lang="en-GB" sz="1200" b="1" i="0" u="none" strike="noStrike" cap="none" normalizeH="0" baseline="0" smtClean="0">
                        <a:ln>
                          <a:noFill/>
                        </a:ln>
                        <a:solidFill>
                          <a:schemeClr val="tx1"/>
                        </a:solidFill>
                        <a:effectLst/>
                        <a:latin typeface="Arial Unicode MS" pitchFamily="34" charset="-128"/>
                      </a:endParaRPr>
                    </a:p>
                  </a:txBody>
                  <a:tcP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cap="flat">
                      <a:noFill/>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2</a:t>
                      </a:r>
                      <a:endParaRPr kumimoji="0" lang="en-US"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w="19050" cap="flat" cmpd="sng" algn="ctr">
                      <a:solidFill>
                        <a:srgbClr val="800000"/>
                      </a:solidFill>
                      <a:prstDash val="solid"/>
                      <a:round/>
                      <a:headEnd type="none" w="sm" len="sm"/>
                      <a:tailEnd type="none" w="sm" len="sm"/>
                    </a:lnR>
                    <a:lnT w="19050" cap="flat" cmpd="sng" algn="ctr">
                      <a:solidFill>
                        <a:srgbClr val="800000"/>
                      </a:solidFill>
                      <a:prstDash val="solid"/>
                      <a:round/>
                      <a:headEnd type="none" w="sm" len="sm"/>
                      <a:tailEnd type="none" w="sm" len="sm"/>
                    </a:lnT>
                    <a:lnB cap="flat">
                      <a:noFill/>
                    </a:lnB>
                    <a:lnTlToBr>
                      <a:noFill/>
                    </a:lnTlToBr>
                    <a:lnBlToTr>
                      <a:noFill/>
                    </a:lnBlToTr>
                    <a:noFill/>
                  </a:tcPr>
                </a:tc>
                <a:tc>
                  <a:txBody>
                    <a:bodyPr/>
                    <a:lstStyle/>
                    <a:p>
                      <a:pPr marL="342900" marR="0" lvl="0" indent="-342900" algn="ctr" defTabSz="7620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Unicode MS" pitchFamily="34" charset="-128"/>
                          <a:cs typeface="Times New Roman" pitchFamily="18" charset="0"/>
                        </a:rPr>
                        <a:t>3</a:t>
                      </a:r>
                      <a:endParaRPr kumimoji="0" lang="en-US" sz="1200" b="1" i="0" u="none" strike="noStrike" cap="none" normalizeH="0" baseline="0" smtClean="0">
                        <a:ln>
                          <a:noFill/>
                        </a:ln>
                        <a:solidFill>
                          <a:schemeClr val="tx1"/>
                        </a:solidFill>
                        <a:effectLst/>
                        <a:latin typeface="Arial Unicode MS" pitchFamily="34" charset="-128"/>
                      </a:endParaRPr>
                    </a:p>
                  </a:txBody>
                  <a:tcPr anchor="ctr" horzOverflow="overflow">
                    <a:lnL w="19050" cap="flat" cmpd="sng" algn="ctr">
                      <a:solidFill>
                        <a:srgbClr val="800000"/>
                      </a:solidFill>
                      <a:prstDash val="solid"/>
                      <a:round/>
                      <a:headEnd type="none" w="sm" len="sm"/>
                      <a:tailEnd type="none" w="sm" len="sm"/>
                    </a:lnL>
                    <a:lnR cap="flat">
                      <a:noFill/>
                    </a:lnR>
                    <a:lnT w="19050" cap="flat" cmpd="sng" algn="ctr">
                      <a:solidFill>
                        <a:srgbClr val="800000"/>
                      </a:solidFill>
                      <a:prstDash val="solid"/>
                      <a:round/>
                      <a:headEnd type="none" w="sm" len="sm"/>
                      <a:tailEnd type="none" w="sm" len="sm"/>
                    </a:lnT>
                    <a:lnB cap="flat">
                      <a:noFill/>
                    </a:lnB>
                    <a:lnTlToBr>
                      <a:noFill/>
                    </a:lnTlToBr>
                    <a:lnBlToTr>
                      <a:noFill/>
                    </a:lnBlToTr>
                    <a:noFill/>
                  </a:tcPr>
                </a:tc>
              </a:tr>
            </a:tbl>
          </a:graphicData>
        </a:graphic>
      </p:graphicFrame>
      <p:sp>
        <p:nvSpPr>
          <p:cNvPr id="531158" name="Rectangle 726"/>
          <p:cNvSpPr>
            <a:spLocks noChangeArrowheads="1"/>
          </p:cNvSpPr>
          <p:nvPr/>
        </p:nvSpPr>
        <p:spPr bwMode="auto">
          <a:xfrm>
            <a:off x="409575" y="5807075"/>
            <a:ext cx="8734425" cy="44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eaLnBrk="1" hangingPunct="1">
              <a:lnSpc>
                <a:spcPct val="130000"/>
              </a:lnSpc>
              <a:spcBef>
                <a:spcPct val="40000"/>
              </a:spcBef>
              <a:buSzPct val="85000"/>
              <a:buFont typeface="Wingdings" pitchFamily="2" charset="2"/>
              <a:buChar char="Ø"/>
            </a:pPr>
            <a:r>
              <a:rPr lang="en-US" sz="1400">
                <a:cs typeface="Times New Roman" pitchFamily="18" charset="0"/>
              </a:rPr>
              <a:t>The matrix has been discussed and updated at the 5</a:t>
            </a:r>
            <a:r>
              <a:rPr lang="en-US" sz="1400" baseline="30000">
                <a:cs typeface="Times New Roman" pitchFamily="18" charset="0"/>
              </a:rPr>
              <a:t>th</a:t>
            </a:r>
            <a:r>
              <a:rPr lang="en-US" sz="1400">
                <a:cs typeface="Times New Roman" pitchFamily="18" charset="0"/>
              </a:rPr>
              <a:t>, 6</a:t>
            </a:r>
            <a:r>
              <a:rPr lang="en-US" sz="1400" baseline="30000">
                <a:cs typeface="Times New Roman" pitchFamily="18" charset="0"/>
              </a:rPr>
              <a:t>th</a:t>
            </a:r>
            <a:r>
              <a:rPr lang="en-US" sz="1400">
                <a:cs typeface="Times New Roman" pitchFamily="18" charset="0"/>
              </a:rPr>
              <a:t> and 7</a:t>
            </a:r>
            <a:r>
              <a:rPr lang="en-US" sz="1400" baseline="30000">
                <a:cs typeface="Times New Roman" pitchFamily="18" charset="0"/>
              </a:rPr>
              <a:t>th</a:t>
            </a:r>
            <a:r>
              <a:rPr lang="en-US" sz="1400">
                <a:cs typeface="Times New Roman" pitchFamily="18" charset="0"/>
              </a:rPr>
              <a:t> CORPHAD Project meetings</a:t>
            </a:r>
          </a:p>
          <a:p>
            <a:pPr marL="457200" indent="-457200" eaLnBrk="1" hangingPunct="1">
              <a:lnSpc>
                <a:spcPct val="130000"/>
              </a:lnSpc>
              <a:spcBef>
                <a:spcPct val="40000"/>
              </a:spcBef>
              <a:buSzPct val="85000"/>
              <a:buFont typeface="Wingdings" pitchFamily="2" charset="2"/>
              <a:buNone/>
            </a:pPr>
            <a:endParaRPr lang="en-GB" sz="1800">
              <a:cs typeface="Times New Roman" pitchFamily="18" charset="0"/>
            </a:endParaRPr>
          </a:p>
        </p:txBody>
      </p:sp>
    </p:spTree>
  </p:cSld>
  <p:clrMapOvr>
    <a:masterClrMapping/>
  </p:clrMapOvr>
  <p:transition advClick="0">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4"/>
          <p:cNvSpPr>
            <a:spLocks noGrp="1"/>
          </p:cNvSpPr>
          <p:nvPr>
            <p:ph type="sldNum" sz="quarter" idx="10"/>
          </p:nvPr>
        </p:nvSpPr>
        <p:spPr/>
        <p:txBody>
          <a:bodyPr/>
          <a:lstStyle/>
          <a:p>
            <a:fld id="{AA127A38-BEDF-46F7-829D-38C792B42401}" type="slidenum">
              <a:rPr lang="en-GB"/>
              <a:pPr/>
              <a:t>14</a:t>
            </a:fld>
            <a:endParaRPr lang="en-GB"/>
          </a:p>
        </p:txBody>
      </p:sp>
      <p:sp>
        <p:nvSpPr>
          <p:cNvPr id="558082" name="Rectangle 2"/>
          <p:cNvSpPr>
            <a:spLocks noGrp="1" noChangeArrowheads="1"/>
          </p:cNvSpPr>
          <p:nvPr>
            <p:ph type="title"/>
          </p:nvPr>
        </p:nvSpPr>
        <p:spPr>
          <a:xfrm>
            <a:off x="652463" y="0"/>
            <a:ext cx="7772400" cy="652463"/>
          </a:xfrm>
        </p:spPr>
        <p:txBody>
          <a:bodyPr/>
          <a:lstStyle/>
          <a:p>
            <a:r>
              <a:rPr lang="en-US">
                <a:effectLst/>
              </a:rPr>
              <a:t>Conclusions</a:t>
            </a:r>
            <a:endParaRPr lang="ru-RU">
              <a:effectLst/>
            </a:endParaRPr>
          </a:p>
        </p:txBody>
      </p:sp>
      <p:sp>
        <p:nvSpPr>
          <p:cNvPr id="558197" name="Text Box 117"/>
          <p:cNvSpPr txBox="1">
            <a:spLocks noChangeArrowheads="1"/>
          </p:cNvSpPr>
          <p:nvPr/>
        </p:nvSpPr>
        <p:spPr bwMode="auto">
          <a:xfrm>
            <a:off x="433388" y="831850"/>
            <a:ext cx="848995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accent2"/>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Unicode MS" pitchFamily="34" charset="-128"/>
              </a:defRPr>
            </a:lvl1pPr>
            <a:lvl2pPr marL="571500">
              <a:defRPr sz="2400">
                <a:solidFill>
                  <a:schemeClr val="tx1"/>
                </a:solidFill>
                <a:latin typeface="Arial Unicode MS" pitchFamily="34" charset="-128"/>
              </a:defRPr>
            </a:lvl2pPr>
            <a:lvl3pPr marL="1143000">
              <a:defRPr sz="2400">
                <a:solidFill>
                  <a:schemeClr val="tx1"/>
                </a:solidFill>
                <a:latin typeface="Arial Unicode MS" pitchFamily="34" charset="-128"/>
              </a:defRPr>
            </a:lvl3pPr>
            <a:lvl4pPr marL="1714500">
              <a:defRPr sz="2400">
                <a:solidFill>
                  <a:schemeClr val="tx1"/>
                </a:solidFill>
                <a:latin typeface="Arial Unicode MS" pitchFamily="34" charset="-128"/>
              </a:defRPr>
            </a:lvl4pPr>
            <a:lvl5pPr marL="2286000">
              <a:defRPr sz="2400">
                <a:solidFill>
                  <a:schemeClr val="tx1"/>
                </a:solidFill>
                <a:latin typeface="Arial Unicode MS" pitchFamily="34" charset="-128"/>
              </a:defRPr>
            </a:lvl5pPr>
            <a:lvl6pPr marL="2743200" eaLnBrk="0" fontAlgn="base" hangingPunct="0">
              <a:spcBef>
                <a:spcPct val="0"/>
              </a:spcBef>
              <a:spcAft>
                <a:spcPct val="0"/>
              </a:spcAft>
              <a:defRPr sz="2400">
                <a:solidFill>
                  <a:schemeClr val="tx1"/>
                </a:solidFill>
                <a:latin typeface="Arial Unicode MS" pitchFamily="34" charset="-128"/>
              </a:defRPr>
            </a:lvl6pPr>
            <a:lvl7pPr marL="3200400" eaLnBrk="0" fontAlgn="base" hangingPunct="0">
              <a:spcBef>
                <a:spcPct val="0"/>
              </a:spcBef>
              <a:spcAft>
                <a:spcPct val="0"/>
              </a:spcAft>
              <a:defRPr sz="2400">
                <a:solidFill>
                  <a:schemeClr val="tx1"/>
                </a:solidFill>
                <a:latin typeface="Arial Unicode MS" pitchFamily="34" charset="-128"/>
              </a:defRPr>
            </a:lvl7pPr>
            <a:lvl8pPr marL="3657600" eaLnBrk="0" fontAlgn="base" hangingPunct="0">
              <a:spcBef>
                <a:spcPct val="0"/>
              </a:spcBef>
              <a:spcAft>
                <a:spcPct val="0"/>
              </a:spcAft>
              <a:defRPr sz="2400">
                <a:solidFill>
                  <a:schemeClr val="tx1"/>
                </a:solidFill>
                <a:latin typeface="Arial Unicode MS" pitchFamily="34" charset="-128"/>
              </a:defRPr>
            </a:lvl8pPr>
            <a:lvl9pPr marL="4114800" eaLnBrk="0" fontAlgn="base" hangingPunct="0">
              <a:spcBef>
                <a:spcPct val="0"/>
              </a:spcBef>
              <a:spcAft>
                <a:spcPct val="0"/>
              </a:spcAft>
              <a:defRPr sz="2400">
                <a:solidFill>
                  <a:schemeClr val="tx1"/>
                </a:solidFill>
                <a:latin typeface="Arial Unicode MS" pitchFamily="34" charset="-128"/>
              </a:defRPr>
            </a:lvl9pPr>
          </a:lstStyle>
          <a:p>
            <a:endParaRPr lang="en-US">
              <a:solidFill>
                <a:srgbClr val="800000"/>
              </a:solidFill>
              <a:latin typeface="Arial" pitchFamily="34" charset="0"/>
            </a:endParaRPr>
          </a:p>
          <a:p>
            <a:pPr>
              <a:buFont typeface="Wingdings" pitchFamily="2" charset="2"/>
              <a:buChar char="ü"/>
            </a:pPr>
            <a:r>
              <a:rPr lang="en-US">
                <a:solidFill>
                  <a:srgbClr val="800000"/>
                </a:solidFill>
                <a:latin typeface="Arial" pitchFamily="34" charset="0"/>
              </a:rPr>
              <a:t>Preparation phase of PRECOS project has been</a:t>
            </a:r>
            <a:br>
              <a:rPr lang="en-US">
                <a:solidFill>
                  <a:srgbClr val="800000"/>
                </a:solidFill>
                <a:latin typeface="Arial" pitchFamily="34" charset="0"/>
              </a:rPr>
            </a:br>
            <a:r>
              <a:rPr lang="en-US">
                <a:solidFill>
                  <a:srgbClr val="800000"/>
                </a:solidFill>
                <a:latin typeface="Arial" pitchFamily="34" charset="0"/>
              </a:rPr>
              <a:t>   finished</a:t>
            </a:r>
          </a:p>
          <a:p>
            <a:pPr>
              <a:buFont typeface="Wingdings" pitchFamily="2" charset="2"/>
              <a:buChar char="ü"/>
            </a:pPr>
            <a:endParaRPr lang="en-US">
              <a:solidFill>
                <a:srgbClr val="800000"/>
              </a:solidFill>
              <a:latin typeface="Arial" pitchFamily="34" charset="0"/>
            </a:endParaRPr>
          </a:p>
          <a:p>
            <a:pPr>
              <a:buFont typeface="Wingdings" pitchFamily="2" charset="2"/>
              <a:buChar char="ü"/>
            </a:pPr>
            <a:r>
              <a:rPr lang="en-US">
                <a:solidFill>
                  <a:srgbClr val="800000"/>
                </a:solidFill>
                <a:latin typeface="Arial" pitchFamily="34" charset="0"/>
              </a:rPr>
              <a:t>Positive CORPHAD experience instills confidence in</a:t>
            </a:r>
            <a:br>
              <a:rPr lang="en-US">
                <a:solidFill>
                  <a:srgbClr val="800000"/>
                </a:solidFill>
                <a:latin typeface="Arial" pitchFamily="34" charset="0"/>
              </a:rPr>
            </a:br>
            <a:r>
              <a:rPr lang="en-US">
                <a:solidFill>
                  <a:srgbClr val="800000"/>
                </a:solidFill>
                <a:latin typeface="Arial" pitchFamily="34" charset="0"/>
              </a:rPr>
              <a:t>   PRECOS feasibility</a:t>
            </a:r>
          </a:p>
          <a:p>
            <a:pPr>
              <a:buFont typeface="Wingdings" pitchFamily="2" charset="2"/>
              <a:buChar char="ü"/>
            </a:pPr>
            <a:endParaRPr lang="en-US">
              <a:solidFill>
                <a:srgbClr val="800000"/>
              </a:solidFill>
              <a:latin typeface="Arial" pitchFamily="34" charset="0"/>
            </a:endParaRPr>
          </a:p>
          <a:p>
            <a:pPr>
              <a:buFont typeface="Wingdings" pitchFamily="2" charset="2"/>
              <a:buChar char="ü"/>
            </a:pPr>
            <a:r>
              <a:rPr lang="en-US">
                <a:solidFill>
                  <a:srgbClr val="800000"/>
                </a:solidFill>
                <a:latin typeface="Arial" pitchFamily="34" charset="0"/>
              </a:rPr>
              <a:t>PRECOS project has high chance for starting in early</a:t>
            </a:r>
            <a:br>
              <a:rPr lang="en-US">
                <a:solidFill>
                  <a:srgbClr val="800000"/>
                </a:solidFill>
                <a:latin typeface="Arial" pitchFamily="34" charset="0"/>
              </a:rPr>
            </a:br>
            <a:r>
              <a:rPr lang="en-US">
                <a:solidFill>
                  <a:srgbClr val="800000"/>
                </a:solidFill>
                <a:latin typeface="Arial" pitchFamily="34" charset="0"/>
              </a:rPr>
              <a:t>  2008, if the proposal is supported by CEG-SAM  and EU </a:t>
            </a:r>
          </a:p>
          <a:p>
            <a:endParaRPr lang="en-US">
              <a:solidFill>
                <a:srgbClr val="800000"/>
              </a:solidFill>
              <a:latin typeface="Arial" pitchFamily="34" charset="0"/>
            </a:endParaRPr>
          </a:p>
        </p:txBody>
      </p:sp>
    </p:spTree>
  </p:cSld>
  <p:clrMapOvr>
    <a:masterClrMapping/>
  </p:clrMapOvr>
  <p:transition advClick="0">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4"/>
          <p:cNvSpPr>
            <a:spLocks noGrp="1"/>
          </p:cNvSpPr>
          <p:nvPr>
            <p:ph type="sldNum" sz="quarter" idx="10"/>
          </p:nvPr>
        </p:nvSpPr>
        <p:spPr/>
        <p:txBody>
          <a:bodyPr/>
          <a:lstStyle/>
          <a:p>
            <a:fld id="{141DBD51-3531-4702-A7FC-C3FDBFEABAEA}" type="slidenum">
              <a:rPr lang="en-GB"/>
              <a:pPr/>
              <a:t>2</a:t>
            </a:fld>
            <a:endParaRPr lang="en-GB"/>
          </a:p>
        </p:txBody>
      </p:sp>
      <p:sp>
        <p:nvSpPr>
          <p:cNvPr id="580610" name="Rectangle 2"/>
          <p:cNvSpPr>
            <a:spLocks noGrp="1" noChangeArrowheads="1"/>
          </p:cNvSpPr>
          <p:nvPr>
            <p:ph type="title"/>
          </p:nvPr>
        </p:nvSpPr>
        <p:spPr>
          <a:xfrm>
            <a:off x="685800" y="0"/>
            <a:ext cx="7772400" cy="762000"/>
          </a:xfrm>
        </p:spPr>
        <p:txBody>
          <a:bodyPr/>
          <a:lstStyle/>
          <a:p>
            <a:pPr defTabSz="914400"/>
            <a:r>
              <a:rPr lang="en-GB" sz="3200">
                <a:solidFill>
                  <a:srgbClr val="333399"/>
                </a:solidFill>
                <a:effectLst/>
                <a:cs typeface="Times New Roman" pitchFamily="18" charset="0"/>
              </a:rPr>
              <a:t>Contents</a:t>
            </a:r>
          </a:p>
        </p:txBody>
      </p:sp>
      <p:sp>
        <p:nvSpPr>
          <p:cNvPr id="580613" name="Rectangle 5"/>
          <p:cNvSpPr>
            <a:spLocks noChangeArrowheads="1"/>
          </p:cNvSpPr>
          <p:nvPr/>
        </p:nvSpPr>
        <p:spPr bwMode="auto">
          <a:xfrm>
            <a:off x="942975" y="1479550"/>
            <a:ext cx="8664575" cy="299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sz="1800" i="1">
              <a:cs typeface="Arial" pitchFamily="34" charset="0"/>
            </a:endParaRPr>
          </a:p>
          <a:p>
            <a:pPr marL="817563" lvl="1" indent="-96838" algn="just">
              <a:lnSpc>
                <a:spcPct val="120000"/>
              </a:lnSpc>
              <a:buFont typeface="Wingdings" pitchFamily="2" charset="2"/>
              <a:buChar char="Ø"/>
            </a:pPr>
            <a:r>
              <a:rPr lang="en-GB" sz="2400">
                <a:effectLst>
                  <a:outerShdw blurRad="38100" dist="38100" dir="2700000" algn="tl">
                    <a:srgbClr val="FFFFFF"/>
                  </a:outerShdw>
                </a:effectLst>
              </a:rPr>
              <a:t>  General information</a:t>
            </a:r>
            <a:endParaRPr lang="en-GB" sz="2400" i="1">
              <a:cs typeface="Times New Roman" pitchFamily="18" charset="0"/>
            </a:endParaRPr>
          </a:p>
          <a:p>
            <a:pPr marL="817563" lvl="1" indent="-96838" algn="just">
              <a:lnSpc>
                <a:spcPct val="120000"/>
              </a:lnSpc>
              <a:buFont typeface="Wingdings" pitchFamily="2" charset="2"/>
              <a:buChar char="Ø"/>
            </a:pPr>
            <a:r>
              <a:rPr lang="en-GB" sz="2400">
                <a:effectLst>
                  <a:outerShdw blurRad="38100" dist="38100" dir="2700000" algn="tl">
                    <a:srgbClr val="FFFFFF"/>
                  </a:outerShdw>
                </a:effectLst>
              </a:rPr>
              <a:t>  Project </a:t>
            </a:r>
            <a:r>
              <a:rPr lang="en-US" sz="2400">
                <a:effectLst>
                  <a:outerShdw blurRad="38100" dist="38100" dir="2700000" algn="tl">
                    <a:srgbClr val="FFFFFF"/>
                  </a:outerShdw>
                </a:effectLst>
              </a:rPr>
              <a:t>focus</a:t>
            </a:r>
          </a:p>
          <a:p>
            <a:pPr marL="817563" lvl="1" indent="-96838" algn="just">
              <a:lnSpc>
                <a:spcPct val="120000"/>
              </a:lnSpc>
              <a:buFont typeface="Wingdings" pitchFamily="2" charset="2"/>
              <a:buChar char="Ø"/>
            </a:pPr>
            <a:r>
              <a:rPr lang="en-US" sz="2400">
                <a:effectLst>
                  <a:outerShdw blurRad="38100" dist="38100" dir="2700000" algn="tl">
                    <a:srgbClr val="FFFFFF"/>
                  </a:outerShdw>
                </a:effectLst>
              </a:rPr>
              <a:t>  Methodology</a:t>
            </a:r>
          </a:p>
          <a:p>
            <a:pPr marL="817563" lvl="1" indent="-96838" algn="just">
              <a:lnSpc>
                <a:spcPct val="120000"/>
              </a:lnSpc>
              <a:buFont typeface="Wingdings" pitchFamily="2" charset="2"/>
              <a:buChar char="Ø"/>
            </a:pPr>
            <a:r>
              <a:rPr lang="en-GB" sz="2400">
                <a:effectLst>
                  <a:outerShdw blurRad="38100" dist="38100" dir="2700000" algn="tl">
                    <a:srgbClr val="FFFFFF"/>
                  </a:outerShdw>
                </a:effectLst>
              </a:rPr>
              <a:t>  Links with CORPHAD project</a:t>
            </a:r>
          </a:p>
          <a:p>
            <a:pPr marL="817563" lvl="1" indent="-96838" algn="just">
              <a:lnSpc>
                <a:spcPct val="120000"/>
              </a:lnSpc>
              <a:buFont typeface="Wingdings" pitchFamily="2" charset="2"/>
              <a:buChar char="Ø"/>
            </a:pPr>
            <a:r>
              <a:rPr lang="en-US" sz="2400"/>
              <a:t>  PRECOS test matrix</a:t>
            </a:r>
          </a:p>
          <a:p>
            <a:pPr marL="817563" lvl="1" indent="-96838" algn="just">
              <a:lnSpc>
                <a:spcPct val="120000"/>
              </a:lnSpc>
              <a:buFont typeface="Wingdings" pitchFamily="2" charset="2"/>
              <a:buChar char="Ø"/>
            </a:pPr>
            <a:r>
              <a:rPr lang="en-US" sz="2400"/>
              <a:t>  Conclusions</a:t>
            </a:r>
            <a:endParaRPr lang="en-GB" sz="2400">
              <a:effectLst>
                <a:outerShdw blurRad="38100" dist="38100" dir="2700000" algn="tl">
                  <a:srgbClr val="FFFFFF"/>
                </a:outerShdw>
              </a:effectLst>
            </a:endParaRPr>
          </a:p>
        </p:txBody>
      </p:sp>
    </p:spTree>
  </p:cSld>
  <p:clrMapOvr>
    <a:masterClrMapping/>
  </p:clrMapOvr>
  <p:transition advClick="0">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 name="Foliennummernplatzhalter 4"/>
          <p:cNvSpPr>
            <a:spLocks noGrp="1"/>
          </p:cNvSpPr>
          <p:nvPr>
            <p:ph type="sldNum" sz="quarter" idx="10"/>
          </p:nvPr>
        </p:nvSpPr>
        <p:spPr/>
        <p:txBody>
          <a:bodyPr/>
          <a:lstStyle/>
          <a:p>
            <a:fld id="{EE53567B-9A32-4334-B1E2-B5DD8F28F68A}" type="slidenum">
              <a:rPr lang="en-GB"/>
              <a:pPr/>
              <a:t>3</a:t>
            </a:fld>
            <a:endParaRPr lang="en-GB"/>
          </a:p>
        </p:txBody>
      </p:sp>
      <p:sp>
        <p:nvSpPr>
          <p:cNvPr id="556034" name="Rectangle 2"/>
          <p:cNvSpPr>
            <a:spLocks noGrp="1" noChangeArrowheads="1"/>
          </p:cNvSpPr>
          <p:nvPr>
            <p:ph type="title"/>
          </p:nvPr>
        </p:nvSpPr>
        <p:spPr>
          <a:xfrm>
            <a:off x="685800" y="0"/>
            <a:ext cx="7772400" cy="762000"/>
          </a:xfrm>
        </p:spPr>
        <p:txBody>
          <a:bodyPr/>
          <a:lstStyle/>
          <a:p>
            <a:pPr defTabSz="914400"/>
            <a:r>
              <a:rPr lang="en-GB">
                <a:solidFill>
                  <a:srgbClr val="333399"/>
                </a:solidFill>
                <a:effectLst/>
                <a:cs typeface="Times New Roman" pitchFamily="18" charset="0"/>
              </a:rPr>
              <a:t>PRECOS project general information </a:t>
            </a:r>
          </a:p>
        </p:txBody>
      </p:sp>
      <p:sp>
        <p:nvSpPr>
          <p:cNvPr id="556035" name="Rectangle 3"/>
          <p:cNvSpPr>
            <a:spLocks noChangeArrowheads="1"/>
          </p:cNvSpPr>
          <p:nvPr/>
        </p:nvSpPr>
        <p:spPr bwMode="auto">
          <a:xfrm>
            <a:off x="677863" y="612775"/>
            <a:ext cx="7620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eaLnBrk="1" hangingPunct="1">
              <a:spcBef>
                <a:spcPct val="20000"/>
              </a:spcBef>
              <a:buSzPct val="85000"/>
            </a:pPr>
            <a:r>
              <a:rPr lang="en-GB" sz="1800">
                <a:cs typeface="Times New Roman" pitchFamily="18" charset="0"/>
              </a:rPr>
              <a:t>Project participants and coordination</a:t>
            </a:r>
          </a:p>
        </p:txBody>
      </p:sp>
      <p:grpSp>
        <p:nvGrpSpPr>
          <p:cNvPr id="556060" name="Group 28"/>
          <p:cNvGrpSpPr>
            <a:grpSpLocks/>
          </p:cNvGrpSpPr>
          <p:nvPr/>
        </p:nvGrpSpPr>
        <p:grpSpPr bwMode="auto">
          <a:xfrm>
            <a:off x="1160463" y="1063625"/>
            <a:ext cx="5759450" cy="3767138"/>
            <a:chOff x="731" y="670"/>
            <a:chExt cx="3628" cy="2373"/>
          </a:xfrm>
        </p:grpSpPr>
        <p:sp>
          <p:nvSpPr>
            <p:cNvPr id="556053" name="Rectangle 21"/>
            <p:cNvSpPr>
              <a:spLocks noChangeArrowheads="1"/>
            </p:cNvSpPr>
            <p:nvPr/>
          </p:nvSpPr>
          <p:spPr bwMode="auto">
            <a:xfrm>
              <a:off x="3549" y="993"/>
              <a:ext cx="810" cy="406"/>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Areva NP</a:t>
              </a:r>
              <a:r>
                <a:rPr lang="en-GB" sz="1200" b="0">
                  <a:latin typeface="Times New Roman" pitchFamily="18" charset="0"/>
                </a:rPr>
                <a:t>, Germany</a:t>
              </a:r>
            </a:p>
          </p:txBody>
        </p:sp>
        <p:sp>
          <p:nvSpPr>
            <p:cNvPr id="556037" name="Rectangle 5"/>
            <p:cNvSpPr>
              <a:spLocks noChangeArrowheads="1"/>
            </p:cNvSpPr>
            <p:nvPr/>
          </p:nvSpPr>
          <p:spPr bwMode="auto">
            <a:xfrm>
              <a:off x="740" y="1752"/>
              <a:ext cx="728" cy="405"/>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ISTC, Moscow</a:t>
              </a:r>
            </a:p>
          </p:txBody>
        </p:sp>
        <p:sp>
          <p:nvSpPr>
            <p:cNvPr id="556038" name="Rectangle 6"/>
            <p:cNvSpPr>
              <a:spLocks noChangeArrowheads="1"/>
            </p:cNvSpPr>
            <p:nvPr/>
          </p:nvSpPr>
          <p:spPr bwMode="auto">
            <a:xfrm>
              <a:off x="1215" y="985"/>
              <a:ext cx="647" cy="406"/>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FZK, </a:t>
              </a:r>
              <a:r>
                <a:rPr lang="en-GB" sz="1200" b="0"/>
                <a:t>Germany</a:t>
              </a:r>
            </a:p>
          </p:txBody>
        </p:sp>
        <p:sp>
          <p:nvSpPr>
            <p:cNvPr id="556039" name="Rectangle 7"/>
            <p:cNvSpPr>
              <a:spLocks noChangeArrowheads="1"/>
            </p:cNvSpPr>
            <p:nvPr/>
          </p:nvSpPr>
          <p:spPr bwMode="auto">
            <a:xfrm>
              <a:off x="1897" y="982"/>
              <a:ext cx="486" cy="407"/>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IRSN,</a:t>
              </a:r>
            </a:p>
            <a:p>
              <a:r>
                <a:rPr lang="en-GB" sz="1200" b="0"/>
                <a:t>France</a:t>
              </a:r>
            </a:p>
          </p:txBody>
        </p:sp>
        <p:sp>
          <p:nvSpPr>
            <p:cNvPr id="556040" name="Rectangle 8"/>
            <p:cNvSpPr>
              <a:spLocks noChangeArrowheads="1"/>
            </p:cNvSpPr>
            <p:nvPr/>
          </p:nvSpPr>
          <p:spPr bwMode="auto">
            <a:xfrm>
              <a:off x="2427" y="982"/>
              <a:ext cx="567" cy="407"/>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ITU, </a:t>
              </a:r>
            </a:p>
            <a:p>
              <a:r>
                <a:rPr lang="en-GB" sz="1200" b="0"/>
                <a:t>EK</a:t>
              </a:r>
            </a:p>
          </p:txBody>
        </p:sp>
        <p:sp>
          <p:nvSpPr>
            <p:cNvPr id="556041" name="Rectangle 9"/>
            <p:cNvSpPr>
              <a:spLocks noChangeArrowheads="1"/>
            </p:cNvSpPr>
            <p:nvPr/>
          </p:nvSpPr>
          <p:spPr bwMode="auto">
            <a:xfrm>
              <a:off x="3029" y="982"/>
              <a:ext cx="485" cy="407"/>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CEA,</a:t>
              </a:r>
            </a:p>
            <a:p>
              <a:r>
                <a:rPr lang="en-GB" sz="1200" b="0"/>
                <a:t>France</a:t>
              </a:r>
            </a:p>
          </p:txBody>
        </p:sp>
        <p:sp>
          <p:nvSpPr>
            <p:cNvPr id="556042" name="Rectangle 10"/>
            <p:cNvSpPr>
              <a:spLocks noChangeArrowheads="1"/>
            </p:cNvSpPr>
            <p:nvPr/>
          </p:nvSpPr>
          <p:spPr bwMode="auto">
            <a:xfrm>
              <a:off x="1215" y="670"/>
              <a:ext cx="3021" cy="304"/>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pPr algn="ctr"/>
              <a:r>
                <a:rPr lang="en-GB" sz="1200"/>
                <a:t>Collaborators</a:t>
              </a:r>
            </a:p>
          </p:txBody>
        </p:sp>
        <p:sp>
          <p:nvSpPr>
            <p:cNvPr id="556043" name="Rectangle 11"/>
            <p:cNvSpPr>
              <a:spLocks noChangeArrowheads="1"/>
            </p:cNvSpPr>
            <p:nvPr/>
          </p:nvSpPr>
          <p:spPr bwMode="auto">
            <a:xfrm>
              <a:off x="2276" y="1755"/>
              <a:ext cx="1052" cy="303"/>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Steering committee</a:t>
              </a:r>
            </a:p>
          </p:txBody>
        </p:sp>
        <p:sp>
          <p:nvSpPr>
            <p:cNvPr id="556044" name="Rectangle 12"/>
            <p:cNvSpPr>
              <a:spLocks noChangeArrowheads="1"/>
            </p:cNvSpPr>
            <p:nvPr/>
          </p:nvSpPr>
          <p:spPr bwMode="auto">
            <a:xfrm>
              <a:off x="873" y="2314"/>
              <a:ext cx="3482" cy="304"/>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Operation Agent: A.P. Alexandrov RIT, Russia</a:t>
              </a:r>
            </a:p>
            <a:p>
              <a:pPr algn="ctr"/>
              <a:endParaRPr lang="en-GB" sz="1200"/>
            </a:p>
          </p:txBody>
        </p:sp>
        <p:sp>
          <p:nvSpPr>
            <p:cNvPr id="556045" name="Rectangle 13"/>
            <p:cNvSpPr>
              <a:spLocks noChangeArrowheads="1"/>
            </p:cNvSpPr>
            <p:nvPr/>
          </p:nvSpPr>
          <p:spPr bwMode="auto">
            <a:xfrm>
              <a:off x="757" y="1548"/>
              <a:ext cx="729" cy="204"/>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t>Coordinator </a:t>
              </a:r>
            </a:p>
          </p:txBody>
        </p:sp>
        <p:sp>
          <p:nvSpPr>
            <p:cNvPr id="556046" name="Line 14"/>
            <p:cNvSpPr>
              <a:spLocks noChangeShapeType="1"/>
            </p:cNvSpPr>
            <p:nvPr/>
          </p:nvSpPr>
          <p:spPr bwMode="auto">
            <a:xfrm>
              <a:off x="731" y="2189"/>
              <a:ext cx="81" cy="319"/>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47" name="Line 15"/>
            <p:cNvSpPr>
              <a:spLocks noChangeShapeType="1"/>
            </p:cNvSpPr>
            <p:nvPr/>
          </p:nvSpPr>
          <p:spPr bwMode="auto">
            <a:xfrm flipH="1">
              <a:off x="3061" y="1434"/>
              <a:ext cx="342" cy="277"/>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48" name="Line 16"/>
            <p:cNvSpPr>
              <a:spLocks noChangeShapeType="1"/>
            </p:cNvSpPr>
            <p:nvPr/>
          </p:nvSpPr>
          <p:spPr bwMode="auto">
            <a:xfrm>
              <a:off x="2477" y="1421"/>
              <a:ext cx="92" cy="247"/>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49" name="Line 17"/>
            <p:cNvSpPr>
              <a:spLocks noChangeShapeType="1"/>
            </p:cNvSpPr>
            <p:nvPr/>
          </p:nvSpPr>
          <p:spPr bwMode="auto">
            <a:xfrm flipH="1">
              <a:off x="3392" y="1443"/>
              <a:ext cx="728" cy="420"/>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50" name="Line 18"/>
            <p:cNvSpPr>
              <a:spLocks noChangeShapeType="1"/>
            </p:cNvSpPr>
            <p:nvPr/>
          </p:nvSpPr>
          <p:spPr bwMode="auto">
            <a:xfrm>
              <a:off x="1390" y="1456"/>
              <a:ext cx="890" cy="407"/>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51" name="Line 19"/>
            <p:cNvSpPr>
              <a:spLocks noChangeShapeType="1"/>
            </p:cNvSpPr>
            <p:nvPr/>
          </p:nvSpPr>
          <p:spPr bwMode="auto">
            <a:xfrm>
              <a:off x="2700" y="2080"/>
              <a:ext cx="0" cy="234"/>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52" name="Line 20"/>
            <p:cNvSpPr>
              <a:spLocks noChangeShapeType="1"/>
            </p:cNvSpPr>
            <p:nvPr/>
          </p:nvSpPr>
          <p:spPr bwMode="auto">
            <a:xfrm flipH="1">
              <a:off x="889" y="966"/>
              <a:ext cx="299" cy="539"/>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54" name="Line 22"/>
            <p:cNvSpPr>
              <a:spLocks noChangeShapeType="1"/>
            </p:cNvSpPr>
            <p:nvPr/>
          </p:nvSpPr>
          <p:spPr bwMode="auto">
            <a:xfrm>
              <a:off x="1941" y="1399"/>
              <a:ext cx="405" cy="407"/>
            </a:xfrm>
            <a:prstGeom prst="line">
              <a:avLst/>
            </a:prstGeom>
            <a:noFill/>
            <a:ln w="9525">
              <a:solidFill>
                <a:srgbClr val="000000"/>
              </a:solidFill>
              <a:round/>
              <a:headEnd/>
              <a:tailEnd/>
            </a:ln>
            <a:effectLst>
              <a:outerShdw dist="107763" dir="18900000" algn="ctr" rotWithShape="0">
                <a:srgbClr val="808080"/>
              </a:outerShdw>
            </a:effectLst>
          </p:spPr>
          <p:txBody>
            <a:bodyPr/>
            <a:lstStyle/>
            <a:p>
              <a:endParaRPr lang="de-DE"/>
            </a:p>
          </p:txBody>
        </p:sp>
        <p:sp>
          <p:nvSpPr>
            <p:cNvPr id="556055" name="Rectangle 23"/>
            <p:cNvSpPr>
              <a:spLocks noChangeArrowheads="1"/>
            </p:cNvSpPr>
            <p:nvPr/>
          </p:nvSpPr>
          <p:spPr bwMode="auto">
            <a:xfrm>
              <a:off x="873" y="2626"/>
              <a:ext cx="810" cy="406"/>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b="0"/>
                <a:t>ISC RAS,</a:t>
              </a:r>
            </a:p>
            <a:p>
              <a:r>
                <a:rPr lang="en-GB" sz="1200" b="0"/>
                <a:t>Russia</a:t>
              </a:r>
            </a:p>
          </p:txBody>
        </p:sp>
        <p:sp>
          <p:nvSpPr>
            <p:cNvPr id="556056" name="Rectangle 24"/>
            <p:cNvSpPr>
              <a:spLocks noChangeArrowheads="1"/>
            </p:cNvSpPr>
            <p:nvPr/>
          </p:nvSpPr>
          <p:spPr bwMode="auto">
            <a:xfrm>
              <a:off x="1893" y="2636"/>
              <a:ext cx="971" cy="407"/>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200">
                  <a:solidFill>
                    <a:srgbClr val="FF3300"/>
                  </a:solidFill>
                </a:rPr>
                <a:t>IHT RAS,</a:t>
              </a:r>
            </a:p>
            <a:p>
              <a:r>
                <a:rPr lang="en-GB" sz="1200">
                  <a:solidFill>
                    <a:srgbClr val="FF3300"/>
                  </a:solidFill>
                </a:rPr>
                <a:t>Russia</a:t>
              </a:r>
            </a:p>
          </p:txBody>
        </p:sp>
        <p:sp>
          <p:nvSpPr>
            <p:cNvPr id="556057" name="Rectangle 25"/>
            <p:cNvSpPr>
              <a:spLocks noChangeArrowheads="1"/>
            </p:cNvSpPr>
            <p:nvPr/>
          </p:nvSpPr>
          <p:spPr bwMode="auto">
            <a:xfrm>
              <a:off x="3114" y="2636"/>
              <a:ext cx="1214" cy="407"/>
            </a:xfrm>
            <a:prstGeom prst="rect">
              <a:avLst/>
            </a:prstGeom>
            <a:gradFill rotWithShape="0">
              <a:gsLst>
                <a:gs pos="0">
                  <a:srgbClr val="FFFFFF"/>
                </a:gs>
                <a:gs pos="100000">
                  <a:srgbClr val="DDDDDD"/>
                </a:gs>
              </a:gsLst>
              <a:path path="shape">
                <a:fillToRect l="50000" t="50000" r="50000" b="50000"/>
              </a:path>
            </a:gradFill>
            <a:ln w="9525">
              <a:solidFill>
                <a:srgbClr val="000000"/>
              </a:solidFill>
              <a:miter lim="800000"/>
              <a:headEnd/>
              <a:tailEnd/>
            </a:ln>
            <a:effectLst>
              <a:outerShdw dist="107763" dir="18900000" algn="ctr" rotWithShape="0">
                <a:srgbClr val="808080"/>
              </a:outerShdw>
            </a:effectLst>
          </p:spPr>
          <p:txBody>
            <a:bodyPr/>
            <a:lstStyle/>
            <a:p>
              <a:r>
                <a:rPr lang="en-GB" sz="1000" b="0"/>
                <a:t>SPb Electrotechnical State University, Russia</a:t>
              </a:r>
            </a:p>
          </p:txBody>
        </p:sp>
      </p:grpSp>
      <p:graphicFrame>
        <p:nvGraphicFramePr>
          <p:cNvPr id="556058" name="Object 26"/>
          <p:cNvGraphicFramePr>
            <a:graphicFrameLocks noChangeAspect="1"/>
          </p:cNvGraphicFramePr>
          <p:nvPr/>
        </p:nvGraphicFramePr>
        <p:xfrm>
          <a:off x="773113" y="4906963"/>
          <a:ext cx="7534275" cy="1493837"/>
        </p:xfrm>
        <a:graphic>
          <a:graphicData uri="http://schemas.openxmlformats.org/presentationml/2006/ole">
            <mc:AlternateContent xmlns:mc="http://schemas.openxmlformats.org/markup-compatibility/2006">
              <mc:Choice xmlns:v="urn:schemas-microsoft-com:vml" Requires="v">
                <p:oleObj spid="_x0000_s556061" name="Документ" r:id="rId4" imgW="6723137" imgH="1339230" progId="Word.Document.8">
                  <p:embed/>
                </p:oleObj>
              </mc:Choice>
              <mc:Fallback>
                <p:oleObj name="Документ" r:id="rId4" imgW="6723137" imgH="1339230" progId="Word.Document.8">
                  <p:embed/>
                  <p:pic>
                    <p:nvPicPr>
                      <p:cNvPr id="0" name="Object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3113" y="4906963"/>
                        <a:ext cx="7534275" cy="149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liennummernplatzhalter 4"/>
          <p:cNvSpPr>
            <a:spLocks noGrp="1"/>
          </p:cNvSpPr>
          <p:nvPr>
            <p:ph type="sldNum" sz="quarter" idx="10"/>
          </p:nvPr>
        </p:nvSpPr>
        <p:spPr/>
        <p:txBody>
          <a:bodyPr/>
          <a:lstStyle/>
          <a:p>
            <a:fld id="{C9FF182F-83F0-4752-8673-2C341B3AD251}" type="slidenum">
              <a:rPr lang="en-GB"/>
              <a:pPr/>
              <a:t>4</a:t>
            </a:fld>
            <a:endParaRPr lang="en-GB"/>
          </a:p>
        </p:txBody>
      </p:sp>
      <p:sp>
        <p:nvSpPr>
          <p:cNvPr id="561154" name="Rectangle 2"/>
          <p:cNvSpPr>
            <a:spLocks noGrp="1" noChangeArrowheads="1"/>
          </p:cNvSpPr>
          <p:nvPr>
            <p:ph type="title"/>
          </p:nvPr>
        </p:nvSpPr>
        <p:spPr>
          <a:xfrm>
            <a:off x="685800" y="0"/>
            <a:ext cx="7772400" cy="762000"/>
          </a:xfrm>
        </p:spPr>
        <p:txBody>
          <a:bodyPr/>
          <a:lstStyle/>
          <a:p>
            <a:pPr defTabSz="914400"/>
            <a:r>
              <a:rPr lang="en-GB">
                <a:solidFill>
                  <a:srgbClr val="333399"/>
                </a:solidFill>
                <a:effectLst/>
                <a:cs typeface="Times New Roman" pitchFamily="18" charset="0"/>
              </a:rPr>
              <a:t>PRECOS project </a:t>
            </a:r>
            <a:r>
              <a:rPr lang="en-US">
                <a:solidFill>
                  <a:srgbClr val="333399"/>
                </a:solidFill>
                <a:effectLst/>
                <a:cs typeface="Times New Roman" pitchFamily="18" charset="0"/>
              </a:rPr>
              <a:t>focus</a:t>
            </a:r>
            <a:r>
              <a:rPr lang="en-GB" sz="3200">
                <a:solidFill>
                  <a:srgbClr val="333399"/>
                </a:solidFill>
                <a:effectLst/>
                <a:cs typeface="Times New Roman" pitchFamily="18" charset="0"/>
              </a:rPr>
              <a:t> </a:t>
            </a:r>
          </a:p>
        </p:txBody>
      </p:sp>
      <p:sp>
        <p:nvSpPr>
          <p:cNvPr id="561155" name="Rectangle 3"/>
          <p:cNvSpPr>
            <a:spLocks noChangeArrowheads="1"/>
          </p:cNvSpPr>
          <p:nvPr/>
        </p:nvSpPr>
        <p:spPr bwMode="auto">
          <a:xfrm>
            <a:off x="409575" y="792163"/>
            <a:ext cx="8734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130000"/>
              </a:lnSpc>
              <a:spcBef>
                <a:spcPct val="40000"/>
              </a:spcBef>
              <a:buSzPct val="85000"/>
            </a:pPr>
            <a:r>
              <a:rPr lang="ru-RU" sz="2000">
                <a:cs typeface="Times New Roman" pitchFamily="18" charset="0"/>
              </a:rPr>
              <a:t>	</a:t>
            </a:r>
            <a:r>
              <a:rPr lang="en-GB" sz="2000">
                <a:cs typeface="Times New Roman" pitchFamily="18" charset="0"/>
              </a:rPr>
              <a:t>Project objective:</a:t>
            </a:r>
            <a:r>
              <a:rPr lang="en-US" sz="1600">
                <a:solidFill>
                  <a:srgbClr val="003399"/>
                </a:solidFill>
                <a:cs typeface="Times New Roman" pitchFamily="18" charset="0"/>
              </a:rPr>
              <a:t>        </a:t>
            </a:r>
            <a:br>
              <a:rPr lang="en-US" sz="1600">
                <a:solidFill>
                  <a:srgbClr val="003399"/>
                </a:solidFill>
                <a:cs typeface="Times New Roman" pitchFamily="18" charset="0"/>
              </a:rPr>
            </a:br>
            <a:r>
              <a:rPr lang="en-US" sz="1600">
                <a:solidFill>
                  <a:srgbClr val="003399"/>
                </a:solidFill>
                <a:cs typeface="Times New Roman" pitchFamily="18" charset="0"/>
              </a:rPr>
              <a:t>    </a:t>
            </a:r>
            <a:r>
              <a:rPr lang="en-GB" sz="1800" i="1">
                <a:cs typeface="Times New Roman" pitchFamily="18" charset="0"/>
              </a:rPr>
              <a:t>Experimental study of phase diagrams of corium mixtures</a:t>
            </a:r>
            <a:r>
              <a:rPr lang="en-GB" sz="1800">
                <a:cs typeface="Times New Roman" pitchFamily="18" charset="0"/>
              </a:rPr>
              <a:t> </a:t>
            </a:r>
          </a:p>
        </p:txBody>
      </p:sp>
      <p:sp>
        <p:nvSpPr>
          <p:cNvPr id="561156" name="Rectangle 4"/>
          <p:cNvSpPr>
            <a:spLocks noChangeArrowheads="1"/>
          </p:cNvSpPr>
          <p:nvPr/>
        </p:nvSpPr>
        <p:spPr bwMode="auto">
          <a:xfrm>
            <a:off x="438150" y="3759200"/>
            <a:ext cx="7620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SzPct val="85000"/>
            </a:pPr>
            <a:r>
              <a:rPr lang="ru-RU" sz="2000">
                <a:cs typeface="Times New Roman" pitchFamily="18" charset="0"/>
              </a:rPr>
              <a:t>	</a:t>
            </a:r>
            <a:r>
              <a:rPr lang="en-GB" sz="2000">
                <a:cs typeface="Times New Roman" pitchFamily="18" charset="0"/>
              </a:rPr>
              <a:t>Data application</a:t>
            </a:r>
            <a:r>
              <a:rPr lang="en-GB" sz="2000">
                <a:solidFill>
                  <a:srgbClr val="003399"/>
                </a:solidFill>
                <a:cs typeface="Times New Roman" pitchFamily="18" charset="0"/>
              </a:rPr>
              <a:t> </a:t>
            </a:r>
          </a:p>
        </p:txBody>
      </p:sp>
      <p:sp>
        <p:nvSpPr>
          <p:cNvPr id="561157" name="Rectangle 5"/>
          <p:cNvSpPr>
            <a:spLocks noChangeArrowheads="1"/>
          </p:cNvSpPr>
          <p:nvPr/>
        </p:nvSpPr>
        <p:spPr bwMode="auto">
          <a:xfrm>
            <a:off x="361950" y="2019300"/>
            <a:ext cx="8664575" cy="168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sz="1800" b="0" i="1">
              <a:cs typeface="Arial" pitchFamily="34" charset="0"/>
            </a:endParaRPr>
          </a:p>
          <a:p>
            <a:pPr lvl="1" algn="just">
              <a:lnSpc>
                <a:spcPct val="120000"/>
              </a:lnSpc>
              <a:buFont typeface="Wingdings" pitchFamily="2" charset="2"/>
              <a:buChar char="Ø"/>
            </a:pPr>
            <a:r>
              <a:rPr lang="en-GB" sz="1800" i="1">
                <a:cs typeface="Arial" pitchFamily="34" charset="0"/>
              </a:rPr>
              <a:t>Liquidus and solidus temperatures versus components concentration</a:t>
            </a:r>
            <a:endParaRPr lang="en-GB" sz="1800" i="1">
              <a:cs typeface="Times New Roman" pitchFamily="18" charset="0"/>
            </a:endParaRPr>
          </a:p>
          <a:p>
            <a:pPr lvl="1" algn="just">
              <a:lnSpc>
                <a:spcPct val="120000"/>
              </a:lnSpc>
              <a:buFont typeface="Wingdings" pitchFamily="2" charset="2"/>
              <a:buChar char="Ø"/>
            </a:pPr>
            <a:r>
              <a:rPr lang="en-GB" sz="1800" i="1">
                <a:cs typeface="Arial" pitchFamily="34" charset="0"/>
              </a:rPr>
              <a:t>Temperature-concentration regions of the miscibility gap</a:t>
            </a:r>
            <a:endParaRPr lang="en-GB" sz="1800" i="1">
              <a:cs typeface="Times New Roman" pitchFamily="18" charset="0"/>
            </a:endParaRPr>
          </a:p>
          <a:p>
            <a:pPr lvl="1" algn="just">
              <a:lnSpc>
                <a:spcPct val="120000"/>
              </a:lnSpc>
              <a:buFont typeface="Wingdings" pitchFamily="2" charset="2"/>
              <a:buChar char="Ø"/>
            </a:pPr>
            <a:r>
              <a:rPr lang="en-GB" sz="1800" i="1">
                <a:cs typeface="Arial" pitchFamily="34" charset="0"/>
              </a:rPr>
              <a:t>Coordinates of eutectic, dystectic and other characteristic points</a:t>
            </a:r>
            <a:endParaRPr lang="en-GB" sz="1800" i="1">
              <a:cs typeface="Times New Roman" pitchFamily="18" charset="0"/>
            </a:endParaRPr>
          </a:p>
          <a:p>
            <a:pPr lvl="1" algn="just">
              <a:lnSpc>
                <a:spcPct val="120000"/>
              </a:lnSpc>
              <a:buFont typeface="Wingdings" pitchFamily="2" charset="2"/>
              <a:buChar char="Ø"/>
            </a:pPr>
            <a:r>
              <a:rPr lang="en-US" sz="1800" i="1">
                <a:cs typeface="Arial" pitchFamily="34" charset="0"/>
              </a:rPr>
              <a:t>Final s</a:t>
            </a:r>
            <a:r>
              <a:rPr lang="en-GB" sz="1800" i="1">
                <a:cs typeface="Arial" pitchFamily="34" charset="0"/>
              </a:rPr>
              <a:t>olubility </a:t>
            </a:r>
            <a:r>
              <a:rPr lang="en-US" sz="1800" i="1">
                <a:cs typeface="Arial" pitchFamily="34" charset="0"/>
              </a:rPr>
              <a:t>in</a:t>
            </a:r>
            <a:r>
              <a:rPr lang="en-GB" sz="1800" i="1">
                <a:cs typeface="Arial" pitchFamily="34" charset="0"/>
              </a:rPr>
              <a:t> solid solution</a:t>
            </a:r>
          </a:p>
        </p:txBody>
      </p:sp>
      <p:sp>
        <p:nvSpPr>
          <p:cNvPr id="561158" name="Rectangle 6"/>
          <p:cNvSpPr>
            <a:spLocks noChangeArrowheads="1"/>
          </p:cNvSpPr>
          <p:nvPr/>
        </p:nvSpPr>
        <p:spPr bwMode="auto">
          <a:xfrm>
            <a:off x="409575" y="1819275"/>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spcBef>
                <a:spcPct val="20000"/>
              </a:spcBef>
              <a:buSzPct val="85000"/>
            </a:pPr>
            <a:r>
              <a:rPr lang="ru-RU" sz="2000">
                <a:cs typeface="Times New Roman" pitchFamily="18" charset="0"/>
              </a:rPr>
              <a:t>	</a:t>
            </a:r>
            <a:r>
              <a:rPr lang="en-GB" sz="2000">
                <a:cs typeface="Times New Roman" pitchFamily="18" charset="0"/>
              </a:rPr>
              <a:t>Experimental data</a:t>
            </a:r>
          </a:p>
        </p:txBody>
      </p:sp>
      <p:sp>
        <p:nvSpPr>
          <p:cNvPr id="561159" name="Rectangle 7"/>
          <p:cNvSpPr>
            <a:spLocks noChangeArrowheads="1"/>
          </p:cNvSpPr>
          <p:nvPr/>
        </p:nvSpPr>
        <p:spPr bwMode="auto">
          <a:xfrm>
            <a:off x="390525" y="4121150"/>
            <a:ext cx="6781800" cy="1357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endParaRPr lang="en-US" sz="1800" i="1">
              <a:cs typeface="Arial" pitchFamily="34" charset="0"/>
            </a:endParaRPr>
          </a:p>
          <a:p>
            <a:pPr lvl="1" algn="just">
              <a:lnSpc>
                <a:spcPct val="120000"/>
              </a:lnSpc>
              <a:buFont typeface="Wingdings" pitchFamily="2" charset="2"/>
              <a:buChar char="Ø"/>
            </a:pPr>
            <a:r>
              <a:rPr lang="en-GB" sz="1800" i="1">
                <a:cs typeface="Arial" pitchFamily="34" charset="0"/>
              </a:rPr>
              <a:t>Thermodynamic database optimisation</a:t>
            </a:r>
            <a:endParaRPr lang="en-GB" sz="1800" i="1">
              <a:cs typeface="Times New Roman" pitchFamily="18" charset="0"/>
            </a:endParaRPr>
          </a:p>
          <a:p>
            <a:pPr lvl="1" algn="just">
              <a:lnSpc>
                <a:spcPct val="120000"/>
              </a:lnSpc>
              <a:buFont typeface="Wingdings" pitchFamily="2" charset="2"/>
              <a:buChar char="Ø"/>
            </a:pPr>
            <a:r>
              <a:rPr lang="en-GB" sz="1800" i="1">
                <a:cs typeface="Arial" pitchFamily="34" charset="0"/>
              </a:rPr>
              <a:t>Thermodynamic code validation</a:t>
            </a:r>
            <a:endParaRPr lang="en-GB" sz="1800" i="1">
              <a:cs typeface="Times New Roman" pitchFamily="18" charset="0"/>
            </a:endParaRPr>
          </a:p>
          <a:p>
            <a:pPr lvl="1" algn="just">
              <a:lnSpc>
                <a:spcPct val="120000"/>
              </a:lnSpc>
              <a:buFont typeface="Wingdings" pitchFamily="2" charset="2"/>
              <a:buChar char="Ø"/>
            </a:pPr>
            <a:r>
              <a:rPr lang="en-GB" sz="1800" i="1">
                <a:cs typeface="Times New Roman" pitchFamily="18" charset="0"/>
              </a:rPr>
              <a:t>Corium behaviour modelling </a:t>
            </a:r>
          </a:p>
        </p:txBody>
      </p:sp>
    </p:spTree>
  </p:cSld>
  <p:clrMapOvr>
    <a:masterClrMapping/>
  </p:clrMapOvr>
  <p:transition advClick="0">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liennummernplatzhalter 4"/>
          <p:cNvSpPr>
            <a:spLocks noGrp="1"/>
          </p:cNvSpPr>
          <p:nvPr>
            <p:ph type="sldNum" sz="quarter" idx="10"/>
          </p:nvPr>
        </p:nvSpPr>
        <p:spPr/>
        <p:txBody>
          <a:bodyPr/>
          <a:lstStyle/>
          <a:p>
            <a:fld id="{AA753CCE-A9F2-4207-B9BF-7DEB9C1EEDBF}" type="slidenum">
              <a:rPr lang="en-GB"/>
              <a:pPr/>
              <a:t>5</a:t>
            </a:fld>
            <a:endParaRPr lang="en-GB"/>
          </a:p>
        </p:txBody>
      </p:sp>
      <p:sp>
        <p:nvSpPr>
          <p:cNvPr id="563202" name="Rectangle 2"/>
          <p:cNvSpPr>
            <a:spLocks noChangeArrowheads="1"/>
          </p:cNvSpPr>
          <p:nvPr/>
        </p:nvSpPr>
        <p:spPr bwMode="auto">
          <a:xfrm>
            <a:off x="422275" y="1741488"/>
            <a:ext cx="8482013" cy="193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20000"/>
              </a:lnSpc>
              <a:buFont typeface="Wingdings" pitchFamily="2" charset="2"/>
              <a:buChar char="Ø"/>
            </a:pPr>
            <a:r>
              <a:rPr lang="en-US" sz="2000"/>
              <a:t> Visual polythermal analysis in the cold crucible (VPA IMCC)</a:t>
            </a:r>
            <a:endParaRPr lang="en-US" sz="2000">
              <a:sym typeface="Symbol" pitchFamily="18" charset="2"/>
            </a:endParaRPr>
          </a:p>
          <a:p>
            <a:pPr marL="342900" indent="-342900">
              <a:lnSpc>
                <a:spcPct val="120000"/>
              </a:lnSpc>
              <a:buFont typeface="Wingdings" pitchFamily="2" charset="2"/>
              <a:buChar char="Ø"/>
            </a:pPr>
            <a:r>
              <a:rPr lang="en-US" sz="2000"/>
              <a:t> Differential thermal analysis (DTA) and differential scanning calorimetry (DSC)</a:t>
            </a:r>
            <a:endParaRPr lang="en-US" sz="2000">
              <a:sym typeface="Symbol" pitchFamily="18" charset="2"/>
            </a:endParaRPr>
          </a:p>
          <a:p>
            <a:pPr marL="342900" indent="-342900">
              <a:lnSpc>
                <a:spcPct val="120000"/>
              </a:lnSpc>
              <a:buFont typeface="Wingdings" pitchFamily="2" charset="2"/>
              <a:buChar char="Ø"/>
            </a:pPr>
            <a:r>
              <a:rPr lang="en-US" sz="2000"/>
              <a:t> Visual polythermal analysis in the Galakhov microfurnace (GM)</a:t>
            </a:r>
            <a:endParaRPr lang="en-US" sz="2000">
              <a:sym typeface="Symbol" pitchFamily="18" charset="2"/>
            </a:endParaRPr>
          </a:p>
          <a:p>
            <a:pPr marL="342900" indent="-342900">
              <a:lnSpc>
                <a:spcPct val="120000"/>
              </a:lnSpc>
              <a:buFont typeface="Wingdings" pitchFamily="2" charset="2"/>
              <a:buChar char="Ø"/>
            </a:pPr>
            <a:r>
              <a:rPr lang="en-US" sz="2000"/>
              <a:t> High-temperature microscopy (HTM)</a:t>
            </a:r>
            <a:endParaRPr lang="en-US" sz="2000">
              <a:sym typeface="Symbol" pitchFamily="18" charset="2"/>
            </a:endParaRPr>
          </a:p>
          <a:p>
            <a:pPr marL="342900" indent="-342900">
              <a:lnSpc>
                <a:spcPct val="120000"/>
              </a:lnSpc>
              <a:buFont typeface="Wingdings" pitchFamily="2" charset="2"/>
              <a:buChar char="Ø"/>
            </a:pPr>
            <a:r>
              <a:rPr lang="en-US" sz="2000"/>
              <a:t> Laser pulse heating (LP)</a:t>
            </a:r>
            <a:endParaRPr lang="en-GB" sz="2000"/>
          </a:p>
        </p:txBody>
      </p:sp>
      <p:sp>
        <p:nvSpPr>
          <p:cNvPr id="563203" name="Rectangle 3"/>
          <p:cNvSpPr>
            <a:spLocks noChangeArrowheads="1"/>
          </p:cNvSpPr>
          <p:nvPr/>
        </p:nvSpPr>
        <p:spPr bwMode="auto">
          <a:xfrm>
            <a:off x="635000" y="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endParaRPr lang="ru-RU" sz="2400">
              <a:solidFill>
                <a:srgbClr val="000099"/>
              </a:solidFill>
              <a:effectLst>
                <a:outerShdw blurRad="38100" dist="38100" dir="2700000" algn="tl">
                  <a:srgbClr val="000000"/>
                </a:outerShdw>
              </a:effectLst>
            </a:endParaRPr>
          </a:p>
        </p:txBody>
      </p:sp>
      <p:sp>
        <p:nvSpPr>
          <p:cNvPr id="563206" name="Rectangle 6"/>
          <p:cNvSpPr>
            <a:spLocks noChangeArrowheads="1"/>
          </p:cNvSpPr>
          <p:nvPr/>
        </p:nvSpPr>
        <p:spPr bwMode="auto">
          <a:xfrm>
            <a:off x="333375" y="4491038"/>
            <a:ext cx="8482013"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buFont typeface="Wingdings" pitchFamily="2" charset="2"/>
              <a:buChar char="ü"/>
            </a:pPr>
            <a:r>
              <a:rPr lang="en-US" sz="1600">
                <a:sym typeface="Symbol" pitchFamily="18" charset="2"/>
              </a:rPr>
              <a:t>These methods have been applied in the projects: COLOSS, METCOR, CIRMAT, CIT, ENTHALPY, ECOSTAR, OECD/MASCA and CORPHAD</a:t>
            </a:r>
          </a:p>
          <a:p>
            <a:pPr marL="342900" indent="-342900"/>
            <a:endParaRPr lang="en-GB" sz="1600"/>
          </a:p>
        </p:txBody>
      </p:sp>
      <p:sp>
        <p:nvSpPr>
          <p:cNvPr id="563208" name="Rectangle 8"/>
          <p:cNvSpPr>
            <a:spLocks noGrp="1" noChangeArrowheads="1"/>
          </p:cNvSpPr>
          <p:nvPr>
            <p:ph type="title"/>
          </p:nvPr>
        </p:nvSpPr>
        <p:spPr>
          <a:xfrm>
            <a:off x="485775" y="468313"/>
            <a:ext cx="8118475" cy="762000"/>
          </a:xfrm>
          <a:noFill/>
          <a:ln/>
        </p:spPr>
        <p:txBody>
          <a:bodyPr/>
          <a:lstStyle/>
          <a:p>
            <a:r>
              <a:rPr lang="en-US">
                <a:effectLst/>
              </a:rPr>
              <a:t>Methods of phase diagram experimental study</a:t>
            </a:r>
            <a:endParaRPr lang="en-GB">
              <a:effectLst/>
            </a:endParaRPr>
          </a:p>
        </p:txBody>
      </p:sp>
    </p:spTree>
  </p:cSld>
  <p:clrMapOvr>
    <a:masterClrMapping/>
  </p:clrMapOvr>
  <p:transition advClick="0">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liennummernplatzhalter 4"/>
          <p:cNvSpPr>
            <a:spLocks noGrp="1"/>
          </p:cNvSpPr>
          <p:nvPr>
            <p:ph type="sldNum" sz="quarter" idx="10"/>
          </p:nvPr>
        </p:nvSpPr>
        <p:spPr/>
        <p:txBody>
          <a:bodyPr/>
          <a:lstStyle/>
          <a:p>
            <a:fld id="{745D8B36-B189-4233-B672-1AAE50B98C1D}" type="slidenum">
              <a:rPr lang="en-GB"/>
              <a:pPr/>
              <a:t>6</a:t>
            </a:fld>
            <a:endParaRPr lang="en-GB"/>
          </a:p>
        </p:txBody>
      </p:sp>
      <p:sp>
        <p:nvSpPr>
          <p:cNvPr id="577539" name="Rectangle 3"/>
          <p:cNvSpPr>
            <a:spLocks noChangeArrowheads="1"/>
          </p:cNvSpPr>
          <p:nvPr/>
        </p:nvSpPr>
        <p:spPr bwMode="auto">
          <a:xfrm>
            <a:off x="635000" y="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a:endParaRPr lang="ru-RU" sz="2400">
              <a:solidFill>
                <a:srgbClr val="000099"/>
              </a:solidFill>
              <a:effectLst>
                <a:outerShdw blurRad="38100" dist="38100" dir="2700000" algn="tl">
                  <a:srgbClr val="000000"/>
                </a:outerShdw>
              </a:effectLst>
            </a:endParaRPr>
          </a:p>
        </p:txBody>
      </p:sp>
      <p:sp>
        <p:nvSpPr>
          <p:cNvPr id="577541" name="Rectangle 5"/>
          <p:cNvSpPr>
            <a:spLocks noChangeArrowheads="1"/>
          </p:cNvSpPr>
          <p:nvPr/>
        </p:nvSpPr>
        <p:spPr bwMode="auto">
          <a:xfrm>
            <a:off x="442913" y="1081088"/>
            <a:ext cx="8291512"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endParaRPr lang="en-US" sz="2400">
              <a:solidFill>
                <a:schemeClr val="accent2"/>
              </a:solidFill>
              <a:sym typeface="Symbol" pitchFamily="18" charset="2"/>
            </a:endParaRPr>
          </a:p>
          <a:p>
            <a:pPr marL="342900" indent="-342900">
              <a:lnSpc>
                <a:spcPct val="120000"/>
              </a:lnSpc>
              <a:buFont typeface="Wingdings" pitchFamily="2" charset="2"/>
              <a:buChar char="Ø"/>
            </a:pPr>
            <a:r>
              <a:rPr lang="ru-RU" sz="2000">
                <a:sym typeface="Symbol" pitchFamily="18" charset="2"/>
              </a:rPr>
              <a:t> </a:t>
            </a:r>
            <a:r>
              <a:rPr lang="en-US" sz="2000">
                <a:sym typeface="Symbol" pitchFamily="18" charset="2"/>
              </a:rPr>
              <a:t> Elemental analysis</a:t>
            </a:r>
          </a:p>
          <a:p>
            <a:pPr marL="342900" indent="-342900">
              <a:lnSpc>
                <a:spcPct val="120000"/>
              </a:lnSpc>
            </a:pPr>
            <a:r>
              <a:rPr lang="ru-RU" sz="2000">
                <a:sym typeface="Symbol" pitchFamily="18" charset="2"/>
              </a:rPr>
              <a:t>	</a:t>
            </a:r>
            <a:r>
              <a:rPr lang="en-US" sz="2000">
                <a:sym typeface="Symbol" pitchFamily="18" charset="2"/>
              </a:rPr>
              <a:t> X-ray fluorescence analysis (XRF)</a:t>
            </a:r>
          </a:p>
          <a:p>
            <a:pPr marL="342900" indent="-342900">
              <a:lnSpc>
                <a:spcPct val="120000"/>
              </a:lnSpc>
            </a:pPr>
            <a:r>
              <a:rPr lang="ru-RU" sz="2000">
                <a:sym typeface="Symbol" pitchFamily="18" charset="2"/>
              </a:rPr>
              <a:t>	</a:t>
            </a:r>
            <a:r>
              <a:rPr lang="en-US" sz="2000">
                <a:sym typeface="Symbol" pitchFamily="18" charset="2"/>
              </a:rPr>
              <a:t> Chemical analysis (</a:t>
            </a:r>
            <a:r>
              <a:rPr lang="ru-RU" sz="2000">
                <a:sym typeface="Symbol" pitchFamily="18" charset="2"/>
              </a:rPr>
              <a:t>С</a:t>
            </a:r>
            <a:r>
              <a:rPr lang="en-US" sz="2000">
                <a:sym typeface="Symbol" pitchFamily="18" charset="2"/>
              </a:rPr>
              <a:t>hA)</a:t>
            </a:r>
          </a:p>
          <a:p>
            <a:pPr marL="342900" indent="-342900">
              <a:lnSpc>
                <a:spcPct val="120000"/>
              </a:lnSpc>
              <a:buFont typeface="Wingdings" pitchFamily="2" charset="2"/>
              <a:buChar char="Ø"/>
            </a:pPr>
            <a:r>
              <a:rPr lang="en-US" sz="2000">
                <a:sym typeface="Symbol" pitchFamily="18" charset="2"/>
              </a:rPr>
              <a:t> Phase analysis</a:t>
            </a:r>
          </a:p>
          <a:p>
            <a:pPr marL="342900" indent="-342900">
              <a:lnSpc>
                <a:spcPct val="120000"/>
              </a:lnSpc>
            </a:pPr>
            <a:r>
              <a:rPr lang="ru-RU" sz="2000">
                <a:sym typeface="Symbol" pitchFamily="18" charset="2"/>
              </a:rPr>
              <a:t>	</a:t>
            </a:r>
            <a:r>
              <a:rPr lang="en-US" sz="2000">
                <a:sym typeface="Symbol" pitchFamily="18" charset="2"/>
              </a:rPr>
              <a:t> X-ray diffraction analysis (XRD)</a:t>
            </a:r>
          </a:p>
          <a:p>
            <a:pPr marL="342900" indent="-342900">
              <a:lnSpc>
                <a:spcPct val="120000"/>
              </a:lnSpc>
            </a:pPr>
            <a:r>
              <a:rPr lang="ru-RU" sz="2000">
                <a:sym typeface="Symbol" pitchFamily="18" charset="2"/>
              </a:rPr>
              <a:t>	</a:t>
            </a:r>
            <a:r>
              <a:rPr lang="en-US" sz="2000">
                <a:sym typeface="Symbol" pitchFamily="18" charset="2"/>
              </a:rPr>
              <a:t> Energy-dispersive X-ray spectrometry (EDX)</a:t>
            </a:r>
          </a:p>
          <a:p>
            <a:pPr marL="342900" indent="-342900">
              <a:lnSpc>
                <a:spcPct val="120000"/>
              </a:lnSpc>
              <a:buFont typeface="Wingdings" pitchFamily="2" charset="2"/>
              <a:buChar char="Ø"/>
            </a:pPr>
            <a:r>
              <a:rPr lang="en-US" sz="2000">
                <a:sym typeface="Symbol" pitchFamily="18" charset="2"/>
              </a:rPr>
              <a:t> Microstructure analysis</a:t>
            </a:r>
          </a:p>
          <a:p>
            <a:pPr marL="342900" indent="-342900">
              <a:lnSpc>
                <a:spcPct val="120000"/>
              </a:lnSpc>
            </a:pPr>
            <a:r>
              <a:rPr lang="ru-RU" sz="2000">
                <a:sym typeface="Symbol" pitchFamily="18" charset="2"/>
              </a:rPr>
              <a:t>	</a:t>
            </a:r>
            <a:r>
              <a:rPr lang="en-US" sz="2000">
                <a:sym typeface="Symbol" pitchFamily="18" charset="2"/>
              </a:rPr>
              <a:t> Optical microscopy</a:t>
            </a:r>
          </a:p>
          <a:p>
            <a:pPr marL="342900" indent="-342900">
              <a:lnSpc>
                <a:spcPct val="120000"/>
              </a:lnSpc>
            </a:pPr>
            <a:r>
              <a:rPr lang="ru-RU" sz="2000">
                <a:sym typeface="Symbol" pitchFamily="18" charset="2"/>
              </a:rPr>
              <a:t>	</a:t>
            </a:r>
            <a:r>
              <a:rPr lang="en-US" sz="2000">
                <a:sym typeface="Symbol" pitchFamily="18" charset="2"/>
              </a:rPr>
              <a:t> Scanning electron microscopy (SEM)</a:t>
            </a:r>
          </a:p>
          <a:p>
            <a:pPr marL="342900" indent="-342900">
              <a:lnSpc>
                <a:spcPct val="120000"/>
              </a:lnSpc>
              <a:buFont typeface="Wingdings" pitchFamily="2" charset="2"/>
              <a:buChar char="Ø"/>
            </a:pPr>
            <a:r>
              <a:rPr lang="en-US" sz="2000">
                <a:sym typeface="Symbol" pitchFamily="18" charset="2"/>
              </a:rPr>
              <a:t> Oxygen determination </a:t>
            </a:r>
          </a:p>
          <a:p>
            <a:pPr marL="342900" indent="-342900">
              <a:lnSpc>
                <a:spcPct val="120000"/>
              </a:lnSpc>
              <a:buFont typeface="Wingdings" pitchFamily="2" charset="2"/>
              <a:buNone/>
            </a:pPr>
            <a:r>
              <a:rPr lang="en-US" sz="2000">
                <a:sym typeface="Symbol" pitchFamily="18" charset="2"/>
              </a:rPr>
              <a:t>       Carbothermic reduction </a:t>
            </a:r>
            <a:endParaRPr lang="en-GB" sz="2000">
              <a:sym typeface="Symbol" pitchFamily="18" charset="2"/>
            </a:endParaRPr>
          </a:p>
        </p:txBody>
      </p:sp>
      <p:sp>
        <p:nvSpPr>
          <p:cNvPr id="577544" name="Rectangle 8"/>
          <p:cNvSpPr>
            <a:spLocks noGrp="1" noChangeArrowheads="1"/>
          </p:cNvSpPr>
          <p:nvPr>
            <p:ph type="title"/>
          </p:nvPr>
        </p:nvSpPr>
        <p:spPr>
          <a:xfrm>
            <a:off x="361950" y="504825"/>
            <a:ext cx="7772400" cy="762000"/>
          </a:xfrm>
          <a:noFill/>
          <a:ln/>
        </p:spPr>
        <p:txBody>
          <a:bodyPr/>
          <a:lstStyle/>
          <a:p>
            <a:r>
              <a:rPr lang="en-US">
                <a:effectLst/>
              </a:rPr>
              <a:t>Methods of posttest analysis</a:t>
            </a:r>
            <a:endParaRPr lang="en-GB">
              <a:effectLst/>
            </a:endParaRPr>
          </a:p>
        </p:txBody>
      </p:sp>
    </p:spTree>
  </p:cSld>
  <p:clrMapOvr>
    <a:masterClrMapping/>
  </p:clrMapOvr>
  <p:transition advClick="0">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liennummernplatzhalter 3"/>
          <p:cNvSpPr>
            <a:spLocks noGrp="1"/>
          </p:cNvSpPr>
          <p:nvPr>
            <p:ph type="sldNum" sz="quarter" idx="10"/>
          </p:nvPr>
        </p:nvSpPr>
        <p:spPr/>
        <p:txBody>
          <a:bodyPr/>
          <a:lstStyle/>
          <a:p>
            <a:fld id="{FD0DF14D-9C46-426A-88D5-7B03E927F0DA}" type="slidenum">
              <a:rPr lang="en-GB"/>
              <a:pPr/>
              <a:t>7</a:t>
            </a:fld>
            <a:endParaRPr lang="en-GB"/>
          </a:p>
        </p:txBody>
      </p:sp>
      <p:sp>
        <p:nvSpPr>
          <p:cNvPr id="566274" name="Rectangle 2"/>
          <p:cNvSpPr>
            <a:spLocks noGrp="1" noChangeArrowheads="1"/>
          </p:cNvSpPr>
          <p:nvPr>
            <p:ph type="title"/>
          </p:nvPr>
        </p:nvSpPr>
        <p:spPr>
          <a:xfrm>
            <a:off x="2686050" y="579438"/>
            <a:ext cx="3524250" cy="304800"/>
          </a:xfrm>
          <a:noFill/>
        </p:spPr>
        <p:txBody>
          <a:bodyPr anchor="t"/>
          <a:lstStyle/>
          <a:p>
            <a:pPr marL="1171575" indent="-1171575" defTabSz="914400"/>
            <a:r>
              <a:rPr lang="en-US" sz="1600">
                <a:solidFill>
                  <a:schemeClr val="tx1"/>
                </a:solidFill>
                <a:effectLst/>
              </a:rPr>
              <a:t>CORPHAD.2 project test matrix</a:t>
            </a:r>
            <a:endParaRPr lang="ru-RU" sz="1600">
              <a:solidFill>
                <a:schemeClr val="tx1"/>
              </a:solidFill>
              <a:effectLst/>
            </a:endParaRPr>
          </a:p>
        </p:txBody>
      </p:sp>
      <p:graphicFrame>
        <p:nvGraphicFramePr>
          <p:cNvPr id="566744" name="Group 472"/>
          <p:cNvGraphicFramePr>
            <a:graphicFrameLocks noGrp="1"/>
          </p:cNvGraphicFramePr>
          <p:nvPr>
            <p:ph idx="1"/>
          </p:nvPr>
        </p:nvGraphicFramePr>
        <p:xfrm>
          <a:off x="381000" y="941388"/>
          <a:ext cx="8466138" cy="5120640"/>
        </p:xfrm>
        <a:graphic>
          <a:graphicData uri="http://schemas.openxmlformats.org/drawingml/2006/table">
            <a:tbl>
              <a:tblPr/>
              <a:tblGrid>
                <a:gridCol w="4727575"/>
                <a:gridCol w="1743075"/>
                <a:gridCol w="1995488"/>
              </a:tblGrid>
              <a:tr h="41433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smtClean="0">
                          <a:ln>
                            <a:noFill/>
                          </a:ln>
                          <a:solidFill>
                            <a:srgbClr val="333399"/>
                          </a:solidFill>
                          <a:effectLst>
                            <a:outerShdw blurRad="38100" dist="38100" dir="2700000" algn="tl">
                              <a:srgbClr val="000000"/>
                            </a:outerShdw>
                          </a:effectLst>
                          <a:latin typeface="Arial" pitchFamily="34" charset="0"/>
                          <a:ea typeface="Times New Roman" pitchFamily="18" charset="0"/>
                          <a:cs typeface="Arial Unicode MS" pitchFamily="34" charset="-128"/>
                        </a:rPr>
                        <a:t>Composition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smtClean="0">
                          <a:ln>
                            <a:noFill/>
                          </a:ln>
                          <a:solidFill>
                            <a:srgbClr val="333399"/>
                          </a:solidFill>
                          <a:effectLst>
                            <a:outerShdw blurRad="38100" dist="38100" dir="2700000" algn="tl">
                              <a:srgbClr val="000000"/>
                            </a:outerShdw>
                          </a:effectLst>
                          <a:latin typeface="Arial" pitchFamily="34" charset="0"/>
                          <a:ea typeface="Times New Roman" pitchFamily="18" charset="0"/>
                          <a:cs typeface="Arial Unicode MS" pitchFamily="34" charset="-128"/>
                        </a:rPr>
                        <a:t>Atmosphere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800" b="0" i="1" u="none" strike="noStrike" cap="none" normalizeH="0" baseline="0" smtClean="0">
                          <a:ln>
                            <a:noFill/>
                          </a:ln>
                          <a:solidFill>
                            <a:srgbClr val="333399"/>
                          </a:solidFill>
                          <a:effectLst>
                            <a:outerShdw blurRad="38100" dist="38100" dir="2700000" algn="tl">
                              <a:srgbClr val="000000"/>
                            </a:outerShdw>
                          </a:effectLst>
                          <a:latin typeface="Arial" pitchFamily="34" charset="0"/>
                          <a:ea typeface="Times New Roman" pitchFamily="18" charset="0"/>
                          <a:cs typeface="Arial Unicode MS" pitchFamily="34" charset="-128"/>
                        </a:rPr>
                        <a:t>Experimental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FeO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Argon/Helium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liquidus, solidus,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solubility limits,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eutectic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0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ZrO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FeO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r>
              <a:tr h="7493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SiO</a:t>
                      </a:r>
                      <a:r>
                        <a:rPr kumimoji="0" lang="ru-RU"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Fe</a:t>
                      </a:r>
                      <a:r>
                        <a:rPr kumimoji="0" lang="ru-RU"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a:t>
                      </a:r>
                      <a:r>
                        <a:rPr kumimoji="0" lang="ru-RU"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3</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/Fe</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3</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4</a:t>
                      </a:r>
                      <a:endParaRPr kumimoji="0" lang="ru-RU"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Helium/Air/</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Oxygen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liquidus, solidus, miscibility gap,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eutectic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14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SiO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endPar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Argon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miscibility gap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5925">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ZrO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FeO/</a:t>
                      </a: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Fe</a:t>
                      </a:r>
                      <a:r>
                        <a:rPr kumimoji="0" lang="ru-RU"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a:t>
                      </a:r>
                      <a:r>
                        <a:rPr kumimoji="0" lang="ru-RU"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3</a:t>
                      </a:r>
                      <a:endPar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Argon/Air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ternary eutectic 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U</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O</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Argon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liquidus, solidus,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miscibility gap</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0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Zr</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O</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r>
              <a:tr h="271463">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Zr</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Fe</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O</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r>
              <a:tr h="27305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Fe</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O</a:t>
                      </a:r>
                      <a:endParaRPr kumimoji="0" lang="ru-RU"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de-DE"/>
                    </a:p>
                  </a:txBody>
                  <a:tcPr/>
                </a:tc>
                <a:tc vMerge="1">
                  <a:txBody>
                    <a:bodyPr/>
                    <a:lstStyle/>
                    <a:p>
                      <a:endParaRPr lang="de-DE"/>
                    </a:p>
                  </a:txBody>
                  <a:tcPr/>
                </a:tc>
              </a:tr>
              <a:tr h="5397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Complex corium mixture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UO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SiO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ZrO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Al</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3</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CaO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FeO</a:t>
                      </a:r>
                      <a:r>
                        <a:rPr kumimoji="0" lang="en-US" sz="1600" b="1" i="0" u="none" strike="noStrike" cap="none" normalizeH="0" baseline="-30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 Cr</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2</a:t>
                      </a: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O</a:t>
                      </a:r>
                      <a:r>
                        <a:rPr kumimoji="0" lang="en-US" sz="1600" b="1" i="0" u="none" strike="noStrike" cap="none" normalizeH="0" baseline="-25000" smtClean="0">
                          <a:ln>
                            <a:noFill/>
                          </a:ln>
                          <a:solidFill>
                            <a:schemeClr val="tx1"/>
                          </a:solidFill>
                          <a:effectLst>
                            <a:outerShdw blurRad="38100" dist="38100" dir="2700000" algn="tl">
                              <a:srgbClr val="FFFFFF"/>
                            </a:outerShdw>
                          </a:effectLst>
                          <a:latin typeface="Arial" pitchFamily="34" charset="0"/>
                          <a:ea typeface="Times New Roman" pitchFamily="18" charset="0"/>
                          <a:cs typeface="Arial Unicode MS" pitchFamily="34"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Nitrogen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outerShdw blurRad="38100" dist="38100" dir="2700000" algn="tl">
                              <a:srgbClr val="FFFFFF"/>
                            </a:outerShdw>
                          </a:effectLst>
                          <a:latin typeface="Arial" pitchFamily="34" charset="0"/>
                          <a:ea typeface="Arial Unicode MS" pitchFamily="34" charset="-128"/>
                          <a:cs typeface="Arial Unicode MS" pitchFamily="34" charset="-128"/>
                        </a:rPr>
                        <a:t>liquidus, solidus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6745" name="Rectangle 473"/>
          <p:cNvSpPr>
            <a:spLocks noChangeArrowheads="1"/>
          </p:cNvSpPr>
          <p:nvPr/>
        </p:nvSpPr>
        <p:spPr bwMode="auto">
          <a:xfrm>
            <a:off x="-295275" y="-19050"/>
            <a:ext cx="9324975"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762000"/>
            <a:r>
              <a:rPr lang="en-GB">
                <a:solidFill>
                  <a:srgbClr val="000099"/>
                </a:solidFill>
              </a:rPr>
              <a:t>Links with CORPHAD projects</a:t>
            </a:r>
          </a:p>
        </p:txBody>
      </p:sp>
    </p:spTree>
  </p:cSld>
  <p:clrMapOvr>
    <a:masterClrMapping/>
  </p:clrMapOvr>
  <p:transition advClick="0">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2"/>
          <p:cNvSpPr>
            <a:spLocks noGrp="1"/>
          </p:cNvSpPr>
          <p:nvPr>
            <p:ph type="sldNum" sz="quarter" idx="10"/>
          </p:nvPr>
        </p:nvSpPr>
        <p:spPr/>
        <p:txBody>
          <a:bodyPr/>
          <a:lstStyle/>
          <a:p>
            <a:fld id="{59E60947-6E74-42B4-AED5-CBD01BD80193}" type="slidenum">
              <a:rPr lang="en-GB"/>
              <a:pPr/>
              <a:t>8</a:t>
            </a:fld>
            <a:endParaRPr lang="en-GB"/>
          </a:p>
        </p:txBody>
      </p:sp>
      <p:graphicFrame>
        <p:nvGraphicFramePr>
          <p:cNvPr id="565250" name="Object 2"/>
          <p:cNvGraphicFramePr>
            <a:graphicFrameLocks noChangeAspect="1"/>
          </p:cNvGraphicFramePr>
          <p:nvPr>
            <p:ph/>
          </p:nvPr>
        </p:nvGraphicFramePr>
        <p:xfrm>
          <a:off x="979488" y="639763"/>
          <a:ext cx="7065962" cy="4951412"/>
        </p:xfrm>
        <a:graphic>
          <a:graphicData uri="http://schemas.openxmlformats.org/presentationml/2006/ole">
            <mc:AlternateContent xmlns:mc="http://schemas.openxmlformats.org/markup-compatibility/2006">
              <mc:Choice xmlns:v="urn:schemas-microsoft-com:vml" Requires="v">
                <p:oleObj spid="_x0000_s565253" name="Документ" r:id="rId3" imgW="6486303" imgH="4544350" progId="Word.Document.8">
                  <p:embed/>
                </p:oleObj>
              </mc:Choice>
              <mc:Fallback>
                <p:oleObj name="Документ" r:id="rId3" imgW="6486303" imgH="4544350"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9488" y="639763"/>
                        <a:ext cx="7065962" cy="4951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65251" name="Text Box 3"/>
          <p:cNvSpPr txBox="1">
            <a:spLocks noChangeArrowheads="1"/>
          </p:cNvSpPr>
          <p:nvPr/>
        </p:nvSpPr>
        <p:spPr bwMode="auto">
          <a:xfrm>
            <a:off x="936625" y="5540375"/>
            <a:ext cx="8526463"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Unicode MS" pitchFamily="34" charset="-128"/>
              </a:defRPr>
            </a:lvl1pPr>
            <a:lvl2pPr marL="1028700" indent="-457200">
              <a:defRPr sz="2400">
                <a:solidFill>
                  <a:schemeClr val="tx1"/>
                </a:solidFill>
                <a:latin typeface="Arial Unicode MS" pitchFamily="34" charset="-128"/>
              </a:defRPr>
            </a:lvl2pPr>
            <a:lvl3pPr marL="1633538" indent="-457200">
              <a:defRPr sz="2400">
                <a:solidFill>
                  <a:schemeClr val="tx1"/>
                </a:solidFill>
                <a:latin typeface="Arial Unicode MS" pitchFamily="34" charset="-128"/>
              </a:defRPr>
            </a:lvl3pPr>
            <a:lvl4pPr marL="2270125" indent="-457200">
              <a:defRPr sz="2400">
                <a:solidFill>
                  <a:schemeClr val="tx1"/>
                </a:solidFill>
                <a:latin typeface="Arial Unicode MS" pitchFamily="34" charset="-128"/>
              </a:defRPr>
            </a:lvl4pPr>
            <a:lvl5pPr marL="2906713" indent="-457200">
              <a:defRPr sz="2400">
                <a:solidFill>
                  <a:schemeClr val="tx1"/>
                </a:solidFill>
                <a:latin typeface="Arial Unicode MS" pitchFamily="34" charset="-128"/>
              </a:defRPr>
            </a:lvl5pPr>
            <a:lvl6pPr marL="3363913" indent="-457200" eaLnBrk="0" fontAlgn="base" hangingPunct="0">
              <a:spcBef>
                <a:spcPct val="0"/>
              </a:spcBef>
              <a:spcAft>
                <a:spcPct val="0"/>
              </a:spcAft>
              <a:defRPr sz="2400">
                <a:solidFill>
                  <a:schemeClr val="tx1"/>
                </a:solidFill>
                <a:latin typeface="Arial Unicode MS" pitchFamily="34" charset="-128"/>
              </a:defRPr>
            </a:lvl6pPr>
            <a:lvl7pPr marL="3821113" indent="-457200" eaLnBrk="0" fontAlgn="base" hangingPunct="0">
              <a:spcBef>
                <a:spcPct val="0"/>
              </a:spcBef>
              <a:spcAft>
                <a:spcPct val="0"/>
              </a:spcAft>
              <a:defRPr sz="2400">
                <a:solidFill>
                  <a:schemeClr val="tx1"/>
                </a:solidFill>
                <a:latin typeface="Arial Unicode MS" pitchFamily="34" charset="-128"/>
              </a:defRPr>
            </a:lvl7pPr>
            <a:lvl8pPr marL="4278313" indent="-457200" eaLnBrk="0" fontAlgn="base" hangingPunct="0">
              <a:spcBef>
                <a:spcPct val="0"/>
              </a:spcBef>
              <a:spcAft>
                <a:spcPct val="0"/>
              </a:spcAft>
              <a:defRPr sz="2400">
                <a:solidFill>
                  <a:schemeClr val="tx1"/>
                </a:solidFill>
                <a:latin typeface="Arial Unicode MS" pitchFamily="34" charset="-128"/>
              </a:defRPr>
            </a:lvl8pPr>
            <a:lvl9pPr marL="4735513" indent="-457200" eaLnBrk="0" fontAlgn="base" hangingPunct="0">
              <a:spcBef>
                <a:spcPct val="0"/>
              </a:spcBef>
              <a:spcAft>
                <a:spcPct val="0"/>
              </a:spcAft>
              <a:defRPr sz="2400">
                <a:solidFill>
                  <a:schemeClr val="tx1"/>
                </a:solidFill>
                <a:latin typeface="Arial Unicode MS" pitchFamily="34" charset="-128"/>
              </a:defRPr>
            </a:lvl9pPr>
          </a:lstStyle>
          <a:p>
            <a:pPr>
              <a:buFontTx/>
              <a:buAutoNum type="arabicParenR"/>
            </a:pPr>
            <a:r>
              <a:rPr lang="en-US" sz="1200">
                <a:solidFill>
                  <a:schemeClr val="accent2"/>
                </a:solidFill>
                <a:latin typeface="Arial" pitchFamily="34" charset="0"/>
              </a:rPr>
              <a:t> </a:t>
            </a:r>
            <a:r>
              <a:rPr lang="ru-RU" sz="1200">
                <a:solidFill>
                  <a:schemeClr val="accent2"/>
                </a:solidFill>
                <a:latin typeface="Arial" pitchFamily="34" charset="0"/>
              </a:rPr>
              <a:t>3 </a:t>
            </a:r>
            <a:r>
              <a:rPr lang="en-US" sz="1200">
                <a:solidFill>
                  <a:schemeClr val="accent2"/>
                </a:solidFill>
                <a:latin typeface="Arial" pitchFamily="34" charset="0"/>
              </a:rPr>
              <a:t>tests</a:t>
            </a:r>
            <a:r>
              <a:rPr lang="ru-RU" sz="1200">
                <a:solidFill>
                  <a:schemeClr val="accent2"/>
                </a:solidFill>
                <a:latin typeface="Arial" pitchFamily="34" charset="0"/>
              </a:rPr>
              <a:t> </a:t>
            </a:r>
            <a:r>
              <a:rPr lang="en-US" sz="1200">
                <a:solidFill>
                  <a:schemeClr val="accent2"/>
                </a:solidFill>
                <a:latin typeface="Arial" pitchFamily="34" charset="0"/>
              </a:rPr>
              <a:t>for 1 point on the average</a:t>
            </a:r>
            <a:endParaRPr lang="ru-RU" sz="1200">
              <a:solidFill>
                <a:schemeClr val="accent2"/>
              </a:solidFill>
              <a:latin typeface="Arial" pitchFamily="34" charset="0"/>
            </a:endParaRPr>
          </a:p>
          <a:p>
            <a:pPr>
              <a:buFontTx/>
              <a:buAutoNum type="arabicParenR"/>
            </a:pPr>
            <a:r>
              <a:rPr lang="en-US" sz="1200">
                <a:solidFill>
                  <a:schemeClr val="accent2"/>
                </a:solidFill>
                <a:latin typeface="Arial" pitchFamily="34" charset="0"/>
              </a:rPr>
              <a:t> </a:t>
            </a:r>
            <a:r>
              <a:rPr lang="ru-RU" sz="1200">
                <a:solidFill>
                  <a:schemeClr val="accent2"/>
                </a:solidFill>
                <a:latin typeface="Arial" pitchFamily="34" charset="0"/>
              </a:rPr>
              <a:t>5 </a:t>
            </a:r>
            <a:r>
              <a:rPr lang="en-US" sz="1200">
                <a:solidFill>
                  <a:schemeClr val="accent2"/>
                </a:solidFill>
                <a:latin typeface="Arial" pitchFamily="34" charset="0"/>
              </a:rPr>
              <a:t>tests for 1 point on the average</a:t>
            </a:r>
            <a:endParaRPr lang="ru-RU" sz="1200">
              <a:solidFill>
                <a:schemeClr val="accent2"/>
              </a:solidFill>
              <a:latin typeface="Arial" pitchFamily="34" charset="0"/>
            </a:endParaRPr>
          </a:p>
          <a:p>
            <a:pPr>
              <a:buFontTx/>
              <a:buAutoNum type="arabicParenR"/>
            </a:pPr>
            <a:r>
              <a:rPr lang="en-US" sz="1200">
                <a:solidFill>
                  <a:schemeClr val="accent2"/>
                </a:solidFill>
                <a:latin typeface="Arial" pitchFamily="34" charset="0"/>
              </a:rPr>
              <a:t> Additional number of reference specimens:</a:t>
            </a:r>
            <a:r>
              <a:rPr lang="ru-RU" sz="1200">
                <a:solidFill>
                  <a:schemeClr val="accent2"/>
                </a:solidFill>
                <a:latin typeface="Arial" pitchFamily="34" charset="0"/>
              </a:rPr>
              <a:t> 48</a:t>
            </a:r>
          </a:p>
        </p:txBody>
      </p:sp>
      <p:sp>
        <p:nvSpPr>
          <p:cNvPr id="565252" name="Rectangle 4"/>
          <p:cNvSpPr>
            <a:spLocks noChangeArrowheads="1"/>
          </p:cNvSpPr>
          <p:nvPr/>
        </p:nvSpPr>
        <p:spPr bwMode="auto">
          <a:xfrm>
            <a:off x="744538" y="0"/>
            <a:ext cx="72231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solidFill>
                  <a:srgbClr val="000099"/>
                </a:solidFill>
              </a:rPr>
              <a:t>Scope of experimental work in CORPHAD</a:t>
            </a:r>
          </a:p>
        </p:txBody>
      </p:sp>
    </p:spTree>
  </p:cSld>
  <p:clrMapOvr>
    <a:masterClrMapping/>
  </p:clrMapOvr>
  <p:transition advClick="0">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liennummernplatzhalter 1"/>
          <p:cNvSpPr>
            <a:spLocks noGrp="1"/>
          </p:cNvSpPr>
          <p:nvPr>
            <p:ph type="sldNum" sz="quarter" idx="10"/>
          </p:nvPr>
        </p:nvSpPr>
        <p:spPr/>
        <p:txBody>
          <a:bodyPr/>
          <a:lstStyle/>
          <a:p>
            <a:fld id="{F0D985FD-AA1E-47A9-AA69-441C4E677861}" type="slidenum">
              <a:rPr lang="en-GB"/>
              <a:pPr/>
              <a:t>9</a:t>
            </a:fld>
            <a:endParaRPr lang="en-GB"/>
          </a:p>
        </p:txBody>
      </p:sp>
      <p:sp>
        <p:nvSpPr>
          <p:cNvPr id="568322" name="Rectangle 2"/>
          <p:cNvSpPr>
            <a:spLocks noChangeArrowheads="1"/>
          </p:cNvSpPr>
          <p:nvPr/>
        </p:nvSpPr>
        <p:spPr bwMode="auto">
          <a:xfrm>
            <a:off x="457200" y="153988"/>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079500" indent="-1079500"/>
            <a:r>
              <a:rPr lang="en-US">
                <a:solidFill>
                  <a:srgbClr val="000099"/>
                </a:solidFill>
              </a:rPr>
              <a:t>CORPHAD Papers</a:t>
            </a:r>
            <a:endParaRPr lang="ru-RU">
              <a:solidFill>
                <a:srgbClr val="000099"/>
              </a:solidFill>
            </a:endParaRPr>
          </a:p>
        </p:txBody>
      </p:sp>
      <p:sp>
        <p:nvSpPr>
          <p:cNvPr id="568323" name="Rectangle 3"/>
          <p:cNvSpPr>
            <a:spLocks noChangeArrowheads="1"/>
          </p:cNvSpPr>
          <p:nvPr/>
        </p:nvSpPr>
        <p:spPr bwMode="auto">
          <a:xfrm>
            <a:off x="423863" y="598488"/>
            <a:ext cx="8243887" cy="5537200"/>
          </a:xfrm>
          <a:prstGeom prst="rect">
            <a:avLst/>
          </a:prstGeom>
          <a:noFill/>
          <a:ln>
            <a:noFill/>
          </a:ln>
          <a:effectLst/>
          <a:extLst>
            <a:ext uri="{909E8E84-426E-40DD-AFC4-6F175D3DCCD1}">
              <a14:hiddenFill xmlns:a14="http://schemas.microsoft.com/office/drawing/2010/main">
                <a:gradFill rotWithShape="1">
                  <a:gsLst>
                    <a:gs pos="0">
                      <a:srgbClr val="33CCCC"/>
                    </a:gs>
                    <a:gs pos="100000">
                      <a:srgbClr val="269F9C"/>
                    </a:gs>
                  </a:gsLst>
                  <a:lin ang="0" scaled="1"/>
                </a:gra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eaLnBrk="1" hangingPunct="1"/>
            <a:r>
              <a:rPr lang="ru-RU" sz="1400" b="0"/>
              <a:t>	</a:t>
            </a:r>
            <a:r>
              <a:rPr lang="en-GB" sz="1400" b="0"/>
              <a:t>Bechta S.V., Krushinov E.V., Almjashev V.I., Vitol S.A., Mezentseva L.P., Petrov Yu.B., Lopukh D.B., Khabensky V.B., Barrachin M., Hellmann S., Froment K., Fischer M., Tromm W., Bottomley D., Defoort F., Gusarov V.V.</a:t>
            </a:r>
            <a:r>
              <a:rPr lang="en-GB" sz="1400"/>
              <a:t>  Phase diagram of the ZrO</a:t>
            </a:r>
            <a:r>
              <a:rPr lang="en-GB" sz="1400" baseline="-25000"/>
              <a:t>2</a:t>
            </a:r>
            <a:r>
              <a:rPr lang="en-GB" sz="1400"/>
              <a:t>–FeO system </a:t>
            </a:r>
            <a:r>
              <a:rPr lang="en-GB" sz="1400" b="0"/>
              <a:t>// J. Nucl. Mater. Vol. 348, pp. 114-121 (2006)</a:t>
            </a:r>
          </a:p>
          <a:p>
            <a:pPr marL="342900" indent="-342900" eaLnBrk="1" hangingPunct="1"/>
            <a:endParaRPr lang="en-GB" sz="800" b="0"/>
          </a:p>
          <a:p>
            <a:pPr marL="342900" indent="-342900" eaLnBrk="1" hangingPunct="1"/>
            <a:r>
              <a:rPr lang="ru-RU" sz="1400" b="0"/>
              <a:t>	</a:t>
            </a:r>
            <a:r>
              <a:rPr lang="en-GB" sz="1400" b="0"/>
              <a:t>Bechta S.V., Krushinov E.V., Almjashev V.I., Vitol S.A., Mezentseva L.P., Petrov Yu.B., Lopukh D.B., Khabensky V.B., Barrachin M., Hellmann S., </a:t>
            </a:r>
            <a:r>
              <a:rPr lang="en-US" sz="1400" b="0"/>
              <a:t>Gusarov</a:t>
            </a:r>
            <a:r>
              <a:rPr lang="ru-RU" sz="1400" b="0"/>
              <a:t> </a:t>
            </a:r>
            <a:r>
              <a:rPr lang="en-US" sz="1400" b="0"/>
              <a:t>V.V.</a:t>
            </a:r>
            <a:r>
              <a:rPr lang="en-US" sz="1400"/>
              <a:t>  Phase relations in the ZrO</a:t>
            </a:r>
            <a:r>
              <a:rPr lang="en-US" sz="1400" baseline="-25000"/>
              <a:t>2</a:t>
            </a:r>
            <a:r>
              <a:rPr lang="en-US" sz="1400"/>
              <a:t>-FeO system </a:t>
            </a:r>
            <a:r>
              <a:rPr lang="en-US" sz="1400" b="0"/>
              <a:t>// Russian J. Inorg. Chem. 2006. V. 51.</a:t>
            </a:r>
            <a:r>
              <a:rPr lang="ru-RU" sz="1400" b="0"/>
              <a:t> </a:t>
            </a:r>
            <a:r>
              <a:rPr lang="en-US" sz="1400" b="0"/>
              <a:t>N 2. P. 325-331.</a:t>
            </a:r>
          </a:p>
          <a:p>
            <a:pPr marL="342900" indent="-342900" eaLnBrk="1" hangingPunct="1"/>
            <a:endParaRPr lang="en-US" sz="800" b="0"/>
          </a:p>
          <a:p>
            <a:pPr marL="342900" indent="-342900" eaLnBrk="1" hangingPunct="1"/>
            <a:r>
              <a:rPr lang="ru-RU" sz="1400" b="0"/>
              <a:t>	</a:t>
            </a:r>
            <a:r>
              <a:rPr lang="en-GB" sz="1400" b="0"/>
              <a:t>Mezentseva L.P., Popova V.F., Almjashev V.I., Lomanova N.A., Ugolkov V.L., Beshta S.V., Khabensky V.B., Gusarov V.V. </a:t>
            </a:r>
            <a:r>
              <a:rPr lang="en-US" sz="1400"/>
              <a:t>Phase and chemical transformations in the </a:t>
            </a:r>
            <a:r>
              <a:rPr lang="en-GB" sz="1400"/>
              <a:t>SiO</a:t>
            </a:r>
            <a:r>
              <a:rPr lang="en-GB" sz="1400" baseline="-25000"/>
              <a:t>2</a:t>
            </a:r>
            <a:r>
              <a:rPr lang="en-GB" sz="1400"/>
              <a:t>–Fe</a:t>
            </a:r>
            <a:r>
              <a:rPr lang="en-GB" sz="1400" baseline="-25000"/>
              <a:t>2</a:t>
            </a:r>
            <a:r>
              <a:rPr lang="en-GB" sz="1400"/>
              <a:t>O</a:t>
            </a:r>
            <a:r>
              <a:rPr lang="en-GB" sz="1400" baseline="-25000"/>
              <a:t>3</a:t>
            </a:r>
            <a:r>
              <a:rPr lang="en-GB" sz="1400"/>
              <a:t>(Fe</a:t>
            </a:r>
            <a:r>
              <a:rPr lang="en-GB" sz="1400" baseline="-25000"/>
              <a:t>3</a:t>
            </a:r>
            <a:r>
              <a:rPr lang="en-GB" sz="1400"/>
              <a:t>O</a:t>
            </a:r>
            <a:r>
              <a:rPr lang="en-GB" sz="1400" baseline="-25000"/>
              <a:t>4</a:t>
            </a:r>
            <a:r>
              <a:rPr lang="en-GB" sz="1400"/>
              <a:t>) systems at various oxygen partial pressure</a:t>
            </a:r>
            <a:r>
              <a:rPr lang="en-US" sz="1400"/>
              <a:t> </a:t>
            </a:r>
            <a:r>
              <a:rPr lang="en-US" sz="1400" b="0"/>
              <a:t>// Russian J. Inorg. Chem. 2006. V. 51.</a:t>
            </a:r>
            <a:r>
              <a:rPr lang="ru-RU" sz="1400" b="0"/>
              <a:t> </a:t>
            </a:r>
            <a:r>
              <a:rPr lang="en-US" sz="1400" b="0"/>
              <a:t>N 1. P. 125-133. </a:t>
            </a:r>
          </a:p>
          <a:p>
            <a:pPr marL="342900" indent="-342900" eaLnBrk="1" hangingPunct="1"/>
            <a:endParaRPr lang="ru-RU" sz="800" b="0"/>
          </a:p>
          <a:p>
            <a:pPr marL="342900" indent="-342900" eaLnBrk="1" hangingPunct="1"/>
            <a:r>
              <a:rPr lang="ru-RU" sz="1400" b="0"/>
              <a:t>	</a:t>
            </a:r>
            <a:r>
              <a:rPr lang="en-GB" sz="1400" b="0"/>
              <a:t>Bechta S.V., Krushinov E.V., Almjashev V.I., Vitol S.A., Mezentseva L.P., Petrov Yu.B., Lopukh D.B., Lomanova N.A., Khabensky V.B., Barrachin M., Hellmann S., Froment K., Fischer M., Tromm W., Bottomley D., Gusarov V.V.</a:t>
            </a:r>
            <a:r>
              <a:rPr lang="en-GB" sz="1400"/>
              <a:t> </a:t>
            </a:r>
            <a:r>
              <a:rPr lang="en-US" sz="1400"/>
              <a:t>Phase Transformation in the Binary Section of the UO</a:t>
            </a:r>
            <a:r>
              <a:rPr lang="en-US" sz="1400" baseline="-25000"/>
              <a:t>2</a:t>
            </a:r>
            <a:r>
              <a:rPr lang="en-GB" sz="1400"/>
              <a:t>–</a:t>
            </a:r>
            <a:r>
              <a:rPr lang="en-US" sz="1400"/>
              <a:t>FeO</a:t>
            </a:r>
            <a:r>
              <a:rPr lang="en-GB" sz="1400"/>
              <a:t>–</a:t>
            </a:r>
            <a:r>
              <a:rPr lang="en-US" sz="1400"/>
              <a:t>Fe System </a:t>
            </a:r>
            <a:r>
              <a:rPr lang="en-GB" sz="1400" b="0"/>
              <a:t>// </a:t>
            </a:r>
            <a:r>
              <a:rPr lang="en-US" sz="1400" b="0"/>
              <a:t>Russian J</a:t>
            </a:r>
            <a:r>
              <a:rPr lang="ru-RU" sz="1400" b="0"/>
              <a:t>.</a:t>
            </a:r>
            <a:r>
              <a:rPr lang="en-GB" sz="2400" b="0"/>
              <a:t> </a:t>
            </a:r>
            <a:r>
              <a:rPr lang="en-GB" sz="1400" b="0"/>
              <a:t>Radiochemistry.</a:t>
            </a:r>
            <a:r>
              <a:rPr lang="en-US" sz="1400" b="0"/>
              <a:t> 2007. V. 49. N 1. P. 20-24.</a:t>
            </a:r>
          </a:p>
          <a:p>
            <a:pPr marL="342900" indent="-342900" eaLnBrk="1" hangingPunct="1"/>
            <a:endParaRPr lang="en-GB" sz="800" b="0"/>
          </a:p>
          <a:p>
            <a:pPr marL="342900" indent="-342900" eaLnBrk="1" hangingPunct="1"/>
            <a:r>
              <a:rPr lang="ru-RU" sz="1400" b="0"/>
              <a:t>	</a:t>
            </a:r>
            <a:r>
              <a:rPr lang="en-GB" sz="1400" b="0"/>
              <a:t>Bechta S.V., Krushinov E.V., Almjashev V.I., Vitol S.A., Mezentseva L.P., Petrov Yu.B., Lopukh D.B., Khabensky V.B., Barrachin M., Hellmann S., Froment K., Fischer M., Tromm W., Bottomley D., Gusarov V.V.</a:t>
            </a:r>
            <a:r>
              <a:rPr lang="en-GB" sz="1400"/>
              <a:t>  UO</a:t>
            </a:r>
            <a:r>
              <a:rPr lang="en-GB" sz="1400" baseline="-25000"/>
              <a:t>2</a:t>
            </a:r>
            <a:r>
              <a:rPr lang="en-GB" sz="1400"/>
              <a:t>–FeO phase diagram </a:t>
            </a:r>
            <a:r>
              <a:rPr lang="en-GB" sz="1400" b="0"/>
              <a:t>// </a:t>
            </a:r>
            <a:r>
              <a:rPr lang="en-US" sz="1200"/>
              <a:t>J</a:t>
            </a:r>
            <a:r>
              <a:rPr lang="ru-RU" sz="1200"/>
              <a:t>. </a:t>
            </a:r>
            <a:r>
              <a:rPr lang="en-US" sz="1200"/>
              <a:t>Nucl</a:t>
            </a:r>
            <a:r>
              <a:rPr lang="ru-RU" sz="1200"/>
              <a:t>. </a:t>
            </a:r>
            <a:r>
              <a:rPr lang="en-US" sz="1200"/>
              <a:t>Mater</a:t>
            </a:r>
            <a:r>
              <a:rPr lang="ru-RU" sz="1200"/>
              <a:t>., 362 (2007) 46-52</a:t>
            </a:r>
            <a:r>
              <a:rPr lang="ru-RU"/>
              <a:t> </a:t>
            </a:r>
            <a:endParaRPr lang="en-US" sz="1400" b="0">
              <a:solidFill>
                <a:srgbClr val="FF0000"/>
              </a:solidFill>
            </a:endParaRPr>
          </a:p>
          <a:p>
            <a:pPr marL="342900" indent="-342900" eaLnBrk="1" hangingPunct="1"/>
            <a:endParaRPr lang="en-US" sz="800"/>
          </a:p>
          <a:p>
            <a:pPr marL="342900" indent="-342900" eaLnBrk="1" hangingPunct="1"/>
            <a:r>
              <a:rPr lang="ru-RU" sz="1400" b="0"/>
              <a:t>	</a:t>
            </a:r>
            <a:r>
              <a:rPr lang="en-GB" sz="1400" b="0"/>
              <a:t>Mezentseva L.P., Popova V.F., Almjashev V.I., Lomanova N.A., Ugolkov V.L., Bechta S.V., Khabensky V.B., Barrachin M., Hellmann S., Gusarov V.V.</a:t>
            </a:r>
            <a:r>
              <a:rPr lang="en-GB" sz="1400"/>
              <a:t>  Phase diagrams of the SiO</a:t>
            </a:r>
            <a:r>
              <a:rPr lang="en-GB" sz="1400" baseline="-25000"/>
              <a:t>2</a:t>
            </a:r>
            <a:r>
              <a:rPr lang="en-GB" sz="1400"/>
              <a:t>–Fe</a:t>
            </a:r>
            <a:r>
              <a:rPr lang="en-GB" sz="1400" baseline="-25000"/>
              <a:t>2</a:t>
            </a:r>
            <a:r>
              <a:rPr lang="en-GB" sz="1400"/>
              <a:t>O</a:t>
            </a:r>
            <a:r>
              <a:rPr lang="en-GB" sz="1400" baseline="-25000"/>
              <a:t>3</a:t>
            </a:r>
            <a:r>
              <a:rPr lang="en-GB" sz="1400"/>
              <a:t>(Fe</a:t>
            </a:r>
            <a:r>
              <a:rPr lang="en-GB" sz="1400" baseline="-25000"/>
              <a:t>3</a:t>
            </a:r>
            <a:r>
              <a:rPr lang="en-GB" sz="1400"/>
              <a:t>O</a:t>
            </a:r>
            <a:r>
              <a:rPr lang="en-GB" sz="1400" baseline="-25000"/>
              <a:t>4</a:t>
            </a:r>
            <a:r>
              <a:rPr lang="en-GB" sz="1400"/>
              <a:t>) systems in different gas atmosphere </a:t>
            </a:r>
            <a:r>
              <a:rPr lang="en-GB" sz="1400" b="0"/>
              <a:t>// J. Europ. Ceram. Soc., in press</a:t>
            </a:r>
            <a:endParaRPr lang="en-US" sz="1400" b="0"/>
          </a:p>
        </p:txBody>
      </p:sp>
    </p:spTree>
  </p:cSld>
  <p:clrMapOvr>
    <a:masterClrMapping/>
  </p:clrMapOvr>
  <p:transition advClick="0">
    <p:zoom dir="in"/>
  </p:transition>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677</Words>
  <Application>Microsoft Office PowerPoint</Application>
  <PresentationFormat>Bildschirmpräsentation (4:3)</PresentationFormat>
  <Paragraphs>207</Paragraphs>
  <Slides>14</Slides>
  <Notes>9</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2</vt:i4>
      </vt:variant>
      <vt:variant>
        <vt:lpstr>Folientitel</vt:lpstr>
      </vt:variant>
      <vt:variant>
        <vt:i4>14</vt:i4>
      </vt:variant>
    </vt:vector>
  </HeadingPairs>
  <TitlesOfParts>
    <vt:vector size="24" baseType="lpstr">
      <vt:lpstr>Arial Unicode MS</vt:lpstr>
      <vt:lpstr>Arial</vt:lpstr>
      <vt:lpstr>Times New Roman CYR</vt:lpstr>
      <vt:lpstr>Times New Roman</vt:lpstr>
      <vt:lpstr>Wingdings</vt:lpstr>
      <vt:lpstr>Symbol</vt:lpstr>
      <vt:lpstr>Trebuchet MS</vt:lpstr>
      <vt:lpstr>Оформление по умолчанию</vt:lpstr>
      <vt:lpstr>CorelDRAW 7.0 Graphic</vt:lpstr>
      <vt:lpstr>Документ Microsoft Word</vt:lpstr>
      <vt:lpstr>PRECOS ISTC project proposal #3813: Phase relation in corium systems  </vt:lpstr>
      <vt:lpstr>Contents</vt:lpstr>
      <vt:lpstr>PRECOS project general information </vt:lpstr>
      <vt:lpstr>PRECOS project focus </vt:lpstr>
      <vt:lpstr>Methods of phase diagram experimental study</vt:lpstr>
      <vt:lpstr>Methods of posttest analysis</vt:lpstr>
      <vt:lpstr>CORPHAD.2 project test matrix</vt:lpstr>
      <vt:lpstr>PowerPoint-Präsentation</vt:lpstr>
      <vt:lpstr>PowerPoint-Präsentation</vt:lpstr>
      <vt:lpstr>PowerPoint-Präsentation</vt:lpstr>
      <vt:lpstr>PowerPoint-Präsentation</vt:lpstr>
      <vt:lpstr>PowerPoint-Präsentation</vt:lpstr>
      <vt:lpstr>PRECOS test matrix</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PRECOS ISTC project</dc:title>
  <dc:subject>12 CEG-SAM</dc:subject>
  <dc:creator>S Bechta</dc:creator>
  <cp:lastModifiedBy>Peters, Ursula</cp:lastModifiedBy>
  <cp:revision>725</cp:revision>
  <cp:lastPrinted>2001-10-30T08:59:27Z</cp:lastPrinted>
  <dcterms:created xsi:type="dcterms:W3CDTF">1998-10-12T06:52:06Z</dcterms:created>
  <dcterms:modified xsi:type="dcterms:W3CDTF">2012-10-18T17:59:37Z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asmolov@nsi.kiae.ru</vt:lpwstr>
  </property>
  <property fmtid="{D5CDD505-2E9C-101B-9397-08002B2CF9AE}" pid="8" name="HomePage">
    <vt:lpwstr>http:\\www.nsi.kiae.ru</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10140862</vt:i4>
  </property>
  <property fmtid="{D5CDD505-2E9C-101B-9397-08002B2CF9AE}" pid="14" name="TextColor">
    <vt:i4>0</vt:i4>
  </property>
  <property fmtid="{D5CDD505-2E9C-101B-9397-08002B2CF9AE}" pid="15" name="LinkColor">
    <vt:i4>16711680</vt:i4>
  </property>
  <property fmtid="{D5CDD505-2E9C-101B-9397-08002B2CF9AE}" pid="16" name="VisitedColor">
    <vt:i4>10040268</vt:i4>
  </property>
  <property fmtid="{D5CDD505-2E9C-101B-9397-08002B2CF9AE}" pid="17" name="TransparentButton">
    <vt:i4>-1</vt:i4>
  </property>
  <property fmtid="{D5CDD505-2E9C-101B-9397-08002B2CF9AE}" pid="18" name="ButtonType">
    <vt:i4>1</vt:i4>
  </property>
  <property fmtid="{D5CDD505-2E9C-101B-9397-08002B2CF9AE}" pid="19" name="ShowNotes">
    <vt:bool>true</vt:bool>
  </property>
  <property fmtid="{D5CDD505-2E9C-101B-9397-08002B2CF9AE}" pid="20" name="NavBtnPos">
    <vt:i4>1</vt:i4>
  </property>
  <property fmtid="{D5CDD505-2E9C-101B-9397-08002B2CF9AE}" pid="21" name="OutputDir">
    <vt:lpwstr>C:\PRG10\ASMOLOV</vt:lpwstr>
  </property>
  <property fmtid="{D5CDD505-2E9C-101B-9397-08002B2CF9AE}" pid="22" name="Description0">
    <vt:lpwstr/>
  </property>
</Properties>
</file>