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6" r:id="rId2"/>
    <p:sldId id="383" r:id="rId3"/>
    <p:sldId id="370" r:id="rId4"/>
    <p:sldId id="384" r:id="rId5"/>
    <p:sldId id="372" r:id="rId6"/>
    <p:sldId id="373" r:id="rId7"/>
    <p:sldId id="382" r:id="rId8"/>
    <p:sldId id="36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371" r:id="rId18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47638"/>
    <a:srgbClr val="83732D"/>
    <a:srgbClr val="993300"/>
    <a:srgbClr val="008000"/>
    <a:srgbClr val="00CC00"/>
    <a:srgbClr val="FF0000"/>
    <a:srgbClr val="FF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03" autoAdjust="0"/>
  </p:normalViewPr>
  <p:slideViewPr>
    <p:cSldViewPr snapToGrid="0">
      <p:cViewPr>
        <p:scale>
          <a:sx n="83" d="100"/>
          <a:sy n="83" d="100"/>
        </p:scale>
        <p:origin x="-1282" y="-34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56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48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49" tIns="46076" rIns="92149" bIns="46076" numCol="1" anchor="b" anchorCtr="0" compatLnSpc="1">
            <a:prstTxWarp prst="textNoShape">
              <a:avLst/>
            </a:prstTxWarp>
          </a:bodyPr>
          <a:lstStyle>
            <a:lvl1pPr defTabSz="922338">
              <a:defRPr sz="1200" b="0">
                <a:latin typeface="Times New Roman CYR" charset="-5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728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99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3288"/>
            <a:ext cx="5435600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33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54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74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95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361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16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20750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70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675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21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42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85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3288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92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13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defTabSz="91440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3F3271-27D7-4601-B98A-2BE177533981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788017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CA0B88-3243-4DE4-AAB6-9EDF732194C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375024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9A6DFC-EDC3-463B-AF5D-F3BE318CB06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66583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>
          <a:xfrm>
            <a:off x="7043738" y="62372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C5203D-734F-4271-BFE2-86D5A7362D9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747649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F8A82F-20A9-44DE-9417-767260CE38E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61038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96AF20F-C9BB-4494-8F5F-8D5D867A2C6E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23274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E3ACDD-A061-421A-A33C-8644D59A6812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61697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4723D8C-08B3-4C87-89A0-5D51EA6560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608899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A4A123-D4FF-45E2-867A-F23237BC173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660511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E772740-4123-49C8-8505-FDEEC2238D5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577993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7D318B-118F-42DB-9DCA-11CD43C03BC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656936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C82C1E-52D2-4215-9009-C4D41493A08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366247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0">
                <a:solidFill>
                  <a:srgbClr val="000099"/>
                </a:solidFill>
              </a:defRPr>
            </a:lvl1pPr>
          </a:lstStyle>
          <a:p>
            <a:fld id="{60A49349-DD4A-49E8-955C-F2B45A418663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79586" name="Rectangle 1026"/>
          <p:cNvSpPr>
            <a:spLocks noChangeArrowheads="1"/>
          </p:cNvSpPr>
          <p:nvPr userDrawn="1"/>
        </p:nvSpPr>
        <p:spPr bwMode="auto">
          <a:xfrm>
            <a:off x="4508500" y="6275388"/>
            <a:ext cx="38258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A50021"/>
                </a:solidFill>
              </a:rPr>
              <a:t>1</a:t>
            </a:r>
            <a:r>
              <a:rPr lang="ru-RU" sz="1200">
                <a:solidFill>
                  <a:srgbClr val="A50021"/>
                </a:solidFill>
              </a:rPr>
              <a:t>3</a:t>
            </a:r>
            <a:r>
              <a:rPr lang="en-US" sz="1200" baseline="30000">
                <a:solidFill>
                  <a:srgbClr val="A50021"/>
                </a:solidFill>
              </a:rPr>
              <a:t>th</a:t>
            </a:r>
            <a:r>
              <a:rPr lang="en-US" sz="1200">
                <a:solidFill>
                  <a:srgbClr val="A50021"/>
                </a:solidFill>
              </a:rPr>
              <a:t> CEG-SAM Meeting, March 5-</a:t>
            </a:r>
            <a:r>
              <a:rPr lang="ru-RU" sz="1200">
                <a:solidFill>
                  <a:srgbClr val="A50021"/>
                </a:solidFill>
              </a:rPr>
              <a:t>7</a:t>
            </a:r>
            <a:r>
              <a:rPr lang="en-US" sz="1200">
                <a:solidFill>
                  <a:srgbClr val="A50021"/>
                </a:solidFill>
              </a:rPr>
              <a:t>, 2008, Budapest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175" y="2206625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4400">
                <a:effectLst/>
              </a:rPr>
              <a:t>Status of</a:t>
            </a:r>
            <a:r>
              <a:rPr lang="en-US">
                <a:effectLst/>
              </a:rPr>
              <a:t> </a:t>
            </a:r>
            <a:r>
              <a:rPr lang="en-US" sz="4400">
                <a:effectLst/>
              </a:rPr>
              <a:t>PRECOS ISTC project #3813: </a:t>
            </a:r>
            <a:r>
              <a:rPr lang="en-US" sz="4400" u="sng">
                <a:effectLst/>
              </a:rPr>
              <a:t>P</a:t>
            </a:r>
            <a:r>
              <a:rPr lang="en-US" sz="4400">
                <a:effectLst/>
              </a:rPr>
              <a:t>hase </a:t>
            </a:r>
            <a:r>
              <a:rPr lang="en-US" sz="4400" u="sng">
                <a:effectLst/>
              </a:rPr>
              <a:t>re</a:t>
            </a:r>
            <a:r>
              <a:rPr lang="en-US" sz="4400">
                <a:effectLst/>
              </a:rPr>
              <a:t>lation in </a:t>
            </a:r>
            <a:r>
              <a:rPr lang="en-US" sz="4400" u="sng">
                <a:effectLst/>
              </a:rPr>
              <a:t>co</a:t>
            </a:r>
            <a:r>
              <a:rPr lang="en-US" sz="4400">
                <a:effectLst/>
              </a:rPr>
              <a:t>rium </a:t>
            </a:r>
            <a:r>
              <a:rPr lang="en-US" sz="4400" u="sng">
                <a:effectLst/>
              </a:rPr>
              <a:t>s</a:t>
            </a:r>
            <a:r>
              <a:rPr lang="en-US" sz="4400">
                <a:effectLst/>
              </a:rPr>
              <a:t>ystems</a:t>
            </a:r>
            <a:r>
              <a:rPr lang="en-US" sz="4800">
                <a:effectLst/>
              </a:rPr>
              <a:t> </a:t>
            </a:r>
            <a:br>
              <a:rPr lang="en-US" sz="4800">
                <a:effectLst/>
              </a:rPr>
            </a:br>
            <a:endParaRPr lang="en-US" sz="4800">
              <a:effectLst/>
            </a:endParaRPr>
          </a:p>
        </p:txBody>
      </p:sp>
      <p:grpSp>
        <p:nvGrpSpPr>
          <p:cNvPr id="147474" name="Group 18"/>
          <p:cNvGrpSpPr>
            <a:grpSpLocks/>
          </p:cNvGrpSpPr>
          <p:nvPr/>
        </p:nvGrpSpPr>
        <p:grpSpPr bwMode="auto">
          <a:xfrm>
            <a:off x="4860925" y="55563"/>
            <a:ext cx="4035425" cy="939800"/>
            <a:chOff x="3062" y="0"/>
            <a:chExt cx="2542" cy="592"/>
          </a:xfrm>
        </p:grpSpPr>
        <p:sp>
          <p:nvSpPr>
            <p:cNvPr id="147467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GB" sz="1800"/>
                <a:t> 		</a:t>
              </a:r>
              <a:r>
                <a:rPr lang="en-US" sz="1800"/>
                <a:t>ISTC</a:t>
              </a:r>
              <a:endParaRPr lang="en-GB" sz="1800"/>
            </a:p>
          </p:txBody>
        </p:sp>
        <p:pic>
          <p:nvPicPr>
            <p:cNvPr id="147468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7473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147466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ea typeface="Arial Unicode MS" pitchFamily="34" charset="-128"/>
                  <a:cs typeface="Arial Unicode MS" pitchFamily="34" charset="-128"/>
                </a:rPr>
                <a:t>A.P. Alexandrov </a:t>
              </a:r>
              <a:r>
                <a:rPr lang="en-GB" sz="1800"/>
                <a:t>Research</a:t>
              </a:r>
              <a:r>
                <a:rPr lang="en-US" sz="1800"/>
                <a:t> </a:t>
              </a:r>
              <a:r>
                <a:rPr lang="en-GB" sz="1800"/>
                <a:t>Institute</a:t>
              </a:r>
              <a:r>
                <a:rPr lang="en-US" sz="1800"/>
                <a:t> of Technology</a:t>
              </a:r>
              <a:endParaRPr lang="en-GB" sz="1800"/>
            </a:p>
          </p:txBody>
        </p:sp>
        <p:graphicFrame>
          <p:nvGraphicFramePr>
            <p:cNvPr id="147469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4217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565150" y="4119563"/>
            <a:ext cx="75088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400"/>
              <a:t>Presented by S. </a:t>
            </a:r>
            <a:r>
              <a:rPr lang="en-US" sz="2400">
                <a:solidFill>
                  <a:srgbClr val="000000"/>
                </a:solidFill>
              </a:rPr>
              <a:t>Bechta</a:t>
            </a:r>
            <a:endParaRPr lang="en-GB" sz="24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400"/>
              <a:t>13</a:t>
            </a:r>
            <a:r>
              <a:rPr lang="en-US" sz="2400" baseline="30000"/>
              <a:t>th</a:t>
            </a:r>
            <a:r>
              <a:rPr lang="en-US" sz="2400"/>
              <a:t> CEG-SAM </a:t>
            </a:r>
            <a:r>
              <a:rPr lang="en-GB" sz="2400"/>
              <a:t>Meeting</a:t>
            </a:r>
          </a:p>
        </p:txBody>
      </p: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19A0B-2EE5-4F1F-BB1E-6F47B957BE6B}" type="slidenum">
              <a:rPr lang="en-GB"/>
              <a:pPr/>
              <a:t>10</a:t>
            </a:fld>
            <a:endParaRPr lang="en-GB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566738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Binary oxidic systems (1)</a:t>
            </a:r>
            <a:endParaRPr lang="en-GB">
              <a:effectLst/>
            </a:endParaRPr>
          </a:p>
        </p:txBody>
      </p:sp>
      <p:sp>
        <p:nvSpPr>
          <p:cNvPr id="610588" name="Rectangle 284"/>
          <p:cNvSpPr>
            <a:spLocks noChangeArrowheads="1"/>
          </p:cNvSpPr>
          <p:nvPr/>
        </p:nvSpPr>
        <p:spPr bwMode="auto">
          <a:xfrm>
            <a:off x="176213" y="747713"/>
            <a:ext cx="13970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ZrO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</a:t>
            </a:r>
            <a:r>
              <a:rPr lang="en-US" sz="2000" baseline="-25000">
                <a:solidFill>
                  <a:srgbClr val="660033"/>
                </a:solidFill>
              </a:rPr>
              <a:t>y</a:t>
            </a:r>
            <a:endParaRPr lang="ru-RU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2000" baseline="-25000">
              <a:solidFill>
                <a:srgbClr val="660033"/>
              </a:solidFill>
            </a:endParaRPr>
          </a:p>
        </p:txBody>
      </p:sp>
      <p:grpSp>
        <p:nvGrpSpPr>
          <p:cNvPr id="610590" name="Group 286"/>
          <p:cNvGrpSpPr>
            <a:grpSpLocks/>
          </p:cNvGrpSpPr>
          <p:nvPr/>
        </p:nvGrpSpPr>
        <p:grpSpPr bwMode="auto">
          <a:xfrm>
            <a:off x="4897438" y="638175"/>
            <a:ext cx="2160587" cy="2687638"/>
            <a:chOff x="3120" y="416"/>
            <a:chExt cx="1361" cy="1693"/>
          </a:xfrm>
        </p:grpSpPr>
        <p:sp>
          <p:nvSpPr>
            <p:cNvPr id="610591" name="Line 287"/>
            <p:cNvSpPr>
              <a:spLocks noChangeShapeType="1"/>
            </p:cNvSpPr>
            <p:nvPr/>
          </p:nvSpPr>
          <p:spPr bwMode="auto">
            <a:xfrm flipV="1">
              <a:off x="4344" y="528"/>
              <a:ext cx="0" cy="1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592" name="Text Box 288"/>
            <p:cNvSpPr txBox="1">
              <a:spLocks noChangeArrowheads="1"/>
            </p:cNvSpPr>
            <p:nvPr/>
          </p:nvSpPr>
          <p:spPr bwMode="auto">
            <a:xfrm>
              <a:off x="3565" y="1897"/>
              <a:ext cx="5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600">
                  <a:latin typeface="Arial" pitchFamily="34" charset="0"/>
                </a:rPr>
                <a:t>mass.%</a:t>
              </a:r>
              <a:endParaRPr lang="ru-RU" sz="1600">
                <a:latin typeface="Arial" pitchFamily="34" charset="0"/>
              </a:endParaRPr>
            </a:p>
          </p:txBody>
        </p:sp>
        <p:sp>
          <p:nvSpPr>
            <p:cNvPr id="610593" name="Text Box 289"/>
            <p:cNvSpPr txBox="1">
              <a:spLocks noChangeArrowheads="1"/>
            </p:cNvSpPr>
            <p:nvPr/>
          </p:nvSpPr>
          <p:spPr bwMode="auto">
            <a:xfrm>
              <a:off x="3225" y="1792"/>
              <a:ext cx="333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Fe</a:t>
              </a:r>
              <a:r>
                <a:rPr lang="en-US" sz="1000" baseline="-25000">
                  <a:latin typeface="Arial" pitchFamily="34" charset="0"/>
                </a:rPr>
                <a:t>3</a:t>
              </a:r>
              <a:r>
                <a:rPr lang="en-US" sz="1000">
                  <a:latin typeface="Arial" pitchFamily="34" charset="0"/>
                </a:rPr>
                <a:t>O</a:t>
              </a:r>
              <a:r>
                <a:rPr lang="en-US" sz="1000" baseline="-25000">
                  <a:latin typeface="Arial" pitchFamily="34" charset="0"/>
                </a:rPr>
                <a:t>4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4" name="Text Box 290"/>
            <p:cNvSpPr txBox="1">
              <a:spLocks noChangeArrowheads="1"/>
            </p:cNvSpPr>
            <p:nvPr/>
          </p:nvSpPr>
          <p:spPr bwMode="auto">
            <a:xfrm>
              <a:off x="3469" y="1792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20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5" name="Text Box 291"/>
            <p:cNvSpPr txBox="1">
              <a:spLocks noChangeArrowheads="1"/>
            </p:cNvSpPr>
            <p:nvPr/>
          </p:nvSpPr>
          <p:spPr bwMode="auto">
            <a:xfrm>
              <a:off x="3666" y="1792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40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6" name="Text Box 292"/>
            <p:cNvSpPr txBox="1">
              <a:spLocks noChangeArrowheads="1"/>
            </p:cNvSpPr>
            <p:nvPr/>
          </p:nvSpPr>
          <p:spPr bwMode="auto">
            <a:xfrm>
              <a:off x="3848" y="1792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60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7" name="Text Box 293"/>
            <p:cNvSpPr txBox="1">
              <a:spLocks noChangeArrowheads="1"/>
            </p:cNvSpPr>
            <p:nvPr/>
          </p:nvSpPr>
          <p:spPr bwMode="auto">
            <a:xfrm>
              <a:off x="4040" y="1792"/>
              <a:ext cx="223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80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8" name="Text Box 294"/>
            <p:cNvSpPr txBox="1">
              <a:spLocks noChangeArrowheads="1"/>
            </p:cNvSpPr>
            <p:nvPr/>
          </p:nvSpPr>
          <p:spPr bwMode="auto">
            <a:xfrm>
              <a:off x="4192" y="1792"/>
              <a:ext cx="289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ZrO</a:t>
              </a:r>
              <a:r>
                <a:rPr lang="en-US" sz="1000" baseline="-25000">
                  <a:latin typeface="Arial" pitchFamily="34" charset="0"/>
                </a:rPr>
                <a:t>2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0599" name="Line 295"/>
            <p:cNvSpPr>
              <a:spLocks noChangeShapeType="1"/>
            </p:cNvSpPr>
            <p:nvPr/>
          </p:nvSpPr>
          <p:spPr bwMode="auto">
            <a:xfrm>
              <a:off x="3394" y="1780"/>
              <a:ext cx="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0" name="Line 296"/>
            <p:cNvSpPr>
              <a:spLocks noChangeShapeType="1"/>
            </p:cNvSpPr>
            <p:nvPr/>
          </p:nvSpPr>
          <p:spPr bwMode="auto">
            <a:xfrm flipV="1">
              <a:off x="3582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1" name="Line 297"/>
            <p:cNvSpPr>
              <a:spLocks noChangeShapeType="1"/>
            </p:cNvSpPr>
            <p:nvPr/>
          </p:nvSpPr>
          <p:spPr bwMode="auto">
            <a:xfrm flipV="1">
              <a:off x="3771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2" name="Line 298"/>
            <p:cNvSpPr>
              <a:spLocks noChangeShapeType="1"/>
            </p:cNvSpPr>
            <p:nvPr/>
          </p:nvSpPr>
          <p:spPr bwMode="auto">
            <a:xfrm flipV="1">
              <a:off x="3960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3" name="Line 299"/>
            <p:cNvSpPr>
              <a:spLocks noChangeShapeType="1"/>
            </p:cNvSpPr>
            <p:nvPr/>
          </p:nvSpPr>
          <p:spPr bwMode="auto">
            <a:xfrm flipV="1">
              <a:off x="4147" y="1736"/>
              <a:ext cx="0" cy="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4" name="Line 300"/>
            <p:cNvSpPr>
              <a:spLocks noChangeShapeType="1"/>
            </p:cNvSpPr>
            <p:nvPr/>
          </p:nvSpPr>
          <p:spPr bwMode="auto">
            <a:xfrm flipV="1">
              <a:off x="3394" y="528"/>
              <a:ext cx="0" cy="1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05" name="Text Box 301"/>
            <p:cNvSpPr txBox="1">
              <a:spLocks noChangeArrowheads="1"/>
            </p:cNvSpPr>
            <p:nvPr/>
          </p:nvSpPr>
          <p:spPr bwMode="auto">
            <a:xfrm>
              <a:off x="3259" y="416"/>
              <a:ext cx="29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T, </a:t>
              </a:r>
              <a:r>
                <a:rPr lang="en-US" sz="1000">
                  <a:latin typeface="Arial" pitchFamily="34" charset="0"/>
                  <a:sym typeface="Symbol" pitchFamily="18" charset="2"/>
                </a:rPr>
                <a:t>C</a:t>
              </a:r>
            </a:p>
          </p:txBody>
        </p:sp>
        <p:grpSp>
          <p:nvGrpSpPr>
            <p:cNvPr id="610606" name="Group 302"/>
            <p:cNvGrpSpPr>
              <a:grpSpLocks/>
            </p:cNvGrpSpPr>
            <p:nvPr/>
          </p:nvGrpSpPr>
          <p:grpSpPr bwMode="auto">
            <a:xfrm>
              <a:off x="3121" y="1668"/>
              <a:ext cx="313" cy="155"/>
              <a:chOff x="2273" y="3929"/>
              <a:chExt cx="383" cy="180"/>
            </a:xfrm>
          </p:grpSpPr>
          <p:sp>
            <p:nvSpPr>
              <p:cNvPr id="610607" name="Line 303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08" name="Text Box 304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1200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09" name="Group 305"/>
            <p:cNvGrpSpPr>
              <a:grpSpLocks/>
            </p:cNvGrpSpPr>
            <p:nvPr/>
          </p:nvGrpSpPr>
          <p:grpSpPr bwMode="auto">
            <a:xfrm>
              <a:off x="3121" y="1105"/>
              <a:ext cx="313" cy="154"/>
              <a:chOff x="2273" y="3929"/>
              <a:chExt cx="383" cy="180"/>
            </a:xfrm>
          </p:grpSpPr>
          <p:sp>
            <p:nvSpPr>
              <p:cNvPr id="610610" name="Line 306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11" name="Text Box 307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2000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12" name="Group 308"/>
            <p:cNvGrpSpPr>
              <a:grpSpLocks/>
            </p:cNvGrpSpPr>
            <p:nvPr/>
          </p:nvGrpSpPr>
          <p:grpSpPr bwMode="auto">
            <a:xfrm>
              <a:off x="3121" y="824"/>
              <a:ext cx="313" cy="154"/>
              <a:chOff x="2273" y="3929"/>
              <a:chExt cx="383" cy="180"/>
            </a:xfrm>
          </p:grpSpPr>
          <p:sp>
            <p:nvSpPr>
              <p:cNvPr id="610613" name="Line 309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14" name="Text Box 310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2400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15" name="Group 311"/>
            <p:cNvGrpSpPr>
              <a:grpSpLocks/>
            </p:cNvGrpSpPr>
            <p:nvPr/>
          </p:nvGrpSpPr>
          <p:grpSpPr bwMode="auto">
            <a:xfrm>
              <a:off x="3121" y="543"/>
              <a:ext cx="313" cy="154"/>
              <a:chOff x="2273" y="3929"/>
              <a:chExt cx="383" cy="179"/>
            </a:xfrm>
          </p:grpSpPr>
          <p:sp>
            <p:nvSpPr>
              <p:cNvPr id="610616" name="Line 312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17" name="Text Box 313"/>
              <p:cNvSpPr txBox="1">
                <a:spLocks noChangeArrowheads="1"/>
              </p:cNvSpPr>
              <p:nvPr/>
            </p:nvSpPr>
            <p:spPr bwMode="auto">
              <a:xfrm>
                <a:off x="2273" y="3929"/>
                <a:ext cx="356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2800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18" name="Group 314"/>
            <p:cNvGrpSpPr>
              <a:grpSpLocks/>
            </p:cNvGrpSpPr>
            <p:nvPr/>
          </p:nvGrpSpPr>
          <p:grpSpPr bwMode="auto">
            <a:xfrm>
              <a:off x="3120" y="1387"/>
              <a:ext cx="314" cy="154"/>
              <a:chOff x="2274" y="3929"/>
              <a:chExt cx="382" cy="180"/>
            </a:xfrm>
          </p:grpSpPr>
          <p:sp>
            <p:nvSpPr>
              <p:cNvPr id="610619" name="Line 315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0" name="Text Box 316"/>
              <p:cNvSpPr txBox="1">
                <a:spLocks noChangeArrowheads="1"/>
              </p:cNvSpPr>
              <p:nvPr/>
            </p:nvSpPr>
            <p:spPr bwMode="auto">
              <a:xfrm>
                <a:off x="2274" y="3929"/>
                <a:ext cx="355" cy="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1600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0621" name="Group 317"/>
            <p:cNvGrpSpPr>
              <a:grpSpLocks/>
            </p:cNvGrpSpPr>
            <p:nvPr/>
          </p:nvGrpSpPr>
          <p:grpSpPr bwMode="auto">
            <a:xfrm>
              <a:off x="3396" y="692"/>
              <a:ext cx="950" cy="1032"/>
              <a:chOff x="365" y="1118"/>
              <a:chExt cx="1297" cy="1409"/>
            </a:xfrm>
          </p:grpSpPr>
          <p:sp>
            <p:nvSpPr>
              <p:cNvPr id="610622" name="Freeform 318"/>
              <p:cNvSpPr>
                <a:spLocks/>
              </p:cNvSpPr>
              <p:nvPr/>
            </p:nvSpPr>
            <p:spPr bwMode="auto">
              <a:xfrm>
                <a:off x="401" y="2415"/>
                <a:ext cx="12" cy="112"/>
              </a:xfrm>
              <a:custGeom>
                <a:avLst/>
                <a:gdLst>
                  <a:gd name="T0" fmla="*/ 0 w 112"/>
                  <a:gd name="T1" fmla="*/ 1058 h 1058"/>
                  <a:gd name="T2" fmla="*/ 0 w 112"/>
                  <a:gd name="T3" fmla="*/ 1024 h 1058"/>
                  <a:gd name="T4" fmla="*/ 0 w 112"/>
                  <a:gd name="T5" fmla="*/ 989 h 1058"/>
                  <a:gd name="T6" fmla="*/ 0 w 112"/>
                  <a:gd name="T7" fmla="*/ 954 h 1058"/>
                  <a:gd name="T8" fmla="*/ 0 w 112"/>
                  <a:gd name="T9" fmla="*/ 918 h 1058"/>
                  <a:gd name="T10" fmla="*/ 13 w 112"/>
                  <a:gd name="T11" fmla="*/ 905 h 1058"/>
                  <a:gd name="T12" fmla="*/ 27 w 112"/>
                  <a:gd name="T13" fmla="*/ 891 h 1058"/>
                  <a:gd name="T14" fmla="*/ 27 w 112"/>
                  <a:gd name="T15" fmla="*/ 849 h 1058"/>
                  <a:gd name="T16" fmla="*/ 27 w 112"/>
                  <a:gd name="T17" fmla="*/ 807 h 1058"/>
                  <a:gd name="T18" fmla="*/ 27 w 112"/>
                  <a:gd name="T19" fmla="*/ 767 h 1058"/>
                  <a:gd name="T20" fmla="*/ 27 w 112"/>
                  <a:gd name="T21" fmla="*/ 725 h 1058"/>
                  <a:gd name="T22" fmla="*/ 27 w 112"/>
                  <a:gd name="T23" fmla="*/ 683 h 1058"/>
                  <a:gd name="T24" fmla="*/ 27 w 112"/>
                  <a:gd name="T25" fmla="*/ 642 h 1058"/>
                  <a:gd name="T26" fmla="*/ 27 w 112"/>
                  <a:gd name="T27" fmla="*/ 600 h 1058"/>
                  <a:gd name="T28" fmla="*/ 27 w 112"/>
                  <a:gd name="T29" fmla="*/ 557 h 1058"/>
                  <a:gd name="T30" fmla="*/ 40 w 112"/>
                  <a:gd name="T31" fmla="*/ 544 h 1058"/>
                  <a:gd name="T32" fmla="*/ 56 w 112"/>
                  <a:gd name="T33" fmla="*/ 530 h 1058"/>
                  <a:gd name="T34" fmla="*/ 56 w 112"/>
                  <a:gd name="T35" fmla="*/ 506 h 1058"/>
                  <a:gd name="T36" fmla="*/ 56 w 112"/>
                  <a:gd name="T37" fmla="*/ 482 h 1058"/>
                  <a:gd name="T38" fmla="*/ 56 w 112"/>
                  <a:gd name="T39" fmla="*/ 458 h 1058"/>
                  <a:gd name="T40" fmla="*/ 56 w 112"/>
                  <a:gd name="T41" fmla="*/ 433 h 1058"/>
                  <a:gd name="T42" fmla="*/ 56 w 112"/>
                  <a:gd name="T43" fmla="*/ 409 h 1058"/>
                  <a:gd name="T44" fmla="*/ 56 w 112"/>
                  <a:gd name="T45" fmla="*/ 384 h 1058"/>
                  <a:gd name="T46" fmla="*/ 56 w 112"/>
                  <a:gd name="T47" fmla="*/ 360 h 1058"/>
                  <a:gd name="T48" fmla="*/ 56 w 112"/>
                  <a:gd name="T49" fmla="*/ 335 h 1058"/>
                  <a:gd name="T50" fmla="*/ 69 w 112"/>
                  <a:gd name="T51" fmla="*/ 322 h 1058"/>
                  <a:gd name="T52" fmla="*/ 83 w 112"/>
                  <a:gd name="T53" fmla="*/ 307 h 1058"/>
                  <a:gd name="T54" fmla="*/ 83 w 112"/>
                  <a:gd name="T55" fmla="*/ 283 h 1058"/>
                  <a:gd name="T56" fmla="*/ 83 w 112"/>
                  <a:gd name="T57" fmla="*/ 259 h 1058"/>
                  <a:gd name="T58" fmla="*/ 83 w 112"/>
                  <a:gd name="T59" fmla="*/ 235 h 1058"/>
                  <a:gd name="T60" fmla="*/ 83 w 112"/>
                  <a:gd name="T61" fmla="*/ 211 h 1058"/>
                  <a:gd name="T62" fmla="*/ 83 w 112"/>
                  <a:gd name="T63" fmla="*/ 187 h 1058"/>
                  <a:gd name="T64" fmla="*/ 83 w 112"/>
                  <a:gd name="T65" fmla="*/ 161 h 1058"/>
                  <a:gd name="T66" fmla="*/ 83 w 112"/>
                  <a:gd name="T67" fmla="*/ 137 h 1058"/>
                  <a:gd name="T68" fmla="*/ 83 w 112"/>
                  <a:gd name="T69" fmla="*/ 112 h 1058"/>
                  <a:gd name="T70" fmla="*/ 96 w 112"/>
                  <a:gd name="T71" fmla="*/ 99 h 1058"/>
                  <a:gd name="T72" fmla="*/ 112 w 112"/>
                  <a:gd name="T73" fmla="*/ 85 h 1058"/>
                  <a:gd name="T74" fmla="*/ 112 w 112"/>
                  <a:gd name="T75" fmla="*/ 64 h 1058"/>
                  <a:gd name="T76" fmla="*/ 112 w 112"/>
                  <a:gd name="T77" fmla="*/ 42 h 1058"/>
                  <a:gd name="T78" fmla="*/ 112 w 112"/>
                  <a:gd name="T79" fmla="*/ 21 h 1058"/>
                  <a:gd name="T80" fmla="*/ 112 w 112"/>
                  <a:gd name="T81" fmla="*/ 0 h 1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2" h="1058">
                    <a:moveTo>
                      <a:pt x="0" y="1058"/>
                    </a:moveTo>
                    <a:lnTo>
                      <a:pt x="0" y="1024"/>
                    </a:lnTo>
                    <a:lnTo>
                      <a:pt x="0" y="989"/>
                    </a:lnTo>
                    <a:lnTo>
                      <a:pt x="0" y="954"/>
                    </a:lnTo>
                    <a:lnTo>
                      <a:pt x="0" y="918"/>
                    </a:lnTo>
                    <a:lnTo>
                      <a:pt x="13" y="905"/>
                    </a:lnTo>
                    <a:lnTo>
                      <a:pt x="27" y="891"/>
                    </a:lnTo>
                    <a:lnTo>
                      <a:pt x="27" y="849"/>
                    </a:lnTo>
                    <a:lnTo>
                      <a:pt x="27" y="807"/>
                    </a:lnTo>
                    <a:lnTo>
                      <a:pt x="27" y="767"/>
                    </a:lnTo>
                    <a:lnTo>
                      <a:pt x="27" y="725"/>
                    </a:lnTo>
                    <a:lnTo>
                      <a:pt x="27" y="683"/>
                    </a:lnTo>
                    <a:lnTo>
                      <a:pt x="27" y="642"/>
                    </a:lnTo>
                    <a:lnTo>
                      <a:pt x="27" y="600"/>
                    </a:lnTo>
                    <a:lnTo>
                      <a:pt x="27" y="557"/>
                    </a:lnTo>
                    <a:lnTo>
                      <a:pt x="40" y="544"/>
                    </a:lnTo>
                    <a:lnTo>
                      <a:pt x="56" y="530"/>
                    </a:lnTo>
                    <a:lnTo>
                      <a:pt x="56" y="506"/>
                    </a:lnTo>
                    <a:lnTo>
                      <a:pt x="56" y="482"/>
                    </a:lnTo>
                    <a:lnTo>
                      <a:pt x="56" y="458"/>
                    </a:lnTo>
                    <a:lnTo>
                      <a:pt x="56" y="433"/>
                    </a:lnTo>
                    <a:lnTo>
                      <a:pt x="56" y="409"/>
                    </a:lnTo>
                    <a:lnTo>
                      <a:pt x="56" y="384"/>
                    </a:lnTo>
                    <a:lnTo>
                      <a:pt x="56" y="360"/>
                    </a:lnTo>
                    <a:lnTo>
                      <a:pt x="56" y="335"/>
                    </a:lnTo>
                    <a:lnTo>
                      <a:pt x="69" y="322"/>
                    </a:lnTo>
                    <a:lnTo>
                      <a:pt x="83" y="307"/>
                    </a:lnTo>
                    <a:lnTo>
                      <a:pt x="83" y="283"/>
                    </a:lnTo>
                    <a:lnTo>
                      <a:pt x="83" y="259"/>
                    </a:lnTo>
                    <a:lnTo>
                      <a:pt x="83" y="235"/>
                    </a:lnTo>
                    <a:lnTo>
                      <a:pt x="83" y="211"/>
                    </a:lnTo>
                    <a:lnTo>
                      <a:pt x="83" y="187"/>
                    </a:lnTo>
                    <a:lnTo>
                      <a:pt x="83" y="161"/>
                    </a:lnTo>
                    <a:lnTo>
                      <a:pt x="83" y="137"/>
                    </a:lnTo>
                    <a:lnTo>
                      <a:pt x="83" y="112"/>
                    </a:lnTo>
                    <a:lnTo>
                      <a:pt x="96" y="99"/>
                    </a:lnTo>
                    <a:lnTo>
                      <a:pt x="112" y="85"/>
                    </a:lnTo>
                    <a:lnTo>
                      <a:pt x="112" y="64"/>
                    </a:lnTo>
                    <a:lnTo>
                      <a:pt x="112" y="42"/>
                    </a:lnTo>
                    <a:lnTo>
                      <a:pt x="112" y="21"/>
                    </a:lnTo>
                    <a:lnTo>
                      <a:pt x="112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3" name="Freeform 319"/>
              <p:cNvSpPr>
                <a:spLocks/>
              </p:cNvSpPr>
              <p:nvPr/>
            </p:nvSpPr>
            <p:spPr bwMode="auto">
              <a:xfrm>
                <a:off x="1614" y="2450"/>
                <a:ext cx="9" cy="44"/>
              </a:xfrm>
              <a:custGeom>
                <a:avLst/>
                <a:gdLst>
                  <a:gd name="T0" fmla="*/ 82 w 82"/>
                  <a:gd name="T1" fmla="*/ 417 h 417"/>
                  <a:gd name="T2" fmla="*/ 82 w 82"/>
                  <a:gd name="T3" fmla="*/ 404 h 417"/>
                  <a:gd name="T4" fmla="*/ 82 w 82"/>
                  <a:gd name="T5" fmla="*/ 389 h 417"/>
                  <a:gd name="T6" fmla="*/ 70 w 82"/>
                  <a:gd name="T7" fmla="*/ 376 h 417"/>
                  <a:gd name="T8" fmla="*/ 57 w 82"/>
                  <a:gd name="T9" fmla="*/ 360 h 417"/>
                  <a:gd name="T10" fmla="*/ 57 w 82"/>
                  <a:gd name="T11" fmla="*/ 334 h 417"/>
                  <a:gd name="T12" fmla="*/ 57 w 82"/>
                  <a:gd name="T13" fmla="*/ 307 h 417"/>
                  <a:gd name="T14" fmla="*/ 57 w 82"/>
                  <a:gd name="T15" fmla="*/ 279 h 417"/>
                  <a:gd name="T16" fmla="*/ 57 w 82"/>
                  <a:gd name="T17" fmla="*/ 251 h 417"/>
                  <a:gd name="T18" fmla="*/ 44 w 82"/>
                  <a:gd name="T19" fmla="*/ 238 h 417"/>
                  <a:gd name="T20" fmla="*/ 29 w 82"/>
                  <a:gd name="T21" fmla="*/ 222 h 417"/>
                  <a:gd name="T22" fmla="*/ 29 w 82"/>
                  <a:gd name="T23" fmla="*/ 195 h 417"/>
                  <a:gd name="T24" fmla="*/ 29 w 82"/>
                  <a:gd name="T25" fmla="*/ 167 h 417"/>
                  <a:gd name="T26" fmla="*/ 29 w 82"/>
                  <a:gd name="T27" fmla="*/ 139 h 417"/>
                  <a:gd name="T28" fmla="*/ 29 w 82"/>
                  <a:gd name="T29" fmla="*/ 110 h 417"/>
                  <a:gd name="T30" fmla="*/ 15 w 82"/>
                  <a:gd name="T31" fmla="*/ 97 h 417"/>
                  <a:gd name="T32" fmla="*/ 0 w 82"/>
                  <a:gd name="T33" fmla="*/ 82 h 417"/>
                  <a:gd name="T34" fmla="*/ 0 w 82"/>
                  <a:gd name="T35" fmla="*/ 62 h 417"/>
                  <a:gd name="T36" fmla="*/ 0 w 82"/>
                  <a:gd name="T37" fmla="*/ 41 h 417"/>
                  <a:gd name="T38" fmla="*/ 0 w 82"/>
                  <a:gd name="T39" fmla="*/ 21 h 417"/>
                  <a:gd name="T40" fmla="*/ 0 w 82"/>
                  <a:gd name="T41" fmla="*/ 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2" h="417">
                    <a:moveTo>
                      <a:pt x="82" y="417"/>
                    </a:moveTo>
                    <a:lnTo>
                      <a:pt x="82" y="404"/>
                    </a:lnTo>
                    <a:lnTo>
                      <a:pt x="82" y="389"/>
                    </a:lnTo>
                    <a:lnTo>
                      <a:pt x="70" y="376"/>
                    </a:lnTo>
                    <a:lnTo>
                      <a:pt x="57" y="360"/>
                    </a:lnTo>
                    <a:lnTo>
                      <a:pt x="57" y="334"/>
                    </a:lnTo>
                    <a:lnTo>
                      <a:pt x="57" y="307"/>
                    </a:lnTo>
                    <a:lnTo>
                      <a:pt x="57" y="279"/>
                    </a:lnTo>
                    <a:lnTo>
                      <a:pt x="57" y="251"/>
                    </a:lnTo>
                    <a:lnTo>
                      <a:pt x="44" y="238"/>
                    </a:lnTo>
                    <a:lnTo>
                      <a:pt x="29" y="222"/>
                    </a:lnTo>
                    <a:lnTo>
                      <a:pt x="29" y="195"/>
                    </a:lnTo>
                    <a:lnTo>
                      <a:pt x="29" y="167"/>
                    </a:lnTo>
                    <a:lnTo>
                      <a:pt x="29" y="139"/>
                    </a:lnTo>
                    <a:lnTo>
                      <a:pt x="29" y="110"/>
                    </a:lnTo>
                    <a:lnTo>
                      <a:pt x="15" y="97"/>
                    </a:lnTo>
                    <a:lnTo>
                      <a:pt x="0" y="82"/>
                    </a:lnTo>
                    <a:lnTo>
                      <a:pt x="0" y="62"/>
                    </a:lnTo>
                    <a:lnTo>
                      <a:pt x="0" y="41"/>
                    </a:lnTo>
                    <a:lnTo>
                      <a:pt x="0" y="21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4" name="Freeform 320"/>
              <p:cNvSpPr>
                <a:spLocks/>
              </p:cNvSpPr>
              <p:nvPr/>
            </p:nvSpPr>
            <p:spPr bwMode="auto">
              <a:xfrm>
                <a:off x="1605" y="2391"/>
                <a:ext cx="6" cy="38"/>
              </a:xfrm>
              <a:custGeom>
                <a:avLst/>
                <a:gdLst>
                  <a:gd name="T0" fmla="*/ 56 w 56"/>
                  <a:gd name="T1" fmla="*/ 360 h 360"/>
                  <a:gd name="T2" fmla="*/ 56 w 56"/>
                  <a:gd name="T3" fmla="*/ 348 h 360"/>
                  <a:gd name="T4" fmla="*/ 56 w 56"/>
                  <a:gd name="T5" fmla="*/ 334 h 360"/>
                  <a:gd name="T6" fmla="*/ 42 w 56"/>
                  <a:gd name="T7" fmla="*/ 321 h 360"/>
                  <a:gd name="T8" fmla="*/ 27 w 56"/>
                  <a:gd name="T9" fmla="*/ 307 h 360"/>
                  <a:gd name="T10" fmla="*/ 27 w 56"/>
                  <a:gd name="T11" fmla="*/ 272 h 360"/>
                  <a:gd name="T12" fmla="*/ 27 w 56"/>
                  <a:gd name="T13" fmla="*/ 237 h 360"/>
                  <a:gd name="T14" fmla="*/ 27 w 56"/>
                  <a:gd name="T15" fmla="*/ 201 h 360"/>
                  <a:gd name="T16" fmla="*/ 27 w 56"/>
                  <a:gd name="T17" fmla="*/ 166 h 360"/>
                  <a:gd name="T18" fmla="*/ 14 w 56"/>
                  <a:gd name="T19" fmla="*/ 153 h 360"/>
                  <a:gd name="T20" fmla="*/ 0 w 56"/>
                  <a:gd name="T21" fmla="*/ 138 h 360"/>
                  <a:gd name="T22" fmla="*/ 0 w 56"/>
                  <a:gd name="T23" fmla="*/ 104 h 360"/>
                  <a:gd name="T24" fmla="*/ 0 w 56"/>
                  <a:gd name="T25" fmla="*/ 69 h 360"/>
                  <a:gd name="T26" fmla="*/ 0 w 56"/>
                  <a:gd name="T27" fmla="*/ 34 h 360"/>
                  <a:gd name="T28" fmla="*/ 0 w 56"/>
                  <a:gd name="T29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360">
                    <a:moveTo>
                      <a:pt x="56" y="360"/>
                    </a:moveTo>
                    <a:lnTo>
                      <a:pt x="56" y="348"/>
                    </a:lnTo>
                    <a:lnTo>
                      <a:pt x="56" y="334"/>
                    </a:lnTo>
                    <a:lnTo>
                      <a:pt x="42" y="321"/>
                    </a:lnTo>
                    <a:lnTo>
                      <a:pt x="27" y="307"/>
                    </a:lnTo>
                    <a:lnTo>
                      <a:pt x="27" y="272"/>
                    </a:lnTo>
                    <a:lnTo>
                      <a:pt x="27" y="237"/>
                    </a:lnTo>
                    <a:lnTo>
                      <a:pt x="27" y="201"/>
                    </a:lnTo>
                    <a:lnTo>
                      <a:pt x="27" y="166"/>
                    </a:lnTo>
                    <a:lnTo>
                      <a:pt x="14" y="153"/>
                    </a:lnTo>
                    <a:lnTo>
                      <a:pt x="0" y="138"/>
                    </a:lnTo>
                    <a:lnTo>
                      <a:pt x="0" y="104"/>
                    </a:lnTo>
                    <a:lnTo>
                      <a:pt x="0" y="69"/>
                    </a:lnTo>
                    <a:lnTo>
                      <a:pt x="0" y="3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5" name="Freeform 321"/>
              <p:cNvSpPr>
                <a:spLocks/>
              </p:cNvSpPr>
              <p:nvPr/>
            </p:nvSpPr>
            <p:spPr bwMode="auto">
              <a:xfrm>
                <a:off x="416" y="2394"/>
                <a:ext cx="3" cy="9"/>
              </a:xfrm>
              <a:custGeom>
                <a:avLst/>
                <a:gdLst>
                  <a:gd name="T0" fmla="*/ 0 w 27"/>
                  <a:gd name="T1" fmla="*/ 82 h 82"/>
                  <a:gd name="T2" fmla="*/ 0 w 27"/>
                  <a:gd name="T3" fmla="*/ 68 h 82"/>
                  <a:gd name="T4" fmla="*/ 0 w 27"/>
                  <a:gd name="T5" fmla="*/ 55 h 82"/>
                  <a:gd name="T6" fmla="*/ 0 w 27"/>
                  <a:gd name="T7" fmla="*/ 41 h 82"/>
                  <a:gd name="T8" fmla="*/ 0 w 27"/>
                  <a:gd name="T9" fmla="*/ 28 h 82"/>
                  <a:gd name="T10" fmla="*/ 13 w 27"/>
                  <a:gd name="T11" fmla="*/ 14 h 82"/>
                  <a:gd name="T12" fmla="*/ 27 w 27"/>
                  <a:gd name="T1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2">
                    <a:moveTo>
                      <a:pt x="0" y="82"/>
                    </a:moveTo>
                    <a:lnTo>
                      <a:pt x="0" y="68"/>
                    </a:lnTo>
                    <a:lnTo>
                      <a:pt x="0" y="55"/>
                    </a:lnTo>
                    <a:lnTo>
                      <a:pt x="0" y="41"/>
                    </a:lnTo>
                    <a:lnTo>
                      <a:pt x="0" y="28"/>
                    </a:lnTo>
                    <a:lnTo>
                      <a:pt x="13" y="14"/>
                    </a:lnTo>
                    <a:lnTo>
                      <a:pt x="2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6" name="Freeform 322"/>
              <p:cNvSpPr>
                <a:spLocks/>
              </p:cNvSpPr>
              <p:nvPr/>
            </p:nvSpPr>
            <p:spPr bwMode="auto">
              <a:xfrm>
                <a:off x="419" y="2335"/>
                <a:ext cx="12" cy="46"/>
              </a:xfrm>
              <a:custGeom>
                <a:avLst/>
                <a:gdLst>
                  <a:gd name="T0" fmla="*/ 0 w 113"/>
                  <a:gd name="T1" fmla="*/ 445 h 445"/>
                  <a:gd name="T2" fmla="*/ 0 w 113"/>
                  <a:gd name="T3" fmla="*/ 432 h 445"/>
                  <a:gd name="T4" fmla="*/ 0 w 113"/>
                  <a:gd name="T5" fmla="*/ 418 h 445"/>
                  <a:gd name="T6" fmla="*/ 13 w 113"/>
                  <a:gd name="T7" fmla="*/ 405 h 445"/>
                  <a:gd name="T8" fmla="*/ 29 w 113"/>
                  <a:gd name="T9" fmla="*/ 392 h 445"/>
                  <a:gd name="T10" fmla="*/ 29 w 113"/>
                  <a:gd name="T11" fmla="*/ 377 h 445"/>
                  <a:gd name="T12" fmla="*/ 29 w 113"/>
                  <a:gd name="T13" fmla="*/ 364 h 445"/>
                  <a:gd name="T14" fmla="*/ 29 w 113"/>
                  <a:gd name="T15" fmla="*/ 350 h 445"/>
                  <a:gd name="T16" fmla="*/ 29 w 113"/>
                  <a:gd name="T17" fmla="*/ 336 h 445"/>
                  <a:gd name="T18" fmla="*/ 42 w 113"/>
                  <a:gd name="T19" fmla="*/ 321 h 445"/>
                  <a:gd name="T20" fmla="*/ 57 w 113"/>
                  <a:gd name="T21" fmla="*/ 307 h 445"/>
                  <a:gd name="T22" fmla="*/ 57 w 113"/>
                  <a:gd name="T23" fmla="*/ 280 h 445"/>
                  <a:gd name="T24" fmla="*/ 57 w 113"/>
                  <a:gd name="T25" fmla="*/ 251 h 445"/>
                  <a:gd name="T26" fmla="*/ 57 w 113"/>
                  <a:gd name="T27" fmla="*/ 224 h 445"/>
                  <a:gd name="T28" fmla="*/ 57 w 113"/>
                  <a:gd name="T29" fmla="*/ 195 h 445"/>
                  <a:gd name="T30" fmla="*/ 70 w 113"/>
                  <a:gd name="T31" fmla="*/ 181 h 445"/>
                  <a:gd name="T32" fmla="*/ 85 w 113"/>
                  <a:gd name="T33" fmla="*/ 167 h 445"/>
                  <a:gd name="T34" fmla="*/ 85 w 113"/>
                  <a:gd name="T35" fmla="*/ 147 h 445"/>
                  <a:gd name="T36" fmla="*/ 85 w 113"/>
                  <a:gd name="T37" fmla="*/ 126 h 445"/>
                  <a:gd name="T38" fmla="*/ 85 w 113"/>
                  <a:gd name="T39" fmla="*/ 105 h 445"/>
                  <a:gd name="T40" fmla="*/ 85 w 113"/>
                  <a:gd name="T41" fmla="*/ 84 h 445"/>
                  <a:gd name="T42" fmla="*/ 98 w 113"/>
                  <a:gd name="T43" fmla="*/ 71 h 445"/>
                  <a:gd name="T44" fmla="*/ 113 w 113"/>
                  <a:gd name="T45" fmla="*/ 56 h 445"/>
                  <a:gd name="T46" fmla="*/ 113 w 113"/>
                  <a:gd name="T47" fmla="*/ 43 h 445"/>
                  <a:gd name="T48" fmla="*/ 113 w 113"/>
                  <a:gd name="T49" fmla="*/ 29 h 445"/>
                  <a:gd name="T50" fmla="*/ 100 w 113"/>
                  <a:gd name="T51" fmla="*/ 15 h 445"/>
                  <a:gd name="T52" fmla="*/ 85 w 113"/>
                  <a:gd name="T53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3" h="445">
                    <a:moveTo>
                      <a:pt x="0" y="445"/>
                    </a:moveTo>
                    <a:lnTo>
                      <a:pt x="0" y="432"/>
                    </a:lnTo>
                    <a:lnTo>
                      <a:pt x="0" y="418"/>
                    </a:lnTo>
                    <a:lnTo>
                      <a:pt x="13" y="405"/>
                    </a:lnTo>
                    <a:lnTo>
                      <a:pt x="29" y="392"/>
                    </a:lnTo>
                    <a:lnTo>
                      <a:pt x="29" y="377"/>
                    </a:lnTo>
                    <a:lnTo>
                      <a:pt x="29" y="364"/>
                    </a:lnTo>
                    <a:lnTo>
                      <a:pt x="29" y="350"/>
                    </a:lnTo>
                    <a:lnTo>
                      <a:pt x="29" y="336"/>
                    </a:lnTo>
                    <a:lnTo>
                      <a:pt x="42" y="321"/>
                    </a:lnTo>
                    <a:lnTo>
                      <a:pt x="57" y="307"/>
                    </a:lnTo>
                    <a:lnTo>
                      <a:pt x="57" y="280"/>
                    </a:lnTo>
                    <a:lnTo>
                      <a:pt x="57" y="251"/>
                    </a:lnTo>
                    <a:lnTo>
                      <a:pt x="57" y="224"/>
                    </a:lnTo>
                    <a:lnTo>
                      <a:pt x="57" y="195"/>
                    </a:lnTo>
                    <a:lnTo>
                      <a:pt x="70" y="181"/>
                    </a:lnTo>
                    <a:lnTo>
                      <a:pt x="85" y="167"/>
                    </a:lnTo>
                    <a:lnTo>
                      <a:pt x="85" y="147"/>
                    </a:lnTo>
                    <a:lnTo>
                      <a:pt x="85" y="126"/>
                    </a:lnTo>
                    <a:lnTo>
                      <a:pt x="85" y="105"/>
                    </a:lnTo>
                    <a:lnTo>
                      <a:pt x="85" y="84"/>
                    </a:lnTo>
                    <a:lnTo>
                      <a:pt x="98" y="71"/>
                    </a:lnTo>
                    <a:lnTo>
                      <a:pt x="113" y="56"/>
                    </a:lnTo>
                    <a:lnTo>
                      <a:pt x="113" y="43"/>
                    </a:lnTo>
                    <a:lnTo>
                      <a:pt x="113" y="29"/>
                    </a:lnTo>
                    <a:lnTo>
                      <a:pt x="100" y="15"/>
                    </a:lnTo>
                    <a:lnTo>
                      <a:pt x="8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7" name="Freeform 323"/>
              <p:cNvSpPr>
                <a:spLocks/>
              </p:cNvSpPr>
              <p:nvPr/>
            </p:nvSpPr>
            <p:spPr bwMode="auto">
              <a:xfrm>
                <a:off x="1591" y="2317"/>
                <a:ext cx="8" cy="44"/>
              </a:xfrm>
              <a:custGeom>
                <a:avLst/>
                <a:gdLst>
                  <a:gd name="T0" fmla="*/ 81 w 81"/>
                  <a:gd name="T1" fmla="*/ 418 h 418"/>
                  <a:gd name="T2" fmla="*/ 68 w 81"/>
                  <a:gd name="T3" fmla="*/ 405 h 418"/>
                  <a:gd name="T4" fmla="*/ 53 w 81"/>
                  <a:gd name="T5" fmla="*/ 390 h 418"/>
                  <a:gd name="T6" fmla="*/ 53 w 81"/>
                  <a:gd name="T7" fmla="*/ 362 h 418"/>
                  <a:gd name="T8" fmla="*/ 53 w 81"/>
                  <a:gd name="T9" fmla="*/ 336 h 418"/>
                  <a:gd name="T10" fmla="*/ 53 w 81"/>
                  <a:gd name="T11" fmla="*/ 307 h 418"/>
                  <a:gd name="T12" fmla="*/ 53 w 81"/>
                  <a:gd name="T13" fmla="*/ 280 h 418"/>
                  <a:gd name="T14" fmla="*/ 41 w 81"/>
                  <a:gd name="T15" fmla="*/ 266 h 418"/>
                  <a:gd name="T16" fmla="*/ 27 w 81"/>
                  <a:gd name="T17" fmla="*/ 251 h 418"/>
                  <a:gd name="T18" fmla="*/ 27 w 81"/>
                  <a:gd name="T19" fmla="*/ 224 h 418"/>
                  <a:gd name="T20" fmla="*/ 27 w 81"/>
                  <a:gd name="T21" fmla="*/ 196 h 418"/>
                  <a:gd name="T22" fmla="*/ 27 w 81"/>
                  <a:gd name="T23" fmla="*/ 168 h 418"/>
                  <a:gd name="T24" fmla="*/ 27 w 81"/>
                  <a:gd name="T25" fmla="*/ 140 h 418"/>
                  <a:gd name="T26" fmla="*/ 14 w 81"/>
                  <a:gd name="T27" fmla="*/ 125 h 418"/>
                  <a:gd name="T28" fmla="*/ 0 w 81"/>
                  <a:gd name="T29" fmla="*/ 111 h 418"/>
                  <a:gd name="T30" fmla="*/ 0 w 81"/>
                  <a:gd name="T31" fmla="*/ 84 h 418"/>
                  <a:gd name="T32" fmla="*/ 0 w 81"/>
                  <a:gd name="T33" fmla="*/ 56 h 418"/>
                  <a:gd name="T34" fmla="*/ 0 w 81"/>
                  <a:gd name="T35" fmla="*/ 29 h 418"/>
                  <a:gd name="T36" fmla="*/ 0 w 81"/>
                  <a:gd name="T37" fmla="*/ 0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1" h="418">
                    <a:moveTo>
                      <a:pt x="81" y="418"/>
                    </a:moveTo>
                    <a:lnTo>
                      <a:pt x="68" y="405"/>
                    </a:lnTo>
                    <a:lnTo>
                      <a:pt x="53" y="390"/>
                    </a:lnTo>
                    <a:lnTo>
                      <a:pt x="53" y="362"/>
                    </a:lnTo>
                    <a:lnTo>
                      <a:pt x="53" y="336"/>
                    </a:lnTo>
                    <a:lnTo>
                      <a:pt x="53" y="307"/>
                    </a:lnTo>
                    <a:lnTo>
                      <a:pt x="53" y="280"/>
                    </a:lnTo>
                    <a:lnTo>
                      <a:pt x="41" y="266"/>
                    </a:lnTo>
                    <a:lnTo>
                      <a:pt x="27" y="251"/>
                    </a:lnTo>
                    <a:lnTo>
                      <a:pt x="27" y="224"/>
                    </a:lnTo>
                    <a:lnTo>
                      <a:pt x="27" y="196"/>
                    </a:lnTo>
                    <a:lnTo>
                      <a:pt x="27" y="168"/>
                    </a:lnTo>
                    <a:lnTo>
                      <a:pt x="27" y="140"/>
                    </a:lnTo>
                    <a:lnTo>
                      <a:pt x="14" y="125"/>
                    </a:lnTo>
                    <a:lnTo>
                      <a:pt x="0" y="111"/>
                    </a:lnTo>
                    <a:lnTo>
                      <a:pt x="0" y="84"/>
                    </a:lnTo>
                    <a:lnTo>
                      <a:pt x="0" y="56"/>
                    </a:lnTo>
                    <a:lnTo>
                      <a:pt x="0" y="29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8" name="Freeform 324"/>
              <p:cNvSpPr>
                <a:spLocks/>
              </p:cNvSpPr>
              <p:nvPr/>
            </p:nvSpPr>
            <p:spPr bwMode="auto">
              <a:xfrm>
                <a:off x="365" y="2335"/>
                <a:ext cx="56" cy="23"/>
              </a:xfrm>
              <a:custGeom>
                <a:avLst/>
                <a:gdLst>
                  <a:gd name="T0" fmla="*/ 530 w 530"/>
                  <a:gd name="T1" fmla="*/ 0 h 223"/>
                  <a:gd name="T2" fmla="*/ 517 w 530"/>
                  <a:gd name="T3" fmla="*/ 13 h 223"/>
                  <a:gd name="T4" fmla="*/ 501 w 530"/>
                  <a:gd name="T5" fmla="*/ 29 h 223"/>
                  <a:gd name="T6" fmla="*/ 488 w 530"/>
                  <a:gd name="T7" fmla="*/ 29 h 223"/>
                  <a:gd name="T8" fmla="*/ 474 w 530"/>
                  <a:gd name="T9" fmla="*/ 29 h 223"/>
                  <a:gd name="T10" fmla="*/ 462 w 530"/>
                  <a:gd name="T11" fmla="*/ 42 h 223"/>
                  <a:gd name="T12" fmla="*/ 448 w 530"/>
                  <a:gd name="T13" fmla="*/ 56 h 223"/>
                  <a:gd name="T14" fmla="*/ 434 w 530"/>
                  <a:gd name="T15" fmla="*/ 56 h 223"/>
                  <a:gd name="T16" fmla="*/ 419 w 530"/>
                  <a:gd name="T17" fmla="*/ 56 h 223"/>
                  <a:gd name="T18" fmla="*/ 406 w 530"/>
                  <a:gd name="T19" fmla="*/ 70 h 223"/>
                  <a:gd name="T20" fmla="*/ 392 w 530"/>
                  <a:gd name="T21" fmla="*/ 84 h 223"/>
                  <a:gd name="T22" fmla="*/ 378 w 530"/>
                  <a:gd name="T23" fmla="*/ 84 h 223"/>
                  <a:gd name="T24" fmla="*/ 363 w 530"/>
                  <a:gd name="T25" fmla="*/ 84 h 223"/>
                  <a:gd name="T26" fmla="*/ 350 w 530"/>
                  <a:gd name="T27" fmla="*/ 98 h 223"/>
                  <a:gd name="T28" fmla="*/ 336 w 530"/>
                  <a:gd name="T29" fmla="*/ 113 h 223"/>
                  <a:gd name="T30" fmla="*/ 321 w 530"/>
                  <a:gd name="T31" fmla="*/ 113 h 223"/>
                  <a:gd name="T32" fmla="*/ 307 w 530"/>
                  <a:gd name="T33" fmla="*/ 113 h 223"/>
                  <a:gd name="T34" fmla="*/ 294 w 530"/>
                  <a:gd name="T35" fmla="*/ 126 h 223"/>
                  <a:gd name="T36" fmla="*/ 279 w 530"/>
                  <a:gd name="T37" fmla="*/ 140 h 223"/>
                  <a:gd name="T38" fmla="*/ 266 w 530"/>
                  <a:gd name="T39" fmla="*/ 140 h 223"/>
                  <a:gd name="T40" fmla="*/ 251 w 530"/>
                  <a:gd name="T41" fmla="*/ 140 h 223"/>
                  <a:gd name="T42" fmla="*/ 238 w 530"/>
                  <a:gd name="T43" fmla="*/ 152 h 223"/>
                  <a:gd name="T44" fmla="*/ 223 w 530"/>
                  <a:gd name="T45" fmla="*/ 167 h 223"/>
                  <a:gd name="T46" fmla="*/ 211 w 530"/>
                  <a:gd name="T47" fmla="*/ 167 h 223"/>
                  <a:gd name="T48" fmla="*/ 196 w 530"/>
                  <a:gd name="T49" fmla="*/ 167 h 223"/>
                  <a:gd name="T50" fmla="*/ 183 w 530"/>
                  <a:gd name="T51" fmla="*/ 180 h 223"/>
                  <a:gd name="T52" fmla="*/ 169 w 530"/>
                  <a:gd name="T53" fmla="*/ 195 h 223"/>
                  <a:gd name="T54" fmla="*/ 155 w 530"/>
                  <a:gd name="T55" fmla="*/ 195 h 223"/>
                  <a:gd name="T56" fmla="*/ 142 w 530"/>
                  <a:gd name="T57" fmla="*/ 195 h 223"/>
                  <a:gd name="T58" fmla="*/ 127 w 530"/>
                  <a:gd name="T59" fmla="*/ 195 h 223"/>
                  <a:gd name="T60" fmla="*/ 113 w 530"/>
                  <a:gd name="T61" fmla="*/ 195 h 223"/>
                  <a:gd name="T62" fmla="*/ 99 w 530"/>
                  <a:gd name="T63" fmla="*/ 208 h 223"/>
                  <a:gd name="T64" fmla="*/ 85 w 530"/>
                  <a:gd name="T65" fmla="*/ 223 h 223"/>
                  <a:gd name="T66" fmla="*/ 64 w 530"/>
                  <a:gd name="T67" fmla="*/ 223 h 223"/>
                  <a:gd name="T68" fmla="*/ 43 w 530"/>
                  <a:gd name="T69" fmla="*/ 223 h 223"/>
                  <a:gd name="T70" fmla="*/ 21 w 530"/>
                  <a:gd name="T71" fmla="*/ 223 h 223"/>
                  <a:gd name="T72" fmla="*/ 0 w 530"/>
                  <a:gd name="T73" fmla="*/ 22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530" h="223">
                    <a:moveTo>
                      <a:pt x="530" y="0"/>
                    </a:moveTo>
                    <a:lnTo>
                      <a:pt x="517" y="13"/>
                    </a:lnTo>
                    <a:lnTo>
                      <a:pt x="501" y="29"/>
                    </a:lnTo>
                    <a:lnTo>
                      <a:pt x="488" y="29"/>
                    </a:lnTo>
                    <a:lnTo>
                      <a:pt x="474" y="29"/>
                    </a:lnTo>
                    <a:lnTo>
                      <a:pt x="462" y="42"/>
                    </a:lnTo>
                    <a:lnTo>
                      <a:pt x="448" y="56"/>
                    </a:lnTo>
                    <a:lnTo>
                      <a:pt x="434" y="56"/>
                    </a:lnTo>
                    <a:lnTo>
                      <a:pt x="419" y="56"/>
                    </a:lnTo>
                    <a:lnTo>
                      <a:pt x="406" y="70"/>
                    </a:lnTo>
                    <a:lnTo>
                      <a:pt x="392" y="84"/>
                    </a:lnTo>
                    <a:lnTo>
                      <a:pt x="378" y="84"/>
                    </a:lnTo>
                    <a:lnTo>
                      <a:pt x="363" y="84"/>
                    </a:lnTo>
                    <a:lnTo>
                      <a:pt x="350" y="98"/>
                    </a:lnTo>
                    <a:lnTo>
                      <a:pt x="336" y="113"/>
                    </a:lnTo>
                    <a:lnTo>
                      <a:pt x="321" y="113"/>
                    </a:lnTo>
                    <a:lnTo>
                      <a:pt x="307" y="113"/>
                    </a:lnTo>
                    <a:lnTo>
                      <a:pt x="294" y="126"/>
                    </a:lnTo>
                    <a:lnTo>
                      <a:pt x="279" y="140"/>
                    </a:lnTo>
                    <a:lnTo>
                      <a:pt x="266" y="140"/>
                    </a:lnTo>
                    <a:lnTo>
                      <a:pt x="251" y="140"/>
                    </a:lnTo>
                    <a:lnTo>
                      <a:pt x="238" y="152"/>
                    </a:lnTo>
                    <a:lnTo>
                      <a:pt x="223" y="167"/>
                    </a:lnTo>
                    <a:lnTo>
                      <a:pt x="211" y="167"/>
                    </a:lnTo>
                    <a:lnTo>
                      <a:pt x="196" y="167"/>
                    </a:lnTo>
                    <a:lnTo>
                      <a:pt x="183" y="180"/>
                    </a:lnTo>
                    <a:lnTo>
                      <a:pt x="169" y="195"/>
                    </a:lnTo>
                    <a:lnTo>
                      <a:pt x="155" y="195"/>
                    </a:lnTo>
                    <a:lnTo>
                      <a:pt x="142" y="195"/>
                    </a:lnTo>
                    <a:lnTo>
                      <a:pt x="127" y="195"/>
                    </a:lnTo>
                    <a:lnTo>
                      <a:pt x="113" y="195"/>
                    </a:lnTo>
                    <a:lnTo>
                      <a:pt x="99" y="208"/>
                    </a:lnTo>
                    <a:lnTo>
                      <a:pt x="85" y="223"/>
                    </a:lnTo>
                    <a:lnTo>
                      <a:pt x="64" y="223"/>
                    </a:lnTo>
                    <a:lnTo>
                      <a:pt x="43" y="223"/>
                    </a:lnTo>
                    <a:lnTo>
                      <a:pt x="21" y="223"/>
                    </a:lnTo>
                    <a:lnTo>
                      <a:pt x="0" y="223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29" name="Freeform 325"/>
              <p:cNvSpPr>
                <a:spLocks/>
              </p:cNvSpPr>
              <p:nvPr/>
            </p:nvSpPr>
            <p:spPr bwMode="auto">
              <a:xfrm>
                <a:off x="365" y="2325"/>
                <a:ext cx="22" cy="22"/>
              </a:xfrm>
              <a:custGeom>
                <a:avLst/>
                <a:gdLst>
                  <a:gd name="T0" fmla="*/ 196 w 196"/>
                  <a:gd name="T1" fmla="*/ 0 h 197"/>
                  <a:gd name="T2" fmla="*/ 183 w 196"/>
                  <a:gd name="T3" fmla="*/ 14 h 197"/>
                  <a:gd name="T4" fmla="*/ 169 w 196"/>
                  <a:gd name="T5" fmla="*/ 27 h 197"/>
                  <a:gd name="T6" fmla="*/ 156 w 196"/>
                  <a:gd name="T7" fmla="*/ 41 h 197"/>
                  <a:gd name="T8" fmla="*/ 141 w 196"/>
                  <a:gd name="T9" fmla="*/ 57 h 197"/>
                  <a:gd name="T10" fmla="*/ 141 w 196"/>
                  <a:gd name="T11" fmla="*/ 70 h 197"/>
                  <a:gd name="T12" fmla="*/ 141 w 196"/>
                  <a:gd name="T13" fmla="*/ 84 h 197"/>
                  <a:gd name="T14" fmla="*/ 127 w 196"/>
                  <a:gd name="T15" fmla="*/ 98 h 197"/>
                  <a:gd name="T16" fmla="*/ 113 w 196"/>
                  <a:gd name="T17" fmla="*/ 111 h 197"/>
                  <a:gd name="T18" fmla="*/ 99 w 196"/>
                  <a:gd name="T19" fmla="*/ 126 h 197"/>
                  <a:gd name="T20" fmla="*/ 85 w 196"/>
                  <a:gd name="T21" fmla="*/ 140 h 197"/>
                  <a:gd name="T22" fmla="*/ 85 w 196"/>
                  <a:gd name="T23" fmla="*/ 154 h 197"/>
                  <a:gd name="T24" fmla="*/ 85 w 196"/>
                  <a:gd name="T25" fmla="*/ 168 h 197"/>
                  <a:gd name="T26" fmla="*/ 71 w 196"/>
                  <a:gd name="T27" fmla="*/ 168 h 197"/>
                  <a:gd name="T28" fmla="*/ 56 w 196"/>
                  <a:gd name="T29" fmla="*/ 168 h 197"/>
                  <a:gd name="T30" fmla="*/ 43 w 196"/>
                  <a:gd name="T31" fmla="*/ 182 h 197"/>
                  <a:gd name="T32" fmla="*/ 29 w 196"/>
                  <a:gd name="T33" fmla="*/ 197 h 197"/>
                  <a:gd name="T34" fmla="*/ 16 w 196"/>
                  <a:gd name="T35" fmla="*/ 197 h 197"/>
                  <a:gd name="T36" fmla="*/ 0 w 196"/>
                  <a:gd name="T37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6" h="197">
                    <a:moveTo>
                      <a:pt x="196" y="0"/>
                    </a:moveTo>
                    <a:lnTo>
                      <a:pt x="183" y="14"/>
                    </a:lnTo>
                    <a:lnTo>
                      <a:pt x="169" y="27"/>
                    </a:lnTo>
                    <a:lnTo>
                      <a:pt x="156" y="41"/>
                    </a:lnTo>
                    <a:lnTo>
                      <a:pt x="141" y="57"/>
                    </a:lnTo>
                    <a:lnTo>
                      <a:pt x="141" y="70"/>
                    </a:lnTo>
                    <a:lnTo>
                      <a:pt x="141" y="84"/>
                    </a:lnTo>
                    <a:lnTo>
                      <a:pt x="127" y="98"/>
                    </a:lnTo>
                    <a:lnTo>
                      <a:pt x="113" y="111"/>
                    </a:lnTo>
                    <a:lnTo>
                      <a:pt x="99" y="126"/>
                    </a:lnTo>
                    <a:lnTo>
                      <a:pt x="85" y="140"/>
                    </a:lnTo>
                    <a:lnTo>
                      <a:pt x="85" y="154"/>
                    </a:lnTo>
                    <a:lnTo>
                      <a:pt x="85" y="168"/>
                    </a:lnTo>
                    <a:lnTo>
                      <a:pt x="71" y="168"/>
                    </a:lnTo>
                    <a:lnTo>
                      <a:pt x="56" y="168"/>
                    </a:lnTo>
                    <a:lnTo>
                      <a:pt x="43" y="182"/>
                    </a:lnTo>
                    <a:lnTo>
                      <a:pt x="29" y="197"/>
                    </a:lnTo>
                    <a:lnTo>
                      <a:pt x="16" y="197"/>
                    </a:lnTo>
                    <a:lnTo>
                      <a:pt x="0" y="197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0" name="Freeform 326"/>
              <p:cNvSpPr>
                <a:spLocks/>
              </p:cNvSpPr>
              <p:nvPr/>
            </p:nvSpPr>
            <p:spPr bwMode="auto">
              <a:xfrm>
                <a:off x="421" y="2329"/>
                <a:ext cx="1" cy="6"/>
              </a:xfrm>
              <a:custGeom>
                <a:avLst/>
                <a:gdLst>
                  <a:gd name="T0" fmla="*/ 56 h 56"/>
                  <a:gd name="T1" fmla="*/ 43 h 56"/>
                  <a:gd name="T2" fmla="*/ 29 h 56"/>
                  <a:gd name="T3" fmla="*/ 14 h 56"/>
                  <a:gd name="T4" fmla="*/ 0 h 5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56">
                    <a:moveTo>
                      <a:pt x="0" y="56"/>
                    </a:moveTo>
                    <a:lnTo>
                      <a:pt x="0" y="43"/>
                    </a:lnTo>
                    <a:lnTo>
                      <a:pt x="0" y="29"/>
                    </a:lnTo>
                    <a:lnTo>
                      <a:pt x="0" y="1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1" name="Freeform 327"/>
              <p:cNvSpPr>
                <a:spLocks/>
              </p:cNvSpPr>
              <p:nvPr/>
            </p:nvSpPr>
            <p:spPr bwMode="auto">
              <a:xfrm>
                <a:off x="421" y="2335"/>
                <a:ext cx="6" cy="0"/>
              </a:xfrm>
              <a:custGeom>
                <a:avLst/>
                <a:gdLst>
                  <a:gd name="T0" fmla="*/ 56 w 56"/>
                  <a:gd name="T1" fmla="*/ 43 w 56"/>
                  <a:gd name="T2" fmla="*/ 28 w 56"/>
                  <a:gd name="T3" fmla="*/ 14 w 56"/>
                  <a:gd name="T4" fmla="*/ 0 w 5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6">
                    <a:moveTo>
                      <a:pt x="56" y="0"/>
                    </a:moveTo>
                    <a:lnTo>
                      <a:pt x="43" y="0"/>
                    </a:lnTo>
                    <a:lnTo>
                      <a:pt x="28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2" name="Freeform 328"/>
              <p:cNvSpPr>
                <a:spLocks/>
              </p:cNvSpPr>
              <p:nvPr/>
            </p:nvSpPr>
            <p:spPr bwMode="auto">
              <a:xfrm>
                <a:off x="427" y="2329"/>
                <a:ext cx="1" cy="6"/>
              </a:xfrm>
              <a:custGeom>
                <a:avLst/>
                <a:gdLst>
                  <a:gd name="T0" fmla="*/ 56 h 56"/>
                  <a:gd name="T1" fmla="*/ 43 h 56"/>
                  <a:gd name="T2" fmla="*/ 29 h 56"/>
                  <a:gd name="T3" fmla="*/ 14 h 56"/>
                  <a:gd name="T4" fmla="*/ 0 h 5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56">
                    <a:moveTo>
                      <a:pt x="0" y="56"/>
                    </a:moveTo>
                    <a:lnTo>
                      <a:pt x="0" y="43"/>
                    </a:lnTo>
                    <a:lnTo>
                      <a:pt x="0" y="29"/>
                    </a:lnTo>
                    <a:lnTo>
                      <a:pt x="0" y="14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3" name="Freeform 329"/>
              <p:cNvSpPr>
                <a:spLocks/>
              </p:cNvSpPr>
              <p:nvPr/>
            </p:nvSpPr>
            <p:spPr bwMode="auto">
              <a:xfrm>
                <a:off x="387" y="2325"/>
                <a:ext cx="34" cy="4"/>
              </a:xfrm>
              <a:custGeom>
                <a:avLst/>
                <a:gdLst>
                  <a:gd name="T0" fmla="*/ 334 w 334"/>
                  <a:gd name="T1" fmla="*/ 28 h 28"/>
                  <a:gd name="T2" fmla="*/ 321 w 334"/>
                  <a:gd name="T3" fmla="*/ 15 h 28"/>
                  <a:gd name="T4" fmla="*/ 305 w 334"/>
                  <a:gd name="T5" fmla="*/ 0 h 28"/>
                  <a:gd name="T6" fmla="*/ 268 w 334"/>
                  <a:gd name="T7" fmla="*/ 0 h 28"/>
                  <a:gd name="T8" fmla="*/ 230 w 334"/>
                  <a:gd name="T9" fmla="*/ 0 h 28"/>
                  <a:gd name="T10" fmla="*/ 192 w 334"/>
                  <a:gd name="T11" fmla="*/ 0 h 28"/>
                  <a:gd name="T12" fmla="*/ 154 w 334"/>
                  <a:gd name="T13" fmla="*/ 0 h 28"/>
                  <a:gd name="T14" fmla="*/ 116 w 334"/>
                  <a:gd name="T15" fmla="*/ 0 h 28"/>
                  <a:gd name="T16" fmla="*/ 77 w 334"/>
                  <a:gd name="T17" fmla="*/ 0 h 28"/>
                  <a:gd name="T18" fmla="*/ 39 w 334"/>
                  <a:gd name="T19" fmla="*/ 0 h 28"/>
                  <a:gd name="T20" fmla="*/ 0 w 334"/>
                  <a:gd name="T21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34" h="28">
                    <a:moveTo>
                      <a:pt x="334" y="28"/>
                    </a:moveTo>
                    <a:lnTo>
                      <a:pt x="321" y="15"/>
                    </a:lnTo>
                    <a:lnTo>
                      <a:pt x="305" y="0"/>
                    </a:lnTo>
                    <a:lnTo>
                      <a:pt x="268" y="0"/>
                    </a:lnTo>
                    <a:lnTo>
                      <a:pt x="230" y="0"/>
                    </a:lnTo>
                    <a:lnTo>
                      <a:pt x="192" y="0"/>
                    </a:lnTo>
                    <a:lnTo>
                      <a:pt x="154" y="0"/>
                    </a:lnTo>
                    <a:lnTo>
                      <a:pt x="116" y="0"/>
                    </a:lnTo>
                    <a:lnTo>
                      <a:pt x="77" y="0"/>
                    </a:lnTo>
                    <a:lnTo>
                      <a:pt x="39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4" name="Freeform 330"/>
              <p:cNvSpPr>
                <a:spLocks/>
              </p:cNvSpPr>
              <p:nvPr/>
            </p:nvSpPr>
            <p:spPr bwMode="auto">
              <a:xfrm>
                <a:off x="421" y="2329"/>
                <a:ext cx="6" cy="1"/>
              </a:xfrm>
              <a:custGeom>
                <a:avLst/>
                <a:gdLst>
                  <a:gd name="T0" fmla="*/ 56 w 56"/>
                  <a:gd name="T1" fmla="*/ 43 w 56"/>
                  <a:gd name="T2" fmla="*/ 28 w 56"/>
                  <a:gd name="T3" fmla="*/ 14 w 56"/>
                  <a:gd name="T4" fmla="*/ 0 w 5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6">
                    <a:moveTo>
                      <a:pt x="56" y="0"/>
                    </a:moveTo>
                    <a:lnTo>
                      <a:pt x="43" y="0"/>
                    </a:lnTo>
                    <a:lnTo>
                      <a:pt x="28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5" name="Freeform 331"/>
              <p:cNvSpPr>
                <a:spLocks/>
              </p:cNvSpPr>
              <p:nvPr/>
            </p:nvSpPr>
            <p:spPr bwMode="auto">
              <a:xfrm>
                <a:off x="427" y="2317"/>
                <a:ext cx="1164" cy="12"/>
              </a:xfrm>
              <a:custGeom>
                <a:avLst/>
                <a:gdLst>
                  <a:gd name="T0" fmla="*/ 28 w 10944"/>
                  <a:gd name="T1" fmla="*/ 111 h 111"/>
                  <a:gd name="T2" fmla="*/ 135 w 10944"/>
                  <a:gd name="T3" fmla="*/ 83 h 111"/>
                  <a:gd name="T4" fmla="*/ 369 w 10944"/>
                  <a:gd name="T5" fmla="*/ 83 h 111"/>
                  <a:gd name="T6" fmla="*/ 604 w 10944"/>
                  <a:gd name="T7" fmla="*/ 83 h 111"/>
                  <a:gd name="T8" fmla="*/ 838 w 10944"/>
                  <a:gd name="T9" fmla="*/ 83 h 111"/>
                  <a:gd name="T10" fmla="*/ 1073 w 10944"/>
                  <a:gd name="T11" fmla="*/ 83 h 111"/>
                  <a:gd name="T12" fmla="*/ 1309 w 10944"/>
                  <a:gd name="T13" fmla="*/ 83 h 111"/>
                  <a:gd name="T14" fmla="*/ 1371 w 10944"/>
                  <a:gd name="T15" fmla="*/ 57 h 111"/>
                  <a:gd name="T16" fmla="*/ 1476 w 10944"/>
                  <a:gd name="T17" fmla="*/ 57 h 111"/>
                  <a:gd name="T18" fmla="*/ 1517 w 10944"/>
                  <a:gd name="T19" fmla="*/ 83 h 111"/>
                  <a:gd name="T20" fmla="*/ 1560 w 10944"/>
                  <a:gd name="T21" fmla="*/ 83 h 111"/>
                  <a:gd name="T22" fmla="*/ 1619 w 10944"/>
                  <a:gd name="T23" fmla="*/ 57 h 111"/>
                  <a:gd name="T24" fmla="*/ 1712 w 10944"/>
                  <a:gd name="T25" fmla="*/ 57 h 111"/>
                  <a:gd name="T26" fmla="*/ 1807 w 10944"/>
                  <a:gd name="T27" fmla="*/ 57 h 111"/>
                  <a:gd name="T28" fmla="*/ 1865 w 10944"/>
                  <a:gd name="T29" fmla="*/ 83 h 111"/>
                  <a:gd name="T30" fmla="*/ 1969 w 10944"/>
                  <a:gd name="T31" fmla="*/ 83 h 111"/>
                  <a:gd name="T32" fmla="*/ 2033 w 10944"/>
                  <a:gd name="T33" fmla="*/ 57 h 111"/>
                  <a:gd name="T34" fmla="*/ 2200 w 10944"/>
                  <a:gd name="T35" fmla="*/ 57 h 111"/>
                  <a:gd name="T36" fmla="*/ 2367 w 10944"/>
                  <a:gd name="T37" fmla="*/ 57 h 111"/>
                  <a:gd name="T38" fmla="*/ 2491 w 10944"/>
                  <a:gd name="T39" fmla="*/ 69 h 111"/>
                  <a:gd name="T40" fmla="*/ 2534 w 10944"/>
                  <a:gd name="T41" fmla="*/ 57 h 111"/>
                  <a:gd name="T42" fmla="*/ 2595 w 10944"/>
                  <a:gd name="T43" fmla="*/ 57 h 111"/>
                  <a:gd name="T44" fmla="*/ 2644 w 10944"/>
                  <a:gd name="T45" fmla="*/ 83 h 111"/>
                  <a:gd name="T46" fmla="*/ 2708 w 10944"/>
                  <a:gd name="T47" fmla="*/ 83 h 111"/>
                  <a:gd name="T48" fmla="*/ 2756 w 10944"/>
                  <a:gd name="T49" fmla="*/ 57 h 111"/>
                  <a:gd name="T50" fmla="*/ 3388 w 10944"/>
                  <a:gd name="T51" fmla="*/ 57 h 111"/>
                  <a:gd name="T52" fmla="*/ 4019 w 10944"/>
                  <a:gd name="T53" fmla="*/ 57 h 111"/>
                  <a:gd name="T54" fmla="*/ 4651 w 10944"/>
                  <a:gd name="T55" fmla="*/ 57 h 111"/>
                  <a:gd name="T56" fmla="*/ 5282 w 10944"/>
                  <a:gd name="T57" fmla="*/ 57 h 111"/>
                  <a:gd name="T58" fmla="*/ 5914 w 10944"/>
                  <a:gd name="T59" fmla="*/ 57 h 111"/>
                  <a:gd name="T60" fmla="*/ 6153 w 10944"/>
                  <a:gd name="T61" fmla="*/ 29 h 111"/>
                  <a:gd name="T62" fmla="*/ 6439 w 10944"/>
                  <a:gd name="T63" fmla="*/ 29 h 111"/>
                  <a:gd name="T64" fmla="*/ 6727 w 10944"/>
                  <a:gd name="T65" fmla="*/ 29 h 111"/>
                  <a:gd name="T66" fmla="*/ 7014 w 10944"/>
                  <a:gd name="T67" fmla="*/ 29 h 111"/>
                  <a:gd name="T68" fmla="*/ 7301 w 10944"/>
                  <a:gd name="T69" fmla="*/ 29 h 111"/>
                  <a:gd name="T70" fmla="*/ 7589 w 10944"/>
                  <a:gd name="T71" fmla="*/ 29 h 111"/>
                  <a:gd name="T72" fmla="*/ 7713 w 10944"/>
                  <a:gd name="T73" fmla="*/ 57 h 111"/>
                  <a:gd name="T74" fmla="*/ 7754 w 10944"/>
                  <a:gd name="T75" fmla="*/ 57 h 111"/>
                  <a:gd name="T76" fmla="*/ 7796 w 10944"/>
                  <a:gd name="T77" fmla="*/ 29 h 111"/>
                  <a:gd name="T78" fmla="*/ 8057 w 10944"/>
                  <a:gd name="T79" fmla="*/ 29 h 111"/>
                  <a:gd name="T80" fmla="*/ 8319 w 10944"/>
                  <a:gd name="T81" fmla="*/ 29 h 111"/>
                  <a:gd name="T82" fmla="*/ 8505 w 10944"/>
                  <a:gd name="T83" fmla="*/ 16 h 111"/>
                  <a:gd name="T84" fmla="*/ 8574 w 10944"/>
                  <a:gd name="T85" fmla="*/ 0 h 111"/>
                  <a:gd name="T86" fmla="*/ 8644 w 10944"/>
                  <a:gd name="T87" fmla="*/ 15 h 111"/>
                  <a:gd name="T88" fmla="*/ 8700 w 10944"/>
                  <a:gd name="T89" fmla="*/ 29 h 111"/>
                  <a:gd name="T90" fmla="*/ 8763 w 10944"/>
                  <a:gd name="T91" fmla="*/ 29 h 111"/>
                  <a:gd name="T92" fmla="*/ 8826 w 10944"/>
                  <a:gd name="T93" fmla="*/ 29 h 111"/>
                  <a:gd name="T94" fmla="*/ 8984 w 10944"/>
                  <a:gd name="T95" fmla="*/ 0 h 111"/>
                  <a:gd name="T96" fmla="*/ 9376 w 10944"/>
                  <a:gd name="T97" fmla="*/ 0 h 111"/>
                  <a:gd name="T98" fmla="*/ 9767 w 10944"/>
                  <a:gd name="T99" fmla="*/ 0 h 111"/>
                  <a:gd name="T100" fmla="*/ 10158 w 10944"/>
                  <a:gd name="T101" fmla="*/ 0 h 111"/>
                  <a:gd name="T102" fmla="*/ 10551 w 10944"/>
                  <a:gd name="T103" fmla="*/ 0 h 111"/>
                  <a:gd name="T104" fmla="*/ 10944 w 10944"/>
                  <a:gd name="T105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0944" h="111">
                    <a:moveTo>
                      <a:pt x="0" y="111"/>
                    </a:moveTo>
                    <a:lnTo>
                      <a:pt x="13" y="111"/>
                    </a:lnTo>
                    <a:lnTo>
                      <a:pt x="28" y="111"/>
                    </a:lnTo>
                    <a:lnTo>
                      <a:pt x="41" y="98"/>
                    </a:lnTo>
                    <a:lnTo>
                      <a:pt x="56" y="83"/>
                    </a:lnTo>
                    <a:lnTo>
                      <a:pt x="135" y="83"/>
                    </a:lnTo>
                    <a:lnTo>
                      <a:pt x="212" y="83"/>
                    </a:lnTo>
                    <a:lnTo>
                      <a:pt x="290" y="83"/>
                    </a:lnTo>
                    <a:lnTo>
                      <a:pt x="369" y="83"/>
                    </a:lnTo>
                    <a:lnTo>
                      <a:pt x="447" y="83"/>
                    </a:lnTo>
                    <a:lnTo>
                      <a:pt x="525" y="83"/>
                    </a:lnTo>
                    <a:lnTo>
                      <a:pt x="604" y="83"/>
                    </a:lnTo>
                    <a:lnTo>
                      <a:pt x="682" y="83"/>
                    </a:lnTo>
                    <a:lnTo>
                      <a:pt x="760" y="83"/>
                    </a:lnTo>
                    <a:lnTo>
                      <a:pt x="838" y="83"/>
                    </a:lnTo>
                    <a:lnTo>
                      <a:pt x="916" y="83"/>
                    </a:lnTo>
                    <a:lnTo>
                      <a:pt x="995" y="83"/>
                    </a:lnTo>
                    <a:lnTo>
                      <a:pt x="1073" y="83"/>
                    </a:lnTo>
                    <a:lnTo>
                      <a:pt x="1152" y="83"/>
                    </a:lnTo>
                    <a:lnTo>
                      <a:pt x="1231" y="83"/>
                    </a:lnTo>
                    <a:lnTo>
                      <a:pt x="1309" y="83"/>
                    </a:lnTo>
                    <a:lnTo>
                      <a:pt x="1322" y="71"/>
                    </a:lnTo>
                    <a:lnTo>
                      <a:pt x="1337" y="57"/>
                    </a:lnTo>
                    <a:lnTo>
                      <a:pt x="1371" y="57"/>
                    </a:lnTo>
                    <a:lnTo>
                      <a:pt x="1406" y="57"/>
                    </a:lnTo>
                    <a:lnTo>
                      <a:pt x="1440" y="57"/>
                    </a:lnTo>
                    <a:lnTo>
                      <a:pt x="1476" y="57"/>
                    </a:lnTo>
                    <a:lnTo>
                      <a:pt x="1489" y="69"/>
                    </a:lnTo>
                    <a:lnTo>
                      <a:pt x="1504" y="83"/>
                    </a:lnTo>
                    <a:lnTo>
                      <a:pt x="1517" y="83"/>
                    </a:lnTo>
                    <a:lnTo>
                      <a:pt x="1530" y="83"/>
                    </a:lnTo>
                    <a:lnTo>
                      <a:pt x="1545" y="83"/>
                    </a:lnTo>
                    <a:lnTo>
                      <a:pt x="1560" y="83"/>
                    </a:lnTo>
                    <a:lnTo>
                      <a:pt x="1573" y="71"/>
                    </a:lnTo>
                    <a:lnTo>
                      <a:pt x="1587" y="57"/>
                    </a:lnTo>
                    <a:lnTo>
                      <a:pt x="1619" y="57"/>
                    </a:lnTo>
                    <a:lnTo>
                      <a:pt x="1650" y="57"/>
                    </a:lnTo>
                    <a:lnTo>
                      <a:pt x="1681" y="57"/>
                    </a:lnTo>
                    <a:lnTo>
                      <a:pt x="1712" y="57"/>
                    </a:lnTo>
                    <a:lnTo>
                      <a:pt x="1744" y="57"/>
                    </a:lnTo>
                    <a:lnTo>
                      <a:pt x="1775" y="57"/>
                    </a:lnTo>
                    <a:lnTo>
                      <a:pt x="1807" y="57"/>
                    </a:lnTo>
                    <a:lnTo>
                      <a:pt x="1838" y="57"/>
                    </a:lnTo>
                    <a:lnTo>
                      <a:pt x="1851" y="69"/>
                    </a:lnTo>
                    <a:lnTo>
                      <a:pt x="1865" y="83"/>
                    </a:lnTo>
                    <a:lnTo>
                      <a:pt x="1899" y="83"/>
                    </a:lnTo>
                    <a:lnTo>
                      <a:pt x="1934" y="83"/>
                    </a:lnTo>
                    <a:lnTo>
                      <a:pt x="1969" y="83"/>
                    </a:lnTo>
                    <a:lnTo>
                      <a:pt x="2005" y="83"/>
                    </a:lnTo>
                    <a:lnTo>
                      <a:pt x="2018" y="71"/>
                    </a:lnTo>
                    <a:lnTo>
                      <a:pt x="2033" y="57"/>
                    </a:lnTo>
                    <a:lnTo>
                      <a:pt x="2088" y="57"/>
                    </a:lnTo>
                    <a:lnTo>
                      <a:pt x="2144" y="57"/>
                    </a:lnTo>
                    <a:lnTo>
                      <a:pt x="2200" y="57"/>
                    </a:lnTo>
                    <a:lnTo>
                      <a:pt x="2255" y="57"/>
                    </a:lnTo>
                    <a:lnTo>
                      <a:pt x="2311" y="57"/>
                    </a:lnTo>
                    <a:lnTo>
                      <a:pt x="2367" y="57"/>
                    </a:lnTo>
                    <a:lnTo>
                      <a:pt x="2422" y="57"/>
                    </a:lnTo>
                    <a:lnTo>
                      <a:pt x="2478" y="57"/>
                    </a:lnTo>
                    <a:lnTo>
                      <a:pt x="2491" y="69"/>
                    </a:lnTo>
                    <a:lnTo>
                      <a:pt x="2506" y="83"/>
                    </a:lnTo>
                    <a:lnTo>
                      <a:pt x="2519" y="71"/>
                    </a:lnTo>
                    <a:lnTo>
                      <a:pt x="2534" y="57"/>
                    </a:lnTo>
                    <a:lnTo>
                      <a:pt x="2554" y="57"/>
                    </a:lnTo>
                    <a:lnTo>
                      <a:pt x="2574" y="57"/>
                    </a:lnTo>
                    <a:lnTo>
                      <a:pt x="2595" y="57"/>
                    </a:lnTo>
                    <a:lnTo>
                      <a:pt x="2616" y="57"/>
                    </a:lnTo>
                    <a:lnTo>
                      <a:pt x="2630" y="69"/>
                    </a:lnTo>
                    <a:lnTo>
                      <a:pt x="2644" y="83"/>
                    </a:lnTo>
                    <a:lnTo>
                      <a:pt x="2665" y="83"/>
                    </a:lnTo>
                    <a:lnTo>
                      <a:pt x="2686" y="83"/>
                    </a:lnTo>
                    <a:lnTo>
                      <a:pt x="2708" y="83"/>
                    </a:lnTo>
                    <a:lnTo>
                      <a:pt x="2729" y="83"/>
                    </a:lnTo>
                    <a:lnTo>
                      <a:pt x="2742" y="71"/>
                    </a:lnTo>
                    <a:lnTo>
                      <a:pt x="2756" y="57"/>
                    </a:lnTo>
                    <a:lnTo>
                      <a:pt x="2967" y="57"/>
                    </a:lnTo>
                    <a:lnTo>
                      <a:pt x="3177" y="57"/>
                    </a:lnTo>
                    <a:lnTo>
                      <a:pt x="3388" y="57"/>
                    </a:lnTo>
                    <a:lnTo>
                      <a:pt x="3598" y="57"/>
                    </a:lnTo>
                    <a:lnTo>
                      <a:pt x="3809" y="57"/>
                    </a:lnTo>
                    <a:lnTo>
                      <a:pt x="4019" y="57"/>
                    </a:lnTo>
                    <a:lnTo>
                      <a:pt x="4230" y="57"/>
                    </a:lnTo>
                    <a:lnTo>
                      <a:pt x="4440" y="57"/>
                    </a:lnTo>
                    <a:lnTo>
                      <a:pt x="4651" y="57"/>
                    </a:lnTo>
                    <a:lnTo>
                      <a:pt x="4861" y="57"/>
                    </a:lnTo>
                    <a:lnTo>
                      <a:pt x="5072" y="57"/>
                    </a:lnTo>
                    <a:lnTo>
                      <a:pt x="5282" y="57"/>
                    </a:lnTo>
                    <a:lnTo>
                      <a:pt x="5493" y="57"/>
                    </a:lnTo>
                    <a:lnTo>
                      <a:pt x="5704" y="57"/>
                    </a:lnTo>
                    <a:lnTo>
                      <a:pt x="5914" y="57"/>
                    </a:lnTo>
                    <a:lnTo>
                      <a:pt x="6125" y="57"/>
                    </a:lnTo>
                    <a:lnTo>
                      <a:pt x="6139" y="44"/>
                    </a:lnTo>
                    <a:lnTo>
                      <a:pt x="6153" y="29"/>
                    </a:lnTo>
                    <a:lnTo>
                      <a:pt x="6248" y="29"/>
                    </a:lnTo>
                    <a:lnTo>
                      <a:pt x="6344" y="29"/>
                    </a:lnTo>
                    <a:lnTo>
                      <a:pt x="6439" y="29"/>
                    </a:lnTo>
                    <a:lnTo>
                      <a:pt x="6536" y="29"/>
                    </a:lnTo>
                    <a:lnTo>
                      <a:pt x="6631" y="29"/>
                    </a:lnTo>
                    <a:lnTo>
                      <a:pt x="6727" y="29"/>
                    </a:lnTo>
                    <a:lnTo>
                      <a:pt x="6823" y="29"/>
                    </a:lnTo>
                    <a:lnTo>
                      <a:pt x="6918" y="29"/>
                    </a:lnTo>
                    <a:lnTo>
                      <a:pt x="7014" y="29"/>
                    </a:lnTo>
                    <a:lnTo>
                      <a:pt x="7110" y="29"/>
                    </a:lnTo>
                    <a:lnTo>
                      <a:pt x="7206" y="29"/>
                    </a:lnTo>
                    <a:lnTo>
                      <a:pt x="7301" y="29"/>
                    </a:lnTo>
                    <a:lnTo>
                      <a:pt x="7398" y="29"/>
                    </a:lnTo>
                    <a:lnTo>
                      <a:pt x="7493" y="29"/>
                    </a:lnTo>
                    <a:lnTo>
                      <a:pt x="7589" y="29"/>
                    </a:lnTo>
                    <a:lnTo>
                      <a:pt x="7685" y="29"/>
                    </a:lnTo>
                    <a:lnTo>
                      <a:pt x="7698" y="42"/>
                    </a:lnTo>
                    <a:lnTo>
                      <a:pt x="7713" y="57"/>
                    </a:lnTo>
                    <a:lnTo>
                      <a:pt x="7727" y="57"/>
                    </a:lnTo>
                    <a:lnTo>
                      <a:pt x="7741" y="57"/>
                    </a:lnTo>
                    <a:lnTo>
                      <a:pt x="7754" y="57"/>
                    </a:lnTo>
                    <a:lnTo>
                      <a:pt x="7769" y="57"/>
                    </a:lnTo>
                    <a:lnTo>
                      <a:pt x="7781" y="44"/>
                    </a:lnTo>
                    <a:lnTo>
                      <a:pt x="7796" y="29"/>
                    </a:lnTo>
                    <a:lnTo>
                      <a:pt x="7882" y="29"/>
                    </a:lnTo>
                    <a:lnTo>
                      <a:pt x="7970" y="29"/>
                    </a:lnTo>
                    <a:lnTo>
                      <a:pt x="8057" y="29"/>
                    </a:lnTo>
                    <a:lnTo>
                      <a:pt x="8144" y="29"/>
                    </a:lnTo>
                    <a:lnTo>
                      <a:pt x="8231" y="29"/>
                    </a:lnTo>
                    <a:lnTo>
                      <a:pt x="8319" y="29"/>
                    </a:lnTo>
                    <a:lnTo>
                      <a:pt x="8405" y="29"/>
                    </a:lnTo>
                    <a:lnTo>
                      <a:pt x="8493" y="29"/>
                    </a:lnTo>
                    <a:lnTo>
                      <a:pt x="8505" y="16"/>
                    </a:lnTo>
                    <a:lnTo>
                      <a:pt x="8519" y="0"/>
                    </a:lnTo>
                    <a:lnTo>
                      <a:pt x="8547" y="0"/>
                    </a:lnTo>
                    <a:lnTo>
                      <a:pt x="8574" y="0"/>
                    </a:lnTo>
                    <a:lnTo>
                      <a:pt x="8603" y="0"/>
                    </a:lnTo>
                    <a:lnTo>
                      <a:pt x="8631" y="0"/>
                    </a:lnTo>
                    <a:lnTo>
                      <a:pt x="8644" y="15"/>
                    </a:lnTo>
                    <a:lnTo>
                      <a:pt x="8660" y="29"/>
                    </a:lnTo>
                    <a:lnTo>
                      <a:pt x="8679" y="29"/>
                    </a:lnTo>
                    <a:lnTo>
                      <a:pt x="8700" y="29"/>
                    </a:lnTo>
                    <a:lnTo>
                      <a:pt x="8721" y="29"/>
                    </a:lnTo>
                    <a:lnTo>
                      <a:pt x="8742" y="29"/>
                    </a:lnTo>
                    <a:lnTo>
                      <a:pt x="8763" y="29"/>
                    </a:lnTo>
                    <a:lnTo>
                      <a:pt x="8784" y="29"/>
                    </a:lnTo>
                    <a:lnTo>
                      <a:pt x="8804" y="29"/>
                    </a:lnTo>
                    <a:lnTo>
                      <a:pt x="8826" y="29"/>
                    </a:lnTo>
                    <a:lnTo>
                      <a:pt x="8839" y="16"/>
                    </a:lnTo>
                    <a:lnTo>
                      <a:pt x="8854" y="0"/>
                    </a:lnTo>
                    <a:lnTo>
                      <a:pt x="8984" y="0"/>
                    </a:lnTo>
                    <a:lnTo>
                      <a:pt x="9115" y="0"/>
                    </a:lnTo>
                    <a:lnTo>
                      <a:pt x="9245" y="0"/>
                    </a:lnTo>
                    <a:lnTo>
                      <a:pt x="9376" y="0"/>
                    </a:lnTo>
                    <a:lnTo>
                      <a:pt x="9506" y="0"/>
                    </a:lnTo>
                    <a:lnTo>
                      <a:pt x="9637" y="0"/>
                    </a:lnTo>
                    <a:lnTo>
                      <a:pt x="9767" y="0"/>
                    </a:lnTo>
                    <a:lnTo>
                      <a:pt x="9898" y="0"/>
                    </a:lnTo>
                    <a:lnTo>
                      <a:pt x="10028" y="0"/>
                    </a:lnTo>
                    <a:lnTo>
                      <a:pt x="10158" y="0"/>
                    </a:lnTo>
                    <a:lnTo>
                      <a:pt x="10289" y="0"/>
                    </a:lnTo>
                    <a:lnTo>
                      <a:pt x="10421" y="0"/>
                    </a:lnTo>
                    <a:lnTo>
                      <a:pt x="10551" y="0"/>
                    </a:lnTo>
                    <a:lnTo>
                      <a:pt x="10682" y="0"/>
                    </a:lnTo>
                    <a:lnTo>
                      <a:pt x="10812" y="0"/>
                    </a:lnTo>
                    <a:lnTo>
                      <a:pt x="10944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6" name="Freeform 332"/>
              <p:cNvSpPr>
                <a:spLocks/>
              </p:cNvSpPr>
              <p:nvPr/>
            </p:nvSpPr>
            <p:spPr bwMode="auto">
              <a:xfrm>
                <a:off x="387" y="2233"/>
                <a:ext cx="23" cy="92"/>
              </a:xfrm>
              <a:custGeom>
                <a:avLst/>
                <a:gdLst>
                  <a:gd name="T0" fmla="*/ 0 w 223"/>
                  <a:gd name="T1" fmla="*/ 862 h 862"/>
                  <a:gd name="T2" fmla="*/ 0 w 223"/>
                  <a:gd name="T3" fmla="*/ 835 h 862"/>
                  <a:gd name="T4" fmla="*/ 0 w 223"/>
                  <a:gd name="T5" fmla="*/ 808 h 862"/>
                  <a:gd name="T6" fmla="*/ 0 w 223"/>
                  <a:gd name="T7" fmla="*/ 780 h 862"/>
                  <a:gd name="T8" fmla="*/ 0 w 223"/>
                  <a:gd name="T9" fmla="*/ 752 h 862"/>
                  <a:gd name="T10" fmla="*/ 14 w 223"/>
                  <a:gd name="T11" fmla="*/ 739 h 862"/>
                  <a:gd name="T12" fmla="*/ 27 w 223"/>
                  <a:gd name="T13" fmla="*/ 723 h 862"/>
                  <a:gd name="T14" fmla="*/ 27 w 223"/>
                  <a:gd name="T15" fmla="*/ 696 h 862"/>
                  <a:gd name="T16" fmla="*/ 27 w 223"/>
                  <a:gd name="T17" fmla="*/ 669 h 862"/>
                  <a:gd name="T18" fmla="*/ 27 w 223"/>
                  <a:gd name="T19" fmla="*/ 640 h 862"/>
                  <a:gd name="T20" fmla="*/ 27 w 223"/>
                  <a:gd name="T21" fmla="*/ 612 h 862"/>
                  <a:gd name="T22" fmla="*/ 40 w 223"/>
                  <a:gd name="T23" fmla="*/ 600 h 862"/>
                  <a:gd name="T24" fmla="*/ 55 w 223"/>
                  <a:gd name="T25" fmla="*/ 585 h 862"/>
                  <a:gd name="T26" fmla="*/ 55 w 223"/>
                  <a:gd name="T27" fmla="*/ 564 h 862"/>
                  <a:gd name="T28" fmla="*/ 55 w 223"/>
                  <a:gd name="T29" fmla="*/ 544 h 862"/>
                  <a:gd name="T30" fmla="*/ 55 w 223"/>
                  <a:gd name="T31" fmla="*/ 522 h 862"/>
                  <a:gd name="T32" fmla="*/ 55 w 223"/>
                  <a:gd name="T33" fmla="*/ 501 h 862"/>
                  <a:gd name="T34" fmla="*/ 68 w 223"/>
                  <a:gd name="T35" fmla="*/ 488 h 862"/>
                  <a:gd name="T36" fmla="*/ 83 w 223"/>
                  <a:gd name="T37" fmla="*/ 473 h 862"/>
                  <a:gd name="T38" fmla="*/ 83 w 223"/>
                  <a:gd name="T39" fmla="*/ 446 h 862"/>
                  <a:gd name="T40" fmla="*/ 83 w 223"/>
                  <a:gd name="T41" fmla="*/ 418 h 862"/>
                  <a:gd name="T42" fmla="*/ 83 w 223"/>
                  <a:gd name="T43" fmla="*/ 389 h 862"/>
                  <a:gd name="T44" fmla="*/ 83 w 223"/>
                  <a:gd name="T45" fmla="*/ 361 h 862"/>
                  <a:gd name="T46" fmla="*/ 96 w 223"/>
                  <a:gd name="T47" fmla="*/ 348 h 862"/>
                  <a:gd name="T48" fmla="*/ 111 w 223"/>
                  <a:gd name="T49" fmla="*/ 334 h 862"/>
                  <a:gd name="T50" fmla="*/ 111 w 223"/>
                  <a:gd name="T51" fmla="*/ 321 h 862"/>
                  <a:gd name="T52" fmla="*/ 111 w 223"/>
                  <a:gd name="T53" fmla="*/ 308 h 862"/>
                  <a:gd name="T54" fmla="*/ 111 w 223"/>
                  <a:gd name="T55" fmla="*/ 294 h 862"/>
                  <a:gd name="T56" fmla="*/ 111 w 223"/>
                  <a:gd name="T57" fmla="*/ 278 h 862"/>
                  <a:gd name="T58" fmla="*/ 124 w 223"/>
                  <a:gd name="T59" fmla="*/ 265 h 862"/>
                  <a:gd name="T60" fmla="*/ 140 w 223"/>
                  <a:gd name="T61" fmla="*/ 251 h 862"/>
                  <a:gd name="T62" fmla="*/ 140 w 223"/>
                  <a:gd name="T63" fmla="*/ 237 h 862"/>
                  <a:gd name="T64" fmla="*/ 140 w 223"/>
                  <a:gd name="T65" fmla="*/ 223 h 862"/>
                  <a:gd name="T66" fmla="*/ 140 w 223"/>
                  <a:gd name="T67" fmla="*/ 209 h 862"/>
                  <a:gd name="T68" fmla="*/ 140 w 223"/>
                  <a:gd name="T69" fmla="*/ 194 h 862"/>
                  <a:gd name="T70" fmla="*/ 153 w 223"/>
                  <a:gd name="T71" fmla="*/ 181 h 862"/>
                  <a:gd name="T72" fmla="*/ 167 w 223"/>
                  <a:gd name="T73" fmla="*/ 166 h 862"/>
                  <a:gd name="T74" fmla="*/ 167 w 223"/>
                  <a:gd name="T75" fmla="*/ 153 h 862"/>
                  <a:gd name="T76" fmla="*/ 167 w 223"/>
                  <a:gd name="T77" fmla="*/ 139 h 862"/>
                  <a:gd name="T78" fmla="*/ 167 w 223"/>
                  <a:gd name="T79" fmla="*/ 125 h 862"/>
                  <a:gd name="T80" fmla="*/ 167 w 223"/>
                  <a:gd name="T81" fmla="*/ 111 h 862"/>
                  <a:gd name="T82" fmla="*/ 180 w 223"/>
                  <a:gd name="T83" fmla="*/ 97 h 862"/>
                  <a:gd name="T84" fmla="*/ 196 w 223"/>
                  <a:gd name="T85" fmla="*/ 84 h 862"/>
                  <a:gd name="T86" fmla="*/ 196 w 223"/>
                  <a:gd name="T87" fmla="*/ 71 h 862"/>
                  <a:gd name="T88" fmla="*/ 196 w 223"/>
                  <a:gd name="T89" fmla="*/ 57 h 862"/>
                  <a:gd name="T90" fmla="*/ 196 w 223"/>
                  <a:gd name="T91" fmla="*/ 43 h 862"/>
                  <a:gd name="T92" fmla="*/ 196 w 223"/>
                  <a:gd name="T93" fmla="*/ 28 h 862"/>
                  <a:gd name="T94" fmla="*/ 209 w 223"/>
                  <a:gd name="T95" fmla="*/ 15 h 862"/>
                  <a:gd name="T96" fmla="*/ 223 w 223"/>
                  <a:gd name="T97" fmla="*/ 0 h 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3" h="862">
                    <a:moveTo>
                      <a:pt x="0" y="862"/>
                    </a:moveTo>
                    <a:lnTo>
                      <a:pt x="0" y="835"/>
                    </a:lnTo>
                    <a:lnTo>
                      <a:pt x="0" y="808"/>
                    </a:lnTo>
                    <a:lnTo>
                      <a:pt x="0" y="780"/>
                    </a:lnTo>
                    <a:lnTo>
                      <a:pt x="0" y="752"/>
                    </a:lnTo>
                    <a:lnTo>
                      <a:pt x="14" y="739"/>
                    </a:lnTo>
                    <a:lnTo>
                      <a:pt x="27" y="723"/>
                    </a:lnTo>
                    <a:lnTo>
                      <a:pt x="27" y="696"/>
                    </a:lnTo>
                    <a:lnTo>
                      <a:pt x="27" y="669"/>
                    </a:lnTo>
                    <a:lnTo>
                      <a:pt x="27" y="640"/>
                    </a:lnTo>
                    <a:lnTo>
                      <a:pt x="27" y="612"/>
                    </a:lnTo>
                    <a:lnTo>
                      <a:pt x="40" y="600"/>
                    </a:lnTo>
                    <a:lnTo>
                      <a:pt x="55" y="585"/>
                    </a:lnTo>
                    <a:lnTo>
                      <a:pt x="55" y="564"/>
                    </a:lnTo>
                    <a:lnTo>
                      <a:pt x="55" y="544"/>
                    </a:lnTo>
                    <a:lnTo>
                      <a:pt x="55" y="522"/>
                    </a:lnTo>
                    <a:lnTo>
                      <a:pt x="55" y="501"/>
                    </a:lnTo>
                    <a:lnTo>
                      <a:pt x="68" y="488"/>
                    </a:lnTo>
                    <a:lnTo>
                      <a:pt x="83" y="473"/>
                    </a:lnTo>
                    <a:lnTo>
                      <a:pt x="83" y="446"/>
                    </a:lnTo>
                    <a:lnTo>
                      <a:pt x="83" y="418"/>
                    </a:lnTo>
                    <a:lnTo>
                      <a:pt x="83" y="389"/>
                    </a:lnTo>
                    <a:lnTo>
                      <a:pt x="83" y="361"/>
                    </a:lnTo>
                    <a:lnTo>
                      <a:pt x="96" y="348"/>
                    </a:lnTo>
                    <a:lnTo>
                      <a:pt x="111" y="334"/>
                    </a:lnTo>
                    <a:lnTo>
                      <a:pt x="111" y="321"/>
                    </a:lnTo>
                    <a:lnTo>
                      <a:pt x="111" y="308"/>
                    </a:lnTo>
                    <a:lnTo>
                      <a:pt x="111" y="294"/>
                    </a:lnTo>
                    <a:lnTo>
                      <a:pt x="111" y="278"/>
                    </a:lnTo>
                    <a:lnTo>
                      <a:pt x="124" y="265"/>
                    </a:lnTo>
                    <a:lnTo>
                      <a:pt x="140" y="251"/>
                    </a:lnTo>
                    <a:lnTo>
                      <a:pt x="140" y="237"/>
                    </a:lnTo>
                    <a:lnTo>
                      <a:pt x="140" y="223"/>
                    </a:lnTo>
                    <a:lnTo>
                      <a:pt x="140" y="209"/>
                    </a:lnTo>
                    <a:lnTo>
                      <a:pt x="140" y="194"/>
                    </a:lnTo>
                    <a:lnTo>
                      <a:pt x="153" y="181"/>
                    </a:lnTo>
                    <a:lnTo>
                      <a:pt x="167" y="166"/>
                    </a:lnTo>
                    <a:lnTo>
                      <a:pt x="167" y="153"/>
                    </a:lnTo>
                    <a:lnTo>
                      <a:pt x="167" y="139"/>
                    </a:lnTo>
                    <a:lnTo>
                      <a:pt x="167" y="125"/>
                    </a:lnTo>
                    <a:lnTo>
                      <a:pt x="167" y="111"/>
                    </a:lnTo>
                    <a:lnTo>
                      <a:pt x="180" y="97"/>
                    </a:lnTo>
                    <a:lnTo>
                      <a:pt x="196" y="84"/>
                    </a:lnTo>
                    <a:lnTo>
                      <a:pt x="196" y="71"/>
                    </a:lnTo>
                    <a:lnTo>
                      <a:pt x="196" y="57"/>
                    </a:lnTo>
                    <a:lnTo>
                      <a:pt x="196" y="43"/>
                    </a:lnTo>
                    <a:lnTo>
                      <a:pt x="196" y="28"/>
                    </a:lnTo>
                    <a:lnTo>
                      <a:pt x="209" y="15"/>
                    </a:lnTo>
                    <a:lnTo>
                      <a:pt x="22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7" name="Freeform 333"/>
              <p:cNvSpPr>
                <a:spLocks/>
              </p:cNvSpPr>
              <p:nvPr/>
            </p:nvSpPr>
            <p:spPr bwMode="auto">
              <a:xfrm>
                <a:off x="1591" y="2287"/>
                <a:ext cx="0" cy="30"/>
              </a:xfrm>
              <a:custGeom>
                <a:avLst/>
                <a:gdLst>
                  <a:gd name="T0" fmla="*/ 278 h 278"/>
                  <a:gd name="T1" fmla="*/ 244 h 278"/>
                  <a:gd name="T2" fmla="*/ 209 h 278"/>
                  <a:gd name="T3" fmla="*/ 175 h 278"/>
                  <a:gd name="T4" fmla="*/ 140 h 278"/>
                  <a:gd name="T5" fmla="*/ 105 h 278"/>
                  <a:gd name="T6" fmla="*/ 70 h 278"/>
                  <a:gd name="T7" fmla="*/ 35 h 278"/>
                  <a:gd name="T8" fmla="*/ 0 h 27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278">
                    <a:moveTo>
                      <a:pt x="0" y="278"/>
                    </a:moveTo>
                    <a:lnTo>
                      <a:pt x="0" y="244"/>
                    </a:lnTo>
                    <a:lnTo>
                      <a:pt x="0" y="209"/>
                    </a:lnTo>
                    <a:lnTo>
                      <a:pt x="0" y="175"/>
                    </a:lnTo>
                    <a:lnTo>
                      <a:pt x="0" y="140"/>
                    </a:lnTo>
                    <a:lnTo>
                      <a:pt x="0" y="105"/>
                    </a:lnTo>
                    <a:lnTo>
                      <a:pt x="0" y="70"/>
                    </a:lnTo>
                    <a:lnTo>
                      <a:pt x="0" y="35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8" name="Freeform 334"/>
              <p:cNvSpPr>
                <a:spLocks/>
              </p:cNvSpPr>
              <p:nvPr/>
            </p:nvSpPr>
            <p:spPr bwMode="auto">
              <a:xfrm>
                <a:off x="1585" y="2222"/>
                <a:ext cx="3" cy="35"/>
              </a:xfrm>
              <a:custGeom>
                <a:avLst/>
                <a:gdLst>
                  <a:gd name="T0" fmla="*/ 28 w 28"/>
                  <a:gd name="T1" fmla="*/ 334 h 334"/>
                  <a:gd name="T2" fmla="*/ 28 w 28"/>
                  <a:gd name="T3" fmla="*/ 321 h 334"/>
                  <a:gd name="T4" fmla="*/ 28 w 28"/>
                  <a:gd name="T5" fmla="*/ 307 h 334"/>
                  <a:gd name="T6" fmla="*/ 28 w 28"/>
                  <a:gd name="T7" fmla="*/ 293 h 334"/>
                  <a:gd name="T8" fmla="*/ 28 w 28"/>
                  <a:gd name="T9" fmla="*/ 278 h 334"/>
                  <a:gd name="T10" fmla="*/ 15 w 28"/>
                  <a:gd name="T11" fmla="*/ 265 h 334"/>
                  <a:gd name="T12" fmla="*/ 0 w 28"/>
                  <a:gd name="T13" fmla="*/ 250 h 334"/>
                  <a:gd name="T14" fmla="*/ 0 w 28"/>
                  <a:gd name="T15" fmla="*/ 219 h 334"/>
                  <a:gd name="T16" fmla="*/ 0 w 28"/>
                  <a:gd name="T17" fmla="*/ 189 h 334"/>
                  <a:gd name="T18" fmla="*/ 0 w 28"/>
                  <a:gd name="T19" fmla="*/ 157 h 334"/>
                  <a:gd name="T20" fmla="*/ 0 w 28"/>
                  <a:gd name="T21" fmla="*/ 126 h 334"/>
                  <a:gd name="T22" fmla="*/ 0 w 28"/>
                  <a:gd name="T23" fmla="*/ 94 h 334"/>
                  <a:gd name="T24" fmla="*/ 0 w 28"/>
                  <a:gd name="T25" fmla="*/ 62 h 334"/>
                  <a:gd name="T26" fmla="*/ 0 w 28"/>
                  <a:gd name="T27" fmla="*/ 32 h 334"/>
                  <a:gd name="T28" fmla="*/ 0 w 28"/>
                  <a:gd name="T29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8" h="334">
                    <a:moveTo>
                      <a:pt x="28" y="334"/>
                    </a:moveTo>
                    <a:lnTo>
                      <a:pt x="28" y="321"/>
                    </a:lnTo>
                    <a:lnTo>
                      <a:pt x="28" y="307"/>
                    </a:lnTo>
                    <a:lnTo>
                      <a:pt x="28" y="293"/>
                    </a:lnTo>
                    <a:lnTo>
                      <a:pt x="28" y="278"/>
                    </a:lnTo>
                    <a:lnTo>
                      <a:pt x="15" y="265"/>
                    </a:lnTo>
                    <a:lnTo>
                      <a:pt x="0" y="250"/>
                    </a:lnTo>
                    <a:lnTo>
                      <a:pt x="0" y="219"/>
                    </a:lnTo>
                    <a:lnTo>
                      <a:pt x="0" y="189"/>
                    </a:lnTo>
                    <a:lnTo>
                      <a:pt x="0" y="157"/>
                    </a:lnTo>
                    <a:lnTo>
                      <a:pt x="0" y="126"/>
                    </a:lnTo>
                    <a:lnTo>
                      <a:pt x="0" y="94"/>
                    </a:lnTo>
                    <a:lnTo>
                      <a:pt x="0" y="62"/>
                    </a:lnTo>
                    <a:lnTo>
                      <a:pt x="0" y="32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39" name="Freeform 335"/>
              <p:cNvSpPr>
                <a:spLocks/>
              </p:cNvSpPr>
              <p:nvPr/>
            </p:nvSpPr>
            <p:spPr bwMode="auto">
              <a:xfrm>
                <a:off x="369" y="2183"/>
                <a:ext cx="41" cy="50"/>
              </a:xfrm>
              <a:custGeom>
                <a:avLst/>
                <a:gdLst>
                  <a:gd name="T0" fmla="*/ 390 w 390"/>
                  <a:gd name="T1" fmla="*/ 473 h 473"/>
                  <a:gd name="T2" fmla="*/ 369 w 390"/>
                  <a:gd name="T3" fmla="*/ 452 h 473"/>
                  <a:gd name="T4" fmla="*/ 348 w 390"/>
                  <a:gd name="T5" fmla="*/ 431 h 473"/>
                  <a:gd name="T6" fmla="*/ 328 w 390"/>
                  <a:gd name="T7" fmla="*/ 410 h 473"/>
                  <a:gd name="T8" fmla="*/ 307 w 390"/>
                  <a:gd name="T9" fmla="*/ 388 h 473"/>
                  <a:gd name="T10" fmla="*/ 307 w 390"/>
                  <a:gd name="T11" fmla="*/ 375 h 473"/>
                  <a:gd name="T12" fmla="*/ 307 w 390"/>
                  <a:gd name="T13" fmla="*/ 361 h 473"/>
                  <a:gd name="T14" fmla="*/ 285 w 390"/>
                  <a:gd name="T15" fmla="*/ 341 h 473"/>
                  <a:gd name="T16" fmla="*/ 264 w 390"/>
                  <a:gd name="T17" fmla="*/ 320 h 473"/>
                  <a:gd name="T18" fmla="*/ 243 w 390"/>
                  <a:gd name="T19" fmla="*/ 300 h 473"/>
                  <a:gd name="T20" fmla="*/ 222 w 390"/>
                  <a:gd name="T21" fmla="*/ 279 h 473"/>
                  <a:gd name="T22" fmla="*/ 222 w 390"/>
                  <a:gd name="T23" fmla="*/ 266 h 473"/>
                  <a:gd name="T24" fmla="*/ 222 w 390"/>
                  <a:gd name="T25" fmla="*/ 250 h 473"/>
                  <a:gd name="T26" fmla="*/ 208 w 390"/>
                  <a:gd name="T27" fmla="*/ 237 h 473"/>
                  <a:gd name="T28" fmla="*/ 195 w 390"/>
                  <a:gd name="T29" fmla="*/ 223 h 473"/>
                  <a:gd name="T30" fmla="*/ 182 w 390"/>
                  <a:gd name="T31" fmla="*/ 209 h 473"/>
                  <a:gd name="T32" fmla="*/ 167 w 390"/>
                  <a:gd name="T33" fmla="*/ 194 h 473"/>
                  <a:gd name="T34" fmla="*/ 167 w 390"/>
                  <a:gd name="T35" fmla="*/ 181 h 473"/>
                  <a:gd name="T36" fmla="*/ 167 w 390"/>
                  <a:gd name="T37" fmla="*/ 166 h 473"/>
                  <a:gd name="T38" fmla="*/ 154 w 390"/>
                  <a:gd name="T39" fmla="*/ 153 h 473"/>
                  <a:gd name="T40" fmla="*/ 140 w 390"/>
                  <a:gd name="T41" fmla="*/ 138 h 473"/>
                  <a:gd name="T42" fmla="*/ 140 w 390"/>
                  <a:gd name="T43" fmla="*/ 125 h 473"/>
                  <a:gd name="T44" fmla="*/ 140 w 390"/>
                  <a:gd name="T45" fmla="*/ 110 h 473"/>
                  <a:gd name="T46" fmla="*/ 126 w 390"/>
                  <a:gd name="T47" fmla="*/ 97 h 473"/>
                  <a:gd name="T48" fmla="*/ 113 w 390"/>
                  <a:gd name="T49" fmla="*/ 82 h 473"/>
                  <a:gd name="T50" fmla="*/ 98 w 390"/>
                  <a:gd name="T51" fmla="*/ 69 h 473"/>
                  <a:gd name="T52" fmla="*/ 84 w 390"/>
                  <a:gd name="T53" fmla="*/ 56 h 473"/>
                  <a:gd name="T54" fmla="*/ 84 w 390"/>
                  <a:gd name="T55" fmla="*/ 43 h 473"/>
                  <a:gd name="T56" fmla="*/ 84 w 390"/>
                  <a:gd name="T57" fmla="*/ 28 h 473"/>
                  <a:gd name="T58" fmla="*/ 70 w 390"/>
                  <a:gd name="T59" fmla="*/ 14 h 473"/>
                  <a:gd name="T60" fmla="*/ 56 w 390"/>
                  <a:gd name="T61" fmla="*/ 0 h 473"/>
                  <a:gd name="T62" fmla="*/ 42 w 390"/>
                  <a:gd name="T63" fmla="*/ 0 h 473"/>
                  <a:gd name="T64" fmla="*/ 28 w 390"/>
                  <a:gd name="T65" fmla="*/ 0 h 473"/>
                  <a:gd name="T66" fmla="*/ 14 w 390"/>
                  <a:gd name="T67" fmla="*/ 0 h 473"/>
                  <a:gd name="T68" fmla="*/ 0 w 390"/>
                  <a:gd name="T69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90" h="473">
                    <a:moveTo>
                      <a:pt x="390" y="473"/>
                    </a:moveTo>
                    <a:lnTo>
                      <a:pt x="369" y="452"/>
                    </a:lnTo>
                    <a:lnTo>
                      <a:pt x="348" y="431"/>
                    </a:lnTo>
                    <a:lnTo>
                      <a:pt x="328" y="410"/>
                    </a:lnTo>
                    <a:lnTo>
                      <a:pt x="307" y="388"/>
                    </a:lnTo>
                    <a:lnTo>
                      <a:pt x="307" y="375"/>
                    </a:lnTo>
                    <a:lnTo>
                      <a:pt x="307" y="361"/>
                    </a:lnTo>
                    <a:lnTo>
                      <a:pt x="285" y="341"/>
                    </a:lnTo>
                    <a:lnTo>
                      <a:pt x="264" y="320"/>
                    </a:lnTo>
                    <a:lnTo>
                      <a:pt x="243" y="300"/>
                    </a:lnTo>
                    <a:lnTo>
                      <a:pt x="222" y="279"/>
                    </a:lnTo>
                    <a:lnTo>
                      <a:pt x="222" y="266"/>
                    </a:lnTo>
                    <a:lnTo>
                      <a:pt x="222" y="250"/>
                    </a:lnTo>
                    <a:lnTo>
                      <a:pt x="208" y="237"/>
                    </a:lnTo>
                    <a:lnTo>
                      <a:pt x="195" y="223"/>
                    </a:lnTo>
                    <a:lnTo>
                      <a:pt x="182" y="209"/>
                    </a:lnTo>
                    <a:lnTo>
                      <a:pt x="167" y="194"/>
                    </a:lnTo>
                    <a:lnTo>
                      <a:pt x="167" y="181"/>
                    </a:lnTo>
                    <a:lnTo>
                      <a:pt x="167" y="166"/>
                    </a:lnTo>
                    <a:lnTo>
                      <a:pt x="154" y="153"/>
                    </a:lnTo>
                    <a:lnTo>
                      <a:pt x="140" y="138"/>
                    </a:lnTo>
                    <a:lnTo>
                      <a:pt x="140" y="125"/>
                    </a:lnTo>
                    <a:lnTo>
                      <a:pt x="140" y="110"/>
                    </a:lnTo>
                    <a:lnTo>
                      <a:pt x="126" y="97"/>
                    </a:lnTo>
                    <a:lnTo>
                      <a:pt x="113" y="82"/>
                    </a:lnTo>
                    <a:lnTo>
                      <a:pt x="98" y="69"/>
                    </a:lnTo>
                    <a:lnTo>
                      <a:pt x="84" y="56"/>
                    </a:lnTo>
                    <a:lnTo>
                      <a:pt x="84" y="43"/>
                    </a:lnTo>
                    <a:lnTo>
                      <a:pt x="84" y="28"/>
                    </a:lnTo>
                    <a:lnTo>
                      <a:pt x="70" y="14"/>
                    </a:lnTo>
                    <a:lnTo>
                      <a:pt x="56" y="0"/>
                    </a:lnTo>
                    <a:lnTo>
                      <a:pt x="42" y="0"/>
                    </a:lnTo>
                    <a:lnTo>
                      <a:pt x="28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0" name="Freeform 336"/>
              <p:cNvSpPr>
                <a:spLocks/>
              </p:cNvSpPr>
              <p:nvPr/>
            </p:nvSpPr>
            <p:spPr bwMode="auto">
              <a:xfrm>
                <a:off x="410" y="2228"/>
                <a:ext cx="171" cy="5"/>
              </a:xfrm>
              <a:custGeom>
                <a:avLst/>
                <a:gdLst>
                  <a:gd name="T0" fmla="*/ 1614 w 1614"/>
                  <a:gd name="T1" fmla="*/ 0 h 56"/>
                  <a:gd name="T2" fmla="*/ 1601 w 1614"/>
                  <a:gd name="T3" fmla="*/ 13 h 56"/>
                  <a:gd name="T4" fmla="*/ 1587 w 1614"/>
                  <a:gd name="T5" fmla="*/ 28 h 56"/>
                  <a:gd name="T6" fmla="*/ 1515 w 1614"/>
                  <a:gd name="T7" fmla="*/ 28 h 56"/>
                  <a:gd name="T8" fmla="*/ 1444 w 1614"/>
                  <a:gd name="T9" fmla="*/ 28 h 56"/>
                  <a:gd name="T10" fmla="*/ 1373 w 1614"/>
                  <a:gd name="T11" fmla="*/ 28 h 56"/>
                  <a:gd name="T12" fmla="*/ 1302 w 1614"/>
                  <a:gd name="T13" fmla="*/ 28 h 56"/>
                  <a:gd name="T14" fmla="*/ 1230 w 1614"/>
                  <a:gd name="T15" fmla="*/ 28 h 56"/>
                  <a:gd name="T16" fmla="*/ 1159 w 1614"/>
                  <a:gd name="T17" fmla="*/ 28 h 56"/>
                  <a:gd name="T18" fmla="*/ 1088 w 1614"/>
                  <a:gd name="T19" fmla="*/ 28 h 56"/>
                  <a:gd name="T20" fmla="*/ 1016 w 1614"/>
                  <a:gd name="T21" fmla="*/ 28 h 56"/>
                  <a:gd name="T22" fmla="*/ 945 w 1614"/>
                  <a:gd name="T23" fmla="*/ 28 h 56"/>
                  <a:gd name="T24" fmla="*/ 874 w 1614"/>
                  <a:gd name="T25" fmla="*/ 28 h 56"/>
                  <a:gd name="T26" fmla="*/ 803 w 1614"/>
                  <a:gd name="T27" fmla="*/ 28 h 56"/>
                  <a:gd name="T28" fmla="*/ 731 w 1614"/>
                  <a:gd name="T29" fmla="*/ 28 h 56"/>
                  <a:gd name="T30" fmla="*/ 660 w 1614"/>
                  <a:gd name="T31" fmla="*/ 28 h 56"/>
                  <a:gd name="T32" fmla="*/ 589 w 1614"/>
                  <a:gd name="T33" fmla="*/ 28 h 56"/>
                  <a:gd name="T34" fmla="*/ 516 w 1614"/>
                  <a:gd name="T35" fmla="*/ 28 h 56"/>
                  <a:gd name="T36" fmla="*/ 445 w 1614"/>
                  <a:gd name="T37" fmla="*/ 28 h 56"/>
                  <a:gd name="T38" fmla="*/ 432 w 1614"/>
                  <a:gd name="T39" fmla="*/ 42 h 56"/>
                  <a:gd name="T40" fmla="*/ 418 w 1614"/>
                  <a:gd name="T41" fmla="*/ 56 h 56"/>
                  <a:gd name="T42" fmla="*/ 365 w 1614"/>
                  <a:gd name="T43" fmla="*/ 56 h 56"/>
                  <a:gd name="T44" fmla="*/ 314 w 1614"/>
                  <a:gd name="T45" fmla="*/ 56 h 56"/>
                  <a:gd name="T46" fmla="*/ 262 w 1614"/>
                  <a:gd name="T47" fmla="*/ 56 h 56"/>
                  <a:gd name="T48" fmla="*/ 209 w 1614"/>
                  <a:gd name="T49" fmla="*/ 56 h 56"/>
                  <a:gd name="T50" fmla="*/ 158 w 1614"/>
                  <a:gd name="T51" fmla="*/ 56 h 56"/>
                  <a:gd name="T52" fmla="*/ 105 w 1614"/>
                  <a:gd name="T53" fmla="*/ 56 h 56"/>
                  <a:gd name="T54" fmla="*/ 53 w 1614"/>
                  <a:gd name="T55" fmla="*/ 56 h 56"/>
                  <a:gd name="T56" fmla="*/ 0 w 1614"/>
                  <a:gd name="T5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614" h="56">
                    <a:moveTo>
                      <a:pt x="1614" y="0"/>
                    </a:moveTo>
                    <a:lnTo>
                      <a:pt x="1601" y="13"/>
                    </a:lnTo>
                    <a:lnTo>
                      <a:pt x="1587" y="28"/>
                    </a:lnTo>
                    <a:lnTo>
                      <a:pt x="1515" y="28"/>
                    </a:lnTo>
                    <a:lnTo>
                      <a:pt x="1444" y="28"/>
                    </a:lnTo>
                    <a:lnTo>
                      <a:pt x="1373" y="28"/>
                    </a:lnTo>
                    <a:lnTo>
                      <a:pt x="1302" y="28"/>
                    </a:lnTo>
                    <a:lnTo>
                      <a:pt x="1230" y="28"/>
                    </a:lnTo>
                    <a:lnTo>
                      <a:pt x="1159" y="28"/>
                    </a:lnTo>
                    <a:lnTo>
                      <a:pt x="1088" y="28"/>
                    </a:lnTo>
                    <a:lnTo>
                      <a:pt x="1016" y="28"/>
                    </a:lnTo>
                    <a:lnTo>
                      <a:pt x="945" y="28"/>
                    </a:lnTo>
                    <a:lnTo>
                      <a:pt x="874" y="28"/>
                    </a:lnTo>
                    <a:lnTo>
                      <a:pt x="803" y="28"/>
                    </a:lnTo>
                    <a:lnTo>
                      <a:pt x="731" y="28"/>
                    </a:lnTo>
                    <a:lnTo>
                      <a:pt x="660" y="28"/>
                    </a:lnTo>
                    <a:lnTo>
                      <a:pt x="589" y="28"/>
                    </a:lnTo>
                    <a:lnTo>
                      <a:pt x="516" y="28"/>
                    </a:lnTo>
                    <a:lnTo>
                      <a:pt x="445" y="28"/>
                    </a:lnTo>
                    <a:lnTo>
                      <a:pt x="432" y="42"/>
                    </a:lnTo>
                    <a:lnTo>
                      <a:pt x="418" y="56"/>
                    </a:lnTo>
                    <a:lnTo>
                      <a:pt x="365" y="56"/>
                    </a:lnTo>
                    <a:lnTo>
                      <a:pt x="314" y="56"/>
                    </a:lnTo>
                    <a:lnTo>
                      <a:pt x="262" y="56"/>
                    </a:lnTo>
                    <a:lnTo>
                      <a:pt x="209" y="56"/>
                    </a:lnTo>
                    <a:lnTo>
                      <a:pt x="158" y="56"/>
                    </a:lnTo>
                    <a:lnTo>
                      <a:pt x="105" y="56"/>
                    </a:lnTo>
                    <a:lnTo>
                      <a:pt x="53" y="56"/>
                    </a:lnTo>
                    <a:lnTo>
                      <a:pt x="0" y="56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1" name="Freeform 337"/>
              <p:cNvSpPr>
                <a:spLocks/>
              </p:cNvSpPr>
              <p:nvPr/>
            </p:nvSpPr>
            <p:spPr bwMode="auto">
              <a:xfrm>
                <a:off x="581" y="2228"/>
                <a:ext cx="33" cy="3"/>
              </a:xfrm>
              <a:custGeom>
                <a:avLst/>
                <a:gdLst>
                  <a:gd name="T0" fmla="*/ 307 w 307"/>
                  <a:gd name="T1" fmla="*/ 28 h 28"/>
                  <a:gd name="T2" fmla="*/ 276 w 307"/>
                  <a:gd name="T3" fmla="*/ 28 h 28"/>
                  <a:gd name="T4" fmla="*/ 246 w 307"/>
                  <a:gd name="T5" fmla="*/ 28 h 28"/>
                  <a:gd name="T6" fmla="*/ 214 w 307"/>
                  <a:gd name="T7" fmla="*/ 28 h 28"/>
                  <a:gd name="T8" fmla="*/ 183 w 307"/>
                  <a:gd name="T9" fmla="*/ 28 h 28"/>
                  <a:gd name="T10" fmla="*/ 151 w 307"/>
                  <a:gd name="T11" fmla="*/ 28 h 28"/>
                  <a:gd name="T12" fmla="*/ 120 w 307"/>
                  <a:gd name="T13" fmla="*/ 28 h 28"/>
                  <a:gd name="T14" fmla="*/ 88 w 307"/>
                  <a:gd name="T15" fmla="*/ 28 h 28"/>
                  <a:gd name="T16" fmla="*/ 57 w 307"/>
                  <a:gd name="T17" fmla="*/ 28 h 28"/>
                  <a:gd name="T18" fmla="*/ 43 w 307"/>
                  <a:gd name="T19" fmla="*/ 14 h 28"/>
                  <a:gd name="T20" fmla="*/ 29 w 307"/>
                  <a:gd name="T21" fmla="*/ 0 h 28"/>
                  <a:gd name="T22" fmla="*/ 15 w 307"/>
                  <a:gd name="T23" fmla="*/ 0 h 28"/>
                  <a:gd name="T24" fmla="*/ 0 w 307"/>
                  <a:gd name="T2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7" h="28">
                    <a:moveTo>
                      <a:pt x="307" y="28"/>
                    </a:moveTo>
                    <a:lnTo>
                      <a:pt x="276" y="28"/>
                    </a:lnTo>
                    <a:lnTo>
                      <a:pt x="246" y="28"/>
                    </a:lnTo>
                    <a:lnTo>
                      <a:pt x="214" y="28"/>
                    </a:lnTo>
                    <a:lnTo>
                      <a:pt x="183" y="28"/>
                    </a:lnTo>
                    <a:lnTo>
                      <a:pt x="151" y="28"/>
                    </a:lnTo>
                    <a:lnTo>
                      <a:pt x="120" y="28"/>
                    </a:lnTo>
                    <a:lnTo>
                      <a:pt x="88" y="28"/>
                    </a:lnTo>
                    <a:lnTo>
                      <a:pt x="57" y="28"/>
                    </a:lnTo>
                    <a:lnTo>
                      <a:pt x="43" y="14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2" name="Freeform 338"/>
              <p:cNvSpPr>
                <a:spLocks/>
              </p:cNvSpPr>
              <p:nvPr/>
            </p:nvSpPr>
            <p:spPr bwMode="auto">
              <a:xfrm>
                <a:off x="614" y="2195"/>
                <a:ext cx="21" cy="36"/>
              </a:xfrm>
              <a:custGeom>
                <a:avLst/>
                <a:gdLst>
                  <a:gd name="T0" fmla="*/ 0 w 195"/>
                  <a:gd name="T1" fmla="*/ 335 h 335"/>
                  <a:gd name="T2" fmla="*/ 0 w 195"/>
                  <a:gd name="T3" fmla="*/ 313 h 335"/>
                  <a:gd name="T4" fmla="*/ 0 w 195"/>
                  <a:gd name="T5" fmla="*/ 293 h 335"/>
                  <a:gd name="T6" fmla="*/ 0 w 195"/>
                  <a:gd name="T7" fmla="*/ 272 h 335"/>
                  <a:gd name="T8" fmla="*/ 0 w 195"/>
                  <a:gd name="T9" fmla="*/ 251 h 335"/>
                  <a:gd name="T10" fmla="*/ 13 w 195"/>
                  <a:gd name="T11" fmla="*/ 238 h 335"/>
                  <a:gd name="T12" fmla="*/ 29 w 195"/>
                  <a:gd name="T13" fmla="*/ 222 h 335"/>
                  <a:gd name="T14" fmla="*/ 29 w 195"/>
                  <a:gd name="T15" fmla="*/ 210 h 335"/>
                  <a:gd name="T16" fmla="*/ 29 w 195"/>
                  <a:gd name="T17" fmla="*/ 196 h 335"/>
                  <a:gd name="T18" fmla="*/ 48 w 195"/>
                  <a:gd name="T19" fmla="*/ 175 h 335"/>
                  <a:gd name="T20" fmla="*/ 69 w 195"/>
                  <a:gd name="T21" fmla="*/ 154 h 335"/>
                  <a:gd name="T22" fmla="*/ 90 w 195"/>
                  <a:gd name="T23" fmla="*/ 134 h 335"/>
                  <a:gd name="T24" fmla="*/ 111 w 195"/>
                  <a:gd name="T25" fmla="*/ 113 h 335"/>
                  <a:gd name="T26" fmla="*/ 111 w 195"/>
                  <a:gd name="T27" fmla="*/ 99 h 335"/>
                  <a:gd name="T28" fmla="*/ 111 w 195"/>
                  <a:gd name="T29" fmla="*/ 84 h 335"/>
                  <a:gd name="T30" fmla="*/ 132 w 195"/>
                  <a:gd name="T31" fmla="*/ 63 h 335"/>
                  <a:gd name="T32" fmla="*/ 152 w 195"/>
                  <a:gd name="T33" fmla="*/ 43 h 335"/>
                  <a:gd name="T34" fmla="*/ 173 w 195"/>
                  <a:gd name="T35" fmla="*/ 21 h 335"/>
                  <a:gd name="T36" fmla="*/ 195 w 195"/>
                  <a:gd name="T3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5" h="335">
                    <a:moveTo>
                      <a:pt x="0" y="335"/>
                    </a:moveTo>
                    <a:lnTo>
                      <a:pt x="0" y="313"/>
                    </a:lnTo>
                    <a:lnTo>
                      <a:pt x="0" y="293"/>
                    </a:lnTo>
                    <a:lnTo>
                      <a:pt x="0" y="272"/>
                    </a:lnTo>
                    <a:lnTo>
                      <a:pt x="0" y="251"/>
                    </a:lnTo>
                    <a:lnTo>
                      <a:pt x="13" y="238"/>
                    </a:lnTo>
                    <a:lnTo>
                      <a:pt x="29" y="222"/>
                    </a:lnTo>
                    <a:lnTo>
                      <a:pt x="29" y="210"/>
                    </a:lnTo>
                    <a:lnTo>
                      <a:pt x="29" y="196"/>
                    </a:lnTo>
                    <a:lnTo>
                      <a:pt x="48" y="175"/>
                    </a:lnTo>
                    <a:lnTo>
                      <a:pt x="69" y="154"/>
                    </a:lnTo>
                    <a:lnTo>
                      <a:pt x="90" y="134"/>
                    </a:lnTo>
                    <a:lnTo>
                      <a:pt x="111" y="113"/>
                    </a:lnTo>
                    <a:lnTo>
                      <a:pt x="111" y="99"/>
                    </a:lnTo>
                    <a:lnTo>
                      <a:pt x="111" y="84"/>
                    </a:lnTo>
                    <a:lnTo>
                      <a:pt x="132" y="63"/>
                    </a:lnTo>
                    <a:lnTo>
                      <a:pt x="152" y="43"/>
                    </a:lnTo>
                    <a:lnTo>
                      <a:pt x="173" y="21"/>
                    </a:lnTo>
                    <a:lnTo>
                      <a:pt x="19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3" name="Freeform 339"/>
              <p:cNvSpPr>
                <a:spLocks/>
              </p:cNvSpPr>
              <p:nvPr/>
            </p:nvSpPr>
            <p:spPr bwMode="auto">
              <a:xfrm>
                <a:off x="614" y="2222"/>
                <a:ext cx="971" cy="9"/>
              </a:xfrm>
              <a:custGeom>
                <a:avLst/>
                <a:gdLst>
                  <a:gd name="T0" fmla="*/ 9044 w 9133"/>
                  <a:gd name="T1" fmla="*/ 0 h 84"/>
                  <a:gd name="T2" fmla="*/ 8867 w 9133"/>
                  <a:gd name="T3" fmla="*/ 0 h 84"/>
                  <a:gd name="T4" fmla="*/ 8690 w 9133"/>
                  <a:gd name="T5" fmla="*/ 0 h 84"/>
                  <a:gd name="T6" fmla="*/ 8512 w 9133"/>
                  <a:gd name="T7" fmla="*/ 0 h 84"/>
                  <a:gd name="T8" fmla="*/ 8334 w 9133"/>
                  <a:gd name="T9" fmla="*/ 0 h 84"/>
                  <a:gd name="T10" fmla="*/ 8157 w 9133"/>
                  <a:gd name="T11" fmla="*/ 0 h 84"/>
                  <a:gd name="T12" fmla="*/ 7979 w 9133"/>
                  <a:gd name="T13" fmla="*/ 0 h 84"/>
                  <a:gd name="T14" fmla="*/ 7803 w 9133"/>
                  <a:gd name="T15" fmla="*/ 0 h 84"/>
                  <a:gd name="T16" fmla="*/ 7701 w 9133"/>
                  <a:gd name="T17" fmla="*/ 13 h 84"/>
                  <a:gd name="T18" fmla="*/ 7551 w 9133"/>
                  <a:gd name="T19" fmla="*/ 27 h 84"/>
                  <a:gd name="T20" fmla="*/ 7284 w 9133"/>
                  <a:gd name="T21" fmla="*/ 27 h 84"/>
                  <a:gd name="T22" fmla="*/ 7015 w 9133"/>
                  <a:gd name="T23" fmla="*/ 27 h 84"/>
                  <a:gd name="T24" fmla="*/ 6748 w 9133"/>
                  <a:gd name="T25" fmla="*/ 27 h 84"/>
                  <a:gd name="T26" fmla="*/ 6479 w 9133"/>
                  <a:gd name="T27" fmla="*/ 27 h 84"/>
                  <a:gd name="T28" fmla="*/ 6210 w 9133"/>
                  <a:gd name="T29" fmla="*/ 27 h 84"/>
                  <a:gd name="T30" fmla="*/ 5943 w 9133"/>
                  <a:gd name="T31" fmla="*/ 27 h 84"/>
                  <a:gd name="T32" fmla="*/ 5674 w 9133"/>
                  <a:gd name="T33" fmla="*/ 27 h 84"/>
                  <a:gd name="T34" fmla="*/ 5527 w 9133"/>
                  <a:gd name="T35" fmla="*/ 41 h 84"/>
                  <a:gd name="T36" fmla="*/ 5500 w 9133"/>
                  <a:gd name="T37" fmla="*/ 56 h 84"/>
                  <a:gd name="T38" fmla="*/ 5473 w 9133"/>
                  <a:gd name="T39" fmla="*/ 56 h 84"/>
                  <a:gd name="T40" fmla="*/ 5444 w 9133"/>
                  <a:gd name="T41" fmla="*/ 43 h 84"/>
                  <a:gd name="T42" fmla="*/ 5388 w 9133"/>
                  <a:gd name="T43" fmla="*/ 27 h 84"/>
                  <a:gd name="T44" fmla="*/ 5305 w 9133"/>
                  <a:gd name="T45" fmla="*/ 27 h 84"/>
                  <a:gd name="T46" fmla="*/ 5221 w 9133"/>
                  <a:gd name="T47" fmla="*/ 27 h 84"/>
                  <a:gd name="T48" fmla="*/ 5137 w 9133"/>
                  <a:gd name="T49" fmla="*/ 27 h 84"/>
                  <a:gd name="T50" fmla="*/ 5081 w 9133"/>
                  <a:gd name="T51" fmla="*/ 41 h 84"/>
                  <a:gd name="T52" fmla="*/ 5054 w 9133"/>
                  <a:gd name="T53" fmla="*/ 43 h 84"/>
                  <a:gd name="T54" fmla="*/ 5019 w 9133"/>
                  <a:gd name="T55" fmla="*/ 27 h 84"/>
                  <a:gd name="T56" fmla="*/ 4978 w 9133"/>
                  <a:gd name="T57" fmla="*/ 27 h 84"/>
                  <a:gd name="T58" fmla="*/ 4943 w 9133"/>
                  <a:gd name="T59" fmla="*/ 41 h 84"/>
                  <a:gd name="T60" fmla="*/ 4770 w 9133"/>
                  <a:gd name="T61" fmla="*/ 56 h 84"/>
                  <a:gd name="T62" fmla="*/ 4454 w 9133"/>
                  <a:gd name="T63" fmla="*/ 56 h 84"/>
                  <a:gd name="T64" fmla="*/ 4137 w 9133"/>
                  <a:gd name="T65" fmla="*/ 56 h 84"/>
                  <a:gd name="T66" fmla="*/ 3820 w 9133"/>
                  <a:gd name="T67" fmla="*/ 56 h 84"/>
                  <a:gd name="T68" fmla="*/ 3503 w 9133"/>
                  <a:gd name="T69" fmla="*/ 56 h 84"/>
                  <a:gd name="T70" fmla="*/ 3186 w 9133"/>
                  <a:gd name="T71" fmla="*/ 56 h 84"/>
                  <a:gd name="T72" fmla="*/ 2869 w 9133"/>
                  <a:gd name="T73" fmla="*/ 56 h 84"/>
                  <a:gd name="T74" fmla="*/ 2553 w 9133"/>
                  <a:gd name="T75" fmla="*/ 56 h 84"/>
                  <a:gd name="T76" fmla="*/ 2380 w 9133"/>
                  <a:gd name="T77" fmla="*/ 69 h 84"/>
                  <a:gd name="T78" fmla="*/ 2353 w 9133"/>
                  <a:gd name="T79" fmla="*/ 70 h 84"/>
                  <a:gd name="T80" fmla="*/ 2318 w 9133"/>
                  <a:gd name="T81" fmla="*/ 56 h 84"/>
                  <a:gd name="T82" fmla="*/ 2276 w 9133"/>
                  <a:gd name="T83" fmla="*/ 56 h 84"/>
                  <a:gd name="T84" fmla="*/ 2242 w 9133"/>
                  <a:gd name="T85" fmla="*/ 69 h 84"/>
                  <a:gd name="T86" fmla="*/ 2206 w 9133"/>
                  <a:gd name="T87" fmla="*/ 84 h 84"/>
                  <a:gd name="T88" fmla="*/ 2164 w 9133"/>
                  <a:gd name="T89" fmla="*/ 84 h 84"/>
                  <a:gd name="T90" fmla="*/ 2130 w 9133"/>
                  <a:gd name="T91" fmla="*/ 70 h 84"/>
                  <a:gd name="T92" fmla="*/ 2091 w 9133"/>
                  <a:gd name="T93" fmla="*/ 56 h 84"/>
                  <a:gd name="T94" fmla="*/ 2043 w 9133"/>
                  <a:gd name="T95" fmla="*/ 56 h 84"/>
                  <a:gd name="T96" fmla="*/ 1995 w 9133"/>
                  <a:gd name="T97" fmla="*/ 56 h 84"/>
                  <a:gd name="T98" fmla="*/ 1945 w 9133"/>
                  <a:gd name="T99" fmla="*/ 56 h 84"/>
                  <a:gd name="T100" fmla="*/ 1908 w 9133"/>
                  <a:gd name="T101" fmla="*/ 69 h 84"/>
                  <a:gd name="T102" fmla="*/ 1879 w 9133"/>
                  <a:gd name="T103" fmla="*/ 70 h 84"/>
                  <a:gd name="T104" fmla="*/ 1845 w 9133"/>
                  <a:gd name="T105" fmla="*/ 56 h 84"/>
                  <a:gd name="T106" fmla="*/ 1804 w 9133"/>
                  <a:gd name="T107" fmla="*/ 56 h 84"/>
                  <a:gd name="T108" fmla="*/ 1770 w 9133"/>
                  <a:gd name="T109" fmla="*/ 69 h 84"/>
                  <a:gd name="T110" fmla="*/ 1645 w 9133"/>
                  <a:gd name="T111" fmla="*/ 84 h 84"/>
                  <a:gd name="T112" fmla="*/ 1427 w 9133"/>
                  <a:gd name="T113" fmla="*/ 84 h 84"/>
                  <a:gd name="T114" fmla="*/ 1207 w 9133"/>
                  <a:gd name="T115" fmla="*/ 84 h 84"/>
                  <a:gd name="T116" fmla="*/ 988 w 9133"/>
                  <a:gd name="T117" fmla="*/ 84 h 84"/>
                  <a:gd name="T118" fmla="*/ 769 w 9133"/>
                  <a:gd name="T119" fmla="*/ 84 h 84"/>
                  <a:gd name="T120" fmla="*/ 549 w 9133"/>
                  <a:gd name="T121" fmla="*/ 84 h 84"/>
                  <a:gd name="T122" fmla="*/ 329 w 9133"/>
                  <a:gd name="T123" fmla="*/ 84 h 84"/>
                  <a:gd name="T124" fmla="*/ 110 w 9133"/>
                  <a:gd name="T12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33" h="84">
                    <a:moveTo>
                      <a:pt x="9133" y="0"/>
                    </a:moveTo>
                    <a:lnTo>
                      <a:pt x="9044" y="0"/>
                    </a:lnTo>
                    <a:lnTo>
                      <a:pt x="8955" y="0"/>
                    </a:lnTo>
                    <a:lnTo>
                      <a:pt x="8867" y="0"/>
                    </a:lnTo>
                    <a:lnTo>
                      <a:pt x="8778" y="0"/>
                    </a:lnTo>
                    <a:lnTo>
                      <a:pt x="8690" y="0"/>
                    </a:lnTo>
                    <a:lnTo>
                      <a:pt x="8601" y="0"/>
                    </a:lnTo>
                    <a:lnTo>
                      <a:pt x="8512" y="0"/>
                    </a:lnTo>
                    <a:lnTo>
                      <a:pt x="8423" y="0"/>
                    </a:lnTo>
                    <a:lnTo>
                      <a:pt x="8334" y="0"/>
                    </a:lnTo>
                    <a:lnTo>
                      <a:pt x="8245" y="0"/>
                    </a:lnTo>
                    <a:lnTo>
                      <a:pt x="8157" y="0"/>
                    </a:lnTo>
                    <a:lnTo>
                      <a:pt x="8068" y="0"/>
                    </a:lnTo>
                    <a:lnTo>
                      <a:pt x="7979" y="0"/>
                    </a:lnTo>
                    <a:lnTo>
                      <a:pt x="7891" y="0"/>
                    </a:lnTo>
                    <a:lnTo>
                      <a:pt x="7803" y="0"/>
                    </a:lnTo>
                    <a:lnTo>
                      <a:pt x="7714" y="0"/>
                    </a:lnTo>
                    <a:lnTo>
                      <a:pt x="7701" y="13"/>
                    </a:lnTo>
                    <a:lnTo>
                      <a:pt x="7685" y="27"/>
                    </a:lnTo>
                    <a:lnTo>
                      <a:pt x="7551" y="27"/>
                    </a:lnTo>
                    <a:lnTo>
                      <a:pt x="7418" y="27"/>
                    </a:lnTo>
                    <a:lnTo>
                      <a:pt x="7284" y="27"/>
                    </a:lnTo>
                    <a:lnTo>
                      <a:pt x="7150" y="27"/>
                    </a:lnTo>
                    <a:lnTo>
                      <a:pt x="7015" y="27"/>
                    </a:lnTo>
                    <a:lnTo>
                      <a:pt x="6881" y="27"/>
                    </a:lnTo>
                    <a:lnTo>
                      <a:pt x="6748" y="27"/>
                    </a:lnTo>
                    <a:lnTo>
                      <a:pt x="6613" y="27"/>
                    </a:lnTo>
                    <a:lnTo>
                      <a:pt x="6479" y="27"/>
                    </a:lnTo>
                    <a:lnTo>
                      <a:pt x="6345" y="27"/>
                    </a:lnTo>
                    <a:lnTo>
                      <a:pt x="6210" y="27"/>
                    </a:lnTo>
                    <a:lnTo>
                      <a:pt x="6077" y="27"/>
                    </a:lnTo>
                    <a:lnTo>
                      <a:pt x="5943" y="27"/>
                    </a:lnTo>
                    <a:lnTo>
                      <a:pt x="5808" y="27"/>
                    </a:lnTo>
                    <a:lnTo>
                      <a:pt x="5674" y="27"/>
                    </a:lnTo>
                    <a:lnTo>
                      <a:pt x="5539" y="27"/>
                    </a:lnTo>
                    <a:lnTo>
                      <a:pt x="5527" y="41"/>
                    </a:lnTo>
                    <a:lnTo>
                      <a:pt x="5514" y="56"/>
                    </a:lnTo>
                    <a:lnTo>
                      <a:pt x="5500" y="56"/>
                    </a:lnTo>
                    <a:lnTo>
                      <a:pt x="5487" y="56"/>
                    </a:lnTo>
                    <a:lnTo>
                      <a:pt x="5473" y="56"/>
                    </a:lnTo>
                    <a:lnTo>
                      <a:pt x="5458" y="56"/>
                    </a:lnTo>
                    <a:lnTo>
                      <a:pt x="5444" y="43"/>
                    </a:lnTo>
                    <a:lnTo>
                      <a:pt x="5430" y="27"/>
                    </a:lnTo>
                    <a:lnTo>
                      <a:pt x="5388" y="27"/>
                    </a:lnTo>
                    <a:lnTo>
                      <a:pt x="5346" y="27"/>
                    </a:lnTo>
                    <a:lnTo>
                      <a:pt x="5305" y="27"/>
                    </a:lnTo>
                    <a:lnTo>
                      <a:pt x="5263" y="27"/>
                    </a:lnTo>
                    <a:lnTo>
                      <a:pt x="5221" y="27"/>
                    </a:lnTo>
                    <a:lnTo>
                      <a:pt x="5179" y="27"/>
                    </a:lnTo>
                    <a:lnTo>
                      <a:pt x="5137" y="27"/>
                    </a:lnTo>
                    <a:lnTo>
                      <a:pt x="5095" y="27"/>
                    </a:lnTo>
                    <a:lnTo>
                      <a:pt x="5081" y="41"/>
                    </a:lnTo>
                    <a:lnTo>
                      <a:pt x="5067" y="56"/>
                    </a:lnTo>
                    <a:lnTo>
                      <a:pt x="5054" y="43"/>
                    </a:lnTo>
                    <a:lnTo>
                      <a:pt x="5038" y="27"/>
                    </a:lnTo>
                    <a:lnTo>
                      <a:pt x="5019" y="27"/>
                    </a:lnTo>
                    <a:lnTo>
                      <a:pt x="4999" y="27"/>
                    </a:lnTo>
                    <a:lnTo>
                      <a:pt x="4978" y="27"/>
                    </a:lnTo>
                    <a:lnTo>
                      <a:pt x="4956" y="27"/>
                    </a:lnTo>
                    <a:lnTo>
                      <a:pt x="4943" y="41"/>
                    </a:lnTo>
                    <a:lnTo>
                      <a:pt x="4929" y="56"/>
                    </a:lnTo>
                    <a:lnTo>
                      <a:pt x="4770" y="56"/>
                    </a:lnTo>
                    <a:lnTo>
                      <a:pt x="4612" y="56"/>
                    </a:lnTo>
                    <a:lnTo>
                      <a:pt x="4454" y="56"/>
                    </a:lnTo>
                    <a:lnTo>
                      <a:pt x="4295" y="56"/>
                    </a:lnTo>
                    <a:lnTo>
                      <a:pt x="4137" y="56"/>
                    </a:lnTo>
                    <a:lnTo>
                      <a:pt x="3979" y="56"/>
                    </a:lnTo>
                    <a:lnTo>
                      <a:pt x="3820" y="56"/>
                    </a:lnTo>
                    <a:lnTo>
                      <a:pt x="3662" y="56"/>
                    </a:lnTo>
                    <a:lnTo>
                      <a:pt x="3503" y="56"/>
                    </a:lnTo>
                    <a:lnTo>
                      <a:pt x="3345" y="56"/>
                    </a:lnTo>
                    <a:lnTo>
                      <a:pt x="3186" y="56"/>
                    </a:lnTo>
                    <a:lnTo>
                      <a:pt x="3028" y="56"/>
                    </a:lnTo>
                    <a:lnTo>
                      <a:pt x="2869" y="56"/>
                    </a:lnTo>
                    <a:lnTo>
                      <a:pt x="2712" y="56"/>
                    </a:lnTo>
                    <a:lnTo>
                      <a:pt x="2553" y="56"/>
                    </a:lnTo>
                    <a:lnTo>
                      <a:pt x="2394" y="56"/>
                    </a:lnTo>
                    <a:lnTo>
                      <a:pt x="2380" y="69"/>
                    </a:lnTo>
                    <a:lnTo>
                      <a:pt x="2366" y="84"/>
                    </a:lnTo>
                    <a:lnTo>
                      <a:pt x="2353" y="70"/>
                    </a:lnTo>
                    <a:lnTo>
                      <a:pt x="2338" y="56"/>
                    </a:lnTo>
                    <a:lnTo>
                      <a:pt x="2318" y="56"/>
                    </a:lnTo>
                    <a:lnTo>
                      <a:pt x="2297" y="56"/>
                    </a:lnTo>
                    <a:lnTo>
                      <a:pt x="2276" y="56"/>
                    </a:lnTo>
                    <a:lnTo>
                      <a:pt x="2255" y="56"/>
                    </a:lnTo>
                    <a:lnTo>
                      <a:pt x="2242" y="69"/>
                    </a:lnTo>
                    <a:lnTo>
                      <a:pt x="2228" y="84"/>
                    </a:lnTo>
                    <a:lnTo>
                      <a:pt x="2206" y="84"/>
                    </a:lnTo>
                    <a:lnTo>
                      <a:pt x="2185" y="84"/>
                    </a:lnTo>
                    <a:lnTo>
                      <a:pt x="2164" y="84"/>
                    </a:lnTo>
                    <a:lnTo>
                      <a:pt x="2144" y="84"/>
                    </a:lnTo>
                    <a:lnTo>
                      <a:pt x="2130" y="70"/>
                    </a:lnTo>
                    <a:lnTo>
                      <a:pt x="2115" y="56"/>
                    </a:lnTo>
                    <a:lnTo>
                      <a:pt x="2091" y="56"/>
                    </a:lnTo>
                    <a:lnTo>
                      <a:pt x="2067" y="56"/>
                    </a:lnTo>
                    <a:lnTo>
                      <a:pt x="2043" y="56"/>
                    </a:lnTo>
                    <a:lnTo>
                      <a:pt x="2019" y="56"/>
                    </a:lnTo>
                    <a:lnTo>
                      <a:pt x="1995" y="56"/>
                    </a:lnTo>
                    <a:lnTo>
                      <a:pt x="1970" y="56"/>
                    </a:lnTo>
                    <a:lnTo>
                      <a:pt x="1945" y="56"/>
                    </a:lnTo>
                    <a:lnTo>
                      <a:pt x="1921" y="56"/>
                    </a:lnTo>
                    <a:lnTo>
                      <a:pt x="1908" y="69"/>
                    </a:lnTo>
                    <a:lnTo>
                      <a:pt x="1893" y="84"/>
                    </a:lnTo>
                    <a:lnTo>
                      <a:pt x="1879" y="70"/>
                    </a:lnTo>
                    <a:lnTo>
                      <a:pt x="1865" y="56"/>
                    </a:lnTo>
                    <a:lnTo>
                      <a:pt x="1845" y="56"/>
                    </a:lnTo>
                    <a:lnTo>
                      <a:pt x="1825" y="56"/>
                    </a:lnTo>
                    <a:lnTo>
                      <a:pt x="1804" y="56"/>
                    </a:lnTo>
                    <a:lnTo>
                      <a:pt x="1783" y="56"/>
                    </a:lnTo>
                    <a:lnTo>
                      <a:pt x="1770" y="69"/>
                    </a:lnTo>
                    <a:lnTo>
                      <a:pt x="1754" y="84"/>
                    </a:lnTo>
                    <a:lnTo>
                      <a:pt x="1645" y="84"/>
                    </a:lnTo>
                    <a:lnTo>
                      <a:pt x="1535" y="84"/>
                    </a:lnTo>
                    <a:lnTo>
                      <a:pt x="1427" y="84"/>
                    </a:lnTo>
                    <a:lnTo>
                      <a:pt x="1317" y="84"/>
                    </a:lnTo>
                    <a:lnTo>
                      <a:pt x="1207" y="84"/>
                    </a:lnTo>
                    <a:lnTo>
                      <a:pt x="1098" y="84"/>
                    </a:lnTo>
                    <a:lnTo>
                      <a:pt x="988" y="84"/>
                    </a:lnTo>
                    <a:lnTo>
                      <a:pt x="878" y="84"/>
                    </a:lnTo>
                    <a:lnTo>
                      <a:pt x="769" y="84"/>
                    </a:lnTo>
                    <a:lnTo>
                      <a:pt x="659" y="84"/>
                    </a:lnTo>
                    <a:lnTo>
                      <a:pt x="549" y="84"/>
                    </a:lnTo>
                    <a:lnTo>
                      <a:pt x="440" y="84"/>
                    </a:lnTo>
                    <a:lnTo>
                      <a:pt x="329" y="84"/>
                    </a:lnTo>
                    <a:lnTo>
                      <a:pt x="219" y="84"/>
                    </a:lnTo>
                    <a:lnTo>
                      <a:pt x="110" y="84"/>
                    </a:lnTo>
                    <a:lnTo>
                      <a:pt x="0" y="84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4" name="Freeform 340"/>
              <p:cNvSpPr>
                <a:spLocks/>
              </p:cNvSpPr>
              <p:nvPr/>
            </p:nvSpPr>
            <p:spPr bwMode="auto">
              <a:xfrm>
                <a:off x="369" y="2169"/>
                <a:ext cx="212" cy="59"/>
              </a:xfrm>
              <a:custGeom>
                <a:avLst/>
                <a:gdLst>
                  <a:gd name="T0" fmla="*/ 2004 w 2004"/>
                  <a:gd name="T1" fmla="*/ 544 h 557"/>
                  <a:gd name="T2" fmla="*/ 1991 w 2004"/>
                  <a:gd name="T3" fmla="*/ 515 h 557"/>
                  <a:gd name="T4" fmla="*/ 1963 w 2004"/>
                  <a:gd name="T5" fmla="*/ 488 h 557"/>
                  <a:gd name="T6" fmla="*/ 1935 w 2004"/>
                  <a:gd name="T7" fmla="*/ 472 h 557"/>
                  <a:gd name="T8" fmla="*/ 1908 w 2004"/>
                  <a:gd name="T9" fmla="*/ 472 h 557"/>
                  <a:gd name="T10" fmla="*/ 1881 w 2004"/>
                  <a:gd name="T11" fmla="*/ 460 h 557"/>
                  <a:gd name="T12" fmla="*/ 1853 w 2004"/>
                  <a:gd name="T13" fmla="*/ 446 h 557"/>
                  <a:gd name="T14" fmla="*/ 1824 w 2004"/>
                  <a:gd name="T15" fmla="*/ 446 h 557"/>
                  <a:gd name="T16" fmla="*/ 1797 w 2004"/>
                  <a:gd name="T17" fmla="*/ 433 h 557"/>
                  <a:gd name="T18" fmla="*/ 1768 w 2004"/>
                  <a:gd name="T19" fmla="*/ 419 h 557"/>
                  <a:gd name="T20" fmla="*/ 1741 w 2004"/>
                  <a:gd name="T21" fmla="*/ 419 h 557"/>
                  <a:gd name="T22" fmla="*/ 1712 w 2004"/>
                  <a:gd name="T23" fmla="*/ 406 h 557"/>
                  <a:gd name="T24" fmla="*/ 1684 w 2004"/>
                  <a:gd name="T25" fmla="*/ 390 h 557"/>
                  <a:gd name="T26" fmla="*/ 1658 w 2004"/>
                  <a:gd name="T27" fmla="*/ 390 h 557"/>
                  <a:gd name="T28" fmla="*/ 1630 w 2004"/>
                  <a:gd name="T29" fmla="*/ 377 h 557"/>
                  <a:gd name="T30" fmla="*/ 1602 w 2004"/>
                  <a:gd name="T31" fmla="*/ 363 h 557"/>
                  <a:gd name="T32" fmla="*/ 1574 w 2004"/>
                  <a:gd name="T33" fmla="*/ 363 h 557"/>
                  <a:gd name="T34" fmla="*/ 1546 w 2004"/>
                  <a:gd name="T35" fmla="*/ 349 h 557"/>
                  <a:gd name="T36" fmla="*/ 1517 w 2004"/>
                  <a:gd name="T37" fmla="*/ 334 h 557"/>
                  <a:gd name="T38" fmla="*/ 1490 w 2004"/>
                  <a:gd name="T39" fmla="*/ 334 h 557"/>
                  <a:gd name="T40" fmla="*/ 1461 w 2004"/>
                  <a:gd name="T41" fmla="*/ 321 h 557"/>
                  <a:gd name="T42" fmla="*/ 1434 w 2004"/>
                  <a:gd name="T43" fmla="*/ 306 h 557"/>
                  <a:gd name="T44" fmla="*/ 1406 w 2004"/>
                  <a:gd name="T45" fmla="*/ 306 h 557"/>
                  <a:gd name="T46" fmla="*/ 1380 w 2004"/>
                  <a:gd name="T47" fmla="*/ 293 h 557"/>
                  <a:gd name="T48" fmla="*/ 1352 w 2004"/>
                  <a:gd name="T49" fmla="*/ 278 h 557"/>
                  <a:gd name="T50" fmla="*/ 1323 w 2004"/>
                  <a:gd name="T51" fmla="*/ 278 h 557"/>
                  <a:gd name="T52" fmla="*/ 1296 w 2004"/>
                  <a:gd name="T53" fmla="*/ 265 h 557"/>
                  <a:gd name="T54" fmla="*/ 1267 w 2004"/>
                  <a:gd name="T55" fmla="*/ 250 h 557"/>
                  <a:gd name="T56" fmla="*/ 1239 w 2004"/>
                  <a:gd name="T57" fmla="*/ 250 h 557"/>
                  <a:gd name="T58" fmla="*/ 1211 w 2004"/>
                  <a:gd name="T59" fmla="*/ 238 h 557"/>
                  <a:gd name="T60" fmla="*/ 1183 w 2004"/>
                  <a:gd name="T61" fmla="*/ 224 h 557"/>
                  <a:gd name="T62" fmla="*/ 1155 w 2004"/>
                  <a:gd name="T63" fmla="*/ 224 h 557"/>
                  <a:gd name="T64" fmla="*/ 1129 w 2004"/>
                  <a:gd name="T65" fmla="*/ 210 h 557"/>
                  <a:gd name="T66" fmla="*/ 1093 w 2004"/>
                  <a:gd name="T67" fmla="*/ 196 h 557"/>
                  <a:gd name="T68" fmla="*/ 1051 w 2004"/>
                  <a:gd name="T69" fmla="*/ 196 h 557"/>
                  <a:gd name="T70" fmla="*/ 1017 w 2004"/>
                  <a:gd name="T71" fmla="*/ 183 h 557"/>
                  <a:gd name="T72" fmla="*/ 989 w 2004"/>
                  <a:gd name="T73" fmla="*/ 168 h 557"/>
                  <a:gd name="T74" fmla="*/ 960 w 2004"/>
                  <a:gd name="T75" fmla="*/ 168 h 557"/>
                  <a:gd name="T76" fmla="*/ 934 w 2004"/>
                  <a:gd name="T77" fmla="*/ 154 h 557"/>
                  <a:gd name="T78" fmla="*/ 899 w 2004"/>
                  <a:gd name="T79" fmla="*/ 140 h 557"/>
                  <a:gd name="T80" fmla="*/ 856 w 2004"/>
                  <a:gd name="T81" fmla="*/ 140 h 557"/>
                  <a:gd name="T82" fmla="*/ 822 w 2004"/>
                  <a:gd name="T83" fmla="*/ 126 h 557"/>
                  <a:gd name="T84" fmla="*/ 780 w 2004"/>
                  <a:gd name="T85" fmla="*/ 112 h 557"/>
                  <a:gd name="T86" fmla="*/ 723 w 2004"/>
                  <a:gd name="T87" fmla="*/ 112 h 557"/>
                  <a:gd name="T88" fmla="*/ 683 w 2004"/>
                  <a:gd name="T89" fmla="*/ 99 h 557"/>
                  <a:gd name="T90" fmla="*/ 642 w 2004"/>
                  <a:gd name="T91" fmla="*/ 83 h 557"/>
                  <a:gd name="T92" fmla="*/ 585 w 2004"/>
                  <a:gd name="T93" fmla="*/ 83 h 557"/>
                  <a:gd name="T94" fmla="*/ 544 w 2004"/>
                  <a:gd name="T95" fmla="*/ 70 h 557"/>
                  <a:gd name="T96" fmla="*/ 502 w 2004"/>
                  <a:gd name="T97" fmla="*/ 56 h 557"/>
                  <a:gd name="T98" fmla="*/ 447 w 2004"/>
                  <a:gd name="T99" fmla="*/ 56 h 557"/>
                  <a:gd name="T100" fmla="*/ 405 w 2004"/>
                  <a:gd name="T101" fmla="*/ 43 h 557"/>
                  <a:gd name="T102" fmla="*/ 363 w 2004"/>
                  <a:gd name="T103" fmla="*/ 27 h 557"/>
                  <a:gd name="T104" fmla="*/ 307 w 2004"/>
                  <a:gd name="T105" fmla="*/ 27 h 557"/>
                  <a:gd name="T106" fmla="*/ 265 w 2004"/>
                  <a:gd name="T107" fmla="*/ 14 h 557"/>
                  <a:gd name="T108" fmla="*/ 219 w 2004"/>
                  <a:gd name="T109" fmla="*/ 0 h 557"/>
                  <a:gd name="T110" fmla="*/ 156 w 2004"/>
                  <a:gd name="T111" fmla="*/ 0 h 557"/>
                  <a:gd name="T112" fmla="*/ 94 w 2004"/>
                  <a:gd name="T113" fmla="*/ 0 h 557"/>
                  <a:gd name="T114" fmla="*/ 31 w 2004"/>
                  <a:gd name="T115" fmla="*/ 0 h 5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04" h="557">
                    <a:moveTo>
                      <a:pt x="2004" y="557"/>
                    </a:moveTo>
                    <a:lnTo>
                      <a:pt x="2004" y="544"/>
                    </a:lnTo>
                    <a:lnTo>
                      <a:pt x="2004" y="528"/>
                    </a:lnTo>
                    <a:lnTo>
                      <a:pt x="1991" y="515"/>
                    </a:lnTo>
                    <a:lnTo>
                      <a:pt x="1977" y="501"/>
                    </a:lnTo>
                    <a:lnTo>
                      <a:pt x="1963" y="488"/>
                    </a:lnTo>
                    <a:lnTo>
                      <a:pt x="1948" y="472"/>
                    </a:lnTo>
                    <a:lnTo>
                      <a:pt x="1935" y="472"/>
                    </a:lnTo>
                    <a:lnTo>
                      <a:pt x="1921" y="472"/>
                    </a:lnTo>
                    <a:lnTo>
                      <a:pt x="1908" y="472"/>
                    </a:lnTo>
                    <a:lnTo>
                      <a:pt x="1894" y="472"/>
                    </a:lnTo>
                    <a:lnTo>
                      <a:pt x="1881" y="460"/>
                    </a:lnTo>
                    <a:lnTo>
                      <a:pt x="1866" y="446"/>
                    </a:lnTo>
                    <a:lnTo>
                      <a:pt x="1853" y="446"/>
                    </a:lnTo>
                    <a:lnTo>
                      <a:pt x="1838" y="446"/>
                    </a:lnTo>
                    <a:lnTo>
                      <a:pt x="1824" y="446"/>
                    </a:lnTo>
                    <a:lnTo>
                      <a:pt x="1810" y="446"/>
                    </a:lnTo>
                    <a:lnTo>
                      <a:pt x="1797" y="433"/>
                    </a:lnTo>
                    <a:lnTo>
                      <a:pt x="1781" y="419"/>
                    </a:lnTo>
                    <a:lnTo>
                      <a:pt x="1768" y="419"/>
                    </a:lnTo>
                    <a:lnTo>
                      <a:pt x="1754" y="419"/>
                    </a:lnTo>
                    <a:lnTo>
                      <a:pt x="1741" y="419"/>
                    </a:lnTo>
                    <a:lnTo>
                      <a:pt x="1726" y="419"/>
                    </a:lnTo>
                    <a:lnTo>
                      <a:pt x="1712" y="406"/>
                    </a:lnTo>
                    <a:lnTo>
                      <a:pt x="1698" y="390"/>
                    </a:lnTo>
                    <a:lnTo>
                      <a:pt x="1684" y="390"/>
                    </a:lnTo>
                    <a:lnTo>
                      <a:pt x="1671" y="390"/>
                    </a:lnTo>
                    <a:lnTo>
                      <a:pt x="1658" y="390"/>
                    </a:lnTo>
                    <a:lnTo>
                      <a:pt x="1643" y="390"/>
                    </a:lnTo>
                    <a:lnTo>
                      <a:pt x="1630" y="377"/>
                    </a:lnTo>
                    <a:lnTo>
                      <a:pt x="1616" y="363"/>
                    </a:lnTo>
                    <a:lnTo>
                      <a:pt x="1602" y="363"/>
                    </a:lnTo>
                    <a:lnTo>
                      <a:pt x="1588" y="363"/>
                    </a:lnTo>
                    <a:lnTo>
                      <a:pt x="1574" y="363"/>
                    </a:lnTo>
                    <a:lnTo>
                      <a:pt x="1559" y="363"/>
                    </a:lnTo>
                    <a:lnTo>
                      <a:pt x="1546" y="349"/>
                    </a:lnTo>
                    <a:lnTo>
                      <a:pt x="1531" y="334"/>
                    </a:lnTo>
                    <a:lnTo>
                      <a:pt x="1517" y="334"/>
                    </a:lnTo>
                    <a:lnTo>
                      <a:pt x="1504" y="334"/>
                    </a:lnTo>
                    <a:lnTo>
                      <a:pt x="1490" y="334"/>
                    </a:lnTo>
                    <a:lnTo>
                      <a:pt x="1476" y="334"/>
                    </a:lnTo>
                    <a:lnTo>
                      <a:pt x="1461" y="321"/>
                    </a:lnTo>
                    <a:lnTo>
                      <a:pt x="1447" y="306"/>
                    </a:lnTo>
                    <a:lnTo>
                      <a:pt x="1434" y="306"/>
                    </a:lnTo>
                    <a:lnTo>
                      <a:pt x="1420" y="306"/>
                    </a:lnTo>
                    <a:lnTo>
                      <a:pt x="1406" y="306"/>
                    </a:lnTo>
                    <a:lnTo>
                      <a:pt x="1393" y="306"/>
                    </a:lnTo>
                    <a:lnTo>
                      <a:pt x="1380" y="293"/>
                    </a:lnTo>
                    <a:lnTo>
                      <a:pt x="1365" y="278"/>
                    </a:lnTo>
                    <a:lnTo>
                      <a:pt x="1352" y="278"/>
                    </a:lnTo>
                    <a:lnTo>
                      <a:pt x="1337" y="278"/>
                    </a:lnTo>
                    <a:lnTo>
                      <a:pt x="1323" y="278"/>
                    </a:lnTo>
                    <a:lnTo>
                      <a:pt x="1309" y="278"/>
                    </a:lnTo>
                    <a:lnTo>
                      <a:pt x="1296" y="265"/>
                    </a:lnTo>
                    <a:lnTo>
                      <a:pt x="1280" y="250"/>
                    </a:lnTo>
                    <a:lnTo>
                      <a:pt x="1267" y="250"/>
                    </a:lnTo>
                    <a:lnTo>
                      <a:pt x="1253" y="250"/>
                    </a:lnTo>
                    <a:lnTo>
                      <a:pt x="1239" y="250"/>
                    </a:lnTo>
                    <a:lnTo>
                      <a:pt x="1224" y="250"/>
                    </a:lnTo>
                    <a:lnTo>
                      <a:pt x="1211" y="238"/>
                    </a:lnTo>
                    <a:lnTo>
                      <a:pt x="1196" y="224"/>
                    </a:lnTo>
                    <a:lnTo>
                      <a:pt x="1183" y="224"/>
                    </a:lnTo>
                    <a:lnTo>
                      <a:pt x="1170" y="224"/>
                    </a:lnTo>
                    <a:lnTo>
                      <a:pt x="1155" y="224"/>
                    </a:lnTo>
                    <a:lnTo>
                      <a:pt x="1142" y="224"/>
                    </a:lnTo>
                    <a:lnTo>
                      <a:pt x="1129" y="210"/>
                    </a:lnTo>
                    <a:lnTo>
                      <a:pt x="1114" y="196"/>
                    </a:lnTo>
                    <a:lnTo>
                      <a:pt x="1093" y="196"/>
                    </a:lnTo>
                    <a:lnTo>
                      <a:pt x="1072" y="196"/>
                    </a:lnTo>
                    <a:lnTo>
                      <a:pt x="1051" y="196"/>
                    </a:lnTo>
                    <a:lnTo>
                      <a:pt x="1030" y="196"/>
                    </a:lnTo>
                    <a:lnTo>
                      <a:pt x="1017" y="183"/>
                    </a:lnTo>
                    <a:lnTo>
                      <a:pt x="1002" y="168"/>
                    </a:lnTo>
                    <a:lnTo>
                      <a:pt x="989" y="168"/>
                    </a:lnTo>
                    <a:lnTo>
                      <a:pt x="974" y="168"/>
                    </a:lnTo>
                    <a:lnTo>
                      <a:pt x="960" y="168"/>
                    </a:lnTo>
                    <a:lnTo>
                      <a:pt x="946" y="168"/>
                    </a:lnTo>
                    <a:lnTo>
                      <a:pt x="934" y="154"/>
                    </a:lnTo>
                    <a:lnTo>
                      <a:pt x="920" y="140"/>
                    </a:lnTo>
                    <a:lnTo>
                      <a:pt x="899" y="140"/>
                    </a:lnTo>
                    <a:lnTo>
                      <a:pt x="878" y="140"/>
                    </a:lnTo>
                    <a:lnTo>
                      <a:pt x="856" y="140"/>
                    </a:lnTo>
                    <a:lnTo>
                      <a:pt x="835" y="140"/>
                    </a:lnTo>
                    <a:lnTo>
                      <a:pt x="822" y="126"/>
                    </a:lnTo>
                    <a:lnTo>
                      <a:pt x="808" y="112"/>
                    </a:lnTo>
                    <a:lnTo>
                      <a:pt x="780" y="112"/>
                    </a:lnTo>
                    <a:lnTo>
                      <a:pt x="752" y="112"/>
                    </a:lnTo>
                    <a:lnTo>
                      <a:pt x="723" y="112"/>
                    </a:lnTo>
                    <a:lnTo>
                      <a:pt x="695" y="112"/>
                    </a:lnTo>
                    <a:lnTo>
                      <a:pt x="683" y="99"/>
                    </a:lnTo>
                    <a:lnTo>
                      <a:pt x="670" y="83"/>
                    </a:lnTo>
                    <a:lnTo>
                      <a:pt x="642" y="83"/>
                    </a:lnTo>
                    <a:lnTo>
                      <a:pt x="614" y="83"/>
                    </a:lnTo>
                    <a:lnTo>
                      <a:pt x="585" y="83"/>
                    </a:lnTo>
                    <a:lnTo>
                      <a:pt x="557" y="83"/>
                    </a:lnTo>
                    <a:lnTo>
                      <a:pt x="544" y="70"/>
                    </a:lnTo>
                    <a:lnTo>
                      <a:pt x="529" y="56"/>
                    </a:lnTo>
                    <a:lnTo>
                      <a:pt x="502" y="56"/>
                    </a:lnTo>
                    <a:lnTo>
                      <a:pt x="474" y="56"/>
                    </a:lnTo>
                    <a:lnTo>
                      <a:pt x="447" y="56"/>
                    </a:lnTo>
                    <a:lnTo>
                      <a:pt x="419" y="56"/>
                    </a:lnTo>
                    <a:lnTo>
                      <a:pt x="405" y="43"/>
                    </a:lnTo>
                    <a:lnTo>
                      <a:pt x="390" y="27"/>
                    </a:lnTo>
                    <a:lnTo>
                      <a:pt x="363" y="27"/>
                    </a:lnTo>
                    <a:lnTo>
                      <a:pt x="335" y="27"/>
                    </a:lnTo>
                    <a:lnTo>
                      <a:pt x="307" y="27"/>
                    </a:lnTo>
                    <a:lnTo>
                      <a:pt x="278" y="27"/>
                    </a:lnTo>
                    <a:lnTo>
                      <a:pt x="265" y="14"/>
                    </a:lnTo>
                    <a:lnTo>
                      <a:pt x="250" y="0"/>
                    </a:lnTo>
                    <a:lnTo>
                      <a:pt x="219" y="0"/>
                    </a:lnTo>
                    <a:lnTo>
                      <a:pt x="188" y="0"/>
                    </a:lnTo>
                    <a:lnTo>
                      <a:pt x="156" y="0"/>
                    </a:lnTo>
                    <a:lnTo>
                      <a:pt x="126" y="0"/>
                    </a:lnTo>
                    <a:lnTo>
                      <a:pt x="94" y="0"/>
                    </a:lnTo>
                    <a:lnTo>
                      <a:pt x="62" y="0"/>
                    </a:lnTo>
                    <a:lnTo>
                      <a:pt x="31" y="0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5" name="Freeform 341"/>
              <p:cNvSpPr>
                <a:spLocks/>
              </p:cNvSpPr>
              <p:nvPr/>
            </p:nvSpPr>
            <p:spPr bwMode="auto">
              <a:xfrm>
                <a:off x="1585" y="2187"/>
                <a:ext cx="6" cy="35"/>
              </a:xfrm>
              <a:custGeom>
                <a:avLst/>
                <a:gdLst>
                  <a:gd name="T0" fmla="*/ 0 w 57"/>
                  <a:gd name="T1" fmla="*/ 333 h 333"/>
                  <a:gd name="T2" fmla="*/ 0 w 57"/>
                  <a:gd name="T3" fmla="*/ 319 h 333"/>
                  <a:gd name="T4" fmla="*/ 0 w 57"/>
                  <a:gd name="T5" fmla="*/ 306 h 333"/>
                  <a:gd name="T6" fmla="*/ 0 w 57"/>
                  <a:gd name="T7" fmla="*/ 292 h 333"/>
                  <a:gd name="T8" fmla="*/ 0 w 57"/>
                  <a:gd name="T9" fmla="*/ 278 h 333"/>
                  <a:gd name="T10" fmla="*/ 13 w 57"/>
                  <a:gd name="T11" fmla="*/ 265 h 333"/>
                  <a:gd name="T12" fmla="*/ 28 w 57"/>
                  <a:gd name="T13" fmla="*/ 251 h 333"/>
                  <a:gd name="T14" fmla="*/ 28 w 57"/>
                  <a:gd name="T15" fmla="*/ 216 h 333"/>
                  <a:gd name="T16" fmla="*/ 28 w 57"/>
                  <a:gd name="T17" fmla="*/ 181 h 333"/>
                  <a:gd name="T18" fmla="*/ 28 w 57"/>
                  <a:gd name="T19" fmla="*/ 145 h 333"/>
                  <a:gd name="T20" fmla="*/ 28 w 57"/>
                  <a:gd name="T21" fmla="*/ 110 h 333"/>
                  <a:gd name="T22" fmla="*/ 41 w 57"/>
                  <a:gd name="T23" fmla="*/ 97 h 333"/>
                  <a:gd name="T24" fmla="*/ 57 w 57"/>
                  <a:gd name="T25" fmla="*/ 82 h 333"/>
                  <a:gd name="T26" fmla="*/ 57 w 57"/>
                  <a:gd name="T27" fmla="*/ 62 h 333"/>
                  <a:gd name="T28" fmla="*/ 57 w 57"/>
                  <a:gd name="T29" fmla="*/ 41 h 333"/>
                  <a:gd name="T30" fmla="*/ 57 w 57"/>
                  <a:gd name="T31" fmla="*/ 20 h 333"/>
                  <a:gd name="T32" fmla="*/ 57 w 57"/>
                  <a:gd name="T33" fmla="*/ 0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" h="333">
                    <a:moveTo>
                      <a:pt x="0" y="333"/>
                    </a:moveTo>
                    <a:lnTo>
                      <a:pt x="0" y="319"/>
                    </a:lnTo>
                    <a:lnTo>
                      <a:pt x="0" y="306"/>
                    </a:lnTo>
                    <a:lnTo>
                      <a:pt x="0" y="292"/>
                    </a:lnTo>
                    <a:lnTo>
                      <a:pt x="0" y="278"/>
                    </a:lnTo>
                    <a:lnTo>
                      <a:pt x="13" y="265"/>
                    </a:lnTo>
                    <a:lnTo>
                      <a:pt x="28" y="251"/>
                    </a:lnTo>
                    <a:lnTo>
                      <a:pt x="28" y="216"/>
                    </a:lnTo>
                    <a:lnTo>
                      <a:pt x="28" y="181"/>
                    </a:lnTo>
                    <a:lnTo>
                      <a:pt x="28" y="145"/>
                    </a:lnTo>
                    <a:lnTo>
                      <a:pt x="28" y="110"/>
                    </a:lnTo>
                    <a:lnTo>
                      <a:pt x="41" y="97"/>
                    </a:lnTo>
                    <a:lnTo>
                      <a:pt x="57" y="82"/>
                    </a:lnTo>
                    <a:lnTo>
                      <a:pt x="57" y="62"/>
                    </a:lnTo>
                    <a:lnTo>
                      <a:pt x="57" y="41"/>
                    </a:lnTo>
                    <a:lnTo>
                      <a:pt x="57" y="20"/>
                    </a:lnTo>
                    <a:lnTo>
                      <a:pt x="5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6" name="Freeform 342"/>
              <p:cNvSpPr>
                <a:spLocks/>
              </p:cNvSpPr>
              <p:nvPr/>
            </p:nvSpPr>
            <p:spPr bwMode="auto">
              <a:xfrm>
                <a:off x="1596" y="2113"/>
                <a:ext cx="10" cy="57"/>
              </a:xfrm>
              <a:custGeom>
                <a:avLst/>
                <a:gdLst>
                  <a:gd name="T0" fmla="*/ 4 w 11"/>
                  <a:gd name="T1" fmla="*/ 67 h 67"/>
                  <a:gd name="T2" fmla="*/ 0 w 11"/>
                  <a:gd name="T3" fmla="*/ 63 h 67"/>
                  <a:gd name="T4" fmla="*/ 0 w 11"/>
                  <a:gd name="T5" fmla="*/ 58 h 67"/>
                  <a:gd name="T6" fmla="*/ 0 w 11"/>
                  <a:gd name="T7" fmla="*/ 54 h 67"/>
                  <a:gd name="T8" fmla="*/ 0 w 11"/>
                  <a:gd name="T9" fmla="*/ 50 h 67"/>
                  <a:gd name="T10" fmla="*/ 0 w 11"/>
                  <a:gd name="T11" fmla="*/ 45 h 67"/>
                  <a:gd name="T12" fmla="*/ 2 w 11"/>
                  <a:gd name="T13" fmla="*/ 44 h 67"/>
                  <a:gd name="T14" fmla="*/ 3 w 11"/>
                  <a:gd name="T15" fmla="*/ 42 h 67"/>
                  <a:gd name="T16" fmla="*/ 3 w 11"/>
                  <a:gd name="T17" fmla="*/ 39 h 67"/>
                  <a:gd name="T18" fmla="*/ 3 w 11"/>
                  <a:gd name="T19" fmla="*/ 37 h 67"/>
                  <a:gd name="T20" fmla="*/ 3 w 11"/>
                  <a:gd name="T21" fmla="*/ 34 h 67"/>
                  <a:gd name="T22" fmla="*/ 3 w 11"/>
                  <a:gd name="T23" fmla="*/ 31 h 67"/>
                  <a:gd name="T24" fmla="*/ 3 w 11"/>
                  <a:gd name="T25" fmla="*/ 29 h 67"/>
                  <a:gd name="T26" fmla="*/ 3 w 11"/>
                  <a:gd name="T27" fmla="*/ 26 h 67"/>
                  <a:gd name="T28" fmla="*/ 3 w 11"/>
                  <a:gd name="T29" fmla="*/ 24 h 67"/>
                  <a:gd name="T30" fmla="*/ 3 w 11"/>
                  <a:gd name="T31" fmla="*/ 21 h 67"/>
                  <a:gd name="T32" fmla="*/ 5 w 11"/>
                  <a:gd name="T33" fmla="*/ 19 h 67"/>
                  <a:gd name="T34" fmla="*/ 7 w 11"/>
                  <a:gd name="T35" fmla="*/ 17 h 67"/>
                  <a:gd name="T36" fmla="*/ 7 w 11"/>
                  <a:gd name="T37" fmla="*/ 14 h 67"/>
                  <a:gd name="T38" fmla="*/ 7 w 11"/>
                  <a:gd name="T39" fmla="*/ 10 h 67"/>
                  <a:gd name="T40" fmla="*/ 7 w 11"/>
                  <a:gd name="T41" fmla="*/ 7 h 67"/>
                  <a:gd name="T42" fmla="*/ 7 w 11"/>
                  <a:gd name="T43" fmla="*/ 3 h 67"/>
                  <a:gd name="T44" fmla="*/ 9 w 11"/>
                  <a:gd name="T45" fmla="*/ 2 h 67"/>
                  <a:gd name="T46" fmla="*/ 11 w 11"/>
                  <a:gd name="T47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1" h="67">
                    <a:moveTo>
                      <a:pt x="4" y="67"/>
                    </a:moveTo>
                    <a:lnTo>
                      <a:pt x="0" y="63"/>
                    </a:lnTo>
                    <a:lnTo>
                      <a:pt x="0" y="58"/>
                    </a:lnTo>
                    <a:lnTo>
                      <a:pt x="0" y="54"/>
                    </a:lnTo>
                    <a:lnTo>
                      <a:pt x="0" y="50"/>
                    </a:lnTo>
                    <a:lnTo>
                      <a:pt x="0" y="45"/>
                    </a:lnTo>
                    <a:lnTo>
                      <a:pt x="2" y="44"/>
                    </a:lnTo>
                    <a:lnTo>
                      <a:pt x="3" y="42"/>
                    </a:lnTo>
                    <a:lnTo>
                      <a:pt x="3" y="39"/>
                    </a:lnTo>
                    <a:lnTo>
                      <a:pt x="3" y="37"/>
                    </a:lnTo>
                    <a:lnTo>
                      <a:pt x="3" y="34"/>
                    </a:lnTo>
                    <a:lnTo>
                      <a:pt x="3" y="31"/>
                    </a:lnTo>
                    <a:lnTo>
                      <a:pt x="3" y="29"/>
                    </a:lnTo>
                    <a:lnTo>
                      <a:pt x="3" y="26"/>
                    </a:lnTo>
                    <a:lnTo>
                      <a:pt x="3" y="24"/>
                    </a:lnTo>
                    <a:lnTo>
                      <a:pt x="3" y="21"/>
                    </a:lnTo>
                    <a:lnTo>
                      <a:pt x="5" y="19"/>
                    </a:lnTo>
                    <a:lnTo>
                      <a:pt x="7" y="17"/>
                    </a:lnTo>
                    <a:lnTo>
                      <a:pt x="7" y="14"/>
                    </a:lnTo>
                    <a:lnTo>
                      <a:pt x="7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9" y="2"/>
                    </a:lnTo>
                    <a:lnTo>
                      <a:pt x="1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7" name="Freeform 343"/>
              <p:cNvSpPr>
                <a:spLocks/>
              </p:cNvSpPr>
              <p:nvPr/>
            </p:nvSpPr>
            <p:spPr bwMode="auto">
              <a:xfrm>
                <a:off x="655" y="2137"/>
                <a:ext cx="24" cy="32"/>
              </a:xfrm>
              <a:custGeom>
                <a:avLst/>
                <a:gdLst>
                  <a:gd name="T0" fmla="*/ 0 w 223"/>
                  <a:gd name="T1" fmla="*/ 305 h 305"/>
                  <a:gd name="T2" fmla="*/ 0 w 223"/>
                  <a:gd name="T3" fmla="*/ 292 h 305"/>
                  <a:gd name="T4" fmla="*/ 0 w 223"/>
                  <a:gd name="T5" fmla="*/ 279 h 305"/>
                  <a:gd name="T6" fmla="*/ 21 w 223"/>
                  <a:gd name="T7" fmla="*/ 258 h 305"/>
                  <a:gd name="T8" fmla="*/ 42 w 223"/>
                  <a:gd name="T9" fmla="*/ 236 h 305"/>
                  <a:gd name="T10" fmla="*/ 63 w 223"/>
                  <a:gd name="T11" fmla="*/ 215 h 305"/>
                  <a:gd name="T12" fmla="*/ 85 w 223"/>
                  <a:gd name="T13" fmla="*/ 194 h 305"/>
                  <a:gd name="T14" fmla="*/ 85 w 223"/>
                  <a:gd name="T15" fmla="*/ 181 h 305"/>
                  <a:gd name="T16" fmla="*/ 85 w 223"/>
                  <a:gd name="T17" fmla="*/ 166 h 305"/>
                  <a:gd name="T18" fmla="*/ 112 w 223"/>
                  <a:gd name="T19" fmla="*/ 138 h 305"/>
                  <a:gd name="T20" fmla="*/ 140 w 223"/>
                  <a:gd name="T21" fmla="*/ 111 h 305"/>
                  <a:gd name="T22" fmla="*/ 168 w 223"/>
                  <a:gd name="T23" fmla="*/ 82 h 305"/>
                  <a:gd name="T24" fmla="*/ 197 w 223"/>
                  <a:gd name="T25" fmla="*/ 54 h 305"/>
                  <a:gd name="T26" fmla="*/ 197 w 223"/>
                  <a:gd name="T27" fmla="*/ 42 h 305"/>
                  <a:gd name="T28" fmla="*/ 197 w 223"/>
                  <a:gd name="T29" fmla="*/ 27 h 305"/>
                  <a:gd name="T30" fmla="*/ 209 w 223"/>
                  <a:gd name="T31" fmla="*/ 14 h 305"/>
                  <a:gd name="T32" fmla="*/ 223 w 223"/>
                  <a:gd name="T33" fmla="*/ 0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3" h="305">
                    <a:moveTo>
                      <a:pt x="0" y="305"/>
                    </a:moveTo>
                    <a:lnTo>
                      <a:pt x="0" y="292"/>
                    </a:lnTo>
                    <a:lnTo>
                      <a:pt x="0" y="279"/>
                    </a:lnTo>
                    <a:lnTo>
                      <a:pt x="21" y="258"/>
                    </a:lnTo>
                    <a:lnTo>
                      <a:pt x="42" y="236"/>
                    </a:lnTo>
                    <a:lnTo>
                      <a:pt x="63" y="215"/>
                    </a:lnTo>
                    <a:lnTo>
                      <a:pt x="85" y="194"/>
                    </a:lnTo>
                    <a:lnTo>
                      <a:pt x="85" y="181"/>
                    </a:lnTo>
                    <a:lnTo>
                      <a:pt x="85" y="166"/>
                    </a:lnTo>
                    <a:lnTo>
                      <a:pt x="112" y="138"/>
                    </a:lnTo>
                    <a:lnTo>
                      <a:pt x="140" y="111"/>
                    </a:lnTo>
                    <a:lnTo>
                      <a:pt x="168" y="82"/>
                    </a:lnTo>
                    <a:lnTo>
                      <a:pt x="197" y="54"/>
                    </a:lnTo>
                    <a:lnTo>
                      <a:pt x="197" y="42"/>
                    </a:lnTo>
                    <a:lnTo>
                      <a:pt x="197" y="27"/>
                    </a:lnTo>
                    <a:lnTo>
                      <a:pt x="209" y="14"/>
                    </a:lnTo>
                    <a:lnTo>
                      <a:pt x="22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8" name="Freeform 344"/>
              <p:cNvSpPr>
                <a:spLocks/>
              </p:cNvSpPr>
              <p:nvPr/>
            </p:nvSpPr>
            <p:spPr bwMode="auto">
              <a:xfrm>
                <a:off x="700" y="2077"/>
                <a:ext cx="27" cy="32"/>
              </a:xfrm>
              <a:custGeom>
                <a:avLst/>
                <a:gdLst>
                  <a:gd name="T0" fmla="*/ 0 w 251"/>
                  <a:gd name="T1" fmla="*/ 307 h 307"/>
                  <a:gd name="T2" fmla="*/ 20 w 251"/>
                  <a:gd name="T3" fmla="*/ 286 h 307"/>
                  <a:gd name="T4" fmla="*/ 41 w 251"/>
                  <a:gd name="T5" fmla="*/ 265 h 307"/>
                  <a:gd name="T6" fmla="*/ 62 w 251"/>
                  <a:gd name="T7" fmla="*/ 243 h 307"/>
                  <a:gd name="T8" fmla="*/ 82 w 251"/>
                  <a:gd name="T9" fmla="*/ 222 h 307"/>
                  <a:gd name="T10" fmla="*/ 82 w 251"/>
                  <a:gd name="T11" fmla="*/ 209 h 307"/>
                  <a:gd name="T12" fmla="*/ 82 w 251"/>
                  <a:gd name="T13" fmla="*/ 195 h 307"/>
                  <a:gd name="T14" fmla="*/ 110 w 251"/>
                  <a:gd name="T15" fmla="*/ 168 h 307"/>
                  <a:gd name="T16" fmla="*/ 138 w 251"/>
                  <a:gd name="T17" fmla="*/ 140 h 307"/>
                  <a:gd name="T18" fmla="*/ 166 w 251"/>
                  <a:gd name="T19" fmla="*/ 113 h 307"/>
                  <a:gd name="T20" fmla="*/ 194 w 251"/>
                  <a:gd name="T21" fmla="*/ 84 h 307"/>
                  <a:gd name="T22" fmla="*/ 194 w 251"/>
                  <a:gd name="T23" fmla="*/ 71 h 307"/>
                  <a:gd name="T24" fmla="*/ 194 w 251"/>
                  <a:gd name="T25" fmla="*/ 56 h 307"/>
                  <a:gd name="T26" fmla="*/ 208 w 251"/>
                  <a:gd name="T27" fmla="*/ 43 h 307"/>
                  <a:gd name="T28" fmla="*/ 222 w 251"/>
                  <a:gd name="T29" fmla="*/ 30 h 307"/>
                  <a:gd name="T30" fmla="*/ 236 w 251"/>
                  <a:gd name="T31" fmla="*/ 15 h 307"/>
                  <a:gd name="T32" fmla="*/ 251 w 251"/>
                  <a:gd name="T33" fmla="*/ 0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1" h="307">
                    <a:moveTo>
                      <a:pt x="0" y="307"/>
                    </a:moveTo>
                    <a:lnTo>
                      <a:pt x="20" y="286"/>
                    </a:lnTo>
                    <a:lnTo>
                      <a:pt x="41" y="265"/>
                    </a:lnTo>
                    <a:lnTo>
                      <a:pt x="62" y="243"/>
                    </a:lnTo>
                    <a:lnTo>
                      <a:pt x="82" y="222"/>
                    </a:lnTo>
                    <a:lnTo>
                      <a:pt x="82" y="209"/>
                    </a:lnTo>
                    <a:lnTo>
                      <a:pt x="82" y="195"/>
                    </a:lnTo>
                    <a:lnTo>
                      <a:pt x="110" y="168"/>
                    </a:lnTo>
                    <a:lnTo>
                      <a:pt x="138" y="140"/>
                    </a:lnTo>
                    <a:lnTo>
                      <a:pt x="166" y="113"/>
                    </a:lnTo>
                    <a:lnTo>
                      <a:pt x="194" y="84"/>
                    </a:lnTo>
                    <a:lnTo>
                      <a:pt x="194" y="71"/>
                    </a:lnTo>
                    <a:lnTo>
                      <a:pt x="194" y="56"/>
                    </a:lnTo>
                    <a:lnTo>
                      <a:pt x="208" y="43"/>
                    </a:lnTo>
                    <a:lnTo>
                      <a:pt x="222" y="30"/>
                    </a:lnTo>
                    <a:lnTo>
                      <a:pt x="236" y="15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49" name="Freeform 345"/>
              <p:cNvSpPr>
                <a:spLocks/>
              </p:cNvSpPr>
              <p:nvPr/>
            </p:nvSpPr>
            <p:spPr bwMode="auto">
              <a:xfrm>
                <a:off x="1608" y="2035"/>
                <a:ext cx="6" cy="51"/>
              </a:xfrm>
              <a:custGeom>
                <a:avLst/>
                <a:gdLst>
                  <a:gd name="T0" fmla="*/ 0 w 56"/>
                  <a:gd name="T1" fmla="*/ 474 h 474"/>
                  <a:gd name="T2" fmla="*/ 0 w 56"/>
                  <a:gd name="T3" fmla="*/ 440 h 474"/>
                  <a:gd name="T4" fmla="*/ 0 w 56"/>
                  <a:gd name="T5" fmla="*/ 405 h 474"/>
                  <a:gd name="T6" fmla="*/ 0 w 56"/>
                  <a:gd name="T7" fmla="*/ 370 h 474"/>
                  <a:gd name="T8" fmla="*/ 0 w 56"/>
                  <a:gd name="T9" fmla="*/ 334 h 474"/>
                  <a:gd name="T10" fmla="*/ 13 w 56"/>
                  <a:gd name="T11" fmla="*/ 321 h 474"/>
                  <a:gd name="T12" fmla="*/ 29 w 56"/>
                  <a:gd name="T13" fmla="*/ 305 h 474"/>
                  <a:gd name="T14" fmla="*/ 29 w 56"/>
                  <a:gd name="T15" fmla="*/ 271 h 474"/>
                  <a:gd name="T16" fmla="*/ 29 w 56"/>
                  <a:gd name="T17" fmla="*/ 236 h 474"/>
                  <a:gd name="T18" fmla="*/ 29 w 56"/>
                  <a:gd name="T19" fmla="*/ 202 h 474"/>
                  <a:gd name="T20" fmla="*/ 29 w 56"/>
                  <a:gd name="T21" fmla="*/ 167 h 474"/>
                  <a:gd name="T22" fmla="*/ 42 w 56"/>
                  <a:gd name="T23" fmla="*/ 154 h 474"/>
                  <a:gd name="T24" fmla="*/ 56 w 56"/>
                  <a:gd name="T25" fmla="*/ 140 h 474"/>
                  <a:gd name="T26" fmla="*/ 56 w 56"/>
                  <a:gd name="T27" fmla="*/ 105 h 474"/>
                  <a:gd name="T28" fmla="*/ 56 w 56"/>
                  <a:gd name="T29" fmla="*/ 70 h 474"/>
                  <a:gd name="T30" fmla="*/ 56 w 56"/>
                  <a:gd name="T31" fmla="*/ 35 h 474"/>
                  <a:gd name="T32" fmla="*/ 56 w 56"/>
                  <a:gd name="T33" fmla="*/ 0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6" h="474">
                    <a:moveTo>
                      <a:pt x="0" y="474"/>
                    </a:moveTo>
                    <a:lnTo>
                      <a:pt x="0" y="440"/>
                    </a:lnTo>
                    <a:lnTo>
                      <a:pt x="0" y="405"/>
                    </a:lnTo>
                    <a:lnTo>
                      <a:pt x="0" y="370"/>
                    </a:lnTo>
                    <a:lnTo>
                      <a:pt x="0" y="334"/>
                    </a:lnTo>
                    <a:lnTo>
                      <a:pt x="13" y="321"/>
                    </a:lnTo>
                    <a:lnTo>
                      <a:pt x="29" y="305"/>
                    </a:lnTo>
                    <a:lnTo>
                      <a:pt x="29" y="271"/>
                    </a:lnTo>
                    <a:lnTo>
                      <a:pt x="29" y="236"/>
                    </a:lnTo>
                    <a:lnTo>
                      <a:pt x="29" y="202"/>
                    </a:lnTo>
                    <a:lnTo>
                      <a:pt x="29" y="167"/>
                    </a:lnTo>
                    <a:lnTo>
                      <a:pt x="42" y="154"/>
                    </a:lnTo>
                    <a:lnTo>
                      <a:pt x="56" y="140"/>
                    </a:lnTo>
                    <a:lnTo>
                      <a:pt x="56" y="105"/>
                    </a:lnTo>
                    <a:lnTo>
                      <a:pt x="56" y="70"/>
                    </a:lnTo>
                    <a:lnTo>
                      <a:pt x="56" y="35"/>
                    </a:lnTo>
                    <a:lnTo>
                      <a:pt x="5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0" name="Freeform 346"/>
              <p:cNvSpPr>
                <a:spLocks/>
              </p:cNvSpPr>
              <p:nvPr/>
            </p:nvSpPr>
            <p:spPr bwMode="auto">
              <a:xfrm>
                <a:off x="747" y="2015"/>
                <a:ext cx="27" cy="38"/>
              </a:xfrm>
              <a:custGeom>
                <a:avLst/>
                <a:gdLst>
                  <a:gd name="T0" fmla="*/ 0 w 251"/>
                  <a:gd name="T1" fmla="*/ 363 h 363"/>
                  <a:gd name="T2" fmla="*/ 0 w 251"/>
                  <a:gd name="T3" fmla="*/ 350 h 363"/>
                  <a:gd name="T4" fmla="*/ 0 w 251"/>
                  <a:gd name="T5" fmla="*/ 336 h 363"/>
                  <a:gd name="T6" fmla="*/ 20 w 251"/>
                  <a:gd name="T7" fmla="*/ 315 h 363"/>
                  <a:gd name="T8" fmla="*/ 41 w 251"/>
                  <a:gd name="T9" fmla="*/ 293 h 363"/>
                  <a:gd name="T10" fmla="*/ 62 w 251"/>
                  <a:gd name="T11" fmla="*/ 272 h 363"/>
                  <a:gd name="T12" fmla="*/ 83 w 251"/>
                  <a:gd name="T13" fmla="*/ 251 h 363"/>
                  <a:gd name="T14" fmla="*/ 83 w 251"/>
                  <a:gd name="T15" fmla="*/ 238 h 363"/>
                  <a:gd name="T16" fmla="*/ 83 w 251"/>
                  <a:gd name="T17" fmla="*/ 223 h 363"/>
                  <a:gd name="T18" fmla="*/ 118 w 251"/>
                  <a:gd name="T19" fmla="*/ 189 h 363"/>
                  <a:gd name="T20" fmla="*/ 152 w 251"/>
                  <a:gd name="T21" fmla="*/ 154 h 363"/>
                  <a:gd name="T22" fmla="*/ 187 w 251"/>
                  <a:gd name="T23" fmla="*/ 120 h 363"/>
                  <a:gd name="T24" fmla="*/ 223 w 251"/>
                  <a:gd name="T25" fmla="*/ 85 h 363"/>
                  <a:gd name="T26" fmla="*/ 223 w 251"/>
                  <a:gd name="T27" fmla="*/ 72 h 363"/>
                  <a:gd name="T28" fmla="*/ 223 w 251"/>
                  <a:gd name="T29" fmla="*/ 57 h 363"/>
                  <a:gd name="T30" fmla="*/ 236 w 251"/>
                  <a:gd name="T31" fmla="*/ 43 h 363"/>
                  <a:gd name="T32" fmla="*/ 251 w 251"/>
                  <a:gd name="T33" fmla="*/ 29 h 363"/>
                  <a:gd name="T34" fmla="*/ 251 w 251"/>
                  <a:gd name="T35" fmla="*/ 16 h 363"/>
                  <a:gd name="T36" fmla="*/ 251 w 251"/>
                  <a:gd name="T37" fmla="*/ 0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1" h="363">
                    <a:moveTo>
                      <a:pt x="0" y="363"/>
                    </a:moveTo>
                    <a:lnTo>
                      <a:pt x="0" y="350"/>
                    </a:lnTo>
                    <a:lnTo>
                      <a:pt x="0" y="336"/>
                    </a:lnTo>
                    <a:lnTo>
                      <a:pt x="20" y="315"/>
                    </a:lnTo>
                    <a:lnTo>
                      <a:pt x="41" y="293"/>
                    </a:lnTo>
                    <a:lnTo>
                      <a:pt x="62" y="272"/>
                    </a:lnTo>
                    <a:lnTo>
                      <a:pt x="83" y="251"/>
                    </a:lnTo>
                    <a:lnTo>
                      <a:pt x="83" y="238"/>
                    </a:lnTo>
                    <a:lnTo>
                      <a:pt x="83" y="223"/>
                    </a:lnTo>
                    <a:lnTo>
                      <a:pt x="118" y="189"/>
                    </a:lnTo>
                    <a:lnTo>
                      <a:pt x="152" y="154"/>
                    </a:lnTo>
                    <a:lnTo>
                      <a:pt x="187" y="120"/>
                    </a:lnTo>
                    <a:lnTo>
                      <a:pt x="223" y="85"/>
                    </a:lnTo>
                    <a:lnTo>
                      <a:pt x="223" y="72"/>
                    </a:lnTo>
                    <a:lnTo>
                      <a:pt x="223" y="57"/>
                    </a:lnTo>
                    <a:lnTo>
                      <a:pt x="236" y="43"/>
                    </a:lnTo>
                    <a:lnTo>
                      <a:pt x="251" y="29"/>
                    </a:lnTo>
                    <a:lnTo>
                      <a:pt x="251" y="16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1" name="Freeform 347"/>
              <p:cNvSpPr>
                <a:spLocks/>
              </p:cNvSpPr>
              <p:nvPr/>
            </p:nvSpPr>
            <p:spPr bwMode="auto">
              <a:xfrm>
                <a:off x="1617" y="1965"/>
                <a:ext cx="6" cy="44"/>
              </a:xfrm>
              <a:custGeom>
                <a:avLst/>
                <a:gdLst>
                  <a:gd name="T0" fmla="*/ 0 w 53"/>
                  <a:gd name="T1" fmla="*/ 419 h 419"/>
                  <a:gd name="T2" fmla="*/ 0 w 53"/>
                  <a:gd name="T3" fmla="*/ 405 h 419"/>
                  <a:gd name="T4" fmla="*/ 0 w 53"/>
                  <a:gd name="T5" fmla="*/ 391 h 419"/>
                  <a:gd name="T6" fmla="*/ 0 w 53"/>
                  <a:gd name="T7" fmla="*/ 377 h 419"/>
                  <a:gd name="T8" fmla="*/ 0 w 53"/>
                  <a:gd name="T9" fmla="*/ 363 h 419"/>
                  <a:gd name="T10" fmla="*/ 13 w 53"/>
                  <a:gd name="T11" fmla="*/ 350 h 419"/>
                  <a:gd name="T12" fmla="*/ 28 w 53"/>
                  <a:gd name="T13" fmla="*/ 334 h 419"/>
                  <a:gd name="T14" fmla="*/ 28 w 53"/>
                  <a:gd name="T15" fmla="*/ 307 h 419"/>
                  <a:gd name="T16" fmla="*/ 28 w 53"/>
                  <a:gd name="T17" fmla="*/ 278 h 419"/>
                  <a:gd name="T18" fmla="*/ 28 w 53"/>
                  <a:gd name="T19" fmla="*/ 251 h 419"/>
                  <a:gd name="T20" fmla="*/ 28 w 53"/>
                  <a:gd name="T21" fmla="*/ 223 h 419"/>
                  <a:gd name="T22" fmla="*/ 28 w 53"/>
                  <a:gd name="T23" fmla="*/ 195 h 419"/>
                  <a:gd name="T24" fmla="*/ 28 w 53"/>
                  <a:gd name="T25" fmla="*/ 168 h 419"/>
                  <a:gd name="T26" fmla="*/ 28 w 53"/>
                  <a:gd name="T27" fmla="*/ 140 h 419"/>
                  <a:gd name="T28" fmla="*/ 28 w 53"/>
                  <a:gd name="T29" fmla="*/ 112 h 419"/>
                  <a:gd name="T30" fmla="*/ 40 w 53"/>
                  <a:gd name="T31" fmla="*/ 98 h 419"/>
                  <a:gd name="T32" fmla="*/ 53 w 53"/>
                  <a:gd name="T33" fmla="*/ 84 h 419"/>
                  <a:gd name="T34" fmla="*/ 53 w 53"/>
                  <a:gd name="T35" fmla="*/ 62 h 419"/>
                  <a:gd name="T36" fmla="*/ 53 w 53"/>
                  <a:gd name="T37" fmla="*/ 41 h 419"/>
                  <a:gd name="T38" fmla="*/ 53 w 53"/>
                  <a:gd name="T39" fmla="*/ 21 h 419"/>
                  <a:gd name="T40" fmla="*/ 53 w 53"/>
                  <a:gd name="T41" fmla="*/ 0 h 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3" h="419">
                    <a:moveTo>
                      <a:pt x="0" y="419"/>
                    </a:moveTo>
                    <a:lnTo>
                      <a:pt x="0" y="405"/>
                    </a:lnTo>
                    <a:lnTo>
                      <a:pt x="0" y="391"/>
                    </a:lnTo>
                    <a:lnTo>
                      <a:pt x="0" y="377"/>
                    </a:lnTo>
                    <a:lnTo>
                      <a:pt x="0" y="363"/>
                    </a:lnTo>
                    <a:lnTo>
                      <a:pt x="13" y="350"/>
                    </a:lnTo>
                    <a:lnTo>
                      <a:pt x="28" y="334"/>
                    </a:lnTo>
                    <a:lnTo>
                      <a:pt x="28" y="307"/>
                    </a:lnTo>
                    <a:lnTo>
                      <a:pt x="28" y="278"/>
                    </a:lnTo>
                    <a:lnTo>
                      <a:pt x="28" y="251"/>
                    </a:lnTo>
                    <a:lnTo>
                      <a:pt x="28" y="223"/>
                    </a:lnTo>
                    <a:lnTo>
                      <a:pt x="28" y="195"/>
                    </a:lnTo>
                    <a:lnTo>
                      <a:pt x="28" y="168"/>
                    </a:lnTo>
                    <a:lnTo>
                      <a:pt x="28" y="140"/>
                    </a:lnTo>
                    <a:lnTo>
                      <a:pt x="28" y="112"/>
                    </a:lnTo>
                    <a:lnTo>
                      <a:pt x="40" y="98"/>
                    </a:lnTo>
                    <a:lnTo>
                      <a:pt x="53" y="84"/>
                    </a:lnTo>
                    <a:lnTo>
                      <a:pt x="53" y="62"/>
                    </a:lnTo>
                    <a:lnTo>
                      <a:pt x="53" y="41"/>
                    </a:lnTo>
                    <a:lnTo>
                      <a:pt x="53" y="21"/>
                    </a:lnTo>
                    <a:lnTo>
                      <a:pt x="5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2" name="Freeform 348"/>
              <p:cNvSpPr>
                <a:spLocks/>
              </p:cNvSpPr>
              <p:nvPr/>
            </p:nvSpPr>
            <p:spPr bwMode="auto">
              <a:xfrm>
                <a:off x="797" y="1959"/>
                <a:ext cx="27" cy="32"/>
              </a:xfrm>
              <a:custGeom>
                <a:avLst/>
                <a:gdLst>
                  <a:gd name="T0" fmla="*/ 0 w 250"/>
                  <a:gd name="T1" fmla="*/ 306 h 306"/>
                  <a:gd name="T2" fmla="*/ 13 w 250"/>
                  <a:gd name="T3" fmla="*/ 293 h 306"/>
                  <a:gd name="T4" fmla="*/ 27 w 250"/>
                  <a:gd name="T5" fmla="*/ 278 h 306"/>
                  <a:gd name="T6" fmla="*/ 27 w 250"/>
                  <a:gd name="T7" fmla="*/ 265 h 306"/>
                  <a:gd name="T8" fmla="*/ 27 w 250"/>
                  <a:gd name="T9" fmla="*/ 250 h 306"/>
                  <a:gd name="T10" fmla="*/ 48 w 250"/>
                  <a:gd name="T11" fmla="*/ 230 h 306"/>
                  <a:gd name="T12" fmla="*/ 68 w 250"/>
                  <a:gd name="T13" fmla="*/ 209 h 306"/>
                  <a:gd name="T14" fmla="*/ 89 w 250"/>
                  <a:gd name="T15" fmla="*/ 188 h 306"/>
                  <a:gd name="T16" fmla="*/ 110 w 250"/>
                  <a:gd name="T17" fmla="*/ 168 h 306"/>
                  <a:gd name="T18" fmla="*/ 130 w 250"/>
                  <a:gd name="T19" fmla="*/ 147 h 306"/>
                  <a:gd name="T20" fmla="*/ 152 w 250"/>
                  <a:gd name="T21" fmla="*/ 126 h 306"/>
                  <a:gd name="T22" fmla="*/ 173 w 250"/>
                  <a:gd name="T23" fmla="*/ 105 h 306"/>
                  <a:gd name="T24" fmla="*/ 194 w 250"/>
                  <a:gd name="T25" fmla="*/ 83 h 306"/>
                  <a:gd name="T26" fmla="*/ 194 w 250"/>
                  <a:gd name="T27" fmla="*/ 70 h 306"/>
                  <a:gd name="T28" fmla="*/ 194 w 250"/>
                  <a:gd name="T29" fmla="*/ 56 h 306"/>
                  <a:gd name="T30" fmla="*/ 207 w 250"/>
                  <a:gd name="T31" fmla="*/ 42 h 306"/>
                  <a:gd name="T32" fmla="*/ 221 w 250"/>
                  <a:gd name="T33" fmla="*/ 28 h 306"/>
                  <a:gd name="T34" fmla="*/ 236 w 250"/>
                  <a:gd name="T35" fmla="*/ 14 h 306"/>
                  <a:gd name="T36" fmla="*/ 250 w 250"/>
                  <a:gd name="T37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0" h="306">
                    <a:moveTo>
                      <a:pt x="0" y="306"/>
                    </a:moveTo>
                    <a:lnTo>
                      <a:pt x="13" y="293"/>
                    </a:lnTo>
                    <a:lnTo>
                      <a:pt x="27" y="278"/>
                    </a:lnTo>
                    <a:lnTo>
                      <a:pt x="27" y="265"/>
                    </a:lnTo>
                    <a:lnTo>
                      <a:pt x="27" y="250"/>
                    </a:lnTo>
                    <a:lnTo>
                      <a:pt x="48" y="230"/>
                    </a:lnTo>
                    <a:lnTo>
                      <a:pt x="68" y="209"/>
                    </a:lnTo>
                    <a:lnTo>
                      <a:pt x="89" y="188"/>
                    </a:lnTo>
                    <a:lnTo>
                      <a:pt x="110" y="168"/>
                    </a:lnTo>
                    <a:lnTo>
                      <a:pt x="130" y="147"/>
                    </a:lnTo>
                    <a:lnTo>
                      <a:pt x="152" y="126"/>
                    </a:lnTo>
                    <a:lnTo>
                      <a:pt x="173" y="105"/>
                    </a:lnTo>
                    <a:lnTo>
                      <a:pt x="194" y="83"/>
                    </a:lnTo>
                    <a:lnTo>
                      <a:pt x="194" y="70"/>
                    </a:lnTo>
                    <a:lnTo>
                      <a:pt x="194" y="56"/>
                    </a:lnTo>
                    <a:lnTo>
                      <a:pt x="207" y="42"/>
                    </a:lnTo>
                    <a:lnTo>
                      <a:pt x="221" y="28"/>
                    </a:lnTo>
                    <a:lnTo>
                      <a:pt x="236" y="14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3" name="Freeform 349"/>
              <p:cNvSpPr>
                <a:spLocks/>
              </p:cNvSpPr>
              <p:nvPr/>
            </p:nvSpPr>
            <p:spPr bwMode="auto">
              <a:xfrm>
                <a:off x="1626" y="1888"/>
                <a:ext cx="6" cy="44"/>
              </a:xfrm>
              <a:custGeom>
                <a:avLst/>
                <a:gdLst>
                  <a:gd name="T0" fmla="*/ 0 w 56"/>
                  <a:gd name="T1" fmla="*/ 417 h 417"/>
                  <a:gd name="T2" fmla="*/ 0 w 56"/>
                  <a:gd name="T3" fmla="*/ 389 h 417"/>
                  <a:gd name="T4" fmla="*/ 0 w 56"/>
                  <a:gd name="T5" fmla="*/ 362 h 417"/>
                  <a:gd name="T6" fmla="*/ 0 w 56"/>
                  <a:gd name="T7" fmla="*/ 335 h 417"/>
                  <a:gd name="T8" fmla="*/ 0 w 56"/>
                  <a:gd name="T9" fmla="*/ 306 h 417"/>
                  <a:gd name="T10" fmla="*/ 13 w 56"/>
                  <a:gd name="T11" fmla="*/ 293 h 417"/>
                  <a:gd name="T12" fmla="*/ 28 w 56"/>
                  <a:gd name="T13" fmla="*/ 279 h 417"/>
                  <a:gd name="T14" fmla="*/ 28 w 56"/>
                  <a:gd name="T15" fmla="*/ 254 h 417"/>
                  <a:gd name="T16" fmla="*/ 28 w 56"/>
                  <a:gd name="T17" fmla="*/ 230 h 417"/>
                  <a:gd name="T18" fmla="*/ 28 w 56"/>
                  <a:gd name="T19" fmla="*/ 206 h 417"/>
                  <a:gd name="T20" fmla="*/ 28 w 56"/>
                  <a:gd name="T21" fmla="*/ 182 h 417"/>
                  <a:gd name="T22" fmla="*/ 28 w 56"/>
                  <a:gd name="T23" fmla="*/ 158 h 417"/>
                  <a:gd name="T24" fmla="*/ 28 w 56"/>
                  <a:gd name="T25" fmla="*/ 133 h 417"/>
                  <a:gd name="T26" fmla="*/ 28 w 56"/>
                  <a:gd name="T27" fmla="*/ 109 h 417"/>
                  <a:gd name="T28" fmla="*/ 28 w 56"/>
                  <a:gd name="T29" fmla="*/ 83 h 417"/>
                  <a:gd name="T30" fmla="*/ 41 w 56"/>
                  <a:gd name="T31" fmla="*/ 70 h 417"/>
                  <a:gd name="T32" fmla="*/ 56 w 56"/>
                  <a:gd name="T33" fmla="*/ 56 h 417"/>
                  <a:gd name="T34" fmla="*/ 56 w 56"/>
                  <a:gd name="T35" fmla="*/ 43 h 417"/>
                  <a:gd name="T36" fmla="*/ 56 w 56"/>
                  <a:gd name="T37" fmla="*/ 27 h 417"/>
                  <a:gd name="T38" fmla="*/ 43 w 56"/>
                  <a:gd name="T39" fmla="*/ 14 h 417"/>
                  <a:gd name="T40" fmla="*/ 28 w 56"/>
                  <a:gd name="T41" fmla="*/ 0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6" h="417">
                    <a:moveTo>
                      <a:pt x="0" y="417"/>
                    </a:moveTo>
                    <a:lnTo>
                      <a:pt x="0" y="389"/>
                    </a:lnTo>
                    <a:lnTo>
                      <a:pt x="0" y="362"/>
                    </a:lnTo>
                    <a:lnTo>
                      <a:pt x="0" y="335"/>
                    </a:lnTo>
                    <a:lnTo>
                      <a:pt x="0" y="306"/>
                    </a:lnTo>
                    <a:lnTo>
                      <a:pt x="13" y="293"/>
                    </a:lnTo>
                    <a:lnTo>
                      <a:pt x="28" y="279"/>
                    </a:lnTo>
                    <a:lnTo>
                      <a:pt x="28" y="254"/>
                    </a:lnTo>
                    <a:lnTo>
                      <a:pt x="28" y="230"/>
                    </a:lnTo>
                    <a:lnTo>
                      <a:pt x="28" y="206"/>
                    </a:lnTo>
                    <a:lnTo>
                      <a:pt x="28" y="182"/>
                    </a:lnTo>
                    <a:lnTo>
                      <a:pt x="28" y="158"/>
                    </a:lnTo>
                    <a:lnTo>
                      <a:pt x="28" y="133"/>
                    </a:lnTo>
                    <a:lnTo>
                      <a:pt x="28" y="109"/>
                    </a:lnTo>
                    <a:lnTo>
                      <a:pt x="28" y="83"/>
                    </a:lnTo>
                    <a:lnTo>
                      <a:pt x="41" y="70"/>
                    </a:lnTo>
                    <a:lnTo>
                      <a:pt x="56" y="56"/>
                    </a:lnTo>
                    <a:lnTo>
                      <a:pt x="56" y="43"/>
                    </a:lnTo>
                    <a:lnTo>
                      <a:pt x="56" y="27"/>
                    </a:lnTo>
                    <a:lnTo>
                      <a:pt x="43" y="14"/>
                    </a:lnTo>
                    <a:lnTo>
                      <a:pt x="28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4" name="Freeform 350"/>
              <p:cNvSpPr>
                <a:spLocks/>
              </p:cNvSpPr>
              <p:nvPr/>
            </p:nvSpPr>
            <p:spPr bwMode="auto">
              <a:xfrm>
                <a:off x="851" y="1894"/>
                <a:ext cx="30" cy="35"/>
              </a:xfrm>
              <a:custGeom>
                <a:avLst/>
                <a:gdLst>
                  <a:gd name="T0" fmla="*/ 0 w 279"/>
                  <a:gd name="T1" fmla="*/ 334 h 334"/>
                  <a:gd name="T2" fmla="*/ 13 w 279"/>
                  <a:gd name="T3" fmla="*/ 321 h 334"/>
                  <a:gd name="T4" fmla="*/ 27 w 279"/>
                  <a:gd name="T5" fmla="*/ 307 h 334"/>
                  <a:gd name="T6" fmla="*/ 41 w 279"/>
                  <a:gd name="T7" fmla="*/ 293 h 334"/>
                  <a:gd name="T8" fmla="*/ 56 w 279"/>
                  <a:gd name="T9" fmla="*/ 279 h 334"/>
                  <a:gd name="T10" fmla="*/ 56 w 279"/>
                  <a:gd name="T11" fmla="*/ 265 h 334"/>
                  <a:gd name="T12" fmla="*/ 56 w 279"/>
                  <a:gd name="T13" fmla="*/ 250 h 334"/>
                  <a:gd name="T14" fmla="*/ 80 w 279"/>
                  <a:gd name="T15" fmla="*/ 227 h 334"/>
                  <a:gd name="T16" fmla="*/ 104 w 279"/>
                  <a:gd name="T17" fmla="*/ 203 h 334"/>
                  <a:gd name="T18" fmla="*/ 128 w 279"/>
                  <a:gd name="T19" fmla="*/ 179 h 334"/>
                  <a:gd name="T20" fmla="*/ 152 w 279"/>
                  <a:gd name="T21" fmla="*/ 154 h 334"/>
                  <a:gd name="T22" fmla="*/ 177 w 279"/>
                  <a:gd name="T23" fmla="*/ 129 h 334"/>
                  <a:gd name="T24" fmla="*/ 201 w 279"/>
                  <a:gd name="T25" fmla="*/ 105 h 334"/>
                  <a:gd name="T26" fmla="*/ 226 w 279"/>
                  <a:gd name="T27" fmla="*/ 81 h 334"/>
                  <a:gd name="T28" fmla="*/ 250 w 279"/>
                  <a:gd name="T29" fmla="*/ 56 h 334"/>
                  <a:gd name="T30" fmla="*/ 250 w 279"/>
                  <a:gd name="T31" fmla="*/ 43 h 334"/>
                  <a:gd name="T32" fmla="*/ 250 w 279"/>
                  <a:gd name="T33" fmla="*/ 27 h 334"/>
                  <a:gd name="T34" fmla="*/ 263 w 279"/>
                  <a:gd name="T35" fmla="*/ 14 h 334"/>
                  <a:gd name="T36" fmla="*/ 279 w 279"/>
                  <a:gd name="T3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9" h="334">
                    <a:moveTo>
                      <a:pt x="0" y="334"/>
                    </a:moveTo>
                    <a:lnTo>
                      <a:pt x="13" y="321"/>
                    </a:lnTo>
                    <a:lnTo>
                      <a:pt x="27" y="307"/>
                    </a:lnTo>
                    <a:lnTo>
                      <a:pt x="41" y="293"/>
                    </a:lnTo>
                    <a:lnTo>
                      <a:pt x="56" y="279"/>
                    </a:lnTo>
                    <a:lnTo>
                      <a:pt x="56" y="265"/>
                    </a:lnTo>
                    <a:lnTo>
                      <a:pt x="56" y="250"/>
                    </a:lnTo>
                    <a:lnTo>
                      <a:pt x="80" y="227"/>
                    </a:lnTo>
                    <a:lnTo>
                      <a:pt x="104" y="203"/>
                    </a:lnTo>
                    <a:lnTo>
                      <a:pt x="128" y="179"/>
                    </a:lnTo>
                    <a:lnTo>
                      <a:pt x="152" y="154"/>
                    </a:lnTo>
                    <a:lnTo>
                      <a:pt x="177" y="129"/>
                    </a:lnTo>
                    <a:lnTo>
                      <a:pt x="201" y="105"/>
                    </a:lnTo>
                    <a:lnTo>
                      <a:pt x="226" y="81"/>
                    </a:lnTo>
                    <a:lnTo>
                      <a:pt x="250" y="56"/>
                    </a:lnTo>
                    <a:lnTo>
                      <a:pt x="250" y="43"/>
                    </a:lnTo>
                    <a:lnTo>
                      <a:pt x="250" y="27"/>
                    </a:lnTo>
                    <a:lnTo>
                      <a:pt x="263" y="14"/>
                    </a:lnTo>
                    <a:lnTo>
                      <a:pt x="27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5" name="Freeform 351"/>
              <p:cNvSpPr>
                <a:spLocks/>
              </p:cNvSpPr>
              <p:nvPr/>
            </p:nvSpPr>
            <p:spPr bwMode="auto">
              <a:xfrm>
                <a:off x="904" y="1837"/>
                <a:ext cx="27" cy="30"/>
              </a:xfrm>
              <a:custGeom>
                <a:avLst/>
                <a:gdLst>
                  <a:gd name="T0" fmla="*/ 0 w 250"/>
                  <a:gd name="T1" fmla="*/ 279 h 279"/>
                  <a:gd name="T2" fmla="*/ 28 w 250"/>
                  <a:gd name="T3" fmla="*/ 251 h 279"/>
                  <a:gd name="T4" fmla="*/ 54 w 250"/>
                  <a:gd name="T5" fmla="*/ 224 h 279"/>
                  <a:gd name="T6" fmla="*/ 82 w 250"/>
                  <a:gd name="T7" fmla="*/ 196 h 279"/>
                  <a:gd name="T8" fmla="*/ 110 w 250"/>
                  <a:gd name="T9" fmla="*/ 167 h 279"/>
                  <a:gd name="T10" fmla="*/ 110 w 250"/>
                  <a:gd name="T11" fmla="*/ 154 h 279"/>
                  <a:gd name="T12" fmla="*/ 110 w 250"/>
                  <a:gd name="T13" fmla="*/ 139 h 279"/>
                  <a:gd name="T14" fmla="*/ 145 w 250"/>
                  <a:gd name="T15" fmla="*/ 105 h 279"/>
                  <a:gd name="T16" fmla="*/ 180 w 250"/>
                  <a:gd name="T17" fmla="*/ 69 h 279"/>
                  <a:gd name="T18" fmla="*/ 215 w 250"/>
                  <a:gd name="T19" fmla="*/ 35 h 279"/>
                  <a:gd name="T20" fmla="*/ 250 w 250"/>
                  <a:gd name="T21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0" h="279">
                    <a:moveTo>
                      <a:pt x="0" y="279"/>
                    </a:moveTo>
                    <a:lnTo>
                      <a:pt x="28" y="251"/>
                    </a:lnTo>
                    <a:lnTo>
                      <a:pt x="54" y="224"/>
                    </a:lnTo>
                    <a:lnTo>
                      <a:pt x="82" y="196"/>
                    </a:lnTo>
                    <a:lnTo>
                      <a:pt x="110" y="167"/>
                    </a:lnTo>
                    <a:lnTo>
                      <a:pt x="110" y="154"/>
                    </a:lnTo>
                    <a:lnTo>
                      <a:pt x="110" y="139"/>
                    </a:lnTo>
                    <a:lnTo>
                      <a:pt x="145" y="105"/>
                    </a:lnTo>
                    <a:lnTo>
                      <a:pt x="180" y="69"/>
                    </a:lnTo>
                    <a:lnTo>
                      <a:pt x="215" y="35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6" name="Freeform 352"/>
              <p:cNvSpPr>
                <a:spLocks/>
              </p:cNvSpPr>
              <p:nvPr/>
            </p:nvSpPr>
            <p:spPr bwMode="auto">
              <a:xfrm>
                <a:off x="1635" y="1811"/>
                <a:ext cx="1" cy="44"/>
              </a:xfrm>
              <a:custGeom>
                <a:avLst/>
                <a:gdLst>
                  <a:gd name="T0" fmla="*/ 417 h 417"/>
                  <a:gd name="T1" fmla="*/ 366 h 417"/>
                  <a:gd name="T2" fmla="*/ 313 h 417"/>
                  <a:gd name="T3" fmla="*/ 261 h 417"/>
                  <a:gd name="T4" fmla="*/ 209 h 417"/>
                  <a:gd name="T5" fmla="*/ 157 h 417"/>
                  <a:gd name="T6" fmla="*/ 105 h 417"/>
                  <a:gd name="T7" fmla="*/ 52 h 417"/>
                  <a:gd name="T8" fmla="*/ 0 h 41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417">
                    <a:moveTo>
                      <a:pt x="0" y="417"/>
                    </a:moveTo>
                    <a:lnTo>
                      <a:pt x="0" y="366"/>
                    </a:lnTo>
                    <a:lnTo>
                      <a:pt x="0" y="313"/>
                    </a:lnTo>
                    <a:lnTo>
                      <a:pt x="0" y="261"/>
                    </a:lnTo>
                    <a:lnTo>
                      <a:pt x="0" y="209"/>
                    </a:lnTo>
                    <a:lnTo>
                      <a:pt x="0" y="157"/>
                    </a:lnTo>
                    <a:lnTo>
                      <a:pt x="0" y="105"/>
                    </a:lnTo>
                    <a:lnTo>
                      <a:pt x="0" y="52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7" name="Freeform 353"/>
              <p:cNvSpPr>
                <a:spLocks/>
              </p:cNvSpPr>
              <p:nvPr/>
            </p:nvSpPr>
            <p:spPr bwMode="auto">
              <a:xfrm>
                <a:off x="955" y="1781"/>
                <a:ext cx="26" cy="30"/>
              </a:xfrm>
              <a:custGeom>
                <a:avLst/>
                <a:gdLst>
                  <a:gd name="T0" fmla="*/ 0 w 251"/>
                  <a:gd name="T1" fmla="*/ 279 h 279"/>
                  <a:gd name="T2" fmla="*/ 14 w 251"/>
                  <a:gd name="T3" fmla="*/ 265 h 279"/>
                  <a:gd name="T4" fmla="*/ 27 w 251"/>
                  <a:gd name="T5" fmla="*/ 252 h 279"/>
                  <a:gd name="T6" fmla="*/ 41 w 251"/>
                  <a:gd name="T7" fmla="*/ 238 h 279"/>
                  <a:gd name="T8" fmla="*/ 57 w 251"/>
                  <a:gd name="T9" fmla="*/ 222 h 279"/>
                  <a:gd name="T10" fmla="*/ 57 w 251"/>
                  <a:gd name="T11" fmla="*/ 209 h 279"/>
                  <a:gd name="T12" fmla="*/ 57 w 251"/>
                  <a:gd name="T13" fmla="*/ 195 h 279"/>
                  <a:gd name="T14" fmla="*/ 70 w 251"/>
                  <a:gd name="T15" fmla="*/ 183 h 279"/>
                  <a:gd name="T16" fmla="*/ 84 w 251"/>
                  <a:gd name="T17" fmla="*/ 169 h 279"/>
                  <a:gd name="T18" fmla="*/ 96 w 251"/>
                  <a:gd name="T19" fmla="*/ 169 h 279"/>
                  <a:gd name="T20" fmla="*/ 110 w 251"/>
                  <a:gd name="T21" fmla="*/ 169 h 279"/>
                  <a:gd name="T22" fmla="*/ 124 w 251"/>
                  <a:gd name="T23" fmla="*/ 155 h 279"/>
                  <a:gd name="T24" fmla="*/ 139 w 251"/>
                  <a:gd name="T25" fmla="*/ 140 h 279"/>
                  <a:gd name="T26" fmla="*/ 139 w 251"/>
                  <a:gd name="T27" fmla="*/ 127 h 279"/>
                  <a:gd name="T28" fmla="*/ 139 w 251"/>
                  <a:gd name="T29" fmla="*/ 113 h 279"/>
                  <a:gd name="T30" fmla="*/ 166 w 251"/>
                  <a:gd name="T31" fmla="*/ 85 h 279"/>
                  <a:gd name="T32" fmla="*/ 194 w 251"/>
                  <a:gd name="T33" fmla="*/ 57 h 279"/>
                  <a:gd name="T34" fmla="*/ 222 w 251"/>
                  <a:gd name="T35" fmla="*/ 28 h 279"/>
                  <a:gd name="T36" fmla="*/ 251 w 251"/>
                  <a:gd name="T37" fmla="*/ 0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51" h="279">
                    <a:moveTo>
                      <a:pt x="0" y="279"/>
                    </a:moveTo>
                    <a:lnTo>
                      <a:pt x="14" y="265"/>
                    </a:lnTo>
                    <a:lnTo>
                      <a:pt x="27" y="252"/>
                    </a:lnTo>
                    <a:lnTo>
                      <a:pt x="41" y="238"/>
                    </a:lnTo>
                    <a:lnTo>
                      <a:pt x="57" y="222"/>
                    </a:lnTo>
                    <a:lnTo>
                      <a:pt x="57" y="209"/>
                    </a:lnTo>
                    <a:lnTo>
                      <a:pt x="57" y="195"/>
                    </a:lnTo>
                    <a:lnTo>
                      <a:pt x="70" y="183"/>
                    </a:lnTo>
                    <a:lnTo>
                      <a:pt x="84" y="169"/>
                    </a:lnTo>
                    <a:lnTo>
                      <a:pt x="96" y="169"/>
                    </a:lnTo>
                    <a:lnTo>
                      <a:pt x="110" y="169"/>
                    </a:lnTo>
                    <a:lnTo>
                      <a:pt x="124" y="155"/>
                    </a:lnTo>
                    <a:lnTo>
                      <a:pt x="139" y="140"/>
                    </a:lnTo>
                    <a:lnTo>
                      <a:pt x="139" y="127"/>
                    </a:lnTo>
                    <a:lnTo>
                      <a:pt x="139" y="113"/>
                    </a:lnTo>
                    <a:lnTo>
                      <a:pt x="166" y="85"/>
                    </a:lnTo>
                    <a:lnTo>
                      <a:pt x="194" y="57"/>
                    </a:lnTo>
                    <a:lnTo>
                      <a:pt x="222" y="28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8" name="Freeform 354"/>
              <p:cNvSpPr>
                <a:spLocks/>
              </p:cNvSpPr>
              <p:nvPr/>
            </p:nvSpPr>
            <p:spPr bwMode="auto">
              <a:xfrm>
                <a:off x="1638" y="1734"/>
                <a:ext cx="3" cy="47"/>
              </a:xfrm>
              <a:custGeom>
                <a:avLst/>
                <a:gdLst>
                  <a:gd name="T0" fmla="*/ 0 w 28"/>
                  <a:gd name="T1" fmla="*/ 445 h 445"/>
                  <a:gd name="T2" fmla="*/ 0 w 28"/>
                  <a:gd name="T3" fmla="*/ 425 h 445"/>
                  <a:gd name="T4" fmla="*/ 0 w 28"/>
                  <a:gd name="T5" fmla="*/ 404 h 445"/>
                  <a:gd name="T6" fmla="*/ 0 w 28"/>
                  <a:gd name="T7" fmla="*/ 383 h 445"/>
                  <a:gd name="T8" fmla="*/ 0 w 28"/>
                  <a:gd name="T9" fmla="*/ 363 h 445"/>
                  <a:gd name="T10" fmla="*/ 0 w 28"/>
                  <a:gd name="T11" fmla="*/ 342 h 445"/>
                  <a:gd name="T12" fmla="*/ 0 w 28"/>
                  <a:gd name="T13" fmla="*/ 321 h 445"/>
                  <a:gd name="T14" fmla="*/ 0 w 28"/>
                  <a:gd name="T15" fmla="*/ 300 h 445"/>
                  <a:gd name="T16" fmla="*/ 0 w 28"/>
                  <a:gd name="T17" fmla="*/ 279 h 445"/>
                  <a:gd name="T18" fmla="*/ 14 w 28"/>
                  <a:gd name="T19" fmla="*/ 266 h 445"/>
                  <a:gd name="T20" fmla="*/ 28 w 28"/>
                  <a:gd name="T21" fmla="*/ 251 h 445"/>
                  <a:gd name="T22" fmla="*/ 28 w 28"/>
                  <a:gd name="T23" fmla="*/ 220 h 445"/>
                  <a:gd name="T24" fmla="*/ 28 w 28"/>
                  <a:gd name="T25" fmla="*/ 188 h 445"/>
                  <a:gd name="T26" fmla="*/ 28 w 28"/>
                  <a:gd name="T27" fmla="*/ 158 h 445"/>
                  <a:gd name="T28" fmla="*/ 28 w 28"/>
                  <a:gd name="T29" fmla="*/ 126 h 445"/>
                  <a:gd name="T30" fmla="*/ 28 w 28"/>
                  <a:gd name="T31" fmla="*/ 95 h 445"/>
                  <a:gd name="T32" fmla="*/ 28 w 28"/>
                  <a:gd name="T33" fmla="*/ 63 h 445"/>
                  <a:gd name="T34" fmla="*/ 28 w 28"/>
                  <a:gd name="T35" fmla="*/ 31 h 445"/>
                  <a:gd name="T36" fmla="*/ 28 w 28"/>
                  <a:gd name="T37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" h="445">
                    <a:moveTo>
                      <a:pt x="0" y="445"/>
                    </a:moveTo>
                    <a:lnTo>
                      <a:pt x="0" y="425"/>
                    </a:lnTo>
                    <a:lnTo>
                      <a:pt x="0" y="404"/>
                    </a:lnTo>
                    <a:lnTo>
                      <a:pt x="0" y="383"/>
                    </a:lnTo>
                    <a:lnTo>
                      <a:pt x="0" y="363"/>
                    </a:lnTo>
                    <a:lnTo>
                      <a:pt x="0" y="342"/>
                    </a:lnTo>
                    <a:lnTo>
                      <a:pt x="0" y="321"/>
                    </a:lnTo>
                    <a:lnTo>
                      <a:pt x="0" y="300"/>
                    </a:lnTo>
                    <a:lnTo>
                      <a:pt x="0" y="279"/>
                    </a:lnTo>
                    <a:lnTo>
                      <a:pt x="14" y="266"/>
                    </a:lnTo>
                    <a:lnTo>
                      <a:pt x="28" y="251"/>
                    </a:lnTo>
                    <a:lnTo>
                      <a:pt x="28" y="220"/>
                    </a:lnTo>
                    <a:lnTo>
                      <a:pt x="28" y="188"/>
                    </a:lnTo>
                    <a:lnTo>
                      <a:pt x="28" y="158"/>
                    </a:lnTo>
                    <a:lnTo>
                      <a:pt x="28" y="126"/>
                    </a:lnTo>
                    <a:lnTo>
                      <a:pt x="28" y="95"/>
                    </a:lnTo>
                    <a:lnTo>
                      <a:pt x="28" y="63"/>
                    </a:lnTo>
                    <a:lnTo>
                      <a:pt x="28" y="31"/>
                    </a:lnTo>
                    <a:lnTo>
                      <a:pt x="28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59" name="Freeform 355"/>
              <p:cNvSpPr>
                <a:spLocks/>
              </p:cNvSpPr>
              <p:nvPr/>
            </p:nvSpPr>
            <p:spPr bwMode="auto">
              <a:xfrm>
                <a:off x="1007" y="1713"/>
                <a:ext cx="33" cy="36"/>
              </a:xfrm>
              <a:custGeom>
                <a:avLst/>
                <a:gdLst>
                  <a:gd name="T0" fmla="*/ 0 w 306"/>
                  <a:gd name="T1" fmla="*/ 333 h 333"/>
                  <a:gd name="T2" fmla="*/ 13 w 306"/>
                  <a:gd name="T3" fmla="*/ 319 h 333"/>
                  <a:gd name="T4" fmla="*/ 26 w 306"/>
                  <a:gd name="T5" fmla="*/ 305 h 333"/>
                  <a:gd name="T6" fmla="*/ 40 w 306"/>
                  <a:gd name="T7" fmla="*/ 292 h 333"/>
                  <a:gd name="T8" fmla="*/ 56 w 306"/>
                  <a:gd name="T9" fmla="*/ 278 h 333"/>
                  <a:gd name="T10" fmla="*/ 69 w 306"/>
                  <a:gd name="T11" fmla="*/ 278 h 333"/>
                  <a:gd name="T12" fmla="*/ 83 w 306"/>
                  <a:gd name="T13" fmla="*/ 278 h 333"/>
                  <a:gd name="T14" fmla="*/ 96 w 306"/>
                  <a:gd name="T15" fmla="*/ 265 h 333"/>
                  <a:gd name="T16" fmla="*/ 110 w 306"/>
                  <a:gd name="T17" fmla="*/ 251 h 333"/>
                  <a:gd name="T18" fmla="*/ 110 w 306"/>
                  <a:gd name="T19" fmla="*/ 237 h 333"/>
                  <a:gd name="T20" fmla="*/ 110 w 306"/>
                  <a:gd name="T21" fmla="*/ 222 h 333"/>
                  <a:gd name="T22" fmla="*/ 145 w 306"/>
                  <a:gd name="T23" fmla="*/ 187 h 333"/>
                  <a:gd name="T24" fmla="*/ 179 w 306"/>
                  <a:gd name="T25" fmla="*/ 153 h 333"/>
                  <a:gd name="T26" fmla="*/ 214 w 306"/>
                  <a:gd name="T27" fmla="*/ 118 h 333"/>
                  <a:gd name="T28" fmla="*/ 250 w 306"/>
                  <a:gd name="T29" fmla="*/ 82 h 333"/>
                  <a:gd name="T30" fmla="*/ 250 w 306"/>
                  <a:gd name="T31" fmla="*/ 70 h 333"/>
                  <a:gd name="T32" fmla="*/ 250 w 306"/>
                  <a:gd name="T33" fmla="*/ 55 h 333"/>
                  <a:gd name="T34" fmla="*/ 263 w 306"/>
                  <a:gd name="T35" fmla="*/ 42 h 333"/>
                  <a:gd name="T36" fmla="*/ 277 w 306"/>
                  <a:gd name="T37" fmla="*/ 28 h 333"/>
                  <a:gd name="T38" fmla="*/ 292 w 306"/>
                  <a:gd name="T39" fmla="*/ 14 h 333"/>
                  <a:gd name="T40" fmla="*/ 306 w 306"/>
                  <a:gd name="T41" fmla="*/ 0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6" h="333">
                    <a:moveTo>
                      <a:pt x="0" y="333"/>
                    </a:moveTo>
                    <a:lnTo>
                      <a:pt x="13" y="319"/>
                    </a:lnTo>
                    <a:lnTo>
                      <a:pt x="26" y="305"/>
                    </a:lnTo>
                    <a:lnTo>
                      <a:pt x="40" y="292"/>
                    </a:lnTo>
                    <a:lnTo>
                      <a:pt x="56" y="278"/>
                    </a:lnTo>
                    <a:lnTo>
                      <a:pt x="69" y="278"/>
                    </a:lnTo>
                    <a:lnTo>
                      <a:pt x="83" y="278"/>
                    </a:lnTo>
                    <a:lnTo>
                      <a:pt x="96" y="265"/>
                    </a:lnTo>
                    <a:lnTo>
                      <a:pt x="110" y="251"/>
                    </a:lnTo>
                    <a:lnTo>
                      <a:pt x="110" y="237"/>
                    </a:lnTo>
                    <a:lnTo>
                      <a:pt x="110" y="222"/>
                    </a:lnTo>
                    <a:lnTo>
                      <a:pt x="145" y="187"/>
                    </a:lnTo>
                    <a:lnTo>
                      <a:pt x="179" y="153"/>
                    </a:lnTo>
                    <a:lnTo>
                      <a:pt x="214" y="118"/>
                    </a:lnTo>
                    <a:lnTo>
                      <a:pt x="250" y="82"/>
                    </a:lnTo>
                    <a:lnTo>
                      <a:pt x="250" y="70"/>
                    </a:lnTo>
                    <a:lnTo>
                      <a:pt x="250" y="55"/>
                    </a:lnTo>
                    <a:lnTo>
                      <a:pt x="263" y="42"/>
                    </a:lnTo>
                    <a:lnTo>
                      <a:pt x="277" y="28"/>
                    </a:lnTo>
                    <a:lnTo>
                      <a:pt x="292" y="14"/>
                    </a:lnTo>
                    <a:lnTo>
                      <a:pt x="30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0" name="Freeform 356"/>
              <p:cNvSpPr>
                <a:spLocks/>
              </p:cNvSpPr>
              <p:nvPr/>
            </p:nvSpPr>
            <p:spPr bwMode="auto">
              <a:xfrm>
                <a:off x="1641" y="1657"/>
                <a:ext cx="3" cy="44"/>
              </a:xfrm>
              <a:custGeom>
                <a:avLst/>
                <a:gdLst>
                  <a:gd name="T0" fmla="*/ 0 w 29"/>
                  <a:gd name="T1" fmla="*/ 418 h 418"/>
                  <a:gd name="T2" fmla="*/ 13 w 29"/>
                  <a:gd name="T3" fmla="*/ 405 h 418"/>
                  <a:gd name="T4" fmla="*/ 29 w 29"/>
                  <a:gd name="T5" fmla="*/ 389 h 418"/>
                  <a:gd name="T6" fmla="*/ 29 w 29"/>
                  <a:gd name="T7" fmla="*/ 341 h 418"/>
                  <a:gd name="T8" fmla="*/ 29 w 29"/>
                  <a:gd name="T9" fmla="*/ 293 h 418"/>
                  <a:gd name="T10" fmla="*/ 29 w 29"/>
                  <a:gd name="T11" fmla="*/ 244 h 418"/>
                  <a:gd name="T12" fmla="*/ 29 w 29"/>
                  <a:gd name="T13" fmla="*/ 195 h 418"/>
                  <a:gd name="T14" fmla="*/ 29 w 29"/>
                  <a:gd name="T15" fmla="*/ 147 h 418"/>
                  <a:gd name="T16" fmla="*/ 29 w 29"/>
                  <a:gd name="T17" fmla="*/ 98 h 418"/>
                  <a:gd name="T18" fmla="*/ 29 w 29"/>
                  <a:gd name="T19" fmla="*/ 49 h 418"/>
                  <a:gd name="T20" fmla="*/ 29 w 29"/>
                  <a:gd name="T21" fmla="*/ 0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9" h="418">
                    <a:moveTo>
                      <a:pt x="0" y="418"/>
                    </a:moveTo>
                    <a:lnTo>
                      <a:pt x="13" y="405"/>
                    </a:lnTo>
                    <a:lnTo>
                      <a:pt x="29" y="389"/>
                    </a:lnTo>
                    <a:lnTo>
                      <a:pt x="29" y="341"/>
                    </a:lnTo>
                    <a:lnTo>
                      <a:pt x="29" y="293"/>
                    </a:lnTo>
                    <a:lnTo>
                      <a:pt x="29" y="244"/>
                    </a:lnTo>
                    <a:lnTo>
                      <a:pt x="29" y="195"/>
                    </a:lnTo>
                    <a:lnTo>
                      <a:pt x="29" y="147"/>
                    </a:lnTo>
                    <a:lnTo>
                      <a:pt x="29" y="98"/>
                    </a:lnTo>
                    <a:lnTo>
                      <a:pt x="29" y="49"/>
                    </a:lnTo>
                    <a:lnTo>
                      <a:pt x="2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1" name="Freeform 357"/>
              <p:cNvSpPr>
                <a:spLocks/>
              </p:cNvSpPr>
              <p:nvPr/>
            </p:nvSpPr>
            <p:spPr bwMode="auto">
              <a:xfrm>
                <a:off x="1070" y="1645"/>
                <a:ext cx="32" cy="39"/>
              </a:xfrm>
              <a:custGeom>
                <a:avLst/>
                <a:gdLst>
                  <a:gd name="T0" fmla="*/ 0 w 305"/>
                  <a:gd name="T1" fmla="*/ 363 h 363"/>
                  <a:gd name="T2" fmla="*/ 13 w 305"/>
                  <a:gd name="T3" fmla="*/ 350 h 363"/>
                  <a:gd name="T4" fmla="*/ 27 w 305"/>
                  <a:gd name="T5" fmla="*/ 335 h 363"/>
                  <a:gd name="T6" fmla="*/ 27 w 305"/>
                  <a:gd name="T7" fmla="*/ 321 h 363"/>
                  <a:gd name="T8" fmla="*/ 27 w 305"/>
                  <a:gd name="T9" fmla="*/ 307 h 363"/>
                  <a:gd name="T10" fmla="*/ 55 w 305"/>
                  <a:gd name="T11" fmla="*/ 279 h 363"/>
                  <a:gd name="T12" fmla="*/ 83 w 305"/>
                  <a:gd name="T13" fmla="*/ 251 h 363"/>
                  <a:gd name="T14" fmla="*/ 110 w 305"/>
                  <a:gd name="T15" fmla="*/ 224 h 363"/>
                  <a:gd name="T16" fmla="*/ 138 w 305"/>
                  <a:gd name="T17" fmla="*/ 195 h 363"/>
                  <a:gd name="T18" fmla="*/ 167 w 305"/>
                  <a:gd name="T19" fmla="*/ 168 h 363"/>
                  <a:gd name="T20" fmla="*/ 194 w 305"/>
                  <a:gd name="T21" fmla="*/ 139 h 363"/>
                  <a:gd name="T22" fmla="*/ 223 w 305"/>
                  <a:gd name="T23" fmla="*/ 112 h 363"/>
                  <a:gd name="T24" fmla="*/ 251 w 305"/>
                  <a:gd name="T25" fmla="*/ 85 h 363"/>
                  <a:gd name="T26" fmla="*/ 251 w 305"/>
                  <a:gd name="T27" fmla="*/ 71 h 363"/>
                  <a:gd name="T28" fmla="*/ 251 w 305"/>
                  <a:gd name="T29" fmla="*/ 56 h 363"/>
                  <a:gd name="T30" fmla="*/ 263 w 305"/>
                  <a:gd name="T31" fmla="*/ 56 h 363"/>
                  <a:gd name="T32" fmla="*/ 278 w 305"/>
                  <a:gd name="T33" fmla="*/ 56 h 363"/>
                  <a:gd name="T34" fmla="*/ 291 w 305"/>
                  <a:gd name="T35" fmla="*/ 43 h 363"/>
                  <a:gd name="T36" fmla="*/ 305 w 305"/>
                  <a:gd name="T37" fmla="*/ 29 h 363"/>
                  <a:gd name="T38" fmla="*/ 305 w 305"/>
                  <a:gd name="T39" fmla="*/ 14 h 363"/>
                  <a:gd name="T40" fmla="*/ 305 w 305"/>
                  <a:gd name="T41" fmla="*/ 0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5" h="363">
                    <a:moveTo>
                      <a:pt x="0" y="363"/>
                    </a:moveTo>
                    <a:lnTo>
                      <a:pt x="13" y="350"/>
                    </a:lnTo>
                    <a:lnTo>
                      <a:pt x="27" y="335"/>
                    </a:lnTo>
                    <a:lnTo>
                      <a:pt x="27" y="321"/>
                    </a:lnTo>
                    <a:lnTo>
                      <a:pt x="27" y="307"/>
                    </a:lnTo>
                    <a:lnTo>
                      <a:pt x="55" y="279"/>
                    </a:lnTo>
                    <a:lnTo>
                      <a:pt x="83" y="251"/>
                    </a:lnTo>
                    <a:lnTo>
                      <a:pt x="110" y="224"/>
                    </a:lnTo>
                    <a:lnTo>
                      <a:pt x="138" y="195"/>
                    </a:lnTo>
                    <a:lnTo>
                      <a:pt x="167" y="168"/>
                    </a:lnTo>
                    <a:lnTo>
                      <a:pt x="194" y="139"/>
                    </a:lnTo>
                    <a:lnTo>
                      <a:pt x="223" y="112"/>
                    </a:lnTo>
                    <a:lnTo>
                      <a:pt x="251" y="85"/>
                    </a:lnTo>
                    <a:lnTo>
                      <a:pt x="251" y="71"/>
                    </a:lnTo>
                    <a:lnTo>
                      <a:pt x="251" y="56"/>
                    </a:lnTo>
                    <a:lnTo>
                      <a:pt x="263" y="56"/>
                    </a:lnTo>
                    <a:lnTo>
                      <a:pt x="278" y="56"/>
                    </a:lnTo>
                    <a:lnTo>
                      <a:pt x="291" y="43"/>
                    </a:lnTo>
                    <a:lnTo>
                      <a:pt x="305" y="29"/>
                    </a:lnTo>
                    <a:lnTo>
                      <a:pt x="305" y="14"/>
                    </a:lnTo>
                    <a:lnTo>
                      <a:pt x="30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2" name="Freeform 358"/>
              <p:cNvSpPr>
                <a:spLocks/>
              </p:cNvSpPr>
              <p:nvPr/>
            </p:nvSpPr>
            <p:spPr bwMode="auto">
              <a:xfrm>
                <a:off x="1644" y="1577"/>
                <a:ext cx="3" cy="56"/>
              </a:xfrm>
              <a:custGeom>
                <a:avLst/>
                <a:gdLst>
                  <a:gd name="T0" fmla="*/ 0 w 27"/>
                  <a:gd name="T1" fmla="*/ 528 h 528"/>
                  <a:gd name="T2" fmla="*/ 0 w 27"/>
                  <a:gd name="T3" fmla="*/ 498 h 528"/>
                  <a:gd name="T4" fmla="*/ 0 w 27"/>
                  <a:gd name="T5" fmla="*/ 467 h 528"/>
                  <a:gd name="T6" fmla="*/ 0 w 27"/>
                  <a:gd name="T7" fmla="*/ 435 h 528"/>
                  <a:gd name="T8" fmla="*/ 0 w 27"/>
                  <a:gd name="T9" fmla="*/ 404 h 528"/>
                  <a:gd name="T10" fmla="*/ 0 w 27"/>
                  <a:gd name="T11" fmla="*/ 373 h 528"/>
                  <a:gd name="T12" fmla="*/ 0 w 27"/>
                  <a:gd name="T13" fmla="*/ 341 h 528"/>
                  <a:gd name="T14" fmla="*/ 0 w 27"/>
                  <a:gd name="T15" fmla="*/ 310 h 528"/>
                  <a:gd name="T16" fmla="*/ 0 w 27"/>
                  <a:gd name="T17" fmla="*/ 278 h 528"/>
                  <a:gd name="T18" fmla="*/ 13 w 27"/>
                  <a:gd name="T19" fmla="*/ 265 h 528"/>
                  <a:gd name="T20" fmla="*/ 27 w 27"/>
                  <a:gd name="T21" fmla="*/ 250 h 528"/>
                  <a:gd name="T22" fmla="*/ 27 w 27"/>
                  <a:gd name="T23" fmla="*/ 222 h 528"/>
                  <a:gd name="T24" fmla="*/ 27 w 27"/>
                  <a:gd name="T25" fmla="*/ 195 h 528"/>
                  <a:gd name="T26" fmla="*/ 27 w 27"/>
                  <a:gd name="T27" fmla="*/ 166 h 528"/>
                  <a:gd name="T28" fmla="*/ 27 w 27"/>
                  <a:gd name="T29" fmla="*/ 138 h 528"/>
                  <a:gd name="T30" fmla="*/ 14 w 27"/>
                  <a:gd name="T31" fmla="*/ 126 h 528"/>
                  <a:gd name="T32" fmla="*/ 0 w 27"/>
                  <a:gd name="T33" fmla="*/ 112 h 528"/>
                  <a:gd name="T34" fmla="*/ 0 w 27"/>
                  <a:gd name="T35" fmla="*/ 84 h 528"/>
                  <a:gd name="T36" fmla="*/ 0 w 27"/>
                  <a:gd name="T37" fmla="*/ 57 h 528"/>
                  <a:gd name="T38" fmla="*/ 0 w 27"/>
                  <a:gd name="T39" fmla="*/ 28 h 528"/>
                  <a:gd name="T40" fmla="*/ 0 w 27"/>
                  <a:gd name="T41" fmla="*/ 0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7" h="528">
                    <a:moveTo>
                      <a:pt x="0" y="528"/>
                    </a:moveTo>
                    <a:lnTo>
                      <a:pt x="0" y="498"/>
                    </a:lnTo>
                    <a:lnTo>
                      <a:pt x="0" y="467"/>
                    </a:lnTo>
                    <a:lnTo>
                      <a:pt x="0" y="435"/>
                    </a:lnTo>
                    <a:lnTo>
                      <a:pt x="0" y="404"/>
                    </a:lnTo>
                    <a:lnTo>
                      <a:pt x="0" y="373"/>
                    </a:lnTo>
                    <a:lnTo>
                      <a:pt x="0" y="341"/>
                    </a:lnTo>
                    <a:lnTo>
                      <a:pt x="0" y="310"/>
                    </a:lnTo>
                    <a:lnTo>
                      <a:pt x="0" y="278"/>
                    </a:lnTo>
                    <a:lnTo>
                      <a:pt x="13" y="265"/>
                    </a:lnTo>
                    <a:lnTo>
                      <a:pt x="27" y="250"/>
                    </a:lnTo>
                    <a:lnTo>
                      <a:pt x="27" y="222"/>
                    </a:lnTo>
                    <a:lnTo>
                      <a:pt x="27" y="195"/>
                    </a:lnTo>
                    <a:lnTo>
                      <a:pt x="27" y="166"/>
                    </a:lnTo>
                    <a:lnTo>
                      <a:pt x="27" y="138"/>
                    </a:lnTo>
                    <a:lnTo>
                      <a:pt x="14" y="126"/>
                    </a:lnTo>
                    <a:lnTo>
                      <a:pt x="0" y="112"/>
                    </a:lnTo>
                    <a:lnTo>
                      <a:pt x="0" y="84"/>
                    </a:lnTo>
                    <a:lnTo>
                      <a:pt x="0" y="57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3" name="Freeform 359"/>
              <p:cNvSpPr>
                <a:spLocks/>
              </p:cNvSpPr>
              <p:nvPr/>
            </p:nvSpPr>
            <p:spPr bwMode="auto">
              <a:xfrm>
                <a:off x="1125" y="1583"/>
                <a:ext cx="36" cy="39"/>
              </a:xfrm>
              <a:custGeom>
                <a:avLst/>
                <a:gdLst>
                  <a:gd name="T0" fmla="*/ 0 w 335"/>
                  <a:gd name="T1" fmla="*/ 360 h 360"/>
                  <a:gd name="T2" fmla="*/ 22 w 335"/>
                  <a:gd name="T3" fmla="*/ 341 h 360"/>
                  <a:gd name="T4" fmla="*/ 42 w 335"/>
                  <a:gd name="T5" fmla="*/ 320 h 360"/>
                  <a:gd name="T6" fmla="*/ 63 w 335"/>
                  <a:gd name="T7" fmla="*/ 299 h 360"/>
                  <a:gd name="T8" fmla="*/ 84 w 335"/>
                  <a:gd name="T9" fmla="*/ 278 h 360"/>
                  <a:gd name="T10" fmla="*/ 84 w 335"/>
                  <a:gd name="T11" fmla="*/ 265 h 360"/>
                  <a:gd name="T12" fmla="*/ 84 w 335"/>
                  <a:gd name="T13" fmla="*/ 250 h 360"/>
                  <a:gd name="T14" fmla="*/ 115 w 335"/>
                  <a:gd name="T15" fmla="*/ 219 h 360"/>
                  <a:gd name="T16" fmla="*/ 147 w 335"/>
                  <a:gd name="T17" fmla="*/ 188 h 360"/>
                  <a:gd name="T18" fmla="*/ 177 w 335"/>
                  <a:gd name="T19" fmla="*/ 157 h 360"/>
                  <a:gd name="T20" fmla="*/ 209 w 335"/>
                  <a:gd name="T21" fmla="*/ 126 h 360"/>
                  <a:gd name="T22" fmla="*/ 240 w 335"/>
                  <a:gd name="T23" fmla="*/ 94 h 360"/>
                  <a:gd name="T24" fmla="*/ 272 w 335"/>
                  <a:gd name="T25" fmla="*/ 62 h 360"/>
                  <a:gd name="T26" fmla="*/ 303 w 335"/>
                  <a:gd name="T27" fmla="*/ 32 h 360"/>
                  <a:gd name="T28" fmla="*/ 335 w 335"/>
                  <a:gd name="T29" fmla="*/ 0 h 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5" h="360">
                    <a:moveTo>
                      <a:pt x="0" y="360"/>
                    </a:moveTo>
                    <a:lnTo>
                      <a:pt x="22" y="341"/>
                    </a:lnTo>
                    <a:lnTo>
                      <a:pt x="42" y="320"/>
                    </a:lnTo>
                    <a:lnTo>
                      <a:pt x="63" y="299"/>
                    </a:lnTo>
                    <a:lnTo>
                      <a:pt x="84" y="278"/>
                    </a:lnTo>
                    <a:lnTo>
                      <a:pt x="84" y="265"/>
                    </a:lnTo>
                    <a:lnTo>
                      <a:pt x="84" y="250"/>
                    </a:lnTo>
                    <a:lnTo>
                      <a:pt x="115" y="219"/>
                    </a:lnTo>
                    <a:lnTo>
                      <a:pt x="147" y="188"/>
                    </a:lnTo>
                    <a:lnTo>
                      <a:pt x="177" y="157"/>
                    </a:lnTo>
                    <a:lnTo>
                      <a:pt x="209" y="126"/>
                    </a:lnTo>
                    <a:lnTo>
                      <a:pt x="240" y="94"/>
                    </a:lnTo>
                    <a:lnTo>
                      <a:pt x="272" y="62"/>
                    </a:lnTo>
                    <a:lnTo>
                      <a:pt x="303" y="32"/>
                    </a:lnTo>
                    <a:lnTo>
                      <a:pt x="335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4" name="Freeform 360"/>
              <p:cNvSpPr>
                <a:spLocks/>
              </p:cNvSpPr>
              <p:nvPr/>
            </p:nvSpPr>
            <p:spPr bwMode="auto">
              <a:xfrm>
                <a:off x="1188" y="1521"/>
                <a:ext cx="33" cy="35"/>
              </a:xfrm>
              <a:custGeom>
                <a:avLst/>
                <a:gdLst>
                  <a:gd name="T0" fmla="*/ 0 w 307"/>
                  <a:gd name="T1" fmla="*/ 335 h 335"/>
                  <a:gd name="T2" fmla="*/ 21 w 307"/>
                  <a:gd name="T3" fmla="*/ 314 h 335"/>
                  <a:gd name="T4" fmla="*/ 42 w 307"/>
                  <a:gd name="T5" fmla="*/ 293 h 335"/>
                  <a:gd name="T6" fmla="*/ 63 w 307"/>
                  <a:gd name="T7" fmla="*/ 272 h 335"/>
                  <a:gd name="T8" fmla="*/ 84 w 307"/>
                  <a:gd name="T9" fmla="*/ 250 h 335"/>
                  <a:gd name="T10" fmla="*/ 104 w 307"/>
                  <a:gd name="T11" fmla="*/ 229 h 335"/>
                  <a:gd name="T12" fmla="*/ 125 w 307"/>
                  <a:gd name="T13" fmla="*/ 209 h 335"/>
                  <a:gd name="T14" fmla="*/ 146 w 307"/>
                  <a:gd name="T15" fmla="*/ 188 h 335"/>
                  <a:gd name="T16" fmla="*/ 167 w 307"/>
                  <a:gd name="T17" fmla="*/ 167 h 335"/>
                  <a:gd name="T18" fmla="*/ 167 w 307"/>
                  <a:gd name="T19" fmla="*/ 154 h 335"/>
                  <a:gd name="T20" fmla="*/ 167 w 307"/>
                  <a:gd name="T21" fmla="*/ 141 h 335"/>
                  <a:gd name="T22" fmla="*/ 202 w 307"/>
                  <a:gd name="T23" fmla="*/ 105 h 335"/>
                  <a:gd name="T24" fmla="*/ 236 w 307"/>
                  <a:gd name="T25" fmla="*/ 71 h 335"/>
                  <a:gd name="T26" fmla="*/ 271 w 307"/>
                  <a:gd name="T27" fmla="*/ 35 h 335"/>
                  <a:gd name="T28" fmla="*/ 307 w 307"/>
                  <a:gd name="T29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07" h="335">
                    <a:moveTo>
                      <a:pt x="0" y="335"/>
                    </a:moveTo>
                    <a:lnTo>
                      <a:pt x="21" y="314"/>
                    </a:lnTo>
                    <a:lnTo>
                      <a:pt x="42" y="293"/>
                    </a:lnTo>
                    <a:lnTo>
                      <a:pt x="63" y="272"/>
                    </a:lnTo>
                    <a:lnTo>
                      <a:pt x="84" y="250"/>
                    </a:lnTo>
                    <a:lnTo>
                      <a:pt x="104" y="229"/>
                    </a:lnTo>
                    <a:lnTo>
                      <a:pt x="125" y="209"/>
                    </a:lnTo>
                    <a:lnTo>
                      <a:pt x="146" y="188"/>
                    </a:lnTo>
                    <a:lnTo>
                      <a:pt x="167" y="167"/>
                    </a:lnTo>
                    <a:lnTo>
                      <a:pt x="167" y="154"/>
                    </a:lnTo>
                    <a:lnTo>
                      <a:pt x="167" y="141"/>
                    </a:lnTo>
                    <a:lnTo>
                      <a:pt x="202" y="105"/>
                    </a:lnTo>
                    <a:lnTo>
                      <a:pt x="236" y="71"/>
                    </a:lnTo>
                    <a:lnTo>
                      <a:pt x="271" y="35"/>
                    </a:lnTo>
                    <a:lnTo>
                      <a:pt x="30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5" name="Freeform 361"/>
              <p:cNvSpPr>
                <a:spLocks/>
              </p:cNvSpPr>
              <p:nvPr/>
            </p:nvSpPr>
            <p:spPr bwMode="auto">
              <a:xfrm>
                <a:off x="1647" y="1494"/>
                <a:ext cx="0" cy="48"/>
              </a:xfrm>
              <a:custGeom>
                <a:avLst/>
                <a:gdLst>
                  <a:gd name="T0" fmla="*/ 445 h 445"/>
                  <a:gd name="T1" fmla="*/ 390 h 445"/>
                  <a:gd name="T2" fmla="*/ 335 h 445"/>
                  <a:gd name="T3" fmla="*/ 279 h 445"/>
                  <a:gd name="T4" fmla="*/ 223 h 445"/>
                  <a:gd name="T5" fmla="*/ 168 h 445"/>
                  <a:gd name="T6" fmla="*/ 112 h 445"/>
                  <a:gd name="T7" fmla="*/ 56 h 445"/>
                  <a:gd name="T8" fmla="*/ 0 h 44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445">
                    <a:moveTo>
                      <a:pt x="0" y="445"/>
                    </a:moveTo>
                    <a:lnTo>
                      <a:pt x="0" y="390"/>
                    </a:lnTo>
                    <a:lnTo>
                      <a:pt x="0" y="335"/>
                    </a:lnTo>
                    <a:lnTo>
                      <a:pt x="0" y="279"/>
                    </a:lnTo>
                    <a:lnTo>
                      <a:pt x="0" y="223"/>
                    </a:lnTo>
                    <a:lnTo>
                      <a:pt x="0" y="168"/>
                    </a:lnTo>
                    <a:lnTo>
                      <a:pt x="0" y="112"/>
                    </a:lnTo>
                    <a:lnTo>
                      <a:pt x="0" y="56"/>
                    </a:lnTo>
                    <a:lnTo>
                      <a:pt x="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6" name="Freeform 362"/>
              <p:cNvSpPr>
                <a:spLocks/>
              </p:cNvSpPr>
              <p:nvPr/>
            </p:nvSpPr>
            <p:spPr bwMode="auto">
              <a:xfrm>
                <a:off x="1247" y="1458"/>
                <a:ext cx="36" cy="36"/>
              </a:xfrm>
              <a:custGeom>
                <a:avLst/>
                <a:gdLst>
                  <a:gd name="T0" fmla="*/ 0 w 333"/>
                  <a:gd name="T1" fmla="*/ 334 h 334"/>
                  <a:gd name="T2" fmla="*/ 41 w 333"/>
                  <a:gd name="T3" fmla="*/ 294 h 334"/>
                  <a:gd name="T4" fmla="*/ 83 w 333"/>
                  <a:gd name="T5" fmla="*/ 252 h 334"/>
                  <a:gd name="T6" fmla="*/ 124 w 333"/>
                  <a:gd name="T7" fmla="*/ 210 h 334"/>
                  <a:gd name="T8" fmla="*/ 166 w 333"/>
                  <a:gd name="T9" fmla="*/ 167 h 334"/>
                  <a:gd name="T10" fmla="*/ 208 w 333"/>
                  <a:gd name="T11" fmla="*/ 126 h 334"/>
                  <a:gd name="T12" fmla="*/ 249 w 333"/>
                  <a:gd name="T13" fmla="*/ 84 h 334"/>
                  <a:gd name="T14" fmla="*/ 291 w 333"/>
                  <a:gd name="T15" fmla="*/ 41 h 334"/>
                  <a:gd name="T16" fmla="*/ 333 w 333"/>
                  <a:gd name="T17" fmla="*/ 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3" h="334">
                    <a:moveTo>
                      <a:pt x="0" y="334"/>
                    </a:moveTo>
                    <a:lnTo>
                      <a:pt x="41" y="294"/>
                    </a:lnTo>
                    <a:lnTo>
                      <a:pt x="83" y="252"/>
                    </a:lnTo>
                    <a:lnTo>
                      <a:pt x="124" y="210"/>
                    </a:lnTo>
                    <a:lnTo>
                      <a:pt x="166" y="167"/>
                    </a:lnTo>
                    <a:lnTo>
                      <a:pt x="208" y="126"/>
                    </a:lnTo>
                    <a:lnTo>
                      <a:pt x="249" y="84"/>
                    </a:lnTo>
                    <a:lnTo>
                      <a:pt x="291" y="41"/>
                    </a:lnTo>
                    <a:lnTo>
                      <a:pt x="33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7" name="Freeform 363"/>
              <p:cNvSpPr>
                <a:spLocks/>
              </p:cNvSpPr>
              <p:nvPr/>
            </p:nvSpPr>
            <p:spPr bwMode="auto">
              <a:xfrm>
                <a:off x="1647" y="1420"/>
                <a:ext cx="3" cy="48"/>
              </a:xfrm>
              <a:custGeom>
                <a:avLst/>
                <a:gdLst>
                  <a:gd name="T0" fmla="*/ 0 w 26"/>
                  <a:gd name="T1" fmla="*/ 445 h 445"/>
                  <a:gd name="T2" fmla="*/ 0 w 26"/>
                  <a:gd name="T3" fmla="*/ 431 h 445"/>
                  <a:gd name="T4" fmla="*/ 0 w 26"/>
                  <a:gd name="T5" fmla="*/ 418 h 445"/>
                  <a:gd name="T6" fmla="*/ 0 w 26"/>
                  <a:gd name="T7" fmla="*/ 403 h 445"/>
                  <a:gd name="T8" fmla="*/ 0 w 26"/>
                  <a:gd name="T9" fmla="*/ 389 h 445"/>
                  <a:gd name="T10" fmla="*/ 12 w 26"/>
                  <a:gd name="T11" fmla="*/ 375 h 445"/>
                  <a:gd name="T12" fmla="*/ 26 w 26"/>
                  <a:gd name="T13" fmla="*/ 361 h 445"/>
                  <a:gd name="T14" fmla="*/ 26 w 26"/>
                  <a:gd name="T15" fmla="*/ 316 h 445"/>
                  <a:gd name="T16" fmla="*/ 26 w 26"/>
                  <a:gd name="T17" fmla="*/ 271 h 445"/>
                  <a:gd name="T18" fmla="*/ 26 w 26"/>
                  <a:gd name="T19" fmla="*/ 226 h 445"/>
                  <a:gd name="T20" fmla="*/ 26 w 26"/>
                  <a:gd name="T21" fmla="*/ 180 h 445"/>
                  <a:gd name="T22" fmla="*/ 26 w 26"/>
                  <a:gd name="T23" fmla="*/ 135 h 445"/>
                  <a:gd name="T24" fmla="*/ 26 w 26"/>
                  <a:gd name="T25" fmla="*/ 90 h 445"/>
                  <a:gd name="T26" fmla="*/ 26 w 26"/>
                  <a:gd name="T27" fmla="*/ 45 h 445"/>
                  <a:gd name="T28" fmla="*/ 26 w 26"/>
                  <a:gd name="T29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" h="445">
                    <a:moveTo>
                      <a:pt x="0" y="445"/>
                    </a:moveTo>
                    <a:lnTo>
                      <a:pt x="0" y="431"/>
                    </a:lnTo>
                    <a:lnTo>
                      <a:pt x="0" y="418"/>
                    </a:lnTo>
                    <a:lnTo>
                      <a:pt x="0" y="403"/>
                    </a:lnTo>
                    <a:lnTo>
                      <a:pt x="0" y="389"/>
                    </a:lnTo>
                    <a:lnTo>
                      <a:pt x="12" y="375"/>
                    </a:lnTo>
                    <a:lnTo>
                      <a:pt x="26" y="361"/>
                    </a:lnTo>
                    <a:lnTo>
                      <a:pt x="26" y="316"/>
                    </a:lnTo>
                    <a:lnTo>
                      <a:pt x="26" y="271"/>
                    </a:lnTo>
                    <a:lnTo>
                      <a:pt x="26" y="226"/>
                    </a:lnTo>
                    <a:lnTo>
                      <a:pt x="26" y="180"/>
                    </a:lnTo>
                    <a:lnTo>
                      <a:pt x="26" y="135"/>
                    </a:lnTo>
                    <a:lnTo>
                      <a:pt x="26" y="90"/>
                    </a:lnTo>
                    <a:lnTo>
                      <a:pt x="26" y="45"/>
                    </a:lnTo>
                    <a:lnTo>
                      <a:pt x="2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8" name="Freeform 364"/>
              <p:cNvSpPr>
                <a:spLocks/>
              </p:cNvSpPr>
              <p:nvPr/>
            </p:nvSpPr>
            <p:spPr bwMode="auto">
              <a:xfrm>
                <a:off x="1307" y="1408"/>
                <a:ext cx="29" cy="30"/>
              </a:xfrm>
              <a:custGeom>
                <a:avLst/>
                <a:gdLst>
                  <a:gd name="T0" fmla="*/ 0 w 277"/>
                  <a:gd name="T1" fmla="*/ 280 h 280"/>
                  <a:gd name="T2" fmla="*/ 0 w 277"/>
                  <a:gd name="T3" fmla="*/ 265 h 280"/>
                  <a:gd name="T4" fmla="*/ 0 w 277"/>
                  <a:gd name="T5" fmla="*/ 251 h 280"/>
                  <a:gd name="T6" fmla="*/ 12 w 277"/>
                  <a:gd name="T7" fmla="*/ 239 h 280"/>
                  <a:gd name="T8" fmla="*/ 27 w 277"/>
                  <a:gd name="T9" fmla="*/ 225 h 280"/>
                  <a:gd name="T10" fmla="*/ 40 w 277"/>
                  <a:gd name="T11" fmla="*/ 225 h 280"/>
                  <a:gd name="T12" fmla="*/ 54 w 277"/>
                  <a:gd name="T13" fmla="*/ 225 h 280"/>
                  <a:gd name="T14" fmla="*/ 83 w 277"/>
                  <a:gd name="T15" fmla="*/ 197 h 280"/>
                  <a:gd name="T16" fmla="*/ 110 w 277"/>
                  <a:gd name="T17" fmla="*/ 169 h 280"/>
                  <a:gd name="T18" fmla="*/ 137 w 277"/>
                  <a:gd name="T19" fmla="*/ 141 h 280"/>
                  <a:gd name="T20" fmla="*/ 166 w 277"/>
                  <a:gd name="T21" fmla="*/ 113 h 280"/>
                  <a:gd name="T22" fmla="*/ 193 w 277"/>
                  <a:gd name="T23" fmla="*/ 86 h 280"/>
                  <a:gd name="T24" fmla="*/ 222 w 277"/>
                  <a:gd name="T25" fmla="*/ 57 h 280"/>
                  <a:gd name="T26" fmla="*/ 249 w 277"/>
                  <a:gd name="T27" fmla="*/ 28 h 280"/>
                  <a:gd name="T28" fmla="*/ 277 w 277"/>
                  <a:gd name="T29" fmla="*/ 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7" h="280">
                    <a:moveTo>
                      <a:pt x="0" y="280"/>
                    </a:moveTo>
                    <a:lnTo>
                      <a:pt x="0" y="265"/>
                    </a:lnTo>
                    <a:lnTo>
                      <a:pt x="0" y="251"/>
                    </a:lnTo>
                    <a:lnTo>
                      <a:pt x="12" y="239"/>
                    </a:lnTo>
                    <a:lnTo>
                      <a:pt x="27" y="225"/>
                    </a:lnTo>
                    <a:lnTo>
                      <a:pt x="40" y="225"/>
                    </a:lnTo>
                    <a:lnTo>
                      <a:pt x="54" y="225"/>
                    </a:lnTo>
                    <a:lnTo>
                      <a:pt x="83" y="197"/>
                    </a:lnTo>
                    <a:lnTo>
                      <a:pt x="110" y="169"/>
                    </a:lnTo>
                    <a:lnTo>
                      <a:pt x="137" y="141"/>
                    </a:lnTo>
                    <a:lnTo>
                      <a:pt x="166" y="113"/>
                    </a:lnTo>
                    <a:lnTo>
                      <a:pt x="193" y="86"/>
                    </a:lnTo>
                    <a:lnTo>
                      <a:pt x="222" y="57"/>
                    </a:lnTo>
                    <a:lnTo>
                      <a:pt x="249" y="28"/>
                    </a:lnTo>
                    <a:lnTo>
                      <a:pt x="27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69" name="Freeform 365"/>
              <p:cNvSpPr>
                <a:spLocks/>
              </p:cNvSpPr>
              <p:nvPr/>
            </p:nvSpPr>
            <p:spPr bwMode="auto">
              <a:xfrm>
                <a:off x="1650" y="1340"/>
                <a:ext cx="3" cy="48"/>
              </a:xfrm>
              <a:custGeom>
                <a:avLst/>
                <a:gdLst>
                  <a:gd name="T0" fmla="*/ 0 w 29"/>
                  <a:gd name="T1" fmla="*/ 445 h 445"/>
                  <a:gd name="T2" fmla="*/ 0 w 29"/>
                  <a:gd name="T3" fmla="*/ 407 h 445"/>
                  <a:gd name="T4" fmla="*/ 0 w 29"/>
                  <a:gd name="T5" fmla="*/ 368 h 445"/>
                  <a:gd name="T6" fmla="*/ 0 w 29"/>
                  <a:gd name="T7" fmla="*/ 330 h 445"/>
                  <a:gd name="T8" fmla="*/ 0 w 29"/>
                  <a:gd name="T9" fmla="*/ 291 h 445"/>
                  <a:gd name="T10" fmla="*/ 0 w 29"/>
                  <a:gd name="T11" fmla="*/ 253 h 445"/>
                  <a:gd name="T12" fmla="*/ 0 w 29"/>
                  <a:gd name="T13" fmla="*/ 215 h 445"/>
                  <a:gd name="T14" fmla="*/ 0 w 29"/>
                  <a:gd name="T15" fmla="*/ 176 h 445"/>
                  <a:gd name="T16" fmla="*/ 0 w 29"/>
                  <a:gd name="T17" fmla="*/ 138 h 445"/>
                  <a:gd name="T18" fmla="*/ 14 w 29"/>
                  <a:gd name="T19" fmla="*/ 126 h 445"/>
                  <a:gd name="T20" fmla="*/ 29 w 29"/>
                  <a:gd name="T21" fmla="*/ 112 h 445"/>
                  <a:gd name="T22" fmla="*/ 29 w 29"/>
                  <a:gd name="T23" fmla="*/ 84 h 445"/>
                  <a:gd name="T24" fmla="*/ 29 w 29"/>
                  <a:gd name="T25" fmla="*/ 57 h 445"/>
                  <a:gd name="T26" fmla="*/ 29 w 29"/>
                  <a:gd name="T27" fmla="*/ 28 h 445"/>
                  <a:gd name="T28" fmla="*/ 29 w 29"/>
                  <a:gd name="T29" fmla="*/ 0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9" h="445">
                    <a:moveTo>
                      <a:pt x="0" y="445"/>
                    </a:moveTo>
                    <a:lnTo>
                      <a:pt x="0" y="407"/>
                    </a:lnTo>
                    <a:lnTo>
                      <a:pt x="0" y="368"/>
                    </a:lnTo>
                    <a:lnTo>
                      <a:pt x="0" y="330"/>
                    </a:lnTo>
                    <a:lnTo>
                      <a:pt x="0" y="291"/>
                    </a:lnTo>
                    <a:lnTo>
                      <a:pt x="0" y="253"/>
                    </a:lnTo>
                    <a:lnTo>
                      <a:pt x="0" y="215"/>
                    </a:lnTo>
                    <a:lnTo>
                      <a:pt x="0" y="176"/>
                    </a:lnTo>
                    <a:lnTo>
                      <a:pt x="0" y="138"/>
                    </a:lnTo>
                    <a:lnTo>
                      <a:pt x="14" y="126"/>
                    </a:lnTo>
                    <a:lnTo>
                      <a:pt x="29" y="112"/>
                    </a:lnTo>
                    <a:lnTo>
                      <a:pt x="29" y="84"/>
                    </a:lnTo>
                    <a:lnTo>
                      <a:pt x="29" y="57"/>
                    </a:lnTo>
                    <a:lnTo>
                      <a:pt x="29" y="28"/>
                    </a:lnTo>
                    <a:lnTo>
                      <a:pt x="2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0" name="Freeform 366"/>
              <p:cNvSpPr>
                <a:spLocks/>
              </p:cNvSpPr>
              <p:nvPr/>
            </p:nvSpPr>
            <p:spPr bwMode="auto">
              <a:xfrm>
                <a:off x="1366" y="1356"/>
                <a:ext cx="26" cy="26"/>
              </a:xfrm>
              <a:custGeom>
                <a:avLst/>
                <a:gdLst>
                  <a:gd name="T0" fmla="*/ 0 w 250"/>
                  <a:gd name="T1" fmla="*/ 251 h 251"/>
                  <a:gd name="T2" fmla="*/ 13 w 250"/>
                  <a:gd name="T3" fmla="*/ 239 h 251"/>
                  <a:gd name="T4" fmla="*/ 28 w 250"/>
                  <a:gd name="T5" fmla="*/ 225 h 251"/>
                  <a:gd name="T6" fmla="*/ 28 w 250"/>
                  <a:gd name="T7" fmla="*/ 212 h 251"/>
                  <a:gd name="T8" fmla="*/ 28 w 250"/>
                  <a:gd name="T9" fmla="*/ 196 h 251"/>
                  <a:gd name="T10" fmla="*/ 41 w 250"/>
                  <a:gd name="T11" fmla="*/ 183 h 251"/>
                  <a:gd name="T12" fmla="*/ 56 w 250"/>
                  <a:gd name="T13" fmla="*/ 169 h 251"/>
                  <a:gd name="T14" fmla="*/ 69 w 250"/>
                  <a:gd name="T15" fmla="*/ 169 h 251"/>
                  <a:gd name="T16" fmla="*/ 84 w 250"/>
                  <a:gd name="T17" fmla="*/ 169 h 251"/>
                  <a:gd name="T18" fmla="*/ 104 w 250"/>
                  <a:gd name="T19" fmla="*/ 148 h 251"/>
                  <a:gd name="T20" fmla="*/ 125 w 250"/>
                  <a:gd name="T21" fmla="*/ 126 h 251"/>
                  <a:gd name="T22" fmla="*/ 146 w 250"/>
                  <a:gd name="T23" fmla="*/ 105 h 251"/>
                  <a:gd name="T24" fmla="*/ 167 w 250"/>
                  <a:gd name="T25" fmla="*/ 84 h 251"/>
                  <a:gd name="T26" fmla="*/ 188 w 250"/>
                  <a:gd name="T27" fmla="*/ 63 h 251"/>
                  <a:gd name="T28" fmla="*/ 209 w 250"/>
                  <a:gd name="T29" fmla="*/ 43 h 251"/>
                  <a:gd name="T30" fmla="*/ 229 w 250"/>
                  <a:gd name="T31" fmla="*/ 21 h 251"/>
                  <a:gd name="T32" fmla="*/ 250 w 250"/>
                  <a:gd name="T33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0" h="251">
                    <a:moveTo>
                      <a:pt x="0" y="251"/>
                    </a:moveTo>
                    <a:lnTo>
                      <a:pt x="13" y="239"/>
                    </a:lnTo>
                    <a:lnTo>
                      <a:pt x="28" y="225"/>
                    </a:lnTo>
                    <a:lnTo>
                      <a:pt x="28" y="212"/>
                    </a:lnTo>
                    <a:lnTo>
                      <a:pt x="28" y="196"/>
                    </a:lnTo>
                    <a:lnTo>
                      <a:pt x="41" y="183"/>
                    </a:lnTo>
                    <a:lnTo>
                      <a:pt x="56" y="169"/>
                    </a:lnTo>
                    <a:lnTo>
                      <a:pt x="69" y="169"/>
                    </a:lnTo>
                    <a:lnTo>
                      <a:pt x="84" y="169"/>
                    </a:lnTo>
                    <a:lnTo>
                      <a:pt x="104" y="148"/>
                    </a:lnTo>
                    <a:lnTo>
                      <a:pt x="125" y="126"/>
                    </a:lnTo>
                    <a:lnTo>
                      <a:pt x="146" y="105"/>
                    </a:lnTo>
                    <a:lnTo>
                      <a:pt x="167" y="84"/>
                    </a:lnTo>
                    <a:lnTo>
                      <a:pt x="188" y="63"/>
                    </a:lnTo>
                    <a:lnTo>
                      <a:pt x="209" y="43"/>
                    </a:lnTo>
                    <a:lnTo>
                      <a:pt x="229" y="21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1" name="Freeform 367"/>
              <p:cNvSpPr>
                <a:spLocks/>
              </p:cNvSpPr>
              <p:nvPr/>
            </p:nvSpPr>
            <p:spPr bwMode="auto">
              <a:xfrm>
                <a:off x="1419" y="1305"/>
                <a:ext cx="26" cy="27"/>
              </a:xfrm>
              <a:custGeom>
                <a:avLst/>
                <a:gdLst>
                  <a:gd name="T0" fmla="*/ 0 w 250"/>
                  <a:gd name="T1" fmla="*/ 250 h 250"/>
                  <a:gd name="T2" fmla="*/ 31 w 250"/>
                  <a:gd name="T3" fmla="*/ 220 h 250"/>
                  <a:gd name="T4" fmla="*/ 62 w 250"/>
                  <a:gd name="T5" fmla="*/ 189 h 250"/>
                  <a:gd name="T6" fmla="*/ 94 w 250"/>
                  <a:gd name="T7" fmla="*/ 157 h 250"/>
                  <a:gd name="T8" fmla="*/ 124 w 250"/>
                  <a:gd name="T9" fmla="*/ 126 h 250"/>
                  <a:gd name="T10" fmla="*/ 156 w 250"/>
                  <a:gd name="T11" fmla="*/ 95 h 250"/>
                  <a:gd name="T12" fmla="*/ 188 w 250"/>
                  <a:gd name="T13" fmla="*/ 63 h 250"/>
                  <a:gd name="T14" fmla="*/ 219 w 250"/>
                  <a:gd name="T15" fmla="*/ 32 h 250"/>
                  <a:gd name="T16" fmla="*/ 250 w 250"/>
                  <a:gd name="T17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0" h="250">
                    <a:moveTo>
                      <a:pt x="0" y="250"/>
                    </a:moveTo>
                    <a:lnTo>
                      <a:pt x="31" y="220"/>
                    </a:lnTo>
                    <a:lnTo>
                      <a:pt x="62" y="189"/>
                    </a:lnTo>
                    <a:lnTo>
                      <a:pt x="94" y="157"/>
                    </a:lnTo>
                    <a:lnTo>
                      <a:pt x="124" y="126"/>
                    </a:lnTo>
                    <a:lnTo>
                      <a:pt x="156" y="95"/>
                    </a:lnTo>
                    <a:lnTo>
                      <a:pt x="188" y="63"/>
                    </a:lnTo>
                    <a:lnTo>
                      <a:pt x="219" y="32"/>
                    </a:lnTo>
                    <a:lnTo>
                      <a:pt x="250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2" name="Freeform 368"/>
              <p:cNvSpPr>
                <a:spLocks/>
              </p:cNvSpPr>
              <p:nvPr/>
            </p:nvSpPr>
            <p:spPr bwMode="auto">
              <a:xfrm>
                <a:off x="1650" y="1278"/>
                <a:ext cx="6" cy="27"/>
              </a:xfrm>
              <a:custGeom>
                <a:avLst/>
                <a:gdLst>
                  <a:gd name="T0" fmla="*/ 0 w 56"/>
                  <a:gd name="T1" fmla="*/ 251 h 251"/>
                  <a:gd name="T2" fmla="*/ 14 w 56"/>
                  <a:gd name="T3" fmla="*/ 238 h 251"/>
                  <a:gd name="T4" fmla="*/ 29 w 56"/>
                  <a:gd name="T5" fmla="*/ 223 h 251"/>
                  <a:gd name="T6" fmla="*/ 29 w 56"/>
                  <a:gd name="T7" fmla="*/ 199 h 251"/>
                  <a:gd name="T8" fmla="*/ 29 w 56"/>
                  <a:gd name="T9" fmla="*/ 175 h 251"/>
                  <a:gd name="T10" fmla="*/ 29 w 56"/>
                  <a:gd name="T11" fmla="*/ 150 h 251"/>
                  <a:gd name="T12" fmla="*/ 29 w 56"/>
                  <a:gd name="T13" fmla="*/ 126 h 251"/>
                  <a:gd name="T14" fmla="*/ 29 w 56"/>
                  <a:gd name="T15" fmla="*/ 102 h 251"/>
                  <a:gd name="T16" fmla="*/ 29 w 56"/>
                  <a:gd name="T17" fmla="*/ 78 h 251"/>
                  <a:gd name="T18" fmla="*/ 29 w 56"/>
                  <a:gd name="T19" fmla="*/ 53 h 251"/>
                  <a:gd name="T20" fmla="*/ 29 w 56"/>
                  <a:gd name="T21" fmla="*/ 29 h 251"/>
                  <a:gd name="T22" fmla="*/ 42 w 56"/>
                  <a:gd name="T23" fmla="*/ 16 h 251"/>
                  <a:gd name="T24" fmla="*/ 56 w 56"/>
                  <a:gd name="T25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251">
                    <a:moveTo>
                      <a:pt x="0" y="251"/>
                    </a:moveTo>
                    <a:lnTo>
                      <a:pt x="14" y="238"/>
                    </a:lnTo>
                    <a:lnTo>
                      <a:pt x="29" y="223"/>
                    </a:lnTo>
                    <a:lnTo>
                      <a:pt x="29" y="199"/>
                    </a:lnTo>
                    <a:lnTo>
                      <a:pt x="29" y="175"/>
                    </a:lnTo>
                    <a:lnTo>
                      <a:pt x="29" y="150"/>
                    </a:lnTo>
                    <a:lnTo>
                      <a:pt x="29" y="126"/>
                    </a:lnTo>
                    <a:lnTo>
                      <a:pt x="29" y="102"/>
                    </a:lnTo>
                    <a:lnTo>
                      <a:pt x="29" y="78"/>
                    </a:lnTo>
                    <a:lnTo>
                      <a:pt x="29" y="53"/>
                    </a:lnTo>
                    <a:lnTo>
                      <a:pt x="29" y="29"/>
                    </a:lnTo>
                    <a:lnTo>
                      <a:pt x="42" y="16"/>
                    </a:lnTo>
                    <a:lnTo>
                      <a:pt x="56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3" name="Freeform 369"/>
              <p:cNvSpPr>
                <a:spLocks/>
              </p:cNvSpPr>
              <p:nvPr/>
            </p:nvSpPr>
            <p:spPr bwMode="auto">
              <a:xfrm>
                <a:off x="1475" y="1254"/>
                <a:ext cx="27" cy="24"/>
              </a:xfrm>
              <a:custGeom>
                <a:avLst/>
                <a:gdLst>
                  <a:gd name="T0" fmla="*/ 0 w 251"/>
                  <a:gd name="T1" fmla="*/ 222 h 222"/>
                  <a:gd name="T2" fmla="*/ 27 w 251"/>
                  <a:gd name="T3" fmla="*/ 195 h 222"/>
                  <a:gd name="T4" fmla="*/ 56 w 251"/>
                  <a:gd name="T5" fmla="*/ 168 h 222"/>
                  <a:gd name="T6" fmla="*/ 84 w 251"/>
                  <a:gd name="T7" fmla="*/ 140 h 222"/>
                  <a:gd name="T8" fmla="*/ 113 w 251"/>
                  <a:gd name="T9" fmla="*/ 113 h 222"/>
                  <a:gd name="T10" fmla="*/ 113 w 251"/>
                  <a:gd name="T11" fmla="*/ 98 h 222"/>
                  <a:gd name="T12" fmla="*/ 113 w 251"/>
                  <a:gd name="T13" fmla="*/ 84 h 222"/>
                  <a:gd name="T14" fmla="*/ 126 w 251"/>
                  <a:gd name="T15" fmla="*/ 84 h 222"/>
                  <a:gd name="T16" fmla="*/ 140 w 251"/>
                  <a:gd name="T17" fmla="*/ 84 h 222"/>
                  <a:gd name="T18" fmla="*/ 153 w 251"/>
                  <a:gd name="T19" fmla="*/ 71 h 222"/>
                  <a:gd name="T20" fmla="*/ 167 w 251"/>
                  <a:gd name="T21" fmla="*/ 56 h 222"/>
                  <a:gd name="T22" fmla="*/ 180 w 251"/>
                  <a:gd name="T23" fmla="*/ 56 h 222"/>
                  <a:gd name="T24" fmla="*/ 195 w 251"/>
                  <a:gd name="T25" fmla="*/ 56 h 222"/>
                  <a:gd name="T26" fmla="*/ 208 w 251"/>
                  <a:gd name="T27" fmla="*/ 42 h 222"/>
                  <a:gd name="T28" fmla="*/ 222 w 251"/>
                  <a:gd name="T29" fmla="*/ 28 h 222"/>
                  <a:gd name="T30" fmla="*/ 237 w 251"/>
                  <a:gd name="T31" fmla="*/ 15 h 222"/>
                  <a:gd name="T32" fmla="*/ 251 w 251"/>
                  <a:gd name="T3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1" h="222">
                    <a:moveTo>
                      <a:pt x="0" y="222"/>
                    </a:moveTo>
                    <a:lnTo>
                      <a:pt x="27" y="195"/>
                    </a:lnTo>
                    <a:lnTo>
                      <a:pt x="56" y="168"/>
                    </a:lnTo>
                    <a:lnTo>
                      <a:pt x="84" y="140"/>
                    </a:lnTo>
                    <a:lnTo>
                      <a:pt x="113" y="113"/>
                    </a:lnTo>
                    <a:lnTo>
                      <a:pt x="113" y="98"/>
                    </a:lnTo>
                    <a:lnTo>
                      <a:pt x="113" y="84"/>
                    </a:lnTo>
                    <a:lnTo>
                      <a:pt x="126" y="84"/>
                    </a:lnTo>
                    <a:lnTo>
                      <a:pt x="140" y="84"/>
                    </a:lnTo>
                    <a:lnTo>
                      <a:pt x="153" y="71"/>
                    </a:lnTo>
                    <a:lnTo>
                      <a:pt x="167" y="56"/>
                    </a:lnTo>
                    <a:lnTo>
                      <a:pt x="180" y="56"/>
                    </a:lnTo>
                    <a:lnTo>
                      <a:pt x="195" y="56"/>
                    </a:lnTo>
                    <a:lnTo>
                      <a:pt x="208" y="42"/>
                    </a:lnTo>
                    <a:lnTo>
                      <a:pt x="222" y="28"/>
                    </a:lnTo>
                    <a:lnTo>
                      <a:pt x="237" y="15"/>
                    </a:lnTo>
                    <a:lnTo>
                      <a:pt x="251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4" name="Freeform 370"/>
              <p:cNvSpPr>
                <a:spLocks/>
              </p:cNvSpPr>
              <p:nvPr/>
            </p:nvSpPr>
            <p:spPr bwMode="auto">
              <a:xfrm>
                <a:off x="1656" y="1118"/>
                <a:ext cx="6" cy="160"/>
              </a:xfrm>
              <a:custGeom>
                <a:avLst/>
                <a:gdLst>
                  <a:gd name="T0" fmla="*/ 0 w 56"/>
                  <a:gd name="T1" fmla="*/ 1503 h 1503"/>
                  <a:gd name="T2" fmla="*/ 0 w 56"/>
                  <a:gd name="T3" fmla="*/ 1479 h 1503"/>
                  <a:gd name="T4" fmla="*/ 0 w 56"/>
                  <a:gd name="T5" fmla="*/ 1455 h 1503"/>
                  <a:gd name="T6" fmla="*/ 0 w 56"/>
                  <a:gd name="T7" fmla="*/ 1431 h 1503"/>
                  <a:gd name="T8" fmla="*/ 0 w 56"/>
                  <a:gd name="T9" fmla="*/ 1407 h 1503"/>
                  <a:gd name="T10" fmla="*/ 0 w 56"/>
                  <a:gd name="T11" fmla="*/ 1383 h 1503"/>
                  <a:gd name="T12" fmla="*/ 0 w 56"/>
                  <a:gd name="T13" fmla="*/ 1358 h 1503"/>
                  <a:gd name="T14" fmla="*/ 0 w 56"/>
                  <a:gd name="T15" fmla="*/ 1333 h 1503"/>
                  <a:gd name="T16" fmla="*/ 0 w 56"/>
                  <a:gd name="T17" fmla="*/ 1309 h 1503"/>
                  <a:gd name="T18" fmla="*/ 13 w 56"/>
                  <a:gd name="T19" fmla="*/ 1296 h 1503"/>
                  <a:gd name="T20" fmla="*/ 29 w 56"/>
                  <a:gd name="T21" fmla="*/ 1281 h 1503"/>
                  <a:gd name="T22" fmla="*/ 29 w 56"/>
                  <a:gd name="T23" fmla="*/ 1250 h 1503"/>
                  <a:gd name="T24" fmla="*/ 29 w 56"/>
                  <a:gd name="T25" fmla="*/ 1219 h 1503"/>
                  <a:gd name="T26" fmla="*/ 29 w 56"/>
                  <a:gd name="T27" fmla="*/ 1187 h 1503"/>
                  <a:gd name="T28" fmla="*/ 29 w 56"/>
                  <a:gd name="T29" fmla="*/ 1157 h 1503"/>
                  <a:gd name="T30" fmla="*/ 29 w 56"/>
                  <a:gd name="T31" fmla="*/ 1125 h 1503"/>
                  <a:gd name="T32" fmla="*/ 29 w 56"/>
                  <a:gd name="T33" fmla="*/ 1093 h 1503"/>
                  <a:gd name="T34" fmla="*/ 29 w 56"/>
                  <a:gd name="T35" fmla="*/ 1061 h 1503"/>
                  <a:gd name="T36" fmla="*/ 29 w 56"/>
                  <a:gd name="T37" fmla="*/ 1031 h 1503"/>
                  <a:gd name="T38" fmla="*/ 16 w 56"/>
                  <a:gd name="T39" fmla="*/ 1016 h 1503"/>
                  <a:gd name="T40" fmla="*/ 0 w 56"/>
                  <a:gd name="T41" fmla="*/ 1002 h 1503"/>
                  <a:gd name="T42" fmla="*/ 0 w 56"/>
                  <a:gd name="T43" fmla="*/ 965 h 1503"/>
                  <a:gd name="T44" fmla="*/ 0 w 56"/>
                  <a:gd name="T45" fmla="*/ 926 h 1503"/>
                  <a:gd name="T46" fmla="*/ 0 w 56"/>
                  <a:gd name="T47" fmla="*/ 888 h 1503"/>
                  <a:gd name="T48" fmla="*/ 0 w 56"/>
                  <a:gd name="T49" fmla="*/ 851 h 1503"/>
                  <a:gd name="T50" fmla="*/ 0 w 56"/>
                  <a:gd name="T51" fmla="*/ 812 h 1503"/>
                  <a:gd name="T52" fmla="*/ 0 w 56"/>
                  <a:gd name="T53" fmla="*/ 774 h 1503"/>
                  <a:gd name="T54" fmla="*/ 0 w 56"/>
                  <a:gd name="T55" fmla="*/ 736 h 1503"/>
                  <a:gd name="T56" fmla="*/ 0 w 56"/>
                  <a:gd name="T57" fmla="*/ 697 h 1503"/>
                  <a:gd name="T58" fmla="*/ 13 w 56"/>
                  <a:gd name="T59" fmla="*/ 684 h 1503"/>
                  <a:gd name="T60" fmla="*/ 29 w 56"/>
                  <a:gd name="T61" fmla="*/ 669 h 1503"/>
                  <a:gd name="T62" fmla="*/ 29 w 56"/>
                  <a:gd name="T63" fmla="*/ 648 h 1503"/>
                  <a:gd name="T64" fmla="*/ 29 w 56"/>
                  <a:gd name="T65" fmla="*/ 627 h 1503"/>
                  <a:gd name="T66" fmla="*/ 29 w 56"/>
                  <a:gd name="T67" fmla="*/ 606 h 1503"/>
                  <a:gd name="T68" fmla="*/ 29 w 56"/>
                  <a:gd name="T69" fmla="*/ 585 h 1503"/>
                  <a:gd name="T70" fmla="*/ 29 w 56"/>
                  <a:gd name="T71" fmla="*/ 563 h 1503"/>
                  <a:gd name="T72" fmla="*/ 29 w 56"/>
                  <a:gd name="T73" fmla="*/ 543 h 1503"/>
                  <a:gd name="T74" fmla="*/ 29 w 56"/>
                  <a:gd name="T75" fmla="*/ 522 h 1503"/>
                  <a:gd name="T76" fmla="*/ 29 w 56"/>
                  <a:gd name="T77" fmla="*/ 501 h 1503"/>
                  <a:gd name="T78" fmla="*/ 42 w 56"/>
                  <a:gd name="T79" fmla="*/ 489 h 1503"/>
                  <a:gd name="T80" fmla="*/ 56 w 56"/>
                  <a:gd name="T81" fmla="*/ 475 h 1503"/>
                  <a:gd name="T82" fmla="*/ 56 w 56"/>
                  <a:gd name="T83" fmla="*/ 454 h 1503"/>
                  <a:gd name="T84" fmla="*/ 56 w 56"/>
                  <a:gd name="T85" fmla="*/ 433 h 1503"/>
                  <a:gd name="T86" fmla="*/ 56 w 56"/>
                  <a:gd name="T87" fmla="*/ 411 h 1503"/>
                  <a:gd name="T88" fmla="*/ 56 w 56"/>
                  <a:gd name="T89" fmla="*/ 390 h 1503"/>
                  <a:gd name="T90" fmla="*/ 43 w 56"/>
                  <a:gd name="T91" fmla="*/ 377 h 1503"/>
                  <a:gd name="T92" fmla="*/ 29 w 56"/>
                  <a:gd name="T93" fmla="*/ 363 h 1503"/>
                  <a:gd name="T94" fmla="*/ 29 w 56"/>
                  <a:gd name="T95" fmla="*/ 318 h 1503"/>
                  <a:gd name="T96" fmla="*/ 29 w 56"/>
                  <a:gd name="T97" fmla="*/ 272 h 1503"/>
                  <a:gd name="T98" fmla="*/ 29 w 56"/>
                  <a:gd name="T99" fmla="*/ 227 h 1503"/>
                  <a:gd name="T100" fmla="*/ 29 w 56"/>
                  <a:gd name="T101" fmla="*/ 182 h 1503"/>
                  <a:gd name="T102" fmla="*/ 29 w 56"/>
                  <a:gd name="T103" fmla="*/ 137 h 1503"/>
                  <a:gd name="T104" fmla="*/ 29 w 56"/>
                  <a:gd name="T105" fmla="*/ 91 h 1503"/>
                  <a:gd name="T106" fmla="*/ 29 w 56"/>
                  <a:gd name="T107" fmla="*/ 45 h 1503"/>
                  <a:gd name="T108" fmla="*/ 29 w 56"/>
                  <a:gd name="T109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6" h="1503">
                    <a:moveTo>
                      <a:pt x="0" y="1503"/>
                    </a:moveTo>
                    <a:lnTo>
                      <a:pt x="0" y="1479"/>
                    </a:lnTo>
                    <a:lnTo>
                      <a:pt x="0" y="1455"/>
                    </a:lnTo>
                    <a:lnTo>
                      <a:pt x="0" y="1431"/>
                    </a:lnTo>
                    <a:lnTo>
                      <a:pt x="0" y="1407"/>
                    </a:lnTo>
                    <a:lnTo>
                      <a:pt x="0" y="1383"/>
                    </a:lnTo>
                    <a:lnTo>
                      <a:pt x="0" y="1358"/>
                    </a:lnTo>
                    <a:lnTo>
                      <a:pt x="0" y="1333"/>
                    </a:lnTo>
                    <a:lnTo>
                      <a:pt x="0" y="1309"/>
                    </a:lnTo>
                    <a:lnTo>
                      <a:pt x="13" y="1296"/>
                    </a:lnTo>
                    <a:lnTo>
                      <a:pt x="29" y="1281"/>
                    </a:lnTo>
                    <a:lnTo>
                      <a:pt x="29" y="1250"/>
                    </a:lnTo>
                    <a:lnTo>
                      <a:pt x="29" y="1219"/>
                    </a:lnTo>
                    <a:lnTo>
                      <a:pt x="29" y="1187"/>
                    </a:lnTo>
                    <a:lnTo>
                      <a:pt x="29" y="1157"/>
                    </a:lnTo>
                    <a:lnTo>
                      <a:pt x="29" y="1125"/>
                    </a:lnTo>
                    <a:lnTo>
                      <a:pt x="29" y="1093"/>
                    </a:lnTo>
                    <a:lnTo>
                      <a:pt x="29" y="1061"/>
                    </a:lnTo>
                    <a:lnTo>
                      <a:pt x="29" y="1031"/>
                    </a:lnTo>
                    <a:lnTo>
                      <a:pt x="16" y="1016"/>
                    </a:lnTo>
                    <a:lnTo>
                      <a:pt x="0" y="1002"/>
                    </a:lnTo>
                    <a:lnTo>
                      <a:pt x="0" y="965"/>
                    </a:lnTo>
                    <a:lnTo>
                      <a:pt x="0" y="926"/>
                    </a:lnTo>
                    <a:lnTo>
                      <a:pt x="0" y="888"/>
                    </a:lnTo>
                    <a:lnTo>
                      <a:pt x="0" y="851"/>
                    </a:lnTo>
                    <a:lnTo>
                      <a:pt x="0" y="812"/>
                    </a:lnTo>
                    <a:lnTo>
                      <a:pt x="0" y="774"/>
                    </a:lnTo>
                    <a:lnTo>
                      <a:pt x="0" y="736"/>
                    </a:lnTo>
                    <a:lnTo>
                      <a:pt x="0" y="697"/>
                    </a:lnTo>
                    <a:lnTo>
                      <a:pt x="13" y="684"/>
                    </a:lnTo>
                    <a:lnTo>
                      <a:pt x="29" y="669"/>
                    </a:lnTo>
                    <a:lnTo>
                      <a:pt x="29" y="648"/>
                    </a:lnTo>
                    <a:lnTo>
                      <a:pt x="29" y="627"/>
                    </a:lnTo>
                    <a:lnTo>
                      <a:pt x="29" y="606"/>
                    </a:lnTo>
                    <a:lnTo>
                      <a:pt x="29" y="585"/>
                    </a:lnTo>
                    <a:lnTo>
                      <a:pt x="29" y="563"/>
                    </a:lnTo>
                    <a:lnTo>
                      <a:pt x="29" y="543"/>
                    </a:lnTo>
                    <a:lnTo>
                      <a:pt x="29" y="522"/>
                    </a:lnTo>
                    <a:lnTo>
                      <a:pt x="29" y="501"/>
                    </a:lnTo>
                    <a:lnTo>
                      <a:pt x="42" y="489"/>
                    </a:lnTo>
                    <a:lnTo>
                      <a:pt x="56" y="475"/>
                    </a:lnTo>
                    <a:lnTo>
                      <a:pt x="56" y="454"/>
                    </a:lnTo>
                    <a:lnTo>
                      <a:pt x="56" y="433"/>
                    </a:lnTo>
                    <a:lnTo>
                      <a:pt x="56" y="411"/>
                    </a:lnTo>
                    <a:lnTo>
                      <a:pt x="56" y="390"/>
                    </a:lnTo>
                    <a:lnTo>
                      <a:pt x="43" y="377"/>
                    </a:lnTo>
                    <a:lnTo>
                      <a:pt x="29" y="363"/>
                    </a:lnTo>
                    <a:lnTo>
                      <a:pt x="29" y="318"/>
                    </a:lnTo>
                    <a:lnTo>
                      <a:pt x="29" y="272"/>
                    </a:lnTo>
                    <a:lnTo>
                      <a:pt x="29" y="227"/>
                    </a:lnTo>
                    <a:lnTo>
                      <a:pt x="29" y="182"/>
                    </a:lnTo>
                    <a:lnTo>
                      <a:pt x="29" y="137"/>
                    </a:lnTo>
                    <a:lnTo>
                      <a:pt x="29" y="91"/>
                    </a:lnTo>
                    <a:lnTo>
                      <a:pt x="29" y="45"/>
                    </a:lnTo>
                    <a:lnTo>
                      <a:pt x="29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5" name="Freeform 371"/>
              <p:cNvSpPr>
                <a:spLocks/>
              </p:cNvSpPr>
              <p:nvPr/>
            </p:nvSpPr>
            <p:spPr bwMode="auto">
              <a:xfrm>
                <a:off x="1534" y="1198"/>
                <a:ext cx="30" cy="27"/>
              </a:xfrm>
              <a:custGeom>
                <a:avLst/>
                <a:gdLst>
                  <a:gd name="T0" fmla="*/ 0 w 278"/>
                  <a:gd name="T1" fmla="*/ 251 h 251"/>
                  <a:gd name="T2" fmla="*/ 34 w 278"/>
                  <a:gd name="T3" fmla="*/ 216 h 251"/>
                  <a:gd name="T4" fmla="*/ 69 w 278"/>
                  <a:gd name="T5" fmla="*/ 182 h 251"/>
                  <a:gd name="T6" fmla="*/ 103 w 278"/>
                  <a:gd name="T7" fmla="*/ 147 h 251"/>
                  <a:gd name="T8" fmla="*/ 138 w 278"/>
                  <a:gd name="T9" fmla="*/ 113 h 251"/>
                  <a:gd name="T10" fmla="*/ 151 w 278"/>
                  <a:gd name="T11" fmla="*/ 113 h 251"/>
                  <a:gd name="T12" fmla="*/ 167 w 278"/>
                  <a:gd name="T13" fmla="*/ 113 h 251"/>
                  <a:gd name="T14" fmla="*/ 167 w 278"/>
                  <a:gd name="T15" fmla="*/ 100 h 251"/>
                  <a:gd name="T16" fmla="*/ 167 w 278"/>
                  <a:gd name="T17" fmla="*/ 84 h 251"/>
                  <a:gd name="T18" fmla="*/ 180 w 278"/>
                  <a:gd name="T19" fmla="*/ 71 h 251"/>
                  <a:gd name="T20" fmla="*/ 194 w 278"/>
                  <a:gd name="T21" fmla="*/ 57 h 251"/>
                  <a:gd name="T22" fmla="*/ 207 w 278"/>
                  <a:gd name="T23" fmla="*/ 57 h 251"/>
                  <a:gd name="T24" fmla="*/ 223 w 278"/>
                  <a:gd name="T25" fmla="*/ 57 h 251"/>
                  <a:gd name="T26" fmla="*/ 236 w 278"/>
                  <a:gd name="T27" fmla="*/ 43 h 251"/>
                  <a:gd name="T28" fmla="*/ 250 w 278"/>
                  <a:gd name="T29" fmla="*/ 30 h 251"/>
                  <a:gd name="T30" fmla="*/ 264 w 278"/>
                  <a:gd name="T31" fmla="*/ 15 h 251"/>
                  <a:gd name="T32" fmla="*/ 278 w 278"/>
                  <a:gd name="T33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8" h="251">
                    <a:moveTo>
                      <a:pt x="0" y="251"/>
                    </a:moveTo>
                    <a:lnTo>
                      <a:pt x="34" y="216"/>
                    </a:lnTo>
                    <a:lnTo>
                      <a:pt x="69" y="182"/>
                    </a:lnTo>
                    <a:lnTo>
                      <a:pt x="103" y="147"/>
                    </a:lnTo>
                    <a:lnTo>
                      <a:pt x="138" y="113"/>
                    </a:lnTo>
                    <a:lnTo>
                      <a:pt x="151" y="113"/>
                    </a:lnTo>
                    <a:lnTo>
                      <a:pt x="167" y="113"/>
                    </a:lnTo>
                    <a:lnTo>
                      <a:pt x="167" y="100"/>
                    </a:lnTo>
                    <a:lnTo>
                      <a:pt x="167" y="84"/>
                    </a:lnTo>
                    <a:lnTo>
                      <a:pt x="180" y="71"/>
                    </a:lnTo>
                    <a:lnTo>
                      <a:pt x="194" y="57"/>
                    </a:lnTo>
                    <a:lnTo>
                      <a:pt x="207" y="57"/>
                    </a:lnTo>
                    <a:lnTo>
                      <a:pt x="223" y="57"/>
                    </a:lnTo>
                    <a:lnTo>
                      <a:pt x="236" y="43"/>
                    </a:lnTo>
                    <a:lnTo>
                      <a:pt x="250" y="30"/>
                    </a:lnTo>
                    <a:lnTo>
                      <a:pt x="264" y="15"/>
                    </a:lnTo>
                    <a:lnTo>
                      <a:pt x="278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6" name="Freeform 372"/>
              <p:cNvSpPr>
                <a:spLocks/>
              </p:cNvSpPr>
              <p:nvPr/>
            </p:nvSpPr>
            <p:spPr bwMode="auto">
              <a:xfrm>
                <a:off x="1585" y="1151"/>
                <a:ext cx="32" cy="27"/>
              </a:xfrm>
              <a:custGeom>
                <a:avLst/>
                <a:gdLst>
                  <a:gd name="T0" fmla="*/ 0 w 307"/>
                  <a:gd name="T1" fmla="*/ 251 h 251"/>
                  <a:gd name="T2" fmla="*/ 14 w 307"/>
                  <a:gd name="T3" fmla="*/ 238 h 251"/>
                  <a:gd name="T4" fmla="*/ 27 w 307"/>
                  <a:gd name="T5" fmla="*/ 224 h 251"/>
                  <a:gd name="T6" fmla="*/ 41 w 307"/>
                  <a:gd name="T7" fmla="*/ 209 h 251"/>
                  <a:gd name="T8" fmla="*/ 57 w 307"/>
                  <a:gd name="T9" fmla="*/ 195 h 251"/>
                  <a:gd name="T10" fmla="*/ 70 w 307"/>
                  <a:gd name="T11" fmla="*/ 195 h 251"/>
                  <a:gd name="T12" fmla="*/ 84 w 307"/>
                  <a:gd name="T13" fmla="*/ 195 h 251"/>
                  <a:gd name="T14" fmla="*/ 111 w 307"/>
                  <a:gd name="T15" fmla="*/ 168 h 251"/>
                  <a:gd name="T16" fmla="*/ 139 w 307"/>
                  <a:gd name="T17" fmla="*/ 140 h 251"/>
                  <a:gd name="T18" fmla="*/ 166 w 307"/>
                  <a:gd name="T19" fmla="*/ 113 h 251"/>
                  <a:gd name="T20" fmla="*/ 195 w 307"/>
                  <a:gd name="T21" fmla="*/ 84 h 251"/>
                  <a:gd name="T22" fmla="*/ 208 w 307"/>
                  <a:gd name="T23" fmla="*/ 84 h 251"/>
                  <a:gd name="T24" fmla="*/ 222 w 307"/>
                  <a:gd name="T25" fmla="*/ 84 h 251"/>
                  <a:gd name="T26" fmla="*/ 222 w 307"/>
                  <a:gd name="T27" fmla="*/ 71 h 251"/>
                  <a:gd name="T28" fmla="*/ 222 w 307"/>
                  <a:gd name="T29" fmla="*/ 57 h 251"/>
                  <a:gd name="T30" fmla="*/ 235 w 307"/>
                  <a:gd name="T31" fmla="*/ 44 h 251"/>
                  <a:gd name="T32" fmla="*/ 251 w 307"/>
                  <a:gd name="T33" fmla="*/ 28 h 251"/>
                  <a:gd name="T34" fmla="*/ 264 w 307"/>
                  <a:gd name="T35" fmla="*/ 28 h 251"/>
                  <a:gd name="T36" fmla="*/ 278 w 307"/>
                  <a:gd name="T37" fmla="*/ 28 h 251"/>
                  <a:gd name="T38" fmla="*/ 292 w 307"/>
                  <a:gd name="T39" fmla="*/ 15 h 251"/>
                  <a:gd name="T40" fmla="*/ 307 w 307"/>
                  <a:gd name="T41" fmla="*/ 0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7" h="251">
                    <a:moveTo>
                      <a:pt x="0" y="251"/>
                    </a:moveTo>
                    <a:lnTo>
                      <a:pt x="14" y="238"/>
                    </a:lnTo>
                    <a:lnTo>
                      <a:pt x="27" y="224"/>
                    </a:lnTo>
                    <a:lnTo>
                      <a:pt x="41" y="209"/>
                    </a:lnTo>
                    <a:lnTo>
                      <a:pt x="57" y="195"/>
                    </a:lnTo>
                    <a:lnTo>
                      <a:pt x="70" y="195"/>
                    </a:lnTo>
                    <a:lnTo>
                      <a:pt x="84" y="195"/>
                    </a:lnTo>
                    <a:lnTo>
                      <a:pt x="111" y="168"/>
                    </a:lnTo>
                    <a:lnTo>
                      <a:pt x="139" y="140"/>
                    </a:lnTo>
                    <a:lnTo>
                      <a:pt x="166" y="113"/>
                    </a:lnTo>
                    <a:lnTo>
                      <a:pt x="195" y="84"/>
                    </a:lnTo>
                    <a:lnTo>
                      <a:pt x="208" y="84"/>
                    </a:lnTo>
                    <a:lnTo>
                      <a:pt x="222" y="84"/>
                    </a:lnTo>
                    <a:lnTo>
                      <a:pt x="222" y="71"/>
                    </a:lnTo>
                    <a:lnTo>
                      <a:pt x="222" y="57"/>
                    </a:lnTo>
                    <a:lnTo>
                      <a:pt x="235" y="44"/>
                    </a:lnTo>
                    <a:lnTo>
                      <a:pt x="251" y="28"/>
                    </a:lnTo>
                    <a:lnTo>
                      <a:pt x="264" y="28"/>
                    </a:lnTo>
                    <a:lnTo>
                      <a:pt x="278" y="28"/>
                    </a:lnTo>
                    <a:lnTo>
                      <a:pt x="292" y="15"/>
                    </a:lnTo>
                    <a:lnTo>
                      <a:pt x="307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77" name="Freeform 373"/>
              <p:cNvSpPr>
                <a:spLocks/>
              </p:cNvSpPr>
              <p:nvPr/>
            </p:nvSpPr>
            <p:spPr bwMode="auto">
              <a:xfrm>
                <a:off x="1635" y="1118"/>
                <a:ext cx="24" cy="12"/>
              </a:xfrm>
              <a:custGeom>
                <a:avLst/>
                <a:gdLst>
                  <a:gd name="T0" fmla="*/ 0 w 223"/>
                  <a:gd name="T1" fmla="*/ 112 h 112"/>
                  <a:gd name="T2" fmla="*/ 13 w 223"/>
                  <a:gd name="T3" fmla="*/ 112 h 112"/>
                  <a:gd name="T4" fmla="*/ 28 w 223"/>
                  <a:gd name="T5" fmla="*/ 112 h 112"/>
                  <a:gd name="T6" fmla="*/ 42 w 223"/>
                  <a:gd name="T7" fmla="*/ 99 h 112"/>
                  <a:gd name="T8" fmla="*/ 55 w 223"/>
                  <a:gd name="T9" fmla="*/ 84 h 112"/>
                  <a:gd name="T10" fmla="*/ 69 w 223"/>
                  <a:gd name="T11" fmla="*/ 70 h 112"/>
                  <a:gd name="T12" fmla="*/ 85 w 223"/>
                  <a:gd name="T13" fmla="*/ 56 h 112"/>
                  <a:gd name="T14" fmla="*/ 98 w 223"/>
                  <a:gd name="T15" fmla="*/ 56 h 112"/>
                  <a:gd name="T16" fmla="*/ 112 w 223"/>
                  <a:gd name="T17" fmla="*/ 56 h 112"/>
                  <a:gd name="T18" fmla="*/ 126 w 223"/>
                  <a:gd name="T19" fmla="*/ 43 h 112"/>
                  <a:gd name="T20" fmla="*/ 139 w 223"/>
                  <a:gd name="T21" fmla="*/ 28 h 112"/>
                  <a:gd name="T22" fmla="*/ 153 w 223"/>
                  <a:gd name="T23" fmla="*/ 14 h 112"/>
                  <a:gd name="T24" fmla="*/ 167 w 223"/>
                  <a:gd name="T25" fmla="*/ 0 h 112"/>
                  <a:gd name="T26" fmla="*/ 180 w 223"/>
                  <a:gd name="T27" fmla="*/ 0 h 112"/>
                  <a:gd name="T28" fmla="*/ 194 w 223"/>
                  <a:gd name="T29" fmla="*/ 0 h 112"/>
                  <a:gd name="T30" fmla="*/ 207 w 223"/>
                  <a:gd name="T31" fmla="*/ 0 h 112"/>
                  <a:gd name="T32" fmla="*/ 223 w 223"/>
                  <a:gd name="T3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3" h="112">
                    <a:moveTo>
                      <a:pt x="0" y="112"/>
                    </a:moveTo>
                    <a:lnTo>
                      <a:pt x="13" y="112"/>
                    </a:lnTo>
                    <a:lnTo>
                      <a:pt x="28" y="112"/>
                    </a:lnTo>
                    <a:lnTo>
                      <a:pt x="42" y="99"/>
                    </a:lnTo>
                    <a:lnTo>
                      <a:pt x="55" y="84"/>
                    </a:lnTo>
                    <a:lnTo>
                      <a:pt x="69" y="70"/>
                    </a:lnTo>
                    <a:lnTo>
                      <a:pt x="85" y="56"/>
                    </a:lnTo>
                    <a:lnTo>
                      <a:pt x="98" y="56"/>
                    </a:lnTo>
                    <a:lnTo>
                      <a:pt x="112" y="56"/>
                    </a:lnTo>
                    <a:lnTo>
                      <a:pt x="126" y="43"/>
                    </a:lnTo>
                    <a:lnTo>
                      <a:pt x="139" y="28"/>
                    </a:lnTo>
                    <a:lnTo>
                      <a:pt x="153" y="14"/>
                    </a:lnTo>
                    <a:lnTo>
                      <a:pt x="167" y="0"/>
                    </a:lnTo>
                    <a:lnTo>
                      <a:pt x="180" y="0"/>
                    </a:lnTo>
                    <a:lnTo>
                      <a:pt x="194" y="0"/>
                    </a:lnTo>
                    <a:lnTo>
                      <a:pt x="207" y="0"/>
                    </a:lnTo>
                    <a:lnTo>
                      <a:pt x="223" y="0"/>
                    </a:lnTo>
                  </a:path>
                </a:pathLst>
              </a:custGeom>
              <a:noFill/>
              <a:ln w="254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0678" name="Rectangle 374"/>
            <p:cNvSpPr>
              <a:spLocks noChangeArrowheads="1"/>
            </p:cNvSpPr>
            <p:nvPr/>
          </p:nvSpPr>
          <p:spPr bwMode="auto">
            <a:xfrm>
              <a:off x="3826" y="1385"/>
              <a:ext cx="27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>
                  <a:solidFill>
                    <a:schemeClr val="accent2"/>
                  </a:solidFill>
                </a:rPr>
                <a:t>1525</a:t>
              </a:r>
              <a:endParaRPr lang="ru-RU" sz="900">
                <a:solidFill>
                  <a:schemeClr val="accent2"/>
                </a:solidFill>
              </a:endParaRPr>
            </a:p>
          </p:txBody>
        </p:sp>
        <p:sp>
          <p:nvSpPr>
            <p:cNvPr id="610679" name="Rectangle 375"/>
            <p:cNvSpPr>
              <a:spLocks noChangeArrowheads="1"/>
            </p:cNvSpPr>
            <p:nvPr/>
          </p:nvSpPr>
          <p:spPr bwMode="auto">
            <a:xfrm>
              <a:off x="3826" y="1561"/>
              <a:ext cx="276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900">
                  <a:solidFill>
                    <a:schemeClr val="accent2"/>
                  </a:solidFill>
                </a:rPr>
                <a:t>1434</a:t>
              </a:r>
              <a:endParaRPr lang="ru-RU" sz="900">
                <a:solidFill>
                  <a:schemeClr val="accent2"/>
                </a:solidFill>
              </a:endParaRPr>
            </a:p>
          </p:txBody>
        </p:sp>
        <p:sp>
          <p:nvSpPr>
            <p:cNvPr id="610680" name="Text Box 376"/>
            <p:cNvSpPr txBox="1">
              <a:spLocks noChangeArrowheads="1"/>
            </p:cNvSpPr>
            <p:nvPr/>
          </p:nvSpPr>
          <p:spPr bwMode="auto">
            <a:xfrm>
              <a:off x="3431" y="504"/>
              <a:ext cx="707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Jones T.S. 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Kimura Sh.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Muan A.</a:t>
              </a:r>
            </a:p>
            <a:p>
              <a:pPr algn="ctr"/>
              <a:r>
                <a:rPr lang="en-US" sz="1400">
                  <a:solidFill>
                    <a:schemeClr val="accent2"/>
                  </a:solidFill>
                  <a:latin typeface="Arial" pitchFamily="34" charset="0"/>
                </a:rPr>
                <a:t>(1967)</a:t>
              </a:r>
              <a:endParaRPr lang="ru-RU" sz="14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grpSp>
        <p:nvGrpSpPr>
          <p:cNvPr id="610681" name="Group 377"/>
          <p:cNvGrpSpPr>
            <a:grpSpLocks/>
          </p:cNvGrpSpPr>
          <p:nvPr/>
        </p:nvGrpSpPr>
        <p:grpSpPr bwMode="auto">
          <a:xfrm>
            <a:off x="6861175" y="0"/>
            <a:ext cx="2282825" cy="3190875"/>
            <a:chOff x="3970" y="537"/>
            <a:chExt cx="1438" cy="2010"/>
          </a:xfrm>
        </p:grpSpPr>
        <p:sp>
          <p:nvSpPr>
            <p:cNvPr id="610682" name="Text Box 378"/>
            <p:cNvSpPr txBox="1">
              <a:spLocks noChangeArrowheads="1"/>
            </p:cNvSpPr>
            <p:nvPr/>
          </p:nvSpPr>
          <p:spPr bwMode="auto">
            <a:xfrm>
              <a:off x="4788" y="1969"/>
              <a:ext cx="4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~FeO</a:t>
              </a:r>
              <a:r>
                <a:rPr lang="en-US" sz="1400" baseline="-25000">
                  <a:solidFill>
                    <a:srgbClr val="006600"/>
                  </a:solidFill>
                  <a:latin typeface="Arial" pitchFamily="34" charset="0"/>
                </a:rPr>
                <a:t>1.3</a:t>
              </a:r>
              <a:endParaRPr lang="ru-RU" sz="1400" baseline="-25000">
                <a:solidFill>
                  <a:srgbClr val="006600"/>
                </a:solidFill>
                <a:latin typeface="Arial" pitchFamily="34" charset="0"/>
              </a:endParaRPr>
            </a:p>
          </p:txBody>
        </p:sp>
        <p:sp>
          <p:nvSpPr>
            <p:cNvPr id="610683" name="Line 379"/>
            <p:cNvSpPr>
              <a:spLocks noChangeShapeType="1"/>
            </p:cNvSpPr>
            <p:nvPr/>
          </p:nvSpPr>
          <p:spPr bwMode="auto">
            <a:xfrm>
              <a:off x="4879" y="1421"/>
              <a:ext cx="0" cy="220"/>
            </a:xfrm>
            <a:prstGeom prst="line">
              <a:avLst/>
            </a:prstGeom>
            <a:noFill/>
            <a:ln w="127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684" name="Line 380"/>
            <p:cNvSpPr>
              <a:spLocks noChangeShapeType="1"/>
            </p:cNvSpPr>
            <p:nvPr/>
          </p:nvSpPr>
          <p:spPr bwMode="auto">
            <a:xfrm flipV="1">
              <a:off x="4882" y="1678"/>
              <a:ext cx="0" cy="25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10685" name="Group 381"/>
            <p:cNvGrpSpPr>
              <a:grpSpLocks/>
            </p:cNvGrpSpPr>
            <p:nvPr/>
          </p:nvGrpSpPr>
          <p:grpSpPr bwMode="auto">
            <a:xfrm>
              <a:off x="4249" y="1038"/>
              <a:ext cx="1020" cy="906"/>
              <a:chOff x="7469" y="1119"/>
              <a:chExt cx="1287" cy="1143"/>
            </a:xfrm>
          </p:grpSpPr>
          <p:sp>
            <p:nvSpPr>
              <p:cNvPr id="610686" name="Freeform 382"/>
              <p:cNvSpPr>
                <a:spLocks/>
              </p:cNvSpPr>
              <p:nvPr/>
            </p:nvSpPr>
            <p:spPr bwMode="auto">
              <a:xfrm flipH="1">
                <a:off x="7491" y="2252"/>
                <a:ext cx="24" cy="10"/>
              </a:xfrm>
              <a:custGeom>
                <a:avLst/>
                <a:gdLst>
                  <a:gd name="T0" fmla="*/ 192 w 192"/>
                  <a:gd name="T1" fmla="*/ 0 h 58"/>
                  <a:gd name="T2" fmla="*/ 183 w 192"/>
                  <a:gd name="T3" fmla="*/ 0 h 58"/>
                  <a:gd name="T4" fmla="*/ 173 w 192"/>
                  <a:gd name="T5" fmla="*/ 0 h 58"/>
                  <a:gd name="T6" fmla="*/ 164 w 192"/>
                  <a:gd name="T7" fmla="*/ 0 h 58"/>
                  <a:gd name="T8" fmla="*/ 155 w 192"/>
                  <a:gd name="T9" fmla="*/ 0 h 58"/>
                  <a:gd name="T10" fmla="*/ 155 w 192"/>
                  <a:gd name="T11" fmla="*/ 9 h 58"/>
                  <a:gd name="T12" fmla="*/ 155 w 192"/>
                  <a:gd name="T13" fmla="*/ 19 h 58"/>
                  <a:gd name="T14" fmla="*/ 155 w 192"/>
                  <a:gd name="T15" fmla="*/ 29 h 58"/>
                  <a:gd name="T16" fmla="*/ 155 w 192"/>
                  <a:gd name="T17" fmla="*/ 38 h 58"/>
                  <a:gd name="T18" fmla="*/ 146 w 192"/>
                  <a:gd name="T19" fmla="*/ 47 h 58"/>
                  <a:gd name="T20" fmla="*/ 135 w 192"/>
                  <a:gd name="T21" fmla="*/ 58 h 58"/>
                  <a:gd name="T22" fmla="*/ 107 w 192"/>
                  <a:gd name="T23" fmla="*/ 58 h 58"/>
                  <a:gd name="T24" fmla="*/ 78 w 192"/>
                  <a:gd name="T25" fmla="*/ 58 h 58"/>
                  <a:gd name="T26" fmla="*/ 48 w 192"/>
                  <a:gd name="T27" fmla="*/ 58 h 58"/>
                  <a:gd name="T28" fmla="*/ 19 w 192"/>
                  <a:gd name="T29" fmla="*/ 58 h 58"/>
                  <a:gd name="T30" fmla="*/ 10 w 192"/>
                  <a:gd name="T31" fmla="*/ 48 h 58"/>
                  <a:gd name="T32" fmla="*/ 0 w 192"/>
                  <a:gd name="T33" fmla="*/ 38 h 58"/>
                  <a:gd name="T34" fmla="*/ 0 w 192"/>
                  <a:gd name="T35" fmla="*/ 30 h 58"/>
                  <a:gd name="T36" fmla="*/ 0 w 192"/>
                  <a:gd name="T37" fmla="*/ 2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92" h="58">
                    <a:moveTo>
                      <a:pt x="192" y="0"/>
                    </a:moveTo>
                    <a:lnTo>
                      <a:pt x="183" y="0"/>
                    </a:lnTo>
                    <a:lnTo>
                      <a:pt x="173" y="0"/>
                    </a:lnTo>
                    <a:lnTo>
                      <a:pt x="164" y="0"/>
                    </a:lnTo>
                    <a:lnTo>
                      <a:pt x="155" y="0"/>
                    </a:lnTo>
                    <a:lnTo>
                      <a:pt x="155" y="9"/>
                    </a:lnTo>
                    <a:lnTo>
                      <a:pt x="155" y="19"/>
                    </a:lnTo>
                    <a:lnTo>
                      <a:pt x="155" y="29"/>
                    </a:lnTo>
                    <a:lnTo>
                      <a:pt x="155" y="38"/>
                    </a:lnTo>
                    <a:lnTo>
                      <a:pt x="146" y="47"/>
                    </a:lnTo>
                    <a:lnTo>
                      <a:pt x="135" y="58"/>
                    </a:lnTo>
                    <a:lnTo>
                      <a:pt x="107" y="58"/>
                    </a:lnTo>
                    <a:lnTo>
                      <a:pt x="78" y="58"/>
                    </a:lnTo>
                    <a:lnTo>
                      <a:pt x="48" y="58"/>
                    </a:lnTo>
                    <a:lnTo>
                      <a:pt x="19" y="58"/>
                    </a:lnTo>
                    <a:lnTo>
                      <a:pt x="10" y="48"/>
                    </a:lnTo>
                    <a:lnTo>
                      <a:pt x="0" y="38"/>
                    </a:lnTo>
                    <a:lnTo>
                      <a:pt x="0" y="30"/>
                    </a:lnTo>
                    <a:lnTo>
                      <a:pt x="0" y="2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87" name="Freeform 383"/>
              <p:cNvSpPr>
                <a:spLocks/>
              </p:cNvSpPr>
              <p:nvPr/>
            </p:nvSpPr>
            <p:spPr bwMode="auto">
              <a:xfrm flipH="1">
                <a:off x="7661" y="2252"/>
                <a:ext cx="34" cy="7"/>
              </a:xfrm>
              <a:custGeom>
                <a:avLst/>
                <a:gdLst>
                  <a:gd name="T0" fmla="*/ 268 w 268"/>
                  <a:gd name="T1" fmla="*/ 0 h 38"/>
                  <a:gd name="T2" fmla="*/ 235 w 268"/>
                  <a:gd name="T3" fmla="*/ 0 h 38"/>
                  <a:gd name="T4" fmla="*/ 202 w 268"/>
                  <a:gd name="T5" fmla="*/ 0 h 38"/>
                  <a:gd name="T6" fmla="*/ 169 w 268"/>
                  <a:gd name="T7" fmla="*/ 0 h 38"/>
                  <a:gd name="T8" fmla="*/ 135 w 268"/>
                  <a:gd name="T9" fmla="*/ 0 h 38"/>
                  <a:gd name="T10" fmla="*/ 135 w 268"/>
                  <a:gd name="T11" fmla="*/ 9 h 38"/>
                  <a:gd name="T12" fmla="*/ 135 w 268"/>
                  <a:gd name="T13" fmla="*/ 19 h 38"/>
                  <a:gd name="T14" fmla="*/ 135 w 268"/>
                  <a:gd name="T15" fmla="*/ 29 h 38"/>
                  <a:gd name="T16" fmla="*/ 135 w 268"/>
                  <a:gd name="T17" fmla="*/ 38 h 38"/>
                  <a:gd name="T18" fmla="*/ 106 w 268"/>
                  <a:gd name="T19" fmla="*/ 38 h 38"/>
                  <a:gd name="T20" fmla="*/ 77 w 268"/>
                  <a:gd name="T21" fmla="*/ 38 h 38"/>
                  <a:gd name="T22" fmla="*/ 48 w 268"/>
                  <a:gd name="T23" fmla="*/ 38 h 38"/>
                  <a:gd name="T24" fmla="*/ 20 w 268"/>
                  <a:gd name="T25" fmla="*/ 38 h 38"/>
                  <a:gd name="T26" fmla="*/ 10 w 268"/>
                  <a:gd name="T27" fmla="*/ 30 h 38"/>
                  <a:gd name="T28" fmla="*/ 0 w 268"/>
                  <a:gd name="T29" fmla="*/ 20 h 38"/>
                  <a:gd name="T30" fmla="*/ 0 w 268"/>
                  <a:gd name="T31" fmla="*/ 10 h 38"/>
                  <a:gd name="T32" fmla="*/ 0 w 268"/>
                  <a:gd name="T33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8" h="38">
                    <a:moveTo>
                      <a:pt x="268" y="0"/>
                    </a:moveTo>
                    <a:lnTo>
                      <a:pt x="235" y="0"/>
                    </a:lnTo>
                    <a:lnTo>
                      <a:pt x="202" y="0"/>
                    </a:lnTo>
                    <a:lnTo>
                      <a:pt x="169" y="0"/>
                    </a:lnTo>
                    <a:lnTo>
                      <a:pt x="135" y="0"/>
                    </a:lnTo>
                    <a:lnTo>
                      <a:pt x="135" y="9"/>
                    </a:lnTo>
                    <a:lnTo>
                      <a:pt x="135" y="19"/>
                    </a:lnTo>
                    <a:lnTo>
                      <a:pt x="135" y="29"/>
                    </a:lnTo>
                    <a:lnTo>
                      <a:pt x="135" y="38"/>
                    </a:lnTo>
                    <a:lnTo>
                      <a:pt x="106" y="38"/>
                    </a:lnTo>
                    <a:lnTo>
                      <a:pt x="77" y="38"/>
                    </a:lnTo>
                    <a:lnTo>
                      <a:pt x="48" y="38"/>
                    </a:lnTo>
                    <a:lnTo>
                      <a:pt x="20" y="38"/>
                    </a:lnTo>
                    <a:lnTo>
                      <a:pt x="10" y="30"/>
                    </a:lnTo>
                    <a:lnTo>
                      <a:pt x="0" y="20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88" name="Freeform 384"/>
              <p:cNvSpPr>
                <a:spLocks/>
              </p:cNvSpPr>
              <p:nvPr/>
            </p:nvSpPr>
            <p:spPr bwMode="auto">
              <a:xfrm>
                <a:off x="8671" y="2252"/>
                <a:ext cx="2" cy="4"/>
              </a:xfrm>
              <a:custGeom>
                <a:avLst/>
                <a:gdLst>
                  <a:gd name="T0" fmla="*/ 0 w 2"/>
                  <a:gd name="T1" fmla="*/ 4 h 4"/>
                  <a:gd name="T2" fmla="*/ 1 w 2"/>
                  <a:gd name="T3" fmla="*/ 2 h 4"/>
                  <a:gd name="T4" fmla="*/ 2 w 2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4">
                    <a:moveTo>
                      <a:pt x="0" y="4"/>
                    </a:moveTo>
                    <a:lnTo>
                      <a:pt x="1" y="2"/>
                    </a:lnTo>
                    <a:lnTo>
                      <a:pt x="2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89" name="Freeform 385"/>
              <p:cNvSpPr>
                <a:spLocks/>
              </p:cNvSpPr>
              <p:nvPr/>
            </p:nvSpPr>
            <p:spPr bwMode="auto">
              <a:xfrm flipH="1">
                <a:off x="8382" y="1909"/>
                <a:ext cx="2" cy="347"/>
              </a:xfrm>
              <a:custGeom>
                <a:avLst/>
                <a:gdLst>
                  <a:gd name="T0" fmla="*/ 19 w 19"/>
                  <a:gd name="T1" fmla="*/ 2229 h 2229"/>
                  <a:gd name="T2" fmla="*/ 19 w 19"/>
                  <a:gd name="T3" fmla="*/ 2199 h 2229"/>
                  <a:gd name="T4" fmla="*/ 19 w 19"/>
                  <a:gd name="T5" fmla="*/ 2170 h 2229"/>
                  <a:gd name="T6" fmla="*/ 19 w 19"/>
                  <a:gd name="T7" fmla="*/ 2141 h 2229"/>
                  <a:gd name="T8" fmla="*/ 19 w 19"/>
                  <a:gd name="T9" fmla="*/ 2112 h 2229"/>
                  <a:gd name="T10" fmla="*/ 10 w 19"/>
                  <a:gd name="T11" fmla="*/ 2103 h 2229"/>
                  <a:gd name="T12" fmla="*/ 0 w 19"/>
                  <a:gd name="T13" fmla="*/ 2094 h 2229"/>
                  <a:gd name="T14" fmla="*/ 0 w 19"/>
                  <a:gd name="T15" fmla="*/ 2053 h 2229"/>
                  <a:gd name="T16" fmla="*/ 0 w 19"/>
                  <a:gd name="T17" fmla="*/ 2012 h 2229"/>
                  <a:gd name="T18" fmla="*/ 0 w 19"/>
                  <a:gd name="T19" fmla="*/ 1971 h 2229"/>
                  <a:gd name="T20" fmla="*/ 0 w 19"/>
                  <a:gd name="T21" fmla="*/ 1931 h 2229"/>
                  <a:gd name="T22" fmla="*/ 0 w 19"/>
                  <a:gd name="T23" fmla="*/ 1889 h 2229"/>
                  <a:gd name="T24" fmla="*/ 0 w 19"/>
                  <a:gd name="T25" fmla="*/ 1848 h 2229"/>
                  <a:gd name="T26" fmla="*/ 0 w 19"/>
                  <a:gd name="T27" fmla="*/ 1807 h 2229"/>
                  <a:gd name="T28" fmla="*/ 0 w 19"/>
                  <a:gd name="T29" fmla="*/ 1766 h 2229"/>
                  <a:gd name="T30" fmla="*/ 9 w 19"/>
                  <a:gd name="T31" fmla="*/ 1758 h 2229"/>
                  <a:gd name="T32" fmla="*/ 19 w 19"/>
                  <a:gd name="T33" fmla="*/ 1749 h 2229"/>
                  <a:gd name="T34" fmla="*/ 19 w 19"/>
                  <a:gd name="T35" fmla="*/ 1701 h 2229"/>
                  <a:gd name="T36" fmla="*/ 19 w 19"/>
                  <a:gd name="T37" fmla="*/ 1655 h 2229"/>
                  <a:gd name="T38" fmla="*/ 19 w 19"/>
                  <a:gd name="T39" fmla="*/ 1608 h 2229"/>
                  <a:gd name="T40" fmla="*/ 19 w 19"/>
                  <a:gd name="T41" fmla="*/ 1562 h 2229"/>
                  <a:gd name="T42" fmla="*/ 19 w 19"/>
                  <a:gd name="T43" fmla="*/ 1514 h 2229"/>
                  <a:gd name="T44" fmla="*/ 19 w 19"/>
                  <a:gd name="T45" fmla="*/ 1468 h 2229"/>
                  <a:gd name="T46" fmla="*/ 19 w 19"/>
                  <a:gd name="T47" fmla="*/ 1421 h 2229"/>
                  <a:gd name="T48" fmla="*/ 19 w 19"/>
                  <a:gd name="T49" fmla="*/ 1374 h 2229"/>
                  <a:gd name="T50" fmla="*/ 19 w 19"/>
                  <a:gd name="T51" fmla="*/ 1327 h 2229"/>
                  <a:gd name="T52" fmla="*/ 19 w 19"/>
                  <a:gd name="T53" fmla="*/ 1280 h 2229"/>
                  <a:gd name="T54" fmla="*/ 19 w 19"/>
                  <a:gd name="T55" fmla="*/ 1233 h 2229"/>
                  <a:gd name="T56" fmla="*/ 19 w 19"/>
                  <a:gd name="T57" fmla="*/ 1187 h 2229"/>
                  <a:gd name="T58" fmla="*/ 19 w 19"/>
                  <a:gd name="T59" fmla="*/ 1139 h 2229"/>
                  <a:gd name="T60" fmla="*/ 19 w 19"/>
                  <a:gd name="T61" fmla="*/ 1092 h 2229"/>
                  <a:gd name="T62" fmla="*/ 19 w 19"/>
                  <a:gd name="T63" fmla="*/ 1046 h 2229"/>
                  <a:gd name="T64" fmla="*/ 19 w 19"/>
                  <a:gd name="T65" fmla="*/ 999 h 2229"/>
                  <a:gd name="T66" fmla="*/ 10 w 19"/>
                  <a:gd name="T67" fmla="*/ 989 h 2229"/>
                  <a:gd name="T68" fmla="*/ 0 w 19"/>
                  <a:gd name="T69" fmla="*/ 979 h 2229"/>
                  <a:gd name="T70" fmla="*/ 0 w 19"/>
                  <a:gd name="T71" fmla="*/ 953 h 2229"/>
                  <a:gd name="T72" fmla="*/ 0 w 19"/>
                  <a:gd name="T73" fmla="*/ 927 h 2229"/>
                  <a:gd name="T74" fmla="*/ 0 w 19"/>
                  <a:gd name="T75" fmla="*/ 900 h 2229"/>
                  <a:gd name="T76" fmla="*/ 0 w 19"/>
                  <a:gd name="T77" fmla="*/ 873 h 2229"/>
                  <a:gd name="T78" fmla="*/ 0 w 19"/>
                  <a:gd name="T79" fmla="*/ 848 h 2229"/>
                  <a:gd name="T80" fmla="*/ 0 w 19"/>
                  <a:gd name="T81" fmla="*/ 821 h 2229"/>
                  <a:gd name="T82" fmla="*/ 0 w 19"/>
                  <a:gd name="T83" fmla="*/ 794 h 2229"/>
                  <a:gd name="T84" fmla="*/ 0 w 19"/>
                  <a:gd name="T85" fmla="*/ 767 h 2229"/>
                  <a:gd name="T86" fmla="*/ 9 w 19"/>
                  <a:gd name="T87" fmla="*/ 758 h 2229"/>
                  <a:gd name="T88" fmla="*/ 19 w 19"/>
                  <a:gd name="T89" fmla="*/ 749 h 2229"/>
                  <a:gd name="T90" fmla="*/ 19 w 19"/>
                  <a:gd name="T91" fmla="*/ 702 h 2229"/>
                  <a:gd name="T92" fmla="*/ 19 w 19"/>
                  <a:gd name="T93" fmla="*/ 655 h 2229"/>
                  <a:gd name="T94" fmla="*/ 19 w 19"/>
                  <a:gd name="T95" fmla="*/ 608 h 2229"/>
                  <a:gd name="T96" fmla="*/ 19 w 19"/>
                  <a:gd name="T97" fmla="*/ 562 h 2229"/>
                  <a:gd name="T98" fmla="*/ 19 w 19"/>
                  <a:gd name="T99" fmla="*/ 515 h 2229"/>
                  <a:gd name="T100" fmla="*/ 19 w 19"/>
                  <a:gd name="T101" fmla="*/ 468 h 2229"/>
                  <a:gd name="T102" fmla="*/ 19 w 19"/>
                  <a:gd name="T103" fmla="*/ 421 h 2229"/>
                  <a:gd name="T104" fmla="*/ 19 w 19"/>
                  <a:gd name="T105" fmla="*/ 375 h 2229"/>
                  <a:gd name="T106" fmla="*/ 19 w 19"/>
                  <a:gd name="T107" fmla="*/ 328 h 2229"/>
                  <a:gd name="T108" fmla="*/ 19 w 19"/>
                  <a:gd name="T109" fmla="*/ 281 h 2229"/>
                  <a:gd name="T110" fmla="*/ 19 w 19"/>
                  <a:gd name="T111" fmla="*/ 234 h 2229"/>
                  <a:gd name="T112" fmla="*/ 19 w 19"/>
                  <a:gd name="T113" fmla="*/ 188 h 2229"/>
                  <a:gd name="T114" fmla="*/ 19 w 19"/>
                  <a:gd name="T115" fmla="*/ 141 h 2229"/>
                  <a:gd name="T116" fmla="*/ 19 w 19"/>
                  <a:gd name="T117" fmla="*/ 94 h 2229"/>
                  <a:gd name="T118" fmla="*/ 19 w 19"/>
                  <a:gd name="T119" fmla="*/ 47 h 2229"/>
                  <a:gd name="T120" fmla="*/ 19 w 19"/>
                  <a:gd name="T121" fmla="*/ 0 h 2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9" h="2229">
                    <a:moveTo>
                      <a:pt x="19" y="2229"/>
                    </a:moveTo>
                    <a:lnTo>
                      <a:pt x="19" y="2199"/>
                    </a:lnTo>
                    <a:lnTo>
                      <a:pt x="19" y="2170"/>
                    </a:lnTo>
                    <a:lnTo>
                      <a:pt x="19" y="2141"/>
                    </a:lnTo>
                    <a:lnTo>
                      <a:pt x="19" y="2112"/>
                    </a:lnTo>
                    <a:lnTo>
                      <a:pt x="10" y="2103"/>
                    </a:lnTo>
                    <a:lnTo>
                      <a:pt x="0" y="2094"/>
                    </a:lnTo>
                    <a:lnTo>
                      <a:pt x="0" y="2053"/>
                    </a:lnTo>
                    <a:lnTo>
                      <a:pt x="0" y="2012"/>
                    </a:lnTo>
                    <a:lnTo>
                      <a:pt x="0" y="1971"/>
                    </a:lnTo>
                    <a:lnTo>
                      <a:pt x="0" y="1931"/>
                    </a:lnTo>
                    <a:lnTo>
                      <a:pt x="0" y="1889"/>
                    </a:lnTo>
                    <a:lnTo>
                      <a:pt x="0" y="1848"/>
                    </a:lnTo>
                    <a:lnTo>
                      <a:pt x="0" y="1807"/>
                    </a:lnTo>
                    <a:lnTo>
                      <a:pt x="0" y="1766"/>
                    </a:lnTo>
                    <a:lnTo>
                      <a:pt x="9" y="1758"/>
                    </a:lnTo>
                    <a:lnTo>
                      <a:pt x="19" y="1749"/>
                    </a:lnTo>
                    <a:lnTo>
                      <a:pt x="19" y="1701"/>
                    </a:lnTo>
                    <a:lnTo>
                      <a:pt x="19" y="1655"/>
                    </a:lnTo>
                    <a:lnTo>
                      <a:pt x="19" y="1608"/>
                    </a:lnTo>
                    <a:lnTo>
                      <a:pt x="19" y="1562"/>
                    </a:lnTo>
                    <a:lnTo>
                      <a:pt x="19" y="1514"/>
                    </a:lnTo>
                    <a:lnTo>
                      <a:pt x="19" y="1468"/>
                    </a:lnTo>
                    <a:lnTo>
                      <a:pt x="19" y="1421"/>
                    </a:lnTo>
                    <a:lnTo>
                      <a:pt x="19" y="1374"/>
                    </a:lnTo>
                    <a:lnTo>
                      <a:pt x="19" y="1327"/>
                    </a:lnTo>
                    <a:lnTo>
                      <a:pt x="19" y="1280"/>
                    </a:lnTo>
                    <a:lnTo>
                      <a:pt x="19" y="1233"/>
                    </a:lnTo>
                    <a:lnTo>
                      <a:pt x="19" y="1187"/>
                    </a:lnTo>
                    <a:lnTo>
                      <a:pt x="19" y="1139"/>
                    </a:lnTo>
                    <a:lnTo>
                      <a:pt x="19" y="1092"/>
                    </a:lnTo>
                    <a:lnTo>
                      <a:pt x="19" y="1046"/>
                    </a:lnTo>
                    <a:lnTo>
                      <a:pt x="19" y="999"/>
                    </a:lnTo>
                    <a:lnTo>
                      <a:pt x="10" y="989"/>
                    </a:lnTo>
                    <a:lnTo>
                      <a:pt x="0" y="979"/>
                    </a:lnTo>
                    <a:lnTo>
                      <a:pt x="0" y="953"/>
                    </a:lnTo>
                    <a:lnTo>
                      <a:pt x="0" y="927"/>
                    </a:lnTo>
                    <a:lnTo>
                      <a:pt x="0" y="900"/>
                    </a:lnTo>
                    <a:lnTo>
                      <a:pt x="0" y="873"/>
                    </a:lnTo>
                    <a:lnTo>
                      <a:pt x="0" y="848"/>
                    </a:lnTo>
                    <a:lnTo>
                      <a:pt x="0" y="821"/>
                    </a:lnTo>
                    <a:lnTo>
                      <a:pt x="0" y="794"/>
                    </a:lnTo>
                    <a:lnTo>
                      <a:pt x="0" y="767"/>
                    </a:lnTo>
                    <a:lnTo>
                      <a:pt x="9" y="758"/>
                    </a:lnTo>
                    <a:lnTo>
                      <a:pt x="19" y="749"/>
                    </a:lnTo>
                    <a:lnTo>
                      <a:pt x="19" y="702"/>
                    </a:lnTo>
                    <a:lnTo>
                      <a:pt x="19" y="655"/>
                    </a:lnTo>
                    <a:lnTo>
                      <a:pt x="19" y="608"/>
                    </a:lnTo>
                    <a:lnTo>
                      <a:pt x="19" y="562"/>
                    </a:lnTo>
                    <a:lnTo>
                      <a:pt x="19" y="515"/>
                    </a:lnTo>
                    <a:lnTo>
                      <a:pt x="19" y="468"/>
                    </a:lnTo>
                    <a:lnTo>
                      <a:pt x="19" y="421"/>
                    </a:lnTo>
                    <a:lnTo>
                      <a:pt x="19" y="375"/>
                    </a:lnTo>
                    <a:lnTo>
                      <a:pt x="19" y="328"/>
                    </a:lnTo>
                    <a:lnTo>
                      <a:pt x="19" y="281"/>
                    </a:lnTo>
                    <a:lnTo>
                      <a:pt x="19" y="234"/>
                    </a:lnTo>
                    <a:lnTo>
                      <a:pt x="19" y="188"/>
                    </a:lnTo>
                    <a:lnTo>
                      <a:pt x="19" y="141"/>
                    </a:lnTo>
                    <a:lnTo>
                      <a:pt x="19" y="94"/>
                    </a:lnTo>
                    <a:lnTo>
                      <a:pt x="19" y="47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0" name="Freeform 386"/>
              <p:cNvSpPr>
                <a:spLocks/>
              </p:cNvSpPr>
              <p:nvPr/>
            </p:nvSpPr>
            <p:spPr bwMode="auto">
              <a:xfrm flipH="1">
                <a:off x="7503" y="2205"/>
                <a:ext cx="101" cy="51"/>
              </a:xfrm>
              <a:custGeom>
                <a:avLst/>
                <a:gdLst>
                  <a:gd name="T0" fmla="*/ 709 w 805"/>
                  <a:gd name="T1" fmla="*/ 297 h 327"/>
                  <a:gd name="T2" fmla="*/ 709 w 805"/>
                  <a:gd name="T3" fmla="*/ 239 h 327"/>
                  <a:gd name="T4" fmla="*/ 718 w 805"/>
                  <a:gd name="T5" fmla="*/ 210 h 327"/>
                  <a:gd name="T6" fmla="*/ 738 w 805"/>
                  <a:gd name="T7" fmla="*/ 210 h 327"/>
                  <a:gd name="T8" fmla="*/ 757 w 805"/>
                  <a:gd name="T9" fmla="*/ 201 h 327"/>
                  <a:gd name="T10" fmla="*/ 767 w 805"/>
                  <a:gd name="T11" fmla="*/ 173 h 327"/>
                  <a:gd name="T12" fmla="*/ 767 w 805"/>
                  <a:gd name="T13" fmla="*/ 134 h 327"/>
                  <a:gd name="T14" fmla="*/ 777 w 805"/>
                  <a:gd name="T15" fmla="*/ 106 h 327"/>
                  <a:gd name="T16" fmla="*/ 795 w 805"/>
                  <a:gd name="T17" fmla="*/ 86 h 327"/>
                  <a:gd name="T18" fmla="*/ 805 w 805"/>
                  <a:gd name="T19" fmla="*/ 57 h 327"/>
                  <a:gd name="T20" fmla="*/ 805 w 805"/>
                  <a:gd name="T21" fmla="*/ 19 h 327"/>
                  <a:gd name="T22" fmla="*/ 785 w 805"/>
                  <a:gd name="T23" fmla="*/ 0 h 327"/>
                  <a:gd name="T24" fmla="*/ 742 w 805"/>
                  <a:gd name="T25" fmla="*/ 0 h 327"/>
                  <a:gd name="T26" fmla="*/ 699 w 805"/>
                  <a:gd name="T27" fmla="*/ 0 h 327"/>
                  <a:gd name="T28" fmla="*/ 654 w 805"/>
                  <a:gd name="T29" fmla="*/ 0 h 327"/>
                  <a:gd name="T30" fmla="*/ 624 w 805"/>
                  <a:gd name="T31" fmla="*/ 9 h 327"/>
                  <a:gd name="T32" fmla="*/ 604 w 805"/>
                  <a:gd name="T33" fmla="*/ 19 h 327"/>
                  <a:gd name="T34" fmla="*/ 584 w 805"/>
                  <a:gd name="T35" fmla="*/ 19 h 327"/>
                  <a:gd name="T36" fmla="*/ 566 w 805"/>
                  <a:gd name="T37" fmla="*/ 10 h 327"/>
                  <a:gd name="T38" fmla="*/ 537 w 805"/>
                  <a:gd name="T39" fmla="*/ 0 h 327"/>
                  <a:gd name="T40" fmla="*/ 499 w 805"/>
                  <a:gd name="T41" fmla="*/ 0 h 327"/>
                  <a:gd name="T42" fmla="*/ 470 w 805"/>
                  <a:gd name="T43" fmla="*/ 9 h 327"/>
                  <a:gd name="T44" fmla="*/ 451 w 805"/>
                  <a:gd name="T45" fmla="*/ 28 h 327"/>
                  <a:gd name="T46" fmla="*/ 408 w 805"/>
                  <a:gd name="T47" fmla="*/ 37 h 327"/>
                  <a:gd name="T48" fmla="*/ 341 w 805"/>
                  <a:gd name="T49" fmla="*/ 37 h 327"/>
                  <a:gd name="T50" fmla="*/ 306 w 805"/>
                  <a:gd name="T51" fmla="*/ 46 h 327"/>
                  <a:gd name="T52" fmla="*/ 306 w 805"/>
                  <a:gd name="T53" fmla="*/ 66 h 327"/>
                  <a:gd name="T54" fmla="*/ 268 w 805"/>
                  <a:gd name="T55" fmla="*/ 76 h 327"/>
                  <a:gd name="T56" fmla="*/ 191 w 805"/>
                  <a:gd name="T57" fmla="*/ 76 h 327"/>
                  <a:gd name="T58" fmla="*/ 144 w 805"/>
                  <a:gd name="T59" fmla="*/ 85 h 327"/>
                  <a:gd name="T60" fmla="*/ 105 w 805"/>
                  <a:gd name="T61" fmla="*/ 95 h 327"/>
                  <a:gd name="T62" fmla="*/ 46 w 805"/>
                  <a:gd name="T63" fmla="*/ 95 h 327"/>
                  <a:gd name="T64" fmla="*/ 17 w 805"/>
                  <a:gd name="T65" fmla="*/ 105 h 327"/>
                  <a:gd name="T66" fmla="*/ 9 w 805"/>
                  <a:gd name="T67" fmla="*/ 124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05" h="327">
                    <a:moveTo>
                      <a:pt x="709" y="327"/>
                    </a:moveTo>
                    <a:lnTo>
                      <a:pt x="709" y="297"/>
                    </a:lnTo>
                    <a:lnTo>
                      <a:pt x="709" y="268"/>
                    </a:lnTo>
                    <a:lnTo>
                      <a:pt x="709" y="239"/>
                    </a:lnTo>
                    <a:lnTo>
                      <a:pt x="709" y="210"/>
                    </a:lnTo>
                    <a:lnTo>
                      <a:pt x="718" y="210"/>
                    </a:lnTo>
                    <a:lnTo>
                      <a:pt x="727" y="210"/>
                    </a:lnTo>
                    <a:lnTo>
                      <a:pt x="738" y="210"/>
                    </a:lnTo>
                    <a:lnTo>
                      <a:pt x="748" y="210"/>
                    </a:lnTo>
                    <a:lnTo>
                      <a:pt x="757" y="201"/>
                    </a:lnTo>
                    <a:lnTo>
                      <a:pt x="767" y="192"/>
                    </a:lnTo>
                    <a:lnTo>
                      <a:pt x="767" y="173"/>
                    </a:lnTo>
                    <a:lnTo>
                      <a:pt x="767" y="154"/>
                    </a:lnTo>
                    <a:lnTo>
                      <a:pt x="767" y="134"/>
                    </a:lnTo>
                    <a:lnTo>
                      <a:pt x="767" y="115"/>
                    </a:lnTo>
                    <a:lnTo>
                      <a:pt x="777" y="106"/>
                    </a:lnTo>
                    <a:lnTo>
                      <a:pt x="786" y="95"/>
                    </a:lnTo>
                    <a:lnTo>
                      <a:pt x="795" y="86"/>
                    </a:lnTo>
                    <a:lnTo>
                      <a:pt x="805" y="76"/>
                    </a:lnTo>
                    <a:lnTo>
                      <a:pt x="805" y="57"/>
                    </a:lnTo>
                    <a:lnTo>
                      <a:pt x="805" y="39"/>
                    </a:lnTo>
                    <a:lnTo>
                      <a:pt x="805" y="19"/>
                    </a:lnTo>
                    <a:lnTo>
                      <a:pt x="805" y="0"/>
                    </a:lnTo>
                    <a:lnTo>
                      <a:pt x="785" y="0"/>
                    </a:lnTo>
                    <a:lnTo>
                      <a:pt x="763" y="0"/>
                    </a:lnTo>
                    <a:lnTo>
                      <a:pt x="742" y="0"/>
                    </a:lnTo>
                    <a:lnTo>
                      <a:pt x="720" y="0"/>
                    </a:lnTo>
                    <a:lnTo>
                      <a:pt x="699" y="0"/>
                    </a:lnTo>
                    <a:lnTo>
                      <a:pt x="676" y="0"/>
                    </a:lnTo>
                    <a:lnTo>
                      <a:pt x="654" y="0"/>
                    </a:lnTo>
                    <a:lnTo>
                      <a:pt x="633" y="0"/>
                    </a:lnTo>
                    <a:lnTo>
                      <a:pt x="624" y="9"/>
                    </a:lnTo>
                    <a:lnTo>
                      <a:pt x="613" y="19"/>
                    </a:lnTo>
                    <a:lnTo>
                      <a:pt x="604" y="19"/>
                    </a:lnTo>
                    <a:lnTo>
                      <a:pt x="595" y="19"/>
                    </a:lnTo>
                    <a:lnTo>
                      <a:pt x="584" y="19"/>
                    </a:lnTo>
                    <a:lnTo>
                      <a:pt x="575" y="19"/>
                    </a:lnTo>
                    <a:lnTo>
                      <a:pt x="566" y="10"/>
                    </a:lnTo>
                    <a:lnTo>
                      <a:pt x="556" y="0"/>
                    </a:lnTo>
                    <a:lnTo>
                      <a:pt x="537" y="0"/>
                    </a:lnTo>
                    <a:lnTo>
                      <a:pt x="518" y="0"/>
                    </a:lnTo>
                    <a:lnTo>
                      <a:pt x="499" y="0"/>
                    </a:lnTo>
                    <a:lnTo>
                      <a:pt x="480" y="0"/>
                    </a:lnTo>
                    <a:lnTo>
                      <a:pt x="470" y="9"/>
                    </a:lnTo>
                    <a:lnTo>
                      <a:pt x="460" y="18"/>
                    </a:lnTo>
                    <a:lnTo>
                      <a:pt x="451" y="28"/>
                    </a:lnTo>
                    <a:lnTo>
                      <a:pt x="441" y="37"/>
                    </a:lnTo>
                    <a:lnTo>
                      <a:pt x="408" y="37"/>
                    </a:lnTo>
                    <a:lnTo>
                      <a:pt x="374" y="37"/>
                    </a:lnTo>
                    <a:lnTo>
                      <a:pt x="341" y="37"/>
                    </a:lnTo>
                    <a:lnTo>
                      <a:pt x="306" y="37"/>
                    </a:lnTo>
                    <a:lnTo>
                      <a:pt x="306" y="46"/>
                    </a:lnTo>
                    <a:lnTo>
                      <a:pt x="306" y="56"/>
                    </a:lnTo>
                    <a:lnTo>
                      <a:pt x="306" y="66"/>
                    </a:lnTo>
                    <a:lnTo>
                      <a:pt x="306" y="76"/>
                    </a:lnTo>
                    <a:lnTo>
                      <a:pt x="268" y="76"/>
                    </a:lnTo>
                    <a:lnTo>
                      <a:pt x="230" y="76"/>
                    </a:lnTo>
                    <a:lnTo>
                      <a:pt x="191" y="76"/>
                    </a:lnTo>
                    <a:lnTo>
                      <a:pt x="153" y="76"/>
                    </a:lnTo>
                    <a:lnTo>
                      <a:pt x="144" y="85"/>
                    </a:lnTo>
                    <a:lnTo>
                      <a:pt x="133" y="95"/>
                    </a:lnTo>
                    <a:lnTo>
                      <a:pt x="105" y="95"/>
                    </a:lnTo>
                    <a:lnTo>
                      <a:pt x="76" y="95"/>
                    </a:lnTo>
                    <a:lnTo>
                      <a:pt x="46" y="95"/>
                    </a:lnTo>
                    <a:lnTo>
                      <a:pt x="17" y="95"/>
                    </a:lnTo>
                    <a:lnTo>
                      <a:pt x="17" y="105"/>
                    </a:lnTo>
                    <a:lnTo>
                      <a:pt x="17" y="115"/>
                    </a:lnTo>
                    <a:lnTo>
                      <a:pt x="9" y="124"/>
                    </a:lnTo>
                    <a:lnTo>
                      <a:pt x="0" y="134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1" name="Freeform 387"/>
              <p:cNvSpPr>
                <a:spLocks/>
              </p:cNvSpPr>
              <p:nvPr/>
            </p:nvSpPr>
            <p:spPr bwMode="auto">
              <a:xfrm flipH="1">
                <a:off x="8672" y="1909"/>
                <a:ext cx="12" cy="343"/>
              </a:xfrm>
              <a:custGeom>
                <a:avLst/>
                <a:gdLst>
                  <a:gd name="T0" fmla="*/ 96 w 96"/>
                  <a:gd name="T1" fmla="*/ 2195 h 2209"/>
                  <a:gd name="T2" fmla="*/ 96 w 96"/>
                  <a:gd name="T3" fmla="*/ 2165 h 2209"/>
                  <a:gd name="T4" fmla="*/ 87 w 96"/>
                  <a:gd name="T5" fmla="*/ 2141 h 2209"/>
                  <a:gd name="T6" fmla="*/ 76 w 96"/>
                  <a:gd name="T7" fmla="*/ 2122 h 2209"/>
                  <a:gd name="T8" fmla="*/ 76 w 96"/>
                  <a:gd name="T9" fmla="*/ 2103 h 2209"/>
                  <a:gd name="T10" fmla="*/ 67 w 96"/>
                  <a:gd name="T11" fmla="*/ 2085 h 2209"/>
                  <a:gd name="T12" fmla="*/ 57 w 96"/>
                  <a:gd name="T13" fmla="*/ 2041 h 2209"/>
                  <a:gd name="T14" fmla="*/ 57 w 96"/>
                  <a:gd name="T15" fmla="*/ 1974 h 2209"/>
                  <a:gd name="T16" fmla="*/ 57 w 96"/>
                  <a:gd name="T17" fmla="*/ 1906 h 2209"/>
                  <a:gd name="T18" fmla="*/ 57 w 96"/>
                  <a:gd name="T19" fmla="*/ 1839 h 2209"/>
                  <a:gd name="T20" fmla="*/ 66 w 96"/>
                  <a:gd name="T21" fmla="*/ 1796 h 2209"/>
                  <a:gd name="T22" fmla="*/ 76 w 96"/>
                  <a:gd name="T23" fmla="*/ 1772 h 2209"/>
                  <a:gd name="T24" fmla="*/ 76 w 96"/>
                  <a:gd name="T25" fmla="*/ 1744 h 2209"/>
                  <a:gd name="T26" fmla="*/ 67 w 96"/>
                  <a:gd name="T27" fmla="*/ 1720 h 2209"/>
                  <a:gd name="T28" fmla="*/ 57 w 96"/>
                  <a:gd name="T29" fmla="*/ 1686 h 2209"/>
                  <a:gd name="T30" fmla="*/ 57 w 96"/>
                  <a:gd name="T31" fmla="*/ 1638 h 2209"/>
                  <a:gd name="T32" fmla="*/ 66 w 96"/>
                  <a:gd name="T33" fmla="*/ 1604 h 2209"/>
                  <a:gd name="T34" fmla="*/ 76 w 96"/>
                  <a:gd name="T35" fmla="*/ 1561 h 2209"/>
                  <a:gd name="T36" fmla="*/ 76 w 96"/>
                  <a:gd name="T37" fmla="*/ 1493 h 2209"/>
                  <a:gd name="T38" fmla="*/ 67 w 96"/>
                  <a:gd name="T39" fmla="*/ 1450 h 2209"/>
                  <a:gd name="T40" fmla="*/ 57 w 96"/>
                  <a:gd name="T41" fmla="*/ 1385 h 2209"/>
                  <a:gd name="T42" fmla="*/ 57 w 96"/>
                  <a:gd name="T43" fmla="*/ 1275 h 2209"/>
                  <a:gd name="T44" fmla="*/ 57 w 96"/>
                  <a:gd name="T45" fmla="*/ 1165 h 2209"/>
                  <a:gd name="T46" fmla="*/ 57 w 96"/>
                  <a:gd name="T47" fmla="*/ 1054 h 2209"/>
                  <a:gd name="T48" fmla="*/ 48 w 96"/>
                  <a:gd name="T49" fmla="*/ 989 h 2209"/>
                  <a:gd name="T50" fmla="*/ 37 w 96"/>
                  <a:gd name="T51" fmla="*/ 943 h 2209"/>
                  <a:gd name="T52" fmla="*/ 37 w 96"/>
                  <a:gd name="T53" fmla="*/ 872 h 2209"/>
                  <a:gd name="T54" fmla="*/ 37 w 96"/>
                  <a:gd name="T55" fmla="*/ 800 h 2209"/>
                  <a:gd name="T56" fmla="*/ 37 w 96"/>
                  <a:gd name="T57" fmla="*/ 728 h 2209"/>
                  <a:gd name="T58" fmla="*/ 28 w 96"/>
                  <a:gd name="T59" fmla="*/ 682 h 2209"/>
                  <a:gd name="T60" fmla="*/ 19 w 96"/>
                  <a:gd name="T61" fmla="*/ 600 h 2209"/>
                  <a:gd name="T62" fmla="*/ 19 w 96"/>
                  <a:gd name="T63" fmla="*/ 456 h 2209"/>
                  <a:gd name="T64" fmla="*/ 19 w 96"/>
                  <a:gd name="T65" fmla="*/ 312 h 2209"/>
                  <a:gd name="T66" fmla="*/ 19 w 96"/>
                  <a:gd name="T67" fmla="*/ 167 h 2209"/>
                  <a:gd name="T68" fmla="*/ 10 w 96"/>
                  <a:gd name="T69" fmla="*/ 86 h 2209"/>
                  <a:gd name="T70" fmla="*/ 0 w 96"/>
                  <a:gd name="T71" fmla="*/ 57 h 2209"/>
                  <a:gd name="T72" fmla="*/ 0 w 96"/>
                  <a:gd name="T73" fmla="*/ 19 h 2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6" h="2209">
                    <a:moveTo>
                      <a:pt x="96" y="2209"/>
                    </a:moveTo>
                    <a:lnTo>
                      <a:pt x="96" y="2195"/>
                    </a:lnTo>
                    <a:lnTo>
                      <a:pt x="96" y="2180"/>
                    </a:lnTo>
                    <a:lnTo>
                      <a:pt x="96" y="2165"/>
                    </a:lnTo>
                    <a:lnTo>
                      <a:pt x="96" y="2150"/>
                    </a:lnTo>
                    <a:lnTo>
                      <a:pt x="87" y="2141"/>
                    </a:lnTo>
                    <a:lnTo>
                      <a:pt x="76" y="2131"/>
                    </a:lnTo>
                    <a:lnTo>
                      <a:pt x="76" y="2122"/>
                    </a:lnTo>
                    <a:lnTo>
                      <a:pt x="76" y="2112"/>
                    </a:lnTo>
                    <a:lnTo>
                      <a:pt x="76" y="2103"/>
                    </a:lnTo>
                    <a:lnTo>
                      <a:pt x="76" y="2094"/>
                    </a:lnTo>
                    <a:lnTo>
                      <a:pt x="67" y="2085"/>
                    </a:lnTo>
                    <a:lnTo>
                      <a:pt x="57" y="2074"/>
                    </a:lnTo>
                    <a:lnTo>
                      <a:pt x="57" y="2041"/>
                    </a:lnTo>
                    <a:lnTo>
                      <a:pt x="57" y="2008"/>
                    </a:lnTo>
                    <a:lnTo>
                      <a:pt x="57" y="1974"/>
                    </a:lnTo>
                    <a:lnTo>
                      <a:pt x="57" y="1940"/>
                    </a:lnTo>
                    <a:lnTo>
                      <a:pt x="57" y="1906"/>
                    </a:lnTo>
                    <a:lnTo>
                      <a:pt x="57" y="1872"/>
                    </a:lnTo>
                    <a:lnTo>
                      <a:pt x="57" y="1839"/>
                    </a:lnTo>
                    <a:lnTo>
                      <a:pt x="57" y="1805"/>
                    </a:lnTo>
                    <a:lnTo>
                      <a:pt x="66" y="1796"/>
                    </a:lnTo>
                    <a:lnTo>
                      <a:pt x="76" y="1786"/>
                    </a:lnTo>
                    <a:lnTo>
                      <a:pt x="76" y="1772"/>
                    </a:lnTo>
                    <a:lnTo>
                      <a:pt x="76" y="1758"/>
                    </a:lnTo>
                    <a:lnTo>
                      <a:pt x="76" y="1744"/>
                    </a:lnTo>
                    <a:lnTo>
                      <a:pt x="76" y="1729"/>
                    </a:lnTo>
                    <a:lnTo>
                      <a:pt x="67" y="1720"/>
                    </a:lnTo>
                    <a:lnTo>
                      <a:pt x="57" y="1710"/>
                    </a:lnTo>
                    <a:lnTo>
                      <a:pt x="57" y="1686"/>
                    </a:lnTo>
                    <a:lnTo>
                      <a:pt x="57" y="1661"/>
                    </a:lnTo>
                    <a:lnTo>
                      <a:pt x="57" y="1638"/>
                    </a:lnTo>
                    <a:lnTo>
                      <a:pt x="57" y="1613"/>
                    </a:lnTo>
                    <a:lnTo>
                      <a:pt x="66" y="1604"/>
                    </a:lnTo>
                    <a:lnTo>
                      <a:pt x="76" y="1594"/>
                    </a:lnTo>
                    <a:lnTo>
                      <a:pt x="76" y="1561"/>
                    </a:lnTo>
                    <a:lnTo>
                      <a:pt x="76" y="1527"/>
                    </a:lnTo>
                    <a:lnTo>
                      <a:pt x="76" y="1493"/>
                    </a:lnTo>
                    <a:lnTo>
                      <a:pt x="76" y="1459"/>
                    </a:lnTo>
                    <a:lnTo>
                      <a:pt x="67" y="1450"/>
                    </a:lnTo>
                    <a:lnTo>
                      <a:pt x="57" y="1439"/>
                    </a:lnTo>
                    <a:lnTo>
                      <a:pt x="57" y="1385"/>
                    </a:lnTo>
                    <a:lnTo>
                      <a:pt x="57" y="1329"/>
                    </a:lnTo>
                    <a:lnTo>
                      <a:pt x="57" y="1275"/>
                    </a:lnTo>
                    <a:lnTo>
                      <a:pt x="57" y="1220"/>
                    </a:lnTo>
                    <a:lnTo>
                      <a:pt x="57" y="1165"/>
                    </a:lnTo>
                    <a:lnTo>
                      <a:pt x="57" y="1110"/>
                    </a:lnTo>
                    <a:lnTo>
                      <a:pt x="57" y="1054"/>
                    </a:lnTo>
                    <a:lnTo>
                      <a:pt x="57" y="999"/>
                    </a:lnTo>
                    <a:lnTo>
                      <a:pt x="48" y="989"/>
                    </a:lnTo>
                    <a:lnTo>
                      <a:pt x="37" y="979"/>
                    </a:lnTo>
                    <a:lnTo>
                      <a:pt x="37" y="943"/>
                    </a:lnTo>
                    <a:lnTo>
                      <a:pt x="37" y="908"/>
                    </a:lnTo>
                    <a:lnTo>
                      <a:pt x="37" y="872"/>
                    </a:lnTo>
                    <a:lnTo>
                      <a:pt x="37" y="836"/>
                    </a:lnTo>
                    <a:lnTo>
                      <a:pt x="37" y="800"/>
                    </a:lnTo>
                    <a:lnTo>
                      <a:pt x="37" y="764"/>
                    </a:lnTo>
                    <a:lnTo>
                      <a:pt x="37" y="728"/>
                    </a:lnTo>
                    <a:lnTo>
                      <a:pt x="37" y="691"/>
                    </a:lnTo>
                    <a:lnTo>
                      <a:pt x="28" y="682"/>
                    </a:lnTo>
                    <a:lnTo>
                      <a:pt x="19" y="673"/>
                    </a:lnTo>
                    <a:lnTo>
                      <a:pt x="19" y="600"/>
                    </a:lnTo>
                    <a:lnTo>
                      <a:pt x="19" y="528"/>
                    </a:lnTo>
                    <a:lnTo>
                      <a:pt x="19" y="456"/>
                    </a:lnTo>
                    <a:lnTo>
                      <a:pt x="19" y="384"/>
                    </a:lnTo>
                    <a:lnTo>
                      <a:pt x="19" y="312"/>
                    </a:lnTo>
                    <a:lnTo>
                      <a:pt x="19" y="240"/>
                    </a:lnTo>
                    <a:lnTo>
                      <a:pt x="19" y="167"/>
                    </a:lnTo>
                    <a:lnTo>
                      <a:pt x="19" y="95"/>
                    </a:lnTo>
                    <a:lnTo>
                      <a:pt x="10" y="86"/>
                    </a:lnTo>
                    <a:lnTo>
                      <a:pt x="0" y="76"/>
                    </a:lnTo>
                    <a:lnTo>
                      <a:pt x="0" y="57"/>
                    </a:lnTo>
                    <a:lnTo>
                      <a:pt x="0" y="39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2" name="Freeform 388"/>
              <p:cNvSpPr>
                <a:spLocks/>
              </p:cNvSpPr>
              <p:nvPr/>
            </p:nvSpPr>
            <p:spPr bwMode="auto">
              <a:xfrm flipH="1">
                <a:off x="8122" y="1909"/>
                <a:ext cx="3" cy="343"/>
              </a:xfrm>
              <a:custGeom>
                <a:avLst/>
                <a:gdLst>
                  <a:gd name="T0" fmla="*/ 0 w 19"/>
                  <a:gd name="T1" fmla="*/ 2209 h 2209"/>
                  <a:gd name="T2" fmla="*/ 0 w 19"/>
                  <a:gd name="T3" fmla="*/ 2148 h 2209"/>
                  <a:gd name="T4" fmla="*/ 0 w 19"/>
                  <a:gd name="T5" fmla="*/ 2089 h 2209"/>
                  <a:gd name="T6" fmla="*/ 0 w 19"/>
                  <a:gd name="T7" fmla="*/ 2029 h 2209"/>
                  <a:gd name="T8" fmla="*/ 0 w 19"/>
                  <a:gd name="T9" fmla="*/ 1969 h 2209"/>
                  <a:gd name="T10" fmla="*/ 0 w 19"/>
                  <a:gd name="T11" fmla="*/ 1909 h 2209"/>
                  <a:gd name="T12" fmla="*/ 0 w 19"/>
                  <a:gd name="T13" fmla="*/ 1849 h 2209"/>
                  <a:gd name="T14" fmla="*/ 0 w 19"/>
                  <a:gd name="T15" fmla="*/ 1789 h 2209"/>
                  <a:gd name="T16" fmla="*/ 0 w 19"/>
                  <a:gd name="T17" fmla="*/ 1729 h 2209"/>
                  <a:gd name="T18" fmla="*/ 0 w 19"/>
                  <a:gd name="T19" fmla="*/ 1669 h 2209"/>
                  <a:gd name="T20" fmla="*/ 0 w 19"/>
                  <a:gd name="T21" fmla="*/ 1609 h 2209"/>
                  <a:gd name="T22" fmla="*/ 0 w 19"/>
                  <a:gd name="T23" fmla="*/ 1548 h 2209"/>
                  <a:gd name="T24" fmla="*/ 0 w 19"/>
                  <a:gd name="T25" fmla="*/ 1489 h 2209"/>
                  <a:gd name="T26" fmla="*/ 0 w 19"/>
                  <a:gd name="T27" fmla="*/ 1428 h 2209"/>
                  <a:gd name="T28" fmla="*/ 0 w 19"/>
                  <a:gd name="T29" fmla="*/ 1368 h 2209"/>
                  <a:gd name="T30" fmla="*/ 0 w 19"/>
                  <a:gd name="T31" fmla="*/ 1308 h 2209"/>
                  <a:gd name="T32" fmla="*/ 0 w 19"/>
                  <a:gd name="T33" fmla="*/ 1247 h 2209"/>
                  <a:gd name="T34" fmla="*/ 9 w 19"/>
                  <a:gd name="T35" fmla="*/ 1239 h 2209"/>
                  <a:gd name="T36" fmla="*/ 19 w 19"/>
                  <a:gd name="T37" fmla="*/ 1230 h 2209"/>
                  <a:gd name="T38" fmla="*/ 19 w 19"/>
                  <a:gd name="T39" fmla="*/ 1201 h 2209"/>
                  <a:gd name="T40" fmla="*/ 19 w 19"/>
                  <a:gd name="T41" fmla="*/ 1172 h 2209"/>
                  <a:gd name="T42" fmla="*/ 19 w 19"/>
                  <a:gd name="T43" fmla="*/ 1144 h 2209"/>
                  <a:gd name="T44" fmla="*/ 19 w 19"/>
                  <a:gd name="T45" fmla="*/ 1115 h 2209"/>
                  <a:gd name="T46" fmla="*/ 19 w 19"/>
                  <a:gd name="T47" fmla="*/ 1086 h 2209"/>
                  <a:gd name="T48" fmla="*/ 19 w 19"/>
                  <a:gd name="T49" fmla="*/ 1057 h 2209"/>
                  <a:gd name="T50" fmla="*/ 19 w 19"/>
                  <a:gd name="T51" fmla="*/ 1027 h 2209"/>
                  <a:gd name="T52" fmla="*/ 19 w 19"/>
                  <a:gd name="T53" fmla="*/ 999 h 2209"/>
                  <a:gd name="T54" fmla="*/ 10 w 19"/>
                  <a:gd name="T55" fmla="*/ 989 h 2209"/>
                  <a:gd name="T56" fmla="*/ 0 w 19"/>
                  <a:gd name="T57" fmla="*/ 979 h 2209"/>
                  <a:gd name="T58" fmla="*/ 0 w 19"/>
                  <a:gd name="T59" fmla="*/ 893 h 2209"/>
                  <a:gd name="T60" fmla="*/ 0 w 19"/>
                  <a:gd name="T61" fmla="*/ 808 h 2209"/>
                  <a:gd name="T62" fmla="*/ 0 w 19"/>
                  <a:gd name="T63" fmla="*/ 720 h 2209"/>
                  <a:gd name="T64" fmla="*/ 0 w 19"/>
                  <a:gd name="T65" fmla="*/ 634 h 2209"/>
                  <a:gd name="T66" fmla="*/ 0 w 19"/>
                  <a:gd name="T67" fmla="*/ 548 h 2209"/>
                  <a:gd name="T68" fmla="*/ 0 w 19"/>
                  <a:gd name="T69" fmla="*/ 461 h 2209"/>
                  <a:gd name="T70" fmla="*/ 0 w 19"/>
                  <a:gd name="T71" fmla="*/ 375 h 2209"/>
                  <a:gd name="T72" fmla="*/ 0 w 19"/>
                  <a:gd name="T73" fmla="*/ 288 h 2209"/>
                  <a:gd name="T74" fmla="*/ 9 w 19"/>
                  <a:gd name="T75" fmla="*/ 278 h 2209"/>
                  <a:gd name="T76" fmla="*/ 19 w 19"/>
                  <a:gd name="T77" fmla="*/ 268 h 2209"/>
                  <a:gd name="T78" fmla="*/ 19 w 19"/>
                  <a:gd name="T79" fmla="*/ 235 h 2209"/>
                  <a:gd name="T80" fmla="*/ 19 w 19"/>
                  <a:gd name="T81" fmla="*/ 202 h 2209"/>
                  <a:gd name="T82" fmla="*/ 19 w 19"/>
                  <a:gd name="T83" fmla="*/ 168 h 2209"/>
                  <a:gd name="T84" fmla="*/ 19 w 19"/>
                  <a:gd name="T85" fmla="*/ 135 h 2209"/>
                  <a:gd name="T86" fmla="*/ 19 w 19"/>
                  <a:gd name="T87" fmla="*/ 102 h 2209"/>
                  <a:gd name="T88" fmla="*/ 19 w 19"/>
                  <a:gd name="T89" fmla="*/ 68 h 2209"/>
                  <a:gd name="T90" fmla="*/ 19 w 19"/>
                  <a:gd name="T91" fmla="*/ 34 h 2209"/>
                  <a:gd name="T92" fmla="*/ 19 w 19"/>
                  <a:gd name="T93" fmla="*/ 0 h 2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9" h="2209">
                    <a:moveTo>
                      <a:pt x="0" y="2209"/>
                    </a:moveTo>
                    <a:lnTo>
                      <a:pt x="0" y="2148"/>
                    </a:lnTo>
                    <a:lnTo>
                      <a:pt x="0" y="2089"/>
                    </a:lnTo>
                    <a:lnTo>
                      <a:pt x="0" y="2029"/>
                    </a:lnTo>
                    <a:lnTo>
                      <a:pt x="0" y="1969"/>
                    </a:lnTo>
                    <a:lnTo>
                      <a:pt x="0" y="1909"/>
                    </a:lnTo>
                    <a:lnTo>
                      <a:pt x="0" y="1849"/>
                    </a:lnTo>
                    <a:lnTo>
                      <a:pt x="0" y="1789"/>
                    </a:lnTo>
                    <a:lnTo>
                      <a:pt x="0" y="1729"/>
                    </a:lnTo>
                    <a:lnTo>
                      <a:pt x="0" y="1669"/>
                    </a:lnTo>
                    <a:lnTo>
                      <a:pt x="0" y="1609"/>
                    </a:lnTo>
                    <a:lnTo>
                      <a:pt x="0" y="1548"/>
                    </a:lnTo>
                    <a:lnTo>
                      <a:pt x="0" y="1489"/>
                    </a:lnTo>
                    <a:lnTo>
                      <a:pt x="0" y="1428"/>
                    </a:lnTo>
                    <a:lnTo>
                      <a:pt x="0" y="1368"/>
                    </a:lnTo>
                    <a:lnTo>
                      <a:pt x="0" y="1308"/>
                    </a:lnTo>
                    <a:lnTo>
                      <a:pt x="0" y="1247"/>
                    </a:lnTo>
                    <a:lnTo>
                      <a:pt x="9" y="1239"/>
                    </a:lnTo>
                    <a:lnTo>
                      <a:pt x="19" y="1230"/>
                    </a:lnTo>
                    <a:lnTo>
                      <a:pt x="19" y="1201"/>
                    </a:lnTo>
                    <a:lnTo>
                      <a:pt x="19" y="1172"/>
                    </a:lnTo>
                    <a:lnTo>
                      <a:pt x="19" y="1144"/>
                    </a:lnTo>
                    <a:lnTo>
                      <a:pt x="19" y="1115"/>
                    </a:lnTo>
                    <a:lnTo>
                      <a:pt x="19" y="1086"/>
                    </a:lnTo>
                    <a:lnTo>
                      <a:pt x="19" y="1057"/>
                    </a:lnTo>
                    <a:lnTo>
                      <a:pt x="19" y="1027"/>
                    </a:lnTo>
                    <a:lnTo>
                      <a:pt x="19" y="999"/>
                    </a:lnTo>
                    <a:lnTo>
                      <a:pt x="10" y="989"/>
                    </a:lnTo>
                    <a:lnTo>
                      <a:pt x="0" y="979"/>
                    </a:lnTo>
                    <a:lnTo>
                      <a:pt x="0" y="893"/>
                    </a:lnTo>
                    <a:lnTo>
                      <a:pt x="0" y="808"/>
                    </a:lnTo>
                    <a:lnTo>
                      <a:pt x="0" y="720"/>
                    </a:lnTo>
                    <a:lnTo>
                      <a:pt x="0" y="634"/>
                    </a:lnTo>
                    <a:lnTo>
                      <a:pt x="0" y="548"/>
                    </a:lnTo>
                    <a:lnTo>
                      <a:pt x="0" y="461"/>
                    </a:lnTo>
                    <a:lnTo>
                      <a:pt x="0" y="375"/>
                    </a:lnTo>
                    <a:lnTo>
                      <a:pt x="0" y="288"/>
                    </a:lnTo>
                    <a:lnTo>
                      <a:pt x="9" y="278"/>
                    </a:lnTo>
                    <a:lnTo>
                      <a:pt x="19" y="268"/>
                    </a:lnTo>
                    <a:lnTo>
                      <a:pt x="19" y="235"/>
                    </a:lnTo>
                    <a:lnTo>
                      <a:pt x="19" y="202"/>
                    </a:lnTo>
                    <a:lnTo>
                      <a:pt x="19" y="168"/>
                    </a:lnTo>
                    <a:lnTo>
                      <a:pt x="19" y="135"/>
                    </a:lnTo>
                    <a:lnTo>
                      <a:pt x="19" y="102"/>
                    </a:lnTo>
                    <a:lnTo>
                      <a:pt x="19" y="68"/>
                    </a:lnTo>
                    <a:lnTo>
                      <a:pt x="19" y="34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3" name="Freeform 389"/>
              <p:cNvSpPr>
                <a:spLocks/>
              </p:cNvSpPr>
              <p:nvPr/>
            </p:nvSpPr>
            <p:spPr bwMode="auto">
              <a:xfrm flipH="1">
                <a:off x="7695" y="2190"/>
                <a:ext cx="38" cy="62"/>
              </a:xfrm>
              <a:custGeom>
                <a:avLst/>
                <a:gdLst>
                  <a:gd name="T0" fmla="*/ 307 w 307"/>
                  <a:gd name="T1" fmla="*/ 404 h 404"/>
                  <a:gd name="T2" fmla="*/ 307 w 307"/>
                  <a:gd name="T3" fmla="*/ 370 h 404"/>
                  <a:gd name="T4" fmla="*/ 307 w 307"/>
                  <a:gd name="T5" fmla="*/ 337 h 404"/>
                  <a:gd name="T6" fmla="*/ 307 w 307"/>
                  <a:gd name="T7" fmla="*/ 303 h 404"/>
                  <a:gd name="T8" fmla="*/ 307 w 307"/>
                  <a:gd name="T9" fmla="*/ 269 h 404"/>
                  <a:gd name="T10" fmla="*/ 293 w 307"/>
                  <a:gd name="T11" fmla="*/ 269 h 404"/>
                  <a:gd name="T12" fmla="*/ 278 w 307"/>
                  <a:gd name="T13" fmla="*/ 269 h 404"/>
                  <a:gd name="T14" fmla="*/ 264 w 307"/>
                  <a:gd name="T15" fmla="*/ 269 h 404"/>
                  <a:gd name="T16" fmla="*/ 250 w 307"/>
                  <a:gd name="T17" fmla="*/ 269 h 404"/>
                  <a:gd name="T18" fmla="*/ 239 w 307"/>
                  <a:gd name="T19" fmla="*/ 260 h 404"/>
                  <a:gd name="T20" fmla="*/ 230 w 307"/>
                  <a:gd name="T21" fmla="*/ 251 h 404"/>
                  <a:gd name="T22" fmla="*/ 221 w 307"/>
                  <a:gd name="T23" fmla="*/ 241 h 404"/>
                  <a:gd name="T24" fmla="*/ 211 w 307"/>
                  <a:gd name="T25" fmla="*/ 231 h 404"/>
                  <a:gd name="T26" fmla="*/ 211 w 307"/>
                  <a:gd name="T27" fmla="*/ 221 h 404"/>
                  <a:gd name="T28" fmla="*/ 211 w 307"/>
                  <a:gd name="T29" fmla="*/ 212 h 404"/>
                  <a:gd name="T30" fmla="*/ 211 w 307"/>
                  <a:gd name="T31" fmla="*/ 203 h 404"/>
                  <a:gd name="T32" fmla="*/ 211 w 307"/>
                  <a:gd name="T33" fmla="*/ 192 h 404"/>
                  <a:gd name="T34" fmla="*/ 201 w 307"/>
                  <a:gd name="T35" fmla="*/ 183 h 404"/>
                  <a:gd name="T36" fmla="*/ 192 w 307"/>
                  <a:gd name="T37" fmla="*/ 174 h 404"/>
                  <a:gd name="T38" fmla="*/ 183 w 307"/>
                  <a:gd name="T39" fmla="*/ 164 h 404"/>
                  <a:gd name="T40" fmla="*/ 174 w 307"/>
                  <a:gd name="T41" fmla="*/ 153 h 404"/>
                  <a:gd name="T42" fmla="*/ 158 w 307"/>
                  <a:gd name="T43" fmla="*/ 153 h 404"/>
                  <a:gd name="T44" fmla="*/ 144 w 307"/>
                  <a:gd name="T45" fmla="*/ 153 h 404"/>
                  <a:gd name="T46" fmla="*/ 129 w 307"/>
                  <a:gd name="T47" fmla="*/ 153 h 404"/>
                  <a:gd name="T48" fmla="*/ 115 w 307"/>
                  <a:gd name="T49" fmla="*/ 153 h 404"/>
                  <a:gd name="T50" fmla="*/ 115 w 307"/>
                  <a:gd name="T51" fmla="*/ 120 h 404"/>
                  <a:gd name="T52" fmla="*/ 115 w 307"/>
                  <a:gd name="T53" fmla="*/ 87 h 404"/>
                  <a:gd name="T54" fmla="*/ 115 w 307"/>
                  <a:gd name="T55" fmla="*/ 54 h 404"/>
                  <a:gd name="T56" fmla="*/ 115 w 307"/>
                  <a:gd name="T57" fmla="*/ 20 h 404"/>
                  <a:gd name="T58" fmla="*/ 106 w 307"/>
                  <a:gd name="T59" fmla="*/ 20 h 404"/>
                  <a:gd name="T60" fmla="*/ 96 w 307"/>
                  <a:gd name="T61" fmla="*/ 20 h 404"/>
                  <a:gd name="T62" fmla="*/ 86 w 307"/>
                  <a:gd name="T63" fmla="*/ 20 h 404"/>
                  <a:gd name="T64" fmla="*/ 76 w 307"/>
                  <a:gd name="T65" fmla="*/ 20 h 404"/>
                  <a:gd name="T66" fmla="*/ 67 w 307"/>
                  <a:gd name="T67" fmla="*/ 10 h 404"/>
                  <a:gd name="T68" fmla="*/ 56 w 307"/>
                  <a:gd name="T69" fmla="*/ 0 h 404"/>
                  <a:gd name="T70" fmla="*/ 43 w 307"/>
                  <a:gd name="T71" fmla="*/ 0 h 404"/>
                  <a:gd name="T72" fmla="*/ 29 w 307"/>
                  <a:gd name="T73" fmla="*/ 0 h 404"/>
                  <a:gd name="T74" fmla="*/ 14 w 307"/>
                  <a:gd name="T75" fmla="*/ 0 h 404"/>
                  <a:gd name="T76" fmla="*/ 0 w 307"/>
                  <a:gd name="T77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7" h="404">
                    <a:moveTo>
                      <a:pt x="307" y="404"/>
                    </a:moveTo>
                    <a:lnTo>
                      <a:pt x="307" y="370"/>
                    </a:lnTo>
                    <a:lnTo>
                      <a:pt x="307" y="337"/>
                    </a:lnTo>
                    <a:lnTo>
                      <a:pt x="307" y="303"/>
                    </a:lnTo>
                    <a:lnTo>
                      <a:pt x="307" y="269"/>
                    </a:lnTo>
                    <a:lnTo>
                      <a:pt x="293" y="269"/>
                    </a:lnTo>
                    <a:lnTo>
                      <a:pt x="278" y="269"/>
                    </a:lnTo>
                    <a:lnTo>
                      <a:pt x="264" y="269"/>
                    </a:lnTo>
                    <a:lnTo>
                      <a:pt x="250" y="269"/>
                    </a:lnTo>
                    <a:lnTo>
                      <a:pt x="239" y="260"/>
                    </a:lnTo>
                    <a:lnTo>
                      <a:pt x="230" y="251"/>
                    </a:lnTo>
                    <a:lnTo>
                      <a:pt x="221" y="241"/>
                    </a:lnTo>
                    <a:lnTo>
                      <a:pt x="211" y="231"/>
                    </a:lnTo>
                    <a:lnTo>
                      <a:pt x="211" y="221"/>
                    </a:lnTo>
                    <a:lnTo>
                      <a:pt x="211" y="212"/>
                    </a:lnTo>
                    <a:lnTo>
                      <a:pt x="211" y="203"/>
                    </a:lnTo>
                    <a:lnTo>
                      <a:pt x="211" y="192"/>
                    </a:lnTo>
                    <a:lnTo>
                      <a:pt x="201" y="183"/>
                    </a:lnTo>
                    <a:lnTo>
                      <a:pt x="192" y="174"/>
                    </a:lnTo>
                    <a:lnTo>
                      <a:pt x="183" y="164"/>
                    </a:lnTo>
                    <a:lnTo>
                      <a:pt x="174" y="153"/>
                    </a:lnTo>
                    <a:lnTo>
                      <a:pt x="158" y="153"/>
                    </a:lnTo>
                    <a:lnTo>
                      <a:pt x="144" y="153"/>
                    </a:lnTo>
                    <a:lnTo>
                      <a:pt x="129" y="153"/>
                    </a:lnTo>
                    <a:lnTo>
                      <a:pt x="115" y="153"/>
                    </a:lnTo>
                    <a:lnTo>
                      <a:pt x="115" y="120"/>
                    </a:lnTo>
                    <a:lnTo>
                      <a:pt x="115" y="87"/>
                    </a:lnTo>
                    <a:lnTo>
                      <a:pt x="115" y="54"/>
                    </a:lnTo>
                    <a:lnTo>
                      <a:pt x="115" y="20"/>
                    </a:lnTo>
                    <a:lnTo>
                      <a:pt x="106" y="20"/>
                    </a:lnTo>
                    <a:lnTo>
                      <a:pt x="96" y="20"/>
                    </a:lnTo>
                    <a:lnTo>
                      <a:pt x="86" y="20"/>
                    </a:lnTo>
                    <a:lnTo>
                      <a:pt x="76" y="20"/>
                    </a:lnTo>
                    <a:lnTo>
                      <a:pt x="67" y="10"/>
                    </a:lnTo>
                    <a:lnTo>
                      <a:pt x="56" y="0"/>
                    </a:lnTo>
                    <a:lnTo>
                      <a:pt x="43" y="0"/>
                    </a:lnTo>
                    <a:lnTo>
                      <a:pt x="29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4" name="Freeform 390"/>
              <p:cNvSpPr>
                <a:spLocks/>
              </p:cNvSpPr>
              <p:nvPr/>
            </p:nvSpPr>
            <p:spPr bwMode="auto">
              <a:xfrm flipH="1">
                <a:off x="7604" y="2226"/>
                <a:ext cx="57" cy="26"/>
              </a:xfrm>
              <a:custGeom>
                <a:avLst/>
                <a:gdLst>
                  <a:gd name="T0" fmla="*/ 0 w 463"/>
                  <a:gd name="T1" fmla="*/ 173 h 173"/>
                  <a:gd name="T2" fmla="*/ 0 w 463"/>
                  <a:gd name="T3" fmla="*/ 159 h 173"/>
                  <a:gd name="T4" fmla="*/ 0 w 463"/>
                  <a:gd name="T5" fmla="*/ 144 h 173"/>
                  <a:gd name="T6" fmla="*/ 0 w 463"/>
                  <a:gd name="T7" fmla="*/ 129 h 173"/>
                  <a:gd name="T8" fmla="*/ 0 w 463"/>
                  <a:gd name="T9" fmla="*/ 114 h 173"/>
                  <a:gd name="T10" fmla="*/ 39 w 463"/>
                  <a:gd name="T11" fmla="*/ 114 h 173"/>
                  <a:gd name="T12" fmla="*/ 77 w 463"/>
                  <a:gd name="T13" fmla="*/ 114 h 173"/>
                  <a:gd name="T14" fmla="*/ 115 w 463"/>
                  <a:gd name="T15" fmla="*/ 114 h 173"/>
                  <a:gd name="T16" fmla="*/ 154 w 463"/>
                  <a:gd name="T17" fmla="*/ 114 h 173"/>
                  <a:gd name="T18" fmla="*/ 154 w 463"/>
                  <a:gd name="T19" fmla="*/ 105 h 173"/>
                  <a:gd name="T20" fmla="*/ 154 w 463"/>
                  <a:gd name="T21" fmla="*/ 96 h 173"/>
                  <a:gd name="T22" fmla="*/ 154 w 463"/>
                  <a:gd name="T23" fmla="*/ 86 h 173"/>
                  <a:gd name="T24" fmla="*/ 154 w 463"/>
                  <a:gd name="T25" fmla="*/ 76 h 173"/>
                  <a:gd name="T26" fmla="*/ 187 w 463"/>
                  <a:gd name="T27" fmla="*/ 76 h 173"/>
                  <a:gd name="T28" fmla="*/ 221 w 463"/>
                  <a:gd name="T29" fmla="*/ 76 h 173"/>
                  <a:gd name="T30" fmla="*/ 255 w 463"/>
                  <a:gd name="T31" fmla="*/ 76 h 173"/>
                  <a:gd name="T32" fmla="*/ 289 w 463"/>
                  <a:gd name="T33" fmla="*/ 76 h 173"/>
                  <a:gd name="T34" fmla="*/ 298 w 463"/>
                  <a:gd name="T35" fmla="*/ 67 h 173"/>
                  <a:gd name="T36" fmla="*/ 308 w 463"/>
                  <a:gd name="T37" fmla="*/ 58 h 173"/>
                  <a:gd name="T38" fmla="*/ 308 w 463"/>
                  <a:gd name="T39" fmla="*/ 44 h 173"/>
                  <a:gd name="T40" fmla="*/ 308 w 463"/>
                  <a:gd name="T41" fmla="*/ 29 h 173"/>
                  <a:gd name="T42" fmla="*/ 308 w 463"/>
                  <a:gd name="T43" fmla="*/ 15 h 173"/>
                  <a:gd name="T44" fmla="*/ 308 w 463"/>
                  <a:gd name="T45" fmla="*/ 0 h 173"/>
                  <a:gd name="T46" fmla="*/ 327 w 463"/>
                  <a:gd name="T47" fmla="*/ 0 h 173"/>
                  <a:gd name="T48" fmla="*/ 346 w 463"/>
                  <a:gd name="T49" fmla="*/ 0 h 173"/>
                  <a:gd name="T50" fmla="*/ 365 w 463"/>
                  <a:gd name="T51" fmla="*/ 0 h 173"/>
                  <a:gd name="T52" fmla="*/ 385 w 463"/>
                  <a:gd name="T53" fmla="*/ 0 h 173"/>
                  <a:gd name="T54" fmla="*/ 404 w 463"/>
                  <a:gd name="T55" fmla="*/ 0 h 173"/>
                  <a:gd name="T56" fmla="*/ 424 w 463"/>
                  <a:gd name="T57" fmla="*/ 0 h 173"/>
                  <a:gd name="T58" fmla="*/ 443 w 463"/>
                  <a:gd name="T59" fmla="*/ 0 h 173"/>
                  <a:gd name="T60" fmla="*/ 463 w 463"/>
                  <a:gd name="T61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63" h="173">
                    <a:moveTo>
                      <a:pt x="0" y="173"/>
                    </a:moveTo>
                    <a:lnTo>
                      <a:pt x="0" y="159"/>
                    </a:lnTo>
                    <a:lnTo>
                      <a:pt x="0" y="144"/>
                    </a:lnTo>
                    <a:lnTo>
                      <a:pt x="0" y="129"/>
                    </a:lnTo>
                    <a:lnTo>
                      <a:pt x="0" y="114"/>
                    </a:lnTo>
                    <a:lnTo>
                      <a:pt x="39" y="114"/>
                    </a:lnTo>
                    <a:lnTo>
                      <a:pt x="77" y="114"/>
                    </a:lnTo>
                    <a:lnTo>
                      <a:pt x="115" y="114"/>
                    </a:lnTo>
                    <a:lnTo>
                      <a:pt x="154" y="114"/>
                    </a:lnTo>
                    <a:lnTo>
                      <a:pt x="154" y="105"/>
                    </a:lnTo>
                    <a:lnTo>
                      <a:pt x="154" y="96"/>
                    </a:lnTo>
                    <a:lnTo>
                      <a:pt x="154" y="86"/>
                    </a:lnTo>
                    <a:lnTo>
                      <a:pt x="154" y="76"/>
                    </a:lnTo>
                    <a:lnTo>
                      <a:pt x="187" y="76"/>
                    </a:lnTo>
                    <a:lnTo>
                      <a:pt x="221" y="76"/>
                    </a:lnTo>
                    <a:lnTo>
                      <a:pt x="255" y="76"/>
                    </a:lnTo>
                    <a:lnTo>
                      <a:pt x="289" y="76"/>
                    </a:lnTo>
                    <a:lnTo>
                      <a:pt x="298" y="67"/>
                    </a:lnTo>
                    <a:lnTo>
                      <a:pt x="308" y="58"/>
                    </a:lnTo>
                    <a:lnTo>
                      <a:pt x="308" y="44"/>
                    </a:lnTo>
                    <a:lnTo>
                      <a:pt x="308" y="29"/>
                    </a:lnTo>
                    <a:lnTo>
                      <a:pt x="308" y="15"/>
                    </a:lnTo>
                    <a:lnTo>
                      <a:pt x="308" y="0"/>
                    </a:lnTo>
                    <a:lnTo>
                      <a:pt x="327" y="0"/>
                    </a:lnTo>
                    <a:lnTo>
                      <a:pt x="346" y="0"/>
                    </a:lnTo>
                    <a:lnTo>
                      <a:pt x="365" y="0"/>
                    </a:lnTo>
                    <a:lnTo>
                      <a:pt x="385" y="0"/>
                    </a:lnTo>
                    <a:lnTo>
                      <a:pt x="404" y="0"/>
                    </a:lnTo>
                    <a:lnTo>
                      <a:pt x="424" y="0"/>
                    </a:lnTo>
                    <a:lnTo>
                      <a:pt x="443" y="0"/>
                    </a:lnTo>
                    <a:lnTo>
                      <a:pt x="463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5" name="Freeform 391"/>
              <p:cNvSpPr>
                <a:spLocks/>
              </p:cNvSpPr>
              <p:nvPr/>
            </p:nvSpPr>
            <p:spPr bwMode="auto">
              <a:xfrm flipH="1">
                <a:off x="7481" y="2229"/>
                <a:ext cx="10" cy="23"/>
              </a:xfrm>
              <a:custGeom>
                <a:avLst/>
                <a:gdLst>
                  <a:gd name="T0" fmla="*/ 0 w 78"/>
                  <a:gd name="T1" fmla="*/ 154 h 154"/>
                  <a:gd name="T2" fmla="*/ 0 w 78"/>
                  <a:gd name="T3" fmla="*/ 145 h 154"/>
                  <a:gd name="T4" fmla="*/ 0 w 78"/>
                  <a:gd name="T5" fmla="*/ 135 h 154"/>
                  <a:gd name="T6" fmla="*/ 0 w 78"/>
                  <a:gd name="T7" fmla="*/ 125 h 154"/>
                  <a:gd name="T8" fmla="*/ 0 w 78"/>
                  <a:gd name="T9" fmla="*/ 115 h 154"/>
                  <a:gd name="T10" fmla="*/ 9 w 78"/>
                  <a:gd name="T11" fmla="*/ 106 h 154"/>
                  <a:gd name="T12" fmla="*/ 20 w 78"/>
                  <a:gd name="T13" fmla="*/ 96 h 154"/>
                  <a:gd name="T14" fmla="*/ 29 w 78"/>
                  <a:gd name="T15" fmla="*/ 86 h 154"/>
                  <a:gd name="T16" fmla="*/ 39 w 78"/>
                  <a:gd name="T17" fmla="*/ 76 h 154"/>
                  <a:gd name="T18" fmla="*/ 39 w 78"/>
                  <a:gd name="T19" fmla="*/ 57 h 154"/>
                  <a:gd name="T20" fmla="*/ 39 w 78"/>
                  <a:gd name="T21" fmla="*/ 39 h 154"/>
                  <a:gd name="T22" fmla="*/ 39 w 78"/>
                  <a:gd name="T23" fmla="*/ 19 h 154"/>
                  <a:gd name="T24" fmla="*/ 39 w 78"/>
                  <a:gd name="T25" fmla="*/ 0 h 154"/>
                  <a:gd name="T26" fmla="*/ 48 w 78"/>
                  <a:gd name="T27" fmla="*/ 0 h 154"/>
                  <a:gd name="T28" fmla="*/ 58 w 78"/>
                  <a:gd name="T29" fmla="*/ 0 h 154"/>
                  <a:gd name="T30" fmla="*/ 68 w 78"/>
                  <a:gd name="T31" fmla="*/ 0 h 154"/>
                  <a:gd name="T32" fmla="*/ 78 w 78"/>
                  <a:gd name="T33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8" h="154">
                    <a:moveTo>
                      <a:pt x="0" y="154"/>
                    </a:moveTo>
                    <a:lnTo>
                      <a:pt x="0" y="145"/>
                    </a:lnTo>
                    <a:lnTo>
                      <a:pt x="0" y="135"/>
                    </a:lnTo>
                    <a:lnTo>
                      <a:pt x="0" y="125"/>
                    </a:lnTo>
                    <a:lnTo>
                      <a:pt x="0" y="115"/>
                    </a:lnTo>
                    <a:lnTo>
                      <a:pt x="9" y="106"/>
                    </a:lnTo>
                    <a:lnTo>
                      <a:pt x="20" y="96"/>
                    </a:lnTo>
                    <a:lnTo>
                      <a:pt x="29" y="86"/>
                    </a:lnTo>
                    <a:lnTo>
                      <a:pt x="39" y="76"/>
                    </a:lnTo>
                    <a:lnTo>
                      <a:pt x="39" y="57"/>
                    </a:lnTo>
                    <a:lnTo>
                      <a:pt x="39" y="39"/>
                    </a:lnTo>
                    <a:lnTo>
                      <a:pt x="39" y="19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58" y="0"/>
                    </a:lnTo>
                    <a:lnTo>
                      <a:pt x="68" y="0"/>
                    </a:lnTo>
                    <a:lnTo>
                      <a:pt x="78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6" name="Freeform 392"/>
              <p:cNvSpPr>
                <a:spLocks/>
              </p:cNvSpPr>
              <p:nvPr/>
            </p:nvSpPr>
            <p:spPr bwMode="auto">
              <a:xfrm flipH="1">
                <a:off x="7469" y="1891"/>
                <a:ext cx="437" cy="338"/>
              </a:xfrm>
              <a:custGeom>
                <a:avLst/>
                <a:gdLst>
                  <a:gd name="T0" fmla="*/ 3400 w 3495"/>
                  <a:gd name="T1" fmla="*/ 2086 h 2171"/>
                  <a:gd name="T2" fmla="*/ 3424 w 3495"/>
                  <a:gd name="T3" fmla="*/ 1998 h 2171"/>
                  <a:gd name="T4" fmla="*/ 3495 w 3495"/>
                  <a:gd name="T5" fmla="*/ 1921 h 2171"/>
                  <a:gd name="T6" fmla="*/ 3395 w 3495"/>
                  <a:gd name="T7" fmla="*/ 1845 h 2171"/>
                  <a:gd name="T8" fmla="*/ 3232 w 3495"/>
                  <a:gd name="T9" fmla="*/ 1865 h 2171"/>
                  <a:gd name="T10" fmla="*/ 2956 w 3495"/>
                  <a:gd name="T11" fmla="*/ 1865 h 2171"/>
                  <a:gd name="T12" fmla="*/ 2901 w 3495"/>
                  <a:gd name="T13" fmla="*/ 1902 h 2171"/>
                  <a:gd name="T14" fmla="*/ 2737 w 3495"/>
                  <a:gd name="T15" fmla="*/ 1911 h 2171"/>
                  <a:gd name="T16" fmla="*/ 2651 w 3495"/>
                  <a:gd name="T17" fmla="*/ 1941 h 2171"/>
                  <a:gd name="T18" fmla="*/ 2559 w 3495"/>
                  <a:gd name="T19" fmla="*/ 1959 h 2171"/>
                  <a:gd name="T20" fmla="*/ 2497 w 3495"/>
                  <a:gd name="T21" fmla="*/ 1979 h 2171"/>
                  <a:gd name="T22" fmla="*/ 2430 w 3495"/>
                  <a:gd name="T23" fmla="*/ 1988 h 2171"/>
                  <a:gd name="T24" fmla="*/ 2344 w 3495"/>
                  <a:gd name="T25" fmla="*/ 1998 h 2171"/>
                  <a:gd name="T26" fmla="*/ 2266 w 3495"/>
                  <a:gd name="T27" fmla="*/ 2017 h 2171"/>
                  <a:gd name="T28" fmla="*/ 2222 w 3495"/>
                  <a:gd name="T29" fmla="*/ 2074 h 2171"/>
                  <a:gd name="T30" fmla="*/ 2115 w 3495"/>
                  <a:gd name="T31" fmla="*/ 2074 h 2171"/>
                  <a:gd name="T32" fmla="*/ 2093 w 3495"/>
                  <a:gd name="T33" fmla="*/ 2113 h 2171"/>
                  <a:gd name="T34" fmla="*/ 1958 w 3495"/>
                  <a:gd name="T35" fmla="*/ 2128 h 2171"/>
                  <a:gd name="T36" fmla="*/ 1906 w 3495"/>
                  <a:gd name="T37" fmla="*/ 2171 h 2171"/>
                  <a:gd name="T38" fmla="*/ 1773 w 3495"/>
                  <a:gd name="T39" fmla="*/ 2171 h 2171"/>
                  <a:gd name="T40" fmla="*/ 1729 w 3495"/>
                  <a:gd name="T41" fmla="*/ 2095 h 2171"/>
                  <a:gd name="T42" fmla="*/ 1685 w 3495"/>
                  <a:gd name="T43" fmla="*/ 2037 h 2171"/>
                  <a:gd name="T44" fmla="*/ 1651 w 3495"/>
                  <a:gd name="T45" fmla="*/ 1970 h 2171"/>
                  <a:gd name="T46" fmla="*/ 1580 w 3495"/>
                  <a:gd name="T47" fmla="*/ 1921 h 2171"/>
                  <a:gd name="T48" fmla="*/ 1537 w 3495"/>
                  <a:gd name="T49" fmla="*/ 1845 h 2171"/>
                  <a:gd name="T50" fmla="*/ 1478 w 3495"/>
                  <a:gd name="T51" fmla="*/ 1787 h 2171"/>
                  <a:gd name="T52" fmla="*/ 1439 w 3495"/>
                  <a:gd name="T53" fmla="*/ 1711 h 2171"/>
                  <a:gd name="T54" fmla="*/ 1383 w 3495"/>
                  <a:gd name="T55" fmla="*/ 1653 h 2171"/>
                  <a:gd name="T56" fmla="*/ 1345 w 3495"/>
                  <a:gd name="T57" fmla="*/ 1585 h 2171"/>
                  <a:gd name="T58" fmla="*/ 1301 w 3495"/>
                  <a:gd name="T59" fmla="*/ 1537 h 2171"/>
                  <a:gd name="T60" fmla="*/ 1267 w 3495"/>
                  <a:gd name="T61" fmla="*/ 1471 h 2171"/>
                  <a:gd name="T62" fmla="*/ 1196 w 3495"/>
                  <a:gd name="T63" fmla="*/ 1422 h 2171"/>
                  <a:gd name="T64" fmla="*/ 1153 w 3495"/>
                  <a:gd name="T65" fmla="*/ 1346 h 2171"/>
                  <a:gd name="T66" fmla="*/ 1094 w 3495"/>
                  <a:gd name="T67" fmla="*/ 1287 h 2171"/>
                  <a:gd name="T68" fmla="*/ 1055 w 3495"/>
                  <a:gd name="T69" fmla="*/ 1220 h 2171"/>
                  <a:gd name="T70" fmla="*/ 1013 w 3495"/>
                  <a:gd name="T71" fmla="*/ 1173 h 2171"/>
                  <a:gd name="T72" fmla="*/ 979 w 3495"/>
                  <a:gd name="T73" fmla="*/ 1134 h 2171"/>
                  <a:gd name="T74" fmla="*/ 959 w 3495"/>
                  <a:gd name="T75" fmla="*/ 1081 h 2171"/>
                  <a:gd name="T76" fmla="*/ 921 w 3495"/>
                  <a:gd name="T77" fmla="*/ 1038 h 2171"/>
                  <a:gd name="T78" fmla="*/ 865 w 3495"/>
                  <a:gd name="T79" fmla="*/ 989 h 2171"/>
                  <a:gd name="T80" fmla="*/ 817 w 3495"/>
                  <a:gd name="T81" fmla="*/ 903 h 2171"/>
                  <a:gd name="T82" fmla="*/ 749 w 3495"/>
                  <a:gd name="T83" fmla="*/ 856 h 2171"/>
                  <a:gd name="T84" fmla="*/ 720 w 3495"/>
                  <a:gd name="T85" fmla="*/ 769 h 2171"/>
                  <a:gd name="T86" fmla="*/ 673 w 3495"/>
                  <a:gd name="T87" fmla="*/ 730 h 2171"/>
                  <a:gd name="T88" fmla="*/ 653 w 3495"/>
                  <a:gd name="T89" fmla="*/ 653 h 2171"/>
                  <a:gd name="T90" fmla="*/ 590 w 3495"/>
                  <a:gd name="T91" fmla="*/ 635 h 2171"/>
                  <a:gd name="T92" fmla="*/ 556 w 3495"/>
                  <a:gd name="T93" fmla="*/ 568 h 2171"/>
                  <a:gd name="T94" fmla="*/ 499 w 3495"/>
                  <a:gd name="T95" fmla="*/ 519 h 2171"/>
                  <a:gd name="T96" fmla="*/ 442 w 3495"/>
                  <a:gd name="T97" fmla="*/ 482 h 2171"/>
                  <a:gd name="T98" fmla="*/ 422 w 3495"/>
                  <a:gd name="T99" fmla="*/ 384 h 2171"/>
                  <a:gd name="T100" fmla="*/ 346 w 3495"/>
                  <a:gd name="T101" fmla="*/ 366 h 2171"/>
                  <a:gd name="T102" fmla="*/ 332 w 3495"/>
                  <a:gd name="T103" fmla="*/ 231 h 2171"/>
                  <a:gd name="T104" fmla="*/ 269 w 3495"/>
                  <a:gd name="T105" fmla="*/ 211 h 2171"/>
                  <a:gd name="T106" fmla="*/ 244 w 3495"/>
                  <a:gd name="T107" fmla="*/ 135 h 2171"/>
                  <a:gd name="T108" fmla="*/ 154 w 3495"/>
                  <a:gd name="T109" fmla="*/ 116 h 2171"/>
                  <a:gd name="T110" fmla="*/ 115 w 3495"/>
                  <a:gd name="T111" fmla="*/ 0 h 2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495" h="2171">
                    <a:moveTo>
                      <a:pt x="3400" y="2171"/>
                    </a:moveTo>
                    <a:lnTo>
                      <a:pt x="3400" y="2150"/>
                    </a:lnTo>
                    <a:lnTo>
                      <a:pt x="3400" y="2129"/>
                    </a:lnTo>
                    <a:lnTo>
                      <a:pt x="3400" y="2107"/>
                    </a:lnTo>
                    <a:lnTo>
                      <a:pt x="3400" y="2086"/>
                    </a:lnTo>
                    <a:lnTo>
                      <a:pt x="3400" y="2064"/>
                    </a:lnTo>
                    <a:lnTo>
                      <a:pt x="3400" y="2042"/>
                    </a:lnTo>
                    <a:lnTo>
                      <a:pt x="3400" y="2020"/>
                    </a:lnTo>
                    <a:lnTo>
                      <a:pt x="3400" y="1998"/>
                    </a:lnTo>
                    <a:lnTo>
                      <a:pt x="3424" y="1998"/>
                    </a:lnTo>
                    <a:lnTo>
                      <a:pt x="3447" y="1998"/>
                    </a:lnTo>
                    <a:lnTo>
                      <a:pt x="3471" y="1998"/>
                    </a:lnTo>
                    <a:lnTo>
                      <a:pt x="3495" y="1998"/>
                    </a:lnTo>
                    <a:lnTo>
                      <a:pt x="3495" y="1960"/>
                    </a:lnTo>
                    <a:lnTo>
                      <a:pt x="3495" y="1921"/>
                    </a:lnTo>
                    <a:lnTo>
                      <a:pt x="3495" y="1883"/>
                    </a:lnTo>
                    <a:lnTo>
                      <a:pt x="3495" y="1845"/>
                    </a:lnTo>
                    <a:lnTo>
                      <a:pt x="3462" y="1845"/>
                    </a:lnTo>
                    <a:lnTo>
                      <a:pt x="3429" y="1845"/>
                    </a:lnTo>
                    <a:lnTo>
                      <a:pt x="3395" y="1845"/>
                    </a:lnTo>
                    <a:lnTo>
                      <a:pt x="3361" y="1845"/>
                    </a:lnTo>
                    <a:lnTo>
                      <a:pt x="3352" y="1854"/>
                    </a:lnTo>
                    <a:lnTo>
                      <a:pt x="3342" y="1865"/>
                    </a:lnTo>
                    <a:lnTo>
                      <a:pt x="3287" y="1865"/>
                    </a:lnTo>
                    <a:lnTo>
                      <a:pt x="3232" y="1865"/>
                    </a:lnTo>
                    <a:lnTo>
                      <a:pt x="3176" y="1865"/>
                    </a:lnTo>
                    <a:lnTo>
                      <a:pt x="3122" y="1865"/>
                    </a:lnTo>
                    <a:lnTo>
                      <a:pt x="3066" y="1865"/>
                    </a:lnTo>
                    <a:lnTo>
                      <a:pt x="3011" y="1865"/>
                    </a:lnTo>
                    <a:lnTo>
                      <a:pt x="2956" y="1865"/>
                    </a:lnTo>
                    <a:lnTo>
                      <a:pt x="2901" y="1865"/>
                    </a:lnTo>
                    <a:lnTo>
                      <a:pt x="2901" y="1874"/>
                    </a:lnTo>
                    <a:lnTo>
                      <a:pt x="2901" y="1883"/>
                    </a:lnTo>
                    <a:lnTo>
                      <a:pt x="2901" y="1892"/>
                    </a:lnTo>
                    <a:lnTo>
                      <a:pt x="2901" y="1902"/>
                    </a:lnTo>
                    <a:lnTo>
                      <a:pt x="2862" y="1902"/>
                    </a:lnTo>
                    <a:lnTo>
                      <a:pt x="2824" y="1902"/>
                    </a:lnTo>
                    <a:lnTo>
                      <a:pt x="2786" y="1902"/>
                    </a:lnTo>
                    <a:lnTo>
                      <a:pt x="2747" y="1902"/>
                    </a:lnTo>
                    <a:lnTo>
                      <a:pt x="2737" y="1911"/>
                    </a:lnTo>
                    <a:lnTo>
                      <a:pt x="2728" y="1920"/>
                    </a:lnTo>
                    <a:lnTo>
                      <a:pt x="2719" y="1930"/>
                    </a:lnTo>
                    <a:lnTo>
                      <a:pt x="2708" y="1941"/>
                    </a:lnTo>
                    <a:lnTo>
                      <a:pt x="2680" y="1941"/>
                    </a:lnTo>
                    <a:lnTo>
                      <a:pt x="2651" y="1941"/>
                    </a:lnTo>
                    <a:lnTo>
                      <a:pt x="2622" y="1941"/>
                    </a:lnTo>
                    <a:lnTo>
                      <a:pt x="2593" y="1941"/>
                    </a:lnTo>
                    <a:lnTo>
                      <a:pt x="2584" y="1950"/>
                    </a:lnTo>
                    <a:lnTo>
                      <a:pt x="2574" y="1959"/>
                    </a:lnTo>
                    <a:lnTo>
                      <a:pt x="2559" y="1959"/>
                    </a:lnTo>
                    <a:lnTo>
                      <a:pt x="2545" y="1959"/>
                    </a:lnTo>
                    <a:lnTo>
                      <a:pt x="2531" y="1959"/>
                    </a:lnTo>
                    <a:lnTo>
                      <a:pt x="2516" y="1959"/>
                    </a:lnTo>
                    <a:lnTo>
                      <a:pt x="2507" y="1968"/>
                    </a:lnTo>
                    <a:lnTo>
                      <a:pt x="2497" y="1979"/>
                    </a:lnTo>
                    <a:lnTo>
                      <a:pt x="2482" y="1979"/>
                    </a:lnTo>
                    <a:lnTo>
                      <a:pt x="2467" y="1979"/>
                    </a:lnTo>
                    <a:lnTo>
                      <a:pt x="2453" y="1979"/>
                    </a:lnTo>
                    <a:lnTo>
                      <a:pt x="2438" y="1979"/>
                    </a:lnTo>
                    <a:lnTo>
                      <a:pt x="2430" y="1988"/>
                    </a:lnTo>
                    <a:lnTo>
                      <a:pt x="2421" y="1998"/>
                    </a:lnTo>
                    <a:lnTo>
                      <a:pt x="2401" y="1998"/>
                    </a:lnTo>
                    <a:lnTo>
                      <a:pt x="2382" y="1998"/>
                    </a:lnTo>
                    <a:lnTo>
                      <a:pt x="2363" y="1998"/>
                    </a:lnTo>
                    <a:lnTo>
                      <a:pt x="2344" y="1998"/>
                    </a:lnTo>
                    <a:lnTo>
                      <a:pt x="2324" y="1998"/>
                    </a:lnTo>
                    <a:lnTo>
                      <a:pt x="2305" y="1998"/>
                    </a:lnTo>
                    <a:lnTo>
                      <a:pt x="2285" y="1998"/>
                    </a:lnTo>
                    <a:lnTo>
                      <a:pt x="2266" y="1998"/>
                    </a:lnTo>
                    <a:lnTo>
                      <a:pt x="2266" y="2017"/>
                    </a:lnTo>
                    <a:lnTo>
                      <a:pt x="2266" y="2036"/>
                    </a:lnTo>
                    <a:lnTo>
                      <a:pt x="2266" y="2055"/>
                    </a:lnTo>
                    <a:lnTo>
                      <a:pt x="2266" y="2074"/>
                    </a:lnTo>
                    <a:lnTo>
                      <a:pt x="2244" y="2074"/>
                    </a:lnTo>
                    <a:lnTo>
                      <a:pt x="2222" y="2074"/>
                    </a:lnTo>
                    <a:lnTo>
                      <a:pt x="2201" y="2074"/>
                    </a:lnTo>
                    <a:lnTo>
                      <a:pt x="2179" y="2074"/>
                    </a:lnTo>
                    <a:lnTo>
                      <a:pt x="2158" y="2074"/>
                    </a:lnTo>
                    <a:lnTo>
                      <a:pt x="2136" y="2074"/>
                    </a:lnTo>
                    <a:lnTo>
                      <a:pt x="2115" y="2074"/>
                    </a:lnTo>
                    <a:lnTo>
                      <a:pt x="2093" y="2074"/>
                    </a:lnTo>
                    <a:lnTo>
                      <a:pt x="2093" y="2084"/>
                    </a:lnTo>
                    <a:lnTo>
                      <a:pt x="2093" y="2094"/>
                    </a:lnTo>
                    <a:lnTo>
                      <a:pt x="2093" y="2103"/>
                    </a:lnTo>
                    <a:lnTo>
                      <a:pt x="2093" y="2113"/>
                    </a:lnTo>
                    <a:lnTo>
                      <a:pt x="2059" y="2113"/>
                    </a:lnTo>
                    <a:lnTo>
                      <a:pt x="2026" y="2113"/>
                    </a:lnTo>
                    <a:lnTo>
                      <a:pt x="1992" y="2113"/>
                    </a:lnTo>
                    <a:lnTo>
                      <a:pt x="1958" y="2113"/>
                    </a:lnTo>
                    <a:lnTo>
                      <a:pt x="1958" y="2128"/>
                    </a:lnTo>
                    <a:lnTo>
                      <a:pt x="1958" y="2142"/>
                    </a:lnTo>
                    <a:lnTo>
                      <a:pt x="1958" y="2157"/>
                    </a:lnTo>
                    <a:lnTo>
                      <a:pt x="1958" y="2171"/>
                    </a:lnTo>
                    <a:lnTo>
                      <a:pt x="1932" y="2171"/>
                    </a:lnTo>
                    <a:lnTo>
                      <a:pt x="1906" y="2171"/>
                    </a:lnTo>
                    <a:lnTo>
                      <a:pt x="1879" y="2171"/>
                    </a:lnTo>
                    <a:lnTo>
                      <a:pt x="1852" y="2171"/>
                    </a:lnTo>
                    <a:lnTo>
                      <a:pt x="1826" y="2171"/>
                    </a:lnTo>
                    <a:lnTo>
                      <a:pt x="1800" y="2171"/>
                    </a:lnTo>
                    <a:lnTo>
                      <a:pt x="1773" y="2171"/>
                    </a:lnTo>
                    <a:lnTo>
                      <a:pt x="1747" y="2171"/>
                    </a:lnTo>
                    <a:lnTo>
                      <a:pt x="1738" y="2162"/>
                    </a:lnTo>
                    <a:lnTo>
                      <a:pt x="1729" y="2152"/>
                    </a:lnTo>
                    <a:lnTo>
                      <a:pt x="1729" y="2124"/>
                    </a:lnTo>
                    <a:lnTo>
                      <a:pt x="1729" y="2095"/>
                    </a:lnTo>
                    <a:lnTo>
                      <a:pt x="1729" y="2066"/>
                    </a:lnTo>
                    <a:lnTo>
                      <a:pt x="1729" y="2037"/>
                    </a:lnTo>
                    <a:lnTo>
                      <a:pt x="1715" y="2037"/>
                    </a:lnTo>
                    <a:lnTo>
                      <a:pt x="1700" y="2037"/>
                    </a:lnTo>
                    <a:lnTo>
                      <a:pt x="1685" y="2037"/>
                    </a:lnTo>
                    <a:lnTo>
                      <a:pt x="1671" y="2037"/>
                    </a:lnTo>
                    <a:lnTo>
                      <a:pt x="1661" y="2028"/>
                    </a:lnTo>
                    <a:lnTo>
                      <a:pt x="1651" y="2018"/>
                    </a:lnTo>
                    <a:lnTo>
                      <a:pt x="1651" y="1994"/>
                    </a:lnTo>
                    <a:lnTo>
                      <a:pt x="1651" y="1970"/>
                    </a:lnTo>
                    <a:lnTo>
                      <a:pt x="1651" y="1946"/>
                    </a:lnTo>
                    <a:lnTo>
                      <a:pt x="1651" y="1921"/>
                    </a:lnTo>
                    <a:lnTo>
                      <a:pt x="1627" y="1921"/>
                    </a:lnTo>
                    <a:lnTo>
                      <a:pt x="1604" y="1921"/>
                    </a:lnTo>
                    <a:lnTo>
                      <a:pt x="1580" y="1921"/>
                    </a:lnTo>
                    <a:lnTo>
                      <a:pt x="1557" y="1921"/>
                    </a:lnTo>
                    <a:lnTo>
                      <a:pt x="1547" y="1912"/>
                    </a:lnTo>
                    <a:lnTo>
                      <a:pt x="1537" y="1902"/>
                    </a:lnTo>
                    <a:lnTo>
                      <a:pt x="1537" y="1873"/>
                    </a:lnTo>
                    <a:lnTo>
                      <a:pt x="1537" y="1845"/>
                    </a:lnTo>
                    <a:lnTo>
                      <a:pt x="1537" y="1815"/>
                    </a:lnTo>
                    <a:lnTo>
                      <a:pt x="1537" y="1787"/>
                    </a:lnTo>
                    <a:lnTo>
                      <a:pt x="1517" y="1787"/>
                    </a:lnTo>
                    <a:lnTo>
                      <a:pt x="1499" y="1787"/>
                    </a:lnTo>
                    <a:lnTo>
                      <a:pt x="1478" y="1787"/>
                    </a:lnTo>
                    <a:lnTo>
                      <a:pt x="1459" y="1787"/>
                    </a:lnTo>
                    <a:lnTo>
                      <a:pt x="1450" y="1777"/>
                    </a:lnTo>
                    <a:lnTo>
                      <a:pt x="1439" y="1767"/>
                    </a:lnTo>
                    <a:lnTo>
                      <a:pt x="1439" y="1739"/>
                    </a:lnTo>
                    <a:lnTo>
                      <a:pt x="1439" y="1711"/>
                    </a:lnTo>
                    <a:lnTo>
                      <a:pt x="1439" y="1682"/>
                    </a:lnTo>
                    <a:lnTo>
                      <a:pt x="1439" y="1653"/>
                    </a:lnTo>
                    <a:lnTo>
                      <a:pt x="1421" y="1653"/>
                    </a:lnTo>
                    <a:lnTo>
                      <a:pt x="1402" y="1653"/>
                    </a:lnTo>
                    <a:lnTo>
                      <a:pt x="1383" y="1653"/>
                    </a:lnTo>
                    <a:lnTo>
                      <a:pt x="1363" y="1653"/>
                    </a:lnTo>
                    <a:lnTo>
                      <a:pt x="1355" y="1644"/>
                    </a:lnTo>
                    <a:lnTo>
                      <a:pt x="1345" y="1634"/>
                    </a:lnTo>
                    <a:lnTo>
                      <a:pt x="1345" y="1610"/>
                    </a:lnTo>
                    <a:lnTo>
                      <a:pt x="1345" y="1585"/>
                    </a:lnTo>
                    <a:lnTo>
                      <a:pt x="1345" y="1562"/>
                    </a:lnTo>
                    <a:lnTo>
                      <a:pt x="1345" y="1537"/>
                    </a:lnTo>
                    <a:lnTo>
                      <a:pt x="1329" y="1537"/>
                    </a:lnTo>
                    <a:lnTo>
                      <a:pt x="1315" y="1537"/>
                    </a:lnTo>
                    <a:lnTo>
                      <a:pt x="1301" y="1537"/>
                    </a:lnTo>
                    <a:lnTo>
                      <a:pt x="1286" y="1537"/>
                    </a:lnTo>
                    <a:lnTo>
                      <a:pt x="1277" y="1528"/>
                    </a:lnTo>
                    <a:lnTo>
                      <a:pt x="1267" y="1518"/>
                    </a:lnTo>
                    <a:lnTo>
                      <a:pt x="1267" y="1495"/>
                    </a:lnTo>
                    <a:lnTo>
                      <a:pt x="1267" y="1471"/>
                    </a:lnTo>
                    <a:lnTo>
                      <a:pt x="1267" y="1447"/>
                    </a:lnTo>
                    <a:lnTo>
                      <a:pt x="1267" y="1422"/>
                    </a:lnTo>
                    <a:lnTo>
                      <a:pt x="1243" y="1422"/>
                    </a:lnTo>
                    <a:lnTo>
                      <a:pt x="1219" y="1422"/>
                    </a:lnTo>
                    <a:lnTo>
                      <a:pt x="1196" y="1422"/>
                    </a:lnTo>
                    <a:lnTo>
                      <a:pt x="1171" y="1422"/>
                    </a:lnTo>
                    <a:lnTo>
                      <a:pt x="1162" y="1413"/>
                    </a:lnTo>
                    <a:lnTo>
                      <a:pt x="1153" y="1402"/>
                    </a:lnTo>
                    <a:lnTo>
                      <a:pt x="1153" y="1375"/>
                    </a:lnTo>
                    <a:lnTo>
                      <a:pt x="1153" y="1346"/>
                    </a:lnTo>
                    <a:lnTo>
                      <a:pt x="1153" y="1317"/>
                    </a:lnTo>
                    <a:lnTo>
                      <a:pt x="1153" y="1287"/>
                    </a:lnTo>
                    <a:lnTo>
                      <a:pt x="1133" y="1287"/>
                    </a:lnTo>
                    <a:lnTo>
                      <a:pt x="1114" y="1287"/>
                    </a:lnTo>
                    <a:lnTo>
                      <a:pt x="1094" y="1287"/>
                    </a:lnTo>
                    <a:lnTo>
                      <a:pt x="1075" y="1287"/>
                    </a:lnTo>
                    <a:lnTo>
                      <a:pt x="1065" y="1278"/>
                    </a:lnTo>
                    <a:lnTo>
                      <a:pt x="1055" y="1269"/>
                    </a:lnTo>
                    <a:lnTo>
                      <a:pt x="1055" y="1244"/>
                    </a:lnTo>
                    <a:lnTo>
                      <a:pt x="1055" y="1220"/>
                    </a:lnTo>
                    <a:lnTo>
                      <a:pt x="1055" y="1197"/>
                    </a:lnTo>
                    <a:lnTo>
                      <a:pt x="1055" y="1173"/>
                    </a:lnTo>
                    <a:lnTo>
                      <a:pt x="1042" y="1173"/>
                    </a:lnTo>
                    <a:lnTo>
                      <a:pt x="1027" y="1173"/>
                    </a:lnTo>
                    <a:lnTo>
                      <a:pt x="1013" y="1173"/>
                    </a:lnTo>
                    <a:lnTo>
                      <a:pt x="999" y="1173"/>
                    </a:lnTo>
                    <a:lnTo>
                      <a:pt x="989" y="1164"/>
                    </a:lnTo>
                    <a:lnTo>
                      <a:pt x="979" y="1154"/>
                    </a:lnTo>
                    <a:lnTo>
                      <a:pt x="979" y="1144"/>
                    </a:lnTo>
                    <a:lnTo>
                      <a:pt x="979" y="1134"/>
                    </a:lnTo>
                    <a:lnTo>
                      <a:pt x="979" y="1125"/>
                    </a:lnTo>
                    <a:lnTo>
                      <a:pt x="979" y="1115"/>
                    </a:lnTo>
                    <a:lnTo>
                      <a:pt x="970" y="1105"/>
                    </a:lnTo>
                    <a:lnTo>
                      <a:pt x="959" y="1095"/>
                    </a:lnTo>
                    <a:lnTo>
                      <a:pt x="959" y="1081"/>
                    </a:lnTo>
                    <a:lnTo>
                      <a:pt x="959" y="1066"/>
                    </a:lnTo>
                    <a:lnTo>
                      <a:pt x="959" y="1052"/>
                    </a:lnTo>
                    <a:lnTo>
                      <a:pt x="959" y="1038"/>
                    </a:lnTo>
                    <a:lnTo>
                      <a:pt x="941" y="1038"/>
                    </a:lnTo>
                    <a:lnTo>
                      <a:pt x="921" y="1038"/>
                    </a:lnTo>
                    <a:lnTo>
                      <a:pt x="902" y="1038"/>
                    </a:lnTo>
                    <a:lnTo>
                      <a:pt x="882" y="1038"/>
                    </a:lnTo>
                    <a:lnTo>
                      <a:pt x="874" y="1028"/>
                    </a:lnTo>
                    <a:lnTo>
                      <a:pt x="865" y="1018"/>
                    </a:lnTo>
                    <a:lnTo>
                      <a:pt x="865" y="989"/>
                    </a:lnTo>
                    <a:lnTo>
                      <a:pt x="865" y="962"/>
                    </a:lnTo>
                    <a:lnTo>
                      <a:pt x="865" y="932"/>
                    </a:lnTo>
                    <a:lnTo>
                      <a:pt x="865" y="903"/>
                    </a:lnTo>
                    <a:lnTo>
                      <a:pt x="840" y="903"/>
                    </a:lnTo>
                    <a:lnTo>
                      <a:pt x="817" y="903"/>
                    </a:lnTo>
                    <a:lnTo>
                      <a:pt x="792" y="903"/>
                    </a:lnTo>
                    <a:lnTo>
                      <a:pt x="767" y="903"/>
                    </a:lnTo>
                    <a:lnTo>
                      <a:pt x="758" y="894"/>
                    </a:lnTo>
                    <a:lnTo>
                      <a:pt x="749" y="883"/>
                    </a:lnTo>
                    <a:lnTo>
                      <a:pt x="749" y="856"/>
                    </a:lnTo>
                    <a:lnTo>
                      <a:pt x="749" y="827"/>
                    </a:lnTo>
                    <a:lnTo>
                      <a:pt x="749" y="798"/>
                    </a:lnTo>
                    <a:lnTo>
                      <a:pt x="749" y="769"/>
                    </a:lnTo>
                    <a:lnTo>
                      <a:pt x="734" y="769"/>
                    </a:lnTo>
                    <a:lnTo>
                      <a:pt x="720" y="769"/>
                    </a:lnTo>
                    <a:lnTo>
                      <a:pt x="706" y="769"/>
                    </a:lnTo>
                    <a:lnTo>
                      <a:pt x="691" y="769"/>
                    </a:lnTo>
                    <a:lnTo>
                      <a:pt x="682" y="760"/>
                    </a:lnTo>
                    <a:lnTo>
                      <a:pt x="673" y="750"/>
                    </a:lnTo>
                    <a:lnTo>
                      <a:pt x="673" y="730"/>
                    </a:lnTo>
                    <a:lnTo>
                      <a:pt x="673" y="712"/>
                    </a:lnTo>
                    <a:lnTo>
                      <a:pt x="673" y="692"/>
                    </a:lnTo>
                    <a:lnTo>
                      <a:pt x="673" y="672"/>
                    </a:lnTo>
                    <a:lnTo>
                      <a:pt x="663" y="663"/>
                    </a:lnTo>
                    <a:lnTo>
                      <a:pt x="653" y="653"/>
                    </a:lnTo>
                    <a:lnTo>
                      <a:pt x="644" y="644"/>
                    </a:lnTo>
                    <a:lnTo>
                      <a:pt x="634" y="635"/>
                    </a:lnTo>
                    <a:lnTo>
                      <a:pt x="619" y="635"/>
                    </a:lnTo>
                    <a:lnTo>
                      <a:pt x="605" y="635"/>
                    </a:lnTo>
                    <a:lnTo>
                      <a:pt x="590" y="635"/>
                    </a:lnTo>
                    <a:lnTo>
                      <a:pt x="575" y="635"/>
                    </a:lnTo>
                    <a:lnTo>
                      <a:pt x="566" y="626"/>
                    </a:lnTo>
                    <a:lnTo>
                      <a:pt x="556" y="615"/>
                    </a:lnTo>
                    <a:lnTo>
                      <a:pt x="556" y="592"/>
                    </a:lnTo>
                    <a:lnTo>
                      <a:pt x="556" y="568"/>
                    </a:lnTo>
                    <a:lnTo>
                      <a:pt x="556" y="543"/>
                    </a:lnTo>
                    <a:lnTo>
                      <a:pt x="556" y="519"/>
                    </a:lnTo>
                    <a:lnTo>
                      <a:pt x="537" y="519"/>
                    </a:lnTo>
                    <a:lnTo>
                      <a:pt x="519" y="519"/>
                    </a:lnTo>
                    <a:lnTo>
                      <a:pt x="499" y="519"/>
                    </a:lnTo>
                    <a:lnTo>
                      <a:pt x="480" y="519"/>
                    </a:lnTo>
                    <a:lnTo>
                      <a:pt x="470" y="509"/>
                    </a:lnTo>
                    <a:lnTo>
                      <a:pt x="461" y="500"/>
                    </a:lnTo>
                    <a:lnTo>
                      <a:pt x="452" y="491"/>
                    </a:lnTo>
                    <a:lnTo>
                      <a:pt x="442" y="482"/>
                    </a:lnTo>
                    <a:lnTo>
                      <a:pt x="442" y="457"/>
                    </a:lnTo>
                    <a:lnTo>
                      <a:pt x="442" y="433"/>
                    </a:lnTo>
                    <a:lnTo>
                      <a:pt x="442" y="410"/>
                    </a:lnTo>
                    <a:lnTo>
                      <a:pt x="442" y="384"/>
                    </a:lnTo>
                    <a:lnTo>
                      <a:pt x="422" y="384"/>
                    </a:lnTo>
                    <a:lnTo>
                      <a:pt x="404" y="384"/>
                    </a:lnTo>
                    <a:lnTo>
                      <a:pt x="384" y="384"/>
                    </a:lnTo>
                    <a:lnTo>
                      <a:pt x="363" y="384"/>
                    </a:lnTo>
                    <a:lnTo>
                      <a:pt x="355" y="376"/>
                    </a:lnTo>
                    <a:lnTo>
                      <a:pt x="346" y="366"/>
                    </a:lnTo>
                    <a:lnTo>
                      <a:pt x="346" y="332"/>
                    </a:lnTo>
                    <a:lnTo>
                      <a:pt x="346" y="299"/>
                    </a:lnTo>
                    <a:lnTo>
                      <a:pt x="346" y="265"/>
                    </a:lnTo>
                    <a:lnTo>
                      <a:pt x="346" y="231"/>
                    </a:lnTo>
                    <a:lnTo>
                      <a:pt x="332" y="231"/>
                    </a:lnTo>
                    <a:lnTo>
                      <a:pt x="317" y="231"/>
                    </a:lnTo>
                    <a:lnTo>
                      <a:pt x="303" y="231"/>
                    </a:lnTo>
                    <a:lnTo>
                      <a:pt x="287" y="231"/>
                    </a:lnTo>
                    <a:lnTo>
                      <a:pt x="278" y="222"/>
                    </a:lnTo>
                    <a:lnTo>
                      <a:pt x="269" y="211"/>
                    </a:lnTo>
                    <a:lnTo>
                      <a:pt x="269" y="193"/>
                    </a:lnTo>
                    <a:lnTo>
                      <a:pt x="269" y="174"/>
                    </a:lnTo>
                    <a:lnTo>
                      <a:pt x="269" y="155"/>
                    </a:lnTo>
                    <a:lnTo>
                      <a:pt x="269" y="135"/>
                    </a:lnTo>
                    <a:lnTo>
                      <a:pt x="244" y="135"/>
                    </a:lnTo>
                    <a:lnTo>
                      <a:pt x="221" y="135"/>
                    </a:lnTo>
                    <a:lnTo>
                      <a:pt x="197" y="135"/>
                    </a:lnTo>
                    <a:lnTo>
                      <a:pt x="173" y="135"/>
                    </a:lnTo>
                    <a:lnTo>
                      <a:pt x="164" y="126"/>
                    </a:lnTo>
                    <a:lnTo>
                      <a:pt x="154" y="116"/>
                    </a:lnTo>
                    <a:lnTo>
                      <a:pt x="154" y="87"/>
                    </a:lnTo>
                    <a:lnTo>
                      <a:pt x="154" y="58"/>
                    </a:lnTo>
                    <a:lnTo>
                      <a:pt x="154" y="30"/>
                    </a:lnTo>
                    <a:lnTo>
                      <a:pt x="154" y="0"/>
                    </a:lnTo>
                    <a:lnTo>
                      <a:pt x="115" y="0"/>
                    </a:lnTo>
                    <a:lnTo>
                      <a:pt x="77" y="0"/>
                    </a:lnTo>
                    <a:lnTo>
                      <a:pt x="3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7" name="Freeform 393"/>
              <p:cNvSpPr>
                <a:spLocks/>
              </p:cNvSpPr>
              <p:nvPr/>
            </p:nvSpPr>
            <p:spPr bwMode="auto">
              <a:xfrm flipH="1">
                <a:off x="7733" y="2190"/>
                <a:ext cx="3" cy="3"/>
              </a:xfrm>
              <a:custGeom>
                <a:avLst/>
                <a:gdLst>
                  <a:gd name="T0" fmla="*/ 20 w 20"/>
                  <a:gd name="T1" fmla="*/ 0 h 20"/>
                  <a:gd name="T2" fmla="*/ 11 w 20"/>
                  <a:gd name="T3" fmla="*/ 9 h 20"/>
                  <a:gd name="T4" fmla="*/ 0 w 20"/>
                  <a:gd name="T5" fmla="*/ 20 h 20"/>
                  <a:gd name="T6" fmla="*/ 10 w 20"/>
                  <a:gd name="T7" fmla="*/ 10 h 20"/>
                  <a:gd name="T8" fmla="*/ 20 w 20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20" y="0"/>
                    </a:moveTo>
                    <a:lnTo>
                      <a:pt x="11" y="9"/>
                    </a:lnTo>
                    <a:lnTo>
                      <a:pt x="0" y="20"/>
                    </a:lnTo>
                    <a:lnTo>
                      <a:pt x="10" y="10"/>
                    </a:lnTo>
                    <a:lnTo>
                      <a:pt x="2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698" name="Freeform 394"/>
              <p:cNvSpPr>
                <a:spLocks/>
              </p:cNvSpPr>
              <p:nvPr/>
            </p:nvSpPr>
            <p:spPr bwMode="auto">
              <a:xfrm flipH="1">
                <a:off x="7733" y="1909"/>
                <a:ext cx="173" cy="281"/>
              </a:xfrm>
              <a:custGeom>
                <a:avLst/>
                <a:gdLst>
                  <a:gd name="T0" fmla="*/ 1383 w 1383"/>
                  <a:gd name="T1" fmla="*/ 1757 h 1805"/>
                  <a:gd name="T2" fmla="*/ 1364 w 1383"/>
                  <a:gd name="T3" fmla="*/ 1710 h 1805"/>
                  <a:gd name="T4" fmla="*/ 1306 w 1383"/>
                  <a:gd name="T5" fmla="*/ 1710 h 1805"/>
                  <a:gd name="T6" fmla="*/ 1286 w 1383"/>
                  <a:gd name="T7" fmla="*/ 1662 h 1805"/>
                  <a:gd name="T8" fmla="*/ 1286 w 1383"/>
                  <a:gd name="T9" fmla="*/ 1575 h 1805"/>
                  <a:gd name="T10" fmla="*/ 1230 w 1383"/>
                  <a:gd name="T11" fmla="*/ 1575 h 1805"/>
                  <a:gd name="T12" fmla="*/ 1191 w 1383"/>
                  <a:gd name="T13" fmla="*/ 1557 h 1805"/>
                  <a:gd name="T14" fmla="*/ 1191 w 1383"/>
                  <a:gd name="T15" fmla="*/ 1484 h 1805"/>
                  <a:gd name="T16" fmla="*/ 1162 w 1383"/>
                  <a:gd name="T17" fmla="*/ 1459 h 1805"/>
                  <a:gd name="T18" fmla="*/ 1124 w 1383"/>
                  <a:gd name="T19" fmla="*/ 1450 h 1805"/>
                  <a:gd name="T20" fmla="*/ 1114 w 1383"/>
                  <a:gd name="T21" fmla="*/ 1383 h 1805"/>
                  <a:gd name="T22" fmla="*/ 1090 w 1383"/>
                  <a:gd name="T23" fmla="*/ 1325 h 1805"/>
                  <a:gd name="T24" fmla="*/ 1018 w 1383"/>
                  <a:gd name="T25" fmla="*/ 1325 h 1805"/>
                  <a:gd name="T26" fmla="*/ 1018 w 1383"/>
                  <a:gd name="T27" fmla="*/ 1239 h 1805"/>
                  <a:gd name="T28" fmla="*/ 980 w 1383"/>
                  <a:gd name="T29" fmla="*/ 1210 h 1805"/>
                  <a:gd name="T30" fmla="*/ 932 w 1383"/>
                  <a:gd name="T31" fmla="*/ 1201 h 1805"/>
                  <a:gd name="T32" fmla="*/ 921 w 1383"/>
                  <a:gd name="T33" fmla="*/ 1144 h 1805"/>
                  <a:gd name="T34" fmla="*/ 912 w 1383"/>
                  <a:gd name="T35" fmla="*/ 1085 h 1805"/>
                  <a:gd name="T36" fmla="*/ 882 w 1383"/>
                  <a:gd name="T37" fmla="*/ 1057 h 1805"/>
                  <a:gd name="T38" fmla="*/ 855 w 1383"/>
                  <a:gd name="T39" fmla="*/ 1057 h 1805"/>
                  <a:gd name="T40" fmla="*/ 826 w 1383"/>
                  <a:gd name="T41" fmla="*/ 1038 h 1805"/>
                  <a:gd name="T42" fmla="*/ 826 w 1383"/>
                  <a:gd name="T43" fmla="*/ 980 h 1805"/>
                  <a:gd name="T44" fmla="*/ 807 w 1383"/>
                  <a:gd name="T45" fmla="*/ 941 h 1805"/>
                  <a:gd name="T46" fmla="*/ 772 w 1383"/>
                  <a:gd name="T47" fmla="*/ 922 h 1805"/>
                  <a:gd name="T48" fmla="*/ 729 w 1383"/>
                  <a:gd name="T49" fmla="*/ 922 h 1805"/>
                  <a:gd name="T50" fmla="*/ 710 w 1383"/>
                  <a:gd name="T51" fmla="*/ 878 h 1805"/>
                  <a:gd name="T52" fmla="*/ 710 w 1383"/>
                  <a:gd name="T53" fmla="*/ 806 h 1805"/>
                  <a:gd name="T54" fmla="*/ 638 w 1383"/>
                  <a:gd name="T55" fmla="*/ 806 h 1805"/>
                  <a:gd name="T56" fmla="*/ 595 w 1383"/>
                  <a:gd name="T57" fmla="*/ 787 h 1805"/>
                  <a:gd name="T58" fmla="*/ 595 w 1383"/>
                  <a:gd name="T59" fmla="*/ 730 h 1805"/>
                  <a:gd name="T60" fmla="*/ 576 w 1383"/>
                  <a:gd name="T61" fmla="*/ 692 h 1805"/>
                  <a:gd name="T62" fmla="*/ 542 w 1383"/>
                  <a:gd name="T63" fmla="*/ 673 h 1805"/>
                  <a:gd name="T64" fmla="*/ 499 w 1383"/>
                  <a:gd name="T65" fmla="*/ 673 h 1805"/>
                  <a:gd name="T66" fmla="*/ 499 w 1383"/>
                  <a:gd name="T67" fmla="*/ 586 h 1805"/>
                  <a:gd name="T68" fmla="*/ 461 w 1383"/>
                  <a:gd name="T69" fmla="*/ 556 h 1805"/>
                  <a:gd name="T70" fmla="*/ 413 w 1383"/>
                  <a:gd name="T71" fmla="*/ 548 h 1805"/>
                  <a:gd name="T72" fmla="*/ 403 w 1383"/>
                  <a:gd name="T73" fmla="*/ 480 h 1805"/>
                  <a:gd name="T74" fmla="*/ 379 w 1383"/>
                  <a:gd name="T75" fmla="*/ 422 h 1805"/>
                  <a:gd name="T76" fmla="*/ 307 w 1383"/>
                  <a:gd name="T77" fmla="*/ 422 h 1805"/>
                  <a:gd name="T78" fmla="*/ 307 w 1383"/>
                  <a:gd name="T79" fmla="*/ 307 h 1805"/>
                  <a:gd name="T80" fmla="*/ 260 w 1383"/>
                  <a:gd name="T81" fmla="*/ 268 h 1805"/>
                  <a:gd name="T82" fmla="*/ 201 w 1383"/>
                  <a:gd name="T83" fmla="*/ 260 h 1805"/>
                  <a:gd name="T84" fmla="*/ 191 w 1383"/>
                  <a:gd name="T85" fmla="*/ 212 h 1805"/>
                  <a:gd name="T86" fmla="*/ 177 w 1383"/>
                  <a:gd name="T87" fmla="*/ 174 h 1805"/>
                  <a:gd name="T88" fmla="*/ 134 w 1383"/>
                  <a:gd name="T89" fmla="*/ 174 h 1805"/>
                  <a:gd name="T90" fmla="*/ 115 w 1383"/>
                  <a:gd name="T91" fmla="*/ 125 h 1805"/>
                  <a:gd name="T92" fmla="*/ 115 w 1383"/>
                  <a:gd name="T93" fmla="*/ 38 h 1805"/>
                  <a:gd name="T94" fmla="*/ 43 w 1383"/>
                  <a:gd name="T95" fmla="*/ 38 h 1805"/>
                  <a:gd name="T96" fmla="*/ 0 w 1383"/>
                  <a:gd name="T97" fmla="*/ 19 h 1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383" h="1805">
                    <a:moveTo>
                      <a:pt x="1383" y="1805"/>
                    </a:moveTo>
                    <a:lnTo>
                      <a:pt x="1383" y="1782"/>
                    </a:lnTo>
                    <a:lnTo>
                      <a:pt x="1383" y="1757"/>
                    </a:lnTo>
                    <a:lnTo>
                      <a:pt x="1383" y="1733"/>
                    </a:lnTo>
                    <a:lnTo>
                      <a:pt x="1383" y="1710"/>
                    </a:lnTo>
                    <a:lnTo>
                      <a:pt x="1364" y="1710"/>
                    </a:lnTo>
                    <a:lnTo>
                      <a:pt x="1345" y="1710"/>
                    </a:lnTo>
                    <a:lnTo>
                      <a:pt x="1325" y="1710"/>
                    </a:lnTo>
                    <a:lnTo>
                      <a:pt x="1306" y="1710"/>
                    </a:lnTo>
                    <a:lnTo>
                      <a:pt x="1297" y="1700"/>
                    </a:lnTo>
                    <a:lnTo>
                      <a:pt x="1286" y="1690"/>
                    </a:lnTo>
                    <a:lnTo>
                      <a:pt x="1286" y="1662"/>
                    </a:lnTo>
                    <a:lnTo>
                      <a:pt x="1286" y="1634"/>
                    </a:lnTo>
                    <a:lnTo>
                      <a:pt x="1286" y="1605"/>
                    </a:lnTo>
                    <a:lnTo>
                      <a:pt x="1286" y="1575"/>
                    </a:lnTo>
                    <a:lnTo>
                      <a:pt x="1268" y="1575"/>
                    </a:lnTo>
                    <a:lnTo>
                      <a:pt x="1249" y="1575"/>
                    </a:lnTo>
                    <a:lnTo>
                      <a:pt x="1230" y="1575"/>
                    </a:lnTo>
                    <a:lnTo>
                      <a:pt x="1210" y="1575"/>
                    </a:lnTo>
                    <a:lnTo>
                      <a:pt x="1201" y="1566"/>
                    </a:lnTo>
                    <a:lnTo>
                      <a:pt x="1191" y="1557"/>
                    </a:lnTo>
                    <a:lnTo>
                      <a:pt x="1191" y="1532"/>
                    </a:lnTo>
                    <a:lnTo>
                      <a:pt x="1191" y="1508"/>
                    </a:lnTo>
                    <a:lnTo>
                      <a:pt x="1191" y="1484"/>
                    </a:lnTo>
                    <a:lnTo>
                      <a:pt x="1191" y="1459"/>
                    </a:lnTo>
                    <a:lnTo>
                      <a:pt x="1176" y="1459"/>
                    </a:lnTo>
                    <a:lnTo>
                      <a:pt x="1162" y="1459"/>
                    </a:lnTo>
                    <a:lnTo>
                      <a:pt x="1148" y="1459"/>
                    </a:lnTo>
                    <a:lnTo>
                      <a:pt x="1133" y="1459"/>
                    </a:lnTo>
                    <a:lnTo>
                      <a:pt x="1124" y="1450"/>
                    </a:lnTo>
                    <a:lnTo>
                      <a:pt x="1114" y="1439"/>
                    </a:lnTo>
                    <a:lnTo>
                      <a:pt x="1114" y="1412"/>
                    </a:lnTo>
                    <a:lnTo>
                      <a:pt x="1114" y="1383"/>
                    </a:lnTo>
                    <a:lnTo>
                      <a:pt x="1114" y="1354"/>
                    </a:lnTo>
                    <a:lnTo>
                      <a:pt x="1114" y="1325"/>
                    </a:lnTo>
                    <a:lnTo>
                      <a:pt x="1090" y="1325"/>
                    </a:lnTo>
                    <a:lnTo>
                      <a:pt x="1065" y="1325"/>
                    </a:lnTo>
                    <a:lnTo>
                      <a:pt x="1042" y="1325"/>
                    </a:lnTo>
                    <a:lnTo>
                      <a:pt x="1018" y="1325"/>
                    </a:lnTo>
                    <a:lnTo>
                      <a:pt x="1018" y="1297"/>
                    </a:lnTo>
                    <a:lnTo>
                      <a:pt x="1018" y="1268"/>
                    </a:lnTo>
                    <a:lnTo>
                      <a:pt x="1018" y="1239"/>
                    </a:lnTo>
                    <a:lnTo>
                      <a:pt x="1018" y="1210"/>
                    </a:lnTo>
                    <a:lnTo>
                      <a:pt x="1000" y="1210"/>
                    </a:lnTo>
                    <a:lnTo>
                      <a:pt x="980" y="1210"/>
                    </a:lnTo>
                    <a:lnTo>
                      <a:pt x="961" y="1210"/>
                    </a:lnTo>
                    <a:lnTo>
                      <a:pt x="941" y="1210"/>
                    </a:lnTo>
                    <a:lnTo>
                      <a:pt x="932" y="1201"/>
                    </a:lnTo>
                    <a:lnTo>
                      <a:pt x="921" y="1191"/>
                    </a:lnTo>
                    <a:lnTo>
                      <a:pt x="921" y="1167"/>
                    </a:lnTo>
                    <a:lnTo>
                      <a:pt x="921" y="1144"/>
                    </a:lnTo>
                    <a:lnTo>
                      <a:pt x="921" y="1119"/>
                    </a:lnTo>
                    <a:lnTo>
                      <a:pt x="921" y="1094"/>
                    </a:lnTo>
                    <a:lnTo>
                      <a:pt x="912" y="1085"/>
                    </a:lnTo>
                    <a:lnTo>
                      <a:pt x="902" y="1076"/>
                    </a:lnTo>
                    <a:lnTo>
                      <a:pt x="893" y="1066"/>
                    </a:lnTo>
                    <a:lnTo>
                      <a:pt x="882" y="1057"/>
                    </a:lnTo>
                    <a:lnTo>
                      <a:pt x="873" y="1057"/>
                    </a:lnTo>
                    <a:lnTo>
                      <a:pt x="864" y="1057"/>
                    </a:lnTo>
                    <a:lnTo>
                      <a:pt x="855" y="1057"/>
                    </a:lnTo>
                    <a:lnTo>
                      <a:pt x="845" y="1057"/>
                    </a:lnTo>
                    <a:lnTo>
                      <a:pt x="836" y="1048"/>
                    </a:lnTo>
                    <a:lnTo>
                      <a:pt x="826" y="1038"/>
                    </a:lnTo>
                    <a:lnTo>
                      <a:pt x="826" y="1018"/>
                    </a:lnTo>
                    <a:lnTo>
                      <a:pt x="826" y="1000"/>
                    </a:lnTo>
                    <a:lnTo>
                      <a:pt x="826" y="980"/>
                    </a:lnTo>
                    <a:lnTo>
                      <a:pt x="826" y="960"/>
                    </a:lnTo>
                    <a:lnTo>
                      <a:pt x="817" y="950"/>
                    </a:lnTo>
                    <a:lnTo>
                      <a:pt x="807" y="941"/>
                    </a:lnTo>
                    <a:lnTo>
                      <a:pt x="797" y="932"/>
                    </a:lnTo>
                    <a:lnTo>
                      <a:pt x="787" y="922"/>
                    </a:lnTo>
                    <a:lnTo>
                      <a:pt x="772" y="922"/>
                    </a:lnTo>
                    <a:lnTo>
                      <a:pt x="758" y="922"/>
                    </a:lnTo>
                    <a:lnTo>
                      <a:pt x="744" y="922"/>
                    </a:lnTo>
                    <a:lnTo>
                      <a:pt x="729" y="922"/>
                    </a:lnTo>
                    <a:lnTo>
                      <a:pt x="720" y="912"/>
                    </a:lnTo>
                    <a:lnTo>
                      <a:pt x="710" y="902"/>
                    </a:lnTo>
                    <a:lnTo>
                      <a:pt x="710" y="878"/>
                    </a:lnTo>
                    <a:lnTo>
                      <a:pt x="710" y="854"/>
                    </a:lnTo>
                    <a:lnTo>
                      <a:pt x="710" y="830"/>
                    </a:lnTo>
                    <a:lnTo>
                      <a:pt x="710" y="806"/>
                    </a:lnTo>
                    <a:lnTo>
                      <a:pt x="686" y="806"/>
                    </a:lnTo>
                    <a:lnTo>
                      <a:pt x="661" y="806"/>
                    </a:lnTo>
                    <a:lnTo>
                      <a:pt x="638" y="806"/>
                    </a:lnTo>
                    <a:lnTo>
                      <a:pt x="614" y="806"/>
                    </a:lnTo>
                    <a:lnTo>
                      <a:pt x="605" y="797"/>
                    </a:lnTo>
                    <a:lnTo>
                      <a:pt x="595" y="787"/>
                    </a:lnTo>
                    <a:lnTo>
                      <a:pt x="595" y="768"/>
                    </a:lnTo>
                    <a:lnTo>
                      <a:pt x="595" y="750"/>
                    </a:lnTo>
                    <a:lnTo>
                      <a:pt x="595" y="730"/>
                    </a:lnTo>
                    <a:lnTo>
                      <a:pt x="595" y="711"/>
                    </a:lnTo>
                    <a:lnTo>
                      <a:pt x="585" y="702"/>
                    </a:lnTo>
                    <a:lnTo>
                      <a:pt x="576" y="692"/>
                    </a:lnTo>
                    <a:lnTo>
                      <a:pt x="566" y="682"/>
                    </a:lnTo>
                    <a:lnTo>
                      <a:pt x="556" y="673"/>
                    </a:lnTo>
                    <a:lnTo>
                      <a:pt x="542" y="673"/>
                    </a:lnTo>
                    <a:lnTo>
                      <a:pt x="528" y="673"/>
                    </a:lnTo>
                    <a:lnTo>
                      <a:pt x="513" y="673"/>
                    </a:lnTo>
                    <a:lnTo>
                      <a:pt x="499" y="673"/>
                    </a:lnTo>
                    <a:lnTo>
                      <a:pt x="499" y="643"/>
                    </a:lnTo>
                    <a:lnTo>
                      <a:pt x="499" y="614"/>
                    </a:lnTo>
                    <a:lnTo>
                      <a:pt x="499" y="586"/>
                    </a:lnTo>
                    <a:lnTo>
                      <a:pt x="499" y="556"/>
                    </a:lnTo>
                    <a:lnTo>
                      <a:pt x="481" y="556"/>
                    </a:lnTo>
                    <a:lnTo>
                      <a:pt x="461" y="556"/>
                    </a:lnTo>
                    <a:lnTo>
                      <a:pt x="442" y="556"/>
                    </a:lnTo>
                    <a:lnTo>
                      <a:pt x="422" y="556"/>
                    </a:lnTo>
                    <a:lnTo>
                      <a:pt x="413" y="548"/>
                    </a:lnTo>
                    <a:lnTo>
                      <a:pt x="403" y="538"/>
                    </a:lnTo>
                    <a:lnTo>
                      <a:pt x="403" y="510"/>
                    </a:lnTo>
                    <a:lnTo>
                      <a:pt x="403" y="480"/>
                    </a:lnTo>
                    <a:lnTo>
                      <a:pt x="403" y="451"/>
                    </a:lnTo>
                    <a:lnTo>
                      <a:pt x="403" y="422"/>
                    </a:lnTo>
                    <a:lnTo>
                      <a:pt x="379" y="422"/>
                    </a:lnTo>
                    <a:lnTo>
                      <a:pt x="355" y="422"/>
                    </a:lnTo>
                    <a:lnTo>
                      <a:pt x="331" y="422"/>
                    </a:lnTo>
                    <a:lnTo>
                      <a:pt x="307" y="422"/>
                    </a:lnTo>
                    <a:lnTo>
                      <a:pt x="307" y="384"/>
                    </a:lnTo>
                    <a:lnTo>
                      <a:pt x="307" y="345"/>
                    </a:lnTo>
                    <a:lnTo>
                      <a:pt x="307" y="307"/>
                    </a:lnTo>
                    <a:lnTo>
                      <a:pt x="307" y="268"/>
                    </a:lnTo>
                    <a:lnTo>
                      <a:pt x="283" y="268"/>
                    </a:lnTo>
                    <a:lnTo>
                      <a:pt x="260" y="268"/>
                    </a:lnTo>
                    <a:lnTo>
                      <a:pt x="235" y="268"/>
                    </a:lnTo>
                    <a:lnTo>
                      <a:pt x="210" y="268"/>
                    </a:lnTo>
                    <a:lnTo>
                      <a:pt x="201" y="260"/>
                    </a:lnTo>
                    <a:lnTo>
                      <a:pt x="191" y="250"/>
                    </a:lnTo>
                    <a:lnTo>
                      <a:pt x="191" y="230"/>
                    </a:lnTo>
                    <a:lnTo>
                      <a:pt x="191" y="212"/>
                    </a:lnTo>
                    <a:lnTo>
                      <a:pt x="191" y="193"/>
                    </a:lnTo>
                    <a:lnTo>
                      <a:pt x="191" y="174"/>
                    </a:lnTo>
                    <a:lnTo>
                      <a:pt x="177" y="174"/>
                    </a:lnTo>
                    <a:lnTo>
                      <a:pt x="163" y="174"/>
                    </a:lnTo>
                    <a:lnTo>
                      <a:pt x="149" y="174"/>
                    </a:lnTo>
                    <a:lnTo>
                      <a:pt x="134" y="174"/>
                    </a:lnTo>
                    <a:lnTo>
                      <a:pt x="125" y="164"/>
                    </a:lnTo>
                    <a:lnTo>
                      <a:pt x="115" y="154"/>
                    </a:lnTo>
                    <a:lnTo>
                      <a:pt x="115" y="125"/>
                    </a:lnTo>
                    <a:lnTo>
                      <a:pt x="115" y="95"/>
                    </a:lnTo>
                    <a:lnTo>
                      <a:pt x="115" y="67"/>
                    </a:lnTo>
                    <a:lnTo>
                      <a:pt x="115" y="38"/>
                    </a:lnTo>
                    <a:lnTo>
                      <a:pt x="91" y="38"/>
                    </a:lnTo>
                    <a:lnTo>
                      <a:pt x="68" y="38"/>
                    </a:lnTo>
                    <a:lnTo>
                      <a:pt x="43" y="38"/>
                    </a:lnTo>
                    <a:lnTo>
                      <a:pt x="18" y="38"/>
                    </a:lnTo>
                    <a:lnTo>
                      <a:pt x="1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699" name="Group 395"/>
              <p:cNvGrpSpPr>
                <a:grpSpLocks/>
              </p:cNvGrpSpPr>
              <p:nvPr/>
            </p:nvGrpSpPr>
            <p:grpSpPr bwMode="auto">
              <a:xfrm flipH="1">
                <a:off x="8629" y="1933"/>
                <a:ext cx="29" cy="50"/>
                <a:chOff x="8629" y="1933"/>
                <a:chExt cx="29" cy="50"/>
              </a:xfrm>
            </p:grpSpPr>
            <p:sp>
              <p:nvSpPr>
                <p:cNvPr id="610700" name="Freeform 396"/>
                <p:cNvSpPr>
                  <a:spLocks/>
                </p:cNvSpPr>
                <p:nvPr/>
              </p:nvSpPr>
              <p:spPr bwMode="auto">
                <a:xfrm flipH="1">
                  <a:off x="8648" y="1966"/>
                  <a:ext cx="10" cy="17"/>
                </a:xfrm>
                <a:custGeom>
                  <a:avLst/>
                  <a:gdLst>
                    <a:gd name="T0" fmla="*/ 0 w 77"/>
                    <a:gd name="T1" fmla="*/ 114 h 114"/>
                    <a:gd name="T2" fmla="*/ 0 w 77"/>
                    <a:gd name="T3" fmla="*/ 105 h 114"/>
                    <a:gd name="T4" fmla="*/ 0 w 77"/>
                    <a:gd name="T5" fmla="*/ 95 h 114"/>
                    <a:gd name="T6" fmla="*/ 0 w 77"/>
                    <a:gd name="T7" fmla="*/ 86 h 114"/>
                    <a:gd name="T8" fmla="*/ 0 w 77"/>
                    <a:gd name="T9" fmla="*/ 76 h 114"/>
                    <a:gd name="T10" fmla="*/ 9 w 77"/>
                    <a:gd name="T11" fmla="*/ 66 h 114"/>
                    <a:gd name="T12" fmla="*/ 19 w 77"/>
                    <a:gd name="T13" fmla="*/ 56 h 114"/>
                    <a:gd name="T14" fmla="*/ 28 w 77"/>
                    <a:gd name="T15" fmla="*/ 47 h 114"/>
                    <a:gd name="T16" fmla="*/ 38 w 77"/>
                    <a:gd name="T17" fmla="*/ 37 h 114"/>
                    <a:gd name="T18" fmla="*/ 38 w 77"/>
                    <a:gd name="T19" fmla="*/ 27 h 114"/>
                    <a:gd name="T20" fmla="*/ 38 w 77"/>
                    <a:gd name="T21" fmla="*/ 17 h 114"/>
                    <a:gd name="T22" fmla="*/ 47 w 77"/>
                    <a:gd name="T23" fmla="*/ 9 h 114"/>
                    <a:gd name="T24" fmla="*/ 58 w 77"/>
                    <a:gd name="T25" fmla="*/ 0 h 114"/>
                    <a:gd name="T26" fmla="*/ 67 w 77"/>
                    <a:gd name="T27" fmla="*/ 0 h 114"/>
                    <a:gd name="T28" fmla="*/ 77 w 77"/>
                    <a:gd name="T29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7" h="114">
                      <a:moveTo>
                        <a:pt x="0" y="114"/>
                      </a:moveTo>
                      <a:lnTo>
                        <a:pt x="0" y="105"/>
                      </a:lnTo>
                      <a:lnTo>
                        <a:pt x="0" y="95"/>
                      </a:lnTo>
                      <a:lnTo>
                        <a:pt x="0" y="86"/>
                      </a:lnTo>
                      <a:lnTo>
                        <a:pt x="0" y="76"/>
                      </a:lnTo>
                      <a:lnTo>
                        <a:pt x="9" y="66"/>
                      </a:lnTo>
                      <a:lnTo>
                        <a:pt x="19" y="56"/>
                      </a:lnTo>
                      <a:lnTo>
                        <a:pt x="28" y="47"/>
                      </a:lnTo>
                      <a:lnTo>
                        <a:pt x="38" y="37"/>
                      </a:lnTo>
                      <a:lnTo>
                        <a:pt x="38" y="27"/>
                      </a:lnTo>
                      <a:lnTo>
                        <a:pt x="38" y="17"/>
                      </a:lnTo>
                      <a:lnTo>
                        <a:pt x="47" y="9"/>
                      </a:lnTo>
                      <a:lnTo>
                        <a:pt x="58" y="0"/>
                      </a:lnTo>
                      <a:lnTo>
                        <a:pt x="67" y="0"/>
                      </a:lnTo>
                      <a:lnTo>
                        <a:pt x="77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1" name="Freeform 397"/>
                <p:cNvSpPr>
                  <a:spLocks/>
                </p:cNvSpPr>
                <p:nvPr/>
              </p:nvSpPr>
              <p:spPr bwMode="auto">
                <a:xfrm flipH="1">
                  <a:off x="8629" y="1966"/>
                  <a:ext cx="5" cy="15"/>
                </a:xfrm>
                <a:custGeom>
                  <a:avLst/>
                  <a:gdLst>
                    <a:gd name="T0" fmla="*/ 38 w 38"/>
                    <a:gd name="T1" fmla="*/ 95 h 95"/>
                    <a:gd name="T2" fmla="*/ 29 w 38"/>
                    <a:gd name="T3" fmla="*/ 86 h 95"/>
                    <a:gd name="T4" fmla="*/ 20 w 38"/>
                    <a:gd name="T5" fmla="*/ 76 h 95"/>
                    <a:gd name="T6" fmla="*/ 20 w 38"/>
                    <a:gd name="T7" fmla="*/ 61 h 95"/>
                    <a:gd name="T8" fmla="*/ 20 w 38"/>
                    <a:gd name="T9" fmla="*/ 46 h 95"/>
                    <a:gd name="T10" fmla="*/ 20 w 38"/>
                    <a:gd name="T11" fmla="*/ 32 h 95"/>
                    <a:gd name="T12" fmla="*/ 20 w 38"/>
                    <a:gd name="T13" fmla="*/ 17 h 95"/>
                    <a:gd name="T14" fmla="*/ 11 w 38"/>
                    <a:gd name="T15" fmla="*/ 9 h 95"/>
                    <a:gd name="T16" fmla="*/ 0 w 38"/>
                    <a:gd name="T1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8" h="95">
                      <a:moveTo>
                        <a:pt x="38" y="95"/>
                      </a:moveTo>
                      <a:lnTo>
                        <a:pt x="29" y="86"/>
                      </a:lnTo>
                      <a:lnTo>
                        <a:pt x="20" y="76"/>
                      </a:lnTo>
                      <a:lnTo>
                        <a:pt x="20" y="61"/>
                      </a:lnTo>
                      <a:lnTo>
                        <a:pt x="20" y="46"/>
                      </a:lnTo>
                      <a:lnTo>
                        <a:pt x="20" y="32"/>
                      </a:lnTo>
                      <a:lnTo>
                        <a:pt x="20" y="17"/>
                      </a:lnTo>
                      <a:lnTo>
                        <a:pt x="11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2" name="Freeform 398"/>
                <p:cNvSpPr>
                  <a:spLocks/>
                </p:cNvSpPr>
                <p:nvPr/>
              </p:nvSpPr>
              <p:spPr bwMode="auto">
                <a:xfrm flipH="1">
                  <a:off x="8636" y="1942"/>
                  <a:ext cx="12" cy="24"/>
                </a:xfrm>
                <a:custGeom>
                  <a:avLst/>
                  <a:gdLst>
                    <a:gd name="T0" fmla="*/ 0 w 96"/>
                    <a:gd name="T1" fmla="*/ 155 h 155"/>
                    <a:gd name="T2" fmla="*/ 0 w 96"/>
                    <a:gd name="T3" fmla="*/ 145 h 155"/>
                    <a:gd name="T4" fmla="*/ 0 w 96"/>
                    <a:gd name="T5" fmla="*/ 135 h 155"/>
                    <a:gd name="T6" fmla="*/ 0 w 96"/>
                    <a:gd name="T7" fmla="*/ 126 h 155"/>
                    <a:gd name="T8" fmla="*/ 0 w 96"/>
                    <a:gd name="T9" fmla="*/ 116 h 155"/>
                    <a:gd name="T10" fmla="*/ 9 w 96"/>
                    <a:gd name="T11" fmla="*/ 106 h 155"/>
                    <a:gd name="T12" fmla="*/ 20 w 96"/>
                    <a:gd name="T13" fmla="*/ 96 h 155"/>
                    <a:gd name="T14" fmla="*/ 20 w 96"/>
                    <a:gd name="T15" fmla="*/ 87 h 155"/>
                    <a:gd name="T16" fmla="*/ 20 w 96"/>
                    <a:gd name="T17" fmla="*/ 77 h 155"/>
                    <a:gd name="T18" fmla="*/ 29 w 96"/>
                    <a:gd name="T19" fmla="*/ 67 h 155"/>
                    <a:gd name="T20" fmla="*/ 39 w 96"/>
                    <a:gd name="T21" fmla="*/ 57 h 155"/>
                    <a:gd name="T22" fmla="*/ 39 w 96"/>
                    <a:gd name="T23" fmla="*/ 49 h 155"/>
                    <a:gd name="T24" fmla="*/ 39 w 96"/>
                    <a:gd name="T25" fmla="*/ 39 h 155"/>
                    <a:gd name="T26" fmla="*/ 48 w 96"/>
                    <a:gd name="T27" fmla="*/ 29 h 155"/>
                    <a:gd name="T28" fmla="*/ 58 w 96"/>
                    <a:gd name="T29" fmla="*/ 19 h 155"/>
                    <a:gd name="T30" fmla="*/ 67 w 96"/>
                    <a:gd name="T31" fmla="*/ 10 h 155"/>
                    <a:gd name="T32" fmla="*/ 76 w 96"/>
                    <a:gd name="T33" fmla="*/ 0 h 155"/>
                    <a:gd name="T34" fmla="*/ 85 w 96"/>
                    <a:gd name="T35" fmla="*/ 0 h 155"/>
                    <a:gd name="T36" fmla="*/ 96 w 96"/>
                    <a:gd name="T37" fmla="*/ 0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6" h="155">
                      <a:moveTo>
                        <a:pt x="0" y="155"/>
                      </a:moveTo>
                      <a:lnTo>
                        <a:pt x="0" y="145"/>
                      </a:lnTo>
                      <a:lnTo>
                        <a:pt x="0" y="135"/>
                      </a:lnTo>
                      <a:lnTo>
                        <a:pt x="0" y="126"/>
                      </a:lnTo>
                      <a:lnTo>
                        <a:pt x="0" y="116"/>
                      </a:lnTo>
                      <a:lnTo>
                        <a:pt x="9" y="106"/>
                      </a:lnTo>
                      <a:lnTo>
                        <a:pt x="20" y="96"/>
                      </a:lnTo>
                      <a:lnTo>
                        <a:pt x="20" y="87"/>
                      </a:lnTo>
                      <a:lnTo>
                        <a:pt x="20" y="77"/>
                      </a:lnTo>
                      <a:lnTo>
                        <a:pt x="29" y="67"/>
                      </a:lnTo>
                      <a:lnTo>
                        <a:pt x="39" y="57"/>
                      </a:lnTo>
                      <a:lnTo>
                        <a:pt x="39" y="49"/>
                      </a:lnTo>
                      <a:lnTo>
                        <a:pt x="39" y="39"/>
                      </a:lnTo>
                      <a:lnTo>
                        <a:pt x="48" y="29"/>
                      </a:lnTo>
                      <a:lnTo>
                        <a:pt x="58" y="19"/>
                      </a:lnTo>
                      <a:lnTo>
                        <a:pt x="67" y="10"/>
                      </a:lnTo>
                      <a:lnTo>
                        <a:pt x="76" y="0"/>
                      </a:lnTo>
                      <a:lnTo>
                        <a:pt x="85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3" name="Freeform 399"/>
                <p:cNvSpPr>
                  <a:spLocks/>
                </p:cNvSpPr>
                <p:nvPr/>
              </p:nvSpPr>
              <p:spPr bwMode="auto">
                <a:xfrm flipH="1">
                  <a:off x="8634" y="1966"/>
                  <a:ext cx="14" cy="1"/>
                </a:xfrm>
                <a:custGeom>
                  <a:avLst/>
                  <a:gdLst>
                    <a:gd name="T0" fmla="*/ 115 w 115"/>
                    <a:gd name="T1" fmla="*/ 86 w 115"/>
                    <a:gd name="T2" fmla="*/ 58 w 115"/>
                    <a:gd name="T3" fmla="*/ 29 w 115"/>
                    <a:gd name="T4" fmla="*/ 0 w 11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15">
                      <a:moveTo>
                        <a:pt x="115" y="0"/>
                      </a:moveTo>
                      <a:lnTo>
                        <a:pt x="86" y="0"/>
                      </a:lnTo>
                      <a:lnTo>
                        <a:pt x="58" y="0"/>
                      </a:lnTo>
                      <a:lnTo>
                        <a:pt x="2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4" name="Freeform 400"/>
                <p:cNvSpPr>
                  <a:spLocks/>
                </p:cNvSpPr>
                <p:nvPr/>
              </p:nvSpPr>
              <p:spPr bwMode="auto">
                <a:xfrm flipH="1">
                  <a:off x="8634" y="1942"/>
                  <a:ext cx="2" cy="24"/>
                </a:xfrm>
                <a:custGeom>
                  <a:avLst/>
                  <a:gdLst>
                    <a:gd name="T0" fmla="*/ 19 w 19"/>
                    <a:gd name="T1" fmla="*/ 155 h 155"/>
                    <a:gd name="T2" fmla="*/ 19 w 19"/>
                    <a:gd name="T3" fmla="*/ 121 h 155"/>
                    <a:gd name="T4" fmla="*/ 19 w 19"/>
                    <a:gd name="T5" fmla="*/ 87 h 155"/>
                    <a:gd name="T6" fmla="*/ 19 w 19"/>
                    <a:gd name="T7" fmla="*/ 53 h 155"/>
                    <a:gd name="T8" fmla="*/ 19 w 19"/>
                    <a:gd name="T9" fmla="*/ 19 h 155"/>
                    <a:gd name="T10" fmla="*/ 10 w 19"/>
                    <a:gd name="T11" fmla="*/ 10 h 155"/>
                    <a:gd name="T12" fmla="*/ 0 w 19"/>
                    <a:gd name="T13" fmla="*/ 0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155">
                      <a:moveTo>
                        <a:pt x="19" y="155"/>
                      </a:moveTo>
                      <a:lnTo>
                        <a:pt x="19" y="121"/>
                      </a:lnTo>
                      <a:lnTo>
                        <a:pt x="19" y="87"/>
                      </a:lnTo>
                      <a:lnTo>
                        <a:pt x="19" y="53"/>
                      </a:lnTo>
                      <a:lnTo>
                        <a:pt x="19" y="19"/>
                      </a:lnTo>
                      <a:lnTo>
                        <a:pt x="1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5" name="Freeform 401"/>
                <p:cNvSpPr>
                  <a:spLocks/>
                </p:cNvSpPr>
                <p:nvPr/>
              </p:nvSpPr>
              <p:spPr bwMode="auto">
                <a:xfrm flipH="1">
                  <a:off x="8634" y="1933"/>
                  <a:ext cx="2" cy="9"/>
                </a:xfrm>
                <a:custGeom>
                  <a:avLst/>
                  <a:gdLst>
                    <a:gd name="T0" fmla="*/ 0 w 19"/>
                    <a:gd name="T1" fmla="*/ 57 h 57"/>
                    <a:gd name="T2" fmla="*/ 9 w 19"/>
                    <a:gd name="T3" fmla="*/ 48 h 57"/>
                    <a:gd name="T4" fmla="*/ 19 w 19"/>
                    <a:gd name="T5" fmla="*/ 38 h 57"/>
                    <a:gd name="T6" fmla="*/ 19 w 19"/>
                    <a:gd name="T7" fmla="*/ 29 h 57"/>
                    <a:gd name="T8" fmla="*/ 19 w 19"/>
                    <a:gd name="T9" fmla="*/ 20 h 57"/>
                    <a:gd name="T10" fmla="*/ 19 w 19"/>
                    <a:gd name="T11" fmla="*/ 10 h 57"/>
                    <a:gd name="T12" fmla="*/ 19 w 19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" h="57">
                      <a:moveTo>
                        <a:pt x="0" y="57"/>
                      </a:moveTo>
                      <a:lnTo>
                        <a:pt x="9" y="48"/>
                      </a:lnTo>
                      <a:lnTo>
                        <a:pt x="19" y="38"/>
                      </a:lnTo>
                      <a:lnTo>
                        <a:pt x="19" y="29"/>
                      </a:lnTo>
                      <a:lnTo>
                        <a:pt x="19" y="20"/>
                      </a:lnTo>
                      <a:lnTo>
                        <a:pt x="19" y="10"/>
                      </a:lnTo>
                      <a:lnTo>
                        <a:pt x="1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0706" name="Group 402"/>
              <p:cNvGrpSpPr>
                <a:grpSpLocks/>
              </p:cNvGrpSpPr>
              <p:nvPr/>
            </p:nvGrpSpPr>
            <p:grpSpPr bwMode="auto">
              <a:xfrm flipH="1">
                <a:off x="8507" y="1930"/>
                <a:ext cx="45" cy="53"/>
                <a:chOff x="8507" y="1930"/>
                <a:chExt cx="45" cy="53"/>
              </a:xfrm>
            </p:grpSpPr>
            <p:sp>
              <p:nvSpPr>
                <p:cNvPr id="610707" name="Freeform 403"/>
                <p:cNvSpPr>
                  <a:spLocks/>
                </p:cNvSpPr>
                <p:nvPr/>
              </p:nvSpPr>
              <p:spPr bwMode="auto">
                <a:xfrm flipH="1">
                  <a:off x="8540" y="1942"/>
                  <a:ext cx="12" cy="41"/>
                </a:xfrm>
                <a:custGeom>
                  <a:avLst/>
                  <a:gdLst>
                    <a:gd name="T0" fmla="*/ 39 w 96"/>
                    <a:gd name="T1" fmla="*/ 269 h 269"/>
                    <a:gd name="T2" fmla="*/ 30 w 96"/>
                    <a:gd name="T3" fmla="*/ 269 h 269"/>
                    <a:gd name="T4" fmla="*/ 19 w 96"/>
                    <a:gd name="T5" fmla="*/ 269 h 269"/>
                    <a:gd name="T6" fmla="*/ 10 w 96"/>
                    <a:gd name="T7" fmla="*/ 269 h 269"/>
                    <a:gd name="T8" fmla="*/ 0 w 96"/>
                    <a:gd name="T9" fmla="*/ 269 h 269"/>
                    <a:gd name="T10" fmla="*/ 0 w 96"/>
                    <a:gd name="T11" fmla="*/ 254 h 269"/>
                    <a:gd name="T12" fmla="*/ 0 w 96"/>
                    <a:gd name="T13" fmla="*/ 240 h 269"/>
                    <a:gd name="T14" fmla="*/ 0 w 96"/>
                    <a:gd name="T15" fmla="*/ 226 h 269"/>
                    <a:gd name="T16" fmla="*/ 0 w 96"/>
                    <a:gd name="T17" fmla="*/ 211 h 269"/>
                    <a:gd name="T18" fmla="*/ 9 w 96"/>
                    <a:gd name="T19" fmla="*/ 202 h 269"/>
                    <a:gd name="T20" fmla="*/ 19 w 96"/>
                    <a:gd name="T21" fmla="*/ 192 h 269"/>
                    <a:gd name="T22" fmla="*/ 19 w 96"/>
                    <a:gd name="T23" fmla="*/ 182 h 269"/>
                    <a:gd name="T24" fmla="*/ 19 w 96"/>
                    <a:gd name="T25" fmla="*/ 173 h 269"/>
                    <a:gd name="T26" fmla="*/ 19 w 96"/>
                    <a:gd name="T27" fmla="*/ 164 h 269"/>
                    <a:gd name="T28" fmla="*/ 19 w 96"/>
                    <a:gd name="T29" fmla="*/ 155 h 269"/>
                    <a:gd name="T30" fmla="*/ 29 w 96"/>
                    <a:gd name="T31" fmla="*/ 145 h 269"/>
                    <a:gd name="T32" fmla="*/ 39 w 96"/>
                    <a:gd name="T33" fmla="*/ 135 h 269"/>
                    <a:gd name="T34" fmla="*/ 39 w 96"/>
                    <a:gd name="T35" fmla="*/ 121 h 269"/>
                    <a:gd name="T36" fmla="*/ 39 w 96"/>
                    <a:gd name="T37" fmla="*/ 106 h 269"/>
                    <a:gd name="T38" fmla="*/ 39 w 96"/>
                    <a:gd name="T39" fmla="*/ 91 h 269"/>
                    <a:gd name="T40" fmla="*/ 39 w 96"/>
                    <a:gd name="T41" fmla="*/ 77 h 269"/>
                    <a:gd name="T42" fmla="*/ 48 w 96"/>
                    <a:gd name="T43" fmla="*/ 67 h 269"/>
                    <a:gd name="T44" fmla="*/ 57 w 96"/>
                    <a:gd name="T45" fmla="*/ 57 h 269"/>
                    <a:gd name="T46" fmla="*/ 57 w 96"/>
                    <a:gd name="T47" fmla="*/ 49 h 269"/>
                    <a:gd name="T48" fmla="*/ 57 w 96"/>
                    <a:gd name="T49" fmla="*/ 39 h 269"/>
                    <a:gd name="T50" fmla="*/ 68 w 96"/>
                    <a:gd name="T51" fmla="*/ 29 h 269"/>
                    <a:gd name="T52" fmla="*/ 77 w 96"/>
                    <a:gd name="T53" fmla="*/ 19 h 269"/>
                    <a:gd name="T54" fmla="*/ 86 w 96"/>
                    <a:gd name="T55" fmla="*/ 10 h 269"/>
                    <a:gd name="T56" fmla="*/ 96 w 96"/>
                    <a:gd name="T57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96" h="269">
                      <a:moveTo>
                        <a:pt x="39" y="269"/>
                      </a:moveTo>
                      <a:lnTo>
                        <a:pt x="30" y="269"/>
                      </a:lnTo>
                      <a:lnTo>
                        <a:pt x="19" y="269"/>
                      </a:lnTo>
                      <a:lnTo>
                        <a:pt x="10" y="269"/>
                      </a:lnTo>
                      <a:lnTo>
                        <a:pt x="0" y="269"/>
                      </a:lnTo>
                      <a:lnTo>
                        <a:pt x="0" y="254"/>
                      </a:lnTo>
                      <a:lnTo>
                        <a:pt x="0" y="240"/>
                      </a:lnTo>
                      <a:lnTo>
                        <a:pt x="0" y="226"/>
                      </a:lnTo>
                      <a:lnTo>
                        <a:pt x="0" y="211"/>
                      </a:lnTo>
                      <a:lnTo>
                        <a:pt x="9" y="202"/>
                      </a:lnTo>
                      <a:lnTo>
                        <a:pt x="19" y="192"/>
                      </a:lnTo>
                      <a:lnTo>
                        <a:pt x="19" y="182"/>
                      </a:lnTo>
                      <a:lnTo>
                        <a:pt x="19" y="173"/>
                      </a:lnTo>
                      <a:lnTo>
                        <a:pt x="19" y="164"/>
                      </a:lnTo>
                      <a:lnTo>
                        <a:pt x="19" y="155"/>
                      </a:lnTo>
                      <a:lnTo>
                        <a:pt x="29" y="145"/>
                      </a:lnTo>
                      <a:lnTo>
                        <a:pt x="39" y="135"/>
                      </a:lnTo>
                      <a:lnTo>
                        <a:pt x="39" y="121"/>
                      </a:lnTo>
                      <a:lnTo>
                        <a:pt x="39" y="106"/>
                      </a:lnTo>
                      <a:lnTo>
                        <a:pt x="39" y="91"/>
                      </a:lnTo>
                      <a:lnTo>
                        <a:pt x="39" y="77"/>
                      </a:lnTo>
                      <a:lnTo>
                        <a:pt x="48" y="67"/>
                      </a:lnTo>
                      <a:lnTo>
                        <a:pt x="57" y="57"/>
                      </a:lnTo>
                      <a:lnTo>
                        <a:pt x="57" y="49"/>
                      </a:lnTo>
                      <a:lnTo>
                        <a:pt x="57" y="39"/>
                      </a:lnTo>
                      <a:lnTo>
                        <a:pt x="68" y="29"/>
                      </a:lnTo>
                      <a:lnTo>
                        <a:pt x="77" y="19"/>
                      </a:lnTo>
                      <a:lnTo>
                        <a:pt x="86" y="1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8" name="Freeform 404"/>
                <p:cNvSpPr>
                  <a:spLocks/>
                </p:cNvSpPr>
                <p:nvPr/>
              </p:nvSpPr>
              <p:spPr bwMode="auto">
                <a:xfrm flipH="1">
                  <a:off x="8511" y="1945"/>
                  <a:ext cx="10" cy="38"/>
                </a:xfrm>
                <a:custGeom>
                  <a:avLst/>
                  <a:gdLst>
                    <a:gd name="T0" fmla="*/ 0 w 77"/>
                    <a:gd name="T1" fmla="*/ 250 h 250"/>
                    <a:gd name="T2" fmla="*/ 8 w 77"/>
                    <a:gd name="T3" fmla="*/ 242 h 250"/>
                    <a:gd name="T4" fmla="*/ 18 w 77"/>
                    <a:gd name="T5" fmla="*/ 231 h 250"/>
                    <a:gd name="T6" fmla="*/ 27 w 77"/>
                    <a:gd name="T7" fmla="*/ 231 h 250"/>
                    <a:gd name="T8" fmla="*/ 38 w 77"/>
                    <a:gd name="T9" fmla="*/ 231 h 250"/>
                    <a:gd name="T10" fmla="*/ 38 w 77"/>
                    <a:gd name="T11" fmla="*/ 216 h 250"/>
                    <a:gd name="T12" fmla="*/ 38 w 77"/>
                    <a:gd name="T13" fmla="*/ 201 h 250"/>
                    <a:gd name="T14" fmla="*/ 38 w 77"/>
                    <a:gd name="T15" fmla="*/ 187 h 250"/>
                    <a:gd name="T16" fmla="*/ 38 w 77"/>
                    <a:gd name="T17" fmla="*/ 173 h 250"/>
                    <a:gd name="T18" fmla="*/ 47 w 77"/>
                    <a:gd name="T19" fmla="*/ 163 h 250"/>
                    <a:gd name="T20" fmla="*/ 57 w 77"/>
                    <a:gd name="T21" fmla="*/ 153 h 250"/>
                    <a:gd name="T22" fmla="*/ 57 w 77"/>
                    <a:gd name="T23" fmla="*/ 140 h 250"/>
                    <a:gd name="T24" fmla="*/ 57 w 77"/>
                    <a:gd name="T25" fmla="*/ 125 h 250"/>
                    <a:gd name="T26" fmla="*/ 57 w 77"/>
                    <a:gd name="T27" fmla="*/ 111 h 250"/>
                    <a:gd name="T28" fmla="*/ 57 w 77"/>
                    <a:gd name="T29" fmla="*/ 97 h 250"/>
                    <a:gd name="T30" fmla="*/ 66 w 77"/>
                    <a:gd name="T31" fmla="*/ 87 h 250"/>
                    <a:gd name="T32" fmla="*/ 77 w 77"/>
                    <a:gd name="T33" fmla="*/ 77 h 250"/>
                    <a:gd name="T34" fmla="*/ 77 w 77"/>
                    <a:gd name="T35" fmla="*/ 59 h 250"/>
                    <a:gd name="T36" fmla="*/ 77 w 77"/>
                    <a:gd name="T37" fmla="*/ 39 h 250"/>
                    <a:gd name="T38" fmla="*/ 77 w 77"/>
                    <a:gd name="T39" fmla="*/ 20 h 250"/>
                    <a:gd name="T40" fmla="*/ 77 w 77"/>
                    <a:gd name="T41" fmla="*/ 0 h 2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77" h="250">
                      <a:moveTo>
                        <a:pt x="0" y="250"/>
                      </a:moveTo>
                      <a:lnTo>
                        <a:pt x="8" y="242"/>
                      </a:lnTo>
                      <a:lnTo>
                        <a:pt x="18" y="231"/>
                      </a:lnTo>
                      <a:lnTo>
                        <a:pt x="27" y="231"/>
                      </a:lnTo>
                      <a:lnTo>
                        <a:pt x="38" y="231"/>
                      </a:lnTo>
                      <a:lnTo>
                        <a:pt x="38" y="216"/>
                      </a:lnTo>
                      <a:lnTo>
                        <a:pt x="38" y="201"/>
                      </a:lnTo>
                      <a:lnTo>
                        <a:pt x="38" y="187"/>
                      </a:lnTo>
                      <a:lnTo>
                        <a:pt x="38" y="173"/>
                      </a:lnTo>
                      <a:lnTo>
                        <a:pt x="47" y="163"/>
                      </a:lnTo>
                      <a:lnTo>
                        <a:pt x="57" y="153"/>
                      </a:lnTo>
                      <a:lnTo>
                        <a:pt x="57" y="140"/>
                      </a:lnTo>
                      <a:lnTo>
                        <a:pt x="57" y="125"/>
                      </a:lnTo>
                      <a:lnTo>
                        <a:pt x="57" y="111"/>
                      </a:lnTo>
                      <a:lnTo>
                        <a:pt x="57" y="97"/>
                      </a:lnTo>
                      <a:lnTo>
                        <a:pt x="66" y="87"/>
                      </a:lnTo>
                      <a:lnTo>
                        <a:pt x="77" y="77"/>
                      </a:lnTo>
                      <a:lnTo>
                        <a:pt x="77" y="59"/>
                      </a:lnTo>
                      <a:lnTo>
                        <a:pt x="77" y="39"/>
                      </a:lnTo>
                      <a:lnTo>
                        <a:pt x="77" y="20"/>
                      </a:lnTo>
                      <a:lnTo>
                        <a:pt x="77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09" name="Freeform 405"/>
                <p:cNvSpPr>
                  <a:spLocks/>
                </p:cNvSpPr>
                <p:nvPr/>
              </p:nvSpPr>
              <p:spPr bwMode="auto">
                <a:xfrm flipH="1">
                  <a:off x="8534" y="1968"/>
                  <a:ext cx="1" cy="9"/>
                </a:xfrm>
                <a:custGeom>
                  <a:avLst/>
                  <a:gdLst>
                    <a:gd name="T0" fmla="*/ 59 h 59"/>
                    <a:gd name="T1" fmla="*/ 44 h 59"/>
                    <a:gd name="T2" fmla="*/ 29 h 59"/>
                    <a:gd name="T3" fmla="*/ 15 h 59"/>
                    <a:gd name="T4" fmla="*/ 0 h 59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59">
                      <a:moveTo>
                        <a:pt x="0" y="59"/>
                      </a:moveTo>
                      <a:lnTo>
                        <a:pt x="0" y="44"/>
                      </a:lnTo>
                      <a:lnTo>
                        <a:pt x="0" y="29"/>
                      </a:lnTo>
                      <a:lnTo>
                        <a:pt x="0" y="1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0" name="Freeform 406"/>
                <p:cNvSpPr>
                  <a:spLocks/>
                </p:cNvSpPr>
                <p:nvPr/>
              </p:nvSpPr>
              <p:spPr bwMode="auto">
                <a:xfrm flipH="1">
                  <a:off x="8535" y="1942"/>
                  <a:ext cx="5" cy="26"/>
                </a:xfrm>
                <a:custGeom>
                  <a:avLst/>
                  <a:gdLst>
                    <a:gd name="T0" fmla="*/ 39 w 39"/>
                    <a:gd name="T1" fmla="*/ 172 h 172"/>
                    <a:gd name="T2" fmla="*/ 39 w 39"/>
                    <a:gd name="T3" fmla="*/ 144 h 172"/>
                    <a:gd name="T4" fmla="*/ 39 w 39"/>
                    <a:gd name="T5" fmla="*/ 116 h 172"/>
                    <a:gd name="T6" fmla="*/ 39 w 39"/>
                    <a:gd name="T7" fmla="*/ 87 h 172"/>
                    <a:gd name="T8" fmla="*/ 39 w 39"/>
                    <a:gd name="T9" fmla="*/ 57 h 172"/>
                    <a:gd name="T10" fmla="*/ 30 w 39"/>
                    <a:gd name="T11" fmla="*/ 49 h 172"/>
                    <a:gd name="T12" fmla="*/ 20 w 39"/>
                    <a:gd name="T13" fmla="*/ 39 h 172"/>
                    <a:gd name="T14" fmla="*/ 20 w 39"/>
                    <a:gd name="T15" fmla="*/ 29 h 172"/>
                    <a:gd name="T16" fmla="*/ 20 w 39"/>
                    <a:gd name="T17" fmla="*/ 19 h 172"/>
                    <a:gd name="T18" fmla="*/ 11 w 39"/>
                    <a:gd name="T19" fmla="*/ 10 h 172"/>
                    <a:gd name="T20" fmla="*/ 0 w 39"/>
                    <a:gd name="T21" fmla="*/ 0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9" h="172">
                      <a:moveTo>
                        <a:pt x="39" y="172"/>
                      </a:moveTo>
                      <a:lnTo>
                        <a:pt x="39" y="144"/>
                      </a:lnTo>
                      <a:lnTo>
                        <a:pt x="39" y="116"/>
                      </a:lnTo>
                      <a:lnTo>
                        <a:pt x="39" y="87"/>
                      </a:lnTo>
                      <a:lnTo>
                        <a:pt x="39" y="57"/>
                      </a:lnTo>
                      <a:lnTo>
                        <a:pt x="30" y="49"/>
                      </a:lnTo>
                      <a:lnTo>
                        <a:pt x="20" y="39"/>
                      </a:lnTo>
                      <a:lnTo>
                        <a:pt x="20" y="29"/>
                      </a:lnTo>
                      <a:lnTo>
                        <a:pt x="20" y="19"/>
                      </a:lnTo>
                      <a:lnTo>
                        <a:pt x="11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1" name="Freeform 407"/>
                <p:cNvSpPr>
                  <a:spLocks/>
                </p:cNvSpPr>
                <p:nvPr/>
              </p:nvSpPr>
              <p:spPr bwMode="auto">
                <a:xfrm flipH="1">
                  <a:off x="8511" y="1945"/>
                  <a:ext cx="24" cy="23"/>
                </a:xfrm>
                <a:custGeom>
                  <a:avLst/>
                  <a:gdLst>
                    <a:gd name="T0" fmla="*/ 193 w 193"/>
                    <a:gd name="T1" fmla="*/ 0 h 153"/>
                    <a:gd name="T2" fmla="*/ 183 w 193"/>
                    <a:gd name="T3" fmla="*/ 0 h 153"/>
                    <a:gd name="T4" fmla="*/ 174 w 193"/>
                    <a:gd name="T5" fmla="*/ 0 h 153"/>
                    <a:gd name="T6" fmla="*/ 164 w 193"/>
                    <a:gd name="T7" fmla="*/ 0 h 153"/>
                    <a:gd name="T8" fmla="*/ 154 w 193"/>
                    <a:gd name="T9" fmla="*/ 0 h 153"/>
                    <a:gd name="T10" fmla="*/ 144 w 193"/>
                    <a:gd name="T11" fmla="*/ 9 h 153"/>
                    <a:gd name="T12" fmla="*/ 134 w 193"/>
                    <a:gd name="T13" fmla="*/ 20 h 153"/>
                    <a:gd name="T14" fmla="*/ 134 w 193"/>
                    <a:gd name="T15" fmla="*/ 29 h 153"/>
                    <a:gd name="T16" fmla="*/ 134 w 193"/>
                    <a:gd name="T17" fmla="*/ 38 h 153"/>
                    <a:gd name="T18" fmla="*/ 125 w 193"/>
                    <a:gd name="T19" fmla="*/ 48 h 153"/>
                    <a:gd name="T20" fmla="*/ 116 w 193"/>
                    <a:gd name="T21" fmla="*/ 58 h 153"/>
                    <a:gd name="T22" fmla="*/ 106 w 193"/>
                    <a:gd name="T23" fmla="*/ 67 h 153"/>
                    <a:gd name="T24" fmla="*/ 96 w 193"/>
                    <a:gd name="T25" fmla="*/ 77 h 153"/>
                    <a:gd name="T26" fmla="*/ 96 w 193"/>
                    <a:gd name="T27" fmla="*/ 86 h 153"/>
                    <a:gd name="T28" fmla="*/ 96 w 193"/>
                    <a:gd name="T29" fmla="*/ 97 h 153"/>
                    <a:gd name="T30" fmla="*/ 82 w 193"/>
                    <a:gd name="T31" fmla="*/ 110 h 153"/>
                    <a:gd name="T32" fmla="*/ 66 w 193"/>
                    <a:gd name="T33" fmla="*/ 124 h 153"/>
                    <a:gd name="T34" fmla="*/ 52 w 193"/>
                    <a:gd name="T35" fmla="*/ 139 h 153"/>
                    <a:gd name="T36" fmla="*/ 37 w 193"/>
                    <a:gd name="T37" fmla="*/ 153 h 153"/>
                    <a:gd name="T38" fmla="*/ 28 w 193"/>
                    <a:gd name="T39" fmla="*/ 153 h 153"/>
                    <a:gd name="T40" fmla="*/ 19 w 193"/>
                    <a:gd name="T41" fmla="*/ 153 h 153"/>
                    <a:gd name="T42" fmla="*/ 10 w 193"/>
                    <a:gd name="T43" fmla="*/ 153 h 153"/>
                    <a:gd name="T44" fmla="*/ 0 w 193"/>
                    <a:gd name="T45" fmla="*/ 153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93" h="153">
                      <a:moveTo>
                        <a:pt x="193" y="0"/>
                      </a:moveTo>
                      <a:lnTo>
                        <a:pt x="183" y="0"/>
                      </a:lnTo>
                      <a:lnTo>
                        <a:pt x="174" y="0"/>
                      </a:lnTo>
                      <a:lnTo>
                        <a:pt x="164" y="0"/>
                      </a:lnTo>
                      <a:lnTo>
                        <a:pt x="154" y="0"/>
                      </a:lnTo>
                      <a:lnTo>
                        <a:pt x="144" y="9"/>
                      </a:lnTo>
                      <a:lnTo>
                        <a:pt x="134" y="20"/>
                      </a:lnTo>
                      <a:lnTo>
                        <a:pt x="134" y="29"/>
                      </a:lnTo>
                      <a:lnTo>
                        <a:pt x="134" y="38"/>
                      </a:lnTo>
                      <a:lnTo>
                        <a:pt x="125" y="48"/>
                      </a:lnTo>
                      <a:lnTo>
                        <a:pt x="116" y="58"/>
                      </a:lnTo>
                      <a:lnTo>
                        <a:pt x="106" y="67"/>
                      </a:lnTo>
                      <a:lnTo>
                        <a:pt x="96" y="77"/>
                      </a:lnTo>
                      <a:lnTo>
                        <a:pt x="96" y="86"/>
                      </a:lnTo>
                      <a:lnTo>
                        <a:pt x="96" y="97"/>
                      </a:lnTo>
                      <a:lnTo>
                        <a:pt x="82" y="110"/>
                      </a:lnTo>
                      <a:lnTo>
                        <a:pt x="66" y="124"/>
                      </a:lnTo>
                      <a:lnTo>
                        <a:pt x="52" y="139"/>
                      </a:lnTo>
                      <a:lnTo>
                        <a:pt x="37" y="153"/>
                      </a:lnTo>
                      <a:lnTo>
                        <a:pt x="28" y="153"/>
                      </a:lnTo>
                      <a:lnTo>
                        <a:pt x="19" y="153"/>
                      </a:lnTo>
                      <a:lnTo>
                        <a:pt x="10" y="153"/>
                      </a:lnTo>
                      <a:lnTo>
                        <a:pt x="0" y="153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2" name="Freeform 408"/>
                <p:cNvSpPr>
                  <a:spLocks/>
                </p:cNvSpPr>
                <p:nvPr/>
              </p:nvSpPr>
              <p:spPr bwMode="auto">
                <a:xfrm flipH="1">
                  <a:off x="8507" y="1933"/>
                  <a:ext cx="4" cy="12"/>
                </a:xfrm>
                <a:custGeom>
                  <a:avLst/>
                  <a:gdLst>
                    <a:gd name="T0" fmla="*/ 0 w 37"/>
                    <a:gd name="T1" fmla="*/ 76 h 76"/>
                    <a:gd name="T2" fmla="*/ 0 w 37"/>
                    <a:gd name="T3" fmla="*/ 67 h 76"/>
                    <a:gd name="T4" fmla="*/ 0 w 37"/>
                    <a:gd name="T5" fmla="*/ 57 h 76"/>
                    <a:gd name="T6" fmla="*/ 8 w 37"/>
                    <a:gd name="T7" fmla="*/ 48 h 76"/>
                    <a:gd name="T8" fmla="*/ 17 w 37"/>
                    <a:gd name="T9" fmla="*/ 38 h 76"/>
                    <a:gd name="T10" fmla="*/ 17 w 37"/>
                    <a:gd name="T11" fmla="*/ 30 h 76"/>
                    <a:gd name="T12" fmla="*/ 17 w 37"/>
                    <a:gd name="T13" fmla="*/ 20 h 76"/>
                    <a:gd name="T14" fmla="*/ 26 w 37"/>
                    <a:gd name="T15" fmla="*/ 10 h 76"/>
                    <a:gd name="T16" fmla="*/ 37 w 37"/>
                    <a:gd name="T17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7" h="76">
                      <a:moveTo>
                        <a:pt x="0" y="76"/>
                      </a:moveTo>
                      <a:lnTo>
                        <a:pt x="0" y="67"/>
                      </a:lnTo>
                      <a:lnTo>
                        <a:pt x="0" y="57"/>
                      </a:lnTo>
                      <a:lnTo>
                        <a:pt x="8" y="48"/>
                      </a:lnTo>
                      <a:lnTo>
                        <a:pt x="17" y="38"/>
                      </a:lnTo>
                      <a:lnTo>
                        <a:pt x="17" y="30"/>
                      </a:lnTo>
                      <a:lnTo>
                        <a:pt x="17" y="20"/>
                      </a:lnTo>
                      <a:lnTo>
                        <a:pt x="26" y="10"/>
                      </a:lnTo>
                      <a:lnTo>
                        <a:pt x="37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3" name="Freeform 409"/>
                <p:cNvSpPr>
                  <a:spLocks/>
                </p:cNvSpPr>
                <p:nvPr/>
              </p:nvSpPr>
              <p:spPr bwMode="auto">
                <a:xfrm flipH="1">
                  <a:off x="8539" y="1930"/>
                  <a:ext cx="1" cy="12"/>
                </a:xfrm>
                <a:custGeom>
                  <a:avLst/>
                  <a:gdLst>
                    <a:gd name="T0" fmla="*/ 76 h 76"/>
                    <a:gd name="T1" fmla="*/ 57 h 76"/>
                    <a:gd name="T2" fmla="*/ 38 h 76"/>
                    <a:gd name="T3" fmla="*/ 19 h 76"/>
                    <a:gd name="T4" fmla="*/ 0 h 76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76">
                      <a:moveTo>
                        <a:pt x="0" y="76"/>
                      </a:moveTo>
                      <a:lnTo>
                        <a:pt x="0" y="57"/>
                      </a:lnTo>
                      <a:lnTo>
                        <a:pt x="0" y="38"/>
                      </a:lnTo>
                      <a:lnTo>
                        <a:pt x="0" y="1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0714" name="Group 410"/>
              <p:cNvGrpSpPr>
                <a:grpSpLocks/>
              </p:cNvGrpSpPr>
              <p:nvPr/>
            </p:nvGrpSpPr>
            <p:grpSpPr bwMode="auto">
              <a:xfrm flipH="1">
                <a:off x="7918" y="1930"/>
                <a:ext cx="34" cy="53"/>
                <a:chOff x="7918" y="1930"/>
                <a:chExt cx="34" cy="53"/>
              </a:xfrm>
            </p:grpSpPr>
            <p:sp>
              <p:nvSpPr>
                <p:cNvPr id="610715" name="Freeform 411"/>
                <p:cNvSpPr>
                  <a:spLocks/>
                </p:cNvSpPr>
                <p:nvPr/>
              </p:nvSpPr>
              <p:spPr bwMode="auto">
                <a:xfrm flipH="1">
                  <a:off x="7945" y="1981"/>
                  <a:ext cx="7" cy="2"/>
                </a:xfrm>
                <a:custGeom>
                  <a:avLst/>
                  <a:gdLst>
                    <a:gd name="T0" fmla="*/ 0 w 56"/>
                    <a:gd name="T1" fmla="*/ 19 h 19"/>
                    <a:gd name="T2" fmla="*/ 9 w 56"/>
                    <a:gd name="T3" fmla="*/ 19 h 19"/>
                    <a:gd name="T4" fmla="*/ 18 w 56"/>
                    <a:gd name="T5" fmla="*/ 19 h 19"/>
                    <a:gd name="T6" fmla="*/ 28 w 56"/>
                    <a:gd name="T7" fmla="*/ 19 h 19"/>
                    <a:gd name="T8" fmla="*/ 37 w 56"/>
                    <a:gd name="T9" fmla="*/ 19 h 19"/>
                    <a:gd name="T10" fmla="*/ 46 w 56"/>
                    <a:gd name="T11" fmla="*/ 11 h 19"/>
                    <a:gd name="T12" fmla="*/ 56 w 56"/>
                    <a:gd name="T13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" h="19">
                      <a:moveTo>
                        <a:pt x="0" y="19"/>
                      </a:moveTo>
                      <a:lnTo>
                        <a:pt x="9" y="19"/>
                      </a:lnTo>
                      <a:lnTo>
                        <a:pt x="18" y="19"/>
                      </a:lnTo>
                      <a:lnTo>
                        <a:pt x="28" y="19"/>
                      </a:lnTo>
                      <a:lnTo>
                        <a:pt x="37" y="19"/>
                      </a:lnTo>
                      <a:lnTo>
                        <a:pt x="46" y="11"/>
                      </a:lnTo>
                      <a:lnTo>
                        <a:pt x="5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6" name="Freeform 412"/>
                <p:cNvSpPr>
                  <a:spLocks/>
                </p:cNvSpPr>
                <p:nvPr/>
              </p:nvSpPr>
              <p:spPr bwMode="auto">
                <a:xfrm flipH="1">
                  <a:off x="7921" y="1953"/>
                  <a:ext cx="24" cy="30"/>
                </a:xfrm>
                <a:custGeom>
                  <a:avLst/>
                  <a:gdLst>
                    <a:gd name="T0" fmla="*/ 174 w 193"/>
                    <a:gd name="T1" fmla="*/ 0 h 192"/>
                    <a:gd name="T2" fmla="*/ 174 w 193"/>
                    <a:gd name="T3" fmla="*/ 9 h 192"/>
                    <a:gd name="T4" fmla="*/ 174 w 193"/>
                    <a:gd name="T5" fmla="*/ 19 h 192"/>
                    <a:gd name="T6" fmla="*/ 174 w 193"/>
                    <a:gd name="T7" fmla="*/ 28 h 192"/>
                    <a:gd name="T8" fmla="*/ 174 w 193"/>
                    <a:gd name="T9" fmla="*/ 39 h 192"/>
                    <a:gd name="T10" fmla="*/ 182 w 193"/>
                    <a:gd name="T11" fmla="*/ 48 h 192"/>
                    <a:gd name="T12" fmla="*/ 193 w 193"/>
                    <a:gd name="T13" fmla="*/ 58 h 192"/>
                    <a:gd name="T14" fmla="*/ 193 w 193"/>
                    <a:gd name="T15" fmla="*/ 77 h 192"/>
                    <a:gd name="T16" fmla="*/ 193 w 193"/>
                    <a:gd name="T17" fmla="*/ 95 h 192"/>
                    <a:gd name="T18" fmla="*/ 193 w 193"/>
                    <a:gd name="T19" fmla="*/ 115 h 192"/>
                    <a:gd name="T20" fmla="*/ 193 w 193"/>
                    <a:gd name="T21" fmla="*/ 134 h 192"/>
                    <a:gd name="T22" fmla="*/ 183 w 193"/>
                    <a:gd name="T23" fmla="*/ 134 h 192"/>
                    <a:gd name="T24" fmla="*/ 174 w 193"/>
                    <a:gd name="T25" fmla="*/ 134 h 192"/>
                    <a:gd name="T26" fmla="*/ 165 w 193"/>
                    <a:gd name="T27" fmla="*/ 143 h 192"/>
                    <a:gd name="T28" fmla="*/ 155 w 193"/>
                    <a:gd name="T29" fmla="*/ 154 h 192"/>
                    <a:gd name="T30" fmla="*/ 155 w 193"/>
                    <a:gd name="T31" fmla="*/ 163 h 192"/>
                    <a:gd name="T32" fmla="*/ 155 w 193"/>
                    <a:gd name="T33" fmla="*/ 173 h 192"/>
                    <a:gd name="T34" fmla="*/ 145 w 193"/>
                    <a:gd name="T35" fmla="*/ 181 h 192"/>
                    <a:gd name="T36" fmla="*/ 136 w 193"/>
                    <a:gd name="T37" fmla="*/ 192 h 192"/>
                    <a:gd name="T38" fmla="*/ 107 w 193"/>
                    <a:gd name="T39" fmla="*/ 192 h 192"/>
                    <a:gd name="T40" fmla="*/ 78 w 193"/>
                    <a:gd name="T41" fmla="*/ 192 h 192"/>
                    <a:gd name="T42" fmla="*/ 49 w 193"/>
                    <a:gd name="T43" fmla="*/ 192 h 192"/>
                    <a:gd name="T44" fmla="*/ 20 w 193"/>
                    <a:gd name="T45" fmla="*/ 192 h 192"/>
                    <a:gd name="T46" fmla="*/ 11 w 193"/>
                    <a:gd name="T47" fmla="*/ 184 h 192"/>
                    <a:gd name="T48" fmla="*/ 0 w 193"/>
                    <a:gd name="T49" fmla="*/ 173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93" h="192">
                      <a:moveTo>
                        <a:pt x="174" y="0"/>
                      </a:moveTo>
                      <a:lnTo>
                        <a:pt x="174" y="9"/>
                      </a:lnTo>
                      <a:lnTo>
                        <a:pt x="174" y="19"/>
                      </a:lnTo>
                      <a:lnTo>
                        <a:pt x="174" y="28"/>
                      </a:lnTo>
                      <a:lnTo>
                        <a:pt x="174" y="39"/>
                      </a:lnTo>
                      <a:lnTo>
                        <a:pt x="182" y="48"/>
                      </a:lnTo>
                      <a:lnTo>
                        <a:pt x="193" y="58"/>
                      </a:lnTo>
                      <a:lnTo>
                        <a:pt x="193" y="77"/>
                      </a:lnTo>
                      <a:lnTo>
                        <a:pt x="193" y="95"/>
                      </a:lnTo>
                      <a:lnTo>
                        <a:pt x="193" y="115"/>
                      </a:lnTo>
                      <a:lnTo>
                        <a:pt x="193" y="134"/>
                      </a:lnTo>
                      <a:lnTo>
                        <a:pt x="183" y="134"/>
                      </a:lnTo>
                      <a:lnTo>
                        <a:pt x="174" y="134"/>
                      </a:lnTo>
                      <a:lnTo>
                        <a:pt x="165" y="143"/>
                      </a:lnTo>
                      <a:lnTo>
                        <a:pt x="155" y="154"/>
                      </a:lnTo>
                      <a:lnTo>
                        <a:pt x="155" y="163"/>
                      </a:lnTo>
                      <a:lnTo>
                        <a:pt x="155" y="173"/>
                      </a:lnTo>
                      <a:lnTo>
                        <a:pt x="145" y="181"/>
                      </a:lnTo>
                      <a:lnTo>
                        <a:pt x="136" y="192"/>
                      </a:lnTo>
                      <a:lnTo>
                        <a:pt x="107" y="192"/>
                      </a:lnTo>
                      <a:lnTo>
                        <a:pt x="78" y="192"/>
                      </a:lnTo>
                      <a:lnTo>
                        <a:pt x="49" y="192"/>
                      </a:lnTo>
                      <a:lnTo>
                        <a:pt x="20" y="192"/>
                      </a:lnTo>
                      <a:lnTo>
                        <a:pt x="11" y="184"/>
                      </a:lnTo>
                      <a:lnTo>
                        <a:pt x="0" y="173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7" name="Freeform 413"/>
                <p:cNvSpPr>
                  <a:spLocks/>
                </p:cNvSpPr>
                <p:nvPr/>
              </p:nvSpPr>
              <p:spPr bwMode="auto">
                <a:xfrm flipH="1">
                  <a:off x="7940" y="1953"/>
                  <a:ext cx="5" cy="28"/>
                </a:xfrm>
                <a:custGeom>
                  <a:avLst/>
                  <a:gdLst>
                    <a:gd name="T0" fmla="*/ 0 w 39"/>
                    <a:gd name="T1" fmla="*/ 173 h 173"/>
                    <a:gd name="T2" fmla="*/ 0 w 39"/>
                    <a:gd name="T3" fmla="*/ 158 h 173"/>
                    <a:gd name="T4" fmla="*/ 0 w 39"/>
                    <a:gd name="T5" fmla="*/ 143 h 173"/>
                    <a:gd name="T6" fmla="*/ 0 w 39"/>
                    <a:gd name="T7" fmla="*/ 129 h 173"/>
                    <a:gd name="T8" fmla="*/ 0 w 39"/>
                    <a:gd name="T9" fmla="*/ 115 h 173"/>
                    <a:gd name="T10" fmla="*/ 10 w 39"/>
                    <a:gd name="T11" fmla="*/ 105 h 173"/>
                    <a:gd name="T12" fmla="*/ 20 w 39"/>
                    <a:gd name="T13" fmla="*/ 95 h 173"/>
                    <a:gd name="T14" fmla="*/ 20 w 39"/>
                    <a:gd name="T15" fmla="*/ 86 h 173"/>
                    <a:gd name="T16" fmla="*/ 20 w 39"/>
                    <a:gd name="T17" fmla="*/ 77 h 173"/>
                    <a:gd name="T18" fmla="*/ 20 w 39"/>
                    <a:gd name="T19" fmla="*/ 67 h 173"/>
                    <a:gd name="T20" fmla="*/ 20 w 39"/>
                    <a:gd name="T21" fmla="*/ 58 h 173"/>
                    <a:gd name="T22" fmla="*/ 29 w 39"/>
                    <a:gd name="T23" fmla="*/ 49 h 173"/>
                    <a:gd name="T24" fmla="*/ 39 w 39"/>
                    <a:gd name="T25" fmla="*/ 39 h 173"/>
                    <a:gd name="T26" fmla="*/ 39 w 39"/>
                    <a:gd name="T27" fmla="*/ 29 h 173"/>
                    <a:gd name="T28" fmla="*/ 39 w 39"/>
                    <a:gd name="T29" fmla="*/ 20 h 173"/>
                    <a:gd name="T30" fmla="*/ 39 w 39"/>
                    <a:gd name="T31" fmla="*/ 10 h 173"/>
                    <a:gd name="T32" fmla="*/ 39 w 39"/>
                    <a:gd name="T33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9" h="173">
                      <a:moveTo>
                        <a:pt x="0" y="173"/>
                      </a:moveTo>
                      <a:lnTo>
                        <a:pt x="0" y="158"/>
                      </a:lnTo>
                      <a:lnTo>
                        <a:pt x="0" y="143"/>
                      </a:lnTo>
                      <a:lnTo>
                        <a:pt x="0" y="129"/>
                      </a:lnTo>
                      <a:lnTo>
                        <a:pt x="0" y="115"/>
                      </a:lnTo>
                      <a:lnTo>
                        <a:pt x="10" y="105"/>
                      </a:lnTo>
                      <a:lnTo>
                        <a:pt x="20" y="95"/>
                      </a:lnTo>
                      <a:lnTo>
                        <a:pt x="20" y="86"/>
                      </a:lnTo>
                      <a:lnTo>
                        <a:pt x="20" y="77"/>
                      </a:lnTo>
                      <a:lnTo>
                        <a:pt x="20" y="67"/>
                      </a:lnTo>
                      <a:lnTo>
                        <a:pt x="20" y="58"/>
                      </a:lnTo>
                      <a:lnTo>
                        <a:pt x="29" y="49"/>
                      </a:lnTo>
                      <a:lnTo>
                        <a:pt x="39" y="39"/>
                      </a:lnTo>
                      <a:lnTo>
                        <a:pt x="39" y="29"/>
                      </a:lnTo>
                      <a:lnTo>
                        <a:pt x="39" y="20"/>
                      </a:lnTo>
                      <a:lnTo>
                        <a:pt x="39" y="10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8" name="Freeform 414"/>
                <p:cNvSpPr>
                  <a:spLocks/>
                </p:cNvSpPr>
                <p:nvPr/>
              </p:nvSpPr>
              <p:spPr bwMode="auto">
                <a:xfrm flipH="1">
                  <a:off x="7935" y="1930"/>
                  <a:ext cx="5" cy="23"/>
                </a:xfrm>
                <a:custGeom>
                  <a:avLst/>
                  <a:gdLst>
                    <a:gd name="T0" fmla="*/ 0 w 39"/>
                    <a:gd name="T1" fmla="*/ 153 h 153"/>
                    <a:gd name="T2" fmla="*/ 0 w 39"/>
                    <a:gd name="T3" fmla="*/ 143 h 153"/>
                    <a:gd name="T4" fmla="*/ 0 w 39"/>
                    <a:gd name="T5" fmla="*/ 133 h 153"/>
                    <a:gd name="T6" fmla="*/ 10 w 39"/>
                    <a:gd name="T7" fmla="*/ 125 h 153"/>
                    <a:gd name="T8" fmla="*/ 20 w 39"/>
                    <a:gd name="T9" fmla="*/ 115 h 153"/>
                    <a:gd name="T10" fmla="*/ 20 w 39"/>
                    <a:gd name="T11" fmla="*/ 105 h 153"/>
                    <a:gd name="T12" fmla="*/ 20 w 39"/>
                    <a:gd name="T13" fmla="*/ 95 h 153"/>
                    <a:gd name="T14" fmla="*/ 29 w 39"/>
                    <a:gd name="T15" fmla="*/ 86 h 153"/>
                    <a:gd name="T16" fmla="*/ 39 w 39"/>
                    <a:gd name="T17" fmla="*/ 76 h 153"/>
                    <a:gd name="T18" fmla="*/ 39 w 39"/>
                    <a:gd name="T19" fmla="*/ 57 h 153"/>
                    <a:gd name="T20" fmla="*/ 39 w 39"/>
                    <a:gd name="T21" fmla="*/ 38 h 153"/>
                    <a:gd name="T22" fmla="*/ 39 w 39"/>
                    <a:gd name="T23" fmla="*/ 19 h 153"/>
                    <a:gd name="T24" fmla="*/ 39 w 39"/>
                    <a:gd name="T25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" h="153">
                      <a:moveTo>
                        <a:pt x="0" y="153"/>
                      </a:moveTo>
                      <a:lnTo>
                        <a:pt x="0" y="143"/>
                      </a:lnTo>
                      <a:lnTo>
                        <a:pt x="0" y="133"/>
                      </a:lnTo>
                      <a:lnTo>
                        <a:pt x="10" y="125"/>
                      </a:lnTo>
                      <a:lnTo>
                        <a:pt x="20" y="115"/>
                      </a:lnTo>
                      <a:lnTo>
                        <a:pt x="20" y="105"/>
                      </a:lnTo>
                      <a:lnTo>
                        <a:pt x="20" y="95"/>
                      </a:lnTo>
                      <a:lnTo>
                        <a:pt x="29" y="86"/>
                      </a:lnTo>
                      <a:lnTo>
                        <a:pt x="39" y="76"/>
                      </a:lnTo>
                      <a:lnTo>
                        <a:pt x="39" y="57"/>
                      </a:lnTo>
                      <a:lnTo>
                        <a:pt x="39" y="38"/>
                      </a:lnTo>
                      <a:lnTo>
                        <a:pt x="39" y="19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19" name="Freeform 415"/>
                <p:cNvSpPr>
                  <a:spLocks/>
                </p:cNvSpPr>
                <p:nvPr/>
              </p:nvSpPr>
              <p:spPr bwMode="auto">
                <a:xfrm flipH="1">
                  <a:off x="7923" y="1953"/>
                  <a:ext cx="17" cy="2"/>
                </a:xfrm>
                <a:custGeom>
                  <a:avLst/>
                  <a:gdLst>
                    <a:gd name="T0" fmla="*/ 135 w 135"/>
                    <a:gd name="T1" fmla="*/ 101 w 135"/>
                    <a:gd name="T2" fmla="*/ 68 w 135"/>
                    <a:gd name="T3" fmla="*/ 34 w 135"/>
                    <a:gd name="T4" fmla="*/ 0 w 13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5">
                      <a:moveTo>
                        <a:pt x="135" y="0"/>
                      </a:moveTo>
                      <a:lnTo>
                        <a:pt x="101" y="0"/>
                      </a:lnTo>
                      <a:lnTo>
                        <a:pt x="68" y="0"/>
                      </a:lnTo>
                      <a:lnTo>
                        <a:pt x="3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20" name="Freeform 416"/>
                <p:cNvSpPr>
                  <a:spLocks/>
                </p:cNvSpPr>
                <p:nvPr/>
              </p:nvSpPr>
              <p:spPr bwMode="auto">
                <a:xfrm flipH="1">
                  <a:off x="7918" y="1930"/>
                  <a:ext cx="17" cy="23"/>
                </a:xfrm>
                <a:custGeom>
                  <a:avLst/>
                  <a:gdLst>
                    <a:gd name="T0" fmla="*/ 96 w 134"/>
                    <a:gd name="T1" fmla="*/ 153 h 153"/>
                    <a:gd name="T2" fmla="*/ 105 w 134"/>
                    <a:gd name="T3" fmla="*/ 143 h 153"/>
                    <a:gd name="T4" fmla="*/ 115 w 134"/>
                    <a:gd name="T5" fmla="*/ 134 h 153"/>
                    <a:gd name="T6" fmla="*/ 124 w 134"/>
                    <a:gd name="T7" fmla="*/ 125 h 153"/>
                    <a:gd name="T8" fmla="*/ 134 w 134"/>
                    <a:gd name="T9" fmla="*/ 115 h 153"/>
                    <a:gd name="T10" fmla="*/ 134 w 134"/>
                    <a:gd name="T11" fmla="*/ 95 h 153"/>
                    <a:gd name="T12" fmla="*/ 134 w 134"/>
                    <a:gd name="T13" fmla="*/ 77 h 153"/>
                    <a:gd name="T14" fmla="*/ 134 w 134"/>
                    <a:gd name="T15" fmla="*/ 58 h 153"/>
                    <a:gd name="T16" fmla="*/ 134 w 134"/>
                    <a:gd name="T17" fmla="*/ 39 h 153"/>
                    <a:gd name="T18" fmla="*/ 125 w 134"/>
                    <a:gd name="T19" fmla="*/ 29 h 153"/>
                    <a:gd name="T20" fmla="*/ 115 w 134"/>
                    <a:gd name="T21" fmla="*/ 19 h 153"/>
                    <a:gd name="T22" fmla="*/ 105 w 134"/>
                    <a:gd name="T23" fmla="*/ 19 h 153"/>
                    <a:gd name="T24" fmla="*/ 96 w 134"/>
                    <a:gd name="T25" fmla="*/ 19 h 153"/>
                    <a:gd name="T26" fmla="*/ 87 w 134"/>
                    <a:gd name="T27" fmla="*/ 10 h 153"/>
                    <a:gd name="T28" fmla="*/ 77 w 134"/>
                    <a:gd name="T29" fmla="*/ 0 h 153"/>
                    <a:gd name="T30" fmla="*/ 58 w 134"/>
                    <a:gd name="T31" fmla="*/ 0 h 153"/>
                    <a:gd name="T32" fmla="*/ 39 w 134"/>
                    <a:gd name="T33" fmla="*/ 0 h 153"/>
                    <a:gd name="T34" fmla="*/ 20 w 134"/>
                    <a:gd name="T35" fmla="*/ 0 h 153"/>
                    <a:gd name="T36" fmla="*/ 0 w 134"/>
                    <a:gd name="T37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153">
                      <a:moveTo>
                        <a:pt x="96" y="153"/>
                      </a:moveTo>
                      <a:lnTo>
                        <a:pt x="105" y="143"/>
                      </a:lnTo>
                      <a:lnTo>
                        <a:pt x="115" y="134"/>
                      </a:lnTo>
                      <a:lnTo>
                        <a:pt x="124" y="125"/>
                      </a:lnTo>
                      <a:lnTo>
                        <a:pt x="134" y="115"/>
                      </a:lnTo>
                      <a:lnTo>
                        <a:pt x="134" y="95"/>
                      </a:lnTo>
                      <a:lnTo>
                        <a:pt x="134" y="77"/>
                      </a:lnTo>
                      <a:lnTo>
                        <a:pt x="134" y="58"/>
                      </a:lnTo>
                      <a:lnTo>
                        <a:pt x="134" y="39"/>
                      </a:lnTo>
                      <a:lnTo>
                        <a:pt x="125" y="29"/>
                      </a:lnTo>
                      <a:lnTo>
                        <a:pt x="115" y="19"/>
                      </a:lnTo>
                      <a:lnTo>
                        <a:pt x="105" y="19"/>
                      </a:lnTo>
                      <a:lnTo>
                        <a:pt x="96" y="19"/>
                      </a:lnTo>
                      <a:lnTo>
                        <a:pt x="87" y="10"/>
                      </a:lnTo>
                      <a:lnTo>
                        <a:pt x="77" y="0"/>
                      </a:lnTo>
                      <a:lnTo>
                        <a:pt x="58" y="0"/>
                      </a:lnTo>
                      <a:lnTo>
                        <a:pt x="39" y="0"/>
                      </a:lnTo>
                      <a:lnTo>
                        <a:pt x="2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21" name="Freeform 417"/>
                <p:cNvSpPr>
                  <a:spLocks/>
                </p:cNvSpPr>
                <p:nvPr/>
              </p:nvSpPr>
              <p:spPr bwMode="auto">
                <a:xfrm flipH="1">
                  <a:off x="7935" y="1930"/>
                  <a:ext cx="7" cy="1"/>
                </a:xfrm>
                <a:custGeom>
                  <a:avLst/>
                  <a:gdLst>
                    <a:gd name="T0" fmla="*/ 0 w 58"/>
                    <a:gd name="T1" fmla="*/ 14 w 58"/>
                    <a:gd name="T2" fmla="*/ 29 w 58"/>
                    <a:gd name="T3" fmla="*/ 44 w 58"/>
                    <a:gd name="T4" fmla="*/ 58 w 58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8">
                      <a:moveTo>
                        <a:pt x="0" y="0"/>
                      </a:moveTo>
                      <a:lnTo>
                        <a:pt x="14" y="0"/>
                      </a:lnTo>
                      <a:lnTo>
                        <a:pt x="29" y="0"/>
                      </a:lnTo>
                      <a:lnTo>
                        <a:pt x="44" y="0"/>
                      </a:lnTo>
                      <a:lnTo>
                        <a:pt x="5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22" name="Freeform 418"/>
              <p:cNvSpPr>
                <a:spLocks/>
              </p:cNvSpPr>
              <p:nvPr/>
            </p:nvSpPr>
            <p:spPr bwMode="auto">
              <a:xfrm flipH="1">
                <a:off x="8543" y="1909"/>
                <a:ext cx="141" cy="3"/>
              </a:xfrm>
              <a:custGeom>
                <a:avLst/>
                <a:gdLst>
                  <a:gd name="T0" fmla="*/ 1133 w 1133"/>
                  <a:gd name="T1" fmla="*/ 0 h 19"/>
                  <a:gd name="T2" fmla="*/ 1109 w 1133"/>
                  <a:gd name="T3" fmla="*/ 0 h 19"/>
                  <a:gd name="T4" fmla="*/ 1086 w 1133"/>
                  <a:gd name="T5" fmla="*/ 0 h 19"/>
                  <a:gd name="T6" fmla="*/ 1062 w 1133"/>
                  <a:gd name="T7" fmla="*/ 0 h 19"/>
                  <a:gd name="T8" fmla="*/ 1037 w 1133"/>
                  <a:gd name="T9" fmla="*/ 0 h 19"/>
                  <a:gd name="T10" fmla="*/ 1014 w 1133"/>
                  <a:gd name="T11" fmla="*/ 0 h 19"/>
                  <a:gd name="T12" fmla="*/ 989 w 1133"/>
                  <a:gd name="T13" fmla="*/ 0 h 19"/>
                  <a:gd name="T14" fmla="*/ 965 w 1133"/>
                  <a:gd name="T15" fmla="*/ 0 h 19"/>
                  <a:gd name="T16" fmla="*/ 941 w 1133"/>
                  <a:gd name="T17" fmla="*/ 0 h 19"/>
                  <a:gd name="T18" fmla="*/ 931 w 1133"/>
                  <a:gd name="T19" fmla="*/ 9 h 19"/>
                  <a:gd name="T20" fmla="*/ 921 w 1133"/>
                  <a:gd name="T21" fmla="*/ 19 h 19"/>
                  <a:gd name="T22" fmla="*/ 874 w 1133"/>
                  <a:gd name="T23" fmla="*/ 19 h 19"/>
                  <a:gd name="T24" fmla="*/ 826 w 1133"/>
                  <a:gd name="T25" fmla="*/ 19 h 19"/>
                  <a:gd name="T26" fmla="*/ 778 w 1133"/>
                  <a:gd name="T27" fmla="*/ 19 h 19"/>
                  <a:gd name="T28" fmla="*/ 730 w 1133"/>
                  <a:gd name="T29" fmla="*/ 19 h 19"/>
                  <a:gd name="T30" fmla="*/ 682 w 1133"/>
                  <a:gd name="T31" fmla="*/ 19 h 19"/>
                  <a:gd name="T32" fmla="*/ 633 w 1133"/>
                  <a:gd name="T33" fmla="*/ 19 h 19"/>
                  <a:gd name="T34" fmla="*/ 585 w 1133"/>
                  <a:gd name="T35" fmla="*/ 19 h 19"/>
                  <a:gd name="T36" fmla="*/ 537 w 1133"/>
                  <a:gd name="T37" fmla="*/ 19 h 19"/>
                  <a:gd name="T38" fmla="*/ 529 w 1133"/>
                  <a:gd name="T39" fmla="*/ 10 h 19"/>
                  <a:gd name="T40" fmla="*/ 519 w 1133"/>
                  <a:gd name="T41" fmla="*/ 0 h 19"/>
                  <a:gd name="T42" fmla="*/ 455 w 1133"/>
                  <a:gd name="T43" fmla="*/ 0 h 19"/>
                  <a:gd name="T44" fmla="*/ 390 w 1133"/>
                  <a:gd name="T45" fmla="*/ 0 h 19"/>
                  <a:gd name="T46" fmla="*/ 324 w 1133"/>
                  <a:gd name="T47" fmla="*/ 0 h 19"/>
                  <a:gd name="T48" fmla="*/ 259 w 1133"/>
                  <a:gd name="T49" fmla="*/ 0 h 19"/>
                  <a:gd name="T50" fmla="*/ 195 w 1133"/>
                  <a:gd name="T51" fmla="*/ 0 h 19"/>
                  <a:gd name="T52" fmla="*/ 130 w 1133"/>
                  <a:gd name="T53" fmla="*/ 0 h 19"/>
                  <a:gd name="T54" fmla="*/ 65 w 1133"/>
                  <a:gd name="T55" fmla="*/ 0 h 19"/>
                  <a:gd name="T56" fmla="*/ 0 w 1133"/>
                  <a:gd name="T5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133" h="19">
                    <a:moveTo>
                      <a:pt x="1133" y="0"/>
                    </a:moveTo>
                    <a:lnTo>
                      <a:pt x="1109" y="0"/>
                    </a:lnTo>
                    <a:lnTo>
                      <a:pt x="1086" y="0"/>
                    </a:lnTo>
                    <a:lnTo>
                      <a:pt x="1062" y="0"/>
                    </a:lnTo>
                    <a:lnTo>
                      <a:pt x="1037" y="0"/>
                    </a:lnTo>
                    <a:lnTo>
                      <a:pt x="1014" y="0"/>
                    </a:lnTo>
                    <a:lnTo>
                      <a:pt x="989" y="0"/>
                    </a:lnTo>
                    <a:lnTo>
                      <a:pt x="965" y="0"/>
                    </a:lnTo>
                    <a:lnTo>
                      <a:pt x="941" y="0"/>
                    </a:lnTo>
                    <a:lnTo>
                      <a:pt x="931" y="9"/>
                    </a:lnTo>
                    <a:lnTo>
                      <a:pt x="921" y="19"/>
                    </a:lnTo>
                    <a:lnTo>
                      <a:pt x="874" y="19"/>
                    </a:lnTo>
                    <a:lnTo>
                      <a:pt x="826" y="19"/>
                    </a:lnTo>
                    <a:lnTo>
                      <a:pt x="778" y="19"/>
                    </a:lnTo>
                    <a:lnTo>
                      <a:pt x="730" y="19"/>
                    </a:lnTo>
                    <a:lnTo>
                      <a:pt x="682" y="19"/>
                    </a:lnTo>
                    <a:lnTo>
                      <a:pt x="633" y="19"/>
                    </a:lnTo>
                    <a:lnTo>
                      <a:pt x="585" y="19"/>
                    </a:lnTo>
                    <a:lnTo>
                      <a:pt x="537" y="19"/>
                    </a:lnTo>
                    <a:lnTo>
                      <a:pt x="529" y="10"/>
                    </a:lnTo>
                    <a:lnTo>
                      <a:pt x="519" y="0"/>
                    </a:lnTo>
                    <a:lnTo>
                      <a:pt x="455" y="0"/>
                    </a:lnTo>
                    <a:lnTo>
                      <a:pt x="390" y="0"/>
                    </a:lnTo>
                    <a:lnTo>
                      <a:pt x="324" y="0"/>
                    </a:lnTo>
                    <a:lnTo>
                      <a:pt x="259" y="0"/>
                    </a:lnTo>
                    <a:lnTo>
                      <a:pt x="195" y="0"/>
                    </a:lnTo>
                    <a:lnTo>
                      <a:pt x="130" y="0"/>
                    </a:lnTo>
                    <a:lnTo>
                      <a:pt x="6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3" name="Freeform 419"/>
              <p:cNvSpPr>
                <a:spLocks/>
              </p:cNvSpPr>
              <p:nvPr/>
            </p:nvSpPr>
            <p:spPr bwMode="auto">
              <a:xfrm flipH="1">
                <a:off x="8382" y="1909"/>
                <a:ext cx="153" cy="3"/>
              </a:xfrm>
              <a:custGeom>
                <a:avLst/>
                <a:gdLst>
                  <a:gd name="T0" fmla="*/ 1229 w 1229"/>
                  <a:gd name="T1" fmla="*/ 0 h 19"/>
                  <a:gd name="T2" fmla="*/ 1182 w 1229"/>
                  <a:gd name="T3" fmla="*/ 0 h 19"/>
                  <a:gd name="T4" fmla="*/ 1134 w 1229"/>
                  <a:gd name="T5" fmla="*/ 0 h 19"/>
                  <a:gd name="T6" fmla="*/ 1087 w 1229"/>
                  <a:gd name="T7" fmla="*/ 0 h 19"/>
                  <a:gd name="T8" fmla="*/ 1038 w 1229"/>
                  <a:gd name="T9" fmla="*/ 0 h 19"/>
                  <a:gd name="T10" fmla="*/ 990 w 1229"/>
                  <a:gd name="T11" fmla="*/ 0 h 19"/>
                  <a:gd name="T12" fmla="*/ 942 w 1229"/>
                  <a:gd name="T13" fmla="*/ 0 h 19"/>
                  <a:gd name="T14" fmla="*/ 893 w 1229"/>
                  <a:gd name="T15" fmla="*/ 0 h 19"/>
                  <a:gd name="T16" fmla="*/ 845 w 1229"/>
                  <a:gd name="T17" fmla="*/ 0 h 19"/>
                  <a:gd name="T18" fmla="*/ 836 w 1229"/>
                  <a:gd name="T19" fmla="*/ 9 h 19"/>
                  <a:gd name="T20" fmla="*/ 826 w 1229"/>
                  <a:gd name="T21" fmla="*/ 19 h 19"/>
                  <a:gd name="T22" fmla="*/ 798 w 1229"/>
                  <a:gd name="T23" fmla="*/ 19 h 19"/>
                  <a:gd name="T24" fmla="*/ 769 w 1229"/>
                  <a:gd name="T25" fmla="*/ 19 h 19"/>
                  <a:gd name="T26" fmla="*/ 740 w 1229"/>
                  <a:gd name="T27" fmla="*/ 19 h 19"/>
                  <a:gd name="T28" fmla="*/ 712 w 1229"/>
                  <a:gd name="T29" fmla="*/ 19 h 19"/>
                  <a:gd name="T30" fmla="*/ 702 w 1229"/>
                  <a:gd name="T31" fmla="*/ 10 h 19"/>
                  <a:gd name="T32" fmla="*/ 692 w 1229"/>
                  <a:gd name="T33" fmla="*/ 0 h 19"/>
                  <a:gd name="T34" fmla="*/ 606 w 1229"/>
                  <a:gd name="T35" fmla="*/ 0 h 19"/>
                  <a:gd name="T36" fmla="*/ 519 w 1229"/>
                  <a:gd name="T37" fmla="*/ 0 h 19"/>
                  <a:gd name="T38" fmla="*/ 433 w 1229"/>
                  <a:gd name="T39" fmla="*/ 0 h 19"/>
                  <a:gd name="T40" fmla="*/ 347 w 1229"/>
                  <a:gd name="T41" fmla="*/ 0 h 19"/>
                  <a:gd name="T42" fmla="*/ 260 w 1229"/>
                  <a:gd name="T43" fmla="*/ 0 h 19"/>
                  <a:gd name="T44" fmla="*/ 173 w 1229"/>
                  <a:gd name="T45" fmla="*/ 0 h 19"/>
                  <a:gd name="T46" fmla="*/ 87 w 1229"/>
                  <a:gd name="T47" fmla="*/ 0 h 19"/>
                  <a:gd name="T48" fmla="*/ 0 w 1229"/>
                  <a:gd name="T4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29" h="19">
                    <a:moveTo>
                      <a:pt x="1229" y="0"/>
                    </a:moveTo>
                    <a:lnTo>
                      <a:pt x="1182" y="0"/>
                    </a:lnTo>
                    <a:lnTo>
                      <a:pt x="1134" y="0"/>
                    </a:lnTo>
                    <a:lnTo>
                      <a:pt x="1087" y="0"/>
                    </a:lnTo>
                    <a:lnTo>
                      <a:pt x="1038" y="0"/>
                    </a:lnTo>
                    <a:lnTo>
                      <a:pt x="990" y="0"/>
                    </a:lnTo>
                    <a:lnTo>
                      <a:pt x="942" y="0"/>
                    </a:lnTo>
                    <a:lnTo>
                      <a:pt x="893" y="0"/>
                    </a:lnTo>
                    <a:lnTo>
                      <a:pt x="845" y="0"/>
                    </a:lnTo>
                    <a:lnTo>
                      <a:pt x="836" y="9"/>
                    </a:lnTo>
                    <a:lnTo>
                      <a:pt x="826" y="19"/>
                    </a:lnTo>
                    <a:lnTo>
                      <a:pt x="798" y="19"/>
                    </a:lnTo>
                    <a:lnTo>
                      <a:pt x="769" y="19"/>
                    </a:lnTo>
                    <a:lnTo>
                      <a:pt x="740" y="19"/>
                    </a:lnTo>
                    <a:lnTo>
                      <a:pt x="712" y="19"/>
                    </a:lnTo>
                    <a:lnTo>
                      <a:pt x="702" y="10"/>
                    </a:lnTo>
                    <a:lnTo>
                      <a:pt x="692" y="0"/>
                    </a:lnTo>
                    <a:lnTo>
                      <a:pt x="606" y="0"/>
                    </a:lnTo>
                    <a:lnTo>
                      <a:pt x="519" y="0"/>
                    </a:lnTo>
                    <a:lnTo>
                      <a:pt x="433" y="0"/>
                    </a:lnTo>
                    <a:lnTo>
                      <a:pt x="347" y="0"/>
                    </a:lnTo>
                    <a:lnTo>
                      <a:pt x="260" y="0"/>
                    </a:lnTo>
                    <a:lnTo>
                      <a:pt x="173" y="0"/>
                    </a:lnTo>
                    <a:lnTo>
                      <a:pt x="87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4" name="Freeform 420"/>
              <p:cNvSpPr>
                <a:spLocks/>
              </p:cNvSpPr>
              <p:nvPr/>
            </p:nvSpPr>
            <p:spPr bwMode="auto">
              <a:xfrm flipH="1">
                <a:off x="8122" y="1906"/>
                <a:ext cx="260" cy="6"/>
              </a:xfrm>
              <a:custGeom>
                <a:avLst/>
                <a:gdLst>
                  <a:gd name="T0" fmla="*/ 2075 w 2075"/>
                  <a:gd name="T1" fmla="*/ 19 h 38"/>
                  <a:gd name="T2" fmla="*/ 2066 w 2075"/>
                  <a:gd name="T3" fmla="*/ 19 h 38"/>
                  <a:gd name="T4" fmla="*/ 2056 w 2075"/>
                  <a:gd name="T5" fmla="*/ 19 h 38"/>
                  <a:gd name="T6" fmla="*/ 2046 w 2075"/>
                  <a:gd name="T7" fmla="*/ 10 h 38"/>
                  <a:gd name="T8" fmla="*/ 2036 w 2075"/>
                  <a:gd name="T9" fmla="*/ 0 h 38"/>
                  <a:gd name="T10" fmla="*/ 2016 w 2075"/>
                  <a:gd name="T11" fmla="*/ 0 h 38"/>
                  <a:gd name="T12" fmla="*/ 1994 w 2075"/>
                  <a:gd name="T13" fmla="*/ 0 h 38"/>
                  <a:gd name="T14" fmla="*/ 1972 w 2075"/>
                  <a:gd name="T15" fmla="*/ 0 h 38"/>
                  <a:gd name="T16" fmla="*/ 1951 w 2075"/>
                  <a:gd name="T17" fmla="*/ 0 h 38"/>
                  <a:gd name="T18" fmla="*/ 1929 w 2075"/>
                  <a:gd name="T19" fmla="*/ 0 h 38"/>
                  <a:gd name="T20" fmla="*/ 1908 w 2075"/>
                  <a:gd name="T21" fmla="*/ 0 h 38"/>
                  <a:gd name="T22" fmla="*/ 1885 w 2075"/>
                  <a:gd name="T23" fmla="*/ 0 h 38"/>
                  <a:gd name="T24" fmla="*/ 1864 w 2075"/>
                  <a:gd name="T25" fmla="*/ 0 h 38"/>
                  <a:gd name="T26" fmla="*/ 1854 w 2075"/>
                  <a:gd name="T27" fmla="*/ 9 h 38"/>
                  <a:gd name="T28" fmla="*/ 1844 w 2075"/>
                  <a:gd name="T29" fmla="*/ 19 h 38"/>
                  <a:gd name="T30" fmla="*/ 1775 w 2075"/>
                  <a:gd name="T31" fmla="*/ 19 h 38"/>
                  <a:gd name="T32" fmla="*/ 1705 w 2075"/>
                  <a:gd name="T33" fmla="*/ 19 h 38"/>
                  <a:gd name="T34" fmla="*/ 1635 w 2075"/>
                  <a:gd name="T35" fmla="*/ 19 h 38"/>
                  <a:gd name="T36" fmla="*/ 1567 w 2075"/>
                  <a:gd name="T37" fmla="*/ 19 h 38"/>
                  <a:gd name="T38" fmla="*/ 1497 w 2075"/>
                  <a:gd name="T39" fmla="*/ 19 h 38"/>
                  <a:gd name="T40" fmla="*/ 1427 w 2075"/>
                  <a:gd name="T41" fmla="*/ 19 h 38"/>
                  <a:gd name="T42" fmla="*/ 1357 w 2075"/>
                  <a:gd name="T43" fmla="*/ 19 h 38"/>
                  <a:gd name="T44" fmla="*/ 1287 w 2075"/>
                  <a:gd name="T45" fmla="*/ 19 h 38"/>
                  <a:gd name="T46" fmla="*/ 1218 w 2075"/>
                  <a:gd name="T47" fmla="*/ 19 h 38"/>
                  <a:gd name="T48" fmla="*/ 1148 w 2075"/>
                  <a:gd name="T49" fmla="*/ 19 h 38"/>
                  <a:gd name="T50" fmla="*/ 1078 w 2075"/>
                  <a:gd name="T51" fmla="*/ 19 h 38"/>
                  <a:gd name="T52" fmla="*/ 1009 w 2075"/>
                  <a:gd name="T53" fmla="*/ 19 h 38"/>
                  <a:gd name="T54" fmla="*/ 939 w 2075"/>
                  <a:gd name="T55" fmla="*/ 19 h 38"/>
                  <a:gd name="T56" fmla="*/ 869 w 2075"/>
                  <a:gd name="T57" fmla="*/ 19 h 38"/>
                  <a:gd name="T58" fmla="*/ 799 w 2075"/>
                  <a:gd name="T59" fmla="*/ 19 h 38"/>
                  <a:gd name="T60" fmla="*/ 730 w 2075"/>
                  <a:gd name="T61" fmla="*/ 19 h 38"/>
                  <a:gd name="T62" fmla="*/ 721 w 2075"/>
                  <a:gd name="T63" fmla="*/ 28 h 38"/>
                  <a:gd name="T64" fmla="*/ 711 w 2075"/>
                  <a:gd name="T65" fmla="*/ 38 h 38"/>
                  <a:gd name="T66" fmla="*/ 682 w 2075"/>
                  <a:gd name="T67" fmla="*/ 38 h 38"/>
                  <a:gd name="T68" fmla="*/ 653 w 2075"/>
                  <a:gd name="T69" fmla="*/ 38 h 38"/>
                  <a:gd name="T70" fmla="*/ 624 w 2075"/>
                  <a:gd name="T71" fmla="*/ 38 h 38"/>
                  <a:gd name="T72" fmla="*/ 595 w 2075"/>
                  <a:gd name="T73" fmla="*/ 38 h 38"/>
                  <a:gd name="T74" fmla="*/ 586 w 2075"/>
                  <a:gd name="T75" fmla="*/ 29 h 38"/>
                  <a:gd name="T76" fmla="*/ 576 w 2075"/>
                  <a:gd name="T77" fmla="*/ 19 h 38"/>
                  <a:gd name="T78" fmla="*/ 504 w 2075"/>
                  <a:gd name="T79" fmla="*/ 19 h 38"/>
                  <a:gd name="T80" fmla="*/ 433 w 2075"/>
                  <a:gd name="T81" fmla="*/ 19 h 38"/>
                  <a:gd name="T82" fmla="*/ 361 w 2075"/>
                  <a:gd name="T83" fmla="*/ 19 h 38"/>
                  <a:gd name="T84" fmla="*/ 289 w 2075"/>
                  <a:gd name="T85" fmla="*/ 19 h 38"/>
                  <a:gd name="T86" fmla="*/ 217 w 2075"/>
                  <a:gd name="T87" fmla="*/ 19 h 38"/>
                  <a:gd name="T88" fmla="*/ 145 w 2075"/>
                  <a:gd name="T89" fmla="*/ 19 h 38"/>
                  <a:gd name="T90" fmla="*/ 72 w 2075"/>
                  <a:gd name="T91" fmla="*/ 19 h 38"/>
                  <a:gd name="T92" fmla="*/ 0 w 2075"/>
                  <a:gd name="T93" fmla="*/ 1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5" h="38">
                    <a:moveTo>
                      <a:pt x="2075" y="19"/>
                    </a:moveTo>
                    <a:lnTo>
                      <a:pt x="2066" y="19"/>
                    </a:lnTo>
                    <a:lnTo>
                      <a:pt x="2056" y="19"/>
                    </a:lnTo>
                    <a:lnTo>
                      <a:pt x="2046" y="10"/>
                    </a:lnTo>
                    <a:lnTo>
                      <a:pt x="2036" y="0"/>
                    </a:lnTo>
                    <a:lnTo>
                      <a:pt x="2016" y="0"/>
                    </a:lnTo>
                    <a:lnTo>
                      <a:pt x="1994" y="0"/>
                    </a:lnTo>
                    <a:lnTo>
                      <a:pt x="1972" y="0"/>
                    </a:lnTo>
                    <a:lnTo>
                      <a:pt x="1951" y="0"/>
                    </a:lnTo>
                    <a:lnTo>
                      <a:pt x="1929" y="0"/>
                    </a:lnTo>
                    <a:lnTo>
                      <a:pt x="1908" y="0"/>
                    </a:lnTo>
                    <a:lnTo>
                      <a:pt x="1885" y="0"/>
                    </a:lnTo>
                    <a:lnTo>
                      <a:pt x="1864" y="0"/>
                    </a:lnTo>
                    <a:lnTo>
                      <a:pt x="1854" y="9"/>
                    </a:lnTo>
                    <a:lnTo>
                      <a:pt x="1844" y="19"/>
                    </a:lnTo>
                    <a:lnTo>
                      <a:pt x="1775" y="19"/>
                    </a:lnTo>
                    <a:lnTo>
                      <a:pt x="1705" y="19"/>
                    </a:lnTo>
                    <a:lnTo>
                      <a:pt x="1635" y="19"/>
                    </a:lnTo>
                    <a:lnTo>
                      <a:pt x="1567" y="19"/>
                    </a:lnTo>
                    <a:lnTo>
                      <a:pt x="1497" y="19"/>
                    </a:lnTo>
                    <a:lnTo>
                      <a:pt x="1427" y="19"/>
                    </a:lnTo>
                    <a:lnTo>
                      <a:pt x="1357" y="19"/>
                    </a:lnTo>
                    <a:lnTo>
                      <a:pt x="1287" y="19"/>
                    </a:lnTo>
                    <a:lnTo>
                      <a:pt x="1218" y="19"/>
                    </a:lnTo>
                    <a:lnTo>
                      <a:pt x="1148" y="19"/>
                    </a:lnTo>
                    <a:lnTo>
                      <a:pt x="1078" y="19"/>
                    </a:lnTo>
                    <a:lnTo>
                      <a:pt x="1009" y="19"/>
                    </a:lnTo>
                    <a:lnTo>
                      <a:pt x="939" y="19"/>
                    </a:lnTo>
                    <a:lnTo>
                      <a:pt x="869" y="19"/>
                    </a:lnTo>
                    <a:lnTo>
                      <a:pt x="799" y="19"/>
                    </a:lnTo>
                    <a:lnTo>
                      <a:pt x="730" y="19"/>
                    </a:lnTo>
                    <a:lnTo>
                      <a:pt x="721" y="28"/>
                    </a:lnTo>
                    <a:lnTo>
                      <a:pt x="711" y="38"/>
                    </a:lnTo>
                    <a:lnTo>
                      <a:pt x="682" y="38"/>
                    </a:lnTo>
                    <a:lnTo>
                      <a:pt x="653" y="38"/>
                    </a:lnTo>
                    <a:lnTo>
                      <a:pt x="624" y="38"/>
                    </a:lnTo>
                    <a:lnTo>
                      <a:pt x="595" y="38"/>
                    </a:lnTo>
                    <a:lnTo>
                      <a:pt x="586" y="29"/>
                    </a:lnTo>
                    <a:lnTo>
                      <a:pt x="576" y="19"/>
                    </a:lnTo>
                    <a:lnTo>
                      <a:pt x="504" y="19"/>
                    </a:lnTo>
                    <a:lnTo>
                      <a:pt x="433" y="19"/>
                    </a:lnTo>
                    <a:lnTo>
                      <a:pt x="361" y="19"/>
                    </a:lnTo>
                    <a:lnTo>
                      <a:pt x="289" y="19"/>
                    </a:lnTo>
                    <a:lnTo>
                      <a:pt x="217" y="19"/>
                    </a:lnTo>
                    <a:lnTo>
                      <a:pt x="145" y="19"/>
                    </a:lnTo>
                    <a:lnTo>
                      <a:pt x="72" y="19"/>
                    </a:lnTo>
                    <a:lnTo>
                      <a:pt x="0" y="19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5" name="Freeform 421"/>
              <p:cNvSpPr>
                <a:spLocks/>
              </p:cNvSpPr>
              <p:nvPr/>
            </p:nvSpPr>
            <p:spPr bwMode="auto">
              <a:xfrm flipH="1">
                <a:off x="8684" y="1296"/>
                <a:ext cx="51" cy="613"/>
              </a:xfrm>
              <a:custGeom>
                <a:avLst/>
                <a:gdLst>
                  <a:gd name="T0" fmla="*/ 403 w 403"/>
                  <a:gd name="T1" fmla="*/ 3881 h 3939"/>
                  <a:gd name="T2" fmla="*/ 394 w 403"/>
                  <a:gd name="T3" fmla="*/ 3814 h 3939"/>
                  <a:gd name="T4" fmla="*/ 384 w 403"/>
                  <a:gd name="T5" fmla="*/ 3747 h 3939"/>
                  <a:gd name="T6" fmla="*/ 375 w 403"/>
                  <a:gd name="T7" fmla="*/ 3680 h 3939"/>
                  <a:gd name="T8" fmla="*/ 364 w 403"/>
                  <a:gd name="T9" fmla="*/ 3583 h 3939"/>
                  <a:gd name="T10" fmla="*/ 364 w 403"/>
                  <a:gd name="T11" fmla="*/ 3454 h 3939"/>
                  <a:gd name="T12" fmla="*/ 364 w 403"/>
                  <a:gd name="T13" fmla="*/ 3323 h 3939"/>
                  <a:gd name="T14" fmla="*/ 346 w 403"/>
                  <a:gd name="T15" fmla="*/ 3278 h 3939"/>
                  <a:gd name="T16" fmla="*/ 346 w 403"/>
                  <a:gd name="T17" fmla="*/ 3200 h 3939"/>
                  <a:gd name="T18" fmla="*/ 346 w 403"/>
                  <a:gd name="T19" fmla="*/ 3121 h 3939"/>
                  <a:gd name="T20" fmla="*/ 326 w 403"/>
                  <a:gd name="T21" fmla="*/ 3075 h 3939"/>
                  <a:gd name="T22" fmla="*/ 326 w 403"/>
                  <a:gd name="T23" fmla="*/ 2967 h 3939"/>
                  <a:gd name="T24" fmla="*/ 326 w 403"/>
                  <a:gd name="T25" fmla="*/ 2859 h 3939"/>
                  <a:gd name="T26" fmla="*/ 317 w 403"/>
                  <a:gd name="T27" fmla="*/ 2777 h 3939"/>
                  <a:gd name="T28" fmla="*/ 307 w 403"/>
                  <a:gd name="T29" fmla="*/ 2748 h 3939"/>
                  <a:gd name="T30" fmla="*/ 298 w 403"/>
                  <a:gd name="T31" fmla="*/ 2720 h 3939"/>
                  <a:gd name="T32" fmla="*/ 287 w 403"/>
                  <a:gd name="T33" fmla="*/ 2633 h 3939"/>
                  <a:gd name="T34" fmla="*/ 278 w 403"/>
                  <a:gd name="T35" fmla="*/ 2548 h 3939"/>
                  <a:gd name="T36" fmla="*/ 268 w 403"/>
                  <a:gd name="T37" fmla="*/ 2480 h 3939"/>
                  <a:gd name="T38" fmla="*/ 268 w 403"/>
                  <a:gd name="T39" fmla="*/ 2394 h 3939"/>
                  <a:gd name="T40" fmla="*/ 268 w 403"/>
                  <a:gd name="T41" fmla="*/ 2306 h 3939"/>
                  <a:gd name="T42" fmla="*/ 248 w 403"/>
                  <a:gd name="T43" fmla="*/ 2260 h 3939"/>
                  <a:gd name="T44" fmla="*/ 248 w 403"/>
                  <a:gd name="T45" fmla="*/ 2181 h 3939"/>
                  <a:gd name="T46" fmla="*/ 248 w 403"/>
                  <a:gd name="T47" fmla="*/ 2102 h 3939"/>
                  <a:gd name="T48" fmla="*/ 231 w 403"/>
                  <a:gd name="T49" fmla="*/ 2058 h 3939"/>
                  <a:gd name="T50" fmla="*/ 231 w 403"/>
                  <a:gd name="T51" fmla="*/ 1977 h 3939"/>
                  <a:gd name="T52" fmla="*/ 231 w 403"/>
                  <a:gd name="T53" fmla="*/ 1898 h 3939"/>
                  <a:gd name="T54" fmla="*/ 222 w 403"/>
                  <a:gd name="T55" fmla="*/ 1837 h 3939"/>
                  <a:gd name="T56" fmla="*/ 211 w 403"/>
                  <a:gd name="T57" fmla="*/ 1760 h 3939"/>
                  <a:gd name="T58" fmla="*/ 202 w 403"/>
                  <a:gd name="T59" fmla="*/ 1683 h 3939"/>
                  <a:gd name="T60" fmla="*/ 192 w 403"/>
                  <a:gd name="T61" fmla="*/ 1654 h 3939"/>
                  <a:gd name="T62" fmla="*/ 182 w 403"/>
                  <a:gd name="T63" fmla="*/ 1625 h 3939"/>
                  <a:gd name="T64" fmla="*/ 172 w 403"/>
                  <a:gd name="T65" fmla="*/ 1566 h 3939"/>
                  <a:gd name="T66" fmla="*/ 172 w 403"/>
                  <a:gd name="T67" fmla="*/ 1496 h 3939"/>
                  <a:gd name="T68" fmla="*/ 172 w 403"/>
                  <a:gd name="T69" fmla="*/ 1423 h 3939"/>
                  <a:gd name="T70" fmla="*/ 153 w 403"/>
                  <a:gd name="T71" fmla="*/ 1381 h 3939"/>
                  <a:gd name="T72" fmla="*/ 153 w 403"/>
                  <a:gd name="T73" fmla="*/ 1317 h 3939"/>
                  <a:gd name="T74" fmla="*/ 153 w 403"/>
                  <a:gd name="T75" fmla="*/ 1252 h 3939"/>
                  <a:gd name="T76" fmla="*/ 134 w 403"/>
                  <a:gd name="T77" fmla="*/ 1211 h 3939"/>
                  <a:gd name="T78" fmla="*/ 134 w 403"/>
                  <a:gd name="T79" fmla="*/ 1139 h 3939"/>
                  <a:gd name="T80" fmla="*/ 134 w 403"/>
                  <a:gd name="T81" fmla="*/ 1068 h 3939"/>
                  <a:gd name="T82" fmla="*/ 125 w 403"/>
                  <a:gd name="T83" fmla="*/ 1011 h 3939"/>
                  <a:gd name="T84" fmla="*/ 115 w 403"/>
                  <a:gd name="T85" fmla="*/ 924 h 3939"/>
                  <a:gd name="T86" fmla="*/ 105 w 403"/>
                  <a:gd name="T87" fmla="*/ 838 h 3939"/>
                  <a:gd name="T88" fmla="*/ 95 w 403"/>
                  <a:gd name="T89" fmla="*/ 775 h 3939"/>
                  <a:gd name="T90" fmla="*/ 95 w 403"/>
                  <a:gd name="T91" fmla="*/ 695 h 3939"/>
                  <a:gd name="T92" fmla="*/ 95 w 403"/>
                  <a:gd name="T93" fmla="*/ 616 h 3939"/>
                  <a:gd name="T94" fmla="*/ 76 w 403"/>
                  <a:gd name="T95" fmla="*/ 587 h 3939"/>
                  <a:gd name="T96" fmla="*/ 76 w 403"/>
                  <a:gd name="T97" fmla="*/ 558 h 3939"/>
                  <a:gd name="T98" fmla="*/ 58 w 403"/>
                  <a:gd name="T99" fmla="*/ 515 h 3939"/>
                  <a:gd name="T100" fmla="*/ 58 w 403"/>
                  <a:gd name="T101" fmla="*/ 443 h 3939"/>
                  <a:gd name="T102" fmla="*/ 39 w 403"/>
                  <a:gd name="T103" fmla="*/ 402 h 3939"/>
                  <a:gd name="T104" fmla="*/ 39 w 403"/>
                  <a:gd name="T105" fmla="*/ 339 h 3939"/>
                  <a:gd name="T106" fmla="*/ 39 w 403"/>
                  <a:gd name="T107" fmla="*/ 273 h 3939"/>
                  <a:gd name="T108" fmla="*/ 19 w 403"/>
                  <a:gd name="T109" fmla="*/ 232 h 3939"/>
                  <a:gd name="T110" fmla="*/ 19 w 403"/>
                  <a:gd name="T111" fmla="*/ 132 h 3939"/>
                  <a:gd name="T112" fmla="*/ 0 w 403"/>
                  <a:gd name="T113" fmla="*/ 79 h 3939"/>
                  <a:gd name="T114" fmla="*/ 0 w 403"/>
                  <a:gd name="T115" fmla="*/ 20 h 3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03" h="3939">
                    <a:moveTo>
                      <a:pt x="403" y="3939"/>
                    </a:moveTo>
                    <a:lnTo>
                      <a:pt x="403" y="3910"/>
                    </a:lnTo>
                    <a:lnTo>
                      <a:pt x="403" y="3881"/>
                    </a:lnTo>
                    <a:lnTo>
                      <a:pt x="403" y="3853"/>
                    </a:lnTo>
                    <a:lnTo>
                      <a:pt x="403" y="3823"/>
                    </a:lnTo>
                    <a:lnTo>
                      <a:pt x="394" y="3814"/>
                    </a:lnTo>
                    <a:lnTo>
                      <a:pt x="384" y="3803"/>
                    </a:lnTo>
                    <a:lnTo>
                      <a:pt x="384" y="3776"/>
                    </a:lnTo>
                    <a:lnTo>
                      <a:pt x="384" y="3747"/>
                    </a:lnTo>
                    <a:lnTo>
                      <a:pt x="384" y="3718"/>
                    </a:lnTo>
                    <a:lnTo>
                      <a:pt x="384" y="3689"/>
                    </a:lnTo>
                    <a:lnTo>
                      <a:pt x="375" y="3680"/>
                    </a:lnTo>
                    <a:lnTo>
                      <a:pt x="364" y="3670"/>
                    </a:lnTo>
                    <a:lnTo>
                      <a:pt x="364" y="3627"/>
                    </a:lnTo>
                    <a:lnTo>
                      <a:pt x="364" y="3583"/>
                    </a:lnTo>
                    <a:lnTo>
                      <a:pt x="364" y="3540"/>
                    </a:lnTo>
                    <a:lnTo>
                      <a:pt x="364" y="3497"/>
                    </a:lnTo>
                    <a:lnTo>
                      <a:pt x="364" y="3454"/>
                    </a:lnTo>
                    <a:lnTo>
                      <a:pt x="364" y="3411"/>
                    </a:lnTo>
                    <a:lnTo>
                      <a:pt x="364" y="3368"/>
                    </a:lnTo>
                    <a:lnTo>
                      <a:pt x="364" y="3323"/>
                    </a:lnTo>
                    <a:lnTo>
                      <a:pt x="355" y="3315"/>
                    </a:lnTo>
                    <a:lnTo>
                      <a:pt x="346" y="3305"/>
                    </a:lnTo>
                    <a:lnTo>
                      <a:pt x="346" y="3278"/>
                    </a:lnTo>
                    <a:lnTo>
                      <a:pt x="346" y="3253"/>
                    </a:lnTo>
                    <a:lnTo>
                      <a:pt x="346" y="3226"/>
                    </a:lnTo>
                    <a:lnTo>
                      <a:pt x="346" y="3200"/>
                    </a:lnTo>
                    <a:lnTo>
                      <a:pt x="346" y="3173"/>
                    </a:lnTo>
                    <a:lnTo>
                      <a:pt x="346" y="3148"/>
                    </a:lnTo>
                    <a:lnTo>
                      <a:pt x="346" y="3121"/>
                    </a:lnTo>
                    <a:lnTo>
                      <a:pt x="346" y="3094"/>
                    </a:lnTo>
                    <a:lnTo>
                      <a:pt x="337" y="3085"/>
                    </a:lnTo>
                    <a:lnTo>
                      <a:pt x="326" y="3075"/>
                    </a:lnTo>
                    <a:lnTo>
                      <a:pt x="326" y="3039"/>
                    </a:lnTo>
                    <a:lnTo>
                      <a:pt x="326" y="3003"/>
                    </a:lnTo>
                    <a:lnTo>
                      <a:pt x="326" y="2967"/>
                    </a:lnTo>
                    <a:lnTo>
                      <a:pt x="326" y="2931"/>
                    </a:lnTo>
                    <a:lnTo>
                      <a:pt x="326" y="2895"/>
                    </a:lnTo>
                    <a:lnTo>
                      <a:pt x="326" y="2859"/>
                    </a:lnTo>
                    <a:lnTo>
                      <a:pt x="326" y="2822"/>
                    </a:lnTo>
                    <a:lnTo>
                      <a:pt x="326" y="2786"/>
                    </a:lnTo>
                    <a:lnTo>
                      <a:pt x="317" y="2777"/>
                    </a:lnTo>
                    <a:lnTo>
                      <a:pt x="307" y="2767"/>
                    </a:lnTo>
                    <a:lnTo>
                      <a:pt x="307" y="2757"/>
                    </a:lnTo>
                    <a:lnTo>
                      <a:pt x="307" y="2748"/>
                    </a:lnTo>
                    <a:lnTo>
                      <a:pt x="307" y="2739"/>
                    </a:lnTo>
                    <a:lnTo>
                      <a:pt x="307" y="2730"/>
                    </a:lnTo>
                    <a:lnTo>
                      <a:pt x="298" y="2720"/>
                    </a:lnTo>
                    <a:lnTo>
                      <a:pt x="287" y="2710"/>
                    </a:lnTo>
                    <a:lnTo>
                      <a:pt x="287" y="2672"/>
                    </a:lnTo>
                    <a:lnTo>
                      <a:pt x="287" y="2633"/>
                    </a:lnTo>
                    <a:lnTo>
                      <a:pt x="287" y="2595"/>
                    </a:lnTo>
                    <a:lnTo>
                      <a:pt x="287" y="2557"/>
                    </a:lnTo>
                    <a:lnTo>
                      <a:pt x="278" y="2548"/>
                    </a:lnTo>
                    <a:lnTo>
                      <a:pt x="268" y="2537"/>
                    </a:lnTo>
                    <a:lnTo>
                      <a:pt x="268" y="2509"/>
                    </a:lnTo>
                    <a:lnTo>
                      <a:pt x="268" y="2480"/>
                    </a:lnTo>
                    <a:lnTo>
                      <a:pt x="268" y="2451"/>
                    </a:lnTo>
                    <a:lnTo>
                      <a:pt x="268" y="2422"/>
                    </a:lnTo>
                    <a:lnTo>
                      <a:pt x="268" y="2394"/>
                    </a:lnTo>
                    <a:lnTo>
                      <a:pt x="268" y="2364"/>
                    </a:lnTo>
                    <a:lnTo>
                      <a:pt x="268" y="2335"/>
                    </a:lnTo>
                    <a:lnTo>
                      <a:pt x="268" y="2306"/>
                    </a:lnTo>
                    <a:lnTo>
                      <a:pt x="259" y="2297"/>
                    </a:lnTo>
                    <a:lnTo>
                      <a:pt x="248" y="2287"/>
                    </a:lnTo>
                    <a:lnTo>
                      <a:pt x="248" y="2260"/>
                    </a:lnTo>
                    <a:lnTo>
                      <a:pt x="248" y="2234"/>
                    </a:lnTo>
                    <a:lnTo>
                      <a:pt x="248" y="2208"/>
                    </a:lnTo>
                    <a:lnTo>
                      <a:pt x="248" y="2181"/>
                    </a:lnTo>
                    <a:lnTo>
                      <a:pt x="248" y="2154"/>
                    </a:lnTo>
                    <a:lnTo>
                      <a:pt x="248" y="2128"/>
                    </a:lnTo>
                    <a:lnTo>
                      <a:pt x="248" y="2102"/>
                    </a:lnTo>
                    <a:lnTo>
                      <a:pt x="248" y="2075"/>
                    </a:lnTo>
                    <a:lnTo>
                      <a:pt x="240" y="2067"/>
                    </a:lnTo>
                    <a:lnTo>
                      <a:pt x="231" y="2058"/>
                    </a:lnTo>
                    <a:lnTo>
                      <a:pt x="231" y="2031"/>
                    </a:lnTo>
                    <a:lnTo>
                      <a:pt x="231" y="2004"/>
                    </a:lnTo>
                    <a:lnTo>
                      <a:pt x="231" y="1977"/>
                    </a:lnTo>
                    <a:lnTo>
                      <a:pt x="231" y="1952"/>
                    </a:lnTo>
                    <a:lnTo>
                      <a:pt x="231" y="1925"/>
                    </a:lnTo>
                    <a:lnTo>
                      <a:pt x="231" y="1898"/>
                    </a:lnTo>
                    <a:lnTo>
                      <a:pt x="231" y="1872"/>
                    </a:lnTo>
                    <a:lnTo>
                      <a:pt x="231" y="1846"/>
                    </a:lnTo>
                    <a:lnTo>
                      <a:pt x="222" y="1837"/>
                    </a:lnTo>
                    <a:lnTo>
                      <a:pt x="211" y="1826"/>
                    </a:lnTo>
                    <a:lnTo>
                      <a:pt x="211" y="1793"/>
                    </a:lnTo>
                    <a:lnTo>
                      <a:pt x="211" y="1760"/>
                    </a:lnTo>
                    <a:lnTo>
                      <a:pt x="211" y="1726"/>
                    </a:lnTo>
                    <a:lnTo>
                      <a:pt x="211" y="1692"/>
                    </a:lnTo>
                    <a:lnTo>
                      <a:pt x="202" y="1683"/>
                    </a:lnTo>
                    <a:lnTo>
                      <a:pt x="192" y="1672"/>
                    </a:lnTo>
                    <a:lnTo>
                      <a:pt x="192" y="1663"/>
                    </a:lnTo>
                    <a:lnTo>
                      <a:pt x="192" y="1654"/>
                    </a:lnTo>
                    <a:lnTo>
                      <a:pt x="192" y="1644"/>
                    </a:lnTo>
                    <a:lnTo>
                      <a:pt x="192" y="1634"/>
                    </a:lnTo>
                    <a:lnTo>
                      <a:pt x="182" y="1625"/>
                    </a:lnTo>
                    <a:lnTo>
                      <a:pt x="172" y="1615"/>
                    </a:lnTo>
                    <a:lnTo>
                      <a:pt x="172" y="1591"/>
                    </a:lnTo>
                    <a:lnTo>
                      <a:pt x="172" y="1566"/>
                    </a:lnTo>
                    <a:lnTo>
                      <a:pt x="172" y="1543"/>
                    </a:lnTo>
                    <a:lnTo>
                      <a:pt x="172" y="1519"/>
                    </a:lnTo>
                    <a:lnTo>
                      <a:pt x="172" y="1496"/>
                    </a:lnTo>
                    <a:lnTo>
                      <a:pt x="172" y="1471"/>
                    </a:lnTo>
                    <a:lnTo>
                      <a:pt x="172" y="1447"/>
                    </a:lnTo>
                    <a:lnTo>
                      <a:pt x="172" y="1423"/>
                    </a:lnTo>
                    <a:lnTo>
                      <a:pt x="163" y="1413"/>
                    </a:lnTo>
                    <a:lnTo>
                      <a:pt x="153" y="1403"/>
                    </a:lnTo>
                    <a:lnTo>
                      <a:pt x="153" y="1381"/>
                    </a:lnTo>
                    <a:lnTo>
                      <a:pt x="153" y="1360"/>
                    </a:lnTo>
                    <a:lnTo>
                      <a:pt x="153" y="1338"/>
                    </a:lnTo>
                    <a:lnTo>
                      <a:pt x="153" y="1317"/>
                    </a:lnTo>
                    <a:lnTo>
                      <a:pt x="153" y="1295"/>
                    </a:lnTo>
                    <a:lnTo>
                      <a:pt x="153" y="1274"/>
                    </a:lnTo>
                    <a:lnTo>
                      <a:pt x="153" y="1252"/>
                    </a:lnTo>
                    <a:lnTo>
                      <a:pt x="153" y="1230"/>
                    </a:lnTo>
                    <a:lnTo>
                      <a:pt x="144" y="1221"/>
                    </a:lnTo>
                    <a:lnTo>
                      <a:pt x="134" y="1211"/>
                    </a:lnTo>
                    <a:lnTo>
                      <a:pt x="134" y="1187"/>
                    </a:lnTo>
                    <a:lnTo>
                      <a:pt x="134" y="1164"/>
                    </a:lnTo>
                    <a:lnTo>
                      <a:pt x="134" y="1139"/>
                    </a:lnTo>
                    <a:lnTo>
                      <a:pt x="134" y="1115"/>
                    </a:lnTo>
                    <a:lnTo>
                      <a:pt x="134" y="1092"/>
                    </a:lnTo>
                    <a:lnTo>
                      <a:pt x="134" y="1068"/>
                    </a:lnTo>
                    <a:lnTo>
                      <a:pt x="134" y="1043"/>
                    </a:lnTo>
                    <a:lnTo>
                      <a:pt x="134" y="1020"/>
                    </a:lnTo>
                    <a:lnTo>
                      <a:pt x="125" y="1011"/>
                    </a:lnTo>
                    <a:lnTo>
                      <a:pt x="115" y="1000"/>
                    </a:lnTo>
                    <a:lnTo>
                      <a:pt x="115" y="962"/>
                    </a:lnTo>
                    <a:lnTo>
                      <a:pt x="115" y="924"/>
                    </a:lnTo>
                    <a:lnTo>
                      <a:pt x="115" y="885"/>
                    </a:lnTo>
                    <a:lnTo>
                      <a:pt x="115" y="847"/>
                    </a:lnTo>
                    <a:lnTo>
                      <a:pt x="105" y="838"/>
                    </a:lnTo>
                    <a:lnTo>
                      <a:pt x="95" y="828"/>
                    </a:lnTo>
                    <a:lnTo>
                      <a:pt x="95" y="801"/>
                    </a:lnTo>
                    <a:lnTo>
                      <a:pt x="95" y="775"/>
                    </a:lnTo>
                    <a:lnTo>
                      <a:pt x="95" y="749"/>
                    </a:lnTo>
                    <a:lnTo>
                      <a:pt x="95" y="722"/>
                    </a:lnTo>
                    <a:lnTo>
                      <a:pt x="95" y="695"/>
                    </a:lnTo>
                    <a:lnTo>
                      <a:pt x="95" y="669"/>
                    </a:lnTo>
                    <a:lnTo>
                      <a:pt x="95" y="643"/>
                    </a:lnTo>
                    <a:lnTo>
                      <a:pt x="95" y="616"/>
                    </a:lnTo>
                    <a:lnTo>
                      <a:pt x="86" y="607"/>
                    </a:lnTo>
                    <a:lnTo>
                      <a:pt x="76" y="596"/>
                    </a:lnTo>
                    <a:lnTo>
                      <a:pt x="76" y="587"/>
                    </a:lnTo>
                    <a:lnTo>
                      <a:pt x="76" y="578"/>
                    </a:lnTo>
                    <a:lnTo>
                      <a:pt x="76" y="569"/>
                    </a:lnTo>
                    <a:lnTo>
                      <a:pt x="76" y="558"/>
                    </a:lnTo>
                    <a:lnTo>
                      <a:pt x="67" y="549"/>
                    </a:lnTo>
                    <a:lnTo>
                      <a:pt x="58" y="539"/>
                    </a:lnTo>
                    <a:lnTo>
                      <a:pt x="58" y="515"/>
                    </a:lnTo>
                    <a:lnTo>
                      <a:pt x="58" y="491"/>
                    </a:lnTo>
                    <a:lnTo>
                      <a:pt x="58" y="467"/>
                    </a:lnTo>
                    <a:lnTo>
                      <a:pt x="58" y="443"/>
                    </a:lnTo>
                    <a:lnTo>
                      <a:pt x="49" y="434"/>
                    </a:lnTo>
                    <a:lnTo>
                      <a:pt x="39" y="424"/>
                    </a:lnTo>
                    <a:lnTo>
                      <a:pt x="39" y="402"/>
                    </a:lnTo>
                    <a:lnTo>
                      <a:pt x="39" y="382"/>
                    </a:lnTo>
                    <a:lnTo>
                      <a:pt x="39" y="360"/>
                    </a:lnTo>
                    <a:lnTo>
                      <a:pt x="39" y="339"/>
                    </a:lnTo>
                    <a:lnTo>
                      <a:pt x="39" y="316"/>
                    </a:lnTo>
                    <a:lnTo>
                      <a:pt x="39" y="294"/>
                    </a:lnTo>
                    <a:lnTo>
                      <a:pt x="39" y="273"/>
                    </a:lnTo>
                    <a:lnTo>
                      <a:pt x="39" y="251"/>
                    </a:lnTo>
                    <a:lnTo>
                      <a:pt x="29" y="242"/>
                    </a:lnTo>
                    <a:lnTo>
                      <a:pt x="19" y="232"/>
                    </a:lnTo>
                    <a:lnTo>
                      <a:pt x="19" y="199"/>
                    </a:lnTo>
                    <a:lnTo>
                      <a:pt x="19" y="165"/>
                    </a:lnTo>
                    <a:lnTo>
                      <a:pt x="19" y="132"/>
                    </a:lnTo>
                    <a:lnTo>
                      <a:pt x="19" y="97"/>
                    </a:lnTo>
                    <a:lnTo>
                      <a:pt x="10" y="89"/>
                    </a:lnTo>
                    <a:lnTo>
                      <a:pt x="0" y="79"/>
                    </a:lnTo>
                    <a:lnTo>
                      <a:pt x="0" y="59"/>
                    </a:lnTo>
                    <a:lnTo>
                      <a:pt x="0" y="40"/>
                    </a:lnTo>
                    <a:lnTo>
                      <a:pt x="0" y="2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6" name="Freeform 422"/>
              <p:cNvSpPr>
                <a:spLocks/>
              </p:cNvSpPr>
              <p:nvPr/>
            </p:nvSpPr>
            <p:spPr bwMode="auto">
              <a:xfrm flipH="1">
                <a:off x="8542" y="1902"/>
                <a:ext cx="1" cy="7"/>
              </a:xfrm>
              <a:custGeom>
                <a:avLst/>
                <a:gdLst>
                  <a:gd name="T0" fmla="*/ 38 h 38"/>
                  <a:gd name="T1" fmla="*/ 29 h 38"/>
                  <a:gd name="T2" fmla="*/ 19 h 38"/>
                  <a:gd name="T3" fmla="*/ 10 h 38"/>
                  <a:gd name="T4" fmla="*/ 0 h 3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8">
                    <a:moveTo>
                      <a:pt x="0" y="38"/>
                    </a:move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7" name="Freeform 423"/>
              <p:cNvSpPr>
                <a:spLocks/>
              </p:cNvSpPr>
              <p:nvPr/>
            </p:nvSpPr>
            <p:spPr bwMode="auto">
              <a:xfrm flipH="1">
                <a:off x="8535" y="1909"/>
                <a:ext cx="8" cy="1"/>
              </a:xfrm>
              <a:custGeom>
                <a:avLst/>
                <a:gdLst>
                  <a:gd name="T0" fmla="*/ 58 w 58"/>
                  <a:gd name="T1" fmla="*/ 44 w 58"/>
                  <a:gd name="T2" fmla="*/ 30 w 58"/>
                  <a:gd name="T3" fmla="*/ 14 w 58"/>
                  <a:gd name="T4" fmla="*/ 0 w 5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8">
                    <a:moveTo>
                      <a:pt x="58" y="0"/>
                    </a:moveTo>
                    <a:lnTo>
                      <a:pt x="44" y="0"/>
                    </a:lnTo>
                    <a:lnTo>
                      <a:pt x="30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8" name="Freeform 424"/>
              <p:cNvSpPr>
                <a:spLocks/>
              </p:cNvSpPr>
              <p:nvPr/>
            </p:nvSpPr>
            <p:spPr bwMode="auto">
              <a:xfrm flipH="1">
                <a:off x="8534" y="1902"/>
                <a:ext cx="1" cy="7"/>
              </a:xfrm>
              <a:custGeom>
                <a:avLst/>
                <a:gdLst>
                  <a:gd name="T0" fmla="*/ 38 h 38"/>
                  <a:gd name="T1" fmla="*/ 29 h 38"/>
                  <a:gd name="T2" fmla="*/ 19 h 38"/>
                  <a:gd name="T3" fmla="*/ 10 h 38"/>
                  <a:gd name="T4" fmla="*/ 0 h 3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8">
                    <a:moveTo>
                      <a:pt x="0" y="38"/>
                    </a:move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29" name="Freeform 425"/>
              <p:cNvSpPr>
                <a:spLocks/>
              </p:cNvSpPr>
              <p:nvPr/>
            </p:nvSpPr>
            <p:spPr bwMode="auto">
              <a:xfrm flipH="1">
                <a:off x="8379" y="1618"/>
                <a:ext cx="3" cy="291"/>
              </a:xfrm>
              <a:custGeom>
                <a:avLst/>
                <a:gdLst>
                  <a:gd name="T0" fmla="*/ 0 w 19"/>
                  <a:gd name="T1" fmla="*/ 1864 h 1864"/>
                  <a:gd name="T2" fmla="*/ 0 w 19"/>
                  <a:gd name="T3" fmla="*/ 1805 h 1864"/>
                  <a:gd name="T4" fmla="*/ 0 w 19"/>
                  <a:gd name="T5" fmla="*/ 1747 h 1864"/>
                  <a:gd name="T6" fmla="*/ 0 w 19"/>
                  <a:gd name="T7" fmla="*/ 1688 h 1864"/>
                  <a:gd name="T8" fmla="*/ 0 w 19"/>
                  <a:gd name="T9" fmla="*/ 1629 h 1864"/>
                  <a:gd name="T10" fmla="*/ 0 w 19"/>
                  <a:gd name="T11" fmla="*/ 1570 h 1864"/>
                  <a:gd name="T12" fmla="*/ 0 w 19"/>
                  <a:gd name="T13" fmla="*/ 1511 h 1864"/>
                  <a:gd name="T14" fmla="*/ 0 w 19"/>
                  <a:gd name="T15" fmla="*/ 1452 h 1864"/>
                  <a:gd name="T16" fmla="*/ 0 w 19"/>
                  <a:gd name="T17" fmla="*/ 1393 h 1864"/>
                  <a:gd name="T18" fmla="*/ 0 w 19"/>
                  <a:gd name="T19" fmla="*/ 1335 h 1864"/>
                  <a:gd name="T20" fmla="*/ 0 w 19"/>
                  <a:gd name="T21" fmla="*/ 1276 h 1864"/>
                  <a:gd name="T22" fmla="*/ 0 w 19"/>
                  <a:gd name="T23" fmla="*/ 1217 h 1864"/>
                  <a:gd name="T24" fmla="*/ 0 w 19"/>
                  <a:gd name="T25" fmla="*/ 1158 h 1864"/>
                  <a:gd name="T26" fmla="*/ 0 w 19"/>
                  <a:gd name="T27" fmla="*/ 1099 h 1864"/>
                  <a:gd name="T28" fmla="*/ 0 w 19"/>
                  <a:gd name="T29" fmla="*/ 1040 h 1864"/>
                  <a:gd name="T30" fmla="*/ 0 w 19"/>
                  <a:gd name="T31" fmla="*/ 981 h 1864"/>
                  <a:gd name="T32" fmla="*/ 0 w 19"/>
                  <a:gd name="T33" fmla="*/ 923 h 1864"/>
                  <a:gd name="T34" fmla="*/ 10 w 19"/>
                  <a:gd name="T35" fmla="*/ 913 h 1864"/>
                  <a:gd name="T36" fmla="*/ 19 w 19"/>
                  <a:gd name="T37" fmla="*/ 903 h 1864"/>
                  <a:gd name="T38" fmla="*/ 19 w 19"/>
                  <a:gd name="T39" fmla="*/ 874 h 1864"/>
                  <a:gd name="T40" fmla="*/ 19 w 19"/>
                  <a:gd name="T41" fmla="*/ 846 h 1864"/>
                  <a:gd name="T42" fmla="*/ 19 w 19"/>
                  <a:gd name="T43" fmla="*/ 818 h 1864"/>
                  <a:gd name="T44" fmla="*/ 19 w 19"/>
                  <a:gd name="T45" fmla="*/ 789 h 1864"/>
                  <a:gd name="T46" fmla="*/ 19 w 19"/>
                  <a:gd name="T47" fmla="*/ 760 h 1864"/>
                  <a:gd name="T48" fmla="*/ 19 w 19"/>
                  <a:gd name="T49" fmla="*/ 732 h 1864"/>
                  <a:gd name="T50" fmla="*/ 19 w 19"/>
                  <a:gd name="T51" fmla="*/ 703 h 1864"/>
                  <a:gd name="T52" fmla="*/ 19 w 19"/>
                  <a:gd name="T53" fmla="*/ 674 h 1864"/>
                  <a:gd name="T54" fmla="*/ 11 w 19"/>
                  <a:gd name="T55" fmla="*/ 665 h 1864"/>
                  <a:gd name="T56" fmla="*/ 0 w 19"/>
                  <a:gd name="T57" fmla="*/ 655 h 1864"/>
                  <a:gd name="T58" fmla="*/ 0 w 19"/>
                  <a:gd name="T59" fmla="*/ 572 h 1864"/>
                  <a:gd name="T60" fmla="*/ 0 w 19"/>
                  <a:gd name="T61" fmla="*/ 491 h 1864"/>
                  <a:gd name="T62" fmla="*/ 0 w 19"/>
                  <a:gd name="T63" fmla="*/ 410 h 1864"/>
                  <a:gd name="T64" fmla="*/ 0 w 19"/>
                  <a:gd name="T65" fmla="*/ 328 h 1864"/>
                  <a:gd name="T66" fmla="*/ 0 w 19"/>
                  <a:gd name="T67" fmla="*/ 246 h 1864"/>
                  <a:gd name="T68" fmla="*/ 0 w 19"/>
                  <a:gd name="T69" fmla="*/ 164 h 1864"/>
                  <a:gd name="T70" fmla="*/ 0 w 19"/>
                  <a:gd name="T71" fmla="*/ 82 h 1864"/>
                  <a:gd name="T72" fmla="*/ 0 w 19"/>
                  <a:gd name="T73" fmla="*/ 0 h 1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9" h="1864">
                    <a:moveTo>
                      <a:pt x="0" y="1864"/>
                    </a:moveTo>
                    <a:lnTo>
                      <a:pt x="0" y="1805"/>
                    </a:lnTo>
                    <a:lnTo>
                      <a:pt x="0" y="1747"/>
                    </a:lnTo>
                    <a:lnTo>
                      <a:pt x="0" y="1688"/>
                    </a:lnTo>
                    <a:lnTo>
                      <a:pt x="0" y="1629"/>
                    </a:lnTo>
                    <a:lnTo>
                      <a:pt x="0" y="1570"/>
                    </a:lnTo>
                    <a:lnTo>
                      <a:pt x="0" y="1511"/>
                    </a:lnTo>
                    <a:lnTo>
                      <a:pt x="0" y="1452"/>
                    </a:lnTo>
                    <a:lnTo>
                      <a:pt x="0" y="1393"/>
                    </a:lnTo>
                    <a:lnTo>
                      <a:pt x="0" y="1335"/>
                    </a:lnTo>
                    <a:lnTo>
                      <a:pt x="0" y="1276"/>
                    </a:lnTo>
                    <a:lnTo>
                      <a:pt x="0" y="1217"/>
                    </a:lnTo>
                    <a:lnTo>
                      <a:pt x="0" y="1158"/>
                    </a:lnTo>
                    <a:lnTo>
                      <a:pt x="0" y="1099"/>
                    </a:lnTo>
                    <a:lnTo>
                      <a:pt x="0" y="1040"/>
                    </a:lnTo>
                    <a:lnTo>
                      <a:pt x="0" y="981"/>
                    </a:lnTo>
                    <a:lnTo>
                      <a:pt x="0" y="923"/>
                    </a:lnTo>
                    <a:lnTo>
                      <a:pt x="10" y="913"/>
                    </a:lnTo>
                    <a:lnTo>
                      <a:pt x="19" y="903"/>
                    </a:lnTo>
                    <a:lnTo>
                      <a:pt x="19" y="874"/>
                    </a:lnTo>
                    <a:lnTo>
                      <a:pt x="19" y="846"/>
                    </a:lnTo>
                    <a:lnTo>
                      <a:pt x="19" y="818"/>
                    </a:lnTo>
                    <a:lnTo>
                      <a:pt x="19" y="789"/>
                    </a:lnTo>
                    <a:lnTo>
                      <a:pt x="19" y="760"/>
                    </a:lnTo>
                    <a:lnTo>
                      <a:pt x="19" y="732"/>
                    </a:lnTo>
                    <a:lnTo>
                      <a:pt x="19" y="703"/>
                    </a:lnTo>
                    <a:lnTo>
                      <a:pt x="19" y="674"/>
                    </a:lnTo>
                    <a:lnTo>
                      <a:pt x="11" y="665"/>
                    </a:lnTo>
                    <a:lnTo>
                      <a:pt x="0" y="655"/>
                    </a:lnTo>
                    <a:lnTo>
                      <a:pt x="0" y="572"/>
                    </a:lnTo>
                    <a:lnTo>
                      <a:pt x="0" y="491"/>
                    </a:lnTo>
                    <a:lnTo>
                      <a:pt x="0" y="410"/>
                    </a:lnTo>
                    <a:lnTo>
                      <a:pt x="0" y="328"/>
                    </a:lnTo>
                    <a:lnTo>
                      <a:pt x="0" y="246"/>
                    </a:lnTo>
                    <a:lnTo>
                      <a:pt x="0" y="164"/>
                    </a:lnTo>
                    <a:lnTo>
                      <a:pt x="0" y="8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0" name="Freeform 426"/>
              <p:cNvSpPr>
                <a:spLocks/>
              </p:cNvSpPr>
              <p:nvPr/>
            </p:nvSpPr>
            <p:spPr bwMode="auto">
              <a:xfrm flipH="1">
                <a:off x="8121" y="1887"/>
                <a:ext cx="1" cy="22"/>
              </a:xfrm>
              <a:custGeom>
                <a:avLst/>
                <a:gdLst>
                  <a:gd name="T0" fmla="*/ 136 h 136"/>
                  <a:gd name="T1" fmla="*/ 103 h 136"/>
                  <a:gd name="T2" fmla="*/ 69 h 136"/>
                  <a:gd name="T3" fmla="*/ 35 h 136"/>
                  <a:gd name="T4" fmla="*/ 0 h 13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6">
                    <a:moveTo>
                      <a:pt x="0" y="136"/>
                    </a:moveTo>
                    <a:lnTo>
                      <a:pt x="0" y="103"/>
                    </a:lnTo>
                    <a:lnTo>
                      <a:pt x="0" y="69"/>
                    </a:lnTo>
                    <a:lnTo>
                      <a:pt x="0" y="3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1" name="Freeform 427"/>
              <p:cNvSpPr>
                <a:spLocks/>
              </p:cNvSpPr>
              <p:nvPr/>
            </p:nvSpPr>
            <p:spPr bwMode="auto">
              <a:xfrm flipH="1">
                <a:off x="7906" y="1909"/>
                <a:ext cx="216" cy="1"/>
              </a:xfrm>
              <a:custGeom>
                <a:avLst/>
                <a:gdLst>
                  <a:gd name="T0" fmla="*/ 1729 w 1729"/>
                  <a:gd name="T1" fmla="*/ 1621 w 1729"/>
                  <a:gd name="T2" fmla="*/ 1513 w 1729"/>
                  <a:gd name="T3" fmla="*/ 1405 w 1729"/>
                  <a:gd name="T4" fmla="*/ 1297 w 1729"/>
                  <a:gd name="T5" fmla="*/ 1189 w 1729"/>
                  <a:gd name="T6" fmla="*/ 1081 w 1729"/>
                  <a:gd name="T7" fmla="*/ 973 w 1729"/>
                  <a:gd name="T8" fmla="*/ 865 w 1729"/>
                  <a:gd name="T9" fmla="*/ 758 w 1729"/>
                  <a:gd name="T10" fmla="*/ 649 w 1729"/>
                  <a:gd name="T11" fmla="*/ 541 w 1729"/>
                  <a:gd name="T12" fmla="*/ 433 w 1729"/>
                  <a:gd name="T13" fmla="*/ 325 w 1729"/>
                  <a:gd name="T14" fmla="*/ 217 w 1729"/>
                  <a:gd name="T15" fmla="*/ 108 w 1729"/>
                  <a:gd name="T16" fmla="*/ 0 w 172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1729">
                    <a:moveTo>
                      <a:pt x="1729" y="0"/>
                    </a:moveTo>
                    <a:lnTo>
                      <a:pt x="1621" y="0"/>
                    </a:lnTo>
                    <a:lnTo>
                      <a:pt x="1513" y="0"/>
                    </a:lnTo>
                    <a:lnTo>
                      <a:pt x="1405" y="0"/>
                    </a:lnTo>
                    <a:lnTo>
                      <a:pt x="1297" y="0"/>
                    </a:lnTo>
                    <a:lnTo>
                      <a:pt x="1189" y="0"/>
                    </a:lnTo>
                    <a:lnTo>
                      <a:pt x="1081" y="0"/>
                    </a:lnTo>
                    <a:lnTo>
                      <a:pt x="973" y="0"/>
                    </a:lnTo>
                    <a:lnTo>
                      <a:pt x="865" y="0"/>
                    </a:lnTo>
                    <a:lnTo>
                      <a:pt x="758" y="0"/>
                    </a:lnTo>
                    <a:lnTo>
                      <a:pt x="649" y="0"/>
                    </a:lnTo>
                    <a:lnTo>
                      <a:pt x="541" y="0"/>
                    </a:lnTo>
                    <a:lnTo>
                      <a:pt x="433" y="0"/>
                    </a:lnTo>
                    <a:lnTo>
                      <a:pt x="325" y="0"/>
                    </a:lnTo>
                    <a:lnTo>
                      <a:pt x="217" y="0"/>
                    </a:lnTo>
                    <a:lnTo>
                      <a:pt x="10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2" name="Freeform 428"/>
              <p:cNvSpPr>
                <a:spLocks/>
              </p:cNvSpPr>
              <p:nvPr/>
            </p:nvSpPr>
            <p:spPr bwMode="auto">
              <a:xfrm flipH="1">
                <a:off x="7905" y="1891"/>
                <a:ext cx="1" cy="18"/>
              </a:xfrm>
              <a:custGeom>
                <a:avLst/>
                <a:gdLst>
                  <a:gd name="T0" fmla="*/ 116 h 116"/>
                  <a:gd name="T1" fmla="*/ 87 h 116"/>
                  <a:gd name="T2" fmla="*/ 58 h 116"/>
                  <a:gd name="T3" fmla="*/ 30 h 116"/>
                  <a:gd name="T4" fmla="*/ 0 h 11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16">
                    <a:moveTo>
                      <a:pt x="0" y="116"/>
                    </a:moveTo>
                    <a:lnTo>
                      <a:pt x="0" y="87"/>
                    </a:lnTo>
                    <a:lnTo>
                      <a:pt x="0" y="58"/>
                    </a:lnTo>
                    <a:lnTo>
                      <a:pt x="0" y="3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3" name="Freeform 429"/>
              <p:cNvSpPr>
                <a:spLocks/>
              </p:cNvSpPr>
              <p:nvPr/>
            </p:nvSpPr>
            <p:spPr bwMode="auto">
              <a:xfrm flipH="1">
                <a:off x="8543" y="1131"/>
                <a:ext cx="199" cy="771"/>
              </a:xfrm>
              <a:custGeom>
                <a:avLst/>
                <a:gdLst>
                  <a:gd name="T0" fmla="*/ 1574 w 1594"/>
                  <a:gd name="T1" fmla="*/ 4897 h 4956"/>
                  <a:gd name="T2" fmla="*/ 1556 w 1594"/>
                  <a:gd name="T3" fmla="*/ 4832 h 4956"/>
                  <a:gd name="T4" fmla="*/ 1536 w 1594"/>
                  <a:gd name="T5" fmla="*/ 4735 h 4956"/>
                  <a:gd name="T6" fmla="*/ 1517 w 1594"/>
                  <a:gd name="T7" fmla="*/ 4611 h 4956"/>
                  <a:gd name="T8" fmla="*/ 1498 w 1594"/>
                  <a:gd name="T9" fmla="*/ 4476 h 4956"/>
                  <a:gd name="T10" fmla="*/ 1471 w 1594"/>
                  <a:gd name="T11" fmla="*/ 4389 h 4956"/>
                  <a:gd name="T12" fmla="*/ 1441 w 1594"/>
                  <a:gd name="T13" fmla="*/ 4264 h 4956"/>
                  <a:gd name="T14" fmla="*/ 1421 w 1594"/>
                  <a:gd name="T15" fmla="*/ 4187 h 4956"/>
                  <a:gd name="T16" fmla="*/ 1402 w 1594"/>
                  <a:gd name="T17" fmla="*/ 4081 h 4956"/>
                  <a:gd name="T18" fmla="*/ 1382 w 1594"/>
                  <a:gd name="T19" fmla="*/ 3961 h 4956"/>
                  <a:gd name="T20" fmla="*/ 1364 w 1594"/>
                  <a:gd name="T21" fmla="*/ 3861 h 4956"/>
                  <a:gd name="T22" fmla="*/ 1326 w 1594"/>
                  <a:gd name="T23" fmla="*/ 3794 h 4956"/>
                  <a:gd name="T24" fmla="*/ 1306 w 1594"/>
                  <a:gd name="T25" fmla="*/ 3717 h 4956"/>
                  <a:gd name="T26" fmla="*/ 1288 w 1594"/>
                  <a:gd name="T27" fmla="*/ 3597 h 4956"/>
                  <a:gd name="T28" fmla="*/ 1268 w 1594"/>
                  <a:gd name="T29" fmla="*/ 3495 h 4956"/>
                  <a:gd name="T30" fmla="*/ 1239 w 1594"/>
                  <a:gd name="T31" fmla="*/ 3391 h 4956"/>
                  <a:gd name="T32" fmla="*/ 1210 w 1594"/>
                  <a:gd name="T33" fmla="*/ 3322 h 4956"/>
                  <a:gd name="T34" fmla="*/ 1190 w 1594"/>
                  <a:gd name="T35" fmla="*/ 3208 h 4956"/>
                  <a:gd name="T36" fmla="*/ 1170 w 1594"/>
                  <a:gd name="T37" fmla="*/ 3102 h 4956"/>
                  <a:gd name="T38" fmla="*/ 1153 w 1594"/>
                  <a:gd name="T39" fmla="*/ 3011 h 4956"/>
                  <a:gd name="T40" fmla="*/ 1133 w 1594"/>
                  <a:gd name="T41" fmla="*/ 2901 h 4956"/>
                  <a:gd name="T42" fmla="*/ 1105 w 1594"/>
                  <a:gd name="T43" fmla="*/ 2833 h 4956"/>
                  <a:gd name="T44" fmla="*/ 1076 w 1594"/>
                  <a:gd name="T45" fmla="*/ 2727 h 4956"/>
                  <a:gd name="T46" fmla="*/ 1047 w 1594"/>
                  <a:gd name="T47" fmla="*/ 2660 h 4956"/>
                  <a:gd name="T48" fmla="*/ 1017 w 1594"/>
                  <a:gd name="T49" fmla="*/ 2574 h 4956"/>
                  <a:gd name="T50" fmla="*/ 998 w 1594"/>
                  <a:gd name="T51" fmla="*/ 2479 h 4956"/>
                  <a:gd name="T52" fmla="*/ 980 w 1594"/>
                  <a:gd name="T53" fmla="*/ 2383 h 4956"/>
                  <a:gd name="T54" fmla="*/ 961 w 1594"/>
                  <a:gd name="T55" fmla="*/ 2300 h 4956"/>
                  <a:gd name="T56" fmla="*/ 941 w 1594"/>
                  <a:gd name="T57" fmla="*/ 2209 h 4956"/>
                  <a:gd name="T58" fmla="*/ 913 w 1594"/>
                  <a:gd name="T59" fmla="*/ 2122 h 4956"/>
                  <a:gd name="T60" fmla="*/ 884 w 1594"/>
                  <a:gd name="T61" fmla="*/ 2055 h 4956"/>
                  <a:gd name="T62" fmla="*/ 864 w 1594"/>
                  <a:gd name="T63" fmla="*/ 1969 h 4956"/>
                  <a:gd name="T64" fmla="*/ 845 w 1594"/>
                  <a:gd name="T65" fmla="*/ 1892 h 4956"/>
                  <a:gd name="T66" fmla="*/ 825 w 1594"/>
                  <a:gd name="T67" fmla="*/ 1816 h 4956"/>
                  <a:gd name="T68" fmla="*/ 808 w 1594"/>
                  <a:gd name="T69" fmla="*/ 1730 h 4956"/>
                  <a:gd name="T70" fmla="*/ 779 w 1594"/>
                  <a:gd name="T71" fmla="*/ 1662 h 4956"/>
                  <a:gd name="T72" fmla="*/ 749 w 1594"/>
                  <a:gd name="T73" fmla="*/ 1594 h 4956"/>
                  <a:gd name="T74" fmla="*/ 710 w 1594"/>
                  <a:gd name="T75" fmla="*/ 1523 h 4956"/>
                  <a:gd name="T76" fmla="*/ 691 w 1594"/>
                  <a:gd name="T77" fmla="*/ 1441 h 4956"/>
                  <a:gd name="T78" fmla="*/ 672 w 1594"/>
                  <a:gd name="T79" fmla="*/ 1360 h 4956"/>
                  <a:gd name="T80" fmla="*/ 634 w 1594"/>
                  <a:gd name="T81" fmla="*/ 1287 h 4956"/>
                  <a:gd name="T82" fmla="*/ 615 w 1594"/>
                  <a:gd name="T83" fmla="*/ 1219 h 4956"/>
                  <a:gd name="T84" fmla="*/ 596 w 1594"/>
                  <a:gd name="T85" fmla="*/ 1153 h 4956"/>
                  <a:gd name="T86" fmla="*/ 567 w 1594"/>
                  <a:gd name="T87" fmla="*/ 1085 h 4956"/>
                  <a:gd name="T88" fmla="*/ 537 w 1594"/>
                  <a:gd name="T89" fmla="*/ 999 h 4956"/>
                  <a:gd name="T90" fmla="*/ 518 w 1594"/>
                  <a:gd name="T91" fmla="*/ 932 h 4956"/>
                  <a:gd name="T92" fmla="*/ 480 w 1594"/>
                  <a:gd name="T93" fmla="*/ 865 h 4956"/>
                  <a:gd name="T94" fmla="*/ 461 w 1594"/>
                  <a:gd name="T95" fmla="*/ 798 h 4956"/>
                  <a:gd name="T96" fmla="*/ 442 w 1594"/>
                  <a:gd name="T97" fmla="*/ 730 h 4956"/>
                  <a:gd name="T98" fmla="*/ 404 w 1594"/>
                  <a:gd name="T99" fmla="*/ 663 h 4956"/>
                  <a:gd name="T100" fmla="*/ 384 w 1594"/>
                  <a:gd name="T101" fmla="*/ 595 h 4956"/>
                  <a:gd name="T102" fmla="*/ 336 w 1594"/>
                  <a:gd name="T103" fmla="*/ 528 h 4956"/>
                  <a:gd name="T104" fmla="*/ 269 w 1594"/>
                  <a:gd name="T105" fmla="*/ 442 h 4956"/>
                  <a:gd name="T106" fmla="*/ 230 w 1594"/>
                  <a:gd name="T107" fmla="*/ 374 h 4956"/>
                  <a:gd name="T108" fmla="*/ 192 w 1594"/>
                  <a:gd name="T109" fmla="*/ 307 h 4956"/>
                  <a:gd name="T110" fmla="*/ 153 w 1594"/>
                  <a:gd name="T111" fmla="*/ 241 h 4956"/>
                  <a:gd name="T112" fmla="*/ 106 w 1594"/>
                  <a:gd name="T113" fmla="*/ 164 h 4956"/>
                  <a:gd name="T114" fmla="*/ 33 w 1594"/>
                  <a:gd name="T115" fmla="*/ 72 h 4956"/>
                  <a:gd name="T116" fmla="*/ 0 w 1594"/>
                  <a:gd name="T117" fmla="*/ 0 h 4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594" h="4956">
                    <a:moveTo>
                      <a:pt x="1594" y="4956"/>
                    </a:moveTo>
                    <a:lnTo>
                      <a:pt x="1594" y="4947"/>
                    </a:lnTo>
                    <a:lnTo>
                      <a:pt x="1594" y="4936"/>
                    </a:lnTo>
                    <a:lnTo>
                      <a:pt x="1594" y="4927"/>
                    </a:lnTo>
                    <a:lnTo>
                      <a:pt x="1594" y="4917"/>
                    </a:lnTo>
                    <a:lnTo>
                      <a:pt x="1585" y="4908"/>
                    </a:lnTo>
                    <a:lnTo>
                      <a:pt x="1574" y="4897"/>
                    </a:lnTo>
                    <a:lnTo>
                      <a:pt x="1574" y="4888"/>
                    </a:lnTo>
                    <a:lnTo>
                      <a:pt x="1574" y="4879"/>
                    </a:lnTo>
                    <a:lnTo>
                      <a:pt x="1574" y="4869"/>
                    </a:lnTo>
                    <a:lnTo>
                      <a:pt x="1574" y="4858"/>
                    </a:lnTo>
                    <a:lnTo>
                      <a:pt x="1566" y="4850"/>
                    </a:lnTo>
                    <a:lnTo>
                      <a:pt x="1556" y="4841"/>
                    </a:lnTo>
                    <a:lnTo>
                      <a:pt x="1556" y="4832"/>
                    </a:lnTo>
                    <a:lnTo>
                      <a:pt x="1556" y="4822"/>
                    </a:lnTo>
                    <a:lnTo>
                      <a:pt x="1556" y="4812"/>
                    </a:lnTo>
                    <a:lnTo>
                      <a:pt x="1556" y="4802"/>
                    </a:lnTo>
                    <a:lnTo>
                      <a:pt x="1547" y="4793"/>
                    </a:lnTo>
                    <a:lnTo>
                      <a:pt x="1536" y="4782"/>
                    </a:lnTo>
                    <a:lnTo>
                      <a:pt x="1536" y="4759"/>
                    </a:lnTo>
                    <a:lnTo>
                      <a:pt x="1536" y="4735"/>
                    </a:lnTo>
                    <a:lnTo>
                      <a:pt x="1536" y="4710"/>
                    </a:lnTo>
                    <a:lnTo>
                      <a:pt x="1536" y="4686"/>
                    </a:lnTo>
                    <a:lnTo>
                      <a:pt x="1527" y="4677"/>
                    </a:lnTo>
                    <a:lnTo>
                      <a:pt x="1517" y="4668"/>
                    </a:lnTo>
                    <a:lnTo>
                      <a:pt x="1517" y="4649"/>
                    </a:lnTo>
                    <a:lnTo>
                      <a:pt x="1517" y="4630"/>
                    </a:lnTo>
                    <a:lnTo>
                      <a:pt x="1517" y="4611"/>
                    </a:lnTo>
                    <a:lnTo>
                      <a:pt x="1517" y="4590"/>
                    </a:lnTo>
                    <a:lnTo>
                      <a:pt x="1509" y="4581"/>
                    </a:lnTo>
                    <a:lnTo>
                      <a:pt x="1498" y="4572"/>
                    </a:lnTo>
                    <a:lnTo>
                      <a:pt x="1498" y="4547"/>
                    </a:lnTo>
                    <a:lnTo>
                      <a:pt x="1498" y="4523"/>
                    </a:lnTo>
                    <a:lnTo>
                      <a:pt x="1498" y="4500"/>
                    </a:lnTo>
                    <a:lnTo>
                      <a:pt x="1498" y="4476"/>
                    </a:lnTo>
                    <a:lnTo>
                      <a:pt x="1490" y="4467"/>
                    </a:lnTo>
                    <a:lnTo>
                      <a:pt x="1480" y="4457"/>
                    </a:lnTo>
                    <a:lnTo>
                      <a:pt x="1480" y="4442"/>
                    </a:lnTo>
                    <a:lnTo>
                      <a:pt x="1480" y="4428"/>
                    </a:lnTo>
                    <a:lnTo>
                      <a:pt x="1480" y="4412"/>
                    </a:lnTo>
                    <a:lnTo>
                      <a:pt x="1480" y="4398"/>
                    </a:lnTo>
                    <a:lnTo>
                      <a:pt x="1471" y="4389"/>
                    </a:lnTo>
                    <a:lnTo>
                      <a:pt x="1460" y="4378"/>
                    </a:lnTo>
                    <a:lnTo>
                      <a:pt x="1460" y="4355"/>
                    </a:lnTo>
                    <a:lnTo>
                      <a:pt x="1460" y="4331"/>
                    </a:lnTo>
                    <a:lnTo>
                      <a:pt x="1460" y="4308"/>
                    </a:lnTo>
                    <a:lnTo>
                      <a:pt x="1460" y="4284"/>
                    </a:lnTo>
                    <a:lnTo>
                      <a:pt x="1451" y="4275"/>
                    </a:lnTo>
                    <a:lnTo>
                      <a:pt x="1441" y="4264"/>
                    </a:lnTo>
                    <a:lnTo>
                      <a:pt x="1441" y="4255"/>
                    </a:lnTo>
                    <a:lnTo>
                      <a:pt x="1441" y="4245"/>
                    </a:lnTo>
                    <a:lnTo>
                      <a:pt x="1441" y="4236"/>
                    </a:lnTo>
                    <a:lnTo>
                      <a:pt x="1441" y="4225"/>
                    </a:lnTo>
                    <a:lnTo>
                      <a:pt x="1431" y="4216"/>
                    </a:lnTo>
                    <a:lnTo>
                      <a:pt x="1421" y="4206"/>
                    </a:lnTo>
                    <a:lnTo>
                      <a:pt x="1421" y="4187"/>
                    </a:lnTo>
                    <a:lnTo>
                      <a:pt x="1421" y="4169"/>
                    </a:lnTo>
                    <a:lnTo>
                      <a:pt x="1421" y="4149"/>
                    </a:lnTo>
                    <a:lnTo>
                      <a:pt x="1421" y="4130"/>
                    </a:lnTo>
                    <a:lnTo>
                      <a:pt x="1412" y="4121"/>
                    </a:lnTo>
                    <a:lnTo>
                      <a:pt x="1402" y="4110"/>
                    </a:lnTo>
                    <a:lnTo>
                      <a:pt x="1402" y="4096"/>
                    </a:lnTo>
                    <a:lnTo>
                      <a:pt x="1402" y="4081"/>
                    </a:lnTo>
                    <a:lnTo>
                      <a:pt x="1402" y="4067"/>
                    </a:lnTo>
                    <a:lnTo>
                      <a:pt x="1402" y="4053"/>
                    </a:lnTo>
                    <a:lnTo>
                      <a:pt x="1392" y="4043"/>
                    </a:lnTo>
                    <a:lnTo>
                      <a:pt x="1382" y="4033"/>
                    </a:lnTo>
                    <a:lnTo>
                      <a:pt x="1382" y="4010"/>
                    </a:lnTo>
                    <a:lnTo>
                      <a:pt x="1382" y="3986"/>
                    </a:lnTo>
                    <a:lnTo>
                      <a:pt x="1382" y="3961"/>
                    </a:lnTo>
                    <a:lnTo>
                      <a:pt x="1382" y="3938"/>
                    </a:lnTo>
                    <a:lnTo>
                      <a:pt x="1373" y="3928"/>
                    </a:lnTo>
                    <a:lnTo>
                      <a:pt x="1364" y="3918"/>
                    </a:lnTo>
                    <a:lnTo>
                      <a:pt x="1364" y="3904"/>
                    </a:lnTo>
                    <a:lnTo>
                      <a:pt x="1364" y="3889"/>
                    </a:lnTo>
                    <a:lnTo>
                      <a:pt x="1364" y="3875"/>
                    </a:lnTo>
                    <a:lnTo>
                      <a:pt x="1364" y="3861"/>
                    </a:lnTo>
                    <a:lnTo>
                      <a:pt x="1354" y="3851"/>
                    </a:lnTo>
                    <a:lnTo>
                      <a:pt x="1344" y="3841"/>
                    </a:lnTo>
                    <a:lnTo>
                      <a:pt x="1344" y="3832"/>
                    </a:lnTo>
                    <a:lnTo>
                      <a:pt x="1344" y="3822"/>
                    </a:lnTo>
                    <a:lnTo>
                      <a:pt x="1335" y="3813"/>
                    </a:lnTo>
                    <a:lnTo>
                      <a:pt x="1326" y="3804"/>
                    </a:lnTo>
                    <a:lnTo>
                      <a:pt x="1326" y="3794"/>
                    </a:lnTo>
                    <a:lnTo>
                      <a:pt x="1326" y="3785"/>
                    </a:lnTo>
                    <a:lnTo>
                      <a:pt x="1326" y="3775"/>
                    </a:lnTo>
                    <a:lnTo>
                      <a:pt x="1326" y="3765"/>
                    </a:lnTo>
                    <a:lnTo>
                      <a:pt x="1316" y="3756"/>
                    </a:lnTo>
                    <a:lnTo>
                      <a:pt x="1306" y="3745"/>
                    </a:lnTo>
                    <a:lnTo>
                      <a:pt x="1306" y="3731"/>
                    </a:lnTo>
                    <a:lnTo>
                      <a:pt x="1306" y="3717"/>
                    </a:lnTo>
                    <a:lnTo>
                      <a:pt x="1306" y="3702"/>
                    </a:lnTo>
                    <a:lnTo>
                      <a:pt x="1306" y="3688"/>
                    </a:lnTo>
                    <a:lnTo>
                      <a:pt x="1297" y="3679"/>
                    </a:lnTo>
                    <a:lnTo>
                      <a:pt x="1288" y="3668"/>
                    </a:lnTo>
                    <a:lnTo>
                      <a:pt x="1288" y="3644"/>
                    </a:lnTo>
                    <a:lnTo>
                      <a:pt x="1288" y="3620"/>
                    </a:lnTo>
                    <a:lnTo>
                      <a:pt x="1288" y="3597"/>
                    </a:lnTo>
                    <a:lnTo>
                      <a:pt x="1288" y="3573"/>
                    </a:lnTo>
                    <a:lnTo>
                      <a:pt x="1278" y="3564"/>
                    </a:lnTo>
                    <a:lnTo>
                      <a:pt x="1268" y="3553"/>
                    </a:lnTo>
                    <a:lnTo>
                      <a:pt x="1268" y="3539"/>
                    </a:lnTo>
                    <a:lnTo>
                      <a:pt x="1268" y="3525"/>
                    </a:lnTo>
                    <a:lnTo>
                      <a:pt x="1268" y="3510"/>
                    </a:lnTo>
                    <a:lnTo>
                      <a:pt x="1268" y="3495"/>
                    </a:lnTo>
                    <a:lnTo>
                      <a:pt x="1259" y="3487"/>
                    </a:lnTo>
                    <a:lnTo>
                      <a:pt x="1249" y="3476"/>
                    </a:lnTo>
                    <a:lnTo>
                      <a:pt x="1249" y="3457"/>
                    </a:lnTo>
                    <a:lnTo>
                      <a:pt x="1249" y="3438"/>
                    </a:lnTo>
                    <a:lnTo>
                      <a:pt x="1249" y="3420"/>
                    </a:lnTo>
                    <a:lnTo>
                      <a:pt x="1249" y="3400"/>
                    </a:lnTo>
                    <a:lnTo>
                      <a:pt x="1239" y="3391"/>
                    </a:lnTo>
                    <a:lnTo>
                      <a:pt x="1229" y="3381"/>
                    </a:lnTo>
                    <a:lnTo>
                      <a:pt x="1229" y="3371"/>
                    </a:lnTo>
                    <a:lnTo>
                      <a:pt x="1229" y="3361"/>
                    </a:lnTo>
                    <a:lnTo>
                      <a:pt x="1229" y="3352"/>
                    </a:lnTo>
                    <a:lnTo>
                      <a:pt x="1229" y="3342"/>
                    </a:lnTo>
                    <a:lnTo>
                      <a:pt x="1220" y="3332"/>
                    </a:lnTo>
                    <a:lnTo>
                      <a:pt x="1210" y="3322"/>
                    </a:lnTo>
                    <a:lnTo>
                      <a:pt x="1210" y="3304"/>
                    </a:lnTo>
                    <a:lnTo>
                      <a:pt x="1210" y="3285"/>
                    </a:lnTo>
                    <a:lnTo>
                      <a:pt x="1210" y="3266"/>
                    </a:lnTo>
                    <a:lnTo>
                      <a:pt x="1210" y="3246"/>
                    </a:lnTo>
                    <a:lnTo>
                      <a:pt x="1200" y="3237"/>
                    </a:lnTo>
                    <a:lnTo>
                      <a:pt x="1190" y="3227"/>
                    </a:lnTo>
                    <a:lnTo>
                      <a:pt x="1190" y="3208"/>
                    </a:lnTo>
                    <a:lnTo>
                      <a:pt x="1190" y="3189"/>
                    </a:lnTo>
                    <a:lnTo>
                      <a:pt x="1190" y="3169"/>
                    </a:lnTo>
                    <a:lnTo>
                      <a:pt x="1190" y="3150"/>
                    </a:lnTo>
                    <a:lnTo>
                      <a:pt x="1181" y="3140"/>
                    </a:lnTo>
                    <a:lnTo>
                      <a:pt x="1170" y="3130"/>
                    </a:lnTo>
                    <a:lnTo>
                      <a:pt x="1170" y="3117"/>
                    </a:lnTo>
                    <a:lnTo>
                      <a:pt x="1170" y="3102"/>
                    </a:lnTo>
                    <a:lnTo>
                      <a:pt x="1170" y="3088"/>
                    </a:lnTo>
                    <a:lnTo>
                      <a:pt x="1170" y="3074"/>
                    </a:lnTo>
                    <a:lnTo>
                      <a:pt x="1162" y="3064"/>
                    </a:lnTo>
                    <a:lnTo>
                      <a:pt x="1153" y="3054"/>
                    </a:lnTo>
                    <a:lnTo>
                      <a:pt x="1153" y="3040"/>
                    </a:lnTo>
                    <a:lnTo>
                      <a:pt x="1153" y="3025"/>
                    </a:lnTo>
                    <a:lnTo>
                      <a:pt x="1153" y="3011"/>
                    </a:lnTo>
                    <a:lnTo>
                      <a:pt x="1153" y="2996"/>
                    </a:lnTo>
                    <a:lnTo>
                      <a:pt x="1144" y="2987"/>
                    </a:lnTo>
                    <a:lnTo>
                      <a:pt x="1133" y="2977"/>
                    </a:lnTo>
                    <a:lnTo>
                      <a:pt x="1133" y="2958"/>
                    </a:lnTo>
                    <a:lnTo>
                      <a:pt x="1133" y="2939"/>
                    </a:lnTo>
                    <a:lnTo>
                      <a:pt x="1133" y="2920"/>
                    </a:lnTo>
                    <a:lnTo>
                      <a:pt x="1133" y="2901"/>
                    </a:lnTo>
                    <a:lnTo>
                      <a:pt x="1124" y="2892"/>
                    </a:lnTo>
                    <a:lnTo>
                      <a:pt x="1114" y="2881"/>
                    </a:lnTo>
                    <a:lnTo>
                      <a:pt x="1114" y="2872"/>
                    </a:lnTo>
                    <a:lnTo>
                      <a:pt x="1114" y="2863"/>
                    </a:lnTo>
                    <a:lnTo>
                      <a:pt x="1114" y="2853"/>
                    </a:lnTo>
                    <a:lnTo>
                      <a:pt x="1114" y="2842"/>
                    </a:lnTo>
                    <a:lnTo>
                      <a:pt x="1105" y="2833"/>
                    </a:lnTo>
                    <a:lnTo>
                      <a:pt x="1094" y="2823"/>
                    </a:lnTo>
                    <a:lnTo>
                      <a:pt x="1094" y="2804"/>
                    </a:lnTo>
                    <a:lnTo>
                      <a:pt x="1094" y="2786"/>
                    </a:lnTo>
                    <a:lnTo>
                      <a:pt x="1094" y="2766"/>
                    </a:lnTo>
                    <a:lnTo>
                      <a:pt x="1094" y="2747"/>
                    </a:lnTo>
                    <a:lnTo>
                      <a:pt x="1086" y="2738"/>
                    </a:lnTo>
                    <a:lnTo>
                      <a:pt x="1076" y="2727"/>
                    </a:lnTo>
                    <a:lnTo>
                      <a:pt x="1076" y="2719"/>
                    </a:lnTo>
                    <a:lnTo>
                      <a:pt x="1076" y="2709"/>
                    </a:lnTo>
                    <a:lnTo>
                      <a:pt x="1067" y="2699"/>
                    </a:lnTo>
                    <a:lnTo>
                      <a:pt x="1056" y="2689"/>
                    </a:lnTo>
                    <a:lnTo>
                      <a:pt x="1056" y="2680"/>
                    </a:lnTo>
                    <a:lnTo>
                      <a:pt x="1056" y="2670"/>
                    </a:lnTo>
                    <a:lnTo>
                      <a:pt x="1047" y="2660"/>
                    </a:lnTo>
                    <a:lnTo>
                      <a:pt x="1037" y="2650"/>
                    </a:lnTo>
                    <a:lnTo>
                      <a:pt x="1037" y="2637"/>
                    </a:lnTo>
                    <a:lnTo>
                      <a:pt x="1037" y="2622"/>
                    </a:lnTo>
                    <a:lnTo>
                      <a:pt x="1037" y="2608"/>
                    </a:lnTo>
                    <a:lnTo>
                      <a:pt x="1037" y="2594"/>
                    </a:lnTo>
                    <a:lnTo>
                      <a:pt x="1028" y="2584"/>
                    </a:lnTo>
                    <a:lnTo>
                      <a:pt x="1017" y="2574"/>
                    </a:lnTo>
                    <a:lnTo>
                      <a:pt x="1017" y="2560"/>
                    </a:lnTo>
                    <a:lnTo>
                      <a:pt x="1017" y="2545"/>
                    </a:lnTo>
                    <a:lnTo>
                      <a:pt x="1017" y="2531"/>
                    </a:lnTo>
                    <a:lnTo>
                      <a:pt x="1017" y="2517"/>
                    </a:lnTo>
                    <a:lnTo>
                      <a:pt x="1008" y="2507"/>
                    </a:lnTo>
                    <a:lnTo>
                      <a:pt x="998" y="2497"/>
                    </a:lnTo>
                    <a:lnTo>
                      <a:pt x="998" y="2479"/>
                    </a:lnTo>
                    <a:lnTo>
                      <a:pt x="998" y="2459"/>
                    </a:lnTo>
                    <a:lnTo>
                      <a:pt x="998" y="2441"/>
                    </a:lnTo>
                    <a:lnTo>
                      <a:pt x="998" y="2421"/>
                    </a:lnTo>
                    <a:lnTo>
                      <a:pt x="990" y="2412"/>
                    </a:lnTo>
                    <a:lnTo>
                      <a:pt x="980" y="2402"/>
                    </a:lnTo>
                    <a:lnTo>
                      <a:pt x="980" y="2392"/>
                    </a:lnTo>
                    <a:lnTo>
                      <a:pt x="980" y="2383"/>
                    </a:lnTo>
                    <a:lnTo>
                      <a:pt x="980" y="2373"/>
                    </a:lnTo>
                    <a:lnTo>
                      <a:pt x="980" y="2362"/>
                    </a:lnTo>
                    <a:lnTo>
                      <a:pt x="971" y="2353"/>
                    </a:lnTo>
                    <a:lnTo>
                      <a:pt x="961" y="2343"/>
                    </a:lnTo>
                    <a:lnTo>
                      <a:pt x="961" y="2329"/>
                    </a:lnTo>
                    <a:lnTo>
                      <a:pt x="961" y="2314"/>
                    </a:lnTo>
                    <a:lnTo>
                      <a:pt x="961" y="2300"/>
                    </a:lnTo>
                    <a:lnTo>
                      <a:pt x="961" y="2285"/>
                    </a:lnTo>
                    <a:lnTo>
                      <a:pt x="952" y="2276"/>
                    </a:lnTo>
                    <a:lnTo>
                      <a:pt x="941" y="2266"/>
                    </a:lnTo>
                    <a:lnTo>
                      <a:pt x="941" y="2253"/>
                    </a:lnTo>
                    <a:lnTo>
                      <a:pt x="941" y="2238"/>
                    </a:lnTo>
                    <a:lnTo>
                      <a:pt x="941" y="2224"/>
                    </a:lnTo>
                    <a:lnTo>
                      <a:pt x="941" y="2209"/>
                    </a:lnTo>
                    <a:lnTo>
                      <a:pt x="932" y="2200"/>
                    </a:lnTo>
                    <a:lnTo>
                      <a:pt x="922" y="2190"/>
                    </a:lnTo>
                    <a:lnTo>
                      <a:pt x="922" y="2175"/>
                    </a:lnTo>
                    <a:lnTo>
                      <a:pt x="922" y="2161"/>
                    </a:lnTo>
                    <a:lnTo>
                      <a:pt x="922" y="2147"/>
                    </a:lnTo>
                    <a:lnTo>
                      <a:pt x="922" y="2131"/>
                    </a:lnTo>
                    <a:lnTo>
                      <a:pt x="913" y="2122"/>
                    </a:lnTo>
                    <a:lnTo>
                      <a:pt x="902" y="2113"/>
                    </a:lnTo>
                    <a:lnTo>
                      <a:pt x="902" y="2103"/>
                    </a:lnTo>
                    <a:lnTo>
                      <a:pt x="902" y="2093"/>
                    </a:lnTo>
                    <a:lnTo>
                      <a:pt x="902" y="2084"/>
                    </a:lnTo>
                    <a:lnTo>
                      <a:pt x="902" y="2075"/>
                    </a:lnTo>
                    <a:lnTo>
                      <a:pt x="893" y="2066"/>
                    </a:lnTo>
                    <a:lnTo>
                      <a:pt x="884" y="2055"/>
                    </a:lnTo>
                    <a:lnTo>
                      <a:pt x="884" y="2041"/>
                    </a:lnTo>
                    <a:lnTo>
                      <a:pt x="884" y="2026"/>
                    </a:lnTo>
                    <a:lnTo>
                      <a:pt x="884" y="2012"/>
                    </a:lnTo>
                    <a:lnTo>
                      <a:pt x="884" y="1998"/>
                    </a:lnTo>
                    <a:lnTo>
                      <a:pt x="875" y="1988"/>
                    </a:lnTo>
                    <a:lnTo>
                      <a:pt x="864" y="1978"/>
                    </a:lnTo>
                    <a:lnTo>
                      <a:pt x="864" y="1969"/>
                    </a:lnTo>
                    <a:lnTo>
                      <a:pt x="864" y="1960"/>
                    </a:lnTo>
                    <a:lnTo>
                      <a:pt x="864" y="1949"/>
                    </a:lnTo>
                    <a:lnTo>
                      <a:pt x="864" y="1939"/>
                    </a:lnTo>
                    <a:lnTo>
                      <a:pt x="855" y="1930"/>
                    </a:lnTo>
                    <a:lnTo>
                      <a:pt x="845" y="1920"/>
                    </a:lnTo>
                    <a:lnTo>
                      <a:pt x="845" y="1906"/>
                    </a:lnTo>
                    <a:lnTo>
                      <a:pt x="845" y="1892"/>
                    </a:lnTo>
                    <a:lnTo>
                      <a:pt x="845" y="1877"/>
                    </a:lnTo>
                    <a:lnTo>
                      <a:pt x="845" y="1863"/>
                    </a:lnTo>
                    <a:lnTo>
                      <a:pt x="835" y="1854"/>
                    </a:lnTo>
                    <a:lnTo>
                      <a:pt x="825" y="1844"/>
                    </a:lnTo>
                    <a:lnTo>
                      <a:pt x="825" y="1834"/>
                    </a:lnTo>
                    <a:lnTo>
                      <a:pt x="825" y="1825"/>
                    </a:lnTo>
                    <a:lnTo>
                      <a:pt x="825" y="1816"/>
                    </a:lnTo>
                    <a:lnTo>
                      <a:pt x="825" y="1806"/>
                    </a:lnTo>
                    <a:lnTo>
                      <a:pt x="817" y="1796"/>
                    </a:lnTo>
                    <a:lnTo>
                      <a:pt x="808" y="1786"/>
                    </a:lnTo>
                    <a:lnTo>
                      <a:pt x="808" y="1773"/>
                    </a:lnTo>
                    <a:lnTo>
                      <a:pt x="808" y="1758"/>
                    </a:lnTo>
                    <a:lnTo>
                      <a:pt x="808" y="1744"/>
                    </a:lnTo>
                    <a:lnTo>
                      <a:pt x="808" y="1730"/>
                    </a:lnTo>
                    <a:lnTo>
                      <a:pt x="798" y="1720"/>
                    </a:lnTo>
                    <a:lnTo>
                      <a:pt x="788" y="1710"/>
                    </a:lnTo>
                    <a:lnTo>
                      <a:pt x="788" y="1701"/>
                    </a:lnTo>
                    <a:lnTo>
                      <a:pt x="788" y="1692"/>
                    </a:lnTo>
                    <a:lnTo>
                      <a:pt x="788" y="1681"/>
                    </a:lnTo>
                    <a:lnTo>
                      <a:pt x="788" y="1671"/>
                    </a:lnTo>
                    <a:lnTo>
                      <a:pt x="779" y="1662"/>
                    </a:lnTo>
                    <a:lnTo>
                      <a:pt x="769" y="1651"/>
                    </a:lnTo>
                    <a:lnTo>
                      <a:pt x="769" y="1642"/>
                    </a:lnTo>
                    <a:lnTo>
                      <a:pt x="769" y="1633"/>
                    </a:lnTo>
                    <a:lnTo>
                      <a:pt x="769" y="1624"/>
                    </a:lnTo>
                    <a:lnTo>
                      <a:pt x="769" y="1613"/>
                    </a:lnTo>
                    <a:lnTo>
                      <a:pt x="759" y="1604"/>
                    </a:lnTo>
                    <a:lnTo>
                      <a:pt x="749" y="1594"/>
                    </a:lnTo>
                    <a:lnTo>
                      <a:pt x="740" y="1585"/>
                    </a:lnTo>
                    <a:lnTo>
                      <a:pt x="730" y="1574"/>
                    </a:lnTo>
                    <a:lnTo>
                      <a:pt x="730" y="1566"/>
                    </a:lnTo>
                    <a:lnTo>
                      <a:pt x="730" y="1557"/>
                    </a:lnTo>
                    <a:lnTo>
                      <a:pt x="720" y="1548"/>
                    </a:lnTo>
                    <a:lnTo>
                      <a:pt x="710" y="1537"/>
                    </a:lnTo>
                    <a:lnTo>
                      <a:pt x="710" y="1523"/>
                    </a:lnTo>
                    <a:lnTo>
                      <a:pt x="710" y="1508"/>
                    </a:lnTo>
                    <a:lnTo>
                      <a:pt x="710" y="1493"/>
                    </a:lnTo>
                    <a:lnTo>
                      <a:pt x="710" y="1479"/>
                    </a:lnTo>
                    <a:lnTo>
                      <a:pt x="701" y="1470"/>
                    </a:lnTo>
                    <a:lnTo>
                      <a:pt x="691" y="1459"/>
                    </a:lnTo>
                    <a:lnTo>
                      <a:pt x="691" y="1450"/>
                    </a:lnTo>
                    <a:lnTo>
                      <a:pt x="691" y="1441"/>
                    </a:lnTo>
                    <a:lnTo>
                      <a:pt x="691" y="1431"/>
                    </a:lnTo>
                    <a:lnTo>
                      <a:pt x="691" y="1421"/>
                    </a:lnTo>
                    <a:lnTo>
                      <a:pt x="682" y="1412"/>
                    </a:lnTo>
                    <a:lnTo>
                      <a:pt x="672" y="1402"/>
                    </a:lnTo>
                    <a:lnTo>
                      <a:pt x="672" y="1387"/>
                    </a:lnTo>
                    <a:lnTo>
                      <a:pt x="672" y="1374"/>
                    </a:lnTo>
                    <a:lnTo>
                      <a:pt x="672" y="1360"/>
                    </a:lnTo>
                    <a:lnTo>
                      <a:pt x="672" y="1345"/>
                    </a:lnTo>
                    <a:lnTo>
                      <a:pt x="663" y="1336"/>
                    </a:lnTo>
                    <a:lnTo>
                      <a:pt x="653" y="1326"/>
                    </a:lnTo>
                    <a:lnTo>
                      <a:pt x="653" y="1316"/>
                    </a:lnTo>
                    <a:lnTo>
                      <a:pt x="653" y="1306"/>
                    </a:lnTo>
                    <a:lnTo>
                      <a:pt x="644" y="1297"/>
                    </a:lnTo>
                    <a:lnTo>
                      <a:pt x="634" y="1287"/>
                    </a:lnTo>
                    <a:lnTo>
                      <a:pt x="634" y="1277"/>
                    </a:lnTo>
                    <a:lnTo>
                      <a:pt x="634" y="1268"/>
                    </a:lnTo>
                    <a:lnTo>
                      <a:pt x="634" y="1258"/>
                    </a:lnTo>
                    <a:lnTo>
                      <a:pt x="634" y="1248"/>
                    </a:lnTo>
                    <a:lnTo>
                      <a:pt x="625" y="1238"/>
                    </a:lnTo>
                    <a:lnTo>
                      <a:pt x="615" y="1229"/>
                    </a:lnTo>
                    <a:lnTo>
                      <a:pt x="615" y="1219"/>
                    </a:lnTo>
                    <a:lnTo>
                      <a:pt x="615" y="1210"/>
                    </a:lnTo>
                    <a:lnTo>
                      <a:pt x="615" y="1200"/>
                    </a:lnTo>
                    <a:lnTo>
                      <a:pt x="615" y="1191"/>
                    </a:lnTo>
                    <a:lnTo>
                      <a:pt x="606" y="1182"/>
                    </a:lnTo>
                    <a:lnTo>
                      <a:pt x="596" y="1172"/>
                    </a:lnTo>
                    <a:lnTo>
                      <a:pt x="596" y="1162"/>
                    </a:lnTo>
                    <a:lnTo>
                      <a:pt x="596" y="1153"/>
                    </a:lnTo>
                    <a:lnTo>
                      <a:pt x="596" y="1144"/>
                    </a:lnTo>
                    <a:lnTo>
                      <a:pt x="596" y="1134"/>
                    </a:lnTo>
                    <a:lnTo>
                      <a:pt x="587" y="1124"/>
                    </a:lnTo>
                    <a:lnTo>
                      <a:pt x="577" y="1114"/>
                    </a:lnTo>
                    <a:lnTo>
                      <a:pt x="577" y="1105"/>
                    </a:lnTo>
                    <a:lnTo>
                      <a:pt x="577" y="1095"/>
                    </a:lnTo>
                    <a:lnTo>
                      <a:pt x="567" y="1085"/>
                    </a:lnTo>
                    <a:lnTo>
                      <a:pt x="557" y="1075"/>
                    </a:lnTo>
                    <a:lnTo>
                      <a:pt x="557" y="1062"/>
                    </a:lnTo>
                    <a:lnTo>
                      <a:pt x="557" y="1047"/>
                    </a:lnTo>
                    <a:lnTo>
                      <a:pt x="557" y="1033"/>
                    </a:lnTo>
                    <a:lnTo>
                      <a:pt x="557" y="1019"/>
                    </a:lnTo>
                    <a:lnTo>
                      <a:pt x="548" y="1009"/>
                    </a:lnTo>
                    <a:lnTo>
                      <a:pt x="537" y="999"/>
                    </a:lnTo>
                    <a:lnTo>
                      <a:pt x="537" y="990"/>
                    </a:lnTo>
                    <a:lnTo>
                      <a:pt x="537" y="979"/>
                    </a:lnTo>
                    <a:lnTo>
                      <a:pt x="528" y="970"/>
                    </a:lnTo>
                    <a:lnTo>
                      <a:pt x="518" y="960"/>
                    </a:lnTo>
                    <a:lnTo>
                      <a:pt x="518" y="951"/>
                    </a:lnTo>
                    <a:lnTo>
                      <a:pt x="518" y="941"/>
                    </a:lnTo>
                    <a:lnTo>
                      <a:pt x="518" y="932"/>
                    </a:lnTo>
                    <a:lnTo>
                      <a:pt x="518" y="922"/>
                    </a:lnTo>
                    <a:lnTo>
                      <a:pt x="509" y="913"/>
                    </a:lnTo>
                    <a:lnTo>
                      <a:pt x="498" y="902"/>
                    </a:lnTo>
                    <a:lnTo>
                      <a:pt x="498" y="893"/>
                    </a:lnTo>
                    <a:lnTo>
                      <a:pt x="498" y="883"/>
                    </a:lnTo>
                    <a:lnTo>
                      <a:pt x="489" y="875"/>
                    </a:lnTo>
                    <a:lnTo>
                      <a:pt x="480" y="865"/>
                    </a:lnTo>
                    <a:lnTo>
                      <a:pt x="480" y="855"/>
                    </a:lnTo>
                    <a:lnTo>
                      <a:pt x="480" y="846"/>
                    </a:lnTo>
                    <a:lnTo>
                      <a:pt x="480" y="837"/>
                    </a:lnTo>
                    <a:lnTo>
                      <a:pt x="480" y="826"/>
                    </a:lnTo>
                    <a:lnTo>
                      <a:pt x="471" y="817"/>
                    </a:lnTo>
                    <a:lnTo>
                      <a:pt x="461" y="807"/>
                    </a:lnTo>
                    <a:lnTo>
                      <a:pt x="461" y="798"/>
                    </a:lnTo>
                    <a:lnTo>
                      <a:pt x="461" y="787"/>
                    </a:lnTo>
                    <a:lnTo>
                      <a:pt x="452" y="778"/>
                    </a:lnTo>
                    <a:lnTo>
                      <a:pt x="442" y="768"/>
                    </a:lnTo>
                    <a:lnTo>
                      <a:pt x="442" y="759"/>
                    </a:lnTo>
                    <a:lnTo>
                      <a:pt x="442" y="749"/>
                    </a:lnTo>
                    <a:lnTo>
                      <a:pt x="442" y="740"/>
                    </a:lnTo>
                    <a:lnTo>
                      <a:pt x="442" y="730"/>
                    </a:lnTo>
                    <a:lnTo>
                      <a:pt x="433" y="721"/>
                    </a:lnTo>
                    <a:lnTo>
                      <a:pt x="422" y="710"/>
                    </a:lnTo>
                    <a:lnTo>
                      <a:pt x="422" y="702"/>
                    </a:lnTo>
                    <a:lnTo>
                      <a:pt x="422" y="692"/>
                    </a:lnTo>
                    <a:lnTo>
                      <a:pt x="413" y="683"/>
                    </a:lnTo>
                    <a:lnTo>
                      <a:pt x="404" y="672"/>
                    </a:lnTo>
                    <a:lnTo>
                      <a:pt x="404" y="663"/>
                    </a:lnTo>
                    <a:lnTo>
                      <a:pt x="404" y="654"/>
                    </a:lnTo>
                    <a:lnTo>
                      <a:pt x="404" y="644"/>
                    </a:lnTo>
                    <a:lnTo>
                      <a:pt x="404" y="634"/>
                    </a:lnTo>
                    <a:lnTo>
                      <a:pt x="395" y="625"/>
                    </a:lnTo>
                    <a:lnTo>
                      <a:pt x="384" y="615"/>
                    </a:lnTo>
                    <a:lnTo>
                      <a:pt x="384" y="605"/>
                    </a:lnTo>
                    <a:lnTo>
                      <a:pt x="384" y="595"/>
                    </a:lnTo>
                    <a:lnTo>
                      <a:pt x="375" y="586"/>
                    </a:lnTo>
                    <a:lnTo>
                      <a:pt x="365" y="576"/>
                    </a:lnTo>
                    <a:lnTo>
                      <a:pt x="365" y="566"/>
                    </a:lnTo>
                    <a:lnTo>
                      <a:pt x="365" y="556"/>
                    </a:lnTo>
                    <a:lnTo>
                      <a:pt x="356" y="547"/>
                    </a:lnTo>
                    <a:lnTo>
                      <a:pt x="345" y="538"/>
                    </a:lnTo>
                    <a:lnTo>
                      <a:pt x="336" y="528"/>
                    </a:lnTo>
                    <a:lnTo>
                      <a:pt x="326" y="519"/>
                    </a:lnTo>
                    <a:lnTo>
                      <a:pt x="326" y="510"/>
                    </a:lnTo>
                    <a:lnTo>
                      <a:pt x="326" y="500"/>
                    </a:lnTo>
                    <a:lnTo>
                      <a:pt x="312" y="485"/>
                    </a:lnTo>
                    <a:lnTo>
                      <a:pt x="298" y="471"/>
                    </a:lnTo>
                    <a:lnTo>
                      <a:pt x="284" y="456"/>
                    </a:lnTo>
                    <a:lnTo>
                      <a:pt x="269" y="442"/>
                    </a:lnTo>
                    <a:lnTo>
                      <a:pt x="269" y="433"/>
                    </a:lnTo>
                    <a:lnTo>
                      <a:pt x="269" y="423"/>
                    </a:lnTo>
                    <a:lnTo>
                      <a:pt x="260" y="413"/>
                    </a:lnTo>
                    <a:lnTo>
                      <a:pt x="251" y="404"/>
                    </a:lnTo>
                    <a:lnTo>
                      <a:pt x="240" y="394"/>
                    </a:lnTo>
                    <a:lnTo>
                      <a:pt x="230" y="384"/>
                    </a:lnTo>
                    <a:lnTo>
                      <a:pt x="230" y="374"/>
                    </a:lnTo>
                    <a:lnTo>
                      <a:pt x="230" y="364"/>
                    </a:lnTo>
                    <a:lnTo>
                      <a:pt x="221" y="356"/>
                    </a:lnTo>
                    <a:lnTo>
                      <a:pt x="211" y="347"/>
                    </a:lnTo>
                    <a:lnTo>
                      <a:pt x="211" y="337"/>
                    </a:lnTo>
                    <a:lnTo>
                      <a:pt x="211" y="327"/>
                    </a:lnTo>
                    <a:lnTo>
                      <a:pt x="202" y="318"/>
                    </a:lnTo>
                    <a:lnTo>
                      <a:pt x="192" y="307"/>
                    </a:lnTo>
                    <a:lnTo>
                      <a:pt x="192" y="298"/>
                    </a:lnTo>
                    <a:lnTo>
                      <a:pt x="192" y="288"/>
                    </a:lnTo>
                    <a:lnTo>
                      <a:pt x="182" y="279"/>
                    </a:lnTo>
                    <a:lnTo>
                      <a:pt x="173" y="269"/>
                    </a:lnTo>
                    <a:lnTo>
                      <a:pt x="163" y="260"/>
                    </a:lnTo>
                    <a:lnTo>
                      <a:pt x="153" y="250"/>
                    </a:lnTo>
                    <a:lnTo>
                      <a:pt x="153" y="241"/>
                    </a:lnTo>
                    <a:lnTo>
                      <a:pt x="153" y="230"/>
                    </a:lnTo>
                    <a:lnTo>
                      <a:pt x="144" y="221"/>
                    </a:lnTo>
                    <a:lnTo>
                      <a:pt x="134" y="211"/>
                    </a:lnTo>
                    <a:lnTo>
                      <a:pt x="134" y="202"/>
                    </a:lnTo>
                    <a:lnTo>
                      <a:pt x="134" y="191"/>
                    </a:lnTo>
                    <a:lnTo>
                      <a:pt x="120" y="178"/>
                    </a:lnTo>
                    <a:lnTo>
                      <a:pt x="106" y="164"/>
                    </a:lnTo>
                    <a:lnTo>
                      <a:pt x="91" y="149"/>
                    </a:lnTo>
                    <a:lnTo>
                      <a:pt x="77" y="135"/>
                    </a:lnTo>
                    <a:lnTo>
                      <a:pt x="77" y="126"/>
                    </a:lnTo>
                    <a:lnTo>
                      <a:pt x="77" y="115"/>
                    </a:lnTo>
                    <a:lnTo>
                      <a:pt x="63" y="101"/>
                    </a:lnTo>
                    <a:lnTo>
                      <a:pt x="48" y="87"/>
                    </a:lnTo>
                    <a:lnTo>
                      <a:pt x="33" y="72"/>
                    </a:lnTo>
                    <a:lnTo>
                      <a:pt x="19" y="58"/>
                    </a:lnTo>
                    <a:lnTo>
                      <a:pt x="19" y="49"/>
                    </a:lnTo>
                    <a:lnTo>
                      <a:pt x="19" y="38"/>
                    </a:lnTo>
                    <a:lnTo>
                      <a:pt x="9" y="29"/>
                    </a:lnTo>
                    <a:lnTo>
                      <a:pt x="0" y="19"/>
                    </a:ln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4" name="Freeform 430"/>
              <p:cNvSpPr>
                <a:spLocks/>
              </p:cNvSpPr>
              <p:nvPr/>
            </p:nvSpPr>
            <p:spPr bwMode="auto">
              <a:xfrm flipH="1">
                <a:off x="8535" y="1902"/>
                <a:ext cx="8" cy="2"/>
              </a:xfrm>
              <a:custGeom>
                <a:avLst/>
                <a:gdLst>
                  <a:gd name="T0" fmla="*/ 58 w 58"/>
                  <a:gd name="T1" fmla="*/ 44 w 58"/>
                  <a:gd name="T2" fmla="*/ 30 w 58"/>
                  <a:gd name="T3" fmla="*/ 14 w 58"/>
                  <a:gd name="T4" fmla="*/ 0 w 5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58">
                    <a:moveTo>
                      <a:pt x="58" y="0"/>
                    </a:moveTo>
                    <a:lnTo>
                      <a:pt x="44" y="0"/>
                    </a:lnTo>
                    <a:lnTo>
                      <a:pt x="30" y="0"/>
                    </a:lnTo>
                    <a:lnTo>
                      <a:pt x="14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5" name="Freeform 431"/>
              <p:cNvSpPr>
                <a:spLocks/>
              </p:cNvSpPr>
              <p:nvPr/>
            </p:nvSpPr>
            <p:spPr bwMode="auto">
              <a:xfrm flipH="1">
                <a:off x="8528" y="1882"/>
                <a:ext cx="7" cy="20"/>
              </a:xfrm>
              <a:custGeom>
                <a:avLst/>
                <a:gdLst>
                  <a:gd name="T0" fmla="*/ 0 w 57"/>
                  <a:gd name="T1" fmla="*/ 135 h 135"/>
                  <a:gd name="T2" fmla="*/ 10 w 57"/>
                  <a:gd name="T3" fmla="*/ 126 h 135"/>
                  <a:gd name="T4" fmla="*/ 20 w 57"/>
                  <a:gd name="T5" fmla="*/ 115 h 135"/>
                  <a:gd name="T6" fmla="*/ 20 w 57"/>
                  <a:gd name="T7" fmla="*/ 106 h 135"/>
                  <a:gd name="T8" fmla="*/ 20 w 57"/>
                  <a:gd name="T9" fmla="*/ 97 h 135"/>
                  <a:gd name="T10" fmla="*/ 20 w 57"/>
                  <a:gd name="T11" fmla="*/ 87 h 135"/>
                  <a:gd name="T12" fmla="*/ 20 w 57"/>
                  <a:gd name="T13" fmla="*/ 76 h 135"/>
                  <a:gd name="T14" fmla="*/ 28 w 57"/>
                  <a:gd name="T15" fmla="*/ 67 h 135"/>
                  <a:gd name="T16" fmla="*/ 37 w 57"/>
                  <a:gd name="T17" fmla="*/ 57 h 135"/>
                  <a:gd name="T18" fmla="*/ 37 w 57"/>
                  <a:gd name="T19" fmla="*/ 48 h 135"/>
                  <a:gd name="T20" fmla="*/ 37 w 57"/>
                  <a:gd name="T21" fmla="*/ 38 h 135"/>
                  <a:gd name="T22" fmla="*/ 37 w 57"/>
                  <a:gd name="T23" fmla="*/ 29 h 135"/>
                  <a:gd name="T24" fmla="*/ 37 w 57"/>
                  <a:gd name="T25" fmla="*/ 20 h 135"/>
                  <a:gd name="T26" fmla="*/ 47 w 57"/>
                  <a:gd name="T27" fmla="*/ 11 h 135"/>
                  <a:gd name="T28" fmla="*/ 57 w 57"/>
                  <a:gd name="T29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7" h="135">
                    <a:moveTo>
                      <a:pt x="0" y="135"/>
                    </a:moveTo>
                    <a:lnTo>
                      <a:pt x="10" y="126"/>
                    </a:lnTo>
                    <a:lnTo>
                      <a:pt x="20" y="115"/>
                    </a:lnTo>
                    <a:lnTo>
                      <a:pt x="20" y="106"/>
                    </a:lnTo>
                    <a:lnTo>
                      <a:pt x="20" y="97"/>
                    </a:lnTo>
                    <a:lnTo>
                      <a:pt x="20" y="87"/>
                    </a:lnTo>
                    <a:lnTo>
                      <a:pt x="20" y="76"/>
                    </a:lnTo>
                    <a:lnTo>
                      <a:pt x="28" y="67"/>
                    </a:lnTo>
                    <a:lnTo>
                      <a:pt x="37" y="57"/>
                    </a:lnTo>
                    <a:lnTo>
                      <a:pt x="37" y="48"/>
                    </a:lnTo>
                    <a:lnTo>
                      <a:pt x="37" y="38"/>
                    </a:lnTo>
                    <a:lnTo>
                      <a:pt x="37" y="29"/>
                    </a:lnTo>
                    <a:lnTo>
                      <a:pt x="37" y="20"/>
                    </a:lnTo>
                    <a:lnTo>
                      <a:pt x="47" y="11"/>
                    </a:lnTo>
                    <a:lnTo>
                      <a:pt x="57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6" name="Freeform 432"/>
              <p:cNvSpPr>
                <a:spLocks/>
              </p:cNvSpPr>
              <p:nvPr/>
            </p:nvSpPr>
            <p:spPr bwMode="auto">
              <a:xfrm flipH="1">
                <a:off x="7906" y="1885"/>
                <a:ext cx="5" cy="6"/>
              </a:xfrm>
              <a:custGeom>
                <a:avLst/>
                <a:gdLst>
                  <a:gd name="T0" fmla="*/ 38 w 38"/>
                  <a:gd name="T1" fmla="*/ 37 h 37"/>
                  <a:gd name="T2" fmla="*/ 38 w 38"/>
                  <a:gd name="T3" fmla="*/ 28 h 37"/>
                  <a:gd name="T4" fmla="*/ 38 w 38"/>
                  <a:gd name="T5" fmla="*/ 17 h 37"/>
                  <a:gd name="T6" fmla="*/ 29 w 38"/>
                  <a:gd name="T7" fmla="*/ 9 h 37"/>
                  <a:gd name="T8" fmla="*/ 19 w 38"/>
                  <a:gd name="T9" fmla="*/ 0 h 37"/>
                  <a:gd name="T10" fmla="*/ 10 w 38"/>
                  <a:gd name="T11" fmla="*/ 0 h 37"/>
                  <a:gd name="T12" fmla="*/ 0 w 38"/>
                  <a:gd name="T13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" h="37">
                    <a:moveTo>
                      <a:pt x="38" y="37"/>
                    </a:moveTo>
                    <a:lnTo>
                      <a:pt x="38" y="28"/>
                    </a:lnTo>
                    <a:lnTo>
                      <a:pt x="38" y="17"/>
                    </a:lnTo>
                    <a:lnTo>
                      <a:pt x="29" y="9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7" name="Freeform 433"/>
              <p:cNvSpPr>
                <a:spLocks/>
              </p:cNvSpPr>
              <p:nvPr/>
            </p:nvSpPr>
            <p:spPr bwMode="auto">
              <a:xfrm flipH="1">
                <a:off x="8122" y="1864"/>
                <a:ext cx="12" cy="23"/>
              </a:xfrm>
              <a:custGeom>
                <a:avLst/>
                <a:gdLst>
                  <a:gd name="T0" fmla="*/ 96 w 96"/>
                  <a:gd name="T1" fmla="*/ 153 h 153"/>
                  <a:gd name="T2" fmla="*/ 78 w 96"/>
                  <a:gd name="T3" fmla="*/ 153 h 153"/>
                  <a:gd name="T4" fmla="*/ 58 w 96"/>
                  <a:gd name="T5" fmla="*/ 153 h 153"/>
                  <a:gd name="T6" fmla="*/ 39 w 96"/>
                  <a:gd name="T7" fmla="*/ 153 h 153"/>
                  <a:gd name="T8" fmla="*/ 19 w 96"/>
                  <a:gd name="T9" fmla="*/ 153 h 153"/>
                  <a:gd name="T10" fmla="*/ 10 w 96"/>
                  <a:gd name="T11" fmla="*/ 145 h 153"/>
                  <a:gd name="T12" fmla="*/ 0 w 96"/>
                  <a:gd name="T13" fmla="*/ 136 h 153"/>
                  <a:gd name="T14" fmla="*/ 0 w 96"/>
                  <a:gd name="T15" fmla="*/ 102 h 153"/>
                  <a:gd name="T16" fmla="*/ 0 w 96"/>
                  <a:gd name="T17" fmla="*/ 69 h 153"/>
                  <a:gd name="T18" fmla="*/ 0 w 96"/>
                  <a:gd name="T19" fmla="*/ 34 h 153"/>
                  <a:gd name="T20" fmla="*/ 0 w 96"/>
                  <a:gd name="T21" fmla="*/ 0 h 153"/>
                  <a:gd name="T22" fmla="*/ 18 w 96"/>
                  <a:gd name="T23" fmla="*/ 0 h 153"/>
                  <a:gd name="T24" fmla="*/ 38 w 96"/>
                  <a:gd name="T25" fmla="*/ 0 h 153"/>
                  <a:gd name="T26" fmla="*/ 57 w 96"/>
                  <a:gd name="T27" fmla="*/ 0 h 153"/>
                  <a:gd name="T28" fmla="*/ 77 w 96"/>
                  <a:gd name="T29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53">
                    <a:moveTo>
                      <a:pt x="96" y="153"/>
                    </a:moveTo>
                    <a:lnTo>
                      <a:pt x="78" y="153"/>
                    </a:lnTo>
                    <a:lnTo>
                      <a:pt x="58" y="153"/>
                    </a:lnTo>
                    <a:lnTo>
                      <a:pt x="39" y="153"/>
                    </a:lnTo>
                    <a:lnTo>
                      <a:pt x="19" y="153"/>
                    </a:lnTo>
                    <a:lnTo>
                      <a:pt x="10" y="145"/>
                    </a:lnTo>
                    <a:lnTo>
                      <a:pt x="0" y="136"/>
                    </a:lnTo>
                    <a:lnTo>
                      <a:pt x="0" y="102"/>
                    </a:lnTo>
                    <a:lnTo>
                      <a:pt x="0" y="69"/>
                    </a:lnTo>
                    <a:lnTo>
                      <a:pt x="0" y="34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38" y="0"/>
                    </a:lnTo>
                    <a:lnTo>
                      <a:pt x="57" y="0"/>
                    </a:lnTo>
                    <a:lnTo>
                      <a:pt x="77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8" name="Freeform 434"/>
              <p:cNvSpPr>
                <a:spLocks/>
              </p:cNvSpPr>
              <p:nvPr/>
            </p:nvSpPr>
            <p:spPr bwMode="auto">
              <a:xfrm flipH="1">
                <a:off x="8115" y="1864"/>
                <a:ext cx="10" cy="23"/>
              </a:xfrm>
              <a:custGeom>
                <a:avLst/>
                <a:gdLst>
                  <a:gd name="T0" fmla="*/ 19 w 76"/>
                  <a:gd name="T1" fmla="*/ 153 h 153"/>
                  <a:gd name="T2" fmla="*/ 33 w 76"/>
                  <a:gd name="T3" fmla="*/ 153 h 153"/>
                  <a:gd name="T4" fmla="*/ 47 w 76"/>
                  <a:gd name="T5" fmla="*/ 153 h 153"/>
                  <a:gd name="T6" fmla="*/ 61 w 76"/>
                  <a:gd name="T7" fmla="*/ 153 h 153"/>
                  <a:gd name="T8" fmla="*/ 76 w 76"/>
                  <a:gd name="T9" fmla="*/ 153 h 153"/>
                  <a:gd name="T10" fmla="*/ 76 w 76"/>
                  <a:gd name="T11" fmla="*/ 115 h 153"/>
                  <a:gd name="T12" fmla="*/ 76 w 76"/>
                  <a:gd name="T13" fmla="*/ 77 h 153"/>
                  <a:gd name="T14" fmla="*/ 76 w 76"/>
                  <a:gd name="T15" fmla="*/ 38 h 153"/>
                  <a:gd name="T16" fmla="*/ 76 w 76"/>
                  <a:gd name="T17" fmla="*/ 0 h 153"/>
                  <a:gd name="T18" fmla="*/ 57 w 76"/>
                  <a:gd name="T19" fmla="*/ 0 h 153"/>
                  <a:gd name="T20" fmla="*/ 39 w 76"/>
                  <a:gd name="T21" fmla="*/ 0 h 153"/>
                  <a:gd name="T22" fmla="*/ 19 w 76"/>
                  <a:gd name="T23" fmla="*/ 0 h 153"/>
                  <a:gd name="T24" fmla="*/ 0 w 76"/>
                  <a:gd name="T25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153">
                    <a:moveTo>
                      <a:pt x="19" y="153"/>
                    </a:moveTo>
                    <a:lnTo>
                      <a:pt x="33" y="153"/>
                    </a:lnTo>
                    <a:lnTo>
                      <a:pt x="47" y="153"/>
                    </a:lnTo>
                    <a:lnTo>
                      <a:pt x="61" y="153"/>
                    </a:lnTo>
                    <a:lnTo>
                      <a:pt x="76" y="153"/>
                    </a:lnTo>
                    <a:lnTo>
                      <a:pt x="76" y="115"/>
                    </a:lnTo>
                    <a:lnTo>
                      <a:pt x="76" y="77"/>
                    </a:lnTo>
                    <a:lnTo>
                      <a:pt x="76" y="38"/>
                    </a:lnTo>
                    <a:lnTo>
                      <a:pt x="76" y="0"/>
                    </a:lnTo>
                    <a:lnTo>
                      <a:pt x="57" y="0"/>
                    </a:lnTo>
                    <a:lnTo>
                      <a:pt x="39" y="0"/>
                    </a:lnTo>
                    <a:lnTo>
                      <a:pt x="1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39" name="Freeform 435"/>
              <p:cNvSpPr>
                <a:spLocks/>
              </p:cNvSpPr>
              <p:nvPr/>
            </p:nvSpPr>
            <p:spPr bwMode="auto">
              <a:xfrm flipH="1">
                <a:off x="8124" y="1840"/>
                <a:ext cx="1" cy="24"/>
              </a:xfrm>
              <a:custGeom>
                <a:avLst/>
                <a:gdLst>
                  <a:gd name="T0" fmla="*/ 153 h 153"/>
                  <a:gd name="T1" fmla="*/ 115 h 153"/>
                  <a:gd name="T2" fmla="*/ 76 h 153"/>
                  <a:gd name="T3" fmla="*/ 38 h 153"/>
                  <a:gd name="T4" fmla="*/ 0 h 15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53">
                    <a:moveTo>
                      <a:pt x="0" y="153"/>
                    </a:moveTo>
                    <a:lnTo>
                      <a:pt x="0" y="115"/>
                    </a:lnTo>
                    <a:lnTo>
                      <a:pt x="0" y="76"/>
                    </a:lnTo>
                    <a:lnTo>
                      <a:pt x="0" y="3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0" name="Freeform 436"/>
              <p:cNvSpPr>
                <a:spLocks/>
              </p:cNvSpPr>
              <p:nvPr/>
            </p:nvSpPr>
            <p:spPr bwMode="auto">
              <a:xfrm flipH="1">
                <a:off x="7945" y="1810"/>
                <a:ext cx="26" cy="32"/>
              </a:xfrm>
              <a:custGeom>
                <a:avLst/>
                <a:gdLst>
                  <a:gd name="T0" fmla="*/ 209 w 209"/>
                  <a:gd name="T1" fmla="*/ 212 h 212"/>
                  <a:gd name="T2" fmla="*/ 182 w 209"/>
                  <a:gd name="T3" fmla="*/ 183 h 212"/>
                  <a:gd name="T4" fmla="*/ 153 w 209"/>
                  <a:gd name="T5" fmla="*/ 154 h 212"/>
                  <a:gd name="T6" fmla="*/ 124 w 209"/>
                  <a:gd name="T7" fmla="*/ 125 h 212"/>
                  <a:gd name="T8" fmla="*/ 95 w 209"/>
                  <a:gd name="T9" fmla="*/ 97 h 212"/>
                  <a:gd name="T10" fmla="*/ 95 w 209"/>
                  <a:gd name="T11" fmla="*/ 87 h 212"/>
                  <a:gd name="T12" fmla="*/ 95 w 209"/>
                  <a:gd name="T13" fmla="*/ 77 h 212"/>
                  <a:gd name="T14" fmla="*/ 76 w 209"/>
                  <a:gd name="T15" fmla="*/ 59 h 212"/>
                  <a:gd name="T16" fmla="*/ 56 w 209"/>
                  <a:gd name="T17" fmla="*/ 39 h 212"/>
                  <a:gd name="T18" fmla="*/ 37 w 209"/>
                  <a:gd name="T19" fmla="*/ 19 h 212"/>
                  <a:gd name="T20" fmla="*/ 17 w 209"/>
                  <a:gd name="T21" fmla="*/ 0 h 212"/>
                  <a:gd name="T22" fmla="*/ 9 w 209"/>
                  <a:gd name="T23" fmla="*/ 0 h 212"/>
                  <a:gd name="T24" fmla="*/ 0 w 209"/>
                  <a:gd name="T25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9" h="212">
                    <a:moveTo>
                      <a:pt x="209" y="212"/>
                    </a:moveTo>
                    <a:lnTo>
                      <a:pt x="182" y="183"/>
                    </a:lnTo>
                    <a:lnTo>
                      <a:pt x="153" y="154"/>
                    </a:lnTo>
                    <a:lnTo>
                      <a:pt x="124" y="125"/>
                    </a:lnTo>
                    <a:lnTo>
                      <a:pt x="95" y="97"/>
                    </a:lnTo>
                    <a:lnTo>
                      <a:pt x="95" y="87"/>
                    </a:lnTo>
                    <a:lnTo>
                      <a:pt x="95" y="77"/>
                    </a:lnTo>
                    <a:lnTo>
                      <a:pt x="76" y="59"/>
                    </a:lnTo>
                    <a:lnTo>
                      <a:pt x="56" y="39"/>
                    </a:lnTo>
                    <a:lnTo>
                      <a:pt x="37" y="19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1" name="Freeform 437"/>
              <p:cNvSpPr>
                <a:spLocks/>
              </p:cNvSpPr>
              <p:nvPr/>
            </p:nvSpPr>
            <p:spPr bwMode="auto">
              <a:xfrm flipH="1">
                <a:off x="8122" y="1816"/>
                <a:ext cx="12" cy="24"/>
              </a:xfrm>
              <a:custGeom>
                <a:avLst/>
                <a:gdLst>
                  <a:gd name="T0" fmla="*/ 77 w 96"/>
                  <a:gd name="T1" fmla="*/ 154 h 154"/>
                  <a:gd name="T2" fmla="*/ 62 w 96"/>
                  <a:gd name="T3" fmla="*/ 154 h 154"/>
                  <a:gd name="T4" fmla="*/ 48 w 96"/>
                  <a:gd name="T5" fmla="*/ 154 h 154"/>
                  <a:gd name="T6" fmla="*/ 34 w 96"/>
                  <a:gd name="T7" fmla="*/ 154 h 154"/>
                  <a:gd name="T8" fmla="*/ 19 w 96"/>
                  <a:gd name="T9" fmla="*/ 154 h 154"/>
                  <a:gd name="T10" fmla="*/ 10 w 96"/>
                  <a:gd name="T11" fmla="*/ 145 h 154"/>
                  <a:gd name="T12" fmla="*/ 0 w 96"/>
                  <a:gd name="T13" fmla="*/ 135 h 154"/>
                  <a:gd name="T14" fmla="*/ 0 w 96"/>
                  <a:gd name="T15" fmla="*/ 102 h 154"/>
                  <a:gd name="T16" fmla="*/ 0 w 96"/>
                  <a:gd name="T17" fmla="*/ 68 h 154"/>
                  <a:gd name="T18" fmla="*/ 0 w 96"/>
                  <a:gd name="T19" fmla="*/ 34 h 154"/>
                  <a:gd name="T20" fmla="*/ 0 w 96"/>
                  <a:gd name="T21" fmla="*/ 0 h 154"/>
                  <a:gd name="T22" fmla="*/ 23 w 96"/>
                  <a:gd name="T23" fmla="*/ 0 h 154"/>
                  <a:gd name="T24" fmla="*/ 47 w 96"/>
                  <a:gd name="T25" fmla="*/ 0 h 154"/>
                  <a:gd name="T26" fmla="*/ 72 w 96"/>
                  <a:gd name="T27" fmla="*/ 0 h 154"/>
                  <a:gd name="T28" fmla="*/ 96 w 96"/>
                  <a:gd name="T29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154">
                    <a:moveTo>
                      <a:pt x="77" y="154"/>
                    </a:moveTo>
                    <a:lnTo>
                      <a:pt x="62" y="154"/>
                    </a:lnTo>
                    <a:lnTo>
                      <a:pt x="48" y="154"/>
                    </a:lnTo>
                    <a:lnTo>
                      <a:pt x="34" y="154"/>
                    </a:lnTo>
                    <a:lnTo>
                      <a:pt x="19" y="154"/>
                    </a:lnTo>
                    <a:lnTo>
                      <a:pt x="10" y="14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0" y="68"/>
                    </a:lnTo>
                    <a:lnTo>
                      <a:pt x="0" y="34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47" y="0"/>
                    </a:lnTo>
                    <a:lnTo>
                      <a:pt x="72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2" name="Freeform 438"/>
              <p:cNvSpPr>
                <a:spLocks/>
              </p:cNvSpPr>
              <p:nvPr/>
            </p:nvSpPr>
            <p:spPr bwMode="auto">
              <a:xfrm flipH="1">
                <a:off x="8115" y="1816"/>
                <a:ext cx="10" cy="24"/>
              </a:xfrm>
              <a:custGeom>
                <a:avLst/>
                <a:gdLst>
                  <a:gd name="T0" fmla="*/ 0 w 76"/>
                  <a:gd name="T1" fmla="*/ 154 h 154"/>
                  <a:gd name="T2" fmla="*/ 18 w 76"/>
                  <a:gd name="T3" fmla="*/ 154 h 154"/>
                  <a:gd name="T4" fmla="*/ 38 w 76"/>
                  <a:gd name="T5" fmla="*/ 154 h 154"/>
                  <a:gd name="T6" fmla="*/ 56 w 76"/>
                  <a:gd name="T7" fmla="*/ 154 h 154"/>
                  <a:gd name="T8" fmla="*/ 76 w 76"/>
                  <a:gd name="T9" fmla="*/ 154 h 154"/>
                  <a:gd name="T10" fmla="*/ 76 w 76"/>
                  <a:gd name="T11" fmla="*/ 115 h 154"/>
                  <a:gd name="T12" fmla="*/ 76 w 76"/>
                  <a:gd name="T13" fmla="*/ 77 h 154"/>
                  <a:gd name="T14" fmla="*/ 76 w 76"/>
                  <a:gd name="T15" fmla="*/ 39 h 154"/>
                  <a:gd name="T16" fmla="*/ 76 w 76"/>
                  <a:gd name="T17" fmla="*/ 0 h 154"/>
                  <a:gd name="T18" fmla="*/ 62 w 76"/>
                  <a:gd name="T19" fmla="*/ 0 h 154"/>
                  <a:gd name="T20" fmla="*/ 48 w 76"/>
                  <a:gd name="T21" fmla="*/ 0 h 154"/>
                  <a:gd name="T22" fmla="*/ 34 w 76"/>
                  <a:gd name="T23" fmla="*/ 0 h 154"/>
                  <a:gd name="T24" fmla="*/ 19 w 76"/>
                  <a:gd name="T25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6" h="154">
                    <a:moveTo>
                      <a:pt x="0" y="154"/>
                    </a:moveTo>
                    <a:lnTo>
                      <a:pt x="18" y="154"/>
                    </a:lnTo>
                    <a:lnTo>
                      <a:pt x="38" y="154"/>
                    </a:lnTo>
                    <a:lnTo>
                      <a:pt x="56" y="154"/>
                    </a:lnTo>
                    <a:lnTo>
                      <a:pt x="76" y="154"/>
                    </a:lnTo>
                    <a:lnTo>
                      <a:pt x="76" y="115"/>
                    </a:lnTo>
                    <a:lnTo>
                      <a:pt x="76" y="77"/>
                    </a:lnTo>
                    <a:lnTo>
                      <a:pt x="76" y="39"/>
                    </a:lnTo>
                    <a:lnTo>
                      <a:pt x="76" y="0"/>
                    </a:lnTo>
                    <a:lnTo>
                      <a:pt x="62" y="0"/>
                    </a:lnTo>
                    <a:lnTo>
                      <a:pt x="48" y="0"/>
                    </a:lnTo>
                    <a:lnTo>
                      <a:pt x="34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3" name="Freeform 439"/>
              <p:cNvSpPr>
                <a:spLocks/>
              </p:cNvSpPr>
              <p:nvPr/>
            </p:nvSpPr>
            <p:spPr bwMode="auto">
              <a:xfrm flipH="1">
                <a:off x="7935" y="1795"/>
                <a:ext cx="26" cy="45"/>
              </a:xfrm>
              <a:custGeom>
                <a:avLst/>
                <a:gdLst>
                  <a:gd name="T0" fmla="*/ 211 w 211"/>
                  <a:gd name="T1" fmla="*/ 288 h 288"/>
                  <a:gd name="T2" fmla="*/ 202 w 211"/>
                  <a:gd name="T3" fmla="*/ 279 h 288"/>
                  <a:gd name="T4" fmla="*/ 192 w 211"/>
                  <a:gd name="T5" fmla="*/ 269 h 288"/>
                  <a:gd name="T6" fmla="*/ 192 w 211"/>
                  <a:gd name="T7" fmla="*/ 259 h 288"/>
                  <a:gd name="T8" fmla="*/ 192 w 211"/>
                  <a:gd name="T9" fmla="*/ 249 h 288"/>
                  <a:gd name="T10" fmla="*/ 178 w 211"/>
                  <a:gd name="T11" fmla="*/ 236 h 288"/>
                  <a:gd name="T12" fmla="*/ 163 w 211"/>
                  <a:gd name="T13" fmla="*/ 221 h 288"/>
                  <a:gd name="T14" fmla="*/ 148 w 211"/>
                  <a:gd name="T15" fmla="*/ 207 h 288"/>
                  <a:gd name="T16" fmla="*/ 133 w 211"/>
                  <a:gd name="T17" fmla="*/ 193 h 288"/>
                  <a:gd name="T18" fmla="*/ 133 w 211"/>
                  <a:gd name="T19" fmla="*/ 183 h 288"/>
                  <a:gd name="T20" fmla="*/ 133 w 211"/>
                  <a:gd name="T21" fmla="*/ 173 h 288"/>
                  <a:gd name="T22" fmla="*/ 120 w 211"/>
                  <a:gd name="T23" fmla="*/ 159 h 288"/>
                  <a:gd name="T24" fmla="*/ 106 w 211"/>
                  <a:gd name="T25" fmla="*/ 144 h 288"/>
                  <a:gd name="T26" fmla="*/ 91 w 211"/>
                  <a:gd name="T27" fmla="*/ 130 h 288"/>
                  <a:gd name="T28" fmla="*/ 77 w 211"/>
                  <a:gd name="T29" fmla="*/ 114 h 288"/>
                  <a:gd name="T30" fmla="*/ 77 w 211"/>
                  <a:gd name="T31" fmla="*/ 106 h 288"/>
                  <a:gd name="T32" fmla="*/ 77 w 211"/>
                  <a:gd name="T33" fmla="*/ 96 h 288"/>
                  <a:gd name="T34" fmla="*/ 62 w 211"/>
                  <a:gd name="T35" fmla="*/ 82 h 288"/>
                  <a:gd name="T36" fmla="*/ 48 w 211"/>
                  <a:gd name="T37" fmla="*/ 68 h 288"/>
                  <a:gd name="T38" fmla="*/ 34 w 211"/>
                  <a:gd name="T39" fmla="*/ 54 h 288"/>
                  <a:gd name="T40" fmla="*/ 19 w 211"/>
                  <a:gd name="T41" fmla="*/ 38 h 288"/>
                  <a:gd name="T42" fmla="*/ 19 w 211"/>
                  <a:gd name="T43" fmla="*/ 30 h 288"/>
                  <a:gd name="T44" fmla="*/ 19 w 211"/>
                  <a:gd name="T45" fmla="*/ 20 h 288"/>
                  <a:gd name="T46" fmla="*/ 10 w 211"/>
                  <a:gd name="T47" fmla="*/ 11 h 288"/>
                  <a:gd name="T48" fmla="*/ 0 w 211"/>
                  <a:gd name="T4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11" h="288">
                    <a:moveTo>
                      <a:pt x="211" y="288"/>
                    </a:moveTo>
                    <a:lnTo>
                      <a:pt x="202" y="279"/>
                    </a:lnTo>
                    <a:lnTo>
                      <a:pt x="192" y="269"/>
                    </a:lnTo>
                    <a:lnTo>
                      <a:pt x="192" y="259"/>
                    </a:lnTo>
                    <a:lnTo>
                      <a:pt x="192" y="249"/>
                    </a:lnTo>
                    <a:lnTo>
                      <a:pt x="178" y="236"/>
                    </a:lnTo>
                    <a:lnTo>
                      <a:pt x="163" y="221"/>
                    </a:lnTo>
                    <a:lnTo>
                      <a:pt x="148" y="207"/>
                    </a:lnTo>
                    <a:lnTo>
                      <a:pt x="133" y="193"/>
                    </a:lnTo>
                    <a:lnTo>
                      <a:pt x="133" y="183"/>
                    </a:lnTo>
                    <a:lnTo>
                      <a:pt x="133" y="173"/>
                    </a:lnTo>
                    <a:lnTo>
                      <a:pt x="120" y="159"/>
                    </a:lnTo>
                    <a:lnTo>
                      <a:pt x="106" y="144"/>
                    </a:lnTo>
                    <a:lnTo>
                      <a:pt x="91" y="130"/>
                    </a:lnTo>
                    <a:lnTo>
                      <a:pt x="77" y="114"/>
                    </a:lnTo>
                    <a:lnTo>
                      <a:pt x="77" y="106"/>
                    </a:lnTo>
                    <a:lnTo>
                      <a:pt x="77" y="96"/>
                    </a:lnTo>
                    <a:lnTo>
                      <a:pt x="62" y="82"/>
                    </a:lnTo>
                    <a:lnTo>
                      <a:pt x="48" y="68"/>
                    </a:lnTo>
                    <a:lnTo>
                      <a:pt x="34" y="54"/>
                    </a:lnTo>
                    <a:lnTo>
                      <a:pt x="19" y="38"/>
                    </a:lnTo>
                    <a:lnTo>
                      <a:pt x="19" y="30"/>
                    </a:lnTo>
                    <a:lnTo>
                      <a:pt x="19" y="20"/>
                    </a:lnTo>
                    <a:lnTo>
                      <a:pt x="1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44" name="Freeform 440"/>
              <p:cNvSpPr>
                <a:spLocks/>
              </p:cNvSpPr>
              <p:nvPr/>
            </p:nvSpPr>
            <p:spPr bwMode="auto">
              <a:xfrm flipH="1">
                <a:off x="8485" y="1789"/>
                <a:ext cx="19" cy="45"/>
              </a:xfrm>
              <a:custGeom>
                <a:avLst/>
                <a:gdLst>
                  <a:gd name="T0" fmla="*/ 0 w 153"/>
                  <a:gd name="T1" fmla="*/ 288 h 288"/>
                  <a:gd name="T2" fmla="*/ 0 w 153"/>
                  <a:gd name="T3" fmla="*/ 280 h 288"/>
                  <a:gd name="T4" fmla="*/ 0 w 153"/>
                  <a:gd name="T5" fmla="*/ 271 h 288"/>
                  <a:gd name="T6" fmla="*/ 9 w 153"/>
                  <a:gd name="T7" fmla="*/ 261 h 288"/>
                  <a:gd name="T8" fmla="*/ 20 w 153"/>
                  <a:gd name="T9" fmla="*/ 251 h 288"/>
                  <a:gd name="T10" fmla="*/ 20 w 153"/>
                  <a:gd name="T11" fmla="*/ 242 h 288"/>
                  <a:gd name="T12" fmla="*/ 20 w 153"/>
                  <a:gd name="T13" fmla="*/ 232 h 288"/>
                  <a:gd name="T14" fmla="*/ 29 w 153"/>
                  <a:gd name="T15" fmla="*/ 222 h 288"/>
                  <a:gd name="T16" fmla="*/ 38 w 153"/>
                  <a:gd name="T17" fmla="*/ 213 h 288"/>
                  <a:gd name="T18" fmla="*/ 48 w 153"/>
                  <a:gd name="T19" fmla="*/ 203 h 288"/>
                  <a:gd name="T20" fmla="*/ 59 w 153"/>
                  <a:gd name="T21" fmla="*/ 192 h 288"/>
                  <a:gd name="T22" fmla="*/ 59 w 153"/>
                  <a:gd name="T23" fmla="*/ 183 h 288"/>
                  <a:gd name="T24" fmla="*/ 59 w 153"/>
                  <a:gd name="T25" fmla="*/ 173 h 288"/>
                  <a:gd name="T26" fmla="*/ 68 w 153"/>
                  <a:gd name="T27" fmla="*/ 164 h 288"/>
                  <a:gd name="T28" fmla="*/ 77 w 153"/>
                  <a:gd name="T29" fmla="*/ 153 h 288"/>
                  <a:gd name="T30" fmla="*/ 77 w 153"/>
                  <a:gd name="T31" fmla="*/ 145 h 288"/>
                  <a:gd name="T32" fmla="*/ 77 w 153"/>
                  <a:gd name="T33" fmla="*/ 135 h 288"/>
                  <a:gd name="T34" fmla="*/ 86 w 153"/>
                  <a:gd name="T35" fmla="*/ 126 h 288"/>
                  <a:gd name="T36" fmla="*/ 97 w 153"/>
                  <a:gd name="T37" fmla="*/ 115 h 288"/>
                  <a:gd name="T38" fmla="*/ 97 w 153"/>
                  <a:gd name="T39" fmla="*/ 107 h 288"/>
                  <a:gd name="T40" fmla="*/ 97 w 153"/>
                  <a:gd name="T41" fmla="*/ 97 h 288"/>
                  <a:gd name="T42" fmla="*/ 106 w 153"/>
                  <a:gd name="T43" fmla="*/ 88 h 288"/>
                  <a:gd name="T44" fmla="*/ 115 w 153"/>
                  <a:gd name="T45" fmla="*/ 78 h 288"/>
                  <a:gd name="T46" fmla="*/ 125 w 153"/>
                  <a:gd name="T47" fmla="*/ 68 h 288"/>
                  <a:gd name="T48" fmla="*/ 135 w 153"/>
                  <a:gd name="T49" fmla="*/ 59 h 288"/>
                  <a:gd name="T50" fmla="*/ 135 w 153"/>
                  <a:gd name="T51" fmla="*/ 50 h 288"/>
                  <a:gd name="T52" fmla="*/ 135 w 153"/>
                  <a:gd name="T53" fmla="*/ 39 h 288"/>
                  <a:gd name="T54" fmla="*/ 144 w 153"/>
                  <a:gd name="T55" fmla="*/ 30 h 288"/>
                  <a:gd name="T56" fmla="*/ 153 w 153"/>
                  <a:gd name="T57" fmla="*/ 20 h 288"/>
                  <a:gd name="T58" fmla="*/ 153 w 153"/>
                  <a:gd name="T59" fmla="*/ 11 h 288"/>
                  <a:gd name="T60" fmla="*/ 153 w 153"/>
                  <a:gd name="T61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53" h="288">
                    <a:moveTo>
                      <a:pt x="0" y="288"/>
                    </a:moveTo>
                    <a:lnTo>
                      <a:pt x="0" y="280"/>
                    </a:lnTo>
                    <a:lnTo>
                      <a:pt x="0" y="271"/>
                    </a:lnTo>
                    <a:lnTo>
                      <a:pt x="9" y="261"/>
                    </a:lnTo>
                    <a:lnTo>
                      <a:pt x="20" y="251"/>
                    </a:lnTo>
                    <a:lnTo>
                      <a:pt x="20" y="242"/>
                    </a:lnTo>
                    <a:lnTo>
                      <a:pt x="20" y="232"/>
                    </a:lnTo>
                    <a:lnTo>
                      <a:pt x="29" y="222"/>
                    </a:lnTo>
                    <a:lnTo>
                      <a:pt x="38" y="213"/>
                    </a:lnTo>
                    <a:lnTo>
                      <a:pt x="48" y="203"/>
                    </a:lnTo>
                    <a:lnTo>
                      <a:pt x="59" y="192"/>
                    </a:lnTo>
                    <a:lnTo>
                      <a:pt x="59" y="183"/>
                    </a:lnTo>
                    <a:lnTo>
                      <a:pt x="59" y="173"/>
                    </a:lnTo>
                    <a:lnTo>
                      <a:pt x="68" y="164"/>
                    </a:lnTo>
                    <a:lnTo>
                      <a:pt x="77" y="153"/>
                    </a:lnTo>
                    <a:lnTo>
                      <a:pt x="77" y="145"/>
                    </a:lnTo>
                    <a:lnTo>
                      <a:pt x="77" y="135"/>
                    </a:lnTo>
                    <a:lnTo>
                      <a:pt x="86" y="126"/>
                    </a:lnTo>
                    <a:lnTo>
                      <a:pt x="97" y="115"/>
                    </a:lnTo>
                    <a:lnTo>
                      <a:pt x="97" y="107"/>
                    </a:lnTo>
                    <a:lnTo>
                      <a:pt x="97" y="97"/>
                    </a:lnTo>
                    <a:lnTo>
                      <a:pt x="106" y="88"/>
                    </a:lnTo>
                    <a:lnTo>
                      <a:pt x="115" y="78"/>
                    </a:lnTo>
                    <a:lnTo>
                      <a:pt x="125" y="68"/>
                    </a:lnTo>
                    <a:lnTo>
                      <a:pt x="135" y="59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44" y="30"/>
                    </a:lnTo>
                    <a:lnTo>
                      <a:pt x="153" y="20"/>
                    </a:lnTo>
                    <a:lnTo>
                      <a:pt x="153" y="11"/>
                    </a:lnTo>
                    <a:lnTo>
                      <a:pt x="153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745" name="Group 441"/>
              <p:cNvGrpSpPr>
                <a:grpSpLocks/>
              </p:cNvGrpSpPr>
              <p:nvPr/>
            </p:nvGrpSpPr>
            <p:grpSpPr bwMode="auto">
              <a:xfrm flipH="1">
                <a:off x="8399" y="1768"/>
                <a:ext cx="67" cy="57"/>
                <a:chOff x="8399" y="1768"/>
                <a:chExt cx="67" cy="57"/>
              </a:xfrm>
            </p:grpSpPr>
            <p:sp>
              <p:nvSpPr>
                <p:cNvPr id="610746" name="Freeform 442"/>
                <p:cNvSpPr>
                  <a:spLocks/>
                </p:cNvSpPr>
                <p:nvPr/>
              </p:nvSpPr>
              <p:spPr bwMode="auto">
                <a:xfrm flipH="1">
                  <a:off x="8459" y="1819"/>
                  <a:ext cx="7" cy="6"/>
                </a:xfrm>
                <a:custGeom>
                  <a:avLst/>
                  <a:gdLst>
                    <a:gd name="T0" fmla="*/ 0 w 58"/>
                    <a:gd name="T1" fmla="*/ 40 h 40"/>
                    <a:gd name="T2" fmla="*/ 10 w 58"/>
                    <a:gd name="T3" fmla="*/ 30 h 40"/>
                    <a:gd name="T4" fmla="*/ 20 w 58"/>
                    <a:gd name="T5" fmla="*/ 20 h 40"/>
                    <a:gd name="T6" fmla="*/ 29 w 58"/>
                    <a:gd name="T7" fmla="*/ 20 h 40"/>
                    <a:gd name="T8" fmla="*/ 39 w 58"/>
                    <a:gd name="T9" fmla="*/ 20 h 40"/>
                    <a:gd name="T10" fmla="*/ 48 w 58"/>
                    <a:gd name="T11" fmla="*/ 11 h 40"/>
                    <a:gd name="T12" fmla="*/ 58 w 58"/>
                    <a:gd name="T13" fmla="*/ 0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40">
                      <a:moveTo>
                        <a:pt x="0" y="40"/>
                      </a:moveTo>
                      <a:lnTo>
                        <a:pt x="10" y="30"/>
                      </a:lnTo>
                      <a:lnTo>
                        <a:pt x="20" y="20"/>
                      </a:lnTo>
                      <a:lnTo>
                        <a:pt x="29" y="20"/>
                      </a:lnTo>
                      <a:lnTo>
                        <a:pt x="39" y="20"/>
                      </a:lnTo>
                      <a:lnTo>
                        <a:pt x="48" y="11"/>
                      </a:lnTo>
                      <a:lnTo>
                        <a:pt x="5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47" name="Freeform 443"/>
                <p:cNvSpPr>
                  <a:spLocks/>
                </p:cNvSpPr>
                <p:nvPr/>
              </p:nvSpPr>
              <p:spPr bwMode="auto">
                <a:xfrm flipH="1">
                  <a:off x="8432" y="1816"/>
                  <a:ext cx="27" cy="7"/>
                </a:xfrm>
                <a:custGeom>
                  <a:avLst/>
                  <a:gdLst>
                    <a:gd name="T0" fmla="*/ 212 w 212"/>
                    <a:gd name="T1" fmla="*/ 0 h 39"/>
                    <a:gd name="T2" fmla="*/ 202 w 212"/>
                    <a:gd name="T3" fmla="*/ 9 h 39"/>
                    <a:gd name="T4" fmla="*/ 192 w 212"/>
                    <a:gd name="T5" fmla="*/ 19 h 39"/>
                    <a:gd name="T6" fmla="*/ 192 w 212"/>
                    <a:gd name="T7" fmla="*/ 29 h 39"/>
                    <a:gd name="T8" fmla="*/ 192 w 212"/>
                    <a:gd name="T9" fmla="*/ 39 h 39"/>
                    <a:gd name="T10" fmla="*/ 172 w 212"/>
                    <a:gd name="T11" fmla="*/ 39 h 39"/>
                    <a:gd name="T12" fmla="*/ 150 w 212"/>
                    <a:gd name="T13" fmla="*/ 39 h 39"/>
                    <a:gd name="T14" fmla="*/ 128 w 212"/>
                    <a:gd name="T15" fmla="*/ 39 h 39"/>
                    <a:gd name="T16" fmla="*/ 107 w 212"/>
                    <a:gd name="T17" fmla="*/ 39 h 39"/>
                    <a:gd name="T18" fmla="*/ 85 w 212"/>
                    <a:gd name="T19" fmla="*/ 39 h 39"/>
                    <a:gd name="T20" fmla="*/ 64 w 212"/>
                    <a:gd name="T21" fmla="*/ 39 h 39"/>
                    <a:gd name="T22" fmla="*/ 41 w 212"/>
                    <a:gd name="T23" fmla="*/ 39 h 39"/>
                    <a:gd name="T24" fmla="*/ 19 w 212"/>
                    <a:gd name="T25" fmla="*/ 39 h 39"/>
                    <a:gd name="T26" fmla="*/ 10 w 212"/>
                    <a:gd name="T27" fmla="*/ 30 h 39"/>
                    <a:gd name="T28" fmla="*/ 0 w 212"/>
                    <a:gd name="T29" fmla="*/ 1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12" h="39">
                      <a:moveTo>
                        <a:pt x="212" y="0"/>
                      </a:moveTo>
                      <a:lnTo>
                        <a:pt x="202" y="9"/>
                      </a:lnTo>
                      <a:lnTo>
                        <a:pt x="192" y="19"/>
                      </a:lnTo>
                      <a:lnTo>
                        <a:pt x="192" y="29"/>
                      </a:lnTo>
                      <a:lnTo>
                        <a:pt x="192" y="39"/>
                      </a:lnTo>
                      <a:lnTo>
                        <a:pt x="172" y="39"/>
                      </a:lnTo>
                      <a:lnTo>
                        <a:pt x="150" y="39"/>
                      </a:lnTo>
                      <a:lnTo>
                        <a:pt x="128" y="39"/>
                      </a:lnTo>
                      <a:lnTo>
                        <a:pt x="107" y="39"/>
                      </a:lnTo>
                      <a:lnTo>
                        <a:pt x="85" y="39"/>
                      </a:lnTo>
                      <a:lnTo>
                        <a:pt x="64" y="39"/>
                      </a:lnTo>
                      <a:lnTo>
                        <a:pt x="41" y="39"/>
                      </a:lnTo>
                      <a:lnTo>
                        <a:pt x="19" y="39"/>
                      </a:lnTo>
                      <a:lnTo>
                        <a:pt x="10" y="30"/>
                      </a:lnTo>
                      <a:lnTo>
                        <a:pt x="0" y="1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48" name="Freeform 444"/>
                <p:cNvSpPr>
                  <a:spLocks/>
                </p:cNvSpPr>
                <p:nvPr/>
              </p:nvSpPr>
              <p:spPr bwMode="auto">
                <a:xfrm flipH="1">
                  <a:off x="8418" y="1819"/>
                  <a:ext cx="5" cy="4"/>
                </a:xfrm>
                <a:custGeom>
                  <a:avLst/>
                  <a:gdLst>
                    <a:gd name="T0" fmla="*/ 0 w 39"/>
                    <a:gd name="T1" fmla="*/ 20 h 20"/>
                    <a:gd name="T2" fmla="*/ 9 w 39"/>
                    <a:gd name="T3" fmla="*/ 11 h 20"/>
                    <a:gd name="T4" fmla="*/ 19 w 39"/>
                    <a:gd name="T5" fmla="*/ 0 h 20"/>
                    <a:gd name="T6" fmla="*/ 28 w 39"/>
                    <a:gd name="T7" fmla="*/ 0 h 20"/>
                    <a:gd name="T8" fmla="*/ 39 w 39"/>
                    <a:gd name="T9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20">
                      <a:moveTo>
                        <a:pt x="0" y="20"/>
                      </a:moveTo>
                      <a:lnTo>
                        <a:pt x="9" y="11"/>
                      </a:lnTo>
                      <a:lnTo>
                        <a:pt x="19" y="0"/>
                      </a:lnTo>
                      <a:lnTo>
                        <a:pt x="28" y="0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49" name="Freeform 445"/>
                <p:cNvSpPr>
                  <a:spLocks/>
                </p:cNvSpPr>
                <p:nvPr/>
              </p:nvSpPr>
              <p:spPr bwMode="auto">
                <a:xfrm flipH="1">
                  <a:off x="8451" y="1774"/>
                  <a:ext cx="8" cy="45"/>
                </a:xfrm>
                <a:custGeom>
                  <a:avLst/>
                  <a:gdLst>
                    <a:gd name="T0" fmla="*/ 0 w 58"/>
                    <a:gd name="T1" fmla="*/ 287 h 287"/>
                    <a:gd name="T2" fmla="*/ 0 w 58"/>
                    <a:gd name="T3" fmla="*/ 278 h 287"/>
                    <a:gd name="T4" fmla="*/ 0 w 58"/>
                    <a:gd name="T5" fmla="*/ 269 h 287"/>
                    <a:gd name="T6" fmla="*/ 0 w 58"/>
                    <a:gd name="T7" fmla="*/ 259 h 287"/>
                    <a:gd name="T8" fmla="*/ 0 w 58"/>
                    <a:gd name="T9" fmla="*/ 248 h 287"/>
                    <a:gd name="T10" fmla="*/ 9 w 58"/>
                    <a:gd name="T11" fmla="*/ 240 h 287"/>
                    <a:gd name="T12" fmla="*/ 19 w 58"/>
                    <a:gd name="T13" fmla="*/ 230 h 287"/>
                    <a:gd name="T14" fmla="*/ 19 w 58"/>
                    <a:gd name="T15" fmla="*/ 221 h 287"/>
                    <a:gd name="T16" fmla="*/ 19 w 58"/>
                    <a:gd name="T17" fmla="*/ 210 h 287"/>
                    <a:gd name="T18" fmla="*/ 19 w 58"/>
                    <a:gd name="T19" fmla="*/ 201 h 287"/>
                    <a:gd name="T20" fmla="*/ 19 w 58"/>
                    <a:gd name="T21" fmla="*/ 192 h 287"/>
                    <a:gd name="T22" fmla="*/ 29 w 58"/>
                    <a:gd name="T23" fmla="*/ 183 h 287"/>
                    <a:gd name="T24" fmla="*/ 39 w 58"/>
                    <a:gd name="T25" fmla="*/ 172 h 287"/>
                    <a:gd name="T26" fmla="*/ 39 w 58"/>
                    <a:gd name="T27" fmla="*/ 158 h 287"/>
                    <a:gd name="T28" fmla="*/ 39 w 58"/>
                    <a:gd name="T29" fmla="*/ 144 h 287"/>
                    <a:gd name="T30" fmla="*/ 39 w 58"/>
                    <a:gd name="T31" fmla="*/ 129 h 287"/>
                    <a:gd name="T32" fmla="*/ 39 w 58"/>
                    <a:gd name="T33" fmla="*/ 115 h 287"/>
                    <a:gd name="T34" fmla="*/ 48 w 58"/>
                    <a:gd name="T35" fmla="*/ 106 h 287"/>
                    <a:gd name="T36" fmla="*/ 58 w 58"/>
                    <a:gd name="T37" fmla="*/ 95 h 287"/>
                    <a:gd name="T38" fmla="*/ 58 w 58"/>
                    <a:gd name="T39" fmla="*/ 72 h 287"/>
                    <a:gd name="T40" fmla="*/ 58 w 58"/>
                    <a:gd name="T41" fmla="*/ 48 h 287"/>
                    <a:gd name="T42" fmla="*/ 58 w 58"/>
                    <a:gd name="T43" fmla="*/ 23 h 287"/>
                    <a:gd name="T44" fmla="*/ 58 w 58"/>
                    <a:gd name="T45" fmla="*/ 0 h 2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58" h="287">
                      <a:moveTo>
                        <a:pt x="0" y="287"/>
                      </a:moveTo>
                      <a:lnTo>
                        <a:pt x="0" y="278"/>
                      </a:lnTo>
                      <a:lnTo>
                        <a:pt x="0" y="269"/>
                      </a:lnTo>
                      <a:lnTo>
                        <a:pt x="0" y="259"/>
                      </a:lnTo>
                      <a:lnTo>
                        <a:pt x="0" y="248"/>
                      </a:lnTo>
                      <a:lnTo>
                        <a:pt x="9" y="240"/>
                      </a:lnTo>
                      <a:lnTo>
                        <a:pt x="19" y="230"/>
                      </a:lnTo>
                      <a:lnTo>
                        <a:pt x="19" y="221"/>
                      </a:lnTo>
                      <a:lnTo>
                        <a:pt x="19" y="210"/>
                      </a:lnTo>
                      <a:lnTo>
                        <a:pt x="19" y="201"/>
                      </a:lnTo>
                      <a:lnTo>
                        <a:pt x="19" y="192"/>
                      </a:lnTo>
                      <a:lnTo>
                        <a:pt x="29" y="183"/>
                      </a:lnTo>
                      <a:lnTo>
                        <a:pt x="39" y="172"/>
                      </a:lnTo>
                      <a:lnTo>
                        <a:pt x="39" y="158"/>
                      </a:lnTo>
                      <a:lnTo>
                        <a:pt x="39" y="144"/>
                      </a:lnTo>
                      <a:lnTo>
                        <a:pt x="39" y="129"/>
                      </a:lnTo>
                      <a:lnTo>
                        <a:pt x="39" y="115"/>
                      </a:lnTo>
                      <a:lnTo>
                        <a:pt x="48" y="106"/>
                      </a:lnTo>
                      <a:lnTo>
                        <a:pt x="58" y="95"/>
                      </a:lnTo>
                      <a:lnTo>
                        <a:pt x="58" y="72"/>
                      </a:lnTo>
                      <a:lnTo>
                        <a:pt x="58" y="48"/>
                      </a:lnTo>
                      <a:lnTo>
                        <a:pt x="58" y="23"/>
                      </a:lnTo>
                      <a:lnTo>
                        <a:pt x="5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0" name="Freeform 446"/>
                <p:cNvSpPr>
                  <a:spLocks/>
                </p:cNvSpPr>
                <p:nvPr/>
              </p:nvSpPr>
              <p:spPr bwMode="auto">
                <a:xfrm flipH="1">
                  <a:off x="8401" y="1768"/>
                  <a:ext cx="22" cy="51"/>
                </a:xfrm>
                <a:custGeom>
                  <a:avLst/>
                  <a:gdLst>
                    <a:gd name="T0" fmla="*/ 39 w 173"/>
                    <a:gd name="T1" fmla="*/ 325 h 325"/>
                    <a:gd name="T2" fmla="*/ 39 w 173"/>
                    <a:gd name="T3" fmla="*/ 316 h 325"/>
                    <a:gd name="T4" fmla="*/ 39 w 173"/>
                    <a:gd name="T5" fmla="*/ 307 h 325"/>
                    <a:gd name="T6" fmla="*/ 39 w 173"/>
                    <a:gd name="T7" fmla="*/ 297 h 325"/>
                    <a:gd name="T8" fmla="*/ 39 w 173"/>
                    <a:gd name="T9" fmla="*/ 286 h 325"/>
                    <a:gd name="T10" fmla="*/ 62 w 173"/>
                    <a:gd name="T11" fmla="*/ 263 h 325"/>
                    <a:gd name="T12" fmla="*/ 87 w 173"/>
                    <a:gd name="T13" fmla="*/ 239 h 325"/>
                    <a:gd name="T14" fmla="*/ 111 w 173"/>
                    <a:gd name="T15" fmla="*/ 216 h 325"/>
                    <a:gd name="T16" fmla="*/ 135 w 173"/>
                    <a:gd name="T17" fmla="*/ 192 h 325"/>
                    <a:gd name="T18" fmla="*/ 135 w 173"/>
                    <a:gd name="T19" fmla="*/ 183 h 325"/>
                    <a:gd name="T20" fmla="*/ 135 w 173"/>
                    <a:gd name="T21" fmla="*/ 172 h 325"/>
                    <a:gd name="T22" fmla="*/ 145 w 173"/>
                    <a:gd name="T23" fmla="*/ 163 h 325"/>
                    <a:gd name="T24" fmla="*/ 155 w 173"/>
                    <a:gd name="T25" fmla="*/ 153 h 325"/>
                    <a:gd name="T26" fmla="*/ 155 w 173"/>
                    <a:gd name="T27" fmla="*/ 144 h 325"/>
                    <a:gd name="T28" fmla="*/ 155 w 173"/>
                    <a:gd name="T29" fmla="*/ 133 h 325"/>
                    <a:gd name="T30" fmla="*/ 163 w 173"/>
                    <a:gd name="T31" fmla="*/ 124 h 325"/>
                    <a:gd name="T32" fmla="*/ 173 w 173"/>
                    <a:gd name="T33" fmla="*/ 114 h 325"/>
                    <a:gd name="T34" fmla="*/ 173 w 173"/>
                    <a:gd name="T35" fmla="*/ 105 h 325"/>
                    <a:gd name="T36" fmla="*/ 173 w 173"/>
                    <a:gd name="T37" fmla="*/ 95 h 325"/>
                    <a:gd name="T38" fmla="*/ 173 w 173"/>
                    <a:gd name="T39" fmla="*/ 85 h 325"/>
                    <a:gd name="T40" fmla="*/ 173 w 173"/>
                    <a:gd name="T41" fmla="*/ 76 h 325"/>
                    <a:gd name="T42" fmla="*/ 154 w 173"/>
                    <a:gd name="T43" fmla="*/ 56 h 325"/>
                    <a:gd name="T44" fmla="*/ 135 w 173"/>
                    <a:gd name="T45" fmla="*/ 38 h 325"/>
                    <a:gd name="T46" fmla="*/ 116 w 173"/>
                    <a:gd name="T47" fmla="*/ 18 h 325"/>
                    <a:gd name="T48" fmla="*/ 97 w 173"/>
                    <a:gd name="T49" fmla="*/ 0 h 325"/>
                    <a:gd name="T50" fmla="*/ 88 w 173"/>
                    <a:gd name="T51" fmla="*/ 0 h 325"/>
                    <a:gd name="T52" fmla="*/ 78 w 173"/>
                    <a:gd name="T53" fmla="*/ 0 h 325"/>
                    <a:gd name="T54" fmla="*/ 68 w 173"/>
                    <a:gd name="T55" fmla="*/ 8 h 325"/>
                    <a:gd name="T56" fmla="*/ 58 w 173"/>
                    <a:gd name="T57" fmla="*/ 18 h 325"/>
                    <a:gd name="T58" fmla="*/ 49 w 173"/>
                    <a:gd name="T59" fmla="*/ 18 h 325"/>
                    <a:gd name="T60" fmla="*/ 39 w 173"/>
                    <a:gd name="T61" fmla="*/ 18 h 325"/>
                    <a:gd name="T62" fmla="*/ 29 w 173"/>
                    <a:gd name="T63" fmla="*/ 28 h 325"/>
                    <a:gd name="T64" fmla="*/ 20 w 173"/>
                    <a:gd name="T65" fmla="*/ 38 h 325"/>
                    <a:gd name="T66" fmla="*/ 10 w 173"/>
                    <a:gd name="T67" fmla="*/ 47 h 325"/>
                    <a:gd name="T68" fmla="*/ 0 w 173"/>
                    <a:gd name="T69" fmla="*/ 57 h 325"/>
                    <a:gd name="T70" fmla="*/ 0 w 173"/>
                    <a:gd name="T71" fmla="*/ 66 h 325"/>
                    <a:gd name="T72" fmla="*/ 0 w 173"/>
                    <a:gd name="T73" fmla="*/ 76 h 3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73" h="325">
                      <a:moveTo>
                        <a:pt x="39" y="325"/>
                      </a:moveTo>
                      <a:lnTo>
                        <a:pt x="39" y="316"/>
                      </a:lnTo>
                      <a:lnTo>
                        <a:pt x="39" y="307"/>
                      </a:lnTo>
                      <a:lnTo>
                        <a:pt x="39" y="297"/>
                      </a:lnTo>
                      <a:lnTo>
                        <a:pt x="39" y="286"/>
                      </a:lnTo>
                      <a:lnTo>
                        <a:pt x="62" y="263"/>
                      </a:lnTo>
                      <a:lnTo>
                        <a:pt x="87" y="239"/>
                      </a:lnTo>
                      <a:lnTo>
                        <a:pt x="111" y="216"/>
                      </a:lnTo>
                      <a:lnTo>
                        <a:pt x="135" y="192"/>
                      </a:lnTo>
                      <a:lnTo>
                        <a:pt x="135" y="183"/>
                      </a:lnTo>
                      <a:lnTo>
                        <a:pt x="135" y="172"/>
                      </a:lnTo>
                      <a:lnTo>
                        <a:pt x="145" y="163"/>
                      </a:lnTo>
                      <a:lnTo>
                        <a:pt x="155" y="153"/>
                      </a:lnTo>
                      <a:lnTo>
                        <a:pt x="155" y="144"/>
                      </a:lnTo>
                      <a:lnTo>
                        <a:pt x="155" y="133"/>
                      </a:lnTo>
                      <a:lnTo>
                        <a:pt x="163" y="124"/>
                      </a:lnTo>
                      <a:lnTo>
                        <a:pt x="173" y="114"/>
                      </a:lnTo>
                      <a:lnTo>
                        <a:pt x="173" y="105"/>
                      </a:lnTo>
                      <a:lnTo>
                        <a:pt x="173" y="95"/>
                      </a:lnTo>
                      <a:lnTo>
                        <a:pt x="173" y="85"/>
                      </a:lnTo>
                      <a:lnTo>
                        <a:pt x="173" y="76"/>
                      </a:lnTo>
                      <a:lnTo>
                        <a:pt x="154" y="56"/>
                      </a:lnTo>
                      <a:lnTo>
                        <a:pt x="135" y="38"/>
                      </a:lnTo>
                      <a:lnTo>
                        <a:pt x="116" y="18"/>
                      </a:lnTo>
                      <a:lnTo>
                        <a:pt x="97" y="0"/>
                      </a:lnTo>
                      <a:lnTo>
                        <a:pt x="88" y="0"/>
                      </a:lnTo>
                      <a:lnTo>
                        <a:pt x="78" y="0"/>
                      </a:lnTo>
                      <a:lnTo>
                        <a:pt x="68" y="8"/>
                      </a:lnTo>
                      <a:lnTo>
                        <a:pt x="58" y="18"/>
                      </a:lnTo>
                      <a:lnTo>
                        <a:pt x="49" y="18"/>
                      </a:lnTo>
                      <a:lnTo>
                        <a:pt x="39" y="18"/>
                      </a:lnTo>
                      <a:lnTo>
                        <a:pt x="29" y="28"/>
                      </a:lnTo>
                      <a:lnTo>
                        <a:pt x="20" y="38"/>
                      </a:lnTo>
                      <a:lnTo>
                        <a:pt x="10" y="47"/>
                      </a:lnTo>
                      <a:lnTo>
                        <a:pt x="0" y="57"/>
                      </a:lnTo>
                      <a:lnTo>
                        <a:pt x="0" y="66"/>
                      </a:lnTo>
                      <a:lnTo>
                        <a:pt x="0" y="76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1" name="Freeform 447"/>
                <p:cNvSpPr>
                  <a:spLocks/>
                </p:cNvSpPr>
                <p:nvPr/>
              </p:nvSpPr>
              <p:spPr bwMode="auto">
                <a:xfrm flipH="1">
                  <a:off x="8399" y="1816"/>
                  <a:ext cx="19" cy="3"/>
                </a:xfrm>
                <a:custGeom>
                  <a:avLst/>
                  <a:gdLst>
                    <a:gd name="T0" fmla="*/ 153 w 153"/>
                    <a:gd name="T1" fmla="*/ 0 h 19"/>
                    <a:gd name="T2" fmla="*/ 144 w 153"/>
                    <a:gd name="T3" fmla="*/ 0 h 19"/>
                    <a:gd name="T4" fmla="*/ 134 w 153"/>
                    <a:gd name="T5" fmla="*/ 0 h 19"/>
                    <a:gd name="T6" fmla="*/ 125 w 153"/>
                    <a:gd name="T7" fmla="*/ 9 h 19"/>
                    <a:gd name="T8" fmla="*/ 116 w 153"/>
                    <a:gd name="T9" fmla="*/ 19 h 19"/>
                    <a:gd name="T10" fmla="*/ 87 w 153"/>
                    <a:gd name="T11" fmla="*/ 19 h 19"/>
                    <a:gd name="T12" fmla="*/ 58 w 153"/>
                    <a:gd name="T13" fmla="*/ 19 h 19"/>
                    <a:gd name="T14" fmla="*/ 28 w 153"/>
                    <a:gd name="T15" fmla="*/ 19 h 19"/>
                    <a:gd name="T16" fmla="*/ 0 w 153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3" h="19">
                      <a:moveTo>
                        <a:pt x="153" y="0"/>
                      </a:moveTo>
                      <a:lnTo>
                        <a:pt x="144" y="0"/>
                      </a:lnTo>
                      <a:lnTo>
                        <a:pt x="134" y="0"/>
                      </a:lnTo>
                      <a:lnTo>
                        <a:pt x="125" y="9"/>
                      </a:lnTo>
                      <a:lnTo>
                        <a:pt x="116" y="19"/>
                      </a:lnTo>
                      <a:lnTo>
                        <a:pt x="87" y="19"/>
                      </a:lnTo>
                      <a:lnTo>
                        <a:pt x="58" y="19"/>
                      </a:lnTo>
                      <a:lnTo>
                        <a:pt x="28" y="19"/>
                      </a:lnTo>
                      <a:lnTo>
                        <a:pt x="0" y="1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0752" name="Group 448"/>
              <p:cNvGrpSpPr>
                <a:grpSpLocks/>
              </p:cNvGrpSpPr>
              <p:nvPr/>
            </p:nvGrpSpPr>
            <p:grpSpPr bwMode="auto">
              <a:xfrm flipH="1">
                <a:off x="8029" y="1771"/>
                <a:ext cx="55" cy="52"/>
                <a:chOff x="8029" y="1771"/>
                <a:chExt cx="55" cy="52"/>
              </a:xfrm>
            </p:grpSpPr>
            <p:sp>
              <p:nvSpPr>
                <p:cNvPr id="610753" name="Freeform 449"/>
                <p:cNvSpPr>
                  <a:spLocks/>
                </p:cNvSpPr>
                <p:nvPr/>
              </p:nvSpPr>
              <p:spPr bwMode="auto">
                <a:xfrm flipH="1">
                  <a:off x="8079" y="1819"/>
                  <a:ext cx="5" cy="4"/>
                </a:xfrm>
                <a:custGeom>
                  <a:avLst/>
                  <a:gdLst>
                    <a:gd name="T0" fmla="*/ 0 w 40"/>
                    <a:gd name="T1" fmla="*/ 20 h 20"/>
                    <a:gd name="T2" fmla="*/ 10 w 40"/>
                    <a:gd name="T3" fmla="*/ 11 h 20"/>
                    <a:gd name="T4" fmla="*/ 20 w 40"/>
                    <a:gd name="T5" fmla="*/ 0 h 20"/>
                    <a:gd name="T6" fmla="*/ 29 w 40"/>
                    <a:gd name="T7" fmla="*/ 0 h 20"/>
                    <a:gd name="T8" fmla="*/ 40 w 40"/>
                    <a:gd name="T9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20">
                      <a:moveTo>
                        <a:pt x="0" y="20"/>
                      </a:moveTo>
                      <a:lnTo>
                        <a:pt x="10" y="11"/>
                      </a:lnTo>
                      <a:lnTo>
                        <a:pt x="20" y="0"/>
                      </a:lnTo>
                      <a:lnTo>
                        <a:pt x="29" y="0"/>
                      </a:lnTo>
                      <a:lnTo>
                        <a:pt x="4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4" name="Freeform 450"/>
                <p:cNvSpPr>
                  <a:spLocks/>
                </p:cNvSpPr>
                <p:nvPr/>
              </p:nvSpPr>
              <p:spPr bwMode="auto">
                <a:xfrm flipH="1">
                  <a:off x="8053" y="1813"/>
                  <a:ext cx="26" cy="10"/>
                </a:xfrm>
                <a:custGeom>
                  <a:avLst/>
                  <a:gdLst>
                    <a:gd name="T0" fmla="*/ 209 w 209"/>
                    <a:gd name="T1" fmla="*/ 0 h 59"/>
                    <a:gd name="T2" fmla="*/ 209 w 209"/>
                    <a:gd name="T3" fmla="*/ 10 h 59"/>
                    <a:gd name="T4" fmla="*/ 209 w 209"/>
                    <a:gd name="T5" fmla="*/ 20 h 59"/>
                    <a:gd name="T6" fmla="*/ 200 w 209"/>
                    <a:gd name="T7" fmla="*/ 29 h 59"/>
                    <a:gd name="T8" fmla="*/ 191 w 209"/>
                    <a:gd name="T9" fmla="*/ 39 h 59"/>
                    <a:gd name="T10" fmla="*/ 181 w 209"/>
                    <a:gd name="T11" fmla="*/ 49 h 59"/>
                    <a:gd name="T12" fmla="*/ 172 w 209"/>
                    <a:gd name="T13" fmla="*/ 59 h 59"/>
                    <a:gd name="T14" fmla="*/ 138 w 209"/>
                    <a:gd name="T15" fmla="*/ 59 h 59"/>
                    <a:gd name="T16" fmla="*/ 104 w 209"/>
                    <a:gd name="T17" fmla="*/ 59 h 59"/>
                    <a:gd name="T18" fmla="*/ 70 w 209"/>
                    <a:gd name="T19" fmla="*/ 59 h 59"/>
                    <a:gd name="T20" fmla="*/ 37 w 209"/>
                    <a:gd name="T21" fmla="*/ 59 h 59"/>
                    <a:gd name="T22" fmla="*/ 27 w 209"/>
                    <a:gd name="T23" fmla="*/ 50 h 59"/>
                    <a:gd name="T24" fmla="*/ 17 w 209"/>
                    <a:gd name="T25" fmla="*/ 39 h 59"/>
                    <a:gd name="T26" fmla="*/ 9 w 209"/>
                    <a:gd name="T27" fmla="*/ 39 h 59"/>
                    <a:gd name="T28" fmla="*/ 0 w 209"/>
                    <a:gd name="T29" fmla="*/ 3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09" h="59">
                      <a:moveTo>
                        <a:pt x="209" y="0"/>
                      </a:moveTo>
                      <a:lnTo>
                        <a:pt x="209" y="10"/>
                      </a:lnTo>
                      <a:lnTo>
                        <a:pt x="209" y="20"/>
                      </a:lnTo>
                      <a:lnTo>
                        <a:pt x="200" y="29"/>
                      </a:lnTo>
                      <a:lnTo>
                        <a:pt x="191" y="39"/>
                      </a:lnTo>
                      <a:lnTo>
                        <a:pt x="181" y="49"/>
                      </a:lnTo>
                      <a:lnTo>
                        <a:pt x="172" y="59"/>
                      </a:lnTo>
                      <a:lnTo>
                        <a:pt x="138" y="59"/>
                      </a:lnTo>
                      <a:lnTo>
                        <a:pt x="104" y="59"/>
                      </a:lnTo>
                      <a:lnTo>
                        <a:pt x="70" y="59"/>
                      </a:lnTo>
                      <a:lnTo>
                        <a:pt x="37" y="59"/>
                      </a:lnTo>
                      <a:lnTo>
                        <a:pt x="27" y="50"/>
                      </a:lnTo>
                      <a:lnTo>
                        <a:pt x="17" y="39"/>
                      </a:lnTo>
                      <a:lnTo>
                        <a:pt x="9" y="39"/>
                      </a:lnTo>
                      <a:lnTo>
                        <a:pt x="0" y="3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5" name="Freeform 451"/>
                <p:cNvSpPr>
                  <a:spLocks/>
                </p:cNvSpPr>
                <p:nvPr/>
              </p:nvSpPr>
              <p:spPr bwMode="auto">
                <a:xfrm flipH="1">
                  <a:off x="8069" y="1771"/>
                  <a:ext cx="10" cy="48"/>
                </a:xfrm>
                <a:custGeom>
                  <a:avLst/>
                  <a:gdLst>
                    <a:gd name="T0" fmla="*/ 0 w 76"/>
                    <a:gd name="T1" fmla="*/ 307 h 307"/>
                    <a:gd name="T2" fmla="*/ 0 w 76"/>
                    <a:gd name="T3" fmla="*/ 298 h 307"/>
                    <a:gd name="T4" fmla="*/ 0 w 76"/>
                    <a:gd name="T5" fmla="*/ 288 h 307"/>
                    <a:gd name="T6" fmla="*/ 8 w 76"/>
                    <a:gd name="T7" fmla="*/ 279 h 307"/>
                    <a:gd name="T8" fmla="*/ 17 w 76"/>
                    <a:gd name="T9" fmla="*/ 268 h 307"/>
                    <a:gd name="T10" fmla="*/ 17 w 76"/>
                    <a:gd name="T11" fmla="*/ 255 h 307"/>
                    <a:gd name="T12" fmla="*/ 17 w 76"/>
                    <a:gd name="T13" fmla="*/ 241 h 307"/>
                    <a:gd name="T14" fmla="*/ 17 w 76"/>
                    <a:gd name="T15" fmla="*/ 226 h 307"/>
                    <a:gd name="T16" fmla="*/ 17 w 76"/>
                    <a:gd name="T17" fmla="*/ 212 h 307"/>
                    <a:gd name="T18" fmla="*/ 26 w 76"/>
                    <a:gd name="T19" fmla="*/ 203 h 307"/>
                    <a:gd name="T20" fmla="*/ 37 w 76"/>
                    <a:gd name="T21" fmla="*/ 192 h 307"/>
                    <a:gd name="T22" fmla="*/ 37 w 76"/>
                    <a:gd name="T23" fmla="*/ 183 h 307"/>
                    <a:gd name="T24" fmla="*/ 37 w 76"/>
                    <a:gd name="T25" fmla="*/ 174 h 307"/>
                    <a:gd name="T26" fmla="*/ 37 w 76"/>
                    <a:gd name="T27" fmla="*/ 165 h 307"/>
                    <a:gd name="T28" fmla="*/ 37 w 76"/>
                    <a:gd name="T29" fmla="*/ 154 h 307"/>
                    <a:gd name="T30" fmla="*/ 46 w 76"/>
                    <a:gd name="T31" fmla="*/ 145 h 307"/>
                    <a:gd name="T32" fmla="*/ 56 w 76"/>
                    <a:gd name="T33" fmla="*/ 135 h 307"/>
                    <a:gd name="T34" fmla="*/ 56 w 76"/>
                    <a:gd name="T35" fmla="*/ 120 h 307"/>
                    <a:gd name="T36" fmla="*/ 56 w 76"/>
                    <a:gd name="T37" fmla="*/ 106 h 307"/>
                    <a:gd name="T38" fmla="*/ 56 w 76"/>
                    <a:gd name="T39" fmla="*/ 92 h 307"/>
                    <a:gd name="T40" fmla="*/ 56 w 76"/>
                    <a:gd name="T41" fmla="*/ 76 h 307"/>
                    <a:gd name="T42" fmla="*/ 65 w 76"/>
                    <a:gd name="T43" fmla="*/ 67 h 307"/>
                    <a:gd name="T44" fmla="*/ 76 w 76"/>
                    <a:gd name="T45" fmla="*/ 58 h 307"/>
                    <a:gd name="T46" fmla="*/ 76 w 76"/>
                    <a:gd name="T47" fmla="*/ 43 h 307"/>
                    <a:gd name="T48" fmla="*/ 76 w 76"/>
                    <a:gd name="T49" fmla="*/ 29 h 307"/>
                    <a:gd name="T50" fmla="*/ 76 w 76"/>
                    <a:gd name="T51" fmla="*/ 15 h 307"/>
                    <a:gd name="T52" fmla="*/ 76 w 76"/>
                    <a:gd name="T53" fmla="*/ 0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76" h="307">
                      <a:moveTo>
                        <a:pt x="0" y="307"/>
                      </a:moveTo>
                      <a:lnTo>
                        <a:pt x="0" y="298"/>
                      </a:lnTo>
                      <a:lnTo>
                        <a:pt x="0" y="288"/>
                      </a:lnTo>
                      <a:lnTo>
                        <a:pt x="8" y="279"/>
                      </a:lnTo>
                      <a:lnTo>
                        <a:pt x="17" y="268"/>
                      </a:lnTo>
                      <a:lnTo>
                        <a:pt x="17" y="255"/>
                      </a:lnTo>
                      <a:lnTo>
                        <a:pt x="17" y="241"/>
                      </a:lnTo>
                      <a:lnTo>
                        <a:pt x="17" y="226"/>
                      </a:lnTo>
                      <a:lnTo>
                        <a:pt x="17" y="212"/>
                      </a:lnTo>
                      <a:lnTo>
                        <a:pt x="26" y="203"/>
                      </a:lnTo>
                      <a:lnTo>
                        <a:pt x="37" y="192"/>
                      </a:lnTo>
                      <a:lnTo>
                        <a:pt x="37" y="183"/>
                      </a:lnTo>
                      <a:lnTo>
                        <a:pt x="37" y="174"/>
                      </a:lnTo>
                      <a:lnTo>
                        <a:pt x="37" y="165"/>
                      </a:lnTo>
                      <a:lnTo>
                        <a:pt x="37" y="154"/>
                      </a:lnTo>
                      <a:lnTo>
                        <a:pt x="46" y="145"/>
                      </a:lnTo>
                      <a:lnTo>
                        <a:pt x="56" y="135"/>
                      </a:lnTo>
                      <a:lnTo>
                        <a:pt x="56" y="120"/>
                      </a:lnTo>
                      <a:lnTo>
                        <a:pt x="56" y="106"/>
                      </a:lnTo>
                      <a:lnTo>
                        <a:pt x="56" y="92"/>
                      </a:lnTo>
                      <a:lnTo>
                        <a:pt x="56" y="76"/>
                      </a:lnTo>
                      <a:lnTo>
                        <a:pt x="65" y="67"/>
                      </a:lnTo>
                      <a:lnTo>
                        <a:pt x="76" y="58"/>
                      </a:lnTo>
                      <a:lnTo>
                        <a:pt x="76" y="43"/>
                      </a:lnTo>
                      <a:lnTo>
                        <a:pt x="76" y="29"/>
                      </a:lnTo>
                      <a:lnTo>
                        <a:pt x="76" y="15"/>
                      </a:lnTo>
                      <a:lnTo>
                        <a:pt x="7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56" name="Freeform 452"/>
                <p:cNvSpPr>
                  <a:spLocks/>
                </p:cNvSpPr>
                <p:nvPr/>
              </p:nvSpPr>
              <p:spPr bwMode="auto">
                <a:xfrm flipH="1">
                  <a:off x="8029" y="1778"/>
                  <a:ext cx="2" cy="41"/>
                </a:xfrm>
                <a:custGeom>
                  <a:avLst/>
                  <a:gdLst>
                    <a:gd name="T0" fmla="*/ 19 w 19"/>
                    <a:gd name="T1" fmla="*/ 268 h 268"/>
                    <a:gd name="T2" fmla="*/ 10 w 19"/>
                    <a:gd name="T3" fmla="*/ 259 h 268"/>
                    <a:gd name="T4" fmla="*/ 0 w 19"/>
                    <a:gd name="T5" fmla="*/ 249 h 268"/>
                    <a:gd name="T6" fmla="*/ 0 w 19"/>
                    <a:gd name="T7" fmla="*/ 218 h 268"/>
                    <a:gd name="T8" fmla="*/ 0 w 19"/>
                    <a:gd name="T9" fmla="*/ 187 h 268"/>
                    <a:gd name="T10" fmla="*/ 0 w 19"/>
                    <a:gd name="T11" fmla="*/ 155 h 268"/>
                    <a:gd name="T12" fmla="*/ 0 w 19"/>
                    <a:gd name="T13" fmla="*/ 125 h 268"/>
                    <a:gd name="T14" fmla="*/ 0 w 19"/>
                    <a:gd name="T15" fmla="*/ 94 h 268"/>
                    <a:gd name="T16" fmla="*/ 0 w 19"/>
                    <a:gd name="T17" fmla="*/ 63 h 268"/>
                    <a:gd name="T18" fmla="*/ 0 w 19"/>
                    <a:gd name="T19" fmla="*/ 31 h 268"/>
                    <a:gd name="T20" fmla="*/ 0 w 19"/>
                    <a:gd name="T21" fmla="*/ 0 h 2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" h="268">
                      <a:moveTo>
                        <a:pt x="19" y="268"/>
                      </a:moveTo>
                      <a:lnTo>
                        <a:pt x="10" y="259"/>
                      </a:lnTo>
                      <a:lnTo>
                        <a:pt x="0" y="249"/>
                      </a:lnTo>
                      <a:lnTo>
                        <a:pt x="0" y="218"/>
                      </a:lnTo>
                      <a:lnTo>
                        <a:pt x="0" y="187"/>
                      </a:lnTo>
                      <a:lnTo>
                        <a:pt x="0" y="155"/>
                      </a:lnTo>
                      <a:lnTo>
                        <a:pt x="0" y="125"/>
                      </a:lnTo>
                      <a:lnTo>
                        <a:pt x="0" y="94"/>
                      </a:lnTo>
                      <a:lnTo>
                        <a:pt x="0" y="63"/>
                      </a:lnTo>
                      <a:lnTo>
                        <a:pt x="0" y="3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57" name="Freeform 453"/>
              <p:cNvSpPr>
                <a:spLocks/>
              </p:cNvSpPr>
              <p:nvPr/>
            </p:nvSpPr>
            <p:spPr bwMode="auto">
              <a:xfrm flipH="1">
                <a:off x="8121" y="1757"/>
                <a:ext cx="1" cy="59"/>
              </a:xfrm>
              <a:custGeom>
                <a:avLst/>
                <a:gdLst>
                  <a:gd name="T0" fmla="*/ 384 h 384"/>
                  <a:gd name="T1" fmla="*/ 337 h 384"/>
                  <a:gd name="T2" fmla="*/ 288 h 384"/>
                  <a:gd name="T3" fmla="*/ 241 h 384"/>
                  <a:gd name="T4" fmla="*/ 193 h 384"/>
                  <a:gd name="T5" fmla="*/ 145 h 384"/>
                  <a:gd name="T6" fmla="*/ 96 h 384"/>
                  <a:gd name="T7" fmla="*/ 48 h 384"/>
                  <a:gd name="T8" fmla="*/ 0 h 38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384">
                    <a:moveTo>
                      <a:pt x="0" y="384"/>
                    </a:moveTo>
                    <a:lnTo>
                      <a:pt x="0" y="337"/>
                    </a:lnTo>
                    <a:lnTo>
                      <a:pt x="0" y="288"/>
                    </a:lnTo>
                    <a:lnTo>
                      <a:pt x="0" y="241"/>
                    </a:lnTo>
                    <a:lnTo>
                      <a:pt x="0" y="193"/>
                    </a:lnTo>
                    <a:lnTo>
                      <a:pt x="0" y="145"/>
                    </a:lnTo>
                    <a:lnTo>
                      <a:pt x="0" y="96"/>
                    </a:lnTo>
                    <a:lnTo>
                      <a:pt x="0" y="4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58" name="Freeform 454"/>
              <p:cNvSpPr>
                <a:spLocks/>
              </p:cNvSpPr>
              <p:nvPr/>
            </p:nvSpPr>
            <p:spPr bwMode="auto">
              <a:xfrm flipH="1">
                <a:off x="8007" y="1733"/>
                <a:ext cx="26" cy="30"/>
              </a:xfrm>
              <a:custGeom>
                <a:avLst/>
                <a:gdLst>
                  <a:gd name="T0" fmla="*/ 211 w 211"/>
                  <a:gd name="T1" fmla="*/ 192 h 192"/>
                  <a:gd name="T2" fmla="*/ 211 w 211"/>
                  <a:gd name="T3" fmla="*/ 182 h 192"/>
                  <a:gd name="T4" fmla="*/ 211 w 211"/>
                  <a:gd name="T5" fmla="*/ 172 h 192"/>
                  <a:gd name="T6" fmla="*/ 202 w 211"/>
                  <a:gd name="T7" fmla="*/ 163 h 192"/>
                  <a:gd name="T8" fmla="*/ 192 w 211"/>
                  <a:gd name="T9" fmla="*/ 154 h 192"/>
                  <a:gd name="T10" fmla="*/ 183 w 211"/>
                  <a:gd name="T11" fmla="*/ 143 h 192"/>
                  <a:gd name="T12" fmla="*/ 173 w 211"/>
                  <a:gd name="T13" fmla="*/ 133 h 192"/>
                  <a:gd name="T14" fmla="*/ 165 w 211"/>
                  <a:gd name="T15" fmla="*/ 133 h 192"/>
                  <a:gd name="T16" fmla="*/ 154 w 211"/>
                  <a:gd name="T17" fmla="*/ 133 h 192"/>
                  <a:gd name="T18" fmla="*/ 126 w 211"/>
                  <a:gd name="T19" fmla="*/ 105 h 192"/>
                  <a:gd name="T20" fmla="*/ 97 w 211"/>
                  <a:gd name="T21" fmla="*/ 77 h 192"/>
                  <a:gd name="T22" fmla="*/ 67 w 211"/>
                  <a:gd name="T23" fmla="*/ 48 h 192"/>
                  <a:gd name="T24" fmla="*/ 38 w 211"/>
                  <a:gd name="T25" fmla="*/ 19 h 192"/>
                  <a:gd name="T26" fmla="*/ 29 w 211"/>
                  <a:gd name="T27" fmla="*/ 19 h 192"/>
                  <a:gd name="T28" fmla="*/ 19 w 211"/>
                  <a:gd name="T29" fmla="*/ 19 h 192"/>
                  <a:gd name="T30" fmla="*/ 10 w 211"/>
                  <a:gd name="T31" fmla="*/ 10 h 192"/>
                  <a:gd name="T32" fmla="*/ 0 w 211"/>
                  <a:gd name="T3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1" h="192">
                    <a:moveTo>
                      <a:pt x="211" y="192"/>
                    </a:moveTo>
                    <a:lnTo>
                      <a:pt x="211" y="182"/>
                    </a:lnTo>
                    <a:lnTo>
                      <a:pt x="211" y="172"/>
                    </a:lnTo>
                    <a:lnTo>
                      <a:pt x="202" y="163"/>
                    </a:lnTo>
                    <a:lnTo>
                      <a:pt x="192" y="154"/>
                    </a:lnTo>
                    <a:lnTo>
                      <a:pt x="183" y="143"/>
                    </a:lnTo>
                    <a:lnTo>
                      <a:pt x="173" y="133"/>
                    </a:lnTo>
                    <a:lnTo>
                      <a:pt x="165" y="133"/>
                    </a:lnTo>
                    <a:lnTo>
                      <a:pt x="154" y="133"/>
                    </a:lnTo>
                    <a:lnTo>
                      <a:pt x="126" y="105"/>
                    </a:lnTo>
                    <a:lnTo>
                      <a:pt x="97" y="77"/>
                    </a:lnTo>
                    <a:lnTo>
                      <a:pt x="67" y="48"/>
                    </a:lnTo>
                    <a:lnTo>
                      <a:pt x="38" y="19"/>
                    </a:lnTo>
                    <a:lnTo>
                      <a:pt x="29" y="19"/>
                    </a:lnTo>
                    <a:lnTo>
                      <a:pt x="19" y="19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59" name="Freeform 455"/>
              <p:cNvSpPr>
                <a:spLocks/>
              </p:cNvSpPr>
              <p:nvPr/>
            </p:nvSpPr>
            <p:spPr bwMode="auto">
              <a:xfrm flipH="1">
                <a:off x="8122" y="1733"/>
                <a:ext cx="12" cy="24"/>
              </a:xfrm>
              <a:custGeom>
                <a:avLst/>
                <a:gdLst>
                  <a:gd name="T0" fmla="*/ 96 w 96"/>
                  <a:gd name="T1" fmla="*/ 153 h 153"/>
                  <a:gd name="T2" fmla="*/ 78 w 96"/>
                  <a:gd name="T3" fmla="*/ 153 h 153"/>
                  <a:gd name="T4" fmla="*/ 58 w 96"/>
                  <a:gd name="T5" fmla="*/ 153 h 153"/>
                  <a:gd name="T6" fmla="*/ 39 w 96"/>
                  <a:gd name="T7" fmla="*/ 153 h 153"/>
                  <a:gd name="T8" fmla="*/ 19 w 96"/>
                  <a:gd name="T9" fmla="*/ 153 h 153"/>
                  <a:gd name="T10" fmla="*/ 10 w 96"/>
                  <a:gd name="T11" fmla="*/ 143 h 153"/>
                  <a:gd name="T12" fmla="*/ 0 w 96"/>
                  <a:gd name="T13" fmla="*/ 133 h 153"/>
                  <a:gd name="T14" fmla="*/ 0 w 96"/>
                  <a:gd name="T15" fmla="*/ 110 h 153"/>
                  <a:gd name="T16" fmla="*/ 0 w 96"/>
                  <a:gd name="T17" fmla="*/ 86 h 153"/>
                  <a:gd name="T18" fmla="*/ 0 w 96"/>
                  <a:gd name="T19" fmla="*/ 62 h 153"/>
                  <a:gd name="T20" fmla="*/ 0 w 96"/>
                  <a:gd name="T21" fmla="*/ 38 h 153"/>
                  <a:gd name="T22" fmla="*/ 9 w 96"/>
                  <a:gd name="T23" fmla="*/ 28 h 153"/>
                  <a:gd name="T24" fmla="*/ 18 w 96"/>
                  <a:gd name="T25" fmla="*/ 19 h 153"/>
                  <a:gd name="T26" fmla="*/ 28 w 96"/>
                  <a:gd name="T27" fmla="*/ 10 h 153"/>
                  <a:gd name="T28" fmla="*/ 39 w 96"/>
                  <a:gd name="T29" fmla="*/ 0 h 153"/>
                  <a:gd name="T30" fmla="*/ 53 w 96"/>
                  <a:gd name="T31" fmla="*/ 0 h 153"/>
                  <a:gd name="T32" fmla="*/ 67 w 96"/>
                  <a:gd name="T33" fmla="*/ 0 h 153"/>
                  <a:gd name="T34" fmla="*/ 82 w 96"/>
                  <a:gd name="T35" fmla="*/ 0 h 153"/>
                  <a:gd name="T36" fmla="*/ 96 w 96"/>
                  <a:gd name="T3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6" h="153">
                    <a:moveTo>
                      <a:pt x="96" y="153"/>
                    </a:moveTo>
                    <a:lnTo>
                      <a:pt x="78" y="153"/>
                    </a:lnTo>
                    <a:lnTo>
                      <a:pt x="58" y="153"/>
                    </a:lnTo>
                    <a:lnTo>
                      <a:pt x="39" y="153"/>
                    </a:lnTo>
                    <a:lnTo>
                      <a:pt x="19" y="153"/>
                    </a:lnTo>
                    <a:lnTo>
                      <a:pt x="10" y="143"/>
                    </a:lnTo>
                    <a:lnTo>
                      <a:pt x="0" y="133"/>
                    </a:lnTo>
                    <a:lnTo>
                      <a:pt x="0" y="110"/>
                    </a:lnTo>
                    <a:lnTo>
                      <a:pt x="0" y="86"/>
                    </a:lnTo>
                    <a:lnTo>
                      <a:pt x="0" y="62"/>
                    </a:lnTo>
                    <a:lnTo>
                      <a:pt x="0" y="38"/>
                    </a:lnTo>
                    <a:lnTo>
                      <a:pt x="9" y="28"/>
                    </a:lnTo>
                    <a:lnTo>
                      <a:pt x="18" y="19"/>
                    </a:lnTo>
                    <a:lnTo>
                      <a:pt x="28" y="10"/>
                    </a:lnTo>
                    <a:lnTo>
                      <a:pt x="39" y="0"/>
                    </a:lnTo>
                    <a:lnTo>
                      <a:pt x="53" y="0"/>
                    </a:lnTo>
                    <a:lnTo>
                      <a:pt x="67" y="0"/>
                    </a:lnTo>
                    <a:lnTo>
                      <a:pt x="82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0" name="Freeform 456"/>
              <p:cNvSpPr>
                <a:spLocks/>
              </p:cNvSpPr>
              <p:nvPr/>
            </p:nvSpPr>
            <p:spPr bwMode="auto">
              <a:xfrm flipH="1">
                <a:off x="8113" y="1733"/>
                <a:ext cx="9" cy="24"/>
              </a:xfrm>
              <a:custGeom>
                <a:avLst/>
                <a:gdLst>
                  <a:gd name="T0" fmla="*/ 0 w 76"/>
                  <a:gd name="T1" fmla="*/ 153 h 153"/>
                  <a:gd name="T2" fmla="*/ 14 w 76"/>
                  <a:gd name="T3" fmla="*/ 153 h 153"/>
                  <a:gd name="T4" fmla="*/ 28 w 76"/>
                  <a:gd name="T5" fmla="*/ 153 h 153"/>
                  <a:gd name="T6" fmla="*/ 42 w 76"/>
                  <a:gd name="T7" fmla="*/ 153 h 153"/>
                  <a:gd name="T8" fmla="*/ 57 w 76"/>
                  <a:gd name="T9" fmla="*/ 153 h 153"/>
                  <a:gd name="T10" fmla="*/ 57 w 76"/>
                  <a:gd name="T11" fmla="*/ 139 h 153"/>
                  <a:gd name="T12" fmla="*/ 57 w 76"/>
                  <a:gd name="T13" fmla="*/ 125 h 153"/>
                  <a:gd name="T14" fmla="*/ 57 w 76"/>
                  <a:gd name="T15" fmla="*/ 111 h 153"/>
                  <a:gd name="T16" fmla="*/ 57 w 76"/>
                  <a:gd name="T17" fmla="*/ 96 h 153"/>
                  <a:gd name="T18" fmla="*/ 66 w 76"/>
                  <a:gd name="T19" fmla="*/ 87 h 153"/>
                  <a:gd name="T20" fmla="*/ 76 w 76"/>
                  <a:gd name="T21" fmla="*/ 77 h 153"/>
                  <a:gd name="T22" fmla="*/ 76 w 76"/>
                  <a:gd name="T23" fmla="*/ 58 h 153"/>
                  <a:gd name="T24" fmla="*/ 76 w 76"/>
                  <a:gd name="T25" fmla="*/ 39 h 153"/>
                  <a:gd name="T26" fmla="*/ 76 w 76"/>
                  <a:gd name="T27" fmla="*/ 19 h 153"/>
                  <a:gd name="T28" fmla="*/ 76 w 76"/>
                  <a:gd name="T29" fmla="*/ 0 h 153"/>
                  <a:gd name="T30" fmla="*/ 58 w 76"/>
                  <a:gd name="T31" fmla="*/ 0 h 153"/>
                  <a:gd name="T32" fmla="*/ 39 w 76"/>
                  <a:gd name="T33" fmla="*/ 0 h 153"/>
                  <a:gd name="T34" fmla="*/ 20 w 76"/>
                  <a:gd name="T35" fmla="*/ 0 h 153"/>
                  <a:gd name="T36" fmla="*/ 0 w 76"/>
                  <a:gd name="T3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6" h="153">
                    <a:moveTo>
                      <a:pt x="0" y="153"/>
                    </a:moveTo>
                    <a:lnTo>
                      <a:pt x="14" y="153"/>
                    </a:lnTo>
                    <a:lnTo>
                      <a:pt x="28" y="153"/>
                    </a:lnTo>
                    <a:lnTo>
                      <a:pt x="42" y="153"/>
                    </a:lnTo>
                    <a:lnTo>
                      <a:pt x="57" y="153"/>
                    </a:lnTo>
                    <a:lnTo>
                      <a:pt x="57" y="139"/>
                    </a:lnTo>
                    <a:lnTo>
                      <a:pt x="57" y="125"/>
                    </a:lnTo>
                    <a:lnTo>
                      <a:pt x="57" y="111"/>
                    </a:lnTo>
                    <a:lnTo>
                      <a:pt x="57" y="96"/>
                    </a:lnTo>
                    <a:lnTo>
                      <a:pt x="66" y="87"/>
                    </a:lnTo>
                    <a:lnTo>
                      <a:pt x="76" y="77"/>
                    </a:lnTo>
                    <a:lnTo>
                      <a:pt x="76" y="58"/>
                    </a:lnTo>
                    <a:lnTo>
                      <a:pt x="76" y="39"/>
                    </a:lnTo>
                    <a:lnTo>
                      <a:pt x="76" y="19"/>
                    </a:lnTo>
                    <a:lnTo>
                      <a:pt x="76" y="0"/>
                    </a:lnTo>
                    <a:lnTo>
                      <a:pt x="58" y="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1" name="Freeform 457"/>
              <p:cNvSpPr>
                <a:spLocks/>
              </p:cNvSpPr>
              <p:nvPr/>
            </p:nvSpPr>
            <p:spPr bwMode="auto">
              <a:xfrm flipH="1">
                <a:off x="7990" y="1714"/>
                <a:ext cx="27" cy="36"/>
              </a:xfrm>
              <a:custGeom>
                <a:avLst/>
                <a:gdLst>
                  <a:gd name="T0" fmla="*/ 211 w 211"/>
                  <a:gd name="T1" fmla="*/ 232 h 232"/>
                  <a:gd name="T2" fmla="*/ 211 w 211"/>
                  <a:gd name="T3" fmla="*/ 222 h 232"/>
                  <a:gd name="T4" fmla="*/ 211 w 211"/>
                  <a:gd name="T5" fmla="*/ 212 h 232"/>
                  <a:gd name="T6" fmla="*/ 192 w 211"/>
                  <a:gd name="T7" fmla="*/ 194 h 232"/>
                  <a:gd name="T8" fmla="*/ 173 w 211"/>
                  <a:gd name="T9" fmla="*/ 174 h 232"/>
                  <a:gd name="T10" fmla="*/ 154 w 211"/>
                  <a:gd name="T11" fmla="*/ 155 h 232"/>
                  <a:gd name="T12" fmla="*/ 135 w 211"/>
                  <a:gd name="T13" fmla="*/ 135 h 232"/>
                  <a:gd name="T14" fmla="*/ 135 w 211"/>
                  <a:gd name="T15" fmla="*/ 126 h 232"/>
                  <a:gd name="T16" fmla="*/ 135 w 211"/>
                  <a:gd name="T17" fmla="*/ 116 h 232"/>
                  <a:gd name="T18" fmla="*/ 106 w 211"/>
                  <a:gd name="T19" fmla="*/ 87 h 232"/>
                  <a:gd name="T20" fmla="*/ 78 w 211"/>
                  <a:gd name="T21" fmla="*/ 58 h 232"/>
                  <a:gd name="T22" fmla="*/ 49 w 211"/>
                  <a:gd name="T23" fmla="*/ 29 h 232"/>
                  <a:gd name="T24" fmla="*/ 19 w 211"/>
                  <a:gd name="T25" fmla="*/ 0 h 232"/>
                  <a:gd name="T26" fmla="*/ 10 w 211"/>
                  <a:gd name="T27" fmla="*/ 0 h 232"/>
                  <a:gd name="T28" fmla="*/ 0 w 211"/>
                  <a:gd name="T2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1" h="232">
                    <a:moveTo>
                      <a:pt x="211" y="232"/>
                    </a:moveTo>
                    <a:lnTo>
                      <a:pt x="211" y="222"/>
                    </a:lnTo>
                    <a:lnTo>
                      <a:pt x="211" y="212"/>
                    </a:lnTo>
                    <a:lnTo>
                      <a:pt x="192" y="194"/>
                    </a:lnTo>
                    <a:lnTo>
                      <a:pt x="173" y="174"/>
                    </a:lnTo>
                    <a:lnTo>
                      <a:pt x="154" y="155"/>
                    </a:lnTo>
                    <a:lnTo>
                      <a:pt x="135" y="135"/>
                    </a:lnTo>
                    <a:lnTo>
                      <a:pt x="135" y="126"/>
                    </a:lnTo>
                    <a:lnTo>
                      <a:pt x="135" y="116"/>
                    </a:lnTo>
                    <a:lnTo>
                      <a:pt x="106" y="87"/>
                    </a:lnTo>
                    <a:lnTo>
                      <a:pt x="78" y="58"/>
                    </a:lnTo>
                    <a:lnTo>
                      <a:pt x="49" y="29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2" name="Freeform 458"/>
              <p:cNvSpPr>
                <a:spLocks/>
              </p:cNvSpPr>
              <p:nvPr/>
            </p:nvSpPr>
            <p:spPr bwMode="auto">
              <a:xfrm flipH="1">
                <a:off x="8434" y="1693"/>
                <a:ext cx="22" cy="45"/>
              </a:xfrm>
              <a:custGeom>
                <a:avLst/>
                <a:gdLst>
                  <a:gd name="T0" fmla="*/ 0 w 173"/>
                  <a:gd name="T1" fmla="*/ 287 h 287"/>
                  <a:gd name="T2" fmla="*/ 0 w 173"/>
                  <a:gd name="T3" fmla="*/ 278 h 287"/>
                  <a:gd name="T4" fmla="*/ 0 w 173"/>
                  <a:gd name="T5" fmla="*/ 268 h 287"/>
                  <a:gd name="T6" fmla="*/ 10 w 173"/>
                  <a:gd name="T7" fmla="*/ 259 h 287"/>
                  <a:gd name="T8" fmla="*/ 20 w 173"/>
                  <a:gd name="T9" fmla="*/ 249 h 287"/>
                  <a:gd name="T10" fmla="*/ 29 w 173"/>
                  <a:gd name="T11" fmla="*/ 239 h 287"/>
                  <a:gd name="T12" fmla="*/ 39 w 173"/>
                  <a:gd name="T13" fmla="*/ 229 h 287"/>
                  <a:gd name="T14" fmla="*/ 39 w 173"/>
                  <a:gd name="T15" fmla="*/ 220 h 287"/>
                  <a:gd name="T16" fmla="*/ 39 w 173"/>
                  <a:gd name="T17" fmla="*/ 210 h 287"/>
                  <a:gd name="T18" fmla="*/ 49 w 173"/>
                  <a:gd name="T19" fmla="*/ 201 h 287"/>
                  <a:gd name="T20" fmla="*/ 59 w 173"/>
                  <a:gd name="T21" fmla="*/ 192 h 287"/>
                  <a:gd name="T22" fmla="*/ 59 w 173"/>
                  <a:gd name="T23" fmla="*/ 183 h 287"/>
                  <a:gd name="T24" fmla="*/ 59 w 173"/>
                  <a:gd name="T25" fmla="*/ 173 h 287"/>
                  <a:gd name="T26" fmla="*/ 68 w 173"/>
                  <a:gd name="T27" fmla="*/ 163 h 287"/>
                  <a:gd name="T28" fmla="*/ 79 w 173"/>
                  <a:gd name="T29" fmla="*/ 153 h 287"/>
                  <a:gd name="T30" fmla="*/ 79 w 173"/>
                  <a:gd name="T31" fmla="*/ 144 h 287"/>
                  <a:gd name="T32" fmla="*/ 79 w 173"/>
                  <a:gd name="T33" fmla="*/ 133 h 287"/>
                  <a:gd name="T34" fmla="*/ 88 w 173"/>
                  <a:gd name="T35" fmla="*/ 124 h 287"/>
                  <a:gd name="T36" fmla="*/ 97 w 173"/>
                  <a:gd name="T37" fmla="*/ 115 h 287"/>
                  <a:gd name="T38" fmla="*/ 106 w 173"/>
                  <a:gd name="T39" fmla="*/ 105 h 287"/>
                  <a:gd name="T40" fmla="*/ 116 w 173"/>
                  <a:gd name="T41" fmla="*/ 94 h 287"/>
                  <a:gd name="T42" fmla="*/ 116 w 173"/>
                  <a:gd name="T43" fmla="*/ 85 h 287"/>
                  <a:gd name="T44" fmla="*/ 116 w 173"/>
                  <a:gd name="T45" fmla="*/ 76 h 287"/>
                  <a:gd name="T46" fmla="*/ 125 w 173"/>
                  <a:gd name="T47" fmla="*/ 66 h 287"/>
                  <a:gd name="T48" fmla="*/ 134 w 173"/>
                  <a:gd name="T49" fmla="*/ 56 h 287"/>
                  <a:gd name="T50" fmla="*/ 144 w 173"/>
                  <a:gd name="T51" fmla="*/ 47 h 287"/>
                  <a:gd name="T52" fmla="*/ 155 w 173"/>
                  <a:gd name="T53" fmla="*/ 37 h 287"/>
                  <a:gd name="T54" fmla="*/ 155 w 173"/>
                  <a:gd name="T55" fmla="*/ 29 h 287"/>
                  <a:gd name="T56" fmla="*/ 155 w 173"/>
                  <a:gd name="T57" fmla="*/ 18 h 287"/>
                  <a:gd name="T58" fmla="*/ 164 w 173"/>
                  <a:gd name="T59" fmla="*/ 9 h 287"/>
                  <a:gd name="T60" fmla="*/ 173 w 173"/>
                  <a:gd name="T6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3" h="287">
                    <a:moveTo>
                      <a:pt x="0" y="287"/>
                    </a:moveTo>
                    <a:lnTo>
                      <a:pt x="0" y="278"/>
                    </a:lnTo>
                    <a:lnTo>
                      <a:pt x="0" y="268"/>
                    </a:lnTo>
                    <a:lnTo>
                      <a:pt x="10" y="259"/>
                    </a:lnTo>
                    <a:lnTo>
                      <a:pt x="20" y="249"/>
                    </a:lnTo>
                    <a:lnTo>
                      <a:pt x="29" y="239"/>
                    </a:lnTo>
                    <a:lnTo>
                      <a:pt x="39" y="229"/>
                    </a:lnTo>
                    <a:lnTo>
                      <a:pt x="39" y="220"/>
                    </a:lnTo>
                    <a:lnTo>
                      <a:pt x="39" y="210"/>
                    </a:lnTo>
                    <a:lnTo>
                      <a:pt x="49" y="201"/>
                    </a:lnTo>
                    <a:lnTo>
                      <a:pt x="59" y="192"/>
                    </a:lnTo>
                    <a:lnTo>
                      <a:pt x="59" y="183"/>
                    </a:lnTo>
                    <a:lnTo>
                      <a:pt x="59" y="173"/>
                    </a:lnTo>
                    <a:lnTo>
                      <a:pt x="68" y="163"/>
                    </a:lnTo>
                    <a:lnTo>
                      <a:pt x="79" y="153"/>
                    </a:lnTo>
                    <a:lnTo>
                      <a:pt x="79" y="144"/>
                    </a:lnTo>
                    <a:lnTo>
                      <a:pt x="79" y="133"/>
                    </a:lnTo>
                    <a:lnTo>
                      <a:pt x="88" y="124"/>
                    </a:lnTo>
                    <a:lnTo>
                      <a:pt x="97" y="115"/>
                    </a:lnTo>
                    <a:lnTo>
                      <a:pt x="106" y="105"/>
                    </a:lnTo>
                    <a:lnTo>
                      <a:pt x="116" y="94"/>
                    </a:lnTo>
                    <a:lnTo>
                      <a:pt x="116" y="85"/>
                    </a:lnTo>
                    <a:lnTo>
                      <a:pt x="116" y="76"/>
                    </a:lnTo>
                    <a:lnTo>
                      <a:pt x="125" y="66"/>
                    </a:lnTo>
                    <a:lnTo>
                      <a:pt x="134" y="56"/>
                    </a:lnTo>
                    <a:lnTo>
                      <a:pt x="144" y="47"/>
                    </a:lnTo>
                    <a:lnTo>
                      <a:pt x="155" y="37"/>
                    </a:lnTo>
                    <a:lnTo>
                      <a:pt x="155" y="29"/>
                    </a:lnTo>
                    <a:lnTo>
                      <a:pt x="155" y="18"/>
                    </a:lnTo>
                    <a:lnTo>
                      <a:pt x="164" y="9"/>
                    </a:lnTo>
                    <a:lnTo>
                      <a:pt x="173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3" name="Freeform 459"/>
              <p:cNvSpPr>
                <a:spLocks/>
              </p:cNvSpPr>
              <p:nvPr/>
            </p:nvSpPr>
            <p:spPr bwMode="auto">
              <a:xfrm flipH="1">
                <a:off x="8121" y="1718"/>
                <a:ext cx="1" cy="15"/>
              </a:xfrm>
              <a:custGeom>
                <a:avLst/>
                <a:gdLst>
                  <a:gd name="T0" fmla="*/ 96 h 96"/>
                  <a:gd name="T1" fmla="*/ 72 h 96"/>
                  <a:gd name="T2" fmla="*/ 47 h 96"/>
                  <a:gd name="T3" fmla="*/ 24 h 96"/>
                  <a:gd name="T4" fmla="*/ 0 h 9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96">
                    <a:moveTo>
                      <a:pt x="0" y="96"/>
                    </a:moveTo>
                    <a:lnTo>
                      <a:pt x="0" y="72"/>
                    </a:lnTo>
                    <a:lnTo>
                      <a:pt x="0" y="47"/>
                    </a:lnTo>
                    <a:lnTo>
                      <a:pt x="0" y="2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4" name="Freeform 460"/>
              <p:cNvSpPr>
                <a:spLocks/>
              </p:cNvSpPr>
              <p:nvPr/>
            </p:nvSpPr>
            <p:spPr bwMode="auto">
              <a:xfrm flipH="1">
                <a:off x="8115" y="1693"/>
                <a:ext cx="19" cy="25"/>
              </a:xfrm>
              <a:custGeom>
                <a:avLst/>
                <a:gdLst>
                  <a:gd name="T0" fmla="*/ 96 w 153"/>
                  <a:gd name="T1" fmla="*/ 153 h 153"/>
                  <a:gd name="T2" fmla="*/ 82 w 153"/>
                  <a:gd name="T3" fmla="*/ 153 h 153"/>
                  <a:gd name="T4" fmla="*/ 67 w 153"/>
                  <a:gd name="T5" fmla="*/ 153 h 153"/>
                  <a:gd name="T6" fmla="*/ 53 w 153"/>
                  <a:gd name="T7" fmla="*/ 153 h 153"/>
                  <a:gd name="T8" fmla="*/ 39 w 153"/>
                  <a:gd name="T9" fmla="*/ 153 h 153"/>
                  <a:gd name="T10" fmla="*/ 28 w 153"/>
                  <a:gd name="T11" fmla="*/ 144 h 153"/>
                  <a:gd name="T12" fmla="*/ 19 w 153"/>
                  <a:gd name="T13" fmla="*/ 135 h 153"/>
                  <a:gd name="T14" fmla="*/ 10 w 153"/>
                  <a:gd name="T15" fmla="*/ 124 h 153"/>
                  <a:gd name="T16" fmla="*/ 0 w 153"/>
                  <a:gd name="T17" fmla="*/ 114 h 153"/>
                  <a:gd name="T18" fmla="*/ 0 w 153"/>
                  <a:gd name="T19" fmla="*/ 86 h 153"/>
                  <a:gd name="T20" fmla="*/ 0 w 153"/>
                  <a:gd name="T21" fmla="*/ 57 h 153"/>
                  <a:gd name="T22" fmla="*/ 0 w 153"/>
                  <a:gd name="T23" fmla="*/ 29 h 153"/>
                  <a:gd name="T24" fmla="*/ 0 w 153"/>
                  <a:gd name="T25" fmla="*/ 0 h 153"/>
                  <a:gd name="T26" fmla="*/ 38 w 153"/>
                  <a:gd name="T27" fmla="*/ 0 h 153"/>
                  <a:gd name="T28" fmla="*/ 77 w 153"/>
                  <a:gd name="T29" fmla="*/ 0 h 153"/>
                  <a:gd name="T30" fmla="*/ 115 w 153"/>
                  <a:gd name="T31" fmla="*/ 0 h 153"/>
                  <a:gd name="T32" fmla="*/ 153 w 153"/>
                  <a:gd name="T33" fmla="*/ 0 h 153"/>
                  <a:gd name="T34" fmla="*/ 153 w 153"/>
                  <a:gd name="T35" fmla="*/ 38 h 153"/>
                  <a:gd name="T36" fmla="*/ 153 w 153"/>
                  <a:gd name="T37" fmla="*/ 76 h 153"/>
                  <a:gd name="T38" fmla="*/ 153 w 153"/>
                  <a:gd name="T39" fmla="*/ 115 h 153"/>
                  <a:gd name="T40" fmla="*/ 153 w 153"/>
                  <a:gd name="T41" fmla="*/ 153 h 153"/>
                  <a:gd name="T42" fmla="*/ 139 w 153"/>
                  <a:gd name="T43" fmla="*/ 153 h 153"/>
                  <a:gd name="T44" fmla="*/ 125 w 153"/>
                  <a:gd name="T45" fmla="*/ 153 h 153"/>
                  <a:gd name="T46" fmla="*/ 111 w 153"/>
                  <a:gd name="T47" fmla="*/ 153 h 153"/>
                  <a:gd name="T48" fmla="*/ 96 w 153"/>
                  <a:gd name="T49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53" h="153">
                    <a:moveTo>
                      <a:pt x="96" y="153"/>
                    </a:moveTo>
                    <a:lnTo>
                      <a:pt x="82" y="153"/>
                    </a:lnTo>
                    <a:lnTo>
                      <a:pt x="67" y="153"/>
                    </a:lnTo>
                    <a:lnTo>
                      <a:pt x="53" y="153"/>
                    </a:lnTo>
                    <a:lnTo>
                      <a:pt x="39" y="153"/>
                    </a:lnTo>
                    <a:lnTo>
                      <a:pt x="28" y="144"/>
                    </a:lnTo>
                    <a:lnTo>
                      <a:pt x="19" y="135"/>
                    </a:lnTo>
                    <a:lnTo>
                      <a:pt x="10" y="124"/>
                    </a:lnTo>
                    <a:lnTo>
                      <a:pt x="0" y="114"/>
                    </a:lnTo>
                    <a:lnTo>
                      <a:pt x="0" y="86"/>
                    </a:lnTo>
                    <a:lnTo>
                      <a:pt x="0" y="57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77" y="0"/>
                    </a:lnTo>
                    <a:lnTo>
                      <a:pt x="115" y="0"/>
                    </a:lnTo>
                    <a:lnTo>
                      <a:pt x="153" y="0"/>
                    </a:lnTo>
                    <a:lnTo>
                      <a:pt x="153" y="38"/>
                    </a:lnTo>
                    <a:lnTo>
                      <a:pt x="153" y="76"/>
                    </a:lnTo>
                    <a:lnTo>
                      <a:pt x="153" y="115"/>
                    </a:lnTo>
                    <a:lnTo>
                      <a:pt x="153" y="153"/>
                    </a:lnTo>
                    <a:lnTo>
                      <a:pt x="139" y="153"/>
                    </a:lnTo>
                    <a:lnTo>
                      <a:pt x="125" y="153"/>
                    </a:lnTo>
                    <a:lnTo>
                      <a:pt x="111" y="153"/>
                    </a:lnTo>
                    <a:lnTo>
                      <a:pt x="96" y="153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5" name="Freeform 461"/>
              <p:cNvSpPr>
                <a:spLocks/>
              </p:cNvSpPr>
              <p:nvPr/>
            </p:nvSpPr>
            <p:spPr bwMode="auto">
              <a:xfrm flipH="1">
                <a:off x="8072" y="1652"/>
                <a:ext cx="31" cy="36"/>
              </a:xfrm>
              <a:custGeom>
                <a:avLst/>
                <a:gdLst>
                  <a:gd name="T0" fmla="*/ 250 w 250"/>
                  <a:gd name="T1" fmla="*/ 231 h 231"/>
                  <a:gd name="T2" fmla="*/ 216 w 250"/>
                  <a:gd name="T3" fmla="*/ 197 h 231"/>
                  <a:gd name="T4" fmla="*/ 183 w 250"/>
                  <a:gd name="T5" fmla="*/ 164 h 231"/>
                  <a:gd name="T6" fmla="*/ 149 w 250"/>
                  <a:gd name="T7" fmla="*/ 130 h 231"/>
                  <a:gd name="T8" fmla="*/ 115 w 250"/>
                  <a:gd name="T9" fmla="*/ 96 h 231"/>
                  <a:gd name="T10" fmla="*/ 106 w 250"/>
                  <a:gd name="T11" fmla="*/ 96 h 231"/>
                  <a:gd name="T12" fmla="*/ 96 w 250"/>
                  <a:gd name="T13" fmla="*/ 96 h 231"/>
                  <a:gd name="T14" fmla="*/ 72 w 250"/>
                  <a:gd name="T15" fmla="*/ 73 h 231"/>
                  <a:gd name="T16" fmla="*/ 49 w 250"/>
                  <a:gd name="T17" fmla="*/ 49 h 231"/>
                  <a:gd name="T18" fmla="*/ 25 w 250"/>
                  <a:gd name="T19" fmla="*/ 24 h 231"/>
                  <a:gd name="T20" fmla="*/ 0 w 250"/>
                  <a:gd name="T2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0" h="231">
                    <a:moveTo>
                      <a:pt x="250" y="231"/>
                    </a:moveTo>
                    <a:lnTo>
                      <a:pt x="216" y="197"/>
                    </a:lnTo>
                    <a:lnTo>
                      <a:pt x="183" y="164"/>
                    </a:lnTo>
                    <a:lnTo>
                      <a:pt x="149" y="130"/>
                    </a:lnTo>
                    <a:lnTo>
                      <a:pt x="115" y="96"/>
                    </a:lnTo>
                    <a:lnTo>
                      <a:pt x="106" y="96"/>
                    </a:lnTo>
                    <a:lnTo>
                      <a:pt x="96" y="96"/>
                    </a:lnTo>
                    <a:lnTo>
                      <a:pt x="72" y="73"/>
                    </a:lnTo>
                    <a:lnTo>
                      <a:pt x="49" y="49"/>
                    </a:lnTo>
                    <a:lnTo>
                      <a:pt x="25" y="2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66" name="Freeform 462"/>
              <p:cNvSpPr>
                <a:spLocks/>
              </p:cNvSpPr>
              <p:nvPr/>
            </p:nvSpPr>
            <p:spPr bwMode="auto">
              <a:xfrm flipH="1">
                <a:off x="8050" y="1631"/>
                <a:ext cx="27" cy="36"/>
              </a:xfrm>
              <a:custGeom>
                <a:avLst/>
                <a:gdLst>
                  <a:gd name="T0" fmla="*/ 212 w 212"/>
                  <a:gd name="T1" fmla="*/ 231 h 231"/>
                  <a:gd name="T2" fmla="*/ 193 w 212"/>
                  <a:gd name="T3" fmla="*/ 213 h 231"/>
                  <a:gd name="T4" fmla="*/ 174 w 212"/>
                  <a:gd name="T5" fmla="*/ 193 h 231"/>
                  <a:gd name="T6" fmla="*/ 155 w 212"/>
                  <a:gd name="T7" fmla="*/ 174 h 231"/>
                  <a:gd name="T8" fmla="*/ 136 w 212"/>
                  <a:gd name="T9" fmla="*/ 154 h 231"/>
                  <a:gd name="T10" fmla="*/ 136 w 212"/>
                  <a:gd name="T11" fmla="*/ 145 h 231"/>
                  <a:gd name="T12" fmla="*/ 136 w 212"/>
                  <a:gd name="T13" fmla="*/ 135 h 231"/>
                  <a:gd name="T14" fmla="*/ 102 w 212"/>
                  <a:gd name="T15" fmla="*/ 102 h 231"/>
                  <a:gd name="T16" fmla="*/ 69 w 212"/>
                  <a:gd name="T17" fmla="*/ 68 h 231"/>
                  <a:gd name="T18" fmla="*/ 34 w 212"/>
                  <a:gd name="T19" fmla="*/ 35 h 231"/>
                  <a:gd name="T20" fmla="*/ 0 w 212"/>
                  <a:gd name="T21" fmla="*/ 0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2" h="231">
                    <a:moveTo>
                      <a:pt x="212" y="231"/>
                    </a:moveTo>
                    <a:lnTo>
                      <a:pt x="193" y="213"/>
                    </a:lnTo>
                    <a:lnTo>
                      <a:pt x="174" y="193"/>
                    </a:lnTo>
                    <a:lnTo>
                      <a:pt x="155" y="174"/>
                    </a:lnTo>
                    <a:lnTo>
                      <a:pt x="136" y="154"/>
                    </a:lnTo>
                    <a:lnTo>
                      <a:pt x="136" y="145"/>
                    </a:lnTo>
                    <a:lnTo>
                      <a:pt x="136" y="135"/>
                    </a:lnTo>
                    <a:lnTo>
                      <a:pt x="102" y="102"/>
                    </a:lnTo>
                    <a:lnTo>
                      <a:pt x="69" y="68"/>
                    </a:lnTo>
                    <a:lnTo>
                      <a:pt x="34" y="3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767" name="Group 463"/>
              <p:cNvGrpSpPr>
                <a:grpSpLocks/>
              </p:cNvGrpSpPr>
              <p:nvPr/>
            </p:nvGrpSpPr>
            <p:grpSpPr bwMode="auto">
              <a:xfrm flipH="1">
                <a:off x="8149" y="1639"/>
                <a:ext cx="29" cy="261"/>
                <a:chOff x="8149" y="1639"/>
                <a:chExt cx="29" cy="261"/>
              </a:xfrm>
            </p:grpSpPr>
            <p:sp>
              <p:nvSpPr>
                <p:cNvPr id="610768" name="Freeform 464"/>
                <p:cNvSpPr>
                  <a:spLocks/>
                </p:cNvSpPr>
                <p:nvPr/>
              </p:nvSpPr>
              <p:spPr bwMode="auto">
                <a:xfrm flipH="1">
                  <a:off x="8153" y="1864"/>
                  <a:ext cx="22" cy="36"/>
                </a:xfrm>
                <a:custGeom>
                  <a:avLst/>
                  <a:gdLst>
                    <a:gd name="T0" fmla="*/ 95 w 174"/>
                    <a:gd name="T1" fmla="*/ 0 h 231"/>
                    <a:gd name="T2" fmla="*/ 105 w 174"/>
                    <a:gd name="T3" fmla="*/ 0 h 231"/>
                    <a:gd name="T4" fmla="*/ 114 w 174"/>
                    <a:gd name="T5" fmla="*/ 0 h 231"/>
                    <a:gd name="T6" fmla="*/ 124 w 174"/>
                    <a:gd name="T7" fmla="*/ 0 h 231"/>
                    <a:gd name="T8" fmla="*/ 134 w 174"/>
                    <a:gd name="T9" fmla="*/ 0 h 231"/>
                    <a:gd name="T10" fmla="*/ 144 w 174"/>
                    <a:gd name="T11" fmla="*/ 9 h 231"/>
                    <a:gd name="T12" fmla="*/ 154 w 174"/>
                    <a:gd name="T13" fmla="*/ 20 h 231"/>
                    <a:gd name="T14" fmla="*/ 163 w 174"/>
                    <a:gd name="T15" fmla="*/ 20 h 231"/>
                    <a:gd name="T16" fmla="*/ 174 w 174"/>
                    <a:gd name="T17" fmla="*/ 20 h 231"/>
                    <a:gd name="T18" fmla="*/ 174 w 174"/>
                    <a:gd name="T19" fmla="*/ 58 h 231"/>
                    <a:gd name="T20" fmla="*/ 174 w 174"/>
                    <a:gd name="T21" fmla="*/ 97 h 231"/>
                    <a:gd name="T22" fmla="*/ 174 w 174"/>
                    <a:gd name="T23" fmla="*/ 135 h 231"/>
                    <a:gd name="T24" fmla="*/ 174 w 174"/>
                    <a:gd name="T25" fmla="*/ 173 h 231"/>
                    <a:gd name="T26" fmla="*/ 158 w 174"/>
                    <a:gd name="T27" fmla="*/ 187 h 231"/>
                    <a:gd name="T28" fmla="*/ 144 w 174"/>
                    <a:gd name="T29" fmla="*/ 203 h 231"/>
                    <a:gd name="T30" fmla="*/ 129 w 174"/>
                    <a:gd name="T31" fmla="*/ 217 h 231"/>
                    <a:gd name="T32" fmla="*/ 115 w 174"/>
                    <a:gd name="T33" fmla="*/ 231 h 231"/>
                    <a:gd name="T34" fmla="*/ 102 w 174"/>
                    <a:gd name="T35" fmla="*/ 231 h 231"/>
                    <a:gd name="T36" fmla="*/ 87 w 174"/>
                    <a:gd name="T37" fmla="*/ 231 h 231"/>
                    <a:gd name="T38" fmla="*/ 73 w 174"/>
                    <a:gd name="T39" fmla="*/ 231 h 231"/>
                    <a:gd name="T40" fmla="*/ 58 w 174"/>
                    <a:gd name="T41" fmla="*/ 231 h 231"/>
                    <a:gd name="T42" fmla="*/ 49 w 174"/>
                    <a:gd name="T43" fmla="*/ 222 h 231"/>
                    <a:gd name="T44" fmla="*/ 39 w 174"/>
                    <a:gd name="T45" fmla="*/ 212 h 231"/>
                    <a:gd name="T46" fmla="*/ 30 w 174"/>
                    <a:gd name="T47" fmla="*/ 212 h 231"/>
                    <a:gd name="T48" fmla="*/ 19 w 174"/>
                    <a:gd name="T49" fmla="*/ 212 h 231"/>
                    <a:gd name="T50" fmla="*/ 19 w 174"/>
                    <a:gd name="T51" fmla="*/ 203 h 231"/>
                    <a:gd name="T52" fmla="*/ 19 w 174"/>
                    <a:gd name="T53" fmla="*/ 192 h 231"/>
                    <a:gd name="T54" fmla="*/ 10 w 174"/>
                    <a:gd name="T55" fmla="*/ 183 h 231"/>
                    <a:gd name="T56" fmla="*/ 0 w 174"/>
                    <a:gd name="T57" fmla="*/ 173 h 231"/>
                    <a:gd name="T58" fmla="*/ 0 w 174"/>
                    <a:gd name="T59" fmla="*/ 149 h 231"/>
                    <a:gd name="T60" fmla="*/ 0 w 174"/>
                    <a:gd name="T61" fmla="*/ 126 h 231"/>
                    <a:gd name="T62" fmla="*/ 0 w 174"/>
                    <a:gd name="T63" fmla="*/ 102 h 231"/>
                    <a:gd name="T64" fmla="*/ 0 w 174"/>
                    <a:gd name="T65" fmla="*/ 77 h 231"/>
                    <a:gd name="T66" fmla="*/ 9 w 174"/>
                    <a:gd name="T67" fmla="*/ 69 h 231"/>
                    <a:gd name="T68" fmla="*/ 19 w 174"/>
                    <a:gd name="T69" fmla="*/ 59 h 231"/>
                    <a:gd name="T70" fmla="*/ 19 w 174"/>
                    <a:gd name="T71" fmla="*/ 49 h 231"/>
                    <a:gd name="T72" fmla="*/ 19 w 174"/>
                    <a:gd name="T73" fmla="*/ 39 h 231"/>
                    <a:gd name="T74" fmla="*/ 19 w 174"/>
                    <a:gd name="T75" fmla="*/ 30 h 231"/>
                    <a:gd name="T76" fmla="*/ 19 w 174"/>
                    <a:gd name="T77" fmla="*/ 20 h 231"/>
                    <a:gd name="T78" fmla="*/ 29 w 174"/>
                    <a:gd name="T79" fmla="*/ 20 h 231"/>
                    <a:gd name="T80" fmla="*/ 38 w 174"/>
                    <a:gd name="T81" fmla="*/ 20 h 231"/>
                    <a:gd name="T82" fmla="*/ 48 w 174"/>
                    <a:gd name="T83" fmla="*/ 20 h 231"/>
                    <a:gd name="T84" fmla="*/ 58 w 174"/>
                    <a:gd name="T85" fmla="*/ 20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4" h="231">
                      <a:moveTo>
                        <a:pt x="95" y="0"/>
                      </a:moveTo>
                      <a:lnTo>
                        <a:pt x="105" y="0"/>
                      </a:lnTo>
                      <a:lnTo>
                        <a:pt x="114" y="0"/>
                      </a:lnTo>
                      <a:lnTo>
                        <a:pt x="124" y="0"/>
                      </a:lnTo>
                      <a:lnTo>
                        <a:pt x="134" y="0"/>
                      </a:lnTo>
                      <a:lnTo>
                        <a:pt x="144" y="9"/>
                      </a:lnTo>
                      <a:lnTo>
                        <a:pt x="154" y="20"/>
                      </a:lnTo>
                      <a:lnTo>
                        <a:pt x="163" y="20"/>
                      </a:lnTo>
                      <a:lnTo>
                        <a:pt x="174" y="20"/>
                      </a:lnTo>
                      <a:lnTo>
                        <a:pt x="174" y="58"/>
                      </a:lnTo>
                      <a:lnTo>
                        <a:pt x="174" y="97"/>
                      </a:lnTo>
                      <a:lnTo>
                        <a:pt x="174" y="135"/>
                      </a:lnTo>
                      <a:lnTo>
                        <a:pt x="174" y="173"/>
                      </a:lnTo>
                      <a:lnTo>
                        <a:pt x="158" y="187"/>
                      </a:lnTo>
                      <a:lnTo>
                        <a:pt x="144" y="203"/>
                      </a:lnTo>
                      <a:lnTo>
                        <a:pt x="129" y="217"/>
                      </a:lnTo>
                      <a:lnTo>
                        <a:pt x="115" y="231"/>
                      </a:lnTo>
                      <a:lnTo>
                        <a:pt x="102" y="231"/>
                      </a:lnTo>
                      <a:lnTo>
                        <a:pt x="87" y="231"/>
                      </a:lnTo>
                      <a:lnTo>
                        <a:pt x="73" y="231"/>
                      </a:lnTo>
                      <a:lnTo>
                        <a:pt x="58" y="231"/>
                      </a:lnTo>
                      <a:lnTo>
                        <a:pt x="49" y="222"/>
                      </a:lnTo>
                      <a:lnTo>
                        <a:pt x="39" y="212"/>
                      </a:lnTo>
                      <a:lnTo>
                        <a:pt x="30" y="212"/>
                      </a:lnTo>
                      <a:lnTo>
                        <a:pt x="19" y="212"/>
                      </a:lnTo>
                      <a:lnTo>
                        <a:pt x="19" y="203"/>
                      </a:lnTo>
                      <a:lnTo>
                        <a:pt x="19" y="192"/>
                      </a:lnTo>
                      <a:lnTo>
                        <a:pt x="10" y="183"/>
                      </a:lnTo>
                      <a:lnTo>
                        <a:pt x="0" y="173"/>
                      </a:lnTo>
                      <a:lnTo>
                        <a:pt x="0" y="149"/>
                      </a:lnTo>
                      <a:lnTo>
                        <a:pt x="0" y="126"/>
                      </a:lnTo>
                      <a:lnTo>
                        <a:pt x="0" y="102"/>
                      </a:lnTo>
                      <a:lnTo>
                        <a:pt x="0" y="77"/>
                      </a:lnTo>
                      <a:lnTo>
                        <a:pt x="9" y="69"/>
                      </a:lnTo>
                      <a:lnTo>
                        <a:pt x="19" y="59"/>
                      </a:lnTo>
                      <a:lnTo>
                        <a:pt x="19" y="49"/>
                      </a:lnTo>
                      <a:lnTo>
                        <a:pt x="19" y="39"/>
                      </a:lnTo>
                      <a:lnTo>
                        <a:pt x="19" y="30"/>
                      </a:lnTo>
                      <a:lnTo>
                        <a:pt x="19" y="20"/>
                      </a:lnTo>
                      <a:lnTo>
                        <a:pt x="29" y="20"/>
                      </a:lnTo>
                      <a:lnTo>
                        <a:pt x="38" y="20"/>
                      </a:lnTo>
                      <a:lnTo>
                        <a:pt x="48" y="20"/>
                      </a:lnTo>
                      <a:lnTo>
                        <a:pt x="58" y="2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69" name="Freeform 465"/>
                <p:cNvSpPr>
                  <a:spLocks/>
                </p:cNvSpPr>
                <p:nvPr/>
              </p:nvSpPr>
              <p:spPr bwMode="auto">
                <a:xfrm flipH="1">
                  <a:off x="8165" y="1861"/>
                  <a:ext cx="3" cy="6"/>
                </a:xfrm>
                <a:custGeom>
                  <a:avLst/>
                  <a:gdLst>
                    <a:gd name="T0" fmla="*/ 0 w 20"/>
                    <a:gd name="T1" fmla="*/ 39 h 39"/>
                    <a:gd name="T2" fmla="*/ 0 w 20"/>
                    <a:gd name="T3" fmla="*/ 29 h 39"/>
                    <a:gd name="T4" fmla="*/ 0 w 20"/>
                    <a:gd name="T5" fmla="*/ 19 h 39"/>
                    <a:gd name="T6" fmla="*/ 10 w 20"/>
                    <a:gd name="T7" fmla="*/ 10 h 39"/>
                    <a:gd name="T8" fmla="*/ 20 w 20"/>
                    <a:gd name="T9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39">
                      <a:moveTo>
                        <a:pt x="0" y="39"/>
                      </a:moveTo>
                      <a:lnTo>
                        <a:pt x="0" y="29"/>
                      </a:lnTo>
                      <a:lnTo>
                        <a:pt x="0" y="19"/>
                      </a:lnTo>
                      <a:lnTo>
                        <a:pt x="10" y="10"/>
                      </a:lnTo>
                      <a:lnTo>
                        <a:pt x="2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0" name="Freeform 466"/>
                <p:cNvSpPr>
                  <a:spLocks/>
                </p:cNvSpPr>
                <p:nvPr/>
              </p:nvSpPr>
              <p:spPr bwMode="auto">
                <a:xfrm flipH="1">
                  <a:off x="8163" y="1864"/>
                  <a:ext cx="5" cy="3"/>
                </a:xfrm>
                <a:custGeom>
                  <a:avLst/>
                  <a:gdLst>
                    <a:gd name="T0" fmla="*/ 37 w 37"/>
                    <a:gd name="T1" fmla="*/ 0 h 20"/>
                    <a:gd name="T2" fmla="*/ 29 w 37"/>
                    <a:gd name="T3" fmla="*/ 9 h 20"/>
                    <a:gd name="T4" fmla="*/ 20 w 37"/>
                    <a:gd name="T5" fmla="*/ 20 h 20"/>
                    <a:gd name="T6" fmla="*/ 11 w 37"/>
                    <a:gd name="T7" fmla="*/ 20 h 20"/>
                    <a:gd name="T8" fmla="*/ 0 w 37"/>
                    <a:gd name="T9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20">
                      <a:moveTo>
                        <a:pt x="37" y="0"/>
                      </a:moveTo>
                      <a:lnTo>
                        <a:pt x="29" y="9"/>
                      </a:lnTo>
                      <a:lnTo>
                        <a:pt x="20" y="20"/>
                      </a:lnTo>
                      <a:lnTo>
                        <a:pt x="11" y="20"/>
                      </a:lnTo>
                      <a:lnTo>
                        <a:pt x="0" y="2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1" name="Freeform 467"/>
                <p:cNvSpPr>
                  <a:spLocks/>
                </p:cNvSpPr>
                <p:nvPr/>
              </p:nvSpPr>
              <p:spPr bwMode="auto">
                <a:xfrm flipH="1">
                  <a:off x="8163" y="1861"/>
                  <a:ext cx="2" cy="3"/>
                </a:xfrm>
                <a:custGeom>
                  <a:avLst/>
                  <a:gdLst>
                    <a:gd name="T0" fmla="*/ 17 w 17"/>
                    <a:gd name="T1" fmla="*/ 19 h 19"/>
                    <a:gd name="T2" fmla="*/ 9 w 17"/>
                    <a:gd name="T3" fmla="*/ 10 h 19"/>
                    <a:gd name="T4" fmla="*/ 0 w 17"/>
                    <a:gd name="T5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" h="19">
                      <a:moveTo>
                        <a:pt x="17" y="19"/>
                      </a:moveTo>
                      <a:lnTo>
                        <a:pt x="9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2" name="Freeform 468"/>
                <p:cNvSpPr>
                  <a:spLocks/>
                </p:cNvSpPr>
                <p:nvPr/>
              </p:nvSpPr>
              <p:spPr bwMode="auto">
                <a:xfrm flipH="1">
                  <a:off x="8149" y="1840"/>
                  <a:ext cx="16" cy="21"/>
                </a:xfrm>
                <a:custGeom>
                  <a:avLst/>
                  <a:gdLst>
                    <a:gd name="T0" fmla="*/ 0 w 134"/>
                    <a:gd name="T1" fmla="*/ 134 h 134"/>
                    <a:gd name="T2" fmla="*/ 0 w 134"/>
                    <a:gd name="T3" fmla="*/ 124 h 134"/>
                    <a:gd name="T4" fmla="*/ 0 w 134"/>
                    <a:gd name="T5" fmla="*/ 115 h 134"/>
                    <a:gd name="T6" fmla="*/ 0 w 134"/>
                    <a:gd name="T7" fmla="*/ 106 h 134"/>
                    <a:gd name="T8" fmla="*/ 0 w 134"/>
                    <a:gd name="T9" fmla="*/ 97 h 134"/>
                    <a:gd name="T10" fmla="*/ 8 w 134"/>
                    <a:gd name="T11" fmla="*/ 87 h 134"/>
                    <a:gd name="T12" fmla="*/ 17 w 134"/>
                    <a:gd name="T13" fmla="*/ 77 h 134"/>
                    <a:gd name="T14" fmla="*/ 27 w 134"/>
                    <a:gd name="T15" fmla="*/ 77 h 134"/>
                    <a:gd name="T16" fmla="*/ 37 w 134"/>
                    <a:gd name="T17" fmla="*/ 77 h 134"/>
                    <a:gd name="T18" fmla="*/ 46 w 134"/>
                    <a:gd name="T19" fmla="*/ 68 h 134"/>
                    <a:gd name="T20" fmla="*/ 55 w 134"/>
                    <a:gd name="T21" fmla="*/ 59 h 134"/>
                    <a:gd name="T22" fmla="*/ 66 w 134"/>
                    <a:gd name="T23" fmla="*/ 48 h 134"/>
                    <a:gd name="T24" fmla="*/ 76 w 134"/>
                    <a:gd name="T25" fmla="*/ 38 h 134"/>
                    <a:gd name="T26" fmla="*/ 85 w 134"/>
                    <a:gd name="T27" fmla="*/ 38 h 134"/>
                    <a:gd name="T28" fmla="*/ 96 w 134"/>
                    <a:gd name="T29" fmla="*/ 38 h 134"/>
                    <a:gd name="T30" fmla="*/ 105 w 134"/>
                    <a:gd name="T31" fmla="*/ 29 h 134"/>
                    <a:gd name="T32" fmla="*/ 114 w 134"/>
                    <a:gd name="T33" fmla="*/ 20 h 134"/>
                    <a:gd name="T34" fmla="*/ 123 w 134"/>
                    <a:gd name="T35" fmla="*/ 10 h 134"/>
                    <a:gd name="T36" fmla="*/ 134 w 134"/>
                    <a:gd name="T37" fmla="*/ 0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34" h="134">
                      <a:moveTo>
                        <a:pt x="0" y="134"/>
                      </a:moveTo>
                      <a:lnTo>
                        <a:pt x="0" y="124"/>
                      </a:lnTo>
                      <a:lnTo>
                        <a:pt x="0" y="115"/>
                      </a:lnTo>
                      <a:lnTo>
                        <a:pt x="0" y="106"/>
                      </a:lnTo>
                      <a:lnTo>
                        <a:pt x="0" y="97"/>
                      </a:lnTo>
                      <a:lnTo>
                        <a:pt x="8" y="87"/>
                      </a:lnTo>
                      <a:lnTo>
                        <a:pt x="17" y="77"/>
                      </a:lnTo>
                      <a:lnTo>
                        <a:pt x="27" y="77"/>
                      </a:lnTo>
                      <a:lnTo>
                        <a:pt x="37" y="77"/>
                      </a:lnTo>
                      <a:lnTo>
                        <a:pt x="46" y="68"/>
                      </a:lnTo>
                      <a:lnTo>
                        <a:pt x="55" y="59"/>
                      </a:lnTo>
                      <a:lnTo>
                        <a:pt x="66" y="48"/>
                      </a:lnTo>
                      <a:lnTo>
                        <a:pt x="76" y="38"/>
                      </a:lnTo>
                      <a:lnTo>
                        <a:pt x="85" y="38"/>
                      </a:lnTo>
                      <a:lnTo>
                        <a:pt x="96" y="38"/>
                      </a:lnTo>
                      <a:lnTo>
                        <a:pt x="105" y="29"/>
                      </a:lnTo>
                      <a:lnTo>
                        <a:pt x="114" y="20"/>
                      </a:lnTo>
                      <a:lnTo>
                        <a:pt x="123" y="10"/>
                      </a:lnTo>
                      <a:lnTo>
                        <a:pt x="134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3" name="Freeform 469"/>
                <p:cNvSpPr>
                  <a:spLocks/>
                </p:cNvSpPr>
                <p:nvPr/>
              </p:nvSpPr>
              <p:spPr bwMode="auto">
                <a:xfrm flipH="1">
                  <a:off x="8175" y="1825"/>
                  <a:ext cx="3" cy="4"/>
                </a:xfrm>
                <a:custGeom>
                  <a:avLst/>
                  <a:gdLst>
                    <a:gd name="T0" fmla="*/ 20 w 20"/>
                    <a:gd name="T1" fmla="*/ 19 h 19"/>
                    <a:gd name="T2" fmla="*/ 11 w 20"/>
                    <a:gd name="T3" fmla="*/ 10 h 19"/>
                    <a:gd name="T4" fmla="*/ 0 w 20"/>
                    <a:gd name="T5" fmla="*/ 0 h 19"/>
                    <a:gd name="T6" fmla="*/ 10 w 20"/>
                    <a:gd name="T7" fmla="*/ 9 h 19"/>
                    <a:gd name="T8" fmla="*/ 20 w 20"/>
                    <a:gd name="T9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19">
                      <a:moveTo>
                        <a:pt x="20" y="19"/>
                      </a:moveTo>
                      <a:lnTo>
                        <a:pt x="11" y="10"/>
                      </a:lnTo>
                      <a:lnTo>
                        <a:pt x="0" y="0"/>
                      </a:lnTo>
                      <a:lnTo>
                        <a:pt x="10" y="9"/>
                      </a:lnTo>
                      <a:lnTo>
                        <a:pt x="20" y="1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4" name="Freeform 470"/>
                <p:cNvSpPr>
                  <a:spLocks/>
                </p:cNvSpPr>
                <p:nvPr/>
              </p:nvSpPr>
              <p:spPr bwMode="auto">
                <a:xfrm flipH="1">
                  <a:off x="8151" y="1778"/>
                  <a:ext cx="14" cy="51"/>
                </a:xfrm>
                <a:custGeom>
                  <a:avLst/>
                  <a:gdLst>
                    <a:gd name="T0" fmla="*/ 0 w 114"/>
                    <a:gd name="T1" fmla="*/ 327 h 327"/>
                    <a:gd name="T2" fmla="*/ 8 w 114"/>
                    <a:gd name="T3" fmla="*/ 327 h 327"/>
                    <a:gd name="T4" fmla="*/ 17 w 114"/>
                    <a:gd name="T5" fmla="*/ 327 h 327"/>
                    <a:gd name="T6" fmla="*/ 32 w 114"/>
                    <a:gd name="T7" fmla="*/ 313 h 327"/>
                    <a:gd name="T8" fmla="*/ 46 w 114"/>
                    <a:gd name="T9" fmla="*/ 297 h 327"/>
                    <a:gd name="T10" fmla="*/ 62 w 114"/>
                    <a:gd name="T11" fmla="*/ 283 h 327"/>
                    <a:gd name="T12" fmla="*/ 76 w 114"/>
                    <a:gd name="T13" fmla="*/ 268 h 327"/>
                    <a:gd name="T14" fmla="*/ 76 w 114"/>
                    <a:gd name="T15" fmla="*/ 259 h 327"/>
                    <a:gd name="T16" fmla="*/ 76 w 114"/>
                    <a:gd name="T17" fmla="*/ 250 h 327"/>
                    <a:gd name="T18" fmla="*/ 76 w 114"/>
                    <a:gd name="T19" fmla="*/ 240 h 327"/>
                    <a:gd name="T20" fmla="*/ 76 w 114"/>
                    <a:gd name="T21" fmla="*/ 229 h 327"/>
                    <a:gd name="T22" fmla="*/ 85 w 114"/>
                    <a:gd name="T23" fmla="*/ 221 h 327"/>
                    <a:gd name="T24" fmla="*/ 96 w 114"/>
                    <a:gd name="T25" fmla="*/ 211 h 327"/>
                    <a:gd name="T26" fmla="*/ 96 w 114"/>
                    <a:gd name="T27" fmla="*/ 202 h 327"/>
                    <a:gd name="T28" fmla="*/ 96 w 114"/>
                    <a:gd name="T29" fmla="*/ 191 h 327"/>
                    <a:gd name="T30" fmla="*/ 86 w 114"/>
                    <a:gd name="T31" fmla="*/ 183 h 327"/>
                    <a:gd name="T32" fmla="*/ 76 w 114"/>
                    <a:gd name="T33" fmla="*/ 173 h 327"/>
                    <a:gd name="T34" fmla="*/ 76 w 114"/>
                    <a:gd name="T35" fmla="*/ 164 h 327"/>
                    <a:gd name="T36" fmla="*/ 76 w 114"/>
                    <a:gd name="T37" fmla="*/ 153 h 327"/>
                    <a:gd name="T38" fmla="*/ 67 w 114"/>
                    <a:gd name="T39" fmla="*/ 144 h 327"/>
                    <a:gd name="T40" fmla="*/ 56 w 114"/>
                    <a:gd name="T41" fmla="*/ 135 h 327"/>
                    <a:gd name="T42" fmla="*/ 47 w 114"/>
                    <a:gd name="T43" fmla="*/ 126 h 327"/>
                    <a:gd name="T44" fmla="*/ 37 w 114"/>
                    <a:gd name="T45" fmla="*/ 115 h 327"/>
                    <a:gd name="T46" fmla="*/ 28 w 114"/>
                    <a:gd name="T47" fmla="*/ 115 h 327"/>
                    <a:gd name="T48" fmla="*/ 17 w 114"/>
                    <a:gd name="T49" fmla="*/ 115 h 327"/>
                    <a:gd name="T50" fmla="*/ 9 w 114"/>
                    <a:gd name="T51" fmla="*/ 106 h 327"/>
                    <a:gd name="T52" fmla="*/ 0 w 114"/>
                    <a:gd name="T53" fmla="*/ 96 h 327"/>
                    <a:gd name="T54" fmla="*/ 0 w 114"/>
                    <a:gd name="T55" fmla="*/ 77 h 327"/>
                    <a:gd name="T56" fmla="*/ 0 w 114"/>
                    <a:gd name="T57" fmla="*/ 58 h 327"/>
                    <a:gd name="T58" fmla="*/ 0 w 114"/>
                    <a:gd name="T59" fmla="*/ 38 h 327"/>
                    <a:gd name="T60" fmla="*/ 0 w 114"/>
                    <a:gd name="T61" fmla="*/ 19 h 327"/>
                    <a:gd name="T62" fmla="*/ 8 w 114"/>
                    <a:gd name="T63" fmla="*/ 10 h 327"/>
                    <a:gd name="T64" fmla="*/ 17 w 114"/>
                    <a:gd name="T65" fmla="*/ 0 h 327"/>
                    <a:gd name="T66" fmla="*/ 41 w 114"/>
                    <a:gd name="T67" fmla="*/ 0 h 327"/>
                    <a:gd name="T68" fmla="*/ 66 w 114"/>
                    <a:gd name="T69" fmla="*/ 0 h 327"/>
                    <a:gd name="T70" fmla="*/ 89 w 114"/>
                    <a:gd name="T71" fmla="*/ 0 h 327"/>
                    <a:gd name="T72" fmla="*/ 114 w 114"/>
                    <a:gd name="T73" fmla="*/ 0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14" h="327">
                      <a:moveTo>
                        <a:pt x="0" y="327"/>
                      </a:moveTo>
                      <a:lnTo>
                        <a:pt x="8" y="327"/>
                      </a:lnTo>
                      <a:lnTo>
                        <a:pt x="17" y="327"/>
                      </a:lnTo>
                      <a:lnTo>
                        <a:pt x="32" y="313"/>
                      </a:lnTo>
                      <a:lnTo>
                        <a:pt x="46" y="297"/>
                      </a:lnTo>
                      <a:lnTo>
                        <a:pt x="62" y="283"/>
                      </a:lnTo>
                      <a:lnTo>
                        <a:pt x="76" y="268"/>
                      </a:lnTo>
                      <a:lnTo>
                        <a:pt x="76" y="259"/>
                      </a:lnTo>
                      <a:lnTo>
                        <a:pt x="76" y="250"/>
                      </a:lnTo>
                      <a:lnTo>
                        <a:pt x="76" y="240"/>
                      </a:lnTo>
                      <a:lnTo>
                        <a:pt x="76" y="229"/>
                      </a:lnTo>
                      <a:lnTo>
                        <a:pt x="85" y="221"/>
                      </a:lnTo>
                      <a:lnTo>
                        <a:pt x="96" y="211"/>
                      </a:lnTo>
                      <a:lnTo>
                        <a:pt x="96" y="202"/>
                      </a:lnTo>
                      <a:lnTo>
                        <a:pt x="96" y="191"/>
                      </a:lnTo>
                      <a:lnTo>
                        <a:pt x="86" y="183"/>
                      </a:lnTo>
                      <a:lnTo>
                        <a:pt x="76" y="173"/>
                      </a:lnTo>
                      <a:lnTo>
                        <a:pt x="76" y="164"/>
                      </a:lnTo>
                      <a:lnTo>
                        <a:pt x="76" y="153"/>
                      </a:lnTo>
                      <a:lnTo>
                        <a:pt x="67" y="144"/>
                      </a:lnTo>
                      <a:lnTo>
                        <a:pt x="56" y="135"/>
                      </a:lnTo>
                      <a:lnTo>
                        <a:pt x="47" y="126"/>
                      </a:lnTo>
                      <a:lnTo>
                        <a:pt x="37" y="115"/>
                      </a:lnTo>
                      <a:lnTo>
                        <a:pt x="28" y="115"/>
                      </a:lnTo>
                      <a:lnTo>
                        <a:pt x="17" y="115"/>
                      </a:lnTo>
                      <a:lnTo>
                        <a:pt x="9" y="106"/>
                      </a:lnTo>
                      <a:lnTo>
                        <a:pt x="0" y="96"/>
                      </a:lnTo>
                      <a:lnTo>
                        <a:pt x="0" y="77"/>
                      </a:lnTo>
                      <a:lnTo>
                        <a:pt x="0" y="58"/>
                      </a:lnTo>
                      <a:lnTo>
                        <a:pt x="0" y="38"/>
                      </a:lnTo>
                      <a:lnTo>
                        <a:pt x="0" y="19"/>
                      </a:lnTo>
                      <a:lnTo>
                        <a:pt x="8" y="10"/>
                      </a:lnTo>
                      <a:lnTo>
                        <a:pt x="17" y="0"/>
                      </a:lnTo>
                      <a:lnTo>
                        <a:pt x="41" y="0"/>
                      </a:lnTo>
                      <a:lnTo>
                        <a:pt x="66" y="0"/>
                      </a:lnTo>
                      <a:lnTo>
                        <a:pt x="89" y="0"/>
                      </a:lnTo>
                      <a:lnTo>
                        <a:pt x="114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5" name="Freeform 471"/>
                <p:cNvSpPr>
                  <a:spLocks/>
                </p:cNvSpPr>
                <p:nvPr/>
              </p:nvSpPr>
              <p:spPr bwMode="auto">
                <a:xfrm flipH="1">
                  <a:off x="8158" y="1744"/>
                  <a:ext cx="3" cy="15"/>
                </a:xfrm>
                <a:custGeom>
                  <a:avLst/>
                  <a:gdLst>
                    <a:gd name="T0" fmla="*/ 0 w 19"/>
                    <a:gd name="T1" fmla="*/ 95 h 95"/>
                    <a:gd name="T2" fmla="*/ 0 w 19"/>
                    <a:gd name="T3" fmla="*/ 86 h 95"/>
                    <a:gd name="T4" fmla="*/ 0 w 19"/>
                    <a:gd name="T5" fmla="*/ 76 h 95"/>
                    <a:gd name="T6" fmla="*/ 9 w 19"/>
                    <a:gd name="T7" fmla="*/ 66 h 95"/>
                    <a:gd name="T8" fmla="*/ 19 w 19"/>
                    <a:gd name="T9" fmla="*/ 56 h 95"/>
                    <a:gd name="T10" fmla="*/ 19 w 19"/>
                    <a:gd name="T11" fmla="*/ 43 h 95"/>
                    <a:gd name="T12" fmla="*/ 19 w 19"/>
                    <a:gd name="T13" fmla="*/ 28 h 95"/>
                    <a:gd name="T14" fmla="*/ 19 w 19"/>
                    <a:gd name="T15" fmla="*/ 14 h 95"/>
                    <a:gd name="T16" fmla="*/ 19 w 19"/>
                    <a:gd name="T17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9" h="95">
                      <a:moveTo>
                        <a:pt x="0" y="95"/>
                      </a:moveTo>
                      <a:lnTo>
                        <a:pt x="0" y="86"/>
                      </a:lnTo>
                      <a:lnTo>
                        <a:pt x="0" y="76"/>
                      </a:lnTo>
                      <a:lnTo>
                        <a:pt x="9" y="66"/>
                      </a:lnTo>
                      <a:lnTo>
                        <a:pt x="19" y="56"/>
                      </a:lnTo>
                      <a:lnTo>
                        <a:pt x="19" y="43"/>
                      </a:lnTo>
                      <a:lnTo>
                        <a:pt x="19" y="28"/>
                      </a:lnTo>
                      <a:lnTo>
                        <a:pt x="19" y="14"/>
                      </a:lnTo>
                      <a:lnTo>
                        <a:pt x="1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6" name="Freeform 472"/>
                <p:cNvSpPr>
                  <a:spLocks/>
                </p:cNvSpPr>
                <p:nvPr/>
              </p:nvSpPr>
              <p:spPr bwMode="auto">
                <a:xfrm flipH="1">
                  <a:off x="8153" y="1720"/>
                  <a:ext cx="20" cy="24"/>
                </a:xfrm>
                <a:custGeom>
                  <a:avLst/>
                  <a:gdLst>
                    <a:gd name="T0" fmla="*/ 115 w 155"/>
                    <a:gd name="T1" fmla="*/ 153 h 153"/>
                    <a:gd name="T2" fmla="*/ 87 w 155"/>
                    <a:gd name="T3" fmla="*/ 153 h 153"/>
                    <a:gd name="T4" fmla="*/ 58 w 155"/>
                    <a:gd name="T5" fmla="*/ 153 h 153"/>
                    <a:gd name="T6" fmla="*/ 29 w 155"/>
                    <a:gd name="T7" fmla="*/ 153 h 153"/>
                    <a:gd name="T8" fmla="*/ 0 w 155"/>
                    <a:gd name="T9" fmla="*/ 153 h 153"/>
                    <a:gd name="T10" fmla="*/ 0 w 155"/>
                    <a:gd name="T11" fmla="*/ 143 h 153"/>
                    <a:gd name="T12" fmla="*/ 0 w 155"/>
                    <a:gd name="T13" fmla="*/ 134 h 153"/>
                    <a:gd name="T14" fmla="*/ 0 w 155"/>
                    <a:gd name="T15" fmla="*/ 124 h 153"/>
                    <a:gd name="T16" fmla="*/ 0 w 155"/>
                    <a:gd name="T17" fmla="*/ 114 h 153"/>
                    <a:gd name="T18" fmla="*/ 29 w 155"/>
                    <a:gd name="T19" fmla="*/ 86 h 153"/>
                    <a:gd name="T20" fmla="*/ 57 w 155"/>
                    <a:gd name="T21" fmla="*/ 57 h 153"/>
                    <a:gd name="T22" fmla="*/ 87 w 155"/>
                    <a:gd name="T23" fmla="*/ 28 h 153"/>
                    <a:gd name="T24" fmla="*/ 115 w 155"/>
                    <a:gd name="T25" fmla="*/ 0 h 153"/>
                    <a:gd name="T26" fmla="*/ 125 w 155"/>
                    <a:gd name="T27" fmla="*/ 0 h 153"/>
                    <a:gd name="T28" fmla="*/ 134 w 155"/>
                    <a:gd name="T29" fmla="*/ 0 h 153"/>
                    <a:gd name="T30" fmla="*/ 144 w 155"/>
                    <a:gd name="T31" fmla="*/ 0 h 153"/>
                    <a:gd name="T32" fmla="*/ 155 w 155"/>
                    <a:gd name="T33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55" h="153">
                      <a:moveTo>
                        <a:pt x="115" y="153"/>
                      </a:moveTo>
                      <a:lnTo>
                        <a:pt x="87" y="153"/>
                      </a:lnTo>
                      <a:lnTo>
                        <a:pt x="58" y="153"/>
                      </a:lnTo>
                      <a:lnTo>
                        <a:pt x="29" y="153"/>
                      </a:lnTo>
                      <a:lnTo>
                        <a:pt x="0" y="153"/>
                      </a:lnTo>
                      <a:lnTo>
                        <a:pt x="0" y="143"/>
                      </a:lnTo>
                      <a:lnTo>
                        <a:pt x="0" y="134"/>
                      </a:lnTo>
                      <a:lnTo>
                        <a:pt x="0" y="124"/>
                      </a:lnTo>
                      <a:lnTo>
                        <a:pt x="0" y="114"/>
                      </a:lnTo>
                      <a:lnTo>
                        <a:pt x="29" y="86"/>
                      </a:lnTo>
                      <a:lnTo>
                        <a:pt x="57" y="57"/>
                      </a:lnTo>
                      <a:lnTo>
                        <a:pt x="87" y="28"/>
                      </a:lnTo>
                      <a:lnTo>
                        <a:pt x="115" y="0"/>
                      </a:lnTo>
                      <a:lnTo>
                        <a:pt x="125" y="0"/>
                      </a:lnTo>
                      <a:lnTo>
                        <a:pt x="134" y="0"/>
                      </a:lnTo>
                      <a:lnTo>
                        <a:pt x="14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7" name="Freeform 473"/>
                <p:cNvSpPr>
                  <a:spLocks/>
                </p:cNvSpPr>
                <p:nvPr/>
              </p:nvSpPr>
              <p:spPr bwMode="auto">
                <a:xfrm flipH="1">
                  <a:off x="8156" y="1744"/>
                  <a:ext cx="2" cy="1"/>
                </a:xfrm>
                <a:custGeom>
                  <a:avLst/>
                  <a:gdLst>
                    <a:gd name="T0" fmla="*/ 0 w 20"/>
                    <a:gd name="T1" fmla="*/ 10 w 20"/>
                    <a:gd name="T2" fmla="*/ 20 w 20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0">
                      <a:moveTo>
                        <a:pt x="0" y="0"/>
                      </a:moveTo>
                      <a:lnTo>
                        <a:pt x="10" y="0"/>
                      </a:lnTo>
                      <a:lnTo>
                        <a:pt x="2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8" name="Freeform 474"/>
                <p:cNvSpPr>
                  <a:spLocks/>
                </p:cNvSpPr>
                <p:nvPr/>
              </p:nvSpPr>
              <p:spPr bwMode="auto">
                <a:xfrm flipH="1">
                  <a:off x="8156" y="1744"/>
                  <a:ext cx="2" cy="1"/>
                </a:xfrm>
                <a:custGeom>
                  <a:avLst/>
                  <a:gdLst>
                    <a:gd name="T0" fmla="*/ 20 w 20"/>
                    <a:gd name="T1" fmla="*/ 11 w 20"/>
                    <a:gd name="T2" fmla="*/ 0 w 20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0">
                      <a:moveTo>
                        <a:pt x="20" y="0"/>
                      </a:moveTo>
                      <a:lnTo>
                        <a:pt x="1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79" name="Freeform 475"/>
                <p:cNvSpPr>
                  <a:spLocks/>
                </p:cNvSpPr>
                <p:nvPr/>
              </p:nvSpPr>
              <p:spPr bwMode="auto">
                <a:xfrm flipH="1">
                  <a:off x="8151" y="1738"/>
                  <a:ext cx="5" cy="6"/>
                </a:xfrm>
                <a:custGeom>
                  <a:avLst/>
                  <a:gdLst>
                    <a:gd name="T0" fmla="*/ 0 w 38"/>
                    <a:gd name="T1" fmla="*/ 0 h 39"/>
                    <a:gd name="T2" fmla="*/ 9 w 38"/>
                    <a:gd name="T3" fmla="*/ 0 h 39"/>
                    <a:gd name="T4" fmla="*/ 20 w 38"/>
                    <a:gd name="T5" fmla="*/ 0 h 39"/>
                    <a:gd name="T6" fmla="*/ 28 w 38"/>
                    <a:gd name="T7" fmla="*/ 9 h 39"/>
                    <a:gd name="T8" fmla="*/ 38 w 38"/>
                    <a:gd name="T9" fmla="*/ 19 h 39"/>
                    <a:gd name="T10" fmla="*/ 38 w 38"/>
                    <a:gd name="T11" fmla="*/ 28 h 39"/>
                    <a:gd name="T12" fmla="*/ 38 w 38"/>
                    <a:gd name="T13" fmla="*/ 39 h 39"/>
                    <a:gd name="T14" fmla="*/ 29 w 38"/>
                    <a:gd name="T15" fmla="*/ 39 h 39"/>
                    <a:gd name="T16" fmla="*/ 20 w 38"/>
                    <a:gd name="T17" fmla="*/ 39 h 39"/>
                    <a:gd name="T18" fmla="*/ 10 w 38"/>
                    <a:gd name="T19" fmla="*/ 39 h 39"/>
                    <a:gd name="T20" fmla="*/ 0 w 38"/>
                    <a:gd name="T21" fmla="*/ 39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39">
                      <a:moveTo>
                        <a:pt x="0" y="0"/>
                      </a:moveTo>
                      <a:lnTo>
                        <a:pt x="9" y="0"/>
                      </a:lnTo>
                      <a:lnTo>
                        <a:pt x="20" y="0"/>
                      </a:lnTo>
                      <a:lnTo>
                        <a:pt x="28" y="9"/>
                      </a:lnTo>
                      <a:lnTo>
                        <a:pt x="38" y="19"/>
                      </a:lnTo>
                      <a:lnTo>
                        <a:pt x="38" y="28"/>
                      </a:lnTo>
                      <a:lnTo>
                        <a:pt x="38" y="39"/>
                      </a:lnTo>
                      <a:lnTo>
                        <a:pt x="29" y="39"/>
                      </a:lnTo>
                      <a:lnTo>
                        <a:pt x="20" y="39"/>
                      </a:lnTo>
                      <a:lnTo>
                        <a:pt x="10" y="39"/>
                      </a:lnTo>
                      <a:lnTo>
                        <a:pt x="0" y="39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0" name="Freeform 476"/>
                <p:cNvSpPr>
                  <a:spLocks/>
                </p:cNvSpPr>
                <p:nvPr/>
              </p:nvSpPr>
              <p:spPr bwMode="auto">
                <a:xfrm flipH="1">
                  <a:off x="8155" y="1742"/>
                  <a:ext cx="1" cy="2"/>
                </a:xfrm>
                <a:custGeom>
                  <a:avLst/>
                  <a:gdLst>
                    <a:gd name="T0" fmla="*/ 20 h 20"/>
                    <a:gd name="T1" fmla="*/ 10 h 20"/>
                    <a:gd name="T2" fmla="*/ 0 h 20"/>
                    <a:gd name="T3" fmla="*/ 9 h 20"/>
                    <a:gd name="T4" fmla="*/ 20 h 20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20">
                      <a:moveTo>
                        <a:pt x="0" y="20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0" y="2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1" name="Freeform 477"/>
                <p:cNvSpPr>
                  <a:spLocks/>
                </p:cNvSpPr>
                <p:nvPr/>
              </p:nvSpPr>
              <p:spPr bwMode="auto">
                <a:xfrm flipH="1">
                  <a:off x="8153" y="1720"/>
                  <a:ext cx="3" cy="18"/>
                </a:xfrm>
                <a:custGeom>
                  <a:avLst/>
                  <a:gdLst>
                    <a:gd name="T0" fmla="*/ 0 w 20"/>
                    <a:gd name="T1" fmla="*/ 114 h 114"/>
                    <a:gd name="T2" fmla="*/ 0 w 20"/>
                    <a:gd name="T3" fmla="*/ 105 h 114"/>
                    <a:gd name="T4" fmla="*/ 0 w 20"/>
                    <a:gd name="T5" fmla="*/ 95 h 114"/>
                    <a:gd name="T6" fmla="*/ 9 w 20"/>
                    <a:gd name="T7" fmla="*/ 86 h 114"/>
                    <a:gd name="T8" fmla="*/ 20 w 20"/>
                    <a:gd name="T9" fmla="*/ 76 h 114"/>
                    <a:gd name="T10" fmla="*/ 20 w 20"/>
                    <a:gd name="T11" fmla="*/ 57 h 114"/>
                    <a:gd name="T12" fmla="*/ 20 w 20"/>
                    <a:gd name="T13" fmla="*/ 38 h 114"/>
                    <a:gd name="T14" fmla="*/ 20 w 20"/>
                    <a:gd name="T15" fmla="*/ 19 h 114"/>
                    <a:gd name="T16" fmla="*/ 20 w 20"/>
                    <a:gd name="T17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0" h="114">
                      <a:moveTo>
                        <a:pt x="0" y="114"/>
                      </a:moveTo>
                      <a:lnTo>
                        <a:pt x="0" y="105"/>
                      </a:lnTo>
                      <a:lnTo>
                        <a:pt x="0" y="95"/>
                      </a:lnTo>
                      <a:lnTo>
                        <a:pt x="9" y="86"/>
                      </a:lnTo>
                      <a:lnTo>
                        <a:pt x="20" y="76"/>
                      </a:lnTo>
                      <a:lnTo>
                        <a:pt x="20" y="57"/>
                      </a:lnTo>
                      <a:lnTo>
                        <a:pt x="20" y="38"/>
                      </a:lnTo>
                      <a:lnTo>
                        <a:pt x="20" y="19"/>
                      </a:lnTo>
                      <a:lnTo>
                        <a:pt x="20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2" name="Freeform 478"/>
                <p:cNvSpPr>
                  <a:spLocks/>
                </p:cNvSpPr>
                <p:nvPr/>
              </p:nvSpPr>
              <p:spPr bwMode="auto">
                <a:xfrm flipH="1">
                  <a:off x="8151" y="1708"/>
                  <a:ext cx="2" cy="12"/>
                </a:xfrm>
                <a:custGeom>
                  <a:avLst/>
                  <a:gdLst>
                    <a:gd name="T0" fmla="*/ 0 w 18"/>
                    <a:gd name="T1" fmla="*/ 79 h 79"/>
                    <a:gd name="T2" fmla="*/ 0 w 18"/>
                    <a:gd name="T3" fmla="*/ 64 h 79"/>
                    <a:gd name="T4" fmla="*/ 0 w 18"/>
                    <a:gd name="T5" fmla="*/ 49 h 79"/>
                    <a:gd name="T6" fmla="*/ 0 w 18"/>
                    <a:gd name="T7" fmla="*/ 34 h 79"/>
                    <a:gd name="T8" fmla="*/ 0 w 18"/>
                    <a:gd name="T9" fmla="*/ 20 h 79"/>
                    <a:gd name="T10" fmla="*/ 8 w 18"/>
                    <a:gd name="T11" fmla="*/ 11 h 79"/>
                    <a:gd name="T12" fmla="*/ 18 w 18"/>
                    <a:gd name="T13" fmla="*/ 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" h="79">
                      <a:moveTo>
                        <a:pt x="0" y="79"/>
                      </a:moveTo>
                      <a:lnTo>
                        <a:pt x="0" y="64"/>
                      </a:lnTo>
                      <a:lnTo>
                        <a:pt x="0" y="49"/>
                      </a:lnTo>
                      <a:lnTo>
                        <a:pt x="0" y="34"/>
                      </a:lnTo>
                      <a:lnTo>
                        <a:pt x="0" y="20"/>
                      </a:lnTo>
                      <a:lnTo>
                        <a:pt x="8" y="11"/>
                      </a:lnTo>
                      <a:lnTo>
                        <a:pt x="18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3" name="Freeform 479"/>
                <p:cNvSpPr>
                  <a:spLocks/>
                </p:cNvSpPr>
                <p:nvPr/>
              </p:nvSpPr>
              <p:spPr bwMode="auto">
                <a:xfrm flipH="1">
                  <a:off x="8156" y="1663"/>
                  <a:ext cx="22" cy="30"/>
                </a:xfrm>
                <a:custGeom>
                  <a:avLst/>
                  <a:gdLst>
                    <a:gd name="T0" fmla="*/ 154 w 174"/>
                    <a:gd name="T1" fmla="*/ 0 h 193"/>
                    <a:gd name="T2" fmla="*/ 154 w 174"/>
                    <a:gd name="T3" fmla="*/ 10 h 193"/>
                    <a:gd name="T4" fmla="*/ 154 w 174"/>
                    <a:gd name="T5" fmla="*/ 19 h 193"/>
                    <a:gd name="T6" fmla="*/ 154 w 174"/>
                    <a:gd name="T7" fmla="*/ 29 h 193"/>
                    <a:gd name="T8" fmla="*/ 154 w 174"/>
                    <a:gd name="T9" fmla="*/ 39 h 193"/>
                    <a:gd name="T10" fmla="*/ 164 w 174"/>
                    <a:gd name="T11" fmla="*/ 47 h 193"/>
                    <a:gd name="T12" fmla="*/ 174 w 174"/>
                    <a:gd name="T13" fmla="*/ 57 h 193"/>
                    <a:gd name="T14" fmla="*/ 174 w 174"/>
                    <a:gd name="T15" fmla="*/ 72 h 193"/>
                    <a:gd name="T16" fmla="*/ 174 w 174"/>
                    <a:gd name="T17" fmla="*/ 86 h 193"/>
                    <a:gd name="T18" fmla="*/ 174 w 174"/>
                    <a:gd name="T19" fmla="*/ 100 h 193"/>
                    <a:gd name="T20" fmla="*/ 174 w 174"/>
                    <a:gd name="T21" fmla="*/ 115 h 193"/>
                    <a:gd name="T22" fmla="*/ 165 w 174"/>
                    <a:gd name="T23" fmla="*/ 124 h 193"/>
                    <a:gd name="T24" fmla="*/ 154 w 174"/>
                    <a:gd name="T25" fmla="*/ 134 h 193"/>
                    <a:gd name="T26" fmla="*/ 154 w 174"/>
                    <a:gd name="T27" fmla="*/ 144 h 193"/>
                    <a:gd name="T28" fmla="*/ 154 w 174"/>
                    <a:gd name="T29" fmla="*/ 153 h 193"/>
                    <a:gd name="T30" fmla="*/ 154 w 174"/>
                    <a:gd name="T31" fmla="*/ 163 h 193"/>
                    <a:gd name="T32" fmla="*/ 154 w 174"/>
                    <a:gd name="T33" fmla="*/ 173 h 193"/>
                    <a:gd name="T34" fmla="*/ 145 w 174"/>
                    <a:gd name="T35" fmla="*/ 173 h 193"/>
                    <a:gd name="T36" fmla="*/ 135 w 174"/>
                    <a:gd name="T37" fmla="*/ 173 h 193"/>
                    <a:gd name="T38" fmla="*/ 126 w 174"/>
                    <a:gd name="T39" fmla="*/ 183 h 193"/>
                    <a:gd name="T40" fmla="*/ 115 w 174"/>
                    <a:gd name="T41" fmla="*/ 193 h 193"/>
                    <a:gd name="T42" fmla="*/ 97 w 174"/>
                    <a:gd name="T43" fmla="*/ 193 h 193"/>
                    <a:gd name="T44" fmla="*/ 78 w 174"/>
                    <a:gd name="T45" fmla="*/ 193 h 193"/>
                    <a:gd name="T46" fmla="*/ 59 w 174"/>
                    <a:gd name="T47" fmla="*/ 193 h 193"/>
                    <a:gd name="T48" fmla="*/ 39 w 174"/>
                    <a:gd name="T49" fmla="*/ 193 h 193"/>
                    <a:gd name="T50" fmla="*/ 30 w 174"/>
                    <a:gd name="T51" fmla="*/ 184 h 193"/>
                    <a:gd name="T52" fmla="*/ 20 w 174"/>
                    <a:gd name="T53" fmla="*/ 173 h 193"/>
                    <a:gd name="T54" fmla="*/ 11 w 174"/>
                    <a:gd name="T55" fmla="*/ 173 h 193"/>
                    <a:gd name="T56" fmla="*/ 0 w 174"/>
                    <a:gd name="T57" fmla="*/ 173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74" h="193">
                      <a:moveTo>
                        <a:pt x="154" y="0"/>
                      </a:moveTo>
                      <a:lnTo>
                        <a:pt x="154" y="10"/>
                      </a:lnTo>
                      <a:lnTo>
                        <a:pt x="154" y="19"/>
                      </a:lnTo>
                      <a:lnTo>
                        <a:pt x="154" y="29"/>
                      </a:lnTo>
                      <a:lnTo>
                        <a:pt x="154" y="39"/>
                      </a:lnTo>
                      <a:lnTo>
                        <a:pt x="164" y="47"/>
                      </a:lnTo>
                      <a:lnTo>
                        <a:pt x="174" y="57"/>
                      </a:lnTo>
                      <a:lnTo>
                        <a:pt x="174" y="72"/>
                      </a:lnTo>
                      <a:lnTo>
                        <a:pt x="174" y="86"/>
                      </a:lnTo>
                      <a:lnTo>
                        <a:pt x="174" y="100"/>
                      </a:lnTo>
                      <a:lnTo>
                        <a:pt x="174" y="115"/>
                      </a:lnTo>
                      <a:lnTo>
                        <a:pt x="165" y="124"/>
                      </a:lnTo>
                      <a:lnTo>
                        <a:pt x="154" y="134"/>
                      </a:lnTo>
                      <a:lnTo>
                        <a:pt x="154" y="144"/>
                      </a:lnTo>
                      <a:lnTo>
                        <a:pt x="154" y="153"/>
                      </a:lnTo>
                      <a:lnTo>
                        <a:pt x="154" y="163"/>
                      </a:lnTo>
                      <a:lnTo>
                        <a:pt x="154" y="173"/>
                      </a:lnTo>
                      <a:lnTo>
                        <a:pt x="145" y="173"/>
                      </a:lnTo>
                      <a:lnTo>
                        <a:pt x="135" y="173"/>
                      </a:lnTo>
                      <a:lnTo>
                        <a:pt x="126" y="183"/>
                      </a:lnTo>
                      <a:lnTo>
                        <a:pt x="115" y="193"/>
                      </a:lnTo>
                      <a:lnTo>
                        <a:pt x="97" y="193"/>
                      </a:lnTo>
                      <a:lnTo>
                        <a:pt x="78" y="193"/>
                      </a:lnTo>
                      <a:lnTo>
                        <a:pt x="59" y="193"/>
                      </a:lnTo>
                      <a:lnTo>
                        <a:pt x="39" y="193"/>
                      </a:lnTo>
                      <a:lnTo>
                        <a:pt x="30" y="184"/>
                      </a:lnTo>
                      <a:lnTo>
                        <a:pt x="20" y="173"/>
                      </a:lnTo>
                      <a:lnTo>
                        <a:pt x="11" y="173"/>
                      </a:lnTo>
                      <a:lnTo>
                        <a:pt x="0" y="173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4" name="Freeform 480"/>
                <p:cNvSpPr>
                  <a:spLocks/>
                </p:cNvSpPr>
                <p:nvPr/>
              </p:nvSpPr>
              <p:spPr bwMode="auto">
                <a:xfrm flipH="1">
                  <a:off x="8158" y="1663"/>
                  <a:ext cx="7" cy="1"/>
                </a:xfrm>
                <a:custGeom>
                  <a:avLst/>
                  <a:gdLst>
                    <a:gd name="T0" fmla="*/ 0 w 56"/>
                    <a:gd name="T1" fmla="*/ 13 w 56"/>
                    <a:gd name="T2" fmla="*/ 28 w 56"/>
                    <a:gd name="T3" fmla="*/ 42 w 56"/>
                    <a:gd name="T4" fmla="*/ 56 w 5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6">
                      <a:moveTo>
                        <a:pt x="0" y="0"/>
                      </a:moveTo>
                      <a:lnTo>
                        <a:pt x="13" y="0"/>
                      </a:lnTo>
                      <a:lnTo>
                        <a:pt x="28" y="0"/>
                      </a:lnTo>
                      <a:lnTo>
                        <a:pt x="42" y="0"/>
                      </a:lnTo>
                      <a:lnTo>
                        <a:pt x="56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85" name="Freeform 481"/>
                <p:cNvSpPr>
                  <a:spLocks/>
                </p:cNvSpPr>
                <p:nvPr/>
              </p:nvSpPr>
              <p:spPr bwMode="auto">
                <a:xfrm flipH="1">
                  <a:off x="8151" y="1639"/>
                  <a:ext cx="14" cy="24"/>
                </a:xfrm>
                <a:custGeom>
                  <a:avLst/>
                  <a:gdLst>
                    <a:gd name="T0" fmla="*/ 56 w 114"/>
                    <a:gd name="T1" fmla="*/ 153 h 153"/>
                    <a:gd name="T2" fmla="*/ 66 w 114"/>
                    <a:gd name="T3" fmla="*/ 145 h 153"/>
                    <a:gd name="T4" fmla="*/ 76 w 114"/>
                    <a:gd name="T5" fmla="*/ 134 h 153"/>
                    <a:gd name="T6" fmla="*/ 76 w 114"/>
                    <a:gd name="T7" fmla="*/ 125 h 153"/>
                    <a:gd name="T8" fmla="*/ 76 w 114"/>
                    <a:gd name="T9" fmla="*/ 115 h 153"/>
                    <a:gd name="T10" fmla="*/ 85 w 114"/>
                    <a:gd name="T11" fmla="*/ 105 h 153"/>
                    <a:gd name="T12" fmla="*/ 96 w 114"/>
                    <a:gd name="T13" fmla="*/ 95 h 153"/>
                    <a:gd name="T14" fmla="*/ 96 w 114"/>
                    <a:gd name="T15" fmla="*/ 86 h 153"/>
                    <a:gd name="T16" fmla="*/ 96 w 114"/>
                    <a:gd name="T17" fmla="*/ 76 h 153"/>
                    <a:gd name="T18" fmla="*/ 104 w 114"/>
                    <a:gd name="T19" fmla="*/ 66 h 153"/>
                    <a:gd name="T20" fmla="*/ 114 w 114"/>
                    <a:gd name="T21" fmla="*/ 56 h 153"/>
                    <a:gd name="T22" fmla="*/ 100 w 114"/>
                    <a:gd name="T23" fmla="*/ 43 h 153"/>
                    <a:gd name="T24" fmla="*/ 85 w 114"/>
                    <a:gd name="T25" fmla="*/ 28 h 153"/>
                    <a:gd name="T26" fmla="*/ 71 w 114"/>
                    <a:gd name="T27" fmla="*/ 14 h 153"/>
                    <a:gd name="T28" fmla="*/ 56 w 114"/>
                    <a:gd name="T29" fmla="*/ 0 h 153"/>
                    <a:gd name="T30" fmla="*/ 47 w 114"/>
                    <a:gd name="T31" fmla="*/ 9 h 153"/>
                    <a:gd name="T32" fmla="*/ 37 w 114"/>
                    <a:gd name="T33" fmla="*/ 19 h 153"/>
                    <a:gd name="T34" fmla="*/ 28 w 114"/>
                    <a:gd name="T35" fmla="*/ 19 h 153"/>
                    <a:gd name="T36" fmla="*/ 17 w 114"/>
                    <a:gd name="T37" fmla="*/ 19 h 153"/>
                    <a:gd name="T38" fmla="*/ 9 w 114"/>
                    <a:gd name="T39" fmla="*/ 27 h 153"/>
                    <a:gd name="T40" fmla="*/ 0 w 114"/>
                    <a:gd name="T41" fmla="*/ 37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14" h="153">
                      <a:moveTo>
                        <a:pt x="56" y="153"/>
                      </a:moveTo>
                      <a:lnTo>
                        <a:pt x="66" y="145"/>
                      </a:lnTo>
                      <a:lnTo>
                        <a:pt x="76" y="134"/>
                      </a:lnTo>
                      <a:lnTo>
                        <a:pt x="76" y="125"/>
                      </a:lnTo>
                      <a:lnTo>
                        <a:pt x="76" y="115"/>
                      </a:lnTo>
                      <a:lnTo>
                        <a:pt x="85" y="105"/>
                      </a:lnTo>
                      <a:lnTo>
                        <a:pt x="96" y="95"/>
                      </a:lnTo>
                      <a:lnTo>
                        <a:pt x="96" y="86"/>
                      </a:lnTo>
                      <a:lnTo>
                        <a:pt x="96" y="76"/>
                      </a:lnTo>
                      <a:lnTo>
                        <a:pt x="104" y="66"/>
                      </a:lnTo>
                      <a:lnTo>
                        <a:pt x="114" y="56"/>
                      </a:lnTo>
                      <a:lnTo>
                        <a:pt x="100" y="43"/>
                      </a:lnTo>
                      <a:lnTo>
                        <a:pt x="85" y="28"/>
                      </a:lnTo>
                      <a:lnTo>
                        <a:pt x="71" y="14"/>
                      </a:lnTo>
                      <a:lnTo>
                        <a:pt x="56" y="0"/>
                      </a:lnTo>
                      <a:lnTo>
                        <a:pt x="47" y="9"/>
                      </a:lnTo>
                      <a:lnTo>
                        <a:pt x="37" y="19"/>
                      </a:lnTo>
                      <a:lnTo>
                        <a:pt x="28" y="19"/>
                      </a:lnTo>
                      <a:lnTo>
                        <a:pt x="17" y="19"/>
                      </a:lnTo>
                      <a:lnTo>
                        <a:pt x="9" y="27"/>
                      </a:lnTo>
                      <a:lnTo>
                        <a:pt x="0" y="37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86" name="Freeform 482"/>
              <p:cNvSpPr>
                <a:spLocks/>
              </p:cNvSpPr>
              <p:nvPr/>
            </p:nvSpPr>
            <p:spPr bwMode="auto">
              <a:xfrm flipH="1">
                <a:off x="8391" y="1618"/>
                <a:ext cx="15" cy="28"/>
              </a:xfrm>
              <a:custGeom>
                <a:avLst/>
                <a:gdLst>
                  <a:gd name="T0" fmla="*/ 0 w 115"/>
                  <a:gd name="T1" fmla="*/ 173 h 173"/>
                  <a:gd name="T2" fmla="*/ 10 w 115"/>
                  <a:gd name="T3" fmla="*/ 164 h 173"/>
                  <a:gd name="T4" fmla="*/ 20 w 115"/>
                  <a:gd name="T5" fmla="*/ 155 h 173"/>
                  <a:gd name="T6" fmla="*/ 20 w 115"/>
                  <a:gd name="T7" fmla="*/ 146 h 173"/>
                  <a:gd name="T8" fmla="*/ 20 w 115"/>
                  <a:gd name="T9" fmla="*/ 136 h 173"/>
                  <a:gd name="T10" fmla="*/ 43 w 115"/>
                  <a:gd name="T11" fmla="*/ 112 h 173"/>
                  <a:gd name="T12" fmla="*/ 68 w 115"/>
                  <a:gd name="T13" fmla="*/ 87 h 173"/>
                  <a:gd name="T14" fmla="*/ 92 w 115"/>
                  <a:gd name="T15" fmla="*/ 64 h 173"/>
                  <a:gd name="T16" fmla="*/ 115 w 115"/>
                  <a:gd name="T17" fmla="*/ 39 h 173"/>
                  <a:gd name="T18" fmla="*/ 115 w 115"/>
                  <a:gd name="T19" fmla="*/ 30 h 173"/>
                  <a:gd name="T20" fmla="*/ 115 w 115"/>
                  <a:gd name="T21" fmla="*/ 20 h 173"/>
                  <a:gd name="T22" fmla="*/ 115 w 115"/>
                  <a:gd name="T23" fmla="*/ 10 h 173"/>
                  <a:gd name="T24" fmla="*/ 115 w 115"/>
                  <a:gd name="T2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5" h="173">
                    <a:moveTo>
                      <a:pt x="0" y="173"/>
                    </a:moveTo>
                    <a:lnTo>
                      <a:pt x="10" y="164"/>
                    </a:lnTo>
                    <a:lnTo>
                      <a:pt x="20" y="155"/>
                    </a:lnTo>
                    <a:lnTo>
                      <a:pt x="20" y="146"/>
                    </a:lnTo>
                    <a:lnTo>
                      <a:pt x="20" y="136"/>
                    </a:lnTo>
                    <a:lnTo>
                      <a:pt x="43" y="112"/>
                    </a:lnTo>
                    <a:lnTo>
                      <a:pt x="68" y="87"/>
                    </a:lnTo>
                    <a:lnTo>
                      <a:pt x="92" y="64"/>
                    </a:lnTo>
                    <a:lnTo>
                      <a:pt x="115" y="39"/>
                    </a:lnTo>
                    <a:lnTo>
                      <a:pt x="115" y="30"/>
                    </a:lnTo>
                    <a:lnTo>
                      <a:pt x="115" y="20"/>
                    </a:lnTo>
                    <a:lnTo>
                      <a:pt x="115" y="10"/>
                    </a:lnTo>
                    <a:lnTo>
                      <a:pt x="115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87" name="Freeform 483"/>
              <p:cNvSpPr>
                <a:spLocks/>
              </p:cNvSpPr>
              <p:nvPr/>
            </p:nvSpPr>
            <p:spPr bwMode="auto">
              <a:xfrm flipH="1">
                <a:off x="8379" y="1595"/>
                <a:ext cx="12" cy="23"/>
              </a:xfrm>
              <a:custGeom>
                <a:avLst/>
                <a:gdLst>
                  <a:gd name="T0" fmla="*/ 0 w 96"/>
                  <a:gd name="T1" fmla="*/ 153 h 153"/>
                  <a:gd name="T2" fmla="*/ 0 w 96"/>
                  <a:gd name="T3" fmla="*/ 115 h 153"/>
                  <a:gd name="T4" fmla="*/ 0 w 96"/>
                  <a:gd name="T5" fmla="*/ 76 h 153"/>
                  <a:gd name="T6" fmla="*/ 0 w 96"/>
                  <a:gd name="T7" fmla="*/ 38 h 153"/>
                  <a:gd name="T8" fmla="*/ 0 w 96"/>
                  <a:gd name="T9" fmla="*/ 0 h 153"/>
                  <a:gd name="T10" fmla="*/ 24 w 96"/>
                  <a:gd name="T11" fmla="*/ 0 h 153"/>
                  <a:gd name="T12" fmla="*/ 48 w 96"/>
                  <a:gd name="T13" fmla="*/ 0 h 153"/>
                  <a:gd name="T14" fmla="*/ 72 w 96"/>
                  <a:gd name="T15" fmla="*/ 0 h 153"/>
                  <a:gd name="T16" fmla="*/ 96 w 96"/>
                  <a:gd name="T17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153">
                    <a:moveTo>
                      <a:pt x="0" y="153"/>
                    </a:moveTo>
                    <a:lnTo>
                      <a:pt x="0" y="115"/>
                    </a:lnTo>
                    <a:lnTo>
                      <a:pt x="0" y="76"/>
                    </a:lnTo>
                    <a:lnTo>
                      <a:pt x="0" y="38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48" y="0"/>
                    </a:lnTo>
                    <a:lnTo>
                      <a:pt x="72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88" name="Freeform 484"/>
              <p:cNvSpPr>
                <a:spLocks/>
              </p:cNvSpPr>
              <p:nvPr/>
            </p:nvSpPr>
            <p:spPr bwMode="auto">
              <a:xfrm flipH="1">
                <a:off x="8382" y="1618"/>
                <a:ext cx="9" cy="2"/>
              </a:xfrm>
              <a:custGeom>
                <a:avLst/>
                <a:gdLst>
                  <a:gd name="T0" fmla="*/ 77 w 77"/>
                  <a:gd name="T1" fmla="*/ 59 w 77"/>
                  <a:gd name="T2" fmla="*/ 39 w 77"/>
                  <a:gd name="T3" fmla="*/ 20 w 77"/>
                  <a:gd name="T4" fmla="*/ 0 w 7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77">
                    <a:moveTo>
                      <a:pt x="77" y="0"/>
                    </a:moveTo>
                    <a:lnTo>
                      <a:pt x="59" y="0"/>
                    </a:lnTo>
                    <a:lnTo>
                      <a:pt x="39" y="0"/>
                    </a:lnTo>
                    <a:lnTo>
                      <a:pt x="2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89" name="Freeform 485"/>
              <p:cNvSpPr>
                <a:spLocks/>
              </p:cNvSpPr>
              <p:nvPr/>
            </p:nvSpPr>
            <p:spPr bwMode="auto">
              <a:xfrm flipH="1">
                <a:off x="8372" y="1595"/>
                <a:ext cx="10" cy="23"/>
              </a:xfrm>
              <a:custGeom>
                <a:avLst/>
                <a:gdLst>
                  <a:gd name="T0" fmla="*/ 0 w 77"/>
                  <a:gd name="T1" fmla="*/ 153 h 153"/>
                  <a:gd name="T2" fmla="*/ 19 w 77"/>
                  <a:gd name="T3" fmla="*/ 153 h 153"/>
                  <a:gd name="T4" fmla="*/ 38 w 77"/>
                  <a:gd name="T5" fmla="*/ 153 h 153"/>
                  <a:gd name="T6" fmla="*/ 57 w 77"/>
                  <a:gd name="T7" fmla="*/ 153 h 153"/>
                  <a:gd name="T8" fmla="*/ 77 w 77"/>
                  <a:gd name="T9" fmla="*/ 153 h 153"/>
                  <a:gd name="T10" fmla="*/ 77 w 77"/>
                  <a:gd name="T11" fmla="*/ 115 h 153"/>
                  <a:gd name="T12" fmla="*/ 77 w 77"/>
                  <a:gd name="T13" fmla="*/ 76 h 153"/>
                  <a:gd name="T14" fmla="*/ 77 w 77"/>
                  <a:gd name="T15" fmla="*/ 38 h 153"/>
                  <a:gd name="T16" fmla="*/ 77 w 77"/>
                  <a:gd name="T17" fmla="*/ 0 h 153"/>
                  <a:gd name="T18" fmla="*/ 62 w 77"/>
                  <a:gd name="T19" fmla="*/ 0 h 153"/>
                  <a:gd name="T20" fmla="*/ 48 w 77"/>
                  <a:gd name="T21" fmla="*/ 0 h 153"/>
                  <a:gd name="T22" fmla="*/ 33 w 77"/>
                  <a:gd name="T23" fmla="*/ 0 h 153"/>
                  <a:gd name="T24" fmla="*/ 19 w 77"/>
                  <a:gd name="T25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7" h="153">
                    <a:moveTo>
                      <a:pt x="0" y="153"/>
                    </a:moveTo>
                    <a:lnTo>
                      <a:pt x="19" y="153"/>
                    </a:lnTo>
                    <a:lnTo>
                      <a:pt x="38" y="153"/>
                    </a:lnTo>
                    <a:lnTo>
                      <a:pt x="57" y="153"/>
                    </a:lnTo>
                    <a:lnTo>
                      <a:pt x="77" y="153"/>
                    </a:lnTo>
                    <a:lnTo>
                      <a:pt x="77" y="115"/>
                    </a:lnTo>
                    <a:lnTo>
                      <a:pt x="77" y="76"/>
                    </a:lnTo>
                    <a:lnTo>
                      <a:pt x="77" y="38"/>
                    </a:lnTo>
                    <a:lnTo>
                      <a:pt x="77" y="0"/>
                    </a:lnTo>
                    <a:lnTo>
                      <a:pt x="62" y="0"/>
                    </a:lnTo>
                    <a:lnTo>
                      <a:pt x="48" y="0"/>
                    </a:lnTo>
                    <a:lnTo>
                      <a:pt x="33" y="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0" name="Freeform 486"/>
              <p:cNvSpPr>
                <a:spLocks/>
              </p:cNvSpPr>
              <p:nvPr/>
            </p:nvSpPr>
            <p:spPr bwMode="auto">
              <a:xfrm flipH="1">
                <a:off x="8137" y="1583"/>
                <a:ext cx="38" cy="33"/>
              </a:xfrm>
              <a:custGeom>
                <a:avLst/>
                <a:gdLst>
                  <a:gd name="T0" fmla="*/ 307 w 307"/>
                  <a:gd name="T1" fmla="*/ 212 h 212"/>
                  <a:gd name="T2" fmla="*/ 298 w 307"/>
                  <a:gd name="T3" fmla="*/ 202 h 212"/>
                  <a:gd name="T4" fmla="*/ 288 w 307"/>
                  <a:gd name="T5" fmla="*/ 192 h 212"/>
                  <a:gd name="T6" fmla="*/ 278 w 307"/>
                  <a:gd name="T7" fmla="*/ 192 h 212"/>
                  <a:gd name="T8" fmla="*/ 268 w 307"/>
                  <a:gd name="T9" fmla="*/ 192 h 212"/>
                  <a:gd name="T10" fmla="*/ 255 w 307"/>
                  <a:gd name="T11" fmla="*/ 178 h 212"/>
                  <a:gd name="T12" fmla="*/ 240 w 307"/>
                  <a:gd name="T13" fmla="*/ 163 h 212"/>
                  <a:gd name="T14" fmla="*/ 226 w 307"/>
                  <a:gd name="T15" fmla="*/ 148 h 212"/>
                  <a:gd name="T16" fmla="*/ 212 w 307"/>
                  <a:gd name="T17" fmla="*/ 133 h 212"/>
                  <a:gd name="T18" fmla="*/ 202 w 307"/>
                  <a:gd name="T19" fmla="*/ 133 h 212"/>
                  <a:gd name="T20" fmla="*/ 192 w 307"/>
                  <a:gd name="T21" fmla="*/ 133 h 212"/>
                  <a:gd name="T22" fmla="*/ 183 w 307"/>
                  <a:gd name="T23" fmla="*/ 124 h 212"/>
                  <a:gd name="T24" fmla="*/ 174 w 307"/>
                  <a:gd name="T25" fmla="*/ 114 h 212"/>
                  <a:gd name="T26" fmla="*/ 164 w 307"/>
                  <a:gd name="T27" fmla="*/ 114 h 212"/>
                  <a:gd name="T28" fmla="*/ 154 w 307"/>
                  <a:gd name="T29" fmla="*/ 114 h 212"/>
                  <a:gd name="T30" fmla="*/ 145 w 307"/>
                  <a:gd name="T31" fmla="*/ 105 h 212"/>
                  <a:gd name="T32" fmla="*/ 134 w 307"/>
                  <a:gd name="T33" fmla="*/ 95 h 212"/>
                  <a:gd name="T34" fmla="*/ 125 w 307"/>
                  <a:gd name="T35" fmla="*/ 86 h 212"/>
                  <a:gd name="T36" fmla="*/ 115 w 307"/>
                  <a:gd name="T37" fmla="*/ 76 h 212"/>
                  <a:gd name="T38" fmla="*/ 106 w 307"/>
                  <a:gd name="T39" fmla="*/ 76 h 212"/>
                  <a:gd name="T40" fmla="*/ 95 w 307"/>
                  <a:gd name="T41" fmla="*/ 76 h 212"/>
                  <a:gd name="T42" fmla="*/ 86 w 307"/>
                  <a:gd name="T43" fmla="*/ 67 h 212"/>
                  <a:gd name="T44" fmla="*/ 77 w 307"/>
                  <a:gd name="T45" fmla="*/ 57 h 212"/>
                  <a:gd name="T46" fmla="*/ 68 w 307"/>
                  <a:gd name="T47" fmla="*/ 47 h 212"/>
                  <a:gd name="T48" fmla="*/ 58 w 307"/>
                  <a:gd name="T49" fmla="*/ 38 h 212"/>
                  <a:gd name="T50" fmla="*/ 49 w 307"/>
                  <a:gd name="T51" fmla="*/ 38 h 212"/>
                  <a:gd name="T52" fmla="*/ 39 w 307"/>
                  <a:gd name="T53" fmla="*/ 38 h 212"/>
                  <a:gd name="T54" fmla="*/ 30 w 307"/>
                  <a:gd name="T55" fmla="*/ 29 h 212"/>
                  <a:gd name="T56" fmla="*/ 20 w 307"/>
                  <a:gd name="T57" fmla="*/ 19 h 212"/>
                  <a:gd name="T58" fmla="*/ 10 w 307"/>
                  <a:gd name="T59" fmla="*/ 10 h 212"/>
                  <a:gd name="T60" fmla="*/ 0 w 307"/>
                  <a:gd name="T61" fmla="*/ 0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7" h="212">
                    <a:moveTo>
                      <a:pt x="307" y="212"/>
                    </a:moveTo>
                    <a:lnTo>
                      <a:pt x="298" y="202"/>
                    </a:lnTo>
                    <a:lnTo>
                      <a:pt x="288" y="192"/>
                    </a:lnTo>
                    <a:lnTo>
                      <a:pt x="278" y="192"/>
                    </a:lnTo>
                    <a:lnTo>
                      <a:pt x="268" y="192"/>
                    </a:lnTo>
                    <a:lnTo>
                      <a:pt x="255" y="178"/>
                    </a:lnTo>
                    <a:lnTo>
                      <a:pt x="240" y="163"/>
                    </a:lnTo>
                    <a:lnTo>
                      <a:pt x="226" y="148"/>
                    </a:lnTo>
                    <a:lnTo>
                      <a:pt x="212" y="133"/>
                    </a:lnTo>
                    <a:lnTo>
                      <a:pt x="202" y="133"/>
                    </a:lnTo>
                    <a:lnTo>
                      <a:pt x="192" y="133"/>
                    </a:lnTo>
                    <a:lnTo>
                      <a:pt x="183" y="124"/>
                    </a:lnTo>
                    <a:lnTo>
                      <a:pt x="174" y="114"/>
                    </a:lnTo>
                    <a:lnTo>
                      <a:pt x="164" y="114"/>
                    </a:lnTo>
                    <a:lnTo>
                      <a:pt x="154" y="114"/>
                    </a:lnTo>
                    <a:lnTo>
                      <a:pt x="145" y="105"/>
                    </a:lnTo>
                    <a:lnTo>
                      <a:pt x="134" y="95"/>
                    </a:lnTo>
                    <a:lnTo>
                      <a:pt x="125" y="86"/>
                    </a:lnTo>
                    <a:lnTo>
                      <a:pt x="115" y="76"/>
                    </a:lnTo>
                    <a:lnTo>
                      <a:pt x="106" y="76"/>
                    </a:lnTo>
                    <a:lnTo>
                      <a:pt x="95" y="76"/>
                    </a:lnTo>
                    <a:lnTo>
                      <a:pt x="86" y="67"/>
                    </a:lnTo>
                    <a:lnTo>
                      <a:pt x="77" y="57"/>
                    </a:lnTo>
                    <a:lnTo>
                      <a:pt x="68" y="47"/>
                    </a:lnTo>
                    <a:lnTo>
                      <a:pt x="58" y="38"/>
                    </a:lnTo>
                    <a:lnTo>
                      <a:pt x="49" y="38"/>
                    </a:lnTo>
                    <a:lnTo>
                      <a:pt x="39" y="38"/>
                    </a:lnTo>
                    <a:lnTo>
                      <a:pt x="30" y="29"/>
                    </a:lnTo>
                    <a:lnTo>
                      <a:pt x="20" y="19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grpSp>
            <p:nvGrpSpPr>
              <p:cNvPr id="610791" name="Group 487"/>
              <p:cNvGrpSpPr>
                <a:grpSpLocks/>
              </p:cNvGrpSpPr>
              <p:nvPr/>
            </p:nvGrpSpPr>
            <p:grpSpPr bwMode="auto">
              <a:xfrm flipH="1">
                <a:off x="8413" y="1577"/>
                <a:ext cx="21" cy="51"/>
                <a:chOff x="8413" y="1577"/>
                <a:chExt cx="21" cy="51"/>
              </a:xfrm>
            </p:grpSpPr>
            <p:sp>
              <p:nvSpPr>
                <p:cNvPr id="610792" name="Freeform 488"/>
                <p:cNvSpPr>
                  <a:spLocks/>
                </p:cNvSpPr>
                <p:nvPr/>
              </p:nvSpPr>
              <p:spPr bwMode="auto">
                <a:xfrm flipH="1">
                  <a:off x="8415" y="1618"/>
                  <a:ext cx="19" cy="10"/>
                </a:xfrm>
                <a:custGeom>
                  <a:avLst/>
                  <a:gdLst>
                    <a:gd name="T0" fmla="*/ 154 w 154"/>
                    <a:gd name="T1" fmla="*/ 20 h 59"/>
                    <a:gd name="T2" fmla="*/ 145 w 154"/>
                    <a:gd name="T3" fmla="*/ 29 h 59"/>
                    <a:gd name="T4" fmla="*/ 135 w 154"/>
                    <a:gd name="T5" fmla="*/ 39 h 59"/>
                    <a:gd name="T6" fmla="*/ 121 w 154"/>
                    <a:gd name="T7" fmla="*/ 39 h 59"/>
                    <a:gd name="T8" fmla="*/ 107 w 154"/>
                    <a:gd name="T9" fmla="*/ 39 h 59"/>
                    <a:gd name="T10" fmla="*/ 93 w 154"/>
                    <a:gd name="T11" fmla="*/ 39 h 59"/>
                    <a:gd name="T12" fmla="*/ 78 w 154"/>
                    <a:gd name="T13" fmla="*/ 39 h 59"/>
                    <a:gd name="T14" fmla="*/ 69 w 154"/>
                    <a:gd name="T15" fmla="*/ 48 h 59"/>
                    <a:gd name="T16" fmla="*/ 59 w 154"/>
                    <a:gd name="T17" fmla="*/ 59 h 59"/>
                    <a:gd name="T18" fmla="*/ 44 w 154"/>
                    <a:gd name="T19" fmla="*/ 59 h 59"/>
                    <a:gd name="T20" fmla="*/ 30 w 154"/>
                    <a:gd name="T21" fmla="*/ 59 h 59"/>
                    <a:gd name="T22" fmla="*/ 15 w 154"/>
                    <a:gd name="T23" fmla="*/ 59 h 59"/>
                    <a:gd name="T24" fmla="*/ 0 w 154"/>
                    <a:gd name="T25" fmla="*/ 59 h 59"/>
                    <a:gd name="T26" fmla="*/ 0 w 154"/>
                    <a:gd name="T27" fmla="*/ 49 h 59"/>
                    <a:gd name="T28" fmla="*/ 0 w 154"/>
                    <a:gd name="T29" fmla="*/ 39 h 59"/>
                    <a:gd name="T30" fmla="*/ 10 w 154"/>
                    <a:gd name="T31" fmla="*/ 30 h 59"/>
                    <a:gd name="T32" fmla="*/ 20 w 154"/>
                    <a:gd name="T33" fmla="*/ 20 h 59"/>
                    <a:gd name="T34" fmla="*/ 29 w 154"/>
                    <a:gd name="T35" fmla="*/ 10 h 59"/>
                    <a:gd name="T36" fmla="*/ 39 w 154"/>
                    <a:gd name="T3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54" h="59">
                      <a:moveTo>
                        <a:pt x="154" y="20"/>
                      </a:moveTo>
                      <a:lnTo>
                        <a:pt x="145" y="29"/>
                      </a:lnTo>
                      <a:lnTo>
                        <a:pt x="135" y="39"/>
                      </a:lnTo>
                      <a:lnTo>
                        <a:pt x="121" y="39"/>
                      </a:lnTo>
                      <a:lnTo>
                        <a:pt x="107" y="39"/>
                      </a:lnTo>
                      <a:lnTo>
                        <a:pt x="93" y="39"/>
                      </a:lnTo>
                      <a:lnTo>
                        <a:pt x="78" y="39"/>
                      </a:lnTo>
                      <a:lnTo>
                        <a:pt x="69" y="48"/>
                      </a:lnTo>
                      <a:lnTo>
                        <a:pt x="59" y="59"/>
                      </a:lnTo>
                      <a:lnTo>
                        <a:pt x="44" y="59"/>
                      </a:lnTo>
                      <a:lnTo>
                        <a:pt x="30" y="59"/>
                      </a:lnTo>
                      <a:lnTo>
                        <a:pt x="15" y="59"/>
                      </a:lnTo>
                      <a:lnTo>
                        <a:pt x="0" y="59"/>
                      </a:lnTo>
                      <a:lnTo>
                        <a:pt x="0" y="49"/>
                      </a:lnTo>
                      <a:lnTo>
                        <a:pt x="0" y="39"/>
                      </a:lnTo>
                      <a:lnTo>
                        <a:pt x="10" y="30"/>
                      </a:lnTo>
                      <a:lnTo>
                        <a:pt x="20" y="20"/>
                      </a:lnTo>
                      <a:lnTo>
                        <a:pt x="29" y="10"/>
                      </a:lnTo>
                      <a:lnTo>
                        <a:pt x="39" y="0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793" name="Freeform 489"/>
                <p:cNvSpPr>
                  <a:spLocks/>
                </p:cNvSpPr>
                <p:nvPr/>
              </p:nvSpPr>
              <p:spPr bwMode="auto">
                <a:xfrm flipH="1">
                  <a:off x="8413" y="1577"/>
                  <a:ext cx="21" cy="36"/>
                </a:xfrm>
                <a:custGeom>
                  <a:avLst/>
                  <a:gdLst>
                    <a:gd name="T0" fmla="*/ 59 w 174"/>
                    <a:gd name="T1" fmla="*/ 231 h 231"/>
                    <a:gd name="T2" fmla="*/ 77 w 174"/>
                    <a:gd name="T3" fmla="*/ 212 h 231"/>
                    <a:gd name="T4" fmla="*/ 96 w 174"/>
                    <a:gd name="T5" fmla="*/ 193 h 231"/>
                    <a:gd name="T6" fmla="*/ 115 w 174"/>
                    <a:gd name="T7" fmla="*/ 173 h 231"/>
                    <a:gd name="T8" fmla="*/ 135 w 174"/>
                    <a:gd name="T9" fmla="*/ 153 h 231"/>
                    <a:gd name="T10" fmla="*/ 135 w 174"/>
                    <a:gd name="T11" fmla="*/ 145 h 231"/>
                    <a:gd name="T12" fmla="*/ 135 w 174"/>
                    <a:gd name="T13" fmla="*/ 134 h 231"/>
                    <a:gd name="T14" fmla="*/ 144 w 174"/>
                    <a:gd name="T15" fmla="*/ 124 h 231"/>
                    <a:gd name="T16" fmla="*/ 153 w 174"/>
                    <a:gd name="T17" fmla="*/ 115 h 231"/>
                    <a:gd name="T18" fmla="*/ 163 w 174"/>
                    <a:gd name="T19" fmla="*/ 106 h 231"/>
                    <a:gd name="T20" fmla="*/ 174 w 174"/>
                    <a:gd name="T21" fmla="*/ 95 h 231"/>
                    <a:gd name="T22" fmla="*/ 174 w 174"/>
                    <a:gd name="T23" fmla="*/ 86 h 231"/>
                    <a:gd name="T24" fmla="*/ 174 w 174"/>
                    <a:gd name="T25" fmla="*/ 77 h 231"/>
                    <a:gd name="T26" fmla="*/ 174 w 174"/>
                    <a:gd name="T27" fmla="*/ 68 h 231"/>
                    <a:gd name="T28" fmla="*/ 174 w 174"/>
                    <a:gd name="T29" fmla="*/ 58 h 231"/>
                    <a:gd name="T30" fmla="*/ 159 w 174"/>
                    <a:gd name="T31" fmla="*/ 43 h 231"/>
                    <a:gd name="T32" fmla="*/ 144 w 174"/>
                    <a:gd name="T33" fmla="*/ 29 h 231"/>
                    <a:gd name="T34" fmla="*/ 130 w 174"/>
                    <a:gd name="T35" fmla="*/ 14 h 231"/>
                    <a:gd name="T36" fmla="*/ 115 w 174"/>
                    <a:gd name="T37" fmla="*/ 0 h 231"/>
                    <a:gd name="T38" fmla="*/ 106 w 174"/>
                    <a:gd name="T39" fmla="*/ 0 h 231"/>
                    <a:gd name="T40" fmla="*/ 97 w 174"/>
                    <a:gd name="T41" fmla="*/ 0 h 231"/>
                    <a:gd name="T42" fmla="*/ 87 w 174"/>
                    <a:gd name="T43" fmla="*/ 0 h 231"/>
                    <a:gd name="T44" fmla="*/ 78 w 174"/>
                    <a:gd name="T45" fmla="*/ 0 h 231"/>
                    <a:gd name="T46" fmla="*/ 59 w 174"/>
                    <a:gd name="T47" fmla="*/ 18 h 231"/>
                    <a:gd name="T48" fmla="*/ 40 w 174"/>
                    <a:gd name="T49" fmla="*/ 38 h 231"/>
                    <a:gd name="T50" fmla="*/ 21 w 174"/>
                    <a:gd name="T51" fmla="*/ 57 h 231"/>
                    <a:gd name="T52" fmla="*/ 0 w 174"/>
                    <a:gd name="T53" fmla="*/ 77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74" h="231">
                      <a:moveTo>
                        <a:pt x="59" y="231"/>
                      </a:moveTo>
                      <a:lnTo>
                        <a:pt x="77" y="212"/>
                      </a:lnTo>
                      <a:lnTo>
                        <a:pt x="96" y="193"/>
                      </a:lnTo>
                      <a:lnTo>
                        <a:pt x="115" y="173"/>
                      </a:lnTo>
                      <a:lnTo>
                        <a:pt x="135" y="153"/>
                      </a:lnTo>
                      <a:lnTo>
                        <a:pt x="135" y="145"/>
                      </a:lnTo>
                      <a:lnTo>
                        <a:pt x="135" y="134"/>
                      </a:lnTo>
                      <a:lnTo>
                        <a:pt x="144" y="124"/>
                      </a:lnTo>
                      <a:lnTo>
                        <a:pt x="153" y="115"/>
                      </a:lnTo>
                      <a:lnTo>
                        <a:pt x="163" y="106"/>
                      </a:lnTo>
                      <a:lnTo>
                        <a:pt x="174" y="95"/>
                      </a:lnTo>
                      <a:lnTo>
                        <a:pt x="174" y="86"/>
                      </a:lnTo>
                      <a:lnTo>
                        <a:pt x="174" y="77"/>
                      </a:lnTo>
                      <a:lnTo>
                        <a:pt x="174" y="68"/>
                      </a:lnTo>
                      <a:lnTo>
                        <a:pt x="174" y="58"/>
                      </a:lnTo>
                      <a:lnTo>
                        <a:pt x="159" y="43"/>
                      </a:lnTo>
                      <a:lnTo>
                        <a:pt x="144" y="29"/>
                      </a:lnTo>
                      <a:lnTo>
                        <a:pt x="130" y="14"/>
                      </a:lnTo>
                      <a:lnTo>
                        <a:pt x="115" y="0"/>
                      </a:lnTo>
                      <a:lnTo>
                        <a:pt x="106" y="0"/>
                      </a:lnTo>
                      <a:lnTo>
                        <a:pt x="97" y="0"/>
                      </a:lnTo>
                      <a:lnTo>
                        <a:pt x="87" y="0"/>
                      </a:lnTo>
                      <a:lnTo>
                        <a:pt x="78" y="0"/>
                      </a:lnTo>
                      <a:lnTo>
                        <a:pt x="59" y="18"/>
                      </a:lnTo>
                      <a:lnTo>
                        <a:pt x="40" y="38"/>
                      </a:lnTo>
                      <a:lnTo>
                        <a:pt x="21" y="57"/>
                      </a:lnTo>
                      <a:lnTo>
                        <a:pt x="0" y="77"/>
                      </a:lnTo>
                    </a:path>
                  </a:pathLst>
                </a:custGeom>
                <a:noFill/>
                <a:ln w="19050">
                  <a:solidFill>
                    <a:srgbClr val="0066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0794" name="Freeform 490"/>
              <p:cNvSpPr>
                <a:spLocks/>
              </p:cNvSpPr>
              <p:nvPr/>
            </p:nvSpPr>
            <p:spPr bwMode="auto">
              <a:xfrm flipH="1">
                <a:off x="8378" y="1573"/>
                <a:ext cx="1" cy="22"/>
              </a:xfrm>
              <a:custGeom>
                <a:avLst/>
                <a:gdLst>
                  <a:gd name="T0" fmla="*/ 135 h 135"/>
                  <a:gd name="T1" fmla="*/ 101 h 135"/>
                  <a:gd name="T2" fmla="*/ 68 h 135"/>
                  <a:gd name="T3" fmla="*/ 34 h 135"/>
                  <a:gd name="T4" fmla="*/ 0 h 13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5">
                    <a:moveTo>
                      <a:pt x="0" y="135"/>
                    </a:moveTo>
                    <a:lnTo>
                      <a:pt x="0" y="101"/>
                    </a:lnTo>
                    <a:lnTo>
                      <a:pt x="0" y="68"/>
                    </a:lnTo>
                    <a:lnTo>
                      <a:pt x="0" y="3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5" name="Freeform 491"/>
              <p:cNvSpPr>
                <a:spLocks/>
              </p:cNvSpPr>
              <p:nvPr/>
            </p:nvSpPr>
            <p:spPr bwMode="auto">
              <a:xfrm flipH="1">
                <a:off x="8113" y="1553"/>
                <a:ext cx="29" cy="33"/>
              </a:xfrm>
              <a:custGeom>
                <a:avLst/>
                <a:gdLst>
                  <a:gd name="T0" fmla="*/ 231 w 231"/>
                  <a:gd name="T1" fmla="*/ 211 h 211"/>
                  <a:gd name="T2" fmla="*/ 208 w 231"/>
                  <a:gd name="T3" fmla="*/ 187 h 211"/>
                  <a:gd name="T4" fmla="*/ 184 w 231"/>
                  <a:gd name="T5" fmla="*/ 163 h 211"/>
                  <a:gd name="T6" fmla="*/ 159 w 231"/>
                  <a:gd name="T7" fmla="*/ 139 h 211"/>
                  <a:gd name="T8" fmla="*/ 136 w 231"/>
                  <a:gd name="T9" fmla="*/ 116 h 211"/>
                  <a:gd name="T10" fmla="*/ 112 w 231"/>
                  <a:gd name="T11" fmla="*/ 91 h 211"/>
                  <a:gd name="T12" fmla="*/ 87 w 231"/>
                  <a:gd name="T13" fmla="*/ 68 h 211"/>
                  <a:gd name="T14" fmla="*/ 64 w 231"/>
                  <a:gd name="T15" fmla="*/ 43 h 211"/>
                  <a:gd name="T16" fmla="*/ 39 w 231"/>
                  <a:gd name="T17" fmla="*/ 18 h 211"/>
                  <a:gd name="T18" fmla="*/ 30 w 231"/>
                  <a:gd name="T19" fmla="*/ 18 h 211"/>
                  <a:gd name="T20" fmla="*/ 20 w 231"/>
                  <a:gd name="T21" fmla="*/ 18 h 211"/>
                  <a:gd name="T22" fmla="*/ 10 w 231"/>
                  <a:gd name="T23" fmla="*/ 10 h 211"/>
                  <a:gd name="T24" fmla="*/ 0 w 231"/>
                  <a:gd name="T25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31" h="211">
                    <a:moveTo>
                      <a:pt x="231" y="211"/>
                    </a:moveTo>
                    <a:lnTo>
                      <a:pt x="208" y="187"/>
                    </a:lnTo>
                    <a:lnTo>
                      <a:pt x="184" y="163"/>
                    </a:lnTo>
                    <a:lnTo>
                      <a:pt x="159" y="139"/>
                    </a:lnTo>
                    <a:lnTo>
                      <a:pt x="136" y="116"/>
                    </a:lnTo>
                    <a:lnTo>
                      <a:pt x="112" y="91"/>
                    </a:lnTo>
                    <a:lnTo>
                      <a:pt x="87" y="68"/>
                    </a:lnTo>
                    <a:lnTo>
                      <a:pt x="64" y="43"/>
                    </a:lnTo>
                    <a:lnTo>
                      <a:pt x="39" y="18"/>
                    </a:lnTo>
                    <a:lnTo>
                      <a:pt x="30" y="18"/>
                    </a:lnTo>
                    <a:lnTo>
                      <a:pt x="20" y="18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6" name="Freeform 492"/>
              <p:cNvSpPr>
                <a:spLocks/>
              </p:cNvSpPr>
              <p:nvPr/>
            </p:nvSpPr>
            <p:spPr bwMode="auto">
              <a:xfrm flipH="1">
                <a:off x="8372" y="1550"/>
                <a:ext cx="19" cy="23"/>
              </a:xfrm>
              <a:custGeom>
                <a:avLst/>
                <a:gdLst>
                  <a:gd name="T0" fmla="*/ 96 w 154"/>
                  <a:gd name="T1" fmla="*/ 153 h 153"/>
                  <a:gd name="T2" fmla="*/ 77 w 154"/>
                  <a:gd name="T3" fmla="*/ 153 h 153"/>
                  <a:gd name="T4" fmla="*/ 58 w 154"/>
                  <a:gd name="T5" fmla="*/ 153 h 153"/>
                  <a:gd name="T6" fmla="*/ 39 w 154"/>
                  <a:gd name="T7" fmla="*/ 153 h 153"/>
                  <a:gd name="T8" fmla="*/ 20 w 154"/>
                  <a:gd name="T9" fmla="*/ 153 h 153"/>
                  <a:gd name="T10" fmla="*/ 20 w 154"/>
                  <a:gd name="T11" fmla="*/ 135 h 153"/>
                  <a:gd name="T12" fmla="*/ 20 w 154"/>
                  <a:gd name="T13" fmla="*/ 116 h 153"/>
                  <a:gd name="T14" fmla="*/ 20 w 154"/>
                  <a:gd name="T15" fmla="*/ 97 h 153"/>
                  <a:gd name="T16" fmla="*/ 20 w 154"/>
                  <a:gd name="T17" fmla="*/ 77 h 153"/>
                  <a:gd name="T18" fmla="*/ 11 w 154"/>
                  <a:gd name="T19" fmla="*/ 68 h 153"/>
                  <a:gd name="T20" fmla="*/ 0 w 154"/>
                  <a:gd name="T21" fmla="*/ 58 h 153"/>
                  <a:gd name="T22" fmla="*/ 0 w 154"/>
                  <a:gd name="T23" fmla="*/ 43 h 153"/>
                  <a:gd name="T24" fmla="*/ 0 w 154"/>
                  <a:gd name="T25" fmla="*/ 29 h 153"/>
                  <a:gd name="T26" fmla="*/ 0 w 154"/>
                  <a:gd name="T27" fmla="*/ 15 h 153"/>
                  <a:gd name="T28" fmla="*/ 0 w 154"/>
                  <a:gd name="T29" fmla="*/ 0 h 153"/>
                  <a:gd name="T30" fmla="*/ 28 w 154"/>
                  <a:gd name="T31" fmla="*/ 0 h 153"/>
                  <a:gd name="T32" fmla="*/ 57 w 154"/>
                  <a:gd name="T33" fmla="*/ 0 h 153"/>
                  <a:gd name="T34" fmla="*/ 86 w 154"/>
                  <a:gd name="T35" fmla="*/ 0 h 153"/>
                  <a:gd name="T36" fmla="*/ 115 w 154"/>
                  <a:gd name="T37" fmla="*/ 0 h 153"/>
                  <a:gd name="T38" fmla="*/ 125 w 154"/>
                  <a:gd name="T39" fmla="*/ 9 h 153"/>
                  <a:gd name="T40" fmla="*/ 134 w 154"/>
                  <a:gd name="T41" fmla="*/ 19 h 153"/>
                  <a:gd name="T42" fmla="*/ 143 w 154"/>
                  <a:gd name="T43" fmla="*/ 29 h 153"/>
                  <a:gd name="T44" fmla="*/ 154 w 154"/>
                  <a:gd name="T45" fmla="*/ 38 h 153"/>
                  <a:gd name="T46" fmla="*/ 154 w 154"/>
                  <a:gd name="T47" fmla="*/ 67 h 153"/>
                  <a:gd name="T48" fmla="*/ 154 w 154"/>
                  <a:gd name="T49" fmla="*/ 96 h 153"/>
                  <a:gd name="T50" fmla="*/ 154 w 154"/>
                  <a:gd name="T51" fmla="*/ 125 h 153"/>
                  <a:gd name="T52" fmla="*/ 154 w 154"/>
                  <a:gd name="T53" fmla="*/ 153 h 153"/>
                  <a:gd name="T54" fmla="*/ 139 w 154"/>
                  <a:gd name="T55" fmla="*/ 153 h 153"/>
                  <a:gd name="T56" fmla="*/ 125 w 154"/>
                  <a:gd name="T57" fmla="*/ 153 h 153"/>
                  <a:gd name="T58" fmla="*/ 110 w 154"/>
                  <a:gd name="T59" fmla="*/ 153 h 153"/>
                  <a:gd name="T60" fmla="*/ 96 w 154"/>
                  <a:gd name="T61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54" h="153">
                    <a:moveTo>
                      <a:pt x="96" y="153"/>
                    </a:moveTo>
                    <a:lnTo>
                      <a:pt x="77" y="153"/>
                    </a:lnTo>
                    <a:lnTo>
                      <a:pt x="58" y="153"/>
                    </a:lnTo>
                    <a:lnTo>
                      <a:pt x="39" y="153"/>
                    </a:lnTo>
                    <a:lnTo>
                      <a:pt x="20" y="153"/>
                    </a:lnTo>
                    <a:lnTo>
                      <a:pt x="20" y="135"/>
                    </a:lnTo>
                    <a:lnTo>
                      <a:pt x="20" y="116"/>
                    </a:lnTo>
                    <a:lnTo>
                      <a:pt x="20" y="97"/>
                    </a:lnTo>
                    <a:lnTo>
                      <a:pt x="20" y="77"/>
                    </a:lnTo>
                    <a:lnTo>
                      <a:pt x="11" y="68"/>
                    </a:lnTo>
                    <a:lnTo>
                      <a:pt x="0" y="58"/>
                    </a:lnTo>
                    <a:lnTo>
                      <a:pt x="0" y="43"/>
                    </a:lnTo>
                    <a:lnTo>
                      <a:pt x="0" y="29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28" y="0"/>
                    </a:lnTo>
                    <a:lnTo>
                      <a:pt x="57" y="0"/>
                    </a:lnTo>
                    <a:lnTo>
                      <a:pt x="86" y="0"/>
                    </a:lnTo>
                    <a:lnTo>
                      <a:pt x="115" y="0"/>
                    </a:lnTo>
                    <a:lnTo>
                      <a:pt x="125" y="9"/>
                    </a:lnTo>
                    <a:lnTo>
                      <a:pt x="134" y="19"/>
                    </a:lnTo>
                    <a:lnTo>
                      <a:pt x="143" y="29"/>
                    </a:lnTo>
                    <a:lnTo>
                      <a:pt x="154" y="38"/>
                    </a:lnTo>
                    <a:lnTo>
                      <a:pt x="154" y="67"/>
                    </a:lnTo>
                    <a:lnTo>
                      <a:pt x="154" y="96"/>
                    </a:lnTo>
                    <a:lnTo>
                      <a:pt x="154" y="125"/>
                    </a:lnTo>
                    <a:lnTo>
                      <a:pt x="154" y="153"/>
                    </a:lnTo>
                    <a:lnTo>
                      <a:pt x="139" y="153"/>
                    </a:lnTo>
                    <a:lnTo>
                      <a:pt x="125" y="153"/>
                    </a:lnTo>
                    <a:lnTo>
                      <a:pt x="110" y="153"/>
                    </a:lnTo>
                    <a:lnTo>
                      <a:pt x="96" y="153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7" name="Freeform 493"/>
              <p:cNvSpPr>
                <a:spLocks/>
              </p:cNvSpPr>
              <p:nvPr/>
            </p:nvSpPr>
            <p:spPr bwMode="auto">
              <a:xfrm flipH="1">
                <a:off x="8302" y="1547"/>
                <a:ext cx="41" cy="24"/>
              </a:xfrm>
              <a:custGeom>
                <a:avLst/>
                <a:gdLst>
                  <a:gd name="T0" fmla="*/ 0 w 327"/>
                  <a:gd name="T1" fmla="*/ 153 h 153"/>
                  <a:gd name="T2" fmla="*/ 9 w 327"/>
                  <a:gd name="T3" fmla="*/ 144 h 153"/>
                  <a:gd name="T4" fmla="*/ 19 w 327"/>
                  <a:gd name="T5" fmla="*/ 133 h 153"/>
                  <a:gd name="T6" fmla="*/ 28 w 327"/>
                  <a:gd name="T7" fmla="*/ 133 h 153"/>
                  <a:gd name="T8" fmla="*/ 39 w 327"/>
                  <a:gd name="T9" fmla="*/ 133 h 153"/>
                  <a:gd name="T10" fmla="*/ 47 w 327"/>
                  <a:gd name="T11" fmla="*/ 125 h 153"/>
                  <a:gd name="T12" fmla="*/ 56 w 327"/>
                  <a:gd name="T13" fmla="*/ 115 h 153"/>
                  <a:gd name="T14" fmla="*/ 65 w 327"/>
                  <a:gd name="T15" fmla="*/ 115 h 153"/>
                  <a:gd name="T16" fmla="*/ 76 w 327"/>
                  <a:gd name="T17" fmla="*/ 115 h 153"/>
                  <a:gd name="T18" fmla="*/ 85 w 327"/>
                  <a:gd name="T19" fmla="*/ 106 h 153"/>
                  <a:gd name="T20" fmla="*/ 95 w 327"/>
                  <a:gd name="T21" fmla="*/ 96 h 153"/>
                  <a:gd name="T22" fmla="*/ 105 w 327"/>
                  <a:gd name="T23" fmla="*/ 96 h 153"/>
                  <a:gd name="T24" fmla="*/ 115 w 327"/>
                  <a:gd name="T25" fmla="*/ 96 h 153"/>
                  <a:gd name="T26" fmla="*/ 124 w 327"/>
                  <a:gd name="T27" fmla="*/ 87 h 153"/>
                  <a:gd name="T28" fmla="*/ 133 w 327"/>
                  <a:gd name="T29" fmla="*/ 78 h 153"/>
                  <a:gd name="T30" fmla="*/ 144 w 327"/>
                  <a:gd name="T31" fmla="*/ 68 h 153"/>
                  <a:gd name="T32" fmla="*/ 153 w 327"/>
                  <a:gd name="T33" fmla="*/ 57 h 153"/>
                  <a:gd name="T34" fmla="*/ 163 w 327"/>
                  <a:gd name="T35" fmla="*/ 57 h 153"/>
                  <a:gd name="T36" fmla="*/ 172 w 327"/>
                  <a:gd name="T37" fmla="*/ 57 h 153"/>
                  <a:gd name="T38" fmla="*/ 182 w 327"/>
                  <a:gd name="T39" fmla="*/ 57 h 153"/>
                  <a:gd name="T40" fmla="*/ 192 w 327"/>
                  <a:gd name="T41" fmla="*/ 57 h 153"/>
                  <a:gd name="T42" fmla="*/ 201 w 327"/>
                  <a:gd name="T43" fmla="*/ 49 h 153"/>
                  <a:gd name="T44" fmla="*/ 211 w 327"/>
                  <a:gd name="T45" fmla="*/ 39 h 153"/>
                  <a:gd name="T46" fmla="*/ 220 w 327"/>
                  <a:gd name="T47" fmla="*/ 39 h 153"/>
                  <a:gd name="T48" fmla="*/ 229 w 327"/>
                  <a:gd name="T49" fmla="*/ 39 h 153"/>
                  <a:gd name="T50" fmla="*/ 238 w 327"/>
                  <a:gd name="T51" fmla="*/ 29 h 153"/>
                  <a:gd name="T52" fmla="*/ 248 w 327"/>
                  <a:gd name="T53" fmla="*/ 19 h 153"/>
                  <a:gd name="T54" fmla="*/ 258 w 327"/>
                  <a:gd name="T55" fmla="*/ 19 h 153"/>
                  <a:gd name="T56" fmla="*/ 268 w 327"/>
                  <a:gd name="T57" fmla="*/ 19 h 153"/>
                  <a:gd name="T58" fmla="*/ 277 w 327"/>
                  <a:gd name="T59" fmla="*/ 10 h 153"/>
                  <a:gd name="T60" fmla="*/ 287 w 327"/>
                  <a:gd name="T61" fmla="*/ 0 h 153"/>
                  <a:gd name="T62" fmla="*/ 297 w 327"/>
                  <a:gd name="T63" fmla="*/ 0 h 153"/>
                  <a:gd name="T64" fmla="*/ 306 w 327"/>
                  <a:gd name="T65" fmla="*/ 0 h 153"/>
                  <a:gd name="T66" fmla="*/ 316 w 327"/>
                  <a:gd name="T67" fmla="*/ 0 h 153"/>
                  <a:gd name="T68" fmla="*/ 327 w 327"/>
                  <a:gd name="T69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27" h="153">
                    <a:moveTo>
                      <a:pt x="0" y="153"/>
                    </a:moveTo>
                    <a:lnTo>
                      <a:pt x="9" y="144"/>
                    </a:lnTo>
                    <a:lnTo>
                      <a:pt x="19" y="133"/>
                    </a:lnTo>
                    <a:lnTo>
                      <a:pt x="28" y="133"/>
                    </a:lnTo>
                    <a:lnTo>
                      <a:pt x="39" y="133"/>
                    </a:lnTo>
                    <a:lnTo>
                      <a:pt x="47" y="125"/>
                    </a:lnTo>
                    <a:lnTo>
                      <a:pt x="56" y="115"/>
                    </a:lnTo>
                    <a:lnTo>
                      <a:pt x="65" y="115"/>
                    </a:lnTo>
                    <a:lnTo>
                      <a:pt x="76" y="115"/>
                    </a:lnTo>
                    <a:lnTo>
                      <a:pt x="85" y="106"/>
                    </a:lnTo>
                    <a:lnTo>
                      <a:pt x="95" y="96"/>
                    </a:lnTo>
                    <a:lnTo>
                      <a:pt x="105" y="96"/>
                    </a:lnTo>
                    <a:lnTo>
                      <a:pt x="115" y="96"/>
                    </a:lnTo>
                    <a:lnTo>
                      <a:pt x="124" y="87"/>
                    </a:lnTo>
                    <a:lnTo>
                      <a:pt x="133" y="78"/>
                    </a:lnTo>
                    <a:lnTo>
                      <a:pt x="144" y="68"/>
                    </a:lnTo>
                    <a:lnTo>
                      <a:pt x="153" y="57"/>
                    </a:lnTo>
                    <a:lnTo>
                      <a:pt x="163" y="57"/>
                    </a:lnTo>
                    <a:lnTo>
                      <a:pt x="172" y="57"/>
                    </a:lnTo>
                    <a:lnTo>
                      <a:pt x="182" y="57"/>
                    </a:lnTo>
                    <a:lnTo>
                      <a:pt x="192" y="57"/>
                    </a:lnTo>
                    <a:lnTo>
                      <a:pt x="201" y="49"/>
                    </a:lnTo>
                    <a:lnTo>
                      <a:pt x="211" y="39"/>
                    </a:lnTo>
                    <a:lnTo>
                      <a:pt x="220" y="39"/>
                    </a:lnTo>
                    <a:lnTo>
                      <a:pt x="229" y="39"/>
                    </a:lnTo>
                    <a:lnTo>
                      <a:pt x="238" y="29"/>
                    </a:lnTo>
                    <a:lnTo>
                      <a:pt x="248" y="19"/>
                    </a:lnTo>
                    <a:lnTo>
                      <a:pt x="258" y="19"/>
                    </a:lnTo>
                    <a:lnTo>
                      <a:pt x="268" y="19"/>
                    </a:lnTo>
                    <a:lnTo>
                      <a:pt x="277" y="10"/>
                    </a:lnTo>
                    <a:lnTo>
                      <a:pt x="287" y="0"/>
                    </a:lnTo>
                    <a:lnTo>
                      <a:pt x="297" y="0"/>
                    </a:lnTo>
                    <a:lnTo>
                      <a:pt x="306" y="0"/>
                    </a:lnTo>
                    <a:lnTo>
                      <a:pt x="316" y="0"/>
                    </a:lnTo>
                    <a:lnTo>
                      <a:pt x="327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8" name="Freeform 494"/>
              <p:cNvSpPr>
                <a:spLocks/>
              </p:cNvSpPr>
              <p:nvPr/>
            </p:nvSpPr>
            <p:spPr bwMode="auto">
              <a:xfrm flipH="1">
                <a:off x="8214" y="1541"/>
                <a:ext cx="43" cy="15"/>
              </a:xfrm>
              <a:custGeom>
                <a:avLst/>
                <a:gdLst>
                  <a:gd name="T0" fmla="*/ 346 w 346"/>
                  <a:gd name="T1" fmla="*/ 96 h 96"/>
                  <a:gd name="T2" fmla="*/ 337 w 346"/>
                  <a:gd name="T3" fmla="*/ 96 h 96"/>
                  <a:gd name="T4" fmla="*/ 327 w 346"/>
                  <a:gd name="T5" fmla="*/ 96 h 96"/>
                  <a:gd name="T6" fmla="*/ 318 w 346"/>
                  <a:gd name="T7" fmla="*/ 88 h 96"/>
                  <a:gd name="T8" fmla="*/ 308 w 346"/>
                  <a:gd name="T9" fmla="*/ 78 h 96"/>
                  <a:gd name="T10" fmla="*/ 298 w 346"/>
                  <a:gd name="T11" fmla="*/ 78 h 96"/>
                  <a:gd name="T12" fmla="*/ 288 w 346"/>
                  <a:gd name="T13" fmla="*/ 78 h 96"/>
                  <a:gd name="T14" fmla="*/ 279 w 346"/>
                  <a:gd name="T15" fmla="*/ 78 h 96"/>
                  <a:gd name="T16" fmla="*/ 269 w 346"/>
                  <a:gd name="T17" fmla="*/ 78 h 96"/>
                  <a:gd name="T18" fmla="*/ 259 w 346"/>
                  <a:gd name="T19" fmla="*/ 68 h 96"/>
                  <a:gd name="T20" fmla="*/ 249 w 346"/>
                  <a:gd name="T21" fmla="*/ 58 h 96"/>
                  <a:gd name="T22" fmla="*/ 240 w 346"/>
                  <a:gd name="T23" fmla="*/ 58 h 96"/>
                  <a:gd name="T24" fmla="*/ 230 w 346"/>
                  <a:gd name="T25" fmla="*/ 58 h 96"/>
                  <a:gd name="T26" fmla="*/ 221 w 346"/>
                  <a:gd name="T27" fmla="*/ 58 h 96"/>
                  <a:gd name="T28" fmla="*/ 212 w 346"/>
                  <a:gd name="T29" fmla="*/ 58 h 96"/>
                  <a:gd name="T30" fmla="*/ 203 w 346"/>
                  <a:gd name="T31" fmla="*/ 49 h 96"/>
                  <a:gd name="T32" fmla="*/ 192 w 346"/>
                  <a:gd name="T33" fmla="*/ 39 h 96"/>
                  <a:gd name="T34" fmla="*/ 183 w 346"/>
                  <a:gd name="T35" fmla="*/ 39 h 96"/>
                  <a:gd name="T36" fmla="*/ 174 w 346"/>
                  <a:gd name="T37" fmla="*/ 39 h 96"/>
                  <a:gd name="T38" fmla="*/ 164 w 346"/>
                  <a:gd name="T39" fmla="*/ 39 h 96"/>
                  <a:gd name="T40" fmla="*/ 153 w 346"/>
                  <a:gd name="T41" fmla="*/ 39 h 96"/>
                  <a:gd name="T42" fmla="*/ 144 w 346"/>
                  <a:gd name="T43" fmla="*/ 29 h 96"/>
                  <a:gd name="T44" fmla="*/ 135 w 346"/>
                  <a:gd name="T45" fmla="*/ 19 h 96"/>
                  <a:gd name="T46" fmla="*/ 120 w 346"/>
                  <a:gd name="T47" fmla="*/ 19 h 96"/>
                  <a:gd name="T48" fmla="*/ 105 w 346"/>
                  <a:gd name="T49" fmla="*/ 19 h 96"/>
                  <a:gd name="T50" fmla="*/ 91 w 346"/>
                  <a:gd name="T51" fmla="*/ 19 h 96"/>
                  <a:gd name="T52" fmla="*/ 76 w 346"/>
                  <a:gd name="T53" fmla="*/ 19 h 96"/>
                  <a:gd name="T54" fmla="*/ 67 w 346"/>
                  <a:gd name="T55" fmla="*/ 10 h 96"/>
                  <a:gd name="T56" fmla="*/ 57 w 346"/>
                  <a:gd name="T57" fmla="*/ 0 h 96"/>
                  <a:gd name="T58" fmla="*/ 43 w 346"/>
                  <a:gd name="T59" fmla="*/ 0 h 96"/>
                  <a:gd name="T60" fmla="*/ 29 w 346"/>
                  <a:gd name="T61" fmla="*/ 0 h 96"/>
                  <a:gd name="T62" fmla="*/ 15 w 346"/>
                  <a:gd name="T63" fmla="*/ 0 h 96"/>
                  <a:gd name="T64" fmla="*/ 0 w 346"/>
                  <a:gd name="T6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6" h="96">
                    <a:moveTo>
                      <a:pt x="346" y="96"/>
                    </a:moveTo>
                    <a:lnTo>
                      <a:pt x="337" y="96"/>
                    </a:lnTo>
                    <a:lnTo>
                      <a:pt x="327" y="96"/>
                    </a:lnTo>
                    <a:lnTo>
                      <a:pt x="318" y="88"/>
                    </a:lnTo>
                    <a:lnTo>
                      <a:pt x="308" y="78"/>
                    </a:lnTo>
                    <a:lnTo>
                      <a:pt x="298" y="78"/>
                    </a:lnTo>
                    <a:lnTo>
                      <a:pt x="288" y="78"/>
                    </a:lnTo>
                    <a:lnTo>
                      <a:pt x="279" y="78"/>
                    </a:lnTo>
                    <a:lnTo>
                      <a:pt x="269" y="78"/>
                    </a:lnTo>
                    <a:lnTo>
                      <a:pt x="259" y="68"/>
                    </a:lnTo>
                    <a:lnTo>
                      <a:pt x="249" y="58"/>
                    </a:lnTo>
                    <a:lnTo>
                      <a:pt x="240" y="58"/>
                    </a:lnTo>
                    <a:lnTo>
                      <a:pt x="230" y="58"/>
                    </a:lnTo>
                    <a:lnTo>
                      <a:pt x="221" y="58"/>
                    </a:lnTo>
                    <a:lnTo>
                      <a:pt x="212" y="58"/>
                    </a:lnTo>
                    <a:lnTo>
                      <a:pt x="203" y="49"/>
                    </a:lnTo>
                    <a:lnTo>
                      <a:pt x="192" y="39"/>
                    </a:lnTo>
                    <a:lnTo>
                      <a:pt x="183" y="39"/>
                    </a:lnTo>
                    <a:lnTo>
                      <a:pt x="174" y="39"/>
                    </a:lnTo>
                    <a:lnTo>
                      <a:pt x="164" y="39"/>
                    </a:lnTo>
                    <a:lnTo>
                      <a:pt x="153" y="39"/>
                    </a:lnTo>
                    <a:lnTo>
                      <a:pt x="144" y="29"/>
                    </a:lnTo>
                    <a:lnTo>
                      <a:pt x="135" y="19"/>
                    </a:lnTo>
                    <a:lnTo>
                      <a:pt x="120" y="19"/>
                    </a:lnTo>
                    <a:lnTo>
                      <a:pt x="105" y="19"/>
                    </a:lnTo>
                    <a:lnTo>
                      <a:pt x="91" y="19"/>
                    </a:lnTo>
                    <a:lnTo>
                      <a:pt x="76" y="19"/>
                    </a:lnTo>
                    <a:lnTo>
                      <a:pt x="67" y="10"/>
                    </a:lnTo>
                    <a:lnTo>
                      <a:pt x="57" y="0"/>
                    </a:lnTo>
                    <a:lnTo>
                      <a:pt x="43" y="0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799" name="Freeform 495"/>
              <p:cNvSpPr>
                <a:spLocks/>
              </p:cNvSpPr>
              <p:nvPr/>
            </p:nvSpPr>
            <p:spPr bwMode="auto">
              <a:xfrm>
                <a:off x="8375" y="1466"/>
                <a:ext cx="16" cy="54"/>
              </a:xfrm>
              <a:custGeom>
                <a:avLst/>
                <a:gdLst>
                  <a:gd name="T0" fmla="*/ 0 w 134"/>
                  <a:gd name="T1" fmla="*/ 346 h 346"/>
                  <a:gd name="T2" fmla="*/ 10 w 134"/>
                  <a:gd name="T3" fmla="*/ 346 h 346"/>
                  <a:gd name="T4" fmla="*/ 19 w 134"/>
                  <a:gd name="T5" fmla="*/ 346 h 346"/>
                  <a:gd name="T6" fmla="*/ 29 w 134"/>
                  <a:gd name="T7" fmla="*/ 346 h 346"/>
                  <a:gd name="T8" fmla="*/ 39 w 134"/>
                  <a:gd name="T9" fmla="*/ 346 h 346"/>
                  <a:gd name="T10" fmla="*/ 49 w 134"/>
                  <a:gd name="T11" fmla="*/ 337 h 346"/>
                  <a:gd name="T12" fmla="*/ 58 w 134"/>
                  <a:gd name="T13" fmla="*/ 327 h 346"/>
                  <a:gd name="T14" fmla="*/ 67 w 134"/>
                  <a:gd name="T15" fmla="*/ 317 h 346"/>
                  <a:gd name="T16" fmla="*/ 77 w 134"/>
                  <a:gd name="T17" fmla="*/ 307 h 346"/>
                  <a:gd name="T18" fmla="*/ 77 w 134"/>
                  <a:gd name="T19" fmla="*/ 294 h 346"/>
                  <a:gd name="T20" fmla="*/ 77 w 134"/>
                  <a:gd name="T21" fmla="*/ 279 h 346"/>
                  <a:gd name="T22" fmla="*/ 77 w 134"/>
                  <a:gd name="T23" fmla="*/ 265 h 346"/>
                  <a:gd name="T24" fmla="*/ 77 w 134"/>
                  <a:gd name="T25" fmla="*/ 251 h 346"/>
                  <a:gd name="T26" fmla="*/ 87 w 134"/>
                  <a:gd name="T27" fmla="*/ 241 h 346"/>
                  <a:gd name="T28" fmla="*/ 96 w 134"/>
                  <a:gd name="T29" fmla="*/ 231 h 346"/>
                  <a:gd name="T30" fmla="*/ 96 w 134"/>
                  <a:gd name="T31" fmla="*/ 222 h 346"/>
                  <a:gd name="T32" fmla="*/ 96 w 134"/>
                  <a:gd name="T33" fmla="*/ 213 h 346"/>
                  <a:gd name="T34" fmla="*/ 96 w 134"/>
                  <a:gd name="T35" fmla="*/ 202 h 346"/>
                  <a:gd name="T36" fmla="*/ 96 w 134"/>
                  <a:gd name="T37" fmla="*/ 192 h 346"/>
                  <a:gd name="T38" fmla="*/ 105 w 134"/>
                  <a:gd name="T39" fmla="*/ 183 h 346"/>
                  <a:gd name="T40" fmla="*/ 115 w 134"/>
                  <a:gd name="T41" fmla="*/ 172 h 346"/>
                  <a:gd name="T42" fmla="*/ 115 w 134"/>
                  <a:gd name="T43" fmla="*/ 163 h 346"/>
                  <a:gd name="T44" fmla="*/ 115 w 134"/>
                  <a:gd name="T45" fmla="*/ 154 h 346"/>
                  <a:gd name="T46" fmla="*/ 115 w 134"/>
                  <a:gd name="T47" fmla="*/ 145 h 346"/>
                  <a:gd name="T48" fmla="*/ 115 w 134"/>
                  <a:gd name="T49" fmla="*/ 134 h 346"/>
                  <a:gd name="T50" fmla="*/ 125 w 134"/>
                  <a:gd name="T51" fmla="*/ 125 h 346"/>
                  <a:gd name="T52" fmla="*/ 134 w 134"/>
                  <a:gd name="T53" fmla="*/ 115 h 346"/>
                  <a:gd name="T54" fmla="*/ 134 w 134"/>
                  <a:gd name="T55" fmla="*/ 86 h 346"/>
                  <a:gd name="T56" fmla="*/ 134 w 134"/>
                  <a:gd name="T57" fmla="*/ 58 h 346"/>
                  <a:gd name="T58" fmla="*/ 134 w 134"/>
                  <a:gd name="T59" fmla="*/ 29 h 346"/>
                  <a:gd name="T60" fmla="*/ 134 w 134"/>
                  <a:gd name="T61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34" h="346">
                    <a:moveTo>
                      <a:pt x="0" y="346"/>
                    </a:moveTo>
                    <a:lnTo>
                      <a:pt x="10" y="346"/>
                    </a:lnTo>
                    <a:lnTo>
                      <a:pt x="19" y="346"/>
                    </a:lnTo>
                    <a:lnTo>
                      <a:pt x="29" y="346"/>
                    </a:lnTo>
                    <a:lnTo>
                      <a:pt x="39" y="346"/>
                    </a:lnTo>
                    <a:lnTo>
                      <a:pt x="49" y="337"/>
                    </a:lnTo>
                    <a:lnTo>
                      <a:pt x="58" y="327"/>
                    </a:lnTo>
                    <a:lnTo>
                      <a:pt x="67" y="317"/>
                    </a:lnTo>
                    <a:lnTo>
                      <a:pt x="77" y="307"/>
                    </a:lnTo>
                    <a:lnTo>
                      <a:pt x="77" y="294"/>
                    </a:lnTo>
                    <a:lnTo>
                      <a:pt x="77" y="279"/>
                    </a:lnTo>
                    <a:lnTo>
                      <a:pt x="77" y="265"/>
                    </a:lnTo>
                    <a:lnTo>
                      <a:pt x="77" y="251"/>
                    </a:lnTo>
                    <a:lnTo>
                      <a:pt x="87" y="241"/>
                    </a:lnTo>
                    <a:lnTo>
                      <a:pt x="96" y="231"/>
                    </a:lnTo>
                    <a:lnTo>
                      <a:pt x="96" y="222"/>
                    </a:lnTo>
                    <a:lnTo>
                      <a:pt x="96" y="213"/>
                    </a:lnTo>
                    <a:lnTo>
                      <a:pt x="96" y="202"/>
                    </a:lnTo>
                    <a:lnTo>
                      <a:pt x="96" y="192"/>
                    </a:lnTo>
                    <a:lnTo>
                      <a:pt x="105" y="183"/>
                    </a:lnTo>
                    <a:lnTo>
                      <a:pt x="115" y="172"/>
                    </a:lnTo>
                    <a:lnTo>
                      <a:pt x="115" y="163"/>
                    </a:lnTo>
                    <a:lnTo>
                      <a:pt x="115" y="154"/>
                    </a:lnTo>
                    <a:lnTo>
                      <a:pt x="115" y="145"/>
                    </a:lnTo>
                    <a:lnTo>
                      <a:pt x="115" y="134"/>
                    </a:lnTo>
                    <a:lnTo>
                      <a:pt x="125" y="125"/>
                    </a:lnTo>
                    <a:lnTo>
                      <a:pt x="134" y="115"/>
                    </a:lnTo>
                    <a:lnTo>
                      <a:pt x="134" y="86"/>
                    </a:lnTo>
                    <a:lnTo>
                      <a:pt x="134" y="58"/>
                    </a:lnTo>
                    <a:lnTo>
                      <a:pt x="134" y="29"/>
                    </a:lnTo>
                    <a:lnTo>
                      <a:pt x="134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0" name="Freeform 496"/>
              <p:cNvSpPr>
                <a:spLocks/>
              </p:cNvSpPr>
              <p:nvPr/>
            </p:nvSpPr>
            <p:spPr bwMode="auto">
              <a:xfrm flipH="1">
                <a:off x="8182" y="1479"/>
                <a:ext cx="34" cy="35"/>
              </a:xfrm>
              <a:custGeom>
                <a:avLst/>
                <a:gdLst>
                  <a:gd name="T0" fmla="*/ 268 w 268"/>
                  <a:gd name="T1" fmla="*/ 229 h 229"/>
                  <a:gd name="T2" fmla="*/ 250 w 268"/>
                  <a:gd name="T3" fmla="*/ 211 h 229"/>
                  <a:gd name="T4" fmla="*/ 230 w 268"/>
                  <a:gd name="T5" fmla="*/ 192 h 229"/>
                  <a:gd name="T6" fmla="*/ 212 w 268"/>
                  <a:gd name="T7" fmla="*/ 173 h 229"/>
                  <a:gd name="T8" fmla="*/ 192 w 268"/>
                  <a:gd name="T9" fmla="*/ 153 h 229"/>
                  <a:gd name="T10" fmla="*/ 183 w 268"/>
                  <a:gd name="T11" fmla="*/ 153 h 229"/>
                  <a:gd name="T12" fmla="*/ 173 w 268"/>
                  <a:gd name="T13" fmla="*/ 153 h 229"/>
                  <a:gd name="T14" fmla="*/ 153 w 268"/>
                  <a:gd name="T15" fmla="*/ 135 h 229"/>
                  <a:gd name="T16" fmla="*/ 135 w 268"/>
                  <a:gd name="T17" fmla="*/ 115 h 229"/>
                  <a:gd name="T18" fmla="*/ 115 w 268"/>
                  <a:gd name="T19" fmla="*/ 95 h 229"/>
                  <a:gd name="T20" fmla="*/ 96 w 268"/>
                  <a:gd name="T21" fmla="*/ 76 h 229"/>
                  <a:gd name="T22" fmla="*/ 86 w 268"/>
                  <a:gd name="T23" fmla="*/ 76 h 229"/>
                  <a:gd name="T24" fmla="*/ 76 w 268"/>
                  <a:gd name="T25" fmla="*/ 76 h 229"/>
                  <a:gd name="T26" fmla="*/ 57 w 268"/>
                  <a:gd name="T27" fmla="*/ 56 h 229"/>
                  <a:gd name="T28" fmla="*/ 38 w 268"/>
                  <a:gd name="T29" fmla="*/ 38 h 229"/>
                  <a:gd name="T30" fmla="*/ 20 w 268"/>
                  <a:gd name="T31" fmla="*/ 19 h 229"/>
                  <a:gd name="T32" fmla="*/ 0 w 268"/>
                  <a:gd name="T33" fmla="*/ 0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68" h="229">
                    <a:moveTo>
                      <a:pt x="268" y="229"/>
                    </a:moveTo>
                    <a:lnTo>
                      <a:pt x="250" y="211"/>
                    </a:lnTo>
                    <a:lnTo>
                      <a:pt x="230" y="192"/>
                    </a:lnTo>
                    <a:lnTo>
                      <a:pt x="212" y="173"/>
                    </a:lnTo>
                    <a:lnTo>
                      <a:pt x="192" y="153"/>
                    </a:lnTo>
                    <a:lnTo>
                      <a:pt x="183" y="153"/>
                    </a:lnTo>
                    <a:lnTo>
                      <a:pt x="173" y="153"/>
                    </a:lnTo>
                    <a:lnTo>
                      <a:pt x="153" y="135"/>
                    </a:lnTo>
                    <a:lnTo>
                      <a:pt x="135" y="115"/>
                    </a:lnTo>
                    <a:lnTo>
                      <a:pt x="115" y="95"/>
                    </a:lnTo>
                    <a:lnTo>
                      <a:pt x="96" y="76"/>
                    </a:lnTo>
                    <a:lnTo>
                      <a:pt x="86" y="76"/>
                    </a:lnTo>
                    <a:lnTo>
                      <a:pt x="76" y="76"/>
                    </a:lnTo>
                    <a:lnTo>
                      <a:pt x="57" y="56"/>
                    </a:lnTo>
                    <a:lnTo>
                      <a:pt x="38" y="38"/>
                    </a:lnTo>
                    <a:lnTo>
                      <a:pt x="2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1" name="Freeform 497"/>
              <p:cNvSpPr>
                <a:spLocks/>
              </p:cNvSpPr>
              <p:nvPr/>
            </p:nvSpPr>
            <p:spPr bwMode="auto">
              <a:xfrm flipH="1">
                <a:off x="8252" y="1415"/>
                <a:ext cx="36" cy="30"/>
              </a:xfrm>
              <a:custGeom>
                <a:avLst/>
                <a:gdLst>
                  <a:gd name="T0" fmla="*/ 289 w 289"/>
                  <a:gd name="T1" fmla="*/ 192 h 192"/>
                  <a:gd name="T2" fmla="*/ 280 w 289"/>
                  <a:gd name="T3" fmla="*/ 183 h 192"/>
                  <a:gd name="T4" fmla="*/ 270 w 289"/>
                  <a:gd name="T5" fmla="*/ 173 h 192"/>
                  <a:gd name="T6" fmla="*/ 261 w 289"/>
                  <a:gd name="T7" fmla="*/ 173 h 192"/>
                  <a:gd name="T8" fmla="*/ 250 w 289"/>
                  <a:gd name="T9" fmla="*/ 173 h 192"/>
                  <a:gd name="T10" fmla="*/ 241 w 289"/>
                  <a:gd name="T11" fmla="*/ 163 h 192"/>
                  <a:gd name="T12" fmla="*/ 231 w 289"/>
                  <a:gd name="T13" fmla="*/ 153 h 192"/>
                  <a:gd name="T14" fmla="*/ 222 w 289"/>
                  <a:gd name="T15" fmla="*/ 153 h 192"/>
                  <a:gd name="T16" fmla="*/ 211 w 289"/>
                  <a:gd name="T17" fmla="*/ 153 h 192"/>
                  <a:gd name="T18" fmla="*/ 193 w 289"/>
                  <a:gd name="T19" fmla="*/ 135 h 192"/>
                  <a:gd name="T20" fmla="*/ 173 w 289"/>
                  <a:gd name="T21" fmla="*/ 115 h 192"/>
                  <a:gd name="T22" fmla="*/ 154 w 289"/>
                  <a:gd name="T23" fmla="*/ 97 h 192"/>
                  <a:gd name="T24" fmla="*/ 134 w 289"/>
                  <a:gd name="T25" fmla="*/ 77 h 192"/>
                  <a:gd name="T26" fmla="*/ 126 w 289"/>
                  <a:gd name="T27" fmla="*/ 77 h 192"/>
                  <a:gd name="T28" fmla="*/ 116 w 289"/>
                  <a:gd name="T29" fmla="*/ 77 h 192"/>
                  <a:gd name="T30" fmla="*/ 106 w 289"/>
                  <a:gd name="T31" fmla="*/ 68 h 192"/>
                  <a:gd name="T32" fmla="*/ 97 w 289"/>
                  <a:gd name="T33" fmla="*/ 59 h 192"/>
                  <a:gd name="T34" fmla="*/ 88 w 289"/>
                  <a:gd name="T35" fmla="*/ 48 h 192"/>
                  <a:gd name="T36" fmla="*/ 78 w 289"/>
                  <a:gd name="T37" fmla="*/ 38 h 192"/>
                  <a:gd name="T38" fmla="*/ 68 w 289"/>
                  <a:gd name="T39" fmla="*/ 38 h 192"/>
                  <a:gd name="T40" fmla="*/ 58 w 289"/>
                  <a:gd name="T41" fmla="*/ 38 h 192"/>
                  <a:gd name="T42" fmla="*/ 49 w 289"/>
                  <a:gd name="T43" fmla="*/ 29 h 192"/>
                  <a:gd name="T44" fmla="*/ 40 w 289"/>
                  <a:gd name="T45" fmla="*/ 20 h 192"/>
                  <a:gd name="T46" fmla="*/ 29 w 289"/>
                  <a:gd name="T47" fmla="*/ 9 h 192"/>
                  <a:gd name="T48" fmla="*/ 19 w 289"/>
                  <a:gd name="T49" fmla="*/ 0 h 192"/>
                  <a:gd name="T50" fmla="*/ 10 w 289"/>
                  <a:gd name="T51" fmla="*/ 0 h 192"/>
                  <a:gd name="T52" fmla="*/ 0 w 289"/>
                  <a:gd name="T5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9" h="192">
                    <a:moveTo>
                      <a:pt x="289" y="192"/>
                    </a:moveTo>
                    <a:lnTo>
                      <a:pt x="280" y="183"/>
                    </a:lnTo>
                    <a:lnTo>
                      <a:pt x="270" y="173"/>
                    </a:lnTo>
                    <a:lnTo>
                      <a:pt x="261" y="173"/>
                    </a:lnTo>
                    <a:lnTo>
                      <a:pt x="250" y="173"/>
                    </a:lnTo>
                    <a:lnTo>
                      <a:pt x="241" y="163"/>
                    </a:lnTo>
                    <a:lnTo>
                      <a:pt x="231" y="153"/>
                    </a:lnTo>
                    <a:lnTo>
                      <a:pt x="222" y="153"/>
                    </a:lnTo>
                    <a:lnTo>
                      <a:pt x="211" y="153"/>
                    </a:lnTo>
                    <a:lnTo>
                      <a:pt x="193" y="135"/>
                    </a:lnTo>
                    <a:lnTo>
                      <a:pt x="173" y="115"/>
                    </a:lnTo>
                    <a:lnTo>
                      <a:pt x="154" y="97"/>
                    </a:lnTo>
                    <a:lnTo>
                      <a:pt x="134" y="77"/>
                    </a:lnTo>
                    <a:lnTo>
                      <a:pt x="126" y="77"/>
                    </a:lnTo>
                    <a:lnTo>
                      <a:pt x="116" y="77"/>
                    </a:lnTo>
                    <a:lnTo>
                      <a:pt x="106" y="68"/>
                    </a:lnTo>
                    <a:lnTo>
                      <a:pt x="97" y="59"/>
                    </a:lnTo>
                    <a:lnTo>
                      <a:pt x="88" y="48"/>
                    </a:lnTo>
                    <a:lnTo>
                      <a:pt x="78" y="38"/>
                    </a:lnTo>
                    <a:lnTo>
                      <a:pt x="68" y="38"/>
                    </a:lnTo>
                    <a:lnTo>
                      <a:pt x="58" y="38"/>
                    </a:lnTo>
                    <a:lnTo>
                      <a:pt x="49" y="29"/>
                    </a:lnTo>
                    <a:lnTo>
                      <a:pt x="40" y="20"/>
                    </a:lnTo>
                    <a:lnTo>
                      <a:pt x="29" y="9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2" name="Freeform 498"/>
              <p:cNvSpPr>
                <a:spLocks/>
              </p:cNvSpPr>
              <p:nvPr/>
            </p:nvSpPr>
            <p:spPr bwMode="auto">
              <a:xfrm flipH="1">
                <a:off x="8326" y="1355"/>
                <a:ext cx="44" cy="30"/>
              </a:xfrm>
              <a:custGeom>
                <a:avLst/>
                <a:gdLst>
                  <a:gd name="T0" fmla="*/ 346 w 346"/>
                  <a:gd name="T1" fmla="*/ 193 h 193"/>
                  <a:gd name="T2" fmla="*/ 337 w 346"/>
                  <a:gd name="T3" fmla="*/ 184 h 193"/>
                  <a:gd name="T4" fmla="*/ 327 w 346"/>
                  <a:gd name="T5" fmla="*/ 173 h 193"/>
                  <a:gd name="T6" fmla="*/ 318 w 346"/>
                  <a:gd name="T7" fmla="*/ 173 h 193"/>
                  <a:gd name="T8" fmla="*/ 307 w 346"/>
                  <a:gd name="T9" fmla="*/ 173 h 193"/>
                  <a:gd name="T10" fmla="*/ 298 w 346"/>
                  <a:gd name="T11" fmla="*/ 164 h 193"/>
                  <a:gd name="T12" fmla="*/ 289 w 346"/>
                  <a:gd name="T13" fmla="*/ 154 h 193"/>
                  <a:gd name="T14" fmla="*/ 279 w 346"/>
                  <a:gd name="T15" fmla="*/ 145 h 193"/>
                  <a:gd name="T16" fmla="*/ 268 w 346"/>
                  <a:gd name="T17" fmla="*/ 134 h 193"/>
                  <a:gd name="T18" fmla="*/ 260 w 346"/>
                  <a:gd name="T19" fmla="*/ 134 h 193"/>
                  <a:gd name="T20" fmla="*/ 251 w 346"/>
                  <a:gd name="T21" fmla="*/ 134 h 193"/>
                  <a:gd name="T22" fmla="*/ 242 w 346"/>
                  <a:gd name="T23" fmla="*/ 126 h 193"/>
                  <a:gd name="T24" fmla="*/ 231 w 346"/>
                  <a:gd name="T25" fmla="*/ 117 h 193"/>
                  <a:gd name="T26" fmla="*/ 222 w 346"/>
                  <a:gd name="T27" fmla="*/ 117 h 193"/>
                  <a:gd name="T28" fmla="*/ 212 w 346"/>
                  <a:gd name="T29" fmla="*/ 117 h 193"/>
                  <a:gd name="T30" fmla="*/ 202 w 346"/>
                  <a:gd name="T31" fmla="*/ 108 h 193"/>
                  <a:gd name="T32" fmla="*/ 192 w 346"/>
                  <a:gd name="T33" fmla="*/ 97 h 193"/>
                  <a:gd name="T34" fmla="*/ 183 w 346"/>
                  <a:gd name="T35" fmla="*/ 97 h 193"/>
                  <a:gd name="T36" fmla="*/ 173 w 346"/>
                  <a:gd name="T37" fmla="*/ 97 h 193"/>
                  <a:gd name="T38" fmla="*/ 163 w 346"/>
                  <a:gd name="T39" fmla="*/ 88 h 193"/>
                  <a:gd name="T40" fmla="*/ 154 w 346"/>
                  <a:gd name="T41" fmla="*/ 78 h 193"/>
                  <a:gd name="T42" fmla="*/ 145 w 346"/>
                  <a:gd name="T43" fmla="*/ 78 h 193"/>
                  <a:gd name="T44" fmla="*/ 135 w 346"/>
                  <a:gd name="T45" fmla="*/ 78 h 193"/>
                  <a:gd name="T46" fmla="*/ 125 w 346"/>
                  <a:gd name="T47" fmla="*/ 69 h 193"/>
                  <a:gd name="T48" fmla="*/ 115 w 346"/>
                  <a:gd name="T49" fmla="*/ 58 h 193"/>
                  <a:gd name="T50" fmla="*/ 106 w 346"/>
                  <a:gd name="T51" fmla="*/ 49 h 193"/>
                  <a:gd name="T52" fmla="*/ 96 w 346"/>
                  <a:gd name="T53" fmla="*/ 39 h 193"/>
                  <a:gd name="T54" fmla="*/ 87 w 346"/>
                  <a:gd name="T55" fmla="*/ 39 h 193"/>
                  <a:gd name="T56" fmla="*/ 78 w 346"/>
                  <a:gd name="T57" fmla="*/ 39 h 193"/>
                  <a:gd name="T58" fmla="*/ 69 w 346"/>
                  <a:gd name="T59" fmla="*/ 30 h 193"/>
                  <a:gd name="T60" fmla="*/ 59 w 346"/>
                  <a:gd name="T61" fmla="*/ 19 h 193"/>
                  <a:gd name="T62" fmla="*/ 49 w 346"/>
                  <a:gd name="T63" fmla="*/ 19 h 193"/>
                  <a:gd name="T64" fmla="*/ 39 w 346"/>
                  <a:gd name="T65" fmla="*/ 19 h 193"/>
                  <a:gd name="T66" fmla="*/ 30 w 346"/>
                  <a:gd name="T67" fmla="*/ 10 h 193"/>
                  <a:gd name="T68" fmla="*/ 20 w 346"/>
                  <a:gd name="T69" fmla="*/ 0 h 193"/>
                  <a:gd name="T70" fmla="*/ 10 w 346"/>
                  <a:gd name="T71" fmla="*/ 0 h 193"/>
                  <a:gd name="T72" fmla="*/ 0 w 346"/>
                  <a:gd name="T73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6" h="193">
                    <a:moveTo>
                      <a:pt x="346" y="193"/>
                    </a:moveTo>
                    <a:lnTo>
                      <a:pt x="337" y="184"/>
                    </a:lnTo>
                    <a:lnTo>
                      <a:pt x="327" y="173"/>
                    </a:lnTo>
                    <a:lnTo>
                      <a:pt x="318" y="173"/>
                    </a:lnTo>
                    <a:lnTo>
                      <a:pt x="307" y="173"/>
                    </a:lnTo>
                    <a:lnTo>
                      <a:pt x="298" y="164"/>
                    </a:lnTo>
                    <a:lnTo>
                      <a:pt x="289" y="154"/>
                    </a:lnTo>
                    <a:lnTo>
                      <a:pt x="279" y="145"/>
                    </a:lnTo>
                    <a:lnTo>
                      <a:pt x="268" y="134"/>
                    </a:lnTo>
                    <a:lnTo>
                      <a:pt x="260" y="134"/>
                    </a:lnTo>
                    <a:lnTo>
                      <a:pt x="251" y="134"/>
                    </a:lnTo>
                    <a:lnTo>
                      <a:pt x="242" y="126"/>
                    </a:lnTo>
                    <a:lnTo>
                      <a:pt x="231" y="117"/>
                    </a:lnTo>
                    <a:lnTo>
                      <a:pt x="222" y="117"/>
                    </a:lnTo>
                    <a:lnTo>
                      <a:pt x="212" y="117"/>
                    </a:lnTo>
                    <a:lnTo>
                      <a:pt x="202" y="108"/>
                    </a:lnTo>
                    <a:lnTo>
                      <a:pt x="192" y="97"/>
                    </a:lnTo>
                    <a:lnTo>
                      <a:pt x="183" y="97"/>
                    </a:lnTo>
                    <a:lnTo>
                      <a:pt x="173" y="97"/>
                    </a:lnTo>
                    <a:lnTo>
                      <a:pt x="163" y="88"/>
                    </a:lnTo>
                    <a:lnTo>
                      <a:pt x="154" y="78"/>
                    </a:lnTo>
                    <a:lnTo>
                      <a:pt x="145" y="78"/>
                    </a:lnTo>
                    <a:lnTo>
                      <a:pt x="135" y="78"/>
                    </a:lnTo>
                    <a:lnTo>
                      <a:pt x="125" y="69"/>
                    </a:lnTo>
                    <a:lnTo>
                      <a:pt x="115" y="58"/>
                    </a:lnTo>
                    <a:lnTo>
                      <a:pt x="106" y="49"/>
                    </a:lnTo>
                    <a:lnTo>
                      <a:pt x="96" y="39"/>
                    </a:lnTo>
                    <a:lnTo>
                      <a:pt x="87" y="39"/>
                    </a:lnTo>
                    <a:lnTo>
                      <a:pt x="78" y="39"/>
                    </a:lnTo>
                    <a:lnTo>
                      <a:pt x="69" y="30"/>
                    </a:lnTo>
                    <a:lnTo>
                      <a:pt x="59" y="19"/>
                    </a:lnTo>
                    <a:lnTo>
                      <a:pt x="49" y="19"/>
                    </a:lnTo>
                    <a:lnTo>
                      <a:pt x="39" y="19"/>
                    </a:lnTo>
                    <a:lnTo>
                      <a:pt x="30" y="10"/>
                    </a:lnTo>
                    <a:lnTo>
                      <a:pt x="20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3" name="Freeform 499"/>
              <p:cNvSpPr>
                <a:spLocks/>
              </p:cNvSpPr>
              <p:nvPr/>
            </p:nvSpPr>
            <p:spPr bwMode="auto">
              <a:xfrm flipH="1">
                <a:off x="8408" y="1302"/>
                <a:ext cx="38" cy="21"/>
              </a:xfrm>
              <a:custGeom>
                <a:avLst/>
                <a:gdLst>
                  <a:gd name="T0" fmla="*/ 306 w 306"/>
                  <a:gd name="T1" fmla="*/ 134 h 134"/>
                  <a:gd name="T2" fmla="*/ 297 w 306"/>
                  <a:gd name="T3" fmla="*/ 134 h 134"/>
                  <a:gd name="T4" fmla="*/ 287 w 306"/>
                  <a:gd name="T5" fmla="*/ 134 h 134"/>
                  <a:gd name="T6" fmla="*/ 278 w 306"/>
                  <a:gd name="T7" fmla="*/ 125 h 134"/>
                  <a:gd name="T8" fmla="*/ 268 w 306"/>
                  <a:gd name="T9" fmla="*/ 116 h 134"/>
                  <a:gd name="T10" fmla="*/ 258 w 306"/>
                  <a:gd name="T11" fmla="*/ 116 h 134"/>
                  <a:gd name="T12" fmla="*/ 248 w 306"/>
                  <a:gd name="T13" fmla="*/ 116 h 134"/>
                  <a:gd name="T14" fmla="*/ 239 w 306"/>
                  <a:gd name="T15" fmla="*/ 106 h 134"/>
                  <a:gd name="T16" fmla="*/ 229 w 306"/>
                  <a:gd name="T17" fmla="*/ 96 h 134"/>
                  <a:gd name="T18" fmla="*/ 219 w 306"/>
                  <a:gd name="T19" fmla="*/ 96 h 134"/>
                  <a:gd name="T20" fmla="*/ 209 w 306"/>
                  <a:gd name="T21" fmla="*/ 96 h 134"/>
                  <a:gd name="T22" fmla="*/ 200 w 306"/>
                  <a:gd name="T23" fmla="*/ 87 h 134"/>
                  <a:gd name="T24" fmla="*/ 190 w 306"/>
                  <a:gd name="T25" fmla="*/ 77 h 134"/>
                  <a:gd name="T26" fmla="*/ 181 w 306"/>
                  <a:gd name="T27" fmla="*/ 77 h 134"/>
                  <a:gd name="T28" fmla="*/ 172 w 306"/>
                  <a:gd name="T29" fmla="*/ 77 h 134"/>
                  <a:gd name="T30" fmla="*/ 163 w 306"/>
                  <a:gd name="T31" fmla="*/ 67 h 134"/>
                  <a:gd name="T32" fmla="*/ 153 w 306"/>
                  <a:gd name="T33" fmla="*/ 57 h 134"/>
                  <a:gd name="T34" fmla="*/ 143 w 306"/>
                  <a:gd name="T35" fmla="*/ 57 h 134"/>
                  <a:gd name="T36" fmla="*/ 133 w 306"/>
                  <a:gd name="T37" fmla="*/ 57 h 134"/>
                  <a:gd name="T38" fmla="*/ 124 w 306"/>
                  <a:gd name="T39" fmla="*/ 49 h 134"/>
                  <a:gd name="T40" fmla="*/ 114 w 306"/>
                  <a:gd name="T41" fmla="*/ 39 h 134"/>
                  <a:gd name="T42" fmla="*/ 104 w 306"/>
                  <a:gd name="T43" fmla="*/ 39 h 134"/>
                  <a:gd name="T44" fmla="*/ 95 w 306"/>
                  <a:gd name="T45" fmla="*/ 39 h 134"/>
                  <a:gd name="T46" fmla="*/ 85 w 306"/>
                  <a:gd name="T47" fmla="*/ 39 h 134"/>
                  <a:gd name="T48" fmla="*/ 76 w 306"/>
                  <a:gd name="T49" fmla="*/ 39 h 134"/>
                  <a:gd name="T50" fmla="*/ 66 w 306"/>
                  <a:gd name="T51" fmla="*/ 29 h 134"/>
                  <a:gd name="T52" fmla="*/ 56 w 306"/>
                  <a:gd name="T53" fmla="*/ 19 h 134"/>
                  <a:gd name="T54" fmla="*/ 47 w 306"/>
                  <a:gd name="T55" fmla="*/ 19 h 134"/>
                  <a:gd name="T56" fmla="*/ 37 w 306"/>
                  <a:gd name="T57" fmla="*/ 19 h 134"/>
                  <a:gd name="T58" fmla="*/ 27 w 306"/>
                  <a:gd name="T59" fmla="*/ 10 h 134"/>
                  <a:gd name="T60" fmla="*/ 17 w 306"/>
                  <a:gd name="T61" fmla="*/ 0 h 134"/>
                  <a:gd name="T62" fmla="*/ 9 w 306"/>
                  <a:gd name="T63" fmla="*/ 0 h 134"/>
                  <a:gd name="T64" fmla="*/ 0 w 306"/>
                  <a:gd name="T65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6" h="134">
                    <a:moveTo>
                      <a:pt x="306" y="134"/>
                    </a:moveTo>
                    <a:lnTo>
                      <a:pt x="297" y="134"/>
                    </a:lnTo>
                    <a:lnTo>
                      <a:pt x="287" y="134"/>
                    </a:lnTo>
                    <a:lnTo>
                      <a:pt x="278" y="125"/>
                    </a:lnTo>
                    <a:lnTo>
                      <a:pt x="268" y="116"/>
                    </a:lnTo>
                    <a:lnTo>
                      <a:pt x="258" y="116"/>
                    </a:lnTo>
                    <a:lnTo>
                      <a:pt x="248" y="116"/>
                    </a:lnTo>
                    <a:lnTo>
                      <a:pt x="239" y="106"/>
                    </a:lnTo>
                    <a:lnTo>
                      <a:pt x="229" y="96"/>
                    </a:lnTo>
                    <a:lnTo>
                      <a:pt x="219" y="96"/>
                    </a:lnTo>
                    <a:lnTo>
                      <a:pt x="209" y="96"/>
                    </a:lnTo>
                    <a:lnTo>
                      <a:pt x="200" y="87"/>
                    </a:lnTo>
                    <a:lnTo>
                      <a:pt x="190" y="77"/>
                    </a:lnTo>
                    <a:lnTo>
                      <a:pt x="181" y="77"/>
                    </a:lnTo>
                    <a:lnTo>
                      <a:pt x="172" y="77"/>
                    </a:lnTo>
                    <a:lnTo>
                      <a:pt x="163" y="67"/>
                    </a:lnTo>
                    <a:lnTo>
                      <a:pt x="153" y="57"/>
                    </a:lnTo>
                    <a:lnTo>
                      <a:pt x="143" y="57"/>
                    </a:lnTo>
                    <a:lnTo>
                      <a:pt x="133" y="57"/>
                    </a:lnTo>
                    <a:lnTo>
                      <a:pt x="124" y="49"/>
                    </a:lnTo>
                    <a:lnTo>
                      <a:pt x="114" y="39"/>
                    </a:lnTo>
                    <a:lnTo>
                      <a:pt x="104" y="39"/>
                    </a:lnTo>
                    <a:lnTo>
                      <a:pt x="95" y="39"/>
                    </a:lnTo>
                    <a:lnTo>
                      <a:pt x="85" y="39"/>
                    </a:lnTo>
                    <a:lnTo>
                      <a:pt x="76" y="39"/>
                    </a:lnTo>
                    <a:lnTo>
                      <a:pt x="66" y="29"/>
                    </a:lnTo>
                    <a:lnTo>
                      <a:pt x="56" y="19"/>
                    </a:lnTo>
                    <a:lnTo>
                      <a:pt x="47" y="19"/>
                    </a:lnTo>
                    <a:lnTo>
                      <a:pt x="37" y="19"/>
                    </a:lnTo>
                    <a:lnTo>
                      <a:pt x="27" y="10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4" name="Freeform 500"/>
              <p:cNvSpPr>
                <a:spLocks/>
              </p:cNvSpPr>
              <p:nvPr/>
            </p:nvSpPr>
            <p:spPr bwMode="auto">
              <a:xfrm flipH="1">
                <a:off x="8735" y="1200"/>
                <a:ext cx="12" cy="96"/>
              </a:xfrm>
              <a:custGeom>
                <a:avLst/>
                <a:gdLst>
                  <a:gd name="T0" fmla="*/ 97 w 97"/>
                  <a:gd name="T1" fmla="*/ 613 h 613"/>
                  <a:gd name="T2" fmla="*/ 97 w 97"/>
                  <a:gd name="T3" fmla="*/ 595 h 613"/>
                  <a:gd name="T4" fmla="*/ 97 w 97"/>
                  <a:gd name="T5" fmla="*/ 577 h 613"/>
                  <a:gd name="T6" fmla="*/ 97 w 97"/>
                  <a:gd name="T7" fmla="*/ 557 h 613"/>
                  <a:gd name="T8" fmla="*/ 97 w 97"/>
                  <a:gd name="T9" fmla="*/ 537 h 613"/>
                  <a:gd name="T10" fmla="*/ 87 w 97"/>
                  <a:gd name="T11" fmla="*/ 528 h 613"/>
                  <a:gd name="T12" fmla="*/ 77 w 97"/>
                  <a:gd name="T13" fmla="*/ 518 h 613"/>
                  <a:gd name="T14" fmla="*/ 77 w 97"/>
                  <a:gd name="T15" fmla="*/ 480 h 613"/>
                  <a:gd name="T16" fmla="*/ 77 w 97"/>
                  <a:gd name="T17" fmla="*/ 442 h 613"/>
                  <a:gd name="T18" fmla="*/ 77 w 97"/>
                  <a:gd name="T19" fmla="*/ 403 h 613"/>
                  <a:gd name="T20" fmla="*/ 77 w 97"/>
                  <a:gd name="T21" fmla="*/ 365 h 613"/>
                  <a:gd name="T22" fmla="*/ 68 w 97"/>
                  <a:gd name="T23" fmla="*/ 356 h 613"/>
                  <a:gd name="T24" fmla="*/ 58 w 97"/>
                  <a:gd name="T25" fmla="*/ 345 h 613"/>
                  <a:gd name="T26" fmla="*/ 58 w 97"/>
                  <a:gd name="T27" fmla="*/ 322 h 613"/>
                  <a:gd name="T28" fmla="*/ 58 w 97"/>
                  <a:gd name="T29" fmla="*/ 298 h 613"/>
                  <a:gd name="T30" fmla="*/ 58 w 97"/>
                  <a:gd name="T31" fmla="*/ 273 h 613"/>
                  <a:gd name="T32" fmla="*/ 58 w 97"/>
                  <a:gd name="T33" fmla="*/ 250 h 613"/>
                  <a:gd name="T34" fmla="*/ 58 w 97"/>
                  <a:gd name="T35" fmla="*/ 226 h 613"/>
                  <a:gd name="T36" fmla="*/ 58 w 97"/>
                  <a:gd name="T37" fmla="*/ 201 h 613"/>
                  <a:gd name="T38" fmla="*/ 58 w 97"/>
                  <a:gd name="T39" fmla="*/ 178 h 613"/>
                  <a:gd name="T40" fmla="*/ 58 w 97"/>
                  <a:gd name="T41" fmla="*/ 153 h 613"/>
                  <a:gd name="T42" fmla="*/ 48 w 97"/>
                  <a:gd name="T43" fmla="*/ 144 h 613"/>
                  <a:gd name="T44" fmla="*/ 39 w 97"/>
                  <a:gd name="T45" fmla="*/ 134 h 613"/>
                  <a:gd name="T46" fmla="*/ 39 w 97"/>
                  <a:gd name="T47" fmla="*/ 120 h 613"/>
                  <a:gd name="T48" fmla="*/ 39 w 97"/>
                  <a:gd name="T49" fmla="*/ 106 h 613"/>
                  <a:gd name="T50" fmla="*/ 39 w 97"/>
                  <a:gd name="T51" fmla="*/ 92 h 613"/>
                  <a:gd name="T52" fmla="*/ 39 w 97"/>
                  <a:gd name="T53" fmla="*/ 77 h 613"/>
                  <a:gd name="T54" fmla="*/ 30 w 97"/>
                  <a:gd name="T55" fmla="*/ 68 h 613"/>
                  <a:gd name="T56" fmla="*/ 19 w 97"/>
                  <a:gd name="T57" fmla="*/ 58 h 613"/>
                  <a:gd name="T58" fmla="*/ 19 w 97"/>
                  <a:gd name="T59" fmla="*/ 48 h 613"/>
                  <a:gd name="T60" fmla="*/ 19 w 97"/>
                  <a:gd name="T61" fmla="*/ 39 h 613"/>
                  <a:gd name="T62" fmla="*/ 19 w 97"/>
                  <a:gd name="T63" fmla="*/ 29 h 613"/>
                  <a:gd name="T64" fmla="*/ 19 w 97"/>
                  <a:gd name="T65" fmla="*/ 20 h 613"/>
                  <a:gd name="T66" fmla="*/ 10 w 97"/>
                  <a:gd name="T67" fmla="*/ 10 h 613"/>
                  <a:gd name="T68" fmla="*/ 0 w 97"/>
                  <a:gd name="T69" fmla="*/ 0 h 6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7" h="613">
                    <a:moveTo>
                      <a:pt x="97" y="613"/>
                    </a:moveTo>
                    <a:lnTo>
                      <a:pt x="97" y="595"/>
                    </a:lnTo>
                    <a:lnTo>
                      <a:pt x="97" y="577"/>
                    </a:lnTo>
                    <a:lnTo>
                      <a:pt x="97" y="557"/>
                    </a:lnTo>
                    <a:lnTo>
                      <a:pt x="97" y="537"/>
                    </a:lnTo>
                    <a:lnTo>
                      <a:pt x="87" y="528"/>
                    </a:lnTo>
                    <a:lnTo>
                      <a:pt x="77" y="518"/>
                    </a:lnTo>
                    <a:lnTo>
                      <a:pt x="77" y="480"/>
                    </a:lnTo>
                    <a:lnTo>
                      <a:pt x="77" y="442"/>
                    </a:lnTo>
                    <a:lnTo>
                      <a:pt x="77" y="403"/>
                    </a:lnTo>
                    <a:lnTo>
                      <a:pt x="77" y="365"/>
                    </a:lnTo>
                    <a:lnTo>
                      <a:pt x="68" y="356"/>
                    </a:lnTo>
                    <a:lnTo>
                      <a:pt x="58" y="345"/>
                    </a:lnTo>
                    <a:lnTo>
                      <a:pt x="58" y="322"/>
                    </a:lnTo>
                    <a:lnTo>
                      <a:pt x="58" y="298"/>
                    </a:lnTo>
                    <a:lnTo>
                      <a:pt x="58" y="273"/>
                    </a:lnTo>
                    <a:lnTo>
                      <a:pt x="58" y="250"/>
                    </a:lnTo>
                    <a:lnTo>
                      <a:pt x="58" y="226"/>
                    </a:lnTo>
                    <a:lnTo>
                      <a:pt x="58" y="201"/>
                    </a:lnTo>
                    <a:lnTo>
                      <a:pt x="58" y="178"/>
                    </a:lnTo>
                    <a:lnTo>
                      <a:pt x="58" y="153"/>
                    </a:lnTo>
                    <a:lnTo>
                      <a:pt x="48" y="144"/>
                    </a:lnTo>
                    <a:lnTo>
                      <a:pt x="39" y="134"/>
                    </a:lnTo>
                    <a:lnTo>
                      <a:pt x="39" y="120"/>
                    </a:lnTo>
                    <a:lnTo>
                      <a:pt x="39" y="106"/>
                    </a:lnTo>
                    <a:lnTo>
                      <a:pt x="39" y="92"/>
                    </a:lnTo>
                    <a:lnTo>
                      <a:pt x="39" y="77"/>
                    </a:lnTo>
                    <a:lnTo>
                      <a:pt x="30" y="68"/>
                    </a:lnTo>
                    <a:lnTo>
                      <a:pt x="19" y="58"/>
                    </a:lnTo>
                    <a:lnTo>
                      <a:pt x="19" y="48"/>
                    </a:lnTo>
                    <a:lnTo>
                      <a:pt x="19" y="39"/>
                    </a:lnTo>
                    <a:lnTo>
                      <a:pt x="19" y="29"/>
                    </a:lnTo>
                    <a:lnTo>
                      <a:pt x="19" y="20"/>
                    </a:lnTo>
                    <a:lnTo>
                      <a:pt x="1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5" name="Freeform 501"/>
              <p:cNvSpPr>
                <a:spLocks/>
              </p:cNvSpPr>
              <p:nvPr/>
            </p:nvSpPr>
            <p:spPr bwMode="auto">
              <a:xfrm flipH="1">
                <a:off x="8487" y="1248"/>
                <a:ext cx="39" cy="26"/>
              </a:xfrm>
              <a:custGeom>
                <a:avLst/>
                <a:gdLst>
                  <a:gd name="T0" fmla="*/ 308 w 308"/>
                  <a:gd name="T1" fmla="*/ 174 h 174"/>
                  <a:gd name="T2" fmla="*/ 298 w 308"/>
                  <a:gd name="T3" fmla="*/ 165 h 174"/>
                  <a:gd name="T4" fmla="*/ 288 w 308"/>
                  <a:gd name="T5" fmla="*/ 154 h 174"/>
                  <a:gd name="T6" fmla="*/ 279 w 308"/>
                  <a:gd name="T7" fmla="*/ 145 h 174"/>
                  <a:gd name="T8" fmla="*/ 270 w 308"/>
                  <a:gd name="T9" fmla="*/ 135 h 174"/>
                  <a:gd name="T10" fmla="*/ 260 w 308"/>
                  <a:gd name="T11" fmla="*/ 135 h 174"/>
                  <a:gd name="T12" fmla="*/ 250 w 308"/>
                  <a:gd name="T13" fmla="*/ 135 h 174"/>
                  <a:gd name="T14" fmla="*/ 242 w 308"/>
                  <a:gd name="T15" fmla="*/ 127 h 174"/>
                  <a:gd name="T16" fmla="*/ 232 w 308"/>
                  <a:gd name="T17" fmla="*/ 117 h 174"/>
                  <a:gd name="T18" fmla="*/ 222 w 308"/>
                  <a:gd name="T19" fmla="*/ 117 h 174"/>
                  <a:gd name="T20" fmla="*/ 212 w 308"/>
                  <a:gd name="T21" fmla="*/ 117 h 174"/>
                  <a:gd name="T22" fmla="*/ 203 w 308"/>
                  <a:gd name="T23" fmla="*/ 108 h 174"/>
                  <a:gd name="T24" fmla="*/ 193 w 308"/>
                  <a:gd name="T25" fmla="*/ 98 h 174"/>
                  <a:gd name="T26" fmla="*/ 183 w 308"/>
                  <a:gd name="T27" fmla="*/ 98 h 174"/>
                  <a:gd name="T28" fmla="*/ 173 w 308"/>
                  <a:gd name="T29" fmla="*/ 98 h 174"/>
                  <a:gd name="T30" fmla="*/ 164 w 308"/>
                  <a:gd name="T31" fmla="*/ 89 h 174"/>
                  <a:gd name="T32" fmla="*/ 155 w 308"/>
                  <a:gd name="T33" fmla="*/ 78 h 174"/>
                  <a:gd name="T34" fmla="*/ 144 w 308"/>
                  <a:gd name="T35" fmla="*/ 69 h 174"/>
                  <a:gd name="T36" fmla="*/ 134 w 308"/>
                  <a:gd name="T37" fmla="*/ 59 h 174"/>
                  <a:gd name="T38" fmla="*/ 126 w 308"/>
                  <a:gd name="T39" fmla="*/ 59 h 174"/>
                  <a:gd name="T40" fmla="*/ 117 w 308"/>
                  <a:gd name="T41" fmla="*/ 59 h 174"/>
                  <a:gd name="T42" fmla="*/ 107 w 308"/>
                  <a:gd name="T43" fmla="*/ 50 h 174"/>
                  <a:gd name="T44" fmla="*/ 97 w 308"/>
                  <a:gd name="T45" fmla="*/ 39 h 174"/>
                  <a:gd name="T46" fmla="*/ 88 w 308"/>
                  <a:gd name="T47" fmla="*/ 39 h 174"/>
                  <a:gd name="T48" fmla="*/ 78 w 308"/>
                  <a:gd name="T49" fmla="*/ 39 h 174"/>
                  <a:gd name="T50" fmla="*/ 68 w 308"/>
                  <a:gd name="T51" fmla="*/ 30 h 174"/>
                  <a:gd name="T52" fmla="*/ 58 w 308"/>
                  <a:gd name="T53" fmla="*/ 20 h 174"/>
                  <a:gd name="T54" fmla="*/ 49 w 308"/>
                  <a:gd name="T55" fmla="*/ 20 h 174"/>
                  <a:gd name="T56" fmla="*/ 40 w 308"/>
                  <a:gd name="T57" fmla="*/ 20 h 174"/>
                  <a:gd name="T58" fmla="*/ 30 w 308"/>
                  <a:gd name="T59" fmla="*/ 11 h 174"/>
                  <a:gd name="T60" fmla="*/ 20 w 308"/>
                  <a:gd name="T61" fmla="*/ 0 h 174"/>
                  <a:gd name="T62" fmla="*/ 11 w 308"/>
                  <a:gd name="T63" fmla="*/ 0 h 174"/>
                  <a:gd name="T64" fmla="*/ 0 w 308"/>
                  <a:gd name="T65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8" h="174">
                    <a:moveTo>
                      <a:pt x="308" y="174"/>
                    </a:moveTo>
                    <a:lnTo>
                      <a:pt x="298" y="165"/>
                    </a:lnTo>
                    <a:lnTo>
                      <a:pt x="288" y="154"/>
                    </a:lnTo>
                    <a:lnTo>
                      <a:pt x="279" y="145"/>
                    </a:lnTo>
                    <a:lnTo>
                      <a:pt x="270" y="135"/>
                    </a:lnTo>
                    <a:lnTo>
                      <a:pt x="260" y="135"/>
                    </a:lnTo>
                    <a:lnTo>
                      <a:pt x="250" y="135"/>
                    </a:lnTo>
                    <a:lnTo>
                      <a:pt x="242" y="127"/>
                    </a:lnTo>
                    <a:lnTo>
                      <a:pt x="232" y="117"/>
                    </a:lnTo>
                    <a:lnTo>
                      <a:pt x="222" y="117"/>
                    </a:lnTo>
                    <a:lnTo>
                      <a:pt x="212" y="117"/>
                    </a:lnTo>
                    <a:lnTo>
                      <a:pt x="203" y="108"/>
                    </a:lnTo>
                    <a:lnTo>
                      <a:pt x="193" y="98"/>
                    </a:lnTo>
                    <a:lnTo>
                      <a:pt x="183" y="98"/>
                    </a:lnTo>
                    <a:lnTo>
                      <a:pt x="173" y="98"/>
                    </a:lnTo>
                    <a:lnTo>
                      <a:pt x="164" y="89"/>
                    </a:lnTo>
                    <a:lnTo>
                      <a:pt x="155" y="78"/>
                    </a:lnTo>
                    <a:lnTo>
                      <a:pt x="144" y="69"/>
                    </a:lnTo>
                    <a:lnTo>
                      <a:pt x="134" y="59"/>
                    </a:lnTo>
                    <a:lnTo>
                      <a:pt x="126" y="59"/>
                    </a:lnTo>
                    <a:lnTo>
                      <a:pt x="117" y="59"/>
                    </a:lnTo>
                    <a:lnTo>
                      <a:pt x="107" y="50"/>
                    </a:lnTo>
                    <a:lnTo>
                      <a:pt x="97" y="39"/>
                    </a:lnTo>
                    <a:lnTo>
                      <a:pt x="88" y="39"/>
                    </a:lnTo>
                    <a:lnTo>
                      <a:pt x="78" y="39"/>
                    </a:lnTo>
                    <a:lnTo>
                      <a:pt x="68" y="30"/>
                    </a:lnTo>
                    <a:lnTo>
                      <a:pt x="58" y="20"/>
                    </a:lnTo>
                    <a:lnTo>
                      <a:pt x="49" y="20"/>
                    </a:lnTo>
                    <a:lnTo>
                      <a:pt x="40" y="20"/>
                    </a:lnTo>
                    <a:lnTo>
                      <a:pt x="30" y="11"/>
                    </a:lnTo>
                    <a:lnTo>
                      <a:pt x="20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6" name="Freeform 502"/>
              <p:cNvSpPr>
                <a:spLocks/>
              </p:cNvSpPr>
              <p:nvPr/>
            </p:nvSpPr>
            <p:spPr bwMode="auto">
              <a:xfrm flipH="1">
                <a:off x="8569" y="1200"/>
                <a:ext cx="43" cy="21"/>
              </a:xfrm>
              <a:custGeom>
                <a:avLst/>
                <a:gdLst>
                  <a:gd name="T0" fmla="*/ 345 w 345"/>
                  <a:gd name="T1" fmla="*/ 134 h 134"/>
                  <a:gd name="T2" fmla="*/ 336 w 345"/>
                  <a:gd name="T3" fmla="*/ 134 h 134"/>
                  <a:gd name="T4" fmla="*/ 327 w 345"/>
                  <a:gd name="T5" fmla="*/ 134 h 134"/>
                  <a:gd name="T6" fmla="*/ 317 w 345"/>
                  <a:gd name="T7" fmla="*/ 124 h 134"/>
                  <a:gd name="T8" fmla="*/ 307 w 345"/>
                  <a:gd name="T9" fmla="*/ 114 h 134"/>
                  <a:gd name="T10" fmla="*/ 298 w 345"/>
                  <a:gd name="T11" fmla="*/ 114 h 134"/>
                  <a:gd name="T12" fmla="*/ 289 w 345"/>
                  <a:gd name="T13" fmla="*/ 114 h 134"/>
                  <a:gd name="T14" fmla="*/ 278 w 345"/>
                  <a:gd name="T15" fmla="*/ 114 h 134"/>
                  <a:gd name="T16" fmla="*/ 269 w 345"/>
                  <a:gd name="T17" fmla="*/ 114 h 134"/>
                  <a:gd name="T18" fmla="*/ 260 w 345"/>
                  <a:gd name="T19" fmla="*/ 106 h 134"/>
                  <a:gd name="T20" fmla="*/ 251 w 345"/>
                  <a:gd name="T21" fmla="*/ 96 h 134"/>
                  <a:gd name="T22" fmla="*/ 241 w 345"/>
                  <a:gd name="T23" fmla="*/ 96 h 134"/>
                  <a:gd name="T24" fmla="*/ 231 w 345"/>
                  <a:gd name="T25" fmla="*/ 96 h 134"/>
                  <a:gd name="T26" fmla="*/ 222 w 345"/>
                  <a:gd name="T27" fmla="*/ 86 h 134"/>
                  <a:gd name="T28" fmla="*/ 212 w 345"/>
                  <a:gd name="T29" fmla="*/ 77 h 134"/>
                  <a:gd name="T30" fmla="*/ 202 w 345"/>
                  <a:gd name="T31" fmla="*/ 77 h 134"/>
                  <a:gd name="T32" fmla="*/ 192 w 345"/>
                  <a:gd name="T33" fmla="*/ 77 h 134"/>
                  <a:gd name="T34" fmla="*/ 183 w 345"/>
                  <a:gd name="T35" fmla="*/ 68 h 134"/>
                  <a:gd name="T36" fmla="*/ 173 w 345"/>
                  <a:gd name="T37" fmla="*/ 58 h 134"/>
                  <a:gd name="T38" fmla="*/ 163 w 345"/>
                  <a:gd name="T39" fmla="*/ 58 h 134"/>
                  <a:gd name="T40" fmla="*/ 153 w 345"/>
                  <a:gd name="T41" fmla="*/ 58 h 134"/>
                  <a:gd name="T42" fmla="*/ 144 w 345"/>
                  <a:gd name="T43" fmla="*/ 48 h 134"/>
                  <a:gd name="T44" fmla="*/ 133 w 345"/>
                  <a:gd name="T45" fmla="*/ 38 h 134"/>
                  <a:gd name="T46" fmla="*/ 125 w 345"/>
                  <a:gd name="T47" fmla="*/ 38 h 134"/>
                  <a:gd name="T48" fmla="*/ 116 w 345"/>
                  <a:gd name="T49" fmla="*/ 38 h 134"/>
                  <a:gd name="T50" fmla="*/ 107 w 345"/>
                  <a:gd name="T51" fmla="*/ 29 h 134"/>
                  <a:gd name="T52" fmla="*/ 96 w 345"/>
                  <a:gd name="T53" fmla="*/ 20 h 134"/>
                  <a:gd name="T54" fmla="*/ 87 w 345"/>
                  <a:gd name="T55" fmla="*/ 20 h 134"/>
                  <a:gd name="T56" fmla="*/ 78 w 345"/>
                  <a:gd name="T57" fmla="*/ 20 h 134"/>
                  <a:gd name="T58" fmla="*/ 68 w 345"/>
                  <a:gd name="T59" fmla="*/ 20 h 134"/>
                  <a:gd name="T60" fmla="*/ 57 w 345"/>
                  <a:gd name="T61" fmla="*/ 20 h 134"/>
                  <a:gd name="T62" fmla="*/ 49 w 345"/>
                  <a:gd name="T63" fmla="*/ 10 h 134"/>
                  <a:gd name="T64" fmla="*/ 39 w 345"/>
                  <a:gd name="T65" fmla="*/ 0 h 134"/>
                  <a:gd name="T66" fmla="*/ 29 w 345"/>
                  <a:gd name="T67" fmla="*/ 0 h 134"/>
                  <a:gd name="T68" fmla="*/ 19 w 345"/>
                  <a:gd name="T69" fmla="*/ 0 h 134"/>
                  <a:gd name="T70" fmla="*/ 10 w 345"/>
                  <a:gd name="T71" fmla="*/ 0 h 134"/>
                  <a:gd name="T72" fmla="*/ 0 w 345"/>
                  <a:gd name="T73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5" h="134">
                    <a:moveTo>
                      <a:pt x="345" y="134"/>
                    </a:moveTo>
                    <a:lnTo>
                      <a:pt x="336" y="134"/>
                    </a:lnTo>
                    <a:lnTo>
                      <a:pt x="327" y="134"/>
                    </a:lnTo>
                    <a:lnTo>
                      <a:pt x="317" y="124"/>
                    </a:lnTo>
                    <a:lnTo>
                      <a:pt x="307" y="114"/>
                    </a:lnTo>
                    <a:lnTo>
                      <a:pt x="298" y="114"/>
                    </a:lnTo>
                    <a:lnTo>
                      <a:pt x="289" y="114"/>
                    </a:lnTo>
                    <a:lnTo>
                      <a:pt x="278" y="114"/>
                    </a:lnTo>
                    <a:lnTo>
                      <a:pt x="269" y="114"/>
                    </a:lnTo>
                    <a:lnTo>
                      <a:pt x="260" y="106"/>
                    </a:lnTo>
                    <a:lnTo>
                      <a:pt x="251" y="96"/>
                    </a:lnTo>
                    <a:lnTo>
                      <a:pt x="241" y="96"/>
                    </a:lnTo>
                    <a:lnTo>
                      <a:pt x="231" y="96"/>
                    </a:lnTo>
                    <a:lnTo>
                      <a:pt x="222" y="86"/>
                    </a:lnTo>
                    <a:lnTo>
                      <a:pt x="212" y="77"/>
                    </a:lnTo>
                    <a:lnTo>
                      <a:pt x="202" y="77"/>
                    </a:lnTo>
                    <a:lnTo>
                      <a:pt x="192" y="77"/>
                    </a:lnTo>
                    <a:lnTo>
                      <a:pt x="183" y="68"/>
                    </a:lnTo>
                    <a:lnTo>
                      <a:pt x="173" y="58"/>
                    </a:lnTo>
                    <a:lnTo>
                      <a:pt x="163" y="58"/>
                    </a:lnTo>
                    <a:lnTo>
                      <a:pt x="153" y="58"/>
                    </a:lnTo>
                    <a:lnTo>
                      <a:pt x="144" y="48"/>
                    </a:lnTo>
                    <a:lnTo>
                      <a:pt x="133" y="38"/>
                    </a:lnTo>
                    <a:lnTo>
                      <a:pt x="125" y="38"/>
                    </a:lnTo>
                    <a:lnTo>
                      <a:pt x="116" y="38"/>
                    </a:lnTo>
                    <a:lnTo>
                      <a:pt x="107" y="29"/>
                    </a:lnTo>
                    <a:lnTo>
                      <a:pt x="96" y="20"/>
                    </a:lnTo>
                    <a:lnTo>
                      <a:pt x="87" y="20"/>
                    </a:lnTo>
                    <a:lnTo>
                      <a:pt x="78" y="20"/>
                    </a:lnTo>
                    <a:lnTo>
                      <a:pt x="68" y="20"/>
                    </a:lnTo>
                    <a:lnTo>
                      <a:pt x="57" y="20"/>
                    </a:lnTo>
                    <a:lnTo>
                      <a:pt x="49" y="10"/>
                    </a:lnTo>
                    <a:lnTo>
                      <a:pt x="39" y="0"/>
                    </a:lnTo>
                    <a:lnTo>
                      <a:pt x="29" y="0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7" name="Freeform 503"/>
              <p:cNvSpPr>
                <a:spLocks/>
              </p:cNvSpPr>
              <p:nvPr/>
            </p:nvSpPr>
            <p:spPr bwMode="auto">
              <a:xfrm flipH="1">
                <a:off x="8747" y="1155"/>
                <a:ext cx="4" cy="45"/>
              </a:xfrm>
              <a:custGeom>
                <a:avLst/>
                <a:gdLst>
                  <a:gd name="T0" fmla="*/ 38 w 38"/>
                  <a:gd name="T1" fmla="*/ 288 h 288"/>
                  <a:gd name="T2" fmla="*/ 38 w 38"/>
                  <a:gd name="T3" fmla="*/ 263 h 288"/>
                  <a:gd name="T4" fmla="*/ 38 w 38"/>
                  <a:gd name="T5" fmla="*/ 240 h 288"/>
                  <a:gd name="T6" fmla="*/ 38 w 38"/>
                  <a:gd name="T7" fmla="*/ 216 h 288"/>
                  <a:gd name="T8" fmla="*/ 38 w 38"/>
                  <a:gd name="T9" fmla="*/ 193 h 288"/>
                  <a:gd name="T10" fmla="*/ 38 w 38"/>
                  <a:gd name="T11" fmla="*/ 168 h 288"/>
                  <a:gd name="T12" fmla="*/ 38 w 38"/>
                  <a:gd name="T13" fmla="*/ 144 h 288"/>
                  <a:gd name="T14" fmla="*/ 38 w 38"/>
                  <a:gd name="T15" fmla="*/ 120 h 288"/>
                  <a:gd name="T16" fmla="*/ 38 w 38"/>
                  <a:gd name="T17" fmla="*/ 96 h 288"/>
                  <a:gd name="T18" fmla="*/ 30 w 38"/>
                  <a:gd name="T19" fmla="*/ 87 h 288"/>
                  <a:gd name="T20" fmla="*/ 19 w 38"/>
                  <a:gd name="T21" fmla="*/ 76 h 288"/>
                  <a:gd name="T22" fmla="*/ 19 w 38"/>
                  <a:gd name="T23" fmla="*/ 62 h 288"/>
                  <a:gd name="T24" fmla="*/ 19 w 38"/>
                  <a:gd name="T25" fmla="*/ 49 h 288"/>
                  <a:gd name="T26" fmla="*/ 19 w 38"/>
                  <a:gd name="T27" fmla="*/ 34 h 288"/>
                  <a:gd name="T28" fmla="*/ 19 w 38"/>
                  <a:gd name="T29" fmla="*/ 20 h 288"/>
                  <a:gd name="T30" fmla="*/ 10 w 38"/>
                  <a:gd name="T31" fmla="*/ 11 h 288"/>
                  <a:gd name="T32" fmla="*/ 0 w 38"/>
                  <a:gd name="T3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288">
                    <a:moveTo>
                      <a:pt x="38" y="288"/>
                    </a:moveTo>
                    <a:lnTo>
                      <a:pt x="38" y="263"/>
                    </a:lnTo>
                    <a:lnTo>
                      <a:pt x="38" y="240"/>
                    </a:lnTo>
                    <a:lnTo>
                      <a:pt x="38" y="216"/>
                    </a:lnTo>
                    <a:lnTo>
                      <a:pt x="38" y="193"/>
                    </a:lnTo>
                    <a:lnTo>
                      <a:pt x="38" y="168"/>
                    </a:lnTo>
                    <a:lnTo>
                      <a:pt x="38" y="144"/>
                    </a:lnTo>
                    <a:lnTo>
                      <a:pt x="38" y="120"/>
                    </a:lnTo>
                    <a:lnTo>
                      <a:pt x="38" y="96"/>
                    </a:lnTo>
                    <a:lnTo>
                      <a:pt x="30" y="87"/>
                    </a:lnTo>
                    <a:lnTo>
                      <a:pt x="19" y="76"/>
                    </a:lnTo>
                    <a:lnTo>
                      <a:pt x="19" y="62"/>
                    </a:lnTo>
                    <a:lnTo>
                      <a:pt x="19" y="49"/>
                    </a:lnTo>
                    <a:lnTo>
                      <a:pt x="19" y="34"/>
                    </a:lnTo>
                    <a:lnTo>
                      <a:pt x="19" y="20"/>
                    </a:lnTo>
                    <a:lnTo>
                      <a:pt x="1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8" name="Freeform 504"/>
              <p:cNvSpPr>
                <a:spLocks/>
              </p:cNvSpPr>
              <p:nvPr/>
            </p:nvSpPr>
            <p:spPr bwMode="auto">
              <a:xfrm flipH="1">
                <a:off x="8744" y="1200"/>
                <a:ext cx="3" cy="1"/>
              </a:xfrm>
              <a:custGeom>
                <a:avLst/>
                <a:gdLst>
                  <a:gd name="T0" fmla="*/ 19 w 19"/>
                  <a:gd name="T1" fmla="*/ 10 w 19"/>
                  <a:gd name="T2" fmla="*/ 0 w 1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9">
                    <a:moveTo>
                      <a:pt x="19" y="0"/>
                    </a:move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09" name="Freeform 505"/>
              <p:cNvSpPr>
                <a:spLocks/>
              </p:cNvSpPr>
              <p:nvPr/>
            </p:nvSpPr>
            <p:spPr bwMode="auto">
              <a:xfrm flipH="1">
                <a:off x="8653" y="1152"/>
                <a:ext cx="38" cy="22"/>
              </a:xfrm>
              <a:custGeom>
                <a:avLst/>
                <a:gdLst>
                  <a:gd name="T0" fmla="*/ 306 w 306"/>
                  <a:gd name="T1" fmla="*/ 133 h 133"/>
                  <a:gd name="T2" fmla="*/ 297 w 306"/>
                  <a:gd name="T3" fmla="*/ 125 h 133"/>
                  <a:gd name="T4" fmla="*/ 287 w 306"/>
                  <a:gd name="T5" fmla="*/ 115 h 133"/>
                  <a:gd name="T6" fmla="*/ 277 w 306"/>
                  <a:gd name="T7" fmla="*/ 115 h 133"/>
                  <a:gd name="T8" fmla="*/ 268 w 306"/>
                  <a:gd name="T9" fmla="*/ 115 h 133"/>
                  <a:gd name="T10" fmla="*/ 259 w 306"/>
                  <a:gd name="T11" fmla="*/ 115 h 133"/>
                  <a:gd name="T12" fmla="*/ 249 w 306"/>
                  <a:gd name="T13" fmla="*/ 115 h 133"/>
                  <a:gd name="T14" fmla="*/ 240 w 306"/>
                  <a:gd name="T15" fmla="*/ 106 h 133"/>
                  <a:gd name="T16" fmla="*/ 230 w 306"/>
                  <a:gd name="T17" fmla="*/ 95 h 133"/>
                  <a:gd name="T18" fmla="*/ 221 w 306"/>
                  <a:gd name="T19" fmla="*/ 95 h 133"/>
                  <a:gd name="T20" fmla="*/ 211 w 306"/>
                  <a:gd name="T21" fmla="*/ 95 h 133"/>
                  <a:gd name="T22" fmla="*/ 202 w 306"/>
                  <a:gd name="T23" fmla="*/ 86 h 133"/>
                  <a:gd name="T24" fmla="*/ 192 w 306"/>
                  <a:gd name="T25" fmla="*/ 76 h 133"/>
                  <a:gd name="T26" fmla="*/ 183 w 306"/>
                  <a:gd name="T27" fmla="*/ 76 h 133"/>
                  <a:gd name="T28" fmla="*/ 173 w 306"/>
                  <a:gd name="T29" fmla="*/ 76 h 133"/>
                  <a:gd name="T30" fmla="*/ 163 w 306"/>
                  <a:gd name="T31" fmla="*/ 67 h 133"/>
                  <a:gd name="T32" fmla="*/ 153 w 306"/>
                  <a:gd name="T33" fmla="*/ 56 h 133"/>
                  <a:gd name="T34" fmla="*/ 144 w 306"/>
                  <a:gd name="T35" fmla="*/ 56 h 133"/>
                  <a:gd name="T36" fmla="*/ 133 w 306"/>
                  <a:gd name="T37" fmla="*/ 56 h 133"/>
                  <a:gd name="T38" fmla="*/ 124 w 306"/>
                  <a:gd name="T39" fmla="*/ 48 h 133"/>
                  <a:gd name="T40" fmla="*/ 114 w 306"/>
                  <a:gd name="T41" fmla="*/ 39 h 133"/>
                  <a:gd name="T42" fmla="*/ 105 w 306"/>
                  <a:gd name="T43" fmla="*/ 39 h 133"/>
                  <a:gd name="T44" fmla="*/ 95 w 306"/>
                  <a:gd name="T45" fmla="*/ 39 h 133"/>
                  <a:gd name="T46" fmla="*/ 85 w 306"/>
                  <a:gd name="T47" fmla="*/ 39 h 133"/>
                  <a:gd name="T48" fmla="*/ 76 w 306"/>
                  <a:gd name="T49" fmla="*/ 39 h 133"/>
                  <a:gd name="T50" fmla="*/ 66 w 306"/>
                  <a:gd name="T51" fmla="*/ 30 h 133"/>
                  <a:gd name="T52" fmla="*/ 56 w 306"/>
                  <a:gd name="T53" fmla="*/ 19 h 133"/>
                  <a:gd name="T54" fmla="*/ 47 w 306"/>
                  <a:gd name="T55" fmla="*/ 10 h 133"/>
                  <a:gd name="T56" fmla="*/ 38 w 306"/>
                  <a:gd name="T57" fmla="*/ 0 h 133"/>
                  <a:gd name="T58" fmla="*/ 29 w 306"/>
                  <a:gd name="T59" fmla="*/ 0 h 133"/>
                  <a:gd name="T60" fmla="*/ 19 w 306"/>
                  <a:gd name="T61" fmla="*/ 0 h 133"/>
                  <a:gd name="T62" fmla="*/ 9 w 306"/>
                  <a:gd name="T63" fmla="*/ 0 h 133"/>
                  <a:gd name="T64" fmla="*/ 0 w 306"/>
                  <a:gd name="T6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6" h="133">
                    <a:moveTo>
                      <a:pt x="306" y="133"/>
                    </a:moveTo>
                    <a:lnTo>
                      <a:pt x="297" y="125"/>
                    </a:lnTo>
                    <a:lnTo>
                      <a:pt x="287" y="115"/>
                    </a:lnTo>
                    <a:lnTo>
                      <a:pt x="277" y="115"/>
                    </a:lnTo>
                    <a:lnTo>
                      <a:pt x="268" y="115"/>
                    </a:lnTo>
                    <a:lnTo>
                      <a:pt x="259" y="115"/>
                    </a:lnTo>
                    <a:lnTo>
                      <a:pt x="249" y="115"/>
                    </a:lnTo>
                    <a:lnTo>
                      <a:pt x="240" y="106"/>
                    </a:lnTo>
                    <a:lnTo>
                      <a:pt x="230" y="95"/>
                    </a:lnTo>
                    <a:lnTo>
                      <a:pt x="221" y="95"/>
                    </a:lnTo>
                    <a:lnTo>
                      <a:pt x="211" y="95"/>
                    </a:lnTo>
                    <a:lnTo>
                      <a:pt x="202" y="86"/>
                    </a:lnTo>
                    <a:lnTo>
                      <a:pt x="192" y="76"/>
                    </a:lnTo>
                    <a:lnTo>
                      <a:pt x="183" y="76"/>
                    </a:lnTo>
                    <a:lnTo>
                      <a:pt x="173" y="76"/>
                    </a:lnTo>
                    <a:lnTo>
                      <a:pt x="163" y="67"/>
                    </a:lnTo>
                    <a:lnTo>
                      <a:pt x="153" y="56"/>
                    </a:lnTo>
                    <a:lnTo>
                      <a:pt x="144" y="56"/>
                    </a:lnTo>
                    <a:lnTo>
                      <a:pt x="133" y="56"/>
                    </a:lnTo>
                    <a:lnTo>
                      <a:pt x="124" y="48"/>
                    </a:lnTo>
                    <a:lnTo>
                      <a:pt x="114" y="39"/>
                    </a:lnTo>
                    <a:lnTo>
                      <a:pt x="105" y="39"/>
                    </a:lnTo>
                    <a:lnTo>
                      <a:pt x="95" y="39"/>
                    </a:lnTo>
                    <a:lnTo>
                      <a:pt x="85" y="39"/>
                    </a:lnTo>
                    <a:lnTo>
                      <a:pt x="76" y="39"/>
                    </a:lnTo>
                    <a:lnTo>
                      <a:pt x="66" y="30"/>
                    </a:lnTo>
                    <a:lnTo>
                      <a:pt x="56" y="19"/>
                    </a:lnTo>
                    <a:lnTo>
                      <a:pt x="47" y="10"/>
                    </a:lnTo>
                    <a:lnTo>
                      <a:pt x="38" y="0"/>
                    </a:lnTo>
                    <a:lnTo>
                      <a:pt x="29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0" name="Freeform 506"/>
              <p:cNvSpPr>
                <a:spLocks/>
              </p:cNvSpPr>
              <p:nvPr/>
            </p:nvSpPr>
            <p:spPr bwMode="auto">
              <a:xfrm flipH="1">
                <a:off x="8755" y="1149"/>
                <a:ext cx="1" cy="6"/>
              </a:xfrm>
              <a:custGeom>
                <a:avLst/>
                <a:gdLst>
                  <a:gd name="T0" fmla="*/ 39 h 39"/>
                  <a:gd name="T1" fmla="*/ 30 h 39"/>
                  <a:gd name="T2" fmla="*/ 20 h 39"/>
                  <a:gd name="T3" fmla="*/ 11 h 39"/>
                  <a:gd name="T4" fmla="*/ 0 h 3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9">
                    <a:moveTo>
                      <a:pt x="0" y="39"/>
                    </a:moveTo>
                    <a:lnTo>
                      <a:pt x="0" y="30"/>
                    </a:lnTo>
                    <a:lnTo>
                      <a:pt x="0" y="20"/>
                    </a:ln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1" name="Freeform 507"/>
              <p:cNvSpPr>
                <a:spLocks/>
              </p:cNvSpPr>
              <p:nvPr/>
            </p:nvSpPr>
            <p:spPr bwMode="auto">
              <a:xfrm flipH="1">
                <a:off x="8751" y="1155"/>
                <a:ext cx="5" cy="1"/>
              </a:xfrm>
              <a:custGeom>
                <a:avLst/>
                <a:gdLst>
                  <a:gd name="T0" fmla="*/ 38 w 38"/>
                  <a:gd name="T1" fmla="*/ 29 w 38"/>
                  <a:gd name="T2" fmla="*/ 19 w 38"/>
                  <a:gd name="T3" fmla="*/ 10 w 38"/>
                  <a:gd name="T4" fmla="*/ 0 w 3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8">
                    <a:moveTo>
                      <a:pt x="38" y="0"/>
                    </a:moveTo>
                    <a:lnTo>
                      <a:pt x="29" y="0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2" name="Freeform 508"/>
              <p:cNvSpPr>
                <a:spLocks/>
              </p:cNvSpPr>
              <p:nvPr/>
            </p:nvSpPr>
            <p:spPr bwMode="auto">
              <a:xfrm flipH="1">
                <a:off x="8750" y="1149"/>
                <a:ext cx="1" cy="6"/>
              </a:xfrm>
              <a:custGeom>
                <a:avLst/>
                <a:gdLst>
                  <a:gd name="T0" fmla="*/ 39 h 39"/>
                  <a:gd name="T1" fmla="*/ 30 h 39"/>
                  <a:gd name="T2" fmla="*/ 20 h 39"/>
                  <a:gd name="T3" fmla="*/ 11 h 39"/>
                  <a:gd name="T4" fmla="*/ 0 h 3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9">
                    <a:moveTo>
                      <a:pt x="0" y="39"/>
                    </a:moveTo>
                    <a:lnTo>
                      <a:pt x="0" y="30"/>
                    </a:lnTo>
                    <a:lnTo>
                      <a:pt x="0" y="20"/>
                    </a:ln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3" name="Freeform 509"/>
              <p:cNvSpPr>
                <a:spLocks/>
              </p:cNvSpPr>
              <p:nvPr/>
            </p:nvSpPr>
            <p:spPr bwMode="auto">
              <a:xfrm flipH="1">
                <a:off x="8754" y="1144"/>
                <a:ext cx="2" cy="5"/>
              </a:xfrm>
              <a:custGeom>
                <a:avLst/>
                <a:gdLst>
                  <a:gd name="T0" fmla="*/ 0 w 19"/>
                  <a:gd name="T1" fmla="*/ 39 h 39"/>
                  <a:gd name="T2" fmla="*/ 0 w 19"/>
                  <a:gd name="T3" fmla="*/ 30 h 39"/>
                  <a:gd name="T4" fmla="*/ 0 w 19"/>
                  <a:gd name="T5" fmla="*/ 20 h 39"/>
                  <a:gd name="T6" fmla="*/ 9 w 19"/>
                  <a:gd name="T7" fmla="*/ 11 h 39"/>
                  <a:gd name="T8" fmla="*/ 19 w 19"/>
                  <a:gd name="T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9">
                    <a:moveTo>
                      <a:pt x="0" y="39"/>
                    </a:moveTo>
                    <a:lnTo>
                      <a:pt x="0" y="30"/>
                    </a:lnTo>
                    <a:lnTo>
                      <a:pt x="0" y="20"/>
                    </a:lnTo>
                    <a:lnTo>
                      <a:pt x="9" y="11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4" name="Freeform 510"/>
              <p:cNvSpPr>
                <a:spLocks/>
              </p:cNvSpPr>
              <p:nvPr/>
            </p:nvSpPr>
            <p:spPr bwMode="auto">
              <a:xfrm flipH="1">
                <a:off x="8751" y="1149"/>
                <a:ext cx="5" cy="1"/>
              </a:xfrm>
              <a:custGeom>
                <a:avLst/>
                <a:gdLst>
                  <a:gd name="T0" fmla="*/ 38 w 38"/>
                  <a:gd name="T1" fmla="*/ 29 w 38"/>
                  <a:gd name="T2" fmla="*/ 19 w 38"/>
                  <a:gd name="T3" fmla="*/ 10 w 38"/>
                  <a:gd name="T4" fmla="*/ 0 w 3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8">
                    <a:moveTo>
                      <a:pt x="38" y="0"/>
                    </a:moveTo>
                    <a:lnTo>
                      <a:pt x="29" y="0"/>
                    </a:lnTo>
                    <a:lnTo>
                      <a:pt x="19" y="0"/>
                    </a:lnTo>
                    <a:lnTo>
                      <a:pt x="10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5" name="Freeform 511"/>
              <p:cNvSpPr>
                <a:spLocks/>
              </p:cNvSpPr>
              <p:nvPr/>
            </p:nvSpPr>
            <p:spPr bwMode="auto">
              <a:xfrm flipH="1">
                <a:off x="8751" y="1144"/>
                <a:ext cx="3" cy="5"/>
              </a:xfrm>
              <a:custGeom>
                <a:avLst/>
                <a:gdLst>
                  <a:gd name="T0" fmla="*/ 19 w 19"/>
                  <a:gd name="T1" fmla="*/ 39 h 39"/>
                  <a:gd name="T2" fmla="*/ 19 w 19"/>
                  <a:gd name="T3" fmla="*/ 30 h 39"/>
                  <a:gd name="T4" fmla="*/ 19 w 19"/>
                  <a:gd name="T5" fmla="*/ 20 h 39"/>
                  <a:gd name="T6" fmla="*/ 11 w 19"/>
                  <a:gd name="T7" fmla="*/ 11 h 39"/>
                  <a:gd name="T8" fmla="*/ 0 w 19"/>
                  <a:gd name="T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9">
                    <a:moveTo>
                      <a:pt x="19" y="39"/>
                    </a:moveTo>
                    <a:lnTo>
                      <a:pt x="19" y="30"/>
                    </a:lnTo>
                    <a:lnTo>
                      <a:pt x="19" y="20"/>
                    </a:lnTo>
                    <a:lnTo>
                      <a:pt x="11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6" name="Freeform 512"/>
              <p:cNvSpPr>
                <a:spLocks/>
              </p:cNvSpPr>
              <p:nvPr/>
            </p:nvSpPr>
            <p:spPr bwMode="auto">
              <a:xfrm flipH="1">
                <a:off x="8753" y="1134"/>
                <a:ext cx="1" cy="10"/>
              </a:xfrm>
              <a:custGeom>
                <a:avLst/>
                <a:gdLst>
                  <a:gd name="T0" fmla="*/ 57 h 57"/>
                  <a:gd name="T1" fmla="*/ 43 h 57"/>
                  <a:gd name="T2" fmla="*/ 29 h 57"/>
                  <a:gd name="T3" fmla="*/ 14 h 57"/>
                  <a:gd name="T4" fmla="*/ 0 h 5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57">
                    <a:moveTo>
                      <a:pt x="0" y="57"/>
                    </a:moveTo>
                    <a:lnTo>
                      <a:pt x="0" y="43"/>
                    </a:lnTo>
                    <a:lnTo>
                      <a:pt x="0" y="29"/>
                    </a:lnTo>
                    <a:lnTo>
                      <a:pt x="0" y="1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7" name="Freeform 513"/>
              <p:cNvSpPr>
                <a:spLocks/>
              </p:cNvSpPr>
              <p:nvPr/>
            </p:nvSpPr>
            <p:spPr bwMode="auto">
              <a:xfrm flipH="1">
                <a:off x="8754" y="1119"/>
                <a:ext cx="2" cy="15"/>
              </a:xfrm>
              <a:custGeom>
                <a:avLst/>
                <a:gdLst>
                  <a:gd name="T0" fmla="*/ 19 w 19"/>
                  <a:gd name="T1" fmla="*/ 96 h 96"/>
                  <a:gd name="T2" fmla="*/ 10 w 19"/>
                  <a:gd name="T3" fmla="*/ 88 h 96"/>
                  <a:gd name="T4" fmla="*/ 0 w 19"/>
                  <a:gd name="T5" fmla="*/ 77 h 96"/>
                  <a:gd name="T6" fmla="*/ 0 w 19"/>
                  <a:gd name="T7" fmla="*/ 63 h 96"/>
                  <a:gd name="T8" fmla="*/ 0 w 19"/>
                  <a:gd name="T9" fmla="*/ 48 h 96"/>
                  <a:gd name="T10" fmla="*/ 0 w 19"/>
                  <a:gd name="T11" fmla="*/ 34 h 96"/>
                  <a:gd name="T12" fmla="*/ 0 w 19"/>
                  <a:gd name="T13" fmla="*/ 20 h 96"/>
                  <a:gd name="T14" fmla="*/ 9 w 19"/>
                  <a:gd name="T15" fmla="*/ 10 h 96"/>
                  <a:gd name="T16" fmla="*/ 19 w 19"/>
                  <a:gd name="T17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" h="96">
                    <a:moveTo>
                      <a:pt x="19" y="96"/>
                    </a:moveTo>
                    <a:lnTo>
                      <a:pt x="10" y="88"/>
                    </a:lnTo>
                    <a:lnTo>
                      <a:pt x="0" y="77"/>
                    </a:lnTo>
                    <a:lnTo>
                      <a:pt x="0" y="63"/>
                    </a:lnTo>
                    <a:lnTo>
                      <a:pt x="0" y="48"/>
                    </a:lnTo>
                    <a:lnTo>
                      <a:pt x="0" y="34"/>
                    </a:lnTo>
                    <a:lnTo>
                      <a:pt x="0" y="20"/>
                    </a:lnTo>
                    <a:lnTo>
                      <a:pt x="9" y="10"/>
                    </a:lnTo>
                    <a:lnTo>
                      <a:pt x="19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8" name="Freeform 514"/>
              <p:cNvSpPr>
                <a:spLocks/>
              </p:cNvSpPr>
              <p:nvPr/>
            </p:nvSpPr>
            <p:spPr bwMode="auto">
              <a:xfrm flipH="1">
                <a:off x="8742" y="1131"/>
                <a:ext cx="12" cy="3"/>
              </a:xfrm>
              <a:custGeom>
                <a:avLst/>
                <a:gdLst>
                  <a:gd name="T0" fmla="*/ 96 w 96"/>
                  <a:gd name="T1" fmla="*/ 0 h 19"/>
                  <a:gd name="T2" fmla="*/ 76 w 96"/>
                  <a:gd name="T3" fmla="*/ 0 h 19"/>
                  <a:gd name="T4" fmla="*/ 58 w 96"/>
                  <a:gd name="T5" fmla="*/ 0 h 19"/>
                  <a:gd name="T6" fmla="*/ 38 w 96"/>
                  <a:gd name="T7" fmla="*/ 0 h 19"/>
                  <a:gd name="T8" fmla="*/ 19 w 96"/>
                  <a:gd name="T9" fmla="*/ 0 h 19"/>
                  <a:gd name="T10" fmla="*/ 11 w 96"/>
                  <a:gd name="T11" fmla="*/ 10 h 19"/>
                  <a:gd name="T12" fmla="*/ 0 w 96"/>
                  <a:gd name="T1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" h="19">
                    <a:moveTo>
                      <a:pt x="96" y="0"/>
                    </a:moveTo>
                    <a:lnTo>
                      <a:pt x="76" y="0"/>
                    </a:lnTo>
                    <a:lnTo>
                      <a:pt x="58" y="0"/>
                    </a:lnTo>
                    <a:lnTo>
                      <a:pt x="38" y="0"/>
                    </a:lnTo>
                    <a:lnTo>
                      <a:pt x="19" y="0"/>
                    </a:lnTo>
                    <a:lnTo>
                      <a:pt x="11" y="10"/>
                    </a:lnTo>
                    <a:lnTo>
                      <a:pt x="0" y="19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19" name="Freeform 515"/>
              <p:cNvSpPr>
                <a:spLocks/>
              </p:cNvSpPr>
              <p:nvPr/>
            </p:nvSpPr>
            <p:spPr bwMode="auto">
              <a:xfrm flipH="1">
                <a:off x="8742" y="1119"/>
                <a:ext cx="12" cy="12"/>
              </a:xfrm>
              <a:custGeom>
                <a:avLst/>
                <a:gdLst>
                  <a:gd name="T0" fmla="*/ 96 w 96"/>
                  <a:gd name="T1" fmla="*/ 77 h 77"/>
                  <a:gd name="T2" fmla="*/ 96 w 96"/>
                  <a:gd name="T3" fmla="*/ 68 h 77"/>
                  <a:gd name="T4" fmla="*/ 96 w 96"/>
                  <a:gd name="T5" fmla="*/ 59 h 77"/>
                  <a:gd name="T6" fmla="*/ 87 w 96"/>
                  <a:gd name="T7" fmla="*/ 50 h 77"/>
                  <a:gd name="T8" fmla="*/ 76 w 96"/>
                  <a:gd name="T9" fmla="*/ 39 h 77"/>
                  <a:gd name="T10" fmla="*/ 67 w 96"/>
                  <a:gd name="T11" fmla="*/ 39 h 77"/>
                  <a:gd name="T12" fmla="*/ 57 w 96"/>
                  <a:gd name="T13" fmla="*/ 39 h 77"/>
                  <a:gd name="T14" fmla="*/ 49 w 96"/>
                  <a:gd name="T15" fmla="*/ 30 h 77"/>
                  <a:gd name="T16" fmla="*/ 38 w 96"/>
                  <a:gd name="T17" fmla="*/ 20 h 77"/>
                  <a:gd name="T18" fmla="*/ 29 w 96"/>
                  <a:gd name="T19" fmla="*/ 20 h 77"/>
                  <a:gd name="T20" fmla="*/ 19 w 96"/>
                  <a:gd name="T21" fmla="*/ 20 h 77"/>
                  <a:gd name="T22" fmla="*/ 11 w 96"/>
                  <a:gd name="T23" fmla="*/ 10 h 77"/>
                  <a:gd name="T24" fmla="*/ 0 w 96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77">
                    <a:moveTo>
                      <a:pt x="96" y="77"/>
                    </a:moveTo>
                    <a:lnTo>
                      <a:pt x="96" y="68"/>
                    </a:lnTo>
                    <a:lnTo>
                      <a:pt x="96" y="59"/>
                    </a:lnTo>
                    <a:lnTo>
                      <a:pt x="87" y="50"/>
                    </a:lnTo>
                    <a:lnTo>
                      <a:pt x="76" y="39"/>
                    </a:lnTo>
                    <a:lnTo>
                      <a:pt x="67" y="39"/>
                    </a:lnTo>
                    <a:lnTo>
                      <a:pt x="57" y="39"/>
                    </a:lnTo>
                    <a:lnTo>
                      <a:pt x="49" y="30"/>
                    </a:lnTo>
                    <a:lnTo>
                      <a:pt x="38" y="20"/>
                    </a:lnTo>
                    <a:lnTo>
                      <a:pt x="29" y="20"/>
                    </a:lnTo>
                    <a:lnTo>
                      <a:pt x="19" y="20"/>
                    </a:lnTo>
                    <a:lnTo>
                      <a:pt x="11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820" name="Freeform 516"/>
              <p:cNvSpPr>
                <a:spLocks/>
              </p:cNvSpPr>
              <p:nvPr/>
            </p:nvSpPr>
            <p:spPr bwMode="auto">
              <a:xfrm flipH="1">
                <a:off x="8737" y="1131"/>
                <a:ext cx="5" cy="1"/>
              </a:xfrm>
              <a:custGeom>
                <a:avLst/>
                <a:gdLst>
                  <a:gd name="T0" fmla="*/ 38 w 38"/>
                  <a:gd name="T1" fmla="*/ 29 w 38"/>
                  <a:gd name="T2" fmla="*/ 20 w 38"/>
                  <a:gd name="T3" fmla="*/ 9 w 38"/>
                  <a:gd name="T4" fmla="*/ 0 w 3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8">
                    <a:moveTo>
                      <a:pt x="38" y="0"/>
                    </a:moveTo>
                    <a:lnTo>
                      <a:pt x="29" y="0"/>
                    </a:lnTo>
                    <a:lnTo>
                      <a:pt x="20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0821" name="Group 517"/>
            <p:cNvGrpSpPr>
              <a:grpSpLocks/>
            </p:cNvGrpSpPr>
            <p:nvPr/>
          </p:nvGrpSpPr>
          <p:grpSpPr bwMode="auto">
            <a:xfrm>
              <a:off x="3970" y="738"/>
              <a:ext cx="1438" cy="1809"/>
              <a:chOff x="-2715" y="2674"/>
              <a:chExt cx="2134" cy="2684"/>
            </a:xfrm>
          </p:grpSpPr>
          <p:grpSp>
            <p:nvGrpSpPr>
              <p:cNvPr id="610822" name="Group 518"/>
              <p:cNvGrpSpPr>
                <a:grpSpLocks/>
              </p:cNvGrpSpPr>
              <p:nvPr/>
            </p:nvGrpSpPr>
            <p:grpSpPr bwMode="auto">
              <a:xfrm>
                <a:off x="-2539" y="2674"/>
                <a:ext cx="1958" cy="2684"/>
                <a:chOff x="2432" y="2541"/>
                <a:chExt cx="1486" cy="1947"/>
              </a:xfrm>
            </p:grpSpPr>
            <p:sp>
              <p:nvSpPr>
                <p:cNvPr id="610823" name="Line 519"/>
                <p:cNvSpPr>
                  <a:spLocks noChangeShapeType="1"/>
                </p:cNvSpPr>
                <p:nvPr/>
              </p:nvSpPr>
              <p:spPr bwMode="auto">
                <a:xfrm flipV="1">
                  <a:off x="3765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24" name="Text Box 520"/>
                <p:cNvSpPr txBox="1">
                  <a:spLocks noChangeArrowheads="1"/>
                </p:cNvSpPr>
                <p:nvPr/>
              </p:nvSpPr>
              <p:spPr bwMode="auto">
                <a:xfrm>
                  <a:off x="2909" y="4260"/>
                  <a:ext cx="668" cy="2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r>
                    <a:rPr lang="en-US" sz="1600">
                      <a:latin typeface="Arial" pitchFamily="34" charset="0"/>
                    </a:rPr>
                    <a:t>mass.%</a:t>
                  </a:r>
                  <a:endParaRPr lang="ru-RU" sz="1600">
                    <a:latin typeface="Arial" pitchFamily="34" charset="0"/>
                  </a:endParaRPr>
                </a:p>
              </p:txBody>
            </p:sp>
            <p:sp>
              <p:nvSpPr>
                <p:cNvPr id="610825" name="Text Box 521"/>
                <p:cNvSpPr txBox="1">
                  <a:spLocks noChangeArrowheads="1"/>
                </p:cNvSpPr>
                <p:nvPr/>
              </p:nvSpPr>
              <p:spPr bwMode="auto">
                <a:xfrm>
                  <a:off x="2432" y="4145"/>
                  <a:ext cx="341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FeO</a:t>
                  </a:r>
                  <a:r>
                    <a:rPr lang="en-US" sz="1000" baseline="-25000">
                      <a:latin typeface="Arial" pitchFamily="34" charset="0"/>
                    </a:rPr>
                    <a:t>x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6" name="Text Box 522"/>
                <p:cNvSpPr txBox="1">
                  <a:spLocks noChangeArrowheads="1"/>
                </p:cNvSpPr>
                <p:nvPr/>
              </p:nvSpPr>
              <p:spPr bwMode="auto">
                <a:xfrm>
                  <a:off x="2707" y="4145"/>
                  <a:ext cx="23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20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7" name="Text Box 523"/>
                <p:cNvSpPr txBox="1">
                  <a:spLocks noChangeArrowheads="1"/>
                </p:cNvSpPr>
                <p:nvPr/>
              </p:nvSpPr>
              <p:spPr bwMode="auto">
                <a:xfrm>
                  <a:off x="2948" y="4145"/>
                  <a:ext cx="23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40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8" name="Text Box 524"/>
                <p:cNvSpPr txBox="1">
                  <a:spLocks noChangeArrowheads="1"/>
                </p:cNvSpPr>
                <p:nvPr/>
              </p:nvSpPr>
              <p:spPr bwMode="auto">
                <a:xfrm>
                  <a:off x="3169" y="4145"/>
                  <a:ext cx="230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60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29" name="Text Box 525"/>
                <p:cNvSpPr txBox="1">
                  <a:spLocks noChangeArrowheads="1"/>
                </p:cNvSpPr>
                <p:nvPr/>
              </p:nvSpPr>
              <p:spPr bwMode="auto">
                <a:xfrm>
                  <a:off x="3412" y="4145"/>
                  <a:ext cx="208" cy="2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80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30" name="Text Box 526"/>
                <p:cNvSpPr txBox="1">
                  <a:spLocks noChangeArrowheads="1"/>
                </p:cNvSpPr>
                <p:nvPr/>
              </p:nvSpPr>
              <p:spPr bwMode="auto">
                <a:xfrm>
                  <a:off x="3592" y="4145"/>
                  <a:ext cx="326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ZrO</a:t>
                  </a:r>
                  <a:r>
                    <a:rPr lang="en-US" sz="1000" baseline="-25000">
                      <a:latin typeface="Arial" pitchFamily="34" charset="0"/>
                    </a:rPr>
                    <a:t>2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0831" name="Line 527"/>
                <p:cNvSpPr>
                  <a:spLocks noChangeShapeType="1"/>
                </p:cNvSpPr>
                <p:nvPr/>
              </p:nvSpPr>
              <p:spPr bwMode="auto">
                <a:xfrm>
                  <a:off x="2606" y="4132"/>
                  <a:ext cx="115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2" name="Line 528"/>
                <p:cNvSpPr>
                  <a:spLocks noChangeShapeType="1"/>
                </p:cNvSpPr>
                <p:nvPr/>
              </p:nvSpPr>
              <p:spPr bwMode="auto">
                <a:xfrm flipV="1">
                  <a:off x="283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3" name="Line 529"/>
                <p:cNvSpPr>
                  <a:spLocks noChangeShapeType="1"/>
                </p:cNvSpPr>
                <p:nvPr/>
              </p:nvSpPr>
              <p:spPr bwMode="auto">
                <a:xfrm flipV="1">
                  <a:off x="306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4" name="Line 530"/>
                <p:cNvSpPr>
                  <a:spLocks noChangeShapeType="1"/>
                </p:cNvSpPr>
                <p:nvPr/>
              </p:nvSpPr>
              <p:spPr bwMode="auto">
                <a:xfrm flipV="1">
                  <a:off x="329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5" name="Line 531"/>
                <p:cNvSpPr>
                  <a:spLocks noChangeShapeType="1"/>
                </p:cNvSpPr>
                <p:nvPr/>
              </p:nvSpPr>
              <p:spPr bwMode="auto">
                <a:xfrm flipV="1">
                  <a:off x="3525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6" name="Line 532"/>
                <p:cNvSpPr>
                  <a:spLocks noChangeShapeType="1"/>
                </p:cNvSpPr>
                <p:nvPr/>
              </p:nvSpPr>
              <p:spPr bwMode="auto">
                <a:xfrm flipV="1">
                  <a:off x="2606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37" name="Text Box 533"/>
                <p:cNvSpPr txBox="1">
                  <a:spLocks noChangeArrowheads="1"/>
                </p:cNvSpPr>
                <p:nvPr/>
              </p:nvSpPr>
              <p:spPr bwMode="auto">
                <a:xfrm>
                  <a:off x="2455" y="2541"/>
                  <a:ext cx="336" cy="1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T, </a:t>
                  </a:r>
                  <a:r>
                    <a:rPr lang="en-US" sz="1000">
                      <a:latin typeface="Arial" pitchFamily="34" charset="0"/>
                      <a:sym typeface="Symbol" pitchFamily="18" charset="2"/>
                    </a:rPr>
                    <a:t>C</a:t>
                  </a:r>
                </a:p>
              </p:txBody>
            </p:sp>
          </p:grpSp>
          <p:grpSp>
            <p:nvGrpSpPr>
              <p:cNvPr id="610838" name="Group 534"/>
              <p:cNvGrpSpPr>
                <a:grpSpLocks/>
              </p:cNvGrpSpPr>
              <p:nvPr/>
            </p:nvGrpSpPr>
            <p:grpSpPr bwMode="auto">
              <a:xfrm>
                <a:off x="-2714" y="4687"/>
                <a:ext cx="470" cy="228"/>
                <a:chOff x="2299" y="3929"/>
                <a:chExt cx="357" cy="165"/>
              </a:xfrm>
            </p:grpSpPr>
            <p:sp>
              <p:nvSpPr>
                <p:cNvPr id="610839" name="Line 53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0" name="Text Box 536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1200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41" name="Group 537"/>
              <p:cNvGrpSpPr>
                <a:grpSpLocks/>
              </p:cNvGrpSpPr>
              <p:nvPr/>
            </p:nvGrpSpPr>
            <p:grpSpPr bwMode="auto">
              <a:xfrm>
                <a:off x="-2714" y="3781"/>
                <a:ext cx="470" cy="228"/>
                <a:chOff x="2299" y="3929"/>
                <a:chExt cx="357" cy="165"/>
              </a:xfrm>
            </p:grpSpPr>
            <p:sp>
              <p:nvSpPr>
                <p:cNvPr id="610842" name="Line 53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3" name="Text Box 539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2000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44" name="Group 540"/>
              <p:cNvGrpSpPr>
                <a:grpSpLocks/>
              </p:cNvGrpSpPr>
              <p:nvPr/>
            </p:nvGrpSpPr>
            <p:grpSpPr bwMode="auto">
              <a:xfrm>
                <a:off x="-2714" y="3329"/>
                <a:ext cx="470" cy="228"/>
                <a:chOff x="2299" y="3929"/>
                <a:chExt cx="357" cy="165"/>
              </a:xfrm>
            </p:grpSpPr>
            <p:sp>
              <p:nvSpPr>
                <p:cNvPr id="610845" name="Line 54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6" name="Text Box 542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2400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47" name="Group 543"/>
              <p:cNvGrpSpPr>
                <a:grpSpLocks/>
              </p:cNvGrpSpPr>
              <p:nvPr/>
            </p:nvGrpSpPr>
            <p:grpSpPr bwMode="auto">
              <a:xfrm>
                <a:off x="-2714" y="2878"/>
                <a:ext cx="470" cy="228"/>
                <a:chOff x="2299" y="3929"/>
                <a:chExt cx="357" cy="165"/>
              </a:xfrm>
            </p:grpSpPr>
            <p:sp>
              <p:nvSpPr>
                <p:cNvPr id="610848" name="Line 54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49" name="Text Box 545"/>
                <p:cNvSpPr txBox="1">
                  <a:spLocks noChangeArrowheads="1"/>
                </p:cNvSpPr>
                <p:nvPr/>
              </p:nvSpPr>
              <p:spPr bwMode="auto">
                <a:xfrm>
                  <a:off x="2299" y="3929"/>
                  <a:ext cx="330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2800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0850" name="Group 546"/>
              <p:cNvGrpSpPr>
                <a:grpSpLocks/>
              </p:cNvGrpSpPr>
              <p:nvPr/>
            </p:nvGrpSpPr>
            <p:grpSpPr bwMode="auto">
              <a:xfrm>
                <a:off x="-2715" y="4234"/>
                <a:ext cx="471" cy="228"/>
                <a:chOff x="2300" y="3929"/>
                <a:chExt cx="356" cy="165"/>
              </a:xfrm>
            </p:grpSpPr>
            <p:sp>
              <p:nvSpPr>
                <p:cNvPr id="610851" name="Line 54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0852" name="Text Box 548"/>
                <p:cNvSpPr txBox="1">
                  <a:spLocks noChangeArrowheads="1"/>
                </p:cNvSpPr>
                <p:nvPr/>
              </p:nvSpPr>
              <p:spPr bwMode="auto">
                <a:xfrm>
                  <a:off x="2300" y="3929"/>
                  <a:ext cx="329" cy="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1600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</p:grpSp>
        <p:sp>
          <p:nvSpPr>
            <p:cNvPr id="610853" name="Text Box 549"/>
            <p:cNvSpPr txBox="1">
              <a:spLocks noChangeArrowheads="1"/>
            </p:cNvSpPr>
            <p:nvPr/>
          </p:nvSpPr>
          <p:spPr bwMode="auto">
            <a:xfrm>
              <a:off x="4275" y="537"/>
              <a:ext cx="9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Petrov Yu.B.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Udalov Yu.P.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Slovak J.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Morozov Yu.G.</a:t>
              </a:r>
            </a:p>
            <a:p>
              <a:pPr algn="ctr"/>
              <a:r>
                <a:rPr lang="en-US" sz="1400">
                  <a:solidFill>
                    <a:srgbClr val="006600"/>
                  </a:solidFill>
                  <a:latin typeface="Arial" pitchFamily="34" charset="0"/>
                </a:rPr>
                <a:t>(2002)</a:t>
              </a:r>
              <a:endParaRPr lang="ru-RU" sz="1400">
                <a:solidFill>
                  <a:srgbClr val="006600"/>
                </a:solidFill>
                <a:latin typeface="Arial" pitchFamily="34" charset="0"/>
              </a:endParaRPr>
            </a:p>
          </p:txBody>
        </p:sp>
        <p:sp>
          <p:nvSpPr>
            <p:cNvPr id="610854" name="Line 550"/>
            <p:cNvSpPr>
              <a:spLocks noChangeShapeType="1"/>
            </p:cNvSpPr>
            <p:nvPr/>
          </p:nvSpPr>
          <p:spPr bwMode="auto">
            <a:xfrm>
              <a:off x="4247" y="1946"/>
              <a:ext cx="1018" cy="0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10855" name="Group 551"/>
          <p:cNvGrpSpPr>
            <a:grpSpLocks/>
          </p:cNvGrpSpPr>
          <p:nvPr/>
        </p:nvGrpSpPr>
        <p:grpSpPr bwMode="auto">
          <a:xfrm>
            <a:off x="6405563" y="3309938"/>
            <a:ext cx="2482850" cy="2154237"/>
            <a:chOff x="5662" y="1939"/>
            <a:chExt cx="1564" cy="1357"/>
          </a:xfrm>
        </p:grpSpPr>
        <p:sp>
          <p:nvSpPr>
            <p:cNvPr id="610856" name="Line 552"/>
            <p:cNvSpPr>
              <a:spLocks noChangeShapeType="1"/>
            </p:cNvSpPr>
            <p:nvPr/>
          </p:nvSpPr>
          <p:spPr bwMode="auto">
            <a:xfrm flipH="1" flipV="1">
              <a:off x="6692" y="2030"/>
              <a:ext cx="178" cy="2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57" name="Rectangle 553"/>
            <p:cNvSpPr>
              <a:spLocks noChangeAspect="1" noChangeArrowheads="1"/>
            </p:cNvSpPr>
            <p:nvPr/>
          </p:nvSpPr>
          <p:spPr bwMode="auto">
            <a:xfrm flipH="1">
              <a:off x="5885" y="1939"/>
              <a:ext cx="186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1000" b="0">
                  <a:solidFill>
                    <a:srgbClr val="000000"/>
                  </a:solidFill>
                </a:rPr>
                <a:t>Т</a:t>
              </a:r>
              <a:r>
                <a:rPr lang="en-US" sz="1000" b="0">
                  <a:solidFill>
                    <a:srgbClr val="000000"/>
                  </a:solidFill>
                </a:rPr>
                <a:t>, </a:t>
              </a:r>
              <a:r>
                <a:rPr lang="en-US" sz="1000" b="0">
                  <a:solidFill>
                    <a:srgbClr val="000000"/>
                  </a:solidFill>
                  <a:sym typeface="Symbol" pitchFamily="18" charset="2"/>
                </a:rPr>
                <a:t></a:t>
              </a:r>
              <a:r>
                <a:rPr lang="en-US" sz="1000" b="0">
                  <a:solidFill>
                    <a:srgbClr val="000000"/>
                  </a:solidFill>
                </a:rPr>
                <a:t>C</a:t>
              </a:r>
              <a:endParaRPr lang="ru-RU" sz="1000" b="0"/>
            </a:p>
          </p:txBody>
        </p:sp>
        <p:sp>
          <p:nvSpPr>
            <p:cNvPr id="610858" name="Rectangle 554"/>
            <p:cNvSpPr>
              <a:spLocks noChangeAspect="1" noChangeArrowheads="1"/>
            </p:cNvSpPr>
            <p:nvPr/>
          </p:nvSpPr>
          <p:spPr bwMode="auto">
            <a:xfrm flipH="1">
              <a:off x="6347" y="3238"/>
              <a:ext cx="38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400">
                  <a:solidFill>
                    <a:srgbClr val="000000"/>
                  </a:solidFill>
                </a:rPr>
                <a:t>mol </a:t>
              </a:r>
              <a:r>
                <a:rPr lang="ru-RU" sz="1400">
                  <a:solidFill>
                    <a:srgbClr val="000000"/>
                  </a:solidFill>
                </a:rPr>
                <a:t>%</a:t>
              </a:r>
              <a:endParaRPr lang="ru-RU" sz="1400"/>
            </a:p>
          </p:txBody>
        </p:sp>
        <p:sp>
          <p:nvSpPr>
            <p:cNvPr id="610859" name="Line 555"/>
            <p:cNvSpPr>
              <a:spLocks noChangeShapeType="1"/>
            </p:cNvSpPr>
            <p:nvPr/>
          </p:nvSpPr>
          <p:spPr bwMode="auto">
            <a:xfrm flipH="1" flipV="1">
              <a:off x="6326" y="2082"/>
              <a:ext cx="170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0" name="Line 556"/>
            <p:cNvSpPr>
              <a:spLocks noChangeShapeType="1"/>
            </p:cNvSpPr>
            <p:nvPr/>
          </p:nvSpPr>
          <p:spPr bwMode="auto">
            <a:xfrm flipH="1" flipV="1">
              <a:off x="6778" y="2113"/>
              <a:ext cx="149" cy="20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1" name="Line 557"/>
            <p:cNvSpPr>
              <a:spLocks noChangeAspect="1" noChangeShapeType="1"/>
            </p:cNvSpPr>
            <p:nvPr/>
          </p:nvSpPr>
          <p:spPr bwMode="auto">
            <a:xfrm flipH="1">
              <a:off x="5972" y="3166"/>
              <a:ext cx="113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2" name="Line 558"/>
            <p:cNvSpPr>
              <a:spLocks noChangeAspect="1" noChangeShapeType="1"/>
            </p:cNvSpPr>
            <p:nvPr/>
          </p:nvSpPr>
          <p:spPr bwMode="auto">
            <a:xfrm flipH="1" flipV="1">
              <a:off x="6769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3" name="Line 559"/>
            <p:cNvSpPr>
              <a:spLocks noChangeAspect="1" noChangeShapeType="1"/>
            </p:cNvSpPr>
            <p:nvPr/>
          </p:nvSpPr>
          <p:spPr bwMode="auto">
            <a:xfrm flipH="1" flipV="1">
              <a:off x="6427" y="3149"/>
              <a:ext cx="1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4" name="Line 560"/>
            <p:cNvSpPr>
              <a:spLocks noChangeAspect="1" noChangeShapeType="1"/>
            </p:cNvSpPr>
            <p:nvPr/>
          </p:nvSpPr>
          <p:spPr bwMode="auto">
            <a:xfrm flipH="1" flipV="1">
              <a:off x="6086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65" name="Rectangle 561"/>
            <p:cNvSpPr>
              <a:spLocks noChangeAspect="1" noChangeArrowheads="1"/>
            </p:cNvSpPr>
            <p:nvPr/>
          </p:nvSpPr>
          <p:spPr bwMode="auto">
            <a:xfrm flipH="1">
              <a:off x="6591" y="3170"/>
              <a:ext cx="128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60</a:t>
              </a:r>
              <a:endParaRPr lang="ru-RU" sz="1000" b="0"/>
            </a:p>
          </p:txBody>
        </p:sp>
        <p:sp>
          <p:nvSpPr>
            <p:cNvPr id="610866" name="Rectangle 562"/>
            <p:cNvSpPr>
              <a:spLocks noChangeAspect="1" noChangeArrowheads="1"/>
            </p:cNvSpPr>
            <p:nvPr/>
          </p:nvSpPr>
          <p:spPr bwMode="auto">
            <a:xfrm flipH="1">
              <a:off x="6362" y="3170"/>
              <a:ext cx="128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40</a:t>
              </a:r>
              <a:endParaRPr lang="ru-RU" sz="1000" b="0"/>
            </a:p>
          </p:txBody>
        </p:sp>
        <p:sp>
          <p:nvSpPr>
            <p:cNvPr id="610867" name="Rectangle 563"/>
            <p:cNvSpPr>
              <a:spLocks noChangeAspect="1" noChangeArrowheads="1"/>
            </p:cNvSpPr>
            <p:nvPr/>
          </p:nvSpPr>
          <p:spPr bwMode="auto">
            <a:xfrm flipH="1">
              <a:off x="6138" y="3170"/>
              <a:ext cx="127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20</a:t>
              </a:r>
              <a:endParaRPr lang="ru-RU" sz="1000" b="0"/>
            </a:p>
          </p:txBody>
        </p:sp>
        <p:sp>
          <p:nvSpPr>
            <p:cNvPr id="610868" name="Rectangle 564"/>
            <p:cNvSpPr>
              <a:spLocks noChangeAspect="1" noChangeArrowheads="1"/>
            </p:cNvSpPr>
            <p:nvPr/>
          </p:nvSpPr>
          <p:spPr bwMode="auto">
            <a:xfrm flipH="1">
              <a:off x="6990" y="3177"/>
              <a:ext cx="236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r>
                <a:rPr lang="en-US" sz="1000" baseline="-25000">
                  <a:solidFill>
                    <a:srgbClr val="000000"/>
                  </a:solidFill>
                </a:rPr>
                <a:t>1.5</a:t>
              </a:r>
              <a:endParaRPr lang="ru-RU" sz="1000"/>
            </a:p>
          </p:txBody>
        </p:sp>
        <p:sp>
          <p:nvSpPr>
            <p:cNvPr id="610869" name="Line 565"/>
            <p:cNvSpPr>
              <a:spLocks noChangeAspect="1" noChangeShapeType="1"/>
            </p:cNvSpPr>
            <p:nvPr/>
          </p:nvSpPr>
          <p:spPr bwMode="auto">
            <a:xfrm>
              <a:off x="7109" y="2035"/>
              <a:ext cx="1" cy="11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0" name="Line 566"/>
            <p:cNvSpPr>
              <a:spLocks noChangeAspect="1" noChangeShapeType="1"/>
            </p:cNvSpPr>
            <p:nvPr/>
          </p:nvSpPr>
          <p:spPr bwMode="auto">
            <a:xfrm>
              <a:off x="5972" y="3101"/>
              <a:ext cx="75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1" name="Line 567"/>
            <p:cNvSpPr>
              <a:spLocks noChangeAspect="1" noChangeShapeType="1"/>
            </p:cNvSpPr>
            <p:nvPr/>
          </p:nvSpPr>
          <p:spPr bwMode="auto">
            <a:xfrm>
              <a:off x="5972" y="2825"/>
              <a:ext cx="10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2" name="Line 568"/>
            <p:cNvSpPr>
              <a:spLocks noChangeAspect="1" noChangeShapeType="1"/>
            </p:cNvSpPr>
            <p:nvPr/>
          </p:nvSpPr>
          <p:spPr bwMode="auto">
            <a:xfrm>
              <a:off x="5972" y="2403"/>
              <a:ext cx="12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3" name="Line 569"/>
            <p:cNvSpPr>
              <a:spLocks noChangeAspect="1" noChangeShapeType="1"/>
            </p:cNvSpPr>
            <p:nvPr/>
          </p:nvSpPr>
          <p:spPr bwMode="auto">
            <a:xfrm>
              <a:off x="5972" y="2375"/>
              <a:ext cx="7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4" name="Line 570"/>
            <p:cNvSpPr>
              <a:spLocks noChangeAspect="1" noChangeShapeType="1"/>
            </p:cNvSpPr>
            <p:nvPr/>
          </p:nvSpPr>
          <p:spPr bwMode="auto">
            <a:xfrm>
              <a:off x="5972" y="2264"/>
              <a:ext cx="4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5" name="Freeform 571"/>
            <p:cNvSpPr>
              <a:spLocks noChangeAspect="1"/>
            </p:cNvSpPr>
            <p:nvPr/>
          </p:nvSpPr>
          <p:spPr bwMode="auto">
            <a:xfrm flipH="1">
              <a:off x="5976" y="2105"/>
              <a:ext cx="38" cy="159"/>
            </a:xfrm>
            <a:custGeom>
              <a:avLst/>
              <a:gdLst>
                <a:gd name="T0" fmla="*/ 0 w 283"/>
                <a:gd name="T1" fmla="*/ 678 h 678"/>
                <a:gd name="T2" fmla="*/ 283 w 283"/>
                <a:gd name="T3" fmla="*/ 0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3" h="678">
                  <a:moveTo>
                    <a:pt x="0" y="678"/>
                  </a:moveTo>
                  <a:cubicBezTo>
                    <a:pt x="93" y="297"/>
                    <a:pt x="283" y="0"/>
                    <a:pt x="283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6" name="Freeform 572"/>
            <p:cNvSpPr>
              <a:spLocks noChangeAspect="1"/>
            </p:cNvSpPr>
            <p:nvPr/>
          </p:nvSpPr>
          <p:spPr bwMode="auto">
            <a:xfrm>
              <a:off x="6066" y="2402"/>
              <a:ext cx="60" cy="699"/>
            </a:xfrm>
            <a:custGeom>
              <a:avLst/>
              <a:gdLst>
                <a:gd name="T0" fmla="*/ 99 w 99"/>
                <a:gd name="T1" fmla="*/ 2940 h 2940"/>
                <a:gd name="T2" fmla="*/ 48 w 99"/>
                <a:gd name="T3" fmla="*/ 0 h 2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9" h="2940">
                  <a:moveTo>
                    <a:pt x="99" y="2940"/>
                  </a:moveTo>
                  <a:cubicBezTo>
                    <a:pt x="9" y="2187"/>
                    <a:pt x="0" y="1479"/>
                    <a:pt x="48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7" name="Freeform 573"/>
            <p:cNvSpPr>
              <a:spLocks noChangeAspect="1"/>
            </p:cNvSpPr>
            <p:nvPr/>
          </p:nvSpPr>
          <p:spPr bwMode="auto">
            <a:xfrm>
              <a:off x="6014" y="2264"/>
              <a:ext cx="32" cy="110"/>
            </a:xfrm>
            <a:custGeom>
              <a:avLst/>
              <a:gdLst>
                <a:gd name="T0" fmla="*/ 0 w 53"/>
                <a:gd name="T1" fmla="*/ 0 h 404"/>
                <a:gd name="T2" fmla="*/ 53 w 53"/>
                <a:gd name="T3" fmla="*/ 404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" h="404">
                  <a:moveTo>
                    <a:pt x="0" y="0"/>
                  </a:moveTo>
                  <a:cubicBezTo>
                    <a:pt x="0" y="129"/>
                    <a:pt x="24" y="303"/>
                    <a:pt x="53" y="404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8" name="Line 574"/>
            <p:cNvSpPr>
              <a:spLocks noChangeShapeType="1"/>
            </p:cNvSpPr>
            <p:nvPr/>
          </p:nvSpPr>
          <p:spPr bwMode="auto">
            <a:xfrm>
              <a:off x="6046" y="2374"/>
              <a:ext cx="10" cy="2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79" name="Line 575"/>
            <p:cNvSpPr>
              <a:spLocks noChangeAspect="1" noChangeShapeType="1"/>
            </p:cNvSpPr>
            <p:nvPr/>
          </p:nvSpPr>
          <p:spPr bwMode="auto">
            <a:xfrm>
              <a:off x="6387" y="2354"/>
              <a:ext cx="34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0" name="Freeform 576"/>
            <p:cNvSpPr>
              <a:spLocks noChangeAspect="1"/>
            </p:cNvSpPr>
            <p:nvPr/>
          </p:nvSpPr>
          <p:spPr bwMode="auto">
            <a:xfrm>
              <a:off x="6126" y="2354"/>
              <a:ext cx="300" cy="747"/>
            </a:xfrm>
            <a:custGeom>
              <a:avLst/>
              <a:gdLst>
                <a:gd name="T0" fmla="*/ 0 w 495"/>
                <a:gd name="T1" fmla="*/ 3180 h 3180"/>
                <a:gd name="T2" fmla="*/ 495 w 495"/>
                <a:gd name="T3" fmla="*/ 0 h 3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5" h="3180">
                  <a:moveTo>
                    <a:pt x="0" y="3180"/>
                  </a:moveTo>
                  <a:cubicBezTo>
                    <a:pt x="225" y="2562"/>
                    <a:pt x="417" y="153"/>
                    <a:pt x="495" y="0"/>
                  </a:cubicBezTo>
                </a:path>
              </a:pathLst>
            </a:custGeom>
            <a:noFill/>
            <a:ln w="19050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1" name="Freeform 577"/>
            <p:cNvSpPr>
              <a:spLocks noChangeAspect="1"/>
            </p:cNvSpPr>
            <p:nvPr/>
          </p:nvSpPr>
          <p:spPr bwMode="auto">
            <a:xfrm>
              <a:off x="6056" y="2354"/>
              <a:ext cx="331" cy="49"/>
            </a:xfrm>
            <a:custGeom>
              <a:avLst/>
              <a:gdLst>
                <a:gd name="T0" fmla="*/ 547 w 547"/>
                <a:gd name="T1" fmla="*/ 0 h 244"/>
                <a:gd name="T2" fmla="*/ 0 w 547"/>
                <a:gd name="T3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7" h="244">
                  <a:moveTo>
                    <a:pt x="547" y="0"/>
                  </a:moveTo>
                  <a:cubicBezTo>
                    <a:pt x="326" y="101"/>
                    <a:pt x="0" y="244"/>
                    <a:pt x="0" y="244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2" name="Freeform 578"/>
            <p:cNvSpPr>
              <a:spLocks noChangeAspect="1"/>
            </p:cNvSpPr>
            <p:nvPr/>
          </p:nvSpPr>
          <p:spPr bwMode="auto">
            <a:xfrm>
              <a:off x="6094" y="2355"/>
              <a:ext cx="332" cy="48"/>
            </a:xfrm>
            <a:custGeom>
              <a:avLst/>
              <a:gdLst>
                <a:gd name="T0" fmla="*/ 548 w 548"/>
                <a:gd name="T1" fmla="*/ 0 h 245"/>
                <a:gd name="T2" fmla="*/ 0 w 548"/>
                <a:gd name="T3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8" h="245">
                  <a:moveTo>
                    <a:pt x="548" y="0"/>
                  </a:moveTo>
                  <a:cubicBezTo>
                    <a:pt x="344" y="104"/>
                    <a:pt x="0" y="245"/>
                    <a:pt x="0" y="245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3" name="Line 579"/>
            <p:cNvSpPr>
              <a:spLocks noChangeAspect="1" noChangeShapeType="1"/>
            </p:cNvSpPr>
            <p:nvPr/>
          </p:nvSpPr>
          <p:spPr bwMode="auto">
            <a:xfrm flipV="1">
              <a:off x="6729" y="2199"/>
              <a:ext cx="0" cy="96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4" name="Freeform 580"/>
            <p:cNvSpPr>
              <a:spLocks noChangeAspect="1"/>
            </p:cNvSpPr>
            <p:nvPr/>
          </p:nvSpPr>
          <p:spPr bwMode="auto">
            <a:xfrm>
              <a:off x="6387" y="2199"/>
              <a:ext cx="340" cy="156"/>
            </a:xfrm>
            <a:custGeom>
              <a:avLst/>
              <a:gdLst>
                <a:gd name="T0" fmla="*/ 683 w 683"/>
                <a:gd name="T1" fmla="*/ 0 h 534"/>
                <a:gd name="T2" fmla="*/ 0 w 683"/>
                <a:gd name="T3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534">
                  <a:moveTo>
                    <a:pt x="683" y="0"/>
                  </a:moveTo>
                  <a:cubicBezTo>
                    <a:pt x="390" y="2"/>
                    <a:pt x="72" y="338"/>
                    <a:pt x="0" y="534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5" name="Freeform 581"/>
            <p:cNvSpPr>
              <a:spLocks noChangeAspect="1"/>
            </p:cNvSpPr>
            <p:nvPr/>
          </p:nvSpPr>
          <p:spPr bwMode="auto">
            <a:xfrm>
              <a:off x="6729" y="2199"/>
              <a:ext cx="111" cy="123"/>
            </a:xfrm>
            <a:custGeom>
              <a:avLst/>
              <a:gdLst>
                <a:gd name="T0" fmla="*/ 0 w 251"/>
                <a:gd name="T1" fmla="*/ 0 h 147"/>
                <a:gd name="T2" fmla="*/ 251 w 251"/>
                <a:gd name="T3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1" h="147">
                  <a:moveTo>
                    <a:pt x="0" y="0"/>
                  </a:moveTo>
                  <a:cubicBezTo>
                    <a:pt x="65" y="55"/>
                    <a:pt x="99" y="99"/>
                    <a:pt x="251" y="147"/>
                  </a:cubicBezTo>
                </a:path>
              </a:pathLst>
            </a:custGeom>
            <a:noFill/>
            <a:ln w="19050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6" name="Freeform 582"/>
            <p:cNvSpPr>
              <a:spLocks noChangeAspect="1"/>
            </p:cNvSpPr>
            <p:nvPr/>
          </p:nvSpPr>
          <p:spPr bwMode="auto">
            <a:xfrm>
              <a:off x="6730" y="2322"/>
              <a:ext cx="111" cy="711"/>
            </a:xfrm>
            <a:custGeom>
              <a:avLst/>
              <a:gdLst>
                <a:gd name="T0" fmla="*/ 310 w 310"/>
                <a:gd name="T1" fmla="*/ 0 h 4478"/>
                <a:gd name="T2" fmla="*/ 0 w 310"/>
                <a:gd name="T3" fmla="*/ 4478 h 4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0" h="4478">
                  <a:moveTo>
                    <a:pt x="310" y="0"/>
                  </a:moveTo>
                  <a:cubicBezTo>
                    <a:pt x="124" y="417"/>
                    <a:pt x="13" y="2769"/>
                    <a:pt x="0" y="4478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7" name="Freeform 583"/>
            <p:cNvSpPr>
              <a:spLocks/>
            </p:cNvSpPr>
            <p:nvPr/>
          </p:nvSpPr>
          <p:spPr bwMode="auto">
            <a:xfrm>
              <a:off x="7086" y="2321"/>
              <a:ext cx="24" cy="285"/>
            </a:xfrm>
            <a:custGeom>
              <a:avLst/>
              <a:gdLst>
                <a:gd name="T0" fmla="*/ 2 w 39"/>
                <a:gd name="T1" fmla="*/ 0 h 1565"/>
                <a:gd name="T2" fmla="*/ 38 w 39"/>
                <a:gd name="T3" fmla="*/ 1565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565">
                  <a:moveTo>
                    <a:pt x="2" y="0"/>
                  </a:moveTo>
                  <a:cubicBezTo>
                    <a:pt x="0" y="0"/>
                    <a:pt x="39" y="1560"/>
                    <a:pt x="38" y="1565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8" name="Line 584"/>
            <p:cNvSpPr>
              <a:spLocks noChangeAspect="1" noChangeShapeType="1"/>
            </p:cNvSpPr>
            <p:nvPr/>
          </p:nvSpPr>
          <p:spPr bwMode="auto">
            <a:xfrm flipH="1">
              <a:off x="6743" y="2774"/>
              <a:ext cx="364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89" name="Freeform 585"/>
            <p:cNvSpPr>
              <a:spLocks noChangeAspect="1"/>
            </p:cNvSpPr>
            <p:nvPr/>
          </p:nvSpPr>
          <p:spPr bwMode="auto">
            <a:xfrm>
              <a:off x="6755" y="2659"/>
              <a:ext cx="352" cy="1"/>
            </a:xfrm>
            <a:custGeom>
              <a:avLst/>
              <a:gdLst>
                <a:gd name="T0" fmla="*/ 979 w 979"/>
                <a:gd name="T1" fmla="*/ 4 h 4"/>
                <a:gd name="T2" fmla="*/ 0 w 979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79" h="4">
                  <a:moveTo>
                    <a:pt x="979" y="4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0" name="Freeform 586"/>
            <p:cNvSpPr>
              <a:spLocks noChangeAspect="1"/>
            </p:cNvSpPr>
            <p:nvPr/>
          </p:nvSpPr>
          <p:spPr bwMode="auto">
            <a:xfrm>
              <a:off x="6778" y="2508"/>
              <a:ext cx="326" cy="0"/>
            </a:xfrm>
            <a:custGeom>
              <a:avLst/>
              <a:gdLst>
                <a:gd name="T0" fmla="*/ 907 w 907"/>
                <a:gd name="T1" fmla="*/ 0 h 1"/>
                <a:gd name="T2" fmla="*/ 0 w 907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07" h="1">
                  <a:moveTo>
                    <a:pt x="907" y="0"/>
                  </a:moveTo>
                  <a:lnTo>
                    <a:pt x="0" y="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1" name="Line 587"/>
            <p:cNvSpPr>
              <a:spLocks noChangeAspect="1" noChangeShapeType="1"/>
            </p:cNvSpPr>
            <p:nvPr/>
          </p:nvSpPr>
          <p:spPr bwMode="auto">
            <a:xfrm flipH="1">
              <a:off x="6807" y="2383"/>
              <a:ext cx="281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2" name="Line 588"/>
            <p:cNvSpPr>
              <a:spLocks noChangeAspect="1" noChangeShapeType="1"/>
            </p:cNvSpPr>
            <p:nvPr/>
          </p:nvSpPr>
          <p:spPr bwMode="auto">
            <a:xfrm flipH="1">
              <a:off x="6840" y="2334"/>
              <a:ext cx="246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3" name="Line 589"/>
            <p:cNvSpPr>
              <a:spLocks noChangeShapeType="1"/>
            </p:cNvSpPr>
            <p:nvPr/>
          </p:nvSpPr>
          <p:spPr bwMode="auto">
            <a:xfrm flipH="1" flipV="1">
              <a:off x="6769" y="2263"/>
              <a:ext cx="39" cy="12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4" name="Freeform 590"/>
            <p:cNvSpPr>
              <a:spLocks/>
            </p:cNvSpPr>
            <p:nvPr/>
          </p:nvSpPr>
          <p:spPr bwMode="auto">
            <a:xfrm>
              <a:off x="6728" y="2209"/>
              <a:ext cx="50" cy="299"/>
            </a:xfrm>
            <a:custGeom>
              <a:avLst/>
              <a:gdLst>
                <a:gd name="T0" fmla="*/ 139 w 139"/>
                <a:gd name="T1" fmla="*/ 1913 h 1913"/>
                <a:gd name="T2" fmla="*/ 0 w 139"/>
                <a:gd name="T3" fmla="*/ 0 h 1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9" h="1913">
                  <a:moveTo>
                    <a:pt x="139" y="1913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5" name="Freeform 591"/>
            <p:cNvSpPr>
              <a:spLocks/>
            </p:cNvSpPr>
            <p:nvPr/>
          </p:nvSpPr>
          <p:spPr bwMode="auto">
            <a:xfrm>
              <a:off x="6728" y="2266"/>
              <a:ext cx="27" cy="393"/>
            </a:xfrm>
            <a:custGeom>
              <a:avLst/>
              <a:gdLst>
                <a:gd name="T0" fmla="*/ 75 w 75"/>
                <a:gd name="T1" fmla="*/ 2511 h 2511"/>
                <a:gd name="T2" fmla="*/ 0 w 75"/>
                <a:gd name="T3" fmla="*/ 0 h 2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2511">
                  <a:moveTo>
                    <a:pt x="75" y="2511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6" name="Line 592"/>
            <p:cNvSpPr>
              <a:spLocks noChangeShapeType="1"/>
            </p:cNvSpPr>
            <p:nvPr/>
          </p:nvSpPr>
          <p:spPr bwMode="auto">
            <a:xfrm flipH="1" flipV="1">
              <a:off x="6731" y="2360"/>
              <a:ext cx="12" cy="41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7" name="Line 593"/>
            <p:cNvSpPr>
              <a:spLocks noChangeShapeType="1"/>
            </p:cNvSpPr>
            <p:nvPr/>
          </p:nvSpPr>
          <p:spPr bwMode="auto">
            <a:xfrm flipH="1" flipV="1">
              <a:off x="6829" y="2316"/>
              <a:ext cx="6" cy="1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8" name="Freeform 594"/>
            <p:cNvSpPr>
              <a:spLocks/>
            </p:cNvSpPr>
            <p:nvPr/>
          </p:nvSpPr>
          <p:spPr bwMode="auto">
            <a:xfrm>
              <a:off x="6525" y="2077"/>
              <a:ext cx="114" cy="132"/>
            </a:xfrm>
            <a:custGeom>
              <a:avLst/>
              <a:gdLst>
                <a:gd name="T0" fmla="*/ 188 w 188"/>
                <a:gd name="T1" fmla="*/ 556 h 556"/>
                <a:gd name="T2" fmla="*/ 0 w 188"/>
                <a:gd name="T3" fmla="*/ 0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556">
                  <a:moveTo>
                    <a:pt x="188" y="556"/>
                  </a:moveTo>
                  <a:cubicBezTo>
                    <a:pt x="94" y="278"/>
                    <a:pt x="0" y="0"/>
                    <a:pt x="0" y="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899" name="Line 595"/>
            <p:cNvSpPr>
              <a:spLocks noChangeAspect="1" noChangeShapeType="1"/>
            </p:cNvSpPr>
            <p:nvPr/>
          </p:nvSpPr>
          <p:spPr bwMode="auto">
            <a:xfrm flipH="1">
              <a:off x="6500" y="2265"/>
              <a:ext cx="22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0" name="Line 596"/>
            <p:cNvSpPr>
              <a:spLocks noChangeAspect="1" noChangeShapeType="1"/>
            </p:cNvSpPr>
            <p:nvPr/>
          </p:nvSpPr>
          <p:spPr bwMode="auto">
            <a:xfrm flipH="1">
              <a:off x="6735" y="2874"/>
              <a:ext cx="37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1" name="Line 597"/>
            <p:cNvSpPr>
              <a:spLocks noChangeAspect="1" noChangeShapeType="1"/>
            </p:cNvSpPr>
            <p:nvPr/>
          </p:nvSpPr>
          <p:spPr bwMode="auto">
            <a:xfrm flipH="1">
              <a:off x="6735" y="2961"/>
              <a:ext cx="37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2" name="Line 598"/>
            <p:cNvSpPr>
              <a:spLocks noChangeAspect="1" noChangeShapeType="1"/>
            </p:cNvSpPr>
            <p:nvPr/>
          </p:nvSpPr>
          <p:spPr bwMode="auto">
            <a:xfrm flipH="1">
              <a:off x="6728" y="3029"/>
              <a:ext cx="379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3" name="Line 599"/>
            <p:cNvSpPr>
              <a:spLocks noChangeAspect="1" noChangeShapeType="1"/>
            </p:cNvSpPr>
            <p:nvPr/>
          </p:nvSpPr>
          <p:spPr bwMode="auto">
            <a:xfrm flipH="1">
              <a:off x="6305" y="2693"/>
              <a:ext cx="41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4" name="Line 600"/>
            <p:cNvSpPr>
              <a:spLocks noChangeAspect="1" noChangeShapeType="1"/>
            </p:cNvSpPr>
            <p:nvPr/>
          </p:nvSpPr>
          <p:spPr bwMode="auto">
            <a:xfrm flipH="1">
              <a:off x="6337" y="2594"/>
              <a:ext cx="39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5" name="Line 601"/>
            <p:cNvSpPr>
              <a:spLocks noChangeAspect="1" noChangeShapeType="1"/>
            </p:cNvSpPr>
            <p:nvPr/>
          </p:nvSpPr>
          <p:spPr bwMode="auto">
            <a:xfrm flipH="1">
              <a:off x="6379" y="2482"/>
              <a:ext cx="347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6" name="Line 602"/>
            <p:cNvSpPr>
              <a:spLocks noChangeShapeType="1"/>
            </p:cNvSpPr>
            <p:nvPr/>
          </p:nvSpPr>
          <p:spPr bwMode="auto">
            <a:xfrm flipH="1" flipV="1">
              <a:off x="6121" y="2113"/>
              <a:ext cx="244" cy="24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7" name="Line 603"/>
            <p:cNvSpPr>
              <a:spLocks noChangeShapeType="1"/>
            </p:cNvSpPr>
            <p:nvPr/>
          </p:nvSpPr>
          <p:spPr bwMode="auto">
            <a:xfrm flipH="1" flipV="1">
              <a:off x="6002" y="2201"/>
              <a:ext cx="188" cy="1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8" name="Line 604"/>
            <p:cNvSpPr>
              <a:spLocks noChangeShapeType="1"/>
            </p:cNvSpPr>
            <p:nvPr/>
          </p:nvSpPr>
          <p:spPr bwMode="auto">
            <a:xfrm flipH="1" flipV="1">
              <a:off x="6235" y="2383"/>
              <a:ext cx="136" cy="99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09" name="Line 605"/>
            <p:cNvSpPr>
              <a:spLocks noChangeShapeType="1"/>
            </p:cNvSpPr>
            <p:nvPr/>
          </p:nvSpPr>
          <p:spPr bwMode="auto">
            <a:xfrm flipH="1" flipV="1">
              <a:off x="6104" y="2402"/>
              <a:ext cx="233" cy="19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0" name="Line 606"/>
            <p:cNvSpPr>
              <a:spLocks noChangeShapeType="1"/>
            </p:cNvSpPr>
            <p:nvPr/>
          </p:nvSpPr>
          <p:spPr bwMode="auto">
            <a:xfrm flipH="1" flipV="1">
              <a:off x="6085" y="2557"/>
              <a:ext cx="220" cy="1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1" name="Line 607"/>
            <p:cNvSpPr>
              <a:spLocks noChangeAspect="1" noChangeShapeType="1"/>
            </p:cNvSpPr>
            <p:nvPr/>
          </p:nvSpPr>
          <p:spPr bwMode="auto">
            <a:xfrm flipH="1">
              <a:off x="5973" y="2557"/>
              <a:ext cx="11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2" name="Line 608"/>
            <p:cNvSpPr>
              <a:spLocks noChangeShapeType="1"/>
            </p:cNvSpPr>
            <p:nvPr/>
          </p:nvSpPr>
          <p:spPr bwMode="auto">
            <a:xfrm flipH="1" flipV="1">
              <a:off x="6051" y="2379"/>
              <a:ext cx="22" cy="2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3" name="Line 609"/>
            <p:cNvSpPr>
              <a:spLocks noChangeShapeType="1"/>
            </p:cNvSpPr>
            <p:nvPr/>
          </p:nvSpPr>
          <p:spPr bwMode="auto">
            <a:xfrm flipH="1" flipV="1">
              <a:off x="6729" y="2482"/>
              <a:ext cx="6" cy="39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4" name="Line 610"/>
            <p:cNvSpPr>
              <a:spLocks noChangeShapeType="1"/>
            </p:cNvSpPr>
            <p:nvPr/>
          </p:nvSpPr>
          <p:spPr bwMode="auto">
            <a:xfrm flipH="1" flipV="1">
              <a:off x="6728" y="2597"/>
              <a:ext cx="1" cy="36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5" name="Line 611"/>
            <p:cNvSpPr>
              <a:spLocks noChangeShapeType="1"/>
            </p:cNvSpPr>
            <p:nvPr/>
          </p:nvSpPr>
          <p:spPr bwMode="auto">
            <a:xfrm flipH="1" flipV="1">
              <a:off x="6726" y="2693"/>
              <a:ext cx="4" cy="3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16" name="Rectangle 612"/>
            <p:cNvSpPr>
              <a:spLocks noChangeAspect="1" noChangeArrowheads="1"/>
            </p:cNvSpPr>
            <p:nvPr/>
          </p:nvSpPr>
          <p:spPr bwMode="auto">
            <a:xfrm flipH="1">
              <a:off x="6893" y="3012"/>
              <a:ext cx="81" cy="4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-7</a:t>
              </a:r>
              <a:endParaRPr lang="ru-RU" sz="400" b="0"/>
            </a:p>
          </p:txBody>
        </p:sp>
        <p:sp>
          <p:nvSpPr>
            <p:cNvPr id="610917" name="Rectangle 613"/>
            <p:cNvSpPr>
              <a:spLocks noChangeAspect="1" noChangeArrowheads="1"/>
            </p:cNvSpPr>
            <p:nvPr/>
          </p:nvSpPr>
          <p:spPr bwMode="auto">
            <a:xfrm flipH="1">
              <a:off x="6889" y="2939"/>
              <a:ext cx="89" cy="43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-5</a:t>
              </a:r>
              <a:endParaRPr lang="ru-RU" sz="400" b="0"/>
            </a:p>
          </p:txBody>
        </p:sp>
        <p:sp>
          <p:nvSpPr>
            <p:cNvPr id="610918" name="Rectangle 614"/>
            <p:cNvSpPr>
              <a:spLocks noChangeAspect="1" noChangeArrowheads="1"/>
            </p:cNvSpPr>
            <p:nvPr/>
          </p:nvSpPr>
          <p:spPr bwMode="auto">
            <a:xfrm flipH="1">
              <a:off x="6899" y="2859"/>
              <a:ext cx="73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-3</a:t>
              </a:r>
              <a:endParaRPr lang="ru-RU" sz="400" b="0"/>
            </a:p>
          </p:txBody>
        </p:sp>
        <p:sp>
          <p:nvSpPr>
            <p:cNvPr id="610919" name="Rectangle 615"/>
            <p:cNvSpPr>
              <a:spLocks noChangeAspect="1" noChangeArrowheads="1"/>
            </p:cNvSpPr>
            <p:nvPr/>
          </p:nvSpPr>
          <p:spPr bwMode="auto">
            <a:xfrm flipH="1">
              <a:off x="6899" y="2761"/>
              <a:ext cx="73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20" name="Rectangle 616"/>
            <p:cNvSpPr>
              <a:spLocks noChangeAspect="1" noChangeArrowheads="1"/>
            </p:cNvSpPr>
            <p:nvPr/>
          </p:nvSpPr>
          <p:spPr bwMode="auto">
            <a:xfrm flipH="1">
              <a:off x="6887" y="2641"/>
              <a:ext cx="96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21" name="Rectangle 617"/>
            <p:cNvSpPr>
              <a:spLocks noChangeAspect="1" noChangeArrowheads="1"/>
            </p:cNvSpPr>
            <p:nvPr/>
          </p:nvSpPr>
          <p:spPr bwMode="auto">
            <a:xfrm flipH="1">
              <a:off x="6899" y="2491"/>
              <a:ext cx="73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3</a:t>
              </a:r>
              <a:endParaRPr lang="ru-RU" sz="400" b="0"/>
            </a:p>
          </p:txBody>
        </p:sp>
        <p:sp>
          <p:nvSpPr>
            <p:cNvPr id="610922" name="Rectangle 618"/>
            <p:cNvSpPr>
              <a:spLocks noChangeArrowheads="1"/>
            </p:cNvSpPr>
            <p:nvPr/>
          </p:nvSpPr>
          <p:spPr bwMode="auto">
            <a:xfrm flipH="1">
              <a:off x="6900" y="2359"/>
              <a:ext cx="78" cy="4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400" b="0">
                  <a:solidFill>
                    <a:srgbClr val="000000"/>
                  </a:solidFill>
                </a:rPr>
                <a:t>air</a:t>
              </a:r>
              <a:endParaRPr lang="ru-RU" sz="400" b="0"/>
            </a:p>
          </p:txBody>
        </p:sp>
        <p:sp>
          <p:nvSpPr>
            <p:cNvPr id="610923" name="AutoShape 619"/>
            <p:cNvSpPr>
              <a:spLocks noChangeArrowheads="1"/>
            </p:cNvSpPr>
            <p:nvPr/>
          </p:nvSpPr>
          <p:spPr bwMode="auto">
            <a:xfrm flipH="1">
              <a:off x="6120" y="3094"/>
              <a:ext cx="14" cy="14"/>
            </a:xfrm>
            <a:prstGeom prst="diamond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24" name="Freeform 620"/>
            <p:cNvSpPr>
              <a:spLocks/>
            </p:cNvSpPr>
            <p:nvPr/>
          </p:nvSpPr>
          <p:spPr bwMode="auto">
            <a:xfrm>
              <a:off x="6934" y="2251"/>
              <a:ext cx="176" cy="71"/>
            </a:xfrm>
            <a:custGeom>
              <a:avLst/>
              <a:gdLst>
                <a:gd name="T0" fmla="*/ 0 w 449"/>
                <a:gd name="T1" fmla="*/ 514 h 514"/>
                <a:gd name="T2" fmla="*/ 449 w 449"/>
                <a:gd name="T3" fmla="*/ 0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49" h="514">
                  <a:moveTo>
                    <a:pt x="0" y="514"/>
                  </a:moveTo>
                  <a:cubicBezTo>
                    <a:pt x="177" y="235"/>
                    <a:pt x="219" y="184"/>
                    <a:pt x="449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25" name="Freeform 621"/>
            <p:cNvSpPr>
              <a:spLocks/>
            </p:cNvSpPr>
            <p:nvPr/>
          </p:nvSpPr>
          <p:spPr bwMode="auto">
            <a:xfrm>
              <a:off x="7088" y="2250"/>
              <a:ext cx="23" cy="71"/>
            </a:xfrm>
            <a:custGeom>
              <a:avLst/>
              <a:gdLst>
                <a:gd name="T0" fmla="*/ 0 w 63"/>
                <a:gd name="T1" fmla="*/ 521 h 521"/>
                <a:gd name="T2" fmla="*/ 62 w 63"/>
                <a:gd name="T3" fmla="*/ 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521">
                  <a:moveTo>
                    <a:pt x="0" y="521"/>
                  </a:moveTo>
                  <a:cubicBezTo>
                    <a:pt x="30" y="411"/>
                    <a:pt x="63" y="12"/>
                    <a:pt x="62" y="0"/>
                  </a:cubicBez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26" name="Line 622"/>
            <p:cNvSpPr>
              <a:spLocks noChangeAspect="1" noChangeShapeType="1"/>
            </p:cNvSpPr>
            <p:nvPr/>
          </p:nvSpPr>
          <p:spPr bwMode="auto">
            <a:xfrm flipH="1">
              <a:off x="6651" y="2209"/>
              <a:ext cx="7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27" name="AutoShape 623"/>
            <p:cNvSpPr>
              <a:spLocks noChangeArrowheads="1"/>
            </p:cNvSpPr>
            <p:nvPr/>
          </p:nvSpPr>
          <p:spPr bwMode="auto">
            <a:xfrm flipH="1">
              <a:off x="6724" y="3161"/>
              <a:ext cx="10" cy="10"/>
            </a:xfrm>
            <a:prstGeom prst="octagon">
              <a:avLst>
                <a:gd name="adj" fmla="val 29287"/>
              </a:avLst>
            </a:prstGeom>
            <a:solidFill>
              <a:srgbClr val="FFFF00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28" name="Rectangle 624"/>
            <p:cNvSpPr>
              <a:spLocks noChangeAspect="1" noChangeArrowheads="1"/>
            </p:cNvSpPr>
            <p:nvPr/>
          </p:nvSpPr>
          <p:spPr bwMode="auto">
            <a:xfrm flipH="1">
              <a:off x="6029" y="3104"/>
              <a:ext cx="204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500" b="0">
                  <a:solidFill>
                    <a:srgbClr val="000000"/>
                  </a:solidFill>
                </a:rPr>
                <a:t>Fe</a:t>
              </a:r>
              <a:r>
                <a:rPr lang="ru-RU" sz="500" b="0" baseline="-25000">
                  <a:solidFill>
                    <a:srgbClr val="000000"/>
                  </a:solidFill>
                </a:rPr>
                <a:t>0.938</a:t>
              </a:r>
              <a:r>
                <a:rPr lang="en-US" sz="500" b="0">
                  <a:solidFill>
                    <a:srgbClr val="000000"/>
                  </a:solidFill>
                </a:rPr>
                <a:t>O</a:t>
              </a:r>
              <a:endParaRPr lang="ru-RU" sz="500" b="0"/>
            </a:p>
          </p:txBody>
        </p:sp>
        <p:sp>
          <p:nvSpPr>
            <p:cNvPr id="610929" name="Line 625"/>
            <p:cNvSpPr>
              <a:spLocks noChangeAspect="1" noChangeShapeType="1"/>
            </p:cNvSpPr>
            <p:nvPr/>
          </p:nvSpPr>
          <p:spPr bwMode="auto">
            <a:xfrm flipH="1">
              <a:off x="5972" y="2036"/>
              <a:ext cx="1" cy="113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30" name="Rectangle 626"/>
            <p:cNvSpPr>
              <a:spLocks noChangeAspect="1" noChangeArrowheads="1"/>
            </p:cNvSpPr>
            <p:nvPr/>
          </p:nvSpPr>
          <p:spPr bwMode="auto">
            <a:xfrm flipH="1">
              <a:off x="5760" y="3108"/>
              <a:ext cx="209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500</a:t>
              </a:r>
              <a:endParaRPr lang="ru-RU" sz="1000" b="0"/>
            </a:p>
          </p:txBody>
        </p:sp>
        <p:sp>
          <p:nvSpPr>
            <p:cNvPr id="610931" name="Rectangle 627"/>
            <p:cNvSpPr>
              <a:spLocks noChangeAspect="1" noChangeArrowheads="1"/>
            </p:cNvSpPr>
            <p:nvPr/>
          </p:nvSpPr>
          <p:spPr bwMode="auto">
            <a:xfrm flipH="1">
              <a:off x="5780" y="2949"/>
              <a:ext cx="189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700</a:t>
              </a:r>
              <a:endParaRPr lang="ru-RU" sz="1000" b="0"/>
            </a:p>
          </p:txBody>
        </p:sp>
        <p:sp>
          <p:nvSpPr>
            <p:cNvPr id="610932" name="Rectangle 628"/>
            <p:cNvSpPr>
              <a:spLocks noChangeAspect="1" noChangeArrowheads="1"/>
            </p:cNvSpPr>
            <p:nvPr/>
          </p:nvSpPr>
          <p:spPr bwMode="auto">
            <a:xfrm flipH="1">
              <a:off x="5779" y="2772"/>
              <a:ext cx="190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900</a:t>
              </a:r>
              <a:endParaRPr lang="ru-RU" sz="1000" b="0"/>
            </a:p>
          </p:txBody>
        </p:sp>
        <p:sp>
          <p:nvSpPr>
            <p:cNvPr id="610933" name="Rectangle 629"/>
            <p:cNvSpPr>
              <a:spLocks noChangeAspect="1" noChangeArrowheads="1"/>
            </p:cNvSpPr>
            <p:nvPr/>
          </p:nvSpPr>
          <p:spPr bwMode="auto">
            <a:xfrm flipH="1">
              <a:off x="5720" y="2598"/>
              <a:ext cx="249" cy="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1100</a:t>
              </a:r>
              <a:endParaRPr lang="ru-RU" sz="1000" b="0"/>
            </a:p>
          </p:txBody>
        </p:sp>
        <p:sp>
          <p:nvSpPr>
            <p:cNvPr id="610934" name="Rectangle 630"/>
            <p:cNvSpPr>
              <a:spLocks noChangeAspect="1" noChangeArrowheads="1"/>
            </p:cNvSpPr>
            <p:nvPr/>
          </p:nvSpPr>
          <p:spPr bwMode="auto">
            <a:xfrm flipH="1">
              <a:off x="5694" y="2428"/>
              <a:ext cx="275" cy="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1300</a:t>
              </a:r>
              <a:endParaRPr lang="ru-RU" sz="1000" b="0"/>
            </a:p>
          </p:txBody>
        </p:sp>
        <p:sp>
          <p:nvSpPr>
            <p:cNvPr id="610935" name="Rectangle 631"/>
            <p:cNvSpPr>
              <a:spLocks noChangeAspect="1" noChangeArrowheads="1"/>
            </p:cNvSpPr>
            <p:nvPr/>
          </p:nvSpPr>
          <p:spPr bwMode="auto">
            <a:xfrm flipH="1">
              <a:off x="5711" y="2271"/>
              <a:ext cx="25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1500</a:t>
              </a:r>
              <a:endParaRPr lang="ru-RU" sz="1000" b="0"/>
            </a:p>
          </p:txBody>
        </p:sp>
        <p:sp>
          <p:nvSpPr>
            <p:cNvPr id="610936" name="Rectangle 632"/>
            <p:cNvSpPr>
              <a:spLocks noChangeAspect="1" noChangeArrowheads="1"/>
            </p:cNvSpPr>
            <p:nvPr/>
          </p:nvSpPr>
          <p:spPr bwMode="auto">
            <a:xfrm flipH="1">
              <a:off x="5662" y="2072"/>
              <a:ext cx="307" cy="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r"/>
              <a:r>
                <a:rPr lang="en-US" sz="1000" b="0">
                  <a:solidFill>
                    <a:srgbClr val="000000"/>
                  </a:solidFill>
                </a:rPr>
                <a:t>1700</a:t>
              </a:r>
              <a:endParaRPr lang="ru-RU" sz="1000" b="0"/>
            </a:p>
          </p:txBody>
        </p:sp>
        <p:sp>
          <p:nvSpPr>
            <p:cNvPr id="610937" name="Rectangle 633"/>
            <p:cNvSpPr>
              <a:spLocks noChangeAspect="1" noChangeArrowheads="1"/>
            </p:cNvSpPr>
            <p:nvPr/>
          </p:nvSpPr>
          <p:spPr bwMode="auto">
            <a:xfrm flipH="1">
              <a:off x="5874" y="3177"/>
              <a:ext cx="196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>
                  <a:solidFill>
                    <a:srgbClr val="000000"/>
                  </a:solidFill>
                </a:rPr>
                <a:t>FeO</a:t>
              </a:r>
              <a:endParaRPr lang="ru-RU" sz="1000"/>
            </a:p>
          </p:txBody>
        </p:sp>
        <p:grpSp>
          <p:nvGrpSpPr>
            <p:cNvPr id="610938" name="Group 634"/>
            <p:cNvGrpSpPr>
              <a:grpSpLocks/>
            </p:cNvGrpSpPr>
            <p:nvPr/>
          </p:nvGrpSpPr>
          <p:grpSpPr bwMode="auto">
            <a:xfrm>
              <a:off x="5972" y="2114"/>
              <a:ext cx="19" cy="877"/>
              <a:chOff x="7531" y="11325"/>
              <a:chExt cx="230" cy="5603"/>
            </a:xfrm>
          </p:grpSpPr>
          <p:sp>
            <p:nvSpPr>
              <p:cNvPr id="610939" name="Line 635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6812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0" name="Line 636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5687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1" name="Line 637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4564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2" name="Line 638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3439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3" name="Line 639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2324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4" name="Line 640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7645" y="11211"/>
                <a:ext cx="2" cy="23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0945" name="Group 641"/>
            <p:cNvGrpSpPr>
              <a:grpSpLocks/>
            </p:cNvGrpSpPr>
            <p:nvPr/>
          </p:nvGrpSpPr>
          <p:grpSpPr bwMode="auto">
            <a:xfrm>
              <a:off x="7090" y="2114"/>
              <a:ext cx="19" cy="877"/>
              <a:chOff x="14030" y="11325"/>
              <a:chExt cx="231" cy="5603"/>
            </a:xfrm>
          </p:grpSpPr>
          <p:sp>
            <p:nvSpPr>
              <p:cNvPr id="610946" name="Line 642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6811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7" name="Line 643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5686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8" name="Line 644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4563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49" name="Line 645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3438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50" name="Line 646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2323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0951" name="Line 647"/>
              <p:cNvSpPr>
                <a:spLocks noChangeAspect="1" noChangeShapeType="1"/>
              </p:cNvSpPr>
              <p:nvPr/>
            </p:nvSpPr>
            <p:spPr bwMode="auto">
              <a:xfrm rot="-5400000" flipH="1" flipV="1">
                <a:off x="14145" y="11210"/>
                <a:ext cx="2" cy="23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0952" name="Freeform 648"/>
            <p:cNvSpPr>
              <a:spLocks noChangeAspect="1"/>
            </p:cNvSpPr>
            <p:nvPr/>
          </p:nvSpPr>
          <p:spPr bwMode="auto">
            <a:xfrm>
              <a:off x="6727" y="2199"/>
              <a:ext cx="207" cy="123"/>
            </a:xfrm>
            <a:custGeom>
              <a:avLst/>
              <a:gdLst>
                <a:gd name="T0" fmla="*/ 0 w 617"/>
                <a:gd name="T1" fmla="*/ 0 h 846"/>
                <a:gd name="T2" fmla="*/ 617 w 617"/>
                <a:gd name="T3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17" h="846">
                  <a:moveTo>
                    <a:pt x="0" y="0"/>
                  </a:moveTo>
                  <a:cubicBezTo>
                    <a:pt x="200" y="9"/>
                    <a:pt x="485" y="525"/>
                    <a:pt x="617" y="846"/>
                  </a:cubicBezTo>
                </a:path>
              </a:pathLst>
            </a:custGeom>
            <a:noFill/>
            <a:ln w="19050" cap="flat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3" name="Oval 649"/>
            <p:cNvSpPr>
              <a:spLocks noChangeArrowheads="1"/>
            </p:cNvSpPr>
            <p:nvPr/>
          </p:nvSpPr>
          <p:spPr bwMode="auto">
            <a:xfrm flipH="1">
              <a:off x="6722" y="2193"/>
              <a:ext cx="14" cy="13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54" name="Oval 650"/>
            <p:cNvSpPr>
              <a:spLocks noChangeArrowheads="1"/>
            </p:cNvSpPr>
            <p:nvPr/>
          </p:nvSpPr>
          <p:spPr bwMode="auto">
            <a:xfrm flipH="1">
              <a:off x="7102" y="2246"/>
              <a:ext cx="14" cy="14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55" name="Freeform 651"/>
            <p:cNvSpPr>
              <a:spLocks/>
            </p:cNvSpPr>
            <p:nvPr/>
          </p:nvSpPr>
          <p:spPr bwMode="auto">
            <a:xfrm>
              <a:off x="6769" y="2263"/>
              <a:ext cx="100" cy="0"/>
            </a:xfrm>
            <a:custGeom>
              <a:avLst/>
              <a:gdLst>
                <a:gd name="T0" fmla="*/ 0 w 277"/>
                <a:gd name="T1" fmla="*/ 0 h 2"/>
                <a:gd name="T2" fmla="*/ 277 w 277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7" h="2">
                  <a:moveTo>
                    <a:pt x="0" y="0"/>
                  </a:moveTo>
                  <a:lnTo>
                    <a:pt x="277" y="2"/>
                  </a:lnTo>
                </a:path>
              </a:pathLst>
            </a:custGeom>
            <a:noFill/>
            <a:ln w="3175" cap="flat" cmpd="sng">
              <a:solidFill>
                <a:srgbClr val="000000"/>
              </a:solidFill>
              <a:prstDash val="lgDash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6" name="Line 652"/>
            <p:cNvSpPr>
              <a:spLocks noChangeShapeType="1"/>
            </p:cNvSpPr>
            <p:nvPr/>
          </p:nvSpPr>
          <p:spPr bwMode="auto">
            <a:xfrm>
              <a:off x="6829" y="2316"/>
              <a:ext cx="9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7" name="Line 653"/>
            <p:cNvSpPr>
              <a:spLocks noChangeAspect="1" noChangeShapeType="1"/>
            </p:cNvSpPr>
            <p:nvPr/>
          </p:nvSpPr>
          <p:spPr bwMode="auto">
            <a:xfrm>
              <a:off x="6840" y="2322"/>
              <a:ext cx="24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8" name="Line 654"/>
            <p:cNvSpPr>
              <a:spLocks noChangeShapeType="1"/>
            </p:cNvSpPr>
            <p:nvPr/>
          </p:nvSpPr>
          <p:spPr bwMode="auto">
            <a:xfrm flipH="1">
              <a:off x="6073" y="2400"/>
              <a:ext cx="3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59" name="Line 655"/>
            <p:cNvSpPr>
              <a:spLocks noChangeShapeType="1"/>
            </p:cNvSpPr>
            <p:nvPr/>
          </p:nvSpPr>
          <p:spPr bwMode="auto">
            <a:xfrm flipH="1">
              <a:off x="6187" y="2382"/>
              <a:ext cx="4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0" name="Oval 656"/>
            <p:cNvSpPr>
              <a:spLocks noChangeArrowheads="1"/>
            </p:cNvSpPr>
            <p:nvPr/>
          </p:nvSpPr>
          <p:spPr bwMode="auto">
            <a:xfrm flipH="1">
              <a:off x="5967" y="2386"/>
              <a:ext cx="14" cy="14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0961" name="Line 657"/>
            <p:cNvSpPr>
              <a:spLocks noChangeAspect="1" noChangeShapeType="1"/>
            </p:cNvSpPr>
            <p:nvPr/>
          </p:nvSpPr>
          <p:spPr bwMode="auto">
            <a:xfrm flipH="1" flipV="1">
              <a:off x="6200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2" name="Line 658"/>
            <p:cNvSpPr>
              <a:spLocks noChangeAspect="1" noChangeShapeType="1"/>
            </p:cNvSpPr>
            <p:nvPr/>
          </p:nvSpPr>
          <p:spPr bwMode="auto">
            <a:xfrm flipH="1" flipV="1">
              <a:off x="6314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3" name="Line 659"/>
            <p:cNvSpPr>
              <a:spLocks noChangeAspect="1" noChangeShapeType="1"/>
            </p:cNvSpPr>
            <p:nvPr/>
          </p:nvSpPr>
          <p:spPr bwMode="auto">
            <a:xfrm flipH="1" flipV="1">
              <a:off x="6542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4" name="Line 660"/>
            <p:cNvSpPr>
              <a:spLocks noChangeAspect="1" noChangeShapeType="1"/>
            </p:cNvSpPr>
            <p:nvPr/>
          </p:nvSpPr>
          <p:spPr bwMode="auto">
            <a:xfrm flipH="1" flipV="1">
              <a:off x="6656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5" name="Line 661"/>
            <p:cNvSpPr>
              <a:spLocks noChangeAspect="1" noChangeShapeType="1"/>
            </p:cNvSpPr>
            <p:nvPr/>
          </p:nvSpPr>
          <p:spPr bwMode="auto">
            <a:xfrm flipH="1" flipV="1">
              <a:off x="6882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6" name="Line 662"/>
            <p:cNvSpPr>
              <a:spLocks noChangeAspect="1" noChangeShapeType="1"/>
            </p:cNvSpPr>
            <p:nvPr/>
          </p:nvSpPr>
          <p:spPr bwMode="auto">
            <a:xfrm flipH="1" flipV="1">
              <a:off x="6996" y="3149"/>
              <a:ext cx="0" cy="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67" name="Rectangle 663"/>
            <p:cNvSpPr>
              <a:spLocks noChangeAspect="1" noChangeArrowheads="1"/>
            </p:cNvSpPr>
            <p:nvPr/>
          </p:nvSpPr>
          <p:spPr bwMode="auto">
            <a:xfrm flipH="1">
              <a:off x="6818" y="3170"/>
              <a:ext cx="128" cy="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 b="0">
                  <a:solidFill>
                    <a:srgbClr val="000000"/>
                  </a:solidFill>
                </a:rPr>
                <a:t>80</a:t>
              </a:r>
              <a:endParaRPr lang="ru-RU" sz="1000" b="0"/>
            </a:p>
          </p:txBody>
        </p:sp>
        <p:sp>
          <p:nvSpPr>
            <p:cNvPr id="610968" name="Rectangle 664"/>
            <p:cNvSpPr>
              <a:spLocks noChangeAspect="1" noChangeArrowheads="1"/>
            </p:cNvSpPr>
            <p:nvPr/>
          </p:nvSpPr>
          <p:spPr bwMode="auto">
            <a:xfrm flipH="1">
              <a:off x="6527" y="2362"/>
              <a:ext cx="78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ru-RU" sz="400" b="0"/>
            </a:p>
          </p:txBody>
        </p:sp>
        <p:sp>
          <p:nvSpPr>
            <p:cNvPr id="610969" name="Rectangle 665"/>
            <p:cNvSpPr>
              <a:spLocks noChangeAspect="1" noChangeArrowheads="1"/>
            </p:cNvSpPr>
            <p:nvPr/>
          </p:nvSpPr>
          <p:spPr bwMode="auto">
            <a:xfrm flipH="1">
              <a:off x="6338" y="2140"/>
              <a:ext cx="103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70" name="Rectangle 666"/>
            <p:cNvSpPr>
              <a:spLocks noChangeAspect="1" noChangeArrowheads="1"/>
            </p:cNvSpPr>
            <p:nvPr/>
          </p:nvSpPr>
          <p:spPr bwMode="auto">
            <a:xfrm flipH="1">
              <a:off x="6481" y="2677"/>
              <a:ext cx="95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-7</a:t>
              </a:r>
              <a:endParaRPr lang="ru-RU" sz="400" b="0"/>
            </a:p>
          </p:txBody>
        </p:sp>
        <p:sp>
          <p:nvSpPr>
            <p:cNvPr id="610971" name="Rectangle 667"/>
            <p:cNvSpPr>
              <a:spLocks noChangeAspect="1" noChangeArrowheads="1"/>
            </p:cNvSpPr>
            <p:nvPr/>
          </p:nvSpPr>
          <p:spPr bwMode="auto">
            <a:xfrm flipH="1">
              <a:off x="6481" y="2575"/>
              <a:ext cx="95" cy="4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-5</a:t>
              </a:r>
              <a:endParaRPr lang="ru-RU" sz="400" b="0"/>
            </a:p>
          </p:txBody>
        </p:sp>
        <p:sp>
          <p:nvSpPr>
            <p:cNvPr id="610972" name="Rectangle 668"/>
            <p:cNvSpPr>
              <a:spLocks noChangeAspect="1" noChangeArrowheads="1"/>
            </p:cNvSpPr>
            <p:nvPr/>
          </p:nvSpPr>
          <p:spPr bwMode="auto">
            <a:xfrm flipH="1">
              <a:off x="6481" y="2465"/>
              <a:ext cx="78" cy="38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-3</a:t>
              </a:r>
              <a:endParaRPr lang="ru-RU" sz="400" b="0"/>
            </a:p>
          </p:txBody>
        </p:sp>
        <p:sp>
          <p:nvSpPr>
            <p:cNvPr id="610973" name="Rectangle 669"/>
            <p:cNvSpPr>
              <a:spLocks noChangeAspect="1" noChangeArrowheads="1"/>
            </p:cNvSpPr>
            <p:nvPr/>
          </p:nvSpPr>
          <p:spPr bwMode="auto">
            <a:xfrm flipH="1">
              <a:off x="6224" y="2222"/>
              <a:ext cx="71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</a:t>
              </a:r>
              <a:r>
                <a:rPr lang="en-US" sz="400" b="0" baseline="30000">
                  <a:solidFill>
                    <a:srgbClr val="000000"/>
                  </a:solidFill>
                </a:rPr>
                <a:t>1</a:t>
              </a:r>
              <a:endParaRPr lang="en-US" sz="400" b="0" baseline="30000"/>
            </a:p>
            <a:p>
              <a:endParaRPr lang="ru-RU" sz="400" b="0"/>
            </a:p>
          </p:txBody>
        </p:sp>
        <p:sp>
          <p:nvSpPr>
            <p:cNvPr id="610974" name="Rectangle 670"/>
            <p:cNvSpPr>
              <a:spLocks noChangeAspect="1" noChangeArrowheads="1"/>
            </p:cNvSpPr>
            <p:nvPr/>
          </p:nvSpPr>
          <p:spPr bwMode="auto">
            <a:xfrm flipH="1">
              <a:off x="6522" y="2117"/>
              <a:ext cx="73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3</a:t>
              </a:r>
              <a:endParaRPr lang="ru-RU" sz="400" b="0"/>
            </a:p>
          </p:txBody>
        </p:sp>
        <p:sp>
          <p:nvSpPr>
            <p:cNvPr id="610975" name="Rectangle 671"/>
            <p:cNvSpPr>
              <a:spLocks noChangeAspect="1" noChangeArrowheads="1"/>
            </p:cNvSpPr>
            <p:nvPr/>
          </p:nvSpPr>
          <p:spPr bwMode="auto">
            <a:xfrm flipH="1">
              <a:off x="6100" y="2305"/>
              <a:ext cx="73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-3</a:t>
              </a:r>
              <a:endParaRPr lang="ru-RU" sz="400" b="0"/>
            </a:p>
          </p:txBody>
        </p:sp>
        <p:sp>
          <p:nvSpPr>
            <p:cNvPr id="610976" name="Rectangle 672"/>
            <p:cNvSpPr>
              <a:spLocks noChangeAspect="1" noChangeArrowheads="1"/>
            </p:cNvSpPr>
            <p:nvPr/>
          </p:nvSpPr>
          <p:spPr bwMode="auto">
            <a:xfrm flipH="1">
              <a:off x="6816" y="2157"/>
              <a:ext cx="68" cy="42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5</a:t>
              </a:r>
              <a:endParaRPr lang="ru-RU" sz="400" b="0"/>
            </a:p>
          </p:txBody>
        </p:sp>
        <p:sp>
          <p:nvSpPr>
            <p:cNvPr id="610977" name="Rectangle 673"/>
            <p:cNvSpPr>
              <a:spLocks noChangeAspect="1" noChangeArrowheads="1"/>
            </p:cNvSpPr>
            <p:nvPr/>
          </p:nvSpPr>
          <p:spPr bwMode="auto">
            <a:xfrm flipH="1">
              <a:off x="6983" y="2324"/>
              <a:ext cx="68" cy="3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ru-RU" sz="400" b="0">
                  <a:solidFill>
                    <a:srgbClr val="000000"/>
                  </a:solidFill>
                </a:rPr>
                <a:t>10</a:t>
              </a:r>
              <a:r>
                <a:rPr lang="ru-RU" sz="400" b="0" baseline="30000">
                  <a:solidFill>
                    <a:srgbClr val="000000"/>
                  </a:solidFill>
                </a:rPr>
                <a:t>5</a:t>
              </a:r>
              <a:endParaRPr lang="ru-RU" sz="400" b="0"/>
            </a:p>
          </p:txBody>
        </p:sp>
        <p:sp>
          <p:nvSpPr>
            <p:cNvPr id="610978" name="Rectangle 674"/>
            <p:cNvSpPr>
              <a:spLocks noChangeArrowheads="1"/>
            </p:cNvSpPr>
            <p:nvPr/>
          </p:nvSpPr>
          <p:spPr bwMode="auto">
            <a:xfrm flipH="1">
              <a:off x="6709" y="2079"/>
              <a:ext cx="85" cy="42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400" b="0">
                  <a:solidFill>
                    <a:srgbClr val="000000"/>
                  </a:solidFill>
                </a:rPr>
                <a:t>air</a:t>
              </a:r>
              <a:endParaRPr lang="ru-RU" sz="400" b="0"/>
            </a:p>
          </p:txBody>
        </p:sp>
        <p:sp>
          <p:nvSpPr>
            <p:cNvPr id="610979" name="Line 675"/>
            <p:cNvSpPr>
              <a:spLocks noChangeAspect="1" noChangeShapeType="1"/>
            </p:cNvSpPr>
            <p:nvPr/>
          </p:nvSpPr>
          <p:spPr bwMode="auto">
            <a:xfrm flipH="1">
              <a:off x="6365" y="2358"/>
              <a:ext cx="362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0980" name="Text Box 676"/>
          <p:cNvSpPr txBox="1">
            <a:spLocks noChangeArrowheads="1"/>
          </p:cNvSpPr>
          <p:nvPr/>
        </p:nvSpPr>
        <p:spPr bwMode="auto">
          <a:xfrm>
            <a:off x="6851650" y="5360988"/>
            <a:ext cx="2236788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de-DE" sz="1400">
                <a:solidFill>
                  <a:srgbClr val="FF0000"/>
                </a:solidFill>
                <a:latin typeface="Arial" pitchFamily="34" charset="0"/>
              </a:rPr>
              <a:t>Darken L.S. Gurry R.W.</a:t>
            </a:r>
            <a:r>
              <a:rPr lang="ru-RU" sz="2800">
                <a:solidFill>
                  <a:srgbClr val="FF0000"/>
                </a:solidFill>
                <a:latin typeface="Arial" pitchFamily="34" charset="0"/>
              </a:rPr>
              <a:t> </a:t>
            </a:r>
            <a:endParaRPr lang="en-US" sz="1400">
              <a:solidFill>
                <a:srgbClr val="FF0000"/>
              </a:solidFill>
              <a:latin typeface="Arial" pitchFamily="34" charset="0"/>
            </a:endParaRPr>
          </a:p>
          <a:p>
            <a:pPr algn="ctr"/>
            <a:r>
              <a:rPr lang="en-US" sz="1400">
                <a:solidFill>
                  <a:srgbClr val="FF0000"/>
                </a:solidFill>
                <a:latin typeface="Arial" pitchFamily="34" charset="0"/>
              </a:rPr>
              <a:t>(1945,1946)</a:t>
            </a:r>
            <a:endParaRPr lang="ru-RU" sz="1400">
              <a:solidFill>
                <a:srgbClr val="FF0000"/>
              </a:solidFill>
              <a:latin typeface="Arial" pitchFamily="34" charset="0"/>
            </a:endParaRPr>
          </a:p>
        </p:txBody>
      </p:sp>
      <p:grpSp>
        <p:nvGrpSpPr>
          <p:cNvPr id="610997" name="Group 693"/>
          <p:cNvGrpSpPr>
            <a:grpSpLocks/>
          </p:cNvGrpSpPr>
          <p:nvPr/>
        </p:nvGrpSpPr>
        <p:grpSpPr bwMode="auto">
          <a:xfrm>
            <a:off x="34925" y="1281113"/>
            <a:ext cx="2112963" cy="2244725"/>
            <a:chOff x="43" y="785"/>
            <a:chExt cx="1444" cy="1414"/>
          </a:xfrm>
        </p:grpSpPr>
        <p:sp>
          <p:nvSpPr>
            <p:cNvPr id="610998" name="Line 694"/>
            <p:cNvSpPr>
              <a:spLocks noChangeShapeType="1"/>
            </p:cNvSpPr>
            <p:nvPr/>
          </p:nvSpPr>
          <p:spPr bwMode="auto">
            <a:xfrm flipH="1">
              <a:off x="351" y="1881"/>
              <a:ext cx="11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9" name="Rectangle 695"/>
            <p:cNvSpPr>
              <a:spLocks noChangeArrowheads="1"/>
            </p:cNvSpPr>
            <p:nvPr/>
          </p:nvSpPr>
          <p:spPr bwMode="auto">
            <a:xfrm>
              <a:off x="605" y="2129"/>
              <a:ext cx="511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FeO (mol %)</a:t>
              </a:r>
              <a:endParaRPr lang="ru-RU" sz="1000"/>
            </a:p>
          </p:txBody>
        </p:sp>
        <p:sp>
          <p:nvSpPr>
            <p:cNvPr id="611000" name="Line 696"/>
            <p:cNvSpPr>
              <a:spLocks noChangeShapeType="1"/>
            </p:cNvSpPr>
            <p:nvPr/>
          </p:nvSpPr>
          <p:spPr bwMode="auto">
            <a:xfrm flipH="1" flipV="1">
              <a:off x="251" y="1972"/>
              <a:ext cx="24" cy="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1" name="Line 697"/>
            <p:cNvSpPr>
              <a:spLocks noChangeShapeType="1"/>
            </p:cNvSpPr>
            <p:nvPr/>
          </p:nvSpPr>
          <p:spPr bwMode="auto">
            <a:xfrm>
              <a:off x="278" y="1877"/>
              <a:ext cx="1183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2" name="Line 698"/>
            <p:cNvSpPr>
              <a:spLocks noChangeShapeType="1"/>
            </p:cNvSpPr>
            <p:nvPr/>
          </p:nvSpPr>
          <p:spPr bwMode="auto">
            <a:xfrm flipH="1">
              <a:off x="251" y="929"/>
              <a:ext cx="0" cy="1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3" name="Line 699"/>
            <p:cNvSpPr>
              <a:spLocks noChangeShapeType="1"/>
            </p:cNvSpPr>
            <p:nvPr/>
          </p:nvSpPr>
          <p:spPr bwMode="auto">
            <a:xfrm flipH="1">
              <a:off x="251" y="201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4" name="Line 700"/>
            <p:cNvSpPr>
              <a:spLocks noChangeShapeType="1"/>
            </p:cNvSpPr>
            <p:nvPr/>
          </p:nvSpPr>
          <p:spPr bwMode="auto">
            <a:xfrm flipH="1">
              <a:off x="251" y="195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5" name="Line 701"/>
            <p:cNvSpPr>
              <a:spLocks noChangeShapeType="1"/>
            </p:cNvSpPr>
            <p:nvPr/>
          </p:nvSpPr>
          <p:spPr bwMode="auto">
            <a:xfrm flipH="1">
              <a:off x="251" y="1896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6" name="Line 702"/>
            <p:cNvSpPr>
              <a:spLocks noChangeShapeType="1"/>
            </p:cNvSpPr>
            <p:nvPr/>
          </p:nvSpPr>
          <p:spPr bwMode="auto">
            <a:xfrm flipH="1">
              <a:off x="251" y="183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7" name="Line 703"/>
            <p:cNvSpPr>
              <a:spLocks noChangeShapeType="1"/>
            </p:cNvSpPr>
            <p:nvPr/>
          </p:nvSpPr>
          <p:spPr bwMode="auto">
            <a:xfrm flipH="1">
              <a:off x="251" y="177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8" name="Line 704"/>
            <p:cNvSpPr>
              <a:spLocks noChangeShapeType="1"/>
            </p:cNvSpPr>
            <p:nvPr/>
          </p:nvSpPr>
          <p:spPr bwMode="auto">
            <a:xfrm flipH="1">
              <a:off x="251" y="1715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09" name="Line 705"/>
            <p:cNvSpPr>
              <a:spLocks noChangeShapeType="1"/>
            </p:cNvSpPr>
            <p:nvPr/>
          </p:nvSpPr>
          <p:spPr bwMode="auto">
            <a:xfrm flipH="1">
              <a:off x="251" y="165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0" name="Line 706"/>
            <p:cNvSpPr>
              <a:spLocks noChangeShapeType="1"/>
            </p:cNvSpPr>
            <p:nvPr/>
          </p:nvSpPr>
          <p:spPr bwMode="auto">
            <a:xfrm flipH="1">
              <a:off x="251" y="159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1" name="Line 707"/>
            <p:cNvSpPr>
              <a:spLocks noChangeShapeType="1"/>
            </p:cNvSpPr>
            <p:nvPr/>
          </p:nvSpPr>
          <p:spPr bwMode="auto">
            <a:xfrm flipH="1">
              <a:off x="251" y="1533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2" name="Line 708"/>
            <p:cNvSpPr>
              <a:spLocks noChangeShapeType="1"/>
            </p:cNvSpPr>
            <p:nvPr/>
          </p:nvSpPr>
          <p:spPr bwMode="auto">
            <a:xfrm flipH="1">
              <a:off x="251" y="147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3" name="Line 709"/>
            <p:cNvSpPr>
              <a:spLocks noChangeShapeType="1"/>
            </p:cNvSpPr>
            <p:nvPr/>
          </p:nvSpPr>
          <p:spPr bwMode="auto">
            <a:xfrm flipH="1">
              <a:off x="251" y="141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4" name="Line 710"/>
            <p:cNvSpPr>
              <a:spLocks noChangeShapeType="1"/>
            </p:cNvSpPr>
            <p:nvPr/>
          </p:nvSpPr>
          <p:spPr bwMode="auto">
            <a:xfrm flipH="1">
              <a:off x="251" y="135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5" name="Line 711"/>
            <p:cNvSpPr>
              <a:spLocks noChangeShapeType="1"/>
            </p:cNvSpPr>
            <p:nvPr/>
          </p:nvSpPr>
          <p:spPr bwMode="auto">
            <a:xfrm flipH="1">
              <a:off x="251" y="1292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6" name="Line 712"/>
            <p:cNvSpPr>
              <a:spLocks noChangeShapeType="1"/>
            </p:cNvSpPr>
            <p:nvPr/>
          </p:nvSpPr>
          <p:spPr bwMode="auto">
            <a:xfrm flipH="1">
              <a:off x="251" y="1231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7" name="Line 713"/>
            <p:cNvSpPr>
              <a:spLocks noChangeShapeType="1"/>
            </p:cNvSpPr>
            <p:nvPr/>
          </p:nvSpPr>
          <p:spPr bwMode="auto">
            <a:xfrm flipH="1">
              <a:off x="251" y="117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8" name="Line 714"/>
            <p:cNvSpPr>
              <a:spLocks noChangeShapeType="1"/>
            </p:cNvSpPr>
            <p:nvPr/>
          </p:nvSpPr>
          <p:spPr bwMode="auto">
            <a:xfrm flipH="1">
              <a:off x="251" y="111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19" name="Line 715"/>
            <p:cNvSpPr>
              <a:spLocks noChangeShapeType="1"/>
            </p:cNvSpPr>
            <p:nvPr/>
          </p:nvSpPr>
          <p:spPr bwMode="auto">
            <a:xfrm flipH="1">
              <a:off x="251" y="1050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0" name="Line 716"/>
            <p:cNvSpPr>
              <a:spLocks noChangeShapeType="1"/>
            </p:cNvSpPr>
            <p:nvPr/>
          </p:nvSpPr>
          <p:spPr bwMode="auto">
            <a:xfrm flipH="1">
              <a:off x="1462" y="916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1" name="Line 717"/>
            <p:cNvSpPr>
              <a:spLocks noChangeShapeType="1"/>
            </p:cNvSpPr>
            <p:nvPr/>
          </p:nvSpPr>
          <p:spPr bwMode="auto">
            <a:xfrm>
              <a:off x="1452" y="201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2" name="Line 718"/>
            <p:cNvSpPr>
              <a:spLocks noChangeShapeType="1"/>
            </p:cNvSpPr>
            <p:nvPr/>
          </p:nvSpPr>
          <p:spPr bwMode="auto">
            <a:xfrm>
              <a:off x="1452" y="1957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3" name="Line 719"/>
            <p:cNvSpPr>
              <a:spLocks noChangeShapeType="1"/>
            </p:cNvSpPr>
            <p:nvPr/>
          </p:nvSpPr>
          <p:spPr bwMode="auto">
            <a:xfrm>
              <a:off x="1452" y="1896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4" name="Line 720"/>
            <p:cNvSpPr>
              <a:spLocks noChangeShapeType="1"/>
            </p:cNvSpPr>
            <p:nvPr/>
          </p:nvSpPr>
          <p:spPr bwMode="auto">
            <a:xfrm>
              <a:off x="1452" y="183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5" name="Line 721"/>
            <p:cNvSpPr>
              <a:spLocks noChangeShapeType="1"/>
            </p:cNvSpPr>
            <p:nvPr/>
          </p:nvSpPr>
          <p:spPr bwMode="auto">
            <a:xfrm>
              <a:off x="1452" y="1775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6" name="Line 722"/>
            <p:cNvSpPr>
              <a:spLocks noChangeShapeType="1"/>
            </p:cNvSpPr>
            <p:nvPr/>
          </p:nvSpPr>
          <p:spPr bwMode="auto">
            <a:xfrm>
              <a:off x="1452" y="1715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7" name="Line 723"/>
            <p:cNvSpPr>
              <a:spLocks noChangeShapeType="1"/>
            </p:cNvSpPr>
            <p:nvPr/>
          </p:nvSpPr>
          <p:spPr bwMode="auto">
            <a:xfrm>
              <a:off x="1452" y="165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8" name="Line 724"/>
            <p:cNvSpPr>
              <a:spLocks noChangeShapeType="1"/>
            </p:cNvSpPr>
            <p:nvPr/>
          </p:nvSpPr>
          <p:spPr bwMode="auto">
            <a:xfrm>
              <a:off x="1452" y="1594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29" name="Line 725"/>
            <p:cNvSpPr>
              <a:spLocks noChangeShapeType="1"/>
            </p:cNvSpPr>
            <p:nvPr/>
          </p:nvSpPr>
          <p:spPr bwMode="auto">
            <a:xfrm>
              <a:off x="1452" y="1533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0" name="Line 726"/>
            <p:cNvSpPr>
              <a:spLocks noChangeShapeType="1"/>
            </p:cNvSpPr>
            <p:nvPr/>
          </p:nvSpPr>
          <p:spPr bwMode="auto">
            <a:xfrm>
              <a:off x="1452" y="147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1" name="Line 727"/>
            <p:cNvSpPr>
              <a:spLocks noChangeShapeType="1"/>
            </p:cNvSpPr>
            <p:nvPr/>
          </p:nvSpPr>
          <p:spPr bwMode="auto">
            <a:xfrm>
              <a:off x="1452" y="141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2" name="Line 728"/>
            <p:cNvSpPr>
              <a:spLocks noChangeShapeType="1"/>
            </p:cNvSpPr>
            <p:nvPr/>
          </p:nvSpPr>
          <p:spPr bwMode="auto">
            <a:xfrm>
              <a:off x="1452" y="1353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3" name="Line 729"/>
            <p:cNvSpPr>
              <a:spLocks noChangeShapeType="1"/>
            </p:cNvSpPr>
            <p:nvPr/>
          </p:nvSpPr>
          <p:spPr bwMode="auto">
            <a:xfrm>
              <a:off x="1452" y="1292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4" name="Line 730"/>
            <p:cNvSpPr>
              <a:spLocks noChangeShapeType="1"/>
            </p:cNvSpPr>
            <p:nvPr/>
          </p:nvSpPr>
          <p:spPr bwMode="auto">
            <a:xfrm>
              <a:off x="1452" y="1231"/>
              <a:ext cx="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5" name="Line 731"/>
            <p:cNvSpPr>
              <a:spLocks noChangeShapeType="1"/>
            </p:cNvSpPr>
            <p:nvPr/>
          </p:nvSpPr>
          <p:spPr bwMode="auto">
            <a:xfrm>
              <a:off x="1452" y="1171"/>
              <a:ext cx="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6" name="Line 732"/>
            <p:cNvSpPr>
              <a:spLocks noChangeShapeType="1"/>
            </p:cNvSpPr>
            <p:nvPr/>
          </p:nvSpPr>
          <p:spPr bwMode="auto">
            <a:xfrm flipH="1">
              <a:off x="253" y="2017"/>
              <a:ext cx="120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7" name="Line 733"/>
            <p:cNvSpPr>
              <a:spLocks noChangeShapeType="1"/>
            </p:cNvSpPr>
            <p:nvPr/>
          </p:nvSpPr>
          <p:spPr bwMode="auto">
            <a:xfrm flipH="1" flipV="1">
              <a:off x="1341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8" name="Line 734"/>
            <p:cNvSpPr>
              <a:spLocks noChangeShapeType="1"/>
            </p:cNvSpPr>
            <p:nvPr/>
          </p:nvSpPr>
          <p:spPr bwMode="auto">
            <a:xfrm flipH="1" flipV="1">
              <a:off x="1220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39" name="Line 735"/>
            <p:cNvSpPr>
              <a:spLocks noChangeShapeType="1"/>
            </p:cNvSpPr>
            <p:nvPr/>
          </p:nvSpPr>
          <p:spPr bwMode="auto">
            <a:xfrm flipH="1" flipV="1">
              <a:off x="1099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0" name="Line 736"/>
            <p:cNvSpPr>
              <a:spLocks noChangeShapeType="1"/>
            </p:cNvSpPr>
            <p:nvPr/>
          </p:nvSpPr>
          <p:spPr bwMode="auto">
            <a:xfrm flipH="1" flipV="1">
              <a:off x="978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1" name="Line 737"/>
            <p:cNvSpPr>
              <a:spLocks noChangeShapeType="1"/>
            </p:cNvSpPr>
            <p:nvPr/>
          </p:nvSpPr>
          <p:spPr bwMode="auto">
            <a:xfrm flipH="1" flipV="1">
              <a:off x="857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2" name="Line 738"/>
            <p:cNvSpPr>
              <a:spLocks noChangeShapeType="1"/>
            </p:cNvSpPr>
            <p:nvPr/>
          </p:nvSpPr>
          <p:spPr bwMode="auto">
            <a:xfrm flipH="1" flipV="1">
              <a:off x="736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3" name="Line 739"/>
            <p:cNvSpPr>
              <a:spLocks noChangeShapeType="1"/>
            </p:cNvSpPr>
            <p:nvPr/>
          </p:nvSpPr>
          <p:spPr bwMode="auto">
            <a:xfrm flipH="1" flipV="1">
              <a:off x="615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4" name="Line 740"/>
            <p:cNvSpPr>
              <a:spLocks noChangeShapeType="1"/>
            </p:cNvSpPr>
            <p:nvPr/>
          </p:nvSpPr>
          <p:spPr bwMode="auto">
            <a:xfrm flipH="1" flipV="1">
              <a:off x="495" y="2005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5" name="Line 741"/>
            <p:cNvSpPr>
              <a:spLocks noChangeShapeType="1"/>
            </p:cNvSpPr>
            <p:nvPr/>
          </p:nvSpPr>
          <p:spPr bwMode="auto">
            <a:xfrm flipH="1" flipV="1">
              <a:off x="373" y="2005"/>
              <a:ext cx="1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6" name="Freeform 742"/>
            <p:cNvSpPr>
              <a:spLocks/>
            </p:cNvSpPr>
            <p:nvPr/>
          </p:nvSpPr>
          <p:spPr bwMode="auto">
            <a:xfrm flipH="1">
              <a:off x="905" y="1455"/>
              <a:ext cx="170" cy="143"/>
            </a:xfrm>
            <a:custGeom>
              <a:avLst/>
              <a:gdLst>
                <a:gd name="T0" fmla="*/ 0 w 902"/>
                <a:gd name="T1" fmla="*/ 562 h 562"/>
                <a:gd name="T2" fmla="*/ 24 w 902"/>
                <a:gd name="T3" fmla="*/ 549 h 562"/>
                <a:gd name="T4" fmla="*/ 49 w 902"/>
                <a:gd name="T5" fmla="*/ 535 h 562"/>
                <a:gd name="T6" fmla="*/ 77 w 902"/>
                <a:gd name="T7" fmla="*/ 520 h 562"/>
                <a:gd name="T8" fmla="*/ 105 w 902"/>
                <a:gd name="T9" fmla="*/ 504 h 562"/>
                <a:gd name="T10" fmla="*/ 163 w 902"/>
                <a:gd name="T11" fmla="*/ 469 h 562"/>
                <a:gd name="T12" fmla="*/ 224 w 902"/>
                <a:gd name="T13" fmla="*/ 431 h 562"/>
                <a:gd name="T14" fmla="*/ 289 w 902"/>
                <a:gd name="T15" fmla="*/ 391 h 562"/>
                <a:gd name="T16" fmla="*/ 354 w 902"/>
                <a:gd name="T17" fmla="*/ 351 h 562"/>
                <a:gd name="T18" fmla="*/ 420 w 902"/>
                <a:gd name="T19" fmla="*/ 308 h 562"/>
                <a:gd name="T20" fmla="*/ 487 w 902"/>
                <a:gd name="T21" fmla="*/ 266 h 562"/>
                <a:gd name="T22" fmla="*/ 551 w 902"/>
                <a:gd name="T23" fmla="*/ 224 h 562"/>
                <a:gd name="T24" fmla="*/ 614 w 902"/>
                <a:gd name="T25" fmla="*/ 183 h 562"/>
                <a:gd name="T26" fmla="*/ 674 w 902"/>
                <a:gd name="T27" fmla="*/ 143 h 562"/>
                <a:gd name="T28" fmla="*/ 703 w 902"/>
                <a:gd name="T29" fmla="*/ 126 h 562"/>
                <a:gd name="T30" fmla="*/ 730 w 902"/>
                <a:gd name="T31" fmla="*/ 107 h 562"/>
                <a:gd name="T32" fmla="*/ 757 w 902"/>
                <a:gd name="T33" fmla="*/ 91 h 562"/>
                <a:gd name="T34" fmla="*/ 782 w 902"/>
                <a:gd name="T35" fmla="*/ 75 h 562"/>
                <a:gd name="T36" fmla="*/ 806 w 902"/>
                <a:gd name="T37" fmla="*/ 59 h 562"/>
                <a:gd name="T38" fmla="*/ 829 w 902"/>
                <a:gd name="T39" fmla="*/ 44 h 562"/>
                <a:gd name="T40" fmla="*/ 849 w 902"/>
                <a:gd name="T41" fmla="*/ 32 h 562"/>
                <a:gd name="T42" fmla="*/ 868 w 902"/>
                <a:gd name="T43" fmla="*/ 19 h 562"/>
                <a:gd name="T44" fmla="*/ 886 w 902"/>
                <a:gd name="T45" fmla="*/ 9 h 562"/>
                <a:gd name="T46" fmla="*/ 902 w 902"/>
                <a:gd name="T47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2" h="562">
                  <a:moveTo>
                    <a:pt x="0" y="562"/>
                  </a:moveTo>
                  <a:lnTo>
                    <a:pt x="24" y="549"/>
                  </a:lnTo>
                  <a:lnTo>
                    <a:pt x="49" y="535"/>
                  </a:lnTo>
                  <a:lnTo>
                    <a:pt x="77" y="520"/>
                  </a:lnTo>
                  <a:lnTo>
                    <a:pt x="105" y="504"/>
                  </a:lnTo>
                  <a:lnTo>
                    <a:pt x="163" y="469"/>
                  </a:lnTo>
                  <a:lnTo>
                    <a:pt x="224" y="431"/>
                  </a:lnTo>
                  <a:lnTo>
                    <a:pt x="289" y="391"/>
                  </a:lnTo>
                  <a:lnTo>
                    <a:pt x="354" y="351"/>
                  </a:lnTo>
                  <a:lnTo>
                    <a:pt x="420" y="308"/>
                  </a:lnTo>
                  <a:lnTo>
                    <a:pt x="487" y="266"/>
                  </a:lnTo>
                  <a:lnTo>
                    <a:pt x="551" y="224"/>
                  </a:lnTo>
                  <a:lnTo>
                    <a:pt x="614" y="183"/>
                  </a:lnTo>
                  <a:lnTo>
                    <a:pt x="674" y="143"/>
                  </a:lnTo>
                  <a:lnTo>
                    <a:pt x="703" y="126"/>
                  </a:lnTo>
                  <a:lnTo>
                    <a:pt x="730" y="107"/>
                  </a:lnTo>
                  <a:lnTo>
                    <a:pt x="757" y="91"/>
                  </a:lnTo>
                  <a:lnTo>
                    <a:pt x="782" y="75"/>
                  </a:lnTo>
                  <a:lnTo>
                    <a:pt x="806" y="59"/>
                  </a:lnTo>
                  <a:lnTo>
                    <a:pt x="829" y="44"/>
                  </a:lnTo>
                  <a:lnTo>
                    <a:pt x="849" y="32"/>
                  </a:lnTo>
                  <a:lnTo>
                    <a:pt x="868" y="19"/>
                  </a:lnTo>
                  <a:lnTo>
                    <a:pt x="886" y="9"/>
                  </a:lnTo>
                  <a:lnTo>
                    <a:pt x="9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47" name="Oval 743"/>
            <p:cNvSpPr>
              <a:spLocks noChangeArrowheads="1"/>
            </p:cNvSpPr>
            <p:nvPr/>
          </p:nvSpPr>
          <p:spPr bwMode="auto">
            <a:xfrm flipH="1">
              <a:off x="246" y="1965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1048" name="Rectangle 744"/>
            <p:cNvSpPr>
              <a:spLocks noChangeArrowheads="1"/>
            </p:cNvSpPr>
            <p:nvPr/>
          </p:nvSpPr>
          <p:spPr bwMode="auto">
            <a:xfrm flipH="1">
              <a:off x="43" y="1849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1300</a:t>
              </a:r>
              <a:endParaRPr lang="ru-RU" sz="1000"/>
            </a:p>
          </p:txBody>
        </p:sp>
        <p:sp>
          <p:nvSpPr>
            <p:cNvPr id="611049" name="Rectangle 745"/>
            <p:cNvSpPr>
              <a:spLocks noChangeArrowheads="1"/>
            </p:cNvSpPr>
            <p:nvPr/>
          </p:nvSpPr>
          <p:spPr bwMode="auto">
            <a:xfrm flipH="1">
              <a:off x="43" y="1607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1700</a:t>
              </a:r>
              <a:endParaRPr lang="ru-RU" sz="1000"/>
            </a:p>
          </p:txBody>
        </p:sp>
        <p:sp>
          <p:nvSpPr>
            <p:cNvPr id="611050" name="Rectangle 746"/>
            <p:cNvSpPr>
              <a:spLocks noChangeArrowheads="1"/>
            </p:cNvSpPr>
            <p:nvPr/>
          </p:nvSpPr>
          <p:spPr bwMode="auto">
            <a:xfrm flipH="1">
              <a:off x="43" y="1365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2100</a:t>
              </a:r>
              <a:endParaRPr lang="ru-RU" sz="1000"/>
            </a:p>
          </p:txBody>
        </p:sp>
        <p:sp>
          <p:nvSpPr>
            <p:cNvPr id="611051" name="Rectangle 747"/>
            <p:cNvSpPr>
              <a:spLocks noChangeArrowheads="1"/>
            </p:cNvSpPr>
            <p:nvPr/>
          </p:nvSpPr>
          <p:spPr bwMode="auto">
            <a:xfrm flipH="1">
              <a:off x="43" y="1123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2500</a:t>
              </a:r>
              <a:endParaRPr lang="ru-RU" sz="1000"/>
            </a:p>
          </p:txBody>
        </p:sp>
        <p:sp>
          <p:nvSpPr>
            <p:cNvPr id="611052" name="Rectangle 748"/>
            <p:cNvSpPr>
              <a:spLocks noChangeArrowheads="1"/>
            </p:cNvSpPr>
            <p:nvPr/>
          </p:nvSpPr>
          <p:spPr bwMode="auto">
            <a:xfrm flipH="1">
              <a:off x="1198" y="203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80</a:t>
              </a:r>
              <a:endParaRPr lang="ru-RU" sz="1000"/>
            </a:p>
          </p:txBody>
        </p:sp>
        <p:sp>
          <p:nvSpPr>
            <p:cNvPr id="611053" name="Rectangle 749"/>
            <p:cNvSpPr>
              <a:spLocks noChangeArrowheads="1"/>
            </p:cNvSpPr>
            <p:nvPr/>
          </p:nvSpPr>
          <p:spPr bwMode="auto">
            <a:xfrm flipH="1">
              <a:off x="956" y="2038"/>
              <a:ext cx="9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60</a:t>
              </a:r>
              <a:endParaRPr lang="ru-RU" sz="1000"/>
            </a:p>
          </p:txBody>
        </p:sp>
        <p:sp>
          <p:nvSpPr>
            <p:cNvPr id="611054" name="Rectangle 750"/>
            <p:cNvSpPr>
              <a:spLocks noChangeArrowheads="1"/>
            </p:cNvSpPr>
            <p:nvPr/>
          </p:nvSpPr>
          <p:spPr bwMode="auto">
            <a:xfrm flipH="1">
              <a:off x="717" y="2038"/>
              <a:ext cx="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40</a:t>
              </a:r>
              <a:endParaRPr lang="ru-RU" sz="1000"/>
            </a:p>
          </p:txBody>
        </p:sp>
        <p:sp>
          <p:nvSpPr>
            <p:cNvPr id="611055" name="Rectangle 751"/>
            <p:cNvSpPr>
              <a:spLocks noChangeArrowheads="1"/>
            </p:cNvSpPr>
            <p:nvPr/>
          </p:nvSpPr>
          <p:spPr bwMode="auto">
            <a:xfrm flipH="1">
              <a:off x="475" y="2038"/>
              <a:ext cx="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20</a:t>
              </a:r>
              <a:endParaRPr lang="ru-RU" sz="1000"/>
            </a:p>
          </p:txBody>
        </p:sp>
        <p:sp>
          <p:nvSpPr>
            <p:cNvPr id="611056" name="Rectangle 752"/>
            <p:cNvSpPr>
              <a:spLocks noChangeArrowheads="1"/>
            </p:cNvSpPr>
            <p:nvPr/>
          </p:nvSpPr>
          <p:spPr bwMode="auto">
            <a:xfrm flipH="1">
              <a:off x="134" y="785"/>
              <a:ext cx="259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T, </a:t>
              </a:r>
              <a:r>
                <a:rPr lang="en-US" sz="1000">
                  <a:sym typeface="Symbol" pitchFamily="18" charset="2"/>
                </a:rPr>
                <a:t></a:t>
              </a:r>
              <a:r>
                <a:rPr lang="en-US" sz="1000"/>
                <a:t>C</a:t>
              </a:r>
              <a:endParaRPr lang="ru-RU" sz="1000"/>
            </a:p>
          </p:txBody>
        </p:sp>
        <p:sp>
          <p:nvSpPr>
            <p:cNvPr id="611057" name="Rectangle 753"/>
            <p:cNvSpPr>
              <a:spLocks noChangeArrowheads="1"/>
            </p:cNvSpPr>
            <p:nvPr/>
          </p:nvSpPr>
          <p:spPr bwMode="auto">
            <a:xfrm flipH="1">
              <a:off x="1410" y="2018"/>
              <a:ext cx="77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sz="1000"/>
                <a:t>FeO</a:t>
              </a:r>
              <a:endParaRPr lang="ru-RU" sz="1000"/>
            </a:p>
          </p:txBody>
        </p:sp>
        <p:sp>
          <p:nvSpPr>
            <p:cNvPr id="611058" name="Rectangle 754"/>
            <p:cNvSpPr>
              <a:spLocks noChangeArrowheads="1"/>
            </p:cNvSpPr>
            <p:nvPr/>
          </p:nvSpPr>
          <p:spPr bwMode="auto">
            <a:xfrm flipH="1">
              <a:off x="193" y="2030"/>
              <a:ext cx="20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000"/>
                <a:t>ZrO</a:t>
              </a:r>
              <a:r>
                <a:rPr lang="en-US" sz="1000" baseline="-25000"/>
                <a:t>2</a:t>
              </a:r>
              <a:endParaRPr lang="ru-RU" sz="1000"/>
            </a:p>
          </p:txBody>
        </p:sp>
        <p:sp>
          <p:nvSpPr>
            <p:cNvPr id="611059" name="Line 755"/>
            <p:cNvSpPr>
              <a:spLocks noChangeShapeType="1"/>
            </p:cNvSpPr>
            <p:nvPr/>
          </p:nvSpPr>
          <p:spPr bwMode="auto">
            <a:xfrm>
              <a:off x="251" y="2001"/>
              <a:ext cx="1210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0" name="Rectangle 756"/>
            <p:cNvSpPr>
              <a:spLocks noChangeArrowheads="1"/>
            </p:cNvSpPr>
            <p:nvPr/>
          </p:nvSpPr>
          <p:spPr bwMode="auto">
            <a:xfrm flipH="1">
              <a:off x="784" y="1785"/>
              <a:ext cx="47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000" b="0"/>
                <a:t>(133</a:t>
              </a:r>
              <a:r>
                <a:rPr lang="ru-RU" sz="1000" b="0"/>
                <a:t>2±5</a:t>
              </a:r>
              <a:r>
                <a:rPr lang="en-US" sz="1000" b="0"/>
                <a:t>)</a:t>
              </a:r>
              <a:r>
                <a:rPr lang="en-US" sz="1000" b="0">
                  <a:sym typeface="Symbol" pitchFamily="18" charset="2"/>
                </a:rPr>
                <a:t></a:t>
              </a:r>
              <a:r>
                <a:rPr lang="en-US" sz="1000" b="0"/>
                <a:t>C</a:t>
              </a:r>
              <a:endParaRPr lang="ru-RU" sz="1000"/>
            </a:p>
          </p:txBody>
        </p:sp>
        <p:sp>
          <p:nvSpPr>
            <p:cNvPr id="611061" name="Line 757"/>
            <p:cNvSpPr>
              <a:spLocks noChangeShapeType="1"/>
            </p:cNvSpPr>
            <p:nvPr/>
          </p:nvSpPr>
          <p:spPr bwMode="auto">
            <a:xfrm flipH="1">
              <a:off x="1337" y="1849"/>
              <a:ext cx="121" cy="28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2" name="Line 758"/>
            <p:cNvSpPr>
              <a:spLocks noChangeShapeType="1"/>
            </p:cNvSpPr>
            <p:nvPr/>
          </p:nvSpPr>
          <p:spPr bwMode="auto">
            <a:xfrm>
              <a:off x="281" y="1596"/>
              <a:ext cx="936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3" name="Freeform 759"/>
            <p:cNvSpPr>
              <a:spLocks/>
            </p:cNvSpPr>
            <p:nvPr/>
          </p:nvSpPr>
          <p:spPr bwMode="auto">
            <a:xfrm>
              <a:off x="251" y="1043"/>
              <a:ext cx="146" cy="552"/>
            </a:xfrm>
            <a:custGeom>
              <a:avLst/>
              <a:gdLst>
                <a:gd name="T0" fmla="*/ 0 w 774"/>
                <a:gd name="T1" fmla="*/ 0 h 2172"/>
                <a:gd name="T2" fmla="*/ 774 w 774"/>
                <a:gd name="T3" fmla="*/ 2172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2172">
                  <a:moveTo>
                    <a:pt x="0" y="0"/>
                  </a:moveTo>
                  <a:cubicBezTo>
                    <a:pt x="723" y="690"/>
                    <a:pt x="645" y="1233"/>
                    <a:pt x="774" y="2172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4" name="Freeform 760"/>
            <p:cNvSpPr>
              <a:spLocks/>
            </p:cNvSpPr>
            <p:nvPr/>
          </p:nvSpPr>
          <p:spPr bwMode="auto">
            <a:xfrm>
              <a:off x="256" y="1270"/>
              <a:ext cx="140" cy="325"/>
            </a:xfrm>
            <a:custGeom>
              <a:avLst/>
              <a:gdLst>
                <a:gd name="T0" fmla="*/ 0 w 747"/>
                <a:gd name="T1" fmla="*/ 0 h 1280"/>
                <a:gd name="T2" fmla="*/ 747 w 747"/>
                <a:gd name="T3" fmla="*/ 128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7" h="1280">
                  <a:moveTo>
                    <a:pt x="0" y="0"/>
                  </a:moveTo>
                  <a:cubicBezTo>
                    <a:pt x="327" y="200"/>
                    <a:pt x="651" y="1043"/>
                    <a:pt x="747" y="128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5" name="Freeform 761"/>
            <p:cNvSpPr>
              <a:spLocks/>
            </p:cNvSpPr>
            <p:nvPr/>
          </p:nvSpPr>
          <p:spPr bwMode="auto">
            <a:xfrm flipH="1">
              <a:off x="254" y="1262"/>
              <a:ext cx="27" cy="740"/>
            </a:xfrm>
            <a:custGeom>
              <a:avLst/>
              <a:gdLst>
                <a:gd name="T0" fmla="*/ 141 w 141"/>
                <a:gd name="T1" fmla="*/ 0 h 2871"/>
                <a:gd name="T2" fmla="*/ 20 w 141"/>
                <a:gd name="T3" fmla="*/ 1507 h 2871"/>
                <a:gd name="T4" fmla="*/ 20 w 141"/>
                <a:gd name="T5" fmla="*/ 2871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2871">
                  <a:moveTo>
                    <a:pt x="141" y="0"/>
                  </a:moveTo>
                  <a:cubicBezTo>
                    <a:pt x="90" y="514"/>
                    <a:pt x="40" y="1029"/>
                    <a:pt x="20" y="1507"/>
                  </a:cubicBezTo>
                  <a:cubicBezTo>
                    <a:pt x="0" y="1985"/>
                    <a:pt x="20" y="2644"/>
                    <a:pt x="20" y="2871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6" name="Freeform 762"/>
            <p:cNvSpPr>
              <a:spLocks/>
            </p:cNvSpPr>
            <p:nvPr/>
          </p:nvSpPr>
          <p:spPr bwMode="auto">
            <a:xfrm>
              <a:off x="255" y="1043"/>
              <a:ext cx="954" cy="553"/>
            </a:xfrm>
            <a:custGeom>
              <a:avLst/>
              <a:gdLst>
                <a:gd name="T0" fmla="*/ 5089 w 5089"/>
                <a:gd name="T1" fmla="*/ 2175 h 2175"/>
                <a:gd name="T2" fmla="*/ 0 w 5089"/>
                <a:gd name="T3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89" h="2175">
                  <a:moveTo>
                    <a:pt x="5089" y="2175"/>
                  </a:moveTo>
                  <a:cubicBezTo>
                    <a:pt x="4548" y="1688"/>
                    <a:pt x="2412" y="70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7" name="Oval 763"/>
            <p:cNvSpPr>
              <a:spLocks noChangeArrowheads="1"/>
            </p:cNvSpPr>
            <p:nvPr/>
          </p:nvSpPr>
          <p:spPr bwMode="auto">
            <a:xfrm flipH="1">
              <a:off x="246" y="1036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1068" name="Freeform 764"/>
            <p:cNvSpPr>
              <a:spLocks/>
            </p:cNvSpPr>
            <p:nvPr/>
          </p:nvSpPr>
          <p:spPr bwMode="auto">
            <a:xfrm>
              <a:off x="1209" y="1595"/>
              <a:ext cx="127" cy="282"/>
            </a:xfrm>
            <a:custGeom>
              <a:avLst/>
              <a:gdLst>
                <a:gd name="T0" fmla="*/ 653 w 653"/>
                <a:gd name="T1" fmla="*/ 1107 h 1107"/>
                <a:gd name="T2" fmla="*/ 0 w 653"/>
                <a:gd name="T3" fmla="*/ 0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53" h="1107">
                  <a:moveTo>
                    <a:pt x="653" y="1107"/>
                  </a:moveTo>
                  <a:cubicBezTo>
                    <a:pt x="509" y="573"/>
                    <a:pt x="239" y="81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69" name="Oval 765"/>
            <p:cNvSpPr>
              <a:spLocks noChangeArrowheads="1"/>
            </p:cNvSpPr>
            <p:nvPr/>
          </p:nvSpPr>
          <p:spPr bwMode="auto">
            <a:xfrm flipH="1">
              <a:off x="246" y="1255"/>
              <a:ext cx="11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1070" name="Rectangle 766"/>
            <p:cNvSpPr>
              <a:spLocks noChangeArrowheads="1"/>
            </p:cNvSpPr>
            <p:nvPr/>
          </p:nvSpPr>
          <p:spPr bwMode="auto">
            <a:xfrm flipH="1">
              <a:off x="43" y="881"/>
              <a:ext cx="191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2900</a:t>
              </a:r>
              <a:endParaRPr lang="ru-RU" sz="1000"/>
            </a:p>
          </p:txBody>
        </p:sp>
      </p:grpSp>
      <p:sp>
        <p:nvSpPr>
          <p:cNvPr id="611071" name="Text Box 767"/>
          <p:cNvSpPr txBox="1">
            <a:spLocks noChangeArrowheads="1"/>
          </p:cNvSpPr>
          <p:nvPr/>
        </p:nvSpPr>
        <p:spPr bwMode="auto">
          <a:xfrm>
            <a:off x="681038" y="1520825"/>
            <a:ext cx="103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grpSp>
        <p:nvGrpSpPr>
          <p:cNvPr id="611074" name="Group 770"/>
          <p:cNvGrpSpPr>
            <a:grpSpLocks/>
          </p:cNvGrpSpPr>
          <p:nvPr/>
        </p:nvGrpSpPr>
        <p:grpSpPr bwMode="auto">
          <a:xfrm>
            <a:off x="1301750" y="833438"/>
            <a:ext cx="6302375" cy="4797425"/>
            <a:chOff x="848" y="374"/>
            <a:chExt cx="3970" cy="3022"/>
          </a:xfrm>
        </p:grpSpPr>
        <p:sp>
          <p:nvSpPr>
            <p:cNvPr id="610589" name="Text Box 285"/>
            <p:cNvSpPr txBox="1">
              <a:spLocks noChangeArrowheads="1"/>
            </p:cNvSpPr>
            <p:nvPr/>
          </p:nvSpPr>
          <p:spPr bwMode="auto">
            <a:xfrm>
              <a:off x="2245" y="374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ZrO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0981" name="Freeform 677"/>
            <p:cNvSpPr>
              <a:spLocks/>
            </p:cNvSpPr>
            <p:nvPr/>
          </p:nvSpPr>
          <p:spPr bwMode="auto">
            <a:xfrm>
              <a:off x="1678" y="1244"/>
              <a:ext cx="1984" cy="1392"/>
            </a:xfrm>
            <a:custGeom>
              <a:avLst/>
              <a:gdLst>
                <a:gd name="T0" fmla="*/ 1984 w 1984"/>
                <a:gd name="T1" fmla="*/ 1392 h 1392"/>
                <a:gd name="T2" fmla="*/ 136 w 1984"/>
                <a:gd name="T3" fmla="*/ 1032 h 1392"/>
                <a:gd name="T4" fmla="*/ 1168 w 1984"/>
                <a:gd name="T5" fmla="*/ 0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84" h="1392">
                  <a:moveTo>
                    <a:pt x="1984" y="1392"/>
                  </a:moveTo>
                  <a:cubicBezTo>
                    <a:pt x="1677" y="1332"/>
                    <a:pt x="272" y="1264"/>
                    <a:pt x="136" y="1032"/>
                  </a:cubicBezTo>
                  <a:cubicBezTo>
                    <a:pt x="0" y="800"/>
                    <a:pt x="953" y="215"/>
                    <a:pt x="1168" y="0"/>
                  </a:cubicBezTo>
                </a:path>
              </a:pathLst>
            </a:custGeom>
            <a:gradFill rotWithShape="1">
              <a:gsLst>
                <a:gs pos="0">
                  <a:schemeClr val="accent1">
                    <a:alpha val="39000"/>
                  </a:schemeClr>
                </a:gs>
                <a:gs pos="100000">
                  <a:srgbClr val="FF3300">
                    <a:alpha val="14000"/>
                  </a:srgbClr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FF0000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2" name="AutoShape 678"/>
            <p:cNvSpPr>
              <a:spLocks noChangeArrowheads="1"/>
            </p:cNvSpPr>
            <p:nvPr/>
          </p:nvSpPr>
          <p:spPr bwMode="auto">
            <a:xfrm>
              <a:off x="1110" y="660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0983" name="Text Box 679"/>
            <p:cNvSpPr txBox="1">
              <a:spLocks noChangeArrowheads="1"/>
            </p:cNvSpPr>
            <p:nvPr/>
          </p:nvSpPr>
          <p:spPr bwMode="auto">
            <a:xfrm>
              <a:off x="848" y="3108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0984" name="Text Box 680"/>
            <p:cNvSpPr txBox="1">
              <a:spLocks noChangeArrowheads="1"/>
            </p:cNvSpPr>
            <p:nvPr/>
          </p:nvSpPr>
          <p:spPr bwMode="auto">
            <a:xfrm>
              <a:off x="3608" y="3101"/>
              <a:ext cx="6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</a:t>
              </a:r>
              <a:r>
                <a:rPr lang="en-US" baseline="-25000">
                  <a:latin typeface="Arial" pitchFamily="34" charset="0"/>
                </a:rPr>
                <a:t>2</a:t>
              </a:r>
              <a:r>
                <a:rPr lang="en-US">
                  <a:latin typeface="Arial" pitchFamily="34" charset="0"/>
                </a:rPr>
                <a:t>O</a:t>
              </a:r>
              <a:r>
                <a:rPr lang="en-US" baseline="-25000">
                  <a:latin typeface="Arial" pitchFamily="34" charset="0"/>
                </a:rPr>
                <a:t>3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0985" name="Line 681"/>
            <p:cNvSpPr>
              <a:spLocks noChangeShapeType="1"/>
            </p:cNvSpPr>
            <p:nvPr/>
          </p:nvSpPr>
          <p:spPr bwMode="auto">
            <a:xfrm flipH="1">
              <a:off x="1750" y="651"/>
              <a:ext cx="766" cy="24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6" name="Text Box 682"/>
            <p:cNvSpPr txBox="1">
              <a:spLocks noChangeArrowheads="1"/>
            </p:cNvSpPr>
            <p:nvPr/>
          </p:nvSpPr>
          <p:spPr bwMode="auto">
            <a:xfrm>
              <a:off x="1444" y="3087"/>
              <a:ext cx="6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</a:t>
              </a:r>
              <a:r>
                <a:rPr lang="en-US" baseline="-25000">
                  <a:latin typeface="Arial" pitchFamily="34" charset="0"/>
                </a:rPr>
                <a:t>3</a:t>
              </a:r>
              <a:r>
                <a:rPr lang="en-US">
                  <a:latin typeface="Arial" pitchFamily="34" charset="0"/>
                </a:rPr>
                <a:t>O</a:t>
              </a:r>
              <a:r>
                <a:rPr lang="en-US" baseline="-25000">
                  <a:latin typeface="Arial" pitchFamily="34" charset="0"/>
                </a:rPr>
                <a:t>4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0987" name="Line 683"/>
            <p:cNvSpPr>
              <a:spLocks noChangeShapeType="1"/>
            </p:cNvSpPr>
            <p:nvPr/>
          </p:nvSpPr>
          <p:spPr bwMode="auto">
            <a:xfrm flipH="1">
              <a:off x="1426" y="644"/>
              <a:ext cx="1084" cy="244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8" name="Line 684"/>
            <p:cNvSpPr>
              <a:spLocks noChangeShapeType="1"/>
            </p:cNvSpPr>
            <p:nvPr/>
          </p:nvSpPr>
          <p:spPr bwMode="auto">
            <a:xfrm flipH="1">
              <a:off x="1855" y="660"/>
              <a:ext cx="655" cy="241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lg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89" name="Text Box 685"/>
            <p:cNvSpPr txBox="1">
              <a:spLocks noChangeArrowheads="1"/>
            </p:cNvSpPr>
            <p:nvPr/>
          </p:nvSpPr>
          <p:spPr bwMode="auto">
            <a:xfrm>
              <a:off x="2463" y="1738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10990" name="Line 686"/>
            <p:cNvSpPr>
              <a:spLocks noChangeShapeType="1"/>
            </p:cNvSpPr>
            <p:nvPr/>
          </p:nvSpPr>
          <p:spPr bwMode="auto">
            <a:xfrm flipH="1">
              <a:off x="1110" y="651"/>
              <a:ext cx="1389" cy="2427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1" name="Line 687"/>
            <p:cNvSpPr>
              <a:spLocks noChangeShapeType="1"/>
            </p:cNvSpPr>
            <p:nvPr/>
          </p:nvSpPr>
          <p:spPr bwMode="auto">
            <a:xfrm>
              <a:off x="1100" y="3087"/>
              <a:ext cx="2813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2" name="Oval 688"/>
            <p:cNvSpPr>
              <a:spLocks noChangeArrowheads="1"/>
            </p:cNvSpPr>
            <p:nvPr/>
          </p:nvSpPr>
          <p:spPr bwMode="auto">
            <a:xfrm>
              <a:off x="2704" y="1004"/>
              <a:ext cx="77" cy="77"/>
            </a:xfrm>
            <a:prstGeom prst="ellipse">
              <a:avLst/>
            </a:prstGeom>
            <a:solidFill>
              <a:srgbClr val="3366FF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0993" name="Text Box 689"/>
            <p:cNvSpPr txBox="1">
              <a:spLocks noChangeArrowheads="1"/>
            </p:cNvSpPr>
            <p:nvPr/>
          </p:nvSpPr>
          <p:spPr bwMode="auto">
            <a:xfrm>
              <a:off x="2756" y="86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ss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0994" name="Text Box 690"/>
            <p:cNvSpPr txBox="1">
              <a:spLocks noChangeArrowheads="1"/>
            </p:cNvSpPr>
            <p:nvPr/>
          </p:nvSpPr>
          <p:spPr bwMode="auto">
            <a:xfrm rot="-3600000">
              <a:off x="1206" y="1543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0995" name="Line 691"/>
            <p:cNvSpPr>
              <a:spLocks noChangeShapeType="1"/>
            </p:cNvSpPr>
            <p:nvPr/>
          </p:nvSpPr>
          <p:spPr bwMode="auto">
            <a:xfrm flipH="1">
              <a:off x="1964" y="1825"/>
              <a:ext cx="2854" cy="954"/>
            </a:xfrm>
            <a:prstGeom prst="line">
              <a:avLst/>
            </a:prstGeom>
            <a:noFill/>
            <a:ln w="12700">
              <a:solidFill>
                <a:srgbClr val="0033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0996" name="Line 692"/>
            <p:cNvSpPr>
              <a:spLocks noChangeShapeType="1"/>
            </p:cNvSpPr>
            <p:nvPr/>
          </p:nvSpPr>
          <p:spPr bwMode="auto">
            <a:xfrm flipH="1">
              <a:off x="3255" y="2719"/>
              <a:ext cx="1039" cy="3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72" name="Line 768"/>
            <p:cNvSpPr>
              <a:spLocks noChangeShapeType="1"/>
            </p:cNvSpPr>
            <p:nvPr/>
          </p:nvSpPr>
          <p:spPr bwMode="auto">
            <a:xfrm>
              <a:off x="1195" y="2047"/>
              <a:ext cx="273" cy="367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1073" name="Line 769"/>
            <p:cNvSpPr>
              <a:spLocks noChangeShapeType="1"/>
            </p:cNvSpPr>
            <p:nvPr/>
          </p:nvSpPr>
          <p:spPr bwMode="auto">
            <a:xfrm flipH="1">
              <a:off x="2103" y="1248"/>
              <a:ext cx="1238" cy="75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7296D-D75D-4C64-A9E7-C0B21AE1F0FE}" type="slidenum">
              <a:rPr lang="en-GB"/>
              <a:pPr/>
              <a:t>11</a:t>
            </a:fld>
            <a:endParaRPr lang="en-GB"/>
          </a:p>
        </p:txBody>
      </p:sp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Binary oxidic systems (2)</a:t>
            </a:r>
            <a:endParaRPr lang="en-GB">
              <a:effectLst/>
            </a:endParaRPr>
          </a:p>
        </p:txBody>
      </p:sp>
      <p:sp>
        <p:nvSpPr>
          <p:cNvPr id="612355" name="Rectangle 3"/>
          <p:cNvSpPr>
            <a:spLocks noChangeArrowheads="1"/>
          </p:cNvSpPr>
          <p:nvPr/>
        </p:nvSpPr>
        <p:spPr bwMode="auto">
          <a:xfrm>
            <a:off x="231775" y="769938"/>
            <a:ext cx="12700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-SiO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endParaRPr lang="ru-RU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2000" baseline="-25000">
              <a:solidFill>
                <a:srgbClr val="660033"/>
              </a:solidFill>
            </a:endParaRPr>
          </a:p>
        </p:txBody>
      </p:sp>
      <p:grpSp>
        <p:nvGrpSpPr>
          <p:cNvPr id="612356" name="Group 4"/>
          <p:cNvGrpSpPr>
            <a:grpSpLocks/>
          </p:cNvGrpSpPr>
          <p:nvPr/>
        </p:nvGrpSpPr>
        <p:grpSpPr bwMode="auto">
          <a:xfrm>
            <a:off x="1512888" y="1409700"/>
            <a:ext cx="4364037" cy="4354513"/>
            <a:chOff x="953" y="888"/>
            <a:chExt cx="2749" cy="2743"/>
          </a:xfrm>
        </p:grpSpPr>
        <p:pic>
          <p:nvPicPr>
            <p:cNvPr id="612357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" y="888"/>
              <a:ext cx="2749" cy="2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12358" name="Oval 6"/>
            <p:cNvSpPr>
              <a:spLocks noChangeArrowheads="1"/>
            </p:cNvSpPr>
            <p:nvPr/>
          </p:nvSpPr>
          <p:spPr bwMode="auto">
            <a:xfrm>
              <a:off x="1464" y="1236"/>
              <a:ext cx="872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0000"/>
                  </a:solidFill>
                </a:rPr>
                <a:t>?</a:t>
              </a:r>
              <a:endParaRPr lang="ru-RU" sz="2000">
                <a:solidFill>
                  <a:srgbClr val="FF0000"/>
                </a:solidFill>
              </a:endParaRPr>
            </a:p>
          </p:txBody>
        </p:sp>
        <p:sp>
          <p:nvSpPr>
            <p:cNvPr id="612359" name="Oval 7"/>
            <p:cNvSpPr>
              <a:spLocks noChangeArrowheads="1"/>
            </p:cNvSpPr>
            <p:nvPr/>
          </p:nvSpPr>
          <p:spPr bwMode="auto">
            <a:xfrm>
              <a:off x="2585" y="1308"/>
              <a:ext cx="872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0000"/>
                  </a:solidFill>
                </a:rPr>
                <a:t>?</a:t>
              </a:r>
              <a:endParaRPr lang="ru-RU" sz="2000">
                <a:solidFill>
                  <a:srgbClr val="FF0000"/>
                </a:solidFill>
              </a:endParaRPr>
            </a:p>
          </p:txBody>
        </p:sp>
      </p:grpSp>
      <p:sp>
        <p:nvSpPr>
          <p:cNvPr id="612360" name="Line 8"/>
          <p:cNvSpPr>
            <a:spLocks noChangeShapeType="1"/>
          </p:cNvSpPr>
          <p:nvPr/>
        </p:nvSpPr>
        <p:spPr bwMode="auto">
          <a:xfrm>
            <a:off x="5973763" y="2525713"/>
            <a:ext cx="68738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2361" name="Text Box 9"/>
          <p:cNvSpPr txBox="1">
            <a:spLocks noChangeArrowheads="1"/>
          </p:cNvSpPr>
          <p:nvPr/>
        </p:nvSpPr>
        <p:spPr bwMode="auto">
          <a:xfrm>
            <a:off x="6932613" y="2316163"/>
            <a:ext cx="187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pitchFamily="34" charset="0"/>
              </a:rPr>
              <a:t>Lungu S. (1962)</a:t>
            </a:r>
            <a:endParaRPr lang="ru-RU" sz="1400">
              <a:latin typeface="Arial" pitchFamily="34" charset="0"/>
            </a:endParaRPr>
          </a:p>
        </p:txBody>
      </p:sp>
      <p:sp>
        <p:nvSpPr>
          <p:cNvPr id="612362" name="Line 10"/>
          <p:cNvSpPr>
            <a:spLocks noChangeShapeType="1"/>
          </p:cNvSpPr>
          <p:nvPr/>
        </p:nvSpPr>
        <p:spPr bwMode="auto">
          <a:xfrm>
            <a:off x="5992813" y="3292475"/>
            <a:ext cx="644525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2363" name="Text Box 11"/>
          <p:cNvSpPr txBox="1">
            <a:spLocks noChangeArrowheads="1"/>
          </p:cNvSpPr>
          <p:nvPr/>
        </p:nvSpPr>
        <p:spPr bwMode="auto">
          <a:xfrm>
            <a:off x="6975475" y="3116263"/>
            <a:ext cx="187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latin typeface="Arial" pitchFamily="34" charset="0"/>
              </a:rPr>
              <a:t>CORPHAD DATA</a:t>
            </a:r>
            <a:endParaRPr lang="ru-RU" sz="1400">
              <a:latin typeface="Arial" pitchFamily="34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D13B2-A027-4B5E-A135-17AA78DAC146}" type="slidenum">
              <a:rPr lang="en-GB"/>
              <a:pPr/>
              <a:t>12</a:t>
            </a:fld>
            <a:endParaRPr lang="en-GB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Binary oxidic systems (3)</a:t>
            </a:r>
            <a:endParaRPr lang="en-GB">
              <a:effectLst/>
            </a:endParaRPr>
          </a:p>
        </p:txBody>
      </p:sp>
      <p:sp>
        <p:nvSpPr>
          <p:cNvPr id="614403" name="Rectangle 3"/>
          <p:cNvSpPr>
            <a:spLocks noChangeArrowheads="1"/>
          </p:cNvSpPr>
          <p:nvPr/>
        </p:nvSpPr>
        <p:spPr bwMode="auto">
          <a:xfrm>
            <a:off x="322263" y="601663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CaO-UO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2000" baseline="-25000">
              <a:solidFill>
                <a:srgbClr val="660033"/>
              </a:solidFill>
            </a:endParaRPr>
          </a:p>
        </p:txBody>
      </p:sp>
      <p:grpSp>
        <p:nvGrpSpPr>
          <p:cNvPr id="614807" name="Group 407"/>
          <p:cNvGrpSpPr>
            <a:grpSpLocks/>
          </p:cNvGrpSpPr>
          <p:nvPr/>
        </p:nvGrpSpPr>
        <p:grpSpPr bwMode="auto">
          <a:xfrm>
            <a:off x="5638800" y="935038"/>
            <a:ext cx="2678113" cy="3533775"/>
            <a:chOff x="3552" y="589"/>
            <a:chExt cx="1687" cy="2226"/>
          </a:xfrm>
        </p:grpSpPr>
        <p:grpSp>
          <p:nvGrpSpPr>
            <p:cNvPr id="614404" name="Group 4"/>
            <p:cNvGrpSpPr>
              <a:grpSpLocks/>
            </p:cNvGrpSpPr>
            <p:nvPr/>
          </p:nvGrpSpPr>
          <p:grpSpPr bwMode="auto">
            <a:xfrm>
              <a:off x="3883" y="1160"/>
              <a:ext cx="1321" cy="1103"/>
              <a:chOff x="5440" y="1160"/>
              <a:chExt cx="1321" cy="1103"/>
            </a:xfrm>
          </p:grpSpPr>
          <p:sp>
            <p:nvSpPr>
              <p:cNvPr id="614405" name="Freeform 5"/>
              <p:cNvSpPr>
                <a:spLocks/>
              </p:cNvSpPr>
              <p:nvPr/>
            </p:nvSpPr>
            <p:spPr bwMode="auto">
              <a:xfrm flipH="1">
                <a:off x="5879" y="2044"/>
                <a:ext cx="5" cy="219"/>
              </a:xfrm>
              <a:custGeom>
                <a:avLst/>
                <a:gdLst>
                  <a:gd name="T0" fmla="*/ 0 w 13"/>
                  <a:gd name="T1" fmla="*/ 961 h 961"/>
                  <a:gd name="T2" fmla="*/ 0 w 13"/>
                  <a:gd name="T3" fmla="*/ 891 h 961"/>
                  <a:gd name="T4" fmla="*/ 0 w 13"/>
                  <a:gd name="T5" fmla="*/ 820 h 961"/>
                  <a:gd name="T6" fmla="*/ 0 w 13"/>
                  <a:gd name="T7" fmla="*/ 750 h 961"/>
                  <a:gd name="T8" fmla="*/ 0 w 13"/>
                  <a:gd name="T9" fmla="*/ 679 h 961"/>
                  <a:gd name="T10" fmla="*/ 0 w 13"/>
                  <a:gd name="T11" fmla="*/ 608 h 961"/>
                  <a:gd name="T12" fmla="*/ 0 w 13"/>
                  <a:gd name="T13" fmla="*/ 538 h 961"/>
                  <a:gd name="T14" fmla="*/ 0 w 13"/>
                  <a:gd name="T15" fmla="*/ 468 h 961"/>
                  <a:gd name="T16" fmla="*/ 0 w 13"/>
                  <a:gd name="T17" fmla="*/ 397 h 961"/>
                  <a:gd name="T18" fmla="*/ 6 w 13"/>
                  <a:gd name="T19" fmla="*/ 392 h 961"/>
                  <a:gd name="T20" fmla="*/ 13 w 13"/>
                  <a:gd name="T21" fmla="*/ 385 h 961"/>
                  <a:gd name="T22" fmla="*/ 13 w 13"/>
                  <a:gd name="T23" fmla="*/ 339 h 961"/>
                  <a:gd name="T24" fmla="*/ 13 w 13"/>
                  <a:gd name="T25" fmla="*/ 292 h 961"/>
                  <a:gd name="T26" fmla="*/ 13 w 13"/>
                  <a:gd name="T27" fmla="*/ 245 h 961"/>
                  <a:gd name="T28" fmla="*/ 13 w 13"/>
                  <a:gd name="T29" fmla="*/ 199 h 961"/>
                  <a:gd name="T30" fmla="*/ 13 w 13"/>
                  <a:gd name="T31" fmla="*/ 152 h 961"/>
                  <a:gd name="T32" fmla="*/ 13 w 13"/>
                  <a:gd name="T33" fmla="*/ 106 h 961"/>
                  <a:gd name="T34" fmla="*/ 13 w 13"/>
                  <a:gd name="T35" fmla="*/ 59 h 961"/>
                  <a:gd name="T36" fmla="*/ 13 w 13"/>
                  <a:gd name="T37" fmla="*/ 13 h 961"/>
                  <a:gd name="T38" fmla="*/ 7 w 13"/>
                  <a:gd name="T39" fmla="*/ 7 h 961"/>
                  <a:gd name="T40" fmla="*/ 0 w 13"/>
                  <a:gd name="T41" fmla="*/ 0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" h="961">
                    <a:moveTo>
                      <a:pt x="0" y="961"/>
                    </a:moveTo>
                    <a:lnTo>
                      <a:pt x="0" y="891"/>
                    </a:lnTo>
                    <a:lnTo>
                      <a:pt x="0" y="820"/>
                    </a:lnTo>
                    <a:lnTo>
                      <a:pt x="0" y="750"/>
                    </a:lnTo>
                    <a:lnTo>
                      <a:pt x="0" y="679"/>
                    </a:lnTo>
                    <a:lnTo>
                      <a:pt x="0" y="608"/>
                    </a:lnTo>
                    <a:lnTo>
                      <a:pt x="0" y="538"/>
                    </a:lnTo>
                    <a:lnTo>
                      <a:pt x="0" y="468"/>
                    </a:lnTo>
                    <a:lnTo>
                      <a:pt x="0" y="397"/>
                    </a:lnTo>
                    <a:lnTo>
                      <a:pt x="6" y="392"/>
                    </a:lnTo>
                    <a:lnTo>
                      <a:pt x="13" y="385"/>
                    </a:lnTo>
                    <a:lnTo>
                      <a:pt x="13" y="339"/>
                    </a:lnTo>
                    <a:lnTo>
                      <a:pt x="13" y="292"/>
                    </a:lnTo>
                    <a:lnTo>
                      <a:pt x="13" y="245"/>
                    </a:lnTo>
                    <a:lnTo>
                      <a:pt x="13" y="199"/>
                    </a:lnTo>
                    <a:lnTo>
                      <a:pt x="13" y="152"/>
                    </a:lnTo>
                    <a:lnTo>
                      <a:pt x="13" y="106"/>
                    </a:lnTo>
                    <a:lnTo>
                      <a:pt x="13" y="5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6" name="Freeform 6"/>
              <p:cNvSpPr>
                <a:spLocks/>
              </p:cNvSpPr>
              <p:nvPr/>
            </p:nvSpPr>
            <p:spPr bwMode="auto">
              <a:xfrm flipH="1">
                <a:off x="6098" y="1950"/>
                <a:ext cx="3" cy="309"/>
              </a:xfrm>
              <a:custGeom>
                <a:avLst/>
                <a:gdLst>
                  <a:gd name="T0" fmla="*/ 12 w 12"/>
                  <a:gd name="T1" fmla="*/ 1356 h 1356"/>
                  <a:gd name="T2" fmla="*/ 12 w 12"/>
                  <a:gd name="T3" fmla="*/ 1348 h 1356"/>
                  <a:gd name="T4" fmla="*/ 12 w 12"/>
                  <a:gd name="T5" fmla="*/ 1339 h 1356"/>
                  <a:gd name="T6" fmla="*/ 12 w 12"/>
                  <a:gd name="T7" fmla="*/ 1330 h 1356"/>
                  <a:gd name="T8" fmla="*/ 12 w 12"/>
                  <a:gd name="T9" fmla="*/ 1321 h 1356"/>
                  <a:gd name="T10" fmla="*/ 7 w 12"/>
                  <a:gd name="T11" fmla="*/ 1315 h 1356"/>
                  <a:gd name="T12" fmla="*/ 0 w 12"/>
                  <a:gd name="T13" fmla="*/ 1309 h 1356"/>
                  <a:gd name="T14" fmla="*/ 0 w 12"/>
                  <a:gd name="T15" fmla="*/ 1282 h 1356"/>
                  <a:gd name="T16" fmla="*/ 0 w 12"/>
                  <a:gd name="T17" fmla="*/ 1255 h 1356"/>
                  <a:gd name="T18" fmla="*/ 0 w 12"/>
                  <a:gd name="T19" fmla="*/ 1228 h 1356"/>
                  <a:gd name="T20" fmla="*/ 0 w 12"/>
                  <a:gd name="T21" fmla="*/ 1201 h 1356"/>
                  <a:gd name="T22" fmla="*/ 0 w 12"/>
                  <a:gd name="T23" fmla="*/ 1175 h 1356"/>
                  <a:gd name="T24" fmla="*/ 0 w 12"/>
                  <a:gd name="T25" fmla="*/ 1148 h 1356"/>
                  <a:gd name="T26" fmla="*/ 0 w 12"/>
                  <a:gd name="T27" fmla="*/ 1121 h 1356"/>
                  <a:gd name="T28" fmla="*/ 0 w 12"/>
                  <a:gd name="T29" fmla="*/ 1093 h 1356"/>
                  <a:gd name="T30" fmla="*/ 6 w 12"/>
                  <a:gd name="T31" fmla="*/ 1087 h 1356"/>
                  <a:gd name="T32" fmla="*/ 12 w 12"/>
                  <a:gd name="T33" fmla="*/ 1081 h 1356"/>
                  <a:gd name="T34" fmla="*/ 12 w 12"/>
                  <a:gd name="T35" fmla="*/ 1051 h 1356"/>
                  <a:gd name="T36" fmla="*/ 12 w 12"/>
                  <a:gd name="T37" fmla="*/ 1021 h 1356"/>
                  <a:gd name="T38" fmla="*/ 12 w 12"/>
                  <a:gd name="T39" fmla="*/ 991 h 1356"/>
                  <a:gd name="T40" fmla="*/ 12 w 12"/>
                  <a:gd name="T41" fmla="*/ 961 h 1356"/>
                  <a:gd name="T42" fmla="*/ 12 w 12"/>
                  <a:gd name="T43" fmla="*/ 931 h 1356"/>
                  <a:gd name="T44" fmla="*/ 12 w 12"/>
                  <a:gd name="T45" fmla="*/ 900 h 1356"/>
                  <a:gd name="T46" fmla="*/ 12 w 12"/>
                  <a:gd name="T47" fmla="*/ 871 h 1356"/>
                  <a:gd name="T48" fmla="*/ 12 w 12"/>
                  <a:gd name="T49" fmla="*/ 841 h 1356"/>
                  <a:gd name="T50" fmla="*/ 7 w 12"/>
                  <a:gd name="T51" fmla="*/ 835 h 1356"/>
                  <a:gd name="T52" fmla="*/ 0 w 12"/>
                  <a:gd name="T53" fmla="*/ 829 h 1356"/>
                  <a:gd name="T54" fmla="*/ 0 w 12"/>
                  <a:gd name="T55" fmla="*/ 798 h 1356"/>
                  <a:gd name="T56" fmla="*/ 0 w 12"/>
                  <a:gd name="T57" fmla="*/ 769 h 1356"/>
                  <a:gd name="T58" fmla="*/ 0 w 12"/>
                  <a:gd name="T59" fmla="*/ 739 h 1356"/>
                  <a:gd name="T60" fmla="*/ 0 w 12"/>
                  <a:gd name="T61" fmla="*/ 708 h 1356"/>
                  <a:gd name="T62" fmla="*/ 6 w 12"/>
                  <a:gd name="T63" fmla="*/ 703 h 1356"/>
                  <a:gd name="T64" fmla="*/ 12 w 12"/>
                  <a:gd name="T65" fmla="*/ 698 h 1356"/>
                  <a:gd name="T66" fmla="*/ 12 w 12"/>
                  <a:gd name="T67" fmla="*/ 685 h 1356"/>
                  <a:gd name="T68" fmla="*/ 12 w 12"/>
                  <a:gd name="T69" fmla="*/ 673 h 1356"/>
                  <a:gd name="T70" fmla="*/ 7 w 12"/>
                  <a:gd name="T71" fmla="*/ 667 h 1356"/>
                  <a:gd name="T72" fmla="*/ 0 w 12"/>
                  <a:gd name="T73" fmla="*/ 661 h 1356"/>
                  <a:gd name="T74" fmla="*/ 0 w 12"/>
                  <a:gd name="T75" fmla="*/ 631 h 1356"/>
                  <a:gd name="T76" fmla="*/ 0 w 12"/>
                  <a:gd name="T77" fmla="*/ 601 h 1356"/>
                  <a:gd name="T78" fmla="*/ 0 w 12"/>
                  <a:gd name="T79" fmla="*/ 571 h 1356"/>
                  <a:gd name="T80" fmla="*/ 0 w 12"/>
                  <a:gd name="T81" fmla="*/ 541 h 1356"/>
                  <a:gd name="T82" fmla="*/ 6 w 12"/>
                  <a:gd name="T83" fmla="*/ 535 h 1356"/>
                  <a:gd name="T84" fmla="*/ 12 w 12"/>
                  <a:gd name="T85" fmla="*/ 529 h 1356"/>
                  <a:gd name="T86" fmla="*/ 12 w 12"/>
                  <a:gd name="T87" fmla="*/ 523 h 1356"/>
                  <a:gd name="T88" fmla="*/ 12 w 12"/>
                  <a:gd name="T89" fmla="*/ 516 h 1356"/>
                  <a:gd name="T90" fmla="*/ 7 w 12"/>
                  <a:gd name="T91" fmla="*/ 510 h 1356"/>
                  <a:gd name="T92" fmla="*/ 0 w 12"/>
                  <a:gd name="T93" fmla="*/ 504 h 1356"/>
                  <a:gd name="T94" fmla="*/ 0 w 12"/>
                  <a:gd name="T95" fmla="*/ 441 h 1356"/>
                  <a:gd name="T96" fmla="*/ 0 w 12"/>
                  <a:gd name="T97" fmla="*/ 379 h 1356"/>
                  <a:gd name="T98" fmla="*/ 0 w 12"/>
                  <a:gd name="T99" fmla="*/ 316 h 1356"/>
                  <a:gd name="T100" fmla="*/ 0 w 12"/>
                  <a:gd name="T101" fmla="*/ 252 h 1356"/>
                  <a:gd name="T102" fmla="*/ 0 w 12"/>
                  <a:gd name="T103" fmla="*/ 190 h 1356"/>
                  <a:gd name="T104" fmla="*/ 0 w 12"/>
                  <a:gd name="T105" fmla="*/ 127 h 1356"/>
                  <a:gd name="T106" fmla="*/ 0 w 12"/>
                  <a:gd name="T107" fmla="*/ 64 h 1356"/>
                  <a:gd name="T108" fmla="*/ 0 w 12"/>
                  <a:gd name="T10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" h="1356">
                    <a:moveTo>
                      <a:pt x="12" y="1356"/>
                    </a:moveTo>
                    <a:lnTo>
                      <a:pt x="12" y="1348"/>
                    </a:lnTo>
                    <a:lnTo>
                      <a:pt x="12" y="1339"/>
                    </a:lnTo>
                    <a:lnTo>
                      <a:pt x="12" y="1330"/>
                    </a:lnTo>
                    <a:lnTo>
                      <a:pt x="12" y="1321"/>
                    </a:lnTo>
                    <a:lnTo>
                      <a:pt x="7" y="1315"/>
                    </a:lnTo>
                    <a:lnTo>
                      <a:pt x="0" y="1309"/>
                    </a:lnTo>
                    <a:lnTo>
                      <a:pt x="0" y="1282"/>
                    </a:lnTo>
                    <a:lnTo>
                      <a:pt x="0" y="1255"/>
                    </a:lnTo>
                    <a:lnTo>
                      <a:pt x="0" y="1228"/>
                    </a:lnTo>
                    <a:lnTo>
                      <a:pt x="0" y="1201"/>
                    </a:lnTo>
                    <a:lnTo>
                      <a:pt x="0" y="1175"/>
                    </a:lnTo>
                    <a:lnTo>
                      <a:pt x="0" y="1148"/>
                    </a:lnTo>
                    <a:lnTo>
                      <a:pt x="0" y="1121"/>
                    </a:lnTo>
                    <a:lnTo>
                      <a:pt x="0" y="1093"/>
                    </a:lnTo>
                    <a:lnTo>
                      <a:pt x="6" y="1087"/>
                    </a:lnTo>
                    <a:lnTo>
                      <a:pt x="12" y="1081"/>
                    </a:lnTo>
                    <a:lnTo>
                      <a:pt x="12" y="1051"/>
                    </a:lnTo>
                    <a:lnTo>
                      <a:pt x="12" y="1021"/>
                    </a:lnTo>
                    <a:lnTo>
                      <a:pt x="12" y="991"/>
                    </a:lnTo>
                    <a:lnTo>
                      <a:pt x="12" y="961"/>
                    </a:lnTo>
                    <a:lnTo>
                      <a:pt x="12" y="931"/>
                    </a:lnTo>
                    <a:lnTo>
                      <a:pt x="12" y="900"/>
                    </a:lnTo>
                    <a:lnTo>
                      <a:pt x="12" y="871"/>
                    </a:lnTo>
                    <a:lnTo>
                      <a:pt x="12" y="841"/>
                    </a:lnTo>
                    <a:lnTo>
                      <a:pt x="7" y="835"/>
                    </a:lnTo>
                    <a:lnTo>
                      <a:pt x="0" y="829"/>
                    </a:lnTo>
                    <a:lnTo>
                      <a:pt x="0" y="798"/>
                    </a:lnTo>
                    <a:lnTo>
                      <a:pt x="0" y="769"/>
                    </a:lnTo>
                    <a:lnTo>
                      <a:pt x="0" y="739"/>
                    </a:lnTo>
                    <a:lnTo>
                      <a:pt x="0" y="708"/>
                    </a:lnTo>
                    <a:lnTo>
                      <a:pt x="6" y="703"/>
                    </a:lnTo>
                    <a:lnTo>
                      <a:pt x="12" y="698"/>
                    </a:lnTo>
                    <a:lnTo>
                      <a:pt x="12" y="685"/>
                    </a:lnTo>
                    <a:lnTo>
                      <a:pt x="12" y="673"/>
                    </a:lnTo>
                    <a:lnTo>
                      <a:pt x="7" y="667"/>
                    </a:lnTo>
                    <a:lnTo>
                      <a:pt x="0" y="661"/>
                    </a:lnTo>
                    <a:lnTo>
                      <a:pt x="0" y="631"/>
                    </a:lnTo>
                    <a:lnTo>
                      <a:pt x="0" y="601"/>
                    </a:lnTo>
                    <a:lnTo>
                      <a:pt x="0" y="571"/>
                    </a:lnTo>
                    <a:lnTo>
                      <a:pt x="0" y="541"/>
                    </a:lnTo>
                    <a:lnTo>
                      <a:pt x="6" y="535"/>
                    </a:lnTo>
                    <a:lnTo>
                      <a:pt x="12" y="529"/>
                    </a:lnTo>
                    <a:lnTo>
                      <a:pt x="12" y="523"/>
                    </a:lnTo>
                    <a:lnTo>
                      <a:pt x="12" y="516"/>
                    </a:lnTo>
                    <a:lnTo>
                      <a:pt x="7" y="510"/>
                    </a:lnTo>
                    <a:lnTo>
                      <a:pt x="0" y="504"/>
                    </a:lnTo>
                    <a:lnTo>
                      <a:pt x="0" y="441"/>
                    </a:lnTo>
                    <a:lnTo>
                      <a:pt x="0" y="379"/>
                    </a:lnTo>
                    <a:lnTo>
                      <a:pt x="0" y="316"/>
                    </a:lnTo>
                    <a:lnTo>
                      <a:pt x="0" y="252"/>
                    </a:lnTo>
                    <a:lnTo>
                      <a:pt x="0" y="190"/>
                    </a:lnTo>
                    <a:lnTo>
                      <a:pt x="0" y="127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7" name="Freeform 7"/>
              <p:cNvSpPr>
                <a:spLocks/>
              </p:cNvSpPr>
              <p:nvPr/>
            </p:nvSpPr>
            <p:spPr bwMode="auto">
              <a:xfrm flipH="1">
                <a:off x="6216" y="1942"/>
                <a:ext cx="335" cy="222"/>
              </a:xfrm>
              <a:custGeom>
                <a:avLst/>
                <a:gdLst>
                  <a:gd name="T0" fmla="*/ 26 w 995"/>
                  <a:gd name="T1" fmla="*/ 946 h 973"/>
                  <a:gd name="T2" fmla="*/ 81 w 995"/>
                  <a:gd name="T3" fmla="*/ 892 h 973"/>
                  <a:gd name="T4" fmla="*/ 108 w 995"/>
                  <a:gd name="T5" fmla="*/ 859 h 973"/>
                  <a:gd name="T6" fmla="*/ 119 w 995"/>
                  <a:gd name="T7" fmla="*/ 840 h 973"/>
                  <a:gd name="T8" fmla="*/ 143 w 995"/>
                  <a:gd name="T9" fmla="*/ 817 h 973"/>
                  <a:gd name="T10" fmla="*/ 160 w 995"/>
                  <a:gd name="T11" fmla="*/ 805 h 973"/>
                  <a:gd name="T12" fmla="*/ 179 w 995"/>
                  <a:gd name="T13" fmla="*/ 793 h 973"/>
                  <a:gd name="T14" fmla="*/ 197 w 995"/>
                  <a:gd name="T15" fmla="*/ 780 h 973"/>
                  <a:gd name="T16" fmla="*/ 212 w 995"/>
                  <a:gd name="T17" fmla="*/ 771 h 973"/>
                  <a:gd name="T18" fmla="*/ 230 w 995"/>
                  <a:gd name="T19" fmla="*/ 754 h 973"/>
                  <a:gd name="T20" fmla="*/ 239 w 995"/>
                  <a:gd name="T21" fmla="*/ 732 h 973"/>
                  <a:gd name="T22" fmla="*/ 273 w 995"/>
                  <a:gd name="T23" fmla="*/ 687 h 973"/>
                  <a:gd name="T24" fmla="*/ 342 w 995"/>
                  <a:gd name="T25" fmla="*/ 618 h 973"/>
                  <a:gd name="T26" fmla="*/ 411 w 995"/>
                  <a:gd name="T27" fmla="*/ 548 h 973"/>
                  <a:gd name="T28" fmla="*/ 480 w 995"/>
                  <a:gd name="T29" fmla="*/ 479 h 973"/>
                  <a:gd name="T30" fmla="*/ 516 w 995"/>
                  <a:gd name="T31" fmla="*/ 438 h 973"/>
                  <a:gd name="T32" fmla="*/ 521 w 995"/>
                  <a:gd name="T33" fmla="*/ 427 h 973"/>
                  <a:gd name="T34" fmla="*/ 527 w 995"/>
                  <a:gd name="T35" fmla="*/ 409 h 973"/>
                  <a:gd name="T36" fmla="*/ 533 w 995"/>
                  <a:gd name="T37" fmla="*/ 397 h 973"/>
                  <a:gd name="T38" fmla="*/ 552 w 995"/>
                  <a:gd name="T39" fmla="*/ 386 h 973"/>
                  <a:gd name="T40" fmla="*/ 575 w 995"/>
                  <a:gd name="T41" fmla="*/ 361 h 973"/>
                  <a:gd name="T42" fmla="*/ 593 w 995"/>
                  <a:gd name="T43" fmla="*/ 348 h 973"/>
                  <a:gd name="T44" fmla="*/ 620 w 995"/>
                  <a:gd name="T45" fmla="*/ 328 h 973"/>
                  <a:gd name="T46" fmla="*/ 662 w 995"/>
                  <a:gd name="T47" fmla="*/ 286 h 973"/>
                  <a:gd name="T48" fmla="*/ 689 w 995"/>
                  <a:gd name="T49" fmla="*/ 265 h 973"/>
                  <a:gd name="T50" fmla="*/ 722 w 995"/>
                  <a:gd name="T51" fmla="*/ 238 h 973"/>
                  <a:gd name="T52" fmla="*/ 776 w 995"/>
                  <a:gd name="T53" fmla="*/ 184 h 973"/>
                  <a:gd name="T54" fmla="*/ 809 w 995"/>
                  <a:gd name="T55" fmla="*/ 157 h 973"/>
                  <a:gd name="T56" fmla="*/ 833 w 995"/>
                  <a:gd name="T57" fmla="*/ 139 h 973"/>
                  <a:gd name="T58" fmla="*/ 869 w 995"/>
                  <a:gd name="T59" fmla="*/ 103 h 973"/>
                  <a:gd name="T60" fmla="*/ 893 w 995"/>
                  <a:gd name="T61" fmla="*/ 84 h 973"/>
                  <a:gd name="T62" fmla="*/ 917 w 995"/>
                  <a:gd name="T63" fmla="*/ 67 h 973"/>
                  <a:gd name="T64" fmla="*/ 954 w 995"/>
                  <a:gd name="T65" fmla="*/ 30 h 973"/>
                  <a:gd name="T66" fmla="*/ 977 w 995"/>
                  <a:gd name="T67" fmla="*/ 12 h 973"/>
                  <a:gd name="T68" fmla="*/ 989 w 995"/>
                  <a:gd name="T69" fmla="*/ 7 h 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95" h="973">
                    <a:moveTo>
                      <a:pt x="0" y="973"/>
                    </a:moveTo>
                    <a:lnTo>
                      <a:pt x="26" y="946"/>
                    </a:lnTo>
                    <a:lnTo>
                      <a:pt x="53" y="919"/>
                    </a:lnTo>
                    <a:lnTo>
                      <a:pt x="81" y="892"/>
                    </a:lnTo>
                    <a:lnTo>
                      <a:pt x="108" y="865"/>
                    </a:lnTo>
                    <a:lnTo>
                      <a:pt x="108" y="859"/>
                    </a:lnTo>
                    <a:lnTo>
                      <a:pt x="108" y="852"/>
                    </a:lnTo>
                    <a:lnTo>
                      <a:pt x="119" y="840"/>
                    </a:lnTo>
                    <a:lnTo>
                      <a:pt x="131" y="829"/>
                    </a:lnTo>
                    <a:lnTo>
                      <a:pt x="143" y="817"/>
                    </a:lnTo>
                    <a:lnTo>
                      <a:pt x="155" y="805"/>
                    </a:lnTo>
                    <a:lnTo>
                      <a:pt x="160" y="805"/>
                    </a:lnTo>
                    <a:lnTo>
                      <a:pt x="168" y="805"/>
                    </a:lnTo>
                    <a:lnTo>
                      <a:pt x="179" y="793"/>
                    </a:lnTo>
                    <a:lnTo>
                      <a:pt x="191" y="780"/>
                    </a:lnTo>
                    <a:lnTo>
                      <a:pt x="197" y="780"/>
                    </a:lnTo>
                    <a:lnTo>
                      <a:pt x="204" y="780"/>
                    </a:lnTo>
                    <a:lnTo>
                      <a:pt x="212" y="771"/>
                    </a:lnTo>
                    <a:lnTo>
                      <a:pt x="221" y="763"/>
                    </a:lnTo>
                    <a:lnTo>
                      <a:pt x="230" y="754"/>
                    </a:lnTo>
                    <a:lnTo>
                      <a:pt x="239" y="744"/>
                    </a:lnTo>
                    <a:lnTo>
                      <a:pt x="239" y="732"/>
                    </a:lnTo>
                    <a:lnTo>
                      <a:pt x="239" y="721"/>
                    </a:lnTo>
                    <a:lnTo>
                      <a:pt x="273" y="687"/>
                    </a:lnTo>
                    <a:lnTo>
                      <a:pt x="308" y="652"/>
                    </a:lnTo>
                    <a:lnTo>
                      <a:pt x="342" y="618"/>
                    </a:lnTo>
                    <a:lnTo>
                      <a:pt x="377" y="582"/>
                    </a:lnTo>
                    <a:lnTo>
                      <a:pt x="411" y="548"/>
                    </a:lnTo>
                    <a:lnTo>
                      <a:pt x="446" y="513"/>
                    </a:lnTo>
                    <a:lnTo>
                      <a:pt x="480" y="479"/>
                    </a:lnTo>
                    <a:lnTo>
                      <a:pt x="516" y="444"/>
                    </a:lnTo>
                    <a:lnTo>
                      <a:pt x="516" y="438"/>
                    </a:lnTo>
                    <a:lnTo>
                      <a:pt x="516" y="432"/>
                    </a:lnTo>
                    <a:lnTo>
                      <a:pt x="521" y="427"/>
                    </a:lnTo>
                    <a:lnTo>
                      <a:pt x="527" y="421"/>
                    </a:lnTo>
                    <a:lnTo>
                      <a:pt x="527" y="409"/>
                    </a:lnTo>
                    <a:lnTo>
                      <a:pt x="527" y="397"/>
                    </a:lnTo>
                    <a:lnTo>
                      <a:pt x="533" y="397"/>
                    </a:lnTo>
                    <a:lnTo>
                      <a:pt x="540" y="397"/>
                    </a:lnTo>
                    <a:lnTo>
                      <a:pt x="552" y="386"/>
                    </a:lnTo>
                    <a:lnTo>
                      <a:pt x="564" y="373"/>
                    </a:lnTo>
                    <a:lnTo>
                      <a:pt x="575" y="361"/>
                    </a:lnTo>
                    <a:lnTo>
                      <a:pt x="587" y="348"/>
                    </a:lnTo>
                    <a:lnTo>
                      <a:pt x="593" y="348"/>
                    </a:lnTo>
                    <a:lnTo>
                      <a:pt x="599" y="348"/>
                    </a:lnTo>
                    <a:lnTo>
                      <a:pt x="620" y="328"/>
                    </a:lnTo>
                    <a:lnTo>
                      <a:pt x="641" y="307"/>
                    </a:lnTo>
                    <a:lnTo>
                      <a:pt x="662" y="286"/>
                    </a:lnTo>
                    <a:lnTo>
                      <a:pt x="683" y="265"/>
                    </a:lnTo>
                    <a:lnTo>
                      <a:pt x="689" y="265"/>
                    </a:lnTo>
                    <a:lnTo>
                      <a:pt x="695" y="265"/>
                    </a:lnTo>
                    <a:lnTo>
                      <a:pt x="722" y="238"/>
                    </a:lnTo>
                    <a:lnTo>
                      <a:pt x="749" y="211"/>
                    </a:lnTo>
                    <a:lnTo>
                      <a:pt x="776" y="184"/>
                    </a:lnTo>
                    <a:lnTo>
                      <a:pt x="804" y="157"/>
                    </a:lnTo>
                    <a:lnTo>
                      <a:pt x="809" y="157"/>
                    </a:lnTo>
                    <a:lnTo>
                      <a:pt x="816" y="157"/>
                    </a:lnTo>
                    <a:lnTo>
                      <a:pt x="833" y="139"/>
                    </a:lnTo>
                    <a:lnTo>
                      <a:pt x="851" y="121"/>
                    </a:lnTo>
                    <a:lnTo>
                      <a:pt x="869" y="103"/>
                    </a:lnTo>
                    <a:lnTo>
                      <a:pt x="887" y="84"/>
                    </a:lnTo>
                    <a:lnTo>
                      <a:pt x="893" y="84"/>
                    </a:lnTo>
                    <a:lnTo>
                      <a:pt x="899" y="84"/>
                    </a:lnTo>
                    <a:lnTo>
                      <a:pt x="917" y="67"/>
                    </a:lnTo>
                    <a:lnTo>
                      <a:pt x="935" y="48"/>
                    </a:lnTo>
                    <a:lnTo>
                      <a:pt x="954" y="30"/>
                    </a:lnTo>
                    <a:lnTo>
                      <a:pt x="971" y="12"/>
                    </a:lnTo>
                    <a:lnTo>
                      <a:pt x="977" y="12"/>
                    </a:lnTo>
                    <a:lnTo>
                      <a:pt x="984" y="12"/>
                    </a:lnTo>
                    <a:lnTo>
                      <a:pt x="989" y="7"/>
                    </a:lnTo>
                    <a:lnTo>
                      <a:pt x="99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8" name="Freeform 8"/>
              <p:cNvSpPr>
                <a:spLocks/>
              </p:cNvSpPr>
              <p:nvPr/>
            </p:nvSpPr>
            <p:spPr bwMode="auto">
              <a:xfrm flipH="1">
                <a:off x="5884" y="2038"/>
                <a:ext cx="7" cy="6"/>
              </a:xfrm>
              <a:custGeom>
                <a:avLst/>
                <a:gdLst>
                  <a:gd name="T0" fmla="*/ 23 w 23"/>
                  <a:gd name="T1" fmla="*/ 23 h 23"/>
                  <a:gd name="T2" fmla="*/ 11 w 23"/>
                  <a:gd name="T3" fmla="*/ 23 h 23"/>
                  <a:gd name="T4" fmla="*/ 0 w 23"/>
                  <a:gd name="T5" fmla="*/ 23 h 23"/>
                  <a:gd name="T6" fmla="*/ 0 w 23"/>
                  <a:gd name="T7" fmla="*/ 17 h 23"/>
                  <a:gd name="T8" fmla="*/ 0 w 23"/>
                  <a:gd name="T9" fmla="*/ 11 h 23"/>
                  <a:gd name="T10" fmla="*/ 6 w 23"/>
                  <a:gd name="T11" fmla="*/ 6 h 23"/>
                  <a:gd name="T12" fmla="*/ 11 w 23"/>
                  <a:gd name="T13" fmla="*/ 0 h 23"/>
                  <a:gd name="T14" fmla="*/ 17 w 23"/>
                  <a:gd name="T15" fmla="*/ 0 h 23"/>
                  <a:gd name="T16" fmla="*/ 23 w 23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23">
                    <a:moveTo>
                      <a:pt x="23" y="23"/>
                    </a:moveTo>
                    <a:lnTo>
                      <a:pt x="11" y="23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6" y="6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09" name="Freeform 9"/>
              <p:cNvSpPr>
                <a:spLocks/>
              </p:cNvSpPr>
              <p:nvPr/>
            </p:nvSpPr>
            <p:spPr bwMode="auto">
              <a:xfrm flipH="1">
                <a:off x="5883" y="2038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0" name="Freeform 10"/>
              <p:cNvSpPr>
                <a:spLocks/>
              </p:cNvSpPr>
              <p:nvPr/>
            </p:nvSpPr>
            <p:spPr bwMode="auto">
              <a:xfrm flipH="1">
                <a:off x="5879" y="2044"/>
                <a:ext cx="5" cy="1"/>
              </a:xfrm>
              <a:custGeom>
                <a:avLst/>
                <a:gdLst>
                  <a:gd name="T0" fmla="*/ 13 w 13"/>
                  <a:gd name="T1" fmla="*/ 7 w 13"/>
                  <a:gd name="T2" fmla="*/ 0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">
                    <a:moveTo>
                      <a:pt x="13" y="0"/>
                    </a:move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1" name="Freeform 11"/>
              <p:cNvSpPr>
                <a:spLocks/>
              </p:cNvSpPr>
              <p:nvPr/>
            </p:nvSpPr>
            <p:spPr bwMode="auto">
              <a:xfrm flipH="1">
                <a:off x="5876" y="2036"/>
                <a:ext cx="3" cy="8"/>
              </a:xfrm>
              <a:custGeom>
                <a:avLst/>
                <a:gdLst>
                  <a:gd name="T0" fmla="*/ 0 w 12"/>
                  <a:gd name="T1" fmla="*/ 0 h 35"/>
                  <a:gd name="T2" fmla="*/ 6 w 12"/>
                  <a:gd name="T3" fmla="*/ 5 h 35"/>
                  <a:gd name="T4" fmla="*/ 12 w 12"/>
                  <a:gd name="T5" fmla="*/ 12 h 35"/>
                  <a:gd name="T6" fmla="*/ 12 w 12"/>
                  <a:gd name="T7" fmla="*/ 16 h 35"/>
                  <a:gd name="T8" fmla="*/ 12 w 12"/>
                  <a:gd name="T9" fmla="*/ 23 h 35"/>
                  <a:gd name="T10" fmla="*/ 6 w 12"/>
                  <a:gd name="T11" fmla="*/ 29 h 35"/>
                  <a:gd name="T12" fmla="*/ 0 w 12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5">
                    <a:moveTo>
                      <a:pt x="0" y="0"/>
                    </a:moveTo>
                    <a:lnTo>
                      <a:pt x="6" y="5"/>
                    </a:lnTo>
                    <a:lnTo>
                      <a:pt x="12" y="12"/>
                    </a:lnTo>
                    <a:lnTo>
                      <a:pt x="12" y="16"/>
                    </a:lnTo>
                    <a:lnTo>
                      <a:pt x="12" y="23"/>
                    </a:lnTo>
                    <a:lnTo>
                      <a:pt x="6" y="29"/>
                    </a:lnTo>
                    <a:lnTo>
                      <a:pt x="0" y="35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2" name="Freeform 12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0 w 13"/>
                  <a:gd name="T1" fmla="*/ 12 h 12"/>
                  <a:gd name="T2" fmla="*/ 6 w 13"/>
                  <a:gd name="T3" fmla="*/ 6 h 12"/>
                  <a:gd name="T4" fmla="*/ 13 w 13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0" y="12"/>
                    </a:moveTo>
                    <a:lnTo>
                      <a:pt x="6" y="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3" name="Freeform 13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13 w 13"/>
                  <a:gd name="T1" fmla="*/ 0 h 12"/>
                  <a:gd name="T2" fmla="*/ 7 w 13"/>
                  <a:gd name="T3" fmla="*/ 5 h 12"/>
                  <a:gd name="T4" fmla="*/ 0 w 13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13" y="0"/>
                    </a:moveTo>
                    <a:lnTo>
                      <a:pt x="7" y="5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4" name="Freeform 14"/>
              <p:cNvSpPr>
                <a:spLocks/>
              </p:cNvSpPr>
              <p:nvPr/>
            </p:nvSpPr>
            <p:spPr bwMode="auto">
              <a:xfrm flipH="1">
                <a:off x="5878" y="2032"/>
                <a:ext cx="1" cy="4"/>
              </a:xfrm>
              <a:custGeom>
                <a:avLst/>
                <a:gdLst>
                  <a:gd name="T0" fmla="*/ 12 h 12"/>
                  <a:gd name="T1" fmla="*/ 6 h 12"/>
                  <a:gd name="T2" fmla="*/ 0 h 12"/>
                  <a:gd name="T3" fmla="*/ 6 h 12"/>
                  <a:gd name="T4" fmla="*/ 12 h 1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">
                    <a:moveTo>
                      <a:pt x="0" y="12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5" name="Freeform 15"/>
              <p:cNvSpPr>
                <a:spLocks/>
              </p:cNvSpPr>
              <p:nvPr/>
            </p:nvSpPr>
            <p:spPr bwMode="auto">
              <a:xfrm flipH="1">
                <a:off x="5878" y="1997"/>
                <a:ext cx="1" cy="33"/>
              </a:xfrm>
              <a:custGeom>
                <a:avLst/>
                <a:gdLst>
                  <a:gd name="T0" fmla="*/ 144 h 144"/>
                  <a:gd name="T1" fmla="*/ 109 h 144"/>
                  <a:gd name="T2" fmla="*/ 73 h 144"/>
                  <a:gd name="T3" fmla="*/ 37 h 144"/>
                  <a:gd name="T4" fmla="*/ 0 h 14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44">
                    <a:moveTo>
                      <a:pt x="0" y="144"/>
                    </a:moveTo>
                    <a:lnTo>
                      <a:pt x="0" y="109"/>
                    </a:lnTo>
                    <a:lnTo>
                      <a:pt x="0" y="73"/>
                    </a:lnTo>
                    <a:lnTo>
                      <a:pt x="0" y="3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6" name="Freeform 16"/>
              <p:cNvSpPr>
                <a:spLocks/>
              </p:cNvSpPr>
              <p:nvPr/>
            </p:nvSpPr>
            <p:spPr bwMode="auto">
              <a:xfrm flipH="1">
                <a:off x="5561" y="1953"/>
                <a:ext cx="44" cy="1"/>
              </a:xfrm>
              <a:custGeom>
                <a:avLst/>
                <a:gdLst>
                  <a:gd name="T0" fmla="*/ 0 w 131"/>
                  <a:gd name="T1" fmla="*/ 31 w 131"/>
                  <a:gd name="T2" fmla="*/ 64 w 131"/>
                  <a:gd name="T3" fmla="*/ 97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1" y="0"/>
                    </a:lnTo>
                    <a:lnTo>
                      <a:pt x="64" y="0"/>
                    </a:lnTo>
                    <a:lnTo>
                      <a:pt x="97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7" name="Freeform 17"/>
              <p:cNvSpPr>
                <a:spLocks/>
              </p:cNvSpPr>
              <p:nvPr/>
            </p:nvSpPr>
            <p:spPr bwMode="auto">
              <a:xfrm flipH="1">
                <a:off x="5455" y="1953"/>
                <a:ext cx="66" cy="1"/>
              </a:xfrm>
              <a:custGeom>
                <a:avLst/>
                <a:gdLst>
                  <a:gd name="T0" fmla="*/ 0 w 193"/>
                  <a:gd name="T1" fmla="*/ 24 w 193"/>
                  <a:gd name="T2" fmla="*/ 48 w 193"/>
                  <a:gd name="T3" fmla="*/ 72 w 193"/>
                  <a:gd name="T4" fmla="*/ 96 w 193"/>
                  <a:gd name="T5" fmla="*/ 120 w 193"/>
                  <a:gd name="T6" fmla="*/ 144 w 193"/>
                  <a:gd name="T7" fmla="*/ 168 w 193"/>
                  <a:gd name="T8" fmla="*/ 193 w 19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193">
                    <a:moveTo>
                      <a:pt x="0" y="0"/>
                    </a:moveTo>
                    <a:lnTo>
                      <a:pt x="24" y="0"/>
                    </a:lnTo>
                    <a:lnTo>
                      <a:pt x="48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0" y="0"/>
                    </a:lnTo>
                    <a:lnTo>
                      <a:pt x="144" y="0"/>
                    </a:lnTo>
                    <a:lnTo>
                      <a:pt x="168" y="0"/>
                    </a:lnTo>
                    <a:lnTo>
                      <a:pt x="19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8" name="Freeform 18"/>
              <p:cNvSpPr>
                <a:spLocks/>
              </p:cNvSpPr>
              <p:nvPr/>
            </p:nvSpPr>
            <p:spPr bwMode="auto">
              <a:xfrm flipH="1">
                <a:off x="6101" y="1948"/>
                <a:ext cx="26" cy="2"/>
              </a:xfrm>
              <a:custGeom>
                <a:avLst/>
                <a:gdLst>
                  <a:gd name="T0" fmla="*/ 71 w 71"/>
                  <a:gd name="T1" fmla="*/ 11 h 11"/>
                  <a:gd name="T2" fmla="*/ 65 w 71"/>
                  <a:gd name="T3" fmla="*/ 5 h 11"/>
                  <a:gd name="T4" fmla="*/ 59 w 71"/>
                  <a:gd name="T5" fmla="*/ 0 h 11"/>
                  <a:gd name="T6" fmla="*/ 44 w 71"/>
                  <a:gd name="T7" fmla="*/ 0 h 11"/>
                  <a:gd name="T8" fmla="*/ 29 w 71"/>
                  <a:gd name="T9" fmla="*/ 0 h 11"/>
                  <a:gd name="T10" fmla="*/ 15 w 71"/>
                  <a:gd name="T11" fmla="*/ 0 h 11"/>
                  <a:gd name="T12" fmla="*/ 0 w 71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11">
                    <a:moveTo>
                      <a:pt x="71" y="11"/>
                    </a:moveTo>
                    <a:lnTo>
                      <a:pt x="65" y="5"/>
                    </a:lnTo>
                    <a:lnTo>
                      <a:pt x="59" y="0"/>
                    </a:lnTo>
                    <a:lnTo>
                      <a:pt x="44" y="0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19" name="Freeform 19"/>
              <p:cNvSpPr>
                <a:spLocks/>
              </p:cNvSpPr>
              <p:nvPr/>
            </p:nvSpPr>
            <p:spPr bwMode="auto">
              <a:xfrm flipH="1">
                <a:off x="5830" y="1948"/>
                <a:ext cx="58" cy="2"/>
              </a:xfrm>
              <a:custGeom>
                <a:avLst/>
                <a:gdLst>
                  <a:gd name="T0" fmla="*/ 169 w 169"/>
                  <a:gd name="T1" fmla="*/ 11 h 11"/>
                  <a:gd name="T2" fmla="*/ 136 w 169"/>
                  <a:gd name="T3" fmla="*/ 11 h 11"/>
                  <a:gd name="T4" fmla="*/ 102 w 169"/>
                  <a:gd name="T5" fmla="*/ 11 h 11"/>
                  <a:gd name="T6" fmla="*/ 70 w 169"/>
                  <a:gd name="T7" fmla="*/ 11 h 11"/>
                  <a:gd name="T8" fmla="*/ 37 w 169"/>
                  <a:gd name="T9" fmla="*/ 11 h 11"/>
                  <a:gd name="T10" fmla="*/ 31 w 169"/>
                  <a:gd name="T11" fmla="*/ 5 h 11"/>
                  <a:gd name="T12" fmla="*/ 25 w 169"/>
                  <a:gd name="T13" fmla="*/ 0 h 11"/>
                  <a:gd name="T14" fmla="*/ 13 w 169"/>
                  <a:gd name="T15" fmla="*/ 0 h 11"/>
                  <a:gd name="T16" fmla="*/ 0 w 169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11">
                    <a:moveTo>
                      <a:pt x="169" y="11"/>
                    </a:moveTo>
                    <a:lnTo>
                      <a:pt x="136" y="11"/>
                    </a:lnTo>
                    <a:lnTo>
                      <a:pt x="102" y="11"/>
                    </a:lnTo>
                    <a:lnTo>
                      <a:pt x="70" y="11"/>
                    </a:lnTo>
                    <a:lnTo>
                      <a:pt x="37" y="11"/>
                    </a:lnTo>
                    <a:lnTo>
                      <a:pt x="31" y="5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0" name="Freeform 20"/>
              <p:cNvSpPr>
                <a:spLocks/>
              </p:cNvSpPr>
              <p:nvPr/>
            </p:nvSpPr>
            <p:spPr bwMode="auto">
              <a:xfrm flipH="1">
                <a:off x="5738" y="1950"/>
                <a:ext cx="49" cy="2"/>
              </a:xfrm>
              <a:custGeom>
                <a:avLst/>
                <a:gdLst>
                  <a:gd name="T0" fmla="*/ 0 w 143"/>
                  <a:gd name="T1" fmla="*/ 35 w 143"/>
                  <a:gd name="T2" fmla="*/ 71 w 143"/>
                  <a:gd name="T3" fmla="*/ 106 w 143"/>
                  <a:gd name="T4" fmla="*/ 143 w 1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3">
                    <a:moveTo>
                      <a:pt x="0" y="0"/>
                    </a:moveTo>
                    <a:lnTo>
                      <a:pt x="35" y="0"/>
                    </a:lnTo>
                    <a:lnTo>
                      <a:pt x="71" y="0"/>
                    </a:lnTo>
                    <a:lnTo>
                      <a:pt x="106" y="0"/>
                    </a:lnTo>
                    <a:lnTo>
                      <a:pt x="14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1" name="Freeform 21"/>
              <p:cNvSpPr>
                <a:spLocks/>
              </p:cNvSpPr>
              <p:nvPr/>
            </p:nvSpPr>
            <p:spPr bwMode="auto">
              <a:xfrm flipH="1">
                <a:off x="5649" y="1950"/>
                <a:ext cx="48" cy="2"/>
              </a:xfrm>
              <a:custGeom>
                <a:avLst/>
                <a:gdLst>
                  <a:gd name="T0" fmla="*/ 0 w 144"/>
                  <a:gd name="T1" fmla="*/ 35 w 144"/>
                  <a:gd name="T2" fmla="*/ 72 w 144"/>
                  <a:gd name="T3" fmla="*/ 108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5" y="0"/>
                    </a:lnTo>
                    <a:lnTo>
                      <a:pt x="72" y="0"/>
                    </a:lnTo>
                    <a:lnTo>
                      <a:pt x="108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2" name="Freeform 22"/>
              <p:cNvSpPr>
                <a:spLocks/>
              </p:cNvSpPr>
              <p:nvPr/>
            </p:nvSpPr>
            <p:spPr bwMode="auto">
              <a:xfrm flipH="1">
                <a:off x="6081" y="1948"/>
                <a:ext cx="20" cy="2"/>
              </a:xfrm>
              <a:custGeom>
                <a:avLst/>
                <a:gdLst>
                  <a:gd name="T0" fmla="*/ 61 w 61"/>
                  <a:gd name="T1" fmla="*/ 0 h 11"/>
                  <a:gd name="T2" fmla="*/ 49 w 61"/>
                  <a:gd name="T3" fmla="*/ 0 h 11"/>
                  <a:gd name="T4" fmla="*/ 36 w 61"/>
                  <a:gd name="T5" fmla="*/ 0 h 11"/>
                  <a:gd name="T6" fmla="*/ 25 w 61"/>
                  <a:gd name="T7" fmla="*/ 0 h 11"/>
                  <a:gd name="T8" fmla="*/ 12 w 61"/>
                  <a:gd name="T9" fmla="*/ 0 h 11"/>
                  <a:gd name="T10" fmla="*/ 7 w 61"/>
                  <a:gd name="T11" fmla="*/ 5 h 11"/>
                  <a:gd name="T12" fmla="*/ 0 w 61"/>
                  <a:gd name="T1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11">
                    <a:moveTo>
                      <a:pt x="61" y="0"/>
                    </a:moveTo>
                    <a:lnTo>
                      <a:pt x="49" y="0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12" y="0"/>
                    </a:lnTo>
                    <a:lnTo>
                      <a:pt x="7" y="5"/>
                    </a:lnTo>
                    <a:lnTo>
                      <a:pt x="0" y="1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3" name="Freeform 23"/>
              <p:cNvSpPr>
                <a:spLocks/>
              </p:cNvSpPr>
              <p:nvPr/>
            </p:nvSpPr>
            <p:spPr bwMode="auto">
              <a:xfrm flipH="1">
                <a:off x="5992" y="1948"/>
                <a:ext cx="49" cy="1"/>
              </a:xfrm>
              <a:custGeom>
                <a:avLst/>
                <a:gdLst>
                  <a:gd name="T0" fmla="*/ 0 w 144"/>
                  <a:gd name="T1" fmla="*/ 36 w 144"/>
                  <a:gd name="T2" fmla="*/ 71 w 144"/>
                  <a:gd name="T3" fmla="*/ 107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6" y="0"/>
                    </a:lnTo>
                    <a:lnTo>
                      <a:pt x="71" y="0"/>
                    </a:lnTo>
                    <a:lnTo>
                      <a:pt x="107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4" name="Freeform 24"/>
              <p:cNvSpPr>
                <a:spLocks/>
              </p:cNvSpPr>
              <p:nvPr/>
            </p:nvSpPr>
            <p:spPr bwMode="auto">
              <a:xfrm flipH="1">
                <a:off x="5916" y="1948"/>
                <a:ext cx="44" cy="1"/>
              </a:xfrm>
              <a:custGeom>
                <a:avLst/>
                <a:gdLst>
                  <a:gd name="T0" fmla="*/ 0 w 131"/>
                  <a:gd name="T1" fmla="*/ 33 w 131"/>
                  <a:gd name="T2" fmla="*/ 65 w 131"/>
                  <a:gd name="T3" fmla="*/ 98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3" y="0"/>
                    </a:lnTo>
                    <a:lnTo>
                      <a:pt x="65" y="0"/>
                    </a:lnTo>
                    <a:lnTo>
                      <a:pt x="98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5" name="Freeform 25"/>
              <p:cNvSpPr>
                <a:spLocks/>
              </p:cNvSpPr>
              <p:nvPr/>
            </p:nvSpPr>
            <p:spPr bwMode="auto">
              <a:xfrm flipH="1">
                <a:off x="6170" y="1942"/>
                <a:ext cx="46" cy="3"/>
              </a:xfrm>
              <a:custGeom>
                <a:avLst/>
                <a:gdLst>
                  <a:gd name="T0" fmla="*/ 132 w 132"/>
                  <a:gd name="T1" fmla="*/ 12 h 12"/>
                  <a:gd name="T2" fmla="*/ 103 w 132"/>
                  <a:gd name="T3" fmla="*/ 12 h 12"/>
                  <a:gd name="T4" fmla="*/ 72 w 132"/>
                  <a:gd name="T5" fmla="*/ 12 h 12"/>
                  <a:gd name="T6" fmla="*/ 42 w 132"/>
                  <a:gd name="T7" fmla="*/ 12 h 12"/>
                  <a:gd name="T8" fmla="*/ 13 w 132"/>
                  <a:gd name="T9" fmla="*/ 12 h 12"/>
                  <a:gd name="T10" fmla="*/ 7 w 132"/>
                  <a:gd name="T11" fmla="*/ 7 h 12"/>
                  <a:gd name="T12" fmla="*/ 0 w 132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12">
                    <a:moveTo>
                      <a:pt x="132" y="12"/>
                    </a:moveTo>
                    <a:lnTo>
                      <a:pt x="103" y="12"/>
                    </a:lnTo>
                    <a:lnTo>
                      <a:pt x="72" y="12"/>
                    </a:lnTo>
                    <a:lnTo>
                      <a:pt x="42" y="12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6" name="Freeform 26"/>
              <p:cNvSpPr>
                <a:spLocks/>
              </p:cNvSpPr>
              <p:nvPr/>
            </p:nvSpPr>
            <p:spPr bwMode="auto">
              <a:xfrm flipH="1">
                <a:off x="6142" y="1732"/>
                <a:ext cx="74" cy="210"/>
              </a:xfrm>
              <a:custGeom>
                <a:avLst/>
                <a:gdLst>
                  <a:gd name="T0" fmla="*/ 0 w 217"/>
                  <a:gd name="T1" fmla="*/ 902 h 923"/>
                  <a:gd name="T2" fmla="*/ 0 w 217"/>
                  <a:gd name="T3" fmla="*/ 861 h 923"/>
                  <a:gd name="T4" fmla="*/ 6 w 217"/>
                  <a:gd name="T5" fmla="*/ 834 h 923"/>
                  <a:gd name="T6" fmla="*/ 13 w 217"/>
                  <a:gd name="T7" fmla="*/ 813 h 923"/>
                  <a:gd name="T8" fmla="*/ 13 w 217"/>
                  <a:gd name="T9" fmla="*/ 782 h 923"/>
                  <a:gd name="T10" fmla="*/ 17 w 217"/>
                  <a:gd name="T11" fmla="*/ 761 h 923"/>
                  <a:gd name="T12" fmla="*/ 24 w 217"/>
                  <a:gd name="T13" fmla="*/ 744 h 923"/>
                  <a:gd name="T14" fmla="*/ 24 w 217"/>
                  <a:gd name="T15" fmla="*/ 719 h 923"/>
                  <a:gd name="T16" fmla="*/ 30 w 217"/>
                  <a:gd name="T17" fmla="*/ 702 h 923"/>
                  <a:gd name="T18" fmla="*/ 36 w 217"/>
                  <a:gd name="T19" fmla="*/ 686 h 923"/>
                  <a:gd name="T20" fmla="*/ 36 w 217"/>
                  <a:gd name="T21" fmla="*/ 669 h 923"/>
                  <a:gd name="T22" fmla="*/ 42 w 217"/>
                  <a:gd name="T23" fmla="*/ 653 h 923"/>
                  <a:gd name="T24" fmla="*/ 49 w 217"/>
                  <a:gd name="T25" fmla="*/ 638 h 923"/>
                  <a:gd name="T26" fmla="*/ 49 w 217"/>
                  <a:gd name="T27" fmla="*/ 621 h 923"/>
                  <a:gd name="T28" fmla="*/ 54 w 217"/>
                  <a:gd name="T29" fmla="*/ 605 h 923"/>
                  <a:gd name="T30" fmla="*/ 61 w 217"/>
                  <a:gd name="T31" fmla="*/ 590 h 923"/>
                  <a:gd name="T32" fmla="*/ 61 w 217"/>
                  <a:gd name="T33" fmla="*/ 573 h 923"/>
                  <a:gd name="T34" fmla="*/ 67 w 217"/>
                  <a:gd name="T35" fmla="*/ 557 h 923"/>
                  <a:gd name="T36" fmla="*/ 72 w 217"/>
                  <a:gd name="T37" fmla="*/ 546 h 923"/>
                  <a:gd name="T38" fmla="*/ 78 w 217"/>
                  <a:gd name="T39" fmla="*/ 534 h 923"/>
                  <a:gd name="T40" fmla="*/ 85 w 217"/>
                  <a:gd name="T41" fmla="*/ 515 h 923"/>
                  <a:gd name="T42" fmla="*/ 90 w 217"/>
                  <a:gd name="T43" fmla="*/ 498 h 923"/>
                  <a:gd name="T44" fmla="*/ 97 w 217"/>
                  <a:gd name="T45" fmla="*/ 473 h 923"/>
                  <a:gd name="T46" fmla="*/ 97 w 217"/>
                  <a:gd name="T47" fmla="*/ 438 h 923"/>
                  <a:gd name="T48" fmla="*/ 102 w 217"/>
                  <a:gd name="T49" fmla="*/ 413 h 923"/>
                  <a:gd name="T50" fmla="*/ 108 w 217"/>
                  <a:gd name="T51" fmla="*/ 396 h 923"/>
                  <a:gd name="T52" fmla="*/ 113 w 217"/>
                  <a:gd name="T53" fmla="*/ 377 h 923"/>
                  <a:gd name="T54" fmla="*/ 121 w 217"/>
                  <a:gd name="T55" fmla="*/ 359 h 923"/>
                  <a:gd name="T56" fmla="*/ 126 w 217"/>
                  <a:gd name="T57" fmla="*/ 342 h 923"/>
                  <a:gd name="T58" fmla="*/ 132 w 217"/>
                  <a:gd name="T59" fmla="*/ 327 h 923"/>
                  <a:gd name="T60" fmla="*/ 132 w 217"/>
                  <a:gd name="T61" fmla="*/ 308 h 923"/>
                  <a:gd name="T62" fmla="*/ 138 w 217"/>
                  <a:gd name="T63" fmla="*/ 294 h 923"/>
                  <a:gd name="T64" fmla="*/ 144 w 217"/>
                  <a:gd name="T65" fmla="*/ 281 h 923"/>
                  <a:gd name="T66" fmla="*/ 150 w 217"/>
                  <a:gd name="T67" fmla="*/ 269 h 923"/>
                  <a:gd name="T68" fmla="*/ 157 w 217"/>
                  <a:gd name="T69" fmla="*/ 254 h 923"/>
                  <a:gd name="T70" fmla="*/ 157 w 217"/>
                  <a:gd name="T71" fmla="*/ 236 h 923"/>
                  <a:gd name="T72" fmla="*/ 163 w 217"/>
                  <a:gd name="T73" fmla="*/ 222 h 923"/>
                  <a:gd name="T74" fmla="*/ 169 w 217"/>
                  <a:gd name="T75" fmla="*/ 209 h 923"/>
                  <a:gd name="T76" fmla="*/ 174 w 217"/>
                  <a:gd name="T77" fmla="*/ 198 h 923"/>
                  <a:gd name="T78" fmla="*/ 180 w 217"/>
                  <a:gd name="T79" fmla="*/ 182 h 923"/>
                  <a:gd name="T80" fmla="*/ 180 w 217"/>
                  <a:gd name="T81" fmla="*/ 164 h 923"/>
                  <a:gd name="T82" fmla="*/ 186 w 217"/>
                  <a:gd name="T83" fmla="*/ 150 h 923"/>
                  <a:gd name="T84" fmla="*/ 193 w 217"/>
                  <a:gd name="T85" fmla="*/ 132 h 923"/>
                  <a:gd name="T86" fmla="*/ 199 w 217"/>
                  <a:gd name="T87" fmla="*/ 113 h 923"/>
                  <a:gd name="T88" fmla="*/ 205 w 217"/>
                  <a:gd name="T89" fmla="*/ 96 h 923"/>
                  <a:gd name="T90" fmla="*/ 211 w 217"/>
                  <a:gd name="T91" fmla="*/ 77 h 923"/>
                  <a:gd name="T92" fmla="*/ 217 w 217"/>
                  <a:gd name="T93" fmla="*/ 53 h 923"/>
                  <a:gd name="T94" fmla="*/ 217 w 217"/>
                  <a:gd name="T95" fmla="*/ 17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923">
                    <a:moveTo>
                      <a:pt x="0" y="923"/>
                    </a:moveTo>
                    <a:lnTo>
                      <a:pt x="0" y="902"/>
                    </a:lnTo>
                    <a:lnTo>
                      <a:pt x="0" y="882"/>
                    </a:lnTo>
                    <a:lnTo>
                      <a:pt x="0" y="861"/>
                    </a:lnTo>
                    <a:lnTo>
                      <a:pt x="0" y="840"/>
                    </a:lnTo>
                    <a:lnTo>
                      <a:pt x="6" y="834"/>
                    </a:lnTo>
                    <a:lnTo>
                      <a:pt x="13" y="827"/>
                    </a:lnTo>
                    <a:lnTo>
                      <a:pt x="13" y="813"/>
                    </a:lnTo>
                    <a:lnTo>
                      <a:pt x="13" y="798"/>
                    </a:lnTo>
                    <a:lnTo>
                      <a:pt x="13" y="782"/>
                    </a:lnTo>
                    <a:lnTo>
                      <a:pt x="13" y="767"/>
                    </a:lnTo>
                    <a:lnTo>
                      <a:pt x="17" y="761"/>
                    </a:lnTo>
                    <a:lnTo>
                      <a:pt x="24" y="755"/>
                    </a:lnTo>
                    <a:lnTo>
                      <a:pt x="24" y="744"/>
                    </a:lnTo>
                    <a:lnTo>
                      <a:pt x="24" y="732"/>
                    </a:lnTo>
                    <a:lnTo>
                      <a:pt x="24" y="719"/>
                    </a:lnTo>
                    <a:lnTo>
                      <a:pt x="24" y="707"/>
                    </a:lnTo>
                    <a:lnTo>
                      <a:pt x="30" y="702"/>
                    </a:lnTo>
                    <a:lnTo>
                      <a:pt x="36" y="694"/>
                    </a:lnTo>
                    <a:lnTo>
                      <a:pt x="36" y="686"/>
                    </a:lnTo>
                    <a:lnTo>
                      <a:pt x="36" y="678"/>
                    </a:lnTo>
                    <a:lnTo>
                      <a:pt x="36" y="669"/>
                    </a:lnTo>
                    <a:lnTo>
                      <a:pt x="36" y="659"/>
                    </a:lnTo>
                    <a:lnTo>
                      <a:pt x="42" y="653"/>
                    </a:lnTo>
                    <a:lnTo>
                      <a:pt x="49" y="648"/>
                    </a:lnTo>
                    <a:lnTo>
                      <a:pt x="49" y="638"/>
                    </a:lnTo>
                    <a:lnTo>
                      <a:pt x="49" y="629"/>
                    </a:lnTo>
                    <a:lnTo>
                      <a:pt x="49" y="621"/>
                    </a:lnTo>
                    <a:lnTo>
                      <a:pt x="49" y="611"/>
                    </a:lnTo>
                    <a:lnTo>
                      <a:pt x="54" y="605"/>
                    </a:lnTo>
                    <a:lnTo>
                      <a:pt x="61" y="600"/>
                    </a:lnTo>
                    <a:lnTo>
                      <a:pt x="61" y="590"/>
                    </a:lnTo>
                    <a:lnTo>
                      <a:pt x="61" y="582"/>
                    </a:lnTo>
                    <a:lnTo>
                      <a:pt x="61" y="573"/>
                    </a:lnTo>
                    <a:lnTo>
                      <a:pt x="61" y="563"/>
                    </a:lnTo>
                    <a:lnTo>
                      <a:pt x="67" y="557"/>
                    </a:lnTo>
                    <a:lnTo>
                      <a:pt x="72" y="552"/>
                    </a:lnTo>
                    <a:lnTo>
                      <a:pt x="72" y="546"/>
                    </a:lnTo>
                    <a:lnTo>
                      <a:pt x="72" y="540"/>
                    </a:lnTo>
                    <a:lnTo>
                      <a:pt x="78" y="534"/>
                    </a:lnTo>
                    <a:lnTo>
                      <a:pt x="85" y="527"/>
                    </a:lnTo>
                    <a:lnTo>
                      <a:pt x="85" y="515"/>
                    </a:lnTo>
                    <a:lnTo>
                      <a:pt x="85" y="503"/>
                    </a:lnTo>
                    <a:lnTo>
                      <a:pt x="90" y="498"/>
                    </a:lnTo>
                    <a:lnTo>
                      <a:pt x="97" y="491"/>
                    </a:lnTo>
                    <a:lnTo>
                      <a:pt x="97" y="473"/>
                    </a:lnTo>
                    <a:lnTo>
                      <a:pt x="97" y="455"/>
                    </a:lnTo>
                    <a:lnTo>
                      <a:pt x="97" y="438"/>
                    </a:lnTo>
                    <a:lnTo>
                      <a:pt x="97" y="419"/>
                    </a:lnTo>
                    <a:lnTo>
                      <a:pt x="102" y="413"/>
                    </a:lnTo>
                    <a:lnTo>
                      <a:pt x="108" y="407"/>
                    </a:lnTo>
                    <a:lnTo>
                      <a:pt x="108" y="396"/>
                    </a:lnTo>
                    <a:lnTo>
                      <a:pt x="108" y="383"/>
                    </a:lnTo>
                    <a:lnTo>
                      <a:pt x="113" y="377"/>
                    </a:lnTo>
                    <a:lnTo>
                      <a:pt x="121" y="371"/>
                    </a:lnTo>
                    <a:lnTo>
                      <a:pt x="121" y="359"/>
                    </a:lnTo>
                    <a:lnTo>
                      <a:pt x="121" y="348"/>
                    </a:lnTo>
                    <a:lnTo>
                      <a:pt x="126" y="342"/>
                    </a:lnTo>
                    <a:lnTo>
                      <a:pt x="132" y="336"/>
                    </a:lnTo>
                    <a:lnTo>
                      <a:pt x="132" y="327"/>
                    </a:lnTo>
                    <a:lnTo>
                      <a:pt x="132" y="317"/>
                    </a:lnTo>
                    <a:lnTo>
                      <a:pt x="132" y="308"/>
                    </a:lnTo>
                    <a:lnTo>
                      <a:pt x="132" y="300"/>
                    </a:lnTo>
                    <a:lnTo>
                      <a:pt x="138" y="294"/>
                    </a:lnTo>
                    <a:lnTo>
                      <a:pt x="144" y="287"/>
                    </a:lnTo>
                    <a:lnTo>
                      <a:pt x="144" y="281"/>
                    </a:lnTo>
                    <a:lnTo>
                      <a:pt x="144" y="275"/>
                    </a:lnTo>
                    <a:lnTo>
                      <a:pt x="150" y="269"/>
                    </a:lnTo>
                    <a:lnTo>
                      <a:pt x="157" y="263"/>
                    </a:lnTo>
                    <a:lnTo>
                      <a:pt x="157" y="254"/>
                    </a:lnTo>
                    <a:lnTo>
                      <a:pt x="157" y="246"/>
                    </a:lnTo>
                    <a:lnTo>
                      <a:pt x="157" y="236"/>
                    </a:lnTo>
                    <a:lnTo>
                      <a:pt x="157" y="227"/>
                    </a:lnTo>
                    <a:lnTo>
                      <a:pt x="163" y="222"/>
                    </a:lnTo>
                    <a:lnTo>
                      <a:pt x="169" y="215"/>
                    </a:lnTo>
                    <a:lnTo>
                      <a:pt x="169" y="209"/>
                    </a:lnTo>
                    <a:lnTo>
                      <a:pt x="169" y="203"/>
                    </a:lnTo>
                    <a:lnTo>
                      <a:pt x="174" y="198"/>
                    </a:lnTo>
                    <a:lnTo>
                      <a:pt x="180" y="191"/>
                    </a:lnTo>
                    <a:lnTo>
                      <a:pt x="180" y="182"/>
                    </a:lnTo>
                    <a:lnTo>
                      <a:pt x="180" y="173"/>
                    </a:lnTo>
                    <a:lnTo>
                      <a:pt x="180" y="164"/>
                    </a:lnTo>
                    <a:lnTo>
                      <a:pt x="180" y="154"/>
                    </a:lnTo>
                    <a:lnTo>
                      <a:pt x="186" y="150"/>
                    </a:lnTo>
                    <a:lnTo>
                      <a:pt x="193" y="144"/>
                    </a:lnTo>
                    <a:lnTo>
                      <a:pt x="193" y="132"/>
                    </a:lnTo>
                    <a:lnTo>
                      <a:pt x="193" y="119"/>
                    </a:lnTo>
                    <a:lnTo>
                      <a:pt x="199" y="113"/>
                    </a:lnTo>
                    <a:lnTo>
                      <a:pt x="205" y="107"/>
                    </a:lnTo>
                    <a:lnTo>
                      <a:pt x="205" y="96"/>
                    </a:lnTo>
                    <a:lnTo>
                      <a:pt x="205" y="83"/>
                    </a:lnTo>
                    <a:lnTo>
                      <a:pt x="211" y="77"/>
                    </a:lnTo>
                    <a:lnTo>
                      <a:pt x="217" y="71"/>
                    </a:lnTo>
                    <a:lnTo>
                      <a:pt x="217" y="53"/>
                    </a:lnTo>
                    <a:lnTo>
                      <a:pt x="217" y="36"/>
                    </a:lnTo>
                    <a:lnTo>
                      <a:pt x="217" y="17"/>
                    </a:lnTo>
                    <a:lnTo>
                      <a:pt x="21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7" name="Freeform 27"/>
              <p:cNvSpPr>
                <a:spLocks/>
              </p:cNvSpPr>
              <p:nvPr/>
            </p:nvSpPr>
            <p:spPr bwMode="auto">
              <a:xfrm flipH="1">
                <a:off x="5953" y="1734"/>
                <a:ext cx="27" cy="8"/>
              </a:xfrm>
              <a:custGeom>
                <a:avLst/>
                <a:gdLst>
                  <a:gd name="T0" fmla="*/ 83 w 83"/>
                  <a:gd name="T1" fmla="*/ 0 h 35"/>
                  <a:gd name="T2" fmla="*/ 83 w 83"/>
                  <a:gd name="T3" fmla="*/ 12 h 35"/>
                  <a:gd name="T4" fmla="*/ 83 w 83"/>
                  <a:gd name="T5" fmla="*/ 25 h 35"/>
                  <a:gd name="T6" fmla="*/ 77 w 83"/>
                  <a:gd name="T7" fmla="*/ 30 h 35"/>
                  <a:gd name="T8" fmla="*/ 72 w 83"/>
                  <a:gd name="T9" fmla="*/ 35 h 35"/>
                  <a:gd name="T10" fmla="*/ 60 w 83"/>
                  <a:gd name="T11" fmla="*/ 35 h 35"/>
                  <a:gd name="T12" fmla="*/ 48 w 83"/>
                  <a:gd name="T13" fmla="*/ 35 h 35"/>
                  <a:gd name="T14" fmla="*/ 36 w 83"/>
                  <a:gd name="T15" fmla="*/ 35 h 35"/>
                  <a:gd name="T16" fmla="*/ 24 w 83"/>
                  <a:gd name="T17" fmla="*/ 35 h 35"/>
                  <a:gd name="T18" fmla="*/ 12 w 83"/>
                  <a:gd name="T19" fmla="*/ 24 h 35"/>
                  <a:gd name="T20" fmla="*/ 0 w 83"/>
                  <a:gd name="T21" fmla="*/ 12 h 35"/>
                  <a:gd name="T22" fmla="*/ 0 w 83"/>
                  <a:gd name="T23" fmla="*/ 6 h 35"/>
                  <a:gd name="T24" fmla="*/ 0 w 83"/>
                  <a:gd name="T2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35">
                    <a:moveTo>
                      <a:pt x="83" y="0"/>
                    </a:moveTo>
                    <a:lnTo>
                      <a:pt x="83" y="12"/>
                    </a:lnTo>
                    <a:lnTo>
                      <a:pt x="83" y="25"/>
                    </a:lnTo>
                    <a:lnTo>
                      <a:pt x="77" y="30"/>
                    </a:lnTo>
                    <a:lnTo>
                      <a:pt x="72" y="35"/>
                    </a:lnTo>
                    <a:lnTo>
                      <a:pt x="60" y="35"/>
                    </a:lnTo>
                    <a:lnTo>
                      <a:pt x="48" y="35"/>
                    </a:lnTo>
                    <a:lnTo>
                      <a:pt x="36" y="35"/>
                    </a:lnTo>
                    <a:lnTo>
                      <a:pt x="24" y="35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8" name="Freeform 28"/>
              <p:cNvSpPr>
                <a:spLocks/>
              </p:cNvSpPr>
              <p:nvPr/>
            </p:nvSpPr>
            <p:spPr bwMode="auto">
              <a:xfrm flipH="1">
                <a:off x="5588" y="1734"/>
                <a:ext cx="236" cy="3"/>
              </a:xfrm>
              <a:custGeom>
                <a:avLst/>
                <a:gdLst>
                  <a:gd name="T0" fmla="*/ 696 w 696"/>
                  <a:gd name="T1" fmla="*/ 12 h 12"/>
                  <a:gd name="T2" fmla="*/ 648 w 696"/>
                  <a:gd name="T3" fmla="*/ 12 h 12"/>
                  <a:gd name="T4" fmla="*/ 600 w 696"/>
                  <a:gd name="T5" fmla="*/ 12 h 12"/>
                  <a:gd name="T6" fmla="*/ 552 w 696"/>
                  <a:gd name="T7" fmla="*/ 12 h 12"/>
                  <a:gd name="T8" fmla="*/ 504 w 696"/>
                  <a:gd name="T9" fmla="*/ 12 h 12"/>
                  <a:gd name="T10" fmla="*/ 455 w 696"/>
                  <a:gd name="T11" fmla="*/ 12 h 12"/>
                  <a:gd name="T12" fmla="*/ 409 w 696"/>
                  <a:gd name="T13" fmla="*/ 12 h 12"/>
                  <a:gd name="T14" fmla="*/ 361 w 696"/>
                  <a:gd name="T15" fmla="*/ 12 h 12"/>
                  <a:gd name="T16" fmla="*/ 313 w 696"/>
                  <a:gd name="T17" fmla="*/ 12 h 12"/>
                  <a:gd name="T18" fmla="*/ 307 w 696"/>
                  <a:gd name="T19" fmla="*/ 6 h 12"/>
                  <a:gd name="T20" fmla="*/ 300 w 696"/>
                  <a:gd name="T21" fmla="*/ 0 h 12"/>
                  <a:gd name="T22" fmla="*/ 263 w 696"/>
                  <a:gd name="T23" fmla="*/ 0 h 12"/>
                  <a:gd name="T24" fmla="*/ 226 w 696"/>
                  <a:gd name="T25" fmla="*/ 0 h 12"/>
                  <a:gd name="T26" fmla="*/ 188 w 696"/>
                  <a:gd name="T27" fmla="*/ 0 h 12"/>
                  <a:gd name="T28" fmla="*/ 151 w 696"/>
                  <a:gd name="T29" fmla="*/ 0 h 12"/>
                  <a:gd name="T30" fmla="*/ 113 w 696"/>
                  <a:gd name="T31" fmla="*/ 0 h 12"/>
                  <a:gd name="T32" fmla="*/ 76 w 696"/>
                  <a:gd name="T33" fmla="*/ 0 h 12"/>
                  <a:gd name="T34" fmla="*/ 38 w 696"/>
                  <a:gd name="T35" fmla="*/ 0 h 12"/>
                  <a:gd name="T36" fmla="*/ 0 w 696"/>
                  <a:gd name="T3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96" h="12">
                    <a:moveTo>
                      <a:pt x="696" y="12"/>
                    </a:moveTo>
                    <a:lnTo>
                      <a:pt x="648" y="12"/>
                    </a:lnTo>
                    <a:lnTo>
                      <a:pt x="600" y="12"/>
                    </a:lnTo>
                    <a:lnTo>
                      <a:pt x="552" y="12"/>
                    </a:lnTo>
                    <a:lnTo>
                      <a:pt x="504" y="12"/>
                    </a:lnTo>
                    <a:lnTo>
                      <a:pt x="455" y="12"/>
                    </a:lnTo>
                    <a:lnTo>
                      <a:pt x="409" y="12"/>
                    </a:lnTo>
                    <a:lnTo>
                      <a:pt x="361" y="12"/>
                    </a:lnTo>
                    <a:lnTo>
                      <a:pt x="313" y="12"/>
                    </a:lnTo>
                    <a:lnTo>
                      <a:pt x="307" y="6"/>
                    </a:lnTo>
                    <a:lnTo>
                      <a:pt x="300" y="0"/>
                    </a:lnTo>
                    <a:lnTo>
                      <a:pt x="263" y="0"/>
                    </a:lnTo>
                    <a:lnTo>
                      <a:pt x="226" y="0"/>
                    </a:lnTo>
                    <a:lnTo>
                      <a:pt x="188" y="0"/>
                    </a:lnTo>
                    <a:lnTo>
                      <a:pt x="151" y="0"/>
                    </a:lnTo>
                    <a:lnTo>
                      <a:pt x="113" y="0"/>
                    </a:lnTo>
                    <a:lnTo>
                      <a:pt x="76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29" name="Freeform 29"/>
              <p:cNvSpPr>
                <a:spLocks/>
              </p:cNvSpPr>
              <p:nvPr/>
            </p:nvSpPr>
            <p:spPr bwMode="auto">
              <a:xfrm flipH="1">
                <a:off x="5561" y="1720"/>
                <a:ext cx="27" cy="17"/>
              </a:xfrm>
              <a:custGeom>
                <a:avLst/>
                <a:gdLst>
                  <a:gd name="T0" fmla="*/ 0 w 84"/>
                  <a:gd name="T1" fmla="*/ 73 h 73"/>
                  <a:gd name="T2" fmla="*/ 0 w 84"/>
                  <a:gd name="T3" fmla="*/ 67 h 73"/>
                  <a:gd name="T4" fmla="*/ 0 w 84"/>
                  <a:gd name="T5" fmla="*/ 61 h 73"/>
                  <a:gd name="T6" fmla="*/ 6 w 84"/>
                  <a:gd name="T7" fmla="*/ 55 h 73"/>
                  <a:gd name="T8" fmla="*/ 11 w 84"/>
                  <a:gd name="T9" fmla="*/ 50 h 73"/>
                  <a:gd name="T10" fmla="*/ 11 w 84"/>
                  <a:gd name="T11" fmla="*/ 38 h 73"/>
                  <a:gd name="T12" fmla="*/ 11 w 84"/>
                  <a:gd name="T13" fmla="*/ 25 h 73"/>
                  <a:gd name="T14" fmla="*/ 24 w 84"/>
                  <a:gd name="T15" fmla="*/ 13 h 73"/>
                  <a:gd name="T16" fmla="*/ 36 w 84"/>
                  <a:gd name="T17" fmla="*/ 0 h 73"/>
                  <a:gd name="T18" fmla="*/ 42 w 84"/>
                  <a:gd name="T19" fmla="*/ 0 h 73"/>
                  <a:gd name="T20" fmla="*/ 48 w 84"/>
                  <a:gd name="T21" fmla="*/ 0 h 73"/>
                  <a:gd name="T22" fmla="*/ 57 w 84"/>
                  <a:gd name="T23" fmla="*/ 10 h 73"/>
                  <a:gd name="T24" fmla="*/ 65 w 84"/>
                  <a:gd name="T25" fmla="*/ 19 h 73"/>
                  <a:gd name="T26" fmla="*/ 75 w 84"/>
                  <a:gd name="T27" fmla="*/ 28 h 73"/>
                  <a:gd name="T28" fmla="*/ 84 w 84"/>
                  <a:gd name="T29" fmla="*/ 37 h 73"/>
                  <a:gd name="T30" fmla="*/ 84 w 84"/>
                  <a:gd name="T31" fmla="*/ 46 h 73"/>
                  <a:gd name="T32" fmla="*/ 84 w 84"/>
                  <a:gd name="T33" fmla="*/ 55 h 73"/>
                  <a:gd name="T34" fmla="*/ 84 w 84"/>
                  <a:gd name="T35" fmla="*/ 65 h 73"/>
                  <a:gd name="T36" fmla="*/ 84 w 84"/>
                  <a:gd name="T37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" h="73">
                    <a:moveTo>
                      <a:pt x="0" y="73"/>
                    </a:moveTo>
                    <a:lnTo>
                      <a:pt x="0" y="67"/>
                    </a:lnTo>
                    <a:lnTo>
                      <a:pt x="0" y="61"/>
                    </a:lnTo>
                    <a:lnTo>
                      <a:pt x="6" y="55"/>
                    </a:lnTo>
                    <a:lnTo>
                      <a:pt x="11" y="50"/>
                    </a:lnTo>
                    <a:lnTo>
                      <a:pt x="11" y="38"/>
                    </a:lnTo>
                    <a:lnTo>
                      <a:pt x="11" y="25"/>
                    </a:lnTo>
                    <a:lnTo>
                      <a:pt x="24" y="13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8" y="0"/>
                    </a:lnTo>
                    <a:lnTo>
                      <a:pt x="57" y="10"/>
                    </a:lnTo>
                    <a:lnTo>
                      <a:pt x="65" y="19"/>
                    </a:lnTo>
                    <a:lnTo>
                      <a:pt x="75" y="28"/>
                    </a:lnTo>
                    <a:lnTo>
                      <a:pt x="84" y="37"/>
                    </a:lnTo>
                    <a:lnTo>
                      <a:pt x="84" y="46"/>
                    </a:lnTo>
                    <a:lnTo>
                      <a:pt x="84" y="55"/>
                    </a:lnTo>
                    <a:lnTo>
                      <a:pt x="84" y="65"/>
                    </a:lnTo>
                    <a:lnTo>
                      <a:pt x="84" y="73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0" name="Freeform 30"/>
              <p:cNvSpPr>
                <a:spLocks/>
              </p:cNvSpPr>
              <p:nvPr/>
            </p:nvSpPr>
            <p:spPr bwMode="auto">
              <a:xfrm flipH="1">
                <a:off x="5561" y="1737"/>
                <a:ext cx="27" cy="2"/>
              </a:xfrm>
              <a:custGeom>
                <a:avLst/>
                <a:gdLst>
                  <a:gd name="T0" fmla="*/ 84 w 84"/>
                  <a:gd name="T1" fmla="*/ 63 w 84"/>
                  <a:gd name="T2" fmla="*/ 42 w 84"/>
                  <a:gd name="T3" fmla="*/ 21 w 84"/>
                  <a:gd name="T4" fmla="*/ 0 w 8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84">
                    <a:moveTo>
                      <a:pt x="84" y="0"/>
                    </a:moveTo>
                    <a:lnTo>
                      <a:pt x="63" y="0"/>
                    </a:lnTo>
                    <a:lnTo>
                      <a:pt x="42" y="0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1" name="Freeform 31"/>
              <p:cNvSpPr>
                <a:spLocks/>
              </p:cNvSpPr>
              <p:nvPr/>
            </p:nvSpPr>
            <p:spPr bwMode="auto">
              <a:xfrm flipH="1">
                <a:off x="5455" y="1737"/>
                <a:ext cx="106" cy="2"/>
              </a:xfrm>
              <a:custGeom>
                <a:avLst/>
                <a:gdLst>
                  <a:gd name="T0" fmla="*/ 0 w 313"/>
                  <a:gd name="T1" fmla="*/ 39 w 313"/>
                  <a:gd name="T2" fmla="*/ 77 w 313"/>
                  <a:gd name="T3" fmla="*/ 117 w 313"/>
                  <a:gd name="T4" fmla="*/ 156 w 313"/>
                  <a:gd name="T5" fmla="*/ 195 w 313"/>
                  <a:gd name="T6" fmla="*/ 234 w 313"/>
                  <a:gd name="T7" fmla="*/ 273 w 313"/>
                  <a:gd name="T8" fmla="*/ 313 w 3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13">
                    <a:moveTo>
                      <a:pt x="0" y="0"/>
                    </a:moveTo>
                    <a:lnTo>
                      <a:pt x="39" y="0"/>
                    </a:lnTo>
                    <a:lnTo>
                      <a:pt x="77" y="0"/>
                    </a:lnTo>
                    <a:lnTo>
                      <a:pt x="117" y="0"/>
                    </a:lnTo>
                    <a:lnTo>
                      <a:pt x="156" y="0"/>
                    </a:lnTo>
                    <a:lnTo>
                      <a:pt x="195" y="0"/>
                    </a:lnTo>
                    <a:lnTo>
                      <a:pt x="234" y="0"/>
                    </a:lnTo>
                    <a:lnTo>
                      <a:pt x="273" y="0"/>
                    </a:lnTo>
                    <a:lnTo>
                      <a:pt x="3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2" name="Freeform 32"/>
              <p:cNvSpPr>
                <a:spLocks/>
              </p:cNvSpPr>
              <p:nvPr/>
            </p:nvSpPr>
            <p:spPr bwMode="auto">
              <a:xfrm flipH="1">
                <a:off x="6034" y="1732"/>
                <a:ext cx="108" cy="2"/>
              </a:xfrm>
              <a:custGeom>
                <a:avLst/>
                <a:gdLst>
                  <a:gd name="T0" fmla="*/ 323 w 323"/>
                  <a:gd name="T1" fmla="*/ 0 h 11"/>
                  <a:gd name="T2" fmla="*/ 318 w 323"/>
                  <a:gd name="T3" fmla="*/ 0 h 11"/>
                  <a:gd name="T4" fmla="*/ 312 w 323"/>
                  <a:gd name="T5" fmla="*/ 0 h 11"/>
                  <a:gd name="T6" fmla="*/ 307 w 323"/>
                  <a:gd name="T7" fmla="*/ 5 h 11"/>
                  <a:gd name="T8" fmla="*/ 300 w 323"/>
                  <a:gd name="T9" fmla="*/ 11 h 11"/>
                  <a:gd name="T10" fmla="*/ 267 w 323"/>
                  <a:gd name="T11" fmla="*/ 11 h 11"/>
                  <a:gd name="T12" fmla="*/ 234 w 323"/>
                  <a:gd name="T13" fmla="*/ 11 h 11"/>
                  <a:gd name="T14" fmla="*/ 201 w 323"/>
                  <a:gd name="T15" fmla="*/ 11 h 11"/>
                  <a:gd name="T16" fmla="*/ 167 w 323"/>
                  <a:gd name="T17" fmla="*/ 11 h 11"/>
                  <a:gd name="T18" fmla="*/ 163 w 323"/>
                  <a:gd name="T19" fmla="*/ 5 h 11"/>
                  <a:gd name="T20" fmla="*/ 155 w 323"/>
                  <a:gd name="T21" fmla="*/ 0 h 11"/>
                  <a:gd name="T22" fmla="*/ 117 w 323"/>
                  <a:gd name="T23" fmla="*/ 0 h 11"/>
                  <a:gd name="T24" fmla="*/ 78 w 323"/>
                  <a:gd name="T25" fmla="*/ 0 h 11"/>
                  <a:gd name="T26" fmla="*/ 38 w 323"/>
                  <a:gd name="T27" fmla="*/ 0 h 11"/>
                  <a:gd name="T28" fmla="*/ 0 w 323"/>
                  <a:gd name="T2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1">
                    <a:moveTo>
                      <a:pt x="323" y="0"/>
                    </a:moveTo>
                    <a:lnTo>
                      <a:pt x="318" y="0"/>
                    </a:lnTo>
                    <a:lnTo>
                      <a:pt x="312" y="0"/>
                    </a:lnTo>
                    <a:lnTo>
                      <a:pt x="307" y="5"/>
                    </a:lnTo>
                    <a:lnTo>
                      <a:pt x="300" y="11"/>
                    </a:lnTo>
                    <a:lnTo>
                      <a:pt x="267" y="11"/>
                    </a:lnTo>
                    <a:lnTo>
                      <a:pt x="234" y="11"/>
                    </a:lnTo>
                    <a:lnTo>
                      <a:pt x="201" y="11"/>
                    </a:lnTo>
                    <a:lnTo>
                      <a:pt x="167" y="11"/>
                    </a:lnTo>
                    <a:lnTo>
                      <a:pt x="163" y="5"/>
                    </a:lnTo>
                    <a:lnTo>
                      <a:pt x="155" y="0"/>
                    </a:lnTo>
                    <a:lnTo>
                      <a:pt x="117" y="0"/>
                    </a:lnTo>
                    <a:lnTo>
                      <a:pt x="78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3" name="Freeform 33"/>
              <p:cNvSpPr>
                <a:spLocks/>
              </p:cNvSpPr>
              <p:nvPr/>
            </p:nvSpPr>
            <p:spPr bwMode="auto">
              <a:xfrm flipH="1">
                <a:off x="5980" y="1732"/>
                <a:ext cx="46" cy="2"/>
              </a:xfrm>
              <a:custGeom>
                <a:avLst/>
                <a:gdLst>
                  <a:gd name="T0" fmla="*/ 132 w 132"/>
                  <a:gd name="T1" fmla="*/ 11 h 11"/>
                  <a:gd name="T2" fmla="*/ 105 w 132"/>
                  <a:gd name="T3" fmla="*/ 11 h 11"/>
                  <a:gd name="T4" fmla="*/ 78 w 132"/>
                  <a:gd name="T5" fmla="*/ 11 h 11"/>
                  <a:gd name="T6" fmla="*/ 51 w 132"/>
                  <a:gd name="T7" fmla="*/ 11 h 11"/>
                  <a:gd name="T8" fmla="*/ 24 w 132"/>
                  <a:gd name="T9" fmla="*/ 11 h 11"/>
                  <a:gd name="T10" fmla="*/ 18 w 132"/>
                  <a:gd name="T11" fmla="*/ 5 h 11"/>
                  <a:gd name="T12" fmla="*/ 11 w 132"/>
                  <a:gd name="T13" fmla="*/ 0 h 11"/>
                  <a:gd name="T14" fmla="*/ 6 w 132"/>
                  <a:gd name="T15" fmla="*/ 0 h 11"/>
                  <a:gd name="T16" fmla="*/ 0 w 132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1">
                    <a:moveTo>
                      <a:pt x="132" y="11"/>
                    </a:moveTo>
                    <a:lnTo>
                      <a:pt x="105" y="11"/>
                    </a:lnTo>
                    <a:lnTo>
                      <a:pt x="78" y="11"/>
                    </a:lnTo>
                    <a:lnTo>
                      <a:pt x="51" y="11"/>
                    </a:lnTo>
                    <a:lnTo>
                      <a:pt x="24" y="11"/>
                    </a:lnTo>
                    <a:lnTo>
                      <a:pt x="18" y="5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4" name="Freeform 34"/>
              <p:cNvSpPr>
                <a:spLocks/>
              </p:cNvSpPr>
              <p:nvPr/>
            </p:nvSpPr>
            <p:spPr bwMode="auto">
              <a:xfrm flipH="1">
                <a:off x="5968" y="1724"/>
                <a:ext cx="12" cy="10"/>
              </a:xfrm>
              <a:custGeom>
                <a:avLst/>
                <a:gdLst>
                  <a:gd name="T0" fmla="*/ 0 w 36"/>
                  <a:gd name="T1" fmla="*/ 48 h 48"/>
                  <a:gd name="T2" fmla="*/ 12 w 36"/>
                  <a:gd name="T3" fmla="*/ 37 h 48"/>
                  <a:gd name="T4" fmla="*/ 24 w 36"/>
                  <a:gd name="T5" fmla="*/ 24 h 48"/>
                  <a:gd name="T6" fmla="*/ 24 w 36"/>
                  <a:gd name="T7" fmla="*/ 18 h 48"/>
                  <a:gd name="T8" fmla="*/ 24 w 36"/>
                  <a:gd name="T9" fmla="*/ 12 h 48"/>
                  <a:gd name="T10" fmla="*/ 29 w 36"/>
                  <a:gd name="T11" fmla="*/ 6 h 48"/>
                  <a:gd name="T12" fmla="*/ 36 w 36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8">
                    <a:moveTo>
                      <a:pt x="0" y="48"/>
                    </a:moveTo>
                    <a:lnTo>
                      <a:pt x="12" y="37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29" y="6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5" name="Freeform 35"/>
              <p:cNvSpPr>
                <a:spLocks/>
              </p:cNvSpPr>
              <p:nvPr/>
            </p:nvSpPr>
            <p:spPr bwMode="auto">
              <a:xfrm flipH="1">
                <a:off x="5953" y="1724"/>
                <a:ext cx="4" cy="10"/>
              </a:xfrm>
              <a:custGeom>
                <a:avLst/>
                <a:gdLst>
                  <a:gd name="T0" fmla="*/ 11 w 11"/>
                  <a:gd name="T1" fmla="*/ 48 h 48"/>
                  <a:gd name="T2" fmla="*/ 11 w 11"/>
                  <a:gd name="T3" fmla="*/ 42 h 48"/>
                  <a:gd name="T4" fmla="*/ 11 w 11"/>
                  <a:gd name="T5" fmla="*/ 37 h 48"/>
                  <a:gd name="T6" fmla="*/ 5 w 11"/>
                  <a:gd name="T7" fmla="*/ 31 h 48"/>
                  <a:gd name="T8" fmla="*/ 0 w 11"/>
                  <a:gd name="T9" fmla="*/ 24 h 48"/>
                  <a:gd name="T10" fmla="*/ 0 w 11"/>
                  <a:gd name="T11" fmla="*/ 12 h 48"/>
                  <a:gd name="T12" fmla="*/ 0 w 11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48">
                    <a:moveTo>
                      <a:pt x="11" y="48"/>
                    </a:moveTo>
                    <a:lnTo>
                      <a:pt x="11" y="42"/>
                    </a:lnTo>
                    <a:lnTo>
                      <a:pt x="11" y="37"/>
                    </a:lnTo>
                    <a:lnTo>
                      <a:pt x="5" y="31"/>
                    </a:lnTo>
                    <a:lnTo>
                      <a:pt x="0" y="24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6" name="Freeform 36"/>
              <p:cNvSpPr>
                <a:spLocks/>
              </p:cNvSpPr>
              <p:nvPr/>
            </p:nvSpPr>
            <p:spPr bwMode="auto">
              <a:xfrm flipH="1">
                <a:off x="5839" y="1734"/>
                <a:ext cx="114" cy="1"/>
              </a:xfrm>
              <a:custGeom>
                <a:avLst/>
                <a:gdLst>
                  <a:gd name="T0" fmla="*/ 337 w 337"/>
                  <a:gd name="T1" fmla="*/ 294 w 337"/>
                  <a:gd name="T2" fmla="*/ 253 w 337"/>
                  <a:gd name="T3" fmla="*/ 211 w 337"/>
                  <a:gd name="T4" fmla="*/ 169 w 337"/>
                  <a:gd name="T5" fmla="*/ 127 w 337"/>
                  <a:gd name="T6" fmla="*/ 85 w 337"/>
                  <a:gd name="T7" fmla="*/ 42 w 337"/>
                  <a:gd name="T8" fmla="*/ 0 w 33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37">
                    <a:moveTo>
                      <a:pt x="337" y="0"/>
                    </a:moveTo>
                    <a:lnTo>
                      <a:pt x="294" y="0"/>
                    </a:lnTo>
                    <a:lnTo>
                      <a:pt x="253" y="0"/>
                    </a:lnTo>
                    <a:lnTo>
                      <a:pt x="211" y="0"/>
                    </a:lnTo>
                    <a:lnTo>
                      <a:pt x="169" y="0"/>
                    </a:lnTo>
                    <a:lnTo>
                      <a:pt x="127" y="0"/>
                    </a:lnTo>
                    <a:lnTo>
                      <a:pt x="85" y="0"/>
                    </a:lnTo>
                    <a:lnTo>
                      <a:pt x="4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7" name="Freeform 37"/>
              <p:cNvSpPr>
                <a:spLocks/>
              </p:cNvSpPr>
              <p:nvPr/>
            </p:nvSpPr>
            <p:spPr bwMode="auto">
              <a:xfrm flipH="1">
                <a:off x="5819" y="1712"/>
                <a:ext cx="25" cy="22"/>
              </a:xfrm>
              <a:custGeom>
                <a:avLst/>
                <a:gdLst>
                  <a:gd name="T0" fmla="*/ 12 w 73"/>
                  <a:gd name="T1" fmla="*/ 96 h 96"/>
                  <a:gd name="T2" fmla="*/ 12 w 73"/>
                  <a:gd name="T3" fmla="*/ 85 h 96"/>
                  <a:gd name="T4" fmla="*/ 12 w 73"/>
                  <a:gd name="T5" fmla="*/ 72 h 96"/>
                  <a:gd name="T6" fmla="*/ 6 w 73"/>
                  <a:gd name="T7" fmla="*/ 66 h 96"/>
                  <a:gd name="T8" fmla="*/ 0 w 73"/>
                  <a:gd name="T9" fmla="*/ 60 h 96"/>
                  <a:gd name="T10" fmla="*/ 0 w 73"/>
                  <a:gd name="T11" fmla="*/ 51 h 96"/>
                  <a:gd name="T12" fmla="*/ 0 w 73"/>
                  <a:gd name="T13" fmla="*/ 42 h 96"/>
                  <a:gd name="T14" fmla="*/ 0 w 73"/>
                  <a:gd name="T15" fmla="*/ 33 h 96"/>
                  <a:gd name="T16" fmla="*/ 0 w 73"/>
                  <a:gd name="T17" fmla="*/ 24 h 96"/>
                  <a:gd name="T18" fmla="*/ 6 w 73"/>
                  <a:gd name="T19" fmla="*/ 19 h 96"/>
                  <a:gd name="T20" fmla="*/ 12 w 73"/>
                  <a:gd name="T21" fmla="*/ 12 h 96"/>
                  <a:gd name="T22" fmla="*/ 12 w 73"/>
                  <a:gd name="T23" fmla="*/ 7 h 96"/>
                  <a:gd name="T24" fmla="*/ 12 w 73"/>
                  <a:gd name="T25" fmla="*/ 0 h 96"/>
                  <a:gd name="T26" fmla="*/ 21 w 73"/>
                  <a:gd name="T27" fmla="*/ 0 h 96"/>
                  <a:gd name="T28" fmla="*/ 30 w 73"/>
                  <a:gd name="T29" fmla="*/ 0 h 96"/>
                  <a:gd name="T30" fmla="*/ 39 w 73"/>
                  <a:gd name="T31" fmla="*/ 0 h 96"/>
                  <a:gd name="T32" fmla="*/ 48 w 73"/>
                  <a:gd name="T33" fmla="*/ 0 h 96"/>
                  <a:gd name="T34" fmla="*/ 60 w 73"/>
                  <a:gd name="T35" fmla="*/ 12 h 96"/>
                  <a:gd name="T36" fmla="*/ 73 w 73"/>
                  <a:gd name="T37" fmla="*/ 24 h 96"/>
                  <a:gd name="T38" fmla="*/ 73 w 73"/>
                  <a:gd name="T39" fmla="*/ 35 h 96"/>
                  <a:gd name="T40" fmla="*/ 73 w 73"/>
                  <a:gd name="T41" fmla="*/ 47 h 96"/>
                  <a:gd name="T42" fmla="*/ 73 w 73"/>
                  <a:gd name="T43" fmla="*/ 60 h 96"/>
                  <a:gd name="T44" fmla="*/ 73 w 73"/>
                  <a:gd name="T45" fmla="*/ 72 h 96"/>
                  <a:gd name="T46" fmla="*/ 67 w 73"/>
                  <a:gd name="T47" fmla="*/ 78 h 96"/>
                  <a:gd name="T48" fmla="*/ 60 w 73"/>
                  <a:gd name="T49" fmla="*/ 85 h 96"/>
                  <a:gd name="T50" fmla="*/ 60 w 73"/>
                  <a:gd name="T51" fmla="*/ 90 h 96"/>
                  <a:gd name="T52" fmla="*/ 60 w 73"/>
                  <a:gd name="T5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96">
                    <a:moveTo>
                      <a:pt x="12" y="96"/>
                    </a:moveTo>
                    <a:lnTo>
                      <a:pt x="12" y="85"/>
                    </a:lnTo>
                    <a:lnTo>
                      <a:pt x="12" y="72"/>
                    </a:lnTo>
                    <a:lnTo>
                      <a:pt x="6" y="66"/>
                    </a:lnTo>
                    <a:lnTo>
                      <a:pt x="0" y="60"/>
                    </a:lnTo>
                    <a:lnTo>
                      <a:pt x="0" y="51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6" y="19"/>
                    </a:lnTo>
                    <a:lnTo>
                      <a:pt x="12" y="12"/>
                    </a:lnTo>
                    <a:lnTo>
                      <a:pt x="12" y="7"/>
                    </a:lnTo>
                    <a:lnTo>
                      <a:pt x="12" y="0"/>
                    </a:lnTo>
                    <a:lnTo>
                      <a:pt x="21" y="0"/>
                    </a:lnTo>
                    <a:lnTo>
                      <a:pt x="30" y="0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60" y="12"/>
                    </a:lnTo>
                    <a:lnTo>
                      <a:pt x="73" y="24"/>
                    </a:lnTo>
                    <a:lnTo>
                      <a:pt x="73" y="35"/>
                    </a:lnTo>
                    <a:lnTo>
                      <a:pt x="73" y="47"/>
                    </a:lnTo>
                    <a:lnTo>
                      <a:pt x="73" y="60"/>
                    </a:lnTo>
                    <a:lnTo>
                      <a:pt x="73" y="72"/>
                    </a:lnTo>
                    <a:lnTo>
                      <a:pt x="67" y="78"/>
                    </a:lnTo>
                    <a:lnTo>
                      <a:pt x="60" y="85"/>
                    </a:lnTo>
                    <a:lnTo>
                      <a:pt x="60" y="90"/>
                    </a:lnTo>
                    <a:lnTo>
                      <a:pt x="60" y="9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8" name="Freeform 38"/>
              <p:cNvSpPr>
                <a:spLocks/>
              </p:cNvSpPr>
              <p:nvPr/>
            </p:nvSpPr>
            <p:spPr bwMode="auto">
              <a:xfrm flipH="1">
                <a:off x="5824" y="1734"/>
                <a:ext cx="15" cy="1"/>
              </a:xfrm>
              <a:custGeom>
                <a:avLst/>
                <a:gdLst>
                  <a:gd name="T0" fmla="*/ 48 w 48"/>
                  <a:gd name="T1" fmla="*/ 36 w 48"/>
                  <a:gd name="T2" fmla="*/ 24 w 48"/>
                  <a:gd name="T3" fmla="*/ 12 w 48"/>
                  <a:gd name="T4" fmla="*/ 0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48">
                    <a:moveTo>
                      <a:pt x="48" y="0"/>
                    </a:move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39" name="Freeform 39"/>
              <p:cNvSpPr>
                <a:spLocks/>
              </p:cNvSpPr>
              <p:nvPr/>
            </p:nvSpPr>
            <p:spPr bwMode="auto">
              <a:xfrm flipH="1">
                <a:off x="6142" y="1702"/>
                <a:ext cx="8" cy="30"/>
              </a:xfrm>
              <a:custGeom>
                <a:avLst/>
                <a:gdLst>
                  <a:gd name="T0" fmla="*/ 24 w 24"/>
                  <a:gd name="T1" fmla="*/ 133 h 133"/>
                  <a:gd name="T2" fmla="*/ 18 w 24"/>
                  <a:gd name="T3" fmla="*/ 127 h 133"/>
                  <a:gd name="T4" fmla="*/ 12 w 24"/>
                  <a:gd name="T5" fmla="*/ 120 h 133"/>
                  <a:gd name="T6" fmla="*/ 12 w 24"/>
                  <a:gd name="T7" fmla="*/ 108 h 133"/>
                  <a:gd name="T8" fmla="*/ 12 w 24"/>
                  <a:gd name="T9" fmla="*/ 96 h 133"/>
                  <a:gd name="T10" fmla="*/ 12 w 24"/>
                  <a:gd name="T11" fmla="*/ 85 h 133"/>
                  <a:gd name="T12" fmla="*/ 12 w 24"/>
                  <a:gd name="T13" fmla="*/ 72 h 133"/>
                  <a:gd name="T14" fmla="*/ 6 w 24"/>
                  <a:gd name="T15" fmla="*/ 67 h 133"/>
                  <a:gd name="T16" fmla="*/ 0 w 24"/>
                  <a:gd name="T17" fmla="*/ 60 h 133"/>
                  <a:gd name="T18" fmla="*/ 0 w 24"/>
                  <a:gd name="T19" fmla="*/ 46 h 133"/>
                  <a:gd name="T20" fmla="*/ 0 w 24"/>
                  <a:gd name="T21" fmla="*/ 31 h 133"/>
                  <a:gd name="T22" fmla="*/ 0 w 24"/>
                  <a:gd name="T23" fmla="*/ 15 h 133"/>
                  <a:gd name="T24" fmla="*/ 0 w 24"/>
                  <a:gd name="T2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33">
                    <a:moveTo>
                      <a:pt x="24" y="133"/>
                    </a:moveTo>
                    <a:lnTo>
                      <a:pt x="18" y="127"/>
                    </a:lnTo>
                    <a:lnTo>
                      <a:pt x="12" y="120"/>
                    </a:lnTo>
                    <a:lnTo>
                      <a:pt x="12" y="108"/>
                    </a:lnTo>
                    <a:lnTo>
                      <a:pt x="12" y="96"/>
                    </a:lnTo>
                    <a:lnTo>
                      <a:pt x="12" y="85"/>
                    </a:lnTo>
                    <a:lnTo>
                      <a:pt x="12" y="72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46"/>
                    </a:lnTo>
                    <a:lnTo>
                      <a:pt x="0" y="31"/>
                    </a:lnTo>
                    <a:lnTo>
                      <a:pt x="0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0" name="Freeform 40"/>
              <p:cNvSpPr>
                <a:spLocks/>
              </p:cNvSpPr>
              <p:nvPr/>
            </p:nvSpPr>
            <p:spPr bwMode="auto">
              <a:xfrm flipH="1">
                <a:off x="6012" y="1707"/>
                <a:ext cx="29" cy="25"/>
              </a:xfrm>
              <a:custGeom>
                <a:avLst/>
                <a:gdLst>
                  <a:gd name="T0" fmla="*/ 23 w 84"/>
                  <a:gd name="T1" fmla="*/ 109 h 109"/>
                  <a:gd name="T2" fmla="*/ 23 w 84"/>
                  <a:gd name="T3" fmla="*/ 103 h 109"/>
                  <a:gd name="T4" fmla="*/ 23 w 84"/>
                  <a:gd name="T5" fmla="*/ 96 h 109"/>
                  <a:gd name="T6" fmla="*/ 18 w 84"/>
                  <a:gd name="T7" fmla="*/ 90 h 109"/>
                  <a:gd name="T8" fmla="*/ 12 w 84"/>
                  <a:gd name="T9" fmla="*/ 84 h 109"/>
                  <a:gd name="T10" fmla="*/ 12 w 84"/>
                  <a:gd name="T11" fmla="*/ 75 h 109"/>
                  <a:gd name="T12" fmla="*/ 12 w 84"/>
                  <a:gd name="T13" fmla="*/ 66 h 109"/>
                  <a:gd name="T14" fmla="*/ 12 w 84"/>
                  <a:gd name="T15" fmla="*/ 57 h 109"/>
                  <a:gd name="T16" fmla="*/ 12 w 84"/>
                  <a:gd name="T17" fmla="*/ 48 h 109"/>
                  <a:gd name="T18" fmla="*/ 7 w 84"/>
                  <a:gd name="T19" fmla="*/ 43 h 109"/>
                  <a:gd name="T20" fmla="*/ 0 w 84"/>
                  <a:gd name="T21" fmla="*/ 36 h 109"/>
                  <a:gd name="T22" fmla="*/ 9 w 84"/>
                  <a:gd name="T23" fmla="*/ 28 h 109"/>
                  <a:gd name="T24" fmla="*/ 17 w 84"/>
                  <a:gd name="T25" fmla="*/ 18 h 109"/>
                  <a:gd name="T26" fmla="*/ 27 w 84"/>
                  <a:gd name="T27" fmla="*/ 9 h 109"/>
                  <a:gd name="T28" fmla="*/ 36 w 84"/>
                  <a:gd name="T29" fmla="*/ 0 h 109"/>
                  <a:gd name="T30" fmla="*/ 41 w 84"/>
                  <a:gd name="T31" fmla="*/ 0 h 109"/>
                  <a:gd name="T32" fmla="*/ 48 w 84"/>
                  <a:gd name="T33" fmla="*/ 0 h 109"/>
                  <a:gd name="T34" fmla="*/ 57 w 84"/>
                  <a:gd name="T35" fmla="*/ 9 h 109"/>
                  <a:gd name="T36" fmla="*/ 65 w 84"/>
                  <a:gd name="T37" fmla="*/ 18 h 109"/>
                  <a:gd name="T38" fmla="*/ 75 w 84"/>
                  <a:gd name="T39" fmla="*/ 28 h 109"/>
                  <a:gd name="T40" fmla="*/ 84 w 84"/>
                  <a:gd name="T41" fmla="*/ 36 h 109"/>
                  <a:gd name="T42" fmla="*/ 84 w 84"/>
                  <a:gd name="T43" fmla="*/ 48 h 109"/>
                  <a:gd name="T44" fmla="*/ 84 w 84"/>
                  <a:gd name="T45" fmla="*/ 59 h 109"/>
                  <a:gd name="T46" fmla="*/ 75 w 84"/>
                  <a:gd name="T47" fmla="*/ 69 h 109"/>
                  <a:gd name="T48" fmla="*/ 65 w 84"/>
                  <a:gd name="T49" fmla="*/ 78 h 109"/>
                  <a:gd name="T50" fmla="*/ 57 w 84"/>
                  <a:gd name="T51" fmla="*/ 87 h 109"/>
                  <a:gd name="T52" fmla="*/ 48 w 84"/>
                  <a:gd name="T53" fmla="*/ 96 h 109"/>
                  <a:gd name="T54" fmla="*/ 48 w 84"/>
                  <a:gd name="T55" fmla="*/ 102 h 109"/>
                  <a:gd name="T56" fmla="*/ 48 w 84"/>
                  <a:gd name="T5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109">
                    <a:moveTo>
                      <a:pt x="23" y="109"/>
                    </a:moveTo>
                    <a:lnTo>
                      <a:pt x="23" y="103"/>
                    </a:lnTo>
                    <a:lnTo>
                      <a:pt x="23" y="96"/>
                    </a:lnTo>
                    <a:lnTo>
                      <a:pt x="18" y="90"/>
                    </a:lnTo>
                    <a:lnTo>
                      <a:pt x="12" y="84"/>
                    </a:lnTo>
                    <a:lnTo>
                      <a:pt x="12" y="75"/>
                    </a:lnTo>
                    <a:lnTo>
                      <a:pt x="12" y="66"/>
                    </a:lnTo>
                    <a:lnTo>
                      <a:pt x="12" y="57"/>
                    </a:lnTo>
                    <a:lnTo>
                      <a:pt x="12" y="48"/>
                    </a:lnTo>
                    <a:lnTo>
                      <a:pt x="7" y="43"/>
                    </a:lnTo>
                    <a:lnTo>
                      <a:pt x="0" y="36"/>
                    </a:lnTo>
                    <a:lnTo>
                      <a:pt x="9" y="28"/>
                    </a:lnTo>
                    <a:lnTo>
                      <a:pt x="17" y="18"/>
                    </a:lnTo>
                    <a:lnTo>
                      <a:pt x="27" y="9"/>
                    </a:lnTo>
                    <a:lnTo>
                      <a:pt x="36" y="0"/>
                    </a:lnTo>
                    <a:lnTo>
                      <a:pt x="41" y="0"/>
                    </a:lnTo>
                    <a:lnTo>
                      <a:pt x="48" y="0"/>
                    </a:lnTo>
                    <a:lnTo>
                      <a:pt x="57" y="9"/>
                    </a:lnTo>
                    <a:lnTo>
                      <a:pt x="65" y="18"/>
                    </a:lnTo>
                    <a:lnTo>
                      <a:pt x="75" y="28"/>
                    </a:lnTo>
                    <a:lnTo>
                      <a:pt x="84" y="36"/>
                    </a:lnTo>
                    <a:lnTo>
                      <a:pt x="84" y="48"/>
                    </a:lnTo>
                    <a:lnTo>
                      <a:pt x="84" y="59"/>
                    </a:lnTo>
                    <a:lnTo>
                      <a:pt x="75" y="69"/>
                    </a:lnTo>
                    <a:lnTo>
                      <a:pt x="65" y="78"/>
                    </a:lnTo>
                    <a:lnTo>
                      <a:pt x="57" y="87"/>
                    </a:lnTo>
                    <a:lnTo>
                      <a:pt x="48" y="96"/>
                    </a:lnTo>
                    <a:lnTo>
                      <a:pt x="48" y="102"/>
                    </a:lnTo>
                    <a:lnTo>
                      <a:pt x="48" y="10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1" name="Freeform 41"/>
              <p:cNvSpPr>
                <a:spLocks/>
              </p:cNvSpPr>
              <p:nvPr/>
            </p:nvSpPr>
            <p:spPr bwMode="auto">
              <a:xfrm flipH="1">
                <a:off x="6026" y="1732"/>
                <a:ext cx="8" cy="1"/>
              </a:xfrm>
              <a:custGeom>
                <a:avLst/>
                <a:gdLst>
                  <a:gd name="T0" fmla="*/ 25 w 25"/>
                  <a:gd name="T1" fmla="*/ 13 w 25"/>
                  <a:gd name="T2" fmla="*/ 0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25" y="0"/>
                    </a:move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2" name="Freeform 42"/>
              <p:cNvSpPr>
                <a:spLocks/>
              </p:cNvSpPr>
              <p:nvPr/>
            </p:nvSpPr>
            <p:spPr bwMode="auto">
              <a:xfrm flipH="1">
                <a:off x="5968" y="1702"/>
                <a:ext cx="12" cy="22"/>
              </a:xfrm>
              <a:custGeom>
                <a:avLst/>
                <a:gdLst>
                  <a:gd name="T0" fmla="*/ 36 w 36"/>
                  <a:gd name="T1" fmla="*/ 96 h 96"/>
                  <a:gd name="T2" fmla="*/ 31 w 36"/>
                  <a:gd name="T3" fmla="*/ 90 h 96"/>
                  <a:gd name="T4" fmla="*/ 24 w 36"/>
                  <a:gd name="T5" fmla="*/ 83 h 96"/>
                  <a:gd name="T6" fmla="*/ 24 w 36"/>
                  <a:gd name="T7" fmla="*/ 72 h 96"/>
                  <a:gd name="T8" fmla="*/ 24 w 36"/>
                  <a:gd name="T9" fmla="*/ 60 h 96"/>
                  <a:gd name="T10" fmla="*/ 18 w 36"/>
                  <a:gd name="T11" fmla="*/ 55 h 96"/>
                  <a:gd name="T12" fmla="*/ 12 w 36"/>
                  <a:gd name="T13" fmla="*/ 48 h 96"/>
                  <a:gd name="T14" fmla="*/ 12 w 36"/>
                  <a:gd name="T15" fmla="*/ 36 h 96"/>
                  <a:gd name="T16" fmla="*/ 12 w 36"/>
                  <a:gd name="T17" fmla="*/ 24 h 96"/>
                  <a:gd name="T18" fmla="*/ 6 w 36"/>
                  <a:gd name="T19" fmla="*/ 19 h 96"/>
                  <a:gd name="T20" fmla="*/ 0 w 36"/>
                  <a:gd name="T21" fmla="*/ 12 h 96"/>
                  <a:gd name="T22" fmla="*/ 0 w 36"/>
                  <a:gd name="T23" fmla="*/ 6 h 96"/>
                  <a:gd name="T24" fmla="*/ 0 w 36"/>
                  <a:gd name="T2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96">
                    <a:moveTo>
                      <a:pt x="36" y="96"/>
                    </a:moveTo>
                    <a:lnTo>
                      <a:pt x="31" y="90"/>
                    </a:lnTo>
                    <a:lnTo>
                      <a:pt x="24" y="83"/>
                    </a:lnTo>
                    <a:lnTo>
                      <a:pt x="24" y="72"/>
                    </a:lnTo>
                    <a:lnTo>
                      <a:pt x="24" y="60"/>
                    </a:lnTo>
                    <a:lnTo>
                      <a:pt x="18" y="55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3" name="Freeform 43"/>
              <p:cNvSpPr>
                <a:spLocks/>
              </p:cNvSpPr>
              <p:nvPr/>
            </p:nvSpPr>
            <p:spPr bwMode="auto">
              <a:xfrm flipH="1">
                <a:off x="5957" y="1724"/>
                <a:ext cx="11" cy="1"/>
              </a:xfrm>
              <a:custGeom>
                <a:avLst/>
                <a:gdLst>
                  <a:gd name="T0" fmla="*/ 36 w 36"/>
                  <a:gd name="T1" fmla="*/ 27 w 36"/>
                  <a:gd name="T2" fmla="*/ 18 w 36"/>
                  <a:gd name="T3" fmla="*/ 9 w 36"/>
                  <a:gd name="T4" fmla="*/ 0 w 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6">
                    <a:moveTo>
                      <a:pt x="36" y="0"/>
                    </a:moveTo>
                    <a:lnTo>
                      <a:pt x="27" y="0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4" name="Freeform 44"/>
              <p:cNvSpPr>
                <a:spLocks/>
              </p:cNvSpPr>
              <p:nvPr/>
            </p:nvSpPr>
            <p:spPr bwMode="auto">
              <a:xfrm flipH="1">
                <a:off x="5940" y="1702"/>
                <a:ext cx="17" cy="22"/>
              </a:xfrm>
              <a:custGeom>
                <a:avLst/>
                <a:gdLst>
                  <a:gd name="T0" fmla="*/ 0 w 48"/>
                  <a:gd name="T1" fmla="*/ 96 h 96"/>
                  <a:gd name="T2" fmla="*/ 0 w 48"/>
                  <a:gd name="T3" fmla="*/ 90 h 96"/>
                  <a:gd name="T4" fmla="*/ 0 w 48"/>
                  <a:gd name="T5" fmla="*/ 83 h 96"/>
                  <a:gd name="T6" fmla="*/ 5 w 48"/>
                  <a:gd name="T7" fmla="*/ 77 h 96"/>
                  <a:gd name="T8" fmla="*/ 11 w 48"/>
                  <a:gd name="T9" fmla="*/ 72 h 96"/>
                  <a:gd name="T10" fmla="*/ 11 w 48"/>
                  <a:gd name="T11" fmla="*/ 67 h 96"/>
                  <a:gd name="T12" fmla="*/ 11 w 48"/>
                  <a:gd name="T13" fmla="*/ 60 h 96"/>
                  <a:gd name="T14" fmla="*/ 17 w 48"/>
                  <a:gd name="T15" fmla="*/ 55 h 96"/>
                  <a:gd name="T16" fmla="*/ 24 w 48"/>
                  <a:gd name="T17" fmla="*/ 48 h 96"/>
                  <a:gd name="T18" fmla="*/ 24 w 48"/>
                  <a:gd name="T19" fmla="*/ 42 h 96"/>
                  <a:gd name="T20" fmla="*/ 24 w 48"/>
                  <a:gd name="T21" fmla="*/ 36 h 96"/>
                  <a:gd name="T22" fmla="*/ 29 w 48"/>
                  <a:gd name="T23" fmla="*/ 31 h 96"/>
                  <a:gd name="T24" fmla="*/ 36 w 48"/>
                  <a:gd name="T25" fmla="*/ 24 h 96"/>
                  <a:gd name="T26" fmla="*/ 36 w 48"/>
                  <a:gd name="T27" fmla="*/ 19 h 96"/>
                  <a:gd name="T28" fmla="*/ 36 w 48"/>
                  <a:gd name="T29" fmla="*/ 12 h 96"/>
                  <a:gd name="T30" fmla="*/ 42 w 48"/>
                  <a:gd name="T31" fmla="*/ 6 h 96"/>
                  <a:gd name="T32" fmla="*/ 48 w 48"/>
                  <a:gd name="T3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96">
                    <a:moveTo>
                      <a:pt x="0" y="96"/>
                    </a:moveTo>
                    <a:lnTo>
                      <a:pt x="0" y="90"/>
                    </a:lnTo>
                    <a:lnTo>
                      <a:pt x="0" y="83"/>
                    </a:lnTo>
                    <a:lnTo>
                      <a:pt x="5" y="77"/>
                    </a:lnTo>
                    <a:lnTo>
                      <a:pt x="11" y="72"/>
                    </a:lnTo>
                    <a:lnTo>
                      <a:pt x="11" y="67"/>
                    </a:lnTo>
                    <a:lnTo>
                      <a:pt x="11" y="60"/>
                    </a:lnTo>
                    <a:lnTo>
                      <a:pt x="17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9" y="31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2"/>
                    </a:lnTo>
                    <a:lnTo>
                      <a:pt x="42" y="6"/>
                    </a:lnTo>
                    <a:lnTo>
                      <a:pt x="4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5" name="Freeform 45"/>
              <p:cNvSpPr>
                <a:spLocks/>
              </p:cNvSpPr>
              <p:nvPr/>
            </p:nvSpPr>
            <p:spPr bwMode="auto">
              <a:xfrm flipH="1">
                <a:off x="5694" y="1707"/>
                <a:ext cx="24" cy="17"/>
              </a:xfrm>
              <a:custGeom>
                <a:avLst/>
                <a:gdLst>
                  <a:gd name="T0" fmla="*/ 23 w 71"/>
                  <a:gd name="T1" fmla="*/ 72 h 72"/>
                  <a:gd name="T2" fmla="*/ 11 w 71"/>
                  <a:gd name="T3" fmla="*/ 61 h 72"/>
                  <a:gd name="T4" fmla="*/ 0 w 71"/>
                  <a:gd name="T5" fmla="*/ 48 h 72"/>
                  <a:gd name="T6" fmla="*/ 0 w 71"/>
                  <a:gd name="T7" fmla="*/ 43 h 72"/>
                  <a:gd name="T8" fmla="*/ 0 w 71"/>
                  <a:gd name="T9" fmla="*/ 36 h 72"/>
                  <a:gd name="T10" fmla="*/ 5 w 71"/>
                  <a:gd name="T11" fmla="*/ 31 h 72"/>
                  <a:gd name="T12" fmla="*/ 11 w 71"/>
                  <a:gd name="T13" fmla="*/ 24 h 72"/>
                  <a:gd name="T14" fmla="*/ 11 w 71"/>
                  <a:gd name="T15" fmla="*/ 12 h 72"/>
                  <a:gd name="T16" fmla="*/ 11 w 71"/>
                  <a:gd name="T17" fmla="*/ 0 h 72"/>
                  <a:gd name="T18" fmla="*/ 19 w 71"/>
                  <a:gd name="T19" fmla="*/ 0 h 72"/>
                  <a:gd name="T20" fmla="*/ 29 w 71"/>
                  <a:gd name="T21" fmla="*/ 0 h 72"/>
                  <a:gd name="T22" fmla="*/ 38 w 71"/>
                  <a:gd name="T23" fmla="*/ 0 h 72"/>
                  <a:gd name="T24" fmla="*/ 46 w 71"/>
                  <a:gd name="T25" fmla="*/ 0 h 72"/>
                  <a:gd name="T26" fmla="*/ 58 w 71"/>
                  <a:gd name="T27" fmla="*/ 12 h 72"/>
                  <a:gd name="T28" fmla="*/ 71 w 71"/>
                  <a:gd name="T29" fmla="*/ 24 h 72"/>
                  <a:gd name="T30" fmla="*/ 71 w 71"/>
                  <a:gd name="T31" fmla="*/ 32 h 72"/>
                  <a:gd name="T32" fmla="*/ 71 w 71"/>
                  <a:gd name="T33" fmla="*/ 42 h 72"/>
                  <a:gd name="T34" fmla="*/ 71 w 71"/>
                  <a:gd name="T35" fmla="*/ 51 h 72"/>
                  <a:gd name="T36" fmla="*/ 71 w 71"/>
                  <a:gd name="T37" fmla="*/ 59 h 72"/>
                  <a:gd name="T38" fmla="*/ 65 w 71"/>
                  <a:gd name="T39" fmla="*/ 59 h 72"/>
                  <a:gd name="T40" fmla="*/ 59 w 71"/>
                  <a:gd name="T41" fmla="*/ 59 h 72"/>
                  <a:gd name="T42" fmla="*/ 53 w 71"/>
                  <a:gd name="T43" fmla="*/ 65 h 72"/>
                  <a:gd name="T44" fmla="*/ 46 w 71"/>
                  <a:gd name="T45" fmla="*/ 72 h 72"/>
                  <a:gd name="T46" fmla="*/ 35 w 71"/>
                  <a:gd name="T47" fmla="*/ 72 h 72"/>
                  <a:gd name="T48" fmla="*/ 23 w 71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2">
                    <a:moveTo>
                      <a:pt x="23" y="72"/>
                    </a:moveTo>
                    <a:lnTo>
                      <a:pt x="11" y="61"/>
                    </a:lnTo>
                    <a:lnTo>
                      <a:pt x="0" y="48"/>
                    </a:lnTo>
                    <a:lnTo>
                      <a:pt x="0" y="43"/>
                    </a:lnTo>
                    <a:lnTo>
                      <a:pt x="0" y="36"/>
                    </a:lnTo>
                    <a:lnTo>
                      <a:pt x="5" y="31"/>
                    </a:lnTo>
                    <a:lnTo>
                      <a:pt x="11" y="24"/>
                    </a:lnTo>
                    <a:lnTo>
                      <a:pt x="11" y="12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46" y="0"/>
                    </a:lnTo>
                    <a:lnTo>
                      <a:pt x="58" y="12"/>
                    </a:lnTo>
                    <a:lnTo>
                      <a:pt x="71" y="24"/>
                    </a:lnTo>
                    <a:lnTo>
                      <a:pt x="71" y="32"/>
                    </a:lnTo>
                    <a:lnTo>
                      <a:pt x="71" y="42"/>
                    </a:lnTo>
                    <a:lnTo>
                      <a:pt x="71" y="51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53" y="65"/>
                    </a:lnTo>
                    <a:lnTo>
                      <a:pt x="46" y="72"/>
                    </a:lnTo>
                    <a:lnTo>
                      <a:pt x="35" y="72"/>
                    </a:lnTo>
                    <a:lnTo>
                      <a:pt x="23" y="7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6" name="Freeform 46"/>
              <p:cNvSpPr>
                <a:spLocks/>
              </p:cNvSpPr>
              <p:nvPr/>
            </p:nvSpPr>
            <p:spPr bwMode="auto">
              <a:xfrm flipH="1">
                <a:off x="6150" y="1683"/>
                <a:ext cx="12" cy="19"/>
              </a:xfrm>
              <a:custGeom>
                <a:avLst/>
                <a:gdLst>
                  <a:gd name="T0" fmla="*/ 36 w 36"/>
                  <a:gd name="T1" fmla="*/ 84 h 84"/>
                  <a:gd name="T2" fmla="*/ 24 w 36"/>
                  <a:gd name="T3" fmla="*/ 84 h 84"/>
                  <a:gd name="T4" fmla="*/ 12 w 36"/>
                  <a:gd name="T5" fmla="*/ 84 h 84"/>
                  <a:gd name="T6" fmla="*/ 6 w 36"/>
                  <a:gd name="T7" fmla="*/ 78 h 84"/>
                  <a:gd name="T8" fmla="*/ 0 w 36"/>
                  <a:gd name="T9" fmla="*/ 72 h 84"/>
                  <a:gd name="T10" fmla="*/ 0 w 36"/>
                  <a:gd name="T11" fmla="*/ 54 h 84"/>
                  <a:gd name="T12" fmla="*/ 0 w 36"/>
                  <a:gd name="T13" fmla="*/ 36 h 84"/>
                  <a:gd name="T14" fmla="*/ 0 w 36"/>
                  <a:gd name="T15" fmla="*/ 19 h 84"/>
                  <a:gd name="T16" fmla="*/ 0 w 36"/>
                  <a:gd name="T17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84">
                    <a:moveTo>
                      <a:pt x="36" y="84"/>
                    </a:move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0" y="72"/>
                    </a:lnTo>
                    <a:lnTo>
                      <a:pt x="0" y="54"/>
                    </a:lnTo>
                    <a:lnTo>
                      <a:pt x="0" y="36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7" name="Freeform 47"/>
              <p:cNvSpPr>
                <a:spLocks/>
              </p:cNvSpPr>
              <p:nvPr/>
            </p:nvSpPr>
            <p:spPr bwMode="auto">
              <a:xfrm flipH="1">
                <a:off x="6138" y="1683"/>
                <a:ext cx="24" cy="19"/>
              </a:xfrm>
              <a:custGeom>
                <a:avLst/>
                <a:gdLst>
                  <a:gd name="T0" fmla="*/ 36 w 71"/>
                  <a:gd name="T1" fmla="*/ 84 h 84"/>
                  <a:gd name="T2" fmla="*/ 42 w 71"/>
                  <a:gd name="T3" fmla="*/ 78 h 84"/>
                  <a:gd name="T4" fmla="*/ 48 w 71"/>
                  <a:gd name="T5" fmla="*/ 72 h 84"/>
                  <a:gd name="T6" fmla="*/ 54 w 71"/>
                  <a:gd name="T7" fmla="*/ 72 h 84"/>
                  <a:gd name="T8" fmla="*/ 60 w 71"/>
                  <a:gd name="T9" fmla="*/ 72 h 84"/>
                  <a:gd name="T10" fmla="*/ 65 w 71"/>
                  <a:gd name="T11" fmla="*/ 67 h 84"/>
                  <a:gd name="T12" fmla="*/ 71 w 71"/>
                  <a:gd name="T13" fmla="*/ 60 h 84"/>
                  <a:gd name="T14" fmla="*/ 71 w 71"/>
                  <a:gd name="T15" fmla="*/ 48 h 84"/>
                  <a:gd name="T16" fmla="*/ 71 w 71"/>
                  <a:gd name="T17" fmla="*/ 36 h 84"/>
                  <a:gd name="T18" fmla="*/ 63 w 71"/>
                  <a:gd name="T19" fmla="*/ 28 h 84"/>
                  <a:gd name="T20" fmla="*/ 54 w 71"/>
                  <a:gd name="T21" fmla="*/ 19 h 84"/>
                  <a:gd name="T22" fmla="*/ 44 w 71"/>
                  <a:gd name="T23" fmla="*/ 9 h 84"/>
                  <a:gd name="T24" fmla="*/ 36 w 71"/>
                  <a:gd name="T25" fmla="*/ 0 h 84"/>
                  <a:gd name="T26" fmla="*/ 27 w 71"/>
                  <a:gd name="T27" fmla="*/ 0 h 84"/>
                  <a:gd name="T28" fmla="*/ 17 w 71"/>
                  <a:gd name="T29" fmla="*/ 0 h 84"/>
                  <a:gd name="T30" fmla="*/ 9 w 71"/>
                  <a:gd name="T31" fmla="*/ 0 h 84"/>
                  <a:gd name="T32" fmla="*/ 0 w 71"/>
                  <a:gd name="T3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1" h="84">
                    <a:moveTo>
                      <a:pt x="36" y="84"/>
                    </a:moveTo>
                    <a:lnTo>
                      <a:pt x="42" y="78"/>
                    </a:lnTo>
                    <a:lnTo>
                      <a:pt x="48" y="72"/>
                    </a:lnTo>
                    <a:lnTo>
                      <a:pt x="54" y="72"/>
                    </a:lnTo>
                    <a:lnTo>
                      <a:pt x="60" y="72"/>
                    </a:lnTo>
                    <a:lnTo>
                      <a:pt x="65" y="67"/>
                    </a:lnTo>
                    <a:lnTo>
                      <a:pt x="71" y="60"/>
                    </a:lnTo>
                    <a:lnTo>
                      <a:pt x="71" y="48"/>
                    </a:lnTo>
                    <a:lnTo>
                      <a:pt x="71" y="36"/>
                    </a:lnTo>
                    <a:lnTo>
                      <a:pt x="63" y="28"/>
                    </a:lnTo>
                    <a:lnTo>
                      <a:pt x="54" y="19"/>
                    </a:lnTo>
                    <a:lnTo>
                      <a:pt x="44" y="9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8" name="Freeform 48"/>
              <p:cNvSpPr>
                <a:spLocks/>
              </p:cNvSpPr>
              <p:nvPr/>
            </p:nvSpPr>
            <p:spPr bwMode="auto">
              <a:xfrm flipH="1">
                <a:off x="6162" y="1593"/>
                <a:ext cx="49" cy="90"/>
              </a:xfrm>
              <a:custGeom>
                <a:avLst/>
                <a:gdLst>
                  <a:gd name="T0" fmla="*/ 144 w 144"/>
                  <a:gd name="T1" fmla="*/ 395 h 395"/>
                  <a:gd name="T2" fmla="*/ 138 w 144"/>
                  <a:gd name="T3" fmla="*/ 389 h 395"/>
                  <a:gd name="T4" fmla="*/ 131 w 144"/>
                  <a:gd name="T5" fmla="*/ 383 h 395"/>
                  <a:gd name="T6" fmla="*/ 131 w 144"/>
                  <a:gd name="T7" fmla="*/ 377 h 395"/>
                  <a:gd name="T8" fmla="*/ 131 w 144"/>
                  <a:gd name="T9" fmla="*/ 371 h 395"/>
                  <a:gd name="T10" fmla="*/ 126 w 144"/>
                  <a:gd name="T11" fmla="*/ 365 h 395"/>
                  <a:gd name="T12" fmla="*/ 119 w 144"/>
                  <a:gd name="T13" fmla="*/ 358 h 395"/>
                  <a:gd name="T14" fmla="*/ 119 w 144"/>
                  <a:gd name="T15" fmla="*/ 350 h 395"/>
                  <a:gd name="T16" fmla="*/ 119 w 144"/>
                  <a:gd name="T17" fmla="*/ 341 h 395"/>
                  <a:gd name="T18" fmla="*/ 119 w 144"/>
                  <a:gd name="T19" fmla="*/ 333 h 395"/>
                  <a:gd name="T20" fmla="*/ 119 w 144"/>
                  <a:gd name="T21" fmla="*/ 323 h 395"/>
                  <a:gd name="T22" fmla="*/ 113 w 144"/>
                  <a:gd name="T23" fmla="*/ 317 h 395"/>
                  <a:gd name="T24" fmla="*/ 108 w 144"/>
                  <a:gd name="T25" fmla="*/ 312 h 395"/>
                  <a:gd name="T26" fmla="*/ 108 w 144"/>
                  <a:gd name="T27" fmla="*/ 306 h 395"/>
                  <a:gd name="T28" fmla="*/ 108 w 144"/>
                  <a:gd name="T29" fmla="*/ 299 h 395"/>
                  <a:gd name="T30" fmla="*/ 102 w 144"/>
                  <a:gd name="T31" fmla="*/ 294 h 395"/>
                  <a:gd name="T32" fmla="*/ 95 w 144"/>
                  <a:gd name="T33" fmla="*/ 287 h 395"/>
                  <a:gd name="T34" fmla="*/ 95 w 144"/>
                  <a:gd name="T35" fmla="*/ 275 h 395"/>
                  <a:gd name="T36" fmla="*/ 95 w 144"/>
                  <a:gd name="T37" fmla="*/ 262 h 395"/>
                  <a:gd name="T38" fmla="*/ 90 w 144"/>
                  <a:gd name="T39" fmla="*/ 258 h 395"/>
                  <a:gd name="T40" fmla="*/ 84 w 144"/>
                  <a:gd name="T41" fmla="*/ 251 h 395"/>
                  <a:gd name="T42" fmla="*/ 84 w 144"/>
                  <a:gd name="T43" fmla="*/ 239 h 395"/>
                  <a:gd name="T44" fmla="*/ 84 w 144"/>
                  <a:gd name="T45" fmla="*/ 226 h 395"/>
                  <a:gd name="T46" fmla="*/ 78 w 144"/>
                  <a:gd name="T47" fmla="*/ 221 h 395"/>
                  <a:gd name="T48" fmla="*/ 72 w 144"/>
                  <a:gd name="T49" fmla="*/ 215 h 395"/>
                  <a:gd name="T50" fmla="*/ 72 w 144"/>
                  <a:gd name="T51" fmla="*/ 204 h 395"/>
                  <a:gd name="T52" fmla="*/ 72 w 144"/>
                  <a:gd name="T53" fmla="*/ 191 h 395"/>
                  <a:gd name="T54" fmla="*/ 67 w 144"/>
                  <a:gd name="T55" fmla="*/ 185 h 395"/>
                  <a:gd name="T56" fmla="*/ 59 w 144"/>
                  <a:gd name="T57" fmla="*/ 179 h 395"/>
                  <a:gd name="T58" fmla="*/ 59 w 144"/>
                  <a:gd name="T59" fmla="*/ 173 h 395"/>
                  <a:gd name="T60" fmla="*/ 59 w 144"/>
                  <a:gd name="T61" fmla="*/ 167 h 395"/>
                  <a:gd name="T62" fmla="*/ 54 w 144"/>
                  <a:gd name="T63" fmla="*/ 162 h 395"/>
                  <a:gd name="T64" fmla="*/ 48 w 144"/>
                  <a:gd name="T65" fmla="*/ 155 h 395"/>
                  <a:gd name="T66" fmla="*/ 48 w 144"/>
                  <a:gd name="T67" fmla="*/ 146 h 395"/>
                  <a:gd name="T68" fmla="*/ 48 w 144"/>
                  <a:gd name="T69" fmla="*/ 137 h 395"/>
                  <a:gd name="T70" fmla="*/ 48 w 144"/>
                  <a:gd name="T71" fmla="*/ 128 h 395"/>
                  <a:gd name="T72" fmla="*/ 48 w 144"/>
                  <a:gd name="T73" fmla="*/ 118 h 395"/>
                  <a:gd name="T74" fmla="*/ 42 w 144"/>
                  <a:gd name="T75" fmla="*/ 114 h 395"/>
                  <a:gd name="T76" fmla="*/ 36 w 144"/>
                  <a:gd name="T77" fmla="*/ 108 h 395"/>
                  <a:gd name="T78" fmla="*/ 36 w 144"/>
                  <a:gd name="T79" fmla="*/ 102 h 395"/>
                  <a:gd name="T80" fmla="*/ 36 w 144"/>
                  <a:gd name="T81" fmla="*/ 95 h 395"/>
                  <a:gd name="T82" fmla="*/ 30 w 144"/>
                  <a:gd name="T83" fmla="*/ 89 h 395"/>
                  <a:gd name="T84" fmla="*/ 23 w 144"/>
                  <a:gd name="T85" fmla="*/ 83 h 395"/>
                  <a:gd name="T86" fmla="*/ 23 w 144"/>
                  <a:gd name="T87" fmla="*/ 71 h 395"/>
                  <a:gd name="T88" fmla="*/ 23 w 144"/>
                  <a:gd name="T89" fmla="*/ 58 h 395"/>
                  <a:gd name="T90" fmla="*/ 17 w 144"/>
                  <a:gd name="T91" fmla="*/ 54 h 395"/>
                  <a:gd name="T92" fmla="*/ 11 w 144"/>
                  <a:gd name="T93" fmla="*/ 47 h 395"/>
                  <a:gd name="T94" fmla="*/ 11 w 144"/>
                  <a:gd name="T95" fmla="*/ 41 h 395"/>
                  <a:gd name="T96" fmla="*/ 11 w 144"/>
                  <a:gd name="T97" fmla="*/ 35 h 395"/>
                  <a:gd name="T98" fmla="*/ 6 w 144"/>
                  <a:gd name="T99" fmla="*/ 29 h 395"/>
                  <a:gd name="T100" fmla="*/ 0 w 144"/>
                  <a:gd name="T101" fmla="*/ 22 h 395"/>
                  <a:gd name="T102" fmla="*/ 0 w 144"/>
                  <a:gd name="T103" fmla="*/ 10 h 395"/>
                  <a:gd name="T104" fmla="*/ 0 w 144"/>
                  <a:gd name="T105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4" h="395">
                    <a:moveTo>
                      <a:pt x="144" y="395"/>
                    </a:moveTo>
                    <a:lnTo>
                      <a:pt x="138" y="389"/>
                    </a:lnTo>
                    <a:lnTo>
                      <a:pt x="131" y="383"/>
                    </a:lnTo>
                    <a:lnTo>
                      <a:pt x="131" y="377"/>
                    </a:lnTo>
                    <a:lnTo>
                      <a:pt x="131" y="371"/>
                    </a:lnTo>
                    <a:lnTo>
                      <a:pt x="126" y="365"/>
                    </a:lnTo>
                    <a:lnTo>
                      <a:pt x="119" y="358"/>
                    </a:lnTo>
                    <a:lnTo>
                      <a:pt x="119" y="350"/>
                    </a:lnTo>
                    <a:lnTo>
                      <a:pt x="119" y="341"/>
                    </a:lnTo>
                    <a:lnTo>
                      <a:pt x="119" y="333"/>
                    </a:lnTo>
                    <a:lnTo>
                      <a:pt x="119" y="323"/>
                    </a:lnTo>
                    <a:lnTo>
                      <a:pt x="113" y="317"/>
                    </a:lnTo>
                    <a:lnTo>
                      <a:pt x="108" y="312"/>
                    </a:lnTo>
                    <a:lnTo>
                      <a:pt x="108" y="306"/>
                    </a:lnTo>
                    <a:lnTo>
                      <a:pt x="108" y="299"/>
                    </a:lnTo>
                    <a:lnTo>
                      <a:pt x="102" y="294"/>
                    </a:lnTo>
                    <a:lnTo>
                      <a:pt x="95" y="287"/>
                    </a:lnTo>
                    <a:lnTo>
                      <a:pt x="95" y="275"/>
                    </a:lnTo>
                    <a:lnTo>
                      <a:pt x="95" y="262"/>
                    </a:lnTo>
                    <a:lnTo>
                      <a:pt x="90" y="258"/>
                    </a:lnTo>
                    <a:lnTo>
                      <a:pt x="84" y="251"/>
                    </a:lnTo>
                    <a:lnTo>
                      <a:pt x="84" y="239"/>
                    </a:lnTo>
                    <a:lnTo>
                      <a:pt x="84" y="226"/>
                    </a:lnTo>
                    <a:lnTo>
                      <a:pt x="78" y="221"/>
                    </a:lnTo>
                    <a:lnTo>
                      <a:pt x="72" y="215"/>
                    </a:lnTo>
                    <a:lnTo>
                      <a:pt x="72" y="204"/>
                    </a:lnTo>
                    <a:lnTo>
                      <a:pt x="72" y="191"/>
                    </a:lnTo>
                    <a:lnTo>
                      <a:pt x="67" y="185"/>
                    </a:lnTo>
                    <a:lnTo>
                      <a:pt x="59" y="179"/>
                    </a:lnTo>
                    <a:lnTo>
                      <a:pt x="59" y="173"/>
                    </a:lnTo>
                    <a:lnTo>
                      <a:pt x="59" y="167"/>
                    </a:lnTo>
                    <a:lnTo>
                      <a:pt x="54" y="162"/>
                    </a:lnTo>
                    <a:lnTo>
                      <a:pt x="48" y="155"/>
                    </a:lnTo>
                    <a:lnTo>
                      <a:pt x="48" y="146"/>
                    </a:lnTo>
                    <a:lnTo>
                      <a:pt x="48" y="137"/>
                    </a:lnTo>
                    <a:lnTo>
                      <a:pt x="48" y="128"/>
                    </a:lnTo>
                    <a:lnTo>
                      <a:pt x="48" y="118"/>
                    </a:lnTo>
                    <a:lnTo>
                      <a:pt x="42" y="114"/>
                    </a:lnTo>
                    <a:lnTo>
                      <a:pt x="36" y="108"/>
                    </a:lnTo>
                    <a:lnTo>
                      <a:pt x="36" y="102"/>
                    </a:lnTo>
                    <a:lnTo>
                      <a:pt x="36" y="95"/>
                    </a:lnTo>
                    <a:lnTo>
                      <a:pt x="30" y="89"/>
                    </a:lnTo>
                    <a:lnTo>
                      <a:pt x="23" y="83"/>
                    </a:lnTo>
                    <a:lnTo>
                      <a:pt x="23" y="71"/>
                    </a:lnTo>
                    <a:lnTo>
                      <a:pt x="23" y="58"/>
                    </a:lnTo>
                    <a:lnTo>
                      <a:pt x="17" y="54"/>
                    </a:lnTo>
                    <a:lnTo>
                      <a:pt x="11" y="47"/>
                    </a:lnTo>
                    <a:lnTo>
                      <a:pt x="11" y="41"/>
                    </a:lnTo>
                    <a:lnTo>
                      <a:pt x="11" y="35"/>
                    </a:lnTo>
                    <a:lnTo>
                      <a:pt x="6" y="29"/>
                    </a:lnTo>
                    <a:lnTo>
                      <a:pt x="0" y="22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49" name="Freeform 49"/>
              <p:cNvSpPr>
                <a:spLocks/>
              </p:cNvSpPr>
              <p:nvPr/>
            </p:nvSpPr>
            <p:spPr bwMode="auto">
              <a:xfrm flipH="1">
                <a:off x="5992" y="1652"/>
                <a:ext cx="17" cy="27"/>
              </a:xfrm>
              <a:custGeom>
                <a:avLst/>
                <a:gdLst>
                  <a:gd name="T0" fmla="*/ 48 w 48"/>
                  <a:gd name="T1" fmla="*/ 121 h 121"/>
                  <a:gd name="T2" fmla="*/ 42 w 48"/>
                  <a:gd name="T3" fmla="*/ 115 h 121"/>
                  <a:gd name="T4" fmla="*/ 35 w 48"/>
                  <a:gd name="T5" fmla="*/ 109 h 121"/>
                  <a:gd name="T6" fmla="*/ 35 w 48"/>
                  <a:gd name="T7" fmla="*/ 98 h 121"/>
                  <a:gd name="T8" fmla="*/ 35 w 48"/>
                  <a:gd name="T9" fmla="*/ 85 h 121"/>
                  <a:gd name="T10" fmla="*/ 30 w 48"/>
                  <a:gd name="T11" fmla="*/ 79 h 121"/>
                  <a:gd name="T12" fmla="*/ 24 w 48"/>
                  <a:gd name="T13" fmla="*/ 73 h 121"/>
                  <a:gd name="T14" fmla="*/ 24 w 48"/>
                  <a:gd name="T15" fmla="*/ 67 h 121"/>
                  <a:gd name="T16" fmla="*/ 24 w 48"/>
                  <a:gd name="T17" fmla="*/ 61 h 121"/>
                  <a:gd name="T18" fmla="*/ 18 w 48"/>
                  <a:gd name="T19" fmla="*/ 55 h 121"/>
                  <a:gd name="T20" fmla="*/ 13 w 48"/>
                  <a:gd name="T21" fmla="*/ 50 h 121"/>
                  <a:gd name="T22" fmla="*/ 13 w 48"/>
                  <a:gd name="T23" fmla="*/ 44 h 121"/>
                  <a:gd name="T24" fmla="*/ 13 w 48"/>
                  <a:gd name="T25" fmla="*/ 37 h 121"/>
                  <a:gd name="T26" fmla="*/ 7 w 48"/>
                  <a:gd name="T27" fmla="*/ 32 h 121"/>
                  <a:gd name="T28" fmla="*/ 0 w 48"/>
                  <a:gd name="T29" fmla="*/ 25 h 121"/>
                  <a:gd name="T30" fmla="*/ 0 w 48"/>
                  <a:gd name="T31" fmla="*/ 13 h 121"/>
                  <a:gd name="T32" fmla="*/ 0 w 48"/>
                  <a:gd name="T3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121">
                    <a:moveTo>
                      <a:pt x="48" y="121"/>
                    </a:moveTo>
                    <a:lnTo>
                      <a:pt x="42" y="115"/>
                    </a:lnTo>
                    <a:lnTo>
                      <a:pt x="35" y="109"/>
                    </a:lnTo>
                    <a:lnTo>
                      <a:pt x="35" y="98"/>
                    </a:lnTo>
                    <a:lnTo>
                      <a:pt x="35" y="85"/>
                    </a:lnTo>
                    <a:lnTo>
                      <a:pt x="30" y="79"/>
                    </a:lnTo>
                    <a:lnTo>
                      <a:pt x="24" y="73"/>
                    </a:lnTo>
                    <a:lnTo>
                      <a:pt x="24" y="67"/>
                    </a:lnTo>
                    <a:lnTo>
                      <a:pt x="24" y="61"/>
                    </a:lnTo>
                    <a:lnTo>
                      <a:pt x="18" y="55"/>
                    </a:lnTo>
                    <a:lnTo>
                      <a:pt x="13" y="50"/>
                    </a:lnTo>
                    <a:lnTo>
                      <a:pt x="13" y="44"/>
                    </a:lnTo>
                    <a:lnTo>
                      <a:pt x="13" y="37"/>
                    </a:lnTo>
                    <a:lnTo>
                      <a:pt x="7" y="32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0" name="Freeform 50"/>
              <p:cNvSpPr>
                <a:spLocks/>
              </p:cNvSpPr>
              <p:nvPr/>
            </p:nvSpPr>
            <p:spPr bwMode="auto">
              <a:xfrm flipH="1">
                <a:off x="5904" y="1652"/>
                <a:ext cx="21" cy="27"/>
              </a:xfrm>
              <a:custGeom>
                <a:avLst/>
                <a:gdLst>
                  <a:gd name="T0" fmla="*/ 0 w 59"/>
                  <a:gd name="T1" fmla="*/ 121 h 121"/>
                  <a:gd name="T2" fmla="*/ 0 w 59"/>
                  <a:gd name="T3" fmla="*/ 115 h 121"/>
                  <a:gd name="T4" fmla="*/ 0 w 59"/>
                  <a:gd name="T5" fmla="*/ 109 h 121"/>
                  <a:gd name="T6" fmla="*/ 5 w 59"/>
                  <a:gd name="T7" fmla="*/ 103 h 121"/>
                  <a:gd name="T8" fmla="*/ 11 w 59"/>
                  <a:gd name="T9" fmla="*/ 96 h 121"/>
                  <a:gd name="T10" fmla="*/ 11 w 59"/>
                  <a:gd name="T11" fmla="*/ 91 h 121"/>
                  <a:gd name="T12" fmla="*/ 11 w 59"/>
                  <a:gd name="T13" fmla="*/ 85 h 121"/>
                  <a:gd name="T14" fmla="*/ 17 w 59"/>
                  <a:gd name="T15" fmla="*/ 79 h 121"/>
                  <a:gd name="T16" fmla="*/ 23 w 59"/>
                  <a:gd name="T17" fmla="*/ 73 h 121"/>
                  <a:gd name="T18" fmla="*/ 23 w 59"/>
                  <a:gd name="T19" fmla="*/ 67 h 121"/>
                  <a:gd name="T20" fmla="*/ 23 w 59"/>
                  <a:gd name="T21" fmla="*/ 61 h 121"/>
                  <a:gd name="T22" fmla="*/ 29 w 59"/>
                  <a:gd name="T23" fmla="*/ 55 h 121"/>
                  <a:gd name="T24" fmla="*/ 36 w 59"/>
                  <a:gd name="T25" fmla="*/ 50 h 121"/>
                  <a:gd name="T26" fmla="*/ 36 w 59"/>
                  <a:gd name="T27" fmla="*/ 44 h 121"/>
                  <a:gd name="T28" fmla="*/ 36 w 59"/>
                  <a:gd name="T29" fmla="*/ 37 h 121"/>
                  <a:gd name="T30" fmla="*/ 48 w 59"/>
                  <a:gd name="T31" fmla="*/ 25 h 121"/>
                  <a:gd name="T32" fmla="*/ 59 w 59"/>
                  <a:gd name="T33" fmla="*/ 13 h 121"/>
                  <a:gd name="T34" fmla="*/ 59 w 59"/>
                  <a:gd name="T35" fmla="*/ 7 h 121"/>
                  <a:gd name="T36" fmla="*/ 59 w 59"/>
                  <a:gd name="T3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" h="121">
                    <a:moveTo>
                      <a:pt x="0" y="121"/>
                    </a:moveTo>
                    <a:lnTo>
                      <a:pt x="0" y="115"/>
                    </a:lnTo>
                    <a:lnTo>
                      <a:pt x="0" y="109"/>
                    </a:lnTo>
                    <a:lnTo>
                      <a:pt x="5" y="103"/>
                    </a:lnTo>
                    <a:lnTo>
                      <a:pt x="11" y="96"/>
                    </a:lnTo>
                    <a:lnTo>
                      <a:pt x="11" y="91"/>
                    </a:lnTo>
                    <a:lnTo>
                      <a:pt x="11" y="85"/>
                    </a:lnTo>
                    <a:lnTo>
                      <a:pt x="17" y="79"/>
                    </a:lnTo>
                    <a:lnTo>
                      <a:pt x="23" y="73"/>
                    </a:lnTo>
                    <a:lnTo>
                      <a:pt x="23" y="67"/>
                    </a:lnTo>
                    <a:lnTo>
                      <a:pt x="23" y="61"/>
                    </a:lnTo>
                    <a:lnTo>
                      <a:pt x="29" y="55"/>
                    </a:lnTo>
                    <a:lnTo>
                      <a:pt x="36" y="50"/>
                    </a:lnTo>
                    <a:lnTo>
                      <a:pt x="36" y="44"/>
                    </a:lnTo>
                    <a:lnTo>
                      <a:pt x="36" y="37"/>
                    </a:lnTo>
                    <a:lnTo>
                      <a:pt x="48" y="25"/>
                    </a:lnTo>
                    <a:lnTo>
                      <a:pt x="59" y="13"/>
                    </a:lnTo>
                    <a:lnTo>
                      <a:pt x="59" y="7"/>
                    </a:lnTo>
                    <a:lnTo>
                      <a:pt x="5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1" name="Freeform 51"/>
              <p:cNvSpPr>
                <a:spLocks/>
              </p:cNvSpPr>
              <p:nvPr/>
            </p:nvSpPr>
            <p:spPr bwMode="auto">
              <a:xfrm flipH="1">
                <a:off x="5856" y="1603"/>
                <a:ext cx="23" cy="25"/>
              </a:xfrm>
              <a:custGeom>
                <a:avLst/>
                <a:gdLst>
                  <a:gd name="T0" fmla="*/ 0 w 73"/>
                  <a:gd name="T1" fmla="*/ 108 h 108"/>
                  <a:gd name="T2" fmla="*/ 0 w 73"/>
                  <a:gd name="T3" fmla="*/ 102 h 108"/>
                  <a:gd name="T4" fmla="*/ 0 w 73"/>
                  <a:gd name="T5" fmla="*/ 96 h 108"/>
                  <a:gd name="T6" fmla="*/ 8 w 73"/>
                  <a:gd name="T7" fmla="*/ 88 h 108"/>
                  <a:gd name="T8" fmla="*/ 18 w 73"/>
                  <a:gd name="T9" fmla="*/ 78 h 108"/>
                  <a:gd name="T10" fmla="*/ 27 w 73"/>
                  <a:gd name="T11" fmla="*/ 69 h 108"/>
                  <a:gd name="T12" fmla="*/ 36 w 73"/>
                  <a:gd name="T13" fmla="*/ 61 h 108"/>
                  <a:gd name="T14" fmla="*/ 36 w 73"/>
                  <a:gd name="T15" fmla="*/ 55 h 108"/>
                  <a:gd name="T16" fmla="*/ 36 w 73"/>
                  <a:gd name="T17" fmla="*/ 48 h 108"/>
                  <a:gd name="T18" fmla="*/ 48 w 73"/>
                  <a:gd name="T19" fmla="*/ 36 h 108"/>
                  <a:gd name="T20" fmla="*/ 60 w 73"/>
                  <a:gd name="T21" fmla="*/ 24 h 108"/>
                  <a:gd name="T22" fmla="*/ 60 w 73"/>
                  <a:gd name="T23" fmla="*/ 18 h 108"/>
                  <a:gd name="T24" fmla="*/ 60 w 73"/>
                  <a:gd name="T25" fmla="*/ 11 h 108"/>
                  <a:gd name="T26" fmla="*/ 66 w 73"/>
                  <a:gd name="T27" fmla="*/ 7 h 108"/>
                  <a:gd name="T28" fmla="*/ 73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8" y="88"/>
                    </a:lnTo>
                    <a:lnTo>
                      <a:pt x="18" y="78"/>
                    </a:lnTo>
                    <a:lnTo>
                      <a:pt x="27" y="69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1"/>
                    </a:lnTo>
                    <a:lnTo>
                      <a:pt x="66" y="7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2" name="Freeform 52"/>
              <p:cNvSpPr>
                <a:spLocks/>
              </p:cNvSpPr>
              <p:nvPr/>
            </p:nvSpPr>
            <p:spPr bwMode="auto">
              <a:xfrm flipH="1">
                <a:off x="6029" y="1593"/>
                <a:ext cx="20" cy="32"/>
              </a:xfrm>
              <a:custGeom>
                <a:avLst/>
                <a:gdLst>
                  <a:gd name="T0" fmla="*/ 60 w 60"/>
                  <a:gd name="T1" fmla="*/ 143 h 143"/>
                  <a:gd name="T2" fmla="*/ 60 w 60"/>
                  <a:gd name="T3" fmla="*/ 137 h 143"/>
                  <a:gd name="T4" fmla="*/ 60 w 60"/>
                  <a:gd name="T5" fmla="*/ 131 h 143"/>
                  <a:gd name="T6" fmla="*/ 54 w 60"/>
                  <a:gd name="T7" fmla="*/ 125 h 143"/>
                  <a:gd name="T8" fmla="*/ 47 w 60"/>
                  <a:gd name="T9" fmla="*/ 118 h 143"/>
                  <a:gd name="T10" fmla="*/ 47 w 60"/>
                  <a:gd name="T11" fmla="*/ 114 h 143"/>
                  <a:gd name="T12" fmla="*/ 47 w 60"/>
                  <a:gd name="T13" fmla="*/ 108 h 143"/>
                  <a:gd name="T14" fmla="*/ 42 w 60"/>
                  <a:gd name="T15" fmla="*/ 102 h 143"/>
                  <a:gd name="T16" fmla="*/ 36 w 60"/>
                  <a:gd name="T17" fmla="*/ 95 h 143"/>
                  <a:gd name="T18" fmla="*/ 36 w 60"/>
                  <a:gd name="T19" fmla="*/ 83 h 143"/>
                  <a:gd name="T20" fmla="*/ 36 w 60"/>
                  <a:gd name="T21" fmla="*/ 71 h 143"/>
                  <a:gd name="T22" fmla="*/ 31 w 60"/>
                  <a:gd name="T23" fmla="*/ 65 h 143"/>
                  <a:gd name="T24" fmla="*/ 24 w 60"/>
                  <a:gd name="T25" fmla="*/ 58 h 143"/>
                  <a:gd name="T26" fmla="*/ 24 w 60"/>
                  <a:gd name="T27" fmla="*/ 54 h 143"/>
                  <a:gd name="T28" fmla="*/ 24 w 60"/>
                  <a:gd name="T29" fmla="*/ 47 h 143"/>
                  <a:gd name="T30" fmla="*/ 18 w 60"/>
                  <a:gd name="T31" fmla="*/ 41 h 143"/>
                  <a:gd name="T32" fmla="*/ 12 w 60"/>
                  <a:gd name="T33" fmla="*/ 35 h 143"/>
                  <a:gd name="T34" fmla="*/ 12 w 60"/>
                  <a:gd name="T35" fmla="*/ 29 h 143"/>
                  <a:gd name="T36" fmla="*/ 12 w 60"/>
                  <a:gd name="T37" fmla="*/ 22 h 143"/>
                  <a:gd name="T38" fmla="*/ 6 w 60"/>
                  <a:gd name="T39" fmla="*/ 17 h 143"/>
                  <a:gd name="T40" fmla="*/ 0 w 60"/>
                  <a:gd name="T41" fmla="*/ 10 h 143"/>
                  <a:gd name="T42" fmla="*/ 0 w 60"/>
                  <a:gd name="T43" fmla="*/ 6 h 143"/>
                  <a:gd name="T44" fmla="*/ 0 w 60"/>
                  <a:gd name="T4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0" h="143">
                    <a:moveTo>
                      <a:pt x="60" y="143"/>
                    </a:moveTo>
                    <a:lnTo>
                      <a:pt x="60" y="137"/>
                    </a:lnTo>
                    <a:lnTo>
                      <a:pt x="60" y="131"/>
                    </a:lnTo>
                    <a:lnTo>
                      <a:pt x="54" y="125"/>
                    </a:lnTo>
                    <a:lnTo>
                      <a:pt x="47" y="118"/>
                    </a:lnTo>
                    <a:lnTo>
                      <a:pt x="47" y="114"/>
                    </a:lnTo>
                    <a:lnTo>
                      <a:pt x="47" y="108"/>
                    </a:lnTo>
                    <a:lnTo>
                      <a:pt x="42" y="102"/>
                    </a:lnTo>
                    <a:lnTo>
                      <a:pt x="36" y="95"/>
                    </a:lnTo>
                    <a:lnTo>
                      <a:pt x="36" y="83"/>
                    </a:lnTo>
                    <a:lnTo>
                      <a:pt x="36" y="71"/>
                    </a:lnTo>
                    <a:lnTo>
                      <a:pt x="31" y="65"/>
                    </a:lnTo>
                    <a:lnTo>
                      <a:pt x="24" y="58"/>
                    </a:lnTo>
                    <a:lnTo>
                      <a:pt x="24" y="54"/>
                    </a:lnTo>
                    <a:lnTo>
                      <a:pt x="24" y="47"/>
                    </a:lnTo>
                    <a:lnTo>
                      <a:pt x="18" y="41"/>
                    </a:lnTo>
                    <a:lnTo>
                      <a:pt x="12" y="35"/>
                    </a:lnTo>
                    <a:lnTo>
                      <a:pt x="12" y="29"/>
                    </a:lnTo>
                    <a:lnTo>
                      <a:pt x="12" y="22"/>
                    </a:lnTo>
                    <a:lnTo>
                      <a:pt x="6" y="17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3" name="Freeform 53"/>
              <p:cNvSpPr>
                <a:spLocks/>
              </p:cNvSpPr>
              <p:nvPr/>
            </p:nvSpPr>
            <p:spPr bwMode="auto">
              <a:xfrm flipH="1">
                <a:off x="6211" y="1573"/>
                <a:ext cx="25" cy="20"/>
              </a:xfrm>
              <a:custGeom>
                <a:avLst/>
                <a:gdLst>
                  <a:gd name="T0" fmla="*/ 73 w 73"/>
                  <a:gd name="T1" fmla="*/ 86 h 86"/>
                  <a:gd name="T2" fmla="*/ 61 w 73"/>
                  <a:gd name="T3" fmla="*/ 86 h 86"/>
                  <a:gd name="T4" fmla="*/ 49 w 73"/>
                  <a:gd name="T5" fmla="*/ 86 h 86"/>
                  <a:gd name="T6" fmla="*/ 43 w 73"/>
                  <a:gd name="T7" fmla="*/ 80 h 86"/>
                  <a:gd name="T8" fmla="*/ 36 w 73"/>
                  <a:gd name="T9" fmla="*/ 73 h 86"/>
                  <a:gd name="T10" fmla="*/ 25 w 73"/>
                  <a:gd name="T11" fmla="*/ 73 h 86"/>
                  <a:gd name="T12" fmla="*/ 13 w 73"/>
                  <a:gd name="T13" fmla="*/ 73 h 86"/>
                  <a:gd name="T14" fmla="*/ 13 w 73"/>
                  <a:gd name="T15" fmla="*/ 67 h 86"/>
                  <a:gd name="T16" fmla="*/ 13 w 73"/>
                  <a:gd name="T17" fmla="*/ 61 h 86"/>
                  <a:gd name="T18" fmla="*/ 7 w 73"/>
                  <a:gd name="T19" fmla="*/ 55 h 86"/>
                  <a:gd name="T20" fmla="*/ 0 w 73"/>
                  <a:gd name="T21" fmla="*/ 50 h 86"/>
                  <a:gd name="T22" fmla="*/ 0 w 73"/>
                  <a:gd name="T23" fmla="*/ 44 h 86"/>
                  <a:gd name="T24" fmla="*/ 0 w 73"/>
                  <a:gd name="T25" fmla="*/ 37 h 86"/>
                  <a:gd name="T26" fmla="*/ 6 w 73"/>
                  <a:gd name="T27" fmla="*/ 31 h 86"/>
                  <a:gd name="T28" fmla="*/ 13 w 73"/>
                  <a:gd name="T29" fmla="*/ 25 h 86"/>
                  <a:gd name="T30" fmla="*/ 13 w 73"/>
                  <a:gd name="T31" fmla="*/ 13 h 86"/>
                  <a:gd name="T32" fmla="*/ 13 w 73"/>
                  <a:gd name="T3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86">
                    <a:moveTo>
                      <a:pt x="73" y="86"/>
                    </a:moveTo>
                    <a:lnTo>
                      <a:pt x="61" y="86"/>
                    </a:lnTo>
                    <a:lnTo>
                      <a:pt x="49" y="86"/>
                    </a:lnTo>
                    <a:lnTo>
                      <a:pt x="43" y="80"/>
                    </a:lnTo>
                    <a:lnTo>
                      <a:pt x="36" y="73"/>
                    </a:lnTo>
                    <a:lnTo>
                      <a:pt x="25" y="73"/>
                    </a:lnTo>
                    <a:lnTo>
                      <a:pt x="13" y="73"/>
                    </a:lnTo>
                    <a:lnTo>
                      <a:pt x="13" y="67"/>
                    </a:lnTo>
                    <a:lnTo>
                      <a:pt x="13" y="61"/>
                    </a:lnTo>
                    <a:lnTo>
                      <a:pt x="7" y="55"/>
                    </a:lnTo>
                    <a:lnTo>
                      <a:pt x="0" y="50"/>
                    </a:lnTo>
                    <a:lnTo>
                      <a:pt x="0" y="44"/>
                    </a:lnTo>
                    <a:lnTo>
                      <a:pt x="0" y="37"/>
                    </a:lnTo>
                    <a:lnTo>
                      <a:pt x="6" y="31"/>
                    </a:lnTo>
                    <a:lnTo>
                      <a:pt x="13" y="25"/>
                    </a:lnTo>
                    <a:lnTo>
                      <a:pt x="13" y="13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4" name="Freeform 54"/>
              <p:cNvSpPr>
                <a:spLocks/>
              </p:cNvSpPr>
              <p:nvPr/>
            </p:nvSpPr>
            <p:spPr bwMode="auto">
              <a:xfrm flipH="1">
                <a:off x="6207" y="1573"/>
                <a:ext cx="24" cy="20"/>
              </a:xfrm>
              <a:custGeom>
                <a:avLst/>
                <a:gdLst>
                  <a:gd name="T0" fmla="*/ 60 w 71"/>
                  <a:gd name="T1" fmla="*/ 86 h 86"/>
                  <a:gd name="T2" fmla="*/ 60 w 71"/>
                  <a:gd name="T3" fmla="*/ 80 h 86"/>
                  <a:gd name="T4" fmla="*/ 60 w 71"/>
                  <a:gd name="T5" fmla="*/ 73 h 86"/>
                  <a:gd name="T6" fmla="*/ 64 w 71"/>
                  <a:gd name="T7" fmla="*/ 67 h 86"/>
                  <a:gd name="T8" fmla="*/ 71 w 71"/>
                  <a:gd name="T9" fmla="*/ 61 h 86"/>
                  <a:gd name="T10" fmla="*/ 71 w 71"/>
                  <a:gd name="T11" fmla="*/ 50 h 86"/>
                  <a:gd name="T12" fmla="*/ 71 w 71"/>
                  <a:gd name="T13" fmla="*/ 37 h 86"/>
                  <a:gd name="T14" fmla="*/ 63 w 71"/>
                  <a:gd name="T15" fmla="*/ 27 h 86"/>
                  <a:gd name="T16" fmla="*/ 54 w 71"/>
                  <a:gd name="T17" fmla="*/ 19 h 86"/>
                  <a:gd name="T18" fmla="*/ 44 w 71"/>
                  <a:gd name="T19" fmla="*/ 10 h 86"/>
                  <a:gd name="T20" fmla="*/ 36 w 71"/>
                  <a:gd name="T21" fmla="*/ 0 h 86"/>
                  <a:gd name="T22" fmla="*/ 27 w 71"/>
                  <a:gd name="T23" fmla="*/ 0 h 86"/>
                  <a:gd name="T24" fmla="*/ 18 w 71"/>
                  <a:gd name="T25" fmla="*/ 0 h 86"/>
                  <a:gd name="T26" fmla="*/ 8 w 71"/>
                  <a:gd name="T27" fmla="*/ 0 h 86"/>
                  <a:gd name="T28" fmla="*/ 0 w 71"/>
                  <a:gd name="T2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86">
                    <a:moveTo>
                      <a:pt x="60" y="86"/>
                    </a:moveTo>
                    <a:lnTo>
                      <a:pt x="60" y="80"/>
                    </a:lnTo>
                    <a:lnTo>
                      <a:pt x="60" y="73"/>
                    </a:lnTo>
                    <a:lnTo>
                      <a:pt x="64" y="67"/>
                    </a:lnTo>
                    <a:lnTo>
                      <a:pt x="71" y="61"/>
                    </a:lnTo>
                    <a:lnTo>
                      <a:pt x="71" y="50"/>
                    </a:lnTo>
                    <a:lnTo>
                      <a:pt x="71" y="37"/>
                    </a:lnTo>
                    <a:lnTo>
                      <a:pt x="63" y="27"/>
                    </a:lnTo>
                    <a:lnTo>
                      <a:pt x="54" y="19"/>
                    </a:lnTo>
                    <a:lnTo>
                      <a:pt x="44" y="10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5" name="Freeform 55"/>
              <p:cNvSpPr>
                <a:spLocks/>
              </p:cNvSpPr>
              <p:nvPr/>
            </p:nvSpPr>
            <p:spPr bwMode="auto">
              <a:xfrm flipH="1">
                <a:off x="5807" y="1562"/>
                <a:ext cx="23" cy="19"/>
              </a:xfrm>
              <a:custGeom>
                <a:avLst/>
                <a:gdLst>
                  <a:gd name="T0" fmla="*/ 0 w 72"/>
                  <a:gd name="T1" fmla="*/ 84 h 84"/>
                  <a:gd name="T2" fmla="*/ 6 w 72"/>
                  <a:gd name="T3" fmla="*/ 78 h 84"/>
                  <a:gd name="T4" fmla="*/ 12 w 72"/>
                  <a:gd name="T5" fmla="*/ 72 h 84"/>
                  <a:gd name="T6" fmla="*/ 12 w 72"/>
                  <a:gd name="T7" fmla="*/ 66 h 84"/>
                  <a:gd name="T8" fmla="*/ 12 w 72"/>
                  <a:gd name="T9" fmla="*/ 60 h 84"/>
                  <a:gd name="T10" fmla="*/ 18 w 72"/>
                  <a:gd name="T11" fmla="*/ 54 h 84"/>
                  <a:gd name="T12" fmla="*/ 24 w 72"/>
                  <a:gd name="T13" fmla="*/ 47 h 84"/>
                  <a:gd name="T14" fmla="*/ 29 w 72"/>
                  <a:gd name="T15" fmla="*/ 47 h 84"/>
                  <a:gd name="T16" fmla="*/ 37 w 72"/>
                  <a:gd name="T17" fmla="*/ 47 h 84"/>
                  <a:gd name="T18" fmla="*/ 48 w 72"/>
                  <a:gd name="T19" fmla="*/ 36 h 84"/>
                  <a:gd name="T20" fmla="*/ 60 w 72"/>
                  <a:gd name="T21" fmla="*/ 24 h 84"/>
                  <a:gd name="T22" fmla="*/ 60 w 72"/>
                  <a:gd name="T23" fmla="*/ 18 h 84"/>
                  <a:gd name="T24" fmla="*/ 60 w 72"/>
                  <a:gd name="T25" fmla="*/ 12 h 84"/>
                  <a:gd name="T26" fmla="*/ 66 w 72"/>
                  <a:gd name="T27" fmla="*/ 6 h 84"/>
                  <a:gd name="T28" fmla="*/ 72 w 72"/>
                  <a:gd name="T29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84">
                    <a:moveTo>
                      <a:pt x="0" y="84"/>
                    </a:moveTo>
                    <a:lnTo>
                      <a:pt x="6" y="78"/>
                    </a:lnTo>
                    <a:lnTo>
                      <a:pt x="12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8" y="54"/>
                    </a:lnTo>
                    <a:lnTo>
                      <a:pt x="24" y="47"/>
                    </a:lnTo>
                    <a:lnTo>
                      <a:pt x="29" y="47"/>
                    </a:lnTo>
                    <a:lnTo>
                      <a:pt x="37" y="47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6" name="Freeform 56"/>
              <p:cNvSpPr>
                <a:spLocks/>
              </p:cNvSpPr>
              <p:nvPr/>
            </p:nvSpPr>
            <p:spPr bwMode="auto">
              <a:xfrm flipH="1">
                <a:off x="6231" y="1532"/>
                <a:ext cx="32" cy="41"/>
              </a:xfrm>
              <a:custGeom>
                <a:avLst/>
                <a:gdLst>
                  <a:gd name="T0" fmla="*/ 96 w 96"/>
                  <a:gd name="T1" fmla="*/ 179 h 179"/>
                  <a:gd name="T2" fmla="*/ 96 w 96"/>
                  <a:gd name="T3" fmla="*/ 173 h 179"/>
                  <a:gd name="T4" fmla="*/ 96 w 96"/>
                  <a:gd name="T5" fmla="*/ 168 h 179"/>
                  <a:gd name="T6" fmla="*/ 90 w 96"/>
                  <a:gd name="T7" fmla="*/ 162 h 179"/>
                  <a:gd name="T8" fmla="*/ 83 w 96"/>
                  <a:gd name="T9" fmla="*/ 156 h 179"/>
                  <a:gd name="T10" fmla="*/ 83 w 96"/>
                  <a:gd name="T11" fmla="*/ 150 h 179"/>
                  <a:gd name="T12" fmla="*/ 83 w 96"/>
                  <a:gd name="T13" fmla="*/ 144 h 179"/>
                  <a:gd name="T14" fmla="*/ 78 w 96"/>
                  <a:gd name="T15" fmla="*/ 138 h 179"/>
                  <a:gd name="T16" fmla="*/ 71 w 96"/>
                  <a:gd name="T17" fmla="*/ 132 h 179"/>
                  <a:gd name="T18" fmla="*/ 71 w 96"/>
                  <a:gd name="T19" fmla="*/ 127 h 179"/>
                  <a:gd name="T20" fmla="*/ 71 w 96"/>
                  <a:gd name="T21" fmla="*/ 120 h 179"/>
                  <a:gd name="T22" fmla="*/ 65 w 96"/>
                  <a:gd name="T23" fmla="*/ 114 h 179"/>
                  <a:gd name="T24" fmla="*/ 60 w 96"/>
                  <a:gd name="T25" fmla="*/ 108 h 179"/>
                  <a:gd name="T26" fmla="*/ 60 w 96"/>
                  <a:gd name="T27" fmla="*/ 102 h 179"/>
                  <a:gd name="T28" fmla="*/ 60 w 96"/>
                  <a:gd name="T29" fmla="*/ 96 h 179"/>
                  <a:gd name="T30" fmla="*/ 48 w 96"/>
                  <a:gd name="T31" fmla="*/ 84 h 179"/>
                  <a:gd name="T32" fmla="*/ 35 w 96"/>
                  <a:gd name="T33" fmla="*/ 71 h 179"/>
                  <a:gd name="T34" fmla="*/ 35 w 96"/>
                  <a:gd name="T35" fmla="*/ 66 h 179"/>
                  <a:gd name="T36" fmla="*/ 35 w 96"/>
                  <a:gd name="T37" fmla="*/ 60 h 179"/>
                  <a:gd name="T38" fmla="*/ 30 w 96"/>
                  <a:gd name="T39" fmla="*/ 54 h 179"/>
                  <a:gd name="T40" fmla="*/ 24 w 96"/>
                  <a:gd name="T41" fmla="*/ 48 h 179"/>
                  <a:gd name="T42" fmla="*/ 24 w 96"/>
                  <a:gd name="T43" fmla="*/ 42 h 179"/>
                  <a:gd name="T44" fmla="*/ 24 w 96"/>
                  <a:gd name="T45" fmla="*/ 36 h 179"/>
                  <a:gd name="T46" fmla="*/ 19 w 96"/>
                  <a:gd name="T47" fmla="*/ 30 h 179"/>
                  <a:gd name="T48" fmla="*/ 12 w 96"/>
                  <a:gd name="T49" fmla="*/ 23 h 179"/>
                  <a:gd name="T50" fmla="*/ 12 w 96"/>
                  <a:gd name="T51" fmla="*/ 19 h 179"/>
                  <a:gd name="T52" fmla="*/ 12 w 96"/>
                  <a:gd name="T53" fmla="*/ 12 h 179"/>
                  <a:gd name="T54" fmla="*/ 6 w 96"/>
                  <a:gd name="T55" fmla="*/ 6 h 179"/>
                  <a:gd name="T56" fmla="*/ 0 w 96"/>
                  <a:gd name="T5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79">
                    <a:moveTo>
                      <a:pt x="96" y="179"/>
                    </a:moveTo>
                    <a:lnTo>
                      <a:pt x="96" y="173"/>
                    </a:lnTo>
                    <a:lnTo>
                      <a:pt x="96" y="168"/>
                    </a:lnTo>
                    <a:lnTo>
                      <a:pt x="90" y="162"/>
                    </a:lnTo>
                    <a:lnTo>
                      <a:pt x="83" y="156"/>
                    </a:lnTo>
                    <a:lnTo>
                      <a:pt x="83" y="150"/>
                    </a:lnTo>
                    <a:lnTo>
                      <a:pt x="83" y="144"/>
                    </a:lnTo>
                    <a:lnTo>
                      <a:pt x="78" y="138"/>
                    </a:lnTo>
                    <a:lnTo>
                      <a:pt x="71" y="132"/>
                    </a:lnTo>
                    <a:lnTo>
                      <a:pt x="71" y="127"/>
                    </a:lnTo>
                    <a:lnTo>
                      <a:pt x="71" y="120"/>
                    </a:lnTo>
                    <a:lnTo>
                      <a:pt x="65" y="114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48" y="84"/>
                    </a:lnTo>
                    <a:lnTo>
                      <a:pt x="35" y="71"/>
                    </a:lnTo>
                    <a:lnTo>
                      <a:pt x="35" y="66"/>
                    </a:lnTo>
                    <a:lnTo>
                      <a:pt x="35" y="60"/>
                    </a:lnTo>
                    <a:lnTo>
                      <a:pt x="30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9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7" name="Freeform 57"/>
              <p:cNvSpPr>
                <a:spLocks/>
              </p:cNvSpPr>
              <p:nvPr/>
            </p:nvSpPr>
            <p:spPr bwMode="auto">
              <a:xfrm flipH="1">
                <a:off x="6073" y="1535"/>
                <a:ext cx="25" cy="30"/>
              </a:xfrm>
              <a:custGeom>
                <a:avLst/>
                <a:gdLst>
                  <a:gd name="T0" fmla="*/ 73 w 73"/>
                  <a:gd name="T1" fmla="*/ 132 h 132"/>
                  <a:gd name="T2" fmla="*/ 73 w 73"/>
                  <a:gd name="T3" fmla="*/ 126 h 132"/>
                  <a:gd name="T4" fmla="*/ 73 w 73"/>
                  <a:gd name="T5" fmla="*/ 120 h 132"/>
                  <a:gd name="T6" fmla="*/ 68 w 73"/>
                  <a:gd name="T7" fmla="*/ 115 h 132"/>
                  <a:gd name="T8" fmla="*/ 61 w 73"/>
                  <a:gd name="T9" fmla="*/ 108 h 132"/>
                  <a:gd name="T10" fmla="*/ 61 w 73"/>
                  <a:gd name="T11" fmla="*/ 102 h 132"/>
                  <a:gd name="T12" fmla="*/ 61 w 73"/>
                  <a:gd name="T13" fmla="*/ 96 h 132"/>
                  <a:gd name="T14" fmla="*/ 49 w 73"/>
                  <a:gd name="T15" fmla="*/ 84 h 132"/>
                  <a:gd name="T16" fmla="*/ 36 w 73"/>
                  <a:gd name="T17" fmla="*/ 71 h 132"/>
                  <a:gd name="T18" fmla="*/ 36 w 73"/>
                  <a:gd name="T19" fmla="*/ 65 h 132"/>
                  <a:gd name="T20" fmla="*/ 36 w 73"/>
                  <a:gd name="T21" fmla="*/ 59 h 132"/>
                  <a:gd name="T22" fmla="*/ 24 w 73"/>
                  <a:gd name="T23" fmla="*/ 48 h 132"/>
                  <a:gd name="T24" fmla="*/ 13 w 73"/>
                  <a:gd name="T25" fmla="*/ 36 h 132"/>
                  <a:gd name="T26" fmla="*/ 13 w 73"/>
                  <a:gd name="T27" fmla="*/ 30 h 132"/>
                  <a:gd name="T28" fmla="*/ 13 w 73"/>
                  <a:gd name="T29" fmla="*/ 24 h 132"/>
                  <a:gd name="T30" fmla="*/ 7 w 73"/>
                  <a:gd name="T31" fmla="*/ 18 h 132"/>
                  <a:gd name="T32" fmla="*/ 0 w 73"/>
                  <a:gd name="T33" fmla="*/ 11 h 132"/>
                  <a:gd name="T34" fmla="*/ 0 w 73"/>
                  <a:gd name="T35" fmla="*/ 7 h 132"/>
                  <a:gd name="T36" fmla="*/ 0 w 73"/>
                  <a:gd name="T3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132">
                    <a:moveTo>
                      <a:pt x="73" y="132"/>
                    </a:moveTo>
                    <a:lnTo>
                      <a:pt x="73" y="126"/>
                    </a:lnTo>
                    <a:lnTo>
                      <a:pt x="73" y="120"/>
                    </a:lnTo>
                    <a:lnTo>
                      <a:pt x="68" y="115"/>
                    </a:lnTo>
                    <a:lnTo>
                      <a:pt x="61" y="108"/>
                    </a:lnTo>
                    <a:lnTo>
                      <a:pt x="61" y="102"/>
                    </a:lnTo>
                    <a:lnTo>
                      <a:pt x="61" y="96"/>
                    </a:lnTo>
                    <a:lnTo>
                      <a:pt x="49" y="84"/>
                    </a:lnTo>
                    <a:lnTo>
                      <a:pt x="36" y="71"/>
                    </a:lnTo>
                    <a:lnTo>
                      <a:pt x="36" y="65"/>
                    </a:lnTo>
                    <a:lnTo>
                      <a:pt x="36" y="59"/>
                    </a:lnTo>
                    <a:lnTo>
                      <a:pt x="24" y="48"/>
                    </a:lnTo>
                    <a:lnTo>
                      <a:pt x="13" y="36"/>
                    </a:lnTo>
                    <a:lnTo>
                      <a:pt x="13" y="30"/>
                    </a:lnTo>
                    <a:lnTo>
                      <a:pt x="13" y="24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8" name="Freeform 58"/>
              <p:cNvSpPr>
                <a:spLocks/>
              </p:cNvSpPr>
              <p:nvPr/>
            </p:nvSpPr>
            <p:spPr bwMode="auto">
              <a:xfrm flipH="1">
                <a:off x="5734" y="1511"/>
                <a:ext cx="37" cy="24"/>
              </a:xfrm>
              <a:custGeom>
                <a:avLst/>
                <a:gdLst>
                  <a:gd name="T0" fmla="*/ 0 w 108"/>
                  <a:gd name="T1" fmla="*/ 108 h 108"/>
                  <a:gd name="T2" fmla="*/ 0 w 108"/>
                  <a:gd name="T3" fmla="*/ 102 h 108"/>
                  <a:gd name="T4" fmla="*/ 0 w 108"/>
                  <a:gd name="T5" fmla="*/ 96 h 108"/>
                  <a:gd name="T6" fmla="*/ 25 w 108"/>
                  <a:gd name="T7" fmla="*/ 71 h 108"/>
                  <a:gd name="T8" fmla="*/ 49 w 108"/>
                  <a:gd name="T9" fmla="*/ 48 h 108"/>
                  <a:gd name="T10" fmla="*/ 73 w 108"/>
                  <a:gd name="T11" fmla="*/ 23 h 108"/>
                  <a:gd name="T12" fmla="*/ 97 w 108"/>
                  <a:gd name="T13" fmla="*/ 0 h 108"/>
                  <a:gd name="T14" fmla="*/ 102 w 108"/>
                  <a:gd name="T15" fmla="*/ 0 h 108"/>
                  <a:gd name="T16" fmla="*/ 108 w 108"/>
                  <a:gd name="T1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25" y="71"/>
                    </a:lnTo>
                    <a:lnTo>
                      <a:pt x="49" y="48"/>
                    </a:lnTo>
                    <a:lnTo>
                      <a:pt x="73" y="2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59" name="Freeform 59"/>
              <p:cNvSpPr>
                <a:spLocks/>
              </p:cNvSpPr>
              <p:nvPr/>
            </p:nvSpPr>
            <p:spPr bwMode="auto">
              <a:xfrm flipH="1">
                <a:off x="6118" y="1488"/>
                <a:ext cx="29" cy="28"/>
              </a:xfrm>
              <a:custGeom>
                <a:avLst/>
                <a:gdLst>
                  <a:gd name="T0" fmla="*/ 84 w 84"/>
                  <a:gd name="T1" fmla="*/ 121 h 121"/>
                  <a:gd name="T2" fmla="*/ 84 w 84"/>
                  <a:gd name="T3" fmla="*/ 115 h 121"/>
                  <a:gd name="T4" fmla="*/ 84 w 84"/>
                  <a:gd name="T5" fmla="*/ 108 h 121"/>
                  <a:gd name="T6" fmla="*/ 75 w 84"/>
                  <a:gd name="T7" fmla="*/ 99 h 121"/>
                  <a:gd name="T8" fmla="*/ 66 w 84"/>
                  <a:gd name="T9" fmla="*/ 90 h 121"/>
                  <a:gd name="T10" fmla="*/ 56 w 84"/>
                  <a:gd name="T11" fmla="*/ 81 h 121"/>
                  <a:gd name="T12" fmla="*/ 48 w 84"/>
                  <a:gd name="T13" fmla="*/ 71 h 121"/>
                  <a:gd name="T14" fmla="*/ 48 w 84"/>
                  <a:gd name="T15" fmla="*/ 65 h 121"/>
                  <a:gd name="T16" fmla="*/ 48 w 84"/>
                  <a:gd name="T17" fmla="*/ 60 h 121"/>
                  <a:gd name="T18" fmla="*/ 36 w 84"/>
                  <a:gd name="T19" fmla="*/ 48 h 121"/>
                  <a:gd name="T20" fmla="*/ 23 w 84"/>
                  <a:gd name="T21" fmla="*/ 35 h 121"/>
                  <a:gd name="T22" fmla="*/ 23 w 84"/>
                  <a:gd name="T23" fmla="*/ 30 h 121"/>
                  <a:gd name="T24" fmla="*/ 23 w 84"/>
                  <a:gd name="T25" fmla="*/ 24 h 121"/>
                  <a:gd name="T26" fmla="*/ 12 w 84"/>
                  <a:gd name="T27" fmla="*/ 13 h 121"/>
                  <a:gd name="T28" fmla="*/ 0 w 84"/>
                  <a:gd name="T2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121">
                    <a:moveTo>
                      <a:pt x="84" y="121"/>
                    </a:moveTo>
                    <a:lnTo>
                      <a:pt x="84" y="115"/>
                    </a:lnTo>
                    <a:lnTo>
                      <a:pt x="84" y="108"/>
                    </a:lnTo>
                    <a:lnTo>
                      <a:pt x="75" y="99"/>
                    </a:lnTo>
                    <a:lnTo>
                      <a:pt x="66" y="90"/>
                    </a:lnTo>
                    <a:lnTo>
                      <a:pt x="56" y="81"/>
                    </a:lnTo>
                    <a:lnTo>
                      <a:pt x="48" y="71"/>
                    </a:lnTo>
                    <a:lnTo>
                      <a:pt x="48" y="65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30"/>
                    </a:lnTo>
                    <a:lnTo>
                      <a:pt x="23" y="24"/>
                    </a:lnTo>
                    <a:lnTo>
                      <a:pt x="12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0" name="Freeform 60"/>
              <p:cNvSpPr>
                <a:spLocks/>
              </p:cNvSpPr>
              <p:nvPr/>
            </p:nvSpPr>
            <p:spPr bwMode="auto">
              <a:xfrm flipH="1">
                <a:off x="6283" y="1480"/>
                <a:ext cx="34" cy="31"/>
              </a:xfrm>
              <a:custGeom>
                <a:avLst/>
                <a:gdLst>
                  <a:gd name="T0" fmla="*/ 96 w 96"/>
                  <a:gd name="T1" fmla="*/ 133 h 133"/>
                  <a:gd name="T2" fmla="*/ 84 w 96"/>
                  <a:gd name="T3" fmla="*/ 121 h 133"/>
                  <a:gd name="T4" fmla="*/ 72 w 96"/>
                  <a:gd name="T5" fmla="*/ 109 h 133"/>
                  <a:gd name="T6" fmla="*/ 61 w 96"/>
                  <a:gd name="T7" fmla="*/ 97 h 133"/>
                  <a:gd name="T8" fmla="*/ 49 w 96"/>
                  <a:gd name="T9" fmla="*/ 85 h 133"/>
                  <a:gd name="T10" fmla="*/ 49 w 96"/>
                  <a:gd name="T11" fmla="*/ 79 h 133"/>
                  <a:gd name="T12" fmla="*/ 49 w 96"/>
                  <a:gd name="T13" fmla="*/ 72 h 133"/>
                  <a:gd name="T14" fmla="*/ 43 w 96"/>
                  <a:gd name="T15" fmla="*/ 67 h 133"/>
                  <a:gd name="T16" fmla="*/ 36 w 96"/>
                  <a:gd name="T17" fmla="*/ 61 h 133"/>
                  <a:gd name="T18" fmla="*/ 36 w 96"/>
                  <a:gd name="T19" fmla="*/ 56 h 133"/>
                  <a:gd name="T20" fmla="*/ 36 w 96"/>
                  <a:gd name="T21" fmla="*/ 49 h 133"/>
                  <a:gd name="T22" fmla="*/ 30 w 96"/>
                  <a:gd name="T23" fmla="*/ 44 h 133"/>
                  <a:gd name="T24" fmla="*/ 24 w 96"/>
                  <a:gd name="T25" fmla="*/ 37 h 133"/>
                  <a:gd name="T26" fmla="*/ 24 w 96"/>
                  <a:gd name="T27" fmla="*/ 31 h 133"/>
                  <a:gd name="T28" fmla="*/ 24 w 96"/>
                  <a:gd name="T29" fmla="*/ 25 h 133"/>
                  <a:gd name="T30" fmla="*/ 13 w 96"/>
                  <a:gd name="T31" fmla="*/ 13 h 133"/>
                  <a:gd name="T32" fmla="*/ 0 w 96"/>
                  <a:gd name="T33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33">
                    <a:moveTo>
                      <a:pt x="96" y="133"/>
                    </a:moveTo>
                    <a:lnTo>
                      <a:pt x="84" y="121"/>
                    </a:lnTo>
                    <a:lnTo>
                      <a:pt x="72" y="109"/>
                    </a:lnTo>
                    <a:lnTo>
                      <a:pt x="61" y="97"/>
                    </a:lnTo>
                    <a:lnTo>
                      <a:pt x="49" y="85"/>
                    </a:lnTo>
                    <a:lnTo>
                      <a:pt x="49" y="79"/>
                    </a:lnTo>
                    <a:lnTo>
                      <a:pt x="49" y="72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6"/>
                    </a:lnTo>
                    <a:lnTo>
                      <a:pt x="36" y="49"/>
                    </a:lnTo>
                    <a:lnTo>
                      <a:pt x="30" y="44"/>
                    </a:lnTo>
                    <a:lnTo>
                      <a:pt x="24" y="37"/>
                    </a:lnTo>
                    <a:lnTo>
                      <a:pt x="24" y="31"/>
                    </a:lnTo>
                    <a:lnTo>
                      <a:pt x="24" y="25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1" name="Freeform 61"/>
              <p:cNvSpPr>
                <a:spLocks/>
              </p:cNvSpPr>
              <p:nvPr/>
            </p:nvSpPr>
            <p:spPr bwMode="auto">
              <a:xfrm flipH="1">
                <a:off x="5671" y="1472"/>
                <a:ext cx="35" cy="16"/>
              </a:xfrm>
              <a:custGeom>
                <a:avLst/>
                <a:gdLst>
                  <a:gd name="T0" fmla="*/ 0 w 107"/>
                  <a:gd name="T1" fmla="*/ 73 h 73"/>
                  <a:gd name="T2" fmla="*/ 6 w 107"/>
                  <a:gd name="T3" fmla="*/ 73 h 73"/>
                  <a:gd name="T4" fmla="*/ 11 w 107"/>
                  <a:gd name="T5" fmla="*/ 73 h 73"/>
                  <a:gd name="T6" fmla="*/ 23 w 107"/>
                  <a:gd name="T7" fmla="*/ 61 h 73"/>
                  <a:gd name="T8" fmla="*/ 36 w 107"/>
                  <a:gd name="T9" fmla="*/ 48 h 73"/>
                  <a:gd name="T10" fmla="*/ 42 w 107"/>
                  <a:gd name="T11" fmla="*/ 48 h 73"/>
                  <a:gd name="T12" fmla="*/ 48 w 107"/>
                  <a:gd name="T13" fmla="*/ 48 h 73"/>
                  <a:gd name="T14" fmla="*/ 59 w 107"/>
                  <a:gd name="T15" fmla="*/ 36 h 73"/>
                  <a:gd name="T16" fmla="*/ 72 w 107"/>
                  <a:gd name="T17" fmla="*/ 25 h 73"/>
                  <a:gd name="T18" fmla="*/ 84 w 107"/>
                  <a:gd name="T19" fmla="*/ 13 h 73"/>
                  <a:gd name="T20" fmla="*/ 97 w 107"/>
                  <a:gd name="T21" fmla="*/ 0 h 73"/>
                  <a:gd name="T22" fmla="*/ 102 w 107"/>
                  <a:gd name="T23" fmla="*/ 0 h 73"/>
                  <a:gd name="T24" fmla="*/ 107 w 107"/>
                  <a:gd name="T2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73">
                    <a:moveTo>
                      <a:pt x="0" y="73"/>
                    </a:moveTo>
                    <a:lnTo>
                      <a:pt x="6" y="73"/>
                    </a:lnTo>
                    <a:lnTo>
                      <a:pt x="11" y="73"/>
                    </a:lnTo>
                    <a:lnTo>
                      <a:pt x="23" y="61"/>
                    </a:lnTo>
                    <a:lnTo>
                      <a:pt x="36" y="48"/>
                    </a:lnTo>
                    <a:lnTo>
                      <a:pt x="42" y="48"/>
                    </a:lnTo>
                    <a:lnTo>
                      <a:pt x="48" y="48"/>
                    </a:lnTo>
                    <a:lnTo>
                      <a:pt x="59" y="36"/>
                    </a:lnTo>
                    <a:lnTo>
                      <a:pt x="72" y="25"/>
                    </a:lnTo>
                    <a:lnTo>
                      <a:pt x="84" y="1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2" name="Freeform 62"/>
              <p:cNvSpPr>
                <a:spLocks/>
              </p:cNvSpPr>
              <p:nvPr/>
            </p:nvSpPr>
            <p:spPr bwMode="auto">
              <a:xfrm flipH="1">
                <a:off x="6167" y="1442"/>
                <a:ext cx="32" cy="28"/>
              </a:xfrm>
              <a:custGeom>
                <a:avLst/>
                <a:gdLst>
                  <a:gd name="T0" fmla="*/ 95 w 95"/>
                  <a:gd name="T1" fmla="*/ 121 h 121"/>
                  <a:gd name="T2" fmla="*/ 83 w 95"/>
                  <a:gd name="T3" fmla="*/ 108 h 121"/>
                  <a:gd name="T4" fmla="*/ 72 w 95"/>
                  <a:gd name="T5" fmla="*/ 96 h 121"/>
                  <a:gd name="T6" fmla="*/ 60 w 95"/>
                  <a:gd name="T7" fmla="*/ 84 h 121"/>
                  <a:gd name="T8" fmla="*/ 48 w 95"/>
                  <a:gd name="T9" fmla="*/ 71 h 121"/>
                  <a:gd name="T10" fmla="*/ 48 w 95"/>
                  <a:gd name="T11" fmla="*/ 66 h 121"/>
                  <a:gd name="T12" fmla="*/ 48 w 95"/>
                  <a:gd name="T13" fmla="*/ 60 h 121"/>
                  <a:gd name="T14" fmla="*/ 36 w 95"/>
                  <a:gd name="T15" fmla="*/ 48 h 121"/>
                  <a:gd name="T16" fmla="*/ 23 w 95"/>
                  <a:gd name="T17" fmla="*/ 35 h 121"/>
                  <a:gd name="T18" fmla="*/ 23 w 95"/>
                  <a:gd name="T19" fmla="*/ 29 h 121"/>
                  <a:gd name="T20" fmla="*/ 23 w 95"/>
                  <a:gd name="T21" fmla="*/ 23 h 121"/>
                  <a:gd name="T22" fmla="*/ 12 w 95"/>
                  <a:gd name="T23" fmla="*/ 12 h 121"/>
                  <a:gd name="T24" fmla="*/ 0 w 95"/>
                  <a:gd name="T2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121">
                    <a:moveTo>
                      <a:pt x="95" y="121"/>
                    </a:moveTo>
                    <a:lnTo>
                      <a:pt x="83" y="108"/>
                    </a:lnTo>
                    <a:lnTo>
                      <a:pt x="72" y="96"/>
                    </a:lnTo>
                    <a:lnTo>
                      <a:pt x="60" y="84"/>
                    </a:lnTo>
                    <a:lnTo>
                      <a:pt x="48" y="71"/>
                    </a:lnTo>
                    <a:lnTo>
                      <a:pt x="48" y="66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29"/>
                    </a:lnTo>
                    <a:lnTo>
                      <a:pt x="23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3" name="Freeform 63"/>
              <p:cNvSpPr>
                <a:spLocks/>
              </p:cNvSpPr>
              <p:nvPr/>
            </p:nvSpPr>
            <p:spPr bwMode="auto">
              <a:xfrm flipH="1">
                <a:off x="6340" y="1437"/>
                <a:ext cx="24" cy="21"/>
              </a:xfrm>
              <a:custGeom>
                <a:avLst/>
                <a:gdLst>
                  <a:gd name="T0" fmla="*/ 71 w 71"/>
                  <a:gd name="T1" fmla="*/ 96 h 96"/>
                  <a:gd name="T2" fmla="*/ 71 w 71"/>
                  <a:gd name="T3" fmla="*/ 91 h 96"/>
                  <a:gd name="T4" fmla="*/ 71 w 71"/>
                  <a:gd name="T5" fmla="*/ 85 h 96"/>
                  <a:gd name="T6" fmla="*/ 56 w 71"/>
                  <a:gd name="T7" fmla="*/ 69 h 96"/>
                  <a:gd name="T8" fmla="*/ 42 w 71"/>
                  <a:gd name="T9" fmla="*/ 54 h 96"/>
                  <a:gd name="T10" fmla="*/ 27 w 71"/>
                  <a:gd name="T11" fmla="*/ 40 h 96"/>
                  <a:gd name="T12" fmla="*/ 12 w 71"/>
                  <a:gd name="T13" fmla="*/ 25 h 96"/>
                  <a:gd name="T14" fmla="*/ 12 w 71"/>
                  <a:gd name="T15" fmla="*/ 19 h 96"/>
                  <a:gd name="T16" fmla="*/ 12 w 71"/>
                  <a:gd name="T17" fmla="*/ 13 h 96"/>
                  <a:gd name="T18" fmla="*/ 6 w 71"/>
                  <a:gd name="T19" fmla="*/ 7 h 96"/>
                  <a:gd name="T20" fmla="*/ 0 w 71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96">
                    <a:moveTo>
                      <a:pt x="71" y="96"/>
                    </a:moveTo>
                    <a:lnTo>
                      <a:pt x="71" y="91"/>
                    </a:lnTo>
                    <a:lnTo>
                      <a:pt x="71" y="85"/>
                    </a:lnTo>
                    <a:lnTo>
                      <a:pt x="56" y="69"/>
                    </a:lnTo>
                    <a:lnTo>
                      <a:pt x="42" y="54"/>
                    </a:lnTo>
                    <a:lnTo>
                      <a:pt x="27" y="40"/>
                    </a:lnTo>
                    <a:lnTo>
                      <a:pt x="12" y="25"/>
                    </a:lnTo>
                    <a:lnTo>
                      <a:pt x="12" y="19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4" name="Freeform 64"/>
              <p:cNvSpPr>
                <a:spLocks/>
              </p:cNvSpPr>
              <p:nvPr/>
            </p:nvSpPr>
            <p:spPr bwMode="auto">
              <a:xfrm flipH="1">
                <a:off x="5588" y="1431"/>
                <a:ext cx="46" cy="19"/>
              </a:xfrm>
              <a:custGeom>
                <a:avLst/>
                <a:gdLst>
                  <a:gd name="T0" fmla="*/ 0 w 133"/>
                  <a:gd name="T1" fmla="*/ 83 h 83"/>
                  <a:gd name="T2" fmla="*/ 6 w 133"/>
                  <a:gd name="T3" fmla="*/ 83 h 83"/>
                  <a:gd name="T4" fmla="*/ 13 w 133"/>
                  <a:gd name="T5" fmla="*/ 83 h 83"/>
                  <a:gd name="T6" fmla="*/ 25 w 133"/>
                  <a:gd name="T7" fmla="*/ 71 h 83"/>
                  <a:gd name="T8" fmla="*/ 37 w 133"/>
                  <a:gd name="T9" fmla="*/ 60 h 83"/>
                  <a:gd name="T10" fmla="*/ 42 w 133"/>
                  <a:gd name="T11" fmla="*/ 60 h 83"/>
                  <a:gd name="T12" fmla="*/ 49 w 133"/>
                  <a:gd name="T13" fmla="*/ 60 h 83"/>
                  <a:gd name="T14" fmla="*/ 61 w 133"/>
                  <a:gd name="T15" fmla="*/ 48 h 83"/>
                  <a:gd name="T16" fmla="*/ 73 w 133"/>
                  <a:gd name="T17" fmla="*/ 36 h 83"/>
                  <a:gd name="T18" fmla="*/ 79 w 133"/>
                  <a:gd name="T19" fmla="*/ 36 h 83"/>
                  <a:gd name="T20" fmla="*/ 86 w 133"/>
                  <a:gd name="T21" fmla="*/ 36 h 83"/>
                  <a:gd name="T22" fmla="*/ 94 w 133"/>
                  <a:gd name="T23" fmla="*/ 27 h 83"/>
                  <a:gd name="T24" fmla="*/ 102 w 133"/>
                  <a:gd name="T25" fmla="*/ 17 h 83"/>
                  <a:gd name="T26" fmla="*/ 112 w 133"/>
                  <a:gd name="T27" fmla="*/ 8 h 83"/>
                  <a:gd name="T28" fmla="*/ 121 w 133"/>
                  <a:gd name="T29" fmla="*/ 0 h 83"/>
                  <a:gd name="T30" fmla="*/ 127 w 133"/>
                  <a:gd name="T31" fmla="*/ 0 h 83"/>
                  <a:gd name="T32" fmla="*/ 133 w 133"/>
                  <a:gd name="T3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3" h="83">
                    <a:moveTo>
                      <a:pt x="0" y="83"/>
                    </a:moveTo>
                    <a:lnTo>
                      <a:pt x="6" y="83"/>
                    </a:lnTo>
                    <a:lnTo>
                      <a:pt x="13" y="83"/>
                    </a:lnTo>
                    <a:lnTo>
                      <a:pt x="25" y="71"/>
                    </a:lnTo>
                    <a:lnTo>
                      <a:pt x="37" y="60"/>
                    </a:lnTo>
                    <a:lnTo>
                      <a:pt x="42" y="60"/>
                    </a:lnTo>
                    <a:lnTo>
                      <a:pt x="49" y="60"/>
                    </a:lnTo>
                    <a:lnTo>
                      <a:pt x="61" y="48"/>
                    </a:lnTo>
                    <a:lnTo>
                      <a:pt x="73" y="36"/>
                    </a:lnTo>
                    <a:lnTo>
                      <a:pt x="79" y="36"/>
                    </a:lnTo>
                    <a:lnTo>
                      <a:pt x="86" y="36"/>
                    </a:lnTo>
                    <a:lnTo>
                      <a:pt x="94" y="27"/>
                    </a:lnTo>
                    <a:lnTo>
                      <a:pt x="102" y="17"/>
                    </a:lnTo>
                    <a:lnTo>
                      <a:pt x="112" y="8"/>
                    </a:lnTo>
                    <a:lnTo>
                      <a:pt x="121" y="0"/>
                    </a:lnTo>
                    <a:lnTo>
                      <a:pt x="127" y="0"/>
                    </a:lnTo>
                    <a:lnTo>
                      <a:pt x="13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5" name="Freeform 65"/>
              <p:cNvSpPr>
                <a:spLocks/>
              </p:cNvSpPr>
              <p:nvPr/>
            </p:nvSpPr>
            <p:spPr bwMode="auto">
              <a:xfrm flipH="1">
                <a:off x="6231" y="1398"/>
                <a:ext cx="20" cy="19"/>
              </a:xfrm>
              <a:custGeom>
                <a:avLst/>
                <a:gdLst>
                  <a:gd name="T0" fmla="*/ 61 w 61"/>
                  <a:gd name="T1" fmla="*/ 84 h 84"/>
                  <a:gd name="T2" fmla="*/ 52 w 61"/>
                  <a:gd name="T3" fmla="*/ 75 h 84"/>
                  <a:gd name="T4" fmla="*/ 42 w 61"/>
                  <a:gd name="T5" fmla="*/ 65 h 84"/>
                  <a:gd name="T6" fmla="*/ 33 w 61"/>
                  <a:gd name="T7" fmla="*/ 57 h 84"/>
                  <a:gd name="T8" fmla="*/ 25 w 61"/>
                  <a:gd name="T9" fmla="*/ 48 h 84"/>
                  <a:gd name="T10" fmla="*/ 25 w 61"/>
                  <a:gd name="T11" fmla="*/ 42 h 84"/>
                  <a:gd name="T12" fmla="*/ 25 w 61"/>
                  <a:gd name="T13" fmla="*/ 36 h 84"/>
                  <a:gd name="T14" fmla="*/ 13 w 61"/>
                  <a:gd name="T15" fmla="*/ 23 h 84"/>
                  <a:gd name="T16" fmla="*/ 0 w 61"/>
                  <a:gd name="T17" fmla="*/ 11 h 84"/>
                  <a:gd name="T18" fmla="*/ 0 w 61"/>
                  <a:gd name="T19" fmla="*/ 6 h 84"/>
                  <a:gd name="T20" fmla="*/ 0 w 61"/>
                  <a:gd name="T21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" h="84">
                    <a:moveTo>
                      <a:pt x="61" y="84"/>
                    </a:moveTo>
                    <a:lnTo>
                      <a:pt x="52" y="75"/>
                    </a:lnTo>
                    <a:lnTo>
                      <a:pt x="42" y="65"/>
                    </a:lnTo>
                    <a:lnTo>
                      <a:pt x="33" y="57"/>
                    </a:lnTo>
                    <a:lnTo>
                      <a:pt x="25" y="48"/>
                    </a:lnTo>
                    <a:lnTo>
                      <a:pt x="25" y="42"/>
                    </a:lnTo>
                    <a:lnTo>
                      <a:pt x="25" y="36"/>
                    </a:lnTo>
                    <a:lnTo>
                      <a:pt x="13" y="23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6" name="Freeform 66"/>
              <p:cNvSpPr>
                <a:spLocks/>
              </p:cNvSpPr>
              <p:nvPr/>
            </p:nvSpPr>
            <p:spPr bwMode="auto">
              <a:xfrm flipH="1">
                <a:off x="5528" y="1404"/>
                <a:ext cx="37" cy="13"/>
              </a:xfrm>
              <a:custGeom>
                <a:avLst/>
                <a:gdLst>
                  <a:gd name="T0" fmla="*/ 0 w 108"/>
                  <a:gd name="T1" fmla="*/ 61 h 61"/>
                  <a:gd name="T2" fmla="*/ 6 w 108"/>
                  <a:gd name="T3" fmla="*/ 61 h 61"/>
                  <a:gd name="T4" fmla="*/ 12 w 108"/>
                  <a:gd name="T5" fmla="*/ 61 h 61"/>
                  <a:gd name="T6" fmla="*/ 18 w 108"/>
                  <a:gd name="T7" fmla="*/ 55 h 61"/>
                  <a:gd name="T8" fmla="*/ 24 w 108"/>
                  <a:gd name="T9" fmla="*/ 49 h 61"/>
                  <a:gd name="T10" fmla="*/ 30 w 108"/>
                  <a:gd name="T11" fmla="*/ 49 h 61"/>
                  <a:gd name="T12" fmla="*/ 36 w 108"/>
                  <a:gd name="T13" fmla="*/ 49 h 61"/>
                  <a:gd name="T14" fmla="*/ 45 w 108"/>
                  <a:gd name="T15" fmla="*/ 40 h 61"/>
                  <a:gd name="T16" fmla="*/ 54 w 108"/>
                  <a:gd name="T17" fmla="*/ 31 h 61"/>
                  <a:gd name="T18" fmla="*/ 64 w 108"/>
                  <a:gd name="T19" fmla="*/ 21 h 61"/>
                  <a:gd name="T20" fmla="*/ 72 w 108"/>
                  <a:gd name="T21" fmla="*/ 13 h 61"/>
                  <a:gd name="T22" fmla="*/ 78 w 108"/>
                  <a:gd name="T23" fmla="*/ 13 h 61"/>
                  <a:gd name="T24" fmla="*/ 85 w 108"/>
                  <a:gd name="T25" fmla="*/ 13 h 61"/>
                  <a:gd name="T26" fmla="*/ 91 w 108"/>
                  <a:gd name="T27" fmla="*/ 7 h 61"/>
                  <a:gd name="T28" fmla="*/ 96 w 108"/>
                  <a:gd name="T29" fmla="*/ 0 h 61"/>
                  <a:gd name="T30" fmla="*/ 102 w 108"/>
                  <a:gd name="T31" fmla="*/ 0 h 61"/>
                  <a:gd name="T32" fmla="*/ 108 w 108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61">
                    <a:moveTo>
                      <a:pt x="0" y="61"/>
                    </a:moveTo>
                    <a:lnTo>
                      <a:pt x="6" y="61"/>
                    </a:lnTo>
                    <a:lnTo>
                      <a:pt x="12" y="61"/>
                    </a:lnTo>
                    <a:lnTo>
                      <a:pt x="18" y="55"/>
                    </a:lnTo>
                    <a:lnTo>
                      <a:pt x="24" y="49"/>
                    </a:lnTo>
                    <a:lnTo>
                      <a:pt x="30" y="49"/>
                    </a:lnTo>
                    <a:lnTo>
                      <a:pt x="36" y="49"/>
                    </a:lnTo>
                    <a:lnTo>
                      <a:pt x="45" y="40"/>
                    </a:lnTo>
                    <a:lnTo>
                      <a:pt x="54" y="31"/>
                    </a:lnTo>
                    <a:lnTo>
                      <a:pt x="64" y="21"/>
                    </a:lnTo>
                    <a:lnTo>
                      <a:pt x="72" y="13"/>
                    </a:lnTo>
                    <a:lnTo>
                      <a:pt x="78" y="13"/>
                    </a:lnTo>
                    <a:lnTo>
                      <a:pt x="85" y="13"/>
                    </a:lnTo>
                    <a:lnTo>
                      <a:pt x="91" y="7"/>
                    </a:lnTo>
                    <a:lnTo>
                      <a:pt x="96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7" name="Freeform 67"/>
              <p:cNvSpPr>
                <a:spLocks/>
              </p:cNvSpPr>
              <p:nvPr/>
            </p:nvSpPr>
            <p:spPr bwMode="auto">
              <a:xfrm flipH="1">
                <a:off x="6397" y="1384"/>
                <a:ext cx="27" cy="25"/>
              </a:xfrm>
              <a:custGeom>
                <a:avLst/>
                <a:gdLst>
                  <a:gd name="T0" fmla="*/ 84 w 84"/>
                  <a:gd name="T1" fmla="*/ 108 h 108"/>
                  <a:gd name="T2" fmla="*/ 72 w 84"/>
                  <a:gd name="T3" fmla="*/ 96 h 108"/>
                  <a:gd name="T4" fmla="*/ 60 w 84"/>
                  <a:gd name="T5" fmla="*/ 83 h 108"/>
                  <a:gd name="T6" fmla="*/ 60 w 84"/>
                  <a:gd name="T7" fmla="*/ 77 h 108"/>
                  <a:gd name="T8" fmla="*/ 60 w 84"/>
                  <a:gd name="T9" fmla="*/ 71 h 108"/>
                  <a:gd name="T10" fmla="*/ 52 w 84"/>
                  <a:gd name="T11" fmla="*/ 63 h 108"/>
                  <a:gd name="T12" fmla="*/ 43 w 84"/>
                  <a:gd name="T13" fmla="*/ 54 h 108"/>
                  <a:gd name="T14" fmla="*/ 33 w 84"/>
                  <a:gd name="T15" fmla="*/ 44 h 108"/>
                  <a:gd name="T16" fmla="*/ 24 w 84"/>
                  <a:gd name="T17" fmla="*/ 36 h 108"/>
                  <a:gd name="T18" fmla="*/ 24 w 84"/>
                  <a:gd name="T19" fmla="*/ 30 h 108"/>
                  <a:gd name="T20" fmla="*/ 24 w 84"/>
                  <a:gd name="T21" fmla="*/ 23 h 108"/>
                  <a:gd name="T22" fmla="*/ 12 w 84"/>
                  <a:gd name="T23" fmla="*/ 12 h 108"/>
                  <a:gd name="T24" fmla="*/ 0 w 84"/>
                  <a:gd name="T2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" h="108">
                    <a:moveTo>
                      <a:pt x="84" y="108"/>
                    </a:moveTo>
                    <a:lnTo>
                      <a:pt x="72" y="96"/>
                    </a:lnTo>
                    <a:lnTo>
                      <a:pt x="60" y="83"/>
                    </a:lnTo>
                    <a:lnTo>
                      <a:pt x="60" y="77"/>
                    </a:lnTo>
                    <a:lnTo>
                      <a:pt x="60" y="71"/>
                    </a:lnTo>
                    <a:lnTo>
                      <a:pt x="52" y="63"/>
                    </a:lnTo>
                    <a:lnTo>
                      <a:pt x="43" y="54"/>
                    </a:lnTo>
                    <a:lnTo>
                      <a:pt x="33" y="4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8" name="Freeform 68"/>
              <p:cNvSpPr>
                <a:spLocks/>
              </p:cNvSpPr>
              <p:nvPr/>
            </p:nvSpPr>
            <p:spPr bwMode="auto">
              <a:xfrm flipH="1">
                <a:off x="5464" y="1378"/>
                <a:ext cx="32" cy="10"/>
              </a:xfrm>
              <a:custGeom>
                <a:avLst/>
                <a:gdLst>
                  <a:gd name="T0" fmla="*/ 0 w 96"/>
                  <a:gd name="T1" fmla="*/ 37 h 37"/>
                  <a:gd name="T2" fmla="*/ 6 w 96"/>
                  <a:gd name="T3" fmla="*/ 37 h 37"/>
                  <a:gd name="T4" fmla="*/ 12 w 96"/>
                  <a:gd name="T5" fmla="*/ 37 h 37"/>
                  <a:gd name="T6" fmla="*/ 18 w 96"/>
                  <a:gd name="T7" fmla="*/ 31 h 37"/>
                  <a:gd name="T8" fmla="*/ 24 w 96"/>
                  <a:gd name="T9" fmla="*/ 25 h 37"/>
                  <a:gd name="T10" fmla="*/ 30 w 96"/>
                  <a:gd name="T11" fmla="*/ 25 h 37"/>
                  <a:gd name="T12" fmla="*/ 35 w 96"/>
                  <a:gd name="T13" fmla="*/ 25 h 37"/>
                  <a:gd name="T14" fmla="*/ 41 w 96"/>
                  <a:gd name="T15" fmla="*/ 19 h 37"/>
                  <a:gd name="T16" fmla="*/ 48 w 96"/>
                  <a:gd name="T17" fmla="*/ 12 h 37"/>
                  <a:gd name="T18" fmla="*/ 54 w 96"/>
                  <a:gd name="T19" fmla="*/ 12 h 37"/>
                  <a:gd name="T20" fmla="*/ 60 w 96"/>
                  <a:gd name="T21" fmla="*/ 12 h 37"/>
                  <a:gd name="T22" fmla="*/ 66 w 96"/>
                  <a:gd name="T23" fmla="*/ 6 h 37"/>
                  <a:gd name="T24" fmla="*/ 72 w 96"/>
                  <a:gd name="T25" fmla="*/ 0 h 37"/>
                  <a:gd name="T26" fmla="*/ 83 w 96"/>
                  <a:gd name="T27" fmla="*/ 0 h 37"/>
                  <a:gd name="T28" fmla="*/ 96 w 96"/>
                  <a:gd name="T2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37">
                    <a:moveTo>
                      <a:pt x="0" y="37"/>
                    </a:moveTo>
                    <a:lnTo>
                      <a:pt x="6" y="37"/>
                    </a:lnTo>
                    <a:lnTo>
                      <a:pt x="12" y="37"/>
                    </a:lnTo>
                    <a:lnTo>
                      <a:pt x="18" y="31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19"/>
                    </a:lnTo>
                    <a:lnTo>
                      <a:pt x="48" y="12"/>
                    </a:lnTo>
                    <a:lnTo>
                      <a:pt x="54" y="12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83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69" name="Freeform 69"/>
              <p:cNvSpPr>
                <a:spLocks/>
              </p:cNvSpPr>
              <p:nvPr/>
            </p:nvSpPr>
            <p:spPr bwMode="auto">
              <a:xfrm flipH="1">
                <a:off x="5452" y="1378"/>
                <a:ext cx="12" cy="4"/>
              </a:xfrm>
              <a:custGeom>
                <a:avLst/>
                <a:gdLst>
                  <a:gd name="T0" fmla="*/ 35 w 35"/>
                  <a:gd name="T1" fmla="*/ 12 h 12"/>
                  <a:gd name="T2" fmla="*/ 31 w 35"/>
                  <a:gd name="T3" fmla="*/ 12 h 12"/>
                  <a:gd name="T4" fmla="*/ 25 w 35"/>
                  <a:gd name="T5" fmla="*/ 12 h 12"/>
                  <a:gd name="T6" fmla="*/ 19 w 35"/>
                  <a:gd name="T7" fmla="*/ 6 h 12"/>
                  <a:gd name="T8" fmla="*/ 12 w 35"/>
                  <a:gd name="T9" fmla="*/ 0 h 12"/>
                  <a:gd name="T10" fmla="*/ 6 w 35"/>
                  <a:gd name="T11" fmla="*/ 0 h 12"/>
                  <a:gd name="T12" fmla="*/ 0 w 35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">
                    <a:moveTo>
                      <a:pt x="35" y="12"/>
                    </a:moveTo>
                    <a:lnTo>
                      <a:pt x="31" y="12"/>
                    </a:lnTo>
                    <a:lnTo>
                      <a:pt x="25" y="12"/>
                    </a:lnTo>
                    <a:lnTo>
                      <a:pt x="19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0" name="Freeform 70"/>
              <p:cNvSpPr>
                <a:spLocks/>
              </p:cNvSpPr>
              <p:nvPr/>
            </p:nvSpPr>
            <p:spPr bwMode="auto">
              <a:xfrm flipH="1">
                <a:off x="5440" y="1363"/>
                <a:ext cx="12" cy="19"/>
              </a:xfrm>
              <a:custGeom>
                <a:avLst/>
                <a:gdLst>
                  <a:gd name="T0" fmla="*/ 0 w 37"/>
                  <a:gd name="T1" fmla="*/ 83 h 83"/>
                  <a:gd name="T2" fmla="*/ 6 w 37"/>
                  <a:gd name="T3" fmla="*/ 77 h 83"/>
                  <a:gd name="T4" fmla="*/ 13 w 37"/>
                  <a:gd name="T5" fmla="*/ 71 h 83"/>
                  <a:gd name="T6" fmla="*/ 18 w 37"/>
                  <a:gd name="T7" fmla="*/ 71 h 83"/>
                  <a:gd name="T8" fmla="*/ 25 w 37"/>
                  <a:gd name="T9" fmla="*/ 71 h 83"/>
                  <a:gd name="T10" fmla="*/ 31 w 37"/>
                  <a:gd name="T11" fmla="*/ 65 h 83"/>
                  <a:gd name="T12" fmla="*/ 37 w 37"/>
                  <a:gd name="T13" fmla="*/ 60 h 83"/>
                  <a:gd name="T14" fmla="*/ 37 w 37"/>
                  <a:gd name="T15" fmla="*/ 48 h 83"/>
                  <a:gd name="T16" fmla="*/ 37 w 37"/>
                  <a:gd name="T17" fmla="*/ 36 h 83"/>
                  <a:gd name="T18" fmla="*/ 27 w 37"/>
                  <a:gd name="T19" fmla="*/ 27 h 83"/>
                  <a:gd name="T20" fmla="*/ 19 w 37"/>
                  <a:gd name="T21" fmla="*/ 17 h 83"/>
                  <a:gd name="T22" fmla="*/ 10 w 37"/>
                  <a:gd name="T23" fmla="*/ 9 h 83"/>
                  <a:gd name="T24" fmla="*/ 0 w 37"/>
                  <a:gd name="T2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83">
                    <a:moveTo>
                      <a:pt x="0" y="83"/>
                    </a:moveTo>
                    <a:lnTo>
                      <a:pt x="6" y="77"/>
                    </a:lnTo>
                    <a:lnTo>
                      <a:pt x="13" y="71"/>
                    </a:lnTo>
                    <a:lnTo>
                      <a:pt x="18" y="71"/>
                    </a:lnTo>
                    <a:lnTo>
                      <a:pt x="25" y="71"/>
                    </a:lnTo>
                    <a:lnTo>
                      <a:pt x="31" y="65"/>
                    </a:lnTo>
                    <a:lnTo>
                      <a:pt x="37" y="60"/>
                    </a:lnTo>
                    <a:lnTo>
                      <a:pt x="37" y="48"/>
                    </a:lnTo>
                    <a:lnTo>
                      <a:pt x="37" y="36"/>
                    </a:lnTo>
                    <a:lnTo>
                      <a:pt x="27" y="27"/>
                    </a:lnTo>
                    <a:lnTo>
                      <a:pt x="19" y="17"/>
                    </a:lnTo>
                    <a:lnTo>
                      <a:pt x="1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1" name="Freeform 71"/>
              <p:cNvSpPr>
                <a:spLocks/>
              </p:cNvSpPr>
              <p:nvPr/>
            </p:nvSpPr>
            <p:spPr bwMode="auto">
              <a:xfrm flipH="1">
                <a:off x="5452" y="1363"/>
                <a:ext cx="12" cy="15"/>
              </a:xfrm>
              <a:custGeom>
                <a:avLst/>
                <a:gdLst>
                  <a:gd name="T0" fmla="*/ 0 w 35"/>
                  <a:gd name="T1" fmla="*/ 71 h 71"/>
                  <a:gd name="T2" fmla="*/ 0 w 35"/>
                  <a:gd name="T3" fmla="*/ 63 h 71"/>
                  <a:gd name="T4" fmla="*/ 0 w 35"/>
                  <a:gd name="T5" fmla="*/ 54 h 71"/>
                  <a:gd name="T6" fmla="*/ 0 w 35"/>
                  <a:gd name="T7" fmla="*/ 46 h 71"/>
                  <a:gd name="T8" fmla="*/ 0 w 35"/>
                  <a:gd name="T9" fmla="*/ 36 h 71"/>
                  <a:gd name="T10" fmla="*/ 6 w 35"/>
                  <a:gd name="T11" fmla="*/ 30 h 71"/>
                  <a:gd name="T12" fmla="*/ 12 w 35"/>
                  <a:gd name="T13" fmla="*/ 23 h 71"/>
                  <a:gd name="T14" fmla="*/ 12 w 35"/>
                  <a:gd name="T15" fmla="*/ 19 h 71"/>
                  <a:gd name="T16" fmla="*/ 12 w 35"/>
                  <a:gd name="T17" fmla="*/ 12 h 71"/>
                  <a:gd name="T18" fmla="*/ 18 w 35"/>
                  <a:gd name="T19" fmla="*/ 6 h 71"/>
                  <a:gd name="T20" fmla="*/ 25 w 35"/>
                  <a:gd name="T21" fmla="*/ 0 h 71"/>
                  <a:gd name="T22" fmla="*/ 30 w 35"/>
                  <a:gd name="T23" fmla="*/ 0 h 71"/>
                  <a:gd name="T24" fmla="*/ 35 w 35"/>
                  <a:gd name="T2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71">
                    <a:moveTo>
                      <a:pt x="0" y="71"/>
                    </a:moveTo>
                    <a:lnTo>
                      <a:pt x="0" y="63"/>
                    </a:lnTo>
                    <a:lnTo>
                      <a:pt x="0" y="54"/>
                    </a:lnTo>
                    <a:lnTo>
                      <a:pt x="0" y="46"/>
                    </a:lnTo>
                    <a:lnTo>
                      <a:pt x="0" y="36"/>
                    </a:lnTo>
                    <a:lnTo>
                      <a:pt x="6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2" name="Freeform 72"/>
              <p:cNvSpPr>
                <a:spLocks/>
              </p:cNvSpPr>
              <p:nvPr/>
            </p:nvSpPr>
            <p:spPr bwMode="auto">
              <a:xfrm flipH="1">
                <a:off x="6288" y="1359"/>
                <a:ext cx="24" cy="17"/>
              </a:xfrm>
              <a:custGeom>
                <a:avLst/>
                <a:gdLst>
                  <a:gd name="T0" fmla="*/ 71 w 71"/>
                  <a:gd name="T1" fmla="*/ 73 h 73"/>
                  <a:gd name="T2" fmla="*/ 54 w 71"/>
                  <a:gd name="T3" fmla="*/ 55 h 73"/>
                  <a:gd name="T4" fmla="*/ 36 w 71"/>
                  <a:gd name="T5" fmla="*/ 36 h 73"/>
                  <a:gd name="T6" fmla="*/ 17 w 71"/>
                  <a:gd name="T7" fmla="*/ 19 h 73"/>
                  <a:gd name="T8" fmla="*/ 0 w 71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73">
                    <a:moveTo>
                      <a:pt x="71" y="73"/>
                    </a:moveTo>
                    <a:lnTo>
                      <a:pt x="54" y="55"/>
                    </a:lnTo>
                    <a:lnTo>
                      <a:pt x="36" y="36"/>
                    </a:lnTo>
                    <a:lnTo>
                      <a:pt x="17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3" name="Freeform 73"/>
              <p:cNvSpPr>
                <a:spLocks/>
              </p:cNvSpPr>
              <p:nvPr/>
            </p:nvSpPr>
            <p:spPr bwMode="auto">
              <a:xfrm flipH="1">
                <a:off x="6453" y="1347"/>
                <a:ext cx="20" cy="16"/>
              </a:xfrm>
              <a:custGeom>
                <a:avLst/>
                <a:gdLst>
                  <a:gd name="T0" fmla="*/ 60 w 60"/>
                  <a:gd name="T1" fmla="*/ 72 h 72"/>
                  <a:gd name="T2" fmla="*/ 54 w 60"/>
                  <a:gd name="T3" fmla="*/ 66 h 72"/>
                  <a:gd name="T4" fmla="*/ 48 w 60"/>
                  <a:gd name="T5" fmla="*/ 59 h 72"/>
                  <a:gd name="T6" fmla="*/ 48 w 60"/>
                  <a:gd name="T7" fmla="*/ 54 h 72"/>
                  <a:gd name="T8" fmla="*/ 48 w 60"/>
                  <a:gd name="T9" fmla="*/ 47 h 72"/>
                  <a:gd name="T10" fmla="*/ 37 w 60"/>
                  <a:gd name="T11" fmla="*/ 36 h 72"/>
                  <a:gd name="T12" fmla="*/ 25 w 60"/>
                  <a:gd name="T13" fmla="*/ 24 h 72"/>
                  <a:gd name="T14" fmla="*/ 13 w 60"/>
                  <a:gd name="T15" fmla="*/ 12 h 72"/>
                  <a:gd name="T16" fmla="*/ 0 w 60"/>
                  <a:gd name="T1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72">
                    <a:moveTo>
                      <a:pt x="60" y="72"/>
                    </a:moveTo>
                    <a:lnTo>
                      <a:pt x="54" y="66"/>
                    </a:lnTo>
                    <a:lnTo>
                      <a:pt x="48" y="59"/>
                    </a:lnTo>
                    <a:lnTo>
                      <a:pt x="48" y="54"/>
                    </a:lnTo>
                    <a:lnTo>
                      <a:pt x="48" y="47"/>
                    </a:lnTo>
                    <a:lnTo>
                      <a:pt x="37" y="36"/>
                    </a:lnTo>
                    <a:lnTo>
                      <a:pt x="25" y="24"/>
                    </a:lnTo>
                    <a:lnTo>
                      <a:pt x="13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4" name="Freeform 74"/>
              <p:cNvSpPr>
                <a:spLocks/>
              </p:cNvSpPr>
              <p:nvPr/>
            </p:nvSpPr>
            <p:spPr bwMode="auto">
              <a:xfrm flipH="1">
                <a:off x="6349" y="1314"/>
                <a:ext cx="35" cy="21"/>
              </a:xfrm>
              <a:custGeom>
                <a:avLst/>
                <a:gdLst>
                  <a:gd name="T0" fmla="*/ 108 w 108"/>
                  <a:gd name="T1" fmla="*/ 96 h 96"/>
                  <a:gd name="T2" fmla="*/ 100 w 108"/>
                  <a:gd name="T3" fmla="*/ 88 h 96"/>
                  <a:gd name="T4" fmla="*/ 90 w 108"/>
                  <a:gd name="T5" fmla="*/ 79 h 96"/>
                  <a:gd name="T6" fmla="*/ 81 w 108"/>
                  <a:gd name="T7" fmla="*/ 69 h 96"/>
                  <a:gd name="T8" fmla="*/ 73 w 108"/>
                  <a:gd name="T9" fmla="*/ 60 h 96"/>
                  <a:gd name="T10" fmla="*/ 67 w 108"/>
                  <a:gd name="T11" fmla="*/ 60 h 96"/>
                  <a:gd name="T12" fmla="*/ 61 w 108"/>
                  <a:gd name="T13" fmla="*/ 60 h 96"/>
                  <a:gd name="T14" fmla="*/ 46 w 108"/>
                  <a:gd name="T15" fmla="*/ 46 h 96"/>
                  <a:gd name="T16" fmla="*/ 30 w 108"/>
                  <a:gd name="T17" fmla="*/ 31 h 96"/>
                  <a:gd name="T18" fmla="*/ 15 w 108"/>
                  <a:gd name="T19" fmla="*/ 15 h 96"/>
                  <a:gd name="T20" fmla="*/ 0 w 108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96">
                    <a:moveTo>
                      <a:pt x="108" y="96"/>
                    </a:moveTo>
                    <a:lnTo>
                      <a:pt x="100" y="88"/>
                    </a:lnTo>
                    <a:lnTo>
                      <a:pt x="90" y="79"/>
                    </a:lnTo>
                    <a:lnTo>
                      <a:pt x="81" y="69"/>
                    </a:lnTo>
                    <a:lnTo>
                      <a:pt x="73" y="60"/>
                    </a:lnTo>
                    <a:lnTo>
                      <a:pt x="67" y="60"/>
                    </a:lnTo>
                    <a:lnTo>
                      <a:pt x="61" y="60"/>
                    </a:lnTo>
                    <a:lnTo>
                      <a:pt x="46" y="46"/>
                    </a:lnTo>
                    <a:lnTo>
                      <a:pt x="30" y="31"/>
                    </a:lnTo>
                    <a:lnTo>
                      <a:pt x="15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5" name="Freeform 75"/>
              <p:cNvSpPr>
                <a:spLocks/>
              </p:cNvSpPr>
              <p:nvPr/>
            </p:nvSpPr>
            <p:spPr bwMode="auto">
              <a:xfrm flipH="1">
                <a:off x="6505" y="1300"/>
                <a:ext cx="34" cy="22"/>
              </a:xfrm>
              <a:custGeom>
                <a:avLst/>
                <a:gdLst>
                  <a:gd name="T0" fmla="*/ 96 w 96"/>
                  <a:gd name="T1" fmla="*/ 96 h 96"/>
                  <a:gd name="T2" fmla="*/ 72 w 96"/>
                  <a:gd name="T3" fmla="*/ 73 h 96"/>
                  <a:gd name="T4" fmla="*/ 48 w 96"/>
                  <a:gd name="T5" fmla="*/ 48 h 96"/>
                  <a:gd name="T6" fmla="*/ 24 w 96"/>
                  <a:gd name="T7" fmla="*/ 25 h 96"/>
                  <a:gd name="T8" fmla="*/ 0 w 96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96">
                    <a:moveTo>
                      <a:pt x="96" y="96"/>
                    </a:moveTo>
                    <a:lnTo>
                      <a:pt x="72" y="73"/>
                    </a:lnTo>
                    <a:lnTo>
                      <a:pt x="48" y="48"/>
                    </a:lnTo>
                    <a:lnTo>
                      <a:pt x="24" y="2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6" name="Freeform 76"/>
              <p:cNvSpPr>
                <a:spLocks/>
              </p:cNvSpPr>
              <p:nvPr/>
            </p:nvSpPr>
            <p:spPr bwMode="auto">
              <a:xfrm flipH="1">
                <a:off x="6413" y="1283"/>
                <a:ext cx="32" cy="13"/>
              </a:xfrm>
              <a:custGeom>
                <a:avLst/>
                <a:gdLst>
                  <a:gd name="T0" fmla="*/ 96 w 96"/>
                  <a:gd name="T1" fmla="*/ 60 h 60"/>
                  <a:gd name="T2" fmla="*/ 90 w 96"/>
                  <a:gd name="T3" fmla="*/ 60 h 60"/>
                  <a:gd name="T4" fmla="*/ 83 w 96"/>
                  <a:gd name="T5" fmla="*/ 60 h 60"/>
                  <a:gd name="T6" fmla="*/ 71 w 96"/>
                  <a:gd name="T7" fmla="*/ 48 h 60"/>
                  <a:gd name="T8" fmla="*/ 59 w 96"/>
                  <a:gd name="T9" fmla="*/ 36 h 60"/>
                  <a:gd name="T10" fmla="*/ 54 w 96"/>
                  <a:gd name="T11" fmla="*/ 36 h 60"/>
                  <a:gd name="T12" fmla="*/ 47 w 96"/>
                  <a:gd name="T13" fmla="*/ 36 h 60"/>
                  <a:gd name="T14" fmla="*/ 38 w 96"/>
                  <a:gd name="T15" fmla="*/ 27 h 60"/>
                  <a:gd name="T16" fmla="*/ 30 w 96"/>
                  <a:gd name="T17" fmla="*/ 17 h 60"/>
                  <a:gd name="T18" fmla="*/ 21 w 96"/>
                  <a:gd name="T19" fmla="*/ 8 h 60"/>
                  <a:gd name="T20" fmla="*/ 11 w 96"/>
                  <a:gd name="T21" fmla="*/ 0 h 60"/>
                  <a:gd name="T22" fmla="*/ 6 w 96"/>
                  <a:gd name="T23" fmla="*/ 0 h 60"/>
                  <a:gd name="T24" fmla="*/ 0 w 9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0">
                    <a:moveTo>
                      <a:pt x="96" y="60"/>
                    </a:moveTo>
                    <a:lnTo>
                      <a:pt x="90" y="60"/>
                    </a:lnTo>
                    <a:lnTo>
                      <a:pt x="83" y="60"/>
                    </a:lnTo>
                    <a:lnTo>
                      <a:pt x="71" y="48"/>
                    </a:lnTo>
                    <a:lnTo>
                      <a:pt x="59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8" y="27"/>
                    </a:lnTo>
                    <a:lnTo>
                      <a:pt x="30" y="17"/>
                    </a:lnTo>
                    <a:lnTo>
                      <a:pt x="21" y="8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7" name="Freeform 77"/>
              <p:cNvSpPr>
                <a:spLocks/>
              </p:cNvSpPr>
              <p:nvPr/>
            </p:nvSpPr>
            <p:spPr bwMode="auto">
              <a:xfrm flipH="1">
                <a:off x="6574" y="1259"/>
                <a:ext cx="25" cy="16"/>
              </a:xfrm>
              <a:custGeom>
                <a:avLst/>
                <a:gdLst>
                  <a:gd name="T0" fmla="*/ 72 w 72"/>
                  <a:gd name="T1" fmla="*/ 72 h 72"/>
                  <a:gd name="T2" fmla="*/ 55 w 72"/>
                  <a:gd name="T3" fmla="*/ 55 h 72"/>
                  <a:gd name="T4" fmla="*/ 36 w 72"/>
                  <a:gd name="T5" fmla="*/ 36 h 72"/>
                  <a:gd name="T6" fmla="*/ 18 w 72"/>
                  <a:gd name="T7" fmla="*/ 19 h 72"/>
                  <a:gd name="T8" fmla="*/ 0 w 72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2">
                    <a:moveTo>
                      <a:pt x="72" y="72"/>
                    </a:moveTo>
                    <a:lnTo>
                      <a:pt x="55" y="55"/>
                    </a:lnTo>
                    <a:lnTo>
                      <a:pt x="36" y="36"/>
                    </a:lnTo>
                    <a:lnTo>
                      <a:pt x="18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8" name="Freeform 78"/>
              <p:cNvSpPr>
                <a:spLocks/>
              </p:cNvSpPr>
              <p:nvPr/>
            </p:nvSpPr>
            <p:spPr bwMode="auto">
              <a:xfrm flipH="1">
                <a:off x="6482" y="1250"/>
                <a:ext cx="32" cy="13"/>
              </a:xfrm>
              <a:custGeom>
                <a:avLst/>
                <a:gdLst>
                  <a:gd name="T0" fmla="*/ 96 w 96"/>
                  <a:gd name="T1" fmla="*/ 61 h 61"/>
                  <a:gd name="T2" fmla="*/ 90 w 96"/>
                  <a:gd name="T3" fmla="*/ 56 h 61"/>
                  <a:gd name="T4" fmla="*/ 83 w 96"/>
                  <a:gd name="T5" fmla="*/ 50 h 61"/>
                  <a:gd name="T6" fmla="*/ 78 w 96"/>
                  <a:gd name="T7" fmla="*/ 50 h 61"/>
                  <a:gd name="T8" fmla="*/ 71 w 96"/>
                  <a:gd name="T9" fmla="*/ 50 h 61"/>
                  <a:gd name="T10" fmla="*/ 60 w 96"/>
                  <a:gd name="T11" fmla="*/ 38 h 61"/>
                  <a:gd name="T12" fmla="*/ 47 w 96"/>
                  <a:gd name="T13" fmla="*/ 25 h 61"/>
                  <a:gd name="T14" fmla="*/ 42 w 96"/>
                  <a:gd name="T15" fmla="*/ 25 h 61"/>
                  <a:gd name="T16" fmla="*/ 35 w 96"/>
                  <a:gd name="T17" fmla="*/ 25 h 61"/>
                  <a:gd name="T18" fmla="*/ 23 w 96"/>
                  <a:gd name="T19" fmla="*/ 13 h 61"/>
                  <a:gd name="T20" fmla="*/ 11 w 96"/>
                  <a:gd name="T21" fmla="*/ 0 h 61"/>
                  <a:gd name="T22" fmla="*/ 6 w 96"/>
                  <a:gd name="T23" fmla="*/ 0 h 61"/>
                  <a:gd name="T24" fmla="*/ 0 w 96"/>
                  <a:gd name="T2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1">
                    <a:moveTo>
                      <a:pt x="96" y="61"/>
                    </a:moveTo>
                    <a:lnTo>
                      <a:pt x="90" y="56"/>
                    </a:lnTo>
                    <a:lnTo>
                      <a:pt x="83" y="50"/>
                    </a:lnTo>
                    <a:lnTo>
                      <a:pt x="78" y="50"/>
                    </a:lnTo>
                    <a:lnTo>
                      <a:pt x="71" y="50"/>
                    </a:lnTo>
                    <a:lnTo>
                      <a:pt x="60" y="38"/>
                    </a:lnTo>
                    <a:lnTo>
                      <a:pt x="47" y="25"/>
                    </a:lnTo>
                    <a:lnTo>
                      <a:pt x="42" y="25"/>
                    </a:lnTo>
                    <a:lnTo>
                      <a:pt x="35" y="25"/>
                    </a:lnTo>
                    <a:lnTo>
                      <a:pt x="23" y="13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79" name="Freeform 79"/>
              <p:cNvSpPr>
                <a:spLocks/>
              </p:cNvSpPr>
              <p:nvPr/>
            </p:nvSpPr>
            <p:spPr bwMode="auto">
              <a:xfrm flipH="1">
                <a:off x="6635" y="1218"/>
                <a:ext cx="28" cy="16"/>
              </a:xfrm>
              <a:custGeom>
                <a:avLst/>
                <a:gdLst>
                  <a:gd name="T0" fmla="*/ 83 w 83"/>
                  <a:gd name="T1" fmla="*/ 71 h 71"/>
                  <a:gd name="T2" fmla="*/ 77 w 83"/>
                  <a:gd name="T3" fmla="*/ 65 h 71"/>
                  <a:gd name="T4" fmla="*/ 71 w 83"/>
                  <a:gd name="T5" fmla="*/ 59 h 71"/>
                  <a:gd name="T6" fmla="*/ 65 w 83"/>
                  <a:gd name="T7" fmla="*/ 59 h 71"/>
                  <a:gd name="T8" fmla="*/ 59 w 83"/>
                  <a:gd name="T9" fmla="*/ 59 h 71"/>
                  <a:gd name="T10" fmla="*/ 44 w 83"/>
                  <a:gd name="T11" fmla="*/ 44 h 71"/>
                  <a:gd name="T12" fmla="*/ 29 w 83"/>
                  <a:gd name="T13" fmla="*/ 29 h 71"/>
                  <a:gd name="T14" fmla="*/ 14 w 83"/>
                  <a:gd name="T15" fmla="*/ 15 h 71"/>
                  <a:gd name="T16" fmla="*/ 0 w 83"/>
                  <a:gd name="T1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71">
                    <a:moveTo>
                      <a:pt x="83" y="71"/>
                    </a:moveTo>
                    <a:lnTo>
                      <a:pt x="77" y="65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44" y="44"/>
                    </a:lnTo>
                    <a:lnTo>
                      <a:pt x="29" y="29"/>
                    </a:lnTo>
                    <a:lnTo>
                      <a:pt x="14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0" name="Freeform 80"/>
              <p:cNvSpPr>
                <a:spLocks/>
              </p:cNvSpPr>
              <p:nvPr/>
            </p:nvSpPr>
            <p:spPr bwMode="auto">
              <a:xfrm flipH="1">
                <a:off x="6554" y="1220"/>
                <a:ext cx="37" cy="12"/>
              </a:xfrm>
              <a:custGeom>
                <a:avLst/>
                <a:gdLst>
                  <a:gd name="T0" fmla="*/ 108 w 108"/>
                  <a:gd name="T1" fmla="*/ 48 h 48"/>
                  <a:gd name="T2" fmla="*/ 96 w 108"/>
                  <a:gd name="T3" fmla="*/ 48 h 48"/>
                  <a:gd name="T4" fmla="*/ 85 w 108"/>
                  <a:gd name="T5" fmla="*/ 48 h 48"/>
                  <a:gd name="T6" fmla="*/ 73 w 108"/>
                  <a:gd name="T7" fmla="*/ 37 h 48"/>
                  <a:gd name="T8" fmla="*/ 60 w 108"/>
                  <a:gd name="T9" fmla="*/ 24 h 48"/>
                  <a:gd name="T10" fmla="*/ 54 w 108"/>
                  <a:gd name="T11" fmla="*/ 24 h 48"/>
                  <a:gd name="T12" fmla="*/ 48 w 108"/>
                  <a:gd name="T13" fmla="*/ 24 h 48"/>
                  <a:gd name="T14" fmla="*/ 37 w 108"/>
                  <a:gd name="T15" fmla="*/ 12 h 48"/>
                  <a:gd name="T16" fmla="*/ 25 w 108"/>
                  <a:gd name="T17" fmla="*/ 0 h 48"/>
                  <a:gd name="T18" fmla="*/ 13 w 108"/>
                  <a:gd name="T19" fmla="*/ 0 h 48"/>
                  <a:gd name="T20" fmla="*/ 0 w 108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48"/>
                    </a:moveTo>
                    <a:lnTo>
                      <a:pt x="96" y="48"/>
                    </a:lnTo>
                    <a:lnTo>
                      <a:pt x="85" y="48"/>
                    </a:lnTo>
                    <a:lnTo>
                      <a:pt x="73" y="37"/>
                    </a:lnTo>
                    <a:lnTo>
                      <a:pt x="60" y="24"/>
                    </a:lnTo>
                    <a:lnTo>
                      <a:pt x="54" y="24"/>
                    </a:lnTo>
                    <a:lnTo>
                      <a:pt x="48" y="24"/>
                    </a:lnTo>
                    <a:lnTo>
                      <a:pt x="37" y="12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1" name="Freeform 81"/>
              <p:cNvSpPr>
                <a:spLocks/>
              </p:cNvSpPr>
              <p:nvPr/>
            </p:nvSpPr>
            <p:spPr bwMode="auto">
              <a:xfrm flipH="1">
                <a:off x="6623" y="1193"/>
                <a:ext cx="37" cy="13"/>
              </a:xfrm>
              <a:custGeom>
                <a:avLst/>
                <a:gdLst>
                  <a:gd name="T0" fmla="*/ 108 w 108"/>
                  <a:gd name="T1" fmla="*/ 59 h 59"/>
                  <a:gd name="T2" fmla="*/ 102 w 108"/>
                  <a:gd name="T3" fmla="*/ 59 h 59"/>
                  <a:gd name="T4" fmla="*/ 96 w 108"/>
                  <a:gd name="T5" fmla="*/ 59 h 59"/>
                  <a:gd name="T6" fmla="*/ 91 w 108"/>
                  <a:gd name="T7" fmla="*/ 54 h 59"/>
                  <a:gd name="T8" fmla="*/ 85 w 108"/>
                  <a:gd name="T9" fmla="*/ 47 h 59"/>
                  <a:gd name="T10" fmla="*/ 79 w 108"/>
                  <a:gd name="T11" fmla="*/ 47 h 59"/>
                  <a:gd name="T12" fmla="*/ 72 w 108"/>
                  <a:gd name="T13" fmla="*/ 47 h 59"/>
                  <a:gd name="T14" fmla="*/ 60 w 108"/>
                  <a:gd name="T15" fmla="*/ 35 h 59"/>
                  <a:gd name="T16" fmla="*/ 48 w 108"/>
                  <a:gd name="T17" fmla="*/ 23 h 59"/>
                  <a:gd name="T18" fmla="*/ 43 w 108"/>
                  <a:gd name="T19" fmla="*/ 23 h 59"/>
                  <a:gd name="T20" fmla="*/ 36 w 108"/>
                  <a:gd name="T21" fmla="*/ 23 h 59"/>
                  <a:gd name="T22" fmla="*/ 30 w 108"/>
                  <a:gd name="T23" fmla="*/ 18 h 59"/>
                  <a:gd name="T24" fmla="*/ 24 w 108"/>
                  <a:gd name="T25" fmla="*/ 11 h 59"/>
                  <a:gd name="T26" fmla="*/ 18 w 108"/>
                  <a:gd name="T27" fmla="*/ 11 h 59"/>
                  <a:gd name="T28" fmla="*/ 12 w 108"/>
                  <a:gd name="T29" fmla="*/ 11 h 59"/>
                  <a:gd name="T30" fmla="*/ 7 w 108"/>
                  <a:gd name="T31" fmla="*/ 6 h 59"/>
                  <a:gd name="T32" fmla="*/ 0 w 108"/>
                  <a:gd name="T3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59">
                    <a:moveTo>
                      <a:pt x="108" y="59"/>
                    </a:moveTo>
                    <a:lnTo>
                      <a:pt x="102" y="59"/>
                    </a:lnTo>
                    <a:lnTo>
                      <a:pt x="96" y="59"/>
                    </a:lnTo>
                    <a:lnTo>
                      <a:pt x="91" y="54"/>
                    </a:lnTo>
                    <a:lnTo>
                      <a:pt x="85" y="47"/>
                    </a:lnTo>
                    <a:lnTo>
                      <a:pt x="79" y="47"/>
                    </a:lnTo>
                    <a:lnTo>
                      <a:pt x="72" y="47"/>
                    </a:lnTo>
                    <a:lnTo>
                      <a:pt x="60" y="35"/>
                    </a:lnTo>
                    <a:lnTo>
                      <a:pt x="48" y="23"/>
                    </a:lnTo>
                    <a:lnTo>
                      <a:pt x="43" y="23"/>
                    </a:lnTo>
                    <a:lnTo>
                      <a:pt x="36" y="23"/>
                    </a:lnTo>
                    <a:lnTo>
                      <a:pt x="30" y="18"/>
                    </a:lnTo>
                    <a:lnTo>
                      <a:pt x="24" y="11"/>
                    </a:lnTo>
                    <a:lnTo>
                      <a:pt x="18" y="11"/>
                    </a:lnTo>
                    <a:lnTo>
                      <a:pt x="12" y="11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2" name="Freeform 82"/>
              <p:cNvSpPr>
                <a:spLocks/>
              </p:cNvSpPr>
              <p:nvPr/>
            </p:nvSpPr>
            <p:spPr bwMode="auto">
              <a:xfrm flipH="1">
                <a:off x="6704" y="1181"/>
                <a:ext cx="3" cy="14"/>
              </a:xfrm>
              <a:custGeom>
                <a:avLst/>
                <a:gdLst>
                  <a:gd name="T0" fmla="*/ 12 w 12"/>
                  <a:gd name="T1" fmla="*/ 61 h 61"/>
                  <a:gd name="T2" fmla="*/ 12 w 12"/>
                  <a:gd name="T3" fmla="*/ 56 h 61"/>
                  <a:gd name="T4" fmla="*/ 12 w 12"/>
                  <a:gd name="T5" fmla="*/ 50 h 61"/>
                  <a:gd name="T6" fmla="*/ 6 w 12"/>
                  <a:gd name="T7" fmla="*/ 44 h 61"/>
                  <a:gd name="T8" fmla="*/ 0 w 12"/>
                  <a:gd name="T9" fmla="*/ 37 h 61"/>
                  <a:gd name="T10" fmla="*/ 0 w 12"/>
                  <a:gd name="T11" fmla="*/ 29 h 61"/>
                  <a:gd name="T12" fmla="*/ 0 w 12"/>
                  <a:gd name="T13" fmla="*/ 19 h 61"/>
                  <a:gd name="T14" fmla="*/ 0 w 12"/>
                  <a:gd name="T15" fmla="*/ 10 h 61"/>
                  <a:gd name="T16" fmla="*/ 0 w 12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61">
                    <a:moveTo>
                      <a:pt x="12" y="61"/>
                    </a:moveTo>
                    <a:lnTo>
                      <a:pt x="12" y="56"/>
                    </a:lnTo>
                    <a:lnTo>
                      <a:pt x="12" y="50"/>
                    </a:lnTo>
                    <a:lnTo>
                      <a:pt x="6" y="44"/>
                    </a:lnTo>
                    <a:lnTo>
                      <a:pt x="0" y="37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3" name="Freeform 83"/>
              <p:cNvSpPr>
                <a:spLocks/>
              </p:cNvSpPr>
              <p:nvPr/>
            </p:nvSpPr>
            <p:spPr bwMode="auto">
              <a:xfrm flipH="1">
                <a:off x="6699" y="1181"/>
                <a:ext cx="8" cy="4"/>
              </a:xfrm>
              <a:custGeom>
                <a:avLst/>
                <a:gdLst>
                  <a:gd name="T0" fmla="*/ 25 w 25"/>
                  <a:gd name="T1" fmla="*/ 13 h 13"/>
                  <a:gd name="T2" fmla="*/ 19 w 25"/>
                  <a:gd name="T3" fmla="*/ 8 h 13"/>
                  <a:gd name="T4" fmla="*/ 12 w 25"/>
                  <a:gd name="T5" fmla="*/ 0 h 13"/>
                  <a:gd name="T6" fmla="*/ 6 w 25"/>
                  <a:gd name="T7" fmla="*/ 0 h 13"/>
                  <a:gd name="T8" fmla="*/ 0 w 25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3">
                    <a:moveTo>
                      <a:pt x="25" y="13"/>
                    </a:moveTo>
                    <a:lnTo>
                      <a:pt x="19" y="8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4" name="Freeform 84"/>
              <p:cNvSpPr>
                <a:spLocks/>
              </p:cNvSpPr>
              <p:nvPr/>
            </p:nvSpPr>
            <p:spPr bwMode="auto">
              <a:xfrm flipH="1">
                <a:off x="6707" y="1179"/>
                <a:ext cx="8" cy="2"/>
              </a:xfrm>
              <a:custGeom>
                <a:avLst/>
                <a:gdLst>
                  <a:gd name="T0" fmla="*/ 24 w 24"/>
                  <a:gd name="T1" fmla="*/ 11 h 11"/>
                  <a:gd name="T2" fmla="*/ 18 w 24"/>
                  <a:gd name="T3" fmla="*/ 11 h 11"/>
                  <a:gd name="T4" fmla="*/ 12 w 24"/>
                  <a:gd name="T5" fmla="*/ 11 h 11"/>
                  <a:gd name="T6" fmla="*/ 7 w 24"/>
                  <a:gd name="T7" fmla="*/ 7 h 11"/>
                  <a:gd name="T8" fmla="*/ 0 w 24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1">
                    <a:moveTo>
                      <a:pt x="24" y="11"/>
                    </a:moveTo>
                    <a:lnTo>
                      <a:pt x="18" y="11"/>
                    </a:lnTo>
                    <a:lnTo>
                      <a:pt x="12" y="11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5" name="Freeform 85"/>
              <p:cNvSpPr>
                <a:spLocks/>
              </p:cNvSpPr>
              <p:nvPr/>
            </p:nvSpPr>
            <p:spPr bwMode="auto">
              <a:xfrm flipH="1">
                <a:off x="6744" y="1160"/>
                <a:ext cx="17" cy="19"/>
              </a:xfrm>
              <a:custGeom>
                <a:avLst/>
                <a:gdLst>
                  <a:gd name="T0" fmla="*/ 37 w 49"/>
                  <a:gd name="T1" fmla="*/ 83 h 83"/>
                  <a:gd name="T2" fmla="*/ 32 w 49"/>
                  <a:gd name="T3" fmla="*/ 83 h 83"/>
                  <a:gd name="T4" fmla="*/ 25 w 49"/>
                  <a:gd name="T5" fmla="*/ 83 h 83"/>
                  <a:gd name="T6" fmla="*/ 19 w 49"/>
                  <a:gd name="T7" fmla="*/ 77 h 83"/>
                  <a:gd name="T8" fmla="*/ 13 w 49"/>
                  <a:gd name="T9" fmla="*/ 71 h 83"/>
                  <a:gd name="T10" fmla="*/ 7 w 49"/>
                  <a:gd name="T11" fmla="*/ 71 h 83"/>
                  <a:gd name="T12" fmla="*/ 0 w 49"/>
                  <a:gd name="T13" fmla="*/ 71 h 83"/>
                  <a:gd name="T14" fmla="*/ 0 w 49"/>
                  <a:gd name="T15" fmla="*/ 59 h 83"/>
                  <a:gd name="T16" fmla="*/ 0 w 49"/>
                  <a:gd name="T17" fmla="*/ 48 h 83"/>
                  <a:gd name="T18" fmla="*/ 0 w 49"/>
                  <a:gd name="T19" fmla="*/ 36 h 83"/>
                  <a:gd name="T20" fmla="*/ 0 w 49"/>
                  <a:gd name="T21" fmla="*/ 23 h 83"/>
                  <a:gd name="T22" fmla="*/ 12 w 49"/>
                  <a:gd name="T23" fmla="*/ 11 h 83"/>
                  <a:gd name="T24" fmla="*/ 25 w 49"/>
                  <a:gd name="T25" fmla="*/ 0 h 83"/>
                  <a:gd name="T26" fmla="*/ 37 w 49"/>
                  <a:gd name="T27" fmla="*/ 0 h 83"/>
                  <a:gd name="T28" fmla="*/ 49 w 49"/>
                  <a:gd name="T2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9" h="83">
                    <a:moveTo>
                      <a:pt x="37" y="83"/>
                    </a:moveTo>
                    <a:lnTo>
                      <a:pt x="32" y="83"/>
                    </a:lnTo>
                    <a:lnTo>
                      <a:pt x="25" y="83"/>
                    </a:lnTo>
                    <a:lnTo>
                      <a:pt x="19" y="77"/>
                    </a:lnTo>
                    <a:lnTo>
                      <a:pt x="13" y="71"/>
                    </a:lnTo>
                    <a:lnTo>
                      <a:pt x="7" y="71"/>
                    </a:lnTo>
                    <a:lnTo>
                      <a:pt x="0" y="71"/>
                    </a:lnTo>
                    <a:lnTo>
                      <a:pt x="0" y="59"/>
                    </a:lnTo>
                    <a:lnTo>
                      <a:pt x="0" y="48"/>
                    </a:lnTo>
                    <a:lnTo>
                      <a:pt x="0" y="36"/>
                    </a:lnTo>
                    <a:lnTo>
                      <a:pt x="0" y="23"/>
                    </a:lnTo>
                    <a:lnTo>
                      <a:pt x="12" y="11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6" name="Freeform 86"/>
              <p:cNvSpPr>
                <a:spLocks/>
              </p:cNvSpPr>
              <p:nvPr/>
            </p:nvSpPr>
            <p:spPr bwMode="auto">
              <a:xfrm flipH="1">
                <a:off x="6732" y="1177"/>
                <a:ext cx="15" cy="2"/>
              </a:xfrm>
              <a:custGeom>
                <a:avLst/>
                <a:gdLst>
                  <a:gd name="T0" fmla="*/ 0 w 49"/>
                  <a:gd name="T1" fmla="*/ 12 h 12"/>
                  <a:gd name="T2" fmla="*/ 11 w 49"/>
                  <a:gd name="T3" fmla="*/ 12 h 12"/>
                  <a:gd name="T4" fmla="*/ 24 w 49"/>
                  <a:gd name="T5" fmla="*/ 12 h 12"/>
                  <a:gd name="T6" fmla="*/ 30 w 49"/>
                  <a:gd name="T7" fmla="*/ 6 h 12"/>
                  <a:gd name="T8" fmla="*/ 36 w 49"/>
                  <a:gd name="T9" fmla="*/ 0 h 12"/>
                  <a:gd name="T10" fmla="*/ 42 w 49"/>
                  <a:gd name="T11" fmla="*/ 0 h 12"/>
                  <a:gd name="T12" fmla="*/ 49 w 49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12">
                    <a:moveTo>
                      <a:pt x="0" y="12"/>
                    </a:moveTo>
                    <a:lnTo>
                      <a:pt x="11" y="12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7" name="Freeform 87"/>
              <p:cNvSpPr>
                <a:spLocks/>
              </p:cNvSpPr>
              <p:nvPr/>
            </p:nvSpPr>
            <p:spPr bwMode="auto">
              <a:xfrm flipH="1">
                <a:off x="6715" y="1177"/>
                <a:ext cx="17" cy="2"/>
              </a:xfrm>
              <a:custGeom>
                <a:avLst/>
                <a:gdLst>
                  <a:gd name="T0" fmla="*/ 47 w 47"/>
                  <a:gd name="T1" fmla="*/ 12 h 12"/>
                  <a:gd name="T2" fmla="*/ 41 w 47"/>
                  <a:gd name="T3" fmla="*/ 12 h 12"/>
                  <a:gd name="T4" fmla="*/ 35 w 47"/>
                  <a:gd name="T5" fmla="*/ 12 h 12"/>
                  <a:gd name="T6" fmla="*/ 29 w 47"/>
                  <a:gd name="T7" fmla="*/ 6 h 12"/>
                  <a:gd name="T8" fmla="*/ 23 w 47"/>
                  <a:gd name="T9" fmla="*/ 0 h 12"/>
                  <a:gd name="T10" fmla="*/ 11 w 47"/>
                  <a:gd name="T11" fmla="*/ 0 h 12"/>
                  <a:gd name="T12" fmla="*/ 0 w 47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12">
                    <a:moveTo>
                      <a:pt x="47" y="12"/>
                    </a:moveTo>
                    <a:lnTo>
                      <a:pt x="41" y="12"/>
                    </a:lnTo>
                    <a:lnTo>
                      <a:pt x="35" y="12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8" name="Freeform 88"/>
              <p:cNvSpPr>
                <a:spLocks/>
              </p:cNvSpPr>
              <p:nvPr/>
            </p:nvSpPr>
            <p:spPr bwMode="auto">
              <a:xfrm flipH="1">
                <a:off x="6715" y="1171"/>
                <a:ext cx="17" cy="8"/>
              </a:xfrm>
              <a:custGeom>
                <a:avLst/>
                <a:gdLst>
                  <a:gd name="T0" fmla="*/ 47 w 47"/>
                  <a:gd name="T1" fmla="*/ 35 h 35"/>
                  <a:gd name="T2" fmla="*/ 47 w 47"/>
                  <a:gd name="T3" fmla="*/ 27 h 35"/>
                  <a:gd name="T4" fmla="*/ 47 w 47"/>
                  <a:gd name="T5" fmla="*/ 17 h 35"/>
                  <a:gd name="T6" fmla="*/ 47 w 47"/>
                  <a:gd name="T7" fmla="*/ 9 h 35"/>
                  <a:gd name="T8" fmla="*/ 47 w 47"/>
                  <a:gd name="T9" fmla="*/ 0 h 35"/>
                  <a:gd name="T10" fmla="*/ 35 w 47"/>
                  <a:gd name="T11" fmla="*/ 0 h 35"/>
                  <a:gd name="T12" fmla="*/ 23 w 47"/>
                  <a:gd name="T13" fmla="*/ 0 h 35"/>
                  <a:gd name="T14" fmla="*/ 11 w 47"/>
                  <a:gd name="T15" fmla="*/ 0 h 35"/>
                  <a:gd name="T16" fmla="*/ 0 w 47"/>
                  <a:gd name="T1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35">
                    <a:moveTo>
                      <a:pt x="47" y="35"/>
                    </a:moveTo>
                    <a:lnTo>
                      <a:pt x="47" y="27"/>
                    </a:lnTo>
                    <a:lnTo>
                      <a:pt x="47" y="17"/>
                    </a:lnTo>
                    <a:lnTo>
                      <a:pt x="47" y="9"/>
                    </a:lnTo>
                    <a:lnTo>
                      <a:pt x="47" y="0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89" name="Freeform 89"/>
              <p:cNvSpPr>
                <a:spLocks/>
              </p:cNvSpPr>
              <p:nvPr/>
            </p:nvSpPr>
            <p:spPr bwMode="auto">
              <a:xfrm flipH="1">
                <a:off x="6731" y="1171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490" name="Freeform 90"/>
              <p:cNvSpPr>
                <a:spLocks/>
              </p:cNvSpPr>
              <p:nvPr/>
            </p:nvSpPr>
            <p:spPr bwMode="auto">
              <a:xfrm flipH="1">
                <a:off x="6732" y="1160"/>
                <a:ext cx="12" cy="11"/>
              </a:xfrm>
              <a:custGeom>
                <a:avLst/>
                <a:gdLst>
                  <a:gd name="T0" fmla="*/ 37 w 37"/>
                  <a:gd name="T1" fmla="*/ 48 h 48"/>
                  <a:gd name="T2" fmla="*/ 27 w 37"/>
                  <a:gd name="T3" fmla="*/ 38 h 48"/>
                  <a:gd name="T4" fmla="*/ 18 w 37"/>
                  <a:gd name="T5" fmla="*/ 29 h 48"/>
                  <a:gd name="T6" fmla="*/ 9 w 37"/>
                  <a:gd name="T7" fmla="*/ 21 h 48"/>
                  <a:gd name="T8" fmla="*/ 0 w 37"/>
                  <a:gd name="T9" fmla="*/ 11 h 48"/>
                  <a:gd name="T10" fmla="*/ 0 w 37"/>
                  <a:gd name="T11" fmla="*/ 5 h 48"/>
                  <a:gd name="T12" fmla="*/ 0 w 3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48">
                    <a:moveTo>
                      <a:pt x="37" y="48"/>
                    </a:moveTo>
                    <a:lnTo>
                      <a:pt x="27" y="38"/>
                    </a:lnTo>
                    <a:lnTo>
                      <a:pt x="18" y="29"/>
                    </a:lnTo>
                    <a:lnTo>
                      <a:pt x="9" y="21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4491" name="Group 91"/>
            <p:cNvGrpSpPr>
              <a:grpSpLocks/>
            </p:cNvGrpSpPr>
            <p:nvPr/>
          </p:nvGrpSpPr>
          <p:grpSpPr bwMode="auto">
            <a:xfrm>
              <a:off x="3552" y="589"/>
              <a:ext cx="1687" cy="2226"/>
              <a:chOff x="3629" y="868"/>
              <a:chExt cx="1687" cy="2226"/>
            </a:xfrm>
          </p:grpSpPr>
          <p:grpSp>
            <p:nvGrpSpPr>
              <p:cNvPr id="614492" name="Group 92"/>
              <p:cNvGrpSpPr>
                <a:grpSpLocks/>
              </p:cNvGrpSpPr>
              <p:nvPr/>
            </p:nvGrpSpPr>
            <p:grpSpPr bwMode="auto">
              <a:xfrm>
                <a:off x="3751" y="868"/>
                <a:ext cx="1565" cy="2226"/>
                <a:chOff x="2477" y="2541"/>
                <a:chExt cx="1397" cy="1900"/>
              </a:xfrm>
            </p:grpSpPr>
            <p:sp>
              <p:nvSpPr>
                <p:cNvPr id="614493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3765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494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2909" y="4260"/>
                  <a:ext cx="441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r>
                    <a:rPr lang="en-US" sz="1600">
                      <a:latin typeface="Arial" pitchFamily="34" charset="0"/>
                    </a:rPr>
                    <a:t>mol.%</a:t>
                  </a:r>
                  <a:endParaRPr lang="ru-RU" sz="1600">
                    <a:latin typeface="Arial" pitchFamily="34" charset="0"/>
                  </a:endParaRPr>
                </a:p>
              </p:txBody>
            </p:sp>
            <p:sp>
              <p:nvSpPr>
                <p:cNvPr id="614495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2477" y="4145"/>
                  <a:ext cx="25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CaO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6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2731" y="4145"/>
                  <a:ext cx="182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20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7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2971" y="4145"/>
                  <a:ext cx="183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40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8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3193" y="4145"/>
                  <a:ext cx="182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60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499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3412" y="4145"/>
                  <a:ext cx="207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80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500" name="Text Box 100"/>
                <p:cNvSpPr txBox="1">
                  <a:spLocks noChangeArrowheads="1"/>
                </p:cNvSpPr>
                <p:nvPr/>
              </p:nvSpPr>
              <p:spPr bwMode="auto">
                <a:xfrm>
                  <a:off x="3636" y="4145"/>
                  <a:ext cx="238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UO</a:t>
                  </a:r>
                  <a:r>
                    <a:rPr lang="en-US" sz="1000" baseline="-25000">
                      <a:latin typeface="Arial" pitchFamily="34" charset="0"/>
                    </a:rPr>
                    <a:t>2</a:t>
                  </a:r>
                  <a:endParaRPr lang="ru-RU" sz="1000">
                    <a:latin typeface="Arial" pitchFamily="34" charset="0"/>
                  </a:endParaRPr>
                </a:p>
              </p:txBody>
            </p:sp>
            <p:sp>
              <p:nvSpPr>
                <p:cNvPr id="614501" name="Line 101"/>
                <p:cNvSpPr>
                  <a:spLocks noChangeShapeType="1"/>
                </p:cNvSpPr>
                <p:nvPr/>
              </p:nvSpPr>
              <p:spPr bwMode="auto">
                <a:xfrm>
                  <a:off x="2606" y="4132"/>
                  <a:ext cx="115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2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283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3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306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4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3296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5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3525" y="4080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6" name="Line 106"/>
                <p:cNvSpPr>
                  <a:spLocks noChangeShapeType="1"/>
                </p:cNvSpPr>
                <p:nvPr/>
              </p:nvSpPr>
              <p:spPr bwMode="auto">
                <a:xfrm flipV="1">
                  <a:off x="2606" y="2672"/>
                  <a:ext cx="0" cy="146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07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489" y="2541"/>
                  <a:ext cx="267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ctr"/>
                  <a:r>
                    <a:rPr lang="en-US" sz="1000">
                      <a:latin typeface="Arial" pitchFamily="34" charset="0"/>
                    </a:rPr>
                    <a:t>T, </a:t>
                  </a:r>
                  <a:r>
                    <a:rPr lang="en-US" sz="1000">
                      <a:latin typeface="Arial" pitchFamily="34" charset="0"/>
                      <a:sym typeface="Symbol" pitchFamily="18" charset="2"/>
                    </a:rPr>
                    <a:t>C</a:t>
                  </a:r>
                </a:p>
              </p:txBody>
            </p:sp>
          </p:grpSp>
          <p:grpSp>
            <p:nvGrpSpPr>
              <p:cNvPr id="614508" name="Group 108"/>
              <p:cNvGrpSpPr>
                <a:grpSpLocks/>
              </p:cNvGrpSpPr>
              <p:nvPr/>
            </p:nvGrpSpPr>
            <p:grpSpPr bwMode="auto">
              <a:xfrm>
                <a:off x="3630" y="2636"/>
                <a:ext cx="321" cy="154"/>
                <a:chOff x="2369" y="3929"/>
                <a:chExt cx="287" cy="131"/>
              </a:xfrm>
            </p:grpSpPr>
            <p:sp>
              <p:nvSpPr>
                <p:cNvPr id="614509" name="Line 109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0" name="Text Box 110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1000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11" name="Group 111"/>
              <p:cNvGrpSpPr>
                <a:grpSpLocks/>
              </p:cNvGrpSpPr>
              <p:nvPr/>
            </p:nvGrpSpPr>
            <p:grpSpPr bwMode="auto">
              <a:xfrm>
                <a:off x="3629" y="1538"/>
                <a:ext cx="322" cy="154"/>
                <a:chOff x="2368" y="3929"/>
                <a:chExt cx="288" cy="131"/>
              </a:xfrm>
            </p:grpSpPr>
            <p:sp>
              <p:nvSpPr>
                <p:cNvPr id="614512" name="Line 11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3" name="Text Box 113"/>
                <p:cNvSpPr txBox="1">
                  <a:spLocks noChangeArrowheads="1"/>
                </p:cNvSpPr>
                <p:nvPr/>
              </p:nvSpPr>
              <p:spPr bwMode="auto">
                <a:xfrm>
                  <a:off x="2368" y="3929"/>
                  <a:ext cx="261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2200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14" name="Group 114"/>
              <p:cNvGrpSpPr>
                <a:grpSpLocks/>
              </p:cNvGrpSpPr>
              <p:nvPr/>
            </p:nvGrpSpPr>
            <p:grpSpPr bwMode="auto">
              <a:xfrm>
                <a:off x="3630" y="990"/>
                <a:ext cx="321" cy="154"/>
                <a:chOff x="2369" y="3929"/>
                <a:chExt cx="287" cy="131"/>
              </a:xfrm>
            </p:grpSpPr>
            <p:sp>
              <p:nvSpPr>
                <p:cNvPr id="614515" name="Line 11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6" name="Text Box 116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2800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17" name="Group 117"/>
              <p:cNvGrpSpPr>
                <a:grpSpLocks/>
              </p:cNvGrpSpPr>
              <p:nvPr/>
            </p:nvGrpSpPr>
            <p:grpSpPr bwMode="auto">
              <a:xfrm>
                <a:off x="3630" y="2086"/>
                <a:ext cx="321" cy="155"/>
                <a:chOff x="2370" y="3929"/>
                <a:chExt cx="286" cy="132"/>
              </a:xfrm>
            </p:grpSpPr>
            <p:sp>
              <p:nvSpPr>
                <p:cNvPr id="614518" name="Line 11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19" name="Text Box 119"/>
                <p:cNvSpPr txBox="1">
                  <a:spLocks noChangeArrowheads="1"/>
                </p:cNvSpPr>
                <p:nvPr/>
              </p:nvSpPr>
              <p:spPr bwMode="auto">
                <a:xfrm>
                  <a:off x="2370" y="3929"/>
                  <a:ext cx="259" cy="1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1600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20" name="Group 120"/>
              <p:cNvGrpSpPr>
                <a:grpSpLocks/>
              </p:cNvGrpSpPr>
              <p:nvPr/>
            </p:nvGrpSpPr>
            <p:grpSpPr bwMode="auto">
              <a:xfrm>
                <a:off x="3630" y="2361"/>
                <a:ext cx="321" cy="154"/>
                <a:chOff x="2369" y="3929"/>
                <a:chExt cx="287" cy="131"/>
              </a:xfrm>
            </p:grpSpPr>
            <p:sp>
              <p:nvSpPr>
                <p:cNvPr id="614521" name="Line 12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22" name="Text Box 122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1300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23" name="Group 123"/>
              <p:cNvGrpSpPr>
                <a:grpSpLocks/>
              </p:cNvGrpSpPr>
              <p:nvPr/>
            </p:nvGrpSpPr>
            <p:grpSpPr bwMode="auto">
              <a:xfrm>
                <a:off x="3629" y="1812"/>
                <a:ext cx="322" cy="154"/>
                <a:chOff x="2368" y="3929"/>
                <a:chExt cx="288" cy="131"/>
              </a:xfrm>
            </p:grpSpPr>
            <p:sp>
              <p:nvSpPr>
                <p:cNvPr id="614524" name="Line 124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25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2368" y="3929"/>
                  <a:ext cx="261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1900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  <p:grpSp>
            <p:nvGrpSpPr>
              <p:cNvPr id="614526" name="Group 126"/>
              <p:cNvGrpSpPr>
                <a:grpSpLocks/>
              </p:cNvGrpSpPr>
              <p:nvPr/>
            </p:nvGrpSpPr>
            <p:grpSpPr bwMode="auto">
              <a:xfrm>
                <a:off x="3630" y="1264"/>
                <a:ext cx="321" cy="154"/>
                <a:chOff x="2369" y="3929"/>
                <a:chExt cx="287" cy="131"/>
              </a:xfrm>
            </p:grpSpPr>
            <p:sp>
              <p:nvSpPr>
                <p:cNvPr id="614527" name="Line 127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630" y="3984"/>
                  <a:ext cx="0" cy="5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28" name="Text Box 128"/>
                <p:cNvSpPr txBox="1">
                  <a:spLocks noChangeArrowheads="1"/>
                </p:cNvSpPr>
                <p:nvPr/>
              </p:nvSpPr>
              <p:spPr bwMode="auto">
                <a:xfrm>
                  <a:off x="2369" y="3929"/>
                  <a:ext cx="260" cy="1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accent2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1pPr>
                  <a:lvl2pPr marL="571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2pPr>
                  <a:lvl3pPr marL="1143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3pPr>
                  <a:lvl4pPr marL="17145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4pPr>
                  <a:lvl5pPr marL="2286000"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5pPr>
                  <a:lvl6pPr marL="2743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6pPr>
                  <a:lvl7pPr marL="3200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7pPr>
                  <a:lvl8pPr marL="3657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8pPr>
                  <a:lvl9pPr marL="4114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 Unicode MS" pitchFamily="34" charset="-128"/>
                    </a:defRPr>
                  </a:lvl9pPr>
                </a:lstStyle>
                <a:p>
                  <a:pPr algn="r"/>
                  <a:r>
                    <a:rPr lang="en-US" sz="1000">
                      <a:latin typeface="Arial" pitchFamily="34" charset="0"/>
                    </a:rPr>
                    <a:t>2500</a:t>
                  </a:r>
                  <a:endParaRPr lang="ru-RU" sz="1000">
                    <a:latin typeface="Arial" pitchFamily="34" charset="0"/>
                  </a:endParaRPr>
                </a:p>
              </p:txBody>
            </p:sp>
          </p:grpSp>
        </p:grpSp>
        <p:grpSp>
          <p:nvGrpSpPr>
            <p:cNvPr id="614529" name="Group 129"/>
            <p:cNvGrpSpPr>
              <a:grpSpLocks/>
            </p:cNvGrpSpPr>
            <p:nvPr/>
          </p:nvGrpSpPr>
          <p:grpSpPr bwMode="auto">
            <a:xfrm>
              <a:off x="3918" y="1171"/>
              <a:ext cx="1270" cy="1167"/>
              <a:chOff x="3918" y="1171"/>
              <a:chExt cx="1270" cy="1167"/>
            </a:xfrm>
          </p:grpSpPr>
          <p:grpSp>
            <p:nvGrpSpPr>
              <p:cNvPr id="614530" name="Group 130"/>
              <p:cNvGrpSpPr>
                <a:grpSpLocks/>
              </p:cNvGrpSpPr>
              <p:nvPr/>
            </p:nvGrpSpPr>
            <p:grpSpPr bwMode="auto">
              <a:xfrm rot="-252966">
                <a:off x="3918" y="1363"/>
                <a:ext cx="495" cy="332"/>
                <a:chOff x="3930" y="1364"/>
                <a:chExt cx="495" cy="312"/>
              </a:xfrm>
            </p:grpSpPr>
            <p:sp>
              <p:nvSpPr>
                <p:cNvPr id="614531" name="Freeform 131"/>
                <p:cNvSpPr>
                  <a:spLocks/>
                </p:cNvSpPr>
                <p:nvPr/>
              </p:nvSpPr>
              <p:spPr bwMode="auto">
                <a:xfrm rot="60000" flipH="1">
                  <a:off x="4392" y="1642"/>
                  <a:ext cx="33" cy="34"/>
                </a:xfrm>
                <a:custGeom>
                  <a:avLst/>
                  <a:gdLst>
                    <a:gd name="T0" fmla="*/ 0 w 95"/>
                    <a:gd name="T1" fmla="*/ 145 h 145"/>
                    <a:gd name="T2" fmla="*/ 0 w 95"/>
                    <a:gd name="T3" fmla="*/ 139 h 145"/>
                    <a:gd name="T4" fmla="*/ 0 w 95"/>
                    <a:gd name="T5" fmla="*/ 132 h 145"/>
                    <a:gd name="T6" fmla="*/ 12 w 95"/>
                    <a:gd name="T7" fmla="*/ 120 h 145"/>
                    <a:gd name="T8" fmla="*/ 24 w 95"/>
                    <a:gd name="T9" fmla="*/ 108 h 145"/>
                    <a:gd name="T10" fmla="*/ 24 w 95"/>
                    <a:gd name="T11" fmla="*/ 102 h 145"/>
                    <a:gd name="T12" fmla="*/ 24 w 95"/>
                    <a:gd name="T13" fmla="*/ 95 h 145"/>
                    <a:gd name="T14" fmla="*/ 33 w 95"/>
                    <a:gd name="T15" fmla="*/ 87 h 145"/>
                    <a:gd name="T16" fmla="*/ 41 w 95"/>
                    <a:gd name="T17" fmla="*/ 79 h 145"/>
                    <a:gd name="T18" fmla="*/ 51 w 95"/>
                    <a:gd name="T19" fmla="*/ 70 h 145"/>
                    <a:gd name="T20" fmla="*/ 59 w 95"/>
                    <a:gd name="T21" fmla="*/ 60 h 145"/>
                    <a:gd name="T22" fmla="*/ 59 w 95"/>
                    <a:gd name="T23" fmla="*/ 54 h 145"/>
                    <a:gd name="T24" fmla="*/ 59 w 95"/>
                    <a:gd name="T25" fmla="*/ 48 h 145"/>
                    <a:gd name="T26" fmla="*/ 65 w 95"/>
                    <a:gd name="T27" fmla="*/ 43 h 145"/>
                    <a:gd name="T28" fmla="*/ 72 w 95"/>
                    <a:gd name="T29" fmla="*/ 37 h 145"/>
                    <a:gd name="T30" fmla="*/ 72 w 95"/>
                    <a:gd name="T31" fmla="*/ 31 h 145"/>
                    <a:gd name="T32" fmla="*/ 72 w 95"/>
                    <a:gd name="T33" fmla="*/ 24 h 145"/>
                    <a:gd name="T34" fmla="*/ 83 w 95"/>
                    <a:gd name="T35" fmla="*/ 12 h 145"/>
                    <a:gd name="T36" fmla="*/ 95 w 95"/>
                    <a:gd name="T37" fmla="*/ 0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5" h="145">
                      <a:moveTo>
                        <a:pt x="0" y="145"/>
                      </a:moveTo>
                      <a:lnTo>
                        <a:pt x="0" y="139"/>
                      </a:lnTo>
                      <a:lnTo>
                        <a:pt x="0" y="132"/>
                      </a:lnTo>
                      <a:lnTo>
                        <a:pt x="12" y="120"/>
                      </a:lnTo>
                      <a:lnTo>
                        <a:pt x="24" y="108"/>
                      </a:lnTo>
                      <a:lnTo>
                        <a:pt x="24" y="102"/>
                      </a:lnTo>
                      <a:lnTo>
                        <a:pt x="24" y="95"/>
                      </a:lnTo>
                      <a:lnTo>
                        <a:pt x="33" y="87"/>
                      </a:lnTo>
                      <a:lnTo>
                        <a:pt x="41" y="79"/>
                      </a:lnTo>
                      <a:lnTo>
                        <a:pt x="51" y="70"/>
                      </a:lnTo>
                      <a:lnTo>
                        <a:pt x="59" y="60"/>
                      </a:lnTo>
                      <a:lnTo>
                        <a:pt x="59" y="54"/>
                      </a:lnTo>
                      <a:lnTo>
                        <a:pt x="59" y="48"/>
                      </a:lnTo>
                      <a:lnTo>
                        <a:pt x="65" y="43"/>
                      </a:lnTo>
                      <a:lnTo>
                        <a:pt x="72" y="37"/>
                      </a:lnTo>
                      <a:lnTo>
                        <a:pt x="72" y="31"/>
                      </a:lnTo>
                      <a:lnTo>
                        <a:pt x="72" y="24"/>
                      </a:lnTo>
                      <a:lnTo>
                        <a:pt x="83" y="12"/>
                      </a:lnTo>
                      <a:lnTo>
                        <a:pt x="95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2" name="Freeform 132"/>
                <p:cNvSpPr>
                  <a:spLocks/>
                </p:cNvSpPr>
                <p:nvPr/>
              </p:nvSpPr>
              <p:spPr bwMode="auto">
                <a:xfrm rot="60000" flipH="1">
                  <a:off x="4335" y="1590"/>
                  <a:ext cx="38" cy="31"/>
                </a:xfrm>
                <a:custGeom>
                  <a:avLst/>
                  <a:gdLst>
                    <a:gd name="T0" fmla="*/ 0 w 109"/>
                    <a:gd name="T1" fmla="*/ 132 h 132"/>
                    <a:gd name="T2" fmla="*/ 12 w 109"/>
                    <a:gd name="T3" fmla="*/ 120 h 132"/>
                    <a:gd name="T4" fmla="*/ 25 w 109"/>
                    <a:gd name="T5" fmla="*/ 107 h 132"/>
                    <a:gd name="T6" fmla="*/ 25 w 109"/>
                    <a:gd name="T7" fmla="*/ 103 h 132"/>
                    <a:gd name="T8" fmla="*/ 25 w 109"/>
                    <a:gd name="T9" fmla="*/ 96 h 132"/>
                    <a:gd name="T10" fmla="*/ 36 w 109"/>
                    <a:gd name="T11" fmla="*/ 84 h 132"/>
                    <a:gd name="T12" fmla="*/ 48 w 109"/>
                    <a:gd name="T13" fmla="*/ 72 h 132"/>
                    <a:gd name="T14" fmla="*/ 61 w 109"/>
                    <a:gd name="T15" fmla="*/ 61 h 132"/>
                    <a:gd name="T16" fmla="*/ 73 w 109"/>
                    <a:gd name="T17" fmla="*/ 49 h 132"/>
                    <a:gd name="T18" fmla="*/ 73 w 109"/>
                    <a:gd name="T19" fmla="*/ 43 h 132"/>
                    <a:gd name="T20" fmla="*/ 73 w 109"/>
                    <a:gd name="T21" fmla="*/ 36 h 132"/>
                    <a:gd name="T22" fmla="*/ 82 w 109"/>
                    <a:gd name="T23" fmla="*/ 27 h 132"/>
                    <a:gd name="T24" fmla="*/ 90 w 109"/>
                    <a:gd name="T25" fmla="*/ 18 h 132"/>
                    <a:gd name="T26" fmla="*/ 100 w 109"/>
                    <a:gd name="T27" fmla="*/ 9 h 132"/>
                    <a:gd name="T28" fmla="*/ 109 w 109"/>
                    <a:gd name="T29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9" h="132">
                      <a:moveTo>
                        <a:pt x="0" y="132"/>
                      </a:moveTo>
                      <a:lnTo>
                        <a:pt x="12" y="120"/>
                      </a:lnTo>
                      <a:lnTo>
                        <a:pt x="25" y="107"/>
                      </a:lnTo>
                      <a:lnTo>
                        <a:pt x="25" y="103"/>
                      </a:lnTo>
                      <a:lnTo>
                        <a:pt x="25" y="96"/>
                      </a:lnTo>
                      <a:lnTo>
                        <a:pt x="36" y="84"/>
                      </a:lnTo>
                      <a:lnTo>
                        <a:pt x="48" y="72"/>
                      </a:lnTo>
                      <a:lnTo>
                        <a:pt x="61" y="61"/>
                      </a:lnTo>
                      <a:lnTo>
                        <a:pt x="73" y="49"/>
                      </a:lnTo>
                      <a:lnTo>
                        <a:pt x="73" y="43"/>
                      </a:lnTo>
                      <a:lnTo>
                        <a:pt x="73" y="36"/>
                      </a:lnTo>
                      <a:lnTo>
                        <a:pt x="82" y="27"/>
                      </a:lnTo>
                      <a:lnTo>
                        <a:pt x="90" y="18"/>
                      </a:lnTo>
                      <a:lnTo>
                        <a:pt x="100" y="9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3" name="Freeform 133"/>
                <p:cNvSpPr>
                  <a:spLocks/>
                </p:cNvSpPr>
                <p:nvPr/>
              </p:nvSpPr>
              <p:spPr bwMode="auto">
                <a:xfrm rot="60000" flipH="1">
                  <a:off x="4273" y="1543"/>
                  <a:ext cx="36" cy="26"/>
                </a:xfrm>
                <a:custGeom>
                  <a:avLst/>
                  <a:gdLst>
                    <a:gd name="T0" fmla="*/ 0 w 107"/>
                    <a:gd name="T1" fmla="*/ 109 h 109"/>
                    <a:gd name="T2" fmla="*/ 25 w 107"/>
                    <a:gd name="T3" fmla="*/ 82 h 109"/>
                    <a:gd name="T4" fmla="*/ 52 w 107"/>
                    <a:gd name="T5" fmla="*/ 56 h 109"/>
                    <a:gd name="T6" fmla="*/ 79 w 107"/>
                    <a:gd name="T7" fmla="*/ 29 h 109"/>
                    <a:gd name="T8" fmla="*/ 107 w 107"/>
                    <a:gd name="T9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" h="109">
                      <a:moveTo>
                        <a:pt x="0" y="109"/>
                      </a:moveTo>
                      <a:lnTo>
                        <a:pt x="25" y="82"/>
                      </a:lnTo>
                      <a:lnTo>
                        <a:pt x="52" y="56"/>
                      </a:lnTo>
                      <a:lnTo>
                        <a:pt x="79" y="29"/>
                      </a:lnTo>
                      <a:lnTo>
                        <a:pt x="107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4" name="Freeform 134"/>
                <p:cNvSpPr>
                  <a:spLocks/>
                </p:cNvSpPr>
                <p:nvPr/>
              </p:nvSpPr>
              <p:spPr bwMode="auto">
                <a:xfrm rot="60000" flipH="1">
                  <a:off x="4209" y="1499"/>
                  <a:ext cx="41" cy="29"/>
                </a:xfrm>
                <a:custGeom>
                  <a:avLst/>
                  <a:gdLst>
                    <a:gd name="T0" fmla="*/ 0 w 119"/>
                    <a:gd name="T1" fmla="*/ 121 h 121"/>
                    <a:gd name="T2" fmla="*/ 0 w 119"/>
                    <a:gd name="T3" fmla="*/ 115 h 121"/>
                    <a:gd name="T4" fmla="*/ 0 w 119"/>
                    <a:gd name="T5" fmla="*/ 108 h 121"/>
                    <a:gd name="T6" fmla="*/ 12 w 119"/>
                    <a:gd name="T7" fmla="*/ 96 h 121"/>
                    <a:gd name="T8" fmla="*/ 24 w 119"/>
                    <a:gd name="T9" fmla="*/ 85 h 121"/>
                    <a:gd name="T10" fmla="*/ 29 w 119"/>
                    <a:gd name="T11" fmla="*/ 85 h 121"/>
                    <a:gd name="T12" fmla="*/ 36 w 119"/>
                    <a:gd name="T13" fmla="*/ 85 h 121"/>
                    <a:gd name="T14" fmla="*/ 57 w 119"/>
                    <a:gd name="T15" fmla="*/ 63 h 121"/>
                    <a:gd name="T16" fmla="*/ 77 w 119"/>
                    <a:gd name="T17" fmla="*/ 42 h 121"/>
                    <a:gd name="T18" fmla="*/ 98 w 119"/>
                    <a:gd name="T19" fmla="*/ 21 h 121"/>
                    <a:gd name="T20" fmla="*/ 119 w 119"/>
                    <a:gd name="T21" fmla="*/ 0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9" h="121">
                      <a:moveTo>
                        <a:pt x="0" y="121"/>
                      </a:moveTo>
                      <a:lnTo>
                        <a:pt x="0" y="115"/>
                      </a:lnTo>
                      <a:lnTo>
                        <a:pt x="0" y="108"/>
                      </a:lnTo>
                      <a:lnTo>
                        <a:pt x="12" y="96"/>
                      </a:lnTo>
                      <a:lnTo>
                        <a:pt x="24" y="85"/>
                      </a:lnTo>
                      <a:lnTo>
                        <a:pt x="29" y="85"/>
                      </a:lnTo>
                      <a:lnTo>
                        <a:pt x="36" y="85"/>
                      </a:lnTo>
                      <a:lnTo>
                        <a:pt x="57" y="63"/>
                      </a:lnTo>
                      <a:lnTo>
                        <a:pt x="77" y="42"/>
                      </a:lnTo>
                      <a:lnTo>
                        <a:pt x="98" y="21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5" name="Freeform 135"/>
                <p:cNvSpPr>
                  <a:spLocks/>
                </p:cNvSpPr>
                <p:nvPr/>
              </p:nvSpPr>
              <p:spPr bwMode="auto">
                <a:xfrm rot="60000" flipH="1">
                  <a:off x="4143" y="1464"/>
                  <a:ext cx="38" cy="17"/>
                </a:xfrm>
                <a:custGeom>
                  <a:avLst/>
                  <a:gdLst>
                    <a:gd name="T0" fmla="*/ 0 w 108"/>
                    <a:gd name="T1" fmla="*/ 71 h 71"/>
                    <a:gd name="T2" fmla="*/ 6 w 108"/>
                    <a:gd name="T3" fmla="*/ 71 h 71"/>
                    <a:gd name="T4" fmla="*/ 11 w 108"/>
                    <a:gd name="T5" fmla="*/ 71 h 71"/>
                    <a:gd name="T6" fmla="*/ 23 w 108"/>
                    <a:gd name="T7" fmla="*/ 60 h 71"/>
                    <a:gd name="T8" fmla="*/ 36 w 108"/>
                    <a:gd name="T9" fmla="*/ 48 h 71"/>
                    <a:gd name="T10" fmla="*/ 42 w 108"/>
                    <a:gd name="T11" fmla="*/ 48 h 71"/>
                    <a:gd name="T12" fmla="*/ 48 w 108"/>
                    <a:gd name="T13" fmla="*/ 48 h 71"/>
                    <a:gd name="T14" fmla="*/ 60 w 108"/>
                    <a:gd name="T15" fmla="*/ 36 h 71"/>
                    <a:gd name="T16" fmla="*/ 71 w 108"/>
                    <a:gd name="T17" fmla="*/ 25 h 71"/>
                    <a:gd name="T18" fmla="*/ 83 w 108"/>
                    <a:gd name="T19" fmla="*/ 12 h 71"/>
                    <a:gd name="T20" fmla="*/ 96 w 108"/>
                    <a:gd name="T21" fmla="*/ 0 h 71"/>
                    <a:gd name="T22" fmla="*/ 102 w 108"/>
                    <a:gd name="T23" fmla="*/ 0 h 71"/>
                    <a:gd name="T24" fmla="*/ 108 w 108"/>
                    <a:gd name="T25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8" h="71">
                      <a:moveTo>
                        <a:pt x="0" y="71"/>
                      </a:moveTo>
                      <a:lnTo>
                        <a:pt x="6" y="71"/>
                      </a:lnTo>
                      <a:lnTo>
                        <a:pt x="11" y="71"/>
                      </a:lnTo>
                      <a:lnTo>
                        <a:pt x="23" y="60"/>
                      </a:lnTo>
                      <a:lnTo>
                        <a:pt x="36" y="48"/>
                      </a:lnTo>
                      <a:lnTo>
                        <a:pt x="42" y="48"/>
                      </a:lnTo>
                      <a:lnTo>
                        <a:pt x="48" y="48"/>
                      </a:lnTo>
                      <a:lnTo>
                        <a:pt x="60" y="36"/>
                      </a:lnTo>
                      <a:lnTo>
                        <a:pt x="71" y="25"/>
                      </a:lnTo>
                      <a:lnTo>
                        <a:pt x="83" y="1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6" name="Freeform 136"/>
                <p:cNvSpPr>
                  <a:spLocks/>
                </p:cNvSpPr>
                <p:nvPr/>
              </p:nvSpPr>
              <p:spPr bwMode="auto">
                <a:xfrm rot="60000" flipH="1">
                  <a:off x="4075" y="1425"/>
                  <a:ext cx="39" cy="21"/>
                </a:xfrm>
                <a:custGeom>
                  <a:avLst/>
                  <a:gdLst>
                    <a:gd name="T0" fmla="*/ 0 w 119"/>
                    <a:gd name="T1" fmla="*/ 86 h 86"/>
                    <a:gd name="T2" fmla="*/ 6 w 119"/>
                    <a:gd name="T3" fmla="*/ 86 h 86"/>
                    <a:gd name="T4" fmla="*/ 12 w 119"/>
                    <a:gd name="T5" fmla="*/ 86 h 86"/>
                    <a:gd name="T6" fmla="*/ 21 w 119"/>
                    <a:gd name="T7" fmla="*/ 76 h 86"/>
                    <a:gd name="T8" fmla="*/ 30 w 119"/>
                    <a:gd name="T9" fmla="*/ 67 h 86"/>
                    <a:gd name="T10" fmla="*/ 39 w 119"/>
                    <a:gd name="T11" fmla="*/ 57 h 86"/>
                    <a:gd name="T12" fmla="*/ 48 w 119"/>
                    <a:gd name="T13" fmla="*/ 49 h 86"/>
                    <a:gd name="T14" fmla="*/ 54 w 119"/>
                    <a:gd name="T15" fmla="*/ 49 h 86"/>
                    <a:gd name="T16" fmla="*/ 60 w 119"/>
                    <a:gd name="T17" fmla="*/ 49 h 86"/>
                    <a:gd name="T18" fmla="*/ 71 w 119"/>
                    <a:gd name="T19" fmla="*/ 37 h 86"/>
                    <a:gd name="T20" fmla="*/ 84 w 119"/>
                    <a:gd name="T21" fmla="*/ 25 h 86"/>
                    <a:gd name="T22" fmla="*/ 89 w 119"/>
                    <a:gd name="T23" fmla="*/ 25 h 86"/>
                    <a:gd name="T24" fmla="*/ 96 w 119"/>
                    <a:gd name="T25" fmla="*/ 25 h 86"/>
                    <a:gd name="T26" fmla="*/ 108 w 119"/>
                    <a:gd name="T27" fmla="*/ 13 h 86"/>
                    <a:gd name="T28" fmla="*/ 119 w 119"/>
                    <a:gd name="T2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9" h="86">
                      <a:moveTo>
                        <a:pt x="0" y="86"/>
                      </a:moveTo>
                      <a:lnTo>
                        <a:pt x="6" y="86"/>
                      </a:lnTo>
                      <a:lnTo>
                        <a:pt x="12" y="86"/>
                      </a:lnTo>
                      <a:lnTo>
                        <a:pt x="21" y="76"/>
                      </a:lnTo>
                      <a:lnTo>
                        <a:pt x="30" y="67"/>
                      </a:lnTo>
                      <a:lnTo>
                        <a:pt x="39" y="57"/>
                      </a:lnTo>
                      <a:lnTo>
                        <a:pt x="48" y="49"/>
                      </a:lnTo>
                      <a:lnTo>
                        <a:pt x="54" y="49"/>
                      </a:lnTo>
                      <a:lnTo>
                        <a:pt x="60" y="49"/>
                      </a:lnTo>
                      <a:lnTo>
                        <a:pt x="71" y="37"/>
                      </a:lnTo>
                      <a:lnTo>
                        <a:pt x="84" y="25"/>
                      </a:lnTo>
                      <a:lnTo>
                        <a:pt x="89" y="25"/>
                      </a:lnTo>
                      <a:lnTo>
                        <a:pt x="96" y="25"/>
                      </a:lnTo>
                      <a:lnTo>
                        <a:pt x="108" y="13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7" name="Freeform 137"/>
                <p:cNvSpPr>
                  <a:spLocks/>
                </p:cNvSpPr>
                <p:nvPr/>
              </p:nvSpPr>
              <p:spPr bwMode="auto">
                <a:xfrm rot="60000" flipH="1">
                  <a:off x="4011" y="1397"/>
                  <a:ext cx="35" cy="14"/>
                </a:xfrm>
                <a:custGeom>
                  <a:avLst/>
                  <a:gdLst>
                    <a:gd name="T0" fmla="*/ 0 w 96"/>
                    <a:gd name="T1" fmla="*/ 59 h 59"/>
                    <a:gd name="T2" fmla="*/ 6 w 96"/>
                    <a:gd name="T3" fmla="*/ 59 h 59"/>
                    <a:gd name="T4" fmla="*/ 12 w 96"/>
                    <a:gd name="T5" fmla="*/ 59 h 59"/>
                    <a:gd name="T6" fmla="*/ 23 w 96"/>
                    <a:gd name="T7" fmla="*/ 46 h 59"/>
                    <a:gd name="T8" fmla="*/ 36 w 96"/>
                    <a:gd name="T9" fmla="*/ 35 h 59"/>
                    <a:gd name="T10" fmla="*/ 42 w 96"/>
                    <a:gd name="T11" fmla="*/ 35 h 59"/>
                    <a:gd name="T12" fmla="*/ 48 w 96"/>
                    <a:gd name="T13" fmla="*/ 35 h 59"/>
                    <a:gd name="T14" fmla="*/ 60 w 96"/>
                    <a:gd name="T15" fmla="*/ 23 h 59"/>
                    <a:gd name="T16" fmla="*/ 73 w 96"/>
                    <a:gd name="T17" fmla="*/ 10 h 59"/>
                    <a:gd name="T18" fmla="*/ 78 w 96"/>
                    <a:gd name="T19" fmla="*/ 10 h 59"/>
                    <a:gd name="T20" fmla="*/ 84 w 96"/>
                    <a:gd name="T21" fmla="*/ 10 h 59"/>
                    <a:gd name="T22" fmla="*/ 90 w 96"/>
                    <a:gd name="T23" fmla="*/ 5 h 59"/>
                    <a:gd name="T24" fmla="*/ 96 w 96"/>
                    <a:gd name="T25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6" h="59">
                      <a:moveTo>
                        <a:pt x="0" y="59"/>
                      </a:moveTo>
                      <a:lnTo>
                        <a:pt x="6" y="59"/>
                      </a:lnTo>
                      <a:lnTo>
                        <a:pt x="12" y="59"/>
                      </a:lnTo>
                      <a:lnTo>
                        <a:pt x="23" y="46"/>
                      </a:lnTo>
                      <a:lnTo>
                        <a:pt x="36" y="35"/>
                      </a:lnTo>
                      <a:lnTo>
                        <a:pt x="42" y="35"/>
                      </a:lnTo>
                      <a:lnTo>
                        <a:pt x="48" y="35"/>
                      </a:lnTo>
                      <a:lnTo>
                        <a:pt x="60" y="23"/>
                      </a:lnTo>
                      <a:lnTo>
                        <a:pt x="73" y="10"/>
                      </a:lnTo>
                      <a:lnTo>
                        <a:pt x="78" y="10"/>
                      </a:lnTo>
                      <a:lnTo>
                        <a:pt x="84" y="10"/>
                      </a:lnTo>
                      <a:lnTo>
                        <a:pt x="90" y="5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38" name="Freeform 138"/>
                <p:cNvSpPr>
                  <a:spLocks/>
                </p:cNvSpPr>
                <p:nvPr/>
              </p:nvSpPr>
              <p:spPr bwMode="auto">
                <a:xfrm rot="60000" flipH="1">
                  <a:off x="3930" y="1364"/>
                  <a:ext cx="55" cy="20"/>
                </a:xfrm>
                <a:custGeom>
                  <a:avLst/>
                  <a:gdLst>
                    <a:gd name="T0" fmla="*/ 0 w 156"/>
                    <a:gd name="T1" fmla="*/ 83 h 83"/>
                    <a:gd name="T2" fmla="*/ 12 w 156"/>
                    <a:gd name="T3" fmla="*/ 72 h 83"/>
                    <a:gd name="T4" fmla="*/ 25 w 156"/>
                    <a:gd name="T5" fmla="*/ 60 h 83"/>
                    <a:gd name="T6" fmla="*/ 30 w 156"/>
                    <a:gd name="T7" fmla="*/ 60 h 83"/>
                    <a:gd name="T8" fmla="*/ 35 w 156"/>
                    <a:gd name="T9" fmla="*/ 60 h 83"/>
                    <a:gd name="T10" fmla="*/ 41 w 156"/>
                    <a:gd name="T11" fmla="*/ 54 h 83"/>
                    <a:gd name="T12" fmla="*/ 47 w 156"/>
                    <a:gd name="T13" fmla="*/ 47 h 83"/>
                    <a:gd name="T14" fmla="*/ 53 w 156"/>
                    <a:gd name="T15" fmla="*/ 47 h 83"/>
                    <a:gd name="T16" fmla="*/ 60 w 156"/>
                    <a:gd name="T17" fmla="*/ 47 h 83"/>
                    <a:gd name="T18" fmla="*/ 72 w 156"/>
                    <a:gd name="T19" fmla="*/ 35 h 83"/>
                    <a:gd name="T20" fmla="*/ 84 w 156"/>
                    <a:gd name="T21" fmla="*/ 24 h 83"/>
                    <a:gd name="T22" fmla="*/ 89 w 156"/>
                    <a:gd name="T23" fmla="*/ 24 h 83"/>
                    <a:gd name="T24" fmla="*/ 96 w 156"/>
                    <a:gd name="T25" fmla="*/ 24 h 83"/>
                    <a:gd name="T26" fmla="*/ 102 w 156"/>
                    <a:gd name="T27" fmla="*/ 19 h 83"/>
                    <a:gd name="T28" fmla="*/ 108 w 156"/>
                    <a:gd name="T29" fmla="*/ 12 h 83"/>
                    <a:gd name="T30" fmla="*/ 114 w 156"/>
                    <a:gd name="T31" fmla="*/ 12 h 83"/>
                    <a:gd name="T32" fmla="*/ 120 w 156"/>
                    <a:gd name="T33" fmla="*/ 12 h 83"/>
                    <a:gd name="T34" fmla="*/ 126 w 156"/>
                    <a:gd name="T35" fmla="*/ 6 h 83"/>
                    <a:gd name="T36" fmla="*/ 133 w 156"/>
                    <a:gd name="T37" fmla="*/ 0 h 83"/>
                    <a:gd name="T38" fmla="*/ 144 w 156"/>
                    <a:gd name="T39" fmla="*/ 0 h 83"/>
                    <a:gd name="T40" fmla="*/ 156 w 156"/>
                    <a:gd name="T41" fmla="*/ 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56" h="83">
                      <a:moveTo>
                        <a:pt x="0" y="83"/>
                      </a:moveTo>
                      <a:lnTo>
                        <a:pt x="12" y="72"/>
                      </a:lnTo>
                      <a:lnTo>
                        <a:pt x="25" y="60"/>
                      </a:lnTo>
                      <a:lnTo>
                        <a:pt x="30" y="60"/>
                      </a:lnTo>
                      <a:lnTo>
                        <a:pt x="35" y="60"/>
                      </a:lnTo>
                      <a:lnTo>
                        <a:pt x="41" y="54"/>
                      </a:lnTo>
                      <a:lnTo>
                        <a:pt x="47" y="47"/>
                      </a:lnTo>
                      <a:lnTo>
                        <a:pt x="53" y="47"/>
                      </a:lnTo>
                      <a:lnTo>
                        <a:pt x="60" y="47"/>
                      </a:lnTo>
                      <a:lnTo>
                        <a:pt x="72" y="35"/>
                      </a:lnTo>
                      <a:lnTo>
                        <a:pt x="84" y="24"/>
                      </a:lnTo>
                      <a:lnTo>
                        <a:pt x="89" y="24"/>
                      </a:lnTo>
                      <a:lnTo>
                        <a:pt x="96" y="24"/>
                      </a:lnTo>
                      <a:lnTo>
                        <a:pt x="102" y="19"/>
                      </a:lnTo>
                      <a:lnTo>
                        <a:pt x="108" y="12"/>
                      </a:lnTo>
                      <a:lnTo>
                        <a:pt x="114" y="12"/>
                      </a:lnTo>
                      <a:lnTo>
                        <a:pt x="120" y="12"/>
                      </a:lnTo>
                      <a:lnTo>
                        <a:pt x="126" y="6"/>
                      </a:lnTo>
                      <a:lnTo>
                        <a:pt x="133" y="0"/>
                      </a:lnTo>
                      <a:lnTo>
                        <a:pt x="144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4539" name="Group 139"/>
              <p:cNvGrpSpPr>
                <a:grpSpLocks/>
              </p:cNvGrpSpPr>
              <p:nvPr/>
            </p:nvGrpSpPr>
            <p:grpSpPr bwMode="auto">
              <a:xfrm>
                <a:off x="3955" y="1171"/>
                <a:ext cx="1233" cy="1167"/>
                <a:chOff x="3955" y="1171"/>
                <a:chExt cx="1233" cy="1167"/>
              </a:xfrm>
            </p:grpSpPr>
            <p:sp>
              <p:nvSpPr>
                <p:cNvPr id="614540" name="Freeform 140"/>
                <p:cNvSpPr>
                  <a:spLocks/>
                </p:cNvSpPr>
                <p:nvPr/>
              </p:nvSpPr>
              <p:spPr bwMode="auto">
                <a:xfrm rot="60000" flipH="1">
                  <a:off x="4329" y="2036"/>
                  <a:ext cx="4" cy="301"/>
                </a:xfrm>
                <a:custGeom>
                  <a:avLst/>
                  <a:gdLst>
                    <a:gd name="T0" fmla="*/ 0 w 11"/>
                    <a:gd name="T1" fmla="*/ 1272 h 1272"/>
                    <a:gd name="T2" fmla="*/ 0 w 11"/>
                    <a:gd name="T3" fmla="*/ 1248 h 1272"/>
                    <a:gd name="T4" fmla="*/ 0 w 11"/>
                    <a:gd name="T5" fmla="*/ 1224 h 1272"/>
                    <a:gd name="T6" fmla="*/ 0 w 11"/>
                    <a:gd name="T7" fmla="*/ 1200 h 1272"/>
                    <a:gd name="T8" fmla="*/ 0 w 11"/>
                    <a:gd name="T9" fmla="*/ 1177 h 1272"/>
                    <a:gd name="T10" fmla="*/ 5 w 11"/>
                    <a:gd name="T11" fmla="*/ 1171 h 1272"/>
                    <a:gd name="T12" fmla="*/ 11 w 11"/>
                    <a:gd name="T13" fmla="*/ 1164 h 1272"/>
                    <a:gd name="T14" fmla="*/ 11 w 11"/>
                    <a:gd name="T15" fmla="*/ 1152 h 1272"/>
                    <a:gd name="T16" fmla="*/ 11 w 11"/>
                    <a:gd name="T17" fmla="*/ 1140 h 1272"/>
                    <a:gd name="T18" fmla="*/ 6 w 11"/>
                    <a:gd name="T19" fmla="*/ 1135 h 1272"/>
                    <a:gd name="T20" fmla="*/ 0 w 11"/>
                    <a:gd name="T21" fmla="*/ 1128 h 1272"/>
                    <a:gd name="T22" fmla="*/ 0 w 11"/>
                    <a:gd name="T23" fmla="*/ 1086 h 1272"/>
                    <a:gd name="T24" fmla="*/ 0 w 11"/>
                    <a:gd name="T25" fmla="*/ 1044 h 1272"/>
                    <a:gd name="T26" fmla="*/ 0 w 11"/>
                    <a:gd name="T27" fmla="*/ 1002 h 1272"/>
                    <a:gd name="T28" fmla="*/ 0 w 11"/>
                    <a:gd name="T29" fmla="*/ 960 h 1272"/>
                    <a:gd name="T30" fmla="*/ 5 w 11"/>
                    <a:gd name="T31" fmla="*/ 954 h 1272"/>
                    <a:gd name="T32" fmla="*/ 11 w 11"/>
                    <a:gd name="T33" fmla="*/ 948 h 1272"/>
                    <a:gd name="T34" fmla="*/ 11 w 11"/>
                    <a:gd name="T35" fmla="*/ 910 h 1272"/>
                    <a:gd name="T36" fmla="*/ 11 w 11"/>
                    <a:gd name="T37" fmla="*/ 870 h 1272"/>
                    <a:gd name="T38" fmla="*/ 11 w 11"/>
                    <a:gd name="T39" fmla="*/ 831 h 1272"/>
                    <a:gd name="T40" fmla="*/ 11 w 11"/>
                    <a:gd name="T41" fmla="*/ 791 h 1272"/>
                    <a:gd name="T42" fmla="*/ 6 w 11"/>
                    <a:gd name="T43" fmla="*/ 786 h 1272"/>
                    <a:gd name="T44" fmla="*/ 0 w 11"/>
                    <a:gd name="T45" fmla="*/ 781 h 1272"/>
                    <a:gd name="T46" fmla="*/ 0 w 11"/>
                    <a:gd name="T47" fmla="*/ 755 h 1272"/>
                    <a:gd name="T48" fmla="*/ 0 w 11"/>
                    <a:gd name="T49" fmla="*/ 729 h 1272"/>
                    <a:gd name="T50" fmla="*/ 0 w 11"/>
                    <a:gd name="T51" fmla="*/ 703 h 1272"/>
                    <a:gd name="T52" fmla="*/ 0 w 11"/>
                    <a:gd name="T53" fmla="*/ 678 h 1272"/>
                    <a:gd name="T54" fmla="*/ 0 w 11"/>
                    <a:gd name="T55" fmla="*/ 653 h 1272"/>
                    <a:gd name="T56" fmla="*/ 0 w 11"/>
                    <a:gd name="T57" fmla="*/ 627 h 1272"/>
                    <a:gd name="T58" fmla="*/ 0 w 11"/>
                    <a:gd name="T59" fmla="*/ 601 h 1272"/>
                    <a:gd name="T60" fmla="*/ 0 w 11"/>
                    <a:gd name="T61" fmla="*/ 576 h 1272"/>
                    <a:gd name="T62" fmla="*/ 5 w 11"/>
                    <a:gd name="T63" fmla="*/ 570 h 1272"/>
                    <a:gd name="T64" fmla="*/ 11 w 11"/>
                    <a:gd name="T65" fmla="*/ 564 h 1272"/>
                    <a:gd name="T66" fmla="*/ 11 w 11"/>
                    <a:gd name="T67" fmla="*/ 497 h 1272"/>
                    <a:gd name="T68" fmla="*/ 11 w 11"/>
                    <a:gd name="T69" fmla="*/ 429 h 1272"/>
                    <a:gd name="T70" fmla="*/ 11 w 11"/>
                    <a:gd name="T71" fmla="*/ 362 h 1272"/>
                    <a:gd name="T72" fmla="*/ 11 w 11"/>
                    <a:gd name="T73" fmla="*/ 294 h 1272"/>
                    <a:gd name="T74" fmla="*/ 11 w 11"/>
                    <a:gd name="T75" fmla="*/ 228 h 1272"/>
                    <a:gd name="T76" fmla="*/ 11 w 11"/>
                    <a:gd name="T77" fmla="*/ 160 h 1272"/>
                    <a:gd name="T78" fmla="*/ 11 w 11"/>
                    <a:gd name="T79" fmla="*/ 92 h 1272"/>
                    <a:gd name="T80" fmla="*/ 11 w 11"/>
                    <a:gd name="T81" fmla="*/ 24 h 1272"/>
                    <a:gd name="T82" fmla="*/ 6 w 11"/>
                    <a:gd name="T83" fmla="*/ 19 h 1272"/>
                    <a:gd name="T84" fmla="*/ 0 w 11"/>
                    <a:gd name="T85" fmla="*/ 12 h 1272"/>
                    <a:gd name="T86" fmla="*/ 0 w 11"/>
                    <a:gd name="T87" fmla="*/ 6 h 1272"/>
                    <a:gd name="T88" fmla="*/ 0 w 11"/>
                    <a:gd name="T89" fmla="*/ 0 h 1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1" h="1272">
                      <a:moveTo>
                        <a:pt x="0" y="1272"/>
                      </a:moveTo>
                      <a:lnTo>
                        <a:pt x="0" y="1248"/>
                      </a:lnTo>
                      <a:lnTo>
                        <a:pt x="0" y="1224"/>
                      </a:lnTo>
                      <a:lnTo>
                        <a:pt x="0" y="1200"/>
                      </a:lnTo>
                      <a:lnTo>
                        <a:pt x="0" y="1177"/>
                      </a:lnTo>
                      <a:lnTo>
                        <a:pt x="5" y="1171"/>
                      </a:lnTo>
                      <a:lnTo>
                        <a:pt x="11" y="1164"/>
                      </a:lnTo>
                      <a:lnTo>
                        <a:pt x="11" y="1152"/>
                      </a:lnTo>
                      <a:lnTo>
                        <a:pt x="11" y="1140"/>
                      </a:lnTo>
                      <a:lnTo>
                        <a:pt x="6" y="1135"/>
                      </a:lnTo>
                      <a:lnTo>
                        <a:pt x="0" y="1128"/>
                      </a:lnTo>
                      <a:lnTo>
                        <a:pt x="0" y="1086"/>
                      </a:lnTo>
                      <a:lnTo>
                        <a:pt x="0" y="1044"/>
                      </a:lnTo>
                      <a:lnTo>
                        <a:pt x="0" y="1002"/>
                      </a:lnTo>
                      <a:lnTo>
                        <a:pt x="0" y="960"/>
                      </a:lnTo>
                      <a:lnTo>
                        <a:pt x="5" y="954"/>
                      </a:lnTo>
                      <a:lnTo>
                        <a:pt x="11" y="948"/>
                      </a:lnTo>
                      <a:lnTo>
                        <a:pt x="11" y="910"/>
                      </a:lnTo>
                      <a:lnTo>
                        <a:pt x="11" y="870"/>
                      </a:lnTo>
                      <a:lnTo>
                        <a:pt x="11" y="831"/>
                      </a:lnTo>
                      <a:lnTo>
                        <a:pt x="11" y="791"/>
                      </a:lnTo>
                      <a:lnTo>
                        <a:pt x="6" y="786"/>
                      </a:lnTo>
                      <a:lnTo>
                        <a:pt x="0" y="781"/>
                      </a:lnTo>
                      <a:lnTo>
                        <a:pt x="0" y="755"/>
                      </a:lnTo>
                      <a:lnTo>
                        <a:pt x="0" y="729"/>
                      </a:lnTo>
                      <a:lnTo>
                        <a:pt x="0" y="703"/>
                      </a:lnTo>
                      <a:lnTo>
                        <a:pt x="0" y="678"/>
                      </a:lnTo>
                      <a:lnTo>
                        <a:pt x="0" y="653"/>
                      </a:lnTo>
                      <a:lnTo>
                        <a:pt x="0" y="627"/>
                      </a:lnTo>
                      <a:lnTo>
                        <a:pt x="0" y="601"/>
                      </a:lnTo>
                      <a:lnTo>
                        <a:pt x="0" y="576"/>
                      </a:lnTo>
                      <a:lnTo>
                        <a:pt x="5" y="570"/>
                      </a:lnTo>
                      <a:lnTo>
                        <a:pt x="11" y="564"/>
                      </a:lnTo>
                      <a:lnTo>
                        <a:pt x="11" y="497"/>
                      </a:lnTo>
                      <a:lnTo>
                        <a:pt x="11" y="429"/>
                      </a:lnTo>
                      <a:lnTo>
                        <a:pt x="11" y="362"/>
                      </a:lnTo>
                      <a:lnTo>
                        <a:pt x="11" y="294"/>
                      </a:lnTo>
                      <a:lnTo>
                        <a:pt x="11" y="228"/>
                      </a:lnTo>
                      <a:lnTo>
                        <a:pt x="11" y="160"/>
                      </a:lnTo>
                      <a:lnTo>
                        <a:pt x="11" y="92"/>
                      </a:lnTo>
                      <a:lnTo>
                        <a:pt x="11" y="24"/>
                      </a:lnTo>
                      <a:lnTo>
                        <a:pt x="6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1" name="Freeform 141"/>
                <p:cNvSpPr>
                  <a:spLocks/>
                </p:cNvSpPr>
                <p:nvPr/>
              </p:nvSpPr>
              <p:spPr bwMode="auto">
                <a:xfrm rot="60000" flipH="1">
                  <a:off x="4539" y="2040"/>
                  <a:ext cx="3" cy="298"/>
                </a:xfrm>
                <a:custGeom>
                  <a:avLst/>
                  <a:gdLst>
                    <a:gd name="T0" fmla="*/ 0 w 11"/>
                    <a:gd name="T1" fmla="*/ 1260 h 1260"/>
                    <a:gd name="T2" fmla="*/ 0 w 11"/>
                    <a:gd name="T3" fmla="*/ 1185 h 1260"/>
                    <a:gd name="T4" fmla="*/ 0 w 11"/>
                    <a:gd name="T5" fmla="*/ 1110 h 1260"/>
                    <a:gd name="T6" fmla="*/ 0 w 11"/>
                    <a:gd name="T7" fmla="*/ 1035 h 1260"/>
                    <a:gd name="T8" fmla="*/ 0 w 11"/>
                    <a:gd name="T9" fmla="*/ 960 h 1260"/>
                    <a:gd name="T10" fmla="*/ 0 w 11"/>
                    <a:gd name="T11" fmla="*/ 885 h 1260"/>
                    <a:gd name="T12" fmla="*/ 0 w 11"/>
                    <a:gd name="T13" fmla="*/ 810 h 1260"/>
                    <a:gd name="T14" fmla="*/ 0 w 11"/>
                    <a:gd name="T15" fmla="*/ 735 h 1260"/>
                    <a:gd name="T16" fmla="*/ 0 w 11"/>
                    <a:gd name="T17" fmla="*/ 660 h 1260"/>
                    <a:gd name="T18" fmla="*/ 0 w 11"/>
                    <a:gd name="T19" fmla="*/ 585 h 1260"/>
                    <a:gd name="T20" fmla="*/ 0 w 11"/>
                    <a:gd name="T21" fmla="*/ 510 h 1260"/>
                    <a:gd name="T22" fmla="*/ 0 w 11"/>
                    <a:gd name="T23" fmla="*/ 435 h 1260"/>
                    <a:gd name="T24" fmla="*/ 0 w 11"/>
                    <a:gd name="T25" fmla="*/ 360 h 1260"/>
                    <a:gd name="T26" fmla="*/ 0 w 11"/>
                    <a:gd name="T27" fmla="*/ 285 h 1260"/>
                    <a:gd name="T28" fmla="*/ 0 w 11"/>
                    <a:gd name="T29" fmla="*/ 210 h 1260"/>
                    <a:gd name="T30" fmla="*/ 0 w 11"/>
                    <a:gd name="T31" fmla="*/ 135 h 1260"/>
                    <a:gd name="T32" fmla="*/ 0 w 11"/>
                    <a:gd name="T33" fmla="*/ 60 h 1260"/>
                    <a:gd name="T34" fmla="*/ 5 w 11"/>
                    <a:gd name="T35" fmla="*/ 54 h 1260"/>
                    <a:gd name="T36" fmla="*/ 11 w 11"/>
                    <a:gd name="T37" fmla="*/ 47 h 1260"/>
                    <a:gd name="T38" fmla="*/ 11 w 11"/>
                    <a:gd name="T39" fmla="*/ 41 h 1260"/>
                    <a:gd name="T40" fmla="*/ 11 w 11"/>
                    <a:gd name="T41" fmla="*/ 35 h 1260"/>
                    <a:gd name="T42" fmla="*/ 5 w 11"/>
                    <a:gd name="T43" fmla="*/ 29 h 1260"/>
                    <a:gd name="T44" fmla="*/ 0 w 11"/>
                    <a:gd name="T45" fmla="*/ 24 h 1260"/>
                    <a:gd name="T46" fmla="*/ 0 w 11"/>
                    <a:gd name="T47" fmla="*/ 12 h 1260"/>
                    <a:gd name="T48" fmla="*/ 0 w 11"/>
                    <a:gd name="T49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1" h="1260">
                      <a:moveTo>
                        <a:pt x="0" y="1260"/>
                      </a:moveTo>
                      <a:lnTo>
                        <a:pt x="0" y="1185"/>
                      </a:lnTo>
                      <a:lnTo>
                        <a:pt x="0" y="1110"/>
                      </a:lnTo>
                      <a:lnTo>
                        <a:pt x="0" y="1035"/>
                      </a:lnTo>
                      <a:lnTo>
                        <a:pt x="0" y="960"/>
                      </a:lnTo>
                      <a:lnTo>
                        <a:pt x="0" y="885"/>
                      </a:lnTo>
                      <a:lnTo>
                        <a:pt x="0" y="810"/>
                      </a:lnTo>
                      <a:lnTo>
                        <a:pt x="0" y="735"/>
                      </a:lnTo>
                      <a:lnTo>
                        <a:pt x="0" y="660"/>
                      </a:lnTo>
                      <a:lnTo>
                        <a:pt x="0" y="585"/>
                      </a:lnTo>
                      <a:lnTo>
                        <a:pt x="0" y="510"/>
                      </a:lnTo>
                      <a:lnTo>
                        <a:pt x="0" y="435"/>
                      </a:lnTo>
                      <a:lnTo>
                        <a:pt x="0" y="360"/>
                      </a:lnTo>
                      <a:lnTo>
                        <a:pt x="0" y="285"/>
                      </a:lnTo>
                      <a:lnTo>
                        <a:pt x="0" y="210"/>
                      </a:lnTo>
                      <a:lnTo>
                        <a:pt x="0" y="135"/>
                      </a:lnTo>
                      <a:lnTo>
                        <a:pt x="0" y="60"/>
                      </a:lnTo>
                      <a:lnTo>
                        <a:pt x="5" y="54"/>
                      </a:lnTo>
                      <a:lnTo>
                        <a:pt x="11" y="47"/>
                      </a:lnTo>
                      <a:lnTo>
                        <a:pt x="11" y="41"/>
                      </a:lnTo>
                      <a:lnTo>
                        <a:pt x="11" y="35"/>
                      </a:lnTo>
                      <a:lnTo>
                        <a:pt x="5" y="29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2" name="Freeform 142"/>
                <p:cNvSpPr>
                  <a:spLocks/>
                </p:cNvSpPr>
                <p:nvPr/>
              </p:nvSpPr>
              <p:spPr bwMode="auto">
                <a:xfrm rot="60000" flipH="1">
                  <a:off x="5001" y="2182"/>
                  <a:ext cx="30" cy="26"/>
                </a:xfrm>
                <a:custGeom>
                  <a:avLst/>
                  <a:gdLst>
                    <a:gd name="T0" fmla="*/ 0 w 84"/>
                    <a:gd name="T1" fmla="*/ 109 h 109"/>
                    <a:gd name="T2" fmla="*/ 9 w 84"/>
                    <a:gd name="T3" fmla="*/ 99 h 109"/>
                    <a:gd name="T4" fmla="*/ 17 w 84"/>
                    <a:gd name="T5" fmla="*/ 90 h 109"/>
                    <a:gd name="T6" fmla="*/ 27 w 84"/>
                    <a:gd name="T7" fmla="*/ 81 h 109"/>
                    <a:gd name="T8" fmla="*/ 36 w 84"/>
                    <a:gd name="T9" fmla="*/ 72 h 109"/>
                    <a:gd name="T10" fmla="*/ 36 w 84"/>
                    <a:gd name="T11" fmla="*/ 67 h 109"/>
                    <a:gd name="T12" fmla="*/ 36 w 84"/>
                    <a:gd name="T13" fmla="*/ 60 h 109"/>
                    <a:gd name="T14" fmla="*/ 48 w 84"/>
                    <a:gd name="T15" fmla="*/ 48 h 109"/>
                    <a:gd name="T16" fmla="*/ 61 w 84"/>
                    <a:gd name="T17" fmla="*/ 36 h 109"/>
                    <a:gd name="T18" fmla="*/ 61 w 84"/>
                    <a:gd name="T19" fmla="*/ 30 h 109"/>
                    <a:gd name="T20" fmla="*/ 61 w 84"/>
                    <a:gd name="T21" fmla="*/ 23 h 109"/>
                    <a:gd name="T22" fmla="*/ 73 w 84"/>
                    <a:gd name="T23" fmla="*/ 12 h 109"/>
                    <a:gd name="T24" fmla="*/ 84 w 84"/>
                    <a:gd name="T2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4" h="109">
                      <a:moveTo>
                        <a:pt x="0" y="109"/>
                      </a:moveTo>
                      <a:lnTo>
                        <a:pt x="9" y="99"/>
                      </a:lnTo>
                      <a:lnTo>
                        <a:pt x="17" y="90"/>
                      </a:lnTo>
                      <a:lnTo>
                        <a:pt x="27" y="81"/>
                      </a:lnTo>
                      <a:lnTo>
                        <a:pt x="36" y="72"/>
                      </a:lnTo>
                      <a:lnTo>
                        <a:pt x="36" y="67"/>
                      </a:lnTo>
                      <a:lnTo>
                        <a:pt x="36" y="60"/>
                      </a:lnTo>
                      <a:lnTo>
                        <a:pt x="48" y="48"/>
                      </a:lnTo>
                      <a:lnTo>
                        <a:pt x="61" y="36"/>
                      </a:lnTo>
                      <a:lnTo>
                        <a:pt x="61" y="30"/>
                      </a:lnTo>
                      <a:lnTo>
                        <a:pt x="61" y="23"/>
                      </a:lnTo>
                      <a:lnTo>
                        <a:pt x="73" y="12"/>
                      </a:lnTo>
                      <a:lnTo>
                        <a:pt x="8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3" name="Freeform 143"/>
                <p:cNvSpPr>
                  <a:spLocks/>
                </p:cNvSpPr>
                <p:nvPr/>
              </p:nvSpPr>
              <p:spPr bwMode="auto">
                <a:xfrm rot="60000" flipH="1">
                  <a:off x="4625" y="1854"/>
                  <a:ext cx="360" cy="305"/>
                </a:xfrm>
                <a:custGeom>
                  <a:avLst/>
                  <a:gdLst>
                    <a:gd name="T0" fmla="*/ 0 w 1044"/>
                    <a:gd name="T1" fmla="*/ 1279 h 1284"/>
                    <a:gd name="T2" fmla="*/ 12 w 1044"/>
                    <a:gd name="T3" fmla="*/ 1261 h 1284"/>
                    <a:gd name="T4" fmla="*/ 25 w 1044"/>
                    <a:gd name="T5" fmla="*/ 1243 h 1284"/>
                    <a:gd name="T6" fmla="*/ 36 w 1044"/>
                    <a:gd name="T7" fmla="*/ 1225 h 1284"/>
                    <a:gd name="T8" fmla="*/ 48 w 1044"/>
                    <a:gd name="T9" fmla="*/ 1207 h 1284"/>
                    <a:gd name="T10" fmla="*/ 60 w 1044"/>
                    <a:gd name="T11" fmla="*/ 1190 h 1284"/>
                    <a:gd name="T12" fmla="*/ 72 w 1044"/>
                    <a:gd name="T13" fmla="*/ 1171 h 1284"/>
                    <a:gd name="T14" fmla="*/ 81 w 1044"/>
                    <a:gd name="T15" fmla="*/ 1156 h 1284"/>
                    <a:gd name="T16" fmla="*/ 100 w 1044"/>
                    <a:gd name="T17" fmla="*/ 1138 h 1284"/>
                    <a:gd name="T18" fmla="*/ 108 w 1044"/>
                    <a:gd name="T19" fmla="*/ 1123 h 1284"/>
                    <a:gd name="T20" fmla="*/ 120 w 1044"/>
                    <a:gd name="T21" fmla="*/ 1105 h 1284"/>
                    <a:gd name="T22" fmla="*/ 132 w 1044"/>
                    <a:gd name="T23" fmla="*/ 1086 h 1284"/>
                    <a:gd name="T24" fmla="*/ 141 w 1044"/>
                    <a:gd name="T25" fmla="*/ 1072 h 1284"/>
                    <a:gd name="T26" fmla="*/ 158 w 1044"/>
                    <a:gd name="T27" fmla="*/ 1055 h 1284"/>
                    <a:gd name="T28" fmla="*/ 168 w 1044"/>
                    <a:gd name="T29" fmla="*/ 1040 h 1284"/>
                    <a:gd name="T30" fmla="*/ 179 w 1044"/>
                    <a:gd name="T31" fmla="*/ 1021 h 1284"/>
                    <a:gd name="T32" fmla="*/ 192 w 1044"/>
                    <a:gd name="T33" fmla="*/ 1003 h 1284"/>
                    <a:gd name="T34" fmla="*/ 204 w 1044"/>
                    <a:gd name="T35" fmla="*/ 984 h 1284"/>
                    <a:gd name="T36" fmla="*/ 216 w 1044"/>
                    <a:gd name="T37" fmla="*/ 967 h 1284"/>
                    <a:gd name="T38" fmla="*/ 225 w 1044"/>
                    <a:gd name="T39" fmla="*/ 952 h 1284"/>
                    <a:gd name="T40" fmla="*/ 244 w 1044"/>
                    <a:gd name="T41" fmla="*/ 934 h 1284"/>
                    <a:gd name="T42" fmla="*/ 252 w 1044"/>
                    <a:gd name="T43" fmla="*/ 919 h 1284"/>
                    <a:gd name="T44" fmla="*/ 264 w 1044"/>
                    <a:gd name="T45" fmla="*/ 901 h 1284"/>
                    <a:gd name="T46" fmla="*/ 275 w 1044"/>
                    <a:gd name="T47" fmla="*/ 883 h 1284"/>
                    <a:gd name="T48" fmla="*/ 281 w 1044"/>
                    <a:gd name="T49" fmla="*/ 871 h 1284"/>
                    <a:gd name="T50" fmla="*/ 288 w 1044"/>
                    <a:gd name="T51" fmla="*/ 859 h 1284"/>
                    <a:gd name="T52" fmla="*/ 300 w 1044"/>
                    <a:gd name="T53" fmla="*/ 840 h 1284"/>
                    <a:gd name="T54" fmla="*/ 325 w 1044"/>
                    <a:gd name="T55" fmla="*/ 817 h 1284"/>
                    <a:gd name="T56" fmla="*/ 336 w 1044"/>
                    <a:gd name="T57" fmla="*/ 799 h 1284"/>
                    <a:gd name="T58" fmla="*/ 346 w 1044"/>
                    <a:gd name="T59" fmla="*/ 784 h 1284"/>
                    <a:gd name="T60" fmla="*/ 363 w 1044"/>
                    <a:gd name="T61" fmla="*/ 765 h 1284"/>
                    <a:gd name="T62" fmla="*/ 373 w 1044"/>
                    <a:gd name="T63" fmla="*/ 751 h 1284"/>
                    <a:gd name="T64" fmla="*/ 384 w 1044"/>
                    <a:gd name="T65" fmla="*/ 733 h 1284"/>
                    <a:gd name="T66" fmla="*/ 396 w 1044"/>
                    <a:gd name="T67" fmla="*/ 715 h 1284"/>
                    <a:gd name="T68" fmla="*/ 405 w 1044"/>
                    <a:gd name="T69" fmla="*/ 700 h 1284"/>
                    <a:gd name="T70" fmla="*/ 423 w 1044"/>
                    <a:gd name="T71" fmla="*/ 682 h 1284"/>
                    <a:gd name="T72" fmla="*/ 432 w 1044"/>
                    <a:gd name="T73" fmla="*/ 667 h 1284"/>
                    <a:gd name="T74" fmla="*/ 442 w 1044"/>
                    <a:gd name="T75" fmla="*/ 652 h 1284"/>
                    <a:gd name="T76" fmla="*/ 459 w 1044"/>
                    <a:gd name="T77" fmla="*/ 633 h 1284"/>
                    <a:gd name="T78" fmla="*/ 469 w 1044"/>
                    <a:gd name="T79" fmla="*/ 619 h 1284"/>
                    <a:gd name="T80" fmla="*/ 484 w 1044"/>
                    <a:gd name="T81" fmla="*/ 598 h 1284"/>
                    <a:gd name="T82" fmla="*/ 513 w 1044"/>
                    <a:gd name="T83" fmla="*/ 568 h 1284"/>
                    <a:gd name="T84" fmla="*/ 529 w 1044"/>
                    <a:gd name="T85" fmla="*/ 547 h 1284"/>
                    <a:gd name="T86" fmla="*/ 537 w 1044"/>
                    <a:gd name="T87" fmla="*/ 532 h 1284"/>
                    <a:gd name="T88" fmla="*/ 555 w 1044"/>
                    <a:gd name="T89" fmla="*/ 515 h 1284"/>
                    <a:gd name="T90" fmla="*/ 565 w 1044"/>
                    <a:gd name="T91" fmla="*/ 499 h 1284"/>
                    <a:gd name="T92" fmla="*/ 582 w 1044"/>
                    <a:gd name="T93" fmla="*/ 475 h 1284"/>
                    <a:gd name="T94" fmla="*/ 618 w 1044"/>
                    <a:gd name="T95" fmla="*/ 438 h 1284"/>
                    <a:gd name="T96" fmla="*/ 636 w 1044"/>
                    <a:gd name="T97" fmla="*/ 415 h 1284"/>
                    <a:gd name="T98" fmla="*/ 657 w 1044"/>
                    <a:gd name="T99" fmla="*/ 388 h 1284"/>
                    <a:gd name="T100" fmla="*/ 698 w 1044"/>
                    <a:gd name="T101" fmla="*/ 346 h 1284"/>
                    <a:gd name="T102" fmla="*/ 720 w 1044"/>
                    <a:gd name="T103" fmla="*/ 319 h 1284"/>
                    <a:gd name="T104" fmla="*/ 759 w 1044"/>
                    <a:gd name="T105" fmla="*/ 273 h 1284"/>
                    <a:gd name="T106" fmla="*/ 837 w 1044"/>
                    <a:gd name="T107" fmla="*/ 196 h 1284"/>
                    <a:gd name="T108" fmla="*/ 915 w 1044"/>
                    <a:gd name="T109" fmla="*/ 117 h 1284"/>
                    <a:gd name="T110" fmla="*/ 993 w 1044"/>
                    <a:gd name="T111" fmla="*/ 40 h 1284"/>
                    <a:gd name="T112" fmla="*/ 1038 w 1044"/>
                    <a:gd name="T113" fmla="*/ 0 h 1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44" h="1284">
                      <a:moveTo>
                        <a:pt x="0" y="1284"/>
                      </a:moveTo>
                      <a:lnTo>
                        <a:pt x="0" y="1279"/>
                      </a:lnTo>
                      <a:lnTo>
                        <a:pt x="0" y="1273"/>
                      </a:lnTo>
                      <a:lnTo>
                        <a:pt x="12" y="1261"/>
                      </a:lnTo>
                      <a:lnTo>
                        <a:pt x="25" y="1249"/>
                      </a:lnTo>
                      <a:lnTo>
                        <a:pt x="25" y="1243"/>
                      </a:lnTo>
                      <a:lnTo>
                        <a:pt x="25" y="1238"/>
                      </a:lnTo>
                      <a:lnTo>
                        <a:pt x="36" y="1225"/>
                      </a:lnTo>
                      <a:lnTo>
                        <a:pt x="48" y="1213"/>
                      </a:lnTo>
                      <a:lnTo>
                        <a:pt x="48" y="1207"/>
                      </a:lnTo>
                      <a:lnTo>
                        <a:pt x="48" y="1201"/>
                      </a:lnTo>
                      <a:lnTo>
                        <a:pt x="60" y="1190"/>
                      </a:lnTo>
                      <a:lnTo>
                        <a:pt x="72" y="1177"/>
                      </a:lnTo>
                      <a:lnTo>
                        <a:pt x="72" y="1171"/>
                      </a:lnTo>
                      <a:lnTo>
                        <a:pt x="72" y="1165"/>
                      </a:lnTo>
                      <a:lnTo>
                        <a:pt x="81" y="1156"/>
                      </a:lnTo>
                      <a:lnTo>
                        <a:pt x="90" y="1147"/>
                      </a:lnTo>
                      <a:lnTo>
                        <a:pt x="100" y="1138"/>
                      </a:lnTo>
                      <a:lnTo>
                        <a:pt x="108" y="1129"/>
                      </a:lnTo>
                      <a:lnTo>
                        <a:pt x="108" y="1123"/>
                      </a:lnTo>
                      <a:lnTo>
                        <a:pt x="108" y="1117"/>
                      </a:lnTo>
                      <a:lnTo>
                        <a:pt x="120" y="1105"/>
                      </a:lnTo>
                      <a:lnTo>
                        <a:pt x="132" y="1092"/>
                      </a:lnTo>
                      <a:lnTo>
                        <a:pt x="132" y="1086"/>
                      </a:lnTo>
                      <a:lnTo>
                        <a:pt x="132" y="1081"/>
                      </a:lnTo>
                      <a:lnTo>
                        <a:pt x="141" y="1072"/>
                      </a:lnTo>
                      <a:lnTo>
                        <a:pt x="150" y="1063"/>
                      </a:lnTo>
                      <a:lnTo>
                        <a:pt x="158" y="1055"/>
                      </a:lnTo>
                      <a:lnTo>
                        <a:pt x="168" y="1045"/>
                      </a:lnTo>
                      <a:lnTo>
                        <a:pt x="168" y="1040"/>
                      </a:lnTo>
                      <a:lnTo>
                        <a:pt x="168" y="1033"/>
                      </a:lnTo>
                      <a:lnTo>
                        <a:pt x="179" y="1021"/>
                      </a:lnTo>
                      <a:lnTo>
                        <a:pt x="192" y="1009"/>
                      </a:lnTo>
                      <a:lnTo>
                        <a:pt x="192" y="1003"/>
                      </a:lnTo>
                      <a:lnTo>
                        <a:pt x="192" y="996"/>
                      </a:lnTo>
                      <a:lnTo>
                        <a:pt x="204" y="984"/>
                      </a:lnTo>
                      <a:lnTo>
                        <a:pt x="216" y="973"/>
                      </a:lnTo>
                      <a:lnTo>
                        <a:pt x="216" y="967"/>
                      </a:lnTo>
                      <a:lnTo>
                        <a:pt x="216" y="961"/>
                      </a:lnTo>
                      <a:lnTo>
                        <a:pt x="225" y="952"/>
                      </a:lnTo>
                      <a:lnTo>
                        <a:pt x="234" y="943"/>
                      </a:lnTo>
                      <a:lnTo>
                        <a:pt x="244" y="934"/>
                      </a:lnTo>
                      <a:lnTo>
                        <a:pt x="252" y="925"/>
                      </a:lnTo>
                      <a:lnTo>
                        <a:pt x="252" y="919"/>
                      </a:lnTo>
                      <a:lnTo>
                        <a:pt x="252" y="913"/>
                      </a:lnTo>
                      <a:lnTo>
                        <a:pt x="264" y="901"/>
                      </a:lnTo>
                      <a:lnTo>
                        <a:pt x="275" y="888"/>
                      </a:lnTo>
                      <a:lnTo>
                        <a:pt x="275" y="883"/>
                      </a:lnTo>
                      <a:lnTo>
                        <a:pt x="275" y="877"/>
                      </a:lnTo>
                      <a:lnTo>
                        <a:pt x="281" y="871"/>
                      </a:lnTo>
                      <a:lnTo>
                        <a:pt x="288" y="865"/>
                      </a:lnTo>
                      <a:lnTo>
                        <a:pt x="288" y="859"/>
                      </a:lnTo>
                      <a:lnTo>
                        <a:pt x="288" y="852"/>
                      </a:lnTo>
                      <a:lnTo>
                        <a:pt x="300" y="840"/>
                      </a:lnTo>
                      <a:lnTo>
                        <a:pt x="312" y="829"/>
                      </a:lnTo>
                      <a:lnTo>
                        <a:pt x="325" y="817"/>
                      </a:lnTo>
                      <a:lnTo>
                        <a:pt x="336" y="805"/>
                      </a:lnTo>
                      <a:lnTo>
                        <a:pt x="336" y="799"/>
                      </a:lnTo>
                      <a:lnTo>
                        <a:pt x="336" y="792"/>
                      </a:lnTo>
                      <a:lnTo>
                        <a:pt x="346" y="784"/>
                      </a:lnTo>
                      <a:lnTo>
                        <a:pt x="354" y="775"/>
                      </a:lnTo>
                      <a:lnTo>
                        <a:pt x="363" y="765"/>
                      </a:lnTo>
                      <a:lnTo>
                        <a:pt x="373" y="756"/>
                      </a:lnTo>
                      <a:lnTo>
                        <a:pt x="373" y="751"/>
                      </a:lnTo>
                      <a:lnTo>
                        <a:pt x="373" y="744"/>
                      </a:lnTo>
                      <a:lnTo>
                        <a:pt x="384" y="733"/>
                      </a:lnTo>
                      <a:lnTo>
                        <a:pt x="396" y="721"/>
                      </a:lnTo>
                      <a:lnTo>
                        <a:pt x="396" y="715"/>
                      </a:lnTo>
                      <a:lnTo>
                        <a:pt x="396" y="709"/>
                      </a:lnTo>
                      <a:lnTo>
                        <a:pt x="405" y="700"/>
                      </a:lnTo>
                      <a:lnTo>
                        <a:pt x="414" y="690"/>
                      </a:lnTo>
                      <a:lnTo>
                        <a:pt x="423" y="682"/>
                      </a:lnTo>
                      <a:lnTo>
                        <a:pt x="432" y="673"/>
                      </a:lnTo>
                      <a:lnTo>
                        <a:pt x="432" y="667"/>
                      </a:lnTo>
                      <a:lnTo>
                        <a:pt x="432" y="661"/>
                      </a:lnTo>
                      <a:lnTo>
                        <a:pt x="442" y="652"/>
                      </a:lnTo>
                      <a:lnTo>
                        <a:pt x="450" y="642"/>
                      </a:lnTo>
                      <a:lnTo>
                        <a:pt x="459" y="633"/>
                      </a:lnTo>
                      <a:lnTo>
                        <a:pt x="469" y="625"/>
                      </a:lnTo>
                      <a:lnTo>
                        <a:pt x="469" y="619"/>
                      </a:lnTo>
                      <a:lnTo>
                        <a:pt x="469" y="613"/>
                      </a:lnTo>
                      <a:lnTo>
                        <a:pt x="484" y="598"/>
                      </a:lnTo>
                      <a:lnTo>
                        <a:pt x="498" y="583"/>
                      </a:lnTo>
                      <a:lnTo>
                        <a:pt x="513" y="568"/>
                      </a:lnTo>
                      <a:lnTo>
                        <a:pt x="529" y="552"/>
                      </a:lnTo>
                      <a:lnTo>
                        <a:pt x="529" y="547"/>
                      </a:lnTo>
                      <a:lnTo>
                        <a:pt x="529" y="540"/>
                      </a:lnTo>
                      <a:lnTo>
                        <a:pt x="537" y="532"/>
                      </a:lnTo>
                      <a:lnTo>
                        <a:pt x="546" y="523"/>
                      </a:lnTo>
                      <a:lnTo>
                        <a:pt x="555" y="515"/>
                      </a:lnTo>
                      <a:lnTo>
                        <a:pt x="565" y="505"/>
                      </a:lnTo>
                      <a:lnTo>
                        <a:pt x="565" y="499"/>
                      </a:lnTo>
                      <a:lnTo>
                        <a:pt x="565" y="493"/>
                      </a:lnTo>
                      <a:lnTo>
                        <a:pt x="582" y="475"/>
                      </a:lnTo>
                      <a:lnTo>
                        <a:pt x="600" y="457"/>
                      </a:lnTo>
                      <a:lnTo>
                        <a:pt x="618" y="438"/>
                      </a:lnTo>
                      <a:lnTo>
                        <a:pt x="636" y="421"/>
                      </a:lnTo>
                      <a:lnTo>
                        <a:pt x="636" y="415"/>
                      </a:lnTo>
                      <a:lnTo>
                        <a:pt x="636" y="408"/>
                      </a:lnTo>
                      <a:lnTo>
                        <a:pt x="657" y="388"/>
                      </a:lnTo>
                      <a:lnTo>
                        <a:pt x="677" y="367"/>
                      </a:lnTo>
                      <a:lnTo>
                        <a:pt x="698" y="346"/>
                      </a:lnTo>
                      <a:lnTo>
                        <a:pt x="720" y="325"/>
                      </a:lnTo>
                      <a:lnTo>
                        <a:pt x="720" y="319"/>
                      </a:lnTo>
                      <a:lnTo>
                        <a:pt x="720" y="312"/>
                      </a:lnTo>
                      <a:lnTo>
                        <a:pt x="759" y="273"/>
                      </a:lnTo>
                      <a:lnTo>
                        <a:pt x="798" y="234"/>
                      </a:lnTo>
                      <a:lnTo>
                        <a:pt x="837" y="196"/>
                      </a:lnTo>
                      <a:lnTo>
                        <a:pt x="875" y="157"/>
                      </a:lnTo>
                      <a:lnTo>
                        <a:pt x="915" y="117"/>
                      </a:lnTo>
                      <a:lnTo>
                        <a:pt x="954" y="79"/>
                      </a:lnTo>
                      <a:lnTo>
                        <a:pt x="993" y="40"/>
                      </a:lnTo>
                      <a:lnTo>
                        <a:pt x="1032" y="0"/>
                      </a:lnTo>
                      <a:lnTo>
                        <a:pt x="1038" y="0"/>
                      </a:lnTo>
                      <a:lnTo>
                        <a:pt x="10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4" name="Freeform 144"/>
                <p:cNvSpPr>
                  <a:spLocks/>
                </p:cNvSpPr>
                <p:nvPr/>
              </p:nvSpPr>
              <p:spPr bwMode="auto">
                <a:xfrm rot="60000" flipH="1">
                  <a:off x="4000" y="2033"/>
                  <a:ext cx="47" cy="4"/>
                </a:xfrm>
                <a:custGeom>
                  <a:avLst/>
                  <a:gdLst>
                    <a:gd name="T0" fmla="*/ 131 w 131"/>
                    <a:gd name="T1" fmla="*/ 12 h 12"/>
                    <a:gd name="T2" fmla="*/ 108 w 131"/>
                    <a:gd name="T3" fmla="*/ 12 h 12"/>
                    <a:gd name="T4" fmla="*/ 83 w 131"/>
                    <a:gd name="T5" fmla="*/ 12 h 12"/>
                    <a:gd name="T6" fmla="*/ 59 w 131"/>
                    <a:gd name="T7" fmla="*/ 12 h 12"/>
                    <a:gd name="T8" fmla="*/ 35 w 131"/>
                    <a:gd name="T9" fmla="*/ 12 h 12"/>
                    <a:gd name="T10" fmla="*/ 29 w 131"/>
                    <a:gd name="T11" fmla="*/ 7 h 12"/>
                    <a:gd name="T12" fmla="*/ 23 w 131"/>
                    <a:gd name="T13" fmla="*/ 0 h 12"/>
                    <a:gd name="T14" fmla="*/ 11 w 131"/>
                    <a:gd name="T15" fmla="*/ 0 h 12"/>
                    <a:gd name="T16" fmla="*/ 0 w 131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1" h="12">
                      <a:moveTo>
                        <a:pt x="131" y="12"/>
                      </a:moveTo>
                      <a:lnTo>
                        <a:pt x="108" y="12"/>
                      </a:lnTo>
                      <a:lnTo>
                        <a:pt x="83" y="12"/>
                      </a:lnTo>
                      <a:lnTo>
                        <a:pt x="59" y="12"/>
                      </a:lnTo>
                      <a:lnTo>
                        <a:pt x="35" y="12"/>
                      </a:lnTo>
                      <a:lnTo>
                        <a:pt x="29" y="7"/>
                      </a:lnTo>
                      <a:lnTo>
                        <a:pt x="23" y="0"/>
                      </a:lnTo>
                      <a:lnTo>
                        <a:pt x="1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5" name="Freeform 145"/>
                <p:cNvSpPr>
                  <a:spLocks/>
                </p:cNvSpPr>
                <p:nvPr/>
              </p:nvSpPr>
              <p:spPr bwMode="auto">
                <a:xfrm rot="60000" flipH="1">
                  <a:off x="4253" y="2037"/>
                  <a:ext cx="48" cy="1"/>
                </a:xfrm>
                <a:custGeom>
                  <a:avLst/>
                  <a:gdLst>
                    <a:gd name="T0" fmla="*/ 0 w 143"/>
                    <a:gd name="T1" fmla="*/ 35 w 143"/>
                    <a:gd name="T2" fmla="*/ 70 w 143"/>
                    <a:gd name="T3" fmla="*/ 106 w 143"/>
                    <a:gd name="T4" fmla="*/ 143 w 14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3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0" y="0"/>
                      </a:lnTo>
                      <a:lnTo>
                        <a:pt x="106" y="0"/>
                      </a:lnTo>
                      <a:lnTo>
                        <a:pt x="14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6" name="Freeform 146"/>
                <p:cNvSpPr>
                  <a:spLocks/>
                </p:cNvSpPr>
                <p:nvPr/>
              </p:nvSpPr>
              <p:spPr bwMode="auto">
                <a:xfrm rot="60000" flipH="1">
                  <a:off x="4171" y="2036"/>
                  <a:ext cx="49" cy="1"/>
                </a:xfrm>
                <a:custGeom>
                  <a:avLst/>
                  <a:gdLst>
                    <a:gd name="T0" fmla="*/ 0 w 144"/>
                    <a:gd name="T1" fmla="*/ 35 w 144"/>
                    <a:gd name="T2" fmla="*/ 71 w 144"/>
                    <a:gd name="T3" fmla="*/ 107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1" y="0"/>
                      </a:lnTo>
                      <a:lnTo>
                        <a:pt x="107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7" name="Freeform 147"/>
                <p:cNvSpPr>
                  <a:spLocks/>
                </p:cNvSpPr>
                <p:nvPr/>
              </p:nvSpPr>
              <p:spPr bwMode="auto">
                <a:xfrm rot="60000" flipH="1">
                  <a:off x="4091" y="2035"/>
                  <a:ext cx="47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5 w 132"/>
                    <a:gd name="T3" fmla="*/ 98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5" y="0"/>
                      </a:lnTo>
                      <a:lnTo>
                        <a:pt x="98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8" name="Freeform 148"/>
                <p:cNvSpPr>
                  <a:spLocks/>
                </p:cNvSpPr>
                <p:nvPr/>
              </p:nvSpPr>
              <p:spPr bwMode="auto">
                <a:xfrm rot="60000" flipH="1">
                  <a:off x="4544" y="1851"/>
                  <a:ext cx="3" cy="189"/>
                </a:xfrm>
                <a:custGeom>
                  <a:avLst/>
                  <a:gdLst>
                    <a:gd name="T0" fmla="*/ 0 w 11"/>
                    <a:gd name="T1" fmla="*/ 793 h 793"/>
                    <a:gd name="T2" fmla="*/ 0 w 11"/>
                    <a:gd name="T3" fmla="*/ 769 h 793"/>
                    <a:gd name="T4" fmla="*/ 0 w 11"/>
                    <a:gd name="T5" fmla="*/ 745 h 793"/>
                    <a:gd name="T6" fmla="*/ 0 w 11"/>
                    <a:gd name="T7" fmla="*/ 721 h 793"/>
                    <a:gd name="T8" fmla="*/ 0 w 11"/>
                    <a:gd name="T9" fmla="*/ 697 h 793"/>
                    <a:gd name="T10" fmla="*/ 0 w 11"/>
                    <a:gd name="T11" fmla="*/ 672 h 793"/>
                    <a:gd name="T12" fmla="*/ 0 w 11"/>
                    <a:gd name="T13" fmla="*/ 649 h 793"/>
                    <a:gd name="T14" fmla="*/ 0 w 11"/>
                    <a:gd name="T15" fmla="*/ 624 h 793"/>
                    <a:gd name="T16" fmla="*/ 0 w 11"/>
                    <a:gd name="T17" fmla="*/ 601 h 793"/>
                    <a:gd name="T18" fmla="*/ 5 w 11"/>
                    <a:gd name="T19" fmla="*/ 595 h 793"/>
                    <a:gd name="T20" fmla="*/ 11 w 11"/>
                    <a:gd name="T21" fmla="*/ 589 h 793"/>
                    <a:gd name="T22" fmla="*/ 11 w 11"/>
                    <a:gd name="T23" fmla="*/ 578 h 793"/>
                    <a:gd name="T24" fmla="*/ 11 w 11"/>
                    <a:gd name="T25" fmla="*/ 565 h 793"/>
                    <a:gd name="T26" fmla="*/ 5 w 11"/>
                    <a:gd name="T27" fmla="*/ 559 h 793"/>
                    <a:gd name="T28" fmla="*/ 0 w 11"/>
                    <a:gd name="T29" fmla="*/ 553 h 793"/>
                    <a:gd name="T30" fmla="*/ 0 w 11"/>
                    <a:gd name="T31" fmla="*/ 526 h 793"/>
                    <a:gd name="T32" fmla="*/ 0 w 11"/>
                    <a:gd name="T33" fmla="*/ 499 h 793"/>
                    <a:gd name="T34" fmla="*/ 0 w 11"/>
                    <a:gd name="T35" fmla="*/ 472 h 793"/>
                    <a:gd name="T36" fmla="*/ 0 w 11"/>
                    <a:gd name="T37" fmla="*/ 445 h 793"/>
                    <a:gd name="T38" fmla="*/ 0 w 11"/>
                    <a:gd name="T39" fmla="*/ 418 h 793"/>
                    <a:gd name="T40" fmla="*/ 0 w 11"/>
                    <a:gd name="T41" fmla="*/ 391 h 793"/>
                    <a:gd name="T42" fmla="*/ 0 w 11"/>
                    <a:gd name="T43" fmla="*/ 364 h 793"/>
                    <a:gd name="T44" fmla="*/ 0 w 11"/>
                    <a:gd name="T45" fmla="*/ 336 h 793"/>
                    <a:gd name="T46" fmla="*/ 5 w 11"/>
                    <a:gd name="T47" fmla="*/ 330 h 793"/>
                    <a:gd name="T48" fmla="*/ 11 w 11"/>
                    <a:gd name="T49" fmla="*/ 324 h 793"/>
                    <a:gd name="T50" fmla="*/ 11 w 11"/>
                    <a:gd name="T51" fmla="*/ 283 h 793"/>
                    <a:gd name="T52" fmla="*/ 11 w 11"/>
                    <a:gd name="T53" fmla="*/ 244 h 793"/>
                    <a:gd name="T54" fmla="*/ 11 w 11"/>
                    <a:gd name="T55" fmla="*/ 203 h 793"/>
                    <a:gd name="T56" fmla="*/ 11 w 11"/>
                    <a:gd name="T57" fmla="*/ 163 h 793"/>
                    <a:gd name="T58" fmla="*/ 11 w 11"/>
                    <a:gd name="T59" fmla="*/ 122 h 793"/>
                    <a:gd name="T60" fmla="*/ 11 w 11"/>
                    <a:gd name="T61" fmla="*/ 82 h 793"/>
                    <a:gd name="T62" fmla="*/ 11 w 11"/>
                    <a:gd name="T63" fmla="*/ 41 h 793"/>
                    <a:gd name="T64" fmla="*/ 11 w 11"/>
                    <a:gd name="T65" fmla="*/ 0 h 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1" h="793">
                      <a:moveTo>
                        <a:pt x="0" y="793"/>
                      </a:moveTo>
                      <a:lnTo>
                        <a:pt x="0" y="769"/>
                      </a:lnTo>
                      <a:lnTo>
                        <a:pt x="0" y="745"/>
                      </a:lnTo>
                      <a:lnTo>
                        <a:pt x="0" y="721"/>
                      </a:lnTo>
                      <a:lnTo>
                        <a:pt x="0" y="697"/>
                      </a:lnTo>
                      <a:lnTo>
                        <a:pt x="0" y="672"/>
                      </a:lnTo>
                      <a:lnTo>
                        <a:pt x="0" y="649"/>
                      </a:lnTo>
                      <a:lnTo>
                        <a:pt x="0" y="624"/>
                      </a:lnTo>
                      <a:lnTo>
                        <a:pt x="0" y="601"/>
                      </a:lnTo>
                      <a:lnTo>
                        <a:pt x="5" y="595"/>
                      </a:lnTo>
                      <a:lnTo>
                        <a:pt x="11" y="589"/>
                      </a:lnTo>
                      <a:lnTo>
                        <a:pt x="11" y="578"/>
                      </a:lnTo>
                      <a:lnTo>
                        <a:pt x="11" y="565"/>
                      </a:lnTo>
                      <a:lnTo>
                        <a:pt x="5" y="559"/>
                      </a:lnTo>
                      <a:lnTo>
                        <a:pt x="0" y="553"/>
                      </a:lnTo>
                      <a:lnTo>
                        <a:pt x="0" y="526"/>
                      </a:lnTo>
                      <a:lnTo>
                        <a:pt x="0" y="499"/>
                      </a:lnTo>
                      <a:lnTo>
                        <a:pt x="0" y="472"/>
                      </a:lnTo>
                      <a:lnTo>
                        <a:pt x="0" y="445"/>
                      </a:lnTo>
                      <a:lnTo>
                        <a:pt x="0" y="418"/>
                      </a:lnTo>
                      <a:lnTo>
                        <a:pt x="0" y="391"/>
                      </a:lnTo>
                      <a:lnTo>
                        <a:pt x="0" y="364"/>
                      </a:lnTo>
                      <a:lnTo>
                        <a:pt x="0" y="336"/>
                      </a:lnTo>
                      <a:lnTo>
                        <a:pt x="5" y="330"/>
                      </a:lnTo>
                      <a:lnTo>
                        <a:pt x="11" y="324"/>
                      </a:lnTo>
                      <a:lnTo>
                        <a:pt x="11" y="283"/>
                      </a:lnTo>
                      <a:lnTo>
                        <a:pt x="11" y="244"/>
                      </a:lnTo>
                      <a:lnTo>
                        <a:pt x="11" y="203"/>
                      </a:lnTo>
                      <a:lnTo>
                        <a:pt x="11" y="163"/>
                      </a:lnTo>
                      <a:lnTo>
                        <a:pt x="11" y="122"/>
                      </a:lnTo>
                      <a:lnTo>
                        <a:pt x="11" y="82"/>
                      </a:lnTo>
                      <a:lnTo>
                        <a:pt x="11" y="41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49" name="Freeform 149"/>
                <p:cNvSpPr>
                  <a:spLocks/>
                </p:cNvSpPr>
                <p:nvPr/>
              </p:nvSpPr>
              <p:spPr bwMode="auto">
                <a:xfrm rot="60000" flipH="1">
                  <a:off x="4509" y="2040"/>
                  <a:ext cx="36" cy="1"/>
                </a:xfrm>
                <a:custGeom>
                  <a:avLst/>
                  <a:gdLst>
                    <a:gd name="T0" fmla="*/ 107 w 107"/>
                    <a:gd name="T1" fmla="*/ 80 w 107"/>
                    <a:gd name="T2" fmla="*/ 54 w 107"/>
                    <a:gd name="T3" fmla="*/ 27 w 107"/>
                    <a:gd name="T4" fmla="*/ 0 w 10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7">
                      <a:moveTo>
                        <a:pt x="107" y="0"/>
                      </a:moveTo>
                      <a:lnTo>
                        <a:pt x="80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0" name="Freeform 150"/>
                <p:cNvSpPr>
                  <a:spLocks/>
                </p:cNvSpPr>
                <p:nvPr/>
              </p:nvSpPr>
              <p:spPr bwMode="auto">
                <a:xfrm rot="60000" flipH="1">
                  <a:off x="4422" y="2038"/>
                  <a:ext cx="49" cy="1"/>
                </a:xfrm>
                <a:custGeom>
                  <a:avLst/>
                  <a:gdLst>
                    <a:gd name="T0" fmla="*/ 0 w 144"/>
                    <a:gd name="T1" fmla="*/ 37 w 144"/>
                    <a:gd name="T2" fmla="*/ 72 w 144"/>
                    <a:gd name="T3" fmla="*/ 108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7" y="0"/>
                      </a:lnTo>
                      <a:lnTo>
                        <a:pt x="72" y="0"/>
                      </a:lnTo>
                      <a:lnTo>
                        <a:pt x="108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1" name="Freeform 151"/>
                <p:cNvSpPr>
                  <a:spLocks/>
                </p:cNvSpPr>
                <p:nvPr/>
              </p:nvSpPr>
              <p:spPr bwMode="auto">
                <a:xfrm rot="60000" flipH="1">
                  <a:off x="4336" y="2037"/>
                  <a:ext cx="44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6 w 132"/>
                    <a:gd name="T3" fmla="*/ 99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6" y="0"/>
                      </a:lnTo>
                      <a:lnTo>
                        <a:pt x="99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2" name="Freeform 152"/>
                <p:cNvSpPr>
                  <a:spLocks/>
                </p:cNvSpPr>
                <p:nvPr/>
              </p:nvSpPr>
              <p:spPr bwMode="auto">
                <a:xfrm rot="60000" flipH="1">
                  <a:off x="4333" y="1924"/>
                  <a:ext cx="4" cy="112"/>
                </a:xfrm>
                <a:custGeom>
                  <a:avLst/>
                  <a:gdLst>
                    <a:gd name="T0" fmla="*/ 0 w 11"/>
                    <a:gd name="T1" fmla="*/ 469 h 469"/>
                    <a:gd name="T2" fmla="*/ 5 w 11"/>
                    <a:gd name="T3" fmla="*/ 463 h 469"/>
                    <a:gd name="T4" fmla="*/ 11 w 11"/>
                    <a:gd name="T5" fmla="*/ 456 h 469"/>
                    <a:gd name="T6" fmla="*/ 11 w 11"/>
                    <a:gd name="T7" fmla="*/ 400 h 469"/>
                    <a:gd name="T8" fmla="*/ 11 w 11"/>
                    <a:gd name="T9" fmla="*/ 343 h 469"/>
                    <a:gd name="T10" fmla="*/ 11 w 11"/>
                    <a:gd name="T11" fmla="*/ 285 h 469"/>
                    <a:gd name="T12" fmla="*/ 11 w 11"/>
                    <a:gd name="T13" fmla="*/ 229 h 469"/>
                    <a:gd name="T14" fmla="*/ 11 w 11"/>
                    <a:gd name="T15" fmla="*/ 172 h 469"/>
                    <a:gd name="T16" fmla="*/ 11 w 11"/>
                    <a:gd name="T17" fmla="*/ 114 h 469"/>
                    <a:gd name="T18" fmla="*/ 11 w 11"/>
                    <a:gd name="T19" fmla="*/ 58 h 469"/>
                    <a:gd name="T20" fmla="*/ 11 w 11"/>
                    <a:gd name="T21" fmla="*/ 0 h 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469">
                      <a:moveTo>
                        <a:pt x="0" y="469"/>
                      </a:moveTo>
                      <a:lnTo>
                        <a:pt x="5" y="463"/>
                      </a:lnTo>
                      <a:lnTo>
                        <a:pt x="11" y="456"/>
                      </a:lnTo>
                      <a:lnTo>
                        <a:pt x="11" y="400"/>
                      </a:lnTo>
                      <a:lnTo>
                        <a:pt x="11" y="343"/>
                      </a:lnTo>
                      <a:lnTo>
                        <a:pt x="11" y="285"/>
                      </a:lnTo>
                      <a:lnTo>
                        <a:pt x="11" y="229"/>
                      </a:lnTo>
                      <a:lnTo>
                        <a:pt x="11" y="172"/>
                      </a:lnTo>
                      <a:lnTo>
                        <a:pt x="11" y="114"/>
                      </a:lnTo>
                      <a:lnTo>
                        <a:pt x="11" y="58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3" name="Freeform 153"/>
                <p:cNvSpPr>
                  <a:spLocks/>
                </p:cNvSpPr>
                <p:nvPr/>
              </p:nvSpPr>
              <p:spPr bwMode="auto">
                <a:xfrm rot="60000" flipH="1">
                  <a:off x="4666" y="2038"/>
                  <a:ext cx="38" cy="1"/>
                </a:xfrm>
                <a:custGeom>
                  <a:avLst/>
                  <a:gdLst>
                    <a:gd name="T0" fmla="*/ 0 w 109"/>
                    <a:gd name="T1" fmla="*/ 27 w 109"/>
                    <a:gd name="T2" fmla="*/ 54 w 109"/>
                    <a:gd name="T3" fmla="*/ 80 w 109"/>
                    <a:gd name="T4" fmla="*/ 109 w 10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9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54" y="0"/>
                      </a:lnTo>
                      <a:lnTo>
                        <a:pt x="80" y="0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4" name="Freeform 154"/>
                <p:cNvSpPr>
                  <a:spLocks/>
                </p:cNvSpPr>
                <p:nvPr/>
              </p:nvSpPr>
              <p:spPr bwMode="auto">
                <a:xfrm rot="60000" flipH="1">
                  <a:off x="4592" y="2037"/>
                  <a:ext cx="32" cy="1"/>
                </a:xfrm>
                <a:custGeom>
                  <a:avLst/>
                  <a:gdLst>
                    <a:gd name="T0" fmla="*/ 0 w 96"/>
                    <a:gd name="T1" fmla="*/ 24 w 96"/>
                    <a:gd name="T2" fmla="*/ 48 w 96"/>
                    <a:gd name="T3" fmla="*/ 72 w 96"/>
                    <a:gd name="T4" fmla="*/ 96 w 9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96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48" y="0"/>
                      </a:lnTo>
                      <a:lnTo>
                        <a:pt x="72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5" name="Freeform 155"/>
                <p:cNvSpPr>
                  <a:spLocks/>
                </p:cNvSpPr>
                <p:nvPr/>
              </p:nvSpPr>
              <p:spPr bwMode="auto">
                <a:xfrm rot="60000" flipH="1">
                  <a:off x="3955" y="1851"/>
                  <a:ext cx="28" cy="2"/>
                </a:xfrm>
                <a:custGeom>
                  <a:avLst/>
                  <a:gdLst>
                    <a:gd name="T0" fmla="*/ 84 w 84"/>
                    <a:gd name="T1" fmla="*/ 13 h 13"/>
                    <a:gd name="T2" fmla="*/ 78 w 84"/>
                    <a:gd name="T3" fmla="*/ 7 h 13"/>
                    <a:gd name="T4" fmla="*/ 71 w 84"/>
                    <a:gd name="T5" fmla="*/ 0 h 13"/>
                    <a:gd name="T6" fmla="*/ 54 w 84"/>
                    <a:gd name="T7" fmla="*/ 0 h 13"/>
                    <a:gd name="T8" fmla="*/ 36 w 84"/>
                    <a:gd name="T9" fmla="*/ 0 h 13"/>
                    <a:gd name="T10" fmla="*/ 18 w 84"/>
                    <a:gd name="T11" fmla="*/ 0 h 13"/>
                    <a:gd name="T12" fmla="*/ 0 w 84"/>
                    <a:gd name="T13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4" h="13">
                      <a:moveTo>
                        <a:pt x="84" y="13"/>
                      </a:moveTo>
                      <a:lnTo>
                        <a:pt x="78" y="7"/>
                      </a:lnTo>
                      <a:lnTo>
                        <a:pt x="71" y="0"/>
                      </a:lnTo>
                      <a:lnTo>
                        <a:pt x="54" y="0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6" name="Freeform 156"/>
                <p:cNvSpPr>
                  <a:spLocks/>
                </p:cNvSpPr>
                <p:nvPr/>
              </p:nvSpPr>
              <p:spPr bwMode="auto">
                <a:xfrm rot="60000" flipH="1">
                  <a:off x="4100" y="1850"/>
                  <a:ext cx="41" cy="4"/>
                </a:xfrm>
                <a:custGeom>
                  <a:avLst/>
                  <a:gdLst>
                    <a:gd name="T0" fmla="*/ 119 w 119"/>
                    <a:gd name="T1" fmla="*/ 12 h 12"/>
                    <a:gd name="T2" fmla="*/ 114 w 119"/>
                    <a:gd name="T3" fmla="*/ 7 h 12"/>
                    <a:gd name="T4" fmla="*/ 108 w 119"/>
                    <a:gd name="T5" fmla="*/ 0 h 12"/>
                    <a:gd name="T6" fmla="*/ 81 w 119"/>
                    <a:gd name="T7" fmla="*/ 0 h 12"/>
                    <a:gd name="T8" fmla="*/ 54 w 119"/>
                    <a:gd name="T9" fmla="*/ 0 h 12"/>
                    <a:gd name="T10" fmla="*/ 27 w 119"/>
                    <a:gd name="T11" fmla="*/ 0 h 12"/>
                    <a:gd name="T12" fmla="*/ 0 w 119"/>
                    <a:gd name="T13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9" h="12">
                      <a:moveTo>
                        <a:pt x="119" y="12"/>
                      </a:moveTo>
                      <a:lnTo>
                        <a:pt x="114" y="7"/>
                      </a:lnTo>
                      <a:lnTo>
                        <a:pt x="108" y="0"/>
                      </a:lnTo>
                      <a:lnTo>
                        <a:pt x="81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7" name="Freeform 157"/>
                <p:cNvSpPr>
                  <a:spLocks/>
                </p:cNvSpPr>
                <p:nvPr/>
              </p:nvSpPr>
              <p:spPr bwMode="auto">
                <a:xfrm rot="60000" flipH="1">
                  <a:off x="4020" y="1852"/>
                  <a:ext cx="47" cy="1"/>
                </a:xfrm>
                <a:custGeom>
                  <a:avLst/>
                  <a:gdLst>
                    <a:gd name="T0" fmla="*/ 0 w 133"/>
                    <a:gd name="T1" fmla="*/ 33 w 133"/>
                    <a:gd name="T2" fmla="*/ 67 w 133"/>
                    <a:gd name="T3" fmla="*/ 100 w 133"/>
                    <a:gd name="T4" fmla="*/ 133 w 13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3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7" y="0"/>
                      </a:lnTo>
                      <a:lnTo>
                        <a:pt x="100" y="0"/>
                      </a:lnTo>
                      <a:lnTo>
                        <a:pt x="13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8" name="Freeform 158"/>
                <p:cNvSpPr>
                  <a:spLocks/>
                </p:cNvSpPr>
                <p:nvPr/>
              </p:nvSpPr>
              <p:spPr bwMode="auto">
                <a:xfrm rot="60000" flipH="1">
                  <a:off x="4272" y="1851"/>
                  <a:ext cx="49" cy="2"/>
                </a:xfrm>
                <a:custGeom>
                  <a:avLst/>
                  <a:gdLst>
                    <a:gd name="T0" fmla="*/ 145 w 145"/>
                    <a:gd name="T1" fmla="*/ 11 h 11"/>
                    <a:gd name="T2" fmla="*/ 136 w 145"/>
                    <a:gd name="T3" fmla="*/ 11 h 11"/>
                    <a:gd name="T4" fmla="*/ 127 w 145"/>
                    <a:gd name="T5" fmla="*/ 11 h 11"/>
                    <a:gd name="T6" fmla="*/ 118 w 145"/>
                    <a:gd name="T7" fmla="*/ 11 h 11"/>
                    <a:gd name="T8" fmla="*/ 108 w 145"/>
                    <a:gd name="T9" fmla="*/ 11 h 11"/>
                    <a:gd name="T10" fmla="*/ 103 w 145"/>
                    <a:gd name="T11" fmla="*/ 6 h 11"/>
                    <a:gd name="T12" fmla="*/ 96 w 145"/>
                    <a:gd name="T13" fmla="*/ 0 h 11"/>
                    <a:gd name="T14" fmla="*/ 73 w 145"/>
                    <a:gd name="T15" fmla="*/ 0 h 11"/>
                    <a:gd name="T16" fmla="*/ 48 w 145"/>
                    <a:gd name="T17" fmla="*/ 0 h 11"/>
                    <a:gd name="T18" fmla="*/ 25 w 145"/>
                    <a:gd name="T19" fmla="*/ 0 h 11"/>
                    <a:gd name="T20" fmla="*/ 0 w 145"/>
                    <a:gd name="T2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5" h="11">
                      <a:moveTo>
                        <a:pt x="145" y="11"/>
                      </a:moveTo>
                      <a:lnTo>
                        <a:pt x="136" y="11"/>
                      </a:lnTo>
                      <a:lnTo>
                        <a:pt x="127" y="11"/>
                      </a:lnTo>
                      <a:lnTo>
                        <a:pt x="118" y="11"/>
                      </a:lnTo>
                      <a:lnTo>
                        <a:pt x="108" y="11"/>
                      </a:lnTo>
                      <a:lnTo>
                        <a:pt x="103" y="6"/>
                      </a:lnTo>
                      <a:lnTo>
                        <a:pt x="96" y="0"/>
                      </a:lnTo>
                      <a:lnTo>
                        <a:pt x="73" y="0"/>
                      </a:lnTo>
                      <a:lnTo>
                        <a:pt x="48" y="0"/>
                      </a:lnTo>
                      <a:lnTo>
                        <a:pt x="25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59" name="Freeform 159"/>
                <p:cNvSpPr>
                  <a:spLocks/>
                </p:cNvSpPr>
                <p:nvPr/>
              </p:nvSpPr>
              <p:spPr bwMode="auto">
                <a:xfrm rot="60000" flipH="1">
                  <a:off x="4177" y="1851"/>
                  <a:ext cx="53" cy="1"/>
                </a:xfrm>
                <a:custGeom>
                  <a:avLst/>
                  <a:gdLst>
                    <a:gd name="T0" fmla="*/ 0 w 156"/>
                    <a:gd name="T1" fmla="*/ 39 w 156"/>
                    <a:gd name="T2" fmla="*/ 78 w 156"/>
                    <a:gd name="T3" fmla="*/ 116 w 156"/>
                    <a:gd name="T4" fmla="*/ 156 w 15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56">
                      <a:moveTo>
                        <a:pt x="0" y="0"/>
                      </a:moveTo>
                      <a:lnTo>
                        <a:pt x="39" y="0"/>
                      </a:lnTo>
                      <a:lnTo>
                        <a:pt x="78" y="0"/>
                      </a:lnTo>
                      <a:lnTo>
                        <a:pt x="116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0" name="Freeform 160"/>
                <p:cNvSpPr>
                  <a:spLocks/>
                </p:cNvSpPr>
                <p:nvPr/>
              </p:nvSpPr>
              <p:spPr bwMode="auto">
                <a:xfrm rot="60000" flipH="1">
                  <a:off x="4442" y="1850"/>
                  <a:ext cx="41" cy="4"/>
                </a:xfrm>
                <a:custGeom>
                  <a:avLst/>
                  <a:gdLst>
                    <a:gd name="T0" fmla="*/ 120 w 120"/>
                    <a:gd name="T1" fmla="*/ 13 h 13"/>
                    <a:gd name="T2" fmla="*/ 103 w 120"/>
                    <a:gd name="T3" fmla="*/ 13 h 13"/>
                    <a:gd name="T4" fmla="*/ 85 w 120"/>
                    <a:gd name="T5" fmla="*/ 13 h 13"/>
                    <a:gd name="T6" fmla="*/ 66 w 120"/>
                    <a:gd name="T7" fmla="*/ 13 h 13"/>
                    <a:gd name="T8" fmla="*/ 49 w 120"/>
                    <a:gd name="T9" fmla="*/ 13 h 13"/>
                    <a:gd name="T10" fmla="*/ 43 w 120"/>
                    <a:gd name="T11" fmla="*/ 7 h 13"/>
                    <a:gd name="T12" fmla="*/ 36 w 120"/>
                    <a:gd name="T13" fmla="*/ 0 h 13"/>
                    <a:gd name="T14" fmla="*/ 28 w 120"/>
                    <a:gd name="T15" fmla="*/ 0 h 13"/>
                    <a:gd name="T16" fmla="*/ 18 w 120"/>
                    <a:gd name="T17" fmla="*/ 0 h 13"/>
                    <a:gd name="T18" fmla="*/ 9 w 120"/>
                    <a:gd name="T19" fmla="*/ 0 h 13"/>
                    <a:gd name="T20" fmla="*/ 0 w 120"/>
                    <a:gd name="T21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0" h="13">
                      <a:moveTo>
                        <a:pt x="120" y="13"/>
                      </a:moveTo>
                      <a:lnTo>
                        <a:pt x="103" y="13"/>
                      </a:lnTo>
                      <a:lnTo>
                        <a:pt x="85" y="13"/>
                      </a:lnTo>
                      <a:lnTo>
                        <a:pt x="66" y="13"/>
                      </a:lnTo>
                      <a:lnTo>
                        <a:pt x="49" y="13"/>
                      </a:lnTo>
                      <a:lnTo>
                        <a:pt x="43" y="7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18" y="0"/>
                      </a:lnTo>
                      <a:lnTo>
                        <a:pt x="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1" name="Freeform 161"/>
                <p:cNvSpPr>
                  <a:spLocks/>
                </p:cNvSpPr>
                <p:nvPr/>
              </p:nvSpPr>
              <p:spPr bwMode="auto">
                <a:xfrm rot="60000" flipH="1">
                  <a:off x="4363" y="1852"/>
                  <a:ext cx="41" cy="1"/>
                </a:xfrm>
                <a:custGeom>
                  <a:avLst/>
                  <a:gdLst>
                    <a:gd name="T0" fmla="*/ 0 w 121"/>
                    <a:gd name="T1" fmla="*/ 31 w 121"/>
                    <a:gd name="T2" fmla="*/ 60 w 121"/>
                    <a:gd name="T3" fmla="*/ 90 w 121"/>
                    <a:gd name="T4" fmla="*/ 121 w 12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21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60" y="0"/>
                      </a:lnTo>
                      <a:lnTo>
                        <a:pt x="90" y="0"/>
                      </a:lnTo>
                      <a:lnTo>
                        <a:pt x="12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2" name="Freeform 162"/>
                <p:cNvSpPr>
                  <a:spLocks/>
                </p:cNvSpPr>
                <p:nvPr/>
              </p:nvSpPr>
              <p:spPr bwMode="auto">
                <a:xfrm rot="60000" flipH="1">
                  <a:off x="4595" y="1850"/>
                  <a:ext cx="32" cy="2"/>
                </a:xfrm>
                <a:custGeom>
                  <a:avLst/>
                  <a:gdLst>
                    <a:gd name="T0" fmla="*/ 96 w 96"/>
                    <a:gd name="T1" fmla="*/ 12 h 12"/>
                    <a:gd name="T2" fmla="*/ 81 w 96"/>
                    <a:gd name="T3" fmla="*/ 12 h 12"/>
                    <a:gd name="T4" fmla="*/ 66 w 96"/>
                    <a:gd name="T5" fmla="*/ 12 h 12"/>
                    <a:gd name="T6" fmla="*/ 52 w 96"/>
                    <a:gd name="T7" fmla="*/ 12 h 12"/>
                    <a:gd name="T8" fmla="*/ 36 w 96"/>
                    <a:gd name="T9" fmla="*/ 12 h 12"/>
                    <a:gd name="T10" fmla="*/ 31 w 96"/>
                    <a:gd name="T11" fmla="*/ 7 h 12"/>
                    <a:gd name="T12" fmla="*/ 25 w 96"/>
                    <a:gd name="T13" fmla="*/ 0 h 12"/>
                    <a:gd name="T14" fmla="*/ 13 w 96"/>
                    <a:gd name="T15" fmla="*/ 0 h 12"/>
                    <a:gd name="T16" fmla="*/ 0 w 96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6" h="12">
                      <a:moveTo>
                        <a:pt x="96" y="12"/>
                      </a:moveTo>
                      <a:lnTo>
                        <a:pt x="81" y="12"/>
                      </a:lnTo>
                      <a:lnTo>
                        <a:pt x="66" y="12"/>
                      </a:lnTo>
                      <a:lnTo>
                        <a:pt x="52" y="12"/>
                      </a:lnTo>
                      <a:lnTo>
                        <a:pt x="36" y="12"/>
                      </a:lnTo>
                      <a:lnTo>
                        <a:pt x="31" y="7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3" name="Freeform 163"/>
                <p:cNvSpPr>
                  <a:spLocks/>
                </p:cNvSpPr>
                <p:nvPr/>
              </p:nvSpPr>
              <p:spPr bwMode="auto">
                <a:xfrm rot="60000" flipH="1">
                  <a:off x="4545" y="1851"/>
                  <a:ext cx="21" cy="2"/>
                </a:xfrm>
                <a:custGeom>
                  <a:avLst/>
                  <a:gdLst>
                    <a:gd name="T0" fmla="*/ 0 w 59"/>
                    <a:gd name="T1" fmla="*/ 15 w 59"/>
                    <a:gd name="T2" fmla="*/ 30 w 59"/>
                    <a:gd name="T3" fmla="*/ 44 w 59"/>
                    <a:gd name="T4" fmla="*/ 59 w 5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9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30" y="0"/>
                      </a:lnTo>
                      <a:lnTo>
                        <a:pt x="44" y="0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4" name="Freeform 164"/>
                <p:cNvSpPr>
                  <a:spLocks/>
                </p:cNvSpPr>
                <p:nvPr/>
              </p:nvSpPr>
              <p:spPr bwMode="auto">
                <a:xfrm rot="60000" flipH="1">
                  <a:off x="4524" y="1851"/>
                  <a:ext cx="21" cy="2"/>
                </a:xfrm>
                <a:custGeom>
                  <a:avLst/>
                  <a:gdLst>
                    <a:gd name="T0" fmla="*/ 0 w 61"/>
                    <a:gd name="T1" fmla="*/ 16 w 61"/>
                    <a:gd name="T2" fmla="*/ 31 w 61"/>
                    <a:gd name="T3" fmla="*/ 46 w 61"/>
                    <a:gd name="T4" fmla="*/ 61 w 6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6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1" y="0"/>
                      </a:lnTo>
                      <a:lnTo>
                        <a:pt x="46" y="0"/>
                      </a:lnTo>
                      <a:lnTo>
                        <a:pt x="6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5" name="Freeform 165"/>
                <p:cNvSpPr>
                  <a:spLocks/>
                </p:cNvSpPr>
                <p:nvPr/>
              </p:nvSpPr>
              <p:spPr bwMode="auto">
                <a:xfrm rot="60000" flipH="1">
                  <a:off x="4627" y="1844"/>
                  <a:ext cx="4" cy="6"/>
                </a:xfrm>
                <a:custGeom>
                  <a:avLst/>
                  <a:gdLst>
                    <a:gd name="T0" fmla="*/ 12 w 12"/>
                    <a:gd name="T1" fmla="*/ 25 h 25"/>
                    <a:gd name="T2" fmla="*/ 12 w 12"/>
                    <a:gd name="T3" fmla="*/ 19 h 25"/>
                    <a:gd name="T4" fmla="*/ 12 w 12"/>
                    <a:gd name="T5" fmla="*/ 13 h 25"/>
                    <a:gd name="T6" fmla="*/ 6 w 12"/>
                    <a:gd name="T7" fmla="*/ 8 h 25"/>
                    <a:gd name="T8" fmla="*/ 0 w 12"/>
                    <a:gd name="T9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25">
                      <a:moveTo>
                        <a:pt x="12" y="25"/>
                      </a:moveTo>
                      <a:lnTo>
                        <a:pt x="12" y="19"/>
                      </a:lnTo>
                      <a:lnTo>
                        <a:pt x="12" y="13"/>
                      </a:lnTo>
                      <a:lnTo>
                        <a:pt x="6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6" name="Freeform 166"/>
                <p:cNvSpPr>
                  <a:spLocks/>
                </p:cNvSpPr>
                <p:nvPr/>
              </p:nvSpPr>
              <p:spPr bwMode="auto">
                <a:xfrm rot="60000" flipH="1">
                  <a:off x="4611" y="1785"/>
                  <a:ext cx="14" cy="34"/>
                </a:xfrm>
                <a:custGeom>
                  <a:avLst/>
                  <a:gdLst>
                    <a:gd name="T0" fmla="*/ 0 w 36"/>
                    <a:gd name="T1" fmla="*/ 143 h 143"/>
                    <a:gd name="T2" fmla="*/ 0 w 36"/>
                    <a:gd name="T3" fmla="*/ 134 h 143"/>
                    <a:gd name="T4" fmla="*/ 0 w 36"/>
                    <a:gd name="T5" fmla="*/ 125 h 143"/>
                    <a:gd name="T6" fmla="*/ 0 w 36"/>
                    <a:gd name="T7" fmla="*/ 117 h 143"/>
                    <a:gd name="T8" fmla="*/ 0 w 36"/>
                    <a:gd name="T9" fmla="*/ 108 h 143"/>
                    <a:gd name="T10" fmla="*/ 6 w 36"/>
                    <a:gd name="T11" fmla="*/ 102 h 143"/>
                    <a:gd name="T12" fmla="*/ 13 w 36"/>
                    <a:gd name="T13" fmla="*/ 96 h 143"/>
                    <a:gd name="T14" fmla="*/ 13 w 36"/>
                    <a:gd name="T15" fmla="*/ 84 h 143"/>
                    <a:gd name="T16" fmla="*/ 13 w 36"/>
                    <a:gd name="T17" fmla="*/ 71 h 143"/>
                    <a:gd name="T18" fmla="*/ 19 w 36"/>
                    <a:gd name="T19" fmla="*/ 65 h 143"/>
                    <a:gd name="T20" fmla="*/ 24 w 36"/>
                    <a:gd name="T21" fmla="*/ 59 h 143"/>
                    <a:gd name="T22" fmla="*/ 24 w 36"/>
                    <a:gd name="T23" fmla="*/ 48 h 143"/>
                    <a:gd name="T24" fmla="*/ 24 w 36"/>
                    <a:gd name="T25" fmla="*/ 35 h 143"/>
                    <a:gd name="T26" fmla="*/ 30 w 36"/>
                    <a:gd name="T27" fmla="*/ 30 h 143"/>
                    <a:gd name="T28" fmla="*/ 36 w 36"/>
                    <a:gd name="T29" fmla="*/ 23 h 143"/>
                    <a:gd name="T30" fmla="*/ 36 w 36"/>
                    <a:gd name="T31" fmla="*/ 11 h 143"/>
                    <a:gd name="T32" fmla="*/ 36 w 36"/>
                    <a:gd name="T33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6" h="143">
                      <a:moveTo>
                        <a:pt x="0" y="143"/>
                      </a:moveTo>
                      <a:lnTo>
                        <a:pt x="0" y="134"/>
                      </a:lnTo>
                      <a:lnTo>
                        <a:pt x="0" y="125"/>
                      </a:lnTo>
                      <a:lnTo>
                        <a:pt x="0" y="117"/>
                      </a:lnTo>
                      <a:lnTo>
                        <a:pt x="0" y="108"/>
                      </a:lnTo>
                      <a:lnTo>
                        <a:pt x="6" y="102"/>
                      </a:lnTo>
                      <a:lnTo>
                        <a:pt x="13" y="96"/>
                      </a:lnTo>
                      <a:lnTo>
                        <a:pt x="13" y="84"/>
                      </a:lnTo>
                      <a:lnTo>
                        <a:pt x="13" y="71"/>
                      </a:lnTo>
                      <a:lnTo>
                        <a:pt x="19" y="65"/>
                      </a:lnTo>
                      <a:lnTo>
                        <a:pt x="24" y="59"/>
                      </a:lnTo>
                      <a:lnTo>
                        <a:pt x="24" y="48"/>
                      </a:lnTo>
                      <a:lnTo>
                        <a:pt x="24" y="35"/>
                      </a:lnTo>
                      <a:lnTo>
                        <a:pt x="30" y="30"/>
                      </a:lnTo>
                      <a:lnTo>
                        <a:pt x="36" y="23"/>
                      </a:lnTo>
                      <a:lnTo>
                        <a:pt x="36" y="11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7" name="Freeform 167"/>
                <p:cNvSpPr>
                  <a:spLocks/>
                </p:cNvSpPr>
                <p:nvPr/>
              </p:nvSpPr>
              <p:spPr bwMode="auto">
                <a:xfrm rot="60000" flipH="1">
                  <a:off x="4580" y="1736"/>
                  <a:ext cx="20" cy="29"/>
                </a:xfrm>
                <a:custGeom>
                  <a:avLst/>
                  <a:gdLst>
                    <a:gd name="T0" fmla="*/ 0 w 60"/>
                    <a:gd name="T1" fmla="*/ 119 h 119"/>
                    <a:gd name="T2" fmla="*/ 12 w 60"/>
                    <a:gd name="T3" fmla="*/ 108 h 119"/>
                    <a:gd name="T4" fmla="*/ 24 w 60"/>
                    <a:gd name="T5" fmla="*/ 96 h 119"/>
                    <a:gd name="T6" fmla="*/ 24 w 60"/>
                    <a:gd name="T7" fmla="*/ 90 h 119"/>
                    <a:gd name="T8" fmla="*/ 24 w 60"/>
                    <a:gd name="T9" fmla="*/ 83 h 119"/>
                    <a:gd name="T10" fmla="*/ 30 w 60"/>
                    <a:gd name="T11" fmla="*/ 77 h 119"/>
                    <a:gd name="T12" fmla="*/ 37 w 60"/>
                    <a:gd name="T13" fmla="*/ 71 h 119"/>
                    <a:gd name="T14" fmla="*/ 37 w 60"/>
                    <a:gd name="T15" fmla="*/ 65 h 119"/>
                    <a:gd name="T16" fmla="*/ 37 w 60"/>
                    <a:gd name="T17" fmla="*/ 60 h 119"/>
                    <a:gd name="T18" fmla="*/ 42 w 60"/>
                    <a:gd name="T19" fmla="*/ 54 h 119"/>
                    <a:gd name="T20" fmla="*/ 49 w 60"/>
                    <a:gd name="T21" fmla="*/ 47 h 119"/>
                    <a:gd name="T22" fmla="*/ 49 w 60"/>
                    <a:gd name="T23" fmla="*/ 35 h 119"/>
                    <a:gd name="T24" fmla="*/ 49 w 60"/>
                    <a:gd name="T25" fmla="*/ 23 h 119"/>
                    <a:gd name="T26" fmla="*/ 54 w 60"/>
                    <a:gd name="T27" fmla="*/ 17 h 119"/>
                    <a:gd name="T28" fmla="*/ 60 w 60"/>
                    <a:gd name="T29" fmla="*/ 12 h 119"/>
                    <a:gd name="T30" fmla="*/ 60 w 60"/>
                    <a:gd name="T31" fmla="*/ 6 h 119"/>
                    <a:gd name="T32" fmla="*/ 60 w 60"/>
                    <a:gd name="T33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0" h="119">
                      <a:moveTo>
                        <a:pt x="0" y="119"/>
                      </a:moveTo>
                      <a:lnTo>
                        <a:pt x="12" y="108"/>
                      </a:lnTo>
                      <a:lnTo>
                        <a:pt x="24" y="96"/>
                      </a:lnTo>
                      <a:lnTo>
                        <a:pt x="24" y="90"/>
                      </a:lnTo>
                      <a:lnTo>
                        <a:pt x="24" y="83"/>
                      </a:lnTo>
                      <a:lnTo>
                        <a:pt x="30" y="77"/>
                      </a:lnTo>
                      <a:lnTo>
                        <a:pt x="37" y="71"/>
                      </a:lnTo>
                      <a:lnTo>
                        <a:pt x="37" y="65"/>
                      </a:lnTo>
                      <a:lnTo>
                        <a:pt x="37" y="60"/>
                      </a:lnTo>
                      <a:lnTo>
                        <a:pt x="42" y="54"/>
                      </a:lnTo>
                      <a:lnTo>
                        <a:pt x="49" y="47"/>
                      </a:lnTo>
                      <a:lnTo>
                        <a:pt x="49" y="35"/>
                      </a:lnTo>
                      <a:lnTo>
                        <a:pt x="49" y="23"/>
                      </a:lnTo>
                      <a:lnTo>
                        <a:pt x="54" y="17"/>
                      </a:lnTo>
                      <a:lnTo>
                        <a:pt x="60" y="12"/>
                      </a:lnTo>
                      <a:lnTo>
                        <a:pt x="60" y="6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8" name="Freeform 168"/>
                <p:cNvSpPr>
                  <a:spLocks/>
                </p:cNvSpPr>
                <p:nvPr/>
              </p:nvSpPr>
              <p:spPr bwMode="auto">
                <a:xfrm rot="60000" flipH="1">
                  <a:off x="3966" y="1729"/>
                  <a:ext cx="498" cy="9"/>
                </a:xfrm>
                <a:custGeom>
                  <a:avLst/>
                  <a:gdLst>
                    <a:gd name="T0" fmla="*/ 1451 w 1451"/>
                    <a:gd name="T1" fmla="*/ 35 h 35"/>
                    <a:gd name="T2" fmla="*/ 1425 w 1451"/>
                    <a:gd name="T3" fmla="*/ 35 h 35"/>
                    <a:gd name="T4" fmla="*/ 1398 w 1451"/>
                    <a:gd name="T5" fmla="*/ 35 h 35"/>
                    <a:gd name="T6" fmla="*/ 1371 w 1451"/>
                    <a:gd name="T7" fmla="*/ 35 h 35"/>
                    <a:gd name="T8" fmla="*/ 1344 w 1451"/>
                    <a:gd name="T9" fmla="*/ 35 h 35"/>
                    <a:gd name="T10" fmla="*/ 1317 w 1451"/>
                    <a:gd name="T11" fmla="*/ 35 h 35"/>
                    <a:gd name="T12" fmla="*/ 1290 w 1451"/>
                    <a:gd name="T13" fmla="*/ 35 h 35"/>
                    <a:gd name="T14" fmla="*/ 1263 w 1451"/>
                    <a:gd name="T15" fmla="*/ 35 h 35"/>
                    <a:gd name="T16" fmla="*/ 1236 w 1451"/>
                    <a:gd name="T17" fmla="*/ 35 h 35"/>
                    <a:gd name="T18" fmla="*/ 1230 w 1451"/>
                    <a:gd name="T19" fmla="*/ 29 h 35"/>
                    <a:gd name="T20" fmla="*/ 1224 w 1451"/>
                    <a:gd name="T21" fmla="*/ 23 h 35"/>
                    <a:gd name="T22" fmla="*/ 1143 w 1451"/>
                    <a:gd name="T23" fmla="*/ 23 h 35"/>
                    <a:gd name="T24" fmla="*/ 1062 w 1451"/>
                    <a:gd name="T25" fmla="*/ 23 h 35"/>
                    <a:gd name="T26" fmla="*/ 982 w 1451"/>
                    <a:gd name="T27" fmla="*/ 23 h 35"/>
                    <a:gd name="T28" fmla="*/ 901 w 1451"/>
                    <a:gd name="T29" fmla="*/ 23 h 35"/>
                    <a:gd name="T30" fmla="*/ 819 w 1451"/>
                    <a:gd name="T31" fmla="*/ 23 h 35"/>
                    <a:gd name="T32" fmla="*/ 738 w 1451"/>
                    <a:gd name="T33" fmla="*/ 23 h 35"/>
                    <a:gd name="T34" fmla="*/ 657 w 1451"/>
                    <a:gd name="T35" fmla="*/ 23 h 35"/>
                    <a:gd name="T36" fmla="*/ 576 w 1451"/>
                    <a:gd name="T37" fmla="*/ 23 h 35"/>
                    <a:gd name="T38" fmla="*/ 570 w 1451"/>
                    <a:gd name="T39" fmla="*/ 17 h 35"/>
                    <a:gd name="T40" fmla="*/ 564 w 1451"/>
                    <a:gd name="T41" fmla="*/ 12 h 35"/>
                    <a:gd name="T42" fmla="*/ 495 w 1451"/>
                    <a:gd name="T43" fmla="*/ 12 h 35"/>
                    <a:gd name="T44" fmla="*/ 426 w 1451"/>
                    <a:gd name="T45" fmla="*/ 12 h 35"/>
                    <a:gd name="T46" fmla="*/ 357 w 1451"/>
                    <a:gd name="T47" fmla="*/ 12 h 35"/>
                    <a:gd name="T48" fmla="*/ 288 w 1451"/>
                    <a:gd name="T49" fmla="*/ 12 h 35"/>
                    <a:gd name="T50" fmla="*/ 219 w 1451"/>
                    <a:gd name="T51" fmla="*/ 12 h 35"/>
                    <a:gd name="T52" fmla="*/ 150 w 1451"/>
                    <a:gd name="T53" fmla="*/ 12 h 35"/>
                    <a:gd name="T54" fmla="*/ 80 w 1451"/>
                    <a:gd name="T55" fmla="*/ 12 h 35"/>
                    <a:gd name="T56" fmla="*/ 11 w 1451"/>
                    <a:gd name="T57" fmla="*/ 12 h 35"/>
                    <a:gd name="T58" fmla="*/ 7 w 1451"/>
                    <a:gd name="T59" fmla="*/ 6 h 35"/>
                    <a:gd name="T60" fmla="*/ 0 w 1451"/>
                    <a:gd name="T61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51" h="35">
                      <a:moveTo>
                        <a:pt x="1451" y="35"/>
                      </a:moveTo>
                      <a:lnTo>
                        <a:pt x="1425" y="35"/>
                      </a:lnTo>
                      <a:lnTo>
                        <a:pt x="1398" y="35"/>
                      </a:lnTo>
                      <a:lnTo>
                        <a:pt x="1371" y="35"/>
                      </a:lnTo>
                      <a:lnTo>
                        <a:pt x="1344" y="35"/>
                      </a:lnTo>
                      <a:lnTo>
                        <a:pt x="1317" y="35"/>
                      </a:lnTo>
                      <a:lnTo>
                        <a:pt x="1290" y="35"/>
                      </a:lnTo>
                      <a:lnTo>
                        <a:pt x="1263" y="35"/>
                      </a:lnTo>
                      <a:lnTo>
                        <a:pt x="1236" y="35"/>
                      </a:lnTo>
                      <a:lnTo>
                        <a:pt x="1230" y="29"/>
                      </a:lnTo>
                      <a:lnTo>
                        <a:pt x="1224" y="23"/>
                      </a:lnTo>
                      <a:lnTo>
                        <a:pt x="1143" y="23"/>
                      </a:lnTo>
                      <a:lnTo>
                        <a:pt x="1062" y="23"/>
                      </a:lnTo>
                      <a:lnTo>
                        <a:pt x="982" y="23"/>
                      </a:lnTo>
                      <a:lnTo>
                        <a:pt x="901" y="23"/>
                      </a:lnTo>
                      <a:lnTo>
                        <a:pt x="819" y="23"/>
                      </a:lnTo>
                      <a:lnTo>
                        <a:pt x="738" y="23"/>
                      </a:lnTo>
                      <a:lnTo>
                        <a:pt x="657" y="23"/>
                      </a:lnTo>
                      <a:lnTo>
                        <a:pt x="576" y="23"/>
                      </a:lnTo>
                      <a:lnTo>
                        <a:pt x="570" y="17"/>
                      </a:lnTo>
                      <a:lnTo>
                        <a:pt x="564" y="12"/>
                      </a:lnTo>
                      <a:lnTo>
                        <a:pt x="495" y="12"/>
                      </a:lnTo>
                      <a:lnTo>
                        <a:pt x="426" y="12"/>
                      </a:lnTo>
                      <a:lnTo>
                        <a:pt x="357" y="12"/>
                      </a:lnTo>
                      <a:lnTo>
                        <a:pt x="288" y="12"/>
                      </a:lnTo>
                      <a:lnTo>
                        <a:pt x="219" y="12"/>
                      </a:lnTo>
                      <a:lnTo>
                        <a:pt x="150" y="12"/>
                      </a:lnTo>
                      <a:lnTo>
                        <a:pt x="80" y="12"/>
                      </a:lnTo>
                      <a:lnTo>
                        <a:pt x="11" y="12"/>
                      </a:lnTo>
                      <a:lnTo>
                        <a:pt x="7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69" name="Freeform 169"/>
                <p:cNvSpPr>
                  <a:spLocks/>
                </p:cNvSpPr>
                <p:nvPr/>
              </p:nvSpPr>
              <p:spPr bwMode="auto">
                <a:xfrm rot="60000" flipH="1">
                  <a:off x="4581" y="1702"/>
                  <a:ext cx="17" cy="34"/>
                </a:xfrm>
                <a:custGeom>
                  <a:avLst/>
                  <a:gdLst>
                    <a:gd name="T0" fmla="*/ 48 w 48"/>
                    <a:gd name="T1" fmla="*/ 144 h 144"/>
                    <a:gd name="T2" fmla="*/ 42 w 48"/>
                    <a:gd name="T3" fmla="*/ 138 h 144"/>
                    <a:gd name="T4" fmla="*/ 37 w 48"/>
                    <a:gd name="T5" fmla="*/ 131 h 144"/>
                    <a:gd name="T6" fmla="*/ 37 w 48"/>
                    <a:gd name="T7" fmla="*/ 123 h 144"/>
                    <a:gd name="T8" fmla="*/ 37 w 48"/>
                    <a:gd name="T9" fmla="*/ 113 h 144"/>
                    <a:gd name="T10" fmla="*/ 37 w 48"/>
                    <a:gd name="T11" fmla="*/ 104 h 144"/>
                    <a:gd name="T12" fmla="*/ 37 w 48"/>
                    <a:gd name="T13" fmla="*/ 95 h 144"/>
                    <a:gd name="T14" fmla="*/ 31 w 48"/>
                    <a:gd name="T15" fmla="*/ 90 h 144"/>
                    <a:gd name="T16" fmla="*/ 25 w 48"/>
                    <a:gd name="T17" fmla="*/ 83 h 144"/>
                    <a:gd name="T18" fmla="*/ 25 w 48"/>
                    <a:gd name="T19" fmla="*/ 77 h 144"/>
                    <a:gd name="T20" fmla="*/ 25 w 48"/>
                    <a:gd name="T21" fmla="*/ 71 h 144"/>
                    <a:gd name="T22" fmla="*/ 19 w 48"/>
                    <a:gd name="T23" fmla="*/ 65 h 144"/>
                    <a:gd name="T24" fmla="*/ 12 w 48"/>
                    <a:gd name="T25" fmla="*/ 59 h 144"/>
                    <a:gd name="T26" fmla="*/ 12 w 48"/>
                    <a:gd name="T27" fmla="*/ 48 h 144"/>
                    <a:gd name="T28" fmla="*/ 12 w 48"/>
                    <a:gd name="T29" fmla="*/ 36 h 144"/>
                    <a:gd name="T30" fmla="*/ 6 w 48"/>
                    <a:gd name="T31" fmla="*/ 30 h 144"/>
                    <a:gd name="T32" fmla="*/ 0 w 48"/>
                    <a:gd name="T33" fmla="*/ 23 h 144"/>
                    <a:gd name="T34" fmla="*/ 0 w 48"/>
                    <a:gd name="T35" fmla="*/ 11 h 144"/>
                    <a:gd name="T36" fmla="*/ 0 w 48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" h="144">
                      <a:moveTo>
                        <a:pt x="48" y="144"/>
                      </a:moveTo>
                      <a:lnTo>
                        <a:pt x="42" y="138"/>
                      </a:lnTo>
                      <a:lnTo>
                        <a:pt x="37" y="131"/>
                      </a:lnTo>
                      <a:lnTo>
                        <a:pt x="37" y="123"/>
                      </a:lnTo>
                      <a:lnTo>
                        <a:pt x="37" y="113"/>
                      </a:lnTo>
                      <a:lnTo>
                        <a:pt x="37" y="104"/>
                      </a:lnTo>
                      <a:lnTo>
                        <a:pt x="37" y="95"/>
                      </a:lnTo>
                      <a:lnTo>
                        <a:pt x="31" y="90"/>
                      </a:lnTo>
                      <a:lnTo>
                        <a:pt x="25" y="83"/>
                      </a:lnTo>
                      <a:lnTo>
                        <a:pt x="25" y="77"/>
                      </a:lnTo>
                      <a:lnTo>
                        <a:pt x="25" y="71"/>
                      </a:lnTo>
                      <a:lnTo>
                        <a:pt x="19" y="65"/>
                      </a:lnTo>
                      <a:lnTo>
                        <a:pt x="12" y="59"/>
                      </a:lnTo>
                      <a:lnTo>
                        <a:pt x="12" y="48"/>
                      </a:lnTo>
                      <a:lnTo>
                        <a:pt x="12" y="36"/>
                      </a:lnTo>
                      <a:lnTo>
                        <a:pt x="6" y="30"/>
                      </a:lnTo>
                      <a:lnTo>
                        <a:pt x="0" y="23"/>
                      </a:lnTo>
                      <a:lnTo>
                        <a:pt x="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0" name="Freeform 170"/>
                <p:cNvSpPr>
                  <a:spLocks/>
                </p:cNvSpPr>
                <p:nvPr/>
              </p:nvSpPr>
              <p:spPr bwMode="auto">
                <a:xfrm rot="60000" flipH="1">
                  <a:off x="4473" y="1735"/>
                  <a:ext cx="107" cy="1"/>
                </a:xfrm>
                <a:custGeom>
                  <a:avLst/>
                  <a:gdLst>
                    <a:gd name="T0" fmla="*/ 312 w 312"/>
                    <a:gd name="T1" fmla="*/ 273 w 312"/>
                    <a:gd name="T2" fmla="*/ 235 w 312"/>
                    <a:gd name="T3" fmla="*/ 196 w 312"/>
                    <a:gd name="T4" fmla="*/ 157 w 312"/>
                    <a:gd name="T5" fmla="*/ 117 w 312"/>
                    <a:gd name="T6" fmla="*/ 79 w 312"/>
                    <a:gd name="T7" fmla="*/ 40 w 312"/>
                    <a:gd name="T8" fmla="*/ 0 w 31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  <a:cxn ang="0">
                      <a:pos x="T6" y="0"/>
                    </a:cxn>
                    <a:cxn ang="0">
                      <a:pos x="T7" y="0"/>
                    </a:cxn>
                    <a:cxn ang="0">
                      <a:pos x="T8" y="0"/>
                    </a:cxn>
                  </a:cxnLst>
                  <a:rect l="0" t="0" r="r" b="b"/>
                  <a:pathLst>
                    <a:path w="312">
                      <a:moveTo>
                        <a:pt x="312" y="0"/>
                      </a:moveTo>
                      <a:lnTo>
                        <a:pt x="273" y="0"/>
                      </a:lnTo>
                      <a:lnTo>
                        <a:pt x="235" y="0"/>
                      </a:lnTo>
                      <a:lnTo>
                        <a:pt x="196" y="0"/>
                      </a:lnTo>
                      <a:lnTo>
                        <a:pt x="157" y="0"/>
                      </a:lnTo>
                      <a:lnTo>
                        <a:pt x="117" y="0"/>
                      </a:lnTo>
                      <a:lnTo>
                        <a:pt x="79" y="0"/>
                      </a:lnTo>
                      <a:lnTo>
                        <a:pt x="4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1" name="Freeform 171"/>
                <p:cNvSpPr>
                  <a:spLocks/>
                </p:cNvSpPr>
                <p:nvPr/>
              </p:nvSpPr>
              <p:spPr bwMode="auto">
                <a:xfrm rot="60000" flipH="1">
                  <a:off x="4471" y="1726"/>
                  <a:ext cx="2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2" name="Freeform 172"/>
                <p:cNvSpPr>
                  <a:spLocks/>
                </p:cNvSpPr>
                <p:nvPr/>
              </p:nvSpPr>
              <p:spPr bwMode="auto">
                <a:xfrm rot="60000" flipH="1">
                  <a:off x="4464" y="1734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3" name="Freeform 173"/>
                <p:cNvSpPr>
                  <a:spLocks/>
                </p:cNvSpPr>
                <p:nvPr/>
              </p:nvSpPr>
              <p:spPr bwMode="auto">
                <a:xfrm rot="60000" flipH="1">
                  <a:off x="4463" y="1726"/>
                  <a:ext cx="1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4" name="Freeform 174"/>
                <p:cNvSpPr>
                  <a:spLocks/>
                </p:cNvSpPr>
                <p:nvPr/>
              </p:nvSpPr>
              <p:spPr bwMode="auto">
                <a:xfrm rot="60000" flipH="1">
                  <a:off x="4474" y="1712"/>
                  <a:ext cx="7" cy="14"/>
                </a:xfrm>
                <a:custGeom>
                  <a:avLst/>
                  <a:gdLst>
                    <a:gd name="T0" fmla="*/ 23 w 23"/>
                    <a:gd name="T1" fmla="*/ 59 h 59"/>
                    <a:gd name="T2" fmla="*/ 18 w 23"/>
                    <a:gd name="T3" fmla="*/ 54 h 59"/>
                    <a:gd name="T4" fmla="*/ 11 w 23"/>
                    <a:gd name="T5" fmla="*/ 47 h 59"/>
                    <a:gd name="T6" fmla="*/ 11 w 23"/>
                    <a:gd name="T7" fmla="*/ 35 h 59"/>
                    <a:gd name="T8" fmla="*/ 11 w 23"/>
                    <a:gd name="T9" fmla="*/ 23 h 59"/>
                    <a:gd name="T10" fmla="*/ 5 w 23"/>
                    <a:gd name="T11" fmla="*/ 17 h 59"/>
                    <a:gd name="T12" fmla="*/ 0 w 23"/>
                    <a:gd name="T13" fmla="*/ 11 h 59"/>
                    <a:gd name="T14" fmla="*/ 0 w 23"/>
                    <a:gd name="T15" fmla="*/ 6 h 59"/>
                    <a:gd name="T16" fmla="*/ 0 w 23"/>
                    <a:gd name="T1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" h="59">
                      <a:moveTo>
                        <a:pt x="23" y="59"/>
                      </a:moveTo>
                      <a:lnTo>
                        <a:pt x="18" y="54"/>
                      </a:lnTo>
                      <a:lnTo>
                        <a:pt x="11" y="47"/>
                      </a:lnTo>
                      <a:lnTo>
                        <a:pt x="11" y="35"/>
                      </a:lnTo>
                      <a:lnTo>
                        <a:pt x="11" y="23"/>
                      </a:lnTo>
                      <a:lnTo>
                        <a:pt x="5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5" name="Freeform 175"/>
                <p:cNvSpPr>
                  <a:spLocks/>
                </p:cNvSpPr>
                <p:nvPr/>
              </p:nvSpPr>
              <p:spPr bwMode="auto">
                <a:xfrm rot="60000" flipH="1">
                  <a:off x="4465" y="1726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6" name="Freeform 176"/>
                <p:cNvSpPr>
                  <a:spLocks/>
                </p:cNvSpPr>
                <p:nvPr/>
              </p:nvSpPr>
              <p:spPr bwMode="auto">
                <a:xfrm rot="60000" flipH="1">
                  <a:off x="4445" y="1699"/>
                  <a:ext cx="20" cy="26"/>
                </a:xfrm>
                <a:custGeom>
                  <a:avLst/>
                  <a:gdLst>
                    <a:gd name="T0" fmla="*/ 0 w 59"/>
                    <a:gd name="T1" fmla="*/ 107 h 107"/>
                    <a:gd name="T2" fmla="*/ 5 w 59"/>
                    <a:gd name="T3" fmla="*/ 102 h 107"/>
                    <a:gd name="T4" fmla="*/ 11 w 59"/>
                    <a:gd name="T5" fmla="*/ 95 h 107"/>
                    <a:gd name="T6" fmla="*/ 11 w 59"/>
                    <a:gd name="T7" fmla="*/ 90 h 107"/>
                    <a:gd name="T8" fmla="*/ 11 w 59"/>
                    <a:gd name="T9" fmla="*/ 83 h 107"/>
                    <a:gd name="T10" fmla="*/ 17 w 59"/>
                    <a:gd name="T11" fmla="*/ 77 h 107"/>
                    <a:gd name="T12" fmla="*/ 24 w 59"/>
                    <a:gd name="T13" fmla="*/ 71 h 107"/>
                    <a:gd name="T14" fmla="*/ 24 w 59"/>
                    <a:gd name="T15" fmla="*/ 65 h 107"/>
                    <a:gd name="T16" fmla="*/ 24 w 59"/>
                    <a:gd name="T17" fmla="*/ 59 h 107"/>
                    <a:gd name="T18" fmla="*/ 30 w 59"/>
                    <a:gd name="T19" fmla="*/ 54 h 107"/>
                    <a:gd name="T20" fmla="*/ 36 w 59"/>
                    <a:gd name="T21" fmla="*/ 48 h 107"/>
                    <a:gd name="T22" fmla="*/ 36 w 59"/>
                    <a:gd name="T23" fmla="*/ 42 h 107"/>
                    <a:gd name="T24" fmla="*/ 36 w 59"/>
                    <a:gd name="T25" fmla="*/ 36 h 107"/>
                    <a:gd name="T26" fmla="*/ 42 w 59"/>
                    <a:gd name="T27" fmla="*/ 30 h 107"/>
                    <a:gd name="T28" fmla="*/ 48 w 59"/>
                    <a:gd name="T29" fmla="*/ 23 h 107"/>
                    <a:gd name="T30" fmla="*/ 48 w 59"/>
                    <a:gd name="T31" fmla="*/ 17 h 107"/>
                    <a:gd name="T32" fmla="*/ 48 w 59"/>
                    <a:gd name="T33" fmla="*/ 11 h 107"/>
                    <a:gd name="T34" fmla="*/ 53 w 59"/>
                    <a:gd name="T35" fmla="*/ 6 h 107"/>
                    <a:gd name="T36" fmla="*/ 59 w 59"/>
                    <a:gd name="T37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9" h="107">
                      <a:moveTo>
                        <a:pt x="0" y="107"/>
                      </a:moveTo>
                      <a:lnTo>
                        <a:pt x="5" y="102"/>
                      </a:lnTo>
                      <a:lnTo>
                        <a:pt x="11" y="95"/>
                      </a:lnTo>
                      <a:lnTo>
                        <a:pt x="11" y="90"/>
                      </a:lnTo>
                      <a:lnTo>
                        <a:pt x="11" y="83"/>
                      </a:lnTo>
                      <a:lnTo>
                        <a:pt x="17" y="77"/>
                      </a:lnTo>
                      <a:lnTo>
                        <a:pt x="24" y="71"/>
                      </a:lnTo>
                      <a:lnTo>
                        <a:pt x="24" y="65"/>
                      </a:lnTo>
                      <a:lnTo>
                        <a:pt x="24" y="59"/>
                      </a:lnTo>
                      <a:lnTo>
                        <a:pt x="30" y="54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42" y="30"/>
                      </a:lnTo>
                      <a:lnTo>
                        <a:pt x="48" y="23"/>
                      </a:lnTo>
                      <a:lnTo>
                        <a:pt x="48" y="17"/>
                      </a:lnTo>
                      <a:lnTo>
                        <a:pt x="48" y="11"/>
                      </a:lnTo>
                      <a:lnTo>
                        <a:pt x="53" y="6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7" name="Freeform 177"/>
                <p:cNvSpPr>
                  <a:spLocks/>
                </p:cNvSpPr>
                <p:nvPr/>
              </p:nvSpPr>
              <p:spPr bwMode="auto">
                <a:xfrm rot="60000" flipH="1">
                  <a:off x="4495" y="1657"/>
                  <a:ext cx="24" cy="37"/>
                </a:xfrm>
                <a:custGeom>
                  <a:avLst/>
                  <a:gdLst>
                    <a:gd name="T0" fmla="*/ 72 w 72"/>
                    <a:gd name="T1" fmla="*/ 156 h 156"/>
                    <a:gd name="T2" fmla="*/ 72 w 72"/>
                    <a:gd name="T3" fmla="*/ 150 h 156"/>
                    <a:gd name="T4" fmla="*/ 72 w 72"/>
                    <a:gd name="T5" fmla="*/ 144 h 156"/>
                    <a:gd name="T6" fmla="*/ 67 w 72"/>
                    <a:gd name="T7" fmla="*/ 138 h 156"/>
                    <a:gd name="T8" fmla="*/ 59 w 72"/>
                    <a:gd name="T9" fmla="*/ 131 h 156"/>
                    <a:gd name="T10" fmla="*/ 59 w 72"/>
                    <a:gd name="T11" fmla="*/ 127 h 156"/>
                    <a:gd name="T12" fmla="*/ 59 w 72"/>
                    <a:gd name="T13" fmla="*/ 121 h 156"/>
                    <a:gd name="T14" fmla="*/ 54 w 72"/>
                    <a:gd name="T15" fmla="*/ 115 h 156"/>
                    <a:gd name="T16" fmla="*/ 48 w 72"/>
                    <a:gd name="T17" fmla="*/ 108 h 156"/>
                    <a:gd name="T18" fmla="*/ 48 w 72"/>
                    <a:gd name="T19" fmla="*/ 103 h 156"/>
                    <a:gd name="T20" fmla="*/ 48 w 72"/>
                    <a:gd name="T21" fmla="*/ 96 h 156"/>
                    <a:gd name="T22" fmla="*/ 42 w 72"/>
                    <a:gd name="T23" fmla="*/ 90 h 156"/>
                    <a:gd name="T24" fmla="*/ 36 w 72"/>
                    <a:gd name="T25" fmla="*/ 85 h 156"/>
                    <a:gd name="T26" fmla="*/ 36 w 72"/>
                    <a:gd name="T27" fmla="*/ 73 h 156"/>
                    <a:gd name="T28" fmla="*/ 36 w 72"/>
                    <a:gd name="T29" fmla="*/ 60 h 156"/>
                    <a:gd name="T30" fmla="*/ 30 w 72"/>
                    <a:gd name="T31" fmla="*/ 54 h 156"/>
                    <a:gd name="T32" fmla="*/ 23 w 72"/>
                    <a:gd name="T33" fmla="*/ 48 h 156"/>
                    <a:gd name="T34" fmla="*/ 23 w 72"/>
                    <a:gd name="T35" fmla="*/ 42 h 156"/>
                    <a:gd name="T36" fmla="*/ 23 w 72"/>
                    <a:gd name="T37" fmla="*/ 35 h 156"/>
                    <a:gd name="T38" fmla="*/ 11 w 72"/>
                    <a:gd name="T39" fmla="*/ 24 h 156"/>
                    <a:gd name="T40" fmla="*/ 0 w 72"/>
                    <a:gd name="T41" fmla="*/ 13 h 156"/>
                    <a:gd name="T42" fmla="*/ 0 w 72"/>
                    <a:gd name="T43" fmla="*/ 7 h 156"/>
                    <a:gd name="T44" fmla="*/ 0 w 72"/>
                    <a:gd name="T4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72" h="156">
                      <a:moveTo>
                        <a:pt x="72" y="156"/>
                      </a:moveTo>
                      <a:lnTo>
                        <a:pt x="72" y="150"/>
                      </a:lnTo>
                      <a:lnTo>
                        <a:pt x="72" y="144"/>
                      </a:lnTo>
                      <a:lnTo>
                        <a:pt x="67" y="138"/>
                      </a:lnTo>
                      <a:lnTo>
                        <a:pt x="59" y="131"/>
                      </a:lnTo>
                      <a:lnTo>
                        <a:pt x="59" y="127"/>
                      </a:lnTo>
                      <a:lnTo>
                        <a:pt x="59" y="121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3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30" y="54"/>
                      </a:lnTo>
                      <a:lnTo>
                        <a:pt x="23" y="48"/>
                      </a:lnTo>
                      <a:lnTo>
                        <a:pt x="23" y="42"/>
                      </a:lnTo>
                      <a:lnTo>
                        <a:pt x="23" y="35"/>
                      </a:lnTo>
                      <a:lnTo>
                        <a:pt x="11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8" name="Freeform 178"/>
                <p:cNvSpPr>
                  <a:spLocks/>
                </p:cNvSpPr>
                <p:nvPr/>
              </p:nvSpPr>
              <p:spPr bwMode="auto">
                <a:xfrm rot="60000" flipH="1">
                  <a:off x="4614" y="1643"/>
                  <a:ext cx="21" cy="39"/>
                </a:xfrm>
                <a:custGeom>
                  <a:avLst/>
                  <a:gdLst>
                    <a:gd name="T0" fmla="*/ 60 w 60"/>
                    <a:gd name="T1" fmla="*/ 168 h 168"/>
                    <a:gd name="T2" fmla="*/ 60 w 60"/>
                    <a:gd name="T3" fmla="*/ 162 h 168"/>
                    <a:gd name="T4" fmla="*/ 60 w 60"/>
                    <a:gd name="T5" fmla="*/ 157 h 168"/>
                    <a:gd name="T6" fmla="*/ 54 w 60"/>
                    <a:gd name="T7" fmla="*/ 151 h 168"/>
                    <a:gd name="T8" fmla="*/ 48 w 60"/>
                    <a:gd name="T9" fmla="*/ 144 h 168"/>
                    <a:gd name="T10" fmla="*/ 48 w 60"/>
                    <a:gd name="T11" fmla="*/ 132 h 168"/>
                    <a:gd name="T12" fmla="*/ 48 w 60"/>
                    <a:gd name="T13" fmla="*/ 120 h 168"/>
                    <a:gd name="T14" fmla="*/ 43 w 60"/>
                    <a:gd name="T15" fmla="*/ 114 h 168"/>
                    <a:gd name="T16" fmla="*/ 37 w 60"/>
                    <a:gd name="T17" fmla="*/ 107 h 168"/>
                    <a:gd name="T18" fmla="*/ 37 w 60"/>
                    <a:gd name="T19" fmla="*/ 103 h 168"/>
                    <a:gd name="T20" fmla="*/ 37 w 60"/>
                    <a:gd name="T21" fmla="*/ 96 h 168"/>
                    <a:gd name="T22" fmla="*/ 31 w 60"/>
                    <a:gd name="T23" fmla="*/ 91 h 168"/>
                    <a:gd name="T24" fmla="*/ 24 w 60"/>
                    <a:gd name="T25" fmla="*/ 85 h 168"/>
                    <a:gd name="T26" fmla="*/ 24 w 60"/>
                    <a:gd name="T27" fmla="*/ 76 h 168"/>
                    <a:gd name="T28" fmla="*/ 24 w 60"/>
                    <a:gd name="T29" fmla="*/ 66 h 168"/>
                    <a:gd name="T30" fmla="*/ 24 w 60"/>
                    <a:gd name="T31" fmla="*/ 57 h 168"/>
                    <a:gd name="T32" fmla="*/ 24 w 60"/>
                    <a:gd name="T33" fmla="*/ 49 h 168"/>
                    <a:gd name="T34" fmla="*/ 12 w 60"/>
                    <a:gd name="T35" fmla="*/ 37 h 168"/>
                    <a:gd name="T36" fmla="*/ 0 w 60"/>
                    <a:gd name="T37" fmla="*/ 24 h 168"/>
                    <a:gd name="T38" fmla="*/ 0 w 60"/>
                    <a:gd name="T39" fmla="*/ 12 h 168"/>
                    <a:gd name="T40" fmla="*/ 0 w 60"/>
                    <a:gd name="T41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60" h="168">
                      <a:moveTo>
                        <a:pt x="60" y="168"/>
                      </a:moveTo>
                      <a:lnTo>
                        <a:pt x="60" y="162"/>
                      </a:lnTo>
                      <a:lnTo>
                        <a:pt x="60" y="157"/>
                      </a:lnTo>
                      <a:lnTo>
                        <a:pt x="54" y="151"/>
                      </a:lnTo>
                      <a:lnTo>
                        <a:pt x="48" y="144"/>
                      </a:lnTo>
                      <a:lnTo>
                        <a:pt x="48" y="132"/>
                      </a:lnTo>
                      <a:lnTo>
                        <a:pt x="48" y="120"/>
                      </a:lnTo>
                      <a:lnTo>
                        <a:pt x="43" y="114"/>
                      </a:lnTo>
                      <a:lnTo>
                        <a:pt x="37" y="107"/>
                      </a:lnTo>
                      <a:lnTo>
                        <a:pt x="37" y="103"/>
                      </a:lnTo>
                      <a:lnTo>
                        <a:pt x="37" y="96"/>
                      </a:lnTo>
                      <a:lnTo>
                        <a:pt x="31" y="91"/>
                      </a:lnTo>
                      <a:lnTo>
                        <a:pt x="24" y="85"/>
                      </a:lnTo>
                      <a:lnTo>
                        <a:pt x="24" y="76"/>
                      </a:lnTo>
                      <a:lnTo>
                        <a:pt x="24" y="66"/>
                      </a:lnTo>
                      <a:lnTo>
                        <a:pt x="24" y="57"/>
                      </a:lnTo>
                      <a:lnTo>
                        <a:pt x="24" y="49"/>
                      </a:lnTo>
                      <a:lnTo>
                        <a:pt x="12" y="37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79" name="Freeform 179"/>
                <p:cNvSpPr>
                  <a:spLocks/>
                </p:cNvSpPr>
                <p:nvPr/>
              </p:nvSpPr>
              <p:spPr bwMode="auto">
                <a:xfrm rot="60000" flipH="1">
                  <a:off x="4537" y="1610"/>
                  <a:ext cx="20" cy="26"/>
                </a:xfrm>
                <a:custGeom>
                  <a:avLst/>
                  <a:gdLst>
                    <a:gd name="T0" fmla="*/ 61 w 61"/>
                    <a:gd name="T1" fmla="*/ 108 h 108"/>
                    <a:gd name="T2" fmla="*/ 49 w 61"/>
                    <a:gd name="T3" fmla="*/ 96 h 108"/>
                    <a:gd name="T4" fmla="*/ 36 w 61"/>
                    <a:gd name="T5" fmla="*/ 85 h 108"/>
                    <a:gd name="T6" fmla="*/ 36 w 61"/>
                    <a:gd name="T7" fmla="*/ 73 h 108"/>
                    <a:gd name="T8" fmla="*/ 36 w 61"/>
                    <a:gd name="T9" fmla="*/ 60 h 108"/>
                    <a:gd name="T10" fmla="*/ 24 w 61"/>
                    <a:gd name="T11" fmla="*/ 48 h 108"/>
                    <a:gd name="T12" fmla="*/ 13 w 61"/>
                    <a:gd name="T13" fmla="*/ 35 h 108"/>
                    <a:gd name="T14" fmla="*/ 13 w 61"/>
                    <a:gd name="T15" fmla="*/ 31 h 108"/>
                    <a:gd name="T16" fmla="*/ 13 w 61"/>
                    <a:gd name="T17" fmla="*/ 24 h 108"/>
                    <a:gd name="T18" fmla="*/ 7 w 61"/>
                    <a:gd name="T19" fmla="*/ 18 h 108"/>
                    <a:gd name="T20" fmla="*/ 0 w 61"/>
                    <a:gd name="T21" fmla="*/ 12 h 108"/>
                    <a:gd name="T22" fmla="*/ 0 w 61"/>
                    <a:gd name="T23" fmla="*/ 6 h 108"/>
                    <a:gd name="T24" fmla="*/ 0 w 61"/>
                    <a:gd name="T25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1" h="108">
                      <a:moveTo>
                        <a:pt x="61" y="108"/>
                      </a:moveTo>
                      <a:lnTo>
                        <a:pt x="49" y="96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24" y="48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0" name="Freeform 180"/>
                <p:cNvSpPr>
                  <a:spLocks/>
                </p:cNvSpPr>
                <p:nvPr/>
              </p:nvSpPr>
              <p:spPr bwMode="auto">
                <a:xfrm rot="60000" flipH="1">
                  <a:off x="4656" y="1584"/>
                  <a:ext cx="21" cy="34"/>
                </a:xfrm>
                <a:custGeom>
                  <a:avLst/>
                  <a:gdLst>
                    <a:gd name="T0" fmla="*/ 60 w 60"/>
                    <a:gd name="T1" fmla="*/ 143 h 143"/>
                    <a:gd name="T2" fmla="*/ 60 w 60"/>
                    <a:gd name="T3" fmla="*/ 137 h 143"/>
                    <a:gd name="T4" fmla="*/ 60 w 60"/>
                    <a:gd name="T5" fmla="*/ 131 h 143"/>
                    <a:gd name="T6" fmla="*/ 54 w 60"/>
                    <a:gd name="T7" fmla="*/ 125 h 143"/>
                    <a:gd name="T8" fmla="*/ 47 w 60"/>
                    <a:gd name="T9" fmla="*/ 119 h 143"/>
                    <a:gd name="T10" fmla="*/ 47 w 60"/>
                    <a:gd name="T11" fmla="*/ 113 h 143"/>
                    <a:gd name="T12" fmla="*/ 47 w 60"/>
                    <a:gd name="T13" fmla="*/ 108 h 143"/>
                    <a:gd name="T14" fmla="*/ 42 w 60"/>
                    <a:gd name="T15" fmla="*/ 102 h 143"/>
                    <a:gd name="T16" fmla="*/ 35 w 60"/>
                    <a:gd name="T17" fmla="*/ 96 h 143"/>
                    <a:gd name="T18" fmla="*/ 35 w 60"/>
                    <a:gd name="T19" fmla="*/ 90 h 143"/>
                    <a:gd name="T20" fmla="*/ 35 w 60"/>
                    <a:gd name="T21" fmla="*/ 83 h 143"/>
                    <a:gd name="T22" fmla="*/ 29 w 60"/>
                    <a:gd name="T23" fmla="*/ 77 h 143"/>
                    <a:gd name="T24" fmla="*/ 23 w 60"/>
                    <a:gd name="T25" fmla="*/ 71 h 143"/>
                    <a:gd name="T26" fmla="*/ 23 w 60"/>
                    <a:gd name="T27" fmla="*/ 60 h 143"/>
                    <a:gd name="T28" fmla="*/ 23 w 60"/>
                    <a:gd name="T29" fmla="*/ 47 h 143"/>
                    <a:gd name="T30" fmla="*/ 17 w 60"/>
                    <a:gd name="T31" fmla="*/ 41 h 143"/>
                    <a:gd name="T32" fmla="*/ 12 w 60"/>
                    <a:gd name="T33" fmla="*/ 35 h 143"/>
                    <a:gd name="T34" fmla="*/ 12 w 60"/>
                    <a:gd name="T35" fmla="*/ 29 h 143"/>
                    <a:gd name="T36" fmla="*/ 12 w 60"/>
                    <a:gd name="T37" fmla="*/ 23 h 143"/>
                    <a:gd name="T38" fmla="*/ 6 w 60"/>
                    <a:gd name="T39" fmla="*/ 17 h 143"/>
                    <a:gd name="T40" fmla="*/ 0 w 60"/>
                    <a:gd name="T41" fmla="*/ 11 h 143"/>
                    <a:gd name="T42" fmla="*/ 0 w 60"/>
                    <a:gd name="T43" fmla="*/ 6 h 143"/>
                    <a:gd name="T44" fmla="*/ 0 w 60"/>
                    <a:gd name="T45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43">
                      <a:moveTo>
                        <a:pt x="60" y="143"/>
                      </a:moveTo>
                      <a:lnTo>
                        <a:pt x="60" y="137"/>
                      </a:lnTo>
                      <a:lnTo>
                        <a:pt x="60" y="131"/>
                      </a:lnTo>
                      <a:lnTo>
                        <a:pt x="54" y="125"/>
                      </a:lnTo>
                      <a:lnTo>
                        <a:pt x="47" y="119"/>
                      </a:lnTo>
                      <a:lnTo>
                        <a:pt x="47" y="113"/>
                      </a:lnTo>
                      <a:lnTo>
                        <a:pt x="47" y="108"/>
                      </a:lnTo>
                      <a:lnTo>
                        <a:pt x="42" y="102"/>
                      </a:lnTo>
                      <a:lnTo>
                        <a:pt x="35" y="96"/>
                      </a:lnTo>
                      <a:lnTo>
                        <a:pt x="35" y="90"/>
                      </a:lnTo>
                      <a:lnTo>
                        <a:pt x="35" y="83"/>
                      </a:lnTo>
                      <a:lnTo>
                        <a:pt x="29" y="77"/>
                      </a:lnTo>
                      <a:lnTo>
                        <a:pt x="23" y="71"/>
                      </a:lnTo>
                      <a:lnTo>
                        <a:pt x="23" y="60"/>
                      </a:lnTo>
                      <a:lnTo>
                        <a:pt x="23" y="47"/>
                      </a:lnTo>
                      <a:lnTo>
                        <a:pt x="17" y="41"/>
                      </a:lnTo>
                      <a:lnTo>
                        <a:pt x="12" y="35"/>
                      </a:lnTo>
                      <a:lnTo>
                        <a:pt x="12" y="29"/>
                      </a:lnTo>
                      <a:lnTo>
                        <a:pt x="12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1" name="Freeform 181"/>
                <p:cNvSpPr>
                  <a:spLocks/>
                </p:cNvSpPr>
                <p:nvPr/>
              </p:nvSpPr>
              <p:spPr bwMode="auto">
                <a:xfrm rot="60000" flipH="1">
                  <a:off x="4583" y="1554"/>
                  <a:ext cx="24" cy="26"/>
                </a:xfrm>
                <a:custGeom>
                  <a:avLst/>
                  <a:gdLst>
                    <a:gd name="T0" fmla="*/ 71 w 71"/>
                    <a:gd name="T1" fmla="*/ 108 h 108"/>
                    <a:gd name="T2" fmla="*/ 60 w 71"/>
                    <a:gd name="T3" fmla="*/ 96 h 108"/>
                    <a:gd name="T4" fmla="*/ 48 w 71"/>
                    <a:gd name="T5" fmla="*/ 84 h 108"/>
                    <a:gd name="T6" fmla="*/ 48 w 71"/>
                    <a:gd name="T7" fmla="*/ 79 h 108"/>
                    <a:gd name="T8" fmla="*/ 48 w 71"/>
                    <a:gd name="T9" fmla="*/ 72 h 108"/>
                    <a:gd name="T10" fmla="*/ 42 w 71"/>
                    <a:gd name="T11" fmla="*/ 66 h 108"/>
                    <a:gd name="T12" fmla="*/ 35 w 71"/>
                    <a:gd name="T13" fmla="*/ 60 h 108"/>
                    <a:gd name="T14" fmla="*/ 35 w 71"/>
                    <a:gd name="T15" fmla="*/ 54 h 108"/>
                    <a:gd name="T16" fmla="*/ 35 w 71"/>
                    <a:gd name="T17" fmla="*/ 48 h 108"/>
                    <a:gd name="T18" fmla="*/ 23 w 71"/>
                    <a:gd name="T19" fmla="*/ 36 h 108"/>
                    <a:gd name="T20" fmla="*/ 11 w 71"/>
                    <a:gd name="T21" fmla="*/ 25 h 108"/>
                    <a:gd name="T22" fmla="*/ 11 w 71"/>
                    <a:gd name="T23" fmla="*/ 19 h 108"/>
                    <a:gd name="T24" fmla="*/ 11 w 71"/>
                    <a:gd name="T25" fmla="*/ 12 h 108"/>
                    <a:gd name="T26" fmla="*/ 6 w 71"/>
                    <a:gd name="T27" fmla="*/ 7 h 108"/>
                    <a:gd name="T28" fmla="*/ 0 w 71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1" h="108">
                      <a:moveTo>
                        <a:pt x="71" y="108"/>
                      </a:moveTo>
                      <a:lnTo>
                        <a:pt x="60" y="96"/>
                      </a:lnTo>
                      <a:lnTo>
                        <a:pt x="48" y="84"/>
                      </a:lnTo>
                      <a:lnTo>
                        <a:pt x="48" y="79"/>
                      </a:lnTo>
                      <a:lnTo>
                        <a:pt x="48" y="72"/>
                      </a:lnTo>
                      <a:lnTo>
                        <a:pt x="42" y="66"/>
                      </a:lnTo>
                      <a:lnTo>
                        <a:pt x="35" y="60"/>
                      </a:lnTo>
                      <a:lnTo>
                        <a:pt x="35" y="54"/>
                      </a:lnTo>
                      <a:lnTo>
                        <a:pt x="35" y="48"/>
                      </a:lnTo>
                      <a:lnTo>
                        <a:pt x="23" y="36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2" name="Freeform 182"/>
                <p:cNvSpPr>
                  <a:spLocks/>
                </p:cNvSpPr>
                <p:nvPr/>
              </p:nvSpPr>
              <p:spPr bwMode="auto">
                <a:xfrm rot="60000" flipH="1">
                  <a:off x="4699" y="1531"/>
                  <a:ext cx="20" cy="31"/>
                </a:xfrm>
                <a:custGeom>
                  <a:avLst/>
                  <a:gdLst>
                    <a:gd name="T0" fmla="*/ 60 w 60"/>
                    <a:gd name="T1" fmla="*/ 133 h 133"/>
                    <a:gd name="T2" fmla="*/ 60 w 60"/>
                    <a:gd name="T3" fmla="*/ 127 h 133"/>
                    <a:gd name="T4" fmla="*/ 60 w 60"/>
                    <a:gd name="T5" fmla="*/ 120 h 133"/>
                    <a:gd name="T6" fmla="*/ 54 w 60"/>
                    <a:gd name="T7" fmla="*/ 115 h 133"/>
                    <a:gd name="T8" fmla="*/ 48 w 60"/>
                    <a:gd name="T9" fmla="*/ 108 h 133"/>
                    <a:gd name="T10" fmla="*/ 48 w 60"/>
                    <a:gd name="T11" fmla="*/ 102 h 133"/>
                    <a:gd name="T12" fmla="*/ 48 w 60"/>
                    <a:gd name="T13" fmla="*/ 96 h 133"/>
                    <a:gd name="T14" fmla="*/ 42 w 60"/>
                    <a:gd name="T15" fmla="*/ 90 h 133"/>
                    <a:gd name="T16" fmla="*/ 37 w 60"/>
                    <a:gd name="T17" fmla="*/ 83 h 133"/>
                    <a:gd name="T18" fmla="*/ 37 w 60"/>
                    <a:gd name="T19" fmla="*/ 79 h 133"/>
                    <a:gd name="T20" fmla="*/ 37 w 60"/>
                    <a:gd name="T21" fmla="*/ 72 h 133"/>
                    <a:gd name="T22" fmla="*/ 31 w 60"/>
                    <a:gd name="T23" fmla="*/ 66 h 133"/>
                    <a:gd name="T24" fmla="*/ 24 w 60"/>
                    <a:gd name="T25" fmla="*/ 60 h 133"/>
                    <a:gd name="T26" fmla="*/ 24 w 60"/>
                    <a:gd name="T27" fmla="*/ 54 h 133"/>
                    <a:gd name="T28" fmla="*/ 24 w 60"/>
                    <a:gd name="T29" fmla="*/ 47 h 133"/>
                    <a:gd name="T30" fmla="*/ 19 w 60"/>
                    <a:gd name="T31" fmla="*/ 42 h 133"/>
                    <a:gd name="T32" fmla="*/ 13 w 60"/>
                    <a:gd name="T33" fmla="*/ 35 h 133"/>
                    <a:gd name="T34" fmla="*/ 13 w 60"/>
                    <a:gd name="T35" fmla="*/ 31 h 133"/>
                    <a:gd name="T36" fmla="*/ 13 w 60"/>
                    <a:gd name="T37" fmla="*/ 25 h 133"/>
                    <a:gd name="T38" fmla="*/ 7 w 60"/>
                    <a:gd name="T39" fmla="*/ 19 h 133"/>
                    <a:gd name="T40" fmla="*/ 0 w 60"/>
                    <a:gd name="T41" fmla="*/ 12 h 133"/>
                    <a:gd name="T42" fmla="*/ 0 w 60"/>
                    <a:gd name="T43" fmla="*/ 6 h 133"/>
                    <a:gd name="T44" fmla="*/ 0 w 60"/>
                    <a:gd name="T45" fmla="*/ 0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33">
                      <a:moveTo>
                        <a:pt x="60" y="133"/>
                      </a:moveTo>
                      <a:lnTo>
                        <a:pt x="60" y="127"/>
                      </a:lnTo>
                      <a:lnTo>
                        <a:pt x="60" y="120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2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7" y="83"/>
                      </a:lnTo>
                      <a:lnTo>
                        <a:pt x="37" y="79"/>
                      </a:lnTo>
                      <a:lnTo>
                        <a:pt x="37" y="72"/>
                      </a:lnTo>
                      <a:lnTo>
                        <a:pt x="31" y="66"/>
                      </a:lnTo>
                      <a:lnTo>
                        <a:pt x="24" y="60"/>
                      </a:lnTo>
                      <a:lnTo>
                        <a:pt x="24" y="54"/>
                      </a:lnTo>
                      <a:lnTo>
                        <a:pt x="24" y="47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5"/>
                      </a:lnTo>
                      <a:lnTo>
                        <a:pt x="7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3" name="Freeform 183"/>
                <p:cNvSpPr>
                  <a:spLocks/>
                </p:cNvSpPr>
                <p:nvPr/>
              </p:nvSpPr>
              <p:spPr bwMode="auto">
                <a:xfrm rot="60000" flipH="1">
                  <a:off x="4633" y="1507"/>
                  <a:ext cx="18" cy="23"/>
                </a:xfrm>
                <a:custGeom>
                  <a:avLst/>
                  <a:gdLst>
                    <a:gd name="T0" fmla="*/ 48 w 48"/>
                    <a:gd name="T1" fmla="*/ 96 h 96"/>
                    <a:gd name="T2" fmla="*/ 48 w 48"/>
                    <a:gd name="T3" fmla="*/ 90 h 96"/>
                    <a:gd name="T4" fmla="*/ 48 w 48"/>
                    <a:gd name="T5" fmla="*/ 85 h 96"/>
                    <a:gd name="T6" fmla="*/ 36 w 48"/>
                    <a:gd name="T7" fmla="*/ 73 h 96"/>
                    <a:gd name="T8" fmla="*/ 25 w 48"/>
                    <a:gd name="T9" fmla="*/ 60 h 96"/>
                    <a:gd name="T10" fmla="*/ 25 w 48"/>
                    <a:gd name="T11" fmla="*/ 54 h 96"/>
                    <a:gd name="T12" fmla="*/ 25 w 48"/>
                    <a:gd name="T13" fmla="*/ 48 h 96"/>
                    <a:gd name="T14" fmla="*/ 19 w 48"/>
                    <a:gd name="T15" fmla="*/ 42 h 96"/>
                    <a:gd name="T16" fmla="*/ 13 w 48"/>
                    <a:gd name="T17" fmla="*/ 35 h 96"/>
                    <a:gd name="T18" fmla="*/ 13 w 48"/>
                    <a:gd name="T19" fmla="*/ 29 h 96"/>
                    <a:gd name="T20" fmla="*/ 13 w 48"/>
                    <a:gd name="T21" fmla="*/ 24 h 96"/>
                    <a:gd name="T22" fmla="*/ 7 w 48"/>
                    <a:gd name="T23" fmla="*/ 18 h 96"/>
                    <a:gd name="T24" fmla="*/ 0 w 48"/>
                    <a:gd name="T25" fmla="*/ 12 h 96"/>
                    <a:gd name="T26" fmla="*/ 0 w 48"/>
                    <a:gd name="T27" fmla="*/ 7 h 96"/>
                    <a:gd name="T28" fmla="*/ 0 w 48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8" h="96">
                      <a:moveTo>
                        <a:pt x="48" y="96"/>
                      </a:moveTo>
                      <a:lnTo>
                        <a:pt x="48" y="90"/>
                      </a:lnTo>
                      <a:lnTo>
                        <a:pt x="48" y="85"/>
                      </a:lnTo>
                      <a:lnTo>
                        <a:pt x="36" y="73"/>
                      </a:lnTo>
                      <a:lnTo>
                        <a:pt x="25" y="60"/>
                      </a:lnTo>
                      <a:lnTo>
                        <a:pt x="25" y="54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29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4" name="Freeform 184"/>
                <p:cNvSpPr>
                  <a:spLocks/>
                </p:cNvSpPr>
                <p:nvPr/>
              </p:nvSpPr>
              <p:spPr bwMode="auto">
                <a:xfrm rot="60000" flipH="1">
                  <a:off x="4741" y="1481"/>
                  <a:ext cx="21" cy="25"/>
                </a:xfrm>
                <a:custGeom>
                  <a:avLst/>
                  <a:gdLst>
                    <a:gd name="T0" fmla="*/ 59 w 59"/>
                    <a:gd name="T1" fmla="*/ 107 h 107"/>
                    <a:gd name="T2" fmla="*/ 54 w 59"/>
                    <a:gd name="T3" fmla="*/ 102 h 107"/>
                    <a:gd name="T4" fmla="*/ 47 w 59"/>
                    <a:gd name="T5" fmla="*/ 95 h 107"/>
                    <a:gd name="T6" fmla="*/ 47 w 59"/>
                    <a:gd name="T7" fmla="*/ 90 h 107"/>
                    <a:gd name="T8" fmla="*/ 47 w 59"/>
                    <a:gd name="T9" fmla="*/ 83 h 107"/>
                    <a:gd name="T10" fmla="*/ 42 w 59"/>
                    <a:gd name="T11" fmla="*/ 77 h 107"/>
                    <a:gd name="T12" fmla="*/ 35 w 59"/>
                    <a:gd name="T13" fmla="*/ 71 h 107"/>
                    <a:gd name="T14" fmla="*/ 35 w 59"/>
                    <a:gd name="T15" fmla="*/ 65 h 107"/>
                    <a:gd name="T16" fmla="*/ 35 w 59"/>
                    <a:gd name="T17" fmla="*/ 58 h 107"/>
                    <a:gd name="T18" fmla="*/ 23 w 59"/>
                    <a:gd name="T19" fmla="*/ 46 h 107"/>
                    <a:gd name="T20" fmla="*/ 11 w 59"/>
                    <a:gd name="T21" fmla="*/ 35 h 107"/>
                    <a:gd name="T22" fmla="*/ 11 w 59"/>
                    <a:gd name="T23" fmla="*/ 29 h 107"/>
                    <a:gd name="T24" fmla="*/ 11 w 59"/>
                    <a:gd name="T25" fmla="*/ 23 h 107"/>
                    <a:gd name="T26" fmla="*/ 6 w 59"/>
                    <a:gd name="T27" fmla="*/ 17 h 107"/>
                    <a:gd name="T28" fmla="*/ 0 w 59"/>
                    <a:gd name="T29" fmla="*/ 11 h 107"/>
                    <a:gd name="T30" fmla="*/ 0 w 59"/>
                    <a:gd name="T31" fmla="*/ 5 h 107"/>
                    <a:gd name="T32" fmla="*/ 0 w 59"/>
                    <a:gd name="T33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9" h="107">
                      <a:moveTo>
                        <a:pt x="59" y="107"/>
                      </a:moveTo>
                      <a:lnTo>
                        <a:pt x="54" y="102"/>
                      </a:lnTo>
                      <a:lnTo>
                        <a:pt x="47" y="95"/>
                      </a:lnTo>
                      <a:lnTo>
                        <a:pt x="47" y="90"/>
                      </a:lnTo>
                      <a:lnTo>
                        <a:pt x="47" y="83"/>
                      </a:lnTo>
                      <a:lnTo>
                        <a:pt x="42" y="77"/>
                      </a:lnTo>
                      <a:lnTo>
                        <a:pt x="35" y="71"/>
                      </a:lnTo>
                      <a:lnTo>
                        <a:pt x="35" y="65"/>
                      </a:lnTo>
                      <a:lnTo>
                        <a:pt x="35" y="58"/>
                      </a:lnTo>
                      <a:lnTo>
                        <a:pt x="23" y="46"/>
                      </a:lnTo>
                      <a:lnTo>
                        <a:pt x="11" y="35"/>
                      </a:lnTo>
                      <a:lnTo>
                        <a:pt x="11" y="29"/>
                      </a:lnTo>
                      <a:lnTo>
                        <a:pt x="11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5" name="Freeform 185"/>
                <p:cNvSpPr>
                  <a:spLocks/>
                </p:cNvSpPr>
                <p:nvPr/>
              </p:nvSpPr>
              <p:spPr bwMode="auto">
                <a:xfrm rot="60000" flipH="1">
                  <a:off x="4672" y="1456"/>
                  <a:ext cx="33" cy="31"/>
                </a:xfrm>
                <a:custGeom>
                  <a:avLst/>
                  <a:gdLst>
                    <a:gd name="T0" fmla="*/ 96 w 96"/>
                    <a:gd name="T1" fmla="*/ 131 h 131"/>
                    <a:gd name="T2" fmla="*/ 85 w 96"/>
                    <a:gd name="T3" fmla="*/ 119 h 131"/>
                    <a:gd name="T4" fmla="*/ 73 w 96"/>
                    <a:gd name="T5" fmla="*/ 107 h 131"/>
                    <a:gd name="T6" fmla="*/ 73 w 96"/>
                    <a:gd name="T7" fmla="*/ 101 h 131"/>
                    <a:gd name="T8" fmla="*/ 73 w 96"/>
                    <a:gd name="T9" fmla="*/ 96 h 131"/>
                    <a:gd name="T10" fmla="*/ 61 w 96"/>
                    <a:gd name="T11" fmla="*/ 84 h 131"/>
                    <a:gd name="T12" fmla="*/ 48 w 96"/>
                    <a:gd name="T13" fmla="*/ 71 h 131"/>
                    <a:gd name="T14" fmla="*/ 48 w 96"/>
                    <a:gd name="T15" fmla="*/ 65 h 131"/>
                    <a:gd name="T16" fmla="*/ 48 w 96"/>
                    <a:gd name="T17" fmla="*/ 59 h 131"/>
                    <a:gd name="T18" fmla="*/ 40 w 96"/>
                    <a:gd name="T19" fmla="*/ 50 h 131"/>
                    <a:gd name="T20" fmla="*/ 31 w 96"/>
                    <a:gd name="T21" fmla="*/ 41 h 131"/>
                    <a:gd name="T22" fmla="*/ 21 w 96"/>
                    <a:gd name="T23" fmla="*/ 31 h 131"/>
                    <a:gd name="T24" fmla="*/ 12 w 96"/>
                    <a:gd name="T25" fmla="*/ 23 h 131"/>
                    <a:gd name="T26" fmla="*/ 12 w 96"/>
                    <a:gd name="T27" fmla="*/ 17 h 131"/>
                    <a:gd name="T28" fmla="*/ 12 w 96"/>
                    <a:gd name="T29" fmla="*/ 11 h 131"/>
                    <a:gd name="T30" fmla="*/ 6 w 96"/>
                    <a:gd name="T31" fmla="*/ 5 h 131"/>
                    <a:gd name="T32" fmla="*/ 0 w 96"/>
                    <a:gd name="T33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" h="131">
                      <a:moveTo>
                        <a:pt x="96" y="131"/>
                      </a:moveTo>
                      <a:lnTo>
                        <a:pt x="85" y="119"/>
                      </a:lnTo>
                      <a:lnTo>
                        <a:pt x="73" y="107"/>
                      </a:lnTo>
                      <a:lnTo>
                        <a:pt x="73" y="101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5"/>
                      </a:lnTo>
                      <a:lnTo>
                        <a:pt x="48" y="59"/>
                      </a:lnTo>
                      <a:lnTo>
                        <a:pt x="40" y="50"/>
                      </a:lnTo>
                      <a:lnTo>
                        <a:pt x="31" y="41"/>
                      </a:lnTo>
                      <a:lnTo>
                        <a:pt x="21" y="31"/>
                      </a:lnTo>
                      <a:lnTo>
                        <a:pt x="12" y="23"/>
                      </a:lnTo>
                      <a:lnTo>
                        <a:pt x="12" y="17"/>
                      </a:lnTo>
                      <a:lnTo>
                        <a:pt x="12" y="11"/>
                      </a:lnTo>
                      <a:lnTo>
                        <a:pt x="6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6" name="Freeform 186"/>
                <p:cNvSpPr>
                  <a:spLocks/>
                </p:cNvSpPr>
                <p:nvPr/>
              </p:nvSpPr>
              <p:spPr bwMode="auto">
                <a:xfrm rot="60000" flipH="1">
                  <a:off x="4782" y="1432"/>
                  <a:ext cx="21" cy="29"/>
                </a:xfrm>
                <a:custGeom>
                  <a:avLst/>
                  <a:gdLst>
                    <a:gd name="T0" fmla="*/ 60 w 60"/>
                    <a:gd name="T1" fmla="*/ 120 h 120"/>
                    <a:gd name="T2" fmla="*/ 60 w 60"/>
                    <a:gd name="T3" fmla="*/ 114 h 120"/>
                    <a:gd name="T4" fmla="*/ 60 w 60"/>
                    <a:gd name="T5" fmla="*/ 109 h 120"/>
                    <a:gd name="T6" fmla="*/ 54 w 60"/>
                    <a:gd name="T7" fmla="*/ 103 h 120"/>
                    <a:gd name="T8" fmla="*/ 48 w 60"/>
                    <a:gd name="T9" fmla="*/ 96 h 120"/>
                    <a:gd name="T10" fmla="*/ 48 w 60"/>
                    <a:gd name="T11" fmla="*/ 90 h 120"/>
                    <a:gd name="T12" fmla="*/ 48 w 60"/>
                    <a:gd name="T13" fmla="*/ 84 h 120"/>
                    <a:gd name="T14" fmla="*/ 36 w 60"/>
                    <a:gd name="T15" fmla="*/ 72 h 120"/>
                    <a:gd name="T16" fmla="*/ 25 w 60"/>
                    <a:gd name="T17" fmla="*/ 59 h 120"/>
                    <a:gd name="T18" fmla="*/ 25 w 60"/>
                    <a:gd name="T19" fmla="*/ 53 h 120"/>
                    <a:gd name="T20" fmla="*/ 25 w 60"/>
                    <a:gd name="T21" fmla="*/ 48 h 120"/>
                    <a:gd name="T22" fmla="*/ 19 w 60"/>
                    <a:gd name="T23" fmla="*/ 42 h 120"/>
                    <a:gd name="T24" fmla="*/ 13 w 60"/>
                    <a:gd name="T25" fmla="*/ 36 h 120"/>
                    <a:gd name="T26" fmla="*/ 13 w 60"/>
                    <a:gd name="T27" fmla="*/ 30 h 120"/>
                    <a:gd name="T28" fmla="*/ 13 w 60"/>
                    <a:gd name="T29" fmla="*/ 23 h 120"/>
                    <a:gd name="T30" fmla="*/ 7 w 60"/>
                    <a:gd name="T31" fmla="*/ 18 h 120"/>
                    <a:gd name="T32" fmla="*/ 0 w 60"/>
                    <a:gd name="T33" fmla="*/ 12 h 120"/>
                    <a:gd name="T34" fmla="*/ 0 w 60"/>
                    <a:gd name="T35" fmla="*/ 7 h 120"/>
                    <a:gd name="T36" fmla="*/ 0 w 60"/>
                    <a:gd name="T37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0" h="120">
                      <a:moveTo>
                        <a:pt x="60" y="120"/>
                      </a:moveTo>
                      <a:lnTo>
                        <a:pt x="60" y="114"/>
                      </a:lnTo>
                      <a:lnTo>
                        <a:pt x="60" y="109"/>
                      </a:lnTo>
                      <a:lnTo>
                        <a:pt x="54" y="103"/>
                      </a:lnTo>
                      <a:lnTo>
                        <a:pt x="48" y="96"/>
                      </a:lnTo>
                      <a:lnTo>
                        <a:pt x="48" y="90"/>
                      </a:lnTo>
                      <a:lnTo>
                        <a:pt x="48" y="84"/>
                      </a:lnTo>
                      <a:lnTo>
                        <a:pt x="36" y="72"/>
                      </a:lnTo>
                      <a:lnTo>
                        <a:pt x="25" y="59"/>
                      </a:lnTo>
                      <a:lnTo>
                        <a:pt x="25" y="53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6"/>
                      </a:lnTo>
                      <a:lnTo>
                        <a:pt x="13" y="30"/>
                      </a:lnTo>
                      <a:lnTo>
                        <a:pt x="13" y="23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7" name="Freeform 187"/>
                <p:cNvSpPr>
                  <a:spLocks/>
                </p:cNvSpPr>
                <p:nvPr/>
              </p:nvSpPr>
              <p:spPr bwMode="auto">
                <a:xfrm rot="60000" flipH="1">
                  <a:off x="4727" y="1411"/>
                  <a:ext cx="24" cy="25"/>
                </a:xfrm>
                <a:custGeom>
                  <a:avLst/>
                  <a:gdLst>
                    <a:gd name="T0" fmla="*/ 72 w 72"/>
                    <a:gd name="T1" fmla="*/ 108 h 108"/>
                    <a:gd name="T2" fmla="*/ 63 w 72"/>
                    <a:gd name="T3" fmla="*/ 100 h 108"/>
                    <a:gd name="T4" fmla="*/ 55 w 72"/>
                    <a:gd name="T5" fmla="*/ 92 h 108"/>
                    <a:gd name="T6" fmla="*/ 46 w 72"/>
                    <a:gd name="T7" fmla="*/ 82 h 108"/>
                    <a:gd name="T8" fmla="*/ 36 w 72"/>
                    <a:gd name="T9" fmla="*/ 73 h 108"/>
                    <a:gd name="T10" fmla="*/ 36 w 72"/>
                    <a:gd name="T11" fmla="*/ 67 h 108"/>
                    <a:gd name="T12" fmla="*/ 36 w 72"/>
                    <a:gd name="T13" fmla="*/ 61 h 108"/>
                    <a:gd name="T14" fmla="*/ 24 w 72"/>
                    <a:gd name="T15" fmla="*/ 49 h 108"/>
                    <a:gd name="T16" fmla="*/ 12 w 72"/>
                    <a:gd name="T17" fmla="*/ 36 h 108"/>
                    <a:gd name="T18" fmla="*/ 12 w 72"/>
                    <a:gd name="T19" fmla="*/ 31 h 108"/>
                    <a:gd name="T20" fmla="*/ 12 w 72"/>
                    <a:gd name="T21" fmla="*/ 25 h 108"/>
                    <a:gd name="T22" fmla="*/ 7 w 72"/>
                    <a:gd name="T23" fmla="*/ 19 h 108"/>
                    <a:gd name="T24" fmla="*/ 0 w 72"/>
                    <a:gd name="T25" fmla="*/ 13 h 108"/>
                    <a:gd name="T26" fmla="*/ 0 w 72"/>
                    <a:gd name="T27" fmla="*/ 7 h 108"/>
                    <a:gd name="T28" fmla="*/ 0 w 72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2" h="108">
                      <a:moveTo>
                        <a:pt x="72" y="108"/>
                      </a:moveTo>
                      <a:lnTo>
                        <a:pt x="63" y="100"/>
                      </a:lnTo>
                      <a:lnTo>
                        <a:pt x="55" y="92"/>
                      </a:lnTo>
                      <a:lnTo>
                        <a:pt x="46" y="82"/>
                      </a:lnTo>
                      <a:lnTo>
                        <a:pt x="36" y="73"/>
                      </a:lnTo>
                      <a:lnTo>
                        <a:pt x="36" y="67"/>
                      </a:lnTo>
                      <a:lnTo>
                        <a:pt x="36" y="61"/>
                      </a:lnTo>
                      <a:lnTo>
                        <a:pt x="24" y="49"/>
                      </a:lnTo>
                      <a:lnTo>
                        <a:pt x="12" y="36"/>
                      </a:lnTo>
                      <a:lnTo>
                        <a:pt x="12" y="31"/>
                      </a:lnTo>
                      <a:lnTo>
                        <a:pt x="12" y="25"/>
                      </a:lnTo>
                      <a:lnTo>
                        <a:pt x="7" y="19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8" name="Freeform 188"/>
                <p:cNvSpPr>
                  <a:spLocks/>
                </p:cNvSpPr>
                <p:nvPr/>
              </p:nvSpPr>
              <p:spPr bwMode="auto">
                <a:xfrm rot="60000" flipH="1">
                  <a:off x="4830" y="1382"/>
                  <a:ext cx="29" cy="31"/>
                </a:xfrm>
                <a:custGeom>
                  <a:avLst/>
                  <a:gdLst>
                    <a:gd name="T0" fmla="*/ 84 w 84"/>
                    <a:gd name="T1" fmla="*/ 131 h 131"/>
                    <a:gd name="T2" fmla="*/ 84 w 84"/>
                    <a:gd name="T3" fmla="*/ 126 h 131"/>
                    <a:gd name="T4" fmla="*/ 84 w 84"/>
                    <a:gd name="T5" fmla="*/ 121 h 131"/>
                    <a:gd name="T6" fmla="*/ 79 w 84"/>
                    <a:gd name="T7" fmla="*/ 115 h 131"/>
                    <a:gd name="T8" fmla="*/ 73 w 84"/>
                    <a:gd name="T9" fmla="*/ 108 h 131"/>
                    <a:gd name="T10" fmla="*/ 73 w 84"/>
                    <a:gd name="T11" fmla="*/ 102 h 131"/>
                    <a:gd name="T12" fmla="*/ 73 w 84"/>
                    <a:gd name="T13" fmla="*/ 96 h 131"/>
                    <a:gd name="T14" fmla="*/ 61 w 84"/>
                    <a:gd name="T15" fmla="*/ 84 h 131"/>
                    <a:gd name="T16" fmla="*/ 48 w 84"/>
                    <a:gd name="T17" fmla="*/ 71 h 131"/>
                    <a:gd name="T18" fmla="*/ 48 w 84"/>
                    <a:gd name="T19" fmla="*/ 66 h 131"/>
                    <a:gd name="T20" fmla="*/ 48 w 84"/>
                    <a:gd name="T21" fmla="*/ 60 h 131"/>
                    <a:gd name="T22" fmla="*/ 39 w 84"/>
                    <a:gd name="T23" fmla="*/ 50 h 131"/>
                    <a:gd name="T24" fmla="*/ 31 w 84"/>
                    <a:gd name="T25" fmla="*/ 42 h 131"/>
                    <a:gd name="T26" fmla="*/ 21 w 84"/>
                    <a:gd name="T27" fmla="*/ 33 h 131"/>
                    <a:gd name="T28" fmla="*/ 12 w 84"/>
                    <a:gd name="T29" fmla="*/ 23 h 131"/>
                    <a:gd name="T30" fmla="*/ 12 w 84"/>
                    <a:gd name="T31" fmla="*/ 19 h 131"/>
                    <a:gd name="T32" fmla="*/ 12 w 84"/>
                    <a:gd name="T33" fmla="*/ 12 h 131"/>
                    <a:gd name="T34" fmla="*/ 6 w 84"/>
                    <a:gd name="T35" fmla="*/ 7 h 131"/>
                    <a:gd name="T36" fmla="*/ 0 w 84"/>
                    <a:gd name="T37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84" h="131">
                      <a:moveTo>
                        <a:pt x="84" y="131"/>
                      </a:moveTo>
                      <a:lnTo>
                        <a:pt x="84" y="126"/>
                      </a:lnTo>
                      <a:lnTo>
                        <a:pt x="84" y="121"/>
                      </a:lnTo>
                      <a:lnTo>
                        <a:pt x="79" y="115"/>
                      </a:lnTo>
                      <a:lnTo>
                        <a:pt x="73" y="108"/>
                      </a:lnTo>
                      <a:lnTo>
                        <a:pt x="73" y="102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6"/>
                      </a:lnTo>
                      <a:lnTo>
                        <a:pt x="48" y="60"/>
                      </a:lnTo>
                      <a:lnTo>
                        <a:pt x="39" y="50"/>
                      </a:lnTo>
                      <a:lnTo>
                        <a:pt x="31" y="42"/>
                      </a:lnTo>
                      <a:lnTo>
                        <a:pt x="21" y="33"/>
                      </a:lnTo>
                      <a:lnTo>
                        <a:pt x="12" y="23"/>
                      </a:lnTo>
                      <a:lnTo>
                        <a:pt x="12" y="19"/>
                      </a:lnTo>
                      <a:lnTo>
                        <a:pt x="12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89" name="Freeform 189"/>
                <p:cNvSpPr>
                  <a:spLocks/>
                </p:cNvSpPr>
                <p:nvPr/>
              </p:nvSpPr>
              <p:spPr bwMode="auto">
                <a:xfrm rot="60000" flipH="1">
                  <a:off x="4781" y="1361"/>
                  <a:ext cx="38" cy="29"/>
                </a:xfrm>
                <a:custGeom>
                  <a:avLst/>
                  <a:gdLst>
                    <a:gd name="T0" fmla="*/ 109 w 109"/>
                    <a:gd name="T1" fmla="*/ 119 h 119"/>
                    <a:gd name="T2" fmla="*/ 91 w 109"/>
                    <a:gd name="T3" fmla="*/ 101 h 119"/>
                    <a:gd name="T4" fmla="*/ 72 w 109"/>
                    <a:gd name="T5" fmla="*/ 84 h 119"/>
                    <a:gd name="T6" fmla="*/ 55 w 109"/>
                    <a:gd name="T7" fmla="*/ 66 h 119"/>
                    <a:gd name="T8" fmla="*/ 36 w 109"/>
                    <a:gd name="T9" fmla="*/ 48 h 119"/>
                    <a:gd name="T10" fmla="*/ 36 w 109"/>
                    <a:gd name="T11" fmla="*/ 42 h 119"/>
                    <a:gd name="T12" fmla="*/ 36 w 109"/>
                    <a:gd name="T13" fmla="*/ 36 h 119"/>
                    <a:gd name="T14" fmla="*/ 28 w 109"/>
                    <a:gd name="T15" fmla="*/ 26 h 119"/>
                    <a:gd name="T16" fmla="*/ 18 w 109"/>
                    <a:gd name="T17" fmla="*/ 17 h 119"/>
                    <a:gd name="T18" fmla="*/ 9 w 109"/>
                    <a:gd name="T19" fmla="*/ 9 h 119"/>
                    <a:gd name="T20" fmla="*/ 0 w 109"/>
                    <a:gd name="T2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9" h="119">
                      <a:moveTo>
                        <a:pt x="109" y="119"/>
                      </a:moveTo>
                      <a:lnTo>
                        <a:pt x="91" y="101"/>
                      </a:lnTo>
                      <a:lnTo>
                        <a:pt x="72" y="84"/>
                      </a:lnTo>
                      <a:lnTo>
                        <a:pt x="55" y="66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28" y="26"/>
                      </a:lnTo>
                      <a:lnTo>
                        <a:pt x="18" y="17"/>
                      </a:lnTo>
                      <a:lnTo>
                        <a:pt x="9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0" name="Freeform 190"/>
                <p:cNvSpPr>
                  <a:spLocks/>
                </p:cNvSpPr>
                <p:nvPr/>
              </p:nvSpPr>
              <p:spPr bwMode="auto">
                <a:xfrm rot="60000" flipH="1">
                  <a:off x="4884" y="1326"/>
                  <a:ext cx="38" cy="34"/>
                </a:xfrm>
                <a:custGeom>
                  <a:avLst/>
                  <a:gdLst>
                    <a:gd name="T0" fmla="*/ 109 w 109"/>
                    <a:gd name="T1" fmla="*/ 144 h 144"/>
                    <a:gd name="T2" fmla="*/ 103 w 109"/>
                    <a:gd name="T3" fmla="*/ 138 h 144"/>
                    <a:gd name="T4" fmla="*/ 96 w 109"/>
                    <a:gd name="T5" fmla="*/ 132 h 144"/>
                    <a:gd name="T6" fmla="*/ 96 w 109"/>
                    <a:gd name="T7" fmla="*/ 126 h 144"/>
                    <a:gd name="T8" fmla="*/ 96 w 109"/>
                    <a:gd name="T9" fmla="*/ 120 h 144"/>
                    <a:gd name="T10" fmla="*/ 88 w 109"/>
                    <a:gd name="T11" fmla="*/ 111 h 144"/>
                    <a:gd name="T12" fmla="*/ 78 w 109"/>
                    <a:gd name="T13" fmla="*/ 102 h 144"/>
                    <a:gd name="T14" fmla="*/ 69 w 109"/>
                    <a:gd name="T15" fmla="*/ 92 h 144"/>
                    <a:gd name="T16" fmla="*/ 59 w 109"/>
                    <a:gd name="T17" fmla="*/ 84 h 144"/>
                    <a:gd name="T18" fmla="*/ 59 w 109"/>
                    <a:gd name="T19" fmla="*/ 78 h 144"/>
                    <a:gd name="T20" fmla="*/ 59 w 109"/>
                    <a:gd name="T21" fmla="*/ 71 h 144"/>
                    <a:gd name="T22" fmla="*/ 48 w 109"/>
                    <a:gd name="T23" fmla="*/ 59 h 144"/>
                    <a:gd name="T24" fmla="*/ 36 w 109"/>
                    <a:gd name="T25" fmla="*/ 48 h 144"/>
                    <a:gd name="T26" fmla="*/ 24 w 109"/>
                    <a:gd name="T27" fmla="*/ 36 h 144"/>
                    <a:gd name="T28" fmla="*/ 13 w 109"/>
                    <a:gd name="T29" fmla="*/ 24 h 144"/>
                    <a:gd name="T30" fmla="*/ 13 w 109"/>
                    <a:gd name="T31" fmla="*/ 18 h 144"/>
                    <a:gd name="T32" fmla="*/ 13 w 109"/>
                    <a:gd name="T33" fmla="*/ 11 h 144"/>
                    <a:gd name="T34" fmla="*/ 7 w 109"/>
                    <a:gd name="T35" fmla="*/ 7 h 144"/>
                    <a:gd name="T36" fmla="*/ 0 w 109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09" h="144">
                      <a:moveTo>
                        <a:pt x="109" y="144"/>
                      </a:moveTo>
                      <a:lnTo>
                        <a:pt x="103" y="138"/>
                      </a:lnTo>
                      <a:lnTo>
                        <a:pt x="96" y="132"/>
                      </a:lnTo>
                      <a:lnTo>
                        <a:pt x="96" y="126"/>
                      </a:lnTo>
                      <a:lnTo>
                        <a:pt x="96" y="120"/>
                      </a:lnTo>
                      <a:lnTo>
                        <a:pt x="88" y="111"/>
                      </a:lnTo>
                      <a:lnTo>
                        <a:pt x="78" y="102"/>
                      </a:lnTo>
                      <a:lnTo>
                        <a:pt x="69" y="92"/>
                      </a:lnTo>
                      <a:lnTo>
                        <a:pt x="59" y="84"/>
                      </a:lnTo>
                      <a:lnTo>
                        <a:pt x="59" y="78"/>
                      </a:lnTo>
                      <a:lnTo>
                        <a:pt x="59" y="71"/>
                      </a:lnTo>
                      <a:lnTo>
                        <a:pt x="48" y="59"/>
                      </a:lnTo>
                      <a:lnTo>
                        <a:pt x="36" y="48"/>
                      </a:lnTo>
                      <a:lnTo>
                        <a:pt x="24" y="36"/>
                      </a:lnTo>
                      <a:lnTo>
                        <a:pt x="13" y="24"/>
                      </a:lnTo>
                      <a:lnTo>
                        <a:pt x="13" y="18"/>
                      </a:lnTo>
                      <a:lnTo>
                        <a:pt x="13" y="11"/>
                      </a:lnTo>
                      <a:lnTo>
                        <a:pt x="7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1" name="Freeform 191"/>
                <p:cNvSpPr>
                  <a:spLocks/>
                </p:cNvSpPr>
                <p:nvPr/>
              </p:nvSpPr>
              <p:spPr bwMode="auto">
                <a:xfrm rot="60000" flipH="1">
                  <a:off x="4852" y="1315"/>
                  <a:ext cx="30" cy="22"/>
                </a:xfrm>
                <a:custGeom>
                  <a:avLst/>
                  <a:gdLst>
                    <a:gd name="T0" fmla="*/ 85 w 85"/>
                    <a:gd name="T1" fmla="*/ 96 h 96"/>
                    <a:gd name="T2" fmla="*/ 69 w 85"/>
                    <a:gd name="T3" fmla="*/ 80 h 96"/>
                    <a:gd name="T4" fmla="*/ 54 w 85"/>
                    <a:gd name="T5" fmla="*/ 65 h 96"/>
                    <a:gd name="T6" fmla="*/ 39 w 85"/>
                    <a:gd name="T7" fmla="*/ 50 h 96"/>
                    <a:gd name="T8" fmla="*/ 25 w 85"/>
                    <a:gd name="T9" fmla="*/ 36 h 96"/>
                    <a:gd name="T10" fmla="*/ 25 w 85"/>
                    <a:gd name="T11" fmla="*/ 30 h 96"/>
                    <a:gd name="T12" fmla="*/ 25 w 85"/>
                    <a:gd name="T13" fmla="*/ 23 h 96"/>
                    <a:gd name="T14" fmla="*/ 13 w 85"/>
                    <a:gd name="T15" fmla="*/ 11 h 96"/>
                    <a:gd name="T16" fmla="*/ 0 w 85"/>
                    <a:gd name="T17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96">
                      <a:moveTo>
                        <a:pt x="85" y="96"/>
                      </a:moveTo>
                      <a:lnTo>
                        <a:pt x="69" y="80"/>
                      </a:lnTo>
                      <a:lnTo>
                        <a:pt x="54" y="65"/>
                      </a:lnTo>
                      <a:lnTo>
                        <a:pt x="39" y="50"/>
                      </a:lnTo>
                      <a:lnTo>
                        <a:pt x="25" y="36"/>
                      </a:lnTo>
                      <a:lnTo>
                        <a:pt x="25" y="30"/>
                      </a:lnTo>
                      <a:lnTo>
                        <a:pt x="25" y="23"/>
                      </a:lnTo>
                      <a:lnTo>
                        <a:pt x="13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2" name="Freeform 192"/>
                <p:cNvSpPr>
                  <a:spLocks/>
                </p:cNvSpPr>
                <p:nvPr/>
              </p:nvSpPr>
              <p:spPr bwMode="auto">
                <a:xfrm rot="60000" flipH="1">
                  <a:off x="4947" y="1281"/>
                  <a:ext cx="29" cy="26"/>
                </a:xfrm>
                <a:custGeom>
                  <a:avLst/>
                  <a:gdLst>
                    <a:gd name="T0" fmla="*/ 84 w 84"/>
                    <a:gd name="T1" fmla="*/ 109 h 109"/>
                    <a:gd name="T2" fmla="*/ 72 w 84"/>
                    <a:gd name="T3" fmla="*/ 97 h 109"/>
                    <a:gd name="T4" fmla="*/ 61 w 84"/>
                    <a:gd name="T5" fmla="*/ 85 h 109"/>
                    <a:gd name="T6" fmla="*/ 61 w 84"/>
                    <a:gd name="T7" fmla="*/ 79 h 109"/>
                    <a:gd name="T8" fmla="*/ 61 w 84"/>
                    <a:gd name="T9" fmla="*/ 73 h 109"/>
                    <a:gd name="T10" fmla="*/ 45 w 84"/>
                    <a:gd name="T11" fmla="*/ 58 h 109"/>
                    <a:gd name="T12" fmla="*/ 30 w 84"/>
                    <a:gd name="T13" fmla="*/ 43 h 109"/>
                    <a:gd name="T14" fmla="*/ 15 w 84"/>
                    <a:gd name="T15" fmla="*/ 27 h 109"/>
                    <a:gd name="T16" fmla="*/ 0 w 84"/>
                    <a:gd name="T17" fmla="*/ 13 h 109"/>
                    <a:gd name="T18" fmla="*/ 0 w 84"/>
                    <a:gd name="T19" fmla="*/ 8 h 109"/>
                    <a:gd name="T20" fmla="*/ 0 w 84"/>
                    <a:gd name="T21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4" h="109">
                      <a:moveTo>
                        <a:pt x="84" y="109"/>
                      </a:moveTo>
                      <a:lnTo>
                        <a:pt x="72" y="97"/>
                      </a:lnTo>
                      <a:lnTo>
                        <a:pt x="61" y="85"/>
                      </a:lnTo>
                      <a:lnTo>
                        <a:pt x="61" y="79"/>
                      </a:lnTo>
                      <a:lnTo>
                        <a:pt x="61" y="73"/>
                      </a:lnTo>
                      <a:lnTo>
                        <a:pt x="45" y="58"/>
                      </a:lnTo>
                      <a:lnTo>
                        <a:pt x="30" y="43"/>
                      </a:lnTo>
                      <a:lnTo>
                        <a:pt x="15" y="27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3" name="Freeform 193"/>
                <p:cNvSpPr>
                  <a:spLocks/>
                </p:cNvSpPr>
                <p:nvPr/>
              </p:nvSpPr>
              <p:spPr bwMode="auto">
                <a:xfrm rot="60000" flipH="1">
                  <a:off x="4914" y="1275"/>
                  <a:ext cx="28" cy="18"/>
                </a:xfrm>
                <a:custGeom>
                  <a:avLst/>
                  <a:gdLst>
                    <a:gd name="T0" fmla="*/ 83 w 83"/>
                    <a:gd name="T1" fmla="*/ 72 h 72"/>
                    <a:gd name="T2" fmla="*/ 77 w 83"/>
                    <a:gd name="T3" fmla="*/ 66 h 72"/>
                    <a:gd name="T4" fmla="*/ 72 w 83"/>
                    <a:gd name="T5" fmla="*/ 60 h 72"/>
                    <a:gd name="T6" fmla="*/ 66 w 83"/>
                    <a:gd name="T7" fmla="*/ 60 h 72"/>
                    <a:gd name="T8" fmla="*/ 59 w 83"/>
                    <a:gd name="T9" fmla="*/ 60 h 72"/>
                    <a:gd name="T10" fmla="*/ 45 w 83"/>
                    <a:gd name="T11" fmla="*/ 45 h 72"/>
                    <a:gd name="T12" fmla="*/ 29 w 83"/>
                    <a:gd name="T13" fmla="*/ 29 h 72"/>
                    <a:gd name="T14" fmla="*/ 14 w 83"/>
                    <a:gd name="T15" fmla="*/ 14 h 72"/>
                    <a:gd name="T16" fmla="*/ 0 w 83"/>
                    <a:gd name="T1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3" h="72">
                      <a:moveTo>
                        <a:pt x="83" y="72"/>
                      </a:moveTo>
                      <a:lnTo>
                        <a:pt x="77" y="66"/>
                      </a:lnTo>
                      <a:lnTo>
                        <a:pt x="72" y="60"/>
                      </a:lnTo>
                      <a:lnTo>
                        <a:pt x="66" y="60"/>
                      </a:lnTo>
                      <a:lnTo>
                        <a:pt x="59" y="60"/>
                      </a:lnTo>
                      <a:lnTo>
                        <a:pt x="45" y="45"/>
                      </a:lnTo>
                      <a:lnTo>
                        <a:pt x="29" y="29"/>
                      </a:lnTo>
                      <a:lnTo>
                        <a:pt x="14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4" name="Freeform 194"/>
                <p:cNvSpPr>
                  <a:spLocks/>
                </p:cNvSpPr>
                <p:nvPr/>
              </p:nvSpPr>
              <p:spPr bwMode="auto">
                <a:xfrm rot="60000" flipH="1">
                  <a:off x="5010" y="1248"/>
                  <a:ext cx="20" cy="14"/>
                </a:xfrm>
                <a:custGeom>
                  <a:avLst/>
                  <a:gdLst>
                    <a:gd name="T0" fmla="*/ 60 w 60"/>
                    <a:gd name="T1" fmla="*/ 60 h 60"/>
                    <a:gd name="T2" fmla="*/ 44 w 60"/>
                    <a:gd name="T3" fmla="*/ 45 h 60"/>
                    <a:gd name="T4" fmla="*/ 30 w 60"/>
                    <a:gd name="T5" fmla="*/ 31 h 60"/>
                    <a:gd name="T6" fmla="*/ 15 w 60"/>
                    <a:gd name="T7" fmla="*/ 16 h 60"/>
                    <a:gd name="T8" fmla="*/ 0 w 60"/>
                    <a:gd name="T9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44" y="45"/>
                      </a:lnTo>
                      <a:lnTo>
                        <a:pt x="30" y="31"/>
                      </a:lnTo>
                      <a:lnTo>
                        <a:pt x="15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5" name="Freeform 195"/>
                <p:cNvSpPr>
                  <a:spLocks/>
                </p:cNvSpPr>
                <p:nvPr/>
              </p:nvSpPr>
              <p:spPr bwMode="auto">
                <a:xfrm rot="60000" flipH="1">
                  <a:off x="4981" y="1229"/>
                  <a:ext cx="44" cy="22"/>
                </a:xfrm>
                <a:custGeom>
                  <a:avLst/>
                  <a:gdLst>
                    <a:gd name="T0" fmla="*/ 131 w 131"/>
                    <a:gd name="T1" fmla="*/ 96 h 96"/>
                    <a:gd name="T2" fmla="*/ 126 w 131"/>
                    <a:gd name="T3" fmla="*/ 96 h 96"/>
                    <a:gd name="T4" fmla="*/ 119 w 131"/>
                    <a:gd name="T5" fmla="*/ 96 h 96"/>
                    <a:gd name="T6" fmla="*/ 108 w 131"/>
                    <a:gd name="T7" fmla="*/ 83 h 96"/>
                    <a:gd name="T8" fmla="*/ 95 w 131"/>
                    <a:gd name="T9" fmla="*/ 72 h 96"/>
                    <a:gd name="T10" fmla="*/ 90 w 131"/>
                    <a:gd name="T11" fmla="*/ 72 h 96"/>
                    <a:gd name="T12" fmla="*/ 83 w 131"/>
                    <a:gd name="T13" fmla="*/ 72 h 96"/>
                    <a:gd name="T14" fmla="*/ 71 w 131"/>
                    <a:gd name="T15" fmla="*/ 60 h 96"/>
                    <a:gd name="T16" fmla="*/ 60 w 131"/>
                    <a:gd name="T17" fmla="*/ 48 h 96"/>
                    <a:gd name="T18" fmla="*/ 47 w 131"/>
                    <a:gd name="T19" fmla="*/ 36 h 96"/>
                    <a:gd name="T20" fmla="*/ 35 w 131"/>
                    <a:gd name="T21" fmla="*/ 24 h 96"/>
                    <a:gd name="T22" fmla="*/ 29 w 131"/>
                    <a:gd name="T23" fmla="*/ 24 h 96"/>
                    <a:gd name="T24" fmla="*/ 23 w 131"/>
                    <a:gd name="T25" fmla="*/ 24 h 96"/>
                    <a:gd name="T26" fmla="*/ 12 w 131"/>
                    <a:gd name="T27" fmla="*/ 12 h 96"/>
                    <a:gd name="T28" fmla="*/ 0 w 131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1" h="96">
                      <a:moveTo>
                        <a:pt x="131" y="96"/>
                      </a:moveTo>
                      <a:lnTo>
                        <a:pt x="126" y="96"/>
                      </a:lnTo>
                      <a:lnTo>
                        <a:pt x="119" y="96"/>
                      </a:lnTo>
                      <a:lnTo>
                        <a:pt x="108" y="83"/>
                      </a:lnTo>
                      <a:lnTo>
                        <a:pt x="95" y="72"/>
                      </a:lnTo>
                      <a:lnTo>
                        <a:pt x="90" y="72"/>
                      </a:lnTo>
                      <a:lnTo>
                        <a:pt x="83" y="72"/>
                      </a:lnTo>
                      <a:lnTo>
                        <a:pt x="71" y="60"/>
                      </a:lnTo>
                      <a:lnTo>
                        <a:pt x="60" y="48"/>
                      </a:lnTo>
                      <a:lnTo>
                        <a:pt x="47" y="36"/>
                      </a:lnTo>
                      <a:lnTo>
                        <a:pt x="35" y="24"/>
                      </a:lnTo>
                      <a:lnTo>
                        <a:pt x="29" y="24"/>
                      </a:lnTo>
                      <a:lnTo>
                        <a:pt x="23" y="24"/>
                      </a:ln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6" name="Freeform 196"/>
                <p:cNvSpPr>
                  <a:spLocks/>
                </p:cNvSpPr>
                <p:nvPr/>
              </p:nvSpPr>
              <p:spPr bwMode="auto">
                <a:xfrm rot="60000" flipH="1">
                  <a:off x="5073" y="1192"/>
                  <a:ext cx="36" cy="23"/>
                </a:xfrm>
                <a:custGeom>
                  <a:avLst/>
                  <a:gdLst>
                    <a:gd name="T0" fmla="*/ 107 w 107"/>
                    <a:gd name="T1" fmla="*/ 96 h 96"/>
                    <a:gd name="T2" fmla="*/ 102 w 107"/>
                    <a:gd name="T3" fmla="*/ 90 h 96"/>
                    <a:gd name="T4" fmla="*/ 95 w 107"/>
                    <a:gd name="T5" fmla="*/ 84 h 96"/>
                    <a:gd name="T6" fmla="*/ 90 w 107"/>
                    <a:gd name="T7" fmla="*/ 84 h 96"/>
                    <a:gd name="T8" fmla="*/ 83 w 107"/>
                    <a:gd name="T9" fmla="*/ 84 h 96"/>
                    <a:gd name="T10" fmla="*/ 71 w 107"/>
                    <a:gd name="T11" fmla="*/ 73 h 96"/>
                    <a:gd name="T12" fmla="*/ 59 w 107"/>
                    <a:gd name="T13" fmla="*/ 61 h 96"/>
                    <a:gd name="T14" fmla="*/ 48 w 107"/>
                    <a:gd name="T15" fmla="*/ 49 h 96"/>
                    <a:gd name="T16" fmla="*/ 36 w 107"/>
                    <a:gd name="T17" fmla="*/ 36 h 96"/>
                    <a:gd name="T18" fmla="*/ 30 w 107"/>
                    <a:gd name="T19" fmla="*/ 36 h 96"/>
                    <a:gd name="T20" fmla="*/ 23 w 107"/>
                    <a:gd name="T21" fmla="*/ 36 h 96"/>
                    <a:gd name="T22" fmla="*/ 17 w 107"/>
                    <a:gd name="T23" fmla="*/ 31 h 96"/>
                    <a:gd name="T24" fmla="*/ 11 w 107"/>
                    <a:gd name="T25" fmla="*/ 25 h 96"/>
                    <a:gd name="T26" fmla="*/ 11 w 107"/>
                    <a:gd name="T27" fmla="*/ 19 h 96"/>
                    <a:gd name="T28" fmla="*/ 11 w 107"/>
                    <a:gd name="T29" fmla="*/ 12 h 96"/>
                    <a:gd name="T30" fmla="*/ 5 w 107"/>
                    <a:gd name="T31" fmla="*/ 7 h 96"/>
                    <a:gd name="T32" fmla="*/ 0 w 107"/>
                    <a:gd name="T3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7" h="96">
                      <a:moveTo>
                        <a:pt x="107" y="96"/>
                      </a:moveTo>
                      <a:lnTo>
                        <a:pt x="102" y="90"/>
                      </a:lnTo>
                      <a:lnTo>
                        <a:pt x="95" y="84"/>
                      </a:lnTo>
                      <a:lnTo>
                        <a:pt x="90" y="84"/>
                      </a:lnTo>
                      <a:lnTo>
                        <a:pt x="83" y="84"/>
                      </a:lnTo>
                      <a:lnTo>
                        <a:pt x="71" y="73"/>
                      </a:lnTo>
                      <a:lnTo>
                        <a:pt x="59" y="61"/>
                      </a:lnTo>
                      <a:lnTo>
                        <a:pt x="48" y="49"/>
                      </a:lnTo>
                      <a:lnTo>
                        <a:pt x="36" y="36"/>
                      </a:lnTo>
                      <a:lnTo>
                        <a:pt x="30" y="36"/>
                      </a:lnTo>
                      <a:lnTo>
                        <a:pt x="23" y="36"/>
                      </a:lnTo>
                      <a:lnTo>
                        <a:pt x="17" y="31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5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597" name="Freeform 197"/>
                <p:cNvSpPr>
                  <a:spLocks/>
                </p:cNvSpPr>
                <p:nvPr/>
              </p:nvSpPr>
              <p:spPr bwMode="auto">
                <a:xfrm rot="60000" flipH="1">
                  <a:off x="5147" y="1171"/>
                  <a:ext cx="41" cy="15"/>
                </a:xfrm>
                <a:custGeom>
                  <a:avLst/>
                  <a:gdLst>
                    <a:gd name="T0" fmla="*/ 120 w 120"/>
                    <a:gd name="T1" fmla="*/ 61 h 61"/>
                    <a:gd name="T2" fmla="*/ 120 w 120"/>
                    <a:gd name="T3" fmla="*/ 55 h 61"/>
                    <a:gd name="T4" fmla="*/ 120 w 120"/>
                    <a:gd name="T5" fmla="*/ 49 h 61"/>
                    <a:gd name="T6" fmla="*/ 111 w 120"/>
                    <a:gd name="T7" fmla="*/ 40 h 61"/>
                    <a:gd name="T8" fmla="*/ 102 w 120"/>
                    <a:gd name="T9" fmla="*/ 30 h 61"/>
                    <a:gd name="T10" fmla="*/ 93 w 120"/>
                    <a:gd name="T11" fmla="*/ 21 h 61"/>
                    <a:gd name="T12" fmla="*/ 83 w 120"/>
                    <a:gd name="T13" fmla="*/ 13 h 61"/>
                    <a:gd name="T14" fmla="*/ 83 w 120"/>
                    <a:gd name="T15" fmla="*/ 7 h 61"/>
                    <a:gd name="T16" fmla="*/ 83 w 120"/>
                    <a:gd name="T17" fmla="*/ 0 h 61"/>
                    <a:gd name="T18" fmla="*/ 63 w 120"/>
                    <a:gd name="T19" fmla="*/ 0 h 61"/>
                    <a:gd name="T20" fmla="*/ 42 w 120"/>
                    <a:gd name="T21" fmla="*/ 0 h 61"/>
                    <a:gd name="T22" fmla="*/ 21 w 120"/>
                    <a:gd name="T23" fmla="*/ 0 h 61"/>
                    <a:gd name="T24" fmla="*/ 0 w 120"/>
                    <a:gd name="T25" fmla="*/ 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0" h="61">
                      <a:moveTo>
                        <a:pt x="120" y="61"/>
                      </a:moveTo>
                      <a:lnTo>
                        <a:pt x="120" y="55"/>
                      </a:lnTo>
                      <a:lnTo>
                        <a:pt x="120" y="49"/>
                      </a:lnTo>
                      <a:lnTo>
                        <a:pt x="111" y="40"/>
                      </a:lnTo>
                      <a:lnTo>
                        <a:pt x="102" y="30"/>
                      </a:lnTo>
                      <a:lnTo>
                        <a:pt x="93" y="21"/>
                      </a:lnTo>
                      <a:lnTo>
                        <a:pt x="83" y="13"/>
                      </a:lnTo>
                      <a:lnTo>
                        <a:pt x="83" y="7"/>
                      </a:lnTo>
                      <a:lnTo>
                        <a:pt x="83" y="0"/>
                      </a:lnTo>
                      <a:lnTo>
                        <a:pt x="63" y="0"/>
                      </a:lnTo>
                      <a:lnTo>
                        <a:pt x="42" y="0"/>
                      </a:lnTo>
                      <a:lnTo>
                        <a:pt x="2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614598" name="Freeform 198"/>
            <p:cNvSpPr>
              <a:spLocks/>
            </p:cNvSpPr>
            <p:nvPr/>
          </p:nvSpPr>
          <p:spPr bwMode="auto">
            <a:xfrm rot="60000" flipH="1">
              <a:off x="4788" y="1991"/>
              <a:ext cx="146" cy="739"/>
            </a:xfrm>
            <a:custGeom>
              <a:avLst/>
              <a:gdLst>
                <a:gd name="T0" fmla="*/ 0 w 589"/>
                <a:gd name="T1" fmla="*/ 2050 h 2114"/>
                <a:gd name="T2" fmla="*/ 12 w 589"/>
                <a:gd name="T3" fmla="*/ 2009 h 2114"/>
                <a:gd name="T4" fmla="*/ 25 w 589"/>
                <a:gd name="T5" fmla="*/ 1970 h 2114"/>
                <a:gd name="T6" fmla="*/ 37 w 589"/>
                <a:gd name="T7" fmla="*/ 1903 h 2114"/>
                <a:gd name="T8" fmla="*/ 48 w 589"/>
                <a:gd name="T9" fmla="*/ 1859 h 2114"/>
                <a:gd name="T10" fmla="*/ 54 w 589"/>
                <a:gd name="T11" fmla="*/ 1807 h 2114"/>
                <a:gd name="T12" fmla="*/ 61 w 589"/>
                <a:gd name="T13" fmla="*/ 1765 h 2114"/>
                <a:gd name="T14" fmla="*/ 73 w 589"/>
                <a:gd name="T15" fmla="*/ 1726 h 2114"/>
                <a:gd name="T16" fmla="*/ 79 w 589"/>
                <a:gd name="T17" fmla="*/ 1676 h 2114"/>
                <a:gd name="T18" fmla="*/ 85 w 589"/>
                <a:gd name="T19" fmla="*/ 1624 h 2114"/>
                <a:gd name="T20" fmla="*/ 96 w 589"/>
                <a:gd name="T21" fmla="*/ 1588 h 2114"/>
                <a:gd name="T22" fmla="*/ 102 w 589"/>
                <a:gd name="T23" fmla="*/ 1555 h 2114"/>
                <a:gd name="T24" fmla="*/ 108 w 589"/>
                <a:gd name="T25" fmla="*/ 1522 h 2114"/>
                <a:gd name="T26" fmla="*/ 121 w 589"/>
                <a:gd name="T27" fmla="*/ 1489 h 2114"/>
                <a:gd name="T28" fmla="*/ 127 w 589"/>
                <a:gd name="T29" fmla="*/ 1447 h 2114"/>
                <a:gd name="T30" fmla="*/ 133 w 589"/>
                <a:gd name="T31" fmla="*/ 1405 h 2114"/>
                <a:gd name="T32" fmla="*/ 144 w 589"/>
                <a:gd name="T33" fmla="*/ 1372 h 2114"/>
                <a:gd name="T34" fmla="*/ 150 w 589"/>
                <a:gd name="T35" fmla="*/ 1339 h 2114"/>
                <a:gd name="T36" fmla="*/ 157 w 589"/>
                <a:gd name="T37" fmla="*/ 1297 h 2114"/>
                <a:gd name="T38" fmla="*/ 169 w 589"/>
                <a:gd name="T39" fmla="*/ 1264 h 2114"/>
                <a:gd name="T40" fmla="*/ 175 w 589"/>
                <a:gd name="T41" fmla="*/ 1232 h 2114"/>
                <a:gd name="T42" fmla="*/ 181 w 589"/>
                <a:gd name="T43" fmla="*/ 1198 h 2114"/>
                <a:gd name="T44" fmla="*/ 193 w 589"/>
                <a:gd name="T45" fmla="*/ 1168 h 2114"/>
                <a:gd name="T46" fmla="*/ 198 w 589"/>
                <a:gd name="T47" fmla="*/ 1136 h 2114"/>
                <a:gd name="T48" fmla="*/ 204 w 589"/>
                <a:gd name="T49" fmla="*/ 1084 h 2114"/>
                <a:gd name="T50" fmla="*/ 217 w 589"/>
                <a:gd name="T51" fmla="*/ 1045 h 2114"/>
                <a:gd name="T52" fmla="*/ 229 w 589"/>
                <a:gd name="T53" fmla="*/ 1009 h 2114"/>
                <a:gd name="T54" fmla="*/ 241 w 589"/>
                <a:gd name="T55" fmla="*/ 976 h 2114"/>
                <a:gd name="T56" fmla="*/ 246 w 589"/>
                <a:gd name="T57" fmla="*/ 942 h 2114"/>
                <a:gd name="T58" fmla="*/ 252 w 589"/>
                <a:gd name="T59" fmla="*/ 909 h 2114"/>
                <a:gd name="T60" fmla="*/ 265 w 589"/>
                <a:gd name="T61" fmla="*/ 877 h 2114"/>
                <a:gd name="T62" fmla="*/ 277 w 589"/>
                <a:gd name="T63" fmla="*/ 844 h 2114"/>
                <a:gd name="T64" fmla="*/ 283 w 589"/>
                <a:gd name="T65" fmla="*/ 811 h 2114"/>
                <a:gd name="T66" fmla="*/ 294 w 589"/>
                <a:gd name="T67" fmla="*/ 775 h 2114"/>
                <a:gd name="T68" fmla="*/ 300 w 589"/>
                <a:gd name="T69" fmla="*/ 742 h 2114"/>
                <a:gd name="T70" fmla="*/ 327 w 589"/>
                <a:gd name="T71" fmla="*/ 705 h 2114"/>
                <a:gd name="T72" fmla="*/ 337 w 589"/>
                <a:gd name="T73" fmla="*/ 652 h 2114"/>
                <a:gd name="T74" fmla="*/ 348 w 589"/>
                <a:gd name="T75" fmla="*/ 615 h 2114"/>
                <a:gd name="T76" fmla="*/ 354 w 589"/>
                <a:gd name="T77" fmla="*/ 584 h 2114"/>
                <a:gd name="T78" fmla="*/ 367 w 589"/>
                <a:gd name="T79" fmla="*/ 547 h 2114"/>
                <a:gd name="T80" fmla="*/ 379 w 589"/>
                <a:gd name="T81" fmla="*/ 511 h 2114"/>
                <a:gd name="T82" fmla="*/ 391 w 589"/>
                <a:gd name="T83" fmla="*/ 487 h 2114"/>
                <a:gd name="T84" fmla="*/ 398 w 589"/>
                <a:gd name="T85" fmla="*/ 454 h 2114"/>
                <a:gd name="T86" fmla="*/ 408 w 589"/>
                <a:gd name="T87" fmla="*/ 427 h 2114"/>
                <a:gd name="T88" fmla="*/ 421 w 589"/>
                <a:gd name="T89" fmla="*/ 396 h 2114"/>
                <a:gd name="T90" fmla="*/ 433 w 589"/>
                <a:gd name="T91" fmla="*/ 361 h 2114"/>
                <a:gd name="T92" fmla="*/ 444 w 589"/>
                <a:gd name="T93" fmla="*/ 330 h 2114"/>
                <a:gd name="T94" fmla="*/ 457 w 589"/>
                <a:gd name="T95" fmla="*/ 300 h 2114"/>
                <a:gd name="T96" fmla="*/ 469 w 589"/>
                <a:gd name="T97" fmla="*/ 271 h 2114"/>
                <a:gd name="T98" fmla="*/ 481 w 589"/>
                <a:gd name="T99" fmla="*/ 241 h 2114"/>
                <a:gd name="T100" fmla="*/ 494 w 589"/>
                <a:gd name="T101" fmla="*/ 211 h 2114"/>
                <a:gd name="T102" fmla="*/ 505 w 589"/>
                <a:gd name="T103" fmla="*/ 180 h 2114"/>
                <a:gd name="T104" fmla="*/ 529 w 589"/>
                <a:gd name="T105" fmla="*/ 132 h 2114"/>
                <a:gd name="T106" fmla="*/ 541 w 589"/>
                <a:gd name="T107" fmla="*/ 96 h 2114"/>
                <a:gd name="T108" fmla="*/ 565 w 589"/>
                <a:gd name="T109" fmla="*/ 55 h 2114"/>
                <a:gd name="T110" fmla="*/ 577 w 589"/>
                <a:gd name="T111" fmla="*/ 30 h 2114"/>
                <a:gd name="T112" fmla="*/ 589 w 589"/>
                <a:gd name="T113" fmla="*/ 7 h 2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9" h="2114">
                  <a:moveTo>
                    <a:pt x="0" y="2114"/>
                  </a:moveTo>
                  <a:lnTo>
                    <a:pt x="0" y="2093"/>
                  </a:lnTo>
                  <a:lnTo>
                    <a:pt x="0" y="2072"/>
                  </a:lnTo>
                  <a:lnTo>
                    <a:pt x="0" y="2050"/>
                  </a:lnTo>
                  <a:lnTo>
                    <a:pt x="0" y="2029"/>
                  </a:lnTo>
                  <a:lnTo>
                    <a:pt x="6" y="2023"/>
                  </a:lnTo>
                  <a:lnTo>
                    <a:pt x="12" y="2017"/>
                  </a:lnTo>
                  <a:lnTo>
                    <a:pt x="12" y="2009"/>
                  </a:lnTo>
                  <a:lnTo>
                    <a:pt x="12" y="1999"/>
                  </a:lnTo>
                  <a:lnTo>
                    <a:pt x="12" y="1990"/>
                  </a:lnTo>
                  <a:lnTo>
                    <a:pt x="12" y="1982"/>
                  </a:lnTo>
                  <a:lnTo>
                    <a:pt x="25" y="1970"/>
                  </a:lnTo>
                  <a:lnTo>
                    <a:pt x="37" y="1957"/>
                  </a:lnTo>
                  <a:lnTo>
                    <a:pt x="37" y="1939"/>
                  </a:lnTo>
                  <a:lnTo>
                    <a:pt x="37" y="1922"/>
                  </a:lnTo>
                  <a:lnTo>
                    <a:pt x="37" y="1903"/>
                  </a:lnTo>
                  <a:lnTo>
                    <a:pt x="37" y="1886"/>
                  </a:lnTo>
                  <a:lnTo>
                    <a:pt x="43" y="1880"/>
                  </a:lnTo>
                  <a:lnTo>
                    <a:pt x="48" y="1873"/>
                  </a:lnTo>
                  <a:lnTo>
                    <a:pt x="48" y="1859"/>
                  </a:lnTo>
                  <a:lnTo>
                    <a:pt x="48" y="1843"/>
                  </a:lnTo>
                  <a:lnTo>
                    <a:pt x="48" y="1828"/>
                  </a:lnTo>
                  <a:lnTo>
                    <a:pt x="48" y="1813"/>
                  </a:lnTo>
                  <a:lnTo>
                    <a:pt x="54" y="1807"/>
                  </a:lnTo>
                  <a:lnTo>
                    <a:pt x="61" y="1801"/>
                  </a:lnTo>
                  <a:lnTo>
                    <a:pt x="61" y="1789"/>
                  </a:lnTo>
                  <a:lnTo>
                    <a:pt x="61" y="1778"/>
                  </a:lnTo>
                  <a:lnTo>
                    <a:pt x="61" y="1765"/>
                  </a:lnTo>
                  <a:lnTo>
                    <a:pt x="61" y="1753"/>
                  </a:lnTo>
                  <a:lnTo>
                    <a:pt x="67" y="1747"/>
                  </a:lnTo>
                  <a:lnTo>
                    <a:pt x="73" y="1741"/>
                  </a:lnTo>
                  <a:lnTo>
                    <a:pt x="73" y="1726"/>
                  </a:lnTo>
                  <a:lnTo>
                    <a:pt x="73" y="1711"/>
                  </a:lnTo>
                  <a:lnTo>
                    <a:pt x="73" y="1696"/>
                  </a:lnTo>
                  <a:lnTo>
                    <a:pt x="73" y="1682"/>
                  </a:lnTo>
                  <a:lnTo>
                    <a:pt x="79" y="1676"/>
                  </a:lnTo>
                  <a:lnTo>
                    <a:pt x="85" y="1669"/>
                  </a:lnTo>
                  <a:lnTo>
                    <a:pt x="85" y="1655"/>
                  </a:lnTo>
                  <a:lnTo>
                    <a:pt x="85" y="1639"/>
                  </a:lnTo>
                  <a:lnTo>
                    <a:pt x="85" y="1624"/>
                  </a:lnTo>
                  <a:lnTo>
                    <a:pt x="85" y="1609"/>
                  </a:lnTo>
                  <a:lnTo>
                    <a:pt x="91" y="1603"/>
                  </a:lnTo>
                  <a:lnTo>
                    <a:pt x="96" y="1596"/>
                  </a:lnTo>
                  <a:lnTo>
                    <a:pt x="96" y="1588"/>
                  </a:lnTo>
                  <a:lnTo>
                    <a:pt x="96" y="1580"/>
                  </a:lnTo>
                  <a:lnTo>
                    <a:pt x="96" y="1570"/>
                  </a:lnTo>
                  <a:lnTo>
                    <a:pt x="96" y="1561"/>
                  </a:lnTo>
                  <a:lnTo>
                    <a:pt x="102" y="1555"/>
                  </a:lnTo>
                  <a:lnTo>
                    <a:pt x="108" y="1549"/>
                  </a:lnTo>
                  <a:lnTo>
                    <a:pt x="108" y="1540"/>
                  </a:lnTo>
                  <a:lnTo>
                    <a:pt x="108" y="1530"/>
                  </a:lnTo>
                  <a:lnTo>
                    <a:pt x="108" y="1522"/>
                  </a:lnTo>
                  <a:lnTo>
                    <a:pt x="108" y="1513"/>
                  </a:lnTo>
                  <a:lnTo>
                    <a:pt x="114" y="1507"/>
                  </a:lnTo>
                  <a:lnTo>
                    <a:pt x="121" y="1501"/>
                  </a:lnTo>
                  <a:lnTo>
                    <a:pt x="121" y="1489"/>
                  </a:lnTo>
                  <a:lnTo>
                    <a:pt x="121" y="1478"/>
                  </a:lnTo>
                  <a:lnTo>
                    <a:pt x="121" y="1465"/>
                  </a:lnTo>
                  <a:lnTo>
                    <a:pt x="121" y="1453"/>
                  </a:lnTo>
                  <a:lnTo>
                    <a:pt x="127" y="1447"/>
                  </a:lnTo>
                  <a:lnTo>
                    <a:pt x="133" y="1441"/>
                  </a:lnTo>
                  <a:lnTo>
                    <a:pt x="133" y="1430"/>
                  </a:lnTo>
                  <a:lnTo>
                    <a:pt x="133" y="1417"/>
                  </a:lnTo>
                  <a:lnTo>
                    <a:pt x="133" y="1405"/>
                  </a:lnTo>
                  <a:lnTo>
                    <a:pt x="133" y="1392"/>
                  </a:lnTo>
                  <a:lnTo>
                    <a:pt x="139" y="1387"/>
                  </a:lnTo>
                  <a:lnTo>
                    <a:pt x="144" y="1380"/>
                  </a:lnTo>
                  <a:lnTo>
                    <a:pt x="144" y="1372"/>
                  </a:lnTo>
                  <a:lnTo>
                    <a:pt x="144" y="1363"/>
                  </a:lnTo>
                  <a:lnTo>
                    <a:pt x="144" y="1355"/>
                  </a:lnTo>
                  <a:lnTo>
                    <a:pt x="144" y="1345"/>
                  </a:lnTo>
                  <a:lnTo>
                    <a:pt x="150" y="1339"/>
                  </a:lnTo>
                  <a:lnTo>
                    <a:pt x="157" y="1334"/>
                  </a:lnTo>
                  <a:lnTo>
                    <a:pt x="157" y="1321"/>
                  </a:lnTo>
                  <a:lnTo>
                    <a:pt x="157" y="1309"/>
                  </a:lnTo>
                  <a:lnTo>
                    <a:pt x="157" y="1297"/>
                  </a:lnTo>
                  <a:lnTo>
                    <a:pt x="157" y="1284"/>
                  </a:lnTo>
                  <a:lnTo>
                    <a:pt x="163" y="1279"/>
                  </a:lnTo>
                  <a:lnTo>
                    <a:pt x="169" y="1273"/>
                  </a:lnTo>
                  <a:lnTo>
                    <a:pt x="169" y="1264"/>
                  </a:lnTo>
                  <a:lnTo>
                    <a:pt x="169" y="1255"/>
                  </a:lnTo>
                  <a:lnTo>
                    <a:pt x="169" y="1246"/>
                  </a:lnTo>
                  <a:lnTo>
                    <a:pt x="169" y="1237"/>
                  </a:lnTo>
                  <a:lnTo>
                    <a:pt x="175" y="1232"/>
                  </a:lnTo>
                  <a:lnTo>
                    <a:pt x="181" y="1225"/>
                  </a:lnTo>
                  <a:lnTo>
                    <a:pt x="181" y="1216"/>
                  </a:lnTo>
                  <a:lnTo>
                    <a:pt x="181" y="1207"/>
                  </a:lnTo>
                  <a:lnTo>
                    <a:pt x="181" y="1198"/>
                  </a:lnTo>
                  <a:lnTo>
                    <a:pt x="181" y="1188"/>
                  </a:lnTo>
                  <a:lnTo>
                    <a:pt x="187" y="1182"/>
                  </a:lnTo>
                  <a:lnTo>
                    <a:pt x="193" y="1177"/>
                  </a:lnTo>
                  <a:lnTo>
                    <a:pt x="193" y="1168"/>
                  </a:lnTo>
                  <a:lnTo>
                    <a:pt x="193" y="1159"/>
                  </a:lnTo>
                  <a:lnTo>
                    <a:pt x="193" y="1151"/>
                  </a:lnTo>
                  <a:lnTo>
                    <a:pt x="193" y="1141"/>
                  </a:lnTo>
                  <a:lnTo>
                    <a:pt x="198" y="1136"/>
                  </a:lnTo>
                  <a:lnTo>
                    <a:pt x="204" y="1129"/>
                  </a:lnTo>
                  <a:lnTo>
                    <a:pt x="204" y="1114"/>
                  </a:lnTo>
                  <a:lnTo>
                    <a:pt x="204" y="1099"/>
                  </a:lnTo>
                  <a:lnTo>
                    <a:pt x="204" y="1084"/>
                  </a:lnTo>
                  <a:lnTo>
                    <a:pt x="204" y="1069"/>
                  </a:lnTo>
                  <a:lnTo>
                    <a:pt x="210" y="1063"/>
                  </a:lnTo>
                  <a:lnTo>
                    <a:pt x="217" y="1057"/>
                  </a:lnTo>
                  <a:lnTo>
                    <a:pt x="217" y="1045"/>
                  </a:lnTo>
                  <a:lnTo>
                    <a:pt x="217" y="1034"/>
                  </a:lnTo>
                  <a:lnTo>
                    <a:pt x="222" y="1028"/>
                  </a:lnTo>
                  <a:lnTo>
                    <a:pt x="229" y="1021"/>
                  </a:lnTo>
                  <a:lnTo>
                    <a:pt x="229" y="1009"/>
                  </a:lnTo>
                  <a:lnTo>
                    <a:pt x="229" y="997"/>
                  </a:lnTo>
                  <a:lnTo>
                    <a:pt x="235" y="991"/>
                  </a:lnTo>
                  <a:lnTo>
                    <a:pt x="241" y="984"/>
                  </a:lnTo>
                  <a:lnTo>
                    <a:pt x="241" y="976"/>
                  </a:lnTo>
                  <a:lnTo>
                    <a:pt x="241" y="967"/>
                  </a:lnTo>
                  <a:lnTo>
                    <a:pt x="241" y="957"/>
                  </a:lnTo>
                  <a:lnTo>
                    <a:pt x="241" y="948"/>
                  </a:lnTo>
                  <a:lnTo>
                    <a:pt x="246" y="942"/>
                  </a:lnTo>
                  <a:lnTo>
                    <a:pt x="252" y="936"/>
                  </a:lnTo>
                  <a:lnTo>
                    <a:pt x="252" y="928"/>
                  </a:lnTo>
                  <a:lnTo>
                    <a:pt x="252" y="919"/>
                  </a:lnTo>
                  <a:lnTo>
                    <a:pt x="252" y="909"/>
                  </a:lnTo>
                  <a:lnTo>
                    <a:pt x="252" y="901"/>
                  </a:lnTo>
                  <a:lnTo>
                    <a:pt x="258" y="895"/>
                  </a:lnTo>
                  <a:lnTo>
                    <a:pt x="265" y="888"/>
                  </a:lnTo>
                  <a:lnTo>
                    <a:pt x="265" y="877"/>
                  </a:lnTo>
                  <a:lnTo>
                    <a:pt x="265" y="865"/>
                  </a:lnTo>
                  <a:lnTo>
                    <a:pt x="271" y="859"/>
                  </a:lnTo>
                  <a:lnTo>
                    <a:pt x="277" y="852"/>
                  </a:lnTo>
                  <a:lnTo>
                    <a:pt x="277" y="844"/>
                  </a:lnTo>
                  <a:lnTo>
                    <a:pt x="277" y="836"/>
                  </a:lnTo>
                  <a:lnTo>
                    <a:pt x="277" y="826"/>
                  </a:lnTo>
                  <a:lnTo>
                    <a:pt x="277" y="817"/>
                  </a:lnTo>
                  <a:lnTo>
                    <a:pt x="283" y="811"/>
                  </a:lnTo>
                  <a:lnTo>
                    <a:pt x="289" y="805"/>
                  </a:lnTo>
                  <a:lnTo>
                    <a:pt x="289" y="793"/>
                  </a:lnTo>
                  <a:lnTo>
                    <a:pt x="289" y="780"/>
                  </a:lnTo>
                  <a:lnTo>
                    <a:pt x="294" y="775"/>
                  </a:lnTo>
                  <a:lnTo>
                    <a:pt x="300" y="769"/>
                  </a:lnTo>
                  <a:lnTo>
                    <a:pt x="300" y="759"/>
                  </a:lnTo>
                  <a:lnTo>
                    <a:pt x="300" y="750"/>
                  </a:lnTo>
                  <a:lnTo>
                    <a:pt x="300" y="742"/>
                  </a:lnTo>
                  <a:lnTo>
                    <a:pt x="300" y="732"/>
                  </a:lnTo>
                  <a:lnTo>
                    <a:pt x="310" y="724"/>
                  </a:lnTo>
                  <a:lnTo>
                    <a:pt x="319" y="715"/>
                  </a:lnTo>
                  <a:lnTo>
                    <a:pt x="327" y="705"/>
                  </a:lnTo>
                  <a:lnTo>
                    <a:pt x="337" y="697"/>
                  </a:lnTo>
                  <a:lnTo>
                    <a:pt x="337" y="682"/>
                  </a:lnTo>
                  <a:lnTo>
                    <a:pt x="337" y="667"/>
                  </a:lnTo>
                  <a:lnTo>
                    <a:pt x="337" y="652"/>
                  </a:lnTo>
                  <a:lnTo>
                    <a:pt x="337" y="636"/>
                  </a:lnTo>
                  <a:lnTo>
                    <a:pt x="343" y="630"/>
                  </a:lnTo>
                  <a:lnTo>
                    <a:pt x="348" y="625"/>
                  </a:lnTo>
                  <a:lnTo>
                    <a:pt x="348" y="615"/>
                  </a:lnTo>
                  <a:lnTo>
                    <a:pt x="348" y="607"/>
                  </a:lnTo>
                  <a:lnTo>
                    <a:pt x="348" y="598"/>
                  </a:lnTo>
                  <a:lnTo>
                    <a:pt x="348" y="589"/>
                  </a:lnTo>
                  <a:lnTo>
                    <a:pt x="354" y="584"/>
                  </a:lnTo>
                  <a:lnTo>
                    <a:pt x="361" y="577"/>
                  </a:lnTo>
                  <a:lnTo>
                    <a:pt x="361" y="565"/>
                  </a:lnTo>
                  <a:lnTo>
                    <a:pt x="361" y="553"/>
                  </a:lnTo>
                  <a:lnTo>
                    <a:pt x="367" y="547"/>
                  </a:lnTo>
                  <a:lnTo>
                    <a:pt x="373" y="540"/>
                  </a:lnTo>
                  <a:lnTo>
                    <a:pt x="373" y="529"/>
                  </a:lnTo>
                  <a:lnTo>
                    <a:pt x="373" y="517"/>
                  </a:lnTo>
                  <a:lnTo>
                    <a:pt x="379" y="511"/>
                  </a:lnTo>
                  <a:lnTo>
                    <a:pt x="385" y="504"/>
                  </a:lnTo>
                  <a:lnTo>
                    <a:pt x="385" y="499"/>
                  </a:lnTo>
                  <a:lnTo>
                    <a:pt x="385" y="493"/>
                  </a:lnTo>
                  <a:lnTo>
                    <a:pt x="391" y="487"/>
                  </a:lnTo>
                  <a:lnTo>
                    <a:pt x="398" y="480"/>
                  </a:lnTo>
                  <a:lnTo>
                    <a:pt x="398" y="472"/>
                  </a:lnTo>
                  <a:lnTo>
                    <a:pt x="398" y="463"/>
                  </a:lnTo>
                  <a:lnTo>
                    <a:pt x="398" y="454"/>
                  </a:lnTo>
                  <a:lnTo>
                    <a:pt x="398" y="444"/>
                  </a:lnTo>
                  <a:lnTo>
                    <a:pt x="402" y="438"/>
                  </a:lnTo>
                  <a:lnTo>
                    <a:pt x="408" y="432"/>
                  </a:lnTo>
                  <a:lnTo>
                    <a:pt x="408" y="427"/>
                  </a:lnTo>
                  <a:lnTo>
                    <a:pt x="408" y="421"/>
                  </a:lnTo>
                  <a:lnTo>
                    <a:pt x="414" y="415"/>
                  </a:lnTo>
                  <a:lnTo>
                    <a:pt x="421" y="408"/>
                  </a:lnTo>
                  <a:lnTo>
                    <a:pt x="421" y="396"/>
                  </a:lnTo>
                  <a:lnTo>
                    <a:pt x="421" y="384"/>
                  </a:lnTo>
                  <a:lnTo>
                    <a:pt x="426" y="380"/>
                  </a:lnTo>
                  <a:lnTo>
                    <a:pt x="433" y="373"/>
                  </a:lnTo>
                  <a:lnTo>
                    <a:pt x="433" y="361"/>
                  </a:lnTo>
                  <a:lnTo>
                    <a:pt x="433" y="348"/>
                  </a:lnTo>
                  <a:lnTo>
                    <a:pt x="439" y="343"/>
                  </a:lnTo>
                  <a:lnTo>
                    <a:pt x="444" y="336"/>
                  </a:lnTo>
                  <a:lnTo>
                    <a:pt x="444" y="330"/>
                  </a:lnTo>
                  <a:lnTo>
                    <a:pt x="444" y="325"/>
                  </a:lnTo>
                  <a:lnTo>
                    <a:pt x="450" y="319"/>
                  </a:lnTo>
                  <a:lnTo>
                    <a:pt x="457" y="313"/>
                  </a:lnTo>
                  <a:lnTo>
                    <a:pt x="457" y="300"/>
                  </a:lnTo>
                  <a:lnTo>
                    <a:pt x="457" y="288"/>
                  </a:lnTo>
                  <a:lnTo>
                    <a:pt x="462" y="282"/>
                  </a:lnTo>
                  <a:lnTo>
                    <a:pt x="469" y="277"/>
                  </a:lnTo>
                  <a:lnTo>
                    <a:pt x="469" y="271"/>
                  </a:lnTo>
                  <a:lnTo>
                    <a:pt x="469" y="265"/>
                  </a:lnTo>
                  <a:lnTo>
                    <a:pt x="475" y="259"/>
                  </a:lnTo>
                  <a:lnTo>
                    <a:pt x="481" y="253"/>
                  </a:lnTo>
                  <a:lnTo>
                    <a:pt x="481" y="241"/>
                  </a:lnTo>
                  <a:lnTo>
                    <a:pt x="481" y="229"/>
                  </a:lnTo>
                  <a:lnTo>
                    <a:pt x="487" y="223"/>
                  </a:lnTo>
                  <a:lnTo>
                    <a:pt x="494" y="217"/>
                  </a:lnTo>
                  <a:lnTo>
                    <a:pt x="494" y="211"/>
                  </a:lnTo>
                  <a:lnTo>
                    <a:pt x="494" y="204"/>
                  </a:lnTo>
                  <a:lnTo>
                    <a:pt x="498" y="198"/>
                  </a:lnTo>
                  <a:lnTo>
                    <a:pt x="505" y="192"/>
                  </a:lnTo>
                  <a:lnTo>
                    <a:pt x="505" y="180"/>
                  </a:lnTo>
                  <a:lnTo>
                    <a:pt x="505" y="169"/>
                  </a:lnTo>
                  <a:lnTo>
                    <a:pt x="517" y="157"/>
                  </a:lnTo>
                  <a:lnTo>
                    <a:pt x="529" y="144"/>
                  </a:lnTo>
                  <a:lnTo>
                    <a:pt x="529" y="132"/>
                  </a:lnTo>
                  <a:lnTo>
                    <a:pt x="529" y="121"/>
                  </a:lnTo>
                  <a:lnTo>
                    <a:pt x="535" y="115"/>
                  </a:lnTo>
                  <a:lnTo>
                    <a:pt x="541" y="108"/>
                  </a:lnTo>
                  <a:lnTo>
                    <a:pt x="541" y="96"/>
                  </a:lnTo>
                  <a:lnTo>
                    <a:pt x="541" y="84"/>
                  </a:lnTo>
                  <a:lnTo>
                    <a:pt x="552" y="73"/>
                  </a:lnTo>
                  <a:lnTo>
                    <a:pt x="565" y="61"/>
                  </a:lnTo>
                  <a:lnTo>
                    <a:pt x="565" y="55"/>
                  </a:lnTo>
                  <a:lnTo>
                    <a:pt x="565" y="49"/>
                  </a:lnTo>
                  <a:lnTo>
                    <a:pt x="571" y="43"/>
                  </a:lnTo>
                  <a:lnTo>
                    <a:pt x="577" y="36"/>
                  </a:lnTo>
                  <a:lnTo>
                    <a:pt x="577" y="30"/>
                  </a:lnTo>
                  <a:lnTo>
                    <a:pt x="577" y="25"/>
                  </a:lnTo>
                  <a:lnTo>
                    <a:pt x="583" y="19"/>
                  </a:lnTo>
                  <a:lnTo>
                    <a:pt x="589" y="13"/>
                  </a:lnTo>
                  <a:lnTo>
                    <a:pt x="589" y="7"/>
                  </a:lnTo>
                  <a:lnTo>
                    <a:pt x="589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4599" name="Freeform 199"/>
            <p:cNvSpPr>
              <a:spLocks/>
            </p:cNvSpPr>
            <p:nvPr/>
          </p:nvSpPr>
          <p:spPr bwMode="auto">
            <a:xfrm rot="60000" flipH="1">
              <a:off x="3915" y="1983"/>
              <a:ext cx="461" cy="21"/>
            </a:xfrm>
            <a:custGeom>
              <a:avLst/>
              <a:gdLst>
                <a:gd name="T0" fmla="*/ 1800 w 1800"/>
                <a:gd name="T1" fmla="*/ 58 h 58"/>
                <a:gd name="T2" fmla="*/ 1788 w 1800"/>
                <a:gd name="T3" fmla="*/ 48 h 58"/>
                <a:gd name="T4" fmla="*/ 1775 w 1800"/>
                <a:gd name="T5" fmla="*/ 36 h 58"/>
                <a:gd name="T6" fmla="*/ 1674 w 1800"/>
                <a:gd name="T7" fmla="*/ 36 h 58"/>
                <a:gd name="T8" fmla="*/ 1572 w 1800"/>
                <a:gd name="T9" fmla="*/ 36 h 58"/>
                <a:gd name="T10" fmla="*/ 1470 w 1800"/>
                <a:gd name="T11" fmla="*/ 36 h 58"/>
                <a:gd name="T12" fmla="*/ 1368 w 1800"/>
                <a:gd name="T13" fmla="*/ 36 h 58"/>
                <a:gd name="T14" fmla="*/ 1266 w 1800"/>
                <a:gd name="T15" fmla="*/ 36 h 58"/>
                <a:gd name="T16" fmla="*/ 1164 w 1800"/>
                <a:gd name="T17" fmla="*/ 36 h 58"/>
                <a:gd name="T18" fmla="*/ 1062 w 1800"/>
                <a:gd name="T19" fmla="*/ 36 h 58"/>
                <a:gd name="T20" fmla="*/ 960 w 1800"/>
                <a:gd name="T21" fmla="*/ 36 h 58"/>
                <a:gd name="T22" fmla="*/ 954 w 1800"/>
                <a:gd name="T23" fmla="*/ 30 h 58"/>
                <a:gd name="T24" fmla="*/ 948 w 1800"/>
                <a:gd name="T25" fmla="*/ 23 h 58"/>
                <a:gd name="T26" fmla="*/ 890 w 1800"/>
                <a:gd name="T27" fmla="*/ 23 h 58"/>
                <a:gd name="T28" fmla="*/ 831 w 1800"/>
                <a:gd name="T29" fmla="*/ 23 h 58"/>
                <a:gd name="T30" fmla="*/ 772 w 1800"/>
                <a:gd name="T31" fmla="*/ 23 h 58"/>
                <a:gd name="T32" fmla="*/ 714 w 1800"/>
                <a:gd name="T33" fmla="*/ 23 h 58"/>
                <a:gd name="T34" fmla="*/ 655 w 1800"/>
                <a:gd name="T35" fmla="*/ 23 h 58"/>
                <a:gd name="T36" fmla="*/ 597 w 1800"/>
                <a:gd name="T37" fmla="*/ 23 h 58"/>
                <a:gd name="T38" fmla="*/ 538 w 1800"/>
                <a:gd name="T39" fmla="*/ 23 h 58"/>
                <a:gd name="T40" fmla="*/ 479 w 1800"/>
                <a:gd name="T41" fmla="*/ 23 h 58"/>
                <a:gd name="T42" fmla="*/ 421 w 1800"/>
                <a:gd name="T43" fmla="*/ 23 h 58"/>
                <a:gd name="T44" fmla="*/ 362 w 1800"/>
                <a:gd name="T45" fmla="*/ 23 h 58"/>
                <a:gd name="T46" fmla="*/ 304 w 1800"/>
                <a:gd name="T47" fmla="*/ 23 h 58"/>
                <a:gd name="T48" fmla="*/ 246 w 1800"/>
                <a:gd name="T49" fmla="*/ 23 h 58"/>
                <a:gd name="T50" fmla="*/ 188 w 1800"/>
                <a:gd name="T51" fmla="*/ 23 h 58"/>
                <a:gd name="T52" fmla="*/ 129 w 1800"/>
                <a:gd name="T53" fmla="*/ 23 h 58"/>
                <a:gd name="T54" fmla="*/ 70 w 1800"/>
                <a:gd name="T55" fmla="*/ 23 h 58"/>
                <a:gd name="T56" fmla="*/ 12 w 1800"/>
                <a:gd name="T57" fmla="*/ 23 h 58"/>
                <a:gd name="T58" fmla="*/ 6 w 1800"/>
                <a:gd name="T59" fmla="*/ 17 h 58"/>
                <a:gd name="T60" fmla="*/ 0 w 1800"/>
                <a:gd name="T61" fmla="*/ 12 h 58"/>
                <a:gd name="T62" fmla="*/ 0 w 1800"/>
                <a:gd name="T63" fmla="*/ 6 h 58"/>
                <a:gd name="T64" fmla="*/ 0 w 1800"/>
                <a:gd name="T6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00" h="58">
                  <a:moveTo>
                    <a:pt x="1800" y="58"/>
                  </a:moveTo>
                  <a:lnTo>
                    <a:pt x="1788" y="48"/>
                  </a:lnTo>
                  <a:lnTo>
                    <a:pt x="1775" y="36"/>
                  </a:lnTo>
                  <a:lnTo>
                    <a:pt x="1674" y="36"/>
                  </a:lnTo>
                  <a:lnTo>
                    <a:pt x="1572" y="36"/>
                  </a:lnTo>
                  <a:lnTo>
                    <a:pt x="1470" y="36"/>
                  </a:lnTo>
                  <a:lnTo>
                    <a:pt x="1368" y="36"/>
                  </a:lnTo>
                  <a:lnTo>
                    <a:pt x="1266" y="36"/>
                  </a:lnTo>
                  <a:lnTo>
                    <a:pt x="1164" y="36"/>
                  </a:lnTo>
                  <a:lnTo>
                    <a:pt x="1062" y="36"/>
                  </a:lnTo>
                  <a:lnTo>
                    <a:pt x="960" y="36"/>
                  </a:lnTo>
                  <a:lnTo>
                    <a:pt x="954" y="30"/>
                  </a:lnTo>
                  <a:lnTo>
                    <a:pt x="948" y="23"/>
                  </a:lnTo>
                  <a:lnTo>
                    <a:pt x="890" y="23"/>
                  </a:lnTo>
                  <a:lnTo>
                    <a:pt x="831" y="23"/>
                  </a:lnTo>
                  <a:lnTo>
                    <a:pt x="772" y="23"/>
                  </a:lnTo>
                  <a:lnTo>
                    <a:pt x="714" y="23"/>
                  </a:lnTo>
                  <a:lnTo>
                    <a:pt x="655" y="23"/>
                  </a:lnTo>
                  <a:lnTo>
                    <a:pt x="597" y="23"/>
                  </a:lnTo>
                  <a:lnTo>
                    <a:pt x="538" y="23"/>
                  </a:lnTo>
                  <a:lnTo>
                    <a:pt x="479" y="23"/>
                  </a:lnTo>
                  <a:lnTo>
                    <a:pt x="421" y="23"/>
                  </a:lnTo>
                  <a:lnTo>
                    <a:pt x="362" y="23"/>
                  </a:lnTo>
                  <a:lnTo>
                    <a:pt x="304" y="23"/>
                  </a:lnTo>
                  <a:lnTo>
                    <a:pt x="246" y="23"/>
                  </a:lnTo>
                  <a:lnTo>
                    <a:pt x="188" y="23"/>
                  </a:lnTo>
                  <a:lnTo>
                    <a:pt x="129" y="23"/>
                  </a:lnTo>
                  <a:lnTo>
                    <a:pt x="70" y="23"/>
                  </a:lnTo>
                  <a:lnTo>
                    <a:pt x="12" y="23"/>
                  </a:lnTo>
                  <a:lnTo>
                    <a:pt x="6" y="17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4600" name="Freeform 200"/>
            <p:cNvSpPr>
              <a:spLocks/>
            </p:cNvSpPr>
            <p:nvPr/>
          </p:nvSpPr>
          <p:spPr bwMode="auto">
            <a:xfrm rot="60000" flipH="1">
              <a:off x="4376" y="1988"/>
              <a:ext cx="419" cy="8"/>
            </a:xfrm>
            <a:custGeom>
              <a:avLst/>
              <a:gdLst>
                <a:gd name="T0" fmla="*/ 1633 w 1633"/>
                <a:gd name="T1" fmla="*/ 13 h 25"/>
                <a:gd name="T2" fmla="*/ 1627 w 1633"/>
                <a:gd name="T3" fmla="*/ 13 h 25"/>
                <a:gd name="T4" fmla="*/ 1620 w 1633"/>
                <a:gd name="T5" fmla="*/ 13 h 25"/>
                <a:gd name="T6" fmla="*/ 1614 w 1633"/>
                <a:gd name="T7" fmla="*/ 18 h 25"/>
                <a:gd name="T8" fmla="*/ 1609 w 1633"/>
                <a:gd name="T9" fmla="*/ 25 h 25"/>
                <a:gd name="T10" fmla="*/ 1510 w 1633"/>
                <a:gd name="T11" fmla="*/ 25 h 25"/>
                <a:gd name="T12" fmla="*/ 1411 w 1633"/>
                <a:gd name="T13" fmla="*/ 25 h 25"/>
                <a:gd name="T14" fmla="*/ 1312 w 1633"/>
                <a:gd name="T15" fmla="*/ 25 h 25"/>
                <a:gd name="T16" fmla="*/ 1212 w 1633"/>
                <a:gd name="T17" fmla="*/ 25 h 25"/>
                <a:gd name="T18" fmla="*/ 1113 w 1633"/>
                <a:gd name="T19" fmla="*/ 25 h 25"/>
                <a:gd name="T20" fmla="*/ 1014 w 1633"/>
                <a:gd name="T21" fmla="*/ 25 h 25"/>
                <a:gd name="T22" fmla="*/ 915 w 1633"/>
                <a:gd name="T23" fmla="*/ 25 h 25"/>
                <a:gd name="T24" fmla="*/ 816 w 1633"/>
                <a:gd name="T25" fmla="*/ 25 h 25"/>
                <a:gd name="T26" fmla="*/ 811 w 1633"/>
                <a:gd name="T27" fmla="*/ 19 h 25"/>
                <a:gd name="T28" fmla="*/ 803 w 1633"/>
                <a:gd name="T29" fmla="*/ 13 h 25"/>
                <a:gd name="T30" fmla="*/ 732 w 1633"/>
                <a:gd name="T31" fmla="*/ 13 h 25"/>
                <a:gd name="T32" fmla="*/ 659 w 1633"/>
                <a:gd name="T33" fmla="*/ 13 h 25"/>
                <a:gd name="T34" fmla="*/ 588 w 1633"/>
                <a:gd name="T35" fmla="*/ 13 h 25"/>
                <a:gd name="T36" fmla="*/ 516 w 1633"/>
                <a:gd name="T37" fmla="*/ 13 h 25"/>
                <a:gd name="T38" fmla="*/ 444 w 1633"/>
                <a:gd name="T39" fmla="*/ 13 h 25"/>
                <a:gd name="T40" fmla="*/ 372 w 1633"/>
                <a:gd name="T41" fmla="*/ 13 h 25"/>
                <a:gd name="T42" fmla="*/ 300 w 1633"/>
                <a:gd name="T43" fmla="*/ 13 h 25"/>
                <a:gd name="T44" fmla="*/ 228 w 1633"/>
                <a:gd name="T45" fmla="*/ 13 h 25"/>
                <a:gd name="T46" fmla="*/ 222 w 1633"/>
                <a:gd name="T47" fmla="*/ 7 h 25"/>
                <a:gd name="T48" fmla="*/ 216 w 1633"/>
                <a:gd name="T49" fmla="*/ 0 h 25"/>
                <a:gd name="T50" fmla="*/ 189 w 1633"/>
                <a:gd name="T51" fmla="*/ 0 h 25"/>
                <a:gd name="T52" fmla="*/ 163 w 1633"/>
                <a:gd name="T53" fmla="*/ 0 h 25"/>
                <a:gd name="T54" fmla="*/ 136 w 1633"/>
                <a:gd name="T55" fmla="*/ 0 h 25"/>
                <a:gd name="T56" fmla="*/ 109 w 1633"/>
                <a:gd name="T57" fmla="*/ 0 h 25"/>
                <a:gd name="T58" fmla="*/ 82 w 1633"/>
                <a:gd name="T59" fmla="*/ 0 h 25"/>
                <a:gd name="T60" fmla="*/ 55 w 1633"/>
                <a:gd name="T61" fmla="*/ 0 h 25"/>
                <a:gd name="T62" fmla="*/ 28 w 1633"/>
                <a:gd name="T63" fmla="*/ 0 h 25"/>
                <a:gd name="T64" fmla="*/ 0 w 1633"/>
                <a:gd name="T6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3" h="25">
                  <a:moveTo>
                    <a:pt x="1633" y="13"/>
                  </a:moveTo>
                  <a:lnTo>
                    <a:pt x="1627" y="13"/>
                  </a:lnTo>
                  <a:lnTo>
                    <a:pt x="1620" y="13"/>
                  </a:lnTo>
                  <a:lnTo>
                    <a:pt x="1614" y="18"/>
                  </a:lnTo>
                  <a:lnTo>
                    <a:pt x="1609" y="25"/>
                  </a:lnTo>
                  <a:lnTo>
                    <a:pt x="1510" y="25"/>
                  </a:lnTo>
                  <a:lnTo>
                    <a:pt x="1411" y="25"/>
                  </a:lnTo>
                  <a:lnTo>
                    <a:pt x="1312" y="25"/>
                  </a:lnTo>
                  <a:lnTo>
                    <a:pt x="1212" y="25"/>
                  </a:lnTo>
                  <a:lnTo>
                    <a:pt x="1113" y="25"/>
                  </a:lnTo>
                  <a:lnTo>
                    <a:pt x="1014" y="25"/>
                  </a:lnTo>
                  <a:lnTo>
                    <a:pt x="915" y="25"/>
                  </a:lnTo>
                  <a:lnTo>
                    <a:pt x="816" y="25"/>
                  </a:lnTo>
                  <a:lnTo>
                    <a:pt x="811" y="19"/>
                  </a:lnTo>
                  <a:lnTo>
                    <a:pt x="803" y="13"/>
                  </a:lnTo>
                  <a:lnTo>
                    <a:pt x="732" y="13"/>
                  </a:lnTo>
                  <a:lnTo>
                    <a:pt x="659" y="13"/>
                  </a:lnTo>
                  <a:lnTo>
                    <a:pt x="588" y="13"/>
                  </a:lnTo>
                  <a:lnTo>
                    <a:pt x="516" y="13"/>
                  </a:lnTo>
                  <a:lnTo>
                    <a:pt x="444" y="13"/>
                  </a:lnTo>
                  <a:lnTo>
                    <a:pt x="372" y="13"/>
                  </a:lnTo>
                  <a:lnTo>
                    <a:pt x="300" y="13"/>
                  </a:lnTo>
                  <a:lnTo>
                    <a:pt x="228" y="13"/>
                  </a:lnTo>
                  <a:lnTo>
                    <a:pt x="222" y="7"/>
                  </a:lnTo>
                  <a:lnTo>
                    <a:pt x="216" y="0"/>
                  </a:lnTo>
                  <a:lnTo>
                    <a:pt x="189" y="0"/>
                  </a:lnTo>
                  <a:lnTo>
                    <a:pt x="163" y="0"/>
                  </a:lnTo>
                  <a:lnTo>
                    <a:pt x="136" y="0"/>
                  </a:lnTo>
                  <a:lnTo>
                    <a:pt x="109" y="0"/>
                  </a:lnTo>
                  <a:lnTo>
                    <a:pt x="82" y="0"/>
                  </a:lnTo>
                  <a:lnTo>
                    <a:pt x="55" y="0"/>
                  </a:lnTo>
                  <a:lnTo>
                    <a:pt x="28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4601" name="Freeform 201"/>
            <p:cNvSpPr>
              <a:spLocks/>
            </p:cNvSpPr>
            <p:nvPr/>
          </p:nvSpPr>
          <p:spPr bwMode="auto">
            <a:xfrm rot="60000" flipH="1">
              <a:off x="4375" y="1972"/>
              <a:ext cx="1" cy="15"/>
            </a:xfrm>
            <a:custGeom>
              <a:avLst/>
              <a:gdLst>
                <a:gd name="T0" fmla="*/ 49 h 49"/>
                <a:gd name="T1" fmla="*/ 37 h 49"/>
                <a:gd name="T2" fmla="*/ 24 h 49"/>
                <a:gd name="T3" fmla="*/ 13 h 49"/>
                <a:gd name="T4" fmla="*/ 0 h 4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9">
                  <a:moveTo>
                    <a:pt x="0" y="49"/>
                  </a:moveTo>
                  <a:lnTo>
                    <a:pt x="0" y="37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14602" name="Group 202"/>
            <p:cNvGrpSpPr>
              <a:grpSpLocks/>
            </p:cNvGrpSpPr>
            <p:nvPr/>
          </p:nvGrpSpPr>
          <p:grpSpPr bwMode="auto">
            <a:xfrm>
              <a:off x="3911" y="1276"/>
              <a:ext cx="466" cy="696"/>
              <a:chOff x="3911" y="1192"/>
              <a:chExt cx="466" cy="780"/>
            </a:xfrm>
          </p:grpSpPr>
          <p:sp>
            <p:nvSpPr>
              <p:cNvPr id="614603" name="Freeform 203"/>
              <p:cNvSpPr>
                <a:spLocks/>
              </p:cNvSpPr>
              <p:nvPr/>
            </p:nvSpPr>
            <p:spPr bwMode="auto">
              <a:xfrm rot="60000" flipH="1">
                <a:off x="4360" y="1931"/>
                <a:ext cx="17" cy="41"/>
              </a:xfrm>
              <a:custGeom>
                <a:avLst/>
                <a:gdLst>
                  <a:gd name="T0" fmla="*/ 0 w 72"/>
                  <a:gd name="T1" fmla="*/ 120 h 120"/>
                  <a:gd name="T2" fmla="*/ 5 w 72"/>
                  <a:gd name="T3" fmla="*/ 115 h 120"/>
                  <a:gd name="T4" fmla="*/ 12 w 72"/>
                  <a:gd name="T5" fmla="*/ 109 h 120"/>
                  <a:gd name="T6" fmla="*/ 17 w 72"/>
                  <a:gd name="T7" fmla="*/ 109 h 120"/>
                  <a:gd name="T8" fmla="*/ 22 w 72"/>
                  <a:gd name="T9" fmla="*/ 109 h 120"/>
                  <a:gd name="T10" fmla="*/ 22 w 72"/>
                  <a:gd name="T11" fmla="*/ 103 h 120"/>
                  <a:gd name="T12" fmla="*/ 22 w 72"/>
                  <a:gd name="T13" fmla="*/ 96 h 120"/>
                  <a:gd name="T14" fmla="*/ 35 w 72"/>
                  <a:gd name="T15" fmla="*/ 85 h 120"/>
                  <a:gd name="T16" fmla="*/ 47 w 72"/>
                  <a:gd name="T17" fmla="*/ 73 h 120"/>
                  <a:gd name="T18" fmla="*/ 47 w 72"/>
                  <a:gd name="T19" fmla="*/ 61 h 120"/>
                  <a:gd name="T20" fmla="*/ 47 w 72"/>
                  <a:gd name="T21" fmla="*/ 48 h 120"/>
                  <a:gd name="T22" fmla="*/ 53 w 72"/>
                  <a:gd name="T23" fmla="*/ 42 h 120"/>
                  <a:gd name="T24" fmla="*/ 59 w 72"/>
                  <a:gd name="T25" fmla="*/ 36 h 120"/>
                  <a:gd name="T26" fmla="*/ 59 w 72"/>
                  <a:gd name="T27" fmla="*/ 31 h 120"/>
                  <a:gd name="T28" fmla="*/ 59 w 72"/>
                  <a:gd name="T29" fmla="*/ 24 h 120"/>
                  <a:gd name="T30" fmla="*/ 65 w 72"/>
                  <a:gd name="T31" fmla="*/ 19 h 120"/>
                  <a:gd name="T32" fmla="*/ 72 w 72"/>
                  <a:gd name="T33" fmla="*/ 12 h 120"/>
                  <a:gd name="T34" fmla="*/ 72 w 72"/>
                  <a:gd name="T35" fmla="*/ 7 h 120"/>
                  <a:gd name="T36" fmla="*/ 72 w 72"/>
                  <a:gd name="T3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" h="120">
                    <a:moveTo>
                      <a:pt x="0" y="120"/>
                    </a:moveTo>
                    <a:lnTo>
                      <a:pt x="5" y="115"/>
                    </a:lnTo>
                    <a:lnTo>
                      <a:pt x="12" y="109"/>
                    </a:lnTo>
                    <a:lnTo>
                      <a:pt x="17" y="109"/>
                    </a:lnTo>
                    <a:lnTo>
                      <a:pt x="22" y="109"/>
                    </a:lnTo>
                    <a:lnTo>
                      <a:pt x="22" y="103"/>
                    </a:lnTo>
                    <a:lnTo>
                      <a:pt x="22" y="96"/>
                    </a:lnTo>
                    <a:lnTo>
                      <a:pt x="35" y="85"/>
                    </a:lnTo>
                    <a:lnTo>
                      <a:pt x="47" y="73"/>
                    </a:lnTo>
                    <a:lnTo>
                      <a:pt x="47" y="61"/>
                    </a:lnTo>
                    <a:lnTo>
                      <a:pt x="47" y="48"/>
                    </a:lnTo>
                    <a:lnTo>
                      <a:pt x="53" y="42"/>
                    </a:lnTo>
                    <a:lnTo>
                      <a:pt x="59" y="36"/>
                    </a:lnTo>
                    <a:lnTo>
                      <a:pt x="59" y="31"/>
                    </a:lnTo>
                    <a:lnTo>
                      <a:pt x="59" y="24"/>
                    </a:lnTo>
                    <a:lnTo>
                      <a:pt x="65" y="19"/>
                    </a:lnTo>
                    <a:lnTo>
                      <a:pt x="72" y="12"/>
                    </a:lnTo>
                    <a:lnTo>
                      <a:pt x="72" y="7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4" name="Freeform 204"/>
              <p:cNvSpPr>
                <a:spLocks/>
              </p:cNvSpPr>
              <p:nvPr/>
            </p:nvSpPr>
            <p:spPr bwMode="auto">
              <a:xfrm rot="60000" flipH="1">
                <a:off x="4327" y="1829"/>
                <a:ext cx="18" cy="61"/>
              </a:xfrm>
              <a:custGeom>
                <a:avLst/>
                <a:gdLst>
                  <a:gd name="T0" fmla="*/ 0 w 73"/>
                  <a:gd name="T1" fmla="*/ 181 h 181"/>
                  <a:gd name="T2" fmla="*/ 0 w 73"/>
                  <a:gd name="T3" fmla="*/ 169 h 181"/>
                  <a:gd name="T4" fmla="*/ 0 w 73"/>
                  <a:gd name="T5" fmla="*/ 156 h 181"/>
                  <a:gd name="T6" fmla="*/ 6 w 73"/>
                  <a:gd name="T7" fmla="*/ 150 h 181"/>
                  <a:gd name="T8" fmla="*/ 12 w 73"/>
                  <a:gd name="T9" fmla="*/ 144 h 181"/>
                  <a:gd name="T10" fmla="*/ 12 w 73"/>
                  <a:gd name="T11" fmla="*/ 138 h 181"/>
                  <a:gd name="T12" fmla="*/ 12 w 73"/>
                  <a:gd name="T13" fmla="*/ 133 h 181"/>
                  <a:gd name="T14" fmla="*/ 18 w 73"/>
                  <a:gd name="T15" fmla="*/ 127 h 181"/>
                  <a:gd name="T16" fmla="*/ 24 w 73"/>
                  <a:gd name="T17" fmla="*/ 120 h 181"/>
                  <a:gd name="T18" fmla="*/ 24 w 73"/>
                  <a:gd name="T19" fmla="*/ 114 h 181"/>
                  <a:gd name="T20" fmla="*/ 24 w 73"/>
                  <a:gd name="T21" fmla="*/ 108 h 181"/>
                  <a:gd name="T22" fmla="*/ 30 w 73"/>
                  <a:gd name="T23" fmla="*/ 102 h 181"/>
                  <a:gd name="T24" fmla="*/ 37 w 73"/>
                  <a:gd name="T25" fmla="*/ 96 h 181"/>
                  <a:gd name="T26" fmla="*/ 37 w 73"/>
                  <a:gd name="T27" fmla="*/ 85 h 181"/>
                  <a:gd name="T28" fmla="*/ 37 w 73"/>
                  <a:gd name="T29" fmla="*/ 73 h 181"/>
                  <a:gd name="T30" fmla="*/ 43 w 73"/>
                  <a:gd name="T31" fmla="*/ 67 h 181"/>
                  <a:gd name="T32" fmla="*/ 48 w 73"/>
                  <a:gd name="T33" fmla="*/ 60 h 181"/>
                  <a:gd name="T34" fmla="*/ 48 w 73"/>
                  <a:gd name="T35" fmla="*/ 55 h 181"/>
                  <a:gd name="T36" fmla="*/ 48 w 73"/>
                  <a:gd name="T37" fmla="*/ 48 h 181"/>
                  <a:gd name="T38" fmla="*/ 54 w 73"/>
                  <a:gd name="T39" fmla="*/ 42 h 181"/>
                  <a:gd name="T40" fmla="*/ 60 w 73"/>
                  <a:gd name="T41" fmla="*/ 36 h 181"/>
                  <a:gd name="T42" fmla="*/ 60 w 73"/>
                  <a:gd name="T43" fmla="*/ 31 h 181"/>
                  <a:gd name="T44" fmla="*/ 60 w 73"/>
                  <a:gd name="T45" fmla="*/ 24 h 181"/>
                  <a:gd name="T46" fmla="*/ 66 w 73"/>
                  <a:gd name="T47" fmla="*/ 19 h 181"/>
                  <a:gd name="T48" fmla="*/ 73 w 73"/>
                  <a:gd name="T49" fmla="*/ 12 h 181"/>
                  <a:gd name="T50" fmla="*/ 73 w 73"/>
                  <a:gd name="T51" fmla="*/ 6 h 181"/>
                  <a:gd name="T52" fmla="*/ 73 w 73"/>
                  <a:gd name="T5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181">
                    <a:moveTo>
                      <a:pt x="0" y="181"/>
                    </a:moveTo>
                    <a:lnTo>
                      <a:pt x="0" y="169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2" y="144"/>
                    </a:lnTo>
                    <a:lnTo>
                      <a:pt x="12" y="138"/>
                    </a:lnTo>
                    <a:lnTo>
                      <a:pt x="12" y="133"/>
                    </a:lnTo>
                    <a:lnTo>
                      <a:pt x="18" y="127"/>
                    </a:lnTo>
                    <a:lnTo>
                      <a:pt x="24" y="120"/>
                    </a:lnTo>
                    <a:lnTo>
                      <a:pt x="24" y="114"/>
                    </a:lnTo>
                    <a:lnTo>
                      <a:pt x="24" y="108"/>
                    </a:lnTo>
                    <a:lnTo>
                      <a:pt x="30" y="102"/>
                    </a:lnTo>
                    <a:lnTo>
                      <a:pt x="37" y="96"/>
                    </a:lnTo>
                    <a:lnTo>
                      <a:pt x="37" y="85"/>
                    </a:lnTo>
                    <a:lnTo>
                      <a:pt x="37" y="73"/>
                    </a:lnTo>
                    <a:lnTo>
                      <a:pt x="43" y="67"/>
                    </a:lnTo>
                    <a:lnTo>
                      <a:pt x="48" y="60"/>
                    </a:lnTo>
                    <a:lnTo>
                      <a:pt x="48" y="55"/>
                    </a:lnTo>
                    <a:lnTo>
                      <a:pt x="48" y="48"/>
                    </a:lnTo>
                    <a:lnTo>
                      <a:pt x="54" y="42"/>
                    </a:lnTo>
                    <a:lnTo>
                      <a:pt x="60" y="36"/>
                    </a:lnTo>
                    <a:lnTo>
                      <a:pt x="60" y="31"/>
                    </a:lnTo>
                    <a:lnTo>
                      <a:pt x="60" y="24"/>
                    </a:lnTo>
                    <a:lnTo>
                      <a:pt x="66" y="19"/>
                    </a:lnTo>
                    <a:lnTo>
                      <a:pt x="73" y="12"/>
                    </a:lnTo>
                    <a:lnTo>
                      <a:pt x="73" y="6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5" name="Freeform 205"/>
              <p:cNvSpPr>
                <a:spLocks/>
              </p:cNvSpPr>
              <p:nvPr/>
            </p:nvSpPr>
            <p:spPr bwMode="auto">
              <a:xfrm rot="60000" flipH="1">
                <a:off x="4289" y="1727"/>
                <a:ext cx="25" cy="60"/>
              </a:xfrm>
              <a:custGeom>
                <a:avLst/>
                <a:gdLst>
                  <a:gd name="T0" fmla="*/ 0 w 95"/>
                  <a:gd name="T1" fmla="*/ 179 h 179"/>
                  <a:gd name="T2" fmla="*/ 12 w 95"/>
                  <a:gd name="T3" fmla="*/ 168 h 179"/>
                  <a:gd name="T4" fmla="*/ 23 w 95"/>
                  <a:gd name="T5" fmla="*/ 156 h 179"/>
                  <a:gd name="T6" fmla="*/ 23 w 95"/>
                  <a:gd name="T7" fmla="*/ 144 h 179"/>
                  <a:gd name="T8" fmla="*/ 23 w 95"/>
                  <a:gd name="T9" fmla="*/ 133 h 179"/>
                  <a:gd name="T10" fmla="*/ 29 w 95"/>
                  <a:gd name="T11" fmla="*/ 127 h 179"/>
                  <a:gd name="T12" fmla="*/ 35 w 95"/>
                  <a:gd name="T13" fmla="*/ 120 h 179"/>
                  <a:gd name="T14" fmla="*/ 35 w 95"/>
                  <a:gd name="T15" fmla="*/ 115 h 179"/>
                  <a:gd name="T16" fmla="*/ 35 w 95"/>
                  <a:gd name="T17" fmla="*/ 108 h 179"/>
                  <a:gd name="T18" fmla="*/ 41 w 95"/>
                  <a:gd name="T19" fmla="*/ 102 h 179"/>
                  <a:gd name="T20" fmla="*/ 48 w 95"/>
                  <a:gd name="T21" fmla="*/ 96 h 179"/>
                  <a:gd name="T22" fmla="*/ 48 w 95"/>
                  <a:gd name="T23" fmla="*/ 90 h 179"/>
                  <a:gd name="T24" fmla="*/ 48 w 95"/>
                  <a:gd name="T25" fmla="*/ 83 h 179"/>
                  <a:gd name="T26" fmla="*/ 54 w 95"/>
                  <a:gd name="T27" fmla="*/ 79 h 179"/>
                  <a:gd name="T28" fmla="*/ 60 w 95"/>
                  <a:gd name="T29" fmla="*/ 72 h 179"/>
                  <a:gd name="T30" fmla="*/ 60 w 95"/>
                  <a:gd name="T31" fmla="*/ 67 h 179"/>
                  <a:gd name="T32" fmla="*/ 60 w 95"/>
                  <a:gd name="T33" fmla="*/ 61 h 179"/>
                  <a:gd name="T34" fmla="*/ 65 w 95"/>
                  <a:gd name="T35" fmla="*/ 55 h 179"/>
                  <a:gd name="T36" fmla="*/ 71 w 95"/>
                  <a:gd name="T37" fmla="*/ 48 h 179"/>
                  <a:gd name="T38" fmla="*/ 71 w 95"/>
                  <a:gd name="T39" fmla="*/ 42 h 179"/>
                  <a:gd name="T40" fmla="*/ 71 w 95"/>
                  <a:gd name="T41" fmla="*/ 36 h 179"/>
                  <a:gd name="T42" fmla="*/ 83 w 95"/>
                  <a:gd name="T43" fmla="*/ 25 h 179"/>
                  <a:gd name="T44" fmla="*/ 95 w 95"/>
                  <a:gd name="T45" fmla="*/ 12 h 179"/>
                  <a:gd name="T46" fmla="*/ 95 w 95"/>
                  <a:gd name="T47" fmla="*/ 6 h 179"/>
                  <a:gd name="T48" fmla="*/ 95 w 95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5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3" y="156"/>
                    </a:lnTo>
                    <a:lnTo>
                      <a:pt x="23" y="144"/>
                    </a:lnTo>
                    <a:lnTo>
                      <a:pt x="23" y="133"/>
                    </a:lnTo>
                    <a:lnTo>
                      <a:pt x="29" y="127"/>
                    </a:lnTo>
                    <a:lnTo>
                      <a:pt x="35" y="120"/>
                    </a:lnTo>
                    <a:lnTo>
                      <a:pt x="35" y="115"/>
                    </a:lnTo>
                    <a:lnTo>
                      <a:pt x="35" y="108"/>
                    </a:lnTo>
                    <a:lnTo>
                      <a:pt x="41" y="102"/>
                    </a:lnTo>
                    <a:lnTo>
                      <a:pt x="48" y="96"/>
                    </a:lnTo>
                    <a:lnTo>
                      <a:pt x="48" y="90"/>
                    </a:lnTo>
                    <a:lnTo>
                      <a:pt x="48" y="83"/>
                    </a:lnTo>
                    <a:lnTo>
                      <a:pt x="54" y="79"/>
                    </a:lnTo>
                    <a:lnTo>
                      <a:pt x="60" y="72"/>
                    </a:lnTo>
                    <a:lnTo>
                      <a:pt x="60" y="67"/>
                    </a:lnTo>
                    <a:lnTo>
                      <a:pt x="60" y="61"/>
                    </a:lnTo>
                    <a:lnTo>
                      <a:pt x="65" y="55"/>
                    </a:lnTo>
                    <a:lnTo>
                      <a:pt x="71" y="48"/>
                    </a:lnTo>
                    <a:lnTo>
                      <a:pt x="71" y="42"/>
                    </a:lnTo>
                    <a:lnTo>
                      <a:pt x="71" y="36"/>
                    </a:lnTo>
                    <a:lnTo>
                      <a:pt x="83" y="25"/>
                    </a:lnTo>
                    <a:lnTo>
                      <a:pt x="95" y="12"/>
                    </a:lnTo>
                    <a:lnTo>
                      <a:pt x="95" y="6"/>
                    </a:lnTo>
                    <a:lnTo>
                      <a:pt x="9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6" name="Freeform 206"/>
              <p:cNvSpPr>
                <a:spLocks/>
              </p:cNvSpPr>
              <p:nvPr/>
            </p:nvSpPr>
            <p:spPr bwMode="auto">
              <a:xfrm rot="60000" flipH="1">
                <a:off x="4250" y="1628"/>
                <a:ext cx="22" cy="56"/>
              </a:xfrm>
              <a:custGeom>
                <a:avLst/>
                <a:gdLst>
                  <a:gd name="T0" fmla="*/ 0 w 85"/>
                  <a:gd name="T1" fmla="*/ 167 h 167"/>
                  <a:gd name="T2" fmla="*/ 0 w 85"/>
                  <a:gd name="T3" fmla="*/ 163 h 167"/>
                  <a:gd name="T4" fmla="*/ 0 w 85"/>
                  <a:gd name="T5" fmla="*/ 156 h 167"/>
                  <a:gd name="T6" fmla="*/ 6 w 85"/>
                  <a:gd name="T7" fmla="*/ 150 h 167"/>
                  <a:gd name="T8" fmla="*/ 13 w 85"/>
                  <a:gd name="T9" fmla="*/ 144 h 167"/>
                  <a:gd name="T10" fmla="*/ 13 w 85"/>
                  <a:gd name="T11" fmla="*/ 138 h 167"/>
                  <a:gd name="T12" fmla="*/ 13 w 85"/>
                  <a:gd name="T13" fmla="*/ 132 h 167"/>
                  <a:gd name="T14" fmla="*/ 18 w 85"/>
                  <a:gd name="T15" fmla="*/ 126 h 167"/>
                  <a:gd name="T16" fmla="*/ 24 w 85"/>
                  <a:gd name="T17" fmla="*/ 121 h 167"/>
                  <a:gd name="T18" fmla="*/ 24 w 85"/>
                  <a:gd name="T19" fmla="*/ 115 h 167"/>
                  <a:gd name="T20" fmla="*/ 24 w 85"/>
                  <a:gd name="T21" fmla="*/ 109 h 167"/>
                  <a:gd name="T22" fmla="*/ 30 w 85"/>
                  <a:gd name="T23" fmla="*/ 103 h 167"/>
                  <a:gd name="T24" fmla="*/ 37 w 85"/>
                  <a:gd name="T25" fmla="*/ 96 h 167"/>
                  <a:gd name="T26" fmla="*/ 37 w 85"/>
                  <a:gd name="T27" fmla="*/ 90 h 167"/>
                  <a:gd name="T28" fmla="*/ 37 w 85"/>
                  <a:gd name="T29" fmla="*/ 84 h 167"/>
                  <a:gd name="T30" fmla="*/ 45 w 85"/>
                  <a:gd name="T31" fmla="*/ 75 h 167"/>
                  <a:gd name="T32" fmla="*/ 54 w 85"/>
                  <a:gd name="T33" fmla="*/ 65 h 167"/>
                  <a:gd name="T34" fmla="*/ 64 w 85"/>
                  <a:gd name="T35" fmla="*/ 57 h 167"/>
                  <a:gd name="T36" fmla="*/ 73 w 85"/>
                  <a:gd name="T37" fmla="*/ 48 h 167"/>
                  <a:gd name="T38" fmla="*/ 73 w 85"/>
                  <a:gd name="T39" fmla="*/ 36 h 167"/>
                  <a:gd name="T40" fmla="*/ 73 w 85"/>
                  <a:gd name="T41" fmla="*/ 24 h 167"/>
                  <a:gd name="T42" fmla="*/ 78 w 85"/>
                  <a:gd name="T43" fmla="*/ 19 h 167"/>
                  <a:gd name="T44" fmla="*/ 85 w 85"/>
                  <a:gd name="T45" fmla="*/ 13 h 167"/>
                  <a:gd name="T46" fmla="*/ 85 w 85"/>
                  <a:gd name="T47" fmla="*/ 7 h 167"/>
                  <a:gd name="T48" fmla="*/ 85 w 85"/>
                  <a:gd name="T4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67">
                    <a:moveTo>
                      <a:pt x="0" y="167"/>
                    </a:moveTo>
                    <a:lnTo>
                      <a:pt x="0" y="163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3" y="144"/>
                    </a:lnTo>
                    <a:lnTo>
                      <a:pt x="13" y="138"/>
                    </a:lnTo>
                    <a:lnTo>
                      <a:pt x="13" y="132"/>
                    </a:lnTo>
                    <a:lnTo>
                      <a:pt x="18" y="126"/>
                    </a:lnTo>
                    <a:lnTo>
                      <a:pt x="24" y="121"/>
                    </a:lnTo>
                    <a:lnTo>
                      <a:pt x="24" y="115"/>
                    </a:lnTo>
                    <a:lnTo>
                      <a:pt x="24" y="109"/>
                    </a:lnTo>
                    <a:lnTo>
                      <a:pt x="30" y="103"/>
                    </a:lnTo>
                    <a:lnTo>
                      <a:pt x="37" y="96"/>
                    </a:lnTo>
                    <a:lnTo>
                      <a:pt x="37" y="90"/>
                    </a:lnTo>
                    <a:lnTo>
                      <a:pt x="37" y="84"/>
                    </a:lnTo>
                    <a:lnTo>
                      <a:pt x="45" y="75"/>
                    </a:lnTo>
                    <a:lnTo>
                      <a:pt x="54" y="65"/>
                    </a:lnTo>
                    <a:lnTo>
                      <a:pt x="64" y="57"/>
                    </a:lnTo>
                    <a:lnTo>
                      <a:pt x="73" y="48"/>
                    </a:lnTo>
                    <a:lnTo>
                      <a:pt x="73" y="36"/>
                    </a:lnTo>
                    <a:lnTo>
                      <a:pt x="73" y="24"/>
                    </a:lnTo>
                    <a:lnTo>
                      <a:pt x="78" y="19"/>
                    </a:lnTo>
                    <a:lnTo>
                      <a:pt x="85" y="13"/>
                    </a:lnTo>
                    <a:lnTo>
                      <a:pt x="85" y="7"/>
                    </a:lnTo>
                    <a:lnTo>
                      <a:pt x="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7" name="Freeform 207"/>
              <p:cNvSpPr>
                <a:spLocks/>
              </p:cNvSpPr>
              <p:nvPr/>
            </p:nvSpPr>
            <p:spPr bwMode="auto">
              <a:xfrm rot="60000" flipH="1">
                <a:off x="4200" y="1529"/>
                <a:ext cx="32" cy="58"/>
              </a:xfrm>
              <a:custGeom>
                <a:avLst/>
                <a:gdLst>
                  <a:gd name="T0" fmla="*/ 0 w 121"/>
                  <a:gd name="T1" fmla="*/ 168 h 168"/>
                  <a:gd name="T2" fmla="*/ 12 w 121"/>
                  <a:gd name="T3" fmla="*/ 157 h 168"/>
                  <a:gd name="T4" fmla="*/ 25 w 121"/>
                  <a:gd name="T5" fmla="*/ 144 h 168"/>
                  <a:gd name="T6" fmla="*/ 25 w 121"/>
                  <a:gd name="T7" fmla="*/ 138 h 168"/>
                  <a:gd name="T8" fmla="*/ 25 w 121"/>
                  <a:gd name="T9" fmla="*/ 132 h 168"/>
                  <a:gd name="T10" fmla="*/ 36 w 121"/>
                  <a:gd name="T11" fmla="*/ 120 h 168"/>
                  <a:gd name="T12" fmla="*/ 49 w 121"/>
                  <a:gd name="T13" fmla="*/ 107 h 168"/>
                  <a:gd name="T14" fmla="*/ 49 w 121"/>
                  <a:gd name="T15" fmla="*/ 103 h 168"/>
                  <a:gd name="T16" fmla="*/ 49 w 121"/>
                  <a:gd name="T17" fmla="*/ 97 h 168"/>
                  <a:gd name="T18" fmla="*/ 57 w 121"/>
                  <a:gd name="T19" fmla="*/ 87 h 168"/>
                  <a:gd name="T20" fmla="*/ 67 w 121"/>
                  <a:gd name="T21" fmla="*/ 78 h 168"/>
                  <a:gd name="T22" fmla="*/ 75 w 121"/>
                  <a:gd name="T23" fmla="*/ 69 h 168"/>
                  <a:gd name="T24" fmla="*/ 84 w 121"/>
                  <a:gd name="T25" fmla="*/ 61 h 168"/>
                  <a:gd name="T26" fmla="*/ 84 w 121"/>
                  <a:gd name="T27" fmla="*/ 55 h 168"/>
                  <a:gd name="T28" fmla="*/ 84 w 121"/>
                  <a:gd name="T29" fmla="*/ 48 h 168"/>
                  <a:gd name="T30" fmla="*/ 90 w 121"/>
                  <a:gd name="T31" fmla="*/ 42 h 168"/>
                  <a:gd name="T32" fmla="*/ 96 w 121"/>
                  <a:gd name="T33" fmla="*/ 36 h 168"/>
                  <a:gd name="T34" fmla="*/ 96 w 121"/>
                  <a:gd name="T35" fmla="*/ 30 h 168"/>
                  <a:gd name="T36" fmla="*/ 96 w 121"/>
                  <a:gd name="T37" fmla="*/ 24 h 168"/>
                  <a:gd name="T38" fmla="*/ 108 w 121"/>
                  <a:gd name="T39" fmla="*/ 12 h 168"/>
                  <a:gd name="T40" fmla="*/ 121 w 121"/>
                  <a:gd name="T4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8">
                    <a:moveTo>
                      <a:pt x="0" y="168"/>
                    </a:moveTo>
                    <a:lnTo>
                      <a:pt x="12" y="157"/>
                    </a:lnTo>
                    <a:lnTo>
                      <a:pt x="25" y="144"/>
                    </a:lnTo>
                    <a:lnTo>
                      <a:pt x="25" y="138"/>
                    </a:lnTo>
                    <a:lnTo>
                      <a:pt x="25" y="132"/>
                    </a:lnTo>
                    <a:lnTo>
                      <a:pt x="36" y="120"/>
                    </a:lnTo>
                    <a:lnTo>
                      <a:pt x="49" y="107"/>
                    </a:lnTo>
                    <a:lnTo>
                      <a:pt x="49" y="103"/>
                    </a:lnTo>
                    <a:lnTo>
                      <a:pt x="49" y="97"/>
                    </a:lnTo>
                    <a:lnTo>
                      <a:pt x="57" y="87"/>
                    </a:lnTo>
                    <a:lnTo>
                      <a:pt x="67" y="78"/>
                    </a:lnTo>
                    <a:lnTo>
                      <a:pt x="75" y="69"/>
                    </a:lnTo>
                    <a:lnTo>
                      <a:pt x="84" y="61"/>
                    </a:lnTo>
                    <a:lnTo>
                      <a:pt x="84" y="55"/>
                    </a:lnTo>
                    <a:lnTo>
                      <a:pt x="84" y="48"/>
                    </a:lnTo>
                    <a:lnTo>
                      <a:pt x="90" y="42"/>
                    </a:lnTo>
                    <a:lnTo>
                      <a:pt x="96" y="36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108" y="12"/>
                    </a:lnTo>
                    <a:lnTo>
                      <a:pt x="121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8" name="Freeform 208"/>
              <p:cNvSpPr>
                <a:spLocks/>
              </p:cNvSpPr>
              <p:nvPr/>
            </p:nvSpPr>
            <p:spPr bwMode="auto">
              <a:xfrm rot="60000" flipH="1">
                <a:off x="4143" y="1435"/>
                <a:ext cx="40" cy="61"/>
              </a:xfrm>
              <a:custGeom>
                <a:avLst/>
                <a:gdLst>
                  <a:gd name="T0" fmla="*/ 0 w 157"/>
                  <a:gd name="T1" fmla="*/ 179 h 179"/>
                  <a:gd name="T2" fmla="*/ 12 w 157"/>
                  <a:gd name="T3" fmla="*/ 168 h 179"/>
                  <a:gd name="T4" fmla="*/ 24 w 157"/>
                  <a:gd name="T5" fmla="*/ 156 h 179"/>
                  <a:gd name="T6" fmla="*/ 36 w 157"/>
                  <a:gd name="T7" fmla="*/ 144 h 179"/>
                  <a:gd name="T8" fmla="*/ 48 w 157"/>
                  <a:gd name="T9" fmla="*/ 133 h 179"/>
                  <a:gd name="T10" fmla="*/ 48 w 157"/>
                  <a:gd name="T11" fmla="*/ 127 h 179"/>
                  <a:gd name="T12" fmla="*/ 48 w 157"/>
                  <a:gd name="T13" fmla="*/ 120 h 179"/>
                  <a:gd name="T14" fmla="*/ 58 w 157"/>
                  <a:gd name="T15" fmla="*/ 110 h 179"/>
                  <a:gd name="T16" fmla="*/ 67 w 157"/>
                  <a:gd name="T17" fmla="*/ 102 h 179"/>
                  <a:gd name="T18" fmla="*/ 76 w 157"/>
                  <a:gd name="T19" fmla="*/ 93 h 179"/>
                  <a:gd name="T20" fmla="*/ 85 w 157"/>
                  <a:gd name="T21" fmla="*/ 83 h 179"/>
                  <a:gd name="T22" fmla="*/ 85 w 157"/>
                  <a:gd name="T23" fmla="*/ 78 h 179"/>
                  <a:gd name="T24" fmla="*/ 85 w 157"/>
                  <a:gd name="T25" fmla="*/ 72 h 179"/>
                  <a:gd name="T26" fmla="*/ 102 w 157"/>
                  <a:gd name="T27" fmla="*/ 54 h 179"/>
                  <a:gd name="T28" fmla="*/ 121 w 157"/>
                  <a:gd name="T29" fmla="*/ 37 h 179"/>
                  <a:gd name="T30" fmla="*/ 138 w 157"/>
                  <a:gd name="T31" fmla="*/ 18 h 179"/>
                  <a:gd name="T32" fmla="*/ 157 w 157"/>
                  <a:gd name="T33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4" y="156"/>
                    </a:lnTo>
                    <a:lnTo>
                      <a:pt x="36" y="144"/>
                    </a:lnTo>
                    <a:lnTo>
                      <a:pt x="48" y="133"/>
                    </a:lnTo>
                    <a:lnTo>
                      <a:pt x="48" y="127"/>
                    </a:lnTo>
                    <a:lnTo>
                      <a:pt x="48" y="120"/>
                    </a:lnTo>
                    <a:lnTo>
                      <a:pt x="58" y="110"/>
                    </a:lnTo>
                    <a:lnTo>
                      <a:pt x="67" y="102"/>
                    </a:lnTo>
                    <a:lnTo>
                      <a:pt x="76" y="93"/>
                    </a:lnTo>
                    <a:lnTo>
                      <a:pt x="85" y="83"/>
                    </a:lnTo>
                    <a:lnTo>
                      <a:pt x="85" y="78"/>
                    </a:lnTo>
                    <a:lnTo>
                      <a:pt x="85" y="72"/>
                    </a:lnTo>
                    <a:lnTo>
                      <a:pt x="102" y="54"/>
                    </a:lnTo>
                    <a:lnTo>
                      <a:pt x="121" y="37"/>
                    </a:lnTo>
                    <a:lnTo>
                      <a:pt x="138" y="18"/>
                    </a:lnTo>
                    <a:lnTo>
                      <a:pt x="157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09" name="Freeform 209"/>
              <p:cNvSpPr>
                <a:spLocks/>
              </p:cNvSpPr>
              <p:nvPr/>
            </p:nvSpPr>
            <p:spPr bwMode="auto">
              <a:xfrm rot="60000" flipH="1">
                <a:off x="4071" y="1341"/>
                <a:ext cx="55" cy="61"/>
              </a:xfrm>
              <a:custGeom>
                <a:avLst/>
                <a:gdLst>
                  <a:gd name="T0" fmla="*/ 0 w 215"/>
                  <a:gd name="T1" fmla="*/ 180 h 180"/>
                  <a:gd name="T2" fmla="*/ 11 w 215"/>
                  <a:gd name="T3" fmla="*/ 180 h 180"/>
                  <a:gd name="T4" fmla="*/ 23 w 215"/>
                  <a:gd name="T5" fmla="*/ 180 h 180"/>
                  <a:gd name="T6" fmla="*/ 65 w 215"/>
                  <a:gd name="T7" fmla="*/ 138 h 180"/>
                  <a:gd name="T8" fmla="*/ 107 w 215"/>
                  <a:gd name="T9" fmla="*/ 96 h 180"/>
                  <a:gd name="T10" fmla="*/ 150 w 215"/>
                  <a:gd name="T11" fmla="*/ 54 h 180"/>
                  <a:gd name="T12" fmla="*/ 192 w 215"/>
                  <a:gd name="T13" fmla="*/ 11 h 180"/>
                  <a:gd name="T14" fmla="*/ 197 w 215"/>
                  <a:gd name="T15" fmla="*/ 11 h 180"/>
                  <a:gd name="T16" fmla="*/ 204 w 215"/>
                  <a:gd name="T17" fmla="*/ 11 h 180"/>
                  <a:gd name="T18" fmla="*/ 209 w 215"/>
                  <a:gd name="T19" fmla="*/ 7 h 180"/>
                  <a:gd name="T20" fmla="*/ 215 w 215"/>
                  <a:gd name="T2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180">
                    <a:moveTo>
                      <a:pt x="0" y="180"/>
                    </a:moveTo>
                    <a:lnTo>
                      <a:pt x="11" y="180"/>
                    </a:lnTo>
                    <a:lnTo>
                      <a:pt x="23" y="180"/>
                    </a:lnTo>
                    <a:lnTo>
                      <a:pt x="65" y="138"/>
                    </a:lnTo>
                    <a:lnTo>
                      <a:pt x="107" y="96"/>
                    </a:lnTo>
                    <a:lnTo>
                      <a:pt x="150" y="54"/>
                    </a:lnTo>
                    <a:lnTo>
                      <a:pt x="192" y="11"/>
                    </a:lnTo>
                    <a:lnTo>
                      <a:pt x="197" y="11"/>
                    </a:lnTo>
                    <a:lnTo>
                      <a:pt x="204" y="11"/>
                    </a:lnTo>
                    <a:lnTo>
                      <a:pt x="209" y="7"/>
                    </a:lnTo>
                    <a:lnTo>
                      <a:pt x="21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0" name="Freeform 210"/>
              <p:cNvSpPr>
                <a:spLocks/>
              </p:cNvSpPr>
              <p:nvPr/>
            </p:nvSpPr>
            <p:spPr bwMode="auto">
              <a:xfrm rot="60000" flipH="1">
                <a:off x="3986" y="1250"/>
                <a:ext cx="59" cy="58"/>
              </a:xfrm>
              <a:custGeom>
                <a:avLst/>
                <a:gdLst>
                  <a:gd name="T0" fmla="*/ 0 w 229"/>
                  <a:gd name="T1" fmla="*/ 168 h 168"/>
                  <a:gd name="T2" fmla="*/ 12 w 229"/>
                  <a:gd name="T3" fmla="*/ 156 h 168"/>
                  <a:gd name="T4" fmla="*/ 25 w 229"/>
                  <a:gd name="T5" fmla="*/ 144 h 168"/>
                  <a:gd name="T6" fmla="*/ 36 w 229"/>
                  <a:gd name="T7" fmla="*/ 132 h 168"/>
                  <a:gd name="T8" fmla="*/ 49 w 229"/>
                  <a:gd name="T9" fmla="*/ 119 h 168"/>
                  <a:gd name="T10" fmla="*/ 55 w 229"/>
                  <a:gd name="T11" fmla="*/ 119 h 168"/>
                  <a:gd name="T12" fmla="*/ 61 w 229"/>
                  <a:gd name="T13" fmla="*/ 119 h 168"/>
                  <a:gd name="T14" fmla="*/ 67 w 229"/>
                  <a:gd name="T15" fmla="*/ 114 h 168"/>
                  <a:gd name="T16" fmla="*/ 73 w 229"/>
                  <a:gd name="T17" fmla="*/ 108 h 168"/>
                  <a:gd name="T18" fmla="*/ 79 w 229"/>
                  <a:gd name="T19" fmla="*/ 108 h 168"/>
                  <a:gd name="T20" fmla="*/ 84 w 229"/>
                  <a:gd name="T21" fmla="*/ 108 h 168"/>
                  <a:gd name="T22" fmla="*/ 94 w 229"/>
                  <a:gd name="T23" fmla="*/ 98 h 168"/>
                  <a:gd name="T24" fmla="*/ 102 w 229"/>
                  <a:gd name="T25" fmla="*/ 89 h 168"/>
                  <a:gd name="T26" fmla="*/ 111 w 229"/>
                  <a:gd name="T27" fmla="*/ 81 h 168"/>
                  <a:gd name="T28" fmla="*/ 121 w 229"/>
                  <a:gd name="T29" fmla="*/ 71 h 168"/>
                  <a:gd name="T30" fmla="*/ 127 w 229"/>
                  <a:gd name="T31" fmla="*/ 71 h 168"/>
                  <a:gd name="T32" fmla="*/ 132 w 229"/>
                  <a:gd name="T33" fmla="*/ 71 h 168"/>
                  <a:gd name="T34" fmla="*/ 144 w 229"/>
                  <a:gd name="T35" fmla="*/ 60 h 168"/>
                  <a:gd name="T36" fmla="*/ 157 w 229"/>
                  <a:gd name="T37" fmla="*/ 48 h 168"/>
                  <a:gd name="T38" fmla="*/ 163 w 229"/>
                  <a:gd name="T39" fmla="*/ 48 h 168"/>
                  <a:gd name="T40" fmla="*/ 169 w 229"/>
                  <a:gd name="T41" fmla="*/ 48 h 168"/>
                  <a:gd name="T42" fmla="*/ 178 w 229"/>
                  <a:gd name="T43" fmla="*/ 39 h 168"/>
                  <a:gd name="T44" fmla="*/ 186 w 229"/>
                  <a:gd name="T45" fmla="*/ 30 h 168"/>
                  <a:gd name="T46" fmla="*/ 196 w 229"/>
                  <a:gd name="T47" fmla="*/ 21 h 168"/>
                  <a:gd name="T48" fmla="*/ 204 w 229"/>
                  <a:gd name="T49" fmla="*/ 12 h 168"/>
                  <a:gd name="T50" fmla="*/ 210 w 229"/>
                  <a:gd name="T51" fmla="*/ 12 h 168"/>
                  <a:gd name="T52" fmla="*/ 217 w 229"/>
                  <a:gd name="T53" fmla="*/ 12 h 168"/>
                  <a:gd name="T54" fmla="*/ 223 w 229"/>
                  <a:gd name="T55" fmla="*/ 6 h 168"/>
                  <a:gd name="T56" fmla="*/ 229 w 229"/>
                  <a:gd name="T57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9" h="168">
                    <a:moveTo>
                      <a:pt x="0" y="168"/>
                    </a:moveTo>
                    <a:lnTo>
                      <a:pt x="12" y="156"/>
                    </a:lnTo>
                    <a:lnTo>
                      <a:pt x="25" y="144"/>
                    </a:lnTo>
                    <a:lnTo>
                      <a:pt x="36" y="132"/>
                    </a:lnTo>
                    <a:lnTo>
                      <a:pt x="49" y="119"/>
                    </a:lnTo>
                    <a:lnTo>
                      <a:pt x="55" y="119"/>
                    </a:lnTo>
                    <a:lnTo>
                      <a:pt x="61" y="119"/>
                    </a:lnTo>
                    <a:lnTo>
                      <a:pt x="67" y="114"/>
                    </a:lnTo>
                    <a:lnTo>
                      <a:pt x="73" y="108"/>
                    </a:lnTo>
                    <a:lnTo>
                      <a:pt x="79" y="108"/>
                    </a:lnTo>
                    <a:lnTo>
                      <a:pt x="84" y="108"/>
                    </a:lnTo>
                    <a:lnTo>
                      <a:pt x="94" y="98"/>
                    </a:lnTo>
                    <a:lnTo>
                      <a:pt x="102" y="89"/>
                    </a:lnTo>
                    <a:lnTo>
                      <a:pt x="111" y="81"/>
                    </a:lnTo>
                    <a:lnTo>
                      <a:pt x="121" y="71"/>
                    </a:lnTo>
                    <a:lnTo>
                      <a:pt x="127" y="71"/>
                    </a:lnTo>
                    <a:lnTo>
                      <a:pt x="132" y="71"/>
                    </a:lnTo>
                    <a:lnTo>
                      <a:pt x="144" y="60"/>
                    </a:lnTo>
                    <a:lnTo>
                      <a:pt x="157" y="48"/>
                    </a:lnTo>
                    <a:lnTo>
                      <a:pt x="163" y="48"/>
                    </a:lnTo>
                    <a:lnTo>
                      <a:pt x="169" y="48"/>
                    </a:lnTo>
                    <a:lnTo>
                      <a:pt x="178" y="39"/>
                    </a:lnTo>
                    <a:lnTo>
                      <a:pt x="186" y="30"/>
                    </a:lnTo>
                    <a:lnTo>
                      <a:pt x="196" y="21"/>
                    </a:lnTo>
                    <a:lnTo>
                      <a:pt x="204" y="12"/>
                    </a:lnTo>
                    <a:lnTo>
                      <a:pt x="210" y="12"/>
                    </a:lnTo>
                    <a:lnTo>
                      <a:pt x="217" y="12"/>
                    </a:lnTo>
                    <a:lnTo>
                      <a:pt x="223" y="6"/>
                    </a:lnTo>
                    <a:lnTo>
                      <a:pt x="229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1" name="Freeform 211"/>
              <p:cNvSpPr>
                <a:spLocks/>
              </p:cNvSpPr>
              <p:nvPr/>
            </p:nvSpPr>
            <p:spPr bwMode="auto">
              <a:xfrm rot="60000" flipH="1">
                <a:off x="3911" y="1192"/>
                <a:ext cx="46" cy="28"/>
              </a:xfrm>
              <a:custGeom>
                <a:avLst/>
                <a:gdLst>
                  <a:gd name="T0" fmla="*/ 0 w 180"/>
                  <a:gd name="T1" fmla="*/ 84 h 84"/>
                  <a:gd name="T2" fmla="*/ 6 w 180"/>
                  <a:gd name="T3" fmla="*/ 84 h 84"/>
                  <a:gd name="T4" fmla="*/ 12 w 180"/>
                  <a:gd name="T5" fmla="*/ 84 h 84"/>
                  <a:gd name="T6" fmla="*/ 21 w 180"/>
                  <a:gd name="T7" fmla="*/ 74 h 84"/>
                  <a:gd name="T8" fmla="*/ 30 w 180"/>
                  <a:gd name="T9" fmla="*/ 66 h 84"/>
                  <a:gd name="T10" fmla="*/ 39 w 180"/>
                  <a:gd name="T11" fmla="*/ 57 h 84"/>
                  <a:gd name="T12" fmla="*/ 48 w 180"/>
                  <a:gd name="T13" fmla="*/ 47 h 84"/>
                  <a:gd name="T14" fmla="*/ 53 w 180"/>
                  <a:gd name="T15" fmla="*/ 47 h 84"/>
                  <a:gd name="T16" fmla="*/ 60 w 180"/>
                  <a:gd name="T17" fmla="*/ 47 h 84"/>
                  <a:gd name="T18" fmla="*/ 65 w 180"/>
                  <a:gd name="T19" fmla="*/ 41 h 84"/>
                  <a:gd name="T20" fmla="*/ 72 w 180"/>
                  <a:gd name="T21" fmla="*/ 36 h 84"/>
                  <a:gd name="T22" fmla="*/ 78 w 180"/>
                  <a:gd name="T23" fmla="*/ 36 h 84"/>
                  <a:gd name="T24" fmla="*/ 83 w 180"/>
                  <a:gd name="T25" fmla="*/ 36 h 84"/>
                  <a:gd name="T26" fmla="*/ 95 w 180"/>
                  <a:gd name="T27" fmla="*/ 24 h 84"/>
                  <a:gd name="T28" fmla="*/ 108 w 180"/>
                  <a:gd name="T29" fmla="*/ 11 h 84"/>
                  <a:gd name="T30" fmla="*/ 120 w 180"/>
                  <a:gd name="T31" fmla="*/ 11 h 84"/>
                  <a:gd name="T32" fmla="*/ 132 w 180"/>
                  <a:gd name="T33" fmla="*/ 11 h 84"/>
                  <a:gd name="T34" fmla="*/ 137 w 180"/>
                  <a:gd name="T35" fmla="*/ 6 h 84"/>
                  <a:gd name="T36" fmla="*/ 144 w 180"/>
                  <a:gd name="T37" fmla="*/ 0 h 84"/>
                  <a:gd name="T38" fmla="*/ 153 w 180"/>
                  <a:gd name="T39" fmla="*/ 0 h 84"/>
                  <a:gd name="T40" fmla="*/ 162 w 180"/>
                  <a:gd name="T41" fmla="*/ 0 h 84"/>
                  <a:gd name="T42" fmla="*/ 170 w 180"/>
                  <a:gd name="T43" fmla="*/ 0 h 84"/>
                  <a:gd name="T44" fmla="*/ 180 w 180"/>
                  <a:gd name="T4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0" h="84">
                    <a:moveTo>
                      <a:pt x="0" y="84"/>
                    </a:moveTo>
                    <a:lnTo>
                      <a:pt x="6" y="84"/>
                    </a:lnTo>
                    <a:lnTo>
                      <a:pt x="12" y="84"/>
                    </a:lnTo>
                    <a:lnTo>
                      <a:pt x="21" y="74"/>
                    </a:lnTo>
                    <a:lnTo>
                      <a:pt x="30" y="66"/>
                    </a:lnTo>
                    <a:lnTo>
                      <a:pt x="39" y="57"/>
                    </a:lnTo>
                    <a:lnTo>
                      <a:pt x="48" y="47"/>
                    </a:lnTo>
                    <a:lnTo>
                      <a:pt x="53" y="47"/>
                    </a:lnTo>
                    <a:lnTo>
                      <a:pt x="60" y="47"/>
                    </a:lnTo>
                    <a:lnTo>
                      <a:pt x="65" y="41"/>
                    </a:lnTo>
                    <a:lnTo>
                      <a:pt x="72" y="36"/>
                    </a:lnTo>
                    <a:lnTo>
                      <a:pt x="78" y="36"/>
                    </a:lnTo>
                    <a:lnTo>
                      <a:pt x="83" y="36"/>
                    </a:lnTo>
                    <a:lnTo>
                      <a:pt x="95" y="24"/>
                    </a:lnTo>
                    <a:lnTo>
                      <a:pt x="108" y="11"/>
                    </a:lnTo>
                    <a:lnTo>
                      <a:pt x="120" y="11"/>
                    </a:lnTo>
                    <a:lnTo>
                      <a:pt x="132" y="11"/>
                    </a:lnTo>
                    <a:lnTo>
                      <a:pt x="137" y="6"/>
                    </a:lnTo>
                    <a:lnTo>
                      <a:pt x="144" y="0"/>
                    </a:lnTo>
                    <a:lnTo>
                      <a:pt x="153" y="0"/>
                    </a:lnTo>
                    <a:lnTo>
                      <a:pt x="162" y="0"/>
                    </a:lnTo>
                    <a:lnTo>
                      <a:pt x="170" y="0"/>
                    </a:lnTo>
                    <a:lnTo>
                      <a:pt x="18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4612" name="Group 212"/>
            <p:cNvGrpSpPr>
              <a:grpSpLocks/>
            </p:cNvGrpSpPr>
            <p:nvPr/>
          </p:nvGrpSpPr>
          <p:grpSpPr bwMode="auto">
            <a:xfrm>
              <a:off x="4797" y="1079"/>
              <a:ext cx="392" cy="913"/>
              <a:chOff x="4797" y="1079"/>
              <a:chExt cx="368" cy="913"/>
            </a:xfrm>
          </p:grpSpPr>
          <p:sp>
            <p:nvSpPr>
              <p:cNvPr id="614613" name="Freeform 213"/>
              <p:cNvSpPr>
                <a:spLocks/>
              </p:cNvSpPr>
              <p:nvPr/>
            </p:nvSpPr>
            <p:spPr bwMode="auto">
              <a:xfrm rot="60000" flipH="1">
                <a:off x="4797" y="1780"/>
                <a:ext cx="80" cy="212"/>
              </a:xfrm>
              <a:custGeom>
                <a:avLst/>
                <a:gdLst>
                  <a:gd name="T0" fmla="*/ 312 w 312"/>
                  <a:gd name="T1" fmla="*/ 617 h 623"/>
                  <a:gd name="T2" fmla="*/ 307 w 312"/>
                  <a:gd name="T3" fmla="*/ 605 h 623"/>
                  <a:gd name="T4" fmla="*/ 300 w 312"/>
                  <a:gd name="T5" fmla="*/ 594 h 623"/>
                  <a:gd name="T6" fmla="*/ 294 w 312"/>
                  <a:gd name="T7" fmla="*/ 582 h 623"/>
                  <a:gd name="T8" fmla="*/ 288 w 312"/>
                  <a:gd name="T9" fmla="*/ 570 h 623"/>
                  <a:gd name="T10" fmla="*/ 276 w 312"/>
                  <a:gd name="T11" fmla="*/ 552 h 623"/>
                  <a:gd name="T12" fmla="*/ 264 w 312"/>
                  <a:gd name="T13" fmla="*/ 528 h 623"/>
                  <a:gd name="T14" fmla="*/ 258 w 312"/>
                  <a:gd name="T15" fmla="*/ 509 h 623"/>
                  <a:gd name="T16" fmla="*/ 252 w 312"/>
                  <a:gd name="T17" fmla="*/ 498 h 623"/>
                  <a:gd name="T18" fmla="*/ 246 w 312"/>
                  <a:gd name="T19" fmla="*/ 486 h 623"/>
                  <a:gd name="T20" fmla="*/ 239 w 312"/>
                  <a:gd name="T21" fmla="*/ 474 h 623"/>
                  <a:gd name="T22" fmla="*/ 234 w 312"/>
                  <a:gd name="T23" fmla="*/ 462 h 623"/>
                  <a:gd name="T24" fmla="*/ 228 w 312"/>
                  <a:gd name="T25" fmla="*/ 450 h 623"/>
                  <a:gd name="T26" fmla="*/ 223 w 312"/>
                  <a:gd name="T27" fmla="*/ 438 h 623"/>
                  <a:gd name="T28" fmla="*/ 217 w 312"/>
                  <a:gd name="T29" fmla="*/ 426 h 623"/>
                  <a:gd name="T30" fmla="*/ 211 w 312"/>
                  <a:gd name="T31" fmla="*/ 413 h 623"/>
                  <a:gd name="T32" fmla="*/ 204 w 312"/>
                  <a:gd name="T33" fmla="*/ 402 h 623"/>
                  <a:gd name="T34" fmla="*/ 198 w 312"/>
                  <a:gd name="T35" fmla="*/ 390 h 623"/>
                  <a:gd name="T36" fmla="*/ 192 w 312"/>
                  <a:gd name="T37" fmla="*/ 377 h 623"/>
                  <a:gd name="T38" fmla="*/ 180 w 312"/>
                  <a:gd name="T39" fmla="*/ 359 h 623"/>
                  <a:gd name="T40" fmla="*/ 167 w 312"/>
                  <a:gd name="T41" fmla="*/ 336 h 623"/>
                  <a:gd name="T42" fmla="*/ 162 w 312"/>
                  <a:gd name="T43" fmla="*/ 317 h 623"/>
                  <a:gd name="T44" fmla="*/ 156 w 312"/>
                  <a:gd name="T45" fmla="*/ 305 h 623"/>
                  <a:gd name="T46" fmla="*/ 144 w 312"/>
                  <a:gd name="T47" fmla="*/ 288 h 623"/>
                  <a:gd name="T48" fmla="*/ 131 w 312"/>
                  <a:gd name="T49" fmla="*/ 269 h 623"/>
                  <a:gd name="T50" fmla="*/ 126 w 312"/>
                  <a:gd name="T51" fmla="*/ 257 h 623"/>
                  <a:gd name="T52" fmla="*/ 121 w 312"/>
                  <a:gd name="T53" fmla="*/ 246 h 623"/>
                  <a:gd name="T54" fmla="*/ 115 w 312"/>
                  <a:gd name="T55" fmla="*/ 234 h 623"/>
                  <a:gd name="T56" fmla="*/ 108 w 312"/>
                  <a:gd name="T57" fmla="*/ 222 h 623"/>
                  <a:gd name="T58" fmla="*/ 102 w 312"/>
                  <a:gd name="T59" fmla="*/ 209 h 623"/>
                  <a:gd name="T60" fmla="*/ 96 w 312"/>
                  <a:gd name="T61" fmla="*/ 192 h 623"/>
                  <a:gd name="T62" fmla="*/ 84 w 312"/>
                  <a:gd name="T63" fmla="*/ 167 h 623"/>
                  <a:gd name="T64" fmla="*/ 71 w 312"/>
                  <a:gd name="T65" fmla="*/ 150 h 623"/>
                  <a:gd name="T66" fmla="*/ 66 w 312"/>
                  <a:gd name="T67" fmla="*/ 138 h 623"/>
                  <a:gd name="T68" fmla="*/ 60 w 312"/>
                  <a:gd name="T69" fmla="*/ 126 h 623"/>
                  <a:gd name="T70" fmla="*/ 54 w 312"/>
                  <a:gd name="T71" fmla="*/ 113 h 623"/>
                  <a:gd name="T72" fmla="*/ 48 w 312"/>
                  <a:gd name="T73" fmla="*/ 102 h 623"/>
                  <a:gd name="T74" fmla="*/ 42 w 312"/>
                  <a:gd name="T75" fmla="*/ 90 h 623"/>
                  <a:gd name="T76" fmla="*/ 35 w 312"/>
                  <a:gd name="T77" fmla="*/ 77 h 623"/>
                  <a:gd name="T78" fmla="*/ 29 w 312"/>
                  <a:gd name="T79" fmla="*/ 65 h 623"/>
                  <a:gd name="T80" fmla="*/ 23 w 312"/>
                  <a:gd name="T81" fmla="*/ 48 h 623"/>
                  <a:gd name="T82" fmla="*/ 12 w 312"/>
                  <a:gd name="T83" fmla="*/ 24 h 623"/>
                  <a:gd name="T84" fmla="*/ 0 w 312"/>
                  <a:gd name="T85" fmla="*/ 5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12" h="623">
                    <a:moveTo>
                      <a:pt x="312" y="623"/>
                    </a:moveTo>
                    <a:lnTo>
                      <a:pt x="312" y="617"/>
                    </a:lnTo>
                    <a:lnTo>
                      <a:pt x="312" y="611"/>
                    </a:lnTo>
                    <a:lnTo>
                      <a:pt x="307" y="605"/>
                    </a:lnTo>
                    <a:lnTo>
                      <a:pt x="300" y="600"/>
                    </a:lnTo>
                    <a:lnTo>
                      <a:pt x="300" y="594"/>
                    </a:lnTo>
                    <a:lnTo>
                      <a:pt x="300" y="587"/>
                    </a:lnTo>
                    <a:lnTo>
                      <a:pt x="294" y="582"/>
                    </a:lnTo>
                    <a:lnTo>
                      <a:pt x="288" y="576"/>
                    </a:lnTo>
                    <a:lnTo>
                      <a:pt x="288" y="570"/>
                    </a:lnTo>
                    <a:lnTo>
                      <a:pt x="288" y="563"/>
                    </a:lnTo>
                    <a:lnTo>
                      <a:pt x="276" y="552"/>
                    </a:lnTo>
                    <a:lnTo>
                      <a:pt x="264" y="540"/>
                    </a:lnTo>
                    <a:lnTo>
                      <a:pt x="264" y="528"/>
                    </a:lnTo>
                    <a:lnTo>
                      <a:pt x="264" y="515"/>
                    </a:lnTo>
                    <a:lnTo>
                      <a:pt x="258" y="509"/>
                    </a:lnTo>
                    <a:lnTo>
                      <a:pt x="252" y="503"/>
                    </a:lnTo>
                    <a:lnTo>
                      <a:pt x="252" y="498"/>
                    </a:lnTo>
                    <a:lnTo>
                      <a:pt x="252" y="491"/>
                    </a:lnTo>
                    <a:lnTo>
                      <a:pt x="246" y="486"/>
                    </a:lnTo>
                    <a:lnTo>
                      <a:pt x="239" y="479"/>
                    </a:lnTo>
                    <a:lnTo>
                      <a:pt x="239" y="474"/>
                    </a:lnTo>
                    <a:lnTo>
                      <a:pt x="239" y="467"/>
                    </a:lnTo>
                    <a:lnTo>
                      <a:pt x="234" y="462"/>
                    </a:lnTo>
                    <a:lnTo>
                      <a:pt x="228" y="455"/>
                    </a:lnTo>
                    <a:lnTo>
                      <a:pt x="228" y="450"/>
                    </a:lnTo>
                    <a:lnTo>
                      <a:pt x="228" y="444"/>
                    </a:lnTo>
                    <a:lnTo>
                      <a:pt x="223" y="438"/>
                    </a:lnTo>
                    <a:lnTo>
                      <a:pt x="217" y="432"/>
                    </a:lnTo>
                    <a:lnTo>
                      <a:pt x="217" y="426"/>
                    </a:lnTo>
                    <a:lnTo>
                      <a:pt x="217" y="419"/>
                    </a:lnTo>
                    <a:lnTo>
                      <a:pt x="211" y="413"/>
                    </a:lnTo>
                    <a:lnTo>
                      <a:pt x="204" y="407"/>
                    </a:lnTo>
                    <a:lnTo>
                      <a:pt x="204" y="402"/>
                    </a:lnTo>
                    <a:lnTo>
                      <a:pt x="204" y="396"/>
                    </a:lnTo>
                    <a:lnTo>
                      <a:pt x="198" y="390"/>
                    </a:lnTo>
                    <a:lnTo>
                      <a:pt x="192" y="383"/>
                    </a:lnTo>
                    <a:lnTo>
                      <a:pt x="192" y="377"/>
                    </a:lnTo>
                    <a:lnTo>
                      <a:pt x="192" y="371"/>
                    </a:lnTo>
                    <a:lnTo>
                      <a:pt x="180" y="359"/>
                    </a:lnTo>
                    <a:lnTo>
                      <a:pt x="167" y="348"/>
                    </a:lnTo>
                    <a:lnTo>
                      <a:pt x="167" y="336"/>
                    </a:lnTo>
                    <a:lnTo>
                      <a:pt x="167" y="323"/>
                    </a:lnTo>
                    <a:lnTo>
                      <a:pt x="162" y="317"/>
                    </a:lnTo>
                    <a:lnTo>
                      <a:pt x="156" y="311"/>
                    </a:lnTo>
                    <a:lnTo>
                      <a:pt x="156" y="305"/>
                    </a:lnTo>
                    <a:lnTo>
                      <a:pt x="156" y="300"/>
                    </a:lnTo>
                    <a:lnTo>
                      <a:pt x="144" y="288"/>
                    </a:lnTo>
                    <a:lnTo>
                      <a:pt x="131" y="275"/>
                    </a:lnTo>
                    <a:lnTo>
                      <a:pt x="131" y="269"/>
                    </a:lnTo>
                    <a:lnTo>
                      <a:pt x="131" y="263"/>
                    </a:lnTo>
                    <a:lnTo>
                      <a:pt x="126" y="257"/>
                    </a:lnTo>
                    <a:lnTo>
                      <a:pt x="121" y="252"/>
                    </a:lnTo>
                    <a:lnTo>
                      <a:pt x="121" y="246"/>
                    </a:lnTo>
                    <a:lnTo>
                      <a:pt x="121" y="240"/>
                    </a:lnTo>
                    <a:lnTo>
                      <a:pt x="115" y="234"/>
                    </a:lnTo>
                    <a:lnTo>
                      <a:pt x="108" y="227"/>
                    </a:lnTo>
                    <a:lnTo>
                      <a:pt x="108" y="222"/>
                    </a:lnTo>
                    <a:lnTo>
                      <a:pt x="108" y="215"/>
                    </a:lnTo>
                    <a:lnTo>
                      <a:pt x="102" y="209"/>
                    </a:lnTo>
                    <a:lnTo>
                      <a:pt x="96" y="203"/>
                    </a:lnTo>
                    <a:lnTo>
                      <a:pt x="96" y="192"/>
                    </a:lnTo>
                    <a:lnTo>
                      <a:pt x="96" y="179"/>
                    </a:lnTo>
                    <a:lnTo>
                      <a:pt x="84" y="167"/>
                    </a:lnTo>
                    <a:lnTo>
                      <a:pt x="71" y="155"/>
                    </a:lnTo>
                    <a:lnTo>
                      <a:pt x="71" y="150"/>
                    </a:lnTo>
                    <a:lnTo>
                      <a:pt x="71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6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5" y="83"/>
                    </a:lnTo>
                    <a:lnTo>
                      <a:pt x="35" y="77"/>
                    </a:lnTo>
                    <a:lnTo>
                      <a:pt x="35" y="71"/>
                    </a:lnTo>
                    <a:lnTo>
                      <a:pt x="29" y="65"/>
                    </a:lnTo>
                    <a:lnTo>
                      <a:pt x="23" y="59"/>
                    </a:lnTo>
                    <a:lnTo>
                      <a:pt x="23" y="48"/>
                    </a:lnTo>
                    <a:lnTo>
                      <a:pt x="23" y="36"/>
                    </a:lnTo>
                    <a:lnTo>
                      <a:pt x="12" y="24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4" name="Freeform 214"/>
              <p:cNvSpPr>
                <a:spLocks/>
              </p:cNvSpPr>
              <p:nvPr/>
            </p:nvSpPr>
            <p:spPr bwMode="auto">
              <a:xfrm rot="60000" flipH="1">
                <a:off x="4895" y="1680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6 h 192"/>
                  <a:gd name="T4" fmla="*/ 84 w 84"/>
                  <a:gd name="T5" fmla="*/ 179 h 192"/>
                  <a:gd name="T6" fmla="*/ 78 w 84"/>
                  <a:gd name="T7" fmla="*/ 173 h 192"/>
                  <a:gd name="T8" fmla="*/ 71 w 84"/>
                  <a:gd name="T9" fmla="*/ 167 h 192"/>
                  <a:gd name="T10" fmla="*/ 71 w 84"/>
                  <a:gd name="T11" fmla="*/ 161 h 192"/>
                  <a:gd name="T12" fmla="*/ 71 w 84"/>
                  <a:gd name="T13" fmla="*/ 155 h 192"/>
                  <a:gd name="T14" fmla="*/ 65 w 84"/>
                  <a:gd name="T15" fmla="*/ 150 h 192"/>
                  <a:gd name="T16" fmla="*/ 60 w 84"/>
                  <a:gd name="T17" fmla="*/ 143 h 192"/>
                  <a:gd name="T18" fmla="*/ 60 w 84"/>
                  <a:gd name="T19" fmla="*/ 131 h 192"/>
                  <a:gd name="T20" fmla="*/ 60 w 84"/>
                  <a:gd name="T21" fmla="*/ 119 h 192"/>
                  <a:gd name="T22" fmla="*/ 54 w 84"/>
                  <a:gd name="T23" fmla="*/ 113 h 192"/>
                  <a:gd name="T24" fmla="*/ 48 w 84"/>
                  <a:gd name="T25" fmla="*/ 107 h 192"/>
                  <a:gd name="T26" fmla="*/ 48 w 84"/>
                  <a:gd name="T27" fmla="*/ 102 h 192"/>
                  <a:gd name="T28" fmla="*/ 48 w 84"/>
                  <a:gd name="T29" fmla="*/ 96 h 192"/>
                  <a:gd name="T30" fmla="*/ 42 w 84"/>
                  <a:gd name="T31" fmla="*/ 90 h 192"/>
                  <a:gd name="T32" fmla="*/ 36 w 84"/>
                  <a:gd name="T33" fmla="*/ 83 h 192"/>
                  <a:gd name="T34" fmla="*/ 36 w 84"/>
                  <a:gd name="T35" fmla="*/ 77 h 192"/>
                  <a:gd name="T36" fmla="*/ 36 w 84"/>
                  <a:gd name="T37" fmla="*/ 71 h 192"/>
                  <a:gd name="T38" fmla="*/ 30 w 84"/>
                  <a:gd name="T39" fmla="*/ 65 h 192"/>
                  <a:gd name="T40" fmla="*/ 24 w 84"/>
                  <a:gd name="T41" fmla="*/ 59 h 192"/>
                  <a:gd name="T42" fmla="*/ 24 w 84"/>
                  <a:gd name="T43" fmla="*/ 53 h 192"/>
                  <a:gd name="T44" fmla="*/ 24 w 84"/>
                  <a:gd name="T45" fmla="*/ 46 h 192"/>
                  <a:gd name="T46" fmla="*/ 19 w 84"/>
                  <a:gd name="T47" fmla="*/ 42 h 192"/>
                  <a:gd name="T48" fmla="*/ 11 w 84"/>
                  <a:gd name="T49" fmla="*/ 35 h 192"/>
                  <a:gd name="T50" fmla="*/ 11 w 84"/>
                  <a:gd name="T51" fmla="*/ 29 h 192"/>
                  <a:gd name="T52" fmla="*/ 11 w 84"/>
                  <a:gd name="T53" fmla="*/ 23 h 192"/>
                  <a:gd name="T54" fmla="*/ 6 w 84"/>
                  <a:gd name="T55" fmla="*/ 17 h 192"/>
                  <a:gd name="T56" fmla="*/ 0 w 84"/>
                  <a:gd name="T57" fmla="*/ 11 h 192"/>
                  <a:gd name="T58" fmla="*/ 0 w 84"/>
                  <a:gd name="T59" fmla="*/ 5 h 192"/>
                  <a:gd name="T60" fmla="*/ 0 w 84"/>
                  <a:gd name="T6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6"/>
                    </a:lnTo>
                    <a:lnTo>
                      <a:pt x="84" y="179"/>
                    </a:lnTo>
                    <a:lnTo>
                      <a:pt x="78" y="173"/>
                    </a:lnTo>
                    <a:lnTo>
                      <a:pt x="71" y="167"/>
                    </a:lnTo>
                    <a:lnTo>
                      <a:pt x="71" y="161"/>
                    </a:lnTo>
                    <a:lnTo>
                      <a:pt x="71" y="155"/>
                    </a:lnTo>
                    <a:lnTo>
                      <a:pt x="65" y="150"/>
                    </a:lnTo>
                    <a:lnTo>
                      <a:pt x="60" y="143"/>
                    </a:lnTo>
                    <a:lnTo>
                      <a:pt x="60" y="131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6" y="83"/>
                    </a:lnTo>
                    <a:lnTo>
                      <a:pt x="36" y="77"/>
                    </a:lnTo>
                    <a:lnTo>
                      <a:pt x="36" y="71"/>
                    </a:lnTo>
                    <a:lnTo>
                      <a:pt x="30" y="65"/>
                    </a:lnTo>
                    <a:lnTo>
                      <a:pt x="24" y="59"/>
                    </a:lnTo>
                    <a:lnTo>
                      <a:pt x="24" y="53"/>
                    </a:lnTo>
                    <a:lnTo>
                      <a:pt x="24" y="46"/>
                    </a:lnTo>
                    <a:lnTo>
                      <a:pt x="19" y="42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11" y="23"/>
                    </a:lnTo>
                    <a:lnTo>
                      <a:pt x="6" y="17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5" name="Freeform 215"/>
              <p:cNvSpPr>
                <a:spLocks/>
              </p:cNvSpPr>
              <p:nvPr/>
            </p:nvSpPr>
            <p:spPr bwMode="auto">
              <a:xfrm rot="60000" flipH="1">
                <a:off x="4934" y="1588"/>
                <a:ext cx="22" cy="61"/>
              </a:xfrm>
              <a:custGeom>
                <a:avLst/>
                <a:gdLst>
                  <a:gd name="T0" fmla="*/ 84 w 84"/>
                  <a:gd name="T1" fmla="*/ 180 h 180"/>
                  <a:gd name="T2" fmla="*/ 84 w 84"/>
                  <a:gd name="T3" fmla="*/ 175 h 180"/>
                  <a:gd name="T4" fmla="*/ 84 w 84"/>
                  <a:gd name="T5" fmla="*/ 169 h 180"/>
                  <a:gd name="T6" fmla="*/ 78 w 84"/>
                  <a:gd name="T7" fmla="*/ 163 h 180"/>
                  <a:gd name="T8" fmla="*/ 72 w 84"/>
                  <a:gd name="T9" fmla="*/ 156 h 180"/>
                  <a:gd name="T10" fmla="*/ 72 w 84"/>
                  <a:gd name="T11" fmla="*/ 150 h 180"/>
                  <a:gd name="T12" fmla="*/ 72 w 84"/>
                  <a:gd name="T13" fmla="*/ 144 h 180"/>
                  <a:gd name="T14" fmla="*/ 66 w 84"/>
                  <a:gd name="T15" fmla="*/ 138 h 180"/>
                  <a:gd name="T16" fmla="*/ 59 w 84"/>
                  <a:gd name="T17" fmla="*/ 132 h 180"/>
                  <a:gd name="T18" fmla="*/ 59 w 84"/>
                  <a:gd name="T19" fmla="*/ 127 h 180"/>
                  <a:gd name="T20" fmla="*/ 59 w 84"/>
                  <a:gd name="T21" fmla="*/ 120 h 180"/>
                  <a:gd name="T22" fmla="*/ 55 w 84"/>
                  <a:gd name="T23" fmla="*/ 114 h 180"/>
                  <a:gd name="T24" fmla="*/ 48 w 84"/>
                  <a:gd name="T25" fmla="*/ 108 h 180"/>
                  <a:gd name="T26" fmla="*/ 48 w 84"/>
                  <a:gd name="T27" fmla="*/ 102 h 180"/>
                  <a:gd name="T28" fmla="*/ 48 w 84"/>
                  <a:gd name="T29" fmla="*/ 96 h 180"/>
                  <a:gd name="T30" fmla="*/ 36 w 84"/>
                  <a:gd name="T31" fmla="*/ 84 h 180"/>
                  <a:gd name="T32" fmla="*/ 23 w 84"/>
                  <a:gd name="T33" fmla="*/ 73 h 180"/>
                  <a:gd name="T34" fmla="*/ 23 w 84"/>
                  <a:gd name="T35" fmla="*/ 61 h 180"/>
                  <a:gd name="T36" fmla="*/ 23 w 84"/>
                  <a:gd name="T37" fmla="*/ 48 h 180"/>
                  <a:gd name="T38" fmla="*/ 11 w 84"/>
                  <a:gd name="T39" fmla="*/ 36 h 180"/>
                  <a:gd name="T40" fmla="*/ 0 w 84"/>
                  <a:gd name="T41" fmla="*/ 23 h 180"/>
                  <a:gd name="T42" fmla="*/ 0 w 84"/>
                  <a:gd name="T43" fmla="*/ 12 h 180"/>
                  <a:gd name="T44" fmla="*/ 0 w 84"/>
                  <a:gd name="T4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" h="180">
                    <a:moveTo>
                      <a:pt x="84" y="180"/>
                    </a:moveTo>
                    <a:lnTo>
                      <a:pt x="84" y="175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59" y="132"/>
                    </a:lnTo>
                    <a:lnTo>
                      <a:pt x="59" y="127"/>
                    </a:lnTo>
                    <a:lnTo>
                      <a:pt x="59" y="120"/>
                    </a:lnTo>
                    <a:lnTo>
                      <a:pt x="55" y="114"/>
                    </a:lnTo>
                    <a:lnTo>
                      <a:pt x="48" y="108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36" y="84"/>
                    </a:lnTo>
                    <a:lnTo>
                      <a:pt x="23" y="73"/>
                    </a:lnTo>
                    <a:lnTo>
                      <a:pt x="23" y="61"/>
                    </a:lnTo>
                    <a:lnTo>
                      <a:pt x="23" y="48"/>
                    </a:lnTo>
                    <a:lnTo>
                      <a:pt x="11" y="36"/>
                    </a:lnTo>
                    <a:lnTo>
                      <a:pt x="0" y="23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6" name="Freeform 216"/>
              <p:cNvSpPr>
                <a:spLocks/>
              </p:cNvSpPr>
              <p:nvPr/>
            </p:nvSpPr>
            <p:spPr bwMode="auto">
              <a:xfrm rot="60000" flipH="1">
                <a:off x="4975" y="1482"/>
                <a:ext cx="26" cy="61"/>
              </a:xfrm>
              <a:custGeom>
                <a:avLst/>
                <a:gdLst>
                  <a:gd name="T0" fmla="*/ 96 w 96"/>
                  <a:gd name="T1" fmla="*/ 180 h 180"/>
                  <a:gd name="T2" fmla="*/ 90 w 96"/>
                  <a:gd name="T3" fmla="*/ 174 h 180"/>
                  <a:gd name="T4" fmla="*/ 83 w 96"/>
                  <a:gd name="T5" fmla="*/ 168 h 180"/>
                  <a:gd name="T6" fmla="*/ 83 w 96"/>
                  <a:gd name="T7" fmla="*/ 163 h 180"/>
                  <a:gd name="T8" fmla="*/ 83 w 96"/>
                  <a:gd name="T9" fmla="*/ 156 h 180"/>
                  <a:gd name="T10" fmla="*/ 77 w 96"/>
                  <a:gd name="T11" fmla="*/ 150 h 180"/>
                  <a:gd name="T12" fmla="*/ 72 w 96"/>
                  <a:gd name="T13" fmla="*/ 144 h 180"/>
                  <a:gd name="T14" fmla="*/ 72 w 96"/>
                  <a:gd name="T15" fmla="*/ 139 h 180"/>
                  <a:gd name="T16" fmla="*/ 72 w 96"/>
                  <a:gd name="T17" fmla="*/ 132 h 180"/>
                  <a:gd name="T18" fmla="*/ 66 w 96"/>
                  <a:gd name="T19" fmla="*/ 127 h 180"/>
                  <a:gd name="T20" fmla="*/ 60 w 96"/>
                  <a:gd name="T21" fmla="*/ 120 h 180"/>
                  <a:gd name="T22" fmla="*/ 60 w 96"/>
                  <a:gd name="T23" fmla="*/ 114 h 180"/>
                  <a:gd name="T24" fmla="*/ 60 w 96"/>
                  <a:gd name="T25" fmla="*/ 108 h 180"/>
                  <a:gd name="T26" fmla="*/ 54 w 96"/>
                  <a:gd name="T27" fmla="*/ 102 h 180"/>
                  <a:gd name="T28" fmla="*/ 47 w 96"/>
                  <a:gd name="T29" fmla="*/ 95 h 180"/>
                  <a:gd name="T30" fmla="*/ 47 w 96"/>
                  <a:gd name="T31" fmla="*/ 91 h 180"/>
                  <a:gd name="T32" fmla="*/ 47 w 96"/>
                  <a:gd name="T33" fmla="*/ 83 h 180"/>
                  <a:gd name="T34" fmla="*/ 42 w 96"/>
                  <a:gd name="T35" fmla="*/ 78 h 180"/>
                  <a:gd name="T36" fmla="*/ 36 w 96"/>
                  <a:gd name="T37" fmla="*/ 72 h 180"/>
                  <a:gd name="T38" fmla="*/ 36 w 96"/>
                  <a:gd name="T39" fmla="*/ 66 h 180"/>
                  <a:gd name="T40" fmla="*/ 36 w 96"/>
                  <a:gd name="T41" fmla="*/ 60 h 180"/>
                  <a:gd name="T42" fmla="*/ 31 w 96"/>
                  <a:gd name="T43" fmla="*/ 54 h 180"/>
                  <a:gd name="T44" fmla="*/ 24 w 96"/>
                  <a:gd name="T45" fmla="*/ 48 h 180"/>
                  <a:gd name="T46" fmla="*/ 24 w 96"/>
                  <a:gd name="T47" fmla="*/ 42 h 180"/>
                  <a:gd name="T48" fmla="*/ 24 w 96"/>
                  <a:gd name="T49" fmla="*/ 37 h 180"/>
                  <a:gd name="T50" fmla="*/ 18 w 96"/>
                  <a:gd name="T51" fmla="*/ 31 h 180"/>
                  <a:gd name="T52" fmla="*/ 12 w 96"/>
                  <a:gd name="T53" fmla="*/ 24 h 180"/>
                  <a:gd name="T54" fmla="*/ 12 w 96"/>
                  <a:gd name="T55" fmla="*/ 18 h 180"/>
                  <a:gd name="T56" fmla="*/ 12 w 96"/>
                  <a:gd name="T57" fmla="*/ 12 h 180"/>
                  <a:gd name="T58" fmla="*/ 6 w 96"/>
                  <a:gd name="T59" fmla="*/ 6 h 180"/>
                  <a:gd name="T60" fmla="*/ 0 w 96"/>
                  <a:gd name="T6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6" h="180">
                    <a:moveTo>
                      <a:pt x="96" y="180"/>
                    </a:moveTo>
                    <a:lnTo>
                      <a:pt x="90" y="174"/>
                    </a:lnTo>
                    <a:lnTo>
                      <a:pt x="83" y="168"/>
                    </a:lnTo>
                    <a:lnTo>
                      <a:pt x="83" y="163"/>
                    </a:lnTo>
                    <a:lnTo>
                      <a:pt x="83" y="156"/>
                    </a:lnTo>
                    <a:lnTo>
                      <a:pt x="77" y="150"/>
                    </a:lnTo>
                    <a:lnTo>
                      <a:pt x="72" y="144"/>
                    </a:lnTo>
                    <a:lnTo>
                      <a:pt x="72" y="139"/>
                    </a:lnTo>
                    <a:lnTo>
                      <a:pt x="72" y="132"/>
                    </a:lnTo>
                    <a:lnTo>
                      <a:pt x="66" y="127"/>
                    </a:lnTo>
                    <a:lnTo>
                      <a:pt x="60" y="120"/>
                    </a:lnTo>
                    <a:lnTo>
                      <a:pt x="60" y="114"/>
                    </a:lnTo>
                    <a:lnTo>
                      <a:pt x="60" y="108"/>
                    </a:lnTo>
                    <a:lnTo>
                      <a:pt x="54" y="102"/>
                    </a:lnTo>
                    <a:lnTo>
                      <a:pt x="47" y="95"/>
                    </a:lnTo>
                    <a:lnTo>
                      <a:pt x="47" y="91"/>
                    </a:lnTo>
                    <a:lnTo>
                      <a:pt x="47" y="83"/>
                    </a:lnTo>
                    <a:lnTo>
                      <a:pt x="42" y="78"/>
                    </a:lnTo>
                    <a:lnTo>
                      <a:pt x="36" y="72"/>
                    </a:lnTo>
                    <a:lnTo>
                      <a:pt x="36" y="66"/>
                    </a:lnTo>
                    <a:lnTo>
                      <a:pt x="36" y="60"/>
                    </a:lnTo>
                    <a:lnTo>
                      <a:pt x="31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7"/>
                    </a:lnTo>
                    <a:lnTo>
                      <a:pt x="18" y="31"/>
                    </a:lnTo>
                    <a:lnTo>
                      <a:pt x="12" y="24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7" name="Freeform 217"/>
              <p:cNvSpPr>
                <a:spLocks/>
              </p:cNvSpPr>
              <p:nvPr/>
            </p:nvSpPr>
            <p:spPr bwMode="auto">
              <a:xfrm rot="60000" flipH="1">
                <a:off x="5014" y="1375"/>
                <a:ext cx="28" cy="73"/>
              </a:xfrm>
              <a:custGeom>
                <a:avLst/>
                <a:gdLst>
                  <a:gd name="T0" fmla="*/ 108 w 108"/>
                  <a:gd name="T1" fmla="*/ 215 h 215"/>
                  <a:gd name="T2" fmla="*/ 103 w 108"/>
                  <a:gd name="T3" fmla="*/ 209 h 215"/>
                  <a:gd name="T4" fmla="*/ 96 w 108"/>
                  <a:gd name="T5" fmla="*/ 204 h 215"/>
                  <a:gd name="T6" fmla="*/ 96 w 108"/>
                  <a:gd name="T7" fmla="*/ 198 h 215"/>
                  <a:gd name="T8" fmla="*/ 96 w 108"/>
                  <a:gd name="T9" fmla="*/ 192 h 215"/>
                  <a:gd name="T10" fmla="*/ 91 w 108"/>
                  <a:gd name="T11" fmla="*/ 186 h 215"/>
                  <a:gd name="T12" fmla="*/ 86 w 108"/>
                  <a:gd name="T13" fmla="*/ 179 h 215"/>
                  <a:gd name="T14" fmla="*/ 86 w 108"/>
                  <a:gd name="T15" fmla="*/ 174 h 215"/>
                  <a:gd name="T16" fmla="*/ 86 w 108"/>
                  <a:gd name="T17" fmla="*/ 168 h 215"/>
                  <a:gd name="T18" fmla="*/ 73 w 108"/>
                  <a:gd name="T19" fmla="*/ 157 h 215"/>
                  <a:gd name="T20" fmla="*/ 61 w 108"/>
                  <a:gd name="T21" fmla="*/ 144 h 215"/>
                  <a:gd name="T22" fmla="*/ 61 w 108"/>
                  <a:gd name="T23" fmla="*/ 132 h 215"/>
                  <a:gd name="T24" fmla="*/ 61 w 108"/>
                  <a:gd name="T25" fmla="*/ 120 h 215"/>
                  <a:gd name="T26" fmla="*/ 49 w 108"/>
                  <a:gd name="T27" fmla="*/ 107 h 215"/>
                  <a:gd name="T28" fmla="*/ 36 w 108"/>
                  <a:gd name="T29" fmla="*/ 96 h 215"/>
                  <a:gd name="T30" fmla="*/ 36 w 108"/>
                  <a:gd name="T31" fmla="*/ 84 h 215"/>
                  <a:gd name="T32" fmla="*/ 36 w 108"/>
                  <a:gd name="T33" fmla="*/ 71 h 215"/>
                  <a:gd name="T34" fmla="*/ 25 w 108"/>
                  <a:gd name="T35" fmla="*/ 59 h 215"/>
                  <a:gd name="T36" fmla="*/ 13 w 108"/>
                  <a:gd name="T37" fmla="*/ 48 h 215"/>
                  <a:gd name="T38" fmla="*/ 13 w 108"/>
                  <a:gd name="T39" fmla="*/ 42 h 215"/>
                  <a:gd name="T40" fmla="*/ 13 w 108"/>
                  <a:gd name="T41" fmla="*/ 36 h 215"/>
                  <a:gd name="T42" fmla="*/ 7 w 108"/>
                  <a:gd name="T43" fmla="*/ 30 h 215"/>
                  <a:gd name="T44" fmla="*/ 0 w 108"/>
                  <a:gd name="T45" fmla="*/ 24 h 215"/>
                  <a:gd name="T46" fmla="*/ 0 w 108"/>
                  <a:gd name="T47" fmla="*/ 13 h 215"/>
                  <a:gd name="T48" fmla="*/ 0 w 108"/>
                  <a:gd name="T4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8" h="215">
                    <a:moveTo>
                      <a:pt x="108" y="215"/>
                    </a:moveTo>
                    <a:lnTo>
                      <a:pt x="103" y="209"/>
                    </a:lnTo>
                    <a:lnTo>
                      <a:pt x="96" y="204"/>
                    </a:lnTo>
                    <a:lnTo>
                      <a:pt x="96" y="198"/>
                    </a:lnTo>
                    <a:lnTo>
                      <a:pt x="96" y="192"/>
                    </a:lnTo>
                    <a:lnTo>
                      <a:pt x="91" y="186"/>
                    </a:lnTo>
                    <a:lnTo>
                      <a:pt x="86" y="179"/>
                    </a:lnTo>
                    <a:lnTo>
                      <a:pt x="86" y="174"/>
                    </a:lnTo>
                    <a:lnTo>
                      <a:pt x="86" y="168"/>
                    </a:lnTo>
                    <a:lnTo>
                      <a:pt x="73" y="157"/>
                    </a:lnTo>
                    <a:lnTo>
                      <a:pt x="61" y="144"/>
                    </a:lnTo>
                    <a:lnTo>
                      <a:pt x="61" y="132"/>
                    </a:lnTo>
                    <a:lnTo>
                      <a:pt x="61" y="120"/>
                    </a:lnTo>
                    <a:lnTo>
                      <a:pt x="49" y="107"/>
                    </a:lnTo>
                    <a:lnTo>
                      <a:pt x="36" y="96"/>
                    </a:lnTo>
                    <a:lnTo>
                      <a:pt x="36" y="84"/>
                    </a:lnTo>
                    <a:lnTo>
                      <a:pt x="36" y="71"/>
                    </a:lnTo>
                    <a:lnTo>
                      <a:pt x="25" y="59"/>
                    </a:lnTo>
                    <a:lnTo>
                      <a:pt x="13" y="48"/>
                    </a:lnTo>
                    <a:lnTo>
                      <a:pt x="13" y="42"/>
                    </a:lnTo>
                    <a:lnTo>
                      <a:pt x="13" y="36"/>
                    </a:lnTo>
                    <a:lnTo>
                      <a:pt x="7" y="30"/>
                    </a:lnTo>
                    <a:lnTo>
                      <a:pt x="0" y="24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8" name="Freeform 218"/>
              <p:cNvSpPr>
                <a:spLocks/>
              </p:cNvSpPr>
              <p:nvPr/>
            </p:nvSpPr>
            <p:spPr bwMode="auto">
              <a:xfrm rot="60000" flipH="1">
                <a:off x="5066" y="1268"/>
                <a:ext cx="22" cy="61"/>
              </a:xfrm>
              <a:custGeom>
                <a:avLst/>
                <a:gdLst>
                  <a:gd name="T0" fmla="*/ 85 w 85"/>
                  <a:gd name="T1" fmla="*/ 179 h 179"/>
                  <a:gd name="T2" fmla="*/ 85 w 85"/>
                  <a:gd name="T3" fmla="*/ 173 h 179"/>
                  <a:gd name="T4" fmla="*/ 85 w 85"/>
                  <a:gd name="T5" fmla="*/ 168 h 179"/>
                  <a:gd name="T6" fmla="*/ 79 w 85"/>
                  <a:gd name="T7" fmla="*/ 162 h 179"/>
                  <a:gd name="T8" fmla="*/ 72 w 85"/>
                  <a:gd name="T9" fmla="*/ 156 h 179"/>
                  <a:gd name="T10" fmla="*/ 72 w 85"/>
                  <a:gd name="T11" fmla="*/ 150 h 179"/>
                  <a:gd name="T12" fmla="*/ 72 w 85"/>
                  <a:gd name="T13" fmla="*/ 144 h 179"/>
                  <a:gd name="T14" fmla="*/ 66 w 85"/>
                  <a:gd name="T15" fmla="*/ 138 h 179"/>
                  <a:gd name="T16" fmla="*/ 60 w 85"/>
                  <a:gd name="T17" fmla="*/ 132 h 179"/>
                  <a:gd name="T18" fmla="*/ 60 w 85"/>
                  <a:gd name="T19" fmla="*/ 127 h 179"/>
                  <a:gd name="T20" fmla="*/ 60 w 85"/>
                  <a:gd name="T21" fmla="*/ 119 h 179"/>
                  <a:gd name="T22" fmla="*/ 54 w 85"/>
                  <a:gd name="T23" fmla="*/ 114 h 179"/>
                  <a:gd name="T24" fmla="*/ 49 w 85"/>
                  <a:gd name="T25" fmla="*/ 108 h 179"/>
                  <a:gd name="T26" fmla="*/ 49 w 85"/>
                  <a:gd name="T27" fmla="*/ 102 h 179"/>
                  <a:gd name="T28" fmla="*/ 49 w 85"/>
                  <a:gd name="T29" fmla="*/ 96 h 179"/>
                  <a:gd name="T30" fmla="*/ 43 w 85"/>
                  <a:gd name="T31" fmla="*/ 90 h 179"/>
                  <a:gd name="T32" fmla="*/ 37 w 85"/>
                  <a:gd name="T33" fmla="*/ 83 h 179"/>
                  <a:gd name="T34" fmla="*/ 37 w 85"/>
                  <a:gd name="T35" fmla="*/ 77 h 179"/>
                  <a:gd name="T36" fmla="*/ 37 w 85"/>
                  <a:gd name="T37" fmla="*/ 71 h 179"/>
                  <a:gd name="T38" fmla="*/ 31 w 85"/>
                  <a:gd name="T39" fmla="*/ 66 h 179"/>
                  <a:gd name="T40" fmla="*/ 25 w 85"/>
                  <a:gd name="T41" fmla="*/ 60 h 179"/>
                  <a:gd name="T42" fmla="*/ 25 w 85"/>
                  <a:gd name="T43" fmla="*/ 54 h 179"/>
                  <a:gd name="T44" fmla="*/ 25 w 85"/>
                  <a:gd name="T45" fmla="*/ 48 h 179"/>
                  <a:gd name="T46" fmla="*/ 19 w 85"/>
                  <a:gd name="T47" fmla="*/ 42 h 179"/>
                  <a:gd name="T48" fmla="*/ 12 w 85"/>
                  <a:gd name="T49" fmla="*/ 36 h 179"/>
                  <a:gd name="T50" fmla="*/ 12 w 85"/>
                  <a:gd name="T51" fmla="*/ 30 h 179"/>
                  <a:gd name="T52" fmla="*/ 12 w 85"/>
                  <a:gd name="T53" fmla="*/ 23 h 179"/>
                  <a:gd name="T54" fmla="*/ 8 w 85"/>
                  <a:gd name="T55" fmla="*/ 19 h 179"/>
                  <a:gd name="T56" fmla="*/ 0 w 85"/>
                  <a:gd name="T57" fmla="*/ 12 h 179"/>
                  <a:gd name="T58" fmla="*/ 0 w 85"/>
                  <a:gd name="T59" fmla="*/ 6 h 179"/>
                  <a:gd name="T60" fmla="*/ 0 w 85"/>
                  <a:gd name="T6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5" h="179">
                    <a:moveTo>
                      <a:pt x="85" y="179"/>
                    </a:moveTo>
                    <a:lnTo>
                      <a:pt x="85" y="173"/>
                    </a:lnTo>
                    <a:lnTo>
                      <a:pt x="85" y="168"/>
                    </a:lnTo>
                    <a:lnTo>
                      <a:pt x="79" y="162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7"/>
                    </a:lnTo>
                    <a:lnTo>
                      <a:pt x="60" y="119"/>
                    </a:lnTo>
                    <a:lnTo>
                      <a:pt x="54" y="114"/>
                    </a:lnTo>
                    <a:lnTo>
                      <a:pt x="49" y="108"/>
                    </a:lnTo>
                    <a:lnTo>
                      <a:pt x="49" y="102"/>
                    </a:lnTo>
                    <a:lnTo>
                      <a:pt x="49" y="96"/>
                    </a:lnTo>
                    <a:lnTo>
                      <a:pt x="43" y="90"/>
                    </a:lnTo>
                    <a:lnTo>
                      <a:pt x="37" y="83"/>
                    </a:lnTo>
                    <a:lnTo>
                      <a:pt x="37" y="77"/>
                    </a:lnTo>
                    <a:lnTo>
                      <a:pt x="37" y="71"/>
                    </a:lnTo>
                    <a:lnTo>
                      <a:pt x="31" y="66"/>
                    </a:lnTo>
                    <a:lnTo>
                      <a:pt x="25" y="60"/>
                    </a:lnTo>
                    <a:lnTo>
                      <a:pt x="25" y="54"/>
                    </a:lnTo>
                    <a:lnTo>
                      <a:pt x="25" y="48"/>
                    </a:lnTo>
                    <a:lnTo>
                      <a:pt x="19" y="42"/>
                    </a:lnTo>
                    <a:lnTo>
                      <a:pt x="12" y="36"/>
                    </a:lnTo>
                    <a:lnTo>
                      <a:pt x="12" y="30"/>
                    </a:lnTo>
                    <a:lnTo>
                      <a:pt x="12" y="23"/>
                    </a:lnTo>
                    <a:lnTo>
                      <a:pt x="8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19" name="Freeform 219"/>
              <p:cNvSpPr>
                <a:spLocks/>
              </p:cNvSpPr>
              <p:nvPr/>
            </p:nvSpPr>
            <p:spPr bwMode="auto">
              <a:xfrm rot="60000" flipH="1">
                <a:off x="5104" y="1180"/>
                <a:ext cx="19" cy="49"/>
              </a:xfrm>
              <a:custGeom>
                <a:avLst/>
                <a:gdLst>
                  <a:gd name="T0" fmla="*/ 73 w 73"/>
                  <a:gd name="T1" fmla="*/ 144 h 144"/>
                  <a:gd name="T2" fmla="*/ 61 w 73"/>
                  <a:gd name="T3" fmla="*/ 133 h 144"/>
                  <a:gd name="T4" fmla="*/ 49 w 73"/>
                  <a:gd name="T5" fmla="*/ 121 h 144"/>
                  <a:gd name="T6" fmla="*/ 49 w 73"/>
                  <a:gd name="T7" fmla="*/ 115 h 144"/>
                  <a:gd name="T8" fmla="*/ 49 w 73"/>
                  <a:gd name="T9" fmla="*/ 108 h 144"/>
                  <a:gd name="T10" fmla="*/ 43 w 73"/>
                  <a:gd name="T11" fmla="*/ 103 h 144"/>
                  <a:gd name="T12" fmla="*/ 36 w 73"/>
                  <a:gd name="T13" fmla="*/ 97 h 144"/>
                  <a:gd name="T14" fmla="*/ 36 w 73"/>
                  <a:gd name="T15" fmla="*/ 92 h 144"/>
                  <a:gd name="T16" fmla="*/ 36 w 73"/>
                  <a:gd name="T17" fmla="*/ 84 h 144"/>
                  <a:gd name="T18" fmla="*/ 31 w 73"/>
                  <a:gd name="T19" fmla="*/ 79 h 144"/>
                  <a:gd name="T20" fmla="*/ 25 w 73"/>
                  <a:gd name="T21" fmla="*/ 73 h 144"/>
                  <a:gd name="T22" fmla="*/ 25 w 73"/>
                  <a:gd name="T23" fmla="*/ 61 h 144"/>
                  <a:gd name="T24" fmla="*/ 25 w 73"/>
                  <a:gd name="T25" fmla="*/ 48 h 144"/>
                  <a:gd name="T26" fmla="*/ 13 w 73"/>
                  <a:gd name="T27" fmla="*/ 36 h 144"/>
                  <a:gd name="T28" fmla="*/ 0 w 73"/>
                  <a:gd name="T29" fmla="*/ 25 h 144"/>
                  <a:gd name="T30" fmla="*/ 0 w 73"/>
                  <a:gd name="T31" fmla="*/ 13 h 144"/>
                  <a:gd name="T32" fmla="*/ 0 w 73"/>
                  <a:gd name="T33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144">
                    <a:moveTo>
                      <a:pt x="73" y="144"/>
                    </a:moveTo>
                    <a:lnTo>
                      <a:pt x="61" y="133"/>
                    </a:lnTo>
                    <a:lnTo>
                      <a:pt x="49" y="121"/>
                    </a:lnTo>
                    <a:lnTo>
                      <a:pt x="49" y="115"/>
                    </a:lnTo>
                    <a:lnTo>
                      <a:pt x="49" y="108"/>
                    </a:lnTo>
                    <a:lnTo>
                      <a:pt x="43" y="103"/>
                    </a:lnTo>
                    <a:lnTo>
                      <a:pt x="36" y="97"/>
                    </a:lnTo>
                    <a:lnTo>
                      <a:pt x="36" y="92"/>
                    </a:lnTo>
                    <a:lnTo>
                      <a:pt x="36" y="84"/>
                    </a:lnTo>
                    <a:lnTo>
                      <a:pt x="31" y="79"/>
                    </a:lnTo>
                    <a:lnTo>
                      <a:pt x="25" y="73"/>
                    </a:lnTo>
                    <a:lnTo>
                      <a:pt x="25" y="61"/>
                    </a:lnTo>
                    <a:lnTo>
                      <a:pt x="25" y="48"/>
                    </a:lnTo>
                    <a:lnTo>
                      <a:pt x="13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0" name="Freeform 220"/>
              <p:cNvSpPr>
                <a:spLocks/>
              </p:cNvSpPr>
              <p:nvPr/>
            </p:nvSpPr>
            <p:spPr bwMode="auto">
              <a:xfrm rot="60000" flipH="1">
                <a:off x="5143" y="1079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1 h 192"/>
                  <a:gd name="T4" fmla="*/ 84 w 84"/>
                  <a:gd name="T5" fmla="*/ 169 h 192"/>
                  <a:gd name="T6" fmla="*/ 78 w 84"/>
                  <a:gd name="T7" fmla="*/ 163 h 192"/>
                  <a:gd name="T8" fmla="*/ 72 w 84"/>
                  <a:gd name="T9" fmla="*/ 157 h 192"/>
                  <a:gd name="T10" fmla="*/ 72 w 84"/>
                  <a:gd name="T11" fmla="*/ 151 h 192"/>
                  <a:gd name="T12" fmla="*/ 72 w 84"/>
                  <a:gd name="T13" fmla="*/ 144 h 192"/>
                  <a:gd name="T14" fmla="*/ 60 w 84"/>
                  <a:gd name="T15" fmla="*/ 133 h 192"/>
                  <a:gd name="T16" fmla="*/ 47 w 84"/>
                  <a:gd name="T17" fmla="*/ 121 h 192"/>
                  <a:gd name="T18" fmla="*/ 47 w 84"/>
                  <a:gd name="T19" fmla="*/ 109 h 192"/>
                  <a:gd name="T20" fmla="*/ 47 w 84"/>
                  <a:gd name="T21" fmla="*/ 96 h 192"/>
                  <a:gd name="T22" fmla="*/ 41 w 84"/>
                  <a:gd name="T23" fmla="*/ 90 h 192"/>
                  <a:gd name="T24" fmla="*/ 36 w 84"/>
                  <a:gd name="T25" fmla="*/ 84 h 192"/>
                  <a:gd name="T26" fmla="*/ 36 w 84"/>
                  <a:gd name="T27" fmla="*/ 79 h 192"/>
                  <a:gd name="T28" fmla="*/ 36 w 84"/>
                  <a:gd name="T29" fmla="*/ 73 h 192"/>
                  <a:gd name="T30" fmla="*/ 30 w 84"/>
                  <a:gd name="T31" fmla="*/ 67 h 192"/>
                  <a:gd name="T32" fmla="*/ 23 w 84"/>
                  <a:gd name="T33" fmla="*/ 61 h 192"/>
                  <a:gd name="T34" fmla="*/ 23 w 84"/>
                  <a:gd name="T35" fmla="*/ 55 h 192"/>
                  <a:gd name="T36" fmla="*/ 23 w 84"/>
                  <a:gd name="T37" fmla="*/ 48 h 192"/>
                  <a:gd name="T38" fmla="*/ 18 w 84"/>
                  <a:gd name="T39" fmla="*/ 43 h 192"/>
                  <a:gd name="T40" fmla="*/ 11 w 84"/>
                  <a:gd name="T41" fmla="*/ 36 h 192"/>
                  <a:gd name="T42" fmla="*/ 11 w 84"/>
                  <a:gd name="T43" fmla="*/ 31 h 192"/>
                  <a:gd name="T44" fmla="*/ 11 w 84"/>
                  <a:gd name="T45" fmla="*/ 25 h 192"/>
                  <a:gd name="T46" fmla="*/ 6 w 84"/>
                  <a:gd name="T47" fmla="*/ 19 h 192"/>
                  <a:gd name="T48" fmla="*/ 0 w 84"/>
                  <a:gd name="T49" fmla="*/ 12 h 192"/>
                  <a:gd name="T50" fmla="*/ 0 w 84"/>
                  <a:gd name="T51" fmla="*/ 7 h 192"/>
                  <a:gd name="T52" fmla="*/ 0 w 84"/>
                  <a:gd name="T5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1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7"/>
                    </a:lnTo>
                    <a:lnTo>
                      <a:pt x="72" y="151"/>
                    </a:lnTo>
                    <a:lnTo>
                      <a:pt x="72" y="144"/>
                    </a:lnTo>
                    <a:lnTo>
                      <a:pt x="60" y="133"/>
                    </a:lnTo>
                    <a:lnTo>
                      <a:pt x="47" y="121"/>
                    </a:lnTo>
                    <a:lnTo>
                      <a:pt x="47" y="109"/>
                    </a:lnTo>
                    <a:lnTo>
                      <a:pt x="47" y="96"/>
                    </a:lnTo>
                    <a:lnTo>
                      <a:pt x="41" y="90"/>
                    </a:lnTo>
                    <a:lnTo>
                      <a:pt x="36" y="84"/>
                    </a:lnTo>
                    <a:lnTo>
                      <a:pt x="36" y="79"/>
                    </a:lnTo>
                    <a:lnTo>
                      <a:pt x="36" y="73"/>
                    </a:lnTo>
                    <a:lnTo>
                      <a:pt x="30" y="67"/>
                    </a:lnTo>
                    <a:lnTo>
                      <a:pt x="23" y="61"/>
                    </a:lnTo>
                    <a:lnTo>
                      <a:pt x="23" y="55"/>
                    </a:lnTo>
                    <a:lnTo>
                      <a:pt x="23" y="48"/>
                    </a:lnTo>
                    <a:lnTo>
                      <a:pt x="18" y="43"/>
                    </a:lnTo>
                    <a:lnTo>
                      <a:pt x="11" y="36"/>
                    </a:lnTo>
                    <a:lnTo>
                      <a:pt x="11" y="31"/>
                    </a:lnTo>
                    <a:lnTo>
                      <a:pt x="11" y="25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4621" name="Group 221"/>
            <p:cNvGrpSpPr>
              <a:grpSpLocks/>
            </p:cNvGrpSpPr>
            <p:nvPr/>
          </p:nvGrpSpPr>
          <p:grpSpPr bwMode="auto">
            <a:xfrm>
              <a:off x="4377" y="1085"/>
              <a:ext cx="818" cy="887"/>
              <a:chOff x="4377" y="989"/>
              <a:chExt cx="818" cy="983"/>
            </a:xfrm>
          </p:grpSpPr>
          <p:sp>
            <p:nvSpPr>
              <p:cNvPr id="614622" name="Freeform 222"/>
              <p:cNvSpPr>
                <a:spLocks/>
              </p:cNvSpPr>
              <p:nvPr/>
            </p:nvSpPr>
            <p:spPr bwMode="auto">
              <a:xfrm rot="60000" flipH="1">
                <a:off x="4377" y="1935"/>
                <a:ext cx="20" cy="37"/>
              </a:xfrm>
              <a:custGeom>
                <a:avLst/>
                <a:gdLst>
                  <a:gd name="T0" fmla="*/ 73 w 73"/>
                  <a:gd name="T1" fmla="*/ 108 h 108"/>
                  <a:gd name="T2" fmla="*/ 67 w 73"/>
                  <a:gd name="T3" fmla="*/ 108 h 108"/>
                  <a:gd name="T4" fmla="*/ 60 w 73"/>
                  <a:gd name="T5" fmla="*/ 108 h 108"/>
                  <a:gd name="T6" fmla="*/ 54 w 73"/>
                  <a:gd name="T7" fmla="*/ 103 h 108"/>
                  <a:gd name="T8" fmla="*/ 49 w 73"/>
                  <a:gd name="T9" fmla="*/ 97 h 108"/>
                  <a:gd name="T10" fmla="*/ 49 w 73"/>
                  <a:gd name="T11" fmla="*/ 91 h 108"/>
                  <a:gd name="T12" fmla="*/ 49 w 73"/>
                  <a:gd name="T13" fmla="*/ 84 h 108"/>
                  <a:gd name="T14" fmla="*/ 37 w 73"/>
                  <a:gd name="T15" fmla="*/ 73 h 108"/>
                  <a:gd name="T16" fmla="*/ 24 w 73"/>
                  <a:gd name="T17" fmla="*/ 61 h 108"/>
                  <a:gd name="T18" fmla="*/ 24 w 73"/>
                  <a:gd name="T19" fmla="*/ 49 h 108"/>
                  <a:gd name="T20" fmla="*/ 24 w 73"/>
                  <a:gd name="T21" fmla="*/ 36 h 108"/>
                  <a:gd name="T22" fmla="*/ 12 w 73"/>
                  <a:gd name="T23" fmla="*/ 24 h 108"/>
                  <a:gd name="T24" fmla="*/ 0 w 73"/>
                  <a:gd name="T25" fmla="*/ 12 h 108"/>
                  <a:gd name="T26" fmla="*/ 0 w 73"/>
                  <a:gd name="T27" fmla="*/ 7 h 108"/>
                  <a:gd name="T28" fmla="*/ 0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73" y="108"/>
                    </a:moveTo>
                    <a:lnTo>
                      <a:pt x="67" y="108"/>
                    </a:lnTo>
                    <a:lnTo>
                      <a:pt x="60" y="108"/>
                    </a:lnTo>
                    <a:lnTo>
                      <a:pt x="54" y="103"/>
                    </a:lnTo>
                    <a:lnTo>
                      <a:pt x="49" y="97"/>
                    </a:lnTo>
                    <a:lnTo>
                      <a:pt x="49" y="91"/>
                    </a:lnTo>
                    <a:lnTo>
                      <a:pt x="49" y="84"/>
                    </a:lnTo>
                    <a:lnTo>
                      <a:pt x="37" y="73"/>
                    </a:lnTo>
                    <a:lnTo>
                      <a:pt x="24" y="61"/>
                    </a:lnTo>
                    <a:lnTo>
                      <a:pt x="24" y="49"/>
                    </a:lnTo>
                    <a:lnTo>
                      <a:pt x="24" y="36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3" name="Freeform 223"/>
              <p:cNvSpPr>
                <a:spLocks/>
              </p:cNvSpPr>
              <p:nvPr/>
            </p:nvSpPr>
            <p:spPr bwMode="auto">
              <a:xfrm rot="60000" flipH="1">
                <a:off x="4416" y="1834"/>
                <a:ext cx="28" cy="65"/>
              </a:xfrm>
              <a:custGeom>
                <a:avLst/>
                <a:gdLst>
                  <a:gd name="T0" fmla="*/ 108 w 108"/>
                  <a:gd name="T1" fmla="*/ 192 h 192"/>
                  <a:gd name="T2" fmla="*/ 108 w 108"/>
                  <a:gd name="T3" fmla="*/ 186 h 192"/>
                  <a:gd name="T4" fmla="*/ 108 w 108"/>
                  <a:gd name="T5" fmla="*/ 180 h 192"/>
                  <a:gd name="T6" fmla="*/ 103 w 108"/>
                  <a:gd name="T7" fmla="*/ 174 h 192"/>
                  <a:gd name="T8" fmla="*/ 96 w 108"/>
                  <a:gd name="T9" fmla="*/ 169 h 192"/>
                  <a:gd name="T10" fmla="*/ 96 w 108"/>
                  <a:gd name="T11" fmla="*/ 163 h 192"/>
                  <a:gd name="T12" fmla="*/ 96 w 108"/>
                  <a:gd name="T13" fmla="*/ 157 h 192"/>
                  <a:gd name="T14" fmla="*/ 84 w 108"/>
                  <a:gd name="T15" fmla="*/ 145 h 192"/>
                  <a:gd name="T16" fmla="*/ 72 w 108"/>
                  <a:gd name="T17" fmla="*/ 132 h 192"/>
                  <a:gd name="T18" fmla="*/ 72 w 108"/>
                  <a:gd name="T19" fmla="*/ 126 h 192"/>
                  <a:gd name="T20" fmla="*/ 72 w 108"/>
                  <a:gd name="T21" fmla="*/ 121 h 192"/>
                  <a:gd name="T22" fmla="*/ 67 w 108"/>
                  <a:gd name="T23" fmla="*/ 115 h 192"/>
                  <a:gd name="T24" fmla="*/ 60 w 108"/>
                  <a:gd name="T25" fmla="*/ 108 h 192"/>
                  <a:gd name="T26" fmla="*/ 60 w 108"/>
                  <a:gd name="T27" fmla="*/ 102 h 192"/>
                  <a:gd name="T28" fmla="*/ 60 w 108"/>
                  <a:gd name="T29" fmla="*/ 96 h 192"/>
                  <a:gd name="T30" fmla="*/ 55 w 108"/>
                  <a:gd name="T31" fmla="*/ 90 h 192"/>
                  <a:gd name="T32" fmla="*/ 49 w 108"/>
                  <a:gd name="T33" fmla="*/ 84 h 192"/>
                  <a:gd name="T34" fmla="*/ 49 w 108"/>
                  <a:gd name="T35" fmla="*/ 78 h 192"/>
                  <a:gd name="T36" fmla="*/ 49 w 108"/>
                  <a:gd name="T37" fmla="*/ 73 h 192"/>
                  <a:gd name="T38" fmla="*/ 43 w 108"/>
                  <a:gd name="T39" fmla="*/ 67 h 192"/>
                  <a:gd name="T40" fmla="*/ 36 w 108"/>
                  <a:gd name="T41" fmla="*/ 61 h 192"/>
                  <a:gd name="T42" fmla="*/ 36 w 108"/>
                  <a:gd name="T43" fmla="*/ 55 h 192"/>
                  <a:gd name="T44" fmla="*/ 36 w 108"/>
                  <a:gd name="T45" fmla="*/ 48 h 192"/>
                  <a:gd name="T46" fmla="*/ 25 w 108"/>
                  <a:gd name="T47" fmla="*/ 36 h 192"/>
                  <a:gd name="T48" fmla="*/ 13 w 108"/>
                  <a:gd name="T49" fmla="*/ 24 h 192"/>
                  <a:gd name="T50" fmla="*/ 13 w 108"/>
                  <a:gd name="T51" fmla="*/ 19 h 192"/>
                  <a:gd name="T52" fmla="*/ 13 w 108"/>
                  <a:gd name="T53" fmla="*/ 12 h 192"/>
                  <a:gd name="T54" fmla="*/ 7 w 108"/>
                  <a:gd name="T55" fmla="*/ 7 h 192"/>
                  <a:gd name="T56" fmla="*/ 0 w 108"/>
                  <a:gd name="T5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8" h="192">
                    <a:moveTo>
                      <a:pt x="108" y="192"/>
                    </a:moveTo>
                    <a:lnTo>
                      <a:pt x="108" y="186"/>
                    </a:lnTo>
                    <a:lnTo>
                      <a:pt x="108" y="180"/>
                    </a:lnTo>
                    <a:lnTo>
                      <a:pt x="103" y="174"/>
                    </a:lnTo>
                    <a:lnTo>
                      <a:pt x="96" y="169"/>
                    </a:lnTo>
                    <a:lnTo>
                      <a:pt x="96" y="163"/>
                    </a:lnTo>
                    <a:lnTo>
                      <a:pt x="96" y="157"/>
                    </a:lnTo>
                    <a:lnTo>
                      <a:pt x="84" y="145"/>
                    </a:lnTo>
                    <a:lnTo>
                      <a:pt x="72" y="132"/>
                    </a:lnTo>
                    <a:lnTo>
                      <a:pt x="72" y="126"/>
                    </a:lnTo>
                    <a:lnTo>
                      <a:pt x="72" y="121"/>
                    </a:lnTo>
                    <a:lnTo>
                      <a:pt x="67" y="115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55" y="90"/>
                    </a:lnTo>
                    <a:lnTo>
                      <a:pt x="49" y="84"/>
                    </a:lnTo>
                    <a:lnTo>
                      <a:pt x="49" y="78"/>
                    </a:lnTo>
                    <a:lnTo>
                      <a:pt x="49" y="73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25" y="36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4" name="Freeform 224"/>
              <p:cNvSpPr>
                <a:spLocks/>
              </p:cNvSpPr>
              <p:nvPr/>
            </p:nvSpPr>
            <p:spPr bwMode="auto">
              <a:xfrm rot="60000" flipH="1">
                <a:off x="4468" y="1730"/>
                <a:ext cx="26" cy="60"/>
              </a:xfrm>
              <a:custGeom>
                <a:avLst/>
                <a:gdLst>
                  <a:gd name="T0" fmla="*/ 109 w 109"/>
                  <a:gd name="T1" fmla="*/ 179 h 179"/>
                  <a:gd name="T2" fmla="*/ 109 w 109"/>
                  <a:gd name="T3" fmla="*/ 175 h 179"/>
                  <a:gd name="T4" fmla="*/ 109 w 109"/>
                  <a:gd name="T5" fmla="*/ 169 h 179"/>
                  <a:gd name="T6" fmla="*/ 97 w 109"/>
                  <a:gd name="T7" fmla="*/ 157 h 179"/>
                  <a:gd name="T8" fmla="*/ 84 w 109"/>
                  <a:gd name="T9" fmla="*/ 144 h 179"/>
                  <a:gd name="T10" fmla="*/ 84 w 109"/>
                  <a:gd name="T11" fmla="*/ 138 h 179"/>
                  <a:gd name="T12" fmla="*/ 84 w 109"/>
                  <a:gd name="T13" fmla="*/ 133 h 179"/>
                  <a:gd name="T14" fmla="*/ 78 w 109"/>
                  <a:gd name="T15" fmla="*/ 127 h 179"/>
                  <a:gd name="T16" fmla="*/ 73 w 109"/>
                  <a:gd name="T17" fmla="*/ 120 h 179"/>
                  <a:gd name="T18" fmla="*/ 73 w 109"/>
                  <a:gd name="T19" fmla="*/ 115 h 179"/>
                  <a:gd name="T20" fmla="*/ 73 w 109"/>
                  <a:gd name="T21" fmla="*/ 108 h 179"/>
                  <a:gd name="T22" fmla="*/ 63 w 109"/>
                  <a:gd name="T23" fmla="*/ 99 h 179"/>
                  <a:gd name="T24" fmla="*/ 54 w 109"/>
                  <a:gd name="T25" fmla="*/ 90 h 179"/>
                  <a:gd name="T26" fmla="*/ 44 w 109"/>
                  <a:gd name="T27" fmla="*/ 81 h 179"/>
                  <a:gd name="T28" fmla="*/ 36 w 109"/>
                  <a:gd name="T29" fmla="*/ 72 h 179"/>
                  <a:gd name="T30" fmla="*/ 36 w 109"/>
                  <a:gd name="T31" fmla="*/ 67 h 179"/>
                  <a:gd name="T32" fmla="*/ 36 w 109"/>
                  <a:gd name="T33" fmla="*/ 61 h 179"/>
                  <a:gd name="T34" fmla="*/ 30 w 109"/>
                  <a:gd name="T35" fmla="*/ 55 h 179"/>
                  <a:gd name="T36" fmla="*/ 24 w 109"/>
                  <a:gd name="T37" fmla="*/ 48 h 179"/>
                  <a:gd name="T38" fmla="*/ 24 w 109"/>
                  <a:gd name="T39" fmla="*/ 42 h 179"/>
                  <a:gd name="T40" fmla="*/ 24 w 109"/>
                  <a:gd name="T41" fmla="*/ 36 h 179"/>
                  <a:gd name="T42" fmla="*/ 13 w 109"/>
                  <a:gd name="T43" fmla="*/ 25 h 179"/>
                  <a:gd name="T44" fmla="*/ 0 w 109"/>
                  <a:gd name="T45" fmla="*/ 12 h 179"/>
                  <a:gd name="T46" fmla="*/ 0 w 109"/>
                  <a:gd name="T47" fmla="*/ 6 h 179"/>
                  <a:gd name="T48" fmla="*/ 0 w 109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79">
                    <a:moveTo>
                      <a:pt x="109" y="179"/>
                    </a:moveTo>
                    <a:lnTo>
                      <a:pt x="109" y="175"/>
                    </a:lnTo>
                    <a:lnTo>
                      <a:pt x="109" y="169"/>
                    </a:lnTo>
                    <a:lnTo>
                      <a:pt x="97" y="157"/>
                    </a:lnTo>
                    <a:lnTo>
                      <a:pt x="84" y="144"/>
                    </a:lnTo>
                    <a:lnTo>
                      <a:pt x="84" y="138"/>
                    </a:lnTo>
                    <a:lnTo>
                      <a:pt x="84" y="133"/>
                    </a:lnTo>
                    <a:lnTo>
                      <a:pt x="78" y="127"/>
                    </a:lnTo>
                    <a:lnTo>
                      <a:pt x="73" y="120"/>
                    </a:lnTo>
                    <a:lnTo>
                      <a:pt x="73" y="115"/>
                    </a:lnTo>
                    <a:lnTo>
                      <a:pt x="73" y="108"/>
                    </a:lnTo>
                    <a:lnTo>
                      <a:pt x="63" y="99"/>
                    </a:lnTo>
                    <a:lnTo>
                      <a:pt x="54" y="90"/>
                    </a:lnTo>
                    <a:lnTo>
                      <a:pt x="44" y="81"/>
                    </a:lnTo>
                    <a:lnTo>
                      <a:pt x="36" y="72"/>
                    </a:lnTo>
                    <a:lnTo>
                      <a:pt x="36" y="67"/>
                    </a:lnTo>
                    <a:lnTo>
                      <a:pt x="36" y="61"/>
                    </a:lnTo>
                    <a:lnTo>
                      <a:pt x="30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5" name="Freeform 225"/>
              <p:cNvSpPr>
                <a:spLocks/>
              </p:cNvSpPr>
              <p:nvPr/>
            </p:nvSpPr>
            <p:spPr bwMode="auto">
              <a:xfrm rot="60000" flipH="1">
                <a:off x="4518" y="1633"/>
                <a:ext cx="31" cy="56"/>
              </a:xfrm>
              <a:custGeom>
                <a:avLst/>
                <a:gdLst>
                  <a:gd name="T0" fmla="*/ 121 w 121"/>
                  <a:gd name="T1" fmla="*/ 167 h 167"/>
                  <a:gd name="T2" fmla="*/ 109 w 121"/>
                  <a:gd name="T3" fmla="*/ 156 h 167"/>
                  <a:gd name="T4" fmla="*/ 96 w 121"/>
                  <a:gd name="T5" fmla="*/ 144 h 167"/>
                  <a:gd name="T6" fmla="*/ 96 w 121"/>
                  <a:gd name="T7" fmla="*/ 138 h 167"/>
                  <a:gd name="T8" fmla="*/ 96 w 121"/>
                  <a:gd name="T9" fmla="*/ 132 h 167"/>
                  <a:gd name="T10" fmla="*/ 84 w 121"/>
                  <a:gd name="T11" fmla="*/ 121 h 167"/>
                  <a:gd name="T12" fmla="*/ 73 w 121"/>
                  <a:gd name="T13" fmla="*/ 109 h 167"/>
                  <a:gd name="T14" fmla="*/ 73 w 121"/>
                  <a:gd name="T15" fmla="*/ 103 h 167"/>
                  <a:gd name="T16" fmla="*/ 73 w 121"/>
                  <a:gd name="T17" fmla="*/ 96 h 167"/>
                  <a:gd name="T18" fmla="*/ 61 w 121"/>
                  <a:gd name="T19" fmla="*/ 84 h 167"/>
                  <a:gd name="T20" fmla="*/ 48 w 121"/>
                  <a:gd name="T21" fmla="*/ 73 h 167"/>
                  <a:gd name="T22" fmla="*/ 48 w 121"/>
                  <a:gd name="T23" fmla="*/ 67 h 167"/>
                  <a:gd name="T24" fmla="*/ 48 w 121"/>
                  <a:gd name="T25" fmla="*/ 60 h 167"/>
                  <a:gd name="T26" fmla="*/ 40 w 121"/>
                  <a:gd name="T27" fmla="*/ 51 h 167"/>
                  <a:gd name="T28" fmla="*/ 30 w 121"/>
                  <a:gd name="T29" fmla="*/ 42 h 167"/>
                  <a:gd name="T30" fmla="*/ 21 w 121"/>
                  <a:gd name="T31" fmla="*/ 34 h 167"/>
                  <a:gd name="T32" fmla="*/ 13 w 121"/>
                  <a:gd name="T33" fmla="*/ 24 h 167"/>
                  <a:gd name="T34" fmla="*/ 13 w 121"/>
                  <a:gd name="T35" fmla="*/ 19 h 167"/>
                  <a:gd name="T36" fmla="*/ 13 w 121"/>
                  <a:gd name="T37" fmla="*/ 13 h 167"/>
                  <a:gd name="T38" fmla="*/ 7 w 121"/>
                  <a:gd name="T39" fmla="*/ 7 h 167"/>
                  <a:gd name="T40" fmla="*/ 0 w 121"/>
                  <a:gd name="T4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7">
                    <a:moveTo>
                      <a:pt x="121" y="167"/>
                    </a:moveTo>
                    <a:lnTo>
                      <a:pt x="109" y="156"/>
                    </a:lnTo>
                    <a:lnTo>
                      <a:pt x="96" y="144"/>
                    </a:lnTo>
                    <a:lnTo>
                      <a:pt x="96" y="138"/>
                    </a:lnTo>
                    <a:lnTo>
                      <a:pt x="96" y="132"/>
                    </a:lnTo>
                    <a:lnTo>
                      <a:pt x="84" y="121"/>
                    </a:lnTo>
                    <a:lnTo>
                      <a:pt x="73" y="109"/>
                    </a:lnTo>
                    <a:lnTo>
                      <a:pt x="73" y="103"/>
                    </a:lnTo>
                    <a:lnTo>
                      <a:pt x="73" y="96"/>
                    </a:lnTo>
                    <a:lnTo>
                      <a:pt x="61" y="84"/>
                    </a:lnTo>
                    <a:lnTo>
                      <a:pt x="48" y="73"/>
                    </a:lnTo>
                    <a:lnTo>
                      <a:pt x="48" y="67"/>
                    </a:lnTo>
                    <a:lnTo>
                      <a:pt x="48" y="60"/>
                    </a:lnTo>
                    <a:lnTo>
                      <a:pt x="40" y="51"/>
                    </a:lnTo>
                    <a:lnTo>
                      <a:pt x="30" y="42"/>
                    </a:lnTo>
                    <a:lnTo>
                      <a:pt x="21" y="34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6" name="Freeform 226"/>
              <p:cNvSpPr>
                <a:spLocks/>
              </p:cNvSpPr>
              <p:nvPr/>
            </p:nvSpPr>
            <p:spPr bwMode="auto">
              <a:xfrm rot="60000" flipH="1">
                <a:off x="4569" y="1553"/>
                <a:ext cx="27" cy="49"/>
              </a:xfrm>
              <a:custGeom>
                <a:avLst/>
                <a:gdLst>
                  <a:gd name="T0" fmla="*/ 108 w 108"/>
                  <a:gd name="T1" fmla="*/ 144 h 144"/>
                  <a:gd name="T2" fmla="*/ 98 w 108"/>
                  <a:gd name="T3" fmla="*/ 132 h 144"/>
                  <a:gd name="T4" fmla="*/ 86 w 108"/>
                  <a:gd name="T5" fmla="*/ 120 h 144"/>
                  <a:gd name="T6" fmla="*/ 86 w 108"/>
                  <a:gd name="T7" fmla="*/ 114 h 144"/>
                  <a:gd name="T8" fmla="*/ 86 w 108"/>
                  <a:gd name="T9" fmla="*/ 107 h 144"/>
                  <a:gd name="T10" fmla="*/ 74 w 108"/>
                  <a:gd name="T11" fmla="*/ 96 h 144"/>
                  <a:gd name="T12" fmla="*/ 61 w 108"/>
                  <a:gd name="T13" fmla="*/ 84 h 144"/>
                  <a:gd name="T14" fmla="*/ 61 w 108"/>
                  <a:gd name="T15" fmla="*/ 78 h 144"/>
                  <a:gd name="T16" fmla="*/ 61 w 108"/>
                  <a:gd name="T17" fmla="*/ 71 h 144"/>
                  <a:gd name="T18" fmla="*/ 46 w 108"/>
                  <a:gd name="T19" fmla="*/ 57 h 144"/>
                  <a:gd name="T20" fmla="*/ 31 w 108"/>
                  <a:gd name="T21" fmla="*/ 42 h 144"/>
                  <a:gd name="T22" fmla="*/ 16 w 108"/>
                  <a:gd name="T23" fmla="*/ 27 h 144"/>
                  <a:gd name="T24" fmla="*/ 0 w 108"/>
                  <a:gd name="T25" fmla="*/ 13 h 144"/>
                  <a:gd name="T26" fmla="*/ 0 w 108"/>
                  <a:gd name="T27" fmla="*/ 7 h 144"/>
                  <a:gd name="T28" fmla="*/ 0 w 108"/>
                  <a:gd name="T29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" h="144">
                    <a:moveTo>
                      <a:pt x="108" y="144"/>
                    </a:moveTo>
                    <a:lnTo>
                      <a:pt x="98" y="132"/>
                    </a:lnTo>
                    <a:lnTo>
                      <a:pt x="86" y="120"/>
                    </a:lnTo>
                    <a:lnTo>
                      <a:pt x="86" y="114"/>
                    </a:lnTo>
                    <a:lnTo>
                      <a:pt x="86" y="107"/>
                    </a:lnTo>
                    <a:lnTo>
                      <a:pt x="74" y="96"/>
                    </a:lnTo>
                    <a:lnTo>
                      <a:pt x="61" y="84"/>
                    </a:lnTo>
                    <a:lnTo>
                      <a:pt x="61" y="78"/>
                    </a:lnTo>
                    <a:lnTo>
                      <a:pt x="61" y="71"/>
                    </a:lnTo>
                    <a:lnTo>
                      <a:pt x="46" y="57"/>
                    </a:lnTo>
                    <a:lnTo>
                      <a:pt x="31" y="42"/>
                    </a:lnTo>
                    <a:lnTo>
                      <a:pt x="16" y="27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7" name="Freeform 227"/>
              <p:cNvSpPr>
                <a:spLocks/>
              </p:cNvSpPr>
              <p:nvPr/>
            </p:nvSpPr>
            <p:spPr bwMode="auto">
              <a:xfrm rot="60000" flipH="1">
                <a:off x="4620" y="1469"/>
                <a:ext cx="33" cy="53"/>
              </a:xfrm>
              <a:custGeom>
                <a:avLst/>
                <a:gdLst>
                  <a:gd name="T0" fmla="*/ 132 w 132"/>
                  <a:gd name="T1" fmla="*/ 156 h 156"/>
                  <a:gd name="T2" fmla="*/ 123 w 132"/>
                  <a:gd name="T3" fmla="*/ 147 h 156"/>
                  <a:gd name="T4" fmla="*/ 114 w 132"/>
                  <a:gd name="T5" fmla="*/ 138 h 156"/>
                  <a:gd name="T6" fmla="*/ 105 w 132"/>
                  <a:gd name="T7" fmla="*/ 129 h 156"/>
                  <a:gd name="T8" fmla="*/ 96 w 132"/>
                  <a:gd name="T9" fmla="*/ 119 h 156"/>
                  <a:gd name="T10" fmla="*/ 96 w 132"/>
                  <a:gd name="T11" fmla="*/ 115 h 156"/>
                  <a:gd name="T12" fmla="*/ 96 w 132"/>
                  <a:gd name="T13" fmla="*/ 107 h 156"/>
                  <a:gd name="T14" fmla="*/ 78 w 132"/>
                  <a:gd name="T15" fmla="*/ 90 h 156"/>
                  <a:gd name="T16" fmla="*/ 60 w 132"/>
                  <a:gd name="T17" fmla="*/ 72 h 156"/>
                  <a:gd name="T18" fmla="*/ 42 w 132"/>
                  <a:gd name="T19" fmla="*/ 54 h 156"/>
                  <a:gd name="T20" fmla="*/ 24 w 132"/>
                  <a:gd name="T21" fmla="*/ 36 h 156"/>
                  <a:gd name="T22" fmla="*/ 24 w 132"/>
                  <a:gd name="T23" fmla="*/ 30 h 156"/>
                  <a:gd name="T24" fmla="*/ 24 w 132"/>
                  <a:gd name="T25" fmla="*/ 24 h 156"/>
                  <a:gd name="T26" fmla="*/ 13 w 132"/>
                  <a:gd name="T27" fmla="*/ 13 h 156"/>
                  <a:gd name="T28" fmla="*/ 0 w 132"/>
                  <a:gd name="T2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2" h="156">
                    <a:moveTo>
                      <a:pt x="132" y="156"/>
                    </a:moveTo>
                    <a:lnTo>
                      <a:pt x="123" y="147"/>
                    </a:lnTo>
                    <a:lnTo>
                      <a:pt x="114" y="138"/>
                    </a:lnTo>
                    <a:lnTo>
                      <a:pt x="105" y="129"/>
                    </a:lnTo>
                    <a:lnTo>
                      <a:pt x="96" y="119"/>
                    </a:lnTo>
                    <a:lnTo>
                      <a:pt x="96" y="115"/>
                    </a:lnTo>
                    <a:lnTo>
                      <a:pt x="96" y="107"/>
                    </a:lnTo>
                    <a:lnTo>
                      <a:pt x="78" y="90"/>
                    </a:lnTo>
                    <a:lnTo>
                      <a:pt x="60" y="72"/>
                    </a:lnTo>
                    <a:lnTo>
                      <a:pt x="42" y="5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4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8" name="Freeform 228"/>
              <p:cNvSpPr>
                <a:spLocks/>
              </p:cNvSpPr>
              <p:nvPr/>
            </p:nvSpPr>
            <p:spPr bwMode="auto">
              <a:xfrm rot="60000" flipH="1">
                <a:off x="4676" y="1389"/>
                <a:ext cx="37" cy="53"/>
              </a:xfrm>
              <a:custGeom>
                <a:avLst/>
                <a:gdLst>
                  <a:gd name="T0" fmla="*/ 145 w 145"/>
                  <a:gd name="T1" fmla="*/ 154 h 154"/>
                  <a:gd name="T2" fmla="*/ 133 w 145"/>
                  <a:gd name="T3" fmla="*/ 143 h 154"/>
                  <a:gd name="T4" fmla="*/ 121 w 145"/>
                  <a:gd name="T5" fmla="*/ 131 h 154"/>
                  <a:gd name="T6" fmla="*/ 121 w 145"/>
                  <a:gd name="T7" fmla="*/ 125 h 154"/>
                  <a:gd name="T8" fmla="*/ 121 w 145"/>
                  <a:gd name="T9" fmla="*/ 118 h 154"/>
                  <a:gd name="T10" fmla="*/ 91 w 145"/>
                  <a:gd name="T11" fmla="*/ 89 h 154"/>
                  <a:gd name="T12" fmla="*/ 61 w 145"/>
                  <a:gd name="T13" fmla="*/ 59 h 154"/>
                  <a:gd name="T14" fmla="*/ 31 w 145"/>
                  <a:gd name="T15" fmla="*/ 29 h 154"/>
                  <a:gd name="T16" fmla="*/ 0 w 145"/>
                  <a:gd name="T1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154">
                    <a:moveTo>
                      <a:pt x="145" y="154"/>
                    </a:moveTo>
                    <a:lnTo>
                      <a:pt x="133" y="143"/>
                    </a:lnTo>
                    <a:lnTo>
                      <a:pt x="121" y="131"/>
                    </a:lnTo>
                    <a:lnTo>
                      <a:pt x="121" y="125"/>
                    </a:lnTo>
                    <a:lnTo>
                      <a:pt x="121" y="118"/>
                    </a:lnTo>
                    <a:lnTo>
                      <a:pt x="91" y="89"/>
                    </a:lnTo>
                    <a:lnTo>
                      <a:pt x="61" y="59"/>
                    </a:lnTo>
                    <a:lnTo>
                      <a:pt x="31" y="2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29" name="Freeform 229"/>
              <p:cNvSpPr>
                <a:spLocks/>
              </p:cNvSpPr>
              <p:nvPr/>
            </p:nvSpPr>
            <p:spPr bwMode="auto">
              <a:xfrm rot="60000" flipH="1">
                <a:off x="4739" y="1309"/>
                <a:ext cx="40" cy="52"/>
              </a:xfrm>
              <a:custGeom>
                <a:avLst/>
                <a:gdLst>
                  <a:gd name="T0" fmla="*/ 154 w 154"/>
                  <a:gd name="T1" fmla="*/ 155 h 155"/>
                  <a:gd name="T2" fmla="*/ 116 w 154"/>
                  <a:gd name="T3" fmla="*/ 116 h 155"/>
                  <a:gd name="T4" fmla="*/ 77 w 154"/>
                  <a:gd name="T5" fmla="*/ 78 h 155"/>
                  <a:gd name="T6" fmla="*/ 38 w 154"/>
                  <a:gd name="T7" fmla="*/ 39 h 155"/>
                  <a:gd name="T8" fmla="*/ 0 w 154"/>
                  <a:gd name="T9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55">
                    <a:moveTo>
                      <a:pt x="154" y="155"/>
                    </a:moveTo>
                    <a:lnTo>
                      <a:pt x="116" y="116"/>
                    </a:lnTo>
                    <a:lnTo>
                      <a:pt x="77" y="78"/>
                    </a:lnTo>
                    <a:lnTo>
                      <a:pt x="38" y="3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0" name="Freeform 230"/>
              <p:cNvSpPr>
                <a:spLocks/>
              </p:cNvSpPr>
              <p:nvPr/>
            </p:nvSpPr>
            <p:spPr bwMode="auto">
              <a:xfrm rot="60000" flipH="1">
                <a:off x="4805" y="1236"/>
                <a:ext cx="41" cy="45"/>
              </a:xfrm>
              <a:custGeom>
                <a:avLst/>
                <a:gdLst>
                  <a:gd name="T0" fmla="*/ 158 w 158"/>
                  <a:gd name="T1" fmla="*/ 132 h 132"/>
                  <a:gd name="T2" fmla="*/ 146 w 158"/>
                  <a:gd name="T3" fmla="*/ 120 h 132"/>
                  <a:gd name="T4" fmla="*/ 133 w 158"/>
                  <a:gd name="T5" fmla="*/ 107 h 132"/>
                  <a:gd name="T6" fmla="*/ 127 w 158"/>
                  <a:gd name="T7" fmla="*/ 107 h 132"/>
                  <a:gd name="T8" fmla="*/ 121 w 158"/>
                  <a:gd name="T9" fmla="*/ 107 h 132"/>
                  <a:gd name="T10" fmla="*/ 106 w 158"/>
                  <a:gd name="T11" fmla="*/ 93 h 132"/>
                  <a:gd name="T12" fmla="*/ 91 w 158"/>
                  <a:gd name="T13" fmla="*/ 78 h 132"/>
                  <a:gd name="T14" fmla="*/ 77 w 158"/>
                  <a:gd name="T15" fmla="*/ 63 h 132"/>
                  <a:gd name="T16" fmla="*/ 61 w 158"/>
                  <a:gd name="T17" fmla="*/ 48 h 132"/>
                  <a:gd name="T18" fmla="*/ 56 w 158"/>
                  <a:gd name="T19" fmla="*/ 48 h 132"/>
                  <a:gd name="T20" fmla="*/ 50 w 158"/>
                  <a:gd name="T21" fmla="*/ 48 h 132"/>
                  <a:gd name="T22" fmla="*/ 44 w 158"/>
                  <a:gd name="T23" fmla="*/ 42 h 132"/>
                  <a:gd name="T24" fmla="*/ 37 w 158"/>
                  <a:gd name="T25" fmla="*/ 35 h 132"/>
                  <a:gd name="T26" fmla="*/ 31 w 158"/>
                  <a:gd name="T27" fmla="*/ 35 h 132"/>
                  <a:gd name="T28" fmla="*/ 25 w 158"/>
                  <a:gd name="T29" fmla="*/ 35 h 132"/>
                  <a:gd name="T30" fmla="*/ 19 w 158"/>
                  <a:gd name="T31" fmla="*/ 30 h 132"/>
                  <a:gd name="T32" fmla="*/ 13 w 158"/>
                  <a:gd name="T33" fmla="*/ 24 h 132"/>
                  <a:gd name="T34" fmla="*/ 13 w 158"/>
                  <a:gd name="T35" fmla="*/ 18 h 132"/>
                  <a:gd name="T36" fmla="*/ 13 w 158"/>
                  <a:gd name="T37" fmla="*/ 12 h 132"/>
                  <a:gd name="T38" fmla="*/ 8 w 158"/>
                  <a:gd name="T39" fmla="*/ 7 h 132"/>
                  <a:gd name="T40" fmla="*/ 0 w 158"/>
                  <a:gd name="T4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8" h="132">
                    <a:moveTo>
                      <a:pt x="158" y="132"/>
                    </a:moveTo>
                    <a:lnTo>
                      <a:pt x="146" y="120"/>
                    </a:lnTo>
                    <a:lnTo>
                      <a:pt x="133" y="107"/>
                    </a:lnTo>
                    <a:lnTo>
                      <a:pt x="127" y="107"/>
                    </a:lnTo>
                    <a:lnTo>
                      <a:pt x="121" y="107"/>
                    </a:lnTo>
                    <a:lnTo>
                      <a:pt x="106" y="93"/>
                    </a:lnTo>
                    <a:lnTo>
                      <a:pt x="91" y="78"/>
                    </a:lnTo>
                    <a:lnTo>
                      <a:pt x="77" y="63"/>
                    </a:lnTo>
                    <a:lnTo>
                      <a:pt x="61" y="48"/>
                    </a:lnTo>
                    <a:lnTo>
                      <a:pt x="56" y="48"/>
                    </a:lnTo>
                    <a:lnTo>
                      <a:pt x="50" y="48"/>
                    </a:lnTo>
                    <a:lnTo>
                      <a:pt x="44" y="42"/>
                    </a:lnTo>
                    <a:lnTo>
                      <a:pt x="37" y="35"/>
                    </a:lnTo>
                    <a:lnTo>
                      <a:pt x="31" y="35"/>
                    </a:lnTo>
                    <a:lnTo>
                      <a:pt x="25" y="35"/>
                    </a:lnTo>
                    <a:lnTo>
                      <a:pt x="19" y="30"/>
                    </a:lnTo>
                    <a:lnTo>
                      <a:pt x="13" y="24"/>
                    </a:lnTo>
                    <a:lnTo>
                      <a:pt x="13" y="18"/>
                    </a:lnTo>
                    <a:lnTo>
                      <a:pt x="13" y="12"/>
                    </a:lnTo>
                    <a:lnTo>
                      <a:pt x="8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1" name="Freeform 231"/>
              <p:cNvSpPr>
                <a:spLocks/>
              </p:cNvSpPr>
              <p:nvPr/>
            </p:nvSpPr>
            <p:spPr bwMode="auto">
              <a:xfrm rot="60000" flipH="1">
                <a:off x="4873" y="1172"/>
                <a:ext cx="38" cy="37"/>
              </a:xfrm>
              <a:custGeom>
                <a:avLst/>
                <a:gdLst>
                  <a:gd name="T0" fmla="*/ 144 w 144"/>
                  <a:gd name="T1" fmla="*/ 109 h 109"/>
                  <a:gd name="T2" fmla="*/ 132 w 144"/>
                  <a:gd name="T3" fmla="*/ 98 h 109"/>
                  <a:gd name="T4" fmla="*/ 119 w 144"/>
                  <a:gd name="T5" fmla="*/ 85 h 109"/>
                  <a:gd name="T6" fmla="*/ 113 w 144"/>
                  <a:gd name="T7" fmla="*/ 85 h 109"/>
                  <a:gd name="T8" fmla="*/ 107 w 144"/>
                  <a:gd name="T9" fmla="*/ 85 h 109"/>
                  <a:gd name="T10" fmla="*/ 99 w 144"/>
                  <a:gd name="T11" fmla="*/ 75 h 109"/>
                  <a:gd name="T12" fmla="*/ 90 w 144"/>
                  <a:gd name="T13" fmla="*/ 67 h 109"/>
                  <a:gd name="T14" fmla="*/ 82 w 144"/>
                  <a:gd name="T15" fmla="*/ 58 h 109"/>
                  <a:gd name="T16" fmla="*/ 72 w 144"/>
                  <a:gd name="T17" fmla="*/ 48 h 109"/>
                  <a:gd name="T18" fmla="*/ 66 w 144"/>
                  <a:gd name="T19" fmla="*/ 48 h 109"/>
                  <a:gd name="T20" fmla="*/ 59 w 144"/>
                  <a:gd name="T21" fmla="*/ 48 h 109"/>
                  <a:gd name="T22" fmla="*/ 51 w 144"/>
                  <a:gd name="T23" fmla="*/ 39 h 109"/>
                  <a:gd name="T24" fmla="*/ 42 w 144"/>
                  <a:gd name="T25" fmla="*/ 31 h 109"/>
                  <a:gd name="T26" fmla="*/ 32 w 144"/>
                  <a:gd name="T27" fmla="*/ 21 h 109"/>
                  <a:gd name="T28" fmla="*/ 24 w 144"/>
                  <a:gd name="T29" fmla="*/ 12 h 109"/>
                  <a:gd name="T30" fmla="*/ 18 w 144"/>
                  <a:gd name="T31" fmla="*/ 12 h 109"/>
                  <a:gd name="T32" fmla="*/ 11 w 144"/>
                  <a:gd name="T33" fmla="*/ 12 h 109"/>
                  <a:gd name="T34" fmla="*/ 5 w 144"/>
                  <a:gd name="T35" fmla="*/ 7 h 109"/>
                  <a:gd name="T36" fmla="*/ 0 w 144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4" h="109">
                    <a:moveTo>
                      <a:pt x="144" y="109"/>
                    </a:moveTo>
                    <a:lnTo>
                      <a:pt x="132" y="98"/>
                    </a:lnTo>
                    <a:lnTo>
                      <a:pt x="119" y="85"/>
                    </a:lnTo>
                    <a:lnTo>
                      <a:pt x="113" y="85"/>
                    </a:lnTo>
                    <a:lnTo>
                      <a:pt x="107" y="85"/>
                    </a:lnTo>
                    <a:lnTo>
                      <a:pt x="99" y="75"/>
                    </a:lnTo>
                    <a:lnTo>
                      <a:pt x="90" y="67"/>
                    </a:lnTo>
                    <a:lnTo>
                      <a:pt x="82" y="58"/>
                    </a:lnTo>
                    <a:lnTo>
                      <a:pt x="72" y="48"/>
                    </a:lnTo>
                    <a:lnTo>
                      <a:pt x="66" y="48"/>
                    </a:lnTo>
                    <a:lnTo>
                      <a:pt x="59" y="48"/>
                    </a:lnTo>
                    <a:lnTo>
                      <a:pt x="51" y="39"/>
                    </a:lnTo>
                    <a:lnTo>
                      <a:pt x="42" y="31"/>
                    </a:lnTo>
                    <a:lnTo>
                      <a:pt x="32" y="21"/>
                    </a:lnTo>
                    <a:lnTo>
                      <a:pt x="24" y="12"/>
                    </a:lnTo>
                    <a:lnTo>
                      <a:pt x="18" y="12"/>
                    </a:lnTo>
                    <a:lnTo>
                      <a:pt x="11" y="12"/>
                    </a:lnTo>
                    <a:lnTo>
                      <a:pt x="5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2" name="Freeform 232"/>
              <p:cNvSpPr>
                <a:spLocks/>
              </p:cNvSpPr>
              <p:nvPr/>
            </p:nvSpPr>
            <p:spPr bwMode="auto">
              <a:xfrm rot="60000" flipH="1">
                <a:off x="4940" y="1112"/>
                <a:ext cx="39" cy="38"/>
              </a:xfrm>
              <a:custGeom>
                <a:avLst/>
                <a:gdLst>
                  <a:gd name="T0" fmla="*/ 156 w 156"/>
                  <a:gd name="T1" fmla="*/ 109 h 109"/>
                  <a:gd name="T2" fmla="*/ 144 w 156"/>
                  <a:gd name="T3" fmla="*/ 96 h 109"/>
                  <a:gd name="T4" fmla="*/ 132 w 156"/>
                  <a:gd name="T5" fmla="*/ 84 h 109"/>
                  <a:gd name="T6" fmla="*/ 126 w 156"/>
                  <a:gd name="T7" fmla="*/ 84 h 109"/>
                  <a:gd name="T8" fmla="*/ 119 w 156"/>
                  <a:gd name="T9" fmla="*/ 84 h 109"/>
                  <a:gd name="T10" fmla="*/ 108 w 156"/>
                  <a:gd name="T11" fmla="*/ 73 h 109"/>
                  <a:gd name="T12" fmla="*/ 96 w 156"/>
                  <a:gd name="T13" fmla="*/ 61 h 109"/>
                  <a:gd name="T14" fmla="*/ 90 w 156"/>
                  <a:gd name="T15" fmla="*/ 61 h 109"/>
                  <a:gd name="T16" fmla="*/ 83 w 156"/>
                  <a:gd name="T17" fmla="*/ 61 h 109"/>
                  <a:gd name="T18" fmla="*/ 71 w 156"/>
                  <a:gd name="T19" fmla="*/ 49 h 109"/>
                  <a:gd name="T20" fmla="*/ 60 w 156"/>
                  <a:gd name="T21" fmla="*/ 36 h 109"/>
                  <a:gd name="T22" fmla="*/ 54 w 156"/>
                  <a:gd name="T23" fmla="*/ 36 h 109"/>
                  <a:gd name="T24" fmla="*/ 47 w 156"/>
                  <a:gd name="T25" fmla="*/ 36 h 109"/>
                  <a:gd name="T26" fmla="*/ 36 w 156"/>
                  <a:gd name="T27" fmla="*/ 25 h 109"/>
                  <a:gd name="T28" fmla="*/ 24 w 156"/>
                  <a:gd name="T29" fmla="*/ 13 h 109"/>
                  <a:gd name="T30" fmla="*/ 19 w 156"/>
                  <a:gd name="T31" fmla="*/ 13 h 109"/>
                  <a:gd name="T32" fmla="*/ 12 w 156"/>
                  <a:gd name="T33" fmla="*/ 13 h 109"/>
                  <a:gd name="T34" fmla="*/ 6 w 156"/>
                  <a:gd name="T35" fmla="*/ 7 h 109"/>
                  <a:gd name="T36" fmla="*/ 0 w 156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6" h="109">
                    <a:moveTo>
                      <a:pt x="156" y="109"/>
                    </a:moveTo>
                    <a:lnTo>
                      <a:pt x="144" y="96"/>
                    </a:lnTo>
                    <a:lnTo>
                      <a:pt x="132" y="84"/>
                    </a:lnTo>
                    <a:lnTo>
                      <a:pt x="126" y="84"/>
                    </a:lnTo>
                    <a:lnTo>
                      <a:pt x="119" y="84"/>
                    </a:lnTo>
                    <a:lnTo>
                      <a:pt x="108" y="73"/>
                    </a:lnTo>
                    <a:lnTo>
                      <a:pt x="96" y="61"/>
                    </a:lnTo>
                    <a:lnTo>
                      <a:pt x="90" y="61"/>
                    </a:lnTo>
                    <a:lnTo>
                      <a:pt x="83" y="61"/>
                    </a:lnTo>
                    <a:lnTo>
                      <a:pt x="71" y="49"/>
                    </a:lnTo>
                    <a:lnTo>
                      <a:pt x="60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6" y="25"/>
                    </a:lnTo>
                    <a:lnTo>
                      <a:pt x="24" y="13"/>
                    </a:lnTo>
                    <a:lnTo>
                      <a:pt x="19" y="13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3" name="Freeform 233"/>
              <p:cNvSpPr>
                <a:spLocks/>
              </p:cNvSpPr>
              <p:nvPr/>
            </p:nvSpPr>
            <p:spPr bwMode="auto">
              <a:xfrm rot="60000" flipH="1">
                <a:off x="5009" y="1061"/>
                <a:ext cx="42" cy="32"/>
              </a:xfrm>
              <a:custGeom>
                <a:avLst/>
                <a:gdLst>
                  <a:gd name="T0" fmla="*/ 169 w 169"/>
                  <a:gd name="T1" fmla="*/ 95 h 95"/>
                  <a:gd name="T2" fmla="*/ 163 w 169"/>
                  <a:gd name="T3" fmla="*/ 90 h 95"/>
                  <a:gd name="T4" fmla="*/ 156 w 169"/>
                  <a:gd name="T5" fmla="*/ 83 h 95"/>
                  <a:gd name="T6" fmla="*/ 151 w 169"/>
                  <a:gd name="T7" fmla="*/ 83 h 95"/>
                  <a:gd name="T8" fmla="*/ 144 w 169"/>
                  <a:gd name="T9" fmla="*/ 83 h 95"/>
                  <a:gd name="T10" fmla="*/ 139 w 169"/>
                  <a:gd name="T11" fmla="*/ 78 h 95"/>
                  <a:gd name="T12" fmla="*/ 133 w 169"/>
                  <a:gd name="T13" fmla="*/ 72 h 95"/>
                  <a:gd name="T14" fmla="*/ 127 w 169"/>
                  <a:gd name="T15" fmla="*/ 72 h 95"/>
                  <a:gd name="T16" fmla="*/ 120 w 169"/>
                  <a:gd name="T17" fmla="*/ 72 h 95"/>
                  <a:gd name="T18" fmla="*/ 108 w 169"/>
                  <a:gd name="T19" fmla="*/ 60 h 95"/>
                  <a:gd name="T20" fmla="*/ 98 w 169"/>
                  <a:gd name="T21" fmla="*/ 47 h 95"/>
                  <a:gd name="T22" fmla="*/ 92 w 169"/>
                  <a:gd name="T23" fmla="*/ 47 h 95"/>
                  <a:gd name="T24" fmla="*/ 85 w 169"/>
                  <a:gd name="T25" fmla="*/ 47 h 95"/>
                  <a:gd name="T26" fmla="*/ 79 w 169"/>
                  <a:gd name="T27" fmla="*/ 41 h 95"/>
                  <a:gd name="T28" fmla="*/ 73 w 169"/>
                  <a:gd name="T29" fmla="*/ 35 h 95"/>
                  <a:gd name="T30" fmla="*/ 67 w 169"/>
                  <a:gd name="T31" fmla="*/ 35 h 95"/>
                  <a:gd name="T32" fmla="*/ 61 w 169"/>
                  <a:gd name="T33" fmla="*/ 35 h 95"/>
                  <a:gd name="T34" fmla="*/ 55 w 169"/>
                  <a:gd name="T35" fmla="*/ 30 h 95"/>
                  <a:gd name="T36" fmla="*/ 48 w 169"/>
                  <a:gd name="T37" fmla="*/ 22 h 95"/>
                  <a:gd name="T38" fmla="*/ 43 w 169"/>
                  <a:gd name="T39" fmla="*/ 22 h 95"/>
                  <a:gd name="T40" fmla="*/ 37 w 169"/>
                  <a:gd name="T41" fmla="*/ 22 h 95"/>
                  <a:gd name="T42" fmla="*/ 25 w 169"/>
                  <a:gd name="T43" fmla="*/ 12 h 95"/>
                  <a:gd name="T44" fmla="*/ 12 w 169"/>
                  <a:gd name="T45" fmla="*/ 0 h 95"/>
                  <a:gd name="T46" fmla="*/ 6 w 169"/>
                  <a:gd name="T47" fmla="*/ 0 h 95"/>
                  <a:gd name="T48" fmla="*/ 0 w 169"/>
                  <a:gd name="T4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95">
                    <a:moveTo>
                      <a:pt x="169" y="95"/>
                    </a:moveTo>
                    <a:lnTo>
                      <a:pt x="163" y="90"/>
                    </a:lnTo>
                    <a:lnTo>
                      <a:pt x="156" y="83"/>
                    </a:lnTo>
                    <a:lnTo>
                      <a:pt x="151" y="83"/>
                    </a:lnTo>
                    <a:lnTo>
                      <a:pt x="144" y="83"/>
                    </a:lnTo>
                    <a:lnTo>
                      <a:pt x="139" y="78"/>
                    </a:lnTo>
                    <a:lnTo>
                      <a:pt x="133" y="72"/>
                    </a:lnTo>
                    <a:lnTo>
                      <a:pt x="127" y="72"/>
                    </a:lnTo>
                    <a:lnTo>
                      <a:pt x="120" y="72"/>
                    </a:lnTo>
                    <a:lnTo>
                      <a:pt x="108" y="60"/>
                    </a:lnTo>
                    <a:lnTo>
                      <a:pt x="98" y="47"/>
                    </a:lnTo>
                    <a:lnTo>
                      <a:pt x="92" y="47"/>
                    </a:lnTo>
                    <a:lnTo>
                      <a:pt x="85" y="47"/>
                    </a:lnTo>
                    <a:lnTo>
                      <a:pt x="79" y="41"/>
                    </a:lnTo>
                    <a:lnTo>
                      <a:pt x="73" y="35"/>
                    </a:lnTo>
                    <a:lnTo>
                      <a:pt x="67" y="35"/>
                    </a:lnTo>
                    <a:lnTo>
                      <a:pt x="61" y="35"/>
                    </a:lnTo>
                    <a:lnTo>
                      <a:pt x="55" y="30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37" y="22"/>
                    </a:lnTo>
                    <a:lnTo>
                      <a:pt x="25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4" name="Freeform 234"/>
              <p:cNvSpPr>
                <a:spLocks/>
              </p:cNvSpPr>
              <p:nvPr/>
            </p:nvSpPr>
            <p:spPr bwMode="auto">
              <a:xfrm rot="60000" flipH="1">
                <a:off x="5087" y="1017"/>
                <a:ext cx="35" cy="20"/>
              </a:xfrm>
              <a:custGeom>
                <a:avLst/>
                <a:gdLst>
                  <a:gd name="T0" fmla="*/ 144 w 144"/>
                  <a:gd name="T1" fmla="*/ 60 h 60"/>
                  <a:gd name="T2" fmla="*/ 132 w 144"/>
                  <a:gd name="T3" fmla="*/ 60 h 60"/>
                  <a:gd name="T4" fmla="*/ 119 w 144"/>
                  <a:gd name="T5" fmla="*/ 60 h 60"/>
                  <a:gd name="T6" fmla="*/ 114 w 144"/>
                  <a:gd name="T7" fmla="*/ 54 h 60"/>
                  <a:gd name="T8" fmla="*/ 108 w 144"/>
                  <a:gd name="T9" fmla="*/ 47 h 60"/>
                  <a:gd name="T10" fmla="*/ 102 w 144"/>
                  <a:gd name="T11" fmla="*/ 47 h 60"/>
                  <a:gd name="T12" fmla="*/ 96 w 144"/>
                  <a:gd name="T13" fmla="*/ 47 h 60"/>
                  <a:gd name="T14" fmla="*/ 90 w 144"/>
                  <a:gd name="T15" fmla="*/ 42 h 60"/>
                  <a:gd name="T16" fmla="*/ 83 w 144"/>
                  <a:gd name="T17" fmla="*/ 36 h 60"/>
                  <a:gd name="T18" fmla="*/ 71 w 144"/>
                  <a:gd name="T19" fmla="*/ 36 h 60"/>
                  <a:gd name="T20" fmla="*/ 60 w 144"/>
                  <a:gd name="T21" fmla="*/ 36 h 60"/>
                  <a:gd name="T22" fmla="*/ 54 w 144"/>
                  <a:gd name="T23" fmla="*/ 30 h 60"/>
                  <a:gd name="T24" fmla="*/ 48 w 144"/>
                  <a:gd name="T25" fmla="*/ 23 h 60"/>
                  <a:gd name="T26" fmla="*/ 42 w 144"/>
                  <a:gd name="T27" fmla="*/ 23 h 60"/>
                  <a:gd name="T28" fmla="*/ 36 w 144"/>
                  <a:gd name="T29" fmla="*/ 23 h 60"/>
                  <a:gd name="T30" fmla="*/ 30 w 144"/>
                  <a:gd name="T31" fmla="*/ 19 h 60"/>
                  <a:gd name="T32" fmla="*/ 23 w 144"/>
                  <a:gd name="T33" fmla="*/ 12 h 60"/>
                  <a:gd name="T34" fmla="*/ 18 w 144"/>
                  <a:gd name="T35" fmla="*/ 12 h 60"/>
                  <a:gd name="T36" fmla="*/ 12 w 144"/>
                  <a:gd name="T37" fmla="*/ 12 h 60"/>
                  <a:gd name="T38" fmla="*/ 6 w 144"/>
                  <a:gd name="T39" fmla="*/ 6 h 60"/>
                  <a:gd name="T40" fmla="*/ 0 w 144"/>
                  <a:gd name="T4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4" h="60">
                    <a:moveTo>
                      <a:pt x="144" y="60"/>
                    </a:moveTo>
                    <a:lnTo>
                      <a:pt x="132" y="60"/>
                    </a:lnTo>
                    <a:lnTo>
                      <a:pt x="119" y="60"/>
                    </a:lnTo>
                    <a:lnTo>
                      <a:pt x="114" y="54"/>
                    </a:lnTo>
                    <a:lnTo>
                      <a:pt x="108" y="47"/>
                    </a:lnTo>
                    <a:lnTo>
                      <a:pt x="102" y="47"/>
                    </a:lnTo>
                    <a:lnTo>
                      <a:pt x="96" y="47"/>
                    </a:lnTo>
                    <a:lnTo>
                      <a:pt x="90" y="42"/>
                    </a:lnTo>
                    <a:lnTo>
                      <a:pt x="83" y="36"/>
                    </a:lnTo>
                    <a:lnTo>
                      <a:pt x="71" y="36"/>
                    </a:lnTo>
                    <a:lnTo>
                      <a:pt x="60" y="36"/>
                    </a:lnTo>
                    <a:lnTo>
                      <a:pt x="54" y="30"/>
                    </a:lnTo>
                    <a:lnTo>
                      <a:pt x="48" y="23"/>
                    </a:lnTo>
                    <a:lnTo>
                      <a:pt x="42" y="23"/>
                    </a:lnTo>
                    <a:lnTo>
                      <a:pt x="36" y="23"/>
                    </a:lnTo>
                    <a:lnTo>
                      <a:pt x="30" y="19"/>
                    </a:lnTo>
                    <a:lnTo>
                      <a:pt x="23" y="12"/>
                    </a:lnTo>
                    <a:lnTo>
                      <a:pt x="18" y="12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635" name="Freeform 235"/>
              <p:cNvSpPr>
                <a:spLocks/>
              </p:cNvSpPr>
              <p:nvPr/>
            </p:nvSpPr>
            <p:spPr bwMode="auto">
              <a:xfrm rot="60000" flipH="1">
                <a:off x="5155" y="989"/>
                <a:ext cx="40" cy="17"/>
              </a:xfrm>
              <a:custGeom>
                <a:avLst/>
                <a:gdLst>
                  <a:gd name="T0" fmla="*/ 156 w 156"/>
                  <a:gd name="T1" fmla="*/ 48 h 48"/>
                  <a:gd name="T2" fmla="*/ 150 w 156"/>
                  <a:gd name="T3" fmla="*/ 43 h 48"/>
                  <a:gd name="T4" fmla="*/ 145 w 156"/>
                  <a:gd name="T5" fmla="*/ 36 h 48"/>
                  <a:gd name="T6" fmla="*/ 139 w 156"/>
                  <a:gd name="T7" fmla="*/ 36 h 48"/>
                  <a:gd name="T8" fmla="*/ 132 w 156"/>
                  <a:gd name="T9" fmla="*/ 36 h 48"/>
                  <a:gd name="T10" fmla="*/ 121 w 156"/>
                  <a:gd name="T11" fmla="*/ 24 h 48"/>
                  <a:gd name="T12" fmla="*/ 109 w 156"/>
                  <a:gd name="T13" fmla="*/ 13 h 48"/>
                  <a:gd name="T14" fmla="*/ 104 w 156"/>
                  <a:gd name="T15" fmla="*/ 13 h 48"/>
                  <a:gd name="T16" fmla="*/ 96 w 156"/>
                  <a:gd name="T17" fmla="*/ 13 h 48"/>
                  <a:gd name="T18" fmla="*/ 91 w 156"/>
                  <a:gd name="T19" fmla="*/ 7 h 48"/>
                  <a:gd name="T20" fmla="*/ 85 w 156"/>
                  <a:gd name="T21" fmla="*/ 0 h 48"/>
                  <a:gd name="T22" fmla="*/ 64 w 156"/>
                  <a:gd name="T23" fmla="*/ 0 h 48"/>
                  <a:gd name="T24" fmla="*/ 43 w 156"/>
                  <a:gd name="T25" fmla="*/ 0 h 48"/>
                  <a:gd name="T26" fmla="*/ 23 w 156"/>
                  <a:gd name="T27" fmla="*/ 0 h 48"/>
                  <a:gd name="T28" fmla="*/ 0 w 156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6" h="48">
                    <a:moveTo>
                      <a:pt x="156" y="48"/>
                    </a:moveTo>
                    <a:lnTo>
                      <a:pt x="150" y="43"/>
                    </a:lnTo>
                    <a:lnTo>
                      <a:pt x="145" y="36"/>
                    </a:lnTo>
                    <a:lnTo>
                      <a:pt x="139" y="36"/>
                    </a:lnTo>
                    <a:lnTo>
                      <a:pt x="132" y="36"/>
                    </a:lnTo>
                    <a:lnTo>
                      <a:pt x="121" y="24"/>
                    </a:lnTo>
                    <a:lnTo>
                      <a:pt x="109" y="13"/>
                    </a:lnTo>
                    <a:lnTo>
                      <a:pt x="104" y="13"/>
                    </a:lnTo>
                    <a:lnTo>
                      <a:pt x="96" y="13"/>
                    </a:lnTo>
                    <a:lnTo>
                      <a:pt x="91" y="7"/>
                    </a:lnTo>
                    <a:lnTo>
                      <a:pt x="85" y="0"/>
                    </a:lnTo>
                    <a:lnTo>
                      <a:pt x="64" y="0"/>
                    </a:lnTo>
                    <a:lnTo>
                      <a:pt x="43" y="0"/>
                    </a:lnTo>
                    <a:lnTo>
                      <a:pt x="2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4636" name="Freeform 236"/>
            <p:cNvSpPr>
              <a:spLocks/>
            </p:cNvSpPr>
            <p:nvPr/>
          </p:nvSpPr>
          <p:spPr bwMode="auto">
            <a:xfrm>
              <a:off x="3894" y="1269"/>
              <a:ext cx="24" cy="1283"/>
            </a:xfrm>
            <a:custGeom>
              <a:avLst/>
              <a:gdLst>
                <a:gd name="T0" fmla="*/ 6 w 24"/>
                <a:gd name="T1" fmla="*/ 0 h 1283"/>
                <a:gd name="T2" fmla="*/ 24 w 24"/>
                <a:gd name="T3" fmla="*/ 719 h 1283"/>
                <a:gd name="T4" fmla="*/ 0 w 24"/>
                <a:gd name="T5" fmla="*/ 1283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283">
                  <a:moveTo>
                    <a:pt x="6" y="0"/>
                  </a:moveTo>
                  <a:lnTo>
                    <a:pt x="24" y="719"/>
                  </a:lnTo>
                  <a:lnTo>
                    <a:pt x="0" y="1283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4637" name="Text Box 237"/>
          <p:cNvSpPr txBox="1">
            <a:spLocks noChangeArrowheads="1"/>
          </p:cNvSpPr>
          <p:nvPr/>
        </p:nvSpPr>
        <p:spPr bwMode="auto">
          <a:xfrm>
            <a:off x="6318250" y="4902200"/>
            <a:ext cx="14081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Alberman K.B.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Blakey R.C.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Anderson J.S.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rial" pitchFamily="34" charset="0"/>
              </a:rPr>
              <a:t>(1951)</a:t>
            </a:r>
            <a:endParaRPr lang="ru-RU" sz="14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614638" name="Text Box 238"/>
          <p:cNvSpPr txBox="1">
            <a:spLocks noChangeArrowheads="1"/>
          </p:cNvSpPr>
          <p:nvPr/>
        </p:nvSpPr>
        <p:spPr bwMode="auto">
          <a:xfrm>
            <a:off x="5260975" y="4943475"/>
            <a:ext cx="8842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Amato I.</a:t>
            </a:r>
          </a:p>
          <a:p>
            <a:pPr algn="ctr"/>
            <a:r>
              <a:rPr lang="en-US" sz="1400">
                <a:solidFill>
                  <a:srgbClr val="006600"/>
                </a:solidFill>
                <a:latin typeface="Arial" pitchFamily="34" charset="0"/>
              </a:rPr>
              <a:t>(1966)</a:t>
            </a:r>
            <a:endParaRPr lang="ru-RU" sz="1400">
              <a:solidFill>
                <a:srgbClr val="006600"/>
              </a:solidFill>
              <a:latin typeface="Arial" pitchFamily="34" charset="0"/>
            </a:endParaRPr>
          </a:p>
        </p:txBody>
      </p:sp>
      <p:sp>
        <p:nvSpPr>
          <p:cNvPr id="614639" name="Text Box 239"/>
          <p:cNvSpPr txBox="1">
            <a:spLocks noChangeArrowheads="1"/>
          </p:cNvSpPr>
          <p:nvPr/>
        </p:nvSpPr>
        <p:spPr bwMode="auto">
          <a:xfrm>
            <a:off x="3000375" y="5084763"/>
            <a:ext cx="865188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Holc J.</a:t>
            </a:r>
          </a:p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Kolar D.</a:t>
            </a:r>
          </a:p>
          <a:p>
            <a:pPr algn="ctr"/>
            <a:r>
              <a:rPr lang="en-US" sz="1400">
                <a:solidFill>
                  <a:srgbClr val="FF3300"/>
                </a:solidFill>
                <a:latin typeface="Arial" pitchFamily="34" charset="0"/>
              </a:rPr>
              <a:t>(1986)</a:t>
            </a:r>
            <a:endParaRPr lang="ru-RU" sz="1400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614640" name="Text Box 240"/>
          <p:cNvSpPr txBox="1">
            <a:spLocks noChangeArrowheads="1"/>
          </p:cNvSpPr>
          <p:nvPr/>
        </p:nvSpPr>
        <p:spPr bwMode="auto">
          <a:xfrm>
            <a:off x="530225" y="4986338"/>
            <a:ext cx="134620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endParaRPr lang="en-US" sz="900">
              <a:latin typeface="Arial" pitchFamily="34" charset="0"/>
            </a:endParaRP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Voronov N.M.</a:t>
            </a: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 Sofronova R.M.</a:t>
            </a: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Ivanov O.S.</a:t>
            </a:r>
          </a:p>
          <a:p>
            <a:pPr algn="ctr"/>
            <a:r>
              <a:rPr lang="en-US" sz="1200">
                <a:solidFill>
                  <a:schemeClr val="accent2"/>
                </a:solidFill>
                <a:latin typeface="Arial" pitchFamily="34" charset="0"/>
              </a:rPr>
              <a:t>(1972)  </a:t>
            </a:r>
            <a:endParaRPr lang="ru-RU" sz="120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614641" name="Text Box 241"/>
          <p:cNvSpPr txBox="1">
            <a:spLocks noChangeArrowheads="1"/>
          </p:cNvSpPr>
          <p:nvPr/>
        </p:nvSpPr>
        <p:spPr bwMode="auto">
          <a:xfrm>
            <a:off x="7813675" y="4794250"/>
            <a:ext cx="1060450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endParaRPr lang="en-US" sz="900">
              <a:latin typeface="Arial" pitchFamily="34" charset="0"/>
            </a:endParaRP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Roche M.F.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Leibowitz L.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Fink J.K.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Backer Jr.</a:t>
            </a:r>
          </a:p>
          <a:p>
            <a:pPr algn="ctr"/>
            <a:r>
              <a:rPr lang="en-US" sz="1200">
                <a:solidFill>
                  <a:srgbClr val="FF0000"/>
                </a:solidFill>
                <a:latin typeface="Arial" pitchFamily="34" charset="0"/>
              </a:rPr>
              <a:t>(1993)</a:t>
            </a:r>
            <a:endParaRPr lang="ru-RU" sz="1200">
              <a:solidFill>
                <a:srgbClr val="FF0000"/>
              </a:solidFill>
              <a:latin typeface="Arial" pitchFamily="34" charset="0"/>
            </a:endParaRPr>
          </a:p>
        </p:txBody>
      </p:sp>
      <p:grpSp>
        <p:nvGrpSpPr>
          <p:cNvPr id="614645" name="Group 245"/>
          <p:cNvGrpSpPr>
            <a:grpSpLocks/>
          </p:cNvGrpSpPr>
          <p:nvPr/>
        </p:nvGrpSpPr>
        <p:grpSpPr bwMode="auto">
          <a:xfrm>
            <a:off x="355600" y="1111250"/>
            <a:ext cx="4630738" cy="3743325"/>
            <a:chOff x="224" y="942"/>
            <a:chExt cx="2117" cy="1711"/>
          </a:xfrm>
        </p:grpSpPr>
        <p:grpSp>
          <p:nvGrpSpPr>
            <p:cNvPr id="614646" name="Group 246"/>
            <p:cNvGrpSpPr>
              <a:grpSpLocks/>
            </p:cNvGrpSpPr>
            <p:nvPr/>
          </p:nvGrpSpPr>
          <p:grpSpPr bwMode="auto">
            <a:xfrm>
              <a:off x="224" y="942"/>
              <a:ext cx="227" cy="1345"/>
              <a:chOff x="224" y="942"/>
              <a:chExt cx="227" cy="1345"/>
            </a:xfrm>
          </p:grpSpPr>
          <p:sp>
            <p:nvSpPr>
              <p:cNvPr id="614647" name="Text Box 247"/>
              <p:cNvSpPr txBox="1">
                <a:spLocks noChangeArrowheads="1"/>
              </p:cNvSpPr>
              <p:nvPr/>
            </p:nvSpPr>
            <p:spPr bwMode="auto">
              <a:xfrm>
                <a:off x="262" y="2217"/>
                <a:ext cx="96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300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48" name="Text Box 248"/>
              <p:cNvSpPr txBox="1">
                <a:spLocks noChangeArrowheads="1"/>
              </p:cNvSpPr>
              <p:nvPr/>
            </p:nvSpPr>
            <p:spPr bwMode="auto">
              <a:xfrm>
                <a:off x="262" y="2098"/>
                <a:ext cx="96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600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49" name="Text Box 249"/>
              <p:cNvSpPr txBox="1">
                <a:spLocks noChangeArrowheads="1"/>
              </p:cNvSpPr>
              <p:nvPr/>
            </p:nvSpPr>
            <p:spPr bwMode="auto">
              <a:xfrm>
                <a:off x="262" y="1979"/>
                <a:ext cx="96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900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0" name="Text Box 250"/>
              <p:cNvSpPr txBox="1">
                <a:spLocks noChangeArrowheads="1"/>
              </p:cNvSpPr>
              <p:nvPr/>
            </p:nvSpPr>
            <p:spPr bwMode="auto">
              <a:xfrm>
                <a:off x="224" y="1860"/>
                <a:ext cx="128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1200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1" name="Text Box 251"/>
              <p:cNvSpPr txBox="1">
                <a:spLocks noChangeArrowheads="1"/>
              </p:cNvSpPr>
              <p:nvPr/>
            </p:nvSpPr>
            <p:spPr bwMode="auto">
              <a:xfrm>
                <a:off x="224" y="1741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1500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2" name="Text Box 252"/>
              <p:cNvSpPr txBox="1">
                <a:spLocks noChangeArrowheads="1"/>
              </p:cNvSpPr>
              <p:nvPr/>
            </p:nvSpPr>
            <p:spPr bwMode="auto">
              <a:xfrm>
                <a:off x="224" y="1622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1800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3" name="Text Box 253"/>
              <p:cNvSpPr txBox="1">
                <a:spLocks noChangeArrowheads="1"/>
              </p:cNvSpPr>
              <p:nvPr/>
            </p:nvSpPr>
            <p:spPr bwMode="auto">
              <a:xfrm>
                <a:off x="224" y="1503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2100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4" name="Text Box 254"/>
              <p:cNvSpPr txBox="1">
                <a:spLocks noChangeArrowheads="1"/>
              </p:cNvSpPr>
              <p:nvPr/>
            </p:nvSpPr>
            <p:spPr bwMode="auto">
              <a:xfrm>
                <a:off x="224" y="1384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2400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5" name="Text Box 255"/>
              <p:cNvSpPr txBox="1">
                <a:spLocks noChangeArrowheads="1"/>
              </p:cNvSpPr>
              <p:nvPr/>
            </p:nvSpPr>
            <p:spPr bwMode="auto">
              <a:xfrm>
                <a:off x="224" y="1265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2700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6" name="Text Box 256"/>
              <p:cNvSpPr txBox="1">
                <a:spLocks noChangeArrowheads="1"/>
              </p:cNvSpPr>
              <p:nvPr/>
            </p:nvSpPr>
            <p:spPr bwMode="auto">
              <a:xfrm>
                <a:off x="224" y="1146"/>
                <a:ext cx="128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3000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57" name="Text Box 257"/>
              <p:cNvSpPr txBox="1">
                <a:spLocks noChangeArrowheads="1"/>
              </p:cNvSpPr>
              <p:nvPr/>
            </p:nvSpPr>
            <p:spPr bwMode="auto">
              <a:xfrm>
                <a:off x="341" y="942"/>
                <a:ext cx="110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T, K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614658" name="Group 258"/>
            <p:cNvGrpSpPr>
              <a:grpSpLocks/>
            </p:cNvGrpSpPr>
            <p:nvPr/>
          </p:nvGrpSpPr>
          <p:grpSpPr bwMode="auto">
            <a:xfrm>
              <a:off x="366" y="2250"/>
              <a:ext cx="1975" cy="403"/>
              <a:chOff x="366" y="2250"/>
              <a:chExt cx="1975" cy="403"/>
            </a:xfrm>
          </p:grpSpPr>
          <p:grpSp>
            <p:nvGrpSpPr>
              <p:cNvPr id="614659" name="Group 259"/>
              <p:cNvGrpSpPr>
                <a:grpSpLocks/>
              </p:cNvGrpSpPr>
              <p:nvPr/>
            </p:nvGrpSpPr>
            <p:grpSpPr bwMode="auto">
              <a:xfrm>
                <a:off x="858" y="2485"/>
                <a:ext cx="224" cy="168"/>
                <a:chOff x="744" y="2485"/>
                <a:chExt cx="224" cy="168"/>
              </a:xfrm>
            </p:grpSpPr>
            <p:sp>
              <p:nvSpPr>
                <p:cNvPr id="614660" name="Freeform 260"/>
                <p:cNvSpPr>
                  <a:spLocks/>
                </p:cNvSpPr>
                <p:nvPr/>
              </p:nvSpPr>
              <p:spPr bwMode="auto">
                <a:xfrm>
                  <a:off x="807" y="2601"/>
                  <a:ext cx="41" cy="52"/>
                </a:xfrm>
                <a:custGeom>
                  <a:avLst/>
                  <a:gdLst>
                    <a:gd name="T0" fmla="*/ 204 w 204"/>
                    <a:gd name="T1" fmla="*/ 250 h 263"/>
                    <a:gd name="T2" fmla="*/ 198 w 204"/>
                    <a:gd name="T3" fmla="*/ 257 h 263"/>
                    <a:gd name="T4" fmla="*/ 192 w 204"/>
                    <a:gd name="T5" fmla="*/ 263 h 263"/>
                    <a:gd name="T6" fmla="*/ 182 w 204"/>
                    <a:gd name="T7" fmla="*/ 263 h 263"/>
                    <a:gd name="T8" fmla="*/ 173 w 204"/>
                    <a:gd name="T9" fmla="*/ 263 h 263"/>
                    <a:gd name="T10" fmla="*/ 165 w 204"/>
                    <a:gd name="T11" fmla="*/ 263 h 263"/>
                    <a:gd name="T12" fmla="*/ 156 w 204"/>
                    <a:gd name="T13" fmla="*/ 263 h 263"/>
                    <a:gd name="T14" fmla="*/ 150 w 204"/>
                    <a:gd name="T15" fmla="*/ 258 h 263"/>
                    <a:gd name="T16" fmla="*/ 144 w 204"/>
                    <a:gd name="T17" fmla="*/ 250 h 263"/>
                    <a:gd name="T18" fmla="*/ 137 w 204"/>
                    <a:gd name="T19" fmla="*/ 250 h 263"/>
                    <a:gd name="T20" fmla="*/ 131 w 204"/>
                    <a:gd name="T21" fmla="*/ 250 h 263"/>
                    <a:gd name="T22" fmla="*/ 126 w 204"/>
                    <a:gd name="T23" fmla="*/ 245 h 263"/>
                    <a:gd name="T24" fmla="*/ 119 w 204"/>
                    <a:gd name="T25" fmla="*/ 239 h 263"/>
                    <a:gd name="T26" fmla="*/ 114 w 204"/>
                    <a:gd name="T27" fmla="*/ 239 h 263"/>
                    <a:gd name="T28" fmla="*/ 108 w 204"/>
                    <a:gd name="T29" fmla="*/ 239 h 263"/>
                    <a:gd name="T30" fmla="*/ 97 w 204"/>
                    <a:gd name="T31" fmla="*/ 227 h 263"/>
                    <a:gd name="T32" fmla="*/ 84 w 204"/>
                    <a:gd name="T33" fmla="*/ 216 h 263"/>
                    <a:gd name="T34" fmla="*/ 78 w 204"/>
                    <a:gd name="T35" fmla="*/ 216 h 263"/>
                    <a:gd name="T36" fmla="*/ 72 w 204"/>
                    <a:gd name="T37" fmla="*/ 216 h 263"/>
                    <a:gd name="T38" fmla="*/ 66 w 204"/>
                    <a:gd name="T39" fmla="*/ 209 h 263"/>
                    <a:gd name="T40" fmla="*/ 60 w 204"/>
                    <a:gd name="T41" fmla="*/ 203 h 263"/>
                    <a:gd name="T42" fmla="*/ 54 w 204"/>
                    <a:gd name="T43" fmla="*/ 203 h 263"/>
                    <a:gd name="T44" fmla="*/ 47 w 204"/>
                    <a:gd name="T45" fmla="*/ 203 h 263"/>
                    <a:gd name="T46" fmla="*/ 36 w 204"/>
                    <a:gd name="T47" fmla="*/ 192 h 263"/>
                    <a:gd name="T48" fmla="*/ 24 w 204"/>
                    <a:gd name="T49" fmla="*/ 179 h 263"/>
                    <a:gd name="T50" fmla="*/ 18 w 204"/>
                    <a:gd name="T51" fmla="*/ 179 h 263"/>
                    <a:gd name="T52" fmla="*/ 12 w 204"/>
                    <a:gd name="T53" fmla="*/ 179 h 263"/>
                    <a:gd name="T54" fmla="*/ 12 w 204"/>
                    <a:gd name="T55" fmla="*/ 171 h 263"/>
                    <a:gd name="T56" fmla="*/ 12 w 204"/>
                    <a:gd name="T57" fmla="*/ 161 h 263"/>
                    <a:gd name="T58" fmla="*/ 12 w 204"/>
                    <a:gd name="T59" fmla="*/ 152 h 263"/>
                    <a:gd name="T60" fmla="*/ 12 w 204"/>
                    <a:gd name="T61" fmla="*/ 143 h 263"/>
                    <a:gd name="T62" fmla="*/ 6 w 204"/>
                    <a:gd name="T63" fmla="*/ 137 h 263"/>
                    <a:gd name="T64" fmla="*/ 0 w 204"/>
                    <a:gd name="T65" fmla="*/ 131 h 263"/>
                    <a:gd name="T66" fmla="*/ 0 w 204"/>
                    <a:gd name="T67" fmla="*/ 119 h 263"/>
                    <a:gd name="T68" fmla="*/ 0 w 204"/>
                    <a:gd name="T69" fmla="*/ 107 h 263"/>
                    <a:gd name="T70" fmla="*/ 0 w 204"/>
                    <a:gd name="T71" fmla="*/ 96 h 263"/>
                    <a:gd name="T72" fmla="*/ 0 w 204"/>
                    <a:gd name="T73" fmla="*/ 84 h 263"/>
                    <a:gd name="T74" fmla="*/ 5 w 204"/>
                    <a:gd name="T75" fmla="*/ 77 h 263"/>
                    <a:gd name="T76" fmla="*/ 12 w 204"/>
                    <a:gd name="T77" fmla="*/ 71 h 263"/>
                    <a:gd name="T78" fmla="*/ 12 w 204"/>
                    <a:gd name="T79" fmla="*/ 59 h 263"/>
                    <a:gd name="T80" fmla="*/ 12 w 204"/>
                    <a:gd name="T81" fmla="*/ 47 h 263"/>
                    <a:gd name="T82" fmla="*/ 6 w 204"/>
                    <a:gd name="T83" fmla="*/ 42 h 263"/>
                    <a:gd name="T84" fmla="*/ 0 w 204"/>
                    <a:gd name="T85" fmla="*/ 35 h 263"/>
                    <a:gd name="T86" fmla="*/ 0 w 204"/>
                    <a:gd name="T87" fmla="*/ 26 h 263"/>
                    <a:gd name="T88" fmla="*/ 0 w 204"/>
                    <a:gd name="T89" fmla="*/ 18 h 263"/>
                    <a:gd name="T90" fmla="*/ 0 w 204"/>
                    <a:gd name="T91" fmla="*/ 9 h 263"/>
                    <a:gd name="T92" fmla="*/ 0 w 204"/>
                    <a:gd name="T93" fmla="*/ 0 h 2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204" h="263">
                      <a:moveTo>
                        <a:pt x="204" y="250"/>
                      </a:moveTo>
                      <a:lnTo>
                        <a:pt x="198" y="257"/>
                      </a:lnTo>
                      <a:lnTo>
                        <a:pt x="192" y="263"/>
                      </a:lnTo>
                      <a:lnTo>
                        <a:pt x="182" y="263"/>
                      </a:lnTo>
                      <a:lnTo>
                        <a:pt x="173" y="263"/>
                      </a:lnTo>
                      <a:lnTo>
                        <a:pt x="165" y="263"/>
                      </a:lnTo>
                      <a:lnTo>
                        <a:pt x="156" y="263"/>
                      </a:lnTo>
                      <a:lnTo>
                        <a:pt x="150" y="258"/>
                      </a:lnTo>
                      <a:lnTo>
                        <a:pt x="144" y="250"/>
                      </a:lnTo>
                      <a:lnTo>
                        <a:pt x="137" y="250"/>
                      </a:lnTo>
                      <a:lnTo>
                        <a:pt x="131" y="250"/>
                      </a:lnTo>
                      <a:lnTo>
                        <a:pt x="126" y="245"/>
                      </a:lnTo>
                      <a:lnTo>
                        <a:pt x="119" y="239"/>
                      </a:lnTo>
                      <a:lnTo>
                        <a:pt x="114" y="239"/>
                      </a:lnTo>
                      <a:lnTo>
                        <a:pt x="108" y="239"/>
                      </a:lnTo>
                      <a:lnTo>
                        <a:pt x="97" y="227"/>
                      </a:lnTo>
                      <a:lnTo>
                        <a:pt x="84" y="216"/>
                      </a:lnTo>
                      <a:lnTo>
                        <a:pt x="78" y="216"/>
                      </a:lnTo>
                      <a:lnTo>
                        <a:pt x="72" y="216"/>
                      </a:lnTo>
                      <a:lnTo>
                        <a:pt x="66" y="209"/>
                      </a:lnTo>
                      <a:lnTo>
                        <a:pt x="60" y="203"/>
                      </a:lnTo>
                      <a:lnTo>
                        <a:pt x="54" y="203"/>
                      </a:lnTo>
                      <a:lnTo>
                        <a:pt x="47" y="203"/>
                      </a:lnTo>
                      <a:lnTo>
                        <a:pt x="36" y="192"/>
                      </a:lnTo>
                      <a:lnTo>
                        <a:pt x="24" y="179"/>
                      </a:lnTo>
                      <a:lnTo>
                        <a:pt x="18" y="179"/>
                      </a:lnTo>
                      <a:lnTo>
                        <a:pt x="12" y="179"/>
                      </a:lnTo>
                      <a:lnTo>
                        <a:pt x="12" y="171"/>
                      </a:lnTo>
                      <a:lnTo>
                        <a:pt x="12" y="161"/>
                      </a:lnTo>
                      <a:lnTo>
                        <a:pt x="12" y="152"/>
                      </a:lnTo>
                      <a:lnTo>
                        <a:pt x="12" y="143"/>
                      </a:lnTo>
                      <a:lnTo>
                        <a:pt x="6" y="137"/>
                      </a:lnTo>
                      <a:lnTo>
                        <a:pt x="0" y="131"/>
                      </a:lnTo>
                      <a:lnTo>
                        <a:pt x="0" y="119"/>
                      </a:lnTo>
                      <a:lnTo>
                        <a:pt x="0" y="107"/>
                      </a:lnTo>
                      <a:lnTo>
                        <a:pt x="0" y="96"/>
                      </a:lnTo>
                      <a:lnTo>
                        <a:pt x="0" y="84"/>
                      </a:lnTo>
                      <a:lnTo>
                        <a:pt x="5" y="77"/>
                      </a:lnTo>
                      <a:lnTo>
                        <a:pt x="12" y="71"/>
                      </a:lnTo>
                      <a:lnTo>
                        <a:pt x="12" y="59"/>
                      </a:lnTo>
                      <a:lnTo>
                        <a:pt x="12" y="47"/>
                      </a:lnTo>
                      <a:lnTo>
                        <a:pt x="6" y="42"/>
                      </a:lnTo>
                      <a:lnTo>
                        <a:pt x="0" y="35"/>
                      </a:lnTo>
                      <a:lnTo>
                        <a:pt x="0" y="26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1" name="Freeform 261"/>
                <p:cNvSpPr>
                  <a:spLocks/>
                </p:cNvSpPr>
                <p:nvPr/>
              </p:nvSpPr>
              <p:spPr bwMode="auto">
                <a:xfrm>
                  <a:off x="848" y="2615"/>
                  <a:ext cx="19" cy="36"/>
                </a:xfrm>
                <a:custGeom>
                  <a:avLst/>
                  <a:gdLst>
                    <a:gd name="T0" fmla="*/ 0 w 96"/>
                    <a:gd name="T1" fmla="*/ 179 h 179"/>
                    <a:gd name="T2" fmla="*/ 0 w 96"/>
                    <a:gd name="T3" fmla="*/ 158 h 179"/>
                    <a:gd name="T4" fmla="*/ 0 w 96"/>
                    <a:gd name="T5" fmla="*/ 135 h 179"/>
                    <a:gd name="T6" fmla="*/ 0 w 96"/>
                    <a:gd name="T7" fmla="*/ 113 h 179"/>
                    <a:gd name="T8" fmla="*/ 0 w 96"/>
                    <a:gd name="T9" fmla="*/ 90 h 179"/>
                    <a:gd name="T10" fmla="*/ 0 w 96"/>
                    <a:gd name="T11" fmla="*/ 68 h 179"/>
                    <a:gd name="T12" fmla="*/ 0 w 96"/>
                    <a:gd name="T13" fmla="*/ 45 h 179"/>
                    <a:gd name="T14" fmla="*/ 0 w 96"/>
                    <a:gd name="T15" fmla="*/ 23 h 179"/>
                    <a:gd name="T16" fmla="*/ 0 w 96"/>
                    <a:gd name="T17" fmla="*/ 0 h 179"/>
                    <a:gd name="T18" fmla="*/ 8 w 96"/>
                    <a:gd name="T19" fmla="*/ 0 h 179"/>
                    <a:gd name="T20" fmla="*/ 17 w 96"/>
                    <a:gd name="T21" fmla="*/ 0 h 179"/>
                    <a:gd name="T22" fmla="*/ 27 w 96"/>
                    <a:gd name="T23" fmla="*/ 0 h 179"/>
                    <a:gd name="T24" fmla="*/ 36 w 96"/>
                    <a:gd name="T25" fmla="*/ 0 h 179"/>
                    <a:gd name="T26" fmla="*/ 41 w 96"/>
                    <a:gd name="T27" fmla="*/ 6 h 179"/>
                    <a:gd name="T28" fmla="*/ 47 w 96"/>
                    <a:gd name="T29" fmla="*/ 13 h 179"/>
                    <a:gd name="T30" fmla="*/ 56 w 96"/>
                    <a:gd name="T31" fmla="*/ 13 h 179"/>
                    <a:gd name="T32" fmla="*/ 66 w 96"/>
                    <a:gd name="T33" fmla="*/ 13 h 179"/>
                    <a:gd name="T34" fmla="*/ 75 w 96"/>
                    <a:gd name="T35" fmla="*/ 13 h 179"/>
                    <a:gd name="T36" fmla="*/ 84 w 96"/>
                    <a:gd name="T37" fmla="*/ 13 h 179"/>
                    <a:gd name="T38" fmla="*/ 89 w 96"/>
                    <a:gd name="T39" fmla="*/ 6 h 179"/>
                    <a:gd name="T40" fmla="*/ 96 w 96"/>
                    <a:gd name="T41" fmla="*/ 0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6" h="179">
                      <a:moveTo>
                        <a:pt x="0" y="179"/>
                      </a:moveTo>
                      <a:lnTo>
                        <a:pt x="0" y="158"/>
                      </a:lnTo>
                      <a:lnTo>
                        <a:pt x="0" y="135"/>
                      </a:lnTo>
                      <a:lnTo>
                        <a:pt x="0" y="113"/>
                      </a:lnTo>
                      <a:lnTo>
                        <a:pt x="0" y="90"/>
                      </a:lnTo>
                      <a:lnTo>
                        <a:pt x="0" y="68"/>
                      </a:lnTo>
                      <a:lnTo>
                        <a:pt x="0" y="45"/>
                      </a:lnTo>
                      <a:lnTo>
                        <a:pt x="0" y="23"/>
                      </a:ln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7" y="0"/>
                      </a:lnTo>
                      <a:lnTo>
                        <a:pt x="27" y="0"/>
                      </a:lnTo>
                      <a:lnTo>
                        <a:pt x="36" y="0"/>
                      </a:lnTo>
                      <a:lnTo>
                        <a:pt x="41" y="6"/>
                      </a:lnTo>
                      <a:lnTo>
                        <a:pt x="47" y="13"/>
                      </a:lnTo>
                      <a:lnTo>
                        <a:pt x="56" y="13"/>
                      </a:lnTo>
                      <a:lnTo>
                        <a:pt x="66" y="13"/>
                      </a:lnTo>
                      <a:lnTo>
                        <a:pt x="75" y="13"/>
                      </a:lnTo>
                      <a:lnTo>
                        <a:pt x="84" y="13"/>
                      </a:lnTo>
                      <a:lnTo>
                        <a:pt x="89" y="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2" name="Freeform 262"/>
                <p:cNvSpPr>
                  <a:spLocks/>
                </p:cNvSpPr>
                <p:nvPr/>
              </p:nvSpPr>
              <p:spPr bwMode="auto">
                <a:xfrm>
                  <a:off x="848" y="2603"/>
                  <a:ext cx="43" cy="48"/>
                </a:xfrm>
                <a:custGeom>
                  <a:avLst/>
                  <a:gdLst>
                    <a:gd name="T0" fmla="*/ 204 w 216"/>
                    <a:gd name="T1" fmla="*/ 0 h 238"/>
                    <a:gd name="T2" fmla="*/ 210 w 216"/>
                    <a:gd name="T3" fmla="*/ 5 h 238"/>
                    <a:gd name="T4" fmla="*/ 216 w 216"/>
                    <a:gd name="T5" fmla="*/ 11 h 238"/>
                    <a:gd name="T6" fmla="*/ 216 w 216"/>
                    <a:gd name="T7" fmla="*/ 22 h 238"/>
                    <a:gd name="T8" fmla="*/ 216 w 216"/>
                    <a:gd name="T9" fmla="*/ 35 h 238"/>
                    <a:gd name="T10" fmla="*/ 210 w 216"/>
                    <a:gd name="T11" fmla="*/ 41 h 238"/>
                    <a:gd name="T12" fmla="*/ 204 w 216"/>
                    <a:gd name="T13" fmla="*/ 47 h 238"/>
                    <a:gd name="T14" fmla="*/ 204 w 216"/>
                    <a:gd name="T15" fmla="*/ 59 h 238"/>
                    <a:gd name="T16" fmla="*/ 204 w 216"/>
                    <a:gd name="T17" fmla="*/ 72 h 238"/>
                    <a:gd name="T18" fmla="*/ 192 w 216"/>
                    <a:gd name="T19" fmla="*/ 83 h 238"/>
                    <a:gd name="T20" fmla="*/ 180 w 216"/>
                    <a:gd name="T21" fmla="*/ 95 h 238"/>
                    <a:gd name="T22" fmla="*/ 174 w 216"/>
                    <a:gd name="T23" fmla="*/ 95 h 238"/>
                    <a:gd name="T24" fmla="*/ 168 w 216"/>
                    <a:gd name="T25" fmla="*/ 95 h 238"/>
                    <a:gd name="T26" fmla="*/ 168 w 216"/>
                    <a:gd name="T27" fmla="*/ 101 h 238"/>
                    <a:gd name="T28" fmla="*/ 168 w 216"/>
                    <a:gd name="T29" fmla="*/ 107 h 238"/>
                    <a:gd name="T30" fmla="*/ 162 w 216"/>
                    <a:gd name="T31" fmla="*/ 112 h 238"/>
                    <a:gd name="T32" fmla="*/ 156 w 216"/>
                    <a:gd name="T33" fmla="*/ 119 h 238"/>
                    <a:gd name="T34" fmla="*/ 149 w 216"/>
                    <a:gd name="T35" fmla="*/ 119 h 238"/>
                    <a:gd name="T36" fmla="*/ 143 w 216"/>
                    <a:gd name="T37" fmla="*/ 119 h 238"/>
                    <a:gd name="T38" fmla="*/ 143 w 216"/>
                    <a:gd name="T39" fmla="*/ 125 h 238"/>
                    <a:gd name="T40" fmla="*/ 143 w 216"/>
                    <a:gd name="T41" fmla="*/ 131 h 238"/>
                    <a:gd name="T42" fmla="*/ 138 w 216"/>
                    <a:gd name="T43" fmla="*/ 137 h 238"/>
                    <a:gd name="T44" fmla="*/ 131 w 216"/>
                    <a:gd name="T45" fmla="*/ 143 h 238"/>
                    <a:gd name="T46" fmla="*/ 126 w 216"/>
                    <a:gd name="T47" fmla="*/ 143 h 238"/>
                    <a:gd name="T48" fmla="*/ 120 w 216"/>
                    <a:gd name="T49" fmla="*/ 143 h 238"/>
                    <a:gd name="T50" fmla="*/ 120 w 216"/>
                    <a:gd name="T51" fmla="*/ 148 h 238"/>
                    <a:gd name="T52" fmla="*/ 120 w 216"/>
                    <a:gd name="T53" fmla="*/ 155 h 238"/>
                    <a:gd name="T54" fmla="*/ 99 w 216"/>
                    <a:gd name="T55" fmla="*/ 176 h 238"/>
                    <a:gd name="T56" fmla="*/ 78 w 216"/>
                    <a:gd name="T57" fmla="*/ 196 h 238"/>
                    <a:gd name="T58" fmla="*/ 56 w 216"/>
                    <a:gd name="T59" fmla="*/ 218 h 238"/>
                    <a:gd name="T60" fmla="*/ 36 w 216"/>
                    <a:gd name="T61" fmla="*/ 238 h 238"/>
                    <a:gd name="T62" fmla="*/ 27 w 216"/>
                    <a:gd name="T63" fmla="*/ 238 h 238"/>
                    <a:gd name="T64" fmla="*/ 18 w 216"/>
                    <a:gd name="T65" fmla="*/ 238 h 238"/>
                    <a:gd name="T66" fmla="*/ 9 w 216"/>
                    <a:gd name="T67" fmla="*/ 238 h 238"/>
                    <a:gd name="T68" fmla="*/ 0 w 216"/>
                    <a:gd name="T69" fmla="*/ 238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16" h="238">
                      <a:moveTo>
                        <a:pt x="204" y="0"/>
                      </a:moveTo>
                      <a:lnTo>
                        <a:pt x="210" y="5"/>
                      </a:lnTo>
                      <a:lnTo>
                        <a:pt x="216" y="11"/>
                      </a:lnTo>
                      <a:lnTo>
                        <a:pt x="216" y="22"/>
                      </a:lnTo>
                      <a:lnTo>
                        <a:pt x="216" y="35"/>
                      </a:lnTo>
                      <a:lnTo>
                        <a:pt x="210" y="41"/>
                      </a:lnTo>
                      <a:lnTo>
                        <a:pt x="204" y="47"/>
                      </a:lnTo>
                      <a:lnTo>
                        <a:pt x="204" y="59"/>
                      </a:lnTo>
                      <a:lnTo>
                        <a:pt x="204" y="72"/>
                      </a:lnTo>
                      <a:lnTo>
                        <a:pt x="192" y="83"/>
                      </a:lnTo>
                      <a:lnTo>
                        <a:pt x="180" y="95"/>
                      </a:lnTo>
                      <a:lnTo>
                        <a:pt x="174" y="95"/>
                      </a:lnTo>
                      <a:lnTo>
                        <a:pt x="168" y="95"/>
                      </a:lnTo>
                      <a:lnTo>
                        <a:pt x="168" y="101"/>
                      </a:lnTo>
                      <a:lnTo>
                        <a:pt x="168" y="107"/>
                      </a:lnTo>
                      <a:lnTo>
                        <a:pt x="162" y="112"/>
                      </a:lnTo>
                      <a:lnTo>
                        <a:pt x="156" y="119"/>
                      </a:lnTo>
                      <a:lnTo>
                        <a:pt x="149" y="119"/>
                      </a:lnTo>
                      <a:lnTo>
                        <a:pt x="143" y="119"/>
                      </a:lnTo>
                      <a:lnTo>
                        <a:pt x="143" y="125"/>
                      </a:lnTo>
                      <a:lnTo>
                        <a:pt x="143" y="131"/>
                      </a:lnTo>
                      <a:lnTo>
                        <a:pt x="138" y="137"/>
                      </a:lnTo>
                      <a:lnTo>
                        <a:pt x="131" y="143"/>
                      </a:lnTo>
                      <a:lnTo>
                        <a:pt x="126" y="143"/>
                      </a:lnTo>
                      <a:lnTo>
                        <a:pt x="120" y="143"/>
                      </a:lnTo>
                      <a:lnTo>
                        <a:pt x="120" y="148"/>
                      </a:lnTo>
                      <a:lnTo>
                        <a:pt x="120" y="155"/>
                      </a:lnTo>
                      <a:lnTo>
                        <a:pt x="99" y="176"/>
                      </a:lnTo>
                      <a:lnTo>
                        <a:pt x="78" y="196"/>
                      </a:lnTo>
                      <a:lnTo>
                        <a:pt x="56" y="218"/>
                      </a:lnTo>
                      <a:lnTo>
                        <a:pt x="36" y="238"/>
                      </a:lnTo>
                      <a:lnTo>
                        <a:pt x="27" y="238"/>
                      </a:lnTo>
                      <a:lnTo>
                        <a:pt x="18" y="238"/>
                      </a:lnTo>
                      <a:lnTo>
                        <a:pt x="9" y="238"/>
                      </a:lnTo>
                      <a:lnTo>
                        <a:pt x="0" y="238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3" name="Freeform 263"/>
                <p:cNvSpPr>
                  <a:spLocks/>
                </p:cNvSpPr>
                <p:nvPr/>
              </p:nvSpPr>
              <p:spPr bwMode="auto">
                <a:xfrm>
                  <a:off x="867" y="2581"/>
                  <a:ext cx="1" cy="34"/>
                </a:xfrm>
                <a:custGeom>
                  <a:avLst/>
                  <a:gdLst>
                    <a:gd name="T0" fmla="*/ 168 h 168"/>
                    <a:gd name="T1" fmla="*/ 148 h 168"/>
                    <a:gd name="T2" fmla="*/ 126 h 168"/>
                    <a:gd name="T3" fmla="*/ 106 h 168"/>
                    <a:gd name="T4" fmla="*/ 84 h 168"/>
                    <a:gd name="T5" fmla="*/ 64 h 168"/>
                    <a:gd name="T6" fmla="*/ 42 h 168"/>
                    <a:gd name="T7" fmla="*/ 22 h 168"/>
                    <a:gd name="T8" fmla="*/ 0 h 168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</a:cxnLst>
                  <a:rect l="0" t="0" r="r" b="b"/>
                  <a:pathLst>
                    <a:path h="168">
                      <a:moveTo>
                        <a:pt x="0" y="168"/>
                      </a:moveTo>
                      <a:lnTo>
                        <a:pt x="0" y="148"/>
                      </a:lnTo>
                      <a:lnTo>
                        <a:pt x="0" y="126"/>
                      </a:lnTo>
                      <a:lnTo>
                        <a:pt x="0" y="106"/>
                      </a:lnTo>
                      <a:lnTo>
                        <a:pt x="0" y="84"/>
                      </a:lnTo>
                      <a:lnTo>
                        <a:pt x="0" y="64"/>
                      </a:lnTo>
                      <a:lnTo>
                        <a:pt x="0" y="42"/>
                      </a:lnTo>
                      <a:lnTo>
                        <a:pt x="0" y="2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4" name="Freeform 264"/>
                <p:cNvSpPr>
                  <a:spLocks/>
                </p:cNvSpPr>
                <p:nvPr/>
              </p:nvSpPr>
              <p:spPr bwMode="auto">
                <a:xfrm>
                  <a:off x="867" y="2603"/>
                  <a:ext cx="21" cy="12"/>
                </a:xfrm>
                <a:custGeom>
                  <a:avLst/>
                  <a:gdLst>
                    <a:gd name="T0" fmla="*/ 108 w 108"/>
                    <a:gd name="T1" fmla="*/ 0 h 59"/>
                    <a:gd name="T2" fmla="*/ 103 w 108"/>
                    <a:gd name="T3" fmla="*/ 0 h 59"/>
                    <a:gd name="T4" fmla="*/ 95 w 108"/>
                    <a:gd name="T5" fmla="*/ 0 h 59"/>
                    <a:gd name="T6" fmla="*/ 81 w 108"/>
                    <a:gd name="T7" fmla="*/ 14 h 59"/>
                    <a:gd name="T8" fmla="*/ 66 w 108"/>
                    <a:gd name="T9" fmla="*/ 30 h 59"/>
                    <a:gd name="T10" fmla="*/ 50 w 108"/>
                    <a:gd name="T11" fmla="*/ 44 h 59"/>
                    <a:gd name="T12" fmla="*/ 35 w 108"/>
                    <a:gd name="T13" fmla="*/ 59 h 59"/>
                    <a:gd name="T14" fmla="*/ 27 w 108"/>
                    <a:gd name="T15" fmla="*/ 59 h 59"/>
                    <a:gd name="T16" fmla="*/ 18 w 108"/>
                    <a:gd name="T17" fmla="*/ 59 h 59"/>
                    <a:gd name="T18" fmla="*/ 9 w 108"/>
                    <a:gd name="T19" fmla="*/ 59 h 59"/>
                    <a:gd name="T20" fmla="*/ 0 w 108"/>
                    <a:gd name="T21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8" h="59">
                      <a:moveTo>
                        <a:pt x="108" y="0"/>
                      </a:moveTo>
                      <a:lnTo>
                        <a:pt x="103" y="0"/>
                      </a:lnTo>
                      <a:lnTo>
                        <a:pt x="95" y="0"/>
                      </a:lnTo>
                      <a:lnTo>
                        <a:pt x="81" y="14"/>
                      </a:lnTo>
                      <a:lnTo>
                        <a:pt x="66" y="30"/>
                      </a:lnTo>
                      <a:lnTo>
                        <a:pt x="50" y="44"/>
                      </a:lnTo>
                      <a:lnTo>
                        <a:pt x="35" y="59"/>
                      </a:lnTo>
                      <a:lnTo>
                        <a:pt x="27" y="59"/>
                      </a:lnTo>
                      <a:lnTo>
                        <a:pt x="18" y="59"/>
                      </a:lnTo>
                      <a:lnTo>
                        <a:pt x="9" y="59"/>
                      </a:lnTo>
                      <a:lnTo>
                        <a:pt x="0" y="59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5" name="Freeform 265"/>
                <p:cNvSpPr>
                  <a:spLocks/>
                </p:cNvSpPr>
                <p:nvPr/>
              </p:nvSpPr>
              <p:spPr bwMode="auto">
                <a:xfrm>
                  <a:off x="888" y="2596"/>
                  <a:ext cx="8" cy="7"/>
                </a:xfrm>
                <a:custGeom>
                  <a:avLst/>
                  <a:gdLst>
                    <a:gd name="T0" fmla="*/ 0 w 36"/>
                    <a:gd name="T1" fmla="*/ 37 h 37"/>
                    <a:gd name="T2" fmla="*/ 6 w 36"/>
                    <a:gd name="T3" fmla="*/ 31 h 37"/>
                    <a:gd name="T4" fmla="*/ 12 w 36"/>
                    <a:gd name="T5" fmla="*/ 25 h 37"/>
                    <a:gd name="T6" fmla="*/ 12 w 36"/>
                    <a:gd name="T7" fmla="*/ 18 h 37"/>
                    <a:gd name="T8" fmla="*/ 12 w 36"/>
                    <a:gd name="T9" fmla="*/ 12 h 37"/>
                    <a:gd name="T10" fmla="*/ 18 w 36"/>
                    <a:gd name="T11" fmla="*/ 6 h 37"/>
                    <a:gd name="T12" fmla="*/ 24 w 36"/>
                    <a:gd name="T13" fmla="*/ 0 h 37"/>
                    <a:gd name="T14" fmla="*/ 29 w 36"/>
                    <a:gd name="T15" fmla="*/ 0 h 37"/>
                    <a:gd name="T16" fmla="*/ 36 w 36"/>
                    <a:gd name="T17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6" h="37">
                      <a:moveTo>
                        <a:pt x="0" y="37"/>
                      </a:moveTo>
                      <a:lnTo>
                        <a:pt x="6" y="31"/>
                      </a:lnTo>
                      <a:lnTo>
                        <a:pt x="12" y="25"/>
                      </a:lnTo>
                      <a:lnTo>
                        <a:pt x="12" y="18"/>
                      </a:lnTo>
                      <a:lnTo>
                        <a:pt x="12" y="12"/>
                      </a:lnTo>
                      <a:lnTo>
                        <a:pt x="18" y="6"/>
                      </a:lnTo>
                      <a:lnTo>
                        <a:pt x="24" y="0"/>
                      </a:lnTo>
                      <a:lnTo>
                        <a:pt x="29" y="0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6" name="Freeform 266"/>
                <p:cNvSpPr>
                  <a:spLocks/>
                </p:cNvSpPr>
                <p:nvPr/>
              </p:nvSpPr>
              <p:spPr bwMode="auto">
                <a:xfrm>
                  <a:off x="744" y="2485"/>
                  <a:ext cx="87" cy="116"/>
                </a:xfrm>
                <a:custGeom>
                  <a:avLst/>
                  <a:gdLst>
                    <a:gd name="T0" fmla="*/ 289 w 432"/>
                    <a:gd name="T1" fmla="*/ 577 h 577"/>
                    <a:gd name="T2" fmla="*/ 241 w 432"/>
                    <a:gd name="T3" fmla="*/ 577 h 577"/>
                    <a:gd name="T4" fmla="*/ 211 w 432"/>
                    <a:gd name="T5" fmla="*/ 570 h 577"/>
                    <a:gd name="T6" fmla="*/ 193 w 432"/>
                    <a:gd name="T7" fmla="*/ 564 h 577"/>
                    <a:gd name="T8" fmla="*/ 175 w 432"/>
                    <a:gd name="T9" fmla="*/ 558 h 577"/>
                    <a:gd name="T10" fmla="*/ 157 w 432"/>
                    <a:gd name="T11" fmla="*/ 552 h 577"/>
                    <a:gd name="T12" fmla="*/ 139 w 432"/>
                    <a:gd name="T13" fmla="*/ 547 h 577"/>
                    <a:gd name="T14" fmla="*/ 127 w 432"/>
                    <a:gd name="T15" fmla="*/ 540 h 577"/>
                    <a:gd name="T16" fmla="*/ 112 w 432"/>
                    <a:gd name="T17" fmla="*/ 532 h 577"/>
                    <a:gd name="T18" fmla="*/ 94 w 432"/>
                    <a:gd name="T19" fmla="*/ 513 h 577"/>
                    <a:gd name="T20" fmla="*/ 79 w 432"/>
                    <a:gd name="T21" fmla="*/ 504 h 577"/>
                    <a:gd name="T22" fmla="*/ 73 w 432"/>
                    <a:gd name="T23" fmla="*/ 498 h 577"/>
                    <a:gd name="T24" fmla="*/ 63 w 432"/>
                    <a:gd name="T25" fmla="*/ 483 h 577"/>
                    <a:gd name="T26" fmla="*/ 46 w 432"/>
                    <a:gd name="T27" fmla="*/ 465 h 577"/>
                    <a:gd name="T28" fmla="*/ 37 w 432"/>
                    <a:gd name="T29" fmla="*/ 451 h 577"/>
                    <a:gd name="T30" fmla="*/ 31 w 432"/>
                    <a:gd name="T31" fmla="*/ 438 h 577"/>
                    <a:gd name="T32" fmla="*/ 25 w 432"/>
                    <a:gd name="T33" fmla="*/ 426 h 577"/>
                    <a:gd name="T34" fmla="*/ 18 w 432"/>
                    <a:gd name="T35" fmla="*/ 415 h 577"/>
                    <a:gd name="T36" fmla="*/ 12 w 432"/>
                    <a:gd name="T37" fmla="*/ 396 h 577"/>
                    <a:gd name="T38" fmla="*/ 7 w 432"/>
                    <a:gd name="T39" fmla="*/ 379 h 577"/>
                    <a:gd name="T40" fmla="*/ 0 w 432"/>
                    <a:gd name="T41" fmla="*/ 353 h 577"/>
                    <a:gd name="T42" fmla="*/ 0 w 432"/>
                    <a:gd name="T43" fmla="*/ 315 h 577"/>
                    <a:gd name="T44" fmla="*/ 0 w 432"/>
                    <a:gd name="T45" fmla="*/ 276 h 577"/>
                    <a:gd name="T46" fmla="*/ 0 w 432"/>
                    <a:gd name="T47" fmla="*/ 236 h 577"/>
                    <a:gd name="T48" fmla="*/ 6 w 432"/>
                    <a:gd name="T49" fmla="*/ 210 h 577"/>
                    <a:gd name="T50" fmla="*/ 12 w 432"/>
                    <a:gd name="T51" fmla="*/ 193 h 577"/>
                    <a:gd name="T52" fmla="*/ 18 w 432"/>
                    <a:gd name="T53" fmla="*/ 174 h 577"/>
                    <a:gd name="T54" fmla="*/ 25 w 432"/>
                    <a:gd name="T55" fmla="*/ 163 h 577"/>
                    <a:gd name="T56" fmla="*/ 36 w 432"/>
                    <a:gd name="T57" fmla="*/ 145 h 577"/>
                    <a:gd name="T58" fmla="*/ 49 w 432"/>
                    <a:gd name="T59" fmla="*/ 127 h 577"/>
                    <a:gd name="T60" fmla="*/ 63 w 432"/>
                    <a:gd name="T61" fmla="*/ 106 h 577"/>
                    <a:gd name="T62" fmla="*/ 93 w 432"/>
                    <a:gd name="T63" fmla="*/ 75 h 577"/>
                    <a:gd name="T64" fmla="*/ 114 w 432"/>
                    <a:gd name="T65" fmla="*/ 60 h 577"/>
                    <a:gd name="T66" fmla="*/ 132 w 432"/>
                    <a:gd name="T67" fmla="*/ 48 h 577"/>
                    <a:gd name="T68" fmla="*/ 150 w 432"/>
                    <a:gd name="T69" fmla="*/ 36 h 577"/>
                    <a:gd name="T70" fmla="*/ 163 w 432"/>
                    <a:gd name="T71" fmla="*/ 31 h 577"/>
                    <a:gd name="T72" fmla="*/ 174 w 432"/>
                    <a:gd name="T73" fmla="*/ 25 h 577"/>
                    <a:gd name="T74" fmla="*/ 186 w 432"/>
                    <a:gd name="T75" fmla="*/ 19 h 577"/>
                    <a:gd name="T76" fmla="*/ 202 w 432"/>
                    <a:gd name="T77" fmla="*/ 13 h 577"/>
                    <a:gd name="T78" fmla="*/ 219 w 432"/>
                    <a:gd name="T79" fmla="*/ 13 h 577"/>
                    <a:gd name="T80" fmla="*/ 234 w 432"/>
                    <a:gd name="T81" fmla="*/ 6 h 577"/>
                    <a:gd name="T82" fmla="*/ 261 w 432"/>
                    <a:gd name="T83" fmla="*/ 0 h 577"/>
                    <a:gd name="T84" fmla="*/ 303 w 432"/>
                    <a:gd name="T85" fmla="*/ 0 h 577"/>
                    <a:gd name="T86" fmla="*/ 330 w 432"/>
                    <a:gd name="T87" fmla="*/ 6 h 577"/>
                    <a:gd name="T88" fmla="*/ 348 w 432"/>
                    <a:gd name="T89" fmla="*/ 13 h 577"/>
                    <a:gd name="T90" fmla="*/ 367 w 432"/>
                    <a:gd name="T91" fmla="*/ 18 h 577"/>
                    <a:gd name="T92" fmla="*/ 385 w 432"/>
                    <a:gd name="T93" fmla="*/ 25 h 577"/>
                    <a:gd name="T94" fmla="*/ 402 w 432"/>
                    <a:gd name="T95" fmla="*/ 30 h 577"/>
                    <a:gd name="T96" fmla="*/ 415 w 432"/>
                    <a:gd name="T97" fmla="*/ 36 h 577"/>
                    <a:gd name="T98" fmla="*/ 426 w 432"/>
                    <a:gd name="T99" fmla="*/ 42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432" h="577">
                      <a:moveTo>
                        <a:pt x="313" y="577"/>
                      </a:moveTo>
                      <a:lnTo>
                        <a:pt x="289" y="577"/>
                      </a:lnTo>
                      <a:lnTo>
                        <a:pt x="265" y="577"/>
                      </a:lnTo>
                      <a:lnTo>
                        <a:pt x="241" y="577"/>
                      </a:lnTo>
                      <a:lnTo>
                        <a:pt x="216" y="577"/>
                      </a:lnTo>
                      <a:lnTo>
                        <a:pt x="211" y="570"/>
                      </a:lnTo>
                      <a:lnTo>
                        <a:pt x="205" y="564"/>
                      </a:lnTo>
                      <a:lnTo>
                        <a:pt x="193" y="564"/>
                      </a:lnTo>
                      <a:lnTo>
                        <a:pt x="181" y="564"/>
                      </a:lnTo>
                      <a:lnTo>
                        <a:pt x="175" y="558"/>
                      </a:lnTo>
                      <a:lnTo>
                        <a:pt x="169" y="552"/>
                      </a:lnTo>
                      <a:lnTo>
                        <a:pt x="157" y="552"/>
                      </a:lnTo>
                      <a:lnTo>
                        <a:pt x="144" y="552"/>
                      </a:lnTo>
                      <a:lnTo>
                        <a:pt x="139" y="547"/>
                      </a:lnTo>
                      <a:lnTo>
                        <a:pt x="132" y="540"/>
                      </a:lnTo>
                      <a:lnTo>
                        <a:pt x="127" y="540"/>
                      </a:lnTo>
                      <a:lnTo>
                        <a:pt x="121" y="540"/>
                      </a:lnTo>
                      <a:lnTo>
                        <a:pt x="112" y="532"/>
                      </a:lnTo>
                      <a:lnTo>
                        <a:pt x="103" y="522"/>
                      </a:lnTo>
                      <a:lnTo>
                        <a:pt x="94" y="513"/>
                      </a:lnTo>
                      <a:lnTo>
                        <a:pt x="85" y="504"/>
                      </a:lnTo>
                      <a:lnTo>
                        <a:pt x="79" y="504"/>
                      </a:lnTo>
                      <a:lnTo>
                        <a:pt x="73" y="504"/>
                      </a:lnTo>
                      <a:lnTo>
                        <a:pt x="73" y="498"/>
                      </a:lnTo>
                      <a:lnTo>
                        <a:pt x="73" y="492"/>
                      </a:lnTo>
                      <a:lnTo>
                        <a:pt x="63" y="483"/>
                      </a:lnTo>
                      <a:lnTo>
                        <a:pt x="54" y="474"/>
                      </a:lnTo>
                      <a:lnTo>
                        <a:pt x="46" y="465"/>
                      </a:lnTo>
                      <a:lnTo>
                        <a:pt x="37" y="457"/>
                      </a:lnTo>
                      <a:lnTo>
                        <a:pt x="37" y="451"/>
                      </a:lnTo>
                      <a:lnTo>
                        <a:pt x="37" y="445"/>
                      </a:lnTo>
                      <a:lnTo>
                        <a:pt x="31" y="438"/>
                      </a:lnTo>
                      <a:lnTo>
                        <a:pt x="25" y="432"/>
                      </a:lnTo>
                      <a:lnTo>
                        <a:pt x="25" y="426"/>
                      </a:lnTo>
                      <a:lnTo>
                        <a:pt x="25" y="420"/>
                      </a:lnTo>
                      <a:lnTo>
                        <a:pt x="18" y="415"/>
                      </a:lnTo>
                      <a:lnTo>
                        <a:pt x="12" y="408"/>
                      </a:lnTo>
                      <a:lnTo>
                        <a:pt x="12" y="396"/>
                      </a:lnTo>
                      <a:lnTo>
                        <a:pt x="12" y="384"/>
                      </a:lnTo>
                      <a:lnTo>
                        <a:pt x="7" y="379"/>
                      </a:lnTo>
                      <a:lnTo>
                        <a:pt x="0" y="373"/>
                      </a:lnTo>
                      <a:lnTo>
                        <a:pt x="0" y="353"/>
                      </a:lnTo>
                      <a:lnTo>
                        <a:pt x="0" y="334"/>
                      </a:lnTo>
                      <a:lnTo>
                        <a:pt x="0" y="315"/>
                      </a:lnTo>
                      <a:lnTo>
                        <a:pt x="0" y="295"/>
                      </a:lnTo>
                      <a:lnTo>
                        <a:pt x="0" y="276"/>
                      </a:lnTo>
                      <a:lnTo>
                        <a:pt x="0" y="255"/>
                      </a:lnTo>
                      <a:lnTo>
                        <a:pt x="0" y="236"/>
                      </a:lnTo>
                      <a:lnTo>
                        <a:pt x="0" y="216"/>
                      </a:lnTo>
                      <a:lnTo>
                        <a:pt x="6" y="210"/>
                      </a:lnTo>
                      <a:lnTo>
                        <a:pt x="12" y="204"/>
                      </a:lnTo>
                      <a:lnTo>
                        <a:pt x="12" y="193"/>
                      </a:lnTo>
                      <a:lnTo>
                        <a:pt x="12" y="180"/>
                      </a:lnTo>
                      <a:lnTo>
                        <a:pt x="18" y="174"/>
                      </a:lnTo>
                      <a:lnTo>
                        <a:pt x="25" y="168"/>
                      </a:lnTo>
                      <a:lnTo>
                        <a:pt x="25" y="163"/>
                      </a:lnTo>
                      <a:lnTo>
                        <a:pt x="25" y="157"/>
                      </a:lnTo>
                      <a:lnTo>
                        <a:pt x="36" y="145"/>
                      </a:lnTo>
                      <a:lnTo>
                        <a:pt x="49" y="132"/>
                      </a:lnTo>
                      <a:lnTo>
                        <a:pt x="49" y="127"/>
                      </a:lnTo>
                      <a:lnTo>
                        <a:pt x="49" y="120"/>
                      </a:lnTo>
                      <a:lnTo>
                        <a:pt x="63" y="106"/>
                      </a:lnTo>
                      <a:lnTo>
                        <a:pt x="79" y="90"/>
                      </a:lnTo>
                      <a:lnTo>
                        <a:pt x="93" y="75"/>
                      </a:lnTo>
                      <a:lnTo>
                        <a:pt x="109" y="60"/>
                      </a:lnTo>
                      <a:lnTo>
                        <a:pt x="114" y="60"/>
                      </a:lnTo>
                      <a:lnTo>
                        <a:pt x="121" y="60"/>
                      </a:lnTo>
                      <a:lnTo>
                        <a:pt x="132" y="48"/>
                      </a:lnTo>
                      <a:lnTo>
                        <a:pt x="144" y="36"/>
                      </a:lnTo>
                      <a:lnTo>
                        <a:pt x="150" y="36"/>
                      </a:lnTo>
                      <a:lnTo>
                        <a:pt x="157" y="36"/>
                      </a:lnTo>
                      <a:lnTo>
                        <a:pt x="163" y="31"/>
                      </a:lnTo>
                      <a:lnTo>
                        <a:pt x="169" y="25"/>
                      </a:lnTo>
                      <a:lnTo>
                        <a:pt x="174" y="25"/>
                      </a:lnTo>
                      <a:lnTo>
                        <a:pt x="181" y="25"/>
                      </a:lnTo>
                      <a:lnTo>
                        <a:pt x="186" y="19"/>
                      </a:lnTo>
                      <a:lnTo>
                        <a:pt x="193" y="13"/>
                      </a:lnTo>
                      <a:lnTo>
                        <a:pt x="202" y="13"/>
                      </a:lnTo>
                      <a:lnTo>
                        <a:pt x="210" y="13"/>
                      </a:lnTo>
                      <a:lnTo>
                        <a:pt x="219" y="13"/>
                      </a:lnTo>
                      <a:lnTo>
                        <a:pt x="228" y="13"/>
                      </a:lnTo>
                      <a:lnTo>
                        <a:pt x="234" y="6"/>
                      </a:lnTo>
                      <a:lnTo>
                        <a:pt x="241" y="0"/>
                      </a:lnTo>
                      <a:lnTo>
                        <a:pt x="261" y="0"/>
                      </a:lnTo>
                      <a:lnTo>
                        <a:pt x="283" y="0"/>
                      </a:lnTo>
                      <a:lnTo>
                        <a:pt x="303" y="0"/>
                      </a:lnTo>
                      <a:lnTo>
                        <a:pt x="325" y="0"/>
                      </a:lnTo>
                      <a:lnTo>
                        <a:pt x="330" y="6"/>
                      </a:lnTo>
                      <a:lnTo>
                        <a:pt x="337" y="13"/>
                      </a:lnTo>
                      <a:lnTo>
                        <a:pt x="348" y="13"/>
                      </a:lnTo>
                      <a:lnTo>
                        <a:pt x="360" y="13"/>
                      </a:lnTo>
                      <a:lnTo>
                        <a:pt x="367" y="18"/>
                      </a:lnTo>
                      <a:lnTo>
                        <a:pt x="373" y="25"/>
                      </a:lnTo>
                      <a:lnTo>
                        <a:pt x="385" y="25"/>
                      </a:lnTo>
                      <a:lnTo>
                        <a:pt x="397" y="25"/>
                      </a:lnTo>
                      <a:lnTo>
                        <a:pt x="402" y="30"/>
                      </a:lnTo>
                      <a:lnTo>
                        <a:pt x="410" y="36"/>
                      </a:lnTo>
                      <a:lnTo>
                        <a:pt x="415" y="36"/>
                      </a:lnTo>
                      <a:lnTo>
                        <a:pt x="421" y="36"/>
                      </a:lnTo>
                      <a:lnTo>
                        <a:pt x="426" y="42"/>
                      </a:lnTo>
                      <a:lnTo>
                        <a:pt x="432" y="48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7" name="Freeform 267"/>
                <p:cNvSpPr>
                  <a:spLocks/>
                </p:cNvSpPr>
                <p:nvPr/>
              </p:nvSpPr>
              <p:spPr bwMode="auto">
                <a:xfrm>
                  <a:off x="807" y="2574"/>
                  <a:ext cx="45" cy="27"/>
                </a:xfrm>
                <a:custGeom>
                  <a:avLst/>
                  <a:gdLst>
                    <a:gd name="T0" fmla="*/ 0 w 228"/>
                    <a:gd name="T1" fmla="*/ 132 h 132"/>
                    <a:gd name="T2" fmla="*/ 5 w 228"/>
                    <a:gd name="T3" fmla="*/ 132 h 132"/>
                    <a:gd name="T4" fmla="*/ 12 w 228"/>
                    <a:gd name="T5" fmla="*/ 132 h 132"/>
                    <a:gd name="T6" fmla="*/ 17 w 228"/>
                    <a:gd name="T7" fmla="*/ 125 h 132"/>
                    <a:gd name="T8" fmla="*/ 24 w 228"/>
                    <a:gd name="T9" fmla="*/ 119 h 132"/>
                    <a:gd name="T10" fmla="*/ 35 w 228"/>
                    <a:gd name="T11" fmla="*/ 119 h 132"/>
                    <a:gd name="T12" fmla="*/ 47 w 228"/>
                    <a:gd name="T13" fmla="*/ 119 h 132"/>
                    <a:gd name="T14" fmla="*/ 54 w 228"/>
                    <a:gd name="T15" fmla="*/ 113 h 132"/>
                    <a:gd name="T16" fmla="*/ 60 w 228"/>
                    <a:gd name="T17" fmla="*/ 107 h 132"/>
                    <a:gd name="T18" fmla="*/ 66 w 228"/>
                    <a:gd name="T19" fmla="*/ 107 h 132"/>
                    <a:gd name="T20" fmla="*/ 72 w 228"/>
                    <a:gd name="T21" fmla="*/ 107 h 132"/>
                    <a:gd name="T22" fmla="*/ 77 w 228"/>
                    <a:gd name="T23" fmla="*/ 102 h 132"/>
                    <a:gd name="T24" fmla="*/ 84 w 228"/>
                    <a:gd name="T25" fmla="*/ 95 h 132"/>
                    <a:gd name="T26" fmla="*/ 89 w 228"/>
                    <a:gd name="T27" fmla="*/ 95 h 132"/>
                    <a:gd name="T28" fmla="*/ 97 w 228"/>
                    <a:gd name="T29" fmla="*/ 95 h 132"/>
                    <a:gd name="T30" fmla="*/ 102 w 228"/>
                    <a:gd name="T31" fmla="*/ 90 h 132"/>
                    <a:gd name="T32" fmla="*/ 108 w 228"/>
                    <a:gd name="T33" fmla="*/ 84 h 132"/>
                    <a:gd name="T34" fmla="*/ 113 w 228"/>
                    <a:gd name="T35" fmla="*/ 84 h 132"/>
                    <a:gd name="T36" fmla="*/ 119 w 228"/>
                    <a:gd name="T37" fmla="*/ 84 h 132"/>
                    <a:gd name="T38" fmla="*/ 128 w 228"/>
                    <a:gd name="T39" fmla="*/ 74 h 132"/>
                    <a:gd name="T40" fmla="*/ 137 w 228"/>
                    <a:gd name="T41" fmla="*/ 65 h 132"/>
                    <a:gd name="T42" fmla="*/ 147 w 228"/>
                    <a:gd name="T43" fmla="*/ 56 h 132"/>
                    <a:gd name="T44" fmla="*/ 156 w 228"/>
                    <a:gd name="T45" fmla="*/ 47 h 132"/>
                    <a:gd name="T46" fmla="*/ 161 w 228"/>
                    <a:gd name="T47" fmla="*/ 47 h 132"/>
                    <a:gd name="T48" fmla="*/ 168 w 228"/>
                    <a:gd name="T49" fmla="*/ 47 h 132"/>
                    <a:gd name="T50" fmla="*/ 179 w 228"/>
                    <a:gd name="T51" fmla="*/ 35 h 132"/>
                    <a:gd name="T52" fmla="*/ 192 w 228"/>
                    <a:gd name="T53" fmla="*/ 23 h 132"/>
                    <a:gd name="T54" fmla="*/ 204 w 228"/>
                    <a:gd name="T55" fmla="*/ 12 h 132"/>
                    <a:gd name="T56" fmla="*/ 216 w 228"/>
                    <a:gd name="T57" fmla="*/ 0 h 132"/>
                    <a:gd name="T58" fmla="*/ 221 w 228"/>
                    <a:gd name="T59" fmla="*/ 0 h 132"/>
                    <a:gd name="T60" fmla="*/ 228 w 228"/>
                    <a:gd name="T61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28" h="132">
                      <a:moveTo>
                        <a:pt x="0" y="132"/>
                      </a:moveTo>
                      <a:lnTo>
                        <a:pt x="5" y="132"/>
                      </a:lnTo>
                      <a:lnTo>
                        <a:pt x="12" y="132"/>
                      </a:lnTo>
                      <a:lnTo>
                        <a:pt x="17" y="125"/>
                      </a:lnTo>
                      <a:lnTo>
                        <a:pt x="24" y="119"/>
                      </a:lnTo>
                      <a:lnTo>
                        <a:pt x="35" y="119"/>
                      </a:lnTo>
                      <a:lnTo>
                        <a:pt x="47" y="119"/>
                      </a:lnTo>
                      <a:lnTo>
                        <a:pt x="54" y="113"/>
                      </a:lnTo>
                      <a:lnTo>
                        <a:pt x="60" y="107"/>
                      </a:lnTo>
                      <a:lnTo>
                        <a:pt x="66" y="107"/>
                      </a:lnTo>
                      <a:lnTo>
                        <a:pt x="72" y="107"/>
                      </a:lnTo>
                      <a:lnTo>
                        <a:pt x="77" y="102"/>
                      </a:lnTo>
                      <a:lnTo>
                        <a:pt x="84" y="95"/>
                      </a:lnTo>
                      <a:lnTo>
                        <a:pt x="89" y="95"/>
                      </a:lnTo>
                      <a:lnTo>
                        <a:pt x="97" y="95"/>
                      </a:lnTo>
                      <a:lnTo>
                        <a:pt x="102" y="90"/>
                      </a:lnTo>
                      <a:lnTo>
                        <a:pt x="108" y="84"/>
                      </a:lnTo>
                      <a:lnTo>
                        <a:pt x="113" y="84"/>
                      </a:lnTo>
                      <a:lnTo>
                        <a:pt x="119" y="84"/>
                      </a:lnTo>
                      <a:lnTo>
                        <a:pt x="128" y="74"/>
                      </a:lnTo>
                      <a:lnTo>
                        <a:pt x="137" y="65"/>
                      </a:lnTo>
                      <a:lnTo>
                        <a:pt x="147" y="56"/>
                      </a:lnTo>
                      <a:lnTo>
                        <a:pt x="156" y="47"/>
                      </a:lnTo>
                      <a:lnTo>
                        <a:pt x="161" y="47"/>
                      </a:lnTo>
                      <a:lnTo>
                        <a:pt x="168" y="47"/>
                      </a:lnTo>
                      <a:lnTo>
                        <a:pt x="179" y="35"/>
                      </a:lnTo>
                      <a:lnTo>
                        <a:pt x="192" y="23"/>
                      </a:lnTo>
                      <a:lnTo>
                        <a:pt x="204" y="12"/>
                      </a:lnTo>
                      <a:lnTo>
                        <a:pt x="216" y="0"/>
                      </a:lnTo>
                      <a:lnTo>
                        <a:pt x="221" y="0"/>
                      </a:lnTo>
                      <a:lnTo>
                        <a:pt x="228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8" name="Freeform 268"/>
                <p:cNvSpPr>
                  <a:spLocks/>
                </p:cNvSpPr>
                <p:nvPr/>
              </p:nvSpPr>
              <p:spPr bwMode="auto">
                <a:xfrm>
                  <a:off x="859" y="2485"/>
                  <a:ext cx="109" cy="113"/>
                </a:xfrm>
                <a:custGeom>
                  <a:avLst/>
                  <a:gdLst>
                    <a:gd name="T0" fmla="*/ 10 w 541"/>
                    <a:gd name="T1" fmla="*/ 97 h 564"/>
                    <a:gd name="T2" fmla="*/ 28 w 541"/>
                    <a:gd name="T3" fmla="*/ 97 h 564"/>
                    <a:gd name="T4" fmla="*/ 48 w 541"/>
                    <a:gd name="T5" fmla="*/ 84 h 564"/>
                    <a:gd name="T6" fmla="*/ 72 w 541"/>
                    <a:gd name="T7" fmla="*/ 61 h 564"/>
                    <a:gd name="T8" fmla="*/ 90 w 541"/>
                    <a:gd name="T9" fmla="*/ 48 h 564"/>
                    <a:gd name="T10" fmla="*/ 103 w 541"/>
                    <a:gd name="T11" fmla="*/ 43 h 564"/>
                    <a:gd name="T12" fmla="*/ 114 w 541"/>
                    <a:gd name="T13" fmla="*/ 36 h 564"/>
                    <a:gd name="T14" fmla="*/ 126 w 541"/>
                    <a:gd name="T15" fmla="*/ 31 h 564"/>
                    <a:gd name="T16" fmla="*/ 139 w 541"/>
                    <a:gd name="T17" fmla="*/ 25 h 564"/>
                    <a:gd name="T18" fmla="*/ 151 w 541"/>
                    <a:gd name="T19" fmla="*/ 19 h 564"/>
                    <a:gd name="T20" fmla="*/ 165 w 541"/>
                    <a:gd name="T21" fmla="*/ 13 h 564"/>
                    <a:gd name="T22" fmla="*/ 184 w 541"/>
                    <a:gd name="T23" fmla="*/ 13 h 564"/>
                    <a:gd name="T24" fmla="*/ 198 w 541"/>
                    <a:gd name="T25" fmla="*/ 6 h 564"/>
                    <a:gd name="T26" fmla="*/ 232 w 541"/>
                    <a:gd name="T27" fmla="*/ 0 h 564"/>
                    <a:gd name="T28" fmla="*/ 285 w 541"/>
                    <a:gd name="T29" fmla="*/ 0 h 564"/>
                    <a:gd name="T30" fmla="*/ 318 w 541"/>
                    <a:gd name="T31" fmla="*/ 6 h 564"/>
                    <a:gd name="T32" fmla="*/ 336 w 541"/>
                    <a:gd name="T33" fmla="*/ 13 h 564"/>
                    <a:gd name="T34" fmla="*/ 355 w 541"/>
                    <a:gd name="T35" fmla="*/ 18 h 564"/>
                    <a:gd name="T36" fmla="*/ 367 w 541"/>
                    <a:gd name="T37" fmla="*/ 25 h 564"/>
                    <a:gd name="T38" fmla="*/ 379 w 541"/>
                    <a:gd name="T39" fmla="*/ 30 h 564"/>
                    <a:gd name="T40" fmla="*/ 390 w 541"/>
                    <a:gd name="T41" fmla="*/ 36 h 564"/>
                    <a:gd name="T42" fmla="*/ 408 w 541"/>
                    <a:gd name="T43" fmla="*/ 48 h 564"/>
                    <a:gd name="T44" fmla="*/ 426 w 541"/>
                    <a:gd name="T45" fmla="*/ 60 h 564"/>
                    <a:gd name="T46" fmla="*/ 439 w 541"/>
                    <a:gd name="T47" fmla="*/ 66 h 564"/>
                    <a:gd name="T48" fmla="*/ 445 w 541"/>
                    <a:gd name="T49" fmla="*/ 78 h 564"/>
                    <a:gd name="T50" fmla="*/ 460 w 541"/>
                    <a:gd name="T51" fmla="*/ 99 h 564"/>
                    <a:gd name="T52" fmla="*/ 490 w 541"/>
                    <a:gd name="T53" fmla="*/ 129 h 564"/>
                    <a:gd name="T54" fmla="*/ 504 w 541"/>
                    <a:gd name="T55" fmla="*/ 156 h 564"/>
                    <a:gd name="T56" fmla="*/ 516 w 541"/>
                    <a:gd name="T57" fmla="*/ 179 h 564"/>
                    <a:gd name="T58" fmla="*/ 529 w 541"/>
                    <a:gd name="T59" fmla="*/ 207 h 564"/>
                    <a:gd name="T60" fmla="*/ 529 w 541"/>
                    <a:gd name="T61" fmla="*/ 237 h 564"/>
                    <a:gd name="T62" fmla="*/ 534 w 541"/>
                    <a:gd name="T63" fmla="*/ 258 h 564"/>
                    <a:gd name="T64" fmla="*/ 535 w 541"/>
                    <a:gd name="T65" fmla="*/ 270 h 564"/>
                    <a:gd name="T66" fmla="*/ 529 w 541"/>
                    <a:gd name="T67" fmla="*/ 294 h 564"/>
                    <a:gd name="T68" fmla="*/ 529 w 541"/>
                    <a:gd name="T69" fmla="*/ 330 h 564"/>
                    <a:gd name="T70" fmla="*/ 522 w 541"/>
                    <a:gd name="T71" fmla="*/ 354 h 564"/>
                    <a:gd name="T72" fmla="*/ 516 w 541"/>
                    <a:gd name="T73" fmla="*/ 372 h 564"/>
                    <a:gd name="T74" fmla="*/ 510 w 541"/>
                    <a:gd name="T75" fmla="*/ 389 h 564"/>
                    <a:gd name="T76" fmla="*/ 504 w 541"/>
                    <a:gd name="T77" fmla="*/ 402 h 564"/>
                    <a:gd name="T78" fmla="*/ 499 w 541"/>
                    <a:gd name="T79" fmla="*/ 414 h 564"/>
                    <a:gd name="T80" fmla="*/ 493 w 541"/>
                    <a:gd name="T81" fmla="*/ 426 h 564"/>
                    <a:gd name="T82" fmla="*/ 488 w 541"/>
                    <a:gd name="T83" fmla="*/ 438 h 564"/>
                    <a:gd name="T84" fmla="*/ 481 w 541"/>
                    <a:gd name="T85" fmla="*/ 450 h 564"/>
                    <a:gd name="T86" fmla="*/ 466 w 541"/>
                    <a:gd name="T87" fmla="*/ 471 h 564"/>
                    <a:gd name="T88" fmla="*/ 435 w 541"/>
                    <a:gd name="T89" fmla="*/ 501 h 564"/>
                    <a:gd name="T90" fmla="*/ 415 w 541"/>
                    <a:gd name="T91" fmla="*/ 516 h 564"/>
                    <a:gd name="T92" fmla="*/ 397 w 541"/>
                    <a:gd name="T93" fmla="*/ 527 h 564"/>
                    <a:gd name="T94" fmla="*/ 373 w 541"/>
                    <a:gd name="T95" fmla="*/ 540 h 564"/>
                    <a:gd name="T96" fmla="*/ 356 w 541"/>
                    <a:gd name="T97" fmla="*/ 546 h 564"/>
                    <a:gd name="T98" fmla="*/ 343 w 541"/>
                    <a:gd name="T99" fmla="*/ 552 h 564"/>
                    <a:gd name="T100" fmla="*/ 331 w 541"/>
                    <a:gd name="T101" fmla="*/ 558 h 564"/>
                    <a:gd name="T102" fmla="*/ 291 w 541"/>
                    <a:gd name="T103" fmla="*/ 564 h 564"/>
                    <a:gd name="T104" fmla="*/ 226 w 541"/>
                    <a:gd name="T105" fmla="*/ 564 h 564"/>
                    <a:gd name="T106" fmla="*/ 187 w 541"/>
                    <a:gd name="T107" fmla="*/ 558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541" h="564">
                      <a:moveTo>
                        <a:pt x="0" y="97"/>
                      </a:moveTo>
                      <a:lnTo>
                        <a:pt x="10" y="97"/>
                      </a:lnTo>
                      <a:lnTo>
                        <a:pt x="19" y="97"/>
                      </a:lnTo>
                      <a:lnTo>
                        <a:pt x="28" y="97"/>
                      </a:lnTo>
                      <a:lnTo>
                        <a:pt x="37" y="97"/>
                      </a:lnTo>
                      <a:lnTo>
                        <a:pt x="48" y="84"/>
                      </a:lnTo>
                      <a:lnTo>
                        <a:pt x="61" y="73"/>
                      </a:lnTo>
                      <a:lnTo>
                        <a:pt x="72" y="61"/>
                      </a:lnTo>
                      <a:lnTo>
                        <a:pt x="84" y="48"/>
                      </a:lnTo>
                      <a:lnTo>
                        <a:pt x="90" y="48"/>
                      </a:lnTo>
                      <a:lnTo>
                        <a:pt x="97" y="48"/>
                      </a:lnTo>
                      <a:lnTo>
                        <a:pt x="103" y="43"/>
                      </a:lnTo>
                      <a:lnTo>
                        <a:pt x="109" y="36"/>
                      </a:lnTo>
                      <a:lnTo>
                        <a:pt x="114" y="36"/>
                      </a:lnTo>
                      <a:lnTo>
                        <a:pt x="121" y="36"/>
                      </a:lnTo>
                      <a:lnTo>
                        <a:pt x="126" y="31"/>
                      </a:lnTo>
                      <a:lnTo>
                        <a:pt x="132" y="25"/>
                      </a:lnTo>
                      <a:lnTo>
                        <a:pt x="139" y="25"/>
                      </a:lnTo>
                      <a:lnTo>
                        <a:pt x="145" y="25"/>
                      </a:lnTo>
                      <a:lnTo>
                        <a:pt x="151" y="19"/>
                      </a:lnTo>
                      <a:lnTo>
                        <a:pt x="157" y="13"/>
                      </a:lnTo>
                      <a:lnTo>
                        <a:pt x="165" y="13"/>
                      </a:lnTo>
                      <a:lnTo>
                        <a:pt x="174" y="13"/>
                      </a:lnTo>
                      <a:lnTo>
                        <a:pt x="184" y="13"/>
                      </a:lnTo>
                      <a:lnTo>
                        <a:pt x="193" y="13"/>
                      </a:lnTo>
                      <a:lnTo>
                        <a:pt x="198" y="6"/>
                      </a:lnTo>
                      <a:lnTo>
                        <a:pt x="204" y="0"/>
                      </a:lnTo>
                      <a:lnTo>
                        <a:pt x="232" y="0"/>
                      </a:lnTo>
                      <a:lnTo>
                        <a:pt x="258" y="0"/>
                      </a:lnTo>
                      <a:lnTo>
                        <a:pt x="285" y="0"/>
                      </a:lnTo>
                      <a:lnTo>
                        <a:pt x="313" y="0"/>
                      </a:lnTo>
                      <a:lnTo>
                        <a:pt x="318" y="6"/>
                      </a:lnTo>
                      <a:lnTo>
                        <a:pt x="325" y="13"/>
                      </a:lnTo>
                      <a:lnTo>
                        <a:pt x="336" y="13"/>
                      </a:lnTo>
                      <a:lnTo>
                        <a:pt x="348" y="13"/>
                      </a:lnTo>
                      <a:lnTo>
                        <a:pt x="355" y="18"/>
                      </a:lnTo>
                      <a:lnTo>
                        <a:pt x="361" y="25"/>
                      </a:lnTo>
                      <a:lnTo>
                        <a:pt x="367" y="25"/>
                      </a:lnTo>
                      <a:lnTo>
                        <a:pt x="373" y="25"/>
                      </a:lnTo>
                      <a:lnTo>
                        <a:pt x="379" y="30"/>
                      </a:lnTo>
                      <a:lnTo>
                        <a:pt x="385" y="36"/>
                      </a:lnTo>
                      <a:lnTo>
                        <a:pt x="390" y="36"/>
                      </a:lnTo>
                      <a:lnTo>
                        <a:pt x="397" y="36"/>
                      </a:lnTo>
                      <a:lnTo>
                        <a:pt x="408" y="48"/>
                      </a:lnTo>
                      <a:lnTo>
                        <a:pt x="420" y="60"/>
                      </a:lnTo>
                      <a:lnTo>
                        <a:pt x="426" y="60"/>
                      </a:lnTo>
                      <a:lnTo>
                        <a:pt x="432" y="60"/>
                      </a:lnTo>
                      <a:lnTo>
                        <a:pt x="439" y="66"/>
                      </a:lnTo>
                      <a:lnTo>
                        <a:pt x="445" y="72"/>
                      </a:lnTo>
                      <a:lnTo>
                        <a:pt x="445" y="78"/>
                      </a:lnTo>
                      <a:lnTo>
                        <a:pt x="445" y="84"/>
                      </a:lnTo>
                      <a:lnTo>
                        <a:pt x="460" y="99"/>
                      </a:lnTo>
                      <a:lnTo>
                        <a:pt x="474" y="114"/>
                      </a:lnTo>
                      <a:lnTo>
                        <a:pt x="490" y="129"/>
                      </a:lnTo>
                      <a:lnTo>
                        <a:pt x="504" y="145"/>
                      </a:lnTo>
                      <a:lnTo>
                        <a:pt x="504" y="156"/>
                      </a:lnTo>
                      <a:lnTo>
                        <a:pt x="504" y="168"/>
                      </a:lnTo>
                      <a:lnTo>
                        <a:pt x="516" y="179"/>
                      </a:lnTo>
                      <a:lnTo>
                        <a:pt x="529" y="192"/>
                      </a:lnTo>
                      <a:lnTo>
                        <a:pt x="529" y="207"/>
                      </a:lnTo>
                      <a:lnTo>
                        <a:pt x="529" y="222"/>
                      </a:lnTo>
                      <a:lnTo>
                        <a:pt x="529" y="237"/>
                      </a:lnTo>
                      <a:lnTo>
                        <a:pt x="529" y="252"/>
                      </a:lnTo>
                      <a:lnTo>
                        <a:pt x="534" y="258"/>
                      </a:lnTo>
                      <a:lnTo>
                        <a:pt x="541" y="264"/>
                      </a:lnTo>
                      <a:lnTo>
                        <a:pt x="535" y="270"/>
                      </a:lnTo>
                      <a:lnTo>
                        <a:pt x="529" y="276"/>
                      </a:lnTo>
                      <a:lnTo>
                        <a:pt x="529" y="294"/>
                      </a:lnTo>
                      <a:lnTo>
                        <a:pt x="529" y="313"/>
                      </a:lnTo>
                      <a:lnTo>
                        <a:pt x="529" y="330"/>
                      </a:lnTo>
                      <a:lnTo>
                        <a:pt x="529" y="348"/>
                      </a:lnTo>
                      <a:lnTo>
                        <a:pt x="522" y="354"/>
                      </a:lnTo>
                      <a:lnTo>
                        <a:pt x="516" y="361"/>
                      </a:lnTo>
                      <a:lnTo>
                        <a:pt x="516" y="372"/>
                      </a:lnTo>
                      <a:lnTo>
                        <a:pt x="516" y="384"/>
                      </a:lnTo>
                      <a:lnTo>
                        <a:pt x="510" y="389"/>
                      </a:lnTo>
                      <a:lnTo>
                        <a:pt x="504" y="396"/>
                      </a:lnTo>
                      <a:lnTo>
                        <a:pt x="504" y="402"/>
                      </a:lnTo>
                      <a:lnTo>
                        <a:pt x="504" y="408"/>
                      </a:lnTo>
                      <a:lnTo>
                        <a:pt x="499" y="414"/>
                      </a:lnTo>
                      <a:lnTo>
                        <a:pt x="493" y="420"/>
                      </a:lnTo>
                      <a:lnTo>
                        <a:pt x="493" y="426"/>
                      </a:lnTo>
                      <a:lnTo>
                        <a:pt x="493" y="432"/>
                      </a:lnTo>
                      <a:lnTo>
                        <a:pt x="488" y="438"/>
                      </a:lnTo>
                      <a:lnTo>
                        <a:pt x="481" y="445"/>
                      </a:lnTo>
                      <a:lnTo>
                        <a:pt x="481" y="450"/>
                      </a:lnTo>
                      <a:lnTo>
                        <a:pt x="481" y="457"/>
                      </a:lnTo>
                      <a:lnTo>
                        <a:pt x="466" y="471"/>
                      </a:lnTo>
                      <a:lnTo>
                        <a:pt x="451" y="487"/>
                      </a:lnTo>
                      <a:lnTo>
                        <a:pt x="435" y="501"/>
                      </a:lnTo>
                      <a:lnTo>
                        <a:pt x="420" y="516"/>
                      </a:lnTo>
                      <a:lnTo>
                        <a:pt x="415" y="516"/>
                      </a:lnTo>
                      <a:lnTo>
                        <a:pt x="409" y="516"/>
                      </a:lnTo>
                      <a:lnTo>
                        <a:pt x="397" y="527"/>
                      </a:lnTo>
                      <a:lnTo>
                        <a:pt x="385" y="540"/>
                      </a:lnTo>
                      <a:lnTo>
                        <a:pt x="373" y="540"/>
                      </a:lnTo>
                      <a:lnTo>
                        <a:pt x="361" y="540"/>
                      </a:lnTo>
                      <a:lnTo>
                        <a:pt x="356" y="546"/>
                      </a:lnTo>
                      <a:lnTo>
                        <a:pt x="348" y="552"/>
                      </a:lnTo>
                      <a:lnTo>
                        <a:pt x="343" y="552"/>
                      </a:lnTo>
                      <a:lnTo>
                        <a:pt x="337" y="552"/>
                      </a:lnTo>
                      <a:lnTo>
                        <a:pt x="331" y="558"/>
                      </a:lnTo>
                      <a:lnTo>
                        <a:pt x="325" y="564"/>
                      </a:lnTo>
                      <a:lnTo>
                        <a:pt x="291" y="564"/>
                      </a:lnTo>
                      <a:lnTo>
                        <a:pt x="258" y="564"/>
                      </a:lnTo>
                      <a:lnTo>
                        <a:pt x="226" y="564"/>
                      </a:lnTo>
                      <a:lnTo>
                        <a:pt x="193" y="564"/>
                      </a:lnTo>
                      <a:lnTo>
                        <a:pt x="187" y="558"/>
                      </a:lnTo>
                      <a:lnTo>
                        <a:pt x="181" y="552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69" name="Freeform 269"/>
                <p:cNvSpPr>
                  <a:spLocks/>
                </p:cNvSpPr>
                <p:nvPr/>
              </p:nvSpPr>
              <p:spPr bwMode="auto">
                <a:xfrm>
                  <a:off x="896" y="2553"/>
                  <a:ext cx="23" cy="43"/>
                </a:xfrm>
                <a:custGeom>
                  <a:avLst/>
                  <a:gdLst>
                    <a:gd name="T0" fmla="*/ 0 w 119"/>
                    <a:gd name="T1" fmla="*/ 216 h 216"/>
                    <a:gd name="T2" fmla="*/ 0 w 119"/>
                    <a:gd name="T3" fmla="*/ 211 h 216"/>
                    <a:gd name="T4" fmla="*/ 0 w 119"/>
                    <a:gd name="T5" fmla="*/ 204 h 216"/>
                    <a:gd name="T6" fmla="*/ 5 w 119"/>
                    <a:gd name="T7" fmla="*/ 199 h 216"/>
                    <a:gd name="T8" fmla="*/ 12 w 119"/>
                    <a:gd name="T9" fmla="*/ 193 h 216"/>
                    <a:gd name="T10" fmla="*/ 12 w 119"/>
                    <a:gd name="T11" fmla="*/ 186 h 216"/>
                    <a:gd name="T12" fmla="*/ 12 w 119"/>
                    <a:gd name="T13" fmla="*/ 180 h 216"/>
                    <a:gd name="T14" fmla="*/ 17 w 119"/>
                    <a:gd name="T15" fmla="*/ 180 h 216"/>
                    <a:gd name="T16" fmla="*/ 23 w 119"/>
                    <a:gd name="T17" fmla="*/ 180 h 216"/>
                    <a:gd name="T18" fmla="*/ 45 w 119"/>
                    <a:gd name="T19" fmla="*/ 160 h 216"/>
                    <a:gd name="T20" fmla="*/ 65 w 119"/>
                    <a:gd name="T21" fmla="*/ 138 h 216"/>
                    <a:gd name="T22" fmla="*/ 87 w 119"/>
                    <a:gd name="T23" fmla="*/ 118 h 216"/>
                    <a:gd name="T24" fmla="*/ 107 w 119"/>
                    <a:gd name="T25" fmla="*/ 96 h 216"/>
                    <a:gd name="T26" fmla="*/ 107 w 119"/>
                    <a:gd name="T27" fmla="*/ 81 h 216"/>
                    <a:gd name="T28" fmla="*/ 107 w 119"/>
                    <a:gd name="T29" fmla="*/ 67 h 216"/>
                    <a:gd name="T30" fmla="*/ 107 w 119"/>
                    <a:gd name="T31" fmla="*/ 51 h 216"/>
                    <a:gd name="T32" fmla="*/ 107 w 119"/>
                    <a:gd name="T33" fmla="*/ 37 h 216"/>
                    <a:gd name="T34" fmla="*/ 113 w 119"/>
                    <a:gd name="T35" fmla="*/ 31 h 216"/>
                    <a:gd name="T36" fmla="*/ 119 w 119"/>
                    <a:gd name="T37" fmla="*/ 25 h 216"/>
                    <a:gd name="T38" fmla="*/ 119 w 119"/>
                    <a:gd name="T39" fmla="*/ 12 h 216"/>
                    <a:gd name="T40" fmla="*/ 119 w 119"/>
                    <a:gd name="T41" fmla="*/ 0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19" h="216">
                      <a:moveTo>
                        <a:pt x="0" y="216"/>
                      </a:moveTo>
                      <a:lnTo>
                        <a:pt x="0" y="211"/>
                      </a:lnTo>
                      <a:lnTo>
                        <a:pt x="0" y="204"/>
                      </a:lnTo>
                      <a:lnTo>
                        <a:pt x="5" y="199"/>
                      </a:lnTo>
                      <a:lnTo>
                        <a:pt x="12" y="193"/>
                      </a:lnTo>
                      <a:lnTo>
                        <a:pt x="12" y="186"/>
                      </a:lnTo>
                      <a:lnTo>
                        <a:pt x="12" y="180"/>
                      </a:lnTo>
                      <a:lnTo>
                        <a:pt x="17" y="180"/>
                      </a:lnTo>
                      <a:lnTo>
                        <a:pt x="23" y="180"/>
                      </a:lnTo>
                      <a:lnTo>
                        <a:pt x="45" y="160"/>
                      </a:lnTo>
                      <a:lnTo>
                        <a:pt x="65" y="138"/>
                      </a:lnTo>
                      <a:lnTo>
                        <a:pt x="87" y="118"/>
                      </a:lnTo>
                      <a:lnTo>
                        <a:pt x="107" y="96"/>
                      </a:lnTo>
                      <a:lnTo>
                        <a:pt x="107" y="81"/>
                      </a:lnTo>
                      <a:lnTo>
                        <a:pt x="107" y="67"/>
                      </a:lnTo>
                      <a:lnTo>
                        <a:pt x="107" y="51"/>
                      </a:lnTo>
                      <a:lnTo>
                        <a:pt x="107" y="37"/>
                      </a:lnTo>
                      <a:lnTo>
                        <a:pt x="113" y="31"/>
                      </a:lnTo>
                      <a:lnTo>
                        <a:pt x="119" y="25"/>
                      </a:lnTo>
                      <a:lnTo>
                        <a:pt x="119" y="12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0" name="Freeform 270"/>
                <p:cNvSpPr>
                  <a:spLocks/>
                </p:cNvSpPr>
                <p:nvPr/>
              </p:nvSpPr>
              <p:spPr bwMode="auto">
                <a:xfrm>
                  <a:off x="852" y="2574"/>
                  <a:ext cx="15" cy="7"/>
                </a:xfrm>
                <a:custGeom>
                  <a:avLst/>
                  <a:gdLst>
                    <a:gd name="T0" fmla="*/ 72 w 72"/>
                    <a:gd name="T1" fmla="*/ 35 h 35"/>
                    <a:gd name="T2" fmla="*/ 63 w 72"/>
                    <a:gd name="T3" fmla="*/ 35 h 35"/>
                    <a:gd name="T4" fmla="*/ 54 w 72"/>
                    <a:gd name="T5" fmla="*/ 35 h 35"/>
                    <a:gd name="T6" fmla="*/ 45 w 72"/>
                    <a:gd name="T7" fmla="*/ 35 h 35"/>
                    <a:gd name="T8" fmla="*/ 35 w 72"/>
                    <a:gd name="T9" fmla="*/ 35 h 35"/>
                    <a:gd name="T10" fmla="*/ 30 w 72"/>
                    <a:gd name="T11" fmla="*/ 30 h 35"/>
                    <a:gd name="T12" fmla="*/ 23 w 72"/>
                    <a:gd name="T13" fmla="*/ 23 h 35"/>
                    <a:gd name="T14" fmla="*/ 18 w 72"/>
                    <a:gd name="T15" fmla="*/ 23 h 35"/>
                    <a:gd name="T16" fmla="*/ 12 w 72"/>
                    <a:gd name="T17" fmla="*/ 23 h 35"/>
                    <a:gd name="T18" fmla="*/ 6 w 72"/>
                    <a:gd name="T19" fmla="*/ 18 h 35"/>
                    <a:gd name="T20" fmla="*/ 0 w 72"/>
                    <a:gd name="T21" fmla="*/ 12 h 35"/>
                    <a:gd name="T22" fmla="*/ 0 w 72"/>
                    <a:gd name="T23" fmla="*/ 6 h 35"/>
                    <a:gd name="T24" fmla="*/ 0 w 72"/>
                    <a:gd name="T25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72" h="35">
                      <a:moveTo>
                        <a:pt x="72" y="35"/>
                      </a:moveTo>
                      <a:lnTo>
                        <a:pt x="63" y="35"/>
                      </a:lnTo>
                      <a:lnTo>
                        <a:pt x="54" y="35"/>
                      </a:lnTo>
                      <a:lnTo>
                        <a:pt x="45" y="35"/>
                      </a:lnTo>
                      <a:lnTo>
                        <a:pt x="35" y="35"/>
                      </a:lnTo>
                      <a:lnTo>
                        <a:pt x="30" y="30"/>
                      </a:lnTo>
                      <a:lnTo>
                        <a:pt x="23" y="23"/>
                      </a:lnTo>
                      <a:lnTo>
                        <a:pt x="18" y="23"/>
                      </a:lnTo>
                      <a:lnTo>
                        <a:pt x="12" y="23"/>
                      </a:lnTo>
                      <a:lnTo>
                        <a:pt x="6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1" name="Freeform 271"/>
                <p:cNvSpPr>
                  <a:spLocks/>
                </p:cNvSpPr>
                <p:nvPr/>
              </p:nvSpPr>
              <p:spPr bwMode="auto">
                <a:xfrm>
                  <a:off x="867" y="2538"/>
                  <a:ext cx="50" cy="43"/>
                </a:xfrm>
                <a:custGeom>
                  <a:avLst/>
                  <a:gdLst>
                    <a:gd name="T0" fmla="*/ 0 w 251"/>
                    <a:gd name="T1" fmla="*/ 216 h 216"/>
                    <a:gd name="T2" fmla="*/ 11 w 251"/>
                    <a:gd name="T3" fmla="*/ 216 h 216"/>
                    <a:gd name="T4" fmla="*/ 24 w 251"/>
                    <a:gd name="T5" fmla="*/ 216 h 216"/>
                    <a:gd name="T6" fmla="*/ 42 w 251"/>
                    <a:gd name="T7" fmla="*/ 198 h 216"/>
                    <a:gd name="T8" fmla="*/ 60 w 251"/>
                    <a:gd name="T9" fmla="*/ 181 h 216"/>
                    <a:gd name="T10" fmla="*/ 78 w 251"/>
                    <a:gd name="T11" fmla="*/ 162 h 216"/>
                    <a:gd name="T12" fmla="*/ 95 w 251"/>
                    <a:gd name="T13" fmla="*/ 144 h 216"/>
                    <a:gd name="T14" fmla="*/ 95 w 251"/>
                    <a:gd name="T15" fmla="*/ 139 h 216"/>
                    <a:gd name="T16" fmla="*/ 95 w 251"/>
                    <a:gd name="T17" fmla="*/ 132 h 216"/>
                    <a:gd name="T18" fmla="*/ 102 w 251"/>
                    <a:gd name="T19" fmla="*/ 126 h 216"/>
                    <a:gd name="T20" fmla="*/ 108 w 251"/>
                    <a:gd name="T21" fmla="*/ 120 h 216"/>
                    <a:gd name="T22" fmla="*/ 114 w 251"/>
                    <a:gd name="T23" fmla="*/ 120 h 216"/>
                    <a:gd name="T24" fmla="*/ 120 w 251"/>
                    <a:gd name="T25" fmla="*/ 120 h 216"/>
                    <a:gd name="T26" fmla="*/ 150 w 251"/>
                    <a:gd name="T27" fmla="*/ 90 h 216"/>
                    <a:gd name="T28" fmla="*/ 179 w 251"/>
                    <a:gd name="T29" fmla="*/ 60 h 216"/>
                    <a:gd name="T30" fmla="*/ 210 w 251"/>
                    <a:gd name="T31" fmla="*/ 30 h 216"/>
                    <a:gd name="T32" fmla="*/ 240 w 251"/>
                    <a:gd name="T33" fmla="*/ 0 h 216"/>
                    <a:gd name="T34" fmla="*/ 245 w 251"/>
                    <a:gd name="T35" fmla="*/ 0 h 216"/>
                    <a:gd name="T36" fmla="*/ 251 w 251"/>
                    <a:gd name="T37" fmla="*/ 0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51" h="216">
                      <a:moveTo>
                        <a:pt x="0" y="216"/>
                      </a:moveTo>
                      <a:lnTo>
                        <a:pt x="11" y="216"/>
                      </a:lnTo>
                      <a:lnTo>
                        <a:pt x="24" y="216"/>
                      </a:lnTo>
                      <a:lnTo>
                        <a:pt x="42" y="198"/>
                      </a:lnTo>
                      <a:lnTo>
                        <a:pt x="60" y="181"/>
                      </a:lnTo>
                      <a:lnTo>
                        <a:pt x="78" y="162"/>
                      </a:lnTo>
                      <a:lnTo>
                        <a:pt x="95" y="144"/>
                      </a:lnTo>
                      <a:lnTo>
                        <a:pt x="95" y="139"/>
                      </a:lnTo>
                      <a:lnTo>
                        <a:pt x="95" y="132"/>
                      </a:lnTo>
                      <a:lnTo>
                        <a:pt x="102" y="126"/>
                      </a:lnTo>
                      <a:lnTo>
                        <a:pt x="108" y="120"/>
                      </a:lnTo>
                      <a:lnTo>
                        <a:pt x="114" y="120"/>
                      </a:lnTo>
                      <a:lnTo>
                        <a:pt x="120" y="120"/>
                      </a:lnTo>
                      <a:lnTo>
                        <a:pt x="150" y="90"/>
                      </a:lnTo>
                      <a:lnTo>
                        <a:pt x="179" y="60"/>
                      </a:lnTo>
                      <a:lnTo>
                        <a:pt x="210" y="30"/>
                      </a:lnTo>
                      <a:lnTo>
                        <a:pt x="240" y="0"/>
                      </a:lnTo>
                      <a:lnTo>
                        <a:pt x="245" y="0"/>
                      </a:lnTo>
                      <a:lnTo>
                        <a:pt x="251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2" name="Freeform 272"/>
                <p:cNvSpPr>
                  <a:spLocks/>
                </p:cNvSpPr>
                <p:nvPr/>
              </p:nvSpPr>
              <p:spPr bwMode="auto">
                <a:xfrm>
                  <a:off x="852" y="2524"/>
                  <a:ext cx="63" cy="50"/>
                </a:xfrm>
                <a:custGeom>
                  <a:avLst/>
                  <a:gdLst>
                    <a:gd name="T0" fmla="*/ 0 w 312"/>
                    <a:gd name="T1" fmla="*/ 253 h 253"/>
                    <a:gd name="T2" fmla="*/ 0 w 312"/>
                    <a:gd name="T3" fmla="*/ 240 h 253"/>
                    <a:gd name="T4" fmla="*/ 0 w 312"/>
                    <a:gd name="T5" fmla="*/ 228 h 253"/>
                    <a:gd name="T6" fmla="*/ 5 w 312"/>
                    <a:gd name="T7" fmla="*/ 228 h 253"/>
                    <a:gd name="T8" fmla="*/ 12 w 312"/>
                    <a:gd name="T9" fmla="*/ 228 h 253"/>
                    <a:gd name="T10" fmla="*/ 38 w 312"/>
                    <a:gd name="T11" fmla="*/ 201 h 253"/>
                    <a:gd name="T12" fmla="*/ 65 w 312"/>
                    <a:gd name="T13" fmla="*/ 175 h 253"/>
                    <a:gd name="T14" fmla="*/ 93 w 312"/>
                    <a:gd name="T15" fmla="*/ 147 h 253"/>
                    <a:gd name="T16" fmla="*/ 119 w 312"/>
                    <a:gd name="T17" fmla="*/ 121 h 253"/>
                    <a:gd name="T18" fmla="*/ 119 w 312"/>
                    <a:gd name="T19" fmla="*/ 114 h 253"/>
                    <a:gd name="T20" fmla="*/ 119 w 312"/>
                    <a:gd name="T21" fmla="*/ 108 h 253"/>
                    <a:gd name="T22" fmla="*/ 125 w 312"/>
                    <a:gd name="T23" fmla="*/ 108 h 253"/>
                    <a:gd name="T24" fmla="*/ 132 w 312"/>
                    <a:gd name="T25" fmla="*/ 108 h 253"/>
                    <a:gd name="T26" fmla="*/ 138 w 312"/>
                    <a:gd name="T27" fmla="*/ 102 h 253"/>
                    <a:gd name="T28" fmla="*/ 144 w 312"/>
                    <a:gd name="T29" fmla="*/ 96 h 253"/>
                    <a:gd name="T30" fmla="*/ 144 w 312"/>
                    <a:gd name="T31" fmla="*/ 90 h 253"/>
                    <a:gd name="T32" fmla="*/ 144 w 312"/>
                    <a:gd name="T33" fmla="*/ 84 h 253"/>
                    <a:gd name="T34" fmla="*/ 149 w 312"/>
                    <a:gd name="T35" fmla="*/ 84 h 253"/>
                    <a:gd name="T36" fmla="*/ 156 w 312"/>
                    <a:gd name="T37" fmla="*/ 84 h 253"/>
                    <a:gd name="T38" fmla="*/ 161 w 312"/>
                    <a:gd name="T39" fmla="*/ 79 h 253"/>
                    <a:gd name="T40" fmla="*/ 167 w 312"/>
                    <a:gd name="T41" fmla="*/ 72 h 253"/>
                    <a:gd name="T42" fmla="*/ 174 w 312"/>
                    <a:gd name="T43" fmla="*/ 72 h 253"/>
                    <a:gd name="T44" fmla="*/ 180 w 312"/>
                    <a:gd name="T45" fmla="*/ 72 h 253"/>
                    <a:gd name="T46" fmla="*/ 180 w 312"/>
                    <a:gd name="T47" fmla="*/ 67 h 253"/>
                    <a:gd name="T48" fmla="*/ 180 w 312"/>
                    <a:gd name="T49" fmla="*/ 60 h 253"/>
                    <a:gd name="T50" fmla="*/ 186 w 312"/>
                    <a:gd name="T51" fmla="*/ 55 h 253"/>
                    <a:gd name="T52" fmla="*/ 192 w 312"/>
                    <a:gd name="T53" fmla="*/ 49 h 253"/>
                    <a:gd name="T54" fmla="*/ 198 w 312"/>
                    <a:gd name="T55" fmla="*/ 49 h 253"/>
                    <a:gd name="T56" fmla="*/ 204 w 312"/>
                    <a:gd name="T57" fmla="*/ 49 h 253"/>
                    <a:gd name="T58" fmla="*/ 204 w 312"/>
                    <a:gd name="T59" fmla="*/ 43 h 253"/>
                    <a:gd name="T60" fmla="*/ 204 w 312"/>
                    <a:gd name="T61" fmla="*/ 37 h 253"/>
                    <a:gd name="T62" fmla="*/ 209 w 312"/>
                    <a:gd name="T63" fmla="*/ 30 h 253"/>
                    <a:gd name="T64" fmla="*/ 216 w 312"/>
                    <a:gd name="T65" fmla="*/ 24 h 253"/>
                    <a:gd name="T66" fmla="*/ 221 w 312"/>
                    <a:gd name="T67" fmla="*/ 24 h 253"/>
                    <a:gd name="T68" fmla="*/ 228 w 312"/>
                    <a:gd name="T69" fmla="*/ 24 h 253"/>
                    <a:gd name="T70" fmla="*/ 233 w 312"/>
                    <a:gd name="T71" fmla="*/ 18 h 253"/>
                    <a:gd name="T72" fmla="*/ 239 w 312"/>
                    <a:gd name="T73" fmla="*/ 12 h 253"/>
                    <a:gd name="T74" fmla="*/ 245 w 312"/>
                    <a:gd name="T75" fmla="*/ 12 h 253"/>
                    <a:gd name="T76" fmla="*/ 251 w 312"/>
                    <a:gd name="T77" fmla="*/ 12 h 253"/>
                    <a:gd name="T78" fmla="*/ 258 w 312"/>
                    <a:gd name="T79" fmla="*/ 7 h 253"/>
                    <a:gd name="T80" fmla="*/ 264 w 312"/>
                    <a:gd name="T81" fmla="*/ 0 h 253"/>
                    <a:gd name="T82" fmla="*/ 270 w 312"/>
                    <a:gd name="T83" fmla="*/ 0 h 253"/>
                    <a:gd name="T84" fmla="*/ 276 w 312"/>
                    <a:gd name="T85" fmla="*/ 0 h 253"/>
                    <a:gd name="T86" fmla="*/ 287 w 312"/>
                    <a:gd name="T87" fmla="*/ 12 h 253"/>
                    <a:gd name="T88" fmla="*/ 300 w 312"/>
                    <a:gd name="T89" fmla="*/ 24 h 253"/>
                    <a:gd name="T90" fmla="*/ 306 w 312"/>
                    <a:gd name="T91" fmla="*/ 24 h 253"/>
                    <a:gd name="T92" fmla="*/ 312 w 312"/>
                    <a:gd name="T93" fmla="*/ 24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312" h="253">
                      <a:moveTo>
                        <a:pt x="0" y="253"/>
                      </a:moveTo>
                      <a:lnTo>
                        <a:pt x="0" y="240"/>
                      </a:lnTo>
                      <a:lnTo>
                        <a:pt x="0" y="228"/>
                      </a:lnTo>
                      <a:lnTo>
                        <a:pt x="5" y="228"/>
                      </a:lnTo>
                      <a:lnTo>
                        <a:pt x="12" y="228"/>
                      </a:lnTo>
                      <a:lnTo>
                        <a:pt x="38" y="201"/>
                      </a:lnTo>
                      <a:lnTo>
                        <a:pt x="65" y="175"/>
                      </a:lnTo>
                      <a:lnTo>
                        <a:pt x="93" y="147"/>
                      </a:lnTo>
                      <a:lnTo>
                        <a:pt x="119" y="121"/>
                      </a:lnTo>
                      <a:lnTo>
                        <a:pt x="119" y="114"/>
                      </a:lnTo>
                      <a:lnTo>
                        <a:pt x="119" y="108"/>
                      </a:lnTo>
                      <a:lnTo>
                        <a:pt x="125" y="108"/>
                      </a:lnTo>
                      <a:lnTo>
                        <a:pt x="132" y="108"/>
                      </a:lnTo>
                      <a:lnTo>
                        <a:pt x="138" y="102"/>
                      </a:lnTo>
                      <a:lnTo>
                        <a:pt x="144" y="96"/>
                      </a:lnTo>
                      <a:lnTo>
                        <a:pt x="144" y="90"/>
                      </a:lnTo>
                      <a:lnTo>
                        <a:pt x="144" y="84"/>
                      </a:lnTo>
                      <a:lnTo>
                        <a:pt x="149" y="84"/>
                      </a:lnTo>
                      <a:lnTo>
                        <a:pt x="156" y="84"/>
                      </a:lnTo>
                      <a:lnTo>
                        <a:pt x="161" y="79"/>
                      </a:lnTo>
                      <a:lnTo>
                        <a:pt x="167" y="72"/>
                      </a:lnTo>
                      <a:lnTo>
                        <a:pt x="174" y="72"/>
                      </a:lnTo>
                      <a:lnTo>
                        <a:pt x="180" y="72"/>
                      </a:lnTo>
                      <a:lnTo>
                        <a:pt x="180" y="67"/>
                      </a:lnTo>
                      <a:lnTo>
                        <a:pt x="180" y="60"/>
                      </a:lnTo>
                      <a:lnTo>
                        <a:pt x="186" y="55"/>
                      </a:lnTo>
                      <a:lnTo>
                        <a:pt x="192" y="49"/>
                      </a:lnTo>
                      <a:lnTo>
                        <a:pt x="198" y="49"/>
                      </a:lnTo>
                      <a:lnTo>
                        <a:pt x="204" y="49"/>
                      </a:lnTo>
                      <a:lnTo>
                        <a:pt x="204" y="43"/>
                      </a:lnTo>
                      <a:lnTo>
                        <a:pt x="204" y="37"/>
                      </a:lnTo>
                      <a:lnTo>
                        <a:pt x="209" y="30"/>
                      </a:lnTo>
                      <a:lnTo>
                        <a:pt x="216" y="24"/>
                      </a:lnTo>
                      <a:lnTo>
                        <a:pt x="221" y="24"/>
                      </a:lnTo>
                      <a:lnTo>
                        <a:pt x="228" y="24"/>
                      </a:lnTo>
                      <a:lnTo>
                        <a:pt x="233" y="18"/>
                      </a:lnTo>
                      <a:lnTo>
                        <a:pt x="239" y="12"/>
                      </a:lnTo>
                      <a:lnTo>
                        <a:pt x="245" y="12"/>
                      </a:lnTo>
                      <a:lnTo>
                        <a:pt x="251" y="12"/>
                      </a:lnTo>
                      <a:lnTo>
                        <a:pt x="258" y="7"/>
                      </a:lnTo>
                      <a:lnTo>
                        <a:pt x="264" y="0"/>
                      </a:lnTo>
                      <a:lnTo>
                        <a:pt x="270" y="0"/>
                      </a:lnTo>
                      <a:lnTo>
                        <a:pt x="276" y="0"/>
                      </a:lnTo>
                      <a:lnTo>
                        <a:pt x="287" y="12"/>
                      </a:lnTo>
                      <a:lnTo>
                        <a:pt x="300" y="24"/>
                      </a:lnTo>
                      <a:lnTo>
                        <a:pt x="306" y="24"/>
                      </a:lnTo>
                      <a:lnTo>
                        <a:pt x="312" y="24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3" name="Freeform 273"/>
                <p:cNvSpPr>
                  <a:spLocks/>
                </p:cNvSpPr>
                <p:nvPr/>
              </p:nvSpPr>
              <p:spPr bwMode="auto">
                <a:xfrm>
                  <a:off x="785" y="2545"/>
                  <a:ext cx="24" cy="17"/>
                </a:xfrm>
                <a:custGeom>
                  <a:avLst/>
                  <a:gdLst>
                    <a:gd name="T0" fmla="*/ 120 w 120"/>
                    <a:gd name="T1" fmla="*/ 48 h 84"/>
                    <a:gd name="T2" fmla="*/ 114 w 120"/>
                    <a:gd name="T3" fmla="*/ 54 h 84"/>
                    <a:gd name="T4" fmla="*/ 108 w 120"/>
                    <a:gd name="T5" fmla="*/ 61 h 84"/>
                    <a:gd name="T6" fmla="*/ 108 w 120"/>
                    <a:gd name="T7" fmla="*/ 66 h 84"/>
                    <a:gd name="T8" fmla="*/ 108 w 120"/>
                    <a:gd name="T9" fmla="*/ 73 h 84"/>
                    <a:gd name="T10" fmla="*/ 102 w 120"/>
                    <a:gd name="T11" fmla="*/ 73 h 84"/>
                    <a:gd name="T12" fmla="*/ 96 w 120"/>
                    <a:gd name="T13" fmla="*/ 73 h 84"/>
                    <a:gd name="T14" fmla="*/ 90 w 120"/>
                    <a:gd name="T15" fmla="*/ 78 h 84"/>
                    <a:gd name="T16" fmla="*/ 84 w 120"/>
                    <a:gd name="T17" fmla="*/ 84 h 84"/>
                    <a:gd name="T18" fmla="*/ 79 w 120"/>
                    <a:gd name="T19" fmla="*/ 84 h 84"/>
                    <a:gd name="T20" fmla="*/ 71 w 120"/>
                    <a:gd name="T21" fmla="*/ 84 h 84"/>
                    <a:gd name="T22" fmla="*/ 66 w 120"/>
                    <a:gd name="T23" fmla="*/ 79 h 84"/>
                    <a:gd name="T24" fmla="*/ 60 w 120"/>
                    <a:gd name="T25" fmla="*/ 73 h 84"/>
                    <a:gd name="T26" fmla="*/ 51 w 120"/>
                    <a:gd name="T27" fmla="*/ 73 h 84"/>
                    <a:gd name="T28" fmla="*/ 42 w 120"/>
                    <a:gd name="T29" fmla="*/ 73 h 84"/>
                    <a:gd name="T30" fmla="*/ 33 w 120"/>
                    <a:gd name="T31" fmla="*/ 73 h 84"/>
                    <a:gd name="T32" fmla="*/ 23 w 120"/>
                    <a:gd name="T33" fmla="*/ 73 h 84"/>
                    <a:gd name="T34" fmla="*/ 12 w 120"/>
                    <a:gd name="T35" fmla="*/ 61 h 84"/>
                    <a:gd name="T36" fmla="*/ 0 w 120"/>
                    <a:gd name="T37" fmla="*/ 48 h 84"/>
                    <a:gd name="T38" fmla="*/ 0 w 120"/>
                    <a:gd name="T39" fmla="*/ 37 h 84"/>
                    <a:gd name="T40" fmla="*/ 0 w 120"/>
                    <a:gd name="T41" fmla="*/ 25 h 84"/>
                    <a:gd name="T42" fmla="*/ 0 w 120"/>
                    <a:gd name="T43" fmla="*/ 13 h 84"/>
                    <a:gd name="T44" fmla="*/ 0 w 120"/>
                    <a:gd name="T45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20" h="84">
                      <a:moveTo>
                        <a:pt x="120" y="48"/>
                      </a:moveTo>
                      <a:lnTo>
                        <a:pt x="114" y="54"/>
                      </a:lnTo>
                      <a:lnTo>
                        <a:pt x="108" y="61"/>
                      </a:lnTo>
                      <a:lnTo>
                        <a:pt x="108" y="66"/>
                      </a:lnTo>
                      <a:lnTo>
                        <a:pt x="108" y="73"/>
                      </a:lnTo>
                      <a:lnTo>
                        <a:pt x="102" y="73"/>
                      </a:lnTo>
                      <a:lnTo>
                        <a:pt x="96" y="73"/>
                      </a:lnTo>
                      <a:lnTo>
                        <a:pt x="90" y="78"/>
                      </a:lnTo>
                      <a:lnTo>
                        <a:pt x="84" y="84"/>
                      </a:lnTo>
                      <a:lnTo>
                        <a:pt x="79" y="84"/>
                      </a:lnTo>
                      <a:lnTo>
                        <a:pt x="71" y="84"/>
                      </a:lnTo>
                      <a:lnTo>
                        <a:pt x="66" y="79"/>
                      </a:lnTo>
                      <a:lnTo>
                        <a:pt x="60" y="73"/>
                      </a:lnTo>
                      <a:lnTo>
                        <a:pt x="51" y="73"/>
                      </a:lnTo>
                      <a:lnTo>
                        <a:pt x="42" y="73"/>
                      </a:lnTo>
                      <a:lnTo>
                        <a:pt x="33" y="73"/>
                      </a:lnTo>
                      <a:lnTo>
                        <a:pt x="23" y="73"/>
                      </a:lnTo>
                      <a:lnTo>
                        <a:pt x="12" y="61"/>
                      </a:lnTo>
                      <a:lnTo>
                        <a:pt x="0" y="48"/>
                      </a:lnTo>
                      <a:lnTo>
                        <a:pt x="0" y="37"/>
                      </a:lnTo>
                      <a:lnTo>
                        <a:pt x="0" y="25"/>
                      </a:lnTo>
                      <a:lnTo>
                        <a:pt x="0" y="1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4" name="Freeform 274"/>
                <p:cNvSpPr>
                  <a:spLocks/>
                </p:cNvSpPr>
                <p:nvPr/>
              </p:nvSpPr>
              <p:spPr bwMode="auto">
                <a:xfrm>
                  <a:off x="790" y="2545"/>
                  <a:ext cx="19" cy="10"/>
                </a:xfrm>
                <a:custGeom>
                  <a:avLst/>
                  <a:gdLst>
                    <a:gd name="T0" fmla="*/ 97 w 97"/>
                    <a:gd name="T1" fmla="*/ 48 h 48"/>
                    <a:gd name="T2" fmla="*/ 91 w 97"/>
                    <a:gd name="T3" fmla="*/ 43 h 48"/>
                    <a:gd name="T4" fmla="*/ 85 w 97"/>
                    <a:gd name="T5" fmla="*/ 36 h 48"/>
                    <a:gd name="T6" fmla="*/ 73 w 97"/>
                    <a:gd name="T7" fmla="*/ 36 h 48"/>
                    <a:gd name="T8" fmla="*/ 61 w 97"/>
                    <a:gd name="T9" fmla="*/ 36 h 48"/>
                    <a:gd name="T10" fmla="*/ 56 w 97"/>
                    <a:gd name="T11" fmla="*/ 31 h 48"/>
                    <a:gd name="T12" fmla="*/ 48 w 97"/>
                    <a:gd name="T13" fmla="*/ 24 h 48"/>
                    <a:gd name="T14" fmla="*/ 43 w 97"/>
                    <a:gd name="T15" fmla="*/ 24 h 48"/>
                    <a:gd name="T16" fmla="*/ 37 w 97"/>
                    <a:gd name="T17" fmla="*/ 24 h 48"/>
                    <a:gd name="T18" fmla="*/ 31 w 97"/>
                    <a:gd name="T19" fmla="*/ 19 h 48"/>
                    <a:gd name="T20" fmla="*/ 25 w 97"/>
                    <a:gd name="T21" fmla="*/ 13 h 48"/>
                    <a:gd name="T22" fmla="*/ 19 w 97"/>
                    <a:gd name="T23" fmla="*/ 13 h 48"/>
                    <a:gd name="T24" fmla="*/ 13 w 97"/>
                    <a:gd name="T25" fmla="*/ 13 h 48"/>
                    <a:gd name="T26" fmla="*/ 6 w 97"/>
                    <a:gd name="T27" fmla="*/ 6 h 48"/>
                    <a:gd name="T28" fmla="*/ 0 w 97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97" h="48">
                      <a:moveTo>
                        <a:pt x="97" y="48"/>
                      </a:moveTo>
                      <a:lnTo>
                        <a:pt x="91" y="43"/>
                      </a:lnTo>
                      <a:lnTo>
                        <a:pt x="85" y="36"/>
                      </a:lnTo>
                      <a:lnTo>
                        <a:pt x="73" y="36"/>
                      </a:lnTo>
                      <a:lnTo>
                        <a:pt x="61" y="36"/>
                      </a:lnTo>
                      <a:lnTo>
                        <a:pt x="56" y="31"/>
                      </a:lnTo>
                      <a:lnTo>
                        <a:pt x="48" y="24"/>
                      </a:lnTo>
                      <a:lnTo>
                        <a:pt x="43" y="24"/>
                      </a:lnTo>
                      <a:lnTo>
                        <a:pt x="37" y="24"/>
                      </a:lnTo>
                      <a:lnTo>
                        <a:pt x="31" y="19"/>
                      </a:lnTo>
                      <a:lnTo>
                        <a:pt x="25" y="13"/>
                      </a:lnTo>
                      <a:lnTo>
                        <a:pt x="19" y="13"/>
                      </a:lnTo>
                      <a:lnTo>
                        <a:pt x="13" y="13"/>
                      </a:lnTo>
                      <a:lnTo>
                        <a:pt x="6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5" name="Freeform 275"/>
                <p:cNvSpPr>
                  <a:spLocks/>
                </p:cNvSpPr>
                <p:nvPr/>
              </p:nvSpPr>
              <p:spPr bwMode="auto">
                <a:xfrm>
                  <a:off x="809" y="2505"/>
                  <a:ext cx="50" cy="50"/>
                </a:xfrm>
                <a:custGeom>
                  <a:avLst/>
                  <a:gdLst>
                    <a:gd name="T0" fmla="*/ 251 w 251"/>
                    <a:gd name="T1" fmla="*/ 0 h 251"/>
                    <a:gd name="T2" fmla="*/ 251 w 251"/>
                    <a:gd name="T3" fmla="*/ 9 h 251"/>
                    <a:gd name="T4" fmla="*/ 251 w 251"/>
                    <a:gd name="T5" fmla="*/ 17 h 251"/>
                    <a:gd name="T6" fmla="*/ 251 w 251"/>
                    <a:gd name="T7" fmla="*/ 26 h 251"/>
                    <a:gd name="T8" fmla="*/ 251 w 251"/>
                    <a:gd name="T9" fmla="*/ 35 h 251"/>
                    <a:gd name="T10" fmla="*/ 246 w 251"/>
                    <a:gd name="T11" fmla="*/ 42 h 251"/>
                    <a:gd name="T12" fmla="*/ 239 w 251"/>
                    <a:gd name="T13" fmla="*/ 48 h 251"/>
                    <a:gd name="T14" fmla="*/ 234 w 251"/>
                    <a:gd name="T15" fmla="*/ 48 h 251"/>
                    <a:gd name="T16" fmla="*/ 228 w 251"/>
                    <a:gd name="T17" fmla="*/ 48 h 251"/>
                    <a:gd name="T18" fmla="*/ 222 w 251"/>
                    <a:gd name="T19" fmla="*/ 54 h 251"/>
                    <a:gd name="T20" fmla="*/ 216 w 251"/>
                    <a:gd name="T21" fmla="*/ 60 h 251"/>
                    <a:gd name="T22" fmla="*/ 216 w 251"/>
                    <a:gd name="T23" fmla="*/ 65 h 251"/>
                    <a:gd name="T24" fmla="*/ 216 w 251"/>
                    <a:gd name="T25" fmla="*/ 71 h 251"/>
                    <a:gd name="T26" fmla="*/ 203 w 251"/>
                    <a:gd name="T27" fmla="*/ 82 h 251"/>
                    <a:gd name="T28" fmla="*/ 192 w 251"/>
                    <a:gd name="T29" fmla="*/ 95 h 251"/>
                    <a:gd name="T30" fmla="*/ 186 w 251"/>
                    <a:gd name="T31" fmla="*/ 95 h 251"/>
                    <a:gd name="T32" fmla="*/ 180 w 251"/>
                    <a:gd name="T33" fmla="*/ 95 h 251"/>
                    <a:gd name="T34" fmla="*/ 175 w 251"/>
                    <a:gd name="T35" fmla="*/ 101 h 251"/>
                    <a:gd name="T36" fmla="*/ 167 w 251"/>
                    <a:gd name="T37" fmla="*/ 107 h 251"/>
                    <a:gd name="T38" fmla="*/ 167 w 251"/>
                    <a:gd name="T39" fmla="*/ 113 h 251"/>
                    <a:gd name="T40" fmla="*/ 167 w 251"/>
                    <a:gd name="T41" fmla="*/ 119 h 251"/>
                    <a:gd name="T42" fmla="*/ 162 w 251"/>
                    <a:gd name="T43" fmla="*/ 119 h 251"/>
                    <a:gd name="T44" fmla="*/ 156 w 251"/>
                    <a:gd name="T45" fmla="*/ 119 h 251"/>
                    <a:gd name="T46" fmla="*/ 150 w 251"/>
                    <a:gd name="T47" fmla="*/ 125 h 251"/>
                    <a:gd name="T48" fmla="*/ 144 w 251"/>
                    <a:gd name="T49" fmla="*/ 132 h 251"/>
                    <a:gd name="T50" fmla="*/ 144 w 251"/>
                    <a:gd name="T51" fmla="*/ 137 h 251"/>
                    <a:gd name="T52" fmla="*/ 144 w 251"/>
                    <a:gd name="T53" fmla="*/ 144 h 251"/>
                    <a:gd name="T54" fmla="*/ 117 w 251"/>
                    <a:gd name="T55" fmla="*/ 170 h 251"/>
                    <a:gd name="T56" fmla="*/ 90 w 251"/>
                    <a:gd name="T57" fmla="*/ 197 h 251"/>
                    <a:gd name="T58" fmla="*/ 63 w 251"/>
                    <a:gd name="T59" fmla="*/ 225 h 251"/>
                    <a:gd name="T60" fmla="*/ 35 w 251"/>
                    <a:gd name="T61" fmla="*/ 251 h 251"/>
                    <a:gd name="T62" fmla="*/ 26 w 251"/>
                    <a:gd name="T63" fmla="*/ 251 h 251"/>
                    <a:gd name="T64" fmla="*/ 18 w 251"/>
                    <a:gd name="T65" fmla="*/ 251 h 251"/>
                    <a:gd name="T66" fmla="*/ 9 w 251"/>
                    <a:gd name="T67" fmla="*/ 251 h 251"/>
                    <a:gd name="T68" fmla="*/ 0 w 251"/>
                    <a:gd name="T69" fmla="*/ 251 h 2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51" h="251">
                      <a:moveTo>
                        <a:pt x="251" y="0"/>
                      </a:moveTo>
                      <a:lnTo>
                        <a:pt x="251" y="9"/>
                      </a:lnTo>
                      <a:lnTo>
                        <a:pt x="251" y="17"/>
                      </a:lnTo>
                      <a:lnTo>
                        <a:pt x="251" y="26"/>
                      </a:lnTo>
                      <a:lnTo>
                        <a:pt x="251" y="35"/>
                      </a:lnTo>
                      <a:lnTo>
                        <a:pt x="246" y="42"/>
                      </a:lnTo>
                      <a:lnTo>
                        <a:pt x="239" y="48"/>
                      </a:lnTo>
                      <a:lnTo>
                        <a:pt x="234" y="48"/>
                      </a:lnTo>
                      <a:lnTo>
                        <a:pt x="228" y="48"/>
                      </a:lnTo>
                      <a:lnTo>
                        <a:pt x="222" y="54"/>
                      </a:lnTo>
                      <a:lnTo>
                        <a:pt x="216" y="60"/>
                      </a:lnTo>
                      <a:lnTo>
                        <a:pt x="216" y="65"/>
                      </a:lnTo>
                      <a:lnTo>
                        <a:pt x="216" y="71"/>
                      </a:lnTo>
                      <a:lnTo>
                        <a:pt x="203" y="82"/>
                      </a:lnTo>
                      <a:lnTo>
                        <a:pt x="192" y="95"/>
                      </a:lnTo>
                      <a:lnTo>
                        <a:pt x="186" y="95"/>
                      </a:lnTo>
                      <a:lnTo>
                        <a:pt x="180" y="95"/>
                      </a:lnTo>
                      <a:lnTo>
                        <a:pt x="175" y="101"/>
                      </a:lnTo>
                      <a:lnTo>
                        <a:pt x="167" y="107"/>
                      </a:lnTo>
                      <a:lnTo>
                        <a:pt x="167" y="113"/>
                      </a:lnTo>
                      <a:lnTo>
                        <a:pt x="167" y="119"/>
                      </a:lnTo>
                      <a:lnTo>
                        <a:pt x="162" y="119"/>
                      </a:lnTo>
                      <a:lnTo>
                        <a:pt x="156" y="119"/>
                      </a:lnTo>
                      <a:lnTo>
                        <a:pt x="150" y="125"/>
                      </a:lnTo>
                      <a:lnTo>
                        <a:pt x="144" y="132"/>
                      </a:lnTo>
                      <a:lnTo>
                        <a:pt x="144" y="137"/>
                      </a:lnTo>
                      <a:lnTo>
                        <a:pt x="144" y="144"/>
                      </a:lnTo>
                      <a:lnTo>
                        <a:pt x="117" y="170"/>
                      </a:lnTo>
                      <a:lnTo>
                        <a:pt x="90" y="197"/>
                      </a:lnTo>
                      <a:lnTo>
                        <a:pt x="63" y="225"/>
                      </a:lnTo>
                      <a:lnTo>
                        <a:pt x="35" y="251"/>
                      </a:lnTo>
                      <a:lnTo>
                        <a:pt x="26" y="251"/>
                      </a:lnTo>
                      <a:lnTo>
                        <a:pt x="18" y="251"/>
                      </a:lnTo>
                      <a:lnTo>
                        <a:pt x="9" y="251"/>
                      </a:lnTo>
                      <a:lnTo>
                        <a:pt x="0" y="251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6" name="Freeform 276"/>
                <p:cNvSpPr>
                  <a:spLocks/>
                </p:cNvSpPr>
                <p:nvPr/>
              </p:nvSpPr>
              <p:spPr bwMode="auto">
                <a:xfrm>
                  <a:off x="917" y="2538"/>
                  <a:ext cx="2" cy="15"/>
                </a:xfrm>
                <a:custGeom>
                  <a:avLst/>
                  <a:gdLst>
                    <a:gd name="T0" fmla="*/ 12 w 12"/>
                    <a:gd name="T1" fmla="*/ 72 h 72"/>
                    <a:gd name="T2" fmla="*/ 7 w 12"/>
                    <a:gd name="T3" fmla="*/ 67 h 72"/>
                    <a:gd name="T4" fmla="*/ 0 w 12"/>
                    <a:gd name="T5" fmla="*/ 60 h 72"/>
                    <a:gd name="T6" fmla="*/ 0 w 12"/>
                    <a:gd name="T7" fmla="*/ 45 h 72"/>
                    <a:gd name="T8" fmla="*/ 0 w 12"/>
                    <a:gd name="T9" fmla="*/ 30 h 72"/>
                    <a:gd name="T10" fmla="*/ 0 w 12"/>
                    <a:gd name="T11" fmla="*/ 16 h 72"/>
                    <a:gd name="T12" fmla="*/ 0 w 12"/>
                    <a:gd name="T13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72">
                      <a:moveTo>
                        <a:pt x="12" y="72"/>
                      </a:moveTo>
                      <a:lnTo>
                        <a:pt x="7" y="67"/>
                      </a:lnTo>
                      <a:lnTo>
                        <a:pt x="0" y="60"/>
                      </a:lnTo>
                      <a:lnTo>
                        <a:pt x="0" y="45"/>
                      </a:lnTo>
                      <a:lnTo>
                        <a:pt x="0" y="30"/>
                      </a:lnTo>
                      <a:lnTo>
                        <a:pt x="0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7" name="Freeform 277"/>
                <p:cNvSpPr>
                  <a:spLocks/>
                </p:cNvSpPr>
                <p:nvPr/>
              </p:nvSpPr>
              <p:spPr bwMode="auto">
                <a:xfrm>
                  <a:off x="919" y="2529"/>
                  <a:ext cx="8" cy="24"/>
                </a:xfrm>
                <a:custGeom>
                  <a:avLst/>
                  <a:gdLst>
                    <a:gd name="T0" fmla="*/ 0 w 37"/>
                    <a:gd name="T1" fmla="*/ 0 h 120"/>
                    <a:gd name="T2" fmla="*/ 6 w 37"/>
                    <a:gd name="T3" fmla="*/ 0 h 120"/>
                    <a:gd name="T4" fmla="*/ 13 w 37"/>
                    <a:gd name="T5" fmla="*/ 0 h 120"/>
                    <a:gd name="T6" fmla="*/ 24 w 37"/>
                    <a:gd name="T7" fmla="*/ 12 h 120"/>
                    <a:gd name="T8" fmla="*/ 37 w 37"/>
                    <a:gd name="T9" fmla="*/ 25 h 120"/>
                    <a:gd name="T10" fmla="*/ 37 w 37"/>
                    <a:gd name="T11" fmla="*/ 45 h 120"/>
                    <a:gd name="T12" fmla="*/ 37 w 37"/>
                    <a:gd name="T13" fmla="*/ 66 h 120"/>
                    <a:gd name="T14" fmla="*/ 37 w 37"/>
                    <a:gd name="T15" fmla="*/ 87 h 120"/>
                    <a:gd name="T16" fmla="*/ 37 w 37"/>
                    <a:gd name="T17" fmla="*/ 108 h 120"/>
                    <a:gd name="T18" fmla="*/ 31 w 37"/>
                    <a:gd name="T19" fmla="*/ 114 h 120"/>
                    <a:gd name="T20" fmla="*/ 25 w 37"/>
                    <a:gd name="T21" fmla="*/ 120 h 120"/>
                    <a:gd name="T22" fmla="*/ 13 w 37"/>
                    <a:gd name="T23" fmla="*/ 120 h 120"/>
                    <a:gd name="T24" fmla="*/ 0 w 37"/>
                    <a:gd name="T25" fmla="*/ 12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7" h="120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13" y="0"/>
                      </a:lnTo>
                      <a:lnTo>
                        <a:pt x="24" y="12"/>
                      </a:lnTo>
                      <a:lnTo>
                        <a:pt x="37" y="25"/>
                      </a:lnTo>
                      <a:lnTo>
                        <a:pt x="37" y="45"/>
                      </a:lnTo>
                      <a:lnTo>
                        <a:pt x="37" y="66"/>
                      </a:lnTo>
                      <a:lnTo>
                        <a:pt x="37" y="87"/>
                      </a:lnTo>
                      <a:lnTo>
                        <a:pt x="37" y="108"/>
                      </a:lnTo>
                      <a:lnTo>
                        <a:pt x="31" y="114"/>
                      </a:lnTo>
                      <a:lnTo>
                        <a:pt x="25" y="120"/>
                      </a:lnTo>
                      <a:lnTo>
                        <a:pt x="13" y="120"/>
                      </a:lnTo>
                      <a:lnTo>
                        <a:pt x="0" y="12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8" name="Freeform 278"/>
                <p:cNvSpPr>
                  <a:spLocks/>
                </p:cNvSpPr>
                <p:nvPr/>
              </p:nvSpPr>
              <p:spPr bwMode="auto">
                <a:xfrm>
                  <a:off x="783" y="2526"/>
                  <a:ext cx="16" cy="19"/>
                </a:xfrm>
                <a:custGeom>
                  <a:avLst/>
                  <a:gdLst>
                    <a:gd name="T0" fmla="*/ 12 w 83"/>
                    <a:gd name="T1" fmla="*/ 96 h 96"/>
                    <a:gd name="T2" fmla="*/ 7 w 83"/>
                    <a:gd name="T3" fmla="*/ 90 h 96"/>
                    <a:gd name="T4" fmla="*/ 0 w 83"/>
                    <a:gd name="T5" fmla="*/ 84 h 96"/>
                    <a:gd name="T6" fmla="*/ 0 w 83"/>
                    <a:gd name="T7" fmla="*/ 73 h 96"/>
                    <a:gd name="T8" fmla="*/ 0 w 83"/>
                    <a:gd name="T9" fmla="*/ 60 h 96"/>
                    <a:gd name="T10" fmla="*/ 0 w 83"/>
                    <a:gd name="T11" fmla="*/ 48 h 96"/>
                    <a:gd name="T12" fmla="*/ 0 w 83"/>
                    <a:gd name="T13" fmla="*/ 37 h 96"/>
                    <a:gd name="T14" fmla="*/ 12 w 83"/>
                    <a:gd name="T15" fmla="*/ 25 h 96"/>
                    <a:gd name="T16" fmla="*/ 23 w 83"/>
                    <a:gd name="T17" fmla="*/ 12 h 96"/>
                    <a:gd name="T18" fmla="*/ 29 w 83"/>
                    <a:gd name="T19" fmla="*/ 12 h 96"/>
                    <a:gd name="T20" fmla="*/ 35 w 83"/>
                    <a:gd name="T21" fmla="*/ 12 h 96"/>
                    <a:gd name="T22" fmla="*/ 41 w 83"/>
                    <a:gd name="T23" fmla="*/ 6 h 96"/>
                    <a:gd name="T24" fmla="*/ 48 w 83"/>
                    <a:gd name="T25" fmla="*/ 0 h 96"/>
                    <a:gd name="T26" fmla="*/ 57 w 83"/>
                    <a:gd name="T27" fmla="*/ 0 h 96"/>
                    <a:gd name="T28" fmla="*/ 66 w 83"/>
                    <a:gd name="T29" fmla="*/ 0 h 96"/>
                    <a:gd name="T30" fmla="*/ 75 w 83"/>
                    <a:gd name="T31" fmla="*/ 0 h 96"/>
                    <a:gd name="T32" fmla="*/ 83 w 83"/>
                    <a:gd name="T3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83" h="96">
                      <a:moveTo>
                        <a:pt x="12" y="96"/>
                      </a:moveTo>
                      <a:lnTo>
                        <a:pt x="7" y="90"/>
                      </a:lnTo>
                      <a:lnTo>
                        <a:pt x="0" y="84"/>
                      </a:lnTo>
                      <a:lnTo>
                        <a:pt x="0" y="73"/>
                      </a:lnTo>
                      <a:lnTo>
                        <a:pt x="0" y="60"/>
                      </a:lnTo>
                      <a:lnTo>
                        <a:pt x="0" y="48"/>
                      </a:lnTo>
                      <a:lnTo>
                        <a:pt x="0" y="37"/>
                      </a:lnTo>
                      <a:lnTo>
                        <a:pt x="12" y="25"/>
                      </a:lnTo>
                      <a:lnTo>
                        <a:pt x="23" y="12"/>
                      </a:lnTo>
                      <a:lnTo>
                        <a:pt x="29" y="12"/>
                      </a:lnTo>
                      <a:lnTo>
                        <a:pt x="35" y="12"/>
                      </a:lnTo>
                      <a:lnTo>
                        <a:pt x="41" y="6"/>
                      </a:lnTo>
                      <a:lnTo>
                        <a:pt x="48" y="0"/>
                      </a:lnTo>
                      <a:lnTo>
                        <a:pt x="57" y="0"/>
                      </a:lnTo>
                      <a:lnTo>
                        <a:pt x="66" y="0"/>
                      </a:lnTo>
                      <a:lnTo>
                        <a:pt x="75" y="0"/>
                      </a:lnTo>
                      <a:lnTo>
                        <a:pt x="83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79" name="Freeform 279"/>
                <p:cNvSpPr>
                  <a:spLocks/>
                </p:cNvSpPr>
                <p:nvPr/>
              </p:nvSpPr>
              <p:spPr bwMode="auto">
                <a:xfrm>
                  <a:off x="785" y="2545"/>
                  <a:ext cx="5" cy="1"/>
                </a:xfrm>
                <a:custGeom>
                  <a:avLst/>
                  <a:gdLst>
                    <a:gd name="T0" fmla="*/ 23 w 23"/>
                    <a:gd name="T1" fmla="*/ 12 w 23"/>
                    <a:gd name="T2" fmla="*/ 0 w 2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3">
                      <a:moveTo>
                        <a:pt x="23" y="0"/>
                      </a:move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0" name="Freeform 280"/>
                <p:cNvSpPr>
                  <a:spLocks/>
                </p:cNvSpPr>
                <p:nvPr/>
              </p:nvSpPr>
              <p:spPr bwMode="auto">
                <a:xfrm>
                  <a:off x="790" y="2526"/>
                  <a:ext cx="9" cy="19"/>
                </a:xfrm>
                <a:custGeom>
                  <a:avLst/>
                  <a:gdLst>
                    <a:gd name="T0" fmla="*/ 0 w 48"/>
                    <a:gd name="T1" fmla="*/ 96 h 96"/>
                    <a:gd name="T2" fmla="*/ 0 w 48"/>
                    <a:gd name="T3" fmla="*/ 84 h 96"/>
                    <a:gd name="T4" fmla="*/ 0 w 48"/>
                    <a:gd name="T5" fmla="*/ 72 h 96"/>
                    <a:gd name="T6" fmla="*/ 10 w 48"/>
                    <a:gd name="T7" fmla="*/ 63 h 96"/>
                    <a:gd name="T8" fmla="*/ 19 w 48"/>
                    <a:gd name="T9" fmla="*/ 54 h 96"/>
                    <a:gd name="T10" fmla="*/ 28 w 48"/>
                    <a:gd name="T11" fmla="*/ 45 h 96"/>
                    <a:gd name="T12" fmla="*/ 37 w 48"/>
                    <a:gd name="T13" fmla="*/ 37 h 96"/>
                    <a:gd name="T14" fmla="*/ 37 w 48"/>
                    <a:gd name="T15" fmla="*/ 31 h 96"/>
                    <a:gd name="T16" fmla="*/ 37 w 48"/>
                    <a:gd name="T17" fmla="*/ 25 h 96"/>
                    <a:gd name="T18" fmla="*/ 42 w 48"/>
                    <a:gd name="T19" fmla="*/ 18 h 96"/>
                    <a:gd name="T20" fmla="*/ 48 w 48"/>
                    <a:gd name="T21" fmla="*/ 12 h 96"/>
                    <a:gd name="T22" fmla="*/ 48 w 48"/>
                    <a:gd name="T23" fmla="*/ 6 h 96"/>
                    <a:gd name="T24" fmla="*/ 48 w 48"/>
                    <a:gd name="T25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8" h="96">
                      <a:moveTo>
                        <a:pt x="0" y="96"/>
                      </a:moveTo>
                      <a:lnTo>
                        <a:pt x="0" y="84"/>
                      </a:lnTo>
                      <a:lnTo>
                        <a:pt x="0" y="72"/>
                      </a:lnTo>
                      <a:lnTo>
                        <a:pt x="10" y="63"/>
                      </a:lnTo>
                      <a:lnTo>
                        <a:pt x="19" y="54"/>
                      </a:lnTo>
                      <a:lnTo>
                        <a:pt x="28" y="45"/>
                      </a:lnTo>
                      <a:lnTo>
                        <a:pt x="37" y="37"/>
                      </a:lnTo>
                      <a:lnTo>
                        <a:pt x="37" y="31"/>
                      </a:lnTo>
                      <a:lnTo>
                        <a:pt x="37" y="25"/>
                      </a:lnTo>
                      <a:lnTo>
                        <a:pt x="42" y="18"/>
                      </a:lnTo>
                      <a:lnTo>
                        <a:pt x="48" y="12"/>
                      </a:lnTo>
                      <a:lnTo>
                        <a:pt x="48" y="6"/>
                      </a:lnTo>
                      <a:lnTo>
                        <a:pt x="48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1" name="Freeform 281"/>
                <p:cNvSpPr>
                  <a:spLocks/>
                </p:cNvSpPr>
                <p:nvPr/>
              </p:nvSpPr>
              <p:spPr bwMode="auto">
                <a:xfrm>
                  <a:off x="917" y="2531"/>
                  <a:ext cx="1" cy="7"/>
                </a:xfrm>
                <a:custGeom>
                  <a:avLst/>
                  <a:gdLst>
                    <a:gd name="T0" fmla="*/ 35 h 35"/>
                    <a:gd name="T1" fmla="*/ 26 h 35"/>
                    <a:gd name="T2" fmla="*/ 18 h 35"/>
                    <a:gd name="T3" fmla="*/ 9 h 35"/>
                    <a:gd name="T4" fmla="*/ 0 h 35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5">
                      <a:moveTo>
                        <a:pt x="0" y="35"/>
                      </a:moveTo>
                      <a:lnTo>
                        <a:pt x="0" y="26"/>
                      </a:lnTo>
                      <a:lnTo>
                        <a:pt x="0" y="18"/>
                      </a:lnTo>
                      <a:lnTo>
                        <a:pt x="0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2" name="Freeform 282"/>
                <p:cNvSpPr>
                  <a:spLocks/>
                </p:cNvSpPr>
                <p:nvPr/>
              </p:nvSpPr>
              <p:spPr bwMode="auto">
                <a:xfrm>
                  <a:off x="915" y="2529"/>
                  <a:ext cx="2" cy="2"/>
                </a:xfrm>
                <a:custGeom>
                  <a:avLst/>
                  <a:gdLst>
                    <a:gd name="T0" fmla="*/ 11 w 11"/>
                    <a:gd name="T1" fmla="*/ 13 h 13"/>
                    <a:gd name="T2" fmla="*/ 6 w 11"/>
                    <a:gd name="T3" fmla="*/ 6 h 13"/>
                    <a:gd name="T4" fmla="*/ 0 w 11"/>
                    <a:gd name="T5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" h="13">
                      <a:moveTo>
                        <a:pt x="11" y="13"/>
                      </a:moveTo>
                      <a:lnTo>
                        <a:pt x="6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3" name="Freeform 283"/>
                <p:cNvSpPr>
                  <a:spLocks/>
                </p:cNvSpPr>
                <p:nvPr/>
              </p:nvSpPr>
              <p:spPr bwMode="auto">
                <a:xfrm>
                  <a:off x="915" y="2526"/>
                  <a:ext cx="4" cy="3"/>
                </a:xfrm>
                <a:custGeom>
                  <a:avLst/>
                  <a:gdLst>
                    <a:gd name="T0" fmla="*/ 0 w 23"/>
                    <a:gd name="T1" fmla="*/ 12 h 12"/>
                    <a:gd name="T2" fmla="*/ 5 w 23"/>
                    <a:gd name="T3" fmla="*/ 6 h 12"/>
                    <a:gd name="T4" fmla="*/ 11 w 23"/>
                    <a:gd name="T5" fmla="*/ 0 h 12"/>
                    <a:gd name="T6" fmla="*/ 17 w 23"/>
                    <a:gd name="T7" fmla="*/ 6 h 12"/>
                    <a:gd name="T8" fmla="*/ 23 w 23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12">
                      <a:moveTo>
                        <a:pt x="0" y="12"/>
                      </a:moveTo>
                      <a:lnTo>
                        <a:pt x="5" y="6"/>
                      </a:lnTo>
                      <a:lnTo>
                        <a:pt x="11" y="0"/>
                      </a:lnTo>
                      <a:lnTo>
                        <a:pt x="17" y="6"/>
                      </a:lnTo>
                      <a:lnTo>
                        <a:pt x="23" y="12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4" name="Freeform 284"/>
                <p:cNvSpPr>
                  <a:spLocks/>
                </p:cNvSpPr>
                <p:nvPr/>
              </p:nvSpPr>
              <p:spPr bwMode="auto">
                <a:xfrm>
                  <a:off x="917" y="2529"/>
                  <a:ext cx="2" cy="2"/>
                </a:xfrm>
                <a:custGeom>
                  <a:avLst/>
                  <a:gdLst>
                    <a:gd name="T0" fmla="*/ 12 w 12"/>
                    <a:gd name="T1" fmla="*/ 0 h 13"/>
                    <a:gd name="T2" fmla="*/ 7 w 12"/>
                    <a:gd name="T3" fmla="*/ 6 h 13"/>
                    <a:gd name="T4" fmla="*/ 0 w 12"/>
                    <a:gd name="T5" fmla="*/ 13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2" h="13">
                      <a:moveTo>
                        <a:pt x="12" y="0"/>
                      </a:moveTo>
                      <a:lnTo>
                        <a:pt x="7" y="6"/>
                      </a:lnTo>
                      <a:lnTo>
                        <a:pt x="0" y="13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5" name="Freeform 285"/>
                <p:cNvSpPr>
                  <a:spLocks/>
                </p:cNvSpPr>
                <p:nvPr/>
              </p:nvSpPr>
              <p:spPr bwMode="auto">
                <a:xfrm>
                  <a:off x="799" y="2495"/>
                  <a:ext cx="32" cy="31"/>
                </a:xfrm>
                <a:custGeom>
                  <a:avLst/>
                  <a:gdLst>
                    <a:gd name="T0" fmla="*/ 0 w 156"/>
                    <a:gd name="T1" fmla="*/ 156 h 156"/>
                    <a:gd name="T2" fmla="*/ 7 w 156"/>
                    <a:gd name="T3" fmla="*/ 151 h 156"/>
                    <a:gd name="T4" fmla="*/ 13 w 156"/>
                    <a:gd name="T5" fmla="*/ 144 h 156"/>
                    <a:gd name="T6" fmla="*/ 25 w 156"/>
                    <a:gd name="T7" fmla="*/ 144 h 156"/>
                    <a:gd name="T8" fmla="*/ 37 w 156"/>
                    <a:gd name="T9" fmla="*/ 144 h 156"/>
                    <a:gd name="T10" fmla="*/ 67 w 156"/>
                    <a:gd name="T11" fmla="*/ 114 h 156"/>
                    <a:gd name="T12" fmla="*/ 97 w 156"/>
                    <a:gd name="T13" fmla="*/ 84 h 156"/>
                    <a:gd name="T14" fmla="*/ 126 w 156"/>
                    <a:gd name="T15" fmla="*/ 55 h 156"/>
                    <a:gd name="T16" fmla="*/ 156 w 156"/>
                    <a:gd name="T17" fmla="*/ 24 h 156"/>
                    <a:gd name="T18" fmla="*/ 156 w 156"/>
                    <a:gd name="T19" fmla="*/ 13 h 156"/>
                    <a:gd name="T20" fmla="*/ 156 w 156"/>
                    <a:gd name="T21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56" h="156">
                      <a:moveTo>
                        <a:pt x="0" y="156"/>
                      </a:moveTo>
                      <a:lnTo>
                        <a:pt x="7" y="151"/>
                      </a:lnTo>
                      <a:lnTo>
                        <a:pt x="13" y="144"/>
                      </a:lnTo>
                      <a:lnTo>
                        <a:pt x="25" y="144"/>
                      </a:lnTo>
                      <a:lnTo>
                        <a:pt x="37" y="144"/>
                      </a:lnTo>
                      <a:lnTo>
                        <a:pt x="67" y="114"/>
                      </a:lnTo>
                      <a:lnTo>
                        <a:pt x="97" y="84"/>
                      </a:lnTo>
                      <a:lnTo>
                        <a:pt x="126" y="55"/>
                      </a:lnTo>
                      <a:lnTo>
                        <a:pt x="156" y="24"/>
                      </a:lnTo>
                      <a:lnTo>
                        <a:pt x="156" y="13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4686" name="Freeform 286"/>
                <p:cNvSpPr>
                  <a:spLocks/>
                </p:cNvSpPr>
                <p:nvPr/>
              </p:nvSpPr>
              <p:spPr bwMode="auto">
                <a:xfrm>
                  <a:off x="831" y="2495"/>
                  <a:ext cx="28" cy="10"/>
                </a:xfrm>
                <a:custGeom>
                  <a:avLst/>
                  <a:gdLst>
                    <a:gd name="T0" fmla="*/ 144 w 144"/>
                    <a:gd name="T1" fmla="*/ 49 h 49"/>
                    <a:gd name="T2" fmla="*/ 139 w 144"/>
                    <a:gd name="T3" fmla="*/ 49 h 49"/>
                    <a:gd name="T4" fmla="*/ 132 w 144"/>
                    <a:gd name="T5" fmla="*/ 49 h 49"/>
                    <a:gd name="T6" fmla="*/ 127 w 144"/>
                    <a:gd name="T7" fmla="*/ 42 h 49"/>
                    <a:gd name="T8" fmla="*/ 121 w 144"/>
                    <a:gd name="T9" fmla="*/ 36 h 49"/>
                    <a:gd name="T10" fmla="*/ 115 w 144"/>
                    <a:gd name="T11" fmla="*/ 36 h 49"/>
                    <a:gd name="T12" fmla="*/ 109 w 144"/>
                    <a:gd name="T13" fmla="*/ 36 h 49"/>
                    <a:gd name="T14" fmla="*/ 103 w 144"/>
                    <a:gd name="T15" fmla="*/ 30 h 49"/>
                    <a:gd name="T16" fmla="*/ 97 w 144"/>
                    <a:gd name="T17" fmla="*/ 24 h 49"/>
                    <a:gd name="T18" fmla="*/ 91 w 144"/>
                    <a:gd name="T19" fmla="*/ 24 h 49"/>
                    <a:gd name="T20" fmla="*/ 85 w 144"/>
                    <a:gd name="T21" fmla="*/ 24 h 49"/>
                    <a:gd name="T22" fmla="*/ 79 w 144"/>
                    <a:gd name="T23" fmla="*/ 18 h 49"/>
                    <a:gd name="T24" fmla="*/ 73 w 144"/>
                    <a:gd name="T25" fmla="*/ 12 h 49"/>
                    <a:gd name="T26" fmla="*/ 68 w 144"/>
                    <a:gd name="T27" fmla="*/ 12 h 49"/>
                    <a:gd name="T28" fmla="*/ 60 w 144"/>
                    <a:gd name="T29" fmla="*/ 12 h 49"/>
                    <a:gd name="T30" fmla="*/ 55 w 144"/>
                    <a:gd name="T31" fmla="*/ 7 h 49"/>
                    <a:gd name="T32" fmla="*/ 49 w 144"/>
                    <a:gd name="T33" fmla="*/ 0 h 49"/>
                    <a:gd name="T34" fmla="*/ 37 w 144"/>
                    <a:gd name="T35" fmla="*/ 0 h 49"/>
                    <a:gd name="T36" fmla="*/ 25 w 144"/>
                    <a:gd name="T37" fmla="*/ 0 h 49"/>
                    <a:gd name="T38" fmla="*/ 12 w 144"/>
                    <a:gd name="T39" fmla="*/ 0 h 49"/>
                    <a:gd name="T40" fmla="*/ 0 w 144"/>
                    <a:gd name="T41" fmla="*/ 0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49">
                      <a:moveTo>
                        <a:pt x="144" y="49"/>
                      </a:moveTo>
                      <a:lnTo>
                        <a:pt x="139" y="49"/>
                      </a:lnTo>
                      <a:lnTo>
                        <a:pt x="132" y="49"/>
                      </a:lnTo>
                      <a:lnTo>
                        <a:pt x="127" y="42"/>
                      </a:lnTo>
                      <a:lnTo>
                        <a:pt x="121" y="36"/>
                      </a:lnTo>
                      <a:lnTo>
                        <a:pt x="115" y="36"/>
                      </a:lnTo>
                      <a:lnTo>
                        <a:pt x="109" y="36"/>
                      </a:lnTo>
                      <a:lnTo>
                        <a:pt x="103" y="30"/>
                      </a:lnTo>
                      <a:lnTo>
                        <a:pt x="97" y="24"/>
                      </a:lnTo>
                      <a:lnTo>
                        <a:pt x="91" y="24"/>
                      </a:lnTo>
                      <a:lnTo>
                        <a:pt x="85" y="24"/>
                      </a:lnTo>
                      <a:lnTo>
                        <a:pt x="79" y="18"/>
                      </a:lnTo>
                      <a:lnTo>
                        <a:pt x="73" y="12"/>
                      </a:lnTo>
                      <a:lnTo>
                        <a:pt x="68" y="12"/>
                      </a:lnTo>
                      <a:lnTo>
                        <a:pt x="60" y="12"/>
                      </a:lnTo>
                      <a:lnTo>
                        <a:pt x="55" y="7"/>
                      </a:lnTo>
                      <a:lnTo>
                        <a:pt x="49" y="0"/>
                      </a:lnTo>
                      <a:lnTo>
                        <a:pt x="37" y="0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5400">
                  <a:solidFill>
                    <a:srgbClr val="8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614687" name="Text Box 287"/>
              <p:cNvSpPr txBox="1">
                <a:spLocks noChangeArrowheads="1"/>
              </p:cNvSpPr>
              <p:nvPr/>
            </p:nvSpPr>
            <p:spPr bwMode="auto">
              <a:xfrm>
                <a:off x="366" y="2349"/>
                <a:ext cx="32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88" name="Text Box 288"/>
              <p:cNvSpPr txBox="1">
                <a:spLocks noChangeArrowheads="1"/>
              </p:cNvSpPr>
              <p:nvPr/>
            </p:nvSpPr>
            <p:spPr bwMode="auto">
              <a:xfrm>
                <a:off x="522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0.1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89" name="Text Box 289"/>
              <p:cNvSpPr txBox="1">
                <a:spLocks noChangeArrowheads="1"/>
              </p:cNvSpPr>
              <p:nvPr/>
            </p:nvSpPr>
            <p:spPr bwMode="auto">
              <a:xfrm>
                <a:off x="691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0.2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0" name="Text Box 290"/>
              <p:cNvSpPr txBox="1">
                <a:spLocks noChangeArrowheads="1"/>
              </p:cNvSpPr>
              <p:nvPr/>
            </p:nvSpPr>
            <p:spPr bwMode="auto">
              <a:xfrm>
                <a:off x="861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0.3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1" name="Text Box 291"/>
              <p:cNvSpPr txBox="1">
                <a:spLocks noChangeArrowheads="1"/>
              </p:cNvSpPr>
              <p:nvPr/>
            </p:nvSpPr>
            <p:spPr bwMode="auto">
              <a:xfrm>
                <a:off x="1200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0.5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2" name="Text Box 292"/>
              <p:cNvSpPr txBox="1">
                <a:spLocks noChangeArrowheads="1"/>
              </p:cNvSpPr>
              <p:nvPr/>
            </p:nvSpPr>
            <p:spPr bwMode="auto">
              <a:xfrm>
                <a:off x="1539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0.7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3" name="Text Box 293"/>
              <p:cNvSpPr txBox="1">
                <a:spLocks noChangeArrowheads="1"/>
              </p:cNvSpPr>
              <p:nvPr/>
            </p:nvSpPr>
            <p:spPr bwMode="auto">
              <a:xfrm>
                <a:off x="1878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0.9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4" name="Text Box 294"/>
              <p:cNvSpPr txBox="1">
                <a:spLocks noChangeArrowheads="1"/>
              </p:cNvSpPr>
              <p:nvPr/>
            </p:nvSpPr>
            <p:spPr bwMode="auto">
              <a:xfrm>
                <a:off x="2074" y="2349"/>
                <a:ext cx="32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1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5" name="Text Box 295"/>
              <p:cNvSpPr txBox="1">
                <a:spLocks noChangeArrowheads="1"/>
              </p:cNvSpPr>
              <p:nvPr/>
            </p:nvSpPr>
            <p:spPr bwMode="auto">
              <a:xfrm>
                <a:off x="1030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0.4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6" name="Text Box 296"/>
              <p:cNvSpPr txBox="1">
                <a:spLocks noChangeArrowheads="1"/>
              </p:cNvSpPr>
              <p:nvPr/>
            </p:nvSpPr>
            <p:spPr bwMode="auto">
              <a:xfrm>
                <a:off x="1369" y="2349"/>
                <a:ext cx="79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0.6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7" name="Text Box 297"/>
              <p:cNvSpPr txBox="1">
                <a:spLocks noChangeArrowheads="1"/>
              </p:cNvSpPr>
              <p:nvPr/>
            </p:nvSpPr>
            <p:spPr bwMode="auto">
              <a:xfrm>
                <a:off x="1708" y="2349"/>
                <a:ext cx="80" cy="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0.8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8" name="Text Box 298"/>
              <p:cNvSpPr txBox="1">
                <a:spLocks noChangeArrowheads="1"/>
              </p:cNvSpPr>
              <p:nvPr/>
            </p:nvSpPr>
            <p:spPr bwMode="auto">
              <a:xfrm>
                <a:off x="2151" y="2250"/>
                <a:ext cx="190" cy="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000">
                    <a:solidFill>
                      <a:srgbClr val="663300"/>
                    </a:solidFill>
                    <a:latin typeface="Arial" pitchFamily="34" charset="0"/>
                  </a:rPr>
                  <a:t>x (mol)</a:t>
                </a:r>
                <a:endParaRPr lang="ru-RU" sz="1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  <p:sp>
            <p:nvSpPr>
              <p:cNvPr id="614699" name="Text Box 299"/>
              <p:cNvSpPr txBox="1">
                <a:spLocks noChangeArrowheads="1"/>
              </p:cNvSpPr>
              <p:nvPr/>
            </p:nvSpPr>
            <p:spPr bwMode="auto">
              <a:xfrm>
                <a:off x="1082" y="2512"/>
                <a:ext cx="704" cy="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r>
                  <a:rPr lang="en-US" sz="1400">
                    <a:solidFill>
                      <a:srgbClr val="663300"/>
                    </a:solidFill>
                    <a:latin typeface="Arial" pitchFamily="34" charset="0"/>
                  </a:rPr>
                  <a:t>CaO-UO</a:t>
                </a:r>
                <a:r>
                  <a:rPr lang="en-US" sz="1400" baseline="-25000">
                    <a:solidFill>
                      <a:srgbClr val="663300"/>
                    </a:solidFill>
                    <a:latin typeface="Arial" pitchFamily="34" charset="0"/>
                  </a:rPr>
                  <a:t>2</a:t>
                </a:r>
                <a:endParaRPr lang="ru-RU" sz="1400" baseline="-25000">
                  <a:solidFill>
                    <a:srgbClr val="663300"/>
                  </a:solidFill>
                  <a:latin typeface="Arial" pitchFamily="34" charset="0"/>
                </a:endParaRPr>
              </a:p>
            </p:txBody>
          </p:sp>
        </p:grpSp>
      </p:grpSp>
      <p:grpSp>
        <p:nvGrpSpPr>
          <p:cNvPr id="614808" name="Group 408"/>
          <p:cNvGrpSpPr>
            <a:grpSpLocks/>
          </p:cNvGrpSpPr>
          <p:nvPr/>
        </p:nvGrpSpPr>
        <p:grpSpPr bwMode="auto">
          <a:xfrm>
            <a:off x="554038" y="1225550"/>
            <a:ext cx="3935412" cy="2901950"/>
            <a:chOff x="349" y="772"/>
            <a:chExt cx="2479" cy="1828"/>
          </a:xfrm>
        </p:grpSpPr>
        <p:sp>
          <p:nvSpPr>
            <p:cNvPr id="614642" name="Oval 242"/>
            <p:cNvSpPr>
              <a:spLocks noChangeArrowheads="1"/>
            </p:cNvSpPr>
            <p:nvPr/>
          </p:nvSpPr>
          <p:spPr bwMode="auto">
            <a:xfrm>
              <a:off x="896" y="1560"/>
              <a:ext cx="872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0000"/>
                  </a:solidFill>
                </a:rPr>
                <a:t>?</a:t>
              </a:r>
              <a:endParaRPr lang="ru-RU" sz="2000">
                <a:solidFill>
                  <a:srgbClr val="FF0000"/>
                </a:solidFill>
              </a:endParaRPr>
            </a:p>
          </p:txBody>
        </p:sp>
        <p:sp>
          <p:nvSpPr>
            <p:cNvPr id="614643" name="Oval 243"/>
            <p:cNvSpPr>
              <a:spLocks noChangeArrowheads="1"/>
            </p:cNvSpPr>
            <p:nvPr/>
          </p:nvSpPr>
          <p:spPr bwMode="auto">
            <a:xfrm>
              <a:off x="1975" y="1330"/>
              <a:ext cx="470" cy="692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2000">
                  <a:solidFill>
                    <a:srgbClr val="FF0000"/>
                  </a:solidFill>
                </a:rPr>
                <a:t>  ?</a:t>
              </a:r>
              <a:endParaRPr lang="ru-RU" sz="2000">
                <a:solidFill>
                  <a:srgbClr val="FF0000"/>
                </a:solidFill>
              </a:endParaRPr>
            </a:p>
          </p:txBody>
        </p:sp>
        <p:sp>
          <p:nvSpPr>
            <p:cNvPr id="614644" name="Oval 244"/>
            <p:cNvSpPr>
              <a:spLocks noChangeArrowheads="1"/>
            </p:cNvSpPr>
            <p:nvPr/>
          </p:nvSpPr>
          <p:spPr bwMode="auto">
            <a:xfrm>
              <a:off x="349" y="772"/>
              <a:ext cx="470" cy="691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>
                  <a:solidFill>
                    <a:srgbClr val="FF0000"/>
                  </a:solidFill>
                </a:rPr>
                <a:t>?</a:t>
              </a:r>
              <a:endParaRPr lang="ru-RU">
                <a:solidFill>
                  <a:srgbClr val="FF0000"/>
                </a:solidFill>
              </a:endParaRPr>
            </a:p>
          </p:txBody>
        </p:sp>
        <p:grpSp>
          <p:nvGrpSpPr>
            <p:cNvPr id="614700" name="Group 300"/>
            <p:cNvGrpSpPr>
              <a:grpSpLocks/>
            </p:cNvGrpSpPr>
            <p:nvPr/>
          </p:nvGrpSpPr>
          <p:grpSpPr bwMode="auto">
            <a:xfrm>
              <a:off x="439" y="823"/>
              <a:ext cx="2389" cy="1777"/>
              <a:chOff x="5888" y="1031"/>
              <a:chExt cx="1734" cy="1290"/>
            </a:xfrm>
          </p:grpSpPr>
          <p:sp>
            <p:nvSpPr>
              <p:cNvPr id="614701" name="Freeform 301"/>
              <p:cNvSpPr>
                <a:spLocks/>
              </p:cNvSpPr>
              <p:nvPr/>
            </p:nvSpPr>
            <p:spPr bwMode="auto">
              <a:xfrm>
                <a:off x="5892" y="2294"/>
                <a:ext cx="3" cy="27"/>
              </a:xfrm>
              <a:custGeom>
                <a:avLst/>
                <a:gdLst>
                  <a:gd name="T0" fmla="*/ 0 w 12"/>
                  <a:gd name="T1" fmla="*/ 132 h 132"/>
                  <a:gd name="T2" fmla="*/ 0 w 12"/>
                  <a:gd name="T3" fmla="*/ 102 h 132"/>
                  <a:gd name="T4" fmla="*/ 0 w 12"/>
                  <a:gd name="T5" fmla="*/ 72 h 132"/>
                  <a:gd name="T6" fmla="*/ 0 w 12"/>
                  <a:gd name="T7" fmla="*/ 43 h 132"/>
                  <a:gd name="T8" fmla="*/ 0 w 12"/>
                  <a:gd name="T9" fmla="*/ 13 h 132"/>
                  <a:gd name="T10" fmla="*/ 6 w 12"/>
                  <a:gd name="T11" fmla="*/ 6 h 132"/>
                  <a:gd name="T12" fmla="*/ 12 w 12"/>
                  <a:gd name="T1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32">
                    <a:moveTo>
                      <a:pt x="0" y="132"/>
                    </a:moveTo>
                    <a:lnTo>
                      <a:pt x="0" y="102"/>
                    </a:lnTo>
                    <a:lnTo>
                      <a:pt x="0" y="72"/>
                    </a:lnTo>
                    <a:lnTo>
                      <a:pt x="0" y="43"/>
                    </a:lnTo>
                    <a:lnTo>
                      <a:pt x="0" y="13"/>
                    </a:lnTo>
                    <a:lnTo>
                      <a:pt x="6" y="6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2" name="Freeform 302"/>
              <p:cNvSpPr>
                <a:spLocks/>
              </p:cNvSpPr>
              <p:nvPr/>
            </p:nvSpPr>
            <p:spPr bwMode="auto">
              <a:xfrm>
                <a:off x="6063" y="2294"/>
                <a:ext cx="1" cy="27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3" name="Freeform 303"/>
              <p:cNvSpPr>
                <a:spLocks/>
              </p:cNvSpPr>
              <p:nvPr/>
            </p:nvSpPr>
            <p:spPr bwMode="auto">
              <a:xfrm>
                <a:off x="6231" y="2292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4" name="Freeform 304"/>
              <p:cNvSpPr>
                <a:spLocks/>
              </p:cNvSpPr>
              <p:nvPr/>
            </p:nvSpPr>
            <p:spPr bwMode="auto">
              <a:xfrm>
                <a:off x="6397" y="2289"/>
                <a:ext cx="1" cy="29"/>
              </a:xfrm>
              <a:custGeom>
                <a:avLst/>
                <a:gdLst>
                  <a:gd name="T0" fmla="*/ 145 h 145"/>
                  <a:gd name="T1" fmla="*/ 110 h 145"/>
                  <a:gd name="T2" fmla="*/ 74 h 145"/>
                  <a:gd name="T3" fmla="*/ 38 h 145"/>
                  <a:gd name="T4" fmla="*/ 0 h 14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45">
                    <a:moveTo>
                      <a:pt x="0" y="145"/>
                    </a:moveTo>
                    <a:lnTo>
                      <a:pt x="0" y="110"/>
                    </a:lnTo>
                    <a:lnTo>
                      <a:pt x="0" y="74"/>
                    </a:lnTo>
                    <a:lnTo>
                      <a:pt x="0" y="3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5" name="Freeform 305"/>
              <p:cNvSpPr>
                <a:spLocks/>
              </p:cNvSpPr>
              <p:nvPr/>
            </p:nvSpPr>
            <p:spPr bwMode="auto">
              <a:xfrm>
                <a:off x="7081" y="2285"/>
                <a:ext cx="3" cy="28"/>
              </a:xfrm>
              <a:custGeom>
                <a:avLst/>
                <a:gdLst>
                  <a:gd name="T0" fmla="*/ 0 w 12"/>
                  <a:gd name="T1" fmla="*/ 144 h 144"/>
                  <a:gd name="T2" fmla="*/ 0 w 12"/>
                  <a:gd name="T3" fmla="*/ 127 h 144"/>
                  <a:gd name="T4" fmla="*/ 0 w 12"/>
                  <a:gd name="T5" fmla="*/ 108 h 144"/>
                  <a:gd name="T6" fmla="*/ 0 w 12"/>
                  <a:gd name="T7" fmla="*/ 91 h 144"/>
                  <a:gd name="T8" fmla="*/ 0 w 12"/>
                  <a:gd name="T9" fmla="*/ 72 h 144"/>
                  <a:gd name="T10" fmla="*/ 5 w 12"/>
                  <a:gd name="T11" fmla="*/ 67 h 144"/>
                  <a:gd name="T12" fmla="*/ 12 w 12"/>
                  <a:gd name="T13" fmla="*/ 61 h 144"/>
                  <a:gd name="T14" fmla="*/ 12 w 12"/>
                  <a:gd name="T15" fmla="*/ 48 h 144"/>
                  <a:gd name="T16" fmla="*/ 12 w 12"/>
                  <a:gd name="T17" fmla="*/ 36 h 144"/>
                  <a:gd name="T18" fmla="*/ 12 w 12"/>
                  <a:gd name="T19" fmla="*/ 24 h 144"/>
                  <a:gd name="T20" fmla="*/ 12 w 12"/>
                  <a:gd name="T21" fmla="*/ 12 h 144"/>
                  <a:gd name="T22" fmla="*/ 6 w 12"/>
                  <a:gd name="T23" fmla="*/ 6 h 144"/>
                  <a:gd name="T24" fmla="*/ 0 w 12"/>
                  <a:gd name="T25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44">
                    <a:moveTo>
                      <a:pt x="0" y="144"/>
                    </a:moveTo>
                    <a:lnTo>
                      <a:pt x="0" y="127"/>
                    </a:lnTo>
                    <a:lnTo>
                      <a:pt x="0" y="108"/>
                    </a:lnTo>
                    <a:lnTo>
                      <a:pt x="0" y="91"/>
                    </a:lnTo>
                    <a:lnTo>
                      <a:pt x="0" y="72"/>
                    </a:lnTo>
                    <a:lnTo>
                      <a:pt x="5" y="67"/>
                    </a:lnTo>
                    <a:lnTo>
                      <a:pt x="12" y="61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6" name="Freeform 306"/>
              <p:cNvSpPr>
                <a:spLocks/>
              </p:cNvSpPr>
              <p:nvPr/>
            </p:nvSpPr>
            <p:spPr bwMode="auto">
              <a:xfrm>
                <a:off x="6575" y="2287"/>
                <a:ext cx="1" cy="24"/>
              </a:xfrm>
              <a:custGeom>
                <a:avLst/>
                <a:gdLst>
                  <a:gd name="T0" fmla="*/ 120 h 120"/>
                  <a:gd name="T1" fmla="*/ 90 h 120"/>
                  <a:gd name="T2" fmla="*/ 60 h 120"/>
                  <a:gd name="T3" fmla="*/ 30 h 120"/>
                  <a:gd name="T4" fmla="*/ 0 h 12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90"/>
                    </a:lnTo>
                    <a:lnTo>
                      <a:pt x="0" y="60"/>
                    </a:lnTo>
                    <a:lnTo>
                      <a:pt x="0" y="3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7" name="Freeform 307"/>
              <p:cNvSpPr>
                <a:spLocks/>
              </p:cNvSpPr>
              <p:nvPr/>
            </p:nvSpPr>
            <p:spPr bwMode="auto">
              <a:xfrm>
                <a:off x="6745" y="2285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8" name="Freeform 308"/>
              <p:cNvSpPr>
                <a:spLocks/>
              </p:cNvSpPr>
              <p:nvPr/>
            </p:nvSpPr>
            <p:spPr bwMode="auto">
              <a:xfrm>
                <a:off x="6913" y="2285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09" name="Freeform 309"/>
              <p:cNvSpPr>
                <a:spLocks/>
              </p:cNvSpPr>
              <p:nvPr/>
            </p:nvSpPr>
            <p:spPr bwMode="auto">
              <a:xfrm>
                <a:off x="7249" y="2282"/>
                <a:ext cx="1" cy="24"/>
              </a:xfrm>
              <a:custGeom>
                <a:avLst/>
                <a:gdLst>
                  <a:gd name="T0" fmla="*/ 121 h 121"/>
                  <a:gd name="T1" fmla="*/ 91 h 121"/>
                  <a:gd name="T2" fmla="*/ 61 h 121"/>
                  <a:gd name="T3" fmla="*/ 31 h 121"/>
                  <a:gd name="T4" fmla="*/ 0 h 12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1">
                    <a:moveTo>
                      <a:pt x="0" y="121"/>
                    </a:moveTo>
                    <a:lnTo>
                      <a:pt x="0" y="91"/>
                    </a:lnTo>
                    <a:lnTo>
                      <a:pt x="0" y="61"/>
                    </a:lnTo>
                    <a:lnTo>
                      <a:pt x="0" y="3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0" name="Freeform 310"/>
              <p:cNvSpPr>
                <a:spLocks/>
              </p:cNvSpPr>
              <p:nvPr/>
            </p:nvSpPr>
            <p:spPr bwMode="auto">
              <a:xfrm>
                <a:off x="7417" y="2280"/>
                <a:ext cx="1" cy="26"/>
              </a:xfrm>
              <a:custGeom>
                <a:avLst/>
                <a:gdLst>
                  <a:gd name="T0" fmla="*/ 132 h 132"/>
                  <a:gd name="T1" fmla="*/ 99 h 132"/>
                  <a:gd name="T2" fmla="*/ 66 h 132"/>
                  <a:gd name="T3" fmla="*/ 33 h 132"/>
                  <a:gd name="T4" fmla="*/ 0 h 13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32">
                    <a:moveTo>
                      <a:pt x="0" y="132"/>
                    </a:moveTo>
                    <a:lnTo>
                      <a:pt x="0" y="99"/>
                    </a:lnTo>
                    <a:lnTo>
                      <a:pt x="0" y="66"/>
                    </a:lnTo>
                    <a:lnTo>
                      <a:pt x="0" y="3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1" name="Freeform 311"/>
              <p:cNvSpPr>
                <a:spLocks/>
              </p:cNvSpPr>
              <p:nvPr/>
            </p:nvSpPr>
            <p:spPr bwMode="auto">
              <a:xfrm>
                <a:off x="7583" y="2280"/>
                <a:ext cx="2" cy="26"/>
              </a:xfrm>
              <a:custGeom>
                <a:avLst/>
                <a:gdLst>
                  <a:gd name="T0" fmla="*/ 11 w 11"/>
                  <a:gd name="T1" fmla="*/ 132 h 132"/>
                  <a:gd name="T2" fmla="*/ 11 w 11"/>
                  <a:gd name="T3" fmla="*/ 102 h 132"/>
                  <a:gd name="T4" fmla="*/ 11 w 11"/>
                  <a:gd name="T5" fmla="*/ 72 h 132"/>
                  <a:gd name="T6" fmla="*/ 11 w 11"/>
                  <a:gd name="T7" fmla="*/ 42 h 132"/>
                  <a:gd name="T8" fmla="*/ 11 w 11"/>
                  <a:gd name="T9" fmla="*/ 11 h 132"/>
                  <a:gd name="T10" fmla="*/ 6 w 11"/>
                  <a:gd name="T11" fmla="*/ 6 h 132"/>
                  <a:gd name="T12" fmla="*/ 0 w 11"/>
                  <a:gd name="T1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32">
                    <a:moveTo>
                      <a:pt x="11" y="132"/>
                    </a:moveTo>
                    <a:lnTo>
                      <a:pt x="11" y="102"/>
                    </a:lnTo>
                    <a:lnTo>
                      <a:pt x="11" y="72"/>
                    </a:lnTo>
                    <a:lnTo>
                      <a:pt x="11" y="42"/>
                    </a:lnTo>
                    <a:lnTo>
                      <a:pt x="11" y="11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2" name="Freeform 312"/>
              <p:cNvSpPr>
                <a:spLocks/>
              </p:cNvSpPr>
              <p:nvPr/>
            </p:nvSpPr>
            <p:spPr bwMode="auto">
              <a:xfrm>
                <a:off x="5892" y="2241"/>
                <a:ext cx="3" cy="53"/>
              </a:xfrm>
              <a:custGeom>
                <a:avLst/>
                <a:gdLst>
                  <a:gd name="T0" fmla="*/ 12 w 12"/>
                  <a:gd name="T1" fmla="*/ 264 h 264"/>
                  <a:gd name="T2" fmla="*/ 12 w 12"/>
                  <a:gd name="T3" fmla="*/ 252 h 264"/>
                  <a:gd name="T4" fmla="*/ 12 w 12"/>
                  <a:gd name="T5" fmla="*/ 240 h 264"/>
                  <a:gd name="T6" fmla="*/ 12 w 12"/>
                  <a:gd name="T7" fmla="*/ 228 h 264"/>
                  <a:gd name="T8" fmla="*/ 12 w 12"/>
                  <a:gd name="T9" fmla="*/ 216 h 264"/>
                  <a:gd name="T10" fmla="*/ 7 w 12"/>
                  <a:gd name="T11" fmla="*/ 210 h 264"/>
                  <a:gd name="T12" fmla="*/ 0 w 12"/>
                  <a:gd name="T13" fmla="*/ 203 h 264"/>
                  <a:gd name="T14" fmla="*/ 0 w 12"/>
                  <a:gd name="T15" fmla="*/ 198 h 264"/>
                  <a:gd name="T16" fmla="*/ 0 w 12"/>
                  <a:gd name="T17" fmla="*/ 192 h 264"/>
                  <a:gd name="T18" fmla="*/ 6 w 12"/>
                  <a:gd name="T19" fmla="*/ 187 h 264"/>
                  <a:gd name="T20" fmla="*/ 12 w 12"/>
                  <a:gd name="T21" fmla="*/ 181 h 264"/>
                  <a:gd name="T22" fmla="*/ 12 w 12"/>
                  <a:gd name="T23" fmla="*/ 159 h 264"/>
                  <a:gd name="T24" fmla="*/ 12 w 12"/>
                  <a:gd name="T25" fmla="*/ 138 h 264"/>
                  <a:gd name="T26" fmla="*/ 12 w 12"/>
                  <a:gd name="T27" fmla="*/ 117 h 264"/>
                  <a:gd name="T28" fmla="*/ 12 w 12"/>
                  <a:gd name="T29" fmla="*/ 96 h 264"/>
                  <a:gd name="T30" fmla="*/ 7 w 12"/>
                  <a:gd name="T31" fmla="*/ 90 h 264"/>
                  <a:gd name="T32" fmla="*/ 0 w 12"/>
                  <a:gd name="T33" fmla="*/ 85 h 264"/>
                  <a:gd name="T34" fmla="*/ 6 w 12"/>
                  <a:gd name="T35" fmla="*/ 78 h 264"/>
                  <a:gd name="T36" fmla="*/ 12 w 12"/>
                  <a:gd name="T37" fmla="*/ 72 h 264"/>
                  <a:gd name="T38" fmla="*/ 12 w 12"/>
                  <a:gd name="T39" fmla="*/ 63 h 264"/>
                  <a:gd name="T40" fmla="*/ 12 w 12"/>
                  <a:gd name="T41" fmla="*/ 54 h 264"/>
                  <a:gd name="T42" fmla="*/ 12 w 12"/>
                  <a:gd name="T43" fmla="*/ 45 h 264"/>
                  <a:gd name="T44" fmla="*/ 12 w 12"/>
                  <a:gd name="T45" fmla="*/ 36 h 264"/>
                  <a:gd name="T46" fmla="*/ 7 w 12"/>
                  <a:gd name="T47" fmla="*/ 30 h 264"/>
                  <a:gd name="T48" fmla="*/ 0 w 12"/>
                  <a:gd name="T49" fmla="*/ 24 h 264"/>
                  <a:gd name="T50" fmla="*/ 0 w 12"/>
                  <a:gd name="T51" fmla="*/ 12 h 264"/>
                  <a:gd name="T52" fmla="*/ 0 w 12"/>
                  <a:gd name="T53" fmla="*/ 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" h="264">
                    <a:moveTo>
                      <a:pt x="12" y="264"/>
                    </a:moveTo>
                    <a:lnTo>
                      <a:pt x="12" y="252"/>
                    </a:lnTo>
                    <a:lnTo>
                      <a:pt x="12" y="240"/>
                    </a:lnTo>
                    <a:lnTo>
                      <a:pt x="12" y="228"/>
                    </a:lnTo>
                    <a:lnTo>
                      <a:pt x="12" y="216"/>
                    </a:lnTo>
                    <a:lnTo>
                      <a:pt x="7" y="210"/>
                    </a:lnTo>
                    <a:lnTo>
                      <a:pt x="0" y="203"/>
                    </a:lnTo>
                    <a:lnTo>
                      <a:pt x="0" y="198"/>
                    </a:lnTo>
                    <a:lnTo>
                      <a:pt x="0" y="192"/>
                    </a:lnTo>
                    <a:lnTo>
                      <a:pt x="6" y="187"/>
                    </a:lnTo>
                    <a:lnTo>
                      <a:pt x="12" y="181"/>
                    </a:lnTo>
                    <a:lnTo>
                      <a:pt x="12" y="159"/>
                    </a:lnTo>
                    <a:lnTo>
                      <a:pt x="12" y="138"/>
                    </a:lnTo>
                    <a:lnTo>
                      <a:pt x="12" y="117"/>
                    </a:lnTo>
                    <a:lnTo>
                      <a:pt x="12" y="96"/>
                    </a:lnTo>
                    <a:lnTo>
                      <a:pt x="7" y="90"/>
                    </a:lnTo>
                    <a:lnTo>
                      <a:pt x="0" y="85"/>
                    </a:lnTo>
                    <a:lnTo>
                      <a:pt x="6" y="78"/>
                    </a:lnTo>
                    <a:lnTo>
                      <a:pt x="12" y="72"/>
                    </a:lnTo>
                    <a:lnTo>
                      <a:pt x="12" y="63"/>
                    </a:lnTo>
                    <a:lnTo>
                      <a:pt x="12" y="54"/>
                    </a:lnTo>
                    <a:lnTo>
                      <a:pt x="12" y="45"/>
                    </a:lnTo>
                    <a:lnTo>
                      <a:pt x="12" y="36"/>
                    </a:lnTo>
                    <a:lnTo>
                      <a:pt x="7" y="30"/>
                    </a:lnTo>
                    <a:lnTo>
                      <a:pt x="0" y="24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3" name="Freeform 313"/>
              <p:cNvSpPr>
                <a:spLocks/>
              </p:cNvSpPr>
              <p:nvPr/>
            </p:nvSpPr>
            <p:spPr bwMode="auto">
              <a:xfrm>
                <a:off x="5895" y="2294"/>
                <a:ext cx="168" cy="1"/>
              </a:xfrm>
              <a:custGeom>
                <a:avLst/>
                <a:gdLst>
                  <a:gd name="T0" fmla="*/ 841 w 841"/>
                  <a:gd name="T1" fmla="*/ 789 w 841"/>
                  <a:gd name="T2" fmla="*/ 737 w 841"/>
                  <a:gd name="T3" fmla="*/ 685 w 841"/>
                  <a:gd name="T4" fmla="*/ 632 w 841"/>
                  <a:gd name="T5" fmla="*/ 579 w 841"/>
                  <a:gd name="T6" fmla="*/ 527 w 841"/>
                  <a:gd name="T7" fmla="*/ 474 w 841"/>
                  <a:gd name="T8" fmla="*/ 421 w 841"/>
                  <a:gd name="T9" fmla="*/ 369 w 841"/>
                  <a:gd name="T10" fmla="*/ 316 w 841"/>
                  <a:gd name="T11" fmla="*/ 263 w 841"/>
                  <a:gd name="T12" fmla="*/ 211 w 841"/>
                  <a:gd name="T13" fmla="*/ 158 w 841"/>
                  <a:gd name="T14" fmla="*/ 106 w 841"/>
                  <a:gd name="T15" fmla="*/ 53 w 841"/>
                  <a:gd name="T16" fmla="*/ 0 w 84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841">
                    <a:moveTo>
                      <a:pt x="841" y="0"/>
                    </a:moveTo>
                    <a:lnTo>
                      <a:pt x="789" y="0"/>
                    </a:lnTo>
                    <a:lnTo>
                      <a:pt x="737" y="0"/>
                    </a:lnTo>
                    <a:lnTo>
                      <a:pt x="685" y="0"/>
                    </a:lnTo>
                    <a:lnTo>
                      <a:pt x="632" y="0"/>
                    </a:lnTo>
                    <a:lnTo>
                      <a:pt x="579" y="0"/>
                    </a:lnTo>
                    <a:lnTo>
                      <a:pt x="527" y="0"/>
                    </a:lnTo>
                    <a:lnTo>
                      <a:pt x="474" y="0"/>
                    </a:lnTo>
                    <a:lnTo>
                      <a:pt x="421" y="0"/>
                    </a:lnTo>
                    <a:lnTo>
                      <a:pt x="369" y="0"/>
                    </a:lnTo>
                    <a:lnTo>
                      <a:pt x="316" y="0"/>
                    </a:lnTo>
                    <a:lnTo>
                      <a:pt x="263" y="0"/>
                    </a:lnTo>
                    <a:lnTo>
                      <a:pt x="211" y="0"/>
                    </a:lnTo>
                    <a:lnTo>
                      <a:pt x="158" y="0"/>
                    </a:lnTo>
                    <a:lnTo>
                      <a:pt x="106" y="0"/>
                    </a:lnTo>
                    <a:lnTo>
                      <a:pt x="5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4" name="Freeform 314"/>
              <p:cNvSpPr>
                <a:spLocks/>
              </p:cNvSpPr>
              <p:nvPr/>
            </p:nvSpPr>
            <p:spPr bwMode="auto">
              <a:xfrm>
                <a:off x="6063" y="2292"/>
                <a:ext cx="168" cy="2"/>
              </a:xfrm>
              <a:custGeom>
                <a:avLst/>
                <a:gdLst>
                  <a:gd name="T0" fmla="*/ 0 w 841"/>
                  <a:gd name="T1" fmla="*/ 12 h 12"/>
                  <a:gd name="T2" fmla="*/ 13 w 841"/>
                  <a:gd name="T3" fmla="*/ 12 h 12"/>
                  <a:gd name="T4" fmla="*/ 24 w 841"/>
                  <a:gd name="T5" fmla="*/ 12 h 12"/>
                  <a:gd name="T6" fmla="*/ 37 w 841"/>
                  <a:gd name="T7" fmla="*/ 12 h 12"/>
                  <a:gd name="T8" fmla="*/ 48 w 841"/>
                  <a:gd name="T9" fmla="*/ 12 h 12"/>
                  <a:gd name="T10" fmla="*/ 54 w 841"/>
                  <a:gd name="T11" fmla="*/ 6 h 12"/>
                  <a:gd name="T12" fmla="*/ 60 w 841"/>
                  <a:gd name="T13" fmla="*/ 0 h 12"/>
                  <a:gd name="T14" fmla="*/ 109 w 841"/>
                  <a:gd name="T15" fmla="*/ 0 h 12"/>
                  <a:gd name="T16" fmla="*/ 158 w 841"/>
                  <a:gd name="T17" fmla="*/ 0 h 12"/>
                  <a:gd name="T18" fmla="*/ 207 w 841"/>
                  <a:gd name="T19" fmla="*/ 0 h 12"/>
                  <a:gd name="T20" fmla="*/ 255 w 841"/>
                  <a:gd name="T21" fmla="*/ 0 h 12"/>
                  <a:gd name="T22" fmla="*/ 305 w 841"/>
                  <a:gd name="T23" fmla="*/ 0 h 12"/>
                  <a:gd name="T24" fmla="*/ 353 w 841"/>
                  <a:gd name="T25" fmla="*/ 0 h 12"/>
                  <a:gd name="T26" fmla="*/ 402 w 841"/>
                  <a:gd name="T27" fmla="*/ 0 h 12"/>
                  <a:gd name="T28" fmla="*/ 450 w 841"/>
                  <a:gd name="T29" fmla="*/ 0 h 12"/>
                  <a:gd name="T30" fmla="*/ 500 w 841"/>
                  <a:gd name="T31" fmla="*/ 0 h 12"/>
                  <a:gd name="T32" fmla="*/ 548 w 841"/>
                  <a:gd name="T33" fmla="*/ 0 h 12"/>
                  <a:gd name="T34" fmla="*/ 597 w 841"/>
                  <a:gd name="T35" fmla="*/ 0 h 12"/>
                  <a:gd name="T36" fmla="*/ 646 w 841"/>
                  <a:gd name="T37" fmla="*/ 0 h 12"/>
                  <a:gd name="T38" fmla="*/ 695 w 841"/>
                  <a:gd name="T39" fmla="*/ 0 h 12"/>
                  <a:gd name="T40" fmla="*/ 743 w 841"/>
                  <a:gd name="T41" fmla="*/ 0 h 12"/>
                  <a:gd name="T42" fmla="*/ 792 w 841"/>
                  <a:gd name="T43" fmla="*/ 0 h 12"/>
                  <a:gd name="T44" fmla="*/ 841 w 841"/>
                  <a:gd name="T4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1" h="12">
                    <a:moveTo>
                      <a:pt x="0" y="12"/>
                    </a:moveTo>
                    <a:lnTo>
                      <a:pt x="13" y="12"/>
                    </a:lnTo>
                    <a:lnTo>
                      <a:pt x="24" y="12"/>
                    </a:lnTo>
                    <a:lnTo>
                      <a:pt x="37" y="12"/>
                    </a:lnTo>
                    <a:lnTo>
                      <a:pt x="48" y="12"/>
                    </a:lnTo>
                    <a:lnTo>
                      <a:pt x="54" y="6"/>
                    </a:lnTo>
                    <a:lnTo>
                      <a:pt x="60" y="0"/>
                    </a:lnTo>
                    <a:lnTo>
                      <a:pt x="109" y="0"/>
                    </a:lnTo>
                    <a:lnTo>
                      <a:pt x="158" y="0"/>
                    </a:lnTo>
                    <a:lnTo>
                      <a:pt x="207" y="0"/>
                    </a:lnTo>
                    <a:lnTo>
                      <a:pt x="255" y="0"/>
                    </a:lnTo>
                    <a:lnTo>
                      <a:pt x="305" y="0"/>
                    </a:lnTo>
                    <a:lnTo>
                      <a:pt x="353" y="0"/>
                    </a:lnTo>
                    <a:lnTo>
                      <a:pt x="402" y="0"/>
                    </a:lnTo>
                    <a:lnTo>
                      <a:pt x="450" y="0"/>
                    </a:lnTo>
                    <a:lnTo>
                      <a:pt x="500" y="0"/>
                    </a:lnTo>
                    <a:lnTo>
                      <a:pt x="548" y="0"/>
                    </a:lnTo>
                    <a:lnTo>
                      <a:pt x="597" y="0"/>
                    </a:lnTo>
                    <a:lnTo>
                      <a:pt x="646" y="0"/>
                    </a:lnTo>
                    <a:lnTo>
                      <a:pt x="695" y="0"/>
                    </a:lnTo>
                    <a:lnTo>
                      <a:pt x="743" y="0"/>
                    </a:lnTo>
                    <a:lnTo>
                      <a:pt x="792" y="0"/>
                    </a:lnTo>
                    <a:lnTo>
                      <a:pt x="84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5" name="Freeform 315"/>
              <p:cNvSpPr>
                <a:spLocks/>
              </p:cNvSpPr>
              <p:nvPr/>
            </p:nvSpPr>
            <p:spPr bwMode="auto">
              <a:xfrm>
                <a:off x="6231" y="2289"/>
                <a:ext cx="166" cy="3"/>
              </a:xfrm>
              <a:custGeom>
                <a:avLst/>
                <a:gdLst>
                  <a:gd name="T0" fmla="*/ 0 w 828"/>
                  <a:gd name="T1" fmla="*/ 13 h 13"/>
                  <a:gd name="T2" fmla="*/ 6 w 828"/>
                  <a:gd name="T3" fmla="*/ 13 h 13"/>
                  <a:gd name="T4" fmla="*/ 12 w 828"/>
                  <a:gd name="T5" fmla="*/ 13 h 13"/>
                  <a:gd name="T6" fmla="*/ 18 w 828"/>
                  <a:gd name="T7" fmla="*/ 8 h 13"/>
                  <a:gd name="T8" fmla="*/ 24 w 828"/>
                  <a:gd name="T9" fmla="*/ 0 h 13"/>
                  <a:gd name="T10" fmla="*/ 75 w 828"/>
                  <a:gd name="T11" fmla="*/ 0 h 13"/>
                  <a:gd name="T12" fmla="*/ 125 w 828"/>
                  <a:gd name="T13" fmla="*/ 0 h 13"/>
                  <a:gd name="T14" fmla="*/ 175 w 828"/>
                  <a:gd name="T15" fmla="*/ 0 h 13"/>
                  <a:gd name="T16" fmla="*/ 225 w 828"/>
                  <a:gd name="T17" fmla="*/ 0 h 13"/>
                  <a:gd name="T18" fmla="*/ 276 w 828"/>
                  <a:gd name="T19" fmla="*/ 0 h 13"/>
                  <a:gd name="T20" fmla="*/ 326 w 828"/>
                  <a:gd name="T21" fmla="*/ 0 h 13"/>
                  <a:gd name="T22" fmla="*/ 376 w 828"/>
                  <a:gd name="T23" fmla="*/ 0 h 13"/>
                  <a:gd name="T24" fmla="*/ 427 w 828"/>
                  <a:gd name="T25" fmla="*/ 0 h 13"/>
                  <a:gd name="T26" fmla="*/ 476 w 828"/>
                  <a:gd name="T27" fmla="*/ 0 h 13"/>
                  <a:gd name="T28" fmla="*/ 527 w 828"/>
                  <a:gd name="T29" fmla="*/ 0 h 13"/>
                  <a:gd name="T30" fmla="*/ 577 w 828"/>
                  <a:gd name="T31" fmla="*/ 0 h 13"/>
                  <a:gd name="T32" fmla="*/ 628 w 828"/>
                  <a:gd name="T33" fmla="*/ 0 h 13"/>
                  <a:gd name="T34" fmla="*/ 677 w 828"/>
                  <a:gd name="T35" fmla="*/ 0 h 13"/>
                  <a:gd name="T36" fmla="*/ 728 w 828"/>
                  <a:gd name="T37" fmla="*/ 0 h 13"/>
                  <a:gd name="T38" fmla="*/ 779 w 828"/>
                  <a:gd name="T39" fmla="*/ 0 h 13"/>
                  <a:gd name="T40" fmla="*/ 828 w 828"/>
                  <a:gd name="T4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28" h="13">
                    <a:moveTo>
                      <a:pt x="0" y="13"/>
                    </a:moveTo>
                    <a:lnTo>
                      <a:pt x="6" y="13"/>
                    </a:lnTo>
                    <a:lnTo>
                      <a:pt x="12" y="13"/>
                    </a:lnTo>
                    <a:lnTo>
                      <a:pt x="18" y="8"/>
                    </a:lnTo>
                    <a:lnTo>
                      <a:pt x="24" y="0"/>
                    </a:lnTo>
                    <a:lnTo>
                      <a:pt x="75" y="0"/>
                    </a:lnTo>
                    <a:lnTo>
                      <a:pt x="125" y="0"/>
                    </a:lnTo>
                    <a:lnTo>
                      <a:pt x="175" y="0"/>
                    </a:lnTo>
                    <a:lnTo>
                      <a:pt x="225" y="0"/>
                    </a:lnTo>
                    <a:lnTo>
                      <a:pt x="276" y="0"/>
                    </a:lnTo>
                    <a:lnTo>
                      <a:pt x="326" y="0"/>
                    </a:lnTo>
                    <a:lnTo>
                      <a:pt x="376" y="0"/>
                    </a:lnTo>
                    <a:lnTo>
                      <a:pt x="427" y="0"/>
                    </a:lnTo>
                    <a:lnTo>
                      <a:pt x="476" y="0"/>
                    </a:lnTo>
                    <a:lnTo>
                      <a:pt x="527" y="0"/>
                    </a:lnTo>
                    <a:lnTo>
                      <a:pt x="577" y="0"/>
                    </a:lnTo>
                    <a:lnTo>
                      <a:pt x="628" y="0"/>
                    </a:lnTo>
                    <a:lnTo>
                      <a:pt x="677" y="0"/>
                    </a:lnTo>
                    <a:lnTo>
                      <a:pt x="728" y="0"/>
                    </a:lnTo>
                    <a:lnTo>
                      <a:pt x="779" y="0"/>
                    </a:lnTo>
                    <a:lnTo>
                      <a:pt x="82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6" name="Freeform 316"/>
              <p:cNvSpPr>
                <a:spLocks/>
              </p:cNvSpPr>
              <p:nvPr/>
            </p:nvSpPr>
            <p:spPr bwMode="auto">
              <a:xfrm>
                <a:off x="6397" y="2285"/>
                <a:ext cx="178" cy="4"/>
              </a:xfrm>
              <a:custGeom>
                <a:avLst/>
                <a:gdLst>
                  <a:gd name="T0" fmla="*/ 0 w 890"/>
                  <a:gd name="T1" fmla="*/ 23 h 23"/>
                  <a:gd name="T2" fmla="*/ 32 w 890"/>
                  <a:gd name="T3" fmla="*/ 23 h 23"/>
                  <a:gd name="T4" fmla="*/ 63 w 890"/>
                  <a:gd name="T5" fmla="*/ 23 h 23"/>
                  <a:gd name="T6" fmla="*/ 95 w 890"/>
                  <a:gd name="T7" fmla="*/ 23 h 23"/>
                  <a:gd name="T8" fmla="*/ 126 w 890"/>
                  <a:gd name="T9" fmla="*/ 23 h 23"/>
                  <a:gd name="T10" fmla="*/ 158 w 890"/>
                  <a:gd name="T11" fmla="*/ 23 h 23"/>
                  <a:gd name="T12" fmla="*/ 190 w 890"/>
                  <a:gd name="T13" fmla="*/ 23 h 23"/>
                  <a:gd name="T14" fmla="*/ 221 w 890"/>
                  <a:gd name="T15" fmla="*/ 23 h 23"/>
                  <a:gd name="T16" fmla="*/ 253 w 890"/>
                  <a:gd name="T17" fmla="*/ 23 h 23"/>
                  <a:gd name="T18" fmla="*/ 259 w 890"/>
                  <a:gd name="T19" fmla="*/ 18 h 23"/>
                  <a:gd name="T20" fmla="*/ 265 w 890"/>
                  <a:gd name="T21" fmla="*/ 12 h 23"/>
                  <a:gd name="T22" fmla="*/ 336 w 890"/>
                  <a:gd name="T23" fmla="*/ 12 h 23"/>
                  <a:gd name="T24" fmla="*/ 406 w 890"/>
                  <a:gd name="T25" fmla="*/ 12 h 23"/>
                  <a:gd name="T26" fmla="*/ 476 w 890"/>
                  <a:gd name="T27" fmla="*/ 12 h 23"/>
                  <a:gd name="T28" fmla="*/ 547 w 890"/>
                  <a:gd name="T29" fmla="*/ 12 h 23"/>
                  <a:gd name="T30" fmla="*/ 617 w 890"/>
                  <a:gd name="T31" fmla="*/ 12 h 23"/>
                  <a:gd name="T32" fmla="*/ 687 w 890"/>
                  <a:gd name="T33" fmla="*/ 12 h 23"/>
                  <a:gd name="T34" fmla="*/ 759 w 890"/>
                  <a:gd name="T35" fmla="*/ 12 h 23"/>
                  <a:gd name="T36" fmla="*/ 829 w 890"/>
                  <a:gd name="T37" fmla="*/ 12 h 23"/>
                  <a:gd name="T38" fmla="*/ 835 w 890"/>
                  <a:gd name="T39" fmla="*/ 6 h 23"/>
                  <a:gd name="T40" fmla="*/ 841 w 890"/>
                  <a:gd name="T41" fmla="*/ 0 h 23"/>
                  <a:gd name="T42" fmla="*/ 846 w 890"/>
                  <a:gd name="T43" fmla="*/ 0 h 23"/>
                  <a:gd name="T44" fmla="*/ 853 w 890"/>
                  <a:gd name="T45" fmla="*/ 0 h 23"/>
                  <a:gd name="T46" fmla="*/ 859 w 890"/>
                  <a:gd name="T47" fmla="*/ 6 h 23"/>
                  <a:gd name="T48" fmla="*/ 865 w 890"/>
                  <a:gd name="T49" fmla="*/ 12 h 23"/>
                  <a:gd name="T50" fmla="*/ 877 w 890"/>
                  <a:gd name="T51" fmla="*/ 12 h 23"/>
                  <a:gd name="T52" fmla="*/ 890 w 890"/>
                  <a:gd name="T53" fmla="*/ 12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90" h="23">
                    <a:moveTo>
                      <a:pt x="0" y="23"/>
                    </a:moveTo>
                    <a:lnTo>
                      <a:pt x="32" y="23"/>
                    </a:lnTo>
                    <a:lnTo>
                      <a:pt x="63" y="23"/>
                    </a:lnTo>
                    <a:lnTo>
                      <a:pt x="95" y="23"/>
                    </a:lnTo>
                    <a:lnTo>
                      <a:pt x="126" y="23"/>
                    </a:lnTo>
                    <a:lnTo>
                      <a:pt x="158" y="23"/>
                    </a:lnTo>
                    <a:lnTo>
                      <a:pt x="190" y="23"/>
                    </a:lnTo>
                    <a:lnTo>
                      <a:pt x="221" y="23"/>
                    </a:lnTo>
                    <a:lnTo>
                      <a:pt x="253" y="23"/>
                    </a:lnTo>
                    <a:lnTo>
                      <a:pt x="259" y="18"/>
                    </a:lnTo>
                    <a:lnTo>
                      <a:pt x="265" y="12"/>
                    </a:lnTo>
                    <a:lnTo>
                      <a:pt x="336" y="12"/>
                    </a:lnTo>
                    <a:lnTo>
                      <a:pt x="406" y="12"/>
                    </a:lnTo>
                    <a:lnTo>
                      <a:pt x="476" y="12"/>
                    </a:lnTo>
                    <a:lnTo>
                      <a:pt x="547" y="12"/>
                    </a:lnTo>
                    <a:lnTo>
                      <a:pt x="617" y="12"/>
                    </a:lnTo>
                    <a:lnTo>
                      <a:pt x="687" y="12"/>
                    </a:lnTo>
                    <a:lnTo>
                      <a:pt x="759" y="12"/>
                    </a:lnTo>
                    <a:lnTo>
                      <a:pt x="829" y="12"/>
                    </a:lnTo>
                    <a:lnTo>
                      <a:pt x="835" y="6"/>
                    </a:lnTo>
                    <a:lnTo>
                      <a:pt x="841" y="0"/>
                    </a:lnTo>
                    <a:lnTo>
                      <a:pt x="846" y="0"/>
                    </a:lnTo>
                    <a:lnTo>
                      <a:pt x="853" y="0"/>
                    </a:lnTo>
                    <a:lnTo>
                      <a:pt x="859" y="6"/>
                    </a:lnTo>
                    <a:lnTo>
                      <a:pt x="865" y="12"/>
                    </a:lnTo>
                    <a:lnTo>
                      <a:pt x="877" y="12"/>
                    </a:lnTo>
                    <a:lnTo>
                      <a:pt x="89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7" name="Freeform 317"/>
              <p:cNvSpPr>
                <a:spLocks/>
              </p:cNvSpPr>
              <p:nvPr/>
            </p:nvSpPr>
            <p:spPr bwMode="auto">
              <a:xfrm>
                <a:off x="6575" y="2285"/>
                <a:ext cx="170" cy="2"/>
              </a:xfrm>
              <a:custGeom>
                <a:avLst/>
                <a:gdLst>
                  <a:gd name="T0" fmla="*/ 0 w 852"/>
                  <a:gd name="T1" fmla="*/ 12 h 12"/>
                  <a:gd name="T2" fmla="*/ 5 w 852"/>
                  <a:gd name="T3" fmla="*/ 6 h 12"/>
                  <a:gd name="T4" fmla="*/ 11 w 852"/>
                  <a:gd name="T5" fmla="*/ 0 h 12"/>
                  <a:gd name="T6" fmla="*/ 64 w 852"/>
                  <a:gd name="T7" fmla="*/ 0 h 12"/>
                  <a:gd name="T8" fmla="*/ 116 w 852"/>
                  <a:gd name="T9" fmla="*/ 0 h 12"/>
                  <a:gd name="T10" fmla="*/ 169 w 852"/>
                  <a:gd name="T11" fmla="*/ 0 h 12"/>
                  <a:gd name="T12" fmla="*/ 222 w 852"/>
                  <a:gd name="T13" fmla="*/ 0 h 12"/>
                  <a:gd name="T14" fmla="*/ 274 w 852"/>
                  <a:gd name="T15" fmla="*/ 0 h 12"/>
                  <a:gd name="T16" fmla="*/ 327 w 852"/>
                  <a:gd name="T17" fmla="*/ 0 h 12"/>
                  <a:gd name="T18" fmla="*/ 380 w 852"/>
                  <a:gd name="T19" fmla="*/ 0 h 12"/>
                  <a:gd name="T20" fmla="*/ 432 w 852"/>
                  <a:gd name="T21" fmla="*/ 0 h 12"/>
                  <a:gd name="T22" fmla="*/ 484 w 852"/>
                  <a:gd name="T23" fmla="*/ 0 h 12"/>
                  <a:gd name="T24" fmla="*/ 536 w 852"/>
                  <a:gd name="T25" fmla="*/ 0 h 12"/>
                  <a:gd name="T26" fmla="*/ 589 w 852"/>
                  <a:gd name="T27" fmla="*/ 0 h 12"/>
                  <a:gd name="T28" fmla="*/ 642 w 852"/>
                  <a:gd name="T29" fmla="*/ 0 h 12"/>
                  <a:gd name="T30" fmla="*/ 694 w 852"/>
                  <a:gd name="T31" fmla="*/ 0 h 12"/>
                  <a:gd name="T32" fmla="*/ 747 w 852"/>
                  <a:gd name="T33" fmla="*/ 0 h 12"/>
                  <a:gd name="T34" fmla="*/ 800 w 852"/>
                  <a:gd name="T35" fmla="*/ 0 h 12"/>
                  <a:gd name="T36" fmla="*/ 852 w 852"/>
                  <a:gd name="T3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2" h="12">
                    <a:moveTo>
                      <a:pt x="0" y="12"/>
                    </a:moveTo>
                    <a:lnTo>
                      <a:pt x="5" y="6"/>
                    </a:lnTo>
                    <a:lnTo>
                      <a:pt x="11" y="0"/>
                    </a:lnTo>
                    <a:lnTo>
                      <a:pt x="64" y="0"/>
                    </a:lnTo>
                    <a:lnTo>
                      <a:pt x="116" y="0"/>
                    </a:lnTo>
                    <a:lnTo>
                      <a:pt x="169" y="0"/>
                    </a:lnTo>
                    <a:lnTo>
                      <a:pt x="222" y="0"/>
                    </a:lnTo>
                    <a:lnTo>
                      <a:pt x="274" y="0"/>
                    </a:lnTo>
                    <a:lnTo>
                      <a:pt x="327" y="0"/>
                    </a:lnTo>
                    <a:lnTo>
                      <a:pt x="380" y="0"/>
                    </a:lnTo>
                    <a:lnTo>
                      <a:pt x="432" y="0"/>
                    </a:lnTo>
                    <a:lnTo>
                      <a:pt x="484" y="0"/>
                    </a:lnTo>
                    <a:lnTo>
                      <a:pt x="536" y="0"/>
                    </a:lnTo>
                    <a:lnTo>
                      <a:pt x="589" y="0"/>
                    </a:lnTo>
                    <a:lnTo>
                      <a:pt x="642" y="0"/>
                    </a:lnTo>
                    <a:lnTo>
                      <a:pt x="694" y="0"/>
                    </a:lnTo>
                    <a:lnTo>
                      <a:pt x="747" y="0"/>
                    </a:lnTo>
                    <a:lnTo>
                      <a:pt x="800" y="0"/>
                    </a:lnTo>
                    <a:lnTo>
                      <a:pt x="85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8" name="Freeform 318"/>
              <p:cNvSpPr>
                <a:spLocks/>
              </p:cNvSpPr>
              <p:nvPr/>
            </p:nvSpPr>
            <p:spPr bwMode="auto">
              <a:xfrm>
                <a:off x="6745" y="2282"/>
                <a:ext cx="168" cy="3"/>
              </a:xfrm>
              <a:custGeom>
                <a:avLst/>
                <a:gdLst>
                  <a:gd name="T0" fmla="*/ 0 w 840"/>
                  <a:gd name="T1" fmla="*/ 13 h 13"/>
                  <a:gd name="T2" fmla="*/ 63 w 840"/>
                  <a:gd name="T3" fmla="*/ 13 h 13"/>
                  <a:gd name="T4" fmla="*/ 126 w 840"/>
                  <a:gd name="T5" fmla="*/ 13 h 13"/>
                  <a:gd name="T6" fmla="*/ 189 w 840"/>
                  <a:gd name="T7" fmla="*/ 13 h 13"/>
                  <a:gd name="T8" fmla="*/ 252 w 840"/>
                  <a:gd name="T9" fmla="*/ 13 h 13"/>
                  <a:gd name="T10" fmla="*/ 315 w 840"/>
                  <a:gd name="T11" fmla="*/ 13 h 13"/>
                  <a:gd name="T12" fmla="*/ 378 w 840"/>
                  <a:gd name="T13" fmla="*/ 13 h 13"/>
                  <a:gd name="T14" fmla="*/ 441 w 840"/>
                  <a:gd name="T15" fmla="*/ 13 h 13"/>
                  <a:gd name="T16" fmla="*/ 504 w 840"/>
                  <a:gd name="T17" fmla="*/ 13 h 13"/>
                  <a:gd name="T18" fmla="*/ 510 w 840"/>
                  <a:gd name="T19" fmla="*/ 7 h 13"/>
                  <a:gd name="T20" fmla="*/ 516 w 840"/>
                  <a:gd name="T21" fmla="*/ 0 h 13"/>
                  <a:gd name="T22" fmla="*/ 521 w 840"/>
                  <a:gd name="T23" fmla="*/ 0 h 13"/>
                  <a:gd name="T24" fmla="*/ 529 w 840"/>
                  <a:gd name="T25" fmla="*/ 0 h 13"/>
                  <a:gd name="T26" fmla="*/ 534 w 840"/>
                  <a:gd name="T27" fmla="*/ 7 h 13"/>
                  <a:gd name="T28" fmla="*/ 540 w 840"/>
                  <a:gd name="T29" fmla="*/ 13 h 13"/>
                  <a:gd name="T30" fmla="*/ 549 w 840"/>
                  <a:gd name="T31" fmla="*/ 13 h 13"/>
                  <a:gd name="T32" fmla="*/ 558 w 840"/>
                  <a:gd name="T33" fmla="*/ 13 h 13"/>
                  <a:gd name="T34" fmla="*/ 568 w 840"/>
                  <a:gd name="T35" fmla="*/ 13 h 13"/>
                  <a:gd name="T36" fmla="*/ 577 w 840"/>
                  <a:gd name="T37" fmla="*/ 13 h 13"/>
                  <a:gd name="T38" fmla="*/ 582 w 840"/>
                  <a:gd name="T39" fmla="*/ 7 h 13"/>
                  <a:gd name="T40" fmla="*/ 588 w 840"/>
                  <a:gd name="T41" fmla="*/ 0 h 13"/>
                  <a:gd name="T42" fmla="*/ 618 w 840"/>
                  <a:gd name="T43" fmla="*/ 0 h 13"/>
                  <a:gd name="T44" fmla="*/ 648 w 840"/>
                  <a:gd name="T45" fmla="*/ 0 h 13"/>
                  <a:gd name="T46" fmla="*/ 678 w 840"/>
                  <a:gd name="T47" fmla="*/ 0 h 13"/>
                  <a:gd name="T48" fmla="*/ 708 w 840"/>
                  <a:gd name="T49" fmla="*/ 0 h 13"/>
                  <a:gd name="T50" fmla="*/ 738 w 840"/>
                  <a:gd name="T51" fmla="*/ 0 h 13"/>
                  <a:gd name="T52" fmla="*/ 768 w 840"/>
                  <a:gd name="T53" fmla="*/ 0 h 13"/>
                  <a:gd name="T54" fmla="*/ 798 w 840"/>
                  <a:gd name="T55" fmla="*/ 0 h 13"/>
                  <a:gd name="T56" fmla="*/ 828 w 840"/>
                  <a:gd name="T57" fmla="*/ 0 h 13"/>
                  <a:gd name="T58" fmla="*/ 834 w 840"/>
                  <a:gd name="T59" fmla="*/ 7 h 13"/>
                  <a:gd name="T60" fmla="*/ 840 w 840"/>
                  <a:gd name="T61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40" h="13">
                    <a:moveTo>
                      <a:pt x="0" y="13"/>
                    </a:moveTo>
                    <a:lnTo>
                      <a:pt x="63" y="13"/>
                    </a:lnTo>
                    <a:lnTo>
                      <a:pt x="126" y="13"/>
                    </a:lnTo>
                    <a:lnTo>
                      <a:pt x="189" y="13"/>
                    </a:lnTo>
                    <a:lnTo>
                      <a:pt x="252" y="13"/>
                    </a:lnTo>
                    <a:lnTo>
                      <a:pt x="315" y="13"/>
                    </a:lnTo>
                    <a:lnTo>
                      <a:pt x="378" y="13"/>
                    </a:lnTo>
                    <a:lnTo>
                      <a:pt x="441" y="13"/>
                    </a:lnTo>
                    <a:lnTo>
                      <a:pt x="504" y="13"/>
                    </a:lnTo>
                    <a:lnTo>
                      <a:pt x="510" y="7"/>
                    </a:lnTo>
                    <a:lnTo>
                      <a:pt x="516" y="0"/>
                    </a:lnTo>
                    <a:lnTo>
                      <a:pt x="521" y="0"/>
                    </a:lnTo>
                    <a:lnTo>
                      <a:pt x="529" y="0"/>
                    </a:lnTo>
                    <a:lnTo>
                      <a:pt x="534" y="7"/>
                    </a:lnTo>
                    <a:lnTo>
                      <a:pt x="540" y="13"/>
                    </a:lnTo>
                    <a:lnTo>
                      <a:pt x="549" y="13"/>
                    </a:lnTo>
                    <a:lnTo>
                      <a:pt x="558" y="13"/>
                    </a:lnTo>
                    <a:lnTo>
                      <a:pt x="568" y="13"/>
                    </a:lnTo>
                    <a:lnTo>
                      <a:pt x="577" y="13"/>
                    </a:lnTo>
                    <a:lnTo>
                      <a:pt x="582" y="7"/>
                    </a:lnTo>
                    <a:lnTo>
                      <a:pt x="588" y="0"/>
                    </a:lnTo>
                    <a:lnTo>
                      <a:pt x="618" y="0"/>
                    </a:lnTo>
                    <a:lnTo>
                      <a:pt x="648" y="0"/>
                    </a:lnTo>
                    <a:lnTo>
                      <a:pt x="678" y="0"/>
                    </a:lnTo>
                    <a:lnTo>
                      <a:pt x="708" y="0"/>
                    </a:lnTo>
                    <a:lnTo>
                      <a:pt x="738" y="0"/>
                    </a:lnTo>
                    <a:lnTo>
                      <a:pt x="768" y="0"/>
                    </a:lnTo>
                    <a:lnTo>
                      <a:pt x="798" y="0"/>
                    </a:lnTo>
                    <a:lnTo>
                      <a:pt x="828" y="0"/>
                    </a:lnTo>
                    <a:lnTo>
                      <a:pt x="834" y="7"/>
                    </a:lnTo>
                    <a:lnTo>
                      <a:pt x="840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19" name="Freeform 319"/>
              <p:cNvSpPr>
                <a:spLocks/>
              </p:cNvSpPr>
              <p:nvPr/>
            </p:nvSpPr>
            <p:spPr bwMode="auto">
              <a:xfrm>
                <a:off x="6913" y="2282"/>
                <a:ext cx="168" cy="3"/>
              </a:xfrm>
              <a:custGeom>
                <a:avLst/>
                <a:gdLst>
                  <a:gd name="T0" fmla="*/ 0 w 841"/>
                  <a:gd name="T1" fmla="*/ 13 h 13"/>
                  <a:gd name="T2" fmla="*/ 19 w 841"/>
                  <a:gd name="T3" fmla="*/ 13 h 13"/>
                  <a:gd name="T4" fmla="*/ 36 w 841"/>
                  <a:gd name="T5" fmla="*/ 13 h 13"/>
                  <a:gd name="T6" fmla="*/ 55 w 841"/>
                  <a:gd name="T7" fmla="*/ 13 h 13"/>
                  <a:gd name="T8" fmla="*/ 73 w 841"/>
                  <a:gd name="T9" fmla="*/ 13 h 13"/>
                  <a:gd name="T10" fmla="*/ 79 w 841"/>
                  <a:gd name="T11" fmla="*/ 7 h 13"/>
                  <a:gd name="T12" fmla="*/ 84 w 841"/>
                  <a:gd name="T13" fmla="*/ 0 h 13"/>
                  <a:gd name="T14" fmla="*/ 130 w 841"/>
                  <a:gd name="T15" fmla="*/ 0 h 13"/>
                  <a:gd name="T16" fmla="*/ 178 w 841"/>
                  <a:gd name="T17" fmla="*/ 0 h 13"/>
                  <a:gd name="T18" fmla="*/ 224 w 841"/>
                  <a:gd name="T19" fmla="*/ 0 h 13"/>
                  <a:gd name="T20" fmla="*/ 271 w 841"/>
                  <a:gd name="T21" fmla="*/ 0 h 13"/>
                  <a:gd name="T22" fmla="*/ 317 w 841"/>
                  <a:gd name="T23" fmla="*/ 0 h 13"/>
                  <a:gd name="T24" fmla="*/ 363 w 841"/>
                  <a:gd name="T25" fmla="*/ 0 h 13"/>
                  <a:gd name="T26" fmla="*/ 410 w 841"/>
                  <a:gd name="T27" fmla="*/ 0 h 13"/>
                  <a:gd name="T28" fmla="*/ 456 w 841"/>
                  <a:gd name="T29" fmla="*/ 0 h 13"/>
                  <a:gd name="T30" fmla="*/ 503 w 841"/>
                  <a:gd name="T31" fmla="*/ 0 h 13"/>
                  <a:gd name="T32" fmla="*/ 549 w 841"/>
                  <a:gd name="T33" fmla="*/ 0 h 13"/>
                  <a:gd name="T34" fmla="*/ 597 w 841"/>
                  <a:gd name="T35" fmla="*/ 0 h 13"/>
                  <a:gd name="T36" fmla="*/ 643 w 841"/>
                  <a:gd name="T37" fmla="*/ 0 h 13"/>
                  <a:gd name="T38" fmla="*/ 690 w 841"/>
                  <a:gd name="T39" fmla="*/ 0 h 13"/>
                  <a:gd name="T40" fmla="*/ 736 w 841"/>
                  <a:gd name="T41" fmla="*/ 0 h 13"/>
                  <a:gd name="T42" fmla="*/ 782 w 841"/>
                  <a:gd name="T43" fmla="*/ 0 h 13"/>
                  <a:gd name="T44" fmla="*/ 830 w 841"/>
                  <a:gd name="T45" fmla="*/ 0 h 13"/>
                  <a:gd name="T46" fmla="*/ 835 w 841"/>
                  <a:gd name="T47" fmla="*/ 7 h 13"/>
                  <a:gd name="T48" fmla="*/ 841 w 841"/>
                  <a:gd name="T49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41" h="13">
                    <a:moveTo>
                      <a:pt x="0" y="13"/>
                    </a:moveTo>
                    <a:lnTo>
                      <a:pt x="19" y="13"/>
                    </a:lnTo>
                    <a:lnTo>
                      <a:pt x="36" y="13"/>
                    </a:lnTo>
                    <a:lnTo>
                      <a:pt x="55" y="13"/>
                    </a:lnTo>
                    <a:lnTo>
                      <a:pt x="73" y="13"/>
                    </a:lnTo>
                    <a:lnTo>
                      <a:pt x="79" y="7"/>
                    </a:lnTo>
                    <a:lnTo>
                      <a:pt x="84" y="0"/>
                    </a:lnTo>
                    <a:lnTo>
                      <a:pt x="130" y="0"/>
                    </a:lnTo>
                    <a:lnTo>
                      <a:pt x="178" y="0"/>
                    </a:lnTo>
                    <a:lnTo>
                      <a:pt x="224" y="0"/>
                    </a:lnTo>
                    <a:lnTo>
                      <a:pt x="271" y="0"/>
                    </a:lnTo>
                    <a:lnTo>
                      <a:pt x="317" y="0"/>
                    </a:lnTo>
                    <a:lnTo>
                      <a:pt x="363" y="0"/>
                    </a:lnTo>
                    <a:lnTo>
                      <a:pt x="410" y="0"/>
                    </a:lnTo>
                    <a:lnTo>
                      <a:pt x="456" y="0"/>
                    </a:lnTo>
                    <a:lnTo>
                      <a:pt x="503" y="0"/>
                    </a:lnTo>
                    <a:lnTo>
                      <a:pt x="549" y="0"/>
                    </a:lnTo>
                    <a:lnTo>
                      <a:pt x="597" y="0"/>
                    </a:lnTo>
                    <a:lnTo>
                      <a:pt x="643" y="0"/>
                    </a:lnTo>
                    <a:lnTo>
                      <a:pt x="690" y="0"/>
                    </a:lnTo>
                    <a:lnTo>
                      <a:pt x="736" y="0"/>
                    </a:lnTo>
                    <a:lnTo>
                      <a:pt x="782" y="0"/>
                    </a:lnTo>
                    <a:lnTo>
                      <a:pt x="830" y="0"/>
                    </a:lnTo>
                    <a:lnTo>
                      <a:pt x="835" y="7"/>
                    </a:lnTo>
                    <a:lnTo>
                      <a:pt x="841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0" name="Freeform 320"/>
              <p:cNvSpPr>
                <a:spLocks/>
              </p:cNvSpPr>
              <p:nvPr/>
            </p:nvSpPr>
            <p:spPr bwMode="auto">
              <a:xfrm>
                <a:off x="7081" y="2282"/>
                <a:ext cx="168" cy="3"/>
              </a:xfrm>
              <a:custGeom>
                <a:avLst/>
                <a:gdLst>
                  <a:gd name="T0" fmla="*/ 0 w 841"/>
                  <a:gd name="T1" fmla="*/ 13 h 13"/>
                  <a:gd name="T2" fmla="*/ 5 w 841"/>
                  <a:gd name="T3" fmla="*/ 7 h 13"/>
                  <a:gd name="T4" fmla="*/ 12 w 841"/>
                  <a:gd name="T5" fmla="*/ 0 h 13"/>
                  <a:gd name="T6" fmla="*/ 63 w 841"/>
                  <a:gd name="T7" fmla="*/ 0 h 13"/>
                  <a:gd name="T8" fmla="*/ 116 w 841"/>
                  <a:gd name="T9" fmla="*/ 0 h 13"/>
                  <a:gd name="T10" fmla="*/ 167 w 841"/>
                  <a:gd name="T11" fmla="*/ 0 h 13"/>
                  <a:gd name="T12" fmla="*/ 219 w 841"/>
                  <a:gd name="T13" fmla="*/ 0 h 13"/>
                  <a:gd name="T14" fmla="*/ 271 w 841"/>
                  <a:gd name="T15" fmla="*/ 0 h 13"/>
                  <a:gd name="T16" fmla="*/ 322 w 841"/>
                  <a:gd name="T17" fmla="*/ 0 h 13"/>
                  <a:gd name="T18" fmla="*/ 374 w 841"/>
                  <a:gd name="T19" fmla="*/ 0 h 13"/>
                  <a:gd name="T20" fmla="*/ 427 w 841"/>
                  <a:gd name="T21" fmla="*/ 0 h 13"/>
                  <a:gd name="T22" fmla="*/ 478 w 841"/>
                  <a:gd name="T23" fmla="*/ 0 h 13"/>
                  <a:gd name="T24" fmla="*/ 530 w 841"/>
                  <a:gd name="T25" fmla="*/ 0 h 13"/>
                  <a:gd name="T26" fmla="*/ 581 w 841"/>
                  <a:gd name="T27" fmla="*/ 0 h 13"/>
                  <a:gd name="T28" fmla="*/ 634 w 841"/>
                  <a:gd name="T29" fmla="*/ 0 h 13"/>
                  <a:gd name="T30" fmla="*/ 686 w 841"/>
                  <a:gd name="T31" fmla="*/ 0 h 13"/>
                  <a:gd name="T32" fmla="*/ 737 w 841"/>
                  <a:gd name="T33" fmla="*/ 0 h 13"/>
                  <a:gd name="T34" fmla="*/ 789 w 841"/>
                  <a:gd name="T35" fmla="*/ 0 h 13"/>
                  <a:gd name="T36" fmla="*/ 841 w 841"/>
                  <a:gd name="T3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1" h="13">
                    <a:moveTo>
                      <a:pt x="0" y="13"/>
                    </a:moveTo>
                    <a:lnTo>
                      <a:pt x="5" y="7"/>
                    </a:lnTo>
                    <a:lnTo>
                      <a:pt x="12" y="0"/>
                    </a:lnTo>
                    <a:lnTo>
                      <a:pt x="63" y="0"/>
                    </a:lnTo>
                    <a:lnTo>
                      <a:pt x="116" y="0"/>
                    </a:lnTo>
                    <a:lnTo>
                      <a:pt x="167" y="0"/>
                    </a:lnTo>
                    <a:lnTo>
                      <a:pt x="219" y="0"/>
                    </a:lnTo>
                    <a:lnTo>
                      <a:pt x="271" y="0"/>
                    </a:lnTo>
                    <a:lnTo>
                      <a:pt x="322" y="0"/>
                    </a:lnTo>
                    <a:lnTo>
                      <a:pt x="374" y="0"/>
                    </a:lnTo>
                    <a:lnTo>
                      <a:pt x="427" y="0"/>
                    </a:lnTo>
                    <a:lnTo>
                      <a:pt x="478" y="0"/>
                    </a:lnTo>
                    <a:lnTo>
                      <a:pt x="530" y="0"/>
                    </a:lnTo>
                    <a:lnTo>
                      <a:pt x="581" y="0"/>
                    </a:lnTo>
                    <a:lnTo>
                      <a:pt x="634" y="0"/>
                    </a:lnTo>
                    <a:lnTo>
                      <a:pt x="686" y="0"/>
                    </a:lnTo>
                    <a:lnTo>
                      <a:pt x="737" y="0"/>
                    </a:lnTo>
                    <a:lnTo>
                      <a:pt x="789" y="0"/>
                    </a:lnTo>
                    <a:lnTo>
                      <a:pt x="84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1" name="Freeform 321"/>
              <p:cNvSpPr>
                <a:spLocks/>
              </p:cNvSpPr>
              <p:nvPr/>
            </p:nvSpPr>
            <p:spPr bwMode="auto">
              <a:xfrm>
                <a:off x="7249" y="2280"/>
                <a:ext cx="168" cy="2"/>
              </a:xfrm>
              <a:custGeom>
                <a:avLst/>
                <a:gdLst>
                  <a:gd name="T0" fmla="*/ 0 w 840"/>
                  <a:gd name="T1" fmla="*/ 11 h 11"/>
                  <a:gd name="T2" fmla="*/ 28 w 840"/>
                  <a:gd name="T3" fmla="*/ 11 h 11"/>
                  <a:gd name="T4" fmla="*/ 57 w 840"/>
                  <a:gd name="T5" fmla="*/ 11 h 11"/>
                  <a:gd name="T6" fmla="*/ 86 w 840"/>
                  <a:gd name="T7" fmla="*/ 11 h 11"/>
                  <a:gd name="T8" fmla="*/ 114 w 840"/>
                  <a:gd name="T9" fmla="*/ 11 h 11"/>
                  <a:gd name="T10" fmla="*/ 143 w 840"/>
                  <a:gd name="T11" fmla="*/ 11 h 11"/>
                  <a:gd name="T12" fmla="*/ 172 w 840"/>
                  <a:gd name="T13" fmla="*/ 11 h 11"/>
                  <a:gd name="T14" fmla="*/ 200 w 840"/>
                  <a:gd name="T15" fmla="*/ 11 h 11"/>
                  <a:gd name="T16" fmla="*/ 228 w 840"/>
                  <a:gd name="T17" fmla="*/ 11 h 11"/>
                  <a:gd name="T18" fmla="*/ 234 w 840"/>
                  <a:gd name="T19" fmla="*/ 6 h 11"/>
                  <a:gd name="T20" fmla="*/ 240 w 840"/>
                  <a:gd name="T21" fmla="*/ 0 h 11"/>
                  <a:gd name="T22" fmla="*/ 314 w 840"/>
                  <a:gd name="T23" fmla="*/ 0 h 11"/>
                  <a:gd name="T24" fmla="*/ 389 w 840"/>
                  <a:gd name="T25" fmla="*/ 0 h 11"/>
                  <a:gd name="T26" fmla="*/ 465 w 840"/>
                  <a:gd name="T27" fmla="*/ 0 h 11"/>
                  <a:gd name="T28" fmla="*/ 540 w 840"/>
                  <a:gd name="T29" fmla="*/ 0 h 11"/>
                  <a:gd name="T30" fmla="*/ 614 w 840"/>
                  <a:gd name="T31" fmla="*/ 0 h 11"/>
                  <a:gd name="T32" fmla="*/ 690 w 840"/>
                  <a:gd name="T33" fmla="*/ 0 h 11"/>
                  <a:gd name="T34" fmla="*/ 765 w 840"/>
                  <a:gd name="T35" fmla="*/ 0 h 11"/>
                  <a:gd name="T36" fmla="*/ 840 w 840"/>
                  <a:gd name="T3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0" h="11">
                    <a:moveTo>
                      <a:pt x="0" y="11"/>
                    </a:moveTo>
                    <a:lnTo>
                      <a:pt x="28" y="11"/>
                    </a:lnTo>
                    <a:lnTo>
                      <a:pt x="57" y="11"/>
                    </a:lnTo>
                    <a:lnTo>
                      <a:pt x="86" y="11"/>
                    </a:lnTo>
                    <a:lnTo>
                      <a:pt x="114" y="11"/>
                    </a:lnTo>
                    <a:lnTo>
                      <a:pt x="143" y="11"/>
                    </a:lnTo>
                    <a:lnTo>
                      <a:pt x="172" y="11"/>
                    </a:lnTo>
                    <a:lnTo>
                      <a:pt x="200" y="11"/>
                    </a:lnTo>
                    <a:lnTo>
                      <a:pt x="228" y="11"/>
                    </a:lnTo>
                    <a:lnTo>
                      <a:pt x="234" y="6"/>
                    </a:lnTo>
                    <a:lnTo>
                      <a:pt x="240" y="0"/>
                    </a:lnTo>
                    <a:lnTo>
                      <a:pt x="314" y="0"/>
                    </a:lnTo>
                    <a:lnTo>
                      <a:pt x="389" y="0"/>
                    </a:lnTo>
                    <a:lnTo>
                      <a:pt x="465" y="0"/>
                    </a:lnTo>
                    <a:lnTo>
                      <a:pt x="540" y="0"/>
                    </a:lnTo>
                    <a:lnTo>
                      <a:pt x="614" y="0"/>
                    </a:lnTo>
                    <a:lnTo>
                      <a:pt x="690" y="0"/>
                    </a:lnTo>
                    <a:lnTo>
                      <a:pt x="765" y="0"/>
                    </a:lnTo>
                    <a:lnTo>
                      <a:pt x="84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2" name="Freeform 322"/>
              <p:cNvSpPr>
                <a:spLocks/>
              </p:cNvSpPr>
              <p:nvPr/>
            </p:nvSpPr>
            <p:spPr bwMode="auto">
              <a:xfrm>
                <a:off x="7417" y="2278"/>
                <a:ext cx="166" cy="2"/>
              </a:xfrm>
              <a:custGeom>
                <a:avLst/>
                <a:gdLst>
                  <a:gd name="T0" fmla="*/ 0 w 829"/>
                  <a:gd name="T1" fmla="*/ 11 h 11"/>
                  <a:gd name="T2" fmla="*/ 90 w 829"/>
                  <a:gd name="T3" fmla="*/ 11 h 11"/>
                  <a:gd name="T4" fmla="*/ 180 w 829"/>
                  <a:gd name="T5" fmla="*/ 11 h 11"/>
                  <a:gd name="T6" fmla="*/ 271 w 829"/>
                  <a:gd name="T7" fmla="*/ 11 h 11"/>
                  <a:gd name="T8" fmla="*/ 361 w 829"/>
                  <a:gd name="T9" fmla="*/ 11 h 11"/>
                  <a:gd name="T10" fmla="*/ 450 w 829"/>
                  <a:gd name="T11" fmla="*/ 11 h 11"/>
                  <a:gd name="T12" fmla="*/ 540 w 829"/>
                  <a:gd name="T13" fmla="*/ 11 h 11"/>
                  <a:gd name="T14" fmla="*/ 631 w 829"/>
                  <a:gd name="T15" fmla="*/ 11 h 11"/>
                  <a:gd name="T16" fmla="*/ 721 w 829"/>
                  <a:gd name="T17" fmla="*/ 11 h 11"/>
                  <a:gd name="T18" fmla="*/ 727 w 829"/>
                  <a:gd name="T19" fmla="*/ 6 h 11"/>
                  <a:gd name="T20" fmla="*/ 733 w 829"/>
                  <a:gd name="T21" fmla="*/ 0 h 11"/>
                  <a:gd name="T22" fmla="*/ 754 w 829"/>
                  <a:gd name="T23" fmla="*/ 0 h 11"/>
                  <a:gd name="T24" fmla="*/ 774 w 829"/>
                  <a:gd name="T25" fmla="*/ 0 h 11"/>
                  <a:gd name="T26" fmla="*/ 795 w 829"/>
                  <a:gd name="T27" fmla="*/ 0 h 11"/>
                  <a:gd name="T28" fmla="*/ 817 w 829"/>
                  <a:gd name="T29" fmla="*/ 0 h 11"/>
                  <a:gd name="T30" fmla="*/ 823 w 829"/>
                  <a:gd name="T31" fmla="*/ 5 h 11"/>
                  <a:gd name="T32" fmla="*/ 829 w 829"/>
                  <a:gd name="T3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29" h="11">
                    <a:moveTo>
                      <a:pt x="0" y="11"/>
                    </a:moveTo>
                    <a:lnTo>
                      <a:pt x="90" y="11"/>
                    </a:lnTo>
                    <a:lnTo>
                      <a:pt x="180" y="11"/>
                    </a:lnTo>
                    <a:lnTo>
                      <a:pt x="271" y="11"/>
                    </a:lnTo>
                    <a:lnTo>
                      <a:pt x="361" y="11"/>
                    </a:lnTo>
                    <a:lnTo>
                      <a:pt x="450" y="11"/>
                    </a:lnTo>
                    <a:lnTo>
                      <a:pt x="540" y="11"/>
                    </a:lnTo>
                    <a:lnTo>
                      <a:pt x="631" y="11"/>
                    </a:lnTo>
                    <a:lnTo>
                      <a:pt x="721" y="11"/>
                    </a:lnTo>
                    <a:lnTo>
                      <a:pt x="727" y="6"/>
                    </a:lnTo>
                    <a:lnTo>
                      <a:pt x="733" y="0"/>
                    </a:lnTo>
                    <a:lnTo>
                      <a:pt x="754" y="0"/>
                    </a:lnTo>
                    <a:lnTo>
                      <a:pt x="774" y="0"/>
                    </a:lnTo>
                    <a:lnTo>
                      <a:pt x="795" y="0"/>
                    </a:lnTo>
                    <a:lnTo>
                      <a:pt x="817" y="0"/>
                    </a:lnTo>
                    <a:lnTo>
                      <a:pt x="823" y="5"/>
                    </a:lnTo>
                    <a:lnTo>
                      <a:pt x="829" y="11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3" name="Freeform 323"/>
              <p:cNvSpPr>
                <a:spLocks/>
              </p:cNvSpPr>
              <p:nvPr/>
            </p:nvSpPr>
            <p:spPr bwMode="auto">
              <a:xfrm>
                <a:off x="7583" y="2222"/>
                <a:ext cx="5" cy="58"/>
              </a:xfrm>
              <a:custGeom>
                <a:avLst/>
                <a:gdLst>
                  <a:gd name="T0" fmla="*/ 0 w 24"/>
                  <a:gd name="T1" fmla="*/ 288 h 288"/>
                  <a:gd name="T2" fmla="*/ 5 w 24"/>
                  <a:gd name="T3" fmla="*/ 283 h 288"/>
                  <a:gd name="T4" fmla="*/ 11 w 24"/>
                  <a:gd name="T5" fmla="*/ 277 h 288"/>
                  <a:gd name="T6" fmla="*/ 11 w 24"/>
                  <a:gd name="T7" fmla="*/ 247 h 288"/>
                  <a:gd name="T8" fmla="*/ 11 w 24"/>
                  <a:gd name="T9" fmla="*/ 217 h 288"/>
                  <a:gd name="T10" fmla="*/ 11 w 24"/>
                  <a:gd name="T11" fmla="*/ 187 h 288"/>
                  <a:gd name="T12" fmla="*/ 11 w 24"/>
                  <a:gd name="T13" fmla="*/ 156 h 288"/>
                  <a:gd name="T14" fmla="*/ 11 w 24"/>
                  <a:gd name="T15" fmla="*/ 126 h 288"/>
                  <a:gd name="T16" fmla="*/ 11 w 24"/>
                  <a:gd name="T17" fmla="*/ 96 h 288"/>
                  <a:gd name="T18" fmla="*/ 11 w 24"/>
                  <a:gd name="T19" fmla="*/ 66 h 288"/>
                  <a:gd name="T20" fmla="*/ 11 w 24"/>
                  <a:gd name="T21" fmla="*/ 36 h 288"/>
                  <a:gd name="T22" fmla="*/ 18 w 24"/>
                  <a:gd name="T23" fmla="*/ 30 h 288"/>
                  <a:gd name="T24" fmla="*/ 24 w 24"/>
                  <a:gd name="T25" fmla="*/ 24 h 288"/>
                  <a:gd name="T26" fmla="*/ 24 w 24"/>
                  <a:gd name="T27" fmla="*/ 12 h 288"/>
                  <a:gd name="T28" fmla="*/ 24 w 24"/>
                  <a:gd name="T2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4" h="288">
                    <a:moveTo>
                      <a:pt x="0" y="288"/>
                    </a:moveTo>
                    <a:lnTo>
                      <a:pt x="5" y="283"/>
                    </a:lnTo>
                    <a:lnTo>
                      <a:pt x="11" y="277"/>
                    </a:lnTo>
                    <a:lnTo>
                      <a:pt x="11" y="247"/>
                    </a:lnTo>
                    <a:lnTo>
                      <a:pt x="11" y="217"/>
                    </a:lnTo>
                    <a:lnTo>
                      <a:pt x="11" y="187"/>
                    </a:lnTo>
                    <a:lnTo>
                      <a:pt x="11" y="156"/>
                    </a:lnTo>
                    <a:lnTo>
                      <a:pt x="11" y="126"/>
                    </a:lnTo>
                    <a:lnTo>
                      <a:pt x="11" y="96"/>
                    </a:lnTo>
                    <a:lnTo>
                      <a:pt x="11" y="66"/>
                    </a:lnTo>
                    <a:lnTo>
                      <a:pt x="11" y="36"/>
                    </a:lnTo>
                    <a:lnTo>
                      <a:pt x="18" y="30"/>
                    </a:lnTo>
                    <a:lnTo>
                      <a:pt x="24" y="24"/>
                    </a:lnTo>
                    <a:lnTo>
                      <a:pt x="24" y="12"/>
                    </a:lnTo>
                    <a:lnTo>
                      <a:pt x="24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4" name="Freeform 324"/>
              <p:cNvSpPr>
                <a:spLocks/>
              </p:cNvSpPr>
              <p:nvPr/>
            </p:nvSpPr>
            <p:spPr bwMode="auto">
              <a:xfrm>
                <a:off x="5890" y="2239"/>
                <a:ext cx="2" cy="2"/>
              </a:xfrm>
              <a:custGeom>
                <a:avLst/>
                <a:gdLst>
                  <a:gd name="T0" fmla="*/ 11 w 11"/>
                  <a:gd name="T1" fmla="*/ 12 h 12"/>
                  <a:gd name="T2" fmla="*/ 6 w 11"/>
                  <a:gd name="T3" fmla="*/ 6 h 12"/>
                  <a:gd name="T4" fmla="*/ 0 w 11"/>
                  <a:gd name="T5" fmla="*/ 0 h 12"/>
                  <a:gd name="T6" fmla="*/ 6 w 11"/>
                  <a:gd name="T7" fmla="*/ 5 h 12"/>
                  <a:gd name="T8" fmla="*/ 11 w 11"/>
                  <a:gd name="T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12">
                    <a:moveTo>
                      <a:pt x="11" y="12"/>
                    </a:moveTo>
                    <a:lnTo>
                      <a:pt x="6" y="6"/>
                    </a:lnTo>
                    <a:lnTo>
                      <a:pt x="0" y="0"/>
                    </a:lnTo>
                    <a:lnTo>
                      <a:pt x="6" y="5"/>
                    </a:lnTo>
                    <a:lnTo>
                      <a:pt x="11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5" name="Freeform 325"/>
              <p:cNvSpPr>
                <a:spLocks/>
              </p:cNvSpPr>
              <p:nvPr/>
            </p:nvSpPr>
            <p:spPr bwMode="auto">
              <a:xfrm>
                <a:off x="5892" y="2121"/>
                <a:ext cx="3" cy="120"/>
              </a:xfrm>
              <a:custGeom>
                <a:avLst/>
                <a:gdLst>
                  <a:gd name="T0" fmla="*/ 12 w 12"/>
                  <a:gd name="T1" fmla="*/ 0 h 601"/>
                  <a:gd name="T2" fmla="*/ 12 w 12"/>
                  <a:gd name="T3" fmla="*/ 74 h 601"/>
                  <a:gd name="T4" fmla="*/ 12 w 12"/>
                  <a:gd name="T5" fmla="*/ 147 h 601"/>
                  <a:gd name="T6" fmla="*/ 12 w 12"/>
                  <a:gd name="T7" fmla="*/ 220 h 601"/>
                  <a:gd name="T8" fmla="*/ 12 w 12"/>
                  <a:gd name="T9" fmla="*/ 295 h 601"/>
                  <a:gd name="T10" fmla="*/ 12 w 12"/>
                  <a:gd name="T11" fmla="*/ 368 h 601"/>
                  <a:gd name="T12" fmla="*/ 12 w 12"/>
                  <a:gd name="T13" fmla="*/ 441 h 601"/>
                  <a:gd name="T14" fmla="*/ 12 w 12"/>
                  <a:gd name="T15" fmla="*/ 514 h 601"/>
                  <a:gd name="T16" fmla="*/ 12 w 12"/>
                  <a:gd name="T17" fmla="*/ 589 h 601"/>
                  <a:gd name="T18" fmla="*/ 7 w 12"/>
                  <a:gd name="T19" fmla="*/ 594 h 601"/>
                  <a:gd name="T20" fmla="*/ 0 w 12"/>
                  <a:gd name="T21" fmla="*/ 601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601">
                    <a:moveTo>
                      <a:pt x="12" y="0"/>
                    </a:moveTo>
                    <a:lnTo>
                      <a:pt x="12" y="74"/>
                    </a:lnTo>
                    <a:lnTo>
                      <a:pt x="12" y="147"/>
                    </a:lnTo>
                    <a:lnTo>
                      <a:pt x="12" y="220"/>
                    </a:lnTo>
                    <a:lnTo>
                      <a:pt x="12" y="295"/>
                    </a:lnTo>
                    <a:lnTo>
                      <a:pt x="12" y="368"/>
                    </a:lnTo>
                    <a:lnTo>
                      <a:pt x="12" y="441"/>
                    </a:lnTo>
                    <a:lnTo>
                      <a:pt x="12" y="514"/>
                    </a:lnTo>
                    <a:lnTo>
                      <a:pt x="12" y="589"/>
                    </a:lnTo>
                    <a:lnTo>
                      <a:pt x="7" y="594"/>
                    </a:lnTo>
                    <a:lnTo>
                      <a:pt x="0" y="601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6" name="Freeform 326"/>
              <p:cNvSpPr>
                <a:spLocks/>
              </p:cNvSpPr>
              <p:nvPr/>
            </p:nvSpPr>
            <p:spPr bwMode="auto">
              <a:xfrm>
                <a:off x="7254" y="1860"/>
                <a:ext cx="195" cy="364"/>
              </a:xfrm>
              <a:custGeom>
                <a:avLst/>
                <a:gdLst>
                  <a:gd name="T0" fmla="*/ 968 w 973"/>
                  <a:gd name="T1" fmla="*/ 1807 h 1824"/>
                  <a:gd name="T2" fmla="*/ 951 w 973"/>
                  <a:gd name="T3" fmla="*/ 1777 h 1824"/>
                  <a:gd name="T4" fmla="*/ 926 w 973"/>
                  <a:gd name="T5" fmla="*/ 1741 h 1824"/>
                  <a:gd name="T6" fmla="*/ 902 w 973"/>
                  <a:gd name="T7" fmla="*/ 1705 h 1824"/>
                  <a:gd name="T8" fmla="*/ 883 w 973"/>
                  <a:gd name="T9" fmla="*/ 1675 h 1824"/>
                  <a:gd name="T10" fmla="*/ 871 w 973"/>
                  <a:gd name="T11" fmla="*/ 1651 h 1824"/>
                  <a:gd name="T12" fmla="*/ 854 w 973"/>
                  <a:gd name="T13" fmla="*/ 1621 h 1824"/>
                  <a:gd name="T14" fmla="*/ 836 w 973"/>
                  <a:gd name="T15" fmla="*/ 1591 h 1824"/>
                  <a:gd name="T16" fmla="*/ 817 w 973"/>
                  <a:gd name="T17" fmla="*/ 1560 h 1824"/>
                  <a:gd name="T18" fmla="*/ 794 w 973"/>
                  <a:gd name="T19" fmla="*/ 1525 h 1824"/>
                  <a:gd name="T20" fmla="*/ 775 w 973"/>
                  <a:gd name="T21" fmla="*/ 1495 h 1824"/>
                  <a:gd name="T22" fmla="*/ 764 w 973"/>
                  <a:gd name="T23" fmla="*/ 1470 h 1824"/>
                  <a:gd name="T24" fmla="*/ 745 w 973"/>
                  <a:gd name="T25" fmla="*/ 1442 h 1824"/>
                  <a:gd name="T26" fmla="*/ 728 w 973"/>
                  <a:gd name="T27" fmla="*/ 1411 h 1824"/>
                  <a:gd name="T28" fmla="*/ 716 w 973"/>
                  <a:gd name="T29" fmla="*/ 1387 h 1824"/>
                  <a:gd name="T30" fmla="*/ 698 w 973"/>
                  <a:gd name="T31" fmla="*/ 1357 h 1824"/>
                  <a:gd name="T32" fmla="*/ 679 w 973"/>
                  <a:gd name="T33" fmla="*/ 1327 h 1824"/>
                  <a:gd name="T34" fmla="*/ 662 w 973"/>
                  <a:gd name="T35" fmla="*/ 1297 h 1824"/>
                  <a:gd name="T36" fmla="*/ 644 w 973"/>
                  <a:gd name="T37" fmla="*/ 1266 h 1824"/>
                  <a:gd name="T38" fmla="*/ 632 w 973"/>
                  <a:gd name="T39" fmla="*/ 1242 h 1824"/>
                  <a:gd name="T40" fmla="*/ 620 w 973"/>
                  <a:gd name="T41" fmla="*/ 1219 h 1824"/>
                  <a:gd name="T42" fmla="*/ 602 w 973"/>
                  <a:gd name="T43" fmla="*/ 1189 h 1824"/>
                  <a:gd name="T44" fmla="*/ 583 w 973"/>
                  <a:gd name="T45" fmla="*/ 1159 h 1824"/>
                  <a:gd name="T46" fmla="*/ 572 w 973"/>
                  <a:gd name="T47" fmla="*/ 1135 h 1824"/>
                  <a:gd name="T48" fmla="*/ 559 w 973"/>
                  <a:gd name="T49" fmla="*/ 1111 h 1824"/>
                  <a:gd name="T50" fmla="*/ 547 w 973"/>
                  <a:gd name="T51" fmla="*/ 1087 h 1824"/>
                  <a:gd name="T52" fmla="*/ 530 w 973"/>
                  <a:gd name="T53" fmla="*/ 1057 h 1824"/>
                  <a:gd name="T54" fmla="*/ 512 w 973"/>
                  <a:gd name="T55" fmla="*/ 1027 h 1824"/>
                  <a:gd name="T56" fmla="*/ 500 w 973"/>
                  <a:gd name="T57" fmla="*/ 1003 h 1824"/>
                  <a:gd name="T58" fmla="*/ 487 w 973"/>
                  <a:gd name="T59" fmla="*/ 978 h 1824"/>
                  <a:gd name="T60" fmla="*/ 476 w 973"/>
                  <a:gd name="T61" fmla="*/ 955 h 1824"/>
                  <a:gd name="T62" fmla="*/ 463 w 973"/>
                  <a:gd name="T63" fmla="*/ 930 h 1824"/>
                  <a:gd name="T64" fmla="*/ 445 w 973"/>
                  <a:gd name="T65" fmla="*/ 901 h 1824"/>
                  <a:gd name="T66" fmla="*/ 427 w 973"/>
                  <a:gd name="T67" fmla="*/ 871 h 1824"/>
                  <a:gd name="T68" fmla="*/ 416 w 973"/>
                  <a:gd name="T69" fmla="*/ 846 h 1824"/>
                  <a:gd name="T70" fmla="*/ 404 w 973"/>
                  <a:gd name="T71" fmla="*/ 822 h 1824"/>
                  <a:gd name="T72" fmla="*/ 386 w 973"/>
                  <a:gd name="T73" fmla="*/ 793 h 1824"/>
                  <a:gd name="T74" fmla="*/ 367 w 973"/>
                  <a:gd name="T75" fmla="*/ 763 h 1824"/>
                  <a:gd name="T76" fmla="*/ 349 w 973"/>
                  <a:gd name="T77" fmla="*/ 720 h 1824"/>
                  <a:gd name="T78" fmla="*/ 331 w 973"/>
                  <a:gd name="T79" fmla="*/ 690 h 1824"/>
                  <a:gd name="T80" fmla="*/ 313 w 973"/>
                  <a:gd name="T81" fmla="*/ 660 h 1824"/>
                  <a:gd name="T82" fmla="*/ 295 w 973"/>
                  <a:gd name="T83" fmla="*/ 631 h 1824"/>
                  <a:gd name="T84" fmla="*/ 284 w 973"/>
                  <a:gd name="T85" fmla="*/ 606 h 1824"/>
                  <a:gd name="T86" fmla="*/ 265 w 973"/>
                  <a:gd name="T87" fmla="*/ 577 h 1824"/>
                  <a:gd name="T88" fmla="*/ 247 w 973"/>
                  <a:gd name="T89" fmla="*/ 546 h 1824"/>
                  <a:gd name="T90" fmla="*/ 229 w 973"/>
                  <a:gd name="T91" fmla="*/ 504 h 1824"/>
                  <a:gd name="T92" fmla="*/ 205 w 973"/>
                  <a:gd name="T93" fmla="*/ 469 h 1824"/>
                  <a:gd name="T94" fmla="*/ 188 w 973"/>
                  <a:gd name="T95" fmla="*/ 426 h 1824"/>
                  <a:gd name="T96" fmla="*/ 176 w 973"/>
                  <a:gd name="T97" fmla="*/ 401 h 1824"/>
                  <a:gd name="T98" fmla="*/ 163 w 973"/>
                  <a:gd name="T99" fmla="*/ 378 h 1824"/>
                  <a:gd name="T100" fmla="*/ 151 w 973"/>
                  <a:gd name="T101" fmla="*/ 354 h 1824"/>
                  <a:gd name="T102" fmla="*/ 139 w 973"/>
                  <a:gd name="T103" fmla="*/ 330 h 1824"/>
                  <a:gd name="T104" fmla="*/ 127 w 973"/>
                  <a:gd name="T105" fmla="*/ 306 h 1824"/>
                  <a:gd name="T106" fmla="*/ 115 w 973"/>
                  <a:gd name="T107" fmla="*/ 282 h 1824"/>
                  <a:gd name="T108" fmla="*/ 103 w 973"/>
                  <a:gd name="T109" fmla="*/ 247 h 1824"/>
                  <a:gd name="T110" fmla="*/ 92 w 973"/>
                  <a:gd name="T111" fmla="*/ 222 h 1824"/>
                  <a:gd name="T112" fmla="*/ 80 w 973"/>
                  <a:gd name="T113" fmla="*/ 198 h 1824"/>
                  <a:gd name="T114" fmla="*/ 67 w 973"/>
                  <a:gd name="T115" fmla="*/ 173 h 1824"/>
                  <a:gd name="T116" fmla="*/ 55 w 973"/>
                  <a:gd name="T117" fmla="*/ 151 h 1824"/>
                  <a:gd name="T118" fmla="*/ 43 w 973"/>
                  <a:gd name="T119" fmla="*/ 115 h 1824"/>
                  <a:gd name="T120" fmla="*/ 31 w 973"/>
                  <a:gd name="T121" fmla="*/ 90 h 1824"/>
                  <a:gd name="T122" fmla="*/ 19 w 973"/>
                  <a:gd name="T123" fmla="*/ 66 h 1824"/>
                  <a:gd name="T124" fmla="*/ 12 w 973"/>
                  <a:gd name="T125" fmla="*/ 24 h 1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73" h="1824">
                    <a:moveTo>
                      <a:pt x="973" y="1824"/>
                    </a:moveTo>
                    <a:lnTo>
                      <a:pt x="973" y="1819"/>
                    </a:lnTo>
                    <a:lnTo>
                      <a:pt x="973" y="1813"/>
                    </a:lnTo>
                    <a:lnTo>
                      <a:pt x="968" y="1807"/>
                    </a:lnTo>
                    <a:lnTo>
                      <a:pt x="962" y="1801"/>
                    </a:lnTo>
                    <a:lnTo>
                      <a:pt x="962" y="1795"/>
                    </a:lnTo>
                    <a:lnTo>
                      <a:pt x="962" y="1788"/>
                    </a:lnTo>
                    <a:lnTo>
                      <a:pt x="951" y="1777"/>
                    </a:lnTo>
                    <a:lnTo>
                      <a:pt x="938" y="1765"/>
                    </a:lnTo>
                    <a:lnTo>
                      <a:pt x="938" y="1759"/>
                    </a:lnTo>
                    <a:lnTo>
                      <a:pt x="938" y="1753"/>
                    </a:lnTo>
                    <a:lnTo>
                      <a:pt x="926" y="1741"/>
                    </a:lnTo>
                    <a:lnTo>
                      <a:pt x="913" y="1728"/>
                    </a:lnTo>
                    <a:lnTo>
                      <a:pt x="913" y="1723"/>
                    </a:lnTo>
                    <a:lnTo>
                      <a:pt x="913" y="1717"/>
                    </a:lnTo>
                    <a:lnTo>
                      <a:pt x="902" y="1705"/>
                    </a:lnTo>
                    <a:lnTo>
                      <a:pt x="890" y="1692"/>
                    </a:lnTo>
                    <a:lnTo>
                      <a:pt x="890" y="1687"/>
                    </a:lnTo>
                    <a:lnTo>
                      <a:pt x="890" y="1680"/>
                    </a:lnTo>
                    <a:lnTo>
                      <a:pt x="883" y="1675"/>
                    </a:lnTo>
                    <a:lnTo>
                      <a:pt x="877" y="1669"/>
                    </a:lnTo>
                    <a:lnTo>
                      <a:pt x="877" y="1663"/>
                    </a:lnTo>
                    <a:lnTo>
                      <a:pt x="877" y="1657"/>
                    </a:lnTo>
                    <a:lnTo>
                      <a:pt x="871" y="1651"/>
                    </a:lnTo>
                    <a:lnTo>
                      <a:pt x="865" y="1645"/>
                    </a:lnTo>
                    <a:lnTo>
                      <a:pt x="865" y="1639"/>
                    </a:lnTo>
                    <a:lnTo>
                      <a:pt x="865" y="1633"/>
                    </a:lnTo>
                    <a:lnTo>
                      <a:pt x="854" y="1621"/>
                    </a:lnTo>
                    <a:lnTo>
                      <a:pt x="842" y="1609"/>
                    </a:lnTo>
                    <a:lnTo>
                      <a:pt x="842" y="1603"/>
                    </a:lnTo>
                    <a:lnTo>
                      <a:pt x="842" y="1596"/>
                    </a:lnTo>
                    <a:lnTo>
                      <a:pt x="836" y="1591"/>
                    </a:lnTo>
                    <a:lnTo>
                      <a:pt x="830" y="1584"/>
                    </a:lnTo>
                    <a:lnTo>
                      <a:pt x="830" y="1579"/>
                    </a:lnTo>
                    <a:lnTo>
                      <a:pt x="830" y="1573"/>
                    </a:lnTo>
                    <a:lnTo>
                      <a:pt x="817" y="1560"/>
                    </a:lnTo>
                    <a:lnTo>
                      <a:pt x="805" y="1549"/>
                    </a:lnTo>
                    <a:lnTo>
                      <a:pt x="805" y="1543"/>
                    </a:lnTo>
                    <a:lnTo>
                      <a:pt x="805" y="1537"/>
                    </a:lnTo>
                    <a:lnTo>
                      <a:pt x="794" y="1525"/>
                    </a:lnTo>
                    <a:lnTo>
                      <a:pt x="781" y="1513"/>
                    </a:lnTo>
                    <a:lnTo>
                      <a:pt x="781" y="1507"/>
                    </a:lnTo>
                    <a:lnTo>
                      <a:pt x="781" y="1500"/>
                    </a:lnTo>
                    <a:lnTo>
                      <a:pt x="775" y="1495"/>
                    </a:lnTo>
                    <a:lnTo>
                      <a:pt x="769" y="1488"/>
                    </a:lnTo>
                    <a:lnTo>
                      <a:pt x="769" y="1483"/>
                    </a:lnTo>
                    <a:lnTo>
                      <a:pt x="769" y="1477"/>
                    </a:lnTo>
                    <a:lnTo>
                      <a:pt x="764" y="1470"/>
                    </a:lnTo>
                    <a:lnTo>
                      <a:pt x="757" y="1464"/>
                    </a:lnTo>
                    <a:lnTo>
                      <a:pt x="757" y="1459"/>
                    </a:lnTo>
                    <a:lnTo>
                      <a:pt x="757" y="1453"/>
                    </a:lnTo>
                    <a:lnTo>
                      <a:pt x="745" y="1442"/>
                    </a:lnTo>
                    <a:lnTo>
                      <a:pt x="734" y="1429"/>
                    </a:lnTo>
                    <a:lnTo>
                      <a:pt x="734" y="1423"/>
                    </a:lnTo>
                    <a:lnTo>
                      <a:pt x="734" y="1417"/>
                    </a:lnTo>
                    <a:lnTo>
                      <a:pt x="728" y="1411"/>
                    </a:lnTo>
                    <a:lnTo>
                      <a:pt x="721" y="1404"/>
                    </a:lnTo>
                    <a:lnTo>
                      <a:pt x="721" y="1399"/>
                    </a:lnTo>
                    <a:lnTo>
                      <a:pt x="721" y="1392"/>
                    </a:lnTo>
                    <a:lnTo>
                      <a:pt x="716" y="1387"/>
                    </a:lnTo>
                    <a:lnTo>
                      <a:pt x="709" y="1381"/>
                    </a:lnTo>
                    <a:lnTo>
                      <a:pt x="709" y="1375"/>
                    </a:lnTo>
                    <a:lnTo>
                      <a:pt x="709" y="1368"/>
                    </a:lnTo>
                    <a:lnTo>
                      <a:pt x="698" y="1357"/>
                    </a:lnTo>
                    <a:lnTo>
                      <a:pt x="685" y="1345"/>
                    </a:lnTo>
                    <a:lnTo>
                      <a:pt x="685" y="1339"/>
                    </a:lnTo>
                    <a:lnTo>
                      <a:pt x="685" y="1333"/>
                    </a:lnTo>
                    <a:lnTo>
                      <a:pt x="679" y="1327"/>
                    </a:lnTo>
                    <a:lnTo>
                      <a:pt x="673" y="1321"/>
                    </a:lnTo>
                    <a:lnTo>
                      <a:pt x="673" y="1315"/>
                    </a:lnTo>
                    <a:lnTo>
                      <a:pt x="673" y="1308"/>
                    </a:lnTo>
                    <a:lnTo>
                      <a:pt x="662" y="1297"/>
                    </a:lnTo>
                    <a:lnTo>
                      <a:pt x="649" y="1285"/>
                    </a:lnTo>
                    <a:lnTo>
                      <a:pt x="649" y="1279"/>
                    </a:lnTo>
                    <a:lnTo>
                      <a:pt x="649" y="1272"/>
                    </a:lnTo>
                    <a:lnTo>
                      <a:pt x="644" y="1266"/>
                    </a:lnTo>
                    <a:lnTo>
                      <a:pt x="638" y="1260"/>
                    </a:lnTo>
                    <a:lnTo>
                      <a:pt x="638" y="1255"/>
                    </a:lnTo>
                    <a:lnTo>
                      <a:pt x="638" y="1248"/>
                    </a:lnTo>
                    <a:lnTo>
                      <a:pt x="632" y="1242"/>
                    </a:lnTo>
                    <a:lnTo>
                      <a:pt x="625" y="1237"/>
                    </a:lnTo>
                    <a:lnTo>
                      <a:pt x="625" y="1231"/>
                    </a:lnTo>
                    <a:lnTo>
                      <a:pt x="625" y="1225"/>
                    </a:lnTo>
                    <a:lnTo>
                      <a:pt x="620" y="1219"/>
                    </a:lnTo>
                    <a:lnTo>
                      <a:pt x="613" y="1213"/>
                    </a:lnTo>
                    <a:lnTo>
                      <a:pt x="613" y="1207"/>
                    </a:lnTo>
                    <a:lnTo>
                      <a:pt x="613" y="1200"/>
                    </a:lnTo>
                    <a:lnTo>
                      <a:pt x="602" y="1189"/>
                    </a:lnTo>
                    <a:lnTo>
                      <a:pt x="589" y="1176"/>
                    </a:lnTo>
                    <a:lnTo>
                      <a:pt x="589" y="1170"/>
                    </a:lnTo>
                    <a:lnTo>
                      <a:pt x="589" y="1164"/>
                    </a:lnTo>
                    <a:lnTo>
                      <a:pt x="583" y="1159"/>
                    </a:lnTo>
                    <a:lnTo>
                      <a:pt x="577" y="1152"/>
                    </a:lnTo>
                    <a:lnTo>
                      <a:pt x="577" y="1146"/>
                    </a:lnTo>
                    <a:lnTo>
                      <a:pt x="577" y="1140"/>
                    </a:lnTo>
                    <a:lnTo>
                      <a:pt x="572" y="1135"/>
                    </a:lnTo>
                    <a:lnTo>
                      <a:pt x="565" y="1129"/>
                    </a:lnTo>
                    <a:lnTo>
                      <a:pt x="565" y="1123"/>
                    </a:lnTo>
                    <a:lnTo>
                      <a:pt x="565" y="1117"/>
                    </a:lnTo>
                    <a:lnTo>
                      <a:pt x="559" y="1111"/>
                    </a:lnTo>
                    <a:lnTo>
                      <a:pt x="553" y="1104"/>
                    </a:lnTo>
                    <a:lnTo>
                      <a:pt x="553" y="1099"/>
                    </a:lnTo>
                    <a:lnTo>
                      <a:pt x="553" y="1093"/>
                    </a:lnTo>
                    <a:lnTo>
                      <a:pt x="547" y="1087"/>
                    </a:lnTo>
                    <a:lnTo>
                      <a:pt x="541" y="1080"/>
                    </a:lnTo>
                    <a:lnTo>
                      <a:pt x="541" y="1074"/>
                    </a:lnTo>
                    <a:lnTo>
                      <a:pt x="541" y="1068"/>
                    </a:lnTo>
                    <a:lnTo>
                      <a:pt x="530" y="1057"/>
                    </a:lnTo>
                    <a:lnTo>
                      <a:pt x="517" y="1044"/>
                    </a:lnTo>
                    <a:lnTo>
                      <a:pt x="517" y="1038"/>
                    </a:lnTo>
                    <a:lnTo>
                      <a:pt x="517" y="1032"/>
                    </a:lnTo>
                    <a:lnTo>
                      <a:pt x="512" y="1027"/>
                    </a:lnTo>
                    <a:lnTo>
                      <a:pt x="506" y="1021"/>
                    </a:lnTo>
                    <a:lnTo>
                      <a:pt x="506" y="1015"/>
                    </a:lnTo>
                    <a:lnTo>
                      <a:pt x="506" y="1008"/>
                    </a:lnTo>
                    <a:lnTo>
                      <a:pt x="500" y="1003"/>
                    </a:lnTo>
                    <a:lnTo>
                      <a:pt x="493" y="997"/>
                    </a:lnTo>
                    <a:lnTo>
                      <a:pt x="493" y="991"/>
                    </a:lnTo>
                    <a:lnTo>
                      <a:pt x="493" y="984"/>
                    </a:lnTo>
                    <a:lnTo>
                      <a:pt x="487" y="978"/>
                    </a:lnTo>
                    <a:lnTo>
                      <a:pt x="481" y="972"/>
                    </a:lnTo>
                    <a:lnTo>
                      <a:pt x="481" y="967"/>
                    </a:lnTo>
                    <a:lnTo>
                      <a:pt x="481" y="960"/>
                    </a:lnTo>
                    <a:lnTo>
                      <a:pt x="476" y="955"/>
                    </a:lnTo>
                    <a:lnTo>
                      <a:pt x="469" y="948"/>
                    </a:lnTo>
                    <a:lnTo>
                      <a:pt x="469" y="942"/>
                    </a:lnTo>
                    <a:lnTo>
                      <a:pt x="469" y="936"/>
                    </a:lnTo>
                    <a:lnTo>
                      <a:pt x="463" y="930"/>
                    </a:lnTo>
                    <a:lnTo>
                      <a:pt x="457" y="924"/>
                    </a:lnTo>
                    <a:lnTo>
                      <a:pt x="457" y="918"/>
                    </a:lnTo>
                    <a:lnTo>
                      <a:pt x="457" y="912"/>
                    </a:lnTo>
                    <a:lnTo>
                      <a:pt x="445" y="901"/>
                    </a:lnTo>
                    <a:lnTo>
                      <a:pt x="432" y="889"/>
                    </a:lnTo>
                    <a:lnTo>
                      <a:pt x="432" y="882"/>
                    </a:lnTo>
                    <a:lnTo>
                      <a:pt x="432" y="876"/>
                    </a:lnTo>
                    <a:lnTo>
                      <a:pt x="427" y="871"/>
                    </a:lnTo>
                    <a:lnTo>
                      <a:pt x="421" y="864"/>
                    </a:lnTo>
                    <a:lnTo>
                      <a:pt x="421" y="859"/>
                    </a:lnTo>
                    <a:lnTo>
                      <a:pt x="421" y="852"/>
                    </a:lnTo>
                    <a:lnTo>
                      <a:pt x="416" y="846"/>
                    </a:lnTo>
                    <a:lnTo>
                      <a:pt x="410" y="840"/>
                    </a:lnTo>
                    <a:lnTo>
                      <a:pt x="410" y="834"/>
                    </a:lnTo>
                    <a:lnTo>
                      <a:pt x="410" y="828"/>
                    </a:lnTo>
                    <a:lnTo>
                      <a:pt x="404" y="822"/>
                    </a:lnTo>
                    <a:lnTo>
                      <a:pt x="397" y="816"/>
                    </a:lnTo>
                    <a:lnTo>
                      <a:pt x="397" y="810"/>
                    </a:lnTo>
                    <a:lnTo>
                      <a:pt x="397" y="805"/>
                    </a:lnTo>
                    <a:lnTo>
                      <a:pt x="386" y="793"/>
                    </a:lnTo>
                    <a:lnTo>
                      <a:pt x="373" y="780"/>
                    </a:lnTo>
                    <a:lnTo>
                      <a:pt x="373" y="775"/>
                    </a:lnTo>
                    <a:lnTo>
                      <a:pt x="373" y="768"/>
                    </a:lnTo>
                    <a:lnTo>
                      <a:pt x="367" y="763"/>
                    </a:lnTo>
                    <a:lnTo>
                      <a:pt x="361" y="756"/>
                    </a:lnTo>
                    <a:lnTo>
                      <a:pt x="361" y="744"/>
                    </a:lnTo>
                    <a:lnTo>
                      <a:pt x="361" y="732"/>
                    </a:lnTo>
                    <a:lnTo>
                      <a:pt x="349" y="720"/>
                    </a:lnTo>
                    <a:lnTo>
                      <a:pt x="337" y="708"/>
                    </a:lnTo>
                    <a:lnTo>
                      <a:pt x="337" y="703"/>
                    </a:lnTo>
                    <a:lnTo>
                      <a:pt x="337" y="697"/>
                    </a:lnTo>
                    <a:lnTo>
                      <a:pt x="331" y="690"/>
                    </a:lnTo>
                    <a:lnTo>
                      <a:pt x="325" y="684"/>
                    </a:lnTo>
                    <a:lnTo>
                      <a:pt x="325" y="679"/>
                    </a:lnTo>
                    <a:lnTo>
                      <a:pt x="325" y="672"/>
                    </a:lnTo>
                    <a:lnTo>
                      <a:pt x="313" y="660"/>
                    </a:lnTo>
                    <a:lnTo>
                      <a:pt x="301" y="648"/>
                    </a:lnTo>
                    <a:lnTo>
                      <a:pt x="301" y="642"/>
                    </a:lnTo>
                    <a:lnTo>
                      <a:pt x="301" y="636"/>
                    </a:lnTo>
                    <a:lnTo>
                      <a:pt x="295" y="631"/>
                    </a:lnTo>
                    <a:lnTo>
                      <a:pt x="289" y="624"/>
                    </a:lnTo>
                    <a:lnTo>
                      <a:pt x="289" y="618"/>
                    </a:lnTo>
                    <a:lnTo>
                      <a:pt x="289" y="612"/>
                    </a:lnTo>
                    <a:lnTo>
                      <a:pt x="284" y="606"/>
                    </a:lnTo>
                    <a:lnTo>
                      <a:pt x="277" y="600"/>
                    </a:lnTo>
                    <a:lnTo>
                      <a:pt x="277" y="594"/>
                    </a:lnTo>
                    <a:lnTo>
                      <a:pt x="277" y="588"/>
                    </a:lnTo>
                    <a:lnTo>
                      <a:pt x="265" y="577"/>
                    </a:lnTo>
                    <a:lnTo>
                      <a:pt x="253" y="565"/>
                    </a:lnTo>
                    <a:lnTo>
                      <a:pt x="253" y="558"/>
                    </a:lnTo>
                    <a:lnTo>
                      <a:pt x="253" y="552"/>
                    </a:lnTo>
                    <a:lnTo>
                      <a:pt x="247" y="546"/>
                    </a:lnTo>
                    <a:lnTo>
                      <a:pt x="241" y="540"/>
                    </a:lnTo>
                    <a:lnTo>
                      <a:pt x="241" y="528"/>
                    </a:lnTo>
                    <a:lnTo>
                      <a:pt x="241" y="516"/>
                    </a:lnTo>
                    <a:lnTo>
                      <a:pt x="229" y="504"/>
                    </a:lnTo>
                    <a:lnTo>
                      <a:pt x="217" y="491"/>
                    </a:lnTo>
                    <a:lnTo>
                      <a:pt x="217" y="486"/>
                    </a:lnTo>
                    <a:lnTo>
                      <a:pt x="217" y="480"/>
                    </a:lnTo>
                    <a:lnTo>
                      <a:pt x="205" y="469"/>
                    </a:lnTo>
                    <a:lnTo>
                      <a:pt x="193" y="456"/>
                    </a:lnTo>
                    <a:lnTo>
                      <a:pt x="193" y="445"/>
                    </a:lnTo>
                    <a:lnTo>
                      <a:pt x="193" y="432"/>
                    </a:lnTo>
                    <a:lnTo>
                      <a:pt x="188" y="426"/>
                    </a:lnTo>
                    <a:lnTo>
                      <a:pt x="181" y="420"/>
                    </a:lnTo>
                    <a:lnTo>
                      <a:pt x="181" y="414"/>
                    </a:lnTo>
                    <a:lnTo>
                      <a:pt x="181" y="408"/>
                    </a:lnTo>
                    <a:lnTo>
                      <a:pt x="176" y="401"/>
                    </a:lnTo>
                    <a:lnTo>
                      <a:pt x="169" y="395"/>
                    </a:lnTo>
                    <a:lnTo>
                      <a:pt x="169" y="390"/>
                    </a:lnTo>
                    <a:lnTo>
                      <a:pt x="169" y="384"/>
                    </a:lnTo>
                    <a:lnTo>
                      <a:pt x="163" y="378"/>
                    </a:lnTo>
                    <a:lnTo>
                      <a:pt x="157" y="373"/>
                    </a:lnTo>
                    <a:lnTo>
                      <a:pt x="157" y="366"/>
                    </a:lnTo>
                    <a:lnTo>
                      <a:pt x="157" y="360"/>
                    </a:lnTo>
                    <a:lnTo>
                      <a:pt x="151" y="354"/>
                    </a:lnTo>
                    <a:lnTo>
                      <a:pt x="145" y="348"/>
                    </a:lnTo>
                    <a:lnTo>
                      <a:pt x="145" y="343"/>
                    </a:lnTo>
                    <a:lnTo>
                      <a:pt x="145" y="336"/>
                    </a:lnTo>
                    <a:lnTo>
                      <a:pt x="139" y="330"/>
                    </a:lnTo>
                    <a:lnTo>
                      <a:pt x="133" y="324"/>
                    </a:lnTo>
                    <a:lnTo>
                      <a:pt x="133" y="318"/>
                    </a:lnTo>
                    <a:lnTo>
                      <a:pt x="133" y="312"/>
                    </a:lnTo>
                    <a:lnTo>
                      <a:pt x="127" y="306"/>
                    </a:lnTo>
                    <a:lnTo>
                      <a:pt x="121" y="299"/>
                    </a:lnTo>
                    <a:lnTo>
                      <a:pt x="121" y="294"/>
                    </a:lnTo>
                    <a:lnTo>
                      <a:pt x="121" y="288"/>
                    </a:lnTo>
                    <a:lnTo>
                      <a:pt x="115" y="282"/>
                    </a:lnTo>
                    <a:lnTo>
                      <a:pt x="108" y="276"/>
                    </a:lnTo>
                    <a:lnTo>
                      <a:pt x="108" y="264"/>
                    </a:lnTo>
                    <a:lnTo>
                      <a:pt x="108" y="252"/>
                    </a:lnTo>
                    <a:lnTo>
                      <a:pt x="103" y="247"/>
                    </a:lnTo>
                    <a:lnTo>
                      <a:pt x="97" y="241"/>
                    </a:lnTo>
                    <a:lnTo>
                      <a:pt x="97" y="234"/>
                    </a:lnTo>
                    <a:lnTo>
                      <a:pt x="97" y="228"/>
                    </a:lnTo>
                    <a:lnTo>
                      <a:pt x="92" y="222"/>
                    </a:lnTo>
                    <a:lnTo>
                      <a:pt x="85" y="216"/>
                    </a:lnTo>
                    <a:lnTo>
                      <a:pt x="85" y="211"/>
                    </a:lnTo>
                    <a:lnTo>
                      <a:pt x="85" y="203"/>
                    </a:lnTo>
                    <a:lnTo>
                      <a:pt x="80" y="198"/>
                    </a:lnTo>
                    <a:lnTo>
                      <a:pt x="73" y="192"/>
                    </a:lnTo>
                    <a:lnTo>
                      <a:pt x="73" y="186"/>
                    </a:lnTo>
                    <a:lnTo>
                      <a:pt x="73" y="180"/>
                    </a:lnTo>
                    <a:lnTo>
                      <a:pt x="67" y="173"/>
                    </a:lnTo>
                    <a:lnTo>
                      <a:pt x="61" y="167"/>
                    </a:lnTo>
                    <a:lnTo>
                      <a:pt x="61" y="162"/>
                    </a:lnTo>
                    <a:lnTo>
                      <a:pt x="61" y="156"/>
                    </a:lnTo>
                    <a:lnTo>
                      <a:pt x="55" y="151"/>
                    </a:lnTo>
                    <a:lnTo>
                      <a:pt x="49" y="145"/>
                    </a:lnTo>
                    <a:lnTo>
                      <a:pt x="49" y="132"/>
                    </a:lnTo>
                    <a:lnTo>
                      <a:pt x="49" y="120"/>
                    </a:lnTo>
                    <a:lnTo>
                      <a:pt x="43" y="115"/>
                    </a:lnTo>
                    <a:lnTo>
                      <a:pt x="37" y="107"/>
                    </a:lnTo>
                    <a:lnTo>
                      <a:pt x="37" y="102"/>
                    </a:lnTo>
                    <a:lnTo>
                      <a:pt x="37" y="96"/>
                    </a:lnTo>
                    <a:lnTo>
                      <a:pt x="31" y="90"/>
                    </a:lnTo>
                    <a:lnTo>
                      <a:pt x="25" y="84"/>
                    </a:lnTo>
                    <a:lnTo>
                      <a:pt x="25" y="77"/>
                    </a:lnTo>
                    <a:lnTo>
                      <a:pt x="25" y="71"/>
                    </a:lnTo>
                    <a:lnTo>
                      <a:pt x="19" y="66"/>
                    </a:lnTo>
                    <a:lnTo>
                      <a:pt x="12" y="59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12" y="11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7" name="Freeform 327"/>
              <p:cNvSpPr>
                <a:spLocks/>
              </p:cNvSpPr>
              <p:nvPr/>
            </p:nvSpPr>
            <p:spPr bwMode="auto">
              <a:xfrm>
                <a:off x="7588" y="2222"/>
                <a:ext cx="29" cy="2"/>
              </a:xfrm>
              <a:custGeom>
                <a:avLst/>
                <a:gdLst>
                  <a:gd name="T0" fmla="*/ 144 w 144"/>
                  <a:gd name="T1" fmla="*/ 11 h 11"/>
                  <a:gd name="T2" fmla="*/ 139 w 144"/>
                  <a:gd name="T3" fmla="*/ 6 h 11"/>
                  <a:gd name="T4" fmla="*/ 132 w 144"/>
                  <a:gd name="T5" fmla="*/ 0 h 11"/>
                  <a:gd name="T6" fmla="*/ 99 w 144"/>
                  <a:gd name="T7" fmla="*/ 0 h 11"/>
                  <a:gd name="T8" fmla="*/ 66 w 144"/>
                  <a:gd name="T9" fmla="*/ 0 h 11"/>
                  <a:gd name="T10" fmla="*/ 33 w 144"/>
                  <a:gd name="T11" fmla="*/ 0 h 11"/>
                  <a:gd name="T12" fmla="*/ 0 w 144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1">
                    <a:moveTo>
                      <a:pt x="144" y="11"/>
                    </a:moveTo>
                    <a:lnTo>
                      <a:pt x="139" y="6"/>
                    </a:lnTo>
                    <a:lnTo>
                      <a:pt x="132" y="0"/>
                    </a:lnTo>
                    <a:lnTo>
                      <a:pt x="99" y="0"/>
                    </a:lnTo>
                    <a:lnTo>
                      <a:pt x="66" y="0"/>
                    </a:lnTo>
                    <a:lnTo>
                      <a:pt x="3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8" name="Freeform 328"/>
              <p:cNvSpPr>
                <a:spLocks/>
              </p:cNvSpPr>
              <p:nvPr/>
            </p:nvSpPr>
            <p:spPr bwMode="auto">
              <a:xfrm>
                <a:off x="7585" y="2105"/>
                <a:ext cx="3" cy="117"/>
              </a:xfrm>
              <a:custGeom>
                <a:avLst/>
                <a:gdLst>
                  <a:gd name="T0" fmla="*/ 13 w 13"/>
                  <a:gd name="T1" fmla="*/ 588 h 588"/>
                  <a:gd name="T2" fmla="*/ 13 w 13"/>
                  <a:gd name="T3" fmla="*/ 582 h 588"/>
                  <a:gd name="T4" fmla="*/ 13 w 13"/>
                  <a:gd name="T5" fmla="*/ 576 h 588"/>
                  <a:gd name="T6" fmla="*/ 8 w 13"/>
                  <a:gd name="T7" fmla="*/ 570 h 588"/>
                  <a:gd name="T8" fmla="*/ 0 w 13"/>
                  <a:gd name="T9" fmla="*/ 563 h 588"/>
                  <a:gd name="T10" fmla="*/ 0 w 13"/>
                  <a:gd name="T11" fmla="*/ 527 h 588"/>
                  <a:gd name="T12" fmla="*/ 0 w 13"/>
                  <a:gd name="T13" fmla="*/ 492 h 588"/>
                  <a:gd name="T14" fmla="*/ 0 w 13"/>
                  <a:gd name="T15" fmla="*/ 456 h 588"/>
                  <a:gd name="T16" fmla="*/ 0 w 13"/>
                  <a:gd name="T17" fmla="*/ 420 h 588"/>
                  <a:gd name="T18" fmla="*/ 7 w 13"/>
                  <a:gd name="T19" fmla="*/ 414 h 588"/>
                  <a:gd name="T20" fmla="*/ 13 w 13"/>
                  <a:gd name="T21" fmla="*/ 408 h 588"/>
                  <a:gd name="T22" fmla="*/ 13 w 13"/>
                  <a:gd name="T23" fmla="*/ 393 h 588"/>
                  <a:gd name="T24" fmla="*/ 13 w 13"/>
                  <a:gd name="T25" fmla="*/ 378 h 588"/>
                  <a:gd name="T26" fmla="*/ 13 w 13"/>
                  <a:gd name="T27" fmla="*/ 363 h 588"/>
                  <a:gd name="T28" fmla="*/ 13 w 13"/>
                  <a:gd name="T29" fmla="*/ 348 h 588"/>
                  <a:gd name="T30" fmla="*/ 8 w 13"/>
                  <a:gd name="T31" fmla="*/ 341 h 588"/>
                  <a:gd name="T32" fmla="*/ 0 w 13"/>
                  <a:gd name="T33" fmla="*/ 336 h 588"/>
                  <a:gd name="T34" fmla="*/ 7 w 13"/>
                  <a:gd name="T35" fmla="*/ 330 h 588"/>
                  <a:gd name="T36" fmla="*/ 13 w 13"/>
                  <a:gd name="T37" fmla="*/ 324 h 588"/>
                  <a:gd name="T38" fmla="*/ 13 w 13"/>
                  <a:gd name="T39" fmla="*/ 284 h 588"/>
                  <a:gd name="T40" fmla="*/ 13 w 13"/>
                  <a:gd name="T41" fmla="*/ 242 h 588"/>
                  <a:gd name="T42" fmla="*/ 13 w 13"/>
                  <a:gd name="T43" fmla="*/ 202 h 588"/>
                  <a:gd name="T44" fmla="*/ 13 w 13"/>
                  <a:gd name="T45" fmla="*/ 162 h 588"/>
                  <a:gd name="T46" fmla="*/ 13 w 13"/>
                  <a:gd name="T47" fmla="*/ 122 h 588"/>
                  <a:gd name="T48" fmla="*/ 13 w 13"/>
                  <a:gd name="T49" fmla="*/ 80 h 588"/>
                  <a:gd name="T50" fmla="*/ 13 w 13"/>
                  <a:gd name="T51" fmla="*/ 40 h 588"/>
                  <a:gd name="T52" fmla="*/ 13 w 13"/>
                  <a:gd name="T53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3" h="588">
                    <a:moveTo>
                      <a:pt x="13" y="588"/>
                    </a:moveTo>
                    <a:lnTo>
                      <a:pt x="13" y="582"/>
                    </a:lnTo>
                    <a:lnTo>
                      <a:pt x="13" y="576"/>
                    </a:lnTo>
                    <a:lnTo>
                      <a:pt x="8" y="570"/>
                    </a:lnTo>
                    <a:lnTo>
                      <a:pt x="0" y="563"/>
                    </a:lnTo>
                    <a:lnTo>
                      <a:pt x="0" y="527"/>
                    </a:lnTo>
                    <a:lnTo>
                      <a:pt x="0" y="492"/>
                    </a:lnTo>
                    <a:lnTo>
                      <a:pt x="0" y="456"/>
                    </a:lnTo>
                    <a:lnTo>
                      <a:pt x="0" y="420"/>
                    </a:lnTo>
                    <a:lnTo>
                      <a:pt x="7" y="414"/>
                    </a:lnTo>
                    <a:lnTo>
                      <a:pt x="13" y="408"/>
                    </a:lnTo>
                    <a:lnTo>
                      <a:pt x="13" y="393"/>
                    </a:lnTo>
                    <a:lnTo>
                      <a:pt x="13" y="378"/>
                    </a:lnTo>
                    <a:lnTo>
                      <a:pt x="13" y="363"/>
                    </a:lnTo>
                    <a:lnTo>
                      <a:pt x="13" y="348"/>
                    </a:lnTo>
                    <a:lnTo>
                      <a:pt x="8" y="341"/>
                    </a:lnTo>
                    <a:lnTo>
                      <a:pt x="0" y="336"/>
                    </a:lnTo>
                    <a:lnTo>
                      <a:pt x="7" y="330"/>
                    </a:lnTo>
                    <a:lnTo>
                      <a:pt x="13" y="324"/>
                    </a:lnTo>
                    <a:lnTo>
                      <a:pt x="13" y="284"/>
                    </a:lnTo>
                    <a:lnTo>
                      <a:pt x="13" y="242"/>
                    </a:lnTo>
                    <a:lnTo>
                      <a:pt x="13" y="202"/>
                    </a:lnTo>
                    <a:lnTo>
                      <a:pt x="13" y="162"/>
                    </a:lnTo>
                    <a:lnTo>
                      <a:pt x="13" y="122"/>
                    </a:lnTo>
                    <a:lnTo>
                      <a:pt x="13" y="80"/>
                    </a:lnTo>
                    <a:lnTo>
                      <a:pt x="13" y="40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29" name="Freeform 329"/>
              <p:cNvSpPr>
                <a:spLocks/>
              </p:cNvSpPr>
              <p:nvPr/>
            </p:nvSpPr>
            <p:spPr bwMode="auto">
              <a:xfrm>
                <a:off x="5888" y="2121"/>
                <a:ext cx="7" cy="3"/>
              </a:xfrm>
              <a:custGeom>
                <a:avLst/>
                <a:gdLst>
                  <a:gd name="T0" fmla="*/ 0 w 35"/>
                  <a:gd name="T1" fmla="*/ 13 h 13"/>
                  <a:gd name="T2" fmla="*/ 5 w 35"/>
                  <a:gd name="T3" fmla="*/ 7 h 13"/>
                  <a:gd name="T4" fmla="*/ 12 w 35"/>
                  <a:gd name="T5" fmla="*/ 0 h 13"/>
                  <a:gd name="T6" fmla="*/ 24 w 35"/>
                  <a:gd name="T7" fmla="*/ 0 h 13"/>
                  <a:gd name="T8" fmla="*/ 35 w 35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3">
                    <a:moveTo>
                      <a:pt x="0" y="13"/>
                    </a:moveTo>
                    <a:lnTo>
                      <a:pt x="5" y="7"/>
                    </a:lnTo>
                    <a:lnTo>
                      <a:pt x="12" y="0"/>
                    </a:lnTo>
                    <a:lnTo>
                      <a:pt x="24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0" name="Freeform 330"/>
              <p:cNvSpPr>
                <a:spLocks/>
              </p:cNvSpPr>
              <p:nvPr/>
            </p:nvSpPr>
            <p:spPr bwMode="auto">
              <a:xfrm>
                <a:off x="5895" y="1951"/>
                <a:ext cx="1" cy="170"/>
              </a:xfrm>
              <a:custGeom>
                <a:avLst/>
                <a:gdLst>
                  <a:gd name="T0" fmla="*/ 852 h 852"/>
                  <a:gd name="T1" fmla="*/ 800 h 852"/>
                  <a:gd name="T2" fmla="*/ 746 h 852"/>
                  <a:gd name="T3" fmla="*/ 693 h 852"/>
                  <a:gd name="T4" fmla="*/ 640 h 852"/>
                  <a:gd name="T5" fmla="*/ 586 h 852"/>
                  <a:gd name="T6" fmla="*/ 534 h 852"/>
                  <a:gd name="T7" fmla="*/ 480 h 852"/>
                  <a:gd name="T8" fmla="*/ 426 h 852"/>
                  <a:gd name="T9" fmla="*/ 374 h 852"/>
                  <a:gd name="T10" fmla="*/ 320 h 852"/>
                  <a:gd name="T11" fmla="*/ 266 h 852"/>
                  <a:gd name="T12" fmla="*/ 214 h 852"/>
                  <a:gd name="T13" fmla="*/ 160 h 852"/>
                  <a:gd name="T14" fmla="*/ 106 h 852"/>
                  <a:gd name="T15" fmla="*/ 54 h 852"/>
                  <a:gd name="T16" fmla="*/ 0 h 85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852">
                    <a:moveTo>
                      <a:pt x="0" y="852"/>
                    </a:moveTo>
                    <a:lnTo>
                      <a:pt x="0" y="800"/>
                    </a:lnTo>
                    <a:lnTo>
                      <a:pt x="0" y="746"/>
                    </a:lnTo>
                    <a:lnTo>
                      <a:pt x="0" y="693"/>
                    </a:lnTo>
                    <a:lnTo>
                      <a:pt x="0" y="640"/>
                    </a:lnTo>
                    <a:lnTo>
                      <a:pt x="0" y="586"/>
                    </a:lnTo>
                    <a:lnTo>
                      <a:pt x="0" y="534"/>
                    </a:lnTo>
                    <a:lnTo>
                      <a:pt x="0" y="480"/>
                    </a:lnTo>
                    <a:lnTo>
                      <a:pt x="0" y="426"/>
                    </a:lnTo>
                    <a:lnTo>
                      <a:pt x="0" y="374"/>
                    </a:lnTo>
                    <a:lnTo>
                      <a:pt x="0" y="320"/>
                    </a:lnTo>
                    <a:lnTo>
                      <a:pt x="0" y="266"/>
                    </a:lnTo>
                    <a:lnTo>
                      <a:pt x="0" y="214"/>
                    </a:lnTo>
                    <a:lnTo>
                      <a:pt x="0" y="160"/>
                    </a:lnTo>
                    <a:lnTo>
                      <a:pt x="0" y="106"/>
                    </a:lnTo>
                    <a:lnTo>
                      <a:pt x="0" y="5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1" name="Freeform 331"/>
              <p:cNvSpPr>
                <a:spLocks/>
              </p:cNvSpPr>
              <p:nvPr/>
            </p:nvSpPr>
            <p:spPr bwMode="auto">
              <a:xfrm>
                <a:off x="7588" y="1992"/>
                <a:ext cx="1" cy="113"/>
              </a:xfrm>
              <a:custGeom>
                <a:avLst/>
                <a:gdLst>
                  <a:gd name="T0" fmla="*/ 565 h 565"/>
                  <a:gd name="T1" fmla="*/ 495 h 565"/>
                  <a:gd name="T2" fmla="*/ 424 h 565"/>
                  <a:gd name="T3" fmla="*/ 353 h 565"/>
                  <a:gd name="T4" fmla="*/ 283 h 565"/>
                  <a:gd name="T5" fmla="*/ 212 h 565"/>
                  <a:gd name="T6" fmla="*/ 142 h 565"/>
                  <a:gd name="T7" fmla="*/ 71 h 565"/>
                  <a:gd name="T8" fmla="*/ 0 h 56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565">
                    <a:moveTo>
                      <a:pt x="0" y="565"/>
                    </a:moveTo>
                    <a:lnTo>
                      <a:pt x="0" y="495"/>
                    </a:lnTo>
                    <a:lnTo>
                      <a:pt x="0" y="424"/>
                    </a:lnTo>
                    <a:lnTo>
                      <a:pt x="0" y="353"/>
                    </a:lnTo>
                    <a:lnTo>
                      <a:pt x="0" y="283"/>
                    </a:lnTo>
                    <a:lnTo>
                      <a:pt x="0" y="212"/>
                    </a:lnTo>
                    <a:lnTo>
                      <a:pt x="0" y="142"/>
                    </a:lnTo>
                    <a:lnTo>
                      <a:pt x="0" y="7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2" name="Freeform 332"/>
              <p:cNvSpPr>
                <a:spLocks/>
              </p:cNvSpPr>
              <p:nvPr/>
            </p:nvSpPr>
            <p:spPr bwMode="auto">
              <a:xfrm>
                <a:off x="7588" y="2105"/>
                <a:ext cx="29" cy="1"/>
              </a:xfrm>
              <a:custGeom>
                <a:avLst/>
                <a:gdLst>
                  <a:gd name="T0" fmla="*/ 144 w 144"/>
                  <a:gd name="T1" fmla="*/ 108 w 144"/>
                  <a:gd name="T2" fmla="*/ 72 w 144"/>
                  <a:gd name="T3" fmla="*/ 36 w 144"/>
                  <a:gd name="T4" fmla="*/ 0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144" y="0"/>
                    </a:moveTo>
                    <a:lnTo>
                      <a:pt x="108" y="0"/>
                    </a:lnTo>
                    <a:lnTo>
                      <a:pt x="72" y="0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3" name="Freeform 333"/>
              <p:cNvSpPr>
                <a:spLocks/>
              </p:cNvSpPr>
              <p:nvPr/>
            </p:nvSpPr>
            <p:spPr bwMode="auto">
              <a:xfrm>
                <a:off x="7588" y="1876"/>
                <a:ext cx="2" cy="116"/>
              </a:xfrm>
              <a:custGeom>
                <a:avLst/>
                <a:gdLst>
                  <a:gd name="T0" fmla="*/ 0 w 12"/>
                  <a:gd name="T1" fmla="*/ 576 h 576"/>
                  <a:gd name="T2" fmla="*/ 0 w 12"/>
                  <a:gd name="T3" fmla="*/ 515 h 576"/>
                  <a:gd name="T4" fmla="*/ 0 w 12"/>
                  <a:gd name="T5" fmla="*/ 453 h 576"/>
                  <a:gd name="T6" fmla="*/ 0 w 12"/>
                  <a:gd name="T7" fmla="*/ 392 h 576"/>
                  <a:gd name="T8" fmla="*/ 0 w 12"/>
                  <a:gd name="T9" fmla="*/ 330 h 576"/>
                  <a:gd name="T10" fmla="*/ 0 w 12"/>
                  <a:gd name="T11" fmla="*/ 268 h 576"/>
                  <a:gd name="T12" fmla="*/ 0 w 12"/>
                  <a:gd name="T13" fmla="*/ 207 h 576"/>
                  <a:gd name="T14" fmla="*/ 0 w 12"/>
                  <a:gd name="T15" fmla="*/ 145 h 576"/>
                  <a:gd name="T16" fmla="*/ 0 w 12"/>
                  <a:gd name="T17" fmla="*/ 83 h 576"/>
                  <a:gd name="T18" fmla="*/ 6 w 12"/>
                  <a:gd name="T19" fmla="*/ 78 h 576"/>
                  <a:gd name="T20" fmla="*/ 12 w 12"/>
                  <a:gd name="T21" fmla="*/ 72 h 576"/>
                  <a:gd name="T22" fmla="*/ 12 w 12"/>
                  <a:gd name="T23" fmla="*/ 54 h 576"/>
                  <a:gd name="T24" fmla="*/ 12 w 12"/>
                  <a:gd name="T25" fmla="*/ 36 h 576"/>
                  <a:gd name="T26" fmla="*/ 12 w 12"/>
                  <a:gd name="T27" fmla="*/ 17 h 576"/>
                  <a:gd name="T28" fmla="*/ 12 w 12"/>
                  <a:gd name="T29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2" h="576">
                    <a:moveTo>
                      <a:pt x="0" y="576"/>
                    </a:moveTo>
                    <a:lnTo>
                      <a:pt x="0" y="515"/>
                    </a:lnTo>
                    <a:lnTo>
                      <a:pt x="0" y="453"/>
                    </a:lnTo>
                    <a:lnTo>
                      <a:pt x="0" y="392"/>
                    </a:lnTo>
                    <a:lnTo>
                      <a:pt x="0" y="330"/>
                    </a:lnTo>
                    <a:lnTo>
                      <a:pt x="0" y="268"/>
                    </a:lnTo>
                    <a:lnTo>
                      <a:pt x="0" y="207"/>
                    </a:lnTo>
                    <a:lnTo>
                      <a:pt x="0" y="145"/>
                    </a:lnTo>
                    <a:lnTo>
                      <a:pt x="0" y="83"/>
                    </a:lnTo>
                    <a:lnTo>
                      <a:pt x="6" y="78"/>
                    </a:lnTo>
                    <a:lnTo>
                      <a:pt x="12" y="72"/>
                    </a:lnTo>
                    <a:lnTo>
                      <a:pt x="12" y="54"/>
                    </a:lnTo>
                    <a:lnTo>
                      <a:pt x="12" y="36"/>
                    </a:lnTo>
                    <a:lnTo>
                      <a:pt x="12" y="17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4" name="Freeform 334"/>
              <p:cNvSpPr>
                <a:spLocks/>
              </p:cNvSpPr>
              <p:nvPr/>
            </p:nvSpPr>
            <p:spPr bwMode="auto">
              <a:xfrm>
                <a:off x="7588" y="1992"/>
                <a:ext cx="29" cy="1"/>
              </a:xfrm>
              <a:custGeom>
                <a:avLst/>
                <a:gdLst>
                  <a:gd name="T0" fmla="*/ 144 w 144"/>
                  <a:gd name="T1" fmla="*/ 108 w 144"/>
                  <a:gd name="T2" fmla="*/ 72 w 144"/>
                  <a:gd name="T3" fmla="*/ 36 w 144"/>
                  <a:gd name="T4" fmla="*/ 0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144" y="0"/>
                    </a:moveTo>
                    <a:lnTo>
                      <a:pt x="108" y="0"/>
                    </a:lnTo>
                    <a:lnTo>
                      <a:pt x="72" y="0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5" name="Freeform 335"/>
              <p:cNvSpPr>
                <a:spLocks/>
              </p:cNvSpPr>
              <p:nvPr/>
            </p:nvSpPr>
            <p:spPr bwMode="auto">
              <a:xfrm>
                <a:off x="5895" y="1663"/>
                <a:ext cx="2" cy="288"/>
              </a:xfrm>
              <a:custGeom>
                <a:avLst/>
                <a:gdLst>
                  <a:gd name="T0" fmla="*/ 0 w 13"/>
                  <a:gd name="T1" fmla="*/ 1441 h 1441"/>
                  <a:gd name="T2" fmla="*/ 0 w 13"/>
                  <a:gd name="T3" fmla="*/ 1356 h 1441"/>
                  <a:gd name="T4" fmla="*/ 0 w 13"/>
                  <a:gd name="T5" fmla="*/ 1270 h 1441"/>
                  <a:gd name="T6" fmla="*/ 0 w 13"/>
                  <a:gd name="T7" fmla="*/ 1184 h 1441"/>
                  <a:gd name="T8" fmla="*/ 0 w 13"/>
                  <a:gd name="T9" fmla="*/ 1099 h 1441"/>
                  <a:gd name="T10" fmla="*/ 0 w 13"/>
                  <a:gd name="T11" fmla="*/ 1013 h 1441"/>
                  <a:gd name="T12" fmla="*/ 0 w 13"/>
                  <a:gd name="T13" fmla="*/ 927 h 1441"/>
                  <a:gd name="T14" fmla="*/ 0 w 13"/>
                  <a:gd name="T15" fmla="*/ 842 h 1441"/>
                  <a:gd name="T16" fmla="*/ 0 w 13"/>
                  <a:gd name="T17" fmla="*/ 756 h 1441"/>
                  <a:gd name="T18" fmla="*/ 6 w 13"/>
                  <a:gd name="T19" fmla="*/ 751 h 1441"/>
                  <a:gd name="T20" fmla="*/ 13 w 13"/>
                  <a:gd name="T21" fmla="*/ 745 h 1441"/>
                  <a:gd name="T22" fmla="*/ 13 w 13"/>
                  <a:gd name="T23" fmla="*/ 735 h 1441"/>
                  <a:gd name="T24" fmla="*/ 13 w 13"/>
                  <a:gd name="T25" fmla="*/ 727 h 1441"/>
                  <a:gd name="T26" fmla="*/ 13 w 13"/>
                  <a:gd name="T27" fmla="*/ 718 h 1441"/>
                  <a:gd name="T28" fmla="*/ 13 w 13"/>
                  <a:gd name="T29" fmla="*/ 709 h 1441"/>
                  <a:gd name="T30" fmla="*/ 6 w 13"/>
                  <a:gd name="T31" fmla="*/ 703 h 1441"/>
                  <a:gd name="T32" fmla="*/ 0 w 13"/>
                  <a:gd name="T33" fmla="*/ 697 h 1441"/>
                  <a:gd name="T34" fmla="*/ 0 w 13"/>
                  <a:gd name="T35" fmla="*/ 691 h 1441"/>
                  <a:gd name="T36" fmla="*/ 0 w 13"/>
                  <a:gd name="T37" fmla="*/ 685 h 1441"/>
                  <a:gd name="T38" fmla="*/ 6 w 13"/>
                  <a:gd name="T39" fmla="*/ 679 h 1441"/>
                  <a:gd name="T40" fmla="*/ 13 w 13"/>
                  <a:gd name="T41" fmla="*/ 672 h 1441"/>
                  <a:gd name="T42" fmla="*/ 13 w 13"/>
                  <a:gd name="T43" fmla="*/ 658 h 1441"/>
                  <a:gd name="T44" fmla="*/ 13 w 13"/>
                  <a:gd name="T45" fmla="*/ 642 h 1441"/>
                  <a:gd name="T46" fmla="*/ 13 w 13"/>
                  <a:gd name="T47" fmla="*/ 627 h 1441"/>
                  <a:gd name="T48" fmla="*/ 13 w 13"/>
                  <a:gd name="T49" fmla="*/ 612 h 1441"/>
                  <a:gd name="T50" fmla="*/ 6 w 13"/>
                  <a:gd name="T51" fmla="*/ 606 h 1441"/>
                  <a:gd name="T52" fmla="*/ 0 w 13"/>
                  <a:gd name="T53" fmla="*/ 601 h 1441"/>
                  <a:gd name="T54" fmla="*/ 0 w 13"/>
                  <a:gd name="T55" fmla="*/ 589 h 1441"/>
                  <a:gd name="T56" fmla="*/ 0 w 13"/>
                  <a:gd name="T57" fmla="*/ 576 h 1441"/>
                  <a:gd name="T58" fmla="*/ 0 w 13"/>
                  <a:gd name="T59" fmla="*/ 565 h 1441"/>
                  <a:gd name="T60" fmla="*/ 0 w 13"/>
                  <a:gd name="T61" fmla="*/ 553 h 1441"/>
                  <a:gd name="T62" fmla="*/ 6 w 13"/>
                  <a:gd name="T63" fmla="*/ 547 h 1441"/>
                  <a:gd name="T64" fmla="*/ 13 w 13"/>
                  <a:gd name="T65" fmla="*/ 540 h 1441"/>
                  <a:gd name="T66" fmla="*/ 13 w 13"/>
                  <a:gd name="T67" fmla="*/ 520 h 1441"/>
                  <a:gd name="T68" fmla="*/ 13 w 13"/>
                  <a:gd name="T69" fmla="*/ 499 h 1441"/>
                  <a:gd name="T70" fmla="*/ 13 w 13"/>
                  <a:gd name="T71" fmla="*/ 477 h 1441"/>
                  <a:gd name="T72" fmla="*/ 13 w 13"/>
                  <a:gd name="T73" fmla="*/ 457 h 1441"/>
                  <a:gd name="T74" fmla="*/ 6 w 13"/>
                  <a:gd name="T75" fmla="*/ 451 h 1441"/>
                  <a:gd name="T76" fmla="*/ 0 w 13"/>
                  <a:gd name="T77" fmla="*/ 444 h 1441"/>
                  <a:gd name="T78" fmla="*/ 6 w 13"/>
                  <a:gd name="T79" fmla="*/ 438 h 1441"/>
                  <a:gd name="T80" fmla="*/ 13 w 13"/>
                  <a:gd name="T81" fmla="*/ 432 h 1441"/>
                  <a:gd name="T82" fmla="*/ 13 w 13"/>
                  <a:gd name="T83" fmla="*/ 378 h 1441"/>
                  <a:gd name="T84" fmla="*/ 13 w 13"/>
                  <a:gd name="T85" fmla="*/ 325 h 1441"/>
                  <a:gd name="T86" fmla="*/ 13 w 13"/>
                  <a:gd name="T87" fmla="*/ 270 h 1441"/>
                  <a:gd name="T88" fmla="*/ 13 w 13"/>
                  <a:gd name="T89" fmla="*/ 216 h 1441"/>
                  <a:gd name="T90" fmla="*/ 13 w 13"/>
                  <a:gd name="T91" fmla="*/ 163 h 1441"/>
                  <a:gd name="T92" fmla="*/ 13 w 13"/>
                  <a:gd name="T93" fmla="*/ 108 h 1441"/>
                  <a:gd name="T94" fmla="*/ 13 w 13"/>
                  <a:gd name="T95" fmla="*/ 54 h 1441"/>
                  <a:gd name="T96" fmla="*/ 13 w 13"/>
                  <a:gd name="T97" fmla="*/ 0 h 1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3" h="1441">
                    <a:moveTo>
                      <a:pt x="0" y="1441"/>
                    </a:moveTo>
                    <a:lnTo>
                      <a:pt x="0" y="1356"/>
                    </a:lnTo>
                    <a:lnTo>
                      <a:pt x="0" y="1270"/>
                    </a:lnTo>
                    <a:lnTo>
                      <a:pt x="0" y="1184"/>
                    </a:lnTo>
                    <a:lnTo>
                      <a:pt x="0" y="1099"/>
                    </a:lnTo>
                    <a:lnTo>
                      <a:pt x="0" y="1013"/>
                    </a:lnTo>
                    <a:lnTo>
                      <a:pt x="0" y="927"/>
                    </a:lnTo>
                    <a:lnTo>
                      <a:pt x="0" y="842"/>
                    </a:lnTo>
                    <a:lnTo>
                      <a:pt x="0" y="756"/>
                    </a:lnTo>
                    <a:lnTo>
                      <a:pt x="6" y="751"/>
                    </a:lnTo>
                    <a:lnTo>
                      <a:pt x="13" y="745"/>
                    </a:lnTo>
                    <a:lnTo>
                      <a:pt x="13" y="735"/>
                    </a:lnTo>
                    <a:lnTo>
                      <a:pt x="13" y="727"/>
                    </a:lnTo>
                    <a:lnTo>
                      <a:pt x="13" y="718"/>
                    </a:lnTo>
                    <a:lnTo>
                      <a:pt x="13" y="709"/>
                    </a:lnTo>
                    <a:lnTo>
                      <a:pt x="6" y="703"/>
                    </a:lnTo>
                    <a:lnTo>
                      <a:pt x="0" y="697"/>
                    </a:lnTo>
                    <a:lnTo>
                      <a:pt x="0" y="691"/>
                    </a:lnTo>
                    <a:lnTo>
                      <a:pt x="0" y="685"/>
                    </a:lnTo>
                    <a:lnTo>
                      <a:pt x="6" y="679"/>
                    </a:lnTo>
                    <a:lnTo>
                      <a:pt x="13" y="672"/>
                    </a:lnTo>
                    <a:lnTo>
                      <a:pt x="13" y="658"/>
                    </a:lnTo>
                    <a:lnTo>
                      <a:pt x="13" y="642"/>
                    </a:lnTo>
                    <a:lnTo>
                      <a:pt x="13" y="627"/>
                    </a:lnTo>
                    <a:lnTo>
                      <a:pt x="13" y="612"/>
                    </a:lnTo>
                    <a:lnTo>
                      <a:pt x="6" y="606"/>
                    </a:lnTo>
                    <a:lnTo>
                      <a:pt x="0" y="601"/>
                    </a:lnTo>
                    <a:lnTo>
                      <a:pt x="0" y="589"/>
                    </a:lnTo>
                    <a:lnTo>
                      <a:pt x="0" y="576"/>
                    </a:lnTo>
                    <a:lnTo>
                      <a:pt x="0" y="565"/>
                    </a:lnTo>
                    <a:lnTo>
                      <a:pt x="0" y="553"/>
                    </a:lnTo>
                    <a:lnTo>
                      <a:pt x="6" y="547"/>
                    </a:lnTo>
                    <a:lnTo>
                      <a:pt x="13" y="540"/>
                    </a:lnTo>
                    <a:lnTo>
                      <a:pt x="13" y="520"/>
                    </a:lnTo>
                    <a:lnTo>
                      <a:pt x="13" y="499"/>
                    </a:lnTo>
                    <a:lnTo>
                      <a:pt x="13" y="477"/>
                    </a:lnTo>
                    <a:lnTo>
                      <a:pt x="13" y="457"/>
                    </a:lnTo>
                    <a:lnTo>
                      <a:pt x="6" y="451"/>
                    </a:lnTo>
                    <a:lnTo>
                      <a:pt x="0" y="444"/>
                    </a:lnTo>
                    <a:lnTo>
                      <a:pt x="6" y="438"/>
                    </a:lnTo>
                    <a:lnTo>
                      <a:pt x="13" y="432"/>
                    </a:lnTo>
                    <a:lnTo>
                      <a:pt x="13" y="378"/>
                    </a:lnTo>
                    <a:lnTo>
                      <a:pt x="13" y="325"/>
                    </a:lnTo>
                    <a:lnTo>
                      <a:pt x="13" y="270"/>
                    </a:lnTo>
                    <a:lnTo>
                      <a:pt x="13" y="216"/>
                    </a:lnTo>
                    <a:lnTo>
                      <a:pt x="13" y="163"/>
                    </a:lnTo>
                    <a:lnTo>
                      <a:pt x="13" y="108"/>
                    </a:lnTo>
                    <a:lnTo>
                      <a:pt x="13" y="54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6" name="Freeform 336"/>
              <p:cNvSpPr>
                <a:spLocks/>
              </p:cNvSpPr>
              <p:nvPr/>
            </p:nvSpPr>
            <p:spPr bwMode="auto">
              <a:xfrm>
                <a:off x="7588" y="1761"/>
                <a:ext cx="2" cy="115"/>
              </a:xfrm>
              <a:custGeom>
                <a:avLst/>
                <a:gdLst>
                  <a:gd name="T0" fmla="*/ 12 w 12"/>
                  <a:gd name="T1" fmla="*/ 576 h 576"/>
                  <a:gd name="T2" fmla="*/ 6 w 12"/>
                  <a:gd name="T3" fmla="*/ 569 h 576"/>
                  <a:gd name="T4" fmla="*/ 0 w 12"/>
                  <a:gd name="T5" fmla="*/ 563 h 576"/>
                  <a:gd name="T6" fmla="*/ 0 w 12"/>
                  <a:gd name="T7" fmla="*/ 528 h 576"/>
                  <a:gd name="T8" fmla="*/ 0 w 12"/>
                  <a:gd name="T9" fmla="*/ 492 h 576"/>
                  <a:gd name="T10" fmla="*/ 0 w 12"/>
                  <a:gd name="T11" fmla="*/ 456 h 576"/>
                  <a:gd name="T12" fmla="*/ 0 w 12"/>
                  <a:gd name="T13" fmla="*/ 420 h 576"/>
                  <a:gd name="T14" fmla="*/ 6 w 12"/>
                  <a:gd name="T15" fmla="*/ 415 h 576"/>
                  <a:gd name="T16" fmla="*/ 12 w 12"/>
                  <a:gd name="T17" fmla="*/ 407 h 576"/>
                  <a:gd name="T18" fmla="*/ 12 w 12"/>
                  <a:gd name="T19" fmla="*/ 396 h 576"/>
                  <a:gd name="T20" fmla="*/ 12 w 12"/>
                  <a:gd name="T21" fmla="*/ 384 h 576"/>
                  <a:gd name="T22" fmla="*/ 6 w 12"/>
                  <a:gd name="T23" fmla="*/ 378 h 576"/>
                  <a:gd name="T24" fmla="*/ 0 w 12"/>
                  <a:gd name="T25" fmla="*/ 371 h 576"/>
                  <a:gd name="T26" fmla="*/ 0 w 12"/>
                  <a:gd name="T27" fmla="*/ 352 h 576"/>
                  <a:gd name="T28" fmla="*/ 0 w 12"/>
                  <a:gd name="T29" fmla="*/ 332 h 576"/>
                  <a:gd name="T30" fmla="*/ 0 w 12"/>
                  <a:gd name="T31" fmla="*/ 314 h 576"/>
                  <a:gd name="T32" fmla="*/ 0 w 12"/>
                  <a:gd name="T33" fmla="*/ 294 h 576"/>
                  <a:gd name="T34" fmla="*/ 0 w 12"/>
                  <a:gd name="T35" fmla="*/ 274 h 576"/>
                  <a:gd name="T36" fmla="*/ 0 w 12"/>
                  <a:gd name="T37" fmla="*/ 255 h 576"/>
                  <a:gd name="T38" fmla="*/ 0 w 12"/>
                  <a:gd name="T39" fmla="*/ 235 h 576"/>
                  <a:gd name="T40" fmla="*/ 0 w 12"/>
                  <a:gd name="T41" fmla="*/ 216 h 576"/>
                  <a:gd name="T42" fmla="*/ 6 w 12"/>
                  <a:gd name="T43" fmla="*/ 210 h 576"/>
                  <a:gd name="T44" fmla="*/ 12 w 12"/>
                  <a:gd name="T45" fmla="*/ 204 h 576"/>
                  <a:gd name="T46" fmla="*/ 12 w 12"/>
                  <a:gd name="T47" fmla="*/ 186 h 576"/>
                  <a:gd name="T48" fmla="*/ 12 w 12"/>
                  <a:gd name="T49" fmla="*/ 167 h 576"/>
                  <a:gd name="T50" fmla="*/ 12 w 12"/>
                  <a:gd name="T51" fmla="*/ 149 h 576"/>
                  <a:gd name="T52" fmla="*/ 12 w 12"/>
                  <a:gd name="T53" fmla="*/ 131 h 576"/>
                  <a:gd name="T54" fmla="*/ 6 w 12"/>
                  <a:gd name="T55" fmla="*/ 126 h 576"/>
                  <a:gd name="T56" fmla="*/ 0 w 12"/>
                  <a:gd name="T57" fmla="*/ 119 h 576"/>
                  <a:gd name="T58" fmla="*/ 0 w 12"/>
                  <a:gd name="T59" fmla="*/ 107 h 576"/>
                  <a:gd name="T60" fmla="*/ 0 w 12"/>
                  <a:gd name="T61" fmla="*/ 96 h 576"/>
                  <a:gd name="T62" fmla="*/ 0 w 12"/>
                  <a:gd name="T63" fmla="*/ 83 h 576"/>
                  <a:gd name="T64" fmla="*/ 0 w 12"/>
                  <a:gd name="T65" fmla="*/ 71 h 576"/>
                  <a:gd name="T66" fmla="*/ 6 w 12"/>
                  <a:gd name="T67" fmla="*/ 66 h 576"/>
                  <a:gd name="T68" fmla="*/ 12 w 12"/>
                  <a:gd name="T69" fmla="*/ 60 h 576"/>
                  <a:gd name="T70" fmla="*/ 12 w 12"/>
                  <a:gd name="T71" fmla="*/ 44 h 576"/>
                  <a:gd name="T72" fmla="*/ 12 w 12"/>
                  <a:gd name="T73" fmla="*/ 30 h 576"/>
                  <a:gd name="T74" fmla="*/ 12 w 12"/>
                  <a:gd name="T75" fmla="*/ 14 h 576"/>
                  <a:gd name="T76" fmla="*/ 12 w 12"/>
                  <a:gd name="T77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2" h="576">
                    <a:moveTo>
                      <a:pt x="12" y="576"/>
                    </a:moveTo>
                    <a:lnTo>
                      <a:pt x="6" y="569"/>
                    </a:lnTo>
                    <a:lnTo>
                      <a:pt x="0" y="563"/>
                    </a:lnTo>
                    <a:lnTo>
                      <a:pt x="0" y="528"/>
                    </a:lnTo>
                    <a:lnTo>
                      <a:pt x="0" y="492"/>
                    </a:lnTo>
                    <a:lnTo>
                      <a:pt x="0" y="456"/>
                    </a:lnTo>
                    <a:lnTo>
                      <a:pt x="0" y="420"/>
                    </a:lnTo>
                    <a:lnTo>
                      <a:pt x="6" y="415"/>
                    </a:lnTo>
                    <a:lnTo>
                      <a:pt x="12" y="407"/>
                    </a:lnTo>
                    <a:lnTo>
                      <a:pt x="12" y="396"/>
                    </a:lnTo>
                    <a:lnTo>
                      <a:pt x="12" y="384"/>
                    </a:lnTo>
                    <a:lnTo>
                      <a:pt x="6" y="378"/>
                    </a:lnTo>
                    <a:lnTo>
                      <a:pt x="0" y="371"/>
                    </a:lnTo>
                    <a:lnTo>
                      <a:pt x="0" y="352"/>
                    </a:lnTo>
                    <a:lnTo>
                      <a:pt x="0" y="332"/>
                    </a:lnTo>
                    <a:lnTo>
                      <a:pt x="0" y="314"/>
                    </a:lnTo>
                    <a:lnTo>
                      <a:pt x="0" y="294"/>
                    </a:lnTo>
                    <a:lnTo>
                      <a:pt x="0" y="274"/>
                    </a:lnTo>
                    <a:lnTo>
                      <a:pt x="0" y="255"/>
                    </a:lnTo>
                    <a:lnTo>
                      <a:pt x="0" y="235"/>
                    </a:lnTo>
                    <a:lnTo>
                      <a:pt x="0" y="216"/>
                    </a:lnTo>
                    <a:lnTo>
                      <a:pt x="6" y="210"/>
                    </a:lnTo>
                    <a:lnTo>
                      <a:pt x="12" y="204"/>
                    </a:lnTo>
                    <a:lnTo>
                      <a:pt x="12" y="186"/>
                    </a:lnTo>
                    <a:lnTo>
                      <a:pt x="12" y="167"/>
                    </a:lnTo>
                    <a:lnTo>
                      <a:pt x="12" y="149"/>
                    </a:lnTo>
                    <a:lnTo>
                      <a:pt x="12" y="131"/>
                    </a:lnTo>
                    <a:lnTo>
                      <a:pt x="6" y="126"/>
                    </a:lnTo>
                    <a:lnTo>
                      <a:pt x="0" y="119"/>
                    </a:lnTo>
                    <a:lnTo>
                      <a:pt x="0" y="107"/>
                    </a:lnTo>
                    <a:lnTo>
                      <a:pt x="0" y="96"/>
                    </a:lnTo>
                    <a:lnTo>
                      <a:pt x="0" y="83"/>
                    </a:lnTo>
                    <a:lnTo>
                      <a:pt x="0" y="71"/>
                    </a:lnTo>
                    <a:lnTo>
                      <a:pt x="6" y="66"/>
                    </a:lnTo>
                    <a:lnTo>
                      <a:pt x="12" y="60"/>
                    </a:lnTo>
                    <a:lnTo>
                      <a:pt x="12" y="44"/>
                    </a:lnTo>
                    <a:lnTo>
                      <a:pt x="12" y="30"/>
                    </a:lnTo>
                    <a:lnTo>
                      <a:pt x="12" y="14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7" name="Freeform 337"/>
              <p:cNvSpPr>
                <a:spLocks/>
              </p:cNvSpPr>
              <p:nvPr/>
            </p:nvSpPr>
            <p:spPr bwMode="auto">
              <a:xfrm>
                <a:off x="7590" y="1876"/>
                <a:ext cx="27" cy="1"/>
              </a:xfrm>
              <a:custGeom>
                <a:avLst/>
                <a:gdLst>
                  <a:gd name="T0" fmla="*/ 132 w 132"/>
                  <a:gd name="T1" fmla="*/ 99 w 132"/>
                  <a:gd name="T2" fmla="*/ 66 w 132"/>
                  <a:gd name="T3" fmla="*/ 33 w 132"/>
                  <a:gd name="T4" fmla="*/ 0 w 13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2">
                    <a:moveTo>
                      <a:pt x="132" y="0"/>
                    </a:moveTo>
                    <a:lnTo>
                      <a:pt x="99" y="0"/>
                    </a:lnTo>
                    <a:lnTo>
                      <a:pt x="66" y="0"/>
                    </a:lnTo>
                    <a:lnTo>
                      <a:pt x="3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8" name="Freeform 338"/>
              <p:cNvSpPr>
                <a:spLocks/>
              </p:cNvSpPr>
              <p:nvPr/>
            </p:nvSpPr>
            <p:spPr bwMode="auto">
              <a:xfrm>
                <a:off x="7247" y="1860"/>
                <a:ext cx="7" cy="4"/>
              </a:xfrm>
              <a:custGeom>
                <a:avLst/>
                <a:gdLst>
                  <a:gd name="T0" fmla="*/ 0 w 35"/>
                  <a:gd name="T1" fmla="*/ 24 h 24"/>
                  <a:gd name="T2" fmla="*/ 11 w 35"/>
                  <a:gd name="T3" fmla="*/ 12 h 24"/>
                  <a:gd name="T4" fmla="*/ 24 w 35"/>
                  <a:gd name="T5" fmla="*/ 0 h 24"/>
                  <a:gd name="T6" fmla="*/ 30 w 35"/>
                  <a:gd name="T7" fmla="*/ 0 h 24"/>
                  <a:gd name="T8" fmla="*/ 35 w 35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4">
                    <a:moveTo>
                      <a:pt x="0" y="24"/>
                    </a:moveTo>
                    <a:lnTo>
                      <a:pt x="11" y="12"/>
                    </a:lnTo>
                    <a:lnTo>
                      <a:pt x="24" y="0"/>
                    </a:lnTo>
                    <a:lnTo>
                      <a:pt x="30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39" name="Freeform 339"/>
              <p:cNvSpPr>
                <a:spLocks/>
              </p:cNvSpPr>
              <p:nvPr/>
            </p:nvSpPr>
            <p:spPr bwMode="auto">
              <a:xfrm>
                <a:off x="7254" y="1855"/>
                <a:ext cx="1" cy="5"/>
              </a:xfrm>
              <a:custGeom>
                <a:avLst/>
                <a:gdLst>
                  <a:gd name="T0" fmla="*/ 25 h 25"/>
                  <a:gd name="T1" fmla="*/ 13 h 25"/>
                  <a:gd name="T2" fmla="*/ 0 h 25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5">
                    <a:moveTo>
                      <a:pt x="0" y="25"/>
                    </a:move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0" name="Freeform 340"/>
              <p:cNvSpPr>
                <a:spLocks/>
              </p:cNvSpPr>
              <p:nvPr/>
            </p:nvSpPr>
            <p:spPr bwMode="auto">
              <a:xfrm>
                <a:off x="7098" y="1521"/>
                <a:ext cx="156" cy="334"/>
              </a:xfrm>
              <a:custGeom>
                <a:avLst/>
                <a:gdLst>
                  <a:gd name="T0" fmla="*/ 763 w 779"/>
                  <a:gd name="T1" fmla="*/ 1663 h 1668"/>
                  <a:gd name="T2" fmla="*/ 750 w 779"/>
                  <a:gd name="T3" fmla="*/ 1639 h 1668"/>
                  <a:gd name="T4" fmla="*/ 738 w 779"/>
                  <a:gd name="T5" fmla="*/ 1621 h 1668"/>
                  <a:gd name="T6" fmla="*/ 708 w 779"/>
                  <a:gd name="T7" fmla="*/ 1591 h 1668"/>
                  <a:gd name="T8" fmla="*/ 695 w 779"/>
                  <a:gd name="T9" fmla="*/ 1567 h 1668"/>
                  <a:gd name="T10" fmla="*/ 683 w 779"/>
                  <a:gd name="T11" fmla="*/ 1536 h 1668"/>
                  <a:gd name="T12" fmla="*/ 672 w 779"/>
                  <a:gd name="T13" fmla="*/ 1501 h 1668"/>
                  <a:gd name="T14" fmla="*/ 660 w 779"/>
                  <a:gd name="T15" fmla="*/ 1465 h 1668"/>
                  <a:gd name="T16" fmla="*/ 648 w 779"/>
                  <a:gd name="T17" fmla="*/ 1434 h 1668"/>
                  <a:gd name="T18" fmla="*/ 636 w 779"/>
                  <a:gd name="T19" fmla="*/ 1411 h 1668"/>
                  <a:gd name="T20" fmla="*/ 624 w 779"/>
                  <a:gd name="T21" fmla="*/ 1387 h 1668"/>
                  <a:gd name="T22" fmla="*/ 612 w 779"/>
                  <a:gd name="T23" fmla="*/ 1363 h 1668"/>
                  <a:gd name="T24" fmla="*/ 600 w 779"/>
                  <a:gd name="T25" fmla="*/ 1338 h 1668"/>
                  <a:gd name="T26" fmla="*/ 587 w 779"/>
                  <a:gd name="T27" fmla="*/ 1314 h 1668"/>
                  <a:gd name="T28" fmla="*/ 576 w 779"/>
                  <a:gd name="T29" fmla="*/ 1291 h 1668"/>
                  <a:gd name="T30" fmla="*/ 563 w 779"/>
                  <a:gd name="T31" fmla="*/ 1267 h 1668"/>
                  <a:gd name="T32" fmla="*/ 552 w 779"/>
                  <a:gd name="T33" fmla="*/ 1242 h 1668"/>
                  <a:gd name="T34" fmla="*/ 540 w 779"/>
                  <a:gd name="T35" fmla="*/ 1218 h 1668"/>
                  <a:gd name="T36" fmla="*/ 528 w 779"/>
                  <a:gd name="T37" fmla="*/ 1195 h 1668"/>
                  <a:gd name="T38" fmla="*/ 516 w 779"/>
                  <a:gd name="T39" fmla="*/ 1165 h 1668"/>
                  <a:gd name="T40" fmla="*/ 504 w 779"/>
                  <a:gd name="T41" fmla="*/ 1135 h 1668"/>
                  <a:gd name="T42" fmla="*/ 491 w 779"/>
                  <a:gd name="T43" fmla="*/ 1110 h 1668"/>
                  <a:gd name="T44" fmla="*/ 480 w 779"/>
                  <a:gd name="T45" fmla="*/ 1081 h 1668"/>
                  <a:gd name="T46" fmla="*/ 467 w 779"/>
                  <a:gd name="T47" fmla="*/ 1050 h 1668"/>
                  <a:gd name="T48" fmla="*/ 455 w 779"/>
                  <a:gd name="T49" fmla="*/ 1026 h 1668"/>
                  <a:gd name="T50" fmla="*/ 444 w 779"/>
                  <a:gd name="T51" fmla="*/ 1002 h 1668"/>
                  <a:gd name="T52" fmla="*/ 432 w 779"/>
                  <a:gd name="T53" fmla="*/ 979 h 1668"/>
                  <a:gd name="T54" fmla="*/ 420 w 779"/>
                  <a:gd name="T55" fmla="*/ 954 h 1668"/>
                  <a:gd name="T56" fmla="*/ 408 w 779"/>
                  <a:gd name="T57" fmla="*/ 931 h 1668"/>
                  <a:gd name="T58" fmla="*/ 395 w 779"/>
                  <a:gd name="T59" fmla="*/ 906 h 1668"/>
                  <a:gd name="T60" fmla="*/ 384 w 779"/>
                  <a:gd name="T61" fmla="*/ 876 h 1668"/>
                  <a:gd name="T62" fmla="*/ 371 w 779"/>
                  <a:gd name="T63" fmla="*/ 843 h 1668"/>
                  <a:gd name="T64" fmla="*/ 365 w 779"/>
                  <a:gd name="T65" fmla="*/ 810 h 1668"/>
                  <a:gd name="T66" fmla="*/ 354 w 779"/>
                  <a:gd name="T67" fmla="*/ 786 h 1668"/>
                  <a:gd name="T68" fmla="*/ 335 w 779"/>
                  <a:gd name="T69" fmla="*/ 745 h 1668"/>
                  <a:gd name="T70" fmla="*/ 318 w 779"/>
                  <a:gd name="T71" fmla="*/ 702 h 1668"/>
                  <a:gd name="T72" fmla="*/ 306 w 779"/>
                  <a:gd name="T73" fmla="*/ 678 h 1668"/>
                  <a:gd name="T74" fmla="*/ 294 w 779"/>
                  <a:gd name="T75" fmla="*/ 655 h 1668"/>
                  <a:gd name="T76" fmla="*/ 282 w 779"/>
                  <a:gd name="T77" fmla="*/ 630 h 1668"/>
                  <a:gd name="T78" fmla="*/ 269 w 779"/>
                  <a:gd name="T79" fmla="*/ 607 h 1668"/>
                  <a:gd name="T80" fmla="*/ 258 w 779"/>
                  <a:gd name="T81" fmla="*/ 570 h 1668"/>
                  <a:gd name="T82" fmla="*/ 246 w 779"/>
                  <a:gd name="T83" fmla="*/ 547 h 1668"/>
                  <a:gd name="T84" fmla="*/ 234 w 779"/>
                  <a:gd name="T85" fmla="*/ 522 h 1668"/>
                  <a:gd name="T86" fmla="*/ 222 w 779"/>
                  <a:gd name="T87" fmla="*/ 498 h 1668"/>
                  <a:gd name="T88" fmla="*/ 210 w 779"/>
                  <a:gd name="T89" fmla="*/ 462 h 1668"/>
                  <a:gd name="T90" fmla="*/ 198 w 779"/>
                  <a:gd name="T91" fmla="*/ 438 h 1668"/>
                  <a:gd name="T92" fmla="*/ 186 w 779"/>
                  <a:gd name="T93" fmla="*/ 415 h 1668"/>
                  <a:gd name="T94" fmla="*/ 173 w 779"/>
                  <a:gd name="T95" fmla="*/ 378 h 1668"/>
                  <a:gd name="T96" fmla="*/ 162 w 779"/>
                  <a:gd name="T97" fmla="*/ 354 h 1668"/>
                  <a:gd name="T98" fmla="*/ 150 w 779"/>
                  <a:gd name="T99" fmla="*/ 319 h 1668"/>
                  <a:gd name="T100" fmla="*/ 137 w 779"/>
                  <a:gd name="T101" fmla="*/ 294 h 1668"/>
                  <a:gd name="T102" fmla="*/ 126 w 779"/>
                  <a:gd name="T103" fmla="*/ 270 h 1668"/>
                  <a:gd name="T104" fmla="*/ 114 w 779"/>
                  <a:gd name="T105" fmla="*/ 245 h 1668"/>
                  <a:gd name="T106" fmla="*/ 102 w 779"/>
                  <a:gd name="T107" fmla="*/ 210 h 1668"/>
                  <a:gd name="T108" fmla="*/ 90 w 779"/>
                  <a:gd name="T109" fmla="*/ 187 h 1668"/>
                  <a:gd name="T110" fmla="*/ 77 w 779"/>
                  <a:gd name="T111" fmla="*/ 162 h 1668"/>
                  <a:gd name="T112" fmla="*/ 66 w 779"/>
                  <a:gd name="T113" fmla="*/ 126 h 1668"/>
                  <a:gd name="T114" fmla="*/ 54 w 779"/>
                  <a:gd name="T115" fmla="*/ 102 h 1668"/>
                  <a:gd name="T116" fmla="*/ 41 w 779"/>
                  <a:gd name="T117" fmla="*/ 78 h 1668"/>
                  <a:gd name="T118" fmla="*/ 29 w 779"/>
                  <a:gd name="T119" fmla="*/ 42 h 1668"/>
                  <a:gd name="T120" fmla="*/ 11 w 779"/>
                  <a:gd name="T121" fmla="*/ 11 h 1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779" h="1668">
                    <a:moveTo>
                      <a:pt x="779" y="1668"/>
                    </a:moveTo>
                    <a:lnTo>
                      <a:pt x="774" y="1668"/>
                    </a:lnTo>
                    <a:lnTo>
                      <a:pt x="768" y="1668"/>
                    </a:lnTo>
                    <a:lnTo>
                      <a:pt x="763" y="1663"/>
                    </a:lnTo>
                    <a:lnTo>
                      <a:pt x="756" y="1656"/>
                    </a:lnTo>
                    <a:lnTo>
                      <a:pt x="756" y="1651"/>
                    </a:lnTo>
                    <a:lnTo>
                      <a:pt x="756" y="1645"/>
                    </a:lnTo>
                    <a:lnTo>
                      <a:pt x="750" y="1639"/>
                    </a:lnTo>
                    <a:lnTo>
                      <a:pt x="744" y="1633"/>
                    </a:lnTo>
                    <a:lnTo>
                      <a:pt x="744" y="1627"/>
                    </a:lnTo>
                    <a:lnTo>
                      <a:pt x="744" y="1621"/>
                    </a:lnTo>
                    <a:lnTo>
                      <a:pt x="738" y="1621"/>
                    </a:lnTo>
                    <a:lnTo>
                      <a:pt x="732" y="1621"/>
                    </a:lnTo>
                    <a:lnTo>
                      <a:pt x="720" y="1609"/>
                    </a:lnTo>
                    <a:lnTo>
                      <a:pt x="708" y="1597"/>
                    </a:lnTo>
                    <a:lnTo>
                      <a:pt x="708" y="1591"/>
                    </a:lnTo>
                    <a:lnTo>
                      <a:pt x="708" y="1585"/>
                    </a:lnTo>
                    <a:lnTo>
                      <a:pt x="702" y="1579"/>
                    </a:lnTo>
                    <a:lnTo>
                      <a:pt x="695" y="1572"/>
                    </a:lnTo>
                    <a:lnTo>
                      <a:pt x="695" y="1567"/>
                    </a:lnTo>
                    <a:lnTo>
                      <a:pt x="695" y="1560"/>
                    </a:lnTo>
                    <a:lnTo>
                      <a:pt x="690" y="1555"/>
                    </a:lnTo>
                    <a:lnTo>
                      <a:pt x="683" y="1549"/>
                    </a:lnTo>
                    <a:lnTo>
                      <a:pt x="683" y="1536"/>
                    </a:lnTo>
                    <a:lnTo>
                      <a:pt x="683" y="1525"/>
                    </a:lnTo>
                    <a:lnTo>
                      <a:pt x="678" y="1520"/>
                    </a:lnTo>
                    <a:lnTo>
                      <a:pt x="672" y="1512"/>
                    </a:lnTo>
                    <a:lnTo>
                      <a:pt x="672" y="1501"/>
                    </a:lnTo>
                    <a:lnTo>
                      <a:pt x="672" y="1489"/>
                    </a:lnTo>
                    <a:lnTo>
                      <a:pt x="666" y="1483"/>
                    </a:lnTo>
                    <a:lnTo>
                      <a:pt x="660" y="1476"/>
                    </a:lnTo>
                    <a:lnTo>
                      <a:pt x="660" y="1465"/>
                    </a:lnTo>
                    <a:lnTo>
                      <a:pt x="660" y="1453"/>
                    </a:lnTo>
                    <a:lnTo>
                      <a:pt x="654" y="1446"/>
                    </a:lnTo>
                    <a:lnTo>
                      <a:pt x="648" y="1440"/>
                    </a:lnTo>
                    <a:lnTo>
                      <a:pt x="648" y="1434"/>
                    </a:lnTo>
                    <a:lnTo>
                      <a:pt x="648" y="1428"/>
                    </a:lnTo>
                    <a:lnTo>
                      <a:pt x="642" y="1423"/>
                    </a:lnTo>
                    <a:lnTo>
                      <a:pt x="636" y="1417"/>
                    </a:lnTo>
                    <a:lnTo>
                      <a:pt x="636" y="1411"/>
                    </a:lnTo>
                    <a:lnTo>
                      <a:pt x="636" y="1405"/>
                    </a:lnTo>
                    <a:lnTo>
                      <a:pt x="630" y="1399"/>
                    </a:lnTo>
                    <a:lnTo>
                      <a:pt x="624" y="1393"/>
                    </a:lnTo>
                    <a:lnTo>
                      <a:pt x="624" y="1387"/>
                    </a:lnTo>
                    <a:lnTo>
                      <a:pt x="624" y="1380"/>
                    </a:lnTo>
                    <a:lnTo>
                      <a:pt x="618" y="1375"/>
                    </a:lnTo>
                    <a:lnTo>
                      <a:pt x="612" y="1368"/>
                    </a:lnTo>
                    <a:lnTo>
                      <a:pt x="612" y="1363"/>
                    </a:lnTo>
                    <a:lnTo>
                      <a:pt x="612" y="1357"/>
                    </a:lnTo>
                    <a:lnTo>
                      <a:pt x="606" y="1350"/>
                    </a:lnTo>
                    <a:lnTo>
                      <a:pt x="600" y="1344"/>
                    </a:lnTo>
                    <a:lnTo>
                      <a:pt x="600" y="1338"/>
                    </a:lnTo>
                    <a:lnTo>
                      <a:pt x="600" y="1332"/>
                    </a:lnTo>
                    <a:lnTo>
                      <a:pt x="594" y="1327"/>
                    </a:lnTo>
                    <a:lnTo>
                      <a:pt x="587" y="1320"/>
                    </a:lnTo>
                    <a:lnTo>
                      <a:pt x="587" y="1314"/>
                    </a:lnTo>
                    <a:lnTo>
                      <a:pt x="587" y="1309"/>
                    </a:lnTo>
                    <a:lnTo>
                      <a:pt x="582" y="1303"/>
                    </a:lnTo>
                    <a:lnTo>
                      <a:pt x="576" y="1297"/>
                    </a:lnTo>
                    <a:lnTo>
                      <a:pt x="576" y="1291"/>
                    </a:lnTo>
                    <a:lnTo>
                      <a:pt x="576" y="1284"/>
                    </a:lnTo>
                    <a:lnTo>
                      <a:pt x="570" y="1279"/>
                    </a:lnTo>
                    <a:lnTo>
                      <a:pt x="563" y="1272"/>
                    </a:lnTo>
                    <a:lnTo>
                      <a:pt x="563" y="1267"/>
                    </a:lnTo>
                    <a:lnTo>
                      <a:pt x="563" y="1261"/>
                    </a:lnTo>
                    <a:lnTo>
                      <a:pt x="558" y="1255"/>
                    </a:lnTo>
                    <a:lnTo>
                      <a:pt x="552" y="1248"/>
                    </a:lnTo>
                    <a:lnTo>
                      <a:pt x="552" y="1242"/>
                    </a:lnTo>
                    <a:lnTo>
                      <a:pt x="552" y="1236"/>
                    </a:lnTo>
                    <a:lnTo>
                      <a:pt x="546" y="1231"/>
                    </a:lnTo>
                    <a:lnTo>
                      <a:pt x="540" y="1224"/>
                    </a:lnTo>
                    <a:lnTo>
                      <a:pt x="540" y="1218"/>
                    </a:lnTo>
                    <a:lnTo>
                      <a:pt x="540" y="1212"/>
                    </a:lnTo>
                    <a:lnTo>
                      <a:pt x="535" y="1207"/>
                    </a:lnTo>
                    <a:lnTo>
                      <a:pt x="528" y="1201"/>
                    </a:lnTo>
                    <a:lnTo>
                      <a:pt x="528" y="1195"/>
                    </a:lnTo>
                    <a:lnTo>
                      <a:pt x="528" y="1188"/>
                    </a:lnTo>
                    <a:lnTo>
                      <a:pt x="522" y="1183"/>
                    </a:lnTo>
                    <a:lnTo>
                      <a:pt x="516" y="1176"/>
                    </a:lnTo>
                    <a:lnTo>
                      <a:pt x="516" y="1165"/>
                    </a:lnTo>
                    <a:lnTo>
                      <a:pt x="516" y="1152"/>
                    </a:lnTo>
                    <a:lnTo>
                      <a:pt x="510" y="1146"/>
                    </a:lnTo>
                    <a:lnTo>
                      <a:pt x="504" y="1140"/>
                    </a:lnTo>
                    <a:lnTo>
                      <a:pt x="504" y="1135"/>
                    </a:lnTo>
                    <a:lnTo>
                      <a:pt x="504" y="1128"/>
                    </a:lnTo>
                    <a:lnTo>
                      <a:pt x="498" y="1122"/>
                    </a:lnTo>
                    <a:lnTo>
                      <a:pt x="491" y="1116"/>
                    </a:lnTo>
                    <a:lnTo>
                      <a:pt x="491" y="1110"/>
                    </a:lnTo>
                    <a:lnTo>
                      <a:pt x="491" y="1104"/>
                    </a:lnTo>
                    <a:lnTo>
                      <a:pt x="486" y="1099"/>
                    </a:lnTo>
                    <a:lnTo>
                      <a:pt x="480" y="1093"/>
                    </a:lnTo>
                    <a:lnTo>
                      <a:pt x="480" y="1081"/>
                    </a:lnTo>
                    <a:lnTo>
                      <a:pt x="480" y="1069"/>
                    </a:lnTo>
                    <a:lnTo>
                      <a:pt x="474" y="1063"/>
                    </a:lnTo>
                    <a:lnTo>
                      <a:pt x="467" y="1056"/>
                    </a:lnTo>
                    <a:lnTo>
                      <a:pt x="467" y="1050"/>
                    </a:lnTo>
                    <a:lnTo>
                      <a:pt x="467" y="1044"/>
                    </a:lnTo>
                    <a:lnTo>
                      <a:pt x="461" y="1039"/>
                    </a:lnTo>
                    <a:lnTo>
                      <a:pt x="455" y="1032"/>
                    </a:lnTo>
                    <a:lnTo>
                      <a:pt x="455" y="1026"/>
                    </a:lnTo>
                    <a:lnTo>
                      <a:pt x="455" y="1020"/>
                    </a:lnTo>
                    <a:lnTo>
                      <a:pt x="450" y="1014"/>
                    </a:lnTo>
                    <a:lnTo>
                      <a:pt x="444" y="1008"/>
                    </a:lnTo>
                    <a:lnTo>
                      <a:pt x="444" y="1002"/>
                    </a:lnTo>
                    <a:lnTo>
                      <a:pt x="444" y="996"/>
                    </a:lnTo>
                    <a:lnTo>
                      <a:pt x="439" y="990"/>
                    </a:lnTo>
                    <a:lnTo>
                      <a:pt x="432" y="984"/>
                    </a:lnTo>
                    <a:lnTo>
                      <a:pt x="432" y="979"/>
                    </a:lnTo>
                    <a:lnTo>
                      <a:pt x="432" y="973"/>
                    </a:lnTo>
                    <a:lnTo>
                      <a:pt x="426" y="967"/>
                    </a:lnTo>
                    <a:lnTo>
                      <a:pt x="420" y="960"/>
                    </a:lnTo>
                    <a:lnTo>
                      <a:pt x="420" y="954"/>
                    </a:lnTo>
                    <a:lnTo>
                      <a:pt x="420" y="948"/>
                    </a:lnTo>
                    <a:lnTo>
                      <a:pt x="414" y="943"/>
                    </a:lnTo>
                    <a:lnTo>
                      <a:pt x="408" y="936"/>
                    </a:lnTo>
                    <a:lnTo>
                      <a:pt x="408" y="931"/>
                    </a:lnTo>
                    <a:lnTo>
                      <a:pt x="408" y="924"/>
                    </a:lnTo>
                    <a:lnTo>
                      <a:pt x="402" y="918"/>
                    </a:lnTo>
                    <a:lnTo>
                      <a:pt x="395" y="912"/>
                    </a:lnTo>
                    <a:lnTo>
                      <a:pt x="395" y="906"/>
                    </a:lnTo>
                    <a:lnTo>
                      <a:pt x="395" y="900"/>
                    </a:lnTo>
                    <a:lnTo>
                      <a:pt x="390" y="894"/>
                    </a:lnTo>
                    <a:lnTo>
                      <a:pt x="384" y="888"/>
                    </a:lnTo>
                    <a:lnTo>
                      <a:pt x="384" y="876"/>
                    </a:lnTo>
                    <a:lnTo>
                      <a:pt x="384" y="864"/>
                    </a:lnTo>
                    <a:lnTo>
                      <a:pt x="378" y="858"/>
                    </a:lnTo>
                    <a:lnTo>
                      <a:pt x="371" y="852"/>
                    </a:lnTo>
                    <a:lnTo>
                      <a:pt x="371" y="843"/>
                    </a:lnTo>
                    <a:lnTo>
                      <a:pt x="371" y="835"/>
                    </a:lnTo>
                    <a:lnTo>
                      <a:pt x="371" y="825"/>
                    </a:lnTo>
                    <a:lnTo>
                      <a:pt x="371" y="816"/>
                    </a:lnTo>
                    <a:lnTo>
                      <a:pt x="365" y="810"/>
                    </a:lnTo>
                    <a:lnTo>
                      <a:pt x="359" y="804"/>
                    </a:lnTo>
                    <a:lnTo>
                      <a:pt x="359" y="798"/>
                    </a:lnTo>
                    <a:lnTo>
                      <a:pt x="359" y="792"/>
                    </a:lnTo>
                    <a:lnTo>
                      <a:pt x="354" y="786"/>
                    </a:lnTo>
                    <a:lnTo>
                      <a:pt x="347" y="780"/>
                    </a:lnTo>
                    <a:lnTo>
                      <a:pt x="347" y="769"/>
                    </a:lnTo>
                    <a:lnTo>
                      <a:pt x="347" y="756"/>
                    </a:lnTo>
                    <a:lnTo>
                      <a:pt x="335" y="745"/>
                    </a:lnTo>
                    <a:lnTo>
                      <a:pt x="324" y="732"/>
                    </a:lnTo>
                    <a:lnTo>
                      <a:pt x="324" y="720"/>
                    </a:lnTo>
                    <a:lnTo>
                      <a:pt x="324" y="708"/>
                    </a:lnTo>
                    <a:lnTo>
                      <a:pt x="318" y="702"/>
                    </a:lnTo>
                    <a:lnTo>
                      <a:pt x="312" y="696"/>
                    </a:lnTo>
                    <a:lnTo>
                      <a:pt x="312" y="690"/>
                    </a:lnTo>
                    <a:lnTo>
                      <a:pt x="312" y="684"/>
                    </a:lnTo>
                    <a:lnTo>
                      <a:pt x="306" y="678"/>
                    </a:lnTo>
                    <a:lnTo>
                      <a:pt x="299" y="672"/>
                    </a:lnTo>
                    <a:lnTo>
                      <a:pt x="299" y="666"/>
                    </a:lnTo>
                    <a:lnTo>
                      <a:pt x="299" y="660"/>
                    </a:lnTo>
                    <a:lnTo>
                      <a:pt x="294" y="655"/>
                    </a:lnTo>
                    <a:lnTo>
                      <a:pt x="288" y="648"/>
                    </a:lnTo>
                    <a:lnTo>
                      <a:pt x="288" y="643"/>
                    </a:lnTo>
                    <a:lnTo>
                      <a:pt x="288" y="636"/>
                    </a:lnTo>
                    <a:lnTo>
                      <a:pt x="282" y="630"/>
                    </a:lnTo>
                    <a:lnTo>
                      <a:pt x="275" y="624"/>
                    </a:lnTo>
                    <a:lnTo>
                      <a:pt x="275" y="618"/>
                    </a:lnTo>
                    <a:lnTo>
                      <a:pt x="275" y="612"/>
                    </a:lnTo>
                    <a:lnTo>
                      <a:pt x="269" y="607"/>
                    </a:lnTo>
                    <a:lnTo>
                      <a:pt x="263" y="600"/>
                    </a:lnTo>
                    <a:lnTo>
                      <a:pt x="263" y="588"/>
                    </a:lnTo>
                    <a:lnTo>
                      <a:pt x="263" y="576"/>
                    </a:lnTo>
                    <a:lnTo>
                      <a:pt x="258" y="570"/>
                    </a:lnTo>
                    <a:lnTo>
                      <a:pt x="251" y="563"/>
                    </a:lnTo>
                    <a:lnTo>
                      <a:pt x="251" y="558"/>
                    </a:lnTo>
                    <a:lnTo>
                      <a:pt x="251" y="552"/>
                    </a:lnTo>
                    <a:lnTo>
                      <a:pt x="246" y="547"/>
                    </a:lnTo>
                    <a:lnTo>
                      <a:pt x="239" y="540"/>
                    </a:lnTo>
                    <a:lnTo>
                      <a:pt x="239" y="534"/>
                    </a:lnTo>
                    <a:lnTo>
                      <a:pt x="239" y="528"/>
                    </a:lnTo>
                    <a:lnTo>
                      <a:pt x="234" y="522"/>
                    </a:lnTo>
                    <a:lnTo>
                      <a:pt x="228" y="516"/>
                    </a:lnTo>
                    <a:lnTo>
                      <a:pt x="228" y="511"/>
                    </a:lnTo>
                    <a:lnTo>
                      <a:pt x="228" y="504"/>
                    </a:lnTo>
                    <a:lnTo>
                      <a:pt x="222" y="498"/>
                    </a:lnTo>
                    <a:lnTo>
                      <a:pt x="216" y="492"/>
                    </a:lnTo>
                    <a:lnTo>
                      <a:pt x="216" y="480"/>
                    </a:lnTo>
                    <a:lnTo>
                      <a:pt x="216" y="467"/>
                    </a:lnTo>
                    <a:lnTo>
                      <a:pt x="210" y="462"/>
                    </a:lnTo>
                    <a:lnTo>
                      <a:pt x="203" y="456"/>
                    </a:lnTo>
                    <a:lnTo>
                      <a:pt x="203" y="451"/>
                    </a:lnTo>
                    <a:lnTo>
                      <a:pt x="203" y="445"/>
                    </a:lnTo>
                    <a:lnTo>
                      <a:pt x="198" y="438"/>
                    </a:lnTo>
                    <a:lnTo>
                      <a:pt x="192" y="432"/>
                    </a:lnTo>
                    <a:lnTo>
                      <a:pt x="192" y="426"/>
                    </a:lnTo>
                    <a:lnTo>
                      <a:pt x="192" y="420"/>
                    </a:lnTo>
                    <a:lnTo>
                      <a:pt x="186" y="415"/>
                    </a:lnTo>
                    <a:lnTo>
                      <a:pt x="179" y="408"/>
                    </a:lnTo>
                    <a:lnTo>
                      <a:pt x="179" y="396"/>
                    </a:lnTo>
                    <a:lnTo>
                      <a:pt x="179" y="384"/>
                    </a:lnTo>
                    <a:lnTo>
                      <a:pt x="173" y="378"/>
                    </a:lnTo>
                    <a:lnTo>
                      <a:pt x="167" y="371"/>
                    </a:lnTo>
                    <a:lnTo>
                      <a:pt x="167" y="366"/>
                    </a:lnTo>
                    <a:lnTo>
                      <a:pt x="167" y="360"/>
                    </a:lnTo>
                    <a:lnTo>
                      <a:pt x="162" y="354"/>
                    </a:lnTo>
                    <a:lnTo>
                      <a:pt x="155" y="348"/>
                    </a:lnTo>
                    <a:lnTo>
                      <a:pt x="155" y="336"/>
                    </a:lnTo>
                    <a:lnTo>
                      <a:pt x="155" y="324"/>
                    </a:lnTo>
                    <a:lnTo>
                      <a:pt x="150" y="319"/>
                    </a:lnTo>
                    <a:lnTo>
                      <a:pt x="143" y="312"/>
                    </a:lnTo>
                    <a:lnTo>
                      <a:pt x="143" y="306"/>
                    </a:lnTo>
                    <a:lnTo>
                      <a:pt x="143" y="300"/>
                    </a:lnTo>
                    <a:lnTo>
                      <a:pt x="137" y="294"/>
                    </a:lnTo>
                    <a:lnTo>
                      <a:pt x="131" y="288"/>
                    </a:lnTo>
                    <a:lnTo>
                      <a:pt x="131" y="283"/>
                    </a:lnTo>
                    <a:lnTo>
                      <a:pt x="131" y="275"/>
                    </a:lnTo>
                    <a:lnTo>
                      <a:pt x="126" y="270"/>
                    </a:lnTo>
                    <a:lnTo>
                      <a:pt x="120" y="264"/>
                    </a:lnTo>
                    <a:lnTo>
                      <a:pt x="120" y="258"/>
                    </a:lnTo>
                    <a:lnTo>
                      <a:pt x="120" y="252"/>
                    </a:lnTo>
                    <a:lnTo>
                      <a:pt x="114" y="245"/>
                    </a:lnTo>
                    <a:lnTo>
                      <a:pt x="107" y="239"/>
                    </a:lnTo>
                    <a:lnTo>
                      <a:pt x="107" y="228"/>
                    </a:lnTo>
                    <a:lnTo>
                      <a:pt x="107" y="216"/>
                    </a:lnTo>
                    <a:lnTo>
                      <a:pt x="102" y="210"/>
                    </a:lnTo>
                    <a:lnTo>
                      <a:pt x="96" y="204"/>
                    </a:lnTo>
                    <a:lnTo>
                      <a:pt x="96" y="198"/>
                    </a:lnTo>
                    <a:lnTo>
                      <a:pt x="96" y="192"/>
                    </a:lnTo>
                    <a:lnTo>
                      <a:pt x="90" y="187"/>
                    </a:lnTo>
                    <a:lnTo>
                      <a:pt x="84" y="179"/>
                    </a:lnTo>
                    <a:lnTo>
                      <a:pt x="84" y="174"/>
                    </a:lnTo>
                    <a:lnTo>
                      <a:pt x="84" y="168"/>
                    </a:lnTo>
                    <a:lnTo>
                      <a:pt x="77" y="162"/>
                    </a:lnTo>
                    <a:lnTo>
                      <a:pt x="71" y="156"/>
                    </a:lnTo>
                    <a:lnTo>
                      <a:pt x="71" y="144"/>
                    </a:lnTo>
                    <a:lnTo>
                      <a:pt x="71" y="131"/>
                    </a:lnTo>
                    <a:lnTo>
                      <a:pt x="66" y="126"/>
                    </a:lnTo>
                    <a:lnTo>
                      <a:pt x="59" y="120"/>
                    </a:lnTo>
                    <a:lnTo>
                      <a:pt x="59" y="114"/>
                    </a:lnTo>
                    <a:lnTo>
                      <a:pt x="59" y="108"/>
                    </a:lnTo>
                    <a:lnTo>
                      <a:pt x="54" y="102"/>
                    </a:lnTo>
                    <a:lnTo>
                      <a:pt x="47" y="96"/>
                    </a:lnTo>
                    <a:lnTo>
                      <a:pt x="47" y="91"/>
                    </a:lnTo>
                    <a:lnTo>
                      <a:pt x="47" y="83"/>
                    </a:lnTo>
                    <a:lnTo>
                      <a:pt x="41" y="78"/>
                    </a:lnTo>
                    <a:lnTo>
                      <a:pt x="35" y="72"/>
                    </a:lnTo>
                    <a:lnTo>
                      <a:pt x="35" y="60"/>
                    </a:lnTo>
                    <a:lnTo>
                      <a:pt x="35" y="47"/>
                    </a:lnTo>
                    <a:lnTo>
                      <a:pt x="29" y="42"/>
                    </a:lnTo>
                    <a:lnTo>
                      <a:pt x="23" y="35"/>
                    </a:lnTo>
                    <a:lnTo>
                      <a:pt x="23" y="30"/>
                    </a:lnTo>
                    <a:lnTo>
                      <a:pt x="23" y="24"/>
                    </a:lnTo>
                    <a:lnTo>
                      <a:pt x="11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1" name="Freeform 341"/>
              <p:cNvSpPr>
                <a:spLocks/>
              </p:cNvSpPr>
              <p:nvPr/>
            </p:nvSpPr>
            <p:spPr bwMode="auto">
              <a:xfrm>
                <a:off x="7254" y="1848"/>
                <a:ext cx="5" cy="7"/>
              </a:xfrm>
              <a:custGeom>
                <a:avLst/>
                <a:gdLst>
                  <a:gd name="T0" fmla="*/ 0 w 25"/>
                  <a:gd name="T1" fmla="*/ 35 h 35"/>
                  <a:gd name="T2" fmla="*/ 6 w 25"/>
                  <a:gd name="T3" fmla="*/ 30 h 35"/>
                  <a:gd name="T4" fmla="*/ 12 w 25"/>
                  <a:gd name="T5" fmla="*/ 23 h 35"/>
                  <a:gd name="T6" fmla="*/ 12 w 25"/>
                  <a:gd name="T7" fmla="*/ 18 h 35"/>
                  <a:gd name="T8" fmla="*/ 12 w 25"/>
                  <a:gd name="T9" fmla="*/ 12 h 35"/>
                  <a:gd name="T10" fmla="*/ 19 w 25"/>
                  <a:gd name="T11" fmla="*/ 6 h 35"/>
                  <a:gd name="T12" fmla="*/ 25 w 25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35">
                    <a:moveTo>
                      <a:pt x="0" y="35"/>
                    </a:moveTo>
                    <a:lnTo>
                      <a:pt x="6" y="30"/>
                    </a:lnTo>
                    <a:lnTo>
                      <a:pt x="12" y="23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19" y="6"/>
                    </a:lnTo>
                    <a:lnTo>
                      <a:pt x="2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2" name="Freeform 342"/>
              <p:cNvSpPr>
                <a:spLocks/>
              </p:cNvSpPr>
              <p:nvPr/>
            </p:nvSpPr>
            <p:spPr bwMode="auto">
              <a:xfrm>
                <a:off x="7590" y="1761"/>
                <a:ext cx="29" cy="2"/>
              </a:xfrm>
              <a:custGeom>
                <a:avLst/>
                <a:gdLst>
                  <a:gd name="T0" fmla="*/ 145 w 145"/>
                  <a:gd name="T1" fmla="*/ 11 h 11"/>
                  <a:gd name="T2" fmla="*/ 139 w 145"/>
                  <a:gd name="T3" fmla="*/ 6 h 11"/>
                  <a:gd name="T4" fmla="*/ 132 w 145"/>
                  <a:gd name="T5" fmla="*/ 0 h 11"/>
                  <a:gd name="T6" fmla="*/ 115 w 145"/>
                  <a:gd name="T7" fmla="*/ 0 h 11"/>
                  <a:gd name="T8" fmla="*/ 96 w 145"/>
                  <a:gd name="T9" fmla="*/ 0 h 11"/>
                  <a:gd name="T10" fmla="*/ 78 w 145"/>
                  <a:gd name="T11" fmla="*/ 0 h 11"/>
                  <a:gd name="T12" fmla="*/ 60 w 145"/>
                  <a:gd name="T13" fmla="*/ 0 h 11"/>
                  <a:gd name="T14" fmla="*/ 54 w 145"/>
                  <a:gd name="T15" fmla="*/ 5 h 11"/>
                  <a:gd name="T16" fmla="*/ 48 w 145"/>
                  <a:gd name="T17" fmla="*/ 11 h 11"/>
                  <a:gd name="T18" fmla="*/ 36 w 145"/>
                  <a:gd name="T19" fmla="*/ 11 h 11"/>
                  <a:gd name="T20" fmla="*/ 24 w 145"/>
                  <a:gd name="T21" fmla="*/ 11 h 11"/>
                  <a:gd name="T22" fmla="*/ 19 w 145"/>
                  <a:gd name="T23" fmla="*/ 6 h 11"/>
                  <a:gd name="T24" fmla="*/ 13 w 145"/>
                  <a:gd name="T25" fmla="*/ 0 h 11"/>
                  <a:gd name="T26" fmla="*/ 6 w 145"/>
                  <a:gd name="T27" fmla="*/ 0 h 11"/>
                  <a:gd name="T28" fmla="*/ 0 w 145"/>
                  <a:gd name="T2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5" h="11">
                    <a:moveTo>
                      <a:pt x="145" y="11"/>
                    </a:moveTo>
                    <a:lnTo>
                      <a:pt x="139" y="6"/>
                    </a:lnTo>
                    <a:lnTo>
                      <a:pt x="132" y="0"/>
                    </a:lnTo>
                    <a:lnTo>
                      <a:pt x="115" y="0"/>
                    </a:lnTo>
                    <a:lnTo>
                      <a:pt x="96" y="0"/>
                    </a:lnTo>
                    <a:lnTo>
                      <a:pt x="78" y="0"/>
                    </a:lnTo>
                    <a:lnTo>
                      <a:pt x="60" y="0"/>
                    </a:lnTo>
                    <a:lnTo>
                      <a:pt x="54" y="5"/>
                    </a:lnTo>
                    <a:lnTo>
                      <a:pt x="48" y="11"/>
                    </a:lnTo>
                    <a:lnTo>
                      <a:pt x="36" y="11"/>
                    </a:lnTo>
                    <a:lnTo>
                      <a:pt x="24" y="11"/>
                    </a:lnTo>
                    <a:lnTo>
                      <a:pt x="19" y="6"/>
                    </a:lnTo>
                    <a:lnTo>
                      <a:pt x="13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3" name="Freeform 343"/>
              <p:cNvSpPr>
                <a:spLocks/>
              </p:cNvSpPr>
              <p:nvPr/>
            </p:nvSpPr>
            <p:spPr bwMode="auto">
              <a:xfrm>
                <a:off x="7588" y="1648"/>
                <a:ext cx="2" cy="113"/>
              </a:xfrm>
              <a:custGeom>
                <a:avLst/>
                <a:gdLst>
                  <a:gd name="T0" fmla="*/ 12 w 12"/>
                  <a:gd name="T1" fmla="*/ 565 h 565"/>
                  <a:gd name="T2" fmla="*/ 12 w 12"/>
                  <a:gd name="T3" fmla="*/ 549 h 565"/>
                  <a:gd name="T4" fmla="*/ 12 w 12"/>
                  <a:gd name="T5" fmla="*/ 535 h 565"/>
                  <a:gd name="T6" fmla="*/ 12 w 12"/>
                  <a:gd name="T7" fmla="*/ 519 h 565"/>
                  <a:gd name="T8" fmla="*/ 12 w 12"/>
                  <a:gd name="T9" fmla="*/ 504 h 565"/>
                  <a:gd name="T10" fmla="*/ 6 w 12"/>
                  <a:gd name="T11" fmla="*/ 499 h 565"/>
                  <a:gd name="T12" fmla="*/ 0 w 12"/>
                  <a:gd name="T13" fmla="*/ 492 h 565"/>
                  <a:gd name="T14" fmla="*/ 0 w 12"/>
                  <a:gd name="T15" fmla="*/ 486 h 565"/>
                  <a:gd name="T16" fmla="*/ 0 w 12"/>
                  <a:gd name="T17" fmla="*/ 480 h 565"/>
                  <a:gd name="T18" fmla="*/ 6 w 12"/>
                  <a:gd name="T19" fmla="*/ 474 h 565"/>
                  <a:gd name="T20" fmla="*/ 12 w 12"/>
                  <a:gd name="T21" fmla="*/ 468 h 565"/>
                  <a:gd name="T22" fmla="*/ 12 w 12"/>
                  <a:gd name="T23" fmla="*/ 409 h 565"/>
                  <a:gd name="T24" fmla="*/ 12 w 12"/>
                  <a:gd name="T25" fmla="*/ 351 h 565"/>
                  <a:gd name="T26" fmla="*/ 12 w 12"/>
                  <a:gd name="T27" fmla="*/ 292 h 565"/>
                  <a:gd name="T28" fmla="*/ 12 w 12"/>
                  <a:gd name="T29" fmla="*/ 235 h 565"/>
                  <a:gd name="T30" fmla="*/ 12 w 12"/>
                  <a:gd name="T31" fmla="*/ 176 h 565"/>
                  <a:gd name="T32" fmla="*/ 12 w 12"/>
                  <a:gd name="T33" fmla="*/ 117 h 565"/>
                  <a:gd name="T34" fmla="*/ 12 w 12"/>
                  <a:gd name="T35" fmla="*/ 59 h 565"/>
                  <a:gd name="T36" fmla="*/ 12 w 12"/>
                  <a:gd name="T37" fmla="*/ 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" h="565">
                    <a:moveTo>
                      <a:pt x="12" y="565"/>
                    </a:moveTo>
                    <a:lnTo>
                      <a:pt x="12" y="549"/>
                    </a:lnTo>
                    <a:lnTo>
                      <a:pt x="12" y="535"/>
                    </a:lnTo>
                    <a:lnTo>
                      <a:pt x="12" y="519"/>
                    </a:lnTo>
                    <a:lnTo>
                      <a:pt x="12" y="504"/>
                    </a:lnTo>
                    <a:lnTo>
                      <a:pt x="6" y="499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6" y="474"/>
                    </a:lnTo>
                    <a:lnTo>
                      <a:pt x="12" y="468"/>
                    </a:lnTo>
                    <a:lnTo>
                      <a:pt x="12" y="409"/>
                    </a:lnTo>
                    <a:lnTo>
                      <a:pt x="12" y="351"/>
                    </a:lnTo>
                    <a:lnTo>
                      <a:pt x="12" y="292"/>
                    </a:lnTo>
                    <a:lnTo>
                      <a:pt x="12" y="235"/>
                    </a:lnTo>
                    <a:lnTo>
                      <a:pt x="12" y="176"/>
                    </a:lnTo>
                    <a:lnTo>
                      <a:pt x="12" y="117"/>
                    </a:lnTo>
                    <a:lnTo>
                      <a:pt x="12" y="59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4" name="Freeform 344"/>
              <p:cNvSpPr>
                <a:spLocks/>
              </p:cNvSpPr>
              <p:nvPr/>
            </p:nvSpPr>
            <p:spPr bwMode="auto">
              <a:xfrm>
                <a:off x="5890" y="1663"/>
                <a:ext cx="7" cy="2"/>
              </a:xfrm>
              <a:custGeom>
                <a:avLst/>
                <a:gdLst>
                  <a:gd name="T0" fmla="*/ 0 w 36"/>
                  <a:gd name="T1" fmla="*/ 12 h 12"/>
                  <a:gd name="T2" fmla="*/ 6 w 36"/>
                  <a:gd name="T3" fmla="*/ 6 h 12"/>
                  <a:gd name="T4" fmla="*/ 11 w 36"/>
                  <a:gd name="T5" fmla="*/ 0 h 12"/>
                  <a:gd name="T6" fmla="*/ 23 w 36"/>
                  <a:gd name="T7" fmla="*/ 0 h 12"/>
                  <a:gd name="T8" fmla="*/ 36 w 36"/>
                  <a:gd name="T9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2">
                    <a:moveTo>
                      <a:pt x="0" y="12"/>
                    </a:moveTo>
                    <a:lnTo>
                      <a:pt x="6" y="6"/>
                    </a:lnTo>
                    <a:lnTo>
                      <a:pt x="11" y="0"/>
                    </a:lnTo>
                    <a:lnTo>
                      <a:pt x="23" y="0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5" name="Freeform 345"/>
              <p:cNvSpPr>
                <a:spLocks/>
              </p:cNvSpPr>
              <p:nvPr/>
            </p:nvSpPr>
            <p:spPr bwMode="auto">
              <a:xfrm>
                <a:off x="5897" y="1502"/>
                <a:ext cx="1" cy="161"/>
              </a:xfrm>
              <a:custGeom>
                <a:avLst/>
                <a:gdLst>
                  <a:gd name="T0" fmla="*/ 804 h 804"/>
                  <a:gd name="T1" fmla="*/ 754 h 804"/>
                  <a:gd name="T2" fmla="*/ 704 h 804"/>
                  <a:gd name="T3" fmla="*/ 653 h 804"/>
                  <a:gd name="T4" fmla="*/ 603 h 804"/>
                  <a:gd name="T5" fmla="*/ 553 h 804"/>
                  <a:gd name="T6" fmla="*/ 502 h 804"/>
                  <a:gd name="T7" fmla="*/ 452 h 804"/>
                  <a:gd name="T8" fmla="*/ 402 h 804"/>
                  <a:gd name="T9" fmla="*/ 352 h 804"/>
                  <a:gd name="T10" fmla="*/ 301 h 804"/>
                  <a:gd name="T11" fmla="*/ 252 h 804"/>
                  <a:gd name="T12" fmla="*/ 201 h 804"/>
                  <a:gd name="T13" fmla="*/ 150 h 804"/>
                  <a:gd name="T14" fmla="*/ 101 h 804"/>
                  <a:gd name="T15" fmla="*/ 50 h 804"/>
                  <a:gd name="T16" fmla="*/ 0 h 80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804">
                    <a:moveTo>
                      <a:pt x="0" y="804"/>
                    </a:moveTo>
                    <a:lnTo>
                      <a:pt x="0" y="754"/>
                    </a:lnTo>
                    <a:lnTo>
                      <a:pt x="0" y="704"/>
                    </a:lnTo>
                    <a:lnTo>
                      <a:pt x="0" y="653"/>
                    </a:lnTo>
                    <a:lnTo>
                      <a:pt x="0" y="603"/>
                    </a:lnTo>
                    <a:lnTo>
                      <a:pt x="0" y="553"/>
                    </a:lnTo>
                    <a:lnTo>
                      <a:pt x="0" y="502"/>
                    </a:lnTo>
                    <a:lnTo>
                      <a:pt x="0" y="452"/>
                    </a:lnTo>
                    <a:lnTo>
                      <a:pt x="0" y="402"/>
                    </a:lnTo>
                    <a:lnTo>
                      <a:pt x="0" y="352"/>
                    </a:lnTo>
                    <a:lnTo>
                      <a:pt x="0" y="301"/>
                    </a:lnTo>
                    <a:lnTo>
                      <a:pt x="0" y="252"/>
                    </a:lnTo>
                    <a:lnTo>
                      <a:pt x="0" y="201"/>
                    </a:lnTo>
                    <a:lnTo>
                      <a:pt x="0" y="150"/>
                    </a:lnTo>
                    <a:lnTo>
                      <a:pt x="0" y="101"/>
                    </a:lnTo>
                    <a:lnTo>
                      <a:pt x="0" y="5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6" name="Freeform 346"/>
              <p:cNvSpPr>
                <a:spLocks/>
              </p:cNvSpPr>
              <p:nvPr/>
            </p:nvSpPr>
            <p:spPr bwMode="auto">
              <a:xfrm>
                <a:off x="7590" y="1533"/>
                <a:ext cx="3" cy="115"/>
              </a:xfrm>
              <a:custGeom>
                <a:avLst/>
                <a:gdLst>
                  <a:gd name="T0" fmla="*/ 0 w 13"/>
                  <a:gd name="T1" fmla="*/ 576 h 576"/>
                  <a:gd name="T2" fmla="*/ 0 w 13"/>
                  <a:gd name="T3" fmla="*/ 508 h 576"/>
                  <a:gd name="T4" fmla="*/ 0 w 13"/>
                  <a:gd name="T5" fmla="*/ 441 h 576"/>
                  <a:gd name="T6" fmla="*/ 0 w 13"/>
                  <a:gd name="T7" fmla="*/ 374 h 576"/>
                  <a:gd name="T8" fmla="*/ 0 w 13"/>
                  <a:gd name="T9" fmla="*/ 306 h 576"/>
                  <a:gd name="T10" fmla="*/ 0 w 13"/>
                  <a:gd name="T11" fmla="*/ 239 h 576"/>
                  <a:gd name="T12" fmla="*/ 0 w 13"/>
                  <a:gd name="T13" fmla="*/ 171 h 576"/>
                  <a:gd name="T14" fmla="*/ 0 w 13"/>
                  <a:gd name="T15" fmla="*/ 104 h 576"/>
                  <a:gd name="T16" fmla="*/ 0 w 13"/>
                  <a:gd name="T17" fmla="*/ 36 h 576"/>
                  <a:gd name="T18" fmla="*/ 5 w 13"/>
                  <a:gd name="T19" fmla="*/ 31 h 576"/>
                  <a:gd name="T20" fmla="*/ 13 w 13"/>
                  <a:gd name="T21" fmla="*/ 23 h 576"/>
                  <a:gd name="T22" fmla="*/ 13 w 13"/>
                  <a:gd name="T23" fmla="*/ 12 h 576"/>
                  <a:gd name="T24" fmla="*/ 13 w 13"/>
                  <a:gd name="T25" fmla="*/ 0 h 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" h="576">
                    <a:moveTo>
                      <a:pt x="0" y="576"/>
                    </a:moveTo>
                    <a:lnTo>
                      <a:pt x="0" y="508"/>
                    </a:lnTo>
                    <a:lnTo>
                      <a:pt x="0" y="441"/>
                    </a:lnTo>
                    <a:lnTo>
                      <a:pt x="0" y="374"/>
                    </a:lnTo>
                    <a:lnTo>
                      <a:pt x="0" y="306"/>
                    </a:lnTo>
                    <a:lnTo>
                      <a:pt x="0" y="239"/>
                    </a:lnTo>
                    <a:lnTo>
                      <a:pt x="0" y="171"/>
                    </a:lnTo>
                    <a:lnTo>
                      <a:pt x="0" y="104"/>
                    </a:lnTo>
                    <a:lnTo>
                      <a:pt x="0" y="36"/>
                    </a:lnTo>
                    <a:lnTo>
                      <a:pt x="5" y="31"/>
                    </a:lnTo>
                    <a:lnTo>
                      <a:pt x="13" y="23"/>
                    </a:lnTo>
                    <a:lnTo>
                      <a:pt x="13" y="12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7" name="Freeform 347"/>
              <p:cNvSpPr>
                <a:spLocks/>
              </p:cNvSpPr>
              <p:nvPr/>
            </p:nvSpPr>
            <p:spPr bwMode="auto">
              <a:xfrm>
                <a:off x="7590" y="1646"/>
                <a:ext cx="32" cy="2"/>
              </a:xfrm>
              <a:custGeom>
                <a:avLst/>
                <a:gdLst>
                  <a:gd name="T0" fmla="*/ 156 w 156"/>
                  <a:gd name="T1" fmla="*/ 12 h 12"/>
                  <a:gd name="T2" fmla="*/ 139 w 156"/>
                  <a:gd name="T3" fmla="*/ 12 h 12"/>
                  <a:gd name="T4" fmla="*/ 120 w 156"/>
                  <a:gd name="T5" fmla="*/ 12 h 12"/>
                  <a:gd name="T6" fmla="*/ 102 w 156"/>
                  <a:gd name="T7" fmla="*/ 12 h 12"/>
                  <a:gd name="T8" fmla="*/ 84 w 156"/>
                  <a:gd name="T9" fmla="*/ 12 h 12"/>
                  <a:gd name="T10" fmla="*/ 79 w 156"/>
                  <a:gd name="T11" fmla="*/ 6 h 12"/>
                  <a:gd name="T12" fmla="*/ 71 w 156"/>
                  <a:gd name="T13" fmla="*/ 0 h 12"/>
                  <a:gd name="T14" fmla="*/ 66 w 156"/>
                  <a:gd name="T15" fmla="*/ 0 h 12"/>
                  <a:gd name="T16" fmla="*/ 60 w 156"/>
                  <a:gd name="T17" fmla="*/ 0 h 12"/>
                  <a:gd name="T18" fmla="*/ 54 w 156"/>
                  <a:gd name="T19" fmla="*/ 6 h 12"/>
                  <a:gd name="T20" fmla="*/ 48 w 156"/>
                  <a:gd name="T21" fmla="*/ 12 h 12"/>
                  <a:gd name="T22" fmla="*/ 36 w 156"/>
                  <a:gd name="T23" fmla="*/ 12 h 12"/>
                  <a:gd name="T24" fmla="*/ 24 w 156"/>
                  <a:gd name="T25" fmla="*/ 12 h 12"/>
                  <a:gd name="T26" fmla="*/ 13 w 156"/>
                  <a:gd name="T27" fmla="*/ 12 h 12"/>
                  <a:gd name="T28" fmla="*/ 0 w 156"/>
                  <a:gd name="T29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6" h="12">
                    <a:moveTo>
                      <a:pt x="156" y="12"/>
                    </a:moveTo>
                    <a:lnTo>
                      <a:pt x="139" y="12"/>
                    </a:lnTo>
                    <a:lnTo>
                      <a:pt x="120" y="12"/>
                    </a:lnTo>
                    <a:lnTo>
                      <a:pt x="102" y="12"/>
                    </a:lnTo>
                    <a:lnTo>
                      <a:pt x="84" y="12"/>
                    </a:lnTo>
                    <a:lnTo>
                      <a:pt x="79" y="6"/>
                    </a:lnTo>
                    <a:lnTo>
                      <a:pt x="71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54" y="6"/>
                    </a:lnTo>
                    <a:lnTo>
                      <a:pt x="48" y="12"/>
                    </a:lnTo>
                    <a:lnTo>
                      <a:pt x="36" y="12"/>
                    </a:lnTo>
                    <a:lnTo>
                      <a:pt x="24" y="12"/>
                    </a:lnTo>
                    <a:lnTo>
                      <a:pt x="13" y="12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8" name="Freeform 348"/>
              <p:cNvSpPr>
                <a:spLocks/>
              </p:cNvSpPr>
              <p:nvPr/>
            </p:nvSpPr>
            <p:spPr bwMode="auto">
              <a:xfrm>
                <a:off x="7590" y="1415"/>
                <a:ext cx="3" cy="118"/>
              </a:xfrm>
              <a:custGeom>
                <a:avLst/>
                <a:gdLst>
                  <a:gd name="T0" fmla="*/ 13 w 13"/>
                  <a:gd name="T1" fmla="*/ 589 h 589"/>
                  <a:gd name="T2" fmla="*/ 6 w 13"/>
                  <a:gd name="T3" fmla="*/ 582 h 589"/>
                  <a:gd name="T4" fmla="*/ 0 w 13"/>
                  <a:gd name="T5" fmla="*/ 576 h 589"/>
                  <a:gd name="T6" fmla="*/ 0 w 13"/>
                  <a:gd name="T7" fmla="*/ 543 h 589"/>
                  <a:gd name="T8" fmla="*/ 0 w 13"/>
                  <a:gd name="T9" fmla="*/ 511 h 589"/>
                  <a:gd name="T10" fmla="*/ 0 w 13"/>
                  <a:gd name="T11" fmla="*/ 478 h 589"/>
                  <a:gd name="T12" fmla="*/ 0 w 13"/>
                  <a:gd name="T13" fmla="*/ 445 h 589"/>
                  <a:gd name="T14" fmla="*/ 0 w 13"/>
                  <a:gd name="T15" fmla="*/ 412 h 589"/>
                  <a:gd name="T16" fmla="*/ 0 w 13"/>
                  <a:gd name="T17" fmla="*/ 379 h 589"/>
                  <a:gd name="T18" fmla="*/ 0 w 13"/>
                  <a:gd name="T19" fmla="*/ 346 h 589"/>
                  <a:gd name="T20" fmla="*/ 0 w 13"/>
                  <a:gd name="T21" fmla="*/ 313 h 589"/>
                  <a:gd name="T22" fmla="*/ 5 w 13"/>
                  <a:gd name="T23" fmla="*/ 307 h 589"/>
                  <a:gd name="T24" fmla="*/ 13 w 13"/>
                  <a:gd name="T25" fmla="*/ 301 h 589"/>
                  <a:gd name="T26" fmla="*/ 13 w 13"/>
                  <a:gd name="T27" fmla="*/ 277 h 589"/>
                  <a:gd name="T28" fmla="*/ 13 w 13"/>
                  <a:gd name="T29" fmla="*/ 252 h 589"/>
                  <a:gd name="T30" fmla="*/ 13 w 13"/>
                  <a:gd name="T31" fmla="*/ 228 h 589"/>
                  <a:gd name="T32" fmla="*/ 13 w 13"/>
                  <a:gd name="T33" fmla="*/ 205 h 589"/>
                  <a:gd name="T34" fmla="*/ 6 w 13"/>
                  <a:gd name="T35" fmla="*/ 199 h 589"/>
                  <a:gd name="T36" fmla="*/ 0 w 13"/>
                  <a:gd name="T37" fmla="*/ 192 h 589"/>
                  <a:gd name="T38" fmla="*/ 0 w 13"/>
                  <a:gd name="T39" fmla="*/ 183 h 589"/>
                  <a:gd name="T40" fmla="*/ 0 w 13"/>
                  <a:gd name="T41" fmla="*/ 175 h 589"/>
                  <a:gd name="T42" fmla="*/ 0 w 13"/>
                  <a:gd name="T43" fmla="*/ 166 h 589"/>
                  <a:gd name="T44" fmla="*/ 0 w 13"/>
                  <a:gd name="T45" fmla="*/ 156 h 589"/>
                  <a:gd name="T46" fmla="*/ 5 w 13"/>
                  <a:gd name="T47" fmla="*/ 150 h 589"/>
                  <a:gd name="T48" fmla="*/ 13 w 13"/>
                  <a:gd name="T49" fmla="*/ 144 h 589"/>
                  <a:gd name="T50" fmla="*/ 13 w 13"/>
                  <a:gd name="T51" fmla="*/ 123 h 589"/>
                  <a:gd name="T52" fmla="*/ 13 w 13"/>
                  <a:gd name="T53" fmla="*/ 103 h 589"/>
                  <a:gd name="T54" fmla="*/ 13 w 13"/>
                  <a:gd name="T55" fmla="*/ 82 h 589"/>
                  <a:gd name="T56" fmla="*/ 13 w 13"/>
                  <a:gd name="T57" fmla="*/ 60 h 589"/>
                  <a:gd name="T58" fmla="*/ 6 w 13"/>
                  <a:gd name="T59" fmla="*/ 54 h 589"/>
                  <a:gd name="T60" fmla="*/ 0 w 13"/>
                  <a:gd name="T61" fmla="*/ 48 h 589"/>
                  <a:gd name="T62" fmla="*/ 0 w 13"/>
                  <a:gd name="T63" fmla="*/ 39 h 589"/>
                  <a:gd name="T64" fmla="*/ 0 w 13"/>
                  <a:gd name="T65" fmla="*/ 30 h 589"/>
                  <a:gd name="T66" fmla="*/ 0 w 13"/>
                  <a:gd name="T67" fmla="*/ 21 h 589"/>
                  <a:gd name="T68" fmla="*/ 0 w 13"/>
                  <a:gd name="T69" fmla="*/ 12 h 589"/>
                  <a:gd name="T70" fmla="*/ 5 w 13"/>
                  <a:gd name="T71" fmla="*/ 7 h 589"/>
                  <a:gd name="T72" fmla="*/ 13 w 13"/>
                  <a:gd name="T73" fmla="*/ 0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" h="589">
                    <a:moveTo>
                      <a:pt x="13" y="589"/>
                    </a:moveTo>
                    <a:lnTo>
                      <a:pt x="6" y="582"/>
                    </a:lnTo>
                    <a:lnTo>
                      <a:pt x="0" y="576"/>
                    </a:lnTo>
                    <a:lnTo>
                      <a:pt x="0" y="543"/>
                    </a:lnTo>
                    <a:lnTo>
                      <a:pt x="0" y="511"/>
                    </a:lnTo>
                    <a:lnTo>
                      <a:pt x="0" y="478"/>
                    </a:lnTo>
                    <a:lnTo>
                      <a:pt x="0" y="445"/>
                    </a:lnTo>
                    <a:lnTo>
                      <a:pt x="0" y="412"/>
                    </a:lnTo>
                    <a:lnTo>
                      <a:pt x="0" y="379"/>
                    </a:lnTo>
                    <a:lnTo>
                      <a:pt x="0" y="346"/>
                    </a:lnTo>
                    <a:lnTo>
                      <a:pt x="0" y="313"/>
                    </a:lnTo>
                    <a:lnTo>
                      <a:pt x="5" y="307"/>
                    </a:lnTo>
                    <a:lnTo>
                      <a:pt x="13" y="301"/>
                    </a:lnTo>
                    <a:lnTo>
                      <a:pt x="13" y="277"/>
                    </a:lnTo>
                    <a:lnTo>
                      <a:pt x="13" y="252"/>
                    </a:lnTo>
                    <a:lnTo>
                      <a:pt x="13" y="228"/>
                    </a:lnTo>
                    <a:lnTo>
                      <a:pt x="13" y="205"/>
                    </a:lnTo>
                    <a:lnTo>
                      <a:pt x="6" y="199"/>
                    </a:lnTo>
                    <a:lnTo>
                      <a:pt x="0" y="192"/>
                    </a:lnTo>
                    <a:lnTo>
                      <a:pt x="0" y="183"/>
                    </a:lnTo>
                    <a:lnTo>
                      <a:pt x="0" y="175"/>
                    </a:lnTo>
                    <a:lnTo>
                      <a:pt x="0" y="166"/>
                    </a:lnTo>
                    <a:lnTo>
                      <a:pt x="0" y="156"/>
                    </a:lnTo>
                    <a:lnTo>
                      <a:pt x="5" y="150"/>
                    </a:lnTo>
                    <a:lnTo>
                      <a:pt x="13" y="144"/>
                    </a:lnTo>
                    <a:lnTo>
                      <a:pt x="13" y="123"/>
                    </a:lnTo>
                    <a:lnTo>
                      <a:pt x="13" y="103"/>
                    </a:lnTo>
                    <a:lnTo>
                      <a:pt x="13" y="82"/>
                    </a:lnTo>
                    <a:lnTo>
                      <a:pt x="13" y="60"/>
                    </a:lnTo>
                    <a:lnTo>
                      <a:pt x="6" y="54"/>
                    </a:lnTo>
                    <a:lnTo>
                      <a:pt x="0" y="48"/>
                    </a:lnTo>
                    <a:lnTo>
                      <a:pt x="0" y="39"/>
                    </a:lnTo>
                    <a:lnTo>
                      <a:pt x="0" y="30"/>
                    </a:lnTo>
                    <a:lnTo>
                      <a:pt x="0" y="21"/>
                    </a:lnTo>
                    <a:lnTo>
                      <a:pt x="0" y="12"/>
                    </a:lnTo>
                    <a:lnTo>
                      <a:pt x="5" y="7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49" name="Freeform 349"/>
              <p:cNvSpPr>
                <a:spLocks/>
              </p:cNvSpPr>
              <p:nvPr/>
            </p:nvSpPr>
            <p:spPr bwMode="auto">
              <a:xfrm>
                <a:off x="7593" y="1533"/>
                <a:ext cx="29" cy="1"/>
              </a:xfrm>
              <a:custGeom>
                <a:avLst/>
                <a:gdLst>
                  <a:gd name="T0" fmla="*/ 143 w 143"/>
                  <a:gd name="T1" fmla="*/ 107 w 143"/>
                  <a:gd name="T2" fmla="*/ 72 w 143"/>
                  <a:gd name="T3" fmla="*/ 36 w 143"/>
                  <a:gd name="T4" fmla="*/ 0 w 1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3">
                    <a:moveTo>
                      <a:pt x="143" y="0"/>
                    </a:moveTo>
                    <a:lnTo>
                      <a:pt x="107" y="0"/>
                    </a:lnTo>
                    <a:lnTo>
                      <a:pt x="72" y="0"/>
                    </a:lnTo>
                    <a:lnTo>
                      <a:pt x="3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0" name="Freeform 350"/>
              <p:cNvSpPr>
                <a:spLocks/>
              </p:cNvSpPr>
              <p:nvPr/>
            </p:nvSpPr>
            <p:spPr bwMode="auto">
              <a:xfrm>
                <a:off x="7093" y="1502"/>
                <a:ext cx="5" cy="19"/>
              </a:xfrm>
              <a:custGeom>
                <a:avLst/>
                <a:gdLst>
                  <a:gd name="T0" fmla="*/ 25 w 25"/>
                  <a:gd name="T1" fmla="*/ 96 h 96"/>
                  <a:gd name="T2" fmla="*/ 25 w 25"/>
                  <a:gd name="T3" fmla="*/ 84 h 96"/>
                  <a:gd name="T4" fmla="*/ 25 w 25"/>
                  <a:gd name="T5" fmla="*/ 72 h 96"/>
                  <a:gd name="T6" fmla="*/ 25 w 25"/>
                  <a:gd name="T7" fmla="*/ 60 h 96"/>
                  <a:gd name="T8" fmla="*/ 25 w 25"/>
                  <a:gd name="T9" fmla="*/ 47 h 96"/>
                  <a:gd name="T10" fmla="*/ 19 w 25"/>
                  <a:gd name="T11" fmla="*/ 42 h 96"/>
                  <a:gd name="T12" fmla="*/ 13 w 25"/>
                  <a:gd name="T13" fmla="*/ 35 h 96"/>
                  <a:gd name="T14" fmla="*/ 13 w 25"/>
                  <a:gd name="T15" fmla="*/ 24 h 96"/>
                  <a:gd name="T16" fmla="*/ 13 w 25"/>
                  <a:gd name="T17" fmla="*/ 11 h 96"/>
                  <a:gd name="T18" fmla="*/ 6 w 25"/>
                  <a:gd name="T19" fmla="*/ 6 h 96"/>
                  <a:gd name="T20" fmla="*/ 0 w 25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96">
                    <a:moveTo>
                      <a:pt x="25" y="96"/>
                    </a:moveTo>
                    <a:lnTo>
                      <a:pt x="25" y="84"/>
                    </a:lnTo>
                    <a:lnTo>
                      <a:pt x="25" y="72"/>
                    </a:lnTo>
                    <a:lnTo>
                      <a:pt x="25" y="60"/>
                    </a:lnTo>
                    <a:lnTo>
                      <a:pt x="25" y="47"/>
                    </a:lnTo>
                    <a:lnTo>
                      <a:pt x="19" y="42"/>
                    </a:lnTo>
                    <a:lnTo>
                      <a:pt x="13" y="35"/>
                    </a:lnTo>
                    <a:lnTo>
                      <a:pt x="13" y="24"/>
                    </a:lnTo>
                    <a:lnTo>
                      <a:pt x="13" y="11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1" name="Freeform 351"/>
              <p:cNvSpPr>
                <a:spLocks/>
              </p:cNvSpPr>
              <p:nvPr/>
            </p:nvSpPr>
            <p:spPr bwMode="auto">
              <a:xfrm>
                <a:off x="6519" y="1492"/>
                <a:ext cx="17" cy="15"/>
              </a:xfrm>
              <a:custGeom>
                <a:avLst/>
                <a:gdLst>
                  <a:gd name="T0" fmla="*/ 85 w 85"/>
                  <a:gd name="T1" fmla="*/ 0 h 73"/>
                  <a:gd name="T2" fmla="*/ 85 w 85"/>
                  <a:gd name="T3" fmla="*/ 10 h 73"/>
                  <a:gd name="T4" fmla="*/ 85 w 85"/>
                  <a:gd name="T5" fmla="*/ 19 h 73"/>
                  <a:gd name="T6" fmla="*/ 85 w 85"/>
                  <a:gd name="T7" fmla="*/ 28 h 73"/>
                  <a:gd name="T8" fmla="*/ 85 w 85"/>
                  <a:gd name="T9" fmla="*/ 36 h 73"/>
                  <a:gd name="T10" fmla="*/ 79 w 85"/>
                  <a:gd name="T11" fmla="*/ 43 h 73"/>
                  <a:gd name="T12" fmla="*/ 72 w 85"/>
                  <a:gd name="T13" fmla="*/ 49 h 73"/>
                  <a:gd name="T14" fmla="*/ 72 w 85"/>
                  <a:gd name="T15" fmla="*/ 54 h 73"/>
                  <a:gd name="T16" fmla="*/ 72 w 85"/>
                  <a:gd name="T17" fmla="*/ 60 h 73"/>
                  <a:gd name="T18" fmla="*/ 66 w 85"/>
                  <a:gd name="T19" fmla="*/ 66 h 73"/>
                  <a:gd name="T20" fmla="*/ 60 w 85"/>
                  <a:gd name="T21" fmla="*/ 73 h 73"/>
                  <a:gd name="T22" fmla="*/ 51 w 85"/>
                  <a:gd name="T23" fmla="*/ 73 h 73"/>
                  <a:gd name="T24" fmla="*/ 42 w 85"/>
                  <a:gd name="T25" fmla="*/ 73 h 73"/>
                  <a:gd name="T26" fmla="*/ 33 w 85"/>
                  <a:gd name="T27" fmla="*/ 73 h 73"/>
                  <a:gd name="T28" fmla="*/ 24 w 85"/>
                  <a:gd name="T29" fmla="*/ 73 h 73"/>
                  <a:gd name="T30" fmla="*/ 18 w 85"/>
                  <a:gd name="T31" fmla="*/ 66 h 73"/>
                  <a:gd name="T32" fmla="*/ 11 w 85"/>
                  <a:gd name="T33" fmla="*/ 60 h 73"/>
                  <a:gd name="T34" fmla="*/ 11 w 85"/>
                  <a:gd name="T35" fmla="*/ 52 h 73"/>
                  <a:gd name="T36" fmla="*/ 11 w 85"/>
                  <a:gd name="T37" fmla="*/ 43 h 73"/>
                  <a:gd name="T38" fmla="*/ 11 w 85"/>
                  <a:gd name="T39" fmla="*/ 33 h 73"/>
                  <a:gd name="T40" fmla="*/ 11 w 85"/>
                  <a:gd name="T41" fmla="*/ 25 h 73"/>
                  <a:gd name="T42" fmla="*/ 6 w 85"/>
                  <a:gd name="T43" fmla="*/ 19 h 73"/>
                  <a:gd name="T44" fmla="*/ 0 w 85"/>
                  <a:gd name="T45" fmla="*/ 1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5" h="73">
                    <a:moveTo>
                      <a:pt x="85" y="0"/>
                    </a:moveTo>
                    <a:lnTo>
                      <a:pt x="85" y="10"/>
                    </a:lnTo>
                    <a:lnTo>
                      <a:pt x="85" y="19"/>
                    </a:lnTo>
                    <a:lnTo>
                      <a:pt x="85" y="28"/>
                    </a:lnTo>
                    <a:lnTo>
                      <a:pt x="85" y="36"/>
                    </a:lnTo>
                    <a:lnTo>
                      <a:pt x="79" y="43"/>
                    </a:lnTo>
                    <a:lnTo>
                      <a:pt x="72" y="49"/>
                    </a:lnTo>
                    <a:lnTo>
                      <a:pt x="72" y="54"/>
                    </a:lnTo>
                    <a:lnTo>
                      <a:pt x="72" y="60"/>
                    </a:lnTo>
                    <a:lnTo>
                      <a:pt x="66" y="66"/>
                    </a:lnTo>
                    <a:lnTo>
                      <a:pt x="60" y="73"/>
                    </a:lnTo>
                    <a:lnTo>
                      <a:pt x="51" y="73"/>
                    </a:lnTo>
                    <a:lnTo>
                      <a:pt x="42" y="73"/>
                    </a:lnTo>
                    <a:lnTo>
                      <a:pt x="33" y="73"/>
                    </a:lnTo>
                    <a:lnTo>
                      <a:pt x="24" y="73"/>
                    </a:lnTo>
                    <a:lnTo>
                      <a:pt x="18" y="66"/>
                    </a:lnTo>
                    <a:lnTo>
                      <a:pt x="11" y="60"/>
                    </a:lnTo>
                    <a:lnTo>
                      <a:pt x="11" y="52"/>
                    </a:lnTo>
                    <a:lnTo>
                      <a:pt x="11" y="43"/>
                    </a:lnTo>
                    <a:lnTo>
                      <a:pt x="11" y="33"/>
                    </a:lnTo>
                    <a:lnTo>
                      <a:pt x="11" y="25"/>
                    </a:lnTo>
                    <a:lnTo>
                      <a:pt x="6" y="19"/>
                    </a:lnTo>
                    <a:lnTo>
                      <a:pt x="0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2" name="Freeform 352"/>
              <p:cNvSpPr>
                <a:spLocks/>
              </p:cNvSpPr>
              <p:nvPr/>
            </p:nvSpPr>
            <p:spPr bwMode="auto">
              <a:xfrm>
                <a:off x="5897" y="1430"/>
                <a:ext cx="1" cy="72"/>
              </a:xfrm>
              <a:custGeom>
                <a:avLst/>
                <a:gdLst>
                  <a:gd name="T0" fmla="*/ 360 h 360"/>
                  <a:gd name="T1" fmla="*/ 314 h 360"/>
                  <a:gd name="T2" fmla="*/ 270 h 360"/>
                  <a:gd name="T3" fmla="*/ 225 h 360"/>
                  <a:gd name="T4" fmla="*/ 179 h 360"/>
                  <a:gd name="T5" fmla="*/ 135 h 360"/>
                  <a:gd name="T6" fmla="*/ 89 h 360"/>
                  <a:gd name="T7" fmla="*/ 44 h 360"/>
                  <a:gd name="T8" fmla="*/ 0 h 36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360">
                    <a:moveTo>
                      <a:pt x="0" y="360"/>
                    </a:moveTo>
                    <a:lnTo>
                      <a:pt x="0" y="314"/>
                    </a:lnTo>
                    <a:lnTo>
                      <a:pt x="0" y="270"/>
                    </a:lnTo>
                    <a:lnTo>
                      <a:pt x="0" y="225"/>
                    </a:lnTo>
                    <a:lnTo>
                      <a:pt x="0" y="179"/>
                    </a:lnTo>
                    <a:lnTo>
                      <a:pt x="0" y="135"/>
                    </a:lnTo>
                    <a:lnTo>
                      <a:pt x="0" y="89"/>
                    </a:lnTo>
                    <a:lnTo>
                      <a:pt x="0" y="4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3" name="Freeform 353"/>
              <p:cNvSpPr>
                <a:spLocks/>
              </p:cNvSpPr>
              <p:nvPr/>
            </p:nvSpPr>
            <p:spPr bwMode="auto">
              <a:xfrm>
                <a:off x="5897" y="1495"/>
                <a:ext cx="622" cy="7"/>
              </a:xfrm>
              <a:custGeom>
                <a:avLst/>
                <a:gdLst>
                  <a:gd name="T0" fmla="*/ 3059 w 3110"/>
                  <a:gd name="T1" fmla="*/ 0 h 36"/>
                  <a:gd name="T2" fmla="*/ 2957 w 3110"/>
                  <a:gd name="T3" fmla="*/ 0 h 36"/>
                  <a:gd name="T4" fmla="*/ 2855 w 3110"/>
                  <a:gd name="T5" fmla="*/ 0 h 36"/>
                  <a:gd name="T6" fmla="*/ 2753 w 3110"/>
                  <a:gd name="T7" fmla="*/ 0 h 36"/>
                  <a:gd name="T8" fmla="*/ 2696 w 3110"/>
                  <a:gd name="T9" fmla="*/ 5 h 36"/>
                  <a:gd name="T10" fmla="*/ 2675 w 3110"/>
                  <a:gd name="T11" fmla="*/ 12 h 36"/>
                  <a:gd name="T12" fmla="*/ 2645 w 3110"/>
                  <a:gd name="T13" fmla="*/ 12 h 36"/>
                  <a:gd name="T14" fmla="*/ 2624 w 3110"/>
                  <a:gd name="T15" fmla="*/ 6 h 36"/>
                  <a:gd name="T16" fmla="*/ 2612 w 3110"/>
                  <a:gd name="T17" fmla="*/ 0 h 36"/>
                  <a:gd name="T18" fmla="*/ 2600 w 3110"/>
                  <a:gd name="T19" fmla="*/ 5 h 36"/>
                  <a:gd name="T20" fmla="*/ 2508 w 3110"/>
                  <a:gd name="T21" fmla="*/ 12 h 36"/>
                  <a:gd name="T22" fmla="*/ 2339 w 3110"/>
                  <a:gd name="T23" fmla="*/ 12 h 36"/>
                  <a:gd name="T24" fmla="*/ 2170 w 3110"/>
                  <a:gd name="T25" fmla="*/ 12 h 36"/>
                  <a:gd name="T26" fmla="*/ 2000 w 3110"/>
                  <a:gd name="T27" fmla="*/ 12 h 36"/>
                  <a:gd name="T28" fmla="*/ 1830 w 3110"/>
                  <a:gd name="T29" fmla="*/ 12 h 36"/>
                  <a:gd name="T30" fmla="*/ 1661 w 3110"/>
                  <a:gd name="T31" fmla="*/ 12 h 36"/>
                  <a:gd name="T32" fmla="*/ 1491 w 3110"/>
                  <a:gd name="T33" fmla="*/ 12 h 36"/>
                  <a:gd name="T34" fmla="*/ 1322 w 3110"/>
                  <a:gd name="T35" fmla="*/ 12 h 36"/>
                  <a:gd name="T36" fmla="*/ 1231 w 3110"/>
                  <a:gd name="T37" fmla="*/ 17 h 36"/>
                  <a:gd name="T38" fmla="*/ 1178 w 3110"/>
                  <a:gd name="T39" fmla="*/ 23 h 36"/>
                  <a:gd name="T40" fmla="*/ 1085 w 3110"/>
                  <a:gd name="T41" fmla="*/ 23 h 36"/>
                  <a:gd name="T42" fmla="*/ 992 w 3110"/>
                  <a:gd name="T43" fmla="*/ 23 h 36"/>
                  <a:gd name="T44" fmla="*/ 899 w 3110"/>
                  <a:gd name="T45" fmla="*/ 23 h 36"/>
                  <a:gd name="T46" fmla="*/ 806 w 3110"/>
                  <a:gd name="T47" fmla="*/ 23 h 36"/>
                  <a:gd name="T48" fmla="*/ 713 w 3110"/>
                  <a:gd name="T49" fmla="*/ 23 h 36"/>
                  <a:gd name="T50" fmla="*/ 620 w 3110"/>
                  <a:gd name="T51" fmla="*/ 23 h 36"/>
                  <a:gd name="T52" fmla="*/ 527 w 3110"/>
                  <a:gd name="T53" fmla="*/ 23 h 36"/>
                  <a:gd name="T54" fmla="*/ 474 w 3110"/>
                  <a:gd name="T55" fmla="*/ 30 h 36"/>
                  <a:gd name="T56" fmla="*/ 457 w 3110"/>
                  <a:gd name="T57" fmla="*/ 36 h 36"/>
                  <a:gd name="T58" fmla="*/ 438 w 3110"/>
                  <a:gd name="T59" fmla="*/ 31 h 36"/>
                  <a:gd name="T60" fmla="*/ 420 w 3110"/>
                  <a:gd name="T61" fmla="*/ 23 h 36"/>
                  <a:gd name="T62" fmla="*/ 402 w 3110"/>
                  <a:gd name="T63" fmla="*/ 30 h 36"/>
                  <a:gd name="T64" fmla="*/ 385 w 3110"/>
                  <a:gd name="T65" fmla="*/ 36 h 36"/>
                  <a:gd name="T66" fmla="*/ 366 w 3110"/>
                  <a:gd name="T67" fmla="*/ 31 h 36"/>
                  <a:gd name="T68" fmla="*/ 339 w 3110"/>
                  <a:gd name="T69" fmla="*/ 23 h 36"/>
                  <a:gd name="T70" fmla="*/ 298 w 3110"/>
                  <a:gd name="T71" fmla="*/ 23 h 36"/>
                  <a:gd name="T72" fmla="*/ 270 w 3110"/>
                  <a:gd name="T73" fmla="*/ 30 h 36"/>
                  <a:gd name="T74" fmla="*/ 231 w 3110"/>
                  <a:gd name="T75" fmla="*/ 36 h 36"/>
                  <a:gd name="T76" fmla="*/ 165 w 3110"/>
                  <a:gd name="T77" fmla="*/ 36 h 36"/>
                  <a:gd name="T78" fmla="*/ 99 w 3110"/>
                  <a:gd name="T79" fmla="*/ 36 h 36"/>
                  <a:gd name="T80" fmla="*/ 33 w 3110"/>
                  <a:gd name="T81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110" h="36">
                    <a:moveTo>
                      <a:pt x="3110" y="0"/>
                    </a:moveTo>
                    <a:lnTo>
                      <a:pt x="3059" y="0"/>
                    </a:lnTo>
                    <a:lnTo>
                      <a:pt x="3008" y="0"/>
                    </a:lnTo>
                    <a:lnTo>
                      <a:pt x="2957" y="0"/>
                    </a:lnTo>
                    <a:lnTo>
                      <a:pt x="2906" y="0"/>
                    </a:lnTo>
                    <a:lnTo>
                      <a:pt x="2855" y="0"/>
                    </a:lnTo>
                    <a:lnTo>
                      <a:pt x="2804" y="0"/>
                    </a:lnTo>
                    <a:lnTo>
                      <a:pt x="2753" y="0"/>
                    </a:lnTo>
                    <a:lnTo>
                      <a:pt x="2701" y="0"/>
                    </a:lnTo>
                    <a:lnTo>
                      <a:pt x="2696" y="5"/>
                    </a:lnTo>
                    <a:lnTo>
                      <a:pt x="2689" y="12"/>
                    </a:lnTo>
                    <a:lnTo>
                      <a:pt x="2675" y="12"/>
                    </a:lnTo>
                    <a:lnTo>
                      <a:pt x="2659" y="12"/>
                    </a:lnTo>
                    <a:lnTo>
                      <a:pt x="2645" y="12"/>
                    </a:lnTo>
                    <a:lnTo>
                      <a:pt x="2630" y="12"/>
                    </a:lnTo>
                    <a:lnTo>
                      <a:pt x="2624" y="6"/>
                    </a:lnTo>
                    <a:lnTo>
                      <a:pt x="2618" y="0"/>
                    </a:lnTo>
                    <a:lnTo>
                      <a:pt x="2612" y="0"/>
                    </a:lnTo>
                    <a:lnTo>
                      <a:pt x="2605" y="0"/>
                    </a:lnTo>
                    <a:lnTo>
                      <a:pt x="2600" y="5"/>
                    </a:lnTo>
                    <a:lnTo>
                      <a:pt x="2593" y="12"/>
                    </a:lnTo>
                    <a:lnTo>
                      <a:pt x="2508" y="12"/>
                    </a:lnTo>
                    <a:lnTo>
                      <a:pt x="2424" y="12"/>
                    </a:lnTo>
                    <a:lnTo>
                      <a:pt x="2339" y="12"/>
                    </a:lnTo>
                    <a:lnTo>
                      <a:pt x="2255" y="12"/>
                    </a:lnTo>
                    <a:lnTo>
                      <a:pt x="2170" y="12"/>
                    </a:lnTo>
                    <a:lnTo>
                      <a:pt x="2084" y="12"/>
                    </a:lnTo>
                    <a:lnTo>
                      <a:pt x="2000" y="12"/>
                    </a:lnTo>
                    <a:lnTo>
                      <a:pt x="1915" y="12"/>
                    </a:lnTo>
                    <a:lnTo>
                      <a:pt x="1830" y="12"/>
                    </a:lnTo>
                    <a:lnTo>
                      <a:pt x="1746" y="12"/>
                    </a:lnTo>
                    <a:lnTo>
                      <a:pt x="1661" y="12"/>
                    </a:lnTo>
                    <a:lnTo>
                      <a:pt x="1576" y="12"/>
                    </a:lnTo>
                    <a:lnTo>
                      <a:pt x="1491" y="12"/>
                    </a:lnTo>
                    <a:lnTo>
                      <a:pt x="1406" y="12"/>
                    </a:lnTo>
                    <a:lnTo>
                      <a:pt x="1322" y="12"/>
                    </a:lnTo>
                    <a:lnTo>
                      <a:pt x="1237" y="12"/>
                    </a:lnTo>
                    <a:lnTo>
                      <a:pt x="1231" y="17"/>
                    </a:lnTo>
                    <a:lnTo>
                      <a:pt x="1225" y="23"/>
                    </a:lnTo>
                    <a:lnTo>
                      <a:pt x="1178" y="23"/>
                    </a:lnTo>
                    <a:lnTo>
                      <a:pt x="1132" y="23"/>
                    </a:lnTo>
                    <a:lnTo>
                      <a:pt x="1085" y="23"/>
                    </a:lnTo>
                    <a:lnTo>
                      <a:pt x="1039" y="23"/>
                    </a:lnTo>
                    <a:lnTo>
                      <a:pt x="992" y="23"/>
                    </a:lnTo>
                    <a:lnTo>
                      <a:pt x="946" y="23"/>
                    </a:lnTo>
                    <a:lnTo>
                      <a:pt x="899" y="23"/>
                    </a:lnTo>
                    <a:lnTo>
                      <a:pt x="852" y="23"/>
                    </a:lnTo>
                    <a:lnTo>
                      <a:pt x="806" y="23"/>
                    </a:lnTo>
                    <a:lnTo>
                      <a:pt x="759" y="23"/>
                    </a:lnTo>
                    <a:lnTo>
                      <a:pt x="713" y="23"/>
                    </a:lnTo>
                    <a:lnTo>
                      <a:pt x="666" y="23"/>
                    </a:lnTo>
                    <a:lnTo>
                      <a:pt x="620" y="23"/>
                    </a:lnTo>
                    <a:lnTo>
                      <a:pt x="573" y="23"/>
                    </a:lnTo>
                    <a:lnTo>
                      <a:pt x="527" y="23"/>
                    </a:lnTo>
                    <a:lnTo>
                      <a:pt x="481" y="23"/>
                    </a:lnTo>
                    <a:lnTo>
                      <a:pt x="474" y="30"/>
                    </a:lnTo>
                    <a:lnTo>
                      <a:pt x="468" y="36"/>
                    </a:lnTo>
                    <a:lnTo>
                      <a:pt x="457" y="36"/>
                    </a:lnTo>
                    <a:lnTo>
                      <a:pt x="443" y="36"/>
                    </a:lnTo>
                    <a:lnTo>
                      <a:pt x="438" y="31"/>
                    </a:lnTo>
                    <a:lnTo>
                      <a:pt x="432" y="23"/>
                    </a:lnTo>
                    <a:lnTo>
                      <a:pt x="420" y="23"/>
                    </a:lnTo>
                    <a:lnTo>
                      <a:pt x="407" y="23"/>
                    </a:lnTo>
                    <a:lnTo>
                      <a:pt x="402" y="30"/>
                    </a:lnTo>
                    <a:lnTo>
                      <a:pt x="396" y="36"/>
                    </a:lnTo>
                    <a:lnTo>
                      <a:pt x="385" y="36"/>
                    </a:lnTo>
                    <a:lnTo>
                      <a:pt x="372" y="36"/>
                    </a:lnTo>
                    <a:lnTo>
                      <a:pt x="366" y="31"/>
                    </a:lnTo>
                    <a:lnTo>
                      <a:pt x="360" y="23"/>
                    </a:lnTo>
                    <a:lnTo>
                      <a:pt x="339" y="23"/>
                    </a:lnTo>
                    <a:lnTo>
                      <a:pt x="319" y="23"/>
                    </a:lnTo>
                    <a:lnTo>
                      <a:pt x="298" y="23"/>
                    </a:lnTo>
                    <a:lnTo>
                      <a:pt x="276" y="23"/>
                    </a:lnTo>
                    <a:lnTo>
                      <a:pt x="270" y="30"/>
                    </a:lnTo>
                    <a:lnTo>
                      <a:pt x="264" y="36"/>
                    </a:lnTo>
                    <a:lnTo>
                      <a:pt x="231" y="36"/>
                    </a:lnTo>
                    <a:lnTo>
                      <a:pt x="198" y="36"/>
                    </a:lnTo>
                    <a:lnTo>
                      <a:pt x="165" y="36"/>
                    </a:lnTo>
                    <a:lnTo>
                      <a:pt x="132" y="36"/>
                    </a:lnTo>
                    <a:lnTo>
                      <a:pt x="99" y="36"/>
                    </a:lnTo>
                    <a:lnTo>
                      <a:pt x="66" y="36"/>
                    </a:lnTo>
                    <a:lnTo>
                      <a:pt x="33" y="36"/>
                    </a:lnTo>
                    <a:lnTo>
                      <a:pt x="0" y="36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4" name="Freeform 354"/>
              <p:cNvSpPr>
                <a:spLocks/>
              </p:cNvSpPr>
              <p:nvPr/>
            </p:nvSpPr>
            <p:spPr bwMode="auto">
              <a:xfrm>
                <a:off x="6870" y="1495"/>
                <a:ext cx="1" cy="7"/>
              </a:xfrm>
              <a:custGeom>
                <a:avLst/>
                <a:gdLst>
                  <a:gd name="T0" fmla="*/ 36 h 36"/>
                  <a:gd name="T1" fmla="*/ 27 h 36"/>
                  <a:gd name="T2" fmla="*/ 18 h 36"/>
                  <a:gd name="T3" fmla="*/ 9 h 36"/>
                  <a:gd name="T4" fmla="*/ 0 h 3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36">
                    <a:moveTo>
                      <a:pt x="0" y="36"/>
                    </a:moveTo>
                    <a:lnTo>
                      <a:pt x="0" y="27"/>
                    </a:lnTo>
                    <a:lnTo>
                      <a:pt x="0" y="18"/>
                    </a:lnTo>
                    <a:lnTo>
                      <a:pt x="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5" name="Freeform 355"/>
              <p:cNvSpPr>
                <a:spLocks/>
              </p:cNvSpPr>
              <p:nvPr/>
            </p:nvSpPr>
            <p:spPr bwMode="auto">
              <a:xfrm>
                <a:off x="7084" y="1490"/>
                <a:ext cx="9" cy="12"/>
              </a:xfrm>
              <a:custGeom>
                <a:avLst/>
                <a:gdLst>
                  <a:gd name="T0" fmla="*/ 48 w 48"/>
                  <a:gd name="T1" fmla="*/ 61 h 61"/>
                  <a:gd name="T2" fmla="*/ 39 w 48"/>
                  <a:gd name="T3" fmla="*/ 61 h 61"/>
                  <a:gd name="T4" fmla="*/ 31 w 48"/>
                  <a:gd name="T5" fmla="*/ 61 h 61"/>
                  <a:gd name="T6" fmla="*/ 21 w 48"/>
                  <a:gd name="T7" fmla="*/ 61 h 61"/>
                  <a:gd name="T8" fmla="*/ 12 w 48"/>
                  <a:gd name="T9" fmla="*/ 61 h 61"/>
                  <a:gd name="T10" fmla="*/ 12 w 48"/>
                  <a:gd name="T11" fmla="*/ 56 h 61"/>
                  <a:gd name="T12" fmla="*/ 12 w 48"/>
                  <a:gd name="T13" fmla="*/ 48 h 61"/>
                  <a:gd name="T14" fmla="*/ 6 w 48"/>
                  <a:gd name="T15" fmla="*/ 43 h 61"/>
                  <a:gd name="T16" fmla="*/ 0 w 48"/>
                  <a:gd name="T17" fmla="*/ 37 h 61"/>
                  <a:gd name="T18" fmla="*/ 0 w 48"/>
                  <a:gd name="T19" fmla="*/ 28 h 61"/>
                  <a:gd name="T20" fmla="*/ 0 w 48"/>
                  <a:gd name="T21" fmla="*/ 18 h 61"/>
                  <a:gd name="T22" fmla="*/ 0 w 48"/>
                  <a:gd name="T23" fmla="*/ 9 h 61"/>
                  <a:gd name="T24" fmla="*/ 0 w 48"/>
                  <a:gd name="T2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" h="61">
                    <a:moveTo>
                      <a:pt x="48" y="61"/>
                    </a:moveTo>
                    <a:lnTo>
                      <a:pt x="39" y="61"/>
                    </a:lnTo>
                    <a:lnTo>
                      <a:pt x="31" y="61"/>
                    </a:lnTo>
                    <a:lnTo>
                      <a:pt x="21" y="61"/>
                    </a:lnTo>
                    <a:lnTo>
                      <a:pt x="12" y="61"/>
                    </a:lnTo>
                    <a:lnTo>
                      <a:pt x="12" y="56"/>
                    </a:lnTo>
                    <a:lnTo>
                      <a:pt x="12" y="48"/>
                    </a:lnTo>
                    <a:lnTo>
                      <a:pt x="6" y="43"/>
                    </a:lnTo>
                    <a:lnTo>
                      <a:pt x="0" y="37"/>
                    </a:lnTo>
                    <a:lnTo>
                      <a:pt x="0" y="28"/>
                    </a:lnTo>
                    <a:lnTo>
                      <a:pt x="0" y="18"/>
                    </a:lnTo>
                    <a:lnTo>
                      <a:pt x="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6" name="Freeform 356"/>
              <p:cNvSpPr>
                <a:spLocks/>
              </p:cNvSpPr>
              <p:nvPr/>
            </p:nvSpPr>
            <p:spPr bwMode="auto">
              <a:xfrm>
                <a:off x="7093" y="1490"/>
                <a:ext cx="1" cy="12"/>
              </a:xfrm>
              <a:custGeom>
                <a:avLst/>
                <a:gdLst>
                  <a:gd name="T0" fmla="*/ 61 h 61"/>
                  <a:gd name="T1" fmla="*/ 46 h 61"/>
                  <a:gd name="T2" fmla="*/ 31 h 61"/>
                  <a:gd name="T3" fmla="*/ 15 h 61"/>
                  <a:gd name="T4" fmla="*/ 0 h 6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61">
                    <a:moveTo>
                      <a:pt x="0" y="61"/>
                    </a:moveTo>
                    <a:lnTo>
                      <a:pt x="0" y="46"/>
                    </a:lnTo>
                    <a:lnTo>
                      <a:pt x="0" y="31"/>
                    </a:lnTo>
                    <a:lnTo>
                      <a:pt x="0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7" name="Freeform 357"/>
              <p:cNvSpPr>
                <a:spLocks/>
              </p:cNvSpPr>
              <p:nvPr/>
            </p:nvSpPr>
            <p:spPr bwMode="auto">
              <a:xfrm>
                <a:off x="5897" y="1127"/>
                <a:ext cx="622" cy="368"/>
              </a:xfrm>
              <a:custGeom>
                <a:avLst/>
                <a:gdLst>
                  <a:gd name="T0" fmla="*/ 3083 w 3110"/>
                  <a:gd name="T1" fmla="*/ 1785 h 1837"/>
                  <a:gd name="T2" fmla="*/ 3014 w 3110"/>
                  <a:gd name="T3" fmla="*/ 1741 h 1837"/>
                  <a:gd name="T4" fmla="*/ 2961 w 3110"/>
                  <a:gd name="T5" fmla="*/ 1705 h 1837"/>
                  <a:gd name="T6" fmla="*/ 2912 w 3110"/>
                  <a:gd name="T7" fmla="*/ 1668 h 1837"/>
                  <a:gd name="T8" fmla="*/ 2865 w 3110"/>
                  <a:gd name="T9" fmla="*/ 1632 h 1837"/>
                  <a:gd name="T10" fmla="*/ 2816 w 3110"/>
                  <a:gd name="T11" fmla="*/ 1596 h 1837"/>
                  <a:gd name="T12" fmla="*/ 2769 w 3110"/>
                  <a:gd name="T13" fmla="*/ 1560 h 1837"/>
                  <a:gd name="T14" fmla="*/ 2708 w 3110"/>
                  <a:gd name="T15" fmla="*/ 1513 h 1837"/>
                  <a:gd name="T16" fmla="*/ 2657 w 3110"/>
                  <a:gd name="T17" fmla="*/ 1479 h 1837"/>
                  <a:gd name="T18" fmla="*/ 2605 w 3110"/>
                  <a:gd name="T19" fmla="*/ 1440 h 1837"/>
                  <a:gd name="T20" fmla="*/ 2547 w 3110"/>
                  <a:gd name="T21" fmla="*/ 1393 h 1837"/>
                  <a:gd name="T22" fmla="*/ 2492 w 3110"/>
                  <a:gd name="T23" fmla="*/ 1356 h 1837"/>
                  <a:gd name="T24" fmla="*/ 2432 w 3110"/>
                  <a:gd name="T25" fmla="*/ 1308 h 1837"/>
                  <a:gd name="T26" fmla="*/ 2384 w 3110"/>
                  <a:gd name="T27" fmla="*/ 1272 h 1837"/>
                  <a:gd name="T28" fmla="*/ 2324 w 3110"/>
                  <a:gd name="T29" fmla="*/ 1225 h 1837"/>
                  <a:gd name="T30" fmla="*/ 2264 w 3110"/>
                  <a:gd name="T31" fmla="*/ 1176 h 1837"/>
                  <a:gd name="T32" fmla="*/ 2212 w 3110"/>
                  <a:gd name="T33" fmla="*/ 1143 h 1837"/>
                  <a:gd name="T34" fmla="*/ 2162 w 3110"/>
                  <a:gd name="T35" fmla="*/ 1105 h 1837"/>
                  <a:gd name="T36" fmla="*/ 2102 w 3110"/>
                  <a:gd name="T37" fmla="*/ 1057 h 1837"/>
                  <a:gd name="T38" fmla="*/ 2041 w 3110"/>
                  <a:gd name="T39" fmla="*/ 1008 h 1837"/>
                  <a:gd name="T40" fmla="*/ 1987 w 3110"/>
                  <a:gd name="T41" fmla="*/ 972 h 1837"/>
                  <a:gd name="T42" fmla="*/ 1927 w 3110"/>
                  <a:gd name="T43" fmla="*/ 923 h 1837"/>
                  <a:gd name="T44" fmla="*/ 1880 w 3110"/>
                  <a:gd name="T45" fmla="*/ 888 h 1837"/>
                  <a:gd name="T46" fmla="*/ 1825 w 3110"/>
                  <a:gd name="T47" fmla="*/ 852 h 1837"/>
                  <a:gd name="T48" fmla="*/ 1784 w 3110"/>
                  <a:gd name="T49" fmla="*/ 828 h 1837"/>
                  <a:gd name="T50" fmla="*/ 1736 w 3110"/>
                  <a:gd name="T51" fmla="*/ 792 h 1837"/>
                  <a:gd name="T52" fmla="*/ 1684 w 3110"/>
                  <a:gd name="T53" fmla="*/ 759 h 1837"/>
                  <a:gd name="T54" fmla="*/ 1640 w 3110"/>
                  <a:gd name="T55" fmla="*/ 726 h 1837"/>
                  <a:gd name="T56" fmla="*/ 1591 w 3110"/>
                  <a:gd name="T57" fmla="*/ 695 h 1837"/>
                  <a:gd name="T58" fmla="*/ 1537 w 3110"/>
                  <a:gd name="T59" fmla="*/ 660 h 1837"/>
                  <a:gd name="T60" fmla="*/ 1495 w 3110"/>
                  <a:gd name="T61" fmla="*/ 636 h 1837"/>
                  <a:gd name="T62" fmla="*/ 1448 w 3110"/>
                  <a:gd name="T63" fmla="*/ 606 h 1837"/>
                  <a:gd name="T64" fmla="*/ 1411 w 3110"/>
                  <a:gd name="T65" fmla="*/ 587 h 1837"/>
                  <a:gd name="T66" fmla="*/ 1358 w 3110"/>
                  <a:gd name="T67" fmla="*/ 552 h 1837"/>
                  <a:gd name="T68" fmla="*/ 1315 w 3110"/>
                  <a:gd name="T69" fmla="*/ 527 h 1837"/>
                  <a:gd name="T70" fmla="*/ 1278 w 3110"/>
                  <a:gd name="T71" fmla="*/ 510 h 1837"/>
                  <a:gd name="T72" fmla="*/ 1243 w 3110"/>
                  <a:gd name="T73" fmla="*/ 491 h 1837"/>
                  <a:gd name="T74" fmla="*/ 1207 w 3110"/>
                  <a:gd name="T75" fmla="*/ 474 h 1837"/>
                  <a:gd name="T76" fmla="*/ 1171 w 3110"/>
                  <a:gd name="T77" fmla="*/ 456 h 1837"/>
                  <a:gd name="T78" fmla="*/ 1129 w 3110"/>
                  <a:gd name="T79" fmla="*/ 432 h 1837"/>
                  <a:gd name="T80" fmla="*/ 1086 w 3110"/>
                  <a:gd name="T81" fmla="*/ 408 h 1837"/>
                  <a:gd name="T82" fmla="*/ 1039 w 3110"/>
                  <a:gd name="T83" fmla="*/ 378 h 1837"/>
                  <a:gd name="T84" fmla="*/ 990 w 3110"/>
                  <a:gd name="T85" fmla="*/ 360 h 1837"/>
                  <a:gd name="T86" fmla="*/ 948 w 3110"/>
                  <a:gd name="T87" fmla="*/ 336 h 1837"/>
                  <a:gd name="T88" fmla="*/ 907 w 3110"/>
                  <a:gd name="T89" fmla="*/ 312 h 1837"/>
                  <a:gd name="T90" fmla="*/ 871 w 3110"/>
                  <a:gd name="T91" fmla="*/ 294 h 1837"/>
                  <a:gd name="T92" fmla="*/ 835 w 3110"/>
                  <a:gd name="T93" fmla="*/ 275 h 1837"/>
                  <a:gd name="T94" fmla="*/ 787 w 3110"/>
                  <a:gd name="T95" fmla="*/ 258 h 1837"/>
                  <a:gd name="T96" fmla="*/ 750 w 3110"/>
                  <a:gd name="T97" fmla="*/ 239 h 1837"/>
                  <a:gd name="T98" fmla="*/ 706 w 3110"/>
                  <a:gd name="T99" fmla="*/ 228 h 1837"/>
                  <a:gd name="T100" fmla="*/ 666 w 3110"/>
                  <a:gd name="T101" fmla="*/ 209 h 1837"/>
                  <a:gd name="T102" fmla="*/ 624 w 3110"/>
                  <a:gd name="T103" fmla="*/ 192 h 1837"/>
                  <a:gd name="T104" fmla="*/ 583 w 3110"/>
                  <a:gd name="T105" fmla="*/ 173 h 1837"/>
                  <a:gd name="T106" fmla="*/ 540 w 3110"/>
                  <a:gd name="T107" fmla="*/ 155 h 1837"/>
                  <a:gd name="T108" fmla="*/ 499 w 3110"/>
                  <a:gd name="T109" fmla="*/ 138 h 1837"/>
                  <a:gd name="T110" fmla="*/ 444 w 3110"/>
                  <a:gd name="T111" fmla="*/ 120 h 1837"/>
                  <a:gd name="T112" fmla="*/ 391 w 3110"/>
                  <a:gd name="T113" fmla="*/ 102 h 1837"/>
                  <a:gd name="T114" fmla="*/ 336 w 3110"/>
                  <a:gd name="T115" fmla="*/ 84 h 1837"/>
                  <a:gd name="T116" fmla="*/ 282 w 3110"/>
                  <a:gd name="T117" fmla="*/ 66 h 1837"/>
                  <a:gd name="T118" fmla="*/ 231 w 3110"/>
                  <a:gd name="T119" fmla="*/ 47 h 1837"/>
                  <a:gd name="T120" fmla="*/ 180 w 3110"/>
                  <a:gd name="T121" fmla="*/ 36 h 1837"/>
                  <a:gd name="T122" fmla="*/ 126 w 3110"/>
                  <a:gd name="T123" fmla="*/ 17 h 1837"/>
                  <a:gd name="T124" fmla="*/ 54 w 3110"/>
                  <a:gd name="T125" fmla="*/ 6 h 18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110" h="1837">
                    <a:moveTo>
                      <a:pt x="3110" y="1837"/>
                    </a:moveTo>
                    <a:lnTo>
                      <a:pt x="3110" y="1825"/>
                    </a:lnTo>
                    <a:lnTo>
                      <a:pt x="3110" y="1812"/>
                    </a:lnTo>
                    <a:lnTo>
                      <a:pt x="3101" y="1804"/>
                    </a:lnTo>
                    <a:lnTo>
                      <a:pt x="3093" y="1794"/>
                    </a:lnTo>
                    <a:lnTo>
                      <a:pt x="3083" y="1785"/>
                    </a:lnTo>
                    <a:lnTo>
                      <a:pt x="3074" y="1776"/>
                    </a:lnTo>
                    <a:lnTo>
                      <a:pt x="3063" y="1776"/>
                    </a:lnTo>
                    <a:lnTo>
                      <a:pt x="3050" y="1776"/>
                    </a:lnTo>
                    <a:lnTo>
                      <a:pt x="3038" y="1764"/>
                    </a:lnTo>
                    <a:lnTo>
                      <a:pt x="3027" y="1753"/>
                    </a:lnTo>
                    <a:lnTo>
                      <a:pt x="3014" y="1741"/>
                    </a:lnTo>
                    <a:lnTo>
                      <a:pt x="3002" y="1728"/>
                    </a:lnTo>
                    <a:lnTo>
                      <a:pt x="2997" y="1728"/>
                    </a:lnTo>
                    <a:lnTo>
                      <a:pt x="2990" y="1728"/>
                    </a:lnTo>
                    <a:lnTo>
                      <a:pt x="2979" y="1717"/>
                    </a:lnTo>
                    <a:lnTo>
                      <a:pt x="2966" y="1705"/>
                    </a:lnTo>
                    <a:lnTo>
                      <a:pt x="2961" y="1705"/>
                    </a:lnTo>
                    <a:lnTo>
                      <a:pt x="2954" y="1705"/>
                    </a:lnTo>
                    <a:lnTo>
                      <a:pt x="2945" y="1695"/>
                    </a:lnTo>
                    <a:lnTo>
                      <a:pt x="2936" y="1686"/>
                    </a:lnTo>
                    <a:lnTo>
                      <a:pt x="2926" y="1677"/>
                    </a:lnTo>
                    <a:lnTo>
                      <a:pt x="2918" y="1668"/>
                    </a:lnTo>
                    <a:lnTo>
                      <a:pt x="2912" y="1668"/>
                    </a:lnTo>
                    <a:lnTo>
                      <a:pt x="2906" y="1668"/>
                    </a:lnTo>
                    <a:lnTo>
                      <a:pt x="2897" y="1659"/>
                    </a:lnTo>
                    <a:lnTo>
                      <a:pt x="2888" y="1651"/>
                    </a:lnTo>
                    <a:lnTo>
                      <a:pt x="2879" y="1642"/>
                    </a:lnTo>
                    <a:lnTo>
                      <a:pt x="2870" y="1632"/>
                    </a:lnTo>
                    <a:lnTo>
                      <a:pt x="2865" y="1632"/>
                    </a:lnTo>
                    <a:lnTo>
                      <a:pt x="2858" y="1632"/>
                    </a:lnTo>
                    <a:lnTo>
                      <a:pt x="2849" y="1623"/>
                    </a:lnTo>
                    <a:lnTo>
                      <a:pt x="2840" y="1615"/>
                    </a:lnTo>
                    <a:lnTo>
                      <a:pt x="2830" y="1606"/>
                    </a:lnTo>
                    <a:lnTo>
                      <a:pt x="2822" y="1596"/>
                    </a:lnTo>
                    <a:lnTo>
                      <a:pt x="2816" y="1596"/>
                    </a:lnTo>
                    <a:lnTo>
                      <a:pt x="2810" y="1596"/>
                    </a:lnTo>
                    <a:lnTo>
                      <a:pt x="2801" y="1587"/>
                    </a:lnTo>
                    <a:lnTo>
                      <a:pt x="2792" y="1578"/>
                    </a:lnTo>
                    <a:lnTo>
                      <a:pt x="2783" y="1569"/>
                    </a:lnTo>
                    <a:lnTo>
                      <a:pt x="2774" y="1560"/>
                    </a:lnTo>
                    <a:lnTo>
                      <a:pt x="2769" y="1560"/>
                    </a:lnTo>
                    <a:lnTo>
                      <a:pt x="2762" y="1560"/>
                    </a:lnTo>
                    <a:lnTo>
                      <a:pt x="2750" y="1549"/>
                    </a:lnTo>
                    <a:lnTo>
                      <a:pt x="2739" y="1536"/>
                    </a:lnTo>
                    <a:lnTo>
                      <a:pt x="2726" y="1525"/>
                    </a:lnTo>
                    <a:lnTo>
                      <a:pt x="2714" y="1513"/>
                    </a:lnTo>
                    <a:lnTo>
                      <a:pt x="2708" y="1513"/>
                    </a:lnTo>
                    <a:lnTo>
                      <a:pt x="2701" y="1513"/>
                    </a:lnTo>
                    <a:lnTo>
                      <a:pt x="2690" y="1500"/>
                    </a:lnTo>
                    <a:lnTo>
                      <a:pt x="2678" y="1488"/>
                    </a:lnTo>
                    <a:lnTo>
                      <a:pt x="2672" y="1488"/>
                    </a:lnTo>
                    <a:lnTo>
                      <a:pt x="2666" y="1488"/>
                    </a:lnTo>
                    <a:lnTo>
                      <a:pt x="2657" y="1479"/>
                    </a:lnTo>
                    <a:lnTo>
                      <a:pt x="2648" y="1470"/>
                    </a:lnTo>
                    <a:lnTo>
                      <a:pt x="2639" y="1461"/>
                    </a:lnTo>
                    <a:lnTo>
                      <a:pt x="2630" y="1452"/>
                    </a:lnTo>
                    <a:lnTo>
                      <a:pt x="2624" y="1452"/>
                    </a:lnTo>
                    <a:lnTo>
                      <a:pt x="2618" y="1452"/>
                    </a:lnTo>
                    <a:lnTo>
                      <a:pt x="2605" y="1440"/>
                    </a:lnTo>
                    <a:lnTo>
                      <a:pt x="2594" y="1428"/>
                    </a:lnTo>
                    <a:lnTo>
                      <a:pt x="2582" y="1417"/>
                    </a:lnTo>
                    <a:lnTo>
                      <a:pt x="2569" y="1404"/>
                    </a:lnTo>
                    <a:lnTo>
                      <a:pt x="2564" y="1404"/>
                    </a:lnTo>
                    <a:lnTo>
                      <a:pt x="2558" y="1404"/>
                    </a:lnTo>
                    <a:lnTo>
                      <a:pt x="2547" y="1393"/>
                    </a:lnTo>
                    <a:lnTo>
                      <a:pt x="2534" y="1381"/>
                    </a:lnTo>
                    <a:lnTo>
                      <a:pt x="2528" y="1381"/>
                    </a:lnTo>
                    <a:lnTo>
                      <a:pt x="2522" y="1381"/>
                    </a:lnTo>
                    <a:lnTo>
                      <a:pt x="2510" y="1368"/>
                    </a:lnTo>
                    <a:lnTo>
                      <a:pt x="2497" y="1356"/>
                    </a:lnTo>
                    <a:lnTo>
                      <a:pt x="2492" y="1356"/>
                    </a:lnTo>
                    <a:lnTo>
                      <a:pt x="2486" y="1356"/>
                    </a:lnTo>
                    <a:lnTo>
                      <a:pt x="2473" y="1344"/>
                    </a:lnTo>
                    <a:lnTo>
                      <a:pt x="2462" y="1332"/>
                    </a:lnTo>
                    <a:lnTo>
                      <a:pt x="2450" y="1321"/>
                    </a:lnTo>
                    <a:lnTo>
                      <a:pt x="2438" y="1308"/>
                    </a:lnTo>
                    <a:lnTo>
                      <a:pt x="2432" y="1308"/>
                    </a:lnTo>
                    <a:lnTo>
                      <a:pt x="2426" y="1308"/>
                    </a:lnTo>
                    <a:lnTo>
                      <a:pt x="2417" y="1299"/>
                    </a:lnTo>
                    <a:lnTo>
                      <a:pt x="2407" y="1290"/>
                    </a:lnTo>
                    <a:lnTo>
                      <a:pt x="2398" y="1282"/>
                    </a:lnTo>
                    <a:lnTo>
                      <a:pt x="2390" y="1272"/>
                    </a:lnTo>
                    <a:lnTo>
                      <a:pt x="2384" y="1272"/>
                    </a:lnTo>
                    <a:lnTo>
                      <a:pt x="2377" y="1272"/>
                    </a:lnTo>
                    <a:lnTo>
                      <a:pt x="2366" y="1261"/>
                    </a:lnTo>
                    <a:lnTo>
                      <a:pt x="2354" y="1249"/>
                    </a:lnTo>
                    <a:lnTo>
                      <a:pt x="2342" y="1237"/>
                    </a:lnTo>
                    <a:lnTo>
                      <a:pt x="2330" y="1225"/>
                    </a:lnTo>
                    <a:lnTo>
                      <a:pt x="2324" y="1225"/>
                    </a:lnTo>
                    <a:lnTo>
                      <a:pt x="2318" y="1225"/>
                    </a:lnTo>
                    <a:lnTo>
                      <a:pt x="2306" y="1212"/>
                    </a:lnTo>
                    <a:lnTo>
                      <a:pt x="2294" y="1201"/>
                    </a:lnTo>
                    <a:lnTo>
                      <a:pt x="2281" y="1189"/>
                    </a:lnTo>
                    <a:lnTo>
                      <a:pt x="2269" y="1176"/>
                    </a:lnTo>
                    <a:lnTo>
                      <a:pt x="2264" y="1176"/>
                    </a:lnTo>
                    <a:lnTo>
                      <a:pt x="2257" y="1176"/>
                    </a:lnTo>
                    <a:lnTo>
                      <a:pt x="2245" y="1164"/>
                    </a:lnTo>
                    <a:lnTo>
                      <a:pt x="2234" y="1152"/>
                    </a:lnTo>
                    <a:lnTo>
                      <a:pt x="2228" y="1152"/>
                    </a:lnTo>
                    <a:lnTo>
                      <a:pt x="2222" y="1152"/>
                    </a:lnTo>
                    <a:lnTo>
                      <a:pt x="2212" y="1143"/>
                    </a:lnTo>
                    <a:lnTo>
                      <a:pt x="2203" y="1135"/>
                    </a:lnTo>
                    <a:lnTo>
                      <a:pt x="2195" y="1126"/>
                    </a:lnTo>
                    <a:lnTo>
                      <a:pt x="2185" y="1116"/>
                    </a:lnTo>
                    <a:lnTo>
                      <a:pt x="2179" y="1116"/>
                    </a:lnTo>
                    <a:lnTo>
                      <a:pt x="2173" y="1116"/>
                    </a:lnTo>
                    <a:lnTo>
                      <a:pt x="2162" y="1105"/>
                    </a:lnTo>
                    <a:lnTo>
                      <a:pt x="2149" y="1093"/>
                    </a:lnTo>
                    <a:lnTo>
                      <a:pt x="2138" y="1080"/>
                    </a:lnTo>
                    <a:lnTo>
                      <a:pt x="2126" y="1068"/>
                    </a:lnTo>
                    <a:lnTo>
                      <a:pt x="2120" y="1068"/>
                    </a:lnTo>
                    <a:lnTo>
                      <a:pt x="2113" y="1068"/>
                    </a:lnTo>
                    <a:lnTo>
                      <a:pt x="2102" y="1057"/>
                    </a:lnTo>
                    <a:lnTo>
                      <a:pt x="2089" y="1044"/>
                    </a:lnTo>
                    <a:lnTo>
                      <a:pt x="2077" y="1032"/>
                    </a:lnTo>
                    <a:lnTo>
                      <a:pt x="2065" y="1019"/>
                    </a:lnTo>
                    <a:lnTo>
                      <a:pt x="2060" y="1019"/>
                    </a:lnTo>
                    <a:lnTo>
                      <a:pt x="2053" y="1019"/>
                    </a:lnTo>
                    <a:lnTo>
                      <a:pt x="2041" y="1008"/>
                    </a:lnTo>
                    <a:lnTo>
                      <a:pt x="2029" y="997"/>
                    </a:lnTo>
                    <a:lnTo>
                      <a:pt x="2023" y="997"/>
                    </a:lnTo>
                    <a:lnTo>
                      <a:pt x="2017" y="997"/>
                    </a:lnTo>
                    <a:lnTo>
                      <a:pt x="2006" y="984"/>
                    </a:lnTo>
                    <a:lnTo>
                      <a:pt x="1994" y="972"/>
                    </a:lnTo>
                    <a:lnTo>
                      <a:pt x="1987" y="972"/>
                    </a:lnTo>
                    <a:lnTo>
                      <a:pt x="1981" y="972"/>
                    </a:lnTo>
                    <a:lnTo>
                      <a:pt x="1970" y="961"/>
                    </a:lnTo>
                    <a:lnTo>
                      <a:pt x="1957" y="948"/>
                    </a:lnTo>
                    <a:lnTo>
                      <a:pt x="1945" y="936"/>
                    </a:lnTo>
                    <a:lnTo>
                      <a:pt x="1933" y="923"/>
                    </a:lnTo>
                    <a:lnTo>
                      <a:pt x="1927" y="923"/>
                    </a:lnTo>
                    <a:lnTo>
                      <a:pt x="1921" y="923"/>
                    </a:lnTo>
                    <a:lnTo>
                      <a:pt x="1912" y="915"/>
                    </a:lnTo>
                    <a:lnTo>
                      <a:pt x="1904" y="906"/>
                    </a:lnTo>
                    <a:lnTo>
                      <a:pt x="1894" y="898"/>
                    </a:lnTo>
                    <a:lnTo>
                      <a:pt x="1885" y="888"/>
                    </a:lnTo>
                    <a:lnTo>
                      <a:pt x="1880" y="888"/>
                    </a:lnTo>
                    <a:lnTo>
                      <a:pt x="1873" y="888"/>
                    </a:lnTo>
                    <a:lnTo>
                      <a:pt x="1861" y="876"/>
                    </a:lnTo>
                    <a:lnTo>
                      <a:pt x="1849" y="864"/>
                    </a:lnTo>
                    <a:lnTo>
                      <a:pt x="1843" y="864"/>
                    </a:lnTo>
                    <a:lnTo>
                      <a:pt x="1837" y="864"/>
                    </a:lnTo>
                    <a:lnTo>
                      <a:pt x="1825" y="852"/>
                    </a:lnTo>
                    <a:lnTo>
                      <a:pt x="1813" y="840"/>
                    </a:lnTo>
                    <a:lnTo>
                      <a:pt x="1808" y="840"/>
                    </a:lnTo>
                    <a:lnTo>
                      <a:pt x="1802" y="840"/>
                    </a:lnTo>
                    <a:lnTo>
                      <a:pt x="1795" y="834"/>
                    </a:lnTo>
                    <a:lnTo>
                      <a:pt x="1789" y="828"/>
                    </a:lnTo>
                    <a:lnTo>
                      <a:pt x="1784" y="828"/>
                    </a:lnTo>
                    <a:lnTo>
                      <a:pt x="1777" y="828"/>
                    </a:lnTo>
                    <a:lnTo>
                      <a:pt x="1769" y="819"/>
                    </a:lnTo>
                    <a:lnTo>
                      <a:pt x="1759" y="810"/>
                    </a:lnTo>
                    <a:lnTo>
                      <a:pt x="1750" y="802"/>
                    </a:lnTo>
                    <a:lnTo>
                      <a:pt x="1741" y="792"/>
                    </a:lnTo>
                    <a:lnTo>
                      <a:pt x="1736" y="792"/>
                    </a:lnTo>
                    <a:lnTo>
                      <a:pt x="1729" y="792"/>
                    </a:lnTo>
                    <a:lnTo>
                      <a:pt x="1717" y="780"/>
                    </a:lnTo>
                    <a:lnTo>
                      <a:pt x="1705" y="768"/>
                    </a:lnTo>
                    <a:lnTo>
                      <a:pt x="1699" y="768"/>
                    </a:lnTo>
                    <a:lnTo>
                      <a:pt x="1693" y="768"/>
                    </a:lnTo>
                    <a:lnTo>
                      <a:pt x="1684" y="759"/>
                    </a:lnTo>
                    <a:lnTo>
                      <a:pt x="1676" y="750"/>
                    </a:lnTo>
                    <a:lnTo>
                      <a:pt x="1666" y="741"/>
                    </a:lnTo>
                    <a:lnTo>
                      <a:pt x="1657" y="732"/>
                    </a:lnTo>
                    <a:lnTo>
                      <a:pt x="1651" y="732"/>
                    </a:lnTo>
                    <a:lnTo>
                      <a:pt x="1645" y="732"/>
                    </a:lnTo>
                    <a:lnTo>
                      <a:pt x="1640" y="726"/>
                    </a:lnTo>
                    <a:lnTo>
                      <a:pt x="1633" y="719"/>
                    </a:lnTo>
                    <a:lnTo>
                      <a:pt x="1627" y="719"/>
                    </a:lnTo>
                    <a:lnTo>
                      <a:pt x="1621" y="719"/>
                    </a:lnTo>
                    <a:lnTo>
                      <a:pt x="1609" y="708"/>
                    </a:lnTo>
                    <a:lnTo>
                      <a:pt x="1596" y="695"/>
                    </a:lnTo>
                    <a:lnTo>
                      <a:pt x="1591" y="695"/>
                    </a:lnTo>
                    <a:lnTo>
                      <a:pt x="1585" y="695"/>
                    </a:lnTo>
                    <a:lnTo>
                      <a:pt x="1573" y="684"/>
                    </a:lnTo>
                    <a:lnTo>
                      <a:pt x="1561" y="672"/>
                    </a:lnTo>
                    <a:lnTo>
                      <a:pt x="1555" y="672"/>
                    </a:lnTo>
                    <a:lnTo>
                      <a:pt x="1549" y="672"/>
                    </a:lnTo>
                    <a:lnTo>
                      <a:pt x="1537" y="660"/>
                    </a:lnTo>
                    <a:lnTo>
                      <a:pt x="1525" y="648"/>
                    </a:lnTo>
                    <a:lnTo>
                      <a:pt x="1519" y="648"/>
                    </a:lnTo>
                    <a:lnTo>
                      <a:pt x="1513" y="648"/>
                    </a:lnTo>
                    <a:lnTo>
                      <a:pt x="1507" y="642"/>
                    </a:lnTo>
                    <a:lnTo>
                      <a:pt x="1500" y="636"/>
                    </a:lnTo>
                    <a:lnTo>
                      <a:pt x="1495" y="636"/>
                    </a:lnTo>
                    <a:lnTo>
                      <a:pt x="1489" y="636"/>
                    </a:lnTo>
                    <a:lnTo>
                      <a:pt x="1476" y="624"/>
                    </a:lnTo>
                    <a:lnTo>
                      <a:pt x="1465" y="612"/>
                    </a:lnTo>
                    <a:lnTo>
                      <a:pt x="1459" y="612"/>
                    </a:lnTo>
                    <a:lnTo>
                      <a:pt x="1453" y="612"/>
                    </a:lnTo>
                    <a:lnTo>
                      <a:pt x="1448" y="606"/>
                    </a:lnTo>
                    <a:lnTo>
                      <a:pt x="1441" y="599"/>
                    </a:lnTo>
                    <a:lnTo>
                      <a:pt x="1435" y="599"/>
                    </a:lnTo>
                    <a:lnTo>
                      <a:pt x="1429" y="599"/>
                    </a:lnTo>
                    <a:lnTo>
                      <a:pt x="1423" y="593"/>
                    </a:lnTo>
                    <a:lnTo>
                      <a:pt x="1417" y="587"/>
                    </a:lnTo>
                    <a:lnTo>
                      <a:pt x="1411" y="587"/>
                    </a:lnTo>
                    <a:lnTo>
                      <a:pt x="1404" y="587"/>
                    </a:lnTo>
                    <a:lnTo>
                      <a:pt x="1393" y="576"/>
                    </a:lnTo>
                    <a:lnTo>
                      <a:pt x="1381" y="564"/>
                    </a:lnTo>
                    <a:lnTo>
                      <a:pt x="1375" y="564"/>
                    </a:lnTo>
                    <a:lnTo>
                      <a:pt x="1369" y="564"/>
                    </a:lnTo>
                    <a:lnTo>
                      <a:pt x="1358" y="552"/>
                    </a:lnTo>
                    <a:lnTo>
                      <a:pt x="1345" y="540"/>
                    </a:lnTo>
                    <a:lnTo>
                      <a:pt x="1339" y="540"/>
                    </a:lnTo>
                    <a:lnTo>
                      <a:pt x="1333" y="540"/>
                    </a:lnTo>
                    <a:lnTo>
                      <a:pt x="1327" y="534"/>
                    </a:lnTo>
                    <a:lnTo>
                      <a:pt x="1321" y="527"/>
                    </a:lnTo>
                    <a:lnTo>
                      <a:pt x="1315" y="527"/>
                    </a:lnTo>
                    <a:lnTo>
                      <a:pt x="1308" y="527"/>
                    </a:lnTo>
                    <a:lnTo>
                      <a:pt x="1303" y="522"/>
                    </a:lnTo>
                    <a:lnTo>
                      <a:pt x="1297" y="516"/>
                    </a:lnTo>
                    <a:lnTo>
                      <a:pt x="1291" y="516"/>
                    </a:lnTo>
                    <a:lnTo>
                      <a:pt x="1285" y="516"/>
                    </a:lnTo>
                    <a:lnTo>
                      <a:pt x="1278" y="510"/>
                    </a:lnTo>
                    <a:lnTo>
                      <a:pt x="1272" y="504"/>
                    </a:lnTo>
                    <a:lnTo>
                      <a:pt x="1267" y="504"/>
                    </a:lnTo>
                    <a:lnTo>
                      <a:pt x="1261" y="504"/>
                    </a:lnTo>
                    <a:lnTo>
                      <a:pt x="1256" y="497"/>
                    </a:lnTo>
                    <a:lnTo>
                      <a:pt x="1249" y="491"/>
                    </a:lnTo>
                    <a:lnTo>
                      <a:pt x="1243" y="491"/>
                    </a:lnTo>
                    <a:lnTo>
                      <a:pt x="1237" y="491"/>
                    </a:lnTo>
                    <a:lnTo>
                      <a:pt x="1231" y="486"/>
                    </a:lnTo>
                    <a:lnTo>
                      <a:pt x="1225" y="480"/>
                    </a:lnTo>
                    <a:lnTo>
                      <a:pt x="1220" y="480"/>
                    </a:lnTo>
                    <a:lnTo>
                      <a:pt x="1212" y="480"/>
                    </a:lnTo>
                    <a:lnTo>
                      <a:pt x="1207" y="474"/>
                    </a:lnTo>
                    <a:lnTo>
                      <a:pt x="1201" y="468"/>
                    </a:lnTo>
                    <a:lnTo>
                      <a:pt x="1195" y="468"/>
                    </a:lnTo>
                    <a:lnTo>
                      <a:pt x="1189" y="468"/>
                    </a:lnTo>
                    <a:lnTo>
                      <a:pt x="1182" y="462"/>
                    </a:lnTo>
                    <a:lnTo>
                      <a:pt x="1176" y="456"/>
                    </a:lnTo>
                    <a:lnTo>
                      <a:pt x="1171" y="456"/>
                    </a:lnTo>
                    <a:lnTo>
                      <a:pt x="1164" y="456"/>
                    </a:lnTo>
                    <a:lnTo>
                      <a:pt x="1159" y="450"/>
                    </a:lnTo>
                    <a:lnTo>
                      <a:pt x="1153" y="444"/>
                    </a:lnTo>
                    <a:lnTo>
                      <a:pt x="1147" y="444"/>
                    </a:lnTo>
                    <a:lnTo>
                      <a:pt x="1141" y="444"/>
                    </a:lnTo>
                    <a:lnTo>
                      <a:pt x="1129" y="432"/>
                    </a:lnTo>
                    <a:lnTo>
                      <a:pt x="1116" y="420"/>
                    </a:lnTo>
                    <a:lnTo>
                      <a:pt x="1111" y="420"/>
                    </a:lnTo>
                    <a:lnTo>
                      <a:pt x="1105" y="420"/>
                    </a:lnTo>
                    <a:lnTo>
                      <a:pt x="1099" y="414"/>
                    </a:lnTo>
                    <a:lnTo>
                      <a:pt x="1093" y="408"/>
                    </a:lnTo>
                    <a:lnTo>
                      <a:pt x="1086" y="408"/>
                    </a:lnTo>
                    <a:lnTo>
                      <a:pt x="1080" y="408"/>
                    </a:lnTo>
                    <a:lnTo>
                      <a:pt x="1069" y="396"/>
                    </a:lnTo>
                    <a:lnTo>
                      <a:pt x="1056" y="384"/>
                    </a:lnTo>
                    <a:lnTo>
                      <a:pt x="1051" y="384"/>
                    </a:lnTo>
                    <a:lnTo>
                      <a:pt x="1045" y="384"/>
                    </a:lnTo>
                    <a:lnTo>
                      <a:pt x="1039" y="378"/>
                    </a:lnTo>
                    <a:lnTo>
                      <a:pt x="1033" y="371"/>
                    </a:lnTo>
                    <a:lnTo>
                      <a:pt x="1021" y="371"/>
                    </a:lnTo>
                    <a:lnTo>
                      <a:pt x="1009" y="371"/>
                    </a:lnTo>
                    <a:lnTo>
                      <a:pt x="1003" y="366"/>
                    </a:lnTo>
                    <a:lnTo>
                      <a:pt x="997" y="360"/>
                    </a:lnTo>
                    <a:lnTo>
                      <a:pt x="990" y="360"/>
                    </a:lnTo>
                    <a:lnTo>
                      <a:pt x="984" y="360"/>
                    </a:lnTo>
                    <a:lnTo>
                      <a:pt x="979" y="354"/>
                    </a:lnTo>
                    <a:lnTo>
                      <a:pt x="972" y="348"/>
                    </a:lnTo>
                    <a:lnTo>
                      <a:pt x="967" y="348"/>
                    </a:lnTo>
                    <a:lnTo>
                      <a:pt x="960" y="348"/>
                    </a:lnTo>
                    <a:lnTo>
                      <a:pt x="948" y="336"/>
                    </a:lnTo>
                    <a:lnTo>
                      <a:pt x="937" y="324"/>
                    </a:lnTo>
                    <a:lnTo>
                      <a:pt x="932" y="324"/>
                    </a:lnTo>
                    <a:lnTo>
                      <a:pt x="924" y="324"/>
                    </a:lnTo>
                    <a:lnTo>
                      <a:pt x="919" y="318"/>
                    </a:lnTo>
                    <a:lnTo>
                      <a:pt x="913" y="312"/>
                    </a:lnTo>
                    <a:lnTo>
                      <a:pt x="907" y="312"/>
                    </a:lnTo>
                    <a:lnTo>
                      <a:pt x="901" y="312"/>
                    </a:lnTo>
                    <a:lnTo>
                      <a:pt x="894" y="305"/>
                    </a:lnTo>
                    <a:lnTo>
                      <a:pt x="888" y="299"/>
                    </a:lnTo>
                    <a:lnTo>
                      <a:pt x="883" y="299"/>
                    </a:lnTo>
                    <a:lnTo>
                      <a:pt x="876" y="299"/>
                    </a:lnTo>
                    <a:lnTo>
                      <a:pt x="871" y="294"/>
                    </a:lnTo>
                    <a:lnTo>
                      <a:pt x="865" y="288"/>
                    </a:lnTo>
                    <a:lnTo>
                      <a:pt x="858" y="288"/>
                    </a:lnTo>
                    <a:lnTo>
                      <a:pt x="852" y="288"/>
                    </a:lnTo>
                    <a:lnTo>
                      <a:pt x="846" y="282"/>
                    </a:lnTo>
                    <a:lnTo>
                      <a:pt x="840" y="275"/>
                    </a:lnTo>
                    <a:lnTo>
                      <a:pt x="835" y="275"/>
                    </a:lnTo>
                    <a:lnTo>
                      <a:pt x="828" y="275"/>
                    </a:lnTo>
                    <a:lnTo>
                      <a:pt x="823" y="269"/>
                    </a:lnTo>
                    <a:lnTo>
                      <a:pt x="817" y="263"/>
                    </a:lnTo>
                    <a:lnTo>
                      <a:pt x="805" y="263"/>
                    </a:lnTo>
                    <a:lnTo>
                      <a:pt x="792" y="263"/>
                    </a:lnTo>
                    <a:lnTo>
                      <a:pt x="787" y="258"/>
                    </a:lnTo>
                    <a:lnTo>
                      <a:pt x="780" y="252"/>
                    </a:lnTo>
                    <a:lnTo>
                      <a:pt x="775" y="252"/>
                    </a:lnTo>
                    <a:lnTo>
                      <a:pt x="769" y="252"/>
                    </a:lnTo>
                    <a:lnTo>
                      <a:pt x="762" y="247"/>
                    </a:lnTo>
                    <a:lnTo>
                      <a:pt x="756" y="239"/>
                    </a:lnTo>
                    <a:lnTo>
                      <a:pt x="750" y="239"/>
                    </a:lnTo>
                    <a:lnTo>
                      <a:pt x="744" y="239"/>
                    </a:lnTo>
                    <a:lnTo>
                      <a:pt x="739" y="234"/>
                    </a:lnTo>
                    <a:lnTo>
                      <a:pt x="731" y="228"/>
                    </a:lnTo>
                    <a:lnTo>
                      <a:pt x="723" y="228"/>
                    </a:lnTo>
                    <a:lnTo>
                      <a:pt x="715" y="228"/>
                    </a:lnTo>
                    <a:lnTo>
                      <a:pt x="706" y="228"/>
                    </a:lnTo>
                    <a:lnTo>
                      <a:pt x="696" y="228"/>
                    </a:lnTo>
                    <a:lnTo>
                      <a:pt x="691" y="222"/>
                    </a:lnTo>
                    <a:lnTo>
                      <a:pt x="684" y="216"/>
                    </a:lnTo>
                    <a:lnTo>
                      <a:pt x="679" y="216"/>
                    </a:lnTo>
                    <a:lnTo>
                      <a:pt x="673" y="216"/>
                    </a:lnTo>
                    <a:lnTo>
                      <a:pt x="666" y="209"/>
                    </a:lnTo>
                    <a:lnTo>
                      <a:pt x="660" y="203"/>
                    </a:lnTo>
                    <a:lnTo>
                      <a:pt x="654" y="203"/>
                    </a:lnTo>
                    <a:lnTo>
                      <a:pt x="648" y="203"/>
                    </a:lnTo>
                    <a:lnTo>
                      <a:pt x="643" y="198"/>
                    </a:lnTo>
                    <a:lnTo>
                      <a:pt x="635" y="192"/>
                    </a:lnTo>
                    <a:lnTo>
                      <a:pt x="624" y="192"/>
                    </a:lnTo>
                    <a:lnTo>
                      <a:pt x="613" y="192"/>
                    </a:lnTo>
                    <a:lnTo>
                      <a:pt x="607" y="186"/>
                    </a:lnTo>
                    <a:lnTo>
                      <a:pt x="600" y="179"/>
                    </a:lnTo>
                    <a:lnTo>
                      <a:pt x="595" y="179"/>
                    </a:lnTo>
                    <a:lnTo>
                      <a:pt x="588" y="179"/>
                    </a:lnTo>
                    <a:lnTo>
                      <a:pt x="583" y="173"/>
                    </a:lnTo>
                    <a:lnTo>
                      <a:pt x="577" y="167"/>
                    </a:lnTo>
                    <a:lnTo>
                      <a:pt x="570" y="167"/>
                    </a:lnTo>
                    <a:lnTo>
                      <a:pt x="564" y="167"/>
                    </a:lnTo>
                    <a:lnTo>
                      <a:pt x="558" y="162"/>
                    </a:lnTo>
                    <a:lnTo>
                      <a:pt x="552" y="155"/>
                    </a:lnTo>
                    <a:lnTo>
                      <a:pt x="540" y="155"/>
                    </a:lnTo>
                    <a:lnTo>
                      <a:pt x="528" y="155"/>
                    </a:lnTo>
                    <a:lnTo>
                      <a:pt x="522" y="150"/>
                    </a:lnTo>
                    <a:lnTo>
                      <a:pt x="516" y="143"/>
                    </a:lnTo>
                    <a:lnTo>
                      <a:pt x="511" y="143"/>
                    </a:lnTo>
                    <a:lnTo>
                      <a:pt x="504" y="143"/>
                    </a:lnTo>
                    <a:lnTo>
                      <a:pt x="499" y="138"/>
                    </a:lnTo>
                    <a:lnTo>
                      <a:pt x="492" y="132"/>
                    </a:lnTo>
                    <a:lnTo>
                      <a:pt x="481" y="132"/>
                    </a:lnTo>
                    <a:lnTo>
                      <a:pt x="468" y="132"/>
                    </a:lnTo>
                    <a:lnTo>
                      <a:pt x="462" y="126"/>
                    </a:lnTo>
                    <a:lnTo>
                      <a:pt x="456" y="120"/>
                    </a:lnTo>
                    <a:lnTo>
                      <a:pt x="444" y="120"/>
                    </a:lnTo>
                    <a:lnTo>
                      <a:pt x="432" y="120"/>
                    </a:lnTo>
                    <a:lnTo>
                      <a:pt x="426" y="113"/>
                    </a:lnTo>
                    <a:lnTo>
                      <a:pt x="420" y="107"/>
                    </a:lnTo>
                    <a:lnTo>
                      <a:pt x="408" y="107"/>
                    </a:lnTo>
                    <a:lnTo>
                      <a:pt x="396" y="107"/>
                    </a:lnTo>
                    <a:lnTo>
                      <a:pt x="391" y="102"/>
                    </a:lnTo>
                    <a:lnTo>
                      <a:pt x="385" y="96"/>
                    </a:lnTo>
                    <a:lnTo>
                      <a:pt x="372" y="96"/>
                    </a:lnTo>
                    <a:lnTo>
                      <a:pt x="360" y="96"/>
                    </a:lnTo>
                    <a:lnTo>
                      <a:pt x="355" y="90"/>
                    </a:lnTo>
                    <a:lnTo>
                      <a:pt x="347" y="84"/>
                    </a:lnTo>
                    <a:lnTo>
                      <a:pt x="336" y="84"/>
                    </a:lnTo>
                    <a:lnTo>
                      <a:pt x="324" y="84"/>
                    </a:lnTo>
                    <a:lnTo>
                      <a:pt x="318" y="77"/>
                    </a:lnTo>
                    <a:lnTo>
                      <a:pt x="311" y="71"/>
                    </a:lnTo>
                    <a:lnTo>
                      <a:pt x="300" y="71"/>
                    </a:lnTo>
                    <a:lnTo>
                      <a:pt x="289" y="71"/>
                    </a:lnTo>
                    <a:lnTo>
                      <a:pt x="282" y="66"/>
                    </a:lnTo>
                    <a:lnTo>
                      <a:pt x="276" y="59"/>
                    </a:lnTo>
                    <a:lnTo>
                      <a:pt x="265" y="59"/>
                    </a:lnTo>
                    <a:lnTo>
                      <a:pt x="251" y="59"/>
                    </a:lnTo>
                    <a:lnTo>
                      <a:pt x="246" y="54"/>
                    </a:lnTo>
                    <a:lnTo>
                      <a:pt x="240" y="47"/>
                    </a:lnTo>
                    <a:lnTo>
                      <a:pt x="231" y="47"/>
                    </a:lnTo>
                    <a:lnTo>
                      <a:pt x="222" y="47"/>
                    </a:lnTo>
                    <a:lnTo>
                      <a:pt x="212" y="47"/>
                    </a:lnTo>
                    <a:lnTo>
                      <a:pt x="204" y="47"/>
                    </a:lnTo>
                    <a:lnTo>
                      <a:pt x="198" y="42"/>
                    </a:lnTo>
                    <a:lnTo>
                      <a:pt x="192" y="36"/>
                    </a:lnTo>
                    <a:lnTo>
                      <a:pt x="180" y="36"/>
                    </a:lnTo>
                    <a:lnTo>
                      <a:pt x="168" y="36"/>
                    </a:lnTo>
                    <a:lnTo>
                      <a:pt x="163" y="30"/>
                    </a:lnTo>
                    <a:lnTo>
                      <a:pt x="156" y="24"/>
                    </a:lnTo>
                    <a:lnTo>
                      <a:pt x="144" y="24"/>
                    </a:lnTo>
                    <a:lnTo>
                      <a:pt x="132" y="24"/>
                    </a:lnTo>
                    <a:lnTo>
                      <a:pt x="126" y="17"/>
                    </a:lnTo>
                    <a:lnTo>
                      <a:pt x="119" y="11"/>
                    </a:lnTo>
                    <a:lnTo>
                      <a:pt x="105" y="11"/>
                    </a:lnTo>
                    <a:lnTo>
                      <a:pt x="89" y="11"/>
                    </a:lnTo>
                    <a:lnTo>
                      <a:pt x="75" y="11"/>
                    </a:lnTo>
                    <a:lnTo>
                      <a:pt x="60" y="11"/>
                    </a:lnTo>
                    <a:lnTo>
                      <a:pt x="54" y="6"/>
                    </a:lnTo>
                    <a:lnTo>
                      <a:pt x="48" y="0"/>
                    </a:ln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8" name="Freeform 358"/>
              <p:cNvSpPr>
                <a:spLocks/>
              </p:cNvSpPr>
              <p:nvPr/>
            </p:nvSpPr>
            <p:spPr bwMode="auto">
              <a:xfrm>
                <a:off x="6519" y="1495"/>
                <a:ext cx="2" cy="1"/>
              </a:xfrm>
              <a:custGeom>
                <a:avLst/>
                <a:gdLst>
                  <a:gd name="T0" fmla="*/ 11 w 11"/>
                  <a:gd name="T1" fmla="*/ 6 w 11"/>
                  <a:gd name="T2" fmla="*/ 0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1">
                    <a:moveTo>
                      <a:pt x="11" y="0"/>
                    </a:move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59" name="Freeform 359"/>
              <p:cNvSpPr>
                <a:spLocks/>
              </p:cNvSpPr>
              <p:nvPr/>
            </p:nvSpPr>
            <p:spPr bwMode="auto">
              <a:xfrm>
                <a:off x="6541" y="1490"/>
                <a:ext cx="329" cy="5"/>
              </a:xfrm>
              <a:custGeom>
                <a:avLst/>
                <a:gdLst>
                  <a:gd name="T0" fmla="*/ 1640 w 1647"/>
                  <a:gd name="T1" fmla="*/ 25 h 25"/>
                  <a:gd name="T2" fmla="*/ 1623 w 1647"/>
                  <a:gd name="T3" fmla="*/ 13 h 25"/>
                  <a:gd name="T4" fmla="*/ 1587 w 1647"/>
                  <a:gd name="T5" fmla="*/ 0 h 25"/>
                  <a:gd name="T6" fmla="*/ 1539 w 1647"/>
                  <a:gd name="T7" fmla="*/ 0 h 25"/>
                  <a:gd name="T8" fmla="*/ 1491 w 1647"/>
                  <a:gd name="T9" fmla="*/ 0 h 25"/>
                  <a:gd name="T10" fmla="*/ 1442 w 1647"/>
                  <a:gd name="T11" fmla="*/ 0 h 25"/>
                  <a:gd name="T12" fmla="*/ 1412 w 1647"/>
                  <a:gd name="T13" fmla="*/ 6 h 25"/>
                  <a:gd name="T14" fmla="*/ 1397 w 1647"/>
                  <a:gd name="T15" fmla="*/ 12 h 25"/>
                  <a:gd name="T16" fmla="*/ 1379 w 1647"/>
                  <a:gd name="T17" fmla="*/ 12 h 25"/>
                  <a:gd name="T18" fmla="*/ 1365 w 1647"/>
                  <a:gd name="T19" fmla="*/ 7 h 25"/>
                  <a:gd name="T20" fmla="*/ 1352 w 1647"/>
                  <a:gd name="T21" fmla="*/ 0 h 25"/>
                  <a:gd name="T22" fmla="*/ 1340 w 1647"/>
                  <a:gd name="T23" fmla="*/ 6 h 25"/>
                  <a:gd name="T24" fmla="*/ 1316 w 1647"/>
                  <a:gd name="T25" fmla="*/ 12 h 25"/>
                  <a:gd name="T26" fmla="*/ 1280 w 1647"/>
                  <a:gd name="T27" fmla="*/ 12 h 25"/>
                  <a:gd name="T28" fmla="*/ 1256 w 1647"/>
                  <a:gd name="T29" fmla="*/ 7 h 25"/>
                  <a:gd name="T30" fmla="*/ 1244 w 1647"/>
                  <a:gd name="T31" fmla="*/ 0 h 25"/>
                  <a:gd name="T32" fmla="*/ 1233 w 1647"/>
                  <a:gd name="T33" fmla="*/ 6 h 25"/>
                  <a:gd name="T34" fmla="*/ 1171 w 1647"/>
                  <a:gd name="T35" fmla="*/ 12 h 25"/>
                  <a:gd name="T36" fmla="*/ 1059 w 1647"/>
                  <a:gd name="T37" fmla="*/ 12 h 25"/>
                  <a:gd name="T38" fmla="*/ 949 w 1647"/>
                  <a:gd name="T39" fmla="*/ 12 h 25"/>
                  <a:gd name="T40" fmla="*/ 837 w 1647"/>
                  <a:gd name="T41" fmla="*/ 12 h 25"/>
                  <a:gd name="T42" fmla="*/ 726 w 1647"/>
                  <a:gd name="T43" fmla="*/ 12 h 25"/>
                  <a:gd name="T44" fmla="*/ 616 w 1647"/>
                  <a:gd name="T45" fmla="*/ 12 h 25"/>
                  <a:gd name="T46" fmla="*/ 504 w 1647"/>
                  <a:gd name="T47" fmla="*/ 12 h 25"/>
                  <a:gd name="T48" fmla="*/ 393 w 1647"/>
                  <a:gd name="T49" fmla="*/ 12 h 25"/>
                  <a:gd name="T50" fmla="*/ 332 w 1647"/>
                  <a:gd name="T51" fmla="*/ 18 h 25"/>
                  <a:gd name="T52" fmla="*/ 313 w 1647"/>
                  <a:gd name="T53" fmla="*/ 25 h 25"/>
                  <a:gd name="T54" fmla="*/ 296 w 1647"/>
                  <a:gd name="T55" fmla="*/ 18 h 25"/>
                  <a:gd name="T56" fmla="*/ 265 w 1647"/>
                  <a:gd name="T57" fmla="*/ 12 h 25"/>
                  <a:gd name="T58" fmla="*/ 213 w 1647"/>
                  <a:gd name="T59" fmla="*/ 12 h 25"/>
                  <a:gd name="T60" fmla="*/ 163 w 1647"/>
                  <a:gd name="T61" fmla="*/ 12 h 25"/>
                  <a:gd name="T62" fmla="*/ 111 w 1647"/>
                  <a:gd name="T63" fmla="*/ 12 h 25"/>
                  <a:gd name="T64" fmla="*/ 80 w 1647"/>
                  <a:gd name="T65" fmla="*/ 18 h 25"/>
                  <a:gd name="T66" fmla="*/ 58 w 1647"/>
                  <a:gd name="T67" fmla="*/ 25 h 25"/>
                  <a:gd name="T68" fmla="*/ 28 w 1647"/>
                  <a:gd name="T69" fmla="*/ 25 h 25"/>
                  <a:gd name="T70" fmla="*/ 7 w 1647"/>
                  <a:gd name="T71" fmla="*/ 18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647" h="25">
                    <a:moveTo>
                      <a:pt x="1647" y="25"/>
                    </a:moveTo>
                    <a:lnTo>
                      <a:pt x="1640" y="25"/>
                    </a:lnTo>
                    <a:lnTo>
                      <a:pt x="1634" y="25"/>
                    </a:lnTo>
                    <a:lnTo>
                      <a:pt x="1623" y="13"/>
                    </a:lnTo>
                    <a:lnTo>
                      <a:pt x="1610" y="0"/>
                    </a:lnTo>
                    <a:lnTo>
                      <a:pt x="1587" y="0"/>
                    </a:lnTo>
                    <a:lnTo>
                      <a:pt x="1563" y="0"/>
                    </a:lnTo>
                    <a:lnTo>
                      <a:pt x="1539" y="0"/>
                    </a:lnTo>
                    <a:lnTo>
                      <a:pt x="1514" y="0"/>
                    </a:lnTo>
                    <a:lnTo>
                      <a:pt x="1491" y="0"/>
                    </a:lnTo>
                    <a:lnTo>
                      <a:pt x="1466" y="0"/>
                    </a:lnTo>
                    <a:lnTo>
                      <a:pt x="1442" y="0"/>
                    </a:lnTo>
                    <a:lnTo>
                      <a:pt x="1417" y="0"/>
                    </a:lnTo>
                    <a:lnTo>
                      <a:pt x="1412" y="6"/>
                    </a:lnTo>
                    <a:lnTo>
                      <a:pt x="1406" y="12"/>
                    </a:lnTo>
                    <a:lnTo>
                      <a:pt x="1397" y="12"/>
                    </a:lnTo>
                    <a:lnTo>
                      <a:pt x="1389" y="12"/>
                    </a:lnTo>
                    <a:lnTo>
                      <a:pt x="1379" y="12"/>
                    </a:lnTo>
                    <a:lnTo>
                      <a:pt x="1370" y="12"/>
                    </a:lnTo>
                    <a:lnTo>
                      <a:pt x="1365" y="7"/>
                    </a:lnTo>
                    <a:lnTo>
                      <a:pt x="1359" y="0"/>
                    </a:lnTo>
                    <a:lnTo>
                      <a:pt x="1352" y="0"/>
                    </a:lnTo>
                    <a:lnTo>
                      <a:pt x="1346" y="0"/>
                    </a:lnTo>
                    <a:lnTo>
                      <a:pt x="1340" y="6"/>
                    </a:lnTo>
                    <a:lnTo>
                      <a:pt x="1334" y="12"/>
                    </a:lnTo>
                    <a:lnTo>
                      <a:pt x="1316" y="12"/>
                    </a:lnTo>
                    <a:lnTo>
                      <a:pt x="1299" y="12"/>
                    </a:lnTo>
                    <a:lnTo>
                      <a:pt x="1280" y="12"/>
                    </a:lnTo>
                    <a:lnTo>
                      <a:pt x="1263" y="12"/>
                    </a:lnTo>
                    <a:lnTo>
                      <a:pt x="1256" y="7"/>
                    </a:lnTo>
                    <a:lnTo>
                      <a:pt x="1250" y="0"/>
                    </a:lnTo>
                    <a:lnTo>
                      <a:pt x="1244" y="0"/>
                    </a:lnTo>
                    <a:lnTo>
                      <a:pt x="1238" y="0"/>
                    </a:lnTo>
                    <a:lnTo>
                      <a:pt x="1233" y="6"/>
                    </a:lnTo>
                    <a:lnTo>
                      <a:pt x="1225" y="12"/>
                    </a:lnTo>
                    <a:lnTo>
                      <a:pt x="1171" y="12"/>
                    </a:lnTo>
                    <a:lnTo>
                      <a:pt x="1115" y="12"/>
                    </a:lnTo>
                    <a:lnTo>
                      <a:pt x="1059" y="12"/>
                    </a:lnTo>
                    <a:lnTo>
                      <a:pt x="1004" y="12"/>
                    </a:lnTo>
                    <a:lnTo>
                      <a:pt x="949" y="12"/>
                    </a:lnTo>
                    <a:lnTo>
                      <a:pt x="893" y="12"/>
                    </a:lnTo>
                    <a:lnTo>
                      <a:pt x="837" y="12"/>
                    </a:lnTo>
                    <a:lnTo>
                      <a:pt x="782" y="12"/>
                    </a:lnTo>
                    <a:lnTo>
                      <a:pt x="726" y="12"/>
                    </a:lnTo>
                    <a:lnTo>
                      <a:pt x="670" y="12"/>
                    </a:lnTo>
                    <a:lnTo>
                      <a:pt x="616" y="12"/>
                    </a:lnTo>
                    <a:lnTo>
                      <a:pt x="560" y="12"/>
                    </a:lnTo>
                    <a:lnTo>
                      <a:pt x="504" y="12"/>
                    </a:lnTo>
                    <a:lnTo>
                      <a:pt x="448" y="12"/>
                    </a:lnTo>
                    <a:lnTo>
                      <a:pt x="393" y="12"/>
                    </a:lnTo>
                    <a:lnTo>
                      <a:pt x="337" y="12"/>
                    </a:lnTo>
                    <a:lnTo>
                      <a:pt x="332" y="18"/>
                    </a:lnTo>
                    <a:lnTo>
                      <a:pt x="325" y="25"/>
                    </a:lnTo>
                    <a:lnTo>
                      <a:pt x="313" y="25"/>
                    </a:lnTo>
                    <a:lnTo>
                      <a:pt x="302" y="25"/>
                    </a:lnTo>
                    <a:lnTo>
                      <a:pt x="296" y="18"/>
                    </a:lnTo>
                    <a:lnTo>
                      <a:pt x="289" y="12"/>
                    </a:lnTo>
                    <a:lnTo>
                      <a:pt x="265" y="12"/>
                    </a:lnTo>
                    <a:lnTo>
                      <a:pt x="239" y="12"/>
                    </a:lnTo>
                    <a:lnTo>
                      <a:pt x="213" y="12"/>
                    </a:lnTo>
                    <a:lnTo>
                      <a:pt x="188" y="12"/>
                    </a:lnTo>
                    <a:lnTo>
                      <a:pt x="163" y="12"/>
                    </a:lnTo>
                    <a:lnTo>
                      <a:pt x="137" y="12"/>
                    </a:lnTo>
                    <a:lnTo>
                      <a:pt x="111" y="12"/>
                    </a:lnTo>
                    <a:lnTo>
                      <a:pt x="85" y="12"/>
                    </a:lnTo>
                    <a:lnTo>
                      <a:pt x="80" y="18"/>
                    </a:lnTo>
                    <a:lnTo>
                      <a:pt x="74" y="25"/>
                    </a:lnTo>
                    <a:lnTo>
                      <a:pt x="58" y="25"/>
                    </a:lnTo>
                    <a:lnTo>
                      <a:pt x="44" y="25"/>
                    </a:lnTo>
                    <a:lnTo>
                      <a:pt x="28" y="25"/>
                    </a:lnTo>
                    <a:lnTo>
                      <a:pt x="13" y="25"/>
                    </a:lnTo>
                    <a:lnTo>
                      <a:pt x="7" y="18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0" name="Freeform 360"/>
              <p:cNvSpPr>
                <a:spLocks/>
              </p:cNvSpPr>
              <p:nvPr/>
            </p:nvSpPr>
            <p:spPr bwMode="auto">
              <a:xfrm>
                <a:off x="6870" y="1490"/>
                <a:ext cx="214" cy="5"/>
              </a:xfrm>
              <a:custGeom>
                <a:avLst/>
                <a:gdLst>
                  <a:gd name="T0" fmla="*/ 0 w 1068"/>
                  <a:gd name="T1" fmla="*/ 25 h 25"/>
                  <a:gd name="T2" fmla="*/ 11 w 1068"/>
                  <a:gd name="T3" fmla="*/ 13 h 25"/>
                  <a:gd name="T4" fmla="*/ 23 w 1068"/>
                  <a:gd name="T5" fmla="*/ 0 h 25"/>
                  <a:gd name="T6" fmla="*/ 88 w 1068"/>
                  <a:gd name="T7" fmla="*/ 0 h 25"/>
                  <a:gd name="T8" fmla="*/ 153 w 1068"/>
                  <a:gd name="T9" fmla="*/ 0 h 25"/>
                  <a:gd name="T10" fmla="*/ 219 w 1068"/>
                  <a:gd name="T11" fmla="*/ 0 h 25"/>
                  <a:gd name="T12" fmla="*/ 284 w 1068"/>
                  <a:gd name="T13" fmla="*/ 0 h 25"/>
                  <a:gd name="T14" fmla="*/ 349 w 1068"/>
                  <a:gd name="T15" fmla="*/ 0 h 25"/>
                  <a:gd name="T16" fmla="*/ 414 w 1068"/>
                  <a:gd name="T17" fmla="*/ 0 h 25"/>
                  <a:gd name="T18" fmla="*/ 480 w 1068"/>
                  <a:gd name="T19" fmla="*/ 0 h 25"/>
                  <a:gd name="T20" fmla="*/ 545 w 1068"/>
                  <a:gd name="T21" fmla="*/ 0 h 25"/>
                  <a:gd name="T22" fmla="*/ 610 w 1068"/>
                  <a:gd name="T23" fmla="*/ 0 h 25"/>
                  <a:gd name="T24" fmla="*/ 675 w 1068"/>
                  <a:gd name="T25" fmla="*/ 0 h 25"/>
                  <a:gd name="T26" fmla="*/ 742 w 1068"/>
                  <a:gd name="T27" fmla="*/ 0 h 25"/>
                  <a:gd name="T28" fmla="*/ 807 w 1068"/>
                  <a:gd name="T29" fmla="*/ 0 h 25"/>
                  <a:gd name="T30" fmla="*/ 872 w 1068"/>
                  <a:gd name="T31" fmla="*/ 0 h 25"/>
                  <a:gd name="T32" fmla="*/ 938 w 1068"/>
                  <a:gd name="T33" fmla="*/ 0 h 25"/>
                  <a:gd name="T34" fmla="*/ 1003 w 1068"/>
                  <a:gd name="T35" fmla="*/ 0 h 25"/>
                  <a:gd name="T36" fmla="*/ 1068 w 1068"/>
                  <a:gd name="T37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068" h="25">
                    <a:moveTo>
                      <a:pt x="0" y="25"/>
                    </a:moveTo>
                    <a:lnTo>
                      <a:pt x="11" y="13"/>
                    </a:lnTo>
                    <a:lnTo>
                      <a:pt x="23" y="0"/>
                    </a:lnTo>
                    <a:lnTo>
                      <a:pt x="88" y="0"/>
                    </a:lnTo>
                    <a:lnTo>
                      <a:pt x="153" y="0"/>
                    </a:lnTo>
                    <a:lnTo>
                      <a:pt x="219" y="0"/>
                    </a:lnTo>
                    <a:lnTo>
                      <a:pt x="284" y="0"/>
                    </a:lnTo>
                    <a:lnTo>
                      <a:pt x="349" y="0"/>
                    </a:lnTo>
                    <a:lnTo>
                      <a:pt x="414" y="0"/>
                    </a:lnTo>
                    <a:lnTo>
                      <a:pt x="480" y="0"/>
                    </a:lnTo>
                    <a:lnTo>
                      <a:pt x="545" y="0"/>
                    </a:lnTo>
                    <a:lnTo>
                      <a:pt x="610" y="0"/>
                    </a:lnTo>
                    <a:lnTo>
                      <a:pt x="675" y="0"/>
                    </a:lnTo>
                    <a:lnTo>
                      <a:pt x="742" y="0"/>
                    </a:lnTo>
                    <a:lnTo>
                      <a:pt x="807" y="0"/>
                    </a:lnTo>
                    <a:lnTo>
                      <a:pt x="872" y="0"/>
                    </a:lnTo>
                    <a:lnTo>
                      <a:pt x="938" y="0"/>
                    </a:lnTo>
                    <a:lnTo>
                      <a:pt x="1003" y="0"/>
                    </a:lnTo>
                    <a:lnTo>
                      <a:pt x="106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1" name="Freeform 361"/>
              <p:cNvSpPr>
                <a:spLocks/>
              </p:cNvSpPr>
              <p:nvPr/>
            </p:nvSpPr>
            <p:spPr bwMode="auto">
              <a:xfrm>
                <a:off x="6521" y="1492"/>
                <a:ext cx="15" cy="3"/>
              </a:xfrm>
              <a:custGeom>
                <a:avLst/>
                <a:gdLst>
                  <a:gd name="T0" fmla="*/ 74 w 74"/>
                  <a:gd name="T1" fmla="*/ 0 h 13"/>
                  <a:gd name="T2" fmla="*/ 58 w 74"/>
                  <a:gd name="T3" fmla="*/ 0 h 13"/>
                  <a:gd name="T4" fmla="*/ 44 w 74"/>
                  <a:gd name="T5" fmla="*/ 0 h 13"/>
                  <a:gd name="T6" fmla="*/ 28 w 74"/>
                  <a:gd name="T7" fmla="*/ 0 h 13"/>
                  <a:gd name="T8" fmla="*/ 13 w 74"/>
                  <a:gd name="T9" fmla="*/ 0 h 13"/>
                  <a:gd name="T10" fmla="*/ 7 w 74"/>
                  <a:gd name="T11" fmla="*/ 6 h 13"/>
                  <a:gd name="T12" fmla="*/ 0 w 74"/>
                  <a:gd name="T1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" h="13">
                    <a:moveTo>
                      <a:pt x="74" y="0"/>
                    </a:moveTo>
                    <a:lnTo>
                      <a:pt x="58" y="0"/>
                    </a:lnTo>
                    <a:lnTo>
                      <a:pt x="44" y="0"/>
                    </a:lnTo>
                    <a:lnTo>
                      <a:pt x="28" y="0"/>
                    </a:lnTo>
                    <a:lnTo>
                      <a:pt x="13" y="0"/>
                    </a:lnTo>
                    <a:lnTo>
                      <a:pt x="7" y="6"/>
                    </a:lnTo>
                    <a:lnTo>
                      <a:pt x="0" y="1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2" name="Freeform 362"/>
              <p:cNvSpPr>
                <a:spLocks/>
              </p:cNvSpPr>
              <p:nvPr/>
            </p:nvSpPr>
            <p:spPr bwMode="auto">
              <a:xfrm>
                <a:off x="6536" y="1492"/>
                <a:ext cx="5" cy="1"/>
              </a:xfrm>
              <a:custGeom>
                <a:avLst/>
                <a:gdLst>
                  <a:gd name="T0" fmla="*/ 0 w 22"/>
                  <a:gd name="T1" fmla="*/ 11 w 22"/>
                  <a:gd name="T2" fmla="*/ 22 w 2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2">
                    <a:moveTo>
                      <a:pt x="0" y="0"/>
                    </a:moveTo>
                    <a:lnTo>
                      <a:pt x="11" y="0"/>
                    </a:lnTo>
                    <a:lnTo>
                      <a:pt x="2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3" name="Freeform 363"/>
              <p:cNvSpPr>
                <a:spLocks/>
              </p:cNvSpPr>
              <p:nvPr/>
            </p:nvSpPr>
            <p:spPr bwMode="auto">
              <a:xfrm>
                <a:off x="6541" y="1134"/>
                <a:ext cx="1028" cy="358"/>
              </a:xfrm>
              <a:custGeom>
                <a:avLst/>
                <a:gdLst>
                  <a:gd name="T0" fmla="*/ 67 w 5141"/>
                  <a:gd name="T1" fmla="*/ 1728 h 1788"/>
                  <a:gd name="T2" fmla="*/ 139 w 5141"/>
                  <a:gd name="T3" fmla="*/ 1687 h 1788"/>
                  <a:gd name="T4" fmla="*/ 211 w 5141"/>
                  <a:gd name="T5" fmla="*/ 1644 h 1788"/>
                  <a:gd name="T6" fmla="*/ 289 w 5141"/>
                  <a:gd name="T7" fmla="*/ 1597 h 1788"/>
                  <a:gd name="T8" fmla="*/ 367 w 5141"/>
                  <a:gd name="T9" fmla="*/ 1548 h 1788"/>
                  <a:gd name="T10" fmla="*/ 434 w 5141"/>
                  <a:gd name="T11" fmla="*/ 1513 h 1788"/>
                  <a:gd name="T12" fmla="*/ 535 w 5141"/>
                  <a:gd name="T13" fmla="*/ 1452 h 1788"/>
                  <a:gd name="T14" fmla="*/ 595 w 5141"/>
                  <a:gd name="T15" fmla="*/ 1422 h 1788"/>
                  <a:gd name="T16" fmla="*/ 667 w 5141"/>
                  <a:gd name="T17" fmla="*/ 1381 h 1788"/>
                  <a:gd name="T18" fmla="*/ 728 w 5141"/>
                  <a:gd name="T19" fmla="*/ 1351 h 1788"/>
                  <a:gd name="T20" fmla="*/ 787 w 5141"/>
                  <a:gd name="T21" fmla="*/ 1320 h 1788"/>
                  <a:gd name="T22" fmla="*/ 848 w 5141"/>
                  <a:gd name="T23" fmla="*/ 1291 h 1788"/>
                  <a:gd name="T24" fmla="*/ 950 w 5141"/>
                  <a:gd name="T25" fmla="*/ 1236 h 1788"/>
                  <a:gd name="T26" fmla="*/ 1040 w 5141"/>
                  <a:gd name="T27" fmla="*/ 1195 h 1788"/>
                  <a:gd name="T28" fmla="*/ 1100 w 5141"/>
                  <a:gd name="T29" fmla="*/ 1164 h 1788"/>
                  <a:gd name="T30" fmla="*/ 1159 w 5141"/>
                  <a:gd name="T31" fmla="*/ 1134 h 1788"/>
                  <a:gd name="T32" fmla="*/ 1219 w 5141"/>
                  <a:gd name="T33" fmla="*/ 1104 h 1788"/>
                  <a:gd name="T34" fmla="*/ 1280 w 5141"/>
                  <a:gd name="T35" fmla="*/ 1074 h 1788"/>
                  <a:gd name="T36" fmla="*/ 1346 w 5141"/>
                  <a:gd name="T37" fmla="*/ 1044 h 1788"/>
                  <a:gd name="T38" fmla="*/ 1447 w 5141"/>
                  <a:gd name="T39" fmla="*/ 1002 h 1788"/>
                  <a:gd name="T40" fmla="*/ 1514 w 5141"/>
                  <a:gd name="T41" fmla="*/ 972 h 1788"/>
                  <a:gd name="T42" fmla="*/ 1592 w 5141"/>
                  <a:gd name="T43" fmla="*/ 942 h 1788"/>
                  <a:gd name="T44" fmla="*/ 1664 w 5141"/>
                  <a:gd name="T45" fmla="*/ 912 h 1788"/>
                  <a:gd name="T46" fmla="*/ 1735 w 5141"/>
                  <a:gd name="T47" fmla="*/ 882 h 1788"/>
                  <a:gd name="T48" fmla="*/ 1802 w 5141"/>
                  <a:gd name="T49" fmla="*/ 852 h 1788"/>
                  <a:gd name="T50" fmla="*/ 1880 w 5141"/>
                  <a:gd name="T51" fmla="*/ 822 h 1788"/>
                  <a:gd name="T52" fmla="*/ 1971 w 5141"/>
                  <a:gd name="T53" fmla="*/ 792 h 1788"/>
                  <a:gd name="T54" fmla="*/ 2048 w 5141"/>
                  <a:gd name="T55" fmla="*/ 768 h 1788"/>
                  <a:gd name="T56" fmla="*/ 2120 w 5141"/>
                  <a:gd name="T57" fmla="*/ 739 h 1788"/>
                  <a:gd name="T58" fmla="*/ 2199 w 5141"/>
                  <a:gd name="T59" fmla="*/ 708 h 1788"/>
                  <a:gd name="T60" fmla="*/ 2276 w 5141"/>
                  <a:gd name="T61" fmla="*/ 678 h 1788"/>
                  <a:gd name="T62" fmla="*/ 2361 w 5141"/>
                  <a:gd name="T63" fmla="*/ 654 h 1788"/>
                  <a:gd name="T64" fmla="*/ 2439 w 5141"/>
                  <a:gd name="T65" fmla="*/ 624 h 1788"/>
                  <a:gd name="T66" fmla="*/ 2529 w 5141"/>
                  <a:gd name="T67" fmla="*/ 594 h 1788"/>
                  <a:gd name="T68" fmla="*/ 2600 w 5141"/>
                  <a:gd name="T69" fmla="*/ 570 h 1788"/>
                  <a:gd name="T70" fmla="*/ 2691 w 5141"/>
                  <a:gd name="T71" fmla="*/ 540 h 1788"/>
                  <a:gd name="T72" fmla="*/ 2779 w 5141"/>
                  <a:gd name="T73" fmla="*/ 516 h 1788"/>
                  <a:gd name="T74" fmla="*/ 2850 w 5141"/>
                  <a:gd name="T75" fmla="*/ 491 h 1788"/>
                  <a:gd name="T76" fmla="*/ 2930 w 5141"/>
                  <a:gd name="T77" fmla="*/ 468 h 1788"/>
                  <a:gd name="T78" fmla="*/ 3015 w 5141"/>
                  <a:gd name="T79" fmla="*/ 444 h 1788"/>
                  <a:gd name="T80" fmla="*/ 3096 w 5141"/>
                  <a:gd name="T81" fmla="*/ 420 h 1788"/>
                  <a:gd name="T82" fmla="*/ 3183 w 5141"/>
                  <a:gd name="T83" fmla="*/ 395 h 1788"/>
                  <a:gd name="T84" fmla="*/ 3276 w 5141"/>
                  <a:gd name="T85" fmla="*/ 372 h 1788"/>
                  <a:gd name="T86" fmla="*/ 3361 w 5141"/>
                  <a:gd name="T87" fmla="*/ 348 h 1788"/>
                  <a:gd name="T88" fmla="*/ 3442 w 5141"/>
                  <a:gd name="T89" fmla="*/ 330 h 1788"/>
                  <a:gd name="T90" fmla="*/ 3532 w 5141"/>
                  <a:gd name="T91" fmla="*/ 312 h 1788"/>
                  <a:gd name="T92" fmla="*/ 3612 w 5141"/>
                  <a:gd name="T93" fmla="*/ 288 h 1788"/>
                  <a:gd name="T94" fmla="*/ 3693 w 5141"/>
                  <a:gd name="T95" fmla="*/ 269 h 1788"/>
                  <a:gd name="T96" fmla="*/ 3787 w 5141"/>
                  <a:gd name="T97" fmla="*/ 252 h 1788"/>
                  <a:gd name="T98" fmla="*/ 3892 w 5141"/>
                  <a:gd name="T99" fmla="*/ 227 h 1788"/>
                  <a:gd name="T100" fmla="*/ 3982 w 5141"/>
                  <a:gd name="T101" fmla="*/ 211 h 1788"/>
                  <a:gd name="T102" fmla="*/ 4084 w 5141"/>
                  <a:gd name="T103" fmla="*/ 192 h 1788"/>
                  <a:gd name="T104" fmla="*/ 4168 w 5141"/>
                  <a:gd name="T105" fmla="*/ 167 h 1788"/>
                  <a:gd name="T106" fmla="*/ 4282 w 5141"/>
                  <a:gd name="T107" fmla="*/ 150 h 1788"/>
                  <a:gd name="T108" fmla="*/ 4381 w 5141"/>
                  <a:gd name="T109" fmla="*/ 131 h 1788"/>
                  <a:gd name="T110" fmla="*/ 4502 w 5141"/>
                  <a:gd name="T111" fmla="*/ 107 h 1788"/>
                  <a:gd name="T112" fmla="*/ 4606 w 5141"/>
                  <a:gd name="T113" fmla="*/ 90 h 1788"/>
                  <a:gd name="T114" fmla="*/ 4712 w 5141"/>
                  <a:gd name="T115" fmla="*/ 71 h 1788"/>
                  <a:gd name="T116" fmla="*/ 4828 w 5141"/>
                  <a:gd name="T117" fmla="*/ 48 h 1788"/>
                  <a:gd name="T118" fmla="*/ 4955 w 5141"/>
                  <a:gd name="T119" fmla="*/ 30 h 1788"/>
                  <a:gd name="T120" fmla="*/ 5062 w 5141"/>
                  <a:gd name="T121" fmla="*/ 11 h 1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41" h="1788">
                    <a:moveTo>
                      <a:pt x="0" y="1788"/>
                    </a:moveTo>
                    <a:lnTo>
                      <a:pt x="0" y="1783"/>
                    </a:lnTo>
                    <a:lnTo>
                      <a:pt x="0" y="1776"/>
                    </a:lnTo>
                    <a:lnTo>
                      <a:pt x="13" y="1765"/>
                    </a:lnTo>
                    <a:lnTo>
                      <a:pt x="25" y="1752"/>
                    </a:lnTo>
                    <a:lnTo>
                      <a:pt x="30" y="1752"/>
                    </a:lnTo>
                    <a:lnTo>
                      <a:pt x="37" y="1752"/>
                    </a:lnTo>
                    <a:lnTo>
                      <a:pt x="49" y="1741"/>
                    </a:lnTo>
                    <a:lnTo>
                      <a:pt x="61" y="1728"/>
                    </a:lnTo>
                    <a:lnTo>
                      <a:pt x="67" y="1728"/>
                    </a:lnTo>
                    <a:lnTo>
                      <a:pt x="74" y="1728"/>
                    </a:lnTo>
                    <a:lnTo>
                      <a:pt x="79" y="1723"/>
                    </a:lnTo>
                    <a:lnTo>
                      <a:pt x="85" y="1717"/>
                    </a:lnTo>
                    <a:lnTo>
                      <a:pt x="91" y="1717"/>
                    </a:lnTo>
                    <a:lnTo>
                      <a:pt x="97" y="1717"/>
                    </a:lnTo>
                    <a:lnTo>
                      <a:pt x="109" y="1705"/>
                    </a:lnTo>
                    <a:lnTo>
                      <a:pt x="121" y="1692"/>
                    </a:lnTo>
                    <a:lnTo>
                      <a:pt x="126" y="1692"/>
                    </a:lnTo>
                    <a:lnTo>
                      <a:pt x="133" y="1692"/>
                    </a:lnTo>
                    <a:lnTo>
                      <a:pt x="139" y="1687"/>
                    </a:lnTo>
                    <a:lnTo>
                      <a:pt x="145" y="1680"/>
                    </a:lnTo>
                    <a:lnTo>
                      <a:pt x="151" y="1680"/>
                    </a:lnTo>
                    <a:lnTo>
                      <a:pt x="157" y="1680"/>
                    </a:lnTo>
                    <a:lnTo>
                      <a:pt x="169" y="1669"/>
                    </a:lnTo>
                    <a:lnTo>
                      <a:pt x="181" y="1656"/>
                    </a:lnTo>
                    <a:lnTo>
                      <a:pt x="187" y="1656"/>
                    </a:lnTo>
                    <a:lnTo>
                      <a:pt x="193" y="1656"/>
                    </a:lnTo>
                    <a:lnTo>
                      <a:pt x="200" y="1650"/>
                    </a:lnTo>
                    <a:lnTo>
                      <a:pt x="206" y="1644"/>
                    </a:lnTo>
                    <a:lnTo>
                      <a:pt x="211" y="1644"/>
                    </a:lnTo>
                    <a:lnTo>
                      <a:pt x="217" y="1644"/>
                    </a:lnTo>
                    <a:lnTo>
                      <a:pt x="229" y="1632"/>
                    </a:lnTo>
                    <a:lnTo>
                      <a:pt x="241" y="1621"/>
                    </a:lnTo>
                    <a:lnTo>
                      <a:pt x="247" y="1621"/>
                    </a:lnTo>
                    <a:lnTo>
                      <a:pt x="253" y="1621"/>
                    </a:lnTo>
                    <a:lnTo>
                      <a:pt x="258" y="1615"/>
                    </a:lnTo>
                    <a:lnTo>
                      <a:pt x="266" y="1609"/>
                    </a:lnTo>
                    <a:lnTo>
                      <a:pt x="271" y="1609"/>
                    </a:lnTo>
                    <a:lnTo>
                      <a:pt x="277" y="1609"/>
                    </a:lnTo>
                    <a:lnTo>
                      <a:pt x="289" y="1597"/>
                    </a:lnTo>
                    <a:lnTo>
                      <a:pt x="302" y="1584"/>
                    </a:lnTo>
                    <a:lnTo>
                      <a:pt x="307" y="1584"/>
                    </a:lnTo>
                    <a:lnTo>
                      <a:pt x="314" y="1584"/>
                    </a:lnTo>
                    <a:lnTo>
                      <a:pt x="319" y="1579"/>
                    </a:lnTo>
                    <a:lnTo>
                      <a:pt x="325" y="1573"/>
                    </a:lnTo>
                    <a:lnTo>
                      <a:pt x="331" y="1573"/>
                    </a:lnTo>
                    <a:lnTo>
                      <a:pt x="337" y="1573"/>
                    </a:lnTo>
                    <a:lnTo>
                      <a:pt x="349" y="1560"/>
                    </a:lnTo>
                    <a:lnTo>
                      <a:pt x="362" y="1548"/>
                    </a:lnTo>
                    <a:lnTo>
                      <a:pt x="367" y="1548"/>
                    </a:lnTo>
                    <a:lnTo>
                      <a:pt x="373" y="1548"/>
                    </a:lnTo>
                    <a:lnTo>
                      <a:pt x="379" y="1543"/>
                    </a:lnTo>
                    <a:lnTo>
                      <a:pt x="385" y="1537"/>
                    </a:lnTo>
                    <a:lnTo>
                      <a:pt x="392" y="1537"/>
                    </a:lnTo>
                    <a:lnTo>
                      <a:pt x="398" y="1537"/>
                    </a:lnTo>
                    <a:lnTo>
                      <a:pt x="403" y="1530"/>
                    </a:lnTo>
                    <a:lnTo>
                      <a:pt x="410" y="1524"/>
                    </a:lnTo>
                    <a:lnTo>
                      <a:pt x="415" y="1524"/>
                    </a:lnTo>
                    <a:lnTo>
                      <a:pt x="422" y="1524"/>
                    </a:lnTo>
                    <a:lnTo>
                      <a:pt x="434" y="1513"/>
                    </a:lnTo>
                    <a:lnTo>
                      <a:pt x="445" y="1500"/>
                    </a:lnTo>
                    <a:lnTo>
                      <a:pt x="450" y="1500"/>
                    </a:lnTo>
                    <a:lnTo>
                      <a:pt x="458" y="1500"/>
                    </a:lnTo>
                    <a:lnTo>
                      <a:pt x="469" y="1489"/>
                    </a:lnTo>
                    <a:lnTo>
                      <a:pt x="481" y="1477"/>
                    </a:lnTo>
                    <a:lnTo>
                      <a:pt x="494" y="1477"/>
                    </a:lnTo>
                    <a:lnTo>
                      <a:pt x="506" y="1477"/>
                    </a:lnTo>
                    <a:lnTo>
                      <a:pt x="518" y="1464"/>
                    </a:lnTo>
                    <a:lnTo>
                      <a:pt x="530" y="1452"/>
                    </a:lnTo>
                    <a:lnTo>
                      <a:pt x="535" y="1452"/>
                    </a:lnTo>
                    <a:lnTo>
                      <a:pt x="541" y="1452"/>
                    </a:lnTo>
                    <a:lnTo>
                      <a:pt x="546" y="1447"/>
                    </a:lnTo>
                    <a:lnTo>
                      <a:pt x="554" y="1441"/>
                    </a:lnTo>
                    <a:lnTo>
                      <a:pt x="559" y="1441"/>
                    </a:lnTo>
                    <a:lnTo>
                      <a:pt x="565" y="1441"/>
                    </a:lnTo>
                    <a:lnTo>
                      <a:pt x="571" y="1434"/>
                    </a:lnTo>
                    <a:lnTo>
                      <a:pt x="577" y="1428"/>
                    </a:lnTo>
                    <a:lnTo>
                      <a:pt x="584" y="1428"/>
                    </a:lnTo>
                    <a:lnTo>
                      <a:pt x="590" y="1428"/>
                    </a:lnTo>
                    <a:lnTo>
                      <a:pt x="595" y="1422"/>
                    </a:lnTo>
                    <a:lnTo>
                      <a:pt x="602" y="1416"/>
                    </a:lnTo>
                    <a:lnTo>
                      <a:pt x="607" y="1416"/>
                    </a:lnTo>
                    <a:lnTo>
                      <a:pt x="613" y="1416"/>
                    </a:lnTo>
                    <a:lnTo>
                      <a:pt x="626" y="1404"/>
                    </a:lnTo>
                    <a:lnTo>
                      <a:pt x="638" y="1392"/>
                    </a:lnTo>
                    <a:lnTo>
                      <a:pt x="643" y="1392"/>
                    </a:lnTo>
                    <a:lnTo>
                      <a:pt x="650" y="1392"/>
                    </a:lnTo>
                    <a:lnTo>
                      <a:pt x="655" y="1387"/>
                    </a:lnTo>
                    <a:lnTo>
                      <a:pt x="661" y="1381"/>
                    </a:lnTo>
                    <a:lnTo>
                      <a:pt x="667" y="1381"/>
                    </a:lnTo>
                    <a:lnTo>
                      <a:pt x="673" y="1381"/>
                    </a:lnTo>
                    <a:lnTo>
                      <a:pt x="680" y="1375"/>
                    </a:lnTo>
                    <a:lnTo>
                      <a:pt x="686" y="1368"/>
                    </a:lnTo>
                    <a:lnTo>
                      <a:pt x="691" y="1368"/>
                    </a:lnTo>
                    <a:lnTo>
                      <a:pt x="698" y="1368"/>
                    </a:lnTo>
                    <a:lnTo>
                      <a:pt x="703" y="1362"/>
                    </a:lnTo>
                    <a:lnTo>
                      <a:pt x="709" y="1356"/>
                    </a:lnTo>
                    <a:lnTo>
                      <a:pt x="716" y="1356"/>
                    </a:lnTo>
                    <a:lnTo>
                      <a:pt x="722" y="1356"/>
                    </a:lnTo>
                    <a:lnTo>
                      <a:pt x="728" y="1351"/>
                    </a:lnTo>
                    <a:lnTo>
                      <a:pt x="734" y="1345"/>
                    </a:lnTo>
                    <a:lnTo>
                      <a:pt x="739" y="1345"/>
                    </a:lnTo>
                    <a:lnTo>
                      <a:pt x="746" y="1345"/>
                    </a:lnTo>
                    <a:lnTo>
                      <a:pt x="752" y="1338"/>
                    </a:lnTo>
                    <a:lnTo>
                      <a:pt x="757" y="1332"/>
                    </a:lnTo>
                    <a:lnTo>
                      <a:pt x="763" y="1332"/>
                    </a:lnTo>
                    <a:lnTo>
                      <a:pt x="769" y="1332"/>
                    </a:lnTo>
                    <a:lnTo>
                      <a:pt x="776" y="1326"/>
                    </a:lnTo>
                    <a:lnTo>
                      <a:pt x="782" y="1320"/>
                    </a:lnTo>
                    <a:lnTo>
                      <a:pt x="787" y="1320"/>
                    </a:lnTo>
                    <a:lnTo>
                      <a:pt x="794" y="1320"/>
                    </a:lnTo>
                    <a:lnTo>
                      <a:pt x="799" y="1315"/>
                    </a:lnTo>
                    <a:lnTo>
                      <a:pt x="805" y="1307"/>
                    </a:lnTo>
                    <a:lnTo>
                      <a:pt x="812" y="1307"/>
                    </a:lnTo>
                    <a:lnTo>
                      <a:pt x="818" y="1307"/>
                    </a:lnTo>
                    <a:lnTo>
                      <a:pt x="824" y="1302"/>
                    </a:lnTo>
                    <a:lnTo>
                      <a:pt x="830" y="1296"/>
                    </a:lnTo>
                    <a:lnTo>
                      <a:pt x="835" y="1296"/>
                    </a:lnTo>
                    <a:lnTo>
                      <a:pt x="842" y="1296"/>
                    </a:lnTo>
                    <a:lnTo>
                      <a:pt x="848" y="1291"/>
                    </a:lnTo>
                    <a:lnTo>
                      <a:pt x="854" y="1285"/>
                    </a:lnTo>
                    <a:lnTo>
                      <a:pt x="859" y="1285"/>
                    </a:lnTo>
                    <a:lnTo>
                      <a:pt x="865" y="1285"/>
                    </a:lnTo>
                    <a:lnTo>
                      <a:pt x="878" y="1272"/>
                    </a:lnTo>
                    <a:lnTo>
                      <a:pt x="890" y="1260"/>
                    </a:lnTo>
                    <a:lnTo>
                      <a:pt x="901" y="1260"/>
                    </a:lnTo>
                    <a:lnTo>
                      <a:pt x="914" y="1260"/>
                    </a:lnTo>
                    <a:lnTo>
                      <a:pt x="925" y="1249"/>
                    </a:lnTo>
                    <a:lnTo>
                      <a:pt x="938" y="1236"/>
                    </a:lnTo>
                    <a:lnTo>
                      <a:pt x="950" y="1236"/>
                    </a:lnTo>
                    <a:lnTo>
                      <a:pt x="962" y="1236"/>
                    </a:lnTo>
                    <a:lnTo>
                      <a:pt x="974" y="1224"/>
                    </a:lnTo>
                    <a:lnTo>
                      <a:pt x="986" y="1211"/>
                    </a:lnTo>
                    <a:lnTo>
                      <a:pt x="991" y="1211"/>
                    </a:lnTo>
                    <a:lnTo>
                      <a:pt x="997" y="1211"/>
                    </a:lnTo>
                    <a:lnTo>
                      <a:pt x="1004" y="1206"/>
                    </a:lnTo>
                    <a:lnTo>
                      <a:pt x="1010" y="1200"/>
                    </a:lnTo>
                    <a:lnTo>
                      <a:pt x="1021" y="1200"/>
                    </a:lnTo>
                    <a:lnTo>
                      <a:pt x="1034" y="1200"/>
                    </a:lnTo>
                    <a:lnTo>
                      <a:pt x="1040" y="1195"/>
                    </a:lnTo>
                    <a:lnTo>
                      <a:pt x="1046" y="1189"/>
                    </a:lnTo>
                    <a:lnTo>
                      <a:pt x="1052" y="1189"/>
                    </a:lnTo>
                    <a:lnTo>
                      <a:pt x="1058" y="1189"/>
                    </a:lnTo>
                    <a:lnTo>
                      <a:pt x="1063" y="1183"/>
                    </a:lnTo>
                    <a:lnTo>
                      <a:pt x="1071" y="1176"/>
                    </a:lnTo>
                    <a:lnTo>
                      <a:pt x="1076" y="1176"/>
                    </a:lnTo>
                    <a:lnTo>
                      <a:pt x="1082" y="1176"/>
                    </a:lnTo>
                    <a:lnTo>
                      <a:pt x="1087" y="1170"/>
                    </a:lnTo>
                    <a:lnTo>
                      <a:pt x="1093" y="1164"/>
                    </a:lnTo>
                    <a:lnTo>
                      <a:pt x="1100" y="1164"/>
                    </a:lnTo>
                    <a:lnTo>
                      <a:pt x="1106" y="1164"/>
                    </a:lnTo>
                    <a:lnTo>
                      <a:pt x="1112" y="1159"/>
                    </a:lnTo>
                    <a:lnTo>
                      <a:pt x="1118" y="1153"/>
                    </a:lnTo>
                    <a:lnTo>
                      <a:pt x="1123" y="1153"/>
                    </a:lnTo>
                    <a:lnTo>
                      <a:pt x="1129" y="1153"/>
                    </a:lnTo>
                    <a:lnTo>
                      <a:pt x="1136" y="1146"/>
                    </a:lnTo>
                    <a:lnTo>
                      <a:pt x="1142" y="1140"/>
                    </a:lnTo>
                    <a:lnTo>
                      <a:pt x="1148" y="1140"/>
                    </a:lnTo>
                    <a:lnTo>
                      <a:pt x="1154" y="1140"/>
                    </a:lnTo>
                    <a:lnTo>
                      <a:pt x="1159" y="1134"/>
                    </a:lnTo>
                    <a:lnTo>
                      <a:pt x="1167" y="1128"/>
                    </a:lnTo>
                    <a:lnTo>
                      <a:pt x="1172" y="1128"/>
                    </a:lnTo>
                    <a:lnTo>
                      <a:pt x="1178" y="1128"/>
                    </a:lnTo>
                    <a:lnTo>
                      <a:pt x="1184" y="1123"/>
                    </a:lnTo>
                    <a:lnTo>
                      <a:pt x="1189" y="1116"/>
                    </a:lnTo>
                    <a:lnTo>
                      <a:pt x="1196" y="1116"/>
                    </a:lnTo>
                    <a:lnTo>
                      <a:pt x="1202" y="1116"/>
                    </a:lnTo>
                    <a:lnTo>
                      <a:pt x="1208" y="1110"/>
                    </a:lnTo>
                    <a:lnTo>
                      <a:pt x="1214" y="1104"/>
                    </a:lnTo>
                    <a:lnTo>
                      <a:pt x="1219" y="1104"/>
                    </a:lnTo>
                    <a:lnTo>
                      <a:pt x="1225" y="1104"/>
                    </a:lnTo>
                    <a:lnTo>
                      <a:pt x="1232" y="1098"/>
                    </a:lnTo>
                    <a:lnTo>
                      <a:pt x="1238" y="1092"/>
                    </a:lnTo>
                    <a:lnTo>
                      <a:pt x="1244" y="1092"/>
                    </a:lnTo>
                    <a:lnTo>
                      <a:pt x="1250" y="1092"/>
                    </a:lnTo>
                    <a:lnTo>
                      <a:pt x="1255" y="1087"/>
                    </a:lnTo>
                    <a:lnTo>
                      <a:pt x="1263" y="1080"/>
                    </a:lnTo>
                    <a:lnTo>
                      <a:pt x="1268" y="1080"/>
                    </a:lnTo>
                    <a:lnTo>
                      <a:pt x="1274" y="1080"/>
                    </a:lnTo>
                    <a:lnTo>
                      <a:pt x="1280" y="1074"/>
                    </a:lnTo>
                    <a:lnTo>
                      <a:pt x="1286" y="1068"/>
                    </a:lnTo>
                    <a:lnTo>
                      <a:pt x="1292" y="1068"/>
                    </a:lnTo>
                    <a:lnTo>
                      <a:pt x="1298" y="1068"/>
                    </a:lnTo>
                    <a:lnTo>
                      <a:pt x="1304" y="1063"/>
                    </a:lnTo>
                    <a:lnTo>
                      <a:pt x="1310" y="1057"/>
                    </a:lnTo>
                    <a:lnTo>
                      <a:pt x="1315" y="1057"/>
                    </a:lnTo>
                    <a:lnTo>
                      <a:pt x="1321" y="1057"/>
                    </a:lnTo>
                    <a:lnTo>
                      <a:pt x="1328" y="1051"/>
                    </a:lnTo>
                    <a:lnTo>
                      <a:pt x="1334" y="1044"/>
                    </a:lnTo>
                    <a:lnTo>
                      <a:pt x="1346" y="1044"/>
                    </a:lnTo>
                    <a:lnTo>
                      <a:pt x="1359" y="1044"/>
                    </a:lnTo>
                    <a:lnTo>
                      <a:pt x="1364" y="1038"/>
                    </a:lnTo>
                    <a:lnTo>
                      <a:pt x="1370" y="1032"/>
                    </a:lnTo>
                    <a:lnTo>
                      <a:pt x="1382" y="1032"/>
                    </a:lnTo>
                    <a:lnTo>
                      <a:pt x="1395" y="1032"/>
                    </a:lnTo>
                    <a:lnTo>
                      <a:pt x="1406" y="1021"/>
                    </a:lnTo>
                    <a:lnTo>
                      <a:pt x="1417" y="1008"/>
                    </a:lnTo>
                    <a:lnTo>
                      <a:pt x="1430" y="1008"/>
                    </a:lnTo>
                    <a:lnTo>
                      <a:pt x="1442" y="1008"/>
                    </a:lnTo>
                    <a:lnTo>
                      <a:pt x="1447" y="1002"/>
                    </a:lnTo>
                    <a:lnTo>
                      <a:pt x="1455" y="996"/>
                    </a:lnTo>
                    <a:lnTo>
                      <a:pt x="1460" y="996"/>
                    </a:lnTo>
                    <a:lnTo>
                      <a:pt x="1466" y="996"/>
                    </a:lnTo>
                    <a:lnTo>
                      <a:pt x="1472" y="990"/>
                    </a:lnTo>
                    <a:lnTo>
                      <a:pt x="1478" y="983"/>
                    </a:lnTo>
                    <a:lnTo>
                      <a:pt x="1485" y="983"/>
                    </a:lnTo>
                    <a:lnTo>
                      <a:pt x="1491" y="983"/>
                    </a:lnTo>
                    <a:lnTo>
                      <a:pt x="1496" y="978"/>
                    </a:lnTo>
                    <a:lnTo>
                      <a:pt x="1503" y="972"/>
                    </a:lnTo>
                    <a:lnTo>
                      <a:pt x="1514" y="972"/>
                    </a:lnTo>
                    <a:lnTo>
                      <a:pt x="1526" y="972"/>
                    </a:lnTo>
                    <a:lnTo>
                      <a:pt x="1532" y="967"/>
                    </a:lnTo>
                    <a:lnTo>
                      <a:pt x="1538" y="961"/>
                    </a:lnTo>
                    <a:lnTo>
                      <a:pt x="1543" y="961"/>
                    </a:lnTo>
                    <a:lnTo>
                      <a:pt x="1551" y="961"/>
                    </a:lnTo>
                    <a:lnTo>
                      <a:pt x="1556" y="955"/>
                    </a:lnTo>
                    <a:lnTo>
                      <a:pt x="1562" y="948"/>
                    </a:lnTo>
                    <a:lnTo>
                      <a:pt x="1574" y="948"/>
                    </a:lnTo>
                    <a:lnTo>
                      <a:pt x="1587" y="948"/>
                    </a:lnTo>
                    <a:lnTo>
                      <a:pt x="1592" y="942"/>
                    </a:lnTo>
                    <a:lnTo>
                      <a:pt x="1599" y="936"/>
                    </a:lnTo>
                    <a:lnTo>
                      <a:pt x="1604" y="936"/>
                    </a:lnTo>
                    <a:lnTo>
                      <a:pt x="1610" y="936"/>
                    </a:lnTo>
                    <a:lnTo>
                      <a:pt x="1616" y="931"/>
                    </a:lnTo>
                    <a:lnTo>
                      <a:pt x="1622" y="924"/>
                    </a:lnTo>
                    <a:lnTo>
                      <a:pt x="1634" y="924"/>
                    </a:lnTo>
                    <a:lnTo>
                      <a:pt x="1647" y="924"/>
                    </a:lnTo>
                    <a:lnTo>
                      <a:pt x="1652" y="918"/>
                    </a:lnTo>
                    <a:lnTo>
                      <a:pt x="1658" y="912"/>
                    </a:lnTo>
                    <a:lnTo>
                      <a:pt x="1664" y="912"/>
                    </a:lnTo>
                    <a:lnTo>
                      <a:pt x="1670" y="912"/>
                    </a:lnTo>
                    <a:lnTo>
                      <a:pt x="1676" y="906"/>
                    </a:lnTo>
                    <a:lnTo>
                      <a:pt x="1683" y="900"/>
                    </a:lnTo>
                    <a:lnTo>
                      <a:pt x="1688" y="900"/>
                    </a:lnTo>
                    <a:lnTo>
                      <a:pt x="1695" y="900"/>
                    </a:lnTo>
                    <a:lnTo>
                      <a:pt x="1700" y="894"/>
                    </a:lnTo>
                    <a:lnTo>
                      <a:pt x="1706" y="887"/>
                    </a:lnTo>
                    <a:lnTo>
                      <a:pt x="1719" y="887"/>
                    </a:lnTo>
                    <a:lnTo>
                      <a:pt x="1730" y="887"/>
                    </a:lnTo>
                    <a:lnTo>
                      <a:pt x="1735" y="882"/>
                    </a:lnTo>
                    <a:lnTo>
                      <a:pt x="1743" y="875"/>
                    </a:lnTo>
                    <a:lnTo>
                      <a:pt x="1748" y="875"/>
                    </a:lnTo>
                    <a:lnTo>
                      <a:pt x="1754" y="875"/>
                    </a:lnTo>
                    <a:lnTo>
                      <a:pt x="1760" y="870"/>
                    </a:lnTo>
                    <a:lnTo>
                      <a:pt x="1766" y="865"/>
                    </a:lnTo>
                    <a:lnTo>
                      <a:pt x="1772" y="865"/>
                    </a:lnTo>
                    <a:lnTo>
                      <a:pt x="1779" y="865"/>
                    </a:lnTo>
                    <a:lnTo>
                      <a:pt x="1784" y="859"/>
                    </a:lnTo>
                    <a:lnTo>
                      <a:pt x="1791" y="852"/>
                    </a:lnTo>
                    <a:lnTo>
                      <a:pt x="1802" y="852"/>
                    </a:lnTo>
                    <a:lnTo>
                      <a:pt x="1815" y="852"/>
                    </a:lnTo>
                    <a:lnTo>
                      <a:pt x="1821" y="846"/>
                    </a:lnTo>
                    <a:lnTo>
                      <a:pt x="1827" y="840"/>
                    </a:lnTo>
                    <a:lnTo>
                      <a:pt x="1838" y="840"/>
                    </a:lnTo>
                    <a:lnTo>
                      <a:pt x="1850" y="840"/>
                    </a:lnTo>
                    <a:lnTo>
                      <a:pt x="1856" y="835"/>
                    </a:lnTo>
                    <a:lnTo>
                      <a:pt x="1862" y="828"/>
                    </a:lnTo>
                    <a:lnTo>
                      <a:pt x="1868" y="828"/>
                    </a:lnTo>
                    <a:lnTo>
                      <a:pt x="1875" y="828"/>
                    </a:lnTo>
                    <a:lnTo>
                      <a:pt x="1880" y="822"/>
                    </a:lnTo>
                    <a:lnTo>
                      <a:pt x="1887" y="816"/>
                    </a:lnTo>
                    <a:lnTo>
                      <a:pt x="1898" y="816"/>
                    </a:lnTo>
                    <a:lnTo>
                      <a:pt x="1911" y="816"/>
                    </a:lnTo>
                    <a:lnTo>
                      <a:pt x="1917" y="810"/>
                    </a:lnTo>
                    <a:lnTo>
                      <a:pt x="1923" y="804"/>
                    </a:lnTo>
                    <a:lnTo>
                      <a:pt x="1934" y="804"/>
                    </a:lnTo>
                    <a:lnTo>
                      <a:pt x="1946" y="804"/>
                    </a:lnTo>
                    <a:lnTo>
                      <a:pt x="1952" y="798"/>
                    </a:lnTo>
                    <a:lnTo>
                      <a:pt x="1958" y="792"/>
                    </a:lnTo>
                    <a:lnTo>
                      <a:pt x="1971" y="792"/>
                    </a:lnTo>
                    <a:lnTo>
                      <a:pt x="1983" y="792"/>
                    </a:lnTo>
                    <a:lnTo>
                      <a:pt x="1988" y="786"/>
                    </a:lnTo>
                    <a:lnTo>
                      <a:pt x="1994" y="779"/>
                    </a:lnTo>
                    <a:lnTo>
                      <a:pt x="2004" y="779"/>
                    </a:lnTo>
                    <a:lnTo>
                      <a:pt x="2013" y="779"/>
                    </a:lnTo>
                    <a:lnTo>
                      <a:pt x="2022" y="779"/>
                    </a:lnTo>
                    <a:lnTo>
                      <a:pt x="2031" y="779"/>
                    </a:lnTo>
                    <a:lnTo>
                      <a:pt x="2037" y="774"/>
                    </a:lnTo>
                    <a:lnTo>
                      <a:pt x="2043" y="768"/>
                    </a:lnTo>
                    <a:lnTo>
                      <a:pt x="2048" y="768"/>
                    </a:lnTo>
                    <a:lnTo>
                      <a:pt x="2054" y="768"/>
                    </a:lnTo>
                    <a:lnTo>
                      <a:pt x="2060" y="763"/>
                    </a:lnTo>
                    <a:lnTo>
                      <a:pt x="2067" y="756"/>
                    </a:lnTo>
                    <a:lnTo>
                      <a:pt x="2072" y="756"/>
                    </a:lnTo>
                    <a:lnTo>
                      <a:pt x="2079" y="756"/>
                    </a:lnTo>
                    <a:lnTo>
                      <a:pt x="2084" y="750"/>
                    </a:lnTo>
                    <a:lnTo>
                      <a:pt x="2090" y="744"/>
                    </a:lnTo>
                    <a:lnTo>
                      <a:pt x="2103" y="744"/>
                    </a:lnTo>
                    <a:lnTo>
                      <a:pt x="2115" y="744"/>
                    </a:lnTo>
                    <a:lnTo>
                      <a:pt x="2120" y="739"/>
                    </a:lnTo>
                    <a:lnTo>
                      <a:pt x="2127" y="732"/>
                    </a:lnTo>
                    <a:lnTo>
                      <a:pt x="2133" y="732"/>
                    </a:lnTo>
                    <a:lnTo>
                      <a:pt x="2139" y="732"/>
                    </a:lnTo>
                    <a:lnTo>
                      <a:pt x="2145" y="727"/>
                    </a:lnTo>
                    <a:lnTo>
                      <a:pt x="2151" y="720"/>
                    </a:lnTo>
                    <a:lnTo>
                      <a:pt x="2163" y="720"/>
                    </a:lnTo>
                    <a:lnTo>
                      <a:pt x="2175" y="720"/>
                    </a:lnTo>
                    <a:lnTo>
                      <a:pt x="2180" y="714"/>
                    </a:lnTo>
                    <a:lnTo>
                      <a:pt x="2186" y="708"/>
                    </a:lnTo>
                    <a:lnTo>
                      <a:pt x="2199" y="708"/>
                    </a:lnTo>
                    <a:lnTo>
                      <a:pt x="2211" y="708"/>
                    </a:lnTo>
                    <a:lnTo>
                      <a:pt x="2216" y="702"/>
                    </a:lnTo>
                    <a:lnTo>
                      <a:pt x="2223" y="696"/>
                    </a:lnTo>
                    <a:lnTo>
                      <a:pt x="2235" y="696"/>
                    </a:lnTo>
                    <a:lnTo>
                      <a:pt x="2247" y="696"/>
                    </a:lnTo>
                    <a:lnTo>
                      <a:pt x="2253" y="690"/>
                    </a:lnTo>
                    <a:lnTo>
                      <a:pt x="2260" y="683"/>
                    </a:lnTo>
                    <a:lnTo>
                      <a:pt x="2265" y="683"/>
                    </a:lnTo>
                    <a:lnTo>
                      <a:pt x="2271" y="683"/>
                    </a:lnTo>
                    <a:lnTo>
                      <a:pt x="2276" y="678"/>
                    </a:lnTo>
                    <a:lnTo>
                      <a:pt x="2282" y="672"/>
                    </a:lnTo>
                    <a:lnTo>
                      <a:pt x="2295" y="672"/>
                    </a:lnTo>
                    <a:lnTo>
                      <a:pt x="2307" y="672"/>
                    </a:lnTo>
                    <a:lnTo>
                      <a:pt x="2312" y="666"/>
                    </a:lnTo>
                    <a:lnTo>
                      <a:pt x="2319" y="659"/>
                    </a:lnTo>
                    <a:lnTo>
                      <a:pt x="2328" y="659"/>
                    </a:lnTo>
                    <a:lnTo>
                      <a:pt x="2337" y="659"/>
                    </a:lnTo>
                    <a:lnTo>
                      <a:pt x="2346" y="659"/>
                    </a:lnTo>
                    <a:lnTo>
                      <a:pt x="2356" y="659"/>
                    </a:lnTo>
                    <a:lnTo>
                      <a:pt x="2361" y="654"/>
                    </a:lnTo>
                    <a:lnTo>
                      <a:pt x="2367" y="648"/>
                    </a:lnTo>
                    <a:lnTo>
                      <a:pt x="2373" y="648"/>
                    </a:lnTo>
                    <a:lnTo>
                      <a:pt x="2378" y="648"/>
                    </a:lnTo>
                    <a:lnTo>
                      <a:pt x="2384" y="643"/>
                    </a:lnTo>
                    <a:lnTo>
                      <a:pt x="2391" y="636"/>
                    </a:lnTo>
                    <a:lnTo>
                      <a:pt x="2402" y="636"/>
                    </a:lnTo>
                    <a:lnTo>
                      <a:pt x="2415" y="636"/>
                    </a:lnTo>
                    <a:lnTo>
                      <a:pt x="2421" y="631"/>
                    </a:lnTo>
                    <a:lnTo>
                      <a:pt x="2427" y="624"/>
                    </a:lnTo>
                    <a:lnTo>
                      <a:pt x="2439" y="624"/>
                    </a:lnTo>
                    <a:lnTo>
                      <a:pt x="2451" y="624"/>
                    </a:lnTo>
                    <a:lnTo>
                      <a:pt x="2457" y="618"/>
                    </a:lnTo>
                    <a:lnTo>
                      <a:pt x="2463" y="612"/>
                    </a:lnTo>
                    <a:lnTo>
                      <a:pt x="2475" y="612"/>
                    </a:lnTo>
                    <a:lnTo>
                      <a:pt x="2487" y="612"/>
                    </a:lnTo>
                    <a:lnTo>
                      <a:pt x="2493" y="606"/>
                    </a:lnTo>
                    <a:lnTo>
                      <a:pt x="2499" y="600"/>
                    </a:lnTo>
                    <a:lnTo>
                      <a:pt x="2510" y="600"/>
                    </a:lnTo>
                    <a:lnTo>
                      <a:pt x="2523" y="600"/>
                    </a:lnTo>
                    <a:lnTo>
                      <a:pt x="2529" y="594"/>
                    </a:lnTo>
                    <a:lnTo>
                      <a:pt x="2535" y="587"/>
                    </a:lnTo>
                    <a:lnTo>
                      <a:pt x="2544" y="587"/>
                    </a:lnTo>
                    <a:lnTo>
                      <a:pt x="2554" y="587"/>
                    </a:lnTo>
                    <a:lnTo>
                      <a:pt x="2562" y="587"/>
                    </a:lnTo>
                    <a:lnTo>
                      <a:pt x="2571" y="587"/>
                    </a:lnTo>
                    <a:lnTo>
                      <a:pt x="2577" y="582"/>
                    </a:lnTo>
                    <a:lnTo>
                      <a:pt x="2584" y="576"/>
                    </a:lnTo>
                    <a:lnTo>
                      <a:pt x="2589" y="576"/>
                    </a:lnTo>
                    <a:lnTo>
                      <a:pt x="2595" y="576"/>
                    </a:lnTo>
                    <a:lnTo>
                      <a:pt x="2600" y="570"/>
                    </a:lnTo>
                    <a:lnTo>
                      <a:pt x="2607" y="563"/>
                    </a:lnTo>
                    <a:lnTo>
                      <a:pt x="2619" y="563"/>
                    </a:lnTo>
                    <a:lnTo>
                      <a:pt x="2631" y="563"/>
                    </a:lnTo>
                    <a:lnTo>
                      <a:pt x="2637" y="557"/>
                    </a:lnTo>
                    <a:lnTo>
                      <a:pt x="2643" y="551"/>
                    </a:lnTo>
                    <a:lnTo>
                      <a:pt x="2655" y="551"/>
                    </a:lnTo>
                    <a:lnTo>
                      <a:pt x="2667" y="551"/>
                    </a:lnTo>
                    <a:lnTo>
                      <a:pt x="2673" y="546"/>
                    </a:lnTo>
                    <a:lnTo>
                      <a:pt x="2680" y="540"/>
                    </a:lnTo>
                    <a:lnTo>
                      <a:pt x="2691" y="540"/>
                    </a:lnTo>
                    <a:lnTo>
                      <a:pt x="2703" y="540"/>
                    </a:lnTo>
                    <a:lnTo>
                      <a:pt x="2708" y="535"/>
                    </a:lnTo>
                    <a:lnTo>
                      <a:pt x="2715" y="528"/>
                    </a:lnTo>
                    <a:lnTo>
                      <a:pt x="2727" y="528"/>
                    </a:lnTo>
                    <a:lnTo>
                      <a:pt x="2739" y="528"/>
                    </a:lnTo>
                    <a:lnTo>
                      <a:pt x="2745" y="522"/>
                    </a:lnTo>
                    <a:lnTo>
                      <a:pt x="2751" y="516"/>
                    </a:lnTo>
                    <a:lnTo>
                      <a:pt x="2760" y="516"/>
                    </a:lnTo>
                    <a:lnTo>
                      <a:pt x="2769" y="516"/>
                    </a:lnTo>
                    <a:lnTo>
                      <a:pt x="2779" y="516"/>
                    </a:lnTo>
                    <a:lnTo>
                      <a:pt x="2788" y="516"/>
                    </a:lnTo>
                    <a:lnTo>
                      <a:pt x="2793" y="510"/>
                    </a:lnTo>
                    <a:lnTo>
                      <a:pt x="2799" y="504"/>
                    </a:lnTo>
                    <a:lnTo>
                      <a:pt x="2804" y="504"/>
                    </a:lnTo>
                    <a:lnTo>
                      <a:pt x="2811" y="504"/>
                    </a:lnTo>
                    <a:lnTo>
                      <a:pt x="2817" y="498"/>
                    </a:lnTo>
                    <a:lnTo>
                      <a:pt x="2823" y="491"/>
                    </a:lnTo>
                    <a:lnTo>
                      <a:pt x="2832" y="491"/>
                    </a:lnTo>
                    <a:lnTo>
                      <a:pt x="2842" y="491"/>
                    </a:lnTo>
                    <a:lnTo>
                      <a:pt x="2850" y="491"/>
                    </a:lnTo>
                    <a:lnTo>
                      <a:pt x="2859" y="491"/>
                    </a:lnTo>
                    <a:lnTo>
                      <a:pt x="2865" y="486"/>
                    </a:lnTo>
                    <a:lnTo>
                      <a:pt x="2872" y="480"/>
                    </a:lnTo>
                    <a:lnTo>
                      <a:pt x="2881" y="480"/>
                    </a:lnTo>
                    <a:lnTo>
                      <a:pt x="2889" y="480"/>
                    </a:lnTo>
                    <a:lnTo>
                      <a:pt x="2898" y="480"/>
                    </a:lnTo>
                    <a:lnTo>
                      <a:pt x="2908" y="480"/>
                    </a:lnTo>
                    <a:lnTo>
                      <a:pt x="2913" y="474"/>
                    </a:lnTo>
                    <a:lnTo>
                      <a:pt x="2919" y="468"/>
                    </a:lnTo>
                    <a:lnTo>
                      <a:pt x="2930" y="468"/>
                    </a:lnTo>
                    <a:lnTo>
                      <a:pt x="2943" y="468"/>
                    </a:lnTo>
                    <a:lnTo>
                      <a:pt x="2949" y="461"/>
                    </a:lnTo>
                    <a:lnTo>
                      <a:pt x="2955" y="455"/>
                    </a:lnTo>
                    <a:lnTo>
                      <a:pt x="2964" y="455"/>
                    </a:lnTo>
                    <a:lnTo>
                      <a:pt x="2974" y="455"/>
                    </a:lnTo>
                    <a:lnTo>
                      <a:pt x="2983" y="455"/>
                    </a:lnTo>
                    <a:lnTo>
                      <a:pt x="2991" y="455"/>
                    </a:lnTo>
                    <a:lnTo>
                      <a:pt x="2997" y="450"/>
                    </a:lnTo>
                    <a:lnTo>
                      <a:pt x="3004" y="444"/>
                    </a:lnTo>
                    <a:lnTo>
                      <a:pt x="3015" y="444"/>
                    </a:lnTo>
                    <a:lnTo>
                      <a:pt x="3027" y="444"/>
                    </a:lnTo>
                    <a:lnTo>
                      <a:pt x="3033" y="438"/>
                    </a:lnTo>
                    <a:lnTo>
                      <a:pt x="3039" y="432"/>
                    </a:lnTo>
                    <a:lnTo>
                      <a:pt x="3048" y="432"/>
                    </a:lnTo>
                    <a:lnTo>
                      <a:pt x="3057" y="432"/>
                    </a:lnTo>
                    <a:lnTo>
                      <a:pt x="3067" y="432"/>
                    </a:lnTo>
                    <a:lnTo>
                      <a:pt x="3076" y="432"/>
                    </a:lnTo>
                    <a:lnTo>
                      <a:pt x="3081" y="426"/>
                    </a:lnTo>
                    <a:lnTo>
                      <a:pt x="3087" y="420"/>
                    </a:lnTo>
                    <a:lnTo>
                      <a:pt x="3096" y="420"/>
                    </a:lnTo>
                    <a:lnTo>
                      <a:pt x="3106" y="420"/>
                    </a:lnTo>
                    <a:lnTo>
                      <a:pt x="3115" y="420"/>
                    </a:lnTo>
                    <a:lnTo>
                      <a:pt x="3124" y="420"/>
                    </a:lnTo>
                    <a:lnTo>
                      <a:pt x="3130" y="414"/>
                    </a:lnTo>
                    <a:lnTo>
                      <a:pt x="3135" y="408"/>
                    </a:lnTo>
                    <a:lnTo>
                      <a:pt x="3147" y="408"/>
                    </a:lnTo>
                    <a:lnTo>
                      <a:pt x="3159" y="408"/>
                    </a:lnTo>
                    <a:lnTo>
                      <a:pt x="3165" y="402"/>
                    </a:lnTo>
                    <a:lnTo>
                      <a:pt x="3172" y="395"/>
                    </a:lnTo>
                    <a:lnTo>
                      <a:pt x="3183" y="395"/>
                    </a:lnTo>
                    <a:lnTo>
                      <a:pt x="3196" y="395"/>
                    </a:lnTo>
                    <a:lnTo>
                      <a:pt x="3208" y="395"/>
                    </a:lnTo>
                    <a:lnTo>
                      <a:pt x="3220" y="395"/>
                    </a:lnTo>
                    <a:lnTo>
                      <a:pt x="3225" y="390"/>
                    </a:lnTo>
                    <a:lnTo>
                      <a:pt x="3232" y="384"/>
                    </a:lnTo>
                    <a:lnTo>
                      <a:pt x="3244" y="384"/>
                    </a:lnTo>
                    <a:lnTo>
                      <a:pt x="3255" y="384"/>
                    </a:lnTo>
                    <a:lnTo>
                      <a:pt x="3261" y="378"/>
                    </a:lnTo>
                    <a:lnTo>
                      <a:pt x="3268" y="372"/>
                    </a:lnTo>
                    <a:lnTo>
                      <a:pt x="3276" y="372"/>
                    </a:lnTo>
                    <a:lnTo>
                      <a:pt x="3285" y="372"/>
                    </a:lnTo>
                    <a:lnTo>
                      <a:pt x="3295" y="372"/>
                    </a:lnTo>
                    <a:lnTo>
                      <a:pt x="3304" y="372"/>
                    </a:lnTo>
                    <a:lnTo>
                      <a:pt x="3309" y="365"/>
                    </a:lnTo>
                    <a:lnTo>
                      <a:pt x="3316" y="359"/>
                    </a:lnTo>
                    <a:lnTo>
                      <a:pt x="3328" y="359"/>
                    </a:lnTo>
                    <a:lnTo>
                      <a:pt x="3340" y="359"/>
                    </a:lnTo>
                    <a:lnTo>
                      <a:pt x="3345" y="354"/>
                    </a:lnTo>
                    <a:lnTo>
                      <a:pt x="3351" y="348"/>
                    </a:lnTo>
                    <a:lnTo>
                      <a:pt x="3361" y="348"/>
                    </a:lnTo>
                    <a:lnTo>
                      <a:pt x="3369" y="348"/>
                    </a:lnTo>
                    <a:lnTo>
                      <a:pt x="3378" y="348"/>
                    </a:lnTo>
                    <a:lnTo>
                      <a:pt x="3388" y="348"/>
                    </a:lnTo>
                    <a:lnTo>
                      <a:pt x="3394" y="342"/>
                    </a:lnTo>
                    <a:lnTo>
                      <a:pt x="3400" y="335"/>
                    </a:lnTo>
                    <a:lnTo>
                      <a:pt x="3409" y="335"/>
                    </a:lnTo>
                    <a:lnTo>
                      <a:pt x="3417" y="335"/>
                    </a:lnTo>
                    <a:lnTo>
                      <a:pt x="3427" y="335"/>
                    </a:lnTo>
                    <a:lnTo>
                      <a:pt x="3436" y="335"/>
                    </a:lnTo>
                    <a:lnTo>
                      <a:pt x="3442" y="330"/>
                    </a:lnTo>
                    <a:lnTo>
                      <a:pt x="3448" y="324"/>
                    </a:lnTo>
                    <a:lnTo>
                      <a:pt x="3457" y="324"/>
                    </a:lnTo>
                    <a:lnTo>
                      <a:pt x="3466" y="324"/>
                    </a:lnTo>
                    <a:lnTo>
                      <a:pt x="3474" y="324"/>
                    </a:lnTo>
                    <a:lnTo>
                      <a:pt x="3483" y="324"/>
                    </a:lnTo>
                    <a:lnTo>
                      <a:pt x="3490" y="318"/>
                    </a:lnTo>
                    <a:lnTo>
                      <a:pt x="3496" y="312"/>
                    </a:lnTo>
                    <a:lnTo>
                      <a:pt x="3507" y="312"/>
                    </a:lnTo>
                    <a:lnTo>
                      <a:pt x="3520" y="312"/>
                    </a:lnTo>
                    <a:lnTo>
                      <a:pt x="3532" y="312"/>
                    </a:lnTo>
                    <a:lnTo>
                      <a:pt x="3544" y="312"/>
                    </a:lnTo>
                    <a:lnTo>
                      <a:pt x="3550" y="307"/>
                    </a:lnTo>
                    <a:lnTo>
                      <a:pt x="3556" y="299"/>
                    </a:lnTo>
                    <a:lnTo>
                      <a:pt x="3565" y="299"/>
                    </a:lnTo>
                    <a:lnTo>
                      <a:pt x="3573" y="299"/>
                    </a:lnTo>
                    <a:lnTo>
                      <a:pt x="3583" y="299"/>
                    </a:lnTo>
                    <a:lnTo>
                      <a:pt x="3592" y="299"/>
                    </a:lnTo>
                    <a:lnTo>
                      <a:pt x="3597" y="294"/>
                    </a:lnTo>
                    <a:lnTo>
                      <a:pt x="3604" y="288"/>
                    </a:lnTo>
                    <a:lnTo>
                      <a:pt x="3612" y="288"/>
                    </a:lnTo>
                    <a:lnTo>
                      <a:pt x="3622" y="288"/>
                    </a:lnTo>
                    <a:lnTo>
                      <a:pt x="3631" y="288"/>
                    </a:lnTo>
                    <a:lnTo>
                      <a:pt x="3640" y="288"/>
                    </a:lnTo>
                    <a:lnTo>
                      <a:pt x="3646" y="282"/>
                    </a:lnTo>
                    <a:lnTo>
                      <a:pt x="3652" y="276"/>
                    </a:lnTo>
                    <a:lnTo>
                      <a:pt x="3661" y="276"/>
                    </a:lnTo>
                    <a:lnTo>
                      <a:pt x="3669" y="276"/>
                    </a:lnTo>
                    <a:lnTo>
                      <a:pt x="3679" y="276"/>
                    </a:lnTo>
                    <a:lnTo>
                      <a:pt x="3688" y="276"/>
                    </a:lnTo>
                    <a:lnTo>
                      <a:pt x="3693" y="269"/>
                    </a:lnTo>
                    <a:lnTo>
                      <a:pt x="3700" y="263"/>
                    </a:lnTo>
                    <a:lnTo>
                      <a:pt x="3712" y="263"/>
                    </a:lnTo>
                    <a:lnTo>
                      <a:pt x="3724" y="263"/>
                    </a:lnTo>
                    <a:lnTo>
                      <a:pt x="3736" y="263"/>
                    </a:lnTo>
                    <a:lnTo>
                      <a:pt x="3748" y="263"/>
                    </a:lnTo>
                    <a:lnTo>
                      <a:pt x="3754" y="258"/>
                    </a:lnTo>
                    <a:lnTo>
                      <a:pt x="3760" y="252"/>
                    </a:lnTo>
                    <a:lnTo>
                      <a:pt x="3768" y="252"/>
                    </a:lnTo>
                    <a:lnTo>
                      <a:pt x="3778" y="252"/>
                    </a:lnTo>
                    <a:lnTo>
                      <a:pt x="3787" y="252"/>
                    </a:lnTo>
                    <a:lnTo>
                      <a:pt x="3796" y="252"/>
                    </a:lnTo>
                    <a:lnTo>
                      <a:pt x="3801" y="246"/>
                    </a:lnTo>
                    <a:lnTo>
                      <a:pt x="3808" y="239"/>
                    </a:lnTo>
                    <a:lnTo>
                      <a:pt x="3823" y="239"/>
                    </a:lnTo>
                    <a:lnTo>
                      <a:pt x="3837" y="239"/>
                    </a:lnTo>
                    <a:lnTo>
                      <a:pt x="3853" y="239"/>
                    </a:lnTo>
                    <a:lnTo>
                      <a:pt x="3868" y="239"/>
                    </a:lnTo>
                    <a:lnTo>
                      <a:pt x="3874" y="233"/>
                    </a:lnTo>
                    <a:lnTo>
                      <a:pt x="3881" y="227"/>
                    </a:lnTo>
                    <a:lnTo>
                      <a:pt x="3892" y="227"/>
                    </a:lnTo>
                    <a:lnTo>
                      <a:pt x="3904" y="227"/>
                    </a:lnTo>
                    <a:lnTo>
                      <a:pt x="3916" y="227"/>
                    </a:lnTo>
                    <a:lnTo>
                      <a:pt x="3928" y="227"/>
                    </a:lnTo>
                    <a:lnTo>
                      <a:pt x="3933" y="222"/>
                    </a:lnTo>
                    <a:lnTo>
                      <a:pt x="3940" y="216"/>
                    </a:lnTo>
                    <a:lnTo>
                      <a:pt x="3949" y="216"/>
                    </a:lnTo>
                    <a:lnTo>
                      <a:pt x="3958" y="216"/>
                    </a:lnTo>
                    <a:lnTo>
                      <a:pt x="3968" y="216"/>
                    </a:lnTo>
                    <a:lnTo>
                      <a:pt x="3977" y="216"/>
                    </a:lnTo>
                    <a:lnTo>
                      <a:pt x="3982" y="211"/>
                    </a:lnTo>
                    <a:lnTo>
                      <a:pt x="3988" y="203"/>
                    </a:lnTo>
                    <a:lnTo>
                      <a:pt x="4001" y="203"/>
                    </a:lnTo>
                    <a:lnTo>
                      <a:pt x="4012" y="203"/>
                    </a:lnTo>
                    <a:lnTo>
                      <a:pt x="4024" y="203"/>
                    </a:lnTo>
                    <a:lnTo>
                      <a:pt x="4036" y="203"/>
                    </a:lnTo>
                    <a:lnTo>
                      <a:pt x="4042" y="198"/>
                    </a:lnTo>
                    <a:lnTo>
                      <a:pt x="4048" y="192"/>
                    </a:lnTo>
                    <a:lnTo>
                      <a:pt x="4060" y="192"/>
                    </a:lnTo>
                    <a:lnTo>
                      <a:pt x="4072" y="192"/>
                    </a:lnTo>
                    <a:lnTo>
                      <a:pt x="4084" y="192"/>
                    </a:lnTo>
                    <a:lnTo>
                      <a:pt x="4097" y="192"/>
                    </a:lnTo>
                    <a:lnTo>
                      <a:pt x="4102" y="186"/>
                    </a:lnTo>
                    <a:lnTo>
                      <a:pt x="4108" y="180"/>
                    </a:lnTo>
                    <a:lnTo>
                      <a:pt x="4117" y="180"/>
                    </a:lnTo>
                    <a:lnTo>
                      <a:pt x="4126" y="180"/>
                    </a:lnTo>
                    <a:lnTo>
                      <a:pt x="4135" y="180"/>
                    </a:lnTo>
                    <a:lnTo>
                      <a:pt x="4144" y="180"/>
                    </a:lnTo>
                    <a:lnTo>
                      <a:pt x="4150" y="173"/>
                    </a:lnTo>
                    <a:lnTo>
                      <a:pt x="4156" y="167"/>
                    </a:lnTo>
                    <a:lnTo>
                      <a:pt x="4168" y="167"/>
                    </a:lnTo>
                    <a:lnTo>
                      <a:pt x="4180" y="167"/>
                    </a:lnTo>
                    <a:lnTo>
                      <a:pt x="4192" y="167"/>
                    </a:lnTo>
                    <a:lnTo>
                      <a:pt x="4205" y="167"/>
                    </a:lnTo>
                    <a:lnTo>
                      <a:pt x="4210" y="162"/>
                    </a:lnTo>
                    <a:lnTo>
                      <a:pt x="4216" y="156"/>
                    </a:lnTo>
                    <a:lnTo>
                      <a:pt x="4231" y="156"/>
                    </a:lnTo>
                    <a:lnTo>
                      <a:pt x="4246" y="156"/>
                    </a:lnTo>
                    <a:lnTo>
                      <a:pt x="4261" y="156"/>
                    </a:lnTo>
                    <a:lnTo>
                      <a:pt x="4276" y="156"/>
                    </a:lnTo>
                    <a:lnTo>
                      <a:pt x="4282" y="150"/>
                    </a:lnTo>
                    <a:lnTo>
                      <a:pt x="4288" y="143"/>
                    </a:lnTo>
                    <a:lnTo>
                      <a:pt x="4297" y="143"/>
                    </a:lnTo>
                    <a:lnTo>
                      <a:pt x="4306" y="143"/>
                    </a:lnTo>
                    <a:lnTo>
                      <a:pt x="4315" y="143"/>
                    </a:lnTo>
                    <a:lnTo>
                      <a:pt x="4324" y="143"/>
                    </a:lnTo>
                    <a:lnTo>
                      <a:pt x="4330" y="137"/>
                    </a:lnTo>
                    <a:lnTo>
                      <a:pt x="4336" y="131"/>
                    </a:lnTo>
                    <a:lnTo>
                      <a:pt x="4351" y="131"/>
                    </a:lnTo>
                    <a:lnTo>
                      <a:pt x="4366" y="131"/>
                    </a:lnTo>
                    <a:lnTo>
                      <a:pt x="4381" y="131"/>
                    </a:lnTo>
                    <a:lnTo>
                      <a:pt x="4397" y="131"/>
                    </a:lnTo>
                    <a:lnTo>
                      <a:pt x="4402" y="126"/>
                    </a:lnTo>
                    <a:lnTo>
                      <a:pt x="4409" y="119"/>
                    </a:lnTo>
                    <a:lnTo>
                      <a:pt x="4427" y="119"/>
                    </a:lnTo>
                    <a:lnTo>
                      <a:pt x="4444" y="119"/>
                    </a:lnTo>
                    <a:lnTo>
                      <a:pt x="4463" y="119"/>
                    </a:lnTo>
                    <a:lnTo>
                      <a:pt x="4480" y="119"/>
                    </a:lnTo>
                    <a:lnTo>
                      <a:pt x="4487" y="114"/>
                    </a:lnTo>
                    <a:lnTo>
                      <a:pt x="4493" y="107"/>
                    </a:lnTo>
                    <a:lnTo>
                      <a:pt x="4502" y="107"/>
                    </a:lnTo>
                    <a:lnTo>
                      <a:pt x="4510" y="107"/>
                    </a:lnTo>
                    <a:lnTo>
                      <a:pt x="4520" y="107"/>
                    </a:lnTo>
                    <a:lnTo>
                      <a:pt x="4529" y="107"/>
                    </a:lnTo>
                    <a:lnTo>
                      <a:pt x="4534" y="102"/>
                    </a:lnTo>
                    <a:lnTo>
                      <a:pt x="4540" y="96"/>
                    </a:lnTo>
                    <a:lnTo>
                      <a:pt x="4555" y="96"/>
                    </a:lnTo>
                    <a:lnTo>
                      <a:pt x="4570" y="96"/>
                    </a:lnTo>
                    <a:lnTo>
                      <a:pt x="4586" y="96"/>
                    </a:lnTo>
                    <a:lnTo>
                      <a:pt x="4601" y="96"/>
                    </a:lnTo>
                    <a:lnTo>
                      <a:pt x="4606" y="90"/>
                    </a:lnTo>
                    <a:lnTo>
                      <a:pt x="4613" y="84"/>
                    </a:lnTo>
                    <a:lnTo>
                      <a:pt x="4628" y="84"/>
                    </a:lnTo>
                    <a:lnTo>
                      <a:pt x="4642" y="84"/>
                    </a:lnTo>
                    <a:lnTo>
                      <a:pt x="4658" y="84"/>
                    </a:lnTo>
                    <a:lnTo>
                      <a:pt x="4672" y="84"/>
                    </a:lnTo>
                    <a:lnTo>
                      <a:pt x="4679" y="77"/>
                    </a:lnTo>
                    <a:lnTo>
                      <a:pt x="4685" y="71"/>
                    </a:lnTo>
                    <a:lnTo>
                      <a:pt x="4694" y="71"/>
                    </a:lnTo>
                    <a:lnTo>
                      <a:pt x="4702" y="71"/>
                    </a:lnTo>
                    <a:lnTo>
                      <a:pt x="4712" y="71"/>
                    </a:lnTo>
                    <a:lnTo>
                      <a:pt x="4721" y="71"/>
                    </a:lnTo>
                    <a:lnTo>
                      <a:pt x="4727" y="66"/>
                    </a:lnTo>
                    <a:lnTo>
                      <a:pt x="4733" y="60"/>
                    </a:lnTo>
                    <a:lnTo>
                      <a:pt x="4751" y="60"/>
                    </a:lnTo>
                    <a:lnTo>
                      <a:pt x="4768" y="60"/>
                    </a:lnTo>
                    <a:lnTo>
                      <a:pt x="4787" y="60"/>
                    </a:lnTo>
                    <a:lnTo>
                      <a:pt x="4804" y="60"/>
                    </a:lnTo>
                    <a:lnTo>
                      <a:pt x="4811" y="54"/>
                    </a:lnTo>
                    <a:lnTo>
                      <a:pt x="4817" y="48"/>
                    </a:lnTo>
                    <a:lnTo>
                      <a:pt x="4828" y="48"/>
                    </a:lnTo>
                    <a:lnTo>
                      <a:pt x="4841" y="48"/>
                    </a:lnTo>
                    <a:lnTo>
                      <a:pt x="4852" y="48"/>
                    </a:lnTo>
                    <a:lnTo>
                      <a:pt x="4864" y="48"/>
                    </a:lnTo>
                    <a:lnTo>
                      <a:pt x="4871" y="41"/>
                    </a:lnTo>
                    <a:lnTo>
                      <a:pt x="4877" y="35"/>
                    </a:lnTo>
                    <a:lnTo>
                      <a:pt x="4894" y="35"/>
                    </a:lnTo>
                    <a:lnTo>
                      <a:pt x="4913" y="35"/>
                    </a:lnTo>
                    <a:lnTo>
                      <a:pt x="4931" y="35"/>
                    </a:lnTo>
                    <a:lnTo>
                      <a:pt x="4949" y="35"/>
                    </a:lnTo>
                    <a:lnTo>
                      <a:pt x="4955" y="30"/>
                    </a:lnTo>
                    <a:lnTo>
                      <a:pt x="4961" y="23"/>
                    </a:lnTo>
                    <a:lnTo>
                      <a:pt x="4970" y="23"/>
                    </a:lnTo>
                    <a:lnTo>
                      <a:pt x="4979" y="23"/>
                    </a:lnTo>
                    <a:lnTo>
                      <a:pt x="4988" y="23"/>
                    </a:lnTo>
                    <a:lnTo>
                      <a:pt x="4996" y="23"/>
                    </a:lnTo>
                    <a:lnTo>
                      <a:pt x="5003" y="18"/>
                    </a:lnTo>
                    <a:lnTo>
                      <a:pt x="5009" y="11"/>
                    </a:lnTo>
                    <a:lnTo>
                      <a:pt x="5026" y="11"/>
                    </a:lnTo>
                    <a:lnTo>
                      <a:pt x="5044" y="11"/>
                    </a:lnTo>
                    <a:lnTo>
                      <a:pt x="5062" y="11"/>
                    </a:lnTo>
                    <a:lnTo>
                      <a:pt x="5081" y="11"/>
                    </a:lnTo>
                    <a:lnTo>
                      <a:pt x="5086" y="6"/>
                    </a:lnTo>
                    <a:lnTo>
                      <a:pt x="5092" y="0"/>
                    </a:lnTo>
                    <a:lnTo>
                      <a:pt x="5105" y="0"/>
                    </a:lnTo>
                    <a:lnTo>
                      <a:pt x="5116" y="0"/>
                    </a:lnTo>
                    <a:lnTo>
                      <a:pt x="5129" y="0"/>
                    </a:lnTo>
                    <a:lnTo>
                      <a:pt x="5141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4" name="Freeform 364"/>
              <p:cNvSpPr>
                <a:spLocks/>
              </p:cNvSpPr>
              <p:nvPr/>
            </p:nvSpPr>
            <p:spPr bwMode="auto">
              <a:xfrm>
                <a:off x="7084" y="1490"/>
                <a:ext cx="9" cy="1"/>
              </a:xfrm>
              <a:custGeom>
                <a:avLst/>
                <a:gdLst>
                  <a:gd name="T0" fmla="*/ 0 w 48"/>
                  <a:gd name="T1" fmla="*/ 12 w 48"/>
                  <a:gd name="T2" fmla="*/ 23 w 48"/>
                  <a:gd name="T3" fmla="*/ 36 w 48"/>
                  <a:gd name="T4" fmla="*/ 48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48">
                    <a:moveTo>
                      <a:pt x="0" y="0"/>
                    </a:moveTo>
                    <a:lnTo>
                      <a:pt x="12" y="0"/>
                    </a:lnTo>
                    <a:lnTo>
                      <a:pt x="23" y="0"/>
                    </a:lnTo>
                    <a:lnTo>
                      <a:pt x="36" y="0"/>
                    </a:lnTo>
                    <a:lnTo>
                      <a:pt x="48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5" name="Freeform 365"/>
              <p:cNvSpPr>
                <a:spLocks/>
              </p:cNvSpPr>
              <p:nvPr/>
            </p:nvSpPr>
            <p:spPr bwMode="auto">
              <a:xfrm>
                <a:off x="7093" y="1139"/>
                <a:ext cx="478" cy="351"/>
              </a:xfrm>
              <a:custGeom>
                <a:avLst/>
                <a:gdLst>
                  <a:gd name="T0" fmla="*/ 36 w 2390"/>
                  <a:gd name="T1" fmla="*/ 1729 h 1753"/>
                  <a:gd name="T2" fmla="*/ 66 w 2390"/>
                  <a:gd name="T3" fmla="*/ 1712 h 1753"/>
                  <a:gd name="T4" fmla="*/ 96 w 2390"/>
                  <a:gd name="T5" fmla="*/ 1694 h 1753"/>
                  <a:gd name="T6" fmla="*/ 145 w 2390"/>
                  <a:gd name="T7" fmla="*/ 1669 h 1753"/>
                  <a:gd name="T8" fmla="*/ 180 w 2390"/>
                  <a:gd name="T9" fmla="*/ 1657 h 1753"/>
                  <a:gd name="T10" fmla="*/ 222 w 2390"/>
                  <a:gd name="T11" fmla="*/ 1627 h 1753"/>
                  <a:gd name="T12" fmla="*/ 264 w 2390"/>
                  <a:gd name="T13" fmla="*/ 1598 h 1753"/>
                  <a:gd name="T14" fmla="*/ 294 w 2390"/>
                  <a:gd name="T15" fmla="*/ 1586 h 1753"/>
                  <a:gd name="T16" fmla="*/ 324 w 2390"/>
                  <a:gd name="T17" fmla="*/ 1573 h 1753"/>
                  <a:gd name="T18" fmla="*/ 360 w 2390"/>
                  <a:gd name="T19" fmla="*/ 1550 h 1753"/>
                  <a:gd name="T20" fmla="*/ 409 w 2390"/>
                  <a:gd name="T21" fmla="*/ 1514 h 1753"/>
                  <a:gd name="T22" fmla="*/ 450 w 2390"/>
                  <a:gd name="T23" fmla="*/ 1490 h 1753"/>
                  <a:gd name="T24" fmla="*/ 492 w 2390"/>
                  <a:gd name="T25" fmla="*/ 1465 h 1753"/>
                  <a:gd name="T26" fmla="*/ 540 w 2390"/>
                  <a:gd name="T27" fmla="*/ 1430 h 1753"/>
                  <a:gd name="T28" fmla="*/ 588 w 2390"/>
                  <a:gd name="T29" fmla="*/ 1393 h 1753"/>
                  <a:gd name="T30" fmla="*/ 618 w 2390"/>
                  <a:gd name="T31" fmla="*/ 1381 h 1753"/>
                  <a:gd name="T32" fmla="*/ 661 w 2390"/>
                  <a:gd name="T33" fmla="*/ 1345 h 1753"/>
                  <a:gd name="T34" fmla="*/ 691 w 2390"/>
                  <a:gd name="T35" fmla="*/ 1333 h 1753"/>
                  <a:gd name="T36" fmla="*/ 733 w 2390"/>
                  <a:gd name="T37" fmla="*/ 1297 h 1753"/>
                  <a:gd name="T38" fmla="*/ 775 w 2390"/>
                  <a:gd name="T39" fmla="*/ 1273 h 1753"/>
                  <a:gd name="T40" fmla="*/ 816 w 2390"/>
                  <a:gd name="T41" fmla="*/ 1249 h 1753"/>
                  <a:gd name="T42" fmla="*/ 871 w 2390"/>
                  <a:gd name="T43" fmla="*/ 1201 h 1753"/>
                  <a:gd name="T44" fmla="*/ 889 w 2390"/>
                  <a:gd name="T45" fmla="*/ 1177 h 1753"/>
                  <a:gd name="T46" fmla="*/ 939 w 2390"/>
                  <a:gd name="T47" fmla="*/ 1150 h 1753"/>
                  <a:gd name="T48" fmla="*/ 980 w 2390"/>
                  <a:gd name="T49" fmla="*/ 1123 h 1753"/>
                  <a:gd name="T50" fmla="*/ 1018 w 2390"/>
                  <a:gd name="T51" fmla="*/ 1096 h 1753"/>
                  <a:gd name="T52" fmla="*/ 1057 w 2390"/>
                  <a:gd name="T53" fmla="*/ 1069 h 1753"/>
                  <a:gd name="T54" fmla="*/ 1090 w 2390"/>
                  <a:gd name="T55" fmla="*/ 1048 h 1753"/>
                  <a:gd name="T56" fmla="*/ 1129 w 2390"/>
                  <a:gd name="T57" fmla="*/ 1021 h 1753"/>
                  <a:gd name="T58" fmla="*/ 1180 w 2390"/>
                  <a:gd name="T59" fmla="*/ 982 h 1753"/>
                  <a:gd name="T60" fmla="*/ 1236 w 2390"/>
                  <a:gd name="T61" fmla="*/ 938 h 1753"/>
                  <a:gd name="T62" fmla="*/ 1273 w 2390"/>
                  <a:gd name="T63" fmla="*/ 913 h 1753"/>
                  <a:gd name="T64" fmla="*/ 1321 w 2390"/>
                  <a:gd name="T65" fmla="*/ 877 h 1753"/>
                  <a:gd name="T66" fmla="*/ 1375 w 2390"/>
                  <a:gd name="T67" fmla="*/ 829 h 1753"/>
                  <a:gd name="T68" fmla="*/ 1442 w 2390"/>
                  <a:gd name="T69" fmla="*/ 769 h 1753"/>
                  <a:gd name="T70" fmla="*/ 1483 w 2390"/>
                  <a:gd name="T71" fmla="*/ 745 h 1753"/>
                  <a:gd name="T72" fmla="*/ 1550 w 2390"/>
                  <a:gd name="T73" fmla="*/ 685 h 1753"/>
                  <a:gd name="T74" fmla="*/ 1573 w 2390"/>
                  <a:gd name="T75" fmla="*/ 661 h 1753"/>
                  <a:gd name="T76" fmla="*/ 1615 w 2390"/>
                  <a:gd name="T77" fmla="*/ 631 h 1753"/>
                  <a:gd name="T78" fmla="*/ 1664 w 2390"/>
                  <a:gd name="T79" fmla="*/ 595 h 1753"/>
                  <a:gd name="T80" fmla="*/ 1730 w 2390"/>
                  <a:gd name="T81" fmla="*/ 540 h 1753"/>
                  <a:gd name="T82" fmla="*/ 1843 w 2390"/>
                  <a:gd name="T83" fmla="*/ 432 h 1753"/>
                  <a:gd name="T84" fmla="*/ 1909 w 2390"/>
                  <a:gd name="T85" fmla="*/ 372 h 1753"/>
                  <a:gd name="T86" fmla="*/ 1933 w 2390"/>
                  <a:gd name="T87" fmla="*/ 349 h 1753"/>
                  <a:gd name="T88" fmla="*/ 1958 w 2390"/>
                  <a:gd name="T89" fmla="*/ 325 h 1753"/>
                  <a:gd name="T90" fmla="*/ 2002 w 2390"/>
                  <a:gd name="T91" fmla="*/ 292 h 1753"/>
                  <a:gd name="T92" fmla="*/ 2041 w 2390"/>
                  <a:gd name="T93" fmla="*/ 265 h 1753"/>
                  <a:gd name="T94" fmla="*/ 2093 w 2390"/>
                  <a:gd name="T95" fmla="*/ 226 h 1753"/>
                  <a:gd name="T96" fmla="*/ 2150 w 2390"/>
                  <a:gd name="T97" fmla="*/ 180 h 1753"/>
                  <a:gd name="T98" fmla="*/ 2203 w 2390"/>
                  <a:gd name="T99" fmla="*/ 133 h 1753"/>
                  <a:gd name="T100" fmla="*/ 2246 w 2390"/>
                  <a:gd name="T101" fmla="*/ 96 h 1753"/>
                  <a:gd name="T102" fmla="*/ 2276 w 2390"/>
                  <a:gd name="T103" fmla="*/ 84 h 1753"/>
                  <a:gd name="T104" fmla="*/ 2318 w 2390"/>
                  <a:gd name="T105" fmla="*/ 61 h 1753"/>
                  <a:gd name="T106" fmla="*/ 2342 w 2390"/>
                  <a:gd name="T107" fmla="*/ 37 h 1753"/>
                  <a:gd name="T108" fmla="*/ 2378 w 2390"/>
                  <a:gd name="T109" fmla="*/ 25 h 1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2390" h="1753">
                    <a:moveTo>
                      <a:pt x="0" y="1753"/>
                    </a:moveTo>
                    <a:lnTo>
                      <a:pt x="13" y="1742"/>
                    </a:lnTo>
                    <a:lnTo>
                      <a:pt x="25" y="1729"/>
                    </a:lnTo>
                    <a:lnTo>
                      <a:pt x="30" y="1729"/>
                    </a:lnTo>
                    <a:lnTo>
                      <a:pt x="36" y="1729"/>
                    </a:lnTo>
                    <a:lnTo>
                      <a:pt x="41" y="1723"/>
                    </a:lnTo>
                    <a:lnTo>
                      <a:pt x="48" y="1717"/>
                    </a:lnTo>
                    <a:lnTo>
                      <a:pt x="54" y="1717"/>
                    </a:lnTo>
                    <a:lnTo>
                      <a:pt x="60" y="1717"/>
                    </a:lnTo>
                    <a:lnTo>
                      <a:pt x="66" y="1712"/>
                    </a:lnTo>
                    <a:lnTo>
                      <a:pt x="72" y="1705"/>
                    </a:lnTo>
                    <a:lnTo>
                      <a:pt x="78" y="1705"/>
                    </a:lnTo>
                    <a:lnTo>
                      <a:pt x="84" y="1705"/>
                    </a:lnTo>
                    <a:lnTo>
                      <a:pt x="90" y="1700"/>
                    </a:lnTo>
                    <a:lnTo>
                      <a:pt x="96" y="1694"/>
                    </a:lnTo>
                    <a:lnTo>
                      <a:pt x="102" y="1694"/>
                    </a:lnTo>
                    <a:lnTo>
                      <a:pt x="109" y="1694"/>
                    </a:lnTo>
                    <a:lnTo>
                      <a:pt x="120" y="1682"/>
                    </a:lnTo>
                    <a:lnTo>
                      <a:pt x="132" y="1669"/>
                    </a:lnTo>
                    <a:lnTo>
                      <a:pt x="145" y="1669"/>
                    </a:lnTo>
                    <a:lnTo>
                      <a:pt x="156" y="1669"/>
                    </a:lnTo>
                    <a:lnTo>
                      <a:pt x="162" y="1664"/>
                    </a:lnTo>
                    <a:lnTo>
                      <a:pt x="168" y="1657"/>
                    </a:lnTo>
                    <a:lnTo>
                      <a:pt x="174" y="1657"/>
                    </a:lnTo>
                    <a:lnTo>
                      <a:pt x="180" y="1657"/>
                    </a:lnTo>
                    <a:lnTo>
                      <a:pt x="192" y="1646"/>
                    </a:lnTo>
                    <a:lnTo>
                      <a:pt x="204" y="1633"/>
                    </a:lnTo>
                    <a:lnTo>
                      <a:pt x="210" y="1633"/>
                    </a:lnTo>
                    <a:lnTo>
                      <a:pt x="217" y="1633"/>
                    </a:lnTo>
                    <a:lnTo>
                      <a:pt x="222" y="1627"/>
                    </a:lnTo>
                    <a:lnTo>
                      <a:pt x="228" y="1621"/>
                    </a:lnTo>
                    <a:lnTo>
                      <a:pt x="234" y="1621"/>
                    </a:lnTo>
                    <a:lnTo>
                      <a:pt x="241" y="1621"/>
                    </a:lnTo>
                    <a:lnTo>
                      <a:pt x="252" y="1609"/>
                    </a:lnTo>
                    <a:lnTo>
                      <a:pt x="264" y="1598"/>
                    </a:lnTo>
                    <a:lnTo>
                      <a:pt x="270" y="1598"/>
                    </a:lnTo>
                    <a:lnTo>
                      <a:pt x="276" y="1598"/>
                    </a:lnTo>
                    <a:lnTo>
                      <a:pt x="282" y="1592"/>
                    </a:lnTo>
                    <a:lnTo>
                      <a:pt x="288" y="1586"/>
                    </a:lnTo>
                    <a:lnTo>
                      <a:pt x="294" y="1586"/>
                    </a:lnTo>
                    <a:lnTo>
                      <a:pt x="300" y="1586"/>
                    </a:lnTo>
                    <a:lnTo>
                      <a:pt x="306" y="1580"/>
                    </a:lnTo>
                    <a:lnTo>
                      <a:pt x="313" y="1573"/>
                    </a:lnTo>
                    <a:lnTo>
                      <a:pt x="318" y="1573"/>
                    </a:lnTo>
                    <a:lnTo>
                      <a:pt x="324" y="1573"/>
                    </a:lnTo>
                    <a:lnTo>
                      <a:pt x="330" y="1568"/>
                    </a:lnTo>
                    <a:lnTo>
                      <a:pt x="337" y="1561"/>
                    </a:lnTo>
                    <a:lnTo>
                      <a:pt x="343" y="1561"/>
                    </a:lnTo>
                    <a:lnTo>
                      <a:pt x="349" y="1561"/>
                    </a:lnTo>
                    <a:lnTo>
                      <a:pt x="360" y="1550"/>
                    </a:lnTo>
                    <a:lnTo>
                      <a:pt x="372" y="1537"/>
                    </a:lnTo>
                    <a:lnTo>
                      <a:pt x="378" y="1537"/>
                    </a:lnTo>
                    <a:lnTo>
                      <a:pt x="384" y="1537"/>
                    </a:lnTo>
                    <a:lnTo>
                      <a:pt x="396" y="1526"/>
                    </a:lnTo>
                    <a:lnTo>
                      <a:pt x="409" y="1514"/>
                    </a:lnTo>
                    <a:lnTo>
                      <a:pt x="414" y="1514"/>
                    </a:lnTo>
                    <a:lnTo>
                      <a:pt x="420" y="1514"/>
                    </a:lnTo>
                    <a:lnTo>
                      <a:pt x="433" y="1501"/>
                    </a:lnTo>
                    <a:lnTo>
                      <a:pt x="445" y="1490"/>
                    </a:lnTo>
                    <a:lnTo>
                      <a:pt x="450" y="1490"/>
                    </a:lnTo>
                    <a:lnTo>
                      <a:pt x="457" y="1490"/>
                    </a:lnTo>
                    <a:lnTo>
                      <a:pt x="469" y="1478"/>
                    </a:lnTo>
                    <a:lnTo>
                      <a:pt x="480" y="1465"/>
                    </a:lnTo>
                    <a:lnTo>
                      <a:pt x="486" y="1465"/>
                    </a:lnTo>
                    <a:lnTo>
                      <a:pt x="492" y="1465"/>
                    </a:lnTo>
                    <a:lnTo>
                      <a:pt x="504" y="1454"/>
                    </a:lnTo>
                    <a:lnTo>
                      <a:pt x="516" y="1441"/>
                    </a:lnTo>
                    <a:lnTo>
                      <a:pt x="522" y="1441"/>
                    </a:lnTo>
                    <a:lnTo>
                      <a:pt x="529" y="1441"/>
                    </a:lnTo>
                    <a:lnTo>
                      <a:pt x="540" y="1430"/>
                    </a:lnTo>
                    <a:lnTo>
                      <a:pt x="553" y="1418"/>
                    </a:lnTo>
                    <a:lnTo>
                      <a:pt x="558" y="1418"/>
                    </a:lnTo>
                    <a:lnTo>
                      <a:pt x="565" y="1418"/>
                    </a:lnTo>
                    <a:lnTo>
                      <a:pt x="577" y="1405"/>
                    </a:lnTo>
                    <a:lnTo>
                      <a:pt x="588" y="1393"/>
                    </a:lnTo>
                    <a:lnTo>
                      <a:pt x="594" y="1393"/>
                    </a:lnTo>
                    <a:lnTo>
                      <a:pt x="601" y="1393"/>
                    </a:lnTo>
                    <a:lnTo>
                      <a:pt x="606" y="1388"/>
                    </a:lnTo>
                    <a:lnTo>
                      <a:pt x="612" y="1381"/>
                    </a:lnTo>
                    <a:lnTo>
                      <a:pt x="618" y="1381"/>
                    </a:lnTo>
                    <a:lnTo>
                      <a:pt x="625" y="1381"/>
                    </a:lnTo>
                    <a:lnTo>
                      <a:pt x="634" y="1372"/>
                    </a:lnTo>
                    <a:lnTo>
                      <a:pt x="643" y="1364"/>
                    </a:lnTo>
                    <a:lnTo>
                      <a:pt x="651" y="1355"/>
                    </a:lnTo>
                    <a:lnTo>
                      <a:pt x="661" y="1345"/>
                    </a:lnTo>
                    <a:lnTo>
                      <a:pt x="667" y="1345"/>
                    </a:lnTo>
                    <a:lnTo>
                      <a:pt x="673" y="1345"/>
                    </a:lnTo>
                    <a:lnTo>
                      <a:pt x="679" y="1339"/>
                    </a:lnTo>
                    <a:lnTo>
                      <a:pt x="685" y="1333"/>
                    </a:lnTo>
                    <a:lnTo>
                      <a:pt x="691" y="1333"/>
                    </a:lnTo>
                    <a:lnTo>
                      <a:pt x="697" y="1333"/>
                    </a:lnTo>
                    <a:lnTo>
                      <a:pt x="705" y="1324"/>
                    </a:lnTo>
                    <a:lnTo>
                      <a:pt x="714" y="1315"/>
                    </a:lnTo>
                    <a:lnTo>
                      <a:pt x="724" y="1306"/>
                    </a:lnTo>
                    <a:lnTo>
                      <a:pt x="733" y="1297"/>
                    </a:lnTo>
                    <a:lnTo>
                      <a:pt x="738" y="1297"/>
                    </a:lnTo>
                    <a:lnTo>
                      <a:pt x="745" y="1297"/>
                    </a:lnTo>
                    <a:lnTo>
                      <a:pt x="757" y="1285"/>
                    </a:lnTo>
                    <a:lnTo>
                      <a:pt x="769" y="1273"/>
                    </a:lnTo>
                    <a:lnTo>
                      <a:pt x="775" y="1273"/>
                    </a:lnTo>
                    <a:lnTo>
                      <a:pt x="781" y="1273"/>
                    </a:lnTo>
                    <a:lnTo>
                      <a:pt x="793" y="1262"/>
                    </a:lnTo>
                    <a:lnTo>
                      <a:pt x="804" y="1249"/>
                    </a:lnTo>
                    <a:lnTo>
                      <a:pt x="810" y="1249"/>
                    </a:lnTo>
                    <a:lnTo>
                      <a:pt x="816" y="1249"/>
                    </a:lnTo>
                    <a:lnTo>
                      <a:pt x="829" y="1238"/>
                    </a:lnTo>
                    <a:lnTo>
                      <a:pt x="840" y="1226"/>
                    </a:lnTo>
                    <a:lnTo>
                      <a:pt x="853" y="1213"/>
                    </a:lnTo>
                    <a:lnTo>
                      <a:pt x="865" y="1201"/>
                    </a:lnTo>
                    <a:lnTo>
                      <a:pt x="871" y="1201"/>
                    </a:lnTo>
                    <a:lnTo>
                      <a:pt x="877" y="1201"/>
                    </a:lnTo>
                    <a:lnTo>
                      <a:pt x="883" y="1196"/>
                    </a:lnTo>
                    <a:lnTo>
                      <a:pt x="889" y="1188"/>
                    </a:lnTo>
                    <a:lnTo>
                      <a:pt x="889" y="1183"/>
                    </a:lnTo>
                    <a:lnTo>
                      <a:pt x="889" y="1177"/>
                    </a:lnTo>
                    <a:lnTo>
                      <a:pt x="901" y="1177"/>
                    </a:lnTo>
                    <a:lnTo>
                      <a:pt x="912" y="1177"/>
                    </a:lnTo>
                    <a:lnTo>
                      <a:pt x="922" y="1168"/>
                    </a:lnTo>
                    <a:lnTo>
                      <a:pt x="931" y="1160"/>
                    </a:lnTo>
                    <a:lnTo>
                      <a:pt x="939" y="1150"/>
                    </a:lnTo>
                    <a:lnTo>
                      <a:pt x="949" y="1141"/>
                    </a:lnTo>
                    <a:lnTo>
                      <a:pt x="955" y="1141"/>
                    </a:lnTo>
                    <a:lnTo>
                      <a:pt x="961" y="1141"/>
                    </a:lnTo>
                    <a:lnTo>
                      <a:pt x="970" y="1132"/>
                    </a:lnTo>
                    <a:lnTo>
                      <a:pt x="980" y="1123"/>
                    </a:lnTo>
                    <a:lnTo>
                      <a:pt x="988" y="1114"/>
                    </a:lnTo>
                    <a:lnTo>
                      <a:pt x="997" y="1105"/>
                    </a:lnTo>
                    <a:lnTo>
                      <a:pt x="1003" y="1105"/>
                    </a:lnTo>
                    <a:lnTo>
                      <a:pt x="1009" y="1105"/>
                    </a:lnTo>
                    <a:lnTo>
                      <a:pt x="1018" y="1096"/>
                    </a:lnTo>
                    <a:lnTo>
                      <a:pt x="1027" y="1087"/>
                    </a:lnTo>
                    <a:lnTo>
                      <a:pt x="1035" y="1078"/>
                    </a:lnTo>
                    <a:lnTo>
                      <a:pt x="1045" y="1069"/>
                    </a:lnTo>
                    <a:lnTo>
                      <a:pt x="1051" y="1069"/>
                    </a:lnTo>
                    <a:lnTo>
                      <a:pt x="1057" y="1069"/>
                    </a:lnTo>
                    <a:lnTo>
                      <a:pt x="1063" y="1064"/>
                    </a:lnTo>
                    <a:lnTo>
                      <a:pt x="1069" y="1057"/>
                    </a:lnTo>
                    <a:lnTo>
                      <a:pt x="1074" y="1057"/>
                    </a:lnTo>
                    <a:lnTo>
                      <a:pt x="1081" y="1057"/>
                    </a:lnTo>
                    <a:lnTo>
                      <a:pt x="1090" y="1048"/>
                    </a:lnTo>
                    <a:lnTo>
                      <a:pt x="1099" y="1039"/>
                    </a:lnTo>
                    <a:lnTo>
                      <a:pt x="1109" y="1031"/>
                    </a:lnTo>
                    <a:lnTo>
                      <a:pt x="1118" y="1021"/>
                    </a:lnTo>
                    <a:lnTo>
                      <a:pt x="1123" y="1021"/>
                    </a:lnTo>
                    <a:lnTo>
                      <a:pt x="1129" y="1021"/>
                    </a:lnTo>
                    <a:lnTo>
                      <a:pt x="1141" y="1009"/>
                    </a:lnTo>
                    <a:lnTo>
                      <a:pt x="1153" y="997"/>
                    </a:lnTo>
                    <a:lnTo>
                      <a:pt x="1159" y="997"/>
                    </a:lnTo>
                    <a:lnTo>
                      <a:pt x="1165" y="997"/>
                    </a:lnTo>
                    <a:lnTo>
                      <a:pt x="1180" y="982"/>
                    </a:lnTo>
                    <a:lnTo>
                      <a:pt x="1195" y="967"/>
                    </a:lnTo>
                    <a:lnTo>
                      <a:pt x="1210" y="952"/>
                    </a:lnTo>
                    <a:lnTo>
                      <a:pt x="1225" y="938"/>
                    </a:lnTo>
                    <a:lnTo>
                      <a:pt x="1231" y="938"/>
                    </a:lnTo>
                    <a:lnTo>
                      <a:pt x="1236" y="938"/>
                    </a:lnTo>
                    <a:lnTo>
                      <a:pt x="1243" y="932"/>
                    </a:lnTo>
                    <a:lnTo>
                      <a:pt x="1249" y="925"/>
                    </a:lnTo>
                    <a:lnTo>
                      <a:pt x="1255" y="925"/>
                    </a:lnTo>
                    <a:lnTo>
                      <a:pt x="1261" y="925"/>
                    </a:lnTo>
                    <a:lnTo>
                      <a:pt x="1273" y="913"/>
                    </a:lnTo>
                    <a:lnTo>
                      <a:pt x="1285" y="902"/>
                    </a:lnTo>
                    <a:lnTo>
                      <a:pt x="1297" y="889"/>
                    </a:lnTo>
                    <a:lnTo>
                      <a:pt x="1310" y="877"/>
                    </a:lnTo>
                    <a:lnTo>
                      <a:pt x="1315" y="877"/>
                    </a:lnTo>
                    <a:lnTo>
                      <a:pt x="1321" y="877"/>
                    </a:lnTo>
                    <a:lnTo>
                      <a:pt x="1334" y="866"/>
                    </a:lnTo>
                    <a:lnTo>
                      <a:pt x="1345" y="853"/>
                    </a:lnTo>
                    <a:lnTo>
                      <a:pt x="1357" y="842"/>
                    </a:lnTo>
                    <a:lnTo>
                      <a:pt x="1369" y="829"/>
                    </a:lnTo>
                    <a:lnTo>
                      <a:pt x="1375" y="829"/>
                    </a:lnTo>
                    <a:lnTo>
                      <a:pt x="1381" y="829"/>
                    </a:lnTo>
                    <a:lnTo>
                      <a:pt x="1396" y="814"/>
                    </a:lnTo>
                    <a:lnTo>
                      <a:pt x="1411" y="799"/>
                    </a:lnTo>
                    <a:lnTo>
                      <a:pt x="1426" y="784"/>
                    </a:lnTo>
                    <a:lnTo>
                      <a:pt x="1442" y="769"/>
                    </a:lnTo>
                    <a:lnTo>
                      <a:pt x="1447" y="769"/>
                    </a:lnTo>
                    <a:lnTo>
                      <a:pt x="1453" y="769"/>
                    </a:lnTo>
                    <a:lnTo>
                      <a:pt x="1465" y="757"/>
                    </a:lnTo>
                    <a:lnTo>
                      <a:pt x="1477" y="745"/>
                    </a:lnTo>
                    <a:lnTo>
                      <a:pt x="1483" y="745"/>
                    </a:lnTo>
                    <a:lnTo>
                      <a:pt x="1489" y="745"/>
                    </a:lnTo>
                    <a:lnTo>
                      <a:pt x="1504" y="729"/>
                    </a:lnTo>
                    <a:lnTo>
                      <a:pt x="1519" y="715"/>
                    </a:lnTo>
                    <a:lnTo>
                      <a:pt x="1535" y="699"/>
                    </a:lnTo>
                    <a:lnTo>
                      <a:pt x="1550" y="685"/>
                    </a:lnTo>
                    <a:lnTo>
                      <a:pt x="1555" y="685"/>
                    </a:lnTo>
                    <a:lnTo>
                      <a:pt x="1561" y="685"/>
                    </a:lnTo>
                    <a:lnTo>
                      <a:pt x="1561" y="679"/>
                    </a:lnTo>
                    <a:lnTo>
                      <a:pt x="1561" y="673"/>
                    </a:lnTo>
                    <a:lnTo>
                      <a:pt x="1573" y="661"/>
                    </a:lnTo>
                    <a:lnTo>
                      <a:pt x="1585" y="649"/>
                    </a:lnTo>
                    <a:lnTo>
                      <a:pt x="1590" y="649"/>
                    </a:lnTo>
                    <a:lnTo>
                      <a:pt x="1598" y="649"/>
                    </a:lnTo>
                    <a:lnTo>
                      <a:pt x="1606" y="640"/>
                    </a:lnTo>
                    <a:lnTo>
                      <a:pt x="1615" y="631"/>
                    </a:lnTo>
                    <a:lnTo>
                      <a:pt x="1625" y="622"/>
                    </a:lnTo>
                    <a:lnTo>
                      <a:pt x="1634" y="613"/>
                    </a:lnTo>
                    <a:lnTo>
                      <a:pt x="1639" y="613"/>
                    </a:lnTo>
                    <a:lnTo>
                      <a:pt x="1646" y="613"/>
                    </a:lnTo>
                    <a:lnTo>
                      <a:pt x="1664" y="595"/>
                    </a:lnTo>
                    <a:lnTo>
                      <a:pt x="1681" y="577"/>
                    </a:lnTo>
                    <a:lnTo>
                      <a:pt x="1700" y="559"/>
                    </a:lnTo>
                    <a:lnTo>
                      <a:pt x="1717" y="540"/>
                    </a:lnTo>
                    <a:lnTo>
                      <a:pt x="1724" y="540"/>
                    </a:lnTo>
                    <a:lnTo>
                      <a:pt x="1730" y="540"/>
                    </a:lnTo>
                    <a:lnTo>
                      <a:pt x="1757" y="514"/>
                    </a:lnTo>
                    <a:lnTo>
                      <a:pt x="1783" y="487"/>
                    </a:lnTo>
                    <a:lnTo>
                      <a:pt x="1810" y="460"/>
                    </a:lnTo>
                    <a:lnTo>
                      <a:pt x="1838" y="432"/>
                    </a:lnTo>
                    <a:lnTo>
                      <a:pt x="1843" y="432"/>
                    </a:lnTo>
                    <a:lnTo>
                      <a:pt x="1850" y="432"/>
                    </a:lnTo>
                    <a:lnTo>
                      <a:pt x="1865" y="418"/>
                    </a:lnTo>
                    <a:lnTo>
                      <a:pt x="1879" y="402"/>
                    </a:lnTo>
                    <a:lnTo>
                      <a:pt x="1895" y="388"/>
                    </a:lnTo>
                    <a:lnTo>
                      <a:pt x="1909" y="372"/>
                    </a:lnTo>
                    <a:lnTo>
                      <a:pt x="1909" y="367"/>
                    </a:lnTo>
                    <a:lnTo>
                      <a:pt x="1909" y="361"/>
                    </a:lnTo>
                    <a:lnTo>
                      <a:pt x="1916" y="361"/>
                    </a:lnTo>
                    <a:lnTo>
                      <a:pt x="1922" y="361"/>
                    </a:lnTo>
                    <a:lnTo>
                      <a:pt x="1933" y="349"/>
                    </a:lnTo>
                    <a:lnTo>
                      <a:pt x="1945" y="336"/>
                    </a:lnTo>
                    <a:lnTo>
                      <a:pt x="1952" y="336"/>
                    </a:lnTo>
                    <a:lnTo>
                      <a:pt x="1958" y="336"/>
                    </a:lnTo>
                    <a:lnTo>
                      <a:pt x="1958" y="331"/>
                    </a:lnTo>
                    <a:lnTo>
                      <a:pt x="1958" y="325"/>
                    </a:lnTo>
                    <a:lnTo>
                      <a:pt x="1969" y="312"/>
                    </a:lnTo>
                    <a:lnTo>
                      <a:pt x="1982" y="301"/>
                    </a:lnTo>
                    <a:lnTo>
                      <a:pt x="1988" y="301"/>
                    </a:lnTo>
                    <a:lnTo>
                      <a:pt x="1993" y="301"/>
                    </a:lnTo>
                    <a:lnTo>
                      <a:pt x="2002" y="292"/>
                    </a:lnTo>
                    <a:lnTo>
                      <a:pt x="2012" y="283"/>
                    </a:lnTo>
                    <a:lnTo>
                      <a:pt x="2021" y="274"/>
                    </a:lnTo>
                    <a:lnTo>
                      <a:pt x="2030" y="265"/>
                    </a:lnTo>
                    <a:lnTo>
                      <a:pt x="2035" y="265"/>
                    </a:lnTo>
                    <a:lnTo>
                      <a:pt x="2041" y="265"/>
                    </a:lnTo>
                    <a:lnTo>
                      <a:pt x="2054" y="253"/>
                    </a:lnTo>
                    <a:lnTo>
                      <a:pt x="2066" y="240"/>
                    </a:lnTo>
                    <a:lnTo>
                      <a:pt x="2071" y="240"/>
                    </a:lnTo>
                    <a:lnTo>
                      <a:pt x="2078" y="240"/>
                    </a:lnTo>
                    <a:lnTo>
                      <a:pt x="2093" y="226"/>
                    </a:lnTo>
                    <a:lnTo>
                      <a:pt x="2108" y="210"/>
                    </a:lnTo>
                    <a:lnTo>
                      <a:pt x="2123" y="196"/>
                    </a:lnTo>
                    <a:lnTo>
                      <a:pt x="2137" y="180"/>
                    </a:lnTo>
                    <a:lnTo>
                      <a:pt x="2144" y="180"/>
                    </a:lnTo>
                    <a:lnTo>
                      <a:pt x="2150" y="180"/>
                    </a:lnTo>
                    <a:lnTo>
                      <a:pt x="2161" y="169"/>
                    </a:lnTo>
                    <a:lnTo>
                      <a:pt x="2174" y="157"/>
                    </a:lnTo>
                    <a:lnTo>
                      <a:pt x="2186" y="144"/>
                    </a:lnTo>
                    <a:lnTo>
                      <a:pt x="2198" y="133"/>
                    </a:lnTo>
                    <a:lnTo>
                      <a:pt x="2203" y="133"/>
                    </a:lnTo>
                    <a:lnTo>
                      <a:pt x="2210" y="133"/>
                    </a:lnTo>
                    <a:lnTo>
                      <a:pt x="2219" y="124"/>
                    </a:lnTo>
                    <a:lnTo>
                      <a:pt x="2227" y="114"/>
                    </a:lnTo>
                    <a:lnTo>
                      <a:pt x="2237" y="105"/>
                    </a:lnTo>
                    <a:lnTo>
                      <a:pt x="2246" y="96"/>
                    </a:lnTo>
                    <a:lnTo>
                      <a:pt x="2252" y="96"/>
                    </a:lnTo>
                    <a:lnTo>
                      <a:pt x="2258" y="96"/>
                    </a:lnTo>
                    <a:lnTo>
                      <a:pt x="2263" y="91"/>
                    </a:lnTo>
                    <a:lnTo>
                      <a:pt x="2270" y="84"/>
                    </a:lnTo>
                    <a:lnTo>
                      <a:pt x="2276" y="84"/>
                    </a:lnTo>
                    <a:lnTo>
                      <a:pt x="2282" y="84"/>
                    </a:lnTo>
                    <a:lnTo>
                      <a:pt x="2294" y="73"/>
                    </a:lnTo>
                    <a:lnTo>
                      <a:pt x="2307" y="61"/>
                    </a:lnTo>
                    <a:lnTo>
                      <a:pt x="2312" y="61"/>
                    </a:lnTo>
                    <a:lnTo>
                      <a:pt x="2318" y="61"/>
                    </a:lnTo>
                    <a:lnTo>
                      <a:pt x="2318" y="54"/>
                    </a:lnTo>
                    <a:lnTo>
                      <a:pt x="2318" y="48"/>
                    </a:lnTo>
                    <a:lnTo>
                      <a:pt x="2323" y="43"/>
                    </a:lnTo>
                    <a:lnTo>
                      <a:pt x="2329" y="37"/>
                    </a:lnTo>
                    <a:lnTo>
                      <a:pt x="2342" y="37"/>
                    </a:lnTo>
                    <a:lnTo>
                      <a:pt x="2354" y="37"/>
                    </a:lnTo>
                    <a:lnTo>
                      <a:pt x="2359" y="31"/>
                    </a:lnTo>
                    <a:lnTo>
                      <a:pt x="2366" y="25"/>
                    </a:lnTo>
                    <a:lnTo>
                      <a:pt x="2372" y="25"/>
                    </a:lnTo>
                    <a:lnTo>
                      <a:pt x="2378" y="25"/>
                    </a:lnTo>
                    <a:lnTo>
                      <a:pt x="2384" y="18"/>
                    </a:lnTo>
                    <a:lnTo>
                      <a:pt x="2390" y="12"/>
                    </a:lnTo>
                    <a:lnTo>
                      <a:pt x="2390" y="7"/>
                    </a:lnTo>
                    <a:lnTo>
                      <a:pt x="239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6" name="Freeform 366"/>
              <p:cNvSpPr>
                <a:spLocks/>
              </p:cNvSpPr>
              <p:nvPr/>
            </p:nvSpPr>
            <p:spPr bwMode="auto">
              <a:xfrm>
                <a:off x="5890" y="1430"/>
                <a:ext cx="7" cy="1"/>
              </a:xfrm>
              <a:custGeom>
                <a:avLst/>
                <a:gdLst>
                  <a:gd name="T0" fmla="*/ 0 w 36"/>
                  <a:gd name="T1" fmla="*/ 9 w 36"/>
                  <a:gd name="T2" fmla="*/ 17 w 36"/>
                  <a:gd name="T3" fmla="*/ 26 w 36"/>
                  <a:gd name="T4" fmla="*/ 36 w 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6">
                    <a:moveTo>
                      <a:pt x="0" y="0"/>
                    </a:moveTo>
                    <a:lnTo>
                      <a:pt x="9" y="0"/>
                    </a:lnTo>
                    <a:lnTo>
                      <a:pt x="17" y="0"/>
                    </a:lnTo>
                    <a:lnTo>
                      <a:pt x="26" y="0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7" name="Freeform 367"/>
              <p:cNvSpPr>
                <a:spLocks/>
              </p:cNvSpPr>
              <p:nvPr/>
            </p:nvSpPr>
            <p:spPr bwMode="auto">
              <a:xfrm>
                <a:off x="5897" y="1309"/>
                <a:ext cx="3" cy="121"/>
              </a:xfrm>
              <a:custGeom>
                <a:avLst/>
                <a:gdLst>
                  <a:gd name="T0" fmla="*/ 0 w 12"/>
                  <a:gd name="T1" fmla="*/ 602 h 602"/>
                  <a:gd name="T2" fmla="*/ 0 w 12"/>
                  <a:gd name="T3" fmla="*/ 560 h 602"/>
                  <a:gd name="T4" fmla="*/ 0 w 12"/>
                  <a:gd name="T5" fmla="*/ 520 h 602"/>
                  <a:gd name="T6" fmla="*/ 0 w 12"/>
                  <a:gd name="T7" fmla="*/ 480 h 602"/>
                  <a:gd name="T8" fmla="*/ 0 w 12"/>
                  <a:gd name="T9" fmla="*/ 440 h 602"/>
                  <a:gd name="T10" fmla="*/ 0 w 12"/>
                  <a:gd name="T11" fmla="*/ 398 h 602"/>
                  <a:gd name="T12" fmla="*/ 0 w 12"/>
                  <a:gd name="T13" fmla="*/ 358 h 602"/>
                  <a:gd name="T14" fmla="*/ 0 w 12"/>
                  <a:gd name="T15" fmla="*/ 318 h 602"/>
                  <a:gd name="T16" fmla="*/ 0 w 12"/>
                  <a:gd name="T17" fmla="*/ 278 h 602"/>
                  <a:gd name="T18" fmla="*/ 5 w 12"/>
                  <a:gd name="T19" fmla="*/ 271 h 602"/>
                  <a:gd name="T20" fmla="*/ 12 w 12"/>
                  <a:gd name="T21" fmla="*/ 265 h 602"/>
                  <a:gd name="T22" fmla="*/ 6 w 12"/>
                  <a:gd name="T23" fmla="*/ 259 h 602"/>
                  <a:gd name="T24" fmla="*/ 0 w 12"/>
                  <a:gd name="T25" fmla="*/ 253 h 602"/>
                  <a:gd name="T26" fmla="*/ 0 w 12"/>
                  <a:gd name="T27" fmla="*/ 222 h 602"/>
                  <a:gd name="T28" fmla="*/ 0 w 12"/>
                  <a:gd name="T29" fmla="*/ 190 h 602"/>
                  <a:gd name="T30" fmla="*/ 0 w 12"/>
                  <a:gd name="T31" fmla="*/ 159 h 602"/>
                  <a:gd name="T32" fmla="*/ 0 w 12"/>
                  <a:gd name="T33" fmla="*/ 127 h 602"/>
                  <a:gd name="T34" fmla="*/ 0 w 12"/>
                  <a:gd name="T35" fmla="*/ 96 h 602"/>
                  <a:gd name="T36" fmla="*/ 0 w 12"/>
                  <a:gd name="T37" fmla="*/ 64 h 602"/>
                  <a:gd name="T38" fmla="*/ 0 w 12"/>
                  <a:gd name="T39" fmla="*/ 32 h 602"/>
                  <a:gd name="T40" fmla="*/ 0 w 12"/>
                  <a:gd name="T41" fmla="*/ 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" h="602">
                    <a:moveTo>
                      <a:pt x="0" y="602"/>
                    </a:moveTo>
                    <a:lnTo>
                      <a:pt x="0" y="560"/>
                    </a:lnTo>
                    <a:lnTo>
                      <a:pt x="0" y="520"/>
                    </a:lnTo>
                    <a:lnTo>
                      <a:pt x="0" y="480"/>
                    </a:lnTo>
                    <a:lnTo>
                      <a:pt x="0" y="440"/>
                    </a:lnTo>
                    <a:lnTo>
                      <a:pt x="0" y="398"/>
                    </a:lnTo>
                    <a:lnTo>
                      <a:pt x="0" y="358"/>
                    </a:lnTo>
                    <a:lnTo>
                      <a:pt x="0" y="318"/>
                    </a:lnTo>
                    <a:lnTo>
                      <a:pt x="0" y="278"/>
                    </a:lnTo>
                    <a:lnTo>
                      <a:pt x="5" y="271"/>
                    </a:lnTo>
                    <a:lnTo>
                      <a:pt x="12" y="265"/>
                    </a:lnTo>
                    <a:lnTo>
                      <a:pt x="6" y="259"/>
                    </a:lnTo>
                    <a:lnTo>
                      <a:pt x="0" y="253"/>
                    </a:lnTo>
                    <a:lnTo>
                      <a:pt x="0" y="222"/>
                    </a:lnTo>
                    <a:lnTo>
                      <a:pt x="0" y="190"/>
                    </a:lnTo>
                    <a:lnTo>
                      <a:pt x="0" y="159"/>
                    </a:lnTo>
                    <a:lnTo>
                      <a:pt x="0" y="127"/>
                    </a:lnTo>
                    <a:lnTo>
                      <a:pt x="0" y="96"/>
                    </a:lnTo>
                    <a:lnTo>
                      <a:pt x="0" y="64"/>
                    </a:lnTo>
                    <a:lnTo>
                      <a:pt x="0" y="3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8" name="Freeform 368"/>
              <p:cNvSpPr>
                <a:spLocks/>
              </p:cNvSpPr>
              <p:nvPr/>
            </p:nvSpPr>
            <p:spPr bwMode="auto">
              <a:xfrm>
                <a:off x="7590" y="1295"/>
                <a:ext cx="3" cy="120"/>
              </a:xfrm>
              <a:custGeom>
                <a:avLst/>
                <a:gdLst>
                  <a:gd name="T0" fmla="*/ 13 w 13"/>
                  <a:gd name="T1" fmla="*/ 600 h 600"/>
                  <a:gd name="T2" fmla="*/ 13 w 13"/>
                  <a:gd name="T3" fmla="*/ 586 h 600"/>
                  <a:gd name="T4" fmla="*/ 13 w 13"/>
                  <a:gd name="T5" fmla="*/ 571 h 600"/>
                  <a:gd name="T6" fmla="*/ 13 w 13"/>
                  <a:gd name="T7" fmla="*/ 556 h 600"/>
                  <a:gd name="T8" fmla="*/ 13 w 13"/>
                  <a:gd name="T9" fmla="*/ 541 h 600"/>
                  <a:gd name="T10" fmla="*/ 6 w 13"/>
                  <a:gd name="T11" fmla="*/ 534 h 600"/>
                  <a:gd name="T12" fmla="*/ 0 w 13"/>
                  <a:gd name="T13" fmla="*/ 528 h 600"/>
                  <a:gd name="T14" fmla="*/ 0 w 13"/>
                  <a:gd name="T15" fmla="*/ 516 h 600"/>
                  <a:gd name="T16" fmla="*/ 0 w 13"/>
                  <a:gd name="T17" fmla="*/ 503 h 600"/>
                  <a:gd name="T18" fmla="*/ 5 w 13"/>
                  <a:gd name="T19" fmla="*/ 498 h 600"/>
                  <a:gd name="T20" fmla="*/ 13 w 13"/>
                  <a:gd name="T21" fmla="*/ 492 h 600"/>
                  <a:gd name="T22" fmla="*/ 13 w 13"/>
                  <a:gd name="T23" fmla="*/ 431 h 600"/>
                  <a:gd name="T24" fmla="*/ 13 w 13"/>
                  <a:gd name="T25" fmla="*/ 369 h 600"/>
                  <a:gd name="T26" fmla="*/ 13 w 13"/>
                  <a:gd name="T27" fmla="*/ 307 h 600"/>
                  <a:gd name="T28" fmla="*/ 13 w 13"/>
                  <a:gd name="T29" fmla="*/ 247 h 600"/>
                  <a:gd name="T30" fmla="*/ 13 w 13"/>
                  <a:gd name="T31" fmla="*/ 185 h 600"/>
                  <a:gd name="T32" fmla="*/ 13 w 13"/>
                  <a:gd name="T33" fmla="*/ 123 h 600"/>
                  <a:gd name="T34" fmla="*/ 13 w 13"/>
                  <a:gd name="T35" fmla="*/ 62 h 600"/>
                  <a:gd name="T36" fmla="*/ 13 w 13"/>
                  <a:gd name="T37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" h="600">
                    <a:moveTo>
                      <a:pt x="13" y="600"/>
                    </a:moveTo>
                    <a:lnTo>
                      <a:pt x="13" y="586"/>
                    </a:lnTo>
                    <a:lnTo>
                      <a:pt x="13" y="571"/>
                    </a:lnTo>
                    <a:lnTo>
                      <a:pt x="13" y="556"/>
                    </a:lnTo>
                    <a:lnTo>
                      <a:pt x="13" y="541"/>
                    </a:lnTo>
                    <a:lnTo>
                      <a:pt x="6" y="534"/>
                    </a:lnTo>
                    <a:lnTo>
                      <a:pt x="0" y="528"/>
                    </a:lnTo>
                    <a:lnTo>
                      <a:pt x="0" y="516"/>
                    </a:lnTo>
                    <a:lnTo>
                      <a:pt x="0" y="503"/>
                    </a:lnTo>
                    <a:lnTo>
                      <a:pt x="5" y="498"/>
                    </a:lnTo>
                    <a:lnTo>
                      <a:pt x="13" y="492"/>
                    </a:lnTo>
                    <a:lnTo>
                      <a:pt x="13" y="431"/>
                    </a:lnTo>
                    <a:lnTo>
                      <a:pt x="13" y="369"/>
                    </a:lnTo>
                    <a:lnTo>
                      <a:pt x="13" y="307"/>
                    </a:lnTo>
                    <a:lnTo>
                      <a:pt x="13" y="247"/>
                    </a:lnTo>
                    <a:lnTo>
                      <a:pt x="13" y="185"/>
                    </a:lnTo>
                    <a:lnTo>
                      <a:pt x="13" y="123"/>
                    </a:lnTo>
                    <a:lnTo>
                      <a:pt x="13" y="62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69" name="Freeform 369"/>
              <p:cNvSpPr>
                <a:spLocks/>
              </p:cNvSpPr>
              <p:nvPr/>
            </p:nvSpPr>
            <p:spPr bwMode="auto">
              <a:xfrm>
                <a:off x="7593" y="1413"/>
                <a:ext cx="26" cy="2"/>
              </a:xfrm>
              <a:custGeom>
                <a:avLst/>
                <a:gdLst>
                  <a:gd name="T0" fmla="*/ 132 w 132"/>
                  <a:gd name="T1" fmla="*/ 0 h 12"/>
                  <a:gd name="T2" fmla="*/ 108 w 132"/>
                  <a:gd name="T3" fmla="*/ 0 h 12"/>
                  <a:gd name="T4" fmla="*/ 83 w 132"/>
                  <a:gd name="T5" fmla="*/ 0 h 12"/>
                  <a:gd name="T6" fmla="*/ 59 w 132"/>
                  <a:gd name="T7" fmla="*/ 0 h 12"/>
                  <a:gd name="T8" fmla="*/ 35 w 132"/>
                  <a:gd name="T9" fmla="*/ 0 h 12"/>
                  <a:gd name="T10" fmla="*/ 30 w 132"/>
                  <a:gd name="T11" fmla="*/ 6 h 12"/>
                  <a:gd name="T12" fmla="*/ 23 w 132"/>
                  <a:gd name="T13" fmla="*/ 12 h 12"/>
                  <a:gd name="T14" fmla="*/ 12 w 132"/>
                  <a:gd name="T15" fmla="*/ 12 h 12"/>
                  <a:gd name="T16" fmla="*/ 0 w 132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2">
                    <a:moveTo>
                      <a:pt x="132" y="0"/>
                    </a:moveTo>
                    <a:lnTo>
                      <a:pt x="108" y="0"/>
                    </a:lnTo>
                    <a:lnTo>
                      <a:pt x="83" y="0"/>
                    </a:lnTo>
                    <a:lnTo>
                      <a:pt x="59" y="0"/>
                    </a:lnTo>
                    <a:lnTo>
                      <a:pt x="35" y="0"/>
                    </a:lnTo>
                    <a:lnTo>
                      <a:pt x="30" y="6"/>
                    </a:lnTo>
                    <a:lnTo>
                      <a:pt x="23" y="12"/>
                    </a:lnTo>
                    <a:lnTo>
                      <a:pt x="12" y="12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0" name="Freeform 370"/>
              <p:cNvSpPr>
                <a:spLocks/>
              </p:cNvSpPr>
              <p:nvPr/>
            </p:nvSpPr>
            <p:spPr bwMode="auto">
              <a:xfrm>
                <a:off x="5892" y="1309"/>
                <a:ext cx="5" cy="1"/>
              </a:xfrm>
              <a:custGeom>
                <a:avLst/>
                <a:gdLst>
                  <a:gd name="T0" fmla="*/ 0 w 25"/>
                  <a:gd name="T1" fmla="*/ 12 w 25"/>
                  <a:gd name="T2" fmla="*/ 25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0" y="0"/>
                    </a:moveTo>
                    <a:lnTo>
                      <a:pt x="12" y="0"/>
                    </a:lnTo>
                    <a:lnTo>
                      <a:pt x="2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1" name="Freeform 371"/>
              <p:cNvSpPr>
                <a:spLocks/>
              </p:cNvSpPr>
              <p:nvPr/>
            </p:nvSpPr>
            <p:spPr bwMode="auto">
              <a:xfrm>
                <a:off x="5897" y="1192"/>
                <a:ext cx="1" cy="117"/>
              </a:xfrm>
              <a:custGeom>
                <a:avLst/>
                <a:gdLst>
                  <a:gd name="T0" fmla="*/ 587 h 587"/>
                  <a:gd name="T1" fmla="*/ 514 h 587"/>
                  <a:gd name="T2" fmla="*/ 441 h 587"/>
                  <a:gd name="T3" fmla="*/ 367 h 587"/>
                  <a:gd name="T4" fmla="*/ 294 h 587"/>
                  <a:gd name="T5" fmla="*/ 221 h 587"/>
                  <a:gd name="T6" fmla="*/ 146 h 587"/>
                  <a:gd name="T7" fmla="*/ 73 h 587"/>
                  <a:gd name="T8" fmla="*/ 0 h 58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587">
                    <a:moveTo>
                      <a:pt x="0" y="587"/>
                    </a:moveTo>
                    <a:lnTo>
                      <a:pt x="0" y="514"/>
                    </a:lnTo>
                    <a:lnTo>
                      <a:pt x="0" y="441"/>
                    </a:lnTo>
                    <a:lnTo>
                      <a:pt x="0" y="367"/>
                    </a:lnTo>
                    <a:lnTo>
                      <a:pt x="0" y="294"/>
                    </a:lnTo>
                    <a:lnTo>
                      <a:pt x="0" y="221"/>
                    </a:lnTo>
                    <a:lnTo>
                      <a:pt x="0" y="146"/>
                    </a:lnTo>
                    <a:lnTo>
                      <a:pt x="0" y="7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2" name="Freeform 372"/>
              <p:cNvSpPr>
                <a:spLocks/>
              </p:cNvSpPr>
              <p:nvPr/>
            </p:nvSpPr>
            <p:spPr bwMode="auto">
              <a:xfrm>
                <a:off x="7593" y="1175"/>
                <a:ext cx="1" cy="120"/>
              </a:xfrm>
              <a:custGeom>
                <a:avLst/>
                <a:gdLst>
                  <a:gd name="T0" fmla="*/ 601 h 601"/>
                  <a:gd name="T1" fmla="*/ 526 h 601"/>
                  <a:gd name="T2" fmla="*/ 451 h 601"/>
                  <a:gd name="T3" fmla="*/ 376 h 601"/>
                  <a:gd name="T4" fmla="*/ 302 h 601"/>
                  <a:gd name="T5" fmla="*/ 226 h 601"/>
                  <a:gd name="T6" fmla="*/ 151 h 601"/>
                  <a:gd name="T7" fmla="*/ 76 h 601"/>
                  <a:gd name="T8" fmla="*/ 0 h 60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601">
                    <a:moveTo>
                      <a:pt x="0" y="601"/>
                    </a:moveTo>
                    <a:lnTo>
                      <a:pt x="0" y="526"/>
                    </a:lnTo>
                    <a:lnTo>
                      <a:pt x="0" y="451"/>
                    </a:lnTo>
                    <a:lnTo>
                      <a:pt x="0" y="376"/>
                    </a:lnTo>
                    <a:lnTo>
                      <a:pt x="0" y="302"/>
                    </a:lnTo>
                    <a:lnTo>
                      <a:pt x="0" y="226"/>
                    </a:lnTo>
                    <a:lnTo>
                      <a:pt x="0" y="151"/>
                    </a:lnTo>
                    <a:lnTo>
                      <a:pt x="0" y="7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3" name="Freeform 373"/>
              <p:cNvSpPr>
                <a:spLocks/>
              </p:cNvSpPr>
              <p:nvPr/>
            </p:nvSpPr>
            <p:spPr bwMode="auto">
              <a:xfrm>
                <a:off x="7593" y="1293"/>
                <a:ext cx="26" cy="2"/>
              </a:xfrm>
              <a:custGeom>
                <a:avLst/>
                <a:gdLst>
                  <a:gd name="T0" fmla="*/ 132 w 132"/>
                  <a:gd name="T1" fmla="*/ 0 h 12"/>
                  <a:gd name="T2" fmla="*/ 126 w 132"/>
                  <a:gd name="T3" fmla="*/ 0 h 12"/>
                  <a:gd name="T4" fmla="*/ 119 w 132"/>
                  <a:gd name="T5" fmla="*/ 0 h 12"/>
                  <a:gd name="T6" fmla="*/ 114 w 132"/>
                  <a:gd name="T7" fmla="*/ 6 h 12"/>
                  <a:gd name="T8" fmla="*/ 107 w 132"/>
                  <a:gd name="T9" fmla="*/ 12 h 12"/>
                  <a:gd name="T10" fmla="*/ 80 w 132"/>
                  <a:gd name="T11" fmla="*/ 12 h 12"/>
                  <a:gd name="T12" fmla="*/ 53 w 132"/>
                  <a:gd name="T13" fmla="*/ 12 h 12"/>
                  <a:gd name="T14" fmla="*/ 26 w 132"/>
                  <a:gd name="T15" fmla="*/ 12 h 12"/>
                  <a:gd name="T16" fmla="*/ 0 w 132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2">
                    <a:moveTo>
                      <a:pt x="132" y="0"/>
                    </a:moveTo>
                    <a:lnTo>
                      <a:pt x="126" y="0"/>
                    </a:lnTo>
                    <a:lnTo>
                      <a:pt x="119" y="0"/>
                    </a:lnTo>
                    <a:lnTo>
                      <a:pt x="114" y="6"/>
                    </a:lnTo>
                    <a:lnTo>
                      <a:pt x="107" y="12"/>
                    </a:lnTo>
                    <a:lnTo>
                      <a:pt x="80" y="12"/>
                    </a:lnTo>
                    <a:lnTo>
                      <a:pt x="53" y="12"/>
                    </a:lnTo>
                    <a:lnTo>
                      <a:pt x="26" y="12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4" name="Freeform 374"/>
              <p:cNvSpPr>
                <a:spLocks/>
              </p:cNvSpPr>
              <p:nvPr/>
            </p:nvSpPr>
            <p:spPr bwMode="auto">
              <a:xfrm>
                <a:off x="5892" y="1192"/>
                <a:ext cx="5" cy="1"/>
              </a:xfrm>
              <a:custGeom>
                <a:avLst/>
                <a:gdLst>
                  <a:gd name="T0" fmla="*/ 0 w 25"/>
                  <a:gd name="T1" fmla="*/ 12 w 25"/>
                  <a:gd name="T2" fmla="*/ 25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0" y="0"/>
                    </a:moveTo>
                    <a:lnTo>
                      <a:pt x="12" y="0"/>
                    </a:lnTo>
                    <a:lnTo>
                      <a:pt x="25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5" name="Freeform 375"/>
              <p:cNvSpPr>
                <a:spLocks/>
              </p:cNvSpPr>
              <p:nvPr/>
            </p:nvSpPr>
            <p:spPr bwMode="auto">
              <a:xfrm>
                <a:off x="5897" y="1127"/>
                <a:ext cx="1" cy="65"/>
              </a:xfrm>
              <a:custGeom>
                <a:avLst/>
                <a:gdLst>
                  <a:gd name="T0" fmla="*/ 324 h 324"/>
                  <a:gd name="T1" fmla="*/ 283 h 324"/>
                  <a:gd name="T2" fmla="*/ 242 h 324"/>
                  <a:gd name="T3" fmla="*/ 202 h 324"/>
                  <a:gd name="T4" fmla="*/ 162 h 324"/>
                  <a:gd name="T5" fmla="*/ 121 h 324"/>
                  <a:gd name="T6" fmla="*/ 80 h 324"/>
                  <a:gd name="T7" fmla="*/ 40 h 324"/>
                  <a:gd name="T8" fmla="*/ 0 h 32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</a:cxnLst>
                <a:rect l="0" t="0" r="r" b="b"/>
                <a:pathLst>
                  <a:path h="324">
                    <a:moveTo>
                      <a:pt x="0" y="324"/>
                    </a:moveTo>
                    <a:lnTo>
                      <a:pt x="0" y="283"/>
                    </a:lnTo>
                    <a:lnTo>
                      <a:pt x="0" y="242"/>
                    </a:lnTo>
                    <a:lnTo>
                      <a:pt x="0" y="202"/>
                    </a:lnTo>
                    <a:lnTo>
                      <a:pt x="0" y="162"/>
                    </a:lnTo>
                    <a:lnTo>
                      <a:pt x="0" y="121"/>
                    </a:lnTo>
                    <a:lnTo>
                      <a:pt x="0" y="80"/>
                    </a:lnTo>
                    <a:lnTo>
                      <a:pt x="0" y="4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6" name="Freeform 376"/>
              <p:cNvSpPr>
                <a:spLocks/>
              </p:cNvSpPr>
              <p:nvPr/>
            </p:nvSpPr>
            <p:spPr bwMode="auto">
              <a:xfrm>
                <a:off x="7590" y="1132"/>
                <a:ext cx="3" cy="43"/>
              </a:xfrm>
              <a:custGeom>
                <a:avLst/>
                <a:gdLst>
                  <a:gd name="T0" fmla="*/ 13 w 13"/>
                  <a:gd name="T1" fmla="*/ 215 h 215"/>
                  <a:gd name="T2" fmla="*/ 13 w 13"/>
                  <a:gd name="T3" fmla="*/ 191 h 215"/>
                  <a:gd name="T4" fmla="*/ 13 w 13"/>
                  <a:gd name="T5" fmla="*/ 165 h 215"/>
                  <a:gd name="T6" fmla="*/ 13 w 13"/>
                  <a:gd name="T7" fmla="*/ 140 h 215"/>
                  <a:gd name="T8" fmla="*/ 13 w 13"/>
                  <a:gd name="T9" fmla="*/ 114 h 215"/>
                  <a:gd name="T10" fmla="*/ 13 w 13"/>
                  <a:gd name="T11" fmla="*/ 88 h 215"/>
                  <a:gd name="T12" fmla="*/ 13 w 13"/>
                  <a:gd name="T13" fmla="*/ 63 h 215"/>
                  <a:gd name="T14" fmla="*/ 13 w 13"/>
                  <a:gd name="T15" fmla="*/ 38 h 215"/>
                  <a:gd name="T16" fmla="*/ 13 w 13"/>
                  <a:gd name="T17" fmla="*/ 12 h 215"/>
                  <a:gd name="T18" fmla="*/ 6 w 13"/>
                  <a:gd name="T19" fmla="*/ 6 h 215"/>
                  <a:gd name="T20" fmla="*/ 0 w 13"/>
                  <a:gd name="T21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" h="215">
                    <a:moveTo>
                      <a:pt x="13" y="215"/>
                    </a:moveTo>
                    <a:lnTo>
                      <a:pt x="13" y="191"/>
                    </a:lnTo>
                    <a:lnTo>
                      <a:pt x="13" y="165"/>
                    </a:lnTo>
                    <a:lnTo>
                      <a:pt x="13" y="140"/>
                    </a:lnTo>
                    <a:lnTo>
                      <a:pt x="13" y="114"/>
                    </a:lnTo>
                    <a:lnTo>
                      <a:pt x="13" y="88"/>
                    </a:lnTo>
                    <a:lnTo>
                      <a:pt x="13" y="63"/>
                    </a:lnTo>
                    <a:lnTo>
                      <a:pt x="13" y="38"/>
                    </a:lnTo>
                    <a:lnTo>
                      <a:pt x="13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7" name="Freeform 377"/>
              <p:cNvSpPr>
                <a:spLocks/>
              </p:cNvSpPr>
              <p:nvPr/>
            </p:nvSpPr>
            <p:spPr bwMode="auto">
              <a:xfrm>
                <a:off x="7593" y="1175"/>
                <a:ext cx="26" cy="1"/>
              </a:xfrm>
              <a:custGeom>
                <a:avLst/>
                <a:gdLst>
                  <a:gd name="T0" fmla="*/ 132 w 132"/>
                  <a:gd name="T1" fmla="*/ 99 w 132"/>
                  <a:gd name="T2" fmla="*/ 66 w 132"/>
                  <a:gd name="T3" fmla="*/ 33 w 132"/>
                  <a:gd name="T4" fmla="*/ 0 w 13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2">
                    <a:moveTo>
                      <a:pt x="132" y="0"/>
                    </a:moveTo>
                    <a:lnTo>
                      <a:pt x="99" y="0"/>
                    </a:lnTo>
                    <a:lnTo>
                      <a:pt x="66" y="0"/>
                    </a:lnTo>
                    <a:lnTo>
                      <a:pt x="3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8" name="Freeform 378"/>
              <p:cNvSpPr>
                <a:spLocks/>
              </p:cNvSpPr>
              <p:nvPr/>
            </p:nvSpPr>
            <p:spPr bwMode="auto">
              <a:xfrm>
                <a:off x="7569" y="1134"/>
                <a:ext cx="2" cy="5"/>
              </a:xfrm>
              <a:custGeom>
                <a:avLst/>
                <a:gdLst>
                  <a:gd name="T0" fmla="*/ 12 w 12"/>
                  <a:gd name="T1" fmla="*/ 23 h 23"/>
                  <a:gd name="T2" fmla="*/ 6 w 12"/>
                  <a:gd name="T3" fmla="*/ 18 h 23"/>
                  <a:gd name="T4" fmla="*/ 0 w 12"/>
                  <a:gd name="T5" fmla="*/ 11 h 23"/>
                  <a:gd name="T6" fmla="*/ 0 w 12"/>
                  <a:gd name="T7" fmla="*/ 6 h 23"/>
                  <a:gd name="T8" fmla="*/ 0 w 12"/>
                  <a:gd name="T9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" h="23">
                    <a:moveTo>
                      <a:pt x="12" y="23"/>
                    </a:moveTo>
                    <a:lnTo>
                      <a:pt x="6" y="18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79" name="Freeform 379"/>
              <p:cNvSpPr>
                <a:spLocks/>
              </p:cNvSpPr>
              <p:nvPr/>
            </p:nvSpPr>
            <p:spPr bwMode="auto">
              <a:xfrm>
                <a:off x="7571" y="1134"/>
                <a:ext cx="5" cy="5"/>
              </a:xfrm>
              <a:custGeom>
                <a:avLst/>
                <a:gdLst>
                  <a:gd name="T0" fmla="*/ 24 w 24"/>
                  <a:gd name="T1" fmla="*/ 0 h 23"/>
                  <a:gd name="T2" fmla="*/ 24 w 24"/>
                  <a:gd name="T3" fmla="*/ 11 h 23"/>
                  <a:gd name="T4" fmla="*/ 24 w 24"/>
                  <a:gd name="T5" fmla="*/ 23 h 23"/>
                  <a:gd name="T6" fmla="*/ 13 w 24"/>
                  <a:gd name="T7" fmla="*/ 23 h 23"/>
                  <a:gd name="T8" fmla="*/ 0 w 24"/>
                  <a:gd name="T9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3">
                    <a:moveTo>
                      <a:pt x="24" y="0"/>
                    </a:moveTo>
                    <a:lnTo>
                      <a:pt x="24" y="11"/>
                    </a:lnTo>
                    <a:lnTo>
                      <a:pt x="24" y="23"/>
                    </a:lnTo>
                    <a:lnTo>
                      <a:pt x="13" y="23"/>
                    </a:lnTo>
                    <a:lnTo>
                      <a:pt x="0" y="2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0" name="Freeform 380"/>
              <p:cNvSpPr>
                <a:spLocks/>
              </p:cNvSpPr>
              <p:nvPr/>
            </p:nvSpPr>
            <p:spPr bwMode="auto">
              <a:xfrm>
                <a:off x="7569" y="1132"/>
                <a:ext cx="7" cy="2"/>
              </a:xfrm>
              <a:custGeom>
                <a:avLst/>
                <a:gdLst>
                  <a:gd name="T0" fmla="*/ 0 w 36"/>
                  <a:gd name="T1" fmla="*/ 12 h 12"/>
                  <a:gd name="T2" fmla="*/ 6 w 36"/>
                  <a:gd name="T3" fmla="*/ 12 h 12"/>
                  <a:gd name="T4" fmla="*/ 12 w 36"/>
                  <a:gd name="T5" fmla="*/ 12 h 12"/>
                  <a:gd name="T6" fmla="*/ 17 w 36"/>
                  <a:gd name="T7" fmla="*/ 6 h 12"/>
                  <a:gd name="T8" fmla="*/ 25 w 36"/>
                  <a:gd name="T9" fmla="*/ 0 h 12"/>
                  <a:gd name="T10" fmla="*/ 30 w 36"/>
                  <a:gd name="T11" fmla="*/ 6 h 12"/>
                  <a:gd name="T12" fmla="*/ 36 w 36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2">
                    <a:moveTo>
                      <a:pt x="0" y="12"/>
                    </a:moveTo>
                    <a:lnTo>
                      <a:pt x="6" y="12"/>
                    </a:lnTo>
                    <a:lnTo>
                      <a:pt x="12" y="12"/>
                    </a:lnTo>
                    <a:lnTo>
                      <a:pt x="17" y="6"/>
                    </a:lnTo>
                    <a:lnTo>
                      <a:pt x="25" y="0"/>
                    </a:lnTo>
                    <a:lnTo>
                      <a:pt x="30" y="6"/>
                    </a:lnTo>
                    <a:lnTo>
                      <a:pt x="36" y="12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1" name="Freeform 381"/>
              <p:cNvSpPr>
                <a:spLocks/>
              </p:cNvSpPr>
              <p:nvPr/>
            </p:nvSpPr>
            <p:spPr bwMode="auto">
              <a:xfrm>
                <a:off x="7576" y="1132"/>
                <a:ext cx="14" cy="2"/>
              </a:xfrm>
              <a:custGeom>
                <a:avLst/>
                <a:gdLst>
                  <a:gd name="T0" fmla="*/ 0 w 72"/>
                  <a:gd name="T1" fmla="*/ 12 h 12"/>
                  <a:gd name="T2" fmla="*/ 6 w 72"/>
                  <a:gd name="T3" fmla="*/ 12 h 12"/>
                  <a:gd name="T4" fmla="*/ 11 w 72"/>
                  <a:gd name="T5" fmla="*/ 12 h 12"/>
                  <a:gd name="T6" fmla="*/ 18 w 72"/>
                  <a:gd name="T7" fmla="*/ 6 h 12"/>
                  <a:gd name="T8" fmla="*/ 24 w 72"/>
                  <a:gd name="T9" fmla="*/ 0 h 12"/>
                  <a:gd name="T10" fmla="*/ 35 w 72"/>
                  <a:gd name="T11" fmla="*/ 0 h 12"/>
                  <a:gd name="T12" fmla="*/ 47 w 72"/>
                  <a:gd name="T13" fmla="*/ 0 h 12"/>
                  <a:gd name="T14" fmla="*/ 60 w 72"/>
                  <a:gd name="T15" fmla="*/ 0 h 12"/>
                  <a:gd name="T16" fmla="*/ 72 w 72"/>
                  <a:gd name="T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12">
                    <a:moveTo>
                      <a:pt x="0" y="12"/>
                    </a:moveTo>
                    <a:lnTo>
                      <a:pt x="6" y="12"/>
                    </a:lnTo>
                    <a:lnTo>
                      <a:pt x="11" y="12"/>
                    </a:lnTo>
                    <a:lnTo>
                      <a:pt x="18" y="6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7" y="0"/>
                    </a:lnTo>
                    <a:lnTo>
                      <a:pt x="60" y="0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2" name="Freeform 382"/>
              <p:cNvSpPr>
                <a:spLocks/>
              </p:cNvSpPr>
              <p:nvPr/>
            </p:nvSpPr>
            <p:spPr bwMode="auto">
              <a:xfrm>
                <a:off x="7590" y="1055"/>
                <a:ext cx="3" cy="77"/>
              </a:xfrm>
              <a:custGeom>
                <a:avLst/>
                <a:gdLst>
                  <a:gd name="T0" fmla="*/ 0 w 13"/>
                  <a:gd name="T1" fmla="*/ 385 h 385"/>
                  <a:gd name="T2" fmla="*/ 5 w 13"/>
                  <a:gd name="T3" fmla="*/ 378 h 385"/>
                  <a:gd name="T4" fmla="*/ 13 w 13"/>
                  <a:gd name="T5" fmla="*/ 372 h 385"/>
                  <a:gd name="T6" fmla="*/ 13 w 13"/>
                  <a:gd name="T7" fmla="*/ 326 h 385"/>
                  <a:gd name="T8" fmla="*/ 13 w 13"/>
                  <a:gd name="T9" fmla="*/ 279 h 385"/>
                  <a:gd name="T10" fmla="*/ 13 w 13"/>
                  <a:gd name="T11" fmla="*/ 233 h 385"/>
                  <a:gd name="T12" fmla="*/ 13 w 13"/>
                  <a:gd name="T13" fmla="*/ 187 h 385"/>
                  <a:gd name="T14" fmla="*/ 13 w 13"/>
                  <a:gd name="T15" fmla="*/ 140 h 385"/>
                  <a:gd name="T16" fmla="*/ 13 w 13"/>
                  <a:gd name="T17" fmla="*/ 94 h 385"/>
                  <a:gd name="T18" fmla="*/ 13 w 13"/>
                  <a:gd name="T19" fmla="*/ 46 h 385"/>
                  <a:gd name="T20" fmla="*/ 13 w 13"/>
                  <a:gd name="T21" fmla="*/ 0 h 3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" h="385">
                    <a:moveTo>
                      <a:pt x="0" y="385"/>
                    </a:moveTo>
                    <a:lnTo>
                      <a:pt x="5" y="378"/>
                    </a:lnTo>
                    <a:lnTo>
                      <a:pt x="13" y="372"/>
                    </a:lnTo>
                    <a:lnTo>
                      <a:pt x="13" y="326"/>
                    </a:lnTo>
                    <a:lnTo>
                      <a:pt x="13" y="279"/>
                    </a:lnTo>
                    <a:lnTo>
                      <a:pt x="13" y="233"/>
                    </a:lnTo>
                    <a:lnTo>
                      <a:pt x="13" y="187"/>
                    </a:lnTo>
                    <a:lnTo>
                      <a:pt x="13" y="140"/>
                    </a:lnTo>
                    <a:lnTo>
                      <a:pt x="13" y="94"/>
                    </a:lnTo>
                    <a:lnTo>
                      <a:pt x="13" y="4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3" name="Freeform 383"/>
              <p:cNvSpPr>
                <a:spLocks/>
              </p:cNvSpPr>
              <p:nvPr/>
            </p:nvSpPr>
            <p:spPr bwMode="auto">
              <a:xfrm>
                <a:off x="5897" y="1070"/>
                <a:ext cx="3" cy="57"/>
              </a:xfrm>
              <a:custGeom>
                <a:avLst/>
                <a:gdLst>
                  <a:gd name="T0" fmla="*/ 0 w 12"/>
                  <a:gd name="T1" fmla="*/ 288 h 288"/>
                  <a:gd name="T2" fmla="*/ 0 w 12"/>
                  <a:gd name="T3" fmla="*/ 255 h 288"/>
                  <a:gd name="T4" fmla="*/ 0 w 12"/>
                  <a:gd name="T5" fmla="*/ 221 h 288"/>
                  <a:gd name="T6" fmla="*/ 0 w 12"/>
                  <a:gd name="T7" fmla="*/ 188 h 288"/>
                  <a:gd name="T8" fmla="*/ 0 w 12"/>
                  <a:gd name="T9" fmla="*/ 155 h 288"/>
                  <a:gd name="T10" fmla="*/ 0 w 12"/>
                  <a:gd name="T11" fmla="*/ 122 h 288"/>
                  <a:gd name="T12" fmla="*/ 0 w 12"/>
                  <a:gd name="T13" fmla="*/ 89 h 288"/>
                  <a:gd name="T14" fmla="*/ 0 w 12"/>
                  <a:gd name="T15" fmla="*/ 56 h 288"/>
                  <a:gd name="T16" fmla="*/ 0 w 12"/>
                  <a:gd name="T17" fmla="*/ 23 h 288"/>
                  <a:gd name="T18" fmla="*/ 5 w 12"/>
                  <a:gd name="T19" fmla="*/ 18 h 288"/>
                  <a:gd name="T20" fmla="*/ 12 w 12"/>
                  <a:gd name="T21" fmla="*/ 10 h 288"/>
                  <a:gd name="T22" fmla="*/ 12 w 12"/>
                  <a:gd name="T23" fmla="*/ 5 h 288"/>
                  <a:gd name="T24" fmla="*/ 12 w 12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288">
                    <a:moveTo>
                      <a:pt x="0" y="288"/>
                    </a:moveTo>
                    <a:lnTo>
                      <a:pt x="0" y="255"/>
                    </a:lnTo>
                    <a:lnTo>
                      <a:pt x="0" y="221"/>
                    </a:lnTo>
                    <a:lnTo>
                      <a:pt x="0" y="188"/>
                    </a:lnTo>
                    <a:lnTo>
                      <a:pt x="0" y="155"/>
                    </a:lnTo>
                    <a:lnTo>
                      <a:pt x="0" y="122"/>
                    </a:lnTo>
                    <a:lnTo>
                      <a:pt x="0" y="89"/>
                    </a:lnTo>
                    <a:lnTo>
                      <a:pt x="0" y="56"/>
                    </a:lnTo>
                    <a:lnTo>
                      <a:pt x="0" y="23"/>
                    </a:lnTo>
                    <a:lnTo>
                      <a:pt x="5" y="18"/>
                    </a:lnTo>
                    <a:lnTo>
                      <a:pt x="12" y="10"/>
                    </a:lnTo>
                    <a:lnTo>
                      <a:pt x="12" y="5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4" name="Freeform 384"/>
              <p:cNvSpPr>
                <a:spLocks/>
              </p:cNvSpPr>
              <p:nvPr/>
            </p:nvSpPr>
            <p:spPr bwMode="auto">
              <a:xfrm>
                <a:off x="5897" y="1048"/>
                <a:ext cx="3" cy="22"/>
              </a:xfrm>
              <a:custGeom>
                <a:avLst/>
                <a:gdLst>
                  <a:gd name="T0" fmla="*/ 12 w 12"/>
                  <a:gd name="T1" fmla="*/ 108 h 108"/>
                  <a:gd name="T2" fmla="*/ 6 w 12"/>
                  <a:gd name="T3" fmla="*/ 102 h 108"/>
                  <a:gd name="T4" fmla="*/ 0 w 12"/>
                  <a:gd name="T5" fmla="*/ 96 h 108"/>
                  <a:gd name="T6" fmla="*/ 0 w 12"/>
                  <a:gd name="T7" fmla="*/ 77 h 108"/>
                  <a:gd name="T8" fmla="*/ 0 w 12"/>
                  <a:gd name="T9" fmla="*/ 60 h 108"/>
                  <a:gd name="T10" fmla="*/ 0 w 12"/>
                  <a:gd name="T11" fmla="*/ 41 h 108"/>
                  <a:gd name="T12" fmla="*/ 0 w 12"/>
                  <a:gd name="T13" fmla="*/ 22 h 108"/>
                  <a:gd name="T14" fmla="*/ 5 w 12"/>
                  <a:gd name="T15" fmla="*/ 17 h 108"/>
                  <a:gd name="T16" fmla="*/ 12 w 12"/>
                  <a:gd name="T17" fmla="*/ 11 h 108"/>
                  <a:gd name="T18" fmla="*/ 12 w 12"/>
                  <a:gd name="T19" fmla="*/ 6 h 108"/>
                  <a:gd name="T20" fmla="*/ 12 w 12"/>
                  <a:gd name="T21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" h="108">
                    <a:moveTo>
                      <a:pt x="12" y="108"/>
                    </a:moveTo>
                    <a:lnTo>
                      <a:pt x="6" y="102"/>
                    </a:lnTo>
                    <a:lnTo>
                      <a:pt x="0" y="96"/>
                    </a:lnTo>
                    <a:lnTo>
                      <a:pt x="0" y="77"/>
                    </a:lnTo>
                    <a:lnTo>
                      <a:pt x="0" y="60"/>
                    </a:lnTo>
                    <a:lnTo>
                      <a:pt x="0" y="41"/>
                    </a:lnTo>
                    <a:lnTo>
                      <a:pt x="0" y="22"/>
                    </a:lnTo>
                    <a:lnTo>
                      <a:pt x="5" y="17"/>
                    </a:lnTo>
                    <a:lnTo>
                      <a:pt x="12" y="11"/>
                    </a:lnTo>
                    <a:lnTo>
                      <a:pt x="12" y="6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5" name="Freeform 385"/>
              <p:cNvSpPr>
                <a:spLocks/>
              </p:cNvSpPr>
              <p:nvPr/>
            </p:nvSpPr>
            <p:spPr bwMode="auto">
              <a:xfrm>
                <a:off x="5900" y="1065"/>
                <a:ext cx="168" cy="5"/>
              </a:xfrm>
              <a:custGeom>
                <a:avLst/>
                <a:gdLst>
                  <a:gd name="T0" fmla="*/ 840 w 840"/>
                  <a:gd name="T1" fmla="*/ 0 h 25"/>
                  <a:gd name="T2" fmla="*/ 834 w 840"/>
                  <a:gd name="T3" fmla="*/ 0 h 25"/>
                  <a:gd name="T4" fmla="*/ 828 w 840"/>
                  <a:gd name="T5" fmla="*/ 0 h 25"/>
                  <a:gd name="T6" fmla="*/ 823 w 840"/>
                  <a:gd name="T7" fmla="*/ 6 h 25"/>
                  <a:gd name="T8" fmla="*/ 816 w 840"/>
                  <a:gd name="T9" fmla="*/ 13 h 25"/>
                  <a:gd name="T10" fmla="*/ 750 w 840"/>
                  <a:gd name="T11" fmla="*/ 13 h 25"/>
                  <a:gd name="T12" fmla="*/ 684 w 840"/>
                  <a:gd name="T13" fmla="*/ 13 h 25"/>
                  <a:gd name="T14" fmla="*/ 618 w 840"/>
                  <a:gd name="T15" fmla="*/ 13 h 25"/>
                  <a:gd name="T16" fmla="*/ 552 w 840"/>
                  <a:gd name="T17" fmla="*/ 13 h 25"/>
                  <a:gd name="T18" fmla="*/ 486 w 840"/>
                  <a:gd name="T19" fmla="*/ 13 h 25"/>
                  <a:gd name="T20" fmla="*/ 420 w 840"/>
                  <a:gd name="T21" fmla="*/ 13 h 25"/>
                  <a:gd name="T22" fmla="*/ 354 w 840"/>
                  <a:gd name="T23" fmla="*/ 13 h 25"/>
                  <a:gd name="T24" fmla="*/ 288 w 840"/>
                  <a:gd name="T25" fmla="*/ 13 h 25"/>
                  <a:gd name="T26" fmla="*/ 282 w 840"/>
                  <a:gd name="T27" fmla="*/ 18 h 25"/>
                  <a:gd name="T28" fmla="*/ 277 w 840"/>
                  <a:gd name="T29" fmla="*/ 25 h 25"/>
                  <a:gd name="T30" fmla="*/ 242 w 840"/>
                  <a:gd name="T31" fmla="*/ 25 h 25"/>
                  <a:gd name="T32" fmla="*/ 207 w 840"/>
                  <a:gd name="T33" fmla="*/ 25 h 25"/>
                  <a:gd name="T34" fmla="*/ 172 w 840"/>
                  <a:gd name="T35" fmla="*/ 25 h 25"/>
                  <a:gd name="T36" fmla="*/ 138 w 840"/>
                  <a:gd name="T37" fmla="*/ 25 h 25"/>
                  <a:gd name="T38" fmla="*/ 103 w 840"/>
                  <a:gd name="T39" fmla="*/ 25 h 25"/>
                  <a:gd name="T40" fmla="*/ 69 w 840"/>
                  <a:gd name="T41" fmla="*/ 25 h 25"/>
                  <a:gd name="T42" fmla="*/ 34 w 840"/>
                  <a:gd name="T43" fmla="*/ 25 h 25"/>
                  <a:gd name="T44" fmla="*/ 0 w 840"/>
                  <a:gd name="T4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0" h="25">
                    <a:moveTo>
                      <a:pt x="840" y="0"/>
                    </a:moveTo>
                    <a:lnTo>
                      <a:pt x="834" y="0"/>
                    </a:lnTo>
                    <a:lnTo>
                      <a:pt x="828" y="0"/>
                    </a:lnTo>
                    <a:lnTo>
                      <a:pt x="823" y="6"/>
                    </a:lnTo>
                    <a:lnTo>
                      <a:pt x="816" y="13"/>
                    </a:lnTo>
                    <a:lnTo>
                      <a:pt x="750" y="13"/>
                    </a:lnTo>
                    <a:lnTo>
                      <a:pt x="684" y="13"/>
                    </a:lnTo>
                    <a:lnTo>
                      <a:pt x="618" y="13"/>
                    </a:lnTo>
                    <a:lnTo>
                      <a:pt x="552" y="13"/>
                    </a:lnTo>
                    <a:lnTo>
                      <a:pt x="486" y="13"/>
                    </a:lnTo>
                    <a:lnTo>
                      <a:pt x="420" y="13"/>
                    </a:lnTo>
                    <a:lnTo>
                      <a:pt x="354" y="13"/>
                    </a:lnTo>
                    <a:lnTo>
                      <a:pt x="288" y="13"/>
                    </a:lnTo>
                    <a:lnTo>
                      <a:pt x="282" y="18"/>
                    </a:lnTo>
                    <a:lnTo>
                      <a:pt x="277" y="25"/>
                    </a:lnTo>
                    <a:lnTo>
                      <a:pt x="242" y="25"/>
                    </a:lnTo>
                    <a:lnTo>
                      <a:pt x="207" y="25"/>
                    </a:lnTo>
                    <a:lnTo>
                      <a:pt x="172" y="25"/>
                    </a:lnTo>
                    <a:lnTo>
                      <a:pt x="138" y="25"/>
                    </a:lnTo>
                    <a:lnTo>
                      <a:pt x="103" y="25"/>
                    </a:lnTo>
                    <a:lnTo>
                      <a:pt x="69" y="25"/>
                    </a:lnTo>
                    <a:lnTo>
                      <a:pt x="34" y="25"/>
                    </a:lnTo>
                    <a:lnTo>
                      <a:pt x="0" y="25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6" name="Freeform 386"/>
              <p:cNvSpPr>
                <a:spLocks/>
              </p:cNvSpPr>
              <p:nvPr/>
            </p:nvSpPr>
            <p:spPr bwMode="auto">
              <a:xfrm>
                <a:off x="6068" y="1065"/>
                <a:ext cx="168" cy="2"/>
              </a:xfrm>
              <a:custGeom>
                <a:avLst/>
                <a:gdLst>
                  <a:gd name="T0" fmla="*/ 841 w 841"/>
                  <a:gd name="T1" fmla="*/ 0 h 13"/>
                  <a:gd name="T2" fmla="*/ 769 w 841"/>
                  <a:gd name="T3" fmla="*/ 0 h 13"/>
                  <a:gd name="T4" fmla="*/ 698 w 841"/>
                  <a:gd name="T5" fmla="*/ 0 h 13"/>
                  <a:gd name="T6" fmla="*/ 626 w 841"/>
                  <a:gd name="T7" fmla="*/ 0 h 13"/>
                  <a:gd name="T8" fmla="*/ 553 w 841"/>
                  <a:gd name="T9" fmla="*/ 0 h 13"/>
                  <a:gd name="T10" fmla="*/ 481 w 841"/>
                  <a:gd name="T11" fmla="*/ 0 h 13"/>
                  <a:gd name="T12" fmla="*/ 409 w 841"/>
                  <a:gd name="T13" fmla="*/ 0 h 13"/>
                  <a:gd name="T14" fmla="*/ 337 w 841"/>
                  <a:gd name="T15" fmla="*/ 0 h 13"/>
                  <a:gd name="T16" fmla="*/ 264 w 841"/>
                  <a:gd name="T17" fmla="*/ 0 h 13"/>
                  <a:gd name="T18" fmla="*/ 259 w 841"/>
                  <a:gd name="T19" fmla="*/ 6 h 13"/>
                  <a:gd name="T20" fmla="*/ 253 w 841"/>
                  <a:gd name="T21" fmla="*/ 13 h 13"/>
                  <a:gd name="T22" fmla="*/ 241 w 841"/>
                  <a:gd name="T23" fmla="*/ 13 h 13"/>
                  <a:gd name="T24" fmla="*/ 228 w 841"/>
                  <a:gd name="T25" fmla="*/ 13 h 13"/>
                  <a:gd name="T26" fmla="*/ 223 w 841"/>
                  <a:gd name="T27" fmla="*/ 6 h 13"/>
                  <a:gd name="T28" fmla="*/ 216 w 841"/>
                  <a:gd name="T29" fmla="*/ 0 h 13"/>
                  <a:gd name="T30" fmla="*/ 211 w 841"/>
                  <a:gd name="T31" fmla="*/ 6 h 13"/>
                  <a:gd name="T32" fmla="*/ 204 w 841"/>
                  <a:gd name="T33" fmla="*/ 13 h 13"/>
                  <a:gd name="T34" fmla="*/ 180 w 841"/>
                  <a:gd name="T35" fmla="*/ 13 h 13"/>
                  <a:gd name="T36" fmla="*/ 156 w 841"/>
                  <a:gd name="T37" fmla="*/ 13 h 13"/>
                  <a:gd name="T38" fmla="*/ 132 w 841"/>
                  <a:gd name="T39" fmla="*/ 13 h 13"/>
                  <a:gd name="T40" fmla="*/ 108 w 841"/>
                  <a:gd name="T41" fmla="*/ 13 h 13"/>
                  <a:gd name="T42" fmla="*/ 84 w 841"/>
                  <a:gd name="T43" fmla="*/ 13 h 13"/>
                  <a:gd name="T44" fmla="*/ 60 w 841"/>
                  <a:gd name="T45" fmla="*/ 13 h 13"/>
                  <a:gd name="T46" fmla="*/ 36 w 841"/>
                  <a:gd name="T47" fmla="*/ 13 h 13"/>
                  <a:gd name="T48" fmla="*/ 13 w 841"/>
                  <a:gd name="T49" fmla="*/ 13 h 13"/>
                  <a:gd name="T50" fmla="*/ 6 w 841"/>
                  <a:gd name="T51" fmla="*/ 6 h 13"/>
                  <a:gd name="T52" fmla="*/ 0 w 841"/>
                  <a:gd name="T5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1" h="13">
                    <a:moveTo>
                      <a:pt x="841" y="0"/>
                    </a:moveTo>
                    <a:lnTo>
                      <a:pt x="769" y="0"/>
                    </a:lnTo>
                    <a:lnTo>
                      <a:pt x="698" y="0"/>
                    </a:lnTo>
                    <a:lnTo>
                      <a:pt x="626" y="0"/>
                    </a:lnTo>
                    <a:lnTo>
                      <a:pt x="553" y="0"/>
                    </a:lnTo>
                    <a:lnTo>
                      <a:pt x="481" y="0"/>
                    </a:lnTo>
                    <a:lnTo>
                      <a:pt x="409" y="0"/>
                    </a:lnTo>
                    <a:lnTo>
                      <a:pt x="337" y="0"/>
                    </a:lnTo>
                    <a:lnTo>
                      <a:pt x="264" y="0"/>
                    </a:lnTo>
                    <a:lnTo>
                      <a:pt x="259" y="6"/>
                    </a:lnTo>
                    <a:lnTo>
                      <a:pt x="253" y="13"/>
                    </a:lnTo>
                    <a:lnTo>
                      <a:pt x="241" y="13"/>
                    </a:lnTo>
                    <a:lnTo>
                      <a:pt x="228" y="13"/>
                    </a:lnTo>
                    <a:lnTo>
                      <a:pt x="223" y="6"/>
                    </a:lnTo>
                    <a:lnTo>
                      <a:pt x="216" y="0"/>
                    </a:lnTo>
                    <a:lnTo>
                      <a:pt x="211" y="6"/>
                    </a:lnTo>
                    <a:lnTo>
                      <a:pt x="204" y="13"/>
                    </a:lnTo>
                    <a:lnTo>
                      <a:pt x="180" y="13"/>
                    </a:lnTo>
                    <a:lnTo>
                      <a:pt x="156" y="13"/>
                    </a:lnTo>
                    <a:lnTo>
                      <a:pt x="132" y="13"/>
                    </a:lnTo>
                    <a:lnTo>
                      <a:pt x="108" y="13"/>
                    </a:lnTo>
                    <a:lnTo>
                      <a:pt x="84" y="13"/>
                    </a:lnTo>
                    <a:lnTo>
                      <a:pt x="60" y="13"/>
                    </a:lnTo>
                    <a:lnTo>
                      <a:pt x="36" y="13"/>
                    </a:lnTo>
                    <a:lnTo>
                      <a:pt x="13" y="13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7" name="Freeform 387"/>
              <p:cNvSpPr>
                <a:spLocks/>
              </p:cNvSpPr>
              <p:nvPr/>
            </p:nvSpPr>
            <p:spPr bwMode="auto">
              <a:xfrm>
                <a:off x="6065" y="1045"/>
                <a:ext cx="3" cy="20"/>
              </a:xfrm>
              <a:custGeom>
                <a:avLst/>
                <a:gdLst>
                  <a:gd name="T0" fmla="*/ 12 w 12"/>
                  <a:gd name="T1" fmla="*/ 96 h 96"/>
                  <a:gd name="T2" fmla="*/ 12 w 12"/>
                  <a:gd name="T3" fmla="*/ 91 h 96"/>
                  <a:gd name="T4" fmla="*/ 12 w 12"/>
                  <a:gd name="T5" fmla="*/ 84 h 96"/>
                  <a:gd name="T6" fmla="*/ 6 w 12"/>
                  <a:gd name="T7" fmla="*/ 79 h 96"/>
                  <a:gd name="T8" fmla="*/ 0 w 12"/>
                  <a:gd name="T9" fmla="*/ 73 h 96"/>
                  <a:gd name="T10" fmla="*/ 0 w 12"/>
                  <a:gd name="T11" fmla="*/ 63 h 96"/>
                  <a:gd name="T12" fmla="*/ 0 w 12"/>
                  <a:gd name="T13" fmla="*/ 54 h 96"/>
                  <a:gd name="T14" fmla="*/ 0 w 12"/>
                  <a:gd name="T15" fmla="*/ 45 h 96"/>
                  <a:gd name="T16" fmla="*/ 0 w 12"/>
                  <a:gd name="T17" fmla="*/ 35 h 96"/>
                  <a:gd name="T18" fmla="*/ 6 w 12"/>
                  <a:gd name="T19" fmla="*/ 30 h 96"/>
                  <a:gd name="T20" fmla="*/ 12 w 12"/>
                  <a:gd name="T21" fmla="*/ 24 h 96"/>
                  <a:gd name="T22" fmla="*/ 12 w 12"/>
                  <a:gd name="T23" fmla="*/ 12 h 96"/>
                  <a:gd name="T24" fmla="*/ 12 w 12"/>
                  <a:gd name="T2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96">
                    <a:moveTo>
                      <a:pt x="12" y="96"/>
                    </a:moveTo>
                    <a:lnTo>
                      <a:pt x="12" y="91"/>
                    </a:lnTo>
                    <a:lnTo>
                      <a:pt x="12" y="84"/>
                    </a:lnTo>
                    <a:lnTo>
                      <a:pt x="6" y="79"/>
                    </a:lnTo>
                    <a:lnTo>
                      <a:pt x="0" y="73"/>
                    </a:lnTo>
                    <a:lnTo>
                      <a:pt x="0" y="63"/>
                    </a:lnTo>
                    <a:lnTo>
                      <a:pt x="0" y="54"/>
                    </a:lnTo>
                    <a:lnTo>
                      <a:pt x="0" y="45"/>
                    </a:lnTo>
                    <a:lnTo>
                      <a:pt x="0" y="35"/>
                    </a:lnTo>
                    <a:lnTo>
                      <a:pt x="6" y="30"/>
                    </a:lnTo>
                    <a:lnTo>
                      <a:pt x="12" y="24"/>
                    </a:lnTo>
                    <a:lnTo>
                      <a:pt x="12" y="12"/>
                    </a:lnTo>
                    <a:lnTo>
                      <a:pt x="12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8" name="Freeform 388"/>
              <p:cNvSpPr>
                <a:spLocks/>
              </p:cNvSpPr>
              <p:nvPr/>
            </p:nvSpPr>
            <p:spPr bwMode="auto">
              <a:xfrm>
                <a:off x="6236" y="1043"/>
                <a:ext cx="1" cy="22"/>
              </a:xfrm>
              <a:custGeom>
                <a:avLst/>
                <a:gdLst>
                  <a:gd name="T0" fmla="*/ 108 h 108"/>
                  <a:gd name="T1" fmla="*/ 81 h 108"/>
                  <a:gd name="T2" fmla="*/ 55 h 108"/>
                  <a:gd name="T3" fmla="*/ 28 h 108"/>
                  <a:gd name="T4" fmla="*/ 0 h 10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8">
                    <a:moveTo>
                      <a:pt x="0" y="108"/>
                    </a:moveTo>
                    <a:lnTo>
                      <a:pt x="0" y="81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89" name="Freeform 389"/>
              <p:cNvSpPr>
                <a:spLocks/>
              </p:cNvSpPr>
              <p:nvPr/>
            </p:nvSpPr>
            <p:spPr bwMode="auto">
              <a:xfrm>
                <a:off x="6236" y="1065"/>
                <a:ext cx="168" cy="1"/>
              </a:xfrm>
              <a:custGeom>
                <a:avLst/>
                <a:gdLst>
                  <a:gd name="T0" fmla="*/ 841 w 841"/>
                  <a:gd name="T1" fmla="*/ 789 w 841"/>
                  <a:gd name="T2" fmla="*/ 736 w 841"/>
                  <a:gd name="T3" fmla="*/ 683 w 841"/>
                  <a:gd name="T4" fmla="*/ 631 w 841"/>
                  <a:gd name="T5" fmla="*/ 578 w 841"/>
                  <a:gd name="T6" fmla="*/ 525 w 841"/>
                  <a:gd name="T7" fmla="*/ 473 w 841"/>
                  <a:gd name="T8" fmla="*/ 420 w 841"/>
                  <a:gd name="T9" fmla="*/ 368 w 841"/>
                  <a:gd name="T10" fmla="*/ 316 w 841"/>
                  <a:gd name="T11" fmla="*/ 263 w 841"/>
                  <a:gd name="T12" fmla="*/ 211 w 841"/>
                  <a:gd name="T13" fmla="*/ 158 w 841"/>
                  <a:gd name="T14" fmla="*/ 105 w 841"/>
                  <a:gd name="T15" fmla="*/ 53 w 841"/>
                  <a:gd name="T16" fmla="*/ 0 w 84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841">
                    <a:moveTo>
                      <a:pt x="841" y="0"/>
                    </a:moveTo>
                    <a:lnTo>
                      <a:pt x="789" y="0"/>
                    </a:lnTo>
                    <a:lnTo>
                      <a:pt x="736" y="0"/>
                    </a:lnTo>
                    <a:lnTo>
                      <a:pt x="683" y="0"/>
                    </a:lnTo>
                    <a:lnTo>
                      <a:pt x="631" y="0"/>
                    </a:lnTo>
                    <a:lnTo>
                      <a:pt x="578" y="0"/>
                    </a:lnTo>
                    <a:lnTo>
                      <a:pt x="525" y="0"/>
                    </a:lnTo>
                    <a:lnTo>
                      <a:pt x="473" y="0"/>
                    </a:lnTo>
                    <a:lnTo>
                      <a:pt x="420" y="0"/>
                    </a:lnTo>
                    <a:lnTo>
                      <a:pt x="368" y="0"/>
                    </a:lnTo>
                    <a:lnTo>
                      <a:pt x="316" y="0"/>
                    </a:lnTo>
                    <a:lnTo>
                      <a:pt x="263" y="0"/>
                    </a:lnTo>
                    <a:lnTo>
                      <a:pt x="211" y="0"/>
                    </a:lnTo>
                    <a:lnTo>
                      <a:pt x="158" y="0"/>
                    </a:lnTo>
                    <a:lnTo>
                      <a:pt x="105" y="0"/>
                    </a:lnTo>
                    <a:lnTo>
                      <a:pt x="5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0" name="Freeform 390"/>
              <p:cNvSpPr>
                <a:spLocks/>
              </p:cNvSpPr>
              <p:nvPr/>
            </p:nvSpPr>
            <p:spPr bwMode="auto">
              <a:xfrm>
                <a:off x="6404" y="1043"/>
                <a:ext cx="1" cy="22"/>
              </a:xfrm>
              <a:custGeom>
                <a:avLst/>
                <a:gdLst>
                  <a:gd name="T0" fmla="*/ 108 h 108"/>
                  <a:gd name="T1" fmla="*/ 81 h 108"/>
                  <a:gd name="T2" fmla="*/ 55 h 108"/>
                  <a:gd name="T3" fmla="*/ 28 h 108"/>
                  <a:gd name="T4" fmla="*/ 0 h 10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8">
                    <a:moveTo>
                      <a:pt x="0" y="108"/>
                    </a:moveTo>
                    <a:lnTo>
                      <a:pt x="0" y="81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1" name="Freeform 391"/>
              <p:cNvSpPr>
                <a:spLocks/>
              </p:cNvSpPr>
              <p:nvPr/>
            </p:nvSpPr>
            <p:spPr bwMode="auto">
              <a:xfrm>
                <a:off x="6404" y="1060"/>
                <a:ext cx="178" cy="5"/>
              </a:xfrm>
              <a:custGeom>
                <a:avLst/>
                <a:gdLst>
                  <a:gd name="T0" fmla="*/ 889 w 889"/>
                  <a:gd name="T1" fmla="*/ 0 h 23"/>
                  <a:gd name="T2" fmla="*/ 883 w 889"/>
                  <a:gd name="T3" fmla="*/ 5 h 23"/>
                  <a:gd name="T4" fmla="*/ 876 w 889"/>
                  <a:gd name="T5" fmla="*/ 11 h 23"/>
                  <a:gd name="T6" fmla="*/ 835 w 889"/>
                  <a:gd name="T7" fmla="*/ 11 h 23"/>
                  <a:gd name="T8" fmla="*/ 793 w 889"/>
                  <a:gd name="T9" fmla="*/ 11 h 23"/>
                  <a:gd name="T10" fmla="*/ 751 w 889"/>
                  <a:gd name="T11" fmla="*/ 11 h 23"/>
                  <a:gd name="T12" fmla="*/ 708 w 889"/>
                  <a:gd name="T13" fmla="*/ 11 h 23"/>
                  <a:gd name="T14" fmla="*/ 667 w 889"/>
                  <a:gd name="T15" fmla="*/ 11 h 23"/>
                  <a:gd name="T16" fmla="*/ 625 w 889"/>
                  <a:gd name="T17" fmla="*/ 11 h 23"/>
                  <a:gd name="T18" fmla="*/ 582 w 889"/>
                  <a:gd name="T19" fmla="*/ 11 h 23"/>
                  <a:gd name="T20" fmla="*/ 540 w 889"/>
                  <a:gd name="T21" fmla="*/ 11 h 23"/>
                  <a:gd name="T22" fmla="*/ 535 w 889"/>
                  <a:gd name="T23" fmla="*/ 17 h 23"/>
                  <a:gd name="T24" fmla="*/ 528 w 889"/>
                  <a:gd name="T25" fmla="*/ 23 h 23"/>
                  <a:gd name="T26" fmla="*/ 463 w 889"/>
                  <a:gd name="T27" fmla="*/ 23 h 23"/>
                  <a:gd name="T28" fmla="*/ 397 w 889"/>
                  <a:gd name="T29" fmla="*/ 23 h 23"/>
                  <a:gd name="T30" fmla="*/ 331 w 889"/>
                  <a:gd name="T31" fmla="*/ 23 h 23"/>
                  <a:gd name="T32" fmla="*/ 264 w 889"/>
                  <a:gd name="T33" fmla="*/ 23 h 23"/>
                  <a:gd name="T34" fmla="*/ 198 w 889"/>
                  <a:gd name="T35" fmla="*/ 23 h 23"/>
                  <a:gd name="T36" fmla="*/ 132 w 889"/>
                  <a:gd name="T37" fmla="*/ 23 h 23"/>
                  <a:gd name="T38" fmla="*/ 66 w 889"/>
                  <a:gd name="T39" fmla="*/ 23 h 23"/>
                  <a:gd name="T40" fmla="*/ 0 w 889"/>
                  <a:gd name="T41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889" h="23">
                    <a:moveTo>
                      <a:pt x="889" y="0"/>
                    </a:moveTo>
                    <a:lnTo>
                      <a:pt x="883" y="5"/>
                    </a:lnTo>
                    <a:lnTo>
                      <a:pt x="876" y="11"/>
                    </a:lnTo>
                    <a:lnTo>
                      <a:pt x="835" y="11"/>
                    </a:lnTo>
                    <a:lnTo>
                      <a:pt x="793" y="11"/>
                    </a:lnTo>
                    <a:lnTo>
                      <a:pt x="751" y="11"/>
                    </a:lnTo>
                    <a:lnTo>
                      <a:pt x="708" y="11"/>
                    </a:lnTo>
                    <a:lnTo>
                      <a:pt x="667" y="11"/>
                    </a:lnTo>
                    <a:lnTo>
                      <a:pt x="625" y="11"/>
                    </a:lnTo>
                    <a:lnTo>
                      <a:pt x="582" y="11"/>
                    </a:lnTo>
                    <a:lnTo>
                      <a:pt x="540" y="11"/>
                    </a:lnTo>
                    <a:lnTo>
                      <a:pt x="535" y="17"/>
                    </a:lnTo>
                    <a:lnTo>
                      <a:pt x="528" y="23"/>
                    </a:lnTo>
                    <a:lnTo>
                      <a:pt x="463" y="23"/>
                    </a:lnTo>
                    <a:lnTo>
                      <a:pt x="397" y="23"/>
                    </a:lnTo>
                    <a:lnTo>
                      <a:pt x="331" y="23"/>
                    </a:lnTo>
                    <a:lnTo>
                      <a:pt x="264" y="23"/>
                    </a:lnTo>
                    <a:lnTo>
                      <a:pt x="198" y="23"/>
                    </a:lnTo>
                    <a:lnTo>
                      <a:pt x="132" y="23"/>
                    </a:lnTo>
                    <a:lnTo>
                      <a:pt x="66" y="23"/>
                    </a:lnTo>
                    <a:lnTo>
                      <a:pt x="0" y="23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2" name="Freeform 392"/>
              <p:cNvSpPr>
                <a:spLocks/>
              </p:cNvSpPr>
              <p:nvPr/>
            </p:nvSpPr>
            <p:spPr bwMode="auto">
              <a:xfrm>
                <a:off x="6582" y="1060"/>
                <a:ext cx="173" cy="2"/>
              </a:xfrm>
              <a:custGeom>
                <a:avLst/>
                <a:gdLst>
                  <a:gd name="T0" fmla="*/ 865 w 865"/>
                  <a:gd name="T1" fmla="*/ 0 h 11"/>
                  <a:gd name="T2" fmla="*/ 796 w 865"/>
                  <a:gd name="T3" fmla="*/ 0 h 11"/>
                  <a:gd name="T4" fmla="*/ 726 w 865"/>
                  <a:gd name="T5" fmla="*/ 0 h 11"/>
                  <a:gd name="T6" fmla="*/ 657 w 865"/>
                  <a:gd name="T7" fmla="*/ 0 h 11"/>
                  <a:gd name="T8" fmla="*/ 588 w 865"/>
                  <a:gd name="T9" fmla="*/ 0 h 11"/>
                  <a:gd name="T10" fmla="*/ 519 w 865"/>
                  <a:gd name="T11" fmla="*/ 0 h 11"/>
                  <a:gd name="T12" fmla="*/ 450 w 865"/>
                  <a:gd name="T13" fmla="*/ 0 h 11"/>
                  <a:gd name="T14" fmla="*/ 381 w 865"/>
                  <a:gd name="T15" fmla="*/ 0 h 11"/>
                  <a:gd name="T16" fmla="*/ 312 w 865"/>
                  <a:gd name="T17" fmla="*/ 0 h 11"/>
                  <a:gd name="T18" fmla="*/ 306 w 865"/>
                  <a:gd name="T19" fmla="*/ 5 h 11"/>
                  <a:gd name="T20" fmla="*/ 300 w 865"/>
                  <a:gd name="T21" fmla="*/ 11 h 11"/>
                  <a:gd name="T22" fmla="*/ 288 w 865"/>
                  <a:gd name="T23" fmla="*/ 11 h 11"/>
                  <a:gd name="T24" fmla="*/ 275 w 865"/>
                  <a:gd name="T25" fmla="*/ 11 h 11"/>
                  <a:gd name="T26" fmla="*/ 270 w 865"/>
                  <a:gd name="T27" fmla="*/ 6 h 11"/>
                  <a:gd name="T28" fmla="*/ 263 w 865"/>
                  <a:gd name="T29" fmla="*/ 0 h 11"/>
                  <a:gd name="T30" fmla="*/ 249 w 865"/>
                  <a:gd name="T31" fmla="*/ 0 h 11"/>
                  <a:gd name="T32" fmla="*/ 233 w 865"/>
                  <a:gd name="T33" fmla="*/ 0 h 11"/>
                  <a:gd name="T34" fmla="*/ 219 w 865"/>
                  <a:gd name="T35" fmla="*/ 0 h 11"/>
                  <a:gd name="T36" fmla="*/ 204 w 865"/>
                  <a:gd name="T37" fmla="*/ 0 h 11"/>
                  <a:gd name="T38" fmla="*/ 198 w 865"/>
                  <a:gd name="T39" fmla="*/ 5 h 11"/>
                  <a:gd name="T40" fmla="*/ 192 w 865"/>
                  <a:gd name="T41" fmla="*/ 11 h 11"/>
                  <a:gd name="T42" fmla="*/ 179 w 865"/>
                  <a:gd name="T43" fmla="*/ 11 h 11"/>
                  <a:gd name="T44" fmla="*/ 167 w 865"/>
                  <a:gd name="T45" fmla="*/ 11 h 11"/>
                  <a:gd name="T46" fmla="*/ 162 w 865"/>
                  <a:gd name="T47" fmla="*/ 6 h 11"/>
                  <a:gd name="T48" fmla="*/ 156 w 865"/>
                  <a:gd name="T49" fmla="*/ 0 h 11"/>
                  <a:gd name="T50" fmla="*/ 149 w 865"/>
                  <a:gd name="T51" fmla="*/ 0 h 11"/>
                  <a:gd name="T52" fmla="*/ 143 w 865"/>
                  <a:gd name="T53" fmla="*/ 0 h 11"/>
                  <a:gd name="T54" fmla="*/ 137 w 865"/>
                  <a:gd name="T55" fmla="*/ 5 h 11"/>
                  <a:gd name="T56" fmla="*/ 131 w 865"/>
                  <a:gd name="T57" fmla="*/ 11 h 11"/>
                  <a:gd name="T58" fmla="*/ 120 w 865"/>
                  <a:gd name="T59" fmla="*/ 11 h 11"/>
                  <a:gd name="T60" fmla="*/ 108 w 865"/>
                  <a:gd name="T61" fmla="*/ 11 h 11"/>
                  <a:gd name="T62" fmla="*/ 102 w 865"/>
                  <a:gd name="T63" fmla="*/ 6 h 11"/>
                  <a:gd name="T64" fmla="*/ 96 w 865"/>
                  <a:gd name="T65" fmla="*/ 0 h 11"/>
                  <a:gd name="T66" fmla="*/ 90 w 865"/>
                  <a:gd name="T67" fmla="*/ 5 h 11"/>
                  <a:gd name="T68" fmla="*/ 83 w 865"/>
                  <a:gd name="T69" fmla="*/ 11 h 11"/>
                  <a:gd name="T70" fmla="*/ 66 w 865"/>
                  <a:gd name="T71" fmla="*/ 11 h 11"/>
                  <a:gd name="T72" fmla="*/ 47 w 865"/>
                  <a:gd name="T73" fmla="*/ 11 h 11"/>
                  <a:gd name="T74" fmla="*/ 29 w 865"/>
                  <a:gd name="T75" fmla="*/ 11 h 11"/>
                  <a:gd name="T76" fmla="*/ 11 w 865"/>
                  <a:gd name="T77" fmla="*/ 11 h 11"/>
                  <a:gd name="T78" fmla="*/ 6 w 865"/>
                  <a:gd name="T79" fmla="*/ 6 h 11"/>
                  <a:gd name="T80" fmla="*/ 0 w 865"/>
                  <a:gd name="T81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65" h="11">
                    <a:moveTo>
                      <a:pt x="865" y="0"/>
                    </a:moveTo>
                    <a:lnTo>
                      <a:pt x="796" y="0"/>
                    </a:lnTo>
                    <a:lnTo>
                      <a:pt x="726" y="0"/>
                    </a:lnTo>
                    <a:lnTo>
                      <a:pt x="657" y="0"/>
                    </a:lnTo>
                    <a:lnTo>
                      <a:pt x="588" y="0"/>
                    </a:lnTo>
                    <a:lnTo>
                      <a:pt x="519" y="0"/>
                    </a:lnTo>
                    <a:lnTo>
                      <a:pt x="450" y="0"/>
                    </a:lnTo>
                    <a:lnTo>
                      <a:pt x="381" y="0"/>
                    </a:lnTo>
                    <a:lnTo>
                      <a:pt x="312" y="0"/>
                    </a:lnTo>
                    <a:lnTo>
                      <a:pt x="306" y="5"/>
                    </a:lnTo>
                    <a:lnTo>
                      <a:pt x="300" y="11"/>
                    </a:lnTo>
                    <a:lnTo>
                      <a:pt x="288" y="11"/>
                    </a:lnTo>
                    <a:lnTo>
                      <a:pt x="275" y="11"/>
                    </a:lnTo>
                    <a:lnTo>
                      <a:pt x="270" y="6"/>
                    </a:lnTo>
                    <a:lnTo>
                      <a:pt x="263" y="0"/>
                    </a:lnTo>
                    <a:lnTo>
                      <a:pt x="249" y="0"/>
                    </a:lnTo>
                    <a:lnTo>
                      <a:pt x="233" y="0"/>
                    </a:lnTo>
                    <a:lnTo>
                      <a:pt x="219" y="0"/>
                    </a:lnTo>
                    <a:lnTo>
                      <a:pt x="204" y="0"/>
                    </a:lnTo>
                    <a:lnTo>
                      <a:pt x="198" y="5"/>
                    </a:lnTo>
                    <a:lnTo>
                      <a:pt x="192" y="11"/>
                    </a:lnTo>
                    <a:lnTo>
                      <a:pt x="179" y="11"/>
                    </a:lnTo>
                    <a:lnTo>
                      <a:pt x="167" y="11"/>
                    </a:lnTo>
                    <a:lnTo>
                      <a:pt x="162" y="6"/>
                    </a:lnTo>
                    <a:lnTo>
                      <a:pt x="156" y="0"/>
                    </a:lnTo>
                    <a:lnTo>
                      <a:pt x="149" y="0"/>
                    </a:lnTo>
                    <a:lnTo>
                      <a:pt x="143" y="0"/>
                    </a:lnTo>
                    <a:lnTo>
                      <a:pt x="137" y="5"/>
                    </a:lnTo>
                    <a:lnTo>
                      <a:pt x="131" y="11"/>
                    </a:lnTo>
                    <a:lnTo>
                      <a:pt x="120" y="11"/>
                    </a:lnTo>
                    <a:lnTo>
                      <a:pt x="108" y="11"/>
                    </a:lnTo>
                    <a:lnTo>
                      <a:pt x="102" y="6"/>
                    </a:lnTo>
                    <a:lnTo>
                      <a:pt x="96" y="0"/>
                    </a:lnTo>
                    <a:lnTo>
                      <a:pt x="90" y="5"/>
                    </a:lnTo>
                    <a:lnTo>
                      <a:pt x="83" y="11"/>
                    </a:lnTo>
                    <a:lnTo>
                      <a:pt x="66" y="11"/>
                    </a:lnTo>
                    <a:lnTo>
                      <a:pt x="47" y="11"/>
                    </a:lnTo>
                    <a:lnTo>
                      <a:pt x="29" y="11"/>
                    </a:lnTo>
                    <a:lnTo>
                      <a:pt x="11" y="11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3" name="Freeform 393"/>
              <p:cNvSpPr>
                <a:spLocks/>
              </p:cNvSpPr>
              <p:nvPr/>
            </p:nvSpPr>
            <p:spPr bwMode="auto">
              <a:xfrm>
                <a:off x="6582" y="1038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7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4" name="Freeform 394"/>
              <p:cNvSpPr>
                <a:spLocks/>
              </p:cNvSpPr>
              <p:nvPr/>
            </p:nvSpPr>
            <p:spPr bwMode="auto">
              <a:xfrm>
                <a:off x="6755" y="1038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7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5" name="Freeform 395"/>
              <p:cNvSpPr>
                <a:spLocks/>
              </p:cNvSpPr>
              <p:nvPr/>
            </p:nvSpPr>
            <p:spPr bwMode="auto">
              <a:xfrm>
                <a:off x="6755" y="1055"/>
                <a:ext cx="168" cy="5"/>
              </a:xfrm>
              <a:custGeom>
                <a:avLst/>
                <a:gdLst>
                  <a:gd name="T0" fmla="*/ 840 w 840"/>
                  <a:gd name="T1" fmla="*/ 0 h 25"/>
                  <a:gd name="T2" fmla="*/ 835 w 840"/>
                  <a:gd name="T3" fmla="*/ 6 h 25"/>
                  <a:gd name="T4" fmla="*/ 827 w 840"/>
                  <a:gd name="T5" fmla="*/ 12 h 25"/>
                  <a:gd name="T6" fmla="*/ 775 w 840"/>
                  <a:gd name="T7" fmla="*/ 12 h 25"/>
                  <a:gd name="T8" fmla="*/ 723 w 840"/>
                  <a:gd name="T9" fmla="*/ 12 h 25"/>
                  <a:gd name="T10" fmla="*/ 670 w 840"/>
                  <a:gd name="T11" fmla="*/ 12 h 25"/>
                  <a:gd name="T12" fmla="*/ 618 w 840"/>
                  <a:gd name="T13" fmla="*/ 12 h 25"/>
                  <a:gd name="T14" fmla="*/ 565 w 840"/>
                  <a:gd name="T15" fmla="*/ 12 h 25"/>
                  <a:gd name="T16" fmla="*/ 513 w 840"/>
                  <a:gd name="T17" fmla="*/ 12 h 25"/>
                  <a:gd name="T18" fmla="*/ 460 w 840"/>
                  <a:gd name="T19" fmla="*/ 12 h 25"/>
                  <a:gd name="T20" fmla="*/ 407 w 840"/>
                  <a:gd name="T21" fmla="*/ 12 h 25"/>
                  <a:gd name="T22" fmla="*/ 402 w 840"/>
                  <a:gd name="T23" fmla="*/ 17 h 25"/>
                  <a:gd name="T24" fmla="*/ 395 w 840"/>
                  <a:gd name="T25" fmla="*/ 25 h 25"/>
                  <a:gd name="T26" fmla="*/ 384 w 840"/>
                  <a:gd name="T27" fmla="*/ 25 h 25"/>
                  <a:gd name="T28" fmla="*/ 371 w 840"/>
                  <a:gd name="T29" fmla="*/ 25 h 25"/>
                  <a:gd name="T30" fmla="*/ 365 w 840"/>
                  <a:gd name="T31" fmla="*/ 18 h 25"/>
                  <a:gd name="T32" fmla="*/ 359 w 840"/>
                  <a:gd name="T33" fmla="*/ 12 h 25"/>
                  <a:gd name="T34" fmla="*/ 354 w 840"/>
                  <a:gd name="T35" fmla="*/ 12 h 25"/>
                  <a:gd name="T36" fmla="*/ 346 w 840"/>
                  <a:gd name="T37" fmla="*/ 12 h 25"/>
                  <a:gd name="T38" fmla="*/ 341 w 840"/>
                  <a:gd name="T39" fmla="*/ 17 h 25"/>
                  <a:gd name="T40" fmla="*/ 335 w 840"/>
                  <a:gd name="T41" fmla="*/ 25 h 25"/>
                  <a:gd name="T42" fmla="*/ 323 w 840"/>
                  <a:gd name="T43" fmla="*/ 25 h 25"/>
                  <a:gd name="T44" fmla="*/ 311 w 840"/>
                  <a:gd name="T45" fmla="*/ 25 h 25"/>
                  <a:gd name="T46" fmla="*/ 306 w 840"/>
                  <a:gd name="T47" fmla="*/ 18 h 25"/>
                  <a:gd name="T48" fmla="*/ 299 w 840"/>
                  <a:gd name="T49" fmla="*/ 12 h 25"/>
                  <a:gd name="T50" fmla="*/ 294 w 840"/>
                  <a:gd name="T51" fmla="*/ 17 h 25"/>
                  <a:gd name="T52" fmla="*/ 288 w 840"/>
                  <a:gd name="T53" fmla="*/ 25 h 25"/>
                  <a:gd name="T54" fmla="*/ 251 w 840"/>
                  <a:gd name="T55" fmla="*/ 25 h 25"/>
                  <a:gd name="T56" fmla="*/ 215 w 840"/>
                  <a:gd name="T57" fmla="*/ 25 h 25"/>
                  <a:gd name="T58" fmla="*/ 179 w 840"/>
                  <a:gd name="T59" fmla="*/ 25 h 25"/>
                  <a:gd name="T60" fmla="*/ 143 w 840"/>
                  <a:gd name="T61" fmla="*/ 25 h 25"/>
                  <a:gd name="T62" fmla="*/ 107 w 840"/>
                  <a:gd name="T63" fmla="*/ 25 h 25"/>
                  <a:gd name="T64" fmla="*/ 71 w 840"/>
                  <a:gd name="T65" fmla="*/ 25 h 25"/>
                  <a:gd name="T66" fmla="*/ 36 w 840"/>
                  <a:gd name="T67" fmla="*/ 25 h 25"/>
                  <a:gd name="T68" fmla="*/ 0 w 840"/>
                  <a:gd name="T69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40" h="25">
                    <a:moveTo>
                      <a:pt x="840" y="0"/>
                    </a:moveTo>
                    <a:lnTo>
                      <a:pt x="835" y="6"/>
                    </a:lnTo>
                    <a:lnTo>
                      <a:pt x="827" y="12"/>
                    </a:lnTo>
                    <a:lnTo>
                      <a:pt x="775" y="12"/>
                    </a:lnTo>
                    <a:lnTo>
                      <a:pt x="723" y="12"/>
                    </a:lnTo>
                    <a:lnTo>
                      <a:pt x="670" y="12"/>
                    </a:lnTo>
                    <a:lnTo>
                      <a:pt x="618" y="12"/>
                    </a:lnTo>
                    <a:lnTo>
                      <a:pt x="565" y="12"/>
                    </a:lnTo>
                    <a:lnTo>
                      <a:pt x="513" y="12"/>
                    </a:lnTo>
                    <a:lnTo>
                      <a:pt x="460" y="12"/>
                    </a:lnTo>
                    <a:lnTo>
                      <a:pt x="407" y="12"/>
                    </a:lnTo>
                    <a:lnTo>
                      <a:pt x="402" y="17"/>
                    </a:lnTo>
                    <a:lnTo>
                      <a:pt x="395" y="25"/>
                    </a:lnTo>
                    <a:lnTo>
                      <a:pt x="384" y="25"/>
                    </a:lnTo>
                    <a:lnTo>
                      <a:pt x="371" y="25"/>
                    </a:lnTo>
                    <a:lnTo>
                      <a:pt x="365" y="18"/>
                    </a:lnTo>
                    <a:lnTo>
                      <a:pt x="359" y="12"/>
                    </a:lnTo>
                    <a:lnTo>
                      <a:pt x="354" y="12"/>
                    </a:lnTo>
                    <a:lnTo>
                      <a:pt x="346" y="12"/>
                    </a:lnTo>
                    <a:lnTo>
                      <a:pt x="341" y="17"/>
                    </a:lnTo>
                    <a:lnTo>
                      <a:pt x="335" y="25"/>
                    </a:lnTo>
                    <a:lnTo>
                      <a:pt x="323" y="25"/>
                    </a:lnTo>
                    <a:lnTo>
                      <a:pt x="311" y="25"/>
                    </a:lnTo>
                    <a:lnTo>
                      <a:pt x="306" y="18"/>
                    </a:lnTo>
                    <a:lnTo>
                      <a:pt x="299" y="12"/>
                    </a:lnTo>
                    <a:lnTo>
                      <a:pt x="294" y="17"/>
                    </a:lnTo>
                    <a:lnTo>
                      <a:pt x="288" y="25"/>
                    </a:lnTo>
                    <a:lnTo>
                      <a:pt x="251" y="25"/>
                    </a:lnTo>
                    <a:lnTo>
                      <a:pt x="215" y="25"/>
                    </a:lnTo>
                    <a:lnTo>
                      <a:pt x="179" y="25"/>
                    </a:lnTo>
                    <a:lnTo>
                      <a:pt x="143" y="25"/>
                    </a:lnTo>
                    <a:lnTo>
                      <a:pt x="107" y="25"/>
                    </a:lnTo>
                    <a:lnTo>
                      <a:pt x="71" y="25"/>
                    </a:lnTo>
                    <a:lnTo>
                      <a:pt x="36" y="25"/>
                    </a:lnTo>
                    <a:lnTo>
                      <a:pt x="0" y="25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6" name="Freeform 396"/>
              <p:cNvSpPr>
                <a:spLocks/>
              </p:cNvSpPr>
              <p:nvPr/>
            </p:nvSpPr>
            <p:spPr bwMode="auto">
              <a:xfrm>
                <a:off x="6923" y="1055"/>
                <a:ext cx="170" cy="2"/>
              </a:xfrm>
              <a:custGeom>
                <a:avLst/>
                <a:gdLst>
                  <a:gd name="T0" fmla="*/ 852 w 852"/>
                  <a:gd name="T1" fmla="*/ 0 h 12"/>
                  <a:gd name="T2" fmla="*/ 841 w 852"/>
                  <a:gd name="T3" fmla="*/ 0 h 12"/>
                  <a:gd name="T4" fmla="*/ 828 w 852"/>
                  <a:gd name="T5" fmla="*/ 0 h 12"/>
                  <a:gd name="T6" fmla="*/ 816 w 852"/>
                  <a:gd name="T7" fmla="*/ 0 h 12"/>
                  <a:gd name="T8" fmla="*/ 804 w 852"/>
                  <a:gd name="T9" fmla="*/ 0 h 12"/>
                  <a:gd name="T10" fmla="*/ 798 w 852"/>
                  <a:gd name="T11" fmla="*/ 6 h 12"/>
                  <a:gd name="T12" fmla="*/ 792 w 852"/>
                  <a:gd name="T13" fmla="*/ 12 h 12"/>
                  <a:gd name="T14" fmla="*/ 764 w 852"/>
                  <a:gd name="T15" fmla="*/ 12 h 12"/>
                  <a:gd name="T16" fmla="*/ 738 w 852"/>
                  <a:gd name="T17" fmla="*/ 12 h 12"/>
                  <a:gd name="T18" fmla="*/ 711 w 852"/>
                  <a:gd name="T19" fmla="*/ 12 h 12"/>
                  <a:gd name="T20" fmla="*/ 684 w 852"/>
                  <a:gd name="T21" fmla="*/ 12 h 12"/>
                  <a:gd name="T22" fmla="*/ 657 w 852"/>
                  <a:gd name="T23" fmla="*/ 12 h 12"/>
                  <a:gd name="T24" fmla="*/ 630 w 852"/>
                  <a:gd name="T25" fmla="*/ 12 h 12"/>
                  <a:gd name="T26" fmla="*/ 602 w 852"/>
                  <a:gd name="T27" fmla="*/ 12 h 12"/>
                  <a:gd name="T28" fmla="*/ 576 w 852"/>
                  <a:gd name="T29" fmla="*/ 12 h 12"/>
                  <a:gd name="T30" fmla="*/ 570 w 852"/>
                  <a:gd name="T31" fmla="*/ 6 h 12"/>
                  <a:gd name="T32" fmla="*/ 564 w 852"/>
                  <a:gd name="T33" fmla="*/ 0 h 12"/>
                  <a:gd name="T34" fmla="*/ 559 w 852"/>
                  <a:gd name="T35" fmla="*/ 6 h 12"/>
                  <a:gd name="T36" fmla="*/ 552 w 852"/>
                  <a:gd name="T37" fmla="*/ 12 h 12"/>
                  <a:gd name="T38" fmla="*/ 485 w 852"/>
                  <a:gd name="T39" fmla="*/ 12 h 12"/>
                  <a:gd name="T40" fmla="*/ 418 w 852"/>
                  <a:gd name="T41" fmla="*/ 12 h 12"/>
                  <a:gd name="T42" fmla="*/ 350 w 852"/>
                  <a:gd name="T43" fmla="*/ 12 h 12"/>
                  <a:gd name="T44" fmla="*/ 282 w 852"/>
                  <a:gd name="T45" fmla="*/ 12 h 12"/>
                  <a:gd name="T46" fmla="*/ 214 w 852"/>
                  <a:gd name="T47" fmla="*/ 12 h 12"/>
                  <a:gd name="T48" fmla="*/ 147 w 852"/>
                  <a:gd name="T49" fmla="*/ 12 h 12"/>
                  <a:gd name="T50" fmla="*/ 79 w 852"/>
                  <a:gd name="T51" fmla="*/ 12 h 12"/>
                  <a:gd name="T52" fmla="*/ 12 w 852"/>
                  <a:gd name="T53" fmla="*/ 12 h 12"/>
                  <a:gd name="T54" fmla="*/ 6 w 852"/>
                  <a:gd name="T55" fmla="*/ 6 h 12"/>
                  <a:gd name="T56" fmla="*/ 0 w 852"/>
                  <a:gd name="T5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52" h="12">
                    <a:moveTo>
                      <a:pt x="852" y="0"/>
                    </a:moveTo>
                    <a:lnTo>
                      <a:pt x="841" y="0"/>
                    </a:lnTo>
                    <a:lnTo>
                      <a:pt x="828" y="0"/>
                    </a:lnTo>
                    <a:lnTo>
                      <a:pt x="816" y="0"/>
                    </a:lnTo>
                    <a:lnTo>
                      <a:pt x="804" y="0"/>
                    </a:lnTo>
                    <a:lnTo>
                      <a:pt x="798" y="6"/>
                    </a:lnTo>
                    <a:lnTo>
                      <a:pt x="792" y="12"/>
                    </a:lnTo>
                    <a:lnTo>
                      <a:pt x="764" y="12"/>
                    </a:lnTo>
                    <a:lnTo>
                      <a:pt x="738" y="12"/>
                    </a:lnTo>
                    <a:lnTo>
                      <a:pt x="711" y="12"/>
                    </a:lnTo>
                    <a:lnTo>
                      <a:pt x="684" y="12"/>
                    </a:lnTo>
                    <a:lnTo>
                      <a:pt x="657" y="12"/>
                    </a:lnTo>
                    <a:lnTo>
                      <a:pt x="630" y="12"/>
                    </a:lnTo>
                    <a:lnTo>
                      <a:pt x="602" y="12"/>
                    </a:lnTo>
                    <a:lnTo>
                      <a:pt x="576" y="12"/>
                    </a:lnTo>
                    <a:lnTo>
                      <a:pt x="570" y="6"/>
                    </a:lnTo>
                    <a:lnTo>
                      <a:pt x="564" y="0"/>
                    </a:lnTo>
                    <a:lnTo>
                      <a:pt x="559" y="6"/>
                    </a:lnTo>
                    <a:lnTo>
                      <a:pt x="552" y="12"/>
                    </a:lnTo>
                    <a:lnTo>
                      <a:pt x="485" y="12"/>
                    </a:lnTo>
                    <a:lnTo>
                      <a:pt x="418" y="12"/>
                    </a:lnTo>
                    <a:lnTo>
                      <a:pt x="350" y="12"/>
                    </a:lnTo>
                    <a:lnTo>
                      <a:pt x="282" y="12"/>
                    </a:lnTo>
                    <a:lnTo>
                      <a:pt x="214" y="12"/>
                    </a:lnTo>
                    <a:lnTo>
                      <a:pt x="147" y="12"/>
                    </a:lnTo>
                    <a:lnTo>
                      <a:pt x="79" y="12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7" name="Freeform 397"/>
              <p:cNvSpPr>
                <a:spLocks/>
              </p:cNvSpPr>
              <p:nvPr/>
            </p:nvSpPr>
            <p:spPr bwMode="auto">
              <a:xfrm>
                <a:off x="7093" y="1055"/>
                <a:ext cx="166" cy="2"/>
              </a:xfrm>
              <a:custGeom>
                <a:avLst/>
                <a:gdLst>
                  <a:gd name="T0" fmla="*/ 829 w 829"/>
                  <a:gd name="T1" fmla="*/ 0 h 12"/>
                  <a:gd name="T2" fmla="*/ 823 w 829"/>
                  <a:gd name="T3" fmla="*/ 6 h 12"/>
                  <a:gd name="T4" fmla="*/ 816 w 829"/>
                  <a:gd name="T5" fmla="*/ 12 h 12"/>
                  <a:gd name="T6" fmla="*/ 805 w 829"/>
                  <a:gd name="T7" fmla="*/ 12 h 12"/>
                  <a:gd name="T8" fmla="*/ 793 w 829"/>
                  <a:gd name="T9" fmla="*/ 12 h 12"/>
                  <a:gd name="T10" fmla="*/ 788 w 829"/>
                  <a:gd name="T11" fmla="*/ 6 h 12"/>
                  <a:gd name="T12" fmla="*/ 781 w 829"/>
                  <a:gd name="T13" fmla="*/ 0 h 12"/>
                  <a:gd name="T14" fmla="*/ 751 w 829"/>
                  <a:gd name="T15" fmla="*/ 0 h 12"/>
                  <a:gd name="T16" fmla="*/ 722 w 829"/>
                  <a:gd name="T17" fmla="*/ 0 h 12"/>
                  <a:gd name="T18" fmla="*/ 692 w 829"/>
                  <a:gd name="T19" fmla="*/ 0 h 12"/>
                  <a:gd name="T20" fmla="*/ 661 w 829"/>
                  <a:gd name="T21" fmla="*/ 0 h 12"/>
                  <a:gd name="T22" fmla="*/ 655 w 829"/>
                  <a:gd name="T23" fmla="*/ 6 h 12"/>
                  <a:gd name="T24" fmla="*/ 649 w 829"/>
                  <a:gd name="T25" fmla="*/ 12 h 12"/>
                  <a:gd name="T26" fmla="*/ 637 w 829"/>
                  <a:gd name="T27" fmla="*/ 12 h 12"/>
                  <a:gd name="T28" fmla="*/ 625 w 829"/>
                  <a:gd name="T29" fmla="*/ 12 h 12"/>
                  <a:gd name="T30" fmla="*/ 619 w 829"/>
                  <a:gd name="T31" fmla="*/ 6 h 12"/>
                  <a:gd name="T32" fmla="*/ 612 w 829"/>
                  <a:gd name="T33" fmla="*/ 0 h 12"/>
                  <a:gd name="T34" fmla="*/ 598 w 829"/>
                  <a:gd name="T35" fmla="*/ 0 h 12"/>
                  <a:gd name="T36" fmla="*/ 582 w 829"/>
                  <a:gd name="T37" fmla="*/ 0 h 12"/>
                  <a:gd name="T38" fmla="*/ 568 w 829"/>
                  <a:gd name="T39" fmla="*/ 0 h 12"/>
                  <a:gd name="T40" fmla="*/ 553 w 829"/>
                  <a:gd name="T41" fmla="*/ 0 h 12"/>
                  <a:gd name="T42" fmla="*/ 547 w 829"/>
                  <a:gd name="T43" fmla="*/ 6 h 12"/>
                  <a:gd name="T44" fmla="*/ 541 w 829"/>
                  <a:gd name="T45" fmla="*/ 12 h 12"/>
                  <a:gd name="T46" fmla="*/ 529 w 829"/>
                  <a:gd name="T47" fmla="*/ 12 h 12"/>
                  <a:gd name="T48" fmla="*/ 516 w 829"/>
                  <a:gd name="T49" fmla="*/ 12 h 12"/>
                  <a:gd name="T50" fmla="*/ 511 w 829"/>
                  <a:gd name="T51" fmla="*/ 6 h 12"/>
                  <a:gd name="T52" fmla="*/ 505 w 829"/>
                  <a:gd name="T53" fmla="*/ 0 h 12"/>
                  <a:gd name="T54" fmla="*/ 499 w 829"/>
                  <a:gd name="T55" fmla="*/ 6 h 12"/>
                  <a:gd name="T56" fmla="*/ 492 w 829"/>
                  <a:gd name="T57" fmla="*/ 12 h 12"/>
                  <a:gd name="T58" fmla="*/ 477 w 829"/>
                  <a:gd name="T59" fmla="*/ 12 h 12"/>
                  <a:gd name="T60" fmla="*/ 462 w 829"/>
                  <a:gd name="T61" fmla="*/ 12 h 12"/>
                  <a:gd name="T62" fmla="*/ 448 w 829"/>
                  <a:gd name="T63" fmla="*/ 12 h 12"/>
                  <a:gd name="T64" fmla="*/ 433 w 829"/>
                  <a:gd name="T65" fmla="*/ 12 h 12"/>
                  <a:gd name="T66" fmla="*/ 427 w 829"/>
                  <a:gd name="T67" fmla="*/ 6 h 12"/>
                  <a:gd name="T68" fmla="*/ 420 w 829"/>
                  <a:gd name="T69" fmla="*/ 0 h 12"/>
                  <a:gd name="T70" fmla="*/ 415 w 829"/>
                  <a:gd name="T71" fmla="*/ 6 h 12"/>
                  <a:gd name="T72" fmla="*/ 409 w 829"/>
                  <a:gd name="T73" fmla="*/ 12 h 12"/>
                  <a:gd name="T74" fmla="*/ 376 w 829"/>
                  <a:gd name="T75" fmla="*/ 12 h 12"/>
                  <a:gd name="T76" fmla="*/ 343 w 829"/>
                  <a:gd name="T77" fmla="*/ 12 h 12"/>
                  <a:gd name="T78" fmla="*/ 310 w 829"/>
                  <a:gd name="T79" fmla="*/ 12 h 12"/>
                  <a:gd name="T80" fmla="*/ 277 w 829"/>
                  <a:gd name="T81" fmla="*/ 12 h 12"/>
                  <a:gd name="T82" fmla="*/ 244 w 829"/>
                  <a:gd name="T83" fmla="*/ 12 h 12"/>
                  <a:gd name="T84" fmla="*/ 211 w 829"/>
                  <a:gd name="T85" fmla="*/ 12 h 12"/>
                  <a:gd name="T86" fmla="*/ 178 w 829"/>
                  <a:gd name="T87" fmla="*/ 12 h 12"/>
                  <a:gd name="T88" fmla="*/ 145 w 829"/>
                  <a:gd name="T89" fmla="*/ 12 h 12"/>
                  <a:gd name="T90" fmla="*/ 139 w 829"/>
                  <a:gd name="T91" fmla="*/ 6 h 12"/>
                  <a:gd name="T92" fmla="*/ 132 w 829"/>
                  <a:gd name="T93" fmla="*/ 0 h 12"/>
                  <a:gd name="T94" fmla="*/ 127 w 829"/>
                  <a:gd name="T95" fmla="*/ 6 h 12"/>
                  <a:gd name="T96" fmla="*/ 121 w 829"/>
                  <a:gd name="T97" fmla="*/ 12 h 12"/>
                  <a:gd name="T98" fmla="*/ 102 w 829"/>
                  <a:gd name="T99" fmla="*/ 12 h 12"/>
                  <a:gd name="T100" fmla="*/ 84 w 829"/>
                  <a:gd name="T101" fmla="*/ 12 h 12"/>
                  <a:gd name="T102" fmla="*/ 66 w 829"/>
                  <a:gd name="T103" fmla="*/ 12 h 12"/>
                  <a:gd name="T104" fmla="*/ 48 w 829"/>
                  <a:gd name="T105" fmla="*/ 12 h 12"/>
                  <a:gd name="T106" fmla="*/ 42 w 829"/>
                  <a:gd name="T107" fmla="*/ 6 h 12"/>
                  <a:gd name="T108" fmla="*/ 36 w 829"/>
                  <a:gd name="T109" fmla="*/ 0 h 12"/>
                  <a:gd name="T110" fmla="*/ 28 w 829"/>
                  <a:gd name="T111" fmla="*/ 0 h 12"/>
                  <a:gd name="T112" fmla="*/ 19 w 829"/>
                  <a:gd name="T113" fmla="*/ 0 h 12"/>
                  <a:gd name="T114" fmla="*/ 9 w 829"/>
                  <a:gd name="T115" fmla="*/ 0 h 12"/>
                  <a:gd name="T116" fmla="*/ 0 w 829"/>
                  <a:gd name="T11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9" h="12">
                    <a:moveTo>
                      <a:pt x="829" y="0"/>
                    </a:moveTo>
                    <a:lnTo>
                      <a:pt x="823" y="6"/>
                    </a:lnTo>
                    <a:lnTo>
                      <a:pt x="816" y="12"/>
                    </a:lnTo>
                    <a:lnTo>
                      <a:pt x="805" y="12"/>
                    </a:lnTo>
                    <a:lnTo>
                      <a:pt x="793" y="12"/>
                    </a:lnTo>
                    <a:lnTo>
                      <a:pt x="788" y="6"/>
                    </a:lnTo>
                    <a:lnTo>
                      <a:pt x="781" y="0"/>
                    </a:lnTo>
                    <a:lnTo>
                      <a:pt x="751" y="0"/>
                    </a:lnTo>
                    <a:lnTo>
                      <a:pt x="722" y="0"/>
                    </a:lnTo>
                    <a:lnTo>
                      <a:pt x="692" y="0"/>
                    </a:lnTo>
                    <a:lnTo>
                      <a:pt x="661" y="0"/>
                    </a:lnTo>
                    <a:lnTo>
                      <a:pt x="655" y="6"/>
                    </a:lnTo>
                    <a:lnTo>
                      <a:pt x="649" y="12"/>
                    </a:lnTo>
                    <a:lnTo>
                      <a:pt x="637" y="12"/>
                    </a:lnTo>
                    <a:lnTo>
                      <a:pt x="625" y="12"/>
                    </a:lnTo>
                    <a:lnTo>
                      <a:pt x="619" y="6"/>
                    </a:lnTo>
                    <a:lnTo>
                      <a:pt x="612" y="0"/>
                    </a:lnTo>
                    <a:lnTo>
                      <a:pt x="598" y="0"/>
                    </a:lnTo>
                    <a:lnTo>
                      <a:pt x="582" y="0"/>
                    </a:lnTo>
                    <a:lnTo>
                      <a:pt x="568" y="0"/>
                    </a:lnTo>
                    <a:lnTo>
                      <a:pt x="553" y="0"/>
                    </a:lnTo>
                    <a:lnTo>
                      <a:pt x="547" y="6"/>
                    </a:lnTo>
                    <a:lnTo>
                      <a:pt x="541" y="12"/>
                    </a:lnTo>
                    <a:lnTo>
                      <a:pt x="529" y="12"/>
                    </a:lnTo>
                    <a:lnTo>
                      <a:pt x="516" y="12"/>
                    </a:lnTo>
                    <a:lnTo>
                      <a:pt x="511" y="6"/>
                    </a:lnTo>
                    <a:lnTo>
                      <a:pt x="505" y="0"/>
                    </a:lnTo>
                    <a:lnTo>
                      <a:pt x="499" y="6"/>
                    </a:lnTo>
                    <a:lnTo>
                      <a:pt x="492" y="12"/>
                    </a:lnTo>
                    <a:lnTo>
                      <a:pt x="477" y="12"/>
                    </a:lnTo>
                    <a:lnTo>
                      <a:pt x="462" y="12"/>
                    </a:lnTo>
                    <a:lnTo>
                      <a:pt x="448" y="12"/>
                    </a:lnTo>
                    <a:lnTo>
                      <a:pt x="433" y="12"/>
                    </a:lnTo>
                    <a:lnTo>
                      <a:pt x="427" y="6"/>
                    </a:lnTo>
                    <a:lnTo>
                      <a:pt x="420" y="0"/>
                    </a:lnTo>
                    <a:lnTo>
                      <a:pt x="415" y="6"/>
                    </a:lnTo>
                    <a:lnTo>
                      <a:pt x="409" y="12"/>
                    </a:lnTo>
                    <a:lnTo>
                      <a:pt x="376" y="12"/>
                    </a:lnTo>
                    <a:lnTo>
                      <a:pt x="343" y="12"/>
                    </a:lnTo>
                    <a:lnTo>
                      <a:pt x="310" y="12"/>
                    </a:lnTo>
                    <a:lnTo>
                      <a:pt x="277" y="12"/>
                    </a:lnTo>
                    <a:lnTo>
                      <a:pt x="244" y="12"/>
                    </a:lnTo>
                    <a:lnTo>
                      <a:pt x="211" y="12"/>
                    </a:lnTo>
                    <a:lnTo>
                      <a:pt x="178" y="12"/>
                    </a:lnTo>
                    <a:lnTo>
                      <a:pt x="145" y="12"/>
                    </a:lnTo>
                    <a:lnTo>
                      <a:pt x="139" y="6"/>
                    </a:lnTo>
                    <a:lnTo>
                      <a:pt x="132" y="0"/>
                    </a:lnTo>
                    <a:lnTo>
                      <a:pt x="127" y="6"/>
                    </a:lnTo>
                    <a:lnTo>
                      <a:pt x="121" y="12"/>
                    </a:lnTo>
                    <a:lnTo>
                      <a:pt x="102" y="12"/>
                    </a:lnTo>
                    <a:lnTo>
                      <a:pt x="84" y="12"/>
                    </a:lnTo>
                    <a:lnTo>
                      <a:pt x="66" y="12"/>
                    </a:lnTo>
                    <a:lnTo>
                      <a:pt x="48" y="12"/>
                    </a:lnTo>
                    <a:lnTo>
                      <a:pt x="42" y="6"/>
                    </a:lnTo>
                    <a:lnTo>
                      <a:pt x="36" y="0"/>
                    </a:lnTo>
                    <a:lnTo>
                      <a:pt x="28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8" name="Freeform 398"/>
              <p:cNvSpPr>
                <a:spLocks/>
              </p:cNvSpPr>
              <p:nvPr/>
            </p:nvSpPr>
            <p:spPr bwMode="auto">
              <a:xfrm>
                <a:off x="7259" y="1055"/>
                <a:ext cx="166" cy="2"/>
              </a:xfrm>
              <a:custGeom>
                <a:avLst/>
                <a:gdLst>
                  <a:gd name="T0" fmla="*/ 829 w 829"/>
                  <a:gd name="T1" fmla="*/ 0 h 12"/>
                  <a:gd name="T2" fmla="*/ 774 w 829"/>
                  <a:gd name="T3" fmla="*/ 0 h 12"/>
                  <a:gd name="T4" fmla="*/ 718 w 829"/>
                  <a:gd name="T5" fmla="*/ 0 h 12"/>
                  <a:gd name="T6" fmla="*/ 662 w 829"/>
                  <a:gd name="T7" fmla="*/ 0 h 12"/>
                  <a:gd name="T8" fmla="*/ 607 w 829"/>
                  <a:gd name="T9" fmla="*/ 0 h 12"/>
                  <a:gd name="T10" fmla="*/ 551 w 829"/>
                  <a:gd name="T11" fmla="*/ 0 h 12"/>
                  <a:gd name="T12" fmla="*/ 496 w 829"/>
                  <a:gd name="T13" fmla="*/ 0 h 12"/>
                  <a:gd name="T14" fmla="*/ 441 w 829"/>
                  <a:gd name="T15" fmla="*/ 0 h 12"/>
                  <a:gd name="T16" fmla="*/ 385 w 829"/>
                  <a:gd name="T17" fmla="*/ 0 h 12"/>
                  <a:gd name="T18" fmla="*/ 379 w 829"/>
                  <a:gd name="T19" fmla="*/ 6 h 12"/>
                  <a:gd name="T20" fmla="*/ 372 w 829"/>
                  <a:gd name="T21" fmla="*/ 12 h 12"/>
                  <a:gd name="T22" fmla="*/ 352 w 829"/>
                  <a:gd name="T23" fmla="*/ 12 h 12"/>
                  <a:gd name="T24" fmla="*/ 331 w 829"/>
                  <a:gd name="T25" fmla="*/ 12 h 12"/>
                  <a:gd name="T26" fmla="*/ 309 w 829"/>
                  <a:gd name="T27" fmla="*/ 12 h 12"/>
                  <a:gd name="T28" fmla="*/ 289 w 829"/>
                  <a:gd name="T29" fmla="*/ 12 h 12"/>
                  <a:gd name="T30" fmla="*/ 283 w 829"/>
                  <a:gd name="T31" fmla="*/ 6 h 12"/>
                  <a:gd name="T32" fmla="*/ 276 w 829"/>
                  <a:gd name="T33" fmla="*/ 0 h 12"/>
                  <a:gd name="T34" fmla="*/ 258 w 829"/>
                  <a:gd name="T35" fmla="*/ 0 h 12"/>
                  <a:gd name="T36" fmla="*/ 240 w 829"/>
                  <a:gd name="T37" fmla="*/ 0 h 12"/>
                  <a:gd name="T38" fmla="*/ 222 w 829"/>
                  <a:gd name="T39" fmla="*/ 0 h 12"/>
                  <a:gd name="T40" fmla="*/ 204 w 829"/>
                  <a:gd name="T41" fmla="*/ 0 h 12"/>
                  <a:gd name="T42" fmla="*/ 198 w 829"/>
                  <a:gd name="T43" fmla="*/ 6 h 12"/>
                  <a:gd name="T44" fmla="*/ 192 w 829"/>
                  <a:gd name="T45" fmla="*/ 12 h 12"/>
                  <a:gd name="T46" fmla="*/ 180 w 829"/>
                  <a:gd name="T47" fmla="*/ 12 h 12"/>
                  <a:gd name="T48" fmla="*/ 168 w 829"/>
                  <a:gd name="T49" fmla="*/ 12 h 12"/>
                  <a:gd name="T50" fmla="*/ 163 w 829"/>
                  <a:gd name="T51" fmla="*/ 6 h 12"/>
                  <a:gd name="T52" fmla="*/ 156 w 829"/>
                  <a:gd name="T53" fmla="*/ 0 h 12"/>
                  <a:gd name="T54" fmla="*/ 147 w 829"/>
                  <a:gd name="T55" fmla="*/ 0 h 12"/>
                  <a:gd name="T56" fmla="*/ 138 w 829"/>
                  <a:gd name="T57" fmla="*/ 0 h 12"/>
                  <a:gd name="T58" fmla="*/ 129 w 829"/>
                  <a:gd name="T59" fmla="*/ 0 h 12"/>
                  <a:gd name="T60" fmla="*/ 120 w 829"/>
                  <a:gd name="T61" fmla="*/ 0 h 12"/>
                  <a:gd name="T62" fmla="*/ 114 w 829"/>
                  <a:gd name="T63" fmla="*/ 6 h 12"/>
                  <a:gd name="T64" fmla="*/ 108 w 829"/>
                  <a:gd name="T65" fmla="*/ 12 h 12"/>
                  <a:gd name="T66" fmla="*/ 96 w 829"/>
                  <a:gd name="T67" fmla="*/ 12 h 12"/>
                  <a:gd name="T68" fmla="*/ 84 w 829"/>
                  <a:gd name="T69" fmla="*/ 12 h 12"/>
                  <a:gd name="T70" fmla="*/ 72 w 829"/>
                  <a:gd name="T71" fmla="*/ 12 h 12"/>
                  <a:gd name="T72" fmla="*/ 60 w 829"/>
                  <a:gd name="T73" fmla="*/ 12 h 12"/>
                  <a:gd name="T74" fmla="*/ 55 w 829"/>
                  <a:gd name="T75" fmla="*/ 6 h 12"/>
                  <a:gd name="T76" fmla="*/ 48 w 829"/>
                  <a:gd name="T77" fmla="*/ 0 h 12"/>
                  <a:gd name="T78" fmla="*/ 36 w 829"/>
                  <a:gd name="T79" fmla="*/ 0 h 12"/>
                  <a:gd name="T80" fmla="*/ 25 w 829"/>
                  <a:gd name="T81" fmla="*/ 0 h 12"/>
                  <a:gd name="T82" fmla="*/ 12 w 829"/>
                  <a:gd name="T83" fmla="*/ 0 h 12"/>
                  <a:gd name="T84" fmla="*/ 0 w 829"/>
                  <a:gd name="T8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829" h="12">
                    <a:moveTo>
                      <a:pt x="829" y="0"/>
                    </a:moveTo>
                    <a:lnTo>
                      <a:pt x="774" y="0"/>
                    </a:lnTo>
                    <a:lnTo>
                      <a:pt x="718" y="0"/>
                    </a:lnTo>
                    <a:lnTo>
                      <a:pt x="662" y="0"/>
                    </a:lnTo>
                    <a:lnTo>
                      <a:pt x="607" y="0"/>
                    </a:lnTo>
                    <a:lnTo>
                      <a:pt x="551" y="0"/>
                    </a:lnTo>
                    <a:lnTo>
                      <a:pt x="496" y="0"/>
                    </a:lnTo>
                    <a:lnTo>
                      <a:pt x="441" y="0"/>
                    </a:lnTo>
                    <a:lnTo>
                      <a:pt x="385" y="0"/>
                    </a:lnTo>
                    <a:lnTo>
                      <a:pt x="379" y="6"/>
                    </a:lnTo>
                    <a:lnTo>
                      <a:pt x="372" y="12"/>
                    </a:lnTo>
                    <a:lnTo>
                      <a:pt x="352" y="12"/>
                    </a:lnTo>
                    <a:lnTo>
                      <a:pt x="331" y="12"/>
                    </a:lnTo>
                    <a:lnTo>
                      <a:pt x="309" y="12"/>
                    </a:lnTo>
                    <a:lnTo>
                      <a:pt x="289" y="12"/>
                    </a:lnTo>
                    <a:lnTo>
                      <a:pt x="283" y="6"/>
                    </a:lnTo>
                    <a:lnTo>
                      <a:pt x="276" y="0"/>
                    </a:lnTo>
                    <a:lnTo>
                      <a:pt x="258" y="0"/>
                    </a:lnTo>
                    <a:lnTo>
                      <a:pt x="240" y="0"/>
                    </a:lnTo>
                    <a:lnTo>
                      <a:pt x="222" y="0"/>
                    </a:lnTo>
                    <a:lnTo>
                      <a:pt x="204" y="0"/>
                    </a:lnTo>
                    <a:lnTo>
                      <a:pt x="198" y="6"/>
                    </a:lnTo>
                    <a:lnTo>
                      <a:pt x="192" y="12"/>
                    </a:lnTo>
                    <a:lnTo>
                      <a:pt x="180" y="12"/>
                    </a:lnTo>
                    <a:lnTo>
                      <a:pt x="168" y="12"/>
                    </a:lnTo>
                    <a:lnTo>
                      <a:pt x="163" y="6"/>
                    </a:lnTo>
                    <a:lnTo>
                      <a:pt x="156" y="0"/>
                    </a:lnTo>
                    <a:lnTo>
                      <a:pt x="147" y="0"/>
                    </a:lnTo>
                    <a:lnTo>
                      <a:pt x="138" y="0"/>
                    </a:lnTo>
                    <a:lnTo>
                      <a:pt x="129" y="0"/>
                    </a:lnTo>
                    <a:lnTo>
                      <a:pt x="120" y="0"/>
                    </a:lnTo>
                    <a:lnTo>
                      <a:pt x="114" y="6"/>
                    </a:lnTo>
                    <a:lnTo>
                      <a:pt x="108" y="12"/>
                    </a:lnTo>
                    <a:lnTo>
                      <a:pt x="96" y="12"/>
                    </a:lnTo>
                    <a:lnTo>
                      <a:pt x="84" y="12"/>
                    </a:lnTo>
                    <a:lnTo>
                      <a:pt x="72" y="12"/>
                    </a:lnTo>
                    <a:lnTo>
                      <a:pt x="60" y="12"/>
                    </a:lnTo>
                    <a:lnTo>
                      <a:pt x="55" y="6"/>
                    </a:lnTo>
                    <a:lnTo>
                      <a:pt x="48" y="0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799" name="Freeform 399"/>
              <p:cNvSpPr>
                <a:spLocks/>
              </p:cNvSpPr>
              <p:nvPr/>
            </p:nvSpPr>
            <p:spPr bwMode="auto">
              <a:xfrm>
                <a:off x="6923" y="1036"/>
                <a:ext cx="1" cy="19"/>
              </a:xfrm>
              <a:custGeom>
                <a:avLst/>
                <a:gdLst>
                  <a:gd name="T0" fmla="*/ 96 h 96"/>
                  <a:gd name="T1" fmla="*/ 72 h 96"/>
                  <a:gd name="T2" fmla="*/ 48 h 96"/>
                  <a:gd name="T3" fmla="*/ 24 h 96"/>
                  <a:gd name="T4" fmla="*/ 0 h 9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96">
                    <a:moveTo>
                      <a:pt x="0" y="96"/>
                    </a:moveTo>
                    <a:lnTo>
                      <a:pt x="0" y="72"/>
                    </a:lnTo>
                    <a:lnTo>
                      <a:pt x="0" y="48"/>
                    </a:lnTo>
                    <a:lnTo>
                      <a:pt x="0" y="2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0" name="Freeform 400"/>
              <p:cNvSpPr>
                <a:spLocks/>
              </p:cNvSpPr>
              <p:nvPr/>
            </p:nvSpPr>
            <p:spPr bwMode="auto">
              <a:xfrm>
                <a:off x="7093" y="1033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8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1" name="Freeform 401"/>
              <p:cNvSpPr>
                <a:spLocks/>
              </p:cNvSpPr>
              <p:nvPr/>
            </p:nvSpPr>
            <p:spPr bwMode="auto">
              <a:xfrm>
                <a:off x="7259" y="1033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8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2" name="Freeform 402"/>
              <p:cNvSpPr>
                <a:spLocks/>
              </p:cNvSpPr>
              <p:nvPr/>
            </p:nvSpPr>
            <p:spPr bwMode="auto">
              <a:xfrm>
                <a:off x="7425" y="1033"/>
                <a:ext cx="1" cy="22"/>
              </a:xfrm>
              <a:custGeom>
                <a:avLst/>
                <a:gdLst>
                  <a:gd name="T0" fmla="*/ 109 h 109"/>
                  <a:gd name="T1" fmla="*/ 82 h 109"/>
                  <a:gd name="T2" fmla="*/ 55 h 109"/>
                  <a:gd name="T3" fmla="*/ 28 h 109"/>
                  <a:gd name="T4" fmla="*/ 0 h 10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09">
                    <a:moveTo>
                      <a:pt x="0" y="109"/>
                    </a:moveTo>
                    <a:lnTo>
                      <a:pt x="0" y="82"/>
                    </a:lnTo>
                    <a:lnTo>
                      <a:pt x="0" y="55"/>
                    </a:lnTo>
                    <a:lnTo>
                      <a:pt x="0" y="28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3" name="Freeform 403"/>
              <p:cNvSpPr>
                <a:spLocks/>
              </p:cNvSpPr>
              <p:nvPr/>
            </p:nvSpPr>
            <p:spPr bwMode="auto">
              <a:xfrm>
                <a:off x="7425" y="1055"/>
                <a:ext cx="168" cy="1"/>
              </a:xfrm>
              <a:custGeom>
                <a:avLst/>
                <a:gdLst>
                  <a:gd name="T0" fmla="*/ 841 w 841"/>
                  <a:gd name="T1" fmla="*/ 788 w 841"/>
                  <a:gd name="T2" fmla="*/ 735 w 841"/>
                  <a:gd name="T3" fmla="*/ 683 w 841"/>
                  <a:gd name="T4" fmla="*/ 630 w 841"/>
                  <a:gd name="T5" fmla="*/ 577 w 841"/>
                  <a:gd name="T6" fmla="*/ 525 w 841"/>
                  <a:gd name="T7" fmla="*/ 472 w 841"/>
                  <a:gd name="T8" fmla="*/ 420 w 841"/>
                  <a:gd name="T9" fmla="*/ 368 w 841"/>
                  <a:gd name="T10" fmla="*/ 315 w 841"/>
                  <a:gd name="T11" fmla="*/ 263 w 841"/>
                  <a:gd name="T12" fmla="*/ 210 w 841"/>
                  <a:gd name="T13" fmla="*/ 157 w 841"/>
                  <a:gd name="T14" fmla="*/ 105 w 841"/>
                  <a:gd name="T15" fmla="*/ 52 w 841"/>
                  <a:gd name="T16" fmla="*/ 0 w 84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</a:cxnLst>
                <a:rect l="0" t="0" r="r" b="b"/>
                <a:pathLst>
                  <a:path w="841">
                    <a:moveTo>
                      <a:pt x="841" y="0"/>
                    </a:moveTo>
                    <a:lnTo>
                      <a:pt x="788" y="0"/>
                    </a:lnTo>
                    <a:lnTo>
                      <a:pt x="735" y="0"/>
                    </a:lnTo>
                    <a:lnTo>
                      <a:pt x="683" y="0"/>
                    </a:lnTo>
                    <a:lnTo>
                      <a:pt x="630" y="0"/>
                    </a:lnTo>
                    <a:lnTo>
                      <a:pt x="577" y="0"/>
                    </a:lnTo>
                    <a:lnTo>
                      <a:pt x="525" y="0"/>
                    </a:lnTo>
                    <a:lnTo>
                      <a:pt x="472" y="0"/>
                    </a:lnTo>
                    <a:lnTo>
                      <a:pt x="420" y="0"/>
                    </a:lnTo>
                    <a:lnTo>
                      <a:pt x="368" y="0"/>
                    </a:lnTo>
                    <a:lnTo>
                      <a:pt x="315" y="0"/>
                    </a:lnTo>
                    <a:lnTo>
                      <a:pt x="263" y="0"/>
                    </a:lnTo>
                    <a:lnTo>
                      <a:pt x="210" y="0"/>
                    </a:lnTo>
                    <a:lnTo>
                      <a:pt x="157" y="0"/>
                    </a:lnTo>
                    <a:lnTo>
                      <a:pt x="105" y="0"/>
                    </a:lnTo>
                    <a:lnTo>
                      <a:pt x="5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4804" name="Freeform 404"/>
              <p:cNvSpPr>
                <a:spLocks/>
              </p:cNvSpPr>
              <p:nvPr/>
            </p:nvSpPr>
            <p:spPr bwMode="auto">
              <a:xfrm>
                <a:off x="7593" y="1031"/>
                <a:ext cx="1" cy="24"/>
              </a:xfrm>
              <a:custGeom>
                <a:avLst/>
                <a:gdLst>
                  <a:gd name="T0" fmla="*/ 120 h 120"/>
                  <a:gd name="T1" fmla="*/ 90 h 120"/>
                  <a:gd name="T2" fmla="*/ 60 h 120"/>
                  <a:gd name="T3" fmla="*/ 30 h 120"/>
                  <a:gd name="T4" fmla="*/ 0 h 12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0">
                    <a:moveTo>
                      <a:pt x="0" y="120"/>
                    </a:moveTo>
                    <a:lnTo>
                      <a:pt x="0" y="90"/>
                    </a:lnTo>
                    <a:lnTo>
                      <a:pt x="0" y="60"/>
                    </a:lnTo>
                    <a:lnTo>
                      <a:pt x="0" y="3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9933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</p:grpSp>
      <p:sp>
        <p:nvSpPr>
          <p:cNvPr id="614805" name="AutoShape 405"/>
          <p:cNvSpPr>
            <a:spLocks/>
          </p:cNvSpPr>
          <p:nvPr/>
        </p:nvSpPr>
        <p:spPr bwMode="auto">
          <a:xfrm rot="16200000">
            <a:off x="2178844" y="3909219"/>
            <a:ext cx="246063" cy="2193925"/>
          </a:xfrm>
          <a:prstGeom prst="rightBrace">
            <a:avLst>
              <a:gd name="adj1" fmla="val 74301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806" name="AutoShape 406"/>
          <p:cNvSpPr>
            <a:spLocks/>
          </p:cNvSpPr>
          <p:nvPr/>
        </p:nvSpPr>
        <p:spPr bwMode="auto">
          <a:xfrm rot="16200000">
            <a:off x="6908800" y="3360738"/>
            <a:ext cx="263525" cy="2689225"/>
          </a:xfrm>
          <a:prstGeom prst="rightBrace">
            <a:avLst>
              <a:gd name="adj1" fmla="val 85040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50AD60-78B0-49D7-8860-61F603054540}" type="slidenum">
              <a:rPr lang="en-GB"/>
              <a:pPr/>
              <a:t>13</a:t>
            </a:fld>
            <a:endParaRPr lang="en-GB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(1)</a:t>
            </a:r>
            <a:endParaRPr lang="en-GB">
              <a:effectLst/>
            </a:endParaRPr>
          </a:p>
        </p:txBody>
      </p:sp>
      <p:sp>
        <p:nvSpPr>
          <p:cNvPr id="616451" name="Rectangle 3"/>
          <p:cNvSpPr>
            <a:spLocks noChangeArrowheads="1"/>
          </p:cNvSpPr>
          <p:nvPr/>
        </p:nvSpPr>
        <p:spPr bwMode="auto">
          <a:xfrm>
            <a:off x="533400" y="550863"/>
            <a:ext cx="184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-FeO-SiO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16452" name="Group 4"/>
          <p:cNvGrpSpPr>
            <a:grpSpLocks/>
          </p:cNvGrpSpPr>
          <p:nvPr/>
        </p:nvGrpSpPr>
        <p:grpSpPr bwMode="auto">
          <a:xfrm>
            <a:off x="6481763" y="750888"/>
            <a:ext cx="2444750" cy="2071687"/>
            <a:chOff x="3912" y="550"/>
            <a:chExt cx="1540" cy="1305"/>
          </a:xfrm>
        </p:grpSpPr>
        <p:sp>
          <p:nvSpPr>
            <p:cNvPr id="616453" name="Freeform 5"/>
            <p:cNvSpPr>
              <a:spLocks/>
            </p:cNvSpPr>
            <p:nvPr/>
          </p:nvSpPr>
          <p:spPr bwMode="auto">
            <a:xfrm>
              <a:off x="4491" y="928"/>
              <a:ext cx="799" cy="584"/>
            </a:xfrm>
            <a:custGeom>
              <a:avLst/>
              <a:gdLst>
                <a:gd name="T0" fmla="*/ 2668 w 2668"/>
                <a:gd name="T1" fmla="*/ 1330 h 1330"/>
                <a:gd name="T2" fmla="*/ 0 w 2668"/>
                <a:gd name="T3" fmla="*/ 0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68" h="1330">
                  <a:moveTo>
                    <a:pt x="2668" y="1330"/>
                  </a:moveTo>
                  <a:cubicBezTo>
                    <a:pt x="2147" y="783"/>
                    <a:pt x="1083" y="408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54" name="Freeform 6"/>
            <p:cNvSpPr>
              <a:spLocks noEditPoints="1"/>
            </p:cNvSpPr>
            <p:nvPr/>
          </p:nvSpPr>
          <p:spPr bwMode="auto">
            <a:xfrm>
              <a:off x="4091" y="691"/>
              <a:ext cx="399" cy="241"/>
            </a:xfrm>
            <a:custGeom>
              <a:avLst/>
              <a:gdLst>
                <a:gd name="T0" fmla="*/ 1302 w 1333"/>
                <a:gd name="T1" fmla="*/ 539 h 548"/>
                <a:gd name="T2" fmla="*/ 1247 w 1333"/>
                <a:gd name="T3" fmla="*/ 517 h 548"/>
                <a:gd name="T4" fmla="*/ 1253 w 1333"/>
                <a:gd name="T5" fmla="*/ 497 h 548"/>
                <a:gd name="T6" fmla="*/ 1285 w 1333"/>
                <a:gd name="T7" fmla="*/ 509 h 548"/>
                <a:gd name="T8" fmla="*/ 1333 w 1333"/>
                <a:gd name="T9" fmla="*/ 528 h 548"/>
                <a:gd name="T10" fmla="*/ 1185 w 1333"/>
                <a:gd name="T11" fmla="*/ 493 h 548"/>
                <a:gd name="T12" fmla="*/ 1144 w 1333"/>
                <a:gd name="T13" fmla="*/ 476 h 548"/>
                <a:gd name="T14" fmla="*/ 1113 w 1333"/>
                <a:gd name="T15" fmla="*/ 441 h 548"/>
                <a:gd name="T16" fmla="*/ 1189 w 1333"/>
                <a:gd name="T17" fmla="*/ 471 h 548"/>
                <a:gd name="T18" fmla="*/ 1185 w 1333"/>
                <a:gd name="T19" fmla="*/ 493 h 548"/>
                <a:gd name="T20" fmla="*/ 1019 w 1333"/>
                <a:gd name="T21" fmla="*/ 427 h 548"/>
                <a:gd name="T22" fmla="*/ 965 w 1333"/>
                <a:gd name="T23" fmla="*/ 405 h 548"/>
                <a:gd name="T24" fmla="*/ 982 w 1333"/>
                <a:gd name="T25" fmla="*/ 389 h 548"/>
                <a:gd name="T26" fmla="*/ 1053 w 1333"/>
                <a:gd name="T27" fmla="*/ 417 h 548"/>
                <a:gd name="T28" fmla="*/ 905 w 1333"/>
                <a:gd name="T29" fmla="*/ 381 h 548"/>
                <a:gd name="T30" fmla="*/ 825 w 1333"/>
                <a:gd name="T31" fmla="*/ 349 h 548"/>
                <a:gd name="T32" fmla="*/ 888 w 1333"/>
                <a:gd name="T33" fmla="*/ 351 h 548"/>
                <a:gd name="T34" fmla="*/ 905 w 1333"/>
                <a:gd name="T35" fmla="*/ 381 h 548"/>
                <a:gd name="T36" fmla="*/ 684 w 1333"/>
                <a:gd name="T37" fmla="*/ 293 h 548"/>
                <a:gd name="T38" fmla="*/ 772 w 1333"/>
                <a:gd name="T39" fmla="*/ 305 h 548"/>
                <a:gd name="T40" fmla="*/ 624 w 1333"/>
                <a:gd name="T41" fmla="*/ 269 h 548"/>
                <a:gd name="T42" fmla="*/ 544 w 1333"/>
                <a:gd name="T43" fmla="*/ 237 h 548"/>
                <a:gd name="T44" fmla="*/ 589 w 1333"/>
                <a:gd name="T45" fmla="*/ 232 h 548"/>
                <a:gd name="T46" fmla="*/ 624 w 1333"/>
                <a:gd name="T47" fmla="*/ 269 h 548"/>
                <a:gd name="T48" fmla="*/ 482 w 1333"/>
                <a:gd name="T49" fmla="*/ 212 h 548"/>
                <a:gd name="T50" fmla="*/ 412 w 1333"/>
                <a:gd name="T51" fmla="*/ 162 h 548"/>
                <a:gd name="T52" fmla="*/ 492 w 1333"/>
                <a:gd name="T53" fmla="*/ 193 h 548"/>
                <a:gd name="T54" fmla="*/ 344 w 1333"/>
                <a:gd name="T55" fmla="*/ 157 h 548"/>
                <a:gd name="T56" fmla="*/ 292 w 1333"/>
                <a:gd name="T57" fmla="*/ 137 h 548"/>
                <a:gd name="T58" fmla="*/ 272 w 1333"/>
                <a:gd name="T59" fmla="*/ 106 h 548"/>
                <a:gd name="T60" fmla="*/ 346 w 1333"/>
                <a:gd name="T61" fmla="*/ 135 h 548"/>
                <a:gd name="T62" fmla="*/ 344 w 1333"/>
                <a:gd name="T63" fmla="*/ 157 h 548"/>
                <a:gd name="T64" fmla="*/ 165 w 1333"/>
                <a:gd name="T65" fmla="*/ 86 h 548"/>
                <a:gd name="T66" fmla="*/ 124 w 1333"/>
                <a:gd name="T67" fmla="*/ 70 h 548"/>
                <a:gd name="T68" fmla="*/ 135 w 1333"/>
                <a:gd name="T69" fmla="*/ 51 h 548"/>
                <a:gd name="T70" fmla="*/ 212 w 1333"/>
                <a:gd name="T71" fmla="*/ 81 h 548"/>
                <a:gd name="T72" fmla="*/ 64 w 1333"/>
                <a:gd name="T73" fmla="*/ 45 h 548"/>
                <a:gd name="T74" fmla="*/ 27 w 1333"/>
                <a:gd name="T75" fmla="*/ 31 h 548"/>
                <a:gd name="T76" fmla="*/ 8 w 1333"/>
                <a:gd name="T77" fmla="*/ 0 h 548"/>
                <a:gd name="T78" fmla="*/ 66 w 1333"/>
                <a:gd name="T79" fmla="*/ 23 h 548"/>
                <a:gd name="T80" fmla="*/ 64 w 1333"/>
                <a:gd name="T81" fmla="*/ 45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33" h="548">
                  <a:moveTo>
                    <a:pt x="1325" y="548"/>
                  </a:moveTo>
                  <a:lnTo>
                    <a:pt x="1302" y="539"/>
                  </a:lnTo>
                  <a:lnTo>
                    <a:pt x="1276" y="529"/>
                  </a:lnTo>
                  <a:lnTo>
                    <a:pt x="1247" y="517"/>
                  </a:lnTo>
                  <a:lnTo>
                    <a:pt x="1245" y="517"/>
                  </a:lnTo>
                  <a:lnTo>
                    <a:pt x="1253" y="497"/>
                  </a:lnTo>
                  <a:lnTo>
                    <a:pt x="1255" y="497"/>
                  </a:lnTo>
                  <a:lnTo>
                    <a:pt x="1285" y="509"/>
                  </a:lnTo>
                  <a:lnTo>
                    <a:pt x="1310" y="519"/>
                  </a:lnTo>
                  <a:lnTo>
                    <a:pt x="1333" y="528"/>
                  </a:lnTo>
                  <a:lnTo>
                    <a:pt x="1325" y="548"/>
                  </a:lnTo>
                  <a:close/>
                  <a:moveTo>
                    <a:pt x="1185" y="493"/>
                  </a:moveTo>
                  <a:lnTo>
                    <a:pt x="1181" y="491"/>
                  </a:lnTo>
                  <a:lnTo>
                    <a:pt x="1144" y="476"/>
                  </a:lnTo>
                  <a:lnTo>
                    <a:pt x="1105" y="461"/>
                  </a:lnTo>
                  <a:lnTo>
                    <a:pt x="1113" y="441"/>
                  </a:lnTo>
                  <a:lnTo>
                    <a:pt x="1151" y="456"/>
                  </a:lnTo>
                  <a:lnTo>
                    <a:pt x="1189" y="471"/>
                  </a:lnTo>
                  <a:lnTo>
                    <a:pt x="1193" y="473"/>
                  </a:lnTo>
                  <a:lnTo>
                    <a:pt x="1185" y="493"/>
                  </a:lnTo>
                  <a:close/>
                  <a:moveTo>
                    <a:pt x="1045" y="437"/>
                  </a:moveTo>
                  <a:lnTo>
                    <a:pt x="1019" y="427"/>
                  </a:lnTo>
                  <a:lnTo>
                    <a:pt x="974" y="409"/>
                  </a:lnTo>
                  <a:lnTo>
                    <a:pt x="965" y="405"/>
                  </a:lnTo>
                  <a:lnTo>
                    <a:pt x="973" y="385"/>
                  </a:lnTo>
                  <a:lnTo>
                    <a:pt x="982" y="389"/>
                  </a:lnTo>
                  <a:lnTo>
                    <a:pt x="1027" y="407"/>
                  </a:lnTo>
                  <a:lnTo>
                    <a:pt x="1053" y="417"/>
                  </a:lnTo>
                  <a:lnTo>
                    <a:pt x="1045" y="437"/>
                  </a:lnTo>
                  <a:close/>
                  <a:moveTo>
                    <a:pt x="905" y="381"/>
                  </a:moveTo>
                  <a:lnTo>
                    <a:pt x="880" y="371"/>
                  </a:lnTo>
                  <a:lnTo>
                    <a:pt x="825" y="349"/>
                  </a:lnTo>
                  <a:lnTo>
                    <a:pt x="833" y="329"/>
                  </a:lnTo>
                  <a:lnTo>
                    <a:pt x="888" y="351"/>
                  </a:lnTo>
                  <a:lnTo>
                    <a:pt x="913" y="361"/>
                  </a:lnTo>
                  <a:lnTo>
                    <a:pt x="905" y="381"/>
                  </a:lnTo>
                  <a:close/>
                  <a:moveTo>
                    <a:pt x="765" y="325"/>
                  </a:moveTo>
                  <a:lnTo>
                    <a:pt x="684" y="293"/>
                  </a:lnTo>
                  <a:lnTo>
                    <a:pt x="692" y="273"/>
                  </a:lnTo>
                  <a:lnTo>
                    <a:pt x="772" y="305"/>
                  </a:lnTo>
                  <a:lnTo>
                    <a:pt x="765" y="325"/>
                  </a:lnTo>
                  <a:close/>
                  <a:moveTo>
                    <a:pt x="624" y="269"/>
                  </a:moveTo>
                  <a:lnTo>
                    <a:pt x="581" y="252"/>
                  </a:lnTo>
                  <a:lnTo>
                    <a:pt x="544" y="237"/>
                  </a:lnTo>
                  <a:lnTo>
                    <a:pt x="552" y="217"/>
                  </a:lnTo>
                  <a:lnTo>
                    <a:pt x="589" y="232"/>
                  </a:lnTo>
                  <a:lnTo>
                    <a:pt x="632" y="249"/>
                  </a:lnTo>
                  <a:lnTo>
                    <a:pt x="624" y="269"/>
                  </a:lnTo>
                  <a:close/>
                  <a:moveTo>
                    <a:pt x="484" y="213"/>
                  </a:moveTo>
                  <a:lnTo>
                    <a:pt x="482" y="212"/>
                  </a:lnTo>
                  <a:lnTo>
                    <a:pt x="404" y="181"/>
                  </a:lnTo>
                  <a:lnTo>
                    <a:pt x="412" y="162"/>
                  </a:lnTo>
                  <a:lnTo>
                    <a:pt x="490" y="192"/>
                  </a:lnTo>
                  <a:lnTo>
                    <a:pt x="492" y="193"/>
                  </a:lnTo>
                  <a:lnTo>
                    <a:pt x="484" y="213"/>
                  </a:lnTo>
                  <a:close/>
                  <a:moveTo>
                    <a:pt x="344" y="157"/>
                  </a:moveTo>
                  <a:lnTo>
                    <a:pt x="338" y="155"/>
                  </a:lnTo>
                  <a:lnTo>
                    <a:pt x="292" y="137"/>
                  </a:lnTo>
                  <a:lnTo>
                    <a:pt x="264" y="126"/>
                  </a:lnTo>
                  <a:lnTo>
                    <a:pt x="272" y="106"/>
                  </a:lnTo>
                  <a:lnTo>
                    <a:pt x="300" y="117"/>
                  </a:lnTo>
                  <a:lnTo>
                    <a:pt x="346" y="135"/>
                  </a:lnTo>
                  <a:lnTo>
                    <a:pt x="352" y="137"/>
                  </a:lnTo>
                  <a:lnTo>
                    <a:pt x="344" y="157"/>
                  </a:lnTo>
                  <a:close/>
                  <a:moveTo>
                    <a:pt x="204" y="101"/>
                  </a:moveTo>
                  <a:lnTo>
                    <a:pt x="165" y="86"/>
                  </a:lnTo>
                  <a:lnTo>
                    <a:pt x="127" y="71"/>
                  </a:lnTo>
                  <a:lnTo>
                    <a:pt x="124" y="70"/>
                  </a:lnTo>
                  <a:lnTo>
                    <a:pt x="132" y="50"/>
                  </a:lnTo>
                  <a:lnTo>
                    <a:pt x="135" y="51"/>
                  </a:lnTo>
                  <a:lnTo>
                    <a:pt x="173" y="66"/>
                  </a:lnTo>
                  <a:lnTo>
                    <a:pt x="212" y="81"/>
                  </a:lnTo>
                  <a:lnTo>
                    <a:pt x="204" y="101"/>
                  </a:lnTo>
                  <a:close/>
                  <a:moveTo>
                    <a:pt x="64" y="45"/>
                  </a:moveTo>
                  <a:lnTo>
                    <a:pt x="58" y="43"/>
                  </a:lnTo>
                  <a:lnTo>
                    <a:pt x="27" y="31"/>
                  </a:lnTo>
                  <a:lnTo>
                    <a:pt x="0" y="20"/>
                  </a:lnTo>
                  <a:lnTo>
                    <a:pt x="8" y="0"/>
                  </a:lnTo>
                  <a:lnTo>
                    <a:pt x="35" y="11"/>
                  </a:lnTo>
                  <a:lnTo>
                    <a:pt x="66" y="23"/>
                  </a:lnTo>
                  <a:lnTo>
                    <a:pt x="72" y="26"/>
                  </a:lnTo>
                  <a:lnTo>
                    <a:pt x="64" y="45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6455" name="Freeform 7"/>
            <p:cNvSpPr>
              <a:spLocks noEditPoints="1"/>
            </p:cNvSpPr>
            <p:nvPr/>
          </p:nvSpPr>
          <p:spPr bwMode="auto">
            <a:xfrm>
              <a:off x="4089" y="688"/>
              <a:ext cx="207" cy="819"/>
            </a:xfrm>
            <a:custGeom>
              <a:avLst/>
              <a:gdLst>
                <a:gd name="T0" fmla="*/ 642 w 691"/>
                <a:gd name="T1" fmla="*/ 1784 h 1865"/>
                <a:gd name="T2" fmla="*/ 691 w 691"/>
                <a:gd name="T3" fmla="*/ 1857 h 1865"/>
                <a:gd name="T4" fmla="*/ 620 w 691"/>
                <a:gd name="T5" fmla="*/ 1723 h 1865"/>
                <a:gd name="T6" fmla="*/ 611 w 691"/>
                <a:gd name="T7" fmla="*/ 1635 h 1865"/>
                <a:gd name="T8" fmla="*/ 620 w 691"/>
                <a:gd name="T9" fmla="*/ 1723 h 1865"/>
                <a:gd name="T10" fmla="*/ 539 w 691"/>
                <a:gd name="T11" fmla="*/ 1500 h 1865"/>
                <a:gd name="T12" fmla="*/ 589 w 691"/>
                <a:gd name="T13" fmla="*/ 1574 h 1865"/>
                <a:gd name="T14" fmla="*/ 517 w 691"/>
                <a:gd name="T15" fmla="*/ 1439 h 1865"/>
                <a:gd name="T16" fmla="*/ 508 w 691"/>
                <a:gd name="T17" fmla="*/ 1351 h 1865"/>
                <a:gd name="T18" fmla="*/ 517 w 691"/>
                <a:gd name="T19" fmla="*/ 1439 h 1865"/>
                <a:gd name="T20" fmla="*/ 437 w 691"/>
                <a:gd name="T21" fmla="*/ 1217 h 1865"/>
                <a:gd name="T22" fmla="*/ 486 w 691"/>
                <a:gd name="T23" fmla="*/ 1291 h 1865"/>
                <a:gd name="T24" fmla="*/ 415 w 691"/>
                <a:gd name="T25" fmla="*/ 1156 h 1865"/>
                <a:gd name="T26" fmla="*/ 406 w 691"/>
                <a:gd name="T27" fmla="*/ 1068 h 1865"/>
                <a:gd name="T28" fmla="*/ 415 w 691"/>
                <a:gd name="T29" fmla="*/ 1156 h 1865"/>
                <a:gd name="T30" fmla="*/ 334 w 691"/>
                <a:gd name="T31" fmla="*/ 933 h 1865"/>
                <a:gd name="T32" fmla="*/ 384 w 691"/>
                <a:gd name="T33" fmla="*/ 1007 h 1865"/>
                <a:gd name="T34" fmla="*/ 312 w 691"/>
                <a:gd name="T35" fmla="*/ 873 h 1865"/>
                <a:gd name="T36" fmla="*/ 303 w 691"/>
                <a:gd name="T37" fmla="*/ 784 h 1865"/>
                <a:gd name="T38" fmla="*/ 312 w 691"/>
                <a:gd name="T39" fmla="*/ 873 h 1865"/>
                <a:gd name="T40" fmla="*/ 232 w 691"/>
                <a:gd name="T41" fmla="*/ 650 h 1865"/>
                <a:gd name="T42" fmla="*/ 282 w 691"/>
                <a:gd name="T43" fmla="*/ 724 h 1865"/>
                <a:gd name="T44" fmla="*/ 210 w 691"/>
                <a:gd name="T45" fmla="*/ 589 h 1865"/>
                <a:gd name="T46" fmla="*/ 201 w 691"/>
                <a:gd name="T47" fmla="*/ 501 h 1865"/>
                <a:gd name="T48" fmla="*/ 210 w 691"/>
                <a:gd name="T49" fmla="*/ 589 h 1865"/>
                <a:gd name="T50" fmla="*/ 130 w 691"/>
                <a:gd name="T51" fmla="*/ 367 h 1865"/>
                <a:gd name="T52" fmla="*/ 179 w 691"/>
                <a:gd name="T53" fmla="*/ 440 h 1865"/>
                <a:gd name="T54" fmla="*/ 108 w 691"/>
                <a:gd name="T55" fmla="*/ 306 h 1865"/>
                <a:gd name="T56" fmla="*/ 99 w 691"/>
                <a:gd name="T57" fmla="*/ 218 h 1865"/>
                <a:gd name="T58" fmla="*/ 108 w 691"/>
                <a:gd name="T59" fmla="*/ 306 h 1865"/>
                <a:gd name="T60" fmla="*/ 27 w 691"/>
                <a:gd name="T61" fmla="*/ 83 h 1865"/>
                <a:gd name="T62" fmla="*/ 77 w 691"/>
                <a:gd name="T63" fmla="*/ 157 h 1865"/>
                <a:gd name="T64" fmla="*/ 5 w 691"/>
                <a:gd name="T65" fmla="*/ 23 h 1865"/>
                <a:gd name="T66" fmla="*/ 20 w 691"/>
                <a:gd name="T67" fmla="*/ 0 h 1865"/>
                <a:gd name="T68" fmla="*/ 5 w 691"/>
                <a:gd name="T69" fmla="*/ 23 h 1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1" h="1865">
                  <a:moveTo>
                    <a:pt x="671" y="1865"/>
                  </a:moveTo>
                  <a:lnTo>
                    <a:pt x="642" y="1784"/>
                  </a:lnTo>
                  <a:lnTo>
                    <a:pt x="662" y="1776"/>
                  </a:lnTo>
                  <a:lnTo>
                    <a:pt x="691" y="1857"/>
                  </a:lnTo>
                  <a:lnTo>
                    <a:pt x="671" y="1865"/>
                  </a:lnTo>
                  <a:close/>
                  <a:moveTo>
                    <a:pt x="620" y="1723"/>
                  </a:moveTo>
                  <a:lnTo>
                    <a:pt x="590" y="1642"/>
                  </a:lnTo>
                  <a:lnTo>
                    <a:pt x="611" y="1635"/>
                  </a:lnTo>
                  <a:lnTo>
                    <a:pt x="640" y="1716"/>
                  </a:lnTo>
                  <a:lnTo>
                    <a:pt x="620" y="1723"/>
                  </a:lnTo>
                  <a:close/>
                  <a:moveTo>
                    <a:pt x="568" y="1581"/>
                  </a:moveTo>
                  <a:lnTo>
                    <a:pt x="539" y="1500"/>
                  </a:lnTo>
                  <a:lnTo>
                    <a:pt x="559" y="1493"/>
                  </a:lnTo>
                  <a:lnTo>
                    <a:pt x="589" y="1574"/>
                  </a:lnTo>
                  <a:lnTo>
                    <a:pt x="568" y="1581"/>
                  </a:lnTo>
                  <a:close/>
                  <a:moveTo>
                    <a:pt x="517" y="1439"/>
                  </a:moveTo>
                  <a:lnTo>
                    <a:pt x="488" y="1358"/>
                  </a:lnTo>
                  <a:lnTo>
                    <a:pt x="508" y="1351"/>
                  </a:lnTo>
                  <a:lnTo>
                    <a:pt x="537" y="1432"/>
                  </a:lnTo>
                  <a:lnTo>
                    <a:pt x="517" y="1439"/>
                  </a:lnTo>
                  <a:close/>
                  <a:moveTo>
                    <a:pt x="466" y="1298"/>
                  </a:moveTo>
                  <a:lnTo>
                    <a:pt x="437" y="1217"/>
                  </a:lnTo>
                  <a:lnTo>
                    <a:pt x="457" y="1210"/>
                  </a:lnTo>
                  <a:lnTo>
                    <a:pt x="486" y="1291"/>
                  </a:lnTo>
                  <a:lnTo>
                    <a:pt x="466" y="1298"/>
                  </a:lnTo>
                  <a:close/>
                  <a:moveTo>
                    <a:pt x="415" y="1156"/>
                  </a:moveTo>
                  <a:lnTo>
                    <a:pt x="386" y="1075"/>
                  </a:lnTo>
                  <a:lnTo>
                    <a:pt x="406" y="1068"/>
                  </a:lnTo>
                  <a:lnTo>
                    <a:pt x="435" y="1149"/>
                  </a:lnTo>
                  <a:lnTo>
                    <a:pt x="415" y="1156"/>
                  </a:lnTo>
                  <a:close/>
                  <a:moveTo>
                    <a:pt x="364" y="1014"/>
                  </a:moveTo>
                  <a:lnTo>
                    <a:pt x="334" y="933"/>
                  </a:lnTo>
                  <a:lnTo>
                    <a:pt x="355" y="926"/>
                  </a:lnTo>
                  <a:lnTo>
                    <a:pt x="384" y="1007"/>
                  </a:lnTo>
                  <a:lnTo>
                    <a:pt x="364" y="1014"/>
                  </a:lnTo>
                  <a:close/>
                  <a:moveTo>
                    <a:pt x="312" y="873"/>
                  </a:moveTo>
                  <a:lnTo>
                    <a:pt x="283" y="792"/>
                  </a:lnTo>
                  <a:lnTo>
                    <a:pt x="303" y="784"/>
                  </a:lnTo>
                  <a:lnTo>
                    <a:pt x="333" y="865"/>
                  </a:lnTo>
                  <a:lnTo>
                    <a:pt x="312" y="873"/>
                  </a:lnTo>
                  <a:close/>
                  <a:moveTo>
                    <a:pt x="261" y="731"/>
                  </a:moveTo>
                  <a:lnTo>
                    <a:pt x="232" y="650"/>
                  </a:lnTo>
                  <a:lnTo>
                    <a:pt x="252" y="643"/>
                  </a:lnTo>
                  <a:lnTo>
                    <a:pt x="282" y="724"/>
                  </a:lnTo>
                  <a:lnTo>
                    <a:pt x="261" y="731"/>
                  </a:lnTo>
                  <a:close/>
                  <a:moveTo>
                    <a:pt x="210" y="589"/>
                  </a:moveTo>
                  <a:lnTo>
                    <a:pt x="181" y="508"/>
                  </a:lnTo>
                  <a:lnTo>
                    <a:pt x="201" y="501"/>
                  </a:lnTo>
                  <a:lnTo>
                    <a:pt x="230" y="582"/>
                  </a:lnTo>
                  <a:lnTo>
                    <a:pt x="210" y="589"/>
                  </a:lnTo>
                  <a:close/>
                  <a:moveTo>
                    <a:pt x="159" y="448"/>
                  </a:moveTo>
                  <a:lnTo>
                    <a:pt x="130" y="367"/>
                  </a:lnTo>
                  <a:lnTo>
                    <a:pt x="150" y="359"/>
                  </a:lnTo>
                  <a:lnTo>
                    <a:pt x="179" y="440"/>
                  </a:lnTo>
                  <a:lnTo>
                    <a:pt x="159" y="448"/>
                  </a:lnTo>
                  <a:close/>
                  <a:moveTo>
                    <a:pt x="108" y="306"/>
                  </a:moveTo>
                  <a:lnTo>
                    <a:pt x="79" y="225"/>
                  </a:lnTo>
                  <a:lnTo>
                    <a:pt x="99" y="218"/>
                  </a:lnTo>
                  <a:lnTo>
                    <a:pt x="128" y="299"/>
                  </a:lnTo>
                  <a:lnTo>
                    <a:pt x="108" y="306"/>
                  </a:lnTo>
                  <a:close/>
                  <a:moveTo>
                    <a:pt x="57" y="164"/>
                  </a:moveTo>
                  <a:lnTo>
                    <a:pt x="27" y="83"/>
                  </a:lnTo>
                  <a:lnTo>
                    <a:pt x="47" y="76"/>
                  </a:lnTo>
                  <a:lnTo>
                    <a:pt x="77" y="157"/>
                  </a:lnTo>
                  <a:lnTo>
                    <a:pt x="57" y="164"/>
                  </a:lnTo>
                  <a:close/>
                  <a:moveTo>
                    <a:pt x="5" y="23"/>
                  </a:moveTo>
                  <a:lnTo>
                    <a:pt x="0" y="7"/>
                  </a:lnTo>
                  <a:lnTo>
                    <a:pt x="20" y="0"/>
                  </a:lnTo>
                  <a:lnTo>
                    <a:pt x="26" y="15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6456" name="Freeform 8"/>
            <p:cNvSpPr>
              <a:spLocks noEditPoints="1"/>
            </p:cNvSpPr>
            <p:nvPr/>
          </p:nvSpPr>
          <p:spPr bwMode="auto">
            <a:xfrm>
              <a:off x="4259" y="1504"/>
              <a:ext cx="37" cy="129"/>
            </a:xfrm>
            <a:custGeom>
              <a:avLst/>
              <a:gdLst>
                <a:gd name="T0" fmla="*/ 125 w 125"/>
                <a:gd name="T1" fmla="*/ 8 h 294"/>
                <a:gd name="T2" fmla="*/ 96 w 125"/>
                <a:gd name="T3" fmla="*/ 88 h 294"/>
                <a:gd name="T4" fmla="*/ 75 w 125"/>
                <a:gd name="T5" fmla="*/ 81 h 294"/>
                <a:gd name="T6" fmla="*/ 105 w 125"/>
                <a:gd name="T7" fmla="*/ 0 h 294"/>
                <a:gd name="T8" fmla="*/ 125 w 125"/>
                <a:gd name="T9" fmla="*/ 8 h 294"/>
                <a:gd name="T10" fmla="*/ 73 w 125"/>
                <a:gd name="T11" fmla="*/ 149 h 294"/>
                <a:gd name="T12" fmla="*/ 44 w 125"/>
                <a:gd name="T13" fmla="*/ 230 h 294"/>
                <a:gd name="T14" fmla="*/ 24 w 125"/>
                <a:gd name="T15" fmla="*/ 223 h 294"/>
                <a:gd name="T16" fmla="*/ 53 w 125"/>
                <a:gd name="T17" fmla="*/ 142 h 294"/>
                <a:gd name="T18" fmla="*/ 73 w 125"/>
                <a:gd name="T19" fmla="*/ 149 h 294"/>
                <a:gd name="T20" fmla="*/ 22 w 125"/>
                <a:gd name="T21" fmla="*/ 291 h 294"/>
                <a:gd name="T22" fmla="*/ 20 w 125"/>
                <a:gd name="T23" fmla="*/ 294 h 294"/>
                <a:gd name="T24" fmla="*/ 0 w 125"/>
                <a:gd name="T25" fmla="*/ 287 h 294"/>
                <a:gd name="T26" fmla="*/ 2 w 125"/>
                <a:gd name="T27" fmla="*/ 283 h 294"/>
                <a:gd name="T28" fmla="*/ 22 w 125"/>
                <a:gd name="T29" fmla="*/ 29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294">
                  <a:moveTo>
                    <a:pt x="125" y="8"/>
                  </a:moveTo>
                  <a:lnTo>
                    <a:pt x="96" y="88"/>
                  </a:lnTo>
                  <a:lnTo>
                    <a:pt x="75" y="81"/>
                  </a:lnTo>
                  <a:lnTo>
                    <a:pt x="105" y="0"/>
                  </a:lnTo>
                  <a:lnTo>
                    <a:pt x="125" y="8"/>
                  </a:lnTo>
                  <a:close/>
                  <a:moveTo>
                    <a:pt x="73" y="149"/>
                  </a:moveTo>
                  <a:lnTo>
                    <a:pt x="44" y="230"/>
                  </a:lnTo>
                  <a:lnTo>
                    <a:pt x="24" y="223"/>
                  </a:lnTo>
                  <a:lnTo>
                    <a:pt x="53" y="142"/>
                  </a:lnTo>
                  <a:lnTo>
                    <a:pt x="73" y="149"/>
                  </a:lnTo>
                  <a:close/>
                  <a:moveTo>
                    <a:pt x="22" y="291"/>
                  </a:moveTo>
                  <a:lnTo>
                    <a:pt x="20" y="294"/>
                  </a:lnTo>
                  <a:lnTo>
                    <a:pt x="0" y="287"/>
                  </a:lnTo>
                  <a:lnTo>
                    <a:pt x="2" y="283"/>
                  </a:lnTo>
                  <a:lnTo>
                    <a:pt x="22" y="291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6457" name="Line 9"/>
            <p:cNvSpPr>
              <a:spLocks noChangeShapeType="1"/>
            </p:cNvSpPr>
            <p:nvPr/>
          </p:nvSpPr>
          <p:spPr bwMode="auto">
            <a:xfrm flipH="1">
              <a:off x="5286" y="1495"/>
              <a:ext cx="54" cy="2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58" name="Line 10"/>
            <p:cNvSpPr>
              <a:spLocks noChangeShapeType="1"/>
            </p:cNvSpPr>
            <p:nvPr/>
          </p:nvSpPr>
          <p:spPr bwMode="auto">
            <a:xfrm flipH="1">
              <a:off x="4293" y="1515"/>
              <a:ext cx="104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59" name="Line 11"/>
            <p:cNvSpPr>
              <a:spLocks noChangeShapeType="1"/>
            </p:cNvSpPr>
            <p:nvPr/>
          </p:nvSpPr>
          <p:spPr bwMode="auto">
            <a:xfrm>
              <a:off x="4092" y="664"/>
              <a:ext cx="0" cy="98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0" name="Line 12"/>
            <p:cNvSpPr>
              <a:spLocks noChangeShapeType="1"/>
            </p:cNvSpPr>
            <p:nvPr/>
          </p:nvSpPr>
          <p:spPr bwMode="auto">
            <a:xfrm>
              <a:off x="4092" y="1590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1" name="Line 13"/>
            <p:cNvSpPr>
              <a:spLocks noChangeShapeType="1"/>
            </p:cNvSpPr>
            <p:nvPr/>
          </p:nvSpPr>
          <p:spPr bwMode="auto">
            <a:xfrm>
              <a:off x="4092" y="153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2" name="Line 14"/>
            <p:cNvSpPr>
              <a:spLocks noChangeShapeType="1"/>
            </p:cNvSpPr>
            <p:nvPr/>
          </p:nvSpPr>
          <p:spPr bwMode="auto">
            <a:xfrm>
              <a:off x="4092" y="148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3" name="Line 15"/>
            <p:cNvSpPr>
              <a:spLocks noChangeShapeType="1"/>
            </p:cNvSpPr>
            <p:nvPr/>
          </p:nvSpPr>
          <p:spPr bwMode="auto">
            <a:xfrm>
              <a:off x="4092" y="1427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4" name="Line 16"/>
            <p:cNvSpPr>
              <a:spLocks noChangeShapeType="1"/>
            </p:cNvSpPr>
            <p:nvPr/>
          </p:nvSpPr>
          <p:spPr bwMode="auto">
            <a:xfrm>
              <a:off x="4092" y="137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5" name="Line 17"/>
            <p:cNvSpPr>
              <a:spLocks noChangeShapeType="1"/>
            </p:cNvSpPr>
            <p:nvPr/>
          </p:nvSpPr>
          <p:spPr bwMode="auto">
            <a:xfrm>
              <a:off x="4092" y="131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6" name="Line 18"/>
            <p:cNvSpPr>
              <a:spLocks noChangeShapeType="1"/>
            </p:cNvSpPr>
            <p:nvPr/>
          </p:nvSpPr>
          <p:spPr bwMode="auto">
            <a:xfrm>
              <a:off x="4092" y="1264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7" name="Line 19"/>
            <p:cNvSpPr>
              <a:spLocks noChangeShapeType="1"/>
            </p:cNvSpPr>
            <p:nvPr/>
          </p:nvSpPr>
          <p:spPr bwMode="auto">
            <a:xfrm>
              <a:off x="4092" y="1209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8" name="Line 20"/>
            <p:cNvSpPr>
              <a:spLocks noChangeShapeType="1"/>
            </p:cNvSpPr>
            <p:nvPr/>
          </p:nvSpPr>
          <p:spPr bwMode="auto">
            <a:xfrm>
              <a:off x="4092" y="115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69" name="Line 21"/>
            <p:cNvSpPr>
              <a:spLocks noChangeShapeType="1"/>
            </p:cNvSpPr>
            <p:nvPr/>
          </p:nvSpPr>
          <p:spPr bwMode="auto">
            <a:xfrm>
              <a:off x="4092" y="110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0" name="Line 22"/>
            <p:cNvSpPr>
              <a:spLocks noChangeShapeType="1"/>
            </p:cNvSpPr>
            <p:nvPr/>
          </p:nvSpPr>
          <p:spPr bwMode="auto">
            <a:xfrm>
              <a:off x="4092" y="104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1" name="Line 23"/>
            <p:cNvSpPr>
              <a:spLocks noChangeShapeType="1"/>
            </p:cNvSpPr>
            <p:nvPr/>
          </p:nvSpPr>
          <p:spPr bwMode="auto">
            <a:xfrm>
              <a:off x="4092" y="99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2" name="Line 24"/>
            <p:cNvSpPr>
              <a:spLocks noChangeShapeType="1"/>
            </p:cNvSpPr>
            <p:nvPr/>
          </p:nvSpPr>
          <p:spPr bwMode="auto">
            <a:xfrm>
              <a:off x="4092" y="937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3" name="Line 25"/>
            <p:cNvSpPr>
              <a:spLocks noChangeShapeType="1"/>
            </p:cNvSpPr>
            <p:nvPr/>
          </p:nvSpPr>
          <p:spPr bwMode="auto">
            <a:xfrm>
              <a:off x="4092" y="88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4" name="Line 26"/>
            <p:cNvSpPr>
              <a:spLocks noChangeShapeType="1"/>
            </p:cNvSpPr>
            <p:nvPr/>
          </p:nvSpPr>
          <p:spPr bwMode="auto">
            <a:xfrm>
              <a:off x="4092" y="8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5" name="Line 27"/>
            <p:cNvSpPr>
              <a:spLocks noChangeShapeType="1"/>
            </p:cNvSpPr>
            <p:nvPr/>
          </p:nvSpPr>
          <p:spPr bwMode="auto">
            <a:xfrm>
              <a:off x="4092" y="773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6" name="Line 28"/>
            <p:cNvSpPr>
              <a:spLocks noChangeShapeType="1"/>
            </p:cNvSpPr>
            <p:nvPr/>
          </p:nvSpPr>
          <p:spPr bwMode="auto">
            <a:xfrm>
              <a:off x="4092" y="7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7" name="Line 29"/>
            <p:cNvSpPr>
              <a:spLocks noChangeShapeType="1"/>
            </p:cNvSpPr>
            <p:nvPr/>
          </p:nvSpPr>
          <p:spPr bwMode="auto">
            <a:xfrm>
              <a:off x="4092" y="66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8" name="Line 30"/>
            <p:cNvSpPr>
              <a:spLocks noChangeShapeType="1"/>
            </p:cNvSpPr>
            <p:nvPr/>
          </p:nvSpPr>
          <p:spPr bwMode="auto">
            <a:xfrm>
              <a:off x="4092" y="1536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79" name="Line 31"/>
            <p:cNvSpPr>
              <a:spLocks noChangeShapeType="1"/>
            </p:cNvSpPr>
            <p:nvPr/>
          </p:nvSpPr>
          <p:spPr bwMode="auto">
            <a:xfrm>
              <a:off x="4092" y="1427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0" name="Line 32"/>
            <p:cNvSpPr>
              <a:spLocks noChangeShapeType="1"/>
            </p:cNvSpPr>
            <p:nvPr/>
          </p:nvSpPr>
          <p:spPr bwMode="auto">
            <a:xfrm>
              <a:off x="4092" y="1318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1" name="Line 33"/>
            <p:cNvSpPr>
              <a:spLocks noChangeShapeType="1"/>
            </p:cNvSpPr>
            <p:nvPr/>
          </p:nvSpPr>
          <p:spPr bwMode="auto">
            <a:xfrm>
              <a:off x="4092" y="1209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2" name="Line 34"/>
            <p:cNvSpPr>
              <a:spLocks noChangeShapeType="1"/>
            </p:cNvSpPr>
            <p:nvPr/>
          </p:nvSpPr>
          <p:spPr bwMode="auto">
            <a:xfrm>
              <a:off x="4092" y="1100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3" name="Line 35"/>
            <p:cNvSpPr>
              <a:spLocks noChangeShapeType="1"/>
            </p:cNvSpPr>
            <p:nvPr/>
          </p:nvSpPr>
          <p:spPr bwMode="auto">
            <a:xfrm>
              <a:off x="4092" y="991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4" name="Line 36"/>
            <p:cNvSpPr>
              <a:spLocks noChangeShapeType="1"/>
            </p:cNvSpPr>
            <p:nvPr/>
          </p:nvSpPr>
          <p:spPr bwMode="auto">
            <a:xfrm>
              <a:off x="4092" y="882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5" name="Line 37"/>
            <p:cNvSpPr>
              <a:spLocks noChangeShapeType="1"/>
            </p:cNvSpPr>
            <p:nvPr/>
          </p:nvSpPr>
          <p:spPr bwMode="auto">
            <a:xfrm>
              <a:off x="4092" y="773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6" name="Line 38"/>
            <p:cNvSpPr>
              <a:spLocks noChangeShapeType="1"/>
            </p:cNvSpPr>
            <p:nvPr/>
          </p:nvSpPr>
          <p:spPr bwMode="auto">
            <a:xfrm>
              <a:off x="4092" y="664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7" name="Line 39"/>
            <p:cNvSpPr>
              <a:spLocks noChangeShapeType="1"/>
            </p:cNvSpPr>
            <p:nvPr/>
          </p:nvSpPr>
          <p:spPr bwMode="auto">
            <a:xfrm>
              <a:off x="4092" y="1645"/>
              <a:ext cx="124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8" name="Line 40"/>
            <p:cNvSpPr>
              <a:spLocks noChangeShapeType="1"/>
            </p:cNvSpPr>
            <p:nvPr/>
          </p:nvSpPr>
          <p:spPr bwMode="auto">
            <a:xfrm flipV="1">
              <a:off x="4217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89" name="Line 41"/>
            <p:cNvSpPr>
              <a:spLocks noChangeShapeType="1"/>
            </p:cNvSpPr>
            <p:nvPr/>
          </p:nvSpPr>
          <p:spPr bwMode="auto">
            <a:xfrm flipV="1">
              <a:off x="4342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0" name="Line 42"/>
            <p:cNvSpPr>
              <a:spLocks noChangeShapeType="1"/>
            </p:cNvSpPr>
            <p:nvPr/>
          </p:nvSpPr>
          <p:spPr bwMode="auto">
            <a:xfrm flipV="1">
              <a:off x="4467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1" name="Line 43"/>
            <p:cNvSpPr>
              <a:spLocks noChangeShapeType="1"/>
            </p:cNvSpPr>
            <p:nvPr/>
          </p:nvSpPr>
          <p:spPr bwMode="auto">
            <a:xfrm flipV="1">
              <a:off x="4591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2" name="Line 44"/>
            <p:cNvSpPr>
              <a:spLocks noChangeShapeType="1"/>
            </p:cNvSpPr>
            <p:nvPr/>
          </p:nvSpPr>
          <p:spPr bwMode="auto">
            <a:xfrm flipV="1">
              <a:off x="4716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3" name="Line 45"/>
            <p:cNvSpPr>
              <a:spLocks noChangeShapeType="1"/>
            </p:cNvSpPr>
            <p:nvPr/>
          </p:nvSpPr>
          <p:spPr bwMode="auto">
            <a:xfrm flipV="1">
              <a:off x="4841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4" name="Line 46"/>
            <p:cNvSpPr>
              <a:spLocks noChangeShapeType="1"/>
            </p:cNvSpPr>
            <p:nvPr/>
          </p:nvSpPr>
          <p:spPr bwMode="auto">
            <a:xfrm flipV="1">
              <a:off x="4966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5" name="Line 47"/>
            <p:cNvSpPr>
              <a:spLocks noChangeShapeType="1"/>
            </p:cNvSpPr>
            <p:nvPr/>
          </p:nvSpPr>
          <p:spPr bwMode="auto">
            <a:xfrm flipV="1">
              <a:off x="5090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6" name="Line 48"/>
            <p:cNvSpPr>
              <a:spLocks noChangeShapeType="1"/>
            </p:cNvSpPr>
            <p:nvPr/>
          </p:nvSpPr>
          <p:spPr bwMode="auto">
            <a:xfrm flipV="1">
              <a:off x="5215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97" name="Rectangle 49"/>
            <p:cNvSpPr>
              <a:spLocks noChangeArrowheads="1"/>
            </p:cNvSpPr>
            <p:nvPr/>
          </p:nvSpPr>
          <p:spPr bwMode="auto">
            <a:xfrm>
              <a:off x="4085" y="69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498" name="Rectangle 50"/>
            <p:cNvSpPr>
              <a:spLocks noChangeArrowheads="1"/>
            </p:cNvSpPr>
            <p:nvPr/>
          </p:nvSpPr>
          <p:spPr bwMode="auto">
            <a:xfrm>
              <a:off x="4070" y="161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499" name="Rectangle 51"/>
            <p:cNvSpPr>
              <a:spLocks noChangeArrowheads="1"/>
            </p:cNvSpPr>
            <p:nvPr/>
          </p:nvSpPr>
          <p:spPr bwMode="auto">
            <a:xfrm>
              <a:off x="3912" y="1485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1300</a:t>
              </a:r>
              <a:endParaRPr lang="ru-RU" sz="1000"/>
            </a:p>
          </p:txBody>
        </p:sp>
        <p:sp>
          <p:nvSpPr>
            <p:cNvPr id="616500" name="Rectangle 52"/>
            <p:cNvSpPr>
              <a:spLocks noChangeArrowheads="1"/>
            </p:cNvSpPr>
            <p:nvPr/>
          </p:nvSpPr>
          <p:spPr bwMode="auto">
            <a:xfrm>
              <a:off x="4070" y="150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1" name="Rectangle 53"/>
            <p:cNvSpPr>
              <a:spLocks noChangeArrowheads="1"/>
            </p:cNvSpPr>
            <p:nvPr/>
          </p:nvSpPr>
          <p:spPr bwMode="auto">
            <a:xfrm>
              <a:off x="4070" y="1398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2" name="Rectangle 54"/>
            <p:cNvSpPr>
              <a:spLocks noChangeArrowheads="1"/>
            </p:cNvSpPr>
            <p:nvPr/>
          </p:nvSpPr>
          <p:spPr bwMode="auto">
            <a:xfrm>
              <a:off x="3912" y="1268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1700</a:t>
              </a:r>
              <a:endParaRPr lang="ru-RU" sz="1000"/>
            </a:p>
          </p:txBody>
        </p:sp>
        <p:sp>
          <p:nvSpPr>
            <p:cNvPr id="616503" name="Rectangle 55"/>
            <p:cNvSpPr>
              <a:spLocks noChangeArrowheads="1"/>
            </p:cNvSpPr>
            <p:nvPr/>
          </p:nvSpPr>
          <p:spPr bwMode="auto">
            <a:xfrm>
              <a:off x="4070" y="1289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4" name="Rectangle 56"/>
            <p:cNvSpPr>
              <a:spLocks noChangeArrowheads="1"/>
            </p:cNvSpPr>
            <p:nvPr/>
          </p:nvSpPr>
          <p:spPr bwMode="auto">
            <a:xfrm>
              <a:off x="4070" y="118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5" name="Rectangle 57"/>
            <p:cNvSpPr>
              <a:spLocks noChangeArrowheads="1"/>
            </p:cNvSpPr>
            <p:nvPr/>
          </p:nvSpPr>
          <p:spPr bwMode="auto">
            <a:xfrm>
              <a:off x="3912" y="1050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2100</a:t>
              </a:r>
              <a:endParaRPr lang="ru-RU" sz="1000"/>
            </a:p>
          </p:txBody>
        </p:sp>
        <p:sp>
          <p:nvSpPr>
            <p:cNvPr id="616506" name="Rectangle 58"/>
            <p:cNvSpPr>
              <a:spLocks noChangeArrowheads="1"/>
            </p:cNvSpPr>
            <p:nvPr/>
          </p:nvSpPr>
          <p:spPr bwMode="auto">
            <a:xfrm>
              <a:off x="4070" y="107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7" name="Rectangle 59"/>
            <p:cNvSpPr>
              <a:spLocks noChangeArrowheads="1"/>
            </p:cNvSpPr>
            <p:nvPr/>
          </p:nvSpPr>
          <p:spPr bwMode="auto">
            <a:xfrm>
              <a:off x="4070" y="962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08" name="Rectangle 60"/>
            <p:cNvSpPr>
              <a:spLocks noChangeArrowheads="1"/>
            </p:cNvSpPr>
            <p:nvPr/>
          </p:nvSpPr>
          <p:spPr bwMode="auto">
            <a:xfrm>
              <a:off x="3912" y="832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2500</a:t>
              </a:r>
              <a:endParaRPr lang="ru-RU" sz="1000"/>
            </a:p>
          </p:txBody>
        </p:sp>
        <p:sp>
          <p:nvSpPr>
            <p:cNvPr id="616509" name="Rectangle 61"/>
            <p:cNvSpPr>
              <a:spLocks noChangeArrowheads="1"/>
            </p:cNvSpPr>
            <p:nvPr/>
          </p:nvSpPr>
          <p:spPr bwMode="auto">
            <a:xfrm>
              <a:off x="407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0" name="Rectangle 62"/>
            <p:cNvSpPr>
              <a:spLocks noChangeArrowheads="1"/>
            </p:cNvSpPr>
            <p:nvPr/>
          </p:nvSpPr>
          <p:spPr bwMode="auto">
            <a:xfrm>
              <a:off x="4070" y="745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1" name="Rectangle 63"/>
            <p:cNvSpPr>
              <a:spLocks noChangeArrowheads="1"/>
            </p:cNvSpPr>
            <p:nvPr/>
          </p:nvSpPr>
          <p:spPr bwMode="auto">
            <a:xfrm>
              <a:off x="3912" y="614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2900</a:t>
              </a:r>
              <a:endParaRPr lang="ru-RU" sz="1000"/>
            </a:p>
          </p:txBody>
        </p:sp>
        <p:sp>
          <p:nvSpPr>
            <p:cNvPr id="616512" name="Rectangle 64"/>
            <p:cNvSpPr>
              <a:spLocks noChangeArrowheads="1"/>
            </p:cNvSpPr>
            <p:nvPr/>
          </p:nvSpPr>
          <p:spPr bwMode="auto">
            <a:xfrm>
              <a:off x="3990" y="1674"/>
              <a:ext cx="19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UO</a:t>
              </a:r>
              <a:r>
                <a:rPr lang="en-US" sz="100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sz="1000" baseline="-25000"/>
            </a:p>
          </p:txBody>
        </p:sp>
        <p:sp>
          <p:nvSpPr>
            <p:cNvPr id="616513" name="Rectangle 65"/>
            <p:cNvSpPr>
              <a:spLocks noChangeArrowheads="1"/>
            </p:cNvSpPr>
            <p:nvPr/>
          </p:nvSpPr>
          <p:spPr bwMode="auto">
            <a:xfrm>
              <a:off x="4238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4" name="Rectangle 66"/>
            <p:cNvSpPr>
              <a:spLocks noChangeArrowheads="1"/>
            </p:cNvSpPr>
            <p:nvPr/>
          </p:nvSpPr>
          <p:spPr bwMode="auto">
            <a:xfrm>
              <a:off x="43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  <a:endParaRPr lang="ru-RU" sz="1000"/>
            </a:p>
          </p:txBody>
        </p:sp>
        <p:sp>
          <p:nvSpPr>
            <p:cNvPr id="616515" name="Rectangle 67"/>
            <p:cNvSpPr>
              <a:spLocks noChangeArrowheads="1"/>
            </p:cNvSpPr>
            <p:nvPr/>
          </p:nvSpPr>
          <p:spPr bwMode="auto">
            <a:xfrm>
              <a:off x="4363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6" name="Rectangle 68"/>
            <p:cNvSpPr>
              <a:spLocks noChangeArrowheads="1"/>
            </p:cNvSpPr>
            <p:nvPr/>
          </p:nvSpPr>
          <p:spPr bwMode="auto">
            <a:xfrm>
              <a:off x="457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40</a:t>
              </a:r>
              <a:endParaRPr lang="ru-RU" sz="1000"/>
            </a:p>
          </p:txBody>
        </p:sp>
        <p:sp>
          <p:nvSpPr>
            <p:cNvPr id="616517" name="Rectangle 69"/>
            <p:cNvSpPr>
              <a:spLocks noChangeArrowheads="1"/>
            </p:cNvSpPr>
            <p:nvPr/>
          </p:nvSpPr>
          <p:spPr bwMode="auto">
            <a:xfrm>
              <a:off x="461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18" name="Rectangle 70"/>
            <p:cNvSpPr>
              <a:spLocks noChangeArrowheads="1"/>
            </p:cNvSpPr>
            <p:nvPr/>
          </p:nvSpPr>
          <p:spPr bwMode="auto">
            <a:xfrm>
              <a:off x="48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60</a:t>
              </a:r>
              <a:endParaRPr lang="ru-RU" sz="1000"/>
            </a:p>
          </p:txBody>
        </p:sp>
        <p:sp>
          <p:nvSpPr>
            <p:cNvPr id="616519" name="Rectangle 71"/>
            <p:cNvSpPr>
              <a:spLocks noChangeArrowheads="1"/>
            </p:cNvSpPr>
            <p:nvPr/>
          </p:nvSpPr>
          <p:spPr bwMode="auto">
            <a:xfrm>
              <a:off x="486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20" name="Rectangle 72"/>
            <p:cNvSpPr>
              <a:spLocks noChangeArrowheads="1"/>
            </p:cNvSpPr>
            <p:nvPr/>
          </p:nvSpPr>
          <p:spPr bwMode="auto">
            <a:xfrm>
              <a:off x="5072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80</a:t>
              </a:r>
              <a:endParaRPr lang="ru-RU" sz="1000"/>
            </a:p>
          </p:txBody>
        </p:sp>
        <p:sp>
          <p:nvSpPr>
            <p:cNvPr id="616521" name="Rectangle 73"/>
            <p:cNvSpPr>
              <a:spLocks noChangeArrowheads="1"/>
            </p:cNvSpPr>
            <p:nvPr/>
          </p:nvSpPr>
          <p:spPr bwMode="auto">
            <a:xfrm>
              <a:off x="5111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22" name="Rectangle 74"/>
            <p:cNvSpPr>
              <a:spLocks noChangeArrowheads="1"/>
            </p:cNvSpPr>
            <p:nvPr/>
          </p:nvSpPr>
          <p:spPr bwMode="auto">
            <a:xfrm>
              <a:off x="5305" y="1677"/>
              <a:ext cx="14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</a:t>
              </a:r>
              <a:endParaRPr lang="ru-RU" sz="1000"/>
            </a:p>
          </p:txBody>
        </p:sp>
        <p:sp>
          <p:nvSpPr>
            <p:cNvPr id="616523" name="Rectangle 75"/>
            <p:cNvSpPr>
              <a:spLocks noChangeArrowheads="1"/>
            </p:cNvSpPr>
            <p:nvPr/>
          </p:nvSpPr>
          <p:spPr bwMode="auto">
            <a:xfrm>
              <a:off x="4501" y="1759"/>
              <a:ext cx="41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FeO, mol</a:t>
              </a:r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%</a:t>
              </a:r>
              <a:endParaRPr lang="ru-RU" sz="1000"/>
            </a:p>
          </p:txBody>
        </p:sp>
        <p:sp>
          <p:nvSpPr>
            <p:cNvPr id="616524" name="Rectangle 76"/>
            <p:cNvSpPr>
              <a:spLocks noChangeArrowheads="1"/>
            </p:cNvSpPr>
            <p:nvPr/>
          </p:nvSpPr>
          <p:spPr bwMode="auto">
            <a:xfrm>
              <a:off x="3993" y="550"/>
              <a:ext cx="18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T, </a:t>
              </a:r>
              <a:r>
                <a:rPr lang="ru-RU" sz="1000">
                  <a:solidFill>
                    <a:srgbClr val="000000"/>
                  </a:solidFill>
                  <a:latin typeface="Symbol" pitchFamily="18" charset="2"/>
                </a:rPr>
                <a:t>°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616525" name="Rectangle 77"/>
            <p:cNvSpPr>
              <a:spLocks noChangeArrowheads="1"/>
            </p:cNvSpPr>
            <p:nvPr/>
          </p:nvSpPr>
          <p:spPr bwMode="auto">
            <a:xfrm>
              <a:off x="4275" y="55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26" name="Line 78"/>
            <p:cNvSpPr>
              <a:spLocks noChangeShapeType="1"/>
            </p:cNvSpPr>
            <p:nvPr/>
          </p:nvSpPr>
          <p:spPr bwMode="auto">
            <a:xfrm>
              <a:off x="5341" y="665"/>
              <a:ext cx="0" cy="98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27" name="Line 79"/>
            <p:cNvSpPr>
              <a:spLocks noChangeShapeType="1"/>
            </p:cNvSpPr>
            <p:nvPr/>
          </p:nvSpPr>
          <p:spPr bwMode="auto">
            <a:xfrm flipH="1">
              <a:off x="5332" y="159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28" name="Line 80"/>
            <p:cNvSpPr>
              <a:spLocks noChangeShapeType="1"/>
            </p:cNvSpPr>
            <p:nvPr/>
          </p:nvSpPr>
          <p:spPr bwMode="auto">
            <a:xfrm flipH="1">
              <a:off x="5332" y="153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29" name="Line 81"/>
            <p:cNvSpPr>
              <a:spLocks noChangeShapeType="1"/>
            </p:cNvSpPr>
            <p:nvPr/>
          </p:nvSpPr>
          <p:spPr bwMode="auto">
            <a:xfrm flipH="1">
              <a:off x="5332" y="1482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0" name="Line 82"/>
            <p:cNvSpPr>
              <a:spLocks noChangeShapeType="1"/>
            </p:cNvSpPr>
            <p:nvPr/>
          </p:nvSpPr>
          <p:spPr bwMode="auto">
            <a:xfrm flipH="1">
              <a:off x="5332" y="14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1" name="Line 83"/>
            <p:cNvSpPr>
              <a:spLocks noChangeShapeType="1"/>
            </p:cNvSpPr>
            <p:nvPr/>
          </p:nvSpPr>
          <p:spPr bwMode="auto">
            <a:xfrm flipH="1">
              <a:off x="5332" y="137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2" name="Line 84"/>
            <p:cNvSpPr>
              <a:spLocks noChangeShapeType="1"/>
            </p:cNvSpPr>
            <p:nvPr/>
          </p:nvSpPr>
          <p:spPr bwMode="auto">
            <a:xfrm flipH="1">
              <a:off x="5332" y="13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3" name="Line 85"/>
            <p:cNvSpPr>
              <a:spLocks noChangeShapeType="1"/>
            </p:cNvSpPr>
            <p:nvPr/>
          </p:nvSpPr>
          <p:spPr bwMode="auto">
            <a:xfrm flipH="1">
              <a:off x="5332" y="126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4" name="Line 86"/>
            <p:cNvSpPr>
              <a:spLocks noChangeShapeType="1"/>
            </p:cNvSpPr>
            <p:nvPr/>
          </p:nvSpPr>
          <p:spPr bwMode="auto">
            <a:xfrm flipH="1">
              <a:off x="5332" y="121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5" name="Line 87"/>
            <p:cNvSpPr>
              <a:spLocks noChangeShapeType="1"/>
            </p:cNvSpPr>
            <p:nvPr/>
          </p:nvSpPr>
          <p:spPr bwMode="auto">
            <a:xfrm flipH="1">
              <a:off x="5332" y="115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6" name="Line 88"/>
            <p:cNvSpPr>
              <a:spLocks noChangeShapeType="1"/>
            </p:cNvSpPr>
            <p:nvPr/>
          </p:nvSpPr>
          <p:spPr bwMode="auto">
            <a:xfrm flipH="1">
              <a:off x="5332" y="110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7" name="Line 89"/>
            <p:cNvSpPr>
              <a:spLocks noChangeShapeType="1"/>
            </p:cNvSpPr>
            <p:nvPr/>
          </p:nvSpPr>
          <p:spPr bwMode="auto">
            <a:xfrm flipH="1">
              <a:off x="5332" y="104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8" name="Line 90"/>
            <p:cNvSpPr>
              <a:spLocks noChangeShapeType="1"/>
            </p:cNvSpPr>
            <p:nvPr/>
          </p:nvSpPr>
          <p:spPr bwMode="auto">
            <a:xfrm flipH="1">
              <a:off x="5332" y="99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39" name="Line 91"/>
            <p:cNvSpPr>
              <a:spLocks noChangeShapeType="1"/>
            </p:cNvSpPr>
            <p:nvPr/>
          </p:nvSpPr>
          <p:spPr bwMode="auto">
            <a:xfrm flipH="1">
              <a:off x="5332" y="93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0" name="Line 92"/>
            <p:cNvSpPr>
              <a:spLocks noChangeShapeType="1"/>
            </p:cNvSpPr>
            <p:nvPr/>
          </p:nvSpPr>
          <p:spPr bwMode="auto">
            <a:xfrm flipH="1">
              <a:off x="5332" y="88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1" name="Line 93"/>
            <p:cNvSpPr>
              <a:spLocks noChangeShapeType="1"/>
            </p:cNvSpPr>
            <p:nvPr/>
          </p:nvSpPr>
          <p:spPr bwMode="auto">
            <a:xfrm flipH="1">
              <a:off x="5332" y="828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2" name="Line 94"/>
            <p:cNvSpPr>
              <a:spLocks noChangeShapeType="1"/>
            </p:cNvSpPr>
            <p:nvPr/>
          </p:nvSpPr>
          <p:spPr bwMode="auto">
            <a:xfrm flipH="1">
              <a:off x="5332" y="77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3" name="Line 95"/>
            <p:cNvSpPr>
              <a:spLocks noChangeShapeType="1"/>
            </p:cNvSpPr>
            <p:nvPr/>
          </p:nvSpPr>
          <p:spPr bwMode="auto">
            <a:xfrm flipH="1">
              <a:off x="5332" y="72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4" name="Line 96"/>
            <p:cNvSpPr>
              <a:spLocks noChangeShapeType="1"/>
            </p:cNvSpPr>
            <p:nvPr/>
          </p:nvSpPr>
          <p:spPr bwMode="auto">
            <a:xfrm flipH="1">
              <a:off x="5332" y="66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5" name="Line 97"/>
            <p:cNvSpPr>
              <a:spLocks noChangeShapeType="1"/>
            </p:cNvSpPr>
            <p:nvPr/>
          </p:nvSpPr>
          <p:spPr bwMode="auto">
            <a:xfrm flipH="1">
              <a:off x="5329" y="1536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6" name="Line 98"/>
            <p:cNvSpPr>
              <a:spLocks noChangeShapeType="1"/>
            </p:cNvSpPr>
            <p:nvPr/>
          </p:nvSpPr>
          <p:spPr bwMode="auto">
            <a:xfrm flipH="1">
              <a:off x="5329" y="1428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7" name="Line 99"/>
            <p:cNvSpPr>
              <a:spLocks noChangeShapeType="1"/>
            </p:cNvSpPr>
            <p:nvPr/>
          </p:nvSpPr>
          <p:spPr bwMode="auto">
            <a:xfrm flipH="1">
              <a:off x="5329" y="1319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8" name="Line 100"/>
            <p:cNvSpPr>
              <a:spLocks noChangeShapeType="1"/>
            </p:cNvSpPr>
            <p:nvPr/>
          </p:nvSpPr>
          <p:spPr bwMode="auto">
            <a:xfrm flipH="1">
              <a:off x="5329" y="1210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49" name="Line 101"/>
            <p:cNvSpPr>
              <a:spLocks noChangeShapeType="1"/>
            </p:cNvSpPr>
            <p:nvPr/>
          </p:nvSpPr>
          <p:spPr bwMode="auto">
            <a:xfrm flipH="1">
              <a:off x="5329" y="1101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0" name="Line 102"/>
            <p:cNvSpPr>
              <a:spLocks noChangeShapeType="1"/>
            </p:cNvSpPr>
            <p:nvPr/>
          </p:nvSpPr>
          <p:spPr bwMode="auto">
            <a:xfrm flipH="1">
              <a:off x="5329" y="992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1" name="Line 103"/>
            <p:cNvSpPr>
              <a:spLocks noChangeShapeType="1"/>
            </p:cNvSpPr>
            <p:nvPr/>
          </p:nvSpPr>
          <p:spPr bwMode="auto">
            <a:xfrm flipH="1">
              <a:off x="5329" y="883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2" name="Line 104"/>
            <p:cNvSpPr>
              <a:spLocks noChangeShapeType="1"/>
            </p:cNvSpPr>
            <p:nvPr/>
          </p:nvSpPr>
          <p:spPr bwMode="auto">
            <a:xfrm flipH="1">
              <a:off x="5329" y="774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3" name="Line 105"/>
            <p:cNvSpPr>
              <a:spLocks noChangeShapeType="1"/>
            </p:cNvSpPr>
            <p:nvPr/>
          </p:nvSpPr>
          <p:spPr bwMode="auto">
            <a:xfrm flipH="1">
              <a:off x="5329" y="665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54" name="Rectangle 106"/>
            <p:cNvSpPr>
              <a:spLocks noChangeArrowheads="1"/>
            </p:cNvSpPr>
            <p:nvPr/>
          </p:nvSpPr>
          <p:spPr bwMode="auto">
            <a:xfrm>
              <a:off x="4159" y="1420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SS</a:t>
              </a:r>
              <a:endParaRPr lang="ru-RU" sz="1000"/>
            </a:p>
          </p:txBody>
        </p:sp>
        <p:sp>
          <p:nvSpPr>
            <p:cNvPr id="616555" name="Rectangle 107"/>
            <p:cNvSpPr>
              <a:spLocks noChangeArrowheads="1"/>
            </p:cNvSpPr>
            <p:nvPr/>
          </p:nvSpPr>
          <p:spPr bwMode="auto">
            <a:xfrm>
              <a:off x="4209" y="142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56" name="Rectangle 108"/>
            <p:cNvSpPr>
              <a:spLocks noChangeArrowheads="1"/>
            </p:cNvSpPr>
            <p:nvPr/>
          </p:nvSpPr>
          <p:spPr bwMode="auto">
            <a:xfrm>
              <a:off x="4487" y="1234"/>
              <a:ext cx="18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L+SS</a:t>
              </a:r>
              <a:endParaRPr lang="ru-RU" sz="1000"/>
            </a:p>
          </p:txBody>
        </p:sp>
        <p:sp>
          <p:nvSpPr>
            <p:cNvPr id="616557" name="Rectangle 109"/>
            <p:cNvSpPr>
              <a:spLocks noChangeArrowheads="1"/>
            </p:cNvSpPr>
            <p:nvPr/>
          </p:nvSpPr>
          <p:spPr bwMode="auto">
            <a:xfrm>
              <a:off x="4593" y="123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6558" name="Rectangle 110"/>
            <p:cNvSpPr>
              <a:spLocks noChangeArrowheads="1"/>
            </p:cNvSpPr>
            <p:nvPr/>
          </p:nvSpPr>
          <p:spPr bwMode="auto">
            <a:xfrm>
              <a:off x="4770" y="853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</a:t>
              </a:r>
              <a:endParaRPr lang="ru-RU" sz="1000"/>
            </a:p>
          </p:txBody>
        </p:sp>
        <p:sp>
          <p:nvSpPr>
            <p:cNvPr id="616559" name="Rectangle 111"/>
            <p:cNvSpPr>
              <a:spLocks noChangeArrowheads="1"/>
            </p:cNvSpPr>
            <p:nvPr/>
          </p:nvSpPr>
          <p:spPr bwMode="auto">
            <a:xfrm>
              <a:off x="480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</p:grpSp>
      <p:pic>
        <p:nvPicPr>
          <p:cNvPr id="616560" name="Picture 112" descr="SiO2-FeO"/>
          <p:cNvPicPr>
            <a:picLocks noChangeAspect="1" noChangeArrowheads="1"/>
          </p:cNvPicPr>
          <p:nvPr/>
        </p:nvPicPr>
        <p:blipFill>
          <a:blip r:embed="rId3" cstate="print">
            <a:lum bright="-18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62" r="11414" b="31941"/>
          <a:stretch>
            <a:fillRect/>
          </a:stretch>
        </p:blipFill>
        <p:spPr bwMode="auto">
          <a:xfrm>
            <a:off x="6911975" y="2701925"/>
            <a:ext cx="2232025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561" name="Text Box 113"/>
          <p:cNvSpPr txBox="1">
            <a:spLocks noChangeArrowheads="1"/>
          </p:cNvSpPr>
          <p:nvPr/>
        </p:nvSpPr>
        <p:spPr bwMode="auto">
          <a:xfrm>
            <a:off x="7548563" y="5357813"/>
            <a:ext cx="11112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Allen W.C.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Snow R. B.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(1955)</a:t>
            </a:r>
          </a:p>
        </p:txBody>
      </p:sp>
      <p:sp>
        <p:nvSpPr>
          <p:cNvPr id="616562" name="Text Box 114"/>
          <p:cNvSpPr txBox="1">
            <a:spLocks noChangeArrowheads="1"/>
          </p:cNvSpPr>
          <p:nvPr/>
        </p:nvSpPr>
        <p:spPr bwMode="auto">
          <a:xfrm>
            <a:off x="600075" y="5451475"/>
            <a:ext cx="12985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Bowen N.L.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Schairer J. F.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(1932)</a:t>
            </a:r>
          </a:p>
        </p:txBody>
      </p:sp>
      <p:grpSp>
        <p:nvGrpSpPr>
          <p:cNvPr id="616563" name="Group 115"/>
          <p:cNvGrpSpPr>
            <a:grpSpLocks/>
          </p:cNvGrpSpPr>
          <p:nvPr/>
        </p:nvGrpSpPr>
        <p:grpSpPr bwMode="auto">
          <a:xfrm>
            <a:off x="2066925" y="766763"/>
            <a:ext cx="5205413" cy="4786312"/>
            <a:chOff x="1302" y="483"/>
            <a:chExt cx="3279" cy="3015"/>
          </a:xfrm>
        </p:grpSpPr>
        <p:sp>
          <p:nvSpPr>
            <p:cNvPr id="616564" name="Freeform 116"/>
            <p:cNvSpPr>
              <a:spLocks/>
            </p:cNvSpPr>
            <p:nvPr/>
          </p:nvSpPr>
          <p:spPr bwMode="auto">
            <a:xfrm>
              <a:off x="1776" y="2072"/>
              <a:ext cx="1613" cy="1114"/>
            </a:xfrm>
            <a:custGeom>
              <a:avLst/>
              <a:gdLst>
                <a:gd name="T0" fmla="*/ 0 w 1623"/>
                <a:gd name="T1" fmla="*/ 739 h 1114"/>
                <a:gd name="T2" fmla="*/ 183 w 1623"/>
                <a:gd name="T3" fmla="*/ 1114 h 1114"/>
                <a:gd name="T4" fmla="*/ 1623 w 1623"/>
                <a:gd name="T5" fmla="*/ 1114 h 1114"/>
                <a:gd name="T6" fmla="*/ 413 w 1623"/>
                <a:gd name="T7" fmla="*/ 0 h 1114"/>
                <a:gd name="T8" fmla="*/ 0 w 1623"/>
                <a:gd name="T9" fmla="*/ 739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3" h="1114">
                  <a:moveTo>
                    <a:pt x="0" y="739"/>
                  </a:moveTo>
                  <a:cubicBezTo>
                    <a:pt x="0" y="739"/>
                    <a:pt x="154" y="874"/>
                    <a:pt x="183" y="1114"/>
                  </a:cubicBezTo>
                  <a:cubicBezTo>
                    <a:pt x="183" y="1114"/>
                    <a:pt x="802" y="1114"/>
                    <a:pt x="1623" y="1114"/>
                  </a:cubicBezTo>
                  <a:cubicBezTo>
                    <a:pt x="1623" y="1114"/>
                    <a:pt x="1114" y="106"/>
                    <a:pt x="413" y="0"/>
                  </a:cubicBezTo>
                  <a:cubicBezTo>
                    <a:pt x="206" y="369"/>
                    <a:pt x="0" y="739"/>
                    <a:pt x="0" y="73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1">
                    <a:alpha val="39000"/>
                  </a:schemeClr>
                </a:gs>
                <a:gs pos="100000">
                  <a:srgbClr val="000099">
                    <a:alpha val="14000"/>
                  </a:srgbClr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008000"/>
              </a:solidFill>
              <a:prstDash val="lg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65" name="AutoShape 117"/>
            <p:cNvSpPr>
              <a:spLocks noChangeArrowheads="1"/>
            </p:cNvSpPr>
            <p:nvPr/>
          </p:nvSpPr>
          <p:spPr bwMode="auto">
            <a:xfrm>
              <a:off x="1551" y="768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566" name="Text Box 118"/>
            <p:cNvSpPr txBox="1">
              <a:spLocks noChangeArrowheads="1"/>
            </p:cNvSpPr>
            <p:nvPr/>
          </p:nvSpPr>
          <p:spPr bwMode="auto">
            <a:xfrm>
              <a:off x="1302" y="3195"/>
              <a:ext cx="5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SiO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6567" name="Text Box 119"/>
            <p:cNvSpPr txBox="1">
              <a:spLocks noChangeArrowheads="1"/>
            </p:cNvSpPr>
            <p:nvPr/>
          </p:nvSpPr>
          <p:spPr bwMode="auto">
            <a:xfrm>
              <a:off x="4092" y="3195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6568" name="Text Box 120"/>
            <p:cNvSpPr txBox="1">
              <a:spLocks noChangeArrowheads="1"/>
            </p:cNvSpPr>
            <p:nvPr/>
          </p:nvSpPr>
          <p:spPr bwMode="auto">
            <a:xfrm>
              <a:off x="2720" y="483"/>
              <a:ext cx="4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UO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6569" name="Line 121"/>
            <p:cNvSpPr>
              <a:spLocks noChangeShapeType="1"/>
            </p:cNvSpPr>
            <p:nvPr/>
          </p:nvSpPr>
          <p:spPr bwMode="auto">
            <a:xfrm>
              <a:off x="2958" y="767"/>
              <a:ext cx="557" cy="2436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0" name="Text Box 122"/>
            <p:cNvSpPr txBox="1">
              <a:spLocks noChangeArrowheads="1"/>
            </p:cNvSpPr>
            <p:nvPr/>
          </p:nvSpPr>
          <p:spPr bwMode="auto">
            <a:xfrm>
              <a:off x="2264" y="2402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16571" name="Line 123"/>
            <p:cNvSpPr>
              <a:spLocks noChangeShapeType="1"/>
            </p:cNvSpPr>
            <p:nvPr/>
          </p:nvSpPr>
          <p:spPr bwMode="auto">
            <a:xfrm>
              <a:off x="3500" y="3195"/>
              <a:ext cx="854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2" name="Line 124"/>
            <p:cNvSpPr>
              <a:spLocks noChangeShapeType="1"/>
            </p:cNvSpPr>
            <p:nvPr/>
          </p:nvSpPr>
          <p:spPr bwMode="auto">
            <a:xfrm flipV="1">
              <a:off x="1555" y="757"/>
              <a:ext cx="1402" cy="245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3" name="Line 125"/>
            <p:cNvSpPr>
              <a:spLocks noChangeShapeType="1"/>
            </p:cNvSpPr>
            <p:nvPr/>
          </p:nvSpPr>
          <p:spPr bwMode="auto">
            <a:xfrm>
              <a:off x="2951" y="764"/>
              <a:ext cx="1403" cy="2431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4" name="Text Box 126"/>
            <p:cNvSpPr txBox="1">
              <a:spLocks noChangeArrowheads="1"/>
            </p:cNvSpPr>
            <p:nvPr/>
          </p:nvSpPr>
          <p:spPr bwMode="auto">
            <a:xfrm rot="3600000">
              <a:off x="3182" y="1709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6575" name="Text Box 127"/>
            <p:cNvSpPr txBox="1">
              <a:spLocks noChangeArrowheads="1"/>
            </p:cNvSpPr>
            <p:nvPr/>
          </p:nvSpPr>
          <p:spPr bwMode="auto">
            <a:xfrm rot="-3600000">
              <a:off x="1555" y="1801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6576" name="Line 128"/>
            <p:cNvSpPr>
              <a:spLocks noChangeShapeType="1"/>
            </p:cNvSpPr>
            <p:nvPr/>
          </p:nvSpPr>
          <p:spPr bwMode="auto">
            <a:xfrm flipH="1">
              <a:off x="3231" y="893"/>
              <a:ext cx="1026" cy="34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7" name="Line 129"/>
            <p:cNvSpPr>
              <a:spLocks noChangeShapeType="1"/>
            </p:cNvSpPr>
            <p:nvPr/>
          </p:nvSpPr>
          <p:spPr bwMode="auto">
            <a:xfrm>
              <a:off x="1695" y="1306"/>
              <a:ext cx="891" cy="5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78" name="Oval 130"/>
            <p:cNvSpPr>
              <a:spLocks noChangeArrowheads="1"/>
            </p:cNvSpPr>
            <p:nvPr/>
          </p:nvSpPr>
          <p:spPr bwMode="auto">
            <a:xfrm>
              <a:off x="3467" y="3151"/>
              <a:ext cx="77" cy="77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6579" name="Text Box 131"/>
            <p:cNvSpPr txBox="1">
              <a:spLocks noChangeArrowheads="1"/>
            </p:cNvSpPr>
            <p:nvPr/>
          </p:nvSpPr>
          <p:spPr bwMode="auto">
            <a:xfrm>
              <a:off x="3156" y="3248"/>
              <a:ext cx="6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2000">
                  <a:latin typeface="Arial" pitchFamily="34" charset="0"/>
                </a:rPr>
                <a:t>Fe</a:t>
              </a:r>
              <a:r>
                <a:rPr lang="en-US" sz="2000" baseline="-25000">
                  <a:latin typeface="Arial" pitchFamily="34" charset="0"/>
                </a:rPr>
                <a:t>2</a:t>
              </a:r>
              <a:r>
                <a:rPr lang="en-US" sz="2000">
                  <a:latin typeface="Arial" pitchFamily="34" charset="0"/>
                </a:rPr>
                <a:t>SiO</a:t>
              </a:r>
              <a:r>
                <a:rPr lang="en-US" sz="2000" baseline="-25000">
                  <a:latin typeface="Arial" pitchFamily="34" charset="0"/>
                </a:rPr>
                <a:t>4</a:t>
              </a:r>
              <a:endParaRPr lang="ru-RU" sz="2000" baseline="-25000">
                <a:latin typeface="Arial" pitchFamily="34" charset="0"/>
              </a:endParaRPr>
            </a:p>
          </p:txBody>
        </p:sp>
        <p:sp>
          <p:nvSpPr>
            <p:cNvPr id="616580" name="Line 132"/>
            <p:cNvSpPr>
              <a:spLocks noChangeShapeType="1"/>
            </p:cNvSpPr>
            <p:nvPr/>
          </p:nvSpPr>
          <p:spPr bwMode="auto">
            <a:xfrm>
              <a:off x="1356" y="2951"/>
              <a:ext cx="961" cy="227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81" name="Line 133"/>
            <p:cNvSpPr>
              <a:spLocks noChangeShapeType="1"/>
            </p:cNvSpPr>
            <p:nvPr/>
          </p:nvSpPr>
          <p:spPr bwMode="auto">
            <a:xfrm flipH="1">
              <a:off x="3999" y="2806"/>
              <a:ext cx="485" cy="358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82" name="Line 134"/>
            <p:cNvSpPr>
              <a:spLocks noChangeShapeType="1"/>
            </p:cNvSpPr>
            <p:nvPr/>
          </p:nvSpPr>
          <p:spPr bwMode="auto">
            <a:xfrm>
              <a:off x="1574" y="3195"/>
              <a:ext cx="1899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6583" name="Text Box 135"/>
          <p:cNvSpPr txBox="1">
            <a:spLocks noChangeArrowheads="1"/>
          </p:cNvSpPr>
          <p:nvPr/>
        </p:nvSpPr>
        <p:spPr bwMode="auto">
          <a:xfrm>
            <a:off x="7467600" y="906463"/>
            <a:ext cx="10366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pic>
        <p:nvPicPr>
          <p:cNvPr id="616584" name="Picture 13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095375"/>
            <a:ext cx="2373312" cy="236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4469F-F45A-41B4-A966-0CE150EC8741}" type="slidenum">
              <a:rPr lang="en-GB"/>
              <a:pPr/>
              <a:t>14</a:t>
            </a:fld>
            <a:endParaRPr lang="en-GB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(2)</a:t>
            </a:r>
            <a:endParaRPr lang="en-GB">
              <a:effectLst/>
            </a:endParaRPr>
          </a:p>
        </p:txBody>
      </p:sp>
      <p:sp>
        <p:nvSpPr>
          <p:cNvPr id="618499" name="Rectangle 3"/>
          <p:cNvSpPr>
            <a:spLocks noChangeArrowheads="1"/>
          </p:cNvSpPr>
          <p:nvPr/>
        </p:nvSpPr>
        <p:spPr bwMode="auto">
          <a:xfrm>
            <a:off x="307975" y="809625"/>
            <a:ext cx="18415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UO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-FeO-CaO</a:t>
            </a:r>
            <a:endParaRPr lang="en-US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18500" name="Group 4"/>
          <p:cNvGrpSpPr>
            <a:grpSpLocks/>
          </p:cNvGrpSpPr>
          <p:nvPr/>
        </p:nvGrpSpPr>
        <p:grpSpPr bwMode="auto">
          <a:xfrm>
            <a:off x="6478588" y="1089025"/>
            <a:ext cx="2444750" cy="2071688"/>
            <a:chOff x="3912" y="550"/>
            <a:chExt cx="1540" cy="1305"/>
          </a:xfrm>
        </p:grpSpPr>
        <p:sp>
          <p:nvSpPr>
            <p:cNvPr id="618501" name="Freeform 5"/>
            <p:cNvSpPr>
              <a:spLocks/>
            </p:cNvSpPr>
            <p:nvPr/>
          </p:nvSpPr>
          <p:spPr bwMode="auto">
            <a:xfrm>
              <a:off x="4491" y="928"/>
              <a:ext cx="799" cy="584"/>
            </a:xfrm>
            <a:custGeom>
              <a:avLst/>
              <a:gdLst>
                <a:gd name="T0" fmla="*/ 2668 w 2668"/>
                <a:gd name="T1" fmla="*/ 1330 h 1330"/>
                <a:gd name="T2" fmla="*/ 0 w 2668"/>
                <a:gd name="T3" fmla="*/ 0 h 1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68" h="1330">
                  <a:moveTo>
                    <a:pt x="2668" y="1330"/>
                  </a:moveTo>
                  <a:cubicBezTo>
                    <a:pt x="2147" y="783"/>
                    <a:pt x="1083" y="408"/>
                    <a:pt x="0" y="0"/>
                  </a:cubicBezTo>
                </a:path>
              </a:pathLst>
            </a:custGeom>
            <a:noFill/>
            <a:ln w="19050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2" name="Freeform 6"/>
            <p:cNvSpPr>
              <a:spLocks noEditPoints="1"/>
            </p:cNvSpPr>
            <p:nvPr/>
          </p:nvSpPr>
          <p:spPr bwMode="auto">
            <a:xfrm>
              <a:off x="4091" y="691"/>
              <a:ext cx="399" cy="241"/>
            </a:xfrm>
            <a:custGeom>
              <a:avLst/>
              <a:gdLst>
                <a:gd name="T0" fmla="*/ 1302 w 1333"/>
                <a:gd name="T1" fmla="*/ 539 h 548"/>
                <a:gd name="T2" fmla="*/ 1247 w 1333"/>
                <a:gd name="T3" fmla="*/ 517 h 548"/>
                <a:gd name="T4" fmla="*/ 1253 w 1333"/>
                <a:gd name="T5" fmla="*/ 497 h 548"/>
                <a:gd name="T6" fmla="*/ 1285 w 1333"/>
                <a:gd name="T7" fmla="*/ 509 h 548"/>
                <a:gd name="T8" fmla="*/ 1333 w 1333"/>
                <a:gd name="T9" fmla="*/ 528 h 548"/>
                <a:gd name="T10" fmla="*/ 1185 w 1333"/>
                <a:gd name="T11" fmla="*/ 493 h 548"/>
                <a:gd name="T12" fmla="*/ 1144 w 1333"/>
                <a:gd name="T13" fmla="*/ 476 h 548"/>
                <a:gd name="T14" fmla="*/ 1113 w 1333"/>
                <a:gd name="T15" fmla="*/ 441 h 548"/>
                <a:gd name="T16" fmla="*/ 1189 w 1333"/>
                <a:gd name="T17" fmla="*/ 471 h 548"/>
                <a:gd name="T18" fmla="*/ 1185 w 1333"/>
                <a:gd name="T19" fmla="*/ 493 h 548"/>
                <a:gd name="T20" fmla="*/ 1019 w 1333"/>
                <a:gd name="T21" fmla="*/ 427 h 548"/>
                <a:gd name="T22" fmla="*/ 965 w 1333"/>
                <a:gd name="T23" fmla="*/ 405 h 548"/>
                <a:gd name="T24" fmla="*/ 982 w 1333"/>
                <a:gd name="T25" fmla="*/ 389 h 548"/>
                <a:gd name="T26" fmla="*/ 1053 w 1333"/>
                <a:gd name="T27" fmla="*/ 417 h 548"/>
                <a:gd name="T28" fmla="*/ 905 w 1333"/>
                <a:gd name="T29" fmla="*/ 381 h 548"/>
                <a:gd name="T30" fmla="*/ 825 w 1333"/>
                <a:gd name="T31" fmla="*/ 349 h 548"/>
                <a:gd name="T32" fmla="*/ 888 w 1333"/>
                <a:gd name="T33" fmla="*/ 351 h 548"/>
                <a:gd name="T34" fmla="*/ 905 w 1333"/>
                <a:gd name="T35" fmla="*/ 381 h 548"/>
                <a:gd name="T36" fmla="*/ 684 w 1333"/>
                <a:gd name="T37" fmla="*/ 293 h 548"/>
                <a:gd name="T38" fmla="*/ 772 w 1333"/>
                <a:gd name="T39" fmla="*/ 305 h 548"/>
                <a:gd name="T40" fmla="*/ 624 w 1333"/>
                <a:gd name="T41" fmla="*/ 269 h 548"/>
                <a:gd name="T42" fmla="*/ 544 w 1333"/>
                <a:gd name="T43" fmla="*/ 237 h 548"/>
                <a:gd name="T44" fmla="*/ 589 w 1333"/>
                <a:gd name="T45" fmla="*/ 232 h 548"/>
                <a:gd name="T46" fmla="*/ 624 w 1333"/>
                <a:gd name="T47" fmla="*/ 269 h 548"/>
                <a:gd name="T48" fmla="*/ 482 w 1333"/>
                <a:gd name="T49" fmla="*/ 212 h 548"/>
                <a:gd name="T50" fmla="*/ 412 w 1333"/>
                <a:gd name="T51" fmla="*/ 162 h 548"/>
                <a:gd name="T52" fmla="*/ 492 w 1333"/>
                <a:gd name="T53" fmla="*/ 193 h 548"/>
                <a:gd name="T54" fmla="*/ 344 w 1333"/>
                <a:gd name="T55" fmla="*/ 157 h 548"/>
                <a:gd name="T56" fmla="*/ 292 w 1333"/>
                <a:gd name="T57" fmla="*/ 137 h 548"/>
                <a:gd name="T58" fmla="*/ 272 w 1333"/>
                <a:gd name="T59" fmla="*/ 106 h 548"/>
                <a:gd name="T60" fmla="*/ 346 w 1333"/>
                <a:gd name="T61" fmla="*/ 135 h 548"/>
                <a:gd name="T62" fmla="*/ 344 w 1333"/>
                <a:gd name="T63" fmla="*/ 157 h 548"/>
                <a:gd name="T64" fmla="*/ 165 w 1333"/>
                <a:gd name="T65" fmla="*/ 86 h 548"/>
                <a:gd name="T66" fmla="*/ 124 w 1333"/>
                <a:gd name="T67" fmla="*/ 70 h 548"/>
                <a:gd name="T68" fmla="*/ 135 w 1333"/>
                <a:gd name="T69" fmla="*/ 51 h 548"/>
                <a:gd name="T70" fmla="*/ 212 w 1333"/>
                <a:gd name="T71" fmla="*/ 81 h 548"/>
                <a:gd name="T72" fmla="*/ 64 w 1333"/>
                <a:gd name="T73" fmla="*/ 45 h 548"/>
                <a:gd name="T74" fmla="*/ 27 w 1333"/>
                <a:gd name="T75" fmla="*/ 31 h 548"/>
                <a:gd name="T76" fmla="*/ 8 w 1333"/>
                <a:gd name="T77" fmla="*/ 0 h 548"/>
                <a:gd name="T78" fmla="*/ 66 w 1333"/>
                <a:gd name="T79" fmla="*/ 23 h 548"/>
                <a:gd name="T80" fmla="*/ 64 w 1333"/>
                <a:gd name="T81" fmla="*/ 45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33" h="548">
                  <a:moveTo>
                    <a:pt x="1325" y="548"/>
                  </a:moveTo>
                  <a:lnTo>
                    <a:pt x="1302" y="539"/>
                  </a:lnTo>
                  <a:lnTo>
                    <a:pt x="1276" y="529"/>
                  </a:lnTo>
                  <a:lnTo>
                    <a:pt x="1247" y="517"/>
                  </a:lnTo>
                  <a:lnTo>
                    <a:pt x="1245" y="517"/>
                  </a:lnTo>
                  <a:lnTo>
                    <a:pt x="1253" y="497"/>
                  </a:lnTo>
                  <a:lnTo>
                    <a:pt x="1255" y="497"/>
                  </a:lnTo>
                  <a:lnTo>
                    <a:pt x="1285" y="509"/>
                  </a:lnTo>
                  <a:lnTo>
                    <a:pt x="1310" y="519"/>
                  </a:lnTo>
                  <a:lnTo>
                    <a:pt x="1333" y="528"/>
                  </a:lnTo>
                  <a:lnTo>
                    <a:pt x="1325" y="548"/>
                  </a:lnTo>
                  <a:close/>
                  <a:moveTo>
                    <a:pt x="1185" y="493"/>
                  </a:moveTo>
                  <a:lnTo>
                    <a:pt x="1181" y="491"/>
                  </a:lnTo>
                  <a:lnTo>
                    <a:pt x="1144" y="476"/>
                  </a:lnTo>
                  <a:lnTo>
                    <a:pt x="1105" y="461"/>
                  </a:lnTo>
                  <a:lnTo>
                    <a:pt x="1113" y="441"/>
                  </a:lnTo>
                  <a:lnTo>
                    <a:pt x="1151" y="456"/>
                  </a:lnTo>
                  <a:lnTo>
                    <a:pt x="1189" y="471"/>
                  </a:lnTo>
                  <a:lnTo>
                    <a:pt x="1193" y="473"/>
                  </a:lnTo>
                  <a:lnTo>
                    <a:pt x="1185" y="493"/>
                  </a:lnTo>
                  <a:close/>
                  <a:moveTo>
                    <a:pt x="1045" y="437"/>
                  </a:moveTo>
                  <a:lnTo>
                    <a:pt x="1019" y="427"/>
                  </a:lnTo>
                  <a:lnTo>
                    <a:pt x="974" y="409"/>
                  </a:lnTo>
                  <a:lnTo>
                    <a:pt x="965" y="405"/>
                  </a:lnTo>
                  <a:lnTo>
                    <a:pt x="973" y="385"/>
                  </a:lnTo>
                  <a:lnTo>
                    <a:pt x="982" y="389"/>
                  </a:lnTo>
                  <a:lnTo>
                    <a:pt x="1027" y="407"/>
                  </a:lnTo>
                  <a:lnTo>
                    <a:pt x="1053" y="417"/>
                  </a:lnTo>
                  <a:lnTo>
                    <a:pt x="1045" y="437"/>
                  </a:lnTo>
                  <a:close/>
                  <a:moveTo>
                    <a:pt x="905" y="381"/>
                  </a:moveTo>
                  <a:lnTo>
                    <a:pt x="880" y="371"/>
                  </a:lnTo>
                  <a:lnTo>
                    <a:pt x="825" y="349"/>
                  </a:lnTo>
                  <a:lnTo>
                    <a:pt x="833" y="329"/>
                  </a:lnTo>
                  <a:lnTo>
                    <a:pt x="888" y="351"/>
                  </a:lnTo>
                  <a:lnTo>
                    <a:pt x="913" y="361"/>
                  </a:lnTo>
                  <a:lnTo>
                    <a:pt x="905" y="381"/>
                  </a:lnTo>
                  <a:close/>
                  <a:moveTo>
                    <a:pt x="765" y="325"/>
                  </a:moveTo>
                  <a:lnTo>
                    <a:pt x="684" y="293"/>
                  </a:lnTo>
                  <a:lnTo>
                    <a:pt x="692" y="273"/>
                  </a:lnTo>
                  <a:lnTo>
                    <a:pt x="772" y="305"/>
                  </a:lnTo>
                  <a:lnTo>
                    <a:pt x="765" y="325"/>
                  </a:lnTo>
                  <a:close/>
                  <a:moveTo>
                    <a:pt x="624" y="269"/>
                  </a:moveTo>
                  <a:lnTo>
                    <a:pt x="581" y="252"/>
                  </a:lnTo>
                  <a:lnTo>
                    <a:pt x="544" y="237"/>
                  </a:lnTo>
                  <a:lnTo>
                    <a:pt x="552" y="217"/>
                  </a:lnTo>
                  <a:lnTo>
                    <a:pt x="589" y="232"/>
                  </a:lnTo>
                  <a:lnTo>
                    <a:pt x="632" y="249"/>
                  </a:lnTo>
                  <a:lnTo>
                    <a:pt x="624" y="269"/>
                  </a:lnTo>
                  <a:close/>
                  <a:moveTo>
                    <a:pt x="484" y="213"/>
                  </a:moveTo>
                  <a:lnTo>
                    <a:pt x="482" y="212"/>
                  </a:lnTo>
                  <a:lnTo>
                    <a:pt x="404" y="181"/>
                  </a:lnTo>
                  <a:lnTo>
                    <a:pt x="412" y="162"/>
                  </a:lnTo>
                  <a:lnTo>
                    <a:pt x="490" y="192"/>
                  </a:lnTo>
                  <a:lnTo>
                    <a:pt x="492" y="193"/>
                  </a:lnTo>
                  <a:lnTo>
                    <a:pt x="484" y="213"/>
                  </a:lnTo>
                  <a:close/>
                  <a:moveTo>
                    <a:pt x="344" y="157"/>
                  </a:moveTo>
                  <a:lnTo>
                    <a:pt x="338" y="155"/>
                  </a:lnTo>
                  <a:lnTo>
                    <a:pt x="292" y="137"/>
                  </a:lnTo>
                  <a:lnTo>
                    <a:pt x="264" y="126"/>
                  </a:lnTo>
                  <a:lnTo>
                    <a:pt x="272" y="106"/>
                  </a:lnTo>
                  <a:lnTo>
                    <a:pt x="300" y="117"/>
                  </a:lnTo>
                  <a:lnTo>
                    <a:pt x="346" y="135"/>
                  </a:lnTo>
                  <a:lnTo>
                    <a:pt x="352" y="137"/>
                  </a:lnTo>
                  <a:lnTo>
                    <a:pt x="344" y="157"/>
                  </a:lnTo>
                  <a:close/>
                  <a:moveTo>
                    <a:pt x="204" y="101"/>
                  </a:moveTo>
                  <a:lnTo>
                    <a:pt x="165" y="86"/>
                  </a:lnTo>
                  <a:lnTo>
                    <a:pt x="127" y="71"/>
                  </a:lnTo>
                  <a:lnTo>
                    <a:pt x="124" y="70"/>
                  </a:lnTo>
                  <a:lnTo>
                    <a:pt x="132" y="50"/>
                  </a:lnTo>
                  <a:lnTo>
                    <a:pt x="135" y="51"/>
                  </a:lnTo>
                  <a:lnTo>
                    <a:pt x="173" y="66"/>
                  </a:lnTo>
                  <a:lnTo>
                    <a:pt x="212" y="81"/>
                  </a:lnTo>
                  <a:lnTo>
                    <a:pt x="204" y="101"/>
                  </a:lnTo>
                  <a:close/>
                  <a:moveTo>
                    <a:pt x="64" y="45"/>
                  </a:moveTo>
                  <a:lnTo>
                    <a:pt x="58" y="43"/>
                  </a:lnTo>
                  <a:lnTo>
                    <a:pt x="27" y="31"/>
                  </a:lnTo>
                  <a:lnTo>
                    <a:pt x="0" y="20"/>
                  </a:lnTo>
                  <a:lnTo>
                    <a:pt x="8" y="0"/>
                  </a:lnTo>
                  <a:lnTo>
                    <a:pt x="35" y="11"/>
                  </a:lnTo>
                  <a:lnTo>
                    <a:pt x="66" y="23"/>
                  </a:lnTo>
                  <a:lnTo>
                    <a:pt x="72" y="26"/>
                  </a:lnTo>
                  <a:lnTo>
                    <a:pt x="64" y="45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8503" name="Freeform 7"/>
            <p:cNvSpPr>
              <a:spLocks noEditPoints="1"/>
            </p:cNvSpPr>
            <p:nvPr/>
          </p:nvSpPr>
          <p:spPr bwMode="auto">
            <a:xfrm>
              <a:off x="4089" y="688"/>
              <a:ext cx="207" cy="819"/>
            </a:xfrm>
            <a:custGeom>
              <a:avLst/>
              <a:gdLst>
                <a:gd name="T0" fmla="*/ 642 w 691"/>
                <a:gd name="T1" fmla="*/ 1784 h 1865"/>
                <a:gd name="T2" fmla="*/ 691 w 691"/>
                <a:gd name="T3" fmla="*/ 1857 h 1865"/>
                <a:gd name="T4" fmla="*/ 620 w 691"/>
                <a:gd name="T5" fmla="*/ 1723 h 1865"/>
                <a:gd name="T6" fmla="*/ 611 w 691"/>
                <a:gd name="T7" fmla="*/ 1635 h 1865"/>
                <a:gd name="T8" fmla="*/ 620 w 691"/>
                <a:gd name="T9" fmla="*/ 1723 h 1865"/>
                <a:gd name="T10" fmla="*/ 539 w 691"/>
                <a:gd name="T11" fmla="*/ 1500 h 1865"/>
                <a:gd name="T12" fmla="*/ 589 w 691"/>
                <a:gd name="T13" fmla="*/ 1574 h 1865"/>
                <a:gd name="T14" fmla="*/ 517 w 691"/>
                <a:gd name="T15" fmla="*/ 1439 h 1865"/>
                <a:gd name="T16" fmla="*/ 508 w 691"/>
                <a:gd name="T17" fmla="*/ 1351 h 1865"/>
                <a:gd name="T18" fmla="*/ 517 w 691"/>
                <a:gd name="T19" fmla="*/ 1439 h 1865"/>
                <a:gd name="T20" fmla="*/ 437 w 691"/>
                <a:gd name="T21" fmla="*/ 1217 h 1865"/>
                <a:gd name="T22" fmla="*/ 486 w 691"/>
                <a:gd name="T23" fmla="*/ 1291 h 1865"/>
                <a:gd name="T24" fmla="*/ 415 w 691"/>
                <a:gd name="T25" fmla="*/ 1156 h 1865"/>
                <a:gd name="T26" fmla="*/ 406 w 691"/>
                <a:gd name="T27" fmla="*/ 1068 h 1865"/>
                <a:gd name="T28" fmla="*/ 415 w 691"/>
                <a:gd name="T29" fmla="*/ 1156 h 1865"/>
                <a:gd name="T30" fmla="*/ 334 w 691"/>
                <a:gd name="T31" fmla="*/ 933 h 1865"/>
                <a:gd name="T32" fmla="*/ 384 w 691"/>
                <a:gd name="T33" fmla="*/ 1007 h 1865"/>
                <a:gd name="T34" fmla="*/ 312 w 691"/>
                <a:gd name="T35" fmla="*/ 873 h 1865"/>
                <a:gd name="T36" fmla="*/ 303 w 691"/>
                <a:gd name="T37" fmla="*/ 784 h 1865"/>
                <a:gd name="T38" fmla="*/ 312 w 691"/>
                <a:gd name="T39" fmla="*/ 873 h 1865"/>
                <a:gd name="T40" fmla="*/ 232 w 691"/>
                <a:gd name="T41" fmla="*/ 650 h 1865"/>
                <a:gd name="T42" fmla="*/ 282 w 691"/>
                <a:gd name="T43" fmla="*/ 724 h 1865"/>
                <a:gd name="T44" fmla="*/ 210 w 691"/>
                <a:gd name="T45" fmla="*/ 589 h 1865"/>
                <a:gd name="T46" fmla="*/ 201 w 691"/>
                <a:gd name="T47" fmla="*/ 501 h 1865"/>
                <a:gd name="T48" fmla="*/ 210 w 691"/>
                <a:gd name="T49" fmla="*/ 589 h 1865"/>
                <a:gd name="T50" fmla="*/ 130 w 691"/>
                <a:gd name="T51" fmla="*/ 367 h 1865"/>
                <a:gd name="T52" fmla="*/ 179 w 691"/>
                <a:gd name="T53" fmla="*/ 440 h 1865"/>
                <a:gd name="T54" fmla="*/ 108 w 691"/>
                <a:gd name="T55" fmla="*/ 306 h 1865"/>
                <a:gd name="T56" fmla="*/ 99 w 691"/>
                <a:gd name="T57" fmla="*/ 218 h 1865"/>
                <a:gd name="T58" fmla="*/ 108 w 691"/>
                <a:gd name="T59" fmla="*/ 306 h 1865"/>
                <a:gd name="T60" fmla="*/ 27 w 691"/>
                <a:gd name="T61" fmla="*/ 83 h 1865"/>
                <a:gd name="T62" fmla="*/ 77 w 691"/>
                <a:gd name="T63" fmla="*/ 157 h 1865"/>
                <a:gd name="T64" fmla="*/ 5 w 691"/>
                <a:gd name="T65" fmla="*/ 23 h 1865"/>
                <a:gd name="T66" fmla="*/ 20 w 691"/>
                <a:gd name="T67" fmla="*/ 0 h 1865"/>
                <a:gd name="T68" fmla="*/ 5 w 691"/>
                <a:gd name="T69" fmla="*/ 23 h 1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1" h="1865">
                  <a:moveTo>
                    <a:pt x="671" y="1865"/>
                  </a:moveTo>
                  <a:lnTo>
                    <a:pt x="642" y="1784"/>
                  </a:lnTo>
                  <a:lnTo>
                    <a:pt x="662" y="1776"/>
                  </a:lnTo>
                  <a:lnTo>
                    <a:pt x="691" y="1857"/>
                  </a:lnTo>
                  <a:lnTo>
                    <a:pt x="671" y="1865"/>
                  </a:lnTo>
                  <a:close/>
                  <a:moveTo>
                    <a:pt x="620" y="1723"/>
                  </a:moveTo>
                  <a:lnTo>
                    <a:pt x="590" y="1642"/>
                  </a:lnTo>
                  <a:lnTo>
                    <a:pt x="611" y="1635"/>
                  </a:lnTo>
                  <a:lnTo>
                    <a:pt x="640" y="1716"/>
                  </a:lnTo>
                  <a:lnTo>
                    <a:pt x="620" y="1723"/>
                  </a:lnTo>
                  <a:close/>
                  <a:moveTo>
                    <a:pt x="568" y="1581"/>
                  </a:moveTo>
                  <a:lnTo>
                    <a:pt x="539" y="1500"/>
                  </a:lnTo>
                  <a:lnTo>
                    <a:pt x="559" y="1493"/>
                  </a:lnTo>
                  <a:lnTo>
                    <a:pt x="589" y="1574"/>
                  </a:lnTo>
                  <a:lnTo>
                    <a:pt x="568" y="1581"/>
                  </a:lnTo>
                  <a:close/>
                  <a:moveTo>
                    <a:pt x="517" y="1439"/>
                  </a:moveTo>
                  <a:lnTo>
                    <a:pt x="488" y="1358"/>
                  </a:lnTo>
                  <a:lnTo>
                    <a:pt x="508" y="1351"/>
                  </a:lnTo>
                  <a:lnTo>
                    <a:pt x="537" y="1432"/>
                  </a:lnTo>
                  <a:lnTo>
                    <a:pt x="517" y="1439"/>
                  </a:lnTo>
                  <a:close/>
                  <a:moveTo>
                    <a:pt x="466" y="1298"/>
                  </a:moveTo>
                  <a:lnTo>
                    <a:pt x="437" y="1217"/>
                  </a:lnTo>
                  <a:lnTo>
                    <a:pt x="457" y="1210"/>
                  </a:lnTo>
                  <a:lnTo>
                    <a:pt x="486" y="1291"/>
                  </a:lnTo>
                  <a:lnTo>
                    <a:pt x="466" y="1298"/>
                  </a:lnTo>
                  <a:close/>
                  <a:moveTo>
                    <a:pt x="415" y="1156"/>
                  </a:moveTo>
                  <a:lnTo>
                    <a:pt x="386" y="1075"/>
                  </a:lnTo>
                  <a:lnTo>
                    <a:pt x="406" y="1068"/>
                  </a:lnTo>
                  <a:lnTo>
                    <a:pt x="435" y="1149"/>
                  </a:lnTo>
                  <a:lnTo>
                    <a:pt x="415" y="1156"/>
                  </a:lnTo>
                  <a:close/>
                  <a:moveTo>
                    <a:pt x="364" y="1014"/>
                  </a:moveTo>
                  <a:lnTo>
                    <a:pt x="334" y="933"/>
                  </a:lnTo>
                  <a:lnTo>
                    <a:pt x="355" y="926"/>
                  </a:lnTo>
                  <a:lnTo>
                    <a:pt x="384" y="1007"/>
                  </a:lnTo>
                  <a:lnTo>
                    <a:pt x="364" y="1014"/>
                  </a:lnTo>
                  <a:close/>
                  <a:moveTo>
                    <a:pt x="312" y="873"/>
                  </a:moveTo>
                  <a:lnTo>
                    <a:pt x="283" y="792"/>
                  </a:lnTo>
                  <a:lnTo>
                    <a:pt x="303" y="784"/>
                  </a:lnTo>
                  <a:lnTo>
                    <a:pt x="333" y="865"/>
                  </a:lnTo>
                  <a:lnTo>
                    <a:pt x="312" y="873"/>
                  </a:lnTo>
                  <a:close/>
                  <a:moveTo>
                    <a:pt x="261" y="731"/>
                  </a:moveTo>
                  <a:lnTo>
                    <a:pt x="232" y="650"/>
                  </a:lnTo>
                  <a:lnTo>
                    <a:pt x="252" y="643"/>
                  </a:lnTo>
                  <a:lnTo>
                    <a:pt x="282" y="724"/>
                  </a:lnTo>
                  <a:lnTo>
                    <a:pt x="261" y="731"/>
                  </a:lnTo>
                  <a:close/>
                  <a:moveTo>
                    <a:pt x="210" y="589"/>
                  </a:moveTo>
                  <a:lnTo>
                    <a:pt x="181" y="508"/>
                  </a:lnTo>
                  <a:lnTo>
                    <a:pt x="201" y="501"/>
                  </a:lnTo>
                  <a:lnTo>
                    <a:pt x="230" y="582"/>
                  </a:lnTo>
                  <a:lnTo>
                    <a:pt x="210" y="589"/>
                  </a:lnTo>
                  <a:close/>
                  <a:moveTo>
                    <a:pt x="159" y="448"/>
                  </a:moveTo>
                  <a:lnTo>
                    <a:pt x="130" y="367"/>
                  </a:lnTo>
                  <a:lnTo>
                    <a:pt x="150" y="359"/>
                  </a:lnTo>
                  <a:lnTo>
                    <a:pt x="179" y="440"/>
                  </a:lnTo>
                  <a:lnTo>
                    <a:pt x="159" y="448"/>
                  </a:lnTo>
                  <a:close/>
                  <a:moveTo>
                    <a:pt x="108" y="306"/>
                  </a:moveTo>
                  <a:lnTo>
                    <a:pt x="79" y="225"/>
                  </a:lnTo>
                  <a:lnTo>
                    <a:pt x="99" y="218"/>
                  </a:lnTo>
                  <a:lnTo>
                    <a:pt x="128" y="299"/>
                  </a:lnTo>
                  <a:lnTo>
                    <a:pt x="108" y="306"/>
                  </a:lnTo>
                  <a:close/>
                  <a:moveTo>
                    <a:pt x="57" y="164"/>
                  </a:moveTo>
                  <a:lnTo>
                    <a:pt x="27" y="83"/>
                  </a:lnTo>
                  <a:lnTo>
                    <a:pt x="47" y="76"/>
                  </a:lnTo>
                  <a:lnTo>
                    <a:pt x="77" y="157"/>
                  </a:lnTo>
                  <a:lnTo>
                    <a:pt x="57" y="164"/>
                  </a:lnTo>
                  <a:close/>
                  <a:moveTo>
                    <a:pt x="5" y="23"/>
                  </a:moveTo>
                  <a:lnTo>
                    <a:pt x="0" y="7"/>
                  </a:lnTo>
                  <a:lnTo>
                    <a:pt x="20" y="0"/>
                  </a:lnTo>
                  <a:lnTo>
                    <a:pt x="26" y="15"/>
                  </a:lnTo>
                  <a:lnTo>
                    <a:pt x="5" y="23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8504" name="Freeform 8"/>
            <p:cNvSpPr>
              <a:spLocks noEditPoints="1"/>
            </p:cNvSpPr>
            <p:nvPr/>
          </p:nvSpPr>
          <p:spPr bwMode="auto">
            <a:xfrm>
              <a:off x="4259" y="1504"/>
              <a:ext cx="37" cy="129"/>
            </a:xfrm>
            <a:custGeom>
              <a:avLst/>
              <a:gdLst>
                <a:gd name="T0" fmla="*/ 125 w 125"/>
                <a:gd name="T1" fmla="*/ 8 h 294"/>
                <a:gd name="T2" fmla="*/ 96 w 125"/>
                <a:gd name="T3" fmla="*/ 88 h 294"/>
                <a:gd name="T4" fmla="*/ 75 w 125"/>
                <a:gd name="T5" fmla="*/ 81 h 294"/>
                <a:gd name="T6" fmla="*/ 105 w 125"/>
                <a:gd name="T7" fmla="*/ 0 h 294"/>
                <a:gd name="T8" fmla="*/ 125 w 125"/>
                <a:gd name="T9" fmla="*/ 8 h 294"/>
                <a:gd name="T10" fmla="*/ 73 w 125"/>
                <a:gd name="T11" fmla="*/ 149 h 294"/>
                <a:gd name="T12" fmla="*/ 44 w 125"/>
                <a:gd name="T13" fmla="*/ 230 h 294"/>
                <a:gd name="T14" fmla="*/ 24 w 125"/>
                <a:gd name="T15" fmla="*/ 223 h 294"/>
                <a:gd name="T16" fmla="*/ 53 w 125"/>
                <a:gd name="T17" fmla="*/ 142 h 294"/>
                <a:gd name="T18" fmla="*/ 73 w 125"/>
                <a:gd name="T19" fmla="*/ 149 h 294"/>
                <a:gd name="T20" fmla="*/ 22 w 125"/>
                <a:gd name="T21" fmla="*/ 291 h 294"/>
                <a:gd name="T22" fmla="*/ 20 w 125"/>
                <a:gd name="T23" fmla="*/ 294 h 294"/>
                <a:gd name="T24" fmla="*/ 0 w 125"/>
                <a:gd name="T25" fmla="*/ 287 h 294"/>
                <a:gd name="T26" fmla="*/ 2 w 125"/>
                <a:gd name="T27" fmla="*/ 283 h 294"/>
                <a:gd name="T28" fmla="*/ 22 w 125"/>
                <a:gd name="T29" fmla="*/ 291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294">
                  <a:moveTo>
                    <a:pt x="125" y="8"/>
                  </a:moveTo>
                  <a:lnTo>
                    <a:pt x="96" y="88"/>
                  </a:lnTo>
                  <a:lnTo>
                    <a:pt x="75" y="81"/>
                  </a:lnTo>
                  <a:lnTo>
                    <a:pt x="105" y="0"/>
                  </a:lnTo>
                  <a:lnTo>
                    <a:pt x="125" y="8"/>
                  </a:lnTo>
                  <a:close/>
                  <a:moveTo>
                    <a:pt x="73" y="149"/>
                  </a:moveTo>
                  <a:lnTo>
                    <a:pt x="44" y="230"/>
                  </a:lnTo>
                  <a:lnTo>
                    <a:pt x="24" y="223"/>
                  </a:lnTo>
                  <a:lnTo>
                    <a:pt x="53" y="142"/>
                  </a:lnTo>
                  <a:lnTo>
                    <a:pt x="73" y="149"/>
                  </a:lnTo>
                  <a:close/>
                  <a:moveTo>
                    <a:pt x="22" y="291"/>
                  </a:moveTo>
                  <a:lnTo>
                    <a:pt x="20" y="294"/>
                  </a:lnTo>
                  <a:lnTo>
                    <a:pt x="0" y="287"/>
                  </a:lnTo>
                  <a:lnTo>
                    <a:pt x="2" y="283"/>
                  </a:lnTo>
                  <a:lnTo>
                    <a:pt x="22" y="291"/>
                  </a:lnTo>
                  <a:close/>
                </a:path>
              </a:pathLst>
            </a:custGeom>
            <a:solidFill>
              <a:srgbClr val="0000FF"/>
            </a:solidFill>
            <a:ln w="1588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18505" name="Line 9"/>
            <p:cNvSpPr>
              <a:spLocks noChangeShapeType="1"/>
            </p:cNvSpPr>
            <p:nvPr/>
          </p:nvSpPr>
          <p:spPr bwMode="auto">
            <a:xfrm flipH="1">
              <a:off x="5286" y="1495"/>
              <a:ext cx="54" cy="2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6" name="Line 10"/>
            <p:cNvSpPr>
              <a:spLocks noChangeShapeType="1"/>
            </p:cNvSpPr>
            <p:nvPr/>
          </p:nvSpPr>
          <p:spPr bwMode="auto">
            <a:xfrm flipH="1">
              <a:off x="4293" y="1515"/>
              <a:ext cx="1048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7" name="Line 11"/>
            <p:cNvSpPr>
              <a:spLocks noChangeShapeType="1"/>
            </p:cNvSpPr>
            <p:nvPr/>
          </p:nvSpPr>
          <p:spPr bwMode="auto">
            <a:xfrm>
              <a:off x="4092" y="664"/>
              <a:ext cx="0" cy="98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8" name="Line 12"/>
            <p:cNvSpPr>
              <a:spLocks noChangeShapeType="1"/>
            </p:cNvSpPr>
            <p:nvPr/>
          </p:nvSpPr>
          <p:spPr bwMode="auto">
            <a:xfrm>
              <a:off x="4092" y="1590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09" name="Line 13"/>
            <p:cNvSpPr>
              <a:spLocks noChangeShapeType="1"/>
            </p:cNvSpPr>
            <p:nvPr/>
          </p:nvSpPr>
          <p:spPr bwMode="auto">
            <a:xfrm>
              <a:off x="4092" y="153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0" name="Line 14"/>
            <p:cNvSpPr>
              <a:spLocks noChangeShapeType="1"/>
            </p:cNvSpPr>
            <p:nvPr/>
          </p:nvSpPr>
          <p:spPr bwMode="auto">
            <a:xfrm>
              <a:off x="4092" y="148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1" name="Line 15"/>
            <p:cNvSpPr>
              <a:spLocks noChangeShapeType="1"/>
            </p:cNvSpPr>
            <p:nvPr/>
          </p:nvSpPr>
          <p:spPr bwMode="auto">
            <a:xfrm>
              <a:off x="4092" y="1427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2" name="Line 16"/>
            <p:cNvSpPr>
              <a:spLocks noChangeShapeType="1"/>
            </p:cNvSpPr>
            <p:nvPr/>
          </p:nvSpPr>
          <p:spPr bwMode="auto">
            <a:xfrm>
              <a:off x="4092" y="137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3" name="Line 17"/>
            <p:cNvSpPr>
              <a:spLocks noChangeShapeType="1"/>
            </p:cNvSpPr>
            <p:nvPr/>
          </p:nvSpPr>
          <p:spPr bwMode="auto">
            <a:xfrm>
              <a:off x="4092" y="131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4" name="Line 18"/>
            <p:cNvSpPr>
              <a:spLocks noChangeShapeType="1"/>
            </p:cNvSpPr>
            <p:nvPr/>
          </p:nvSpPr>
          <p:spPr bwMode="auto">
            <a:xfrm>
              <a:off x="4092" y="1264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5" name="Line 19"/>
            <p:cNvSpPr>
              <a:spLocks noChangeShapeType="1"/>
            </p:cNvSpPr>
            <p:nvPr/>
          </p:nvSpPr>
          <p:spPr bwMode="auto">
            <a:xfrm>
              <a:off x="4092" y="1209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6" name="Line 20"/>
            <p:cNvSpPr>
              <a:spLocks noChangeShapeType="1"/>
            </p:cNvSpPr>
            <p:nvPr/>
          </p:nvSpPr>
          <p:spPr bwMode="auto">
            <a:xfrm>
              <a:off x="4092" y="115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7" name="Line 21"/>
            <p:cNvSpPr>
              <a:spLocks noChangeShapeType="1"/>
            </p:cNvSpPr>
            <p:nvPr/>
          </p:nvSpPr>
          <p:spPr bwMode="auto">
            <a:xfrm>
              <a:off x="4092" y="110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8" name="Line 22"/>
            <p:cNvSpPr>
              <a:spLocks noChangeShapeType="1"/>
            </p:cNvSpPr>
            <p:nvPr/>
          </p:nvSpPr>
          <p:spPr bwMode="auto">
            <a:xfrm>
              <a:off x="4092" y="1046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19" name="Line 23"/>
            <p:cNvSpPr>
              <a:spLocks noChangeShapeType="1"/>
            </p:cNvSpPr>
            <p:nvPr/>
          </p:nvSpPr>
          <p:spPr bwMode="auto">
            <a:xfrm>
              <a:off x="4092" y="991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0" name="Line 24"/>
            <p:cNvSpPr>
              <a:spLocks noChangeShapeType="1"/>
            </p:cNvSpPr>
            <p:nvPr/>
          </p:nvSpPr>
          <p:spPr bwMode="auto">
            <a:xfrm>
              <a:off x="4092" y="937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1" name="Line 25"/>
            <p:cNvSpPr>
              <a:spLocks noChangeShapeType="1"/>
            </p:cNvSpPr>
            <p:nvPr/>
          </p:nvSpPr>
          <p:spPr bwMode="auto">
            <a:xfrm>
              <a:off x="4092" y="88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2" name="Line 26"/>
            <p:cNvSpPr>
              <a:spLocks noChangeShapeType="1"/>
            </p:cNvSpPr>
            <p:nvPr/>
          </p:nvSpPr>
          <p:spPr bwMode="auto">
            <a:xfrm>
              <a:off x="4092" y="8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3" name="Line 27"/>
            <p:cNvSpPr>
              <a:spLocks noChangeShapeType="1"/>
            </p:cNvSpPr>
            <p:nvPr/>
          </p:nvSpPr>
          <p:spPr bwMode="auto">
            <a:xfrm>
              <a:off x="4092" y="773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4" name="Line 28"/>
            <p:cNvSpPr>
              <a:spLocks noChangeShapeType="1"/>
            </p:cNvSpPr>
            <p:nvPr/>
          </p:nvSpPr>
          <p:spPr bwMode="auto">
            <a:xfrm>
              <a:off x="4092" y="7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5" name="Line 29"/>
            <p:cNvSpPr>
              <a:spLocks noChangeShapeType="1"/>
            </p:cNvSpPr>
            <p:nvPr/>
          </p:nvSpPr>
          <p:spPr bwMode="auto">
            <a:xfrm>
              <a:off x="4092" y="66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6" name="Line 30"/>
            <p:cNvSpPr>
              <a:spLocks noChangeShapeType="1"/>
            </p:cNvSpPr>
            <p:nvPr/>
          </p:nvSpPr>
          <p:spPr bwMode="auto">
            <a:xfrm>
              <a:off x="4092" y="1536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7" name="Line 31"/>
            <p:cNvSpPr>
              <a:spLocks noChangeShapeType="1"/>
            </p:cNvSpPr>
            <p:nvPr/>
          </p:nvSpPr>
          <p:spPr bwMode="auto">
            <a:xfrm>
              <a:off x="4092" y="1427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8" name="Line 32"/>
            <p:cNvSpPr>
              <a:spLocks noChangeShapeType="1"/>
            </p:cNvSpPr>
            <p:nvPr/>
          </p:nvSpPr>
          <p:spPr bwMode="auto">
            <a:xfrm>
              <a:off x="4092" y="1318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29" name="Line 33"/>
            <p:cNvSpPr>
              <a:spLocks noChangeShapeType="1"/>
            </p:cNvSpPr>
            <p:nvPr/>
          </p:nvSpPr>
          <p:spPr bwMode="auto">
            <a:xfrm>
              <a:off x="4092" y="1209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0" name="Line 34"/>
            <p:cNvSpPr>
              <a:spLocks noChangeShapeType="1"/>
            </p:cNvSpPr>
            <p:nvPr/>
          </p:nvSpPr>
          <p:spPr bwMode="auto">
            <a:xfrm>
              <a:off x="4092" y="1100"/>
              <a:ext cx="11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1" name="Line 35"/>
            <p:cNvSpPr>
              <a:spLocks noChangeShapeType="1"/>
            </p:cNvSpPr>
            <p:nvPr/>
          </p:nvSpPr>
          <p:spPr bwMode="auto">
            <a:xfrm>
              <a:off x="4092" y="991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2" name="Line 36"/>
            <p:cNvSpPr>
              <a:spLocks noChangeShapeType="1"/>
            </p:cNvSpPr>
            <p:nvPr/>
          </p:nvSpPr>
          <p:spPr bwMode="auto">
            <a:xfrm>
              <a:off x="4092" y="882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3" name="Line 37"/>
            <p:cNvSpPr>
              <a:spLocks noChangeShapeType="1"/>
            </p:cNvSpPr>
            <p:nvPr/>
          </p:nvSpPr>
          <p:spPr bwMode="auto">
            <a:xfrm>
              <a:off x="4092" y="773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4" name="Line 38"/>
            <p:cNvSpPr>
              <a:spLocks noChangeShapeType="1"/>
            </p:cNvSpPr>
            <p:nvPr/>
          </p:nvSpPr>
          <p:spPr bwMode="auto">
            <a:xfrm>
              <a:off x="4092" y="664"/>
              <a:ext cx="11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5" name="Line 39"/>
            <p:cNvSpPr>
              <a:spLocks noChangeShapeType="1"/>
            </p:cNvSpPr>
            <p:nvPr/>
          </p:nvSpPr>
          <p:spPr bwMode="auto">
            <a:xfrm>
              <a:off x="4092" y="1645"/>
              <a:ext cx="1248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6" name="Line 40"/>
            <p:cNvSpPr>
              <a:spLocks noChangeShapeType="1"/>
            </p:cNvSpPr>
            <p:nvPr/>
          </p:nvSpPr>
          <p:spPr bwMode="auto">
            <a:xfrm flipV="1">
              <a:off x="4217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7" name="Line 41"/>
            <p:cNvSpPr>
              <a:spLocks noChangeShapeType="1"/>
            </p:cNvSpPr>
            <p:nvPr/>
          </p:nvSpPr>
          <p:spPr bwMode="auto">
            <a:xfrm flipV="1">
              <a:off x="4342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8" name="Line 42"/>
            <p:cNvSpPr>
              <a:spLocks noChangeShapeType="1"/>
            </p:cNvSpPr>
            <p:nvPr/>
          </p:nvSpPr>
          <p:spPr bwMode="auto">
            <a:xfrm flipV="1">
              <a:off x="4467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39" name="Line 43"/>
            <p:cNvSpPr>
              <a:spLocks noChangeShapeType="1"/>
            </p:cNvSpPr>
            <p:nvPr/>
          </p:nvSpPr>
          <p:spPr bwMode="auto">
            <a:xfrm flipV="1">
              <a:off x="4591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0" name="Line 44"/>
            <p:cNvSpPr>
              <a:spLocks noChangeShapeType="1"/>
            </p:cNvSpPr>
            <p:nvPr/>
          </p:nvSpPr>
          <p:spPr bwMode="auto">
            <a:xfrm flipV="1">
              <a:off x="4716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1" name="Line 45"/>
            <p:cNvSpPr>
              <a:spLocks noChangeShapeType="1"/>
            </p:cNvSpPr>
            <p:nvPr/>
          </p:nvSpPr>
          <p:spPr bwMode="auto">
            <a:xfrm flipV="1">
              <a:off x="4841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2" name="Line 46"/>
            <p:cNvSpPr>
              <a:spLocks noChangeShapeType="1"/>
            </p:cNvSpPr>
            <p:nvPr/>
          </p:nvSpPr>
          <p:spPr bwMode="auto">
            <a:xfrm flipV="1">
              <a:off x="4966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3" name="Line 47"/>
            <p:cNvSpPr>
              <a:spLocks noChangeShapeType="1"/>
            </p:cNvSpPr>
            <p:nvPr/>
          </p:nvSpPr>
          <p:spPr bwMode="auto">
            <a:xfrm flipV="1">
              <a:off x="5090" y="1629"/>
              <a:ext cx="1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4" name="Line 48"/>
            <p:cNvSpPr>
              <a:spLocks noChangeShapeType="1"/>
            </p:cNvSpPr>
            <p:nvPr/>
          </p:nvSpPr>
          <p:spPr bwMode="auto">
            <a:xfrm flipV="1">
              <a:off x="5215" y="1629"/>
              <a:ext cx="0" cy="16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45" name="Rectangle 49"/>
            <p:cNvSpPr>
              <a:spLocks noChangeArrowheads="1"/>
            </p:cNvSpPr>
            <p:nvPr/>
          </p:nvSpPr>
          <p:spPr bwMode="auto">
            <a:xfrm>
              <a:off x="4085" y="69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46" name="Rectangle 50"/>
            <p:cNvSpPr>
              <a:spLocks noChangeArrowheads="1"/>
            </p:cNvSpPr>
            <p:nvPr/>
          </p:nvSpPr>
          <p:spPr bwMode="auto">
            <a:xfrm>
              <a:off x="4070" y="161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47" name="Rectangle 51"/>
            <p:cNvSpPr>
              <a:spLocks noChangeArrowheads="1"/>
            </p:cNvSpPr>
            <p:nvPr/>
          </p:nvSpPr>
          <p:spPr bwMode="auto">
            <a:xfrm>
              <a:off x="3912" y="1485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1300</a:t>
              </a:r>
              <a:endParaRPr lang="ru-RU" sz="1000"/>
            </a:p>
          </p:txBody>
        </p:sp>
        <p:sp>
          <p:nvSpPr>
            <p:cNvPr id="618548" name="Rectangle 52"/>
            <p:cNvSpPr>
              <a:spLocks noChangeArrowheads="1"/>
            </p:cNvSpPr>
            <p:nvPr/>
          </p:nvSpPr>
          <p:spPr bwMode="auto">
            <a:xfrm>
              <a:off x="4070" y="1506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49" name="Rectangle 53"/>
            <p:cNvSpPr>
              <a:spLocks noChangeArrowheads="1"/>
            </p:cNvSpPr>
            <p:nvPr/>
          </p:nvSpPr>
          <p:spPr bwMode="auto">
            <a:xfrm>
              <a:off x="4070" y="1398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0" name="Rectangle 54"/>
            <p:cNvSpPr>
              <a:spLocks noChangeArrowheads="1"/>
            </p:cNvSpPr>
            <p:nvPr/>
          </p:nvSpPr>
          <p:spPr bwMode="auto">
            <a:xfrm>
              <a:off x="3912" y="1268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1700</a:t>
              </a:r>
              <a:endParaRPr lang="ru-RU" sz="1000"/>
            </a:p>
          </p:txBody>
        </p:sp>
        <p:sp>
          <p:nvSpPr>
            <p:cNvPr id="618551" name="Rectangle 55"/>
            <p:cNvSpPr>
              <a:spLocks noChangeArrowheads="1"/>
            </p:cNvSpPr>
            <p:nvPr/>
          </p:nvSpPr>
          <p:spPr bwMode="auto">
            <a:xfrm>
              <a:off x="4070" y="1289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2" name="Rectangle 56"/>
            <p:cNvSpPr>
              <a:spLocks noChangeArrowheads="1"/>
            </p:cNvSpPr>
            <p:nvPr/>
          </p:nvSpPr>
          <p:spPr bwMode="auto">
            <a:xfrm>
              <a:off x="4070" y="118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3" name="Rectangle 57"/>
            <p:cNvSpPr>
              <a:spLocks noChangeArrowheads="1"/>
            </p:cNvSpPr>
            <p:nvPr/>
          </p:nvSpPr>
          <p:spPr bwMode="auto">
            <a:xfrm>
              <a:off x="3912" y="1050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2100</a:t>
              </a:r>
              <a:endParaRPr lang="ru-RU" sz="1000"/>
            </a:p>
          </p:txBody>
        </p:sp>
        <p:sp>
          <p:nvSpPr>
            <p:cNvPr id="618554" name="Rectangle 58"/>
            <p:cNvSpPr>
              <a:spLocks noChangeArrowheads="1"/>
            </p:cNvSpPr>
            <p:nvPr/>
          </p:nvSpPr>
          <p:spPr bwMode="auto">
            <a:xfrm>
              <a:off x="4070" y="1071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5" name="Rectangle 59"/>
            <p:cNvSpPr>
              <a:spLocks noChangeArrowheads="1"/>
            </p:cNvSpPr>
            <p:nvPr/>
          </p:nvSpPr>
          <p:spPr bwMode="auto">
            <a:xfrm>
              <a:off x="4070" y="962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6" name="Rectangle 60"/>
            <p:cNvSpPr>
              <a:spLocks noChangeArrowheads="1"/>
            </p:cNvSpPr>
            <p:nvPr/>
          </p:nvSpPr>
          <p:spPr bwMode="auto">
            <a:xfrm>
              <a:off x="3912" y="832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2500</a:t>
              </a:r>
              <a:endParaRPr lang="ru-RU" sz="1000"/>
            </a:p>
          </p:txBody>
        </p:sp>
        <p:sp>
          <p:nvSpPr>
            <p:cNvPr id="618557" name="Rectangle 61"/>
            <p:cNvSpPr>
              <a:spLocks noChangeArrowheads="1"/>
            </p:cNvSpPr>
            <p:nvPr/>
          </p:nvSpPr>
          <p:spPr bwMode="auto">
            <a:xfrm>
              <a:off x="407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8" name="Rectangle 62"/>
            <p:cNvSpPr>
              <a:spLocks noChangeArrowheads="1"/>
            </p:cNvSpPr>
            <p:nvPr/>
          </p:nvSpPr>
          <p:spPr bwMode="auto">
            <a:xfrm>
              <a:off x="4070" y="745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59" name="Rectangle 63"/>
            <p:cNvSpPr>
              <a:spLocks noChangeArrowheads="1"/>
            </p:cNvSpPr>
            <p:nvPr/>
          </p:nvSpPr>
          <p:spPr bwMode="auto">
            <a:xfrm>
              <a:off x="3912" y="614"/>
              <a:ext cx="16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2900</a:t>
              </a:r>
              <a:endParaRPr lang="ru-RU" sz="1000"/>
            </a:p>
          </p:txBody>
        </p:sp>
        <p:sp>
          <p:nvSpPr>
            <p:cNvPr id="618560" name="Rectangle 64"/>
            <p:cNvSpPr>
              <a:spLocks noChangeArrowheads="1"/>
            </p:cNvSpPr>
            <p:nvPr/>
          </p:nvSpPr>
          <p:spPr bwMode="auto">
            <a:xfrm>
              <a:off x="3990" y="1674"/>
              <a:ext cx="19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UO</a:t>
              </a:r>
              <a:r>
                <a:rPr lang="en-US" sz="1000" baseline="-2500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ru-RU" sz="1000" baseline="-25000"/>
            </a:p>
          </p:txBody>
        </p:sp>
        <p:sp>
          <p:nvSpPr>
            <p:cNvPr id="618561" name="Rectangle 65"/>
            <p:cNvSpPr>
              <a:spLocks noChangeArrowheads="1"/>
            </p:cNvSpPr>
            <p:nvPr/>
          </p:nvSpPr>
          <p:spPr bwMode="auto">
            <a:xfrm>
              <a:off x="4238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2" name="Rectangle 66"/>
            <p:cNvSpPr>
              <a:spLocks noChangeArrowheads="1"/>
            </p:cNvSpPr>
            <p:nvPr/>
          </p:nvSpPr>
          <p:spPr bwMode="auto">
            <a:xfrm>
              <a:off x="43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  <a:endParaRPr lang="ru-RU" sz="1000"/>
            </a:p>
          </p:txBody>
        </p:sp>
        <p:sp>
          <p:nvSpPr>
            <p:cNvPr id="618563" name="Rectangle 67"/>
            <p:cNvSpPr>
              <a:spLocks noChangeArrowheads="1"/>
            </p:cNvSpPr>
            <p:nvPr/>
          </p:nvSpPr>
          <p:spPr bwMode="auto">
            <a:xfrm>
              <a:off x="4363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4" name="Rectangle 68"/>
            <p:cNvSpPr>
              <a:spLocks noChangeArrowheads="1"/>
            </p:cNvSpPr>
            <p:nvPr/>
          </p:nvSpPr>
          <p:spPr bwMode="auto">
            <a:xfrm>
              <a:off x="457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40</a:t>
              </a:r>
              <a:endParaRPr lang="ru-RU" sz="1000"/>
            </a:p>
          </p:txBody>
        </p:sp>
        <p:sp>
          <p:nvSpPr>
            <p:cNvPr id="618565" name="Rectangle 69"/>
            <p:cNvSpPr>
              <a:spLocks noChangeArrowheads="1"/>
            </p:cNvSpPr>
            <p:nvPr/>
          </p:nvSpPr>
          <p:spPr bwMode="auto">
            <a:xfrm>
              <a:off x="461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6" name="Rectangle 70"/>
            <p:cNvSpPr>
              <a:spLocks noChangeArrowheads="1"/>
            </p:cNvSpPr>
            <p:nvPr/>
          </p:nvSpPr>
          <p:spPr bwMode="auto">
            <a:xfrm>
              <a:off x="4823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60</a:t>
              </a:r>
              <a:endParaRPr lang="ru-RU" sz="1000"/>
            </a:p>
          </p:txBody>
        </p:sp>
        <p:sp>
          <p:nvSpPr>
            <p:cNvPr id="618567" name="Rectangle 71"/>
            <p:cNvSpPr>
              <a:spLocks noChangeArrowheads="1"/>
            </p:cNvSpPr>
            <p:nvPr/>
          </p:nvSpPr>
          <p:spPr bwMode="auto">
            <a:xfrm>
              <a:off x="4862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68" name="Rectangle 72"/>
            <p:cNvSpPr>
              <a:spLocks noChangeArrowheads="1"/>
            </p:cNvSpPr>
            <p:nvPr/>
          </p:nvSpPr>
          <p:spPr bwMode="auto">
            <a:xfrm>
              <a:off x="5072" y="1674"/>
              <a:ext cx="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80</a:t>
              </a:r>
              <a:endParaRPr lang="ru-RU" sz="1000"/>
            </a:p>
          </p:txBody>
        </p:sp>
        <p:sp>
          <p:nvSpPr>
            <p:cNvPr id="618569" name="Rectangle 73"/>
            <p:cNvSpPr>
              <a:spLocks noChangeArrowheads="1"/>
            </p:cNvSpPr>
            <p:nvPr/>
          </p:nvSpPr>
          <p:spPr bwMode="auto">
            <a:xfrm>
              <a:off x="5111" y="167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 b="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70" name="Rectangle 74"/>
            <p:cNvSpPr>
              <a:spLocks noChangeArrowheads="1"/>
            </p:cNvSpPr>
            <p:nvPr/>
          </p:nvSpPr>
          <p:spPr bwMode="auto">
            <a:xfrm>
              <a:off x="5305" y="1677"/>
              <a:ext cx="14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</a:t>
              </a:r>
              <a:endParaRPr lang="ru-RU" sz="1000"/>
            </a:p>
          </p:txBody>
        </p:sp>
        <p:sp>
          <p:nvSpPr>
            <p:cNvPr id="618571" name="Rectangle 75"/>
            <p:cNvSpPr>
              <a:spLocks noChangeArrowheads="1"/>
            </p:cNvSpPr>
            <p:nvPr/>
          </p:nvSpPr>
          <p:spPr bwMode="auto">
            <a:xfrm>
              <a:off x="4501" y="1759"/>
              <a:ext cx="41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FeO, mol</a:t>
              </a:r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%</a:t>
              </a:r>
              <a:endParaRPr lang="ru-RU" sz="1000"/>
            </a:p>
          </p:txBody>
        </p:sp>
        <p:sp>
          <p:nvSpPr>
            <p:cNvPr id="618572" name="Rectangle 76"/>
            <p:cNvSpPr>
              <a:spLocks noChangeArrowheads="1"/>
            </p:cNvSpPr>
            <p:nvPr/>
          </p:nvSpPr>
          <p:spPr bwMode="auto">
            <a:xfrm>
              <a:off x="3993" y="550"/>
              <a:ext cx="18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T, </a:t>
              </a:r>
              <a:r>
                <a:rPr lang="ru-RU" sz="1000">
                  <a:solidFill>
                    <a:srgbClr val="000000"/>
                  </a:solidFill>
                  <a:latin typeface="Symbol" pitchFamily="18" charset="2"/>
                </a:rPr>
                <a:t>°</a:t>
              </a:r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618573" name="Rectangle 77"/>
            <p:cNvSpPr>
              <a:spLocks noChangeArrowheads="1"/>
            </p:cNvSpPr>
            <p:nvPr/>
          </p:nvSpPr>
          <p:spPr bwMode="auto">
            <a:xfrm>
              <a:off x="4275" y="55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574" name="Line 78"/>
            <p:cNvSpPr>
              <a:spLocks noChangeShapeType="1"/>
            </p:cNvSpPr>
            <p:nvPr/>
          </p:nvSpPr>
          <p:spPr bwMode="auto">
            <a:xfrm>
              <a:off x="5341" y="665"/>
              <a:ext cx="0" cy="98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5" name="Line 79"/>
            <p:cNvSpPr>
              <a:spLocks noChangeShapeType="1"/>
            </p:cNvSpPr>
            <p:nvPr/>
          </p:nvSpPr>
          <p:spPr bwMode="auto">
            <a:xfrm flipH="1">
              <a:off x="5332" y="159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6" name="Line 80"/>
            <p:cNvSpPr>
              <a:spLocks noChangeShapeType="1"/>
            </p:cNvSpPr>
            <p:nvPr/>
          </p:nvSpPr>
          <p:spPr bwMode="auto">
            <a:xfrm flipH="1">
              <a:off x="5332" y="153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7" name="Line 81"/>
            <p:cNvSpPr>
              <a:spLocks noChangeShapeType="1"/>
            </p:cNvSpPr>
            <p:nvPr/>
          </p:nvSpPr>
          <p:spPr bwMode="auto">
            <a:xfrm flipH="1">
              <a:off x="5332" y="1482"/>
              <a:ext cx="8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8" name="Line 82"/>
            <p:cNvSpPr>
              <a:spLocks noChangeShapeType="1"/>
            </p:cNvSpPr>
            <p:nvPr/>
          </p:nvSpPr>
          <p:spPr bwMode="auto">
            <a:xfrm flipH="1">
              <a:off x="5332" y="142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79" name="Line 83"/>
            <p:cNvSpPr>
              <a:spLocks noChangeShapeType="1"/>
            </p:cNvSpPr>
            <p:nvPr/>
          </p:nvSpPr>
          <p:spPr bwMode="auto">
            <a:xfrm flipH="1">
              <a:off x="5332" y="137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0" name="Line 84"/>
            <p:cNvSpPr>
              <a:spLocks noChangeShapeType="1"/>
            </p:cNvSpPr>
            <p:nvPr/>
          </p:nvSpPr>
          <p:spPr bwMode="auto">
            <a:xfrm flipH="1">
              <a:off x="5332" y="1319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1" name="Line 85"/>
            <p:cNvSpPr>
              <a:spLocks noChangeShapeType="1"/>
            </p:cNvSpPr>
            <p:nvPr/>
          </p:nvSpPr>
          <p:spPr bwMode="auto">
            <a:xfrm flipH="1">
              <a:off x="5332" y="1265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2" name="Line 86"/>
            <p:cNvSpPr>
              <a:spLocks noChangeShapeType="1"/>
            </p:cNvSpPr>
            <p:nvPr/>
          </p:nvSpPr>
          <p:spPr bwMode="auto">
            <a:xfrm flipH="1">
              <a:off x="5332" y="121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3" name="Line 87"/>
            <p:cNvSpPr>
              <a:spLocks noChangeShapeType="1"/>
            </p:cNvSpPr>
            <p:nvPr/>
          </p:nvSpPr>
          <p:spPr bwMode="auto">
            <a:xfrm flipH="1">
              <a:off x="5332" y="115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4" name="Line 88"/>
            <p:cNvSpPr>
              <a:spLocks noChangeShapeType="1"/>
            </p:cNvSpPr>
            <p:nvPr/>
          </p:nvSpPr>
          <p:spPr bwMode="auto">
            <a:xfrm flipH="1">
              <a:off x="5332" y="1101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5" name="Line 89"/>
            <p:cNvSpPr>
              <a:spLocks noChangeShapeType="1"/>
            </p:cNvSpPr>
            <p:nvPr/>
          </p:nvSpPr>
          <p:spPr bwMode="auto">
            <a:xfrm flipH="1">
              <a:off x="5332" y="1046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6" name="Line 90"/>
            <p:cNvSpPr>
              <a:spLocks noChangeShapeType="1"/>
            </p:cNvSpPr>
            <p:nvPr/>
          </p:nvSpPr>
          <p:spPr bwMode="auto">
            <a:xfrm flipH="1">
              <a:off x="5332" y="992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7" name="Line 91"/>
            <p:cNvSpPr>
              <a:spLocks noChangeShapeType="1"/>
            </p:cNvSpPr>
            <p:nvPr/>
          </p:nvSpPr>
          <p:spPr bwMode="auto">
            <a:xfrm flipH="1">
              <a:off x="5332" y="938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8" name="Line 92"/>
            <p:cNvSpPr>
              <a:spLocks noChangeShapeType="1"/>
            </p:cNvSpPr>
            <p:nvPr/>
          </p:nvSpPr>
          <p:spPr bwMode="auto">
            <a:xfrm flipH="1">
              <a:off x="5332" y="883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89" name="Line 93"/>
            <p:cNvSpPr>
              <a:spLocks noChangeShapeType="1"/>
            </p:cNvSpPr>
            <p:nvPr/>
          </p:nvSpPr>
          <p:spPr bwMode="auto">
            <a:xfrm flipH="1">
              <a:off x="5332" y="828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0" name="Line 94"/>
            <p:cNvSpPr>
              <a:spLocks noChangeShapeType="1"/>
            </p:cNvSpPr>
            <p:nvPr/>
          </p:nvSpPr>
          <p:spPr bwMode="auto">
            <a:xfrm flipH="1">
              <a:off x="5332" y="774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1" name="Line 95"/>
            <p:cNvSpPr>
              <a:spLocks noChangeShapeType="1"/>
            </p:cNvSpPr>
            <p:nvPr/>
          </p:nvSpPr>
          <p:spPr bwMode="auto">
            <a:xfrm flipH="1">
              <a:off x="5332" y="720"/>
              <a:ext cx="9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2" name="Line 96"/>
            <p:cNvSpPr>
              <a:spLocks noChangeShapeType="1"/>
            </p:cNvSpPr>
            <p:nvPr/>
          </p:nvSpPr>
          <p:spPr bwMode="auto">
            <a:xfrm flipH="1">
              <a:off x="5332" y="665"/>
              <a:ext cx="9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3" name="Line 97"/>
            <p:cNvSpPr>
              <a:spLocks noChangeShapeType="1"/>
            </p:cNvSpPr>
            <p:nvPr/>
          </p:nvSpPr>
          <p:spPr bwMode="auto">
            <a:xfrm flipH="1">
              <a:off x="5329" y="1536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4" name="Line 98"/>
            <p:cNvSpPr>
              <a:spLocks noChangeShapeType="1"/>
            </p:cNvSpPr>
            <p:nvPr/>
          </p:nvSpPr>
          <p:spPr bwMode="auto">
            <a:xfrm flipH="1">
              <a:off x="5329" y="1428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5" name="Line 99"/>
            <p:cNvSpPr>
              <a:spLocks noChangeShapeType="1"/>
            </p:cNvSpPr>
            <p:nvPr/>
          </p:nvSpPr>
          <p:spPr bwMode="auto">
            <a:xfrm flipH="1">
              <a:off x="5329" y="1319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6" name="Line 100"/>
            <p:cNvSpPr>
              <a:spLocks noChangeShapeType="1"/>
            </p:cNvSpPr>
            <p:nvPr/>
          </p:nvSpPr>
          <p:spPr bwMode="auto">
            <a:xfrm flipH="1">
              <a:off x="5329" y="1210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7" name="Line 101"/>
            <p:cNvSpPr>
              <a:spLocks noChangeShapeType="1"/>
            </p:cNvSpPr>
            <p:nvPr/>
          </p:nvSpPr>
          <p:spPr bwMode="auto">
            <a:xfrm flipH="1">
              <a:off x="5329" y="1101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8" name="Line 102"/>
            <p:cNvSpPr>
              <a:spLocks noChangeShapeType="1"/>
            </p:cNvSpPr>
            <p:nvPr/>
          </p:nvSpPr>
          <p:spPr bwMode="auto">
            <a:xfrm flipH="1">
              <a:off x="5329" y="992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99" name="Line 103"/>
            <p:cNvSpPr>
              <a:spLocks noChangeShapeType="1"/>
            </p:cNvSpPr>
            <p:nvPr/>
          </p:nvSpPr>
          <p:spPr bwMode="auto">
            <a:xfrm flipH="1">
              <a:off x="5329" y="883"/>
              <a:ext cx="12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00" name="Line 104"/>
            <p:cNvSpPr>
              <a:spLocks noChangeShapeType="1"/>
            </p:cNvSpPr>
            <p:nvPr/>
          </p:nvSpPr>
          <p:spPr bwMode="auto">
            <a:xfrm flipH="1">
              <a:off x="5329" y="774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01" name="Line 105"/>
            <p:cNvSpPr>
              <a:spLocks noChangeShapeType="1"/>
            </p:cNvSpPr>
            <p:nvPr/>
          </p:nvSpPr>
          <p:spPr bwMode="auto">
            <a:xfrm flipH="1">
              <a:off x="5329" y="665"/>
              <a:ext cx="12" cy="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02" name="Rectangle 106"/>
            <p:cNvSpPr>
              <a:spLocks noChangeArrowheads="1"/>
            </p:cNvSpPr>
            <p:nvPr/>
          </p:nvSpPr>
          <p:spPr bwMode="auto">
            <a:xfrm>
              <a:off x="4159" y="1420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SS</a:t>
              </a:r>
              <a:endParaRPr lang="ru-RU" sz="1000"/>
            </a:p>
          </p:txBody>
        </p:sp>
        <p:sp>
          <p:nvSpPr>
            <p:cNvPr id="618603" name="Rectangle 107"/>
            <p:cNvSpPr>
              <a:spLocks noChangeArrowheads="1"/>
            </p:cNvSpPr>
            <p:nvPr/>
          </p:nvSpPr>
          <p:spPr bwMode="auto">
            <a:xfrm>
              <a:off x="4209" y="1420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604" name="Rectangle 108"/>
            <p:cNvSpPr>
              <a:spLocks noChangeArrowheads="1"/>
            </p:cNvSpPr>
            <p:nvPr/>
          </p:nvSpPr>
          <p:spPr bwMode="auto">
            <a:xfrm>
              <a:off x="4487" y="1234"/>
              <a:ext cx="18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L+SS</a:t>
              </a:r>
              <a:endParaRPr lang="ru-RU" sz="1000"/>
            </a:p>
          </p:txBody>
        </p:sp>
        <p:sp>
          <p:nvSpPr>
            <p:cNvPr id="618605" name="Rectangle 109"/>
            <p:cNvSpPr>
              <a:spLocks noChangeArrowheads="1"/>
            </p:cNvSpPr>
            <p:nvPr/>
          </p:nvSpPr>
          <p:spPr bwMode="auto">
            <a:xfrm>
              <a:off x="4593" y="1234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  <p:sp>
          <p:nvSpPr>
            <p:cNvPr id="618606" name="Rectangle 110"/>
            <p:cNvSpPr>
              <a:spLocks noChangeArrowheads="1"/>
            </p:cNvSpPr>
            <p:nvPr/>
          </p:nvSpPr>
          <p:spPr bwMode="auto">
            <a:xfrm>
              <a:off x="4770" y="853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L</a:t>
              </a:r>
              <a:endParaRPr lang="ru-RU" sz="1000"/>
            </a:p>
          </p:txBody>
        </p:sp>
        <p:sp>
          <p:nvSpPr>
            <p:cNvPr id="618607" name="Rectangle 111"/>
            <p:cNvSpPr>
              <a:spLocks noChangeArrowheads="1"/>
            </p:cNvSpPr>
            <p:nvPr/>
          </p:nvSpPr>
          <p:spPr bwMode="auto">
            <a:xfrm>
              <a:off x="4800" y="853"/>
              <a:ext cx="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000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endParaRPr lang="ru-RU" sz="1000"/>
            </a:p>
          </p:txBody>
        </p:sp>
      </p:grpSp>
      <p:grpSp>
        <p:nvGrpSpPr>
          <p:cNvPr id="618608" name="Group 112"/>
          <p:cNvGrpSpPr>
            <a:grpSpLocks/>
          </p:cNvGrpSpPr>
          <p:nvPr/>
        </p:nvGrpSpPr>
        <p:grpSpPr bwMode="auto">
          <a:xfrm>
            <a:off x="6805613" y="3017838"/>
            <a:ext cx="1935162" cy="2325687"/>
            <a:chOff x="4287" y="1901"/>
            <a:chExt cx="1219" cy="1465"/>
          </a:xfrm>
        </p:grpSpPr>
        <p:sp>
          <p:nvSpPr>
            <p:cNvPr id="618609" name="Oval 113"/>
            <p:cNvSpPr>
              <a:spLocks noChangeArrowheads="1"/>
            </p:cNvSpPr>
            <p:nvPr/>
          </p:nvSpPr>
          <p:spPr bwMode="auto">
            <a:xfrm>
              <a:off x="5104" y="2514"/>
              <a:ext cx="214" cy="315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  !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sp>
          <p:nvSpPr>
            <p:cNvPr id="618610" name="Oval 114"/>
            <p:cNvSpPr>
              <a:spLocks noChangeArrowheads="1"/>
            </p:cNvSpPr>
            <p:nvPr/>
          </p:nvSpPr>
          <p:spPr bwMode="auto">
            <a:xfrm>
              <a:off x="4704" y="2591"/>
              <a:ext cx="214" cy="316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?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sp>
          <p:nvSpPr>
            <p:cNvPr id="618611" name="Oval 115"/>
            <p:cNvSpPr>
              <a:spLocks noChangeArrowheads="1"/>
            </p:cNvSpPr>
            <p:nvPr/>
          </p:nvSpPr>
          <p:spPr bwMode="auto">
            <a:xfrm>
              <a:off x="4868" y="2598"/>
              <a:ext cx="214" cy="315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?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sp>
          <p:nvSpPr>
            <p:cNvPr id="618612" name="Oval 116"/>
            <p:cNvSpPr>
              <a:spLocks noChangeArrowheads="1"/>
            </p:cNvSpPr>
            <p:nvPr/>
          </p:nvSpPr>
          <p:spPr bwMode="auto">
            <a:xfrm>
              <a:off x="4433" y="1995"/>
              <a:ext cx="214" cy="315"/>
            </a:xfrm>
            <a:prstGeom prst="ellipse">
              <a:avLst/>
            </a:prstGeom>
            <a:gradFill rotWithShape="1">
              <a:gsLst>
                <a:gs pos="0">
                  <a:srgbClr val="FFFF99">
                    <a:alpha val="64999"/>
                  </a:srgbClr>
                </a:gs>
                <a:gs pos="100000">
                  <a:srgbClr val="FF3300">
                    <a:alpha val="3000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sz="1000">
                  <a:solidFill>
                    <a:srgbClr val="FF0000"/>
                  </a:solidFill>
                </a:rPr>
                <a:t>?</a:t>
              </a:r>
              <a:endParaRPr lang="ru-RU" sz="1000">
                <a:solidFill>
                  <a:srgbClr val="FF0000"/>
                </a:solidFill>
              </a:endParaRPr>
            </a:p>
          </p:txBody>
        </p:sp>
        <p:grpSp>
          <p:nvGrpSpPr>
            <p:cNvPr id="618613" name="Group 117"/>
            <p:cNvGrpSpPr>
              <a:grpSpLocks/>
            </p:cNvGrpSpPr>
            <p:nvPr/>
          </p:nvGrpSpPr>
          <p:grpSpPr bwMode="auto">
            <a:xfrm>
              <a:off x="4556" y="2084"/>
              <a:ext cx="829" cy="693"/>
              <a:chOff x="5440" y="1160"/>
              <a:chExt cx="1321" cy="1103"/>
            </a:xfrm>
          </p:grpSpPr>
          <p:sp>
            <p:nvSpPr>
              <p:cNvPr id="618614" name="Freeform 118"/>
              <p:cNvSpPr>
                <a:spLocks/>
              </p:cNvSpPr>
              <p:nvPr/>
            </p:nvSpPr>
            <p:spPr bwMode="auto">
              <a:xfrm flipH="1">
                <a:off x="5879" y="2044"/>
                <a:ext cx="5" cy="219"/>
              </a:xfrm>
              <a:custGeom>
                <a:avLst/>
                <a:gdLst>
                  <a:gd name="T0" fmla="*/ 0 w 13"/>
                  <a:gd name="T1" fmla="*/ 961 h 961"/>
                  <a:gd name="T2" fmla="*/ 0 w 13"/>
                  <a:gd name="T3" fmla="*/ 891 h 961"/>
                  <a:gd name="T4" fmla="*/ 0 w 13"/>
                  <a:gd name="T5" fmla="*/ 820 h 961"/>
                  <a:gd name="T6" fmla="*/ 0 w 13"/>
                  <a:gd name="T7" fmla="*/ 750 h 961"/>
                  <a:gd name="T8" fmla="*/ 0 w 13"/>
                  <a:gd name="T9" fmla="*/ 679 h 961"/>
                  <a:gd name="T10" fmla="*/ 0 w 13"/>
                  <a:gd name="T11" fmla="*/ 608 h 961"/>
                  <a:gd name="T12" fmla="*/ 0 w 13"/>
                  <a:gd name="T13" fmla="*/ 538 h 961"/>
                  <a:gd name="T14" fmla="*/ 0 w 13"/>
                  <a:gd name="T15" fmla="*/ 468 h 961"/>
                  <a:gd name="T16" fmla="*/ 0 w 13"/>
                  <a:gd name="T17" fmla="*/ 397 h 961"/>
                  <a:gd name="T18" fmla="*/ 6 w 13"/>
                  <a:gd name="T19" fmla="*/ 392 h 961"/>
                  <a:gd name="T20" fmla="*/ 13 w 13"/>
                  <a:gd name="T21" fmla="*/ 385 h 961"/>
                  <a:gd name="T22" fmla="*/ 13 w 13"/>
                  <a:gd name="T23" fmla="*/ 339 h 961"/>
                  <a:gd name="T24" fmla="*/ 13 w 13"/>
                  <a:gd name="T25" fmla="*/ 292 h 961"/>
                  <a:gd name="T26" fmla="*/ 13 w 13"/>
                  <a:gd name="T27" fmla="*/ 245 h 961"/>
                  <a:gd name="T28" fmla="*/ 13 w 13"/>
                  <a:gd name="T29" fmla="*/ 199 h 961"/>
                  <a:gd name="T30" fmla="*/ 13 w 13"/>
                  <a:gd name="T31" fmla="*/ 152 h 961"/>
                  <a:gd name="T32" fmla="*/ 13 w 13"/>
                  <a:gd name="T33" fmla="*/ 106 h 961"/>
                  <a:gd name="T34" fmla="*/ 13 w 13"/>
                  <a:gd name="T35" fmla="*/ 59 h 961"/>
                  <a:gd name="T36" fmla="*/ 13 w 13"/>
                  <a:gd name="T37" fmla="*/ 13 h 961"/>
                  <a:gd name="T38" fmla="*/ 7 w 13"/>
                  <a:gd name="T39" fmla="*/ 7 h 961"/>
                  <a:gd name="T40" fmla="*/ 0 w 13"/>
                  <a:gd name="T41" fmla="*/ 0 h 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3" h="961">
                    <a:moveTo>
                      <a:pt x="0" y="961"/>
                    </a:moveTo>
                    <a:lnTo>
                      <a:pt x="0" y="891"/>
                    </a:lnTo>
                    <a:lnTo>
                      <a:pt x="0" y="820"/>
                    </a:lnTo>
                    <a:lnTo>
                      <a:pt x="0" y="750"/>
                    </a:lnTo>
                    <a:lnTo>
                      <a:pt x="0" y="679"/>
                    </a:lnTo>
                    <a:lnTo>
                      <a:pt x="0" y="608"/>
                    </a:lnTo>
                    <a:lnTo>
                      <a:pt x="0" y="538"/>
                    </a:lnTo>
                    <a:lnTo>
                      <a:pt x="0" y="468"/>
                    </a:lnTo>
                    <a:lnTo>
                      <a:pt x="0" y="397"/>
                    </a:lnTo>
                    <a:lnTo>
                      <a:pt x="6" y="392"/>
                    </a:lnTo>
                    <a:lnTo>
                      <a:pt x="13" y="385"/>
                    </a:lnTo>
                    <a:lnTo>
                      <a:pt x="13" y="339"/>
                    </a:lnTo>
                    <a:lnTo>
                      <a:pt x="13" y="292"/>
                    </a:lnTo>
                    <a:lnTo>
                      <a:pt x="13" y="245"/>
                    </a:lnTo>
                    <a:lnTo>
                      <a:pt x="13" y="199"/>
                    </a:lnTo>
                    <a:lnTo>
                      <a:pt x="13" y="152"/>
                    </a:lnTo>
                    <a:lnTo>
                      <a:pt x="13" y="106"/>
                    </a:lnTo>
                    <a:lnTo>
                      <a:pt x="13" y="5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5" name="Freeform 119"/>
              <p:cNvSpPr>
                <a:spLocks/>
              </p:cNvSpPr>
              <p:nvPr/>
            </p:nvSpPr>
            <p:spPr bwMode="auto">
              <a:xfrm flipH="1">
                <a:off x="6098" y="1950"/>
                <a:ext cx="3" cy="309"/>
              </a:xfrm>
              <a:custGeom>
                <a:avLst/>
                <a:gdLst>
                  <a:gd name="T0" fmla="*/ 12 w 12"/>
                  <a:gd name="T1" fmla="*/ 1356 h 1356"/>
                  <a:gd name="T2" fmla="*/ 12 w 12"/>
                  <a:gd name="T3" fmla="*/ 1348 h 1356"/>
                  <a:gd name="T4" fmla="*/ 12 w 12"/>
                  <a:gd name="T5" fmla="*/ 1339 h 1356"/>
                  <a:gd name="T6" fmla="*/ 12 w 12"/>
                  <a:gd name="T7" fmla="*/ 1330 h 1356"/>
                  <a:gd name="T8" fmla="*/ 12 w 12"/>
                  <a:gd name="T9" fmla="*/ 1321 h 1356"/>
                  <a:gd name="T10" fmla="*/ 7 w 12"/>
                  <a:gd name="T11" fmla="*/ 1315 h 1356"/>
                  <a:gd name="T12" fmla="*/ 0 w 12"/>
                  <a:gd name="T13" fmla="*/ 1309 h 1356"/>
                  <a:gd name="T14" fmla="*/ 0 w 12"/>
                  <a:gd name="T15" fmla="*/ 1282 h 1356"/>
                  <a:gd name="T16" fmla="*/ 0 w 12"/>
                  <a:gd name="T17" fmla="*/ 1255 h 1356"/>
                  <a:gd name="T18" fmla="*/ 0 w 12"/>
                  <a:gd name="T19" fmla="*/ 1228 h 1356"/>
                  <a:gd name="T20" fmla="*/ 0 w 12"/>
                  <a:gd name="T21" fmla="*/ 1201 h 1356"/>
                  <a:gd name="T22" fmla="*/ 0 w 12"/>
                  <a:gd name="T23" fmla="*/ 1175 h 1356"/>
                  <a:gd name="T24" fmla="*/ 0 w 12"/>
                  <a:gd name="T25" fmla="*/ 1148 h 1356"/>
                  <a:gd name="T26" fmla="*/ 0 w 12"/>
                  <a:gd name="T27" fmla="*/ 1121 h 1356"/>
                  <a:gd name="T28" fmla="*/ 0 w 12"/>
                  <a:gd name="T29" fmla="*/ 1093 h 1356"/>
                  <a:gd name="T30" fmla="*/ 6 w 12"/>
                  <a:gd name="T31" fmla="*/ 1087 h 1356"/>
                  <a:gd name="T32" fmla="*/ 12 w 12"/>
                  <a:gd name="T33" fmla="*/ 1081 h 1356"/>
                  <a:gd name="T34" fmla="*/ 12 w 12"/>
                  <a:gd name="T35" fmla="*/ 1051 h 1356"/>
                  <a:gd name="T36" fmla="*/ 12 w 12"/>
                  <a:gd name="T37" fmla="*/ 1021 h 1356"/>
                  <a:gd name="T38" fmla="*/ 12 w 12"/>
                  <a:gd name="T39" fmla="*/ 991 h 1356"/>
                  <a:gd name="T40" fmla="*/ 12 w 12"/>
                  <a:gd name="T41" fmla="*/ 961 h 1356"/>
                  <a:gd name="T42" fmla="*/ 12 w 12"/>
                  <a:gd name="T43" fmla="*/ 931 h 1356"/>
                  <a:gd name="T44" fmla="*/ 12 w 12"/>
                  <a:gd name="T45" fmla="*/ 900 h 1356"/>
                  <a:gd name="T46" fmla="*/ 12 w 12"/>
                  <a:gd name="T47" fmla="*/ 871 h 1356"/>
                  <a:gd name="T48" fmla="*/ 12 w 12"/>
                  <a:gd name="T49" fmla="*/ 841 h 1356"/>
                  <a:gd name="T50" fmla="*/ 7 w 12"/>
                  <a:gd name="T51" fmla="*/ 835 h 1356"/>
                  <a:gd name="T52" fmla="*/ 0 w 12"/>
                  <a:gd name="T53" fmla="*/ 829 h 1356"/>
                  <a:gd name="T54" fmla="*/ 0 w 12"/>
                  <a:gd name="T55" fmla="*/ 798 h 1356"/>
                  <a:gd name="T56" fmla="*/ 0 w 12"/>
                  <a:gd name="T57" fmla="*/ 769 h 1356"/>
                  <a:gd name="T58" fmla="*/ 0 w 12"/>
                  <a:gd name="T59" fmla="*/ 739 h 1356"/>
                  <a:gd name="T60" fmla="*/ 0 w 12"/>
                  <a:gd name="T61" fmla="*/ 708 h 1356"/>
                  <a:gd name="T62" fmla="*/ 6 w 12"/>
                  <a:gd name="T63" fmla="*/ 703 h 1356"/>
                  <a:gd name="T64" fmla="*/ 12 w 12"/>
                  <a:gd name="T65" fmla="*/ 698 h 1356"/>
                  <a:gd name="T66" fmla="*/ 12 w 12"/>
                  <a:gd name="T67" fmla="*/ 685 h 1356"/>
                  <a:gd name="T68" fmla="*/ 12 w 12"/>
                  <a:gd name="T69" fmla="*/ 673 h 1356"/>
                  <a:gd name="T70" fmla="*/ 7 w 12"/>
                  <a:gd name="T71" fmla="*/ 667 h 1356"/>
                  <a:gd name="T72" fmla="*/ 0 w 12"/>
                  <a:gd name="T73" fmla="*/ 661 h 1356"/>
                  <a:gd name="T74" fmla="*/ 0 w 12"/>
                  <a:gd name="T75" fmla="*/ 631 h 1356"/>
                  <a:gd name="T76" fmla="*/ 0 w 12"/>
                  <a:gd name="T77" fmla="*/ 601 h 1356"/>
                  <a:gd name="T78" fmla="*/ 0 w 12"/>
                  <a:gd name="T79" fmla="*/ 571 h 1356"/>
                  <a:gd name="T80" fmla="*/ 0 w 12"/>
                  <a:gd name="T81" fmla="*/ 541 h 1356"/>
                  <a:gd name="T82" fmla="*/ 6 w 12"/>
                  <a:gd name="T83" fmla="*/ 535 h 1356"/>
                  <a:gd name="T84" fmla="*/ 12 w 12"/>
                  <a:gd name="T85" fmla="*/ 529 h 1356"/>
                  <a:gd name="T86" fmla="*/ 12 w 12"/>
                  <a:gd name="T87" fmla="*/ 523 h 1356"/>
                  <a:gd name="T88" fmla="*/ 12 w 12"/>
                  <a:gd name="T89" fmla="*/ 516 h 1356"/>
                  <a:gd name="T90" fmla="*/ 7 w 12"/>
                  <a:gd name="T91" fmla="*/ 510 h 1356"/>
                  <a:gd name="T92" fmla="*/ 0 w 12"/>
                  <a:gd name="T93" fmla="*/ 504 h 1356"/>
                  <a:gd name="T94" fmla="*/ 0 w 12"/>
                  <a:gd name="T95" fmla="*/ 441 h 1356"/>
                  <a:gd name="T96" fmla="*/ 0 w 12"/>
                  <a:gd name="T97" fmla="*/ 379 h 1356"/>
                  <a:gd name="T98" fmla="*/ 0 w 12"/>
                  <a:gd name="T99" fmla="*/ 316 h 1356"/>
                  <a:gd name="T100" fmla="*/ 0 w 12"/>
                  <a:gd name="T101" fmla="*/ 252 h 1356"/>
                  <a:gd name="T102" fmla="*/ 0 w 12"/>
                  <a:gd name="T103" fmla="*/ 190 h 1356"/>
                  <a:gd name="T104" fmla="*/ 0 w 12"/>
                  <a:gd name="T105" fmla="*/ 127 h 1356"/>
                  <a:gd name="T106" fmla="*/ 0 w 12"/>
                  <a:gd name="T107" fmla="*/ 64 h 1356"/>
                  <a:gd name="T108" fmla="*/ 0 w 12"/>
                  <a:gd name="T10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" h="1356">
                    <a:moveTo>
                      <a:pt x="12" y="1356"/>
                    </a:moveTo>
                    <a:lnTo>
                      <a:pt x="12" y="1348"/>
                    </a:lnTo>
                    <a:lnTo>
                      <a:pt x="12" y="1339"/>
                    </a:lnTo>
                    <a:lnTo>
                      <a:pt x="12" y="1330"/>
                    </a:lnTo>
                    <a:lnTo>
                      <a:pt x="12" y="1321"/>
                    </a:lnTo>
                    <a:lnTo>
                      <a:pt x="7" y="1315"/>
                    </a:lnTo>
                    <a:lnTo>
                      <a:pt x="0" y="1309"/>
                    </a:lnTo>
                    <a:lnTo>
                      <a:pt x="0" y="1282"/>
                    </a:lnTo>
                    <a:lnTo>
                      <a:pt x="0" y="1255"/>
                    </a:lnTo>
                    <a:lnTo>
                      <a:pt x="0" y="1228"/>
                    </a:lnTo>
                    <a:lnTo>
                      <a:pt x="0" y="1201"/>
                    </a:lnTo>
                    <a:lnTo>
                      <a:pt x="0" y="1175"/>
                    </a:lnTo>
                    <a:lnTo>
                      <a:pt x="0" y="1148"/>
                    </a:lnTo>
                    <a:lnTo>
                      <a:pt x="0" y="1121"/>
                    </a:lnTo>
                    <a:lnTo>
                      <a:pt x="0" y="1093"/>
                    </a:lnTo>
                    <a:lnTo>
                      <a:pt x="6" y="1087"/>
                    </a:lnTo>
                    <a:lnTo>
                      <a:pt x="12" y="1081"/>
                    </a:lnTo>
                    <a:lnTo>
                      <a:pt x="12" y="1051"/>
                    </a:lnTo>
                    <a:lnTo>
                      <a:pt x="12" y="1021"/>
                    </a:lnTo>
                    <a:lnTo>
                      <a:pt x="12" y="991"/>
                    </a:lnTo>
                    <a:lnTo>
                      <a:pt x="12" y="961"/>
                    </a:lnTo>
                    <a:lnTo>
                      <a:pt x="12" y="931"/>
                    </a:lnTo>
                    <a:lnTo>
                      <a:pt x="12" y="900"/>
                    </a:lnTo>
                    <a:lnTo>
                      <a:pt x="12" y="871"/>
                    </a:lnTo>
                    <a:lnTo>
                      <a:pt x="12" y="841"/>
                    </a:lnTo>
                    <a:lnTo>
                      <a:pt x="7" y="835"/>
                    </a:lnTo>
                    <a:lnTo>
                      <a:pt x="0" y="829"/>
                    </a:lnTo>
                    <a:lnTo>
                      <a:pt x="0" y="798"/>
                    </a:lnTo>
                    <a:lnTo>
                      <a:pt x="0" y="769"/>
                    </a:lnTo>
                    <a:lnTo>
                      <a:pt x="0" y="739"/>
                    </a:lnTo>
                    <a:lnTo>
                      <a:pt x="0" y="708"/>
                    </a:lnTo>
                    <a:lnTo>
                      <a:pt x="6" y="703"/>
                    </a:lnTo>
                    <a:lnTo>
                      <a:pt x="12" y="698"/>
                    </a:lnTo>
                    <a:lnTo>
                      <a:pt x="12" y="685"/>
                    </a:lnTo>
                    <a:lnTo>
                      <a:pt x="12" y="673"/>
                    </a:lnTo>
                    <a:lnTo>
                      <a:pt x="7" y="667"/>
                    </a:lnTo>
                    <a:lnTo>
                      <a:pt x="0" y="661"/>
                    </a:lnTo>
                    <a:lnTo>
                      <a:pt x="0" y="631"/>
                    </a:lnTo>
                    <a:lnTo>
                      <a:pt x="0" y="601"/>
                    </a:lnTo>
                    <a:lnTo>
                      <a:pt x="0" y="571"/>
                    </a:lnTo>
                    <a:lnTo>
                      <a:pt x="0" y="541"/>
                    </a:lnTo>
                    <a:lnTo>
                      <a:pt x="6" y="535"/>
                    </a:lnTo>
                    <a:lnTo>
                      <a:pt x="12" y="529"/>
                    </a:lnTo>
                    <a:lnTo>
                      <a:pt x="12" y="523"/>
                    </a:lnTo>
                    <a:lnTo>
                      <a:pt x="12" y="516"/>
                    </a:lnTo>
                    <a:lnTo>
                      <a:pt x="7" y="510"/>
                    </a:lnTo>
                    <a:lnTo>
                      <a:pt x="0" y="504"/>
                    </a:lnTo>
                    <a:lnTo>
                      <a:pt x="0" y="441"/>
                    </a:lnTo>
                    <a:lnTo>
                      <a:pt x="0" y="379"/>
                    </a:lnTo>
                    <a:lnTo>
                      <a:pt x="0" y="316"/>
                    </a:lnTo>
                    <a:lnTo>
                      <a:pt x="0" y="252"/>
                    </a:lnTo>
                    <a:lnTo>
                      <a:pt x="0" y="190"/>
                    </a:lnTo>
                    <a:lnTo>
                      <a:pt x="0" y="127"/>
                    </a:lnTo>
                    <a:lnTo>
                      <a:pt x="0" y="64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6" name="Freeform 120"/>
              <p:cNvSpPr>
                <a:spLocks/>
              </p:cNvSpPr>
              <p:nvPr/>
            </p:nvSpPr>
            <p:spPr bwMode="auto">
              <a:xfrm flipH="1">
                <a:off x="6216" y="1942"/>
                <a:ext cx="335" cy="222"/>
              </a:xfrm>
              <a:custGeom>
                <a:avLst/>
                <a:gdLst>
                  <a:gd name="T0" fmla="*/ 26 w 995"/>
                  <a:gd name="T1" fmla="*/ 946 h 973"/>
                  <a:gd name="T2" fmla="*/ 81 w 995"/>
                  <a:gd name="T3" fmla="*/ 892 h 973"/>
                  <a:gd name="T4" fmla="*/ 108 w 995"/>
                  <a:gd name="T5" fmla="*/ 859 h 973"/>
                  <a:gd name="T6" fmla="*/ 119 w 995"/>
                  <a:gd name="T7" fmla="*/ 840 h 973"/>
                  <a:gd name="T8" fmla="*/ 143 w 995"/>
                  <a:gd name="T9" fmla="*/ 817 h 973"/>
                  <a:gd name="T10" fmla="*/ 160 w 995"/>
                  <a:gd name="T11" fmla="*/ 805 h 973"/>
                  <a:gd name="T12" fmla="*/ 179 w 995"/>
                  <a:gd name="T13" fmla="*/ 793 h 973"/>
                  <a:gd name="T14" fmla="*/ 197 w 995"/>
                  <a:gd name="T15" fmla="*/ 780 h 973"/>
                  <a:gd name="T16" fmla="*/ 212 w 995"/>
                  <a:gd name="T17" fmla="*/ 771 h 973"/>
                  <a:gd name="T18" fmla="*/ 230 w 995"/>
                  <a:gd name="T19" fmla="*/ 754 h 973"/>
                  <a:gd name="T20" fmla="*/ 239 w 995"/>
                  <a:gd name="T21" fmla="*/ 732 h 973"/>
                  <a:gd name="T22" fmla="*/ 273 w 995"/>
                  <a:gd name="T23" fmla="*/ 687 h 973"/>
                  <a:gd name="T24" fmla="*/ 342 w 995"/>
                  <a:gd name="T25" fmla="*/ 618 h 973"/>
                  <a:gd name="T26" fmla="*/ 411 w 995"/>
                  <a:gd name="T27" fmla="*/ 548 h 973"/>
                  <a:gd name="T28" fmla="*/ 480 w 995"/>
                  <a:gd name="T29" fmla="*/ 479 h 973"/>
                  <a:gd name="T30" fmla="*/ 516 w 995"/>
                  <a:gd name="T31" fmla="*/ 438 h 973"/>
                  <a:gd name="T32" fmla="*/ 521 w 995"/>
                  <a:gd name="T33" fmla="*/ 427 h 973"/>
                  <a:gd name="T34" fmla="*/ 527 w 995"/>
                  <a:gd name="T35" fmla="*/ 409 h 973"/>
                  <a:gd name="T36" fmla="*/ 533 w 995"/>
                  <a:gd name="T37" fmla="*/ 397 h 973"/>
                  <a:gd name="T38" fmla="*/ 552 w 995"/>
                  <a:gd name="T39" fmla="*/ 386 h 973"/>
                  <a:gd name="T40" fmla="*/ 575 w 995"/>
                  <a:gd name="T41" fmla="*/ 361 h 973"/>
                  <a:gd name="T42" fmla="*/ 593 w 995"/>
                  <a:gd name="T43" fmla="*/ 348 h 973"/>
                  <a:gd name="T44" fmla="*/ 620 w 995"/>
                  <a:gd name="T45" fmla="*/ 328 h 973"/>
                  <a:gd name="T46" fmla="*/ 662 w 995"/>
                  <a:gd name="T47" fmla="*/ 286 h 973"/>
                  <a:gd name="T48" fmla="*/ 689 w 995"/>
                  <a:gd name="T49" fmla="*/ 265 h 973"/>
                  <a:gd name="T50" fmla="*/ 722 w 995"/>
                  <a:gd name="T51" fmla="*/ 238 h 973"/>
                  <a:gd name="T52" fmla="*/ 776 w 995"/>
                  <a:gd name="T53" fmla="*/ 184 h 973"/>
                  <a:gd name="T54" fmla="*/ 809 w 995"/>
                  <a:gd name="T55" fmla="*/ 157 h 973"/>
                  <a:gd name="T56" fmla="*/ 833 w 995"/>
                  <a:gd name="T57" fmla="*/ 139 h 973"/>
                  <a:gd name="T58" fmla="*/ 869 w 995"/>
                  <a:gd name="T59" fmla="*/ 103 h 973"/>
                  <a:gd name="T60" fmla="*/ 893 w 995"/>
                  <a:gd name="T61" fmla="*/ 84 h 973"/>
                  <a:gd name="T62" fmla="*/ 917 w 995"/>
                  <a:gd name="T63" fmla="*/ 67 h 973"/>
                  <a:gd name="T64" fmla="*/ 954 w 995"/>
                  <a:gd name="T65" fmla="*/ 30 h 973"/>
                  <a:gd name="T66" fmla="*/ 977 w 995"/>
                  <a:gd name="T67" fmla="*/ 12 h 973"/>
                  <a:gd name="T68" fmla="*/ 989 w 995"/>
                  <a:gd name="T69" fmla="*/ 7 h 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95" h="973">
                    <a:moveTo>
                      <a:pt x="0" y="973"/>
                    </a:moveTo>
                    <a:lnTo>
                      <a:pt x="26" y="946"/>
                    </a:lnTo>
                    <a:lnTo>
                      <a:pt x="53" y="919"/>
                    </a:lnTo>
                    <a:lnTo>
                      <a:pt x="81" y="892"/>
                    </a:lnTo>
                    <a:lnTo>
                      <a:pt x="108" y="865"/>
                    </a:lnTo>
                    <a:lnTo>
                      <a:pt x="108" y="859"/>
                    </a:lnTo>
                    <a:lnTo>
                      <a:pt x="108" y="852"/>
                    </a:lnTo>
                    <a:lnTo>
                      <a:pt x="119" y="840"/>
                    </a:lnTo>
                    <a:lnTo>
                      <a:pt x="131" y="829"/>
                    </a:lnTo>
                    <a:lnTo>
                      <a:pt x="143" y="817"/>
                    </a:lnTo>
                    <a:lnTo>
                      <a:pt x="155" y="805"/>
                    </a:lnTo>
                    <a:lnTo>
                      <a:pt x="160" y="805"/>
                    </a:lnTo>
                    <a:lnTo>
                      <a:pt x="168" y="805"/>
                    </a:lnTo>
                    <a:lnTo>
                      <a:pt x="179" y="793"/>
                    </a:lnTo>
                    <a:lnTo>
                      <a:pt x="191" y="780"/>
                    </a:lnTo>
                    <a:lnTo>
                      <a:pt x="197" y="780"/>
                    </a:lnTo>
                    <a:lnTo>
                      <a:pt x="204" y="780"/>
                    </a:lnTo>
                    <a:lnTo>
                      <a:pt x="212" y="771"/>
                    </a:lnTo>
                    <a:lnTo>
                      <a:pt x="221" y="763"/>
                    </a:lnTo>
                    <a:lnTo>
                      <a:pt x="230" y="754"/>
                    </a:lnTo>
                    <a:lnTo>
                      <a:pt x="239" y="744"/>
                    </a:lnTo>
                    <a:lnTo>
                      <a:pt x="239" y="732"/>
                    </a:lnTo>
                    <a:lnTo>
                      <a:pt x="239" y="721"/>
                    </a:lnTo>
                    <a:lnTo>
                      <a:pt x="273" y="687"/>
                    </a:lnTo>
                    <a:lnTo>
                      <a:pt x="308" y="652"/>
                    </a:lnTo>
                    <a:lnTo>
                      <a:pt x="342" y="618"/>
                    </a:lnTo>
                    <a:lnTo>
                      <a:pt x="377" y="582"/>
                    </a:lnTo>
                    <a:lnTo>
                      <a:pt x="411" y="548"/>
                    </a:lnTo>
                    <a:lnTo>
                      <a:pt x="446" y="513"/>
                    </a:lnTo>
                    <a:lnTo>
                      <a:pt x="480" y="479"/>
                    </a:lnTo>
                    <a:lnTo>
                      <a:pt x="516" y="444"/>
                    </a:lnTo>
                    <a:lnTo>
                      <a:pt x="516" y="438"/>
                    </a:lnTo>
                    <a:lnTo>
                      <a:pt x="516" y="432"/>
                    </a:lnTo>
                    <a:lnTo>
                      <a:pt x="521" y="427"/>
                    </a:lnTo>
                    <a:lnTo>
                      <a:pt x="527" y="421"/>
                    </a:lnTo>
                    <a:lnTo>
                      <a:pt x="527" y="409"/>
                    </a:lnTo>
                    <a:lnTo>
                      <a:pt x="527" y="397"/>
                    </a:lnTo>
                    <a:lnTo>
                      <a:pt x="533" y="397"/>
                    </a:lnTo>
                    <a:lnTo>
                      <a:pt x="540" y="397"/>
                    </a:lnTo>
                    <a:lnTo>
                      <a:pt x="552" y="386"/>
                    </a:lnTo>
                    <a:lnTo>
                      <a:pt x="564" y="373"/>
                    </a:lnTo>
                    <a:lnTo>
                      <a:pt x="575" y="361"/>
                    </a:lnTo>
                    <a:lnTo>
                      <a:pt x="587" y="348"/>
                    </a:lnTo>
                    <a:lnTo>
                      <a:pt x="593" y="348"/>
                    </a:lnTo>
                    <a:lnTo>
                      <a:pt x="599" y="348"/>
                    </a:lnTo>
                    <a:lnTo>
                      <a:pt x="620" y="328"/>
                    </a:lnTo>
                    <a:lnTo>
                      <a:pt x="641" y="307"/>
                    </a:lnTo>
                    <a:lnTo>
                      <a:pt x="662" y="286"/>
                    </a:lnTo>
                    <a:lnTo>
                      <a:pt x="683" y="265"/>
                    </a:lnTo>
                    <a:lnTo>
                      <a:pt x="689" y="265"/>
                    </a:lnTo>
                    <a:lnTo>
                      <a:pt x="695" y="265"/>
                    </a:lnTo>
                    <a:lnTo>
                      <a:pt x="722" y="238"/>
                    </a:lnTo>
                    <a:lnTo>
                      <a:pt x="749" y="211"/>
                    </a:lnTo>
                    <a:lnTo>
                      <a:pt x="776" y="184"/>
                    </a:lnTo>
                    <a:lnTo>
                      <a:pt x="804" y="157"/>
                    </a:lnTo>
                    <a:lnTo>
                      <a:pt x="809" y="157"/>
                    </a:lnTo>
                    <a:lnTo>
                      <a:pt x="816" y="157"/>
                    </a:lnTo>
                    <a:lnTo>
                      <a:pt x="833" y="139"/>
                    </a:lnTo>
                    <a:lnTo>
                      <a:pt x="851" y="121"/>
                    </a:lnTo>
                    <a:lnTo>
                      <a:pt x="869" y="103"/>
                    </a:lnTo>
                    <a:lnTo>
                      <a:pt x="887" y="84"/>
                    </a:lnTo>
                    <a:lnTo>
                      <a:pt x="893" y="84"/>
                    </a:lnTo>
                    <a:lnTo>
                      <a:pt x="899" y="84"/>
                    </a:lnTo>
                    <a:lnTo>
                      <a:pt x="917" y="67"/>
                    </a:lnTo>
                    <a:lnTo>
                      <a:pt x="935" y="48"/>
                    </a:lnTo>
                    <a:lnTo>
                      <a:pt x="954" y="30"/>
                    </a:lnTo>
                    <a:lnTo>
                      <a:pt x="971" y="12"/>
                    </a:lnTo>
                    <a:lnTo>
                      <a:pt x="977" y="12"/>
                    </a:lnTo>
                    <a:lnTo>
                      <a:pt x="984" y="12"/>
                    </a:lnTo>
                    <a:lnTo>
                      <a:pt x="989" y="7"/>
                    </a:lnTo>
                    <a:lnTo>
                      <a:pt x="99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7" name="Freeform 121"/>
              <p:cNvSpPr>
                <a:spLocks/>
              </p:cNvSpPr>
              <p:nvPr/>
            </p:nvSpPr>
            <p:spPr bwMode="auto">
              <a:xfrm flipH="1">
                <a:off x="5884" y="2038"/>
                <a:ext cx="7" cy="6"/>
              </a:xfrm>
              <a:custGeom>
                <a:avLst/>
                <a:gdLst>
                  <a:gd name="T0" fmla="*/ 23 w 23"/>
                  <a:gd name="T1" fmla="*/ 23 h 23"/>
                  <a:gd name="T2" fmla="*/ 11 w 23"/>
                  <a:gd name="T3" fmla="*/ 23 h 23"/>
                  <a:gd name="T4" fmla="*/ 0 w 23"/>
                  <a:gd name="T5" fmla="*/ 23 h 23"/>
                  <a:gd name="T6" fmla="*/ 0 w 23"/>
                  <a:gd name="T7" fmla="*/ 17 h 23"/>
                  <a:gd name="T8" fmla="*/ 0 w 23"/>
                  <a:gd name="T9" fmla="*/ 11 h 23"/>
                  <a:gd name="T10" fmla="*/ 6 w 23"/>
                  <a:gd name="T11" fmla="*/ 6 h 23"/>
                  <a:gd name="T12" fmla="*/ 11 w 23"/>
                  <a:gd name="T13" fmla="*/ 0 h 23"/>
                  <a:gd name="T14" fmla="*/ 17 w 23"/>
                  <a:gd name="T15" fmla="*/ 0 h 23"/>
                  <a:gd name="T16" fmla="*/ 23 w 23"/>
                  <a:gd name="T1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" h="23">
                    <a:moveTo>
                      <a:pt x="23" y="23"/>
                    </a:moveTo>
                    <a:lnTo>
                      <a:pt x="11" y="23"/>
                    </a:lnTo>
                    <a:lnTo>
                      <a:pt x="0" y="23"/>
                    </a:lnTo>
                    <a:lnTo>
                      <a:pt x="0" y="17"/>
                    </a:lnTo>
                    <a:lnTo>
                      <a:pt x="0" y="11"/>
                    </a:lnTo>
                    <a:lnTo>
                      <a:pt x="6" y="6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8" name="Freeform 122"/>
              <p:cNvSpPr>
                <a:spLocks/>
              </p:cNvSpPr>
              <p:nvPr/>
            </p:nvSpPr>
            <p:spPr bwMode="auto">
              <a:xfrm flipH="1">
                <a:off x="5883" y="2038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19" name="Freeform 123"/>
              <p:cNvSpPr>
                <a:spLocks/>
              </p:cNvSpPr>
              <p:nvPr/>
            </p:nvSpPr>
            <p:spPr bwMode="auto">
              <a:xfrm flipH="1">
                <a:off x="5879" y="2044"/>
                <a:ext cx="5" cy="1"/>
              </a:xfrm>
              <a:custGeom>
                <a:avLst/>
                <a:gdLst>
                  <a:gd name="T0" fmla="*/ 13 w 13"/>
                  <a:gd name="T1" fmla="*/ 7 w 13"/>
                  <a:gd name="T2" fmla="*/ 0 w 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">
                    <a:moveTo>
                      <a:pt x="13" y="0"/>
                    </a:moveTo>
                    <a:lnTo>
                      <a:pt x="7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0" name="Freeform 124"/>
              <p:cNvSpPr>
                <a:spLocks/>
              </p:cNvSpPr>
              <p:nvPr/>
            </p:nvSpPr>
            <p:spPr bwMode="auto">
              <a:xfrm flipH="1">
                <a:off x="5876" y="2036"/>
                <a:ext cx="3" cy="8"/>
              </a:xfrm>
              <a:custGeom>
                <a:avLst/>
                <a:gdLst>
                  <a:gd name="T0" fmla="*/ 0 w 12"/>
                  <a:gd name="T1" fmla="*/ 0 h 35"/>
                  <a:gd name="T2" fmla="*/ 6 w 12"/>
                  <a:gd name="T3" fmla="*/ 5 h 35"/>
                  <a:gd name="T4" fmla="*/ 12 w 12"/>
                  <a:gd name="T5" fmla="*/ 12 h 35"/>
                  <a:gd name="T6" fmla="*/ 12 w 12"/>
                  <a:gd name="T7" fmla="*/ 16 h 35"/>
                  <a:gd name="T8" fmla="*/ 12 w 12"/>
                  <a:gd name="T9" fmla="*/ 23 h 35"/>
                  <a:gd name="T10" fmla="*/ 6 w 12"/>
                  <a:gd name="T11" fmla="*/ 29 h 35"/>
                  <a:gd name="T12" fmla="*/ 0 w 12"/>
                  <a:gd name="T13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35">
                    <a:moveTo>
                      <a:pt x="0" y="0"/>
                    </a:moveTo>
                    <a:lnTo>
                      <a:pt x="6" y="5"/>
                    </a:lnTo>
                    <a:lnTo>
                      <a:pt x="12" y="12"/>
                    </a:lnTo>
                    <a:lnTo>
                      <a:pt x="12" y="16"/>
                    </a:lnTo>
                    <a:lnTo>
                      <a:pt x="12" y="23"/>
                    </a:lnTo>
                    <a:lnTo>
                      <a:pt x="6" y="29"/>
                    </a:lnTo>
                    <a:lnTo>
                      <a:pt x="0" y="35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1" name="Freeform 125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0 w 13"/>
                  <a:gd name="T1" fmla="*/ 12 h 12"/>
                  <a:gd name="T2" fmla="*/ 6 w 13"/>
                  <a:gd name="T3" fmla="*/ 6 h 12"/>
                  <a:gd name="T4" fmla="*/ 13 w 13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0" y="12"/>
                    </a:moveTo>
                    <a:lnTo>
                      <a:pt x="6" y="6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2" name="Freeform 126"/>
              <p:cNvSpPr>
                <a:spLocks/>
              </p:cNvSpPr>
              <p:nvPr/>
            </p:nvSpPr>
            <p:spPr bwMode="auto">
              <a:xfrm flipH="1">
                <a:off x="5879" y="2036"/>
                <a:ext cx="5" cy="2"/>
              </a:xfrm>
              <a:custGeom>
                <a:avLst/>
                <a:gdLst>
                  <a:gd name="T0" fmla="*/ 13 w 13"/>
                  <a:gd name="T1" fmla="*/ 0 h 12"/>
                  <a:gd name="T2" fmla="*/ 7 w 13"/>
                  <a:gd name="T3" fmla="*/ 5 h 12"/>
                  <a:gd name="T4" fmla="*/ 0 w 13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12">
                    <a:moveTo>
                      <a:pt x="13" y="0"/>
                    </a:moveTo>
                    <a:lnTo>
                      <a:pt x="7" y="5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3" name="Freeform 127"/>
              <p:cNvSpPr>
                <a:spLocks/>
              </p:cNvSpPr>
              <p:nvPr/>
            </p:nvSpPr>
            <p:spPr bwMode="auto">
              <a:xfrm flipH="1">
                <a:off x="5878" y="2032"/>
                <a:ext cx="1" cy="4"/>
              </a:xfrm>
              <a:custGeom>
                <a:avLst/>
                <a:gdLst>
                  <a:gd name="T0" fmla="*/ 12 h 12"/>
                  <a:gd name="T1" fmla="*/ 6 h 12"/>
                  <a:gd name="T2" fmla="*/ 0 h 12"/>
                  <a:gd name="T3" fmla="*/ 6 h 12"/>
                  <a:gd name="T4" fmla="*/ 12 h 1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2">
                    <a:moveTo>
                      <a:pt x="0" y="12"/>
                    </a:moveTo>
                    <a:lnTo>
                      <a:pt x="0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4" name="Freeform 128"/>
              <p:cNvSpPr>
                <a:spLocks/>
              </p:cNvSpPr>
              <p:nvPr/>
            </p:nvSpPr>
            <p:spPr bwMode="auto">
              <a:xfrm flipH="1">
                <a:off x="5878" y="1997"/>
                <a:ext cx="1" cy="33"/>
              </a:xfrm>
              <a:custGeom>
                <a:avLst/>
                <a:gdLst>
                  <a:gd name="T0" fmla="*/ 144 h 144"/>
                  <a:gd name="T1" fmla="*/ 109 h 144"/>
                  <a:gd name="T2" fmla="*/ 73 h 144"/>
                  <a:gd name="T3" fmla="*/ 37 h 144"/>
                  <a:gd name="T4" fmla="*/ 0 h 144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44">
                    <a:moveTo>
                      <a:pt x="0" y="144"/>
                    </a:moveTo>
                    <a:lnTo>
                      <a:pt x="0" y="109"/>
                    </a:lnTo>
                    <a:lnTo>
                      <a:pt x="0" y="73"/>
                    </a:lnTo>
                    <a:lnTo>
                      <a:pt x="0" y="3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5" name="Freeform 129"/>
              <p:cNvSpPr>
                <a:spLocks/>
              </p:cNvSpPr>
              <p:nvPr/>
            </p:nvSpPr>
            <p:spPr bwMode="auto">
              <a:xfrm flipH="1">
                <a:off x="5561" y="1953"/>
                <a:ext cx="44" cy="1"/>
              </a:xfrm>
              <a:custGeom>
                <a:avLst/>
                <a:gdLst>
                  <a:gd name="T0" fmla="*/ 0 w 131"/>
                  <a:gd name="T1" fmla="*/ 31 w 131"/>
                  <a:gd name="T2" fmla="*/ 64 w 131"/>
                  <a:gd name="T3" fmla="*/ 97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1" y="0"/>
                    </a:lnTo>
                    <a:lnTo>
                      <a:pt x="64" y="0"/>
                    </a:lnTo>
                    <a:lnTo>
                      <a:pt x="97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6" name="Freeform 130"/>
              <p:cNvSpPr>
                <a:spLocks/>
              </p:cNvSpPr>
              <p:nvPr/>
            </p:nvSpPr>
            <p:spPr bwMode="auto">
              <a:xfrm flipH="1">
                <a:off x="5455" y="1953"/>
                <a:ext cx="66" cy="1"/>
              </a:xfrm>
              <a:custGeom>
                <a:avLst/>
                <a:gdLst>
                  <a:gd name="T0" fmla="*/ 0 w 193"/>
                  <a:gd name="T1" fmla="*/ 24 w 193"/>
                  <a:gd name="T2" fmla="*/ 48 w 193"/>
                  <a:gd name="T3" fmla="*/ 72 w 193"/>
                  <a:gd name="T4" fmla="*/ 96 w 193"/>
                  <a:gd name="T5" fmla="*/ 120 w 193"/>
                  <a:gd name="T6" fmla="*/ 144 w 193"/>
                  <a:gd name="T7" fmla="*/ 168 w 193"/>
                  <a:gd name="T8" fmla="*/ 193 w 19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193">
                    <a:moveTo>
                      <a:pt x="0" y="0"/>
                    </a:moveTo>
                    <a:lnTo>
                      <a:pt x="24" y="0"/>
                    </a:lnTo>
                    <a:lnTo>
                      <a:pt x="48" y="0"/>
                    </a:lnTo>
                    <a:lnTo>
                      <a:pt x="72" y="0"/>
                    </a:lnTo>
                    <a:lnTo>
                      <a:pt x="96" y="0"/>
                    </a:lnTo>
                    <a:lnTo>
                      <a:pt x="120" y="0"/>
                    </a:lnTo>
                    <a:lnTo>
                      <a:pt x="144" y="0"/>
                    </a:lnTo>
                    <a:lnTo>
                      <a:pt x="168" y="0"/>
                    </a:lnTo>
                    <a:lnTo>
                      <a:pt x="19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7" name="Freeform 131"/>
              <p:cNvSpPr>
                <a:spLocks/>
              </p:cNvSpPr>
              <p:nvPr/>
            </p:nvSpPr>
            <p:spPr bwMode="auto">
              <a:xfrm flipH="1">
                <a:off x="6101" y="1948"/>
                <a:ext cx="26" cy="2"/>
              </a:xfrm>
              <a:custGeom>
                <a:avLst/>
                <a:gdLst>
                  <a:gd name="T0" fmla="*/ 71 w 71"/>
                  <a:gd name="T1" fmla="*/ 11 h 11"/>
                  <a:gd name="T2" fmla="*/ 65 w 71"/>
                  <a:gd name="T3" fmla="*/ 5 h 11"/>
                  <a:gd name="T4" fmla="*/ 59 w 71"/>
                  <a:gd name="T5" fmla="*/ 0 h 11"/>
                  <a:gd name="T6" fmla="*/ 44 w 71"/>
                  <a:gd name="T7" fmla="*/ 0 h 11"/>
                  <a:gd name="T8" fmla="*/ 29 w 71"/>
                  <a:gd name="T9" fmla="*/ 0 h 11"/>
                  <a:gd name="T10" fmla="*/ 15 w 71"/>
                  <a:gd name="T11" fmla="*/ 0 h 11"/>
                  <a:gd name="T12" fmla="*/ 0 w 71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" h="11">
                    <a:moveTo>
                      <a:pt x="71" y="11"/>
                    </a:moveTo>
                    <a:lnTo>
                      <a:pt x="65" y="5"/>
                    </a:lnTo>
                    <a:lnTo>
                      <a:pt x="59" y="0"/>
                    </a:lnTo>
                    <a:lnTo>
                      <a:pt x="44" y="0"/>
                    </a:lnTo>
                    <a:lnTo>
                      <a:pt x="29" y="0"/>
                    </a:lnTo>
                    <a:lnTo>
                      <a:pt x="15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8" name="Freeform 132"/>
              <p:cNvSpPr>
                <a:spLocks/>
              </p:cNvSpPr>
              <p:nvPr/>
            </p:nvSpPr>
            <p:spPr bwMode="auto">
              <a:xfrm flipH="1">
                <a:off x="5830" y="1948"/>
                <a:ext cx="58" cy="2"/>
              </a:xfrm>
              <a:custGeom>
                <a:avLst/>
                <a:gdLst>
                  <a:gd name="T0" fmla="*/ 169 w 169"/>
                  <a:gd name="T1" fmla="*/ 11 h 11"/>
                  <a:gd name="T2" fmla="*/ 136 w 169"/>
                  <a:gd name="T3" fmla="*/ 11 h 11"/>
                  <a:gd name="T4" fmla="*/ 102 w 169"/>
                  <a:gd name="T5" fmla="*/ 11 h 11"/>
                  <a:gd name="T6" fmla="*/ 70 w 169"/>
                  <a:gd name="T7" fmla="*/ 11 h 11"/>
                  <a:gd name="T8" fmla="*/ 37 w 169"/>
                  <a:gd name="T9" fmla="*/ 11 h 11"/>
                  <a:gd name="T10" fmla="*/ 31 w 169"/>
                  <a:gd name="T11" fmla="*/ 5 h 11"/>
                  <a:gd name="T12" fmla="*/ 25 w 169"/>
                  <a:gd name="T13" fmla="*/ 0 h 11"/>
                  <a:gd name="T14" fmla="*/ 13 w 169"/>
                  <a:gd name="T15" fmla="*/ 0 h 11"/>
                  <a:gd name="T16" fmla="*/ 0 w 169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9" h="11">
                    <a:moveTo>
                      <a:pt x="169" y="11"/>
                    </a:moveTo>
                    <a:lnTo>
                      <a:pt x="136" y="11"/>
                    </a:lnTo>
                    <a:lnTo>
                      <a:pt x="102" y="11"/>
                    </a:lnTo>
                    <a:lnTo>
                      <a:pt x="70" y="11"/>
                    </a:lnTo>
                    <a:lnTo>
                      <a:pt x="37" y="11"/>
                    </a:lnTo>
                    <a:lnTo>
                      <a:pt x="31" y="5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29" name="Freeform 133"/>
              <p:cNvSpPr>
                <a:spLocks/>
              </p:cNvSpPr>
              <p:nvPr/>
            </p:nvSpPr>
            <p:spPr bwMode="auto">
              <a:xfrm flipH="1">
                <a:off x="5738" y="1950"/>
                <a:ext cx="49" cy="2"/>
              </a:xfrm>
              <a:custGeom>
                <a:avLst/>
                <a:gdLst>
                  <a:gd name="T0" fmla="*/ 0 w 143"/>
                  <a:gd name="T1" fmla="*/ 35 w 143"/>
                  <a:gd name="T2" fmla="*/ 71 w 143"/>
                  <a:gd name="T3" fmla="*/ 106 w 143"/>
                  <a:gd name="T4" fmla="*/ 143 w 14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3">
                    <a:moveTo>
                      <a:pt x="0" y="0"/>
                    </a:moveTo>
                    <a:lnTo>
                      <a:pt x="35" y="0"/>
                    </a:lnTo>
                    <a:lnTo>
                      <a:pt x="71" y="0"/>
                    </a:lnTo>
                    <a:lnTo>
                      <a:pt x="106" y="0"/>
                    </a:lnTo>
                    <a:lnTo>
                      <a:pt x="14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0" name="Freeform 134"/>
              <p:cNvSpPr>
                <a:spLocks/>
              </p:cNvSpPr>
              <p:nvPr/>
            </p:nvSpPr>
            <p:spPr bwMode="auto">
              <a:xfrm flipH="1">
                <a:off x="5649" y="1950"/>
                <a:ext cx="48" cy="2"/>
              </a:xfrm>
              <a:custGeom>
                <a:avLst/>
                <a:gdLst>
                  <a:gd name="T0" fmla="*/ 0 w 144"/>
                  <a:gd name="T1" fmla="*/ 35 w 144"/>
                  <a:gd name="T2" fmla="*/ 72 w 144"/>
                  <a:gd name="T3" fmla="*/ 108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5" y="0"/>
                    </a:lnTo>
                    <a:lnTo>
                      <a:pt x="72" y="0"/>
                    </a:lnTo>
                    <a:lnTo>
                      <a:pt x="108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1" name="Freeform 135"/>
              <p:cNvSpPr>
                <a:spLocks/>
              </p:cNvSpPr>
              <p:nvPr/>
            </p:nvSpPr>
            <p:spPr bwMode="auto">
              <a:xfrm flipH="1">
                <a:off x="6081" y="1948"/>
                <a:ext cx="20" cy="2"/>
              </a:xfrm>
              <a:custGeom>
                <a:avLst/>
                <a:gdLst>
                  <a:gd name="T0" fmla="*/ 61 w 61"/>
                  <a:gd name="T1" fmla="*/ 0 h 11"/>
                  <a:gd name="T2" fmla="*/ 49 w 61"/>
                  <a:gd name="T3" fmla="*/ 0 h 11"/>
                  <a:gd name="T4" fmla="*/ 36 w 61"/>
                  <a:gd name="T5" fmla="*/ 0 h 11"/>
                  <a:gd name="T6" fmla="*/ 25 w 61"/>
                  <a:gd name="T7" fmla="*/ 0 h 11"/>
                  <a:gd name="T8" fmla="*/ 12 w 61"/>
                  <a:gd name="T9" fmla="*/ 0 h 11"/>
                  <a:gd name="T10" fmla="*/ 7 w 61"/>
                  <a:gd name="T11" fmla="*/ 5 h 11"/>
                  <a:gd name="T12" fmla="*/ 0 w 61"/>
                  <a:gd name="T1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1" h="11">
                    <a:moveTo>
                      <a:pt x="61" y="0"/>
                    </a:moveTo>
                    <a:lnTo>
                      <a:pt x="49" y="0"/>
                    </a:lnTo>
                    <a:lnTo>
                      <a:pt x="36" y="0"/>
                    </a:lnTo>
                    <a:lnTo>
                      <a:pt x="25" y="0"/>
                    </a:lnTo>
                    <a:lnTo>
                      <a:pt x="12" y="0"/>
                    </a:lnTo>
                    <a:lnTo>
                      <a:pt x="7" y="5"/>
                    </a:lnTo>
                    <a:lnTo>
                      <a:pt x="0" y="1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2" name="Freeform 136"/>
              <p:cNvSpPr>
                <a:spLocks/>
              </p:cNvSpPr>
              <p:nvPr/>
            </p:nvSpPr>
            <p:spPr bwMode="auto">
              <a:xfrm flipH="1">
                <a:off x="5992" y="1948"/>
                <a:ext cx="49" cy="1"/>
              </a:xfrm>
              <a:custGeom>
                <a:avLst/>
                <a:gdLst>
                  <a:gd name="T0" fmla="*/ 0 w 144"/>
                  <a:gd name="T1" fmla="*/ 36 w 144"/>
                  <a:gd name="T2" fmla="*/ 71 w 144"/>
                  <a:gd name="T3" fmla="*/ 107 w 144"/>
                  <a:gd name="T4" fmla="*/ 144 w 14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44">
                    <a:moveTo>
                      <a:pt x="0" y="0"/>
                    </a:moveTo>
                    <a:lnTo>
                      <a:pt x="36" y="0"/>
                    </a:lnTo>
                    <a:lnTo>
                      <a:pt x="71" y="0"/>
                    </a:lnTo>
                    <a:lnTo>
                      <a:pt x="107" y="0"/>
                    </a:lnTo>
                    <a:lnTo>
                      <a:pt x="144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3" name="Freeform 137"/>
              <p:cNvSpPr>
                <a:spLocks/>
              </p:cNvSpPr>
              <p:nvPr/>
            </p:nvSpPr>
            <p:spPr bwMode="auto">
              <a:xfrm flipH="1">
                <a:off x="5916" y="1948"/>
                <a:ext cx="44" cy="1"/>
              </a:xfrm>
              <a:custGeom>
                <a:avLst/>
                <a:gdLst>
                  <a:gd name="T0" fmla="*/ 0 w 131"/>
                  <a:gd name="T1" fmla="*/ 33 w 131"/>
                  <a:gd name="T2" fmla="*/ 65 w 131"/>
                  <a:gd name="T3" fmla="*/ 98 w 131"/>
                  <a:gd name="T4" fmla="*/ 131 w 13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131">
                    <a:moveTo>
                      <a:pt x="0" y="0"/>
                    </a:moveTo>
                    <a:lnTo>
                      <a:pt x="33" y="0"/>
                    </a:lnTo>
                    <a:lnTo>
                      <a:pt x="65" y="0"/>
                    </a:lnTo>
                    <a:lnTo>
                      <a:pt x="98" y="0"/>
                    </a:lnTo>
                    <a:lnTo>
                      <a:pt x="131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4" name="Freeform 138"/>
              <p:cNvSpPr>
                <a:spLocks/>
              </p:cNvSpPr>
              <p:nvPr/>
            </p:nvSpPr>
            <p:spPr bwMode="auto">
              <a:xfrm flipH="1">
                <a:off x="6170" y="1942"/>
                <a:ext cx="46" cy="3"/>
              </a:xfrm>
              <a:custGeom>
                <a:avLst/>
                <a:gdLst>
                  <a:gd name="T0" fmla="*/ 132 w 132"/>
                  <a:gd name="T1" fmla="*/ 12 h 12"/>
                  <a:gd name="T2" fmla="*/ 103 w 132"/>
                  <a:gd name="T3" fmla="*/ 12 h 12"/>
                  <a:gd name="T4" fmla="*/ 72 w 132"/>
                  <a:gd name="T5" fmla="*/ 12 h 12"/>
                  <a:gd name="T6" fmla="*/ 42 w 132"/>
                  <a:gd name="T7" fmla="*/ 12 h 12"/>
                  <a:gd name="T8" fmla="*/ 13 w 132"/>
                  <a:gd name="T9" fmla="*/ 12 h 12"/>
                  <a:gd name="T10" fmla="*/ 7 w 132"/>
                  <a:gd name="T11" fmla="*/ 7 h 12"/>
                  <a:gd name="T12" fmla="*/ 0 w 132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12">
                    <a:moveTo>
                      <a:pt x="132" y="12"/>
                    </a:moveTo>
                    <a:lnTo>
                      <a:pt x="103" y="12"/>
                    </a:lnTo>
                    <a:lnTo>
                      <a:pt x="72" y="12"/>
                    </a:lnTo>
                    <a:lnTo>
                      <a:pt x="42" y="12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5" name="Freeform 139"/>
              <p:cNvSpPr>
                <a:spLocks/>
              </p:cNvSpPr>
              <p:nvPr/>
            </p:nvSpPr>
            <p:spPr bwMode="auto">
              <a:xfrm flipH="1">
                <a:off x="6142" y="1732"/>
                <a:ext cx="74" cy="210"/>
              </a:xfrm>
              <a:custGeom>
                <a:avLst/>
                <a:gdLst>
                  <a:gd name="T0" fmla="*/ 0 w 217"/>
                  <a:gd name="T1" fmla="*/ 902 h 923"/>
                  <a:gd name="T2" fmla="*/ 0 w 217"/>
                  <a:gd name="T3" fmla="*/ 861 h 923"/>
                  <a:gd name="T4" fmla="*/ 6 w 217"/>
                  <a:gd name="T5" fmla="*/ 834 h 923"/>
                  <a:gd name="T6" fmla="*/ 13 w 217"/>
                  <a:gd name="T7" fmla="*/ 813 h 923"/>
                  <a:gd name="T8" fmla="*/ 13 w 217"/>
                  <a:gd name="T9" fmla="*/ 782 h 923"/>
                  <a:gd name="T10" fmla="*/ 17 w 217"/>
                  <a:gd name="T11" fmla="*/ 761 h 923"/>
                  <a:gd name="T12" fmla="*/ 24 w 217"/>
                  <a:gd name="T13" fmla="*/ 744 h 923"/>
                  <a:gd name="T14" fmla="*/ 24 w 217"/>
                  <a:gd name="T15" fmla="*/ 719 h 923"/>
                  <a:gd name="T16" fmla="*/ 30 w 217"/>
                  <a:gd name="T17" fmla="*/ 702 h 923"/>
                  <a:gd name="T18" fmla="*/ 36 w 217"/>
                  <a:gd name="T19" fmla="*/ 686 h 923"/>
                  <a:gd name="T20" fmla="*/ 36 w 217"/>
                  <a:gd name="T21" fmla="*/ 669 h 923"/>
                  <a:gd name="T22" fmla="*/ 42 w 217"/>
                  <a:gd name="T23" fmla="*/ 653 h 923"/>
                  <a:gd name="T24" fmla="*/ 49 w 217"/>
                  <a:gd name="T25" fmla="*/ 638 h 923"/>
                  <a:gd name="T26" fmla="*/ 49 w 217"/>
                  <a:gd name="T27" fmla="*/ 621 h 923"/>
                  <a:gd name="T28" fmla="*/ 54 w 217"/>
                  <a:gd name="T29" fmla="*/ 605 h 923"/>
                  <a:gd name="T30" fmla="*/ 61 w 217"/>
                  <a:gd name="T31" fmla="*/ 590 h 923"/>
                  <a:gd name="T32" fmla="*/ 61 w 217"/>
                  <a:gd name="T33" fmla="*/ 573 h 923"/>
                  <a:gd name="T34" fmla="*/ 67 w 217"/>
                  <a:gd name="T35" fmla="*/ 557 h 923"/>
                  <a:gd name="T36" fmla="*/ 72 w 217"/>
                  <a:gd name="T37" fmla="*/ 546 h 923"/>
                  <a:gd name="T38" fmla="*/ 78 w 217"/>
                  <a:gd name="T39" fmla="*/ 534 h 923"/>
                  <a:gd name="T40" fmla="*/ 85 w 217"/>
                  <a:gd name="T41" fmla="*/ 515 h 923"/>
                  <a:gd name="T42" fmla="*/ 90 w 217"/>
                  <a:gd name="T43" fmla="*/ 498 h 923"/>
                  <a:gd name="T44" fmla="*/ 97 w 217"/>
                  <a:gd name="T45" fmla="*/ 473 h 923"/>
                  <a:gd name="T46" fmla="*/ 97 w 217"/>
                  <a:gd name="T47" fmla="*/ 438 h 923"/>
                  <a:gd name="T48" fmla="*/ 102 w 217"/>
                  <a:gd name="T49" fmla="*/ 413 h 923"/>
                  <a:gd name="T50" fmla="*/ 108 w 217"/>
                  <a:gd name="T51" fmla="*/ 396 h 923"/>
                  <a:gd name="T52" fmla="*/ 113 w 217"/>
                  <a:gd name="T53" fmla="*/ 377 h 923"/>
                  <a:gd name="T54" fmla="*/ 121 w 217"/>
                  <a:gd name="T55" fmla="*/ 359 h 923"/>
                  <a:gd name="T56" fmla="*/ 126 w 217"/>
                  <a:gd name="T57" fmla="*/ 342 h 923"/>
                  <a:gd name="T58" fmla="*/ 132 w 217"/>
                  <a:gd name="T59" fmla="*/ 327 h 923"/>
                  <a:gd name="T60" fmla="*/ 132 w 217"/>
                  <a:gd name="T61" fmla="*/ 308 h 923"/>
                  <a:gd name="T62" fmla="*/ 138 w 217"/>
                  <a:gd name="T63" fmla="*/ 294 h 923"/>
                  <a:gd name="T64" fmla="*/ 144 w 217"/>
                  <a:gd name="T65" fmla="*/ 281 h 923"/>
                  <a:gd name="T66" fmla="*/ 150 w 217"/>
                  <a:gd name="T67" fmla="*/ 269 h 923"/>
                  <a:gd name="T68" fmla="*/ 157 w 217"/>
                  <a:gd name="T69" fmla="*/ 254 h 923"/>
                  <a:gd name="T70" fmla="*/ 157 w 217"/>
                  <a:gd name="T71" fmla="*/ 236 h 923"/>
                  <a:gd name="T72" fmla="*/ 163 w 217"/>
                  <a:gd name="T73" fmla="*/ 222 h 923"/>
                  <a:gd name="T74" fmla="*/ 169 w 217"/>
                  <a:gd name="T75" fmla="*/ 209 h 923"/>
                  <a:gd name="T76" fmla="*/ 174 w 217"/>
                  <a:gd name="T77" fmla="*/ 198 h 923"/>
                  <a:gd name="T78" fmla="*/ 180 w 217"/>
                  <a:gd name="T79" fmla="*/ 182 h 923"/>
                  <a:gd name="T80" fmla="*/ 180 w 217"/>
                  <a:gd name="T81" fmla="*/ 164 h 923"/>
                  <a:gd name="T82" fmla="*/ 186 w 217"/>
                  <a:gd name="T83" fmla="*/ 150 h 923"/>
                  <a:gd name="T84" fmla="*/ 193 w 217"/>
                  <a:gd name="T85" fmla="*/ 132 h 923"/>
                  <a:gd name="T86" fmla="*/ 199 w 217"/>
                  <a:gd name="T87" fmla="*/ 113 h 923"/>
                  <a:gd name="T88" fmla="*/ 205 w 217"/>
                  <a:gd name="T89" fmla="*/ 96 h 923"/>
                  <a:gd name="T90" fmla="*/ 211 w 217"/>
                  <a:gd name="T91" fmla="*/ 77 h 923"/>
                  <a:gd name="T92" fmla="*/ 217 w 217"/>
                  <a:gd name="T93" fmla="*/ 53 h 923"/>
                  <a:gd name="T94" fmla="*/ 217 w 217"/>
                  <a:gd name="T95" fmla="*/ 17 h 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923">
                    <a:moveTo>
                      <a:pt x="0" y="923"/>
                    </a:moveTo>
                    <a:lnTo>
                      <a:pt x="0" y="902"/>
                    </a:lnTo>
                    <a:lnTo>
                      <a:pt x="0" y="882"/>
                    </a:lnTo>
                    <a:lnTo>
                      <a:pt x="0" y="861"/>
                    </a:lnTo>
                    <a:lnTo>
                      <a:pt x="0" y="840"/>
                    </a:lnTo>
                    <a:lnTo>
                      <a:pt x="6" y="834"/>
                    </a:lnTo>
                    <a:lnTo>
                      <a:pt x="13" y="827"/>
                    </a:lnTo>
                    <a:lnTo>
                      <a:pt x="13" y="813"/>
                    </a:lnTo>
                    <a:lnTo>
                      <a:pt x="13" y="798"/>
                    </a:lnTo>
                    <a:lnTo>
                      <a:pt x="13" y="782"/>
                    </a:lnTo>
                    <a:lnTo>
                      <a:pt x="13" y="767"/>
                    </a:lnTo>
                    <a:lnTo>
                      <a:pt x="17" y="761"/>
                    </a:lnTo>
                    <a:lnTo>
                      <a:pt x="24" y="755"/>
                    </a:lnTo>
                    <a:lnTo>
                      <a:pt x="24" y="744"/>
                    </a:lnTo>
                    <a:lnTo>
                      <a:pt x="24" y="732"/>
                    </a:lnTo>
                    <a:lnTo>
                      <a:pt x="24" y="719"/>
                    </a:lnTo>
                    <a:lnTo>
                      <a:pt x="24" y="707"/>
                    </a:lnTo>
                    <a:lnTo>
                      <a:pt x="30" y="702"/>
                    </a:lnTo>
                    <a:lnTo>
                      <a:pt x="36" y="694"/>
                    </a:lnTo>
                    <a:lnTo>
                      <a:pt x="36" y="686"/>
                    </a:lnTo>
                    <a:lnTo>
                      <a:pt x="36" y="678"/>
                    </a:lnTo>
                    <a:lnTo>
                      <a:pt x="36" y="669"/>
                    </a:lnTo>
                    <a:lnTo>
                      <a:pt x="36" y="659"/>
                    </a:lnTo>
                    <a:lnTo>
                      <a:pt x="42" y="653"/>
                    </a:lnTo>
                    <a:lnTo>
                      <a:pt x="49" y="648"/>
                    </a:lnTo>
                    <a:lnTo>
                      <a:pt x="49" y="638"/>
                    </a:lnTo>
                    <a:lnTo>
                      <a:pt x="49" y="629"/>
                    </a:lnTo>
                    <a:lnTo>
                      <a:pt x="49" y="621"/>
                    </a:lnTo>
                    <a:lnTo>
                      <a:pt x="49" y="611"/>
                    </a:lnTo>
                    <a:lnTo>
                      <a:pt x="54" y="605"/>
                    </a:lnTo>
                    <a:lnTo>
                      <a:pt x="61" y="600"/>
                    </a:lnTo>
                    <a:lnTo>
                      <a:pt x="61" y="590"/>
                    </a:lnTo>
                    <a:lnTo>
                      <a:pt x="61" y="582"/>
                    </a:lnTo>
                    <a:lnTo>
                      <a:pt x="61" y="573"/>
                    </a:lnTo>
                    <a:lnTo>
                      <a:pt x="61" y="563"/>
                    </a:lnTo>
                    <a:lnTo>
                      <a:pt x="67" y="557"/>
                    </a:lnTo>
                    <a:lnTo>
                      <a:pt x="72" y="552"/>
                    </a:lnTo>
                    <a:lnTo>
                      <a:pt x="72" y="546"/>
                    </a:lnTo>
                    <a:lnTo>
                      <a:pt x="72" y="540"/>
                    </a:lnTo>
                    <a:lnTo>
                      <a:pt x="78" y="534"/>
                    </a:lnTo>
                    <a:lnTo>
                      <a:pt x="85" y="527"/>
                    </a:lnTo>
                    <a:lnTo>
                      <a:pt x="85" y="515"/>
                    </a:lnTo>
                    <a:lnTo>
                      <a:pt x="85" y="503"/>
                    </a:lnTo>
                    <a:lnTo>
                      <a:pt x="90" y="498"/>
                    </a:lnTo>
                    <a:lnTo>
                      <a:pt x="97" y="491"/>
                    </a:lnTo>
                    <a:lnTo>
                      <a:pt x="97" y="473"/>
                    </a:lnTo>
                    <a:lnTo>
                      <a:pt x="97" y="455"/>
                    </a:lnTo>
                    <a:lnTo>
                      <a:pt x="97" y="438"/>
                    </a:lnTo>
                    <a:lnTo>
                      <a:pt x="97" y="419"/>
                    </a:lnTo>
                    <a:lnTo>
                      <a:pt x="102" y="413"/>
                    </a:lnTo>
                    <a:lnTo>
                      <a:pt x="108" y="407"/>
                    </a:lnTo>
                    <a:lnTo>
                      <a:pt x="108" y="396"/>
                    </a:lnTo>
                    <a:lnTo>
                      <a:pt x="108" y="383"/>
                    </a:lnTo>
                    <a:lnTo>
                      <a:pt x="113" y="377"/>
                    </a:lnTo>
                    <a:lnTo>
                      <a:pt x="121" y="371"/>
                    </a:lnTo>
                    <a:lnTo>
                      <a:pt x="121" y="359"/>
                    </a:lnTo>
                    <a:lnTo>
                      <a:pt x="121" y="348"/>
                    </a:lnTo>
                    <a:lnTo>
                      <a:pt x="126" y="342"/>
                    </a:lnTo>
                    <a:lnTo>
                      <a:pt x="132" y="336"/>
                    </a:lnTo>
                    <a:lnTo>
                      <a:pt x="132" y="327"/>
                    </a:lnTo>
                    <a:lnTo>
                      <a:pt x="132" y="317"/>
                    </a:lnTo>
                    <a:lnTo>
                      <a:pt x="132" y="308"/>
                    </a:lnTo>
                    <a:lnTo>
                      <a:pt x="132" y="300"/>
                    </a:lnTo>
                    <a:lnTo>
                      <a:pt x="138" y="294"/>
                    </a:lnTo>
                    <a:lnTo>
                      <a:pt x="144" y="287"/>
                    </a:lnTo>
                    <a:lnTo>
                      <a:pt x="144" y="281"/>
                    </a:lnTo>
                    <a:lnTo>
                      <a:pt x="144" y="275"/>
                    </a:lnTo>
                    <a:lnTo>
                      <a:pt x="150" y="269"/>
                    </a:lnTo>
                    <a:lnTo>
                      <a:pt x="157" y="263"/>
                    </a:lnTo>
                    <a:lnTo>
                      <a:pt x="157" y="254"/>
                    </a:lnTo>
                    <a:lnTo>
                      <a:pt x="157" y="246"/>
                    </a:lnTo>
                    <a:lnTo>
                      <a:pt x="157" y="236"/>
                    </a:lnTo>
                    <a:lnTo>
                      <a:pt x="157" y="227"/>
                    </a:lnTo>
                    <a:lnTo>
                      <a:pt x="163" y="222"/>
                    </a:lnTo>
                    <a:lnTo>
                      <a:pt x="169" y="215"/>
                    </a:lnTo>
                    <a:lnTo>
                      <a:pt x="169" y="209"/>
                    </a:lnTo>
                    <a:lnTo>
                      <a:pt x="169" y="203"/>
                    </a:lnTo>
                    <a:lnTo>
                      <a:pt x="174" y="198"/>
                    </a:lnTo>
                    <a:lnTo>
                      <a:pt x="180" y="191"/>
                    </a:lnTo>
                    <a:lnTo>
                      <a:pt x="180" y="182"/>
                    </a:lnTo>
                    <a:lnTo>
                      <a:pt x="180" y="173"/>
                    </a:lnTo>
                    <a:lnTo>
                      <a:pt x="180" y="164"/>
                    </a:lnTo>
                    <a:lnTo>
                      <a:pt x="180" y="154"/>
                    </a:lnTo>
                    <a:lnTo>
                      <a:pt x="186" y="150"/>
                    </a:lnTo>
                    <a:lnTo>
                      <a:pt x="193" y="144"/>
                    </a:lnTo>
                    <a:lnTo>
                      <a:pt x="193" y="132"/>
                    </a:lnTo>
                    <a:lnTo>
                      <a:pt x="193" y="119"/>
                    </a:lnTo>
                    <a:lnTo>
                      <a:pt x="199" y="113"/>
                    </a:lnTo>
                    <a:lnTo>
                      <a:pt x="205" y="107"/>
                    </a:lnTo>
                    <a:lnTo>
                      <a:pt x="205" y="96"/>
                    </a:lnTo>
                    <a:lnTo>
                      <a:pt x="205" y="83"/>
                    </a:lnTo>
                    <a:lnTo>
                      <a:pt x="211" y="77"/>
                    </a:lnTo>
                    <a:lnTo>
                      <a:pt x="217" y="71"/>
                    </a:lnTo>
                    <a:lnTo>
                      <a:pt x="217" y="53"/>
                    </a:lnTo>
                    <a:lnTo>
                      <a:pt x="217" y="36"/>
                    </a:lnTo>
                    <a:lnTo>
                      <a:pt x="217" y="17"/>
                    </a:lnTo>
                    <a:lnTo>
                      <a:pt x="21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6" name="Freeform 140"/>
              <p:cNvSpPr>
                <a:spLocks/>
              </p:cNvSpPr>
              <p:nvPr/>
            </p:nvSpPr>
            <p:spPr bwMode="auto">
              <a:xfrm flipH="1">
                <a:off x="5953" y="1734"/>
                <a:ext cx="27" cy="8"/>
              </a:xfrm>
              <a:custGeom>
                <a:avLst/>
                <a:gdLst>
                  <a:gd name="T0" fmla="*/ 83 w 83"/>
                  <a:gd name="T1" fmla="*/ 0 h 35"/>
                  <a:gd name="T2" fmla="*/ 83 w 83"/>
                  <a:gd name="T3" fmla="*/ 12 h 35"/>
                  <a:gd name="T4" fmla="*/ 83 w 83"/>
                  <a:gd name="T5" fmla="*/ 25 h 35"/>
                  <a:gd name="T6" fmla="*/ 77 w 83"/>
                  <a:gd name="T7" fmla="*/ 30 h 35"/>
                  <a:gd name="T8" fmla="*/ 72 w 83"/>
                  <a:gd name="T9" fmla="*/ 35 h 35"/>
                  <a:gd name="T10" fmla="*/ 60 w 83"/>
                  <a:gd name="T11" fmla="*/ 35 h 35"/>
                  <a:gd name="T12" fmla="*/ 48 w 83"/>
                  <a:gd name="T13" fmla="*/ 35 h 35"/>
                  <a:gd name="T14" fmla="*/ 36 w 83"/>
                  <a:gd name="T15" fmla="*/ 35 h 35"/>
                  <a:gd name="T16" fmla="*/ 24 w 83"/>
                  <a:gd name="T17" fmla="*/ 35 h 35"/>
                  <a:gd name="T18" fmla="*/ 12 w 83"/>
                  <a:gd name="T19" fmla="*/ 24 h 35"/>
                  <a:gd name="T20" fmla="*/ 0 w 83"/>
                  <a:gd name="T21" fmla="*/ 12 h 35"/>
                  <a:gd name="T22" fmla="*/ 0 w 83"/>
                  <a:gd name="T23" fmla="*/ 6 h 35"/>
                  <a:gd name="T24" fmla="*/ 0 w 83"/>
                  <a:gd name="T2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35">
                    <a:moveTo>
                      <a:pt x="83" y="0"/>
                    </a:moveTo>
                    <a:lnTo>
                      <a:pt x="83" y="12"/>
                    </a:lnTo>
                    <a:lnTo>
                      <a:pt x="83" y="25"/>
                    </a:lnTo>
                    <a:lnTo>
                      <a:pt x="77" y="30"/>
                    </a:lnTo>
                    <a:lnTo>
                      <a:pt x="72" y="35"/>
                    </a:lnTo>
                    <a:lnTo>
                      <a:pt x="60" y="35"/>
                    </a:lnTo>
                    <a:lnTo>
                      <a:pt x="48" y="35"/>
                    </a:lnTo>
                    <a:lnTo>
                      <a:pt x="36" y="35"/>
                    </a:lnTo>
                    <a:lnTo>
                      <a:pt x="24" y="35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7" name="Freeform 141"/>
              <p:cNvSpPr>
                <a:spLocks/>
              </p:cNvSpPr>
              <p:nvPr/>
            </p:nvSpPr>
            <p:spPr bwMode="auto">
              <a:xfrm flipH="1">
                <a:off x="5588" y="1734"/>
                <a:ext cx="236" cy="3"/>
              </a:xfrm>
              <a:custGeom>
                <a:avLst/>
                <a:gdLst>
                  <a:gd name="T0" fmla="*/ 696 w 696"/>
                  <a:gd name="T1" fmla="*/ 12 h 12"/>
                  <a:gd name="T2" fmla="*/ 648 w 696"/>
                  <a:gd name="T3" fmla="*/ 12 h 12"/>
                  <a:gd name="T4" fmla="*/ 600 w 696"/>
                  <a:gd name="T5" fmla="*/ 12 h 12"/>
                  <a:gd name="T6" fmla="*/ 552 w 696"/>
                  <a:gd name="T7" fmla="*/ 12 h 12"/>
                  <a:gd name="T8" fmla="*/ 504 w 696"/>
                  <a:gd name="T9" fmla="*/ 12 h 12"/>
                  <a:gd name="T10" fmla="*/ 455 w 696"/>
                  <a:gd name="T11" fmla="*/ 12 h 12"/>
                  <a:gd name="T12" fmla="*/ 409 w 696"/>
                  <a:gd name="T13" fmla="*/ 12 h 12"/>
                  <a:gd name="T14" fmla="*/ 361 w 696"/>
                  <a:gd name="T15" fmla="*/ 12 h 12"/>
                  <a:gd name="T16" fmla="*/ 313 w 696"/>
                  <a:gd name="T17" fmla="*/ 12 h 12"/>
                  <a:gd name="T18" fmla="*/ 307 w 696"/>
                  <a:gd name="T19" fmla="*/ 6 h 12"/>
                  <a:gd name="T20" fmla="*/ 300 w 696"/>
                  <a:gd name="T21" fmla="*/ 0 h 12"/>
                  <a:gd name="T22" fmla="*/ 263 w 696"/>
                  <a:gd name="T23" fmla="*/ 0 h 12"/>
                  <a:gd name="T24" fmla="*/ 226 w 696"/>
                  <a:gd name="T25" fmla="*/ 0 h 12"/>
                  <a:gd name="T26" fmla="*/ 188 w 696"/>
                  <a:gd name="T27" fmla="*/ 0 h 12"/>
                  <a:gd name="T28" fmla="*/ 151 w 696"/>
                  <a:gd name="T29" fmla="*/ 0 h 12"/>
                  <a:gd name="T30" fmla="*/ 113 w 696"/>
                  <a:gd name="T31" fmla="*/ 0 h 12"/>
                  <a:gd name="T32" fmla="*/ 76 w 696"/>
                  <a:gd name="T33" fmla="*/ 0 h 12"/>
                  <a:gd name="T34" fmla="*/ 38 w 696"/>
                  <a:gd name="T35" fmla="*/ 0 h 12"/>
                  <a:gd name="T36" fmla="*/ 0 w 696"/>
                  <a:gd name="T37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96" h="12">
                    <a:moveTo>
                      <a:pt x="696" y="12"/>
                    </a:moveTo>
                    <a:lnTo>
                      <a:pt x="648" y="12"/>
                    </a:lnTo>
                    <a:lnTo>
                      <a:pt x="600" y="12"/>
                    </a:lnTo>
                    <a:lnTo>
                      <a:pt x="552" y="12"/>
                    </a:lnTo>
                    <a:lnTo>
                      <a:pt x="504" y="12"/>
                    </a:lnTo>
                    <a:lnTo>
                      <a:pt x="455" y="12"/>
                    </a:lnTo>
                    <a:lnTo>
                      <a:pt x="409" y="12"/>
                    </a:lnTo>
                    <a:lnTo>
                      <a:pt x="361" y="12"/>
                    </a:lnTo>
                    <a:lnTo>
                      <a:pt x="313" y="12"/>
                    </a:lnTo>
                    <a:lnTo>
                      <a:pt x="307" y="6"/>
                    </a:lnTo>
                    <a:lnTo>
                      <a:pt x="300" y="0"/>
                    </a:lnTo>
                    <a:lnTo>
                      <a:pt x="263" y="0"/>
                    </a:lnTo>
                    <a:lnTo>
                      <a:pt x="226" y="0"/>
                    </a:lnTo>
                    <a:lnTo>
                      <a:pt x="188" y="0"/>
                    </a:lnTo>
                    <a:lnTo>
                      <a:pt x="151" y="0"/>
                    </a:lnTo>
                    <a:lnTo>
                      <a:pt x="113" y="0"/>
                    </a:lnTo>
                    <a:lnTo>
                      <a:pt x="76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8" name="Freeform 142"/>
              <p:cNvSpPr>
                <a:spLocks/>
              </p:cNvSpPr>
              <p:nvPr/>
            </p:nvSpPr>
            <p:spPr bwMode="auto">
              <a:xfrm flipH="1">
                <a:off x="5561" y="1720"/>
                <a:ext cx="27" cy="17"/>
              </a:xfrm>
              <a:custGeom>
                <a:avLst/>
                <a:gdLst>
                  <a:gd name="T0" fmla="*/ 0 w 84"/>
                  <a:gd name="T1" fmla="*/ 73 h 73"/>
                  <a:gd name="T2" fmla="*/ 0 w 84"/>
                  <a:gd name="T3" fmla="*/ 67 h 73"/>
                  <a:gd name="T4" fmla="*/ 0 w 84"/>
                  <a:gd name="T5" fmla="*/ 61 h 73"/>
                  <a:gd name="T6" fmla="*/ 6 w 84"/>
                  <a:gd name="T7" fmla="*/ 55 h 73"/>
                  <a:gd name="T8" fmla="*/ 11 w 84"/>
                  <a:gd name="T9" fmla="*/ 50 h 73"/>
                  <a:gd name="T10" fmla="*/ 11 w 84"/>
                  <a:gd name="T11" fmla="*/ 38 h 73"/>
                  <a:gd name="T12" fmla="*/ 11 w 84"/>
                  <a:gd name="T13" fmla="*/ 25 h 73"/>
                  <a:gd name="T14" fmla="*/ 24 w 84"/>
                  <a:gd name="T15" fmla="*/ 13 h 73"/>
                  <a:gd name="T16" fmla="*/ 36 w 84"/>
                  <a:gd name="T17" fmla="*/ 0 h 73"/>
                  <a:gd name="T18" fmla="*/ 42 w 84"/>
                  <a:gd name="T19" fmla="*/ 0 h 73"/>
                  <a:gd name="T20" fmla="*/ 48 w 84"/>
                  <a:gd name="T21" fmla="*/ 0 h 73"/>
                  <a:gd name="T22" fmla="*/ 57 w 84"/>
                  <a:gd name="T23" fmla="*/ 10 h 73"/>
                  <a:gd name="T24" fmla="*/ 65 w 84"/>
                  <a:gd name="T25" fmla="*/ 19 h 73"/>
                  <a:gd name="T26" fmla="*/ 75 w 84"/>
                  <a:gd name="T27" fmla="*/ 28 h 73"/>
                  <a:gd name="T28" fmla="*/ 84 w 84"/>
                  <a:gd name="T29" fmla="*/ 37 h 73"/>
                  <a:gd name="T30" fmla="*/ 84 w 84"/>
                  <a:gd name="T31" fmla="*/ 46 h 73"/>
                  <a:gd name="T32" fmla="*/ 84 w 84"/>
                  <a:gd name="T33" fmla="*/ 55 h 73"/>
                  <a:gd name="T34" fmla="*/ 84 w 84"/>
                  <a:gd name="T35" fmla="*/ 65 h 73"/>
                  <a:gd name="T36" fmla="*/ 84 w 84"/>
                  <a:gd name="T37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4" h="73">
                    <a:moveTo>
                      <a:pt x="0" y="73"/>
                    </a:moveTo>
                    <a:lnTo>
                      <a:pt x="0" y="67"/>
                    </a:lnTo>
                    <a:lnTo>
                      <a:pt x="0" y="61"/>
                    </a:lnTo>
                    <a:lnTo>
                      <a:pt x="6" y="55"/>
                    </a:lnTo>
                    <a:lnTo>
                      <a:pt x="11" y="50"/>
                    </a:lnTo>
                    <a:lnTo>
                      <a:pt x="11" y="38"/>
                    </a:lnTo>
                    <a:lnTo>
                      <a:pt x="11" y="25"/>
                    </a:lnTo>
                    <a:lnTo>
                      <a:pt x="24" y="13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8" y="0"/>
                    </a:lnTo>
                    <a:lnTo>
                      <a:pt x="57" y="10"/>
                    </a:lnTo>
                    <a:lnTo>
                      <a:pt x="65" y="19"/>
                    </a:lnTo>
                    <a:lnTo>
                      <a:pt x="75" y="28"/>
                    </a:lnTo>
                    <a:lnTo>
                      <a:pt x="84" y="37"/>
                    </a:lnTo>
                    <a:lnTo>
                      <a:pt x="84" y="46"/>
                    </a:lnTo>
                    <a:lnTo>
                      <a:pt x="84" y="55"/>
                    </a:lnTo>
                    <a:lnTo>
                      <a:pt x="84" y="65"/>
                    </a:lnTo>
                    <a:lnTo>
                      <a:pt x="84" y="73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39" name="Freeform 143"/>
              <p:cNvSpPr>
                <a:spLocks/>
              </p:cNvSpPr>
              <p:nvPr/>
            </p:nvSpPr>
            <p:spPr bwMode="auto">
              <a:xfrm flipH="1">
                <a:off x="5561" y="1737"/>
                <a:ext cx="27" cy="2"/>
              </a:xfrm>
              <a:custGeom>
                <a:avLst/>
                <a:gdLst>
                  <a:gd name="T0" fmla="*/ 84 w 84"/>
                  <a:gd name="T1" fmla="*/ 63 w 84"/>
                  <a:gd name="T2" fmla="*/ 42 w 84"/>
                  <a:gd name="T3" fmla="*/ 21 w 84"/>
                  <a:gd name="T4" fmla="*/ 0 w 8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84">
                    <a:moveTo>
                      <a:pt x="84" y="0"/>
                    </a:moveTo>
                    <a:lnTo>
                      <a:pt x="63" y="0"/>
                    </a:lnTo>
                    <a:lnTo>
                      <a:pt x="42" y="0"/>
                    </a:lnTo>
                    <a:lnTo>
                      <a:pt x="2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0" name="Freeform 144"/>
              <p:cNvSpPr>
                <a:spLocks/>
              </p:cNvSpPr>
              <p:nvPr/>
            </p:nvSpPr>
            <p:spPr bwMode="auto">
              <a:xfrm flipH="1">
                <a:off x="5455" y="1737"/>
                <a:ext cx="106" cy="2"/>
              </a:xfrm>
              <a:custGeom>
                <a:avLst/>
                <a:gdLst>
                  <a:gd name="T0" fmla="*/ 0 w 313"/>
                  <a:gd name="T1" fmla="*/ 39 w 313"/>
                  <a:gd name="T2" fmla="*/ 77 w 313"/>
                  <a:gd name="T3" fmla="*/ 117 w 313"/>
                  <a:gd name="T4" fmla="*/ 156 w 313"/>
                  <a:gd name="T5" fmla="*/ 195 w 313"/>
                  <a:gd name="T6" fmla="*/ 234 w 313"/>
                  <a:gd name="T7" fmla="*/ 273 w 313"/>
                  <a:gd name="T8" fmla="*/ 313 w 31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13">
                    <a:moveTo>
                      <a:pt x="0" y="0"/>
                    </a:moveTo>
                    <a:lnTo>
                      <a:pt x="39" y="0"/>
                    </a:lnTo>
                    <a:lnTo>
                      <a:pt x="77" y="0"/>
                    </a:lnTo>
                    <a:lnTo>
                      <a:pt x="117" y="0"/>
                    </a:lnTo>
                    <a:lnTo>
                      <a:pt x="156" y="0"/>
                    </a:lnTo>
                    <a:lnTo>
                      <a:pt x="195" y="0"/>
                    </a:lnTo>
                    <a:lnTo>
                      <a:pt x="234" y="0"/>
                    </a:lnTo>
                    <a:lnTo>
                      <a:pt x="273" y="0"/>
                    </a:lnTo>
                    <a:lnTo>
                      <a:pt x="3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1" name="Freeform 145"/>
              <p:cNvSpPr>
                <a:spLocks/>
              </p:cNvSpPr>
              <p:nvPr/>
            </p:nvSpPr>
            <p:spPr bwMode="auto">
              <a:xfrm flipH="1">
                <a:off x="6034" y="1732"/>
                <a:ext cx="108" cy="2"/>
              </a:xfrm>
              <a:custGeom>
                <a:avLst/>
                <a:gdLst>
                  <a:gd name="T0" fmla="*/ 323 w 323"/>
                  <a:gd name="T1" fmla="*/ 0 h 11"/>
                  <a:gd name="T2" fmla="*/ 318 w 323"/>
                  <a:gd name="T3" fmla="*/ 0 h 11"/>
                  <a:gd name="T4" fmla="*/ 312 w 323"/>
                  <a:gd name="T5" fmla="*/ 0 h 11"/>
                  <a:gd name="T6" fmla="*/ 307 w 323"/>
                  <a:gd name="T7" fmla="*/ 5 h 11"/>
                  <a:gd name="T8" fmla="*/ 300 w 323"/>
                  <a:gd name="T9" fmla="*/ 11 h 11"/>
                  <a:gd name="T10" fmla="*/ 267 w 323"/>
                  <a:gd name="T11" fmla="*/ 11 h 11"/>
                  <a:gd name="T12" fmla="*/ 234 w 323"/>
                  <a:gd name="T13" fmla="*/ 11 h 11"/>
                  <a:gd name="T14" fmla="*/ 201 w 323"/>
                  <a:gd name="T15" fmla="*/ 11 h 11"/>
                  <a:gd name="T16" fmla="*/ 167 w 323"/>
                  <a:gd name="T17" fmla="*/ 11 h 11"/>
                  <a:gd name="T18" fmla="*/ 163 w 323"/>
                  <a:gd name="T19" fmla="*/ 5 h 11"/>
                  <a:gd name="T20" fmla="*/ 155 w 323"/>
                  <a:gd name="T21" fmla="*/ 0 h 11"/>
                  <a:gd name="T22" fmla="*/ 117 w 323"/>
                  <a:gd name="T23" fmla="*/ 0 h 11"/>
                  <a:gd name="T24" fmla="*/ 78 w 323"/>
                  <a:gd name="T25" fmla="*/ 0 h 11"/>
                  <a:gd name="T26" fmla="*/ 38 w 323"/>
                  <a:gd name="T27" fmla="*/ 0 h 11"/>
                  <a:gd name="T28" fmla="*/ 0 w 323"/>
                  <a:gd name="T2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23" h="11">
                    <a:moveTo>
                      <a:pt x="323" y="0"/>
                    </a:moveTo>
                    <a:lnTo>
                      <a:pt x="318" y="0"/>
                    </a:lnTo>
                    <a:lnTo>
                      <a:pt x="312" y="0"/>
                    </a:lnTo>
                    <a:lnTo>
                      <a:pt x="307" y="5"/>
                    </a:lnTo>
                    <a:lnTo>
                      <a:pt x="300" y="11"/>
                    </a:lnTo>
                    <a:lnTo>
                      <a:pt x="267" y="11"/>
                    </a:lnTo>
                    <a:lnTo>
                      <a:pt x="234" y="11"/>
                    </a:lnTo>
                    <a:lnTo>
                      <a:pt x="201" y="11"/>
                    </a:lnTo>
                    <a:lnTo>
                      <a:pt x="167" y="11"/>
                    </a:lnTo>
                    <a:lnTo>
                      <a:pt x="163" y="5"/>
                    </a:lnTo>
                    <a:lnTo>
                      <a:pt x="155" y="0"/>
                    </a:lnTo>
                    <a:lnTo>
                      <a:pt x="117" y="0"/>
                    </a:lnTo>
                    <a:lnTo>
                      <a:pt x="78" y="0"/>
                    </a:lnTo>
                    <a:lnTo>
                      <a:pt x="3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2" name="Freeform 146"/>
              <p:cNvSpPr>
                <a:spLocks/>
              </p:cNvSpPr>
              <p:nvPr/>
            </p:nvSpPr>
            <p:spPr bwMode="auto">
              <a:xfrm flipH="1">
                <a:off x="5980" y="1732"/>
                <a:ext cx="46" cy="2"/>
              </a:xfrm>
              <a:custGeom>
                <a:avLst/>
                <a:gdLst>
                  <a:gd name="T0" fmla="*/ 132 w 132"/>
                  <a:gd name="T1" fmla="*/ 11 h 11"/>
                  <a:gd name="T2" fmla="*/ 105 w 132"/>
                  <a:gd name="T3" fmla="*/ 11 h 11"/>
                  <a:gd name="T4" fmla="*/ 78 w 132"/>
                  <a:gd name="T5" fmla="*/ 11 h 11"/>
                  <a:gd name="T6" fmla="*/ 51 w 132"/>
                  <a:gd name="T7" fmla="*/ 11 h 11"/>
                  <a:gd name="T8" fmla="*/ 24 w 132"/>
                  <a:gd name="T9" fmla="*/ 11 h 11"/>
                  <a:gd name="T10" fmla="*/ 18 w 132"/>
                  <a:gd name="T11" fmla="*/ 5 h 11"/>
                  <a:gd name="T12" fmla="*/ 11 w 132"/>
                  <a:gd name="T13" fmla="*/ 0 h 11"/>
                  <a:gd name="T14" fmla="*/ 6 w 132"/>
                  <a:gd name="T15" fmla="*/ 0 h 11"/>
                  <a:gd name="T16" fmla="*/ 0 w 132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2" h="11">
                    <a:moveTo>
                      <a:pt x="132" y="11"/>
                    </a:moveTo>
                    <a:lnTo>
                      <a:pt x="105" y="11"/>
                    </a:lnTo>
                    <a:lnTo>
                      <a:pt x="78" y="11"/>
                    </a:lnTo>
                    <a:lnTo>
                      <a:pt x="51" y="11"/>
                    </a:lnTo>
                    <a:lnTo>
                      <a:pt x="24" y="11"/>
                    </a:lnTo>
                    <a:lnTo>
                      <a:pt x="18" y="5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3" name="Freeform 147"/>
              <p:cNvSpPr>
                <a:spLocks/>
              </p:cNvSpPr>
              <p:nvPr/>
            </p:nvSpPr>
            <p:spPr bwMode="auto">
              <a:xfrm flipH="1">
                <a:off x="5968" y="1724"/>
                <a:ext cx="12" cy="10"/>
              </a:xfrm>
              <a:custGeom>
                <a:avLst/>
                <a:gdLst>
                  <a:gd name="T0" fmla="*/ 0 w 36"/>
                  <a:gd name="T1" fmla="*/ 48 h 48"/>
                  <a:gd name="T2" fmla="*/ 12 w 36"/>
                  <a:gd name="T3" fmla="*/ 37 h 48"/>
                  <a:gd name="T4" fmla="*/ 24 w 36"/>
                  <a:gd name="T5" fmla="*/ 24 h 48"/>
                  <a:gd name="T6" fmla="*/ 24 w 36"/>
                  <a:gd name="T7" fmla="*/ 18 h 48"/>
                  <a:gd name="T8" fmla="*/ 24 w 36"/>
                  <a:gd name="T9" fmla="*/ 12 h 48"/>
                  <a:gd name="T10" fmla="*/ 29 w 36"/>
                  <a:gd name="T11" fmla="*/ 6 h 48"/>
                  <a:gd name="T12" fmla="*/ 36 w 36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8">
                    <a:moveTo>
                      <a:pt x="0" y="48"/>
                    </a:moveTo>
                    <a:lnTo>
                      <a:pt x="12" y="37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29" y="6"/>
                    </a:lnTo>
                    <a:lnTo>
                      <a:pt x="3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4" name="Freeform 148"/>
              <p:cNvSpPr>
                <a:spLocks/>
              </p:cNvSpPr>
              <p:nvPr/>
            </p:nvSpPr>
            <p:spPr bwMode="auto">
              <a:xfrm flipH="1">
                <a:off x="5953" y="1724"/>
                <a:ext cx="4" cy="10"/>
              </a:xfrm>
              <a:custGeom>
                <a:avLst/>
                <a:gdLst>
                  <a:gd name="T0" fmla="*/ 11 w 11"/>
                  <a:gd name="T1" fmla="*/ 48 h 48"/>
                  <a:gd name="T2" fmla="*/ 11 w 11"/>
                  <a:gd name="T3" fmla="*/ 42 h 48"/>
                  <a:gd name="T4" fmla="*/ 11 w 11"/>
                  <a:gd name="T5" fmla="*/ 37 h 48"/>
                  <a:gd name="T6" fmla="*/ 5 w 11"/>
                  <a:gd name="T7" fmla="*/ 31 h 48"/>
                  <a:gd name="T8" fmla="*/ 0 w 11"/>
                  <a:gd name="T9" fmla="*/ 24 h 48"/>
                  <a:gd name="T10" fmla="*/ 0 w 11"/>
                  <a:gd name="T11" fmla="*/ 12 h 48"/>
                  <a:gd name="T12" fmla="*/ 0 w 11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48">
                    <a:moveTo>
                      <a:pt x="11" y="48"/>
                    </a:moveTo>
                    <a:lnTo>
                      <a:pt x="11" y="42"/>
                    </a:lnTo>
                    <a:lnTo>
                      <a:pt x="11" y="37"/>
                    </a:lnTo>
                    <a:lnTo>
                      <a:pt x="5" y="31"/>
                    </a:lnTo>
                    <a:lnTo>
                      <a:pt x="0" y="24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5" name="Freeform 149"/>
              <p:cNvSpPr>
                <a:spLocks/>
              </p:cNvSpPr>
              <p:nvPr/>
            </p:nvSpPr>
            <p:spPr bwMode="auto">
              <a:xfrm flipH="1">
                <a:off x="5839" y="1734"/>
                <a:ext cx="114" cy="1"/>
              </a:xfrm>
              <a:custGeom>
                <a:avLst/>
                <a:gdLst>
                  <a:gd name="T0" fmla="*/ 337 w 337"/>
                  <a:gd name="T1" fmla="*/ 294 w 337"/>
                  <a:gd name="T2" fmla="*/ 253 w 337"/>
                  <a:gd name="T3" fmla="*/ 211 w 337"/>
                  <a:gd name="T4" fmla="*/ 169 w 337"/>
                  <a:gd name="T5" fmla="*/ 127 w 337"/>
                  <a:gd name="T6" fmla="*/ 85 w 337"/>
                  <a:gd name="T7" fmla="*/ 42 w 337"/>
                  <a:gd name="T8" fmla="*/ 0 w 33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</a:cxnLst>
                <a:rect l="0" t="0" r="r" b="b"/>
                <a:pathLst>
                  <a:path w="337">
                    <a:moveTo>
                      <a:pt x="337" y="0"/>
                    </a:moveTo>
                    <a:lnTo>
                      <a:pt x="294" y="0"/>
                    </a:lnTo>
                    <a:lnTo>
                      <a:pt x="253" y="0"/>
                    </a:lnTo>
                    <a:lnTo>
                      <a:pt x="211" y="0"/>
                    </a:lnTo>
                    <a:lnTo>
                      <a:pt x="169" y="0"/>
                    </a:lnTo>
                    <a:lnTo>
                      <a:pt x="127" y="0"/>
                    </a:lnTo>
                    <a:lnTo>
                      <a:pt x="85" y="0"/>
                    </a:lnTo>
                    <a:lnTo>
                      <a:pt x="4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6" name="Freeform 150"/>
              <p:cNvSpPr>
                <a:spLocks/>
              </p:cNvSpPr>
              <p:nvPr/>
            </p:nvSpPr>
            <p:spPr bwMode="auto">
              <a:xfrm flipH="1">
                <a:off x="5819" y="1712"/>
                <a:ext cx="25" cy="22"/>
              </a:xfrm>
              <a:custGeom>
                <a:avLst/>
                <a:gdLst>
                  <a:gd name="T0" fmla="*/ 12 w 73"/>
                  <a:gd name="T1" fmla="*/ 96 h 96"/>
                  <a:gd name="T2" fmla="*/ 12 w 73"/>
                  <a:gd name="T3" fmla="*/ 85 h 96"/>
                  <a:gd name="T4" fmla="*/ 12 w 73"/>
                  <a:gd name="T5" fmla="*/ 72 h 96"/>
                  <a:gd name="T6" fmla="*/ 6 w 73"/>
                  <a:gd name="T7" fmla="*/ 66 h 96"/>
                  <a:gd name="T8" fmla="*/ 0 w 73"/>
                  <a:gd name="T9" fmla="*/ 60 h 96"/>
                  <a:gd name="T10" fmla="*/ 0 w 73"/>
                  <a:gd name="T11" fmla="*/ 51 h 96"/>
                  <a:gd name="T12" fmla="*/ 0 w 73"/>
                  <a:gd name="T13" fmla="*/ 42 h 96"/>
                  <a:gd name="T14" fmla="*/ 0 w 73"/>
                  <a:gd name="T15" fmla="*/ 33 h 96"/>
                  <a:gd name="T16" fmla="*/ 0 w 73"/>
                  <a:gd name="T17" fmla="*/ 24 h 96"/>
                  <a:gd name="T18" fmla="*/ 6 w 73"/>
                  <a:gd name="T19" fmla="*/ 19 h 96"/>
                  <a:gd name="T20" fmla="*/ 12 w 73"/>
                  <a:gd name="T21" fmla="*/ 12 h 96"/>
                  <a:gd name="T22" fmla="*/ 12 w 73"/>
                  <a:gd name="T23" fmla="*/ 7 h 96"/>
                  <a:gd name="T24" fmla="*/ 12 w 73"/>
                  <a:gd name="T25" fmla="*/ 0 h 96"/>
                  <a:gd name="T26" fmla="*/ 21 w 73"/>
                  <a:gd name="T27" fmla="*/ 0 h 96"/>
                  <a:gd name="T28" fmla="*/ 30 w 73"/>
                  <a:gd name="T29" fmla="*/ 0 h 96"/>
                  <a:gd name="T30" fmla="*/ 39 w 73"/>
                  <a:gd name="T31" fmla="*/ 0 h 96"/>
                  <a:gd name="T32" fmla="*/ 48 w 73"/>
                  <a:gd name="T33" fmla="*/ 0 h 96"/>
                  <a:gd name="T34" fmla="*/ 60 w 73"/>
                  <a:gd name="T35" fmla="*/ 12 h 96"/>
                  <a:gd name="T36" fmla="*/ 73 w 73"/>
                  <a:gd name="T37" fmla="*/ 24 h 96"/>
                  <a:gd name="T38" fmla="*/ 73 w 73"/>
                  <a:gd name="T39" fmla="*/ 35 h 96"/>
                  <a:gd name="T40" fmla="*/ 73 w 73"/>
                  <a:gd name="T41" fmla="*/ 47 h 96"/>
                  <a:gd name="T42" fmla="*/ 73 w 73"/>
                  <a:gd name="T43" fmla="*/ 60 h 96"/>
                  <a:gd name="T44" fmla="*/ 73 w 73"/>
                  <a:gd name="T45" fmla="*/ 72 h 96"/>
                  <a:gd name="T46" fmla="*/ 67 w 73"/>
                  <a:gd name="T47" fmla="*/ 78 h 96"/>
                  <a:gd name="T48" fmla="*/ 60 w 73"/>
                  <a:gd name="T49" fmla="*/ 85 h 96"/>
                  <a:gd name="T50" fmla="*/ 60 w 73"/>
                  <a:gd name="T51" fmla="*/ 90 h 96"/>
                  <a:gd name="T52" fmla="*/ 60 w 73"/>
                  <a:gd name="T53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96">
                    <a:moveTo>
                      <a:pt x="12" y="96"/>
                    </a:moveTo>
                    <a:lnTo>
                      <a:pt x="12" y="85"/>
                    </a:lnTo>
                    <a:lnTo>
                      <a:pt x="12" y="72"/>
                    </a:lnTo>
                    <a:lnTo>
                      <a:pt x="6" y="66"/>
                    </a:lnTo>
                    <a:lnTo>
                      <a:pt x="0" y="60"/>
                    </a:lnTo>
                    <a:lnTo>
                      <a:pt x="0" y="51"/>
                    </a:lnTo>
                    <a:lnTo>
                      <a:pt x="0" y="42"/>
                    </a:lnTo>
                    <a:lnTo>
                      <a:pt x="0" y="33"/>
                    </a:lnTo>
                    <a:lnTo>
                      <a:pt x="0" y="24"/>
                    </a:lnTo>
                    <a:lnTo>
                      <a:pt x="6" y="19"/>
                    </a:lnTo>
                    <a:lnTo>
                      <a:pt x="12" y="12"/>
                    </a:lnTo>
                    <a:lnTo>
                      <a:pt x="12" y="7"/>
                    </a:lnTo>
                    <a:lnTo>
                      <a:pt x="12" y="0"/>
                    </a:lnTo>
                    <a:lnTo>
                      <a:pt x="21" y="0"/>
                    </a:lnTo>
                    <a:lnTo>
                      <a:pt x="30" y="0"/>
                    </a:lnTo>
                    <a:lnTo>
                      <a:pt x="39" y="0"/>
                    </a:lnTo>
                    <a:lnTo>
                      <a:pt x="48" y="0"/>
                    </a:lnTo>
                    <a:lnTo>
                      <a:pt x="60" y="12"/>
                    </a:lnTo>
                    <a:lnTo>
                      <a:pt x="73" y="24"/>
                    </a:lnTo>
                    <a:lnTo>
                      <a:pt x="73" y="35"/>
                    </a:lnTo>
                    <a:lnTo>
                      <a:pt x="73" y="47"/>
                    </a:lnTo>
                    <a:lnTo>
                      <a:pt x="73" y="60"/>
                    </a:lnTo>
                    <a:lnTo>
                      <a:pt x="73" y="72"/>
                    </a:lnTo>
                    <a:lnTo>
                      <a:pt x="67" y="78"/>
                    </a:lnTo>
                    <a:lnTo>
                      <a:pt x="60" y="85"/>
                    </a:lnTo>
                    <a:lnTo>
                      <a:pt x="60" y="90"/>
                    </a:lnTo>
                    <a:lnTo>
                      <a:pt x="60" y="96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7" name="Freeform 151"/>
              <p:cNvSpPr>
                <a:spLocks/>
              </p:cNvSpPr>
              <p:nvPr/>
            </p:nvSpPr>
            <p:spPr bwMode="auto">
              <a:xfrm flipH="1">
                <a:off x="5824" y="1734"/>
                <a:ext cx="15" cy="1"/>
              </a:xfrm>
              <a:custGeom>
                <a:avLst/>
                <a:gdLst>
                  <a:gd name="T0" fmla="*/ 48 w 48"/>
                  <a:gd name="T1" fmla="*/ 36 w 48"/>
                  <a:gd name="T2" fmla="*/ 24 w 48"/>
                  <a:gd name="T3" fmla="*/ 12 w 48"/>
                  <a:gd name="T4" fmla="*/ 0 w 4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48">
                    <a:moveTo>
                      <a:pt x="48" y="0"/>
                    </a:move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8" name="Freeform 152"/>
              <p:cNvSpPr>
                <a:spLocks/>
              </p:cNvSpPr>
              <p:nvPr/>
            </p:nvSpPr>
            <p:spPr bwMode="auto">
              <a:xfrm flipH="1">
                <a:off x="6142" y="1702"/>
                <a:ext cx="8" cy="30"/>
              </a:xfrm>
              <a:custGeom>
                <a:avLst/>
                <a:gdLst>
                  <a:gd name="T0" fmla="*/ 24 w 24"/>
                  <a:gd name="T1" fmla="*/ 133 h 133"/>
                  <a:gd name="T2" fmla="*/ 18 w 24"/>
                  <a:gd name="T3" fmla="*/ 127 h 133"/>
                  <a:gd name="T4" fmla="*/ 12 w 24"/>
                  <a:gd name="T5" fmla="*/ 120 h 133"/>
                  <a:gd name="T6" fmla="*/ 12 w 24"/>
                  <a:gd name="T7" fmla="*/ 108 h 133"/>
                  <a:gd name="T8" fmla="*/ 12 w 24"/>
                  <a:gd name="T9" fmla="*/ 96 h 133"/>
                  <a:gd name="T10" fmla="*/ 12 w 24"/>
                  <a:gd name="T11" fmla="*/ 85 h 133"/>
                  <a:gd name="T12" fmla="*/ 12 w 24"/>
                  <a:gd name="T13" fmla="*/ 72 h 133"/>
                  <a:gd name="T14" fmla="*/ 6 w 24"/>
                  <a:gd name="T15" fmla="*/ 67 h 133"/>
                  <a:gd name="T16" fmla="*/ 0 w 24"/>
                  <a:gd name="T17" fmla="*/ 60 h 133"/>
                  <a:gd name="T18" fmla="*/ 0 w 24"/>
                  <a:gd name="T19" fmla="*/ 46 h 133"/>
                  <a:gd name="T20" fmla="*/ 0 w 24"/>
                  <a:gd name="T21" fmla="*/ 31 h 133"/>
                  <a:gd name="T22" fmla="*/ 0 w 24"/>
                  <a:gd name="T23" fmla="*/ 15 h 133"/>
                  <a:gd name="T24" fmla="*/ 0 w 24"/>
                  <a:gd name="T25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" h="133">
                    <a:moveTo>
                      <a:pt x="24" y="133"/>
                    </a:moveTo>
                    <a:lnTo>
                      <a:pt x="18" y="127"/>
                    </a:lnTo>
                    <a:lnTo>
                      <a:pt x="12" y="120"/>
                    </a:lnTo>
                    <a:lnTo>
                      <a:pt x="12" y="108"/>
                    </a:lnTo>
                    <a:lnTo>
                      <a:pt x="12" y="96"/>
                    </a:lnTo>
                    <a:lnTo>
                      <a:pt x="12" y="85"/>
                    </a:lnTo>
                    <a:lnTo>
                      <a:pt x="12" y="72"/>
                    </a:lnTo>
                    <a:lnTo>
                      <a:pt x="6" y="67"/>
                    </a:lnTo>
                    <a:lnTo>
                      <a:pt x="0" y="60"/>
                    </a:lnTo>
                    <a:lnTo>
                      <a:pt x="0" y="46"/>
                    </a:lnTo>
                    <a:lnTo>
                      <a:pt x="0" y="31"/>
                    </a:lnTo>
                    <a:lnTo>
                      <a:pt x="0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49" name="Freeform 153"/>
              <p:cNvSpPr>
                <a:spLocks/>
              </p:cNvSpPr>
              <p:nvPr/>
            </p:nvSpPr>
            <p:spPr bwMode="auto">
              <a:xfrm flipH="1">
                <a:off x="6012" y="1707"/>
                <a:ext cx="29" cy="25"/>
              </a:xfrm>
              <a:custGeom>
                <a:avLst/>
                <a:gdLst>
                  <a:gd name="T0" fmla="*/ 23 w 84"/>
                  <a:gd name="T1" fmla="*/ 109 h 109"/>
                  <a:gd name="T2" fmla="*/ 23 w 84"/>
                  <a:gd name="T3" fmla="*/ 103 h 109"/>
                  <a:gd name="T4" fmla="*/ 23 w 84"/>
                  <a:gd name="T5" fmla="*/ 96 h 109"/>
                  <a:gd name="T6" fmla="*/ 18 w 84"/>
                  <a:gd name="T7" fmla="*/ 90 h 109"/>
                  <a:gd name="T8" fmla="*/ 12 w 84"/>
                  <a:gd name="T9" fmla="*/ 84 h 109"/>
                  <a:gd name="T10" fmla="*/ 12 w 84"/>
                  <a:gd name="T11" fmla="*/ 75 h 109"/>
                  <a:gd name="T12" fmla="*/ 12 w 84"/>
                  <a:gd name="T13" fmla="*/ 66 h 109"/>
                  <a:gd name="T14" fmla="*/ 12 w 84"/>
                  <a:gd name="T15" fmla="*/ 57 h 109"/>
                  <a:gd name="T16" fmla="*/ 12 w 84"/>
                  <a:gd name="T17" fmla="*/ 48 h 109"/>
                  <a:gd name="T18" fmla="*/ 7 w 84"/>
                  <a:gd name="T19" fmla="*/ 43 h 109"/>
                  <a:gd name="T20" fmla="*/ 0 w 84"/>
                  <a:gd name="T21" fmla="*/ 36 h 109"/>
                  <a:gd name="T22" fmla="*/ 9 w 84"/>
                  <a:gd name="T23" fmla="*/ 28 h 109"/>
                  <a:gd name="T24" fmla="*/ 17 w 84"/>
                  <a:gd name="T25" fmla="*/ 18 h 109"/>
                  <a:gd name="T26" fmla="*/ 27 w 84"/>
                  <a:gd name="T27" fmla="*/ 9 h 109"/>
                  <a:gd name="T28" fmla="*/ 36 w 84"/>
                  <a:gd name="T29" fmla="*/ 0 h 109"/>
                  <a:gd name="T30" fmla="*/ 41 w 84"/>
                  <a:gd name="T31" fmla="*/ 0 h 109"/>
                  <a:gd name="T32" fmla="*/ 48 w 84"/>
                  <a:gd name="T33" fmla="*/ 0 h 109"/>
                  <a:gd name="T34" fmla="*/ 57 w 84"/>
                  <a:gd name="T35" fmla="*/ 9 h 109"/>
                  <a:gd name="T36" fmla="*/ 65 w 84"/>
                  <a:gd name="T37" fmla="*/ 18 h 109"/>
                  <a:gd name="T38" fmla="*/ 75 w 84"/>
                  <a:gd name="T39" fmla="*/ 28 h 109"/>
                  <a:gd name="T40" fmla="*/ 84 w 84"/>
                  <a:gd name="T41" fmla="*/ 36 h 109"/>
                  <a:gd name="T42" fmla="*/ 84 w 84"/>
                  <a:gd name="T43" fmla="*/ 48 h 109"/>
                  <a:gd name="T44" fmla="*/ 84 w 84"/>
                  <a:gd name="T45" fmla="*/ 59 h 109"/>
                  <a:gd name="T46" fmla="*/ 75 w 84"/>
                  <a:gd name="T47" fmla="*/ 69 h 109"/>
                  <a:gd name="T48" fmla="*/ 65 w 84"/>
                  <a:gd name="T49" fmla="*/ 78 h 109"/>
                  <a:gd name="T50" fmla="*/ 57 w 84"/>
                  <a:gd name="T51" fmla="*/ 87 h 109"/>
                  <a:gd name="T52" fmla="*/ 48 w 84"/>
                  <a:gd name="T53" fmla="*/ 96 h 109"/>
                  <a:gd name="T54" fmla="*/ 48 w 84"/>
                  <a:gd name="T55" fmla="*/ 102 h 109"/>
                  <a:gd name="T56" fmla="*/ 48 w 84"/>
                  <a:gd name="T57" fmla="*/ 10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" h="109">
                    <a:moveTo>
                      <a:pt x="23" y="109"/>
                    </a:moveTo>
                    <a:lnTo>
                      <a:pt x="23" y="103"/>
                    </a:lnTo>
                    <a:lnTo>
                      <a:pt x="23" y="96"/>
                    </a:lnTo>
                    <a:lnTo>
                      <a:pt x="18" y="90"/>
                    </a:lnTo>
                    <a:lnTo>
                      <a:pt x="12" y="84"/>
                    </a:lnTo>
                    <a:lnTo>
                      <a:pt x="12" y="75"/>
                    </a:lnTo>
                    <a:lnTo>
                      <a:pt x="12" y="66"/>
                    </a:lnTo>
                    <a:lnTo>
                      <a:pt x="12" y="57"/>
                    </a:lnTo>
                    <a:lnTo>
                      <a:pt x="12" y="48"/>
                    </a:lnTo>
                    <a:lnTo>
                      <a:pt x="7" y="43"/>
                    </a:lnTo>
                    <a:lnTo>
                      <a:pt x="0" y="36"/>
                    </a:lnTo>
                    <a:lnTo>
                      <a:pt x="9" y="28"/>
                    </a:lnTo>
                    <a:lnTo>
                      <a:pt x="17" y="18"/>
                    </a:lnTo>
                    <a:lnTo>
                      <a:pt x="27" y="9"/>
                    </a:lnTo>
                    <a:lnTo>
                      <a:pt x="36" y="0"/>
                    </a:lnTo>
                    <a:lnTo>
                      <a:pt x="41" y="0"/>
                    </a:lnTo>
                    <a:lnTo>
                      <a:pt x="48" y="0"/>
                    </a:lnTo>
                    <a:lnTo>
                      <a:pt x="57" y="9"/>
                    </a:lnTo>
                    <a:lnTo>
                      <a:pt x="65" y="18"/>
                    </a:lnTo>
                    <a:lnTo>
                      <a:pt x="75" y="28"/>
                    </a:lnTo>
                    <a:lnTo>
                      <a:pt x="84" y="36"/>
                    </a:lnTo>
                    <a:lnTo>
                      <a:pt x="84" y="48"/>
                    </a:lnTo>
                    <a:lnTo>
                      <a:pt x="84" y="59"/>
                    </a:lnTo>
                    <a:lnTo>
                      <a:pt x="75" y="69"/>
                    </a:lnTo>
                    <a:lnTo>
                      <a:pt x="65" y="78"/>
                    </a:lnTo>
                    <a:lnTo>
                      <a:pt x="57" y="87"/>
                    </a:lnTo>
                    <a:lnTo>
                      <a:pt x="48" y="96"/>
                    </a:lnTo>
                    <a:lnTo>
                      <a:pt x="48" y="102"/>
                    </a:lnTo>
                    <a:lnTo>
                      <a:pt x="48" y="109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0" name="Freeform 154"/>
              <p:cNvSpPr>
                <a:spLocks/>
              </p:cNvSpPr>
              <p:nvPr/>
            </p:nvSpPr>
            <p:spPr bwMode="auto">
              <a:xfrm flipH="1">
                <a:off x="6026" y="1732"/>
                <a:ext cx="8" cy="1"/>
              </a:xfrm>
              <a:custGeom>
                <a:avLst/>
                <a:gdLst>
                  <a:gd name="T0" fmla="*/ 25 w 25"/>
                  <a:gd name="T1" fmla="*/ 13 w 25"/>
                  <a:gd name="T2" fmla="*/ 0 w 2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5">
                    <a:moveTo>
                      <a:pt x="25" y="0"/>
                    </a:move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1" name="Freeform 155"/>
              <p:cNvSpPr>
                <a:spLocks/>
              </p:cNvSpPr>
              <p:nvPr/>
            </p:nvSpPr>
            <p:spPr bwMode="auto">
              <a:xfrm flipH="1">
                <a:off x="5968" y="1702"/>
                <a:ext cx="12" cy="22"/>
              </a:xfrm>
              <a:custGeom>
                <a:avLst/>
                <a:gdLst>
                  <a:gd name="T0" fmla="*/ 36 w 36"/>
                  <a:gd name="T1" fmla="*/ 96 h 96"/>
                  <a:gd name="T2" fmla="*/ 31 w 36"/>
                  <a:gd name="T3" fmla="*/ 90 h 96"/>
                  <a:gd name="T4" fmla="*/ 24 w 36"/>
                  <a:gd name="T5" fmla="*/ 83 h 96"/>
                  <a:gd name="T6" fmla="*/ 24 w 36"/>
                  <a:gd name="T7" fmla="*/ 72 h 96"/>
                  <a:gd name="T8" fmla="*/ 24 w 36"/>
                  <a:gd name="T9" fmla="*/ 60 h 96"/>
                  <a:gd name="T10" fmla="*/ 18 w 36"/>
                  <a:gd name="T11" fmla="*/ 55 h 96"/>
                  <a:gd name="T12" fmla="*/ 12 w 36"/>
                  <a:gd name="T13" fmla="*/ 48 h 96"/>
                  <a:gd name="T14" fmla="*/ 12 w 36"/>
                  <a:gd name="T15" fmla="*/ 36 h 96"/>
                  <a:gd name="T16" fmla="*/ 12 w 36"/>
                  <a:gd name="T17" fmla="*/ 24 h 96"/>
                  <a:gd name="T18" fmla="*/ 6 w 36"/>
                  <a:gd name="T19" fmla="*/ 19 h 96"/>
                  <a:gd name="T20" fmla="*/ 0 w 36"/>
                  <a:gd name="T21" fmla="*/ 12 h 96"/>
                  <a:gd name="T22" fmla="*/ 0 w 36"/>
                  <a:gd name="T23" fmla="*/ 6 h 96"/>
                  <a:gd name="T24" fmla="*/ 0 w 36"/>
                  <a:gd name="T2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6" h="96">
                    <a:moveTo>
                      <a:pt x="36" y="96"/>
                    </a:moveTo>
                    <a:lnTo>
                      <a:pt x="31" y="90"/>
                    </a:lnTo>
                    <a:lnTo>
                      <a:pt x="24" y="83"/>
                    </a:lnTo>
                    <a:lnTo>
                      <a:pt x="24" y="72"/>
                    </a:lnTo>
                    <a:lnTo>
                      <a:pt x="24" y="60"/>
                    </a:lnTo>
                    <a:lnTo>
                      <a:pt x="18" y="55"/>
                    </a:lnTo>
                    <a:lnTo>
                      <a:pt x="12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2" name="Freeform 156"/>
              <p:cNvSpPr>
                <a:spLocks/>
              </p:cNvSpPr>
              <p:nvPr/>
            </p:nvSpPr>
            <p:spPr bwMode="auto">
              <a:xfrm flipH="1">
                <a:off x="5957" y="1724"/>
                <a:ext cx="11" cy="1"/>
              </a:xfrm>
              <a:custGeom>
                <a:avLst/>
                <a:gdLst>
                  <a:gd name="T0" fmla="*/ 36 w 36"/>
                  <a:gd name="T1" fmla="*/ 27 w 36"/>
                  <a:gd name="T2" fmla="*/ 18 w 36"/>
                  <a:gd name="T3" fmla="*/ 9 w 36"/>
                  <a:gd name="T4" fmla="*/ 0 w 3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</a:cxnLst>
                <a:rect l="0" t="0" r="r" b="b"/>
                <a:pathLst>
                  <a:path w="36">
                    <a:moveTo>
                      <a:pt x="36" y="0"/>
                    </a:moveTo>
                    <a:lnTo>
                      <a:pt x="27" y="0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3" name="Freeform 157"/>
              <p:cNvSpPr>
                <a:spLocks/>
              </p:cNvSpPr>
              <p:nvPr/>
            </p:nvSpPr>
            <p:spPr bwMode="auto">
              <a:xfrm flipH="1">
                <a:off x="5940" y="1702"/>
                <a:ext cx="17" cy="22"/>
              </a:xfrm>
              <a:custGeom>
                <a:avLst/>
                <a:gdLst>
                  <a:gd name="T0" fmla="*/ 0 w 48"/>
                  <a:gd name="T1" fmla="*/ 96 h 96"/>
                  <a:gd name="T2" fmla="*/ 0 w 48"/>
                  <a:gd name="T3" fmla="*/ 90 h 96"/>
                  <a:gd name="T4" fmla="*/ 0 w 48"/>
                  <a:gd name="T5" fmla="*/ 83 h 96"/>
                  <a:gd name="T6" fmla="*/ 5 w 48"/>
                  <a:gd name="T7" fmla="*/ 77 h 96"/>
                  <a:gd name="T8" fmla="*/ 11 w 48"/>
                  <a:gd name="T9" fmla="*/ 72 h 96"/>
                  <a:gd name="T10" fmla="*/ 11 w 48"/>
                  <a:gd name="T11" fmla="*/ 67 h 96"/>
                  <a:gd name="T12" fmla="*/ 11 w 48"/>
                  <a:gd name="T13" fmla="*/ 60 h 96"/>
                  <a:gd name="T14" fmla="*/ 17 w 48"/>
                  <a:gd name="T15" fmla="*/ 55 h 96"/>
                  <a:gd name="T16" fmla="*/ 24 w 48"/>
                  <a:gd name="T17" fmla="*/ 48 h 96"/>
                  <a:gd name="T18" fmla="*/ 24 w 48"/>
                  <a:gd name="T19" fmla="*/ 42 h 96"/>
                  <a:gd name="T20" fmla="*/ 24 w 48"/>
                  <a:gd name="T21" fmla="*/ 36 h 96"/>
                  <a:gd name="T22" fmla="*/ 29 w 48"/>
                  <a:gd name="T23" fmla="*/ 31 h 96"/>
                  <a:gd name="T24" fmla="*/ 36 w 48"/>
                  <a:gd name="T25" fmla="*/ 24 h 96"/>
                  <a:gd name="T26" fmla="*/ 36 w 48"/>
                  <a:gd name="T27" fmla="*/ 19 h 96"/>
                  <a:gd name="T28" fmla="*/ 36 w 48"/>
                  <a:gd name="T29" fmla="*/ 12 h 96"/>
                  <a:gd name="T30" fmla="*/ 42 w 48"/>
                  <a:gd name="T31" fmla="*/ 6 h 96"/>
                  <a:gd name="T32" fmla="*/ 48 w 48"/>
                  <a:gd name="T33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96">
                    <a:moveTo>
                      <a:pt x="0" y="96"/>
                    </a:moveTo>
                    <a:lnTo>
                      <a:pt x="0" y="90"/>
                    </a:lnTo>
                    <a:lnTo>
                      <a:pt x="0" y="83"/>
                    </a:lnTo>
                    <a:lnTo>
                      <a:pt x="5" y="77"/>
                    </a:lnTo>
                    <a:lnTo>
                      <a:pt x="11" y="72"/>
                    </a:lnTo>
                    <a:lnTo>
                      <a:pt x="11" y="67"/>
                    </a:lnTo>
                    <a:lnTo>
                      <a:pt x="11" y="60"/>
                    </a:lnTo>
                    <a:lnTo>
                      <a:pt x="17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9" y="31"/>
                    </a:lnTo>
                    <a:lnTo>
                      <a:pt x="36" y="24"/>
                    </a:lnTo>
                    <a:lnTo>
                      <a:pt x="36" y="19"/>
                    </a:lnTo>
                    <a:lnTo>
                      <a:pt x="36" y="12"/>
                    </a:lnTo>
                    <a:lnTo>
                      <a:pt x="42" y="6"/>
                    </a:lnTo>
                    <a:lnTo>
                      <a:pt x="4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4" name="Freeform 158"/>
              <p:cNvSpPr>
                <a:spLocks/>
              </p:cNvSpPr>
              <p:nvPr/>
            </p:nvSpPr>
            <p:spPr bwMode="auto">
              <a:xfrm flipH="1">
                <a:off x="5694" y="1707"/>
                <a:ext cx="24" cy="17"/>
              </a:xfrm>
              <a:custGeom>
                <a:avLst/>
                <a:gdLst>
                  <a:gd name="T0" fmla="*/ 23 w 71"/>
                  <a:gd name="T1" fmla="*/ 72 h 72"/>
                  <a:gd name="T2" fmla="*/ 11 w 71"/>
                  <a:gd name="T3" fmla="*/ 61 h 72"/>
                  <a:gd name="T4" fmla="*/ 0 w 71"/>
                  <a:gd name="T5" fmla="*/ 48 h 72"/>
                  <a:gd name="T6" fmla="*/ 0 w 71"/>
                  <a:gd name="T7" fmla="*/ 43 h 72"/>
                  <a:gd name="T8" fmla="*/ 0 w 71"/>
                  <a:gd name="T9" fmla="*/ 36 h 72"/>
                  <a:gd name="T10" fmla="*/ 5 w 71"/>
                  <a:gd name="T11" fmla="*/ 31 h 72"/>
                  <a:gd name="T12" fmla="*/ 11 w 71"/>
                  <a:gd name="T13" fmla="*/ 24 h 72"/>
                  <a:gd name="T14" fmla="*/ 11 w 71"/>
                  <a:gd name="T15" fmla="*/ 12 h 72"/>
                  <a:gd name="T16" fmla="*/ 11 w 71"/>
                  <a:gd name="T17" fmla="*/ 0 h 72"/>
                  <a:gd name="T18" fmla="*/ 19 w 71"/>
                  <a:gd name="T19" fmla="*/ 0 h 72"/>
                  <a:gd name="T20" fmla="*/ 29 w 71"/>
                  <a:gd name="T21" fmla="*/ 0 h 72"/>
                  <a:gd name="T22" fmla="*/ 38 w 71"/>
                  <a:gd name="T23" fmla="*/ 0 h 72"/>
                  <a:gd name="T24" fmla="*/ 46 w 71"/>
                  <a:gd name="T25" fmla="*/ 0 h 72"/>
                  <a:gd name="T26" fmla="*/ 58 w 71"/>
                  <a:gd name="T27" fmla="*/ 12 h 72"/>
                  <a:gd name="T28" fmla="*/ 71 w 71"/>
                  <a:gd name="T29" fmla="*/ 24 h 72"/>
                  <a:gd name="T30" fmla="*/ 71 w 71"/>
                  <a:gd name="T31" fmla="*/ 32 h 72"/>
                  <a:gd name="T32" fmla="*/ 71 w 71"/>
                  <a:gd name="T33" fmla="*/ 42 h 72"/>
                  <a:gd name="T34" fmla="*/ 71 w 71"/>
                  <a:gd name="T35" fmla="*/ 51 h 72"/>
                  <a:gd name="T36" fmla="*/ 71 w 71"/>
                  <a:gd name="T37" fmla="*/ 59 h 72"/>
                  <a:gd name="T38" fmla="*/ 65 w 71"/>
                  <a:gd name="T39" fmla="*/ 59 h 72"/>
                  <a:gd name="T40" fmla="*/ 59 w 71"/>
                  <a:gd name="T41" fmla="*/ 59 h 72"/>
                  <a:gd name="T42" fmla="*/ 53 w 71"/>
                  <a:gd name="T43" fmla="*/ 65 h 72"/>
                  <a:gd name="T44" fmla="*/ 46 w 71"/>
                  <a:gd name="T45" fmla="*/ 72 h 72"/>
                  <a:gd name="T46" fmla="*/ 35 w 71"/>
                  <a:gd name="T47" fmla="*/ 72 h 72"/>
                  <a:gd name="T48" fmla="*/ 23 w 71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1" h="72">
                    <a:moveTo>
                      <a:pt x="23" y="72"/>
                    </a:moveTo>
                    <a:lnTo>
                      <a:pt x="11" y="61"/>
                    </a:lnTo>
                    <a:lnTo>
                      <a:pt x="0" y="48"/>
                    </a:lnTo>
                    <a:lnTo>
                      <a:pt x="0" y="43"/>
                    </a:lnTo>
                    <a:lnTo>
                      <a:pt x="0" y="36"/>
                    </a:lnTo>
                    <a:lnTo>
                      <a:pt x="5" y="31"/>
                    </a:lnTo>
                    <a:lnTo>
                      <a:pt x="11" y="24"/>
                    </a:lnTo>
                    <a:lnTo>
                      <a:pt x="11" y="12"/>
                    </a:lnTo>
                    <a:lnTo>
                      <a:pt x="11" y="0"/>
                    </a:lnTo>
                    <a:lnTo>
                      <a:pt x="19" y="0"/>
                    </a:lnTo>
                    <a:lnTo>
                      <a:pt x="29" y="0"/>
                    </a:lnTo>
                    <a:lnTo>
                      <a:pt x="38" y="0"/>
                    </a:lnTo>
                    <a:lnTo>
                      <a:pt x="46" y="0"/>
                    </a:lnTo>
                    <a:lnTo>
                      <a:pt x="58" y="12"/>
                    </a:lnTo>
                    <a:lnTo>
                      <a:pt x="71" y="24"/>
                    </a:lnTo>
                    <a:lnTo>
                      <a:pt x="71" y="32"/>
                    </a:lnTo>
                    <a:lnTo>
                      <a:pt x="71" y="42"/>
                    </a:lnTo>
                    <a:lnTo>
                      <a:pt x="71" y="51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53" y="65"/>
                    </a:lnTo>
                    <a:lnTo>
                      <a:pt x="46" y="72"/>
                    </a:lnTo>
                    <a:lnTo>
                      <a:pt x="35" y="72"/>
                    </a:lnTo>
                    <a:lnTo>
                      <a:pt x="23" y="72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5" name="Freeform 159"/>
              <p:cNvSpPr>
                <a:spLocks/>
              </p:cNvSpPr>
              <p:nvPr/>
            </p:nvSpPr>
            <p:spPr bwMode="auto">
              <a:xfrm flipH="1">
                <a:off x="6150" y="1683"/>
                <a:ext cx="12" cy="19"/>
              </a:xfrm>
              <a:custGeom>
                <a:avLst/>
                <a:gdLst>
                  <a:gd name="T0" fmla="*/ 36 w 36"/>
                  <a:gd name="T1" fmla="*/ 84 h 84"/>
                  <a:gd name="T2" fmla="*/ 24 w 36"/>
                  <a:gd name="T3" fmla="*/ 84 h 84"/>
                  <a:gd name="T4" fmla="*/ 12 w 36"/>
                  <a:gd name="T5" fmla="*/ 84 h 84"/>
                  <a:gd name="T6" fmla="*/ 6 w 36"/>
                  <a:gd name="T7" fmla="*/ 78 h 84"/>
                  <a:gd name="T8" fmla="*/ 0 w 36"/>
                  <a:gd name="T9" fmla="*/ 72 h 84"/>
                  <a:gd name="T10" fmla="*/ 0 w 36"/>
                  <a:gd name="T11" fmla="*/ 54 h 84"/>
                  <a:gd name="T12" fmla="*/ 0 w 36"/>
                  <a:gd name="T13" fmla="*/ 36 h 84"/>
                  <a:gd name="T14" fmla="*/ 0 w 36"/>
                  <a:gd name="T15" fmla="*/ 19 h 84"/>
                  <a:gd name="T16" fmla="*/ 0 w 36"/>
                  <a:gd name="T17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" h="84">
                    <a:moveTo>
                      <a:pt x="36" y="84"/>
                    </a:moveTo>
                    <a:lnTo>
                      <a:pt x="24" y="84"/>
                    </a:lnTo>
                    <a:lnTo>
                      <a:pt x="12" y="84"/>
                    </a:lnTo>
                    <a:lnTo>
                      <a:pt x="6" y="78"/>
                    </a:lnTo>
                    <a:lnTo>
                      <a:pt x="0" y="72"/>
                    </a:lnTo>
                    <a:lnTo>
                      <a:pt x="0" y="54"/>
                    </a:lnTo>
                    <a:lnTo>
                      <a:pt x="0" y="36"/>
                    </a:lnTo>
                    <a:lnTo>
                      <a:pt x="0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6" name="Freeform 160"/>
              <p:cNvSpPr>
                <a:spLocks/>
              </p:cNvSpPr>
              <p:nvPr/>
            </p:nvSpPr>
            <p:spPr bwMode="auto">
              <a:xfrm flipH="1">
                <a:off x="6138" y="1683"/>
                <a:ext cx="24" cy="19"/>
              </a:xfrm>
              <a:custGeom>
                <a:avLst/>
                <a:gdLst>
                  <a:gd name="T0" fmla="*/ 36 w 71"/>
                  <a:gd name="T1" fmla="*/ 84 h 84"/>
                  <a:gd name="T2" fmla="*/ 42 w 71"/>
                  <a:gd name="T3" fmla="*/ 78 h 84"/>
                  <a:gd name="T4" fmla="*/ 48 w 71"/>
                  <a:gd name="T5" fmla="*/ 72 h 84"/>
                  <a:gd name="T6" fmla="*/ 54 w 71"/>
                  <a:gd name="T7" fmla="*/ 72 h 84"/>
                  <a:gd name="T8" fmla="*/ 60 w 71"/>
                  <a:gd name="T9" fmla="*/ 72 h 84"/>
                  <a:gd name="T10" fmla="*/ 65 w 71"/>
                  <a:gd name="T11" fmla="*/ 67 h 84"/>
                  <a:gd name="T12" fmla="*/ 71 w 71"/>
                  <a:gd name="T13" fmla="*/ 60 h 84"/>
                  <a:gd name="T14" fmla="*/ 71 w 71"/>
                  <a:gd name="T15" fmla="*/ 48 h 84"/>
                  <a:gd name="T16" fmla="*/ 71 w 71"/>
                  <a:gd name="T17" fmla="*/ 36 h 84"/>
                  <a:gd name="T18" fmla="*/ 63 w 71"/>
                  <a:gd name="T19" fmla="*/ 28 h 84"/>
                  <a:gd name="T20" fmla="*/ 54 w 71"/>
                  <a:gd name="T21" fmla="*/ 19 h 84"/>
                  <a:gd name="T22" fmla="*/ 44 w 71"/>
                  <a:gd name="T23" fmla="*/ 9 h 84"/>
                  <a:gd name="T24" fmla="*/ 36 w 71"/>
                  <a:gd name="T25" fmla="*/ 0 h 84"/>
                  <a:gd name="T26" fmla="*/ 27 w 71"/>
                  <a:gd name="T27" fmla="*/ 0 h 84"/>
                  <a:gd name="T28" fmla="*/ 17 w 71"/>
                  <a:gd name="T29" fmla="*/ 0 h 84"/>
                  <a:gd name="T30" fmla="*/ 9 w 71"/>
                  <a:gd name="T31" fmla="*/ 0 h 84"/>
                  <a:gd name="T32" fmla="*/ 0 w 71"/>
                  <a:gd name="T3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1" h="84">
                    <a:moveTo>
                      <a:pt x="36" y="84"/>
                    </a:moveTo>
                    <a:lnTo>
                      <a:pt x="42" y="78"/>
                    </a:lnTo>
                    <a:lnTo>
                      <a:pt x="48" y="72"/>
                    </a:lnTo>
                    <a:lnTo>
                      <a:pt x="54" y="72"/>
                    </a:lnTo>
                    <a:lnTo>
                      <a:pt x="60" y="72"/>
                    </a:lnTo>
                    <a:lnTo>
                      <a:pt x="65" y="67"/>
                    </a:lnTo>
                    <a:lnTo>
                      <a:pt x="71" y="60"/>
                    </a:lnTo>
                    <a:lnTo>
                      <a:pt x="71" y="48"/>
                    </a:lnTo>
                    <a:lnTo>
                      <a:pt x="71" y="36"/>
                    </a:lnTo>
                    <a:lnTo>
                      <a:pt x="63" y="28"/>
                    </a:lnTo>
                    <a:lnTo>
                      <a:pt x="54" y="19"/>
                    </a:lnTo>
                    <a:lnTo>
                      <a:pt x="44" y="9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7" name="Freeform 161"/>
              <p:cNvSpPr>
                <a:spLocks/>
              </p:cNvSpPr>
              <p:nvPr/>
            </p:nvSpPr>
            <p:spPr bwMode="auto">
              <a:xfrm flipH="1">
                <a:off x="6162" y="1593"/>
                <a:ext cx="49" cy="90"/>
              </a:xfrm>
              <a:custGeom>
                <a:avLst/>
                <a:gdLst>
                  <a:gd name="T0" fmla="*/ 144 w 144"/>
                  <a:gd name="T1" fmla="*/ 395 h 395"/>
                  <a:gd name="T2" fmla="*/ 138 w 144"/>
                  <a:gd name="T3" fmla="*/ 389 h 395"/>
                  <a:gd name="T4" fmla="*/ 131 w 144"/>
                  <a:gd name="T5" fmla="*/ 383 h 395"/>
                  <a:gd name="T6" fmla="*/ 131 w 144"/>
                  <a:gd name="T7" fmla="*/ 377 h 395"/>
                  <a:gd name="T8" fmla="*/ 131 w 144"/>
                  <a:gd name="T9" fmla="*/ 371 h 395"/>
                  <a:gd name="T10" fmla="*/ 126 w 144"/>
                  <a:gd name="T11" fmla="*/ 365 h 395"/>
                  <a:gd name="T12" fmla="*/ 119 w 144"/>
                  <a:gd name="T13" fmla="*/ 358 h 395"/>
                  <a:gd name="T14" fmla="*/ 119 w 144"/>
                  <a:gd name="T15" fmla="*/ 350 h 395"/>
                  <a:gd name="T16" fmla="*/ 119 w 144"/>
                  <a:gd name="T17" fmla="*/ 341 h 395"/>
                  <a:gd name="T18" fmla="*/ 119 w 144"/>
                  <a:gd name="T19" fmla="*/ 333 h 395"/>
                  <a:gd name="T20" fmla="*/ 119 w 144"/>
                  <a:gd name="T21" fmla="*/ 323 h 395"/>
                  <a:gd name="T22" fmla="*/ 113 w 144"/>
                  <a:gd name="T23" fmla="*/ 317 h 395"/>
                  <a:gd name="T24" fmla="*/ 108 w 144"/>
                  <a:gd name="T25" fmla="*/ 312 h 395"/>
                  <a:gd name="T26" fmla="*/ 108 w 144"/>
                  <a:gd name="T27" fmla="*/ 306 h 395"/>
                  <a:gd name="T28" fmla="*/ 108 w 144"/>
                  <a:gd name="T29" fmla="*/ 299 h 395"/>
                  <a:gd name="T30" fmla="*/ 102 w 144"/>
                  <a:gd name="T31" fmla="*/ 294 h 395"/>
                  <a:gd name="T32" fmla="*/ 95 w 144"/>
                  <a:gd name="T33" fmla="*/ 287 h 395"/>
                  <a:gd name="T34" fmla="*/ 95 w 144"/>
                  <a:gd name="T35" fmla="*/ 275 h 395"/>
                  <a:gd name="T36" fmla="*/ 95 w 144"/>
                  <a:gd name="T37" fmla="*/ 262 h 395"/>
                  <a:gd name="T38" fmla="*/ 90 w 144"/>
                  <a:gd name="T39" fmla="*/ 258 h 395"/>
                  <a:gd name="T40" fmla="*/ 84 w 144"/>
                  <a:gd name="T41" fmla="*/ 251 h 395"/>
                  <a:gd name="T42" fmla="*/ 84 w 144"/>
                  <a:gd name="T43" fmla="*/ 239 h 395"/>
                  <a:gd name="T44" fmla="*/ 84 w 144"/>
                  <a:gd name="T45" fmla="*/ 226 h 395"/>
                  <a:gd name="T46" fmla="*/ 78 w 144"/>
                  <a:gd name="T47" fmla="*/ 221 h 395"/>
                  <a:gd name="T48" fmla="*/ 72 w 144"/>
                  <a:gd name="T49" fmla="*/ 215 h 395"/>
                  <a:gd name="T50" fmla="*/ 72 w 144"/>
                  <a:gd name="T51" fmla="*/ 204 h 395"/>
                  <a:gd name="T52" fmla="*/ 72 w 144"/>
                  <a:gd name="T53" fmla="*/ 191 h 395"/>
                  <a:gd name="T54" fmla="*/ 67 w 144"/>
                  <a:gd name="T55" fmla="*/ 185 h 395"/>
                  <a:gd name="T56" fmla="*/ 59 w 144"/>
                  <a:gd name="T57" fmla="*/ 179 h 395"/>
                  <a:gd name="T58" fmla="*/ 59 w 144"/>
                  <a:gd name="T59" fmla="*/ 173 h 395"/>
                  <a:gd name="T60" fmla="*/ 59 w 144"/>
                  <a:gd name="T61" fmla="*/ 167 h 395"/>
                  <a:gd name="T62" fmla="*/ 54 w 144"/>
                  <a:gd name="T63" fmla="*/ 162 h 395"/>
                  <a:gd name="T64" fmla="*/ 48 w 144"/>
                  <a:gd name="T65" fmla="*/ 155 h 395"/>
                  <a:gd name="T66" fmla="*/ 48 w 144"/>
                  <a:gd name="T67" fmla="*/ 146 h 395"/>
                  <a:gd name="T68" fmla="*/ 48 w 144"/>
                  <a:gd name="T69" fmla="*/ 137 h 395"/>
                  <a:gd name="T70" fmla="*/ 48 w 144"/>
                  <a:gd name="T71" fmla="*/ 128 h 395"/>
                  <a:gd name="T72" fmla="*/ 48 w 144"/>
                  <a:gd name="T73" fmla="*/ 118 h 395"/>
                  <a:gd name="T74" fmla="*/ 42 w 144"/>
                  <a:gd name="T75" fmla="*/ 114 h 395"/>
                  <a:gd name="T76" fmla="*/ 36 w 144"/>
                  <a:gd name="T77" fmla="*/ 108 h 395"/>
                  <a:gd name="T78" fmla="*/ 36 w 144"/>
                  <a:gd name="T79" fmla="*/ 102 h 395"/>
                  <a:gd name="T80" fmla="*/ 36 w 144"/>
                  <a:gd name="T81" fmla="*/ 95 h 395"/>
                  <a:gd name="T82" fmla="*/ 30 w 144"/>
                  <a:gd name="T83" fmla="*/ 89 h 395"/>
                  <a:gd name="T84" fmla="*/ 23 w 144"/>
                  <a:gd name="T85" fmla="*/ 83 h 395"/>
                  <a:gd name="T86" fmla="*/ 23 w 144"/>
                  <a:gd name="T87" fmla="*/ 71 h 395"/>
                  <a:gd name="T88" fmla="*/ 23 w 144"/>
                  <a:gd name="T89" fmla="*/ 58 h 395"/>
                  <a:gd name="T90" fmla="*/ 17 w 144"/>
                  <a:gd name="T91" fmla="*/ 54 h 395"/>
                  <a:gd name="T92" fmla="*/ 11 w 144"/>
                  <a:gd name="T93" fmla="*/ 47 h 395"/>
                  <a:gd name="T94" fmla="*/ 11 w 144"/>
                  <a:gd name="T95" fmla="*/ 41 h 395"/>
                  <a:gd name="T96" fmla="*/ 11 w 144"/>
                  <a:gd name="T97" fmla="*/ 35 h 395"/>
                  <a:gd name="T98" fmla="*/ 6 w 144"/>
                  <a:gd name="T99" fmla="*/ 29 h 395"/>
                  <a:gd name="T100" fmla="*/ 0 w 144"/>
                  <a:gd name="T101" fmla="*/ 22 h 395"/>
                  <a:gd name="T102" fmla="*/ 0 w 144"/>
                  <a:gd name="T103" fmla="*/ 10 h 395"/>
                  <a:gd name="T104" fmla="*/ 0 w 144"/>
                  <a:gd name="T105" fmla="*/ 0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4" h="395">
                    <a:moveTo>
                      <a:pt x="144" y="395"/>
                    </a:moveTo>
                    <a:lnTo>
                      <a:pt x="138" y="389"/>
                    </a:lnTo>
                    <a:lnTo>
                      <a:pt x="131" y="383"/>
                    </a:lnTo>
                    <a:lnTo>
                      <a:pt x="131" y="377"/>
                    </a:lnTo>
                    <a:lnTo>
                      <a:pt x="131" y="371"/>
                    </a:lnTo>
                    <a:lnTo>
                      <a:pt x="126" y="365"/>
                    </a:lnTo>
                    <a:lnTo>
                      <a:pt x="119" y="358"/>
                    </a:lnTo>
                    <a:lnTo>
                      <a:pt x="119" y="350"/>
                    </a:lnTo>
                    <a:lnTo>
                      <a:pt x="119" y="341"/>
                    </a:lnTo>
                    <a:lnTo>
                      <a:pt x="119" y="333"/>
                    </a:lnTo>
                    <a:lnTo>
                      <a:pt x="119" y="323"/>
                    </a:lnTo>
                    <a:lnTo>
                      <a:pt x="113" y="317"/>
                    </a:lnTo>
                    <a:lnTo>
                      <a:pt x="108" y="312"/>
                    </a:lnTo>
                    <a:lnTo>
                      <a:pt x="108" y="306"/>
                    </a:lnTo>
                    <a:lnTo>
                      <a:pt x="108" y="299"/>
                    </a:lnTo>
                    <a:lnTo>
                      <a:pt x="102" y="294"/>
                    </a:lnTo>
                    <a:lnTo>
                      <a:pt x="95" y="287"/>
                    </a:lnTo>
                    <a:lnTo>
                      <a:pt x="95" y="275"/>
                    </a:lnTo>
                    <a:lnTo>
                      <a:pt x="95" y="262"/>
                    </a:lnTo>
                    <a:lnTo>
                      <a:pt x="90" y="258"/>
                    </a:lnTo>
                    <a:lnTo>
                      <a:pt x="84" y="251"/>
                    </a:lnTo>
                    <a:lnTo>
                      <a:pt x="84" y="239"/>
                    </a:lnTo>
                    <a:lnTo>
                      <a:pt x="84" y="226"/>
                    </a:lnTo>
                    <a:lnTo>
                      <a:pt x="78" y="221"/>
                    </a:lnTo>
                    <a:lnTo>
                      <a:pt x="72" y="215"/>
                    </a:lnTo>
                    <a:lnTo>
                      <a:pt x="72" y="204"/>
                    </a:lnTo>
                    <a:lnTo>
                      <a:pt x="72" y="191"/>
                    </a:lnTo>
                    <a:lnTo>
                      <a:pt x="67" y="185"/>
                    </a:lnTo>
                    <a:lnTo>
                      <a:pt x="59" y="179"/>
                    </a:lnTo>
                    <a:lnTo>
                      <a:pt x="59" y="173"/>
                    </a:lnTo>
                    <a:lnTo>
                      <a:pt x="59" y="167"/>
                    </a:lnTo>
                    <a:lnTo>
                      <a:pt x="54" y="162"/>
                    </a:lnTo>
                    <a:lnTo>
                      <a:pt x="48" y="155"/>
                    </a:lnTo>
                    <a:lnTo>
                      <a:pt x="48" y="146"/>
                    </a:lnTo>
                    <a:lnTo>
                      <a:pt x="48" y="137"/>
                    </a:lnTo>
                    <a:lnTo>
                      <a:pt x="48" y="128"/>
                    </a:lnTo>
                    <a:lnTo>
                      <a:pt x="48" y="118"/>
                    </a:lnTo>
                    <a:lnTo>
                      <a:pt x="42" y="114"/>
                    </a:lnTo>
                    <a:lnTo>
                      <a:pt x="36" y="108"/>
                    </a:lnTo>
                    <a:lnTo>
                      <a:pt x="36" y="102"/>
                    </a:lnTo>
                    <a:lnTo>
                      <a:pt x="36" y="95"/>
                    </a:lnTo>
                    <a:lnTo>
                      <a:pt x="30" y="89"/>
                    </a:lnTo>
                    <a:lnTo>
                      <a:pt x="23" y="83"/>
                    </a:lnTo>
                    <a:lnTo>
                      <a:pt x="23" y="71"/>
                    </a:lnTo>
                    <a:lnTo>
                      <a:pt x="23" y="58"/>
                    </a:lnTo>
                    <a:lnTo>
                      <a:pt x="17" y="54"/>
                    </a:lnTo>
                    <a:lnTo>
                      <a:pt x="11" y="47"/>
                    </a:lnTo>
                    <a:lnTo>
                      <a:pt x="11" y="41"/>
                    </a:lnTo>
                    <a:lnTo>
                      <a:pt x="11" y="35"/>
                    </a:lnTo>
                    <a:lnTo>
                      <a:pt x="6" y="29"/>
                    </a:lnTo>
                    <a:lnTo>
                      <a:pt x="0" y="22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8" name="Freeform 162"/>
              <p:cNvSpPr>
                <a:spLocks/>
              </p:cNvSpPr>
              <p:nvPr/>
            </p:nvSpPr>
            <p:spPr bwMode="auto">
              <a:xfrm flipH="1">
                <a:off x="5992" y="1652"/>
                <a:ext cx="17" cy="27"/>
              </a:xfrm>
              <a:custGeom>
                <a:avLst/>
                <a:gdLst>
                  <a:gd name="T0" fmla="*/ 48 w 48"/>
                  <a:gd name="T1" fmla="*/ 121 h 121"/>
                  <a:gd name="T2" fmla="*/ 42 w 48"/>
                  <a:gd name="T3" fmla="*/ 115 h 121"/>
                  <a:gd name="T4" fmla="*/ 35 w 48"/>
                  <a:gd name="T5" fmla="*/ 109 h 121"/>
                  <a:gd name="T6" fmla="*/ 35 w 48"/>
                  <a:gd name="T7" fmla="*/ 98 h 121"/>
                  <a:gd name="T8" fmla="*/ 35 w 48"/>
                  <a:gd name="T9" fmla="*/ 85 h 121"/>
                  <a:gd name="T10" fmla="*/ 30 w 48"/>
                  <a:gd name="T11" fmla="*/ 79 h 121"/>
                  <a:gd name="T12" fmla="*/ 24 w 48"/>
                  <a:gd name="T13" fmla="*/ 73 h 121"/>
                  <a:gd name="T14" fmla="*/ 24 w 48"/>
                  <a:gd name="T15" fmla="*/ 67 h 121"/>
                  <a:gd name="T16" fmla="*/ 24 w 48"/>
                  <a:gd name="T17" fmla="*/ 61 h 121"/>
                  <a:gd name="T18" fmla="*/ 18 w 48"/>
                  <a:gd name="T19" fmla="*/ 55 h 121"/>
                  <a:gd name="T20" fmla="*/ 13 w 48"/>
                  <a:gd name="T21" fmla="*/ 50 h 121"/>
                  <a:gd name="T22" fmla="*/ 13 w 48"/>
                  <a:gd name="T23" fmla="*/ 44 h 121"/>
                  <a:gd name="T24" fmla="*/ 13 w 48"/>
                  <a:gd name="T25" fmla="*/ 37 h 121"/>
                  <a:gd name="T26" fmla="*/ 7 w 48"/>
                  <a:gd name="T27" fmla="*/ 32 h 121"/>
                  <a:gd name="T28" fmla="*/ 0 w 48"/>
                  <a:gd name="T29" fmla="*/ 25 h 121"/>
                  <a:gd name="T30" fmla="*/ 0 w 48"/>
                  <a:gd name="T31" fmla="*/ 13 h 121"/>
                  <a:gd name="T32" fmla="*/ 0 w 48"/>
                  <a:gd name="T3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8" h="121">
                    <a:moveTo>
                      <a:pt x="48" y="121"/>
                    </a:moveTo>
                    <a:lnTo>
                      <a:pt x="42" y="115"/>
                    </a:lnTo>
                    <a:lnTo>
                      <a:pt x="35" y="109"/>
                    </a:lnTo>
                    <a:lnTo>
                      <a:pt x="35" y="98"/>
                    </a:lnTo>
                    <a:lnTo>
                      <a:pt x="35" y="85"/>
                    </a:lnTo>
                    <a:lnTo>
                      <a:pt x="30" y="79"/>
                    </a:lnTo>
                    <a:lnTo>
                      <a:pt x="24" y="73"/>
                    </a:lnTo>
                    <a:lnTo>
                      <a:pt x="24" y="67"/>
                    </a:lnTo>
                    <a:lnTo>
                      <a:pt x="24" y="61"/>
                    </a:lnTo>
                    <a:lnTo>
                      <a:pt x="18" y="55"/>
                    </a:lnTo>
                    <a:lnTo>
                      <a:pt x="13" y="50"/>
                    </a:lnTo>
                    <a:lnTo>
                      <a:pt x="13" y="44"/>
                    </a:lnTo>
                    <a:lnTo>
                      <a:pt x="13" y="37"/>
                    </a:lnTo>
                    <a:lnTo>
                      <a:pt x="7" y="32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59" name="Freeform 163"/>
              <p:cNvSpPr>
                <a:spLocks/>
              </p:cNvSpPr>
              <p:nvPr/>
            </p:nvSpPr>
            <p:spPr bwMode="auto">
              <a:xfrm flipH="1">
                <a:off x="5904" y="1652"/>
                <a:ext cx="21" cy="27"/>
              </a:xfrm>
              <a:custGeom>
                <a:avLst/>
                <a:gdLst>
                  <a:gd name="T0" fmla="*/ 0 w 59"/>
                  <a:gd name="T1" fmla="*/ 121 h 121"/>
                  <a:gd name="T2" fmla="*/ 0 w 59"/>
                  <a:gd name="T3" fmla="*/ 115 h 121"/>
                  <a:gd name="T4" fmla="*/ 0 w 59"/>
                  <a:gd name="T5" fmla="*/ 109 h 121"/>
                  <a:gd name="T6" fmla="*/ 5 w 59"/>
                  <a:gd name="T7" fmla="*/ 103 h 121"/>
                  <a:gd name="T8" fmla="*/ 11 w 59"/>
                  <a:gd name="T9" fmla="*/ 96 h 121"/>
                  <a:gd name="T10" fmla="*/ 11 w 59"/>
                  <a:gd name="T11" fmla="*/ 91 h 121"/>
                  <a:gd name="T12" fmla="*/ 11 w 59"/>
                  <a:gd name="T13" fmla="*/ 85 h 121"/>
                  <a:gd name="T14" fmla="*/ 17 w 59"/>
                  <a:gd name="T15" fmla="*/ 79 h 121"/>
                  <a:gd name="T16" fmla="*/ 23 w 59"/>
                  <a:gd name="T17" fmla="*/ 73 h 121"/>
                  <a:gd name="T18" fmla="*/ 23 w 59"/>
                  <a:gd name="T19" fmla="*/ 67 h 121"/>
                  <a:gd name="T20" fmla="*/ 23 w 59"/>
                  <a:gd name="T21" fmla="*/ 61 h 121"/>
                  <a:gd name="T22" fmla="*/ 29 w 59"/>
                  <a:gd name="T23" fmla="*/ 55 h 121"/>
                  <a:gd name="T24" fmla="*/ 36 w 59"/>
                  <a:gd name="T25" fmla="*/ 50 h 121"/>
                  <a:gd name="T26" fmla="*/ 36 w 59"/>
                  <a:gd name="T27" fmla="*/ 44 h 121"/>
                  <a:gd name="T28" fmla="*/ 36 w 59"/>
                  <a:gd name="T29" fmla="*/ 37 h 121"/>
                  <a:gd name="T30" fmla="*/ 48 w 59"/>
                  <a:gd name="T31" fmla="*/ 25 h 121"/>
                  <a:gd name="T32" fmla="*/ 59 w 59"/>
                  <a:gd name="T33" fmla="*/ 13 h 121"/>
                  <a:gd name="T34" fmla="*/ 59 w 59"/>
                  <a:gd name="T35" fmla="*/ 7 h 121"/>
                  <a:gd name="T36" fmla="*/ 59 w 59"/>
                  <a:gd name="T37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9" h="121">
                    <a:moveTo>
                      <a:pt x="0" y="121"/>
                    </a:moveTo>
                    <a:lnTo>
                      <a:pt x="0" y="115"/>
                    </a:lnTo>
                    <a:lnTo>
                      <a:pt x="0" y="109"/>
                    </a:lnTo>
                    <a:lnTo>
                      <a:pt x="5" y="103"/>
                    </a:lnTo>
                    <a:lnTo>
                      <a:pt x="11" y="96"/>
                    </a:lnTo>
                    <a:lnTo>
                      <a:pt x="11" y="91"/>
                    </a:lnTo>
                    <a:lnTo>
                      <a:pt x="11" y="85"/>
                    </a:lnTo>
                    <a:lnTo>
                      <a:pt x="17" y="79"/>
                    </a:lnTo>
                    <a:lnTo>
                      <a:pt x="23" y="73"/>
                    </a:lnTo>
                    <a:lnTo>
                      <a:pt x="23" y="67"/>
                    </a:lnTo>
                    <a:lnTo>
                      <a:pt x="23" y="61"/>
                    </a:lnTo>
                    <a:lnTo>
                      <a:pt x="29" y="55"/>
                    </a:lnTo>
                    <a:lnTo>
                      <a:pt x="36" y="50"/>
                    </a:lnTo>
                    <a:lnTo>
                      <a:pt x="36" y="44"/>
                    </a:lnTo>
                    <a:lnTo>
                      <a:pt x="36" y="37"/>
                    </a:lnTo>
                    <a:lnTo>
                      <a:pt x="48" y="25"/>
                    </a:lnTo>
                    <a:lnTo>
                      <a:pt x="59" y="13"/>
                    </a:lnTo>
                    <a:lnTo>
                      <a:pt x="59" y="7"/>
                    </a:lnTo>
                    <a:lnTo>
                      <a:pt x="5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0" name="Freeform 164"/>
              <p:cNvSpPr>
                <a:spLocks/>
              </p:cNvSpPr>
              <p:nvPr/>
            </p:nvSpPr>
            <p:spPr bwMode="auto">
              <a:xfrm flipH="1">
                <a:off x="5856" y="1603"/>
                <a:ext cx="23" cy="25"/>
              </a:xfrm>
              <a:custGeom>
                <a:avLst/>
                <a:gdLst>
                  <a:gd name="T0" fmla="*/ 0 w 73"/>
                  <a:gd name="T1" fmla="*/ 108 h 108"/>
                  <a:gd name="T2" fmla="*/ 0 w 73"/>
                  <a:gd name="T3" fmla="*/ 102 h 108"/>
                  <a:gd name="T4" fmla="*/ 0 w 73"/>
                  <a:gd name="T5" fmla="*/ 96 h 108"/>
                  <a:gd name="T6" fmla="*/ 8 w 73"/>
                  <a:gd name="T7" fmla="*/ 88 h 108"/>
                  <a:gd name="T8" fmla="*/ 18 w 73"/>
                  <a:gd name="T9" fmla="*/ 78 h 108"/>
                  <a:gd name="T10" fmla="*/ 27 w 73"/>
                  <a:gd name="T11" fmla="*/ 69 h 108"/>
                  <a:gd name="T12" fmla="*/ 36 w 73"/>
                  <a:gd name="T13" fmla="*/ 61 h 108"/>
                  <a:gd name="T14" fmla="*/ 36 w 73"/>
                  <a:gd name="T15" fmla="*/ 55 h 108"/>
                  <a:gd name="T16" fmla="*/ 36 w 73"/>
                  <a:gd name="T17" fmla="*/ 48 h 108"/>
                  <a:gd name="T18" fmla="*/ 48 w 73"/>
                  <a:gd name="T19" fmla="*/ 36 h 108"/>
                  <a:gd name="T20" fmla="*/ 60 w 73"/>
                  <a:gd name="T21" fmla="*/ 24 h 108"/>
                  <a:gd name="T22" fmla="*/ 60 w 73"/>
                  <a:gd name="T23" fmla="*/ 18 h 108"/>
                  <a:gd name="T24" fmla="*/ 60 w 73"/>
                  <a:gd name="T25" fmla="*/ 11 h 108"/>
                  <a:gd name="T26" fmla="*/ 66 w 73"/>
                  <a:gd name="T27" fmla="*/ 7 h 108"/>
                  <a:gd name="T28" fmla="*/ 73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8" y="88"/>
                    </a:lnTo>
                    <a:lnTo>
                      <a:pt x="18" y="78"/>
                    </a:lnTo>
                    <a:lnTo>
                      <a:pt x="27" y="69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1"/>
                    </a:lnTo>
                    <a:lnTo>
                      <a:pt x="66" y="7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1" name="Freeform 165"/>
              <p:cNvSpPr>
                <a:spLocks/>
              </p:cNvSpPr>
              <p:nvPr/>
            </p:nvSpPr>
            <p:spPr bwMode="auto">
              <a:xfrm flipH="1">
                <a:off x="6029" y="1593"/>
                <a:ext cx="20" cy="32"/>
              </a:xfrm>
              <a:custGeom>
                <a:avLst/>
                <a:gdLst>
                  <a:gd name="T0" fmla="*/ 60 w 60"/>
                  <a:gd name="T1" fmla="*/ 143 h 143"/>
                  <a:gd name="T2" fmla="*/ 60 w 60"/>
                  <a:gd name="T3" fmla="*/ 137 h 143"/>
                  <a:gd name="T4" fmla="*/ 60 w 60"/>
                  <a:gd name="T5" fmla="*/ 131 h 143"/>
                  <a:gd name="T6" fmla="*/ 54 w 60"/>
                  <a:gd name="T7" fmla="*/ 125 h 143"/>
                  <a:gd name="T8" fmla="*/ 47 w 60"/>
                  <a:gd name="T9" fmla="*/ 118 h 143"/>
                  <a:gd name="T10" fmla="*/ 47 w 60"/>
                  <a:gd name="T11" fmla="*/ 114 h 143"/>
                  <a:gd name="T12" fmla="*/ 47 w 60"/>
                  <a:gd name="T13" fmla="*/ 108 h 143"/>
                  <a:gd name="T14" fmla="*/ 42 w 60"/>
                  <a:gd name="T15" fmla="*/ 102 h 143"/>
                  <a:gd name="T16" fmla="*/ 36 w 60"/>
                  <a:gd name="T17" fmla="*/ 95 h 143"/>
                  <a:gd name="T18" fmla="*/ 36 w 60"/>
                  <a:gd name="T19" fmla="*/ 83 h 143"/>
                  <a:gd name="T20" fmla="*/ 36 w 60"/>
                  <a:gd name="T21" fmla="*/ 71 h 143"/>
                  <a:gd name="T22" fmla="*/ 31 w 60"/>
                  <a:gd name="T23" fmla="*/ 65 h 143"/>
                  <a:gd name="T24" fmla="*/ 24 w 60"/>
                  <a:gd name="T25" fmla="*/ 58 h 143"/>
                  <a:gd name="T26" fmla="*/ 24 w 60"/>
                  <a:gd name="T27" fmla="*/ 54 h 143"/>
                  <a:gd name="T28" fmla="*/ 24 w 60"/>
                  <a:gd name="T29" fmla="*/ 47 h 143"/>
                  <a:gd name="T30" fmla="*/ 18 w 60"/>
                  <a:gd name="T31" fmla="*/ 41 h 143"/>
                  <a:gd name="T32" fmla="*/ 12 w 60"/>
                  <a:gd name="T33" fmla="*/ 35 h 143"/>
                  <a:gd name="T34" fmla="*/ 12 w 60"/>
                  <a:gd name="T35" fmla="*/ 29 h 143"/>
                  <a:gd name="T36" fmla="*/ 12 w 60"/>
                  <a:gd name="T37" fmla="*/ 22 h 143"/>
                  <a:gd name="T38" fmla="*/ 6 w 60"/>
                  <a:gd name="T39" fmla="*/ 17 h 143"/>
                  <a:gd name="T40" fmla="*/ 0 w 60"/>
                  <a:gd name="T41" fmla="*/ 10 h 143"/>
                  <a:gd name="T42" fmla="*/ 0 w 60"/>
                  <a:gd name="T43" fmla="*/ 6 h 143"/>
                  <a:gd name="T44" fmla="*/ 0 w 60"/>
                  <a:gd name="T45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0" h="143">
                    <a:moveTo>
                      <a:pt x="60" y="143"/>
                    </a:moveTo>
                    <a:lnTo>
                      <a:pt x="60" y="137"/>
                    </a:lnTo>
                    <a:lnTo>
                      <a:pt x="60" y="131"/>
                    </a:lnTo>
                    <a:lnTo>
                      <a:pt x="54" y="125"/>
                    </a:lnTo>
                    <a:lnTo>
                      <a:pt x="47" y="118"/>
                    </a:lnTo>
                    <a:lnTo>
                      <a:pt x="47" y="114"/>
                    </a:lnTo>
                    <a:lnTo>
                      <a:pt x="47" y="108"/>
                    </a:lnTo>
                    <a:lnTo>
                      <a:pt x="42" y="102"/>
                    </a:lnTo>
                    <a:lnTo>
                      <a:pt x="36" y="95"/>
                    </a:lnTo>
                    <a:lnTo>
                      <a:pt x="36" y="83"/>
                    </a:lnTo>
                    <a:lnTo>
                      <a:pt x="36" y="71"/>
                    </a:lnTo>
                    <a:lnTo>
                      <a:pt x="31" y="65"/>
                    </a:lnTo>
                    <a:lnTo>
                      <a:pt x="24" y="58"/>
                    </a:lnTo>
                    <a:lnTo>
                      <a:pt x="24" y="54"/>
                    </a:lnTo>
                    <a:lnTo>
                      <a:pt x="24" y="47"/>
                    </a:lnTo>
                    <a:lnTo>
                      <a:pt x="18" y="41"/>
                    </a:lnTo>
                    <a:lnTo>
                      <a:pt x="12" y="35"/>
                    </a:lnTo>
                    <a:lnTo>
                      <a:pt x="12" y="29"/>
                    </a:lnTo>
                    <a:lnTo>
                      <a:pt x="12" y="22"/>
                    </a:lnTo>
                    <a:lnTo>
                      <a:pt x="6" y="17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2" name="Freeform 166"/>
              <p:cNvSpPr>
                <a:spLocks/>
              </p:cNvSpPr>
              <p:nvPr/>
            </p:nvSpPr>
            <p:spPr bwMode="auto">
              <a:xfrm flipH="1">
                <a:off x="6211" y="1573"/>
                <a:ext cx="25" cy="20"/>
              </a:xfrm>
              <a:custGeom>
                <a:avLst/>
                <a:gdLst>
                  <a:gd name="T0" fmla="*/ 73 w 73"/>
                  <a:gd name="T1" fmla="*/ 86 h 86"/>
                  <a:gd name="T2" fmla="*/ 61 w 73"/>
                  <a:gd name="T3" fmla="*/ 86 h 86"/>
                  <a:gd name="T4" fmla="*/ 49 w 73"/>
                  <a:gd name="T5" fmla="*/ 86 h 86"/>
                  <a:gd name="T6" fmla="*/ 43 w 73"/>
                  <a:gd name="T7" fmla="*/ 80 h 86"/>
                  <a:gd name="T8" fmla="*/ 36 w 73"/>
                  <a:gd name="T9" fmla="*/ 73 h 86"/>
                  <a:gd name="T10" fmla="*/ 25 w 73"/>
                  <a:gd name="T11" fmla="*/ 73 h 86"/>
                  <a:gd name="T12" fmla="*/ 13 w 73"/>
                  <a:gd name="T13" fmla="*/ 73 h 86"/>
                  <a:gd name="T14" fmla="*/ 13 w 73"/>
                  <a:gd name="T15" fmla="*/ 67 h 86"/>
                  <a:gd name="T16" fmla="*/ 13 w 73"/>
                  <a:gd name="T17" fmla="*/ 61 h 86"/>
                  <a:gd name="T18" fmla="*/ 7 w 73"/>
                  <a:gd name="T19" fmla="*/ 55 h 86"/>
                  <a:gd name="T20" fmla="*/ 0 w 73"/>
                  <a:gd name="T21" fmla="*/ 50 h 86"/>
                  <a:gd name="T22" fmla="*/ 0 w 73"/>
                  <a:gd name="T23" fmla="*/ 44 h 86"/>
                  <a:gd name="T24" fmla="*/ 0 w 73"/>
                  <a:gd name="T25" fmla="*/ 37 h 86"/>
                  <a:gd name="T26" fmla="*/ 6 w 73"/>
                  <a:gd name="T27" fmla="*/ 31 h 86"/>
                  <a:gd name="T28" fmla="*/ 13 w 73"/>
                  <a:gd name="T29" fmla="*/ 25 h 86"/>
                  <a:gd name="T30" fmla="*/ 13 w 73"/>
                  <a:gd name="T31" fmla="*/ 13 h 86"/>
                  <a:gd name="T32" fmla="*/ 13 w 73"/>
                  <a:gd name="T3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86">
                    <a:moveTo>
                      <a:pt x="73" y="86"/>
                    </a:moveTo>
                    <a:lnTo>
                      <a:pt x="61" y="86"/>
                    </a:lnTo>
                    <a:lnTo>
                      <a:pt x="49" y="86"/>
                    </a:lnTo>
                    <a:lnTo>
                      <a:pt x="43" y="80"/>
                    </a:lnTo>
                    <a:lnTo>
                      <a:pt x="36" y="73"/>
                    </a:lnTo>
                    <a:lnTo>
                      <a:pt x="25" y="73"/>
                    </a:lnTo>
                    <a:lnTo>
                      <a:pt x="13" y="73"/>
                    </a:lnTo>
                    <a:lnTo>
                      <a:pt x="13" y="67"/>
                    </a:lnTo>
                    <a:lnTo>
                      <a:pt x="13" y="61"/>
                    </a:lnTo>
                    <a:lnTo>
                      <a:pt x="7" y="55"/>
                    </a:lnTo>
                    <a:lnTo>
                      <a:pt x="0" y="50"/>
                    </a:lnTo>
                    <a:lnTo>
                      <a:pt x="0" y="44"/>
                    </a:lnTo>
                    <a:lnTo>
                      <a:pt x="0" y="37"/>
                    </a:lnTo>
                    <a:lnTo>
                      <a:pt x="6" y="31"/>
                    </a:lnTo>
                    <a:lnTo>
                      <a:pt x="13" y="25"/>
                    </a:lnTo>
                    <a:lnTo>
                      <a:pt x="13" y="13"/>
                    </a:lnTo>
                    <a:lnTo>
                      <a:pt x="1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3" name="Freeform 167"/>
              <p:cNvSpPr>
                <a:spLocks/>
              </p:cNvSpPr>
              <p:nvPr/>
            </p:nvSpPr>
            <p:spPr bwMode="auto">
              <a:xfrm flipH="1">
                <a:off x="6207" y="1573"/>
                <a:ext cx="24" cy="20"/>
              </a:xfrm>
              <a:custGeom>
                <a:avLst/>
                <a:gdLst>
                  <a:gd name="T0" fmla="*/ 60 w 71"/>
                  <a:gd name="T1" fmla="*/ 86 h 86"/>
                  <a:gd name="T2" fmla="*/ 60 w 71"/>
                  <a:gd name="T3" fmla="*/ 80 h 86"/>
                  <a:gd name="T4" fmla="*/ 60 w 71"/>
                  <a:gd name="T5" fmla="*/ 73 h 86"/>
                  <a:gd name="T6" fmla="*/ 64 w 71"/>
                  <a:gd name="T7" fmla="*/ 67 h 86"/>
                  <a:gd name="T8" fmla="*/ 71 w 71"/>
                  <a:gd name="T9" fmla="*/ 61 h 86"/>
                  <a:gd name="T10" fmla="*/ 71 w 71"/>
                  <a:gd name="T11" fmla="*/ 50 h 86"/>
                  <a:gd name="T12" fmla="*/ 71 w 71"/>
                  <a:gd name="T13" fmla="*/ 37 h 86"/>
                  <a:gd name="T14" fmla="*/ 63 w 71"/>
                  <a:gd name="T15" fmla="*/ 27 h 86"/>
                  <a:gd name="T16" fmla="*/ 54 w 71"/>
                  <a:gd name="T17" fmla="*/ 19 h 86"/>
                  <a:gd name="T18" fmla="*/ 44 w 71"/>
                  <a:gd name="T19" fmla="*/ 10 h 86"/>
                  <a:gd name="T20" fmla="*/ 36 w 71"/>
                  <a:gd name="T21" fmla="*/ 0 h 86"/>
                  <a:gd name="T22" fmla="*/ 27 w 71"/>
                  <a:gd name="T23" fmla="*/ 0 h 86"/>
                  <a:gd name="T24" fmla="*/ 18 w 71"/>
                  <a:gd name="T25" fmla="*/ 0 h 86"/>
                  <a:gd name="T26" fmla="*/ 8 w 71"/>
                  <a:gd name="T27" fmla="*/ 0 h 86"/>
                  <a:gd name="T28" fmla="*/ 0 w 71"/>
                  <a:gd name="T29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1" h="86">
                    <a:moveTo>
                      <a:pt x="60" y="86"/>
                    </a:moveTo>
                    <a:lnTo>
                      <a:pt x="60" y="80"/>
                    </a:lnTo>
                    <a:lnTo>
                      <a:pt x="60" y="73"/>
                    </a:lnTo>
                    <a:lnTo>
                      <a:pt x="64" y="67"/>
                    </a:lnTo>
                    <a:lnTo>
                      <a:pt x="71" y="61"/>
                    </a:lnTo>
                    <a:lnTo>
                      <a:pt x="71" y="50"/>
                    </a:lnTo>
                    <a:lnTo>
                      <a:pt x="71" y="37"/>
                    </a:lnTo>
                    <a:lnTo>
                      <a:pt x="63" y="27"/>
                    </a:lnTo>
                    <a:lnTo>
                      <a:pt x="54" y="19"/>
                    </a:lnTo>
                    <a:lnTo>
                      <a:pt x="44" y="10"/>
                    </a:lnTo>
                    <a:lnTo>
                      <a:pt x="36" y="0"/>
                    </a:lnTo>
                    <a:lnTo>
                      <a:pt x="27" y="0"/>
                    </a:lnTo>
                    <a:lnTo>
                      <a:pt x="18" y="0"/>
                    </a:lnTo>
                    <a:lnTo>
                      <a:pt x="8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4" name="Freeform 168"/>
              <p:cNvSpPr>
                <a:spLocks/>
              </p:cNvSpPr>
              <p:nvPr/>
            </p:nvSpPr>
            <p:spPr bwMode="auto">
              <a:xfrm flipH="1">
                <a:off x="5807" y="1562"/>
                <a:ext cx="23" cy="19"/>
              </a:xfrm>
              <a:custGeom>
                <a:avLst/>
                <a:gdLst>
                  <a:gd name="T0" fmla="*/ 0 w 72"/>
                  <a:gd name="T1" fmla="*/ 84 h 84"/>
                  <a:gd name="T2" fmla="*/ 6 w 72"/>
                  <a:gd name="T3" fmla="*/ 78 h 84"/>
                  <a:gd name="T4" fmla="*/ 12 w 72"/>
                  <a:gd name="T5" fmla="*/ 72 h 84"/>
                  <a:gd name="T6" fmla="*/ 12 w 72"/>
                  <a:gd name="T7" fmla="*/ 66 h 84"/>
                  <a:gd name="T8" fmla="*/ 12 w 72"/>
                  <a:gd name="T9" fmla="*/ 60 h 84"/>
                  <a:gd name="T10" fmla="*/ 18 w 72"/>
                  <a:gd name="T11" fmla="*/ 54 h 84"/>
                  <a:gd name="T12" fmla="*/ 24 w 72"/>
                  <a:gd name="T13" fmla="*/ 47 h 84"/>
                  <a:gd name="T14" fmla="*/ 29 w 72"/>
                  <a:gd name="T15" fmla="*/ 47 h 84"/>
                  <a:gd name="T16" fmla="*/ 37 w 72"/>
                  <a:gd name="T17" fmla="*/ 47 h 84"/>
                  <a:gd name="T18" fmla="*/ 48 w 72"/>
                  <a:gd name="T19" fmla="*/ 36 h 84"/>
                  <a:gd name="T20" fmla="*/ 60 w 72"/>
                  <a:gd name="T21" fmla="*/ 24 h 84"/>
                  <a:gd name="T22" fmla="*/ 60 w 72"/>
                  <a:gd name="T23" fmla="*/ 18 h 84"/>
                  <a:gd name="T24" fmla="*/ 60 w 72"/>
                  <a:gd name="T25" fmla="*/ 12 h 84"/>
                  <a:gd name="T26" fmla="*/ 66 w 72"/>
                  <a:gd name="T27" fmla="*/ 6 h 84"/>
                  <a:gd name="T28" fmla="*/ 72 w 72"/>
                  <a:gd name="T29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2" h="84">
                    <a:moveTo>
                      <a:pt x="0" y="84"/>
                    </a:moveTo>
                    <a:lnTo>
                      <a:pt x="6" y="78"/>
                    </a:lnTo>
                    <a:lnTo>
                      <a:pt x="12" y="72"/>
                    </a:lnTo>
                    <a:lnTo>
                      <a:pt x="12" y="66"/>
                    </a:lnTo>
                    <a:lnTo>
                      <a:pt x="12" y="60"/>
                    </a:lnTo>
                    <a:lnTo>
                      <a:pt x="18" y="54"/>
                    </a:lnTo>
                    <a:lnTo>
                      <a:pt x="24" y="47"/>
                    </a:lnTo>
                    <a:lnTo>
                      <a:pt x="29" y="47"/>
                    </a:lnTo>
                    <a:lnTo>
                      <a:pt x="37" y="47"/>
                    </a:lnTo>
                    <a:lnTo>
                      <a:pt x="48" y="36"/>
                    </a:lnTo>
                    <a:lnTo>
                      <a:pt x="60" y="24"/>
                    </a:lnTo>
                    <a:lnTo>
                      <a:pt x="60" y="18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5" name="Freeform 169"/>
              <p:cNvSpPr>
                <a:spLocks/>
              </p:cNvSpPr>
              <p:nvPr/>
            </p:nvSpPr>
            <p:spPr bwMode="auto">
              <a:xfrm flipH="1">
                <a:off x="6231" y="1532"/>
                <a:ext cx="32" cy="41"/>
              </a:xfrm>
              <a:custGeom>
                <a:avLst/>
                <a:gdLst>
                  <a:gd name="T0" fmla="*/ 96 w 96"/>
                  <a:gd name="T1" fmla="*/ 179 h 179"/>
                  <a:gd name="T2" fmla="*/ 96 w 96"/>
                  <a:gd name="T3" fmla="*/ 173 h 179"/>
                  <a:gd name="T4" fmla="*/ 96 w 96"/>
                  <a:gd name="T5" fmla="*/ 168 h 179"/>
                  <a:gd name="T6" fmla="*/ 90 w 96"/>
                  <a:gd name="T7" fmla="*/ 162 h 179"/>
                  <a:gd name="T8" fmla="*/ 83 w 96"/>
                  <a:gd name="T9" fmla="*/ 156 h 179"/>
                  <a:gd name="T10" fmla="*/ 83 w 96"/>
                  <a:gd name="T11" fmla="*/ 150 h 179"/>
                  <a:gd name="T12" fmla="*/ 83 w 96"/>
                  <a:gd name="T13" fmla="*/ 144 h 179"/>
                  <a:gd name="T14" fmla="*/ 78 w 96"/>
                  <a:gd name="T15" fmla="*/ 138 h 179"/>
                  <a:gd name="T16" fmla="*/ 71 w 96"/>
                  <a:gd name="T17" fmla="*/ 132 h 179"/>
                  <a:gd name="T18" fmla="*/ 71 w 96"/>
                  <a:gd name="T19" fmla="*/ 127 h 179"/>
                  <a:gd name="T20" fmla="*/ 71 w 96"/>
                  <a:gd name="T21" fmla="*/ 120 h 179"/>
                  <a:gd name="T22" fmla="*/ 65 w 96"/>
                  <a:gd name="T23" fmla="*/ 114 h 179"/>
                  <a:gd name="T24" fmla="*/ 60 w 96"/>
                  <a:gd name="T25" fmla="*/ 108 h 179"/>
                  <a:gd name="T26" fmla="*/ 60 w 96"/>
                  <a:gd name="T27" fmla="*/ 102 h 179"/>
                  <a:gd name="T28" fmla="*/ 60 w 96"/>
                  <a:gd name="T29" fmla="*/ 96 h 179"/>
                  <a:gd name="T30" fmla="*/ 48 w 96"/>
                  <a:gd name="T31" fmla="*/ 84 h 179"/>
                  <a:gd name="T32" fmla="*/ 35 w 96"/>
                  <a:gd name="T33" fmla="*/ 71 h 179"/>
                  <a:gd name="T34" fmla="*/ 35 w 96"/>
                  <a:gd name="T35" fmla="*/ 66 h 179"/>
                  <a:gd name="T36" fmla="*/ 35 w 96"/>
                  <a:gd name="T37" fmla="*/ 60 h 179"/>
                  <a:gd name="T38" fmla="*/ 30 w 96"/>
                  <a:gd name="T39" fmla="*/ 54 h 179"/>
                  <a:gd name="T40" fmla="*/ 24 w 96"/>
                  <a:gd name="T41" fmla="*/ 48 h 179"/>
                  <a:gd name="T42" fmla="*/ 24 w 96"/>
                  <a:gd name="T43" fmla="*/ 42 h 179"/>
                  <a:gd name="T44" fmla="*/ 24 w 96"/>
                  <a:gd name="T45" fmla="*/ 36 h 179"/>
                  <a:gd name="T46" fmla="*/ 19 w 96"/>
                  <a:gd name="T47" fmla="*/ 30 h 179"/>
                  <a:gd name="T48" fmla="*/ 12 w 96"/>
                  <a:gd name="T49" fmla="*/ 23 h 179"/>
                  <a:gd name="T50" fmla="*/ 12 w 96"/>
                  <a:gd name="T51" fmla="*/ 19 h 179"/>
                  <a:gd name="T52" fmla="*/ 12 w 96"/>
                  <a:gd name="T53" fmla="*/ 12 h 179"/>
                  <a:gd name="T54" fmla="*/ 6 w 96"/>
                  <a:gd name="T55" fmla="*/ 6 h 179"/>
                  <a:gd name="T56" fmla="*/ 0 w 96"/>
                  <a:gd name="T57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6" h="179">
                    <a:moveTo>
                      <a:pt x="96" y="179"/>
                    </a:moveTo>
                    <a:lnTo>
                      <a:pt x="96" y="173"/>
                    </a:lnTo>
                    <a:lnTo>
                      <a:pt x="96" y="168"/>
                    </a:lnTo>
                    <a:lnTo>
                      <a:pt x="90" y="162"/>
                    </a:lnTo>
                    <a:lnTo>
                      <a:pt x="83" y="156"/>
                    </a:lnTo>
                    <a:lnTo>
                      <a:pt x="83" y="150"/>
                    </a:lnTo>
                    <a:lnTo>
                      <a:pt x="83" y="144"/>
                    </a:lnTo>
                    <a:lnTo>
                      <a:pt x="78" y="138"/>
                    </a:lnTo>
                    <a:lnTo>
                      <a:pt x="71" y="132"/>
                    </a:lnTo>
                    <a:lnTo>
                      <a:pt x="71" y="127"/>
                    </a:lnTo>
                    <a:lnTo>
                      <a:pt x="71" y="120"/>
                    </a:lnTo>
                    <a:lnTo>
                      <a:pt x="65" y="114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48" y="84"/>
                    </a:lnTo>
                    <a:lnTo>
                      <a:pt x="35" y="71"/>
                    </a:lnTo>
                    <a:lnTo>
                      <a:pt x="35" y="66"/>
                    </a:lnTo>
                    <a:lnTo>
                      <a:pt x="35" y="60"/>
                    </a:lnTo>
                    <a:lnTo>
                      <a:pt x="30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9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6" name="Freeform 170"/>
              <p:cNvSpPr>
                <a:spLocks/>
              </p:cNvSpPr>
              <p:nvPr/>
            </p:nvSpPr>
            <p:spPr bwMode="auto">
              <a:xfrm flipH="1">
                <a:off x="6073" y="1535"/>
                <a:ext cx="25" cy="30"/>
              </a:xfrm>
              <a:custGeom>
                <a:avLst/>
                <a:gdLst>
                  <a:gd name="T0" fmla="*/ 73 w 73"/>
                  <a:gd name="T1" fmla="*/ 132 h 132"/>
                  <a:gd name="T2" fmla="*/ 73 w 73"/>
                  <a:gd name="T3" fmla="*/ 126 h 132"/>
                  <a:gd name="T4" fmla="*/ 73 w 73"/>
                  <a:gd name="T5" fmla="*/ 120 h 132"/>
                  <a:gd name="T6" fmla="*/ 68 w 73"/>
                  <a:gd name="T7" fmla="*/ 115 h 132"/>
                  <a:gd name="T8" fmla="*/ 61 w 73"/>
                  <a:gd name="T9" fmla="*/ 108 h 132"/>
                  <a:gd name="T10" fmla="*/ 61 w 73"/>
                  <a:gd name="T11" fmla="*/ 102 h 132"/>
                  <a:gd name="T12" fmla="*/ 61 w 73"/>
                  <a:gd name="T13" fmla="*/ 96 h 132"/>
                  <a:gd name="T14" fmla="*/ 49 w 73"/>
                  <a:gd name="T15" fmla="*/ 84 h 132"/>
                  <a:gd name="T16" fmla="*/ 36 w 73"/>
                  <a:gd name="T17" fmla="*/ 71 h 132"/>
                  <a:gd name="T18" fmla="*/ 36 w 73"/>
                  <a:gd name="T19" fmla="*/ 65 h 132"/>
                  <a:gd name="T20" fmla="*/ 36 w 73"/>
                  <a:gd name="T21" fmla="*/ 59 h 132"/>
                  <a:gd name="T22" fmla="*/ 24 w 73"/>
                  <a:gd name="T23" fmla="*/ 48 h 132"/>
                  <a:gd name="T24" fmla="*/ 13 w 73"/>
                  <a:gd name="T25" fmla="*/ 36 h 132"/>
                  <a:gd name="T26" fmla="*/ 13 w 73"/>
                  <a:gd name="T27" fmla="*/ 30 h 132"/>
                  <a:gd name="T28" fmla="*/ 13 w 73"/>
                  <a:gd name="T29" fmla="*/ 24 h 132"/>
                  <a:gd name="T30" fmla="*/ 7 w 73"/>
                  <a:gd name="T31" fmla="*/ 18 h 132"/>
                  <a:gd name="T32" fmla="*/ 0 w 73"/>
                  <a:gd name="T33" fmla="*/ 11 h 132"/>
                  <a:gd name="T34" fmla="*/ 0 w 73"/>
                  <a:gd name="T35" fmla="*/ 7 h 132"/>
                  <a:gd name="T36" fmla="*/ 0 w 73"/>
                  <a:gd name="T37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132">
                    <a:moveTo>
                      <a:pt x="73" y="132"/>
                    </a:moveTo>
                    <a:lnTo>
                      <a:pt x="73" y="126"/>
                    </a:lnTo>
                    <a:lnTo>
                      <a:pt x="73" y="120"/>
                    </a:lnTo>
                    <a:lnTo>
                      <a:pt x="68" y="115"/>
                    </a:lnTo>
                    <a:lnTo>
                      <a:pt x="61" y="108"/>
                    </a:lnTo>
                    <a:lnTo>
                      <a:pt x="61" y="102"/>
                    </a:lnTo>
                    <a:lnTo>
                      <a:pt x="61" y="96"/>
                    </a:lnTo>
                    <a:lnTo>
                      <a:pt x="49" y="84"/>
                    </a:lnTo>
                    <a:lnTo>
                      <a:pt x="36" y="71"/>
                    </a:lnTo>
                    <a:lnTo>
                      <a:pt x="36" y="65"/>
                    </a:lnTo>
                    <a:lnTo>
                      <a:pt x="36" y="59"/>
                    </a:lnTo>
                    <a:lnTo>
                      <a:pt x="24" y="48"/>
                    </a:lnTo>
                    <a:lnTo>
                      <a:pt x="13" y="36"/>
                    </a:lnTo>
                    <a:lnTo>
                      <a:pt x="13" y="30"/>
                    </a:lnTo>
                    <a:lnTo>
                      <a:pt x="13" y="24"/>
                    </a:lnTo>
                    <a:lnTo>
                      <a:pt x="7" y="18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7" name="Freeform 171"/>
              <p:cNvSpPr>
                <a:spLocks/>
              </p:cNvSpPr>
              <p:nvPr/>
            </p:nvSpPr>
            <p:spPr bwMode="auto">
              <a:xfrm flipH="1">
                <a:off x="5734" y="1511"/>
                <a:ext cx="37" cy="24"/>
              </a:xfrm>
              <a:custGeom>
                <a:avLst/>
                <a:gdLst>
                  <a:gd name="T0" fmla="*/ 0 w 108"/>
                  <a:gd name="T1" fmla="*/ 108 h 108"/>
                  <a:gd name="T2" fmla="*/ 0 w 108"/>
                  <a:gd name="T3" fmla="*/ 102 h 108"/>
                  <a:gd name="T4" fmla="*/ 0 w 108"/>
                  <a:gd name="T5" fmla="*/ 96 h 108"/>
                  <a:gd name="T6" fmla="*/ 25 w 108"/>
                  <a:gd name="T7" fmla="*/ 71 h 108"/>
                  <a:gd name="T8" fmla="*/ 49 w 108"/>
                  <a:gd name="T9" fmla="*/ 48 h 108"/>
                  <a:gd name="T10" fmla="*/ 73 w 108"/>
                  <a:gd name="T11" fmla="*/ 23 h 108"/>
                  <a:gd name="T12" fmla="*/ 97 w 108"/>
                  <a:gd name="T13" fmla="*/ 0 h 108"/>
                  <a:gd name="T14" fmla="*/ 102 w 108"/>
                  <a:gd name="T15" fmla="*/ 0 h 108"/>
                  <a:gd name="T16" fmla="*/ 108 w 108"/>
                  <a:gd name="T17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" h="108">
                    <a:moveTo>
                      <a:pt x="0" y="108"/>
                    </a:moveTo>
                    <a:lnTo>
                      <a:pt x="0" y="102"/>
                    </a:lnTo>
                    <a:lnTo>
                      <a:pt x="0" y="96"/>
                    </a:lnTo>
                    <a:lnTo>
                      <a:pt x="25" y="71"/>
                    </a:lnTo>
                    <a:lnTo>
                      <a:pt x="49" y="48"/>
                    </a:lnTo>
                    <a:lnTo>
                      <a:pt x="73" y="2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8" name="Freeform 172"/>
              <p:cNvSpPr>
                <a:spLocks/>
              </p:cNvSpPr>
              <p:nvPr/>
            </p:nvSpPr>
            <p:spPr bwMode="auto">
              <a:xfrm flipH="1">
                <a:off x="6118" y="1488"/>
                <a:ext cx="29" cy="28"/>
              </a:xfrm>
              <a:custGeom>
                <a:avLst/>
                <a:gdLst>
                  <a:gd name="T0" fmla="*/ 84 w 84"/>
                  <a:gd name="T1" fmla="*/ 121 h 121"/>
                  <a:gd name="T2" fmla="*/ 84 w 84"/>
                  <a:gd name="T3" fmla="*/ 115 h 121"/>
                  <a:gd name="T4" fmla="*/ 84 w 84"/>
                  <a:gd name="T5" fmla="*/ 108 h 121"/>
                  <a:gd name="T6" fmla="*/ 75 w 84"/>
                  <a:gd name="T7" fmla="*/ 99 h 121"/>
                  <a:gd name="T8" fmla="*/ 66 w 84"/>
                  <a:gd name="T9" fmla="*/ 90 h 121"/>
                  <a:gd name="T10" fmla="*/ 56 w 84"/>
                  <a:gd name="T11" fmla="*/ 81 h 121"/>
                  <a:gd name="T12" fmla="*/ 48 w 84"/>
                  <a:gd name="T13" fmla="*/ 71 h 121"/>
                  <a:gd name="T14" fmla="*/ 48 w 84"/>
                  <a:gd name="T15" fmla="*/ 65 h 121"/>
                  <a:gd name="T16" fmla="*/ 48 w 84"/>
                  <a:gd name="T17" fmla="*/ 60 h 121"/>
                  <a:gd name="T18" fmla="*/ 36 w 84"/>
                  <a:gd name="T19" fmla="*/ 48 h 121"/>
                  <a:gd name="T20" fmla="*/ 23 w 84"/>
                  <a:gd name="T21" fmla="*/ 35 h 121"/>
                  <a:gd name="T22" fmla="*/ 23 w 84"/>
                  <a:gd name="T23" fmla="*/ 30 h 121"/>
                  <a:gd name="T24" fmla="*/ 23 w 84"/>
                  <a:gd name="T25" fmla="*/ 24 h 121"/>
                  <a:gd name="T26" fmla="*/ 12 w 84"/>
                  <a:gd name="T27" fmla="*/ 13 h 121"/>
                  <a:gd name="T28" fmla="*/ 0 w 84"/>
                  <a:gd name="T29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121">
                    <a:moveTo>
                      <a:pt x="84" y="121"/>
                    </a:moveTo>
                    <a:lnTo>
                      <a:pt x="84" y="115"/>
                    </a:lnTo>
                    <a:lnTo>
                      <a:pt x="84" y="108"/>
                    </a:lnTo>
                    <a:lnTo>
                      <a:pt x="75" y="99"/>
                    </a:lnTo>
                    <a:lnTo>
                      <a:pt x="66" y="90"/>
                    </a:lnTo>
                    <a:lnTo>
                      <a:pt x="56" y="81"/>
                    </a:lnTo>
                    <a:lnTo>
                      <a:pt x="48" y="71"/>
                    </a:lnTo>
                    <a:lnTo>
                      <a:pt x="48" y="65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30"/>
                    </a:lnTo>
                    <a:lnTo>
                      <a:pt x="23" y="24"/>
                    </a:lnTo>
                    <a:lnTo>
                      <a:pt x="12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69" name="Freeform 173"/>
              <p:cNvSpPr>
                <a:spLocks/>
              </p:cNvSpPr>
              <p:nvPr/>
            </p:nvSpPr>
            <p:spPr bwMode="auto">
              <a:xfrm flipH="1">
                <a:off x="6283" y="1480"/>
                <a:ext cx="34" cy="31"/>
              </a:xfrm>
              <a:custGeom>
                <a:avLst/>
                <a:gdLst>
                  <a:gd name="T0" fmla="*/ 96 w 96"/>
                  <a:gd name="T1" fmla="*/ 133 h 133"/>
                  <a:gd name="T2" fmla="*/ 84 w 96"/>
                  <a:gd name="T3" fmla="*/ 121 h 133"/>
                  <a:gd name="T4" fmla="*/ 72 w 96"/>
                  <a:gd name="T5" fmla="*/ 109 h 133"/>
                  <a:gd name="T6" fmla="*/ 61 w 96"/>
                  <a:gd name="T7" fmla="*/ 97 h 133"/>
                  <a:gd name="T8" fmla="*/ 49 w 96"/>
                  <a:gd name="T9" fmla="*/ 85 h 133"/>
                  <a:gd name="T10" fmla="*/ 49 w 96"/>
                  <a:gd name="T11" fmla="*/ 79 h 133"/>
                  <a:gd name="T12" fmla="*/ 49 w 96"/>
                  <a:gd name="T13" fmla="*/ 72 h 133"/>
                  <a:gd name="T14" fmla="*/ 43 w 96"/>
                  <a:gd name="T15" fmla="*/ 67 h 133"/>
                  <a:gd name="T16" fmla="*/ 36 w 96"/>
                  <a:gd name="T17" fmla="*/ 61 h 133"/>
                  <a:gd name="T18" fmla="*/ 36 w 96"/>
                  <a:gd name="T19" fmla="*/ 56 h 133"/>
                  <a:gd name="T20" fmla="*/ 36 w 96"/>
                  <a:gd name="T21" fmla="*/ 49 h 133"/>
                  <a:gd name="T22" fmla="*/ 30 w 96"/>
                  <a:gd name="T23" fmla="*/ 44 h 133"/>
                  <a:gd name="T24" fmla="*/ 24 w 96"/>
                  <a:gd name="T25" fmla="*/ 37 h 133"/>
                  <a:gd name="T26" fmla="*/ 24 w 96"/>
                  <a:gd name="T27" fmla="*/ 31 h 133"/>
                  <a:gd name="T28" fmla="*/ 24 w 96"/>
                  <a:gd name="T29" fmla="*/ 25 h 133"/>
                  <a:gd name="T30" fmla="*/ 13 w 96"/>
                  <a:gd name="T31" fmla="*/ 13 h 133"/>
                  <a:gd name="T32" fmla="*/ 0 w 96"/>
                  <a:gd name="T33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6" h="133">
                    <a:moveTo>
                      <a:pt x="96" y="133"/>
                    </a:moveTo>
                    <a:lnTo>
                      <a:pt x="84" y="121"/>
                    </a:lnTo>
                    <a:lnTo>
                      <a:pt x="72" y="109"/>
                    </a:lnTo>
                    <a:lnTo>
                      <a:pt x="61" y="97"/>
                    </a:lnTo>
                    <a:lnTo>
                      <a:pt x="49" y="85"/>
                    </a:lnTo>
                    <a:lnTo>
                      <a:pt x="49" y="79"/>
                    </a:lnTo>
                    <a:lnTo>
                      <a:pt x="49" y="72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6"/>
                    </a:lnTo>
                    <a:lnTo>
                      <a:pt x="36" y="49"/>
                    </a:lnTo>
                    <a:lnTo>
                      <a:pt x="30" y="44"/>
                    </a:lnTo>
                    <a:lnTo>
                      <a:pt x="24" y="37"/>
                    </a:lnTo>
                    <a:lnTo>
                      <a:pt x="24" y="31"/>
                    </a:lnTo>
                    <a:lnTo>
                      <a:pt x="24" y="25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0" name="Freeform 174"/>
              <p:cNvSpPr>
                <a:spLocks/>
              </p:cNvSpPr>
              <p:nvPr/>
            </p:nvSpPr>
            <p:spPr bwMode="auto">
              <a:xfrm flipH="1">
                <a:off x="5671" y="1472"/>
                <a:ext cx="35" cy="16"/>
              </a:xfrm>
              <a:custGeom>
                <a:avLst/>
                <a:gdLst>
                  <a:gd name="T0" fmla="*/ 0 w 107"/>
                  <a:gd name="T1" fmla="*/ 73 h 73"/>
                  <a:gd name="T2" fmla="*/ 6 w 107"/>
                  <a:gd name="T3" fmla="*/ 73 h 73"/>
                  <a:gd name="T4" fmla="*/ 11 w 107"/>
                  <a:gd name="T5" fmla="*/ 73 h 73"/>
                  <a:gd name="T6" fmla="*/ 23 w 107"/>
                  <a:gd name="T7" fmla="*/ 61 h 73"/>
                  <a:gd name="T8" fmla="*/ 36 w 107"/>
                  <a:gd name="T9" fmla="*/ 48 h 73"/>
                  <a:gd name="T10" fmla="*/ 42 w 107"/>
                  <a:gd name="T11" fmla="*/ 48 h 73"/>
                  <a:gd name="T12" fmla="*/ 48 w 107"/>
                  <a:gd name="T13" fmla="*/ 48 h 73"/>
                  <a:gd name="T14" fmla="*/ 59 w 107"/>
                  <a:gd name="T15" fmla="*/ 36 h 73"/>
                  <a:gd name="T16" fmla="*/ 72 w 107"/>
                  <a:gd name="T17" fmla="*/ 25 h 73"/>
                  <a:gd name="T18" fmla="*/ 84 w 107"/>
                  <a:gd name="T19" fmla="*/ 13 h 73"/>
                  <a:gd name="T20" fmla="*/ 97 w 107"/>
                  <a:gd name="T21" fmla="*/ 0 h 73"/>
                  <a:gd name="T22" fmla="*/ 102 w 107"/>
                  <a:gd name="T23" fmla="*/ 0 h 73"/>
                  <a:gd name="T24" fmla="*/ 107 w 107"/>
                  <a:gd name="T2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7" h="73">
                    <a:moveTo>
                      <a:pt x="0" y="73"/>
                    </a:moveTo>
                    <a:lnTo>
                      <a:pt x="6" y="73"/>
                    </a:lnTo>
                    <a:lnTo>
                      <a:pt x="11" y="73"/>
                    </a:lnTo>
                    <a:lnTo>
                      <a:pt x="23" y="61"/>
                    </a:lnTo>
                    <a:lnTo>
                      <a:pt x="36" y="48"/>
                    </a:lnTo>
                    <a:lnTo>
                      <a:pt x="42" y="48"/>
                    </a:lnTo>
                    <a:lnTo>
                      <a:pt x="48" y="48"/>
                    </a:lnTo>
                    <a:lnTo>
                      <a:pt x="59" y="36"/>
                    </a:lnTo>
                    <a:lnTo>
                      <a:pt x="72" y="25"/>
                    </a:lnTo>
                    <a:lnTo>
                      <a:pt x="84" y="13"/>
                    </a:lnTo>
                    <a:lnTo>
                      <a:pt x="97" y="0"/>
                    </a:lnTo>
                    <a:lnTo>
                      <a:pt x="102" y="0"/>
                    </a:lnTo>
                    <a:lnTo>
                      <a:pt x="107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1" name="Freeform 175"/>
              <p:cNvSpPr>
                <a:spLocks/>
              </p:cNvSpPr>
              <p:nvPr/>
            </p:nvSpPr>
            <p:spPr bwMode="auto">
              <a:xfrm flipH="1">
                <a:off x="6167" y="1442"/>
                <a:ext cx="32" cy="28"/>
              </a:xfrm>
              <a:custGeom>
                <a:avLst/>
                <a:gdLst>
                  <a:gd name="T0" fmla="*/ 95 w 95"/>
                  <a:gd name="T1" fmla="*/ 121 h 121"/>
                  <a:gd name="T2" fmla="*/ 83 w 95"/>
                  <a:gd name="T3" fmla="*/ 108 h 121"/>
                  <a:gd name="T4" fmla="*/ 72 w 95"/>
                  <a:gd name="T5" fmla="*/ 96 h 121"/>
                  <a:gd name="T6" fmla="*/ 60 w 95"/>
                  <a:gd name="T7" fmla="*/ 84 h 121"/>
                  <a:gd name="T8" fmla="*/ 48 w 95"/>
                  <a:gd name="T9" fmla="*/ 71 h 121"/>
                  <a:gd name="T10" fmla="*/ 48 w 95"/>
                  <a:gd name="T11" fmla="*/ 66 h 121"/>
                  <a:gd name="T12" fmla="*/ 48 w 95"/>
                  <a:gd name="T13" fmla="*/ 60 h 121"/>
                  <a:gd name="T14" fmla="*/ 36 w 95"/>
                  <a:gd name="T15" fmla="*/ 48 h 121"/>
                  <a:gd name="T16" fmla="*/ 23 w 95"/>
                  <a:gd name="T17" fmla="*/ 35 h 121"/>
                  <a:gd name="T18" fmla="*/ 23 w 95"/>
                  <a:gd name="T19" fmla="*/ 29 h 121"/>
                  <a:gd name="T20" fmla="*/ 23 w 95"/>
                  <a:gd name="T21" fmla="*/ 23 h 121"/>
                  <a:gd name="T22" fmla="*/ 12 w 95"/>
                  <a:gd name="T23" fmla="*/ 12 h 121"/>
                  <a:gd name="T24" fmla="*/ 0 w 95"/>
                  <a:gd name="T25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5" h="121">
                    <a:moveTo>
                      <a:pt x="95" y="121"/>
                    </a:moveTo>
                    <a:lnTo>
                      <a:pt x="83" y="108"/>
                    </a:lnTo>
                    <a:lnTo>
                      <a:pt x="72" y="96"/>
                    </a:lnTo>
                    <a:lnTo>
                      <a:pt x="60" y="84"/>
                    </a:lnTo>
                    <a:lnTo>
                      <a:pt x="48" y="71"/>
                    </a:lnTo>
                    <a:lnTo>
                      <a:pt x="48" y="66"/>
                    </a:lnTo>
                    <a:lnTo>
                      <a:pt x="48" y="60"/>
                    </a:lnTo>
                    <a:lnTo>
                      <a:pt x="36" y="48"/>
                    </a:lnTo>
                    <a:lnTo>
                      <a:pt x="23" y="35"/>
                    </a:lnTo>
                    <a:lnTo>
                      <a:pt x="23" y="29"/>
                    </a:lnTo>
                    <a:lnTo>
                      <a:pt x="23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2" name="Freeform 176"/>
              <p:cNvSpPr>
                <a:spLocks/>
              </p:cNvSpPr>
              <p:nvPr/>
            </p:nvSpPr>
            <p:spPr bwMode="auto">
              <a:xfrm flipH="1">
                <a:off x="6340" y="1437"/>
                <a:ext cx="24" cy="21"/>
              </a:xfrm>
              <a:custGeom>
                <a:avLst/>
                <a:gdLst>
                  <a:gd name="T0" fmla="*/ 71 w 71"/>
                  <a:gd name="T1" fmla="*/ 96 h 96"/>
                  <a:gd name="T2" fmla="*/ 71 w 71"/>
                  <a:gd name="T3" fmla="*/ 91 h 96"/>
                  <a:gd name="T4" fmla="*/ 71 w 71"/>
                  <a:gd name="T5" fmla="*/ 85 h 96"/>
                  <a:gd name="T6" fmla="*/ 56 w 71"/>
                  <a:gd name="T7" fmla="*/ 69 h 96"/>
                  <a:gd name="T8" fmla="*/ 42 w 71"/>
                  <a:gd name="T9" fmla="*/ 54 h 96"/>
                  <a:gd name="T10" fmla="*/ 27 w 71"/>
                  <a:gd name="T11" fmla="*/ 40 h 96"/>
                  <a:gd name="T12" fmla="*/ 12 w 71"/>
                  <a:gd name="T13" fmla="*/ 25 h 96"/>
                  <a:gd name="T14" fmla="*/ 12 w 71"/>
                  <a:gd name="T15" fmla="*/ 19 h 96"/>
                  <a:gd name="T16" fmla="*/ 12 w 71"/>
                  <a:gd name="T17" fmla="*/ 13 h 96"/>
                  <a:gd name="T18" fmla="*/ 6 w 71"/>
                  <a:gd name="T19" fmla="*/ 7 h 96"/>
                  <a:gd name="T20" fmla="*/ 0 w 71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96">
                    <a:moveTo>
                      <a:pt x="71" y="96"/>
                    </a:moveTo>
                    <a:lnTo>
                      <a:pt x="71" y="91"/>
                    </a:lnTo>
                    <a:lnTo>
                      <a:pt x="71" y="85"/>
                    </a:lnTo>
                    <a:lnTo>
                      <a:pt x="56" y="69"/>
                    </a:lnTo>
                    <a:lnTo>
                      <a:pt x="42" y="54"/>
                    </a:lnTo>
                    <a:lnTo>
                      <a:pt x="27" y="40"/>
                    </a:lnTo>
                    <a:lnTo>
                      <a:pt x="12" y="25"/>
                    </a:lnTo>
                    <a:lnTo>
                      <a:pt x="12" y="19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3" name="Freeform 177"/>
              <p:cNvSpPr>
                <a:spLocks/>
              </p:cNvSpPr>
              <p:nvPr/>
            </p:nvSpPr>
            <p:spPr bwMode="auto">
              <a:xfrm flipH="1">
                <a:off x="5588" y="1431"/>
                <a:ext cx="46" cy="19"/>
              </a:xfrm>
              <a:custGeom>
                <a:avLst/>
                <a:gdLst>
                  <a:gd name="T0" fmla="*/ 0 w 133"/>
                  <a:gd name="T1" fmla="*/ 83 h 83"/>
                  <a:gd name="T2" fmla="*/ 6 w 133"/>
                  <a:gd name="T3" fmla="*/ 83 h 83"/>
                  <a:gd name="T4" fmla="*/ 13 w 133"/>
                  <a:gd name="T5" fmla="*/ 83 h 83"/>
                  <a:gd name="T6" fmla="*/ 25 w 133"/>
                  <a:gd name="T7" fmla="*/ 71 h 83"/>
                  <a:gd name="T8" fmla="*/ 37 w 133"/>
                  <a:gd name="T9" fmla="*/ 60 h 83"/>
                  <a:gd name="T10" fmla="*/ 42 w 133"/>
                  <a:gd name="T11" fmla="*/ 60 h 83"/>
                  <a:gd name="T12" fmla="*/ 49 w 133"/>
                  <a:gd name="T13" fmla="*/ 60 h 83"/>
                  <a:gd name="T14" fmla="*/ 61 w 133"/>
                  <a:gd name="T15" fmla="*/ 48 h 83"/>
                  <a:gd name="T16" fmla="*/ 73 w 133"/>
                  <a:gd name="T17" fmla="*/ 36 h 83"/>
                  <a:gd name="T18" fmla="*/ 79 w 133"/>
                  <a:gd name="T19" fmla="*/ 36 h 83"/>
                  <a:gd name="T20" fmla="*/ 86 w 133"/>
                  <a:gd name="T21" fmla="*/ 36 h 83"/>
                  <a:gd name="T22" fmla="*/ 94 w 133"/>
                  <a:gd name="T23" fmla="*/ 27 h 83"/>
                  <a:gd name="T24" fmla="*/ 102 w 133"/>
                  <a:gd name="T25" fmla="*/ 17 h 83"/>
                  <a:gd name="T26" fmla="*/ 112 w 133"/>
                  <a:gd name="T27" fmla="*/ 8 h 83"/>
                  <a:gd name="T28" fmla="*/ 121 w 133"/>
                  <a:gd name="T29" fmla="*/ 0 h 83"/>
                  <a:gd name="T30" fmla="*/ 127 w 133"/>
                  <a:gd name="T31" fmla="*/ 0 h 83"/>
                  <a:gd name="T32" fmla="*/ 133 w 133"/>
                  <a:gd name="T3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3" h="83">
                    <a:moveTo>
                      <a:pt x="0" y="83"/>
                    </a:moveTo>
                    <a:lnTo>
                      <a:pt x="6" y="83"/>
                    </a:lnTo>
                    <a:lnTo>
                      <a:pt x="13" y="83"/>
                    </a:lnTo>
                    <a:lnTo>
                      <a:pt x="25" y="71"/>
                    </a:lnTo>
                    <a:lnTo>
                      <a:pt x="37" y="60"/>
                    </a:lnTo>
                    <a:lnTo>
                      <a:pt x="42" y="60"/>
                    </a:lnTo>
                    <a:lnTo>
                      <a:pt x="49" y="60"/>
                    </a:lnTo>
                    <a:lnTo>
                      <a:pt x="61" y="48"/>
                    </a:lnTo>
                    <a:lnTo>
                      <a:pt x="73" y="36"/>
                    </a:lnTo>
                    <a:lnTo>
                      <a:pt x="79" y="36"/>
                    </a:lnTo>
                    <a:lnTo>
                      <a:pt x="86" y="36"/>
                    </a:lnTo>
                    <a:lnTo>
                      <a:pt x="94" y="27"/>
                    </a:lnTo>
                    <a:lnTo>
                      <a:pt x="102" y="17"/>
                    </a:lnTo>
                    <a:lnTo>
                      <a:pt x="112" y="8"/>
                    </a:lnTo>
                    <a:lnTo>
                      <a:pt x="121" y="0"/>
                    </a:lnTo>
                    <a:lnTo>
                      <a:pt x="127" y="0"/>
                    </a:lnTo>
                    <a:lnTo>
                      <a:pt x="133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4" name="Freeform 178"/>
              <p:cNvSpPr>
                <a:spLocks/>
              </p:cNvSpPr>
              <p:nvPr/>
            </p:nvSpPr>
            <p:spPr bwMode="auto">
              <a:xfrm flipH="1">
                <a:off x="6231" y="1398"/>
                <a:ext cx="20" cy="19"/>
              </a:xfrm>
              <a:custGeom>
                <a:avLst/>
                <a:gdLst>
                  <a:gd name="T0" fmla="*/ 61 w 61"/>
                  <a:gd name="T1" fmla="*/ 84 h 84"/>
                  <a:gd name="T2" fmla="*/ 52 w 61"/>
                  <a:gd name="T3" fmla="*/ 75 h 84"/>
                  <a:gd name="T4" fmla="*/ 42 w 61"/>
                  <a:gd name="T5" fmla="*/ 65 h 84"/>
                  <a:gd name="T6" fmla="*/ 33 w 61"/>
                  <a:gd name="T7" fmla="*/ 57 h 84"/>
                  <a:gd name="T8" fmla="*/ 25 w 61"/>
                  <a:gd name="T9" fmla="*/ 48 h 84"/>
                  <a:gd name="T10" fmla="*/ 25 w 61"/>
                  <a:gd name="T11" fmla="*/ 42 h 84"/>
                  <a:gd name="T12" fmla="*/ 25 w 61"/>
                  <a:gd name="T13" fmla="*/ 36 h 84"/>
                  <a:gd name="T14" fmla="*/ 13 w 61"/>
                  <a:gd name="T15" fmla="*/ 23 h 84"/>
                  <a:gd name="T16" fmla="*/ 0 w 61"/>
                  <a:gd name="T17" fmla="*/ 11 h 84"/>
                  <a:gd name="T18" fmla="*/ 0 w 61"/>
                  <a:gd name="T19" fmla="*/ 6 h 84"/>
                  <a:gd name="T20" fmla="*/ 0 w 61"/>
                  <a:gd name="T21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1" h="84">
                    <a:moveTo>
                      <a:pt x="61" y="84"/>
                    </a:moveTo>
                    <a:lnTo>
                      <a:pt x="52" y="75"/>
                    </a:lnTo>
                    <a:lnTo>
                      <a:pt x="42" y="65"/>
                    </a:lnTo>
                    <a:lnTo>
                      <a:pt x="33" y="57"/>
                    </a:lnTo>
                    <a:lnTo>
                      <a:pt x="25" y="48"/>
                    </a:lnTo>
                    <a:lnTo>
                      <a:pt x="25" y="42"/>
                    </a:lnTo>
                    <a:lnTo>
                      <a:pt x="25" y="36"/>
                    </a:lnTo>
                    <a:lnTo>
                      <a:pt x="13" y="23"/>
                    </a:lnTo>
                    <a:lnTo>
                      <a:pt x="0" y="11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5" name="Freeform 179"/>
              <p:cNvSpPr>
                <a:spLocks/>
              </p:cNvSpPr>
              <p:nvPr/>
            </p:nvSpPr>
            <p:spPr bwMode="auto">
              <a:xfrm flipH="1">
                <a:off x="5528" y="1404"/>
                <a:ext cx="37" cy="13"/>
              </a:xfrm>
              <a:custGeom>
                <a:avLst/>
                <a:gdLst>
                  <a:gd name="T0" fmla="*/ 0 w 108"/>
                  <a:gd name="T1" fmla="*/ 61 h 61"/>
                  <a:gd name="T2" fmla="*/ 6 w 108"/>
                  <a:gd name="T3" fmla="*/ 61 h 61"/>
                  <a:gd name="T4" fmla="*/ 12 w 108"/>
                  <a:gd name="T5" fmla="*/ 61 h 61"/>
                  <a:gd name="T6" fmla="*/ 18 w 108"/>
                  <a:gd name="T7" fmla="*/ 55 h 61"/>
                  <a:gd name="T8" fmla="*/ 24 w 108"/>
                  <a:gd name="T9" fmla="*/ 49 h 61"/>
                  <a:gd name="T10" fmla="*/ 30 w 108"/>
                  <a:gd name="T11" fmla="*/ 49 h 61"/>
                  <a:gd name="T12" fmla="*/ 36 w 108"/>
                  <a:gd name="T13" fmla="*/ 49 h 61"/>
                  <a:gd name="T14" fmla="*/ 45 w 108"/>
                  <a:gd name="T15" fmla="*/ 40 h 61"/>
                  <a:gd name="T16" fmla="*/ 54 w 108"/>
                  <a:gd name="T17" fmla="*/ 31 h 61"/>
                  <a:gd name="T18" fmla="*/ 64 w 108"/>
                  <a:gd name="T19" fmla="*/ 21 h 61"/>
                  <a:gd name="T20" fmla="*/ 72 w 108"/>
                  <a:gd name="T21" fmla="*/ 13 h 61"/>
                  <a:gd name="T22" fmla="*/ 78 w 108"/>
                  <a:gd name="T23" fmla="*/ 13 h 61"/>
                  <a:gd name="T24" fmla="*/ 85 w 108"/>
                  <a:gd name="T25" fmla="*/ 13 h 61"/>
                  <a:gd name="T26" fmla="*/ 91 w 108"/>
                  <a:gd name="T27" fmla="*/ 7 h 61"/>
                  <a:gd name="T28" fmla="*/ 96 w 108"/>
                  <a:gd name="T29" fmla="*/ 0 h 61"/>
                  <a:gd name="T30" fmla="*/ 102 w 108"/>
                  <a:gd name="T31" fmla="*/ 0 h 61"/>
                  <a:gd name="T32" fmla="*/ 108 w 108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61">
                    <a:moveTo>
                      <a:pt x="0" y="61"/>
                    </a:moveTo>
                    <a:lnTo>
                      <a:pt x="6" y="61"/>
                    </a:lnTo>
                    <a:lnTo>
                      <a:pt x="12" y="61"/>
                    </a:lnTo>
                    <a:lnTo>
                      <a:pt x="18" y="55"/>
                    </a:lnTo>
                    <a:lnTo>
                      <a:pt x="24" y="49"/>
                    </a:lnTo>
                    <a:lnTo>
                      <a:pt x="30" y="49"/>
                    </a:lnTo>
                    <a:lnTo>
                      <a:pt x="36" y="49"/>
                    </a:lnTo>
                    <a:lnTo>
                      <a:pt x="45" y="40"/>
                    </a:lnTo>
                    <a:lnTo>
                      <a:pt x="54" y="31"/>
                    </a:lnTo>
                    <a:lnTo>
                      <a:pt x="64" y="21"/>
                    </a:lnTo>
                    <a:lnTo>
                      <a:pt x="72" y="13"/>
                    </a:lnTo>
                    <a:lnTo>
                      <a:pt x="78" y="13"/>
                    </a:lnTo>
                    <a:lnTo>
                      <a:pt x="85" y="13"/>
                    </a:lnTo>
                    <a:lnTo>
                      <a:pt x="91" y="7"/>
                    </a:lnTo>
                    <a:lnTo>
                      <a:pt x="96" y="0"/>
                    </a:lnTo>
                    <a:lnTo>
                      <a:pt x="102" y="0"/>
                    </a:lnTo>
                    <a:lnTo>
                      <a:pt x="108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6" name="Freeform 180"/>
              <p:cNvSpPr>
                <a:spLocks/>
              </p:cNvSpPr>
              <p:nvPr/>
            </p:nvSpPr>
            <p:spPr bwMode="auto">
              <a:xfrm flipH="1">
                <a:off x="6397" y="1384"/>
                <a:ext cx="27" cy="25"/>
              </a:xfrm>
              <a:custGeom>
                <a:avLst/>
                <a:gdLst>
                  <a:gd name="T0" fmla="*/ 84 w 84"/>
                  <a:gd name="T1" fmla="*/ 108 h 108"/>
                  <a:gd name="T2" fmla="*/ 72 w 84"/>
                  <a:gd name="T3" fmla="*/ 96 h 108"/>
                  <a:gd name="T4" fmla="*/ 60 w 84"/>
                  <a:gd name="T5" fmla="*/ 83 h 108"/>
                  <a:gd name="T6" fmla="*/ 60 w 84"/>
                  <a:gd name="T7" fmla="*/ 77 h 108"/>
                  <a:gd name="T8" fmla="*/ 60 w 84"/>
                  <a:gd name="T9" fmla="*/ 71 h 108"/>
                  <a:gd name="T10" fmla="*/ 52 w 84"/>
                  <a:gd name="T11" fmla="*/ 63 h 108"/>
                  <a:gd name="T12" fmla="*/ 43 w 84"/>
                  <a:gd name="T13" fmla="*/ 54 h 108"/>
                  <a:gd name="T14" fmla="*/ 33 w 84"/>
                  <a:gd name="T15" fmla="*/ 44 h 108"/>
                  <a:gd name="T16" fmla="*/ 24 w 84"/>
                  <a:gd name="T17" fmla="*/ 36 h 108"/>
                  <a:gd name="T18" fmla="*/ 24 w 84"/>
                  <a:gd name="T19" fmla="*/ 30 h 108"/>
                  <a:gd name="T20" fmla="*/ 24 w 84"/>
                  <a:gd name="T21" fmla="*/ 23 h 108"/>
                  <a:gd name="T22" fmla="*/ 12 w 84"/>
                  <a:gd name="T23" fmla="*/ 12 h 108"/>
                  <a:gd name="T24" fmla="*/ 0 w 84"/>
                  <a:gd name="T2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4" h="108">
                    <a:moveTo>
                      <a:pt x="84" y="108"/>
                    </a:moveTo>
                    <a:lnTo>
                      <a:pt x="72" y="96"/>
                    </a:lnTo>
                    <a:lnTo>
                      <a:pt x="60" y="83"/>
                    </a:lnTo>
                    <a:lnTo>
                      <a:pt x="60" y="77"/>
                    </a:lnTo>
                    <a:lnTo>
                      <a:pt x="60" y="71"/>
                    </a:lnTo>
                    <a:lnTo>
                      <a:pt x="52" y="63"/>
                    </a:lnTo>
                    <a:lnTo>
                      <a:pt x="43" y="54"/>
                    </a:lnTo>
                    <a:lnTo>
                      <a:pt x="33" y="4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3"/>
                    </a:lnTo>
                    <a:lnTo>
                      <a:pt x="12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7" name="Freeform 181"/>
              <p:cNvSpPr>
                <a:spLocks/>
              </p:cNvSpPr>
              <p:nvPr/>
            </p:nvSpPr>
            <p:spPr bwMode="auto">
              <a:xfrm flipH="1">
                <a:off x="5464" y="1378"/>
                <a:ext cx="32" cy="10"/>
              </a:xfrm>
              <a:custGeom>
                <a:avLst/>
                <a:gdLst>
                  <a:gd name="T0" fmla="*/ 0 w 96"/>
                  <a:gd name="T1" fmla="*/ 37 h 37"/>
                  <a:gd name="T2" fmla="*/ 6 w 96"/>
                  <a:gd name="T3" fmla="*/ 37 h 37"/>
                  <a:gd name="T4" fmla="*/ 12 w 96"/>
                  <a:gd name="T5" fmla="*/ 37 h 37"/>
                  <a:gd name="T6" fmla="*/ 18 w 96"/>
                  <a:gd name="T7" fmla="*/ 31 h 37"/>
                  <a:gd name="T8" fmla="*/ 24 w 96"/>
                  <a:gd name="T9" fmla="*/ 25 h 37"/>
                  <a:gd name="T10" fmla="*/ 30 w 96"/>
                  <a:gd name="T11" fmla="*/ 25 h 37"/>
                  <a:gd name="T12" fmla="*/ 35 w 96"/>
                  <a:gd name="T13" fmla="*/ 25 h 37"/>
                  <a:gd name="T14" fmla="*/ 41 w 96"/>
                  <a:gd name="T15" fmla="*/ 19 h 37"/>
                  <a:gd name="T16" fmla="*/ 48 w 96"/>
                  <a:gd name="T17" fmla="*/ 12 h 37"/>
                  <a:gd name="T18" fmla="*/ 54 w 96"/>
                  <a:gd name="T19" fmla="*/ 12 h 37"/>
                  <a:gd name="T20" fmla="*/ 60 w 96"/>
                  <a:gd name="T21" fmla="*/ 12 h 37"/>
                  <a:gd name="T22" fmla="*/ 66 w 96"/>
                  <a:gd name="T23" fmla="*/ 6 h 37"/>
                  <a:gd name="T24" fmla="*/ 72 w 96"/>
                  <a:gd name="T25" fmla="*/ 0 h 37"/>
                  <a:gd name="T26" fmla="*/ 83 w 96"/>
                  <a:gd name="T27" fmla="*/ 0 h 37"/>
                  <a:gd name="T28" fmla="*/ 96 w 96"/>
                  <a:gd name="T2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6" h="37">
                    <a:moveTo>
                      <a:pt x="0" y="37"/>
                    </a:moveTo>
                    <a:lnTo>
                      <a:pt x="6" y="37"/>
                    </a:lnTo>
                    <a:lnTo>
                      <a:pt x="12" y="37"/>
                    </a:lnTo>
                    <a:lnTo>
                      <a:pt x="18" y="31"/>
                    </a:lnTo>
                    <a:lnTo>
                      <a:pt x="24" y="25"/>
                    </a:lnTo>
                    <a:lnTo>
                      <a:pt x="30" y="25"/>
                    </a:lnTo>
                    <a:lnTo>
                      <a:pt x="35" y="25"/>
                    </a:lnTo>
                    <a:lnTo>
                      <a:pt x="41" y="19"/>
                    </a:lnTo>
                    <a:lnTo>
                      <a:pt x="48" y="12"/>
                    </a:lnTo>
                    <a:lnTo>
                      <a:pt x="54" y="12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83" y="0"/>
                    </a:lnTo>
                    <a:lnTo>
                      <a:pt x="96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8" name="Freeform 182"/>
              <p:cNvSpPr>
                <a:spLocks/>
              </p:cNvSpPr>
              <p:nvPr/>
            </p:nvSpPr>
            <p:spPr bwMode="auto">
              <a:xfrm flipH="1">
                <a:off x="5452" y="1378"/>
                <a:ext cx="12" cy="4"/>
              </a:xfrm>
              <a:custGeom>
                <a:avLst/>
                <a:gdLst>
                  <a:gd name="T0" fmla="*/ 35 w 35"/>
                  <a:gd name="T1" fmla="*/ 12 h 12"/>
                  <a:gd name="T2" fmla="*/ 31 w 35"/>
                  <a:gd name="T3" fmla="*/ 12 h 12"/>
                  <a:gd name="T4" fmla="*/ 25 w 35"/>
                  <a:gd name="T5" fmla="*/ 12 h 12"/>
                  <a:gd name="T6" fmla="*/ 19 w 35"/>
                  <a:gd name="T7" fmla="*/ 6 h 12"/>
                  <a:gd name="T8" fmla="*/ 12 w 35"/>
                  <a:gd name="T9" fmla="*/ 0 h 12"/>
                  <a:gd name="T10" fmla="*/ 6 w 35"/>
                  <a:gd name="T11" fmla="*/ 0 h 12"/>
                  <a:gd name="T12" fmla="*/ 0 w 35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12">
                    <a:moveTo>
                      <a:pt x="35" y="12"/>
                    </a:moveTo>
                    <a:lnTo>
                      <a:pt x="31" y="12"/>
                    </a:lnTo>
                    <a:lnTo>
                      <a:pt x="25" y="12"/>
                    </a:lnTo>
                    <a:lnTo>
                      <a:pt x="19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79" name="Freeform 183"/>
              <p:cNvSpPr>
                <a:spLocks/>
              </p:cNvSpPr>
              <p:nvPr/>
            </p:nvSpPr>
            <p:spPr bwMode="auto">
              <a:xfrm flipH="1">
                <a:off x="5440" y="1363"/>
                <a:ext cx="12" cy="19"/>
              </a:xfrm>
              <a:custGeom>
                <a:avLst/>
                <a:gdLst>
                  <a:gd name="T0" fmla="*/ 0 w 37"/>
                  <a:gd name="T1" fmla="*/ 83 h 83"/>
                  <a:gd name="T2" fmla="*/ 6 w 37"/>
                  <a:gd name="T3" fmla="*/ 77 h 83"/>
                  <a:gd name="T4" fmla="*/ 13 w 37"/>
                  <a:gd name="T5" fmla="*/ 71 h 83"/>
                  <a:gd name="T6" fmla="*/ 18 w 37"/>
                  <a:gd name="T7" fmla="*/ 71 h 83"/>
                  <a:gd name="T8" fmla="*/ 25 w 37"/>
                  <a:gd name="T9" fmla="*/ 71 h 83"/>
                  <a:gd name="T10" fmla="*/ 31 w 37"/>
                  <a:gd name="T11" fmla="*/ 65 h 83"/>
                  <a:gd name="T12" fmla="*/ 37 w 37"/>
                  <a:gd name="T13" fmla="*/ 60 h 83"/>
                  <a:gd name="T14" fmla="*/ 37 w 37"/>
                  <a:gd name="T15" fmla="*/ 48 h 83"/>
                  <a:gd name="T16" fmla="*/ 37 w 37"/>
                  <a:gd name="T17" fmla="*/ 36 h 83"/>
                  <a:gd name="T18" fmla="*/ 27 w 37"/>
                  <a:gd name="T19" fmla="*/ 27 h 83"/>
                  <a:gd name="T20" fmla="*/ 19 w 37"/>
                  <a:gd name="T21" fmla="*/ 17 h 83"/>
                  <a:gd name="T22" fmla="*/ 10 w 37"/>
                  <a:gd name="T23" fmla="*/ 9 h 83"/>
                  <a:gd name="T24" fmla="*/ 0 w 37"/>
                  <a:gd name="T25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" h="83">
                    <a:moveTo>
                      <a:pt x="0" y="83"/>
                    </a:moveTo>
                    <a:lnTo>
                      <a:pt x="6" y="77"/>
                    </a:lnTo>
                    <a:lnTo>
                      <a:pt x="13" y="71"/>
                    </a:lnTo>
                    <a:lnTo>
                      <a:pt x="18" y="71"/>
                    </a:lnTo>
                    <a:lnTo>
                      <a:pt x="25" y="71"/>
                    </a:lnTo>
                    <a:lnTo>
                      <a:pt x="31" y="65"/>
                    </a:lnTo>
                    <a:lnTo>
                      <a:pt x="37" y="60"/>
                    </a:lnTo>
                    <a:lnTo>
                      <a:pt x="37" y="48"/>
                    </a:lnTo>
                    <a:lnTo>
                      <a:pt x="37" y="36"/>
                    </a:lnTo>
                    <a:lnTo>
                      <a:pt x="27" y="27"/>
                    </a:lnTo>
                    <a:lnTo>
                      <a:pt x="19" y="17"/>
                    </a:lnTo>
                    <a:lnTo>
                      <a:pt x="10" y="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0" name="Freeform 184"/>
              <p:cNvSpPr>
                <a:spLocks/>
              </p:cNvSpPr>
              <p:nvPr/>
            </p:nvSpPr>
            <p:spPr bwMode="auto">
              <a:xfrm flipH="1">
                <a:off x="5452" y="1363"/>
                <a:ext cx="12" cy="15"/>
              </a:xfrm>
              <a:custGeom>
                <a:avLst/>
                <a:gdLst>
                  <a:gd name="T0" fmla="*/ 0 w 35"/>
                  <a:gd name="T1" fmla="*/ 71 h 71"/>
                  <a:gd name="T2" fmla="*/ 0 w 35"/>
                  <a:gd name="T3" fmla="*/ 63 h 71"/>
                  <a:gd name="T4" fmla="*/ 0 w 35"/>
                  <a:gd name="T5" fmla="*/ 54 h 71"/>
                  <a:gd name="T6" fmla="*/ 0 w 35"/>
                  <a:gd name="T7" fmla="*/ 46 h 71"/>
                  <a:gd name="T8" fmla="*/ 0 w 35"/>
                  <a:gd name="T9" fmla="*/ 36 h 71"/>
                  <a:gd name="T10" fmla="*/ 6 w 35"/>
                  <a:gd name="T11" fmla="*/ 30 h 71"/>
                  <a:gd name="T12" fmla="*/ 12 w 35"/>
                  <a:gd name="T13" fmla="*/ 23 h 71"/>
                  <a:gd name="T14" fmla="*/ 12 w 35"/>
                  <a:gd name="T15" fmla="*/ 19 h 71"/>
                  <a:gd name="T16" fmla="*/ 12 w 35"/>
                  <a:gd name="T17" fmla="*/ 12 h 71"/>
                  <a:gd name="T18" fmla="*/ 18 w 35"/>
                  <a:gd name="T19" fmla="*/ 6 h 71"/>
                  <a:gd name="T20" fmla="*/ 25 w 35"/>
                  <a:gd name="T21" fmla="*/ 0 h 71"/>
                  <a:gd name="T22" fmla="*/ 30 w 35"/>
                  <a:gd name="T23" fmla="*/ 0 h 71"/>
                  <a:gd name="T24" fmla="*/ 35 w 35"/>
                  <a:gd name="T25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" h="71">
                    <a:moveTo>
                      <a:pt x="0" y="71"/>
                    </a:moveTo>
                    <a:lnTo>
                      <a:pt x="0" y="63"/>
                    </a:lnTo>
                    <a:lnTo>
                      <a:pt x="0" y="54"/>
                    </a:lnTo>
                    <a:lnTo>
                      <a:pt x="0" y="46"/>
                    </a:lnTo>
                    <a:lnTo>
                      <a:pt x="0" y="36"/>
                    </a:lnTo>
                    <a:lnTo>
                      <a:pt x="6" y="30"/>
                    </a:lnTo>
                    <a:lnTo>
                      <a:pt x="12" y="23"/>
                    </a:lnTo>
                    <a:lnTo>
                      <a:pt x="12" y="19"/>
                    </a:lnTo>
                    <a:lnTo>
                      <a:pt x="12" y="12"/>
                    </a:lnTo>
                    <a:lnTo>
                      <a:pt x="18" y="6"/>
                    </a:lnTo>
                    <a:lnTo>
                      <a:pt x="25" y="0"/>
                    </a:lnTo>
                    <a:lnTo>
                      <a:pt x="30" y="0"/>
                    </a:lnTo>
                    <a:lnTo>
                      <a:pt x="35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1" name="Freeform 185"/>
              <p:cNvSpPr>
                <a:spLocks/>
              </p:cNvSpPr>
              <p:nvPr/>
            </p:nvSpPr>
            <p:spPr bwMode="auto">
              <a:xfrm flipH="1">
                <a:off x="6288" y="1359"/>
                <a:ext cx="24" cy="17"/>
              </a:xfrm>
              <a:custGeom>
                <a:avLst/>
                <a:gdLst>
                  <a:gd name="T0" fmla="*/ 71 w 71"/>
                  <a:gd name="T1" fmla="*/ 73 h 73"/>
                  <a:gd name="T2" fmla="*/ 54 w 71"/>
                  <a:gd name="T3" fmla="*/ 55 h 73"/>
                  <a:gd name="T4" fmla="*/ 36 w 71"/>
                  <a:gd name="T5" fmla="*/ 36 h 73"/>
                  <a:gd name="T6" fmla="*/ 17 w 71"/>
                  <a:gd name="T7" fmla="*/ 19 h 73"/>
                  <a:gd name="T8" fmla="*/ 0 w 71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" h="73">
                    <a:moveTo>
                      <a:pt x="71" y="73"/>
                    </a:moveTo>
                    <a:lnTo>
                      <a:pt x="54" y="55"/>
                    </a:lnTo>
                    <a:lnTo>
                      <a:pt x="36" y="36"/>
                    </a:lnTo>
                    <a:lnTo>
                      <a:pt x="17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2" name="Freeform 186"/>
              <p:cNvSpPr>
                <a:spLocks/>
              </p:cNvSpPr>
              <p:nvPr/>
            </p:nvSpPr>
            <p:spPr bwMode="auto">
              <a:xfrm flipH="1">
                <a:off x="6453" y="1347"/>
                <a:ext cx="20" cy="16"/>
              </a:xfrm>
              <a:custGeom>
                <a:avLst/>
                <a:gdLst>
                  <a:gd name="T0" fmla="*/ 60 w 60"/>
                  <a:gd name="T1" fmla="*/ 72 h 72"/>
                  <a:gd name="T2" fmla="*/ 54 w 60"/>
                  <a:gd name="T3" fmla="*/ 66 h 72"/>
                  <a:gd name="T4" fmla="*/ 48 w 60"/>
                  <a:gd name="T5" fmla="*/ 59 h 72"/>
                  <a:gd name="T6" fmla="*/ 48 w 60"/>
                  <a:gd name="T7" fmla="*/ 54 h 72"/>
                  <a:gd name="T8" fmla="*/ 48 w 60"/>
                  <a:gd name="T9" fmla="*/ 47 h 72"/>
                  <a:gd name="T10" fmla="*/ 37 w 60"/>
                  <a:gd name="T11" fmla="*/ 36 h 72"/>
                  <a:gd name="T12" fmla="*/ 25 w 60"/>
                  <a:gd name="T13" fmla="*/ 24 h 72"/>
                  <a:gd name="T14" fmla="*/ 13 w 60"/>
                  <a:gd name="T15" fmla="*/ 12 h 72"/>
                  <a:gd name="T16" fmla="*/ 0 w 60"/>
                  <a:gd name="T1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72">
                    <a:moveTo>
                      <a:pt x="60" y="72"/>
                    </a:moveTo>
                    <a:lnTo>
                      <a:pt x="54" y="66"/>
                    </a:lnTo>
                    <a:lnTo>
                      <a:pt x="48" y="59"/>
                    </a:lnTo>
                    <a:lnTo>
                      <a:pt x="48" y="54"/>
                    </a:lnTo>
                    <a:lnTo>
                      <a:pt x="48" y="47"/>
                    </a:lnTo>
                    <a:lnTo>
                      <a:pt x="37" y="36"/>
                    </a:lnTo>
                    <a:lnTo>
                      <a:pt x="25" y="24"/>
                    </a:lnTo>
                    <a:lnTo>
                      <a:pt x="13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3" name="Freeform 187"/>
              <p:cNvSpPr>
                <a:spLocks/>
              </p:cNvSpPr>
              <p:nvPr/>
            </p:nvSpPr>
            <p:spPr bwMode="auto">
              <a:xfrm flipH="1">
                <a:off x="6349" y="1314"/>
                <a:ext cx="35" cy="21"/>
              </a:xfrm>
              <a:custGeom>
                <a:avLst/>
                <a:gdLst>
                  <a:gd name="T0" fmla="*/ 108 w 108"/>
                  <a:gd name="T1" fmla="*/ 96 h 96"/>
                  <a:gd name="T2" fmla="*/ 100 w 108"/>
                  <a:gd name="T3" fmla="*/ 88 h 96"/>
                  <a:gd name="T4" fmla="*/ 90 w 108"/>
                  <a:gd name="T5" fmla="*/ 79 h 96"/>
                  <a:gd name="T6" fmla="*/ 81 w 108"/>
                  <a:gd name="T7" fmla="*/ 69 h 96"/>
                  <a:gd name="T8" fmla="*/ 73 w 108"/>
                  <a:gd name="T9" fmla="*/ 60 h 96"/>
                  <a:gd name="T10" fmla="*/ 67 w 108"/>
                  <a:gd name="T11" fmla="*/ 60 h 96"/>
                  <a:gd name="T12" fmla="*/ 61 w 108"/>
                  <a:gd name="T13" fmla="*/ 60 h 96"/>
                  <a:gd name="T14" fmla="*/ 46 w 108"/>
                  <a:gd name="T15" fmla="*/ 46 h 96"/>
                  <a:gd name="T16" fmla="*/ 30 w 108"/>
                  <a:gd name="T17" fmla="*/ 31 h 96"/>
                  <a:gd name="T18" fmla="*/ 15 w 108"/>
                  <a:gd name="T19" fmla="*/ 15 h 96"/>
                  <a:gd name="T20" fmla="*/ 0 w 108"/>
                  <a:gd name="T21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96">
                    <a:moveTo>
                      <a:pt x="108" y="96"/>
                    </a:moveTo>
                    <a:lnTo>
                      <a:pt x="100" y="88"/>
                    </a:lnTo>
                    <a:lnTo>
                      <a:pt x="90" y="79"/>
                    </a:lnTo>
                    <a:lnTo>
                      <a:pt x="81" y="69"/>
                    </a:lnTo>
                    <a:lnTo>
                      <a:pt x="73" y="60"/>
                    </a:lnTo>
                    <a:lnTo>
                      <a:pt x="67" y="60"/>
                    </a:lnTo>
                    <a:lnTo>
                      <a:pt x="61" y="60"/>
                    </a:lnTo>
                    <a:lnTo>
                      <a:pt x="46" y="46"/>
                    </a:lnTo>
                    <a:lnTo>
                      <a:pt x="30" y="31"/>
                    </a:lnTo>
                    <a:lnTo>
                      <a:pt x="15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4" name="Freeform 188"/>
              <p:cNvSpPr>
                <a:spLocks/>
              </p:cNvSpPr>
              <p:nvPr/>
            </p:nvSpPr>
            <p:spPr bwMode="auto">
              <a:xfrm flipH="1">
                <a:off x="6505" y="1300"/>
                <a:ext cx="34" cy="22"/>
              </a:xfrm>
              <a:custGeom>
                <a:avLst/>
                <a:gdLst>
                  <a:gd name="T0" fmla="*/ 96 w 96"/>
                  <a:gd name="T1" fmla="*/ 96 h 96"/>
                  <a:gd name="T2" fmla="*/ 72 w 96"/>
                  <a:gd name="T3" fmla="*/ 73 h 96"/>
                  <a:gd name="T4" fmla="*/ 48 w 96"/>
                  <a:gd name="T5" fmla="*/ 48 h 96"/>
                  <a:gd name="T6" fmla="*/ 24 w 96"/>
                  <a:gd name="T7" fmla="*/ 25 h 96"/>
                  <a:gd name="T8" fmla="*/ 0 w 96"/>
                  <a:gd name="T9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96">
                    <a:moveTo>
                      <a:pt x="96" y="96"/>
                    </a:moveTo>
                    <a:lnTo>
                      <a:pt x="72" y="73"/>
                    </a:lnTo>
                    <a:lnTo>
                      <a:pt x="48" y="48"/>
                    </a:lnTo>
                    <a:lnTo>
                      <a:pt x="24" y="2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5" name="Freeform 189"/>
              <p:cNvSpPr>
                <a:spLocks/>
              </p:cNvSpPr>
              <p:nvPr/>
            </p:nvSpPr>
            <p:spPr bwMode="auto">
              <a:xfrm flipH="1">
                <a:off x="6413" y="1283"/>
                <a:ext cx="32" cy="13"/>
              </a:xfrm>
              <a:custGeom>
                <a:avLst/>
                <a:gdLst>
                  <a:gd name="T0" fmla="*/ 96 w 96"/>
                  <a:gd name="T1" fmla="*/ 60 h 60"/>
                  <a:gd name="T2" fmla="*/ 90 w 96"/>
                  <a:gd name="T3" fmla="*/ 60 h 60"/>
                  <a:gd name="T4" fmla="*/ 83 w 96"/>
                  <a:gd name="T5" fmla="*/ 60 h 60"/>
                  <a:gd name="T6" fmla="*/ 71 w 96"/>
                  <a:gd name="T7" fmla="*/ 48 h 60"/>
                  <a:gd name="T8" fmla="*/ 59 w 96"/>
                  <a:gd name="T9" fmla="*/ 36 h 60"/>
                  <a:gd name="T10" fmla="*/ 54 w 96"/>
                  <a:gd name="T11" fmla="*/ 36 h 60"/>
                  <a:gd name="T12" fmla="*/ 47 w 96"/>
                  <a:gd name="T13" fmla="*/ 36 h 60"/>
                  <a:gd name="T14" fmla="*/ 38 w 96"/>
                  <a:gd name="T15" fmla="*/ 27 h 60"/>
                  <a:gd name="T16" fmla="*/ 30 w 96"/>
                  <a:gd name="T17" fmla="*/ 17 h 60"/>
                  <a:gd name="T18" fmla="*/ 21 w 96"/>
                  <a:gd name="T19" fmla="*/ 8 h 60"/>
                  <a:gd name="T20" fmla="*/ 11 w 96"/>
                  <a:gd name="T21" fmla="*/ 0 h 60"/>
                  <a:gd name="T22" fmla="*/ 6 w 96"/>
                  <a:gd name="T23" fmla="*/ 0 h 60"/>
                  <a:gd name="T24" fmla="*/ 0 w 96"/>
                  <a:gd name="T2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0">
                    <a:moveTo>
                      <a:pt x="96" y="60"/>
                    </a:moveTo>
                    <a:lnTo>
                      <a:pt x="90" y="60"/>
                    </a:lnTo>
                    <a:lnTo>
                      <a:pt x="83" y="60"/>
                    </a:lnTo>
                    <a:lnTo>
                      <a:pt x="71" y="48"/>
                    </a:lnTo>
                    <a:lnTo>
                      <a:pt x="59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8" y="27"/>
                    </a:lnTo>
                    <a:lnTo>
                      <a:pt x="30" y="17"/>
                    </a:lnTo>
                    <a:lnTo>
                      <a:pt x="21" y="8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6" name="Freeform 190"/>
              <p:cNvSpPr>
                <a:spLocks/>
              </p:cNvSpPr>
              <p:nvPr/>
            </p:nvSpPr>
            <p:spPr bwMode="auto">
              <a:xfrm flipH="1">
                <a:off x="6574" y="1259"/>
                <a:ext cx="25" cy="16"/>
              </a:xfrm>
              <a:custGeom>
                <a:avLst/>
                <a:gdLst>
                  <a:gd name="T0" fmla="*/ 72 w 72"/>
                  <a:gd name="T1" fmla="*/ 72 h 72"/>
                  <a:gd name="T2" fmla="*/ 55 w 72"/>
                  <a:gd name="T3" fmla="*/ 55 h 72"/>
                  <a:gd name="T4" fmla="*/ 36 w 72"/>
                  <a:gd name="T5" fmla="*/ 36 h 72"/>
                  <a:gd name="T6" fmla="*/ 18 w 72"/>
                  <a:gd name="T7" fmla="*/ 19 h 72"/>
                  <a:gd name="T8" fmla="*/ 0 w 72"/>
                  <a:gd name="T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2">
                    <a:moveTo>
                      <a:pt x="72" y="72"/>
                    </a:moveTo>
                    <a:lnTo>
                      <a:pt x="55" y="55"/>
                    </a:lnTo>
                    <a:lnTo>
                      <a:pt x="36" y="36"/>
                    </a:lnTo>
                    <a:lnTo>
                      <a:pt x="18" y="1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7" name="Freeform 191"/>
              <p:cNvSpPr>
                <a:spLocks/>
              </p:cNvSpPr>
              <p:nvPr/>
            </p:nvSpPr>
            <p:spPr bwMode="auto">
              <a:xfrm flipH="1">
                <a:off x="6482" y="1250"/>
                <a:ext cx="32" cy="13"/>
              </a:xfrm>
              <a:custGeom>
                <a:avLst/>
                <a:gdLst>
                  <a:gd name="T0" fmla="*/ 96 w 96"/>
                  <a:gd name="T1" fmla="*/ 61 h 61"/>
                  <a:gd name="T2" fmla="*/ 90 w 96"/>
                  <a:gd name="T3" fmla="*/ 56 h 61"/>
                  <a:gd name="T4" fmla="*/ 83 w 96"/>
                  <a:gd name="T5" fmla="*/ 50 h 61"/>
                  <a:gd name="T6" fmla="*/ 78 w 96"/>
                  <a:gd name="T7" fmla="*/ 50 h 61"/>
                  <a:gd name="T8" fmla="*/ 71 w 96"/>
                  <a:gd name="T9" fmla="*/ 50 h 61"/>
                  <a:gd name="T10" fmla="*/ 60 w 96"/>
                  <a:gd name="T11" fmla="*/ 38 h 61"/>
                  <a:gd name="T12" fmla="*/ 47 w 96"/>
                  <a:gd name="T13" fmla="*/ 25 h 61"/>
                  <a:gd name="T14" fmla="*/ 42 w 96"/>
                  <a:gd name="T15" fmla="*/ 25 h 61"/>
                  <a:gd name="T16" fmla="*/ 35 w 96"/>
                  <a:gd name="T17" fmla="*/ 25 h 61"/>
                  <a:gd name="T18" fmla="*/ 23 w 96"/>
                  <a:gd name="T19" fmla="*/ 13 h 61"/>
                  <a:gd name="T20" fmla="*/ 11 w 96"/>
                  <a:gd name="T21" fmla="*/ 0 h 61"/>
                  <a:gd name="T22" fmla="*/ 6 w 96"/>
                  <a:gd name="T23" fmla="*/ 0 h 61"/>
                  <a:gd name="T24" fmla="*/ 0 w 96"/>
                  <a:gd name="T25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6" h="61">
                    <a:moveTo>
                      <a:pt x="96" y="61"/>
                    </a:moveTo>
                    <a:lnTo>
                      <a:pt x="90" y="56"/>
                    </a:lnTo>
                    <a:lnTo>
                      <a:pt x="83" y="50"/>
                    </a:lnTo>
                    <a:lnTo>
                      <a:pt x="78" y="50"/>
                    </a:lnTo>
                    <a:lnTo>
                      <a:pt x="71" y="50"/>
                    </a:lnTo>
                    <a:lnTo>
                      <a:pt x="60" y="38"/>
                    </a:lnTo>
                    <a:lnTo>
                      <a:pt x="47" y="25"/>
                    </a:lnTo>
                    <a:lnTo>
                      <a:pt x="42" y="25"/>
                    </a:lnTo>
                    <a:lnTo>
                      <a:pt x="35" y="25"/>
                    </a:lnTo>
                    <a:lnTo>
                      <a:pt x="23" y="13"/>
                    </a:lnTo>
                    <a:lnTo>
                      <a:pt x="11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8" name="Freeform 192"/>
              <p:cNvSpPr>
                <a:spLocks/>
              </p:cNvSpPr>
              <p:nvPr/>
            </p:nvSpPr>
            <p:spPr bwMode="auto">
              <a:xfrm flipH="1">
                <a:off x="6635" y="1218"/>
                <a:ext cx="28" cy="16"/>
              </a:xfrm>
              <a:custGeom>
                <a:avLst/>
                <a:gdLst>
                  <a:gd name="T0" fmla="*/ 83 w 83"/>
                  <a:gd name="T1" fmla="*/ 71 h 71"/>
                  <a:gd name="T2" fmla="*/ 77 w 83"/>
                  <a:gd name="T3" fmla="*/ 65 h 71"/>
                  <a:gd name="T4" fmla="*/ 71 w 83"/>
                  <a:gd name="T5" fmla="*/ 59 h 71"/>
                  <a:gd name="T6" fmla="*/ 65 w 83"/>
                  <a:gd name="T7" fmla="*/ 59 h 71"/>
                  <a:gd name="T8" fmla="*/ 59 w 83"/>
                  <a:gd name="T9" fmla="*/ 59 h 71"/>
                  <a:gd name="T10" fmla="*/ 44 w 83"/>
                  <a:gd name="T11" fmla="*/ 44 h 71"/>
                  <a:gd name="T12" fmla="*/ 29 w 83"/>
                  <a:gd name="T13" fmla="*/ 29 h 71"/>
                  <a:gd name="T14" fmla="*/ 14 w 83"/>
                  <a:gd name="T15" fmla="*/ 15 h 71"/>
                  <a:gd name="T16" fmla="*/ 0 w 83"/>
                  <a:gd name="T17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71">
                    <a:moveTo>
                      <a:pt x="83" y="71"/>
                    </a:moveTo>
                    <a:lnTo>
                      <a:pt x="77" y="65"/>
                    </a:lnTo>
                    <a:lnTo>
                      <a:pt x="71" y="59"/>
                    </a:lnTo>
                    <a:lnTo>
                      <a:pt x="65" y="59"/>
                    </a:lnTo>
                    <a:lnTo>
                      <a:pt x="59" y="59"/>
                    </a:lnTo>
                    <a:lnTo>
                      <a:pt x="44" y="44"/>
                    </a:lnTo>
                    <a:lnTo>
                      <a:pt x="29" y="29"/>
                    </a:lnTo>
                    <a:lnTo>
                      <a:pt x="14" y="1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89" name="Freeform 193"/>
              <p:cNvSpPr>
                <a:spLocks/>
              </p:cNvSpPr>
              <p:nvPr/>
            </p:nvSpPr>
            <p:spPr bwMode="auto">
              <a:xfrm flipH="1">
                <a:off x="6554" y="1220"/>
                <a:ext cx="37" cy="12"/>
              </a:xfrm>
              <a:custGeom>
                <a:avLst/>
                <a:gdLst>
                  <a:gd name="T0" fmla="*/ 108 w 108"/>
                  <a:gd name="T1" fmla="*/ 48 h 48"/>
                  <a:gd name="T2" fmla="*/ 96 w 108"/>
                  <a:gd name="T3" fmla="*/ 48 h 48"/>
                  <a:gd name="T4" fmla="*/ 85 w 108"/>
                  <a:gd name="T5" fmla="*/ 48 h 48"/>
                  <a:gd name="T6" fmla="*/ 73 w 108"/>
                  <a:gd name="T7" fmla="*/ 37 h 48"/>
                  <a:gd name="T8" fmla="*/ 60 w 108"/>
                  <a:gd name="T9" fmla="*/ 24 h 48"/>
                  <a:gd name="T10" fmla="*/ 54 w 108"/>
                  <a:gd name="T11" fmla="*/ 24 h 48"/>
                  <a:gd name="T12" fmla="*/ 48 w 108"/>
                  <a:gd name="T13" fmla="*/ 24 h 48"/>
                  <a:gd name="T14" fmla="*/ 37 w 108"/>
                  <a:gd name="T15" fmla="*/ 12 h 48"/>
                  <a:gd name="T16" fmla="*/ 25 w 108"/>
                  <a:gd name="T17" fmla="*/ 0 h 48"/>
                  <a:gd name="T18" fmla="*/ 13 w 108"/>
                  <a:gd name="T19" fmla="*/ 0 h 48"/>
                  <a:gd name="T20" fmla="*/ 0 w 108"/>
                  <a:gd name="T2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48">
                    <a:moveTo>
                      <a:pt x="108" y="48"/>
                    </a:moveTo>
                    <a:lnTo>
                      <a:pt x="96" y="48"/>
                    </a:lnTo>
                    <a:lnTo>
                      <a:pt x="85" y="48"/>
                    </a:lnTo>
                    <a:lnTo>
                      <a:pt x="73" y="37"/>
                    </a:lnTo>
                    <a:lnTo>
                      <a:pt x="60" y="24"/>
                    </a:lnTo>
                    <a:lnTo>
                      <a:pt x="54" y="24"/>
                    </a:lnTo>
                    <a:lnTo>
                      <a:pt x="48" y="24"/>
                    </a:lnTo>
                    <a:lnTo>
                      <a:pt x="37" y="12"/>
                    </a:lnTo>
                    <a:lnTo>
                      <a:pt x="25" y="0"/>
                    </a:lnTo>
                    <a:lnTo>
                      <a:pt x="1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0" name="Freeform 194"/>
              <p:cNvSpPr>
                <a:spLocks/>
              </p:cNvSpPr>
              <p:nvPr/>
            </p:nvSpPr>
            <p:spPr bwMode="auto">
              <a:xfrm flipH="1">
                <a:off x="6623" y="1193"/>
                <a:ext cx="37" cy="13"/>
              </a:xfrm>
              <a:custGeom>
                <a:avLst/>
                <a:gdLst>
                  <a:gd name="T0" fmla="*/ 108 w 108"/>
                  <a:gd name="T1" fmla="*/ 59 h 59"/>
                  <a:gd name="T2" fmla="*/ 102 w 108"/>
                  <a:gd name="T3" fmla="*/ 59 h 59"/>
                  <a:gd name="T4" fmla="*/ 96 w 108"/>
                  <a:gd name="T5" fmla="*/ 59 h 59"/>
                  <a:gd name="T6" fmla="*/ 91 w 108"/>
                  <a:gd name="T7" fmla="*/ 54 h 59"/>
                  <a:gd name="T8" fmla="*/ 85 w 108"/>
                  <a:gd name="T9" fmla="*/ 47 h 59"/>
                  <a:gd name="T10" fmla="*/ 79 w 108"/>
                  <a:gd name="T11" fmla="*/ 47 h 59"/>
                  <a:gd name="T12" fmla="*/ 72 w 108"/>
                  <a:gd name="T13" fmla="*/ 47 h 59"/>
                  <a:gd name="T14" fmla="*/ 60 w 108"/>
                  <a:gd name="T15" fmla="*/ 35 h 59"/>
                  <a:gd name="T16" fmla="*/ 48 w 108"/>
                  <a:gd name="T17" fmla="*/ 23 h 59"/>
                  <a:gd name="T18" fmla="*/ 43 w 108"/>
                  <a:gd name="T19" fmla="*/ 23 h 59"/>
                  <a:gd name="T20" fmla="*/ 36 w 108"/>
                  <a:gd name="T21" fmla="*/ 23 h 59"/>
                  <a:gd name="T22" fmla="*/ 30 w 108"/>
                  <a:gd name="T23" fmla="*/ 18 h 59"/>
                  <a:gd name="T24" fmla="*/ 24 w 108"/>
                  <a:gd name="T25" fmla="*/ 11 h 59"/>
                  <a:gd name="T26" fmla="*/ 18 w 108"/>
                  <a:gd name="T27" fmla="*/ 11 h 59"/>
                  <a:gd name="T28" fmla="*/ 12 w 108"/>
                  <a:gd name="T29" fmla="*/ 11 h 59"/>
                  <a:gd name="T30" fmla="*/ 7 w 108"/>
                  <a:gd name="T31" fmla="*/ 6 h 59"/>
                  <a:gd name="T32" fmla="*/ 0 w 108"/>
                  <a:gd name="T3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8" h="59">
                    <a:moveTo>
                      <a:pt x="108" y="59"/>
                    </a:moveTo>
                    <a:lnTo>
                      <a:pt x="102" y="59"/>
                    </a:lnTo>
                    <a:lnTo>
                      <a:pt x="96" y="59"/>
                    </a:lnTo>
                    <a:lnTo>
                      <a:pt x="91" y="54"/>
                    </a:lnTo>
                    <a:lnTo>
                      <a:pt x="85" y="47"/>
                    </a:lnTo>
                    <a:lnTo>
                      <a:pt x="79" y="47"/>
                    </a:lnTo>
                    <a:lnTo>
                      <a:pt x="72" y="47"/>
                    </a:lnTo>
                    <a:lnTo>
                      <a:pt x="60" y="35"/>
                    </a:lnTo>
                    <a:lnTo>
                      <a:pt x="48" y="23"/>
                    </a:lnTo>
                    <a:lnTo>
                      <a:pt x="43" y="23"/>
                    </a:lnTo>
                    <a:lnTo>
                      <a:pt x="36" y="23"/>
                    </a:lnTo>
                    <a:lnTo>
                      <a:pt x="30" y="18"/>
                    </a:lnTo>
                    <a:lnTo>
                      <a:pt x="24" y="11"/>
                    </a:lnTo>
                    <a:lnTo>
                      <a:pt x="18" y="11"/>
                    </a:lnTo>
                    <a:lnTo>
                      <a:pt x="12" y="11"/>
                    </a:lnTo>
                    <a:lnTo>
                      <a:pt x="7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1" name="Freeform 195"/>
              <p:cNvSpPr>
                <a:spLocks/>
              </p:cNvSpPr>
              <p:nvPr/>
            </p:nvSpPr>
            <p:spPr bwMode="auto">
              <a:xfrm flipH="1">
                <a:off x="6704" y="1181"/>
                <a:ext cx="3" cy="14"/>
              </a:xfrm>
              <a:custGeom>
                <a:avLst/>
                <a:gdLst>
                  <a:gd name="T0" fmla="*/ 12 w 12"/>
                  <a:gd name="T1" fmla="*/ 61 h 61"/>
                  <a:gd name="T2" fmla="*/ 12 w 12"/>
                  <a:gd name="T3" fmla="*/ 56 h 61"/>
                  <a:gd name="T4" fmla="*/ 12 w 12"/>
                  <a:gd name="T5" fmla="*/ 50 h 61"/>
                  <a:gd name="T6" fmla="*/ 6 w 12"/>
                  <a:gd name="T7" fmla="*/ 44 h 61"/>
                  <a:gd name="T8" fmla="*/ 0 w 12"/>
                  <a:gd name="T9" fmla="*/ 37 h 61"/>
                  <a:gd name="T10" fmla="*/ 0 w 12"/>
                  <a:gd name="T11" fmla="*/ 29 h 61"/>
                  <a:gd name="T12" fmla="*/ 0 w 12"/>
                  <a:gd name="T13" fmla="*/ 19 h 61"/>
                  <a:gd name="T14" fmla="*/ 0 w 12"/>
                  <a:gd name="T15" fmla="*/ 10 h 61"/>
                  <a:gd name="T16" fmla="*/ 0 w 12"/>
                  <a:gd name="T17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61">
                    <a:moveTo>
                      <a:pt x="12" y="61"/>
                    </a:moveTo>
                    <a:lnTo>
                      <a:pt x="12" y="56"/>
                    </a:lnTo>
                    <a:lnTo>
                      <a:pt x="12" y="50"/>
                    </a:lnTo>
                    <a:lnTo>
                      <a:pt x="6" y="44"/>
                    </a:lnTo>
                    <a:lnTo>
                      <a:pt x="0" y="37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2" name="Freeform 196"/>
              <p:cNvSpPr>
                <a:spLocks/>
              </p:cNvSpPr>
              <p:nvPr/>
            </p:nvSpPr>
            <p:spPr bwMode="auto">
              <a:xfrm flipH="1">
                <a:off x="6699" y="1181"/>
                <a:ext cx="8" cy="4"/>
              </a:xfrm>
              <a:custGeom>
                <a:avLst/>
                <a:gdLst>
                  <a:gd name="T0" fmla="*/ 25 w 25"/>
                  <a:gd name="T1" fmla="*/ 13 h 13"/>
                  <a:gd name="T2" fmla="*/ 19 w 25"/>
                  <a:gd name="T3" fmla="*/ 8 h 13"/>
                  <a:gd name="T4" fmla="*/ 12 w 25"/>
                  <a:gd name="T5" fmla="*/ 0 h 13"/>
                  <a:gd name="T6" fmla="*/ 6 w 25"/>
                  <a:gd name="T7" fmla="*/ 0 h 13"/>
                  <a:gd name="T8" fmla="*/ 0 w 25"/>
                  <a:gd name="T9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3">
                    <a:moveTo>
                      <a:pt x="25" y="13"/>
                    </a:moveTo>
                    <a:lnTo>
                      <a:pt x="19" y="8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3" name="Freeform 197"/>
              <p:cNvSpPr>
                <a:spLocks/>
              </p:cNvSpPr>
              <p:nvPr/>
            </p:nvSpPr>
            <p:spPr bwMode="auto">
              <a:xfrm flipH="1">
                <a:off x="6707" y="1179"/>
                <a:ext cx="8" cy="2"/>
              </a:xfrm>
              <a:custGeom>
                <a:avLst/>
                <a:gdLst>
                  <a:gd name="T0" fmla="*/ 24 w 24"/>
                  <a:gd name="T1" fmla="*/ 11 h 11"/>
                  <a:gd name="T2" fmla="*/ 18 w 24"/>
                  <a:gd name="T3" fmla="*/ 11 h 11"/>
                  <a:gd name="T4" fmla="*/ 12 w 24"/>
                  <a:gd name="T5" fmla="*/ 11 h 11"/>
                  <a:gd name="T6" fmla="*/ 7 w 24"/>
                  <a:gd name="T7" fmla="*/ 7 h 11"/>
                  <a:gd name="T8" fmla="*/ 0 w 24"/>
                  <a:gd name="T9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1">
                    <a:moveTo>
                      <a:pt x="24" y="11"/>
                    </a:moveTo>
                    <a:lnTo>
                      <a:pt x="18" y="11"/>
                    </a:lnTo>
                    <a:lnTo>
                      <a:pt x="12" y="11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4" name="Freeform 198"/>
              <p:cNvSpPr>
                <a:spLocks/>
              </p:cNvSpPr>
              <p:nvPr/>
            </p:nvSpPr>
            <p:spPr bwMode="auto">
              <a:xfrm flipH="1">
                <a:off x="6744" y="1160"/>
                <a:ext cx="17" cy="19"/>
              </a:xfrm>
              <a:custGeom>
                <a:avLst/>
                <a:gdLst>
                  <a:gd name="T0" fmla="*/ 37 w 49"/>
                  <a:gd name="T1" fmla="*/ 83 h 83"/>
                  <a:gd name="T2" fmla="*/ 32 w 49"/>
                  <a:gd name="T3" fmla="*/ 83 h 83"/>
                  <a:gd name="T4" fmla="*/ 25 w 49"/>
                  <a:gd name="T5" fmla="*/ 83 h 83"/>
                  <a:gd name="T6" fmla="*/ 19 w 49"/>
                  <a:gd name="T7" fmla="*/ 77 h 83"/>
                  <a:gd name="T8" fmla="*/ 13 w 49"/>
                  <a:gd name="T9" fmla="*/ 71 h 83"/>
                  <a:gd name="T10" fmla="*/ 7 w 49"/>
                  <a:gd name="T11" fmla="*/ 71 h 83"/>
                  <a:gd name="T12" fmla="*/ 0 w 49"/>
                  <a:gd name="T13" fmla="*/ 71 h 83"/>
                  <a:gd name="T14" fmla="*/ 0 w 49"/>
                  <a:gd name="T15" fmla="*/ 59 h 83"/>
                  <a:gd name="T16" fmla="*/ 0 w 49"/>
                  <a:gd name="T17" fmla="*/ 48 h 83"/>
                  <a:gd name="T18" fmla="*/ 0 w 49"/>
                  <a:gd name="T19" fmla="*/ 36 h 83"/>
                  <a:gd name="T20" fmla="*/ 0 w 49"/>
                  <a:gd name="T21" fmla="*/ 23 h 83"/>
                  <a:gd name="T22" fmla="*/ 12 w 49"/>
                  <a:gd name="T23" fmla="*/ 11 h 83"/>
                  <a:gd name="T24" fmla="*/ 25 w 49"/>
                  <a:gd name="T25" fmla="*/ 0 h 83"/>
                  <a:gd name="T26" fmla="*/ 37 w 49"/>
                  <a:gd name="T27" fmla="*/ 0 h 83"/>
                  <a:gd name="T28" fmla="*/ 49 w 49"/>
                  <a:gd name="T2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9" h="83">
                    <a:moveTo>
                      <a:pt x="37" y="83"/>
                    </a:moveTo>
                    <a:lnTo>
                      <a:pt x="32" y="83"/>
                    </a:lnTo>
                    <a:lnTo>
                      <a:pt x="25" y="83"/>
                    </a:lnTo>
                    <a:lnTo>
                      <a:pt x="19" y="77"/>
                    </a:lnTo>
                    <a:lnTo>
                      <a:pt x="13" y="71"/>
                    </a:lnTo>
                    <a:lnTo>
                      <a:pt x="7" y="71"/>
                    </a:lnTo>
                    <a:lnTo>
                      <a:pt x="0" y="71"/>
                    </a:lnTo>
                    <a:lnTo>
                      <a:pt x="0" y="59"/>
                    </a:lnTo>
                    <a:lnTo>
                      <a:pt x="0" y="48"/>
                    </a:lnTo>
                    <a:lnTo>
                      <a:pt x="0" y="36"/>
                    </a:lnTo>
                    <a:lnTo>
                      <a:pt x="0" y="23"/>
                    </a:lnTo>
                    <a:lnTo>
                      <a:pt x="12" y="11"/>
                    </a:lnTo>
                    <a:lnTo>
                      <a:pt x="25" y="0"/>
                    </a:lnTo>
                    <a:lnTo>
                      <a:pt x="37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5" name="Freeform 199"/>
              <p:cNvSpPr>
                <a:spLocks/>
              </p:cNvSpPr>
              <p:nvPr/>
            </p:nvSpPr>
            <p:spPr bwMode="auto">
              <a:xfrm flipH="1">
                <a:off x="6732" y="1177"/>
                <a:ext cx="15" cy="2"/>
              </a:xfrm>
              <a:custGeom>
                <a:avLst/>
                <a:gdLst>
                  <a:gd name="T0" fmla="*/ 0 w 49"/>
                  <a:gd name="T1" fmla="*/ 12 h 12"/>
                  <a:gd name="T2" fmla="*/ 11 w 49"/>
                  <a:gd name="T3" fmla="*/ 12 h 12"/>
                  <a:gd name="T4" fmla="*/ 24 w 49"/>
                  <a:gd name="T5" fmla="*/ 12 h 12"/>
                  <a:gd name="T6" fmla="*/ 30 w 49"/>
                  <a:gd name="T7" fmla="*/ 6 h 12"/>
                  <a:gd name="T8" fmla="*/ 36 w 49"/>
                  <a:gd name="T9" fmla="*/ 0 h 12"/>
                  <a:gd name="T10" fmla="*/ 42 w 49"/>
                  <a:gd name="T11" fmla="*/ 0 h 12"/>
                  <a:gd name="T12" fmla="*/ 49 w 49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9" h="12">
                    <a:moveTo>
                      <a:pt x="0" y="12"/>
                    </a:moveTo>
                    <a:lnTo>
                      <a:pt x="11" y="12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6" y="0"/>
                    </a:lnTo>
                    <a:lnTo>
                      <a:pt x="42" y="0"/>
                    </a:lnTo>
                    <a:lnTo>
                      <a:pt x="4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6" name="Freeform 200"/>
              <p:cNvSpPr>
                <a:spLocks/>
              </p:cNvSpPr>
              <p:nvPr/>
            </p:nvSpPr>
            <p:spPr bwMode="auto">
              <a:xfrm flipH="1">
                <a:off x="6715" y="1177"/>
                <a:ext cx="17" cy="2"/>
              </a:xfrm>
              <a:custGeom>
                <a:avLst/>
                <a:gdLst>
                  <a:gd name="T0" fmla="*/ 47 w 47"/>
                  <a:gd name="T1" fmla="*/ 12 h 12"/>
                  <a:gd name="T2" fmla="*/ 41 w 47"/>
                  <a:gd name="T3" fmla="*/ 12 h 12"/>
                  <a:gd name="T4" fmla="*/ 35 w 47"/>
                  <a:gd name="T5" fmla="*/ 12 h 12"/>
                  <a:gd name="T6" fmla="*/ 29 w 47"/>
                  <a:gd name="T7" fmla="*/ 6 h 12"/>
                  <a:gd name="T8" fmla="*/ 23 w 47"/>
                  <a:gd name="T9" fmla="*/ 0 h 12"/>
                  <a:gd name="T10" fmla="*/ 11 w 47"/>
                  <a:gd name="T11" fmla="*/ 0 h 12"/>
                  <a:gd name="T12" fmla="*/ 0 w 47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12">
                    <a:moveTo>
                      <a:pt x="47" y="12"/>
                    </a:moveTo>
                    <a:lnTo>
                      <a:pt x="41" y="12"/>
                    </a:lnTo>
                    <a:lnTo>
                      <a:pt x="35" y="12"/>
                    </a:lnTo>
                    <a:lnTo>
                      <a:pt x="29" y="6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7" name="Freeform 201"/>
              <p:cNvSpPr>
                <a:spLocks/>
              </p:cNvSpPr>
              <p:nvPr/>
            </p:nvSpPr>
            <p:spPr bwMode="auto">
              <a:xfrm flipH="1">
                <a:off x="6715" y="1171"/>
                <a:ext cx="17" cy="8"/>
              </a:xfrm>
              <a:custGeom>
                <a:avLst/>
                <a:gdLst>
                  <a:gd name="T0" fmla="*/ 47 w 47"/>
                  <a:gd name="T1" fmla="*/ 35 h 35"/>
                  <a:gd name="T2" fmla="*/ 47 w 47"/>
                  <a:gd name="T3" fmla="*/ 27 h 35"/>
                  <a:gd name="T4" fmla="*/ 47 w 47"/>
                  <a:gd name="T5" fmla="*/ 17 h 35"/>
                  <a:gd name="T6" fmla="*/ 47 w 47"/>
                  <a:gd name="T7" fmla="*/ 9 h 35"/>
                  <a:gd name="T8" fmla="*/ 47 w 47"/>
                  <a:gd name="T9" fmla="*/ 0 h 35"/>
                  <a:gd name="T10" fmla="*/ 35 w 47"/>
                  <a:gd name="T11" fmla="*/ 0 h 35"/>
                  <a:gd name="T12" fmla="*/ 23 w 47"/>
                  <a:gd name="T13" fmla="*/ 0 h 35"/>
                  <a:gd name="T14" fmla="*/ 11 w 47"/>
                  <a:gd name="T15" fmla="*/ 0 h 35"/>
                  <a:gd name="T16" fmla="*/ 0 w 47"/>
                  <a:gd name="T1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35">
                    <a:moveTo>
                      <a:pt x="47" y="35"/>
                    </a:moveTo>
                    <a:lnTo>
                      <a:pt x="47" y="27"/>
                    </a:lnTo>
                    <a:lnTo>
                      <a:pt x="47" y="17"/>
                    </a:lnTo>
                    <a:lnTo>
                      <a:pt x="47" y="9"/>
                    </a:lnTo>
                    <a:lnTo>
                      <a:pt x="47" y="0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8" name="Freeform 202"/>
              <p:cNvSpPr>
                <a:spLocks/>
              </p:cNvSpPr>
              <p:nvPr/>
            </p:nvSpPr>
            <p:spPr bwMode="auto">
              <a:xfrm flipH="1">
                <a:off x="6731" y="1171"/>
                <a:ext cx="1" cy="6"/>
              </a:xfrm>
              <a:custGeom>
                <a:avLst/>
                <a:gdLst>
                  <a:gd name="T0" fmla="*/ 23 h 23"/>
                  <a:gd name="T1" fmla="*/ 11 h 23"/>
                  <a:gd name="T2" fmla="*/ 0 h 2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3">
                    <a:moveTo>
                      <a:pt x="0" y="23"/>
                    </a:moveTo>
                    <a:lnTo>
                      <a:pt x="0" y="11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699" name="Freeform 203"/>
              <p:cNvSpPr>
                <a:spLocks/>
              </p:cNvSpPr>
              <p:nvPr/>
            </p:nvSpPr>
            <p:spPr bwMode="auto">
              <a:xfrm flipH="1">
                <a:off x="6732" y="1160"/>
                <a:ext cx="12" cy="11"/>
              </a:xfrm>
              <a:custGeom>
                <a:avLst/>
                <a:gdLst>
                  <a:gd name="T0" fmla="*/ 37 w 37"/>
                  <a:gd name="T1" fmla="*/ 48 h 48"/>
                  <a:gd name="T2" fmla="*/ 27 w 37"/>
                  <a:gd name="T3" fmla="*/ 38 h 48"/>
                  <a:gd name="T4" fmla="*/ 18 w 37"/>
                  <a:gd name="T5" fmla="*/ 29 h 48"/>
                  <a:gd name="T6" fmla="*/ 9 w 37"/>
                  <a:gd name="T7" fmla="*/ 21 h 48"/>
                  <a:gd name="T8" fmla="*/ 0 w 37"/>
                  <a:gd name="T9" fmla="*/ 11 h 48"/>
                  <a:gd name="T10" fmla="*/ 0 w 37"/>
                  <a:gd name="T11" fmla="*/ 5 h 48"/>
                  <a:gd name="T12" fmla="*/ 0 w 3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48">
                    <a:moveTo>
                      <a:pt x="37" y="48"/>
                    </a:moveTo>
                    <a:lnTo>
                      <a:pt x="27" y="38"/>
                    </a:lnTo>
                    <a:lnTo>
                      <a:pt x="18" y="29"/>
                    </a:lnTo>
                    <a:lnTo>
                      <a:pt x="9" y="21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8700" name="Line 204"/>
            <p:cNvSpPr>
              <a:spLocks noChangeShapeType="1"/>
            </p:cNvSpPr>
            <p:nvPr/>
          </p:nvSpPr>
          <p:spPr bwMode="auto">
            <a:xfrm flipV="1">
              <a:off x="5379" y="1997"/>
              <a:ext cx="0" cy="10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01" name="Text Box 205"/>
            <p:cNvSpPr txBox="1">
              <a:spLocks noChangeArrowheads="1"/>
            </p:cNvSpPr>
            <p:nvPr/>
          </p:nvSpPr>
          <p:spPr bwMode="auto">
            <a:xfrm>
              <a:off x="4777" y="3212"/>
              <a:ext cx="35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000">
                  <a:latin typeface="Arial" pitchFamily="34" charset="0"/>
                </a:rPr>
                <a:t>mol.%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2" name="Text Box 206"/>
            <p:cNvSpPr txBox="1">
              <a:spLocks noChangeArrowheads="1"/>
            </p:cNvSpPr>
            <p:nvPr/>
          </p:nvSpPr>
          <p:spPr bwMode="auto">
            <a:xfrm>
              <a:off x="4421" y="3081"/>
              <a:ext cx="280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CaO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3" name="Text Box 207"/>
            <p:cNvSpPr txBox="1">
              <a:spLocks noChangeArrowheads="1"/>
            </p:cNvSpPr>
            <p:nvPr/>
          </p:nvSpPr>
          <p:spPr bwMode="auto">
            <a:xfrm>
              <a:off x="4614" y="3081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20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4" name="Text Box 208"/>
            <p:cNvSpPr txBox="1">
              <a:spLocks noChangeArrowheads="1"/>
            </p:cNvSpPr>
            <p:nvPr/>
          </p:nvSpPr>
          <p:spPr bwMode="auto">
            <a:xfrm>
              <a:off x="4783" y="3081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40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5" name="Text Box 209"/>
            <p:cNvSpPr txBox="1">
              <a:spLocks noChangeArrowheads="1"/>
            </p:cNvSpPr>
            <p:nvPr/>
          </p:nvSpPr>
          <p:spPr bwMode="auto">
            <a:xfrm>
              <a:off x="4939" y="3081"/>
              <a:ext cx="20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60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6" name="Text Box 210"/>
            <p:cNvSpPr txBox="1">
              <a:spLocks noChangeArrowheads="1"/>
            </p:cNvSpPr>
            <p:nvPr/>
          </p:nvSpPr>
          <p:spPr bwMode="auto">
            <a:xfrm>
              <a:off x="5091" y="3081"/>
              <a:ext cx="24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80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7" name="Text Box 211"/>
            <p:cNvSpPr txBox="1">
              <a:spLocks noChangeArrowheads="1"/>
            </p:cNvSpPr>
            <p:nvPr/>
          </p:nvSpPr>
          <p:spPr bwMode="auto">
            <a:xfrm>
              <a:off x="5239" y="3081"/>
              <a:ext cx="267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UO</a:t>
              </a:r>
              <a:r>
                <a:rPr lang="en-US" sz="1000" baseline="-25000">
                  <a:latin typeface="Arial" pitchFamily="34" charset="0"/>
                </a:rPr>
                <a:t>2</a:t>
              </a:r>
              <a:endParaRPr lang="ru-RU" sz="1000">
                <a:latin typeface="Arial" pitchFamily="34" charset="0"/>
              </a:endParaRPr>
            </a:p>
          </p:txBody>
        </p:sp>
        <p:sp>
          <p:nvSpPr>
            <p:cNvPr id="618708" name="Line 212"/>
            <p:cNvSpPr>
              <a:spLocks noChangeShapeType="1"/>
            </p:cNvSpPr>
            <p:nvPr/>
          </p:nvSpPr>
          <p:spPr bwMode="auto">
            <a:xfrm>
              <a:off x="4564" y="3071"/>
              <a:ext cx="81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09" name="Line 213"/>
            <p:cNvSpPr>
              <a:spLocks noChangeShapeType="1"/>
            </p:cNvSpPr>
            <p:nvPr/>
          </p:nvSpPr>
          <p:spPr bwMode="auto">
            <a:xfrm flipV="1">
              <a:off x="4726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0" name="Line 214"/>
            <p:cNvSpPr>
              <a:spLocks noChangeShapeType="1"/>
            </p:cNvSpPr>
            <p:nvPr/>
          </p:nvSpPr>
          <p:spPr bwMode="auto">
            <a:xfrm flipV="1">
              <a:off x="4888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1" name="Line 215"/>
            <p:cNvSpPr>
              <a:spLocks noChangeShapeType="1"/>
            </p:cNvSpPr>
            <p:nvPr/>
          </p:nvSpPr>
          <p:spPr bwMode="auto">
            <a:xfrm flipV="1">
              <a:off x="5049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2" name="Line 216"/>
            <p:cNvSpPr>
              <a:spLocks noChangeShapeType="1"/>
            </p:cNvSpPr>
            <p:nvPr/>
          </p:nvSpPr>
          <p:spPr bwMode="auto">
            <a:xfrm flipV="1">
              <a:off x="5210" y="3033"/>
              <a:ext cx="0" cy="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3" name="Line 217"/>
            <p:cNvSpPr>
              <a:spLocks noChangeShapeType="1"/>
            </p:cNvSpPr>
            <p:nvPr/>
          </p:nvSpPr>
          <p:spPr bwMode="auto">
            <a:xfrm flipV="1">
              <a:off x="4564" y="1997"/>
              <a:ext cx="0" cy="107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14" name="Text Box 218"/>
            <p:cNvSpPr txBox="1">
              <a:spLocks noChangeArrowheads="1"/>
            </p:cNvSpPr>
            <p:nvPr/>
          </p:nvSpPr>
          <p:spPr bwMode="auto">
            <a:xfrm>
              <a:off x="4426" y="1901"/>
              <a:ext cx="29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000">
                  <a:latin typeface="Arial" pitchFamily="34" charset="0"/>
                </a:rPr>
                <a:t>T, </a:t>
              </a:r>
              <a:r>
                <a:rPr lang="en-US" sz="1000">
                  <a:latin typeface="Arial" pitchFamily="34" charset="0"/>
                  <a:sym typeface="Symbol" pitchFamily="18" charset="2"/>
                </a:rPr>
                <a:t>C</a:t>
              </a:r>
            </a:p>
          </p:txBody>
        </p:sp>
        <p:grpSp>
          <p:nvGrpSpPr>
            <p:cNvPr id="618715" name="Group 219"/>
            <p:cNvGrpSpPr>
              <a:grpSpLocks/>
            </p:cNvGrpSpPr>
            <p:nvPr/>
          </p:nvGrpSpPr>
          <p:grpSpPr bwMode="auto">
            <a:xfrm>
              <a:off x="4289" y="3011"/>
              <a:ext cx="310" cy="155"/>
              <a:chOff x="2214" y="3929"/>
              <a:chExt cx="442" cy="210"/>
            </a:xfrm>
          </p:grpSpPr>
          <p:sp>
            <p:nvSpPr>
              <p:cNvPr id="618716" name="Line 220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17" name="Text Box 221"/>
              <p:cNvSpPr txBox="1">
                <a:spLocks noChangeArrowheads="1"/>
              </p:cNvSpPr>
              <p:nvPr/>
            </p:nvSpPr>
            <p:spPr bwMode="auto">
              <a:xfrm>
                <a:off x="2214" y="3929"/>
                <a:ext cx="415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1000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18" name="Group 222"/>
            <p:cNvGrpSpPr>
              <a:grpSpLocks/>
            </p:cNvGrpSpPr>
            <p:nvPr/>
          </p:nvGrpSpPr>
          <p:grpSpPr bwMode="auto">
            <a:xfrm>
              <a:off x="4288" y="2322"/>
              <a:ext cx="311" cy="153"/>
              <a:chOff x="2213" y="3929"/>
              <a:chExt cx="443" cy="208"/>
            </a:xfrm>
          </p:grpSpPr>
          <p:sp>
            <p:nvSpPr>
              <p:cNvPr id="618719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0" name="Text Box 224"/>
              <p:cNvSpPr txBox="1">
                <a:spLocks noChangeArrowheads="1"/>
              </p:cNvSpPr>
              <p:nvPr/>
            </p:nvSpPr>
            <p:spPr bwMode="auto">
              <a:xfrm>
                <a:off x="2213" y="3929"/>
                <a:ext cx="416" cy="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2200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21" name="Group 225"/>
            <p:cNvGrpSpPr>
              <a:grpSpLocks/>
            </p:cNvGrpSpPr>
            <p:nvPr/>
          </p:nvGrpSpPr>
          <p:grpSpPr bwMode="auto">
            <a:xfrm>
              <a:off x="4289" y="1978"/>
              <a:ext cx="310" cy="155"/>
              <a:chOff x="2214" y="3929"/>
              <a:chExt cx="442" cy="210"/>
            </a:xfrm>
          </p:grpSpPr>
          <p:sp>
            <p:nvSpPr>
              <p:cNvPr id="618722" name="Line 226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3" name="Text Box 227"/>
              <p:cNvSpPr txBox="1">
                <a:spLocks noChangeArrowheads="1"/>
              </p:cNvSpPr>
              <p:nvPr/>
            </p:nvSpPr>
            <p:spPr bwMode="auto">
              <a:xfrm>
                <a:off x="2214" y="3929"/>
                <a:ext cx="415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2800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24" name="Group 228"/>
            <p:cNvGrpSpPr>
              <a:grpSpLocks/>
            </p:cNvGrpSpPr>
            <p:nvPr/>
          </p:nvGrpSpPr>
          <p:grpSpPr bwMode="auto">
            <a:xfrm>
              <a:off x="4288" y="2666"/>
              <a:ext cx="311" cy="155"/>
              <a:chOff x="2215" y="3929"/>
              <a:chExt cx="441" cy="210"/>
            </a:xfrm>
          </p:grpSpPr>
          <p:sp>
            <p:nvSpPr>
              <p:cNvPr id="618725" name="Line 229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6" name="Text Box 230"/>
              <p:cNvSpPr txBox="1">
                <a:spLocks noChangeArrowheads="1"/>
              </p:cNvSpPr>
              <p:nvPr/>
            </p:nvSpPr>
            <p:spPr bwMode="auto">
              <a:xfrm>
                <a:off x="2215" y="3929"/>
                <a:ext cx="414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1600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27" name="Group 231"/>
            <p:cNvGrpSpPr>
              <a:grpSpLocks/>
            </p:cNvGrpSpPr>
            <p:nvPr/>
          </p:nvGrpSpPr>
          <p:grpSpPr bwMode="auto">
            <a:xfrm>
              <a:off x="4289" y="2838"/>
              <a:ext cx="310" cy="154"/>
              <a:chOff x="2214" y="3929"/>
              <a:chExt cx="442" cy="208"/>
            </a:xfrm>
          </p:grpSpPr>
          <p:sp>
            <p:nvSpPr>
              <p:cNvPr id="618728" name="Line 232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29" name="Text Box 233"/>
              <p:cNvSpPr txBox="1">
                <a:spLocks noChangeArrowheads="1"/>
              </p:cNvSpPr>
              <p:nvPr/>
            </p:nvSpPr>
            <p:spPr bwMode="auto">
              <a:xfrm>
                <a:off x="2214" y="3929"/>
                <a:ext cx="415" cy="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1300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30" name="Group 234"/>
            <p:cNvGrpSpPr>
              <a:grpSpLocks/>
            </p:cNvGrpSpPr>
            <p:nvPr/>
          </p:nvGrpSpPr>
          <p:grpSpPr bwMode="auto">
            <a:xfrm>
              <a:off x="4288" y="2494"/>
              <a:ext cx="311" cy="153"/>
              <a:chOff x="2213" y="3929"/>
              <a:chExt cx="443" cy="208"/>
            </a:xfrm>
          </p:grpSpPr>
          <p:sp>
            <p:nvSpPr>
              <p:cNvPr id="618731" name="Line 235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32" name="Text Box 236"/>
              <p:cNvSpPr txBox="1">
                <a:spLocks noChangeArrowheads="1"/>
              </p:cNvSpPr>
              <p:nvPr/>
            </p:nvSpPr>
            <p:spPr bwMode="auto">
              <a:xfrm>
                <a:off x="2213" y="3929"/>
                <a:ext cx="416" cy="2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1900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33" name="Group 237"/>
            <p:cNvGrpSpPr>
              <a:grpSpLocks/>
            </p:cNvGrpSpPr>
            <p:nvPr/>
          </p:nvGrpSpPr>
          <p:grpSpPr bwMode="auto">
            <a:xfrm>
              <a:off x="4287" y="2150"/>
              <a:ext cx="312" cy="155"/>
              <a:chOff x="2212" y="3929"/>
              <a:chExt cx="444" cy="210"/>
            </a:xfrm>
          </p:grpSpPr>
          <p:sp>
            <p:nvSpPr>
              <p:cNvPr id="618734" name="Line 238"/>
              <p:cNvSpPr>
                <a:spLocks noChangeShapeType="1"/>
              </p:cNvSpPr>
              <p:nvPr/>
            </p:nvSpPr>
            <p:spPr bwMode="auto">
              <a:xfrm rot="5400000" flipV="1">
                <a:off x="2630" y="3984"/>
                <a:ext cx="0" cy="5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735" name="Text Box 239"/>
              <p:cNvSpPr txBox="1">
                <a:spLocks noChangeArrowheads="1"/>
              </p:cNvSpPr>
              <p:nvPr/>
            </p:nvSpPr>
            <p:spPr bwMode="auto">
              <a:xfrm>
                <a:off x="2212" y="3929"/>
                <a:ext cx="417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accent2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1pPr>
                <a:lvl2pPr marL="571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2pPr>
                <a:lvl3pPr marL="1143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3pPr>
                <a:lvl4pPr marL="17145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286000"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743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3200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657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4114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r"/>
                <a:r>
                  <a:rPr lang="en-US" sz="1000">
                    <a:latin typeface="Arial" pitchFamily="34" charset="0"/>
                  </a:rPr>
                  <a:t>2500</a:t>
                </a:r>
                <a:endParaRPr lang="ru-RU" sz="1000">
                  <a:latin typeface="Arial" pitchFamily="34" charset="0"/>
                </a:endParaRPr>
              </a:p>
            </p:txBody>
          </p:sp>
        </p:grpSp>
        <p:grpSp>
          <p:nvGrpSpPr>
            <p:cNvPr id="618736" name="Group 240"/>
            <p:cNvGrpSpPr>
              <a:grpSpLocks/>
            </p:cNvGrpSpPr>
            <p:nvPr/>
          </p:nvGrpSpPr>
          <p:grpSpPr bwMode="auto">
            <a:xfrm>
              <a:off x="4578" y="2091"/>
              <a:ext cx="797" cy="733"/>
              <a:chOff x="3918" y="1171"/>
              <a:chExt cx="1270" cy="1167"/>
            </a:xfrm>
          </p:grpSpPr>
          <p:grpSp>
            <p:nvGrpSpPr>
              <p:cNvPr id="618737" name="Group 241"/>
              <p:cNvGrpSpPr>
                <a:grpSpLocks/>
              </p:cNvGrpSpPr>
              <p:nvPr/>
            </p:nvGrpSpPr>
            <p:grpSpPr bwMode="auto">
              <a:xfrm rot="-252966">
                <a:off x="3918" y="1363"/>
                <a:ext cx="495" cy="332"/>
                <a:chOff x="3930" y="1364"/>
                <a:chExt cx="495" cy="312"/>
              </a:xfrm>
            </p:grpSpPr>
            <p:sp>
              <p:nvSpPr>
                <p:cNvPr id="618738" name="Freeform 242"/>
                <p:cNvSpPr>
                  <a:spLocks/>
                </p:cNvSpPr>
                <p:nvPr/>
              </p:nvSpPr>
              <p:spPr bwMode="auto">
                <a:xfrm rot="60000" flipH="1">
                  <a:off x="4392" y="1642"/>
                  <a:ext cx="33" cy="34"/>
                </a:xfrm>
                <a:custGeom>
                  <a:avLst/>
                  <a:gdLst>
                    <a:gd name="T0" fmla="*/ 0 w 95"/>
                    <a:gd name="T1" fmla="*/ 145 h 145"/>
                    <a:gd name="T2" fmla="*/ 0 w 95"/>
                    <a:gd name="T3" fmla="*/ 139 h 145"/>
                    <a:gd name="T4" fmla="*/ 0 w 95"/>
                    <a:gd name="T5" fmla="*/ 132 h 145"/>
                    <a:gd name="T6" fmla="*/ 12 w 95"/>
                    <a:gd name="T7" fmla="*/ 120 h 145"/>
                    <a:gd name="T8" fmla="*/ 24 w 95"/>
                    <a:gd name="T9" fmla="*/ 108 h 145"/>
                    <a:gd name="T10" fmla="*/ 24 w 95"/>
                    <a:gd name="T11" fmla="*/ 102 h 145"/>
                    <a:gd name="T12" fmla="*/ 24 w 95"/>
                    <a:gd name="T13" fmla="*/ 95 h 145"/>
                    <a:gd name="T14" fmla="*/ 33 w 95"/>
                    <a:gd name="T15" fmla="*/ 87 h 145"/>
                    <a:gd name="T16" fmla="*/ 41 w 95"/>
                    <a:gd name="T17" fmla="*/ 79 h 145"/>
                    <a:gd name="T18" fmla="*/ 51 w 95"/>
                    <a:gd name="T19" fmla="*/ 70 h 145"/>
                    <a:gd name="T20" fmla="*/ 59 w 95"/>
                    <a:gd name="T21" fmla="*/ 60 h 145"/>
                    <a:gd name="T22" fmla="*/ 59 w 95"/>
                    <a:gd name="T23" fmla="*/ 54 h 145"/>
                    <a:gd name="T24" fmla="*/ 59 w 95"/>
                    <a:gd name="T25" fmla="*/ 48 h 145"/>
                    <a:gd name="T26" fmla="*/ 65 w 95"/>
                    <a:gd name="T27" fmla="*/ 43 h 145"/>
                    <a:gd name="T28" fmla="*/ 72 w 95"/>
                    <a:gd name="T29" fmla="*/ 37 h 145"/>
                    <a:gd name="T30" fmla="*/ 72 w 95"/>
                    <a:gd name="T31" fmla="*/ 31 h 145"/>
                    <a:gd name="T32" fmla="*/ 72 w 95"/>
                    <a:gd name="T33" fmla="*/ 24 h 145"/>
                    <a:gd name="T34" fmla="*/ 83 w 95"/>
                    <a:gd name="T35" fmla="*/ 12 h 145"/>
                    <a:gd name="T36" fmla="*/ 95 w 95"/>
                    <a:gd name="T37" fmla="*/ 0 h 1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5" h="145">
                      <a:moveTo>
                        <a:pt x="0" y="145"/>
                      </a:moveTo>
                      <a:lnTo>
                        <a:pt x="0" y="139"/>
                      </a:lnTo>
                      <a:lnTo>
                        <a:pt x="0" y="132"/>
                      </a:lnTo>
                      <a:lnTo>
                        <a:pt x="12" y="120"/>
                      </a:lnTo>
                      <a:lnTo>
                        <a:pt x="24" y="108"/>
                      </a:lnTo>
                      <a:lnTo>
                        <a:pt x="24" y="102"/>
                      </a:lnTo>
                      <a:lnTo>
                        <a:pt x="24" y="95"/>
                      </a:lnTo>
                      <a:lnTo>
                        <a:pt x="33" y="87"/>
                      </a:lnTo>
                      <a:lnTo>
                        <a:pt x="41" y="79"/>
                      </a:lnTo>
                      <a:lnTo>
                        <a:pt x="51" y="70"/>
                      </a:lnTo>
                      <a:lnTo>
                        <a:pt x="59" y="60"/>
                      </a:lnTo>
                      <a:lnTo>
                        <a:pt x="59" y="54"/>
                      </a:lnTo>
                      <a:lnTo>
                        <a:pt x="59" y="48"/>
                      </a:lnTo>
                      <a:lnTo>
                        <a:pt x="65" y="43"/>
                      </a:lnTo>
                      <a:lnTo>
                        <a:pt x="72" y="37"/>
                      </a:lnTo>
                      <a:lnTo>
                        <a:pt x="72" y="31"/>
                      </a:lnTo>
                      <a:lnTo>
                        <a:pt x="72" y="24"/>
                      </a:lnTo>
                      <a:lnTo>
                        <a:pt x="83" y="12"/>
                      </a:lnTo>
                      <a:lnTo>
                        <a:pt x="95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39" name="Freeform 243"/>
                <p:cNvSpPr>
                  <a:spLocks/>
                </p:cNvSpPr>
                <p:nvPr/>
              </p:nvSpPr>
              <p:spPr bwMode="auto">
                <a:xfrm rot="60000" flipH="1">
                  <a:off x="4335" y="1590"/>
                  <a:ext cx="38" cy="31"/>
                </a:xfrm>
                <a:custGeom>
                  <a:avLst/>
                  <a:gdLst>
                    <a:gd name="T0" fmla="*/ 0 w 109"/>
                    <a:gd name="T1" fmla="*/ 132 h 132"/>
                    <a:gd name="T2" fmla="*/ 12 w 109"/>
                    <a:gd name="T3" fmla="*/ 120 h 132"/>
                    <a:gd name="T4" fmla="*/ 25 w 109"/>
                    <a:gd name="T5" fmla="*/ 107 h 132"/>
                    <a:gd name="T6" fmla="*/ 25 w 109"/>
                    <a:gd name="T7" fmla="*/ 103 h 132"/>
                    <a:gd name="T8" fmla="*/ 25 w 109"/>
                    <a:gd name="T9" fmla="*/ 96 h 132"/>
                    <a:gd name="T10" fmla="*/ 36 w 109"/>
                    <a:gd name="T11" fmla="*/ 84 h 132"/>
                    <a:gd name="T12" fmla="*/ 48 w 109"/>
                    <a:gd name="T13" fmla="*/ 72 h 132"/>
                    <a:gd name="T14" fmla="*/ 61 w 109"/>
                    <a:gd name="T15" fmla="*/ 61 h 132"/>
                    <a:gd name="T16" fmla="*/ 73 w 109"/>
                    <a:gd name="T17" fmla="*/ 49 h 132"/>
                    <a:gd name="T18" fmla="*/ 73 w 109"/>
                    <a:gd name="T19" fmla="*/ 43 h 132"/>
                    <a:gd name="T20" fmla="*/ 73 w 109"/>
                    <a:gd name="T21" fmla="*/ 36 h 132"/>
                    <a:gd name="T22" fmla="*/ 82 w 109"/>
                    <a:gd name="T23" fmla="*/ 27 h 132"/>
                    <a:gd name="T24" fmla="*/ 90 w 109"/>
                    <a:gd name="T25" fmla="*/ 18 h 132"/>
                    <a:gd name="T26" fmla="*/ 100 w 109"/>
                    <a:gd name="T27" fmla="*/ 9 h 132"/>
                    <a:gd name="T28" fmla="*/ 109 w 109"/>
                    <a:gd name="T29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9" h="132">
                      <a:moveTo>
                        <a:pt x="0" y="132"/>
                      </a:moveTo>
                      <a:lnTo>
                        <a:pt x="12" y="120"/>
                      </a:lnTo>
                      <a:lnTo>
                        <a:pt x="25" y="107"/>
                      </a:lnTo>
                      <a:lnTo>
                        <a:pt x="25" y="103"/>
                      </a:lnTo>
                      <a:lnTo>
                        <a:pt x="25" y="96"/>
                      </a:lnTo>
                      <a:lnTo>
                        <a:pt x="36" y="84"/>
                      </a:lnTo>
                      <a:lnTo>
                        <a:pt x="48" y="72"/>
                      </a:lnTo>
                      <a:lnTo>
                        <a:pt x="61" y="61"/>
                      </a:lnTo>
                      <a:lnTo>
                        <a:pt x="73" y="49"/>
                      </a:lnTo>
                      <a:lnTo>
                        <a:pt x="73" y="43"/>
                      </a:lnTo>
                      <a:lnTo>
                        <a:pt x="73" y="36"/>
                      </a:lnTo>
                      <a:lnTo>
                        <a:pt x="82" y="27"/>
                      </a:lnTo>
                      <a:lnTo>
                        <a:pt x="90" y="18"/>
                      </a:lnTo>
                      <a:lnTo>
                        <a:pt x="100" y="9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0" name="Freeform 244"/>
                <p:cNvSpPr>
                  <a:spLocks/>
                </p:cNvSpPr>
                <p:nvPr/>
              </p:nvSpPr>
              <p:spPr bwMode="auto">
                <a:xfrm rot="60000" flipH="1">
                  <a:off x="4273" y="1543"/>
                  <a:ext cx="36" cy="26"/>
                </a:xfrm>
                <a:custGeom>
                  <a:avLst/>
                  <a:gdLst>
                    <a:gd name="T0" fmla="*/ 0 w 107"/>
                    <a:gd name="T1" fmla="*/ 109 h 109"/>
                    <a:gd name="T2" fmla="*/ 25 w 107"/>
                    <a:gd name="T3" fmla="*/ 82 h 109"/>
                    <a:gd name="T4" fmla="*/ 52 w 107"/>
                    <a:gd name="T5" fmla="*/ 56 h 109"/>
                    <a:gd name="T6" fmla="*/ 79 w 107"/>
                    <a:gd name="T7" fmla="*/ 29 h 109"/>
                    <a:gd name="T8" fmla="*/ 107 w 107"/>
                    <a:gd name="T9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7" h="109">
                      <a:moveTo>
                        <a:pt x="0" y="109"/>
                      </a:moveTo>
                      <a:lnTo>
                        <a:pt x="25" y="82"/>
                      </a:lnTo>
                      <a:lnTo>
                        <a:pt x="52" y="56"/>
                      </a:lnTo>
                      <a:lnTo>
                        <a:pt x="79" y="29"/>
                      </a:lnTo>
                      <a:lnTo>
                        <a:pt x="107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1" name="Freeform 245"/>
                <p:cNvSpPr>
                  <a:spLocks/>
                </p:cNvSpPr>
                <p:nvPr/>
              </p:nvSpPr>
              <p:spPr bwMode="auto">
                <a:xfrm rot="60000" flipH="1">
                  <a:off x="4209" y="1499"/>
                  <a:ext cx="41" cy="29"/>
                </a:xfrm>
                <a:custGeom>
                  <a:avLst/>
                  <a:gdLst>
                    <a:gd name="T0" fmla="*/ 0 w 119"/>
                    <a:gd name="T1" fmla="*/ 121 h 121"/>
                    <a:gd name="T2" fmla="*/ 0 w 119"/>
                    <a:gd name="T3" fmla="*/ 115 h 121"/>
                    <a:gd name="T4" fmla="*/ 0 w 119"/>
                    <a:gd name="T5" fmla="*/ 108 h 121"/>
                    <a:gd name="T6" fmla="*/ 12 w 119"/>
                    <a:gd name="T7" fmla="*/ 96 h 121"/>
                    <a:gd name="T8" fmla="*/ 24 w 119"/>
                    <a:gd name="T9" fmla="*/ 85 h 121"/>
                    <a:gd name="T10" fmla="*/ 29 w 119"/>
                    <a:gd name="T11" fmla="*/ 85 h 121"/>
                    <a:gd name="T12" fmla="*/ 36 w 119"/>
                    <a:gd name="T13" fmla="*/ 85 h 121"/>
                    <a:gd name="T14" fmla="*/ 57 w 119"/>
                    <a:gd name="T15" fmla="*/ 63 h 121"/>
                    <a:gd name="T16" fmla="*/ 77 w 119"/>
                    <a:gd name="T17" fmla="*/ 42 h 121"/>
                    <a:gd name="T18" fmla="*/ 98 w 119"/>
                    <a:gd name="T19" fmla="*/ 21 h 121"/>
                    <a:gd name="T20" fmla="*/ 119 w 119"/>
                    <a:gd name="T21" fmla="*/ 0 h 1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9" h="121">
                      <a:moveTo>
                        <a:pt x="0" y="121"/>
                      </a:moveTo>
                      <a:lnTo>
                        <a:pt x="0" y="115"/>
                      </a:lnTo>
                      <a:lnTo>
                        <a:pt x="0" y="108"/>
                      </a:lnTo>
                      <a:lnTo>
                        <a:pt x="12" y="96"/>
                      </a:lnTo>
                      <a:lnTo>
                        <a:pt x="24" y="85"/>
                      </a:lnTo>
                      <a:lnTo>
                        <a:pt x="29" y="85"/>
                      </a:lnTo>
                      <a:lnTo>
                        <a:pt x="36" y="85"/>
                      </a:lnTo>
                      <a:lnTo>
                        <a:pt x="57" y="63"/>
                      </a:lnTo>
                      <a:lnTo>
                        <a:pt x="77" y="42"/>
                      </a:lnTo>
                      <a:lnTo>
                        <a:pt x="98" y="21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2" name="Freeform 246"/>
                <p:cNvSpPr>
                  <a:spLocks/>
                </p:cNvSpPr>
                <p:nvPr/>
              </p:nvSpPr>
              <p:spPr bwMode="auto">
                <a:xfrm rot="60000" flipH="1">
                  <a:off x="4143" y="1464"/>
                  <a:ext cx="38" cy="17"/>
                </a:xfrm>
                <a:custGeom>
                  <a:avLst/>
                  <a:gdLst>
                    <a:gd name="T0" fmla="*/ 0 w 108"/>
                    <a:gd name="T1" fmla="*/ 71 h 71"/>
                    <a:gd name="T2" fmla="*/ 6 w 108"/>
                    <a:gd name="T3" fmla="*/ 71 h 71"/>
                    <a:gd name="T4" fmla="*/ 11 w 108"/>
                    <a:gd name="T5" fmla="*/ 71 h 71"/>
                    <a:gd name="T6" fmla="*/ 23 w 108"/>
                    <a:gd name="T7" fmla="*/ 60 h 71"/>
                    <a:gd name="T8" fmla="*/ 36 w 108"/>
                    <a:gd name="T9" fmla="*/ 48 h 71"/>
                    <a:gd name="T10" fmla="*/ 42 w 108"/>
                    <a:gd name="T11" fmla="*/ 48 h 71"/>
                    <a:gd name="T12" fmla="*/ 48 w 108"/>
                    <a:gd name="T13" fmla="*/ 48 h 71"/>
                    <a:gd name="T14" fmla="*/ 60 w 108"/>
                    <a:gd name="T15" fmla="*/ 36 h 71"/>
                    <a:gd name="T16" fmla="*/ 71 w 108"/>
                    <a:gd name="T17" fmla="*/ 25 h 71"/>
                    <a:gd name="T18" fmla="*/ 83 w 108"/>
                    <a:gd name="T19" fmla="*/ 12 h 71"/>
                    <a:gd name="T20" fmla="*/ 96 w 108"/>
                    <a:gd name="T21" fmla="*/ 0 h 71"/>
                    <a:gd name="T22" fmla="*/ 102 w 108"/>
                    <a:gd name="T23" fmla="*/ 0 h 71"/>
                    <a:gd name="T24" fmla="*/ 108 w 108"/>
                    <a:gd name="T25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08" h="71">
                      <a:moveTo>
                        <a:pt x="0" y="71"/>
                      </a:moveTo>
                      <a:lnTo>
                        <a:pt x="6" y="71"/>
                      </a:lnTo>
                      <a:lnTo>
                        <a:pt x="11" y="71"/>
                      </a:lnTo>
                      <a:lnTo>
                        <a:pt x="23" y="60"/>
                      </a:lnTo>
                      <a:lnTo>
                        <a:pt x="36" y="48"/>
                      </a:lnTo>
                      <a:lnTo>
                        <a:pt x="42" y="48"/>
                      </a:lnTo>
                      <a:lnTo>
                        <a:pt x="48" y="48"/>
                      </a:lnTo>
                      <a:lnTo>
                        <a:pt x="60" y="36"/>
                      </a:lnTo>
                      <a:lnTo>
                        <a:pt x="71" y="25"/>
                      </a:lnTo>
                      <a:lnTo>
                        <a:pt x="83" y="1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3" name="Freeform 247"/>
                <p:cNvSpPr>
                  <a:spLocks/>
                </p:cNvSpPr>
                <p:nvPr/>
              </p:nvSpPr>
              <p:spPr bwMode="auto">
                <a:xfrm rot="60000" flipH="1">
                  <a:off x="4075" y="1425"/>
                  <a:ext cx="39" cy="21"/>
                </a:xfrm>
                <a:custGeom>
                  <a:avLst/>
                  <a:gdLst>
                    <a:gd name="T0" fmla="*/ 0 w 119"/>
                    <a:gd name="T1" fmla="*/ 86 h 86"/>
                    <a:gd name="T2" fmla="*/ 6 w 119"/>
                    <a:gd name="T3" fmla="*/ 86 h 86"/>
                    <a:gd name="T4" fmla="*/ 12 w 119"/>
                    <a:gd name="T5" fmla="*/ 86 h 86"/>
                    <a:gd name="T6" fmla="*/ 21 w 119"/>
                    <a:gd name="T7" fmla="*/ 76 h 86"/>
                    <a:gd name="T8" fmla="*/ 30 w 119"/>
                    <a:gd name="T9" fmla="*/ 67 h 86"/>
                    <a:gd name="T10" fmla="*/ 39 w 119"/>
                    <a:gd name="T11" fmla="*/ 57 h 86"/>
                    <a:gd name="T12" fmla="*/ 48 w 119"/>
                    <a:gd name="T13" fmla="*/ 49 h 86"/>
                    <a:gd name="T14" fmla="*/ 54 w 119"/>
                    <a:gd name="T15" fmla="*/ 49 h 86"/>
                    <a:gd name="T16" fmla="*/ 60 w 119"/>
                    <a:gd name="T17" fmla="*/ 49 h 86"/>
                    <a:gd name="T18" fmla="*/ 71 w 119"/>
                    <a:gd name="T19" fmla="*/ 37 h 86"/>
                    <a:gd name="T20" fmla="*/ 84 w 119"/>
                    <a:gd name="T21" fmla="*/ 25 h 86"/>
                    <a:gd name="T22" fmla="*/ 89 w 119"/>
                    <a:gd name="T23" fmla="*/ 25 h 86"/>
                    <a:gd name="T24" fmla="*/ 96 w 119"/>
                    <a:gd name="T25" fmla="*/ 25 h 86"/>
                    <a:gd name="T26" fmla="*/ 108 w 119"/>
                    <a:gd name="T27" fmla="*/ 13 h 86"/>
                    <a:gd name="T28" fmla="*/ 119 w 119"/>
                    <a:gd name="T2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19" h="86">
                      <a:moveTo>
                        <a:pt x="0" y="86"/>
                      </a:moveTo>
                      <a:lnTo>
                        <a:pt x="6" y="86"/>
                      </a:lnTo>
                      <a:lnTo>
                        <a:pt x="12" y="86"/>
                      </a:lnTo>
                      <a:lnTo>
                        <a:pt x="21" y="76"/>
                      </a:lnTo>
                      <a:lnTo>
                        <a:pt x="30" y="67"/>
                      </a:lnTo>
                      <a:lnTo>
                        <a:pt x="39" y="57"/>
                      </a:lnTo>
                      <a:lnTo>
                        <a:pt x="48" y="49"/>
                      </a:lnTo>
                      <a:lnTo>
                        <a:pt x="54" y="49"/>
                      </a:lnTo>
                      <a:lnTo>
                        <a:pt x="60" y="49"/>
                      </a:lnTo>
                      <a:lnTo>
                        <a:pt x="71" y="37"/>
                      </a:lnTo>
                      <a:lnTo>
                        <a:pt x="84" y="25"/>
                      </a:lnTo>
                      <a:lnTo>
                        <a:pt x="89" y="25"/>
                      </a:lnTo>
                      <a:lnTo>
                        <a:pt x="96" y="25"/>
                      </a:lnTo>
                      <a:lnTo>
                        <a:pt x="108" y="13"/>
                      </a:lnTo>
                      <a:lnTo>
                        <a:pt x="11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4" name="Freeform 248"/>
                <p:cNvSpPr>
                  <a:spLocks/>
                </p:cNvSpPr>
                <p:nvPr/>
              </p:nvSpPr>
              <p:spPr bwMode="auto">
                <a:xfrm rot="60000" flipH="1">
                  <a:off x="4011" y="1397"/>
                  <a:ext cx="35" cy="14"/>
                </a:xfrm>
                <a:custGeom>
                  <a:avLst/>
                  <a:gdLst>
                    <a:gd name="T0" fmla="*/ 0 w 96"/>
                    <a:gd name="T1" fmla="*/ 59 h 59"/>
                    <a:gd name="T2" fmla="*/ 6 w 96"/>
                    <a:gd name="T3" fmla="*/ 59 h 59"/>
                    <a:gd name="T4" fmla="*/ 12 w 96"/>
                    <a:gd name="T5" fmla="*/ 59 h 59"/>
                    <a:gd name="T6" fmla="*/ 23 w 96"/>
                    <a:gd name="T7" fmla="*/ 46 h 59"/>
                    <a:gd name="T8" fmla="*/ 36 w 96"/>
                    <a:gd name="T9" fmla="*/ 35 h 59"/>
                    <a:gd name="T10" fmla="*/ 42 w 96"/>
                    <a:gd name="T11" fmla="*/ 35 h 59"/>
                    <a:gd name="T12" fmla="*/ 48 w 96"/>
                    <a:gd name="T13" fmla="*/ 35 h 59"/>
                    <a:gd name="T14" fmla="*/ 60 w 96"/>
                    <a:gd name="T15" fmla="*/ 23 h 59"/>
                    <a:gd name="T16" fmla="*/ 73 w 96"/>
                    <a:gd name="T17" fmla="*/ 10 h 59"/>
                    <a:gd name="T18" fmla="*/ 78 w 96"/>
                    <a:gd name="T19" fmla="*/ 10 h 59"/>
                    <a:gd name="T20" fmla="*/ 84 w 96"/>
                    <a:gd name="T21" fmla="*/ 10 h 59"/>
                    <a:gd name="T22" fmla="*/ 90 w 96"/>
                    <a:gd name="T23" fmla="*/ 5 h 59"/>
                    <a:gd name="T24" fmla="*/ 96 w 96"/>
                    <a:gd name="T25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6" h="59">
                      <a:moveTo>
                        <a:pt x="0" y="59"/>
                      </a:moveTo>
                      <a:lnTo>
                        <a:pt x="6" y="59"/>
                      </a:lnTo>
                      <a:lnTo>
                        <a:pt x="12" y="59"/>
                      </a:lnTo>
                      <a:lnTo>
                        <a:pt x="23" y="46"/>
                      </a:lnTo>
                      <a:lnTo>
                        <a:pt x="36" y="35"/>
                      </a:lnTo>
                      <a:lnTo>
                        <a:pt x="42" y="35"/>
                      </a:lnTo>
                      <a:lnTo>
                        <a:pt x="48" y="35"/>
                      </a:lnTo>
                      <a:lnTo>
                        <a:pt x="60" y="23"/>
                      </a:lnTo>
                      <a:lnTo>
                        <a:pt x="73" y="10"/>
                      </a:lnTo>
                      <a:lnTo>
                        <a:pt x="78" y="10"/>
                      </a:lnTo>
                      <a:lnTo>
                        <a:pt x="84" y="10"/>
                      </a:lnTo>
                      <a:lnTo>
                        <a:pt x="90" y="5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5" name="Freeform 249"/>
                <p:cNvSpPr>
                  <a:spLocks/>
                </p:cNvSpPr>
                <p:nvPr/>
              </p:nvSpPr>
              <p:spPr bwMode="auto">
                <a:xfrm rot="60000" flipH="1">
                  <a:off x="3930" y="1364"/>
                  <a:ext cx="55" cy="20"/>
                </a:xfrm>
                <a:custGeom>
                  <a:avLst/>
                  <a:gdLst>
                    <a:gd name="T0" fmla="*/ 0 w 156"/>
                    <a:gd name="T1" fmla="*/ 83 h 83"/>
                    <a:gd name="T2" fmla="*/ 12 w 156"/>
                    <a:gd name="T3" fmla="*/ 72 h 83"/>
                    <a:gd name="T4" fmla="*/ 25 w 156"/>
                    <a:gd name="T5" fmla="*/ 60 h 83"/>
                    <a:gd name="T6" fmla="*/ 30 w 156"/>
                    <a:gd name="T7" fmla="*/ 60 h 83"/>
                    <a:gd name="T8" fmla="*/ 35 w 156"/>
                    <a:gd name="T9" fmla="*/ 60 h 83"/>
                    <a:gd name="T10" fmla="*/ 41 w 156"/>
                    <a:gd name="T11" fmla="*/ 54 h 83"/>
                    <a:gd name="T12" fmla="*/ 47 w 156"/>
                    <a:gd name="T13" fmla="*/ 47 h 83"/>
                    <a:gd name="T14" fmla="*/ 53 w 156"/>
                    <a:gd name="T15" fmla="*/ 47 h 83"/>
                    <a:gd name="T16" fmla="*/ 60 w 156"/>
                    <a:gd name="T17" fmla="*/ 47 h 83"/>
                    <a:gd name="T18" fmla="*/ 72 w 156"/>
                    <a:gd name="T19" fmla="*/ 35 h 83"/>
                    <a:gd name="T20" fmla="*/ 84 w 156"/>
                    <a:gd name="T21" fmla="*/ 24 h 83"/>
                    <a:gd name="T22" fmla="*/ 89 w 156"/>
                    <a:gd name="T23" fmla="*/ 24 h 83"/>
                    <a:gd name="T24" fmla="*/ 96 w 156"/>
                    <a:gd name="T25" fmla="*/ 24 h 83"/>
                    <a:gd name="T26" fmla="*/ 102 w 156"/>
                    <a:gd name="T27" fmla="*/ 19 h 83"/>
                    <a:gd name="T28" fmla="*/ 108 w 156"/>
                    <a:gd name="T29" fmla="*/ 12 h 83"/>
                    <a:gd name="T30" fmla="*/ 114 w 156"/>
                    <a:gd name="T31" fmla="*/ 12 h 83"/>
                    <a:gd name="T32" fmla="*/ 120 w 156"/>
                    <a:gd name="T33" fmla="*/ 12 h 83"/>
                    <a:gd name="T34" fmla="*/ 126 w 156"/>
                    <a:gd name="T35" fmla="*/ 6 h 83"/>
                    <a:gd name="T36" fmla="*/ 133 w 156"/>
                    <a:gd name="T37" fmla="*/ 0 h 83"/>
                    <a:gd name="T38" fmla="*/ 144 w 156"/>
                    <a:gd name="T39" fmla="*/ 0 h 83"/>
                    <a:gd name="T40" fmla="*/ 156 w 156"/>
                    <a:gd name="T41" fmla="*/ 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56" h="83">
                      <a:moveTo>
                        <a:pt x="0" y="83"/>
                      </a:moveTo>
                      <a:lnTo>
                        <a:pt x="12" y="72"/>
                      </a:lnTo>
                      <a:lnTo>
                        <a:pt x="25" y="60"/>
                      </a:lnTo>
                      <a:lnTo>
                        <a:pt x="30" y="60"/>
                      </a:lnTo>
                      <a:lnTo>
                        <a:pt x="35" y="60"/>
                      </a:lnTo>
                      <a:lnTo>
                        <a:pt x="41" y="54"/>
                      </a:lnTo>
                      <a:lnTo>
                        <a:pt x="47" y="47"/>
                      </a:lnTo>
                      <a:lnTo>
                        <a:pt x="53" y="47"/>
                      </a:lnTo>
                      <a:lnTo>
                        <a:pt x="60" y="47"/>
                      </a:lnTo>
                      <a:lnTo>
                        <a:pt x="72" y="35"/>
                      </a:lnTo>
                      <a:lnTo>
                        <a:pt x="84" y="24"/>
                      </a:lnTo>
                      <a:lnTo>
                        <a:pt x="89" y="24"/>
                      </a:lnTo>
                      <a:lnTo>
                        <a:pt x="96" y="24"/>
                      </a:lnTo>
                      <a:lnTo>
                        <a:pt x="102" y="19"/>
                      </a:lnTo>
                      <a:lnTo>
                        <a:pt x="108" y="12"/>
                      </a:lnTo>
                      <a:lnTo>
                        <a:pt x="114" y="12"/>
                      </a:lnTo>
                      <a:lnTo>
                        <a:pt x="120" y="12"/>
                      </a:lnTo>
                      <a:lnTo>
                        <a:pt x="126" y="6"/>
                      </a:lnTo>
                      <a:lnTo>
                        <a:pt x="133" y="0"/>
                      </a:lnTo>
                      <a:lnTo>
                        <a:pt x="144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grpSp>
            <p:nvGrpSpPr>
              <p:cNvPr id="618746" name="Group 250"/>
              <p:cNvGrpSpPr>
                <a:grpSpLocks/>
              </p:cNvGrpSpPr>
              <p:nvPr/>
            </p:nvGrpSpPr>
            <p:grpSpPr bwMode="auto">
              <a:xfrm>
                <a:off x="3955" y="1171"/>
                <a:ext cx="1233" cy="1167"/>
                <a:chOff x="3955" y="1171"/>
                <a:chExt cx="1233" cy="1167"/>
              </a:xfrm>
            </p:grpSpPr>
            <p:sp>
              <p:nvSpPr>
                <p:cNvPr id="618747" name="Freeform 251"/>
                <p:cNvSpPr>
                  <a:spLocks/>
                </p:cNvSpPr>
                <p:nvPr/>
              </p:nvSpPr>
              <p:spPr bwMode="auto">
                <a:xfrm rot="60000" flipH="1">
                  <a:off x="4329" y="2036"/>
                  <a:ext cx="4" cy="301"/>
                </a:xfrm>
                <a:custGeom>
                  <a:avLst/>
                  <a:gdLst>
                    <a:gd name="T0" fmla="*/ 0 w 11"/>
                    <a:gd name="T1" fmla="*/ 1272 h 1272"/>
                    <a:gd name="T2" fmla="*/ 0 w 11"/>
                    <a:gd name="T3" fmla="*/ 1248 h 1272"/>
                    <a:gd name="T4" fmla="*/ 0 w 11"/>
                    <a:gd name="T5" fmla="*/ 1224 h 1272"/>
                    <a:gd name="T6" fmla="*/ 0 w 11"/>
                    <a:gd name="T7" fmla="*/ 1200 h 1272"/>
                    <a:gd name="T8" fmla="*/ 0 w 11"/>
                    <a:gd name="T9" fmla="*/ 1177 h 1272"/>
                    <a:gd name="T10" fmla="*/ 5 w 11"/>
                    <a:gd name="T11" fmla="*/ 1171 h 1272"/>
                    <a:gd name="T12" fmla="*/ 11 w 11"/>
                    <a:gd name="T13" fmla="*/ 1164 h 1272"/>
                    <a:gd name="T14" fmla="*/ 11 w 11"/>
                    <a:gd name="T15" fmla="*/ 1152 h 1272"/>
                    <a:gd name="T16" fmla="*/ 11 w 11"/>
                    <a:gd name="T17" fmla="*/ 1140 h 1272"/>
                    <a:gd name="T18" fmla="*/ 6 w 11"/>
                    <a:gd name="T19" fmla="*/ 1135 h 1272"/>
                    <a:gd name="T20" fmla="*/ 0 w 11"/>
                    <a:gd name="T21" fmla="*/ 1128 h 1272"/>
                    <a:gd name="T22" fmla="*/ 0 w 11"/>
                    <a:gd name="T23" fmla="*/ 1086 h 1272"/>
                    <a:gd name="T24" fmla="*/ 0 w 11"/>
                    <a:gd name="T25" fmla="*/ 1044 h 1272"/>
                    <a:gd name="T26" fmla="*/ 0 w 11"/>
                    <a:gd name="T27" fmla="*/ 1002 h 1272"/>
                    <a:gd name="T28" fmla="*/ 0 w 11"/>
                    <a:gd name="T29" fmla="*/ 960 h 1272"/>
                    <a:gd name="T30" fmla="*/ 5 w 11"/>
                    <a:gd name="T31" fmla="*/ 954 h 1272"/>
                    <a:gd name="T32" fmla="*/ 11 w 11"/>
                    <a:gd name="T33" fmla="*/ 948 h 1272"/>
                    <a:gd name="T34" fmla="*/ 11 w 11"/>
                    <a:gd name="T35" fmla="*/ 910 h 1272"/>
                    <a:gd name="T36" fmla="*/ 11 w 11"/>
                    <a:gd name="T37" fmla="*/ 870 h 1272"/>
                    <a:gd name="T38" fmla="*/ 11 w 11"/>
                    <a:gd name="T39" fmla="*/ 831 h 1272"/>
                    <a:gd name="T40" fmla="*/ 11 w 11"/>
                    <a:gd name="T41" fmla="*/ 791 h 1272"/>
                    <a:gd name="T42" fmla="*/ 6 w 11"/>
                    <a:gd name="T43" fmla="*/ 786 h 1272"/>
                    <a:gd name="T44" fmla="*/ 0 w 11"/>
                    <a:gd name="T45" fmla="*/ 781 h 1272"/>
                    <a:gd name="T46" fmla="*/ 0 w 11"/>
                    <a:gd name="T47" fmla="*/ 755 h 1272"/>
                    <a:gd name="T48" fmla="*/ 0 w 11"/>
                    <a:gd name="T49" fmla="*/ 729 h 1272"/>
                    <a:gd name="T50" fmla="*/ 0 w 11"/>
                    <a:gd name="T51" fmla="*/ 703 h 1272"/>
                    <a:gd name="T52" fmla="*/ 0 w 11"/>
                    <a:gd name="T53" fmla="*/ 678 h 1272"/>
                    <a:gd name="T54" fmla="*/ 0 w 11"/>
                    <a:gd name="T55" fmla="*/ 653 h 1272"/>
                    <a:gd name="T56" fmla="*/ 0 w 11"/>
                    <a:gd name="T57" fmla="*/ 627 h 1272"/>
                    <a:gd name="T58" fmla="*/ 0 w 11"/>
                    <a:gd name="T59" fmla="*/ 601 h 1272"/>
                    <a:gd name="T60" fmla="*/ 0 w 11"/>
                    <a:gd name="T61" fmla="*/ 576 h 1272"/>
                    <a:gd name="T62" fmla="*/ 5 w 11"/>
                    <a:gd name="T63" fmla="*/ 570 h 1272"/>
                    <a:gd name="T64" fmla="*/ 11 w 11"/>
                    <a:gd name="T65" fmla="*/ 564 h 1272"/>
                    <a:gd name="T66" fmla="*/ 11 w 11"/>
                    <a:gd name="T67" fmla="*/ 497 h 1272"/>
                    <a:gd name="T68" fmla="*/ 11 w 11"/>
                    <a:gd name="T69" fmla="*/ 429 h 1272"/>
                    <a:gd name="T70" fmla="*/ 11 w 11"/>
                    <a:gd name="T71" fmla="*/ 362 h 1272"/>
                    <a:gd name="T72" fmla="*/ 11 w 11"/>
                    <a:gd name="T73" fmla="*/ 294 h 1272"/>
                    <a:gd name="T74" fmla="*/ 11 w 11"/>
                    <a:gd name="T75" fmla="*/ 228 h 1272"/>
                    <a:gd name="T76" fmla="*/ 11 w 11"/>
                    <a:gd name="T77" fmla="*/ 160 h 1272"/>
                    <a:gd name="T78" fmla="*/ 11 w 11"/>
                    <a:gd name="T79" fmla="*/ 92 h 1272"/>
                    <a:gd name="T80" fmla="*/ 11 w 11"/>
                    <a:gd name="T81" fmla="*/ 24 h 1272"/>
                    <a:gd name="T82" fmla="*/ 6 w 11"/>
                    <a:gd name="T83" fmla="*/ 19 h 1272"/>
                    <a:gd name="T84" fmla="*/ 0 w 11"/>
                    <a:gd name="T85" fmla="*/ 12 h 1272"/>
                    <a:gd name="T86" fmla="*/ 0 w 11"/>
                    <a:gd name="T87" fmla="*/ 6 h 1272"/>
                    <a:gd name="T88" fmla="*/ 0 w 11"/>
                    <a:gd name="T89" fmla="*/ 0 h 12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1" h="1272">
                      <a:moveTo>
                        <a:pt x="0" y="1272"/>
                      </a:moveTo>
                      <a:lnTo>
                        <a:pt x="0" y="1248"/>
                      </a:lnTo>
                      <a:lnTo>
                        <a:pt x="0" y="1224"/>
                      </a:lnTo>
                      <a:lnTo>
                        <a:pt x="0" y="1200"/>
                      </a:lnTo>
                      <a:lnTo>
                        <a:pt x="0" y="1177"/>
                      </a:lnTo>
                      <a:lnTo>
                        <a:pt x="5" y="1171"/>
                      </a:lnTo>
                      <a:lnTo>
                        <a:pt x="11" y="1164"/>
                      </a:lnTo>
                      <a:lnTo>
                        <a:pt x="11" y="1152"/>
                      </a:lnTo>
                      <a:lnTo>
                        <a:pt x="11" y="1140"/>
                      </a:lnTo>
                      <a:lnTo>
                        <a:pt x="6" y="1135"/>
                      </a:lnTo>
                      <a:lnTo>
                        <a:pt x="0" y="1128"/>
                      </a:lnTo>
                      <a:lnTo>
                        <a:pt x="0" y="1086"/>
                      </a:lnTo>
                      <a:lnTo>
                        <a:pt x="0" y="1044"/>
                      </a:lnTo>
                      <a:lnTo>
                        <a:pt x="0" y="1002"/>
                      </a:lnTo>
                      <a:lnTo>
                        <a:pt x="0" y="960"/>
                      </a:lnTo>
                      <a:lnTo>
                        <a:pt x="5" y="954"/>
                      </a:lnTo>
                      <a:lnTo>
                        <a:pt x="11" y="948"/>
                      </a:lnTo>
                      <a:lnTo>
                        <a:pt x="11" y="910"/>
                      </a:lnTo>
                      <a:lnTo>
                        <a:pt x="11" y="870"/>
                      </a:lnTo>
                      <a:lnTo>
                        <a:pt x="11" y="831"/>
                      </a:lnTo>
                      <a:lnTo>
                        <a:pt x="11" y="791"/>
                      </a:lnTo>
                      <a:lnTo>
                        <a:pt x="6" y="786"/>
                      </a:lnTo>
                      <a:lnTo>
                        <a:pt x="0" y="781"/>
                      </a:lnTo>
                      <a:lnTo>
                        <a:pt x="0" y="755"/>
                      </a:lnTo>
                      <a:lnTo>
                        <a:pt x="0" y="729"/>
                      </a:lnTo>
                      <a:lnTo>
                        <a:pt x="0" y="703"/>
                      </a:lnTo>
                      <a:lnTo>
                        <a:pt x="0" y="678"/>
                      </a:lnTo>
                      <a:lnTo>
                        <a:pt x="0" y="653"/>
                      </a:lnTo>
                      <a:lnTo>
                        <a:pt x="0" y="627"/>
                      </a:lnTo>
                      <a:lnTo>
                        <a:pt x="0" y="601"/>
                      </a:lnTo>
                      <a:lnTo>
                        <a:pt x="0" y="576"/>
                      </a:lnTo>
                      <a:lnTo>
                        <a:pt x="5" y="570"/>
                      </a:lnTo>
                      <a:lnTo>
                        <a:pt x="11" y="564"/>
                      </a:lnTo>
                      <a:lnTo>
                        <a:pt x="11" y="497"/>
                      </a:lnTo>
                      <a:lnTo>
                        <a:pt x="11" y="429"/>
                      </a:lnTo>
                      <a:lnTo>
                        <a:pt x="11" y="362"/>
                      </a:lnTo>
                      <a:lnTo>
                        <a:pt x="11" y="294"/>
                      </a:lnTo>
                      <a:lnTo>
                        <a:pt x="11" y="228"/>
                      </a:lnTo>
                      <a:lnTo>
                        <a:pt x="11" y="160"/>
                      </a:lnTo>
                      <a:lnTo>
                        <a:pt x="11" y="92"/>
                      </a:lnTo>
                      <a:lnTo>
                        <a:pt x="11" y="24"/>
                      </a:lnTo>
                      <a:lnTo>
                        <a:pt x="6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8" name="Freeform 252"/>
                <p:cNvSpPr>
                  <a:spLocks/>
                </p:cNvSpPr>
                <p:nvPr/>
              </p:nvSpPr>
              <p:spPr bwMode="auto">
                <a:xfrm rot="60000" flipH="1">
                  <a:off x="4539" y="2040"/>
                  <a:ext cx="3" cy="298"/>
                </a:xfrm>
                <a:custGeom>
                  <a:avLst/>
                  <a:gdLst>
                    <a:gd name="T0" fmla="*/ 0 w 11"/>
                    <a:gd name="T1" fmla="*/ 1260 h 1260"/>
                    <a:gd name="T2" fmla="*/ 0 w 11"/>
                    <a:gd name="T3" fmla="*/ 1185 h 1260"/>
                    <a:gd name="T4" fmla="*/ 0 w 11"/>
                    <a:gd name="T5" fmla="*/ 1110 h 1260"/>
                    <a:gd name="T6" fmla="*/ 0 w 11"/>
                    <a:gd name="T7" fmla="*/ 1035 h 1260"/>
                    <a:gd name="T8" fmla="*/ 0 w 11"/>
                    <a:gd name="T9" fmla="*/ 960 h 1260"/>
                    <a:gd name="T10" fmla="*/ 0 w 11"/>
                    <a:gd name="T11" fmla="*/ 885 h 1260"/>
                    <a:gd name="T12" fmla="*/ 0 w 11"/>
                    <a:gd name="T13" fmla="*/ 810 h 1260"/>
                    <a:gd name="T14" fmla="*/ 0 w 11"/>
                    <a:gd name="T15" fmla="*/ 735 h 1260"/>
                    <a:gd name="T16" fmla="*/ 0 w 11"/>
                    <a:gd name="T17" fmla="*/ 660 h 1260"/>
                    <a:gd name="T18" fmla="*/ 0 w 11"/>
                    <a:gd name="T19" fmla="*/ 585 h 1260"/>
                    <a:gd name="T20" fmla="*/ 0 w 11"/>
                    <a:gd name="T21" fmla="*/ 510 h 1260"/>
                    <a:gd name="T22" fmla="*/ 0 w 11"/>
                    <a:gd name="T23" fmla="*/ 435 h 1260"/>
                    <a:gd name="T24" fmla="*/ 0 w 11"/>
                    <a:gd name="T25" fmla="*/ 360 h 1260"/>
                    <a:gd name="T26" fmla="*/ 0 w 11"/>
                    <a:gd name="T27" fmla="*/ 285 h 1260"/>
                    <a:gd name="T28" fmla="*/ 0 w 11"/>
                    <a:gd name="T29" fmla="*/ 210 h 1260"/>
                    <a:gd name="T30" fmla="*/ 0 w 11"/>
                    <a:gd name="T31" fmla="*/ 135 h 1260"/>
                    <a:gd name="T32" fmla="*/ 0 w 11"/>
                    <a:gd name="T33" fmla="*/ 60 h 1260"/>
                    <a:gd name="T34" fmla="*/ 5 w 11"/>
                    <a:gd name="T35" fmla="*/ 54 h 1260"/>
                    <a:gd name="T36" fmla="*/ 11 w 11"/>
                    <a:gd name="T37" fmla="*/ 47 h 1260"/>
                    <a:gd name="T38" fmla="*/ 11 w 11"/>
                    <a:gd name="T39" fmla="*/ 41 h 1260"/>
                    <a:gd name="T40" fmla="*/ 11 w 11"/>
                    <a:gd name="T41" fmla="*/ 35 h 1260"/>
                    <a:gd name="T42" fmla="*/ 5 w 11"/>
                    <a:gd name="T43" fmla="*/ 29 h 1260"/>
                    <a:gd name="T44" fmla="*/ 0 w 11"/>
                    <a:gd name="T45" fmla="*/ 24 h 1260"/>
                    <a:gd name="T46" fmla="*/ 0 w 11"/>
                    <a:gd name="T47" fmla="*/ 12 h 1260"/>
                    <a:gd name="T48" fmla="*/ 0 w 11"/>
                    <a:gd name="T49" fmla="*/ 0 h 12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1" h="1260">
                      <a:moveTo>
                        <a:pt x="0" y="1260"/>
                      </a:moveTo>
                      <a:lnTo>
                        <a:pt x="0" y="1185"/>
                      </a:lnTo>
                      <a:lnTo>
                        <a:pt x="0" y="1110"/>
                      </a:lnTo>
                      <a:lnTo>
                        <a:pt x="0" y="1035"/>
                      </a:lnTo>
                      <a:lnTo>
                        <a:pt x="0" y="960"/>
                      </a:lnTo>
                      <a:lnTo>
                        <a:pt x="0" y="885"/>
                      </a:lnTo>
                      <a:lnTo>
                        <a:pt x="0" y="810"/>
                      </a:lnTo>
                      <a:lnTo>
                        <a:pt x="0" y="735"/>
                      </a:lnTo>
                      <a:lnTo>
                        <a:pt x="0" y="660"/>
                      </a:lnTo>
                      <a:lnTo>
                        <a:pt x="0" y="585"/>
                      </a:lnTo>
                      <a:lnTo>
                        <a:pt x="0" y="510"/>
                      </a:lnTo>
                      <a:lnTo>
                        <a:pt x="0" y="435"/>
                      </a:lnTo>
                      <a:lnTo>
                        <a:pt x="0" y="360"/>
                      </a:lnTo>
                      <a:lnTo>
                        <a:pt x="0" y="285"/>
                      </a:lnTo>
                      <a:lnTo>
                        <a:pt x="0" y="210"/>
                      </a:lnTo>
                      <a:lnTo>
                        <a:pt x="0" y="135"/>
                      </a:lnTo>
                      <a:lnTo>
                        <a:pt x="0" y="60"/>
                      </a:lnTo>
                      <a:lnTo>
                        <a:pt x="5" y="54"/>
                      </a:lnTo>
                      <a:lnTo>
                        <a:pt x="11" y="47"/>
                      </a:lnTo>
                      <a:lnTo>
                        <a:pt x="11" y="41"/>
                      </a:lnTo>
                      <a:lnTo>
                        <a:pt x="11" y="35"/>
                      </a:lnTo>
                      <a:lnTo>
                        <a:pt x="5" y="29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49" name="Freeform 253"/>
                <p:cNvSpPr>
                  <a:spLocks/>
                </p:cNvSpPr>
                <p:nvPr/>
              </p:nvSpPr>
              <p:spPr bwMode="auto">
                <a:xfrm rot="60000" flipH="1">
                  <a:off x="5001" y="2182"/>
                  <a:ext cx="30" cy="26"/>
                </a:xfrm>
                <a:custGeom>
                  <a:avLst/>
                  <a:gdLst>
                    <a:gd name="T0" fmla="*/ 0 w 84"/>
                    <a:gd name="T1" fmla="*/ 109 h 109"/>
                    <a:gd name="T2" fmla="*/ 9 w 84"/>
                    <a:gd name="T3" fmla="*/ 99 h 109"/>
                    <a:gd name="T4" fmla="*/ 17 w 84"/>
                    <a:gd name="T5" fmla="*/ 90 h 109"/>
                    <a:gd name="T6" fmla="*/ 27 w 84"/>
                    <a:gd name="T7" fmla="*/ 81 h 109"/>
                    <a:gd name="T8" fmla="*/ 36 w 84"/>
                    <a:gd name="T9" fmla="*/ 72 h 109"/>
                    <a:gd name="T10" fmla="*/ 36 w 84"/>
                    <a:gd name="T11" fmla="*/ 67 h 109"/>
                    <a:gd name="T12" fmla="*/ 36 w 84"/>
                    <a:gd name="T13" fmla="*/ 60 h 109"/>
                    <a:gd name="T14" fmla="*/ 48 w 84"/>
                    <a:gd name="T15" fmla="*/ 48 h 109"/>
                    <a:gd name="T16" fmla="*/ 61 w 84"/>
                    <a:gd name="T17" fmla="*/ 36 h 109"/>
                    <a:gd name="T18" fmla="*/ 61 w 84"/>
                    <a:gd name="T19" fmla="*/ 30 h 109"/>
                    <a:gd name="T20" fmla="*/ 61 w 84"/>
                    <a:gd name="T21" fmla="*/ 23 h 109"/>
                    <a:gd name="T22" fmla="*/ 73 w 84"/>
                    <a:gd name="T23" fmla="*/ 12 h 109"/>
                    <a:gd name="T24" fmla="*/ 84 w 84"/>
                    <a:gd name="T25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84" h="109">
                      <a:moveTo>
                        <a:pt x="0" y="109"/>
                      </a:moveTo>
                      <a:lnTo>
                        <a:pt x="9" y="99"/>
                      </a:lnTo>
                      <a:lnTo>
                        <a:pt x="17" y="90"/>
                      </a:lnTo>
                      <a:lnTo>
                        <a:pt x="27" y="81"/>
                      </a:lnTo>
                      <a:lnTo>
                        <a:pt x="36" y="72"/>
                      </a:lnTo>
                      <a:lnTo>
                        <a:pt x="36" y="67"/>
                      </a:lnTo>
                      <a:lnTo>
                        <a:pt x="36" y="60"/>
                      </a:lnTo>
                      <a:lnTo>
                        <a:pt x="48" y="48"/>
                      </a:lnTo>
                      <a:lnTo>
                        <a:pt x="61" y="36"/>
                      </a:lnTo>
                      <a:lnTo>
                        <a:pt x="61" y="30"/>
                      </a:lnTo>
                      <a:lnTo>
                        <a:pt x="61" y="23"/>
                      </a:lnTo>
                      <a:lnTo>
                        <a:pt x="73" y="12"/>
                      </a:lnTo>
                      <a:lnTo>
                        <a:pt x="8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0" name="Freeform 254"/>
                <p:cNvSpPr>
                  <a:spLocks/>
                </p:cNvSpPr>
                <p:nvPr/>
              </p:nvSpPr>
              <p:spPr bwMode="auto">
                <a:xfrm rot="60000" flipH="1">
                  <a:off x="4625" y="1854"/>
                  <a:ext cx="360" cy="305"/>
                </a:xfrm>
                <a:custGeom>
                  <a:avLst/>
                  <a:gdLst>
                    <a:gd name="T0" fmla="*/ 0 w 1044"/>
                    <a:gd name="T1" fmla="*/ 1279 h 1284"/>
                    <a:gd name="T2" fmla="*/ 12 w 1044"/>
                    <a:gd name="T3" fmla="*/ 1261 h 1284"/>
                    <a:gd name="T4" fmla="*/ 25 w 1044"/>
                    <a:gd name="T5" fmla="*/ 1243 h 1284"/>
                    <a:gd name="T6" fmla="*/ 36 w 1044"/>
                    <a:gd name="T7" fmla="*/ 1225 h 1284"/>
                    <a:gd name="T8" fmla="*/ 48 w 1044"/>
                    <a:gd name="T9" fmla="*/ 1207 h 1284"/>
                    <a:gd name="T10" fmla="*/ 60 w 1044"/>
                    <a:gd name="T11" fmla="*/ 1190 h 1284"/>
                    <a:gd name="T12" fmla="*/ 72 w 1044"/>
                    <a:gd name="T13" fmla="*/ 1171 h 1284"/>
                    <a:gd name="T14" fmla="*/ 81 w 1044"/>
                    <a:gd name="T15" fmla="*/ 1156 h 1284"/>
                    <a:gd name="T16" fmla="*/ 100 w 1044"/>
                    <a:gd name="T17" fmla="*/ 1138 h 1284"/>
                    <a:gd name="T18" fmla="*/ 108 w 1044"/>
                    <a:gd name="T19" fmla="*/ 1123 h 1284"/>
                    <a:gd name="T20" fmla="*/ 120 w 1044"/>
                    <a:gd name="T21" fmla="*/ 1105 h 1284"/>
                    <a:gd name="T22" fmla="*/ 132 w 1044"/>
                    <a:gd name="T23" fmla="*/ 1086 h 1284"/>
                    <a:gd name="T24" fmla="*/ 141 w 1044"/>
                    <a:gd name="T25" fmla="*/ 1072 h 1284"/>
                    <a:gd name="T26" fmla="*/ 158 w 1044"/>
                    <a:gd name="T27" fmla="*/ 1055 h 1284"/>
                    <a:gd name="T28" fmla="*/ 168 w 1044"/>
                    <a:gd name="T29" fmla="*/ 1040 h 1284"/>
                    <a:gd name="T30" fmla="*/ 179 w 1044"/>
                    <a:gd name="T31" fmla="*/ 1021 h 1284"/>
                    <a:gd name="T32" fmla="*/ 192 w 1044"/>
                    <a:gd name="T33" fmla="*/ 1003 h 1284"/>
                    <a:gd name="T34" fmla="*/ 204 w 1044"/>
                    <a:gd name="T35" fmla="*/ 984 h 1284"/>
                    <a:gd name="T36" fmla="*/ 216 w 1044"/>
                    <a:gd name="T37" fmla="*/ 967 h 1284"/>
                    <a:gd name="T38" fmla="*/ 225 w 1044"/>
                    <a:gd name="T39" fmla="*/ 952 h 1284"/>
                    <a:gd name="T40" fmla="*/ 244 w 1044"/>
                    <a:gd name="T41" fmla="*/ 934 h 1284"/>
                    <a:gd name="T42" fmla="*/ 252 w 1044"/>
                    <a:gd name="T43" fmla="*/ 919 h 1284"/>
                    <a:gd name="T44" fmla="*/ 264 w 1044"/>
                    <a:gd name="T45" fmla="*/ 901 h 1284"/>
                    <a:gd name="T46" fmla="*/ 275 w 1044"/>
                    <a:gd name="T47" fmla="*/ 883 h 1284"/>
                    <a:gd name="T48" fmla="*/ 281 w 1044"/>
                    <a:gd name="T49" fmla="*/ 871 h 1284"/>
                    <a:gd name="T50" fmla="*/ 288 w 1044"/>
                    <a:gd name="T51" fmla="*/ 859 h 1284"/>
                    <a:gd name="T52" fmla="*/ 300 w 1044"/>
                    <a:gd name="T53" fmla="*/ 840 h 1284"/>
                    <a:gd name="T54" fmla="*/ 325 w 1044"/>
                    <a:gd name="T55" fmla="*/ 817 h 1284"/>
                    <a:gd name="T56" fmla="*/ 336 w 1044"/>
                    <a:gd name="T57" fmla="*/ 799 h 1284"/>
                    <a:gd name="T58" fmla="*/ 346 w 1044"/>
                    <a:gd name="T59" fmla="*/ 784 h 1284"/>
                    <a:gd name="T60" fmla="*/ 363 w 1044"/>
                    <a:gd name="T61" fmla="*/ 765 h 1284"/>
                    <a:gd name="T62" fmla="*/ 373 w 1044"/>
                    <a:gd name="T63" fmla="*/ 751 h 1284"/>
                    <a:gd name="T64" fmla="*/ 384 w 1044"/>
                    <a:gd name="T65" fmla="*/ 733 h 1284"/>
                    <a:gd name="T66" fmla="*/ 396 w 1044"/>
                    <a:gd name="T67" fmla="*/ 715 h 1284"/>
                    <a:gd name="T68" fmla="*/ 405 w 1044"/>
                    <a:gd name="T69" fmla="*/ 700 h 1284"/>
                    <a:gd name="T70" fmla="*/ 423 w 1044"/>
                    <a:gd name="T71" fmla="*/ 682 h 1284"/>
                    <a:gd name="T72" fmla="*/ 432 w 1044"/>
                    <a:gd name="T73" fmla="*/ 667 h 1284"/>
                    <a:gd name="T74" fmla="*/ 442 w 1044"/>
                    <a:gd name="T75" fmla="*/ 652 h 1284"/>
                    <a:gd name="T76" fmla="*/ 459 w 1044"/>
                    <a:gd name="T77" fmla="*/ 633 h 1284"/>
                    <a:gd name="T78" fmla="*/ 469 w 1044"/>
                    <a:gd name="T79" fmla="*/ 619 h 1284"/>
                    <a:gd name="T80" fmla="*/ 484 w 1044"/>
                    <a:gd name="T81" fmla="*/ 598 h 1284"/>
                    <a:gd name="T82" fmla="*/ 513 w 1044"/>
                    <a:gd name="T83" fmla="*/ 568 h 1284"/>
                    <a:gd name="T84" fmla="*/ 529 w 1044"/>
                    <a:gd name="T85" fmla="*/ 547 h 1284"/>
                    <a:gd name="T86" fmla="*/ 537 w 1044"/>
                    <a:gd name="T87" fmla="*/ 532 h 1284"/>
                    <a:gd name="T88" fmla="*/ 555 w 1044"/>
                    <a:gd name="T89" fmla="*/ 515 h 1284"/>
                    <a:gd name="T90" fmla="*/ 565 w 1044"/>
                    <a:gd name="T91" fmla="*/ 499 h 1284"/>
                    <a:gd name="T92" fmla="*/ 582 w 1044"/>
                    <a:gd name="T93" fmla="*/ 475 h 1284"/>
                    <a:gd name="T94" fmla="*/ 618 w 1044"/>
                    <a:gd name="T95" fmla="*/ 438 h 1284"/>
                    <a:gd name="T96" fmla="*/ 636 w 1044"/>
                    <a:gd name="T97" fmla="*/ 415 h 1284"/>
                    <a:gd name="T98" fmla="*/ 657 w 1044"/>
                    <a:gd name="T99" fmla="*/ 388 h 1284"/>
                    <a:gd name="T100" fmla="*/ 698 w 1044"/>
                    <a:gd name="T101" fmla="*/ 346 h 1284"/>
                    <a:gd name="T102" fmla="*/ 720 w 1044"/>
                    <a:gd name="T103" fmla="*/ 319 h 1284"/>
                    <a:gd name="T104" fmla="*/ 759 w 1044"/>
                    <a:gd name="T105" fmla="*/ 273 h 1284"/>
                    <a:gd name="T106" fmla="*/ 837 w 1044"/>
                    <a:gd name="T107" fmla="*/ 196 h 1284"/>
                    <a:gd name="T108" fmla="*/ 915 w 1044"/>
                    <a:gd name="T109" fmla="*/ 117 h 1284"/>
                    <a:gd name="T110" fmla="*/ 993 w 1044"/>
                    <a:gd name="T111" fmla="*/ 40 h 1284"/>
                    <a:gd name="T112" fmla="*/ 1038 w 1044"/>
                    <a:gd name="T113" fmla="*/ 0 h 12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44" h="1284">
                      <a:moveTo>
                        <a:pt x="0" y="1284"/>
                      </a:moveTo>
                      <a:lnTo>
                        <a:pt x="0" y="1279"/>
                      </a:lnTo>
                      <a:lnTo>
                        <a:pt x="0" y="1273"/>
                      </a:lnTo>
                      <a:lnTo>
                        <a:pt x="12" y="1261"/>
                      </a:lnTo>
                      <a:lnTo>
                        <a:pt x="25" y="1249"/>
                      </a:lnTo>
                      <a:lnTo>
                        <a:pt x="25" y="1243"/>
                      </a:lnTo>
                      <a:lnTo>
                        <a:pt x="25" y="1238"/>
                      </a:lnTo>
                      <a:lnTo>
                        <a:pt x="36" y="1225"/>
                      </a:lnTo>
                      <a:lnTo>
                        <a:pt x="48" y="1213"/>
                      </a:lnTo>
                      <a:lnTo>
                        <a:pt x="48" y="1207"/>
                      </a:lnTo>
                      <a:lnTo>
                        <a:pt x="48" y="1201"/>
                      </a:lnTo>
                      <a:lnTo>
                        <a:pt x="60" y="1190"/>
                      </a:lnTo>
                      <a:lnTo>
                        <a:pt x="72" y="1177"/>
                      </a:lnTo>
                      <a:lnTo>
                        <a:pt x="72" y="1171"/>
                      </a:lnTo>
                      <a:lnTo>
                        <a:pt x="72" y="1165"/>
                      </a:lnTo>
                      <a:lnTo>
                        <a:pt x="81" y="1156"/>
                      </a:lnTo>
                      <a:lnTo>
                        <a:pt x="90" y="1147"/>
                      </a:lnTo>
                      <a:lnTo>
                        <a:pt x="100" y="1138"/>
                      </a:lnTo>
                      <a:lnTo>
                        <a:pt x="108" y="1129"/>
                      </a:lnTo>
                      <a:lnTo>
                        <a:pt x="108" y="1123"/>
                      </a:lnTo>
                      <a:lnTo>
                        <a:pt x="108" y="1117"/>
                      </a:lnTo>
                      <a:lnTo>
                        <a:pt x="120" y="1105"/>
                      </a:lnTo>
                      <a:lnTo>
                        <a:pt x="132" y="1092"/>
                      </a:lnTo>
                      <a:lnTo>
                        <a:pt x="132" y="1086"/>
                      </a:lnTo>
                      <a:lnTo>
                        <a:pt x="132" y="1081"/>
                      </a:lnTo>
                      <a:lnTo>
                        <a:pt x="141" y="1072"/>
                      </a:lnTo>
                      <a:lnTo>
                        <a:pt x="150" y="1063"/>
                      </a:lnTo>
                      <a:lnTo>
                        <a:pt x="158" y="1055"/>
                      </a:lnTo>
                      <a:lnTo>
                        <a:pt x="168" y="1045"/>
                      </a:lnTo>
                      <a:lnTo>
                        <a:pt x="168" y="1040"/>
                      </a:lnTo>
                      <a:lnTo>
                        <a:pt x="168" y="1033"/>
                      </a:lnTo>
                      <a:lnTo>
                        <a:pt x="179" y="1021"/>
                      </a:lnTo>
                      <a:lnTo>
                        <a:pt x="192" y="1009"/>
                      </a:lnTo>
                      <a:lnTo>
                        <a:pt x="192" y="1003"/>
                      </a:lnTo>
                      <a:lnTo>
                        <a:pt x="192" y="996"/>
                      </a:lnTo>
                      <a:lnTo>
                        <a:pt x="204" y="984"/>
                      </a:lnTo>
                      <a:lnTo>
                        <a:pt x="216" y="973"/>
                      </a:lnTo>
                      <a:lnTo>
                        <a:pt x="216" y="967"/>
                      </a:lnTo>
                      <a:lnTo>
                        <a:pt x="216" y="961"/>
                      </a:lnTo>
                      <a:lnTo>
                        <a:pt x="225" y="952"/>
                      </a:lnTo>
                      <a:lnTo>
                        <a:pt x="234" y="943"/>
                      </a:lnTo>
                      <a:lnTo>
                        <a:pt x="244" y="934"/>
                      </a:lnTo>
                      <a:lnTo>
                        <a:pt x="252" y="925"/>
                      </a:lnTo>
                      <a:lnTo>
                        <a:pt x="252" y="919"/>
                      </a:lnTo>
                      <a:lnTo>
                        <a:pt x="252" y="913"/>
                      </a:lnTo>
                      <a:lnTo>
                        <a:pt x="264" y="901"/>
                      </a:lnTo>
                      <a:lnTo>
                        <a:pt x="275" y="888"/>
                      </a:lnTo>
                      <a:lnTo>
                        <a:pt x="275" y="883"/>
                      </a:lnTo>
                      <a:lnTo>
                        <a:pt x="275" y="877"/>
                      </a:lnTo>
                      <a:lnTo>
                        <a:pt x="281" y="871"/>
                      </a:lnTo>
                      <a:lnTo>
                        <a:pt x="288" y="865"/>
                      </a:lnTo>
                      <a:lnTo>
                        <a:pt x="288" y="859"/>
                      </a:lnTo>
                      <a:lnTo>
                        <a:pt x="288" y="852"/>
                      </a:lnTo>
                      <a:lnTo>
                        <a:pt x="300" y="840"/>
                      </a:lnTo>
                      <a:lnTo>
                        <a:pt x="312" y="829"/>
                      </a:lnTo>
                      <a:lnTo>
                        <a:pt x="325" y="817"/>
                      </a:lnTo>
                      <a:lnTo>
                        <a:pt x="336" y="805"/>
                      </a:lnTo>
                      <a:lnTo>
                        <a:pt x="336" y="799"/>
                      </a:lnTo>
                      <a:lnTo>
                        <a:pt x="336" y="792"/>
                      </a:lnTo>
                      <a:lnTo>
                        <a:pt x="346" y="784"/>
                      </a:lnTo>
                      <a:lnTo>
                        <a:pt x="354" y="775"/>
                      </a:lnTo>
                      <a:lnTo>
                        <a:pt x="363" y="765"/>
                      </a:lnTo>
                      <a:lnTo>
                        <a:pt x="373" y="756"/>
                      </a:lnTo>
                      <a:lnTo>
                        <a:pt x="373" y="751"/>
                      </a:lnTo>
                      <a:lnTo>
                        <a:pt x="373" y="744"/>
                      </a:lnTo>
                      <a:lnTo>
                        <a:pt x="384" y="733"/>
                      </a:lnTo>
                      <a:lnTo>
                        <a:pt x="396" y="721"/>
                      </a:lnTo>
                      <a:lnTo>
                        <a:pt x="396" y="715"/>
                      </a:lnTo>
                      <a:lnTo>
                        <a:pt x="396" y="709"/>
                      </a:lnTo>
                      <a:lnTo>
                        <a:pt x="405" y="700"/>
                      </a:lnTo>
                      <a:lnTo>
                        <a:pt x="414" y="690"/>
                      </a:lnTo>
                      <a:lnTo>
                        <a:pt x="423" y="682"/>
                      </a:lnTo>
                      <a:lnTo>
                        <a:pt x="432" y="673"/>
                      </a:lnTo>
                      <a:lnTo>
                        <a:pt x="432" y="667"/>
                      </a:lnTo>
                      <a:lnTo>
                        <a:pt x="432" y="661"/>
                      </a:lnTo>
                      <a:lnTo>
                        <a:pt x="442" y="652"/>
                      </a:lnTo>
                      <a:lnTo>
                        <a:pt x="450" y="642"/>
                      </a:lnTo>
                      <a:lnTo>
                        <a:pt x="459" y="633"/>
                      </a:lnTo>
                      <a:lnTo>
                        <a:pt x="469" y="625"/>
                      </a:lnTo>
                      <a:lnTo>
                        <a:pt x="469" y="619"/>
                      </a:lnTo>
                      <a:lnTo>
                        <a:pt x="469" y="613"/>
                      </a:lnTo>
                      <a:lnTo>
                        <a:pt x="484" y="598"/>
                      </a:lnTo>
                      <a:lnTo>
                        <a:pt x="498" y="583"/>
                      </a:lnTo>
                      <a:lnTo>
                        <a:pt x="513" y="568"/>
                      </a:lnTo>
                      <a:lnTo>
                        <a:pt x="529" y="552"/>
                      </a:lnTo>
                      <a:lnTo>
                        <a:pt x="529" y="547"/>
                      </a:lnTo>
                      <a:lnTo>
                        <a:pt x="529" y="540"/>
                      </a:lnTo>
                      <a:lnTo>
                        <a:pt x="537" y="532"/>
                      </a:lnTo>
                      <a:lnTo>
                        <a:pt x="546" y="523"/>
                      </a:lnTo>
                      <a:lnTo>
                        <a:pt x="555" y="515"/>
                      </a:lnTo>
                      <a:lnTo>
                        <a:pt x="565" y="505"/>
                      </a:lnTo>
                      <a:lnTo>
                        <a:pt x="565" y="499"/>
                      </a:lnTo>
                      <a:lnTo>
                        <a:pt x="565" y="493"/>
                      </a:lnTo>
                      <a:lnTo>
                        <a:pt x="582" y="475"/>
                      </a:lnTo>
                      <a:lnTo>
                        <a:pt x="600" y="457"/>
                      </a:lnTo>
                      <a:lnTo>
                        <a:pt x="618" y="438"/>
                      </a:lnTo>
                      <a:lnTo>
                        <a:pt x="636" y="421"/>
                      </a:lnTo>
                      <a:lnTo>
                        <a:pt x="636" y="415"/>
                      </a:lnTo>
                      <a:lnTo>
                        <a:pt x="636" y="408"/>
                      </a:lnTo>
                      <a:lnTo>
                        <a:pt x="657" y="388"/>
                      </a:lnTo>
                      <a:lnTo>
                        <a:pt x="677" y="367"/>
                      </a:lnTo>
                      <a:lnTo>
                        <a:pt x="698" y="346"/>
                      </a:lnTo>
                      <a:lnTo>
                        <a:pt x="720" y="325"/>
                      </a:lnTo>
                      <a:lnTo>
                        <a:pt x="720" y="319"/>
                      </a:lnTo>
                      <a:lnTo>
                        <a:pt x="720" y="312"/>
                      </a:lnTo>
                      <a:lnTo>
                        <a:pt x="759" y="273"/>
                      </a:lnTo>
                      <a:lnTo>
                        <a:pt x="798" y="234"/>
                      </a:lnTo>
                      <a:lnTo>
                        <a:pt x="837" y="196"/>
                      </a:lnTo>
                      <a:lnTo>
                        <a:pt x="875" y="157"/>
                      </a:lnTo>
                      <a:lnTo>
                        <a:pt x="915" y="117"/>
                      </a:lnTo>
                      <a:lnTo>
                        <a:pt x="954" y="79"/>
                      </a:lnTo>
                      <a:lnTo>
                        <a:pt x="993" y="40"/>
                      </a:lnTo>
                      <a:lnTo>
                        <a:pt x="1032" y="0"/>
                      </a:lnTo>
                      <a:lnTo>
                        <a:pt x="1038" y="0"/>
                      </a:lnTo>
                      <a:lnTo>
                        <a:pt x="10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1" name="Freeform 255"/>
                <p:cNvSpPr>
                  <a:spLocks/>
                </p:cNvSpPr>
                <p:nvPr/>
              </p:nvSpPr>
              <p:spPr bwMode="auto">
                <a:xfrm rot="60000" flipH="1">
                  <a:off x="4000" y="2033"/>
                  <a:ext cx="47" cy="4"/>
                </a:xfrm>
                <a:custGeom>
                  <a:avLst/>
                  <a:gdLst>
                    <a:gd name="T0" fmla="*/ 131 w 131"/>
                    <a:gd name="T1" fmla="*/ 12 h 12"/>
                    <a:gd name="T2" fmla="*/ 108 w 131"/>
                    <a:gd name="T3" fmla="*/ 12 h 12"/>
                    <a:gd name="T4" fmla="*/ 83 w 131"/>
                    <a:gd name="T5" fmla="*/ 12 h 12"/>
                    <a:gd name="T6" fmla="*/ 59 w 131"/>
                    <a:gd name="T7" fmla="*/ 12 h 12"/>
                    <a:gd name="T8" fmla="*/ 35 w 131"/>
                    <a:gd name="T9" fmla="*/ 12 h 12"/>
                    <a:gd name="T10" fmla="*/ 29 w 131"/>
                    <a:gd name="T11" fmla="*/ 7 h 12"/>
                    <a:gd name="T12" fmla="*/ 23 w 131"/>
                    <a:gd name="T13" fmla="*/ 0 h 12"/>
                    <a:gd name="T14" fmla="*/ 11 w 131"/>
                    <a:gd name="T15" fmla="*/ 0 h 12"/>
                    <a:gd name="T16" fmla="*/ 0 w 131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1" h="12">
                      <a:moveTo>
                        <a:pt x="131" y="12"/>
                      </a:moveTo>
                      <a:lnTo>
                        <a:pt x="108" y="12"/>
                      </a:lnTo>
                      <a:lnTo>
                        <a:pt x="83" y="12"/>
                      </a:lnTo>
                      <a:lnTo>
                        <a:pt x="59" y="12"/>
                      </a:lnTo>
                      <a:lnTo>
                        <a:pt x="35" y="12"/>
                      </a:lnTo>
                      <a:lnTo>
                        <a:pt x="29" y="7"/>
                      </a:lnTo>
                      <a:lnTo>
                        <a:pt x="23" y="0"/>
                      </a:lnTo>
                      <a:lnTo>
                        <a:pt x="1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2" name="Freeform 256"/>
                <p:cNvSpPr>
                  <a:spLocks/>
                </p:cNvSpPr>
                <p:nvPr/>
              </p:nvSpPr>
              <p:spPr bwMode="auto">
                <a:xfrm rot="60000" flipH="1">
                  <a:off x="4253" y="2037"/>
                  <a:ext cx="48" cy="1"/>
                </a:xfrm>
                <a:custGeom>
                  <a:avLst/>
                  <a:gdLst>
                    <a:gd name="T0" fmla="*/ 0 w 143"/>
                    <a:gd name="T1" fmla="*/ 35 w 143"/>
                    <a:gd name="T2" fmla="*/ 70 w 143"/>
                    <a:gd name="T3" fmla="*/ 106 w 143"/>
                    <a:gd name="T4" fmla="*/ 143 w 14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3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0" y="0"/>
                      </a:lnTo>
                      <a:lnTo>
                        <a:pt x="106" y="0"/>
                      </a:lnTo>
                      <a:lnTo>
                        <a:pt x="14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3" name="Freeform 257"/>
                <p:cNvSpPr>
                  <a:spLocks/>
                </p:cNvSpPr>
                <p:nvPr/>
              </p:nvSpPr>
              <p:spPr bwMode="auto">
                <a:xfrm rot="60000" flipH="1">
                  <a:off x="4171" y="2036"/>
                  <a:ext cx="49" cy="1"/>
                </a:xfrm>
                <a:custGeom>
                  <a:avLst/>
                  <a:gdLst>
                    <a:gd name="T0" fmla="*/ 0 w 144"/>
                    <a:gd name="T1" fmla="*/ 35 w 144"/>
                    <a:gd name="T2" fmla="*/ 71 w 144"/>
                    <a:gd name="T3" fmla="*/ 107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5" y="0"/>
                      </a:lnTo>
                      <a:lnTo>
                        <a:pt x="71" y="0"/>
                      </a:lnTo>
                      <a:lnTo>
                        <a:pt x="107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4" name="Freeform 258"/>
                <p:cNvSpPr>
                  <a:spLocks/>
                </p:cNvSpPr>
                <p:nvPr/>
              </p:nvSpPr>
              <p:spPr bwMode="auto">
                <a:xfrm rot="60000" flipH="1">
                  <a:off x="4091" y="2035"/>
                  <a:ext cx="47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5 w 132"/>
                    <a:gd name="T3" fmla="*/ 98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5" y="0"/>
                      </a:lnTo>
                      <a:lnTo>
                        <a:pt x="98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5" name="Freeform 259"/>
                <p:cNvSpPr>
                  <a:spLocks/>
                </p:cNvSpPr>
                <p:nvPr/>
              </p:nvSpPr>
              <p:spPr bwMode="auto">
                <a:xfrm rot="60000" flipH="1">
                  <a:off x="4544" y="1851"/>
                  <a:ext cx="3" cy="189"/>
                </a:xfrm>
                <a:custGeom>
                  <a:avLst/>
                  <a:gdLst>
                    <a:gd name="T0" fmla="*/ 0 w 11"/>
                    <a:gd name="T1" fmla="*/ 793 h 793"/>
                    <a:gd name="T2" fmla="*/ 0 w 11"/>
                    <a:gd name="T3" fmla="*/ 769 h 793"/>
                    <a:gd name="T4" fmla="*/ 0 w 11"/>
                    <a:gd name="T5" fmla="*/ 745 h 793"/>
                    <a:gd name="T6" fmla="*/ 0 w 11"/>
                    <a:gd name="T7" fmla="*/ 721 h 793"/>
                    <a:gd name="T8" fmla="*/ 0 w 11"/>
                    <a:gd name="T9" fmla="*/ 697 h 793"/>
                    <a:gd name="T10" fmla="*/ 0 w 11"/>
                    <a:gd name="T11" fmla="*/ 672 h 793"/>
                    <a:gd name="T12" fmla="*/ 0 w 11"/>
                    <a:gd name="T13" fmla="*/ 649 h 793"/>
                    <a:gd name="T14" fmla="*/ 0 w 11"/>
                    <a:gd name="T15" fmla="*/ 624 h 793"/>
                    <a:gd name="T16" fmla="*/ 0 w 11"/>
                    <a:gd name="T17" fmla="*/ 601 h 793"/>
                    <a:gd name="T18" fmla="*/ 5 w 11"/>
                    <a:gd name="T19" fmla="*/ 595 h 793"/>
                    <a:gd name="T20" fmla="*/ 11 w 11"/>
                    <a:gd name="T21" fmla="*/ 589 h 793"/>
                    <a:gd name="T22" fmla="*/ 11 w 11"/>
                    <a:gd name="T23" fmla="*/ 578 h 793"/>
                    <a:gd name="T24" fmla="*/ 11 w 11"/>
                    <a:gd name="T25" fmla="*/ 565 h 793"/>
                    <a:gd name="T26" fmla="*/ 5 w 11"/>
                    <a:gd name="T27" fmla="*/ 559 h 793"/>
                    <a:gd name="T28" fmla="*/ 0 w 11"/>
                    <a:gd name="T29" fmla="*/ 553 h 793"/>
                    <a:gd name="T30" fmla="*/ 0 w 11"/>
                    <a:gd name="T31" fmla="*/ 526 h 793"/>
                    <a:gd name="T32" fmla="*/ 0 w 11"/>
                    <a:gd name="T33" fmla="*/ 499 h 793"/>
                    <a:gd name="T34" fmla="*/ 0 w 11"/>
                    <a:gd name="T35" fmla="*/ 472 h 793"/>
                    <a:gd name="T36" fmla="*/ 0 w 11"/>
                    <a:gd name="T37" fmla="*/ 445 h 793"/>
                    <a:gd name="T38" fmla="*/ 0 w 11"/>
                    <a:gd name="T39" fmla="*/ 418 h 793"/>
                    <a:gd name="T40" fmla="*/ 0 w 11"/>
                    <a:gd name="T41" fmla="*/ 391 h 793"/>
                    <a:gd name="T42" fmla="*/ 0 w 11"/>
                    <a:gd name="T43" fmla="*/ 364 h 793"/>
                    <a:gd name="T44" fmla="*/ 0 w 11"/>
                    <a:gd name="T45" fmla="*/ 336 h 793"/>
                    <a:gd name="T46" fmla="*/ 5 w 11"/>
                    <a:gd name="T47" fmla="*/ 330 h 793"/>
                    <a:gd name="T48" fmla="*/ 11 w 11"/>
                    <a:gd name="T49" fmla="*/ 324 h 793"/>
                    <a:gd name="T50" fmla="*/ 11 w 11"/>
                    <a:gd name="T51" fmla="*/ 283 h 793"/>
                    <a:gd name="T52" fmla="*/ 11 w 11"/>
                    <a:gd name="T53" fmla="*/ 244 h 793"/>
                    <a:gd name="T54" fmla="*/ 11 w 11"/>
                    <a:gd name="T55" fmla="*/ 203 h 793"/>
                    <a:gd name="T56" fmla="*/ 11 w 11"/>
                    <a:gd name="T57" fmla="*/ 163 h 793"/>
                    <a:gd name="T58" fmla="*/ 11 w 11"/>
                    <a:gd name="T59" fmla="*/ 122 h 793"/>
                    <a:gd name="T60" fmla="*/ 11 w 11"/>
                    <a:gd name="T61" fmla="*/ 82 h 793"/>
                    <a:gd name="T62" fmla="*/ 11 w 11"/>
                    <a:gd name="T63" fmla="*/ 41 h 793"/>
                    <a:gd name="T64" fmla="*/ 11 w 11"/>
                    <a:gd name="T65" fmla="*/ 0 h 7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1" h="793">
                      <a:moveTo>
                        <a:pt x="0" y="793"/>
                      </a:moveTo>
                      <a:lnTo>
                        <a:pt x="0" y="769"/>
                      </a:lnTo>
                      <a:lnTo>
                        <a:pt x="0" y="745"/>
                      </a:lnTo>
                      <a:lnTo>
                        <a:pt x="0" y="721"/>
                      </a:lnTo>
                      <a:lnTo>
                        <a:pt x="0" y="697"/>
                      </a:lnTo>
                      <a:lnTo>
                        <a:pt x="0" y="672"/>
                      </a:lnTo>
                      <a:lnTo>
                        <a:pt x="0" y="649"/>
                      </a:lnTo>
                      <a:lnTo>
                        <a:pt x="0" y="624"/>
                      </a:lnTo>
                      <a:lnTo>
                        <a:pt x="0" y="601"/>
                      </a:lnTo>
                      <a:lnTo>
                        <a:pt x="5" y="595"/>
                      </a:lnTo>
                      <a:lnTo>
                        <a:pt x="11" y="589"/>
                      </a:lnTo>
                      <a:lnTo>
                        <a:pt x="11" y="578"/>
                      </a:lnTo>
                      <a:lnTo>
                        <a:pt x="11" y="565"/>
                      </a:lnTo>
                      <a:lnTo>
                        <a:pt x="5" y="559"/>
                      </a:lnTo>
                      <a:lnTo>
                        <a:pt x="0" y="553"/>
                      </a:lnTo>
                      <a:lnTo>
                        <a:pt x="0" y="526"/>
                      </a:lnTo>
                      <a:lnTo>
                        <a:pt x="0" y="499"/>
                      </a:lnTo>
                      <a:lnTo>
                        <a:pt x="0" y="472"/>
                      </a:lnTo>
                      <a:lnTo>
                        <a:pt x="0" y="445"/>
                      </a:lnTo>
                      <a:lnTo>
                        <a:pt x="0" y="418"/>
                      </a:lnTo>
                      <a:lnTo>
                        <a:pt x="0" y="391"/>
                      </a:lnTo>
                      <a:lnTo>
                        <a:pt x="0" y="364"/>
                      </a:lnTo>
                      <a:lnTo>
                        <a:pt x="0" y="336"/>
                      </a:lnTo>
                      <a:lnTo>
                        <a:pt x="5" y="330"/>
                      </a:lnTo>
                      <a:lnTo>
                        <a:pt x="11" y="324"/>
                      </a:lnTo>
                      <a:lnTo>
                        <a:pt x="11" y="283"/>
                      </a:lnTo>
                      <a:lnTo>
                        <a:pt x="11" y="244"/>
                      </a:lnTo>
                      <a:lnTo>
                        <a:pt x="11" y="203"/>
                      </a:lnTo>
                      <a:lnTo>
                        <a:pt x="11" y="163"/>
                      </a:lnTo>
                      <a:lnTo>
                        <a:pt x="11" y="122"/>
                      </a:lnTo>
                      <a:lnTo>
                        <a:pt x="11" y="82"/>
                      </a:lnTo>
                      <a:lnTo>
                        <a:pt x="11" y="41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6" name="Freeform 260"/>
                <p:cNvSpPr>
                  <a:spLocks/>
                </p:cNvSpPr>
                <p:nvPr/>
              </p:nvSpPr>
              <p:spPr bwMode="auto">
                <a:xfrm rot="60000" flipH="1">
                  <a:off x="4509" y="2040"/>
                  <a:ext cx="36" cy="1"/>
                </a:xfrm>
                <a:custGeom>
                  <a:avLst/>
                  <a:gdLst>
                    <a:gd name="T0" fmla="*/ 107 w 107"/>
                    <a:gd name="T1" fmla="*/ 80 w 107"/>
                    <a:gd name="T2" fmla="*/ 54 w 107"/>
                    <a:gd name="T3" fmla="*/ 27 w 107"/>
                    <a:gd name="T4" fmla="*/ 0 w 10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7">
                      <a:moveTo>
                        <a:pt x="107" y="0"/>
                      </a:moveTo>
                      <a:lnTo>
                        <a:pt x="80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7" name="Freeform 261"/>
                <p:cNvSpPr>
                  <a:spLocks/>
                </p:cNvSpPr>
                <p:nvPr/>
              </p:nvSpPr>
              <p:spPr bwMode="auto">
                <a:xfrm rot="60000" flipH="1">
                  <a:off x="4422" y="2038"/>
                  <a:ext cx="49" cy="1"/>
                </a:xfrm>
                <a:custGeom>
                  <a:avLst/>
                  <a:gdLst>
                    <a:gd name="T0" fmla="*/ 0 w 144"/>
                    <a:gd name="T1" fmla="*/ 37 w 144"/>
                    <a:gd name="T2" fmla="*/ 72 w 144"/>
                    <a:gd name="T3" fmla="*/ 108 w 144"/>
                    <a:gd name="T4" fmla="*/ 144 w 14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44">
                      <a:moveTo>
                        <a:pt x="0" y="0"/>
                      </a:moveTo>
                      <a:lnTo>
                        <a:pt x="37" y="0"/>
                      </a:lnTo>
                      <a:lnTo>
                        <a:pt x="72" y="0"/>
                      </a:lnTo>
                      <a:lnTo>
                        <a:pt x="108" y="0"/>
                      </a:lnTo>
                      <a:lnTo>
                        <a:pt x="144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8" name="Freeform 262"/>
                <p:cNvSpPr>
                  <a:spLocks/>
                </p:cNvSpPr>
                <p:nvPr/>
              </p:nvSpPr>
              <p:spPr bwMode="auto">
                <a:xfrm rot="60000" flipH="1">
                  <a:off x="4336" y="2037"/>
                  <a:ext cx="44" cy="1"/>
                </a:xfrm>
                <a:custGeom>
                  <a:avLst/>
                  <a:gdLst>
                    <a:gd name="T0" fmla="*/ 0 w 132"/>
                    <a:gd name="T1" fmla="*/ 33 w 132"/>
                    <a:gd name="T2" fmla="*/ 66 w 132"/>
                    <a:gd name="T3" fmla="*/ 99 w 132"/>
                    <a:gd name="T4" fmla="*/ 132 w 13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2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6" y="0"/>
                      </a:lnTo>
                      <a:lnTo>
                        <a:pt x="99" y="0"/>
                      </a:lnTo>
                      <a:lnTo>
                        <a:pt x="132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59" name="Freeform 263"/>
                <p:cNvSpPr>
                  <a:spLocks/>
                </p:cNvSpPr>
                <p:nvPr/>
              </p:nvSpPr>
              <p:spPr bwMode="auto">
                <a:xfrm rot="60000" flipH="1">
                  <a:off x="4333" y="1924"/>
                  <a:ext cx="4" cy="112"/>
                </a:xfrm>
                <a:custGeom>
                  <a:avLst/>
                  <a:gdLst>
                    <a:gd name="T0" fmla="*/ 0 w 11"/>
                    <a:gd name="T1" fmla="*/ 469 h 469"/>
                    <a:gd name="T2" fmla="*/ 5 w 11"/>
                    <a:gd name="T3" fmla="*/ 463 h 469"/>
                    <a:gd name="T4" fmla="*/ 11 w 11"/>
                    <a:gd name="T5" fmla="*/ 456 h 469"/>
                    <a:gd name="T6" fmla="*/ 11 w 11"/>
                    <a:gd name="T7" fmla="*/ 400 h 469"/>
                    <a:gd name="T8" fmla="*/ 11 w 11"/>
                    <a:gd name="T9" fmla="*/ 343 h 469"/>
                    <a:gd name="T10" fmla="*/ 11 w 11"/>
                    <a:gd name="T11" fmla="*/ 285 h 469"/>
                    <a:gd name="T12" fmla="*/ 11 w 11"/>
                    <a:gd name="T13" fmla="*/ 229 h 469"/>
                    <a:gd name="T14" fmla="*/ 11 w 11"/>
                    <a:gd name="T15" fmla="*/ 172 h 469"/>
                    <a:gd name="T16" fmla="*/ 11 w 11"/>
                    <a:gd name="T17" fmla="*/ 114 h 469"/>
                    <a:gd name="T18" fmla="*/ 11 w 11"/>
                    <a:gd name="T19" fmla="*/ 58 h 469"/>
                    <a:gd name="T20" fmla="*/ 11 w 11"/>
                    <a:gd name="T21" fmla="*/ 0 h 4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469">
                      <a:moveTo>
                        <a:pt x="0" y="469"/>
                      </a:moveTo>
                      <a:lnTo>
                        <a:pt x="5" y="463"/>
                      </a:lnTo>
                      <a:lnTo>
                        <a:pt x="11" y="456"/>
                      </a:lnTo>
                      <a:lnTo>
                        <a:pt x="11" y="400"/>
                      </a:lnTo>
                      <a:lnTo>
                        <a:pt x="11" y="343"/>
                      </a:lnTo>
                      <a:lnTo>
                        <a:pt x="11" y="285"/>
                      </a:lnTo>
                      <a:lnTo>
                        <a:pt x="11" y="229"/>
                      </a:lnTo>
                      <a:lnTo>
                        <a:pt x="11" y="172"/>
                      </a:lnTo>
                      <a:lnTo>
                        <a:pt x="11" y="114"/>
                      </a:lnTo>
                      <a:lnTo>
                        <a:pt x="11" y="58"/>
                      </a:lnTo>
                      <a:lnTo>
                        <a:pt x="1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0" name="Freeform 264"/>
                <p:cNvSpPr>
                  <a:spLocks/>
                </p:cNvSpPr>
                <p:nvPr/>
              </p:nvSpPr>
              <p:spPr bwMode="auto">
                <a:xfrm rot="60000" flipH="1">
                  <a:off x="4666" y="2038"/>
                  <a:ext cx="38" cy="1"/>
                </a:xfrm>
                <a:custGeom>
                  <a:avLst/>
                  <a:gdLst>
                    <a:gd name="T0" fmla="*/ 0 w 109"/>
                    <a:gd name="T1" fmla="*/ 27 w 109"/>
                    <a:gd name="T2" fmla="*/ 54 w 109"/>
                    <a:gd name="T3" fmla="*/ 80 w 109"/>
                    <a:gd name="T4" fmla="*/ 109 w 10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09">
                      <a:moveTo>
                        <a:pt x="0" y="0"/>
                      </a:moveTo>
                      <a:lnTo>
                        <a:pt x="27" y="0"/>
                      </a:lnTo>
                      <a:lnTo>
                        <a:pt x="54" y="0"/>
                      </a:lnTo>
                      <a:lnTo>
                        <a:pt x="80" y="0"/>
                      </a:lnTo>
                      <a:lnTo>
                        <a:pt x="10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1" name="Freeform 265"/>
                <p:cNvSpPr>
                  <a:spLocks/>
                </p:cNvSpPr>
                <p:nvPr/>
              </p:nvSpPr>
              <p:spPr bwMode="auto">
                <a:xfrm rot="60000" flipH="1">
                  <a:off x="4592" y="2037"/>
                  <a:ext cx="32" cy="1"/>
                </a:xfrm>
                <a:custGeom>
                  <a:avLst/>
                  <a:gdLst>
                    <a:gd name="T0" fmla="*/ 0 w 96"/>
                    <a:gd name="T1" fmla="*/ 24 w 96"/>
                    <a:gd name="T2" fmla="*/ 48 w 96"/>
                    <a:gd name="T3" fmla="*/ 72 w 96"/>
                    <a:gd name="T4" fmla="*/ 96 w 9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96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48" y="0"/>
                      </a:lnTo>
                      <a:lnTo>
                        <a:pt x="72" y="0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2" name="Freeform 266"/>
                <p:cNvSpPr>
                  <a:spLocks/>
                </p:cNvSpPr>
                <p:nvPr/>
              </p:nvSpPr>
              <p:spPr bwMode="auto">
                <a:xfrm rot="60000" flipH="1">
                  <a:off x="3955" y="1851"/>
                  <a:ext cx="28" cy="2"/>
                </a:xfrm>
                <a:custGeom>
                  <a:avLst/>
                  <a:gdLst>
                    <a:gd name="T0" fmla="*/ 84 w 84"/>
                    <a:gd name="T1" fmla="*/ 13 h 13"/>
                    <a:gd name="T2" fmla="*/ 78 w 84"/>
                    <a:gd name="T3" fmla="*/ 7 h 13"/>
                    <a:gd name="T4" fmla="*/ 71 w 84"/>
                    <a:gd name="T5" fmla="*/ 0 h 13"/>
                    <a:gd name="T6" fmla="*/ 54 w 84"/>
                    <a:gd name="T7" fmla="*/ 0 h 13"/>
                    <a:gd name="T8" fmla="*/ 36 w 84"/>
                    <a:gd name="T9" fmla="*/ 0 h 13"/>
                    <a:gd name="T10" fmla="*/ 18 w 84"/>
                    <a:gd name="T11" fmla="*/ 0 h 13"/>
                    <a:gd name="T12" fmla="*/ 0 w 84"/>
                    <a:gd name="T13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4" h="13">
                      <a:moveTo>
                        <a:pt x="84" y="13"/>
                      </a:moveTo>
                      <a:lnTo>
                        <a:pt x="78" y="7"/>
                      </a:lnTo>
                      <a:lnTo>
                        <a:pt x="71" y="0"/>
                      </a:lnTo>
                      <a:lnTo>
                        <a:pt x="54" y="0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3" name="Freeform 267"/>
                <p:cNvSpPr>
                  <a:spLocks/>
                </p:cNvSpPr>
                <p:nvPr/>
              </p:nvSpPr>
              <p:spPr bwMode="auto">
                <a:xfrm rot="60000" flipH="1">
                  <a:off x="4100" y="1850"/>
                  <a:ext cx="41" cy="4"/>
                </a:xfrm>
                <a:custGeom>
                  <a:avLst/>
                  <a:gdLst>
                    <a:gd name="T0" fmla="*/ 119 w 119"/>
                    <a:gd name="T1" fmla="*/ 12 h 12"/>
                    <a:gd name="T2" fmla="*/ 114 w 119"/>
                    <a:gd name="T3" fmla="*/ 7 h 12"/>
                    <a:gd name="T4" fmla="*/ 108 w 119"/>
                    <a:gd name="T5" fmla="*/ 0 h 12"/>
                    <a:gd name="T6" fmla="*/ 81 w 119"/>
                    <a:gd name="T7" fmla="*/ 0 h 12"/>
                    <a:gd name="T8" fmla="*/ 54 w 119"/>
                    <a:gd name="T9" fmla="*/ 0 h 12"/>
                    <a:gd name="T10" fmla="*/ 27 w 119"/>
                    <a:gd name="T11" fmla="*/ 0 h 12"/>
                    <a:gd name="T12" fmla="*/ 0 w 119"/>
                    <a:gd name="T13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9" h="12">
                      <a:moveTo>
                        <a:pt x="119" y="12"/>
                      </a:moveTo>
                      <a:lnTo>
                        <a:pt x="114" y="7"/>
                      </a:lnTo>
                      <a:lnTo>
                        <a:pt x="108" y="0"/>
                      </a:lnTo>
                      <a:lnTo>
                        <a:pt x="81" y="0"/>
                      </a:lnTo>
                      <a:lnTo>
                        <a:pt x="54" y="0"/>
                      </a:lnTo>
                      <a:lnTo>
                        <a:pt x="2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4" name="Freeform 268"/>
                <p:cNvSpPr>
                  <a:spLocks/>
                </p:cNvSpPr>
                <p:nvPr/>
              </p:nvSpPr>
              <p:spPr bwMode="auto">
                <a:xfrm rot="60000" flipH="1">
                  <a:off x="4020" y="1852"/>
                  <a:ext cx="47" cy="1"/>
                </a:xfrm>
                <a:custGeom>
                  <a:avLst/>
                  <a:gdLst>
                    <a:gd name="T0" fmla="*/ 0 w 133"/>
                    <a:gd name="T1" fmla="*/ 33 w 133"/>
                    <a:gd name="T2" fmla="*/ 67 w 133"/>
                    <a:gd name="T3" fmla="*/ 100 w 133"/>
                    <a:gd name="T4" fmla="*/ 133 w 13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33">
                      <a:moveTo>
                        <a:pt x="0" y="0"/>
                      </a:moveTo>
                      <a:lnTo>
                        <a:pt x="33" y="0"/>
                      </a:lnTo>
                      <a:lnTo>
                        <a:pt x="67" y="0"/>
                      </a:lnTo>
                      <a:lnTo>
                        <a:pt x="100" y="0"/>
                      </a:lnTo>
                      <a:lnTo>
                        <a:pt x="133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5" name="Freeform 269"/>
                <p:cNvSpPr>
                  <a:spLocks/>
                </p:cNvSpPr>
                <p:nvPr/>
              </p:nvSpPr>
              <p:spPr bwMode="auto">
                <a:xfrm rot="60000" flipH="1">
                  <a:off x="4272" y="1851"/>
                  <a:ext cx="49" cy="2"/>
                </a:xfrm>
                <a:custGeom>
                  <a:avLst/>
                  <a:gdLst>
                    <a:gd name="T0" fmla="*/ 145 w 145"/>
                    <a:gd name="T1" fmla="*/ 11 h 11"/>
                    <a:gd name="T2" fmla="*/ 136 w 145"/>
                    <a:gd name="T3" fmla="*/ 11 h 11"/>
                    <a:gd name="T4" fmla="*/ 127 w 145"/>
                    <a:gd name="T5" fmla="*/ 11 h 11"/>
                    <a:gd name="T6" fmla="*/ 118 w 145"/>
                    <a:gd name="T7" fmla="*/ 11 h 11"/>
                    <a:gd name="T8" fmla="*/ 108 w 145"/>
                    <a:gd name="T9" fmla="*/ 11 h 11"/>
                    <a:gd name="T10" fmla="*/ 103 w 145"/>
                    <a:gd name="T11" fmla="*/ 6 h 11"/>
                    <a:gd name="T12" fmla="*/ 96 w 145"/>
                    <a:gd name="T13" fmla="*/ 0 h 11"/>
                    <a:gd name="T14" fmla="*/ 73 w 145"/>
                    <a:gd name="T15" fmla="*/ 0 h 11"/>
                    <a:gd name="T16" fmla="*/ 48 w 145"/>
                    <a:gd name="T17" fmla="*/ 0 h 11"/>
                    <a:gd name="T18" fmla="*/ 25 w 145"/>
                    <a:gd name="T19" fmla="*/ 0 h 11"/>
                    <a:gd name="T20" fmla="*/ 0 w 145"/>
                    <a:gd name="T21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45" h="11">
                      <a:moveTo>
                        <a:pt x="145" y="11"/>
                      </a:moveTo>
                      <a:lnTo>
                        <a:pt x="136" y="11"/>
                      </a:lnTo>
                      <a:lnTo>
                        <a:pt x="127" y="11"/>
                      </a:lnTo>
                      <a:lnTo>
                        <a:pt x="118" y="11"/>
                      </a:lnTo>
                      <a:lnTo>
                        <a:pt x="108" y="11"/>
                      </a:lnTo>
                      <a:lnTo>
                        <a:pt x="103" y="6"/>
                      </a:lnTo>
                      <a:lnTo>
                        <a:pt x="96" y="0"/>
                      </a:lnTo>
                      <a:lnTo>
                        <a:pt x="73" y="0"/>
                      </a:lnTo>
                      <a:lnTo>
                        <a:pt x="48" y="0"/>
                      </a:lnTo>
                      <a:lnTo>
                        <a:pt x="25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6" name="Freeform 270"/>
                <p:cNvSpPr>
                  <a:spLocks/>
                </p:cNvSpPr>
                <p:nvPr/>
              </p:nvSpPr>
              <p:spPr bwMode="auto">
                <a:xfrm rot="60000" flipH="1">
                  <a:off x="4177" y="1851"/>
                  <a:ext cx="53" cy="1"/>
                </a:xfrm>
                <a:custGeom>
                  <a:avLst/>
                  <a:gdLst>
                    <a:gd name="T0" fmla="*/ 0 w 156"/>
                    <a:gd name="T1" fmla="*/ 39 w 156"/>
                    <a:gd name="T2" fmla="*/ 78 w 156"/>
                    <a:gd name="T3" fmla="*/ 116 w 156"/>
                    <a:gd name="T4" fmla="*/ 156 w 15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56">
                      <a:moveTo>
                        <a:pt x="0" y="0"/>
                      </a:moveTo>
                      <a:lnTo>
                        <a:pt x="39" y="0"/>
                      </a:lnTo>
                      <a:lnTo>
                        <a:pt x="78" y="0"/>
                      </a:lnTo>
                      <a:lnTo>
                        <a:pt x="116" y="0"/>
                      </a:lnTo>
                      <a:lnTo>
                        <a:pt x="15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7" name="Freeform 271"/>
                <p:cNvSpPr>
                  <a:spLocks/>
                </p:cNvSpPr>
                <p:nvPr/>
              </p:nvSpPr>
              <p:spPr bwMode="auto">
                <a:xfrm rot="60000" flipH="1">
                  <a:off x="4442" y="1850"/>
                  <a:ext cx="41" cy="4"/>
                </a:xfrm>
                <a:custGeom>
                  <a:avLst/>
                  <a:gdLst>
                    <a:gd name="T0" fmla="*/ 120 w 120"/>
                    <a:gd name="T1" fmla="*/ 13 h 13"/>
                    <a:gd name="T2" fmla="*/ 103 w 120"/>
                    <a:gd name="T3" fmla="*/ 13 h 13"/>
                    <a:gd name="T4" fmla="*/ 85 w 120"/>
                    <a:gd name="T5" fmla="*/ 13 h 13"/>
                    <a:gd name="T6" fmla="*/ 66 w 120"/>
                    <a:gd name="T7" fmla="*/ 13 h 13"/>
                    <a:gd name="T8" fmla="*/ 49 w 120"/>
                    <a:gd name="T9" fmla="*/ 13 h 13"/>
                    <a:gd name="T10" fmla="*/ 43 w 120"/>
                    <a:gd name="T11" fmla="*/ 7 h 13"/>
                    <a:gd name="T12" fmla="*/ 36 w 120"/>
                    <a:gd name="T13" fmla="*/ 0 h 13"/>
                    <a:gd name="T14" fmla="*/ 28 w 120"/>
                    <a:gd name="T15" fmla="*/ 0 h 13"/>
                    <a:gd name="T16" fmla="*/ 18 w 120"/>
                    <a:gd name="T17" fmla="*/ 0 h 13"/>
                    <a:gd name="T18" fmla="*/ 9 w 120"/>
                    <a:gd name="T19" fmla="*/ 0 h 13"/>
                    <a:gd name="T20" fmla="*/ 0 w 120"/>
                    <a:gd name="T21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0" h="13">
                      <a:moveTo>
                        <a:pt x="120" y="13"/>
                      </a:moveTo>
                      <a:lnTo>
                        <a:pt x="103" y="13"/>
                      </a:lnTo>
                      <a:lnTo>
                        <a:pt x="85" y="13"/>
                      </a:lnTo>
                      <a:lnTo>
                        <a:pt x="66" y="13"/>
                      </a:lnTo>
                      <a:lnTo>
                        <a:pt x="49" y="13"/>
                      </a:lnTo>
                      <a:lnTo>
                        <a:pt x="43" y="7"/>
                      </a:lnTo>
                      <a:lnTo>
                        <a:pt x="36" y="0"/>
                      </a:lnTo>
                      <a:lnTo>
                        <a:pt x="28" y="0"/>
                      </a:lnTo>
                      <a:lnTo>
                        <a:pt x="18" y="0"/>
                      </a:lnTo>
                      <a:lnTo>
                        <a:pt x="9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8" name="Freeform 272"/>
                <p:cNvSpPr>
                  <a:spLocks/>
                </p:cNvSpPr>
                <p:nvPr/>
              </p:nvSpPr>
              <p:spPr bwMode="auto">
                <a:xfrm rot="60000" flipH="1">
                  <a:off x="4363" y="1852"/>
                  <a:ext cx="41" cy="1"/>
                </a:xfrm>
                <a:custGeom>
                  <a:avLst/>
                  <a:gdLst>
                    <a:gd name="T0" fmla="*/ 0 w 121"/>
                    <a:gd name="T1" fmla="*/ 31 w 121"/>
                    <a:gd name="T2" fmla="*/ 60 w 121"/>
                    <a:gd name="T3" fmla="*/ 90 w 121"/>
                    <a:gd name="T4" fmla="*/ 121 w 12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121">
                      <a:moveTo>
                        <a:pt x="0" y="0"/>
                      </a:moveTo>
                      <a:lnTo>
                        <a:pt x="31" y="0"/>
                      </a:lnTo>
                      <a:lnTo>
                        <a:pt x="60" y="0"/>
                      </a:lnTo>
                      <a:lnTo>
                        <a:pt x="90" y="0"/>
                      </a:lnTo>
                      <a:lnTo>
                        <a:pt x="12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69" name="Freeform 273"/>
                <p:cNvSpPr>
                  <a:spLocks/>
                </p:cNvSpPr>
                <p:nvPr/>
              </p:nvSpPr>
              <p:spPr bwMode="auto">
                <a:xfrm rot="60000" flipH="1">
                  <a:off x="4595" y="1850"/>
                  <a:ext cx="32" cy="2"/>
                </a:xfrm>
                <a:custGeom>
                  <a:avLst/>
                  <a:gdLst>
                    <a:gd name="T0" fmla="*/ 96 w 96"/>
                    <a:gd name="T1" fmla="*/ 12 h 12"/>
                    <a:gd name="T2" fmla="*/ 81 w 96"/>
                    <a:gd name="T3" fmla="*/ 12 h 12"/>
                    <a:gd name="T4" fmla="*/ 66 w 96"/>
                    <a:gd name="T5" fmla="*/ 12 h 12"/>
                    <a:gd name="T6" fmla="*/ 52 w 96"/>
                    <a:gd name="T7" fmla="*/ 12 h 12"/>
                    <a:gd name="T8" fmla="*/ 36 w 96"/>
                    <a:gd name="T9" fmla="*/ 12 h 12"/>
                    <a:gd name="T10" fmla="*/ 31 w 96"/>
                    <a:gd name="T11" fmla="*/ 7 h 12"/>
                    <a:gd name="T12" fmla="*/ 25 w 96"/>
                    <a:gd name="T13" fmla="*/ 0 h 12"/>
                    <a:gd name="T14" fmla="*/ 13 w 96"/>
                    <a:gd name="T15" fmla="*/ 0 h 12"/>
                    <a:gd name="T16" fmla="*/ 0 w 96"/>
                    <a:gd name="T17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6" h="12">
                      <a:moveTo>
                        <a:pt x="96" y="12"/>
                      </a:moveTo>
                      <a:lnTo>
                        <a:pt x="81" y="12"/>
                      </a:lnTo>
                      <a:lnTo>
                        <a:pt x="66" y="12"/>
                      </a:lnTo>
                      <a:lnTo>
                        <a:pt x="52" y="12"/>
                      </a:lnTo>
                      <a:lnTo>
                        <a:pt x="36" y="12"/>
                      </a:lnTo>
                      <a:lnTo>
                        <a:pt x="31" y="7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0" name="Freeform 274"/>
                <p:cNvSpPr>
                  <a:spLocks/>
                </p:cNvSpPr>
                <p:nvPr/>
              </p:nvSpPr>
              <p:spPr bwMode="auto">
                <a:xfrm rot="60000" flipH="1">
                  <a:off x="4545" y="1851"/>
                  <a:ext cx="21" cy="2"/>
                </a:xfrm>
                <a:custGeom>
                  <a:avLst/>
                  <a:gdLst>
                    <a:gd name="T0" fmla="*/ 0 w 59"/>
                    <a:gd name="T1" fmla="*/ 15 w 59"/>
                    <a:gd name="T2" fmla="*/ 30 w 59"/>
                    <a:gd name="T3" fmla="*/ 44 w 59"/>
                    <a:gd name="T4" fmla="*/ 59 w 59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59">
                      <a:moveTo>
                        <a:pt x="0" y="0"/>
                      </a:moveTo>
                      <a:lnTo>
                        <a:pt x="15" y="0"/>
                      </a:lnTo>
                      <a:lnTo>
                        <a:pt x="30" y="0"/>
                      </a:lnTo>
                      <a:lnTo>
                        <a:pt x="44" y="0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1" name="Freeform 275"/>
                <p:cNvSpPr>
                  <a:spLocks/>
                </p:cNvSpPr>
                <p:nvPr/>
              </p:nvSpPr>
              <p:spPr bwMode="auto">
                <a:xfrm rot="60000" flipH="1">
                  <a:off x="4524" y="1851"/>
                  <a:ext cx="21" cy="2"/>
                </a:xfrm>
                <a:custGeom>
                  <a:avLst/>
                  <a:gdLst>
                    <a:gd name="T0" fmla="*/ 0 w 61"/>
                    <a:gd name="T1" fmla="*/ 16 w 61"/>
                    <a:gd name="T2" fmla="*/ 31 w 61"/>
                    <a:gd name="T3" fmla="*/ 46 w 61"/>
                    <a:gd name="T4" fmla="*/ 61 w 61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61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31" y="0"/>
                      </a:lnTo>
                      <a:lnTo>
                        <a:pt x="46" y="0"/>
                      </a:lnTo>
                      <a:lnTo>
                        <a:pt x="61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2" name="Freeform 276"/>
                <p:cNvSpPr>
                  <a:spLocks/>
                </p:cNvSpPr>
                <p:nvPr/>
              </p:nvSpPr>
              <p:spPr bwMode="auto">
                <a:xfrm rot="60000" flipH="1">
                  <a:off x="4627" y="1844"/>
                  <a:ext cx="4" cy="6"/>
                </a:xfrm>
                <a:custGeom>
                  <a:avLst/>
                  <a:gdLst>
                    <a:gd name="T0" fmla="*/ 12 w 12"/>
                    <a:gd name="T1" fmla="*/ 25 h 25"/>
                    <a:gd name="T2" fmla="*/ 12 w 12"/>
                    <a:gd name="T3" fmla="*/ 19 h 25"/>
                    <a:gd name="T4" fmla="*/ 12 w 12"/>
                    <a:gd name="T5" fmla="*/ 13 h 25"/>
                    <a:gd name="T6" fmla="*/ 6 w 12"/>
                    <a:gd name="T7" fmla="*/ 8 h 25"/>
                    <a:gd name="T8" fmla="*/ 0 w 12"/>
                    <a:gd name="T9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25">
                      <a:moveTo>
                        <a:pt x="12" y="25"/>
                      </a:moveTo>
                      <a:lnTo>
                        <a:pt x="12" y="19"/>
                      </a:lnTo>
                      <a:lnTo>
                        <a:pt x="12" y="13"/>
                      </a:lnTo>
                      <a:lnTo>
                        <a:pt x="6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3" name="Freeform 277"/>
                <p:cNvSpPr>
                  <a:spLocks/>
                </p:cNvSpPr>
                <p:nvPr/>
              </p:nvSpPr>
              <p:spPr bwMode="auto">
                <a:xfrm rot="60000" flipH="1">
                  <a:off x="4611" y="1785"/>
                  <a:ext cx="14" cy="34"/>
                </a:xfrm>
                <a:custGeom>
                  <a:avLst/>
                  <a:gdLst>
                    <a:gd name="T0" fmla="*/ 0 w 36"/>
                    <a:gd name="T1" fmla="*/ 143 h 143"/>
                    <a:gd name="T2" fmla="*/ 0 w 36"/>
                    <a:gd name="T3" fmla="*/ 134 h 143"/>
                    <a:gd name="T4" fmla="*/ 0 w 36"/>
                    <a:gd name="T5" fmla="*/ 125 h 143"/>
                    <a:gd name="T6" fmla="*/ 0 w 36"/>
                    <a:gd name="T7" fmla="*/ 117 h 143"/>
                    <a:gd name="T8" fmla="*/ 0 w 36"/>
                    <a:gd name="T9" fmla="*/ 108 h 143"/>
                    <a:gd name="T10" fmla="*/ 6 w 36"/>
                    <a:gd name="T11" fmla="*/ 102 h 143"/>
                    <a:gd name="T12" fmla="*/ 13 w 36"/>
                    <a:gd name="T13" fmla="*/ 96 h 143"/>
                    <a:gd name="T14" fmla="*/ 13 w 36"/>
                    <a:gd name="T15" fmla="*/ 84 h 143"/>
                    <a:gd name="T16" fmla="*/ 13 w 36"/>
                    <a:gd name="T17" fmla="*/ 71 h 143"/>
                    <a:gd name="T18" fmla="*/ 19 w 36"/>
                    <a:gd name="T19" fmla="*/ 65 h 143"/>
                    <a:gd name="T20" fmla="*/ 24 w 36"/>
                    <a:gd name="T21" fmla="*/ 59 h 143"/>
                    <a:gd name="T22" fmla="*/ 24 w 36"/>
                    <a:gd name="T23" fmla="*/ 48 h 143"/>
                    <a:gd name="T24" fmla="*/ 24 w 36"/>
                    <a:gd name="T25" fmla="*/ 35 h 143"/>
                    <a:gd name="T26" fmla="*/ 30 w 36"/>
                    <a:gd name="T27" fmla="*/ 30 h 143"/>
                    <a:gd name="T28" fmla="*/ 36 w 36"/>
                    <a:gd name="T29" fmla="*/ 23 h 143"/>
                    <a:gd name="T30" fmla="*/ 36 w 36"/>
                    <a:gd name="T31" fmla="*/ 11 h 143"/>
                    <a:gd name="T32" fmla="*/ 36 w 36"/>
                    <a:gd name="T33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6" h="143">
                      <a:moveTo>
                        <a:pt x="0" y="143"/>
                      </a:moveTo>
                      <a:lnTo>
                        <a:pt x="0" y="134"/>
                      </a:lnTo>
                      <a:lnTo>
                        <a:pt x="0" y="125"/>
                      </a:lnTo>
                      <a:lnTo>
                        <a:pt x="0" y="117"/>
                      </a:lnTo>
                      <a:lnTo>
                        <a:pt x="0" y="108"/>
                      </a:lnTo>
                      <a:lnTo>
                        <a:pt x="6" y="102"/>
                      </a:lnTo>
                      <a:lnTo>
                        <a:pt x="13" y="96"/>
                      </a:lnTo>
                      <a:lnTo>
                        <a:pt x="13" y="84"/>
                      </a:lnTo>
                      <a:lnTo>
                        <a:pt x="13" y="71"/>
                      </a:lnTo>
                      <a:lnTo>
                        <a:pt x="19" y="65"/>
                      </a:lnTo>
                      <a:lnTo>
                        <a:pt x="24" y="59"/>
                      </a:lnTo>
                      <a:lnTo>
                        <a:pt x="24" y="48"/>
                      </a:lnTo>
                      <a:lnTo>
                        <a:pt x="24" y="35"/>
                      </a:lnTo>
                      <a:lnTo>
                        <a:pt x="30" y="30"/>
                      </a:lnTo>
                      <a:lnTo>
                        <a:pt x="36" y="23"/>
                      </a:lnTo>
                      <a:lnTo>
                        <a:pt x="36" y="11"/>
                      </a:lnTo>
                      <a:lnTo>
                        <a:pt x="36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4" name="Freeform 278"/>
                <p:cNvSpPr>
                  <a:spLocks/>
                </p:cNvSpPr>
                <p:nvPr/>
              </p:nvSpPr>
              <p:spPr bwMode="auto">
                <a:xfrm rot="60000" flipH="1">
                  <a:off x="4580" y="1736"/>
                  <a:ext cx="20" cy="29"/>
                </a:xfrm>
                <a:custGeom>
                  <a:avLst/>
                  <a:gdLst>
                    <a:gd name="T0" fmla="*/ 0 w 60"/>
                    <a:gd name="T1" fmla="*/ 119 h 119"/>
                    <a:gd name="T2" fmla="*/ 12 w 60"/>
                    <a:gd name="T3" fmla="*/ 108 h 119"/>
                    <a:gd name="T4" fmla="*/ 24 w 60"/>
                    <a:gd name="T5" fmla="*/ 96 h 119"/>
                    <a:gd name="T6" fmla="*/ 24 w 60"/>
                    <a:gd name="T7" fmla="*/ 90 h 119"/>
                    <a:gd name="T8" fmla="*/ 24 w 60"/>
                    <a:gd name="T9" fmla="*/ 83 h 119"/>
                    <a:gd name="T10" fmla="*/ 30 w 60"/>
                    <a:gd name="T11" fmla="*/ 77 h 119"/>
                    <a:gd name="T12" fmla="*/ 37 w 60"/>
                    <a:gd name="T13" fmla="*/ 71 h 119"/>
                    <a:gd name="T14" fmla="*/ 37 w 60"/>
                    <a:gd name="T15" fmla="*/ 65 h 119"/>
                    <a:gd name="T16" fmla="*/ 37 w 60"/>
                    <a:gd name="T17" fmla="*/ 60 h 119"/>
                    <a:gd name="T18" fmla="*/ 42 w 60"/>
                    <a:gd name="T19" fmla="*/ 54 h 119"/>
                    <a:gd name="T20" fmla="*/ 49 w 60"/>
                    <a:gd name="T21" fmla="*/ 47 h 119"/>
                    <a:gd name="T22" fmla="*/ 49 w 60"/>
                    <a:gd name="T23" fmla="*/ 35 h 119"/>
                    <a:gd name="T24" fmla="*/ 49 w 60"/>
                    <a:gd name="T25" fmla="*/ 23 h 119"/>
                    <a:gd name="T26" fmla="*/ 54 w 60"/>
                    <a:gd name="T27" fmla="*/ 17 h 119"/>
                    <a:gd name="T28" fmla="*/ 60 w 60"/>
                    <a:gd name="T29" fmla="*/ 12 h 119"/>
                    <a:gd name="T30" fmla="*/ 60 w 60"/>
                    <a:gd name="T31" fmla="*/ 6 h 119"/>
                    <a:gd name="T32" fmla="*/ 60 w 60"/>
                    <a:gd name="T33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0" h="119">
                      <a:moveTo>
                        <a:pt x="0" y="119"/>
                      </a:moveTo>
                      <a:lnTo>
                        <a:pt x="12" y="108"/>
                      </a:lnTo>
                      <a:lnTo>
                        <a:pt x="24" y="96"/>
                      </a:lnTo>
                      <a:lnTo>
                        <a:pt x="24" y="90"/>
                      </a:lnTo>
                      <a:lnTo>
                        <a:pt x="24" y="83"/>
                      </a:lnTo>
                      <a:lnTo>
                        <a:pt x="30" y="77"/>
                      </a:lnTo>
                      <a:lnTo>
                        <a:pt x="37" y="71"/>
                      </a:lnTo>
                      <a:lnTo>
                        <a:pt x="37" y="65"/>
                      </a:lnTo>
                      <a:lnTo>
                        <a:pt x="37" y="60"/>
                      </a:lnTo>
                      <a:lnTo>
                        <a:pt x="42" y="54"/>
                      </a:lnTo>
                      <a:lnTo>
                        <a:pt x="49" y="47"/>
                      </a:lnTo>
                      <a:lnTo>
                        <a:pt x="49" y="35"/>
                      </a:lnTo>
                      <a:lnTo>
                        <a:pt x="49" y="23"/>
                      </a:lnTo>
                      <a:lnTo>
                        <a:pt x="54" y="17"/>
                      </a:lnTo>
                      <a:lnTo>
                        <a:pt x="60" y="12"/>
                      </a:lnTo>
                      <a:lnTo>
                        <a:pt x="60" y="6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5" name="Freeform 279"/>
                <p:cNvSpPr>
                  <a:spLocks/>
                </p:cNvSpPr>
                <p:nvPr/>
              </p:nvSpPr>
              <p:spPr bwMode="auto">
                <a:xfrm rot="60000" flipH="1">
                  <a:off x="3966" y="1729"/>
                  <a:ext cx="498" cy="9"/>
                </a:xfrm>
                <a:custGeom>
                  <a:avLst/>
                  <a:gdLst>
                    <a:gd name="T0" fmla="*/ 1451 w 1451"/>
                    <a:gd name="T1" fmla="*/ 35 h 35"/>
                    <a:gd name="T2" fmla="*/ 1425 w 1451"/>
                    <a:gd name="T3" fmla="*/ 35 h 35"/>
                    <a:gd name="T4" fmla="*/ 1398 w 1451"/>
                    <a:gd name="T5" fmla="*/ 35 h 35"/>
                    <a:gd name="T6" fmla="*/ 1371 w 1451"/>
                    <a:gd name="T7" fmla="*/ 35 h 35"/>
                    <a:gd name="T8" fmla="*/ 1344 w 1451"/>
                    <a:gd name="T9" fmla="*/ 35 h 35"/>
                    <a:gd name="T10" fmla="*/ 1317 w 1451"/>
                    <a:gd name="T11" fmla="*/ 35 h 35"/>
                    <a:gd name="T12" fmla="*/ 1290 w 1451"/>
                    <a:gd name="T13" fmla="*/ 35 h 35"/>
                    <a:gd name="T14" fmla="*/ 1263 w 1451"/>
                    <a:gd name="T15" fmla="*/ 35 h 35"/>
                    <a:gd name="T16" fmla="*/ 1236 w 1451"/>
                    <a:gd name="T17" fmla="*/ 35 h 35"/>
                    <a:gd name="T18" fmla="*/ 1230 w 1451"/>
                    <a:gd name="T19" fmla="*/ 29 h 35"/>
                    <a:gd name="T20" fmla="*/ 1224 w 1451"/>
                    <a:gd name="T21" fmla="*/ 23 h 35"/>
                    <a:gd name="T22" fmla="*/ 1143 w 1451"/>
                    <a:gd name="T23" fmla="*/ 23 h 35"/>
                    <a:gd name="T24" fmla="*/ 1062 w 1451"/>
                    <a:gd name="T25" fmla="*/ 23 h 35"/>
                    <a:gd name="T26" fmla="*/ 982 w 1451"/>
                    <a:gd name="T27" fmla="*/ 23 h 35"/>
                    <a:gd name="T28" fmla="*/ 901 w 1451"/>
                    <a:gd name="T29" fmla="*/ 23 h 35"/>
                    <a:gd name="T30" fmla="*/ 819 w 1451"/>
                    <a:gd name="T31" fmla="*/ 23 h 35"/>
                    <a:gd name="T32" fmla="*/ 738 w 1451"/>
                    <a:gd name="T33" fmla="*/ 23 h 35"/>
                    <a:gd name="T34" fmla="*/ 657 w 1451"/>
                    <a:gd name="T35" fmla="*/ 23 h 35"/>
                    <a:gd name="T36" fmla="*/ 576 w 1451"/>
                    <a:gd name="T37" fmla="*/ 23 h 35"/>
                    <a:gd name="T38" fmla="*/ 570 w 1451"/>
                    <a:gd name="T39" fmla="*/ 17 h 35"/>
                    <a:gd name="T40" fmla="*/ 564 w 1451"/>
                    <a:gd name="T41" fmla="*/ 12 h 35"/>
                    <a:gd name="T42" fmla="*/ 495 w 1451"/>
                    <a:gd name="T43" fmla="*/ 12 h 35"/>
                    <a:gd name="T44" fmla="*/ 426 w 1451"/>
                    <a:gd name="T45" fmla="*/ 12 h 35"/>
                    <a:gd name="T46" fmla="*/ 357 w 1451"/>
                    <a:gd name="T47" fmla="*/ 12 h 35"/>
                    <a:gd name="T48" fmla="*/ 288 w 1451"/>
                    <a:gd name="T49" fmla="*/ 12 h 35"/>
                    <a:gd name="T50" fmla="*/ 219 w 1451"/>
                    <a:gd name="T51" fmla="*/ 12 h 35"/>
                    <a:gd name="T52" fmla="*/ 150 w 1451"/>
                    <a:gd name="T53" fmla="*/ 12 h 35"/>
                    <a:gd name="T54" fmla="*/ 80 w 1451"/>
                    <a:gd name="T55" fmla="*/ 12 h 35"/>
                    <a:gd name="T56" fmla="*/ 11 w 1451"/>
                    <a:gd name="T57" fmla="*/ 12 h 35"/>
                    <a:gd name="T58" fmla="*/ 7 w 1451"/>
                    <a:gd name="T59" fmla="*/ 6 h 35"/>
                    <a:gd name="T60" fmla="*/ 0 w 1451"/>
                    <a:gd name="T61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1451" h="35">
                      <a:moveTo>
                        <a:pt x="1451" y="35"/>
                      </a:moveTo>
                      <a:lnTo>
                        <a:pt x="1425" y="35"/>
                      </a:lnTo>
                      <a:lnTo>
                        <a:pt x="1398" y="35"/>
                      </a:lnTo>
                      <a:lnTo>
                        <a:pt x="1371" y="35"/>
                      </a:lnTo>
                      <a:lnTo>
                        <a:pt x="1344" y="35"/>
                      </a:lnTo>
                      <a:lnTo>
                        <a:pt x="1317" y="35"/>
                      </a:lnTo>
                      <a:lnTo>
                        <a:pt x="1290" y="35"/>
                      </a:lnTo>
                      <a:lnTo>
                        <a:pt x="1263" y="35"/>
                      </a:lnTo>
                      <a:lnTo>
                        <a:pt x="1236" y="35"/>
                      </a:lnTo>
                      <a:lnTo>
                        <a:pt x="1230" y="29"/>
                      </a:lnTo>
                      <a:lnTo>
                        <a:pt x="1224" y="23"/>
                      </a:lnTo>
                      <a:lnTo>
                        <a:pt x="1143" y="23"/>
                      </a:lnTo>
                      <a:lnTo>
                        <a:pt x="1062" y="23"/>
                      </a:lnTo>
                      <a:lnTo>
                        <a:pt x="982" y="23"/>
                      </a:lnTo>
                      <a:lnTo>
                        <a:pt x="901" y="23"/>
                      </a:lnTo>
                      <a:lnTo>
                        <a:pt x="819" y="23"/>
                      </a:lnTo>
                      <a:lnTo>
                        <a:pt x="738" y="23"/>
                      </a:lnTo>
                      <a:lnTo>
                        <a:pt x="657" y="23"/>
                      </a:lnTo>
                      <a:lnTo>
                        <a:pt x="576" y="23"/>
                      </a:lnTo>
                      <a:lnTo>
                        <a:pt x="570" y="17"/>
                      </a:lnTo>
                      <a:lnTo>
                        <a:pt x="564" y="12"/>
                      </a:lnTo>
                      <a:lnTo>
                        <a:pt x="495" y="12"/>
                      </a:lnTo>
                      <a:lnTo>
                        <a:pt x="426" y="12"/>
                      </a:lnTo>
                      <a:lnTo>
                        <a:pt x="357" y="12"/>
                      </a:lnTo>
                      <a:lnTo>
                        <a:pt x="288" y="12"/>
                      </a:lnTo>
                      <a:lnTo>
                        <a:pt x="219" y="12"/>
                      </a:lnTo>
                      <a:lnTo>
                        <a:pt x="150" y="12"/>
                      </a:lnTo>
                      <a:lnTo>
                        <a:pt x="80" y="12"/>
                      </a:lnTo>
                      <a:lnTo>
                        <a:pt x="11" y="12"/>
                      </a:lnTo>
                      <a:lnTo>
                        <a:pt x="7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6" name="Freeform 280"/>
                <p:cNvSpPr>
                  <a:spLocks/>
                </p:cNvSpPr>
                <p:nvPr/>
              </p:nvSpPr>
              <p:spPr bwMode="auto">
                <a:xfrm rot="60000" flipH="1">
                  <a:off x="4581" y="1702"/>
                  <a:ext cx="17" cy="34"/>
                </a:xfrm>
                <a:custGeom>
                  <a:avLst/>
                  <a:gdLst>
                    <a:gd name="T0" fmla="*/ 48 w 48"/>
                    <a:gd name="T1" fmla="*/ 144 h 144"/>
                    <a:gd name="T2" fmla="*/ 42 w 48"/>
                    <a:gd name="T3" fmla="*/ 138 h 144"/>
                    <a:gd name="T4" fmla="*/ 37 w 48"/>
                    <a:gd name="T5" fmla="*/ 131 h 144"/>
                    <a:gd name="T6" fmla="*/ 37 w 48"/>
                    <a:gd name="T7" fmla="*/ 123 h 144"/>
                    <a:gd name="T8" fmla="*/ 37 w 48"/>
                    <a:gd name="T9" fmla="*/ 113 h 144"/>
                    <a:gd name="T10" fmla="*/ 37 w 48"/>
                    <a:gd name="T11" fmla="*/ 104 h 144"/>
                    <a:gd name="T12" fmla="*/ 37 w 48"/>
                    <a:gd name="T13" fmla="*/ 95 h 144"/>
                    <a:gd name="T14" fmla="*/ 31 w 48"/>
                    <a:gd name="T15" fmla="*/ 90 h 144"/>
                    <a:gd name="T16" fmla="*/ 25 w 48"/>
                    <a:gd name="T17" fmla="*/ 83 h 144"/>
                    <a:gd name="T18" fmla="*/ 25 w 48"/>
                    <a:gd name="T19" fmla="*/ 77 h 144"/>
                    <a:gd name="T20" fmla="*/ 25 w 48"/>
                    <a:gd name="T21" fmla="*/ 71 h 144"/>
                    <a:gd name="T22" fmla="*/ 19 w 48"/>
                    <a:gd name="T23" fmla="*/ 65 h 144"/>
                    <a:gd name="T24" fmla="*/ 12 w 48"/>
                    <a:gd name="T25" fmla="*/ 59 h 144"/>
                    <a:gd name="T26" fmla="*/ 12 w 48"/>
                    <a:gd name="T27" fmla="*/ 48 h 144"/>
                    <a:gd name="T28" fmla="*/ 12 w 48"/>
                    <a:gd name="T29" fmla="*/ 36 h 144"/>
                    <a:gd name="T30" fmla="*/ 6 w 48"/>
                    <a:gd name="T31" fmla="*/ 30 h 144"/>
                    <a:gd name="T32" fmla="*/ 0 w 48"/>
                    <a:gd name="T33" fmla="*/ 23 h 144"/>
                    <a:gd name="T34" fmla="*/ 0 w 48"/>
                    <a:gd name="T35" fmla="*/ 11 h 144"/>
                    <a:gd name="T36" fmla="*/ 0 w 48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" h="144">
                      <a:moveTo>
                        <a:pt x="48" y="144"/>
                      </a:moveTo>
                      <a:lnTo>
                        <a:pt x="42" y="138"/>
                      </a:lnTo>
                      <a:lnTo>
                        <a:pt x="37" y="131"/>
                      </a:lnTo>
                      <a:lnTo>
                        <a:pt x="37" y="123"/>
                      </a:lnTo>
                      <a:lnTo>
                        <a:pt x="37" y="113"/>
                      </a:lnTo>
                      <a:lnTo>
                        <a:pt x="37" y="104"/>
                      </a:lnTo>
                      <a:lnTo>
                        <a:pt x="37" y="95"/>
                      </a:lnTo>
                      <a:lnTo>
                        <a:pt x="31" y="90"/>
                      </a:lnTo>
                      <a:lnTo>
                        <a:pt x="25" y="83"/>
                      </a:lnTo>
                      <a:lnTo>
                        <a:pt x="25" y="77"/>
                      </a:lnTo>
                      <a:lnTo>
                        <a:pt x="25" y="71"/>
                      </a:lnTo>
                      <a:lnTo>
                        <a:pt x="19" y="65"/>
                      </a:lnTo>
                      <a:lnTo>
                        <a:pt x="12" y="59"/>
                      </a:lnTo>
                      <a:lnTo>
                        <a:pt x="12" y="48"/>
                      </a:lnTo>
                      <a:lnTo>
                        <a:pt x="12" y="36"/>
                      </a:lnTo>
                      <a:lnTo>
                        <a:pt x="6" y="30"/>
                      </a:lnTo>
                      <a:lnTo>
                        <a:pt x="0" y="23"/>
                      </a:lnTo>
                      <a:lnTo>
                        <a:pt x="0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7" name="Freeform 281"/>
                <p:cNvSpPr>
                  <a:spLocks/>
                </p:cNvSpPr>
                <p:nvPr/>
              </p:nvSpPr>
              <p:spPr bwMode="auto">
                <a:xfrm rot="60000" flipH="1">
                  <a:off x="4473" y="1735"/>
                  <a:ext cx="107" cy="1"/>
                </a:xfrm>
                <a:custGeom>
                  <a:avLst/>
                  <a:gdLst>
                    <a:gd name="T0" fmla="*/ 312 w 312"/>
                    <a:gd name="T1" fmla="*/ 273 w 312"/>
                    <a:gd name="T2" fmla="*/ 235 w 312"/>
                    <a:gd name="T3" fmla="*/ 196 w 312"/>
                    <a:gd name="T4" fmla="*/ 157 w 312"/>
                    <a:gd name="T5" fmla="*/ 117 w 312"/>
                    <a:gd name="T6" fmla="*/ 79 w 312"/>
                    <a:gd name="T7" fmla="*/ 40 w 312"/>
                    <a:gd name="T8" fmla="*/ 0 w 31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  <a:cxn ang="0">
                      <a:pos x="T5" y="0"/>
                    </a:cxn>
                    <a:cxn ang="0">
                      <a:pos x="T6" y="0"/>
                    </a:cxn>
                    <a:cxn ang="0">
                      <a:pos x="T7" y="0"/>
                    </a:cxn>
                    <a:cxn ang="0">
                      <a:pos x="T8" y="0"/>
                    </a:cxn>
                  </a:cxnLst>
                  <a:rect l="0" t="0" r="r" b="b"/>
                  <a:pathLst>
                    <a:path w="312">
                      <a:moveTo>
                        <a:pt x="312" y="0"/>
                      </a:moveTo>
                      <a:lnTo>
                        <a:pt x="273" y="0"/>
                      </a:lnTo>
                      <a:lnTo>
                        <a:pt x="235" y="0"/>
                      </a:lnTo>
                      <a:lnTo>
                        <a:pt x="196" y="0"/>
                      </a:lnTo>
                      <a:lnTo>
                        <a:pt x="157" y="0"/>
                      </a:lnTo>
                      <a:lnTo>
                        <a:pt x="117" y="0"/>
                      </a:lnTo>
                      <a:lnTo>
                        <a:pt x="79" y="0"/>
                      </a:lnTo>
                      <a:lnTo>
                        <a:pt x="40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8" name="Freeform 282"/>
                <p:cNvSpPr>
                  <a:spLocks/>
                </p:cNvSpPr>
                <p:nvPr/>
              </p:nvSpPr>
              <p:spPr bwMode="auto">
                <a:xfrm rot="60000" flipH="1">
                  <a:off x="4471" y="1726"/>
                  <a:ext cx="2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79" name="Freeform 283"/>
                <p:cNvSpPr>
                  <a:spLocks/>
                </p:cNvSpPr>
                <p:nvPr/>
              </p:nvSpPr>
              <p:spPr bwMode="auto">
                <a:xfrm rot="60000" flipH="1">
                  <a:off x="4464" y="1734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0" name="Freeform 284"/>
                <p:cNvSpPr>
                  <a:spLocks/>
                </p:cNvSpPr>
                <p:nvPr/>
              </p:nvSpPr>
              <p:spPr bwMode="auto">
                <a:xfrm rot="60000" flipH="1">
                  <a:off x="4463" y="1726"/>
                  <a:ext cx="1" cy="8"/>
                </a:xfrm>
                <a:custGeom>
                  <a:avLst/>
                  <a:gdLst>
                    <a:gd name="T0" fmla="*/ 37 h 37"/>
                    <a:gd name="T1" fmla="*/ 27 h 37"/>
                    <a:gd name="T2" fmla="*/ 18 h 37"/>
                    <a:gd name="T3" fmla="*/ 10 h 37"/>
                    <a:gd name="T4" fmla="*/ 0 h 37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</a:cxnLst>
                  <a:rect l="0" t="0" r="r" b="b"/>
                  <a:pathLst>
                    <a:path h="37">
                      <a:moveTo>
                        <a:pt x="0" y="37"/>
                      </a:moveTo>
                      <a:lnTo>
                        <a:pt x="0" y="27"/>
                      </a:ln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1" name="Freeform 285"/>
                <p:cNvSpPr>
                  <a:spLocks/>
                </p:cNvSpPr>
                <p:nvPr/>
              </p:nvSpPr>
              <p:spPr bwMode="auto">
                <a:xfrm rot="60000" flipH="1">
                  <a:off x="4474" y="1712"/>
                  <a:ext cx="7" cy="14"/>
                </a:xfrm>
                <a:custGeom>
                  <a:avLst/>
                  <a:gdLst>
                    <a:gd name="T0" fmla="*/ 23 w 23"/>
                    <a:gd name="T1" fmla="*/ 59 h 59"/>
                    <a:gd name="T2" fmla="*/ 18 w 23"/>
                    <a:gd name="T3" fmla="*/ 54 h 59"/>
                    <a:gd name="T4" fmla="*/ 11 w 23"/>
                    <a:gd name="T5" fmla="*/ 47 h 59"/>
                    <a:gd name="T6" fmla="*/ 11 w 23"/>
                    <a:gd name="T7" fmla="*/ 35 h 59"/>
                    <a:gd name="T8" fmla="*/ 11 w 23"/>
                    <a:gd name="T9" fmla="*/ 23 h 59"/>
                    <a:gd name="T10" fmla="*/ 5 w 23"/>
                    <a:gd name="T11" fmla="*/ 17 h 59"/>
                    <a:gd name="T12" fmla="*/ 0 w 23"/>
                    <a:gd name="T13" fmla="*/ 11 h 59"/>
                    <a:gd name="T14" fmla="*/ 0 w 23"/>
                    <a:gd name="T15" fmla="*/ 6 h 59"/>
                    <a:gd name="T16" fmla="*/ 0 w 23"/>
                    <a:gd name="T17" fmla="*/ 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" h="59">
                      <a:moveTo>
                        <a:pt x="23" y="59"/>
                      </a:moveTo>
                      <a:lnTo>
                        <a:pt x="18" y="54"/>
                      </a:lnTo>
                      <a:lnTo>
                        <a:pt x="11" y="47"/>
                      </a:lnTo>
                      <a:lnTo>
                        <a:pt x="11" y="35"/>
                      </a:lnTo>
                      <a:lnTo>
                        <a:pt x="11" y="23"/>
                      </a:lnTo>
                      <a:lnTo>
                        <a:pt x="5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2" name="Freeform 286"/>
                <p:cNvSpPr>
                  <a:spLocks/>
                </p:cNvSpPr>
                <p:nvPr/>
              </p:nvSpPr>
              <p:spPr bwMode="auto">
                <a:xfrm rot="60000" flipH="1">
                  <a:off x="4465" y="1726"/>
                  <a:ext cx="9" cy="1"/>
                </a:xfrm>
                <a:custGeom>
                  <a:avLst/>
                  <a:gdLst>
                    <a:gd name="T0" fmla="*/ 25 w 25"/>
                    <a:gd name="T1" fmla="*/ 13 w 25"/>
                    <a:gd name="T2" fmla="*/ 0 w 2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5">
                      <a:moveTo>
                        <a:pt x="25" y="0"/>
                      </a:moveTo>
                      <a:lnTo>
                        <a:pt x="1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3" name="Freeform 287"/>
                <p:cNvSpPr>
                  <a:spLocks/>
                </p:cNvSpPr>
                <p:nvPr/>
              </p:nvSpPr>
              <p:spPr bwMode="auto">
                <a:xfrm rot="60000" flipH="1">
                  <a:off x="4445" y="1699"/>
                  <a:ext cx="20" cy="26"/>
                </a:xfrm>
                <a:custGeom>
                  <a:avLst/>
                  <a:gdLst>
                    <a:gd name="T0" fmla="*/ 0 w 59"/>
                    <a:gd name="T1" fmla="*/ 107 h 107"/>
                    <a:gd name="T2" fmla="*/ 5 w 59"/>
                    <a:gd name="T3" fmla="*/ 102 h 107"/>
                    <a:gd name="T4" fmla="*/ 11 w 59"/>
                    <a:gd name="T5" fmla="*/ 95 h 107"/>
                    <a:gd name="T6" fmla="*/ 11 w 59"/>
                    <a:gd name="T7" fmla="*/ 90 h 107"/>
                    <a:gd name="T8" fmla="*/ 11 w 59"/>
                    <a:gd name="T9" fmla="*/ 83 h 107"/>
                    <a:gd name="T10" fmla="*/ 17 w 59"/>
                    <a:gd name="T11" fmla="*/ 77 h 107"/>
                    <a:gd name="T12" fmla="*/ 24 w 59"/>
                    <a:gd name="T13" fmla="*/ 71 h 107"/>
                    <a:gd name="T14" fmla="*/ 24 w 59"/>
                    <a:gd name="T15" fmla="*/ 65 h 107"/>
                    <a:gd name="T16" fmla="*/ 24 w 59"/>
                    <a:gd name="T17" fmla="*/ 59 h 107"/>
                    <a:gd name="T18" fmla="*/ 30 w 59"/>
                    <a:gd name="T19" fmla="*/ 54 h 107"/>
                    <a:gd name="T20" fmla="*/ 36 w 59"/>
                    <a:gd name="T21" fmla="*/ 48 h 107"/>
                    <a:gd name="T22" fmla="*/ 36 w 59"/>
                    <a:gd name="T23" fmla="*/ 42 h 107"/>
                    <a:gd name="T24" fmla="*/ 36 w 59"/>
                    <a:gd name="T25" fmla="*/ 36 h 107"/>
                    <a:gd name="T26" fmla="*/ 42 w 59"/>
                    <a:gd name="T27" fmla="*/ 30 h 107"/>
                    <a:gd name="T28" fmla="*/ 48 w 59"/>
                    <a:gd name="T29" fmla="*/ 23 h 107"/>
                    <a:gd name="T30" fmla="*/ 48 w 59"/>
                    <a:gd name="T31" fmla="*/ 17 h 107"/>
                    <a:gd name="T32" fmla="*/ 48 w 59"/>
                    <a:gd name="T33" fmla="*/ 11 h 107"/>
                    <a:gd name="T34" fmla="*/ 53 w 59"/>
                    <a:gd name="T35" fmla="*/ 6 h 107"/>
                    <a:gd name="T36" fmla="*/ 59 w 59"/>
                    <a:gd name="T37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9" h="107">
                      <a:moveTo>
                        <a:pt x="0" y="107"/>
                      </a:moveTo>
                      <a:lnTo>
                        <a:pt x="5" y="102"/>
                      </a:lnTo>
                      <a:lnTo>
                        <a:pt x="11" y="95"/>
                      </a:lnTo>
                      <a:lnTo>
                        <a:pt x="11" y="90"/>
                      </a:lnTo>
                      <a:lnTo>
                        <a:pt x="11" y="83"/>
                      </a:lnTo>
                      <a:lnTo>
                        <a:pt x="17" y="77"/>
                      </a:lnTo>
                      <a:lnTo>
                        <a:pt x="24" y="71"/>
                      </a:lnTo>
                      <a:lnTo>
                        <a:pt x="24" y="65"/>
                      </a:lnTo>
                      <a:lnTo>
                        <a:pt x="24" y="59"/>
                      </a:lnTo>
                      <a:lnTo>
                        <a:pt x="30" y="54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42" y="30"/>
                      </a:lnTo>
                      <a:lnTo>
                        <a:pt x="48" y="23"/>
                      </a:lnTo>
                      <a:lnTo>
                        <a:pt x="48" y="17"/>
                      </a:lnTo>
                      <a:lnTo>
                        <a:pt x="48" y="11"/>
                      </a:lnTo>
                      <a:lnTo>
                        <a:pt x="53" y="6"/>
                      </a:lnTo>
                      <a:lnTo>
                        <a:pt x="59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4" name="Freeform 288"/>
                <p:cNvSpPr>
                  <a:spLocks/>
                </p:cNvSpPr>
                <p:nvPr/>
              </p:nvSpPr>
              <p:spPr bwMode="auto">
                <a:xfrm rot="60000" flipH="1">
                  <a:off x="4495" y="1657"/>
                  <a:ext cx="24" cy="37"/>
                </a:xfrm>
                <a:custGeom>
                  <a:avLst/>
                  <a:gdLst>
                    <a:gd name="T0" fmla="*/ 72 w 72"/>
                    <a:gd name="T1" fmla="*/ 156 h 156"/>
                    <a:gd name="T2" fmla="*/ 72 w 72"/>
                    <a:gd name="T3" fmla="*/ 150 h 156"/>
                    <a:gd name="T4" fmla="*/ 72 w 72"/>
                    <a:gd name="T5" fmla="*/ 144 h 156"/>
                    <a:gd name="T6" fmla="*/ 67 w 72"/>
                    <a:gd name="T7" fmla="*/ 138 h 156"/>
                    <a:gd name="T8" fmla="*/ 59 w 72"/>
                    <a:gd name="T9" fmla="*/ 131 h 156"/>
                    <a:gd name="T10" fmla="*/ 59 w 72"/>
                    <a:gd name="T11" fmla="*/ 127 h 156"/>
                    <a:gd name="T12" fmla="*/ 59 w 72"/>
                    <a:gd name="T13" fmla="*/ 121 h 156"/>
                    <a:gd name="T14" fmla="*/ 54 w 72"/>
                    <a:gd name="T15" fmla="*/ 115 h 156"/>
                    <a:gd name="T16" fmla="*/ 48 w 72"/>
                    <a:gd name="T17" fmla="*/ 108 h 156"/>
                    <a:gd name="T18" fmla="*/ 48 w 72"/>
                    <a:gd name="T19" fmla="*/ 103 h 156"/>
                    <a:gd name="T20" fmla="*/ 48 w 72"/>
                    <a:gd name="T21" fmla="*/ 96 h 156"/>
                    <a:gd name="T22" fmla="*/ 42 w 72"/>
                    <a:gd name="T23" fmla="*/ 90 h 156"/>
                    <a:gd name="T24" fmla="*/ 36 w 72"/>
                    <a:gd name="T25" fmla="*/ 85 h 156"/>
                    <a:gd name="T26" fmla="*/ 36 w 72"/>
                    <a:gd name="T27" fmla="*/ 73 h 156"/>
                    <a:gd name="T28" fmla="*/ 36 w 72"/>
                    <a:gd name="T29" fmla="*/ 60 h 156"/>
                    <a:gd name="T30" fmla="*/ 30 w 72"/>
                    <a:gd name="T31" fmla="*/ 54 h 156"/>
                    <a:gd name="T32" fmla="*/ 23 w 72"/>
                    <a:gd name="T33" fmla="*/ 48 h 156"/>
                    <a:gd name="T34" fmla="*/ 23 w 72"/>
                    <a:gd name="T35" fmla="*/ 42 h 156"/>
                    <a:gd name="T36" fmla="*/ 23 w 72"/>
                    <a:gd name="T37" fmla="*/ 35 h 156"/>
                    <a:gd name="T38" fmla="*/ 11 w 72"/>
                    <a:gd name="T39" fmla="*/ 24 h 156"/>
                    <a:gd name="T40" fmla="*/ 0 w 72"/>
                    <a:gd name="T41" fmla="*/ 13 h 156"/>
                    <a:gd name="T42" fmla="*/ 0 w 72"/>
                    <a:gd name="T43" fmla="*/ 7 h 156"/>
                    <a:gd name="T44" fmla="*/ 0 w 72"/>
                    <a:gd name="T4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72" h="156">
                      <a:moveTo>
                        <a:pt x="72" y="156"/>
                      </a:moveTo>
                      <a:lnTo>
                        <a:pt x="72" y="150"/>
                      </a:lnTo>
                      <a:lnTo>
                        <a:pt x="72" y="144"/>
                      </a:lnTo>
                      <a:lnTo>
                        <a:pt x="67" y="138"/>
                      </a:lnTo>
                      <a:lnTo>
                        <a:pt x="59" y="131"/>
                      </a:lnTo>
                      <a:lnTo>
                        <a:pt x="59" y="127"/>
                      </a:lnTo>
                      <a:lnTo>
                        <a:pt x="59" y="121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3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30" y="54"/>
                      </a:lnTo>
                      <a:lnTo>
                        <a:pt x="23" y="48"/>
                      </a:lnTo>
                      <a:lnTo>
                        <a:pt x="23" y="42"/>
                      </a:lnTo>
                      <a:lnTo>
                        <a:pt x="23" y="35"/>
                      </a:lnTo>
                      <a:lnTo>
                        <a:pt x="11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5" name="Freeform 289"/>
                <p:cNvSpPr>
                  <a:spLocks/>
                </p:cNvSpPr>
                <p:nvPr/>
              </p:nvSpPr>
              <p:spPr bwMode="auto">
                <a:xfrm rot="60000" flipH="1">
                  <a:off x="4614" y="1643"/>
                  <a:ext cx="21" cy="39"/>
                </a:xfrm>
                <a:custGeom>
                  <a:avLst/>
                  <a:gdLst>
                    <a:gd name="T0" fmla="*/ 60 w 60"/>
                    <a:gd name="T1" fmla="*/ 168 h 168"/>
                    <a:gd name="T2" fmla="*/ 60 w 60"/>
                    <a:gd name="T3" fmla="*/ 162 h 168"/>
                    <a:gd name="T4" fmla="*/ 60 w 60"/>
                    <a:gd name="T5" fmla="*/ 157 h 168"/>
                    <a:gd name="T6" fmla="*/ 54 w 60"/>
                    <a:gd name="T7" fmla="*/ 151 h 168"/>
                    <a:gd name="T8" fmla="*/ 48 w 60"/>
                    <a:gd name="T9" fmla="*/ 144 h 168"/>
                    <a:gd name="T10" fmla="*/ 48 w 60"/>
                    <a:gd name="T11" fmla="*/ 132 h 168"/>
                    <a:gd name="T12" fmla="*/ 48 w 60"/>
                    <a:gd name="T13" fmla="*/ 120 h 168"/>
                    <a:gd name="T14" fmla="*/ 43 w 60"/>
                    <a:gd name="T15" fmla="*/ 114 h 168"/>
                    <a:gd name="T16" fmla="*/ 37 w 60"/>
                    <a:gd name="T17" fmla="*/ 107 h 168"/>
                    <a:gd name="T18" fmla="*/ 37 w 60"/>
                    <a:gd name="T19" fmla="*/ 103 h 168"/>
                    <a:gd name="T20" fmla="*/ 37 w 60"/>
                    <a:gd name="T21" fmla="*/ 96 h 168"/>
                    <a:gd name="T22" fmla="*/ 31 w 60"/>
                    <a:gd name="T23" fmla="*/ 91 h 168"/>
                    <a:gd name="T24" fmla="*/ 24 w 60"/>
                    <a:gd name="T25" fmla="*/ 85 h 168"/>
                    <a:gd name="T26" fmla="*/ 24 w 60"/>
                    <a:gd name="T27" fmla="*/ 76 h 168"/>
                    <a:gd name="T28" fmla="*/ 24 w 60"/>
                    <a:gd name="T29" fmla="*/ 66 h 168"/>
                    <a:gd name="T30" fmla="*/ 24 w 60"/>
                    <a:gd name="T31" fmla="*/ 57 h 168"/>
                    <a:gd name="T32" fmla="*/ 24 w 60"/>
                    <a:gd name="T33" fmla="*/ 49 h 168"/>
                    <a:gd name="T34" fmla="*/ 12 w 60"/>
                    <a:gd name="T35" fmla="*/ 37 h 168"/>
                    <a:gd name="T36" fmla="*/ 0 w 60"/>
                    <a:gd name="T37" fmla="*/ 24 h 168"/>
                    <a:gd name="T38" fmla="*/ 0 w 60"/>
                    <a:gd name="T39" fmla="*/ 12 h 168"/>
                    <a:gd name="T40" fmla="*/ 0 w 60"/>
                    <a:gd name="T41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60" h="168">
                      <a:moveTo>
                        <a:pt x="60" y="168"/>
                      </a:moveTo>
                      <a:lnTo>
                        <a:pt x="60" y="162"/>
                      </a:lnTo>
                      <a:lnTo>
                        <a:pt x="60" y="157"/>
                      </a:lnTo>
                      <a:lnTo>
                        <a:pt x="54" y="151"/>
                      </a:lnTo>
                      <a:lnTo>
                        <a:pt x="48" y="144"/>
                      </a:lnTo>
                      <a:lnTo>
                        <a:pt x="48" y="132"/>
                      </a:lnTo>
                      <a:lnTo>
                        <a:pt x="48" y="120"/>
                      </a:lnTo>
                      <a:lnTo>
                        <a:pt x="43" y="114"/>
                      </a:lnTo>
                      <a:lnTo>
                        <a:pt x="37" y="107"/>
                      </a:lnTo>
                      <a:lnTo>
                        <a:pt x="37" y="103"/>
                      </a:lnTo>
                      <a:lnTo>
                        <a:pt x="37" y="96"/>
                      </a:lnTo>
                      <a:lnTo>
                        <a:pt x="31" y="91"/>
                      </a:lnTo>
                      <a:lnTo>
                        <a:pt x="24" y="85"/>
                      </a:lnTo>
                      <a:lnTo>
                        <a:pt x="24" y="76"/>
                      </a:lnTo>
                      <a:lnTo>
                        <a:pt x="24" y="66"/>
                      </a:lnTo>
                      <a:lnTo>
                        <a:pt x="24" y="57"/>
                      </a:lnTo>
                      <a:lnTo>
                        <a:pt x="24" y="49"/>
                      </a:lnTo>
                      <a:lnTo>
                        <a:pt x="12" y="37"/>
                      </a:lnTo>
                      <a:lnTo>
                        <a:pt x="0" y="24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6" name="Freeform 290"/>
                <p:cNvSpPr>
                  <a:spLocks/>
                </p:cNvSpPr>
                <p:nvPr/>
              </p:nvSpPr>
              <p:spPr bwMode="auto">
                <a:xfrm rot="60000" flipH="1">
                  <a:off x="4537" y="1610"/>
                  <a:ext cx="20" cy="26"/>
                </a:xfrm>
                <a:custGeom>
                  <a:avLst/>
                  <a:gdLst>
                    <a:gd name="T0" fmla="*/ 61 w 61"/>
                    <a:gd name="T1" fmla="*/ 108 h 108"/>
                    <a:gd name="T2" fmla="*/ 49 w 61"/>
                    <a:gd name="T3" fmla="*/ 96 h 108"/>
                    <a:gd name="T4" fmla="*/ 36 w 61"/>
                    <a:gd name="T5" fmla="*/ 85 h 108"/>
                    <a:gd name="T6" fmla="*/ 36 w 61"/>
                    <a:gd name="T7" fmla="*/ 73 h 108"/>
                    <a:gd name="T8" fmla="*/ 36 w 61"/>
                    <a:gd name="T9" fmla="*/ 60 h 108"/>
                    <a:gd name="T10" fmla="*/ 24 w 61"/>
                    <a:gd name="T11" fmla="*/ 48 h 108"/>
                    <a:gd name="T12" fmla="*/ 13 w 61"/>
                    <a:gd name="T13" fmla="*/ 35 h 108"/>
                    <a:gd name="T14" fmla="*/ 13 w 61"/>
                    <a:gd name="T15" fmla="*/ 31 h 108"/>
                    <a:gd name="T16" fmla="*/ 13 w 61"/>
                    <a:gd name="T17" fmla="*/ 24 h 108"/>
                    <a:gd name="T18" fmla="*/ 7 w 61"/>
                    <a:gd name="T19" fmla="*/ 18 h 108"/>
                    <a:gd name="T20" fmla="*/ 0 w 61"/>
                    <a:gd name="T21" fmla="*/ 12 h 108"/>
                    <a:gd name="T22" fmla="*/ 0 w 61"/>
                    <a:gd name="T23" fmla="*/ 6 h 108"/>
                    <a:gd name="T24" fmla="*/ 0 w 61"/>
                    <a:gd name="T25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1" h="108">
                      <a:moveTo>
                        <a:pt x="61" y="108"/>
                      </a:moveTo>
                      <a:lnTo>
                        <a:pt x="49" y="96"/>
                      </a:lnTo>
                      <a:lnTo>
                        <a:pt x="36" y="85"/>
                      </a:lnTo>
                      <a:lnTo>
                        <a:pt x="36" y="73"/>
                      </a:lnTo>
                      <a:lnTo>
                        <a:pt x="36" y="60"/>
                      </a:lnTo>
                      <a:lnTo>
                        <a:pt x="24" y="48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7" name="Freeform 291"/>
                <p:cNvSpPr>
                  <a:spLocks/>
                </p:cNvSpPr>
                <p:nvPr/>
              </p:nvSpPr>
              <p:spPr bwMode="auto">
                <a:xfrm rot="60000" flipH="1">
                  <a:off x="4656" y="1584"/>
                  <a:ext cx="21" cy="34"/>
                </a:xfrm>
                <a:custGeom>
                  <a:avLst/>
                  <a:gdLst>
                    <a:gd name="T0" fmla="*/ 60 w 60"/>
                    <a:gd name="T1" fmla="*/ 143 h 143"/>
                    <a:gd name="T2" fmla="*/ 60 w 60"/>
                    <a:gd name="T3" fmla="*/ 137 h 143"/>
                    <a:gd name="T4" fmla="*/ 60 w 60"/>
                    <a:gd name="T5" fmla="*/ 131 h 143"/>
                    <a:gd name="T6" fmla="*/ 54 w 60"/>
                    <a:gd name="T7" fmla="*/ 125 h 143"/>
                    <a:gd name="T8" fmla="*/ 47 w 60"/>
                    <a:gd name="T9" fmla="*/ 119 h 143"/>
                    <a:gd name="T10" fmla="*/ 47 w 60"/>
                    <a:gd name="T11" fmla="*/ 113 h 143"/>
                    <a:gd name="T12" fmla="*/ 47 w 60"/>
                    <a:gd name="T13" fmla="*/ 108 h 143"/>
                    <a:gd name="T14" fmla="*/ 42 w 60"/>
                    <a:gd name="T15" fmla="*/ 102 h 143"/>
                    <a:gd name="T16" fmla="*/ 35 w 60"/>
                    <a:gd name="T17" fmla="*/ 96 h 143"/>
                    <a:gd name="T18" fmla="*/ 35 w 60"/>
                    <a:gd name="T19" fmla="*/ 90 h 143"/>
                    <a:gd name="T20" fmla="*/ 35 w 60"/>
                    <a:gd name="T21" fmla="*/ 83 h 143"/>
                    <a:gd name="T22" fmla="*/ 29 w 60"/>
                    <a:gd name="T23" fmla="*/ 77 h 143"/>
                    <a:gd name="T24" fmla="*/ 23 w 60"/>
                    <a:gd name="T25" fmla="*/ 71 h 143"/>
                    <a:gd name="T26" fmla="*/ 23 w 60"/>
                    <a:gd name="T27" fmla="*/ 60 h 143"/>
                    <a:gd name="T28" fmla="*/ 23 w 60"/>
                    <a:gd name="T29" fmla="*/ 47 h 143"/>
                    <a:gd name="T30" fmla="*/ 17 w 60"/>
                    <a:gd name="T31" fmla="*/ 41 h 143"/>
                    <a:gd name="T32" fmla="*/ 12 w 60"/>
                    <a:gd name="T33" fmla="*/ 35 h 143"/>
                    <a:gd name="T34" fmla="*/ 12 w 60"/>
                    <a:gd name="T35" fmla="*/ 29 h 143"/>
                    <a:gd name="T36" fmla="*/ 12 w 60"/>
                    <a:gd name="T37" fmla="*/ 23 h 143"/>
                    <a:gd name="T38" fmla="*/ 6 w 60"/>
                    <a:gd name="T39" fmla="*/ 17 h 143"/>
                    <a:gd name="T40" fmla="*/ 0 w 60"/>
                    <a:gd name="T41" fmla="*/ 11 h 143"/>
                    <a:gd name="T42" fmla="*/ 0 w 60"/>
                    <a:gd name="T43" fmla="*/ 6 h 143"/>
                    <a:gd name="T44" fmla="*/ 0 w 60"/>
                    <a:gd name="T45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43">
                      <a:moveTo>
                        <a:pt x="60" y="143"/>
                      </a:moveTo>
                      <a:lnTo>
                        <a:pt x="60" y="137"/>
                      </a:lnTo>
                      <a:lnTo>
                        <a:pt x="60" y="131"/>
                      </a:lnTo>
                      <a:lnTo>
                        <a:pt x="54" y="125"/>
                      </a:lnTo>
                      <a:lnTo>
                        <a:pt x="47" y="119"/>
                      </a:lnTo>
                      <a:lnTo>
                        <a:pt x="47" y="113"/>
                      </a:lnTo>
                      <a:lnTo>
                        <a:pt x="47" y="108"/>
                      </a:lnTo>
                      <a:lnTo>
                        <a:pt x="42" y="102"/>
                      </a:lnTo>
                      <a:lnTo>
                        <a:pt x="35" y="96"/>
                      </a:lnTo>
                      <a:lnTo>
                        <a:pt x="35" y="90"/>
                      </a:lnTo>
                      <a:lnTo>
                        <a:pt x="35" y="83"/>
                      </a:lnTo>
                      <a:lnTo>
                        <a:pt x="29" y="77"/>
                      </a:lnTo>
                      <a:lnTo>
                        <a:pt x="23" y="71"/>
                      </a:lnTo>
                      <a:lnTo>
                        <a:pt x="23" y="60"/>
                      </a:lnTo>
                      <a:lnTo>
                        <a:pt x="23" y="47"/>
                      </a:lnTo>
                      <a:lnTo>
                        <a:pt x="17" y="41"/>
                      </a:lnTo>
                      <a:lnTo>
                        <a:pt x="12" y="35"/>
                      </a:lnTo>
                      <a:lnTo>
                        <a:pt x="12" y="29"/>
                      </a:lnTo>
                      <a:lnTo>
                        <a:pt x="12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8" name="Freeform 292"/>
                <p:cNvSpPr>
                  <a:spLocks/>
                </p:cNvSpPr>
                <p:nvPr/>
              </p:nvSpPr>
              <p:spPr bwMode="auto">
                <a:xfrm rot="60000" flipH="1">
                  <a:off x="4583" y="1554"/>
                  <a:ext cx="24" cy="26"/>
                </a:xfrm>
                <a:custGeom>
                  <a:avLst/>
                  <a:gdLst>
                    <a:gd name="T0" fmla="*/ 71 w 71"/>
                    <a:gd name="T1" fmla="*/ 108 h 108"/>
                    <a:gd name="T2" fmla="*/ 60 w 71"/>
                    <a:gd name="T3" fmla="*/ 96 h 108"/>
                    <a:gd name="T4" fmla="*/ 48 w 71"/>
                    <a:gd name="T5" fmla="*/ 84 h 108"/>
                    <a:gd name="T6" fmla="*/ 48 w 71"/>
                    <a:gd name="T7" fmla="*/ 79 h 108"/>
                    <a:gd name="T8" fmla="*/ 48 w 71"/>
                    <a:gd name="T9" fmla="*/ 72 h 108"/>
                    <a:gd name="T10" fmla="*/ 42 w 71"/>
                    <a:gd name="T11" fmla="*/ 66 h 108"/>
                    <a:gd name="T12" fmla="*/ 35 w 71"/>
                    <a:gd name="T13" fmla="*/ 60 h 108"/>
                    <a:gd name="T14" fmla="*/ 35 w 71"/>
                    <a:gd name="T15" fmla="*/ 54 h 108"/>
                    <a:gd name="T16" fmla="*/ 35 w 71"/>
                    <a:gd name="T17" fmla="*/ 48 h 108"/>
                    <a:gd name="T18" fmla="*/ 23 w 71"/>
                    <a:gd name="T19" fmla="*/ 36 h 108"/>
                    <a:gd name="T20" fmla="*/ 11 w 71"/>
                    <a:gd name="T21" fmla="*/ 25 h 108"/>
                    <a:gd name="T22" fmla="*/ 11 w 71"/>
                    <a:gd name="T23" fmla="*/ 19 h 108"/>
                    <a:gd name="T24" fmla="*/ 11 w 71"/>
                    <a:gd name="T25" fmla="*/ 12 h 108"/>
                    <a:gd name="T26" fmla="*/ 6 w 71"/>
                    <a:gd name="T27" fmla="*/ 7 h 108"/>
                    <a:gd name="T28" fmla="*/ 0 w 71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1" h="108">
                      <a:moveTo>
                        <a:pt x="71" y="108"/>
                      </a:moveTo>
                      <a:lnTo>
                        <a:pt x="60" y="96"/>
                      </a:lnTo>
                      <a:lnTo>
                        <a:pt x="48" y="84"/>
                      </a:lnTo>
                      <a:lnTo>
                        <a:pt x="48" y="79"/>
                      </a:lnTo>
                      <a:lnTo>
                        <a:pt x="48" y="72"/>
                      </a:lnTo>
                      <a:lnTo>
                        <a:pt x="42" y="66"/>
                      </a:lnTo>
                      <a:lnTo>
                        <a:pt x="35" y="60"/>
                      </a:lnTo>
                      <a:lnTo>
                        <a:pt x="35" y="54"/>
                      </a:lnTo>
                      <a:lnTo>
                        <a:pt x="35" y="48"/>
                      </a:lnTo>
                      <a:lnTo>
                        <a:pt x="23" y="36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89" name="Freeform 293"/>
                <p:cNvSpPr>
                  <a:spLocks/>
                </p:cNvSpPr>
                <p:nvPr/>
              </p:nvSpPr>
              <p:spPr bwMode="auto">
                <a:xfrm rot="60000" flipH="1">
                  <a:off x="4699" y="1531"/>
                  <a:ext cx="20" cy="31"/>
                </a:xfrm>
                <a:custGeom>
                  <a:avLst/>
                  <a:gdLst>
                    <a:gd name="T0" fmla="*/ 60 w 60"/>
                    <a:gd name="T1" fmla="*/ 133 h 133"/>
                    <a:gd name="T2" fmla="*/ 60 w 60"/>
                    <a:gd name="T3" fmla="*/ 127 h 133"/>
                    <a:gd name="T4" fmla="*/ 60 w 60"/>
                    <a:gd name="T5" fmla="*/ 120 h 133"/>
                    <a:gd name="T6" fmla="*/ 54 w 60"/>
                    <a:gd name="T7" fmla="*/ 115 h 133"/>
                    <a:gd name="T8" fmla="*/ 48 w 60"/>
                    <a:gd name="T9" fmla="*/ 108 h 133"/>
                    <a:gd name="T10" fmla="*/ 48 w 60"/>
                    <a:gd name="T11" fmla="*/ 102 h 133"/>
                    <a:gd name="T12" fmla="*/ 48 w 60"/>
                    <a:gd name="T13" fmla="*/ 96 h 133"/>
                    <a:gd name="T14" fmla="*/ 42 w 60"/>
                    <a:gd name="T15" fmla="*/ 90 h 133"/>
                    <a:gd name="T16" fmla="*/ 37 w 60"/>
                    <a:gd name="T17" fmla="*/ 83 h 133"/>
                    <a:gd name="T18" fmla="*/ 37 w 60"/>
                    <a:gd name="T19" fmla="*/ 79 h 133"/>
                    <a:gd name="T20" fmla="*/ 37 w 60"/>
                    <a:gd name="T21" fmla="*/ 72 h 133"/>
                    <a:gd name="T22" fmla="*/ 31 w 60"/>
                    <a:gd name="T23" fmla="*/ 66 h 133"/>
                    <a:gd name="T24" fmla="*/ 24 w 60"/>
                    <a:gd name="T25" fmla="*/ 60 h 133"/>
                    <a:gd name="T26" fmla="*/ 24 w 60"/>
                    <a:gd name="T27" fmla="*/ 54 h 133"/>
                    <a:gd name="T28" fmla="*/ 24 w 60"/>
                    <a:gd name="T29" fmla="*/ 47 h 133"/>
                    <a:gd name="T30" fmla="*/ 19 w 60"/>
                    <a:gd name="T31" fmla="*/ 42 h 133"/>
                    <a:gd name="T32" fmla="*/ 13 w 60"/>
                    <a:gd name="T33" fmla="*/ 35 h 133"/>
                    <a:gd name="T34" fmla="*/ 13 w 60"/>
                    <a:gd name="T35" fmla="*/ 31 h 133"/>
                    <a:gd name="T36" fmla="*/ 13 w 60"/>
                    <a:gd name="T37" fmla="*/ 25 h 133"/>
                    <a:gd name="T38" fmla="*/ 7 w 60"/>
                    <a:gd name="T39" fmla="*/ 19 h 133"/>
                    <a:gd name="T40" fmla="*/ 0 w 60"/>
                    <a:gd name="T41" fmla="*/ 12 h 133"/>
                    <a:gd name="T42" fmla="*/ 0 w 60"/>
                    <a:gd name="T43" fmla="*/ 6 h 133"/>
                    <a:gd name="T44" fmla="*/ 0 w 60"/>
                    <a:gd name="T45" fmla="*/ 0 h 1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33">
                      <a:moveTo>
                        <a:pt x="60" y="133"/>
                      </a:moveTo>
                      <a:lnTo>
                        <a:pt x="60" y="127"/>
                      </a:lnTo>
                      <a:lnTo>
                        <a:pt x="60" y="120"/>
                      </a:lnTo>
                      <a:lnTo>
                        <a:pt x="54" y="115"/>
                      </a:lnTo>
                      <a:lnTo>
                        <a:pt x="48" y="108"/>
                      </a:lnTo>
                      <a:lnTo>
                        <a:pt x="48" y="102"/>
                      </a:lnTo>
                      <a:lnTo>
                        <a:pt x="48" y="96"/>
                      </a:lnTo>
                      <a:lnTo>
                        <a:pt x="42" y="90"/>
                      </a:lnTo>
                      <a:lnTo>
                        <a:pt x="37" y="83"/>
                      </a:lnTo>
                      <a:lnTo>
                        <a:pt x="37" y="79"/>
                      </a:lnTo>
                      <a:lnTo>
                        <a:pt x="37" y="72"/>
                      </a:lnTo>
                      <a:lnTo>
                        <a:pt x="31" y="66"/>
                      </a:lnTo>
                      <a:lnTo>
                        <a:pt x="24" y="60"/>
                      </a:lnTo>
                      <a:lnTo>
                        <a:pt x="24" y="54"/>
                      </a:lnTo>
                      <a:lnTo>
                        <a:pt x="24" y="47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31"/>
                      </a:lnTo>
                      <a:lnTo>
                        <a:pt x="13" y="25"/>
                      </a:lnTo>
                      <a:lnTo>
                        <a:pt x="7" y="19"/>
                      </a:lnTo>
                      <a:lnTo>
                        <a:pt x="0" y="12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0" name="Freeform 294"/>
                <p:cNvSpPr>
                  <a:spLocks/>
                </p:cNvSpPr>
                <p:nvPr/>
              </p:nvSpPr>
              <p:spPr bwMode="auto">
                <a:xfrm rot="60000" flipH="1">
                  <a:off x="4633" y="1507"/>
                  <a:ext cx="18" cy="23"/>
                </a:xfrm>
                <a:custGeom>
                  <a:avLst/>
                  <a:gdLst>
                    <a:gd name="T0" fmla="*/ 48 w 48"/>
                    <a:gd name="T1" fmla="*/ 96 h 96"/>
                    <a:gd name="T2" fmla="*/ 48 w 48"/>
                    <a:gd name="T3" fmla="*/ 90 h 96"/>
                    <a:gd name="T4" fmla="*/ 48 w 48"/>
                    <a:gd name="T5" fmla="*/ 85 h 96"/>
                    <a:gd name="T6" fmla="*/ 36 w 48"/>
                    <a:gd name="T7" fmla="*/ 73 h 96"/>
                    <a:gd name="T8" fmla="*/ 25 w 48"/>
                    <a:gd name="T9" fmla="*/ 60 h 96"/>
                    <a:gd name="T10" fmla="*/ 25 w 48"/>
                    <a:gd name="T11" fmla="*/ 54 h 96"/>
                    <a:gd name="T12" fmla="*/ 25 w 48"/>
                    <a:gd name="T13" fmla="*/ 48 h 96"/>
                    <a:gd name="T14" fmla="*/ 19 w 48"/>
                    <a:gd name="T15" fmla="*/ 42 h 96"/>
                    <a:gd name="T16" fmla="*/ 13 w 48"/>
                    <a:gd name="T17" fmla="*/ 35 h 96"/>
                    <a:gd name="T18" fmla="*/ 13 w 48"/>
                    <a:gd name="T19" fmla="*/ 29 h 96"/>
                    <a:gd name="T20" fmla="*/ 13 w 48"/>
                    <a:gd name="T21" fmla="*/ 24 h 96"/>
                    <a:gd name="T22" fmla="*/ 7 w 48"/>
                    <a:gd name="T23" fmla="*/ 18 h 96"/>
                    <a:gd name="T24" fmla="*/ 0 w 48"/>
                    <a:gd name="T25" fmla="*/ 12 h 96"/>
                    <a:gd name="T26" fmla="*/ 0 w 48"/>
                    <a:gd name="T27" fmla="*/ 7 h 96"/>
                    <a:gd name="T28" fmla="*/ 0 w 48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8" h="96">
                      <a:moveTo>
                        <a:pt x="48" y="96"/>
                      </a:moveTo>
                      <a:lnTo>
                        <a:pt x="48" y="90"/>
                      </a:lnTo>
                      <a:lnTo>
                        <a:pt x="48" y="85"/>
                      </a:lnTo>
                      <a:lnTo>
                        <a:pt x="36" y="73"/>
                      </a:lnTo>
                      <a:lnTo>
                        <a:pt x="25" y="60"/>
                      </a:lnTo>
                      <a:lnTo>
                        <a:pt x="25" y="54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5"/>
                      </a:lnTo>
                      <a:lnTo>
                        <a:pt x="13" y="29"/>
                      </a:lnTo>
                      <a:lnTo>
                        <a:pt x="13" y="24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1" name="Freeform 295"/>
                <p:cNvSpPr>
                  <a:spLocks/>
                </p:cNvSpPr>
                <p:nvPr/>
              </p:nvSpPr>
              <p:spPr bwMode="auto">
                <a:xfrm rot="60000" flipH="1">
                  <a:off x="4741" y="1481"/>
                  <a:ext cx="21" cy="25"/>
                </a:xfrm>
                <a:custGeom>
                  <a:avLst/>
                  <a:gdLst>
                    <a:gd name="T0" fmla="*/ 59 w 59"/>
                    <a:gd name="T1" fmla="*/ 107 h 107"/>
                    <a:gd name="T2" fmla="*/ 54 w 59"/>
                    <a:gd name="T3" fmla="*/ 102 h 107"/>
                    <a:gd name="T4" fmla="*/ 47 w 59"/>
                    <a:gd name="T5" fmla="*/ 95 h 107"/>
                    <a:gd name="T6" fmla="*/ 47 w 59"/>
                    <a:gd name="T7" fmla="*/ 90 h 107"/>
                    <a:gd name="T8" fmla="*/ 47 w 59"/>
                    <a:gd name="T9" fmla="*/ 83 h 107"/>
                    <a:gd name="T10" fmla="*/ 42 w 59"/>
                    <a:gd name="T11" fmla="*/ 77 h 107"/>
                    <a:gd name="T12" fmla="*/ 35 w 59"/>
                    <a:gd name="T13" fmla="*/ 71 h 107"/>
                    <a:gd name="T14" fmla="*/ 35 w 59"/>
                    <a:gd name="T15" fmla="*/ 65 h 107"/>
                    <a:gd name="T16" fmla="*/ 35 w 59"/>
                    <a:gd name="T17" fmla="*/ 58 h 107"/>
                    <a:gd name="T18" fmla="*/ 23 w 59"/>
                    <a:gd name="T19" fmla="*/ 46 h 107"/>
                    <a:gd name="T20" fmla="*/ 11 w 59"/>
                    <a:gd name="T21" fmla="*/ 35 h 107"/>
                    <a:gd name="T22" fmla="*/ 11 w 59"/>
                    <a:gd name="T23" fmla="*/ 29 h 107"/>
                    <a:gd name="T24" fmla="*/ 11 w 59"/>
                    <a:gd name="T25" fmla="*/ 23 h 107"/>
                    <a:gd name="T26" fmla="*/ 6 w 59"/>
                    <a:gd name="T27" fmla="*/ 17 h 107"/>
                    <a:gd name="T28" fmla="*/ 0 w 59"/>
                    <a:gd name="T29" fmla="*/ 11 h 107"/>
                    <a:gd name="T30" fmla="*/ 0 w 59"/>
                    <a:gd name="T31" fmla="*/ 5 h 107"/>
                    <a:gd name="T32" fmla="*/ 0 w 59"/>
                    <a:gd name="T33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59" h="107">
                      <a:moveTo>
                        <a:pt x="59" y="107"/>
                      </a:moveTo>
                      <a:lnTo>
                        <a:pt x="54" y="102"/>
                      </a:lnTo>
                      <a:lnTo>
                        <a:pt x="47" y="95"/>
                      </a:lnTo>
                      <a:lnTo>
                        <a:pt x="47" y="90"/>
                      </a:lnTo>
                      <a:lnTo>
                        <a:pt x="47" y="83"/>
                      </a:lnTo>
                      <a:lnTo>
                        <a:pt x="42" y="77"/>
                      </a:lnTo>
                      <a:lnTo>
                        <a:pt x="35" y="71"/>
                      </a:lnTo>
                      <a:lnTo>
                        <a:pt x="35" y="65"/>
                      </a:lnTo>
                      <a:lnTo>
                        <a:pt x="35" y="58"/>
                      </a:lnTo>
                      <a:lnTo>
                        <a:pt x="23" y="46"/>
                      </a:lnTo>
                      <a:lnTo>
                        <a:pt x="11" y="35"/>
                      </a:lnTo>
                      <a:lnTo>
                        <a:pt x="11" y="29"/>
                      </a:lnTo>
                      <a:lnTo>
                        <a:pt x="11" y="23"/>
                      </a:lnTo>
                      <a:lnTo>
                        <a:pt x="6" y="17"/>
                      </a:lnTo>
                      <a:lnTo>
                        <a:pt x="0" y="11"/>
                      </a:lnTo>
                      <a:lnTo>
                        <a:pt x="0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2" name="Freeform 296"/>
                <p:cNvSpPr>
                  <a:spLocks/>
                </p:cNvSpPr>
                <p:nvPr/>
              </p:nvSpPr>
              <p:spPr bwMode="auto">
                <a:xfrm rot="60000" flipH="1">
                  <a:off x="4672" y="1456"/>
                  <a:ext cx="33" cy="31"/>
                </a:xfrm>
                <a:custGeom>
                  <a:avLst/>
                  <a:gdLst>
                    <a:gd name="T0" fmla="*/ 96 w 96"/>
                    <a:gd name="T1" fmla="*/ 131 h 131"/>
                    <a:gd name="T2" fmla="*/ 85 w 96"/>
                    <a:gd name="T3" fmla="*/ 119 h 131"/>
                    <a:gd name="T4" fmla="*/ 73 w 96"/>
                    <a:gd name="T5" fmla="*/ 107 h 131"/>
                    <a:gd name="T6" fmla="*/ 73 w 96"/>
                    <a:gd name="T7" fmla="*/ 101 h 131"/>
                    <a:gd name="T8" fmla="*/ 73 w 96"/>
                    <a:gd name="T9" fmla="*/ 96 h 131"/>
                    <a:gd name="T10" fmla="*/ 61 w 96"/>
                    <a:gd name="T11" fmla="*/ 84 h 131"/>
                    <a:gd name="T12" fmla="*/ 48 w 96"/>
                    <a:gd name="T13" fmla="*/ 71 h 131"/>
                    <a:gd name="T14" fmla="*/ 48 w 96"/>
                    <a:gd name="T15" fmla="*/ 65 h 131"/>
                    <a:gd name="T16" fmla="*/ 48 w 96"/>
                    <a:gd name="T17" fmla="*/ 59 h 131"/>
                    <a:gd name="T18" fmla="*/ 40 w 96"/>
                    <a:gd name="T19" fmla="*/ 50 h 131"/>
                    <a:gd name="T20" fmla="*/ 31 w 96"/>
                    <a:gd name="T21" fmla="*/ 41 h 131"/>
                    <a:gd name="T22" fmla="*/ 21 w 96"/>
                    <a:gd name="T23" fmla="*/ 31 h 131"/>
                    <a:gd name="T24" fmla="*/ 12 w 96"/>
                    <a:gd name="T25" fmla="*/ 23 h 131"/>
                    <a:gd name="T26" fmla="*/ 12 w 96"/>
                    <a:gd name="T27" fmla="*/ 17 h 131"/>
                    <a:gd name="T28" fmla="*/ 12 w 96"/>
                    <a:gd name="T29" fmla="*/ 11 h 131"/>
                    <a:gd name="T30" fmla="*/ 6 w 96"/>
                    <a:gd name="T31" fmla="*/ 5 h 131"/>
                    <a:gd name="T32" fmla="*/ 0 w 96"/>
                    <a:gd name="T33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6" h="131">
                      <a:moveTo>
                        <a:pt x="96" y="131"/>
                      </a:moveTo>
                      <a:lnTo>
                        <a:pt x="85" y="119"/>
                      </a:lnTo>
                      <a:lnTo>
                        <a:pt x="73" y="107"/>
                      </a:lnTo>
                      <a:lnTo>
                        <a:pt x="73" y="101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5"/>
                      </a:lnTo>
                      <a:lnTo>
                        <a:pt x="48" y="59"/>
                      </a:lnTo>
                      <a:lnTo>
                        <a:pt x="40" y="50"/>
                      </a:lnTo>
                      <a:lnTo>
                        <a:pt x="31" y="41"/>
                      </a:lnTo>
                      <a:lnTo>
                        <a:pt x="21" y="31"/>
                      </a:lnTo>
                      <a:lnTo>
                        <a:pt x="12" y="23"/>
                      </a:lnTo>
                      <a:lnTo>
                        <a:pt x="12" y="17"/>
                      </a:lnTo>
                      <a:lnTo>
                        <a:pt x="12" y="11"/>
                      </a:lnTo>
                      <a:lnTo>
                        <a:pt x="6" y="5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3" name="Freeform 297"/>
                <p:cNvSpPr>
                  <a:spLocks/>
                </p:cNvSpPr>
                <p:nvPr/>
              </p:nvSpPr>
              <p:spPr bwMode="auto">
                <a:xfrm rot="60000" flipH="1">
                  <a:off x="4782" y="1432"/>
                  <a:ext cx="21" cy="29"/>
                </a:xfrm>
                <a:custGeom>
                  <a:avLst/>
                  <a:gdLst>
                    <a:gd name="T0" fmla="*/ 60 w 60"/>
                    <a:gd name="T1" fmla="*/ 120 h 120"/>
                    <a:gd name="T2" fmla="*/ 60 w 60"/>
                    <a:gd name="T3" fmla="*/ 114 h 120"/>
                    <a:gd name="T4" fmla="*/ 60 w 60"/>
                    <a:gd name="T5" fmla="*/ 109 h 120"/>
                    <a:gd name="T6" fmla="*/ 54 w 60"/>
                    <a:gd name="T7" fmla="*/ 103 h 120"/>
                    <a:gd name="T8" fmla="*/ 48 w 60"/>
                    <a:gd name="T9" fmla="*/ 96 h 120"/>
                    <a:gd name="T10" fmla="*/ 48 w 60"/>
                    <a:gd name="T11" fmla="*/ 90 h 120"/>
                    <a:gd name="T12" fmla="*/ 48 w 60"/>
                    <a:gd name="T13" fmla="*/ 84 h 120"/>
                    <a:gd name="T14" fmla="*/ 36 w 60"/>
                    <a:gd name="T15" fmla="*/ 72 h 120"/>
                    <a:gd name="T16" fmla="*/ 25 w 60"/>
                    <a:gd name="T17" fmla="*/ 59 h 120"/>
                    <a:gd name="T18" fmla="*/ 25 w 60"/>
                    <a:gd name="T19" fmla="*/ 53 h 120"/>
                    <a:gd name="T20" fmla="*/ 25 w 60"/>
                    <a:gd name="T21" fmla="*/ 48 h 120"/>
                    <a:gd name="T22" fmla="*/ 19 w 60"/>
                    <a:gd name="T23" fmla="*/ 42 h 120"/>
                    <a:gd name="T24" fmla="*/ 13 w 60"/>
                    <a:gd name="T25" fmla="*/ 36 h 120"/>
                    <a:gd name="T26" fmla="*/ 13 w 60"/>
                    <a:gd name="T27" fmla="*/ 30 h 120"/>
                    <a:gd name="T28" fmla="*/ 13 w 60"/>
                    <a:gd name="T29" fmla="*/ 23 h 120"/>
                    <a:gd name="T30" fmla="*/ 7 w 60"/>
                    <a:gd name="T31" fmla="*/ 18 h 120"/>
                    <a:gd name="T32" fmla="*/ 0 w 60"/>
                    <a:gd name="T33" fmla="*/ 12 h 120"/>
                    <a:gd name="T34" fmla="*/ 0 w 60"/>
                    <a:gd name="T35" fmla="*/ 7 h 120"/>
                    <a:gd name="T36" fmla="*/ 0 w 60"/>
                    <a:gd name="T37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0" h="120">
                      <a:moveTo>
                        <a:pt x="60" y="120"/>
                      </a:moveTo>
                      <a:lnTo>
                        <a:pt x="60" y="114"/>
                      </a:lnTo>
                      <a:lnTo>
                        <a:pt x="60" y="109"/>
                      </a:lnTo>
                      <a:lnTo>
                        <a:pt x="54" y="103"/>
                      </a:lnTo>
                      <a:lnTo>
                        <a:pt x="48" y="96"/>
                      </a:lnTo>
                      <a:lnTo>
                        <a:pt x="48" y="90"/>
                      </a:lnTo>
                      <a:lnTo>
                        <a:pt x="48" y="84"/>
                      </a:lnTo>
                      <a:lnTo>
                        <a:pt x="36" y="72"/>
                      </a:lnTo>
                      <a:lnTo>
                        <a:pt x="25" y="59"/>
                      </a:lnTo>
                      <a:lnTo>
                        <a:pt x="25" y="53"/>
                      </a:lnTo>
                      <a:lnTo>
                        <a:pt x="25" y="48"/>
                      </a:lnTo>
                      <a:lnTo>
                        <a:pt x="19" y="42"/>
                      </a:lnTo>
                      <a:lnTo>
                        <a:pt x="13" y="36"/>
                      </a:lnTo>
                      <a:lnTo>
                        <a:pt x="13" y="30"/>
                      </a:lnTo>
                      <a:lnTo>
                        <a:pt x="13" y="23"/>
                      </a:lnTo>
                      <a:lnTo>
                        <a:pt x="7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4" name="Freeform 298"/>
                <p:cNvSpPr>
                  <a:spLocks/>
                </p:cNvSpPr>
                <p:nvPr/>
              </p:nvSpPr>
              <p:spPr bwMode="auto">
                <a:xfrm rot="60000" flipH="1">
                  <a:off x="4727" y="1411"/>
                  <a:ext cx="24" cy="25"/>
                </a:xfrm>
                <a:custGeom>
                  <a:avLst/>
                  <a:gdLst>
                    <a:gd name="T0" fmla="*/ 72 w 72"/>
                    <a:gd name="T1" fmla="*/ 108 h 108"/>
                    <a:gd name="T2" fmla="*/ 63 w 72"/>
                    <a:gd name="T3" fmla="*/ 100 h 108"/>
                    <a:gd name="T4" fmla="*/ 55 w 72"/>
                    <a:gd name="T5" fmla="*/ 92 h 108"/>
                    <a:gd name="T6" fmla="*/ 46 w 72"/>
                    <a:gd name="T7" fmla="*/ 82 h 108"/>
                    <a:gd name="T8" fmla="*/ 36 w 72"/>
                    <a:gd name="T9" fmla="*/ 73 h 108"/>
                    <a:gd name="T10" fmla="*/ 36 w 72"/>
                    <a:gd name="T11" fmla="*/ 67 h 108"/>
                    <a:gd name="T12" fmla="*/ 36 w 72"/>
                    <a:gd name="T13" fmla="*/ 61 h 108"/>
                    <a:gd name="T14" fmla="*/ 24 w 72"/>
                    <a:gd name="T15" fmla="*/ 49 h 108"/>
                    <a:gd name="T16" fmla="*/ 12 w 72"/>
                    <a:gd name="T17" fmla="*/ 36 h 108"/>
                    <a:gd name="T18" fmla="*/ 12 w 72"/>
                    <a:gd name="T19" fmla="*/ 31 h 108"/>
                    <a:gd name="T20" fmla="*/ 12 w 72"/>
                    <a:gd name="T21" fmla="*/ 25 h 108"/>
                    <a:gd name="T22" fmla="*/ 7 w 72"/>
                    <a:gd name="T23" fmla="*/ 19 h 108"/>
                    <a:gd name="T24" fmla="*/ 0 w 72"/>
                    <a:gd name="T25" fmla="*/ 13 h 108"/>
                    <a:gd name="T26" fmla="*/ 0 w 72"/>
                    <a:gd name="T27" fmla="*/ 7 h 108"/>
                    <a:gd name="T28" fmla="*/ 0 w 72"/>
                    <a:gd name="T29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2" h="108">
                      <a:moveTo>
                        <a:pt x="72" y="108"/>
                      </a:moveTo>
                      <a:lnTo>
                        <a:pt x="63" y="100"/>
                      </a:lnTo>
                      <a:lnTo>
                        <a:pt x="55" y="92"/>
                      </a:lnTo>
                      <a:lnTo>
                        <a:pt x="46" y="82"/>
                      </a:lnTo>
                      <a:lnTo>
                        <a:pt x="36" y="73"/>
                      </a:lnTo>
                      <a:lnTo>
                        <a:pt x="36" y="67"/>
                      </a:lnTo>
                      <a:lnTo>
                        <a:pt x="36" y="61"/>
                      </a:lnTo>
                      <a:lnTo>
                        <a:pt x="24" y="49"/>
                      </a:lnTo>
                      <a:lnTo>
                        <a:pt x="12" y="36"/>
                      </a:lnTo>
                      <a:lnTo>
                        <a:pt x="12" y="31"/>
                      </a:lnTo>
                      <a:lnTo>
                        <a:pt x="12" y="25"/>
                      </a:lnTo>
                      <a:lnTo>
                        <a:pt x="7" y="19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5" name="Freeform 299"/>
                <p:cNvSpPr>
                  <a:spLocks/>
                </p:cNvSpPr>
                <p:nvPr/>
              </p:nvSpPr>
              <p:spPr bwMode="auto">
                <a:xfrm rot="60000" flipH="1">
                  <a:off x="4830" y="1382"/>
                  <a:ext cx="29" cy="31"/>
                </a:xfrm>
                <a:custGeom>
                  <a:avLst/>
                  <a:gdLst>
                    <a:gd name="T0" fmla="*/ 84 w 84"/>
                    <a:gd name="T1" fmla="*/ 131 h 131"/>
                    <a:gd name="T2" fmla="*/ 84 w 84"/>
                    <a:gd name="T3" fmla="*/ 126 h 131"/>
                    <a:gd name="T4" fmla="*/ 84 w 84"/>
                    <a:gd name="T5" fmla="*/ 121 h 131"/>
                    <a:gd name="T6" fmla="*/ 79 w 84"/>
                    <a:gd name="T7" fmla="*/ 115 h 131"/>
                    <a:gd name="T8" fmla="*/ 73 w 84"/>
                    <a:gd name="T9" fmla="*/ 108 h 131"/>
                    <a:gd name="T10" fmla="*/ 73 w 84"/>
                    <a:gd name="T11" fmla="*/ 102 h 131"/>
                    <a:gd name="T12" fmla="*/ 73 w 84"/>
                    <a:gd name="T13" fmla="*/ 96 h 131"/>
                    <a:gd name="T14" fmla="*/ 61 w 84"/>
                    <a:gd name="T15" fmla="*/ 84 h 131"/>
                    <a:gd name="T16" fmla="*/ 48 w 84"/>
                    <a:gd name="T17" fmla="*/ 71 h 131"/>
                    <a:gd name="T18" fmla="*/ 48 w 84"/>
                    <a:gd name="T19" fmla="*/ 66 h 131"/>
                    <a:gd name="T20" fmla="*/ 48 w 84"/>
                    <a:gd name="T21" fmla="*/ 60 h 131"/>
                    <a:gd name="T22" fmla="*/ 39 w 84"/>
                    <a:gd name="T23" fmla="*/ 50 h 131"/>
                    <a:gd name="T24" fmla="*/ 31 w 84"/>
                    <a:gd name="T25" fmla="*/ 42 h 131"/>
                    <a:gd name="T26" fmla="*/ 21 w 84"/>
                    <a:gd name="T27" fmla="*/ 33 h 131"/>
                    <a:gd name="T28" fmla="*/ 12 w 84"/>
                    <a:gd name="T29" fmla="*/ 23 h 131"/>
                    <a:gd name="T30" fmla="*/ 12 w 84"/>
                    <a:gd name="T31" fmla="*/ 19 h 131"/>
                    <a:gd name="T32" fmla="*/ 12 w 84"/>
                    <a:gd name="T33" fmla="*/ 12 h 131"/>
                    <a:gd name="T34" fmla="*/ 6 w 84"/>
                    <a:gd name="T35" fmla="*/ 7 h 131"/>
                    <a:gd name="T36" fmla="*/ 0 w 84"/>
                    <a:gd name="T37" fmla="*/ 0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84" h="131">
                      <a:moveTo>
                        <a:pt x="84" y="131"/>
                      </a:moveTo>
                      <a:lnTo>
                        <a:pt x="84" y="126"/>
                      </a:lnTo>
                      <a:lnTo>
                        <a:pt x="84" y="121"/>
                      </a:lnTo>
                      <a:lnTo>
                        <a:pt x="79" y="115"/>
                      </a:lnTo>
                      <a:lnTo>
                        <a:pt x="73" y="108"/>
                      </a:lnTo>
                      <a:lnTo>
                        <a:pt x="73" y="102"/>
                      </a:lnTo>
                      <a:lnTo>
                        <a:pt x="73" y="96"/>
                      </a:lnTo>
                      <a:lnTo>
                        <a:pt x="61" y="84"/>
                      </a:lnTo>
                      <a:lnTo>
                        <a:pt x="48" y="71"/>
                      </a:lnTo>
                      <a:lnTo>
                        <a:pt x="48" y="66"/>
                      </a:lnTo>
                      <a:lnTo>
                        <a:pt x="48" y="60"/>
                      </a:lnTo>
                      <a:lnTo>
                        <a:pt x="39" y="50"/>
                      </a:lnTo>
                      <a:lnTo>
                        <a:pt x="31" y="42"/>
                      </a:lnTo>
                      <a:lnTo>
                        <a:pt x="21" y="33"/>
                      </a:lnTo>
                      <a:lnTo>
                        <a:pt x="12" y="23"/>
                      </a:lnTo>
                      <a:lnTo>
                        <a:pt x="12" y="19"/>
                      </a:lnTo>
                      <a:lnTo>
                        <a:pt x="12" y="12"/>
                      </a:lnTo>
                      <a:lnTo>
                        <a:pt x="6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6" name="Freeform 300"/>
                <p:cNvSpPr>
                  <a:spLocks/>
                </p:cNvSpPr>
                <p:nvPr/>
              </p:nvSpPr>
              <p:spPr bwMode="auto">
                <a:xfrm rot="60000" flipH="1">
                  <a:off x="4781" y="1361"/>
                  <a:ext cx="38" cy="29"/>
                </a:xfrm>
                <a:custGeom>
                  <a:avLst/>
                  <a:gdLst>
                    <a:gd name="T0" fmla="*/ 109 w 109"/>
                    <a:gd name="T1" fmla="*/ 119 h 119"/>
                    <a:gd name="T2" fmla="*/ 91 w 109"/>
                    <a:gd name="T3" fmla="*/ 101 h 119"/>
                    <a:gd name="T4" fmla="*/ 72 w 109"/>
                    <a:gd name="T5" fmla="*/ 84 h 119"/>
                    <a:gd name="T6" fmla="*/ 55 w 109"/>
                    <a:gd name="T7" fmla="*/ 66 h 119"/>
                    <a:gd name="T8" fmla="*/ 36 w 109"/>
                    <a:gd name="T9" fmla="*/ 48 h 119"/>
                    <a:gd name="T10" fmla="*/ 36 w 109"/>
                    <a:gd name="T11" fmla="*/ 42 h 119"/>
                    <a:gd name="T12" fmla="*/ 36 w 109"/>
                    <a:gd name="T13" fmla="*/ 36 h 119"/>
                    <a:gd name="T14" fmla="*/ 28 w 109"/>
                    <a:gd name="T15" fmla="*/ 26 h 119"/>
                    <a:gd name="T16" fmla="*/ 18 w 109"/>
                    <a:gd name="T17" fmla="*/ 17 h 119"/>
                    <a:gd name="T18" fmla="*/ 9 w 109"/>
                    <a:gd name="T19" fmla="*/ 9 h 119"/>
                    <a:gd name="T20" fmla="*/ 0 w 109"/>
                    <a:gd name="T2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9" h="119">
                      <a:moveTo>
                        <a:pt x="109" y="119"/>
                      </a:moveTo>
                      <a:lnTo>
                        <a:pt x="91" y="101"/>
                      </a:lnTo>
                      <a:lnTo>
                        <a:pt x="72" y="84"/>
                      </a:lnTo>
                      <a:lnTo>
                        <a:pt x="55" y="66"/>
                      </a:lnTo>
                      <a:lnTo>
                        <a:pt x="36" y="48"/>
                      </a:lnTo>
                      <a:lnTo>
                        <a:pt x="36" y="42"/>
                      </a:lnTo>
                      <a:lnTo>
                        <a:pt x="36" y="36"/>
                      </a:lnTo>
                      <a:lnTo>
                        <a:pt x="28" y="26"/>
                      </a:lnTo>
                      <a:lnTo>
                        <a:pt x="18" y="17"/>
                      </a:lnTo>
                      <a:lnTo>
                        <a:pt x="9" y="9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7" name="Freeform 301"/>
                <p:cNvSpPr>
                  <a:spLocks/>
                </p:cNvSpPr>
                <p:nvPr/>
              </p:nvSpPr>
              <p:spPr bwMode="auto">
                <a:xfrm rot="60000" flipH="1">
                  <a:off x="4884" y="1326"/>
                  <a:ext cx="38" cy="34"/>
                </a:xfrm>
                <a:custGeom>
                  <a:avLst/>
                  <a:gdLst>
                    <a:gd name="T0" fmla="*/ 109 w 109"/>
                    <a:gd name="T1" fmla="*/ 144 h 144"/>
                    <a:gd name="T2" fmla="*/ 103 w 109"/>
                    <a:gd name="T3" fmla="*/ 138 h 144"/>
                    <a:gd name="T4" fmla="*/ 96 w 109"/>
                    <a:gd name="T5" fmla="*/ 132 h 144"/>
                    <a:gd name="T6" fmla="*/ 96 w 109"/>
                    <a:gd name="T7" fmla="*/ 126 h 144"/>
                    <a:gd name="T8" fmla="*/ 96 w 109"/>
                    <a:gd name="T9" fmla="*/ 120 h 144"/>
                    <a:gd name="T10" fmla="*/ 88 w 109"/>
                    <a:gd name="T11" fmla="*/ 111 h 144"/>
                    <a:gd name="T12" fmla="*/ 78 w 109"/>
                    <a:gd name="T13" fmla="*/ 102 h 144"/>
                    <a:gd name="T14" fmla="*/ 69 w 109"/>
                    <a:gd name="T15" fmla="*/ 92 h 144"/>
                    <a:gd name="T16" fmla="*/ 59 w 109"/>
                    <a:gd name="T17" fmla="*/ 84 h 144"/>
                    <a:gd name="T18" fmla="*/ 59 w 109"/>
                    <a:gd name="T19" fmla="*/ 78 h 144"/>
                    <a:gd name="T20" fmla="*/ 59 w 109"/>
                    <a:gd name="T21" fmla="*/ 71 h 144"/>
                    <a:gd name="T22" fmla="*/ 48 w 109"/>
                    <a:gd name="T23" fmla="*/ 59 h 144"/>
                    <a:gd name="T24" fmla="*/ 36 w 109"/>
                    <a:gd name="T25" fmla="*/ 48 h 144"/>
                    <a:gd name="T26" fmla="*/ 24 w 109"/>
                    <a:gd name="T27" fmla="*/ 36 h 144"/>
                    <a:gd name="T28" fmla="*/ 13 w 109"/>
                    <a:gd name="T29" fmla="*/ 24 h 144"/>
                    <a:gd name="T30" fmla="*/ 13 w 109"/>
                    <a:gd name="T31" fmla="*/ 18 h 144"/>
                    <a:gd name="T32" fmla="*/ 13 w 109"/>
                    <a:gd name="T33" fmla="*/ 11 h 144"/>
                    <a:gd name="T34" fmla="*/ 7 w 109"/>
                    <a:gd name="T35" fmla="*/ 7 h 144"/>
                    <a:gd name="T36" fmla="*/ 0 w 109"/>
                    <a:gd name="T37" fmla="*/ 0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109" h="144">
                      <a:moveTo>
                        <a:pt x="109" y="144"/>
                      </a:moveTo>
                      <a:lnTo>
                        <a:pt x="103" y="138"/>
                      </a:lnTo>
                      <a:lnTo>
                        <a:pt x="96" y="132"/>
                      </a:lnTo>
                      <a:lnTo>
                        <a:pt x="96" y="126"/>
                      </a:lnTo>
                      <a:lnTo>
                        <a:pt x="96" y="120"/>
                      </a:lnTo>
                      <a:lnTo>
                        <a:pt x="88" y="111"/>
                      </a:lnTo>
                      <a:lnTo>
                        <a:pt x="78" y="102"/>
                      </a:lnTo>
                      <a:lnTo>
                        <a:pt x="69" y="92"/>
                      </a:lnTo>
                      <a:lnTo>
                        <a:pt x="59" y="84"/>
                      </a:lnTo>
                      <a:lnTo>
                        <a:pt x="59" y="78"/>
                      </a:lnTo>
                      <a:lnTo>
                        <a:pt x="59" y="71"/>
                      </a:lnTo>
                      <a:lnTo>
                        <a:pt x="48" y="59"/>
                      </a:lnTo>
                      <a:lnTo>
                        <a:pt x="36" y="48"/>
                      </a:lnTo>
                      <a:lnTo>
                        <a:pt x="24" y="36"/>
                      </a:lnTo>
                      <a:lnTo>
                        <a:pt x="13" y="24"/>
                      </a:lnTo>
                      <a:lnTo>
                        <a:pt x="13" y="18"/>
                      </a:lnTo>
                      <a:lnTo>
                        <a:pt x="13" y="11"/>
                      </a:lnTo>
                      <a:lnTo>
                        <a:pt x="7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8" name="Freeform 302"/>
                <p:cNvSpPr>
                  <a:spLocks/>
                </p:cNvSpPr>
                <p:nvPr/>
              </p:nvSpPr>
              <p:spPr bwMode="auto">
                <a:xfrm rot="60000" flipH="1">
                  <a:off x="4852" y="1315"/>
                  <a:ext cx="30" cy="22"/>
                </a:xfrm>
                <a:custGeom>
                  <a:avLst/>
                  <a:gdLst>
                    <a:gd name="T0" fmla="*/ 85 w 85"/>
                    <a:gd name="T1" fmla="*/ 96 h 96"/>
                    <a:gd name="T2" fmla="*/ 69 w 85"/>
                    <a:gd name="T3" fmla="*/ 80 h 96"/>
                    <a:gd name="T4" fmla="*/ 54 w 85"/>
                    <a:gd name="T5" fmla="*/ 65 h 96"/>
                    <a:gd name="T6" fmla="*/ 39 w 85"/>
                    <a:gd name="T7" fmla="*/ 50 h 96"/>
                    <a:gd name="T8" fmla="*/ 25 w 85"/>
                    <a:gd name="T9" fmla="*/ 36 h 96"/>
                    <a:gd name="T10" fmla="*/ 25 w 85"/>
                    <a:gd name="T11" fmla="*/ 30 h 96"/>
                    <a:gd name="T12" fmla="*/ 25 w 85"/>
                    <a:gd name="T13" fmla="*/ 23 h 96"/>
                    <a:gd name="T14" fmla="*/ 13 w 85"/>
                    <a:gd name="T15" fmla="*/ 11 h 96"/>
                    <a:gd name="T16" fmla="*/ 0 w 85"/>
                    <a:gd name="T17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96">
                      <a:moveTo>
                        <a:pt x="85" y="96"/>
                      </a:moveTo>
                      <a:lnTo>
                        <a:pt x="69" y="80"/>
                      </a:lnTo>
                      <a:lnTo>
                        <a:pt x="54" y="65"/>
                      </a:lnTo>
                      <a:lnTo>
                        <a:pt x="39" y="50"/>
                      </a:lnTo>
                      <a:lnTo>
                        <a:pt x="25" y="36"/>
                      </a:lnTo>
                      <a:lnTo>
                        <a:pt x="25" y="30"/>
                      </a:lnTo>
                      <a:lnTo>
                        <a:pt x="25" y="23"/>
                      </a:lnTo>
                      <a:lnTo>
                        <a:pt x="13" y="1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799" name="Freeform 303"/>
                <p:cNvSpPr>
                  <a:spLocks/>
                </p:cNvSpPr>
                <p:nvPr/>
              </p:nvSpPr>
              <p:spPr bwMode="auto">
                <a:xfrm rot="60000" flipH="1">
                  <a:off x="4947" y="1281"/>
                  <a:ext cx="29" cy="26"/>
                </a:xfrm>
                <a:custGeom>
                  <a:avLst/>
                  <a:gdLst>
                    <a:gd name="T0" fmla="*/ 84 w 84"/>
                    <a:gd name="T1" fmla="*/ 109 h 109"/>
                    <a:gd name="T2" fmla="*/ 72 w 84"/>
                    <a:gd name="T3" fmla="*/ 97 h 109"/>
                    <a:gd name="T4" fmla="*/ 61 w 84"/>
                    <a:gd name="T5" fmla="*/ 85 h 109"/>
                    <a:gd name="T6" fmla="*/ 61 w 84"/>
                    <a:gd name="T7" fmla="*/ 79 h 109"/>
                    <a:gd name="T8" fmla="*/ 61 w 84"/>
                    <a:gd name="T9" fmla="*/ 73 h 109"/>
                    <a:gd name="T10" fmla="*/ 45 w 84"/>
                    <a:gd name="T11" fmla="*/ 58 h 109"/>
                    <a:gd name="T12" fmla="*/ 30 w 84"/>
                    <a:gd name="T13" fmla="*/ 43 h 109"/>
                    <a:gd name="T14" fmla="*/ 15 w 84"/>
                    <a:gd name="T15" fmla="*/ 27 h 109"/>
                    <a:gd name="T16" fmla="*/ 0 w 84"/>
                    <a:gd name="T17" fmla="*/ 13 h 109"/>
                    <a:gd name="T18" fmla="*/ 0 w 84"/>
                    <a:gd name="T19" fmla="*/ 8 h 109"/>
                    <a:gd name="T20" fmla="*/ 0 w 84"/>
                    <a:gd name="T21" fmla="*/ 0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4" h="109">
                      <a:moveTo>
                        <a:pt x="84" y="109"/>
                      </a:moveTo>
                      <a:lnTo>
                        <a:pt x="72" y="97"/>
                      </a:lnTo>
                      <a:lnTo>
                        <a:pt x="61" y="85"/>
                      </a:lnTo>
                      <a:lnTo>
                        <a:pt x="61" y="79"/>
                      </a:lnTo>
                      <a:lnTo>
                        <a:pt x="61" y="73"/>
                      </a:lnTo>
                      <a:lnTo>
                        <a:pt x="45" y="58"/>
                      </a:lnTo>
                      <a:lnTo>
                        <a:pt x="30" y="43"/>
                      </a:lnTo>
                      <a:lnTo>
                        <a:pt x="15" y="27"/>
                      </a:lnTo>
                      <a:lnTo>
                        <a:pt x="0" y="13"/>
                      </a:lnTo>
                      <a:lnTo>
                        <a:pt x="0" y="8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0" name="Freeform 304"/>
                <p:cNvSpPr>
                  <a:spLocks/>
                </p:cNvSpPr>
                <p:nvPr/>
              </p:nvSpPr>
              <p:spPr bwMode="auto">
                <a:xfrm rot="60000" flipH="1">
                  <a:off x="4914" y="1275"/>
                  <a:ext cx="28" cy="18"/>
                </a:xfrm>
                <a:custGeom>
                  <a:avLst/>
                  <a:gdLst>
                    <a:gd name="T0" fmla="*/ 83 w 83"/>
                    <a:gd name="T1" fmla="*/ 72 h 72"/>
                    <a:gd name="T2" fmla="*/ 77 w 83"/>
                    <a:gd name="T3" fmla="*/ 66 h 72"/>
                    <a:gd name="T4" fmla="*/ 72 w 83"/>
                    <a:gd name="T5" fmla="*/ 60 h 72"/>
                    <a:gd name="T6" fmla="*/ 66 w 83"/>
                    <a:gd name="T7" fmla="*/ 60 h 72"/>
                    <a:gd name="T8" fmla="*/ 59 w 83"/>
                    <a:gd name="T9" fmla="*/ 60 h 72"/>
                    <a:gd name="T10" fmla="*/ 45 w 83"/>
                    <a:gd name="T11" fmla="*/ 45 h 72"/>
                    <a:gd name="T12" fmla="*/ 29 w 83"/>
                    <a:gd name="T13" fmla="*/ 29 h 72"/>
                    <a:gd name="T14" fmla="*/ 14 w 83"/>
                    <a:gd name="T15" fmla="*/ 14 h 72"/>
                    <a:gd name="T16" fmla="*/ 0 w 83"/>
                    <a:gd name="T1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3" h="72">
                      <a:moveTo>
                        <a:pt x="83" y="72"/>
                      </a:moveTo>
                      <a:lnTo>
                        <a:pt x="77" y="66"/>
                      </a:lnTo>
                      <a:lnTo>
                        <a:pt x="72" y="60"/>
                      </a:lnTo>
                      <a:lnTo>
                        <a:pt x="66" y="60"/>
                      </a:lnTo>
                      <a:lnTo>
                        <a:pt x="59" y="60"/>
                      </a:lnTo>
                      <a:lnTo>
                        <a:pt x="45" y="45"/>
                      </a:lnTo>
                      <a:lnTo>
                        <a:pt x="29" y="29"/>
                      </a:lnTo>
                      <a:lnTo>
                        <a:pt x="14" y="14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1" name="Freeform 305"/>
                <p:cNvSpPr>
                  <a:spLocks/>
                </p:cNvSpPr>
                <p:nvPr/>
              </p:nvSpPr>
              <p:spPr bwMode="auto">
                <a:xfrm rot="60000" flipH="1">
                  <a:off x="5010" y="1248"/>
                  <a:ext cx="20" cy="14"/>
                </a:xfrm>
                <a:custGeom>
                  <a:avLst/>
                  <a:gdLst>
                    <a:gd name="T0" fmla="*/ 60 w 60"/>
                    <a:gd name="T1" fmla="*/ 60 h 60"/>
                    <a:gd name="T2" fmla="*/ 44 w 60"/>
                    <a:gd name="T3" fmla="*/ 45 h 60"/>
                    <a:gd name="T4" fmla="*/ 30 w 60"/>
                    <a:gd name="T5" fmla="*/ 31 h 60"/>
                    <a:gd name="T6" fmla="*/ 15 w 60"/>
                    <a:gd name="T7" fmla="*/ 16 h 60"/>
                    <a:gd name="T8" fmla="*/ 0 w 60"/>
                    <a:gd name="T9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60">
                      <a:moveTo>
                        <a:pt x="60" y="60"/>
                      </a:moveTo>
                      <a:lnTo>
                        <a:pt x="44" y="45"/>
                      </a:lnTo>
                      <a:lnTo>
                        <a:pt x="30" y="31"/>
                      </a:lnTo>
                      <a:lnTo>
                        <a:pt x="15" y="1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2" name="Freeform 306"/>
                <p:cNvSpPr>
                  <a:spLocks/>
                </p:cNvSpPr>
                <p:nvPr/>
              </p:nvSpPr>
              <p:spPr bwMode="auto">
                <a:xfrm rot="60000" flipH="1">
                  <a:off x="4981" y="1229"/>
                  <a:ext cx="44" cy="22"/>
                </a:xfrm>
                <a:custGeom>
                  <a:avLst/>
                  <a:gdLst>
                    <a:gd name="T0" fmla="*/ 131 w 131"/>
                    <a:gd name="T1" fmla="*/ 96 h 96"/>
                    <a:gd name="T2" fmla="*/ 126 w 131"/>
                    <a:gd name="T3" fmla="*/ 96 h 96"/>
                    <a:gd name="T4" fmla="*/ 119 w 131"/>
                    <a:gd name="T5" fmla="*/ 96 h 96"/>
                    <a:gd name="T6" fmla="*/ 108 w 131"/>
                    <a:gd name="T7" fmla="*/ 83 h 96"/>
                    <a:gd name="T8" fmla="*/ 95 w 131"/>
                    <a:gd name="T9" fmla="*/ 72 h 96"/>
                    <a:gd name="T10" fmla="*/ 90 w 131"/>
                    <a:gd name="T11" fmla="*/ 72 h 96"/>
                    <a:gd name="T12" fmla="*/ 83 w 131"/>
                    <a:gd name="T13" fmla="*/ 72 h 96"/>
                    <a:gd name="T14" fmla="*/ 71 w 131"/>
                    <a:gd name="T15" fmla="*/ 60 h 96"/>
                    <a:gd name="T16" fmla="*/ 60 w 131"/>
                    <a:gd name="T17" fmla="*/ 48 h 96"/>
                    <a:gd name="T18" fmla="*/ 47 w 131"/>
                    <a:gd name="T19" fmla="*/ 36 h 96"/>
                    <a:gd name="T20" fmla="*/ 35 w 131"/>
                    <a:gd name="T21" fmla="*/ 24 h 96"/>
                    <a:gd name="T22" fmla="*/ 29 w 131"/>
                    <a:gd name="T23" fmla="*/ 24 h 96"/>
                    <a:gd name="T24" fmla="*/ 23 w 131"/>
                    <a:gd name="T25" fmla="*/ 24 h 96"/>
                    <a:gd name="T26" fmla="*/ 12 w 131"/>
                    <a:gd name="T27" fmla="*/ 12 h 96"/>
                    <a:gd name="T28" fmla="*/ 0 w 131"/>
                    <a:gd name="T29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1" h="96">
                      <a:moveTo>
                        <a:pt x="131" y="96"/>
                      </a:moveTo>
                      <a:lnTo>
                        <a:pt x="126" y="96"/>
                      </a:lnTo>
                      <a:lnTo>
                        <a:pt x="119" y="96"/>
                      </a:lnTo>
                      <a:lnTo>
                        <a:pt x="108" y="83"/>
                      </a:lnTo>
                      <a:lnTo>
                        <a:pt x="95" y="72"/>
                      </a:lnTo>
                      <a:lnTo>
                        <a:pt x="90" y="72"/>
                      </a:lnTo>
                      <a:lnTo>
                        <a:pt x="83" y="72"/>
                      </a:lnTo>
                      <a:lnTo>
                        <a:pt x="71" y="60"/>
                      </a:lnTo>
                      <a:lnTo>
                        <a:pt x="60" y="48"/>
                      </a:lnTo>
                      <a:lnTo>
                        <a:pt x="47" y="36"/>
                      </a:lnTo>
                      <a:lnTo>
                        <a:pt x="35" y="24"/>
                      </a:lnTo>
                      <a:lnTo>
                        <a:pt x="29" y="24"/>
                      </a:lnTo>
                      <a:lnTo>
                        <a:pt x="23" y="24"/>
                      </a:lnTo>
                      <a:lnTo>
                        <a:pt x="12" y="12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3" name="Freeform 307"/>
                <p:cNvSpPr>
                  <a:spLocks/>
                </p:cNvSpPr>
                <p:nvPr/>
              </p:nvSpPr>
              <p:spPr bwMode="auto">
                <a:xfrm rot="60000" flipH="1">
                  <a:off x="5073" y="1192"/>
                  <a:ext cx="36" cy="23"/>
                </a:xfrm>
                <a:custGeom>
                  <a:avLst/>
                  <a:gdLst>
                    <a:gd name="T0" fmla="*/ 107 w 107"/>
                    <a:gd name="T1" fmla="*/ 96 h 96"/>
                    <a:gd name="T2" fmla="*/ 102 w 107"/>
                    <a:gd name="T3" fmla="*/ 90 h 96"/>
                    <a:gd name="T4" fmla="*/ 95 w 107"/>
                    <a:gd name="T5" fmla="*/ 84 h 96"/>
                    <a:gd name="T6" fmla="*/ 90 w 107"/>
                    <a:gd name="T7" fmla="*/ 84 h 96"/>
                    <a:gd name="T8" fmla="*/ 83 w 107"/>
                    <a:gd name="T9" fmla="*/ 84 h 96"/>
                    <a:gd name="T10" fmla="*/ 71 w 107"/>
                    <a:gd name="T11" fmla="*/ 73 h 96"/>
                    <a:gd name="T12" fmla="*/ 59 w 107"/>
                    <a:gd name="T13" fmla="*/ 61 h 96"/>
                    <a:gd name="T14" fmla="*/ 48 w 107"/>
                    <a:gd name="T15" fmla="*/ 49 h 96"/>
                    <a:gd name="T16" fmla="*/ 36 w 107"/>
                    <a:gd name="T17" fmla="*/ 36 h 96"/>
                    <a:gd name="T18" fmla="*/ 30 w 107"/>
                    <a:gd name="T19" fmla="*/ 36 h 96"/>
                    <a:gd name="T20" fmla="*/ 23 w 107"/>
                    <a:gd name="T21" fmla="*/ 36 h 96"/>
                    <a:gd name="T22" fmla="*/ 17 w 107"/>
                    <a:gd name="T23" fmla="*/ 31 h 96"/>
                    <a:gd name="T24" fmla="*/ 11 w 107"/>
                    <a:gd name="T25" fmla="*/ 25 h 96"/>
                    <a:gd name="T26" fmla="*/ 11 w 107"/>
                    <a:gd name="T27" fmla="*/ 19 h 96"/>
                    <a:gd name="T28" fmla="*/ 11 w 107"/>
                    <a:gd name="T29" fmla="*/ 12 h 96"/>
                    <a:gd name="T30" fmla="*/ 5 w 107"/>
                    <a:gd name="T31" fmla="*/ 7 h 96"/>
                    <a:gd name="T32" fmla="*/ 0 w 107"/>
                    <a:gd name="T33" fmla="*/ 0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07" h="96">
                      <a:moveTo>
                        <a:pt x="107" y="96"/>
                      </a:moveTo>
                      <a:lnTo>
                        <a:pt x="102" y="90"/>
                      </a:lnTo>
                      <a:lnTo>
                        <a:pt x="95" y="84"/>
                      </a:lnTo>
                      <a:lnTo>
                        <a:pt x="90" y="84"/>
                      </a:lnTo>
                      <a:lnTo>
                        <a:pt x="83" y="84"/>
                      </a:lnTo>
                      <a:lnTo>
                        <a:pt x="71" y="73"/>
                      </a:lnTo>
                      <a:lnTo>
                        <a:pt x="59" y="61"/>
                      </a:lnTo>
                      <a:lnTo>
                        <a:pt x="48" y="49"/>
                      </a:lnTo>
                      <a:lnTo>
                        <a:pt x="36" y="36"/>
                      </a:lnTo>
                      <a:lnTo>
                        <a:pt x="30" y="36"/>
                      </a:lnTo>
                      <a:lnTo>
                        <a:pt x="23" y="36"/>
                      </a:lnTo>
                      <a:lnTo>
                        <a:pt x="17" y="31"/>
                      </a:lnTo>
                      <a:lnTo>
                        <a:pt x="11" y="25"/>
                      </a:lnTo>
                      <a:lnTo>
                        <a:pt x="11" y="19"/>
                      </a:lnTo>
                      <a:lnTo>
                        <a:pt x="11" y="12"/>
                      </a:lnTo>
                      <a:lnTo>
                        <a:pt x="5" y="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618804" name="Freeform 308"/>
                <p:cNvSpPr>
                  <a:spLocks/>
                </p:cNvSpPr>
                <p:nvPr/>
              </p:nvSpPr>
              <p:spPr bwMode="auto">
                <a:xfrm rot="60000" flipH="1">
                  <a:off x="5147" y="1171"/>
                  <a:ext cx="41" cy="15"/>
                </a:xfrm>
                <a:custGeom>
                  <a:avLst/>
                  <a:gdLst>
                    <a:gd name="T0" fmla="*/ 120 w 120"/>
                    <a:gd name="T1" fmla="*/ 61 h 61"/>
                    <a:gd name="T2" fmla="*/ 120 w 120"/>
                    <a:gd name="T3" fmla="*/ 55 h 61"/>
                    <a:gd name="T4" fmla="*/ 120 w 120"/>
                    <a:gd name="T5" fmla="*/ 49 h 61"/>
                    <a:gd name="T6" fmla="*/ 111 w 120"/>
                    <a:gd name="T7" fmla="*/ 40 h 61"/>
                    <a:gd name="T8" fmla="*/ 102 w 120"/>
                    <a:gd name="T9" fmla="*/ 30 h 61"/>
                    <a:gd name="T10" fmla="*/ 93 w 120"/>
                    <a:gd name="T11" fmla="*/ 21 h 61"/>
                    <a:gd name="T12" fmla="*/ 83 w 120"/>
                    <a:gd name="T13" fmla="*/ 13 h 61"/>
                    <a:gd name="T14" fmla="*/ 83 w 120"/>
                    <a:gd name="T15" fmla="*/ 7 h 61"/>
                    <a:gd name="T16" fmla="*/ 83 w 120"/>
                    <a:gd name="T17" fmla="*/ 0 h 61"/>
                    <a:gd name="T18" fmla="*/ 63 w 120"/>
                    <a:gd name="T19" fmla="*/ 0 h 61"/>
                    <a:gd name="T20" fmla="*/ 42 w 120"/>
                    <a:gd name="T21" fmla="*/ 0 h 61"/>
                    <a:gd name="T22" fmla="*/ 21 w 120"/>
                    <a:gd name="T23" fmla="*/ 0 h 61"/>
                    <a:gd name="T24" fmla="*/ 0 w 120"/>
                    <a:gd name="T25" fmla="*/ 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0" h="61">
                      <a:moveTo>
                        <a:pt x="120" y="61"/>
                      </a:moveTo>
                      <a:lnTo>
                        <a:pt x="120" y="55"/>
                      </a:lnTo>
                      <a:lnTo>
                        <a:pt x="120" y="49"/>
                      </a:lnTo>
                      <a:lnTo>
                        <a:pt x="111" y="40"/>
                      </a:lnTo>
                      <a:lnTo>
                        <a:pt x="102" y="30"/>
                      </a:lnTo>
                      <a:lnTo>
                        <a:pt x="93" y="21"/>
                      </a:lnTo>
                      <a:lnTo>
                        <a:pt x="83" y="13"/>
                      </a:lnTo>
                      <a:lnTo>
                        <a:pt x="83" y="7"/>
                      </a:lnTo>
                      <a:lnTo>
                        <a:pt x="83" y="0"/>
                      </a:lnTo>
                      <a:lnTo>
                        <a:pt x="63" y="0"/>
                      </a:lnTo>
                      <a:lnTo>
                        <a:pt x="42" y="0"/>
                      </a:lnTo>
                      <a:lnTo>
                        <a:pt x="21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rgbClr val="008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618805" name="Freeform 309"/>
            <p:cNvSpPr>
              <a:spLocks/>
            </p:cNvSpPr>
            <p:nvPr/>
          </p:nvSpPr>
          <p:spPr bwMode="auto">
            <a:xfrm rot="60000" flipH="1">
              <a:off x="5124" y="2606"/>
              <a:ext cx="92" cy="464"/>
            </a:xfrm>
            <a:custGeom>
              <a:avLst/>
              <a:gdLst>
                <a:gd name="T0" fmla="*/ 0 w 589"/>
                <a:gd name="T1" fmla="*/ 2050 h 2114"/>
                <a:gd name="T2" fmla="*/ 12 w 589"/>
                <a:gd name="T3" fmla="*/ 2009 h 2114"/>
                <a:gd name="T4" fmla="*/ 25 w 589"/>
                <a:gd name="T5" fmla="*/ 1970 h 2114"/>
                <a:gd name="T6" fmla="*/ 37 w 589"/>
                <a:gd name="T7" fmla="*/ 1903 h 2114"/>
                <a:gd name="T8" fmla="*/ 48 w 589"/>
                <a:gd name="T9" fmla="*/ 1859 h 2114"/>
                <a:gd name="T10" fmla="*/ 54 w 589"/>
                <a:gd name="T11" fmla="*/ 1807 h 2114"/>
                <a:gd name="T12" fmla="*/ 61 w 589"/>
                <a:gd name="T13" fmla="*/ 1765 h 2114"/>
                <a:gd name="T14" fmla="*/ 73 w 589"/>
                <a:gd name="T15" fmla="*/ 1726 h 2114"/>
                <a:gd name="T16" fmla="*/ 79 w 589"/>
                <a:gd name="T17" fmla="*/ 1676 h 2114"/>
                <a:gd name="T18" fmla="*/ 85 w 589"/>
                <a:gd name="T19" fmla="*/ 1624 h 2114"/>
                <a:gd name="T20" fmla="*/ 96 w 589"/>
                <a:gd name="T21" fmla="*/ 1588 h 2114"/>
                <a:gd name="T22" fmla="*/ 102 w 589"/>
                <a:gd name="T23" fmla="*/ 1555 h 2114"/>
                <a:gd name="T24" fmla="*/ 108 w 589"/>
                <a:gd name="T25" fmla="*/ 1522 h 2114"/>
                <a:gd name="T26" fmla="*/ 121 w 589"/>
                <a:gd name="T27" fmla="*/ 1489 h 2114"/>
                <a:gd name="T28" fmla="*/ 127 w 589"/>
                <a:gd name="T29" fmla="*/ 1447 h 2114"/>
                <a:gd name="T30" fmla="*/ 133 w 589"/>
                <a:gd name="T31" fmla="*/ 1405 h 2114"/>
                <a:gd name="T32" fmla="*/ 144 w 589"/>
                <a:gd name="T33" fmla="*/ 1372 h 2114"/>
                <a:gd name="T34" fmla="*/ 150 w 589"/>
                <a:gd name="T35" fmla="*/ 1339 h 2114"/>
                <a:gd name="T36" fmla="*/ 157 w 589"/>
                <a:gd name="T37" fmla="*/ 1297 h 2114"/>
                <a:gd name="T38" fmla="*/ 169 w 589"/>
                <a:gd name="T39" fmla="*/ 1264 h 2114"/>
                <a:gd name="T40" fmla="*/ 175 w 589"/>
                <a:gd name="T41" fmla="*/ 1232 h 2114"/>
                <a:gd name="T42" fmla="*/ 181 w 589"/>
                <a:gd name="T43" fmla="*/ 1198 h 2114"/>
                <a:gd name="T44" fmla="*/ 193 w 589"/>
                <a:gd name="T45" fmla="*/ 1168 h 2114"/>
                <a:gd name="T46" fmla="*/ 198 w 589"/>
                <a:gd name="T47" fmla="*/ 1136 h 2114"/>
                <a:gd name="T48" fmla="*/ 204 w 589"/>
                <a:gd name="T49" fmla="*/ 1084 h 2114"/>
                <a:gd name="T50" fmla="*/ 217 w 589"/>
                <a:gd name="T51" fmla="*/ 1045 h 2114"/>
                <a:gd name="T52" fmla="*/ 229 w 589"/>
                <a:gd name="T53" fmla="*/ 1009 h 2114"/>
                <a:gd name="T54" fmla="*/ 241 w 589"/>
                <a:gd name="T55" fmla="*/ 976 h 2114"/>
                <a:gd name="T56" fmla="*/ 246 w 589"/>
                <a:gd name="T57" fmla="*/ 942 h 2114"/>
                <a:gd name="T58" fmla="*/ 252 w 589"/>
                <a:gd name="T59" fmla="*/ 909 h 2114"/>
                <a:gd name="T60" fmla="*/ 265 w 589"/>
                <a:gd name="T61" fmla="*/ 877 h 2114"/>
                <a:gd name="T62" fmla="*/ 277 w 589"/>
                <a:gd name="T63" fmla="*/ 844 h 2114"/>
                <a:gd name="T64" fmla="*/ 283 w 589"/>
                <a:gd name="T65" fmla="*/ 811 h 2114"/>
                <a:gd name="T66" fmla="*/ 294 w 589"/>
                <a:gd name="T67" fmla="*/ 775 h 2114"/>
                <a:gd name="T68" fmla="*/ 300 w 589"/>
                <a:gd name="T69" fmla="*/ 742 h 2114"/>
                <a:gd name="T70" fmla="*/ 327 w 589"/>
                <a:gd name="T71" fmla="*/ 705 h 2114"/>
                <a:gd name="T72" fmla="*/ 337 w 589"/>
                <a:gd name="T73" fmla="*/ 652 h 2114"/>
                <a:gd name="T74" fmla="*/ 348 w 589"/>
                <a:gd name="T75" fmla="*/ 615 h 2114"/>
                <a:gd name="T76" fmla="*/ 354 w 589"/>
                <a:gd name="T77" fmla="*/ 584 h 2114"/>
                <a:gd name="T78" fmla="*/ 367 w 589"/>
                <a:gd name="T79" fmla="*/ 547 h 2114"/>
                <a:gd name="T80" fmla="*/ 379 w 589"/>
                <a:gd name="T81" fmla="*/ 511 h 2114"/>
                <a:gd name="T82" fmla="*/ 391 w 589"/>
                <a:gd name="T83" fmla="*/ 487 h 2114"/>
                <a:gd name="T84" fmla="*/ 398 w 589"/>
                <a:gd name="T85" fmla="*/ 454 h 2114"/>
                <a:gd name="T86" fmla="*/ 408 w 589"/>
                <a:gd name="T87" fmla="*/ 427 h 2114"/>
                <a:gd name="T88" fmla="*/ 421 w 589"/>
                <a:gd name="T89" fmla="*/ 396 h 2114"/>
                <a:gd name="T90" fmla="*/ 433 w 589"/>
                <a:gd name="T91" fmla="*/ 361 h 2114"/>
                <a:gd name="T92" fmla="*/ 444 w 589"/>
                <a:gd name="T93" fmla="*/ 330 h 2114"/>
                <a:gd name="T94" fmla="*/ 457 w 589"/>
                <a:gd name="T95" fmla="*/ 300 h 2114"/>
                <a:gd name="T96" fmla="*/ 469 w 589"/>
                <a:gd name="T97" fmla="*/ 271 h 2114"/>
                <a:gd name="T98" fmla="*/ 481 w 589"/>
                <a:gd name="T99" fmla="*/ 241 h 2114"/>
                <a:gd name="T100" fmla="*/ 494 w 589"/>
                <a:gd name="T101" fmla="*/ 211 h 2114"/>
                <a:gd name="T102" fmla="*/ 505 w 589"/>
                <a:gd name="T103" fmla="*/ 180 h 2114"/>
                <a:gd name="T104" fmla="*/ 529 w 589"/>
                <a:gd name="T105" fmla="*/ 132 h 2114"/>
                <a:gd name="T106" fmla="*/ 541 w 589"/>
                <a:gd name="T107" fmla="*/ 96 h 2114"/>
                <a:gd name="T108" fmla="*/ 565 w 589"/>
                <a:gd name="T109" fmla="*/ 55 h 2114"/>
                <a:gd name="T110" fmla="*/ 577 w 589"/>
                <a:gd name="T111" fmla="*/ 30 h 2114"/>
                <a:gd name="T112" fmla="*/ 589 w 589"/>
                <a:gd name="T113" fmla="*/ 7 h 2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89" h="2114">
                  <a:moveTo>
                    <a:pt x="0" y="2114"/>
                  </a:moveTo>
                  <a:lnTo>
                    <a:pt x="0" y="2093"/>
                  </a:lnTo>
                  <a:lnTo>
                    <a:pt x="0" y="2072"/>
                  </a:lnTo>
                  <a:lnTo>
                    <a:pt x="0" y="2050"/>
                  </a:lnTo>
                  <a:lnTo>
                    <a:pt x="0" y="2029"/>
                  </a:lnTo>
                  <a:lnTo>
                    <a:pt x="6" y="2023"/>
                  </a:lnTo>
                  <a:lnTo>
                    <a:pt x="12" y="2017"/>
                  </a:lnTo>
                  <a:lnTo>
                    <a:pt x="12" y="2009"/>
                  </a:lnTo>
                  <a:lnTo>
                    <a:pt x="12" y="1999"/>
                  </a:lnTo>
                  <a:lnTo>
                    <a:pt x="12" y="1990"/>
                  </a:lnTo>
                  <a:lnTo>
                    <a:pt x="12" y="1982"/>
                  </a:lnTo>
                  <a:lnTo>
                    <a:pt x="25" y="1970"/>
                  </a:lnTo>
                  <a:lnTo>
                    <a:pt x="37" y="1957"/>
                  </a:lnTo>
                  <a:lnTo>
                    <a:pt x="37" y="1939"/>
                  </a:lnTo>
                  <a:lnTo>
                    <a:pt x="37" y="1922"/>
                  </a:lnTo>
                  <a:lnTo>
                    <a:pt x="37" y="1903"/>
                  </a:lnTo>
                  <a:lnTo>
                    <a:pt x="37" y="1886"/>
                  </a:lnTo>
                  <a:lnTo>
                    <a:pt x="43" y="1880"/>
                  </a:lnTo>
                  <a:lnTo>
                    <a:pt x="48" y="1873"/>
                  </a:lnTo>
                  <a:lnTo>
                    <a:pt x="48" y="1859"/>
                  </a:lnTo>
                  <a:lnTo>
                    <a:pt x="48" y="1843"/>
                  </a:lnTo>
                  <a:lnTo>
                    <a:pt x="48" y="1828"/>
                  </a:lnTo>
                  <a:lnTo>
                    <a:pt x="48" y="1813"/>
                  </a:lnTo>
                  <a:lnTo>
                    <a:pt x="54" y="1807"/>
                  </a:lnTo>
                  <a:lnTo>
                    <a:pt x="61" y="1801"/>
                  </a:lnTo>
                  <a:lnTo>
                    <a:pt x="61" y="1789"/>
                  </a:lnTo>
                  <a:lnTo>
                    <a:pt x="61" y="1778"/>
                  </a:lnTo>
                  <a:lnTo>
                    <a:pt x="61" y="1765"/>
                  </a:lnTo>
                  <a:lnTo>
                    <a:pt x="61" y="1753"/>
                  </a:lnTo>
                  <a:lnTo>
                    <a:pt x="67" y="1747"/>
                  </a:lnTo>
                  <a:lnTo>
                    <a:pt x="73" y="1741"/>
                  </a:lnTo>
                  <a:lnTo>
                    <a:pt x="73" y="1726"/>
                  </a:lnTo>
                  <a:lnTo>
                    <a:pt x="73" y="1711"/>
                  </a:lnTo>
                  <a:lnTo>
                    <a:pt x="73" y="1696"/>
                  </a:lnTo>
                  <a:lnTo>
                    <a:pt x="73" y="1682"/>
                  </a:lnTo>
                  <a:lnTo>
                    <a:pt x="79" y="1676"/>
                  </a:lnTo>
                  <a:lnTo>
                    <a:pt x="85" y="1669"/>
                  </a:lnTo>
                  <a:lnTo>
                    <a:pt x="85" y="1655"/>
                  </a:lnTo>
                  <a:lnTo>
                    <a:pt x="85" y="1639"/>
                  </a:lnTo>
                  <a:lnTo>
                    <a:pt x="85" y="1624"/>
                  </a:lnTo>
                  <a:lnTo>
                    <a:pt x="85" y="1609"/>
                  </a:lnTo>
                  <a:lnTo>
                    <a:pt x="91" y="1603"/>
                  </a:lnTo>
                  <a:lnTo>
                    <a:pt x="96" y="1596"/>
                  </a:lnTo>
                  <a:lnTo>
                    <a:pt x="96" y="1588"/>
                  </a:lnTo>
                  <a:lnTo>
                    <a:pt x="96" y="1580"/>
                  </a:lnTo>
                  <a:lnTo>
                    <a:pt x="96" y="1570"/>
                  </a:lnTo>
                  <a:lnTo>
                    <a:pt x="96" y="1561"/>
                  </a:lnTo>
                  <a:lnTo>
                    <a:pt x="102" y="1555"/>
                  </a:lnTo>
                  <a:lnTo>
                    <a:pt x="108" y="1549"/>
                  </a:lnTo>
                  <a:lnTo>
                    <a:pt x="108" y="1540"/>
                  </a:lnTo>
                  <a:lnTo>
                    <a:pt x="108" y="1530"/>
                  </a:lnTo>
                  <a:lnTo>
                    <a:pt x="108" y="1522"/>
                  </a:lnTo>
                  <a:lnTo>
                    <a:pt x="108" y="1513"/>
                  </a:lnTo>
                  <a:lnTo>
                    <a:pt x="114" y="1507"/>
                  </a:lnTo>
                  <a:lnTo>
                    <a:pt x="121" y="1501"/>
                  </a:lnTo>
                  <a:lnTo>
                    <a:pt x="121" y="1489"/>
                  </a:lnTo>
                  <a:lnTo>
                    <a:pt x="121" y="1478"/>
                  </a:lnTo>
                  <a:lnTo>
                    <a:pt x="121" y="1465"/>
                  </a:lnTo>
                  <a:lnTo>
                    <a:pt x="121" y="1453"/>
                  </a:lnTo>
                  <a:lnTo>
                    <a:pt x="127" y="1447"/>
                  </a:lnTo>
                  <a:lnTo>
                    <a:pt x="133" y="1441"/>
                  </a:lnTo>
                  <a:lnTo>
                    <a:pt x="133" y="1430"/>
                  </a:lnTo>
                  <a:lnTo>
                    <a:pt x="133" y="1417"/>
                  </a:lnTo>
                  <a:lnTo>
                    <a:pt x="133" y="1405"/>
                  </a:lnTo>
                  <a:lnTo>
                    <a:pt x="133" y="1392"/>
                  </a:lnTo>
                  <a:lnTo>
                    <a:pt x="139" y="1387"/>
                  </a:lnTo>
                  <a:lnTo>
                    <a:pt x="144" y="1380"/>
                  </a:lnTo>
                  <a:lnTo>
                    <a:pt x="144" y="1372"/>
                  </a:lnTo>
                  <a:lnTo>
                    <a:pt x="144" y="1363"/>
                  </a:lnTo>
                  <a:lnTo>
                    <a:pt x="144" y="1355"/>
                  </a:lnTo>
                  <a:lnTo>
                    <a:pt x="144" y="1345"/>
                  </a:lnTo>
                  <a:lnTo>
                    <a:pt x="150" y="1339"/>
                  </a:lnTo>
                  <a:lnTo>
                    <a:pt x="157" y="1334"/>
                  </a:lnTo>
                  <a:lnTo>
                    <a:pt x="157" y="1321"/>
                  </a:lnTo>
                  <a:lnTo>
                    <a:pt x="157" y="1309"/>
                  </a:lnTo>
                  <a:lnTo>
                    <a:pt x="157" y="1297"/>
                  </a:lnTo>
                  <a:lnTo>
                    <a:pt x="157" y="1284"/>
                  </a:lnTo>
                  <a:lnTo>
                    <a:pt x="163" y="1279"/>
                  </a:lnTo>
                  <a:lnTo>
                    <a:pt x="169" y="1273"/>
                  </a:lnTo>
                  <a:lnTo>
                    <a:pt x="169" y="1264"/>
                  </a:lnTo>
                  <a:lnTo>
                    <a:pt x="169" y="1255"/>
                  </a:lnTo>
                  <a:lnTo>
                    <a:pt x="169" y="1246"/>
                  </a:lnTo>
                  <a:lnTo>
                    <a:pt x="169" y="1237"/>
                  </a:lnTo>
                  <a:lnTo>
                    <a:pt x="175" y="1232"/>
                  </a:lnTo>
                  <a:lnTo>
                    <a:pt x="181" y="1225"/>
                  </a:lnTo>
                  <a:lnTo>
                    <a:pt x="181" y="1216"/>
                  </a:lnTo>
                  <a:lnTo>
                    <a:pt x="181" y="1207"/>
                  </a:lnTo>
                  <a:lnTo>
                    <a:pt x="181" y="1198"/>
                  </a:lnTo>
                  <a:lnTo>
                    <a:pt x="181" y="1188"/>
                  </a:lnTo>
                  <a:lnTo>
                    <a:pt x="187" y="1182"/>
                  </a:lnTo>
                  <a:lnTo>
                    <a:pt x="193" y="1177"/>
                  </a:lnTo>
                  <a:lnTo>
                    <a:pt x="193" y="1168"/>
                  </a:lnTo>
                  <a:lnTo>
                    <a:pt x="193" y="1159"/>
                  </a:lnTo>
                  <a:lnTo>
                    <a:pt x="193" y="1151"/>
                  </a:lnTo>
                  <a:lnTo>
                    <a:pt x="193" y="1141"/>
                  </a:lnTo>
                  <a:lnTo>
                    <a:pt x="198" y="1136"/>
                  </a:lnTo>
                  <a:lnTo>
                    <a:pt x="204" y="1129"/>
                  </a:lnTo>
                  <a:lnTo>
                    <a:pt x="204" y="1114"/>
                  </a:lnTo>
                  <a:lnTo>
                    <a:pt x="204" y="1099"/>
                  </a:lnTo>
                  <a:lnTo>
                    <a:pt x="204" y="1084"/>
                  </a:lnTo>
                  <a:lnTo>
                    <a:pt x="204" y="1069"/>
                  </a:lnTo>
                  <a:lnTo>
                    <a:pt x="210" y="1063"/>
                  </a:lnTo>
                  <a:lnTo>
                    <a:pt x="217" y="1057"/>
                  </a:lnTo>
                  <a:lnTo>
                    <a:pt x="217" y="1045"/>
                  </a:lnTo>
                  <a:lnTo>
                    <a:pt x="217" y="1034"/>
                  </a:lnTo>
                  <a:lnTo>
                    <a:pt x="222" y="1028"/>
                  </a:lnTo>
                  <a:lnTo>
                    <a:pt x="229" y="1021"/>
                  </a:lnTo>
                  <a:lnTo>
                    <a:pt x="229" y="1009"/>
                  </a:lnTo>
                  <a:lnTo>
                    <a:pt x="229" y="997"/>
                  </a:lnTo>
                  <a:lnTo>
                    <a:pt x="235" y="991"/>
                  </a:lnTo>
                  <a:lnTo>
                    <a:pt x="241" y="984"/>
                  </a:lnTo>
                  <a:lnTo>
                    <a:pt x="241" y="976"/>
                  </a:lnTo>
                  <a:lnTo>
                    <a:pt x="241" y="967"/>
                  </a:lnTo>
                  <a:lnTo>
                    <a:pt x="241" y="957"/>
                  </a:lnTo>
                  <a:lnTo>
                    <a:pt x="241" y="948"/>
                  </a:lnTo>
                  <a:lnTo>
                    <a:pt x="246" y="942"/>
                  </a:lnTo>
                  <a:lnTo>
                    <a:pt x="252" y="936"/>
                  </a:lnTo>
                  <a:lnTo>
                    <a:pt x="252" y="928"/>
                  </a:lnTo>
                  <a:lnTo>
                    <a:pt x="252" y="919"/>
                  </a:lnTo>
                  <a:lnTo>
                    <a:pt x="252" y="909"/>
                  </a:lnTo>
                  <a:lnTo>
                    <a:pt x="252" y="901"/>
                  </a:lnTo>
                  <a:lnTo>
                    <a:pt x="258" y="895"/>
                  </a:lnTo>
                  <a:lnTo>
                    <a:pt x="265" y="888"/>
                  </a:lnTo>
                  <a:lnTo>
                    <a:pt x="265" y="877"/>
                  </a:lnTo>
                  <a:lnTo>
                    <a:pt x="265" y="865"/>
                  </a:lnTo>
                  <a:lnTo>
                    <a:pt x="271" y="859"/>
                  </a:lnTo>
                  <a:lnTo>
                    <a:pt x="277" y="852"/>
                  </a:lnTo>
                  <a:lnTo>
                    <a:pt x="277" y="844"/>
                  </a:lnTo>
                  <a:lnTo>
                    <a:pt x="277" y="836"/>
                  </a:lnTo>
                  <a:lnTo>
                    <a:pt x="277" y="826"/>
                  </a:lnTo>
                  <a:lnTo>
                    <a:pt x="277" y="817"/>
                  </a:lnTo>
                  <a:lnTo>
                    <a:pt x="283" y="811"/>
                  </a:lnTo>
                  <a:lnTo>
                    <a:pt x="289" y="805"/>
                  </a:lnTo>
                  <a:lnTo>
                    <a:pt x="289" y="793"/>
                  </a:lnTo>
                  <a:lnTo>
                    <a:pt x="289" y="780"/>
                  </a:lnTo>
                  <a:lnTo>
                    <a:pt x="294" y="775"/>
                  </a:lnTo>
                  <a:lnTo>
                    <a:pt x="300" y="769"/>
                  </a:lnTo>
                  <a:lnTo>
                    <a:pt x="300" y="759"/>
                  </a:lnTo>
                  <a:lnTo>
                    <a:pt x="300" y="750"/>
                  </a:lnTo>
                  <a:lnTo>
                    <a:pt x="300" y="742"/>
                  </a:lnTo>
                  <a:lnTo>
                    <a:pt x="300" y="732"/>
                  </a:lnTo>
                  <a:lnTo>
                    <a:pt x="310" y="724"/>
                  </a:lnTo>
                  <a:lnTo>
                    <a:pt x="319" y="715"/>
                  </a:lnTo>
                  <a:lnTo>
                    <a:pt x="327" y="705"/>
                  </a:lnTo>
                  <a:lnTo>
                    <a:pt x="337" y="697"/>
                  </a:lnTo>
                  <a:lnTo>
                    <a:pt x="337" y="682"/>
                  </a:lnTo>
                  <a:lnTo>
                    <a:pt x="337" y="667"/>
                  </a:lnTo>
                  <a:lnTo>
                    <a:pt x="337" y="652"/>
                  </a:lnTo>
                  <a:lnTo>
                    <a:pt x="337" y="636"/>
                  </a:lnTo>
                  <a:lnTo>
                    <a:pt x="343" y="630"/>
                  </a:lnTo>
                  <a:lnTo>
                    <a:pt x="348" y="625"/>
                  </a:lnTo>
                  <a:lnTo>
                    <a:pt x="348" y="615"/>
                  </a:lnTo>
                  <a:lnTo>
                    <a:pt x="348" y="607"/>
                  </a:lnTo>
                  <a:lnTo>
                    <a:pt x="348" y="598"/>
                  </a:lnTo>
                  <a:lnTo>
                    <a:pt x="348" y="589"/>
                  </a:lnTo>
                  <a:lnTo>
                    <a:pt x="354" y="584"/>
                  </a:lnTo>
                  <a:lnTo>
                    <a:pt x="361" y="577"/>
                  </a:lnTo>
                  <a:lnTo>
                    <a:pt x="361" y="565"/>
                  </a:lnTo>
                  <a:lnTo>
                    <a:pt x="361" y="553"/>
                  </a:lnTo>
                  <a:lnTo>
                    <a:pt x="367" y="547"/>
                  </a:lnTo>
                  <a:lnTo>
                    <a:pt x="373" y="540"/>
                  </a:lnTo>
                  <a:lnTo>
                    <a:pt x="373" y="529"/>
                  </a:lnTo>
                  <a:lnTo>
                    <a:pt x="373" y="517"/>
                  </a:lnTo>
                  <a:lnTo>
                    <a:pt x="379" y="511"/>
                  </a:lnTo>
                  <a:lnTo>
                    <a:pt x="385" y="504"/>
                  </a:lnTo>
                  <a:lnTo>
                    <a:pt x="385" y="499"/>
                  </a:lnTo>
                  <a:lnTo>
                    <a:pt x="385" y="493"/>
                  </a:lnTo>
                  <a:lnTo>
                    <a:pt x="391" y="487"/>
                  </a:lnTo>
                  <a:lnTo>
                    <a:pt x="398" y="480"/>
                  </a:lnTo>
                  <a:lnTo>
                    <a:pt x="398" y="472"/>
                  </a:lnTo>
                  <a:lnTo>
                    <a:pt x="398" y="463"/>
                  </a:lnTo>
                  <a:lnTo>
                    <a:pt x="398" y="454"/>
                  </a:lnTo>
                  <a:lnTo>
                    <a:pt x="398" y="444"/>
                  </a:lnTo>
                  <a:lnTo>
                    <a:pt x="402" y="438"/>
                  </a:lnTo>
                  <a:lnTo>
                    <a:pt x="408" y="432"/>
                  </a:lnTo>
                  <a:lnTo>
                    <a:pt x="408" y="427"/>
                  </a:lnTo>
                  <a:lnTo>
                    <a:pt x="408" y="421"/>
                  </a:lnTo>
                  <a:lnTo>
                    <a:pt x="414" y="415"/>
                  </a:lnTo>
                  <a:lnTo>
                    <a:pt x="421" y="408"/>
                  </a:lnTo>
                  <a:lnTo>
                    <a:pt x="421" y="396"/>
                  </a:lnTo>
                  <a:lnTo>
                    <a:pt x="421" y="384"/>
                  </a:lnTo>
                  <a:lnTo>
                    <a:pt x="426" y="380"/>
                  </a:lnTo>
                  <a:lnTo>
                    <a:pt x="433" y="373"/>
                  </a:lnTo>
                  <a:lnTo>
                    <a:pt x="433" y="361"/>
                  </a:lnTo>
                  <a:lnTo>
                    <a:pt x="433" y="348"/>
                  </a:lnTo>
                  <a:lnTo>
                    <a:pt x="439" y="343"/>
                  </a:lnTo>
                  <a:lnTo>
                    <a:pt x="444" y="336"/>
                  </a:lnTo>
                  <a:lnTo>
                    <a:pt x="444" y="330"/>
                  </a:lnTo>
                  <a:lnTo>
                    <a:pt x="444" y="325"/>
                  </a:lnTo>
                  <a:lnTo>
                    <a:pt x="450" y="319"/>
                  </a:lnTo>
                  <a:lnTo>
                    <a:pt x="457" y="313"/>
                  </a:lnTo>
                  <a:lnTo>
                    <a:pt x="457" y="300"/>
                  </a:lnTo>
                  <a:lnTo>
                    <a:pt x="457" y="288"/>
                  </a:lnTo>
                  <a:lnTo>
                    <a:pt x="462" y="282"/>
                  </a:lnTo>
                  <a:lnTo>
                    <a:pt x="469" y="277"/>
                  </a:lnTo>
                  <a:lnTo>
                    <a:pt x="469" y="271"/>
                  </a:lnTo>
                  <a:lnTo>
                    <a:pt x="469" y="265"/>
                  </a:lnTo>
                  <a:lnTo>
                    <a:pt x="475" y="259"/>
                  </a:lnTo>
                  <a:lnTo>
                    <a:pt x="481" y="253"/>
                  </a:lnTo>
                  <a:lnTo>
                    <a:pt x="481" y="241"/>
                  </a:lnTo>
                  <a:lnTo>
                    <a:pt x="481" y="229"/>
                  </a:lnTo>
                  <a:lnTo>
                    <a:pt x="487" y="223"/>
                  </a:lnTo>
                  <a:lnTo>
                    <a:pt x="494" y="217"/>
                  </a:lnTo>
                  <a:lnTo>
                    <a:pt x="494" y="211"/>
                  </a:lnTo>
                  <a:lnTo>
                    <a:pt x="494" y="204"/>
                  </a:lnTo>
                  <a:lnTo>
                    <a:pt x="498" y="198"/>
                  </a:lnTo>
                  <a:lnTo>
                    <a:pt x="505" y="192"/>
                  </a:lnTo>
                  <a:lnTo>
                    <a:pt x="505" y="180"/>
                  </a:lnTo>
                  <a:lnTo>
                    <a:pt x="505" y="169"/>
                  </a:lnTo>
                  <a:lnTo>
                    <a:pt x="517" y="157"/>
                  </a:lnTo>
                  <a:lnTo>
                    <a:pt x="529" y="144"/>
                  </a:lnTo>
                  <a:lnTo>
                    <a:pt x="529" y="132"/>
                  </a:lnTo>
                  <a:lnTo>
                    <a:pt x="529" y="121"/>
                  </a:lnTo>
                  <a:lnTo>
                    <a:pt x="535" y="115"/>
                  </a:lnTo>
                  <a:lnTo>
                    <a:pt x="541" y="108"/>
                  </a:lnTo>
                  <a:lnTo>
                    <a:pt x="541" y="96"/>
                  </a:lnTo>
                  <a:lnTo>
                    <a:pt x="541" y="84"/>
                  </a:lnTo>
                  <a:lnTo>
                    <a:pt x="552" y="73"/>
                  </a:lnTo>
                  <a:lnTo>
                    <a:pt x="565" y="61"/>
                  </a:lnTo>
                  <a:lnTo>
                    <a:pt x="565" y="55"/>
                  </a:lnTo>
                  <a:lnTo>
                    <a:pt x="565" y="49"/>
                  </a:lnTo>
                  <a:lnTo>
                    <a:pt x="571" y="43"/>
                  </a:lnTo>
                  <a:lnTo>
                    <a:pt x="577" y="36"/>
                  </a:lnTo>
                  <a:lnTo>
                    <a:pt x="577" y="30"/>
                  </a:lnTo>
                  <a:lnTo>
                    <a:pt x="577" y="25"/>
                  </a:lnTo>
                  <a:lnTo>
                    <a:pt x="583" y="19"/>
                  </a:lnTo>
                  <a:lnTo>
                    <a:pt x="589" y="13"/>
                  </a:lnTo>
                  <a:lnTo>
                    <a:pt x="589" y="7"/>
                  </a:lnTo>
                  <a:lnTo>
                    <a:pt x="589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06" name="Freeform 310"/>
            <p:cNvSpPr>
              <a:spLocks/>
            </p:cNvSpPr>
            <p:nvPr/>
          </p:nvSpPr>
          <p:spPr bwMode="auto">
            <a:xfrm rot="60000" flipH="1">
              <a:off x="4576" y="2601"/>
              <a:ext cx="290" cy="13"/>
            </a:xfrm>
            <a:custGeom>
              <a:avLst/>
              <a:gdLst>
                <a:gd name="T0" fmla="*/ 1800 w 1800"/>
                <a:gd name="T1" fmla="*/ 58 h 58"/>
                <a:gd name="T2" fmla="*/ 1788 w 1800"/>
                <a:gd name="T3" fmla="*/ 48 h 58"/>
                <a:gd name="T4" fmla="*/ 1775 w 1800"/>
                <a:gd name="T5" fmla="*/ 36 h 58"/>
                <a:gd name="T6" fmla="*/ 1674 w 1800"/>
                <a:gd name="T7" fmla="*/ 36 h 58"/>
                <a:gd name="T8" fmla="*/ 1572 w 1800"/>
                <a:gd name="T9" fmla="*/ 36 h 58"/>
                <a:gd name="T10" fmla="*/ 1470 w 1800"/>
                <a:gd name="T11" fmla="*/ 36 h 58"/>
                <a:gd name="T12" fmla="*/ 1368 w 1800"/>
                <a:gd name="T13" fmla="*/ 36 h 58"/>
                <a:gd name="T14" fmla="*/ 1266 w 1800"/>
                <a:gd name="T15" fmla="*/ 36 h 58"/>
                <a:gd name="T16" fmla="*/ 1164 w 1800"/>
                <a:gd name="T17" fmla="*/ 36 h 58"/>
                <a:gd name="T18" fmla="*/ 1062 w 1800"/>
                <a:gd name="T19" fmla="*/ 36 h 58"/>
                <a:gd name="T20" fmla="*/ 960 w 1800"/>
                <a:gd name="T21" fmla="*/ 36 h 58"/>
                <a:gd name="T22" fmla="*/ 954 w 1800"/>
                <a:gd name="T23" fmla="*/ 30 h 58"/>
                <a:gd name="T24" fmla="*/ 948 w 1800"/>
                <a:gd name="T25" fmla="*/ 23 h 58"/>
                <a:gd name="T26" fmla="*/ 890 w 1800"/>
                <a:gd name="T27" fmla="*/ 23 h 58"/>
                <a:gd name="T28" fmla="*/ 831 w 1800"/>
                <a:gd name="T29" fmla="*/ 23 h 58"/>
                <a:gd name="T30" fmla="*/ 772 w 1800"/>
                <a:gd name="T31" fmla="*/ 23 h 58"/>
                <a:gd name="T32" fmla="*/ 714 w 1800"/>
                <a:gd name="T33" fmla="*/ 23 h 58"/>
                <a:gd name="T34" fmla="*/ 655 w 1800"/>
                <a:gd name="T35" fmla="*/ 23 h 58"/>
                <a:gd name="T36" fmla="*/ 597 w 1800"/>
                <a:gd name="T37" fmla="*/ 23 h 58"/>
                <a:gd name="T38" fmla="*/ 538 w 1800"/>
                <a:gd name="T39" fmla="*/ 23 h 58"/>
                <a:gd name="T40" fmla="*/ 479 w 1800"/>
                <a:gd name="T41" fmla="*/ 23 h 58"/>
                <a:gd name="T42" fmla="*/ 421 w 1800"/>
                <a:gd name="T43" fmla="*/ 23 h 58"/>
                <a:gd name="T44" fmla="*/ 362 w 1800"/>
                <a:gd name="T45" fmla="*/ 23 h 58"/>
                <a:gd name="T46" fmla="*/ 304 w 1800"/>
                <a:gd name="T47" fmla="*/ 23 h 58"/>
                <a:gd name="T48" fmla="*/ 246 w 1800"/>
                <a:gd name="T49" fmla="*/ 23 h 58"/>
                <a:gd name="T50" fmla="*/ 188 w 1800"/>
                <a:gd name="T51" fmla="*/ 23 h 58"/>
                <a:gd name="T52" fmla="*/ 129 w 1800"/>
                <a:gd name="T53" fmla="*/ 23 h 58"/>
                <a:gd name="T54" fmla="*/ 70 w 1800"/>
                <a:gd name="T55" fmla="*/ 23 h 58"/>
                <a:gd name="T56" fmla="*/ 12 w 1800"/>
                <a:gd name="T57" fmla="*/ 23 h 58"/>
                <a:gd name="T58" fmla="*/ 6 w 1800"/>
                <a:gd name="T59" fmla="*/ 17 h 58"/>
                <a:gd name="T60" fmla="*/ 0 w 1800"/>
                <a:gd name="T61" fmla="*/ 12 h 58"/>
                <a:gd name="T62" fmla="*/ 0 w 1800"/>
                <a:gd name="T63" fmla="*/ 6 h 58"/>
                <a:gd name="T64" fmla="*/ 0 w 1800"/>
                <a:gd name="T6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00" h="58">
                  <a:moveTo>
                    <a:pt x="1800" y="58"/>
                  </a:moveTo>
                  <a:lnTo>
                    <a:pt x="1788" y="48"/>
                  </a:lnTo>
                  <a:lnTo>
                    <a:pt x="1775" y="36"/>
                  </a:lnTo>
                  <a:lnTo>
                    <a:pt x="1674" y="36"/>
                  </a:lnTo>
                  <a:lnTo>
                    <a:pt x="1572" y="36"/>
                  </a:lnTo>
                  <a:lnTo>
                    <a:pt x="1470" y="36"/>
                  </a:lnTo>
                  <a:lnTo>
                    <a:pt x="1368" y="36"/>
                  </a:lnTo>
                  <a:lnTo>
                    <a:pt x="1266" y="36"/>
                  </a:lnTo>
                  <a:lnTo>
                    <a:pt x="1164" y="36"/>
                  </a:lnTo>
                  <a:lnTo>
                    <a:pt x="1062" y="36"/>
                  </a:lnTo>
                  <a:lnTo>
                    <a:pt x="960" y="36"/>
                  </a:lnTo>
                  <a:lnTo>
                    <a:pt x="954" y="30"/>
                  </a:lnTo>
                  <a:lnTo>
                    <a:pt x="948" y="23"/>
                  </a:lnTo>
                  <a:lnTo>
                    <a:pt x="890" y="23"/>
                  </a:lnTo>
                  <a:lnTo>
                    <a:pt x="831" y="23"/>
                  </a:lnTo>
                  <a:lnTo>
                    <a:pt x="772" y="23"/>
                  </a:lnTo>
                  <a:lnTo>
                    <a:pt x="714" y="23"/>
                  </a:lnTo>
                  <a:lnTo>
                    <a:pt x="655" y="23"/>
                  </a:lnTo>
                  <a:lnTo>
                    <a:pt x="597" y="23"/>
                  </a:lnTo>
                  <a:lnTo>
                    <a:pt x="538" y="23"/>
                  </a:lnTo>
                  <a:lnTo>
                    <a:pt x="479" y="23"/>
                  </a:lnTo>
                  <a:lnTo>
                    <a:pt x="421" y="23"/>
                  </a:lnTo>
                  <a:lnTo>
                    <a:pt x="362" y="23"/>
                  </a:lnTo>
                  <a:lnTo>
                    <a:pt x="304" y="23"/>
                  </a:lnTo>
                  <a:lnTo>
                    <a:pt x="246" y="23"/>
                  </a:lnTo>
                  <a:lnTo>
                    <a:pt x="188" y="23"/>
                  </a:lnTo>
                  <a:lnTo>
                    <a:pt x="129" y="23"/>
                  </a:lnTo>
                  <a:lnTo>
                    <a:pt x="70" y="23"/>
                  </a:lnTo>
                  <a:lnTo>
                    <a:pt x="12" y="23"/>
                  </a:lnTo>
                  <a:lnTo>
                    <a:pt x="6" y="17"/>
                  </a:lnTo>
                  <a:lnTo>
                    <a:pt x="0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07" name="Freeform 311"/>
            <p:cNvSpPr>
              <a:spLocks/>
            </p:cNvSpPr>
            <p:nvPr/>
          </p:nvSpPr>
          <p:spPr bwMode="auto">
            <a:xfrm rot="60000" flipH="1">
              <a:off x="4866" y="2604"/>
              <a:ext cx="263" cy="5"/>
            </a:xfrm>
            <a:custGeom>
              <a:avLst/>
              <a:gdLst>
                <a:gd name="T0" fmla="*/ 1633 w 1633"/>
                <a:gd name="T1" fmla="*/ 13 h 25"/>
                <a:gd name="T2" fmla="*/ 1627 w 1633"/>
                <a:gd name="T3" fmla="*/ 13 h 25"/>
                <a:gd name="T4" fmla="*/ 1620 w 1633"/>
                <a:gd name="T5" fmla="*/ 13 h 25"/>
                <a:gd name="T6" fmla="*/ 1614 w 1633"/>
                <a:gd name="T7" fmla="*/ 18 h 25"/>
                <a:gd name="T8" fmla="*/ 1609 w 1633"/>
                <a:gd name="T9" fmla="*/ 25 h 25"/>
                <a:gd name="T10" fmla="*/ 1510 w 1633"/>
                <a:gd name="T11" fmla="*/ 25 h 25"/>
                <a:gd name="T12" fmla="*/ 1411 w 1633"/>
                <a:gd name="T13" fmla="*/ 25 h 25"/>
                <a:gd name="T14" fmla="*/ 1312 w 1633"/>
                <a:gd name="T15" fmla="*/ 25 h 25"/>
                <a:gd name="T16" fmla="*/ 1212 w 1633"/>
                <a:gd name="T17" fmla="*/ 25 h 25"/>
                <a:gd name="T18" fmla="*/ 1113 w 1633"/>
                <a:gd name="T19" fmla="*/ 25 h 25"/>
                <a:gd name="T20" fmla="*/ 1014 w 1633"/>
                <a:gd name="T21" fmla="*/ 25 h 25"/>
                <a:gd name="T22" fmla="*/ 915 w 1633"/>
                <a:gd name="T23" fmla="*/ 25 h 25"/>
                <a:gd name="T24" fmla="*/ 816 w 1633"/>
                <a:gd name="T25" fmla="*/ 25 h 25"/>
                <a:gd name="T26" fmla="*/ 811 w 1633"/>
                <a:gd name="T27" fmla="*/ 19 h 25"/>
                <a:gd name="T28" fmla="*/ 803 w 1633"/>
                <a:gd name="T29" fmla="*/ 13 h 25"/>
                <a:gd name="T30" fmla="*/ 732 w 1633"/>
                <a:gd name="T31" fmla="*/ 13 h 25"/>
                <a:gd name="T32" fmla="*/ 659 w 1633"/>
                <a:gd name="T33" fmla="*/ 13 h 25"/>
                <a:gd name="T34" fmla="*/ 588 w 1633"/>
                <a:gd name="T35" fmla="*/ 13 h 25"/>
                <a:gd name="T36" fmla="*/ 516 w 1633"/>
                <a:gd name="T37" fmla="*/ 13 h 25"/>
                <a:gd name="T38" fmla="*/ 444 w 1633"/>
                <a:gd name="T39" fmla="*/ 13 h 25"/>
                <a:gd name="T40" fmla="*/ 372 w 1633"/>
                <a:gd name="T41" fmla="*/ 13 h 25"/>
                <a:gd name="T42" fmla="*/ 300 w 1633"/>
                <a:gd name="T43" fmla="*/ 13 h 25"/>
                <a:gd name="T44" fmla="*/ 228 w 1633"/>
                <a:gd name="T45" fmla="*/ 13 h 25"/>
                <a:gd name="T46" fmla="*/ 222 w 1633"/>
                <a:gd name="T47" fmla="*/ 7 h 25"/>
                <a:gd name="T48" fmla="*/ 216 w 1633"/>
                <a:gd name="T49" fmla="*/ 0 h 25"/>
                <a:gd name="T50" fmla="*/ 189 w 1633"/>
                <a:gd name="T51" fmla="*/ 0 h 25"/>
                <a:gd name="T52" fmla="*/ 163 w 1633"/>
                <a:gd name="T53" fmla="*/ 0 h 25"/>
                <a:gd name="T54" fmla="*/ 136 w 1633"/>
                <a:gd name="T55" fmla="*/ 0 h 25"/>
                <a:gd name="T56" fmla="*/ 109 w 1633"/>
                <a:gd name="T57" fmla="*/ 0 h 25"/>
                <a:gd name="T58" fmla="*/ 82 w 1633"/>
                <a:gd name="T59" fmla="*/ 0 h 25"/>
                <a:gd name="T60" fmla="*/ 55 w 1633"/>
                <a:gd name="T61" fmla="*/ 0 h 25"/>
                <a:gd name="T62" fmla="*/ 28 w 1633"/>
                <a:gd name="T63" fmla="*/ 0 h 25"/>
                <a:gd name="T64" fmla="*/ 0 w 1633"/>
                <a:gd name="T6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33" h="25">
                  <a:moveTo>
                    <a:pt x="1633" y="13"/>
                  </a:moveTo>
                  <a:lnTo>
                    <a:pt x="1627" y="13"/>
                  </a:lnTo>
                  <a:lnTo>
                    <a:pt x="1620" y="13"/>
                  </a:lnTo>
                  <a:lnTo>
                    <a:pt x="1614" y="18"/>
                  </a:lnTo>
                  <a:lnTo>
                    <a:pt x="1609" y="25"/>
                  </a:lnTo>
                  <a:lnTo>
                    <a:pt x="1510" y="25"/>
                  </a:lnTo>
                  <a:lnTo>
                    <a:pt x="1411" y="25"/>
                  </a:lnTo>
                  <a:lnTo>
                    <a:pt x="1312" y="25"/>
                  </a:lnTo>
                  <a:lnTo>
                    <a:pt x="1212" y="25"/>
                  </a:lnTo>
                  <a:lnTo>
                    <a:pt x="1113" y="25"/>
                  </a:lnTo>
                  <a:lnTo>
                    <a:pt x="1014" y="25"/>
                  </a:lnTo>
                  <a:lnTo>
                    <a:pt x="915" y="25"/>
                  </a:lnTo>
                  <a:lnTo>
                    <a:pt x="816" y="25"/>
                  </a:lnTo>
                  <a:lnTo>
                    <a:pt x="811" y="19"/>
                  </a:lnTo>
                  <a:lnTo>
                    <a:pt x="803" y="13"/>
                  </a:lnTo>
                  <a:lnTo>
                    <a:pt x="732" y="13"/>
                  </a:lnTo>
                  <a:lnTo>
                    <a:pt x="659" y="13"/>
                  </a:lnTo>
                  <a:lnTo>
                    <a:pt x="588" y="13"/>
                  </a:lnTo>
                  <a:lnTo>
                    <a:pt x="516" y="13"/>
                  </a:lnTo>
                  <a:lnTo>
                    <a:pt x="444" y="13"/>
                  </a:lnTo>
                  <a:lnTo>
                    <a:pt x="372" y="13"/>
                  </a:lnTo>
                  <a:lnTo>
                    <a:pt x="300" y="13"/>
                  </a:lnTo>
                  <a:lnTo>
                    <a:pt x="228" y="13"/>
                  </a:lnTo>
                  <a:lnTo>
                    <a:pt x="222" y="7"/>
                  </a:lnTo>
                  <a:lnTo>
                    <a:pt x="216" y="0"/>
                  </a:lnTo>
                  <a:lnTo>
                    <a:pt x="189" y="0"/>
                  </a:lnTo>
                  <a:lnTo>
                    <a:pt x="163" y="0"/>
                  </a:lnTo>
                  <a:lnTo>
                    <a:pt x="136" y="0"/>
                  </a:lnTo>
                  <a:lnTo>
                    <a:pt x="109" y="0"/>
                  </a:lnTo>
                  <a:lnTo>
                    <a:pt x="82" y="0"/>
                  </a:lnTo>
                  <a:lnTo>
                    <a:pt x="55" y="0"/>
                  </a:lnTo>
                  <a:lnTo>
                    <a:pt x="28" y="0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08" name="Freeform 312"/>
            <p:cNvSpPr>
              <a:spLocks/>
            </p:cNvSpPr>
            <p:nvPr/>
          </p:nvSpPr>
          <p:spPr bwMode="auto">
            <a:xfrm rot="60000" flipH="1">
              <a:off x="4865" y="2594"/>
              <a:ext cx="1" cy="9"/>
            </a:xfrm>
            <a:custGeom>
              <a:avLst/>
              <a:gdLst>
                <a:gd name="T0" fmla="*/ 49 h 49"/>
                <a:gd name="T1" fmla="*/ 37 h 49"/>
                <a:gd name="T2" fmla="*/ 24 h 49"/>
                <a:gd name="T3" fmla="*/ 13 h 49"/>
                <a:gd name="T4" fmla="*/ 0 h 4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9">
                  <a:moveTo>
                    <a:pt x="0" y="49"/>
                  </a:moveTo>
                  <a:lnTo>
                    <a:pt x="0" y="37"/>
                  </a:lnTo>
                  <a:lnTo>
                    <a:pt x="0" y="24"/>
                  </a:lnTo>
                  <a:lnTo>
                    <a:pt x="0" y="13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grpSp>
          <p:nvGrpSpPr>
            <p:cNvPr id="618809" name="Group 313"/>
            <p:cNvGrpSpPr>
              <a:grpSpLocks/>
            </p:cNvGrpSpPr>
            <p:nvPr/>
          </p:nvGrpSpPr>
          <p:grpSpPr bwMode="auto">
            <a:xfrm>
              <a:off x="4574" y="2157"/>
              <a:ext cx="292" cy="437"/>
              <a:chOff x="3911" y="1192"/>
              <a:chExt cx="466" cy="780"/>
            </a:xfrm>
          </p:grpSpPr>
          <p:sp>
            <p:nvSpPr>
              <p:cNvPr id="618810" name="Freeform 314"/>
              <p:cNvSpPr>
                <a:spLocks/>
              </p:cNvSpPr>
              <p:nvPr/>
            </p:nvSpPr>
            <p:spPr bwMode="auto">
              <a:xfrm rot="60000" flipH="1">
                <a:off x="4360" y="1931"/>
                <a:ext cx="17" cy="41"/>
              </a:xfrm>
              <a:custGeom>
                <a:avLst/>
                <a:gdLst>
                  <a:gd name="T0" fmla="*/ 0 w 72"/>
                  <a:gd name="T1" fmla="*/ 120 h 120"/>
                  <a:gd name="T2" fmla="*/ 5 w 72"/>
                  <a:gd name="T3" fmla="*/ 115 h 120"/>
                  <a:gd name="T4" fmla="*/ 12 w 72"/>
                  <a:gd name="T5" fmla="*/ 109 h 120"/>
                  <a:gd name="T6" fmla="*/ 17 w 72"/>
                  <a:gd name="T7" fmla="*/ 109 h 120"/>
                  <a:gd name="T8" fmla="*/ 22 w 72"/>
                  <a:gd name="T9" fmla="*/ 109 h 120"/>
                  <a:gd name="T10" fmla="*/ 22 w 72"/>
                  <a:gd name="T11" fmla="*/ 103 h 120"/>
                  <a:gd name="T12" fmla="*/ 22 w 72"/>
                  <a:gd name="T13" fmla="*/ 96 h 120"/>
                  <a:gd name="T14" fmla="*/ 35 w 72"/>
                  <a:gd name="T15" fmla="*/ 85 h 120"/>
                  <a:gd name="T16" fmla="*/ 47 w 72"/>
                  <a:gd name="T17" fmla="*/ 73 h 120"/>
                  <a:gd name="T18" fmla="*/ 47 w 72"/>
                  <a:gd name="T19" fmla="*/ 61 h 120"/>
                  <a:gd name="T20" fmla="*/ 47 w 72"/>
                  <a:gd name="T21" fmla="*/ 48 h 120"/>
                  <a:gd name="T22" fmla="*/ 53 w 72"/>
                  <a:gd name="T23" fmla="*/ 42 h 120"/>
                  <a:gd name="T24" fmla="*/ 59 w 72"/>
                  <a:gd name="T25" fmla="*/ 36 h 120"/>
                  <a:gd name="T26" fmla="*/ 59 w 72"/>
                  <a:gd name="T27" fmla="*/ 31 h 120"/>
                  <a:gd name="T28" fmla="*/ 59 w 72"/>
                  <a:gd name="T29" fmla="*/ 24 h 120"/>
                  <a:gd name="T30" fmla="*/ 65 w 72"/>
                  <a:gd name="T31" fmla="*/ 19 h 120"/>
                  <a:gd name="T32" fmla="*/ 72 w 72"/>
                  <a:gd name="T33" fmla="*/ 12 h 120"/>
                  <a:gd name="T34" fmla="*/ 72 w 72"/>
                  <a:gd name="T35" fmla="*/ 7 h 120"/>
                  <a:gd name="T36" fmla="*/ 72 w 72"/>
                  <a:gd name="T37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2" h="120">
                    <a:moveTo>
                      <a:pt x="0" y="120"/>
                    </a:moveTo>
                    <a:lnTo>
                      <a:pt x="5" y="115"/>
                    </a:lnTo>
                    <a:lnTo>
                      <a:pt x="12" y="109"/>
                    </a:lnTo>
                    <a:lnTo>
                      <a:pt x="17" y="109"/>
                    </a:lnTo>
                    <a:lnTo>
                      <a:pt x="22" y="109"/>
                    </a:lnTo>
                    <a:lnTo>
                      <a:pt x="22" y="103"/>
                    </a:lnTo>
                    <a:lnTo>
                      <a:pt x="22" y="96"/>
                    </a:lnTo>
                    <a:lnTo>
                      <a:pt x="35" y="85"/>
                    </a:lnTo>
                    <a:lnTo>
                      <a:pt x="47" y="73"/>
                    </a:lnTo>
                    <a:lnTo>
                      <a:pt x="47" y="61"/>
                    </a:lnTo>
                    <a:lnTo>
                      <a:pt x="47" y="48"/>
                    </a:lnTo>
                    <a:lnTo>
                      <a:pt x="53" y="42"/>
                    </a:lnTo>
                    <a:lnTo>
                      <a:pt x="59" y="36"/>
                    </a:lnTo>
                    <a:lnTo>
                      <a:pt x="59" y="31"/>
                    </a:lnTo>
                    <a:lnTo>
                      <a:pt x="59" y="24"/>
                    </a:lnTo>
                    <a:lnTo>
                      <a:pt x="65" y="19"/>
                    </a:lnTo>
                    <a:lnTo>
                      <a:pt x="72" y="12"/>
                    </a:lnTo>
                    <a:lnTo>
                      <a:pt x="72" y="7"/>
                    </a:lnTo>
                    <a:lnTo>
                      <a:pt x="72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1" name="Freeform 315"/>
              <p:cNvSpPr>
                <a:spLocks/>
              </p:cNvSpPr>
              <p:nvPr/>
            </p:nvSpPr>
            <p:spPr bwMode="auto">
              <a:xfrm rot="60000" flipH="1">
                <a:off x="4327" y="1829"/>
                <a:ext cx="18" cy="61"/>
              </a:xfrm>
              <a:custGeom>
                <a:avLst/>
                <a:gdLst>
                  <a:gd name="T0" fmla="*/ 0 w 73"/>
                  <a:gd name="T1" fmla="*/ 181 h 181"/>
                  <a:gd name="T2" fmla="*/ 0 w 73"/>
                  <a:gd name="T3" fmla="*/ 169 h 181"/>
                  <a:gd name="T4" fmla="*/ 0 w 73"/>
                  <a:gd name="T5" fmla="*/ 156 h 181"/>
                  <a:gd name="T6" fmla="*/ 6 w 73"/>
                  <a:gd name="T7" fmla="*/ 150 h 181"/>
                  <a:gd name="T8" fmla="*/ 12 w 73"/>
                  <a:gd name="T9" fmla="*/ 144 h 181"/>
                  <a:gd name="T10" fmla="*/ 12 w 73"/>
                  <a:gd name="T11" fmla="*/ 138 h 181"/>
                  <a:gd name="T12" fmla="*/ 12 w 73"/>
                  <a:gd name="T13" fmla="*/ 133 h 181"/>
                  <a:gd name="T14" fmla="*/ 18 w 73"/>
                  <a:gd name="T15" fmla="*/ 127 h 181"/>
                  <a:gd name="T16" fmla="*/ 24 w 73"/>
                  <a:gd name="T17" fmla="*/ 120 h 181"/>
                  <a:gd name="T18" fmla="*/ 24 w 73"/>
                  <a:gd name="T19" fmla="*/ 114 h 181"/>
                  <a:gd name="T20" fmla="*/ 24 w 73"/>
                  <a:gd name="T21" fmla="*/ 108 h 181"/>
                  <a:gd name="T22" fmla="*/ 30 w 73"/>
                  <a:gd name="T23" fmla="*/ 102 h 181"/>
                  <a:gd name="T24" fmla="*/ 37 w 73"/>
                  <a:gd name="T25" fmla="*/ 96 h 181"/>
                  <a:gd name="T26" fmla="*/ 37 w 73"/>
                  <a:gd name="T27" fmla="*/ 85 h 181"/>
                  <a:gd name="T28" fmla="*/ 37 w 73"/>
                  <a:gd name="T29" fmla="*/ 73 h 181"/>
                  <a:gd name="T30" fmla="*/ 43 w 73"/>
                  <a:gd name="T31" fmla="*/ 67 h 181"/>
                  <a:gd name="T32" fmla="*/ 48 w 73"/>
                  <a:gd name="T33" fmla="*/ 60 h 181"/>
                  <a:gd name="T34" fmla="*/ 48 w 73"/>
                  <a:gd name="T35" fmla="*/ 55 h 181"/>
                  <a:gd name="T36" fmla="*/ 48 w 73"/>
                  <a:gd name="T37" fmla="*/ 48 h 181"/>
                  <a:gd name="T38" fmla="*/ 54 w 73"/>
                  <a:gd name="T39" fmla="*/ 42 h 181"/>
                  <a:gd name="T40" fmla="*/ 60 w 73"/>
                  <a:gd name="T41" fmla="*/ 36 h 181"/>
                  <a:gd name="T42" fmla="*/ 60 w 73"/>
                  <a:gd name="T43" fmla="*/ 31 h 181"/>
                  <a:gd name="T44" fmla="*/ 60 w 73"/>
                  <a:gd name="T45" fmla="*/ 24 h 181"/>
                  <a:gd name="T46" fmla="*/ 66 w 73"/>
                  <a:gd name="T47" fmla="*/ 19 h 181"/>
                  <a:gd name="T48" fmla="*/ 73 w 73"/>
                  <a:gd name="T49" fmla="*/ 12 h 181"/>
                  <a:gd name="T50" fmla="*/ 73 w 73"/>
                  <a:gd name="T51" fmla="*/ 6 h 181"/>
                  <a:gd name="T52" fmla="*/ 73 w 73"/>
                  <a:gd name="T53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3" h="181">
                    <a:moveTo>
                      <a:pt x="0" y="181"/>
                    </a:moveTo>
                    <a:lnTo>
                      <a:pt x="0" y="169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2" y="144"/>
                    </a:lnTo>
                    <a:lnTo>
                      <a:pt x="12" y="138"/>
                    </a:lnTo>
                    <a:lnTo>
                      <a:pt x="12" y="133"/>
                    </a:lnTo>
                    <a:lnTo>
                      <a:pt x="18" y="127"/>
                    </a:lnTo>
                    <a:lnTo>
                      <a:pt x="24" y="120"/>
                    </a:lnTo>
                    <a:lnTo>
                      <a:pt x="24" y="114"/>
                    </a:lnTo>
                    <a:lnTo>
                      <a:pt x="24" y="108"/>
                    </a:lnTo>
                    <a:lnTo>
                      <a:pt x="30" y="102"/>
                    </a:lnTo>
                    <a:lnTo>
                      <a:pt x="37" y="96"/>
                    </a:lnTo>
                    <a:lnTo>
                      <a:pt x="37" y="85"/>
                    </a:lnTo>
                    <a:lnTo>
                      <a:pt x="37" y="73"/>
                    </a:lnTo>
                    <a:lnTo>
                      <a:pt x="43" y="67"/>
                    </a:lnTo>
                    <a:lnTo>
                      <a:pt x="48" y="60"/>
                    </a:lnTo>
                    <a:lnTo>
                      <a:pt x="48" y="55"/>
                    </a:lnTo>
                    <a:lnTo>
                      <a:pt x="48" y="48"/>
                    </a:lnTo>
                    <a:lnTo>
                      <a:pt x="54" y="42"/>
                    </a:lnTo>
                    <a:lnTo>
                      <a:pt x="60" y="36"/>
                    </a:lnTo>
                    <a:lnTo>
                      <a:pt x="60" y="31"/>
                    </a:lnTo>
                    <a:lnTo>
                      <a:pt x="60" y="24"/>
                    </a:lnTo>
                    <a:lnTo>
                      <a:pt x="66" y="19"/>
                    </a:lnTo>
                    <a:lnTo>
                      <a:pt x="73" y="12"/>
                    </a:lnTo>
                    <a:lnTo>
                      <a:pt x="73" y="6"/>
                    </a:lnTo>
                    <a:lnTo>
                      <a:pt x="73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2" name="Freeform 316"/>
              <p:cNvSpPr>
                <a:spLocks/>
              </p:cNvSpPr>
              <p:nvPr/>
            </p:nvSpPr>
            <p:spPr bwMode="auto">
              <a:xfrm rot="60000" flipH="1">
                <a:off x="4289" y="1727"/>
                <a:ext cx="25" cy="60"/>
              </a:xfrm>
              <a:custGeom>
                <a:avLst/>
                <a:gdLst>
                  <a:gd name="T0" fmla="*/ 0 w 95"/>
                  <a:gd name="T1" fmla="*/ 179 h 179"/>
                  <a:gd name="T2" fmla="*/ 12 w 95"/>
                  <a:gd name="T3" fmla="*/ 168 h 179"/>
                  <a:gd name="T4" fmla="*/ 23 w 95"/>
                  <a:gd name="T5" fmla="*/ 156 h 179"/>
                  <a:gd name="T6" fmla="*/ 23 w 95"/>
                  <a:gd name="T7" fmla="*/ 144 h 179"/>
                  <a:gd name="T8" fmla="*/ 23 w 95"/>
                  <a:gd name="T9" fmla="*/ 133 h 179"/>
                  <a:gd name="T10" fmla="*/ 29 w 95"/>
                  <a:gd name="T11" fmla="*/ 127 h 179"/>
                  <a:gd name="T12" fmla="*/ 35 w 95"/>
                  <a:gd name="T13" fmla="*/ 120 h 179"/>
                  <a:gd name="T14" fmla="*/ 35 w 95"/>
                  <a:gd name="T15" fmla="*/ 115 h 179"/>
                  <a:gd name="T16" fmla="*/ 35 w 95"/>
                  <a:gd name="T17" fmla="*/ 108 h 179"/>
                  <a:gd name="T18" fmla="*/ 41 w 95"/>
                  <a:gd name="T19" fmla="*/ 102 h 179"/>
                  <a:gd name="T20" fmla="*/ 48 w 95"/>
                  <a:gd name="T21" fmla="*/ 96 h 179"/>
                  <a:gd name="T22" fmla="*/ 48 w 95"/>
                  <a:gd name="T23" fmla="*/ 90 h 179"/>
                  <a:gd name="T24" fmla="*/ 48 w 95"/>
                  <a:gd name="T25" fmla="*/ 83 h 179"/>
                  <a:gd name="T26" fmla="*/ 54 w 95"/>
                  <a:gd name="T27" fmla="*/ 79 h 179"/>
                  <a:gd name="T28" fmla="*/ 60 w 95"/>
                  <a:gd name="T29" fmla="*/ 72 h 179"/>
                  <a:gd name="T30" fmla="*/ 60 w 95"/>
                  <a:gd name="T31" fmla="*/ 67 h 179"/>
                  <a:gd name="T32" fmla="*/ 60 w 95"/>
                  <a:gd name="T33" fmla="*/ 61 h 179"/>
                  <a:gd name="T34" fmla="*/ 65 w 95"/>
                  <a:gd name="T35" fmla="*/ 55 h 179"/>
                  <a:gd name="T36" fmla="*/ 71 w 95"/>
                  <a:gd name="T37" fmla="*/ 48 h 179"/>
                  <a:gd name="T38" fmla="*/ 71 w 95"/>
                  <a:gd name="T39" fmla="*/ 42 h 179"/>
                  <a:gd name="T40" fmla="*/ 71 w 95"/>
                  <a:gd name="T41" fmla="*/ 36 h 179"/>
                  <a:gd name="T42" fmla="*/ 83 w 95"/>
                  <a:gd name="T43" fmla="*/ 25 h 179"/>
                  <a:gd name="T44" fmla="*/ 95 w 95"/>
                  <a:gd name="T45" fmla="*/ 12 h 179"/>
                  <a:gd name="T46" fmla="*/ 95 w 95"/>
                  <a:gd name="T47" fmla="*/ 6 h 179"/>
                  <a:gd name="T48" fmla="*/ 95 w 95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5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3" y="156"/>
                    </a:lnTo>
                    <a:lnTo>
                      <a:pt x="23" y="144"/>
                    </a:lnTo>
                    <a:lnTo>
                      <a:pt x="23" y="133"/>
                    </a:lnTo>
                    <a:lnTo>
                      <a:pt x="29" y="127"/>
                    </a:lnTo>
                    <a:lnTo>
                      <a:pt x="35" y="120"/>
                    </a:lnTo>
                    <a:lnTo>
                      <a:pt x="35" y="115"/>
                    </a:lnTo>
                    <a:lnTo>
                      <a:pt x="35" y="108"/>
                    </a:lnTo>
                    <a:lnTo>
                      <a:pt x="41" y="102"/>
                    </a:lnTo>
                    <a:lnTo>
                      <a:pt x="48" y="96"/>
                    </a:lnTo>
                    <a:lnTo>
                      <a:pt x="48" y="90"/>
                    </a:lnTo>
                    <a:lnTo>
                      <a:pt x="48" y="83"/>
                    </a:lnTo>
                    <a:lnTo>
                      <a:pt x="54" y="79"/>
                    </a:lnTo>
                    <a:lnTo>
                      <a:pt x="60" y="72"/>
                    </a:lnTo>
                    <a:lnTo>
                      <a:pt x="60" y="67"/>
                    </a:lnTo>
                    <a:lnTo>
                      <a:pt x="60" y="61"/>
                    </a:lnTo>
                    <a:lnTo>
                      <a:pt x="65" y="55"/>
                    </a:lnTo>
                    <a:lnTo>
                      <a:pt x="71" y="48"/>
                    </a:lnTo>
                    <a:lnTo>
                      <a:pt x="71" y="42"/>
                    </a:lnTo>
                    <a:lnTo>
                      <a:pt x="71" y="36"/>
                    </a:lnTo>
                    <a:lnTo>
                      <a:pt x="83" y="25"/>
                    </a:lnTo>
                    <a:lnTo>
                      <a:pt x="95" y="12"/>
                    </a:lnTo>
                    <a:lnTo>
                      <a:pt x="95" y="6"/>
                    </a:lnTo>
                    <a:lnTo>
                      <a:pt x="9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3" name="Freeform 317"/>
              <p:cNvSpPr>
                <a:spLocks/>
              </p:cNvSpPr>
              <p:nvPr/>
            </p:nvSpPr>
            <p:spPr bwMode="auto">
              <a:xfrm rot="60000" flipH="1">
                <a:off x="4250" y="1628"/>
                <a:ext cx="22" cy="56"/>
              </a:xfrm>
              <a:custGeom>
                <a:avLst/>
                <a:gdLst>
                  <a:gd name="T0" fmla="*/ 0 w 85"/>
                  <a:gd name="T1" fmla="*/ 167 h 167"/>
                  <a:gd name="T2" fmla="*/ 0 w 85"/>
                  <a:gd name="T3" fmla="*/ 163 h 167"/>
                  <a:gd name="T4" fmla="*/ 0 w 85"/>
                  <a:gd name="T5" fmla="*/ 156 h 167"/>
                  <a:gd name="T6" fmla="*/ 6 w 85"/>
                  <a:gd name="T7" fmla="*/ 150 h 167"/>
                  <a:gd name="T8" fmla="*/ 13 w 85"/>
                  <a:gd name="T9" fmla="*/ 144 h 167"/>
                  <a:gd name="T10" fmla="*/ 13 w 85"/>
                  <a:gd name="T11" fmla="*/ 138 h 167"/>
                  <a:gd name="T12" fmla="*/ 13 w 85"/>
                  <a:gd name="T13" fmla="*/ 132 h 167"/>
                  <a:gd name="T14" fmla="*/ 18 w 85"/>
                  <a:gd name="T15" fmla="*/ 126 h 167"/>
                  <a:gd name="T16" fmla="*/ 24 w 85"/>
                  <a:gd name="T17" fmla="*/ 121 h 167"/>
                  <a:gd name="T18" fmla="*/ 24 w 85"/>
                  <a:gd name="T19" fmla="*/ 115 h 167"/>
                  <a:gd name="T20" fmla="*/ 24 w 85"/>
                  <a:gd name="T21" fmla="*/ 109 h 167"/>
                  <a:gd name="T22" fmla="*/ 30 w 85"/>
                  <a:gd name="T23" fmla="*/ 103 h 167"/>
                  <a:gd name="T24" fmla="*/ 37 w 85"/>
                  <a:gd name="T25" fmla="*/ 96 h 167"/>
                  <a:gd name="T26" fmla="*/ 37 w 85"/>
                  <a:gd name="T27" fmla="*/ 90 h 167"/>
                  <a:gd name="T28" fmla="*/ 37 w 85"/>
                  <a:gd name="T29" fmla="*/ 84 h 167"/>
                  <a:gd name="T30" fmla="*/ 45 w 85"/>
                  <a:gd name="T31" fmla="*/ 75 h 167"/>
                  <a:gd name="T32" fmla="*/ 54 w 85"/>
                  <a:gd name="T33" fmla="*/ 65 h 167"/>
                  <a:gd name="T34" fmla="*/ 64 w 85"/>
                  <a:gd name="T35" fmla="*/ 57 h 167"/>
                  <a:gd name="T36" fmla="*/ 73 w 85"/>
                  <a:gd name="T37" fmla="*/ 48 h 167"/>
                  <a:gd name="T38" fmla="*/ 73 w 85"/>
                  <a:gd name="T39" fmla="*/ 36 h 167"/>
                  <a:gd name="T40" fmla="*/ 73 w 85"/>
                  <a:gd name="T41" fmla="*/ 24 h 167"/>
                  <a:gd name="T42" fmla="*/ 78 w 85"/>
                  <a:gd name="T43" fmla="*/ 19 h 167"/>
                  <a:gd name="T44" fmla="*/ 85 w 85"/>
                  <a:gd name="T45" fmla="*/ 13 h 167"/>
                  <a:gd name="T46" fmla="*/ 85 w 85"/>
                  <a:gd name="T47" fmla="*/ 7 h 167"/>
                  <a:gd name="T48" fmla="*/ 85 w 85"/>
                  <a:gd name="T4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67">
                    <a:moveTo>
                      <a:pt x="0" y="167"/>
                    </a:moveTo>
                    <a:lnTo>
                      <a:pt x="0" y="163"/>
                    </a:lnTo>
                    <a:lnTo>
                      <a:pt x="0" y="156"/>
                    </a:lnTo>
                    <a:lnTo>
                      <a:pt x="6" y="150"/>
                    </a:lnTo>
                    <a:lnTo>
                      <a:pt x="13" y="144"/>
                    </a:lnTo>
                    <a:lnTo>
                      <a:pt x="13" y="138"/>
                    </a:lnTo>
                    <a:lnTo>
                      <a:pt x="13" y="132"/>
                    </a:lnTo>
                    <a:lnTo>
                      <a:pt x="18" y="126"/>
                    </a:lnTo>
                    <a:lnTo>
                      <a:pt x="24" y="121"/>
                    </a:lnTo>
                    <a:lnTo>
                      <a:pt x="24" y="115"/>
                    </a:lnTo>
                    <a:lnTo>
                      <a:pt x="24" y="109"/>
                    </a:lnTo>
                    <a:lnTo>
                      <a:pt x="30" y="103"/>
                    </a:lnTo>
                    <a:lnTo>
                      <a:pt x="37" y="96"/>
                    </a:lnTo>
                    <a:lnTo>
                      <a:pt x="37" y="90"/>
                    </a:lnTo>
                    <a:lnTo>
                      <a:pt x="37" y="84"/>
                    </a:lnTo>
                    <a:lnTo>
                      <a:pt x="45" y="75"/>
                    </a:lnTo>
                    <a:lnTo>
                      <a:pt x="54" y="65"/>
                    </a:lnTo>
                    <a:lnTo>
                      <a:pt x="64" y="57"/>
                    </a:lnTo>
                    <a:lnTo>
                      <a:pt x="73" y="48"/>
                    </a:lnTo>
                    <a:lnTo>
                      <a:pt x="73" y="36"/>
                    </a:lnTo>
                    <a:lnTo>
                      <a:pt x="73" y="24"/>
                    </a:lnTo>
                    <a:lnTo>
                      <a:pt x="78" y="19"/>
                    </a:lnTo>
                    <a:lnTo>
                      <a:pt x="85" y="13"/>
                    </a:lnTo>
                    <a:lnTo>
                      <a:pt x="85" y="7"/>
                    </a:lnTo>
                    <a:lnTo>
                      <a:pt x="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4" name="Freeform 318"/>
              <p:cNvSpPr>
                <a:spLocks/>
              </p:cNvSpPr>
              <p:nvPr/>
            </p:nvSpPr>
            <p:spPr bwMode="auto">
              <a:xfrm rot="60000" flipH="1">
                <a:off x="4200" y="1529"/>
                <a:ext cx="32" cy="58"/>
              </a:xfrm>
              <a:custGeom>
                <a:avLst/>
                <a:gdLst>
                  <a:gd name="T0" fmla="*/ 0 w 121"/>
                  <a:gd name="T1" fmla="*/ 168 h 168"/>
                  <a:gd name="T2" fmla="*/ 12 w 121"/>
                  <a:gd name="T3" fmla="*/ 157 h 168"/>
                  <a:gd name="T4" fmla="*/ 25 w 121"/>
                  <a:gd name="T5" fmla="*/ 144 h 168"/>
                  <a:gd name="T6" fmla="*/ 25 w 121"/>
                  <a:gd name="T7" fmla="*/ 138 h 168"/>
                  <a:gd name="T8" fmla="*/ 25 w 121"/>
                  <a:gd name="T9" fmla="*/ 132 h 168"/>
                  <a:gd name="T10" fmla="*/ 36 w 121"/>
                  <a:gd name="T11" fmla="*/ 120 h 168"/>
                  <a:gd name="T12" fmla="*/ 49 w 121"/>
                  <a:gd name="T13" fmla="*/ 107 h 168"/>
                  <a:gd name="T14" fmla="*/ 49 w 121"/>
                  <a:gd name="T15" fmla="*/ 103 h 168"/>
                  <a:gd name="T16" fmla="*/ 49 w 121"/>
                  <a:gd name="T17" fmla="*/ 97 h 168"/>
                  <a:gd name="T18" fmla="*/ 57 w 121"/>
                  <a:gd name="T19" fmla="*/ 87 h 168"/>
                  <a:gd name="T20" fmla="*/ 67 w 121"/>
                  <a:gd name="T21" fmla="*/ 78 h 168"/>
                  <a:gd name="T22" fmla="*/ 75 w 121"/>
                  <a:gd name="T23" fmla="*/ 69 h 168"/>
                  <a:gd name="T24" fmla="*/ 84 w 121"/>
                  <a:gd name="T25" fmla="*/ 61 h 168"/>
                  <a:gd name="T26" fmla="*/ 84 w 121"/>
                  <a:gd name="T27" fmla="*/ 55 h 168"/>
                  <a:gd name="T28" fmla="*/ 84 w 121"/>
                  <a:gd name="T29" fmla="*/ 48 h 168"/>
                  <a:gd name="T30" fmla="*/ 90 w 121"/>
                  <a:gd name="T31" fmla="*/ 42 h 168"/>
                  <a:gd name="T32" fmla="*/ 96 w 121"/>
                  <a:gd name="T33" fmla="*/ 36 h 168"/>
                  <a:gd name="T34" fmla="*/ 96 w 121"/>
                  <a:gd name="T35" fmla="*/ 30 h 168"/>
                  <a:gd name="T36" fmla="*/ 96 w 121"/>
                  <a:gd name="T37" fmla="*/ 24 h 168"/>
                  <a:gd name="T38" fmla="*/ 108 w 121"/>
                  <a:gd name="T39" fmla="*/ 12 h 168"/>
                  <a:gd name="T40" fmla="*/ 121 w 121"/>
                  <a:gd name="T41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8">
                    <a:moveTo>
                      <a:pt x="0" y="168"/>
                    </a:moveTo>
                    <a:lnTo>
                      <a:pt x="12" y="157"/>
                    </a:lnTo>
                    <a:lnTo>
                      <a:pt x="25" y="144"/>
                    </a:lnTo>
                    <a:lnTo>
                      <a:pt x="25" y="138"/>
                    </a:lnTo>
                    <a:lnTo>
                      <a:pt x="25" y="132"/>
                    </a:lnTo>
                    <a:lnTo>
                      <a:pt x="36" y="120"/>
                    </a:lnTo>
                    <a:lnTo>
                      <a:pt x="49" y="107"/>
                    </a:lnTo>
                    <a:lnTo>
                      <a:pt x="49" y="103"/>
                    </a:lnTo>
                    <a:lnTo>
                      <a:pt x="49" y="97"/>
                    </a:lnTo>
                    <a:lnTo>
                      <a:pt x="57" y="87"/>
                    </a:lnTo>
                    <a:lnTo>
                      <a:pt x="67" y="78"/>
                    </a:lnTo>
                    <a:lnTo>
                      <a:pt x="75" y="69"/>
                    </a:lnTo>
                    <a:lnTo>
                      <a:pt x="84" y="61"/>
                    </a:lnTo>
                    <a:lnTo>
                      <a:pt x="84" y="55"/>
                    </a:lnTo>
                    <a:lnTo>
                      <a:pt x="84" y="48"/>
                    </a:lnTo>
                    <a:lnTo>
                      <a:pt x="90" y="42"/>
                    </a:lnTo>
                    <a:lnTo>
                      <a:pt x="96" y="36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108" y="12"/>
                    </a:lnTo>
                    <a:lnTo>
                      <a:pt x="121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5" name="Freeform 319"/>
              <p:cNvSpPr>
                <a:spLocks/>
              </p:cNvSpPr>
              <p:nvPr/>
            </p:nvSpPr>
            <p:spPr bwMode="auto">
              <a:xfrm rot="60000" flipH="1">
                <a:off x="4143" y="1435"/>
                <a:ext cx="40" cy="61"/>
              </a:xfrm>
              <a:custGeom>
                <a:avLst/>
                <a:gdLst>
                  <a:gd name="T0" fmla="*/ 0 w 157"/>
                  <a:gd name="T1" fmla="*/ 179 h 179"/>
                  <a:gd name="T2" fmla="*/ 12 w 157"/>
                  <a:gd name="T3" fmla="*/ 168 h 179"/>
                  <a:gd name="T4" fmla="*/ 24 w 157"/>
                  <a:gd name="T5" fmla="*/ 156 h 179"/>
                  <a:gd name="T6" fmla="*/ 36 w 157"/>
                  <a:gd name="T7" fmla="*/ 144 h 179"/>
                  <a:gd name="T8" fmla="*/ 48 w 157"/>
                  <a:gd name="T9" fmla="*/ 133 h 179"/>
                  <a:gd name="T10" fmla="*/ 48 w 157"/>
                  <a:gd name="T11" fmla="*/ 127 h 179"/>
                  <a:gd name="T12" fmla="*/ 48 w 157"/>
                  <a:gd name="T13" fmla="*/ 120 h 179"/>
                  <a:gd name="T14" fmla="*/ 58 w 157"/>
                  <a:gd name="T15" fmla="*/ 110 h 179"/>
                  <a:gd name="T16" fmla="*/ 67 w 157"/>
                  <a:gd name="T17" fmla="*/ 102 h 179"/>
                  <a:gd name="T18" fmla="*/ 76 w 157"/>
                  <a:gd name="T19" fmla="*/ 93 h 179"/>
                  <a:gd name="T20" fmla="*/ 85 w 157"/>
                  <a:gd name="T21" fmla="*/ 83 h 179"/>
                  <a:gd name="T22" fmla="*/ 85 w 157"/>
                  <a:gd name="T23" fmla="*/ 78 h 179"/>
                  <a:gd name="T24" fmla="*/ 85 w 157"/>
                  <a:gd name="T25" fmla="*/ 72 h 179"/>
                  <a:gd name="T26" fmla="*/ 102 w 157"/>
                  <a:gd name="T27" fmla="*/ 54 h 179"/>
                  <a:gd name="T28" fmla="*/ 121 w 157"/>
                  <a:gd name="T29" fmla="*/ 37 h 179"/>
                  <a:gd name="T30" fmla="*/ 138 w 157"/>
                  <a:gd name="T31" fmla="*/ 18 h 179"/>
                  <a:gd name="T32" fmla="*/ 157 w 157"/>
                  <a:gd name="T33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179">
                    <a:moveTo>
                      <a:pt x="0" y="179"/>
                    </a:moveTo>
                    <a:lnTo>
                      <a:pt x="12" y="168"/>
                    </a:lnTo>
                    <a:lnTo>
                      <a:pt x="24" y="156"/>
                    </a:lnTo>
                    <a:lnTo>
                      <a:pt x="36" y="144"/>
                    </a:lnTo>
                    <a:lnTo>
                      <a:pt x="48" y="133"/>
                    </a:lnTo>
                    <a:lnTo>
                      <a:pt x="48" y="127"/>
                    </a:lnTo>
                    <a:lnTo>
                      <a:pt x="48" y="120"/>
                    </a:lnTo>
                    <a:lnTo>
                      <a:pt x="58" y="110"/>
                    </a:lnTo>
                    <a:lnTo>
                      <a:pt x="67" y="102"/>
                    </a:lnTo>
                    <a:lnTo>
                      <a:pt x="76" y="93"/>
                    </a:lnTo>
                    <a:lnTo>
                      <a:pt x="85" y="83"/>
                    </a:lnTo>
                    <a:lnTo>
                      <a:pt x="85" y="78"/>
                    </a:lnTo>
                    <a:lnTo>
                      <a:pt x="85" y="72"/>
                    </a:lnTo>
                    <a:lnTo>
                      <a:pt x="102" y="54"/>
                    </a:lnTo>
                    <a:lnTo>
                      <a:pt x="121" y="37"/>
                    </a:lnTo>
                    <a:lnTo>
                      <a:pt x="138" y="18"/>
                    </a:lnTo>
                    <a:lnTo>
                      <a:pt x="157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6" name="Freeform 320"/>
              <p:cNvSpPr>
                <a:spLocks/>
              </p:cNvSpPr>
              <p:nvPr/>
            </p:nvSpPr>
            <p:spPr bwMode="auto">
              <a:xfrm rot="60000" flipH="1">
                <a:off x="4071" y="1341"/>
                <a:ext cx="55" cy="61"/>
              </a:xfrm>
              <a:custGeom>
                <a:avLst/>
                <a:gdLst>
                  <a:gd name="T0" fmla="*/ 0 w 215"/>
                  <a:gd name="T1" fmla="*/ 180 h 180"/>
                  <a:gd name="T2" fmla="*/ 11 w 215"/>
                  <a:gd name="T3" fmla="*/ 180 h 180"/>
                  <a:gd name="T4" fmla="*/ 23 w 215"/>
                  <a:gd name="T5" fmla="*/ 180 h 180"/>
                  <a:gd name="T6" fmla="*/ 65 w 215"/>
                  <a:gd name="T7" fmla="*/ 138 h 180"/>
                  <a:gd name="T8" fmla="*/ 107 w 215"/>
                  <a:gd name="T9" fmla="*/ 96 h 180"/>
                  <a:gd name="T10" fmla="*/ 150 w 215"/>
                  <a:gd name="T11" fmla="*/ 54 h 180"/>
                  <a:gd name="T12" fmla="*/ 192 w 215"/>
                  <a:gd name="T13" fmla="*/ 11 h 180"/>
                  <a:gd name="T14" fmla="*/ 197 w 215"/>
                  <a:gd name="T15" fmla="*/ 11 h 180"/>
                  <a:gd name="T16" fmla="*/ 204 w 215"/>
                  <a:gd name="T17" fmla="*/ 11 h 180"/>
                  <a:gd name="T18" fmla="*/ 209 w 215"/>
                  <a:gd name="T19" fmla="*/ 7 h 180"/>
                  <a:gd name="T20" fmla="*/ 215 w 215"/>
                  <a:gd name="T2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5" h="180">
                    <a:moveTo>
                      <a:pt x="0" y="180"/>
                    </a:moveTo>
                    <a:lnTo>
                      <a:pt x="11" y="180"/>
                    </a:lnTo>
                    <a:lnTo>
                      <a:pt x="23" y="180"/>
                    </a:lnTo>
                    <a:lnTo>
                      <a:pt x="65" y="138"/>
                    </a:lnTo>
                    <a:lnTo>
                      <a:pt x="107" y="96"/>
                    </a:lnTo>
                    <a:lnTo>
                      <a:pt x="150" y="54"/>
                    </a:lnTo>
                    <a:lnTo>
                      <a:pt x="192" y="11"/>
                    </a:lnTo>
                    <a:lnTo>
                      <a:pt x="197" y="11"/>
                    </a:lnTo>
                    <a:lnTo>
                      <a:pt x="204" y="11"/>
                    </a:lnTo>
                    <a:lnTo>
                      <a:pt x="209" y="7"/>
                    </a:lnTo>
                    <a:lnTo>
                      <a:pt x="21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7" name="Freeform 321"/>
              <p:cNvSpPr>
                <a:spLocks/>
              </p:cNvSpPr>
              <p:nvPr/>
            </p:nvSpPr>
            <p:spPr bwMode="auto">
              <a:xfrm rot="60000" flipH="1">
                <a:off x="3986" y="1250"/>
                <a:ext cx="59" cy="58"/>
              </a:xfrm>
              <a:custGeom>
                <a:avLst/>
                <a:gdLst>
                  <a:gd name="T0" fmla="*/ 0 w 229"/>
                  <a:gd name="T1" fmla="*/ 168 h 168"/>
                  <a:gd name="T2" fmla="*/ 12 w 229"/>
                  <a:gd name="T3" fmla="*/ 156 h 168"/>
                  <a:gd name="T4" fmla="*/ 25 w 229"/>
                  <a:gd name="T5" fmla="*/ 144 h 168"/>
                  <a:gd name="T6" fmla="*/ 36 w 229"/>
                  <a:gd name="T7" fmla="*/ 132 h 168"/>
                  <a:gd name="T8" fmla="*/ 49 w 229"/>
                  <a:gd name="T9" fmla="*/ 119 h 168"/>
                  <a:gd name="T10" fmla="*/ 55 w 229"/>
                  <a:gd name="T11" fmla="*/ 119 h 168"/>
                  <a:gd name="T12" fmla="*/ 61 w 229"/>
                  <a:gd name="T13" fmla="*/ 119 h 168"/>
                  <a:gd name="T14" fmla="*/ 67 w 229"/>
                  <a:gd name="T15" fmla="*/ 114 h 168"/>
                  <a:gd name="T16" fmla="*/ 73 w 229"/>
                  <a:gd name="T17" fmla="*/ 108 h 168"/>
                  <a:gd name="T18" fmla="*/ 79 w 229"/>
                  <a:gd name="T19" fmla="*/ 108 h 168"/>
                  <a:gd name="T20" fmla="*/ 84 w 229"/>
                  <a:gd name="T21" fmla="*/ 108 h 168"/>
                  <a:gd name="T22" fmla="*/ 94 w 229"/>
                  <a:gd name="T23" fmla="*/ 98 h 168"/>
                  <a:gd name="T24" fmla="*/ 102 w 229"/>
                  <a:gd name="T25" fmla="*/ 89 h 168"/>
                  <a:gd name="T26" fmla="*/ 111 w 229"/>
                  <a:gd name="T27" fmla="*/ 81 h 168"/>
                  <a:gd name="T28" fmla="*/ 121 w 229"/>
                  <a:gd name="T29" fmla="*/ 71 h 168"/>
                  <a:gd name="T30" fmla="*/ 127 w 229"/>
                  <a:gd name="T31" fmla="*/ 71 h 168"/>
                  <a:gd name="T32" fmla="*/ 132 w 229"/>
                  <a:gd name="T33" fmla="*/ 71 h 168"/>
                  <a:gd name="T34" fmla="*/ 144 w 229"/>
                  <a:gd name="T35" fmla="*/ 60 h 168"/>
                  <a:gd name="T36" fmla="*/ 157 w 229"/>
                  <a:gd name="T37" fmla="*/ 48 h 168"/>
                  <a:gd name="T38" fmla="*/ 163 w 229"/>
                  <a:gd name="T39" fmla="*/ 48 h 168"/>
                  <a:gd name="T40" fmla="*/ 169 w 229"/>
                  <a:gd name="T41" fmla="*/ 48 h 168"/>
                  <a:gd name="T42" fmla="*/ 178 w 229"/>
                  <a:gd name="T43" fmla="*/ 39 h 168"/>
                  <a:gd name="T44" fmla="*/ 186 w 229"/>
                  <a:gd name="T45" fmla="*/ 30 h 168"/>
                  <a:gd name="T46" fmla="*/ 196 w 229"/>
                  <a:gd name="T47" fmla="*/ 21 h 168"/>
                  <a:gd name="T48" fmla="*/ 204 w 229"/>
                  <a:gd name="T49" fmla="*/ 12 h 168"/>
                  <a:gd name="T50" fmla="*/ 210 w 229"/>
                  <a:gd name="T51" fmla="*/ 12 h 168"/>
                  <a:gd name="T52" fmla="*/ 217 w 229"/>
                  <a:gd name="T53" fmla="*/ 12 h 168"/>
                  <a:gd name="T54" fmla="*/ 223 w 229"/>
                  <a:gd name="T55" fmla="*/ 6 h 168"/>
                  <a:gd name="T56" fmla="*/ 229 w 229"/>
                  <a:gd name="T57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29" h="168">
                    <a:moveTo>
                      <a:pt x="0" y="168"/>
                    </a:moveTo>
                    <a:lnTo>
                      <a:pt x="12" y="156"/>
                    </a:lnTo>
                    <a:lnTo>
                      <a:pt x="25" y="144"/>
                    </a:lnTo>
                    <a:lnTo>
                      <a:pt x="36" y="132"/>
                    </a:lnTo>
                    <a:lnTo>
                      <a:pt x="49" y="119"/>
                    </a:lnTo>
                    <a:lnTo>
                      <a:pt x="55" y="119"/>
                    </a:lnTo>
                    <a:lnTo>
                      <a:pt x="61" y="119"/>
                    </a:lnTo>
                    <a:lnTo>
                      <a:pt x="67" y="114"/>
                    </a:lnTo>
                    <a:lnTo>
                      <a:pt x="73" y="108"/>
                    </a:lnTo>
                    <a:lnTo>
                      <a:pt x="79" y="108"/>
                    </a:lnTo>
                    <a:lnTo>
                      <a:pt x="84" y="108"/>
                    </a:lnTo>
                    <a:lnTo>
                      <a:pt x="94" y="98"/>
                    </a:lnTo>
                    <a:lnTo>
                      <a:pt x="102" y="89"/>
                    </a:lnTo>
                    <a:lnTo>
                      <a:pt x="111" y="81"/>
                    </a:lnTo>
                    <a:lnTo>
                      <a:pt x="121" y="71"/>
                    </a:lnTo>
                    <a:lnTo>
                      <a:pt x="127" y="71"/>
                    </a:lnTo>
                    <a:lnTo>
                      <a:pt x="132" y="71"/>
                    </a:lnTo>
                    <a:lnTo>
                      <a:pt x="144" y="60"/>
                    </a:lnTo>
                    <a:lnTo>
                      <a:pt x="157" y="48"/>
                    </a:lnTo>
                    <a:lnTo>
                      <a:pt x="163" y="48"/>
                    </a:lnTo>
                    <a:lnTo>
                      <a:pt x="169" y="48"/>
                    </a:lnTo>
                    <a:lnTo>
                      <a:pt x="178" y="39"/>
                    </a:lnTo>
                    <a:lnTo>
                      <a:pt x="186" y="30"/>
                    </a:lnTo>
                    <a:lnTo>
                      <a:pt x="196" y="21"/>
                    </a:lnTo>
                    <a:lnTo>
                      <a:pt x="204" y="12"/>
                    </a:lnTo>
                    <a:lnTo>
                      <a:pt x="210" y="12"/>
                    </a:lnTo>
                    <a:lnTo>
                      <a:pt x="217" y="12"/>
                    </a:lnTo>
                    <a:lnTo>
                      <a:pt x="223" y="6"/>
                    </a:lnTo>
                    <a:lnTo>
                      <a:pt x="229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18" name="Freeform 322"/>
              <p:cNvSpPr>
                <a:spLocks/>
              </p:cNvSpPr>
              <p:nvPr/>
            </p:nvSpPr>
            <p:spPr bwMode="auto">
              <a:xfrm rot="60000" flipH="1">
                <a:off x="3911" y="1192"/>
                <a:ext cx="46" cy="28"/>
              </a:xfrm>
              <a:custGeom>
                <a:avLst/>
                <a:gdLst>
                  <a:gd name="T0" fmla="*/ 0 w 180"/>
                  <a:gd name="T1" fmla="*/ 84 h 84"/>
                  <a:gd name="T2" fmla="*/ 6 w 180"/>
                  <a:gd name="T3" fmla="*/ 84 h 84"/>
                  <a:gd name="T4" fmla="*/ 12 w 180"/>
                  <a:gd name="T5" fmla="*/ 84 h 84"/>
                  <a:gd name="T6" fmla="*/ 21 w 180"/>
                  <a:gd name="T7" fmla="*/ 74 h 84"/>
                  <a:gd name="T8" fmla="*/ 30 w 180"/>
                  <a:gd name="T9" fmla="*/ 66 h 84"/>
                  <a:gd name="T10" fmla="*/ 39 w 180"/>
                  <a:gd name="T11" fmla="*/ 57 h 84"/>
                  <a:gd name="T12" fmla="*/ 48 w 180"/>
                  <a:gd name="T13" fmla="*/ 47 h 84"/>
                  <a:gd name="T14" fmla="*/ 53 w 180"/>
                  <a:gd name="T15" fmla="*/ 47 h 84"/>
                  <a:gd name="T16" fmla="*/ 60 w 180"/>
                  <a:gd name="T17" fmla="*/ 47 h 84"/>
                  <a:gd name="T18" fmla="*/ 65 w 180"/>
                  <a:gd name="T19" fmla="*/ 41 h 84"/>
                  <a:gd name="T20" fmla="*/ 72 w 180"/>
                  <a:gd name="T21" fmla="*/ 36 h 84"/>
                  <a:gd name="T22" fmla="*/ 78 w 180"/>
                  <a:gd name="T23" fmla="*/ 36 h 84"/>
                  <a:gd name="T24" fmla="*/ 83 w 180"/>
                  <a:gd name="T25" fmla="*/ 36 h 84"/>
                  <a:gd name="T26" fmla="*/ 95 w 180"/>
                  <a:gd name="T27" fmla="*/ 24 h 84"/>
                  <a:gd name="T28" fmla="*/ 108 w 180"/>
                  <a:gd name="T29" fmla="*/ 11 h 84"/>
                  <a:gd name="T30" fmla="*/ 120 w 180"/>
                  <a:gd name="T31" fmla="*/ 11 h 84"/>
                  <a:gd name="T32" fmla="*/ 132 w 180"/>
                  <a:gd name="T33" fmla="*/ 11 h 84"/>
                  <a:gd name="T34" fmla="*/ 137 w 180"/>
                  <a:gd name="T35" fmla="*/ 6 h 84"/>
                  <a:gd name="T36" fmla="*/ 144 w 180"/>
                  <a:gd name="T37" fmla="*/ 0 h 84"/>
                  <a:gd name="T38" fmla="*/ 153 w 180"/>
                  <a:gd name="T39" fmla="*/ 0 h 84"/>
                  <a:gd name="T40" fmla="*/ 162 w 180"/>
                  <a:gd name="T41" fmla="*/ 0 h 84"/>
                  <a:gd name="T42" fmla="*/ 170 w 180"/>
                  <a:gd name="T43" fmla="*/ 0 h 84"/>
                  <a:gd name="T44" fmla="*/ 180 w 180"/>
                  <a:gd name="T45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0" h="84">
                    <a:moveTo>
                      <a:pt x="0" y="84"/>
                    </a:moveTo>
                    <a:lnTo>
                      <a:pt x="6" y="84"/>
                    </a:lnTo>
                    <a:lnTo>
                      <a:pt x="12" y="84"/>
                    </a:lnTo>
                    <a:lnTo>
                      <a:pt x="21" y="74"/>
                    </a:lnTo>
                    <a:lnTo>
                      <a:pt x="30" y="66"/>
                    </a:lnTo>
                    <a:lnTo>
                      <a:pt x="39" y="57"/>
                    </a:lnTo>
                    <a:lnTo>
                      <a:pt x="48" y="47"/>
                    </a:lnTo>
                    <a:lnTo>
                      <a:pt x="53" y="47"/>
                    </a:lnTo>
                    <a:lnTo>
                      <a:pt x="60" y="47"/>
                    </a:lnTo>
                    <a:lnTo>
                      <a:pt x="65" y="41"/>
                    </a:lnTo>
                    <a:lnTo>
                      <a:pt x="72" y="36"/>
                    </a:lnTo>
                    <a:lnTo>
                      <a:pt x="78" y="36"/>
                    </a:lnTo>
                    <a:lnTo>
                      <a:pt x="83" y="36"/>
                    </a:lnTo>
                    <a:lnTo>
                      <a:pt x="95" y="24"/>
                    </a:lnTo>
                    <a:lnTo>
                      <a:pt x="108" y="11"/>
                    </a:lnTo>
                    <a:lnTo>
                      <a:pt x="120" y="11"/>
                    </a:lnTo>
                    <a:lnTo>
                      <a:pt x="132" y="11"/>
                    </a:lnTo>
                    <a:lnTo>
                      <a:pt x="137" y="6"/>
                    </a:lnTo>
                    <a:lnTo>
                      <a:pt x="144" y="0"/>
                    </a:lnTo>
                    <a:lnTo>
                      <a:pt x="153" y="0"/>
                    </a:lnTo>
                    <a:lnTo>
                      <a:pt x="162" y="0"/>
                    </a:lnTo>
                    <a:lnTo>
                      <a:pt x="170" y="0"/>
                    </a:lnTo>
                    <a:lnTo>
                      <a:pt x="18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8819" name="Group 323"/>
            <p:cNvGrpSpPr>
              <a:grpSpLocks/>
            </p:cNvGrpSpPr>
            <p:nvPr/>
          </p:nvGrpSpPr>
          <p:grpSpPr bwMode="auto">
            <a:xfrm>
              <a:off x="5130" y="2033"/>
              <a:ext cx="246" cy="574"/>
              <a:chOff x="4797" y="1079"/>
              <a:chExt cx="368" cy="913"/>
            </a:xfrm>
          </p:grpSpPr>
          <p:sp>
            <p:nvSpPr>
              <p:cNvPr id="618820" name="Freeform 324"/>
              <p:cNvSpPr>
                <a:spLocks/>
              </p:cNvSpPr>
              <p:nvPr/>
            </p:nvSpPr>
            <p:spPr bwMode="auto">
              <a:xfrm rot="60000" flipH="1">
                <a:off x="4797" y="1780"/>
                <a:ext cx="80" cy="212"/>
              </a:xfrm>
              <a:custGeom>
                <a:avLst/>
                <a:gdLst>
                  <a:gd name="T0" fmla="*/ 312 w 312"/>
                  <a:gd name="T1" fmla="*/ 617 h 623"/>
                  <a:gd name="T2" fmla="*/ 307 w 312"/>
                  <a:gd name="T3" fmla="*/ 605 h 623"/>
                  <a:gd name="T4" fmla="*/ 300 w 312"/>
                  <a:gd name="T5" fmla="*/ 594 h 623"/>
                  <a:gd name="T6" fmla="*/ 294 w 312"/>
                  <a:gd name="T7" fmla="*/ 582 h 623"/>
                  <a:gd name="T8" fmla="*/ 288 w 312"/>
                  <a:gd name="T9" fmla="*/ 570 h 623"/>
                  <a:gd name="T10" fmla="*/ 276 w 312"/>
                  <a:gd name="T11" fmla="*/ 552 h 623"/>
                  <a:gd name="T12" fmla="*/ 264 w 312"/>
                  <a:gd name="T13" fmla="*/ 528 h 623"/>
                  <a:gd name="T14" fmla="*/ 258 w 312"/>
                  <a:gd name="T15" fmla="*/ 509 h 623"/>
                  <a:gd name="T16" fmla="*/ 252 w 312"/>
                  <a:gd name="T17" fmla="*/ 498 h 623"/>
                  <a:gd name="T18" fmla="*/ 246 w 312"/>
                  <a:gd name="T19" fmla="*/ 486 h 623"/>
                  <a:gd name="T20" fmla="*/ 239 w 312"/>
                  <a:gd name="T21" fmla="*/ 474 h 623"/>
                  <a:gd name="T22" fmla="*/ 234 w 312"/>
                  <a:gd name="T23" fmla="*/ 462 h 623"/>
                  <a:gd name="T24" fmla="*/ 228 w 312"/>
                  <a:gd name="T25" fmla="*/ 450 h 623"/>
                  <a:gd name="T26" fmla="*/ 223 w 312"/>
                  <a:gd name="T27" fmla="*/ 438 h 623"/>
                  <a:gd name="T28" fmla="*/ 217 w 312"/>
                  <a:gd name="T29" fmla="*/ 426 h 623"/>
                  <a:gd name="T30" fmla="*/ 211 w 312"/>
                  <a:gd name="T31" fmla="*/ 413 h 623"/>
                  <a:gd name="T32" fmla="*/ 204 w 312"/>
                  <a:gd name="T33" fmla="*/ 402 h 623"/>
                  <a:gd name="T34" fmla="*/ 198 w 312"/>
                  <a:gd name="T35" fmla="*/ 390 h 623"/>
                  <a:gd name="T36" fmla="*/ 192 w 312"/>
                  <a:gd name="T37" fmla="*/ 377 h 623"/>
                  <a:gd name="T38" fmla="*/ 180 w 312"/>
                  <a:gd name="T39" fmla="*/ 359 h 623"/>
                  <a:gd name="T40" fmla="*/ 167 w 312"/>
                  <a:gd name="T41" fmla="*/ 336 h 623"/>
                  <a:gd name="T42" fmla="*/ 162 w 312"/>
                  <a:gd name="T43" fmla="*/ 317 h 623"/>
                  <a:gd name="T44" fmla="*/ 156 w 312"/>
                  <a:gd name="T45" fmla="*/ 305 h 623"/>
                  <a:gd name="T46" fmla="*/ 144 w 312"/>
                  <a:gd name="T47" fmla="*/ 288 h 623"/>
                  <a:gd name="T48" fmla="*/ 131 w 312"/>
                  <a:gd name="T49" fmla="*/ 269 h 623"/>
                  <a:gd name="T50" fmla="*/ 126 w 312"/>
                  <a:gd name="T51" fmla="*/ 257 h 623"/>
                  <a:gd name="T52" fmla="*/ 121 w 312"/>
                  <a:gd name="T53" fmla="*/ 246 h 623"/>
                  <a:gd name="T54" fmla="*/ 115 w 312"/>
                  <a:gd name="T55" fmla="*/ 234 h 623"/>
                  <a:gd name="T56" fmla="*/ 108 w 312"/>
                  <a:gd name="T57" fmla="*/ 222 h 623"/>
                  <a:gd name="T58" fmla="*/ 102 w 312"/>
                  <a:gd name="T59" fmla="*/ 209 h 623"/>
                  <a:gd name="T60" fmla="*/ 96 w 312"/>
                  <a:gd name="T61" fmla="*/ 192 h 623"/>
                  <a:gd name="T62" fmla="*/ 84 w 312"/>
                  <a:gd name="T63" fmla="*/ 167 h 623"/>
                  <a:gd name="T64" fmla="*/ 71 w 312"/>
                  <a:gd name="T65" fmla="*/ 150 h 623"/>
                  <a:gd name="T66" fmla="*/ 66 w 312"/>
                  <a:gd name="T67" fmla="*/ 138 h 623"/>
                  <a:gd name="T68" fmla="*/ 60 w 312"/>
                  <a:gd name="T69" fmla="*/ 126 h 623"/>
                  <a:gd name="T70" fmla="*/ 54 w 312"/>
                  <a:gd name="T71" fmla="*/ 113 h 623"/>
                  <a:gd name="T72" fmla="*/ 48 w 312"/>
                  <a:gd name="T73" fmla="*/ 102 h 623"/>
                  <a:gd name="T74" fmla="*/ 42 w 312"/>
                  <a:gd name="T75" fmla="*/ 90 h 623"/>
                  <a:gd name="T76" fmla="*/ 35 w 312"/>
                  <a:gd name="T77" fmla="*/ 77 h 623"/>
                  <a:gd name="T78" fmla="*/ 29 w 312"/>
                  <a:gd name="T79" fmla="*/ 65 h 623"/>
                  <a:gd name="T80" fmla="*/ 23 w 312"/>
                  <a:gd name="T81" fmla="*/ 48 h 623"/>
                  <a:gd name="T82" fmla="*/ 12 w 312"/>
                  <a:gd name="T83" fmla="*/ 24 h 623"/>
                  <a:gd name="T84" fmla="*/ 0 w 312"/>
                  <a:gd name="T85" fmla="*/ 5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12" h="623">
                    <a:moveTo>
                      <a:pt x="312" y="623"/>
                    </a:moveTo>
                    <a:lnTo>
                      <a:pt x="312" y="617"/>
                    </a:lnTo>
                    <a:lnTo>
                      <a:pt x="312" y="611"/>
                    </a:lnTo>
                    <a:lnTo>
                      <a:pt x="307" y="605"/>
                    </a:lnTo>
                    <a:lnTo>
                      <a:pt x="300" y="600"/>
                    </a:lnTo>
                    <a:lnTo>
                      <a:pt x="300" y="594"/>
                    </a:lnTo>
                    <a:lnTo>
                      <a:pt x="300" y="587"/>
                    </a:lnTo>
                    <a:lnTo>
                      <a:pt x="294" y="582"/>
                    </a:lnTo>
                    <a:lnTo>
                      <a:pt x="288" y="576"/>
                    </a:lnTo>
                    <a:lnTo>
                      <a:pt x="288" y="570"/>
                    </a:lnTo>
                    <a:lnTo>
                      <a:pt x="288" y="563"/>
                    </a:lnTo>
                    <a:lnTo>
                      <a:pt x="276" y="552"/>
                    </a:lnTo>
                    <a:lnTo>
                      <a:pt x="264" y="540"/>
                    </a:lnTo>
                    <a:lnTo>
                      <a:pt x="264" y="528"/>
                    </a:lnTo>
                    <a:lnTo>
                      <a:pt x="264" y="515"/>
                    </a:lnTo>
                    <a:lnTo>
                      <a:pt x="258" y="509"/>
                    </a:lnTo>
                    <a:lnTo>
                      <a:pt x="252" y="503"/>
                    </a:lnTo>
                    <a:lnTo>
                      <a:pt x="252" y="498"/>
                    </a:lnTo>
                    <a:lnTo>
                      <a:pt x="252" y="491"/>
                    </a:lnTo>
                    <a:lnTo>
                      <a:pt x="246" y="486"/>
                    </a:lnTo>
                    <a:lnTo>
                      <a:pt x="239" y="479"/>
                    </a:lnTo>
                    <a:lnTo>
                      <a:pt x="239" y="474"/>
                    </a:lnTo>
                    <a:lnTo>
                      <a:pt x="239" y="467"/>
                    </a:lnTo>
                    <a:lnTo>
                      <a:pt x="234" y="462"/>
                    </a:lnTo>
                    <a:lnTo>
                      <a:pt x="228" y="455"/>
                    </a:lnTo>
                    <a:lnTo>
                      <a:pt x="228" y="450"/>
                    </a:lnTo>
                    <a:lnTo>
                      <a:pt x="228" y="444"/>
                    </a:lnTo>
                    <a:lnTo>
                      <a:pt x="223" y="438"/>
                    </a:lnTo>
                    <a:lnTo>
                      <a:pt x="217" y="432"/>
                    </a:lnTo>
                    <a:lnTo>
                      <a:pt x="217" y="426"/>
                    </a:lnTo>
                    <a:lnTo>
                      <a:pt x="217" y="419"/>
                    </a:lnTo>
                    <a:lnTo>
                      <a:pt x="211" y="413"/>
                    </a:lnTo>
                    <a:lnTo>
                      <a:pt x="204" y="407"/>
                    </a:lnTo>
                    <a:lnTo>
                      <a:pt x="204" y="402"/>
                    </a:lnTo>
                    <a:lnTo>
                      <a:pt x="204" y="396"/>
                    </a:lnTo>
                    <a:lnTo>
                      <a:pt x="198" y="390"/>
                    </a:lnTo>
                    <a:lnTo>
                      <a:pt x="192" y="383"/>
                    </a:lnTo>
                    <a:lnTo>
                      <a:pt x="192" y="377"/>
                    </a:lnTo>
                    <a:lnTo>
                      <a:pt x="192" y="371"/>
                    </a:lnTo>
                    <a:lnTo>
                      <a:pt x="180" y="359"/>
                    </a:lnTo>
                    <a:lnTo>
                      <a:pt x="167" y="348"/>
                    </a:lnTo>
                    <a:lnTo>
                      <a:pt x="167" y="336"/>
                    </a:lnTo>
                    <a:lnTo>
                      <a:pt x="167" y="323"/>
                    </a:lnTo>
                    <a:lnTo>
                      <a:pt x="162" y="317"/>
                    </a:lnTo>
                    <a:lnTo>
                      <a:pt x="156" y="311"/>
                    </a:lnTo>
                    <a:lnTo>
                      <a:pt x="156" y="305"/>
                    </a:lnTo>
                    <a:lnTo>
                      <a:pt x="156" y="300"/>
                    </a:lnTo>
                    <a:lnTo>
                      <a:pt x="144" y="288"/>
                    </a:lnTo>
                    <a:lnTo>
                      <a:pt x="131" y="275"/>
                    </a:lnTo>
                    <a:lnTo>
                      <a:pt x="131" y="269"/>
                    </a:lnTo>
                    <a:lnTo>
                      <a:pt x="131" y="263"/>
                    </a:lnTo>
                    <a:lnTo>
                      <a:pt x="126" y="257"/>
                    </a:lnTo>
                    <a:lnTo>
                      <a:pt x="121" y="252"/>
                    </a:lnTo>
                    <a:lnTo>
                      <a:pt x="121" y="246"/>
                    </a:lnTo>
                    <a:lnTo>
                      <a:pt x="121" y="240"/>
                    </a:lnTo>
                    <a:lnTo>
                      <a:pt x="115" y="234"/>
                    </a:lnTo>
                    <a:lnTo>
                      <a:pt x="108" y="227"/>
                    </a:lnTo>
                    <a:lnTo>
                      <a:pt x="108" y="222"/>
                    </a:lnTo>
                    <a:lnTo>
                      <a:pt x="108" y="215"/>
                    </a:lnTo>
                    <a:lnTo>
                      <a:pt x="102" y="209"/>
                    </a:lnTo>
                    <a:lnTo>
                      <a:pt x="96" y="203"/>
                    </a:lnTo>
                    <a:lnTo>
                      <a:pt x="96" y="192"/>
                    </a:lnTo>
                    <a:lnTo>
                      <a:pt x="96" y="179"/>
                    </a:lnTo>
                    <a:lnTo>
                      <a:pt x="84" y="167"/>
                    </a:lnTo>
                    <a:lnTo>
                      <a:pt x="71" y="155"/>
                    </a:lnTo>
                    <a:lnTo>
                      <a:pt x="71" y="150"/>
                    </a:lnTo>
                    <a:lnTo>
                      <a:pt x="71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6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5" y="83"/>
                    </a:lnTo>
                    <a:lnTo>
                      <a:pt x="35" y="77"/>
                    </a:lnTo>
                    <a:lnTo>
                      <a:pt x="35" y="71"/>
                    </a:lnTo>
                    <a:lnTo>
                      <a:pt x="29" y="65"/>
                    </a:lnTo>
                    <a:lnTo>
                      <a:pt x="23" y="59"/>
                    </a:lnTo>
                    <a:lnTo>
                      <a:pt x="23" y="48"/>
                    </a:lnTo>
                    <a:lnTo>
                      <a:pt x="23" y="36"/>
                    </a:lnTo>
                    <a:lnTo>
                      <a:pt x="12" y="24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1" name="Freeform 325"/>
              <p:cNvSpPr>
                <a:spLocks/>
              </p:cNvSpPr>
              <p:nvPr/>
            </p:nvSpPr>
            <p:spPr bwMode="auto">
              <a:xfrm rot="60000" flipH="1">
                <a:off x="4895" y="1680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6 h 192"/>
                  <a:gd name="T4" fmla="*/ 84 w 84"/>
                  <a:gd name="T5" fmla="*/ 179 h 192"/>
                  <a:gd name="T6" fmla="*/ 78 w 84"/>
                  <a:gd name="T7" fmla="*/ 173 h 192"/>
                  <a:gd name="T8" fmla="*/ 71 w 84"/>
                  <a:gd name="T9" fmla="*/ 167 h 192"/>
                  <a:gd name="T10" fmla="*/ 71 w 84"/>
                  <a:gd name="T11" fmla="*/ 161 h 192"/>
                  <a:gd name="T12" fmla="*/ 71 w 84"/>
                  <a:gd name="T13" fmla="*/ 155 h 192"/>
                  <a:gd name="T14" fmla="*/ 65 w 84"/>
                  <a:gd name="T15" fmla="*/ 150 h 192"/>
                  <a:gd name="T16" fmla="*/ 60 w 84"/>
                  <a:gd name="T17" fmla="*/ 143 h 192"/>
                  <a:gd name="T18" fmla="*/ 60 w 84"/>
                  <a:gd name="T19" fmla="*/ 131 h 192"/>
                  <a:gd name="T20" fmla="*/ 60 w 84"/>
                  <a:gd name="T21" fmla="*/ 119 h 192"/>
                  <a:gd name="T22" fmla="*/ 54 w 84"/>
                  <a:gd name="T23" fmla="*/ 113 h 192"/>
                  <a:gd name="T24" fmla="*/ 48 w 84"/>
                  <a:gd name="T25" fmla="*/ 107 h 192"/>
                  <a:gd name="T26" fmla="*/ 48 w 84"/>
                  <a:gd name="T27" fmla="*/ 102 h 192"/>
                  <a:gd name="T28" fmla="*/ 48 w 84"/>
                  <a:gd name="T29" fmla="*/ 96 h 192"/>
                  <a:gd name="T30" fmla="*/ 42 w 84"/>
                  <a:gd name="T31" fmla="*/ 90 h 192"/>
                  <a:gd name="T32" fmla="*/ 36 w 84"/>
                  <a:gd name="T33" fmla="*/ 83 h 192"/>
                  <a:gd name="T34" fmla="*/ 36 w 84"/>
                  <a:gd name="T35" fmla="*/ 77 h 192"/>
                  <a:gd name="T36" fmla="*/ 36 w 84"/>
                  <a:gd name="T37" fmla="*/ 71 h 192"/>
                  <a:gd name="T38" fmla="*/ 30 w 84"/>
                  <a:gd name="T39" fmla="*/ 65 h 192"/>
                  <a:gd name="T40" fmla="*/ 24 w 84"/>
                  <a:gd name="T41" fmla="*/ 59 h 192"/>
                  <a:gd name="T42" fmla="*/ 24 w 84"/>
                  <a:gd name="T43" fmla="*/ 53 h 192"/>
                  <a:gd name="T44" fmla="*/ 24 w 84"/>
                  <a:gd name="T45" fmla="*/ 46 h 192"/>
                  <a:gd name="T46" fmla="*/ 19 w 84"/>
                  <a:gd name="T47" fmla="*/ 42 h 192"/>
                  <a:gd name="T48" fmla="*/ 11 w 84"/>
                  <a:gd name="T49" fmla="*/ 35 h 192"/>
                  <a:gd name="T50" fmla="*/ 11 w 84"/>
                  <a:gd name="T51" fmla="*/ 29 h 192"/>
                  <a:gd name="T52" fmla="*/ 11 w 84"/>
                  <a:gd name="T53" fmla="*/ 23 h 192"/>
                  <a:gd name="T54" fmla="*/ 6 w 84"/>
                  <a:gd name="T55" fmla="*/ 17 h 192"/>
                  <a:gd name="T56" fmla="*/ 0 w 84"/>
                  <a:gd name="T57" fmla="*/ 11 h 192"/>
                  <a:gd name="T58" fmla="*/ 0 w 84"/>
                  <a:gd name="T59" fmla="*/ 5 h 192"/>
                  <a:gd name="T60" fmla="*/ 0 w 84"/>
                  <a:gd name="T6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6"/>
                    </a:lnTo>
                    <a:lnTo>
                      <a:pt x="84" y="179"/>
                    </a:lnTo>
                    <a:lnTo>
                      <a:pt x="78" y="173"/>
                    </a:lnTo>
                    <a:lnTo>
                      <a:pt x="71" y="167"/>
                    </a:lnTo>
                    <a:lnTo>
                      <a:pt x="71" y="161"/>
                    </a:lnTo>
                    <a:lnTo>
                      <a:pt x="71" y="155"/>
                    </a:lnTo>
                    <a:lnTo>
                      <a:pt x="65" y="150"/>
                    </a:lnTo>
                    <a:lnTo>
                      <a:pt x="60" y="143"/>
                    </a:lnTo>
                    <a:lnTo>
                      <a:pt x="60" y="131"/>
                    </a:lnTo>
                    <a:lnTo>
                      <a:pt x="60" y="119"/>
                    </a:lnTo>
                    <a:lnTo>
                      <a:pt x="54" y="113"/>
                    </a:lnTo>
                    <a:lnTo>
                      <a:pt x="48" y="107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42" y="90"/>
                    </a:lnTo>
                    <a:lnTo>
                      <a:pt x="36" y="83"/>
                    </a:lnTo>
                    <a:lnTo>
                      <a:pt x="36" y="77"/>
                    </a:lnTo>
                    <a:lnTo>
                      <a:pt x="36" y="71"/>
                    </a:lnTo>
                    <a:lnTo>
                      <a:pt x="30" y="65"/>
                    </a:lnTo>
                    <a:lnTo>
                      <a:pt x="24" y="59"/>
                    </a:lnTo>
                    <a:lnTo>
                      <a:pt x="24" y="53"/>
                    </a:lnTo>
                    <a:lnTo>
                      <a:pt x="24" y="46"/>
                    </a:lnTo>
                    <a:lnTo>
                      <a:pt x="19" y="42"/>
                    </a:lnTo>
                    <a:lnTo>
                      <a:pt x="11" y="35"/>
                    </a:lnTo>
                    <a:lnTo>
                      <a:pt x="11" y="29"/>
                    </a:lnTo>
                    <a:lnTo>
                      <a:pt x="11" y="23"/>
                    </a:lnTo>
                    <a:lnTo>
                      <a:pt x="6" y="17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2" name="Freeform 326"/>
              <p:cNvSpPr>
                <a:spLocks/>
              </p:cNvSpPr>
              <p:nvPr/>
            </p:nvSpPr>
            <p:spPr bwMode="auto">
              <a:xfrm rot="60000" flipH="1">
                <a:off x="4934" y="1588"/>
                <a:ext cx="22" cy="61"/>
              </a:xfrm>
              <a:custGeom>
                <a:avLst/>
                <a:gdLst>
                  <a:gd name="T0" fmla="*/ 84 w 84"/>
                  <a:gd name="T1" fmla="*/ 180 h 180"/>
                  <a:gd name="T2" fmla="*/ 84 w 84"/>
                  <a:gd name="T3" fmla="*/ 175 h 180"/>
                  <a:gd name="T4" fmla="*/ 84 w 84"/>
                  <a:gd name="T5" fmla="*/ 169 h 180"/>
                  <a:gd name="T6" fmla="*/ 78 w 84"/>
                  <a:gd name="T7" fmla="*/ 163 h 180"/>
                  <a:gd name="T8" fmla="*/ 72 w 84"/>
                  <a:gd name="T9" fmla="*/ 156 h 180"/>
                  <a:gd name="T10" fmla="*/ 72 w 84"/>
                  <a:gd name="T11" fmla="*/ 150 h 180"/>
                  <a:gd name="T12" fmla="*/ 72 w 84"/>
                  <a:gd name="T13" fmla="*/ 144 h 180"/>
                  <a:gd name="T14" fmla="*/ 66 w 84"/>
                  <a:gd name="T15" fmla="*/ 138 h 180"/>
                  <a:gd name="T16" fmla="*/ 59 w 84"/>
                  <a:gd name="T17" fmla="*/ 132 h 180"/>
                  <a:gd name="T18" fmla="*/ 59 w 84"/>
                  <a:gd name="T19" fmla="*/ 127 h 180"/>
                  <a:gd name="T20" fmla="*/ 59 w 84"/>
                  <a:gd name="T21" fmla="*/ 120 h 180"/>
                  <a:gd name="T22" fmla="*/ 55 w 84"/>
                  <a:gd name="T23" fmla="*/ 114 h 180"/>
                  <a:gd name="T24" fmla="*/ 48 w 84"/>
                  <a:gd name="T25" fmla="*/ 108 h 180"/>
                  <a:gd name="T26" fmla="*/ 48 w 84"/>
                  <a:gd name="T27" fmla="*/ 102 h 180"/>
                  <a:gd name="T28" fmla="*/ 48 w 84"/>
                  <a:gd name="T29" fmla="*/ 96 h 180"/>
                  <a:gd name="T30" fmla="*/ 36 w 84"/>
                  <a:gd name="T31" fmla="*/ 84 h 180"/>
                  <a:gd name="T32" fmla="*/ 23 w 84"/>
                  <a:gd name="T33" fmla="*/ 73 h 180"/>
                  <a:gd name="T34" fmla="*/ 23 w 84"/>
                  <a:gd name="T35" fmla="*/ 61 h 180"/>
                  <a:gd name="T36" fmla="*/ 23 w 84"/>
                  <a:gd name="T37" fmla="*/ 48 h 180"/>
                  <a:gd name="T38" fmla="*/ 11 w 84"/>
                  <a:gd name="T39" fmla="*/ 36 h 180"/>
                  <a:gd name="T40" fmla="*/ 0 w 84"/>
                  <a:gd name="T41" fmla="*/ 23 h 180"/>
                  <a:gd name="T42" fmla="*/ 0 w 84"/>
                  <a:gd name="T43" fmla="*/ 12 h 180"/>
                  <a:gd name="T44" fmla="*/ 0 w 84"/>
                  <a:gd name="T45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" h="180">
                    <a:moveTo>
                      <a:pt x="84" y="180"/>
                    </a:moveTo>
                    <a:lnTo>
                      <a:pt x="84" y="175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59" y="132"/>
                    </a:lnTo>
                    <a:lnTo>
                      <a:pt x="59" y="127"/>
                    </a:lnTo>
                    <a:lnTo>
                      <a:pt x="59" y="120"/>
                    </a:lnTo>
                    <a:lnTo>
                      <a:pt x="55" y="114"/>
                    </a:lnTo>
                    <a:lnTo>
                      <a:pt x="48" y="108"/>
                    </a:lnTo>
                    <a:lnTo>
                      <a:pt x="48" y="102"/>
                    </a:lnTo>
                    <a:lnTo>
                      <a:pt x="48" y="96"/>
                    </a:lnTo>
                    <a:lnTo>
                      <a:pt x="36" y="84"/>
                    </a:lnTo>
                    <a:lnTo>
                      <a:pt x="23" y="73"/>
                    </a:lnTo>
                    <a:lnTo>
                      <a:pt x="23" y="61"/>
                    </a:lnTo>
                    <a:lnTo>
                      <a:pt x="23" y="48"/>
                    </a:lnTo>
                    <a:lnTo>
                      <a:pt x="11" y="36"/>
                    </a:lnTo>
                    <a:lnTo>
                      <a:pt x="0" y="23"/>
                    </a:lnTo>
                    <a:lnTo>
                      <a:pt x="0" y="12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3" name="Freeform 327"/>
              <p:cNvSpPr>
                <a:spLocks/>
              </p:cNvSpPr>
              <p:nvPr/>
            </p:nvSpPr>
            <p:spPr bwMode="auto">
              <a:xfrm rot="60000" flipH="1">
                <a:off x="4975" y="1482"/>
                <a:ext cx="26" cy="61"/>
              </a:xfrm>
              <a:custGeom>
                <a:avLst/>
                <a:gdLst>
                  <a:gd name="T0" fmla="*/ 96 w 96"/>
                  <a:gd name="T1" fmla="*/ 180 h 180"/>
                  <a:gd name="T2" fmla="*/ 90 w 96"/>
                  <a:gd name="T3" fmla="*/ 174 h 180"/>
                  <a:gd name="T4" fmla="*/ 83 w 96"/>
                  <a:gd name="T5" fmla="*/ 168 h 180"/>
                  <a:gd name="T6" fmla="*/ 83 w 96"/>
                  <a:gd name="T7" fmla="*/ 163 h 180"/>
                  <a:gd name="T8" fmla="*/ 83 w 96"/>
                  <a:gd name="T9" fmla="*/ 156 h 180"/>
                  <a:gd name="T10" fmla="*/ 77 w 96"/>
                  <a:gd name="T11" fmla="*/ 150 h 180"/>
                  <a:gd name="T12" fmla="*/ 72 w 96"/>
                  <a:gd name="T13" fmla="*/ 144 h 180"/>
                  <a:gd name="T14" fmla="*/ 72 w 96"/>
                  <a:gd name="T15" fmla="*/ 139 h 180"/>
                  <a:gd name="T16" fmla="*/ 72 w 96"/>
                  <a:gd name="T17" fmla="*/ 132 h 180"/>
                  <a:gd name="T18" fmla="*/ 66 w 96"/>
                  <a:gd name="T19" fmla="*/ 127 h 180"/>
                  <a:gd name="T20" fmla="*/ 60 w 96"/>
                  <a:gd name="T21" fmla="*/ 120 h 180"/>
                  <a:gd name="T22" fmla="*/ 60 w 96"/>
                  <a:gd name="T23" fmla="*/ 114 h 180"/>
                  <a:gd name="T24" fmla="*/ 60 w 96"/>
                  <a:gd name="T25" fmla="*/ 108 h 180"/>
                  <a:gd name="T26" fmla="*/ 54 w 96"/>
                  <a:gd name="T27" fmla="*/ 102 h 180"/>
                  <a:gd name="T28" fmla="*/ 47 w 96"/>
                  <a:gd name="T29" fmla="*/ 95 h 180"/>
                  <a:gd name="T30" fmla="*/ 47 w 96"/>
                  <a:gd name="T31" fmla="*/ 91 h 180"/>
                  <a:gd name="T32" fmla="*/ 47 w 96"/>
                  <a:gd name="T33" fmla="*/ 83 h 180"/>
                  <a:gd name="T34" fmla="*/ 42 w 96"/>
                  <a:gd name="T35" fmla="*/ 78 h 180"/>
                  <a:gd name="T36" fmla="*/ 36 w 96"/>
                  <a:gd name="T37" fmla="*/ 72 h 180"/>
                  <a:gd name="T38" fmla="*/ 36 w 96"/>
                  <a:gd name="T39" fmla="*/ 66 h 180"/>
                  <a:gd name="T40" fmla="*/ 36 w 96"/>
                  <a:gd name="T41" fmla="*/ 60 h 180"/>
                  <a:gd name="T42" fmla="*/ 31 w 96"/>
                  <a:gd name="T43" fmla="*/ 54 h 180"/>
                  <a:gd name="T44" fmla="*/ 24 w 96"/>
                  <a:gd name="T45" fmla="*/ 48 h 180"/>
                  <a:gd name="T46" fmla="*/ 24 w 96"/>
                  <a:gd name="T47" fmla="*/ 42 h 180"/>
                  <a:gd name="T48" fmla="*/ 24 w 96"/>
                  <a:gd name="T49" fmla="*/ 37 h 180"/>
                  <a:gd name="T50" fmla="*/ 18 w 96"/>
                  <a:gd name="T51" fmla="*/ 31 h 180"/>
                  <a:gd name="T52" fmla="*/ 12 w 96"/>
                  <a:gd name="T53" fmla="*/ 24 h 180"/>
                  <a:gd name="T54" fmla="*/ 12 w 96"/>
                  <a:gd name="T55" fmla="*/ 18 h 180"/>
                  <a:gd name="T56" fmla="*/ 12 w 96"/>
                  <a:gd name="T57" fmla="*/ 12 h 180"/>
                  <a:gd name="T58" fmla="*/ 6 w 96"/>
                  <a:gd name="T59" fmla="*/ 6 h 180"/>
                  <a:gd name="T60" fmla="*/ 0 w 96"/>
                  <a:gd name="T61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6" h="180">
                    <a:moveTo>
                      <a:pt x="96" y="180"/>
                    </a:moveTo>
                    <a:lnTo>
                      <a:pt x="90" y="174"/>
                    </a:lnTo>
                    <a:lnTo>
                      <a:pt x="83" y="168"/>
                    </a:lnTo>
                    <a:lnTo>
                      <a:pt x="83" y="163"/>
                    </a:lnTo>
                    <a:lnTo>
                      <a:pt x="83" y="156"/>
                    </a:lnTo>
                    <a:lnTo>
                      <a:pt x="77" y="150"/>
                    </a:lnTo>
                    <a:lnTo>
                      <a:pt x="72" y="144"/>
                    </a:lnTo>
                    <a:lnTo>
                      <a:pt x="72" y="139"/>
                    </a:lnTo>
                    <a:lnTo>
                      <a:pt x="72" y="132"/>
                    </a:lnTo>
                    <a:lnTo>
                      <a:pt x="66" y="127"/>
                    </a:lnTo>
                    <a:lnTo>
                      <a:pt x="60" y="120"/>
                    </a:lnTo>
                    <a:lnTo>
                      <a:pt x="60" y="114"/>
                    </a:lnTo>
                    <a:lnTo>
                      <a:pt x="60" y="108"/>
                    </a:lnTo>
                    <a:lnTo>
                      <a:pt x="54" y="102"/>
                    </a:lnTo>
                    <a:lnTo>
                      <a:pt x="47" y="95"/>
                    </a:lnTo>
                    <a:lnTo>
                      <a:pt x="47" y="91"/>
                    </a:lnTo>
                    <a:lnTo>
                      <a:pt x="47" y="83"/>
                    </a:lnTo>
                    <a:lnTo>
                      <a:pt x="42" y="78"/>
                    </a:lnTo>
                    <a:lnTo>
                      <a:pt x="36" y="72"/>
                    </a:lnTo>
                    <a:lnTo>
                      <a:pt x="36" y="66"/>
                    </a:lnTo>
                    <a:lnTo>
                      <a:pt x="36" y="60"/>
                    </a:lnTo>
                    <a:lnTo>
                      <a:pt x="31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7"/>
                    </a:lnTo>
                    <a:lnTo>
                      <a:pt x="18" y="31"/>
                    </a:lnTo>
                    <a:lnTo>
                      <a:pt x="12" y="24"/>
                    </a:lnTo>
                    <a:lnTo>
                      <a:pt x="12" y="18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4" name="Freeform 328"/>
              <p:cNvSpPr>
                <a:spLocks/>
              </p:cNvSpPr>
              <p:nvPr/>
            </p:nvSpPr>
            <p:spPr bwMode="auto">
              <a:xfrm rot="60000" flipH="1">
                <a:off x="5014" y="1375"/>
                <a:ext cx="28" cy="73"/>
              </a:xfrm>
              <a:custGeom>
                <a:avLst/>
                <a:gdLst>
                  <a:gd name="T0" fmla="*/ 108 w 108"/>
                  <a:gd name="T1" fmla="*/ 215 h 215"/>
                  <a:gd name="T2" fmla="*/ 103 w 108"/>
                  <a:gd name="T3" fmla="*/ 209 h 215"/>
                  <a:gd name="T4" fmla="*/ 96 w 108"/>
                  <a:gd name="T5" fmla="*/ 204 h 215"/>
                  <a:gd name="T6" fmla="*/ 96 w 108"/>
                  <a:gd name="T7" fmla="*/ 198 h 215"/>
                  <a:gd name="T8" fmla="*/ 96 w 108"/>
                  <a:gd name="T9" fmla="*/ 192 h 215"/>
                  <a:gd name="T10" fmla="*/ 91 w 108"/>
                  <a:gd name="T11" fmla="*/ 186 h 215"/>
                  <a:gd name="T12" fmla="*/ 86 w 108"/>
                  <a:gd name="T13" fmla="*/ 179 h 215"/>
                  <a:gd name="T14" fmla="*/ 86 w 108"/>
                  <a:gd name="T15" fmla="*/ 174 h 215"/>
                  <a:gd name="T16" fmla="*/ 86 w 108"/>
                  <a:gd name="T17" fmla="*/ 168 h 215"/>
                  <a:gd name="T18" fmla="*/ 73 w 108"/>
                  <a:gd name="T19" fmla="*/ 157 h 215"/>
                  <a:gd name="T20" fmla="*/ 61 w 108"/>
                  <a:gd name="T21" fmla="*/ 144 h 215"/>
                  <a:gd name="T22" fmla="*/ 61 w 108"/>
                  <a:gd name="T23" fmla="*/ 132 h 215"/>
                  <a:gd name="T24" fmla="*/ 61 w 108"/>
                  <a:gd name="T25" fmla="*/ 120 h 215"/>
                  <a:gd name="T26" fmla="*/ 49 w 108"/>
                  <a:gd name="T27" fmla="*/ 107 h 215"/>
                  <a:gd name="T28" fmla="*/ 36 w 108"/>
                  <a:gd name="T29" fmla="*/ 96 h 215"/>
                  <a:gd name="T30" fmla="*/ 36 w 108"/>
                  <a:gd name="T31" fmla="*/ 84 h 215"/>
                  <a:gd name="T32" fmla="*/ 36 w 108"/>
                  <a:gd name="T33" fmla="*/ 71 h 215"/>
                  <a:gd name="T34" fmla="*/ 25 w 108"/>
                  <a:gd name="T35" fmla="*/ 59 h 215"/>
                  <a:gd name="T36" fmla="*/ 13 w 108"/>
                  <a:gd name="T37" fmla="*/ 48 h 215"/>
                  <a:gd name="T38" fmla="*/ 13 w 108"/>
                  <a:gd name="T39" fmla="*/ 42 h 215"/>
                  <a:gd name="T40" fmla="*/ 13 w 108"/>
                  <a:gd name="T41" fmla="*/ 36 h 215"/>
                  <a:gd name="T42" fmla="*/ 7 w 108"/>
                  <a:gd name="T43" fmla="*/ 30 h 215"/>
                  <a:gd name="T44" fmla="*/ 0 w 108"/>
                  <a:gd name="T45" fmla="*/ 24 h 215"/>
                  <a:gd name="T46" fmla="*/ 0 w 108"/>
                  <a:gd name="T47" fmla="*/ 13 h 215"/>
                  <a:gd name="T48" fmla="*/ 0 w 108"/>
                  <a:gd name="T4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8" h="215">
                    <a:moveTo>
                      <a:pt x="108" y="215"/>
                    </a:moveTo>
                    <a:lnTo>
                      <a:pt x="103" y="209"/>
                    </a:lnTo>
                    <a:lnTo>
                      <a:pt x="96" y="204"/>
                    </a:lnTo>
                    <a:lnTo>
                      <a:pt x="96" y="198"/>
                    </a:lnTo>
                    <a:lnTo>
                      <a:pt x="96" y="192"/>
                    </a:lnTo>
                    <a:lnTo>
                      <a:pt x="91" y="186"/>
                    </a:lnTo>
                    <a:lnTo>
                      <a:pt x="86" y="179"/>
                    </a:lnTo>
                    <a:lnTo>
                      <a:pt x="86" y="174"/>
                    </a:lnTo>
                    <a:lnTo>
                      <a:pt x="86" y="168"/>
                    </a:lnTo>
                    <a:lnTo>
                      <a:pt x="73" y="157"/>
                    </a:lnTo>
                    <a:lnTo>
                      <a:pt x="61" y="144"/>
                    </a:lnTo>
                    <a:lnTo>
                      <a:pt x="61" y="132"/>
                    </a:lnTo>
                    <a:lnTo>
                      <a:pt x="61" y="120"/>
                    </a:lnTo>
                    <a:lnTo>
                      <a:pt x="49" y="107"/>
                    </a:lnTo>
                    <a:lnTo>
                      <a:pt x="36" y="96"/>
                    </a:lnTo>
                    <a:lnTo>
                      <a:pt x="36" y="84"/>
                    </a:lnTo>
                    <a:lnTo>
                      <a:pt x="36" y="71"/>
                    </a:lnTo>
                    <a:lnTo>
                      <a:pt x="25" y="59"/>
                    </a:lnTo>
                    <a:lnTo>
                      <a:pt x="13" y="48"/>
                    </a:lnTo>
                    <a:lnTo>
                      <a:pt x="13" y="42"/>
                    </a:lnTo>
                    <a:lnTo>
                      <a:pt x="13" y="36"/>
                    </a:lnTo>
                    <a:lnTo>
                      <a:pt x="7" y="30"/>
                    </a:lnTo>
                    <a:lnTo>
                      <a:pt x="0" y="24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5" name="Freeform 329"/>
              <p:cNvSpPr>
                <a:spLocks/>
              </p:cNvSpPr>
              <p:nvPr/>
            </p:nvSpPr>
            <p:spPr bwMode="auto">
              <a:xfrm rot="60000" flipH="1">
                <a:off x="5066" y="1268"/>
                <a:ext cx="22" cy="61"/>
              </a:xfrm>
              <a:custGeom>
                <a:avLst/>
                <a:gdLst>
                  <a:gd name="T0" fmla="*/ 85 w 85"/>
                  <a:gd name="T1" fmla="*/ 179 h 179"/>
                  <a:gd name="T2" fmla="*/ 85 w 85"/>
                  <a:gd name="T3" fmla="*/ 173 h 179"/>
                  <a:gd name="T4" fmla="*/ 85 w 85"/>
                  <a:gd name="T5" fmla="*/ 168 h 179"/>
                  <a:gd name="T6" fmla="*/ 79 w 85"/>
                  <a:gd name="T7" fmla="*/ 162 h 179"/>
                  <a:gd name="T8" fmla="*/ 72 w 85"/>
                  <a:gd name="T9" fmla="*/ 156 h 179"/>
                  <a:gd name="T10" fmla="*/ 72 w 85"/>
                  <a:gd name="T11" fmla="*/ 150 h 179"/>
                  <a:gd name="T12" fmla="*/ 72 w 85"/>
                  <a:gd name="T13" fmla="*/ 144 h 179"/>
                  <a:gd name="T14" fmla="*/ 66 w 85"/>
                  <a:gd name="T15" fmla="*/ 138 h 179"/>
                  <a:gd name="T16" fmla="*/ 60 w 85"/>
                  <a:gd name="T17" fmla="*/ 132 h 179"/>
                  <a:gd name="T18" fmla="*/ 60 w 85"/>
                  <a:gd name="T19" fmla="*/ 127 h 179"/>
                  <a:gd name="T20" fmla="*/ 60 w 85"/>
                  <a:gd name="T21" fmla="*/ 119 h 179"/>
                  <a:gd name="T22" fmla="*/ 54 w 85"/>
                  <a:gd name="T23" fmla="*/ 114 h 179"/>
                  <a:gd name="T24" fmla="*/ 49 w 85"/>
                  <a:gd name="T25" fmla="*/ 108 h 179"/>
                  <a:gd name="T26" fmla="*/ 49 w 85"/>
                  <a:gd name="T27" fmla="*/ 102 h 179"/>
                  <a:gd name="T28" fmla="*/ 49 w 85"/>
                  <a:gd name="T29" fmla="*/ 96 h 179"/>
                  <a:gd name="T30" fmla="*/ 43 w 85"/>
                  <a:gd name="T31" fmla="*/ 90 h 179"/>
                  <a:gd name="T32" fmla="*/ 37 w 85"/>
                  <a:gd name="T33" fmla="*/ 83 h 179"/>
                  <a:gd name="T34" fmla="*/ 37 w 85"/>
                  <a:gd name="T35" fmla="*/ 77 h 179"/>
                  <a:gd name="T36" fmla="*/ 37 w 85"/>
                  <a:gd name="T37" fmla="*/ 71 h 179"/>
                  <a:gd name="T38" fmla="*/ 31 w 85"/>
                  <a:gd name="T39" fmla="*/ 66 h 179"/>
                  <a:gd name="T40" fmla="*/ 25 w 85"/>
                  <a:gd name="T41" fmla="*/ 60 h 179"/>
                  <a:gd name="T42" fmla="*/ 25 w 85"/>
                  <a:gd name="T43" fmla="*/ 54 h 179"/>
                  <a:gd name="T44" fmla="*/ 25 w 85"/>
                  <a:gd name="T45" fmla="*/ 48 h 179"/>
                  <a:gd name="T46" fmla="*/ 19 w 85"/>
                  <a:gd name="T47" fmla="*/ 42 h 179"/>
                  <a:gd name="T48" fmla="*/ 12 w 85"/>
                  <a:gd name="T49" fmla="*/ 36 h 179"/>
                  <a:gd name="T50" fmla="*/ 12 w 85"/>
                  <a:gd name="T51" fmla="*/ 30 h 179"/>
                  <a:gd name="T52" fmla="*/ 12 w 85"/>
                  <a:gd name="T53" fmla="*/ 23 h 179"/>
                  <a:gd name="T54" fmla="*/ 8 w 85"/>
                  <a:gd name="T55" fmla="*/ 19 h 179"/>
                  <a:gd name="T56" fmla="*/ 0 w 85"/>
                  <a:gd name="T57" fmla="*/ 12 h 179"/>
                  <a:gd name="T58" fmla="*/ 0 w 85"/>
                  <a:gd name="T59" fmla="*/ 6 h 179"/>
                  <a:gd name="T60" fmla="*/ 0 w 85"/>
                  <a:gd name="T6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5" h="179">
                    <a:moveTo>
                      <a:pt x="85" y="179"/>
                    </a:moveTo>
                    <a:lnTo>
                      <a:pt x="85" y="173"/>
                    </a:lnTo>
                    <a:lnTo>
                      <a:pt x="85" y="168"/>
                    </a:lnTo>
                    <a:lnTo>
                      <a:pt x="79" y="162"/>
                    </a:lnTo>
                    <a:lnTo>
                      <a:pt x="72" y="156"/>
                    </a:lnTo>
                    <a:lnTo>
                      <a:pt x="72" y="150"/>
                    </a:lnTo>
                    <a:lnTo>
                      <a:pt x="72" y="144"/>
                    </a:lnTo>
                    <a:lnTo>
                      <a:pt x="66" y="138"/>
                    </a:lnTo>
                    <a:lnTo>
                      <a:pt x="60" y="132"/>
                    </a:lnTo>
                    <a:lnTo>
                      <a:pt x="60" y="127"/>
                    </a:lnTo>
                    <a:lnTo>
                      <a:pt x="60" y="119"/>
                    </a:lnTo>
                    <a:lnTo>
                      <a:pt x="54" y="114"/>
                    </a:lnTo>
                    <a:lnTo>
                      <a:pt x="49" y="108"/>
                    </a:lnTo>
                    <a:lnTo>
                      <a:pt x="49" y="102"/>
                    </a:lnTo>
                    <a:lnTo>
                      <a:pt x="49" y="96"/>
                    </a:lnTo>
                    <a:lnTo>
                      <a:pt x="43" y="90"/>
                    </a:lnTo>
                    <a:lnTo>
                      <a:pt x="37" y="83"/>
                    </a:lnTo>
                    <a:lnTo>
                      <a:pt x="37" y="77"/>
                    </a:lnTo>
                    <a:lnTo>
                      <a:pt x="37" y="71"/>
                    </a:lnTo>
                    <a:lnTo>
                      <a:pt x="31" y="66"/>
                    </a:lnTo>
                    <a:lnTo>
                      <a:pt x="25" y="60"/>
                    </a:lnTo>
                    <a:lnTo>
                      <a:pt x="25" y="54"/>
                    </a:lnTo>
                    <a:lnTo>
                      <a:pt x="25" y="48"/>
                    </a:lnTo>
                    <a:lnTo>
                      <a:pt x="19" y="42"/>
                    </a:lnTo>
                    <a:lnTo>
                      <a:pt x="12" y="36"/>
                    </a:lnTo>
                    <a:lnTo>
                      <a:pt x="12" y="30"/>
                    </a:lnTo>
                    <a:lnTo>
                      <a:pt x="12" y="23"/>
                    </a:lnTo>
                    <a:lnTo>
                      <a:pt x="8" y="19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6" name="Freeform 330"/>
              <p:cNvSpPr>
                <a:spLocks/>
              </p:cNvSpPr>
              <p:nvPr/>
            </p:nvSpPr>
            <p:spPr bwMode="auto">
              <a:xfrm rot="60000" flipH="1">
                <a:off x="5104" y="1180"/>
                <a:ext cx="19" cy="49"/>
              </a:xfrm>
              <a:custGeom>
                <a:avLst/>
                <a:gdLst>
                  <a:gd name="T0" fmla="*/ 73 w 73"/>
                  <a:gd name="T1" fmla="*/ 144 h 144"/>
                  <a:gd name="T2" fmla="*/ 61 w 73"/>
                  <a:gd name="T3" fmla="*/ 133 h 144"/>
                  <a:gd name="T4" fmla="*/ 49 w 73"/>
                  <a:gd name="T5" fmla="*/ 121 h 144"/>
                  <a:gd name="T6" fmla="*/ 49 w 73"/>
                  <a:gd name="T7" fmla="*/ 115 h 144"/>
                  <a:gd name="T8" fmla="*/ 49 w 73"/>
                  <a:gd name="T9" fmla="*/ 108 h 144"/>
                  <a:gd name="T10" fmla="*/ 43 w 73"/>
                  <a:gd name="T11" fmla="*/ 103 h 144"/>
                  <a:gd name="T12" fmla="*/ 36 w 73"/>
                  <a:gd name="T13" fmla="*/ 97 h 144"/>
                  <a:gd name="T14" fmla="*/ 36 w 73"/>
                  <a:gd name="T15" fmla="*/ 92 h 144"/>
                  <a:gd name="T16" fmla="*/ 36 w 73"/>
                  <a:gd name="T17" fmla="*/ 84 h 144"/>
                  <a:gd name="T18" fmla="*/ 31 w 73"/>
                  <a:gd name="T19" fmla="*/ 79 h 144"/>
                  <a:gd name="T20" fmla="*/ 25 w 73"/>
                  <a:gd name="T21" fmla="*/ 73 h 144"/>
                  <a:gd name="T22" fmla="*/ 25 w 73"/>
                  <a:gd name="T23" fmla="*/ 61 h 144"/>
                  <a:gd name="T24" fmla="*/ 25 w 73"/>
                  <a:gd name="T25" fmla="*/ 48 h 144"/>
                  <a:gd name="T26" fmla="*/ 13 w 73"/>
                  <a:gd name="T27" fmla="*/ 36 h 144"/>
                  <a:gd name="T28" fmla="*/ 0 w 73"/>
                  <a:gd name="T29" fmla="*/ 25 h 144"/>
                  <a:gd name="T30" fmla="*/ 0 w 73"/>
                  <a:gd name="T31" fmla="*/ 13 h 144"/>
                  <a:gd name="T32" fmla="*/ 0 w 73"/>
                  <a:gd name="T33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144">
                    <a:moveTo>
                      <a:pt x="73" y="144"/>
                    </a:moveTo>
                    <a:lnTo>
                      <a:pt x="61" y="133"/>
                    </a:lnTo>
                    <a:lnTo>
                      <a:pt x="49" y="121"/>
                    </a:lnTo>
                    <a:lnTo>
                      <a:pt x="49" y="115"/>
                    </a:lnTo>
                    <a:lnTo>
                      <a:pt x="49" y="108"/>
                    </a:lnTo>
                    <a:lnTo>
                      <a:pt x="43" y="103"/>
                    </a:lnTo>
                    <a:lnTo>
                      <a:pt x="36" y="97"/>
                    </a:lnTo>
                    <a:lnTo>
                      <a:pt x="36" y="92"/>
                    </a:lnTo>
                    <a:lnTo>
                      <a:pt x="36" y="84"/>
                    </a:lnTo>
                    <a:lnTo>
                      <a:pt x="31" y="79"/>
                    </a:lnTo>
                    <a:lnTo>
                      <a:pt x="25" y="73"/>
                    </a:lnTo>
                    <a:lnTo>
                      <a:pt x="25" y="61"/>
                    </a:lnTo>
                    <a:lnTo>
                      <a:pt x="25" y="48"/>
                    </a:lnTo>
                    <a:lnTo>
                      <a:pt x="13" y="36"/>
                    </a:lnTo>
                    <a:lnTo>
                      <a:pt x="0" y="25"/>
                    </a:ln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27" name="Freeform 331"/>
              <p:cNvSpPr>
                <a:spLocks/>
              </p:cNvSpPr>
              <p:nvPr/>
            </p:nvSpPr>
            <p:spPr bwMode="auto">
              <a:xfrm rot="60000" flipH="1">
                <a:off x="5143" y="1079"/>
                <a:ext cx="22" cy="66"/>
              </a:xfrm>
              <a:custGeom>
                <a:avLst/>
                <a:gdLst>
                  <a:gd name="T0" fmla="*/ 84 w 84"/>
                  <a:gd name="T1" fmla="*/ 192 h 192"/>
                  <a:gd name="T2" fmla="*/ 84 w 84"/>
                  <a:gd name="T3" fmla="*/ 181 h 192"/>
                  <a:gd name="T4" fmla="*/ 84 w 84"/>
                  <a:gd name="T5" fmla="*/ 169 h 192"/>
                  <a:gd name="T6" fmla="*/ 78 w 84"/>
                  <a:gd name="T7" fmla="*/ 163 h 192"/>
                  <a:gd name="T8" fmla="*/ 72 w 84"/>
                  <a:gd name="T9" fmla="*/ 157 h 192"/>
                  <a:gd name="T10" fmla="*/ 72 w 84"/>
                  <a:gd name="T11" fmla="*/ 151 h 192"/>
                  <a:gd name="T12" fmla="*/ 72 w 84"/>
                  <a:gd name="T13" fmla="*/ 144 h 192"/>
                  <a:gd name="T14" fmla="*/ 60 w 84"/>
                  <a:gd name="T15" fmla="*/ 133 h 192"/>
                  <a:gd name="T16" fmla="*/ 47 w 84"/>
                  <a:gd name="T17" fmla="*/ 121 h 192"/>
                  <a:gd name="T18" fmla="*/ 47 w 84"/>
                  <a:gd name="T19" fmla="*/ 109 h 192"/>
                  <a:gd name="T20" fmla="*/ 47 w 84"/>
                  <a:gd name="T21" fmla="*/ 96 h 192"/>
                  <a:gd name="T22" fmla="*/ 41 w 84"/>
                  <a:gd name="T23" fmla="*/ 90 h 192"/>
                  <a:gd name="T24" fmla="*/ 36 w 84"/>
                  <a:gd name="T25" fmla="*/ 84 h 192"/>
                  <a:gd name="T26" fmla="*/ 36 w 84"/>
                  <a:gd name="T27" fmla="*/ 79 h 192"/>
                  <a:gd name="T28" fmla="*/ 36 w 84"/>
                  <a:gd name="T29" fmla="*/ 73 h 192"/>
                  <a:gd name="T30" fmla="*/ 30 w 84"/>
                  <a:gd name="T31" fmla="*/ 67 h 192"/>
                  <a:gd name="T32" fmla="*/ 23 w 84"/>
                  <a:gd name="T33" fmla="*/ 61 h 192"/>
                  <a:gd name="T34" fmla="*/ 23 w 84"/>
                  <a:gd name="T35" fmla="*/ 55 h 192"/>
                  <a:gd name="T36" fmla="*/ 23 w 84"/>
                  <a:gd name="T37" fmla="*/ 48 h 192"/>
                  <a:gd name="T38" fmla="*/ 18 w 84"/>
                  <a:gd name="T39" fmla="*/ 43 h 192"/>
                  <a:gd name="T40" fmla="*/ 11 w 84"/>
                  <a:gd name="T41" fmla="*/ 36 h 192"/>
                  <a:gd name="T42" fmla="*/ 11 w 84"/>
                  <a:gd name="T43" fmla="*/ 31 h 192"/>
                  <a:gd name="T44" fmla="*/ 11 w 84"/>
                  <a:gd name="T45" fmla="*/ 25 h 192"/>
                  <a:gd name="T46" fmla="*/ 6 w 84"/>
                  <a:gd name="T47" fmla="*/ 19 h 192"/>
                  <a:gd name="T48" fmla="*/ 0 w 84"/>
                  <a:gd name="T49" fmla="*/ 12 h 192"/>
                  <a:gd name="T50" fmla="*/ 0 w 84"/>
                  <a:gd name="T51" fmla="*/ 7 h 192"/>
                  <a:gd name="T52" fmla="*/ 0 w 84"/>
                  <a:gd name="T53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" h="192">
                    <a:moveTo>
                      <a:pt x="84" y="192"/>
                    </a:moveTo>
                    <a:lnTo>
                      <a:pt x="84" y="181"/>
                    </a:lnTo>
                    <a:lnTo>
                      <a:pt x="84" y="169"/>
                    </a:lnTo>
                    <a:lnTo>
                      <a:pt x="78" y="163"/>
                    </a:lnTo>
                    <a:lnTo>
                      <a:pt x="72" y="157"/>
                    </a:lnTo>
                    <a:lnTo>
                      <a:pt x="72" y="151"/>
                    </a:lnTo>
                    <a:lnTo>
                      <a:pt x="72" y="144"/>
                    </a:lnTo>
                    <a:lnTo>
                      <a:pt x="60" y="133"/>
                    </a:lnTo>
                    <a:lnTo>
                      <a:pt x="47" y="121"/>
                    </a:lnTo>
                    <a:lnTo>
                      <a:pt x="47" y="109"/>
                    </a:lnTo>
                    <a:lnTo>
                      <a:pt x="47" y="96"/>
                    </a:lnTo>
                    <a:lnTo>
                      <a:pt x="41" y="90"/>
                    </a:lnTo>
                    <a:lnTo>
                      <a:pt x="36" y="84"/>
                    </a:lnTo>
                    <a:lnTo>
                      <a:pt x="36" y="79"/>
                    </a:lnTo>
                    <a:lnTo>
                      <a:pt x="36" y="73"/>
                    </a:lnTo>
                    <a:lnTo>
                      <a:pt x="30" y="67"/>
                    </a:lnTo>
                    <a:lnTo>
                      <a:pt x="23" y="61"/>
                    </a:lnTo>
                    <a:lnTo>
                      <a:pt x="23" y="55"/>
                    </a:lnTo>
                    <a:lnTo>
                      <a:pt x="23" y="48"/>
                    </a:lnTo>
                    <a:lnTo>
                      <a:pt x="18" y="43"/>
                    </a:lnTo>
                    <a:lnTo>
                      <a:pt x="11" y="36"/>
                    </a:lnTo>
                    <a:lnTo>
                      <a:pt x="11" y="31"/>
                    </a:lnTo>
                    <a:lnTo>
                      <a:pt x="11" y="25"/>
                    </a:lnTo>
                    <a:lnTo>
                      <a:pt x="6" y="19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grpSp>
          <p:nvGrpSpPr>
            <p:cNvPr id="618828" name="Group 332"/>
            <p:cNvGrpSpPr>
              <a:grpSpLocks/>
            </p:cNvGrpSpPr>
            <p:nvPr/>
          </p:nvGrpSpPr>
          <p:grpSpPr bwMode="auto">
            <a:xfrm>
              <a:off x="4866" y="2037"/>
              <a:ext cx="514" cy="557"/>
              <a:chOff x="4377" y="989"/>
              <a:chExt cx="818" cy="983"/>
            </a:xfrm>
          </p:grpSpPr>
          <p:sp>
            <p:nvSpPr>
              <p:cNvPr id="618829" name="Freeform 333"/>
              <p:cNvSpPr>
                <a:spLocks/>
              </p:cNvSpPr>
              <p:nvPr/>
            </p:nvSpPr>
            <p:spPr bwMode="auto">
              <a:xfrm rot="60000" flipH="1">
                <a:off x="4377" y="1935"/>
                <a:ext cx="20" cy="37"/>
              </a:xfrm>
              <a:custGeom>
                <a:avLst/>
                <a:gdLst>
                  <a:gd name="T0" fmla="*/ 73 w 73"/>
                  <a:gd name="T1" fmla="*/ 108 h 108"/>
                  <a:gd name="T2" fmla="*/ 67 w 73"/>
                  <a:gd name="T3" fmla="*/ 108 h 108"/>
                  <a:gd name="T4" fmla="*/ 60 w 73"/>
                  <a:gd name="T5" fmla="*/ 108 h 108"/>
                  <a:gd name="T6" fmla="*/ 54 w 73"/>
                  <a:gd name="T7" fmla="*/ 103 h 108"/>
                  <a:gd name="T8" fmla="*/ 49 w 73"/>
                  <a:gd name="T9" fmla="*/ 97 h 108"/>
                  <a:gd name="T10" fmla="*/ 49 w 73"/>
                  <a:gd name="T11" fmla="*/ 91 h 108"/>
                  <a:gd name="T12" fmla="*/ 49 w 73"/>
                  <a:gd name="T13" fmla="*/ 84 h 108"/>
                  <a:gd name="T14" fmla="*/ 37 w 73"/>
                  <a:gd name="T15" fmla="*/ 73 h 108"/>
                  <a:gd name="T16" fmla="*/ 24 w 73"/>
                  <a:gd name="T17" fmla="*/ 61 h 108"/>
                  <a:gd name="T18" fmla="*/ 24 w 73"/>
                  <a:gd name="T19" fmla="*/ 49 h 108"/>
                  <a:gd name="T20" fmla="*/ 24 w 73"/>
                  <a:gd name="T21" fmla="*/ 36 h 108"/>
                  <a:gd name="T22" fmla="*/ 12 w 73"/>
                  <a:gd name="T23" fmla="*/ 24 h 108"/>
                  <a:gd name="T24" fmla="*/ 0 w 73"/>
                  <a:gd name="T25" fmla="*/ 12 h 108"/>
                  <a:gd name="T26" fmla="*/ 0 w 73"/>
                  <a:gd name="T27" fmla="*/ 7 h 108"/>
                  <a:gd name="T28" fmla="*/ 0 w 73"/>
                  <a:gd name="T29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108">
                    <a:moveTo>
                      <a:pt x="73" y="108"/>
                    </a:moveTo>
                    <a:lnTo>
                      <a:pt x="67" y="108"/>
                    </a:lnTo>
                    <a:lnTo>
                      <a:pt x="60" y="108"/>
                    </a:lnTo>
                    <a:lnTo>
                      <a:pt x="54" y="103"/>
                    </a:lnTo>
                    <a:lnTo>
                      <a:pt x="49" y="97"/>
                    </a:lnTo>
                    <a:lnTo>
                      <a:pt x="49" y="91"/>
                    </a:lnTo>
                    <a:lnTo>
                      <a:pt x="49" y="84"/>
                    </a:lnTo>
                    <a:lnTo>
                      <a:pt x="37" y="73"/>
                    </a:lnTo>
                    <a:lnTo>
                      <a:pt x="24" y="61"/>
                    </a:lnTo>
                    <a:lnTo>
                      <a:pt x="24" y="49"/>
                    </a:lnTo>
                    <a:lnTo>
                      <a:pt x="24" y="36"/>
                    </a:lnTo>
                    <a:lnTo>
                      <a:pt x="12" y="24"/>
                    </a:lnTo>
                    <a:lnTo>
                      <a:pt x="0" y="12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0" name="Freeform 334"/>
              <p:cNvSpPr>
                <a:spLocks/>
              </p:cNvSpPr>
              <p:nvPr/>
            </p:nvSpPr>
            <p:spPr bwMode="auto">
              <a:xfrm rot="60000" flipH="1">
                <a:off x="4416" y="1834"/>
                <a:ext cx="28" cy="65"/>
              </a:xfrm>
              <a:custGeom>
                <a:avLst/>
                <a:gdLst>
                  <a:gd name="T0" fmla="*/ 108 w 108"/>
                  <a:gd name="T1" fmla="*/ 192 h 192"/>
                  <a:gd name="T2" fmla="*/ 108 w 108"/>
                  <a:gd name="T3" fmla="*/ 186 h 192"/>
                  <a:gd name="T4" fmla="*/ 108 w 108"/>
                  <a:gd name="T5" fmla="*/ 180 h 192"/>
                  <a:gd name="T6" fmla="*/ 103 w 108"/>
                  <a:gd name="T7" fmla="*/ 174 h 192"/>
                  <a:gd name="T8" fmla="*/ 96 w 108"/>
                  <a:gd name="T9" fmla="*/ 169 h 192"/>
                  <a:gd name="T10" fmla="*/ 96 w 108"/>
                  <a:gd name="T11" fmla="*/ 163 h 192"/>
                  <a:gd name="T12" fmla="*/ 96 w 108"/>
                  <a:gd name="T13" fmla="*/ 157 h 192"/>
                  <a:gd name="T14" fmla="*/ 84 w 108"/>
                  <a:gd name="T15" fmla="*/ 145 h 192"/>
                  <a:gd name="T16" fmla="*/ 72 w 108"/>
                  <a:gd name="T17" fmla="*/ 132 h 192"/>
                  <a:gd name="T18" fmla="*/ 72 w 108"/>
                  <a:gd name="T19" fmla="*/ 126 h 192"/>
                  <a:gd name="T20" fmla="*/ 72 w 108"/>
                  <a:gd name="T21" fmla="*/ 121 h 192"/>
                  <a:gd name="T22" fmla="*/ 67 w 108"/>
                  <a:gd name="T23" fmla="*/ 115 h 192"/>
                  <a:gd name="T24" fmla="*/ 60 w 108"/>
                  <a:gd name="T25" fmla="*/ 108 h 192"/>
                  <a:gd name="T26" fmla="*/ 60 w 108"/>
                  <a:gd name="T27" fmla="*/ 102 h 192"/>
                  <a:gd name="T28" fmla="*/ 60 w 108"/>
                  <a:gd name="T29" fmla="*/ 96 h 192"/>
                  <a:gd name="T30" fmla="*/ 55 w 108"/>
                  <a:gd name="T31" fmla="*/ 90 h 192"/>
                  <a:gd name="T32" fmla="*/ 49 w 108"/>
                  <a:gd name="T33" fmla="*/ 84 h 192"/>
                  <a:gd name="T34" fmla="*/ 49 w 108"/>
                  <a:gd name="T35" fmla="*/ 78 h 192"/>
                  <a:gd name="T36" fmla="*/ 49 w 108"/>
                  <a:gd name="T37" fmla="*/ 73 h 192"/>
                  <a:gd name="T38" fmla="*/ 43 w 108"/>
                  <a:gd name="T39" fmla="*/ 67 h 192"/>
                  <a:gd name="T40" fmla="*/ 36 w 108"/>
                  <a:gd name="T41" fmla="*/ 61 h 192"/>
                  <a:gd name="T42" fmla="*/ 36 w 108"/>
                  <a:gd name="T43" fmla="*/ 55 h 192"/>
                  <a:gd name="T44" fmla="*/ 36 w 108"/>
                  <a:gd name="T45" fmla="*/ 48 h 192"/>
                  <a:gd name="T46" fmla="*/ 25 w 108"/>
                  <a:gd name="T47" fmla="*/ 36 h 192"/>
                  <a:gd name="T48" fmla="*/ 13 w 108"/>
                  <a:gd name="T49" fmla="*/ 24 h 192"/>
                  <a:gd name="T50" fmla="*/ 13 w 108"/>
                  <a:gd name="T51" fmla="*/ 19 h 192"/>
                  <a:gd name="T52" fmla="*/ 13 w 108"/>
                  <a:gd name="T53" fmla="*/ 12 h 192"/>
                  <a:gd name="T54" fmla="*/ 7 w 108"/>
                  <a:gd name="T55" fmla="*/ 7 h 192"/>
                  <a:gd name="T56" fmla="*/ 0 w 108"/>
                  <a:gd name="T57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8" h="192">
                    <a:moveTo>
                      <a:pt x="108" y="192"/>
                    </a:moveTo>
                    <a:lnTo>
                      <a:pt x="108" y="186"/>
                    </a:lnTo>
                    <a:lnTo>
                      <a:pt x="108" y="180"/>
                    </a:lnTo>
                    <a:lnTo>
                      <a:pt x="103" y="174"/>
                    </a:lnTo>
                    <a:lnTo>
                      <a:pt x="96" y="169"/>
                    </a:lnTo>
                    <a:lnTo>
                      <a:pt x="96" y="163"/>
                    </a:lnTo>
                    <a:lnTo>
                      <a:pt x="96" y="157"/>
                    </a:lnTo>
                    <a:lnTo>
                      <a:pt x="84" y="145"/>
                    </a:lnTo>
                    <a:lnTo>
                      <a:pt x="72" y="132"/>
                    </a:lnTo>
                    <a:lnTo>
                      <a:pt x="72" y="126"/>
                    </a:lnTo>
                    <a:lnTo>
                      <a:pt x="72" y="121"/>
                    </a:lnTo>
                    <a:lnTo>
                      <a:pt x="67" y="115"/>
                    </a:lnTo>
                    <a:lnTo>
                      <a:pt x="60" y="108"/>
                    </a:lnTo>
                    <a:lnTo>
                      <a:pt x="60" y="102"/>
                    </a:lnTo>
                    <a:lnTo>
                      <a:pt x="60" y="96"/>
                    </a:lnTo>
                    <a:lnTo>
                      <a:pt x="55" y="90"/>
                    </a:lnTo>
                    <a:lnTo>
                      <a:pt x="49" y="84"/>
                    </a:lnTo>
                    <a:lnTo>
                      <a:pt x="49" y="78"/>
                    </a:lnTo>
                    <a:lnTo>
                      <a:pt x="49" y="73"/>
                    </a:lnTo>
                    <a:lnTo>
                      <a:pt x="43" y="67"/>
                    </a:lnTo>
                    <a:lnTo>
                      <a:pt x="36" y="61"/>
                    </a:lnTo>
                    <a:lnTo>
                      <a:pt x="36" y="55"/>
                    </a:lnTo>
                    <a:lnTo>
                      <a:pt x="36" y="48"/>
                    </a:lnTo>
                    <a:lnTo>
                      <a:pt x="25" y="36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2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1" name="Freeform 335"/>
              <p:cNvSpPr>
                <a:spLocks/>
              </p:cNvSpPr>
              <p:nvPr/>
            </p:nvSpPr>
            <p:spPr bwMode="auto">
              <a:xfrm rot="60000" flipH="1">
                <a:off x="4468" y="1730"/>
                <a:ext cx="26" cy="60"/>
              </a:xfrm>
              <a:custGeom>
                <a:avLst/>
                <a:gdLst>
                  <a:gd name="T0" fmla="*/ 109 w 109"/>
                  <a:gd name="T1" fmla="*/ 179 h 179"/>
                  <a:gd name="T2" fmla="*/ 109 w 109"/>
                  <a:gd name="T3" fmla="*/ 175 h 179"/>
                  <a:gd name="T4" fmla="*/ 109 w 109"/>
                  <a:gd name="T5" fmla="*/ 169 h 179"/>
                  <a:gd name="T6" fmla="*/ 97 w 109"/>
                  <a:gd name="T7" fmla="*/ 157 h 179"/>
                  <a:gd name="T8" fmla="*/ 84 w 109"/>
                  <a:gd name="T9" fmla="*/ 144 h 179"/>
                  <a:gd name="T10" fmla="*/ 84 w 109"/>
                  <a:gd name="T11" fmla="*/ 138 h 179"/>
                  <a:gd name="T12" fmla="*/ 84 w 109"/>
                  <a:gd name="T13" fmla="*/ 133 h 179"/>
                  <a:gd name="T14" fmla="*/ 78 w 109"/>
                  <a:gd name="T15" fmla="*/ 127 h 179"/>
                  <a:gd name="T16" fmla="*/ 73 w 109"/>
                  <a:gd name="T17" fmla="*/ 120 h 179"/>
                  <a:gd name="T18" fmla="*/ 73 w 109"/>
                  <a:gd name="T19" fmla="*/ 115 h 179"/>
                  <a:gd name="T20" fmla="*/ 73 w 109"/>
                  <a:gd name="T21" fmla="*/ 108 h 179"/>
                  <a:gd name="T22" fmla="*/ 63 w 109"/>
                  <a:gd name="T23" fmla="*/ 99 h 179"/>
                  <a:gd name="T24" fmla="*/ 54 w 109"/>
                  <a:gd name="T25" fmla="*/ 90 h 179"/>
                  <a:gd name="T26" fmla="*/ 44 w 109"/>
                  <a:gd name="T27" fmla="*/ 81 h 179"/>
                  <a:gd name="T28" fmla="*/ 36 w 109"/>
                  <a:gd name="T29" fmla="*/ 72 h 179"/>
                  <a:gd name="T30" fmla="*/ 36 w 109"/>
                  <a:gd name="T31" fmla="*/ 67 h 179"/>
                  <a:gd name="T32" fmla="*/ 36 w 109"/>
                  <a:gd name="T33" fmla="*/ 61 h 179"/>
                  <a:gd name="T34" fmla="*/ 30 w 109"/>
                  <a:gd name="T35" fmla="*/ 55 h 179"/>
                  <a:gd name="T36" fmla="*/ 24 w 109"/>
                  <a:gd name="T37" fmla="*/ 48 h 179"/>
                  <a:gd name="T38" fmla="*/ 24 w 109"/>
                  <a:gd name="T39" fmla="*/ 42 h 179"/>
                  <a:gd name="T40" fmla="*/ 24 w 109"/>
                  <a:gd name="T41" fmla="*/ 36 h 179"/>
                  <a:gd name="T42" fmla="*/ 13 w 109"/>
                  <a:gd name="T43" fmla="*/ 25 h 179"/>
                  <a:gd name="T44" fmla="*/ 0 w 109"/>
                  <a:gd name="T45" fmla="*/ 12 h 179"/>
                  <a:gd name="T46" fmla="*/ 0 w 109"/>
                  <a:gd name="T47" fmla="*/ 6 h 179"/>
                  <a:gd name="T48" fmla="*/ 0 w 109"/>
                  <a:gd name="T49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79">
                    <a:moveTo>
                      <a:pt x="109" y="179"/>
                    </a:moveTo>
                    <a:lnTo>
                      <a:pt x="109" y="175"/>
                    </a:lnTo>
                    <a:lnTo>
                      <a:pt x="109" y="169"/>
                    </a:lnTo>
                    <a:lnTo>
                      <a:pt x="97" y="157"/>
                    </a:lnTo>
                    <a:lnTo>
                      <a:pt x="84" y="144"/>
                    </a:lnTo>
                    <a:lnTo>
                      <a:pt x="84" y="138"/>
                    </a:lnTo>
                    <a:lnTo>
                      <a:pt x="84" y="133"/>
                    </a:lnTo>
                    <a:lnTo>
                      <a:pt x="78" y="127"/>
                    </a:lnTo>
                    <a:lnTo>
                      <a:pt x="73" y="120"/>
                    </a:lnTo>
                    <a:lnTo>
                      <a:pt x="73" y="115"/>
                    </a:lnTo>
                    <a:lnTo>
                      <a:pt x="73" y="108"/>
                    </a:lnTo>
                    <a:lnTo>
                      <a:pt x="63" y="99"/>
                    </a:lnTo>
                    <a:lnTo>
                      <a:pt x="54" y="90"/>
                    </a:lnTo>
                    <a:lnTo>
                      <a:pt x="44" y="81"/>
                    </a:lnTo>
                    <a:lnTo>
                      <a:pt x="36" y="72"/>
                    </a:lnTo>
                    <a:lnTo>
                      <a:pt x="36" y="67"/>
                    </a:lnTo>
                    <a:lnTo>
                      <a:pt x="36" y="61"/>
                    </a:lnTo>
                    <a:lnTo>
                      <a:pt x="30" y="55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13" y="25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2" name="Freeform 336"/>
              <p:cNvSpPr>
                <a:spLocks/>
              </p:cNvSpPr>
              <p:nvPr/>
            </p:nvSpPr>
            <p:spPr bwMode="auto">
              <a:xfrm rot="60000" flipH="1">
                <a:off x="4518" y="1633"/>
                <a:ext cx="31" cy="56"/>
              </a:xfrm>
              <a:custGeom>
                <a:avLst/>
                <a:gdLst>
                  <a:gd name="T0" fmla="*/ 121 w 121"/>
                  <a:gd name="T1" fmla="*/ 167 h 167"/>
                  <a:gd name="T2" fmla="*/ 109 w 121"/>
                  <a:gd name="T3" fmla="*/ 156 h 167"/>
                  <a:gd name="T4" fmla="*/ 96 w 121"/>
                  <a:gd name="T5" fmla="*/ 144 h 167"/>
                  <a:gd name="T6" fmla="*/ 96 w 121"/>
                  <a:gd name="T7" fmla="*/ 138 h 167"/>
                  <a:gd name="T8" fmla="*/ 96 w 121"/>
                  <a:gd name="T9" fmla="*/ 132 h 167"/>
                  <a:gd name="T10" fmla="*/ 84 w 121"/>
                  <a:gd name="T11" fmla="*/ 121 h 167"/>
                  <a:gd name="T12" fmla="*/ 73 w 121"/>
                  <a:gd name="T13" fmla="*/ 109 h 167"/>
                  <a:gd name="T14" fmla="*/ 73 w 121"/>
                  <a:gd name="T15" fmla="*/ 103 h 167"/>
                  <a:gd name="T16" fmla="*/ 73 w 121"/>
                  <a:gd name="T17" fmla="*/ 96 h 167"/>
                  <a:gd name="T18" fmla="*/ 61 w 121"/>
                  <a:gd name="T19" fmla="*/ 84 h 167"/>
                  <a:gd name="T20" fmla="*/ 48 w 121"/>
                  <a:gd name="T21" fmla="*/ 73 h 167"/>
                  <a:gd name="T22" fmla="*/ 48 w 121"/>
                  <a:gd name="T23" fmla="*/ 67 h 167"/>
                  <a:gd name="T24" fmla="*/ 48 w 121"/>
                  <a:gd name="T25" fmla="*/ 60 h 167"/>
                  <a:gd name="T26" fmla="*/ 40 w 121"/>
                  <a:gd name="T27" fmla="*/ 51 h 167"/>
                  <a:gd name="T28" fmla="*/ 30 w 121"/>
                  <a:gd name="T29" fmla="*/ 42 h 167"/>
                  <a:gd name="T30" fmla="*/ 21 w 121"/>
                  <a:gd name="T31" fmla="*/ 34 h 167"/>
                  <a:gd name="T32" fmla="*/ 13 w 121"/>
                  <a:gd name="T33" fmla="*/ 24 h 167"/>
                  <a:gd name="T34" fmla="*/ 13 w 121"/>
                  <a:gd name="T35" fmla="*/ 19 h 167"/>
                  <a:gd name="T36" fmla="*/ 13 w 121"/>
                  <a:gd name="T37" fmla="*/ 13 h 167"/>
                  <a:gd name="T38" fmla="*/ 7 w 121"/>
                  <a:gd name="T39" fmla="*/ 7 h 167"/>
                  <a:gd name="T40" fmla="*/ 0 w 121"/>
                  <a:gd name="T41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21" h="167">
                    <a:moveTo>
                      <a:pt x="121" y="167"/>
                    </a:moveTo>
                    <a:lnTo>
                      <a:pt x="109" y="156"/>
                    </a:lnTo>
                    <a:lnTo>
                      <a:pt x="96" y="144"/>
                    </a:lnTo>
                    <a:lnTo>
                      <a:pt x="96" y="138"/>
                    </a:lnTo>
                    <a:lnTo>
                      <a:pt x="96" y="132"/>
                    </a:lnTo>
                    <a:lnTo>
                      <a:pt x="84" y="121"/>
                    </a:lnTo>
                    <a:lnTo>
                      <a:pt x="73" y="109"/>
                    </a:lnTo>
                    <a:lnTo>
                      <a:pt x="73" y="103"/>
                    </a:lnTo>
                    <a:lnTo>
                      <a:pt x="73" y="96"/>
                    </a:lnTo>
                    <a:lnTo>
                      <a:pt x="61" y="84"/>
                    </a:lnTo>
                    <a:lnTo>
                      <a:pt x="48" y="73"/>
                    </a:lnTo>
                    <a:lnTo>
                      <a:pt x="48" y="67"/>
                    </a:lnTo>
                    <a:lnTo>
                      <a:pt x="48" y="60"/>
                    </a:lnTo>
                    <a:lnTo>
                      <a:pt x="40" y="51"/>
                    </a:lnTo>
                    <a:lnTo>
                      <a:pt x="30" y="42"/>
                    </a:lnTo>
                    <a:lnTo>
                      <a:pt x="21" y="34"/>
                    </a:lnTo>
                    <a:lnTo>
                      <a:pt x="13" y="24"/>
                    </a:lnTo>
                    <a:lnTo>
                      <a:pt x="13" y="19"/>
                    </a:lnTo>
                    <a:lnTo>
                      <a:pt x="13" y="13"/>
                    </a:lnTo>
                    <a:lnTo>
                      <a:pt x="7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3" name="Freeform 337"/>
              <p:cNvSpPr>
                <a:spLocks/>
              </p:cNvSpPr>
              <p:nvPr/>
            </p:nvSpPr>
            <p:spPr bwMode="auto">
              <a:xfrm rot="60000" flipH="1">
                <a:off x="4569" y="1553"/>
                <a:ext cx="27" cy="49"/>
              </a:xfrm>
              <a:custGeom>
                <a:avLst/>
                <a:gdLst>
                  <a:gd name="T0" fmla="*/ 108 w 108"/>
                  <a:gd name="T1" fmla="*/ 144 h 144"/>
                  <a:gd name="T2" fmla="*/ 98 w 108"/>
                  <a:gd name="T3" fmla="*/ 132 h 144"/>
                  <a:gd name="T4" fmla="*/ 86 w 108"/>
                  <a:gd name="T5" fmla="*/ 120 h 144"/>
                  <a:gd name="T6" fmla="*/ 86 w 108"/>
                  <a:gd name="T7" fmla="*/ 114 h 144"/>
                  <a:gd name="T8" fmla="*/ 86 w 108"/>
                  <a:gd name="T9" fmla="*/ 107 h 144"/>
                  <a:gd name="T10" fmla="*/ 74 w 108"/>
                  <a:gd name="T11" fmla="*/ 96 h 144"/>
                  <a:gd name="T12" fmla="*/ 61 w 108"/>
                  <a:gd name="T13" fmla="*/ 84 h 144"/>
                  <a:gd name="T14" fmla="*/ 61 w 108"/>
                  <a:gd name="T15" fmla="*/ 78 h 144"/>
                  <a:gd name="T16" fmla="*/ 61 w 108"/>
                  <a:gd name="T17" fmla="*/ 71 h 144"/>
                  <a:gd name="T18" fmla="*/ 46 w 108"/>
                  <a:gd name="T19" fmla="*/ 57 h 144"/>
                  <a:gd name="T20" fmla="*/ 31 w 108"/>
                  <a:gd name="T21" fmla="*/ 42 h 144"/>
                  <a:gd name="T22" fmla="*/ 16 w 108"/>
                  <a:gd name="T23" fmla="*/ 27 h 144"/>
                  <a:gd name="T24" fmla="*/ 0 w 108"/>
                  <a:gd name="T25" fmla="*/ 13 h 144"/>
                  <a:gd name="T26" fmla="*/ 0 w 108"/>
                  <a:gd name="T27" fmla="*/ 7 h 144"/>
                  <a:gd name="T28" fmla="*/ 0 w 108"/>
                  <a:gd name="T29" fmla="*/ 0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8" h="144">
                    <a:moveTo>
                      <a:pt x="108" y="144"/>
                    </a:moveTo>
                    <a:lnTo>
                      <a:pt x="98" y="132"/>
                    </a:lnTo>
                    <a:lnTo>
                      <a:pt x="86" y="120"/>
                    </a:lnTo>
                    <a:lnTo>
                      <a:pt x="86" y="114"/>
                    </a:lnTo>
                    <a:lnTo>
                      <a:pt x="86" y="107"/>
                    </a:lnTo>
                    <a:lnTo>
                      <a:pt x="74" y="96"/>
                    </a:lnTo>
                    <a:lnTo>
                      <a:pt x="61" y="84"/>
                    </a:lnTo>
                    <a:lnTo>
                      <a:pt x="61" y="78"/>
                    </a:lnTo>
                    <a:lnTo>
                      <a:pt x="61" y="71"/>
                    </a:lnTo>
                    <a:lnTo>
                      <a:pt x="46" y="57"/>
                    </a:lnTo>
                    <a:lnTo>
                      <a:pt x="31" y="42"/>
                    </a:lnTo>
                    <a:lnTo>
                      <a:pt x="16" y="27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4" name="Freeform 338"/>
              <p:cNvSpPr>
                <a:spLocks/>
              </p:cNvSpPr>
              <p:nvPr/>
            </p:nvSpPr>
            <p:spPr bwMode="auto">
              <a:xfrm rot="60000" flipH="1">
                <a:off x="4620" y="1469"/>
                <a:ext cx="33" cy="53"/>
              </a:xfrm>
              <a:custGeom>
                <a:avLst/>
                <a:gdLst>
                  <a:gd name="T0" fmla="*/ 132 w 132"/>
                  <a:gd name="T1" fmla="*/ 156 h 156"/>
                  <a:gd name="T2" fmla="*/ 123 w 132"/>
                  <a:gd name="T3" fmla="*/ 147 h 156"/>
                  <a:gd name="T4" fmla="*/ 114 w 132"/>
                  <a:gd name="T5" fmla="*/ 138 h 156"/>
                  <a:gd name="T6" fmla="*/ 105 w 132"/>
                  <a:gd name="T7" fmla="*/ 129 h 156"/>
                  <a:gd name="T8" fmla="*/ 96 w 132"/>
                  <a:gd name="T9" fmla="*/ 119 h 156"/>
                  <a:gd name="T10" fmla="*/ 96 w 132"/>
                  <a:gd name="T11" fmla="*/ 115 h 156"/>
                  <a:gd name="T12" fmla="*/ 96 w 132"/>
                  <a:gd name="T13" fmla="*/ 107 h 156"/>
                  <a:gd name="T14" fmla="*/ 78 w 132"/>
                  <a:gd name="T15" fmla="*/ 90 h 156"/>
                  <a:gd name="T16" fmla="*/ 60 w 132"/>
                  <a:gd name="T17" fmla="*/ 72 h 156"/>
                  <a:gd name="T18" fmla="*/ 42 w 132"/>
                  <a:gd name="T19" fmla="*/ 54 h 156"/>
                  <a:gd name="T20" fmla="*/ 24 w 132"/>
                  <a:gd name="T21" fmla="*/ 36 h 156"/>
                  <a:gd name="T22" fmla="*/ 24 w 132"/>
                  <a:gd name="T23" fmla="*/ 30 h 156"/>
                  <a:gd name="T24" fmla="*/ 24 w 132"/>
                  <a:gd name="T25" fmla="*/ 24 h 156"/>
                  <a:gd name="T26" fmla="*/ 13 w 132"/>
                  <a:gd name="T27" fmla="*/ 13 h 156"/>
                  <a:gd name="T28" fmla="*/ 0 w 132"/>
                  <a:gd name="T2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32" h="156">
                    <a:moveTo>
                      <a:pt x="132" y="156"/>
                    </a:moveTo>
                    <a:lnTo>
                      <a:pt x="123" y="147"/>
                    </a:lnTo>
                    <a:lnTo>
                      <a:pt x="114" y="138"/>
                    </a:lnTo>
                    <a:lnTo>
                      <a:pt x="105" y="129"/>
                    </a:lnTo>
                    <a:lnTo>
                      <a:pt x="96" y="119"/>
                    </a:lnTo>
                    <a:lnTo>
                      <a:pt x="96" y="115"/>
                    </a:lnTo>
                    <a:lnTo>
                      <a:pt x="96" y="107"/>
                    </a:lnTo>
                    <a:lnTo>
                      <a:pt x="78" y="90"/>
                    </a:lnTo>
                    <a:lnTo>
                      <a:pt x="60" y="72"/>
                    </a:lnTo>
                    <a:lnTo>
                      <a:pt x="42" y="54"/>
                    </a:lnTo>
                    <a:lnTo>
                      <a:pt x="24" y="36"/>
                    </a:lnTo>
                    <a:lnTo>
                      <a:pt x="24" y="30"/>
                    </a:lnTo>
                    <a:lnTo>
                      <a:pt x="24" y="24"/>
                    </a:lnTo>
                    <a:lnTo>
                      <a:pt x="13" y="13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5" name="Freeform 339"/>
              <p:cNvSpPr>
                <a:spLocks/>
              </p:cNvSpPr>
              <p:nvPr/>
            </p:nvSpPr>
            <p:spPr bwMode="auto">
              <a:xfrm rot="60000" flipH="1">
                <a:off x="4676" y="1389"/>
                <a:ext cx="37" cy="53"/>
              </a:xfrm>
              <a:custGeom>
                <a:avLst/>
                <a:gdLst>
                  <a:gd name="T0" fmla="*/ 145 w 145"/>
                  <a:gd name="T1" fmla="*/ 154 h 154"/>
                  <a:gd name="T2" fmla="*/ 133 w 145"/>
                  <a:gd name="T3" fmla="*/ 143 h 154"/>
                  <a:gd name="T4" fmla="*/ 121 w 145"/>
                  <a:gd name="T5" fmla="*/ 131 h 154"/>
                  <a:gd name="T6" fmla="*/ 121 w 145"/>
                  <a:gd name="T7" fmla="*/ 125 h 154"/>
                  <a:gd name="T8" fmla="*/ 121 w 145"/>
                  <a:gd name="T9" fmla="*/ 118 h 154"/>
                  <a:gd name="T10" fmla="*/ 91 w 145"/>
                  <a:gd name="T11" fmla="*/ 89 h 154"/>
                  <a:gd name="T12" fmla="*/ 61 w 145"/>
                  <a:gd name="T13" fmla="*/ 59 h 154"/>
                  <a:gd name="T14" fmla="*/ 31 w 145"/>
                  <a:gd name="T15" fmla="*/ 29 h 154"/>
                  <a:gd name="T16" fmla="*/ 0 w 145"/>
                  <a:gd name="T17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154">
                    <a:moveTo>
                      <a:pt x="145" y="154"/>
                    </a:moveTo>
                    <a:lnTo>
                      <a:pt x="133" y="143"/>
                    </a:lnTo>
                    <a:lnTo>
                      <a:pt x="121" y="131"/>
                    </a:lnTo>
                    <a:lnTo>
                      <a:pt x="121" y="125"/>
                    </a:lnTo>
                    <a:lnTo>
                      <a:pt x="121" y="118"/>
                    </a:lnTo>
                    <a:lnTo>
                      <a:pt x="91" y="89"/>
                    </a:lnTo>
                    <a:lnTo>
                      <a:pt x="61" y="59"/>
                    </a:lnTo>
                    <a:lnTo>
                      <a:pt x="31" y="2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6" name="Freeform 340"/>
              <p:cNvSpPr>
                <a:spLocks/>
              </p:cNvSpPr>
              <p:nvPr/>
            </p:nvSpPr>
            <p:spPr bwMode="auto">
              <a:xfrm rot="60000" flipH="1">
                <a:off x="4739" y="1309"/>
                <a:ext cx="40" cy="52"/>
              </a:xfrm>
              <a:custGeom>
                <a:avLst/>
                <a:gdLst>
                  <a:gd name="T0" fmla="*/ 154 w 154"/>
                  <a:gd name="T1" fmla="*/ 155 h 155"/>
                  <a:gd name="T2" fmla="*/ 116 w 154"/>
                  <a:gd name="T3" fmla="*/ 116 h 155"/>
                  <a:gd name="T4" fmla="*/ 77 w 154"/>
                  <a:gd name="T5" fmla="*/ 78 h 155"/>
                  <a:gd name="T6" fmla="*/ 38 w 154"/>
                  <a:gd name="T7" fmla="*/ 39 h 155"/>
                  <a:gd name="T8" fmla="*/ 0 w 154"/>
                  <a:gd name="T9" fmla="*/ 0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155">
                    <a:moveTo>
                      <a:pt x="154" y="155"/>
                    </a:moveTo>
                    <a:lnTo>
                      <a:pt x="116" y="116"/>
                    </a:lnTo>
                    <a:lnTo>
                      <a:pt x="77" y="78"/>
                    </a:lnTo>
                    <a:lnTo>
                      <a:pt x="38" y="39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7" name="Freeform 341"/>
              <p:cNvSpPr>
                <a:spLocks/>
              </p:cNvSpPr>
              <p:nvPr/>
            </p:nvSpPr>
            <p:spPr bwMode="auto">
              <a:xfrm rot="60000" flipH="1">
                <a:off x="4805" y="1236"/>
                <a:ext cx="41" cy="45"/>
              </a:xfrm>
              <a:custGeom>
                <a:avLst/>
                <a:gdLst>
                  <a:gd name="T0" fmla="*/ 158 w 158"/>
                  <a:gd name="T1" fmla="*/ 132 h 132"/>
                  <a:gd name="T2" fmla="*/ 146 w 158"/>
                  <a:gd name="T3" fmla="*/ 120 h 132"/>
                  <a:gd name="T4" fmla="*/ 133 w 158"/>
                  <a:gd name="T5" fmla="*/ 107 h 132"/>
                  <a:gd name="T6" fmla="*/ 127 w 158"/>
                  <a:gd name="T7" fmla="*/ 107 h 132"/>
                  <a:gd name="T8" fmla="*/ 121 w 158"/>
                  <a:gd name="T9" fmla="*/ 107 h 132"/>
                  <a:gd name="T10" fmla="*/ 106 w 158"/>
                  <a:gd name="T11" fmla="*/ 93 h 132"/>
                  <a:gd name="T12" fmla="*/ 91 w 158"/>
                  <a:gd name="T13" fmla="*/ 78 h 132"/>
                  <a:gd name="T14" fmla="*/ 77 w 158"/>
                  <a:gd name="T15" fmla="*/ 63 h 132"/>
                  <a:gd name="T16" fmla="*/ 61 w 158"/>
                  <a:gd name="T17" fmla="*/ 48 h 132"/>
                  <a:gd name="T18" fmla="*/ 56 w 158"/>
                  <a:gd name="T19" fmla="*/ 48 h 132"/>
                  <a:gd name="T20" fmla="*/ 50 w 158"/>
                  <a:gd name="T21" fmla="*/ 48 h 132"/>
                  <a:gd name="T22" fmla="*/ 44 w 158"/>
                  <a:gd name="T23" fmla="*/ 42 h 132"/>
                  <a:gd name="T24" fmla="*/ 37 w 158"/>
                  <a:gd name="T25" fmla="*/ 35 h 132"/>
                  <a:gd name="T26" fmla="*/ 31 w 158"/>
                  <a:gd name="T27" fmla="*/ 35 h 132"/>
                  <a:gd name="T28" fmla="*/ 25 w 158"/>
                  <a:gd name="T29" fmla="*/ 35 h 132"/>
                  <a:gd name="T30" fmla="*/ 19 w 158"/>
                  <a:gd name="T31" fmla="*/ 30 h 132"/>
                  <a:gd name="T32" fmla="*/ 13 w 158"/>
                  <a:gd name="T33" fmla="*/ 24 h 132"/>
                  <a:gd name="T34" fmla="*/ 13 w 158"/>
                  <a:gd name="T35" fmla="*/ 18 h 132"/>
                  <a:gd name="T36" fmla="*/ 13 w 158"/>
                  <a:gd name="T37" fmla="*/ 12 h 132"/>
                  <a:gd name="T38" fmla="*/ 8 w 158"/>
                  <a:gd name="T39" fmla="*/ 7 h 132"/>
                  <a:gd name="T40" fmla="*/ 0 w 158"/>
                  <a:gd name="T41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58" h="132">
                    <a:moveTo>
                      <a:pt x="158" y="132"/>
                    </a:moveTo>
                    <a:lnTo>
                      <a:pt x="146" y="120"/>
                    </a:lnTo>
                    <a:lnTo>
                      <a:pt x="133" y="107"/>
                    </a:lnTo>
                    <a:lnTo>
                      <a:pt x="127" y="107"/>
                    </a:lnTo>
                    <a:lnTo>
                      <a:pt x="121" y="107"/>
                    </a:lnTo>
                    <a:lnTo>
                      <a:pt x="106" y="93"/>
                    </a:lnTo>
                    <a:lnTo>
                      <a:pt x="91" y="78"/>
                    </a:lnTo>
                    <a:lnTo>
                      <a:pt x="77" y="63"/>
                    </a:lnTo>
                    <a:lnTo>
                      <a:pt x="61" y="48"/>
                    </a:lnTo>
                    <a:lnTo>
                      <a:pt x="56" y="48"/>
                    </a:lnTo>
                    <a:lnTo>
                      <a:pt x="50" y="48"/>
                    </a:lnTo>
                    <a:lnTo>
                      <a:pt x="44" y="42"/>
                    </a:lnTo>
                    <a:lnTo>
                      <a:pt x="37" y="35"/>
                    </a:lnTo>
                    <a:lnTo>
                      <a:pt x="31" y="35"/>
                    </a:lnTo>
                    <a:lnTo>
                      <a:pt x="25" y="35"/>
                    </a:lnTo>
                    <a:lnTo>
                      <a:pt x="19" y="30"/>
                    </a:lnTo>
                    <a:lnTo>
                      <a:pt x="13" y="24"/>
                    </a:lnTo>
                    <a:lnTo>
                      <a:pt x="13" y="18"/>
                    </a:lnTo>
                    <a:lnTo>
                      <a:pt x="13" y="12"/>
                    </a:lnTo>
                    <a:lnTo>
                      <a:pt x="8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8" name="Freeform 342"/>
              <p:cNvSpPr>
                <a:spLocks/>
              </p:cNvSpPr>
              <p:nvPr/>
            </p:nvSpPr>
            <p:spPr bwMode="auto">
              <a:xfrm rot="60000" flipH="1">
                <a:off x="4873" y="1172"/>
                <a:ext cx="38" cy="37"/>
              </a:xfrm>
              <a:custGeom>
                <a:avLst/>
                <a:gdLst>
                  <a:gd name="T0" fmla="*/ 144 w 144"/>
                  <a:gd name="T1" fmla="*/ 109 h 109"/>
                  <a:gd name="T2" fmla="*/ 132 w 144"/>
                  <a:gd name="T3" fmla="*/ 98 h 109"/>
                  <a:gd name="T4" fmla="*/ 119 w 144"/>
                  <a:gd name="T5" fmla="*/ 85 h 109"/>
                  <a:gd name="T6" fmla="*/ 113 w 144"/>
                  <a:gd name="T7" fmla="*/ 85 h 109"/>
                  <a:gd name="T8" fmla="*/ 107 w 144"/>
                  <a:gd name="T9" fmla="*/ 85 h 109"/>
                  <a:gd name="T10" fmla="*/ 99 w 144"/>
                  <a:gd name="T11" fmla="*/ 75 h 109"/>
                  <a:gd name="T12" fmla="*/ 90 w 144"/>
                  <a:gd name="T13" fmla="*/ 67 h 109"/>
                  <a:gd name="T14" fmla="*/ 82 w 144"/>
                  <a:gd name="T15" fmla="*/ 58 h 109"/>
                  <a:gd name="T16" fmla="*/ 72 w 144"/>
                  <a:gd name="T17" fmla="*/ 48 h 109"/>
                  <a:gd name="T18" fmla="*/ 66 w 144"/>
                  <a:gd name="T19" fmla="*/ 48 h 109"/>
                  <a:gd name="T20" fmla="*/ 59 w 144"/>
                  <a:gd name="T21" fmla="*/ 48 h 109"/>
                  <a:gd name="T22" fmla="*/ 51 w 144"/>
                  <a:gd name="T23" fmla="*/ 39 h 109"/>
                  <a:gd name="T24" fmla="*/ 42 w 144"/>
                  <a:gd name="T25" fmla="*/ 31 h 109"/>
                  <a:gd name="T26" fmla="*/ 32 w 144"/>
                  <a:gd name="T27" fmla="*/ 21 h 109"/>
                  <a:gd name="T28" fmla="*/ 24 w 144"/>
                  <a:gd name="T29" fmla="*/ 12 h 109"/>
                  <a:gd name="T30" fmla="*/ 18 w 144"/>
                  <a:gd name="T31" fmla="*/ 12 h 109"/>
                  <a:gd name="T32" fmla="*/ 11 w 144"/>
                  <a:gd name="T33" fmla="*/ 12 h 109"/>
                  <a:gd name="T34" fmla="*/ 5 w 144"/>
                  <a:gd name="T35" fmla="*/ 7 h 109"/>
                  <a:gd name="T36" fmla="*/ 0 w 144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44" h="109">
                    <a:moveTo>
                      <a:pt x="144" y="109"/>
                    </a:moveTo>
                    <a:lnTo>
                      <a:pt x="132" y="98"/>
                    </a:lnTo>
                    <a:lnTo>
                      <a:pt x="119" y="85"/>
                    </a:lnTo>
                    <a:lnTo>
                      <a:pt x="113" y="85"/>
                    </a:lnTo>
                    <a:lnTo>
                      <a:pt x="107" y="85"/>
                    </a:lnTo>
                    <a:lnTo>
                      <a:pt x="99" y="75"/>
                    </a:lnTo>
                    <a:lnTo>
                      <a:pt x="90" y="67"/>
                    </a:lnTo>
                    <a:lnTo>
                      <a:pt x="82" y="58"/>
                    </a:lnTo>
                    <a:lnTo>
                      <a:pt x="72" y="48"/>
                    </a:lnTo>
                    <a:lnTo>
                      <a:pt x="66" y="48"/>
                    </a:lnTo>
                    <a:lnTo>
                      <a:pt x="59" y="48"/>
                    </a:lnTo>
                    <a:lnTo>
                      <a:pt x="51" y="39"/>
                    </a:lnTo>
                    <a:lnTo>
                      <a:pt x="42" y="31"/>
                    </a:lnTo>
                    <a:lnTo>
                      <a:pt x="32" y="21"/>
                    </a:lnTo>
                    <a:lnTo>
                      <a:pt x="24" y="12"/>
                    </a:lnTo>
                    <a:lnTo>
                      <a:pt x="18" y="12"/>
                    </a:lnTo>
                    <a:lnTo>
                      <a:pt x="11" y="12"/>
                    </a:lnTo>
                    <a:lnTo>
                      <a:pt x="5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39" name="Freeform 343"/>
              <p:cNvSpPr>
                <a:spLocks/>
              </p:cNvSpPr>
              <p:nvPr/>
            </p:nvSpPr>
            <p:spPr bwMode="auto">
              <a:xfrm rot="60000" flipH="1">
                <a:off x="4940" y="1112"/>
                <a:ext cx="39" cy="38"/>
              </a:xfrm>
              <a:custGeom>
                <a:avLst/>
                <a:gdLst>
                  <a:gd name="T0" fmla="*/ 156 w 156"/>
                  <a:gd name="T1" fmla="*/ 109 h 109"/>
                  <a:gd name="T2" fmla="*/ 144 w 156"/>
                  <a:gd name="T3" fmla="*/ 96 h 109"/>
                  <a:gd name="T4" fmla="*/ 132 w 156"/>
                  <a:gd name="T5" fmla="*/ 84 h 109"/>
                  <a:gd name="T6" fmla="*/ 126 w 156"/>
                  <a:gd name="T7" fmla="*/ 84 h 109"/>
                  <a:gd name="T8" fmla="*/ 119 w 156"/>
                  <a:gd name="T9" fmla="*/ 84 h 109"/>
                  <a:gd name="T10" fmla="*/ 108 w 156"/>
                  <a:gd name="T11" fmla="*/ 73 h 109"/>
                  <a:gd name="T12" fmla="*/ 96 w 156"/>
                  <a:gd name="T13" fmla="*/ 61 h 109"/>
                  <a:gd name="T14" fmla="*/ 90 w 156"/>
                  <a:gd name="T15" fmla="*/ 61 h 109"/>
                  <a:gd name="T16" fmla="*/ 83 w 156"/>
                  <a:gd name="T17" fmla="*/ 61 h 109"/>
                  <a:gd name="T18" fmla="*/ 71 w 156"/>
                  <a:gd name="T19" fmla="*/ 49 h 109"/>
                  <a:gd name="T20" fmla="*/ 60 w 156"/>
                  <a:gd name="T21" fmla="*/ 36 h 109"/>
                  <a:gd name="T22" fmla="*/ 54 w 156"/>
                  <a:gd name="T23" fmla="*/ 36 h 109"/>
                  <a:gd name="T24" fmla="*/ 47 w 156"/>
                  <a:gd name="T25" fmla="*/ 36 h 109"/>
                  <a:gd name="T26" fmla="*/ 36 w 156"/>
                  <a:gd name="T27" fmla="*/ 25 h 109"/>
                  <a:gd name="T28" fmla="*/ 24 w 156"/>
                  <a:gd name="T29" fmla="*/ 13 h 109"/>
                  <a:gd name="T30" fmla="*/ 19 w 156"/>
                  <a:gd name="T31" fmla="*/ 13 h 109"/>
                  <a:gd name="T32" fmla="*/ 12 w 156"/>
                  <a:gd name="T33" fmla="*/ 13 h 109"/>
                  <a:gd name="T34" fmla="*/ 6 w 156"/>
                  <a:gd name="T35" fmla="*/ 7 h 109"/>
                  <a:gd name="T36" fmla="*/ 0 w 156"/>
                  <a:gd name="T37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6" h="109">
                    <a:moveTo>
                      <a:pt x="156" y="109"/>
                    </a:moveTo>
                    <a:lnTo>
                      <a:pt x="144" y="96"/>
                    </a:lnTo>
                    <a:lnTo>
                      <a:pt x="132" y="84"/>
                    </a:lnTo>
                    <a:lnTo>
                      <a:pt x="126" y="84"/>
                    </a:lnTo>
                    <a:lnTo>
                      <a:pt x="119" y="84"/>
                    </a:lnTo>
                    <a:lnTo>
                      <a:pt x="108" y="73"/>
                    </a:lnTo>
                    <a:lnTo>
                      <a:pt x="96" y="61"/>
                    </a:lnTo>
                    <a:lnTo>
                      <a:pt x="90" y="61"/>
                    </a:lnTo>
                    <a:lnTo>
                      <a:pt x="83" y="61"/>
                    </a:lnTo>
                    <a:lnTo>
                      <a:pt x="71" y="49"/>
                    </a:lnTo>
                    <a:lnTo>
                      <a:pt x="60" y="36"/>
                    </a:lnTo>
                    <a:lnTo>
                      <a:pt x="54" y="36"/>
                    </a:lnTo>
                    <a:lnTo>
                      <a:pt x="47" y="36"/>
                    </a:lnTo>
                    <a:lnTo>
                      <a:pt x="36" y="25"/>
                    </a:lnTo>
                    <a:lnTo>
                      <a:pt x="24" y="13"/>
                    </a:lnTo>
                    <a:lnTo>
                      <a:pt x="19" y="13"/>
                    </a:lnTo>
                    <a:lnTo>
                      <a:pt x="12" y="13"/>
                    </a:lnTo>
                    <a:lnTo>
                      <a:pt x="6" y="7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40" name="Freeform 344"/>
              <p:cNvSpPr>
                <a:spLocks/>
              </p:cNvSpPr>
              <p:nvPr/>
            </p:nvSpPr>
            <p:spPr bwMode="auto">
              <a:xfrm rot="60000" flipH="1">
                <a:off x="5009" y="1061"/>
                <a:ext cx="42" cy="32"/>
              </a:xfrm>
              <a:custGeom>
                <a:avLst/>
                <a:gdLst>
                  <a:gd name="T0" fmla="*/ 169 w 169"/>
                  <a:gd name="T1" fmla="*/ 95 h 95"/>
                  <a:gd name="T2" fmla="*/ 163 w 169"/>
                  <a:gd name="T3" fmla="*/ 90 h 95"/>
                  <a:gd name="T4" fmla="*/ 156 w 169"/>
                  <a:gd name="T5" fmla="*/ 83 h 95"/>
                  <a:gd name="T6" fmla="*/ 151 w 169"/>
                  <a:gd name="T7" fmla="*/ 83 h 95"/>
                  <a:gd name="T8" fmla="*/ 144 w 169"/>
                  <a:gd name="T9" fmla="*/ 83 h 95"/>
                  <a:gd name="T10" fmla="*/ 139 w 169"/>
                  <a:gd name="T11" fmla="*/ 78 h 95"/>
                  <a:gd name="T12" fmla="*/ 133 w 169"/>
                  <a:gd name="T13" fmla="*/ 72 h 95"/>
                  <a:gd name="T14" fmla="*/ 127 w 169"/>
                  <a:gd name="T15" fmla="*/ 72 h 95"/>
                  <a:gd name="T16" fmla="*/ 120 w 169"/>
                  <a:gd name="T17" fmla="*/ 72 h 95"/>
                  <a:gd name="T18" fmla="*/ 108 w 169"/>
                  <a:gd name="T19" fmla="*/ 60 h 95"/>
                  <a:gd name="T20" fmla="*/ 98 w 169"/>
                  <a:gd name="T21" fmla="*/ 47 h 95"/>
                  <a:gd name="T22" fmla="*/ 92 w 169"/>
                  <a:gd name="T23" fmla="*/ 47 h 95"/>
                  <a:gd name="T24" fmla="*/ 85 w 169"/>
                  <a:gd name="T25" fmla="*/ 47 h 95"/>
                  <a:gd name="T26" fmla="*/ 79 w 169"/>
                  <a:gd name="T27" fmla="*/ 41 h 95"/>
                  <a:gd name="T28" fmla="*/ 73 w 169"/>
                  <a:gd name="T29" fmla="*/ 35 h 95"/>
                  <a:gd name="T30" fmla="*/ 67 w 169"/>
                  <a:gd name="T31" fmla="*/ 35 h 95"/>
                  <a:gd name="T32" fmla="*/ 61 w 169"/>
                  <a:gd name="T33" fmla="*/ 35 h 95"/>
                  <a:gd name="T34" fmla="*/ 55 w 169"/>
                  <a:gd name="T35" fmla="*/ 30 h 95"/>
                  <a:gd name="T36" fmla="*/ 48 w 169"/>
                  <a:gd name="T37" fmla="*/ 22 h 95"/>
                  <a:gd name="T38" fmla="*/ 43 w 169"/>
                  <a:gd name="T39" fmla="*/ 22 h 95"/>
                  <a:gd name="T40" fmla="*/ 37 w 169"/>
                  <a:gd name="T41" fmla="*/ 22 h 95"/>
                  <a:gd name="T42" fmla="*/ 25 w 169"/>
                  <a:gd name="T43" fmla="*/ 12 h 95"/>
                  <a:gd name="T44" fmla="*/ 12 w 169"/>
                  <a:gd name="T45" fmla="*/ 0 h 95"/>
                  <a:gd name="T46" fmla="*/ 6 w 169"/>
                  <a:gd name="T47" fmla="*/ 0 h 95"/>
                  <a:gd name="T48" fmla="*/ 0 w 169"/>
                  <a:gd name="T49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69" h="95">
                    <a:moveTo>
                      <a:pt x="169" y="95"/>
                    </a:moveTo>
                    <a:lnTo>
                      <a:pt x="163" y="90"/>
                    </a:lnTo>
                    <a:lnTo>
                      <a:pt x="156" y="83"/>
                    </a:lnTo>
                    <a:lnTo>
                      <a:pt x="151" y="83"/>
                    </a:lnTo>
                    <a:lnTo>
                      <a:pt x="144" y="83"/>
                    </a:lnTo>
                    <a:lnTo>
                      <a:pt x="139" y="78"/>
                    </a:lnTo>
                    <a:lnTo>
                      <a:pt x="133" y="72"/>
                    </a:lnTo>
                    <a:lnTo>
                      <a:pt x="127" y="72"/>
                    </a:lnTo>
                    <a:lnTo>
                      <a:pt x="120" y="72"/>
                    </a:lnTo>
                    <a:lnTo>
                      <a:pt x="108" y="60"/>
                    </a:lnTo>
                    <a:lnTo>
                      <a:pt x="98" y="47"/>
                    </a:lnTo>
                    <a:lnTo>
                      <a:pt x="92" y="47"/>
                    </a:lnTo>
                    <a:lnTo>
                      <a:pt x="85" y="47"/>
                    </a:lnTo>
                    <a:lnTo>
                      <a:pt x="79" y="41"/>
                    </a:lnTo>
                    <a:lnTo>
                      <a:pt x="73" y="35"/>
                    </a:lnTo>
                    <a:lnTo>
                      <a:pt x="67" y="35"/>
                    </a:lnTo>
                    <a:lnTo>
                      <a:pt x="61" y="35"/>
                    </a:lnTo>
                    <a:lnTo>
                      <a:pt x="55" y="30"/>
                    </a:lnTo>
                    <a:lnTo>
                      <a:pt x="48" y="22"/>
                    </a:lnTo>
                    <a:lnTo>
                      <a:pt x="43" y="22"/>
                    </a:lnTo>
                    <a:lnTo>
                      <a:pt x="37" y="22"/>
                    </a:lnTo>
                    <a:lnTo>
                      <a:pt x="25" y="12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41" name="Freeform 345"/>
              <p:cNvSpPr>
                <a:spLocks/>
              </p:cNvSpPr>
              <p:nvPr/>
            </p:nvSpPr>
            <p:spPr bwMode="auto">
              <a:xfrm rot="60000" flipH="1">
                <a:off x="5087" y="1017"/>
                <a:ext cx="35" cy="20"/>
              </a:xfrm>
              <a:custGeom>
                <a:avLst/>
                <a:gdLst>
                  <a:gd name="T0" fmla="*/ 144 w 144"/>
                  <a:gd name="T1" fmla="*/ 60 h 60"/>
                  <a:gd name="T2" fmla="*/ 132 w 144"/>
                  <a:gd name="T3" fmla="*/ 60 h 60"/>
                  <a:gd name="T4" fmla="*/ 119 w 144"/>
                  <a:gd name="T5" fmla="*/ 60 h 60"/>
                  <a:gd name="T6" fmla="*/ 114 w 144"/>
                  <a:gd name="T7" fmla="*/ 54 h 60"/>
                  <a:gd name="T8" fmla="*/ 108 w 144"/>
                  <a:gd name="T9" fmla="*/ 47 h 60"/>
                  <a:gd name="T10" fmla="*/ 102 w 144"/>
                  <a:gd name="T11" fmla="*/ 47 h 60"/>
                  <a:gd name="T12" fmla="*/ 96 w 144"/>
                  <a:gd name="T13" fmla="*/ 47 h 60"/>
                  <a:gd name="T14" fmla="*/ 90 w 144"/>
                  <a:gd name="T15" fmla="*/ 42 h 60"/>
                  <a:gd name="T16" fmla="*/ 83 w 144"/>
                  <a:gd name="T17" fmla="*/ 36 h 60"/>
                  <a:gd name="T18" fmla="*/ 71 w 144"/>
                  <a:gd name="T19" fmla="*/ 36 h 60"/>
                  <a:gd name="T20" fmla="*/ 60 w 144"/>
                  <a:gd name="T21" fmla="*/ 36 h 60"/>
                  <a:gd name="T22" fmla="*/ 54 w 144"/>
                  <a:gd name="T23" fmla="*/ 30 h 60"/>
                  <a:gd name="T24" fmla="*/ 48 w 144"/>
                  <a:gd name="T25" fmla="*/ 23 h 60"/>
                  <a:gd name="T26" fmla="*/ 42 w 144"/>
                  <a:gd name="T27" fmla="*/ 23 h 60"/>
                  <a:gd name="T28" fmla="*/ 36 w 144"/>
                  <a:gd name="T29" fmla="*/ 23 h 60"/>
                  <a:gd name="T30" fmla="*/ 30 w 144"/>
                  <a:gd name="T31" fmla="*/ 19 h 60"/>
                  <a:gd name="T32" fmla="*/ 23 w 144"/>
                  <a:gd name="T33" fmla="*/ 12 h 60"/>
                  <a:gd name="T34" fmla="*/ 18 w 144"/>
                  <a:gd name="T35" fmla="*/ 12 h 60"/>
                  <a:gd name="T36" fmla="*/ 12 w 144"/>
                  <a:gd name="T37" fmla="*/ 12 h 60"/>
                  <a:gd name="T38" fmla="*/ 6 w 144"/>
                  <a:gd name="T39" fmla="*/ 6 h 60"/>
                  <a:gd name="T40" fmla="*/ 0 w 144"/>
                  <a:gd name="T41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4" h="60">
                    <a:moveTo>
                      <a:pt x="144" y="60"/>
                    </a:moveTo>
                    <a:lnTo>
                      <a:pt x="132" y="60"/>
                    </a:lnTo>
                    <a:lnTo>
                      <a:pt x="119" y="60"/>
                    </a:lnTo>
                    <a:lnTo>
                      <a:pt x="114" y="54"/>
                    </a:lnTo>
                    <a:lnTo>
                      <a:pt x="108" y="47"/>
                    </a:lnTo>
                    <a:lnTo>
                      <a:pt x="102" y="47"/>
                    </a:lnTo>
                    <a:lnTo>
                      <a:pt x="96" y="47"/>
                    </a:lnTo>
                    <a:lnTo>
                      <a:pt x="90" y="42"/>
                    </a:lnTo>
                    <a:lnTo>
                      <a:pt x="83" y="36"/>
                    </a:lnTo>
                    <a:lnTo>
                      <a:pt x="71" y="36"/>
                    </a:lnTo>
                    <a:lnTo>
                      <a:pt x="60" y="36"/>
                    </a:lnTo>
                    <a:lnTo>
                      <a:pt x="54" y="30"/>
                    </a:lnTo>
                    <a:lnTo>
                      <a:pt x="48" y="23"/>
                    </a:lnTo>
                    <a:lnTo>
                      <a:pt x="42" y="23"/>
                    </a:lnTo>
                    <a:lnTo>
                      <a:pt x="36" y="23"/>
                    </a:lnTo>
                    <a:lnTo>
                      <a:pt x="30" y="19"/>
                    </a:lnTo>
                    <a:lnTo>
                      <a:pt x="23" y="12"/>
                    </a:lnTo>
                    <a:lnTo>
                      <a:pt x="18" y="12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8842" name="Freeform 346"/>
              <p:cNvSpPr>
                <a:spLocks/>
              </p:cNvSpPr>
              <p:nvPr/>
            </p:nvSpPr>
            <p:spPr bwMode="auto">
              <a:xfrm rot="60000" flipH="1">
                <a:off x="5155" y="989"/>
                <a:ext cx="40" cy="17"/>
              </a:xfrm>
              <a:custGeom>
                <a:avLst/>
                <a:gdLst>
                  <a:gd name="T0" fmla="*/ 156 w 156"/>
                  <a:gd name="T1" fmla="*/ 48 h 48"/>
                  <a:gd name="T2" fmla="*/ 150 w 156"/>
                  <a:gd name="T3" fmla="*/ 43 h 48"/>
                  <a:gd name="T4" fmla="*/ 145 w 156"/>
                  <a:gd name="T5" fmla="*/ 36 h 48"/>
                  <a:gd name="T6" fmla="*/ 139 w 156"/>
                  <a:gd name="T7" fmla="*/ 36 h 48"/>
                  <a:gd name="T8" fmla="*/ 132 w 156"/>
                  <a:gd name="T9" fmla="*/ 36 h 48"/>
                  <a:gd name="T10" fmla="*/ 121 w 156"/>
                  <a:gd name="T11" fmla="*/ 24 h 48"/>
                  <a:gd name="T12" fmla="*/ 109 w 156"/>
                  <a:gd name="T13" fmla="*/ 13 h 48"/>
                  <a:gd name="T14" fmla="*/ 104 w 156"/>
                  <a:gd name="T15" fmla="*/ 13 h 48"/>
                  <a:gd name="T16" fmla="*/ 96 w 156"/>
                  <a:gd name="T17" fmla="*/ 13 h 48"/>
                  <a:gd name="T18" fmla="*/ 91 w 156"/>
                  <a:gd name="T19" fmla="*/ 7 h 48"/>
                  <a:gd name="T20" fmla="*/ 85 w 156"/>
                  <a:gd name="T21" fmla="*/ 0 h 48"/>
                  <a:gd name="T22" fmla="*/ 64 w 156"/>
                  <a:gd name="T23" fmla="*/ 0 h 48"/>
                  <a:gd name="T24" fmla="*/ 43 w 156"/>
                  <a:gd name="T25" fmla="*/ 0 h 48"/>
                  <a:gd name="T26" fmla="*/ 23 w 156"/>
                  <a:gd name="T27" fmla="*/ 0 h 48"/>
                  <a:gd name="T28" fmla="*/ 0 w 156"/>
                  <a:gd name="T2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56" h="48">
                    <a:moveTo>
                      <a:pt x="156" y="48"/>
                    </a:moveTo>
                    <a:lnTo>
                      <a:pt x="150" y="43"/>
                    </a:lnTo>
                    <a:lnTo>
                      <a:pt x="145" y="36"/>
                    </a:lnTo>
                    <a:lnTo>
                      <a:pt x="139" y="36"/>
                    </a:lnTo>
                    <a:lnTo>
                      <a:pt x="132" y="36"/>
                    </a:lnTo>
                    <a:lnTo>
                      <a:pt x="121" y="24"/>
                    </a:lnTo>
                    <a:lnTo>
                      <a:pt x="109" y="13"/>
                    </a:lnTo>
                    <a:lnTo>
                      <a:pt x="104" y="13"/>
                    </a:lnTo>
                    <a:lnTo>
                      <a:pt x="96" y="13"/>
                    </a:lnTo>
                    <a:lnTo>
                      <a:pt x="91" y="7"/>
                    </a:lnTo>
                    <a:lnTo>
                      <a:pt x="85" y="0"/>
                    </a:lnTo>
                    <a:lnTo>
                      <a:pt x="64" y="0"/>
                    </a:lnTo>
                    <a:lnTo>
                      <a:pt x="43" y="0"/>
                    </a:lnTo>
                    <a:lnTo>
                      <a:pt x="23" y="0"/>
                    </a:ln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18843" name="Freeform 347"/>
            <p:cNvSpPr>
              <a:spLocks/>
            </p:cNvSpPr>
            <p:nvPr/>
          </p:nvSpPr>
          <p:spPr bwMode="auto">
            <a:xfrm>
              <a:off x="4563" y="2153"/>
              <a:ext cx="15" cy="805"/>
            </a:xfrm>
            <a:custGeom>
              <a:avLst/>
              <a:gdLst>
                <a:gd name="T0" fmla="*/ 6 w 24"/>
                <a:gd name="T1" fmla="*/ 0 h 1283"/>
                <a:gd name="T2" fmla="*/ 24 w 24"/>
                <a:gd name="T3" fmla="*/ 719 h 1283"/>
                <a:gd name="T4" fmla="*/ 0 w 24"/>
                <a:gd name="T5" fmla="*/ 1283 h 1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283">
                  <a:moveTo>
                    <a:pt x="6" y="0"/>
                  </a:moveTo>
                  <a:lnTo>
                    <a:pt x="24" y="719"/>
                  </a:lnTo>
                  <a:lnTo>
                    <a:pt x="0" y="1283"/>
                  </a:lnTo>
                </a:path>
              </a:pathLst>
            </a:custGeom>
            <a:noFill/>
            <a:ln w="19050" cap="flat" cmpd="sng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18844" name="Group 348"/>
          <p:cNvGrpSpPr>
            <a:grpSpLocks/>
          </p:cNvGrpSpPr>
          <p:nvPr/>
        </p:nvGrpSpPr>
        <p:grpSpPr bwMode="auto">
          <a:xfrm>
            <a:off x="1393825" y="815975"/>
            <a:ext cx="6046788" cy="4762500"/>
            <a:chOff x="878" y="514"/>
            <a:chExt cx="3809" cy="3000"/>
          </a:xfrm>
        </p:grpSpPr>
        <p:sp>
          <p:nvSpPr>
            <p:cNvPr id="618845" name="AutoShape 349"/>
            <p:cNvSpPr>
              <a:spLocks noChangeArrowheads="1"/>
            </p:cNvSpPr>
            <p:nvPr/>
          </p:nvSpPr>
          <p:spPr bwMode="auto">
            <a:xfrm>
              <a:off x="1392" y="799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8846" name="Text Box 350"/>
            <p:cNvSpPr txBox="1">
              <a:spLocks noChangeArrowheads="1"/>
            </p:cNvSpPr>
            <p:nvPr/>
          </p:nvSpPr>
          <p:spPr bwMode="auto">
            <a:xfrm>
              <a:off x="878" y="3226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CaO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18847" name="Text Box 351"/>
            <p:cNvSpPr txBox="1">
              <a:spLocks noChangeArrowheads="1"/>
            </p:cNvSpPr>
            <p:nvPr/>
          </p:nvSpPr>
          <p:spPr bwMode="auto">
            <a:xfrm>
              <a:off x="4198" y="3226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8848" name="Text Box 352"/>
            <p:cNvSpPr txBox="1">
              <a:spLocks noChangeArrowheads="1"/>
            </p:cNvSpPr>
            <p:nvPr/>
          </p:nvSpPr>
          <p:spPr bwMode="auto">
            <a:xfrm>
              <a:off x="2526" y="514"/>
              <a:ext cx="4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UO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18849" name="Text Box 353"/>
            <p:cNvSpPr txBox="1">
              <a:spLocks noChangeArrowheads="1"/>
            </p:cNvSpPr>
            <p:nvPr/>
          </p:nvSpPr>
          <p:spPr bwMode="auto">
            <a:xfrm>
              <a:off x="2588" y="2013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18850" name="Line 354"/>
            <p:cNvSpPr>
              <a:spLocks noChangeShapeType="1"/>
            </p:cNvSpPr>
            <p:nvPr/>
          </p:nvSpPr>
          <p:spPr bwMode="auto">
            <a:xfrm>
              <a:off x="2792" y="795"/>
              <a:ext cx="1403" cy="2431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1" name="Text Box 355"/>
            <p:cNvSpPr txBox="1">
              <a:spLocks noChangeArrowheads="1"/>
            </p:cNvSpPr>
            <p:nvPr/>
          </p:nvSpPr>
          <p:spPr bwMode="auto">
            <a:xfrm rot="3600000">
              <a:off x="3023" y="1740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18852" name="Line 356"/>
            <p:cNvSpPr>
              <a:spLocks noChangeShapeType="1"/>
            </p:cNvSpPr>
            <p:nvPr/>
          </p:nvSpPr>
          <p:spPr bwMode="auto">
            <a:xfrm flipH="1">
              <a:off x="3152" y="1119"/>
              <a:ext cx="999" cy="28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3" name="Line 357"/>
            <p:cNvSpPr>
              <a:spLocks noChangeShapeType="1"/>
            </p:cNvSpPr>
            <p:nvPr/>
          </p:nvSpPr>
          <p:spPr bwMode="auto">
            <a:xfrm>
              <a:off x="1418" y="2143"/>
              <a:ext cx="984" cy="1055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4" name="Line 358"/>
            <p:cNvSpPr>
              <a:spLocks noChangeShapeType="1"/>
            </p:cNvSpPr>
            <p:nvPr/>
          </p:nvSpPr>
          <p:spPr bwMode="auto">
            <a:xfrm>
              <a:off x="1415" y="3226"/>
              <a:ext cx="2793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5" name="Line 359"/>
            <p:cNvSpPr>
              <a:spLocks noChangeShapeType="1"/>
            </p:cNvSpPr>
            <p:nvPr/>
          </p:nvSpPr>
          <p:spPr bwMode="auto">
            <a:xfrm flipV="1">
              <a:off x="1394" y="797"/>
              <a:ext cx="1405" cy="2428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56" name="Line 360"/>
            <p:cNvSpPr>
              <a:spLocks noChangeShapeType="1"/>
            </p:cNvSpPr>
            <p:nvPr/>
          </p:nvSpPr>
          <p:spPr bwMode="auto">
            <a:xfrm flipH="1" flipV="1">
              <a:off x="2345" y="1630"/>
              <a:ext cx="2081" cy="137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18857" name="Text Box 361"/>
          <p:cNvSpPr txBox="1">
            <a:spLocks noChangeArrowheads="1"/>
          </p:cNvSpPr>
          <p:nvPr/>
        </p:nvSpPr>
        <p:spPr bwMode="auto">
          <a:xfrm>
            <a:off x="7380288" y="1211263"/>
            <a:ext cx="103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sp>
        <p:nvSpPr>
          <p:cNvPr id="618858" name="Text Box 362"/>
          <p:cNvSpPr txBox="1">
            <a:spLocks noChangeArrowheads="1"/>
          </p:cNvSpPr>
          <p:nvPr/>
        </p:nvSpPr>
        <p:spPr bwMode="auto">
          <a:xfrm>
            <a:off x="931863" y="3884613"/>
            <a:ext cx="11112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Allen W.C.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Snow R. B.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(1955)</a:t>
            </a:r>
          </a:p>
        </p:txBody>
      </p:sp>
      <p:pic>
        <p:nvPicPr>
          <p:cNvPr id="618859" name="Picture 363" descr="CaO-Fe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0"/>
          <a:stretch>
            <a:fillRect/>
          </a:stretch>
        </p:blipFill>
        <p:spPr bwMode="auto">
          <a:xfrm>
            <a:off x="0" y="1323975"/>
            <a:ext cx="3081338" cy="245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F5D17-B624-4157-ACB3-F3DEE67B6646}" type="slidenum">
              <a:rPr lang="en-GB"/>
              <a:pPr/>
              <a:t>15</a:t>
            </a:fld>
            <a:endParaRPr lang="en-GB"/>
          </a:p>
        </p:txBody>
      </p:sp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(3)</a:t>
            </a:r>
            <a:endParaRPr lang="en-GB">
              <a:effectLst/>
            </a:endParaRPr>
          </a:p>
        </p:txBody>
      </p:sp>
      <p:sp>
        <p:nvSpPr>
          <p:cNvPr id="620907" name="Rectangle 363"/>
          <p:cNvSpPr>
            <a:spLocks noChangeArrowheads="1"/>
          </p:cNvSpPr>
          <p:nvPr/>
        </p:nvSpPr>
        <p:spPr bwMode="auto">
          <a:xfrm>
            <a:off x="514350" y="661988"/>
            <a:ext cx="1917700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ZrO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-FeO-SiO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</a:p>
          <a:p>
            <a:pPr algn="just" defTabSz="762000">
              <a:tabLst>
                <a:tab pos="990600" algn="l"/>
              </a:tabLst>
            </a:pP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20908" name="Group 364"/>
          <p:cNvGrpSpPr>
            <a:grpSpLocks/>
          </p:cNvGrpSpPr>
          <p:nvPr/>
        </p:nvGrpSpPr>
        <p:grpSpPr bwMode="auto">
          <a:xfrm>
            <a:off x="5911850" y="1103313"/>
            <a:ext cx="2889250" cy="2168525"/>
            <a:chOff x="3712" y="601"/>
            <a:chExt cx="1820" cy="1366"/>
          </a:xfrm>
        </p:grpSpPr>
        <p:sp>
          <p:nvSpPr>
            <p:cNvPr id="620909" name="Line 365"/>
            <p:cNvSpPr>
              <a:spLocks noChangeShapeType="1"/>
            </p:cNvSpPr>
            <p:nvPr/>
          </p:nvSpPr>
          <p:spPr bwMode="auto">
            <a:xfrm flipH="1">
              <a:off x="4058" y="1669"/>
              <a:ext cx="14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0" name="Rectangle 366"/>
            <p:cNvSpPr>
              <a:spLocks noChangeArrowheads="1"/>
            </p:cNvSpPr>
            <p:nvPr/>
          </p:nvSpPr>
          <p:spPr bwMode="auto">
            <a:xfrm>
              <a:off x="4416" y="1897"/>
              <a:ext cx="544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FeO (mol %)</a:t>
              </a:r>
              <a:endParaRPr lang="ru-RU" sz="1000"/>
            </a:p>
          </p:txBody>
        </p:sp>
        <p:sp>
          <p:nvSpPr>
            <p:cNvPr id="620911" name="Line 367"/>
            <p:cNvSpPr>
              <a:spLocks noChangeShapeType="1"/>
            </p:cNvSpPr>
            <p:nvPr/>
          </p:nvSpPr>
          <p:spPr bwMode="auto">
            <a:xfrm flipH="1" flipV="1">
              <a:off x="3929" y="1760"/>
              <a:ext cx="30" cy="25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2" name="Line 368"/>
            <p:cNvSpPr>
              <a:spLocks noChangeShapeType="1"/>
            </p:cNvSpPr>
            <p:nvPr/>
          </p:nvSpPr>
          <p:spPr bwMode="auto">
            <a:xfrm>
              <a:off x="3964" y="1665"/>
              <a:ext cx="153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3" name="Line 369"/>
            <p:cNvSpPr>
              <a:spLocks noChangeShapeType="1"/>
            </p:cNvSpPr>
            <p:nvPr/>
          </p:nvSpPr>
          <p:spPr bwMode="auto">
            <a:xfrm flipH="1">
              <a:off x="3929" y="717"/>
              <a:ext cx="0" cy="10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4" name="Line 370"/>
            <p:cNvSpPr>
              <a:spLocks noChangeShapeType="1"/>
            </p:cNvSpPr>
            <p:nvPr/>
          </p:nvSpPr>
          <p:spPr bwMode="auto">
            <a:xfrm flipH="1">
              <a:off x="3929" y="180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5" name="Line 371"/>
            <p:cNvSpPr>
              <a:spLocks noChangeShapeType="1"/>
            </p:cNvSpPr>
            <p:nvPr/>
          </p:nvSpPr>
          <p:spPr bwMode="auto">
            <a:xfrm flipH="1">
              <a:off x="3929" y="174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6" name="Line 372"/>
            <p:cNvSpPr>
              <a:spLocks noChangeShapeType="1"/>
            </p:cNvSpPr>
            <p:nvPr/>
          </p:nvSpPr>
          <p:spPr bwMode="auto">
            <a:xfrm flipH="1">
              <a:off x="3929" y="1684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7" name="Line 373"/>
            <p:cNvSpPr>
              <a:spLocks noChangeShapeType="1"/>
            </p:cNvSpPr>
            <p:nvPr/>
          </p:nvSpPr>
          <p:spPr bwMode="auto">
            <a:xfrm flipH="1">
              <a:off x="3929" y="162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8" name="Line 374"/>
            <p:cNvSpPr>
              <a:spLocks noChangeShapeType="1"/>
            </p:cNvSpPr>
            <p:nvPr/>
          </p:nvSpPr>
          <p:spPr bwMode="auto">
            <a:xfrm flipH="1">
              <a:off x="3929" y="156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19" name="Line 375"/>
            <p:cNvSpPr>
              <a:spLocks noChangeShapeType="1"/>
            </p:cNvSpPr>
            <p:nvPr/>
          </p:nvSpPr>
          <p:spPr bwMode="auto">
            <a:xfrm flipH="1">
              <a:off x="3929" y="1503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0" name="Line 376"/>
            <p:cNvSpPr>
              <a:spLocks noChangeShapeType="1"/>
            </p:cNvSpPr>
            <p:nvPr/>
          </p:nvSpPr>
          <p:spPr bwMode="auto">
            <a:xfrm flipH="1">
              <a:off x="3929" y="144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1" name="Line 377"/>
            <p:cNvSpPr>
              <a:spLocks noChangeShapeType="1"/>
            </p:cNvSpPr>
            <p:nvPr/>
          </p:nvSpPr>
          <p:spPr bwMode="auto">
            <a:xfrm flipH="1">
              <a:off x="3929" y="138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2" name="Line 378"/>
            <p:cNvSpPr>
              <a:spLocks noChangeShapeType="1"/>
            </p:cNvSpPr>
            <p:nvPr/>
          </p:nvSpPr>
          <p:spPr bwMode="auto">
            <a:xfrm flipH="1">
              <a:off x="3929" y="1321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3" name="Line 379"/>
            <p:cNvSpPr>
              <a:spLocks noChangeShapeType="1"/>
            </p:cNvSpPr>
            <p:nvPr/>
          </p:nvSpPr>
          <p:spPr bwMode="auto">
            <a:xfrm flipH="1">
              <a:off x="3929" y="126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4" name="Line 380"/>
            <p:cNvSpPr>
              <a:spLocks noChangeShapeType="1"/>
            </p:cNvSpPr>
            <p:nvPr/>
          </p:nvSpPr>
          <p:spPr bwMode="auto">
            <a:xfrm flipH="1">
              <a:off x="3929" y="120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5" name="Line 381"/>
            <p:cNvSpPr>
              <a:spLocks noChangeShapeType="1"/>
            </p:cNvSpPr>
            <p:nvPr/>
          </p:nvSpPr>
          <p:spPr bwMode="auto">
            <a:xfrm flipH="1">
              <a:off x="3929" y="114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6" name="Line 382"/>
            <p:cNvSpPr>
              <a:spLocks noChangeShapeType="1"/>
            </p:cNvSpPr>
            <p:nvPr/>
          </p:nvSpPr>
          <p:spPr bwMode="auto">
            <a:xfrm flipH="1">
              <a:off x="3929" y="1080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7" name="Line 383"/>
            <p:cNvSpPr>
              <a:spLocks noChangeShapeType="1"/>
            </p:cNvSpPr>
            <p:nvPr/>
          </p:nvSpPr>
          <p:spPr bwMode="auto">
            <a:xfrm flipH="1">
              <a:off x="3929" y="1019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8" name="Line 384"/>
            <p:cNvSpPr>
              <a:spLocks noChangeShapeType="1"/>
            </p:cNvSpPr>
            <p:nvPr/>
          </p:nvSpPr>
          <p:spPr bwMode="auto">
            <a:xfrm flipH="1">
              <a:off x="3929" y="959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29" name="Line 385"/>
            <p:cNvSpPr>
              <a:spLocks noChangeShapeType="1"/>
            </p:cNvSpPr>
            <p:nvPr/>
          </p:nvSpPr>
          <p:spPr bwMode="auto">
            <a:xfrm flipH="1">
              <a:off x="3929" y="899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0" name="Line 386"/>
            <p:cNvSpPr>
              <a:spLocks noChangeShapeType="1"/>
            </p:cNvSpPr>
            <p:nvPr/>
          </p:nvSpPr>
          <p:spPr bwMode="auto">
            <a:xfrm flipH="1">
              <a:off x="3929" y="838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1" name="Line 387"/>
            <p:cNvSpPr>
              <a:spLocks noChangeShapeType="1"/>
            </p:cNvSpPr>
            <p:nvPr/>
          </p:nvSpPr>
          <p:spPr bwMode="auto">
            <a:xfrm flipH="1">
              <a:off x="5499" y="704"/>
              <a:ext cx="0" cy="11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2" name="Line 388"/>
            <p:cNvSpPr>
              <a:spLocks noChangeShapeType="1"/>
            </p:cNvSpPr>
            <p:nvPr/>
          </p:nvSpPr>
          <p:spPr bwMode="auto">
            <a:xfrm>
              <a:off x="5487" y="180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3" name="Line 389"/>
            <p:cNvSpPr>
              <a:spLocks noChangeShapeType="1"/>
            </p:cNvSpPr>
            <p:nvPr/>
          </p:nvSpPr>
          <p:spPr bwMode="auto">
            <a:xfrm>
              <a:off x="5487" y="1745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4" name="Line 390"/>
            <p:cNvSpPr>
              <a:spLocks noChangeShapeType="1"/>
            </p:cNvSpPr>
            <p:nvPr/>
          </p:nvSpPr>
          <p:spPr bwMode="auto">
            <a:xfrm>
              <a:off x="5487" y="1684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5" name="Line 391"/>
            <p:cNvSpPr>
              <a:spLocks noChangeShapeType="1"/>
            </p:cNvSpPr>
            <p:nvPr/>
          </p:nvSpPr>
          <p:spPr bwMode="auto">
            <a:xfrm>
              <a:off x="5487" y="162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6" name="Line 392"/>
            <p:cNvSpPr>
              <a:spLocks noChangeShapeType="1"/>
            </p:cNvSpPr>
            <p:nvPr/>
          </p:nvSpPr>
          <p:spPr bwMode="auto">
            <a:xfrm>
              <a:off x="5487" y="1563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7" name="Line 393"/>
            <p:cNvSpPr>
              <a:spLocks noChangeShapeType="1"/>
            </p:cNvSpPr>
            <p:nvPr/>
          </p:nvSpPr>
          <p:spPr bwMode="auto">
            <a:xfrm>
              <a:off x="5487" y="1503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8" name="Line 394"/>
            <p:cNvSpPr>
              <a:spLocks noChangeShapeType="1"/>
            </p:cNvSpPr>
            <p:nvPr/>
          </p:nvSpPr>
          <p:spPr bwMode="auto">
            <a:xfrm>
              <a:off x="5487" y="144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39" name="Line 395"/>
            <p:cNvSpPr>
              <a:spLocks noChangeShapeType="1"/>
            </p:cNvSpPr>
            <p:nvPr/>
          </p:nvSpPr>
          <p:spPr bwMode="auto">
            <a:xfrm>
              <a:off x="5487" y="1382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0" name="Line 396"/>
            <p:cNvSpPr>
              <a:spLocks noChangeShapeType="1"/>
            </p:cNvSpPr>
            <p:nvPr/>
          </p:nvSpPr>
          <p:spPr bwMode="auto">
            <a:xfrm>
              <a:off x="5487" y="1321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1" name="Line 397"/>
            <p:cNvSpPr>
              <a:spLocks noChangeShapeType="1"/>
            </p:cNvSpPr>
            <p:nvPr/>
          </p:nvSpPr>
          <p:spPr bwMode="auto">
            <a:xfrm>
              <a:off x="5487" y="126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2" name="Line 398"/>
            <p:cNvSpPr>
              <a:spLocks noChangeShapeType="1"/>
            </p:cNvSpPr>
            <p:nvPr/>
          </p:nvSpPr>
          <p:spPr bwMode="auto">
            <a:xfrm>
              <a:off x="5487" y="120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3" name="Line 399"/>
            <p:cNvSpPr>
              <a:spLocks noChangeShapeType="1"/>
            </p:cNvSpPr>
            <p:nvPr/>
          </p:nvSpPr>
          <p:spPr bwMode="auto">
            <a:xfrm>
              <a:off x="5487" y="1141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4" name="Line 400"/>
            <p:cNvSpPr>
              <a:spLocks noChangeShapeType="1"/>
            </p:cNvSpPr>
            <p:nvPr/>
          </p:nvSpPr>
          <p:spPr bwMode="auto">
            <a:xfrm>
              <a:off x="5487" y="1080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5" name="Line 401"/>
            <p:cNvSpPr>
              <a:spLocks noChangeShapeType="1"/>
            </p:cNvSpPr>
            <p:nvPr/>
          </p:nvSpPr>
          <p:spPr bwMode="auto">
            <a:xfrm>
              <a:off x="5487" y="1019"/>
              <a:ext cx="1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6" name="Line 402"/>
            <p:cNvSpPr>
              <a:spLocks noChangeShapeType="1"/>
            </p:cNvSpPr>
            <p:nvPr/>
          </p:nvSpPr>
          <p:spPr bwMode="auto">
            <a:xfrm>
              <a:off x="5487" y="959"/>
              <a:ext cx="1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7" name="Line 403"/>
            <p:cNvSpPr>
              <a:spLocks noChangeShapeType="1"/>
            </p:cNvSpPr>
            <p:nvPr/>
          </p:nvSpPr>
          <p:spPr bwMode="auto">
            <a:xfrm flipH="1">
              <a:off x="3931" y="1805"/>
              <a:ext cx="15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8" name="Line 404"/>
            <p:cNvSpPr>
              <a:spLocks noChangeShapeType="1"/>
            </p:cNvSpPr>
            <p:nvPr/>
          </p:nvSpPr>
          <p:spPr bwMode="auto">
            <a:xfrm flipH="1" flipV="1">
              <a:off x="5342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49" name="Line 405"/>
            <p:cNvSpPr>
              <a:spLocks noChangeShapeType="1"/>
            </p:cNvSpPr>
            <p:nvPr/>
          </p:nvSpPr>
          <p:spPr bwMode="auto">
            <a:xfrm flipH="1" flipV="1">
              <a:off x="5185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0" name="Line 406"/>
            <p:cNvSpPr>
              <a:spLocks noChangeShapeType="1"/>
            </p:cNvSpPr>
            <p:nvPr/>
          </p:nvSpPr>
          <p:spPr bwMode="auto">
            <a:xfrm flipH="1" flipV="1">
              <a:off x="5028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1" name="Line 407"/>
            <p:cNvSpPr>
              <a:spLocks noChangeShapeType="1"/>
            </p:cNvSpPr>
            <p:nvPr/>
          </p:nvSpPr>
          <p:spPr bwMode="auto">
            <a:xfrm flipH="1" flipV="1">
              <a:off x="4872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2" name="Line 408"/>
            <p:cNvSpPr>
              <a:spLocks noChangeShapeType="1"/>
            </p:cNvSpPr>
            <p:nvPr/>
          </p:nvSpPr>
          <p:spPr bwMode="auto">
            <a:xfrm flipH="1" flipV="1">
              <a:off x="4715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3" name="Line 409"/>
            <p:cNvSpPr>
              <a:spLocks noChangeShapeType="1"/>
            </p:cNvSpPr>
            <p:nvPr/>
          </p:nvSpPr>
          <p:spPr bwMode="auto">
            <a:xfrm flipH="1" flipV="1">
              <a:off x="4558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4" name="Line 410"/>
            <p:cNvSpPr>
              <a:spLocks noChangeShapeType="1"/>
            </p:cNvSpPr>
            <p:nvPr/>
          </p:nvSpPr>
          <p:spPr bwMode="auto">
            <a:xfrm flipH="1" flipV="1">
              <a:off x="4401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5" name="Line 411"/>
            <p:cNvSpPr>
              <a:spLocks noChangeShapeType="1"/>
            </p:cNvSpPr>
            <p:nvPr/>
          </p:nvSpPr>
          <p:spPr bwMode="auto">
            <a:xfrm flipH="1" flipV="1">
              <a:off x="4245" y="1793"/>
              <a:ext cx="0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6" name="Line 412"/>
            <p:cNvSpPr>
              <a:spLocks noChangeShapeType="1"/>
            </p:cNvSpPr>
            <p:nvPr/>
          </p:nvSpPr>
          <p:spPr bwMode="auto">
            <a:xfrm flipH="1" flipV="1">
              <a:off x="4087" y="1793"/>
              <a:ext cx="1" cy="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7" name="Freeform 413"/>
            <p:cNvSpPr>
              <a:spLocks/>
            </p:cNvSpPr>
            <p:nvPr/>
          </p:nvSpPr>
          <p:spPr bwMode="auto">
            <a:xfrm flipH="1">
              <a:off x="4777" y="1243"/>
              <a:ext cx="220" cy="143"/>
            </a:xfrm>
            <a:custGeom>
              <a:avLst/>
              <a:gdLst>
                <a:gd name="T0" fmla="*/ 0 w 902"/>
                <a:gd name="T1" fmla="*/ 562 h 562"/>
                <a:gd name="T2" fmla="*/ 24 w 902"/>
                <a:gd name="T3" fmla="*/ 549 h 562"/>
                <a:gd name="T4" fmla="*/ 49 w 902"/>
                <a:gd name="T5" fmla="*/ 535 h 562"/>
                <a:gd name="T6" fmla="*/ 77 w 902"/>
                <a:gd name="T7" fmla="*/ 520 h 562"/>
                <a:gd name="T8" fmla="*/ 105 w 902"/>
                <a:gd name="T9" fmla="*/ 504 h 562"/>
                <a:gd name="T10" fmla="*/ 163 w 902"/>
                <a:gd name="T11" fmla="*/ 469 h 562"/>
                <a:gd name="T12" fmla="*/ 224 w 902"/>
                <a:gd name="T13" fmla="*/ 431 h 562"/>
                <a:gd name="T14" fmla="*/ 289 w 902"/>
                <a:gd name="T15" fmla="*/ 391 h 562"/>
                <a:gd name="T16" fmla="*/ 354 w 902"/>
                <a:gd name="T17" fmla="*/ 351 h 562"/>
                <a:gd name="T18" fmla="*/ 420 w 902"/>
                <a:gd name="T19" fmla="*/ 308 h 562"/>
                <a:gd name="T20" fmla="*/ 487 w 902"/>
                <a:gd name="T21" fmla="*/ 266 h 562"/>
                <a:gd name="T22" fmla="*/ 551 w 902"/>
                <a:gd name="T23" fmla="*/ 224 h 562"/>
                <a:gd name="T24" fmla="*/ 614 w 902"/>
                <a:gd name="T25" fmla="*/ 183 h 562"/>
                <a:gd name="T26" fmla="*/ 674 w 902"/>
                <a:gd name="T27" fmla="*/ 143 h 562"/>
                <a:gd name="T28" fmla="*/ 703 w 902"/>
                <a:gd name="T29" fmla="*/ 126 h 562"/>
                <a:gd name="T30" fmla="*/ 730 w 902"/>
                <a:gd name="T31" fmla="*/ 107 h 562"/>
                <a:gd name="T32" fmla="*/ 757 w 902"/>
                <a:gd name="T33" fmla="*/ 91 h 562"/>
                <a:gd name="T34" fmla="*/ 782 w 902"/>
                <a:gd name="T35" fmla="*/ 75 h 562"/>
                <a:gd name="T36" fmla="*/ 806 w 902"/>
                <a:gd name="T37" fmla="*/ 59 h 562"/>
                <a:gd name="T38" fmla="*/ 829 w 902"/>
                <a:gd name="T39" fmla="*/ 44 h 562"/>
                <a:gd name="T40" fmla="*/ 849 w 902"/>
                <a:gd name="T41" fmla="*/ 32 h 562"/>
                <a:gd name="T42" fmla="*/ 868 w 902"/>
                <a:gd name="T43" fmla="*/ 19 h 562"/>
                <a:gd name="T44" fmla="*/ 886 w 902"/>
                <a:gd name="T45" fmla="*/ 9 h 562"/>
                <a:gd name="T46" fmla="*/ 902 w 902"/>
                <a:gd name="T47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902" h="562">
                  <a:moveTo>
                    <a:pt x="0" y="562"/>
                  </a:moveTo>
                  <a:lnTo>
                    <a:pt x="24" y="549"/>
                  </a:lnTo>
                  <a:lnTo>
                    <a:pt x="49" y="535"/>
                  </a:lnTo>
                  <a:lnTo>
                    <a:pt x="77" y="520"/>
                  </a:lnTo>
                  <a:lnTo>
                    <a:pt x="105" y="504"/>
                  </a:lnTo>
                  <a:lnTo>
                    <a:pt x="163" y="469"/>
                  </a:lnTo>
                  <a:lnTo>
                    <a:pt x="224" y="431"/>
                  </a:lnTo>
                  <a:lnTo>
                    <a:pt x="289" y="391"/>
                  </a:lnTo>
                  <a:lnTo>
                    <a:pt x="354" y="351"/>
                  </a:lnTo>
                  <a:lnTo>
                    <a:pt x="420" y="308"/>
                  </a:lnTo>
                  <a:lnTo>
                    <a:pt x="487" y="266"/>
                  </a:lnTo>
                  <a:lnTo>
                    <a:pt x="551" y="224"/>
                  </a:lnTo>
                  <a:lnTo>
                    <a:pt x="614" y="183"/>
                  </a:lnTo>
                  <a:lnTo>
                    <a:pt x="674" y="143"/>
                  </a:lnTo>
                  <a:lnTo>
                    <a:pt x="703" y="126"/>
                  </a:lnTo>
                  <a:lnTo>
                    <a:pt x="730" y="107"/>
                  </a:lnTo>
                  <a:lnTo>
                    <a:pt x="757" y="91"/>
                  </a:lnTo>
                  <a:lnTo>
                    <a:pt x="782" y="75"/>
                  </a:lnTo>
                  <a:lnTo>
                    <a:pt x="806" y="59"/>
                  </a:lnTo>
                  <a:lnTo>
                    <a:pt x="829" y="44"/>
                  </a:lnTo>
                  <a:lnTo>
                    <a:pt x="849" y="32"/>
                  </a:lnTo>
                  <a:lnTo>
                    <a:pt x="868" y="19"/>
                  </a:lnTo>
                  <a:lnTo>
                    <a:pt x="886" y="9"/>
                  </a:lnTo>
                  <a:lnTo>
                    <a:pt x="9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58" name="Oval 414"/>
            <p:cNvSpPr>
              <a:spLocks noChangeArrowheads="1"/>
            </p:cNvSpPr>
            <p:nvPr/>
          </p:nvSpPr>
          <p:spPr bwMode="auto">
            <a:xfrm flipH="1">
              <a:off x="3922" y="1753"/>
              <a:ext cx="14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0959" name="Rectangle 415"/>
            <p:cNvSpPr>
              <a:spLocks noChangeArrowheads="1"/>
            </p:cNvSpPr>
            <p:nvPr/>
          </p:nvSpPr>
          <p:spPr bwMode="auto">
            <a:xfrm flipH="1">
              <a:off x="3712" y="1651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1300</a:t>
              </a:r>
              <a:endParaRPr lang="ru-RU" sz="1000"/>
            </a:p>
          </p:txBody>
        </p:sp>
        <p:sp>
          <p:nvSpPr>
            <p:cNvPr id="620960" name="Rectangle 416"/>
            <p:cNvSpPr>
              <a:spLocks noChangeArrowheads="1"/>
            </p:cNvSpPr>
            <p:nvPr/>
          </p:nvSpPr>
          <p:spPr bwMode="auto">
            <a:xfrm flipH="1">
              <a:off x="3712" y="1409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1700</a:t>
              </a:r>
              <a:endParaRPr lang="ru-RU" sz="1000"/>
            </a:p>
          </p:txBody>
        </p:sp>
        <p:sp>
          <p:nvSpPr>
            <p:cNvPr id="620961" name="Rectangle 417"/>
            <p:cNvSpPr>
              <a:spLocks noChangeArrowheads="1"/>
            </p:cNvSpPr>
            <p:nvPr/>
          </p:nvSpPr>
          <p:spPr bwMode="auto">
            <a:xfrm flipH="1">
              <a:off x="3712" y="1167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2100</a:t>
              </a:r>
              <a:endParaRPr lang="ru-RU" sz="1000"/>
            </a:p>
          </p:txBody>
        </p:sp>
        <p:sp>
          <p:nvSpPr>
            <p:cNvPr id="620962" name="Rectangle 418"/>
            <p:cNvSpPr>
              <a:spLocks noChangeArrowheads="1"/>
            </p:cNvSpPr>
            <p:nvPr/>
          </p:nvSpPr>
          <p:spPr bwMode="auto">
            <a:xfrm flipH="1">
              <a:off x="3712" y="925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2500</a:t>
              </a:r>
              <a:endParaRPr lang="ru-RU" sz="1000"/>
            </a:p>
          </p:txBody>
        </p:sp>
        <p:sp>
          <p:nvSpPr>
            <p:cNvPr id="620963" name="Rectangle 419"/>
            <p:cNvSpPr>
              <a:spLocks noChangeArrowheads="1"/>
            </p:cNvSpPr>
            <p:nvPr/>
          </p:nvSpPr>
          <p:spPr bwMode="auto">
            <a:xfrm flipH="1">
              <a:off x="5155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80</a:t>
              </a:r>
              <a:endParaRPr lang="ru-RU" sz="1000"/>
            </a:p>
          </p:txBody>
        </p:sp>
        <p:sp>
          <p:nvSpPr>
            <p:cNvPr id="620964" name="Rectangle 420"/>
            <p:cNvSpPr>
              <a:spLocks noChangeArrowheads="1"/>
            </p:cNvSpPr>
            <p:nvPr/>
          </p:nvSpPr>
          <p:spPr bwMode="auto">
            <a:xfrm flipH="1">
              <a:off x="4843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60</a:t>
              </a:r>
              <a:endParaRPr lang="ru-RU" sz="1000"/>
            </a:p>
          </p:txBody>
        </p:sp>
        <p:sp>
          <p:nvSpPr>
            <p:cNvPr id="620965" name="Rectangle 421"/>
            <p:cNvSpPr>
              <a:spLocks noChangeArrowheads="1"/>
            </p:cNvSpPr>
            <p:nvPr/>
          </p:nvSpPr>
          <p:spPr bwMode="auto">
            <a:xfrm flipH="1">
              <a:off x="4530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40</a:t>
              </a:r>
              <a:endParaRPr lang="ru-RU" sz="1000"/>
            </a:p>
          </p:txBody>
        </p:sp>
        <p:sp>
          <p:nvSpPr>
            <p:cNvPr id="620966" name="Rectangle 422"/>
            <p:cNvSpPr>
              <a:spLocks noChangeArrowheads="1"/>
            </p:cNvSpPr>
            <p:nvPr/>
          </p:nvSpPr>
          <p:spPr bwMode="auto">
            <a:xfrm flipH="1">
              <a:off x="4216" y="182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20</a:t>
              </a:r>
              <a:endParaRPr lang="ru-RU" sz="1000"/>
            </a:p>
          </p:txBody>
        </p:sp>
        <p:sp>
          <p:nvSpPr>
            <p:cNvPr id="620967" name="Rectangle 423"/>
            <p:cNvSpPr>
              <a:spLocks noChangeArrowheads="1"/>
            </p:cNvSpPr>
            <p:nvPr/>
          </p:nvSpPr>
          <p:spPr bwMode="auto">
            <a:xfrm flipH="1">
              <a:off x="3840" y="601"/>
              <a:ext cx="232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000"/>
                <a:t>T, </a:t>
              </a:r>
              <a:r>
                <a:rPr lang="en-US" sz="1000">
                  <a:sym typeface="Symbol" pitchFamily="18" charset="2"/>
                </a:rPr>
                <a:t></a:t>
              </a:r>
              <a:r>
                <a:rPr lang="en-US" sz="1000"/>
                <a:t>C</a:t>
              </a:r>
              <a:endParaRPr lang="ru-RU" sz="1000"/>
            </a:p>
          </p:txBody>
        </p:sp>
        <p:sp>
          <p:nvSpPr>
            <p:cNvPr id="620968" name="Rectangle 424"/>
            <p:cNvSpPr>
              <a:spLocks noChangeArrowheads="1"/>
            </p:cNvSpPr>
            <p:nvPr/>
          </p:nvSpPr>
          <p:spPr bwMode="auto">
            <a:xfrm flipH="1">
              <a:off x="5432" y="1806"/>
              <a:ext cx="100" cy="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/>
            <a:lstStyle/>
            <a:p>
              <a:r>
                <a:rPr lang="en-US" sz="1000"/>
                <a:t>FeO</a:t>
              </a:r>
              <a:endParaRPr lang="ru-RU" sz="1000"/>
            </a:p>
          </p:txBody>
        </p:sp>
        <p:sp>
          <p:nvSpPr>
            <p:cNvPr id="620969" name="Rectangle 425"/>
            <p:cNvSpPr>
              <a:spLocks noChangeArrowheads="1"/>
            </p:cNvSpPr>
            <p:nvPr/>
          </p:nvSpPr>
          <p:spPr bwMode="auto">
            <a:xfrm flipH="1">
              <a:off x="3852" y="1818"/>
              <a:ext cx="18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000"/>
                <a:t>ZrO</a:t>
              </a:r>
              <a:r>
                <a:rPr lang="en-US" sz="1000" baseline="-25000"/>
                <a:t>2</a:t>
              </a:r>
              <a:endParaRPr lang="ru-RU" sz="1000"/>
            </a:p>
          </p:txBody>
        </p:sp>
        <p:sp>
          <p:nvSpPr>
            <p:cNvPr id="620970" name="Line 426"/>
            <p:cNvSpPr>
              <a:spLocks noChangeShapeType="1"/>
            </p:cNvSpPr>
            <p:nvPr/>
          </p:nvSpPr>
          <p:spPr bwMode="auto">
            <a:xfrm>
              <a:off x="3929" y="1789"/>
              <a:ext cx="1569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1" name="Rectangle 427"/>
            <p:cNvSpPr>
              <a:spLocks noChangeArrowheads="1"/>
            </p:cNvSpPr>
            <p:nvPr/>
          </p:nvSpPr>
          <p:spPr bwMode="auto">
            <a:xfrm flipH="1">
              <a:off x="4792" y="1573"/>
              <a:ext cx="41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000" b="0"/>
                <a:t>(133</a:t>
              </a:r>
              <a:r>
                <a:rPr lang="ru-RU" sz="1000" b="0"/>
                <a:t>2±5</a:t>
              </a:r>
              <a:r>
                <a:rPr lang="en-US" sz="1000" b="0"/>
                <a:t>)</a:t>
              </a:r>
              <a:r>
                <a:rPr lang="en-US" sz="1000" b="0">
                  <a:sym typeface="Symbol" pitchFamily="18" charset="2"/>
                </a:rPr>
                <a:t></a:t>
              </a:r>
              <a:r>
                <a:rPr lang="en-US" sz="1000" b="0"/>
                <a:t>C</a:t>
              </a:r>
              <a:endParaRPr lang="ru-RU" sz="1000"/>
            </a:p>
          </p:txBody>
        </p:sp>
        <p:sp>
          <p:nvSpPr>
            <p:cNvPr id="620972" name="Line 428"/>
            <p:cNvSpPr>
              <a:spLocks noChangeShapeType="1"/>
            </p:cNvSpPr>
            <p:nvPr/>
          </p:nvSpPr>
          <p:spPr bwMode="auto">
            <a:xfrm flipH="1">
              <a:off x="5337" y="1637"/>
              <a:ext cx="158" cy="28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3" name="Line 429"/>
            <p:cNvSpPr>
              <a:spLocks noChangeShapeType="1"/>
            </p:cNvSpPr>
            <p:nvPr/>
          </p:nvSpPr>
          <p:spPr bwMode="auto">
            <a:xfrm>
              <a:off x="3967" y="1384"/>
              <a:ext cx="1215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4" name="Freeform 430"/>
            <p:cNvSpPr>
              <a:spLocks/>
            </p:cNvSpPr>
            <p:nvPr/>
          </p:nvSpPr>
          <p:spPr bwMode="auto">
            <a:xfrm>
              <a:off x="3929" y="831"/>
              <a:ext cx="189" cy="552"/>
            </a:xfrm>
            <a:custGeom>
              <a:avLst/>
              <a:gdLst>
                <a:gd name="T0" fmla="*/ 0 w 774"/>
                <a:gd name="T1" fmla="*/ 0 h 2172"/>
                <a:gd name="T2" fmla="*/ 774 w 774"/>
                <a:gd name="T3" fmla="*/ 2172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2172">
                  <a:moveTo>
                    <a:pt x="0" y="0"/>
                  </a:moveTo>
                  <a:cubicBezTo>
                    <a:pt x="723" y="690"/>
                    <a:pt x="645" y="1233"/>
                    <a:pt x="774" y="2172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5" name="Freeform 431"/>
            <p:cNvSpPr>
              <a:spLocks/>
            </p:cNvSpPr>
            <p:nvPr/>
          </p:nvSpPr>
          <p:spPr bwMode="auto">
            <a:xfrm>
              <a:off x="3935" y="1058"/>
              <a:ext cx="181" cy="325"/>
            </a:xfrm>
            <a:custGeom>
              <a:avLst/>
              <a:gdLst>
                <a:gd name="T0" fmla="*/ 0 w 747"/>
                <a:gd name="T1" fmla="*/ 0 h 1280"/>
                <a:gd name="T2" fmla="*/ 747 w 747"/>
                <a:gd name="T3" fmla="*/ 1280 h 1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7" h="1280">
                  <a:moveTo>
                    <a:pt x="0" y="0"/>
                  </a:moveTo>
                  <a:cubicBezTo>
                    <a:pt x="327" y="200"/>
                    <a:pt x="651" y="1043"/>
                    <a:pt x="747" y="128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6" name="Freeform 432"/>
            <p:cNvSpPr>
              <a:spLocks/>
            </p:cNvSpPr>
            <p:nvPr/>
          </p:nvSpPr>
          <p:spPr bwMode="auto">
            <a:xfrm flipH="1">
              <a:off x="3932" y="1050"/>
              <a:ext cx="35" cy="740"/>
            </a:xfrm>
            <a:custGeom>
              <a:avLst/>
              <a:gdLst>
                <a:gd name="T0" fmla="*/ 141 w 141"/>
                <a:gd name="T1" fmla="*/ 0 h 2871"/>
                <a:gd name="T2" fmla="*/ 20 w 141"/>
                <a:gd name="T3" fmla="*/ 1507 h 2871"/>
                <a:gd name="T4" fmla="*/ 20 w 141"/>
                <a:gd name="T5" fmla="*/ 2871 h 2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2871">
                  <a:moveTo>
                    <a:pt x="141" y="0"/>
                  </a:moveTo>
                  <a:cubicBezTo>
                    <a:pt x="90" y="514"/>
                    <a:pt x="40" y="1029"/>
                    <a:pt x="20" y="1507"/>
                  </a:cubicBezTo>
                  <a:cubicBezTo>
                    <a:pt x="0" y="1985"/>
                    <a:pt x="20" y="2644"/>
                    <a:pt x="20" y="2871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7" name="Freeform 433"/>
            <p:cNvSpPr>
              <a:spLocks/>
            </p:cNvSpPr>
            <p:nvPr/>
          </p:nvSpPr>
          <p:spPr bwMode="auto">
            <a:xfrm>
              <a:off x="3933" y="831"/>
              <a:ext cx="1238" cy="553"/>
            </a:xfrm>
            <a:custGeom>
              <a:avLst/>
              <a:gdLst>
                <a:gd name="T0" fmla="*/ 5089 w 5089"/>
                <a:gd name="T1" fmla="*/ 2175 h 2175"/>
                <a:gd name="T2" fmla="*/ 0 w 5089"/>
                <a:gd name="T3" fmla="*/ 0 h 2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89" h="2175">
                  <a:moveTo>
                    <a:pt x="5089" y="2175"/>
                  </a:moveTo>
                  <a:cubicBezTo>
                    <a:pt x="4548" y="1688"/>
                    <a:pt x="2412" y="70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78" name="Oval 434"/>
            <p:cNvSpPr>
              <a:spLocks noChangeArrowheads="1"/>
            </p:cNvSpPr>
            <p:nvPr/>
          </p:nvSpPr>
          <p:spPr bwMode="auto">
            <a:xfrm flipH="1">
              <a:off x="3922" y="824"/>
              <a:ext cx="14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0979" name="Freeform 435"/>
            <p:cNvSpPr>
              <a:spLocks/>
            </p:cNvSpPr>
            <p:nvPr/>
          </p:nvSpPr>
          <p:spPr bwMode="auto">
            <a:xfrm>
              <a:off x="5171" y="1383"/>
              <a:ext cx="165" cy="282"/>
            </a:xfrm>
            <a:custGeom>
              <a:avLst/>
              <a:gdLst>
                <a:gd name="T0" fmla="*/ 653 w 653"/>
                <a:gd name="T1" fmla="*/ 1107 h 1107"/>
                <a:gd name="T2" fmla="*/ 0 w 653"/>
                <a:gd name="T3" fmla="*/ 0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53" h="1107">
                  <a:moveTo>
                    <a:pt x="653" y="1107"/>
                  </a:moveTo>
                  <a:cubicBezTo>
                    <a:pt x="509" y="573"/>
                    <a:pt x="239" y="81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80" name="Oval 436"/>
            <p:cNvSpPr>
              <a:spLocks noChangeArrowheads="1"/>
            </p:cNvSpPr>
            <p:nvPr/>
          </p:nvSpPr>
          <p:spPr bwMode="auto">
            <a:xfrm flipH="1">
              <a:off x="3922" y="1043"/>
              <a:ext cx="14" cy="15"/>
            </a:xfrm>
            <a:prstGeom prst="ellipse">
              <a:avLst/>
            </a:prstGeom>
            <a:solidFill>
              <a:srgbClr val="FFFF00"/>
            </a:solidFill>
            <a:ln w="762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20981" name="Rectangle 437"/>
            <p:cNvSpPr>
              <a:spLocks noChangeArrowheads="1"/>
            </p:cNvSpPr>
            <p:nvPr/>
          </p:nvSpPr>
          <p:spPr bwMode="auto">
            <a:xfrm flipH="1">
              <a:off x="3712" y="683"/>
              <a:ext cx="1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/>
                <a:t>2900</a:t>
              </a:r>
              <a:endParaRPr lang="ru-RU" sz="1000"/>
            </a:p>
          </p:txBody>
        </p:sp>
      </p:grpSp>
      <p:pic>
        <p:nvPicPr>
          <p:cNvPr id="620982" name="Picture 438" descr="Untitl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336675"/>
            <a:ext cx="2222500" cy="293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0983" name="Text Box 439"/>
          <p:cNvSpPr txBox="1">
            <a:spLocks noChangeArrowheads="1"/>
          </p:cNvSpPr>
          <p:nvPr/>
        </p:nvSpPr>
        <p:spPr bwMode="auto">
          <a:xfrm>
            <a:off x="965200" y="4224338"/>
            <a:ext cx="14541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Toropov N.A.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Galakhov F.Ya.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(1956)</a:t>
            </a:r>
          </a:p>
        </p:txBody>
      </p:sp>
      <p:sp>
        <p:nvSpPr>
          <p:cNvPr id="620984" name="Text Box 440"/>
          <p:cNvSpPr txBox="1">
            <a:spLocks noChangeArrowheads="1"/>
          </p:cNvSpPr>
          <p:nvPr/>
        </p:nvSpPr>
        <p:spPr bwMode="auto">
          <a:xfrm>
            <a:off x="0" y="4233863"/>
            <a:ext cx="94297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Rosen E.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Muan A.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(1965)</a:t>
            </a:r>
          </a:p>
        </p:txBody>
      </p:sp>
      <p:sp>
        <p:nvSpPr>
          <p:cNvPr id="620985" name="Text Box 441"/>
          <p:cNvSpPr txBox="1">
            <a:spLocks noChangeArrowheads="1"/>
          </p:cNvSpPr>
          <p:nvPr/>
        </p:nvSpPr>
        <p:spPr bwMode="auto">
          <a:xfrm>
            <a:off x="7050088" y="1436688"/>
            <a:ext cx="1036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Published</a:t>
            </a:r>
          </a:p>
        </p:txBody>
      </p:sp>
      <p:grpSp>
        <p:nvGrpSpPr>
          <p:cNvPr id="620986" name="Group 442"/>
          <p:cNvGrpSpPr>
            <a:grpSpLocks/>
          </p:cNvGrpSpPr>
          <p:nvPr/>
        </p:nvGrpSpPr>
        <p:grpSpPr bwMode="auto">
          <a:xfrm>
            <a:off x="1538288" y="739775"/>
            <a:ext cx="6046787" cy="4841875"/>
            <a:chOff x="1037" y="372"/>
            <a:chExt cx="3809" cy="3050"/>
          </a:xfrm>
        </p:grpSpPr>
        <p:sp>
          <p:nvSpPr>
            <p:cNvPr id="620987" name="AutoShape 443"/>
            <p:cNvSpPr>
              <a:spLocks noChangeArrowheads="1"/>
            </p:cNvSpPr>
            <p:nvPr/>
          </p:nvSpPr>
          <p:spPr bwMode="auto">
            <a:xfrm>
              <a:off x="1551" y="657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0988" name="Text Box 444"/>
            <p:cNvSpPr txBox="1">
              <a:spLocks noChangeArrowheads="1"/>
            </p:cNvSpPr>
            <p:nvPr/>
          </p:nvSpPr>
          <p:spPr bwMode="auto">
            <a:xfrm>
              <a:off x="1037" y="3084"/>
              <a:ext cx="5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SiO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0989" name="Text Box 445"/>
            <p:cNvSpPr txBox="1">
              <a:spLocks noChangeArrowheads="1"/>
            </p:cNvSpPr>
            <p:nvPr/>
          </p:nvSpPr>
          <p:spPr bwMode="auto">
            <a:xfrm>
              <a:off x="4357" y="3084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0990" name="Text Box 446"/>
            <p:cNvSpPr txBox="1">
              <a:spLocks noChangeArrowheads="1"/>
            </p:cNvSpPr>
            <p:nvPr/>
          </p:nvSpPr>
          <p:spPr bwMode="auto">
            <a:xfrm>
              <a:off x="2685" y="372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ZrO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0991" name="Text Box 447"/>
            <p:cNvSpPr txBox="1">
              <a:spLocks noChangeArrowheads="1"/>
            </p:cNvSpPr>
            <p:nvPr/>
          </p:nvSpPr>
          <p:spPr bwMode="auto">
            <a:xfrm>
              <a:off x="3404" y="1985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20992" name="Line 448"/>
            <p:cNvSpPr>
              <a:spLocks noChangeShapeType="1"/>
            </p:cNvSpPr>
            <p:nvPr/>
          </p:nvSpPr>
          <p:spPr bwMode="auto">
            <a:xfrm>
              <a:off x="2935" y="658"/>
              <a:ext cx="586" cy="24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3" name="Line 449"/>
            <p:cNvSpPr>
              <a:spLocks noChangeShapeType="1"/>
            </p:cNvSpPr>
            <p:nvPr/>
          </p:nvSpPr>
          <p:spPr bwMode="auto">
            <a:xfrm flipH="1">
              <a:off x="1551" y="648"/>
              <a:ext cx="1389" cy="2427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4" name="Line 450"/>
            <p:cNvSpPr>
              <a:spLocks noChangeShapeType="1"/>
            </p:cNvSpPr>
            <p:nvPr/>
          </p:nvSpPr>
          <p:spPr bwMode="auto">
            <a:xfrm>
              <a:off x="2951" y="653"/>
              <a:ext cx="1403" cy="2431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5" name="Text Box 451"/>
            <p:cNvSpPr txBox="1">
              <a:spLocks noChangeArrowheads="1"/>
            </p:cNvSpPr>
            <p:nvPr/>
          </p:nvSpPr>
          <p:spPr bwMode="auto">
            <a:xfrm rot="3600000">
              <a:off x="3182" y="1598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20996" name="Text Box 452"/>
            <p:cNvSpPr txBox="1">
              <a:spLocks noChangeArrowheads="1"/>
            </p:cNvSpPr>
            <p:nvPr/>
          </p:nvSpPr>
          <p:spPr bwMode="auto">
            <a:xfrm>
              <a:off x="3446" y="2603"/>
              <a:ext cx="70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Allen W.C.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Snow R. B.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(1955)</a:t>
              </a:r>
            </a:p>
          </p:txBody>
        </p:sp>
        <p:sp>
          <p:nvSpPr>
            <p:cNvPr id="620997" name="Text Box 453"/>
            <p:cNvSpPr txBox="1">
              <a:spLocks noChangeArrowheads="1"/>
            </p:cNvSpPr>
            <p:nvPr/>
          </p:nvSpPr>
          <p:spPr bwMode="auto">
            <a:xfrm>
              <a:off x="2089" y="2602"/>
              <a:ext cx="818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Bowen N.L.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Schairer J. F.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(1932)</a:t>
              </a:r>
            </a:p>
          </p:txBody>
        </p:sp>
        <p:sp>
          <p:nvSpPr>
            <p:cNvPr id="620998" name="Line 454"/>
            <p:cNvSpPr>
              <a:spLocks noChangeShapeType="1"/>
            </p:cNvSpPr>
            <p:nvPr/>
          </p:nvSpPr>
          <p:spPr bwMode="auto">
            <a:xfrm>
              <a:off x="1541" y="3084"/>
              <a:ext cx="1968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99" name="Oval 455"/>
            <p:cNvSpPr>
              <a:spLocks noChangeArrowheads="1"/>
            </p:cNvSpPr>
            <p:nvPr/>
          </p:nvSpPr>
          <p:spPr bwMode="auto">
            <a:xfrm>
              <a:off x="3467" y="3040"/>
              <a:ext cx="77" cy="77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1000" name="Text Box 456"/>
            <p:cNvSpPr txBox="1">
              <a:spLocks noChangeArrowheads="1"/>
            </p:cNvSpPr>
            <p:nvPr/>
          </p:nvSpPr>
          <p:spPr bwMode="auto">
            <a:xfrm>
              <a:off x="3166" y="3172"/>
              <a:ext cx="6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2000">
                  <a:latin typeface="Arial" pitchFamily="34" charset="0"/>
                </a:rPr>
                <a:t>Fe</a:t>
              </a:r>
              <a:r>
                <a:rPr lang="en-US" sz="2000" baseline="-25000">
                  <a:latin typeface="Arial" pitchFamily="34" charset="0"/>
                </a:rPr>
                <a:t>2</a:t>
              </a:r>
              <a:r>
                <a:rPr lang="en-US" sz="2000">
                  <a:latin typeface="Arial" pitchFamily="34" charset="0"/>
                </a:rPr>
                <a:t>SiO</a:t>
              </a:r>
              <a:r>
                <a:rPr lang="en-US" sz="2000" baseline="-25000">
                  <a:latin typeface="Arial" pitchFamily="34" charset="0"/>
                </a:rPr>
                <a:t>4</a:t>
              </a:r>
              <a:endParaRPr lang="ru-RU" sz="2000" baseline="-25000">
                <a:latin typeface="Arial" pitchFamily="34" charset="0"/>
              </a:endParaRPr>
            </a:p>
          </p:txBody>
        </p:sp>
        <p:sp>
          <p:nvSpPr>
            <p:cNvPr id="621001" name="Line 457"/>
            <p:cNvSpPr>
              <a:spLocks noChangeShapeType="1"/>
            </p:cNvSpPr>
            <p:nvPr/>
          </p:nvSpPr>
          <p:spPr bwMode="auto">
            <a:xfrm>
              <a:off x="1694" y="1262"/>
              <a:ext cx="543" cy="540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002" name="Line 458"/>
            <p:cNvSpPr>
              <a:spLocks noChangeShapeType="1"/>
            </p:cNvSpPr>
            <p:nvPr/>
          </p:nvSpPr>
          <p:spPr bwMode="auto">
            <a:xfrm flipH="1">
              <a:off x="3290" y="841"/>
              <a:ext cx="664" cy="319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003" name="Line 459"/>
            <p:cNvSpPr>
              <a:spLocks noChangeShapeType="1"/>
            </p:cNvSpPr>
            <p:nvPr/>
          </p:nvSpPr>
          <p:spPr bwMode="auto">
            <a:xfrm>
              <a:off x="3555" y="3084"/>
              <a:ext cx="795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C60BC-DB3B-4A1E-83EA-268B7E766DC9}" type="slidenum">
              <a:rPr lang="en-GB"/>
              <a:pPr/>
              <a:t>16</a:t>
            </a:fld>
            <a:endParaRPr lang="en-GB"/>
          </a:p>
        </p:txBody>
      </p:sp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Ternary oxidic systems (4)</a:t>
            </a:r>
            <a:endParaRPr lang="en-GB">
              <a:effectLst/>
            </a:endParaRPr>
          </a:p>
        </p:txBody>
      </p:sp>
      <p:sp>
        <p:nvSpPr>
          <p:cNvPr id="622595" name="Rectangle 3"/>
          <p:cNvSpPr>
            <a:spLocks noChangeArrowheads="1"/>
          </p:cNvSpPr>
          <p:nvPr/>
        </p:nvSpPr>
        <p:spPr bwMode="auto">
          <a:xfrm>
            <a:off x="377825" y="889000"/>
            <a:ext cx="191135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 defTabSz="762000">
              <a:tabLst>
                <a:tab pos="990600" algn="l"/>
              </a:tabLst>
            </a:pPr>
            <a:r>
              <a:rPr lang="en-US" sz="2000">
                <a:solidFill>
                  <a:srgbClr val="660033"/>
                </a:solidFill>
              </a:rPr>
              <a:t>ZrO</a:t>
            </a:r>
            <a:r>
              <a:rPr lang="en-US" sz="2000" baseline="-25000">
                <a:solidFill>
                  <a:srgbClr val="660033"/>
                </a:solidFill>
              </a:rPr>
              <a:t>2</a:t>
            </a:r>
            <a:r>
              <a:rPr lang="en-US" sz="2000">
                <a:solidFill>
                  <a:srgbClr val="660033"/>
                </a:solidFill>
              </a:rPr>
              <a:t>-FeO-CaO</a:t>
            </a:r>
            <a:endParaRPr lang="ru-RU" sz="2000" baseline="-25000">
              <a:solidFill>
                <a:srgbClr val="660033"/>
              </a:solidFill>
            </a:endParaRPr>
          </a:p>
          <a:p>
            <a:pPr algn="just" defTabSz="762000">
              <a:tabLst>
                <a:tab pos="990600" algn="l"/>
              </a:tabLst>
            </a:pPr>
            <a:r>
              <a:rPr lang="en-GB" sz="1800">
                <a:solidFill>
                  <a:srgbClr val="660033"/>
                </a:solidFill>
              </a:rPr>
              <a:t> </a:t>
            </a:r>
            <a:r>
              <a:rPr lang="ru-RU" sz="1800">
                <a:solidFill>
                  <a:srgbClr val="660033"/>
                </a:solidFill>
              </a:rPr>
              <a:t>	</a:t>
            </a:r>
            <a:endParaRPr lang="en-US" sz="1800">
              <a:solidFill>
                <a:srgbClr val="660033"/>
              </a:solidFill>
            </a:endParaRPr>
          </a:p>
        </p:txBody>
      </p:sp>
      <p:grpSp>
        <p:nvGrpSpPr>
          <p:cNvPr id="622596" name="Group 4"/>
          <p:cNvGrpSpPr>
            <a:grpSpLocks/>
          </p:cNvGrpSpPr>
          <p:nvPr/>
        </p:nvGrpSpPr>
        <p:grpSpPr bwMode="auto">
          <a:xfrm>
            <a:off x="6254750" y="1289050"/>
            <a:ext cx="2889250" cy="2168525"/>
            <a:chOff x="3848" y="737"/>
            <a:chExt cx="1820" cy="1366"/>
          </a:xfrm>
        </p:grpSpPr>
        <p:grpSp>
          <p:nvGrpSpPr>
            <p:cNvPr id="622597" name="Group 5"/>
            <p:cNvGrpSpPr>
              <a:grpSpLocks/>
            </p:cNvGrpSpPr>
            <p:nvPr/>
          </p:nvGrpSpPr>
          <p:grpSpPr bwMode="auto">
            <a:xfrm>
              <a:off x="3848" y="737"/>
              <a:ext cx="1820" cy="1366"/>
              <a:chOff x="3712" y="601"/>
              <a:chExt cx="1820" cy="1366"/>
            </a:xfrm>
          </p:grpSpPr>
          <p:sp>
            <p:nvSpPr>
              <p:cNvPr id="622598" name="Line 6"/>
              <p:cNvSpPr>
                <a:spLocks noChangeShapeType="1"/>
              </p:cNvSpPr>
              <p:nvPr/>
            </p:nvSpPr>
            <p:spPr bwMode="auto">
              <a:xfrm flipH="1">
                <a:off x="4058" y="1669"/>
                <a:ext cx="144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599" name="Rectangle 7"/>
              <p:cNvSpPr>
                <a:spLocks noChangeArrowheads="1"/>
              </p:cNvSpPr>
              <p:nvPr/>
            </p:nvSpPr>
            <p:spPr bwMode="auto">
              <a:xfrm>
                <a:off x="4416" y="1897"/>
                <a:ext cx="544" cy="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/>
                  <a:t>FeO (mol %)</a:t>
                </a:r>
                <a:endParaRPr lang="ru-RU" sz="1000"/>
              </a:p>
            </p:txBody>
          </p:sp>
          <p:sp>
            <p:nvSpPr>
              <p:cNvPr id="622600" name="Line 8"/>
              <p:cNvSpPr>
                <a:spLocks noChangeShapeType="1"/>
              </p:cNvSpPr>
              <p:nvPr/>
            </p:nvSpPr>
            <p:spPr bwMode="auto">
              <a:xfrm flipH="1" flipV="1">
                <a:off x="3929" y="1760"/>
                <a:ext cx="30" cy="25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1" name="Line 9"/>
              <p:cNvSpPr>
                <a:spLocks noChangeShapeType="1"/>
              </p:cNvSpPr>
              <p:nvPr/>
            </p:nvSpPr>
            <p:spPr bwMode="auto">
              <a:xfrm>
                <a:off x="3964" y="1665"/>
                <a:ext cx="1534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2" name="Line 10"/>
              <p:cNvSpPr>
                <a:spLocks noChangeShapeType="1"/>
              </p:cNvSpPr>
              <p:nvPr/>
            </p:nvSpPr>
            <p:spPr bwMode="auto">
              <a:xfrm flipH="1">
                <a:off x="3929" y="717"/>
                <a:ext cx="0" cy="10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3" name="Line 11"/>
              <p:cNvSpPr>
                <a:spLocks noChangeShapeType="1"/>
              </p:cNvSpPr>
              <p:nvPr/>
            </p:nvSpPr>
            <p:spPr bwMode="auto">
              <a:xfrm flipH="1">
                <a:off x="3929" y="180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4" name="Line 12"/>
              <p:cNvSpPr>
                <a:spLocks noChangeShapeType="1"/>
              </p:cNvSpPr>
              <p:nvPr/>
            </p:nvSpPr>
            <p:spPr bwMode="auto">
              <a:xfrm flipH="1">
                <a:off x="3929" y="174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5" name="Line 13"/>
              <p:cNvSpPr>
                <a:spLocks noChangeShapeType="1"/>
              </p:cNvSpPr>
              <p:nvPr/>
            </p:nvSpPr>
            <p:spPr bwMode="auto">
              <a:xfrm flipH="1">
                <a:off x="3929" y="1684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6" name="Line 14"/>
              <p:cNvSpPr>
                <a:spLocks noChangeShapeType="1"/>
              </p:cNvSpPr>
              <p:nvPr/>
            </p:nvSpPr>
            <p:spPr bwMode="auto">
              <a:xfrm flipH="1">
                <a:off x="3929" y="162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7" name="Line 15"/>
              <p:cNvSpPr>
                <a:spLocks noChangeShapeType="1"/>
              </p:cNvSpPr>
              <p:nvPr/>
            </p:nvSpPr>
            <p:spPr bwMode="auto">
              <a:xfrm flipH="1">
                <a:off x="3929" y="156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8" name="Line 16"/>
              <p:cNvSpPr>
                <a:spLocks noChangeShapeType="1"/>
              </p:cNvSpPr>
              <p:nvPr/>
            </p:nvSpPr>
            <p:spPr bwMode="auto">
              <a:xfrm flipH="1">
                <a:off x="3929" y="1503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09" name="Line 17"/>
              <p:cNvSpPr>
                <a:spLocks noChangeShapeType="1"/>
              </p:cNvSpPr>
              <p:nvPr/>
            </p:nvSpPr>
            <p:spPr bwMode="auto">
              <a:xfrm flipH="1">
                <a:off x="3929" y="144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0" name="Line 18"/>
              <p:cNvSpPr>
                <a:spLocks noChangeShapeType="1"/>
              </p:cNvSpPr>
              <p:nvPr/>
            </p:nvSpPr>
            <p:spPr bwMode="auto">
              <a:xfrm flipH="1">
                <a:off x="3929" y="138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1" name="Line 19"/>
              <p:cNvSpPr>
                <a:spLocks noChangeShapeType="1"/>
              </p:cNvSpPr>
              <p:nvPr/>
            </p:nvSpPr>
            <p:spPr bwMode="auto">
              <a:xfrm flipH="1">
                <a:off x="3929" y="1321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2" name="Line 20"/>
              <p:cNvSpPr>
                <a:spLocks noChangeShapeType="1"/>
              </p:cNvSpPr>
              <p:nvPr/>
            </p:nvSpPr>
            <p:spPr bwMode="auto">
              <a:xfrm flipH="1">
                <a:off x="3929" y="126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3" name="Line 21"/>
              <p:cNvSpPr>
                <a:spLocks noChangeShapeType="1"/>
              </p:cNvSpPr>
              <p:nvPr/>
            </p:nvSpPr>
            <p:spPr bwMode="auto">
              <a:xfrm flipH="1">
                <a:off x="3929" y="120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4" name="Line 22"/>
              <p:cNvSpPr>
                <a:spLocks noChangeShapeType="1"/>
              </p:cNvSpPr>
              <p:nvPr/>
            </p:nvSpPr>
            <p:spPr bwMode="auto">
              <a:xfrm flipH="1">
                <a:off x="3929" y="114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5" name="Line 23"/>
              <p:cNvSpPr>
                <a:spLocks noChangeShapeType="1"/>
              </p:cNvSpPr>
              <p:nvPr/>
            </p:nvSpPr>
            <p:spPr bwMode="auto">
              <a:xfrm flipH="1">
                <a:off x="3929" y="1080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6" name="Line 24"/>
              <p:cNvSpPr>
                <a:spLocks noChangeShapeType="1"/>
              </p:cNvSpPr>
              <p:nvPr/>
            </p:nvSpPr>
            <p:spPr bwMode="auto">
              <a:xfrm flipH="1">
                <a:off x="3929" y="1019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7" name="Line 25"/>
              <p:cNvSpPr>
                <a:spLocks noChangeShapeType="1"/>
              </p:cNvSpPr>
              <p:nvPr/>
            </p:nvSpPr>
            <p:spPr bwMode="auto">
              <a:xfrm flipH="1">
                <a:off x="3929" y="959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8" name="Line 26"/>
              <p:cNvSpPr>
                <a:spLocks noChangeShapeType="1"/>
              </p:cNvSpPr>
              <p:nvPr/>
            </p:nvSpPr>
            <p:spPr bwMode="auto">
              <a:xfrm flipH="1">
                <a:off x="3929" y="899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19" name="Line 27"/>
              <p:cNvSpPr>
                <a:spLocks noChangeShapeType="1"/>
              </p:cNvSpPr>
              <p:nvPr/>
            </p:nvSpPr>
            <p:spPr bwMode="auto">
              <a:xfrm flipH="1">
                <a:off x="3929" y="838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0" name="Line 28"/>
              <p:cNvSpPr>
                <a:spLocks noChangeShapeType="1"/>
              </p:cNvSpPr>
              <p:nvPr/>
            </p:nvSpPr>
            <p:spPr bwMode="auto">
              <a:xfrm flipH="1">
                <a:off x="5499" y="704"/>
                <a:ext cx="0" cy="11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1" name="Line 29"/>
              <p:cNvSpPr>
                <a:spLocks noChangeShapeType="1"/>
              </p:cNvSpPr>
              <p:nvPr/>
            </p:nvSpPr>
            <p:spPr bwMode="auto">
              <a:xfrm>
                <a:off x="5487" y="180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2" name="Line 30"/>
              <p:cNvSpPr>
                <a:spLocks noChangeShapeType="1"/>
              </p:cNvSpPr>
              <p:nvPr/>
            </p:nvSpPr>
            <p:spPr bwMode="auto">
              <a:xfrm>
                <a:off x="5487" y="1745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3" name="Line 31"/>
              <p:cNvSpPr>
                <a:spLocks noChangeShapeType="1"/>
              </p:cNvSpPr>
              <p:nvPr/>
            </p:nvSpPr>
            <p:spPr bwMode="auto">
              <a:xfrm>
                <a:off x="5487" y="1684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4" name="Line 32"/>
              <p:cNvSpPr>
                <a:spLocks noChangeShapeType="1"/>
              </p:cNvSpPr>
              <p:nvPr/>
            </p:nvSpPr>
            <p:spPr bwMode="auto">
              <a:xfrm>
                <a:off x="5487" y="162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5" name="Line 33"/>
              <p:cNvSpPr>
                <a:spLocks noChangeShapeType="1"/>
              </p:cNvSpPr>
              <p:nvPr/>
            </p:nvSpPr>
            <p:spPr bwMode="auto">
              <a:xfrm>
                <a:off x="5487" y="1563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6" name="Line 34"/>
              <p:cNvSpPr>
                <a:spLocks noChangeShapeType="1"/>
              </p:cNvSpPr>
              <p:nvPr/>
            </p:nvSpPr>
            <p:spPr bwMode="auto">
              <a:xfrm>
                <a:off x="5487" y="1503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7" name="Line 35"/>
              <p:cNvSpPr>
                <a:spLocks noChangeShapeType="1"/>
              </p:cNvSpPr>
              <p:nvPr/>
            </p:nvSpPr>
            <p:spPr bwMode="auto">
              <a:xfrm>
                <a:off x="5487" y="144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8" name="Line 36"/>
              <p:cNvSpPr>
                <a:spLocks noChangeShapeType="1"/>
              </p:cNvSpPr>
              <p:nvPr/>
            </p:nvSpPr>
            <p:spPr bwMode="auto">
              <a:xfrm>
                <a:off x="5487" y="1382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29" name="Line 37"/>
              <p:cNvSpPr>
                <a:spLocks noChangeShapeType="1"/>
              </p:cNvSpPr>
              <p:nvPr/>
            </p:nvSpPr>
            <p:spPr bwMode="auto">
              <a:xfrm>
                <a:off x="5487" y="1321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0" name="Line 38"/>
              <p:cNvSpPr>
                <a:spLocks noChangeShapeType="1"/>
              </p:cNvSpPr>
              <p:nvPr/>
            </p:nvSpPr>
            <p:spPr bwMode="auto">
              <a:xfrm>
                <a:off x="5487" y="126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1" name="Line 39"/>
              <p:cNvSpPr>
                <a:spLocks noChangeShapeType="1"/>
              </p:cNvSpPr>
              <p:nvPr/>
            </p:nvSpPr>
            <p:spPr bwMode="auto">
              <a:xfrm>
                <a:off x="5487" y="120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2" name="Line 40"/>
              <p:cNvSpPr>
                <a:spLocks noChangeShapeType="1"/>
              </p:cNvSpPr>
              <p:nvPr/>
            </p:nvSpPr>
            <p:spPr bwMode="auto">
              <a:xfrm>
                <a:off x="5487" y="1141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3" name="Line 41"/>
              <p:cNvSpPr>
                <a:spLocks noChangeShapeType="1"/>
              </p:cNvSpPr>
              <p:nvPr/>
            </p:nvSpPr>
            <p:spPr bwMode="auto">
              <a:xfrm>
                <a:off x="5487" y="1080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4" name="Line 42"/>
              <p:cNvSpPr>
                <a:spLocks noChangeShapeType="1"/>
              </p:cNvSpPr>
              <p:nvPr/>
            </p:nvSpPr>
            <p:spPr bwMode="auto">
              <a:xfrm>
                <a:off x="5487" y="1019"/>
                <a:ext cx="1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5" name="Line 43"/>
              <p:cNvSpPr>
                <a:spLocks noChangeShapeType="1"/>
              </p:cNvSpPr>
              <p:nvPr/>
            </p:nvSpPr>
            <p:spPr bwMode="auto">
              <a:xfrm>
                <a:off x="5487" y="959"/>
                <a:ext cx="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6" name="Line 44"/>
              <p:cNvSpPr>
                <a:spLocks noChangeShapeType="1"/>
              </p:cNvSpPr>
              <p:nvPr/>
            </p:nvSpPr>
            <p:spPr bwMode="auto">
              <a:xfrm flipH="1">
                <a:off x="3931" y="1805"/>
                <a:ext cx="156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7" name="Line 45"/>
              <p:cNvSpPr>
                <a:spLocks noChangeShapeType="1"/>
              </p:cNvSpPr>
              <p:nvPr/>
            </p:nvSpPr>
            <p:spPr bwMode="auto">
              <a:xfrm flipH="1" flipV="1">
                <a:off x="5342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8" name="Line 46"/>
              <p:cNvSpPr>
                <a:spLocks noChangeShapeType="1"/>
              </p:cNvSpPr>
              <p:nvPr/>
            </p:nvSpPr>
            <p:spPr bwMode="auto">
              <a:xfrm flipH="1" flipV="1">
                <a:off x="5185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39" name="Line 47"/>
              <p:cNvSpPr>
                <a:spLocks noChangeShapeType="1"/>
              </p:cNvSpPr>
              <p:nvPr/>
            </p:nvSpPr>
            <p:spPr bwMode="auto">
              <a:xfrm flipH="1" flipV="1">
                <a:off x="5028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0" name="Line 48"/>
              <p:cNvSpPr>
                <a:spLocks noChangeShapeType="1"/>
              </p:cNvSpPr>
              <p:nvPr/>
            </p:nvSpPr>
            <p:spPr bwMode="auto">
              <a:xfrm flipH="1" flipV="1">
                <a:off x="4872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1" name="Line 49"/>
              <p:cNvSpPr>
                <a:spLocks noChangeShapeType="1"/>
              </p:cNvSpPr>
              <p:nvPr/>
            </p:nvSpPr>
            <p:spPr bwMode="auto">
              <a:xfrm flipH="1" flipV="1">
                <a:off x="4715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2" name="Line 50"/>
              <p:cNvSpPr>
                <a:spLocks noChangeShapeType="1"/>
              </p:cNvSpPr>
              <p:nvPr/>
            </p:nvSpPr>
            <p:spPr bwMode="auto">
              <a:xfrm flipH="1" flipV="1">
                <a:off x="4558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3" name="Line 51"/>
              <p:cNvSpPr>
                <a:spLocks noChangeShapeType="1"/>
              </p:cNvSpPr>
              <p:nvPr/>
            </p:nvSpPr>
            <p:spPr bwMode="auto">
              <a:xfrm flipH="1" flipV="1">
                <a:off x="4401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4" name="Line 52"/>
              <p:cNvSpPr>
                <a:spLocks noChangeShapeType="1"/>
              </p:cNvSpPr>
              <p:nvPr/>
            </p:nvSpPr>
            <p:spPr bwMode="auto">
              <a:xfrm flipH="1" flipV="1">
                <a:off x="4245" y="1793"/>
                <a:ext cx="0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5" name="Line 53"/>
              <p:cNvSpPr>
                <a:spLocks noChangeShapeType="1"/>
              </p:cNvSpPr>
              <p:nvPr/>
            </p:nvSpPr>
            <p:spPr bwMode="auto">
              <a:xfrm flipH="1" flipV="1">
                <a:off x="4087" y="1793"/>
                <a:ext cx="1" cy="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6" name="Freeform 54"/>
              <p:cNvSpPr>
                <a:spLocks/>
              </p:cNvSpPr>
              <p:nvPr/>
            </p:nvSpPr>
            <p:spPr bwMode="auto">
              <a:xfrm flipH="1">
                <a:off x="4777" y="1243"/>
                <a:ext cx="220" cy="143"/>
              </a:xfrm>
              <a:custGeom>
                <a:avLst/>
                <a:gdLst>
                  <a:gd name="T0" fmla="*/ 0 w 902"/>
                  <a:gd name="T1" fmla="*/ 562 h 562"/>
                  <a:gd name="T2" fmla="*/ 24 w 902"/>
                  <a:gd name="T3" fmla="*/ 549 h 562"/>
                  <a:gd name="T4" fmla="*/ 49 w 902"/>
                  <a:gd name="T5" fmla="*/ 535 h 562"/>
                  <a:gd name="T6" fmla="*/ 77 w 902"/>
                  <a:gd name="T7" fmla="*/ 520 h 562"/>
                  <a:gd name="T8" fmla="*/ 105 w 902"/>
                  <a:gd name="T9" fmla="*/ 504 h 562"/>
                  <a:gd name="T10" fmla="*/ 163 w 902"/>
                  <a:gd name="T11" fmla="*/ 469 h 562"/>
                  <a:gd name="T12" fmla="*/ 224 w 902"/>
                  <a:gd name="T13" fmla="*/ 431 h 562"/>
                  <a:gd name="T14" fmla="*/ 289 w 902"/>
                  <a:gd name="T15" fmla="*/ 391 h 562"/>
                  <a:gd name="T16" fmla="*/ 354 w 902"/>
                  <a:gd name="T17" fmla="*/ 351 h 562"/>
                  <a:gd name="T18" fmla="*/ 420 w 902"/>
                  <a:gd name="T19" fmla="*/ 308 h 562"/>
                  <a:gd name="T20" fmla="*/ 487 w 902"/>
                  <a:gd name="T21" fmla="*/ 266 h 562"/>
                  <a:gd name="T22" fmla="*/ 551 w 902"/>
                  <a:gd name="T23" fmla="*/ 224 h 562"/>
                  <a:gd name="T24" fmla="*/ 614 w 902"/>
                  <a:gd name="T25" fmla="*/ 183 h 562"/>
                  <a:gd name="T26" fmla="*/ 674 w 902"/>
                  <a:gd name="T27" fmla="*/ 143 h 562"/>
                  <a:gd name="T28" fmla="*/ 703 w 902"/>
                  <a:gd name="T29" fmla="*/ 126 h 562"/>
                  <a:gd name="T30" fmla="*/ 730 w 902"/>
                  <a:gd name="T31" fmla="*/ 107 h 562"/>
                  <a:gd name="T32" fmla="*/ 757 w 902"/>
                  <a:gd name="T33" fmla="*/ 91 h 562"/>
                  <a:gd name="T34" fmla="*/ 782 w 902"/>
                  <a:gd name="T35" fmla="*/ 75 h 562"/>
                  <a:gd name="T36" fmla="*/ 806 w 902"/>
                  <a:gd name="T37" fmla="*/ 59 h 562"/>
                  <a:gd name="T38" fmla="*/ 829 w 902"/>
                  <a:gd name="T39" fmla="*/ 44 h 562"/>
                  <a:gd name="T40" fmla="*/ 849 w 902"/>
                  <a:gd name="T41" fmla="*/ 32 h 562"/>
                  <a:gd name="T42" fmla="*/ 868 w 902"/>
                  <a:gd name="T43" fmla="*/ 19 h 562"/>
                  <a:gd name="T44" fmla="*/ 886 w 902"/>
                  <a:gd name="T45" fmla="*/ 9 h 562"/>
                  <a:gd name="T46" fmla="*/ 902 w 902"/>
                  <a:gd name="T47" fmla="*/ 0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02" h="562">
                    <a:moveTo>
                      <a:pt x="0" y="562"/>
                    </a:moveTo>
                    <a:lnTo>
                      <a:pt x="24" y="549"/>
                    </a:lnTo>
                    <a:lnTo>
                      <a:pt x="49" y="535"/>
                    </a:lnTo>
                    <a:lnTo>
                      <a:pt x="77" y="520"/>
                    </a:lnTo>
                    <a:lnTo>
                      <a:pt x="105" y="504"/>
                    </a:lnTo>
                    <a:lnTo>
                      <a:pt x="163" y="469"/>
                    </a:lnTo>
                    <a:lnTo>
                      <a:pt x="224" y="431"/>
                    </a:lnTo>
                    <a:lnTo>
                      <a:pt x="289" y="391"/>
                    </a:lnTo>
                    <a:lnTo>
                      <a:pt x="354" y="351"/>
                    </a:lnTo>
                    <a:lnTo>
                      <a:pt x="420" y="308"/>
                    </a:lnTo>
                    <a:lnTo>
                      <a:pt x="487" y="266"/>
                    </a:lnTo>
                    <a:lnTo>
                      <a:pt x="551" y="224"/>
                    </a:lnTo>
                    <a:lnTo>
                      <a:pt x="614" y="183"/>
                    </a:lnTo>
                    <a:lnTo>
                      <a:pt x="674" y="143"/>
                    </a:lnTo>
                    <a:lnTo>
                      <a:pt x="703" y="126"/>
                    </a:lnTo>
                    <a:lnTo>
                      <a:pt x="730" y="107"/>
                    </a:lnTo>
                    <a:lnTo>
                      <a:pt x="757" y="91"/>
                    </a:lnTo>
                    <a:lnTo>
                      <a:pt x="782" y="75"/>
                    </a:lnTo>
                    <a:lnTo>
                      <a:pt x="806" y="59"/>
                    </a:lnTo>
                    <a:lnTo>
                      <a:pt x="829" y="44"/>
                    </a:lnTo>
                    <a:lnTo>
                      <a:pt x="849" y="32"/>
                    </a:lnTo>
                    <a:lnTo>
                      <a:pt x="868" y="19"/>
                    </a:lnTo>
                    <a:lnTo>
                      <a:pt x="886" y="9"/>
                    </a:lnTo>
                    <a:lnTo>
                      <a:pt x="90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7" name="Oval 55"/>
              <p:cNvSpPr>
                <a:spLocks noChangeArrowheads="1"/>
              </p:cNvSpPr>
              <p:nvPr/>
            </p:nvSpPr>
            <p:spPr bwMode="auto">
              <a:xfrm flipH="1">
                <a:off x="3922" y="1753"/>
                <a:ext cx="14" cy="15"/>
              </a:xfrm>
              <a:prstGeom prst="ellipse">
                <a:avLst/>
              </a:prstGeom>
              <a:solidFill>
                <a:srgbClr val="FFFF00"/>
              </a:solidFill>
              <a:ln w="762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48" name="Rectangle 56"/>
              <p:cNvSpPr>
                <a:spLocks noChangeArrowheads="1"/>
              </p:cNvSpPr>
              <p:nvPr/>
            </p:nvSpPr>
            <p:spPr bwMode="auto">
              <a:xfrm flipH="1">
                <a:off x="3712" y="1651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1300</a:t>
                </a:r>
                <a:endParaRPr lang="ru-RU" sz="1000"/>
              </a:p>
            </p:txBody>
          </p:sp>
          <p:sp>
            <p:nvSpPr>
              <p:cNvPr id="622649" name="Rectangle 57"/>
              <p:cNvSpPr>
                <a:spLocks noChangeArrowheads="1"/>
              </p:cNvSpPr>
              <p:nvPr/>
            </p:nvSpPr>
            <p:spPr bwMode="auto">
              <a:xfrm flipH="1">
                <a:off x="3712" y="1409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1700</a:t>
                </a:r>
                <a:endParaRPr lang="ru-RU" sz="1000"/>
              </a:p>
            </p:txBody>
          </p:sp>
          <p:sp>
            <p:nvSpPr>
              <p:cNvPr id="622650" name="Rectangle 58"/>
              <p:cNvSpPr>
                <a:spLocks noChangeArrowheads="1"/>
              </p:cNvSpPr>
              <p:nvPr/>
            </p:nvSpPr>
            <p:spPr bwMode="auto">
              <a:xfrm flipH="1">
                <a:off x="3712" y="1167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2100</a:t>
                </a:r>
                <a:endParaRPr lang="ru-RU" sz="1000"/>
              </a:p>
            </p:txBody>
          </p:sp>
          <p:sp>
            <p:nvSpPr>
              <p:cNvPr id="622651" name="Rectangle 59"/>
              <p:cNvSpPr>
                <a:spLocks noChangeArrowheads="1"/>
              </p:cNvSpPr>
              <p:nvPr/>
            </p:nvSpPr>
            <p:spPr bwMode="auto">
              <a:xfrm flipH="1">
                <a:off x="3712" y="925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2500</a:t>
                </a:r>
                <a:endParaRPr lang="ru-RU" sz="1000"/>
              </a:p>
            </p:txBody>
          </p:sp>
          <p:sp>
            <p:nvSpPr>
              <p:cNvPr id="622652" name="Rectangle 60"/>
              <p:cNvSpPr>
                <a:spLocks noChangeArrowheads="1"/>
              </p:cNvSpPr>
              <p:nvPr/>
            </p:nvSpPr>
            <p:spPr bwMode="auto">
              <a:xfrm flipH="1">
                <a:off x="5155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80</a:t>
                </a:r>
                <a:endParaRPr lang="ru-RU" sz="1000"/>
              </a:p>
            </p:txBody>
          </p:sp>
          <p:sp>
            <p:nvSpPr>
              <p:cNvPr id="622653" name="Rectangle 61"/>
              <p:cNvSpPr>
                <a:spLocks noChangeArrowheads="1"/>
              </p:cNvSpPr>
              <p:nvPr/>
            </p:nvSpPr>
            <p:spPr bwMode="auto">
              <a:xfrm flipH="1">
                <a:off x="4843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60</a:t>
                </a:r>
                <a:endParaRPr lang="ru-RU" sz="1000"/>
              </a:p>
            </p:txBody>
          </p:sp>
          <p:sp>
            <p:nvSpPr>
              <p:cNvPr id="622654" name="Rectangle 62"/>
              <p:cNvSpPr>
                <a:spLocks noChangeArrowheads="1"/>
              </p:cNvSpPr>
              <p:nvPr/>
            </p:nvSpPr>
            <p:spPr bwMode="auto">
              <a:xfrm flipH="1">
                <a:off x="4530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40</a:t>
                </a:r>
                <a:endParaRPr lang="ru-RU" sz="1000"/>
              </a:p>
            </p:txBody>
          </p:sp>
          <p:sp>
            <p:nvSpPr>
              <p:cNvPr id="622655" name="Rectangle 63"/>
              <p:cNvSpPr>
                <a:spLocks noChangeArrowheads="1"/>
              </p:cNvSpPr>
              <p:nvPr/>
            </p:nvSpPr>
            <p:spPr bwMode="auto">
              <a:xfrm flipH="1">
                <a:off x="4216" y="1826"/>
                <a:ext cx="88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20</a:t>
                </a:r>
                <a:endParaRPr lang="ru-RU" sz="1000"/>
              </a:p>
            </p:txBody>
          </p:sp>
          <p:sp>
            <p:nvSpPr>
              <p:cNvPr id="622656" name="Rectangle 64"/>
              <p:cNvSpPr>
                <a:spLocks noChangeArrowheads="1"/>
              </p:cNvSpPr>
              <p:nvPr/>
            </p:nvSpPr>
            <p:spPr bwMode="auto">
              <a:xfrm flipH="1">
                <a:off x="3840" y="601"/>
                <a:ext cx="232" cy="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pPr algn="ctr"/>
                <a:r>
                  <a:rPr lang="en-US" sz="1000"/>
                  <a:t>T, </a:t>
                </a:r>
                <a:r>
                  <a:rPr lang="en-US" sz="1000">
                    <a:sym typeface="Symbol" pitchFamily="18" charset="2"/>
                  </a:rPr>
                  <a:t></a:t>
                </a:r>
                <a:r>
                  <a:rPr lang="en-US" sz="1000"/>
                  <a:t>C</a:t>
                </a:r>
                <a:endParaRPr lang="ru-RU" sz="1000"/>
              </a:p>
            </p:txBody>
          </p:sp>
          <p:sp>
            <p:nvSpPr>
              <p:cNvPr id="622657" name="Rectangle 65"/>
              <p:cNvSpPr>
                <a:spLocks noChangeArrowheads="1"/>
              </p:cNvSpPr>
              <p:nvPr/>
            </p:nvSpPr>
            <p:spPr bwMode="auto">
              <a:xfrm flipH="1">
                <a:off x="5432" y="1806"/>
                <a:ext cx="100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/>
              <a:lstStyle/>
              <a:p>
                <a:r>
                  <a:rPr lang="en-US" sz="1000"/>
                  <a:t>FeO</a:t>
                </a:r>
                <a:endParaRPr lang="ru-RU" sz="1000"/>
              </a:p>
            </p:txBody>
          </p:sp>
          <p:sp>
            <p:nvSpPr>
              <p:cNvPr id="622658" name="Rectangle 66"/>
              <p:cNvSpPr>
                <a:spLocks noChangeArrowheads="1"/>
              </p:cNvSpPr>
              <p:nvPr/>
            </p:nvSpPr>
            <p:spPr bwMode="auto">
              <a:xfrm flipH="1">
                <a:off x="3852" y="1818"/>
                <a:ext cx="189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000"/>
                  <a:t>ZrO</a:t>
                </a:r>
                <a:r>
                  <a:rPr lang="en-US" sz="1000" baseline="-25000"/>
                  <a:t>2</a:t>
                </a:r>
                <a:endParaRPr lang="ru-RU" sz="1000"/>
              </a:p>
            </p:txBody>
          </p:sp>
          <p:sp>
            <p:nvSpPr>
              <p:cNvPr id="622659" name="Line 67"/>
              <p:cNvSpPr>
                <a:spLocks noChangeShapeType="1"/>
              </p:cNvSpPr>
              <p:nvPr/>
            </p:nvSpPr>
            <p:spPr bwMode="auto">
              <a:xfrm>
                <a:off x="3929" y="1789"/>
                <a:ext cx="1569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0" name="Rectangle 68"/>
              <p:cNvSpPr>
                <a:spLocks noChangeArrowheads="1"/>
              </p:cNvSpPr>
              <p:nvPr/>
            </p:nvSpPr>
            <p:spPr bwMode="auto">
              <a:xfrm flipH="1">
                <a:off x="4792" y="1573"/>
                <a:ext cx="419" cy="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r>
                  <a:rPr lang="en-US" sz="1000" b="0"/>
                  <a:t>(133</a:t>
                </a:r>
                <a:r>
                  <a:rPr lang="ru-RU" sz="1000" b="0"/>
                  <a:t>2±5</a:t>
                </a:r>
                <a:r>
                  <a:rPr lang="en-US" sz="1000" b="0"/>
                  <a:t>)</a:t>
                </a:r>
                <a:r>
                  <a:rPr lang="en-US" sz="1000" b="0">
                    <a:sym typeface="Symbol" pitchFamily="18" charset="2"/>
                  </a:rPr>
                  <a:t></a:t>
                </a:r>
                <a:r>
                  <a:rPr lang="en-US" sz="1000" b="0"/>
                  <a:t>C</a:t>
                </a:r>
                <a:endParaRPr lang="ru-RU" sz="1000"/>
              </a:p>
            </p:txBody>
          </p:sp>
          <p:sp>
            <p:nvSpPr>
              <p:cNvPr id="622661" name="Line 69"/>
              <p:cNvSpPr>
                <a:spLocks noChangeShapeType="1"/>
              </p:cNvSpPr>
              <p:nvPr/>
            </p:nvSpPr>
            <p:spPr bwMode="auto">
              <a:xfrm flipH="1">
                <a:off x="5337" y="1637"/>
                <a:ext cx="158" cy="28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2" name="Line 70"/>
              <p:cNvSpPr>
                <a:spLocks noChangeShapeType="1"/>
              </p:cNvSpPr>
              <p:nvPr/>
            </p:nvSpPr>
            <p:spPr bwMode="auto">
              <a:xfrm>
                <a:off x="3967" y="1384"/>
                <a:ext cx="1215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3" name="Freeform 71"/>
              <p:cNvSpPr>
                <a:spLocks/>
              </p:cNvSpPr>
              <p:nvPr/>
            </p:nvSpPr>
            <p:spPr bwMode="auto">
              <a:xfrm>
                <a:off x="3929" y="831"/>
                <a:ext cx="189" cy="552"/>
              </a:xfrm>
              <a:custGeom>
                <a:avLst/>
                <a:gdLst>
                  <a:gd name="T0" fmla="*/ 0 w 774"/>
                  <a:gd name="T1" fmla="*/ 0 h 2172"/>
                  <a:gd name="T2" fmla="*/ 774 w 774"/>
                  <a:gd name="T3" fmla="*/ 2172 h 2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74" h="2172">
                    <a:moveTo>
                      <a:pt x="0" y="0"/>
                    </a:moveTo>
                    <a:cubicBezTo>
                      <a:pt x="723" y="690"/>
                      <a:pt x="645" y="1233"/>
                      <a:pt x="774" y="2172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4" name="Freeform 72"/>
              <p:cNvSpPr>
                <a:spLocks/>
              </p:cNvSpPr>
              <p:nvPr/>
            </p:nvSpPr>
            <p:spPr bwMode="auto">
              <a:xfrm>
                <a:off x="3935" y="1058"/>
                <a:ext cx="181" cy="325"/>
              </a:xfrm>
              <a:custGeom>
                <a:avLst/>
                <a:gdLst>
                  <a:gd name="T0" fmla="*/ 0 w 747"/>
                  <a:gd name="T1" fmla="*/ 0 h 1280"/>
                  <a:gd name="T2" fmla="*/ 747 w 747"/>
                  <a:gd name="T3" fmla="*/ 1280 h 1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47" h="1280">
                    <a:moveTo>
                      <a:pt x="0" y="0"/>
                    </a:moveTo>
                    <a:cubicBezTo>
                      <a:pt x="327" y="200"/>
                      <a:pt x="651" y="1043"/>
                      <a:pt x="747" y="1280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5" name="Freeform 73"/>
              <p:cNvSpPr>
                <a:spLocks/>
              </p:cNvSpPr>
              <p:nvPr/>
            </p:nvSpPr>
            <p:spPr bwMode="auto">
              <a:xfrm flipH="1">
                <a:off x="3932" y="1050"/>
                <a:ext cx="35" cy="740"/>
              </a:xfrm>
              <a:custGeom>
                <a:avLst/>
                <a:gdLst>
                  <a:gd name="T0" fmla="*/ 141 w 141"/>
                  <a:gd name="T1" fmla="*/ 0 h 2871"/>
                  <a:gd name="T2" fmla="*/ 20 w 141"/>
                  <a:gd name="T3" fmla="*/ 1507 h 2871"/>
                  <a:gd name="T4" fmla="*/ 20 w 141"/>
                  <a:gd name="T5" fmla="*/ 2871 h 2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1" h="2871">
                    <a:moveTo>
                      <a:pt x="141" y="0"/>
                    </a:moveTo>
                    <a:cubicBezTo>
                      <a:pt x="90" y="514"/>
                      <a:pt x="40" y="1029"/>
                      <a:pt x="20" y="1507"/>
                    </a:cubicBezTo>
                    <a:cubicBezTo>
                      <a:pt x="0" y="1985"/>
                      <a:pt x="20" y="2644"/>
                      <a:pt x="20" y="2871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6" name="Freeform 74"/>
              <p:cNvSpPr>
                <a:spLocks/>
              </p:cNvSpPr>
              <p:nvPr/>
            </p:nvSpPr>
            <p:spPr bwMode="auto">
              <a:xfrm>
                <a:off x="3933" y="831"/>
                <a:ext cx="1238" cy="553"/>
              </a:xfrm>
              <a:custGeom>
                <a:avLst/>
                <a:gdLst>
                  <a:gd name="T0" fmla="*/ 5089 w 5089"/>
                  <a:gd name="T1" fmla="*/ 2175 h 2175"/>
                  <a:gd name="T2" fmla="*/ 0 w 5089"/>
                  <a:gd name="T3" fmla="*/ 0 h 2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089" h="2175">
                    <a:moveTo>
                      <a:pt x="5089" y="2175"/>
                    </a:moveTo>
                    <a:cubicBezTo>
                      <a:pt x="4548" y="1688"/>
                      <a:pt x="2412" y="700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7" name="Oval 75"/>
              <p:cNvSpPr>
                <a:spLocks noChangeArrowheads="1"/>
              </p:cNvSpPr>
              <p:nvPr/>
            </p:nvSpPr>
            <p:spPr bwMode="auto">
              <a:xfrm flipH="1">
                <a:off x="3922" y="824"/>
                <a:ext cx="14" cy="15"/>
              </a:xfrm>
              <a:prstGeom prst="ellipse">
                <a:avLst/>
              </a:prstGeom>
              <a:solidFill>
                <a:srgbClr val="FFFF00"/>
              </a:solidFill>
              <a:ln w="762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8" name="Freeform 76"/>
              <p:cNvSpPr>
                <a:spLocks/>
              </p:cNvSpPr>
              <p:nvPr/>
            </p:nvSpPr>
            <p:spPr bwMode="auto">
              <a:xfrm>
                <a:off x="5171" y="1383"/>
                <a:ext cx="165" cy="282"/>
              </a:xfrm>
              <a:custGeom>
                <a:avLst/>
                <a:gdLst>
                  <a:gd name="T0" fmla="*/ 653 w 653"/>
                  <a:gd name="T1" fmla="*/ 1107 h 1107"/>
                  <a:gd name="T2" fmla="*/ 0 w 653"/>
                  <a:gd name="T3" fmla="*/ 0 h 1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53" h="1107">
                    <a:moveTo>
                      <a:pt x="653" y="1107"/>
                    </a:moveTo>
                    <a:cubicBezTo>
                      <a:pt x="509" y="573"/>
                      <a:pt x="239" y="81"/>
                      <a:pt x="0" y="0"/>
                    </a:cubicBezTo>
                  </a:path>
                </a:pathLst>
              </a:custGeom>
              <a:noFill/>
              <a:ln w="19050" cmpd="sng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69" name="Oval 77"/>
              <p:cNvSpPr>
                <a:spLocks noChangeArrowheads="1"/>
              </p:cNvSpPr>
              <p:nvPr/>
            </p:nvSpPr>
            <p:spPr bwMode="auto">
              <a:xfrm flipH="1">
                <a:off x="3922" y="1043"/>
                <a:ext cx="14" cy="15"/>
              </a:xfrm>
              <a:prstGeom prst="ellipse">
                <a:avLst/>
              </a:prstGeom>
              <a:solidFill>
                <a:srgbClr val="FFFF00"/>
              </a:solidFill>
              <a:ln w="762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2670" name="Rectangle 78"/>
              <p:cNvSpPr>
                <a:spLocks noChangeArrowheads="1"/>
              </p:cNvSpPr>
              <p:nvPr/>
            </p:nvSpPr>
            <p:spPr bwMode="auto">
              <a:xfrm flipH="1">
                <a:off x="3712" y="683"/>
                <a:ext cx="17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/>
                  <a:t>2900</a:t>
                </a:r>
                <a:endParaRPr lang="ru-RU" sz="1000"/>
              </a:p>
            </p:txBody>
          </p:sp>
        </p:grpSp>
        <p:sp>
          <p:nvSpPr>
            <p:cNvPr id="622671" name="Text Box 79"/>
            <p:cNvSpPr txBox="1">
              <a:spLocks noChangeArrowheads="1"/>
            </p:cNvSpPr>
            <p:nvPr/>
          </p:nvSpPr>
          <p:spPr bwMode="auto">
            <a:xfrm>
              <a:off x="4509" y="811"/>
              <a:ext cx="6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Published</a:t>
              </a:r>
            </a:p>
          </p:txBody>
        </p:sp>
      </p:grpSp>
      <p:pic>
        <p:nvPicPr>
          <p:cNvPr id="622672" name="Picture 80" descr="ZrO2-CaO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2" r="4158" b="17090"/>
          <a:stretch>
            <a:fillRect/>
          </a:stretch>
        </p:blipFill>
        <p:spPr bwMode="auto">
          <a:xfrm>
            <a:off x="293688" y="1649413"/>
            <a:ext cx="2751137" cy="300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2673" name="Text Box 81"/>
          <p:cNvSpPr txBox="1">
            <a:spLocks noChangeArrowheads="1"/>
          </p:cNvSpPr>
          <p:nvPr/>
        </p:nvSpPr>
        <p:spPr bwMode="auto">
          <a:xfrm>
            <a:off x="568325" y="4816475"/>
            <a:ext cx="13271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Stubican V.C.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Ray S.P.</a:t>
            </a:r>
          </a:p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(1977)</a:t>
            </a:r>
          </a:p>
        </p:txBody>
      </p:sp>
      <p:grpSp>
        <p:nvGrpSpPr>
          <p:cNvPr id="622674" name="Group 82"/>
          <p:cNvGrpSpPr>
            <a:grpSpLocks/>
          </p:cNvGrpSpPr>
          <p:nvPr/>
        </p:nvGrpSpPr>
        <p:grpSpPr bwMode="auto">
          <a:xfrm>
            <a:off x="1816100" y="831850"/>
            <a:ext cx="6046788" cy="4762500"/>
            <a:chOff x="1052" y="449"/>
            <a:chExt cx="3809" cy="3000"/>
          </a:xfrm>
        </p:grpSpPr>
        <p:sp>
          <p:nvSpPr>
            <p:cNvPr id="622675" name="AutoShape 83"/>
            <p:cNvSpPr>
              <a:spLocks noChangeArrowheads="1"/>
            </p:cNvSpPr>
            <p:nvPr/>
          </p:nvSpPr>
          <p:spPr bwMode="auto">
            <a:xfrm>
              <a:off x="1566" y="734"/>
              <a:ext cx="2806" cy="2427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20000"/>
              </a:schemeClr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2676" name="Text Box 84"/>
            <p:cNvSpPr txBox="1">
              <a:spLocks noChangeArrowheads="1"/>
            </p:cNvSpPr>
            <p:nvPr/>
          </p:nvSpPr>
          <p:spPr bwMode="auto">
            <a:xfrm>
              <a:off x="1052" y="3161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CaO</a:t>
              </a:r>
              <a:endParaRPr lang="ru-RU">
                <a:latin typeface="Arial" pitchFamily="34" charset="0"/>
              </a:endParaRPr>
            </a:p>
          </p:txBody>
        </p:sp>
        <p:sp>
          <p:nvSpPr>
            <p:cNvPr id="622677" name="Text Box 85"/>
            <p:cNvSpPr txBox="1">
              <a:spLocks noChangeArrowheads="1"/>
            </p:cNvSpPr>
            <p:nvPr/>
          </p:nvSpPr>
          <p:spPr bwMode="auto">
            <a:xfrm>
              <a:off x="4372" y="3161"/>
              <a:ext cx="4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FeO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2678" name="Text Box 86"/>
            <p:cNvSpPr txBox="1">
              <a:spLocks noChangeArrowheads="1"/>
            </p:cNvSpPr>
            <p:nvPr/>
          </p:nvSpPr>
          <p:spPr bwMode="auto">
            <a:xfrm>
              <a:off x="2700" y="449"/>
              <a:ext cx="5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latin typeface="Arial" pitchFamily="34" charset="0"/>
                </a:rPr>
                <a:t>ZrO</a:t>
              </a:r>
              <a:r>
                <a:rPr lang="en-US" baseline="-25000">
                  <a:latin typeface="Arial" pitchFamily="34" charset="0"/>
                </a:rPr>
                <a:t>2</a:t>
              </a:r>
              <a:endParaRPr lang="ru-RU" baseline="-25000">
                <a:latin typeface="Arial" pitchFamily="34" charset="0"/>
              </a:endParaRPr>
            </a:p>
          </p:txBody>
        </p:sp>
        <p:sp>
          <p:nvSpPr>
            <p:cNvPr id="622679" name="Text Box 87"/>
            <p:cNvSpPr txBox="1">
              <a:spLocks noChangeArrowheads="1"/>
            </p:cNvSpPr>
            <p:nvPr/>
          </p:nvSpPr>
          <p:spPr bwMode="auto">
            <a:xfrm>
              <a:off x="2789" y="2006"/>
              <a:ext cx="351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4800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 sz="480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22680" name="Line 88"/>
            <p:cNvSpPr>
              <a:spLocks noChangeShapeType="1"/>
            </p:cNvSpPr>
            <p:nvPr/>
          </p:nvSpPr>
          <p:spPr bwMode="auto">
            <a:xfrm>
              <a:off x="1556" y="3161"/>
              <a:ext cx="2813" cy="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1" name="Line 89"/>
            <p:cNvSpPr>
              <a:spLocks noChangeShapeType="1"/>
            </p:cNvSpPr>
            <p:nvPr/>
          </p:nvSpPr>
          <p:spPr bwMode="auto">
            <a:xfrm>
              <a:off x="2962" y="704"/>
              <a:ext cx="1411" cy="2457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2" name="Line 90"/>
            <p:cNvSpPr>
              <a:spLocks noChangeShapeType="1"/>
            </p:cNvSpPr>
            <p:nvPr/>
          </p:nvSpPr>
          <p:spPr bwMode="auto">
            <a:xfrm flipH="1">
              <a:off x="3388" y="1210"/>
              <a:ext cx="640" cy="183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3" name="Text Box 91"/>
            <p:cNvSpPr txBox="1">
              <a:spLocks noChangeArrowheads="1"/>
            </p:cNvSpPr>
            <p:nvPr/>
          </p:nvSpPr>
          <p:spPr bwMode="auto">
            <a:xfrm rot="3600000">
              <a:off x="3197" y="1675"/>
              <a:ext cx="10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008000"/>
                  </a:solidFill>
                  <a:latin typeface="Arial" pitchFamily="34" charset="0"/>
                </a:rPr>
                <a:t>CORPHAD</a:t>
              </a:r>
              <a:endParaRPr lang="ru-RU">
                <a:solidFill>
                  <a:srgbClr val="008000"/>
                </a:solidFill>
                <a:latin typeface="Arial" pitchFamily="34" charset="0"/>
              </a:endParaRPr>
            </a:p>
          </p:txBody>
        </p:sp>
        <p:sp>
          <p:nvSpPr>
            <p:cNvPr id="622684" name="Text Box 92"/>
            <p:cNvSpPr txBox="1">
              <a:spLocks noChangeArrowheads="1"/>
            </p:cNvSpPr>
            <p:nvPr/>
          </p:nvSpPr>
          <p:spPr bwMode="auto">
            <a:xfrm>
              <a:off x="2725" y="2651"/>
              <a:ext cx="70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Allen W.C.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Snow R. B.</a:t>
              </a:r>
            </a:p>
            <a:p>
              <a:pPr algn="ctr"/>
              <a:r>
                <a:rPr lang="en-US" sz="1400">
                  <a:solidFill>
                    <a:srgbClr val="800000"/>
                  </a:solidFill>
                  <a:latin typeface="Arial" pitchFamily="34" charset="0"/>
                </a:rPr>
                <a:t>(1955)</a:t>
              </a:r>
            </a:p>
          </p:txBody>
        </p:sp>
        <p:sp>
          <p:nvSpPr>
            <p:cNvPr id="622685" name="Oval 93"/>
            <p:cNvSpPr>
              <a:spLocks noChangeArrowheads="1"/>
            </p:cNvSpPr>
            <p:nvPr/>
          </p:nvSpPr>
          <p:spPr bwMode="auto">
            <a:xfrm>
              <a:off x="2227" y="1918"/>
              <a:ext cx="77" cy="77"/>
            </a:xfrm>
            <a:prstGeom prst="ellipse">
              <a:avLst/>
            </a:prstGeom>
            <a:solidFill>
              <a:srgbClr val="FFFF00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22686" name="Line 94"/>
            <p:cNvSpPr>
              <a:spLocks noChangeShapeType="1"/>
            </p:cNvSpPr>
            <p:nvPr/>
          </p:nvSpPr>
          <p:spPr bwMode="auto">
            <a:xfrm flipH="1">
              <a:off x="1564" y="1813"/>
              <a:ext cx="781" cy="1350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7" name="Line 95"/>
            <p:cNvSpPr>
              <a:spLocks noChangeShapeType="1"/>
            </p:cNvSpPr>
            <p:nvPr/>
          </p:nvSpPr>
          <p:spPr bwMode="auto">
            <a:xfrm flipH="1">
              <a:off x="2344" y="720"/>
              <a:ext cx="627" cy="1096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88" name="Line 96"/>
            <p:cNvSpPr>
              <a:spLocks noChangeShapeType="1"/>
            </p:cNvSpPr>
            <p:nvPr/>
          </p:nvSpPr>
          <p:spPr bwMode="auto">
            <a:xfrm flipV="1">
              <a:off x="1782" y="1518"/>
              <a:ext cx="717" cy="4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8D507-3F6B-44AC-8503-8058387EF819}" type="slidenum">
              <a:rPr lang="en-GB"/>
              <a:pPr/>
              <a:t>17</a:t>
            </a:fld>
            <a:endParaRPr lang="en-GB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0"/>
            <a:ext cx="7772400" cy="652463"/>
          </a:xfrm>
        </p:spPr>
        <p:txBody>
          <a:bodyPr/>
          <a:lstStyle/>
          <a:p>
            <a:r>
              <a:rPr lang="en-US">
                <a:effectLst/>
              </a:rPr>
              <a:t>Concluding remarks</a:t>
            </a:r>
            <a:endParaRPr lang="ru-RU">
              <a:effectLst/>
            </a:endParaRPr>
          </a:p>
        </p:txBody>
      </p:sp>
      <p:sp>
        <p:nvSpPr>
          <p:cNvPr id="558197" name="Text Box 117"/>
          <p:cNvSpPr txBox="1">
            <a:spLocks noChangeArrowheads="1"/>
          </p:cNvSpPr>
          <p:nvPr/>
        </p:nvSpPr>
        <p:spPr bwMode="auto">
          <a:xfrm>
            <a:off x="433388" y="831850"/>
            <a:ext cx="84899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endParaRPr lang="en-US">
              <a:solidFill>
                <a:srgbClr val="800000"/>
              </a:solidFill>
              <a:latin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>
              <a:solidFill>
                <a:srgbClr val="800000"/>
              </a:solidFill>
              <a:latin typeface="Arial" pitchFamily="34" charset="0"/>
            </a:endParaRPr>
          </a:p>
          <a:p>
            <a:endParaRPr lang="en-US">
              <a:solidFill>
                <a:srgbClr val="800000"/>
              </a:solidFill>
              <a:latin typeface="Arial" pitchFamily="34" charset="0"/>
            </a:endParaRPr>
          </a:p>
        </p:txBody>
      </p:sp>
      <p:sp>
        <p:nvSpPr>
          <p:cNvPr id="558198" name="Rectangle 118"/>
          <p:cNvSpPr>
            <a:spLocks noChangeArrowheads="1"/>
          </p:cNvSpPr>
          <p:nvPr/>
        </p:nvSpPr>
        <p:spPr bwMode="auto">
          <a:xfrm>
            <a:off x="263525" y="1482725"/>
            <a:ext cx="8650288" cy="423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/>
              <a:t> </a:t>
            </a:r>
            <a:r>
              <a:rPr lang="en-US" sz="2400"/>
              <a:t>PRECOS project</a:t>
            </a:r>
            <a:r>
              <a:rPr lang="ru-RU" sz="2400"/>
              <a:t> </a:t>
            </a:r>
            <a:r>
              <a:rPr lang="en-US" sz="2400"/>
              <a:t>is in the initial phase, it can be officially</a:t>
            </a:r>
            <a:br>
              <a:rPr lang="en-US" sz="2400"/>
            </a:br>
            <a:r>
              <a:rPr lang="en-US" sz="2400"/>
              <a:t>   started in the 2</a:t>
            </a:r>
            <a:r>
              <a:rPr lang="en-US" sz="2400" baseline="30000"/>
              <a:t>nd</a:t>
            </a:r>
            <a:r>
              <a:rPr lang="en-US" sz="2400"/>
              <a:t> quarter 2008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Char char="Ø"/>
            </a:pPr>
            <a:r>
              <a:rPr lang="en-US" sz="2400"/>
              <a:t> Kick-off project meeting will be held in July 2008 in </a:t>
            </a:r>
            <a:br>
              <a:rPr lang="en-US" sz="2400"/>
            </a:br>
            <a:r>
              <a:rPr lang="en-US" sz="2400"/>
              <a:t>   St. Petersburg</a:t>
            </a:r>
            <a:endParaRPr lang="ru-RU" sz="2400"/>
          </a:p>
          <a:p>
            <a:pPr>
              <a:buFont typeface="Wingdings" pitchFamily="2" charset="2"/>
              <a:buChar char="Ø"/>
            </a:pPr>
            <a:endParaRPr lang="ru-RU" sz="2400"/>
          </a:p>
          <a:p>
            <a:pPr>
              <a:buFont typeface="Wingdings" pitchFamily="2" charset="2"/>
              <a:buChar char="Ø"/>
            </a:pPr>
            <a:r>
              <a:rPr lang="ru-RU" sz="2400"/>
              <a:t> </a:t>
            </a:r>
            <a:r>
              <a:rPr lang="en-US" sz="2400"/>
              <a:t>Compositions to be studied in 2008 will be discussed </a:t>
            </a:r>
            <a:r>
              <a:rPr lang="ru-RU" sz="2400"/>
              <a:t/>
            </a:r>
            <a:br>
              <a:rPr lang="ru-RU" sz="2400"/>
            </a:br>
            <a:r>
              <a:rPr lang="ru-RU" sz="2400"/>
              <a:t>   </a:t>
            </a:r>
            <a:r>
              <a:rPr lang="en-US" sz="2400"/>
              <a:t>at the meeting </a:t>
            </a:r>
          </a:p>
          <a:p>
            <a:pPr>
              <a:buFont typeface="Wingdings" pitchFamily="2" charset="2"/>
              <a:buChar char="Ø"/>
            </a:pPr>
            <a:endParaRPr lang="en-US" sz="2000"/>
          </a:p>
          <a:p>
            <a:pPr>
              <a:buFont typeface="Wingdings" pitchFamily="2" charset="2"/>
              <a:buChar char="Ø"/>
            </a:pPr>
            <a:endParaRPr lang="ru-RU" sz="2000">
              <a:solidFill>
                <a:srgbClr val="8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>
              <a:solidFill>
                <a:srgbClr val="800000"/>
              </a:solidFill>
            </a:endParaRPr>
          </a:p>
          <a:p>
            <a:pPr>
              <a:buFont typeface="Wingdings" pitchFamily="2" charset="2"/>
              <a:buNone/>
            </a:pPr>
            <a:endParaRPr lang="ru-RU" sz="2000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A09D7-5E0A-41EF-A622-37C1B36BB85B}" type="slidenum">
              <a:rPr lang="en-GB"/>
              <a:pPr/>
              <a:t>2</a:t>
            </a:fld>
            <a:endParaRPr lang="en-GB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 sz="3200">
                <a:solidFill>
                  <a:srgbClr val="333399"/>
                </a:solidFill>
                <a:effectLst/>
                <a:cs typeface="Times New Roman" pitchFamily="18" charset="0"/>
              </a:rPr>
              <a:t>Contents</a:t>
            </a:r>
          </a:p>
        </p:txBody>
      </p:sp>
      <p:sp>
        <p:nvSpPr>
          <p:cNvPr id="580613" name="Rectangle 5"/>
          <p:cNvSpPr>
            <a:spLocks noChangeArrowheads="1"/>
          </p:cNvSpPr>
          <p:nvPr/>
        </p:nvSpPr>
        <p:spPr bwMode="auto">
          <a:xfrm>
            <a:off x="942975" y="1479550"/>
            <a:ext cx="8664575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General information</a:t>
            </a:r>
            <a:endParaRPr lang="ru-RU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Project status</a:t>
            </a:r>
            <a:endParaRPr lang="en-GB" sz="2400" i="1">
              <a:cs typeface="Times New Roman" pitchFamily="18" charset="0"/>
            </a:endParaRP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Project </a:t>
            </a: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focus</a:t>
            </a: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</a:rPr>
              <a:t>  Methodology</a:t>
            </a: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/>
              <a:t>  PRECOS test matrix</a:t>
            </a:r>
          </a:p>
          <a:p>
            <a:pPr marL="817563" lvl="1" indent="-96838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400"/>
              <a:t>  Conclusions</a:t>
            </a:r>
            <a:endParaRPr lang="en-GB" sz="2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43948E-7967-419D-94D5-4CFF29208D62}" type="slidenum">
              <a:rPr lang="en-GB"/>
              <a:pPr/>
              <a:t>3</a:t>
            </a:fld>
            <a:endParaRPr lang="en-GB"/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PRECOS project general information </a:t>
            </a:r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677863" y="612775"/>
            <a:ext cx="762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SzPct val="85000"/>
            </a:pPr>
            <a:r>
              <a:rPr lang="en-GB" sz="1800">
                <a:cs typeface="Times New Roman" pitchFamily="18" charset="0"/>
              </a:rPr>
              <a:t>Project participants and coordination</a:t>
            </a:r>
          </a:p>
        </p:txBody>
      </p:sp>
      <p:grpSp>
        <p:nvGrpSpPr>
          <p:cNvPr id="556060" name="Group 28"/>
          <p:cNvGrpSpPr>
            <a:grpSpLocks/>
          </p:cNvGrpSpPr>
          <p:nvPr/>
        </p:nvGrpSpPr>
        <p:grpSpPr bwMode="auto">
          <a:xfrm>
            <a:off x="1160463" y="1063625"/>
            <a:ext cx="5759450" cy="3767138"/>
            <a:chOff x="731" y="670"/>
            <a:chExt cx="3628" cy="2373"/>
          </a:xfrm>
        </p:grpSpPr>
        <p:sp>
          <p:nvSpPr>
            <p:cNvPr id="556053" name="Rectangle 21"/>
            <p:cNvSpPr>
              <a:spLocks noChangeArrowheads="1"/>
            </p:cNvSpPr>
            <p:nvPr/>
          </p:nvSpPr>
          <p:spPr bwMode="auto">
            <a:xfrm>
              <a:off x="3549" y="993"/>
              <a:ext cx="810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Areva NP</a:t>
              </a:r>
              <a:r>
                <a:rPr lang="en-GB" sz="1200" b="0">
                  <a:latin typeface="Times New Roman" pitchFamily="18" charset="0"/>
                </a:rPr>
                <a:t>, Germany</a:t>
              </a:r>
            </a:p>
          </p:txBody>
        </p:sp>
        <p:sp>
          <p:nvSpPr>
            <p:cNvPr id="556037" name="Rectangle 5"/>
            <p:cNvSpPr>
              <a:spLocks noChangeArrowheads="1"/>
            </p:cNvSpPr>
            <p:nvPr/>
          </p:nvSpPr>
          <p:spPr bwMode="auto">
            <a:xfrm>
              <a:off x="740" y="1752"/>
              <a:ext cx="728" cy="40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ISTC, Moscow</a:t>
              </a:r>
            </a:p>
          </p:txBody>
        </p:sp>
        <p:sp>
          <p:nvSpPr>
            <p:cNvPr id="556038" name="Rectangle 6"/>
            <p:cNvSpPr>
              <a:spLocks noChangeArrowheads="1"/>
            </p:cNvSpPr>
            <p:nvPr/>
          </p:nvSpPr>
          <p:spPr bwMode="auto">
            <a:xfrm>
              <a:off x="1215" y="985"/>
              <a:ext cx="647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FZK, </a:t>
              </a:r>
              <a:r>
                <a:rPr lang="en-GB" sz="1200" b="0"/>
                <a:t>Germany</a:t>
              </a:r>
            </a:p>
          </p:txBody>
        </p:sp>
        <p:sp>
          <p:nvSpPr>
            <p:cNvPr id="556039" name="Rectangle 7"/>
            <p:cNvSpPr>
              <a:spLocks noChangeArrowheads="1"/>
            </p:cNvSpPr>
            <p:nvPr/>
          </p:nvSpPr>
          <p:spPr bwMode="auto">
            <a:xfrm>
              <a:off x="1897" y="982"/>
              <a:ext cx="486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IRSN,</a:t>
              </a:r>
            </a:p>
            <a:p>
              <a:r>
                <a:rPr lang="en-GB" sz="1200" b="0"/>
                <a:t>France</a:t>
              </a:r>
            </a:p>
          </p:txBody>
        </p:sp>
        <p:sp>
          <p:nvSpPr>
            <p:cNvPr id="556040" name="Rectangle 8"/>
            <p:cNvSpPr>
              <a:spLocks noChangeArrowheads="1"/>
            </p:cNvSpPr>
            <p:nvPr/>
          </p:nvSpPr>
          <p:spPr bwMode="auto">
            <a:xfrm>
              <a:off x="2427" y="982"/>
              <a:ext cx="567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ITU, </a:t>
              </a:r>
            </a:p>
            <a:p>
              <a:r>
                <a:rPr lang="en-GB" sz="1200" b="0"/>
                <a:t>EK</a:t>
              </a:r>
            </a:p>
          </p:txBody>
        </p:sp>
        <p:sp>
          <p:nvSpPr>
            <p:cNvPr id="556041" name="Rectangle 9"/>
            <p:cNvSpPr>
              <a:spLocks noChangeArrowheads="1"/>
            </p:cNvSpPr>
            <p:nvPr/>
          </p:nvSpPr>
          <p:spPr bwMode="auto">
            <a:xfrm>
              <a:off x="3029" y="982"/>
              <a:ext cx="485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CEA,</a:t>
              </a:r>
            </a:p>
            <a:p>
              <a:r>
                <a:rPr lang="en-GB" sz="1200" b="0"/>
                <a:t>France</a:t>
              </a:r>
            </a:p>
          </p:txBody>
        </p:sp>
        <p:sp>
          <p:nvSpPr>
            <p:cNvPr id="556042" name="Rectangle 10"/>
            <p:cNvSpPr>
              <a:spLocks noChangeArrowheads="1"/>
            </p:cNvSpPr>
            <p:nvPr/>
          </p:nvSpPr>
          <p:spPr bwMode="auto">
            <a:xfrm>
              <a:off x="1215" y="670"/>
              <a:ext cx="3021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pPr algn="ctr"/>
              <a:r>
                <a:rPr lang="en-GB" sz="1200"/>
                <a:t>Collaborators</a:t>
              </a:r>
            </a:p>
          </p:txBody>
        </p:sp>
        <p:sp>
          <p:nvSpPr>
            <p:cNvPr id="556043" name="Rectangle 11"/>
            <p:cNvSpPr>
              <a:spLocks noChangeArrowheads="1"/>
            </p:cNvSpPr>
            <p:nvPr/>
          </p:nvSpPr>
          <p:spPr bwMode="auto">
            <a:xfrm>
              <a:off x="2276" y="1755"/>
              <a:ext cx="1052" cy="30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Steering committee</a:t>
              </a:r>
            </a:p>
          </p:txBody>
        </p:sp>
        <p:sp>
          <p:nvSpPr>
            <p:cNvPr id="556044" name="Rectangle 12"/>
            <p:cNvSpPr>
              <a:spLocks noChangeArrowheads="1"/>
            </p:cNvSpPr>
            <p:nvPr/>
          </p:nvSpPr>
          <p:spPr bwMode="auto">
            <a:xfrm>
              <a:off x="873" y="2314"/>
              <a:ext cx="3482" cy="3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Operation Agent: A.P. Alexandrov RIT, Russia</a:t>
              </a:r>
            </a:p>
            <a:p>
              <a:pPr algn="ctr"/>
              <a:endParaRPr lang="en-GB" sz="1200"/>
            </a:p>
          </p:txBody>
        </p:sp>
        <p:sp>
          <p:nvSpPr>
            <p:cNvPr id="556045" name="Rectangle 13"/>
            <p:cNvSpPr>
              <a:spLocks noChangeArrowheads="1"/>
            </p:cNvSpPr>
            <p:nvPr/>
          </p:nvSpPr>
          <p:spPr bwMode="auto">
            <a:xfrm>
              <a:off x="757" y="1548"/>
              <a:ext cx="729" cy="20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/>
                <a:t>Coordinator </a:t>
              </a:r>
            </a:p>
          </p:txBody>
        </p:sp>
        <p:sp>
          <p:nvSpPr>
            <p:cNvPr id="556046" name="Line 14"/>
            <p:cNvSpPr>
              <a:spLocks noChangeShapeType="1"/>
            </p:cNvSpPr>
            <p:nvPr/>
          </p:nvSpPr>
          <p:spPr bwMode="auto">
            <a:xfrm>
              <a:off x="731" y="2189"/>
              <a:ext cx="81" cy="3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7" name="Line 15"/>
            <p:cNvSpPr>
              <a:spLocks noChangeShapeType="1"/>
            </p:cNvSpPr>
            <p:nvPr/>
          </p:nvSpPr>
          <p:spPr bwMode="auto">
            <a:xfrm flipH="1">
              <a:off x="3061" y="1434"/>
              <a:ext cx="342" cy="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8" name="Line 16"/>
            <p:cNvSpPr>
              <a:spLocks noChangeShapeType="1"/>
            </p:cNvSpPr>
            <p:nvPr/>
          </p:nvSpPr>
          <p:spPr bwMode="auto">
            <a:xfrm>
              <a:off x="2477" y="1421"/>
              <a:ext cx="92" cy="2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49" name="Line 17"/>
            <p:cNvSpPr>
              <a:spLocks noChangeShapeType="1"/>
            </p:cNvSpPr>
            <p:nvPr/>
          </p:nvSpPr>
          <p:spPr bwMode="auto">
            <a:xfrm flipH="1">
              <a:off x="3392" y="1443"/>
              <a:ext cx="728" cy="4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0" name="Line 18"/>
            <p:cNvSpPr>
              <a:spLocks noChangeShapeType="1"/>
            </p:cNvSpPr>
            <p:nvPr/>
          </p:nvSpPr>
          <p:spPr bwMode="auto">
            <a:xfrm>
              <a:off x="1390" y="1456"/>
              <a:ext cx="890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1" name="Line 19"/>
            <p:cNvSpPr>
              <a:spLocks noChangeShapeType="1"/>
            </p:cNvSpPr>
            <p:nvPr/>
          </p:nvSpPr>
          <p:spPr bwMode="auto">
            <a:xfrm>
              <a:off x="2700" y="2080"/>
              <a:ext cx="0" cy="2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2" name="Line 20"/>
            <p:cNvSpPr>
              <a:spLocks noChangeShapeType="1"/>
            </p:cNvSpPr>
            <p:nvPr/>
          </p:nvSpPr>
          <p:spPr bwMode="auto">
            <a:xfrm flipH="1">
              <a:off x="889" y="966"/>
              <a:ext cx="299" cy="5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4" name="Line 22"/>
            <p:cNvSpPr>
              <a:spLocks noChangeShapeType="1"/>
            </p:cNvSpPr>
            <p:nvPr/>
          </p:nvSpPr>
          <p:spPr bwMode="auto">
            <a:xfrm>
              <a:off x="1941" y="1399"/>
              <a:ext cx="405" cy="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endParaRPr lang="de-DE"/>
            </a:p>
          </p:txBody>
        </p:sp>
        <p:sp>
          <p:nvSpPr>
            <p:cNvPr id="556055" name="Rectangle 23"/>
            <p:cNvSpPr>
              <a:spLocks noChangeArrowheads="1"/>
            </p:cNvSpPr>
            <p:nvPr/>
          </p:nvSpPr>
          <p:spPr bwMode="auto">
            <a:xfrm>
              <a:off x="873" y="2626"/>
              <a:ext cx="810" cy="40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 b="0"/>
                <a:t>ISC RAS,</a:t>
              </a:r>
            </a:p>
            <a:p>
              <a:r>
                <a:rPr lang="en-GB" sz="1200" b="0"/>
                <a:t>Russia</a:t>
              </a:r>
            </a:p>
          </p:txBody>
        </p:sp>
        <p:sp>
          <p:nvSpPr>
            <p:cNvPr id="556056" name="Rectangle 24"/>
            <p:cNvSpPr>
              <a:spLocks noChangeArrowheads="1"/>
            </p:cNvSpPr>
            <p:nvPr/>
          </p:nvSpPr>
          <p:spPr bwMode="auto">
            <a:xfrm>
              <a:off x="1893" y="2636"/>
              <a:ext cx="971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200" b="0"/>
                <a:t>IHT RAS,</a:t>
              </a:r>
            </a:p>
            <a:p>
              <a:r>
                <a:rPr lang="en-GB" sz="1200" b="0"/>
                <a:t>Russia</a:t>
              </a:r>
            </a:p>
          </p:txBody>
        </p:sp>
        <p:sp>
          <p:nvSpPr>
            <p:cNvPr id="556057" name="Rectangle 25"/>
            <p:cNvSpPr>
              <a:spLocks noChangeArrowheads="1"/>
            </p:cNvSpPr>
            <p:nvPr/>
          </p:nvSpPr>
          <p:spPr bwMode="auto">
            <a:xfrm>
              <a:off x="3114" y="2636"/>
              <a:ext cx="1214" cy="4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DDDDD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/>
              </a:outerShdw>
            </a:effectLst>
          </p:spPr>
          <p:txBody>
            <a:bodyPr/>
            <a:lstStyle/>
            <a:p>
              <a:r>
                <a:rPr lang="en-GB" sz="1000" b="0"/>
                <a:t>SPb Electrotechnical State University, Russia</a:t>
              </a:r>
            </a:p>
          </p:txBody>
        </p:sp>
      </p:grpSp>
      <p:graphicFrame>
        <p:nvGraphicFramePr>
          <p:cNvPr id="556061" name="Object 29"/>
          <p:cNvGraphicFramePr>
            <a:graphicFrameLocks noChangeAspect="1"/>
          </p:cNvGraphicFramePr>
          <p:nvPr>
            <p:ph idx="1"/>
          </p:nvPr>
        </p:nvGraphicFramePr>
        <p:xfrm>
          <a:off x="1273175" y="5041900"/>
          <a:ext cx="6734175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6063" name="Документ" r:id="rId4" imgW="6060277" imgH="1620747" progId="Word.Document.8">
                  <p:embed/>
                </p:oleObj>
              </mc:Choice>
              <mc:Fallback>
                <p:oleObj name="Документ" r:id="rId4" imgW="6060277" imgH="1620747" progId="Word.Document.8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175" y="5041900"/>
                        <a:ext cx="6734175" cy="180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EFCBE-994B-4285-8A77-99076D815131}" type="slidenum">
              <a:rPr lang="en-GB"/>
              <a:pPr/>
              <a:t>4</a:t>
            </a:fld>
            <a:endParaRPr lang="en-GB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Status of the project</a:t>
            </a:r>
          </a:p>
        </p:txBody>
      </p:sp>
      <p:sp>
        <p:nvSpPr>
          <p:cNvPr id="585731" name="Rectangle 3"/>
          <p:cNvSpPr>
            <a:spLocks noChangeArrowheads="1"/>
          </p:cNvSpPr>
          <p:nvPr/>
        </p:nvSpPr>
        <p:spPr bwMode="auto">
          <a:xfrm>
            <a:off x="479425" y="723900"/>
            <a:ext cx="866457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1800" i="1"/>
              <a:t> </a:t>
            </a:r>
            <a:r>
              <a:rPr lang="en-US" sz="1800" i="1">
                <a:cs typeface="Arial" pitchFamily="34" charset="0"/>
              </a:rPr>
              <a:t>PRECOS test matrix has been finalized with collaborators at the 6</a:t>
            </a:r>
            <a:r>
              <a:rPr lang="en-US" sz="1800" i="1" baseline="30000">
                <a:cs typeface="Arial" pitchFamily="34" charset="0"/>
              </a:rPr>
              <a:t>th</a:t>
            </a:r>
            <a:r>
              <a:rPr lang="en-US" sz="1800" i="1">
                <a:cs typeface="Arial" pitchFamily="34" charset="0"/>
              </a:rPr>
              <a:t>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and 7</a:t>
            </a:r>
            <a:r>
              <a:rPr lang="en-US" sz="1800" i="1" baseline="30000">
                <a:cs typeface="Arial" pitchFamily="34" charset="0"/>
              </a:rPr>
              <a:t>th</a:t>
            </a:r>
            <a:r>
              <a:rPr lang="en-US" sz="1800" i="1">
                <a:cs typeface="Arial" pitchFamily="34" charset="0"/>
              </a:rPr>
              <a:t> CORPHAD project meetings</a:t>
            </a:r>
            <a:r>
              <a:rPr lang="en-US" sz="1800" i="1"/>
              <a:t>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/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/>
              <a:t>The project was approved for funding by 44</a:t>
            </a:r>
            <a:r>
              <a:rPr lang="en-US" sz="1800" i="1" baseline="30000"/>
              <a:t>th</a:t>
            </a:r>
            <a:r>
              <a:rPr lang="en-US" sz="1800" i="1"/>
              <a:t> ISTC MB in December 2007</a:t>
            </a:r>
            <a:r>
              <a:rPr lang="ru-RU" sz="1800"/>
              <a:t>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 Work Plan was prepared and sent to ROSATOM Export control in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January 2008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The Work Plan was approved by the Export control in the end of February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2008. Export licensing  is not necessary for PRECOS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The Work Plan will be distributed after the 13</a:t>
            </a:r>
            <a:r>
              <a:rPr lang="en-US" sz="1800" i="1" baseline="30000">
                <a:cs typeface="Arial" pitchFamily="34" charset="0"/>
              </a:rPr>
              <a:t>th</a:t>
            </a:r>
            <a:r>
              <a:rPr lang="en-US" sz="1800" i="1">
                <a:cs typeface="Arial" pitchFamily="34" charset="0"/>
              </a:rPr>
              <a:t> CEG-SAM. Collaborators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will be kindly requested to send letters of the Work Plan consent to ISTC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 PRECOS has a chance to start in April 2008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1800" i="1"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 Technical preparations for the project are in progress in NITI, IVTRAN </a:t>
            </a:r>
            <a:br>
              <a:rPr lang="en-US" sz="1800" i="1">
                <a:cs typeface="Arial" pitchFamily="34" charset="0"/>
              </a:rPr>
            </a:br>
            <a:r>
              <a:rPr lang="en-US" sz="1800" i="1">
                <a:cs typeface="Arial" pitchFamily="34" charset="0"/>
              </a:rPr>
              <a:t>    and ISC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90CF3-0C39-432D-AB12-8262659B4268}" type="slidenum">
              <a:rPr lang="en-GB"/>
              <a:pPr/>
              <a:t>5</a:t>
            </a:fld>
            <a:endParaRPr lang="en-GB"/>
          </a:p>
        </p:txBody>
      </p:sp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PRECOS project </a:t>
            </a:r>
            <a:r>
              <a:rPr lang="en-US">
                <a:solidFill>
                  <a:srgbClr val="333399"/>
                </a:solidFill>
                <a:effectLst/>
                <a:cs typeface="Times New Roman" pitchFamily="18" charset="0"/>
              </a:rPr>
              <a:t>focus</a:t>
            </a:r>
            <a:r>
              <a:rPr lang="en-GB">
                <a:solidFill>
                  <a:srgbClr val="333399"/>
                </a:solidFill>
                <a:effectLst/>
                <a:cs typeface="Times New Roman" pitchFamily="18" charset="0"/>
              </a:rPr>
              <a:t> </a:t>
            </a:r>
          </a:p>
        </p:txBody>
      </p:sp>
      <p:sp>
        <p:nvSpPr>
          <p:cNvPr id="561155" name="Rectangle 3"/>
          <p:cNvSpPr>
            <a:spLocks noChangeArrowheads="1"/>
          </p:cNvSpPr>
          <p:nvPr/>
        </p:nvSpPr>
        <p:spPr bwMode="auto">
          <a:xfrm>
            <a:off x="409575" y="792163"/>
            <a:ext cx="873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130000"/>
              </a:lnSpc>
              <a:spcBef>
                <a:spcPct val="40000"/>
              </a:spcBef>
              <a:buSzPct val="85000"/>
            </a:pPr>
            <a:r>
              <a:rPr lang="ru-RU" sz="2000">
                <a:cs typeface="Times New Roman" pitchFamily="18" charset="0"/>
              </a:rPr>
              <a:t>	</a:t>
            </a:r>
            <a:r>
              <a:rPr lang="en-GB" sz="2000">
                <a:cs typeface="Times New Roman" pitchFamily="18" charset="0"/>
              </a:rPr>
              <a:t>Project objective:</a:t>
            </a:r>
            <a:r>
              <a:rPr lang="en-US" sz="1600">
                <a:solidFill>
                  <a:srgbClr val="003399"/>
                </a:solidFill>
                <a:cs typeface="Times New Roman" pitchFamily="18" charset="0"/>
              </a:rPr>
              <a:t>        </a:t>
            </a:r>
            <a:br>
              <a:rPr lang="en-US" sz="1600">
                <a:solidFill>
                  <a:srgbClr val="003399"/>
                </a:solidFill>
                <a:cs typeface="Times New Roman" pitchFamily="18" charset="0"/>
              </a:rPr>
            </a:br>
            <a:r>
              <a:rPr lang="en-US" sz="1600">
                <a:solidFill>
                  <a:srgbClr val="003399"/>
                </a:solidFill>
                <a:cs typeface="Times New Roman" pitchFamily="18" charset="0"/>
              </a:rPr>
              <a:t>    </a:t>
            </a:r>
            <a:r>
              <a:rPr lang="en-GB" sz="1800" i="1">
                <a:cs typeface="Times New Roman" pitchFamily="18" charset="0"/>
              </a:rPr>
              <a:t>Experimental study of phase diagrams of corium mixtures</a:t>
            </a:r>
            <a:r>
              <a:rPr lang="en-GB" sz="1800">
                <a:cs typeface="Times New Roman" pitchFamily="18" charset="0"/>
              </a:rPr>
              <a:t> </a:t>
            </a:r>
          </a:p>
        </p:txBody>
      </p:sp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438150" y="3759200"/>
            <a:ext cx="7620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ru-RU" sz="2000">
                <a:cs typeface="Times New Roman" pitchFamily="18" charset="0"/>
              </a:rPr>
              <a:t>	</a:t>
            </a:r>
            <a:r>
              <a:rPr lang="en-GB" sz="2000">
                <a:cs typeface="Times New Roman" pitchFamily="18" charset="0"/>
              </a:rPr>
              <a:t>Data application</a:t>
            </a:r>
            <a:r>
              <a:rPr lang="en-GB" sz="2000">
                <a:solidFill>
                  <a:srgbClr val="003399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561157" name="Rectangle 5"/>
          <p:cNvSpPr>
            <a:spLocks noChangeArrowheads="1"/>
          </p:cNvSpPr>
          <p:nvPr/>
        </p:nvSpPr>
        <p:spPr bwMode="auto">
          <a:xfrm>
            <a:off x="361950" y="2019300"/>
            <a:ext cx="8664575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b="0" i="1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Liquidus and solidus temperatures versus component concentrations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Temperature-concentration regions of the miscibility gap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Coordinates of eutectic, dystectic and other characteristic points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800" i="1">
                <a:cs typeface="Arial" pitchFamily="34" charset="0"/>
              </a:rPr>
              <a:t>Final s</a:t>
            </a:r>
            <a:r>
              <a:rPr lang="en-GB" sz="1800" i="1">
                <a:cs typeface="Arial" pitchFamily="34" charset="0"/>
              </a:rPr>
              <a:t>olubility </a:t>
            </a:r>
            <a:r>
              <a:rPr lang="en-US" sz="1800" i="1">
                <a:cs typeface="Arial" pitchFamily="34" charset="0"/>
              </a:rPr>
              <a:t>in</a:t>
            </a:r>
            <a:r>
              <a:rPr lang="en-GB" sz="1800" i="1">
                <a:cs typeface="Arial" pitchFamily="34" charset="0"/>
              </a:rPr>
              <a:t> solid solution</a:t>
            </a:r>
          </a:p>
        </p:txBody>
      </p:sp>
      <p:sp>
        <p:nvSpPr>
          <p:cNvPr id="561158" name="Rectangle 6"/>
          <p:cNvSpPr>
            <a:spLocks noChangeArrowheads="1"/>
          </p:cNvSpPr>
          <p:nvPr/>
        </p:nvSpPr>
        <p:spPr bwMode="auto">
          <a:xfrm>
            <a:off x="409575" y="1819275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SzPct val="85000"/>
            </a:pPr>
            <a:r>
              <a:rPr lang="ru-RU" sz="2000">
                <a:cs typeface="Times New Roman" pitchFamily="18" charset="0"/>
              </a:rPr>
              <a:t>	</a:t>
            </a:r>
            <a:r>
              <a:rPr lang="en-GB" sz="2000">
                <a:cs typeface="Times New Roman" pitchFamily="18" charset="0"/>
              </a:rPr>
              <a:t>Experimental data</a:t>
            </a:r>
          </a:p>
        </p:txBody>
      </p:sp>
      <p:sp>
        <p:nvSpPr>
          <p:cNvPr id="561159" name="Rectangle 7"/>
          <p:cNvSpPr>
            <a:spLocks noChangeArrowheads="1"/>
          </p:cNvSpPr>
          <p:nvPr/>
        </p:nvSpPr>
        <p:spPr bwMode="auto">
          <a:xfrm>
            <a:off x="390525" y="4121150"/>
            <a:ext cx="6781800" cy="135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endParaRPr lang="en-US" sz="1800" i="1">
              <a:cs typeface="Arial" pitchFamily="34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Thermodynamic database optimisation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Arial" pitchFamily="34" charset="0"/>
              </a:rPr>
              <a:t>Thermodynamic code validation</a:t>
            </a:r>
            <a:endParaRPr lang="en-GB" sz="1800" i="1">
              <a:cs typeface="Times New Roman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GB" sz="1800" i="1">
                <a:cs typeface="Times New Roman" pitchFamily="18" charset="0"/>
              </a:rPr>
              <a:t>Corium behaviour modelling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29805-1F26-4F7A-8807-DF4CA92F1540}" type="slidenum">
              <a:rPr lang="en-GB"/>
              <a:pPr/>
              <a:t>6</a:t>
            </a:fld>
            <a:endParaRPr lang="en-GB"/>
          </a:p>
        </p:txBody>
      </p:sp>
      <p:sp>
        <p:nvSpPr>
          <p:cNvPr id="563202" name="Rectangle 2"/>
          <p:cNvSpPr>
            <a:spLocks noChangeArrowheads="1"/>
          </p:cNvSpPr>
          <p:nvPr/>
        </p:nvSpPr>
        <p:spPr bwMode="auto">
          <a:xfrm>
            <a:off x="422275" y="1741488"/>
            <a:ext cx="8482013" cy="193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Visual polythermal analysis in the cold crucible (VPA IMCC)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Differential thermal analysis (DTA) and differential scanning calorimetry (DSC)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Visual polythermal analysis in the Galakhov microfurnace (GM)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High-temperature microscopy (HTM)</a:t>
            </a:r>
            <a:endParaRPr lang="en-US" sz="2000"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/>
              <a:t> Laser pulse heating (LP)</a:t>
            </a:r>
            <a:endParaRPr lang="en-GB" sz="2000"/>
          </a:p>
        </p:txBody>
      </p:sp>
      <p:sp>
        <p:nvSpPr>
          <p:cNvPr id="563203" name="Rectangle 3"/>
          <p:cNvSpPr>
            <a:spLocks noChangeArrowheads="1"/>
          </p:cNvSpPr>
          <p:nvPr/>
        </p:nvSpPr>
        <p:spPr bwMode="auto">
          <a:xfrm>
            <a:off x="6350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ru-RU" sz="24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06" name="Rectangle 6"/>
          <p:cNvSpPr>
            <a:spLocks noChangeArrowheads="1"/>
          </p:cNvSpPr>
          <p:nvPr/>
        </p:nvSpPr>
        <p:spPr bwMode="auto">
          <a:xfrm>
            <a:off x="333375" y="4491038"/>
            <a:ext cx="8482013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1600">
                <a:sym typeface="Symbol" pitchFamily="18" charset="2"/>
              </a:rPr>
              <a:t>These methods have been used in the projects: COLOSS, METCOR, CIRMAT, CIT, ENTHALPY, ECOSTAR, OECD/MASCA and CORPHAD</a:t>
            </a:r>
          </a:p>
          <a:p>
            <a:pPr marL="342900" indent="-342900"/>
            <a:endParaRPr lang="en-GB" sz="1600"/>
          </a:p>
        </p:txBody>
      </p:sp>
      <p:sp>
        <p:nvSpPr>
          <p:cNvPr id="563208" name="Rectangle 8"/>
          <p:cNvSpPr>
            <a:spLocks noGrp="1" noChangeArrowheads="1"/>
          </p:cNvSpPr>
          <p:nvPr>
            <p:ph type="title"/>
          </p:nvPr>
        </p:nvSpPr>
        <p:spPr>
          <a:xfrm>
            <a:off x="173038" y="455613"/>
            <a:ext cx="8482012" cy="762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Experimental methods of phase diagram studies</a:t>
            </a:r>
            <a:endParaRPr lang="en-GB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A70DF-5F88-469D-95CE-1320857FE548}" type="slidenum">
              <a:rPr lang="en-GB"/>
              <a:pPr/>
              <a:t>7</a:t>
            </a:fld>
            <a:endParaRPr lang="en-GB"/>
          </a:p>
        </p:txBody>
      </p:sp>
      <p:sp>
        <p:nvSpPr>
          <p:cNvPr id="577539" name="Rectangle 3"/>
          <p:cNvSpPr>
            <a:spLocks noChangeArrowheads="1"/>
          </p:cNvSpPr>
          <p:nvPr/>
        </p:nvSpPr>
        <p:spPr bwMode="auto">
          <a:xfrm>
            <a:off x="6350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/>
            <a:endParaRPr lang="ru-RU" sz="24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7541" name="Rectangle 5"/>
          <p:cNvSpPr>
            <a:spLocks noChangeArrowheads="1"/>
          </p:cNvSpPr>
          <p:nvPr/>
        </p:nvSpPr>
        <p:spPr bwMode="auto">
          <a:xfrm>
            <a:off x="442913" y="1081088"/>
            <a:ext cx="8291512" cy="323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endParaRPr lang="en-US" sz="2400">
              <a:solidFill>
                <a:schemeClr val="accent2"/>
              </a:solidFill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000">
                <a:sym typeface="Symbol" pitchFamily="18" charset="2"/>
              </a:rPr>
              <a:t> </a:t>
            </a:r>
            <a:r>
              <a:rPr lang="en-US" sz="2000">
                <a:sym typeface="Symbol" pitchFamily="18" charset="2"/>
              </a:rPr>
              <a:t> Elemental analysis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X-ray fluorescence analysis (XRF)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Chemical analysis (</a:t>
            </a:r>
            <a:r>
              <a:rPr lang="ru-RU" sz="2000">
                <a:sym typeface="Symbol" pitchFamily="18" charset="2"/>
              </a:rPr>
              <a:t>С</a:t>
            </a:r>
            <a:r>
              <a:rPr lang="en-US" sz="2000">
                <a:sym typeface="Symbol" pitchFamily="18" charset="2"/>
              </a:rPr>
              <a:t>hA)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 Phase analysis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X-ray diffraction analysis (XRD)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Energy-dispersive X-ray spectrometry (EDX)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 Microstructure analysis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Optical microscopy</a:t>
            </a:r>
          </a:p>
          <a:p>
            <a:pPr marL="342900" indent="-342900">
              <a:lnSpc>
                <a:spcPct val="120000"/>
              </a:lnSpc>
            </a:pPr>
            <a:r>
              <a:rPr lang="ru-RU" sz="2000">
                <a:sym typeface="Symbol" pitchFamily="18" charset="2"/>
              </a:rPr>
              <a:t>	</a:t>
            </a:r>
            <a:r>
              <a:rPr lang="en-US" sz="2000">
                <a:sym typeface="Symbol" pitchFamily="18" charset="2"/>
              </a:rPr>
              <a:t> Scanning electron microscopy (SEM)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 Oxygen determination </a:t>
            </a:r>
          </a:p>
          <a:p>
            <a:pPr marL="342900" indent="-342900">
              <a:lnSpc>
                <a:spcPct val="120000"/>
              </a:lnSpc>
              <a:buFont typeface="Wingdings" pitchFamily="2" charset="2"/>
              <a:buNone/>
            </a:pPr>
            <a:r>
              <a:rPr lang="en-US" sz="2000">
                <a:sym typeface="Symbol" pitchFamily="18" charset="2"/>
              </a:rPr>
              <a:t>       Carbothermic reduction </a:t>
            </a:r>
            <a:endParaRPr lang="en-GB" sz="2000">
              <a:sym typeface="Symbol" pitchFamily="18" charset="2"/>
            </a:endParaRPr>
          </a:p>
        </p:txBody>
      </p:sp>
      <p:sp>
        <p:nvSpPr>
          <p:cNvPr id="577544" name="Rectangle 8"/>
          <p:cNvSpPr>
            <a:spLocks noGrp="1" noChangeArrowheads="1"/>
          </p:cNvSpPr>
          <p:nvPr>
            <p:ph type="title"/>
          </p:nvPr>
        </p:nvSpPr>
        <p:spPr>
          <a:xfrm>
            <a:off x="725488" y="441325"/>
            <a:ext cx="7772400" cy="762000"/>
          </a:xfrm>
          <a:noFill/>
          <a:ln/>
        </p:spPr>
        <p:txBody>
          <a:bodyPr/>
          <a:lstStyle/>
          <a:p>
            <a:r>
              <a:rPr lang="en-US">
                <a:effectLst/>
              </a:rPr>
              <a:t>Methods of posttest analysis</a:t>
            </a:r>
            <a:endParaRPr lang="en-GB">
              <a:effectLst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58BB0-99CA-42AC-A1E4-4F2218521C28}" type="slidenum">
              <a:rPr lang="en-GB"/>
              <a:pPr/>
              <a:t>8</a:t>
            </a:fld>
            <a:endParaRPr lang="en-GB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/>
              </a:rPr>
              <a:t>PRECOS test matrix</a:t>
            </a:r>
            <a:endParaRPr lang="ru-RU">
              <a:effectLst/>
            </a:endParaRPr>
          </a:p>
        </p:txBody>
      </p:sp>
      <p:graphicFrame>
        <p:nvGraphicFramePr>
          <p:cNvPr id="531160" name="Group 728"/>
          <p:cNvGraphicFramePr>
            <a:graphicFrameLocks noGrp="1"/>
          </p:cNvGraphicFramePr>
          <p:nvPr>
            <p:ph sz="half" idx="2"/>
          </p:nvPr>
        </p:nvGraphicFramePr>
        <p:xfrm>
          <a:off x="296863" y="695325"/>
          <a:ext cx="8550275" cy="5013325"/>
        </p:xfrm>
        <a:graphic>
          <a:graphicData uri="http://schemas.openxmlformats.org/drawingml/2006/table">
            <a:tbl>
              <a:tblPr/>
              <a:tblGrid>
                <a:gridCol w="649287"/>
                <a:gridCol w="1892300"/>
                <a:gridCol w="1439863"/>
                <a:gridCol w="2522537"/>
                <a:gridCol w="1219200"/>
                <a:gridCol w="827088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Task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Composition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Atmosphere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Experimental data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763" marR="0" lvl="0" indent="-4763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Priority</a:t>
                      </a:r>
                      <a:b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</a:b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level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Pt N 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Different compositions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in the U-Zr-Fe-O system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Selected points (liquidus, solidus, tie-lines in the miscibility gap)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6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 rowSpan="3"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y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en-US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4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contol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SiO</a:t>
                      </a:r>
                      <a:r>
                        <a:rPr kumimoji="0" lang="en-GB" sz="1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point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CaO - UO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7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 rowSpan="4"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SiO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 solubility limits, tie-lines in the miscibility gap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– FeO – CaO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liquidus, solidus solubility limits, 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10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SiO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 - FeO - CaO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4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Eutectic composition measurement of a realistic complex corium mixture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Argon or Air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System (atmosphere) proposed by  French partners (1 system), System (atmosphere) proposed by  German partners (1 system), System (atmosphere) proposed by  Russian partners (1 system)</a:t>
                      </a:r>
                      <a:endParaRPr kumimoji="0" lang="en-GB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2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3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1158" name="Rectangle 726"/>
          <p:cNvSpPr>
            <a:spLocks noChangeArrowheads="1"/>
          </p:cNvSpPr>
          <p:nvPr/>
        </p:nvSpPr>
        <p:spPr bwMode="auto">
          <a:xfrm>
            <a:off x="409575" y="5807075"/>
            <a:ext cx="87344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eaLnBrk="1" hangingPunct="1">
              <a:lnSpc>
                <a:spcPct val="130000"/>
              </a:lnSpc>
              <a:spcBef>
                <a:spcPct val="40000"/>
              </a:spcBef>
              <a:buSzPct val="85000"/>
              <a:buFont typeface="Wingdings" pitchFamily="2" charset="2"/>
              <a:buChar char="Ø"/>
            </a:pPr>
            <a:r>
              <a:rPr lang="en-US" sz="1400">
                <a:cs typeface="Times New Roman" pitchFamily="18" charset="0"/>
              </a:rPr>
              <a:t>The matrix has been discussed and updated at the 6</a:t>
            </a:r>
            <a:r>
              <a:rPr lang="en-US" sz="1400" baseline="30000">
                <a:cs typeface="Times New Roman" pitchFamily="18" charset="0"/>
              </a:rPr>
              <a:t>th</a:t>
            </a:r>
            <a:r>
              <a:rPr lang="en-US" sz="1400">
                <a:cs typeface="Times New Roman" pitchFamily="18" charset="0"/>
              </a:rPr>
              <a:t> and 7</a:t>
            </a:r>
            <a:r>
              <a:rPr lang="en-US" sz="1400" baseline="30000">
                <a:cs typeface="Times New Roman" pitchFamily="18" charset="0"/>
              </a:rPr>
              <a:t>th</a:t>
            </a:r>
            <a:r>
              <a:rPr lang="en-US" sz="1400">
                <a:cs typeface="Times New Roman" pitchFamily="18" charset="0"/>
              </a:rPr>
              <a:t> CORPHAD Project meetings</a:t>
            </a:r>
          </a:p>
          <a:p>
            <a:pPr marL="457200" indent="-457200" eaLnBrk="1" hangingPunct="1">
              <a:lnSpc>
                <a:spcPct val="130000"/>
              </a:lnSpc>
              <a:spcBef>
                <a:spcPct val="40000"/>
              </a:spcBef>
              <a:buSzPct val="85000"/>
              <a:buFont typeface="Wingdings" pitchFamily="2" charset="2"/>
              <a:buNone/>
            </a:pPr>
            <a:endParaRPr lang="en-GB" sz="1800"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5B9DD-7695-487F-AE86-CE21B1CEA38C}" type="slidenum">
              <a:rPr lang="en-GB"/>
              <a:pPr/>
              <a:t>9</a:t>
            </a:fld>
            <a:endParaRPr lang="en-GB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defTabSz="914400"/>
            <a:r>
              <a:rPr lang="en-US">
                <a:effectLst/>
              </a:rPr>
              <a:t>Quaternary system</a:t>
            </a:r>
            <a:endParaRPr lang="en-GB">
              <a:effectLst/>
            </a:endParaRP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161925" y="320675"/>
            <a:ext cx="2076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defTabSz="762000"/>
            <a:r>
              <a:rPr lang="en-US" sz="2000">
                <a:solidFill>
                  <a:srgbClr val="660033"/>
                </a:solidFill>
              </a:rPr>
              <a:t>U-Zr-Fe-O</a:t>
            </a:r>
          </a:p>
        </p:txBody>
      </p:sp>
      <p:grpSp>
        <p:nvGrpSpPr>
          <p:cNvPr id="608261" name="Group 5"/>
          <p:cNvGrpSpPr>
            <a:grpSpLocks/>
          </p:cNvGrpSpPr>
          <p:nvPr/>
        </p:nvGrpSpPr>
        <p:grpSpPr bwMode="auto">
          <a:xfrm>
            <a:off x="2986088" y="2513013"/>
            <a:ext cx="2703512" cy="2411412"/>
            <a:chOff x="2085" y="1223"/>
            <a:chExt cx="1324" cy="1219"/>
          </a:xfrm>
        </p:grpSpPr>
        <p:sp>
          <p:nvSpPr>
            <p:cNvPr id="608262" name="Text Box 6"/>
            <p:cNvSpPr txBox="1">
              <a:spLocks noChangeArrowheads="1"/>
            </p:cNvSpPr>
            <p:nvPr/>
          </p:nvSpPr>
          <p:spPr bwMode="auto">
            <a:xfrm>
              <a:off x="2085" y="2090"/>
              <a:ext cx="144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U</a:t>
              </a:r>
              <a:endParaRPr lang="ru-RU" sz="1200">
                <a:latin typeface="Arial" pitchFamily="34" charset="0"/>
              </a:endParaRPr>
            </a:p>
          </p:txBody>
        </p:sp>
        <p:grpSp>
          <p:nvGrpSpPr>
            <p:cNvPr id="608263" name="Group 7"/>
            <p:cNvGrpSpPr>
              <a:grpSpLocks/>
            </p:cNvGrpSpPr>
            <p:nvPr/>
          </p:nvGrpSpPr>
          <p:grpSpPr bwMode="auto">
            <a:xfrm>
              <a:off x="2230" y="1369"/>
              <a:ext cx="1037" cy="960"/>
              <a:chOff x="1390" y="774"/>
              <a:chExt cx="2662" cy="2683"/>
            </a:xfrm>
          </p:grpSpPr>
          <p:sp>
            <p:nvSpPr>
              <p:cNvPr id="608264" name="Freeform 8"/>
              <p:cNvSpPr>
                <a:spLocks/>
              </p:cNvSpPr>
              <p:nvPr/>
            </p:nvSpPr>
            <p:spPr bwMode="auto">
              <a:xfrm>
                <a:off x="1390" y="775"/>
                <a:ext cx="2662" cy="2681"/>
              </a:xfrm>
              <a:custGeom>
                <a:avLst/>
                <a:gdLst>
                  <a:gd name="T0" fmla="*/ 0 w 2662"/>
                  <a:gd name="T1" fmla="*/ 2234 h 2681"/>
                  <a:gd name="T2" fmla="*/ 1589 w 2662"/>
                  <a:gd name="T3" fmla="*/ 0 h 2681"/>
                  <a:gd name="T4" fmla="*/ 2662 w 2662"/>
                  <a:gd name="T5" fmla="*/ 2016 h 2681"/>
                  <a:gd name="T6" fmla="*/ 2136 w 2662"/>
                  <a:gd name="T7" fmla="*/ 2681 h 2681"/>
                  <a:gd name="T8" fmla="*/ 0 w 2662"/>
                  <a:gd name="T9" fmla="*/ 2234 h 2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62" h="2681">
                    <a:moveTo>
                      <a:pt x="0" y="2234"/>
                    </a:moveTo>
                    <a:lnTo>
                      <a:pt x="1589" y="0"/>
                    </a:lnTo>
                    <a:lnTo>
                      <a:pt x="2662" y="2016"/>
                    </a:lnTo>
                    <a:lnTo>
                      <a:pt x="2136" y="2681"/>
                    </a:lnTo>
                    <a:lnTo>
                      <a:pt x="0" y="223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9900">
                      <a:alpha val="62000"/>
                    </a:srgbClr>
                  </a:gs>
                  <a:gs pos="100000">
                    <a:srgbClr val="FF0000">
                      <a:alpha val="14999"/>
                    </a:srgbClr>
                  </a:gs>
                </a:gsLst>
                <a:path path="rect">
                  <a:fillToRect l="50000" t="50000" r="50000" b="50000"/>
                </a:path>
              </a:gradFill>
              <a:ln w="254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8265" name="Line 9"/>
              <p:cNvSpPr>
                <a:spLocks noChangeShapeType="1"/>
              </p:cNvSpPr>
              <p:nvPr/>
            </p:nvSpPr>
            <p:spPr bwMode="auto">
              <a:xfrm flipH="1">
                <a:off x="1394" y="2791"/>
                <a:ext cx="2656" cy="21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08266" name="Line 10"/>
              <p:cNvSpPr>
                <a:spLocks noChangeShapeType="1"/>
              </p:cNvSpPr>
              <p:nvPr/>
            </p:nvSpPr>
            <p:spPr bwMode="auto">
              <a:xfrm>
                <a:off x="2980" y="774"/>
                <a:ext cx="546" cy="2683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608267" name="Text Box 11"/>
            <p:cNvSpPr txBox="1">
              <a:spLocks noChangeArrowheads="1"/>
            </p:cNvSpPr>
            <p:nvPr/>
          </p:nvSpPr>
          <p:spPr bwMode="auto">
            <a:xfrm>
              <a:off x="2658" y="1773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>
                  <a:solidFill>
                    <a:srgbClr val="FF0000"/>
                  </a:solidFill>
                  <a:latin typeface="Arial" pitchFamily="34" charset="0"/>
                </a:rPr>
                <a:t>?</a:t>
              </a:r>
              <a:endParaRPr lang="ru-RU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608268" name="Text Box 12"/>
            <p:cNvSpPr txBox="1">
              <a:spLocks noChangeArrowheads="1"/>
            </p:cNvSpPr>
            <p:nvPr/>
          </p:nvSpPr>
          <p:spPr bwMode="auto">
            <a:xfrm>
              <a:off x="2969" y="2303"/>
              <a:ext cx="165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Zr</a:t>
              </a:r>
              <a:endParaRPr lang="ru-RU" sz="1200">
                <a:latin typeface="Arial" pitchFamily="34" charset="0"/>
              </a:endParaRPr>
            </a:p>
          </p:txBody>
        </p:sp>
        <p:sp>
          <p:nvSpPr>
            <p:cNvPr id="608269" name="Text Box 13"/>
            <p:cNvSpPr txBox="1">
              <a:spLocks noChangeArrowheads="1"/>
            </p:cNvSpPr>
            <p:nvPr/>
          </p:nvSpPr>
          <p:spPr bwMode="auto">
            <a:xfrm>
              <a:off x="3232" y="2013"/>
              <a:ext cx="177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Fe</a:t>
              </a:r>
              <a:endParaRPr lang="ru-RU" sz="1200">
                <a:latin typeface="Arial" pitchFamily="34" charset="0"/>
              </a:endParaRPr>
            </a:p>
          </p:txBody>
        </p:sp>
        <p:sp>
          <p:nvSpPr>
            <p:cNvPr id="608270" name="Text Box 14"/>
            <p:cNvSpPr txBox="1">
              <a:spLocks noChangeArrowheads="1"/>
            </p:cNvSpPr>
            <p:nvPr/>
          </p:nvSpPr>
          <p:spPr bwMode="auto">
            <a:xfrm>
              <a:off x="2757" y="1223"/>
              <a:ext cx="148" cy="1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r>
                <a:rPr lang="en-US" sz="1200">
                  <a:latin typeface="Arial" pitchFamily="34" charset="0"/>
                </a:rPr>
                <a:t>O</a:t>
              </a:r>
              <a:endParaRPr lang="ru-RU" sz="1200">
                <a:latin typeface="Arial" pitchFamily="34" charset="0"/>
              </a:endParaRPr>
            </a:p>
          </p:txBody>
        </p:sp>
      </p:grpSp>
      <p:grpSp>
        <p:nvGrpSpPr>
          <p:cNvPr id="608271" name="Group 15"/>
          <p:cNvGrpSpPr>
            <a:grpSpLocks/>
          </p:cNvGrpSpPr>
          <p:nvPr/>
        </p:nvGrpSpPr>
        <p:grpSpPr bwMode="auto">
          <a:xfrm>
            <a:off x="141288" y="1112838"/>
            <a:ext cx="2754312" cy="2586037"/>
            <a:chOff x="485" y="779"/>
            <a:chExt cx="1885" cy="1851"/>
          </a:xfrm>
        </p:grpSpPr>
        <p:sp>
          <p:nvSpPr>
            <p:cNvPr id="608272" name="Freeform 16"/>
            <p:cNvSpPr>
              <a:spLocks/>
            </p:cNvSpPr>
            <p:nvPr/>
          </p:nvSpPr>
          <p:spPr bwMode="auto">
            <a:xfrm>
              <a:off x="849" y="867"/>
              <a:ext cx="1417" cy="1477"/>
            </a:xfrm>
            <a:custGeom>
              <a:avLst/>
              <a:gdLst>
                <a:gd name="T0" fmla="*/ 26 w 1417"/>
                <a:gd name="T1" fmla="*/ 1477 h 1477"/>
                <a:gd name="T2" fmla="*/ 132 w 1417"/>
                <a:gd name="T3" fmla="*/ 510 h 1477"/>
                <a:gd name="T4" fmla="*/ 470 w 1417"/>
                <a:gd name="T5" fmla="*/ 7 h 1477"/>
                <a:gd name="T6" fmla="*/ 993 w 1417"/>
                <a:gd name="T7" fmla="*/ 0 h 1477"/>
                <a:gd name="T8" fmla="*/ 1244 w 1417"/>
                <a:gd name="T9" fmla="*/ 490 h 1477"/>
                <a:gd name="T10" fmla="*/ 1417 w 1417"/>
                <a:gd name="T11" fmla="*/ 298 h 1477"/>
                <a:gd name="T12" fmla="*/ 1417 w 1417"/>
                <a:gd name="T13" fmla="*/ 1463 h 1477"/>
                <a:gd name="T14" fmla="*/ 26 w 1417"/>
                <a:gd name="T15" fmla="*/ 1477 h 1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7" h="1477">
                  <a:moveTo>
                    <a:pt x="26" y="1477"/>
                  </a:moveTo>
                  <a:cubicBezTo>
                    <a:pt x="26" y="1477"/>
                    <a:pt x="0" y="768"/>
                    <a:pt x="132" y="510"/>
                  </a:cubicBezTo>
                  <a:cubicBezTo>
                    <a:pt x="251" y="232"/>
                    <a:pt x="470" y="7"/>
                    <a:pt x="470" y="7"/>
                  </a:cubicBezTo>
                  <a:lnTo>
                    <a:pt x="993" y="0"/>
                  </a:lnTo>
                  <a:lnTo>
                    <a:pt x="1244" y="490"/>
                  </a:lnTo>
                  <a:lnTo>
                    <a:pt x="1417" y="298"/>
                  </a:lnTo>
                  <a:lnTo>
                    <a:pt x="1417" y="1463"/>
                  </a:lnTo>
                  <a:lnTo>
                    <a:pt x="26" y="1477"/>
                  </a:lnTo>
                  <a:close/>
                </a:path>
              </a:pathLst>
            </a:custGeom>
            <a:gradFill rotWithShape="1">
              <a:gsLst>
                <a:gs pos="0">
                  <a:srgbClr val="FFCC99">
                    <a:alpha val="50000"/>
                  </a:srgbClr>
                </a:gs>
                <a:gs pos="100000">
                  <a:srgbClr val="FFCC99">
                    <a:gamma/>
                    <a:shade val="46275"/>
                    <a:invGamma/>
                    <a:alpha val="30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accent2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608273" name="Picture 17" descr="Untitled-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" y="779"/>
              <a:ext cx="1885" cy="1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8274" name="Line 18"/>
            <p:cNvSpPr>
              <a:spLocks noChangeShapeType="1"/>
            </p:cNvSpPr>
            <p:nvPr/>
          </p:nvSpPr>
          <p:spPr bwMode="auto">
            <a:xfrm flipH="1">
              <a:off x="970" y="1364"/>
              <a:ext cx="115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75" name="Line 19"/>
            <p:cNvSpPr>
              <a:spLocks noChangeShapeType="1"/>
            </p:cNvSpPr>
            <p:nvPr/>
          </p:nvSpPr>
          <p:spPr bwMode="auto">
            <a:xfrm flipH="1">
              <a:off x="1066" y="1289"/>
              <a:ext cx="97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76" name="Rectangle 20"/>
            <p:cNvSpPr>
              <a:spLocks noChangeAspect="1" noChangeArrowheads="1"/>
            </p:cNvSpPr>
            <p:nvPr/>
          </p:nvSpPr>
          <p:spPr bwMode="auto">
            <a:xfrm>
              <a:off x="1045" y="1278"/>
              <a:ext cx="27" cy="22"/>
            </a:xfrm>
            <a:prstGeom prst="rect">
              <a:avLst/>
            </a:prstGeom>
            <a:solidFill>
              <a:srgbClr val="FFFF00"/>
            </a:solidFill>
            <a:ln w="12700" algn="ctr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8277" name="Line 21"/>
            <p:cNvSpPr>
              <a:spLocks noChangeShapeType="1"/>
            </p:cNvSpPr>
            <p:nvPr/>
          </p:nvSpPr>
          <p:spPr bwMode="auto">
            <a:xfrm>
              <a:off x="2198" y="1364"/>
              <a:ext cx="3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stealth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78" name="Freeform 22"/>
            <p:cNvSpPr>
              <a:spLocks noEditPoints="1"/>
            </p:cNvSpPr>
            <p:nvPr/>
          </p:nvSpPr>
          <p:spPr bwMode="auto">
            <a:xfrm>
              <a:off x="1704" y="1275"/>
              <a:ext cx="20" cy="23"/>
            </a:xfrm>
            <a:custGeom>
              <a:avLst/>
              <a:gdLst>
                <a:gd name="T0" fmla="*/ 0 w 56"/>
                <a:gd name="T1" fmla="*/ 23 h 56"/>
                <a:gd name="T2" fmla="*/ 4 w 56"/>
                <a:gd name="T3" fmla="*/ 13 h 56"/>
                <a:gd name="T4" fmla="*/ 12 w 56"/>
                <a:gd name="T5" fmla="*/ 5 h 56"/>
                <a:gd name="T6" fmla="*/ 22 w 56"/>
                <a:gd name="T7" fmla="*/ 0 h 56"/>
                <a:gd name="T8" fmla="*/ 34 w 56"/>
                <a:gd name="T9" fmla="*/ 0 h 56"/>
                <a:gd name="T10" fmla="*/ 43 w 56"/>
                <a:gd name="T11" fmla="*/ 5 h 56"/>
                <a:gd name="T12" fmla="*/ 51 w 56"/>
                <a:gd name="T13" fmla="*/ 13 h 56"/>
                <a:gd name="T14" fmla="*/ 56 w 56"/>
                <a:gd name="T15" fmla="*/ 23 h 56"/>
                <a:gd name="T16" fmla="*/ 56 w 56"/>
                <a:gd name="T17" fmla="*/ 34 h 56"/>
                <a:gd name="T18" fmla="*/ 51 w 56"/>
                <a:gd name="T19" fmla="*/ 44 h 56"/>
                <a:gd name="T20" fmla="*/ 43 w 56"/>
                <a:gd name="T21" fmla="*/ 52 h 56"/>
                <a:gd name="T22" fmla="*/ 34 w 56"/>
                <a:gd name="T23" fmla="*/ 56 h 56"/>
                <a:gd name="T24" fmla="*/ 22 w 56"/>
                <a:gd name="T25" fmla="*/ 56 h 56"/>
                <a:gd name="T26" fmla="*/ 12 w 56"/>
                <a:gd name="T27" fmla="*/ 52 h 56"/>
                <a:gd name="T28" fmla="*/ 4 w 56"/>
                <a:gd name="T29" fmla="*/ 44 h 56"/>
                <a:gd name="T30" fmla="*/ 0 w 56"/>
                <a:gd name="T31" fmla="*/ 34 h 56"/>
                <a:gd name="T32" fmla="*/ 19 w 56"/>
                <a:gd name="T33" fmla="*/ 28 h 56"/>
                <a:gd name="T34" fmla="*/ 19 w 56"/>
                <a:gd name="T35" fmla="*/ 32 h 56"/>
                <a:gd name="T36" fmla="*/ 22 w 56"/>
                <a:gd name="T37" fmla="*/ 35 h 56"/>
                <a:gd name="T38" fmla="*/ 24 w 56"/>
                <a:gd name="T39" fmla="*/ 37 h 56"/>
                <a:gd name="T40" fmla="*/ 28 w 56"/>
                <a:gd name="T41" fmla="*/ 37 h 56"/>
                <a:gd name="T42" fmla="*/ 32 w 56"/>
                <a:gd name="T43" fmla="*/ 37 h 56"/>
                <a:gd name="T44" fmla="*/ 35 w 56"/>
                <a:gd name="T45" fmla="*/ 35 h 56"/>
                <a:gd name="T46" fmla="*/ 37 w 56"/>
                <a:gd name="T47" fmla="*/ 32 h 56"/>
                <a:gd name="T48" fmla="*/ 38 w 56"/>
                <a:gd name="T49" fmla="*/ 28 h 56"/>
                <a:gd name="T50" fmla="*/ 37 w 56"/>
                <a:gd name="T51" fmla="*/ 24 h 56"/>
                <a:gd name="T52" fmla="*/ 35 w 56"/>
                <a:gd name="T53" fmla="*/ 21 h 56"/>
                <a:gd name="T54" fmla="*/ 32 w 56"/>
                <a:gd name="T55" fmla="*/ 19 h 56"/>
                <a:gd name="T56" fmla="*/ 28 w 56"/>
                <a:gd name="T57" fmla="*/ 19 h 56"/>
                <a:gd name="T58" fmla="*/ 24 w 56"/>
                <a:gd name="T59" fmla="*/ 19 h 56"/>
                <a:gd name="T60" fmla="*/ 22 w 56"/>
                <a:gd name="T61" fmla="*/ 21 h 56"/>
                <a:gd name="T62" fmla="*/ 19 w 56"/>
                <a:gd name="T63" fmla="*/ 24 h 56"/>
                <a:gd name="T64" fmla="*/ 19 w 56"/>
                <a:gd name="T65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6" h="56">
                  <a:moveTo>
                    <a:pt x="0" y="28"/>
                  </a:moveTo>
                  <a:lnTo>
                    <a:pt x="0" y="23"/>
                  </a:lnTo>
                  <a:lnTo>
                    <a:pt x="2" y="17"/>
                  </a:lnTo>
                  <a:lnTo>
                    <a:pt x="4" y="13"/>
                  </a:lnTo>
                  <a:lnTo>
                    <a:pt x="8" y="8"/>
                  </a:lnTo>
                  <a:lnTo>
                    <a:pt x="12" y="5"/>
                  </a:lnTo>
                  <a:lnTo>
                    <a:pt x="17" y="2"/>
                  </a:lnTo>
                  <a:lnTo>
                    <a:pt x="22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39" y="2"/>
                  </a:lnTo>
                  <a:lnTo>
                    <a:pt x="43" y="5"/>
                  </a:lnTo>
                  <a:lnTo>
                    <a:pt x="48" y="8"/>
                  </a:lnTo>
                  <a:lnTo>
                    <a:pt x="51" y="13"/>
                  </a:lnTo>
                  <a:lnTo>
                    <a:pt x="54" y="17"/>
                  </a:lnTo>
                  <a:lnTo>
                    <a:pt x="56" y="23"/>
                  </a:lnTo>
                  <a:lnTo>
                    <a:pt x="56" y="28"/>
                  </a:lnTo>
                  <a:lnTo>
                    <a:pt x="56" y="34"/>
                  </a:lnTo>
                  <a:lnTo>
                    <a:pt x="54" y="39"/>
                  </a:lnTo>
                  <a:lnTo>
                    <a:pt x="51" y="44"/>
                  </a:lnTo>
                  <a:lnTo>
                    <a:pt x="48" y="48"/>
                  </a:lnTo>
                  <a:lnTo>
                    <a:pt x="43" y="52"/>
                  </a:lnTo>
                  <a:lnTo>
                    <a:pt x="39" y="55"/>
                  </a:lnTo>
                  <a:lnTo>
                    <a:pt x="34" y="56"/>
                  </a:lnTo>
                  <a:lnTo>
                    <a:pt x="28" y="56"/>
                  </a:lnTo>
                  <a:lnTo>
                    <a:pt x="22" y="56"/>
                  </a:lnTo>
                  <a:lnTo>
                    <a:pt x="17" y="55"/>
                  </a:lnTo>
                  <a:lnTo>
                    <a:pt x="12" y="52"/>
                  </a:lnTo>
                  <a:lnTo>
                    <a:pt x="8" y="48"/>
                  </a:lnTo>
                  <a:lnTo>
                    <a:pt x="4" y="44"/>
                  </a:lnTo>
                  <a:lnTo>
                    <a:pt x="2" y="39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9" y="28"/>
                  </a:moveTo>
                  <a:lnTo>
                    <a:pt x="19" y="30"/>
                  </a:lnTo>
                  <a:lnTo>
                    <a:pt x="19" y="32"/>
                  </a:lnTo>
                  <a:lnTo>
                    <a:pt x="20" y="34"/>
                  </a:lnTo>
                  <a:lnTo>
                    <a:pt x="22" y="35"/>
                  </a:lnTo>
                  <a:lnTo>
                    <a:pt x="23" y="36"/>
                  </a:lnTo>
                  <a:lnTo>
                    <a:pt x="24" y="37"/>
                  </a:lnTo>
                  <a:lnTo>
                    <a:pt x="26" y="37"/>
                  </a:lnTo>
                  <a:lnTo>
                    <a:pt x="28" y="37"/>
                  </a:lnTo>
                  <a:lnTo>
                    <a:pt x="30" y="37"/>
                  </a:lnTo>
                  <a:lnTo>
                    <a:pt x="32" y="37"/>
                  </a:lnTo>
                  <a:lnTo>
                    <a:pt x="33" y="36"/>
                  </a:lnTo>
                  <a:lnTo>
                    <a:pt x="35" y="35"/>
                  </a:lnTo>
                  <a:lnTo>
                    <a:pt x="36" y="34"/>
                  </a:lnTo>
                  <a:lnTo>
                    <a:pt x="37" y="32"/>
                  </a:lnTo>
                  <a:lnTo>
                    <a:pt x="38" y="30"/>
                  </a:lnTo>
                  <a:lnTo>
                    <a:pt x="38" y="28"/>
                  </a:lnTo>
                  <a:lnTo>
                    <a:pt x="38" y="27"/>
                  </a:lnTo>
                  <a:lnTo>
                    <a:pt x="37" y="24"/>
                  </a:lnTo>
                  <a:lnTo>
                    <a:pt x="36" y="23"/>
                  </a:lnTo>
                  <a:lnTo>
                    <a:pt x="35" y="21"/>
                  </a:lnTo>
                  <a:lnTo>
                    <a:pt x="33" y="20"/>
                  </a:lnTo>
                  <a:lnTo>
                    <a:pt x="32" y="19"/>
                  </a:lnTo>
                  <a:lnTo>
                    <a:pt x="30" y="19"/>
                  </a:lnTo>
                  <a:lnTo>
                    <a:pt x="28" y="19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3" y="20"/>
                  </a:lnTo>
                  <a:lnTo>
                    <a:pt x="22" y="21"/>
                  </a:lnTo>
                  <a:lnTo>
                    <a:pt x="20" y="23"/>
                  </a:lnTo>
                  <a:lnTo>
                    <a:pt x="19" y="24"/>
                  </a:lnTo>
                  <a:lnTo>
                    <a:pt x="19" y="27"/>
                  </a:lnTo>
                  <a:lnTo>
                    <a:pt x="19" y="28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08279" name="Rectangle 23"/>
            <p:cNvSpPr>
              <a:spLocks noChangeAspect="1" noChangeArrowheads="1"/>
            </p:cNvSpPr>
            <p:nvPr/>
          </p:nvSpPr>
          <p:spPr bwMode="auto">
            <a:xfrm>
              <a:off x="2040" y="1276"/>
              <a:ext cx="27" cy="2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969696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8280" name="Line 24"/>
            <p:cNvSpPr>
              <a:spLocks noChangeShapeType="1"/>
            </p:cNvSpPr>
            <p:nvPr/>
          </p:nvSpPr>
          <p:spPr bwMode="auto">
            <a:xfrm>
              <a:off x="996" y="1290"/>
              <a:ext cx="90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1" name="Line 25"/>
            <p:cNvSpPr>
              <a:spLocks noChangeShapeType="1"/>
            </p:cNvSpPr>
            <p:nvPr/>
          </p:nvSpPr>
          <p:spPr bwMode="auto">
            <a:xfrm>
              <a:off x="993" y="1266"/>
              <a:ext cx="0" cy="4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2" name="Line 26"/>
            <p:cNvSpPr>
              <a:spLocks noChangeShapeType="1"/>
            </p:cNvSpPr>
            <p:nvPr/>
          </p:nvSpPr>
          <p:spPr bwMode="auto">
            <a:xfrm>
              <a:off x="1107" y="1260"/>
              <a:ext cx="0" cy="5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3" name="Line 27"/>
            <p:cNvSpPr>
              <a:spLocks noChangeShapeType="1"/>
            </p:cNvSpPr>
            <p:nvPr/>
          </p:nvSpPr>
          <p:spPr bwMode="auto">
            <a:xfrm>
              <a:off x="2028" y="1260"/>
              <a:ext cx="0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4" name="Line 28"/>
            <p:cNvSpPr>
              <a:spLocks noChangeShapeType="1"/>
            </p:cNvSpPr>
            <p:nvPr/>
          </p:nvSpPr>
          <p:spPr bwMode="auto">
            <a:xfrm>
              <a:off x="2073" y="1260"/>
              <a:ext cx="3" cy="5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85" name="Text Box 29"/>
            <p:cNvSpPr txBox="1">
              <a:spLocks noChangeArrowheads="1"/>
            </p:cNvSpPr>
            <p:nvPr/>
          </p:nvSpPr>
          <p:spPr bwMode="auto">
            <a:xfrm>
              <a:off x="1686" y="1163"/>
              <a:ext cx="357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800">
                  <a:solidFill>
                    <a:srgbClr val="FF0000"/>
                  </a:solidFill>
                  <a:latin typeface="Arial" pitchFamily="34" charset="0"/>
                </a:rPr>
                <a:t>26</a:t>
              </a:r>
              <a:r>
                <a:rPr lang="en-US" sz="800">
                  <a:solidFill>
                    <a:srgbClr val="FF0000"/>
                  </a:solidFill>
                  <a:latin typeface="Arial" pitchFamily="34" charset="0"/>
                </a:rPr>
                <a:t>7</a:t>
              </a:r>
              <a:r>
                <a:rPr lang="ru-RU" sz="800">
                  <a:solidFill>
                    <a:srgbClr val="FF0000"/>
                  </a:solidFill>
                  <a:latin typeface="Arial" pitchFamily="34" charset="0"/>
                </a:rPr>
                <a:t>0</a:t>
              </a:r>
              <a:r>
                <a:rPr lang="en-US" sz="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286" name="Text Box 30"/>
            <p:cNvSpPr txBox="1">
              <a:spLocks noChangeArrowheads="1"/>
            </p:cNvSpPr>
            <p:nvPr/>
          </p:nvSpPr>
          <p:spPr bwMode="auto">
            <a:xfrm>
              <a:off x="1728" y="1526"/>
              <a:ext cx="414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endParaRPr lang="ru-RU" sz="800">
                <a:latin typeface="Arial" pitchFamily="34" charset="0"/>
              </a:endParaRPr>
            </a:p>
          </p:txBody>
        </p:sp>
        <p:sp>
          <p:nvSpPr>
            <p:cNvPr id="608287" name="Text Box 31"/>
            <p:cNvSpPr txBox="1">
              <a:spLocks noChangeArrowheads="1"/>
            </p:cNvSpPr>
            <p:nvPr/>
          </p:nvSpPr>
          <p:spPr bwMode="auto">
            <a:xfrm>
              <a:off x="1350" y="1260"/>
              <a:ext cx="402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sz="800">
                  <a:solidFill>
                    <a:schemeClr val="accent2"/>
                  </a:solidFill>
                  <a:latin typeface="Arial" pitchFamily="34" charset="0"/>
                </a:rPr>
                <a:t>2</a:t>
              </a: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515°C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grpSp>
        <p:nvGrpSpPr>
          <p:cNvPr id="608288" name="Group 32"/>
          <p:cNvGrpSpPr>
            <a:grpSpLocks/>
          </p:cNvGrpSpPr>
          <p:nvPr/>
        </p:nvGrpSpPr>
        <p:grpSpPr bwMode="auto">
          <a:xfrm>
            <a:off x="5495925" y="806450"/>
            <a:ext cx="2733675" cy="2403475"/>
            <a:chOff x="3775" y="508"/>
            <a:chExt cx="1722" cy="1514"/>
          </a:xfrm>
        </p:grpSpPr>
        <p:sp>
          <p:nvSpPr>
            <p:cNvPr id="608289" name="Rectangle 33"/>
            <p:cNvSpPr>
              <a:spLocks noChangeArrowheads="1"/>
            </p:cNvSpPr>
            <p:nvPr/>
          </p:nvSpPr>
          <p:spPr bwMode="auto">
            <a:xfrm>
              <a:off x="5382" y="1880"/>
              <a:ext cx="11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Zr</a:t>
              </a:r>
              <a:endParaRPr lang="ru-RU" sz="1200"/>
            </a:p>
          </p:txBody>
        </p:sp>
        <p:sp>
          <p:nvSpPr>
            <p:cNvPr id="608290" name="Rectangle 34"/>
            <p:cNvSpPr>
              <a:spLocks noChangeArrowheads="1"/>
            </p:cNvSpPr>
            <p:nvPr/>
          </p:nvSpPr>
          <p:spPr bwMode="auto">
            <a:xfrm>
              <a:off x="4555" y="508"/>
              <a:ext cx="20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Fe</a:t>
              </a:r>
              <a:endParaRPr lang="ru-RU" sz="1200"/>
            </a:p>
          </p:txBody>
        </p:sp>
        <p:sp>
          <p:nvSpPr>
            <p:cNvPr id="608291" name="Rectangle 35"/>
            <p:cNvSpPr>
              <a:spLocks noChangeArrowheads="1"/>
            </p:cNvSpPr>
            <p:nvPr/>
          </p:nvSpPr>
          <p:spPr bwMode="auto">
            <a:xfrm>
              <a:off x="4514" y="1916"/>
              <a:ext cx="2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/>
                <a:t>mol</a:t>
              </a:r>
              <a:r>
                <a:rPr lang="ru-RU" sz="900"/>
                <a:t> %</a:t>
              </a:r>
            </a:p>
          </p:txBody>
        </p:sp>
        <p:sp>
          <p:nvSpPr>
            <p:cNvPr id="608292" name="Rectangle 36"/>
            <p:cNvSpPr>
              <a:spLocks noChangeArrowheads="1"/>
            </p:cNvSpPr>
            <p:nvPr/>
          </p:nvSpPr>
          <p:spPr bwMode="auto">
            <a:xfrm>
              <a:off x="3802" y="1759"/>
              <a:ext cx="3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3" name="Line 37"/>
            <p:cNvSpPr>
              <a:spLocks noChangeShapeType="1"/>
            </p:cNvSpPr>
            <p:nvPr/>
          </p:nvSpPr>
          <p:spPr bwMode="auto">
            <a:xfrm flipH="1">
              <a:off x="4353" y="992"/>
              <a:ext cx="55" cy="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4" name="Line 38"/>
            <p:cNvSpPr>
              <a:spLocks noChangeShapeType="1"/>
            </p:cNvSpPr>
            <p:nvPr/>
          </p:nvSpPr>
          <p:spPr bwMode="auto">
            <a:xfrm>
              <a:off x="4565" y="741"/>
              <a:ext cx="15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5" name="Line 39"/>
            <p:cNvSpPr>
              <a:spLocks noChangeShapeType="1"/>
            </p:cNvSpPr>
            <p:nvPr/>
          </p:nvSpPr>
          <p:spPr bwMode="auto">
            <a:xfrm>
              <a:off x="4724" y="741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6" name="Rectangle 40"/>
            <p:cNvSpPr>
              <a:spLocks noChangeArrowheads="1"/>
            </p:cNvSpPr>
            <p:nvPr/>
          </p:nvSpPr>
          <p:spPr bwMode="auto">
            <a:xfrm>
              <a:off x="4411" y="787"/>
              <a:ext cx="88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297" name="Line 41"/>
            <p:cNvSpPr>
              <a:spLocks noChangeShapeType="1"/>
            </p:cNvSpPr>
            <p:nvPr/>
          </p:nvSpPr>
          <p:spPr bwMode="auto">
            <a:xfrm>
              <a:off x="4485" y="865"/>
              <a:ext cx="320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8" name="Line 42"/>
            <p:cNvSpPr>
              <a:spLocks noChangeShapeType="1"/>
            </p:cNvSpPr>
            <p:nvPr/>
          </p:nvSpPr>
          <p:spPr bwMode="auto">
            <a:xfrm>
              <a:off x="4805" y="865"/>
              <a:ext cx="21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299" name="Line 43"/>
            <p:cNvSpPr>
              <a:spLocks noChangeShapeType="1"/>
            </p:cNvSpPr>
            <p:nvPr/>
          </p:nvSpPr>
          <p:spPr bwMode="auto">
            <a:xfrm>
              <a:off x="4408" y="994"/>
              <a:ext cx="47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0" name="Line 44"/>
            <p:cNvSpPr>
              <a:spLocks noChangeShapeType="1"/>
            </p:cNvSpPr>
            <p:nvPr/>
          </p:nvSpPr>
          <p:spPr bwMode="auto">
            <a:xfrm>
              <a:off x="4887" y="994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1" name="Rectangle 45"/>
            <p:cNvSpPr>
              <a:spLocks noChangeArrowheads="1"/>
            </p:cNvSpPr>
            <p:nvPr/>
          </p:nvSpPr>
          <p:spPr bwMode="auto">
            <a:xfrm>
              <a:off x="4254" y="1039"/>
              <a:ext cx="8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02" name="Line 46"/>
            <p:cNvSpPr>
              <a:spLocks noChangeShapeType="1"/>
            </p:cNvSpPr>
            <p:nvPr/>
          </p:nvSpPr>
          <p:spPr bwMode="auto">
            <a:xfrm>
              <a:off x="4326" y="1118"/>
              <a:ext cx="63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3" name="Line 47"/>
            <p:cNvSpPr>
              <a:spLocks noChangeShapeType="1"/>
            </p:cNvSpPr>
            <p:nvPr/>
          </p:nvSpPr>
          <p:spPr bwMode="auto">
            <a:xfrm>
              <a:off x="4963" y="1118"/>
              <a:ext cx="22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4" name="Line 48"/>
            <p:cNvSpPr>
              <a:spLocks noChangeShapeType="1"/>
            </p:cNvSpPr>
            <p:nvPr/>
          </p:nvSpPr>
          <p:spPr bwMode="auto">
            <a:xfrm>
              <a:off x="4245" y="1243"/>
              <a:ext cx="80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5" name="Line 49"/>
            <p:cNvSpPr>
              <a:spLocks noChangeShapeType="1"/>
            </p:cNvSpPr>
            <p:nvPr/>
          </p:nvSpPr>
          <p:spPr bwMode="auto">
            <a:xfrm>
              <a:off x="5045" y="1243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6" name="Rectangle 50"/>
            <p:cNvSpPr>
              <a:spLocks noChangeArrowheads="1"/>
            </p:cNvSpPr>
            <p:nvPr/>
          </p:nvSpPr>
          <p:spPr bwMode="auto">
            <a:xfrm>
              <a:off x="4095" y="1292"/>
              <a:ext cx="8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07" name="Line 51"/>
            <p:cNvSpPr>
              <a:spLocks noChangeShapeType="1"/>
            </p:cNvSpPr>
            <p:nvPr/>
          </p:nvSpPr>
          <p:spPr bwMode="auto">
            <a:xfrm>
              <a:off x="4169" y="1372"/>
              <a:ext cx="95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8" name="Line 52"/>
            <p:cNvSpPr>
              <a:spLocks noChangeShapeType="1"/>
            </p:cNvSpPr>
            <p:nvPr/>
          </p:nvSpPr>
          <p:spPr bwMode="auto">
            <a:xfrm>
              <a:off x="4087" y="1497"/>
              <a:ext cx="1115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09" name="Line 53"/>
            <p:cNvSpPr>
              <a:spLocks noChangeShapeType="1"/>
            </p:cNvSpPr>
            <p:nvPr/>
          </p:nvSpPr>
          <p:spPr bwMode="auto">
            <a:xfrm>
              <a:off x="5202" y="1497"/>
              <a:ext cx="22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0" name="Rectangle 54"/>
            <p:cNvSpPr>
              <a:spLocks noChangeArrowheads="1"/>
            </p:cNvSpPr>
            <p:nvPr/>
          </p:nvSpPr>
          <p:spPr bwMode="auto">
            <a:xfrm>
              <a:off x="3932" y="1541"/>
              <a:ext cx="89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11" name="Line 55"/>
            <p:cNvSpPr>
              <a:spLocks noChangeShapeType="1"/>
            </p:cNvSpPr>
            <p:nvPr/>
          </p:nvSpPr>
          <p:spPr bwMode="auto">
            <a:xfrm>
              <a:off x="4006" y="1621"/>
              <a:ext cx="1278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2" name="Line 56"/>
            <p:cNvSpPr>
              <a:spLocks noChangeShapeType="1"/>
            </p:cNvSpPr>
            <p:nvPr/>
          </p:nvSpPr>
          <p:spPr bwMode="auto">
            <a:xfrm>
              <a:off x="5284" y="1621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3" name="Line 57"/>
            <p:cNvSpPr>
              <a:spLocks noChangeShapeType="1"/>
            </p:cNvSpPr>
            <p:nvPr/>
          </p:nvSpPr>
          <p:spPr bwMode="auto">
            <a:xfrm>
              <a:off x="3929" y="1749"/>
              <a:ext cx="1437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4" name="Line 58"/>
            <p:cNvSpPr>
              <a:spLocks noChangeShapeType="1"/>
            </p:cNvSpPr>
            <p:nvPr/>
          </p:nvSpPr>
          <p:spPr bwMode="auto">
            <a:xfrm>
              <a:off x="5366" y="1749"/>
              <a:ext cx="21" cy="1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5" name="Line 59"/>
            <p:cNvSpPr>
              <a:spLocks noChangeShapeType="1"/>
            </p:cNvSpPr>
            <p:nvPr/>
          </p:nvSpPr>
          <p:spPr bwMode="auto">
            <a:xfrm flipH="1">
              <a:off x="5284" y="1749"/>
              <a:ext cx="82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6" name="Line 60"/>
            <p:cNvSpPr>
              <a:spLocks noChangeShapeType="1"/>
            </p:cNvSpPr>
            <p:nvPr/>
          </p:nvSpPr>
          <p:spPr bwMode="auto">
            <a:xfrm flipH="1">
              <a:off x="5272" y="1874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7" name="Line 61"/>
            <p:cNvSpPr>
              <a:spLocks noChangeShapeType="1"/>
            </p:cNvSpPr>
            <p:nvPr/>
          </p:nvSpPr>
          <p:spPr bwMode="auto">
            <a:xfrm flipH="1">
              <a:off x="5126" y="1621"/>
              <a:ext cx="158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8" name="Line 62"/>
            <p:cNvSpPr>
              <a:spLocks noChangeShapeType="1"/>
            </p:cNvSpPr>
            <p:nvPr/>
          </p:nvSpPr>
          <p:spPr bwMode="auto">
            <a:xfrm flipH="1">
              <a:off x="5113" y="1874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19" name="Line 63"/>
            <p:cNvSpPr>
              <a:spLocks noChangeShapeType="1"/>
            </p:cNvSpPr>
            <p:nvPr/>
          </p:nvSpPr>
          <p:spPr bwMode="auto">
            <a:xfrm flipH="1">
              <a:off x="4963" y="1497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0" name="Line 64"/>
            <p:cNvSpPr>
              <a:spLocks noChangeShapeType="1"/>
            </p:cNvSpPr>
            <p:nvPr/>
          </p:nvSpPr>
          <p:spPr bwMode="auto">
            <a:xfrm flipH="1">
              <a:off x="4950" y="1874"/>
              <a:ext cx="13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1" name="Rectangle 65"/>
            <p:cNvSpPr>
              <a:spLocks noChangeArrowheads="1"/>
            </p:cNvSpPr>
            <p:nvPr/>
          </p:nvSpPr>
          <p:spPr bwMode="auto">
            <a:xfrm>
              <a:off x="5162" y="1344"/>
              <a:ext cx="93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22" name="Line 66"/>
            <p:cNvSpPr>
              <a:spLocks noChangeShapeType="1"/>
            </p:cNvSpPr>
            <p:nvPr/>
          </p:nvSpPr>
          <p:spPr bwMode="auto">
            <a:xfrm flipH="1">
              <a:off x="4805" y="1372"/>
              <a:ext cx="321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3" name="Line 67"/>
            <p:cNvSpPr>
              <a:spLocks noChangeShapeType="1"/>
            </p:cNvSpPr>
            <p:nvPr/>
          </p:nvSpPr>
          <p:spPr bwMode="auto">
            <a:xfrm flipH="1">
              <a:off x="4793" y="1874"/>
              <a:ext cx="12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4" name="Line 68"/>
            <p:cNvSpPr>
              <a:spLocks noChangeShapeType="1"/>
            </p:cNvSpPr>
            <p:nvPr/>
          </p:nvSpPr>
          <p:spPr bwMode="auto">
            <a:xfrm flipH="1">
              <a:off x="4646" y="1243"/>
              <a:ext cx="399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5" name="Line 69"/>
            <p:cNvSpPr>
              <a:spLocks noChangeShapeType="1"/>
            </p:cNvSpPr>
            <p:nvPr/>
          </p:nvSpPr>
          <p:spPr bwMode="auto">
            <a:xfrm flipH="1">
              <a:off x="4634" y="1874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6" name="Rectangle 70"/>
            <p:cNvSpPr>
              <a:spLocks noChangeArrowheads="1"/>
            </p:cNvSpPr>
            <p:nvPr/>
          </p:nvSpPr>
          <p:spPr bwMode="auto">
            <a:xfrm>
              <a:off x="4999" y="1091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27" name="Line 71"/>
            <p:cNvSpPr>
              <a:spLocks noChangeShapeType="1"/>
            </p:cNvSpPr>
            <p:nvPr/>
          </p:nvSpPr>
          <p:spPr bwMode="auto">
            <a:xfrm flipH="1">
              <a:off x="4485" y="1118"/>
              <a:ext cx="478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8" name="Line 72"/>
            <p:cNvSpPr>
              <a:spLocks noChangeShapeType="1"/>
            </p:cNvSpPr>
            <p:nvPr/>
          </p:nvSpPr>
          <p:spPr bwMode="auto">
            <a:xfrm flipH="1">
              <a:off x="4471" y="1874"/>
              <a:ext cx="14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29" name="Line 73"/>
            <p:cNvSpPr>
              <a:spLocks noChangeShapeType="1"/>
            </p:cNvSpPr>
            <p:nvPr/>
          </p:nvSpPr>
          <p:spPr bwMode="auto">
            <a:xfrm flipH="1">
              <a:off x="4326" y="994"/>
              <a:ext cx="561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0" name="Line 74"/>
            <p:cNvSpPr>
              <a:spLocks noChangeShapeType="1"/>
            </p:cNvSpPr>
            <p:nvPr/>
          </p:nvSpPr>
          <p:spPr bwMode="auto">
            <a:xfrm flipH="1">
              <a:off x="4314" y="1874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1" name="Rectangle 75"/>
            <p:cNvSpPr>
              <a:spLocks noChangeArrowheads="1"/>
            </p:cNvSpPr>
            <p:nvPr/>
          </p:nvSpPr>
          <p:spPr bwMode="auto">
            <a:xfrm>
              <a:off x="4841" y="838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32" name="Line 76"/>
            <p:cNvSpPr>
              <a:spLocks noChangeShapeType="1"/>
            </p:cNvSpPr>
            <p:nvPr/>
          </p:nvSpPr>
          <p:spPr bwMode="auto">
            <a:xfrm flipH="1">
              <a:off x="4169" y="865"/>
              <a:ext cx="636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3" name="Line 77"/>
            <p:cNvSpPr>
              <a:spLocks noChangeShapeType="1"/>
            </p:cNvSpPr>
            <p:nvPr/>
          </p:nvSpPr>
          <p:spPr bwMode="auto">
            <a:xfrm flipH="1">
              <a:off x="4156" y="1874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4" name="Line 78"/>
            <p:cNvSpPr>
              <a:spLocks noChangeShapeType="1"/>
            </p:cNvSpPr>
            <p:nvPr/>
          </p:nvSpPr>
          <p:spPr bwMode="auto">
            <a:xfrm flipH="1">
              <a:off x="4006" y="741"/>
              <a:ext cx="718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5" name="Line 79"/>
            <p:cNvSpPr>
              <a:spLocks noChangeShapeType="1"/>
            </p:cNvSpPr>
            <p:nvPr/>
          </p:nvSpPr>
          <p:spPr bwMode="auto">
            <a:xfrm flipH="1">
              <a:off x="3992" y="1874"/>
              <a:ext cx="14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6" name="Rectangle 80"/>
            <p:cNvSpPr>
              <a:spLocks noChangeArrowheads="1"/>
            </p:cNvSpPr>
            <p:nvPr/>
          </p:nvSpPr>
          <p:spPr bwMode="auto">
            <a:xfrm>
              <a:off x="4121" y="1892"/>
              <a:ext cx="8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337" name="Line 81"/>
            <p:cNvSpPr>
              <a:spLocks noChangeShapeType="1"/>
            </p:cNvSpPr>
            <p:nvPr/>
          </p:nvSpPr>
          <p:spPr bwMode="auto">
            <a:xfrm flipH="1" flipV="1">
              <a:off x="3929" y="1749"/>
              <a:ext cx="77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8" name="Line 82"/>
            <p:cNvSpPr>
              <a:spLocks noChangeShapeType="1"/>
            </p:cNvSpPr>
            <p:nvPr/>
          </p:nvSpPr>
          <p:spPr bwMode="auto">
            <a:xfrm flipH="1" flipV="1">
              <a:off x="3916" y="1726"/>
              <a:ext cx="13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39" name="Line 83"/>
            <p:cNvSpPr>
              <a:spLocks noChangeShapeType="1"/>
            </p:cNvSpPr>
            <p:nvPr/>
          </p:nvSpPr>
          <p:spPr bwMode="auto">
            <a:xfrm flipH="1" flipV="1">
              <a:off x="4006" y="1621"/>
              <a:ext cx="163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0" name="Line 84"/>
            <p:cNvSpPr>
              <a:spLocks noChangeShapeType="1"/>
            </p:cNvSpPr>
            <p:nvPr/>
          </p:nvSpPr>
          <p:spPr bwMode="auto">
            <a:xfrm flipH="1" flipV="1">
              <a:off x="3992" y="1597"/>
              <a:ext cx="14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1" name="Rectangle 85"/>
            <p:cNvSpPr>
              <a:spLocks noChangeArrowheads="1"/>
            </p:cNvSpPr>
            <p:nvPr/>
          </p:nvSpPr>
          <p:spPr bwMode="auto">
            <a:xfrm>
              <a:off x="4437" y="1892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42" name="Line 86"/>
            <p:cNvSpPr>
              <a:spLocks noChangeShapeType="1"/>
            </p:cNvSpPr>
            <p:nvPr/>
          </p:nvSpPr>
          <p:spPr bwMode="auto">
            <a:xfrm flipH="1" flipV="1">
              <a:off x="4087" y="1497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3" name="Line 87"/>
            <p:cNvSpPr>
              <a:spLocks noChangeShapeType="1"/>
            </p:cNvSpPr>
            <p:nvPr/>
          </p:nvSpPr>
          <p:spPr bwMode="auto">
            <a:xfrm flipH="1" flipV="1">
              <a:off x="4074" y="1473"/>
              <a:ext cx="13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4" name="Rectangle 88"/>
            <p:cNvSpPr>
              <a:spLocks noChangeArrowheads="1"/>
            </p:cNvSpPr>
            <p:nvPr/>
          </p:nvSpPr>
          <p:spPr bwMode="auto">
            <a:xfrm>
              <a:off x="4764" y="1892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45" name="Line 89"/>
            <p:cNvSpPr>
              <a:spLocks noChangeShapeType="1"/>
            </p:cNvSpPr>
            <p:nvPr/>
          </p:nvSpPr>
          <p:spPr bwMode="auto">
            <a:xfrm flipH="1" flipV="1">
              <a:off x="4169" y="1372"/>
              <a:ext cx="316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6" name="Line 90"/>
            <p:cNvSpPr>
              <a:spLocks noChangeShapeType="1"/>
            </p:cNvSpPr>
            <p:nvPr/>
          </p:nvSpPr>
          <p:spPr bwMode="auto">
            <a:xfrm flipH="1" flipV="1">
              <a:off x="4156" y="1348"/>
              <a:ext cx="13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7" name="Line 91"/>
            <p:cNvSpPr>
              <a:spLocks noChangeShapeType="1"/>
            </p:cNvSpPr>
            <p:nvPr/>
          </p:nvSpPr>
          <p:spPr bwMode="auto">
            <a:xfrm flipH="1" flipV="1">
              <a:off x="4245" y="1243"/>
              <a:ext cx="401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8" name="Line 92"/>
            <p:cNvSpPr>
              <a:spLocks noChangeShapeType="1"/>
            </p:cNvSpPr>
            <p:nvPr/>
          </p:nvSpPr>
          <p:spPr bwMode="auto">
            <a:xfrm flipH="1" flipV="1">
              <a:off x="4233" y="1219"/>
              <a:ext cx="12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49" name="Line 93"/>
            <p:cNvSpPr>
              <a:spLocks noChangeShapeType="1"/>
            </p:cNvSpPr>
            <p:nvPr/>
          </p:nvSpPr>
          <p:spPr bwMode="auto">
            <a:xfrm flipH="1" flipV="1">
              <a:off x="4326" y="1118"/>
              <a:ext cx="479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0" name="Line 94"/>
            <p:cNvSpPr>
              <a:spLocks noChangeShapeType="1"/>
            </p:cNvSpPr>
            <p:nvPr/>
          </p:nvSpPr>
          <p:spPr bwMode="auto">
            <a:xfrm flipH="1" flipV="1">
              <a:off x="4314" y="1095"/>
              <a:ext cx="12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1" name="Line 95"/>
            <p:cNvSpPr>
              <a:spLocks noChangeShapeType="1"/>
            </p:cNvSpPr>
            <p:nvPr/>
          </p:nvSpPr>
          <p:spPr bwMode="auto">
            <a:xfrm flipH="1" flipV="1">
              <a:off x="4408" y="994"/>
              <a:ext cx="555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2" name="Rectangle 96"/>
            <p:cNvSpPr>
              <a:spLocks noChangeArrowheads="1"/>
            </p:cNvSpPr>
            <p:nvPr/>
          </p:nvSpPr>
          <p:spPr bwMode="auto">
            <a:xfrm>
              <a:off x="5072" y="1892"/>
              <a:ext cx="9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53" name="Line 97"/>
            <p:cNvSpPr>
              <a:spLocks noChangeShapeType="1"/>
            </p:cNvSpPr>
            <p:nvPr/>
          </p:nvSpPr>
          <p:spPr bwMode="auto">
            <a:xfrm flipH="1" flipV="1">
              <a:off x="4485" y="865"/>
              <a:ext cx="641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4" name="Line 98"/>
            <p:cNvSpPr>
              <a:spLocks noChangeShapeType="1"/>
            </p:cNvSpPr>
            <p:nvPr/>
          </p:nvSpPr>
          <p:spPr bwMode="auto">
            <a:xfrm flipH="1" flipV="1">
              <a:off x="4471" y="842"/>
              <a:ext cx="14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5" name="Line 99"/>
            <p:cNvSpPr>
              <a:spLocks noChangeShapeType="1"/>
            </p:cNvSpPr>
            <p:nvPr/>
          </p:nvSpPr>
          <p:spPr bwMode="auto">
            <a:xfrm flipH="1" flipV="1">
              <a:off x="4565" y="741"/>
              <a:ext cx="719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6" name="Line 100"/>
            <p:cNvSpPr>
              <a:spLocks noChangeShapeType="1"/>
            </p:cNvSpPr>
            <p:nvPr/>
          </p:nvSpPr>
          <p:spPr bwMode="auto">
            <a:xfrm flipH="1" flipV="1">
              <a:off x="4553" y="718"/>
              <a:ext cx="12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7" name="Freeform 101"/>
            <p:cNvSpPr>
              <a:spLocks/>
            </p:cNvSpPr>
            <p:nvPr/>
          </p:nvSpPr>
          <p:spPr bwMode="auto">
            <a:xfrm>
              <a:off x="3848" y="616"/>
              <a:ext cx="1594" cy="1258"/>
            </a:xfrm>
            <a:custGeom>
              <a:avLst/>
              <a:gdLst>
                <a:gd name="T0" fmla="*/ 3455 w 3455"/>
                <a:gd name="T1" fmla="*/ 2999 h 2999"/>
                <a:gd name="T2" fmla="*/ 1732 w 3455"/>
                <a:gd name="T3" fmla="*/ 0 h 2999"/>
                <a:gd name="T4" fmla="*/ 0 w 3455"/>
                <a:gd name="T5" fmla="*/ 2999 h 2999"/>
                <a:gd name="T6" fmla="*/ 3455 w 3455"/>
                <a:gd name="T7" fmla="*/ 2999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55" h="2999">
                  <a:moveTo>
                    <a:pt x="3455" y="2999"/>
                  </a:moveTo>
                  <a:lnTo>
                    <a:pt x="1732" y="0"/>
                  </a:lnTo>
                  <a:lnTo>
                    <a:pt x="0" y="2999"/>
                  </a:lnTo>
                  <a:lnTo>
                    <a:pt x="3455" y="2999"/>
                  </a:lnTo>
                </a:path>
              </a:pathLst>
            </a:custGeom>
            <a:noFill/>
            <a:ln w="1905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58" name="Rectangle 102"/>
            <p:cNvSpPr>
              <a:spLocks noChangeArrowheads="1"/>
            </p:cNvSpPr>
            <p:nvPr/>
          </p:nvSpPr>
          <p:spPr bwMode="auto">
            <a:xfrm>
              <a:off x="3775" y="1852"/>
              <a:ext cx="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O</a:t>
              </a:r>
              <a:endParaRPr lang="ru-RU" sz="1200"/>
            </a:p>
          </p:txBody>
        </p:sp>
        <p:sp>
          <p:nvSpPr>
            <p:cNvPr id="608359" name="Line 103"/>
            <p:cNvSpPr>
              <a:spLocks noChangeShapeType="1"/>
            </p:cNvSpPr>
            <p:nvPr/>
          </p:nvSpPr>
          <p:spPr bwMode="auto">
            <a:xfrm>
              <a:off x="5126" y="1372"/>
              <a:ext cx="22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0" name="Line 104"/>
            <p:cNvSpPr>
              <a:spLocks noChangeShapeType="1"/>
            </p:cNvSpPr>
            <p:nvPr/>
          </p:nvSpPr>
          <p:spPr bwMode="auto">
            <a:xfrm flipH="1" flipV="1">
              <a:off x="4395" y="970"/>
              <a:ext cx="13" cy="22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1" name="Rectangle 105"/>
            <p:cNvSpPr>
              <a:spLocks noChangeArrowheads="1"/>
            </p:cNvSpPr>
            <p:nvPr/>
          </p:nvSpPr>
          <p:spPr bwMode="auto">
            <a:xfrm>
              <a:off x="5298" y="1575"/>
              <a:ext cx="88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362" name="Text Box 106"/>
            <p:cNvSpPr txBox="1">
              <a:spLocks noChangeArrowheads="1"/>
            </p:cNvSpPr>
            <p:nvPr/>
          </p:nvSpPr>
          <p:spPr bwMode="auto">
            <a:xfrm>
              <a:off x="4547" y="1001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2520</a:t>
              </a:r>
              <a:r>
                <a:rPr lang="en-US" sz="8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363" name="Line 107"/>
            <p:cNvSpPr>
              <a:spLocks noChangeShapeType="1"/>
            </p:cNvSpPr>
            <p:nvPr/>
          </p:nvSpPr>
          <p:spPr bwMode="auto">
            <a:xfrm flipV="1">
              <a:off x="4355" y="673"/>
              <a:ext cx="282" cy="118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4" name="Oval 108"/>
            <p:cNvSpPr>
              <a:spLocks noChangeArrowheads="1"/>
            </p:cNvSpPr>
            <p:nvPr/>
          </p:nvSpPr>
          <p:spPr bwMode="auto">
            <a:xfrm>
              <a:off x="4793" y="1525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365" name="Oval 109"/>
            <p:cNvSpPr>
              <a:spLocks noChangeArrowheads="1"/>
            </p:cNvSpPr>
            <p:nvPr/>
          </p:nvSpPr>
          <p:spPr bwMode="auto">
            <a:xfrm flipH="1">
              <a:off x="4584" y="1793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366" name="Freeform 110"/>
            <p:cNvSpPr>
              <a:spLocks/>
            </p:cNvSpPr>
            <p:nvPr/>
          </p:nvSpPr>
          <p:spPr bwMode="auto">
            <a:xfrm>
              <a:off x="4355" y="662"/>
              <a:ext cx="480" cy="1199"/>
            </a:xfrm>
            <a:custGeom>
              <a:avLst/>
              <a:gdLst>
                <a:gd name="T0" fmla="*/ 0 w 474"/>
                <a:gd name="T1" fmla="*/ 1199 h 1199"/>
                <a:gd name="T2" fmla="*/ 96 w 474"/>
                <a:gd name="T3" fmla="*/ 1181 h 1199"/>
                <a:gd name="T4" fmla="*/ 252 w 474"/>
                <a:gd name="T5" fmla="*/ 1145 h 1199"/>
                <a:gd name="T6" fmla="*/ 348 w 474"/>
                <a:gd name="T7" fmla="*/ 1073 h 1199"/>
                <a:gd name="T8" fmla="*/ 438 w 474"/>
                <a:gd name="T9" fmla="*/ 917 h 1199"/>
                <a:gd name="T10" fmla="*/ 462 w 474"/>
                <a:gd name="T11" fmla="*/ 689 h 1199"/>
                <a:gd name="T12" fmla="*/ 474 w 474"/>
                <a:gd name="T13" fmla="*/ 527 h 1199"/>
                <a:gd name="T14" fmla="*/ 462 w 474"/>
                <a:gd name="T15" fmla="*/ 389 h 1199"/>
                <a:gd name="T16" fmla="*/ 402 w 474"/>
                <a:gd name="T17" fmla="*/ 203 h 1199"/>
                <a:gd name="T18" fmla="*/ 312 w 474"/>
                <a:gd name="T19" fmla="*/ 29 h 1199"/>
                <a:gd name="T20" fmla="*/ 270 w 474"/>
                <a:gd name="T21" fmla="*/ 29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4" h="1199">
                  <a:moveTo>
                    <a:pt x="0" y="1199"/>
                  </a:moveTo>
                  <a:cubicBezTo>
                    <a:pt x="27" y="1194"/>
                    <a:pt x="54" y="1190"/>
                    <a:pt x="96" y="1181"/>
                  </a:cubicBezTo>
                  <a:cubicBezTo>
                    <a:pt x="138" y="1172"/>
                    <a:pt x="210" y="1163"/>
                    <a:pt x="252" y="1145"/>
                  </a:cubicBezTo>
                  <a:cubicBezTo>
                    <a:pt x="294" y="1127"/>
                    <a:pt x="317" y="1111"/>
                    <a:pt x="348" y="1073"/>
                  </a:cubicBezTo>
                  <a:cubicBezTo>
                    <a:pt x="379" y="1035"/>
                    <a:pt x="419" y="981"/>
                    <a:pt x="438" y="917"/>
                  </a:cubicBezTo>
                  <a:cubicBezTo>
                    <a:pt x="457" y="853"/>
                    <a:pt x="456" y="754"/>
                    <a:pt x="462" y="689"/>
                  </a:cubicBezTo>
                  <a:cubicBezTo>
                    <a:pt x="468" y="624"/>
                    <a:pt x="474" y="577"/>
                    <a:pt x="474" y="527"/>
                  </a:cubicBezTo>
                  <a:cubicBezTo>
                    <a:pt x="474" y="477"/>
                    <a:pt x="474" y="443"/>
                    <a:pt x="462" y="389"/>
                  </a:cubicBezTo>
                  <a:cubicBezTo>
                    <a:pt x="450" y="335"/>
                    <a:pt x="427" y="263"/>
                    <a:pt x="402" y="203"/>
                  </a:cubicBezTo>
                  <a:cubicBezTo>
                    <a:pt x="377" y="143"/>
                    <a:pt x="334" y="58"/>
                    <a:pt x="312" y="29"/>
                  </a:cubicBezTo>
                  <a:cubicBezTo>
                    <a:pt x="290" y="0"/>
                    <a:pt x="276" y="27"/>
                    <a:pt x="270" y="29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7" name="Line 111"/>
            <p:cNvSpPr>
              <a:spLocks noChangeShapeType="1"/>
            </p:cNvSpPr>
            <p:nvPr/>
          </p:nvSpPr>
          <p:spPr bwMode="auto">
            <a:xfrm flipH="1">
              <a:off x="4589" y="1531"/>
              <a:ext cx="216" cy="27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68" name="Text Box 112"/>
            <p:cNvSpPr txBox="1">
              <a:spLocks noChangeArrowheads="1"/>
            </p:cNvSpPr>
            <p:nvPr/>
          </p:nvSpPr>
          <p:spPr bwMode="auto">
            <a:xfrm>
              <a:off x="4487" y="1315"/>
              <a:ext cx="74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L1+L2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</p:grpSp>
      <p:grpSp>
        <p:nvGrpSpPr>
          <p:cNvPr id="608369" name="Group 113"/>
          <p:cNvGrpSpPr>
            <a:grpSpLocks/>
          </p:cNvGrpSpPr>
          <p:nvPr/>
        </p:nvGrpSpPr>
        <p:grpSpPr bwMode="auto">
          <a:xfrm>
            <a:off x="5603875" y="3708400"/>
            <a:ext cx="2733675" cy="2403475"/>
            <a:chOff x="3837" y="2341"/>
            <a:chExt cx="1722" cy="1514"/>
          </a:xfrm>
        </p:grpSpPr>
        <p:sp>
          <p:nvSpPr>
            <p:cNvPr id="608370" name="Rectangle 114"/>
            <p:cNvSpPr>
              <a:spLocks noChangeArrowheads="1"/>
            </p:cNvSpPr>
            <p:nvPr/>
          </p:nvSpPr>
          <p:spPr bwMode="auto">
            <a:xfrm>
              <a:off x="5444" y="3713"/>
              <a:ext cx="11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U</a:t>
              </a:r>
              <a:endParaRPr lang="ru-RU" sz="1200"/>
            </a:p>
          </p:txBody>
        </p:sp>
        <p:sp>
          <p:nvSpPr>
            <p:cNvPr id="608371" name="Rectangle 115"/>
            <p:cNvSpPr>
              <a:spLocks noChangeArrowheads="1"/>
            </p:cNvSpPr>
            <p:nvPr/>
          </p:nvSpPr>
          <p:spPr bwMode="auto">
            <a:xfrm>
              <a:off x="4617" y="2341"/>
              <a:ext cx="201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Fe</a:t>
              </a:r>
              <a:endParaRPr lang="ru-RU" sz="1200"/>
            </a:p>
          </p:txBody>
        </p:sp>
        <p:sp>
          <p:nvSpPr>
            <p:cNvPr id="608372" name="Rectangle 116"/>
            <p:cNvSpPr>
              <a:spLocks noChangeArrowheads="1"/>
            </p:cNvSpPr>
            <p:nvPr/>
          </p:nvSpPr>
          <p:spPr bwMode="auto">
            <a:xfrm>
              <a:off x="4576" y="3749"/>
              <a:ext cx="2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/>
                <a:t>mol</a:t>
              </a:r>
              <a:r>
                <a:rPr lang="ru-RU" sz="900"/>
                <a:t> %</a:t>
              </a:r>
            </a:p>
          </p:txBody>
        </p:sp>
        <p:sp>
          <p:nvSpPr>
            <p:cNvPr id="608373" name="Rectangle 117"/>
            <p:cNvSpPr>
              <a:spLocks noChangeArrowheads="1"/>
            </p:cNvSpPr>
            <p:nvPr/>
          </p:nvSpPr>
          <p:spPr bwMode="auto">
            <a:xfrm>
              <a:off x="3864" y="3592"/>
              <a:ext cx="3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4" name="Line 118"/>
            <p:cNvSpPr>
              <a:spLocks noChangeShapeType="1"/>
            </p:cNvSpPr>
            <p:nvPr/>
          </p:nvSpPr>
          <p:spPr bwMode="auto">
            <a:xfrm flipH="1">
              <a:off x="4415" y="2825"/>
              <a:ext cx="55" cy="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5" name="Line 119"/>
            <p:cNvSpPr>
              <a:spLocks noChangeShapeType="1"/>
            </p:cNvSpPr>
            <p:nvPr/>
          </p:nvSpPr>
          <p:spPr bwMode="auto">
            <a:xfrm>
              <a:off x="4627" y="2574"/>
              <a:ext cx="15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6" name="Line 120"/>
            <p:cNvSpPr>
              <a:spLocks noChangeShapeType="1"/>
            </p:cNvSpPr>
            <p:nvPr/>
          </p:nvSpPr>
          <p:spPr bwMode="auto">
            <a:xfrm>
              <a:off x="4786" y="2574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7" name="Rectangle 121"/>
            <p:cNvSpPr>
              <a:spLocks noChangeArrowheads="1"/>
            </p:cNvSpPr>
            <p:nvPr/>
          </p:nvSpPr>
          <p:spPr bwMode="auto">
            <a:xfrm>
              <a:off x="4473" y="2620"/>
              <a:ext cx="88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378" name="Line 122"/>
            <p:cNvSpPr>
              <a:spLocks noChangeShapeType="1"/>
            </p:cNvSpPr>
            <p:nvPr/>
          </p:nvSpPr>
          <p:spPr bwMode="auto">
            <a:xfrm>
              <a:off x="4547" y="2698"/>
              <a:ext cx="320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79" name="Line 123"/>
            <p:cNvSpPr>
              <a:spLocks noChangeShapeType="1"/>
            </p:cNvSpPr>
            <p:nvPr/>
          </p:nvSpPr>
          <p:spPr bwMode="auto">
            <a:xfrm>
              <a:off x="4867" y="2698"/>
              <a:ext cx="21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0" name="Line 124"/>
            <p:cNvSpPr>
              <a:spLocks noChangeShapeType="1"/>
            </p:cNvSpPr>
            <p:nvPr/>
          </p:nvSpPr>
          <p:spPr bwMode="auto">
            <a:xfrm>
              <a:off x="4470" y="2827"/>
              <a:ext cx="47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1" name="Line 125"/>
            <p:cNvSpPr>
              <a:spLocks noChangeShapeType="1"/>
            </p:cNvSpPr>
            <p:nvPr/>
          </p:nvSpPr>
          <p:spPr bwMode="auto">
            <a:xfrm>
              <a:off x="4949" y="2827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2" name="Rectangle 126"/>
            <p:cNvSpPr>
              <a:spLocks noChangeArrowheads="1"/>
            </p:cNvSpPr>
            <p:nvPr/>
          </p:nvSpPr>
          <p:spPr bwMode="auto">
            <a:xfrm>
              <a:off x="4316" y="2872"/>
              <a:ext cx="8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383" name="Line 127"/>
            <p:cNvSpPr>
              <a:spLocks noChangeShapeType="1"/>
            </p:cNvSpPr>
            <p:nvPr/>
          </p:nvSpPr>
          <p:spPr bwMode="auto">
            <a:xfrm>
              <a:off x="4388" y="2951"/>
              <a:ext cx="63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4" name="Line 128"/>
            <p:cNvSpPr>
              <a:spLocks noChangeShapeType="1"/>
            </p:cNvSpPr>
            <p:nvPr/>
          </p:nvSpPr>
          <p:spPr bwMode="auto">
            <a:xfrm>
              <a:off x="5025" y="2951"/>
              <a:ext cx="22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5" name="Line 129"/>
            <p:cNvSpPr>
              <a:spLocks noChangeShapeType="1"/>
            </p:cNvSpPr>
            <p:nvPr/>
          </p:nvSpPr>
          <p:spPr bwMode="auto">
            <a:xfrm>
              <a:off x="4307" y="3076"/>
              <a:ext cx="80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6" name="Line 130"/>
            <p:cNvSpPr>
              <a:spLocks noChangeShapeType="1"/>
            </p:cNvSpPr>
            <p:nvPr/>
          </p:nvSpPr>
          <p:spPr bwMode="auto">
            <a:xfrm>
              <a:off x="5107" y="3076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7" name="Rectangle 131"/>
            <p:cNvSpPr>
              <a:spLocks noChangeArrowheads="1"/>
            </p:cNvSpPr>
            <p:nvPr/>
          </p:nvSpPr>
          <p:spPr bwMode="auto">
            <a:xfrm>
              <a:off x="4157" y="3125"/>
              <a:ext cx="8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388" name="Line 132"/>
            <p:cNvSpPr>
              <a:spLocks noChangeShapeType="1"/>
            </p:cNvSpPr>
            <p:nvPr/>
          </p:nvSpPr>
          <p:spPr bwMode="auto">
            <a:xfrm>
              <a:off x="4231" y="3205"/>
              <a:ext cx="95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89" name="Line 133"/>
            <p:cNvSpPr>
              <a:spLocks noChangeShapeType="1"/>
            </p:cNvSpPr>
            <p:nvPr/>
          </p:nvSpPr>
          <p:spPr bwMode="auto">
            <a:xfrm>
              <a:off x="4149" y="3330"/>
              <a:ext cx="1115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0" name="Line 134"/>
            <p:cNvSpPr>
              <a:spLocks noChangeShapeType="1"/>
            </p:cNvSpPr>
            <p:nvPr/>
          </p:nvSpPr>
          <p:spPr bwMode="auto">
            <a:xfrm>
              <a:off x="5264" y="3330"/>
              <a:ext cx="22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1" name="Rectangle 135"/>
            <p:cNvSpPr>
              <a:spLocks noChangeArrowheads="1"/>
            </p:cNvSpPr>
            <p:nvPr/>
          </p:nvSpPr>
          <p:spPr bwMode="auto">
            <a:xfrm>
              <a:off x="3994" y="3374"/>
              <a:ext cx="89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392" name="Line 136"/>
            <p:cNvSpPr>
              <a:spLocks noChangeShapeType="1"/>
            </p:cNvSpPr>
            <p:nvPr/>
          </p:nvSpPr>
          <p:spPr bwMode="auto">
            <a:xfrm>
              <a:off x="4068" y="3454"/>
              <a:ext cx="1278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3" name="Line 137"/>
            <p:cNvSpPr>
              <a:spLocks noChangeShapeType="1"/>
            </p:cNvSpPr>
            <p:nvPr/>
          </p:nvSpPr>
          <p:spPr bwMode="auto">
            <a:xfrm>
              <a:off x="5346" y="3454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4" name="Line 138"/>
            <p:cNvSpPr>
              <a:spLocks noChangeShapeType="1"/>
            </p:cNvSpPr>
            <p:nvPr/>
          </p:nvSpPr>
          <p:spPr bwMode="auto">
            <a:xfrm>
              <a:off x="3991" y="3582"/>
              <a:ext cx="1437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5" name="Line 139"/>
            <p:cNvSpPr>
              <a:spLocks noChangeShapeType="1"/>
            </p:cNvSpPr>
            <p:nvPr/>
          </p:nvSpPr>
          <p:spPr bwMode="auto">
            <a:xfrm>
              <a:off x="5428" y="3582"/>
              <a:ext cx="21" cy="1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6" name="Line 140"/>
            <p:cNvSpPr>
              <a:spLocks noChangeShapeType="1"/>
            </p:cNvSpPr>
            <p:nvPr/>
          </p:nvSpPr>
          <p:spPr bwMode="auto">
            <a:xfrm flipH="1">
              <a:off x="5346" y="3582"/>
              <a:ext cx="82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7" name="Line 141"/>
            <p:cNvSpPr>
              <a:spLocks noChangeShapeType="1"/>
            </p:cNvSpPr>
            <p:nvPr/>
          </p:nvSpPr>
          <p:spPr bwMode="auto">
            <a:xfrm flipH="1">
              <a:off x="5334" y="3707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8" name="Line 142"/>
            <p:cNvSpPr>
              <a:spLocks noChangeShapeType="1"/>
            </p:cNvSpPr>
            <p:nvPr/>
          </p:nvSpPr>
          <p:spPr bwMode="auto">
            <a:xfrm flipH="1">
              <a:off x="5188" y="3454"/>
              <a:ext cx="158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399" name="Line 143"/>
            <p:cNvSpPr>
              <a:spLocks noChangeShapeType="1"/>
            </p:cNvSpPr>
            <p:nvPr/>
          </p:nvSpPr>
          <p:spPr bwMode="auto">
            <a:xfrm flipH="1">
              <a:off x="5175" y="3707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0" name="Line 144"/>
            <p:cNvSpPr>
              <a:spLocks noChangeShapeType="1"/>
            </p:cNvSpPr>
            <p:nvPr/>
          </p:nvSpPr>
          <p:spPr bwMode="auto">
            <a:xfrm flipH="1">
              <a:off x="5025" y="3330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1" name="Line 145"/>
            <p:cNvSpPr>
              <a:spLocks noChangeShapeType="1"/>
            </p:cNvSpPr>
            <p:nvPr/>
          </p:nvSpPr>
          <p:spPr bwMode="auto">
            <a:xfrm flipH="1">
              <a:off x="5012" y="3707"/>
              <a:ext cx="13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2" name="Rectangle 146"/>
            <p:cNvSpPr>
              <a:spLocks noChangeArrowheads="1"/>
            </p:cNvSpPr>
            <p:nvPr/>
          </p:nvSpPr>
          <p:spPr bwMode="auto">
            <a:xfrm>
              <a:off x="5224" y="3177"/>
              <a:ext cx="93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03" name="Line 147"/>
            <p:cNvSpPr>
              <a:spLocks noChangeShapeType="1"/>
            </p:cNvSpPr>
            <p:nvPr/>
          </p:nvSpPr>
          <p:spPr bwMode="auto">
            <a:xfrm flipH="1">
              <a:off x="4867" y="3205"/>
              <a:ext cx="321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4" name="Line 148"/>
            <p:cNvSpPr>
              <a:spLocks noChangeShapeType="1"/>
            </p:cNvSpPr>
            <p:nvPr/>
          </p:nvSpPr>
          <p:spPr bwMode="auto">
            <a:xfrm flipH="1">
              <a:off x="4855" y="3707"/>
              <a:ext cx="12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5" name="Line 149"/>
            <p:cNvSpPr>
              <a:spLocks noChangeShapeType="1"/>
            </p:cNvSpPr>
            <p:nvPr/>
          </p:nvSpPr>
          <p:spPr bwMode="auto">
            <a:xfrm flipH="1">
              <a:off x="4708" y="3076"/>
              <a:ext cx="399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6" name="Line 150"/>
            <p:cNvSpPr>
              <a:spLocks noChangeShapeType="1"/>
            </p:cNvSpPr>
            <p:nvPr/>
          </p:nvSpPr>
          <p:spPr bwMode="auto">
            <a:xfrm flipH="1">
              <a:off x="4696" y="3707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7" name="Rectangle 151"/>
            <p:cNvSpPr>
              <a:spLocks noChangeArrowheads="1"/>
            </p:cNvSpPr>
            <p:nvPr/>
          </p:nvSpPr>
          <p:spPr bwMode="auto">
            <a:xfrm>
              <a:off x="5061" y="2924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08" name="Line 152"/>
            <p:cNvSpPr>
              <a:spLocks noChangeShapeType="1"/>
            </p:cNvSpPr>
            <p:nvPr/>
          </p:nvSpPr>
          <p:spPr bwMode="auto">
            <a:xfrm flipH="1">
              <a:off x="4547" y="2951"/>
              <a:ext cx="478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09" name="Line 153"/>
            <p:cNvSpPr>
              <a:spLocks noChangeShapeType="1"/>
            </p:cNvSpPr>
            <p:nvPr/>
          </p:nvSpPr>
          <p:spPr bwMode="auto">
            <a:xfrm flipH="1">
              <a:off x="4533" y="3707"/>
              <a:ext cx="14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0" name="Line 154"/>
            <p:cNvSpPr>
              <a:spLocks noChangeShapeType="1"/>
            </p:cNvSpPr>
            <p:nvPr/>
          </p:nvSpPr>
          <p:spPr bwMode="auto">
            <a:xfrm flipH="1">
              <a:off x="4388" y="2827"/>
              <a:ext cx="561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1" name="Line 155"/>
            <p:cNvSpPr>
              <a:spLocks noChangeShapeType="1"/>
            </p:cNvSpPr>
            <p:nvPr/>
          </p:nvSpPr>
          <p:spPr bwMode="auto">
            <a:xfrm flipH="1">
              <a:off x="4376" y="3707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2" name="Rectangle 156"/>
            <p:cNvSpPr>
              <a:spLocks noChangeArrowheads="1"/>
            </p:cNvSpPr>
            <p:nvPr/>
          </p:nvSpPr>
          <p:spPr bwMode="auto">
            <a:xfrm>
              <a:off x="4903" y="2671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13" name="Line 157"/>
            <p:cNvSpPr>
              <a:spLocks noChangeShapeType="1"/>
            </p:cNvSpPr>
            <p:nvPr/>
          </p:nvSpPr>
          <p:spPr bwMode="auto">
            <a:xfrm flipH="1">
              <a:off x="4231" y="2698"/>
              <a:ext cx="636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4" name="Line 158"/>
            <p:cNvSpPr>
              <a:spLocks noChangeShapeType="1"/>
            </p:cNvSpPr>
            <p:nvPr/>
          </p:nvSpPr>
          <p:spPr bwMode="auto">
            <a:xfrm flipH="1">
              <a:off x="4218" y="3707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5" name="Line 159"/>
            <p:cNvSpPr>
              <a:spLocks noChangeShapeType="1"/>
            </p:cNvSpPr>
            <p:nvPr/>
          </p:nvSpPr>
          <p:spPr bwMode="auto">
            <a:xfrm flipH="1">
              <a:off x="4068" y="2574"/>
              <a:ext cx="718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6" name="Line 160"/>
            <p:cNvSpPr>
              <a:spLocks noChangeShapeType="1"/>
            </p:cNvSpPr>
            <p:nvPr/>
          </p:nvSpPr>
          <p:spPr bwMode="auto">
            <a:xfrm flipH="1">
              <a:off x="4054" y="3707"/>
              <a:ext cx="14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7" name="Rectangle 161"/>
            <p:cNvSpPr>
              <a:spLocks noChangeArrowheads="1"/>
            </p:cNvSpPr>
            <p:nvPr/>
          </p:nvSpPr>
          <p:spPr bwMode="auto">
            <a:xfrm>
              <a:off x="4183" y="3725"/>
              <a:ext cx="8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418" name="Line 162"/>
            <p:cNvSpPr>
              <a:spLocks noChangeShapeType="1"/>
            </p:cNvSpPr>
            <p:nvPr/>
          </p:nvSpPr>
          <p:spPr bwMode="auto">
            <a:xfrm flipH="1" flipV="1">
              <a:off x="3991" y="3582"/>
              <a:ext cx="77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19" name="Line 163"/>
            <p:cNvSpPr>
              <a:spLocks noChangeShapeType="1"/>
            </p:cNvSpPr>
            <p:nvPr/>
          </p:nvSpPr>
          <p:spPr bwMode="auto">
            <a:xfrm flipH="1" flipV="1">
              <a:off x="3978" y="3559"/>
              <a:ext cx="13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0" name="Line 164"/>
            <p:cNvSpPr>
              <a:spLocks noChangeShapeType="1"/>
            </p:cNvSpPr>
            <p:nvPr/>
          </p:nvSpPr>
          <p:spPr bwMode="auto">
            <a:xfrm flipH="1" flipV="1">
              <a:off x="4068" y="3454"/>
              <a:ext cx="163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1" name="Line 165"/>
            <p:cNvSpPr>
              <a:spLocks noChangeShapeType="1"/>
            </p:cNvSpPr>
            <p:nvPr/>
          </p:nvSpPr>
          <p:spPr bwMode="auto">
            <a:xfrm flipH="1" flipV="1">
              <a:off x="4054" y="3430"/>
              <a:ext cx="14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2" name="Rectangle 166"/>
            <p:cNvSpPr>
              <a:spLocks noChangeArrowheads="1"/>
            </p:cNvSpPr>
            <p:nvPr/>
          </p:nvSpPr>
          <p:spPr bwMode="auto">
            <a:xfrm>
              <a:off x="4499" y="3725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23" name="Line 167"/>
            <p:cNvSpPr>
              <a:spLocks noChangeShapeType="1"/>
            </p:cNvSpPr>
            <p:nvPr/>
          </p:nvSpPr>
          <p:spPr bwMode="auto">
            <a:xfrm flipH="1" flipV="1">
              <a:off x="4149" y="3330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4" name="Line 168"/>
            <p:cNvSpPr>
              <a:spLocks noChangeShapeType="1"/>
            </p:cNvSpPr>
            <p:nvPr/>
          </p:nvSpPr>
          <p:spPr bwMode="auto">
            <a:xfrm flipH="1" flipV="1">
              <a:off x="4136" y="3306"/>
              <a:ext cx="13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5" name="Rectangle 169"/>
            <p:cNvSpPr>
              <a:spLocks noChangeArrowheads="1"/>
            </p:cNvSpPr>
            <p:nvPr/>
          </p:nvSpPr>
          <p:spPr bwMode="auto">
            <a:xfrm>
              <a:off x="4826" y="3725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26" name="Line 170"/>
            <p:cNvSpPr>
              <a:spLocks noChangeShapeType="1"/>
            </p:cNvSpPr>
            <p:nvPr/>
          </p:nvSpPr>
          <p:spPr bwMode="auto">
            <a:xfrm flipH="1" flipV="1">
              <a:off x="4231" y="3205"/>
              <a:ext cx="316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7" name="Line 171"/>
            <p:cNvSpPr>
              <a:spLocks noChangeShapeType="1"/>
            </p:cNvSpPr>
            <p:nvPr/>
          </p:nvSpPr>
          <p:spPr bwMode="auto">
            <a:xfrm flipH="1" flipV="1">
              <a:off x="4218" y="3181"/>
              <a:ext cx="13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8" name="Line 172"/>
            <p:cNvSpPr>
              <a:spLocks noChangeShapeType="1"/>
            </p:cNvSpPr>
            <p:nvPr/>
          </p:nvSpPr>
          <p:spPr bwMode="auto">
            <a:xfrm flipH="1" flipV="1">
              <a:off x="4307" y="3076"/>
              <a:ext cx="401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29" name="Line 173"/>
            <p:cNvSpPr>
              <a:spLocks noChangeShapeType="1"/>
            </p:cNvSpPr>
            <p:nvPr/>
          </p:nvSpPr>
          <p:spPr bwMode="auto">
            <a:xfrm flipH="1" flipV="1">
              <a:off x="4295" y="3052"/>
              <a:ext cx="12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0" name="Line 174"/>
            <p:cNvSpPr>
              <a:spLocks noChangeShapeType="1"/>
            </p:cNvSpPr>
            <p:nvPr/>
          </p:nvSpPr>
          <p:spPr bwMode="auto">
            <a:xfrm flipH="1" flipV="1">
              <a:off x="4388" y="2951"/>
              <a:ext cx="479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1" name="Line 175"/>
            <p:cNvSpPr>
              <a:spLocks noChangeShapeType="1"/>
            </p:cNvSpPr>
            <p:nvPr/>
          </p:nvSpPr>
          <p:spPr bwMode="auto">
            <a:xfrm flipH="1" flipV="1">
              <a:off x="4376" y="2928"/>
              <a:ext cx="12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2" name="Line 176"/>
            <p:cNvSpPr>
              <a:spLocks noChangeShapeType="1"/>
            </p:cNvSpPr>
            <p:nvPr/>
          </p:nvSpPr>
          <p:spPr bwMode="auto">
            <a:xfrm flipH="1" flipV="1">
              <a:off x="4470" y="2827"/>
              <a:ext cx="555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3" name="Rectangle 177"/>
            <p:cNvSpPr>
              <a:spLocks noChangeArrowheads="1"/>
            </p:cNvSpPr>
            <p:nvPr/>
          </p:nvSpPr>
          <p:spPr bwMode="auto">
            <a:xfrm>
              <a:off x="5134" y="3725"/>
              <a:ext cx="9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34" name="Line 178"/>
            <p:cNvSpPr>
              <a:spLocks noChangeShapeType="1"/>
            </p:cNvSpPr>
            <p:nvPr/>
          </p:nvSpPr>
          <p:spPr bwMode="auto">
            <a:xfrm flipH="1" flipV="1">
              <a:off x="4547" y="2698"/>
              <a:ext cx="641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5" name="Line 179"/>
            <p:cNvSpPr>
              <a:spLocks noChangeShapeType="1"/>
            </p:cNvSpPr>
            <p:nvPr/>
          </p:nvSpPr>
          <p:spPr bwMode="auto">
            <a:xfrm flipH="1" flipV="1">
              <a:off x="4533" y="2675"/>
              <a:ext cx="14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6" name="Line 180"/>
            <p:cNvSpPr>
              <a:spLocks noChangeShapeType="1"/>
            </p:cNvSpPr>
            <p:nvPr/>
          </p:nvSpPr>
          <p:spPr bwMode="auto">
            <a:xfrm flipH="1" flipV="1">
              <a:off x="4627" y="2574"/>
              <a:ext cx="719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7" name="Line 181"/>
            <p:cNvSpPr>
              <a:spLocks noChangeShapeType="1"/>
            </p:cNvSpPr>
            <p:nvPr/>
          </p:nvSpPr>
          <p:spPr bwMode="auto">
            <a:xfrm flipH="1" flipV="1">
              <a:off x="4615" y="2551"/>
              <a:ext cx="12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8" name="Freeform 182"/>
            <p:cNvSpPr>
              <a:spLocks/>
            </p:cNvSpPr>
            <p:nvPr/>
          </p:nvSpPr>
          <p:spPr bwMode="auto">
            <a:xfrm>
              <a:off x="3910" y="2449"/>
              <a:ext cx="1594" cy="1258"/>
            </a:xfrm>
            <a:custGeom>
              <a:avLst/>
              <a:gdLst>
                <a:gd name="T0" fmla="*/ 3455 w 3455"/>
                <a:gd name="T1" fmla="*/ 2999 h 2999"/>
                <a:gd name="T2" fmla="*/ 1732 w 3455"/>
                <a:gd name="T3" fmla="*/ 0 h 2999"/>
                <a:gd name="T4" fmla="*/ 0 w 3455"/>
                <a:gd name="T5" fmla="*/ 2999 h 2999"/>
                <a:gd name="T6" fmla="*/ 3455 w 3455"/>
                <a:gd name="T7" fmla="*/ 2999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55" h="2999">
                  <a:moveTo>
                    <a:pt x="3455" y="2999"/>
                  </a:moveTo>
                  <a:lnTo>
                    <a:pt x="1732" y="0"/>
                  </a:lnTo>
                  <a:lnTo>
                    <a:pt x="0" y="2999"/>
                  </a:lnTo>
                  <a:lnTo>
                    <a:pt x="3455" y="2999"/>
                  </a:lnTo>
                </a:path>
              </a:pathLst>
            </a:custGeom>
            <a:noFill/>
            <a:ln w="1905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39" name="Rectangle 183"/>
            <p:cNvSpPr>
              <a:spLocks noChangeArrowheads="1"/>
            </p:cNvSpPr>
            <p:nvPr/>
          </p:nvSpPr>
          <p:spPr bwMode="auto">
            <a:xfrm>
              <a:off x="3837" y="3685"/>
              <a:ext cx="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O</a:t>
              </a:r>
              <a:endParaRPr lang="ru-RU" sz="1200"/>
            </a:p>
          </p:txBody>
        </p:sp>
        <p:sp>
          <p:nvSpPr>
            <p:cNvPr id="608440" name="Line 184"/>
            <p:cNvSpPr>
              <a:spLocks noChangeShapeType="1"/>
            </p:cNvSpPr>
            <p:nvPr/>
          </p:nvSpPr>
          <p:spPr bwMode="auto">
            <a:xfrm>
              <a:off x="5188" y="3205"/>
              <a:ext cx="22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1" name="Line 185"/>
            <p:cNvSpPr>
              <a:spLocks noChangeShapeType="1"/>
            </p:cNvSpPr>
            <p:nvPr/>
          </p:nvSpPr>
          <p:spPr bwMode="auto">
            <a:xfrm flipH="1" flipV="1">
              <a:off x="4457" y="2803"/>
              <a:ext cx="13" cy="22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2" name="Rectangle 186"/>
            <p:cNvSpPr>
              <a:spLocks noChangeArrowheads="1"/>
            </p:cNvSpPr>
            <p:nvPr/>
          </p:nvSpPr>
          <p:spPr bwMode="auto">
            <a:xfrm>
              <a:off x="5360" y="3408"/>
              <a:ext cx="88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443" name="Text Box 187"/>
            <p:cNvSpPr txBox="1">
              <a:spLocks noChangeArrowheads="1"/>
            </p:cNvSpPr>
            <p:nvPr/>
          </p:nvSpPr>
          <p:spPr bwMode="auto">
            <a:xfrm>
              <a:off x="4675" y="2966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2600</a:t>
              </a:r>
              <a:r>
                <a:rPr lang="en-US" sz="80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444" name="Line 188"/>
            <p:cNvSpPr>
              <a:spLocks noChangeShapeType="1"/>
            </p:cNvSpPr>
            <p:nvPr/>
          </p:nvSpPr>
          <p:spPr bwMode="auto">
            <a:xfrm flipV="1">
              <a:off x="4411" y="2506"/>
              <a:ext cx="288" cy="1194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5" name="Text Box 189"/>
            <p:cNvSpPr txBox="1">
              <a:spLocks noChangeArrowheads="1"/>
            </p:cNvSpPr>
            <p:nvPr/>
          </p:nvSpPr>
          <p:spPr bwMode="auto">
            <a:xfrm>
              <a:off x="4665" y="3196"/>
              <a:ext cx="744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L1+L2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608446" name="Oval 190"/>
            <p:cNvSpPr>
              <a:spLocks noChangeArrowheads="1"/>
            </p:cNvSpPr>
            <p:nvPr/>
          </p:nvSpPr>
          <p:spPr bwMode="auto">
            <a:xfrm>
              <a:off x="5139" y="3330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447" name="Oval 191"/>
            <p:cNvSpPr>
              <a:spLocks noChangeArrowheads="1"/>
            </p:cNvSpPr>
            <p:nvPr/>
          </p:nvSpPr>
          <p:spPr bwMode="auto">
            <a:xfrm>
              <a:off x="4633" y="3664"/>
              <a:ext cx="27" cy="27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448" name="Line 192"/>
            <p:cNvSpPr>
              <a:spLocks noChangeShapeType="1"/>
            </p:cNvSpPr>
            <p:nvPr/>
          </p:nvSpPr>
          <p:spPr bwMode="auto">
            <a:xfrm flipH="1">
              <a:off x="4635" y="3336"/>
              <a:ext cx="522" cy="34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49" name="Freeform 193"/>
            <p:cNvSpPr>
              <a:spLocks/>
            </p:cNvSpPr>
            <p:nvPr/>
          </p:nvSpPr>
          <p:spPr bwMode="auto">
            <a:xfrm>
              <a:off x="4688" y="2472"/>
              <a:ext cx="652" cy="1227"/>
            </a:xfrm>
            <a:custGeom>
              <a:avLst/>
              <a:gdLst>
                <a:gd name="T0" fmla="*/ 652 w 652"/>
                <a:gd name="T1" fmla="*/ 1227 h 1227"/>
                <a:gd name="T2" fmla="*/ 556 w 652"/>
                <a:gd name="T3" fmla="*/ 1089 h 1227"/>
                <a:gd name="T4" fmla="*/ 496 w 652"/>
                <a:gd name="T5" fmla="*/ 927 h 1227"/>
                <a:gd name="T6" fmla="*/ 346 w 652"/>
                <a:gd name="T7" fmla="*/ 549 h 1227"/>
                <a:gd name="T8" fmla="*/ 184 w 652"/>
                <a:gd name="T9" fmla="*/ 267 h 1227"/>
                <a:gd name="T10" fmla="*/ 34 w 652"/>
                <a:gd name="T11" fmla="*/ 33 h 1227"/>
                <a:gd name="T12" fmla="*/ 4 w 652"/>
                <a:gd name="T13" fmla="*/ 69 h 1227"/>
                <a:gd name="T14" fmla="*/ 10 w 652"/>
                <a:gd name="T15" fmla="*/ 15 h 1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2" h="1227">
                  <a:moveTo>
                    <a:pt x="652" y="1227"/>
                  </a:moveTo>
                  <a:cubicBezTo>
                    <a:pt x="617" y="1183"/>
                    <a:pt x="582" y="1139"/>
                    <a:pt x="556" y="1089"/>
                  </a:cubicBezTo>
                  <a:cubicBezTo>
                    <a:pt x="530" y="1039"/>
                    <a:pt x="531" y="1017"/>
                    <a:pt x="496" y="927"/>
                  </a:cubicBezTo>
                  <a:cubicBezTo>
                    <a:pt x="461" y="837"/>
                    <a:pt x="398" y="659"/>
                    <a:pt x="346" y="549"/>
                  </a:cubicBezTo>
                  <a:cubicBezTo>
                    <a:pt x="294" y="439"/>
                    <a:pt x="236" y="353"/>
                    <a:pt x="184" y="267"/>
                  </a:cubicBezTo>
                  <a:cubicBezTo>
                    <a:pt x="132" y="181"/>
                    <a:pt x="64" y="66"/>
                    <a:pt x="34" y="33"/>
                  </a:cubicBezTo>
                  <a:cubicBezTo>
                    <a:pt x="4" y="0"/>
                    <a:pt x="8" y="72"/>
                    <a:pt x="4" y="69"/>
                  </a:cubicBezTo>
                  <a:cubicBezTo>
                    <a:pt x="0" y="66"/>
                    <a:pt x="5" y="40"/>
                    <a:pt x="10" y="15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08450" name="Line 194"/>
          <p:cNvSpPr>
            <a:spLocks noChangeShapeType="1"/>
          </p:cNvSpPr>
          <p:nvPr/>
        </p:nvSpPr>
        <p:spPr bwMode="auto">
          <a:xfrm flipH="1" flipV="1">
            <a:off x="2828925" y="2657475"/>
            <a:ext cx="1162050" cy="790575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1" name="Line 195"/>
          <p:cNvSpPr>
            <a:spLocks noChangeShapeType="1"/>
          </p:cNvSpPr>
          <p:nvPr/>
        </p:nvSpPr>
        <p:spPr bwMode="auto">
          <a:xfrm flipH="1">
            <a:off x="2613025" y="3952875"/>
            <a:ext cx="1485900" cy="95250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2" name="Line 196"/>
          <p:cNvSpPr>
            <a:spLocks noChangeShapeType="1"/>
          </p:cNvSpPr>
          <p:nvPr/>
        </p:nvSpPr>
        <p:spPr bwMode="auto">
          <a:xfrm flipV="1">
            <a:off x="4791075" y="2654300"/>
            <a:ext cx="762000" cy="647700"/>
          </a:xfrm>
          <a:prstGeom prst="line">
            <a:avLst/>
          </a:prstGeom>
          <a:noFill/>
          <a:ln w="12700">
            <a:solidFill>
              <a:srgbClr val="99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3" name="Line 197"/>
          <p:cNvSpPr>
            <a:spLocks noChangeShapeType="1"/>
          </p:cNvSpPr>
          <p:nvPr/>
        </p:nvSpPr>
        <p:spPr bwMode="auto">
          <a:xfrm>
            <a:off x="4810125" y="4181475"/>
            <a:ext cx="1352550" cy="676275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8454" name="Text Box 198"/>
          <p:cNvSpPr txBox="1">
            <a:spLocks noChangeArrowheads="1"/>
          </p:cNvSpPr>
          <p:nvPr/>
        </p:nvSpPr>
        <p:spPr bwMode="auto">
          <a:xfrm>
            <a:off x="3405188" y="1535113"/>
            <a:ext cx="1970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 Unicode MS" pitchFamily="34" charset="-128"/>
              </a:defRPr>
            </a:lvl1pPr>
            <a:lvl2pPr marL="571500">
              <a:defRPr sz="2400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>
              <a:defRPr sz="2400">
                <a:solidFill>
                  <a:schemeClr val="tx1"/>
                </a:solidFill>
                <a:latin typeface="Arial Unicode MS" pitchFamily="34" charset="-128"/>
              </a:defRPr>
            </a:lvl3pPr>
            <a:lvl4pPr marL="1714500">
              <a:defRPr sz="2400">
                <a:solidFill>
                  <a:schemeClr val="tx1"/>
                </a:solidFill>
                <a:latin typeface="Arial Unicode MS" pitchFamily="34" charset="-128"/>
              </a:defRPr>
            </a:lvl4pPr>
            <a:lvl5pPr marL="2286000">
              <a:defRPr sz="2400">
                <a:solidFill>
                  <a:schemeClr val="tx1"/>
                </a:solidFill>
                <a:latin typeface="Arial Unicode MS" pitchFamily="34" charset="-128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en-US" sz="1400">
                <a:solidFill>
                  <a:srgbClr val="800000"/>
                </a:solidFill>
                <a:latin typeface="Arial" pitchFamily="34" charset="0"/>
              </a:rPr>
              <a:t>CORPHAD DATA</a:t>
            </a:r>
          </a:p>
        </p:txBody>
      </p:sp>
      <p:grpSp>
        <p:nvGrpSpPr>
          <p:cNvPr id="608455" name="Group 199"/>
          <p:cNvGrpSpPr>
            <a:grpSpLocks/>
          </p:cNvGrpSpPr>
          <p:nvPr/>
        </p:nvGrpSpPr>
        <p:grpSpPr bwMode="auto">
          <a:xfrm>
            <a:off x="547688" y="3716338"/>
            <a:ext cx="2695575" cy="2365375"/>
            <a:chOff x="256" y="2357"/>
            <a:chExt cx="1698" cy="1490"/>
          </a:xfrm>
        </p:grpSpPr>
        <p:sp>
          <p:nvSpPr>
            <p:cNvPr id="608456" name="Rectangle 200"/>
            <p:cNvSpPr>
              <a:spLocks noChangeArrowheads="1"/>
            </p:cNvSpPr>
            <p:nvPr/>
          </p:nvSpPr>
          <p:spPr bwMode="auto">
            <a:xfrm>
              <a:off x="1839" y="3705"/>
              <a:ext cx="11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Zr</a:t>
              </a:r>
              <a:endParaRPr lang="ru-RU" sz="1200"/>
            </a:p>
          </p:txBody>
        </p:sp>
        <p:sp>
          <p:nvSpPr>
            <p:cNvPr id="608457" name="Rectangle 201"/>
            <p:cNvSpPr>
              <a:spLocks noChangeArrowheads="1"/>
            </p:cNvSpPr>
            <p:nvPr/>
          </p:nvSpPr>
          <p:spPr bwMode="auto">
            <a:xfrm>
              <a:off x="1054" y="2357"/>
              <a:ext cx="10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O</a:t>
              </a:r>
              <a:endParaRPr lang="ru-RU" sz="1200"/>
            </a:p>
          </p:txBody>
        </p:sp>
        <p:sp>
          <p:nvSpPr>
            <p:cNvPr id="608458" name="Rectangle 202"/>
            <p:cNvSpPr>
              <a:spLocks noChangeArrowheads="1"/>
            </p:cNvSpPr>
            <p:nvPr/>
          </p:nvSpPr>
          <p:spPr bwMode="auto">
            <a:xfrm>
              <a:off x="971" y="3741"/>
              <a:ext cx="27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900"/>
                <a:t>mol</a:t>
              </a:r>
              <a:r>
                <a:rPr lang="ru-RU" sz="900"/>
                <a:t> %</a:t>
              </a:r>
            </a:p>
          </p:txBody>
        </p:sp>
        <p:sp>
          <p:nvSpPr>
            <p:cNvPr id="608459" name="Rectangle 203"/>
            <p:cNvSpPr>
              <a:spLocks noChangeArrowheads="1"/>
            </p:cNvSpPr>
            <p:nvPr/>
          </p:nvSpPr>
          <p:spPr bwMode="auto">
            <a:xfrm>
              <a:off x="259" y="3584"/>
              <a:ext cx="3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0" name="Line 204"/>
            <p:cNvSpPr>
              <a:spLocks noChangeShapeType="1"/>
            </p:cNvSpPr>
            <p:nvPr/>
          </p:nvSpPr>
          <p:spPr bwMode="auto">
            <a:xfrm flipH="1">
              <a:off x="810" y="2817"/>
              <a:ext cx="55" cy="8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1" name="Line 205"/>
            <p:cNvSpPr>
              <a:spLocks noChangeShapeType="1"/>
            </p:cNvSpPr>
            <p:nvPr/>
          </p:nvSpPr>
          <p:spPr bwMode="auto">
            <a:xfrm>
              <a:off x="1022" y="2566"/>
              <a:ext cx="15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2" name="Line 206"/>
            <p:cNvSpPr>
              <a:spLocks noChangeShapeType="1"/>
            </p:cNvSpPr>
            <p:nvPr/>
          </p:nvSpPr>
          <p:spPr bwMode="auto">
            <a:xfrm>
              <a:off x="1181" y="2566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3" name="Rectangle 207"/>
            <p:cNvSpPr>
              <a:spLocks noChangeArrowheads="1"/>
            </p:cNvSpPr>
            <p:nvPr/>
          </p:nvSpPr>
          <p:spPr bwMode="auto">
            <a:xfrm>
              <a:off x="868" y="2612"/>
              <a:ext cx="88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464" name="Line 208"/>
            <p:cNvSpPr>
              <a:spLocks noChangeShapeType="1"/>
            </p:cNvSpPr>
            <p:nvPr/>
          </p:nvSpPr>
          <p:spPr bwMode="auto">
            <a:xfrm>
              <a:off x="942" y="2690"/>
              <a:ext cx="320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5" name="Line 209"/>
            <p:cNvSpPr>
              <a:spLocks noChangeShapeType="1"/>
            </p:cNvSpPr>
            <p:nvPr/>
          </p:nvSpPr>
          <p:spPr bwMode="auto">
            <a:xfrm>
              <a:off x="1262" y="2690"/>
              <a:ext cx="21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6" name="Line 210"/>
            <p:cNvSpPr>
              <a:spLocks noChangeShapeType="1"/>
            </p:cNvSpPr>
            <p:nvPr/>
          </p:nvSpPr>
          <p:spPr bwMode="auto">
            <a:xfrm>
              <a:off x="865" y="2819"/>
              <a:ext cx="479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7" name="Line 211"/>
            <p:cNvSpPr>
              <a:spLocks noChangeShapeType="1"/>
            </p:cNvSpPr>
            <p:nvPr/>
          </p:nvSpPr>
          <p:spPr bwMode="auto">
            <a:xfrm>
              <a:off x="1344" y="2819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68" name="Rectangle 212"/>
            <p:cNvSpPr>
              <a:spLocks noChangeArrowheads="1"/>
            </p:cNvSpPr>
            <p:nvPr/>
          </p:nvSpPr>
          <p:spPr bwMode="auto">
            <a:xfrm>
              <a:off x="711" y="2864"/>
              <a:ext cx="88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69" name="Line 213"/>
            <p:cNvSpPr>
              <a:spLocks noChangeShapeType="1"/>
            </p:cNvSpPr>
            <p:nvPr/>
          </p:nvSpPr>
          <p:spPr bwMode="auto">
            <a:xfrm>
              <a:off x="783" y="2943"/>
              <a:ext cx="63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0" name="Line 214"/>
            <p:cNvSpPr>
              <a:spLocks noChangeShapeType="1"/>
            </p:cNvSpPr>
            <p:nvPr/>
          </p:nvSpPr>
          <p:spPr bwMode="auto">
            <a:xfrm>
              <a:off x="1420" y="2943"/>
              <a:ext cx="22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1" name="Line 215"/>
            <p:cNvSpPr>
              <a:spLocks noChangeShapeType="1"/>
            </p:cNvSpPr>
            <p:nvPr/>
          </p:nvSpPr>
          <p:spPr bwMode="auto">
            <a:xfrm>
              <a:off x="702" y="3068"/>
              <a:ext cx="80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2" name="Line 216"/>
            <p:cNvSpPr>
              <a:spLocks noChangeShapeType="1"/>
            </p:cNvSpPr>
            <p:nvPr/>
          </p:nvSpPr>
          <p:spPr bwMode="auto">
            <a:xfrm>
              <a:off x="1502" y="3068"/>
              <a:ext cx="21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3" name="Rectangle 217"/>
            <p:cNvSpPr>
              <a:spLocks noChangeArrowheads="1"/>
            </p:cNvSpPr>
            <p:nvPr/>
          </p:nvSpPr>
          <p:spPr bwMode="auto">
            <a:xfrm>
              <a:off x="552" y="3117"/>
              <a:ext cx="87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74" name="Line 218"/>
            <p:cNvSpPr>
              <a:spLocks noChangeShapeType="1"/>
            </p:cNvSpPr>
            <p:nvPr/>
          </p:nvSpPr>
          <p:spPr bwMode="auto">
            <a:xfrm>
              <a:off x="626" y="3197"/>
              <a:ext cx="957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5" name="Line 219"/>
            <p:cNvSpPr>
              <a:spLocks noChangeShapeType="1"/>
            </p:cNvSpPr>
            <p:nvPr/>
          </p:nvSpPr>
          <p:spPr bwMode="auto">
            <a:xfrm>
              <a:off x="544" y="3322"/>
              <a:ext cx="1115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6" name="Line 220"/>
            <p:cNvSpPr>
              <a:spLocks noChangeShapeType="1"/>
            </p:cNvSpPr>
            <p:nvPr/>
          </p:nvSpPr>
          <p:spPr bwMode="auto">
            <a:xfrm>
              <a:off x="1659" y="3322"/>
              <a:ext cx="22" cy="0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7" name="Rectangle 221"/>
            <p:cNvSpPr>
              <a:spLocks noChangeArrowheads="1"/>
            </p:cNvSpPr>
            <p:nvPr/>
          </p:nvSpPr>
          <p:spPr bwMode="auto">
            <a:xfrm>
              <a:off x="389" y="3366"/>
              <a:ext cx="89" cy="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78" name="Line 222"/>
            <p:cNvSpPr>
              <a:spLocks noChangeShapeType="1"/>
            </p:cNvSpPr>
            <p:nvPr/>
          </p:nvSpPr>
          <p:spPr bwMode="auto">
            <a:xfrm>
              <a:off x="463" y="3446"/>
              <a:ext cx="1278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79" name="Line 223"/>
            <p:cNvSpPr>
              <a:spLocks noChangeShapeType="1"/>
            </p:cNvSpPr>
            <p:nvPr/>
          </p:nvSpPr>
          <p:spPr bwMode="auto">
            <a:xfrm>
              <a:off x="1741" y="3446"/>
              <a:ext cx="21" cy="0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0" name="Line 224"/>
            <p:cNvSpPr>
              <a:spLocks noChangeShapeType="1"/>
            </p:cNvSpPr>
            <p:nvPr/>
          </p:nvSpPr>
          <p:spPr bwMode="auto">
            <a:xfrm>
              <a:off x="386" y="3574"/>
              <a:ext cx="1437" cy="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1" name="Line 225"/>
            <p:cNvSpPr>
              <a:spLocks noChangeShapeType="1"/>
            </p:cNvSpPr>
            <p:nvPr/>
          </p:nvSpPr>
          <p:spPr bwMode="auto">
            <a:xfrm>
              <a:off x="1823" y="3574"/>
              <a:ext cx="21" cy="1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2" name="Line 226"/>
            <p:cNvSpPr>
              <a:spLocks noChangeShapeType="1"/>
            </p:cNvSpPr>
            <p:nvPr/>
          </p:nvSpPr>
          <p:spPr bwMode="auto">
            <a:xfrm flipH="1">
              <a:off x="1741" y="3574"/>
              <a:ext cx="82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3" name="Line 227"/>
            <p:cNvSpPr>
              <a:spLocks noChangeShapeType="1"/>
            </p:cNvSpPr>
            <p:nvPr/>
          </p:nvSpPr>
          <p:spPr bwMode="auto">
            <a:xfrm flipH="1">
              <a:off x="1729" y="3699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4" name="Line 228"/>
            <p:cNvSpPr>
              <a:spLocks noChangeShapeType="1"/>
            </p:cNvSpPr>
            <p:nvPr/>
          </p:nvSpPr>
          <p:spPr bwMode="auto">
            <a:xfrm flipH="1">
              <a:off x="1583" y="3446"/>
              <a:ext cx="158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5" name="Line 229"/>
            <p:cNvSpPr>
              <a:spLocks noChangeShapeType="1"/>
            </p:cNvSpPr>
            <p:nvPr/>
          </p:nvSpPr>
          <p:spPr bwMode="auto">
            <a:xfrm flipH="1">
              <a:off x="1570" y="3699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6" name="Line 230"/>
            <p:cNvSpPr>
              <a:spLocks noChangeShapeType="1"/>
            </p:cNvSpPr>
            <p:nvPr/>
          </p:nvSpPr>
          <p:spPr bwMode="auto">
            <a:xfrm flipH="1">
              <a:off x="1420" y="3322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7" name="Line 231"/>
            <p:cNvSpPr>
              <a:spLocks noChangeShapeType="1"/>
            </p:cNvSpPr>
            <p:nvPr/>
          </p:nvSpPr>
          <p:spPr bwMode="auto">
            <a:xfrm flipH="1">
              <a:off x="1407" y="3699"/>
              <a:ext cx="13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88" name="Rectangle 232"/>
            <p:cNvSpPr>
              <a:spLocks noChangeArrowheads="1"/>
            </p:cNvSpPr>
            <p:nvPr/>
          </p:nvSpPr>
          <p:spPr bwMode="auto">
            <a:xfrm>
              <a:off x="1619" y="3169"/>
              <a:ext cx="93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489" name="Line 233"/>
            <p:cNvSpPr>
              <a:spLocks noChangeShapeType="1"/>
            </p:cNvSpPr>
            <p:nvPr/>
          </p:nvSpPr>
          <p:spPr bwMode="auto">
            <a:xfrm flipH="1">
              <a:off x="1262" y="3197"/>
              <a:ext cx="321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0" name="Line 234"/>
            <p:cNvSpPr>
              <a:spLocks noChangeShapeType="1"/>
            </p:cNvSpPr>
            <p:nvPr/>
          </p:nvSpPr>
          <p:spPr bwMode="auto">
            <a:xfrm flipH="1">
              <a:off x="1250" y="3699"/>
              <a:ext cx="12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1" name="Line 235"/>
            <p:cNvSpPr>
              <a:spLocks noChangeShapeType="1"/>
            </p:cNvSpPr>
            <p:nvPr/>
          </p:nvSpPr>
          <p:spPr bwMode="auto">
            <a:xfrm flipH="1">
              <a:off x="1103" y="3068"/>
              <a:ext cx="399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2" name="Line 236"/>
            <p:cNvSpPr>
              <a:spLocks noChangeShapeType="1"/>
            </p:cNvSpPr>
            <p:nvPr/>
          </p:nvSpPr>
          <p:spPr bwMode="auto">
            <a:xfrm flipH="1">
              <a:off x="1091" y="3699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3" name="Rectangle 237"/>
            <p:cNvSpPr>
              <a:spLocks noChangeArrowheads="1"/>
            </p:cNvSpPr>
            <p:nvPr/>
          </p:nvSpPr>
          <p:spPr bwMode="auto">
            <a:xfrm>
              <a:off x="1456" y="2916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494" name="Line 238"/>
            <p:cNvSpPr>
              <a:spLocks noChangeShapeType="1"/>
            </p:cNvSpPr>
            <p:nvPr/>
          </p:nvSpPr>
          <p:spPr bwMode="auto">
            <a:xfrm flipH="1">
              <a:off x="942" y="2943"/>
              <a:ext cx="478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5" name="Line 239"/>
            <p:cNvSpPr>
              <a:spLocks noChangeShapeType="1"/>
            </p:cNvSpPr>
            <p:nvPr/>
          </p:nvSpPr>
          <p:spPr bwMode="auto">
            <a:xfrm flipH="1">
              <a:off x="928" y="3699"/>
              <a:ext cx="14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6" name="Line 240"/>
            <p:cNvSpPr>
              <a:spLocks noChangeShapeType="1"/>
            </p:cNvSpPr>
            <p:nvPr/>
          </p:nvSpPr>
          <p:spPr bwMode="auto">
            <a:xfrm flipH="1">
              <a:off x="783" y="2819"/>
              <a:ext cx="561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7" name="Line 241"/>
            <p:cNvSpPr>
              <a:spLocks noChangeShapeType="1"/>
            </p:cNvSpPr>
            <p:nvPr/>
          </p:nvSpPr>
          <p:spPr bwMode="auto">
            <a:xfrm flipH="1">
              <a:off x="771" y="3699"/>
              <a:ext cx="12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498" name="Rectangle 242"/>
            <p:cNvSpPr>
              <a:spLocks noChangeArrowheads="1"/>
            </p:cNvSpPr>
            <p:nvPr/>
          </p:nvSpPr>
          <p:spPr bwMode="auto">
            <a:xfrm>
              <a:off x="1298" y="2663"/>
              <a:ext cx="94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499" name="Line 243"/>
            <p:cNvSpPr>
              <a:spLocks noChangeShapeType="1"/>
            </p:cNvSpPr>
            <p:nvPr/>
          </p:nvSpPr>
          <p:spPr bwMode="auto">
            <a:xfrm flipH="1">
              <a:off x="626" y="2690"/>
              <a:ext cx="636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0" name="Line 244"/>
            <p:cNvSpPr>
              <a:spLocks noChangeShapeType="1"/>
            </p:cNvSpPr>
            <p:nvPr/>
          </p:nvSpPr>
          <p:spPr bwMode="auto">
            <a:xfrm flipH="1">
              <a:off x="613" y="3699"/>
              <a:ext cx="13" cy="18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1" name="Line 245"/>
            <p:cNvSpPr>
              <a:spLocks noChangeShapeType="1"/>
            </p:cNvSpPr>
            <p:nvPr/>
          </p:nvSpPr>
          <p:spPr bwMode="auto">
            <a:xfrm flipH="1">
              <a:off x="463" y="2566"/>
              <a:ext cx="718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2" name="Line 246"/>
            <p:cNvSpPr>
              <a:spLocks noChangeShapeType="1"/>
            </p:cNvSpPr>
            <p:nvPr/>
          </p:nvSpPr>
          <p:spPr bwMode="auto">
            <a:xfrm flipH="1">
              <a:off x="449" y="3699"/>
              <a:ext cx="14" cy="18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3" name="Rectangle 247"/>
            <p:cNvSpPr>
              <a:spLocks noChangeArrowheads="1"/>
            </p:cNvSpPr>
            <p:nvPr/>
          </p:nvSpPr>
          <p:spPr bwMode="auto">
            <a:xfrm>
              <a:off x="578" y="3717"/>
              <a:ext cx="8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504" name="Line 248"/>
            <p:cNvSpPr>
              <a:spLocks noChangeShapeType="1"/>
            </p:cNvSpPr>
            <p:nvPr/>
          </p:nvSpPr>
          <p:spPr bwMode="auto">
            <a:xfrm flipH="1" flipV="1">
              <a:off x="386" y="3574"/>
              <a:ext cx="77" cy="125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5" name="Line 249"/>
            <p:cNvSpPr>
              <a:spLocks noChangeShapeType="1"/>
            </p:cNvSpPr>
            <p:nvPr/>
          </p:nvSpPr>
          <p:spPr bwMode="auto">
            <a:xfrm flipH="1" flipV="1">
              <a:off x="373" y="3551"/>
              <a:ext cx="13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6" name="Line 250"/>
            <p:cNvSpPr>
              <a:spLocks noChangeShapeType="1"/>
            </p:cNvSpPr>
            <p:nvPr/>
          </p:nvSpPr>
          <p:spPr bwMode="auto">
            <a:xfrm flipH="1" flipV="1">
              <a:off x="463" y="3446"/>
              <a:ext cx="163" cy="25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7" name="Line 251"/>
            <p:cNvSpPr>
              <a:spLocks noChangeShapeType="1"/>
            </p:cNvSpPr>
            <p:nvPr/>
          </p:nvSpPr>
          <p:spPr bwMode="auto">
            <a:xfrm flipH="1" flipV="1">
              <a:off x="449" y="3422"/>
              <a:ext cx="14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08" name="Rectangle 252"/>
            <p:cNvSpPr>
              <a:spLocks noChangeArrowheads="1"/>
            </p:cNvSpPr>
            <p:nvPr/>
          </p:nvSpPr>
          <p:spPr bwMode="auto">
            <a:xfrm>
              <a:off x="894" y="3717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40</a:t>
              </a:r>
              <a:endParaRPr lang="ru-RU" sz="900"/>
            </a:p>
          </p:txBody>
        </p:sp>
        <p:sp>
          <p:nvSpPr>
            <p:cNvPr id="608509" name="Line 253"/>
            <p:cNvSpPr>
              <a:spLocks noChangeShapeType="1"/>
            </p:cNvSpPr>
            <p:nvPr/>
          </p:nvSpPr>
          <p:spPr bwMode="auto">
            <a:xfrm flipH="1" flipV="1">
              <a:off x="544" y="3322"/>
              <a:ext cx="239" cy="377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0" name="Line 254"/>
            <p:cNvSpPr>
              <a:spLocks noChangeShapeType="1"/>
            </p:cNvSpPr>
            <p:nvPr/>
          </p:nvSpPr>
          <p:spPr bwMode="auto">
            <a:xfrm flipH="1" flipV="1">
              <a:off x="531" y="3298"/>
              <a:ext cx="13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1" name="Rectangle 255"/>
            <p:cNvSpPr>
              <a:spLocks noChangeArrowheads="1"/>
            </p:cNvSpPr>
            <p:nvPr/>
          </p:nvSpPr>
          <p:spPr bwMode="auto">
            <a:xfrm>
              <a:off x="1221" y="3717"/>
              <a:ext cx="89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60</a:t>
              </a:r>
              <a:endParaRPr lang="ru-RU" sz="900"/>
            </a:p>
          </p:txBody>
        </p:sp>
        <p:sp>
          <p:nvSpPr>
            <p:cNvPr id="608512" name="Line 256"/>
            <p:cNvSpPr>
              <a:spLocks noChangeShapeType="1"/>
            </p:cNvSpPr>
            <p:nvPr/>
          </p:nvSpPr>
          <p:spPr bwMode="auto">
            <a:xfrm flipH="1" flipV="1">
              <a:off x="626" y="3197"/>
              <a:ext cx="316" cy="502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3" name="Line 257"/>
            <p:cNvSpPr>
              <a:spLocks noChangeShapeType="1"/>
            </p:cNvSpPr>
            <p:nvPr/>
          </p:nvSpPr>
          <p:spPr bwMode="auto">
            <a:xfrm flipH="1" flipV="1">
              <a:off x="613" y="3173"/>
              <a:ext cx="13" cy="24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4" name="Line 258"/>
            <p:cNvSpPr>
              <a:spLocks noChangeShapeType="1"/>
            </p:cNvSpPr>
            <p:nvPr/>
          </p:nvSpPr>
          <p:spPr bwMode="auto">
            <a:xfrm flipH="1" flipV="1">
              <a:off x="702" y="3068"/>
              <a:ext cx="401" cy="631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5" name="Line 259"/>
            <p:cNvSpPr>
              <a:spLocks noChangeShapeType="1"/>
            </p:cNvSpPr>
            <p:nvPr/>
          </p:nvSpPr>
          <p:spPr bwMode="auto">
            <a:xfrm flipH="1" flipV="1">
              <a:off x="690" y="3044"/>
              <a:ext cx="12" cy="24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6" name="Line 260"/>
            <p:cNvSpPr>
              <a:spLocks noChangeShapeType="1"/>
            </p:cNvSpPr>
            <p:nvPr/>
          </p:nvSpPr>
          <p:spPr bwMode="auto">
            <a:xfrm flipH="1" flipV="1">
              <a:off x="783" y="2943"/>
              <a:ext cx="479" cy="756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7" name="Line 261"/>
            <p:cNvSpPr>
              <a:spLocks noChangeShapeType="1"/>
            </p:cNvSpPr>
            <p:nvPr/>
          </p:nvSpPr>
          <p:spPr bwMode="auto">
            <a:xfrm flipH="1" flipV="1">
              <a:off x="771" y="2920"/>
              <a:ext cx="12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8" name="Line 262"/>
            <p:cNvSpPr>
              <a:spLocks noChangeShapeType="1"/>
            </p:cNvSpPr>
            <p:nvPr/>
          </p:nvSpPr>
          <p:spPr bwMode="auto">
            <a:xfrm flipH="1" flipV="1">
              <a:off x="865" y="2819"/>
              <a:ext cx="555" cy="88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19" name="Rectangle 263"/>
            <p:cNvSpPr>
              <a:spLocks noChangeArrowheads="1"/>
            </p:cNvSpPr>
            <p:nvPr/>
          </p:nvSpPr>
          <p:spPr bwMode="auto">
            <a:xfrm>
              <a:off x="1529" y="3717"/>
              <a:ext cx="9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80</a:t>
              </a:r>
              <a:endParaRPr lang="ru-RU" sz="900"/>
            </a:p>
          </p:txBody>
        </p:sp>
        <p:sp>
          <p:nvSpPr>
            <p:cNvPr id="608520" name="Line 264"/>
            <p:cNvSpPr>
              <a:spLocks noChangeShapeType="1"/>
            </p:cNvSpPr>
            <p:nvPr/>
          </p:nvSpPr>
          <p:spPr bwMode="auto">
            <a:xfrm flipH="1" flipV="1">
              <a:off x="942" y="2690"/>
              <a:ext cx="641" cy="1009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1" name="Line 265"/>
            <p:cNvSpPr>
              <a:spLocks noChangeShapeType="1"/>
            </p:cNvSpPr>
            <p:nvPr/>
          </p:nvSpPr>
          <p:spPr bwMode="auto">
            <a:xfrm flipH="1" flipV="1">
              <a:off x="928" y="2667"/>
              <a:ext cx="14" cy="23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2" name="Line 266"/>
            <p:cNvSpPr>
              <a:spLocks noChangeShapeType="1"/>
            </p:cNvSpPr>
            <p:nvPr/>
          </p:nvSpPr>
          <p:spPr bwMode="auto">
            <a:xfrm flipH="1" flipV="1">
              <a:off x="1022" y="2566"/>
              <a:ext cx="719" cy="1133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3" name="Line 267"/>
            <p:cNvSpPr>
              <a:spLocks noChangeShapeType="1"/>
            </p:cNvSpPr>
            <p:nvPr/>
          </p:nvSpPr>
          <p:spPr bwMode="auto">
            <a:xfrm flipH="1" flipV="1">
              <a:off x="1010" y="2543"/>
              <a:ext cx="12" cy="23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4" name="Freeform 268"/>
            <p:cNvSpPr>
              <a:spLocks/>
            </p:cNvSpPr>
            <p:nvPr/>
          </p:nvSpPr>
          <p:spPr bwMode="auto">
            <a:xfrm>
              <a:off x="305" y="2441"/>
              <a:ext cx="1594" cy="1258"/>
            </a:xfrm>
            <a:custGeom>
              <a:avLst/>
              <a:gdLst>
                <a:gd name="T0" fmla="*/ 3455 w 3455"/>
                <a:gd name="T1" fmla="*/ 2999 h 2999"/>
                <a:gd name="T2" fmla="*/ 1732 w 3455"/>
                <a:gd name="T3" fmla="*/ 0 h 2999"/>
                <a:gd name="T4" fmla="*/ 0 w 3455"/>
                <a:gd name="T5" fmla="*/ 2999 h 2999"/>
                <a:gd name="T6" fmla="*/ 3455 w 3455"/>
                <a:gd name="T7" fmla="*/ 2999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55" h="2999">
                  <a:moveTo>
                    <a:pt x="3455" y="2999"/>
                  </a:moveTo>
                  <a:lnTo>
                    <a:pt x="1732" y="0"/>
                  </a:lnTo>
                  <a:lnTo>
                    <a:pt x="0" y="2999"/>
                  </a:lnTo>
                  <a:lnTo>
                    <a:pt x="3455" y="2999"/>
                  </a:lnTo>
                </a:path>
              </a:pathLst>
            </a:custGeom>
            <a:noFill/>
            <a:ln w="1905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5" name="Rectangle 269"/>
            <p:cNvSpPr>
              <a:spLocks noChangeArrowheads="1"/>
            </p:cNvSpPr>
            <p:nvPr/>
          </p:nvSpPr>
          <p:spPr bwMode="auto">
            <a:xfrm>
              <a:off x="256" y="3707"/>
              <a:ext cx="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sz="1200"/>
                <a:t>U</a:t>
              </a:r>
              <a:endParaRPr lang="ru-RU" sz="1200"/>
            </a:p>
          </p:txBody>
        </p:sp>
        <p:sp>
          <p:nvSpPr>
            <p:cNvPr id="608526" name="Line 270"/>
            <p:cNvSpPr>
              <a:spLocks noChangeShapeType="1"/>
            </p:cNvSpPr>
            <p:nvPr/>
          </p:nvSpPr>
          <p:spPr bwMode="auto">
            <a:xfrm>
              <a:off x="1583" y="3197"/>
              <a:ext cx="22" cy="1"/>
            </a:xfrm>
            <a:prstGeom prst="line">
              <a:avLst/>
            </a:prstGeom>
            <a:noFill/>
            <a:ln w="1270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7" name="Line 271"/>
            <p:cNvSpPr>
              <a:spLocks noChangeShapeType="1"/>
            </p:cNvSpPr>
            <p:nvPr/>
          </p:nvSpPr>
          <p:spPr bwMode="auto">
            <a:xfrm flipH="1" flipV="1">
              <a:off x="852" y="2795"/>
              <a:ext cx="13" cy="22"/>
            </a:xfrm>
            <a:prstGeom prst="line">
              <a:avLst/>
            </a:prstGeom>
            <a:noFill/>
            <a:ln w="6350">
              <a:solidFill>
                <a:srgbClr val="CC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28" name="Rectangle 272"/>
            <p:cNvSpPr>
              <a:spLocks noChangeArrowheads="1"/>
            </p:cNvSpPr>
            <p:nvPr/>
          </p:nvSpPr>
          <p:spPr bwMode="auto">
            <a:xfrm>
              <a:off x="1755" y="3400"/>
              <a:ext cx="88" cy="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900"/>
                <a:t>20</a:t>
              </a:r>
              <a:endParaRPr lang="ru-RU" sz="900"/>
            </a:p>
          </p:txBody>
        </p:sp>
        <p:sp>
          <p:nvSpPr>
            <p:cNvPr id="608529" name="Line 273"/>
            <p:cNvSpPr>
              <a:spLocks noChangeShapeType="1"/>
            </p:cNvSpPr>
            <p:nvPr/>
          </p:nvSpPr>
          <p:spPr bwMode="auto">
            <a:xfrm flipH="1">
              <a:off x="917" y="3106"/>
              <a:ext cx="147" cy="357"/>
            </a:xfrm>
            <a:prstGeom prst="line">
              <a:avLst/>
            </a:prstGeom>
            <a:noFill/>
            <a:ln w="19050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30" name="Oval 274"/>
            <p:cNvSpPr>
              <a:spLocks noChangeArrowheads="1"/>
            </p:cNvSpPr>
            <p:nvPr/>
          </p:nvSpPr>
          <p:spPr bwMode="auto">
            <a:xfrm>
              <a:off x="971" y="3265"/>
              <a:ext cx="39" cy="4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CC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608531" name="Oval 275"/>
            <p:cNvSpPr>
              <a:spLocks noChangeArrowheads="1"/>
            </p:cNvSpPr>
            <p:nvPr/>
          </p:nvSpPr>
          <p:spPr bwMode="auto">
            <a:xfrm>
              <a:off x="1063" y="3079"/>
              <a:ext cx="20" cy="20"/>
            </a:xfrm>
            <a:prstGeom prst="ellips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532" name="Oval 276"/>
            <p:cNvSpPr>
              <a:spLocks noChangeArrowheads="1"/>
            </p:cNvSpPr>
            <p:nvPr/>
          </p:nvSpPr>
          <p:spPr bwMode="auto">
            <a:xfrm>
              <a:off x="906" y="3459"/>
              <a:ext cx="20" cy="19"/>
            </a:xfrm>
            <a:prstGeom prst="ellips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08533" name="Text Box 277"/>
            <p:cNvSpPr txBox="1">
              <a:spLocks noChangeArrowheads="1"/>
            </p:cNvSpPr>
            <p:nvPr/>
          </p:nvSpPr>
          <p:spPr bwMode="auto">
            <a:xfrm>
              <a:off x="578" y="3224"/>
              <a:ext cx="330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chemeClr val="accent2"/>
                  </a:solidFill>
                  <a:latin typeface="Arial" pitchFamily="34" charset="0"/>
                </a:rPr>
                <a:t>L1+L2</a:t>
              </a:r>
              <a:endParaRPr lang="ru-RU" sz="800">
                <a:solidFill>
                  <a:schemeClr val="accent2"/>
                </a:solidFill>
                <a:latin typeface="Arial" pitchFamily="34" charset="0"/>
              </a:endParaRPr>
            </a:p>
          </p:txBody>
        </p:sp>
        <p:sp>
          <p:nvSpPr>
            <p:cNvPr id="608534" name="Text Box 278"/>
            <p:cNvSpPr txBox="1">
              <a:spLocks noChangeArrowheads="1"/>
            </p:cNvSpPr>
            <p:nvPr/>
          </p:nvSpPr>
          <p:spPr bwMode="auto">
            <a:xfrm>
              <a:off x="1004" y="2826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rgbClr val="008000"/>
                  </a:solidFill>
                  <a:latin typeface="Arial" pitchFamily="34" charset="0"/>
                </a:rPr>
                <a:t>2480</a:t>
              </a:r>
              <a:r>
                <a:rPr lang="en-US" sz="80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  <p:sp>
          <p:nvSpPr>
            <p:cNvPr id="608535" name="Oval 279"/>
            <p:cNvSpPr>
              <a:spLocks noChangeArrowheads="1"/>
            </p:cNvSpPr>
            <p:nvPr/>
          </p:nvSpPr>
          <p:spPr bwMode="auto">
            <a:xfrm>
              <a:off x="1070" y="3203"/>
              <a:ext cx="27" cy="2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08536" name="Oval 280"/>
            <p:cNvSpPr>
              <a:spLocks noChangeArrowheads="1"/>
            </p:cNvSpPr>
            <p:nvPr/>
          </p:nvSpPr>
          <p:spPr bwMode="auto">
            <a:xfrm>
              <a:off x="1108" y="3079"/>
              <a:ext cx="27" cy="2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08537" name="Oval 281"/>
            <p:cNvSpPr>
              <a:spLocks noChangeArrowheads="1"/>
            </p:cNvSpPr>
            <p:nvPr/>
          </p:nvSpPr>
          <p:spPr bwMode="auto">
            <a:xfrm>
              <a:off x="1019" y="3362"/>
              <a:ext cx="27" cy="29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val="FF0000"/>
                </a:solidFill>
              </a:endParaRPr>
            </a:p>
          </p:txBody>
        </p:sp>
        <p:sp>
          <p:nvSpPr>
            <p:cNvPr id="608538" name="Line 282"/>
            <p:cNvSpPr>
              <a:spLocks noChangeShapeType="1"/>
            </p:cNvSpPr>
            <p:nvPr/>
          </p:nvSpPr>
          <p:spPr bwMode="auto">
            <a:xfrm flipH="1">
              <a:off x="1040" y="3106"/>
              <a:ext cx="83" cy="24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39" name="Freeform 283"/>
            <p:cNvSpPr>
              <a:spLocks/>
            </p:cNvSpPr>
            <p:nvPr/>
          </p:nvSpPr>
          <p:spPr bwMode="auto">
            <a:xfrm>
              <a:off x="384" y="2973"/>
              <a:ext cx="763" cy="599"/>
            </a:xfrm>
            <a:custGeom>
              <a:avLst/>
              <a:gdLst>
                <a:gd name="T0" fmla="*/ 0 w 769"/>
                <a:gd name="T1" fmla="*/ 615 h 615"/>
                <a:gd name="T2" fmla="*/ 411 w 769"/>
                <a:gd name="T3" fmla="*/ 571 h 615"/>
                <a:gd name="T4" fmla="*/ 603 w 769"/>
                <a:gd name="T5" fmla="*/ 494 h 615"/>
                <a:gd name="T6" fmla="*/ 724 w 769"/>
                <a:gd name="T7" fmla="*/ 307 h 615"/>
                <a:gd name="T8" fmla="*/ 746 w 769"/>
                <a:gd name="T9" fmla="*/ 110 h 615"/>
                <a:gd name="T10" fmla="*/ 587 w 769"/>
                <a:gd name="T11" fmla="*/ 33 h 615"/>
                <a:gd name="T12" fmla="*/ 379 w 769"/>
                <a:gd name="T13" fmla="*/ 0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9" h="615">
                  <a:moveTo>
                    <a:pt x="0" y="615"/>
                  </a:moveTo>
                  <a:cubicBezTo>
                    <a:pt x="155" y="603"/>
                    <a:pt x="311" y="591"/>
                    <a:pt x="411" y="571"/>
                  </a:cubicBezTo>
                  <a:cubicBezTo>
                    <a:pt x="511" y="551"/>
                    <a:pt x="551" y="538"/>
                    <a:pt x="603" y="494"/>
                  </a:cubicBezTo>
                  <a:cubicBezTo>
                    <a:pt x="655" y="450"/>
                    <a:pt x="700" y="371"/>
                    <a:pt x="724" y="307"/>
                  </a:cubicBezTo>
                  <a:cubicBezTo>
                    <a:pt x="748" y="243"/>
                    <a:pt x="769" y="156"/>
                    <a:pt x="746" y="110"/>
                  </a:cubicBezTo>
                  <a:cubicBezTo>
                    <a:pt x="723" y="64"/>
                    <a:pt x="648" y="51"/>
                    <a:pt x="587" y="33"/>
                  </a:cubicBezTo>
                  <a:cubicBezTo>
                    <a:pt x="526" y="15"/>
                    <a:pt x="414" y="5"/>
                    <a:pt x="379" y="0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08540" name="Text Box 284"/>
            <p:cNvSpPr txBox="1">
              <a:spLocks noChangeArrowheads="1"/>
            </p:cNvSpPr>
            <p:nvPr/>
          </p:nvSpPr>
          <p:spPr bwMode="auto">
            <a:xfrm>
              <a:off x="1102" y="3270"/>
              <a:ext cx="576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accent2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571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7145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286000"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743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3200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657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4114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800">
                  <a:solidFill>
                    <a:srgbClr val="FF0000"/>
                  </a:solidFill>
                  <a:latin typeface="Arial" pitchFamily="34" charset="0"/>
                </a:rPr>
                <a:t>2370</a:t>
              </a:r>
              <a:r>
                <a:rPr lang="en-US" sz="80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°C</a:t>
              </a:r>
            </a:p>
          </p:txBody>
        </p:sp>
      </p:grp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1145</Words>
  <Application>Microsoft Office PowerPoint</Application>
  <PresentationFormat>Bildschirmpräsentation (4:3)</PresentationFormat>
  <Paragraphs>576</Paragraphs>
  <Slides>17</Slides>
  <Notes>15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Arial Unicode MS</vt:lpstr>
      <vt:lpstr>Arial</vt:lpstr>
      <vt:lpstr>Times New Roman CYR</vt:lpstr>
      <vt:lpstr>Times New Roman</vt:lpstr>
      <vt:lpstr>Wingdings</vt:lpstr>
      <vt:lpstr>Symbol</vt:lpstr>
      <vt:lpstr>Оформление по умолчанию</vt:lpstr>
      <vt:lpstr>CorelDRAW 7.0 Graphic</vt:lpstr>
      <vt:lpstr>Документ Microsoft Word</vt:lpstr>
      <vt:lpstr>Status of PRECOS ISTC project #3813: Phase relation in corium systems  </vt:lpstr>
      <vt:lpstr>Contents</vt:lpstr>
      <vt:lpstr>PRECOS project general information </vt:lpstr>
      <vt:lpstr>Status of the project</vt:lpstr>
      <vt:lpstr>PRECOS project focus </vt:lpstr>
      <vt:lpstr>Experimental methods of phase diagram studies</vt:lpstr>
      <vt:lpstr>Methods of posttest analysis</vt:lpstr>
      <vt:lpstr>PRECOS test matrix</vt:lpstr>
      <vt:lpstr>Quaternary system</vt:lpstr>
      <vt:lpstr>Binary oxidic systems (1)</vt:lpstr>
      <vt:lpstr>Binary oxidic systems (2)</vt:lpstr>
      <vt:lpstr>Binary oxidic systems (3)</vt:lpstr>
      <vt:lpstr>Ternary oxidic systems (1)</vt:lpstr>
      <vt:lpstr>Ternary oxidic systems (2)</vt:lpstr>
      <vt:lpstr>Ternary oxidic systems (3)</vt:lpstr>
      <vt:lpstr>Ternary oxidic systems (4)</vt:lpstr>
      <vt:lpstr>Concluding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ISTC project</dc:title>
  <dc:subject>13 CEG-SAM</dc:subject>
  <dc:creator>S Bechta</dc:creator>
  <cp:lastModifiedBy>Peters, Ursula</cp:lastModifiedBy>
  <cp:revision>751</cp:revision>
  <cp:lastPrinted>2001-10-30T08:59:27Z</cp:lastPrinted>
  <dcterms:created xsi:type="dcterms:W3CDTF">1998-10-12T06:52:06Z</dcterms:created>
  <dcterms:modified xsi:type="dcterms:W3CDTF">2012-10-18T18:01:22Z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