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6" r:id="rId2"/>
    <p:sldId id="383" r:id="rId3"/>
    <p:sldId id="370" r:id="rId4"/>
    <p:sldId id="438" r:id="rId5"/>
    <p:sldId id="364" r:id="rId6"/>
    <p:sldId id="384" r:id="rId7"/>
    <p:sldId id="423" r:id="rId8"/>
    <p:sldId id="440" r:id="rId9"/>
    <p:sldId id="442" r:id="rId10"/>
    <p:sldId id="414" r:id="rId11"/>
    <p:sldId id="416" r:id="rId12"/>
    <p:sldId id="425" r:id="rId13"/>
    <p:sldId id="426" r:id="rId14"/>
    <p:sldId id="430" r:id="rId15"/>
    <p:sldId id="427" r:id="rId16"/>
    <p:sldId id="413" r:id="rId17"/>
    <p:sldId id="428" r:id="rId18"/>
    <p:sldId id="441" r:id="rId19"/>
    <p:sldId id="435" r:id="rId20"/>
    <p:sldId id="437" r:id="rId21"/>
    <p:sldId id="439" r:id="rId22"/>
    <p:sldId id="432" r:id="rId23"/>
    <p:sldId id="433" r:id="rId24"/>
    <p:sldId id="434" r:id="rId25"/>
    <p:sldId id="371" r:id="rId26"/>
  </p:sldIdLst>
  <p:sldSz cx="9144000" cy="6858000" type="screen4x3"/>
  <p:notesSz cx="6645275" cy="97774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bg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47638"/>
    <a:srgbClr val="83732D"/>
    <a:srgbClr val="993300"/>
    <a:srgbClr val="008000"/>
    <a:srgbClr val="00CC00"/>
    <a:srgbClr val="000099"/>
    <a:srgbClr val="003399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71" autoAdjust="0"/>
    <p:restoredTop sz="94607" autoAdjust="0"/>
  </p:normalViewPr>
  <p:slideViewPr>
    <p:cSldViewPr snapToGrid="0">
      <p:cViewPr>
        <p:scale>
          <a:sx n="75" d="100"/>
          <a:sy n="75" d="100"/>
        </p:scale>
        <p:origin x="-1786" y="-422"/>
      </p:cViewPr>
      <p:guideLst>
        <p:guide orient="horz" pos="4258"/>
        <p:guide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1956" y="-90"/>
      </p:cViewPr>
      <p:guideLst>
        <p:guide orient="horz" pos="3081"/>
        <p:guide pos="209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1" tIns="45242" rIns="90481" bIns="45242" numCol="1" anchor="t" anchorCtr="0" compatLnSpc="1">
            <a:prstTxWarp prst="textNoShape">
              <a:avLst/>
            </a:prstTxWarp>
          </a:bodyPr>
          <a:lstStyle>
            <a:lvl1pPr defTabSz="904875">
              <a:defRPr sz="1200" b="0">
                <a:latin typeface="Times New Roman CYR" charset="-52"/>
              </a:defRPr>
            </a:lvl1pPr>
          </a:lstStyle>
          <a:p>
            <a:endParaRPr lang="ru-RU"/>
          </a:p>
        </p:txBody>
      </p:sp>
      <p:sp>
        <p:nvSpPr>
          <p:cNvPr id="2867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7138" y="0"/>
            <a:ext cx="287813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1" tIns="45242" rIns="90481" bIns="45242" numCol="1" anchor="t" anchorCtr="0" compatLnSpc="1">
            <a:prstTxWarp prst="textNoShape">
              <a:avLst/>
            </a:prstTxWarp>
          </a:bodyPr>
          <a:lstStyle>
            <a:lvl1pPr algn="r" defTabSz="904875">
              <a:defRPr sz="1200" b="0">
                <a:latin typeface="Times New Roman CYR" charset="-52"/>
              </a:defRPr>
            </a:lvl1pPr>
          </a:lstStyle>
          <a:p>
            <a:endParaRPr lang="ru-RU"/>
          </a:p>
        </p:txBody>
      </p:sp>
      <p:sp>
        <p:nvSpPr>
          <p:cNvPr id="2867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01163"/>
            <a:ext cx="2878138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1" tIns="45242" rIns="90481" bIns="45242" numCol="1" anchor="b" anchorCtr="0" compatLnSpc="1">
            <a:prstTxWarp prst="textNoShape">
              <a:avLst/>
            </a:prstTxWarp>
          </a:bodyPr>
          <a:lstStyle>
            <a:lvl1pPr defTabSz="904875">
              <a:defRPr sz="1200" b="0">
                <a:latin typeface="Times New Roman CYR" charset="-52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68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13798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879475" y="735013"/>
            <a:ext cx="4886325" cy="36639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5163" y="4641850"/>
            <a:ext cx="5314950" cy="44005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785" tIns="44892" rIns="89785" bIns="44892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84238" y="760413"/>
            <a:ext cx="4883150" cy="36623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5825" y="4651375"/>
            <a:ext cx="4873625" cy="44180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1" tIns="45242" rIns="90481" bIns="4524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84238" y="760413"/>
            <a:ext cx="4883150" cy="36623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5825" y="4651375"/>
            <a:ext cx="4873625" cy="44180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1" tIns="45242" rIns="90481" bIns="4524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84238" y="760413"/>
            <a:ext cx="4883150" cy="36623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5825" y="4651375"/>
            <a:ext cx="4873625" cy="44180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1" tIns="45242" rIns="90481" bIns="4524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84238" y="760413"/>
            <a:ext cx="4883150" cy="36623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5825" y="4651375"/>
            <a:ext cx="4873625" cy="44180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1" tIns="45242" rIns="90481" bIns="4524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84238" y="760413"/>
            <a:ext cx="4883150" cy="36623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5825" y="4651375"/>
            <a:ext cx="4873625" cy="44180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1" tIns="45242" rIns="90481" bIns="4524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84238" y="760413"/>
            <a:ext cx="4883150" cy="36623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5825" y="4651375"/>
            <a:ext cx="4873625" cy="44180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1" tIns="45242" rIns="90481" bIns="45242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84238" y="760413"/>
            <a:ext cx="4883150" cy="36623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5825" y="4651375"/>
            <a:ext cx="4873625" cy="44180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1" tIns="45242" rIns="90481" bIns="4524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84238" y="760413"/>
            <a:ext cx="4883150" cy="36623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0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5825" y="4651375"/>
            <a:ext cx="4873625" cy="44180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1" tIns="45242" rIns="90481" bIns="4524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84238" y="760413"/>
            <a:ext cx="4883150" cy="36623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5825" y="4651375"/>
            <a:ext cx="4873625" cy="44180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1" tIns="45242" rIns="90481" bIns="4524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84238" y="760413"/>
            <a:ext cx="4883150" cy="36623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5825" y="4651375"/>
            <a:ext cx="4873625" cy="44180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1" tIns="45242" rIns="90481" bIns="4524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79475" y="733425"/>
            <a:ext cx="4889500" cy="3667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163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885825" y="4643438"/>
            <a:ext cx="4873625" cy="4400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785" tIns="44892" rIns="89785" bIns="44892"/>
          <a:lstStyle/>
          <a:p>
            <a:pPr defTabSz="914400"/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84238" y="760413"/>
            <a:ext cx="4883150" cy="36623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5825" y="4651375"/>
            <a:ext cx="4873625" cy="44180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1" tIns="45242" rIns="90481" bIns="4524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84238" y="760413"/>
            <a:ext cx="4883150" cy="36623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5825" y="4651375"/>
            <a:ext cx="4873625" cy="44180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1" tIns="45242" rIns="90481" bIns="4524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84238" y="760413"/>
            <a:ext cx="4883150" cy="36623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5825" y="4651375"/>
            <a:ext cx="4873625" cy="44180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1" tIns="45242" rIns="90481" bIns="4524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84238" y="760413"/>
            <a:ext cx="4883150" cy="36623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5825" y="4651375"/>
            <a:ext cx="4873625" cy="44180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1" tIns="45242" rIns="90481" bIns="4524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81063" y="735013"/>
            <a:ext cx="4886325" cy="3663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705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885825" y="4641850"/>
            <a:ext cx="4873625" cy="4400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785" tIns="44892" rIns="89785" bIns="44892"/>
          <a:lstStyle/>
          <a:p>
            <a:pPr defTabSz="914400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79475" y="733425"/>
            <a:ext cx="4889500" cy="3667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041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885825" y="4643438"/>
            <a:ext cx="4873625" cy="4400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785" tIns="44892" rIns="89785" bIns="44892"/>
          <a:lstStyle/>
          <a:p>
            <a:pPr defTabSz="914400"/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79475" y="733425"/>
            <a:ext cx="4889500" cy="3667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675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885825" y="4643438"/>
            <a:ext cx="4873625" cy="4400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785" tIns="44892" rIns="89785" bIns="44892"/>
          <a:lstStyle/>
          <a:p>
            <a:pPr defTabSz="914400"/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79475" y="733425"/>
            <a:ext cx="4889500" cy="3667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969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885825" y="4643438"/>
            <a:ext cx="4873625" cy="4400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785" tIns="44892" rIns="89785" bIns="44892"/>
          <a:lstStyle/>
          <a:p>
            <a:pPr defTabSz="914400"/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79475" y="733425"/>
            <a:ext cx="4889500" cy="3667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451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885825" y="4643438"/>
            <a:ext cx="4873625" cy="4400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785" tIns="44892" rIns="89785" bIns="44892"/>
          <a:lstStyle/>
          <a:p>
            <a:pPr defTabSz="914400"/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79475" y="733425"/>
            <a:ext cx="4889500" cy="3667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861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885825" y="4643438"/>
            <a:ext cx="4873625" cy="4400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785" tIns="44892" rIns="89785" bIns="44892"/>
          <a:lstStyle/>
          <a:p>
            <a:pPr defTabSz="914400"/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84238" y="760413"/>
            <a:ext cx="4883150" cy="36623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5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5825" y="4651375"/>
            <a:ext cx="4873625" cy="44180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1" tIns="45242" rIns="90481" bIns="45242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15</a:t>
            </a:r>
            <a:r>
              <a:rPr lang="en-US" baseline="30000"/>
              <a:t>th</a:t>
            </a:r>
            <a:r>
              <a:rPr lang="en-US"/>
              <a:t> CEG-SAM Meeting, March 10-12, 2009, Villigen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E0656F2D-CB41-4549-AE53-6AE8AB6FF347}" type="slidenum">
              <a:rPr lang="en-GB" sz="1400" b="0">
                <a:solidFill>
                  <a:srgbClr val="000099"/>
                </a:solidFill>
              </a:rPr>
              <a:pPr/>
              <a:t>‹Nr.›</a:t>
            </a:fld>
            <a:endParaRPr lang="en-GB" sz="1400" b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931526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15</a:t>
            </a:r>
            <a:r>
              <a:rPr lang="en-US" baseline="30000"/>
              <a:t>th</a:t>
            </a:r>
            <a:r>
              <a:rPr lang="en-US"/>
              <a:t> CEG-SAM Meeting, March 10-12, 2009, Villigen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74C7AC40-A56C-46C6-ACBF-1FE734BA0C8C}" type="slidenum">
              <a:rPr lang="en-GB" sz="1400" b="0">
                <a:solidFill>
                  <a:srgbClr val="000099"/>
                </a:solidFill>
              </a:rPr>
              <a:pPr/>
              <a:t>‹Nr.›</a:t>
            </a:fld>
            <a:endParaRPr lang="en-GB" sz="1400" b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810863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91300" y="0"/>
            <a:ext cx="1966913" cy="6096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53100" cy="60960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15</a:t>
            </a:r>
            <a:r>
              <a:rPr lang="en-US" baseline="30000"/>
              <a:t>th</a:t>
            </a:r>
            <a:r>
              <a:rPr lang="en-US"/>
              <a:t> CEG-SAM Meeting, March 10-12, 2009, Villigen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36DE31D3-94A5-4F06-9CC4-2BE735458BDF}" type="slidenum">
              <a:rPr lang="en-GB" sz="1400" b="0">
                <a:solidFill>
                  <a:srgbClr val="000099"/>
                </a:solidFill>
              </a:rPr>
              <a:pPr/>
              <a:t>‹Nr.›</a:t>
            </a:fld>
            <a:endParaRPr lang="en-GB" sz="1400" b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1342"/>
      </p:ext>
    </p:extLst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5813" y="0"/>
            <a:ext cx="7772400" cy="6524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ClipArt-Platzhalt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7043738" y="62372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15</a:t>
            </a:r>
            <a:r>
              <a:rPr lang="en-US" baseline="30000"/>
              <a:t>th</a:t>
            </a:r>
            <a:r>
              <a:rPr lang="en-US"/>
              <a:t> CEG-SAM Meeting, March 10-12, 2009, Villigen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6E802A9F-80DF-4004-9649-8B463399ADC1}" type="slidenum">
              <a:rPr lang="en-GB" sz="1400" b="0">
                <a:solidFill>
                  <a:srgbClr val="000099"/>
                </a:solidFill>
              </a:rPr>
              <a:pPr/>
              <a:t>‹Nr.›</a:t>
            </a:fld>
            <a:endParaRPr lang="en-GB" sz="1400" b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429640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15</a:t>
            </a:r>
            <a:r>
              <a:rPr lang="en-US" baseline="30000"/>
              <a:t>th</a:t>
            </a:r>
            <a:r>
              <a:rPr lang="en-US"/>
              <a:t> CEG-SAM Meeting, March 10-12, 2009, Villigen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E25FDF90-1E3A-4018-AE51-495D0D4A084B}" type="slidenum">
              <a:rPr lang="en-GB" sz="1400" b="0">
                <a:solidFill>
                  <a:srgbClr val="000099"/>
                </a:solidFill>
              </a:rPr>
              <a:pPr/>
              <a:t>‹Nr.›</a:t>
            </a:fld>
            <a:endParaRPr lang="en-GB" sz="1400" b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005352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15</a:t>
            </a:r>
            <a:r>
              <a:rPr lang="en-US" baseline="30000"/>
              <a:t>th</a:t>
            </a:r>
            <a:r>
              <a:rPr lang="en-US"/>
              <a:t> CEG-SAM Meeting, March 10-12, 2009, Villigen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6D8BE102-97D1-4BEE-8C0B-C0E504E6C09B}" type="slidenum">
              <a:rPr lang="en-GB" sz="1400" b="0">
                <a:solidFill>
                  <a:srgbClr val="000099"/>
                </a:solidFill>
              </a:rPr>
              <a:pPr/>
              <a:t>‹Nr.›</a:t>
            </a:fld>
            <a:endParaRPr lang="en-GB" sz="1400" b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662555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15</a:t>
            </a:r>
            <a:r>
              <a:rPr lang="en-US" baseline="30000"/>
              <a:t>th</a:t>
            </a:r>
            <a:r>
              <a:rPr lang="en-US"/>
              <a:t> CEG-SAM Meeting, March 10-12, 2009, Villigen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B37E3B20-B449-4BBA-B219-1F510F563A82}" type="slidenum">
              <a:rPr lang="en-GB" sz="1400" b="0">
                <a:solidFill>
                  <a:srgbClr val="000099"/>
                </a:solidFill>
              </a:rPr>
              <a:pPr/>
              <a:t>‹Nr.›</a:t>
            </a:fld>
            <a:endParaRPr lang="en-GB" sz="1400" b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917017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15</a:t>
            </a:r>
            <a:r>
              <a:rPr lang="en-US" baseline="30000"/>
              <a:t>th</a:t>
            </a:r>
            <a:r>
              <a:rPr lang="en-US"/>
              <a:t> CEG-SAM Meeting, March 10-12, 2009, Villigen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D48107C3-0436-43AC-8DCA-61179BDB48AE}" type="slidenum">
              <a:rPr lang="en-GB" sz="1400" b="0">
                <a:solidFill>
                  <a:srgbClr val="000099"/>
                </a:solidFill>
              </a:rPr>
              <a:pPr/>
              <a:t>‹Nr.›</a:t>
            </a:fld>
            <a:endParaRPr lang="en-GB" sz="1400" b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073284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15</a:t>
            </a:r>
            <a:r>
              <a:rPr lang="en-US" baseline="30000"/>
              <a:t>th</a:t>
            </a:r>
            <a:r>
              <a:rPr lang="en-US"/>
              <a:t> CEG-SAM Meeting, March 10-12, 2009, Villigen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6CB497C9-E695-49E3-9F70-8240F3C69ED6}" type="slidenum">
              <a:rPr lang="en-GB" sz="1400" b="0">
                <a:solidFill>
                  <a:srgbClr val="000099"/>
                </a:solidFill>
              </a:rPr>
              <a:pPr/>
              <a:t>‹Nr.›</a:t>
            </a:fld>
            <a:endParaRPr lang="en-GB" sz="1400" b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719365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15</a:t>
            </a:r>
            <a:r>
              <a:rPr lang="en-US" baseline="30000"/>
              <a:t>th</a:t>
            </a:r>
            <a:r>
              <a:rPr lang="en-US"/>
              <a:t> CEG-SAM Meeting, March 10-12, 2009, Villigen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4AB2FC2A-962A-4031-A85B-77EED5D2A6DF}" type="slidenum">
              <a:rPr lang="en-GB" sz="1400" b="0">
                <a:solidFill>
                  <a:srgbClr val="000099"/>
                </a:solidFill>
              </a:rPr>
              <a:pPr/>
              <a:t>‹Nr.›</a:t>
            </a:fld>
            <a:endParaRPr lang="en-GB" sz="1400" b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654339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15</a:t>
            </a:r>
            <a:r>
              <a:rPr lang="en-US" baseline="30000"/>
              <a:t>th</a:t>
            </a:r>
            <a:r>
              <a:rPr lang="en-US"/>
              <a:t> CEG-SAM Meeting, March 10-12, 2009, Villigen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12167FE9-34A1-442C-A7B7-C3EA8BA83FDE}" type="slidenum">
              <a:rPr lang="en-GB" sz="1400" b="0">
                <a:solidFill>
                  <a:srgbClr val="000099"/>
                </a:solidFill>
              </a:rPr>
              <a:pPr/>
              <a:t>‹Nr.›</a:t>
            </a:fld>
            <a:endParaRPr lang="en-GB" sz="1400" b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275072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15</a:t>
            </a:r>
            <a:r>
              <a:rPr lang="en-US" baseline="30000"/>
              <a:t>th</a:t>
            </a:r>
            <a:r>
              <a:rPr lang="en-US"/>
              <a:t> CEG-SAM Meeting, March 10-12, 2009, Villigen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9DC97290-35F2-433F-954E-AF734613E21D}" type="slidenum">
              <a:rPr lang="en-GB" sz="1400" b="0">
                <a:solidFill>
                  <a:srgbClr val="000099"/>
                </a:solidFill>
              </a:rPr>
              <a:pPr/>
              <a:t>‹Nr.›</a:t>
            </a:fld>
            <a:endParaRPr lang="en-GB" sz="1400" b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763895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85813" y="0"/>
            <a:ext cx="777240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Щелчок правит 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Щелчок правит образец текста</a:t>
            </a:r>
          </a:p>
          <a:p>
            <a:pPr lvl="1"/>
            <a:r>
              <a:rPr lang="en-GB" smtClean="0"/>
              <a:t>Второй уровень</a:t>
            </a:r>
          </a:p>
          <a:p>
            <a:pPr lvl="2"/>
            <a:r>
              <a:rPr lang="en-GB" smtClean="0"/>
              <a:t>Третий уровень</a:t>
            </a:r>
          </a:p>
          <a:p>
            <a:pPr lvl="3"/>
            <a:r>
              <a:rPr lang="en-GB" smtClean="0"/>
              <a:t>Четвертый уровень</a:t>
            </a:r>
          </a:p>
          <a:p>
            <a:pPr lvl="4"/>
            <a:r>
              <a:rPr lang="en-GB" smtClean="0"/>
              <a:t>Пятый уровень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3738" y="62372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defTabSz="762000">
              <a:defRPr sz="1200">
                <a:solidFill>
                  <a:srgbClr val="A50021"/>
                </a:solidFill>
              </a:defRPr>
            </a:lvl1pPr>
          </a:lstStyle>
          <a:p>
            <a:r>
              <a:rPr lang="en-US"/>
              <a:t>15</a:t>
            </a:r>
            <a:r>
              <a:rPr lang="en-US" baseline="30000"/>
              <a:t>th</a:t>
            </a:r>
            <a:r>
              <a:rPr lang="en-US"/>
              <a:t> CEG-SAM Meeting, March 10-12, 2009, Villigen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FE4CBF60-B0EE-407A-B6A6-86E5159DCE19}" type="slidenum">
              <a:rPr lang="en-GB" sz="1400" b="0">
                <a:solidFill>
                  <a:srgbClr val="000099"/>
                </a:solidFill>
              </a:rPr>
              <a:pPr/>
              <a:t>‹Nr.›</a:t>
            </a:fld>
            <a:endParaRPr lang="en-GB" sz="1400" b="0">
              <a:solidFill>
                <a:srgbClr val="000099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350838" y="6356350"/>
            <a:ext cx="861695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Click="0"/>
  <p:timing>
    <p:tnLst>
      <p:par>
        <p:cTn id="1" dur="indefinite" restart="never" nodeType="tmRoot"/>
      </p:par>
    </p:tnLst>
  </p:timing>
  <p:hf hdr="0" ftr="0" dt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 Unicode MS" pitchFamily="34" charset="-128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&#1055;&#1086;&#1083;&#1100;&#1079;&#1086;&#1074;&#1072;&#1090;&#1077;&#1083;&#1100;\&#1056;&#1072;&#1073;&#1086;&#1095;&#1080;&#1081;%20&#1089;&#1090;&#1086;&#1083;\15CEG-SAM\PRECOS\Precos2_end_2.mpg" TargetMode="Externa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7175" y="2206625"/>
            <a:ext cx="8562975" cy="1746250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en-US">
                <a:effectLst/>
              </a:rPr>
              <a:t> </a:t>
            </a:r>
            <a:r>
              <a:rPr lang="en-US" sz="4400">
                <a:effectLst/>
              </a:rPr>
              <a:t>Progress report on the</a:t>
            </a:r>
            <a:r>
              <a:rPr lang="en-US">
                <a:effectLst/>
              </a:rPr>
              <a:t> </a:t>
            </a:r>
            <a:r>
              <a:rPr lang="en-US" sz="4400">
                <a:effectLst/>
              </a:rPr>
              <a:t>ISTC project #3813: </a:t>
            </a:r>
            <a:r>
              <a:rPr lang="en-US" sz="4400" u="sng">
                <a:effectLst/>
              </a:rPr>
              <a:t>P</a:t>
            </a:r>
            <a:r>
              <a:rPr lang="en-US" sz="4400">
                <a:effectLst/>
              </a:rPr>
              <a:t>hase </a:t>
            </a:r>
            <a:r>
              <a:rPr lang="en-US" sz="4400" u="sng">
                <a:effectLst/>
              </a:rPr>
              <a:t>re</a:t>
            </a:r>
            <a:r>
              <a:rPr lang="en-US" sz="4400">
                <a:effectLst/>
              </a:rPr>
              <a:t>lation in </a:t>
            </a:r>
            <a:r>
              <a:rPr lang="en-US" sz="4400" u="sng">
                <a:effectLst/>
              </a:rPr>
              <a:t>co</a:t>
            </a:r>
            <a:r>
              <a:rPr lang="en-US" sz="4400">
                <a:effectLst/>
              </a:rPr>
              <a:t>rium </a:t>
            </a:r>
            <a:r>
              <a:rPr lang="en-US" sz="4400" u="sng">
                <a:effectLst/>
              </a:rPr>
              <a:t>s</a:t>
            </a:r>
            <a:r>
              <a:rPr lang="en-US" sz="4400">
                <a:effectLst/>
              </a:rPr>
              <a:t>ystems</a:t>
            </a:r>
            <a:br>
              <a:rPr lang="en-US" sz="4400">
                <a:effectLst/>
              </a:rPr>
            </a:br>
            <a:r>
              <a:rPr lang="en-US" sz="4400">
                <a:effectLst/>
              </a:rPr>
              <a:t> (PRECOS)</a:t>
            </a:r>
            <a:r>
              <a:rPr lang="en-US" sz="4800">
                <a:effectLst/>
              </a:rPr>
              <a:t> </a:t>
            </a:r>
            <a:br>
              <a:rPr lang="en-US" sz="4800">
                <a:effectLst/>
              </a:rPr>
            </a:br>
            <a:endParaRPr lang="en-US" sz="4800">
              <a:effectLst/>
            </a:endParaRPr>
          </a:p>
        </p:txBody>
      </p:sp>
      <p:grpSp>
        <p:nvGrpSpPr>
          <p:cNvPr id="147474" name="Group 18"/>
          <p:cNvGrpSpPr>
            <a:grpSpLocks/>
          </p:cNvGrpSpPr>
          <p:nvPr/>
        </p:nvGrpSpPr>
        <p:grpSpPr bwMode="auto">
          <a:xfrm>
            <a:off x="4860925" y="55563"/>
            <a:ext cx="4035425" cy="939800"/>
            <a:chOff x="3062" y="0"/>
            <a:chExt cx="2542" cy="592"/>
          </a:xfrm>
        </p:grpSpPr>
        <p:sp>
          <p:nvSpPr>
            <p:cNvPr id="147467" name="Rectangle 11"/>
            <p:cNvSpPr>
              <a:spLocks noChangeArrowheads="1"/>
            </p:cNvSpPr>
            <p:nvPr/>
          </p:nvSpPr>
          <p:spPr bwMode="auto">
            <a:xfrm>
              <a:off x="3062" y="122"/>
              <a:ext cx="183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r>
                <a:rPr lang="en-GB" sz="1800"/>
                <a:t> 		</a:t>
              </a:r>
              <a:r>
                <a:rPr lang="en-US" sz="1800"/>
                <a:t>ISTC</a:t>
              </a:r>
              <a:endParaRPr lang="en-GB" sz="1800"/>
            </a:p>
          </p:txBody>
        </p:sp>
        <p:pic>
          <p:nvPicPr>
            <p:cNvPr id="147468" name="Picture 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064"/>
            <a:stretch>
              <a:fillRect/>
            </a:stretch>
          </p:blipFill>
          <p:spPr bwMode="auto">
            <a:xfrm>
              <a:off x="4896" y="0"/>
              <a:ext cx="708" cy="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7473" name="Group 17"/>
          <p:cNvGrpSpPr>
            <a:grpSpLocks/>
          </p:cNvGrpSpPr>
          <p:nvPr/>
        </p:nvGrpSpPr>
        <p:grpSpPr bwMode="auto">
          <a:xfrm>
            <a:off x="217488" y="55563"/>
            <a:ext cx="4498975" cy="914400"/>
            <a:chOff x="137" y="0"/>
            <a:chExt cx="2834" cy="576"/>
          </a:xfrm>
        </p:grpSpPr>
        <p:sp>
          <p:nvSpPr>
            <p:cNvPr id="147466" name="Rectangle 10"/>
            <p:cNvSpPr>
              <a:spLocks noChangeArrowheads="1"/>
            </p:cNvSpPr>
            <p:nvPr/>
          </p:nvSpPr>
          <p:spPr bwMode="auto">
            <a:xfrm>
              <a:off x="699" y="104"/>
              <a:ext cx="227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r>
                <a:rPr lang="en-US" sz="1800">
                  <a:ea typeface="Arial Unicode MS" pitchFamily="34" charset="-128"/>
                  <a:cs typeface="Arial Unicode MS" pitchFamily="34" charset="-128"/>
                </a:rPr>
                <a:t>A.P. Alexandrov </a:t>
              </a:r>
              <a:r>
                <a:rPr lang="en-GB" sz="1800"/>
                <a:t>Research</a:t>
              </a:r>
              <a:r>
                <a:rPr lang="en-US" sz="1800"/>
                <a:t> </a:t>
              </a:r>
              <a:r>
                <a:rPr lang="en-GB" sz="1800"/>
                <a:t>Institute</a:t>
              </a:r>
              <a:r>
                <a:rPr lang="en-US" sz="1800"/>
                <a:t> of Technology</a:t>
              </a:r>
              <a:endParaRPr lang="en-GB" sz="1800"/>
            </a:p>
          </p:txBody>
        </p:sp>
        <p:graphicFrame>
          <p:nvGraphicFramePr>
            <p:cNvPr id="147469" name="Object 13"/>
            <p:cNvGraphicFramePr>
              <a:graphicFrameLocks noChangeAspect="1"/>
            </p:cNvGraphicFramePr>
            <p:nvPr/>
          </p:nvGraphicFramePr>
          <p:xfrm>
            <a:off x="137" y="0"/>
            <a:ext cx="517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3728" name="CorelDRAW" r:id="rId5" imgW="515520" imgH="574200" progId="CorelDraw.Graphic.7">
                    <p:embed/>
                  </p:oleObj>
                </mc:Choice>
                <mc:Fallback>
                  <p:oleObj name="CorelDRAW" r:id="rId5" imgW="515520" imgH="574200" progId="CorelDraw.Graphic.7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" y="0"/>
                          <a:ext cx="517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565150" y="4576763"/>
            <a:ext cx="75088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GB" sz="2400"/>
              <a:t>Presented by S. </a:t>
            </a:r>
            <a:r>
              <a:rPr lang="en-US" sz="2400">
                <a:solidFill>
                  <a:srgbClr val="000000"/>
                </a:solidFill>
              </a:rPr>
              <a:t>Bechta</a:t>
            </a:r>
            <a:endParaRPr lang="en-GB" sz="2400"/>
          </a:p>
          <a:p>
            <a:pPr marL="342900" indent="-342900"/>
            <a:r>
              <a:rPr lang="en-US" sz="2400" b="0"/>
              <a:t>15</a:t>
            </a:r>
            <a:r>
              <a:rPr lang="en-US" sz="2400" b="0" baseline="30000"/>
              <a:t>th</a:t>
            </a:r>
            <a:r>
              <a:rPr lang="en-US" sz="2400" b="0"/>
              <a:t> CEG-SAM meeting</a:t>
            </a:r>
          </a:p>
          <a:p>
            <a:pPr marL="342900" indent="-342900"/>
            <a:r>
              <a:rPr lang="en-US" sz="2400" b="0"/>
              <a:t>March 10-12, 2009, Villigen</a:t>
            </a:r>
            <a:endParaRPr lang="en-GB" sz="2400" b="0"/>
          </a:p>
          <a:p>
            <a:pPr marL="342900" indent="-342900"/>
            <a:endParaRPr lang="en-GB" sz="2400" b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15</a:t>
            </a:r>
            <a:r>
              <a:rPr lang="en-US" baseline="30000"/>
              <a:t>th</a:t>
            </a:r>
            <a:r>
              <a:rPr lang="en-US"/>
              <a:t> CEG-SAM Meeting, March 10-12, 2009, Villigen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6CA3BE45-9D3F-4A62-9B17-EFA5C79DAA6A}" type="slidenum">
              <a:rPr lang="en-GB" sz="1400" b="0">
                <a:solidFill>
                  <a:srgbClr val="000099"/>
                </a:solidFill>
              </a:rPr>
              <a:pPr/>
              <a:t>10</a:t>
            </a:fld>
            <a:endParaRPr lang="en-GB" sz="1400" b="0">
              <a:solidFill>
                <a:srgbClr val="000099"/>
              </a:solidFill>
            </a:endParaRPr>
          </a:p>
        </p:txBody>
      </p:sp>
      <p:sp>
        <p:nvSpPr>
          <p:cNvPr id="650244" name="Rectangle 4"/>
          <p:cNvSpPr>
            <a:spLocks noChangeArrowheads="1"/>
          </p:cNvSpPr>
          <p:nvPr/>
        </p:nvSpPr>
        <p:spPr bwMode="auto">
          <a:xfrm>
            <a:off x="239713" y="34925"/>
            <a:ext cx="8878887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sz="3200">
                <a:solidFill>
                  <a:srgbClr val="000099"/>
                </a:solidFill>
              </a:rPr>
              <a:t>Test results on UO</a:t>
            </a:r>
            <a:r>
              <a:rPr lang="en-US" sz="3200" baseline="-25000">
                <a:solidFill>
                  <a:srgbClr val="000099"/>
                </a:solidFill>
              </a:rPr>
              <a:t>2</a:t>
            </a:r>
            <a:r>
              <a:rPr lang="en-US" sz="3200">
                <a:solidFill>
                  <a:srgbClr val="000099"/>
                </a:solidFill>
              </a:rPr>
              <a:t>-SiO</a:t>
            </a:r>
            <a:r>
              <a:rPr lang="en-US" sz="3200" baseline="-25000">
                <a:solidFill>
                  <a:srgbClr val="000099"/>
                </a:solidFill>
              </a:rPr>
              <a:t>2</a:t>
            </a:r>
            <a:r>
              <a:rPr lang="ru-RU" sz="3200">
                <a:solidFill>
                  <a:srgbClr val="000099"/>
                </a:solidFill>
              </a:rPr>
              <a:t> </a:t>
            </a:r>
            <a:r>
              <a:rPr lang="en-US" sz="3200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system: </a:t>
            </a:r>
            <a:r>
              <a:rPr lang="en-US" sz="3200">
                <a:solidFill>
                  <a:srgbClr val="000099"/>
                </a:solidFill>
              </a:rPr>
              <a:t>GPRS </a:t>
            </a:r>
            <a:r>
              <a:rPr lang="ru-RU" sz="3200">
                <a:solidFill>
                  <a:srgbClr val="000099"/>
                </a:solidFill>
              </a:rPr>
              <a:t>4</a:t>
            </a:r>
            <a:r>
              <a:rPr lang="en-US" sz="3200">
                <a:solidFill>
                  <a:srgbClr val="000099"/>
                </a:solidFill>
              </a:rPr>
              <a:t>-</a:t>
            </a:r>
            <a:r>
              <a:rPr lang="ru-RU" sz="3200">
                <a:solidFill>
                  <a:srgbClr val="000099"/>
                </a:solidFill>
              </a:rPr>
              <a:t>1</a:t>
            </a:r>
            <a:r>
              <a:rPr lang="en-US" sz="3200">
                <a:solidFill>
                  <a:srgbClr val="000099"/>
                </a:solidFill>
              </a:rPr>
              <a:t>3</a:t>
            </a:r>
            <a:endParaRPr lang="ru-RU" sz="32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50245" name="Rectangle 5"/>
          <p:cNvSpPr>
            <a:spLocks noChangeArrowheads="1"/>
          </p:cNvSpPr>
          <p:nvPr/>
        </p:nvSpPr>
        <p:spPr bwMode="auto">
          <a:xfrm>
            <a:off x="749300" y="285750"/>
            <a:ext cx="5662613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Char char="Ø"/>
            </a:pPr>
            <a:r>
              <a:rPr lang="en-GB" sz="2400">
                <a:cs typeface="Times New Roman" pitchFamily="18" charset="0"/>
              </a:rPr>
              <a:t>Experimental objectives</a:t>
            </a:r>
            <a:endParaRPr lang="ru-RU" sz="2400"/>
          </a:p>
        </p:txBody>
      </p:sp>
      <p:sp>
        <p:nvSpPr>
          <p:cNvPr id="650246" name="Rectangle 6"/>
          <p:cNvSpPr>
            <a:spLocks noChangeArrowheads="1"/>
          </p:cNvSpPr>
          <p:nvPr/>
        </p:nvSpPr>
        <p:spPr bwMode="auto">
          <a:xfrm>
            <a:off x="777875" y="1624013"/>
            <a:ext cx="8366125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/>
              <a:t> </a:t>
            </a:r>
            <a:r>
              <a:rPr lang="en-US" sz="2400"/>
              <a:t>Annealing and quenching in Galakhov microfurnace</a:t>
            </a:r>
            <a:endParaRPr lang="ru-RU" sz="2400"/>
          </a:p>
        </p:txBody>
      </p:sp>
      <p:sp>
        <p:nvSpPr>
          <p:cNvPr id="650248" name="Rectangle 8"/>
          <p:cNvSpPr>
            <a:spLocks noChangeArrowheads="1"/>
          </p:cNvSpPr>
          <p:nvPr/>
        </p:nvSpPr>
        <p:spPr bwMode="auto">
          <a:xfrm>
            <a:off x="941388" y="5456238"/>
            <a:ext cx="7875587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762000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600"/>
              <a:t>UO</a:t>
            </a:r>
            <a:r>
              <a:rPr lang="en-GB" sz="1600" baseline="-25000"/>
              <a:t>2</a:t>
            </a:r>
            <a:r>
              <a:rPr lang="en-GB" sz="1600"/>
              <a:t> of &gt;99.0</a:t>
            </a:r>
            <a:r>
              <a:rPr lang="ru-RU" sz="1600"/>
              <a:t> </a:t>
            </a:r>
            <a:r>
              <a:rPr lang="en-US" sz="1600"/>
              <a:t>% purity</a:t>
            </a:r>
            <a:r>
              <a:rPr lang="ru-RU" sz="1600"/>
              <a:t>, </a:t>
            </a:r>
            <a:r>
              <a:rPr lang="en-US" sz="1600"/>
              <a:t>SiO</a:t>
            </a:r>
            <a:r>
              <a:rPr lang="en-US" sz="1600" baseline="-25000"/>
              <a:t>2</a:t>
            </a:r>
            <a:r>
              <a:rPr lang="en-US" sz="1600"/>
              <a:t> of 99.99% purity, mass of the charge </a:t>
            </a:r>
            <a:r>
              <a:rPr lang="en-US" sz="1600">
                <a:cs typeface="Arial" pitchFamily="34" charset="0"/>
              </a:rPr>
              <a:t>–</a:t>
            </a:r>
            <a:r>
              <a:rPr lang="en-US" sz="1600"/>
              <a:t> 150 mg</a:t>
            </a:r>
          </a:p>
          <a:p>
            <a:pPr defTabSz="762000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600"/>
              <a:t>SEM/EDX in progress</a:t>
            </a:r>
          </a:p>
        </p:txBody>
      </p:sp>
      <p:graphicFrame>
        <p:nvGraphicFramePr>
          <p:cNvPr id="650950" name="Object 710"/>
          <p:cNvGraphicFramePr>
            <a:graphicFrameLocks noChangeAspect="1"/>
          </p:cNvGraphicFramePr>
          <p:nvPr/>
        </p:nvGraphicFramePr>
        <p:xfrm>
          <a:off x="1524000" y="2070100"/>
          <a:ext cx="7048500" cy="346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953" name="Документ" r:id="rId4" imgW="9441345" imgH="4633736" progId="Word.Document.8">
                  <p:embed/>
                </p:oleObj>
              </mc:Choice>
              <mc:Fallback>
                <p:oleObj name="Документ" r:id="rId4" imgW="9441345" imgH="4633736" progId="Word.Document.8">
                  <p:embed/>
                  <p:pic>
                    <p:nvPicPr>
                      <p:cNvPr id="0" name="Object 7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070100"/>
                        <a:ext cx="7048500" cy="346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algn="ctr">
                            <a:solidFill>
                              <a:schemeClr val="accent2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0952" name="Rectangle 712"/>
          <p:cNvSpPr>
            <a:spLocks noChangeArrowheads="1"/>
          </p:cNvSpPr>
          <p:nvPr/>
        </p:nvSpPr>
        <p:spPr bwMode="auto">
          <a:xfrm>
            <a:off x="1003300" y="920750"/>
            <a:ext cx="7748588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457200" indent="-457200" defTabSz="7620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/>
              <a:t>Determine a critical point</a:t>
            </a:r>
          </a:p>
          <a:p>
            <a:pPr marL="457200" indent="-457200" defTabSz="7620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/>
              <a:t>Determination of liquidus temperature at high UO</a:t>
            </a:r>
            <a:r>
              <a:rPr lang="en-US" sz="2000" baseline="-25000"/>
              <a:t>2</a:t>
            </a:r>
            <a:r>
              <a:rPr lang="en-US" sz="2000"/>
              <a:t> content</a:t>
            </a:r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15</a:t>
            </a:r>
            <a:r>
              <a:rPr lang="en-US" baseline="30000"/>
              <a:t>th</a:t>
            </a:r>
            <a:r>
              <a:rPr lang="en-US"/>
              <a:t> CEG-SAM Meeting, March 10-12, 2009, Villigen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63341E88-389A-4BF7-9FB5-A22915E2F40A}" type="slidenum">
              <a:rPr lang="en-GB" sz="1400" b="0">
                <a:solidFill>
                  <a:srgbClr val="000099"/>
                </a:solidFill>
              </a:rPr>
              <a:pPr/>
              <a:t>11</a:t>
            </a:fld>
            <a:endParaRPr lang="en-GB" sz="1400" b="0">
              <a:solidFill>
                <a:srgbClr val="000099"/>
              </a:solidFill>
            </a:endParaRPr>
          </a:p>
        </p:txBody>
      </p:sp>
      <p:sp>
        <p:nvSpPr>
          <p:cNvPr id="656387" name="Rectangle 3"/>
          <p:cNvSpPr>
            <a:spLocks noChangeArrowheads="1"/>
          </p:cNvSpPr>
          <p:nvPr/>
        </p:nvSpPr>
        <p:spPr bwMode="auto">
          <a:xfrm>
            <a:off x="573088" y="0"/>
            <a:ext cx="81153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sz="3200">
                <a:solidFill>
                  <a:srgbClr val="000099"/>
                </a:solidFill>
              </a:rPr>
              <a:t>Test results on UO</a:t>
            </a:r>
            <a:r>
              <a:rPr lang="en-US" sz="3200" baseline="-25000">
                <a:solidFill>
                  <a:srgbClr val="000099"/>
                </a:solidFill>
              </a:rPr>
              <a:t>2</a:t>
            </a:r>
            <a:r>
              <a:rPr lang="en-US" sz="3200">
                <a:solidFill>
                  <a:srgbClr val="000099"/>
                </a:solidFill>
              </a:rPr>
              <a:t>-SiO</a:t>
            </a:r>
            <a:r>
              <a:rPr lang="en-US" sz="3200" baseline="-25000">
                <a:solidFill>
                  <a:srgbClr val="000099"/>
                </a:solidFill>
              </a:rPr>
              <a:t>2</a:t>
            </a:r>
            <a:r>
              <a:rPr lang="ru-RU" sz="3200">
                <a:solidFill>
                  <a:srgbClr val="000099"/>
                </a:solidFill>
              </a:rPr>
              <a:t> </a:t>
            </a:r>
            <a:r>
              <a:rPr lang="en-US" sz="3200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system: </a:t>
            </a:r>
            <a:r>
              <a:rPr lang="en-US" sz="3200">
                <a:solidFill>
                  <a:srgbClr val="000099"/>
                </a:solidFill>
              </a:rPr>
              <a:t>PRS 2</a:t>
            </a:r>
            <a:endParaRPr lang="ru-RU" sz="32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56388" name="Rectangle 4"/>
          <p:cNvSpPr>
            <a:spLocks noChangeArrowheads="1"/>
          </p:cNvSpPr>
          <p:nvPr/>
        </p:nvSpPr>
        <p:spPr bwMode="auto">
          <a:xfrm>
            <a:off x="1301750" y="530225"/>
            <a:ext cx="479107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Char char="Ø"/>
            </a:pPr>
            <a:r>
              <a:rPr lang="en-GB" sz="2400">
                <a:cs typeface="Times New Roman" pitchFamily="18" charset="0"/>
              </a:rPr>
              <a:t>Experimental objectives</a:t>
            </a:r>
            <a:endParaRPr lang="ru-RU" sz="2400"/>
          </a:p>
        </p:txBody>
      </p:sp>
      <p:sp>
        <p:nvSpPr>
          <p:cNvPr id="656392" name="Rectangle 8"/>
          <p:cNvSpPr>
            <a:spLocks noChangeArrowheads="1"/>
          </p:cNvSpPr>
          <p:nvPr/>
        </p:nvSpPr>
        <p:spPr bwMode="auto">
          <a:xfrm>
            <a:off x="1695450" y="808038"/>
            <a:ext cx="6326188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457200" indent="-457200" defTabSz="7620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Determine liquidus temperature at high UO</a:t>
            </a:r>
            <a:r>
              <a:rPr lang="en-US" sz="1800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 content</a:t>
            </a:r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656393" name="Rectangle 9"/>
          <p:cNvSpPr>
            <a:spLocks noChangeArrowheads="1"/>
          </p:cNvSpPr>
          <p:nvPr/>
        </p:nvSpPr>
        <p:spPr bwMode="auto">
          <a:xfrm>
            <a:off x="328613" y="1741488"/>
            <a:ext cx="8980487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None/>
            </a:pPr>
            <a:r>
              <a:rPr lang="ru-RU" sz="1800">
                <a:solidFill>
                  <a:srgbClr val="000099"/>
                </a:solidFill>
              </a:rPr>
              <a:t> </a:t>
            </a:r>
            <a:r>
              <a:rPr lang="en-US" sz="1800"/>
              <a:t>VPA IMCC</a:t>
            </a: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  <a:r>
              <a:rPr lang="en-GB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1800"/>
              <a:t>Fragment of the experiment thermogram showing melt surface</a:t>
            </a:r>
            <a:r>
              <a:rPr lang="en-GB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ru-RU" sz="18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56399" name="Rectangle 15"/>
          <p:cNvSpPr>
            <a:spLocks noChangeArrowheads="1"/>
          </p:cNvSpPr>
          <p:nvPr/>
        </p:nvSpPr>
        <p:spPr bwMode="auto">
          <a:xfrm>
            <a:off x="1322388" y="1144588"/>
            <a:ext cx="5146675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/>
              <a:t>Charge composition</a:t>
            </a:r>
            <a:endParaRPr lang="ru-RU" sz="2400"/>
          </a:p>
        </p:txBody>
      </p:sp>
      <p:sp>
        <p:nvSpPr>
          <p:cNvPr id="656400" name="Rectangle 16"/>
          <p:cNvSpPr>
            <a:spLocks noChangeArrowheads="1"/>
          </p:cNvSpPr>
          <p:nvPr/>
        </p:nvSpPr>
        <p:spPr bwMode="auto">
          <a:xfrm>
            <a:off x="1716088" y="1433513"/>
            <a:ext cx="321945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457200" indent="-457200" defTabSz="7620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Mol%  40UO</a:t>
            </a:r>
            <a:r>
              <a:rPr lang="en-US" sz="1800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 + 60SiO</a:t>
            </a:r>
            <a:r>
              <a:rPr lang="en-US" sz="1800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</a:p>
        </p:txBody>
      </p:sp>
      <p:sp>
        <p:nvSpPr>
          <p:cNvPr id="656401" name="Rectangle 17"/>
          <p:cNvSpPr>
            <a:spLocks noChangeArrowheads="1"/>
          </p:cNvSpPr>
          <p:nvPr/>
        </p:nvSpPr>
        <p:spPr bwMode="auto">
          <a:xfrm>
            <a:off x="0" y="5780088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>
            <a:spAutoFit/>
          </a:bodyPr>
          <a:lstStyle/>
          <a:p>
            <a:pPr marL="358775" lvl="2" algn="just" defTabSz="762000">
              <a:buFont typeface="Wingdings" pitchFamily="2" charset="2"/>
              <a:buChar char="ü"/>
              <a:tabLst>
                <a:tab pos="96838" algn="l"/>
              </a:tabLst>
            </a:pPr>
            <a:r>
              <a:rPr lang="en-US" sz="1800"/>
              <a:t>T</a:t>
            </a:r>
            <a:r>
              <a:rPr lang="en-US" sz="1800" baseline="-25000"/>
              <a:t>liq</a:t>
            </a:r>
            <a:r>
              <a:rPr lang="en-US" sz="1800"/>
              <a:t>  was measured three times</a:t>
            </a:r>
            <a:r>
              <a:rPr lang="en-GB" sz="1800"/>
              <a:t>: 2</a:t>
            </a:r>
            <a:r>
              <a:rPr lang="ru-RU" sz="1800"/>
              <a:t>100</a:t>
            </a:r>
            <a:r>
              <a:rPr lang="en-GB" sz="1800"/>
              <a:t> </a:t>
            </a:r>
            <a:r>
              <a:rPr lang="en-GB" sz="1800" baseline="30000"/>
              <a:t>o</a:t>
            </a:r>
            <a:r>
              <a:rPr lang="en-US" sz="1800"/>
              <a:t>C</a:t>
            </a:r>
            <a:r>
              <a:rPr lang="ru-RU" sz="1800"/>
              <a:t>, </a:t>
            </a:r>
            <a:r>
              <a:rPr lang="en-GB" sz="1800"/>
              <a:t>2</a:t>
            </a:r>
            <a:r>
              <a:rPr lang="ru-RU" sz="1800"/>
              <a:t>085</a:t>
            </a:r>
            <a:r>
              <a:rPr lang="en-GB" sz="1800"/>
              <a:t> </a:t>
            </a:r>
            <a:r>
              <a:rPr lang="en-US" sz="1800"/>
              <a:t>and</a:t>
            </a:r>
            <a:r>
              <a:rPr lang="ru-RU" sz="1800"/>
              <a:t> 2060</a:t>
            </a:r>
            <a:r>
              <a:rPr lang="en-GB" sz="1800" baseline="30000"/>
              <a:t>o</a:t>
            </a:r>
            <a:r>
              <a:rPr lang="en-US" sz="1800"/>
              <a:t>C</a:t>
            </a:r>
            <a:r>
              <a:rPr lang="ru-RU" sz="1800"/>
              <a:t> </a:t>
            </a:r>
            <a:r>
              <a:rPr lang="en-US" sz="1800">
                <a:sym typeface="Wingdings" pitchFamily="2" charset="2"/>
              </a:rPr>
              <a:t></a:t>
            </a:r>
            <a:r>
              <a:rPr lang="en-GB" sz="1800"/>
              <a:t> T</a:t>
            </a:r>
            <a:r>
              <a:rPr lang="en-GB" sz="1800" baseline="-25000"/>
              <a:t>liq</a:t>
            </a:r>
            <a:r>
              <a:rPr lang="en-GB" sz="1800"/>
              <a:t>=2</a:t>
            </a:r>
            <a:r>
              <a:rPr lang="ru-RU" sz="1800"/>
              <a:t>082</a:t>
            </a:r>
            <a:r>
              <a:rPr lang="en-US" sz="1800">
                <a:cs typeface="Arial" pitchFamily="34" charset="0"/>
              </a:rPr>
              <a:t>±30°C</a:t>
            </a:r>
          </a:p>
        </p:txBody>
      </p:sp>
      <p:grpSp>
        <p:nvGrpSpPr>
          <p:cNvPr id="656404" name="Group 20"/>
          <p:cNvGrpSpPr>
            <a:grpSpLocks/>
          </p:cNvGrpSpPr>
          <p:nvPr/>
        </p:nvGrpSpPr>
        <p:grpSpPr bwMode="auto">
          <a:xfrm>
            <a:off x="1062038" y="1914525"/>
            <a:ext cx="6523037" cy="4062413"/>
            <a:chOff x="414" y="1152"/>
            <a:chExt cx="4109" cy="2559"/>
          </a:xfrm>
        </p:grpSpPr>
        <p:pic>
          <p:nvPicPr>
            <p:cNvPr id="656403" name="Picture 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" y="1152"/>
              <a:ext cx="4109" cy="2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6402" name="Line 18"/>
            <p:cNvSpPr>
              <a:spLocks noChangeShapeType="1"/>
            </p:cNvSpPr>
            <p:nvPr/>
          </p:nvSpPr>
          <p:spPr bwMode="auto">
            <a:xfrm flipV="1">
              <a:off x="1706" y="2171"/>
              <a:ext cx="946" cy="81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15</a:t>
            </a:r>
            <a:r>
              <a:rPr lang="en-US" baseline="30000"/>
              <a:t>th</a:t>
            </a:r>
            <a:r>
              <a:rPr lang="en-US"/>
              <a:t> CEG-SAM Meeting, March 10-12, 2009, Villigen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57299E6D-3F26-4AA3-8276-909CE26974C7}" type="slidenum">
              <a:rPr lang="en-GB" sz="1400" b="0">
                <a:solidFill>
                  <a:srgbClr val="000099"/>
                </a:solidFill>
              </a:rPr>
              <a:pPr/>
              <a:t>12</a:t>
            </a:fld>
            <a:endParaRPr lang="en-GB" sz="1400" b="0">
              <a:solidFill>
                <a:srgbClr val="000099"/>
              </a:solidFill>
            </a:endParaRPr>
          </a:p>
        </p:txBody>
      </p:sp>
      <p:sp>
        <p:nvSpPr>
          <p:cNvPr id="672770" name="Rectangle 2"/>
          <p:cNvSpPr>
            <a:spLocks noChangeArrowheads="1"/>
          </p:cNvSpPr>
          <p:nvPr/>
        </p:nvSpPr>
        <p:spPr bwMode="auto">
          <a:xfrm>
            <a:off x="280988" y="0"/>
            <a:ext cx="8570912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sz="3200">
                <a:solidFill>
                  <a:srgbClr val="000099"/>
                </a:solidFill>
              </a:rPr>
              <a:t>Test results on UO</a:t>
            </a:r>
            <a:r>
              <a:rPr lang="en-US" sz="3200" baseline="-25000">
                <a:solidFill>
                  <a:srgbClr val="000099"/>
                </a:solidFill>
              </a:rPr>
              <a:t>2</a:t>
            </a:r>
            <a:r>
              <a:rPr lang="en-US" sz="3200">
                <a:solidFill>
                  <a:srgbClr val="000099"/>
                </a:solidFill>
              </a:rPr>
              <a:t>-SiO</a:t>
            </a:r>
            <a:r>
              <a:rPr lang="en-US" sz="3200" baseline="-25000">
                <a:solidFill>
                  <a:srgbClr val="000099"/>
                </a:solidFill>
              </a:rPr>
              <a:t>2</a:t>
            </a:r>
            <a:r>
              <a:rPr lang="ru-RU" sz="3200">
                <a:solidFill>
                  <a:srgbClr val="000099"/>
                </a:solidFill>
              </a:rPr>
              <a:t> </a:t>
            </a:r>
            <a:r>
              <a:rPr lang="en-US" sz="3200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system: </a:t>
            </a:r>
            <a:r>
              <a:rPr lang="en-US" sz="3200">
                <a:solidFill>
                  <a:srgbClr val="000099"/>
                </a:solidFill>
              </a:rPr>
              <a:t>PRS 2 (2)</a:t>
            </a:r>
            <a:endParaRPr lang="ru-RU" sz="3200">
              <a:solidFill>
                <a:srgbClr val="000099"/>
              </a:solidFill>
            </a:endParaRPr>
          </a:p>
        </p:txBody>
      </p:sp>
      <p:sp>
        <p:nvSpPr>
          <p:cNvPr id="672783" name="Rectangle 15"/>
          <p:cNvSpPr>
            <a:spLocks noChangeArrowheads="1"/>
          </p:cNvSpPr>
          <p:nvPr/>
        </p:nvSpPr>
        <p:spPr bwMode="auto">
          <a:xfrm>
            <a:off x="1058863" y="652463"/>
            <a:ext cx="7100887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>
                <a:cs typeface="Times New Roman" pitchFamily="18" charset="0"/>
              </a:rPr>
              <a:t> </a:t>
            </a:r>
            <a:r>
              <a:rPr lang="en-US" sz="2400">
                <a:cs typeface="Times New Roman" pitchFamily="18" charset="0"/>
              </a:rPr>
              <a:t>Melt surface cooling during VPA IMCC</a:t>
            </a:r>
            <a:endParaRPr lang="ru-RU" sz="2400"/>
          </a:p>
        </p:txBody>
      </p:sp>
      <p:pic>
        <p:nvPicPr>
          <p:cNvPr id="672791" name="Precos2_end_2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41400"/>
            <a:ext cx="6057900" cy="484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00" fill="hold"/>
                                        <p:tgtEl>
                                          <p:spTgt spid="6727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7279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727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727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2791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15</a:t>
            </a:r>
            <a:r>
              <a:rPr lang="en-US" baseline="30000"/>
              <a:t>th</a:t>
            </a:r>
            <a:r>
              <a:rPr lang="en-US"/>
              <a:t> CEG-SAM Meeting, March 10-12, 2009, Villigen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7C4993D2-8CD9-4C53-9F4E-6E7F3372D35F}" type="slidenum">
              <a:rPr lang="en-GB" sz="1400" b="0">
                <a:solidFill>
                  <a:srgbClr val="000099"/>
                </a:solidFill>
              </a:rPr>
              <a:pPr/>
              <a:t>13</a:t>
            </a:fld>
            <a:endParaRPr lang="en-GB" sz="1400" b="0">
              <a:solidFill>
                <a:srgbClr val="000099"/>
              </a:solidFill>
            </a:endParaRPr>
          </a:p>
        </p:txBody>
      </p:sp>
      <p:sp>
        <p:nvSpPr>
          <p:cNvPr id="674818" name="Rectangle 2"/>
          <p:cNvSpPr>
            <a:spLocks noChangeArrowheads="1"/>
          </p:cNvSpPr>
          <p:nvPr/>
        </p:nvSpPr>
        <p:spPr bwMode="auto">
          <a:xfrm>
            <a:off x="355600" y="-53975"/>
            <a:ext cx="87884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sz="3200">
                <a:solidFill>
                  <a:srgbClr val="000099"/>
                </a:solidFill>
              </a:rPr>
              <a:t>Test results on UO</a:t>
            </a:r>
            <a:r>
              <a:rPr lang="en-US" sz="3200" baseline="-25000">
                <a:solidFill>
                  <a:srgbClr val="000099"/>
                </a:solidFill>
              </a:rPr>
              <a:t>2</a:t>
            </a:r>
            <a:r>
              <a:rPr lang="en-US" sz="3200">
                <a:solidFill>
                  <a:srgbClr val="000099"/>
                </a:solidFill>
              </a:rPr>
              <a:t>-SiO</a:t>
            </a:r>
            <a:r>
              <a:rPr lang="en-US" sz="3200" baseline="-25000">
                <a:solidFill>
                  <a:srgbClr val="000099"/>
                </a:solidFill>
              </a:rPr>
              <a:t>2</a:t>
            </a:r>
            <a:r>
              <a:rPr lang="ru-RU" sz="3200">
                <a:solidFill>
                  <a:srgbClr val="000099"/>
                </a:solidFill>
              </a:rPr>
              <a:t> </a:t>
            </a:r>
            <a:r>
              <a:rPr lang="en-US" sz="3200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system: </a:t>
            </a:r>
            <a:r>
              <a:rPr lang="en-US" sz="3200">
                <a:solidFill>
                  <a:srgbClr val="000099"/>
                </a:solidFill>
              </a:rPr>
              <a:t>PRS 3-</a:t>
            </a:r>
            <a:r>
              <a:rPr lang="ru-RU" sz="3200">
                <a:solidFill>
                  <a:srgbClr val="000099"/>
                </a:solidFill>
              </a:rPr>
              <a:t>1</a:t>
            </a:r>
            <a:endParaRPr lang="ru-RU" sz="32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74819" name="Rectangle 3"/>
          <p:cNvSpPr>
            <a:spLocks noChangeArrowheads="1"/>
          </p:cNvSpPr>
          <p:nvPr/>
        </p:nvSpPr>
        <p:spPr bwMode="auto">
          <a:xfrm>
            <a:off x="1058863" y="438150"/>
            <a:ext cx="49768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Char char="Ø"/>
            </a:pPr>
            <a:r>
              <a:rPr lang="en-GB" sz="2400">
                <a:cs typeface="Times New Roman" pitchFamily="18" charset="0"/>
              </a:rPr>
              <a:t>Experimental objectives</a:t>
            </a:r>
            <a:endParaRPr lang="ru-RU" sz="2400"/>
          </a:p>
        </p:txBody>
      </p:sp>
      <p:sp>
        <p:nvSpPr>
          <p:cNvPr id="674820" name="Rectangle 4"/>
          <p:cNvSpPr>
            <a:spLocks noChangeArrowheads="1"/>
          </p:cNvSpPr>
          <p:nvPr/>
        </p:nvSpPr>
        <p:spPr bwMode="auto">
          <a:xfrm>
            <a:off x="1522413" y="749300"/>
            <a:ext cx="6651625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457200" indent="-457200" defTabSz="7620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Determine liquidus temperature at high UO</a:t>
            </a:r>
            <a:r>
              <a:rPr lang="en-US" sz="1800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 content</a:t>
            </a:r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674821" name="Rectangle 5"/>
          <p:cNvSpPr>
            <a:spLocks noChangeArrowheads="1"/>
          </p:cNvSpPr>
          <p:nvPr/>
        </p:nvSpPr>
        <p:spPr bwMode="auto">
          <a:xfrm>
            <a:off x="342900" y="1730375"/>
            <a:ext cx="8626475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None/>
            </a:pPr>
            <a:r>
              <a:rPr lang="ru-RU" sz="2000">
                <a:solidFill>
                  <a:srgbClr val="000099"/>
                </a:solidFill>
              </a:rPr>
              <a:t> </a:t>
            </a:r>
            <a:r>
              <a:rPr lang="en-US" sz="1800"/>
              <a:t>VPA IMCC</a:t>
            </a: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  <a:r>
              <a:rPr lang="en-GB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1800"/>
              <a:t>Fragment of the experiment thermogram showing melt surface</a:t>
            </a:r>
            <a:r>
              <a:rPr lang="en-GB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74826" name="Rectangle 10"/>
          <p:cNvSpPr>
            <a:spLocks noChangeArrowheads="1"/>
          </p:cNvSpPr>
          <p:nvPr/>
        </p:nvSpPr>
        <p:spPr bwMode="auto">
          <a:xfrm>
            <a:off x="1066800" y="1104900"/>
            <a:ext cx="414337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/>
              <a:t>Charge composition</a:t>
            </a:r>
            <a:endParaRPr lang="ru-RU" sz="2400"/>
          </a:p>
        </p:txBody>
      </p:sp>
      <p:sp>
        <p:nvSpPr>
          <p:cNvPr id="674827" name="Rectangle 11"/>
          <p:cNvSpPr>
            <a:spLocks noChangeArrowheads="1"/>
          </p:cNvSpPr>
          <p:nvPr/>
        </p:nvSpPr>
        <p:spPr bwMode="auto">
          <a:xfrm>
            <a:off x="1536700" y="1393825"/>
            <a:ext cx="38449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457200" indent="-457200" defTabSz="7620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Mol%  </a:t>
            </a:r>
            <a:r>
              <a:rPr lang="ru-RU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55.8</a:t>
            </a: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UO</a:t>
            </a:r>
            <a:r>
              <a:rPr lang="en-US" sz="1800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 + </a:t>
            </a:r>
            <a:r>
              <a:rPr lang="ru-RU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44.2</a:t>
            </a: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SiO</a:t>
            </a:r>
            <a:r>
              <a:rPr lang="en-US" sz="1800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</a:p>
        </p:txBody>
      </p:sp>
      <p:sp>
        <p:nvSpPr>
          <p:cNvPr id="674828" name="Rectangle 12"/>
          <p:cNvSpPr>
            <a:spLocks noChangeArrowheads="1"/>
          </p:cNvSpPr>
          <p:nvPr/>
        </p:nvSpPr>
        <p:spPr bwMode="auto">
          <a:xfrm>
            <a:off x="0" y="5907088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>
            <a:spAutoFit/>
          </a:bodyPr>
          <a:lstStyle/>
          <a:p>
            <a:pPr marL="358775" lvl="2" algn="just" defTabSz="762000">
              <a:buFont typeface="Wingdings" pitchFamily="2" charset="2"/>
              <a:buChar char="ü"/>
              <a:tabLst>
                <a:tab pos="96838" algn="l"/>
              </a:tabLst>
            </a:pPr>
            <a:r>
              <a:rPr lang="en-US" sz="1800"/>
              <a:t>T</a:t>
            </a:r>
            <a:r>
              <a:rPr lang="en-US" sz="1800" baseline="-25000"/>
              <a:t>liq</a:t>
            </a:r>
            <a:r>
              <a:rPr lang="en-US" sz="1800"/>
              <a:t>  </a:t>
            </a:r>
            <a:r>
              <a:rPr lang="en-GB" sz="1800"/>
              <a:t>was measured t</a:t>
            </a:r>
            <a:r>
              <a:rPr lang="en-US" sz="1800"/>
              <a:t>wo</a:t>
            </a:r>
            <a:r>
              <a:rPr lang="en-GB" sz="1800"/>
              <a:t> times: 24</a:t>
            </a:r>
            <a:r>
              <a:rPr lang="en-US" sz="1800"/>
              <a:t>00</a:t>
            </a:r>
            <a:r>
              <a:rPr lang="en-GB" sz="1800" baseline="30000"/>
              <a:t>o</a:t>
            </a:r>
            <a:r>
              <a:rPr lang="en-US" sz="1800"/>
              <a:t>C</a:t>
            </a:r>
            <a:r>
              <a:rPr lang="en-GB" sz="1800"/>
              <a:t> and 24</a:t>
            </a:r>
            <a:r>
              <a:rPr lang="ru-RU" sz="1800"/>
              <a:t>0</a:t>
            </a:r>
            <a:r>
              <a:rPr lang="en-US" sz="1800"/>
              <a:t>2</a:t>
            </a:r>
            <a:r>
              <a:rPr lang="en-GB" sz="1800" baseline="30000"/>
              <a:t>o</a:t>
            </a:r>
            <a:r>
              <a:rPr lang="en-US" sz="1800"/>
              <a:t>C</a:t>
            </a:r>
            <a:r>
              <a:rPr lang="en-GB" sz="1800"/>
              <a:t> </a:t>
            </a:r>
            <a:r>
              <a:rPr lang="ru-RU" sz="1800"/>
              <a:t> </a:t>
            </a:r>
            <a:r>
              <a:rPr lang="en-US" sz="1800">
                <a:sym typeface="Wingdings" pitchFamily="2" charset="2"/>
              </a:rPr>
              <a:t></a:t>
            </a:r>
            <a:r>
              <a:rPr lang="en-GB" sz="1800"/>
              <a:t> T</a:t>
            </a:r>
            <a:r>
              <a:rPr lang="en-GB" sz="1800" baseline="-25000"/>
              <a:t>liq</a:t>
            </a:r>
            <a:r>
              <a:rPr lang="en-GB" sz="1800"/>
              <a:t>=24</a:t>
            </a:r>
            <a:r>
              <a:rPr lang="en-US" sz="1800"/>
              <a:t>01</a:t>
            </a:r>
            <a:r>
              <a:rPr lang="en-US" sz="1800">
                <a:cs typeface="Arial" pitchFamily="34" charset="0"/>
              </a:rPr>
              <a:t>±40</a:t>
            </a:r>
            <a:r>
              <a:rPr lang="en-GB" sz="1800" baseline="30000"/>
              <a:t>o</a:t>
            </a:r>
            <a:r>
              <a:rPr lang="en-GB" sz="1800"/>
              <a:t>C</a:t>
            </a:r>
            <a:r>
              <a:rPr lang="en-GB" sz="1600"/>
              <a:t> </a:t>
            </a:r>
            <a:endParaRPr lang="ru-RU" sz="1600"/>
          </a:p>
        </p:txBody>
      </p:sp>
      <p:grpSp>
        <p:nvGrpSpPr>
          <p:cNvPr id="674832" name="Group 16"/>
          <p:cNvGrpSpPr>
            <a:grpSpLocks/>
          </p:cNvGrpSpPr>
          <p:nvPr/>
        </p:nvGrpSpPr>
        <p:grpSpPr bwMode="auto">
          <a:xfrm>
            <a:off x="1266825" y="2101850"/>
            <a:ext cx="6059488" cy="3789363"/>
            <a:chOff x="497" y="1204"/>
            <a:chExt cx="3817" cy="2387"/>
          </a:xfrm>
        </p:grpSpPr>
        <p:pic>
          <p:nvPicPr>
            <p:cNvPr id="674831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" y="1204"/>
              <a:ext cx="3817" cy="2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accent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74830" name="Line 14"/>
            <p:cNvSpPr>
              <a:spLocks noChangeShapeType="1"/>
            </p:cNvSpPr>
            <p:nvPr/>
          </p:nvSpPr>
          <p:spPr bwMode="auto">
            <a:xfrm flipV="1">
              <a:off x="1473" y="1645"/>
              <a:ext cx="288" cy="74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15</a:t>
            </a:r>
            <a:r>
              <a:rPr lang="en-US" baseline="30000"/>
              <a:t>th</a:t>
            </a:r>
            <a:r>
              <a:rPr lang="en-US"/>
              <a:t> CEG-SAM Meeting, March 10-12, 2009, Villigen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ADBEDB81-C87B-4015-BFBD-DF3875968571}" type="slidenum">
              <a:rPr lang="en-GB" sz="1400" b="0">
                <a:solidFill>
                  <a:srgbClr val="000099"/>
                </a:solidFill>
              </a:rPr>
              <a:pPr/>
              <a:t>14</a:t>
            </a:fld>
            <a:endParaRPr lang="en-GB" sz="1400" b="0">
              <a:solidFill>
                <a:srgbClr val="000099"/>
              </a:solidFill>
            </a:endParaRPr>
          </a:p>
        </p:txBody>
      </p:sp>
      <p:sp>
        <p:nvSpPr>
          <p:cNvPr id="683010" name="Rectangle 2"/>
          <p:cNvSpPr>
            <a:spLocks noChangeArrowheads="1"/>
          </p:cNvSpPr>
          <p:nvPr/>
        </p:nvSpPr>
        <p:spPr bwMode="auto">
          <a:xfrm>
            <a:off x="-203200" y="0"/>
            <a:ext cx="93472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sz="3200">
                <a:solidFill>
                  <a:srgbClr val="000099"/>
                </a:solidFill>
              </a:rPr>
              <a:t>Test results on UO</a:t>
            </a:r>
            <a:r>
              <a:rPr lang="en-US" sz="3200" baseline="-25000">
                <a:solidFill>
                  <a:srgbClr val="000099"/>
                </a:solidFill>
              </a:rPr>
              <a:t>2</a:t>
            </a:r>
            <a:r>
              <a:rPr lang="en-US" sz="3200">
                <a:solidFill>
                  <a:srgbClr val="000099"/>
                </a:solidFill>
              </a:rPr>
              <a:t>-SiO</a:t>
            </a:r>
            <a:r>
              <a:rPr lang="en-US" sz="3200" baseline="-25000">
                <a:solidFill>
                  <a:srgbClr val="000099"/>
                </a:solidFill>
              </a:rPr>
              <a:t>2</a:t>
            </a:r>
            <a:r>
              <a:rPr lang="ru-RU" sz="3200">
                <a:solidFill>
                  <a:srgbClr val="000099"/>
                </a:solidFill>
              </a:rPr>
              <a:t> </a:t>
            </a:r>
            <a:r>
              <a:rPr lang="en-US" sz="3200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system: </a:t>
            </a:r>
            <a:r>
              <a:rPr lang="en-US" sz="3200">
                <a:solidFill>
                  <a:srgbClr val="000099"/>
                </a:solidFill>
              </a:rPr>
              <a:t>PRS 3-</a:t>
            </a:r>
            <a:r>
              <a:rPr lang="ru-RU" sz="3200">
                <a:solidFill>
                  <a:srgbClr val="000099"/>
                </a:solidFill>
              </a:rPr>
              <a:t>1</a:t>
            </a:r>
            <a:r>
              <a:rPr lang="en-US" sz="3200">
                <a:solidFill>
                  <a:srgbClr val="000099"/>
                </a:solidFill>
              </a:rPr>
              <a:t>  (2)</a:t>
            </a:r>
            <a:endParaRPr lang="ru-RU" sz="3200">
              <a:solidFill>
                <a:srgbClr val="000099"/>
              </a:solidFill>
            </a:endParaRPr>
          </a:p>
        </p:txBody>
      </p:sp>
      <p:sp>
        <p:nvSpPr>
          <p:cNvPr id="683012" name="Text Box 4"/>
          <p:cNvSpPr txBox="1">
            <a:spLocks noChangeArrowheads="1"/>
          </p:cNvSpPr>
          <p:nvPr/>
        </p:nvSpPr>
        <p:spPr bwMode="auto">
          <a:xfrm>
            <a:off x="728663" y="461963"/>
            <a:ext cx="5432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Microstructure of  quenched sample</a:t>
            </a:r>
            <a:endParaRPr lang="ru-RU" sz="2400"/>
          </a:p>
        </p:txBody>
      </p:sp>
      <p:sp>
        <p:nvSpPr>
          <p:cNvPr id="683026" name="Text Box 18"/>
          <p:cNvSpPr txBox="1">
            <a:spLocks noChangeArrowheads="1"/>
          </p:cNvSpPr>
          <p:nvPr/>
        </p:nvSpPr>
        <p:spPr bwMode="auto">
          <a:xfrm>
            <a:off x="2722563" y="3340100"/>
            <a:ext cx="1652587" cy="379413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UO</a:t>
            </a:r>
            <a:r>
              <a:rPr lang="en-US" sz="1800" baseline="-25000"/>
              <a:t>2</a:t>
            </a:r>
            <a:r>
              <a:rPr lang="en-US" sz="1800"/>
              <a:t> crystals</a:t>
            </a:r>
            <a:endParaRPr lang="ru-RU" sz="1800"/>
          </a:p>
        </p:txBody>
      </p:sp>
      <p:sp>
        <p:nvSpPr>
          <p:cNvPr id="683027" name="Text Box 19"/>
          <p:cNvSpPr txBox="1">
            <a:spLocks noChangeArrowheads="1"/>
          </p:cNvSpPr>
          <p:nvPr/>
        </p:nvSpPr>
        <p:spPr bwMode="auto">
          <a:xfrm>
            <a:off x="171450" y="4911725"/>
            <a:ext cx="2155825" cy="593725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Phase spinodal decomposition</a:t>
            </a:r>
            <a:endParaRPr lang="ru-RU" sz="1600"/>
          </a:p>
        </p:txBody>
      </p:sp>
      <p:sp>
        <p:nvSpPr>
          <p:cNvPr id="683031" name="Text Box 23"/>
          <p:cNvSpPr txBox="1">
            <a:spLocks noChangeArrowheads="1"/>
          </p:cNvSpPr>
          <p:nvPr/>
        </p:nvSpPr>
        <p:spPr bwMode="auto">
          <a:xfrm>
            <a:off x="-25400" y="4064000"/>
            <a:ext cx="26336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SQ mol%, 62.5UO</a:t>
            </a:r>
            <a:r>
              <a:rPr lang="en-US" sz="1400" baseline="-25000"/>
              <a:t>2</a:t>
            </a:r>
            <a:r>
              <a:rPr lang="en-US" sz="1400"/>
              <a:t>-</a:t>
            </a:r>
            <a:r>
              <a:rPr lang="ru-RU" sz="1400"/>
              <a:t> </a:t>
            </a:r>
            <a:r>
              <a:rPr lang="en-US" sz="1400"/>
              <a:t>37.5SiO</a:t>
            </a:r>
            <a:r>
              <a:rPr lang="en-US" sz="1400" baseline="-25000"/>
              <a:t>2</a:t>
            </a:r>
            <a:endParaRPr lang="ru-RU" sz="1400" baseline="-25000"/>
          </a:p>
        </p:txBody>
      </p:sp>
      <p:sp>
        <p:nvSpPr>
          <p:cNvPr id="683033" name="Rectangle 25"/>
          <p:cNvSpPr>
            <a:spLocks noChangeArrowheads="1"/>
          </p:cNvSpPr>
          <p:nvPr/>
        </p:nvSpPr>
        <p:spPr bwMode="auto">
          <a:xfrm>
            <a:off x="6246813" y="4716463"/>
            <a:ext cx="3335337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en-US" sz="1400"/>
              <a:t>S. Lungu et al</a:t>
            </a:r>
          </a:p>
          <a:p>
            <a:pPr defTabSz="762000">
              <a:spcBef>
                <a:spcPct val="50000"/>
              </a:spcBef>
            </a:pPr>
            <a:endParaRPr lang="en-US" sz="1400"/>
          </a:p>
        </p:txBody>
      </p:sp>
      <p:sp>
        <p:nvSpPr>
          <p:cNvPr id="683034" name="Rectangle 26"/>
          <p:cNvSpPr>
            <a:spLocks noChangeArrowheads="1"/>
          </p:cNvSpPr>
          <p:nvPr/>
        </p:nvSpPr>
        <p:spPr bwMode="auto">
          <a:xfrm>
            <a:off x="5370513" y="5183188"/>
            <a:ext cx="355123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762000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600"/>
              <a:t>Primary crystallization is</a:t>
            </a:r>
            <a:r>
              <a:rPr lang="ru-RU" sz="1600"/>
              <a:t/>
            </a:r>
            <a:br>
              <a:rPr lang="ru-RU" sz="1600"/>
            </a:br>
            <a:r>
              <a:rPr lang="ru-RU" sz="1600"/>
              <a:t>  </a:t>
            </a:r>
            <a:r>
              <a:rPr lang="en-US" sz="1600"/>
              <a:t> suppressed at </a:t>
            </a:r>
            <a:r>
              <a:rPr lang="ru-RU" sz="1600"/>
              <a:t> </a:t>
            </a:r>
            <a:r>
              <a:rPr lang="en-US" sz="1600"/>
              <a:t>temperature</a:t>
            </a:r>
            <a:r>
              <a:rPr lang="ru-RU" sz="1600"/>
              <a:t/>
            </a:r>
            <a:br>
              <a:rPr lang="ru-RU" sz="1600"/>
            </a:br>
            <a:r>
              <a:rPr lang="ru-RU" sz="1600"/>
              <a:t>  </a:t>
            </a:r>
            <a:r>
              <a:rPr lang="en-US" sz="1600"/>
              <a:t> below</a:t>
            </a:r>
            <a:r>
              <a:rPr lang="ru-RU" sz="1600"/>
              <a:t> 2070</a:t>
            </a:r>
            <a:r>
              <a:rPr lang="en-US" sz="1600">
                <a:cs typeface="Arial" pitchFamily="34" charset="0"/>
              </a:rPr>
              <a:t>°</a:t>
            </a:r>
            <a:r>
              <a:rPr lang="ru-RU" sz="1600">
                <a:cs typeface="Arial" pitchFamily="34" charset="0"/>
              </a:rPr>
              <a:t>С</a:t>
            </a:r>
            <a:endParaRPr lang="en-US" sz="1600"/>
          </a:p>
        </p:txBody>
      </p:sp>
      <p:sp>
        <p:nvSpPr>
          <p:cNvPr id="683036" name="Oval 28"/>
          <p:cNvSpPr>
            <a:spLocks noChangeArrowheads="1"/>
          </p:cNvSpPr>
          <p:nvPr/>
        </p:nvSpPr>
        <p:spPr bwMode="auto">
          <a:xfrm>
            <a:off x="7010400" y="1676400"/>
            <a:ext cx="88900" cy="88900"/>
          </a:xfrm>
          <a:prstGeom prst="ellipse">
            <a:avLst/>
          </a:prstGeom>
          <a:solidFill>
            <a:srgbClr val="FF0000"/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683050" name="Group 42"/>
          <p:cNvGrpSpPr>
            <a:grpSpLocks/>
          </p:cNvGrpSpPr>
          <p:nvPr/>
        </p:nvGrpSpPr>
        <p:grpSpPr bwMode="auto">
          <a:xfrm>
            <a:off x="5788025" y="946150"/>
            <a:ext cx="2662238" cy="3698875"/>
            <a:chOff x="3646" y="596"/>
            <a:chExt cx="1677" cy="2330"/>
          </a:xfrm>
        </p:grpSpPr>
        <p:pic>
          <p:nvPicPr>
            <p:cNvPr id="683048" name="Picture 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6" y="596"/>
              <a:ext cx="1677" cy="2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accent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83035" name="Line 27"/>
            <p:cNvSpPr>
              <a:spLocks noChangeShapeType="1"/>
            </p:cNvSpPr>
            <p:nvPr/>
          </p:nvSpPr>
          <p:spPr bwMode="auto">
            <a:xfrm>
              <a:off x="4440" y="1092"/>
              <a:ext cx="0" cy="57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3037" name="Freeform 29"/>
            <p:cNvSpPr>
              <a:spLocks/>
            </p:cNvSpPr>
            <p:nvPr/>
          </p:nvSpPr>
          <p:spPr bwMode="auto">
            <a:xfrm>
              <a:off x="4446" y="1674"/>
              <a:ext cx="204" cy="102"/>
            </a:xfrm>
            <a:custGeom>
              <a:avLst/>
              <a:gdLst>
                <a:gd name="T0" fmla="*/ 0 w 204"/>
                <a:gd name="T1" fmla="*/ 0 h 102"/>
                <a:gd name="T2" fmla="*/ 72 w 204"/>
                <a:gd name="T3" fmla="*/ 42 h 102"/>
                <a:gd name="T4" fmla="*/ 168 w 204"/>
                <a:gd name="T5" fmla="*/ 90 h 102"/>
                <a:gd name="T6" fmla="*/ 204 w 204"/>
                <a:gd name="T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4" h="102">
                  <a:moveTo>
                    <a:pt x="0" y="0"/>
                  </a:moveTo>
                  <a:cubicBezTo>
                    <a:pt x="22" y="13"/>
                    <a:pt x="44" y="27"/>
                    <a:pt x="72" y="42"/>
                  </a:cubicBezTo>
                  <a:cubicBezTo>
                    <a:pt x="100" y="57"/>
                    <a:pt x="146" y="80"/>
                    <a:pt x="168" y="90"/>
                  </a:cubicBezTo>
                  <a:cubicBezTo>
                    <a:pt x="190" y="100"/>
                    <a:pt x="198" y="100"/>
                    <a:pt x="204" y="102"/>
                  </a:cubicBezTo>
                </a:path>
              </a:pathLst>
            </a:custGeom>
            <a:noFill/>
            <a:ln w="28575" cap="flat" cmpd="sng">
              <a:solidFill>
                <a:srgbClr val="FF33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3038" name="Line 30"/>
            <p:cNvSpPr>
              <a:spLocks noChangeShapeType="1"/>
            </p:cNvSpPr>
            <p:nvPr/>
          </p:nvSpPr>
          <p:spPr bwMode="auto">
            <a:xfrm>
              <a:off x="4650" y="1776"/>
              <a:ext cx="0" cy="70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dash"/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83049" name="Group 41"/>
          <p:cNvGrpSpPr>
            <a:grpSpLocks/>
          </p:cNvGrpSpPr>
          <p:nvPr/>
        </p:nvGrpSpPr>
        <p:grpSpPr bwMode="auto">
          <a:xfrm>
            <a:off x="228600" y="930275"/>
            <a:ext cx="4840288" cy="5224463"/>
            <a:chOff x="144" y="586"/>
            <a:chExt cx="3049" cy="3291"/>
          </a:xfrm>
        </p:grpSpPr>
        <p:pic>
          <p:nvPicPr>
            <p:cNvPr id="683047" name="Picture 3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8" y="2355"/>
              <a:ext cx="1390" cy="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accent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83046" name="Picture 3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8" y="586"/>
              <a:ext cx="1406" cy="1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accent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83045" name="Picture 3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123"/>
              <a:ext cx="1286" cy="1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accent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83021" name="Rectangle 13"/>
            <p:cNvSpPr>
              <a:spLocks noChangeArrowheads="1"/>
            </p:cNvSpPr>
            <p:nvPr/>
          </p:nvSpPr>
          <p:spPr bwMode="auto">
            <a:xfrm>
              <a:off x="960" y="1686"/>
              <a:ext cx="56" cy="56"/>
            </a:xfrm>
            <a:prstGeom prst="rect">
              <a:avLst/>
            </a:prstGeom>
            <a:noFill/>
            <a:ln w="28575" algn="ctr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83022" name="Line 14"/>
            <p:cNvSpPr>
              <a:spLocks noChangeShapeType="1"/>
            </p:cNvSpPr>
            <p:nvPr/>
          </p:nvSpPr>
          <p:spPr bwMode="auto">
            <a:xfrm>
              <a:off x="1028" y="1760"/>
              <a:ext cx="596" cy="65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3023" name="Rectangle 15"/>
            <p:cNvSpPr>
              <a:spLocks noChangeArrowheads="1"/>
            </p:cNvSpPr>
            <p:nvPr/>
          </p:nvSpPr>
          <p:spPr bwMode="auto">
            <a:xfrm>
              <a:off x="1200" y="1557"/>
              <a:ext cx="56" cy="56"/>
            </a:xfrm>
            <a:prstGeom prst="rect">
              <a:avLst/>
            </a:prstGeom>
            <a:noFill/>
            <a:ln w="28575" algn="ctr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83028" name="Line 20"/>
            <p:cNvSpPr>
              <a:spLocks noChangeShapeType="1"/>
            </p:cNvSpPr>
            <p:nvPr/>
          </p:nvSpPr>
          <p:spPr bwMode="auto">
            <a:xfrm flipV="1">
              <a:off x="2207" y="1744"/>
              <a:ext cx="39" cy="35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3029" name="Line 21"/>
            <p:cNvSpPr>
              <a:spLocks noChangeShapeType="1"/>
            </p:cNvSpPr>
            <p:nvPr/>
          </p:nvSpPr>
          <p:spPr bwMode="auto">
            <a:xfrm flipV="1">
              <a:off x="1478" y="3215"/>
              <a:ext cx="675" cy="11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3030" name="Line 22"/>
            <p:cNvSpPr>
              <a:spLocks noChangeShapeType="1"/>
            </p:cNvSpPr>
            <p:nvPr/>
          </p:nvSpPr>
          <p:spPr bwMode="auto">
            <a:xfrm flipV="1">
              <a:off x="1276" y="1401"/>
              <a:ext cx="326" cy="16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3039" name="Text Box 31"/>
            <p:cNvSpPr txBox="1">
              <a:spLocks noChangeArrowheads="1"/>
            </p:cNvSpPr>
            <p:nvPr/>
          </p:nvSpPr>
          <p:spPr bwMode="auto">
            <a:xfrm>
              <a:off x="2681" y="3704"/>
              <a:ext cx="4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accent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sz="1200">
                  <a:latin typeface="Arial" pitchFamily="34" charset="0"/>
                </a:rPr>
                <a:t>4.17</a:t>
              </a:r>
              <a:r>
                <a:rPr lang="en-US" sz="1200">
                  <a:latin typeface="Arial" pitchFamily="34" charset="0"/>
                  <a:cs typeface="Arial" pitchFamily="34" charset="0"/>
                </a:rPr>
                <a:t>µm</a:t>
              </a:r>
            </a:p>
          </p:txBody>
        </p:sp>
        <p:sp>
          <p:nvSpPr>
            <p:cNvPr id="683040" name="Text Box 32"/>
            <p:cNvSpPr txBox="1">
              <a:spLocks noChangeArrowheads="1"/>
            </p:cNvSpPr>
            <p:nvPr/>
          </p:nvSpPr>
          <p:spPr bwMode="auto">
            <a:xfrm>
              <a:off x="1094" y="2395"/>
              <a:ext cx="4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accent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sz="1200">
                  <a:latin typeface="Arial" pitchFamily="34" charset="0"/>
                </a:rPr>
                <a:t>4</a:t>
              </a:r>
              <a:r>
                <a:rPr lang="en-US" sz="1200">
                  <a:latin typeface="Arial" pitchFamily="34" charset="0"/>
                </a:rPr>
                <a:t>63</a:t>
              </a:r>
              <a:r>
                <a:rPr lang="en-US" sz="1200">
                  <a:latin typeface="Arial" pitchFamily="34" charset="0"/>
                  <a:cs typeface="Arial" pitchFamily="34" charset="0"/>
                </a:rPr>
                <a:t>µm</a:t>
              </a:r>
            </a:p>
          </p:txBody>
        </p:sp>
        <p:sp>
          <p:nvSpPr>
            <p:cNvPr id="683041" name="Text Box 33"/>
            <p:cNvSpPr txBox="1">
              <a:spLocks noChangeArrowheads="1"/>
            </p:cNvSpPr>
            <p:nvPr/>
          </p:nvSpPr>
          <p:spPr bwMode="auto">
            <a:xfrm>
              <a:off x="2745" y="1947"/>
              <a:ext cx="4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accent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>
                  <a:latin typeface="Arial" pitchFamily="34" charset="0"/>
                </a:rPr>
                <a:t>2.78</a:t>
              </a:r>
              <a:r>
                <a:rPr lang="en-US" sz="1200">
                  <a:latin typeface="Arial" pitchFamily="34" charset="0"/>
                  <a:cs typeface="Arial" pitchFamily="34" charset="0"/>
                </a:rPr>
                <a:t>µm</a:t>
              </a:r>
            </a:p>
          </p:txBody>
        </p:sp>
        <p:sp>
          <p:nvSpPr>
            <p:cNvPr id="683042" name="Line 34"/>
            <p:cNvSpPr>
              <a:spLocks noChangeShapeType="1"/>
            </p:cNvSpPr>
            <p:nvPr/>
          </p:nvSpPr>
          <p:spPr bwMode="auto">
            <a:xfrm>
              <a:off x="2825" y="2088"/>
              <a:ext cx="1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3043" name="Line 35"/>
            <p:cNvSpPr>
              <a:spLocks noChangeShapeType="1"/>
            </p:cNvSpPr>
            <p:nvPr/>
          </p:nvSpPr>
          <p:spPr bwMode="auto">
            <a:xfrm>
              <a:off x="2819" y="3844"/>
              <a:ext cx="1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3044" name="Line 36"/>
            <p:cNvSpPr>
              <a:spLocks noChangeShapeType="1"/>
            </p:cNvSpPr>
            <p:nvPr/>
          </p:nvSpPr>
          <p:spPr bwMode="auto">
            <a:xfrm>
              <a:off x="1233" y="2540"/>
              <a:ext cx="1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15</a:t>
            </a:r>
            <a:r>
              <a:rPr lang="en-US" baseline="30000"/>
              <a:t>th</a:t>
            </a:r>
            <a:r>
              <a:rPr lang="en-US"/>
              <a:t> CEG-SAM Meeting, March 10-12, 2009, Villigen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E1D94D41-BEC2-400B-B5D5-FCD7C3843514}" type="slidenum">
              <a:rPr lang="en-GB" sz="1400" b="0">
                <a:solidFill>
                  <a:srgbClr val="000099"/>
                </a:solidFill>
              </a:rPr>
              <a:pPr/>
              <a:t>15</a:t>
            </a:fld>
            <a:endParaRPr lang="en-GB" sz="1400" b="0">
              <a:solidFill>
                <a:srgbClr val="000099"/>
              </a:solidFill>
            </a:endParaRPr>
          </a:p>
        </p:txBody>
      </p:sp>
      <p:sp>
        <p:nvSpPr>
          <p:cNvPr id="676866" name="Rectangle 2"/>
          <p:cNvSpPr>
            <a:spLocks noChangeArrowheads="1"/>
          </p:cNvSpPr>
          <p:nvPr/>
        </p:nvSpPr>
        <p:spPr bwMode="auto">
          <a:xfrm>
            <a:off x="393700" y="9525"/>
            <a:ext cx="8345488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sz="3200">
                <a:solidFill>
                  <a:srgbClr val="000099"/>
                </a:solidFill>
              </a:rPr>
              <a:t>Test results on UO</a:t>
            </a:r>
            <a:r>
              <a:rPr lang="en-US" sz="3200" baseline="-25000">
                <a:solidFill>
                  <a:srgbClr val="000099"/>
                </a:solidFill>
              </a:rPr>
              <a:t>2</a:t>
            </a:r>
            <a:r>
              <a:rPr lang="en-US" sz="3200">
                <a:solidFill>
                  <a:srgbClr val="000099"/>
                </a:solidFill>
              </a:rPr>
              <a:t>-SiO</a:t>
            </a:r>
            <a:r>
              <a:rPr lang="en-US" sz="3200" baseline="-25000">
                <a:solidFill>
                  <a:srgbClr val="000099"/>
                </a:solidFill>
              </a:rPr>
              <a:t>2</a:t>
            </a:r>
            <a:r>
              <a:rPr lang="ru-RU" sz="3200">
                <a:solidFill>
                  <a:srgbClr val="000099"/>
                </a:solidFill>
              </a:rPr>
              <a:t> </a:t>
            </a:r>
            <a:r>
              <a:rPr lang="en-US" sz="3200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system: </a:t>
            </a:r>
            <a:r>
              <a:rPr lang="en-US" sz="3200">
                <a:solidFill>
                  <a:srgbClr val="000099"/>
                </a:solidFill>
              </a:rPr>
              <a:t>PRS 3-2</a:t>
            </a:r>
            <a:endParaRPr lang="ru-RU" sz="32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76869" name="Rectangle 5"/>
          <p:cNvSpPr>
            <a:spLocks noChangeArrowheads="1"/>
          </p:cNvSpPr>
          <p:nvPr/>
        </p:nvSpPr>
        <p:spPr bwMode="auto">
          <a:xfrm>
            <a:off x="317500" y="1512888"/>
            <a:ext cx="8532813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None/>
            </a:pPr>
            <a:r>
              <a:rPr lang="ru-RU" sz="2000">
                <a:solidFill>
                  <a:srgbClr val="000099"/>
                </a:solidFill>
              </a:rPr>
              <a:t> </a:t>
            </a:r>
            <a:r>
              <a:rPr lang="en-US" sz="1800"/>
              <a:t>VPA IMCC</a:t>
            </a: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  <a:r>
              <a:rPr lang="en-GB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1800"/>
              <a:t>Fragment of the experiment thermogram showing melt surface</a:t>
            </a:r>
            <a:r>
              <a:rPr lang="en-GB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76873" name="Rectangle 9"/>
          <p:cNvSpPr>
            <a:spLocks noChangeArrowheads="1"/>
          </p:cNvSpPr>
          <p:nvPr/>
        </p:nvSpPr>
        <p:spPr bwMode="auto">
          <a:xfrm>
            <a:off x="0" y="581025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>
            <a:spAutoFit/>
          </a:bodyPr>
          <a:lstStyle/>
          <a:p>
            <a:pPr marL="358775" lvl="2" algn="just" defTabSz="762000">
              <a:buFont typeface="Wingdings" pitchFamily="2" charset="2"/>
              <a:buChar char="ü"/>
              <a:tabLst>
                <a:tab pos="96838" algn="l"/>
              </a:tabLst>
            </a:pPr>
            <a:r>
              <a:rPr lang="en-US" sz="1800"/>
              <a:t>T</a:t>
            </a:r>
            <a:r>
              <a:rPr lang="en-US" sz="1800" baseline="-25000"/>
              <a:t>liq</a:t>
            </a:r>
            <a:r>
              <a:rPr lang="en-US" sz="1800"/>
              <a:t>  </a:t>
            </a:r>
            <a:r>
              <a:rPr lang="en-GB" sz="1800"/>
              <a:t>was measured t</a:t>
            </a:r>
            <a:r>
              <a:rPr lang="en-US" sz="1800"/>
              <a:t>hree</a:t>
            </a:r>
            <a:r>
              <a:rPr lang="en-GB" sz="1800"/>
              <a:t> times: 24</a:t>
            </a:r>
            <a:r>
              <a:rPr lang="en-US" sz="1800"/>
              <a:t>87</a:t>
            </a:r>
            <a:r>
              <a:rPr lang="en-GB" sz="1800"/>
              <a:t> </a:t>
            </a:r>
            <a:r>
              <a:rPr lang="en-GB" sz="1800" baseline="30000"/>
              <a:t>o</a:t>
            </a:r>
            <a:r>
              <a:rPr lang="en-US" sz="1800"/>
              <a:t>C, 2469</a:t>
            </a:r>
            <a:r>
              <a:rPr lang="en-GB" sz="1800"/>
              <a:t> and 24</a:t>
            </a:r>
            <a:r>
              <a:rPr lang="en-US" sz="1800"/>
              <a:t>92</a:t>
            </a:r>
            <a:r>
              <a:rPr lang="en-GB" sz="1800"/>
              <a:t> </a:t>
            </a:r>
            <a:r>
              <a:rPr lang="en-GB" sz="1800" baseline="30000"/>
              <a:t>o</a:t>
            </a:r>
            <a:r>
              <a:rPr lang="en-US" sz="1800"/>
              <a:t>C</a:t>
            </a:r>
            <a:r>
              <a:rPr lang="en-GB" sz="1800"/>
              <a:t> </a:t>
            </a:r>
            <a:r>
              <a:rPr lang="ru-RU" sz="1800"/>
              <a:t> </a:t>
            </a:r>
            <a:r>
              <a:rPr lang="en-US" sz="1800">
                <a:sym typeface="Wingdings" pitchFamily="2" charset="2"/>
              </a:rPr>
              <a:t></a:t>
            </a:r>
            <a:r>
              <a:rPr lang="en-GB" sz="1800"/>
              <a:t> T</a:t>
            </a:r>
            <a:r>
              <a:rPr lang="en-GB" sz="1800" baseline="-25000"/>
              <a:t>liq</a:t>
            </a:r>
            <a:r>
              <a:rPr lang="en-GB" sz="1800"/>
              <a:t>=24</a:t>
            </a:r>
            <a:r>
              <a:rPr lang="en-US" sz="1800"/>
              <a:t>83</a:t>
            </a:r>
            <a:r>
              <a:rPr lang="en-US" sz="1800">
                <a:cs typeface="Arial" pitchFamily="34" charset="0"/>
              </a:rPr>
              <a:t>±40</a:t>
            </a:r>
            <a:r>
              <a:rPr lang="en-GB" sz="1800" baseline="30000"/>
              <a:t>o</a:t>
            </a:r>
            <a:r>
              <a:rPr lang="en-GB" sz="1800"/>
              <a:t>C</a:t>
            </a:r>
            <a:r>
              <a:rPr lang="en-GB" sz="1600"/>
              <a:t> </a:t>
            </a:r>
            <a:endParaRPr lang="ru-RU" sz="1600"/>
          </a:p>
        </p:txBody>
      </p:sp>
      <p:sp>
        <p:nvSpPr>
          <p:cNvPr id="676874" name="Rectangle 10"/>
          <p:cNvSpPr>
            <a:spLocks noChangeArrowheads="1"/>
          </p:cNvSpPr>
          <p:nvPr/>
        </p:nvSpPr>
        <p:spPr bwMode="auto">
          <a:xfrm>
            <a:off x="1233488" y="735013"/>
            <a:ext cx="4029075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/>
              <a:t>Charge composition</a:t>
            </a:r>
            <a:endParaRPr lang="ru-RU" sz="2400"/>
          </a:p>
        </p:txBody>
      </p:sp>
      <p:sp>
        <p:nvSpPr>
          <p:cNvPr id="676875" name="Rectangle 11"/>
          <p:cNvSpPr>
            <a:spLocks noChangeArrowheads="1"/>
          </p:cNvSpPr>
          <p:nvPr/>
        </p:nvSpPr>
        <p:spPr bwMode="auto">
          <a:xfrm>
            <a:off x="1574800" y="1104900"/>
            <a:ext cx="38449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457200" indent="-457200" defTabSz="7620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Mol%  66.7UO</a:t>
            </a:r>
            <a:r>
              <a:rPr lang="en-US" sz="1800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 + 33.3SiO</a:t>
            </a:r>
            <a:r>
              <a:rPr lang="en-US" sz="1800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</a:p>
        </p:txBody>
      </p:sp>
      <p:grpSp>
        <p:nvGrpSpPr>
          <p:cNvPr id="676878" name="Group 14"/>
          <p:cNvGrpSpPr>
            <a:grpSpLocks/>
          </p:cNvGrpSpPr>
          <p:nvPr/>
        </p:nvGrpSpPr>
        <p:grpSpPr bwMode="auto">
          <a:xfrm>
            <a:off x="1352550" y="1893888"/>
            <a:ext cx="6172200" cy="3859212"/>
            <a:chOff x="588" y="1241"/>
            <a:chExt cx="3888" cy="2431"/>
          </a:xfrm>
        </p:grpSpPr>
        <p:pic>
          <p:nvPicPr>
            <p:cNvPr id="676877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" y="1241"/>
              <a:ext cx="3888" cy="2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6876" name="Line 12"/>
            <p:cNvSpPr>
              <a:spLocks noChangeShapeType="1"/>
            </p:cNvSpPr>
            <p:nvPr/>
          </p:nvSpPr>
          <p:spPr bwMode="auto">
            <a:xfrm flipV="1">
              <a:off x="2066" y="1678"/>
              <a:ext cx="222" cy="349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15</a:t>
            </a:r>
            <a:r>
              <a:rPr lang="en-US" baseline="30000"/>
              <a:t>th</a:t>
            </a:r>
            <a:r>
              <a:rPr lang="en-US"/>
              <a:t> CEG-SAM Meeting, March 10-12, 2009, Villigen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CE074332-6A23-4D8F-91EB-F8D74CAFD754}" type="slidenum">
              <a:rPr lang="en-GB" sz="1400" b="0">
                <a:solidFill>
                  <a:srgbClr val="000099"/>
                </a:solidFill>
              </a:rPr>
              <a:pPr/>
              <a:t>16</a:t>
            </a:fld>
            <a:endParaRPr lang="en-GB" sz="1400" b="0">
              <a:solidFill>
                <a:srgbClr val="000099"/>
              </a:solidFill>
            </a:endParaRPr>
          </a:p>
        </p:txBody>
      </p:sp>
      <p:sp>
        <p:nvSpPr>
          <p:cNvPr id="648195" name="Rectangle 3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648196" name="Rectangle 4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648199" name="Rectangle 7"/>
          <p:cNvSpPr>
            <a:spLocks noChangeArrowheads="1"/>
          </p:cNvSpPr>
          <p:nvPr/>
        </p:nvSpPr>
        <p:spPr bwMode="auto">
          <a:xfrm>
            <a:off x="4941888" y="1771650"/>
            <a:ext cx="4037012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762000"/>
            <a:r>
              <a:rPr lang="en-GB" sz="2000"/>
              <a:t>Red lines – Lungu’ diagram</a:t>
            </a:r>
          </a:p>
          <a:p>
            <a:pPr defTabSz="762000"/>
            <a:endParaRPr lang="en-GB" sz="2000"/>
          </a:p>
          <a:p>
            <a:pPr defTabSz="762000"/>
            <a:r>
              <a:rPr lang="en-US" sz="2000"/>
              <a:t>Blue lines and blue points – </a:t>
            </a:r>
          </a:p>
          <a:p>
            <a:pPr defTabSz="762000"/>
            <a:r>
              <a:rPr lang="en-US" sz="2000"/>
              <a:t>results of our previous work </a:t>
            </a:r>
          </a:p>
          <a:p>
            <a:pPr defTabSz="762000"/>
            <a:r>
              <a:rPr lang="en-US" sz="2000"/>
              <a:t>within the CORPHAD project</a:t>
            </a:r>
          </a:p>
          <a:p>
            <a:pPr defTabSz="762000"/>
            <a:endParaRPr lang="en-US" sz="2000"/>
          </a:p>
          <a:p>
            <a:pPr defTabSz="762000"/>
            <a:r>
              <a:rPr lang="en-US" sz="2000"/>
              <a:t>Green points – results of the </a:t>
            </a:r>
          </a:p>
          <a:p>
            <a:pPr defTabSz="762000"/>
            <a:r>
              <a:rPr lang="en-US" sz="2000"/>
              <a:t>present work (compositions were measured by ChA, XRF in progress)</a:t>
            </a:r>
            <a:endParaRPr lang="ru-RU" sz="2000"/>
          </a:p>
        </p:txBody>
      </p:sp>
      <p:sp>
        <p:nvSpPr>
          <p:cNvPr id="648208" name="Rectangle 16"/>
          <p:cNvSpPr>
            <a:spLocks noChangeArrowheads="1"/>
          </p:cNvSpPr>
          <p:nvPr/>
        </p:nvSpPr>
        <p:spPr bwMode="auto">
          <a:xfrm>
            <a:off x="455613" y="144463"/>
            <a:ext cx="777240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sz="3200">
                <a:solidFill>
                  <a:srgbClr val="000099"/>
                </a:solidFill>
              </a:rPr>
              <a:t>Test results on UO</a:t>
            </a:r>
            <a:r>
              <a:rPr lang="en-US" sz="3200" baseline="-25000">
                <a:solidFill>
                  <a:srgbClr val="000099"/>
                </a:solidFill>
              </a:rPr>
              <a:t>2</a:t>
            </a:r>
            <a:r>
              <a:rPr lang="en-US" sz="3200">
                <a:solidFill>
                  <a:srgbClr val="000099"/>
                </a:solidFill>
              </a:rPr>
              <a:t>-SiO</a:t>
            </a:r>
            <a:r>
              <a:rPr lang="en-US" sz="3200" baseline="-25000">
                <a:solidFill>
                  <a:srgbClr val="000099"/>
                </a:solidFill>
              </a:rPr>
              <a:t>2</a:t>
            </a:r>
            <a:r>
              <a:rPr lang="ru-RU" sz="3200">
                <a:solidFill>
                  <a:srgbClr val="000099"/>
                </a:solidFill>
              </a:rPr>
              <a:t> </a:t>
            </a:r>
            <a:r>
              <a:rPr lang="en-US" sz="3200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system</a:t>
            </a:r>
            <a:endParaRPr lang="ru-RU" sz="32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648283" name="Group 91"/>
          <p:cNvGrpSpPr>
            <a:grpSpLocks/>
          </p:cNvGrpSpPr>
          <p:nvPr/>
        </p:nvGrpSpPr>
        <p:grpSpPr bwMode="auto">
          <a:xfrm>
            <a:off x="228600" y="1276350"/>
            <a:ext cx="4427538" cy="4506913"/>
            <a:chOff x="140" y="820"/>
            <a:chExt cx="2749" cy="2743"/>
          </a:xfrm>
        </p:grpSpPr>
        <p:grpSp>
          <p:nvGrpSpPr>
            <p:cNvPr id="648269" name="Group 77"/>
            <p:cNvGrpSpPr>
              <a:grpSpLocks/>
            </p:cNvGrpSpPr>
            <p:nvPr/>
          </p:nvGrpSpPr>
          <p:grpSpPr bwMode="auto">
            <a:xfrm>
              <a:off x="140" y="820"/>
              <a:ext cx="2749" cy="2743"/>
              <a:chOff x="137" y="821"/>
              <a:chExt cx="2749" cy="2743"/>
            </a:xfrm>
          </p:grpSpPr>
          <p:pic>
            <p:nvPicPr>
              <p:cNvPr id="648220" name="Picture 2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" y="821"/>
                <a:ext cx="2749" cy="27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accent2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648243" name="Group 51"/>
              <p:cNvGrpSpPr>
                <a:grpSpLocks/>
              </p:cNvGrpSpPr>
              <p:nvPr/>
            </p:nvGrpSpPr>
            <p:grpSpPr bwMode="auto">
              <a:xfrm>
                <a:off x="1776" y="2323"/>
                <a:ext cx="112" cy="103"/>
                <a:chOff x="1554" y="2323"/>
                <a:chExt cx="112" cy="103"/>
              </a:xfrm>
            </p:grpSpPr>
            <p:sp>
              <p:nvSpPr>
                <p:cNvPr id="648240" name="Line 48"/>
                <p:cNvSpPr>
                  <a:spLocks noChangeShapeType="1"/>
                </p:cNvSpPr>
                <p:nvPr/>
              </p:nvSpPr>
              <p:spPr bwMode="auto">
                <a:xfrm>
                  <a:off x="1560" y="2326"/>
                  <a:ext cx="0" cy="100"/>
                </a:xfrm>
                <a:prstGeom prst="line">
                  <a:avLst/>
                </a:prstGeom>
                <a:noFill/>
                <a:ln w="28575">
                  <a:solidFill>
                    <a:srgbClr val="00CC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8241" name="Line 49"/>
                <p:cNvSpPr>
                  <a:spLocks noChangeShapeType="1"/>
                </p:cNvSpPr>
                <p:nvPr/>
              </p:nvSpPr>
              <p:spPr bwMode="auto">
                <a:xfrm>
                  <a:off x="1659" y="2323"/>
                  <a:ext cx="0" cy="100"/>
                </a:xfrm>
                <a:prstGeom prst="line">
                  <a:avLst/>
                </a:prstGeom>
                <a:noFill/>
                <a:ln w="28575">
                  <a:solidFill>
                    <a:srgbClr val="00CC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8242" name="Line 50"/>
                <p:cNvSpPr>
                  <a:spLocks noChangeShapeType="1"/>
                </p:cNvSpPr>
                <p:nvPr/>
              </p:nvSpPr>
              <p:spPr bwMode="auto">
                <a:xfrm>
                  <a:off x="1554" y="2372"/>
                  <a:ext cx="112" cy="0"/>
                </a:xfrm>
                <a:prstGeom prst="line">
                  <a:avLst/>
                </a:prstGeom>
                <a:noFill/>
                <a:ln w="28575">
                  <a:solidFill>
                    <a:srgbClr val="00CC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8239" name="Oval 47"/>
                <p:cNvSpPr>
                  <a:spLocks noChangeArrowheads="1"/>
                </p:cNvSpPr>
                <p:nvPr/>
              </p:nvSpPr>
              <p:spPr bwMode="auto">
                <a:xfrm>
                  <a:off x="1581" y="2341"/>
                  <a:ext cx="56" cy="56"/>
                </a:xfrm>
                <a:prstGeom prst="ellipse">
                  <a:avLst/>
                </a:prstGeom>
                <a:solidFill>
                  <a:srgbClr val="00CC00"/>
                </a:solidFill>
                <a:ln w="12700" algn="ctr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648246" name="Line 54"/>
              <p:cNvSpPr>
                <a:spLocks noChangeShapeType="1"/>
              </p:cNvSpPr>
              <p:nvPr/>
            </p:nvSpPr>
            <p:spPr bwMode="auto">
              <a:xfrm>
                <a:off x="1336" y="1793"/>
                <a:ext cx="0" cy="100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648254" name="Group 62"/>
              <p:cNvGrpSpPr>
                <a:grpSpLocks/>
              </p:cNvGrpSpPr>
              <p:nvPr/>
            </p:nvGrpSpPr>
            <p:grpSpPr bwMode="auto">
              <a:xfrm>
                <a:off x="1333" y="1799"/>
                <a:ext cx="112" cy="103"/>
                <a:chOff x="1554" y="2323"/>
                <a:chExt cx="112" cy="103"/>
              </a:xfrm>
            </p:grpSpPr>
            <p:sp>
              <p:nvSpPr>
                <p:cNvPr id="648255" name="Line 63"/>
                <p:cNvSpPr>
                  <a:spLocks noChangeShapeType="1"/>
                </p:cNvSpPr>
                <p:nvPr/>
              </p:nvSpPr>
              <p:spPr bwMode="auto">
                <a:xfrm>
                  <a:off x="1560" y="2326"/>
                  <a:ext cx="0" cy="100"/>
                </a:xfrm>
                <a:prstGeom prst="line">
                  <a:avLst/>
                </a:prstGeom>
                <a:noFill/>
                <a:ln w="28575">
                  <a:solidFill>
                    <a:srgbClr val="00CC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8256" name="Line 64"/>
                <p:cNvSpPr>
                  <a:spLocks noChangeShapeType="1"/>
                </p:cNvSpPr>
                <p:nvPr/>
              </p:nvSpPr>
              <p:spPr bwMode="auto">
                <a:xfrm>
                  <a:off x="1659" y="2323"/>
                  <a:ext cx="0" cy="100"/>
                </a:xfrm>
                <a:prstGeom prst="line">
                  <a:avLst/>
                </a:prstGeom>
                <a:noFill/>
                <a:ln w="28575">
                  <a:solidFill>
                    <a:srgbClr val="00CC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8257" name="Line 65"/>
                <p:cNvSpPr>
                  <a:spLocks noChangeShapeType="1"/>
                </p:cNvSpPr>
                <p:nvPr/>
              </p:nvSpPr>
              <p:spPr bwMode="auto">
                <a:xfrm>
                  <a:off x="1554" y="2372"/>
                  <a:ext cx="112" cy="0"/>
                </a:xfrm>
                <a:prstGeom prst="line">
                  <a:avLst/>
                </a:prstGeom>
                <a:noFill/>
                <a:ln w="28575">
                  <a:solidFill>
                    <a:srgbClr val="00CC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8258" name="Oval 66"/>
                <p:cNvSpPr>
                  <a:spLocks noChangeArrowheads="1"/>
                </p:cNvSpPr>
                <p:nvPr/>
              </p:nvSpPr>
              <p:spPr bwMode="auto">
                <a:xfrm>
                  <a:off x="1581" y="2341"/>
                  <a:ext cx="56" cy="56"/>
                </a:xfrm>
                <a:prstGeom prst="ellipse">
                  <a:avLst/>
                </a:prstGeom>
                <a:solidFill>
                  <a:srgbClr val="00CC00"/>
                </a:solidFill>
                <a:ln w="12700" algn="ctr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648259" name="Group 67"/>
              <p:cNvGrpSpPr>
                <a:grpSpLocks/>
              </p:cNvGrpSpPr>
              <p:nvPr/>
            </p:nvGrpSpPr>
            <p:grpSpPr bwMode="auto">
              <a:xfrm>
                <a:off x="1159" y="1661"/>
                <a:ext cx="112" cy="103"/>
                <a:chOff x="1554" y="2323"/>
                <a:chExt cx="112" cy="103"/>
              </a:xfrm>
            </p:grpSpPr>
            <p:sp>
              <p:nvSpPr>
                <p:cNvPr id="648260" name="Line 68"/>
                <p:cNvSpPr>
                  <a:spLocks noChangeShapeType="1"/>
                </p:cNvSpPr>
                <p:nvPr/>
              </p:nvSpPr>
              <p:spPr bwMode="auto">
                <a:xfrm>
                  <a:off x="1560" y="2326"/>
                  <a:ext cx="0" cy="100"/>
                </a:xfrm>
                <a:prstGeom prst="line">
                  <a:avLst/>
                </a:prstGeom>
                <a:noFill/>
                <a:ln w="28575">
                  <a:solidFill>
                    <a:srgbClr val="00CC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8261" name="Line 69"/>
                <p:cNvSpPr>
                  <a:spLocks noChangeShapeType="1"/>
                </p:cNvSpPr>
                <p:nvPr/>
              </p:nvSpPr>
              <p:spPr bwMode="auto">
                <a:xfrm>
                  <a:off x="1659" y="2323"/>
                  <a:ext cx="0" cy="100"/>
                </a:xfrm>
                <a:prstGeom prst="line">
                  <a:avLst/>
                </a:prstGeom>
                <a:noFill/>
                <a:ln w="28575">
                  <a:solidFill>
                    <a:srgbClr val="00CC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8262" name="Line 70"/>
                <p:cNvSpPr>
                  <a:spLocks noChangeShapeType="1"/>
                </p:cNvSpPr>
                <p:nvPr/>
              </p:nvSpPr>
              <p:spPr bwMode="auto">
                <a:xfrm>
                  <a:off x="1554" y="2372"/>
                  <a:ext cx="112" cy="0"/>
                </a:xfrm>
                <a:prstGeom prst="line">
                  <a:avLst/>
                </a:prstGeom>
                <a:noFill/>
                <a:ln w="28575">
                  <a:solidFill>
                    <a:srgbClr val="00CC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8263" name="Oval 71"/>
                <p:cNvSpPr>
                  <a:spLocks noChangeArrowheads="1"/>
                </p:cNvSpPr>
                <p:nvPr/>
              </p:nvSpPr>
              <p:spPr bwMode="auto">
                <a:xfrm>
                  <a:off x="1581" y="2341"/>
                  <a:ext cx="56" cy="56"/>
                </a:xfrm>
                <a:prstGeom prst="ellipse">
                  <a:avLst/>
                </a:prstGeom>
                <a:solidFill>
                  <a:srgbClr val="00CC00"/>
                </a:solidFill>
                <a:ln w="12700" algn="ctr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grpSp>
          <p:nvGrpSpPr>
            <p:cNvPr id="648274" name="Group 82"/>
            <p:cNvGrpSpPr>
              <a:grpSpLocks/>
            </p:cNvGrpSpPr>
            <p:nvPr/>
          </p:nvGrpSpPr>
          <p:grpSpPr bwMode="auto">
            <a:xfrm>
              <a:off x="1809" y="2328"/>
              <a:ext cx="51" cy="78"/>
              <a:chOff x="2370" y="3690"/>
              <a:chExt cx="51" cy="78"/>
            </a:xfrm>
          </p:grpSpPr>
          <p:sp>
            <p:nvSpPr>
              <p:cNvPr id="648271" name="Line 79"/>
              <p:cNvSpPr>
                <a:spLocks noChangeShapeType="1"/>
              </p:cNvSpPr>
              <p:nvPr/>
            </p:nvSpPr>
            <p:spPr bwMode="auto">
              <a:xfrm>
                <a:off x="2370" y="3690"/>
                <a:ext cx="48" cy="0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8272" name="Line 80"/>
              <p:cNvSpPr>
                <a:spLocks noChangeShapeType="1"/>
              </p:cNvSpPr>
              <p:nvPr/>
            </p:nvSpPr>
            <p:spPr bwMode="auto">
              <a:xfrm>
                <a:off x="2373" y="3768"/>
                <a:ext cx="48" cy="0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8273" name="Line 81"/>
              <p:cNvSpPr>
                <a:spLocks noChangeShapeType="1"/>
              </p:cNvSpPr>
              <p:nvPr/>
            </p:nvSpPr>
            <p:spPr bwMode="auto">
              <a:xfrm>
                <a:off x="2397" y="3696"/>
                <a:ext cx="0" cy="66"/>
              </a:xfrm>
              <a:prstGeom prst="line">
                <a:avLst/>
              </a:prstGeom>
              <a:noFill/>
              <a:ln w="12700">
                <a:solidFill>
                  <a:srgbClr val="00CC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648275" name="Group 83"/>
            <p:cNvGrpSpPr>
              <a:grpSpLocks/>
            </p:cNvGrpSpPr>
            <p:nvPr/>
          </p:nvGrpSpPr>
          <p:grpSpPr bwMode="auto">
            <a:xfrm>
              <a:off x="1366" y="1807"/>
              <a:ext cx="51" cy="78"/>
              <a:chOff x="2370" y="3690"/>
              <a:chExt cx="51" cy="78"/>
            </a:xfrm>
          </p:grpSpPr>
          <p:sp>
            <p:nvSpPr>
              <p:cNvPr id="648276" name="Line 84"/>
              <p:cNvSpPr>
                <a:spLocks noChangeShapeType="1"/>
              </p:cNvSpPr>
              <p:nvPr/>
            </p:nvSpPr>
            <p:spPr bwMode="auto">
              <a:xfrm>
                <a:off x="2370" y="3690"/>
                <a:ext cx="48" cy="0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8277" name="Line 85"/>
              <p:cNvSpPr>
                <a:spLocks noChangeShapeType="1"/>
              </p:cNvSpPr>
              <p:nvPr/>
            </p:nvSpPr>
            <p:spPr bwMode="auto">
              <a:xfrm>
                <a:off x="2373" y="3768"/>
                <a:ext cx="48" cy="0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8278" name="Line 86"/>
              <p:cNvSpPr>
                <a:spLocks noChangeShapeType="1"/>
              </p:cNvSpPr>
              <p:nvPr/>
            </p:nvSpPr>
            <p:spPr bwMode="auto">
              <a:xfrm>
                <a:off x="2397" y="3696"/>
                <a:ext cx="0" cy="66"/>
              </a:xfrm>
              <a:prstGeom prst="line">
                <a:avLst/>
              </a:prstGeom>
              <a:noFill/>
              <a:ln w="12700">
                <a:solidFill>
                  <a:srgbClr val="00CC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648279" name="Group 87"/>
            <p:cNvGrpSpPr>
              <a:grpSpLocks/>
            </p:cNvGrpSpPr>
            <p:nvPr/>
          </p:nvGrpSpPr>
          <p:grpSpPr bwMode="auto">
            <a:xfrm>
              <a:off x="1189" y="1666"/>
              <a:ext cx="51" cy="78"/>
              <a:chOff x="2370" y="3690"/>
              <a:chExt cx="51" cy="78"/>
            </a:xfrm>
          </p:grpSpPr>
          <p:sp>
            <p:nvSpPr>
              <p:cNvPr id="648280" name="Line 88"/>
              <p:cNvSpPr>
                <a:spLocks noChangeShapeType="1"/>
              </p:cNvSpPr>
              <p:nvPr/>
            </p:nvSpPr>
            <p:spPr bwMode="auto">
              <a:xfrm>
                <a:off x="2370" y="3690"/>
                <a:ext cx="48" cy="0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8281" name="Line 89"/>
              <p:cNvSpPr>
                <a:spLocks noChangeShapeType="1"/>
              </p:cNvSpPr>
              <p:nvPr/>
            </p:nvSpPr>
            <p:spPr bwMode="auto">
              <a:xfrm>
                <a:off x="2373" y="3768"/>
                <a:ext cx="48" cy="0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8282" name="Line 90"/>
              <p:cNvSpPr>
                <a:spLocks noChangeShapeType="1"/>
              </p:cNvSpPr>
              <p:nvPr/>
            </p:nvSpPr>
            <p:spPr bwMode="auto">
              <a:xfrm>
                <a:off x="2397" y="3696"/>
                <a:ext cx="0" cy="66"/>
              </a:xfrm>
              <a:prstGeom prst="line">
                <a:avLst/>
              </a:prstGeom>
              <a:noFill/>
              <a:ln w="12700">
                <a:solidFill>
                  <a:srgbClr val="00CC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15</a:t>
            </a:r>
            <a:r>
              <a:rPr lang="en-US" baseline="30000"/>
              <a:t>th</a:t>
            </a:r>
            <a:r>
              <a:rPr lang="en-US"/>
              <a:t> CEG-SAM Meeting, March 10-12, 2009, Villigen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9BACE8F6-8648-4981-9ECB-378D886CD0C7}" type="slidenum">
              <a:rPr lang="en-GB" sz="1400" b="0">
                <a:solidFill>
                  <a:srgbClr val="000099"/>
                </a:solidFill>
              </a:rPr>
              <a:pPr/>
              <a:t>17</a:t>
            </a:fld>
            <a:endParaRPr lang="en-GB" sz="1400" b="0">
              <a:solidFill>
                <a:srgbClr val="000099"/>
              </a:solidFill>
            </a:endParaRPr>
          </a:p>
        </p:txBody>
      </p:sp>
      <p:sp>
        <p:nvSpPr>
          <p:cNvPr id="678914" name="Rectangle 2"/>
          <p:cNvSpPr>
            <a:spLocks noChangeArrowheads="1"/>
          </p:cNvSpPr>
          <p:nvPr/>
        </p:nvSpPr>
        <p:spPr bwMode="auto">
          <a:xfrm>
            <a:off x="522288" y="-41275"/>
            <a:ext cx="81915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sz="3200">
                <a:solidFill>
                  <a:srgbClr val="000099"/>
                </a:solidFill>
              </a:rPr>
              <a:t>Test results on UO</a:t>
            </a:r>
            <a:r>
              <a:rPr lang="en-US" sz="3200" baseline="-25000">
                <a:solidFill>
                  <a:srgbClr val="000099"/>
                </a:solidFill>
              </a:rPr>
              <a:t>2 </a:t>
            </a:r>
            <a:r>
              <a:rPr lang="en-US" sz="3200">
                <a:solidFill>
                  <a:srgbClr val="000099"/>
                </a:solidFill>
              </a:rPr>
              <a:t>- CaO</a:t>
            </a:r>
            <a:r>
              <a:rPr lang="ru-RU" sz="3200">
                <a:solidFill>
                  <a:srgbClr val="000099"/>
                </a:solidFill>
              </a:rPr>
              <a:t> </a:t>
            </a:r>
            <a:r>
              <a:rPr lang="en-US" sz="3200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system: </a:t>
            </a:r>
            <a:r>
              <a:rPr lang="en-US" sz="3200">
                <a:solidFill>
                  <a:srgbClr val="000099"/>
                </a:solidFill>
              </a:rPr>
              <a:t>PRS 4</a:t>
            </a:r>
            <a:endParaRPr lang="ru-RU" sz="32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78915" name="Rectangle 3"/>
          <p:cNvSpPr>
            <a:spLocks noChangeArrowheads="1"/>
          </p:cNvSpPr>
          <p:nvPr/>
        </p:nvSpPr>
        <p:spPr bwMode="auto">
          <a:xfrm>
            <a:off x="1211263" y="485775"/>
            <a:ext cx="4338637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Char char="Ø"/>
            </a:pPr>
            <a:r>
              <a:rPr lang="en-GB" sz="2400">
                <a:cs typeface="Times New Roman" pitchFamily="18" charset="0"/>
              </a:rPr>
              <a:t>Experimental objectives</a:t>
            </a:r>
            <a:endParaRPr lang="ru-RU" sz="2400"/>
          </a:p>
        </p:txBody>
      </p:sp>
      <p:sp>
        <p:nvSpPr>
          <p:cNvPr id="678916" name="Rectangle 4"/>
          <p:cNvSpPr>
            <a:spLocks noChangeArrowheads="1"/>
          </p:cNvSpPr>
          <p:nvPr/>
        </p:nvSpPr>
        <p:spPr bwMode="auto">
          <a:xfrm>
            <a:off x="1514475" y="825500"/>
            <a:ext cx="5064125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457200" indent="-457200" defTabSz="762000">
              <a:lnSpc>
                <a:spcPct val="7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Determine liquidus temperature </a:t>
            </a:r>
            <a:endParaRPr lang="ru-RU" sz="18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457200" indent="-457200" defTabSz="762000">
              <a:lnSpc>
                <a:spcPct val="7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Determine final solubility of components in the formed solid solutions</a:t>
            </a:r>
            <a:endParaRPr lang="en-US" sz="16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78917" name="Rectangle 5"/>
          <p:cNvSpPr>
            <a:spLocks noChangeArrowheads="1"/>
          </p:cNvSpPr>
          <p:nvPr/>
        </p:nvSpPr>
        <p:spPr bwMode="auto">
          <a:xfrm>
            <a:off x="230188" y="2014538"/>
            <a:ext cx="84201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None/>
            </a:pPr>
            <a:r>
              <a:rPr lang="ru-RU" sz="2000">
                <a:solidFill>
                  <a:srgbClr val="000099"/>
                </a:solidFill>
              </a:rPr>
              <a:t> </a:t>
            </a:r>
            <a:r>
              <a:rPr lang="en-US" sz="1800"/>
              <a:t>VPA IMCC</a:t>
            </a: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  <a:r>
              <a:rPr lang="en-GB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1800"/>
              <a:t>Fragment of the experiment thermogram showing melt surface</a:t>
            </a:r>
            <a:r>
              <a:rPr lang="en-GB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78922" name="Rectangle 10"/>
          <p:cNvSpPr>
            <a:spLocks noChangeArrowheads="1"/>
          </p:cNvSpPr>
          <p:nvPr/>
        </p:nvSpPr>
        <p:spPr bwMode="auto">
          <a:xfrm>
            <a:off x="0" y="5961063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>
            <a:spAutoFit/>
          </a:bodyPr>
          <a:lstStyle/>
          <a:p>
            <a:pPr marL="358775" lvl="2" algn="just" defTabSz="762000">
              <a:buFont typeface="Wingdings" pitchFamily="2" charset="2"/>
              <a:buChar char="ü"/>
              <a:tabLst>
                <a:tab pos="96838" algn="l"/>
              </a:tabLst>
            </a:pPr>
            <a:r>
              <a:rPr lang="en-US" sz="1800"/>
              <a:t>T</a:t>
            </a:r>
            <a:r>
              <a:rPr lang="en-US" sz="1800" baseline="-25000"/>
              <a:t>liq</a:t>
            </a:r>
            <a:r>
              <a:rPr lang="en-US" sz="1800"/>
              <a:t>  </a:t>
            </a:r>
            <a:r>
              <a:rPr lang="en-GB" sz="1800"/>
              <a:t>was measured t</a:t>
            </a:r>
            <a:r>
              <a:rPr lang="en-US" sz="1800"/>
              <a:t>hree</a:t>
            </a:r>
            <a:r>
              <a:rPr lang="en-GB" sz="1800"/>
              <a:t> times: 2</a:t>
            </a:r>
            <a:r>
              <a:rPr lang="ru-RU" sz="1800"/>
              <a:t>188</a:t>
            </a:r>
            <a:r>
              <a:rPr lang="en-GB" sz="1800" baseline="30000"/>
              <a:t>o</a:t>
            </a:r>
            <a:r>
              <a:rPr lang="en-US" sz="1800"/>
              <a:t>C, 2</a:t>
            </a:r>
            <a:r>
              <a:rPr lang="ru-RU" sz="1800"/>
              <a:t>195</a:t>
            </a:r>
            <a:r>
              <a:rPr lang="en-GB" sz="1800"/>
              <a:t> and 2</a:t>
            </a:r>
            <a:r>
              <a:rPr lang="ru-RU" sz="1800"/>
              <a:t>181</a:t>
            </a:r>
            <a:r>
              <a:rPr lang="en-GB" sz="1800" baseline="30000"/>
              <a:t>o</a:t>
            </a:r>
            <a:r>
              <a:rPr lang="en-US" sz="1800"/>
              <a:t>C</a:t>
            </a:r>
            <a:r>
              <a:rPr lang="en-GB" sz="1800"/>
              <a:t> </a:t>
            </a:r>
            <a:r>
              <a:rPr lang="ru-RU" sz="1800"/>
              <a:t> </a:t>
            </a:r>
            <a:r>
              <a:rPr lang="en-US" sz="1800">
                <a:sym typeface="Wingdings" pitchFamily="2" charset="2"/>
              </a:rPr>
              <a:t></a:t>
            </a:r>
            <a:r>
              <a:rPr lang="en-GB" sz="1800"/>
              <a:t> T</a:t>
            </a:r>
            <a:r>
              <a:rPr lang="en-GB" sz="1800" baseline="-25000"/>
              <a:t>liq</a:t>
            </a:r>
            <a:r>
              <a:rPr lang="en-GB" sz="1800"/>
              <a:t>=2</a:t>
            </a:r>
            <a:r>
              <a:rPr lang="ru-RU" sz="1800"/>
              <a:t>188</a:t>
            </a:r>
            <a:r>
              <a:rPr lang="en-US" sz="1800">
                <a:cs typeface="Arial" pitchFamily="34" charset="0"/>
              </a:rPr>
              <a:t>±40</a:t>
            </a:r>
            <a:r>
              <a:rPr lang="en-GB" sz="1800" baseline="30000"/>
              <a:t>o</a:t>
            </a:r>
            <a:r>
              <a:rPr lang="en-GB" sz="1800"/>
              <a:t>C</a:t>
            </a:r>
            <a:r>
              <a:rPr lang="en-GB" sz="1600"/>
              <a:t> </a:t>
            </a:r>
            <a:endParaRPr lang="ru-RU" sz="1600"/>
          </a:p>
        </p:txBody>
      </p:sp>
      <p:sp>
        <p:nvSpPr>
          <p:cNvPr id="678923" name="Rectangle 11"/>
          <p:cNvSpPr>
            <a:spLocks noChangeArrowheads="1"/>
          </p:cNvSpPr>
          <p:nvPr/>
        </p:nvSpPr>
        <p:spPr bwMode="auto">
          <a:xfrm>
            <a:off x="1271588" y="1497013"/>
            <a:ext cx="4346575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/>
              <a:t>Charge composition</a:t>
            </a:r>
            <a:endParaRPr lang="ru-RU" sz="2400"/>
          </a:p>
        </p:txBody>
      </p:sp>
      <p:sp>
        <p:nvSpPr>
          <p:cNvPr id="678924" name="Rectangle 12"/>
          <p:cNvSpPr>
            <a:spLocks noChangeArrowheads="1"/>
          </p:cNvSpPr>
          <p:nvPr/>
        </p:nvSpPr>
        <p:spPr bwMode="auto">
          <a:xfrm>
            <a:off x="1570038" y="1770063"/>
            <a:ext cx="3844925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457200" indent="-457200" defTabSz="7620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Mol%  50UO</a:t>
            </a:r>
            <a:r>
              <a:rPr lang="en-US" sz="1800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 + 50CaO</a:t>
            </a:r>
            <a:endParaRPr lang="en-US" sz="1800" baseline="-250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678927" name="Group 15"/>
          <p:cNvGrpSpPr>
            <a:grpSpLocks/>
          </p:cNvGrpSpPr>
          <p:nvPr/>
        </p:nvGrpSpPr>
        <p:grpSpPr bwMode="auto">
          <a:xfrm>
            <a:off x="811213" y="2235200"/>
            <a:ext cx="6884987" cy="3835400"/>
            <a:chOff x="175" y="1408"/>
            <a:chExt cx="4337" cy="2416"/>
          </a:xfrm>
        </p:grpSpPr>
        <p:pic>
          <p:nvPicPr>
            <p:cNvPr id="678926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" y="1408"/>
              <a:ext cx="4337" cy="24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accent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78925" name="Line 13"/>
            <p:cNvSpPr>
              <a:spLocks noChangeShapeType="1"/>
            </p:cNvSpPr>
            <p:nvPr/>
          </p:nvSpPr>
          <p:spPr bwMode="auto">
            <a:xfrm flipH="1" flipV="1">
              <a:off x="1091" y="1817"/>
              <a:ext cx="166" cy="659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15</a:t>
            </a:r>
            <a:r>
              <a:rPr lang="en-US" baseline="30000"/>
              <a:t>th</a:t>
            </a:r>
            <a:r>
              <a:rPr lang="en-US"/>
              <a:t> CEG-SAM Meeting, March 10-12, 2009, Villigen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17DB5942-DE68-4A85-81D3-D6DAD41ABD62}" type="slidenum">
              <a:rPr lang="en-GB" sz="1400" b="0">
                <a:solidFill>
                  <a:srgbClr val="000099"/>
                </a:solidFill>
              </a:rPr>
              <a:pPr/>
              <a:t>18</a:t>
            </a:fld>
            <a:endParaRPr lang="en-GB" sz="1400" b="0">
              <a:solidFill>
                <a:srgbClr val="000099"/>
              </a:solidFill>
            </a:endParaRPr>
          </a:p>
        </p:txBody>
      </p:sp>
      <p:sp>
        <p:nvSpPr>
          <p:cNvPr id="705538" name="Rectangle 2"/>
          <p:cNvSpPr>
            <a:spLocks noChangeArrowheads="1"/>
          </p:cNvSpPr>
          <p:nvPr/>
        </p:nvSpPr>
        <p:spPr bwMode="auto">
          <a:xfrm>
            <a:off x="471488" y="34925"/>
            <a:ext cx="80899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sz="3200">
                <a:solidFill>
                  <a:srgbClr val="000099"/>
                </a:solidFill>
              </a:rPr>
              <a:t>Test results on UO</a:t>
            </a:r>
            <a:r>
              <a:rPr lang="en-US" sz="3200" baseline="-25000">
                <a:solidFill>
                  <a:srgbClr val="000099"/>
                </a:solidFill>
              </a:rPr>
              <a:t>2 </a:t>
            </a:r>
            <a:r>
              <a:rPr lang="en-US" sz="3200">
                <a:solidFill>
                  <a:srgbClr val="000099"/>
                </a:solidFill>
              </a:rPr>
              <a:t>- CaO</a:t>
            </a:r>
            <a:r>
              <a:rPr lang="ru-RU" sz="3200">
                <a:solidFill>
                  <a:srgbClr val="000099"/>
                </a:solidFill>
              </a:rPr>
              <a:t> </a:t>
            </a:r>
            <a:r>
              <a:rPr lang="en-US" sz="3200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system: </a:t>
            </a:r>
            <a:r>
              <a:rPr lang="en-US" sz="3200">
                <a:solidFill>
                  <a:srgbClr val="000099"/>
                </a:solidFill>
              </a:rPr>
              <a:t>PRS </a:t>
            </a:r>
            <a:r>
              <a:rPr lang="ru-RU" sz="3200">
                <a:solidFill>
                  <a:srgbClr val="000099"/>
                </a:solidFill>
              </a:rPr>
              <a:t>5</a:t>
            </a:r>
            <a:endParaRPr lang="ru-RU" sz="32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05539" name="Rectangle 3"/>
          <p:cNvSpPr>
            <a:spLocks noChangeArrowheads="1"/>
          </p:cNvSpPr>
          <p:nvPr/>
        </p:nvSpPr>
        <p:spPr bwMode="auto">
          <a:xfrm>
            <a:off x="1249363" y="676275"/>
            <a:ext cx="4414837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Char char="Ø"/>
            </a:pPr>
            <a:r>
              <a:rPr lang="en-GB" sz="2400">
                <a:cs typeface="Times New Roman" pitchFamily="18" charset="0"/>
              </a:rPr>
              <a:t>Experimental objectives</a:t>
            </a:r>
            <a:endParaRPr lang="ru-RU" sz="2400"/>
          </a:p>
        </p:txBody>
      </p:sp>
      <p:sp>
        <p:nvSpPr>
          <p:cNvPr id="705540" name="Rectangle 4"/>
          <p:cNvSpPr>
            <a:spLocks noChangeArrowheads="1"/>
          </p:cNvSpPr>
          <p:nvPr/>
        </p:nvSpPr>
        <p:spPr bwMode="auto">
          <a:xfrm>
            <a:off x="1552575" y="1139825"/>
            <a:ext cx="6931025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457200" indent="-457200" defTabSz="762000">
              <a:lnSpc>
                <a:spcPct val="7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Determine liquidus temperature at very high CaO content 								</a:t>
            </a:r>
            <a:r>
              <a:rPr lang="ru-RU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   		</a:t>
            </a: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(indirect determination of CaO melting point)</a:t>
            </a:r>
            <a:endParaRPr lang="ru-RU" sz="18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457200" indent="-457200" defTabSz="762000">
              <a:lnSpc>
                <a:spcPct val="70000"/>
              </a:lnSpc>
              <a:spcBef>
                <a:spcPct val="20000"/>
              </a:spcBef>
              <a:buFont typeface="Wingdings" pitchFamily="2" charset="2"/>
              <a:buNone/>
            </a:pPr>
            <a:endParaRPr lang="ru-RU" sz="18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457200" indent="-457200" defTabSz="762000">
              <a:spcBef>
                <a:spcPct val="20000"/>
              </a:spcBef>
              <a:buFont typeface="Wingdings" pitchFamily="2" charset="2"/>
              <a:buChar char="§"/>
            </a:pPr>
            <a:endParaRPr lang="en-US" sz="16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05544" name="Rectangle 8"/>
          <p:cNvSpPr>
            <a:spLocks noChangeArrowheads="1"/>
          </p:cNvSpPr>
          <p:nvPr/>
        </p:nvSpPr>
        <p:spPr bwMode="auto">
          <a:xfrm>
            <a:off x="1309688" y="1878013"/>
            <a:ext cx="4587875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/>
              <a:t>Charge composition</a:t>
            </a:r>
            <a:endParaRPr lang="ru-RU" sz="2400"/>
          </a:p>
        </p:txBody>
      </p:sp>
      <p:sp>
        <p:nvSpPr>
          <p:cNvPr id="705545" name="Rectangle 9"/>
          <p:cNvSpPr>
            <a:spLocks noChangeArrowheads="1"/>
          </p:cNvSpPr>
          <p:nvPr/>
        </p:nvSpPr>
        <p:spPr bwMode="auto">
          <a:xfrm>
            <a:off x="1595438" y="2260600"/>
            <a:ext cx="38449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457200" indent="-457200" defTabSz="7620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Mol%  </a:t>
            </a:r>
            <a:r>
              <a:rPr lang="ru-RU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UO</a:t>
            </a:r>
            <a:r>
              <a:rPr lang="en-US" sz="1800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 + </a:t>
            </a:r>
            <a:r>
              <a:rPr lang="ru-RU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99</a:t>
            </a: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CaO </a:t>
            </a:r>
            <a:endParaRPr lang="en-US" sz="1800" baseline="-250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05546" name="Rectangle 10"/>
          <p:cNvSpPr>
            <a:spLocks noChangeArrowheads="1"/>
          </p:cNvSpPr>
          <p:nvPr/>
        </p:nvSpPr>
        <p:spPr bwMode="auto">
          <a:xfrm>
            <a:off x="1327150" y="2787650"/>
            <a:ext cx="333057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/>
              <a:t> </a:t>
            </a:r>
            <a:r>
              <a:rPr lang="en-US" sz="2400"/>
              <a:t>Results</a:t>
            </a:r>
            <a:endParaRPr lang="ru-RU" sz="2400"/>
          </a:p>
        </p:txBody>
      </p:sp>
      <p:sp>
        <p:nvSpPr>
          <p:cNvPr id="705547" name="Rectangle 11"/>
          <p:cNvSpPr>
            <a:spLocks noChangeArrowheads="1"/>
          </p:cNvSpPr>
          <p:nvPr/>
        </p:nvSpPr>
        <p:spPr bwMode="auto">
          <a:xfrm>
            <a:off x="373063" y="3268663"/>
            <a:ext cx="8558212" cy="245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5000"/>
              </a:spcBef>
              <a:buFont typeface="Wingdings" pitchFamily="2" charset="2"/>
              <a:buChar char="ü"/>
            </a:pPr>
            <a:r>
              <a:rPr lang="en-US" sz="2000" b="0"/>
              <a:t>Startup heating was successful</a:t>
            </a:r>
            <a:endParaRPr lang="ru-RU" sz="2000" b="0"/>
          </a:p>
          <a:p>
            <a:pPr>
              <a:spcBef>
                <a:spcPct val="25000"/>
              </a:spcBef>
              <a:buFont typeface="Wingdings" pitchFamily="2" charset="2"/>
              <a:buChar char="ü"/>
            </a:pPr>
            <a:r>
              <a:rPr lang="en-US" sz="2000" b="0"/>
              <a:t>Molten pool was not formed and measurements not taken due to low</a:t>
            </a:r>
            <a:r>
              <a:rPr lang="ru-RU" sz="2000" b="0"/>
              <a:t/>
            </a:r>
            <a:br>
              <a:rPr lang="ru-RU" sz="2000" b="0"/>
            </a:br>
            <a:r>
              <a:rPr lang="ru-RU" sz="2000" b="0"/>
              <a:t>  </a:t>
            </a:r>
            <a:r>
              <a:rPr lang="en-US" sz="2000" b="0"/>
              <a:t>electric conductivity of the melt</a:t>
            </a:r>
            <a:endParaRPr lang="ru-RU" sz="2000" b="0"/>
          </a:p>
          <a:p>
            <a:pPr>
              <a:spcBef>
                <a:spcPct val="25000"/>
              </a:spcBef>
              <a:buFont typeface="Wingdings" pitchFamily="2" charset="2"/>
              <a:buChar char="ü"/>
            </a:pPr>
            <a:r>
              <a:rPr lang="en-US" sz="2000" b="0"/>
              <a:t>RASPLAV</a:t>
            </a:r>
            <a:r>
              <a:rPr lang="ru-RU" sz="2000" b="0"/>
              <a:t>-4</a:t>
            </a:r>
            <a:r>
              <a:rPr lang="en-US" sz="2000" b="0"/>
              <a:t> heating current frequency of</a:t>
            </a:r>
            <a:r>
              <a:rPr lang="ru-RU" sz="2000" b="0"/>
              <a:t> 5.28</a:t>
            </a:r>
            <a:r>
              <a:rPr lang="en-US" sz="2000" b="0"/>
              <a:t>MHz</a:t>
            </a:r>
            <a:r>
              <a:rPr lang="ru-RU" sz="2000" b="0"/>
              <a:t> </a:t>
            </a:r>
            <a:r>
              <a:rPr lang="en-US" sz="2000" b="0"/>
              <a:t>is insufficient to</a:t>
            </a:r>
            <a:r>
              <a:rPr lang="ru-RU" sz="2000" b="0"/>
              <a:t/>
            </a:r>
            <a:br>
              <a:rPr lang="ru-RU" sz="2000" b="0"/>
            </a:br>
            <a:r>
              <a:rPr lang="ru-RU" sz="2000" b="0"/>
              <a:t>  </a:t>
            </a:r>
            <a:r>
              <a:rPr lang="en-US" sz="2000" b="0"/>
              <a:t> maintain the pool of this composition in a molten state</a:t>
            </a:r>
            <a:endParaRPr lang="ru-RU" sz="2000" b="0"/>
          </a:p>
          <a:p>
            <a:pPr>
              <a:spcBef>
                <a:spcPct val="25000"/>
              </a:spcBef>
              <a:buFont typeface="Wingdings" pitchFamily="2" charset="2"/>
              <a:buChar char="ü"/>
            </a:pPr>
            <a:r>
              <a:rPr lang="en-US" sz="2000" b="0"/>
              <a:t>Decision is taken to increase the concentration of uranium oxide in the</a:t>
            </a:r>
            <a:r>
              <a:rPr lang="ru-RU" sz="2000" b="0"/>
              <a:t/>
            </a:r>
            <a:br>
              <a:rPr lang="ru-RU" sz="2000" b="0"/>
            </a:br>
            <a:r>
              <a:rPr lang="ru-RU" sz="2000" b="0"/>
              <a:t>  </a:t>
            </a:r>
            <a:r>
              <a:rPr lang="en-US" sz="2000" b="0"/>
              <a:t> next experiment</a:t>
            </a:r>
            <a:endParaRPr lang="ru-RU" sz="2000" b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15</a:t>
            </a:r>
            <a:r>
              <a:rPr lang="en-US" baseline="30000"/>
              <a:t>th</a:t>
            </a:r>
            <a:r>
              <a:rPr lang="en-US"/>
              <a:t> CEG-SAM Meeting, March 10-12, 2009, Villigen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E310CC01-ADD2-4568-9FD5-AE93DD11900A}" type="slidenum">
              <a:rPr lang="en-GB" sz="1400" b="0">
                <a:solidFill>
                  <a:srgbClr val="000099"/>
                </a:solidFill>
              </a:rPr>
              <a:pPr/>
              <a:t>19</a:t>
            </a:fld>
            <a:endParaRPr lang="en-GB" sz="1400" b="0">
              <a:solidFill>
                <a:srgbClr val="000099"/>
              </a:solidFill>
            </a:endParaRPr>
          </a:p>
        </p:txBody>
      </p:sp>
      <p:sp>
        <p:nvSpPr>
          <p:cNvPr id="693250" name="Rectangle 2"/>
          <p:cNvSpPr>
            <a:spLocks noChangeArrowheads="1"/>
          </p:cNvSpPr>
          <p:nvPr/>
        </p:nvSpPr>
        <p:spPr bwMode="auto">
          <a:xfrm>
            <a:off x="306388" y="-28575"/>
            <a:ext cx="85344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sz="3200">
                <a:solidFill>
                  <a:srgbClr val="000099"/>
                </a:solidFill>
              </a:rPr>
              <a:t>Test results on UO</a:t>
            </a:r>
            <a:r>
              <a:rPr lang="en-US" sz="3200" baseline="-25000">
                <a:solidFill>
                  <a:srgbClr val="000099"/>
                </a:solidFill>
              </a:rPr>
              <a:t>2 </a:t>
            </a:r>
            <a:r>
              <a:rPr lang="en-US" sz="3200">
                <a:solidFill>
                  <a:srgbClr val="000099"/>
                </a:solidFill>
              </a:rPr>
              <a:t>- CaO</a:t>
            </a:r>
            <a:r>
              <a:rPr lang="ru-RU" sz="3200">
                <a:solidFill>
                  <a:srgbClr val="000099"/>
                </a:solidFill>
              </a:rPr>
              <a:t> </a:t>
            </a:r>
            <a:r>
              <a:rPr lang="en-US" sz="3200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system: </a:t>
            </a:r>
            <a:r>
              <a:rPr lang="en-US" sz="3200">
                <a:solidFill>
                  <a:srgbClr val="000099"/>
                </a:solidFill>
              </a:rPr>
              <a:t>PRS 6-1</a:t>
            </a:r>
            <a:endParaRPr lang="ru-RU" sz="32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93251" name="Rectangle 3"/>
          <p:cNvSpPr>
            <a:spLocks noChangeArrowheads="1"/>
          </p:cNvSpPr>
          <p:nvPr/>
        </p:nvSpPr>
        <p:spPr bwMode="auto">
          <a:xfrm>
            <a:off x="1198563" y="498475"/>
            <a:ext cx="4364037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Char char="Ø"/>
            </a:pPr>
            <a:r>
              <a:rPr lang="en-GB" sz="2400">
                <a:cs typeface="Times New Roman" pitchFamily="18" charset="0"/>
              </a:rPr>
              <a:t>Experimental objectives</a:t>
            </a:r>
            <a:endParaRPr lang="ru-RU" sz="2400"/>
          </a:p>
        </p:txBody>
      </p:sp>
      <p:sp>
        <p:nvSpPr>
          <p:cNvPr id="693252" name="Rectangle 4"/>
          <p:cNvSpPr>
            <a:spLocks noChangeArrowheads="1"/>
          </p:cNvSpPr>
          <p:nvPr/>
        </p:nvSpPr>
        <p:spPr bwMode="auto">
          <a:xfrm>
            <a:off x="1524000" y="819150"/>
            <a:ext cx="66516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457200" indent="-457200" defTabSz="7620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Determine liquidus temperature at high CaO content </a:t>
            </a:r>
            <a:endParaRPr lang="ru-RU" sz="18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457200" indent="-457200" defTabSz="762000">
              <a:spcBef>
                <a:spcPct val="20000"/>
              </a:spcBef>
              <a:buFont typeface="Wingdings" pitchFamily="2" charset="2"/>
              <a:buChar char="§"/>
            </a:pPr>
            <a:endParaRPr lang="en-US" sz="16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93253" name="Rectangle 5"/>
          <p:cNvSpPr>
            <a:spLocks noChangeArrowheads="1"/>
          </p:cNvSpPr>
          <p:nvPr/>
        </p:nvSpPr>
        <p:spPr bwMode="auto">
          <a:xfrm>
            <a:off x="323850" y="1739900"/>
            <a:ext cx="84201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None/>
            </a:pPr>
            <a:r>
              <a:rPr lang="ru-RU" sz="2000">
                <a:solidFill>
                  <a:srgbClr val="000099"/>
                </a:solidFill>
              </a:rPr>
              <a:t> </a:t>
            </a:r>
            <a:r>
              <a:rPr lang="en-US" sz="1800"/>
              <a:t>VPA IMCC</a:t>
            </a: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  <a:r>
              <a:rPr lang="en-GB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1800"/>
              <a:t>Fragment of the experiment thermogram showing melt surface</a:t>
            </a:r>
            <a:r>
              <a:rPr lang="en-GB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93255" name="Rectangle 7"/>
          <p:cNvSpPr>
            <a:spLocks noChangeArrowheads="1"/>
          </p:cNvSpPr>
          <p:nvPr/>
        </p:nvSpPr>
        <p:spPr bwMode="auto">
          <a:xfrm>
            <a:off x="254000" y="5805488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>
            <a:spAutoFit/>
          </a:bodyPr>
          <a:lstStyle/>
          <a:p>
            <a:pPr marL="358775" lvl="2" algn="just" defTabSz="762000">
              <a:buFont typeface="Wingdings" pitchFamily="2" charset="2"/>
              <a:buChar char="ü"/>
              <a:tabLst>
                <a:tab pos="96838" algn="l"/>
              </a:tabLst>
            </a:pPr>
            <a:r>
              <a:rPr lang="en-US" sz="1800"/>
              <a:t>T</a:t>
            </a:r>
            <a:r>
              <a:rPr lang="en-US" sz="1800" baseline="-25000"/>
              <a:t>liq</a:t>
            </a:r>
            <a:r>
              <a:rPr lang="en-US" sz="1800"/>
              <a:t>  </a:t>
            </a:r>
            <a:r>
              <a:rPr lang="en-GB" sz="1800"/>
              <a:t>was measured t</a:t>
            </a:r>
            <a:r>
              <a:rPr lang="en-US" sz="1800"/>
              <a:t>wo</a:t>
            </a:r>
            <a:r>
              <a:rPr lang="en-GB" sz="1800"/>
              <a:t> times: 2</a:t>
            </a:r>
            <a:r>
              <a:rPr lang="ru-RU" sz="1800"/>
              <a:t>400</a:t>
            </a:r>
            <a:r>
              <a:rPr lang="en-GB" sz="1800" baseline="30000"/>
              <a:t>o</a:t>
            </a:r>
            <a:r>
              <a:rPr lang="en-US" sz="1800"/>
              <a:t>C</a:t>
            </a:r>
            <a:r>
              <a:rPr lang="en-GB" sz="1800"/>
              <a:t> and 2</a:t>
            </a:r>
            <a:r>
              <a:rPr lang="ru-RU" sz="1800"/>
              <a:t>378</a:t>
            </a:r>
            <a:r>
              <a:rPr lang="en-GB" sz="1800" baseline="30000"/>
              <a:t>o</a:t>
            </a:r>
            <a:r>
              <a:rPr lang="en-US" sz="1800"/>
              <a:t>C</a:t>
            </a:r>
            <a:r>
              <a:rPr lang="en-GB" sz="1800"/>
              <a:t> </a:t>
            </a:r>
            <a:r>
              <a:rPr lang="ru-RU" sz="1800"/>
              <a:t> </a:t>
            </a:r>
            <a:r>
              <a:rPr lang="en-US" sz="1800">
                <a:sym typeface="Wingdings" pitchFamily="2" charset="2"/>
              </a:rPr>
              <a:t></a:t>
            </a:r>
            <a:r>
              <a:rPr lang="en-GB" sz="1800"/>
              <a:t> T</a:t>
            </a:r>
            <a:r>
              <a:rPr lang="en-GB" sz="1800" baseline="-25000"/>
              <a:t>liq</a:t>
            </a:r>
            <a:r>
              <a:rPr lang="en-GB" sz="1800"/>
              <a:t>=2</a:t>
            </a:r>
            <a:r>
              <a:rPr lang="ru-RU" sz="1800"/>
              <a:t>389</a:t>
            </a:r>
            <a:r>
              <a:rPr lang="en-US" sz="1800">
                <a:cs typeface="Arial" pitchFamily="34" charset="0"/>
              </a:rPr>
              <a:t>±40</a:t>
            </a:r>
            <a:r>
              <a:rPr lang="en-GB" sz="1800" baseline="30000"/>
              <a:t>o</a:t>
            </a:r>
            <a:r>
              <a:rPr lang="en-GB" sz="1800"/>
              <a:t>C</a:t>
            </a:r>
            <a:r>
              <a:rPr lang="en-GB" sz="1600"/>
              <a:t> </a:t>
            </a:r>
            <a:endParaRPr lang="ru-RU" sz="1600"/>
          </a:p>
        </p:txBody>
      </p:sp>
      <p:sp>
        <p:nvSpPr>
          <p:cNvPr id="693260" name="Rectangle 12"/>
          <p:cNvSpPr>
            <a:spLocks noChangeArrowheads="1"/>
          </p:cNvSpPr>
          <p:nvPr/>
        </p:nvSpPr>
        <p:spPr bwMode="auto">
          <a:xfrm>
            <a:off x="1239838" y="1163638"/>
            <a:ext cx="4041775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/>
              <a:t>Charge composition</a:t>
            </a:r>
            <a:endParaRPr lang="ru-RU" sz="2400"/>
          </a:p>
        </p:txBody>
      </p:sp>
      <p:sp>
        <p:nvSpPr>
          <p:cNvPr id="693261" name="Rectangle 13"/>
          <p:cNvSpPr>
            <a:spLocks noChangeArrowheads="1"/>
          </p:cNvSpPr>
          <p:nvPr/>
        </p:nvSpPr>
        <p:spPr bwMode="auto">
          <a:xfrm>
            <a:off x="1506538" y="1465263"/>
            <a:ext cx="3844925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457200" indent="-457200" defTabSz="7620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Mol%  17.2UO</a:t>
            </a:r>
            <a:r>
              <a:rPr lang="en-US" sz="1800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 + 82.8CaO</a:t>
            </a:r>
            <a:endParaRPr lang="en-US" sz="1800" baseline="-250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693265" name="Group 17"/>
          <p:cNvGrpSpPr>
            <a:grpSpLocks/>
          </p:cNvGrpSpPr>
          <p:nvPr/>
        </p:nvGrpSpPr>
        <p:grpSpPr bwMode="auto">
          <a:xfrm>
            <a:off x="1498600" y="2051050"/>
            <a:ext cx="6054725" cy="3767138"/>
            <a:chOff x="448" y="1172"/>
            <a:chExt cx="3814" cy="2373"/>
          </a:xfrm>
        </p:grpSpPr>
        <p:pic>
          <p:nvPicPr>
            <p:cNvPr id="693264" name="Picture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" y="1172"/>
              <a:ext cx="3814" cy="2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accent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93263" name="Line 15"/>
            <p:cNvSpPr>
              <a:spLocks noChangeShapeType="1"/>
            </p:cNvSpPr>
            <p:nvPr/>
          </p:nvSpPr>
          <p:spPr bwMode="auto">
            <a:xfrm flipH="1" flipV="1">
              <a:off x="1124" y="1529"/>
              <a:ext cx="333" cy="72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15</a:t>
            </a:r>
            <a:r>
              <a:rPr lang="en-US" baseline="30000"/>
              <a:t>th</a:t>
            </a:r>
            <a:r>
              <a:rPr lang="en-US"/>
              <a:t> CEG-SAM Meeting, March 10-12, 2009, Villigen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8168EAB3-3381-4F34-9CDB-86740314B455}" type="slidenum">
              <a:rPr lang="en-GB" sz="1400" b="0">
                <a:solidFill>
                  <a:srgbClr val="000099"/>
                </a:solidFill>
              </a:rPr>
              <a:pPr/>
              <a:t>2</a:t>
            </a:fld>
            <a:endParaRPr lang="en-GB" sz="1400" b="0">
              <a:solidFill>
                <a:srgbClr val="000099"/>
              </a:solidFill>
            </a:endParaRPr>
          </a:p>
        </p:txBody>
      </p:sp>
      <p:sp>
        <p:nvSpPr>
          <p:cNvPr id="580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defTabSz="914400"/>
            <a:r>
              <a:rPr lang="en-GB" sz="3200">
                <a:solidFill>
                  <a:srgbClr val="333399"/>
                </a:solidFill>
                <a:effectLst/>
                <a:cs typeface="Times New Roman" pitchFamily="18" charset="0"/>
              </a:rPr>
              <a:t>Contents</a:t>
            </a:r>
          </a:p>
        </p:txBody>
      </p:sp>
      <p:sp>
        <p:nvSpPr>
          <p:cNvPr id="580613" name="Rectangle 5"/>
          <p:cNvSpPr>
            <a:spLocks noChangeArrowheads="1"/>
          </p:cNvSpPr>
          <p:nvPr/>
        </p:nvSpPr>
        <p:spPr bwMode="auto">
          <a:xfrm>
            <a:off x="479425" y="833438"/>
            <a:ext cx="8664575" cy="474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 sz="1800" i="1">
              <a:cs typeface="Arial" pitchFamily="34" charset="0"/>
            </a:endParaRPr>
          </a:p>
          <a:p>
            <a:pPr marL="817563" lvl="1" indent="-96838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GB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2400" b="0"/>
              <a:t>General information</a:t>
            </a:r>
            <a:endParaRPr lang="ru-RU" sz="2400" b="0"/>
          </a:p>
          <a:p>
            <a:pPr marL="817563" lvl="1" indent="-96838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400" b="0"/>
              <a:t> Project objectives</a:t>
            </a:r>
          </a:p>
          <a:p>
            <a:pPr marL="817563" lvl="1" indent="-96838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400" b="0"/>
              <a:t> PRECOS test matrix</a:t>
            </a:r>
            <a:endParaRPr lang="en-GB" sz="2400" b="0" i="1">
              <a:cs typeface="Times New Roman" pitchFamily="18" charset="0"/>
            </a:endParaRPr>
          </a:p>
          <a:p>
            <a:pPr marL="817563" lvl="1" indent="-96838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400" b="0"/>
              <a:t> Scope of work in the</a:t>
            </a:r>
            <a:r>
              <a:rPr lang="ru-RU" sz="2400" b="0"/>
              <a:t> </a:t>
            </a:r>
            <a:r>
              <a:rPr lang="en-US" sz="2400" b="0"/>
              <a:t>2-3 quarters</a:t>
            </a:r>
          </a:p>
          <a:p>
            <a:pPr marL="817563" lvl="1" indent="-96838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400" b="0"/>
              <a:t> Test results:</a:t>
            </a:r>
          </a:p>
          <a:p>
            <a:pPr marL="817563" lvl="1" indent="-96838" algn="just">
              <a:lnSpc>
                <a:spcPct val="120000"/>
              </a:lnSpc>
              <a:buFont typeface="Wingdings" pitchFamily="2" charset="2"/>
              <a:buNone/>
            </a:pPr>
            <a:r>
              <a:rPr lang="en-US" sz="2400" b="0"/>
              <a:t>			- U-Zr-O system</a:t>
            </a:r>
          </a:p>
          <a:p>
            <a:pPr marL="817563" lvl="1" indent="-96838" algn="just">
              <a:lnSpc>
                <a:spcPct val="120000"/>
              </a:lnSpc>
              <a:buFont typeface="Wingdings" pitchFamily="2" charset="2"/>
              <a:buNone/>
            </a:pPr>
            <a:r>
              <a:rPr lang="en-US" sz="2400" b="0"/>
              <a:t>			- UO</a:t>
            </a:r>
            <a:r>
              <a:rPr lang="en-US" sz="2400" b="0" baseline="-25000"/>
              <a:t>2</a:t>
            </a:r>
            <a:r>
              <a:rPr lang="en-US" sz="2400" b="0"/>
              <a:t>-SiO</a:t>
            </a:r>
            <a:r>
              <a:rPr lang="en-US" sz="2400" b="0" baseline="-25000"/>
              <a:t>2</a:t>
            </a:r>
            <a:r>
              <a:rPr lang="ru-RU" sz="2400" b="0"/>
              <a:t> </a:t>
            </a:r>
            <a:r>
              <a:rPr lang="en-US" sz="2400" b="0"/>
              <a:t>system</a:t>
            </a:r>
          </a:p>
          <a:p>
            <a:pPr marL="817563" lvl="1" indent="-96838" algn="just">
              <a:lnSpc>
                <a:spcPct val="120000"/>
              </a:lnSpc>
              <a:buFont typeface="Wingdings" pitchFamily="2" charset="2"/>
              <a:buNone/>
            </a:pPr>
            <a:r>
              <a:rPr lang="en-US" sz="2400" b="0"/>
              <a:t>			- UO</a:t>
            </a:r>
            <a:r>
              <a:rPr lang="en-US" sz="2400" b="0" baseline="-25000"/>
              <a:t>2</a:t>
            </a:r>
            <a:r>
              <a:rPr lang="en-US" sz="2400" b="0"/>
              <a:t>-CaO</a:t>
            </a:r>
            <a:r>
              <a:rPr lang="ru-RU" sz="2400" b="0"/>
              <a:t> </a:t>
            </a:r>
            <a:r>
              <a:rPr lang="en-US" sz="2400" b="0"/>
              <a:t>system</a:t>
            </a:r>
          </a:p>
          <a:p>
            <a:pPr marL="817563" lvl="1" indent="-96838" algn="just">
              <a:lnSpc>
                <a:spcPct val="120000"/>
              </a:lnSpc>
              <a:buFont typeface="Wingdings" pitchFamily="2" charset="2"/>
              <a:buNone/>
            </a:pPr>
            <a:r>
              <a:rPr lang="en-US" sz="2400" b="0"/>
              <a:t>			- ZrO</a:t>
            </a:r>
            <a:r>
              <a:rPr lang="en-US" sz="2400" b="0" baseline="-25000"/>
              <a:t>2</a:t>
            </a:r>
            <a:r>
              <a:rPr lang="en-US" sz="2400" b="0"/>
              <a:t> - FeO</a:t>
            </a:r>
            <a:r>
              <a:rPr lang="en-US" sz="2400" b="0" baseline="-25000"/>
              <a:t>y</a:t>
            </a:r>
            <a:r>
              <a:rPr lang="ru-RU" sz="2400" b="0" baseline="-25000"/>
              <a:t> </a:t>
            </a:r>
            <a:r>
              <a:rPr lang="en-US" sz="2400" b="0"/>
              <a:t>system</a:t>
            </a:r>
            <a:endParaRPr lang="en-GB" sz="2400" b="0"/>
          </a:p>
          <a:p>
            <a:pPr marL="817563" lvl="1" indent="-96838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400" b="0"/>
              <a:t>Conclusions</a:t>
            </a:r>
            <a:endParaRPr lang="en-GB" sz="2400" b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15</a:t>
            </a:r>
            <a:r>
              <a:rPr lang="en-US" baseline="30000"/>
              <a:t>th</a:t>
            </a:r>
            <a:r>
              <a:rPr lang="en-US"/>
              <a:t> CEG-SAM Meeting, March 10-12, 2009, Villigen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4B8BB049-AF2F-4EB2-86A0-4985E4C69E11}" type="slidenum">
              <a:rPr lang="en-GB" sz="1400" b="0">
                <a:solidFill>
                  <a:srgbClr val="000099"/>
                </a:solidFill>
              </a:rPr>
              <a:pPr/>
              <a:t>20</a:t>
            </a:fld>
            <a:endParaRPr lang="en-GB" sz="1400" b="0">
              <a:solidFill>
                <a:srgbClr val="000099"/>
              </a:solidFill>
            </a:endParaRPr>
          </a:p>
        </p:txBody>
      </p:sp>
      <p:sp>
        <p:nvSpPr>
          <p:cNvPr id="697346" name="Rectangle 2"/>
          <p:cNvSpPr>
            <a:spLocks noChangeArrowheads="1"/>
          </p:cNvSpPr>
          <p:nvPr/>
        </p:nvSpPr>
        <p:spPr bwMode="auto">
          <a:xfrm>
            <a:off x="101600" y="85725"/>
            <a:ext cx="8828088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sz="3200">
                <a:solidFill>
                  <a:srgbClr val="000099"/>
                </a:solidFill>
              </a:rPr>
              <a:t>Test results on UO</a:t>
            </a:r>
            <a:r>
              <a:rPr lang="en-US" sz="3200" baseline="-25000">
                <a:solidFill>
                  <a:srgbClr val="000099"/>
                </a:solidFill>
              </a:rPr>
              <a:t>2 </a:t>
            </a:r>
            <a:r>
              <a:rPr lang="en-US" sz="3200">
                <a:solidFill>
                  <a:srgbClr val="000099"/>
                </a:solidFill>
              </a:rPr>
              <a:t>- CaO</a:t>
            </a:r>
            <a:r>
              <a:rPr lang="ru-RU" sz="3200">
                <a:solidFill>
                  <a:srgbClr val="000099"/>
                </a:solidFill>
              </a:rPr>
              <a:t> </a:t>
            </a:r>
            <a:r>
              <a:rPr lang="en-US" sz="3200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system: </a:t>
            </a:r>
            <a:r>
              <a:rPr lang="en-US" sz="3200">
                <a:solidFill>
                  <a:srgbClr val="000099"/>
                </a:solidFill>
              </a:rPr>
              <a:t>PRS 6-2</a:t>
            </a:r>
            <a:endParaRPr lang="ru-RU" sz="32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97349" name="Rectangle 5"/>
          <p:cNvSpPr>
            <a:spLocks noChangeArrowheads="1"/>
          </p:cNvSpPr>
          <p:nvPr/>
        </p:nvSpPr>
        <p:spPr bwMode="auto">
          <a:xfrm>
            <a:off x="412750" y="1549400"/>
            <a:ext cx="84201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None/>
            </a:pPr>
            <a:r>
              <a:rPr lang="ru-RU" sz="2000">
                <a:solidFill>
                  <a:srgbClr val="000099"/>
                </a:solidFill>
              </a:rPr>
              <a:t> </a:t>
            </a:r>
            <a:r>
              <a:rPr lang="en-US" sz="1800"/>
              <a:t>VPA IMCC</a:t>
            </a: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  <a:r>
              <a:rPr lang="en-GB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1800"/>
              <a:t>Fragment of the experiment thermogram showing melt surface</a:t>
            </a:r>
            <a:r>
              <a:rPr lang="en-GB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97350" name="Rectangle 6"/>
          <p:cNvSpPr>
            <a:spLocks noChangeArrowheads="1"/>
          </p:cNvSpPr>
          <p:nvPr/>
        </p:nvSpPr>
        <p:spPr bwMode="auto">
          <a:xfrm>
            <a:off x="114300" y="5799138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>
            <a:spAutoFit/>
          </a:bodyPr>
          <a:lstStyle/>
          <a:p>
            <a:pPr marL="358775" lvl="2" algn="just" defTabSz="762000">
              <a:buFont typeface="Wingdings" pitchFamily="2" charset="2"/>
              <a:buChar char="ü"/>
              <a:tabLst>
                <a:tab pos="96838" algn="l"/>
              </a:tabLst>
            </a:pPr>
            <a:r>
              <a:rPr lang="en-US" sz="1800"/>
              <a:t>T</a:t>
            </a:r>
            <a:r>
              <a:rPr lang="en-US" sz="1800" baseline="-25000"/>
              <a:t>liq</a:t>
            </a:r>
            <a:r>
              <a:rPr lang="en-US" sz="1800"/>
              <a:t>  </a:t>
            </a:r>
            <a:r>
              <a:rPr lang="en-GB" sz="1800"/>
              <a:t>was measured t</a:t>
            </a:r>
            <a:r>
              <a:rPr lang="en-US" sz="1800"/>
              <a:t>wo</a:t>
            </a:r>
            <a:r>
              <a:rPr lang="en-GB" sz="1800"/>
              <a:t> times: 2</a:t>
            </a:r>
            <a:r>
              <a:rPr lang="en-US" sz="1800"/>
              <a:t>583</a:t>
            </a:r>
            <a:r>
              <a:rPr lang="en-GB" sz="1800" baseline="30000"/>
              <a:t>o</a:t>
            </a:r>
            <a:r>
              <a:rPr lang="en-US" sz="1800"/>
              <a:t>C</a:t>
            </a:r>
            <a:r>
              <a:rPr lang="en-GB" sz="1800"/>
              <a:t> and 2</a:t>
            </a:r>
            <a:r>
              <a:rPr lang="en-US" sz="1800"/>
              <a:t>537</a:t>
            </a:r>
            <a:r>
              <a:rPr lang="en-GB" sz="1800" baseline="30000"/>
              <a:t>o</a:t>
            </a:r>
            <a:r>
              <a:rPr lang="en-US" sz="1800"/>
              <a:t>C</a:t>
            </a:r>
            <a:r>
              <a:rPr lang="en-GB" sz="1800"/>
              <a:t> </a:t>
            </a:r>
            <a:r>
              <a:rPr lang="ru-RU" sz="1800"/>
              <a:t> </a:t>
            </a:r>
            <a:r>
              <a:rPr lang="en-US" sz="1800">
                <a:sym typeface="Wingdings" pitchFamily="2" charset="2"/>
              </a:rPr>
              <a:t></a:t>
            </a:r>
            <a:r>
              <a:rPr lang="en-GB" sz="1800"/>
              <a:t> T</a:t>
            </a:r>
            <a:r>
              <a:rPr lang="en-GB" sz="1800" baseline="-25000"/>
              <a:t>liq</a:t>
            </a:r>
            <a:r>
              <a:rPr lang="en-GB" sz="1800"/>
              <a:t>=</a:t>
            </a:r>
            <a:r>
              <a:rPr lang="en-US" sz="1800"/>
              <a:t>2560</a:t>
            </a:r>
            <a:r>
              <a:rPr lang="en-US" sz="1800">
                <a:cs typeface="Arial" pitchFamily="34" charset="0"/>
              </a:rPr>
              <a:t>±50</a:t>
            </a:r>
            <a:r>
              <a:rPr lang="en-GB" sz="1800" baseline="30000"/>
              <a:t>o</a:t>
            </a:r>
            <a:r>
              <a:rPr lang="en-GB" sz="1800"/>
              <a:t>C</a:t>
            </a:r>
            <a:r>
              <a:rPr lang="en-GB" sz="1600"/>
              <a:t> </a:t>
            </a:r>
            <a:endParaRPr lang="ru-RU" sz="1600"/>
          </a:p>
        </p:txBody>
      </p:sp>
      <p:sp>
        <p:nvSpPr>
          <p:cNvPr id="697352" name="Rectangle 8"/>
          <p:cNvSpPr>
            <a:spLocks noChangeArrowheads="1"/>
          </p:cNvSpPr>
          <p:nvPr/>
        </p:nvSpPr>
        <p:spPr bwMode="auto">
          <a:xfrm>
            <a:off x="1201738" y="769938"/>
            <a:ext cx="4219575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/>
              <a:t>Charge composition</a:t>
            </a:r>
            <a:endParaRPr lang="ru-RU" sz="2400"/>
          </a:p>
        </p:txBody>
      </p:sp>
      <p:sp>
        <p:nvSpPr>
          <p:cNvPr id="697353" name="Rectangle 9"/>
          <p:cNvSpPr>
            <a:spLocks noChangeArrowheads="1"/>
          </p:cNvSpPr>
          <p:nvPr/>
        </p:nvSpPr>
        <p:spPr bwMode="auto">
          <a:xfrm>
            <a:off x="1531938" y="1128713"/>
            <a:ext cx="3844925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457200" indent="-457200" defTabSz="7620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Mol%  10.2UO</a:t>
            </a:r>
            <a:r>
              <a:rPr lang="en-US" sz="1800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 + 89.8CaO</a:t>
            </a:r>
            <a:endParaRPr lang="en-US" sz="1800" baseline="-250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697358" name="Group 14"/>
          <p:cNvGrpSpPr>
            <a:grpSpLocks/>
          </p:cNvGrpSpPr>
          <p:nvPr/>
        </p:nvGrpSpPr>
        <p:grpSpPr bwMode="auto">
          <a:xfrm>
            <a:off x="1189038" y="1746250"/>
            <a:ext cx="6634162" cy="4205288"/>
            <a:chOff x="341" y="1132"/>
            <a:chExt cx="4027" cy="2505"/>
          </a:xfrm>
        </p:grpSpPr>
        <p:pic>
          <p:nvPicPr>
            <p:cNvPr id="697357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" y="1132"/>
              <a:ext cx="4027" cy="2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accent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97356" name="Line 12"/>
            <p:cNvSpPr>
              <a:spLocks noChangeShapeType="1"/>
            </p:cNvSpPr>
            <p:nvPr/>
          </p:nvSpPr>
          <p:spPr bwMode="auto">
            <a:xfrm flipV="1">
              <a:off x="1783" y="1756"/>
              <a:ext cx="200" cy="95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15</a:t>
            </a:r>
            <a:r>
              <a:rPr lang="en-US" baseline="30000"/>
              <a:t>th</a:t>
            </a:r>
            <a:r>
              <a:rPr lang="en-US"/>
              <a:t> CEG-SAM Meeting, March 10-12, 2009, Villigen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B15695B2-6BED-4362-BB7A-569CEFAF21A2}" type="slidenum">
              <a:rPr lang="en-GB" sz="1400" b="0">
                <a:solidFill>
                  <a:srgbClr val="000099"/>
                </a:solidFill>
              </a:rPr>
              <a:pPr/>
              <a:t>21</a:t>
            </a:fld>
            <a:endParaRPr lang="en-GB" sz="1400" b="0">
              <a:solidFill>
                <a:srgbClr val="000099"/>
              </a:solidFill>
            </a:endParaRPr>
          </a:p>
        </p:txBody>
      </p:sp>
      <p:sp>
        <p:nvSpPr>
          <p:cNvPr id="701442" name="Rectangle 2"/>
          <p:cNvSpPr>
            <a:spLocks noChangeArrowheads="1"/>
          </p:cNvSpPr>
          <p:nvPr/>
        </p:nvSpPr>
        <p:spPr bwMode="auto">
          <a:xfrm>
            <a:off x="573088" y="9525"/>
            <a:ext cx="77724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sz="3200">
                <a:solidFill>
                  <a:srgbClr val="000099"/>
                </a:solidFill>
              </a:rPr>
              <a:t>Test results on UO</a:t>
            </a:r>
            <a:r>
              <a:rPr lang="en-US" sz="3200" baseline="-25000">
                <a:solidFill>
                  <a:srgbClr val="000099"/>
                </a:solidFill>
              </a:rPr>
              <a:t>2 </a:t>
            </a:r>
            <a:r>
              <a:rPr lang="en-US" sz="3200">
                <a:solidFill>
                  <a:srgbClr val="000099"/>
                </a:solidFill>
              </a:rPr>
              <a:t>- CaO</a:t>
            </a:r>
            <a:r>
              <a:rPr lang="ru-RU" sz="3200">
                <a:solidFill>
                  <a:srgbClr val="000099"/>
                </a:solidFill>
              </a:rPr>
              <a:t> </a:t>
            </a:r>
            <a:r>
              <a:rPr lang="en-US" sz="3200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system</a:t>
            </a:r>
            <a:endParaRPr lang="ru-RU" sz="32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01521" name="Rectangle 81"/>
          <p:cNvSpPr>
            <a:spLocks noChangeArrowheads="1"/>
          </p:cNvSpPr>
          <p:nvPr/>
        </p:nvSpPr>
        <p:spPr bwMode="auto">
          <a:xfrm>
            <a:off x="4611688" y="842963"/>
            <a:ext cx="4532312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762000">
              <a:buFont typeface="Wingdings" pitchFamily="2" charset="2"/>
              <a:buChar char="Ø"/>
            </a:pPr>
            <a:r>
              <a:rPr lang="en-US" sz="2000" b="0"/>
              <a:t>The eutectics composition and solid</a:t>
            </a:r>
            <a:br>
              <a:rPr lang="en-US" sz="2000" b="0"/>
            </a:br>
            <a:r>
              <a:rPr lang="en-US" sz="2000" b="0"/>
              <a:t>   solutions were synthesized by</a:t>
            </a:r>
            <a:br>
              <a:rPr lang="en-US" sz="2000" b="0"/>
            </a:br>
            <a:r>
              <a:rPr lang="en-US" sz="2000" b="0"/>
              <a:t>   freezing </a:t>
            </a:r>
            <a:r>
              <a:rPr lang="ru-RU" sz="2000" b="0"/>
              <a:t> </a:t>
            </a:r>
            <a:r>
              <a:rPr lang="en-US" sz="2000" b="0"/>
              <a:t>the melt in close-to</a:t>
            </a:r>
            <a:br>
              <a:rPr lang="en-US" sz="2000" b="0"/>
            </a:br>
            <a:r>
              <a:rPr lang="en-US" sz="2000" b="0"/>
              <a:t>   equilibrium conditions at slow </a:t>
            </a:r>
            <a:br>
              <a:rPr lang="en-US" sz="2000" b="0"/>
            </a:br>
            <a:r>
              <a:rPr lang="en-US" sz="2000" b="0"/>
              <a:t>   </a:t>
            </a:r>
            <a:r>
              <a:rPr lang="ru-RU" sz="2000" b="0"/>
              <a:t>(7.5 </a:t>
            </a:r>
            <a:r>
              <a:rPr lang="en-US" sz="2000" b="0"/>
              <a:t>mm</a:t>
            </a:r>
            <a:r>
              <a:rPr lang="ru-RU" sz="2000" b="0"/>
              <a:t>/</a:t>
            </a:r>
            <a:r>
              <a:rPr lang="en-US" sz="2000" b="0"/>
              <a:t>h</a:t>
            </a:r>
            <a:r>
              <a:rPr lang="ru-RU" sz="2000" b="0"/>
              <a:t>)</a:t>
            </a:r>
            <a:r>
              <a:rPr lang="en-US" sz="2000" b="0"/>
              <a:t> and</a:t>
            </a:r>
            <a:r>
              <a:rPr lang="ru-RU" sz="2000" b="0"/>
              <a:t> </a:t>
            </a:r>
            <a:r>
              <a:rPr lang="en-US" sz="2000" b="0"/>
              <a:t>continuous change</a:t>
            </a:r>
            <a:br>
              <a:rPr lang="en-US" sz="2000" b="0"/>
            </a:br>
            <a:r>
              <a:rPr lang="en-US" sz="2000" b="0"/>
              <a:t>   of crucible position versus the</a:t>
            </a:r>
            <a:br>
              <a:rPr lang="en-US" sz="2000" b="0"/>
            </a:br>
            <a:r>
              <a:rPr lang="en-US" sz="2000" b="0"/>
              <a:t>   inductor</a:t>
            </a:r>
          </a:p>
          <a:p>
            <a:pPr defTabSz="762000">
              <a:buFont typeface="Wingdings" pitchFamily="2" charset="2"/>
              <a:buChar char="Ø"/>
            </a:pPr>
            <a:endParaRPr lang="en-US" sz="2000" b="0"/>
          </a:p>
          <a:p>
            <a:pPr defTabSz="762000">
              <a:buFont typeface="Wingdings" pitchFamily="2" charset="2"/>
              <a:buChar char="Ø"/>
            </a:pPr>
            <a:r>
              <a:rPr lang="en-US" sz="2000" b="0"/>
              <a:t> SEM/EDX in progress </a:t>
            </a:r>
          </a:p>
          <a:p>
            <a:pPr defTabSz="762000">
              <a:buFont typeface="Wingdings" pitchFamily="2" charset="2"/>
              <a:buChar char="Ø"/>
            </a:pPr>
            <a:endParaRPr lang="en-US" sz="2000" b="0"/>
          </a:p>
          <a:p>
            <a:pPr defTabSz="762000">
              <a:buFont typeface="Wingdings" pitchFamily="2" charset="2"/>
              <a:buChar char="Ø"/>
            </a:pPr>
            <a:r>
              <a:rPr lang="en-US" sz="2000" b="0"/>
              <a:t> Yellow dots– results of the </a:t>
            </a:r>
          </a:p>
          <a:p>
            <a:pPr defTabSz="762000"/>
            <a:r>
              <a:rPr lang="en-US" sz="2000" b="0"/>
              <a:t>    present work (Analysis of sample</a:t>
            </a:r>
            <a:br>
              <a:rPr lang="en-US" sz="2000" b="0"/>
            </a:br>
            <a:r>
              <a:rPr lang="en-US" sz="2000" b="0"/>
              <a:t>   composition at </a:t>
            </a:r>
            <a:r>
              <a:rPr lang="ru-RU" sz="2000" b="0"/>
              <a:t> </a:t>
            </a:r>
            <a:r>
              <a:rPr lang="en-US" sz="2000" b="0"/>
              <a:t>T</a:t>
            </a:r>
            <a:r>
              <a:rPr lang="en-US" sz="2000" b="0" baseline="-25000"/>
              <a:t>liq </a:t>
            </a:r>
            <a:r>
              <a:rPr lang="en-US" sz="2000" b="0"/>
              <a:t>measurements</a:t>
            </a:r>
            <a:br>
              <a:rPr lang="en-US" sz="2000" b="0"/>
            </a:br>
            <a:r>
              <a:rPr lang="en-US" sz="2000" b="0"/>
              <a:t>   are in progress. Plotted dots</a:t>
            </a:r>
            <a:br>
              <a:rPr lang="en-US" sz="2000" b="0"/>
            </a:br>
            <a:r>
              <a:rPr lang="en-US" sz="2000" b="0"/>
              <a:t>    represent </a:t>
            </a:r>
            <a:r>
              <a:rPr lang="ru-RU" sz="2000" b="0"/>
              <a:t> </a:t>
            </a:r>
            <a:r>
              <a:rPr lang="en-US" sz="2000" b="0"/>
              <a:t>charge composition</a:t>
            </a:r>
            <a:r>
              <a:rPr lang="ru-RU" sz="2000" b="0"/>
              <a:t>) </a:t>
            </a:r>
            <a:endParaRPr lang="ru-RU" sz="1800"/>
          </a:p>
        </p:txBody>
      </p:sp>
      <p:sp>
        <p:nvSpPr>
          <p:cNvPr id="701767" name="Text Box 327"/>
          <p:cNvSpPr txBox="1">
            <a:spLocks noChangeArrowheads="1"/>
          </p:cNvSpPr>
          <p:nvPr/>
        </p:nvSpPr>
        <p:spPr bwMode="auto">
          <a:xfrm>
            <a:off x="334963" y="5472113"/>
            <a:ext cx="9874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7145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2860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/>
            <a:r>
              <a:rPr lang="en-US" sz="1600">
                <a:solidFill>
                  <a:srgbClr val="006600"/>
                </a:solidFill>
                <a:latin typeface="Arial" pitchFamily="34" charset="0"/>
              </a:rPr>
              <a:t>Amato I.</a:t>
            </a:r>
          </a:p>
          <a:p>
            <a:pPr algn="ctr"/>
            <a:r>
              <a:rPr lang="en-US" sz="1600">
                <a:solidFill>
                  <a:srgbClr val="006600"/>
                </a:solidFill>
                <a:latin typeface="Arial" pitchFamily="34" charset="0"/>
              </a:rPr>
              <a:t>(1966)</a:t>
            </a:r>
            <a:endParaRPr lang="ru-RU" sz="1600">
              <a:solidFill>
                <a:srgbClr val="006600"/>
              </a:solidFill>
              <a:latin typeface="Arial" pitchFamily="34" charset="0"/>
            </a:endParaRPr>
          </a:p>
        </p:txBody>
      </p:sp>
      <p:sp>
        <p:nvSpPr>
          <p:cNvPr id="701768" name="Text Box 328"/>
          <p:cNvSpPr txBox="1">
            <a:spLocks noChangeArrowheads="1"/>
          </p:cNvSpPr>
          <p:nvPr/>
        </p:nvSpPr>
        <p:spPr bwMode="auto">
          <a:xfrm>
            <a:off x="2921000" y="5076825"/>
            <a:ext cx="158432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7145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2860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/>
            <a:r>
              <a:rPr lang="en-US" sz="1600">
                <a:solidFill>
                  <a:schemeClr val="accent2"/>
                </a:solidFill>
                <a:latin typeface="Arial" pitchFamily="34" charset="0"/>
              </a:rPr>
              <a:t>Alberman K.B.</a:t>
            </a:r>
          </a:p>
          <a:p>
            <a:pPr algn="ctr"/>
            <a:r>
              <a:rPr lang="en-US" sz="1600">
                <a:solidFill>
                  <a:schemeClr val="accent2"/>
                </a:solidFill>
                <a:latin typeface="Arial" pitchFamily="34" charset="0"/>
              </a:rPr>
              <a:t>Blakey R.C.</a:t>
            </a:r>
          </a:p>
          <a:p>
            <a:pPr algn="ctr"/>
            <a:r>
              <a:rPr lang="en-US" sz="1600">
                <a:solidFill>
                  <a:schemeClr val="accent2"/>
                </a:solidFill>
                <a:latin typeface="Arial" pitchFamily="34" charset="0"/>
              </a:rPr>
              <a:t>Anderson J.S.</a:t>
            </a:r>
          </a:p>
          <a:p>
            <a:pPr algn="ctr"/>
            <a:r>
              <a:rPr lang="en-US" sz="1600">
                <a:solidFill>
                  <a:schemeClr val="accent2"/>
                </a:solidFill>
                <a:latin typeface="Arial" pitchFamily="34" charset="0"/>
              </a:rPr>
              <a:t>(1951)</a:t>
            </a:r>
            <a:endParaRPr lang="ru-RU" sz="160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701769" name="Text Box 329"/>
          <p:cNvSpPr txBox="1">
            <a:spLocks noChangeArrowheads="1"/>
          </p:cNvSpPr>
          <p:nvPr/>
        </p:nvSpPr>
        <p:spPr bwMode="auto">
          <a:xfrm>
            <a:off x="1652588" y="5284788"/>
            <a:ext cx="96361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7145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2860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/>
            <a:r>
              <a:rPr lang="en-US" sz="1600">
                <a:solidFill>
                  <a:srgbClr val="FF3300"/>
                </a:solidFill>
                <a:latin typeface="Arial" pitchFamily="34" charset="0"/>
              </a:rPr>
              <a:t>Holc J.</a:t>
            </a:r>
          </a:p>
          <a:p>
            <a:pPr algn="ctr"/>
            <a:r>
              <a:rPr lang="en-US" sz="1600">
                <a:solidFill>
                  <a:srgbClr val="FF3300"/>
                </a:solidFill>
                <a:latin typeface="Arial" pitchFamily="34" charset="0"/>
              </a:rPr>
              <a:t>Kolar D.</a:t>
            </a:r>
          </a:p>
          <a:p>
            <a:pPr algn="ctr"/>
            <a:r>
              <a:rPr lang="en-US" sz="1600">
                <a:solidFill>
                  <a:srgbClr val="FF3300"/>
                </a:solidFill>
                <a:latin typeface="Arial" pitchFamily="34" charset="0"/>
              </a:rPr>
              <a:t>(1986)</a:t>
            </a:r>
            <a:endParaRPr lang="ru-RU" sz="1600">
              <a:solidFill>
                <a:srgbClr val="FF3300"/>
              </a:solidFill>
              <a:latin typeface="Arial" pitchFamily="34" charset="0"/>
            </a:endParaRPr>
          </a:p>
        </p:txBody>
      </p:sp>
      <p:grpSp>
        <p:nvGrpSpPr>
          <p:cNvPr id="701796" name="Group 356"/>
          <p:cNvGrpSpPr>
            <a:grpSpLocks/>
          </p:cNvGrpSpPr>
          <p:nvPr/>
        </p:nvGrpSpPr>
        <p:grpSpPr bwMode="auto">
          <a:xfrm>
            <a:off x="274638" y="501650"/>
            <a:ext cx="4194175" cy="4810125"/>
            <a:chOff x="414" y="516"/>
            <a:chExt cx="2260" cy="2815"/>
          </a:xfrm>
        </p:grpSpPr>
        <p:sp>
          <p:nvSpPr>
            <p:cNvPr id="701535" name="Freeform 95"/>
            <p:cNvSpPr>
              <a:spLocks/>
            </p:cNvSpPr>
            <p:nvPr/>
          </p:nvSpPr>
          <p:spPr bwMode="auto">
            <a:xfrm flipH="1">
              <a:off x="1266" y="2044"/>
              <a:ext cx="8" cy="285"/>
            </a:xfrm>
            <a:custGeom>
              <a:avLst/>
              <a:gdLst>
                <a:gd name="T0" fmla="*/ 0 w 13"/>
                <a:gd name="T1" fmla="*/ 961 h 961"/>
                <a:gd name="T2" fmla="*/ 0 w 13"/>
                <a:gd name="T3" fmla="*/ 891 h 961"/>
                <a:gd name="T4" fmla="*/ 0 w 13"/>
                <a:gd name="T5" fmla="*/ 820 h 961"/>
                <a:gd name="T6" fmla="*/ 0 w 13"/>
                <a:gd name="T7" fmla="*/ 750 h 961"/>
                <a:gd name="T8" fmla="*/ 0 w 13"/>
                <a:gd name="T9" fmla="*/ 679 h 961"/>
                <a:gd name="T10" fmla="*/ 0 w 13"/>
                <a:gd name="T11" fmla="*/ 608 h 961"/>
                <a:gd name="T12" fmla="*/ 0 w 13"/>
                <a:gd name="T13" fmla="*/ 538 h 961"/>
                <a:gd name="T14" fmla="*/ 0 w 13"/>
                <a:gd name="T15" fmla="*/ 468 h 961"/>
                <a:gd name="T16" fmla="*/ 0 w 13"/>
                <a:gd name="T17" fmla="*/ 397 h 961"/>
                <a:gd name="T18" fmla="*/ 6 w 13"/>
                <a:gd name="T19" fmla="*/ 392 h 961"/>
                <a:gd name="T20" fmla="*/ 13 w 13"/>
                <a:gd name="T21" fmla="*/ 385 h 961"/>
                <a:gd name="T22" fmla="*/ 13 w 13"/>
                <a:gd name="T23" fmla="*/ 339 h 961"/>
                <a:gd name="T24" fmla="*/ 13 w 13"/>
                <a:gd name="T25" fmla="*/ 292 h 961"/>
                <a:gd name="T26" fmla="*/ 13 w 13"/>
                <a:gd name="T27" fmla="*/ 245 h 961"/>
                <a:gd name="T28" fmla="*/ 13 w 13"/>
                <a:gd name="T29" fmla="*/ 199 h 961"/>
                <a:gd name="T30" fmla="*/ 13 w 13"/>
                <a:gd name="T31" fmla="*/ 152 h 961"/>
                <a:gd name="T32" fmla="*/ 13 w 13"/>
                <a:gd name="T33" fmla="*/ 106 h 961"/>
                <a:gd name="T34" fmla="*/ 13 w 13"/>
                <a:gd name="T35" fmla="*/ 59 h 961"/>
                <a:gd name="T36" fmla="*/ 13 w 13"/>
                <a:gd name="T37" fmla="*/ 13 h 961"/>
                <a:gd name="T38" fmla="*/ 7 w 13"/>
                <a:gd name="T39" fmla="*/ 7 h 961"/>
                <a:gd name="T40" fmla="*/ 0 w 13"/>
                <a:gd name="T41" fmla="*/ 0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961">
                  <a:moveTo>
                    <a:pt x="0" y="961"/>
                  </a:moveTo>
                  <a:lnTo>
                    <a:pt x="0" y="891"/>
                  </a:lnTo>
                  <a:lnTo>
                    <a:pt x="0" y="820"/>
                  </a:lnTo>
                  <a:lnTo>
                    <a:pt x="0" y="750"/>
                  </a:lnTo>
                  <a:lnTo>
                    <a:pt x="0" y="679"/>
                  </a:lnTo>
                  <a:lnTo>
                    <a:pt x="0" y="608"/>
                  </a:lnTo>
                  <a:lnTo>
                    <a:pt x="0" y="538"/>
                  </a:lnTo>
                  <a:lnTo>
                    <a:pt x="0" y="468"/>
                  </a:lnTo>
                  <a:lnTo>
                    <a:pt x="0" y="397"/>
                  </a:lnTo>
                  <a:lnTo>
                    <a:pt x="6" y="392"/>
                  </a:lnTo>
                  <a:lnTo>
                    <a:pt x="13" y="385"/>
                  </a:lnTo>
                  <a:lnTo>
                    <a:pt x="13" y="339"/>
                  </a:lnTo>
                  <a:lnTo>
                    <a:pt x="13" y="292"/>
                  </a:lnTo>
                  <a:lnTo>
                    <a:pt x="13" y="245"/>
                  </a:lnTo>
                  <a:lnTo>
                    <a:pt x="13" y="199"/>
                  </a:lnTo>
                  <a:lnTo>
                    <a:pt x="13" y="152"/>
                  </a:lnTo>
                  <a:lnTo>
                    <a:pt x="13" y="106"/>
                  </a:lnTo>
                  <a:lnTo>
                    <a:pt x="13" y="59"/>
                  </a:lnTo>
                  <a:lnTo>
                    <a:pt x="13" y="13"/>
                  </a:lnTo>
                  <a:lnTo>
                    <a:pt x="7" y="7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36" name="Freeform 96"/>
            <p:cNvSpPr>
              <a:spLocks/>
            </p:cNvSpPr>
            <p:nvPr/>
          </p:nvSpPr>
          <p:spPr bwMode="auto">
            <a:xfrm flipH="1">
              <a:off x="1595" y="1922"/>
              <a:ext cx="5" cy="402"/>
            </a:xfrm>
            <a:custGeom>
              <a:avLst/>
              <a:gdLst>
                <a:gd name="T0" fmla="*/ 12 w 12"/>
                <a:gd name="T1" fmla="*/ 1356 h 1356"/>
                <a:gd name="T2" fmla="*/ 12 w 12"/>
                <a:gd name="T3" fmla="*/ 1348 h 1356"/>
                <a:gd name="T4" fmla="*/ 12 w 12"/>
                <a:gd name="T5" fmla="*/ 1339 h 1356"/>
                <a:gd name="T6" fmla="*/ 12 w 12"/>
                <a:gd name="T7" fmla="*/ 1330 h 1356"/>
                <a:gd name="T8" fmla="*/ 12 w 12"/>
                <a:gd name="T9" fmla="*/ 1321 h 1356"/>
                <a:gd name="T10" fmla="*/ 7 w 12"/>
                <a:gd name="T11" fmla="*/ 1315 h 1356"/>
                <a:gd name="T12" fmla="*/ 0 w 12"/>
                <a:gd name="T13" fmla="*/ 1309 h 1356"/>
                <a:gd name="T14" fmla="*/ 0 w 12"/>
                <a:gd name="T15" fmla="*/ 1282 h 1356"/>
                <a:gd name="T16" fmla="*/ 0 w 12"/>
                <a:gd name="T17" fmla="*/ 1255 h 1356"/>
                <a:gd name="T18" fmla="*/ 0 w 12"/>
                <a:gd name="T19" fmla="*/ 1228 h 1356"/>
                <a:gd name="T20" fmla="*/ 0 w 12"/>
                <a:gd name="T21" fmla="*/ 1201 h 1356"/>
                <a:gd name="T22" fmla="*/ 0 w 12"/>
                <a:gd name="T23" fmla="*/ 1175 h 1356"/>
                <a:gd name="T24" fmla="*/ 0 w 12"/>
                <a:gd name="T25" fmla="*/ 1148 h 1356"/>
                <a:gd name="T26" fmla="*/ 0 w 12"/>
                <a:gd name="T27" fmla="*/ 1121 h 1356"/>
                <a:gd name="T28" fmla="*/ 0 w 12"/>
                <a:gd name="T29" fmla="*/ 1093 h 1356"/>
                <a:gd name="T30" fmla="*/ 6 w 12"/>
                <a:gd name="T31" fmla="*/ 1087 h 1356"/>
                <a:gd name="T32" fmla="*/ 12 w 12"/>
                <a:gd name="T33" fmla="*/ 1081 h 1356"/>
                <a:gd name="T34" fmla="*/ 12 w 12"/>
                <a:gd name="T35" fmla="*/ 1051 h 1356"/>
                <a:gd name="T36" fmla="*/ 12 w 12"/>
                <a:gd name="T37" fmla="*/ 1021 h 1356"/>
                <a:gd name="T38" fmla="*/ 12 w 12"/>
                <a:gd name="T39" fmla="*/ 991 h 1356"/>
                <a:gd name="T40" fmla="*/ 12 w 12"/>
                <a:gd name="T41" fmla="*/ 961 h 1356"/>
                <a:gd name="T42" fmla="*/ 12 w 12"/>
                <a:gd name="T43" fmla="*/ 931 h 1356"/>
                <a:gd name="T44" fmla="*/ 12 w 12"/>
                <a:gd name="T45" fmla="*/ 900 h 1356"/>
                <a:gd name="T46" fmla="*/ 12 w 12"/>
                <a:gd name="T47" fmla="*/ 871 h 1356"/>
                <a:gd name="T48" fmla="*/ 12 w 12"/>
                <a:gd name="T49" fmla="*/ 841 h 1356"/>
                <a:gd name="T50" fmla="*/ 7 w 12"/>
                <a:gd name="T51" fmla="*/ 835 h 1356"/>
                <a:gd name="T52" fmla="*/ 0 w 12"/>
                <a:gd name="T53" fmla="*/ 829 h 1356"/>
                <a:gd name="T54" fmla="*/ 0 w 12"/>
                <a:gd name="T55" fmla="*/ 798 h 1356"/>
                <a:gd name="T56" fmla="*/ 0 w 12"/>
                <a:gd name="T57" fmla="*/ 769 h 1356"/>
                <a:gd name="T58" fmla="*/ 0 w 12"/>
                <a:gd name="T59" fmla="*/ 739 h 1356"/>
                <a:gd name="T60" fmla="*/ 0 w 12"/>
                <a:gd name="T61" fmla="*/ 708 h 1356"/>
                <a:gd name="T62" fmla="*/ 6 w 12"/>
                <a:gd name="T63" fmla="*/ 703 h 1356"/>
                <a:gd name="T64" fmla="*/ 12 w 12"/>
                <a:gd name="T65" fmla="*/ 698 h 1356"/>
                <a:gd name="T66" fmla="*/ 12 w 12"/>
                <a:gd name="T67" fmla="*/ 685 h 1356"/>
                <a:gd name="T68" fmla="*/ 12 w 12"/>
                <a:gd name="T69" fmla="*/ 673 h 1356"/>
                <a:gd name="T70" fmla="*/ 7 w 12"/>
                <a:gd name="T71" fmla="*/ 667 h 1356"/>
                <a:gd name="T72" fmla="*/ 0 w 12"/>
                <a:gd name="T73" fmla="*/ 661 h 1356"/>
                <a:gd name="T74" fmla="*/ 0 w 12"/>
                <a:gd name="T75" fmla="*/ 631 h 1356"/>
                <a:gd name="T76" fmla="*/ 0 w 12"/>
                <a:gd name="T77" fmla="*/ 601 h 1356"/>
                <a:gd name="T78" fmla="*/ 0 w 12"/>
                <a:gd name="T79" fmla="*/ 571 h 1356"/>
                <a:gd name="T80" fmla="*/ 0 w 12"/>
                <a:gd name="T81" fmla="*/ 541 h 1356"/>
                <a:gd name="T82" fmla="*/ 6 w 12"/>
                <a:gd name="T83" fmla="*/ 535 h 1356"/>
                <a:gd name="T84" fmla="*/ 12 w 12"/>
                <a:gd name="T85" fmla="*/ 529 h 1356"/>
                <a:gd name="T86" fmla="*/ 12 w 12"/>
                <a:gd name="T87" fmla="*/ 523 h 1356"/>
                <a:gd name="T88" fmla="*/ 12 w 12"/>
                <a:gd name="T89" fmla="*/ 516 h 1356"/>
                <a:gd name="T90" fmla="*/ 7 w 12"/>
                <a:gd name="T91" fmla="*/ 510 h 1356"/>
                <a:gd name="T92" fmla="*/ 0 w 12"/>
                <a:gd name="T93" fmla="*/ 504 h 1356"/>
                <a:gd name="T94" fmla="*/ 0 w 12"/>
                <a:gd name="T95" fmla="*/ 441 h 1356"/>
                <a:gd name="T96" fmla="*/ 0 w 12"/>
                <a:gd name="T97" fmla="*/ 379 h 1356"/>
                <a:gd name="T98" fmla="*/ 0 w 12"/>
                <a:gd name="T99" fmla="*/ 316 h 1356"/>
                <a:gd name="T100" fmla="*/ 0 w 12"/>
                <a:gd name="T101" fmla="*/ 252 h 1356"/>
                <a:gd name="T102" fmla="*/ 0 w 12"/>
                <a:gd name="T103" fmla="*/ 190 h 1356"/>
                <a:gd name="T104" fmla="*/ 0 w 12"/>
                <a:gd name="T105" fmla="*/ 127 h 1356"/>
                <a:gd name="T106" fmla="*/ 0 w 12"/>
                <a:gd name="T107" fmla="*/ 64 h 1356"/>
                <a:gd name="T108" fmla="*/ 0 w 12"/>
                <a:gd name="T10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" h="1356">
                  <a:moveTo>
                    <a:pt x="12" y="1356"/>
                  </a:moveTo>
                  <a:lnTo>
                    <a:pt x="12" y="1348"/>
                  </a:lnTo>
                  <a:lnTo>
                    <a:pt x="12" y="1339"/>
                  </a:lnTo>
                  <a:lnTo>
                    <a:pt x="12" y="1330"/>
                  </a:lnTo>
                  <a:lnTo>
                    <a:pt x="12" y="1321"/>
                  </a:lnTo>
                  <a:lnTo>
                    <a:pt x="7" y="1315"/>
                  </a:lnTo>
                  <a:lnTo>
                    <a:pt x="0" y="1309"/>
                  </a:lnTo>
                  <a:lnTo>
                    <a:pt x="0" y="1282"/>
                  </a:lnTo>
                  <a:lnTo>
                    <a:pt x="0" y="1255"/>
                  </a:lnTo>
                  <a:lnTo>
                    <a:pt x="0" y="1228"/>
                  </a:lnTo>
                  <a:lnTo>
                    <a:pt x="0" y="1201"/>
                  </a:lnTo>
                  <a:lnTo>
                    <a:pt x="0" y="1175"/>
                  </a:lnTo>
                  <a:lnTo>
                    <a:pt x="0" y="1148"/>
                  </a:lnTo>
                  <a:lnTo>
                    <a:pt x="0" y="1121"/>
                  </a:lnTo>
                  <a:lnTo>
                    <a:pt x="0" y="1093"/>
                  </a:lnTo>
                  <a:lnTo>
                    <a:pt x="6" y="1087"/>
                  </a:lnTo>
                  <a:lnTo>
                    <a:pt x="12" y="1081"/>
                  </a:lnTo>
                  <a:lnTo>
                    <a:pt x="12" y="1051"/>
                  </a:lnTo>
                  <a:lnTo>
                    <a:pt x="12" y="1021"/>
                  </a:lnTo>
                  <a:lnTo>
                    <a:pt x="12" y="991"/>
                  </a:lnTo>
                  <a:lnTo>
                    <a:pt x="12" y="961"/>
                  </a:lnTo>
                  <a:lnTo>
                    <a:pt x="12" y="931"/>
                  </a:lnTo>
                  <a:lnTo>
                    <a:pt x="12" y="900"/>
                  </a:lnTo>
                  <a:lnTo>
                    <a:pt x="12" y="871"/>
                  </a:lnTo>
                  <a:lnTo>
                    <a:pt x="12" y="841"/>
                  </a:lnTo>
                  <a:lnTo>
                    <a:pt x="7" y="835"/>
                  </a:lnTo>
                  <a:lnTo>
                    <a:pt x="0" y="829"/>
                  </a:lnTo>
                  <a:lnTo>
                    <a:pt x="0" y="798"/>
                  </a:lnTo>
                  <a:lnTo>
                    <a:pt x="0" y="769"/>
                  </a:lnTo>
                  <a:lnTo>
                    <a:pt x="0" y="739"/>
                  </a:lnTo>
                  <a:lnTo>
                    <a:pt x="0" y="708"/>
                  </a:lnTo>
                  <a:lnTo>
                    <a:pt x="6" y="703"/>
                  </a:lnTo>
                  <a:lnTo>
                    <a:pt x="12" y="698"/>
                  </a:lnTo>
                  <a:lnTo>
                    <a:pt x="12" y="685"/>
                  </a:lnTo>
                  <a:lnTo>
                    <a:pt x="12" y="673"/>
                  </a:lnTo>
                  <a:lnTo>
                    <a:pt x="7" y="667"/>
                  </a:lnTo>
                  <a:lnTo>
                    <a:pt x="0" y="661"/>
                  </a:lnTo>
                  <a:lnTo>
                    <a:pt x="0" y="631"/>
                  </a:lnTo>
                  <a:lnTo>
                    <a:pt x="0" y="601"/>
                  </a:lnTo>
                  <a:lnTo>
                    <a:pt x="0" y="571"/>
                  </a:lnTo>
                  <a:lnTo>
                    <a:pt x="0" y="541"/>
                  </a:lnTo>
                  <a:lnTo>
                    <a:pt x="6" y="535"/>
                  </a:lnTo>
                  <a:lnTo>
                    <a:pt x="12" y="529"/>
                  </a:lnTo>
                  <a:lnTo>
                    <a:pt x="12" y="523"/>
                  </a:lnTo>
                  <a:lnTo>
                    <a:pt x="12" y="516"/>
                  </a:lnTo>
                  <a:lnTo>
                    <a:pt x="7" y="510"/>
                  </a:lnTo>
                  <a:lnTo>
                    <a:pt x="0" y="504"/>
                  </a:lnTo>
                  <a:lnTo>
                    <a:pt x="0" y="441"/>
                  </a:lnTo>
                  <a:lnTo>
                    <a:pt x="0" y="379"/>
                  </a:lnTo>
                  <a:lnTo>
                    <a:pt x="0" y="316"/>
                  </a:lnTo>
                  <a:lnTo>
                    <a:pt x="0" y="252"/>
                  </a:lnTo>
                  <a:lnTo>
                    <a:pt x="0" y="190"/>
                  </a:lnTo>
                  <a:lnTo>
                    <a:pt x="0" y="127"/>
                  </a:lnTo>
                  <a:lnTo>
                    <a:pt x="0" y="64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37" name="Freeform 97"/>
            <p:cNvSpPr>
              <a:spLocks/>
            </p:cNvSpPr>
            <p:nvPr/>
          </p:nvSpPr>
          <p:spPr bwMode="auto">
            <a:xfrm flipH="1">
              <a:off x="1772" y="1912"/>
              <a:ext cx="504" cy="288"/>
            </a:xfrm>
            <a:custGeom>
              <a:avLst/>
              <a:gdLst>
                <a:gd name="T0" fmla="*/ 26 w 995"/>
                <a:gd name="T1" fmla="*/ 946 h 973"/>
                <a:gd name="T2" fmla="*/ 81 w 995"/>
                <a:gd name="T3" fmla="*/ 892 h 973"/>
                <a:gd name="T4" fmla="*/ 108 w 995"/>
                <a:gd name="T5" fmla="*/ 859 h 973"/>
                <a:gd name="T6" fmla="*/ 119 w 995"/>
                <a:gd name="T7" fmla="*/ 840 h 973"/>
                <a:gd name="T8" fmla="*/ 143 w 995"/>
                <a:gd name="T9" fmla="*/ 817 h 973"/>
                <a:gd name="T10" fmla="*/ 160 w 995"/>
                <a:gd name="T11" fmla="*/ 805 h 973"/>
                <a:gd name="T12" fmla="*/ 179 w 995"/>
                <a:gd name="T13" fmla="*/ 793 h 973"/>
                <a:gd name="T14" fmla="*/ 197 w 995"/>
                <a:gd name="T15" fmla="*/ 780 h 973"/>
                <a:gd name="T16" fmla="*/ 212 w 995"/>
                <a:gd name="T17" fmla="*/ 771 h 973"/>
                <a:gd name="T18" fmla="*/ 230 w 995"/>
                <a:gd name="T19" fmla="*/ 754 h 973"/>
                <a:gd name="T20" fmla="*/ 239 w 995"/>
                <a:gd name="T21" fmla="*/ 732 h 973"/>
                <a:gd name="T22" fmla="*/ 273 w 995"/>
                <a:gd name="T23" fmla="*/ 687 h 973"/>
                <a:gd name="T24" fmla="*/ 342 w 995"/>
                <a:gd name="T25" fmla="*/ 618 h 973"/>
                <a:gd name="T26" fmla="*/ 411 w 995"/>
                <a:gd name="T27" fmla="*/ 548 h 973"/>
                <a:gd name="T28" fmla="*/ 480 w 995"/>
                <a:gd name="T29" fmla="*/ 479 h 973"/>
                <a:gd name="T30" fmla="*/ 516 w 995"/>
                <a:gd name="T31" fmla="*/ 438 h 973"/>
                <a:gd name="T32" fmla="*/ 521 w 995"/>
                <a:gd name="T33" fmla="*/ 427 h 973"/>
                <a:gd name="T34" fmla="*/ 527 w 995"/>
                <a:gd name="T35" fmla="*/ 409 h 973"/>
                <a:gd name="T36" fmla="*/ 533 w 995"/>
                <a:gd name="T37" fmla="*/ 397 h 973"/>
                <a:gd name="T38" fmla="*/ 552 w 995"/>
                <a:gd name="T39" fmla="*/ 386 h 973"/>
                <a:gd name="T40" fmla="*/ 575 w 995"/>
                <a:gd name="T41" fmla="*/ 361 h 973"/>
                <a:gd name="T42" fmla="*/ 593 w 995"/>
                <a:gd name="T43" fmla="*/ 348 h 973"/>
                <a:gd name="T44" fmla="*/ 620 w 995"/>
                <a:gd name="T45" fmla="*/ 328 h 973"/>
                <a:gd name="T46" fmla="*/ 662 w 995"/>
                <a:gd name="T47" fmla="*/ 286 h 973"/>
                <a:gd name="T48" fmla="*/ 689 w 995"/>
                <a:gd name="T49" fmla="*/ 265 h 973"/>
                <a:gd name="T50" fmla="*/ 722 w 995"/>
                <a:gd name="T51" fmla="*/ 238 h 973"/>
                <a:gd name="T52" fmla="*/ 776 w 995"/>
                <a:gd name="T53" fmla="*/ 184 h 973"/>
                <a:gd name="T54" fmla="*/ 809 w 995"/>
                <a:gd name="T55" fmla="*/ 157 h 973"/>
                <a:gd name="T56" fmla="*/ 833 w 995"/>
                <a:gd name="T57" fmla="*/ 139 h 973"/>
                <a:gd name="T58" fmla="*/ 869 w 995"/>
                <a:gd name="T59" fmla="*/ 103 h 973"/>
                <a:gd name="T60" fmla="*/ 893 w 995"/>
                <a:gd name="T61" fmla="*/ 84 h 973"/>
                <a:gd name="T62" fmla="*/ 917 w 995"/>
                <a:gd name="T63" fmla="*/ 67 h 973"/>
                <a:gd name="T64" fmla="*/ 954 w 995"/>
                <a:gd name="T65" fmla="*/ 30 h 973"/>
                <a:gd name="T66" fmla="*/ 977 w 995"/>
                <a:gd name="T67" fmla="*/ 12 h 973"/>
                <a:gd name="T68" fmla="*/ 989 w 995"/>
                <a:gd name="T69" fmla="*/ 7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95" h="973">
                  <a:moveTo>
                    <a:pt x="0" y="973"/>
                  </a:moveTo>
                  <a:lnTo>
                    <a:pt x="26" y="946"/>
                  </a:lnTo>
                  <a:lnTo>
                    <a:pt x="53" y="919"/>
                  </a:lnTo>
                  <a:lnTo>
                    <a:pt x="81" y="892"/>
                  </a:lnTo>
                  <a:lnTo>
                    <a:pt x="108" y="865"/>
                  </a:lnTo>
                  <a:lnTo>
                    <a:pt x="108" y="859"/>
                  </a:lnTo>
                  <a:lnTo>
                    <a:pt x="108" y="852"/>
                  </a:lnTo>
                  <a:lnTo>
                    <a:pt x="119" y="840"/>
                  </a:lnTo>
                  <a:lnTo>
                    <a:pt x="131" y="829"/>
                  </a:lnTo>
                  <a:lnTo>
                    <a:pt x="143" y="817"/>
                  </a:lnTo>
                  <a:lnTo>
                    <a:pt x="155" y="805"/>
                  </a:lnTo>
                  <a:lnTo>
                    <a:pt x="160" y="805"/>
                  </a:lnTo>
                  <a:lnTo>
                    <a:pt x="168" y="805"/>
                  </a:lnTo>
                  <a:lnTo>
                    <a:pt x="179" y="793"/>
                  </a:lnTo>
                  <a:lnTo>
                    <a:pt x="191" y="780"/>
                  </a:lnTo>
                  <a:lnTo>
                    <a:pt x="197" y="780"/>
                  </a:lnTo>
                  <a:lnTo>
                    <a:pt x="204" y="780"/>
                  </a:lnTo>
                  <a:lnTo>
                    <a:pt x="212" y="771"/>
                  </a:lnTo>
                  <a:lnTo>
                    <a:pt x="221" y="763"/>
                  </a:lnTo>
                  <a:lnTo>
                    <a:pt x="230" y="754"/>
                  </a:lnTo>
                  <a:lnTo>
                    <a:pt x="239" y="744"/>
                  </a:lnTo>
                  <a:lnTo>
                    <a:pt x="239" y="732"/>
                  </a:lnTo>
                  <a:lnTo>
                    <a:pt x="239" y="721"/>
                  </a:lnTo>
                  <a:lnTo>
                    <a:pt x="273" y="687"/>
                  </a:lnTo>
                  <a:lnTo>
                    <a:pt x="308" y="652"/>
                  </a:lnTo>
                  <a:lnTo>
                    <a:pt x="342" y="618"/>
                  </a:lnTo>
                  <a:lnTo>
                    <a:pt x="377" y="582"/>
                  </a:lnTo>
                  <a:lnTo>
                    <a:pt x="411" y="548"/>
                  </a:lnTo>
                  <a:lnTo>
                    <a:pt x="446" y="513"/>
                  </a:lnTo>
                  <a:lnTo>
                    <a:pt x="480" y="479"/>
                  </a:lnTo>
                  <a:lnTo>
                    <a:pt x="516" y="444"/>
                  </a:lnTo>
                  <a:lnTo>
                    <a:pt x="516" y="438"/>
                  </a:lnTo>
                  <a:lnTo>
                    <a:pt x="516" y="432"/>
                  </a:lnTo>
                  <a:lnTo>
                    <a:pt x="521" y="427"/>
                  </a:lnTo>
                  <a:lnTo>
                    <a:pt x="527" y="421"/>
                  </a:lnTo>
                  <a:lnTo>
                    <a:pt x="527" y="409"/>
                  </a:lnTo>
                  <a:lnTo>
                    <a:pt x="527" y="397"/>
                  </a:lnTo>
                  <a:lnTo>
                    <a:pt x="533" y="397"/>
                  </a:lnTo>
                  <a:lnTo>
                    <a:pt x="540" y="397"/>
                  </a:lnTo>
                  <a:lnTo>
                    <a:pt x="552" y="386"/>
                  </a:lnTo>
                  <a:lnTo>
                    <a:pt x="564" y="373"/>
                  </a:lnTo>
                  <a:lnTo>
                    <a:pt x="575" y="361"/>
                  </a:lnTo>
                  <a:lnTo>
                    <a:pt x="587" y="348"/>
                  </a:lnTo>
                  <a:lnTo>
                    <a:pt x="593" y="348"/>
                  </a:lnTo>
                  <a:lnTo>
                    <a:pt x="599" y="348"/>
                  </a:lnTo>
                  <a:lnTo>
                    <a:pt x="620" y="328"/>
                  </a:lnTo>
                  <a:lnTo>
                    <a:pt x="641" y="307"/>
                  </a:lnTo>
                  <a:lnTo>
                    <a:pt x="662" y="286"/>
                  </a:lnTo>
                  <a:lnTo>
                    <a:pt x="683" y="265"/>
                  </a:lnTo>
                  <a:lnTo>
                    <a:pt x="689" y="265"/>
                  </a:lnTo>
                  <a:lnTo>
                    <a:pt x="695" y="265"/>
                  </a:lnTo>
                  <a:lnTo>
                    <a:pt x="722" y="238"/>
                  </a:lnTo>
                  <a:lnTo>
                    <a:pt x="749" y="211"/>
                  </a:lnTo>
                  <a:lnTo>
                    <a:pt x="776" y="184"/>
                  </a:lnTo>
                  <a:lnTo>
                    <a:pt x="804" y="157"/>
                  </a:lnTo>
                  <a:lnTo>
                    <a:pt x="809" y="157"/>
                  </a:lnTo>
                  <a:lnTo>
                    <a:pt x="816" y="157"/>
                  </a:lnTo>
                  <a:lnTo>
                    <a:pt x="833" y="139"/>
                  </a:lnTo>
                  <a:lnTo>
                    <a:pt x="851" y="121"/>
                  </a:lnTo>
                  <a:lnTo>
                    <a:pt x="869" y="103"/>
                  </a:lnTo>
                  <a:lnTo>
                    <a:pt x="887" y="84"/>
                  </a:lnTo>
                  <a:lnTo>
                    <a:pt x="893" y="84"/>
                  </a:lnTo>
                  <a:lnTo>
                    <a:pt x="899" y="84"/>
                  </a:lnTo>
                  <a:lnTo>
                    <a:pt x="917" y="67"/>
                  </a:lnTo>
                  <a:lnTo>
                    <a:pt x="935" y="48"/>
                  </a:lnTo>
                  <a:lnTo>
                    <a:pt x="954" y="30"/>
                  </a:lnTo>
                  <a:lnTo>
                    <a:pt x="971" y="12"/>
                  </a:lnTo>
                  <a:lnTo>
                    <a:pt x="977" y="12"/>
                  </a:lnTo>
                  <a:lnTo>
                    <a:pt x="984" y="12"/>
                  </a:lnTo>
                  <a:lnTo>
                    <a:pt x="989" y="7"/>
                  </a:lnTo>
                  <a:lnTo>
                    <a:pt x="995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38" name="Freeform 98"/>
            <p:cNvSpPr>
              <a:spLocks/>
            </p:cNvSpPr>
            <p:nvPr/>
          </p:nvSpPr>
          <p:spPr bwMode="auto">
            <a:xfrm flipH="1">
              <a:off x="1274" y="2037"/>
              <a:ext cx="10" cy="7"/>
            </a:xfrm>
            <a:custGeom>
              <a:avLst/>
              <a:gdLst>
                <a:gd name="T0" fmla="*/ 23 w 23"/>
                <a:gd name="T1" fmla="*/ 23 h 23"/>
                <a:gd name="T2" fmla="*/ 11 w 23"/>
                <a:gd name="T3" fmla="*/ 23 h 23"/>
                <a:gd name="T4" fmla="*/ 0 w 23"/>
                <a:gd name="T5" fmla="*/ 23 h 23"/>
                <a:gd name="T6" fmla="*/ 0 w 23"/>
                <a:gd name="T7" fmla="*/ 17 h 23"/>
                <a:gd name="T8" fmla="*/ 0 w 23"/>
                <a:gd name="T9" fmla="*/ 11 h 23"/>
                <a:gd name="T10" fmla="*/ 6 w 23"/>
                <a:gd name="T11" fmla="*/ 6 h 23"/>
                <a:gd name="T12" fmla="*/ 11 w 23"/>
                <a:gd name="T13" fmla="*/ 0 h 23"/>
                <a:gd name="T14" fmla="*/ 17 w 23"/>
                <a:gd name="T15" fmla="*/ 0 h 23"/>
                <a:gd name="T16" fmla="*/ 23 w 23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lnTo>
                    <a:pt x="11" y="23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6" y="6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3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39" name="Freeform 99"/>
            <p:cNvSpPr>
              <a:spLocks/>
            </p:cNvSpPr>
            <p:nvPr/>
          </p:nvSpPr>
          <p:spPr bwMode="auto">
            <a:xfrm flipH="1">
              <a:off x="1272" y="2037"/>
              <a:ext cx="2" cy="7"/>
            </a:xfrm>
            <a:custGeom>
              <a:avLst/>
              <a:gdLst>
                <a:gd name="T0" fmla="*/ 23 h 23"/>
                <a:gd name="T1" fmla="*/ 11 h 23"/>
                <a:gd name="T2" fmla="*/ 0 h 2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3">
                  <a:moveTo>
                    <a:pt x="0" y="23"/>
                  </a:move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40" name="Freeform 100"/>
            <p:cNvSpPr>
              <a:spLocks/>
            </p:cNvSpPr>
            <p:nvPr/>
          </p:nvSpPr>
          <p:spPr bwMode="auto">
            <a:xfrm flipH="1">
              <a:off x="1266" y="2044"/>
              <a:ext cx="8" cy="2"/>
            </a:xfrm>
            <a:custGeom>
              <a:avLst/>
              <a:gdLst>
                <a:gd name="T0" fmla="*/ 13 w 13"/>
                <a:gd name="T1" fmla="*/ 7 w 13"/>
                <a:gd name="T2" fmla="*/ 0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41" name="Freeform 101"/>
            <p:cNvSpPr>
              <a:spLocks/>
            </p:cNvSpPr>
            <p:nvPr/>
          </p:nvSpPr>
          <p:spPr bwMode="auto">
            <a:xfrm flipH="1">
              <a:off x="1262" y="2034"/>
              <a:ext cx="4" cy="10"/>
            </a:xfrm>
            <a:custGeom>
              <a:avLst/>
              <a:gdLst>
                <a:gd name="T0" fmla="*/ 0 w 12"/>
                <a:gd name="T1" fmla="*/ 0 h 35"/>
                <a:gd name="T2" fmla="*/ 6 w 12"/>
                <a:gd name="T3" fmla="*/ 5 h 35"/>
                <a:gd name="T4" fmla="*/ 12 w 12"/>
                <a:gd name="T5" fmla="*/ 12 h 35"/>
                <a:gd name="T6" fmla="*/ 12 w 12"/>
                <a:gd name="T7" fmla="*/ 16 h 35"/>
                <a:gd name="T8" fmla="*/ 12 w 12"/>
                <a:gd name="T9" fmla="*/ 23 h 35"/>
                <a:gd name="T10" fmla="*/ 6 w 12"/>
                <a:gd name="T11" fmla="*/ 29 h 35"/>
                <a:gd name="T12" fmla="*/ 0 w 12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5">
                  <a:moveTo>
                    <a:pt x="0" y="0"/>
                  </a:moveTo>
                  <a:lnTo>
                    <a:pt x="6" y="5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2" y="23"/>
                  </a:lnTo>
                  <a:lnTo>
                    <a:pt x="6" y="29"/>
                  </a:lnTo>
                  <a:lnTo>
                    <a:pt x="0" y="35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42" name="Freeform 102"/>
            <p:cNvSpPr>
              <a:spLocks/>
            </p:cNvSpPr>
            <p:nvPr/>
          </p:nvSpPr>
          <p:spPr bwMode="auto">
            <a:xfrm flipH="1">
              <a:off x="1266" y="2034"/>
              <a:ext cx="8" cy="3"/>
            </a:xfrm>
            <a:custGeom>
              <a:avLst/>
              <a:gdLst>
                <a:gd name="T0" fmla="*/ 0 w 13"/>
                <a:gd name="T1" fmla="*/ 12 h 12"/>
                <a:gd name="T2" fmla="*/ 6 w 13"/>
                <a:gd name="T3" fmla="*/ 6 h 12"/>
                <a:gd name="T4" fmla="*/ 13 w 13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2">
                  <a:moveTo>
                    <a:pt x="0" y="12"/>
                  </a:moveTo>
                  <a:lnTo>
                    <a:pt x="6" y="6"/>
                  </a:lnTo>
                  <a:lnTo>
                    <a:pt x="13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43" name="Freeform 103"/>
            <p:cNvSpPr>
              <a:spLocks/>
            </p:cNvSpPr>
            <p:nvPr/>
          </p:nvSpPr>
          <p:spPr bwMode="auto">
            <a:xfrm flipH="1">
              <a:off x="1266" y="2034"/>
              <a:ext cx="8" cy="3"/>
            </a:xfrm>
            <a:custGeom>
              <a:avLst/>
              <a:gdLst>
                <a:gd name="T0" fmla="*/ 13 w 13"/>
                <a:gd name="T1" fmla="*/ 0 h 12"/>
                <a:gd name="T2" fmla="*/ 7 w 13"/>
                <a:gd name="T3" fmla="*/ 5 h 12"/>
                <a:gd name="T4" fmla="*/ 0 w 13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2">
                  <a:moveTo>
                    <a:pt x="13" y="0"/>
                  </a:moveTo>
                  <a:lnTo>
                    <a:pt x="7" y="5"/>
                  </a:lnTo>
                  <a:lnTo>
                    <a:pt x="0" y="12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44" name="Freeform 104"/>
            <p:cNvSpPr>
              <a:spLocks/>
            </p:cNvSpPr>
            <p:nvPr/>
          </p:nvSpPr>
          <p:spPr bwMode="auto">
            <a:xfrm flipH="1">
              <a:off x="1265" y="2029"/>
              <a:ext cx="1" cy="5"/>
            </a:xfrm>
            <a:custGeom>
              <a:avLst/>
              <a:gdLst>
                <a:gd name="T0" fmla="*/ 12 h 12"/>
                <a:gd name="T1" fmla="*/ 6 h 12"/>
                <a:gd name="T2" fmla="*/ 0 h 12"/>
                <a:gd name="T3" fmla="*/ 6 h 12"/>
                <a:gd name="T4" fmla="*/ 12 h 1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2">
                  <a:moveTo>
                    <a:pt x="0" y="12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45" name="Freeform 105"/>
            <p:cNvSpPr>
              <a:spLocks/>
            </p:cNvSpPr>
            <p:nvPr/>
          </p:nvSpPr>
          <p:spPr bwMode="auto">
            <a:xfrm flipH="1">
              <a:off x="1265" y="1983"/>
              <a:ext cx="1" cy="43"/>
            </a:xfrm>
            <a:custGeom>
              <a:avLst/>
              <a:gdLst>
                <a:gd name="T0" fmla="*/ 144 h 144"/>
                <a:gd name="T1" fmla="*/ 109 h 144"/>
                <a:gd name="T2" fmla="*/ 73 h 144"/>
                <a:gd name="T3" fmla="*/ 37 h 144"/>
                <a:gd name="T4" fmla="*/ 0 h 14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44">
                  <a:moveTo>
                    <a:pt x="0" y="144"/>
                  </a:moveTo>
                  <a:lnTo>
                    <a:pt x="0" y="109"/>
                  </a:lnTo>
                  <a:lnTo>
                    <a:pt x="0" y="73"/>
                  </a:lnTo>
                  <a:lnTo>
                    <a:pt x="0" y="37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46" name="Freeform 106"/>
            <p:cNvSpPr>
              <a:spLocks/>
            </p:cNvSpPr>
            <p:nvPr/>
          </p:nvSpPr>
          <p:spPr bwMode="auto">
            <a:xfrm flipH="1">
              <a:off x="789" y="1926"/>
              <a:ext cx="66" cy="2"/>
            </a:xfrm>
            <a:custGeom>
              <a:avLst/>
              <a:gdLst>
                <a:gd name="T0" fmla="*/ 0 w 131"/>
                <a:gd name="T1" fmla="*/ 31 w 131"/>
                <a:gd name="T2" fmla="*/ 64 w 131"/>
                <a:gd name="T3" fmla="*/ 97 w 131"/>
                <a:gd name="T4" fmla="*/ 131 w 13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31">
                  <a:moveTo>
                    <a:pt x="0" y="0"/>
                  </a:moveTo>
                  <a:lnTo>
                    <a:pt x="31" y="0"/>
                  </a:lnTo>
                  <a:lnTo>
                    <a:pt x="64" y="0"/>
                  </a:lnTo>
                  <a:lnTo>
                    <a:pt x="97" y="0"/>
                  </a:lnTo>
                  <a:lnTo>
                    <a:pt x="131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47" name="Freeform 107"/>
            <p:cNvSpPr>
              <a:spLocks/>
            </p:cNvSpPr>
            <p:nvPr/>
          </p:nvSpPr>
          <p:spPr bwMode="auto">
            <a:xfrm flipH="1">
              <a:off x="630" y="1926"/>
              <a:ext cx="99" cy="2"/>
            </a:xfrm>
            <a:custGeom>
              <a:avLst/>
              <a:gdLst>
                <a:gd name="T0" fmla="*/ 0 w 193"/>
                <a:gd name="T1" fmla="*/ 24 w 193"/>
                <a:gd name="T2" fmla="*/ 48 w 193"/>
                <a:gd name="T3" fmla="*/ 72 w 193"/>
                <a:gd name="T4" fmla="*/ 96 w 193"/>
                <a:gd name="T5" fmla="*/ 120 w 193"/>
                <a:gd name="T6" fmla="*/ 144 w 193"/>
                <a:gd name="T7" fmla="*/ 168 w 193"/>
                <a:gd name="T8" fmla="*/ 193 w 19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93">
                  <a:moveTo>
                    <a:pt x="0" y="0"/>
                  </a:moveTo>
                  <a:lnTo>
                    <a:pt x="24" y="0"/>
                  </a:lnTo>
                  <a:lnTo>
                    <a:pt x="48" y="0"/>
                  </a:lnTo>
                  <a:lnTo>
                    <a:pt x="72" y="0"/>
                  </a:lnTo>
                  <a:lnTo>
                    <a:pt x="96" y="0"/>
                  </a:lnTo>
                  <a:lnTo>
                    <a:pt x="120" y="0"/>
                  </a:lnTo>
                  <a:lnTo>
                    <a:pt x="144" y="0"/>
                  </a:lnTo>
                  <a:lnTo>
                    <a:pt x="168" y="0"/>
                  </a:lnTo>
                  <a:lnTo>
                    <a:pt x="193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48" name="Freeform 108"/>
            <p:cNvSpPr>
              <a:spLocks/>
            </p:cNvSpPr>
            <p:nvPr/>
          </p:nvSpPr>
          <p:spPr bwMode="auto">
            <a:xfrm flipH="1">
              <a:off x="1600" y="1920"/>
              <a:ext cx="39" cy="2"/>
            </a:xfrm>
            <a:custGeom>
              <a:avLst/>
              <a:gdLst>
                <a:gd name="T0" fmla="*/ 71 w 71"/>
                <a:gd name="T1" fmla="*/ 11 h 11"/>
                <a:gd name="T2" fmla="*/ 65 w 71"/>
                <a:gd name="T3" fmla="*/ 5 h 11"/>
                <a:gd name="T4" fmla="*/ 59 w 71"/>
                <a:gd name="T5" fmla="*/ 0 h 11"/>
                <a:gd name="T6" fmla="*/ 44 w 71"/>
                <a:gd name="T7" fmla="*/ 0 h 11"/>
                <a:gd name="T8" fmla="*/ 29 w 71"/>
                <a:gd name="T9" fmla="*/ 0 h 11"/>
                <a:gd name="T10" fmla="*/ 15 w 71"/>
                <a:gd name="T11" fmla="*/ 0 h 11"/>
                <a:gd name="T12" fmla="*/ 0 w 71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11">
                  <a:moveTo>
                    <a:pt x="71" y="11"/>
                  </a:moveTo>
                  <a:lnTo>
                    <a:pt x="65" y="5"/>
                  </a:lnTo>
                  <a:lnTo>
                    <a:pt x="59" y="0"/>
                  </a:lnTo>
                  <a:lnTo>
                    <a:pt x="44" y="0"/>
                  </a:lnTo>
                  <a:lnTo>
                    <a:pt x="29" y="0"/>
                  </a:lnTo>
                  <a:lnTo>
                    <a:pt x="15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49" name="Freeform 109"/>
            <p:cNvSpPr>
              <a:spLocks/>
            </p:cNvSpPr>
            <p:nvPr/>
          </p:nvSpPr>
          <p:spPr bwMode="auto">
            <a:xfrm flipH="1">
              <a:off x="1193" y="1920"/>
              <a:ext cx="87" cy="2"/>
            </a:xfrm>
            <a:custGeom>
              <a:avLst/>
              <a:gdLst>
                <a:gd name="T0" fmla="*/ 169 w 169"/>
                <a:gd name="T1" fmla="*/ 11 h 11"/>
                <a:gd name="T2" fmla="*/ 136 w 169"/>
                <a:gd name="T3" fmla="*/ 11 h 11"/>
                <a:gd name="T4" fmla="*/ 102 w 169"/>
                <a:gd name="T5" fmla="*/ 11 h 11"/>
                <a:gd name="T6" fmla="*/ 70 w 169"/>
                <a:gd name="T7" fmla="*/ 11 h 11"/>
                <a:gd name="T8" fmla="*/ 37 w 169"/>
                <a:gd name="T9" fmla="*/ 11 h 11"/>
                <a:gd name="T10" fmla="*/ 31 w 169"/>
                <a:gd name="T11" fmla="*/ 5 h 11"/>
                <a:gd name="T12" fmla="*/ 25 w 169"/>
                <a:gd name="T13" fmla="*/ 0 h 11"/>
                <a:gd name="T14" fmla="*/ 13 w 169"/>
                <a:gd name="T15" fmla="*/ 0 h 11"/>
                <a:gd name="T16" fmla="*/ 0 w 169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1">
                  <a:moveTo>
                    <a:pt x="169" y="11"/>
                  </a:moveTo>
                  <a:lnTo>
                    <a:pt x="136" y="11"/>
                  </a:lnTo>
                  <a:lnTo>
                    <a:pt x="102" y="11"/>
                  </a:lnTo>
                  <a:lnTo>
                    <a:pt x="70" y="11"/>
                  </a:lnTo>
                  <a:lnTo>
                    <a:pt x="37" y="11"/>
                  </a:lnTo>
                  <a:lnTo>
                    <a:pt x="31" y="5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50" name="Freeform 110"/>
            <p:cNvSpPr>
              <a:spLocks/>
            </p:cNvSpPr>
            <p:nvPr/>
          </p:nvSpPr>
          <p:spPr bwMode="auto">
            <a:xfrm flipH="1">
              <a:off x="1055" y="1922"/>
              <a:ext cx="73" cy="3"/>
            </a:xfrm>
            <a:custGeom>
              <a:avLst/>
              <a:gdLst>
                <a:gd name="T0" fmla="*/ 0 w 143"/>
                <a:gd name="T1" fmla="*/ 35 w 143"/>
                <a:gd name="T2" fmla="*/ 71 w 143"/>
                <a:gd name="T3" fmla="*/ 106 w 143"/>
                <a:gd name="T4" fmla="*/ 143 w 14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43">
                  <a:moveTo>
                    <a:pt x="0" y="0"/>
                  </a:moveTo>
                  <a:lnTo>
                    <a:pt x="35" y="0"/>
                  </a:lnTo>
                  <a:lnTo>
                    <a:pt x="71" y="0"/>
                  </a:lnTo>
                  <a:lnTo>
                    <a:pt x="106" y="0"/>
                  </a:lnTo>
                  <a:lnTo>
                    <a:pt x="143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51" name="Freeform 111"/>
            <p:cNvSpPr>
              <a:spLocks/>
            </p:cNvSpPr>
            <p:nvPr/>
          </p:nvSpPr>
          <p:spPr bwMode="auto">
            <a:xfrm flipH="1">
              <a:off x="921" y="1922"/>
              <a:ext cx="72" cy="3"/>
            </a:xfrm>
            <a:custGeom>
              <a:avLst/>
              <a:gdLst>
                <a:gd name="T0" fmla="*/ 0 w 144"/>
                <a:gd name="T1" fmla="*/ 35 w 144"/>
                <a:gd name="T2" fmla="*/ 72 w 144"/>
                <a:gd name="T3" fmla="*/ 108 w 144"/>
                <a:gd name="T4" fmla="*/ 144 w 1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44">
                  <a:moveTo>
                    <a:pt x="0" y="0"/>
                  </a:moveTo>
                  <a:lnTo>
                    <a:pt x="35" y="0"/>
                  </a:lnTo>
                  <a:lnTo>
                    <a:pt x="72" y="0"/>
                  </a:lnTo>
                  <a:lnTo>
                    <a:pt x="108" y="0"/>
                  </a:lnTo>
                  <a:lnTo>
                    <a:pt x="144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52" name="Freeform 112"/>
            <p:cNvSpPr>
              <a:spLocks/>
            </p:cNvSpPr>
            <p:nvPr/>
          </p:nvSpPr>
          <p:spPr bwMode="auto">
            <a:xfrm flipH="1">
              <a:off x="1570" y="1920"/>
              <a:ext cx="30" cy="2"/>
            </a:xfrm>
            <a:custGeom>
              <a:avLst/>
              <a:gdLst>
                <a:gd name="T0" fmla="*/ 61 w 61"/>
                <a:gd name="T1" fmla="*/ 0 h 11"/>
                <a:gd name="T2" fmla="*/ 49 w 61"/>
                <a:gd name="T3" fmla="*/ 0 h 11"/>
                <a:gd name="T4" fmla="*/ 36 w 61"/>
                <a:gd name="T5" fmla="*/ 0 h 11"/>
                <a:gd name="T6" fmla="*/ 25 w 61"/>
                <a:gd name="T7" fmla="*/ 0 h 11"/>
                <a:gd name="T8" fmla="*/ 12 w 61"/>
                <a:gd name="T9" fmla="*/ 0 h 11"/>
                <a:gd name="T10" fmla="*/ 7 w 61"/>
                <a:gd name="T11" fmla="*/ 5 h 11"/>
                <a:gd name="T12" fmla="*/ 0 w 6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1">
                  <a:moveTo>
                    <a:pt x="61" y="0"/>
                  </a:moveTo>
                  <a:lnTo>
                    <a:pt x="49" y="0"/>
                  </a:lnTo>
                  <a:lnTo>
                    <a:pt x="36" y="0"/>
                  </a:lnTo>
                  <a:lnTo>
                    <a:pt x="25" y="0"/>
                  </a:lnTo>
                  <a:lnTo>
                    <a:pt x="12" y="0"/>
                  </a:lnTo>
                  <a:lnTo>
                    <a:pt x="7" y="5"/>
                  </a:lnTo>
                  <a:lnTo>
                    <a:pt x="0" y="11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53" name="Freeform 113"/>
            <p:cNvSpPr>
              <a:spLocks/>
            </p:cNvSpPr>
            <p:nvPr/>
          </p:nvSpPr>
          <p:spPr bwMode="auto">
            <a:xfrm flipH="1">
              <a:off x="1436" y="1920"/>
              <a:ext cx="74" cy="1"/>
            </a:xfrm>
            <a:custGeom>
              <a:avLst/>
              <a:gdLst>
                <a:gd name="T0" fmla="*/ 0 w 144"/>
                <a:gd name="T1" fmla="*/ 36 w 144"/>
                <a:gd name="T2" fmla="*/ 71 w 144"/>
                <a:gd name="T3" fmla="*/ 107 w 144"/>
                <a:gd name="T4" fmla="*/ 144 w 1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44">
                  <a:moveTo>
                    <a:pt x="0" y="0"/>
                  </a:moveTo>
                  <a:lnTo>
                    <a:pt x="36" y="0"/>
                  </a:lnTo>
                  <a:lnTo>
                    <a:pt x="71" y="0"/>
                  </a:lnTo>
                  <a:lnTo>
                    <a:pt x="107" y="0"/>
                  </a:lnTo>
                  <a:lnTo>
                    <a:pt x="144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54" name="Freeform 114"/>
            <p:cNvSpPr>
              <a:spLocks/>
            </p:cNvSpPr>
            <p:nvPr/>
          </p:nvSpPr>
          <p:spPr bwMode="auto">
            <a:xfrm flipH="1">
              <a:off x="1322" y="1920"/>
              <a:ext cx="66" cy="1"/>
            </a:xfrm>
            <a:custGeom>
              <a:avLst/>
              <a:gdLst>
                <a:gd name="T0" fmla="*/ 0 w 131"/>
                <a:gd name="T1" fmla="*/ 33 w 131"/>
                <a:gd name="T2" fmla="*/ 65 w 131"/>
                <a:gd name="T3" fmla="*/ 98 w 131"/>
                <a:gd name="T4" fmla="*/ 131 w 13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31">
                  <a:moveTo>
                    <a:pt x="0" y="0"/>
                  </a:moveTo>
                  <a:lnTo>
                    <a:pt x="33" y="0"/>
                  </a:lnTo>
                  <a:lnTo>
                    <a:pt x="65" y="0"/>
                  </a:lnTo>
                  <a:lnTo>
                    <a:pt x="98" y="0"/>
                  </a:lnTo>
                  <a:lnTo>
                    <a:pt x="131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55" name="Freeform 115"/>
            <p:cNvSpPr>
              <a:spLocks/>
            </p:cNvSpPr>
            <p:nvPr/>
          </p:nvSpPr>
          <p:spPr bwMode="auto">
            <a:xfrm flipH="1">
              <a:off x="1703" y="1912"/>
              <a:ext cx="69" cy="4"/>
            </a:xfrm>
            <a:custGeom>
              <a:avLst/>
              <a:gdLst>
                <a:gd name="T0" fmla="*/ 132 w 132"/>
                <a:gd name="T1" fmla="*/ 12 h 12"/>
                <a:gd name="T2" fmla="*/ 103 w 132"/>
                <a:gd name="T3" fmla="*/ 12 h 12"/>
                <a:gd name="T4" fmla="*/ 72 w 132"/>
                <a:gd name="T5" fmla="*/ 12 h 12"/>
                <a:gd name="T6" fmla="*/ 42 w 132"/>
                <a:gd name="T7" fmla="*/ 12 h 12"/>
                <a:gd name="T8" fmla="*/ 13 w 132"/>
                <a:gd name="T9" fmla="*/ 12 h 12"/>
                <a:gd name="T10" fmla="*/ 7 w 132"/>
                <a:gd name="T11" fmla="*/ 7 h 12"/>
                <a:gd name="T12" fmla="*/ 0 w 132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2">
                  <a:moveTo>
                    <a:pt x="132" y="12"/>
                  </a:moveTo>
                  <a:lnTo>
                    <a:pt x="103" y="12"/>
                  </a:lnTo>
                  <a:lnTo>
                    <a:pt x="72" y="12"/>
                  </a:lnTo>
                  <a:lnTo>
                    <a:pt x="42" y="12"/>
                  </a:lnTo>
                  <a:lnTo>
                    <a:pt x="13" y="12"/>
                  </a:lnTo>
                  <a:lnTo>
                    <a:pt x="7" y="7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56" name="Freeform 116"/>
            <p:cNvSpPr>
              <a:spLocks/>
            </p:cNvSpPr>
            <p:nvPr/>
          </p:nvSpPr>
          <p:spPr bwMode="auto">
            <a:xfrm flipH="1">
              <a:off x="1661" y="1639"/>
              <a:ext cx="111" cy="273"/>
            </a:xfrm>
            <a:custGeom>
              <a:avLst/>
              <a:gdLst>
                <a:gd name="T0" fmla="*/ 0 w 217"/>
                <a:gd name="T1" fmla="*/ 902 h 923"/>
                <a:gd name="T2" fmla="*/ 0 w 217"/>
                <a:gd name="T3" fmla="*/ 861 h 923"/>
                <a:gd name="T4" fmla="*/ 6 w 217"/>
                <a:gd name="T5" fmla="*/ 834 h 923"/>
                <a:gd name="T6" fmla="*/ 13 w 217"/>
                <a:gd name="T7" fmla="*/ 813 h 923"/>
                <a:gd name="T8" fmla="*/ 13 w 217"/>
                <a:gd name="T9" fmla="*/ 782 h 923"/>
                <a:gd name="T10" fmla="*/ 17 w 217"/>
                <a:gd name="T11" fmla="*/ 761 h 923"/>
                <a:gd name="T12" fmla="*/ 24 w 217"/>
                <a:gd name="T13" fmla="*/ 744 h 923"/>
                <a:gd name="T14" fmla="*/ 24 w 217"/>
                <a:gd name="T15" fmla="*/ 719 h 923"/>
                <a:gd name="T16" fmla="*/ 30 w 217"/>
                <a:gd name="T17" fmla="*/ 702 h 923"/>
                <a:gd name="T18" fmla="*/ 36 w 217"/>
                <a:gd name="T19" fmla="*/ 686 h 923"/>
                <a:gd name="T20" fmla="*/ 36 w 217"/>
                <a:gd name="T21" fmla="*/ 669 h 923"/>
                <a:gd name="T22" fmla="*/ 42 w 217"/>
                <a:gd name="T23" fmla="*/ 653 h 923"/>
                <a:gd name="T24" fmla="*/ 49 w 217"/>
                <a:gd name="T25" fmla="*/ 638 h 923"/>
                <a:gd name="T26" fmla="*/ 49 w 217"/>
                <a:gd name="T27" fmla="*/ 621 h 923"/>
                <a:gd name="T28" fmla="*/ 54 w 217"/>
                <a:gd name="T29" fmla="*/ 605 h 923"/>
                <a:gd name="T30" fmla="*/ 61 w 217"/>
                <a:gd name="T31" fmla="*/ 590 h 923"/>
                <a:gd name="T32" fmla="*/ 61 w 217"/>
                <a:gd name="T33" fmla="*/ 573 h 923"/>
                <a:gd name="T34" fmla="*/ 67 w 217"/>
                <a:gd name="T35" fmla="*/ 557 h 923"/>
                <a:gd name="T36" fmla="*/ 72 w 217"/>
                <a:gd name="T37" fmla="*/ 546 h 923"/>
                <a:gd name="T38" fmla="*/ 78 w 217"/>
                <a:gd name="T39" fmla="*/ 534 h 923"/>
                <a:gd name="T40" fmla="*/ 85 w 217"/>
                <a:gd name="T41" fmla="*/ 515 h 923"/>
                <a:gd name="T42" fmla="*/ 90 w 217"/>
                <a:gd name="T43" fmla="*/ 498 h 923"/>
                <a:gd name="T44" fmla="*/ 97 w 217"/>
                <a:gd name="T45" fmla="*/ 473 h 923"/>
                <a:gd name="T46" fmla="*/ 97 w 217"/>
                <a:gd name="T47" fmla="*/ 438 h 923"/>
                <a:gd name="T48" fmla="*/ 102 w 217"/>
                <a:gd name="T49" fmla="*/ 413 h 923"/>
                <a:gd name="T50" fmla="*/ 108 w 217"/>
                <a:gd name="T51" fmla="*/ 396 h 923"/>
                <a:gd name="T52" fmla="*/ 113 w 217"/>
                <a:gd name="T53" fmla="*/ 377 h 923"/>
                <a:gd name="T54" fmla="*/ 121 w 217"/>
                <a:gd name="T55" fmla="*/ 359 h 923"/>
                <a:gd name="T56" fmla="*/ 126 w 217"/>
                <a:gd name="T57" fmla="*/ 342 h 923"/>
                <a:gd name="T58" fmla="*/ 132 w 217"/>
                <a:gd name="T59" fmla="*/ 327 h 923"/>
                <a:gd name="T60" fmla="*/ 132 w 217"/>
                <a:gd name="T61" fmla="*/ 308 h 923"/>
                <a:gd name="T62" fmla="*/ 138 w 217"/>
                <a:gd name="T63" fmla="*/ 294 h 923"/>
                <a:gd name="T64" fmla="*/ 144 w 217"/>
                <a:gd name="T65" fmla="*/ 281 h 923"/>
                <a:gd name="T66" fmla="*/ 150 w 217"/>
                <a:gd name="T67" fmla="*/ 269 h 923"/>
                <a:gd name="T68" fmla="*/ 157 w 217"/>
                <a:gd name="T69" fmla="*/ 254 h 923"/>
                <a:gd name="T70" fmla="*/ 157 w 217"/>
                <a:gd name="T71" fmla="*/ 236 h 923"/>
                <a:gd name="T72" fmla="*/ 163 w 217"/>
                <a:gd name="T73" fmla="*/ 222 h 923"/>
                <a:gd name="T74" fmla="*/ 169 w 217"/>
                <a:gd name="T75" fmla="*/ 209 h 923"/>
                <a:gd name="T76" fmla="*/ 174 w 217"/>
                <a:gd name="T77" fmla="*/ 198 h 923"/>
                <a:gd name="T78" fmla="*/ 180 w 217"/>
                <a:gd name="T79" fmla="*/ 182 h 923"/>
                <a:gd name="T80" fmla="*/ 180 w 217"/>
                <a:gd name="T81" fmla="*/ 164 h 923"/>
                <a:gd name="T82" fmla="*/ 186 w 217"/>
                <a:gd name="T83" fmla="*/ 150 h 923"/>
                <a:gd name="T84" fmla="*/ 193 w 217"/>
                <a:gd name="T85" fmla="*/ 132 h 923"/>
                <a:gd name="T86" fmla="*/ 199 w 217"/>
                <a:gd name="T87" fmla="*/ 113 h 923"/>
                <a:gd name="T88" fmla="*/ 205 w 217"/>
                <a:gd name="T89" fmla="*/ 96 h 923"/>
                <a:gd name="T90" fmla="*/ 211 w 217"/>
                <a:gd name="T91" fmla="*/ 77 h 923"/>
                <a:gd name="T92" fmla="*/ 217 w 217"/>
                <a:gd name="T93" fmla="*/ 53 h 923"/>
                <a:gd name="T94" fmla="*/ 217 w 217"/>
                <a:gd name="T95" fmla="*/ 17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7" h="923">
                  <a:moveTo>
                    <a:pt x="0" y="923"/>
                  </a:moveTo>
                  <a:lnTo>
                    <a:pt x="0" y="902"/>
                  </a:lnTo>
                  <a:lnTo>
                    <a:pt x="0" y="882"/>
                  </a:lnTo>
                  <a:lnTo>
                    <a:pt x="0" y="861"/>
                  </a:lnTo>
                  <a:lnTo>
                    <a:pt x="0" y="840"/>
                  </a:lnTo>
                  <a:lnTo>
                    <a:pt x="6" y="834"/>
                  </a:lnTo>
                  <a:lnTo>
                    <a:pt x="13" y="827"/>
                  </a:lnTo>
                  <a:lnTo>
                    <a:pt x="13" y="813"/>
                  </a:lnTo>
                  <a:lnTo>
                    <a:pt x="13" y="798"/>
                  </a:lnTo>
                  <a:lnTo>
                    <a:pt x="13" y="782"/>
                  </a:lnTo>
                  <a:lnTo>
                    <a:pt x="13" y="767"/>
                  </a:lnTo>
                  <a:lnTo>
                    <a:pt x="17" y="761"/>
                  </a:lnTo>
                  <a:lnTo>
                    <a:pt x="24" y="755"/>
                  </a:lnTo>
                  <a:lnTo>
                    <a:pt x="24" y="744"/>
                  </a:lnTo>
                  <a:lnTo>
                    <a:pt x="24" y="732"/>
                  </a:lnTo>
                  <a:lnTo>
                    <a:pt x="24" y="719"/>
                  </a:lnTo>
                  <a:lnTo>
                    <a:pt x="24" y="707"/>
                  </a:lnTo>
                  <a:lnTo>
                    <a:pt x="30" y="702"/>
                  </a:lnTo>
                  <a:lnTo>
                    <a:pt x="36" y="694"/>
                  </a:lnTo>
                  <a:lnTo>
                    <a:pt x="36" y="686"/>
                  </a:lnTo>
                  <a:lnTo>
                    <a:pt x="36" y="678"/>
                  </a:lnTo>
                  <a:lnTo>
                    <a:pt x="36" y="669"/>
                  </a:lnTo>
                  <a:lnTo>
                    <a:pt x="36" y="659"/>
                  </a:lnTo>
                  <a:lnTo>
                    <a:pt x="42" y="653"/>
                  </a:lnTo>
                  <a:lnTo>
                    <a:pt x="49" y="648"/>
                  </a:lnTo>
                  <a:lnTo>
                    <a:pt x="49" y="638"/>
                  </a:lnTo>
                  <a:lnTo>
                    <a:pt x="49" y="629"/>
                  </a:lnTo>
                  <a:lnTo>
                    <a:pt x="49" y="621"/>
                  </a:lnTo>
                  <a:lnTo>
                    <a:pt x="49" y="611"/>
                  </a:lnTo>
                  <a:lnTo>
                    <a:pt x="54" y="605"/>
                  </a:lnTo>
                  <a:lnTo>
                    <a:pt x="61" y="600"/>
                  </a:lnTo>
                  <a:lnTo>
                    <a:pt x="61" y="590"/>
                  </a:lnTo>
                  <a:lnTo>
                    <a:pt x="61" y="582"/>
                  </a:lnTo>
                  <a:lnTo>
                    <a:pt x="61" y="573"/>
                  </a:lnTo>
                  <a:lnTo>
                    <a:pt x="61" y="563"/>
                  </a:lnTo>
                  <a:lnTo>
                    <a:pt x="67" y="557"/>
                  </a:lnTo>
                  <a:lnTo>
                    <a:pt x="72" y="552"/>
                  </a:lnTo>
                  <a:lnTo>
                    <a:pt x="72" y="546"/>
                  </a:lnTo>
                  <a:lnTo>
                    <a:pt x="72" y="540"/>
                  </a:lnTo>
                  <a:lnTo>
                    <a:pt x="78" y="534"/>
                  </a:lnTo>
                  <a:lnTo>
                    <a:pt x="85" y="527"/>
                  </a:lnTo>
                  <a:lnTo>
                    <a:pt x="85" y="515"/>
                  </a:lnTo>
                  <a:lnTo>
                    <a:pt x="85" y="503"/>
                  </a:lnTo>
                  <a:lnTo>
                    <a:pt x="90" y="498"/>
                  </a:lnTo>
                  <a:lnTo>
                    <a:pt x="97" y="491"/>
                  </a:lnTo>
                  <a:lnTo>
                    <a:pt x="97" y="473"/>
                  </a:lnTo>
                  <a:lnTo>
                    <a:pt x="97" y="455"/>
                  </a:lnTo>
                  <a:lnTo>
                    <a:pt x="97" y="438"/>
                  </a:lnTo>
                  <a:lnTo>
                    <a:pt x="97" y="419"/>
                  </a:lnTo>
                  <a:lnTo>
                    <a:pt x="102" y="413"/>
                  </a:lnTo>
                  <a:lnTo>
                    <a:pt x="108" y="407"/>
                  </a:lnTo>
                  <a:lnTo>
                    <a:pt x="108" y="396"/>
                  </a:lnTo>
                  <a:lnTo>
                    <a:pt x="108" y="383"/>
                  </a:lnTo>
                  <a:lnTo>
                    <a:pt x="113" y="377"/>
                  </a:lnTo>
                  <a:lnTo>
                    <a:pt x="121" y="371"/>
                  </a:lnTo>
                  <a:lnTo>
                    <a:pt x="121" y="359"/>
                  </a:lnTo>
                  <a:lnTo>
                    <a:pt x="121" y="348"/>
                  </a:lnTo>
                  <a:lnTo>
                    <a:pt x="126" y="342"/>
                  </a:lnTo>
                  <a:lnTo>
                    <a:pt x="132" y="336"/>
                  </a:lnTo>
                  <a:lnTo>
                    <a:pt x="132" y="327"/>
                  </a:lnTo>
                  <a:lnTo>
                    <a:pt x="132" y="317"/>
                  </a:lnTo>
                  <a:lnTo>
                    <a:pt x="132" y="308"/>
                  </a:lnTo>
                  <a:lnTo>
                    <a:pt x="132" y="300"/>
                  </a:lnTo>
                  <a:lnTo>
                    <a:pt x="138" y="294"/>
                  </a:lnTo>
                  <a:lnTo>
                    <a:pt x="144" y="287"/>
                  </a:lnTo>
                  <a:lnTo>
                    <a:pt x="144" y="281"/>
                  </a:lnTo>
                  <a:lnTo>
                    <a:pt x="144" y="275"/>
                  </a:lnTo>
                  <a:lnTo>
                    <a:pt x="150" y="269"/>
                  </a:lnTo>
                  <a:lnTo>
                    <a:pt x="157" y="263"/>
                  </a:lnTo>
                  <a:lnTo>
                    <a:pt x="157" y="254"/>
                  </a:lnTo>
                  <a:lnTo>
                    <a:pt x="157" y="246"/>
                  </a:lnTo>
                  <a:lnTo>
                    <a:pt x="157" y="236"/>
                  </a:lnTo>
                  <a:lnTo>
                    <a:pt x="157" y="227"/>
                  </a:lnTo>
                  <a:lnTo>
                    <a:pt x="163" y="222"/>
                  </a:lnTo>
                  <a:lnTo>
                    <a:pt x="169" y="215"/>
                  </a:lnTo>
                  <a:lnTo>
                    <a:pt x="169" y="209"/>
                  </a:lnTo>
                  <a:lnTo>
                    <a:pt x="169" y="203"/>
                  </a:lnTo>
                  <a:lnTo>
                    <a:pt x="174" y="198"/>
                  </a:lnTo>
                  <a:lnTo>
                    <a:pt x="180" y="191"/>
                  </a:lnTo>
                  <a:lnTo>
                    <a:pt x="180" y="182"/>
                  </a:lnTo>
                  <a:lnTo>
                    <a:pt x="180" y="173"/>
                  </a:lnTo>
                  <a:lnTo>
                    <a:pt x="180" y="164"/>
                  </a:lnTo>
                  <a:lnTo>
                    <a:pt x="180" y="154"/>
                  </a:lnTo>
                  <a:lnTo>
                    <a:pt x="186" y="150"/>
                  </a:lnTo>
                  <a:lnTo>
                    <a:pt x="193" y="144"/>
                  </a:lnTo>
                  <a:lnTo>
                    <a:pt x="193" y="132"/>
                  </a:lnTo>
                  <a:lnTo>
                    <a:pt x="193" y="119"/>
                  </a:lnTo>
                  <a:lnTo>
                    <a:pt x="199" y="113"/>
                  </a:lnTo>
                  <a:lnTo>
                    <a:pt x="205" y="107"/>
                  </a:lnTo>
                  <a:lnTo>
                    <a:pt x="205" y="96"/>
                  </a:lnTo>
                  <a:lnTo>
                    <a:pt x="205" y="83"/>
                  </a:lnTo>
                  <a:lnTo>
                    <a:pt x="211" y="77"/>
                  </a:lnTo>
                  <a:lnTo>
                    <a:pt x="217" y="71"/>
                  </a:lnTo>
                  <a:lnTo>
                    <a:pt x="217" y="53"/>
                  </a:lnTo>
                  <a:lnTo>
                    <a:pt x="217" y="36"/>
                  </a:lnTo>
                  <a:lnTo>
                    <a:pt x="217" y="17"/>
                  </a:lnTo>
                  <a:lnTo>
                    <a:pt x="217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57" name="Freeform 117"/>
            <p:cNvSpPr>
              <a:spLocks/>
            </p:cNvSpPr>
            <p:nvPr/>
          </p:nvSpPr>
          <p:spPr bwMode="auto">
            <a:xfrm flipH="1">
              <a:off x="1377" y="1642"/>
              <a:ext cx="41" cy="10"/>
            </a:xfrm>
            <a:custGeom>
              <a:avLst/>
              <a:gdLst>
                <a:gd name="T0" fmla="*/ 83 w 83"/>
                <a:gd name="T1" fmla="*/ 0 h 35"/>
                <a:gd name="T2" fmla="*/ 83 w 83"/>
                <a:gd name="T3" fmla="*/ 12 h 35"/>
                <a:gd name="T4" fmla="*/ 83 w 83"/>
                <a:gd name="T5" fmla="*/ 25 h 35"/>
                <a:gd name="T6" fmla="*/ 77 w 83"/>
                <a:gd name="T7" fmla="*/ 30 h 35"/>
                <a:gd name="T8" fmla="*/ 72 w 83"/>
                <a:gd name="T9" fmla="*/ 35 h 35"/>
                <a:gd name="T10" fmla="*/ 60 w 83"/>
                <a:gd name="T11" fmla="*/ 35 h 35"/>
                <a:gd name="T12" fmla="*/ 48 w 83"/>
                <a:gd name="T13" fmla="*/ 35 h 35"/>
                <a:gd name="T14" fmla="*/ 36 w 83"/>
                <a:gd name="T15" fmla="*/ 35 h 35"/>
                <a:gd name="T16" fmla="*/ 24 w 83"/>
                <a:gd name="T17" fmla="*/ 35 h 35"/>
                <a:gd name="T18" fmla="*/ 12 w 83"/>
                <a:gd name="T19" fmla="*/ 24 h 35"/>
                <a:gd name="T20" fmla="*/ 0 w 83"/>
                <a:gd name="T21" fmla="*/ 12 h 35"/>
                <a:gd name="T22" fmla="*/ 0 w 83"/>
                <a:gd name="T23" fmla="*/ 6 h 35"/>
                <a:gd name="T24" fmla="*/ 0 w 83"/>
                <a:gd name="T2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" h="35">
                  <a:moveTo>
                    <a:pt x="83" y="0"/>
                  </a:moveTo>
                  <a:lnTo>
                    <a:pt x="83" y="12"/>
                  </a:lnTo>
                  <a:lnTo>
                    <a:pt x="83" y="25"/>
                  </a:lnTo>
                  <a:lnTo>
                    <a:pt x="77" y="30"/>
                  </a:lnTo>
                  <a:lnTo>
                    <a:pt x="72" y="35"/>
                  </a:lnTo>
                  <a:lnTo>
                    <a:pt x="60" y="35"/>
                  </a:lnTo>
                  <a:lnTo>
                    <a:pt x="48" y="35"/>
                  </a:lnTo>
                  <a:lnTo>
                    <a:pt x="36" y="35"/>
                  </a:lnTo>
                  <a:lnTo>
                    <a:pt x="24" y="35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58" name="Freeform 118"/>
            <p:cNvSpPr>
              <a:spLocks/>
            </p:cNvSpPr>
            <p:nvPr/>
          </p:nvSpPr>
          <p:spPr bwMode="auto">
            <a:xfrm flipH="1">
              <a:off x="829" y="1642"/>
              <a:ext cx="355" cy="4"/>
            </a:xfrm>
            <a:custGeom>
              <a:avLst/>
              <a:gdLst>
                <a:gd name="T0" fmla="*/ 696 w 696"/>
                <a:gd name="T1" fmla="*/ 12 h 12"/>
                <a:gd name="T2" fmla="*/ 648 w 696"/>
                <a:gd name="T3" fmla="*/ 12 h 12"/>
                <a:gd name="T4" fmla="*/ 600 w 696"/>
                <a:gd name="T5" fmla="*/ 12 h 12"/>
                <a:gd name="T6" fmla="*/ 552 w 696"/>
                <a:gd name="T7" fmla="*/ 12 h 12"/>
                <a:gd name="T8" fmla="*/ 504 w 696"/>
                <a:gd name="T9" fmla="*/ 12 h 12"/>
                <a:gd name="T10" fmla="*/ 455 w 696"/>
                <a:gd name="T11" fmla="*/ 12 h 12"/>
                <a:gd name="T12" fmla="*/ 409 w 696"/>
                <a:gd name="T13" fmla="*/ 12 h 12"/>
                <a:gd name="T14" fmla="*/ 361 w 696"/>
                <a:gd name="T15" fmla="*/ 12 h 12"/>
                <a:gd name="T16" fmla="*/ 313 w 696"/>
                <a:gd name="T17" fmla="*/ 12 h 12"/>
                <a:gd name="T18" fmla="*/ 307 w 696"/>
                <a:gd name="T19" fmla="*/ 6 h 12"/>
                <a:gd name="T20" fmla="*/ 300 w 696"/>
                <a:gd name="T21" fmla="*/ 0 h 12"/>
                <a:gd name="T22" fmla="*/ 263 w 696"/>
                <a:gd name="T23" fmla="*/ 0 h 12"/>
                <a:gd name="T24" fmla="*/ 226 w 696"/>
                <a:gd name="T25" fmla="*/ 0 h 12"/>
                <a:gd name="T26" fmla="*/ 188 w 696"/>
                <a:gd name="T27" fmla="*/ 0 h 12"/>
                <a:gd name="T28" fmla="*/ 151 w 696"/>
                <a:gd name="T29" fmla="*/ 0 h 12"/>
                <a:gd name="T30" fmla="*/ 113 w 696"/>
                <a:gd name="T31" fmla="*/ 0 h 12"/>
                <a:gd name="T32" fmla="*/ 76 w 696"/>
                <a:gd name="T33" fmla="*/ 0 h 12"/>
                <a:gd name="T34" fmla="*/ 38 w 696"/>
                <a:gd name="T35" fmla="*/ 0 h 12"/>
                <a:gd name="T36" fmla="*/ 0 w 696"/>
                <a:gd name="T3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96" h="12">
                  <a:moveTo>
                    <a:pt x="696" y="12"/>
                  </a:moveTo>
                  <a:lnTo>
                    <a:pt x="648" y="12"/>
                  </a:lnTo>
                  <a:lnTo>
                    <a:pt x="600" y="12"/>
                  </a:lnTo>
                  <a:lnTo>
                    <a:pt x="552" y="12"/>
                  </a:lnTo>
                  <a:lnTo>
                    <a:pt x="504" y="12"/>
                  </a:lnTo>
                  <a:lnTo>
                    <a:pt x="455" y="12"/>
                  </a:lnTo>
                  <a:lnTo>
                    <a:pt x="409" y="12"/>
                  </a:lnTo>
                  <a:lnTo>
                    <a:pt x="361" y="12"/>
                  </a:lnTo>
                  <a:lnTo>
                    <a:pt x="313" y="12"/>
                  </a:lnTo>
                  <a:lnTo>
                    <a:pt x="307" y="6"/>
                  </a:lnTo>
                  <a:lnTo>
                    <a:pt x="300" y="0"/>
                  </a:lnTo>
                  <a:lnTo>
                    <a:pt x="263" y="0"/>
                  </a:lnTo>
                  <a:lnTo>
                    <a:pt x="226" y="0"/>
                  </a:lnTo>
                  <a:lnTo>
                    <a:pt x="188" y="0"/>
                  </a:lnTo>
                  <a:lnTo>
                    <a:pt x="151" y="0"/>
                  </a:lnTo>
                  <a:lnTo>
                    <a:pt x="113" y="0"/>
                  </a:lnTo>
                  <a:lnTo>
                    <a:pt x="76" y="0"/>
                  </a:lnTo>
                  <a:lnTo>
                    <a:pt x="38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59" name="Freeform 119"/>
            <p:cNvSpPr>
              <a:spLocks/>
            </p:cNvSpPr>
            <p:nvPr/>
          </p:nvSpPr>
          <p:spPr bwMode="auto">
            <a:xfrm flipH="1">
              <a:off x="789" y="1624"/>
              <a:ext cx="40" cy="22"/>
            </a:xfrm>
            <a:custGeom>
              <a:avLst/>
              <a:gdLst>
                <a:gd name="T0" fmla="*/ 0 w 84"/>
                <a:gd name="T1" fmla="*/ 73 h 73"/>
                <a:gd name="T2" fmla="*/ 0 w 84"/>
                <a:gd name="T3" fmla="*/ 67 h 73"/>
                <a:gd name="T4" fmla="*/ 0 w 84"/>
                <a:gd name="T5" fmla="*/ 61 h 73"/>
                <a:gd name="T6" fmla="*/ 6 w 84"/>
                <a:gd name="T7" fmla="*/ 55 h 73"/>
                <a:gd name="T8" fmla="*/ 11 w 84"/>
                <a:gd name="T9" fmla="*/ 50 h 73"/>
                <a:gd name="T10" fmla="*/ 11 w 84"/>
                <a:gd name="T11" fmla="*/ 38 h 73"/>
                <a:gd name="T12" fmla="*/ 11 w 84"/>
                <a:gd name="T13" fmla="*/ 25 h 73"/>
                <a:gd name="T14" fmla="*/ 24 w 84"/>
                <a:gd name="T15" fmla="*/ 13 h 73"/>
                <a:gd name="T16" fmla="*/ 36 w 84"/>
                <a:gd name="T17" fmla="*/ 0 h 73"/>
                <a:gd name="T18" fmla="*/ 42 w 84"/>
                <a:gd name="T19" fmla="*/ 0 h 73"/>
                <a:gd name="T20" fmla="*/ 48 w 84"/>
                <a:gd name="T21" fmla="*/ 0 h 73"/>
                <a:gd name="T22" fmla="*/ 57 w 84"/>
                <a:gd name="T23" fmla="*/ 10 h 73"/>
                <a:gd name="T24" fmla="*/ 65 w 84"/>
                <a:gd name="T25" fmla="*/ 19 h 73"/>
                <a:gd name="T26" fmla="*/ 75 w 84"/>
                <a:gd name="T27" fmla="*/ 28 h 73"/>
                <a:gd name="T28" fmla="*/ 84 w 84"/>
                <a:gd name="T29" fmla="*/ 37 h 73"/>
                <a:gd name="T30" fmla="*/ 84 w 84"/>
                <a:gd name="T31" fmla="*/ 46 h 73"/>
                <a:gd name="T32" fmla="*/ 84 w 84"/>
                <a:gd name="T33" fmla="*/ 55 h 73"/>
                <a:gd name="T34" fmla="*/ 84 w 84"/>
                <a:gd name="T35" fmla="*/ 65 h 73"/>
                <a:gd name="T36" fmla="*/ 84 w 84"/>
                <a:gd name="T3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4" h="73">
                  <a:moveTo>
                    <a:pt x="0" y="73"/>
                  </a:moveTo>
                  <a:lnTo>
                    <a:pt x="0" y="67"/>
                  </a:lnTo>
                  <a:lnTo>
                    <a:pt x="0" y="61"/>
                  </a:lnTo>
                  <a:lnTo>
                    <a:pt x="6" y="55"/>
                  </a:lnTo>
                  <a:lnTo>
                    <a:pt x="11" y="50"/>
                  </a:lnTo>
                  <a:lnTo>
                    <a:pt x="11" y="38"/>
                  </a:lnTo>
                  <a:lnTo>
                    <a:pt x="11" y="25"/>
                  </a:lnTo>
                  <a:lnTo>
                    <a:pt x="24" y="13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7" y="10"/>
                  </a:lnTo>
                  <a:lnTo>
                    <a:pt x="65" y="19"/>
                  </a:lnTo>
                  <a:lnTo>
                    <a:pt x="75" y="28"/>
                  </a:lnTo>
                  <a:lnTo>
                    <a:pt x="84" y="37"/>
                  </a:lnTo>
                  <a:lnTo>
                    <a:pt x="84" y="46"/>
                  </a:lnTo>
                  <a:lnTo>
                    <a:pt x="84" y="55"/>
                  </a:lnTo>
                  <a:lnTo>
                    <a:pt x="84" y="65"/>
                  </a:lnTo>
                  <a:lnTo>
                    <a:pt x="84" y="73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60" name="Freeform 120"/>
            <p:cNvSpPr>
              <a:spLocks/>
            </p:cNvSpPr>
            <p:nvPr/>
          </p:nvSpPr>
          <p:spPr bwMode="auto">
            <a:xfrm flipH="1">
              <a:off x="789" y="1646"/>
              <a:ext cx="40" cy="2"/>
            </a:xfrm>
            <a:custGeom>
              <a:avLst/>
              <a:gdLst>
                <a:gd name="T0" fmla="*/ 84 w 84"/>
                <a:gd name="T1" fmla="*/ 63 w 84"/>
                <a:gd name="T2" fmla="*/ 42 w 84"/>
                <a:gd name="T3" fmla="*/ 21 w 84"/>
                <a:gd name="T4" fmla="*/ 0 w 8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84">
                  <a:moveTo>
                    <a:pt x="84" y="0"/>
                  </a:moveTo>
                  <a:lnTo>
                    <a:pt x="63" y="0"/>
                  </a:lnTo>
                  <a:lnTo>
                    <a:pt x="42" y="0"/>
                  </a:lnTo>
                  <a:lnTo>
                    <a:pt x="21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61" name="Freeform 121"/>
            <p:cNvSpPr>
              <a:spLocks/>
            </p:cNvSpPr>
            <p:nvPr/>
          </p:nvSpPr>
          <p:spPr bwMode="auto">
            <a:xfrm flipH="1">
              <a:off x="630" y="1646"/>
              <a:ext cx="159" cy="2"/>
            </a:xfrm>
            <a:custGeom>
              <a:avLst/>
              <a:gdLst>
                <a:gd name="T0" fmla="*/ 0 w 313"/>
                <a:gd name="T1" fmla="*/ 39 w 313"/>
                <a:gd name="T2" fmla="*/ 77 w 313"/>
                <a:gd name="T3" fmla="*/ 117 w 313"/>
                <a:gd name="T4" fmla="*/ 156 w 313"/>
                <a:gd name="T5" fmla="*/ 195 w 313"/>
                <a:gd name="T6" fmla="*/ 234 w 313"/>
                <a:gd name="T7" fmla="*/ 273 w 313"/>
                <a:gd name="T8" fmla="*/ 313 w 3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313">
                  <a:moveTo>
                    <a:pt x="0" y="0"/>
                  </a:moveTo>
                  <a:lnTo>
                    <a:pt x="39" y="0"/>
                  </a:lnTo>
                  <a:lnTo>
                    <a:pt x="77" y="0"/>
                  </a:lnTo>
                  <a:lnTo>
                    <a:pt x="117" y="0"/>
                  </a:lnTo>
                  <a:lnTo>
                    <a:pt x="156" y="0"/>
                  </a:lnTo>
                  <a:lnTo>
                    <a:pt x="195" y="0"/>
                  </a:lnTo>
                  <a:lnTo>
                    <a:pt x="234" y="0"/>
                  </a:lnTo>
                  <a:lnTo>
                    <a:pt x="273" y="0"/>
                  </a:lnTo>
                  <a:lnTo>
                    <a:pt x="313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62" name="Freeform 122"/>
            <p:cNvSpPr>
              <a:spLocks/>
            </p:cNvSpPr>
            <p:nvPr/>
          </p:nvSpPr>
          <p:spPr bwMode="auto">
            <a:xfrm flipH="1">
              <a:off x="1499" y="1639"/>
              <a:ext cx="162" cy="3"/>
            </a:xfrm>
            <a:custGeom>
              <a:avLst/>
              <a:gdLst>
                <a:gd name="T0" fmla="*/ 323 w 323"/>
                <a:gd name="T1" fmla="*/ 0 h 11"/>
                <a:gd name="T2" fmla="*/ 318 w 323"/>
                <a:gd name="T3" fmla="*/ 0 h 11"/>
                <a:gd name="T4" fmla="*/ 312 w 323"/>
                <a:gd name="T5" fmla="*/ 0 h 11"/>
                <a:gd name="T6" fmla="*/ 307 w 323"/>
                <a:gd name="T7" fmla="*/ 5 h 11"/>
                <a:gd name="T8" fmla="*/ 300 w 323"/>
                <a:gd name="T9" fmla="*/ 11 h 11"/>
                <a:gd name="T10" fmla="*/ 267 w 323"/>
                <a:gd name="T11" fmla="*/ 11 h 11"/>
                <a:gd name="T12" fmla="*/ 234 w 323"/>
                <a:gd name="T13" fmla="*/ 11 h 11"/>
                <a:gd name="T14" fmla="*/ 201 w 323"/>
                <a:gd name="T15" fmla="*/ 11 h 11"/>
                <a:gd name="T16" fmla="*/ 167 w 323"/>
                <a:gd name="T17" fmla="*/ 11 h 11"/>
                <a:gd name="T18" fmla="*/ 163 w 323"/>
                <a:gd name="T19" fmla="*/ 5 h 11"/>
                <a:gd name="T20" fmla="*/ 155 w 323"/>
                <a:gd name="T21" fmla="*/ 0 h 11"/>
                <a:gd name="T22" fmla="*/ 117 w 323"/>
                <a:gd name="T23" fmla="*/ 0 h 11"/>
                <a:gd name="T24" fmla="*/ 78 w 323"/>
                <a:gd name="T25" fmla="*/ 0 h 11"/>
                <a:gd name="T26" fmla="*/ 38 w 323"/>
                <a:gd name="T27" fmla="*/ 0 h 11"/>
                <a:gd name="T28" fmla="*/ 0 w 323"/>
                <a:gd name="T2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3" h="11">
                  <a:moveTo>
                    <a:pt x="323" y="0"/>
                  </a:moveTo>
                  <a:lnTo>
                    <a:pt x="318" y="0"/>
                  </a:lnTo>
                  <a:lnTo>
                    <a:pt x="312" y="0"/>
                  </a:lnTo>
                  <a:lnTo>
                    <a:pt x="307" y="5"/>
                  </a:lnTo>
                  <a:lnTo>
                    <a:pt x="300" y="11"/>
                  </a:lnTo>
                  <a:lnTo>
                    <a:pt x="267" y="11"/>
                  </a:lnTo>
                  <a:lnTo>
                    <a:pt x="234" y="11"/>
                  </a:lnTo>
                  <a:lnTo>
                    <a:pt x="201" y="11"/>
                  </a:lnTo>
                  <a:lnTo>
                    <a:pt x="167" y="11"/>
                  </a:lnTo>
                  <a:lnTo>
                    <a:pt x="163" y="5"/>
                  </a:lnTo>
                  <a:lnTo>
                    <a:pt x="155" y="0"/>
                  </a:lnTo>
                  <a:lnTo>
                    <a:pt x="117" y="0"/>
                  </a:lnTo>
                  <a:lnTo>
                    <a:pt x="78" y="0"/>
                  </a:lnTo>
                  <a:lnTo>
                    <a:pt x="38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63" name="Freeform 123"/>
            <p:cNvSpPr>
              <a:spLocks/>
            </p:cNvSpPr>
            <p:nvPr/>
          </p:nvSpPr>
          <p:spPr bwMode="auto">
            <a:xfrm flipH="1">
              <a:off x="1418" y="1639"/>
              <a:ext cx="69" cy="3"/>
            </a:xfrm>
            <a:custGeom>
              <a:avLst/>
              <a:gdLst>
                <a:gd name="T0" fmla="*/ 132 w 132"/>
                <a:gd name="T1" fmla="*/ 11 h 11"/>
                <a:gd name="T2" fmla="*/ 105 w 132"/>
                <a:gd name="T3" fmla="*/ 11 h 11"/>
                <a:gd name="T4" fmla="*/ 78 w 132"/>
                <a:gd name="T5" fmla="*/ 11 h 11"/>
                <a:gd name="T6" fmla="*/ 51 w 132"/>
                <a:gd name="T7" fmla="*/ 11 h 11"/>
                <a:gd name="T8" fmla="*/ 24 w 132"/>
                <a:gd name="T9" fmla="*/ 11 h 11"/>
                <a:gd name="T10" fmla="*/ 18 w 132"/>
                <a:gd name="T11" fmla="*/ 5 h 11"/>
                <a:gd name="T12" fmla="*/ 11 w 132"/>
                <a:gd name="T13" fmla="*/ 0 h 11"/>
                <a:gd name="T14" fmla="*/ 6 w 132"/>
                <a:gd name="T15" fmla="*/ 0 h 11"/>
                <a:gd name="T16" fmla="*/ 0 w 132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11">
                  <a:moveTo>
                    <a:pt x="132" y="11"/>
                  </a:moveTo>
                  <a:lnTo>
                    <a:pt x="105" y="11"/>
                  </a:lnTo>
                  <a:lnTo>
                    <a:pt x="78" y="11"/>
                  </a:lnTo>
                  <a:lnTo>
                    <a:pt x="51" y="11"/>
                  </a:lnTo>
                  <a:lnTo>
                    <a:pt x="24" y="11"/>
                  </a:lnTo>
                  <a:lnTo>
                    <a:pt x="18" y="5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64" name="Freeform 124"/>
            <p:cNvSpPr>
              <a:spLocks/>
            </p:cNvSpPr>
            <p:nvPr/>
          </p:nvSpPr>
          <p:spPr bwMode="auto">
            <a:xfrm flipH="1">
              <a:off x="1400" y="1629"/>
              <a:ext cx="18" cy="13"/>
            </a:xfrm>
            <a:custGeom>
              <a:avLst/>
              <a:gdLst>
                <a:gd name="T0" fmla="*/ 0 w 36"/>
                <a:gd name="T1" fmla="*/ 48 h 48"/>
                <a:gd name="T2" fmla="*/ 12 w 36"/>
                <a:gd name="T3" fmla="*/ 37 h 48"/>
                <a:gd name="T4" fmla="*/ 24 w 36"/>
                <a:gd name="T5" fmla="*/ 24 h 48"/>
                <a:gd name="T6" fmla="*/ 24 w 36"/>
                <a:gd name="T7" fmla="*/ 18 h 48"/>
                <a:gd name="T8" fmla="*/ 24 w 36"/>
                <a:gd name="T9" fmla="*/ 12 h 48"/>
                <a:gd name="T10" fmla="*/ 29 w 36"/>
                <a:gd name="T11" fmla="*/ 6 h 48"/>
                <a:gd name="T12" fmla="*/ 36 w 36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8">
                  <a:moveTo>
                    <a:pt x="0" y="48"/>
                  </a:moveTo>
                  <a:lnTo>
                    <a:pt x="12" y="37"/>
                  </a:lnTo>
                  <a:lnTo>
                    <a:pt x="24" y="24"/>
                  </a:lnTo>
                  <a:lnTo>
                    <a:pt x="24" y="18"/>
                  </a:lnTo>
                  <a:lnTo>
                    <a:pt x="24" y="12"/>
                  </a:lnTo>
                  <a:lnTo>
                    <a:pt x="29" y="6"/>
                  </a:lnTo>
                  <a:lnTo>
                    <a:pt x="36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65" name="Freeform 125"/>
            <p:cNvSpPr>
              <a:spLocks/>
            </p:cNvSpPr>
            <p:nvPr/>
          </p:nvSpPr>
          <p:spPr bwMode="auto">
            <a:xfrm flipH="1">
              <a:off x="1377" y="1629"/>
              <a:ext cx="6" cy="13"/>
            </a:xfrm>
            <a:custGeom>
              <a:avLst/>
              <a:gdLst>
                <a:gd name="T0" fmla="*/ 11 w 11"/>
                <a:gd name="T1" fmla="*/ 48 h 48"/>
                <a:gd name="T2" fmla="*/ 11 w 11"/>
                <a:gd name="T3" fmla="*/ 42 h 48"/>
                <a:gd name="T4" fmla="*/ 11 w 11"/>
                <a:gd name="T5" fmla="*/ 37 h 48"/>
                <a:gd name="T6" fmla="*/ 5 w 11"/>
                <a:gd name="T7" fmla="*/ 31 h 48"/>
                <a:gd name="T8" fmla="*/ 0 w 11"/>
                <a:gd name="T9" fmla="*/ 24 h 48"/>
                <a:gd name="T10" fmla="*/ 0 w 11"/>
                <a:gd name="T11" fmla="*/ 12 h 48"/>
                <a:gd name="T12" fmla="*/ 0 w 11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8">
                  <a:moveTo>
                    <a:pt x="11" y="48"/>
                  </a:moveTo>
                  <a:lnTo>
                    <a:pt x="11" y="42"/>
                  </a:lnTo>
                  <a:lnTo>
                    <a:pt x="11" y="37"/>
                  </a:lnTo>
                  <a:lnTo>
                    <a:pt x="5" y="31"/>
                  </a:lnTo>
                  <a:lnTo>
                    <a:pt x="0" y="24"/>
                  </a:ln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66" name="Freeform 126"/>
            <p:cNvSpPr>
              <a:spLocks/>
            </p:cNvSpPr>
            <p:nvPr/>
          </p:nvSpPr>
          <p:spPr bwMode="auto">
            <a:xfrm flipH="1">
              <a:off x="1206" y="1642"/>
              <a:ext cx="171" cy="1"/>
            </a:xfrm>
            <a:custGeom>
              <a:avLst/>
              <a:gdLst>
                <a:gd name="T0" fmla="*/ 337 w 337"/>
                <a:gd name="T1" fmla="*/ 294 w 337"/>
                <a:gd name="T2" fmla="*/ 253 w 337"/>
                <a:gd name="T3" fmla="*/ 211 w 337"/>
                <a:gd name="T4" fmla="*/ 169 w 337"/>
                <a:gd name="T5" fmla="*/ 127 w 337"/>
                <a:gd name="T6" fmla="*/ 85 w 337"/>
                <a:gd name="T7" fmla="*/ 42 w 337"/>
                <a:gd name="T8" fmla="*/ 0 w 33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337">
                  <a:moveTo>
                    <a:pt x="337" y="0"/>
                  </a:moveTo>
                  <a:lnTo>
                    <a:pt x="294" y="0"/>
                  </a:lnTo>
                  <a:lnTo>
                    <a:pt x="253" y="0"/>
                  </a:lnTo>
                  <a:lnTo>
                    <a:pt x="211" y="0"/>
                  </a:lnTo>
                  <a:lnTo>
                    <a:pt x="169" y="0"/>
                  </a:lnTo>
                  <a:lnTo>
                    <a:pt x="127" y="0"/>
                  </a:lnTo>
                  <a:lnTo>
                    <a:pt x="85" y="0"/>
                  </a:ln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67" name="Freeform 127"/>
            <p:cNvSpPr>
              <a:spLocks/>
            </p:cNvSpPr>
            <p:nvPr/>
          </p:nvSpPr>
          <p:spPr bwMode="auto">
            <a:xfrm flipH="1">
              <a:off x="1176" y="1613"/>
              <a:ext cx="38" cy="29"/>
            </a:xfrm>
            <a:custGeom>
              <a:avLst/>
              <a:gdLst>
                <a:gd name="T0" fmla="*/ 12 w 73"/>
                <a:gd name="T1" fmla="*/ 96 h 96"/>
                <a:gd name="T2" fmla="*/ 12 w 73"/>
                <a:gd name="T3" fmla="*/ 85 h 96"/>
                <a:gd name="T4" fmla="*/ 12 w 73"/>
                <a:gd name="T5" fmla="*/ 72 h 96"/>
                <a:gd name="T6" fmla="*/ 6 w 73"/>
                <a:gd name="T7" fmla="*/ 66 h 96"/>
                <a:gd name="T8" fmla="*/ 0 w 73"/>
                <a:gd name="T9" fmla="*/ 60 h 96"/>
                <a:gd name="T10" fmla="*/ 0 w 73"/>
                <a:gd name="T11" fmla="*/ 51 h 96"/>
                <a:gd name="T12" fmla="*/ 0 w 73"/>
                <a:gd name="T13" fmla="*/ 42 h 96"/>
                <a:gd name="T14" fmla="*/ 0 w 73"/>
                <a:gd name="T15" fmla="*/ 33 h 96"/>
                <a:gd name="T16" fmla="*/ 0 w 73"/>
                <a:gd name="T17" fmla="*/ 24 h 96"/>
                <a:gd name="T18" fmla="*/ 6 w 73"/>
                <a:gd name="T19" fmla="*/ 19 h 96"/>
                <a:gd name="T20" fmla="*/ 12 w 73"/>
                <a:gd name="T21" fmla="*/ 12 h 96"/>
                <a:gd name="T22" fmla="*/ 12 w 73"/>
                <a:gd name="T23" fmla="*/ 7 h 96"/>
                <a:gd name="T24" fmla="*/ 12 w 73"/>
                <a:gd name="T25" fmla="*/ 0 h 96"/>
                <a:gd name="T26" fmla="*/ 21 w 73"/>
                <a:gd name="T27" fmla="*/ 0 h 96"/>
                <a:gd name="T28" fmla="*/ 30 w 73"/>
                <a:gd name="T29" fmla="*/ 0 h 96"/>
                <a:gd name="T30" fmla="*/ 39 w 73"/>
                <a:gd name="T31" fmla="*/ 0 h 96"/>
                <a:gd name="T32" fmla="*/ 48 w 73"/>
                <a:gd name="T33" fmla="*/ 0 h 96"/>
                <a:gd name="T34" fmla="*/ 60 w 73"/>
                <a:gd name="T35" fmla="*/ 12 h 96"/>
                <a:gd name="T36" fmla="*/ 73 w 73"/>
                <a:gd name="T37" fmla="*/ 24 h 96"/>
                <a:gd name="T38" fmla="*/ 73 w 73"/>
                <a:gd name="T39" fmla="*/ 35 h 96"/>
                <a:gd name="T40" fmla="*/ 73 w 73"/>
                <a:gd name="T41" fmla="*/ 47 h 96"/>
                <a:gd name="T42" fmla="*/ 73 w 73"/>
                <a:gd name="T43" fmla="*/ 60 h 96"/>
                <a:gd name="T44" fmla="*/ 73 w 73"/>
                <a:gd name="T45" fmla="*/ 72 h 96"/>
                <a:gd name="T46" fmla="*/ 67 w 73"/>
                <a:gd name="T47" fmla="*/ 78 h 96"/>
                <a:gd name="T48" fmla="*/ 60 w 73"/>
                <a:gd name="T49" fmla="*/ 85 h 96"/>
                <a:gd name="T50" fmla="*/ 60 w 73"/>
                <a:gd name="T51" fmla="*/ 90 h 96"/>
                <a:gd name="T52" fmla="*/ 60 w 73"/>
                <a:gd name="T5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3" h="96">
                  <a:moveTo>
                    <a:pt x="12" y="96"/>
                  </a:moveTo>
                  <a:lnTo>
                    <a:pt x="12" y="85"/>
                  </a:lnTo>
                  <a:lnTo>
                    <a:pt x="12" y="72"/>
                  </a:lnTo>
                  <a:lnTo>
                    <a:pt x="6" y="66"/>
                  </a:lnTo>
                  <a:lnTo>
                    <a:pt x="0" y="60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6" y="19"/>
                  </a:lnTo>
                  <a:lnTo>
                    <a:pt x="12" y="12"/>
                  </a:lnTo>
                  <a:lnTo>
                    <a:pt x="12" y="7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8" y="0"/>
                  </a:lnTo>
                  <a:lnTo>
                    <a:pt x="60" y="12"/>
                  </a:lnTo>
                  <a:lnTo>
                    <a:pt x="73" y="24"/>
                  </a:lnTo>
                  <a:lnTo>
                    <a:pt x="73" y="35"/>
                  </a:lnTo>
                  <a:lnTo>
                    <a:pt x="73" y="47"/>
                  </a:lnTo>
                  <a:lnTo>
                    <a:pt x="73" y="60"/>
                  </a:lnTo>
                  <a:lnTo>
                    <a:pt x="73" y="72"/>
                  </a:lnTo>
                  <a:lnTo>
                    <a:pt x="67" y="78"/>
                  </a:lnTo>
                  <a:lnTo>
                    <a:pt x="60" y="85"/>
                  </a:lnTo>
                  <a:lnTo>
                    <a:pt x="60" y="90"/>
                  </a:lnTo>
                  <a:lnTo>
                    <a:pt x="60" y="96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68" name="Freeform 128"/>
            <p:cNvSpPr>
              <a:spLocks/>
            </p:cNvSpPr>
            <p:nvPr/>
          </p:nvSpPr>
          <p:spPr bwMode="auto">
            <a:xfrm flipH="1">
              <a:off x="1184" y="1642"/>
              <a:ext cx="22" cy="1"/>
            </a:xfrm>
            <a:custGeom>
              <a:avLst/>
              <a:gdLst>
                <a:gd name="T0" fmla="*/ 48 w 48"/>
                <a:gd name="T1" fmla="*/ 36 w 48"/>
                <a:gd name="T2" fmla="*/ 24 w 48"/>
                <a:gd name="T3" fmla="*/ 12 w 48"/>
                <a:gd name="T4" fmla="*/ 0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8">
                  <a:moveTo>
                    <a:pt x="48" y="0"/>
                  </a:moveTo>
                  <a:lnTo>
                    <a:pt x="36" y="0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69" name="Freeform 129"/>
            <p:cNvSpPr>
              <a:spLocks/>
            </p:cNvSpPr>
            <p:nvPr/>
          </p:nvSpPr>
          <p:spPr bwMode="auto">
            <a:xfrm flipH="1">
              <a:off x="1661" y="1600"/>
              <a:ext cx="12" cy="39"/>
            </a:xfrm>
            <a:custGeom>
              <a:avLst/>
              <a:gdLst>
                <a:gd name="T0" fmla="*/ 24 w 24"/>
                <a:gd name="T1" fmla="*/ 133 h 133"/>
                <a:gd name="T2" fmla="*/ 18 w 24"/>
                <a:gd name="T3" fmla="*/ 127 h 133"/>
                <a:gd name="T4" fmla="*/ 12 w 24"/>
                <a:gd name="T5" fmla="*/ 120 h 133"/>
                <a:gd name="T6" fmla="*/ 12 w 24"/>
                <a:gd name="T7" fmla="*/ 108 h 133"/>
                <a:gd name="T8" fmla="*/ 12 w 24"/>
                <a:gd name="T9" fmla="*/ 96 h 133"/>
                <a:gd name="T10" fmla="*/ 12 w 24"/>
                <a:gd name="T11" fmla="*/ 85 h 133"/>
                <a:gd name="T12" fmla="*/ 12 w 24"/>
                <a:gd name="T13" fmla="*/ 72 h 133"/>
                <a:gd name="T14" fmla="*/ 6 w 24"/>
                <a:gd name="T15" fmla="*/ 67 h 133"/>
                <a:gd name="T16" fmla="*/ 0 w 24"/>
                <a:gd name="T17" fmla="*/ 60 h 133"/>
                <a:gd name="T18" fmla="*/ 0 w 24"/>
                <a:gd name="T19" fmla="*/ 46 h 133"/>
                <a:gd name="T20" fmla="*/ 0 w 24"/>
                <a:gd name="T21" fmla="*/ 31 h 133"/>
                <a:gd name="T22" fmla="*/ 0 w 24"/>
                <a:gd name="T23" fmla="*/ 15 h 133"/>
                <a:gd name="T24" fmla="*/ 0 w 24"/>
                <a:gd name="T2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133">
                  <a:moveTo>
                    <a:pt x="24" y="133"/>
                  </a:moveTo>
                  <a:lnTo>
                    <a:pt x="18" y="127"/>
                  </a:lnTo>
                  <a:lnTo>
                    <a:pt x="12" y="120"/>
                  </a:lnTo>
                  <a:lnTo>
                    <a:pt x="12" y="108"/>
                  </a:lnTo>
                  <a:lnTo>
                    <a:pt x="12" y="96"/>
                  </a:lnTo>
                  <a:lnTo>
                    <a:pt x="12" y="85"/>
                  </a:lnTo>
                  <a:lnTo>
                    <a:pt x="12" y="72"/>
                  </a:lnTo>
                  <a:lnTo>
                    <a:pt x="6" y="67"/>
                  </a:lnTo>
                  <a:lnTo>
                    <a:pt x="0" y="60"/>
                  </a:lnTo>
                  <a:lnTo>
                    <a:pt x="0" y="46"/>
                  </a:lnTo>
                  <a:lnTo>
                    <a:pt x="0" y="31"/>
                  </a:lnTo>
                  <a:lnTo>
                    <a:pt x="0" y="15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70" name="Freeform 130"/>
            <p:cNvSpPr>
              <a:spLocks/>
            </p:cNvSpPr>
            <p:nvPr/>
          </p:nvSpPr>
          <p:spPr bwMode="auto">
            <a:xfrm flipH="1">
              <a:off x="1466" y="1607"/>
              <a:ext cx="44" cy="32"/>
            </a:xfrm>
            <a:custGeom>
              <a:avLst/>
              <a:gdLst>
                <a:gd name="T0" fmla="*/ 23 w 84"/>
                <a:gd name="T1" fmla="*/ 109 h 109"/>
                <a:gd name="T2" fmla="*/ 23 w 84"/>
                <a:gd name="T3" fmla="*/ 103 h 109"/>
                <a:gd name="T4" fmla="*/ 23 w 84"/>
                <a:gd name="T5" fmla="*/ 96 h 109"/>
                <a:gd name="T6" fmla="*/ 18 w 84"/>
                <a:gd name="T7" fmla="*/ 90 h 109"/>
                <a:gd name="T8" fmla="*/ 12 w 84"/>
                <a:gd name="T9" fmla="*/ 84 h 109"/>
                <a:gd name="T10" fmla="*/ 12 w 84"/>
                <a:gd name="T11" fmla="*/ 75 h 109"/>
                <a:gd name="T12" fmla="*/ 12 w 84"/>
                <a:gd name="T13" fmla="*/ 66 h 109"/>
                <a:gd name="T14" fmla="*/ 12 w 84"/>
                <a:gd name="T15" fmla="*/ 57 h 109"/>
                <a:gd name="T16" fmla="*/ 12 w 84"/>
                <a:gd name="T17" fmla="*/ 48 h 109"/>
                <a:gd name="T18" fmla="*/ 7 w 84"/>
                <a:gd name="T19" fmla="*/ 43 h 109"/>
                <a:gd name="T20" fmla="*/ 0 w 84"/>
                <a:gd name="T21" fmla="*/ 36 h 109"/>
                <a:gd name="T22" fmla="*/ 9 w 84"/>
                <a:gd name="T23" fmla="*/ 28 h 109"/>
                <a:gd name="T24" fmla="*/ 17 w 84"/>
                <a:gd name="T25" fmla="*/ 18 h 109"/>
                <a:gd name="T26" fmla="*/ 27 w 84"/>
                <a:gd name="T27" fmla="*/ 9 h 109"/>
                <a:gd name="T28" fmla="*/ 36 w 84"/>
                <a:gd name="T29" fmla="*/ 0 h 109"/>
                <a:gd name="T30" fmla="*/ 41 w 84"/>
                <a:gd name="T31" fmla="*/ 0 h 109"/>
                <a:gd name="T32" fmla="*/ 48 w 84"/>
                <a:gd name="T33" fmla="*/ 0 h 109"/>
                <a:gd name="T34" fmla="*/ 57 w 84"/>
                <a:gd name="T35" fmla="*/ 9 h 109"/>
                <a:gd name="T36" fmla="*/ 65 w 84"/>
                <a:gd name="T37" fmla="*/ 18 h 109"/>
                <a:gd name="T38" fmla="*/ 75 w 84"/>
                <a:gd name="T39" fmla="*/ 28 h 109"/>
                <a:gd name="T40" fmla="*/ 84 w 84"/>
                <a:gd name="T41" fmla="*/ 36 h 109"/>
                <a:gd name="T42" fmla="*/ 84 w 84"/>
                <a:gd name="T43" fmla="*/ 48 h 109"/>
                <a:gd name="T44" fmla="*/ 84 w 84"/>
                <a:gd name="T45" fmla="*/ 59 h 109"/>
                <a:gd name="T46" fmla="*/ 75 w 84"/>
                <a:gd name="T47" fmla="*/ 69 h 109"/>
                <a:gd name="T48" fmla="*/ 65 w 84"/>
                <a:gd name="T49" fmla="*/ 78 h 109"/>
                <a:gd name="T50" fmla="*/ 57 w 84"/>
                <a:gd name="T51" fmla="*/ 87 h 109"/>
                <a:gd name="T52" fmla="*/ 48 w 84"/>
                <a:gd name="T53" fmla="*/ 96 h 109"/>
                <a:gd name="T54" fmla="*/ 48 w 84"/>
                <a:gd name="T55" fmla="*/ 102 h 109"/>
                <a:gd name="T56" fmla="*/ 48 w 84"/>
                <a:gd name="T5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109">
                  <a:moveTo>
                    <a:pt x="23" y="109"/>
                  </a:moveTo>
                  <a:lnTo>
                    <a:pt x="23" y="103"/>
                  </a:lnTo>
                  <a:lnTo>
                    <a:pt x="23" y="96"/>
                  </a:lnTo>
                  <a:lnTo>
                    <a:pt x="18" y="90"/>
                  </a:lnTo>
                  <a:lnTo>
                    <a:pt x="12" y="84"/>
                  </a:lnTo>
                  <a:lnTo>
                    <a:pt x="12" y="75"/>
                  </a:lnTo>
                  <a:lnTo>
                    <a:pt x="12" y="66"/>
                  </a:lnTo>
                  <a:lnTo>
                    <a:pt x="12" y="57"/>
                  </a:lnTo>
                  <a:lnTo>
                    <a:pt x="12" y="48"/>
                  </a:lnTo>
                  <a:lnTo>
                    <a:pt x="7" y="43"/>
                  </a:lnTo>
                  <a:lnTo>
                    <a:pt x="0" y="36"/>
                  </a:lnTo>
                  <a:lnTo>
                    <a:pt x="9" y="28"/>
                  </a:lnTo>
                  <a:lnTo>
                    <a:pt x="17" y="18"/>
                  </a:lnTo>
                  <a:lnTo>
                    <a:pt x="27" y="9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7" y="9"/>
                  </a:lnTo>
                  <a:lnTo>
                    <a:pt x="65" y="18"/>
                  </a:lnTo>
                  <a:lnTo>
                    <a:pt x="75" y="28"/>
                  </a:lnTo>
                  <a:lnTo>
                    <a:pt x="84" y="36"/>
                  </a:lnTo>
                  <a:lnTo>
                    <a:pt x="84" y="48"/>
                  </a:lnTo>
                  <a:lnTo>
                    <a:pt x="84" y="59"/>
                  </a:lnTo>
                  <a:lnTo>
                    <a:pt x="75" y="69"/>
                  </a:lnTo>
                  <a:lnTo>
                    <a:pt x="65" y="78"/>
                  </a:lnTo>
                  <a:lnTo>
                    <a:pt x="57" y="87"/>
                  </a:lnTo>
                  <a:lnTo>
                    <a:pt x="48" y="96"/>
                  </a:lnTo>
                  <a:lnTo>
                    <a:pt x="48" y="102"/>
                  </a:lnTo>
                  <a:lnTo>
                    <a:pt x="48" y="109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71" name="Freeform 131"/>
            <p:cNvSpPr>
              <a:spLocks/>
            </p:cNvSpPr>
            <p:nvPr/>
          </p:nvSpPr>
          <p:spPr bwMode="auto">
            <a:xfrm flipH="1">
              <a:off x="1487" y="1639"/>
              <a:ext cx="12" cy="1"/>
            </a:xfrm>
            <a:custGeom>
              <a:avLst/>
              <a:gdLst>
                <a:gd name="T0" fmla="*/ 25 w 25"/>
                <a:gd name="T1" fmla="*/ 13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72" name="Freeform 132"/>
            <p:cNvSpPr>
              <a:spLocks/>
            </p:cNvSpPr>
            <p:nvPr/>
          </p:nvSpPr>
          <p:spPr bwMode="auto">
            <a:xfrm flipH="1">
              <a:off x="1400" y="1600"/>
              <a:ext cx="18" cy="29"/>
            </a:xfrm>
            <a:custGeom>
              <a:avLst/>
              <a:gdLst>
                <a:gd name="T0" fmla="*/ 36 w 36"/>
                <a:gd name="T1" fmla="*/ 96 h 96"/>
                <a:gd name="T2" fmla="*/ 31 w 36"/>
                <a:gd name="T3" fmla="*/ 90 h 96"/>
                <a:gd name="T4" fmla="*/ 24 w 36"/>
                <a:gd name="T5" fmla="*/ 83 h 96"/>
                <a:gd name="T6" fmla="*/ 24 w 36"/>
                <a:gd name="T7" fmla="*/ 72 h 96"/>
                <a:gd name="T8" fmla="*/ 24 w 36"/>
                <a:gd name="T9" fmla="*/ 60 h 96"/>
                <a:gd name="T10" fmla="*/ 18 w 36"/>
                <a:gd name="T11" fmla="*/ 55 h 96"/>
                <a:gd name="T12" fmla="*/ 12 w 36"/>
                <a:gd name="T13" fmla="*/ 48 h 96"/>
                <a:gd name="T14" fmla="*/ 12 w 36"/>
                <a:gd name="T15" fmla="*/ 36 h 96"/>
                <a:gd name="T16" fmla="*/ 12 w 36"/>
                <a:gd name="T17" fmla="*/ 24 h 96"/>
                <a:gd name="T18" fmla="*/ 6 w 36"/>
                <a:gd name="T19" fmla="*/ 19 h 96"/>
                <a:gd name="T20" fmla="*/ 0 w 36"/>
                <a:gd name="T21" fmla="*/ 12 h 96"/>
                <a:gd name="T22" fmla="*/ 0 w 36"/>
                <a:gd name="T23" fmla="*/ 6 h 96"/>
                <a:gd name="T24" fmla="*/ 0 w 36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96">
                  <a:moveTo>
                    <a:pt x="36" y="96"/>
                  </a:moveTo>
                  <a:lnTo>
                    <a:pt x="31" y="90"/>
                  </a:lnTo>
                  <a:lnTo>
                    <a:pt x="24" y="83"/>
                  </a:lnTo>
                  <a:lnTo>
                    <a:pt x="24" y="72"/>
                  </a:lnTo>
                  <a:lnTo>
                    <a:pt x="24" y="60"/>
                  </a:lnTo>
                  <a:lnTo>
                    <a:pt x="18" y="55"/>
                  </a:lnTo>
                  <a:lnTo>
                    <a:pt x="12" y="48"/>
                  </a:lnTo>
                  <a:lnTo>
                    <a:pt x="12" y="36"/>
                  </a:lnTo>
                  <a:lnTo>
                    <a:pt x="12" y="24"/>
                  </a:lnTo>
                  <a:lnTo>
                    <a:pt x="6" y="19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73" name="Freeform 133"/>
            <p:cNvSpPr>
              <a:spLocks/>
            </p:cNvSpPr>
            <p:nvPr/>
          </p:nvSpPr>
          <p:spPr bwMode="auto">
            <a:xfrm flipH="1">
              <a:off x="1383" y="1629"/>
              <a:ext cx="17" cy="1"/>
            </a:xfrm>
            <a:custGeom>
              <a:avLst/>
              <a:gdLst>
                <a:gd name="T0" fmla="*/ 36 w 36"/>
                <a:gd name="T1" fmla="*/ 27 w 36"/>
                <a:gd name="T2" fmla="*/ 18 w 36"/>
                <a:gd name="T3" fmla="*/ 9 w 36"/>
                <a:gd name="T4" fmla="*/ 0 w 3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6">
                  <a:moveTo>
                    <a:pt x="36" y="0"/>
                  </a:moveTo>
                  <a:lnTo>
                    <a:pt x="27" y="0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74" name="Freeform 134"/>
            <p:cNvSpPr>
              <a:spLocks/>
            </p:cNvSpPr>
            <p:nvPr/>
          </p:nvSpPr>
          <p:spPr bwMode="auto">
            <a:xfrm flipH="1">
              <a:off x="1358" y="1600"/>
              <a:ext cx="25" cy="29"/>
            </a:xfrm>
            <a:custGeom>
              <a:avLst/>
              <a:gdLst>
                <a:gd name="T0" fmla="*/ 0 w 48"/>
                <a:gd name="T1" fmla="*/ 96 h 96"/>
                <a:gd name="T2" fmla="*/ 0 w 48"/>
                <a:gd name="T3" fmla="*/ 90 h 96"/>
                <a:gd name="T4" fmla="*/ 0 w 48"/>
                <a:gd name="T5" fmla="*/ 83 h 96"/>
                <a:gd name="T6" fmla="*/ 5 w 48"/>
                <a:gd name="T7" fmla="*/ 77 h 96"/>
                <a:gd name="T8" fmla="*/ 11 w 48"/>
                <a:gd name="T9" fmla="*/ 72 h 96"/>
                <a:gd name="T10" fmla="*/ 11 w 48"/>
                <a:gd name="T11" fmla="*/ 67 h 96"/>
                <a:gd name="T12" fmla="*/ 11 w 48"/>
                <a:gd name="T13" fmla="*/ 60 h 96"/>
                <a:gd name="T14" fmla="*/ 17 w 48"/>
                <a:gd name="T15" fmla="*/ 55 h 96"/>
                <a:gd name="T16" fmla="*/ 24 w 48"/>
                <a:gd name="T17" fmla="*/ 48 h 96"/>
                <a:gd name="T18" fmla="*/ 24 w 48"/>
                <a:gd name="T19" fmla="*/ 42 h 96"/>
                <a:gd name="T20" fmla="*/ 24 w 48"/>
                <a:gd name="T21" fmla="*/ 36 h 96"/>
                <a:gd name="T22" fmla="*/ 29 w 48"/>
                <a:gd name="T23" fmla="*/ 31 h 96"/>
                <a:gd name="T24" fmla="*/ 36 w 48"/>
                <a:gd name="T25" fmla="*/ 24 h 96"/>
                <a:gd name="T26" fmla="*/ 36 w 48"/>
                <a:gd name="T27" fmla="*/ 19 h 96"/>
                <a:gd name="T28" fmla="*/ 36 w 48"/>
                <a:gd name="T29" fmla="*/ 12 h 96"/>
                <a:gd name="T30" fmla="*/ 42 w 48"/>
                <a:gd name="T31" fmla="*/ 6 h 96"/>
                <a:gd name="T32" fmla="*/ 48 w 48"/>
                <a:gd name="T3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" h="96">
                  <a:moveTo>
                    <a:pt x="0" y="96"/>
                  </a:moveTo>
                  <a:lnTo>
                    <a:pt x="0" y="90"/>
                  </a:lnTo>
                  <a:lnTo>
                    <a:pt x="0" y="83"/>
                  </a:lnTo>
                  <a:lnTo>
                    <a:pt x="5" y="77"/>
                  </a:lnTo>
                  <a:lnTo>
                    <a:pt x="11" y="72"/>
                  </a:lnTo>
                  <a:lnTo>
                    <a:pt x="11" y="67"/>
                  </a:lnTo>
                  <a:lnTo>
                    <a:pt x="11" y="60"/>
                  </a:lnTo>
                  <a:lnTo>
                    <a:pt x="17" y="55"/>
                  </a:lnTo>
                  <a:lnTo>
                    <a:pt x="24" y="48"/>
                  </a:lnTo>
                  <a:lnTo>
                    <a:pt x="24" y="42"/>
                  </a:lnTo>
                  <a:lnTo>
                    <a:pt x="24" y="36"/>
                  </a:lnTo>
                  <a:lnTo>
                    <a:pt x="29" y="31"/>
                  </a:lnTo>
                  <a:lnTo>
                    <a:pt x="36" y="24"/>
                  </a:lnTo>
                  <a:lnTo>
                    <a:pt x="36" y="19"/>
                  </a:lnTo>
                  <a:lnTo>
                    <a:pt x="36" y="12"/>
                  </a:lnTo>
                  <a:lnTo>
                    <a:pt x="42" y="6"/>
                  </a:lnTo>
                  <a:lnTo>
                    <a:pt x="48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75" name="Freeform 135"/>
            <p:cNvSpPr>
              <a:spLocks/>
            </p:cNvSpPr>
            <p:nvPr/>
          </p:nvSpPr>
          <p:spPr bwMode="auto">
            <a:xfrm flipH="1">
              <a:off x="988" y="1607"/>
              <a:ext cx="37" cy="22"/>
            </a:xfrm>
            <a:custGeom>
              <a:avLst/>
              <a:gdLst>
                <a:gd name="T0" fmla="*/ 23 w 71"/>
                <a:gd name="T1" fmla="*/ 72 h 72"/>
                <a:gd name="T2" fmla="*/ 11 w 71"/>
                <a:gd name="T3" fmla="*/ 61 h 72"/>
                <a:gd name="T4" fmla="*/ 0 w 71"/>
                <a:gd name="T5" fmla="*/ 48 h 72"/>
                <a:gd name="T6" fmla="*/ 0 w 71"/>
                <a:gd name="T7" fmla="*/ 43 h 72"/>
                <a:gd name="T8" fmla="*/ 0 w 71"/>
                <a:gd name="T9" fmla="*/ 36 h 72"/>
                <a:gd name="T10" fmla="*/ 5 w 71"/>
                <a:gd name="T11" fmla="*/ 31 h 72"/>
                <a:gd name="T12" fmla="*/ 11 w 71"/>
                <a:gd name="T13" fmla="*/ 24 h 72"/>
                <a:gd name="T14" fmla="*/ 11 w 71"/>
                <a:gd name="T15" fmla="*/ 12 h 72"/>
                <a:gd name="T16" fmla="*/ 11 w 71"/>
                <a:gd name="T17" fmla="*/ 0 h 72"/>
                <a:gd name="T18" fmla="*/ 19 w 71"/>
                <a:gd name="T19" fmla="*/ 0 h 72"/>
                <a:gd name="T20" fmla="*/ 29 w 71"/>
                <a:gd name="T21" fmla="*/ 0 h 72"/>
                <a:gd name="T22" fmla="*/ 38 w 71"/>
                <a:gd name="T23" fmla="*/ 0 h 72"/>
                <a:gd name="T24" fmla="*/ 46 w 71"/>
                <a:gd name="T25" fmla="*/ 0 h 72"/>
                <a:gd name="T26" fmla="*/ 58 w 71"/>
                <a:gd name="T27" fmla="*/ 12 h 72"/>
                <a:gd name="T28" fmla="*/ 71 w 71"/>
                <a:gd name="T29" fmla="*/ 24 h 72"/>
                <a:gd name="T30" fmla="*/ 71 w 71"/>
                <a:gd name="T31" fmla="*/ 32 h 72"/>
                <a:gd name="T32" fmla="*/ 71 w 71"/>
                <a:gd name="T33" fmla="*/ 42 h 72"/>
                <a:gd name="T34" fmla="*/ 71 w 71"/>
                <a:gd name="T35" fmla="*/ 51 h 72"/>
                <a:gd name="T36" fmla="*/ 71 w 71"/>
                <a:gd name="T37" fmla="*/ 59 h 72"/>
                <a:gd name="T38" fmla="*/ 65 w 71"/>
                <a:gd name="T39" fmla="*/ 59 h 72"/>
                <a:gd name="T40" fmla="*/ 59 w 71"/>
                <a:gd name="T41" fmla="*/ 59 h 72"/>
                <a:gd name="T42" fmla="*/ 53 w 71"/>
                <a:gd name="T43" fmla="*/ 65 h 72"/>
                <a:gd name="T44" fmla="*/ 46 w 71"/>
                <a:gd name="T45" fmla="*/ 72 h 72"/>
                <a:gd name="T46" fmla="*/ 35 w 71"/>
                <a:gd name="T47" fmla="*/ 72 h 72"/>
                <a:gd name="T48" fmla="*/ 23 w 71"/>
                <a:gd name="T4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72">
                  <a:moveTo>
                    <a:pt x="23" y="72"/>
                  </a:moveTo>
                  <a:lnTo>
                    <a:pt x="11" y="61"/>
                  </a:lnTo>
                  <a:lnTo>
                    <a:pt x="0" y="48"/>
                  </a:lnTo>
                  <a:lnTo>
                    <a:pt x="0" y="43"/>
                  </a:lnTo>
                  <a:lnTo>
                    <a:pt x="0" y="36"/>
                  </a:lnTo>
                  <a:lnTo>
                    <a:pt x="5" y="31"/>
                  </a:lnTo>
                  <a:lnTo>
                    <a:pt x="11" y="24"/>
                  </a:lnTo>
                  <a:lnTo>
                    <a:pt x="11" y="12"/>
                  </a:lnTo>
                  <a:lnTo>
                    <a:pt x="11" y="0"/>
                  </a:lnTo>
                  <a:lnTo>
                    <a:pt x="19" y="0"/>
                  </a:lnTo>
                  <a:lnTo>
                    <a:pt x="29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8" y="12"/>
                  </a:lnTo>
                  <a:lnTo>
                    <a:pt x="71" y="24"/>
                  </a:lnTo>
                  <a:lnTo>
                    <a:pt x="71" y="32"/>
                  </a:lnTo>
                  <a:lnTo>
                    <a:pt x="71" y="42"/>
                  </a:lnTo>
                  <a:lnTo>
                    <a:pt x="71" y="51"/>
                  </a:lnTo>
                  <a:lnTo>
                    <a:pt x="71" y="59"/>
                  </a:lnTo>
                  <a:lnTo>
                    <a:pt x="65" y="59"/>
                  </a:lnTo>
                  <a:lnTo>
                    <a:pt x="59" y="59"/>
                  </a:lnTo>
                  <a:lnTo>
                    <a:pt x="53" y="65"/>
                  </a:lnTo>
                  <a:lnTo>
                    <a:pt x="46" y="72"/>
                  </a:lnTo>
                  <a:lnTo>
                    <a:pt x="35" y="72"/>
                  </a:lnTo>
                  <a:lnTo>
                    <a:pt x="23" y="72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76" name="Freeform 136"/>
            <p:cNvSpPr>
              <a:spLocks/>
            </p:cNvSpPr>
            <p:nvPr/>
          </p:nvSpPr>
          <p:spPr bwMode="auto">
            <a:xfrm flipH="1">
              <a:off x="1673" y="1575"/>
              <a:ext cx="18" cy="25"/>
            </a:xfrm>
            <a:custGeom>
              <a:avLst/>
              <a:gdLst>
                <a:gd name="T0" fmla="*/ 36 w 36"/>
                <a:gd name="T1" fmla="*/ 84 h 84"/>
                <a:gd name="T2" fmla="*/ 24 w 36"/>
                <a:gd name="T3" fmla="*/ 84 h 84"/>
                <a:gd name="T4" fmla="*/ 12 w 36"/>
                <a:gd name="T5" fmla="*/ 84 h 84"/>
                <a:gd name="T6" fmla="*/ 6 w 36"/>
                <a:gd name="T7" fmla="*/ 78 h 84"/>
                <a:gd name="T8" fmla="*/ 0 w 36"/>
                <a:gd name="T9" fmla="*/ 72 h 84"/>
                <a:gd name="T10" fmla="*/ 0 w 36"/>
                <a:gd name="T11" fmla="*/ 54 h 84"/>
                <a:gd name="T12" fmla="*/ 0 w 36"/>
                <a:gd name="T13" fmla="*/ 36 h 84"/>
                <a:gd name="T14" fmla="*/ 0 w 36"/>
                <a:gd name="T15" fmla="*/ 19 h 84"/>
                <a:gd name="T16" fmla="*/ 0 w 36"/>
                <a:gd name="T1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84">
                  <a:moveTo>
                    <a:pt x="36" y="84"/>
                  </a:moveTo>
                  <a:lnTo>
                    <a:pt x="24" y="84"/>
                  </a:lnTo>
                  <a:lnTo>
                    <a:pt x="12" y="84"/>
                  </a:lnTo>
                  <a:lnTo>
                    <a:pt x="6" y="78"/>
                  </a:lnTo>
                  <a:lnTo>
                    <a:pt x="0" y="72"/>
                  </a:lnTo>
                  <a:lnTo>
                    <a:pt x="0" y="54"/>
                  </a:lnTo>
                  <a:lnTo>
                    <a:pt x="0" y="36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77" name="Freeform 137"/>
            <p:cNvSpPr>
              <a:spLocks/>
            </p:cNvSpPr>
            <p:nvPr/>
          </p:nvSpPr>
          <p:spPr bwMode="auto">
            <a:xfrm flipH="1">
              <a:off x="1655" y="1575"/>
              <a:ext cx="36" cy="25"/>
            </a:xfrm>
            <a:custGeom>
              <a:avLst/>
              <a:gdLst>
                <a:gd name="T0" fmla="*/ 36 w 71"/>
                <a:gd name="T1" fmla="*/ 84 h 84"/>
                <a:gd name="T2" fmla="*/ 42 w 71"/>
                <a:gd name="T3" fmla="*/ 78 h 84"/>
                <a:gd name="T4" fmla="*/ 48 w 71"/>
                <a:gd name="T5" fmla="*/ 72 h 84"/>
                <a:gd name="T6" fmla="*/ 54 w 71"/>
                <a:gd name="T7" fmla="*/ 72 h 84"/>
                <a:gd name="T8" fmla="*/ 60 w 71"/>
                <a:gd name="T9" fmla="*/ 72 h 84"/>
                <a:gd name="T10" fmla="*/ 65 w 71"/>
                <a:gd name="T11" fmla="*/ 67 h 84"/>
                <a:gd name="T12" fmla="*/ 71 w 71"/>
                <a:gd name="T13" fmla="*/ 60 h 84"/>
                <a:gd name="T14" fmla="*/ 71 w 71"/>
                <a:gd name="T15" fmla="*/ 48 h 84"/>
                <a:gd name="T16" fmla="*/ 71 w 71"/>
                <a:gd name="T17" fmla="*/ 36 h 84"/>
                <a:gd name="T18" fmla="*/ 63 w 71"/>
                <a:gd name="T19" fmla="*/ 28 h 84"/>
                <a:gd name="T20" fmla="*/ 54 w 71"/>
                <a:gd name="T21" fmla="*/ 19 h 84"/>
                <a:gd name="T22" fmla="*/ 44 w 71"/>
                <a:gd name="T23" fmla="*/ 9 h 84"/>
                <a:gd name="T24" fmla="*/ 36 w 71"/>
                <a:gd name="T25" fmla="*/ 0 h 84"/>
                <a:gd name="T26" fmla="*/ 27 w 71"/>
                <a:gd name="T27" fmla="*/ 0 h 84"/>
                <a:gd name="T28" fmla="*/ 17 w 71"/>
                <a:gd name="T29" fmla="*/ 0 h 84"/>
                <a:gd name="T30" fmla="*/ 9 w 71"/>
                <a:gd name="T31" fmla="*/ 0 h 84"/>
                <a:gd name="T32" fmla="*/ 0 w 71"/>
                <a:gd name="T3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84">
                  <a:moveTo>
                    <a:pt x="36" y="84"/>
                  </a:moveTo>
                  <a:lnTo>
                    <a:pt x="42" y="78"/>
                  </a:lnTo>
                  <a:lnTo>
                    <a:pt x="48" y="72"/>
                  </a:lnTo>
                  <a:lnTo>
                    <a:pt x="54" y="72"/>
                  </a:lnTo>
                  <a:lnTo>
                    <a:pt x="60" y="72"/>
                  </a:lnTo>
                  <a:lnTo>
                    <a:pt x="65" y="67"/>
                  </a:lnTo>
                  <a:lnTo>
                    <a:pt x="71" y="60"/>
                  </a:lnTo>
                  <a:lnTo>
                    <a:pt x="71" y="48"/>
                  </a:lnTo>
                  <a:lnTo>
                    <a:pt x="71" y="36"/>
                  </a:lnTo>
                  <a:lnTo>
                    <a:pt x="63" y="28"/>
                  </a:lnTo>
                  <a:lnTo>
                    <a:pt x="54" y="19"/>
                  </a:lnTo>
                  <a:lnTo>
                    <a:pt x="44" y="9"/>
                  </a:lnTo>
                  <a:lnTo>
                    <a:pt x="36" y="0"/>
                  </a:lnTo>
                  <a:lnTo>
                    <a:pt x="27" y="0"/>
                  </a:lnTo>
                  <a:lnTo>
                    <a:pt x="17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78" name="Freeform 138"/>
            <p:cNvSpPr>
              <a:spLocks/>
            </p:cNvSpPr>
            <p:nvPr/>
          </p:nvSpPr>
          <p:spPr bwMode="auto">
            <a:xfrm flipH="1">
              <a:off x="1691" y="1459"/>
              <a:ext cx="74" cy="116"/>
            </a:xfrm>
            <a:custGeom>
              <a:avLst/>
              <a:gdLst>
                <a:gd name="T0" fmla="*/ 144 w 144"/>
                <a:gd name="T1" fmla="*/ 395 h 395"/>
                <a:gd name="T2" fmla="*/ 138 w 144"/>
                <a:gd name="T3" fmla="*/ 389 h 395"/>
                <a:gd name="T4" fmla="*/ 131 w 144"/>
                <a:gd name="T5" fmla="*/ 383 h 395"/>
                <a:gd name="T6" fmla="*/ 131 w 144"/>
                <a:gd name="T7" fmla="*/ 377 h 395"/>
                <a:gd name="T8" fmla="*/ 131 w 144"/>
                <a:gd name="T9" fmla="*/ 371 h 395"/>
                <a:gd name="T10" fmla="*/ 126 w 144"/>
                <a:gd name="T11" fmla="*/ 365 h 395"/>
                <a:gd name="T12" fmla="*/ 119 w 144"/>
                <a:gd name="T13" fmla="*/ 358 h 395"/>
                <a:gd name="T14" fmla="*/ 119 w 144"/>
                <a:gd name="T15" fmla="*/ 350 h 395"/>
                <a:gd name="T16" fmla="*/ 119 w 144"/>
                <a:gd name="T17" fmla="*/ 341 h 395"/>
                <a:gd name="T18" fmla="*/ 119 w 144"/>
                <a:gd name="T19" fmla="*/ 333 h 395"/>
                <a:gd name="T20" fmla="*/ 119 w 144"/>
                <a:gd name="T21" fmla="*/ 323 h 395"/>
                <a:gd name="T22" fmla="*/ 113 w 144"/>
                <a:gd name="T23" fmla="*/ 317 h 395"/>
                <a:gd name="T24" fmla="*/ 108 w 144"/>
                <a:gd name="T25" fmla="*/ 312 h 395"/>
                <a:gd name="T26" fmla="*/ 108 w 144"/>
                <a:gd name="T27" fmla="*/ 306 h 395"/>
                <a:gd name="T28" fmla="*/ 108 w 144"/>
                <a:gd name="T29" fmla="*/ 299 h 395"/>
                <a:gd name="T30" fmla="*/ 102 w 144"/>
                <a:gd name="T31" fmla="*/ 294 h 395"/>
                <a:gd name="T32" fmla="*/ 95 w 144"/>
                <a:gd name="T33" fmla="*/ 287 h 395"/>
                <a:gd name="T34" fmla="*/ 95 w 144"/>
                <a:gd name="T35" fmla="*/ 275 h 395"/>
                <a:gd name="T36" fmla="*/ 95 w 144"/>
                <a:gd name="T37" fmla="*/ 262 h 395"/>
                <a:gd name="T38" fmla="*/ 90 w 144"/>
                <a:gd name="T39" fmla="*/ 258 h 395"/>
                <a:gd name="T40" fmla="*/ 84 w 144"/>
                <a:gd name="T41" fmla="*/ 251 h 395"/>
                <a:gd name="T42" fmla="*/ 84 w 144"/>
                <a:gd name="T43" fmla="*/ 239 h 395"/>
                <a:gd name="T44" fmla="*/ 84 w 144"/>
                <a:gd name="T45" fmla="*/ 226 h 395"/>
                <a:gd name="T46" fmla="*/ 78 w 144"/>
                <a:gd name="T47" fmla="*/ 221 h 395"/>
                <a:gd name="T48" fmla="*/ 72 w 144"/>
                <a:gd name="T49" fmla="*/ 215 h 395"/>
                <a:gd name="T50" fmla="*/ 72 w 144"/>
                <a:gd name="T51" fmla="*/ 204 h 395"/>
                <a:gd name="T52" fmla="*/ 72 w 144"/>
                <a:gd name="T53" fmla="*/ 191 h 395"/>
                <a:gd name="T54" fmla="*/ 67 w 144"/>
                <a:gd name="T55" fmla="*/ 185 h 395"/>
                <a:gd name="T56" fmla="*/ 59 w 144"/>
                <a:gd name="T57" fmla="*/ 179 h 395"/>
                <a:gd name="T58" fmla="*/ 59 w 144"/>
                <a:gd name="T59" fmla="*/ 173 h 395"/>
                <a:gd name="T60" fmla="*/ 59 w 144"/>
                <a:gd name="T61" fmla="*/ 167 h 395"/>
                <a:gd name="T62" fmla="*/ 54 w 144"/>
                <a:gd name="T63" fmla="*/ 162 h 395"/>
                <a:gd name="T64" fmla="*/ 48 w 144"/>
                <a:gd name="T65" fmla="*/ 155 h 395"/>
                <a:gd name="T66" fmla="*/ 48 w 144"/>
                <a:gd name="T67" fmla="*/ 146 h 395"/>
                <a:gd name="T68" fmla="*/ 48 w 144"/>
                <a:gd name="T69" fmla="*/ 137 h 395"/>
                <a:gd name="T70" fmla="*/ 48 w 144"/>
                <a:gd name="T71" fmla="*/ 128 h 395"/>
                <a:gd name="T72" fmla="*/ 48 w 144"/>
                <a:gd name="T73" fmla="*/ 118 h 395"/>
                <a:gd name="T74" fmla="*/ 42 w 144"/>
                <a:gd name="T75" fmla="*/ 114 h 395"/>
                <a:gd name="T76" fmla="*/ 36 w 144"/>
                <a:gd name="T77" fmla="*/ 108 h 395"/>
                <a:gd name="T78" fmla="*/ 36 w 144"/>
                <a:gd name="T79" fmla="*/ 102 h 395"/>
                <a:gd name="T80" fmla="*/ 36 w 144"/>
                <a:gd name="T81" fmla="*/ 95 h 395"/>
                <a:gd name="T82" fmla="*/ 30 w 144"/>
                <a:gd name="T83" fmla="*/ 89 h 395"/>
                <a:gd name="T84" fmla="*/ 23 w 144"/>
                <a:gd name="T85" fmla="*/ 83 h 395"/>
                <a:gd name="T86" fmla="*/ 23 w 144"/>
                <a:gd name="T87" fmla="*/ 71 h 395"/>
                <a:gd name="T88" fmla="*/ 23 w 144"/>
                <a:gd name="T89" fmla="*/ 58 h 395"/>
                <a:gd name="T90" fmla="*/ 17 w 144"/>
                <a:gd name="T91" fmla="*/ 54 h 395"/>
                <a:gd name="T92" fmla="*/ 11 w 144"/>
                <a:gd name="T93" fmla="*/ 47 h 395"/>
                <a:gd name="T94" fmla="*/ 11 w 144"/>
                <a:gd name="T95" fmla="*/ 41 h 395"/>
                <a:gd name="T96" fmla="*/ 11 w 144"/>
                <a:gd name="T97" fmla="*/ 35 h 395"/>
                <a:gd name="T98" fmla="*/ 6 w 144"/>
                <a:gd name="T99" fmla="*/ 29 h 395"/>
                <a:gd name="T100" fmla="*/ 0 w 144"/>
                <a:gd name="T101" fmla="*/ 22 h 395"/>
                <a:gd name="T102" fmla="*/ 0 w 144"/>
                <a:gd name="T103" fmla="*/ 10 h 395"/>
                <a:gd name="T104" fmla="*/ 0 w 144"/>
                <a:gd name="T105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4" h="395">
                  <a:moveTo>
                    <a:pt x="144" y="395"/>
                  </a:moveTo>
                  <a:lnTo>
                    <a:pt x="138" y="389"/>
                  </a:lnTo>
                  <a:lnTo>
                    <a:pt x="131" y="383"/>
                  </a:lnTo>
                  <a:lnTo>
                    <a:pt x="131" y="377"/>
                  </a:lnTo>
                  <a:lnTo>
                    <a:pt x="131" y="371"/>
                  </a:lnTo>
                  <a:lnTo>
                    <a:pt x="126" y="365"/>
                  </a:lnTo>
                  <a:lnTo>
                    <a:pt x="119" y="358"/>
                  </a:lnTo>
                  <a:lnTo>
                    <a:pt x="119" y="350"/>
                  </a:lnTo>
                  <a:lnTo>
                    <a:pt x="119" y="341"/>
                  </a:lnTo>
                  <a:lnTo>
                    <a:pt x="119" y="333"/>
                  </a:lnTo>
                  <a:lnTo>
                    <a:pt x="119" y="323"/>
                  </a:lnTo>
                  <a:lnTo>
                    <a:pt x="113" y="317"/>
                  </a:lnTo>
                  <a:lnTo>
                    <a:pt x="108" y="312"/>
                  </a:lnTo>
                  <a:lnTo>
                    <a:pt x="108" y="306"/>
                  </a:lnTo>
                  <a:lnTo>
                    <a:pt x="108" y="299"/>
                  </a:lnTo>
                  <a:lnTo>
                    <a:pt x="102" y="294"/>
                  </a:lnTo>
                  <a:lnTo>
                    <a:pt x="95" y="287"/>
                  </a:lnTo>
                  <a:lnTo>
                    <a:pt x="95" y="275"/>
                  </a:lnTo>
                  <a:lnTo>
                    <a:pt x="95" y="262"/>
                  </a:lnTo>
                  <a:lnTo>
                    <a:pt x="90" y="258"/>
                  </a:lnTo>
                  <a:lnTo>
                    <a:pt x="84" y="251"/>
                  </a:lnTo>
                  <a:lnTo>
                    <a:pt x="84" y="239"/>
                  </a:lnTo>
                  <a:lnTo>
                    <a:pt x="84" y="226"/>
                  </a:lnTo>
                  <a:lnTo>
                    <a:pt x="78" y="221"/>
                  </a:lnTo>
                  <a:lnTo>
                    <a:pt x="72" y="215"/>
                  </a:lnTo>
                  <a:lnTo>
                    <a:pt x="72" y="204"/>
                  </a:lnTo>
                  <a:lnTo>
                    <a:pt x="72" y="191"/>
                  </a:lnTo>
                  <a:lnTo>
                    <a:pt x="67" y="185"/>
                  </a:lnTo>
                  <a:lnTo>
                    <a:pt x="59" y="179"/>
                  </a:lnTo>
                  <a:lnTo>
                    <a:pt x="59" y="173"/>
                  </a:lnTo>
                  <a:lnTo>
                    <a:pt x="59" y="167"/>
                  </a:lnTo>
                  <a:lnTo>
                    <a:pt x="54" y="162"/>
                  </a:lnTo>
                  <a:lnTo>
                    <a:pt x="48" y="155"/>
                  </a:lnTo>
                  <a:lnTo>
                    <a:pt x="48" y="146"/>
                  </a:lnTo>
                  <a:lnTo>
                    <a:pt x="48" y="137"/>
                  </a:lnTo>
                  <a:lnTo>
                    <a:pt x="48" y="128"/>
                  </a:lnTo>
                  <a:lnTo>
                    <a:pt x="48" y="118"/>
                  </a:lnTo>
                  <a:lnTo>
                    <a:pt x="42" y="114"/>
                  </a:lnTo>
                  <a:lnTo>
                    <a:pt x="36" y="108"/>
                  </a:lnTo>
                  <a:lnTo>
                    <a:pt x="36" y="102"/>
                  </a:lnTo>
                  <a:lnTo>
                    <a:pt x="36" y="95"/>
                  </a:lnTo>
                  <a:lnTo>
                    <a:pt x="30" y="89"/>
                  </a:lnTo>
                  <a:lnTo>
                    <a:pt x="23" y="83"/>
                  </a:lnTo>
                  <a:lnTo>
                    <a:pt x="23" y="71"/>
                  </a:lnTo>
                  <a:lnTo>
                    <a:pt x="23" y="58"/>
                  </a:lnTo>
                  <a:lnTo>
                    <a:pt x="17" y="54"/>
                  </a:lnTo>
                  <a:lnTo>
                    <a:pt x="11" y="47"/>
                  </a:lnTo>
                  <a:lnTo>
                    <a:pt x="11" y="41"/>
                  </a:lnTo>
                  <a:lnTo>
                    <a:pt x="11" y="35"/>
                  </a:lnTo>
                  <a:lnTo>
                    <a:pt x="6" y="29"/>
                  </a:lnTo>
                  <a:lnTo>
                    <a:pt x="0" y="22"/>
                  </a:ln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79" name="Freeform 139"/>
            <p:cNvSpPr>
              <a:spLocks/>
            </p:cNvSpPr>
            <p:nvPr/>
          </p:nvSpPr>
          <p:spPr bwMode="auto">
            <a:xfrm flipH="1">
              <a:off x="1436" y="1535"/>
              <a:ext cx="26" cy="35"/>
            </a:xfrm>
            <a:custGeom>
              <a:avLst/>
              <a:gdLst>
                <a:gd name="T0" fmla="*/ 48 w 48"/>
                <a:gd name="T1" fmla="*/ 121 h 121"/>
                <a:gd name="T2" fmla="*/ 42 w 48"/>
                <a:gd name="T3" fmla="*/ 115 h 121"/>
                <a:gd name="T4" fmla="*/ 35 w 48"/>
                <a:gd name="T5" fmla="*/ 109 h 121"/>
                <a:gd name="T6" fmla="*/ 35 w 48"/>
                <a:gd name="T7" fmla="*/ 98 h 121"/>
                <a:gd name="T8" fmla="*/ 35 w 48"/>
                <a:gd name="T9" fmla="*/ 85 h 121"/>
                <a:gd name="T10" fmla="*/ 30 w 48"/>
                <a:gd name="T11" fmla="*/ 79 h 121"/>
                <a:gd name="T12" fmla="*/ 24 w 48"/>
                <a:gd name="T13" fmla="*/ 73 h 121"/>
                <a:gd name="T14" fmla="*/ 24 w 48"/>
                <a:gd name="T15" fmla="*/ 67 h 121"/>
                <a:gd name="T16" fmla="*/ 24 w 48"/>
                <a:gd name="T17" fmla="*/ 61 h 121"/>
                <a:gd name="T18" fmla="*/ 18 w 48"/>
                <a:gd name="T19" fmla="*/ 55 h 121"/>
                <a:gd name="T20" fmla="*/ 13 w 48"/>
                <a:gd name="T21" fmla="*/ 50 h 121"/>
                <a:gd name="T22" fmla="*/ 13 w 48"/>
                <a:gd name="T23" fmla="*/ 44 h 121"/>
                <a:gd name="T24" fmla="*/ 13 w 48"/>
                <a:gd name="T25" fmla="*/ 37 h 121"/>
                <a:gd name="T26" fmla="*/ 7 w 48"/>
                <a:gd name="T27" fmla="*/ 32 h 121"/>
                <a:gd name="T28" fmla="*/ 0 w 48"/>
                <a:gd name="T29" fmla="*/ 25 h 121"/>
                <a:gd name="T30" fmla="*/ 0 w 48"/>
                <a:gd name="T31" fmla="*/ 13 h 121"/>
                <a:gd name="T32" fmla="*/ 0 w 48"/>
                <a:gd name="T3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" h="121">
                  <a:moveTo>
                    <a:pt x="48" y="121"/>
                  </a:moveTo>
                  <a:lnTo>
                    <a:pt x="42" y="115"/>
                  </a:lnTo>
                  <a:lnTo>
                    <a:pt x="35" y="109"/>
                  </a:lnTo>
                  <a:lnTo>
                    <a:pt x="35" y="98"/>
                  </a:lnTo>
                  <a:lnTo>
                    <a:pt x="35" y="85"/>
                  </a:lnTo>
                  <a:lnTo>
                    <a:pt x="30" y="79"/>
                  </a:lnTo>
                  <a:lnTo>
                    <a:pt x="24" y="73"/>
                  </a:lnTo>
                  <a:lnTo>
                    <a:pt x="24" y="67"/>
                  </a:lnTo>
                  <a:lnTo>
                    <a:pt x="24" y="61"/>
                  </a:lnTo>
                  <a:lnTo>
                    <a:pt x="18" y="55"/>
                  </a:lnTo>
                  <a:lnTo>
                    <a:pt x="13" y="50"/>
                  </a:lnTo>
                  <a:lnTo>
                    <a:pt x="13" y="44"/>
                  </a:lnTo>
                  <a:lnTo>
                    <a:pt x="13" y="37"/>
                  </a:lnTo>
                  <a:lnTo>
                    <a:pt x="7" y="32"/>
                  </a:lnTo>
                  <a:lnTo>
                    <a:pt x="0" y="25"/>
                  </a:ln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80" name="Freeform 140"/>
            <p:cNvSpPr>
              <a:spLocks/>
            </p:cNvSpPr>
            <p:nvPr/>
          </p:nvSpPr>
          <p:spPr bwMode="auto">
            <a:xfrm flipH="1">
              <a:off x="1304" y="1535"/>
              <a:ext cx="31" cy="35"/>
            </a:xfrm>
            <a:custGeom>
              <a:avLst/>
              <a:gdLst>
                <a:gd name="T0" fmla="*/ 0 w 59"/>
                <a:gd name="T1" fmla="*/ 121 h 121"/>
                <a:gd name="T2" fmla="*/ 0 w 59"/>
                <a:gd name="T3" fmla="*/ 115 h 121"/>
                <a:gd name="T4" fmla="*/ 0 w 59"/>
                <a:gd name="T5" fmla="*/ 109 h 121"/>
                <a:gd name="T6" fmla="*/ 5 w 59"/>
                <a:gd name="T7" fmla="*/ 103 h 121"/>
                <a:gd name="T8" fmla="*/ 11 w 59"/>
                <a:gd name="T9" fmla="*/ 96 h 121"/>
                <a:gd name="T10" fmla="*/ 11 w 59"/>
                <a:gd name="T11" fmla="*/ 91 h 121"/>
                <a:gd name="T12" fmla="*/ 11 w 59"/>
                <a:gd name="T13" fmla="*/ 85 h 121"/>
                <a:gd name="T14" fmla="*/ 17 w 59"/>
                <a:gd name="T15" fmla="*/ 79 h 121"/>
                <a:gd name="T16" fmla="*/ 23 w 59"/>
                <a:gd name="T17" fmla="*/ 73 h 121"/>
                <a:gd name="T18" fmla="*/ 23 w 59"/>
                <a:gd name="T19" fmla="*/ 67 h 121"/>
                <a:gd name="T20" fmla="*/ 23 w 59"/>
                <a:gd name="T21" fmla="*/ 61 h 121"/>
                <a:gd name="T22" fmla="*/ 29 w 59"/>
                <a:gd name="T23" fmla="*/ 55 h 121"/>
                <a:gd name="T24" fmla="*/ 36 w 59"/>
                <a:gd name="T25" fmla="*/ 50 h 121"/>
                <a:gd name="T26" fmla="*/ 36 w 59"/>
                <a:gd name="T27" fmla="*/ 44 h 121"/>
                <a:gd name="T28" fmla="*/ 36 w 59"/>
                <a:gd name="T29" fmla="*/ 37 h 121"/>
                <a:gd name="T30" fmla="*/ 48 w 59"/>
                <a:gd name="T31" fmla="*/ 25 h 121"/>
                <a:gd name="T32" fmla="*/ 59 w 59"/>
                <a:gd name="T33" fmla="*/ 13 h 121"/>
                <a:gd name="T34" fmla="*/ 59 w 59"/>
                <a:gd name="T35" fmla="*/ 7 h 121"/>
                <a:gd name="T36" fmla="*/ 59 w 59"/>
                <a:gd name="T3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" h="121">
                  <a:moveTo>
                    <a:pt x="0" y="121"/>
                  </a:moveTo>
                  <a:lnTo>
                    <a:pt x="0" y="115"/>
                  </a:lnTo>
                  <a:lnTo>
                    <a:pt x="0" y="109"/>
                  </a:lnTo>
                  <a:lnTo>
                    <a:pt x="5" y="103"/>
                  </a:lnTo>
                  <a:lnTo>
                    <a:pt x="11" y="96"/>
                  </a:lnTo>
                  <a:lnTo>
                    <a:pt x="11" y="91"/>
                  </a:lnTo>
                  <a:lnTo>
                    <a:pt x="11" y="85"/>
                  </a:lnTo>
                  <a:lnTo>
                    <a:pt x="17" y="79"/>
                  </a:lnTo>
                  <a:lnTo>
                    <a:pt x="23" y="73"/>
                  </a:lnTo>
                  <a:lnTo>
                    <a:pt x="23" y="67"/>
                  </a:lnTo>
                  <a:lnTo>
                    <a:pt x="23" y="61"/>
                  </a:lnTo>
                  <a:lnTo>
                    <a:pt x="29" y="55"/>
                  </a:lnTo>
                  <a:lnTo>
                    <a:pt x="36" y="50"/>
                  </a:lnTo>
                  <a:lnTo>
                    <a:pt x="36" y="44"/>
                  </a:lnTo>
                  <a:lnTo>
                    <a:pt x="36" y="37"/>
                  </a:lnTo>
                  <a:lnTo>
                    <a:pt x="48" y="25"/>
                  </a:lnTo>
                  <a:lnTo>
                    <a:pt x="59" y="13"/>
                  </a:lnTo>
                  <a:lnTo>
                    <a:pt x="59" y="7"/>
                  </a:lnTo>
                  <a:lnTo>
                    <a:pt x="59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81" name="Freeform 141"/>
            <p:cNvSpPr>
              <a:spLocks/>
            </p:cNvSpPr>
            <p:nvPr/>
          </p:nvSpPr>
          <p:spPr bwMode="auto">
            <a:xfrm flipH="1">
              <a:off x="1232" y="1472"/>
              <a:ext cx="34" cy="32"/>
            </a:xfrm>
            <a:custGeom>
              <a:avLst/>
              <a:gdLst>
                <a:gd name="T0" fmla="*/ 0 w 73"/>
                <a:gd name="T1" fmla="*/ 108 h 108"/>
                <a:gd name="T2" fmla="*/ 0 w 73"/>
                <a:gd name="T3" fmla="*/ 102 h 108"/>
                <a:gd name="T4" fmla="*/ 0 w 73"/>
                <a:gd name="T5" fmla="*/ 96 h 108"/>
                <a:gd name="T6" fmla="*/ 8 w 73"/>
                <a:gd name="T7" fmla="*/ 88 h 108"/>
                <a:gd name="T8" fmla="*/ 18 w 73"/>
                <a:gd name="T9" fmla="*/ 78 h 108"/>
                <a:gd name="T10" fmla="*/ 27 w 73"/>
                <a:gd name="T11" fmla="*/ 69 h 108"/>
                <a:gd name="T12" fmla="*/ 36 w 73"/>
                <a:gd name="T13" fmla="*/ 61 h 108"/>
                <a:gd name="T14" fmla="*/ 36 w 73"/>
                <a:gd name="T15" fmla="*/ 55 h 108"/>
                <a:gd name="T16" fmla="*/ 36 w 73"/>
                <a:gd name="T17" fmla="*/ 48 h 108"/>
                <a:gd name="T18" fmla="*/ 48 w 73"/>
                <a:gd name="T19" fmla="*/ 36 h 108"/>
                <a:gd name="T20" fmla="*/ 60 w 73"/>
                <a:gd name="T21" fmla="*/ 24 h 108"/>
                <a:gd name="T22" fmla="*/ 60 w 73"/>
                <a:gd name="T23" fmla="*/ 18 h 108"/>
                <a:gd name="T24" fmla="*/ 60 w 73"/>
                <a:gd name="T25" fmla="*/ 11 h 108"/>
                <a:gd name="T26" fmla="*/ 66 w 73"/>
                <a:gd name="T27" fmla="*/ 7 h 108"/>
                <a:gd name="T28" fmla="*/ 73 w 73"/>
                <a:gd name="T2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108">
                  <a:moveTo>
                    <a:pt x="0" y="108"/>
                  </a:moveTo>
                  <a:lnTo>
                    <a:pt x="0" y="102"/>
                  </a:lnTo>
                  <a:lnTo>
                    <a:pt x="0" y="96"/>
                  </a:lnTo>
                  <a:lnTo>
                    <a:pt x="8" y="88"/>
                  </a:lnTo>
                  <a:lnTo>
                    <a:pt x="18" y="78"/>
                  </a:lnTo>
                  <a:lnTo>
                    <a:pt x="27" y="69"/>
                  </a:lnTo>
                  <a:lnTo>
                    <a:pt x="36" y="61"/>
                  </a:lnTo>
                  <a:lnTo>
                    <a:pt x="36" y="55"/>
                  </a:lnTo>
                  <a:lnTo>
                    <a:pt x="36" y="48"/>
                  </a:lnTo>
                  <a:lnTo>
                    <a:pt x="48" y="36"/>
                  </a:lnTo>
                  <a:lnTo>
                    <a:pt x="60" y="24"/>
                  </a:lnTo>
                  <a:lnTo>
                    <a:pt x="60" y="18"/>
                  </a:lnTo>
                  <a:lnTo>
                    <a:pt x="60" y="11"/>
                  </a:lnTo>
                  <a:lnTo>
                    <a:pt x="66" y="7"/>
                  </a:lnTo>
                  <a:lnTo>
                    <a:pt x="73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82" name="Freeform 142"/>
            <p:cNvSpPr>
              <a:spLocks/>
            </p:cNvSpPr>
            <p:nvPr/>
          </p:nvSpPr>
          <p:spPr bwMode="auto">
            <a:xfrm flipH="1">
              <a:off x="1492" y="1459"/>
              <a:ext cx="30" cy="41"/>
            </a:xfrm>
            <a:custGeom>
              <a:avLst/>
              <a:gdLst>
                <a:gd name="T0" fmla="*/ 60 w 60"/>
                <a:gd name="T1" fmla="*/ 143 h 143"/>
                <a:gd name="T2" fmla="*/ 60 w 60"/>
                <a:gd name="T3" fmla="*/ 137 h 143"/>
                <a:gd name="T4" fmla="*/ 60 w 60"/>
                <a:gd name="T5" fmla="*/ 131 h 143"/>
                <a:gd name="T6" fmla="*/ 54 w 60"/>
                <a:gd name="T7" fmla="*/ 125 h 143"/>
                <a:gd name="T8" fmla="*/ 47 w 60"/>
                <a:gd name="T9" fmla="*/ 118 h 143"/>
                <a:gd name="T10" fmla="*/ 47 w 60"/>
                <a:gd name="T11" fmla="*/ 114 h 143"/>
                <a:gd name="T12" fmla="*/ 47 w 60"/>
                <a:gd name="T13" fmla="*/ 108 h 143"/>
                <a:gd name="T14" fmla="*/ 42 w 60"/>
                <a:gd name="T15" fmla="*/ 102 h 143"/>
                <a:gd name="T16" fmla="*/ 36 w 60"/>
                <a:gd name="T17" fmla="*/ 95 h 143"/>
                <a:gd name="T18" fmla="*/ 36 w 60"/>
                <a:gd name="T19" fmla="*/ 83 h 143"/>
                <a:gd name="T20" fmla="*/ 36 w 60"/>
                <a:gd name="T21" fmla="*/ 71 h 143"/>
                <a:gd name="T22" fmla="*/ 31 w 60"/>
                <a:gd name="T23" fmla="*/ 65 h 143"/>
                <a:gd name="T24" fmla="*/ 24 w 60"/>
                <a:gd name="T25" fmla="*/ 58 h 143"/>
                <a:gd name="T26" fmla="*/ 24 w 60"/>
                <a:gd name="T27" fmla="*/ 54 h 143"/>
                <a:gd name="T28" fmla="*/ 24 w 60"/>
                <a:gd name="T29" fmla="*/ 47 h 143"/>
                <a:gd name="T30" fmla="*/ 18 w 60"/>
                <a:gd name="T31" fmla="*/ 41 h 143"/>
                <a:gd name="T32" fmla="*/ 12 w 60"/>
                <a:gd name="T33" fmla="*/ 35 h 143"/>
                <a:gd name="T34" fmla="*/ 12 w 60"/>
                <a:gd name="T35" fmla="*/ 29 h 143"/>
                <a:gd name="T36" fmla="*/ 12 w 60"/>
                <a:gd name="T37" fmla="*/ 22 h 143"/>
                <a:gd name="T38" fmla="*/ 6 w 60"/>
                <a:gd name="T39" fmla="*/ 17 h 143"/>
                <a:gd name="T40" fmla="*/ 0 w 60"/>
                <a:gd name="T41" fmla="*/ 10 h 143"/>
                <a:gd name="T42" fmla="*/ 0 w 60"/>
                <a:gd name="T43" fmla="*/ 6 h 143"/>
                <a:gd name="T44" fmla="*/ 0 w 60"/>
                <a:gd name="T4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143">
                  <a:moveTo>
                    <a:pt x="60" y="143"/>
                  </a:moveTo>
                  <a:lnTo>
                    <a:pt x="60" y="137"/>
                  </a:lnTo>
                  <a:lnTo>
                    <a:pt x="60" y="131"/>
                  </a:lnTo>
                  <a:lnTo>
                    <a:pt x="54" y="125"/>
                  </a:lnTo>
                  <a:lnTo>
                    <a:pt x="47" y="118"/>
                  </a:lnTo>
                  <a:lnTo>
                    <a:pt x="47" y="114"/>
                  </a:lnTo>
                  <a:lnTo>
                    <a:pt x="47" y="108"/>
                  </a:lnTo>
                  <a:lnTo>
                    <a:pt x="42" y="102"/>
                  </a:lnTo>
                  <a:lnTo>
                    <a:pt x="36" y="95"/>
                  </a:lnTo>
                  <a:lnTo>
                    <a:pt x="36" y="83"/>
                  </a:lnTo>
                  <a:lnTo>
                    <a:pt x="36" y="71"/>
                  </a:lnTo>
                  <a:lnTo>
                    <a:pt x="31" y="65"/>
                  </a:lnTo>
                  <a:lnTo>
                    <a:pt x="24" y="58"/>
                  </a:lnTo>
                  <a:lnTo>
                    <a:pt x="24" y="54"/>
                  </a:lnTo>
                  <a:lnTo>
                    <a:pt x="24" y="47"/>
                  </a:lnTo>
                  <a:lnTo>
                    <a:pt x="18" y="41"/>
                  </a:lnTo>
                  <a:lnTo>
                    <a:pt x="12" y="35"/>
                  </a:lnTo>
                  <a:lnTo>
                    <a:pt x="12" y="29"/>
                  </a:lnTo>
                  <a:lnTo>
                    <a:pt x="12" y="22"/>
                  </a:lnTo>
                  <a:lnTo>
                    <a:pt x="6" y="17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83" name="Freeform 143"/>
            <p:cNvSpPr>
              <a:spLocks/>
            </p:cNvSpPr>
            <p:nvPr/>
          </p:nvSpPr>
          <p:spPr bwMode="auto">
            <a:xfrm flipH="1">
              <a:off x="1765" y="1433"/>
              <a:ext cx="38" cy="26"/>
            </a:xfrm>
            <a:custGeom>
              <a:avLst/>
              <a:gdLst>
                <a:gd name="T0" fmla="*/ 73 w 73"/>
                <a:gd name="T1" fmla="*/ 86 h 86"/>
                <a:gd name="T2" fmla="*/ 61 w 73"/>
                <a:gd name="T3" fmla="*/ 86 h 86"/>
                <a:gd name="T4" fmla="*/ 49 w 73"/>
                <a:gd name="T5" fmla="*/ 86 h 86"/>
                <a:gd name="T6" fmla="*/ 43 w 73"/>
                <a:gd name="T7" fmla="*/ 80 h 86"/>
                <a:gd name="T8" fmla="*/ 36 w 73"/>
                <a:gd name="T9" fmla="*/ 73 h 86"/>
                <a:gd name="T10" fmla="*/ 25 w 73"/>
                <a:gd name="T11" fmla="*/ 73 h 86"/>
                <a:gd name="T12" fmla="*/ 13 w 73"/>
                <a:gd name="T13" fmla="*/ 73 h 86"/>
                <a:gd name="T14" fmla="*/ 13 w 73"/>
                <a:gd name="T15" fmla="*/ 67 h 86"/>
                <a:gd name="T16" fmla="*/ 13 w 73"/>
                <a:gd name="T17" fmla="*/ 61 h 86"/>
                <a:gd name="T18" fmla="*/ 7 w 73"/>
                <a:gd name="T19" fmla="*/ 55 h 86"/>
                <a:gd name="T20" fmla="*/ 0 w 73"/>
                <a:gd name="T21" fmla="*/ 50 h 86"/>
                <a:gd name="T22" fmla="*/ 0 w 73"/>
                <a:gd name="T23" fmla="*/ 44 h 86"/>
                <a:gd name="T24" fmla="*/ 0 w 73"/>
                <a:gd name="T25" fmla="*/ 37 h 86"/>
                <a:gd name="T26" fmla="*/ 6 w 73"/>
                <a:gd name="T27" fmla="*/ 31 h 86"/>
                <a:gd name="T28" fmla="*/ 13 w 73"/>
                <a:gd name="T29" fmla="*/ 25 h 86"/>
                <a:gd name="T30" fmla="*/ 13 w 73"/>
                <a:gd name="T31" fmla="*/ 13 h 86"/>
                <a:gd name="T32" fmla="*/ 13 w 73"/>
                <a:gd name="T3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86">
                  <a:moveTo>
                    <a:pt x="73" y="86"/>
                  </a:moveTo>
                  <a:lnTo>
                    <a:pt x="61" y="86"/>
                  </a:lnTo>
                  <a:lnTo>
                    <a:pt x="49" y="86"/>
                  </a:lnTo>
                  <a:lnTo>
                    <a:pt x="43" y="80"/>
                  </a:lnTo>
                  <a:lnTo>
                    <a:pt x="36" y="73"/>
                  </a:lnTo>
                  <a:lnTo>
                    <a:pt x="25" y="73"/>
                  </a:lnTo>
                  <a:lnTo>
                    <a:pt x="13" y="73"/>
                  </a:lnTo>
                  <a:lnTo>
                    <a:pt x="13" y="67"/>
                  </a:lnTo>
                  <a:lnTo>
                    <a:pt x="13" y="61"/>
                  </a:lnTo>
                  <a:lnTo>
                    <a:pt x="7" y="55"/>
                  </a:lnTo>
                  <a:lnTo>
                    <a:pt x="0" y="50"/>
                  </a:lnTo>
                  <a:lnTo>
                    <a:pt x="0" y="44"/>
                  </a:lnTo>
                  <a:lnTo>
                    <a:pt x="0" y="37"/>
                  </a:lnTo>
                  <a:lnTo>
                    <a:pt x="6" y="31"/>
                  </a:lnTo>
                  <a:lnTo>
                    <a:pt x="13" y="25"/>
                  </a:lnTo>
                  <a:lnTo>
                    <a:pt x="13" y="13"/>
                  </a:lnTo>
                  <a:lnTo>
                    <a:pt x="13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84" name="Freeform 144"/>
            <p:cNvSpPr>
              <a:spLocks/>
            </p:cNvSpPr>
            <p:nvPr/>
          </p:nvSpPr>
          <p:spPr bwMode="auto">
            <a:xfrm flipH="1">
              <a:off x="1759" y="1433"/>
              <a:ext cx="36" cy="26"/>
            </a:xfrm>
            <a:custGeom>
              <a:avLst/>
              <a:gdLst>
                <a:gd name="T0" fmla="*/ 60 w 71"/>
                <a:gd name="T1" fmla="*/ 86 h 86"/>
                <a:gd name="T2" fmla="*/ 60 w 71"/>
                <a:gd name="T3" fmla="*/ 80 h 86"/>
                <a:gd name="T4" fmla="*/ 60 w 71"/>
                <a:gd name="T5" fmla="*/ 73 h 86"/>
                <a:gd name="T6" fmla="*/ 64 w 71"/>
                <a:gd name="T7" fmla="*/ 67 h 86"/>
                <a:gd name="T8" fmla="*/ 71 w 71"/>
                <a:gd name="T9" fmla="*/ 61 h 86"/>
                <a:gd name="T10" fmla="*/ 71 w 71"/>
                <a:gd name="T11" fmla="*/ 50 h 86"/>
                <a:gd name="T12" fmla="*/ 71 w 71"/>
                <a:gd name="T13" fmla="*/ 37 h 86"/>
                <a:gd name="T14" fmla="*/ 63 w 71"/>
                <a:gd name="T15" fmla="*/ 27 h 86"/>
                <a:gd name="T16" fmla="*/ 54 w 71"/>
                <a:gd name="T17" fmla="*/ 19 h 86"/>
                <a:gd name="T18" fmla="*/ 44 w 71"/>
                <a:gd name="T19" fmla="*/ 10 h 86"/>
                <a:gd name="T20" fmla="*/ 36 w 71"/>
                <a:gd name="T21" fmla="*/ 0 h 86"/>
                <a:gd name="T22" fmla="*/ 27 w 71"/>
                <a:gd name="T23" fmla="*/ 0 h 86"/>
                <a:gd name="T24" fmla="*/ 18 w 71"/>
                <a:gd name="T25" fmla="*/ 0 h 86"/>
                <a:gd name="T26" fmla="*/ 8 w 71"/>
                <a:gd name="T27" fmla="*/ 0 h 86"/>
                <a:gd name="T28" fmla="*/ 0 w 71"/>
                <a:gd name="T2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86">
                  <a:moveTo>
                    <a:pt x="60" y="86"/>
                  </a:moveTo>
                  <a:lnTo>
                    <a:pt x="60" y="80"/>
                  </a:lnTo>
                  <a:lnTo>
                    <a:pt x="60" y="73"/>
                  </a:lnTo>
                  <a:lnTo>
                    <a:pt x="64" y="67"/>
                  </a:lnTo>
                  <a:lnTo>
                    <a:pt x="71" y="61"/>
                  </a:lnTo>
                  <a:lnTo>
                    <a:pt x="71" y="50"/>
                  </a:lnTo>
                  <a:lnTo>
                    <a:pt x="71" y="37"/>
                  </a:lnTo>
                  <a:lnTo>
                    <a:pt x="63" y="27"/>
                  </a:lnTo>
                  <a:lnTo>
                    <a:pt x="54" y="19"/>
                  </a:lnTo>
                  <a:lnTo>
                    <a:pt x="44" y="10"/>
                  </a:lnTo>
                  <a:lnTo>
                    <a:pt x="36" y="0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85" name="Freeform 145"/>
            <p:cNvSpPr>
              <a:spLocks/>
            </p:cNvSpPr>
            <p:nvPr/>
          </p:nvSpPr>
          <p:spPr bwMode="auto">
            <a:xfrm flipH="1">
              <a:off x="1158" y="1418"/>
              <a:ext cx="35" cy="25"/>
            </a:xfrm>
            <a:custGeom>
              <a:avLst/>
              <a:gdLst>
                <a:gd name="T0" fmla="*/ 0 w 72"/>
                <a:gd name="T1" fmla="*/ 84 h 84"/>
                <a:gd name="T2" fmla="*/ 6 w 72"/>
                <a:gd name="T3" fmla="*/ 78 h 84"/>
                <a:gd name="T4" fmla="*/ 12 w 72"/>
                <a:gd name="T5" fmla="*/ 72 h 84"/>
                <a:gd name="T6" fmla="*/ 12 w 72"/>
                <a:gd name="T7" fmla="*/ 66 h 84"/>
                <a:gd name="T8" fmla="*/ 12 w 72"/>
                <a:gd name="T9" fmla="*/ 60 h 84"/>
                <a:gd name="T10" fmla="*/ 18 w 72"/>
                <a:gd name="T11" fmla="*/ 54 h 84"/>
                <a:gd name="T12" fmla="*/ 24 w 72"/>
                <a:gd name="T13" fmla="*/ 47 h 84"/>
                <a:gd name="T14" fmla="*/ 29 w 72"/>
                <a:gd name="T15" fmla="*/ 47 h 84"/>
                <a:gd name="T16" fmla="*/ 37 w 72"/>
                <a:gd name="T17" fmla="*/ 47 h 84"/>
                <a:gd name="T18" fmla="*/ 48 w 72"/>
                <a:gd name="T19" fmla="*/ 36 h 84"/>
                <a:gd name="T20" fmla="*/ 60 w 72"/>
                <a:gd name="T21" fmla="*/ 24 h 84"/>
                <a:gd name="T22" fmla="*/ 60 w 72"/>
                <a:gd name="T23" fmla="*/ 18 h 84"/>
                <a:gd name="T24" fmla="*/ 60 w 72"/>
                <a:gd name="T25" fmla="*/ 12 h 84"/>
                <a:gd name="T26" fmla="*/ 66 w 72"/>
                <a:gd name="T27" fmla="*/ 6 h 84"/>
                <a:gd name="T28" fmla="*/ 72 w 72"/>
                <a:gd name="T2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84">
                  <a:moveTo>
                    <a:pt x="0" y="84"/>
                  </a:moveTo>
                  <a:lnTo>
                    <a:pt x="6" y="78"/>
                  </a:lnTo>
                  <a:lnTo>
                    <a:pt x="12" y="72"/>
                  </a:lnTo>
                  <a:lnTo>
                    <a:pt x="12" y="66"/>
                  </a:lnTo>
                  <a:lnTo>
                    <a:pt x="12" y="60"/>
                  </a:lnTo>
                  <a:lnTo>
                    <a:pt x="18" y="54"/>
                  </a:lnTo>
                  <a:lnTo>
                    <a:pt x="24" y="47"/>
                  </a:lnTo>
                  <a:lnTo>
                    <a:pt x="29" y="47"/>
                  </a:lnTo>
                  <a:lnTo>
                    <a:pt x="37" y="47"/>
                  </a:lnTo>
                  <a:lnTo>
                    <a:pt x="48" y="36"/>
                  </a:lnTo>
                  <a:lnTo>
                    <a:pt x="60" y="24"/>
                  </a:lnTo>
                  <a:lnTo>
                    <a:pt x="60" y="18"/>
                  </a:lnTo>
                  <a:lnTo>
                    <a:pt x="60" y="12"/>
                  </a:lnTo>
                  <a:lnTo>
                    <a:pt x="66" y="6"/>
                  </a:lnTo>
                  <a:lnTo>
                    <a:pt x="72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86" name="Freeform 146"/>
            <p:cNvSpPr>
              <a:spLocks/>
            </p:cNvSpPr>
            <p:nvPr/>
          </p:nvSpPr>
          <p:spPr bwMode="auto">
            <a:xfrm flipH="1">
              <a:off x="1795" y="1379"/>
              <a:ext cx="48" cy="54"/>
            </a:xfrm>
            <a:custGeom>
              <a:avLst/>
              <a:gdLst>
                <a:gd name="T0" fmla="*/ 96 w 96"/>
                <a:gd name="T1" fmla="*/ 179 h 179"/>
                <a:gd name="T2" fmla="*/ 96 w 96"/>
                <a:gd name="T3" fmla="*/ 173 h 179"/>
                <a:gd name="T4" fmla="*/ 96 w 96"/>
                <a:gd name="T5" fmla="*/ 168 h 179"/>
                <a:gd name="T6" fmla="*/ 90 w 96"/>
                <a:gd name="T7" fmla="*/ 162 h 179"/>
                <a:gd name="T8" fmla="*/ 83 w 96"/>
                <a:gd name="T9" fmla="*/ 156 h 179"/>
                <a:gd name="T10" fmla="*/ 83 w 96"/>
                <a:gd name="T11" fmla="*/ 150 h 179"/>
                <a:gd name="T12" fmla="*/ 83 w 96"/>
                <a:gd name="T13" fmla="*/ 144 h 179"/>
                <a:gd name="T14" fmla="*/ 78 w 96"/>
                <a:gd name="T15" fmla="*/ 138 h 179"/>
                <a:gd name="T16" fmla="*/ 71 w 96"/>
                <a:gd name="T17" fmla="*/ 132 h 179"/>
                <a:gd name="T18" fmla="*/ 71 w 96"/>
                <a:gd name="T19" fmla="*/ 127 h 179"/>
                <a:gd name="T20" fmla="*/ 71 w 96"/>
                <a:gd name="T21" fmla="*/ 120 h 179"/>
                <a:gd name="T22" fmla="*/ 65 w 96"/>
                <a:gd name="T23" fmla="*/ 114 h 179"/>
                <a:gd name="T24" fmla="*/ 60 w 96"/>
                <a:gd name="T25" fmla="*/ 108 h 179"/>
                <a:gd name="T26" fmla="*/ 60 w 96"/>
                <a:gd name="T27" fmla="*/ 102 h 179"/>
                <a:gd name="T28" fmla="*/ 60 w 96"/>
                <a:gd name="T29" fmla="*/ 96 h 179"/>
                <a:gd name="T30" fmla="*/ 48 w 96"/>
                <a:gd name="T31" fmla="*/ 84 h 179"/>
                <a:gd name="T32" fmla="*/ 35 w 96"/>
                <a:gd name="T33" fmla="*/ 71 h 179"/>
                <a:gd name="T34" fmla="*/ 35 w 96"/>
                <a:gd name="T35" fmla="*/ 66 h 179"/>
                <a:gd name="T36" fmla="*/ 35 w 96"/>
                <a:gd name="T37" fmla="*/ 60 h 179"/>
                <a:gd name="T38" fmla="*/ 30 w 96"/>
                <a:gd name="T39" fmla="*/ 54 h 179"/>
                <a:gd name="T40" fmla="*/ 24 w 96"/>
                <a:gd name="T41" fmla="*/ 48 h 179"/>
                <a:gd name="T42" fmla="*/ 24 w 96"/>
                <a:gd name="T43" fmla="*/ 42 h 179"/>
                <a:gd name="T44" fmla="*/ 24 w 96"/>
                <a:gd name="T45" fmla="*/ 36 h 179"/>
                <a:gd name="T46" fmla="*/ 19 w 96"/>
                <a:gd name="T47" fmla="*/ 30 h 179"/>
                <a:gd name="T48" fmla="*/ 12 w 96"/>
                <a:gd name="T49" fmla="*/ 23 h 179"/>
                <a:gd name="T50" fmla="*/ 12 w 96"/>
                <a:gd name="T51" fmla="*/ 19 h 179"/>
                <a:gd name="T52" fmla="*/ 12 w 96"/>
                <a:gd name="T53" fmla="*/ 12 h 179"/>
                <a:gd name="T54" fmla="*/ 6 w 96"/>
                <a:gd name="T55" fmla="*/ 6 h 179"/>
                <a:gd name="T56" fmla="*/ 0 w 96"/>
                <a:gd name="T57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6" h="179">
                  <a:moveTo>
                    <a:pt x="96" y="179"/>
                  </a:moveTo>
                  <a:lnTo>
                    <a:pt x="96" y="173"/>
                  </a:lnTo>
                  <a:lnTo>
                    <a:pt x="96" y="168"/>
                  </a:lnTo>
                  <a:lnTo>
                    <a:pt x="90" y="162"/>
                  </a:lnTo>
                  <a:lnTo>
                    <a:pt x="83" y="156"/>
                  </a:lnTo>
                  <a:lnTo>
                    <a:pt x="83" y="150"/>
                  </a:lnTo>
                  <a:lnTo>
                    <a:pt x="83" y="144"/>
                  </a:lnTo>
                  <a:lnTo>
                    <a:pt x="78" y="138"/>
                  </a:lnTo>
                  <a:lnTo>
                    <a:pt x="71" y="132"/>
                  </a:lnTo>
                  <a:lnTo>
                    <a:pt x="71" y="127"/>
                  </a:lnTo>
                  <a:lnTo>
                    <a:pt x="71" y="120"/>
                  </a:lnTo>
                  <a:lnTo>
                    <a:pt x="65" y="114"/>
                  </a:lnTo>
                  <a:lnTo>
                    <a:pt x="60" y="108"/>
                  </a:lnTo>
                  <a:lnTo>
                    <a:pt x="60" y="102"/>
                  </a:lnTo>
                  <a:lnTo>
                    <a:pt x="60" y="96"/>
                  </a:lnTo>
                  <a:lnTo>
                    <a:pt x="48" y="84"/>
                  </a:lnTo>
                  <a:lnTo>
                    <a:pt x="35" y="71"/>
                  </a:lnTo>
                  <a:lnTo>
                    <a:pt x="35" y="66"/>
                  </a:lnTo>
                  <a:lnTo>
                    <a:pt x="35" y="60"/>
                  </a:lnTo>
                  <a:lnTo>
                    <a:pt x="30" y="54"/>
                  </a:lnTo>
                  <a:lnTo>
                    <a:pt x="24" y="48"/>
                  </a:lnTo>
                  <a:lnTo>
                    <a:pt x="24" y="42"/>
                  </a:lnTo>
                  <a:lnTo>
                    <a:pt x="24" y="36"/>
                  </a:lnTo>
                  <a:lnTo>
                    <a:pt x="19" y="30"/>
                  </a:lnTo>
                  <a:lnTo>
                    <a:pt x="12" y="23"/>
                  </a:lnTo>
                  <a:lnTo>
                    <a:pt x="12" y="19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87" name="Freeform 147"/>
            <p:cNvSpPr>
              <a:spLocks/>
            </p:cNvSpPr>
            <p:nvPr/>
          </p:nvSpPr>
          <p:spPr bwMode="auto">
            <a:xfrm flipH="1">
              <a:off x="1558" y="1383"/>
              <a:ext cx="37" cy="39"/>
            </a:xfrm>
            <a:custGeom>
              <a:avLst/>
              <a:gdLst>
                <a:gd name="T0" fmla="*/ 73 w 73"/>
                <a:gd name="T1" fmla="*/ 132 h 132"/>
                <a:gd name="T2" fmla="*/ 73 w 73"/>
                <a:gd name="T3" fmla="*/ 126 h 132"/>
                <a:gd name="T4" fmla="*/ 73 w 73"/>
                <a:gd name="T5" fmla="*/ 120 h 132"/>
                <a:gd name="T6" fmla="*/ 68 w 73"/>
                <a:gd name="T7" fmla="*/ 115 h 132"/>
                <a:gd name="T8" fmla="*/ 61 w 73"/>
                <a:gd name="T9" fmla="*/ 108 h 132"/>
                <a:gd name="T10" fmla="*/ 61 w 73"/>
                <a:gd name="T11" fmla="*/ 102 h 132"/>
                <a:gd name="T12" fmla="*/ 61 w 73"/>
                <a:gd name="T13" fmla="*/ 96 h 132"/>
                <a:gd name="T14" fmla="*/ 49 w 73"/>
                <a:gd name="T15" fmla="*/ 84 h 132"/>
                <a:gd name="T16" fmla="*/ 36 w 73"/>
                <a:gd name="T17" fmla="*/ 71 h 132"/>
                <a:gd name="T18" fmla="*/ 36 w 73"/>
                <a:gd name="T19" fmla="*/ 65 h 132"/>
                <a:gd name="T20" fmla="*/ 36 w 73"/>
                <a:gd name="T21" fmla="*/ 59 h 132"/>
                <a:gd name="T22" fmla="*/ 24 w 73"/>
                <a:gd name="T23" fmla="*/ 48 h 132"/>
                <a:gd name="T24" fmla="*/ 13 w 73"/>
                <a:gd name="T25" fmla="*/ 36 h 132"/>
                <a:gd name="T26" fmla="*/ 13 w 73"/>
                <a:gd name="T27" fmla="*/ 30 h 132"/>
                <a:gd name="T28" fmla="*/ 13 w 73"/>
                <a:gd name="T29" fmla="*/ 24 h 132"/>
                <a:gd name="T30" fmla="*/ 7 w 73"/>
                <a:gd name="T31" fmla="*/ 18 h 132"/>
                <a:gd name="T32" fmla="*/ 0 w 73"/>
                <a:gd name="T33" fmla="*/ 11 h 132"/>
                <a:gd name="T34" fmla="*/ 0 w 73"/>
                <a:gd name="T35" fmla="*/ 7 h 132"/>
                <a:gd name="T36" fmla="*/ 0 w 73"/>
                <a:gd name="T3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3" h="132">
                  <a:moveTo>
                    <a:pt x="73" y="132"/>
                  </a:moveTo>
                  <a:lnTo>
                    <a:pt x="73" y="126"/>
                  </a:lnTo>
                  <a:lnTo>
                    <a:pt x="73" y="120"/>
                  </a:lnTo>
                  <a:lnTo>
                    <a:pt x="68" y="115"/>
                  </a:lnTo>
                  <a:lnTo>
                    <a:pt x="61" y="108"/>
                  </a:lnTo>
                  <a:lnTo>
                    <a:pt x="61" y="102"/>
                  </a:lnTo>
                  <a:lnTo>
                    <a:pt x="61" y="96"/>
                  </a:lnTo>
                  <a:lnTo>
                    <a:pt x="49" y="84"/>
                  </a:lnTo>
                  <a:lnTo>
                    <a:pt x="36" y="71"/>
                  </a:lnTo>
                  <a:lnTo>
                    <a:pt x="36" y="65"/>
                  </a:lnTo>
                  <a:lnTo>
                    <a:pt x="36" y="59"/>
                  </a:lnTo>
                  <a:lnTo>
                    <a:pt x="24" y="48"/>
                  </a:lnTo>
                  <a:lnTo>
                    <a:pt x="13" y="36"/>
                  </a:lnTo>
                  <a:lnTo>
                    <a:pt x="13" y="30"/>
                  </a:lnTo>
                  <a:lnTo>
                    <a:pt x="13" y="24"/>
                  </a:lnTo>
                  <a:lnTo>
                    <a:pt x="7" y="18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88" name="Freeform 148"/>
            <p:cNvSpPr>
              <a:spLocks/>
            </p:cNvSpPr>
            <p:nvPr/>
          </p:nvSpPr>
          <p:spPr bwMode="auto">
            <a:xfrm flipH="1">
              <a:off x="1049" y="1352"/>
              <a:ext cx="55" cy="31"/>
            </a:xfrm>
            <a:custGeom>
              <a:avLst/>
              <a:gdLst>
                <a:gd name="T0" fmla="*/ 0 w 108"/>
                <a:gd name="T1" fmla="*/ 108 h 108"/>
                <a:gd name="T2" fmla="*/ 0 w 108"/>
                <a:gd name="T3" fmla="*/ 102 h 108"/>
                <a:gd name="T4" fmla="*/ 0 w 108"/>
                <a:gd name="T5" fmla="*/ 96 h 108"/>
                <a:gd name="T6" fmla="*/ 25 w 108"/>
                <a:gd name="T7" fmla="*/ 71 h 108"/>
                <a:gd name="T8" fmla="*/ 49 w 108"/>
                <a:gd name="T9" fmla="*/ 48 h 108"/>
                <a:gd name="T10" fmla="*/ 73 w 108"/>
                <a:gd name="T11" fmla="*/ 23 h 108"/>
                <a:gd name="T12" fmla="*/ 97 w 108"/>
                <a:gd name="T13" fmla="*/ 0 h 108"/>
                <a:gd name="T14" fmla="*/ 102 w 108"/>
                <a:gd name="T15" fmla="*/ 0 h 108"/>
                <a:gd name="T16" fmla="*/ 108 w 108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08">
                  <a:moveTo>
                    <a:pt x="0" y="108"/>
                  </a:moveTo>
                  <a:lnTo>
                    <a:pt x="0" y="102"/>
                  </a:lnTo>
                  <a:lnTo>
                    <a:pt x="0" y="96"/>
                  </a:lnTo>
                  <a:lnTo>
                    <a:pt x="25" y="71"/>
                  </a:lnTo>
                  <a:lnTo>
                    <a:pt x="49" y="48"/>
                  </a:lnTo>
                  <a:lnTo>
                    <a:pt x="73" y="23"/>
                  </a:lnTo>
                  <a:lnTo>
                    <a:pt x="97" y="0"/>
                  </a:lnTo>
                  <a:lnTo>
                    <a:pt x="102" y="0"/>
                  </a:lnTo>
                  <a:lnTo>
                    <a:pt x="108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89" name="Freeform 149"/>
            <p:cNvSpPr>
              <a:spLocks/>
            </p:cNvSpPr>
            <p:nvPr/>
          </p:nvSpPr>
          <p:spPr bwMode="auto">
            <a:xfrm flipH="1">
              <a:off x="1625" y="1322"/>
              <a:ext cx="44" cy="37"/>
            </a:xfrm>
            <a:custGeom>
              <a:avLst/>
              <a:gdLst>
                <a:gd name="T0" fmla="*/ 84 w 84"/>
                <a:gd name="T1" fmla="*/ 121 h 121"/>
                <a:gd name="T2" fmla="*/ 84 w 84"/>
                <a:gd name="T3" fmla="*/ 115 h 121"/>
                <a:gd name="T4" fmla="*/ 84 w 84"/>
                <a:gd name="T5" fmla="*/ 108 h 121"/>
                <a:gd name="T6" fmla="*/ 75 w 84"/>
                <a:gd name="T7" fmla="*/ 99 h 121"/>
                <a:gd name="T8" fmla="*/ 66 w 84"/>
                <a:gd name="T9" fmla="*/ 90 h 121"/>
                <a:gd name="T10" fmla="*/ 56 w 84"/>
                <a:gd name="T11" fmla="*/ 81 h 121"/>
                <a:gd name="T12" fmla="*/ 48 w 84"/>
                <a:gd name="T13" fmla="*/ 71 h 121"/>
                <a:gd name="T14" fmla="*/ 48 w 84"/>
                <a:gd name="T15" fmla="*/ 65 h 121"/>
                <a:gd name="T16" fmla="*/ 48 w 84"/>
                <a:gd name="T17" fmla="*/ 60 h 121"/>
                <a:gd name="T18" fmla="*/ 36 w 84"/>
                <a:gd name="T19" fmla="*/ 48 h 121"/>
                <a:gd name="T20" fmla="*/ 23 w 84"/>
                <a:gd name="T21" fmla="*/ 35 h 121"/>
                <a:gd name="T22" fmla="*/ 23 w 84"/>
                <a:gd name="T23" fmla="*/ 30 h 121"/>
                <a:gd name="T24" fmla="*/ 23 w 84"/>
                <a:gd name="T25" fmla="*/ 24 h 121"/>
                <a:gd name="T26" fmla="*/ 12 w 84"/>
                <a:gd name="T27" fmla="*/ 13 h 121"/>
                <a:gd name="T28" fmla="*/ 0 w 84"/>
                <a:gd name="T2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121">
                  <a:moveTo>
                    <a:pt x="84" y="121"/>
                  </a:moveTo>
                  <a:lnTo>
                    <a:pt x="84" y="115"/>
                  </a:lnTo>
                  <a:lnTo>
                    <a:pt x="84" y="108"/>
                  </a:lnTo>
                  <a:lnTo>
                    <a:pt x="75" y="99"/>
                  </a:lnTo>
                  <a:lnTo>
                    <a:pt x="66" y="90"/>
                  </a:lnTo>
                  <a:lnTo>
                    <a:pt x="56" y="81"/>
                  </a:lnTo>
                  <a:lnTo>
                    <a:pt x="48" y="71"/>
                  </a:lnTo>
                  <a:lnTo>
                    <a:pt x="48" y="65"/>
                  </a:lnTo>
                  <a:lnTo>
                    <a:pt x="48" y="60"/>
                  </a:lnTo>
                  <a:lnTo>
                    <a:pt x="36" y="48"/>
                  </a:lnTo>
                  <a:lnTo>
                    <a:pt x="23" y="35"/>
                  </a:lnTo>
                  <a:lnTo>
                    <a:pt x="23" y="30"/>
                  </a:lnTo>
                  <a:lnTo>
                    <a:pt x="23" y="24"/>
                  </a:lnTo>
                  <a:lnTo>
                    <a:pt x="12" y="13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90" name="Freeform 150"/>
            <p:cNvSpPr>
              <a:spLocks/>
            </p:cNvSpPr>
            <p:nvPr/>
          </p:nvSpPr>
          <p:spPr bwMode="auto">
            <a:xfrm flipH="1">
              <a:off x="1873" y="1312"/>
              <a:ext cx="51" cy="40"/>
            </a:xfrm>
            <a:custGeom>
              <a:avLst/>
              <a:gdLst>
                <a:gd name="T0" fmla="*/ 96 w 96"/>
                <a:gd name="T1" fmla="*/ 133 h 133"/>
                <a:gd name="T2" fmla="*/ 84 w 96"/>
                <a:gd name="T3" fmla="*/ 121 h 133"/>
                <a:gd name="T4" fmla="*/ 72 w 96"/>
                <a:gd name="T5" fmla="*/ 109 h 133"/>
                <a:gd name="T6" fmla="*/ 61 w 96"/>
                <a:gd name="T7" fmla="*/ 97 h 133"/>
                <a:gd name="T8" fmla="*/ 49 w 96"/>
                <a:gd name="T9" fmla="*/ 85 h 133"/>
                <a:gd name="T10" fmla="*/ 49 w 96"/>
                <a:gd name="T11" fmla="*/ 79 h 133"/>
                <a:gd name="T12" fmla="*/ 49 w 96"/>
                <a:gd name="T13" fmla="*/ 72 h 133"/>
                <a:gd name="T14" fmla="*/ 43 w 96"/>
                <a:gd name="T15" fmla="*/ 67 h 133"/>
                <a:gd name="T16" fmla="*/ 36 w 96"/>
                <a:gd name="T17" fmla="*/ 61 h 133"/>
                <a:gd name="T18" fmla="*/ 36 w 96"/>
                <a:gd name="T19" fmla="*/ 56 h 133"/>
                <a:gd name="T20" fmla="*/ 36 w 96"/>
                <a:gd name="T21" fmla="*/ 49 h 133"/>
                <a:gd name="T22" fmla="*/ 30 w 96"/>
                <a:gd name="T23" fmla="*/ 44 h 133"/>
                <a:gd name="T24" fmla="*/ 24 w 96"/>
                <a:gd name="T25" fmla="*/ 37 h 133"/>
                <a:gd name="T26" fmla="*/ 24 w 96"/>
                <a:gd name="T27" fmla="*/ 31 h 133"/>
                <a:gd name="T28" fmla="*/ 24 w 96"/>
                <a:gd name="T29" fmla="*/ 25 h 133"/>
                <a:gd name="T30" fmla="*/ 13 w 96"/>
                <a:gd name="T31" fmla="*/ 13 h 133"/>
                <a:gd name="T32" fmla="*/ 0 w 96"/>
                <a:gd name="T3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6" h="133">
                  <a:moveTo>
                    <a:pt x="96" y="133"/>
                  </a:moveTo>
                  <a:lnTo>
                    <a:pt x="84" y="121"/>
                  </a:lnTo>
                  <a:lnTo>
                    <a:pt x="72" y="109"/>
                  </a:lnTo>
                  <a:lnTo>
                    <a:pt x="61" y="97"/>
                  </a:lnTo>
                  <a:lnTo>
                    <a:pt x="49" y="85"/>
                  </a:lnTo>
                  <a:lnTo>
                    <a:pt x="49" y="79"/>
                  </a:lnTo>
                  <a:lnTo>
                    <a:pt x="49" y="72"/>
                  </a:lnTo>
                  <a:lnTo>
                    <a:pt x="43" y="67"/>
                  </a:lnTo>
                  <a:lnTo>
                    <a:pt x="36" y="61"/>
                  </a:lnTo>
                  <a:lnTo>
                    <a:pt x="36" y="56"/>
                  </a:lnTo>
                  <a:lnTo>
                    <a:pt x="36" y="49"/>
                  </a:lnTo>
                  <a:lnTo>
                    <a:pt x="30" y="44"/>
                  </a:lnTo>
                  <a:lnTo>
                    <a:pt x="24" y="37"/>
                  </a:lnTo>
                  <a:lnTo>
                    <a:pt x="24" y="31"/>
                  </a:lnTo>
                  <a:lnTo>
                    <a:pt x="24" y="25"/>
                  </a:lnTo>
                  <a:lnTo>
                    <a:pt x="13" y="13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91" name="Freeform 151"/>
            <p:cNvSpPr>
              <a:spLocks/>
            </p:cNvSpPr>
            <p:nvPr/>
          </p:nvSpPr>
          <p:spPr bwMode="auto">
            <a:xfrm flipH="1">
              <a:off x="954" y="1301"/>
              <a:ext cx="53" cy="21"/>
            </a:xfrm>
            <a:custGeom>
              <a:avLst/>
              <a:gdLst>
                <a:gd name="T0" fmla="*/ 0 w 107"/>
                <a:gd name="T1" fmla="*/ 73 h 73"/>
                <a:gd name="T2" fmla="*/ 6 w 107"/>
                <a:gd name="T3" fmla="*/ 73 h 73"/>
                <a:gd name="T4" fmla="*/ 11 w 107"/>
                <a:gd name="T5" fmla="*/ 73 h 73"/>
                <a:gd name="T6" fmla="*/ 23 w 107"/>
                <a:gd name="T7" fmla="*/ 61 h 73"/>
                <a:gd name="T8" fmla="*/ 36 w 107"/>
                <a:gd name="T9" fmla="*/ 48 h 73"/>
                <a:gd name="T10" fmla="*/ 42 w 107"/>
                <a:gd name="T11" fmla="*/ 48 h 73"/>
                <a:gd name="T12" fmla="*/ 48 w 107"/>
                <a:gd name="T13" fmla="*/ 48 h 73"/>
                <a:gd name="T14" fmla="*/ 59 w 107"/>
                <a:gd name="T15" fmla="*/ 36 h 73"/>
                <a:gd name="T16" fmla="*/ 72 w 107"/>
                <a:gd name="T17" fmla="*/ 25 h 73"/>
                <a:gd name="T18" fmla="*/ 84 w 107"/>
                <a:gd name="T19" fmla="*/ 13 h 73"/>
                <a:gd name="T20" fmla="*/ 97 w 107"/>
                <a:gd name="T21" fmla="*/ 0 h 73"/>
                <a:gd name="T22" fmla="*/ 102 w 107"/>
                <a:gd name="T23" fmla="*/ 0 h 73"/>
                <a:gd name="T24" fmla="*/ 107 w 107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73">
                  <a:moveTo>
                    <a:pt x="0" y="73"/>
                  </a:moveTo>
                  <a:lnTo>
                    <a:pt x="6" y="73"/>
                  </a:lnTo>
                  <a:lnTo>
                    <a:pt x="11" y="73"/>
                  </a:lnTo>
                  <a:lnTo>
                    <a:pt x="23" y="61"/>
                  </a:lnTo>
                  <a:lnTo>
                    <a:pt x="36" y="48"/>
                  </a:lnTo>
                  <a:lnTo>
                    <a:pt x="42" y="48"/>
                  </a:lnTo>
                  <a:lnTo>
                    <a:pt x="48" y="48"/>
                  </a:lnTo>
                  <a:lnTo>
                    <a:pt x="59" y="36"/>
                  </a:lnTo>
                  <a:lnTo>
                    <a:pt x="72" y="25"/>
                  </a:lnTo>
                  <a:lnTo>
                    <a:pt x="84" y="13"/>
                  </a:lnTo>
                  <a:lnTo>
                    <a:pt x="97" y="0"/>
                  </a:lnTo>
                  <a:lnTo>
                    <a:pt x="102" y="0"/>
                  </a:lnTo>
                  <a:lnTo>
                    <a:pt x="107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92" name="Freeform 152"/>
            <p:cNvSpPr>
              <a:spLocks/>
            </p:cNvSpPr>
            <p:nvPr/>
          </p:nvSpPr>
          <p:spPr bwMode="auto">
            <a:xfrm flipH="1">
              <a:off x="1699" y="1262"/>
              <a:ext cx="48" cy="37"/>
            </a:xfrm>
            <a:custGeom>
              <a:avLst/>
              <a:gdLst>
                <a:gd name="T0" fmla="*/ 95 w 95"/>
                <a:gd name="T1" fmla="*/ 121 h 121"/>
                <a:gd name="T2" fmla="*/ 83 w 95"/>
                <a:gd name="T3" fmla="*/ 108 h 121"/>
                <a:gd name="T4" fmla="*/ 72 w 95"/>
                <a:gd name="T5" fmla="*/ 96 h 121"/>
                <a:gd name="T6" fmla="*/ 60 w 95"/>
                <a:gd name="T7" fmla="*/ 84 h 121"/>
                <a:gd name="T8" fmla="*/ 48 w 95"/>
                <a:gd name="T9" fmla="*/ 71 h 121"/>
                <a:gd name="T10" fmla="*/ 48 w 95"/>
                <a:gd name="T11" fmla="*/ 66 h 121"/>
                <a:gd name="T12" fmla="*/ 48 w 95"/>
                <a:gd name="T13" fmla="*/ 60 h 121"/>
                <a:gd name="T14" fmla="*/ 36 w 95"/>
                <a:gd name="T15" fmla="*/ 48 h 121"/>
                <a:gd name="T16" fmla="*/ 23 w 95"/>
                <a:gd name="T17" fmla="*/ 35 h 121"/>
                <a:gd name="T18" fmla="*/ 23 w 95"/>
                <a:gd name="T19" fmla="*/ 29 h 121"/>
                <a:gd name="T20" fmla="*/ 23 w 95"/>
                <a:gd name="T21" fmla="*/ 23 h 121"/>
                <a:gd name="T22" fmla="*/ 12 w 95"/>
                <a:gd name="T23" fmla="*/ 12 h 121"/>
                <a:gd name="T24" fmla="*/ 0 w 95"/>
                <a:gd name="T2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1">
                  <a:moveTo>
                    <a:pt x="95" y="121"/>
                  </a:moveTo>
                  <a:lnTo>
                    <a:pt x="83" y="108"/>
                  </a:lnTo>
                  <a:lnTo>
                    <a:pt x="72" y="96"/>
                  </a:lnTo>
                  <a:lnTo>
                    <a:pt x="60" y="84"/>
                  </a:lnTo>
                  <a:lnTo>
                    <a:pt x="48" y="71"/>
                  </a:lnTo>
                  <a:lnTo>
                    <a:pt x="48" y="66"/>
                  </a:lnTo>
                  <a:lnTo>
                    <a:pt x="48" y="60"/>
                  </a:lnTo>
                  <a:lnTo>
                    <a:pt x="36" y="48"/>
                  </a:lnTo>
                  <a:lnTo>
                    <a:pt x="23" y="35"/>
                  </a:lnTo>
                  <a:lnTo>
                    <a:pt x="23" y="29"/>
                  </a:lnTo>
                  <a:lnTo>
                    <a:pt x="23" y="23"/>
                  </a:lnTo>
                  <a:lnTo>
                    <a:pt x="12" y="12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93" name="Freeform 153"/>
            <p:cNvSpPr>
              <a:spLocks/>
            </p:cNvSpPr>
            <p:nvPr/>
          </p:nvSpPr>
          <p:spPr bwMode="auto">
            <a:xfrm flipH="1">
              <a:off x="1959" y="1256"/>
              <a:ext cx="36" cy="27"/>
            </a:xfrm>
            <a:custGeom>
              <a:avLst/>
              <a:gdLst>
                <a:gd name="T0" fmla="*/ 71 w 71"/>
                <a:gd name="T1" fmla="*/ 96 h 96"/>
                <a:gd name="T2" fmla="*/ 71 w 71"/>
                <a:gd name="T3" fmla="*/ 91 h 96"/>
                <a:gd name="T4" fmla="*/ 71 w 71"/>
                <a:gd name="T5" fmla="*/ 85 h 96"/>
                <a:gd name="T6" fmla="*/ 56 w 71"/>
                <a:gd name="T7" fmla="*/ 69 h 96"/>
                <a:gd name="T8" fmla="*/ 42 w 71"/>
                <a:gd name="T9" fmla="*/ 54 h 96"/>
                <a:gd name="T10" fmla="*/ 27 w 71"/>
                <a:gd name="T11" fmla="*/ 40 h 96"/>
                <a:gd name="T12" fmla="*/ 12 w 71"/>
                <a:gd name="T13" fmla="*/ 25 h 96"/>
                <a:gd name="T14" fmla="*/ 12 w 71"/>
                <a:gd name="T15" fmla="*/ 19 h 96"/>
                <a:gd name="T16" fmla="*/ 12 w 71"/>
                <a:gd name="T17" fmla="*/ 13 h 96"/>
                <a:gd name="T18" fmla="*/ 6 w 71"/>
                <a:gd name="T19" fmla="*/ 7 h 96"/>
                <a:gd name="T20" fmla="*/ 0 w 71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96">
                  <a:moveTo>
                    <a:pt x="71" y="96"/>
                  </a:moveTo>
                  <a:lnTo>
                    <a:pt x="71" y="91"/>
                  </a:lnTo>
                  <a:lnTo>
                    <a:pt x="71" y="85"/>
                  </a:lnTo>
                  <a:lnTo>
                    <a:pt x="56" y="69"/>
                  </a:lnTo>
                  <a:lnTo>
                    <a:pt x="42" y="54"/>
                  </a:lnTo>
                  <a:lnTo>
                    <a:pt x="27" y="40"/>
                  </a:lnTo>
                  <a:lnTo>
                    <a:pt x="12" y="25"/>
                  </a:lnTo>
                  <a:lnTo>
                    <a:pt x="12" y="19"/>
                  </a:lnTo>
                  <a:lnTo>
                    <a:pt x="12" y="13"/>
                  </a:lnTo>
                  <a:lnTo>
                    <a:pt x="6" y="7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94" name="Freeform 154"/>
            <p:cNvSpPr>
              <a:spLocks/>
            </p:cNvSpPr>
            <p:nvPr/>
          </p:nvSpPr>
          <p:spPr bwMode="auto">
            <a:xfrm flipH="1">
              <a:off x="829" y="1248"/>
              <a:ext cx="69" cy="25"/>
            </a:xfrm>
            <a:custGeom>
              <a:avLst/>
              <a:gdLst>
                <a:gd name="T0" fmla="*/ 0 w 133"/>
                <a:gd name="T1" fmla="*/ 83 h 83"/>
                <a:gd name="T2" fmla="*/ 6 w 133"/>
                <a:gd name="T3" fmla="*/ 83 h 83"/>
                <a:gd name="T4" fmla="*/ 13 w 133"/>
                <a:gd name="T5" fmla="*/ 83 h 83"/>
                <a:gd name="T6" fmla="*/ 25 w 133"/>
                <a:gd name="T7" fmla="*/ 71 h 83"/>
                <a:gd name="T8" fmla="*/ 37 w 133"/>
                <a:gd name="T9" fmla="*/ 60 h 83"/>
                <a:gd name="T10" fmla="*/ 42 w 133"/>
                <a:gd name="T11" fmla="*/ 60 h 83"/>
                <a:gd name="T12" fmla="*/ 49 w 133"/>
                <a:gd name="T13" fmla="*/ 60 h 83"/>
                <a:gd name="T14" fmla="*/ 61 w 133"/>
                <a:gd name="T15" fmla="*/ 48 h 83"/>
                <a:gd name="T16" fmla="*/ 73 w 133"/>
                <a:gd name="T17" fmla="*/ 36 h 83"/>
                <a:gd name="T18" fmla="*/ 79 w 133"/>
                <a:gd name="T19" fmla="*/ 36 h 83"/>
                <a:gd name="T20" fmla="*/ 86 w 133"/>
                <a:gd name="T21" fmla="*/ 36 h 83"/>
                <a:gd name="T22" fmla="*/ 94 w 133"/>
                <a:gd name="T23" fmla="*/ 27 h 83"/>
                <a:gd name="T24" fmla="*/ 102 w 133"/>
                <a:gd name="T25" fmla="*/ 17 h 83"/>
                <a:gd name="T26" fmla="*/ 112 w 133"/>
                <a:gd name="T27" fmla="*/ 8 h 83"/>
                <a:gd name="T28" fmla="*/ 121 w 133"/>
                <a:gd name="T29" fmla="*/ 0 h 83"/>
                <a:gd name="T30" fmla="*/ 127 w 133"/>
                <a:gd name="T31" fmla="*/ 0 h 83"/>
                <a:gd name="T32" fmla="*/ 133 w 133"/>
                <a:gd name="T3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3" h="83">
                  <a:moveTo>
                    <a:pt x="0" y="83"/>
                  </a:moveTo>
                  <a:lnTo>
                    <a:pt x="6" y="83"/>
                  </a:lnTo>
                  <a:lnTo>
                    <a:pt x="13" y="83"/>
                  </a:lnTo>
                  <a:lnTo>
                    <a:pt x="25" y="71"/>
                  </a:lnTo>
                  <a:lnTo>
                    <a:pt x="37" y="60"/>
                  </a:lnTo>
                  <a:lnTo>
                    <a:pt x="42" y="60"/>
                  </a:lnTo>
                  <a:lnTo>
                    <a:pt x="49" y="60"/>
                  </a:lnTo>
                  <a:lnTo>
                    <a:pt x="61" y="48"/>
                  </a:lnTo>
                  <a:lnTo>
                    <a:pt x="73" y="36"/>
                  </a:lnTo>
                  <a:lnTo>
                    <a:pt x="79" y="36"/>
                  </a:lnTo>
                  <a:lnTo>
                    <a:pt x="86" y="36"/>
                  </a:lnTo>
                  <a:lnTo>
                    <a:pt x="94" y="27"/>
                  </a:lnTo>
                  <a:lnTo>
                    <a:pt x="102" y="17"/>
                  </a:lnTo>
                  <a:lnTo>
                    <a:pt x="112" y="8"/>
                  </a:lnTo>
                  <a:lnTo>
                    <a:pt x="121" y="0"/>
                  </a:lnTo>
                  <a:lnTo>
                    <a:pt x="127" y="0"/>
                  </a:lnTo>
                  <a:lnTo>
                    <a:pt x="133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95" name="Freeform 155"/>
            <p:cNvSpPr>
              <a:spLocks/>
            </p:cNvSpPr>
            <p:nvPr/>
          </p:nvSpPr>
          <p:spPr bwMode="auto">
            <a:xfrm flipH="1">
              <a:off x="1795" y="1205"/>
              <a:ext cx="30" cy="25"/>
            </a:xfrm>
            <a:custGeom>
              <a:avLst/>
              <a:gdLst>
                <a:gd name="T0" fmla="*/ 61 w 61"/>
                <a:gd name="T1" fmla="*/ 84 h 84"/>
                <a:gd name="T2" fmla="*/ 52 w 61"/>
                <a:gd name="T3" fmla="*/ 75 h 84"/>
                <a:gd name="T4" fmla="*/ 42 w 61"/>
                <a:gd name="T5" fmla="*/ 65 h 84"/>
                <a:gd name="T6" fmla="*/ 33 w 61"/>
                <a:gd name="T7" fmla="*/ 57 h 84"/>
                <a:gd name="T8" fmla="*/ 25 w 61"/>
                <a:gd name="T9" fmla="*/ 48 h 84"/>
                <a:gd name="T10" fmla="*/ 25 w 61"/>
                <a:gd name="T11" fmla="*/ 42 h 84"/>
                <a:gd name="T12" fmla="*/ 25 w 61"/>
                <a:gd name="T13" fmla="*/ 36 h 84"/>
                <a:gd name="T14" fmla="*/ 13 w 61"/>
                <a:gd name="T15" fmla="*/ 23 h 84"/>
                <a:gd name="T16" fmla="*/ 0 w 61"/>
                <a:gd name="T17" fmla="*/ 11 h 84"/>
                <a:gd name="T18" fmla="*/ 0 w 61"/>
                <a:gd name="T19" fmla="*/ 6 h 84"/>
                <a:gd name="T20" fmla="*/ 0 w 61"/>
                <a:gd name="T2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84">
                  <a:moveTo>
                    <a:pt x="61" y="84"/>
                  </a:moveTo>
                  <a:lnTo>
                    <a:pt x="52" y="75"/>
                  </a:lnTo>
                  <a:lnTo>
                    <a:pt x="42" y="65"/>
                  </a:lnTo>
                  <a:lnTo>
                    <a:pt x="33" y="57"/>
                  </a:lnTo>
                  <a:lnTo>
                    <a:pt x="25" y="48"/>
                  </a:lnTo>
                  <a:lnTo>
                    <a:pt x="25" y="42"/>
                  </a:lnTo>
                  <a:lnTo>
                    <a:pt x="25" y="36"/>
                  </a:lnTo>
                  <a:lnTo>
                    <a:pt x="13" y="23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96" name="Freeform 156"/>
            <p:cNvSpPr>
              <a:spLocks/>
            </p:cNvSpPr>
            <p:nvPr/>
          </p:nvSpPr>
          <p:spPr bwMode="auto">
            <a:xfrm flipH="1">
              <a:off x="739" y="1213"/>
              <a:ext cx="56" cy="17"/>
            </a:xfrm>
            <a:custGeom>
              <a:avLst/>
              <a:gdLst>
                <a:gd name="T0" fmla="*/ 0 w 108"/>
                <a:gd name="T1" fmla="*/ 61 h 61"/>
                <a:gd name="T2" fmla="*/ 6 w 108"/>
                <a:gd name="T3" fmla="*/ 61 h 61"/>
                <a:gd name="T4" fmla="*/ 12 w 108"/>
                <a:gd name="T5" fmla="*/ 61 h 61"/>
                <a:gd name="T6" fmla="*/ 18 w 108"/>
                <a:gd name="T7" fmla="*/ 55 h 61"/>
                <a:gd name="T8" fmla="*/ 24 w 108"/>
                <a:gd name="T9" fmla="*/ 49 h 61"/>
                <a:gd name="T10" fmla="*/ 30 w 108"/>
                <a:gd name="T11" fmla="*/ 49 h 61"/>
                <a:gd name="T12" fmla="*/ 36 w 108"/>
                <a:gd name="T13" fmla="*/ 49 h 61"/>
                <a:gd name="T14" fmla="*/ 45 w 108"/>
                <a:gd name="T15" fmla="*/ 40 h 61"/>
                <a:gd name="T16" fmla="*/ 54 w 108"/>
                <a:gd name="T17" fmla="*/ 31 h 61"/>
                <a:gd name="T18" fmla="*/ 64 w 108"/>
                <a:gd name="T19" fmla="*/ 21 h 61"/>
                <a:gd name="T20" fmla="*/ 72 w 108"/>
                <a:gd name="T21" fmla="*/ 13 h 61"/>
                <a:gd name="T22" fmla="*/ 78 w 108"/>
                <a:gd name="T23" fmla="*/ 13 h 61"/>
                <a:gd name="T24" fmla="*/ 85 w 108"/>
                <a:gd name="T25" fmla="*/ 13 h 61"/>
                <a:gd name="T26" fmla="*/ 91 w 108"/>
                <a:gd name="T27" fmla="*/ 7 h 61"/>
                <a:gd name="T28" fmla="*/ 96 w 108"/>
                <a:gd name="T29" fmla="*/ 0 h 61"/>
                <a:gd name="T30" fmla="*/ 102 w 108"/>
                <a:gd name="T31" fmla="*/ 0 h 61"/>
                <a:gd name="T32" fmla="*/ 108 w 108"/>
                <a:gd name="T3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8" h="61">
                  <a:moveTo>
                    <a:pt x="0" y="61"/>
                  </a:moveTo>
                  <a:lnTo>
                    <a:pt x="6" y="61"/>
                  </a:lnTo>
                  <a:lnTo>
                    <a:pt x="12" y="61"/>
                  </a:lnTo>
                  <a:lnTo>
                    <a:pt x="18" y="55"/>
                  </a:lnTo>
                  <a:lnTo>
                    <a:pt x="24" y="49"/>
                  </a:lnTo>
                  <a:lnTo>
                    <a:pt x="30" y="49"/>
                  </a:lnTo>
                  <a:lnTo>
                    <a:pt x="36" y="49"/>
                  </a:lnTo>
                  <a:lnTo>
                    <a:pt x="45" y="40"/>
                  </a:lnTo>
                  <a:lnTo>
                    <a:pt x="54" y="31"/>
                  </a:lnTo>
                  <a:lnTo>
                    <a:pt x="64" y="21"/>
                  </a:lnTo>
                  <a:lnTo>
                    <a:pt x="72" y="13"/>
                  </a:lnTo>
                  <a:lnTo>
                    <a:pt x="78" y="13"/>
                  </a:lnTo>
                  <a:lnTo>
                    <a:pt x="85" y="13"/>
                  </a:lnTo>
                  <a:lnTo>
                    <a:pt x="91" y="7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08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97" name="Freeform 157"/>
            <p:cNvSpPr>
              <a:spLocks/>
            </p:cNvSpPr>
            <p:nvPr/>
          </p:nvSpPr>
          <p:spPr bwMode="auto">
            <a:xfrm flipH="1">
              <a:off x="2044" y="1187"/>
              <a:ext cx="41" cy="32"/>
            </a:xfrm>
            <a:custGeom>
              <a:avLst/>
              <a:gdLst>
                <a:gd name="T0" fmla="*/ 84 w 84"/>
                <a:gd name="T1" fmla="*/ 108 h 108"/>
                <a:gd name="T2" fmla="*/ 72 w 84"/>
                <a:gd name="T3" fmla="*/ 96 h 108"/>
                <a:gd name="T4" fmla="*/ 60 w 84"/>
                <a:gd name="T5" fmla="*/ 83 h 108"/>
                <a:gd name="T6" fmla="*/ 60 w 84"/>
                <a:gd name="T7" fmla="*/ 77 h 108"/>
                <a:gd name="T8" fmla="*/ 60 w 84"/>
                <a:gd name="T9" fmla="*/ 71 h 108"/>
                <a:gd name="T10" fmla="*/ 52 w 84"/>
                <a:gd name="T11" fmla="*/ 63 h 108"/>
                <a:gd name="T12" fmla="*/ 43 w 84"/>
                <a:gd name="T13" fmla="*/ 54 h 108"/>
                <a:gd name="T14" fmla="*/ 33 w 84"/>
                <a:gd name="T15" fmla="*/ 44 h 108"/>
                <a:gd name="T16" fmla="*/ 24 w 84"/>
                <a:gd name="T17" fmla="*/ 36 h 108"/>
                <a:gd name="T18" fmla="*/ 24 w 84"/>
                <a:gd name="T19" fmla="*/ 30 h 108"/>
                <a:gd name="T20" fmla="*/ 24 w 84"/>
                <a:gd name="T21" fmla="*/ 23 h 108"/>
                <a:gd name="T22" fmla="*/ 12 w 84"/>
                <a:gd name="T23" fmla="*/ 12 h 108"/>
                <a:gd name="T24" fmla="*/ 0 w 84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8">
                  <a:moveTo>
                    <a:pt x="84" y="108"/>
                  </a:moveTo>
                  <a:lnTo>
                    <a:pt x="72" y="96"/>
                  </a:lnTo>
                  <a:lnTo>
                    <a:pt x="60" y="83"/>
                  </a:lnTo>
                  <a:lnTo>
                    <a:pt x="60" y="77"/>
                  </a:lnTo>
                  <a:lnTo>
                    <a:pt x="60" y="71"/>
                  </a:lnTo>
                  <a:lnTo>
                    <a:pt x="52" y="63"/>
                  </a:lnTo>
                  <a:lnTo>
                    <a:pt x="43" y="54"/>
                  </a:lnTo>
                  <a:lnTo>
                    <a:pt x="33" y="44"/>
                  </a:lnTo>
                  <a:lnTo>
                    <a:pt x="24" y="36"/>
                  </a:lnTo>
                  <a:lnTo>
                    <a:pt x="24" y="30"/>
                  </a:lnTo>
                  <a:lnTo>
                    <a:pt x="24" y="23"/>
                  </a:lnTo>
                  <a:lnTo>
                    <a:pt x="12" y="12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98" name="Freeform 158"/>
            <p:cNvSpPr>
              <a:spLocks/>
            </p:cNvSpPr>
            <p:nvPr/>
          </p:nvSpPr>
          <p:spPr bwMode="auto">
            <a:xfrm flipH="1">
              <a:off x="643" y="1179"/>
              <a:ext cx="48" cy="13"/>
            </a:xfrm>
            <a:custGeom>
              <a:avLst/>
              <a:gdLst>
                <a:gd name="T0" fmla="*/ 0 w 96"/>
                <a:gd name="T1" fmla="*/ 37 h 37"/>
                <a:gd name="T2" fmla="*/ 6 w 96"/>
                <a:gd name="T3" fmla="*/ 37 h 37"/>
                <a:gd name="T4" fmla="*/ 12 w 96"/>
                <a:gd name="T5" fmla="*/ 37 h 37"/>
                <a:gd name="T6" fmla="*/ 18 w 96"/>
                <a:gd name="T7" fmla="*/ 31 h 37"/>
                <a:gd name="T8" fmla="*/ 24 w 96"/>
                <a:gd name="T9" fmla="*/ 25 h 37"/>
                <a:gd name="T10" fmla="*/ 30 w 96"/>
                <a:gd name="T11" fmla="*/ 25 h 37"/>
                <a:gd name="T12" fmla="*/ 35 w 96"/>
                <a:gd name="T13" fmla="*/ 25 h 37"/>
                <a:gd name="T14" fmla="*/ 41 w 96"/>
                <a:gd name="T15" fmla="*/ 19 h 37"/>
                <a:gd name="T16" fmla="*/ 48 w 96"/>
                <a:gd name="T17" fmla="*/ 12 h 37"/>
                <a:gd name="T18" fmla="*/ 54 w 96"/>
                <a:gd name="T19" fmla="*/ 12 h 37"/>
                <a:gd name="T20" fmla="*/ 60 w 96"/>
                <a:gd name="T21" fmla="*/ 12 h 37"/>
                <a:gd name="T22" fmla="*/ 66 w 96"/>
                <a:gd name="T23" fmla="*/ 6 h 37"/>
                <a:gd name="T24" fmla="*/ 72 w 96"/>
                <a:gd name="T25" fmla="*/ 0 h 37"/>
                <a:gd name="T26" fmla="*/ 83 w 96"/>
                <a:gd name="T27" fmla="*/ 0 h 37"/>
                <a:gd name="T28" fmla="*/ 96 w 96"/>
                <a:gd name="T2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37">
                  <a:moveTo>
                    <a:pt x="0" y="37"/>
                  </a:moveTo>
                  <a:lnTo>
                    <a:pt x="6" y="37"/>
                  </a:lnTo>
                  <a:lnTo>
                    <a:pt x="12" y="37"/>
                  </a:lnTo>
                  <a:lnTo>
                    <a:pt x="18" y="31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19"/>
                  </a:lnTo>
                  <a:lnTo>
                    <a:pt x="48" y="12"/>
                  </a:lnTo>
                  <a:lnTo>
                    <a:pt x="54" y="12"/>
                  </a:lnTo>
                  <a:lnTo>
                    <a:pt x="60" y="12"/>
                  </a:lnTo>
                  <a:lnTo>
                    <a:pt x="66" y="6"/>
                  </a:lnTo>
                  <a:lnTo>
                    <a:pt x="72" y="0"/>
                  </a:lnTo>
                  <a:lnTo>
                    <a:pt x="83" y="0"/>
                  </a:lnTo>
                  <a:lnTo>
                    <a:pt x="96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99" name="Freeform 159"/>
            <p:cNvSpPr>
              <a:spLocks/>
            </p:cNvSpPr>
            <p:nvPr/>
          </p:nvSpPr>
          <p:spPr bwMode="auto">
            <a:xfrm flipH="1">
              <a:off x="625" y="1179"/>
              <a:ext cx="18" cy="5"/>
            </a:xfrm>
            <a:custGeom>
              <a:avLst/>
              <a:gdLst>
                <a:gd name="T0" fmla="*/ 35 w 35"/>
                <a:gd name="T1" fmla="*/ 12 h 12"/>
                <a:gd name="T2" fmla="*/ 31 w 35"/>
                <a:gd name="T3" fmla="*/ 12 h 12"/>
                <a:gd name="T4" fmla="*/ 25 w 35"/>
                <a:gd name="T5" fmla="*/ 12 h 12"/>
                <a:gd name="T6" fmla="*/ 19 w 35"/>
                <a:gd name="T7" fmla="*/ 6 h 12"/>
                <a:gd name="T8" fmla="*/ 12 w 35"/>
                <a:gd name="T9" fmla="*/ 0 h 12"/>
                <a:gd name="T10" fmla="*/ 6 w 35"/>
                <a:gd name="T11" fmla="*/ 0 h 12"/>
                <a:gd name="T12" fmla="*/ 0 w 35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2">
                  <a:moveTo>
                    <a:pt x="35" y="12"/>
                  </a:moveTo>
                  <a:lnTo>
                    <a:pt x="31" y="12"/>
                  </a:lnTo>
                  <a:lnTo>
                    <a:pt x="25" y="12"/>
                  </a:lnTo>
                  <a:lnTo>
                    <a:pt x="19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600" name="Freeform 160"/>
            <p:cNvSpPr>
              <a:spLocks/>
            </p:cNvSpPr>
            <p:nvPr/>
          </p:nvSpPr>
          <p:spPr bwMode="auto">
            <a:xfrm flipH="1">
              <a:off x="607" y="1160"/>
              <a:ext cx="18" cy="24"/>
            </a:xfrm>
            <a:custGeom>
              <a:avLst/>
              <a:gdLst>
                <a:gd name="T0" fmla="*/ 0 w 37"/>
                <a:gd name="T1" fmla="*/ 83 h 83"/>
                <a:gd name="T2" fmla="*/ 6 w 37"/>
                <a:gd name="T3" fmla="*/ 77 h 83"/>
                <a:gd name="T4" fmla="*/ 13 w 37"/>
                <a:gd name="T5" fmla="*/ 71 h 83"/>
                <a:gd name="T6" fmla="*/ 18 w 37"/>
                <a:gd name="T7" fmla="*/ 71 h 83"/>
                <a:gd name="T8" fmla="*/ 25 w 37"/>
                <a:gd name="T9" fmla="*/ 71 h 83"/>
                <a:gd name="T10" fmla="*/ 31 w 37"/>
                <a:gd name="T11" fmla="*/ 65 h 83"/>
                <a:gd name="T12" fmla="*/ 37 w 37"/>
                <a:gd name="T13" fmla="*/ 60 h 83"/>
                <a:gd name="T14" fmla="*/ 37 w 37"/>
                <a:gd name="T15" fmla="*/ 48 h 83"/>
                <a:gd name="T16" fmla="*/ 37 w 37"/>
                <a:gd name="T17" fmla="*/ 36 h 83"/>
                <a:gd name="T18" fmla="*/ 27 w 37"/>
                <a:gd name="T19" fmla="*/ 27 h 83"/>
                <a:gd name="T20" fmla="*/ 19 w 37"/>
                <a:gd name="T21" fmla="*/ 17 h 83"/>
                <a:gd name="T22" fmla="*/ 10 w 37"/>
                <a:gd name="T23" fmla="*/ 9 h 83"/>
                <a:gd name="T24" fmla="*/ 0 w 37"/>
                <a:gd name="T2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83">
                  <a:moveTo>
                    <a:pt x="0" y="83"/>
                  </a:moveTo>
                  <a:lnTo>
                    <a:pt x="6" y="77"/>
                  </a:lnTo>
                  <a:lnTo>
                    <a:pt x="13" y="71"/>
                  </a:lnTo>
                  <a:lnTo>
                    <a:pt x="18" y="71"/>
                  </a:lnTo>
                  <a:lnTo>
                    <a:pt x="25" y="71"/>
                  </a:lnTo>
                  <a:lnTo>
                    <a:pt x="31" y="65"/>
                  </a:lnTo>
                  <a:lnTo>
                    <a:pt x="37" y="60"/>
                  </a:lnTo>
                  <a:lnTo>
                    <a:pt x="37" y="48"/>
                  </a:lnTo>
                  <a:lnTo>
                    <a:pt x="37" y="36"/>
                  </a:lnTo>
                  <a:lnTo>
                    <a:pt x="27" y="27"/>
                  </a:lnTo>
                  <a:lnTo>
                    <a:pt x="19" y="17"/>
                  </a:lnTo>
                  <a:lnTo>
                    <a:pt x="10" y="9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601" name="Freeform 161"/>
            <p:cNvSpPr>
              <a:spLocks/>
            </p:cNvSpPr>
            <p:nvPr/>
          </p:nvSpPr>
          <p:spPr bwMode="auto">
            <a:xfrm flipH="1">
              <a:off x="625" y="1160"/>
              <a:ext cx="18" cy="19"/>
            </a:xfrm>
            <a:custGeom>
              <a:avLst/>
              <a:gdLst>
                <a:gd name="T0" fmla="*/ 0 w 35"/>
                <a:gd name="T1" fmla="*/ 71 h 71"/>
                <a:gd name="T2" fmla="*/ 0 w 35"/>
                <a:gd name="T3" fmla="*/ 63 h 71"/>
                <a:gd name="T4" fmla="*/ 0 w 35"/>
                <a:gd name="T5" fmla="*/ 54 h 71"/>
                <a:gd name="T6" fmla="*/ 0 w 35"/>
                <a:gd name="T7" fmla="*/ 46 h 71"/>
                <a:gd name="T8" fmla="*/ 0 w 35"/>
                <a:gd name="T9" fmla="*/ 36 h 71"/>
                <a:gd name="T10" fmla="*/ 6 w 35"/>
                <a:gd name="T11" fmla="*/ 30 h 71"/>
                <a:gd name="T12" fmla="*/ 12 w 35"/>
                <a:gd name="T13" fmla="*/ 23 h 71"/>
                <a:gd name="T14" fmla="*/ 12 w 35"/>
                <a:gd name="T15" fmla="*/ 19 h 71"/>
                <a:gd name="T16" fmla="*/ 12 w 35"/>
                <a:gd name="T17" fmla="*/ 12 h 71"/>
                <a:gd name="T18" fmla="*/ 18 w 35"/>
                <a:gd name="T19" fmla="*/ 6 h 71"/>
                <a:gd name="T20" fmla="*/ 25 w 35"/>
                <a:gd name="T21" fmla="*/ 0 h 71"/>
                <a:gd name="T22" fmla="*/ 30 w 35"/>
                <a:gd name="T23" fmla="*/ 0 h 71"/>
                <a:gd name="T24" fmla="*/ 35 w 35"/>
                <a:gd name="T2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71">
                  <a:moveTo>
                    <a:pt x="0" y="71"/>
                  </a:moveTo>
                  <a:lnTo>
                    <a:pt x="0" y="63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36"/>
                  </a:lnTo>
                  <a:lnTo>
                    <a:pt x="6" y="30"/>
                  </a:lnTo>
                  <a:lnTo>
                    <a:pt x="12" y="23"/>
                  </a:lnTo>
                  <a:lnTo>
                    <a:pt x="12" y="19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5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602" name="Freeform 162"/>
            <p:cNvSpPr>
              <a:spLocks/>
            </p:cNvSpPr>
            <p:nvPr/>
          </p:nvSpPr>
          <p:spPr bwMode="auto">
            <a:xfrm flipH="1">
              <a:off x="1881" y="1155"/>
              <a:ext cx="36" cy="22"/>
            </a:xfrm>
            <a:custGeom>
              <a:avLst/>
              <a:gdLst>
                <a:gd name="T0" fmla="*/ 71 w 71"/>
                <a:gd name="T1" fmla="*/ 73 h 73"/>
                <a:gd name="T2" fmla="*/ 54 w 71"/>
                <a:gd name="T3" fmla="*/ 55 h 73"/>
                <a:gd name="T4" fmla="*/ 36 w 71"/>
                <a:gd name="T5" fmla="*/ 36 h 73"/>
                <a:gd name="T6" fmla="*/ 17 w 71"/>
                <a:gd name="T7" fmla="*/ 19 h 73"/>
                <a:gd name="T8" fmla="*/ 0 w 71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3">
                  <a:moveTo>
                    <a:pt x="71" y="73"/>
                  </a:moveTo>
                  <a:lnTo>
                    <a:pt x="54" y="55"/>
                  </a:lnTo>
                  <a:lnTo>
                    <a:pt x="36" y="36"/>
                  </a:lnTo>
                  <a:lnTo>
                    <a:pt x="17" y="19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603" name="Freeform 163"/>
            <p:cNvSpPr>
              <a:spLocks/>
            </p:cNvSpPr>
            <p:nvPr/>
          </p:nvSpPr>
          <p:spPr bwMode="auto">
            <a:xfrm flipH="1">
              <a:off x="2128" y="1139"/>
              <a:ext cx="30" cy="21"/>
            </a:xfrm>
            <a:custGeom>
              <a:avLst/>
              <a:gdLst>
                <a:gd name="T0" fmla="*/ 60 w 60"/>
                <a:gd name="T1" fmla="*/ 72 h 72"/>
                <a:gd name="T2" fmla="*/ 54 w 60"/>
                <a:gd name="T3" fmla="*/ 66 h 72"/>
                <a:gd name="T4" fmla="*/ 48 w 60"/>
                <a:gd name="T5" fmla="*/ 59 h 72"/>
                <a:gd name="T6" fmla="*/ 48 w 60"/>
                <a:gd name="T7" fmla="*/ 54 h 72"/>
                <a:gd name="T8" fmla="*/ 48 w 60"/>
                <a:gd name="T9" fmla="*/ 47 h 72"/>
                <a:gd name="T10" fmla="*/ 37 w 60"/>
                <a:gd name="T11" fmla="*/ 36 h 72"/>
                <a:gd name="T12" fmla="*/ 25 w 60"/>
                <a:gd name="T13" fmla="*/ 24 h 72"/>
                <a:gd name="T14" fmla="*/ 13 w 60"/>
                <a:gd name="T15" fmla="*/ 12 h 72"/>
                <a:gd name="T16" fmla="*/ 0 w 60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72">
                  <a:moveTo>
                    <a:pt x="60" y="72"/>
                  </a:moveTo>
                  <a:lnTo>
                    <a:pt x="54" y="66"/>
                  </a:lnTo>
                  <a:lnTo>
                    <a:pt x="48" y="59"/>
                  </a:lnTo>
                  <a:lnTo>
                    <a:pt x="48" y="54"/>
                  </a:lnTo>
                  <a:lnTo>
                    <a:pt x="48" y="47"/>
                  </a:lnTo>
                  <a:lnTo>
                    <a:pt x="37" y="36"/>
                  </a:lnTo>
                  <a:lnTo>
                    <a:pt x="25" y="24"/>
                  </a:lnTo>
                  <a:lnTo>
                    <a:pt x="13" y="12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604" name="Freeform 164"/>
            <p:cNvSpPr>
              <a:spLocks/>
            </p:cNvSpPr>
            <p:nvPr/>
          </p:nvSpPr>
          <p:spPr bwMode="auto">
            <a:xfrm flipH="1">
              <a:off x="1972" y="1096"/>
              <a:ext cx="53" cy="27"/>
            </a:xfrm>
            <a:custGeom>
              <a:avLst/>
              <a:gdLst>
                <a:gd name="T0" fmla="*/ 108 w 108"/>
                <a:gd name="T1" fmla="*/ 96 h 96"/>
                <a:gd name="T2" fmla="*/ 100 w 108"/>
                <a:gd name="T3" fmla="*/ 88 h 96"/>
                <a:gd name="T4" fmla="*/ 90 w 108"/>
                <a:gd name="T5" fmla="*/ 79 h 96"/>
                <a:gd name="T6" fmla="*/ 81 w 108"/>
                <a:gd name="T7" fmla="*/ 69 h 96"/>
                <a:gd name="T8" fmla="*/ 73 w 108"/>
                <a:gd name="T9" fmla="*/ 60 h 96"/>
                <a:gd name="T10" fmla="*/ 67 w 108"/>
                <a:gd name="T11" fmla="*/ 60 h 96"/>
                <a:gd name="T12" fmla="*/ 61 w 108"/>
                <a:gd name="T13" fmla="*/ 60 h 96"/>
                <a:gd name="T14" fmla="*/ 46 w 108"/>
                <a:gd name="T15" fmla="*/ 46 h 96"/>
                <a:gd name="T16" fmla="*/ 30 w 108"/>
                <a:gd name="T17" fmla="*/ 31 h 96"/>
                <a:gd name="T18" fmla="*/ 15 w 108"/>
                <a:gd name="T19" fmla="*/ 15 h 96"/>
                <a:gd name="T20" fmla="*/ 0 w 108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96">
                  <a:moveTo>
                    <a:pt x="108" y="96"/>
                  </a:moveTo>
                  <a:lnTo>
                    <a:pt x="100" y="88"/>
                  </a:lnTo>
                  <a:lnTo>
                    <a:pt x="90" y="79"/>
                  </a:lnTo>
                  <a:lnTo>
                    <a:pt x="81" y="69"/>
                  </a:lnTo>
                  <a:lnTo>
                    <a:pt x="73" y="60"/>
                  </a:lnTo>
                  <a:lnTo>
                    <a:pt x="67" y="60"/>
                  </a:lnTo>
                  <a:lnTo>
                    <a:pt x="61" y="60"/>
                  </a:lnTo>
                  <a:lnTo>
                    <a:pt x="46" y="46"/>
                  </a:lnTo>
                  <a:lnTo>
                    <a:pt x="30" y="31"/>
                  </a:lnTo>
                  <a:lnTo>
                    <a:pt x="15" y="15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605" name="Freeform 165"/>
            <p:cNvSpPr>
              <a:spLocks/>
            </p:cNvSpPr>
            <p:nvPr/>
          </p:nvSpPr>
          <p:spPr bwMode="auto">
            <a:xfrm flipH="1">
              <a:off x="2207" y="1078"/>
              <a:ext cx="51" cy="28"/>
            </a:xfrm>
            <a:custGeom>
              <a:avLst/>
              <a:gdLst>
                <a:gd name="T0" fmla="*/ 96 w 96"/>
                <a:gd name="T1" fmla="*/ 96 h 96"/>
                <a:gd name="T2" fmla="*/ 72 w 96"/>
                <a:gd name="T3" fmla="*/ 73 h 96"/>
                <a:gd name="T4" fmla="*/ 48 w 96"/>
                <a:gd name="T5" fmla="*/ 48 h 96"/>
                <a:gd name="T6" fmla="*/ 24 w 96"/>
                <a:gd name="T7" fmla="*/ 25 h 96"/>
                <a:gd name="T8" fmla="*/ 0 w 9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6">
                  <a:moveTo>
                    <a:pt x="96" y="96"/>
                  </a:moveTo>
                  <a:lnTo>
                    <a:pt x="72" y="73"/>
                  </a:lnTo>
                  <a:lnTo>
                    <a:pt x="48" y="48"/>
                  </a:lnTo>
                  <a:lnTo>
                    <a:pt x="24" y="25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606" name="Freeform 166"/>
            <p:cNvSpPr>
              <a:spLocks/>
            </p:cNvSpPr>
            <p:nvPr/>
          </p:nvSpPr>
          <p:spPr bwMode="auto">
            <a:xfrm flipH="1">
              <a:off x="2068" y="1056"/>
              <a:ext cx="48" cy="17"/>
            </a:xfrm>
            <a:custGeom>
              <a:avLst/>
              <a:gdLst>
                <a:gd name="T0" fmla="*/ 96 w 96"/>
                <a:gd name="T1" fmla="*/ 60 h 60"/>
                <a:gd name="T2" fmla="*/ 90 w 96"/>
                <a:gd name="T3" fmla="*/ 60 h 60"/>
                <a:gd name="T4" fmla="*/ 83 w 96"/>
                <a:gd name="T5" fmla="*/ 60 h 60"/>
                <a:gd name="T6" fmla="*/ 71 w 96"/>
                <a:gd name="T7" fmla="*/ 48 h 60"/>
                <a:gd name="T8" fmla="*/ 59 w 96"/>
                <a:gd name="T9" fmla="*/ 36 h 60"/>
                <a:gd name="T10" fmla="*/ 54 w 96"/>
                <a:gd name="T11" fmla="*/ 36 h 60"/>
                <a:gd name="T12" fmla="*/ 47 w 96"/>
                <a:gd name="T13" fmla="*/ 36 h 60"/>
                <a:gd name="T14" fmla="*/ 38 w 96"/>
                <a:gd name="T15" fmla="*/ 27 h 60"/>
                <a:gd name="T16" fmla="*/ 30 w 96"/>
                <a:gd name="T17" fmla="*/ 17 h 60"/>
                <a:gd name="T18" fmla="*/ 21 w 96"/>
                <a:gd name="T19" fmla="*/ 8 h 60"/>
                <a:gd name="T20" fmla="*/ 11 w 96"/>
                <a:gd name="T21" fmla="*/ 0 h 60"/>
                <a:gd name="T22" fmla="*/ 6 w 96"/>
                <a:gd name="T23" fmla="*/ 0 h 60"/>
                <a:gd name="T24" fmla="*/ 0 w 96"/>
                <a:gd name="T2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60">
                  <a:moveTo>
                    <a:pt x="96" y="60"/>
                  </a:moveTo>
                  <a:lnTo>
                    <a:pt x="90" y="60"/>
                  </a:lnTo>
                  <a:lnTo>
                    <a:pt x="83" y="60"/>
                  </a:lnTo>
                  <a:lnTo>
                    <a:pt x="71" y="48"/>
                  </a:lnTo>
                  <a:lnTo>
                    <a:pt x="59" y="36"/>
                  </a:lnTo>
                  <a:lnTo>
                    <a:pt x="54" y="36"/>
                  </a:lnTo>
                  <a:lnTo>
                    <a:pt x="47" y="36"/>
                  </a:lnTo>
                  <a:lnTo>
                    <a:pt x="38" y="27"/>
                  </a:lnTo>
                  <a:lnTo>
                    <a:pt x="30" y="17"/>
                  </a:lnTo>
                  <a:lnTo>
                    <a:pt x="21" y="8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607" name="Freeform 167"/>
            <p:cNvSpPr>
              <a:spLocks/>
            </p:cNvSpPr>
            <p:nvPr/>
          </p:nvSpPr>
          <p:spPr bwMode="auto">
            <a:xfrm flipH="1">
              <a:off x="2310" y="1025"/>
              <a:ext cx="38" cy="20"/>
            </a:xfrm>
            <a:custGeom>
              <a:avLst/>
              <a:gdLst>
                <a:gd name="T0" fmla="*/ 72 w 72"/>
                <a:gd name="T1" fmla="*/ 72 h 72"/>
                <a:gd name="T2" fmla="*/ 55 w 72"/>
                <a:gd name="T3" fmla="*/ 55 h 72"/>
                <a:gd name="T4" fmla="*/ 36 w 72"/>
                <a:gd name="T5" fmla="*/ 36 h 72"/>
                <a:gd name="T6" fmla="*/ 18 w 72"/>
                <a:gd name="T7" fmla="*/ 19 h 72"/>
                <a:gd name="T8" fmla="*/ 0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72" y="72"/>
                  </a:moveTo>
                  <a:lnTo>
                    <a:pt x="55" y="55"/>
                  </a:lnTo>
                  <a:lnTo>
                    <a:pt x="36" y="36"/>
                  </a:lnTo>
                  <a:lnTo>
                    <a:pt x="18" y="19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608" name="Freeform 168"/>
            <p:cNvSpPr>
              <a:spLocks/>
            </p:cNvSpPr>
            <p:nvPr/>
          </p:nvSpPr>
          <p:spPr bwMode="auto">
            <a:xfrm flipH="1">
              <a:off x="2172" y="1013"/>
              <a:ext cx="48" cy="17"/>
            </a:xfrm>
            <a:custGeom>
              <a:avLst/>
              <a:gdLst>
                <a:gd name="T0" fmla="*/ 96 w 96"/>
                <a:gd name="T1" fmla="*/ 61 h 61"/>
                <a:gd name="T2" fmla="*/ 90 w 96"/>
                <a:gd name="T3" fmla="*/ 56 h 61"/>
                <a:gd name="T4" fmla="*/ 83 w 96"/>
                <a:gd name="T5" fmla="*/ 50 h 61"/>
                <a:gd name="T6" fmla="*/ 78 w 96"/>
                <a:gd name="T7" fmla="*/ 50 h 61"/>
                <a:gd name="T8" fmla="*/ 71 w 96"/>
                <a:gd name="T9" fmla="*/ 50 h 61"/>
                <a:gd name="T10" fmla="*/ 60 w 96"/>
                <a:gd name="T11" fmla="*/ 38 h 61"/>
                <a:gd name="T12" fmla="*/ 47 w 96"/>
                <a:gd name="T13" fmla="*/ 25 h 61"/>
                <a:gd name="T14" fmla="*/ 42 w 96"/>
                <a:gd name="T15" fmla="*/ 25 h 61"/>
                <a:gd name="T16" fmla="*/ 35 w 96"/>
                <a:gd name="T17" fmla="*/ 25 h 61"/>
                <a:gd name="T18" fmla="*/ 23 w 96"/>
                <a:gd name="T19" fmla="*/ 13 h 61"/>
                <a:gd name="T20" fmla="*/ 11 w 96"/>
                <a:gd name="T21" fmla="*/ 0 h 61"/>
                <a:gd name="T22" fmla="*/ 6 w 96"/>
                <a:gd name="T23" fmla="*/ 0 h 61"/>
                <a:gd name="T24" fmla="*/ 0 w 96"/>
                <a:gd name="T2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61">
                  <a:moveTo>
                    <a:pt x="96" y="61"/>
                  </a:moveTo>
                  <a:lnTo>
                    <a:pt x="90" y="56"/>
                  </a:lnTo>
                  <a:lnTo>
                    <a:pt x="83" y="50"/>
                  </a:lnTo>
                  <a:lnTo>
                    <a:pt x="78" y="50"/>
                  </a:lnTo>
                  <a:lnTo>
                    <a:pt x="71" y="50"/>
                  </a:lnTo>
                  <a:lnTo>
                    <a:pt x="60" y="38"/>
                  </a:lnTo>
                  <a:lnTo>
                    <a:pt x="47" y="25"/>
                  </a:lnTo>
                  <a:lnTo>
                    <a:pt x="42" y="25"/>
                  </a:lnTo>
                  <a:lnTo>
                    <a:pt x="35" y="25"/>
                  </a:lnTo>
                  <a:lnTo>
                    <a:pt x="23" y="13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609" name="Freeform 169"/>
            <p:cNvSpPr>
              <a:spLocks/>
            </p:cNvSpPr>
            <p:nvPr/>
          </p:nvSpPr>
          <p:spPr bwMode="auto">
            <a:xfrm flipH="1">
              <a:off x="2402" y="971"/>
              <a:ext cx="42" cy="21"/>
            </a:xfrm>
            <a:custGeom>
              <a:avLst/>
              <a:gdLst>
                <a:gd name="T0" fmla="*/ 83 w 83"/>
                <a:gd name="T1" fmla="*/ 71 h 71"/>
                <a:gd name="T2" fmla="*/ 77 w 83"/>
                <a:gd name="T3" fmla="*/ 65 h 71"/>
                <a:gd name="T4" fmla="*/ 71 w 83"/>
                <a:gd name="T5" fmla="*/ 59 h 71"/>
                <a:gd name="T6" fmla="*/ 65 w 83"/>
                <a:gd name="T7" fmla="*/ 59 h 71"/>
                <a:gd name="T8" fmla="*/ 59 w 83"/>
                <a:gd name="T9" fmla="*/ 59 h 71"/>
                <a:gd name="T10" fmla="*/ 44 w 83"/>
                <a:gd name="T11" fmla="*/ 44 h 71"/>
                <a:gd name="T12" fmla="*/ 29 w 83"/>
                <a:gd name="T13" fmla="*/ 29 h 71"/>
                <a:gd name="T14" fmla="*/ 14 w 83"/>
                <a:gd name="T15" fmla="*/ 15 h 71"/>
                <a:gd name="T16" fmla="*/ 0 w 83"/>
                <a:gd name="T1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71">
                  <a:moveTo>
                    <a:pt x="83" y="71"/>
                  </a:moveTo>
                  <a:lnTo>
                    <a:pt x="77" y="65"/>
                  </a:lnTo>
                  <a:lnTo>
                    <a:pt x="71" y="59"/>
                  </a:lnTo>
                  <a:lnTo>
                    <a:pt x="65" y="59"/>
                  </a:lnTo>
                  <a:lnTo>
                    <a:pt x="59" y="59"/>
                  </a:lnTo>
                  <a:lnTo>
                    <a:pt x="44" y="44"/>
                  </a:lnTo>
                  <a:lnTo>
                    <a:pt x="29" y="29"/>
                  </a:lnTo>
                  <a:lnTo>
                    <a:pt x="14" y="15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610" name="Freeform 170"/>
            <p:cNvSpPr>
              <a:spLocks/>
            </p:cNvSpPr>
            <p:nvPr/>
          </p:nvSpPr>
          <p:spPr bwMode="auto">
            <a:xfrm flipH="1">
              <a:off x="2280" y="974"/>
              <a:ext cx="56" cy="16"/>
            </a:xfrm>
            <a:custGeom>
              <a:avLst/>
              <a:gdLst>
                <a:gd name="T0" fmla="*/ 108 w 108"/>
                <a:gd name="T1" fmla="*/ 48 h 48"/>
                <a:gd name="T2" fmla="*/ 96 w 108"/>
                <a:gd name="T3" fmla="*/ 48 h 48"/>
                <a:gd name="T4" fmla="*/ 85 w 108"/>
                <a:gd name="T5" fmla="*/ 48 h 48"/>
                <a:gd name="T6" fmla="*/ 73 w 108"/>
                <a:gd name="T7" fmla="*/ 37 h 48"/>
                <a:gd name="T8" fmla="*/ 60 w 108"/>
                <a:gd name="T9" fmla="*/ 24 h 48"/>
                <a:gd name="T10" fmla="*/ 54 w 108"/>
                <a:gd name="T11" fmla="*/ 24 h 48"/>
                <a:gd name="T12" fmla="*/ 48 w 108"/>
                <a:gd name="T13" fmla="*/ 24 h 48"/>
                <a:gd name="T14" fmla="*/ 37 w 108"/>
                <a:gd name="T15" fmla="*/ 12 h 48"/>
                <a:gd name="T16" fmla="*/ 25 w 108"/>
                <a:gd name="T17" fmla="*/ 0 h 48"/>
                <a:gd name="T18" fmla="*/ 13 w 108"/>
                <a:gd name="T19" fmla="*/ 0 h 48"/>
                <a:gd name="T20" fmla="*/ 0 w 108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48">
                  <a:moveTo>
                    <a:pt x="108" y="48"/>
                  </a:moveTo>
                  <a:lnTo>
                    <a:pt x="96" y="48"/>
                  </a:lnTo>
                  <a:lnTo>
                    <a:pt x="85" y="48"/>
                  </a:lnTo>
                  <a:lnTo>
                    <a:pt x="73" y="37"/>
                  </a:lnTo>
                  <a:lnTo>
                    <a:pt x="60" y="24"/>
                  </a:lnTo>
                  <a:lnTo>
                    <a:pt x="54" y="24"/>
                  </a:lnTo>
                  <a:lnTo>
                    <a:pt x="48" y="24"/>
                  </a:lnTo>
                  <a:lnTo>
                    <a:pt x="37" y="12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611" name="Freeform 171"/>
            <p:cNvSpPr>
              <a:spLocks/>
            </p:cNvSpPr>
            <p:nvPr/>
          </p:nvSpPr>
          <p:spPr bwMode="auto">
            <a:xfrm flipH="1">
              <a:off x="2384" y="939"/>
              <a:ext cx="55" cy="17"/>
            </a:xfrm>
            <a:custGeom>
              <a:avLst/>
              <a:gdLst>
                <a:gd name="T0" fmla="*/ 108 w 108"/>
                <a:gd name="T1" fmla="*/ 59 h 59"/>
                <a:gd name="T2" fmla="*/ 102 w 108"/>
                <a:gd name="T3" fmla="*/ 59 h 59"/>
                <a:gd name="T4" fmla="*/ 96 w 108"/>
                <a:gd name="T5" fmla="*/ 59 h 59"/>
                <a:gd name="T6" fmla="*/ 91 w 108"/>
                <a:gd name="T7" fmla="*/ 54 h 59"/>
                <a:gd name="T8" fmla="*/ 85 w 108"/>
                <a:gd name="T9" fmla="*/ 47 h 59"/>
                <a:gd name="T10" fmla="*/ 79 w 108"/>
                <a:gd name="T11" fmla="*/ 47 h 59"/>
                <a:gd name="T12" fmla="*/ 72 w 108"/>
                <a:gd name="T13" fmla="*/ 47 h 59"/>
                <a:gd name="T14" fmla="*/ 60 w 108"/>
                <a:gd name="T15" fmla="*/ 35 h 59"/>
                <a:gd name="T16" fmla="*/ 48 w 108"/>
                <a:gd name="T17" fmla="*/ 23 h 59"/>
                <a:gd name="T18" fmla="*/ 43 w 108"/>
                <a:gd name="T19" fmla="*/ 23 h 59"/>
                <a:gd name="T20" fmla="*/ 36 w 108"/>
                <a:gd name="T21" fmla="*/ 23 h 59"/>
                <a:gd name="T22" fmla="*/ 30 w 108"/>
                <a:gd name="T23" fmla="*/ 18 h 59"/>
                <a:gd name="T24" fmla="*/ 24 w 108"/>
                <a:gd name="T25" fmla="*/ 11 h 59"/>
                <a:gd name="T26" fmla="*/ 18 w 108"/>
                <a:gd name="T27" fmla="*/ 11 h 59"/>
                <a:gd name="T28" fmla="*/ 12 w 108"/>
                <a:gd name="T29" fmla="*/ 11 h 59"/>
                <a:gd name="T30" fmla="*/ 7 w 108"/>
                <a:gd name="T31" fmla="*/ 6 h 59"/>
                <a:gd name="T32" fmla="*/ 0 w 108"/>
                <a:gd name="T3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8" h="59">
                  <a:moveTo>
                    <a:pt x="108" y="59"/>
                  </a:moveTo>
                  <a:lnTo>
                    <a:pt x="102" y="59"/>
                  </a:lnTo>
                  <a:lnTo>
                    <a:pt x="96" y="59"/>
                  </a:lnTo>
                  <a:lnTo>
                    <a:pt x="91" y="54"/>
                  </a:lnTo>
                  <a:lnTo>
                    <a:pt x="85" y="47"/>
                  </a:lnTo>
                  <a:lnTo>
                    <a:pt x="79" y="47"/>
                  </a:lnTo>
                  <a:lnTo>
                    <a:pt x="72" y="47"/>
                  </a:lnTo>
                  <a:lnTo>
                    <a:pt x="60" y="35"/>
                  </a:lnTo>
                  <a:lnTo>
                    <a:pt x="48" y="23"/>
                  </a:lnTo>
                  <a:lnTo>
                    <a:pt x="43" y="23"/>
                  </a:lnTo>
                  <a:lnTo>
                    <a:pt x="36" y="23"/>
                  </a:lnTo>
                  <a:lnTo>
                    <a:pt x="30" y="18"/>
                  </a:lnTo>
                  <a:lnTo>
                    <a:pt x="24" y="11"/>
                  </a:lnTo>
                  <a:lnTo>
                    <a:pt x="18" y="11"/>
                  </a:lnTo>
                  <a:lnTo>
                    <a:pt x="12" y="11"/>
                  </a:lnTo>
                  <a:lnTo>
                    <a:pt x="7" y="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612" name="Freeform 172"/>
            <p:cNvSpPr>
              <a:spLocks/>
            </p:cNvSpPr>
            <p:nvPr/>
          </p:nvSpPr>
          <p:spPr bwMode="auto">
            <a:xfrm flipH="1">
              <a:off x="2505" y="923"/>
              <a:ext cx="5" cy="18"/>
            </a:xfrm>
            <a:custGeom>
              <a:avLst/>
              <a:gdLst>
                <a:gd name="T0" fmla="*/ 12 w 12"/>
                <a:gd name="T1" fmla="*/ 61 h 61"/>
                <a:gd name="T2" fmla="*/ 12 w 12"/>
                <a:gd name="T3" fmla="*/ 56 h 61"/>
                <a:gd name="T4" fmla="*/ 12 w 12"/>
                <a:gd name="T5" fmla="*/ 50 h 61"/>
                <a:gd name="T6" fmla="*/ 6 w 12"/>
                <a:gd name="T7" fmla="*/ 44 h 61"/>
                <a:gd name="T8" fmla="*/ 0 w 12"/>
                <a:gd name="T9" fmla="*/ 37 h 61"/>
                <a:gd name="T10" fmla="*/ 0 w 12"/>
                <a:gd name="T11" fmla="*/ 29 h 61"/>
                <a:gd name="T12" fmla="*/ 0 w 12"/>
                <a:gd name="T13" fmla="*/ 19 h 61"/>
                <a:gd name="T14" fmla="*/ 0 w 12"/>
                <a:gd name="T15" fmla="*/ 10 h 61"/>
                <a:gd name="T16" fmla="*/ 0 w 12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61">
                  <a:moveTo>
                    <a:pt x="12" y="61"/>
                  </a:moveTo>
                  <a:lnTo>
                    <a:pt x="12" y="56"/>
                  </a:lnTo>
                  <a:lnTo>
                    <a:pt x="12" y="50"/>
                  </a:lnTo>
                  <a:lnTo>
                    <a:pt x="6" y="44"/>
                  </a:lnTo>
                  <a:lnTo>
                    <a:pt x="0" y="37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613" name="Freeform 173"/>
            <p:cNvSpPr>
              <a:spLocks/>
            </p:cNvSpPr>
            <p:nvPr/>
          </p:nvSpPr>
          <p:spPr bwMode="auto">
            <a:xfrm flipH="1">
              <a:off x="2498" y="923"/>
              <a:ext cx="12" cy="5"/>
            </a:xfrm>
            <a:custGeom>
              <a:avLst/>
              <a:gdLst>
                <a:gd name="T0" fmla="*/ 25 w 25"/>
                <a:gd name="T1" fmla="*/ 13 h 13"/>
                <a:gd name="T2" fmla="*/ 19 w 25"/>
                <a:gd name="T3" fmla="*/ 8 h 13"/>
                <a:gd name="T4" fmla="*/ 12 w 25"/>
                <a:gd name="T5" fmla="*/ 0 h 13"/>
                <a:gd name="T6" fmla="*/ 6 w 25"/>
                <a:gd name="T7" fmla="*/ 0 h 13"/>
                <a:gd name="T8" fmla="*/ 0 w 25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3">
                  <a:moveTo>
                    <a:pt x="25" y="13"/>
                  </a:moveTo>
                  <a:lnTo>
                    <a:pt x="19" y="8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614" name="Freeform 174"/>
            <p:cNvSpPr>
              <a:spLocks/>
            </p:cNvSpPr>
            <p:nvPr/>
          </p:nvSpPr>
          <p:spPr bwMode="auto">
            <a:xfrm flipH="1">
              <a:off x="2510" y="921"/>
              <a:ext cx="12" cy="2"/>
            </a:xfrm>
            <a:custGeom>
              <a:avLst/>
              <a:gdLst>
                <a:gd name="T0" fmla="*/ 24 w 24"/>
                <a:gd name="T1" fmla="*/ 11 h 11"/>
                <a:gd name="T2" fmla="*/ 18 w 24"/>
                <a:gd name="T3" fmla="*/ 11 h 11"/>
                <a:gd name="T4" fmla="*/ 12 w 24"/>
                <a:gd name="T5" fmla="*/ 11 h 11"/>
                <a:gd name="T6" fmla="*/ 7 w 24"/>
                <a:gd name="T7" fmla="*/ 7 h 11"/>
                <a:gd name="T8" fmla="*/ 0 w 2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1">
                  <a:moveTo>
                    <a:pt x="24" y="11"/>
                  </a:moveTo>
                  <a:lnTo>
                    <a:pt x="18" y="11"/>
                  </a:lnTo>
                  <a:lnTo>
                    <a:pt x="12" y="11"/>
                  </a:lnTo>
                  <a:lnTo>
                    <a:pt x="7" y="7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615" name="Freeform 175"/>
            <p:cNvSpPr>
              <a:spLocks/>
            </p:cNvSpPr>
            <p:nvPr/>
          </p:nvSpPr>
          <p:spPr bwMode="auto">
            <a:xfrm flipH="1">
              <a:off x="2565" y="896"/>
              <a:ext cx="26" cy="25"/>
            </a:xfrm>
            <a:custGeom>
              <a:avLst/>
              <a:gdLst>
                <a:gd name="T0" fmla="*/ 37 w 49"/>
                <a:gd name="T1" fmla="*/ 83 h 83"/>
                <a:gd name="T2" fmla="*/ 32 w 49"/>
                <a:gd name="T3" fmla="*/ 83 h 83"/>
                <a:gd name="T4" fmla="*/ 25 w 49"/>
                <a:gd name="T5" fmla="*/ 83 h 83"/>
                <a:gd name="T6" fmla="*/ 19 w 49"/>
                <a:gd name="T7" fmla="*/ 77 h 83"/>
                <a:gd name="T8" fmla="*/ 13 w 49"/>
                <a:gd name="T9" fmla="*/ 71 h 83"/>
                <a:gd name="T10" fmla="*/ 7 w 49"/>
                <a:gd name="T11" fmla="*/ 71 h 83"/>
                <a:gd name="T12" fmla="*/ 0 w 49"/>
                <a:gd name="T13" fmla="*/ 71 h 83"/>
                <a:gd name="T14" fmla="*/ 0 w 49"/>
                <a:gd name="T15" fmla="*/ 59 h 83"/>
                <a:gd name="T16" fmla="*/ 0 w 49"/>
                <a:gd name="T17" fmla="*/ 48 h 83"/>
                <a:gd name="T18" fmla="*/ 0 w 49"/>
                <a:gd name="T19" fmla="*/ 36 h 83"/>
                <a:gd name="T20" fmla="*/ 0 w 49"/>
                <a:gd name="T21" fmla="*/ 23 h 83"/>
                <a:gd name="T22" fmla="*/ 12 w 49"/>
                <a:gd name="T23" fmla="*/ 11 h 83"/>
                <a:gd name="T24" fmla="*/ 25 w 49"/>
                <a:gd name="T25" fmla="*/ 0 h 83"/>
                <a:gd name="T26" fmla="*/ 37 w 49"/>
                <a:gd name="T27" fmla="*/ 0 h 83"/>
                <a:gd name="T28" fmla="*/ 49 w 49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83">
                  <a:moveTo>
                    <a:pt x="37" y="83"/>
                  </a:moveTo>
                  <a:lnTo>
                    <a:pt x="32" y="83"/>
                  </a:lnTo>
                  <a:lnTo>
                    <a:pt x="25" y="83"/>
                  </a:lnTo>
                  <a:lnTo>
                    <a:pt x="19" y="77"/>
                  </a:lnTo>
                  <a:lnTo>
                    <a:pt x="13" y="71"/>
                  </a:lnTo>
                  <a:lnTo>
                    <a:pt x="7" y="71"/>
                  </a:lnTo>
                  <a:lnTo>
                    <a:pt x="0" y="71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0" y="36"/>
                  </a:lnTo>
                  <a:lnTo>
                    <a:pt x="0" y="23"/>
                  </a:lnTo>
                  <a:lnTo>
                    <a:pt x="12" y="11"/>
                  </a:lnTo>
                  <a:lnTo>
                    <a:pt x="25" y="0"/>
                  </a:lnTo>
                  <a:lnTo>
                    <a:pt x="37" y="0"/>
                  </a:lnTo>
                  <a:lnTo>
                    <a:pt x="49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616" name="Freeform 176"/>
            <p:cNvSpPr>
              <a:spLocks/>
            </p:cNvSpPr>
            <p:nvPr/>
          </p:nvSpPr>
          <p:spPr bwMode="auto">
            <a:xfrm flipH="1">
              <a:off x="2547" y="918"/>
              <a:ext cx="23" cy="3"/>
            </a:xfrm>
            <a:custGeom>
              <a:avLst/>
              <a:gdLst>
                <a:gd name="T0" fmla="*/ 0 w 49"/>
                <a:gd name="T1" fmla="*/ 12 h 12"/>
                <a:gd name="T2" fmla="*/ 11 w 49"/>
                <a:gd name="T3" fmla="*/ 12 h 12"/>
                <a:gd name="T4" fmla="*/ 24 w 49"/>
                <a:gd name="T5" fmla="*/ 12 h 12"/>
                <a:gd name="T6" fmla="*/ 30 w 49"/>
                <a:gd name="T7" fmla="*/ 6 h 12"/>
                <a:gd name="T8" fmla="*/ 36 w 49"/>
                <a:gd name="T9" fmla="*/ 0 h 12"/>
                <a:gd name="T10" fmla="*/ 42 w 49"/>
                <a:gd name="T11" fmla="*/ 0 h 12"/>
                <a:gd name="T12" fmla="*/ 49 w 4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12">
                  <a:moveTo>
                    <a:pt x="0" y="12"/>
                  </a:moveTo>
                  <a:lnTo>
                    <a:pt x="11" y="12"/>
                  </a:lnTo>
                  <a:lnTo>
                    <a:pt x="24" y="12"/>
                  </a:lnTo>
                  <a:lnTo>
                    <a:pt x="30" y="6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9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617" name="Freeform 177"/>
            <p:cNvSpPr>
              <a:spLocks/>
            </p:cNvSpPr>
            <p:nvPr/>
          </p:nvSpPr>
          <p:spPr bwMode="auto">
            <a:xfrm flipH="1">
              <a:off x="2522" y="918"/>
              <a:ext cx="25" cy="3"/>
            </a:xfrm>
            <a:custGeom>
              <a:avLst/>
              <a:gdLst>
                <a:gd name="T0" fmla="*/ 47 w 47"/>
                <a:gd name="T1" fmla="*/ 12 h 12"/>
                <a:gd name="T2" fmla="*/ 41 w 47"/>
                <a:gd name="T3" fmla="*/ 12 h 12"/>
                <a:gd name="T4" fmla="*/ 35 w 47"/>
                <a:gd name="T5" fmla="*/ 12 h 12"/>
                <a:gd name="T6" fmla="*/ 29 w 47"/>
                <a:gd name="T7" fmla="*/ 6 h 12"/>
                <a:gd name="T8" fmla="*/ 23 w 47"/>
                <a:gd name="T9" fmla="*/ 0 h 12"/>
                <a:gd name="T10" fmla="*/ 11 w 47"/>
                <a:gd name="T11" fmla="*/ 0 h 12"/>
                <a:gd name="T12" fmla="*/ 0 w 47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12">
                  <a:moveTo>
                    <a:pt x="47" y="12"/>
                  </a:moveTo>
                  <a:lnTo>
                    <a:pt x="41" y="12"/>
                  </a:lnTo>
                  <a:lnTo>
                    <a:pt x="35" y="12"/>
                  </a:lnTo>
                  <a:lnTo>
                    <a:pt x="29" y="6"/>
                  </a:lnTo>
                  <a:lnTo>
                    <a:pt x="23" y="0"/>
                  </a:lnTo>
                  <a:lnTo>
                    <a:pt x="11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618" name="Freeform 178"/>
            <p:cNvSpPr>
              <a:spLocks/>
            </p:cNvSpPr>
            <p:nvPr/>
          </p:nvSpPr>
          <p:spPr bwMode="auto">
            <a:xfrm flipH="1">
              <a:off x="2522" y="910"/>
              <a:ext cx="25" cy="11"/>
            </a:xfrm>
            <a:custGeom>
              <a:avLst/>
              <a:gdLst>
                <a:gd name="T0" fmla="*/ 47 w 47"/>
                <a:gd name="T1" fmla="*/ 35 h 35"/>
                <a:gd name="T2" fmla="*/ 47 w 47"/>
                <a:gd name="T3" fmla="*/ 27 h 35"/>
                <a:gd name="T4" fmla="*/ 47 w 47"/>
                <a:gd name="T5" fmla="*/ 17 h 35"/>
                <a:gd name="T6" fmla="*/ 47 w 47"/>
                <a:gd name="T7" fmla="*/ 9 h 35"/>
                <a:gd name="T8" fmla="*/ 47 w 47"/>
                <a:gd name="T9" fmla="*/ 0 h 35"/>
                <a:gd name="T10" fmla="*/ 35 w 47"/>
                <a:gd name="T11" fmla="*/ 0 h 35"/>
                <a:gd name="T12" fmla="*/ 23 w 47"/>
                <a:gd name="T13" fmla="*/ 0 h 35"/>
                <a:gd name="T14" fmla="*/ 11 w 47"/>
                <a:gd name="T15" fmla="*/ 0 h 35"/>
                <a:gd name="T16" fmla="*/ 0 w 47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35">
                  <a:moveTo>
                    <a:pt x="47" y="35"/>
                  </a:moveTo>
                  <a:lnTo>
                    <a:pt x="47" y="27"/>
                  </a:lnTo>
                  <a:lnTo>
                    <a:pt x="47" y="17"/>
                  </a:lnTo>
                  <a:lnTo>
                    <a:pt x="47" y="9"/>
                  </a:lnTo>
                  <a:lnTo>
                    <a:pt x="47" y="0"/>
                  </a:lnTo>
                  <a:lnTo>
                    <a:pt x="35" y="0"/>
                  </a:lnTo>
                  <a:lnTo>
                    <a:pt x="23" y="0"/>
                  </a:lnTo>
                  <a:lnTo>
                    <a:pt x="11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619" name="Freeform 179"/>
            <p:cNvSpPr>
              <a:spLocks/>
            </p:cNvSpPr>
            <p:nvPr/>
          </p:nvSpPr>
          <p:spPr bwMode="auto">
            <a:xfrm flipH="1">
              <a:off x="2546" y="910"/>
              <a:ext cx="1" cy="8"/>
            </a:xfrm>
            <a:custGeom>
              <a:avLst/>
              <a:gdLst>
                <a:gd name="T0" fmla="*/ 23 h 23"/>
                <a:gd name="T1" fmla="*/ 11 h 23"/>
                <a:gd name="T2" fmla="*/ 0 h 2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3">
                  <a:moveTo>
                    <a:pt x="0" y="23"/>
                  </a:move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620" name="Freeform 180"/>
            <p:cNvSpPr>
              <a:spLocks/>
            </p:cNvSpPr>
            <p:nvPr/>
          </p:nvSpPr>
          <p:spPr bwMode="auto">
            <a:xfrm flipH="1">
              <a:off x="2547" y="896"/>
              <a:ext cx="18" cy="14"/>
            </a:xfrm>
            <a:custGeom>
              <a:avLst/>
              <a:gdLst>
                <a:gd name="T0" fmla="*/ 37 w 37"/>
                <a:gd name="T1" fmla="*/ 48 h 48"/>
                <a:gd name="T2" fmla="*/ 27 w 37"/>
                <a:gd name="T3" fmla="*/ 38 h 48"/>
                <a:gd name="T4" fmla="*/ 18 w 37"/>
                <a:gd name="T5" fmla="*/ 29 h 48"/>
                <a:gd name="T6" fmla="*/ 9 w 37"/>
                <a:gd name="T7" fmla="*/ 21 h 48"/>
                <a:gd name="T8" fmla="*/ 0 w 37"/>
                <a:gd name="T9" fmla="*/ 11 h 48"/>
                <a:gd name="T10" fmla="*/ 0 w 37"/>
                <a:gd name="T11" fmla="*/ 5 h 48"/>
                <a:gd name="T12" fmla="*/ 0 w 37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48">
                  <a:moveTo>
                    <a:pt x="37" y="48"/>
                  </a:moveTo>
                  <a:lnTo>
                    <a:pt x="27" y="38"/>
                  </a:lnTo>
                  <a:lnTo>
                    <a:pt x="18" y="29"/>
                  </a:lnTo>
                  <a:lnTo>
                    <a:pt x="9" y="2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701621" name="Group 181"/>
            <p:cNvGrpSpPr>
              <a:grpSpLocks/>
            </p:cNvGrpSpPr>
            <p:nvPr/>
          </p:nvGrpSpPr>
          <p:grpSpPr bwMode="auto">
            <a:xfrm>
              <a:off x="414" y="516"/>
              <a:ext cx="2260" cy="2815"/>
              <a:chOff x="3754" y="868"/>
              <a:chExt cx="1505" cy="2166"/>
            </a:xfrm>
          </p:grpSpPr>
          <p:grpSp>
            <p:nvGrpSpPr>
              <p:cNvPr id="701622" name="Group 182"/>
              <p:cNvGrpSpPr>
                <a:grpSpLocks/>
              </p:cNvGrpSpPr>
              <p:nvPr/>
            </p:nvGrpSpPr>
            <p:grpSpPr bwMode="auto">
              <a:xfrm>
                <a:off x="3811" y="868"/>
                <a:ext cx="1448" cy="2166"/>
                <a:chOff x="2531" y="2541"/>
                <a:chExt cx="1292" cy="1849"/>
              </a:xfrm>
            </p:grpSpPr>
            <p:sp>
              <p:nvSpPr>
                <p:cNvPr id="701623" name="Line 183"/>
                <p:cNvSpPr>
                  <a:spLocks noChangeShapeType="1"/>
                </p:cNvSpPr>
                <p:nvPr/>
              </p:nvSpPr>
              <p:spPr bwMode="auto">
                <a:xfrm flipV="1">
                  <a:off x="3765" y="2672"/>
                  <a:ext cx="0" cy="146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1624" name="Text Box 184"/>
                <p:cNvSpPr txBox="1">
                  <a:spLocks noChangeArrowheads="1"/>
                </p:cNvSpPr>
                <p:nvPr/>
              </p:nvSpPr>
              <p:spPr bwMode="auto">
                <a:xfrm>
                  <a:off x="2909" y="4260"/>
                  <a:ext cx="233" cy="1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accent2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1pPr>
                  <a:lvl2pPr marL="5715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2pPr>
                  <a:lvl3pPr marL="11430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7145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4pPr>
                  <a:lvl5pPr marL="22860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5pPr>
                  <a:lvl6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6pPr>
                  <a:lvl7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7pPr>
                  <a:lvl8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8pPr>
                  <a:lvl9pPr marL="4114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9pPr>
                </a:lstStyle>
                <a:p>
                  <a:r>
                    <a:rPr lang="en-US" sz="1600">
                      <a:latin typeface="Arial" pitchFamily="34" charset="0"/>
                    </a:rPr>
                    <a:t>mol%</a:t>
                  </a:r>
                  <a:endParaRPr lang="ru-RU" sz="1600">
                    <a:latin typeface="Arial" pitchFamily="34" charset="0"/>
                  </a:endParaRPr>
                </a:p>
              </p:txBody>
            </p:sp>
            <p:sp>
              <p:nvSpPr>
                <p:cNvPr id="701625" name="Text Box 185"/>
                <p:cNvSpPr txBox="1">
                  <a:spLocks noChangeArrowheads="1"/>
                </p:cNvSpPr>
                <p:nvPr/>
              </p:nvSpPr>
              <p:spPr bwMode="auto">
                <a:xfrm>
                  <a:off x="2531" y="4145"/>
                  <a:ext cx="142" cy="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accent2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1pPr>
                  <a:lvl2pPr marL="5715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2pPr>
                  <a:lvl3pPr marL="11430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7145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4pPr>
                  <a:lvl5pPr marL="22860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5pPr>
                  <a:lvl6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6pPr>
                  <a:lvl7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7pPr>
                  <a:lvl8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8pPr>
                  <a:lvl9pPr marL="4114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9pPr>
                </a:lstStyle>
                <a:p>
                  <a:pPr algn="ctr"/>
                  <a:r>
                    <a:rPr lang="en-US" sz="1000">
                      <a:latin typeface="Arial" pitchFamily="34" charset="0"/>
                    </a:rPr>
                    <a:t>CaO</a:t>
                  </a:r>
                  <a:endParaRPr lang="ru-RU" sz="1000">
                    <a:latin typeface="Arial" pitchFamily="34" charset="0"/>
                  </a:endParaRPr>
                </a:p>
              </p:txBody>
            </p:sp>
            <p:sp>
              <p:nvSpPr>
                <p:cNvPr id="701626" name="Text Box 186"/>
                <p:cNvSpPr txBox="1">
                  <a:spLocks noChangeArrowheads="1"/>
                </p:cNvSpPr>
                <p:nvPr/>
              </p:nvSpPr>
              <p:spPr bwMode="auto">
                <a:xfrm>
                  <a:off x="2770" y="4145"/>
                  <a:ext cx="103" cy="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accent2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1pPr>
                  <a:lvl2pPr marL="5715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2pPr>
                  <a:lvl3pPr marL="11430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7145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4pPr>
                  <a:lvl5pPr marL="22860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5pPr>
                  <a:lvl6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6pPr>
                  <a:lvl7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7pPr>
                  <a:lvl8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8pPr>
                  <a:lvl9pPr marL="4114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9pPr>
                </a:lstStyle>
                <a:p>
                  <a:pPr algn="ctr"/>
                  <a:r>
                    <a:rPr lang="en-US" sz="1000">
                      <a:latin typeface="Arial" pitchFamily="34" charset="0"/>
                    </a:rPr>
                    <a:t>20</a:t>
                  </a:r>
                  <a:endParaRPr lang="ru-RU" sz="1000">
                    <a:latin typeface="Arial" pitchFamily="34" charset="0"/>
                  </a:endParaRPr>
                </a:p>
              </p:txBody>
            </p:sp>
            <p:sp>
              <p:nvSpPr>
                <p:cNvPr id="701627" name="Text Box 187"/>
                <p:cNvSpPr txBox="1">
                  <a:spLocks noChangeArrowheads="1"/>
                </p:cNvSpPr>
                <p:nvPr/>
              </p:nvSpPr>
              <p:spPr bwMode="auto">
                <a:xfrm>
                  <a:off x="3010" y="4145"/>
                  <a:ext cx="104" cy="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accent2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1pPr>
                  <a:lvl2pPr marL="5715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2pPr>
                  <a:lvl3pPr marL="11430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7145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4pPr>
                  <a:lvl5pPr marL="22860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5pPr>
                  <a:lvl6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6pPr>
                  <a:lvl7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7pPr>
                  <a:lvl8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8pPr>
                  <a:lvl9pPr marL="4114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9pPr>
                </a:lstStyle>
                <a:p>
                  <a:pPr algn="ctr"/>
                  <a:r>
                    <a:rPr lang="en-US" sz="1000">
                      <a:latin typeface="Arial" pitchFamily="34" charset="0"/>
                    </a:rPr>
                    <a:t>40</a:t>
                  </a:r>
                  <a:endParaRPr lang="ru-RU" sz="1000">
                    <a:latin typeface="Arial" pitchFamily="34" charset="0"/>
                  </a:endParaRPr>
                </a:p>
              </p:txBody>
            </p:sp>
            <p:sp>
              <p:nvSpPr>
                <p:cNvPr id="701628" name="Text Box 188"/>
                <p:cNvSpPr txBox="1">
                  <a:spLocks noChangeArrowheads="1"/>
                </p:cNvSpPr>
                <p:nvPr/>
              </p:nvSpPr>
              <p:spPr bwMode="auto">
                <a:xfrm>
                  <a:off x="3232" y="4145"/>
                  <a:ext cx="103" cy="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accent2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1pPr>
                  <a:lvl2pPr marL="5715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2pPr>
                  <a:lvl3pPr marL="11430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7145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4pPr>
                  <a:lvl5pPr marL="22860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5pPr>
                  <a:lvl6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6pPr>
                  <a:lvl7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7pPr>
                  <a:lvl8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8pPr>
                  <a:lvl9pPr marL="4114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9pPr>
                </a:lstStyle>
                <a:p>
                  <a:pPr algn="ctr"/>
                  <a:r>
                    <a:rPr lang="en-US" sz="1000">
                      <a:latin typeface="Arial" pitchFamily="34" charset="0"/>
                    </a:rPr>
                    <a:t>60</a:t>
                  </a:r>
                  <a:endParaRPr lang="ru-RU" sz="1000">
                    <a:latin typeface="Arial" pitchFamily="34" charset="0"/>
                  </a:endParaRPr>
                </a:p>
              </p:txBody>
            </p:sp>
            <p:sp>
              <p:nvSpPr>
                <p:cNvPr id="701629" name="Text Box 189"/>
                <p:cNvSpPr txBox="1">
                  <a:spLocks noChangeArrowheads="1"/>
                </p:cNvSpPr>
                <p:nvPr/>
              </p:nvSpPr>
              <p:spPr bwMode="auto">
                <a:xfrm>
                  <a:off x="3412" y="4145"/>
                  <a:ext cx="207" cy="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accent2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1pPr>
                  <a:lvl2pPr marL="5715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2pPr>
                  <a:lvl3pPr marL="11430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7145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4pPr>
                  <a:lvl5pPr marL="22860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5pPr>
                  <a:lvl6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6pPr>
                  <a:lvl7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7pPr>
                  <a:lvl8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8pPr>
                  <a:lvl9pPr marL="4114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9pPr>
                </a:lstStyle>
                <a:p>
                  <a:pPr algn="ctr"/>
                  <a:r>
                    <a:rPr lang="en-US" sz="1000">
                      <a:latin typeface="Arial" pitchFamily="34" charset="0"/>
                    </a:rPr>
                    <a:t>80</a:t>
                  </a:r>
                  <a:endParaRPr lang="ru-RU" sz="1000">
                    <a:latin typeface="Arial" pitchFamily="34" charset="0"/>
                  </a:endParaRPr>
                </a:p>
              </p:txBody>
            </p:sp>
            <p:sp>
              <p:nvSpPr>
                <p:cNvPr id="701630" name="Text Box 190"/>
                <p:cNvSpPr txBox="1">
                  <a:spLocks noChangeArrowheads="1"/>
                </p:cNvSpPr>
                <p:nvPr/>
              </p:nvSpPr>
              <p:spPr bwMode="auto">
                <a:xfrm>
                  <a:off x="3687" y="4145"/>
                  <a:ext cx="136" cy="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accent2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1pPr>
                  <a:lvl2pPr marL="5715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2pPr>
                  <a:lvl3pPr marL="11430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7145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4pPr>
                  <a:lvl5pPr marL="22860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5pPr>
                  <a:lvl6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6pPr>
                  <a:lvl7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7pPr>
                  <a:lvl8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8pPr>
                  <a:lvl9pPr marL="4114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9pPr>
                </a:lstStyle>
                <a:p>
                  <a:pPr algn="ctr"/>
                  <a:r>
                    <a:rPr lang="en-US" sz="1000">
                      <a:latin typeface="Arial" pitchFamily="34" charset="0"/>
                    </a:rPr>
                    <a:t>UO</a:t>
                  </a:r>
                  <a:r>
                    <a:rPr lang="en-US" sz="1000" baseline="-25000">
                      <a:latin typeface="Arial" pitchFamily="34" charset="0"/>
                    </a:rPr>
                    <a:t>2</a:t>
                  </a:r>
                  <a:endParaRPr lang="ru-RU" sz="1000">
                    <a:latin typeface="Arial" pitchFamily="34" charset="0"/>
                  </a:endParaRPr>
                </a:p>
              </p:txBody>
            </p:sp>
            <p:sp>
              <p:nvSpPr>
                <p:cNvPr id="701631" name="Line 191"/>
                <p:cNvSpPr>
                  <a:spLocks noChangeShapeType="1"/>
                </p:cNvSpPr>
                <p:nvPr/>
              </p:nvSpPr>
              <p:spPr bwMode="auto">
                <a:xfrm>
                  <a:off x="2606" y="4132"/>
                  <a:ext cx="1159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1632" name="Line 192"/>
                <p:cNvSpPr>
                  <a:spLocks noChangeShapeType="1"/>
                </p:cNvSpPr>
                <p:nvPr/>
              </p:nvSpPr>
              <p:spPr bwMode="auto">
                <a:xfrm flipV="1">
                  <a:off x="2836" y="4080"/>
                  <a:ext cx="0" cy="5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1633" name="Line 193"/>
                <p:cNvSpPr>
                  <a:spLocks noChangeShapeType="1"/>
                </p:cNvSpPr>
                <p:nvPr/>
              </p:nvSpPr>
              <p:spPr bwMode="auto">
                <a:xfrm flipV="1">
                  <a:off x="3066" y="4080"/>
                  <a:ext cx="0" cy="5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1634" name="Line 194"/>
                <p:cNvSpPr>
                  <a:spLocks noChangeShapeType="1"/>
                </p:cNvSpPr>
                <p:nvPr/>
              </p:nvSpPr>
              <p:spPr bwMode="auto">
                <a:xfrm flipV="1">
                  <a:off x="3296" y="4080"/>
                  <a:ext cx="0" cy="5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1635" name="Line 195"/>
                <p:cNvSpPr>
                  <a:spLocks noChangeShapeType="1"/>
                </p:cNvSpPr>
                <p:nvPr/>
              </p:nvSpPr>
              <p:spPr bwMode="auto">
                <a:xfrm flipV="1">
                  <a:off x="3525" y="4080"/>
                  <a:ext cx="0" cy="5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1636" name="Line 196"/>
                <p:cNvSpPr>
                  <a:spLocks noChangeShapeType="1"/>
                </p:cNvSpPr>
                <p:nvPr/>
              </p:nvSpPr>
              <p:spPr bwMode="auto">
                <a:xfrm flipV="1">
                  <a:off x="2606" y="2672"/>
                  <a:ext cx="0" cy="146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1637" name="Text Box 197"/>
                <p:cNvSpPr txBox="1">
                  <a:spLocks noChangeArrowheads="1"/>
                </p:cNvSpPr>
                <p:nvPr/>
              </p:nvSpPr>
              <p:spPr bwMode="auto">
                <a:xfrm>
                  <a:off x="2546" y="2541"/>
                  <a:ext cx="153" cy="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accent2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1pPr>
                  <a:lvl2pPr marL="5715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2pPr>
                  <a:lvl3pPr marL="11430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7145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4pPr>
                  <a:lvl5pPr marL="22860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5pPr>
                  <a:lvl6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6pPr>
                  <a:lvl7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7pPr>
                  <a:lvl8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8pPr>
                  <a:lvl9pPr marL="4114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9pPr>
                </a:lstStyle>
                <a:p>
                  <a:pPr algn="ctr"/>
                  <a:r>
                    <a:rPr lang="en-US" sz="1000">
                      <a:latin typeface="Arial" pitchFamily="34" charset="0"/>
                    </a:rPr>
                    <a:t>T, </a:t>
                  </a:r>
                  <a:r>
                    <a:rPr lang="en-US" sz="1000">
                      <a:latin typeface="Arial" pitchFamily="34" charset="0"/>
                      <a:sym typeface="Symbol" pitchFamily="18" charset="2"/>
                    </a:rPr>
                    <a:t>C</a:t>
                  </a:r>
                </a:p>
              </p:txBody>
            </p:sp>
          </p:grpSp>
          <p:grpSp>
            <p:nvGrpSpPr>
              <p:cNvPr id="701638" name="Group 198"/>
              <p:cNvGrpSpPr>
                <a:grpSpLocks/>
              </p:cNvGrpSpPr>
              <p:nvPr/>
            </p:nvGrpSpPr>
            <p:grpSpPr bwMode="auto">
              <a:xfrm>
                <a:off x="3754" y="2636"/>
                <a:ext cx="197" cy="110"/>
                <a:chOff x="2480" y="3929"/>
                <a:chExt cx="176" cy="94"/>
              </a:xfrm>
            </p:grpSpPr>
            <p:sp>
              <p:nvSpPr>
                <p:cNvPr id="701639" name="Line 199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2630" y="3984"/>
                  <a:ext cx="0" cy="5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1640" name="Text Box 200"/>
                <p:cNvSpPr txBox="1">
                  <a:spLocks noChangeArrowheads="1"/>
                </p:cNvSpPr>
                <p:nvPr/>
              </p:nvSpPr>
              <p:spPr bwMode="auto">
                <a:xfrm>
                  <a:off x="2480" y="3929"/>
                  <a:ext cx="149" cy="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accent2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1pPr>
                  <a:lvl2pPr marL="5715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2pPr>
                  <a:lvl3pPr marL="11430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7145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4pPr>
                  <a:lvl5pPr marL="22860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5pPr>
                  <a:lvl6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6pPr>
                  <a:lvl7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7pPr>
                  <a:lvl8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8pPr>
                  <a:lvl9pPr marL="4114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9pPr>
                </a:lstStyle>
                <a:p>
                  <a:pPr algn="r"/>
                  <a:r>
                    <a:rPr lang="en-US" sz="1000">
                      <a:latin typeface="Arial" pitchFamily="34" charset="0"/>
                    </a:rPr>
                    <a:t>1000</a:t>
                  </a:r>
                  <a:endParaRPr lang="ru-RU" sz="1000">
                    <a:latin typeface="Arial" pitchFamily="34" charset="0"/>
                  </a:endParaRPr>
                </a:p>
              </p:txBody>
            </p:sp>
          </p:grpSp>
          <p:grpSp>
            <p:nvGrpSpPr>
              <p:cNvPr id="701641" name="Group 201"/>
              <p:cNvGrpSpPr>
                <a:grpSpLocks/>
              </p:cNvGrpSpPr>
              <p:nvPr/>
            </p:nvGrpSpPr>
            <p:grpSpPr bwMode="auto">
              <a:xfrm>
                <a:off x="3754" y="1538"/>
                <a:ext cx="197" cy="110"/>
                <a:chOff x="2480" y="3929"/>
                <a:chExt cx="176" cy="94"/>
              </a:xfrm>
            </p:grpSpPr>
            <p:sp>
              <p:nvSpPr>
                <p:cNvPr id="701642" name="Line 202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2630" y="3984"/>
                  <a:ext cx="0" cy="5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1643" name="Text Box 203"/>
                <p:cNvSpPr txBox="1">
                  <a:spLocks noChangeArrowheads="1"/>
                </p:cNvSpPr>
                <p:nvPr/>
              </p:nvSpPr>
              <p:spPr bwMode="auto">
                <a:xfrm>
                  <a:off x="2480" y="3929"/>
                  <a:ext cx="149" cy="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accent2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1pPr>
                  <a:lvl2pPr marL="5715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2pPr>
                  <a:lvl3pPr marL="11430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7145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4pPr>
                  <a:lvl5pPr marL="22860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5pPr>
                  <a:lvl6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6pPr>
                  <a:lvl7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7pPr>
                  <a:lvl8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8pPr>
                  <a:lvl9pPr marL="4114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9pPr>
                </a:lstStyle>
                <a:p>
                  <a:pPr algn="r"/>
                  <a:r>
                    <a:rPr lang="en-US" sz="1000">
                      <a:latin typeface="Arial" pitchFamily="34" charset="0"/>
                    </a:rPr>
                    <a:t>2200</a:t>
                  </a:r>
                  <a:endParaRPr lang="ru-RU" sz="1000">
                    <a:latin typeface="Arial" pitchFamily="34" charset="0"/>
                  </a:endParaRPr>
                </a:p>
              </p:txBody>
            </p:sp>
          </p:grpSp>
          <p:grpSp>
            <p:nvGrpSpPr>
              <p:cNvPr id="701644" name="Group 204"/>
              <p:cNvGrpSpPr>
                <a:grpSpLocks/>
              </p:cNvGrpSpPr>
              <p:nvPr/>
            </p:nvGrpSpPr>
            <p:grpSpPr bwMode="auto">
              <a:xfrm>
                <a:off x="3754" y="990"/>
                <a:ext cx="197" cy="110"/>
                <a:chOff x="2480" y="3929"/>
                <a:chExt cx="176" cy="94"/>
              </a:xfrm>
            </p:grpSpPr>
            <p:sp>
              <p:nvSpPr>
                <p:cNvPr id="701645" name="Line 205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2630" y="3984"/>
                  <a:ext cx="0" cy="5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1646" name="Text Box 206"/>
                <p:cNvSpPr txBox="1">
                  <a:spLocks noChangeArrowheads="1"/>
                </p:cNvSpPr>
                <p:nvPr/>
              </p:nvSpPr>
              <p:spPr bwMode="auto">
                <a:xfrm>
                  <a:off x="2480" y="3929"/>
                  <a:ext cx="149" cy="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accent2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1pPr>
                  <a:lvl2pPr marL="5715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2pPr>
                  <a:lvl3pPr marL="11430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7145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4pPr>
                  <a:lvl5pPr marL="22860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5pPr>
                  <a:lvl6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6pPr>
                  <a:lvl7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7pPr>
                  <a:lvl8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8pPr>
                  <a:lvl9pPr marL="4114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9pPr>
                </a:lstStyle>
                <a:p>
                  <a:pPr algn="r"/>
                  <a:r>
                    <a:rPr lang="en-US" sz="1000">
                      <a:latin typeface="Arial" pitchFamily="34" charset="0"/>
                    </a:rPr>
                    <a:t>2800</a:t>
                  </a:r>
                  <a:endParaRPr lang="ru-RU" sz="1000">
                    <a:latin typeface="Arial" pitchFamily="34" charset="0"/>
                  </a:endParaRPr>
                </a:p>
              </p:txBody>
            </p:sp>
          </p:grpSp>
          <p:grpSp>
            <p:nvGrpSpPr>
              <p:cNvPr id="701647" name="Group 207"/>
              <p:cNvGrpSpPr>
                <a:grpSpLocks/>
              </p:cNvGrpSpPr>
              <p:nvPr/>
            </p:nvGrpSpPr>
            <p:grpSpPr bwMode="auto">
              <a:xfrm>
                <a:off x="3754" y="2086"/>
                <a:ext cx="197" cy="110"/>
                <a:chOff x="2481" y="3929"/>
                <a:chExt cx="175" cy="94"/>
              </a:xfrm>
            </p:grpSpPr>
            <p:sp>
              <p:nvSpPr>
                <p:cNvPr id="701648" name="Line 208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2630" y="3984"/>
                  <a:ext cx="0" cy="5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1649" name="Text Box 209"/>
                <p:cNvSpPr txBox="1">
                  <a:spLocks noChangeArrowheads="1"/>
                </p:cNvSpPr>
                <p:nvPr/>
              </p:nvSpPr>
              <p:spPr bwMode="auto">
                <a:xfrm>
                  <a:off x="2481" y="3929"/>
                  <a:ext cx="148" cy="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accent2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1pPr>
                  <a:lvl2pPr marL="5715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2pPr>
                  <a:lvl3pPr marL="11430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7145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4pPr>
                  <a:lvl5pPr marL="22860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5pPr>
                  <a:lvl6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6pPr>
                  <a:lvl7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7pPr>
                  <a:lvl8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8pPr>
                  <a:lvl9pPr marL="4114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9pPr>
                </a:lstStyle>
                <a:p>
                  <a:pPr algn="r"/>
                  <a:r>
                    <a:rPr lang="en-US" sz="1000">
                      <a:latin typeface="Arial" pitchFamily="34" charset="0"/>
                    </a:rPr>
                    <a:t>1600</a:t>
                  </a:r>
                  <a:endParaRPr lang="ru-RU" sz="1000">
                    <a:latin typeface="Arial" pitchFamily="34" charset="0"/>
                  </a:endParaRPr>
                </a:p>
              </p:txBody>
            </p:sp>
          </p:grpSp>
          <p:grpSp>
            <p:nvGrpSpPr>
              <p:cNvPr id="701650" name="Group 210"/>
              <p:cNvGrpSpPr>
                <a:grpSpLocks/>
              </p:cNvGrpSpPr>
              <p:nvPr/>
            </p:nvGrpSpPr>
            <p:grpSpPr bwMode="auto">
              <a:xfrm>
                <a:off x="3754" y="2361"/>
                <a:ext cx="197" cy="110"/>
                <a:chOff x="2480" y="3929"/>
                <a:chExt cx="176" cy="94"/>
              </a:xfrm>
            </p:grpSpPr>
            <p:sp>
              <p:nvSpPr>
                <p:cNvPr id="701651" name="Line 211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2630" y="3984"/>
                  <a:ext cx="0" cy="5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1652" name="Text Box 212"/>
                <p:cNvSpPr txBox="1">
                  <a:spLocks noChangeArrowheads="1"/>
                </p:cNvSpPr>
                <p:nvPr/>
              </p:nvSpPr>
              <p:spPr bwMode="auto">
                <a:xfrm>
                  <a:off x="2480" y="3929"/>
                  <a:ext cx="149" cy="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accent2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1pPr>
                  <a:lvl2pPr marL="5715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2pPr>
                  <a:lvl3pPr marL="11430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7145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4pPr>
                  <a:lvl5pPr marL="22860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5pPr>
                  <a:lvl6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6pPr>
                  <a:lvl7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7pPr>
                  <a:lvl8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8pPr>
                  <a:lvl9pPr marL="4114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9pPr>
                </a:lstStyle>
                <a:p>
                  <a:pPr algn="r"/>
                  <a:r>
                    <a:rPr lang="en-US" sz="1000">
                      <a:latin typeface="Arial" pitchFamily="34" charset="0"/>
                    </a:rPr>
                    <a:t>1300</a:t>
                  </a:r>
                  <a:endParaRPr lang="ru-RU" sz="1000">
                    <a:latin typeface="Arial" pitchFamily="34" charset="0"/>
                  </a:endParaRPr>
                </a:p>
              </p:txBody>
            </p:sp>
          </p:grpSp>
          <p:grpSp>
            <p:nvGrpSpPr>
              <p:cNvPr id="701653" name="Group 213"/>
              <p:cNvGrpSpPr>
                <a:grpSpLocks/>
              </p:cNvGrpSpPr>
              <p:nvPr/>
            </p:nvGrpSpPr>
            <p:grpSpPr bwMode="auto">
              <a:xfrm>
                <a:off x="3754" y="1812"/>
                <a:ext cx="197" cy="110"/>
                <a:chOff x="2480" y="3929"/>
                <a:chExt cx="176" cy="94"/>
              </a:xfrm>
            </p:grpSpPr>
            <p:sp>
              <p:nvSpPr>
                <p:cNvPr id="701654" name="Line 214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2630" y="3984"/>
                  <a:ext cx="0" cy="5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1655" name="Text Box 215"/>
                <p:cNvSpPr txBox="1">
                  <a:spLocks noChangeArrowheads="1"/>
                </p:cNvSpPr>
                <p:nvPr/>
              </p:nvSpPr>
              <p:spPr bwMode="auto">
                <a:xfrm>
                  <a:off x="2480" y="3929"/>
                  <a:ext cx="149" cy="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accent2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1pPr>
                  <a:lvl2pPr marL="5715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2pPr>
                  <a:lvl3pPr marL="11430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7145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4pPr>
                  <a:lvl5pPr marL="22860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5pPr>
                  <a:lvl6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6pPr>
                  <a:lvl7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7pPr>
                  <a:lvl8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8pPr>
                  <a:lvl9pPr marL="4114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9pPr>
                </a:lstStyle>
                <a:p>
                  <a:pPr algn="r"/>
                  <a:r>
                    <a:rPr lang="en-US" sz="1000">
                      <a:latin typeface="Arial" pitchFamily="34" charset="0"/>
                    </a:rPr>
                    <a:t>1900</a:t>
                  </a:r>
                  <a:endParaRPr lang="ru-RU" sz="1000">
                    <a:latin typeface="Arial" pitchFamily="34" charset="0"/>
                  </a:endParaRPr>
                </a:p>
              </p:txBody>
            </p:sp>
          </p:grpSp>
          <p:grpSp>
            <p:nvGrpSpPr>
              <p:cNvPr id="701656" name="Group 216"/>
              <p:cNvGrpSpPr>
                <a:grpSpLocks/>
              </p:cNvGrpSpPr>
              <p:nvPr/>
            </p:nvGrpSpPr>
            <p:grpSpPr bwMode="auto">
              <a:xfrm>
                <a:off x="3754" y="1264"/>
                <a:ext cx="197" cy="110"/>
                <a:chOff x="2480" y="3929"/>
                <a:chExt cx="176" cy="94"/>
              </a:xfrm>
            </p:grpSpPr>
            <p:sp>
              <p:nvSpPr>
                <p:cNvPr id="701657" name="Line 217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2630" y="3984"/>
                  <a:ext cx="0" cy="5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1658" name="Text Box 218"/>
                <p:cNvSpPr txBox="1">
                  <a:spLocks noChangeArrowheads="1"/>
                </p:cNvSpPr>
                <p:nvPr/>
              </p:nvSpPr>
              <p:spPr bwMode="auto">
                <a:xfrm>
                  <a:off x="2480" y="3929"/>
                  <a:ext cx="149" cy="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accent2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1pPr>
                  <a:lvl2pPr marL="5715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2pPr>
                  <a:lvl3pPr marL="11430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7145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4pPr>
                  <a:lvl5pPr marL="22860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5pPr>
                  <a:lvl6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6pPr>
                  <a:lvl7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7pPr>
                  <a:lvl8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8pPr>
                  <a:lvl9pPr marL="4114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9pPr>
                </a:lstStyle>
                <a:p>
                  <a:pPr algn="r"/>
                  <a:r>
                    <a:rPr lang="en-US" sz="1000">
                      <a:latin typeface="Arial" pitchFamily="34" charset="0"/>
                    </a:rPr>
                    <a:t>2500</a:t>
                  </a:r>
                  <a:endParaRPr lang="ru-RU" sz="1000"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701660" name="Group 220"/>
            <p:cNvGrpSpPr>
              <a:grpSpLocks/>
            </p:cNvGrpSpPr>
            <p:nvPr/>
          </p:nvGrpSpPr>
          <p:grpSpPr bwMode="auto">
            <a:xfrm rot="-252966">
              <a:off x="660" y="1160"/>
              <a:ext cx="743" cy="431"/>
              <a:chOff x="3930" y="1364"/>
              <a:chExt cx="495" cy="312"/>
            </a:xfrm>
          </p:grpSpPr>
          <p:sp>
            <p:nvSpPr>
              <p:cNvPr id="701661" name="Freeform 221"/>
              <p:cNvSpPr>
                <a:spLocks/>
              </p:cNvSpPr>
              <p:nvPr/>
            </p:nvSpPr>
            <p:spPr bwMode="auto">
              <a:xfrm rot="60000" flipH="1">
                <a:off x="4392" y="1642"/>
                <a:ext cx="33" cy="34"/>
              </a:xfrm>
              <a:custGeom>
                <a:avLst/>
                <a:gdLst>
                  <a:gd name="T0" fmla="*/ 0 w 95"/>
                  <a:gd name="T1" fmla="*/ 145 h 145"/>
                  <a:gd name="T2" fmla="*/ 0 w 95"/>
                  <a:gd name="T3" fmla="*/ 139 h 145"/>
                  <a:gd name="T4" fmla="*/ 0 w 95"/>
                  <a:gd name="T5" fmla="*/ 132 h 145"/>
                  <a:gd name="T6" fmla="*/ 12 w 95"/>
                  <a:gd name="T7" fmla="*/ 120 h 145"/>
                  <a:gd name="T8" fmla="*/ 24 w 95"/>
                  <a:gd name="T9" fmla="*/ 108 h 145"/>
                  <a:gd name="T10" fmla="*/ 24 w 95"/>
                  <a:gd name="T11" fmla="*/ 102 h 145"/>
                  <a:gd name="T12" fmla="*/ 24 w 95"/>
                  <a:gd name="T13" fmla="*/ 95 h 145"/>
                  <a:gd name="T14" fmla="*/ 33 w 95"/>
                  <a:gd name="T15" fmla="*/ 87 h 145"/>
                  <a:gd name="T16" fmla="*/ 41 w 95"/>
                  <a:gd name="T17" fmla="*/ 79 h 145"/>
                  <a:gd name="T18" fmla="*/ 51 w 95"/>
                  <a:gd name="T19" fmla="*/ 70 h 145"/>
                  <a:gd name="T20" fmla="*/ 59 w 95"/>
                  <a:gd name="T21" fmla="*/ 60 h 145"/>
                  <a:gd name="T22" fmla="*/ 59 w 95"/>
                  <a:gd name="T23" fmla="*/ 54 h 145"/>
                  <a:gd name="T24" fmla="*/ 59 w 95"/>
                  <a:gd name="T25" fmla="*/ 48 h 145"/>
                  <a:gd name="T26" fmla="*/ 65 w 95"/>
                  <a:gd name="T27" fmla="*/ 43 h 145"/>
                  <a:gd name="T28" fmla="*/ 72 w 95"/>
                  <a:gd name="T29" fmla="*/ 37 h 145"/>
                  <a:gd name="T30" fmla="*/ 72 w 95"/>
                  <a:gd name="T31" fmla="*/ 31 h 145"/>
                  <a:gd name="T32" fmla="*/ 72 w 95"/>
                  <a:gd name="T33" fmla="*/ 24 h 145"/>
                  <a:gd name="T34" fmla="*/ 83 w 95"/>
                  <a:gd name="T35" fmla="*/ 12 h 145"/>
                  <a:gd name="T36" fmla="*/ 95 w 95"/>
                  <a:gd name="T3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5" h="145">
                    <a:moveTo>
                      <a:pt x="0" y="145"/>
                    </a:moveTo>
                    <a:lnTo>
                      <a:pt x="0" y="139"/>
                    </a:lnTo>
                    <a:lnTo>
                      <a:pt x="0" y="132"/>
                    </a:lnTo>
                    <a:lnTo>
                      <a:pt x="12" y="120"/>
                    </a:lnTo>
                    <a:lnTo>
                      <a:pt x="24" y="108"/>
                    </a:lnTo>
                    <a:lnTo>
                      <a:pt x="24" y="102"/>
                    </a:lnTo>
                    <a:lnTo>
                      <a:pt x="24" y="95"/>
                    </a:lnTo>
                    <a:lnTo>
                      <a:pt x="33" y="87"/>
                    </a:lnTo>
                    <a:lnTo>
                      <a:pt x="41" y="79"/>
                    </a:lnTo>
                    <a:lnTo>
                      <a:pt x="51" y="70"/>
                    </a:lnTo>
                    <a:lnTo>
                      <a:pt x="59" y="60"/>
                    </a:lnTo>
                    <a:lnTo>
                      <a:pt x="59" y="54"/>
                    </a:lnTo>
                    <a:lnTo>
                      <a:pt x="59" y="48"/>
                    </a:lnTo>
                    <a:lnTo>
                      <a:pt x="65" y="43"/>
                    </a:lnTo>
                    <a:lnTo>
                      <a:pt x="72" y="37"/>
                    </a:lnTo>
                    <a:lnTo>
                      <a:pt x="72" y="31"/>
                    </a:lnTo>
                    <a:lnTo>
                      <a:pt x="72" y="24"/>
                    </a:lnTo>
                    <a:lnTo>
                      <a:pt x="83" y="12"/>
                    </a:lnTo>
                    <a:lnTo>
                      <a:pt x="95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662" name="Freeform 222"/>
              <p:cNvSpPr>
                <a:spLocks/>
              </p:cNvSpPr>
              <p:nvPr/>
            </p:nvSpPr>
            <p:spPr bwMode="auto">
              <a:xfrm rot="60000" flipH="1">
                <a:off x="4335" y="1590"/>
                <a:ext cx="38" cy="31"/>
              </a:xfrm>
              <a:custGeom>
                <a:avLst/>
                <a:gdLst>
                  <a:gd name="T0" fmla="*/ 0 w 109"/>
                  <a:gd name="T1" fmla="*/ 132 h 132"/>
                  <a:gd name="T2" fmla="*/ 12 w 109"/>
                  <a:gd name="T3" fmla="*/ 120 h 132"/>
                  <a:gd name="T4" fmla="*/ 25 w 109"/>
                  <a:gd name="T5" fmla="*/ 107 h 132"/>
                  <a:gd name="T6" fmla="*/ 25 w 109"/>
                  <a:gd name="T7" fmla="*/ 103 h 132"/>
                  <a:gd name="T8" fmla="*/ 25 w 109"/>
                  <a:gd name="T9" fmla="*/ 96 h 132"/>
                  <a:gd name="T10" fmla="*/ 36 w 109"/>
                  <a:gd name="T11" fmla="*/ 84 h 132"/>
                  <a:gd name="T12" fmla="*/ 48 w 109"/>
                  <a:gd name="T13" fmla="*/ 72 h 132"/>
                  <a:gd name="T14" fmla="*/ 61 w 109"/>
                  <a:gd name="T15" fmla="*/ 61 h 132"/>
                  <a:gd name="T16" fmla="*/ 73 w 109"/>
                  <a:gd name="T17" fmla="*/ 49 h 132"/>
                  <a:gd name="T18" fmla="*/ 73 w 109"/>
                  <a:gd name="T19" fmla="*/ 43 h 132"/>
                  <a:gd name="T20" fmla="*/ 73 w 109"/>
                  <a:gd name="T21" fmla="*/ 36 h 132"/>
                  <a:gd name="T22" fmla="*/ 82 w 109"/>
                  <a:gd name="T23" fmla="*/ 27 h 132"/>
                  <a:gd name="T24" fmla="*/ 90 w 109"/>
                  <a:gd name="T25" fmla="*/ 18 h 132"/>
                  <a:gd name="T26" fmla="*/ 100 w 109"/>
                  <a:gd name="T27" fmla="*/ 9 h 132"/>
                  <a:gd name="T28" fmla="*/ 109 w 109"/>
                  <a:gd name="T29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32">
                    <a:moveTo>
                      <a:pt x="0" y="132"/>
                    </a:moveTo>
                    <a:lnTo>
                      <a:pt x="12" y="120"/>
                    </a:lnTo>
                    <a:lnTo>
                      <a:pt x="25" y="107"/>
                    </a:lnTo>
                    <a:lnTo>
                      <a:pt x="25" y="103"/>
                    </a:lnTo>
                    <a:lnTo>
                      <a:pt x="25" y="96"/>
                    </a:lnTo>
                    <a:lnTo>
                      <a:pt x="36" y="84"/>
                    </a:lnTo>
                    <a:lnTo>
                      <a:pt x="48" y="72"/>
                    </a:lnTo>
                    <a:lnTo>
                      <a:pt x="61" y="61"/>
                    </a:lnTo>
                    <a:lnTo>
                      <a:pt x="73" y="49"/>
                    </a:lnTo>
                    <a:lnTo>
                      <a:pt x="73" y="43"/>
                    </a:lnTo>
                    <a:lnTo>
                      <a:pt x="73" y="36"/>
                    </a:lnTo>
                    <a:lnTo>
                      <a:pt x="82" y="27"/>
                    </a:lnTo>
                    <a:lnTo>
                      <a:pt x="90" y="18"/>
                    </a:lnTo>
                    <a:lnTo>
                      <a:pt x="100" y="9"/>
                    </a:lnTo>
                    <a:lnTo>
                      <a:pt x="109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663" name="Freeform 223"/>
              <p:cNvSpPr>
                <a:spLocks/>
              </p:cNvSpPr>
              <p:nvPr/>
            </p:nvSpPr>
            <p:spPr bwMode="auto">
              <a:xfrm rot="60000" flipH="1">
                <a:off x="4273" y="1543"/>
                <a:ext cx="36" cy="26"/>
              </a:xfrm>
              <a:custGeom>
                <a:avLst/>
                <a:gdLst>
                  <a:gd name="T0" fmla="*/ 0 w 107"/>
                  <a:gd name="T1" fmla="*/ 109 h 109"/>
                  <a:gd name="T2" fmla="*/ 25 w 107"/>
                  <a:gd name="T3" fmla="*/ 82 h 109"/>
                  <a:gd name="T4" fmla="*/ 52 w 107"/>
                  <a:gd name="T5" fmla="*/ 56 h 109"/>
                  <a:gd name="T6" fmla="*/ 79 w 107"/>
                  <a:gd name="T7" fmla="*/ 29 h 109"/>
                  <a:gd name="T8" fmla="*/ 107 w 107"/>
                  <a:gd name="T9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109">
                    <a:moveTo>
                      <a:pt x="0" y="109"/>
                    </a:moveTo>
                    <a:lnTo>
                      <a:pt x="25" y="82"/>
                    </a:lnTo>
                    <a:lnTo>
                      <a:pt x="52" y="56"/>
                    </a:lnTo>
                    <a:lnTo>
                      <a:pt x="79" y="29"/>
                    </a:lnTo>
                    <a:lnTo>
                      <a:pt x="107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664" name="Freeform 224"/>
              <p:cNvSpPr>
                <a:spLocks/>
              </p:cNvSpPr>
              <p:nvPr/>
            </p:nvSpPr>
            <p:spPr bwMode="auto">
              <a:xfrm rot="60000" flipH="1">
                <a:off x="4209" y="1499"/>
                <a:ext cx="41" cy="29"/>
              </a:xfrm>
              <a:custGeom>
                <a:avLst/>
                <a:gdLst>
                  <a:gd name="T0" fmla="*/ 0 w 119"/>
                  <a:gd name="T1" fmla="*/ 121 h 121"/>
                  <a:gd name="T2" fmla="*/ 0 w 119"/>
                  <a:gd name="T3" fmla="*/ 115 h 121"/>
                  <a:gd name="T4" fmla="*/ 0 w 119"/>
                  <a:gd name="T5" fmla="*/ 108 h 121"/>
                  <a:gd name="T6" fmla="*/ 12 w 119"/>
                  <a:gd name="T7" fmla="*/ 96 h 121"/>
                  <a:gd name="T8" fmla="*/ 24 w 119"/>
                  <a:gd name="T9" fmla="*/ 85 h 121"/>
                  <a:gd name="T10" fmla="*/ 29 w 119"/>
                  <a:gd name="T11" fmla="*/ 85 h 121"/>
                  <a:gd name="T12" fmla="*/ 36 w 119"/>
                  <a:gd name="T13" fmla="*/ 85 h 121"/>
                  <a:gd name="T14" fmla="*/ 57 w 119"/>
                  <a:gd name="T15" fmla="*/ 63 h 121"/>
                  <a:gd name="T16" fmla="*/ 77 w 119"/>
                  <a:gd name="T17" fmla="*/ 42 h 121"/>
                  <a:gd name="T18" fmla="*/ 98 w 119"/>
                  <a:gd name="T19" fmla="*/ 21 h 121"/>
                  <a:gd name="T20" fmla="*/ 119 w 119"/>
                  <a:gd name="T21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9" h="121">
                    <a:moveTo>
                      <a:pt x="0" y="121"/>
                    </a:moveTo>
                    <a:lnTo>
                      <a:pt x="0" y="115"/>
                    </a:lnTo>
                    <a:lnTo>
                      <a:pt x="0" y="108"/>
                    </a:lnTo>
                    <a:lnTo>
                      <a:pt x="12" y="96"/>
                    </a:lnTo>
                    <a:lnTo>
                      <a:pt x="24" y="85"/>
                    </a:lnTo>
                    <a:lnTo>
                      <a:pt x="29" y="85"/>
                    </a:lnTo>
                    <a:lnTo>
                      <a:pt x="36" y="85"/>
                    </a:lnTo>
                    <a:lnTo>
                      <a:pt x="57" y="63"/>
                    </a:lnTo>
                    <a:lnTo>
                      <a:pt x="77" y="42"/>
                    </a:lnTo>
                    <a:lnTo>
                      <a:pt x="98" y="21"/>
                    </a:lnTo>
                    <a:lnTo>
                      <a:pt x="119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665" name="Freeform 225"/>
              <p:cNvSpPr>
                <a:spLocks/>
              </p:cNvSpPr>
              <p:nvPr/>
            </p:nvSpPr>
            <p:spPr bwMode="auto">
              <a:xfrm rot="60000" flipH="1">
                <a:off x="4143" y="1464"/>
                <a:ext cx="38" cy="17"/>
              </a:xfrm>
              <a:custGeom>
                <a:avLst/>
                <a:gdLst>
                  <a:gd name="T0" fmla="*/ 0 w 108"/>
                  <a:gd name="T1" fmla="*/ 71 h 71"/>
                  <a:gd name="T2" fmla="*/ 6 w 108"/>
                  <a:gd name="T3" fmla="*/ 71 h 71"/>
                  <a:gd name="T4" fmla="*/ 11 w 108"/>
                  <a:gd name="T5" fmla="*/ 71 h 71"/>
                  <a:gd name="T6" fmla="*/ 23 w 108"/>
                  <a:gd name="T7" fmla="*/ 60 h 71"/>
                  <a:gd name="T8" fmla="*/ 36 w 108"/>
                  <a:gd name="T9" fmla="*/ 48 h 71"/>
                  <a:gd name="T10" fmla="*/ 42 w 108"/>
                  <a:gd name="T11" fmla="*/ 48 h 71"/>
                  <a:gd name="T12" fmla="*/ 48 w 108"/>
                  <a:gd name="T13" fmla="*/ 48 h 71"/>
                  <a:gd name="T14" fmla="*/ 60 w 108"/>
                  <a:gd name="T15" fmla="*/ 36 h 71"/>
                  <a:gd name="T16" fmla="*/ 71 w 108"/>
                  <a:gd name="T17" fmla="*/ 25 h 71"/>
                  <a:gd name="T18" fmla="*/ 83 w 108"/>
                  <a:gd name="T19" fmla="*/ 12 h 71"/>
                  <a:gd name="T20" fmla="*/ 96 w 108"/>
                  <a:gd name="T21" fmla="*/ 0 h 71"/>
                  <a:gd name="T22" fmla="*/ 102 w 108"/>
                  <a:gd name="T23" fmla="*/ 0 h 71"/>
                  <a:gd name="T24" fmla="*/ 108 w 108"/>
                  <a:gd name="T25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8" h="71">
                    <a:moveTo>
                      <a:pt x="0" y="71"/>
                    </a:moveTo>
                    <a:lnTo>
                      <a:pt x="6" y="71"/>
                    </a:lnTo>
                    <a:lnTo>
                      <a:pt x="11" y="71"/>
                    </a:lnTo>
                    <a:lnTo>
                      <a:pt x="23" y="60"/>
                    </a:lnTo>
                    <a:lnTo>
                      <a:pt x="36" y="48"/>
                    </a:lnTo>
                    <a:lnTo>
                      <a:pt x="42" y="48"/>
                    </a:lnTo>
                    <a:lnTo>
                      <a:pt x="48" y="48"/>
                    </a:lnTo>
                    <a:lnTo>
                      <a:pt x="60" y="36"/>
                    </a:lnTo>
                    <a:lnTo>
                      <a:pt x="71" y="25"/>
                    </a:lnTo>
                    <a:lnTo>
                      <a:pt x="83" y="12"/>
                    </a:lnTo>
                    <a:lnTo>
                      <a:pt x="96" y="0"/>
                    </a:lnTo>
                    <a:lnTo>
                      <a:pt x="102" y="0"/>
                    </a:lnTo>
                    <a:lnTo>
                      <a:pt x="108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666" name="Freeform 226"/>
              <p:cNvSpPr>
                <a:spLocks/>
              </p:cNvSpPr>
              <p:nvPr/>
            </p:nvSpPr>
            <p:spPr bwMode="auto">
              <a:xfrm rot="60000" flipH="1">
                <a:off x="4075" y="1425"/>
                <a:ext cx="39" cy="21"/>
              </a:xfrm>
              <a:custGeom>
                <a:avLst/>
                <a:gdLst>
                  <a:gd name="T0" fmla="*/ 0 w 119"/>
                  <a:gd name="T1" fmla="*/ 86 h 86"/>
                  <a:gd name="T2" fmla="*/ 6 w 119"/>
                  <a:gd name="T3" fmla="*/ 86 h 86"/>
                  <a:gd name="T4" fmla="*/ 12 w 119"/>
                  <a:gd name="T5" fmla="*/ 86 h 86"/>
                  <a:gd name="T6" fmla="*/ 21 w 119"/>
                  <a:gd name="T7" fmla="*/ 76 h 86"/>
                  <a:gd name="T8" fmla="*/ 30 w 119"/>
                  <a:gd name="T9" fmla="*/ 67 h 86"/>
                  <a:gd name="T10" fmla="*/ 39 w 119"/>
                  <a:gd name="T11" fmla="*/ 57 h 86"/>
                  <a:gd name="T12" fmla="*/ 48 w 119"/>
                  <a:gd name="T13" fmla="*/ 49 h 86"/>
                  <a:gd name="T14" fmla="*/ 54 w 119"/>
                  <a:gd name="T15" fmla="*/ 49 h 86"/>
                  <a:gd name="T16" fmla="*/ 60 w 119"/>
                  <a:gd name="T17" fmla="*/ 49 h 86"/>
                  <a:gd name="T18" fmla="*/ 71 w 119"/>
                  <a:gd name="T19" fmla="*/ 37 h 86"/>
                  <a:gd name="T20" fmla="*/ 84 w 119"/>
                  <a:gd name="T21" fmla="*/ 25 h 86"/>
                  <a:gd name="T22" fmla="*/ 89 w 119"/>
                  <a:gd name="T23" fmla="*/ 25 h 86"/>
                  <a:gd name="T24" fmla="*/ 96 w 119"/>
                  <a:gd name="T25" fmla="*/ 25 h 86"/>
                  <a:gd name="T26" fmla="*/ 108 w 119"/>
                  <a:gd name="T27" fmla="*/ 13 h 86"/>
                  <a:gd name="T28" fmla="*/ 119 w 119"/>
                  <a:gd name="T29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9" h="86">
                    <a:moveTo>
                      <a:pt x="0" y="86"/>
                    </a:moveTo>
                    <a:lnTo>
                      <a:pt x="6" y="86"/>
                    </a:lnTo>
                    <a:lnTo>
                      <a:pt x="12" y="86"/>
                    </a:lnTo>
                    <a:lnTo>
                      <a:pt x="21" y="76"/>
                    </a:lnTo>
                    <a:lnTo>
                      <a:pt x="30" y="67"/>
                    </a:lnTo>
                    <a:lnTo>
                      <a:pt x="39" y="57"/>
                    </a:lnTo>
                    <a:lnTo>
                      <a:pt x="48" y="49"/>
                    </a:lnTo>
                    <a:lnTo>
                      <a:pt x="54" y="49"/>
                    </a:lnTo>
                    <a:lnTo>
                      <a:pt x="60" y="49"/>
                    </a:lnTo>
                    <a:lnTo>
                      <a:pt x="71" y="37"/>
                    </a:lnTo>
                    <a:lnTo>
                      <a:pt x="84" y="25"/>
                    </a:lnTo>
                    <a:lnTo>
                      <a:pt x="89" y="25"/>
                    </a:lnTo>
                    <a:lnTo>
                      <a:pt x="96" y="25"/>
                    </a:lnTo>
                    <a:lnTo>
                      <a:pt x="108" y="13"/>
                    </a:lnTo>
                    <a:lnTo>
                      <a:pt x="119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667" name="Freeform 227"/>
              <p:cNvSpPr>
                <a:spLocks/>
              </p:cNvSpPr>
              <p:nvPr/>
            </p:nvSpPr>
            <p:spPr bwMode="auto">
              <a:xfrm rot="60000" flipH="1">
                <a:off x="4011" y="1397"/>
                <a:ext cx="35" cy="14"/>
              </a:xfrm>
              <a:custGeom>
                <a:avLst/>
                <a:gdLst>
                  <a:gd name="T0" fmla="*/ 0 w 96"/>
                  <a:gd name="T1" fmla="*/ 59 h 59"/>
                  <a:gd name="T2" fmla="*/ 6 w 96"/>
                  <a:gd name="T3" fmla="*/ 59 h 59"/>
                  <a:gd name="T4" fmla="*/ 12 w 96"/>
                  <a:gd name="T5" fmla="*/ 59 h 59"/>
                  <a:gd name="T6" fmla="*/ 23 w 96"/>
                  <a:gd name="T7" fmla="*/ 46 h 59"/>
                  <a:gd name="T8" fmla="*/ 36 w 96"/>
                  <a:gd name="T9" fmla="*/ 35 h 59"/>
                  <a:gd name="T10" fmla="*/ 42 w 96"/>
                  <a:gd name="T11" fmla="*/ 35 h 59"/>
                  <a:gd name="T12" fmla="*/ 48 w 96"/>
                  <a:gd name="T13" fmla="*/ 35 h 59"/>
                  <a:gd name="T14" fmla="*/ 60 w 96"/>
                  <a:gd name="T15" fmla="*/ 23 h 59"/>
                  <a:gd name="T16" fmla="*/ 73 w 96"/>
                  <a:gd name="T17" fmla="*/ 10 h 59"/>
                  <a:gd name="T18" fmla="*/ 78 w 96"/>
                  <a:gd name="T19" fmla="*/ 10 h 59"/>
                  <a:gd name="T20" fmla="*/ 84 w 96"/>
                  <a:gd name="T21" fmla="*/ 10 h 59"/>
                  <a:gd name="T22" fmla="*/ 90 w 96"/>
                  <a:gd name="T23" fmla="*/ 5 h 59"/>
                  <a:gd name="T24" fmla="*/ 96 w 96"/>
                  <a:gd name="T2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6" h="59">
                    <a:moveTo>
                      <a:pt x="0" y="59"/>
                    </a:moveTo>
                    <a:lnTo>
                      <a:pt x="6" y="59"/>
                    </a:lnTo>
                    <a:lnTo>
                      <a:pt x="12" y="59"/>
                    </a:lnTo>
                    <a:lnTo>
                      <a:pt x="23" y="46"/>
                    </a:lnTo>
                    <a:lnTo>
                      <a:pt x="36" y="35"/>
                    </a:lnTo>
                    <a:lnTo>
                      <a:pt x="42" y="35"/>
                    </a:lnTo>
                    <a:lnTo>
                      <a:pt x="48" y="35"/>
                    </a:lnTo>
                    <a:lnTo>
                      <a:pt x="60" y="23"/>
                    </a:lnTo>
                    <a:lnTo>
                      <a:pt x="73" y="10"/>
                    </a:lnTo>
                    <a:lnTo>
                      <a:pt x="78" y="10"/>
                    </a:lnTo>
                    <a:lnTo>
                      <a:pt x="84" y="10"/>
                    </a:lnTo>
                    <a:lnTo>
                      <a:pt x="90" y="5"/>
                    </a:lnTo>
                    <a:lnTo>
                      <a:pt x="96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668" name="Freeform 228"/>
              <p:cNvSpPr>
                <a:spLocks/>
              </p:cNvSpPr>
              <p:nvPr/>
            </p:nvSpPr>
            <p:spPr bwMode="auto">
              <a:xfrm rot="60000" flipH="1">
                <a:off x="3930" y="1364"/>
                <a:ext cx="55" cy="20"/>
              </a:xfrm>
              <a:custGeom>
                <a:avLst/>
                <a:gdLst>
                  <a:gd name="T0" fmla="*/ 0 w 156"/>
                  <a:gd name="T1" fmla="*/ 83 h 83"/>
                  <a:gd name="T2" fmla="*/ 12 w 156"/>
                  <a:gd name="T3" fmla="*/ 72 h 83"/>
                  <a:gd name="T4" fmla="*/ 25 w 156"/>
                  <a:gd name="T5" fmla="*/ 60 h 83"/>
                  <a:gd name="T6" fmla="*/ 30 w 156"/>
                  <a:gd name="T7" fmla="*/ 60 h 83"/>
                  <a:gd name="T8" fmla="*/ 35 w 156"/>
                  <a:gd name="T9" fmla="*/ 60 h 83"/>
                  <a:gd name="T10" fmla="*/ 41 w 156"/>
                  <a:gd name="T11" fmla="*/ 54 h 83"/>
                  <a:gd name="T12" fmla="*/ 47 w 156"/>
                  <a:gd name="T13" fmla="*/ 47 h 83"/>
                  <a:gd name="T14" fmla="*/ 53 w 156"/>
                  <a:gd name="T15" fmla="*/ 47 h 83"/>
                  <a:gd name="T16" fmla="*/ 60 w 156"/>
                  <a:gd name="T17" fmla="*/ 47 h 83"/>
                  <a:gd name="T18" fmla="*/ 72 w 156"/>
                  <a:gd name="T19" fmla="*/ 35 h 83"/>
                  <a:gd name="T20" fmla="*/ 84 w 156"/>
                  <a:gd name="T21" fmla="*/ 24 h 83"/>
                  <a:gd name="T22" fmla="*/ 89 w 156"/>
                  <a:gd name="T23" fmla="*/ 24 h 83"/>
                  <a:gd name="T24" fmla="*/ 96 w 156"/>
                  <a:gd name="T25" fmla="*/ 24 h 83"/>
                  <a:gd name="T26" fmla="*/ 102 w 156"/>
                  <a:gd name="T27" fmla="*/ 19 h 83"/>
                  <a:gd name="T28" fmla="*/ 108 w 156"/>
                  <a:gd name="T29" fmla="*/ 12 h 83"/>
                  <a:gd name="T30" fmla="*/ 114 w 156"/>
                  <a:gd name="T31" fmla="*/ 12 h 83"/>
                  <a:gd name="T32" fmla="*/ 120 w 156"/>
                  <a:gd name="T33" fmla="*/ 12 h 83"/>
                  <a:gd name="T34" fmla="*/ 126 w 156"/>
                  <a:gd name="T35" fmla="*/ 6 h 83"/>
                  <a:gd name="T36" fmla="*/ 133 w 156"/>
                  <a:gd name="T37" fmla="*/ 0 h 83"/>
                  <a:gd name="T38" fmla="*/ 144 w 156"/>
                  <a:gd name="T39" fmla="*/ 0 h 83"/>
                  <a:gd name="T40" fmla="*/ 156 w 156"/>
                  <a:gd name="T41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6" h="83">
                    <a:moveTo>
                      <a:pt x="0" y="83"/>
                    </a:moveTo>
                    <a:lnTo>
                      <a:pt x="12" y="72"/>
                    </a:lnTo>
                    <a:lnTo>
                      <a:pt x="25" y="60"/>
                    </a:lnTo>
                    <a:lnTo>
                      <a:pt x="30" y="60"/>
                    </a:lnTo>
                    <a:lnTo>
                      <a:pt x="35" y="60"/>
                    </a:lnTo>
                    <a:lnTo>
                      <a:pt x="41" y="54"/>
                    </a:lnTo>
                    <a:lnTo>
                      <a:pt x="47" y="47"/>
                    </a:lnTo>
                    <a:lnTo>
                      <a:pt x="53" y="47"/>
                    </a:lnTo>
                    <a:lnTo>
                      <a:pt x="60" y="47"/>
                    </a:lnTo>
                    <a:lnTo>
                      <a:pt x="72" y="35"/>
                    </a:lnTo>
                    <a:lnTo>
                      <a:pt x="84" y="24"/>
                    </a:lnTo>
                    <a:lnTo>
                      <a:pt x="89" y="24"/>
                    </a:lnTo>
                    <a:lnTo>
                      <a:pt x="96" y="24"/>
                    </a:lnTo>
                    <a:lnTo>
                      <a:pt x="102" y="19"/>
                    </a:lnTo>
                    <a:lnTo>
                      <a:pt x="108" y="12"/>
                    </a:lnTo>
                    <a:lnTo>
                      <a:pt x="114" y="12"/>
                    </a:lnTo>
                    <a:lnTo>
                      <a:pt x="120" y="12"/>
                    </a:lnTo>
                    <a:lnTo>
                      <a:pt x="126" y="6"/>
                    </a:lnTo>
                    <a:lnTo>
                      <a:pt x="133" y="0"/>
                    </a:lnTo>
                    <a:lnTo>
                      <a:pt x="144" y="0"/>
                    </a:lnTo>
                    <a:lnTo>
                      <a:pt x="156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701669" name="Group 229"/>
            <p:cNvGrpSpPr>
              <a:grpSpLocks/>
            </p:cNvGrpSpPr>
            <p:nvPr/>
          </p:nvGrpSpPr>
          <p:grpSpPr bwMode="auto">
            <a:xfrm>
              <a:off x="716" y="910"/>
              <a:ext cx="1851" cy="1517"/>
              <a:chOff x="3955" y="1171"/>
              <a:chExt cx="1233" cy="1167"/>
            </a:xfrm>
          </p:grpSpPr>
          <p:sp>
            <p:nvSpPr>
              <p:cNvPr id="701670" name="Freeform 230"/>
              <p:cNvSpPr>
                <a:spLocks/>
              </p:cNvSpPr>
              <p:nvPr/>
            </p:nvSpPr>
            <p:spPr bwMode="auto">
              <a:xfrm rot="60000" flipH="1">
                <a:off x="4329" y="2036"/>
                <a:ext cx="4" cy="301"/>
              </a:xfrm>
              <a:custGeom>
                <a:avLst/>
                <a:gdLst>
                  <a:gd name="T0" fmla="*/ 0 w 11"/>
                  <a:gd name="T1" fmla="*/ 1272 h 1272"/>
                  <a:gd name="T2" fmla="*/ 0 w 11"/>
                  <a:gd name="T3" fmla="*/ 1248 h 1272"/>
                  <a:gd name="T4" fmla="*/ 0 w 11"/>
                  <a:gd name="T5" fmla="*/ 1224 h 1272"/>
                  <a:gd name="T6" fmla="*/ 0 w 11"/>
                  <a:gd name="T7" fmla="*/ 1200 h 1272"/>
                  <a:gd name="T8" fmla="*/ 0 w 11"/>
                  <a:gd name="T9" fmla="*/ 1177 h 1272"/>
                  <a:gd name="T10" fmla="*/ 5 w 11"/>
                  <a:gd name="T11" fmla="*/ 1171 h 1272"/>
                  <a:gd name="T12" fmla="*/ 11 w 11"/>
                  <a:gd name="T13" fmla="*/ 1164 h 1272"/>
                  <a:gd name="T14" fmla="*/ 11 w 11"/>
                  <a:gd name="T15" fmla="*/ 1152 h 1272"/>
                  <a:gd name="T16" fmla="*/ 11 w 11"/>
                  <a:gd name="T17" fmla="*/ 1140 h 1272"/>
                  <a:gd name="T18" fmla="*/ 6 w 11"/>
                  <a:gd name="T19" fmla="*/ 1135 h 1272"/>
                  <a:gd name="T20" fmla="*/ 0 w 11"/>
                  <a:gd name="T21" fmla="*/ 1128 h 1272"/>
                  <a:gd name="T22" fmla="*/ 0 w 11"/>
                  <a:gd name="T23" fmla="*/ 1086 h 1272"/>
                  <a:gd name="T24" fmla="*/ 0 w 11"/>
                  <a:gd name="T25" fmla="*/ 1044 h 1272"/>
                  <a:gd name="T26" fmla="*/ 0 w 11"/>
                  <a:gd name="T27" fmla="*/ 1002 h 1272"/>
                  <a:gd name="T28" fmla="*/ 0 w 11"/>
                  <a:gd name="T29" fmla="*/ 960 h 1272"/>
                  <a:gd name="T30" fmla="*/ 5 w 11"/>
                  <a:gd name="T31" fmla="*/ 954 h 1272"/>
                  <a:gd name="T32" fmla="*/ 11 w 11"/>
                  <a:gd name="T33" fmla="*/ 948 h 1272"/>
                  <a:gd name="T34" fmla="*/ 11 w 11"/>
                  <a:gd name="T35" fmla="*/ 910 h 1272"/>
                  <a:gd name="T36" fmla="*/ 11 w 11"/>
                  <a:gd name="T37" fmla="*/ 870 h 1272"/>
                  <a:gd name="T38" fmla="*/ 11 w 11"/>
                  <a:gd name="T39" fmla="*/ 831 h 1272"/>
                  <a:gd name="T40" fmla="*/ 11 w 11"/>
                  <a:gd name="T41" fmla="*/ 791 h 1272"/>
                  <a:gd name="T42" fmla="*/ 6 w 11"/>
                  <a:gd name="T43" fmla="*/ 786 h 1272"/>
                  <a:gd name="T44" fmla="*/ 0 w 11"/>
                  <a:gd name="T45" fmla="*/ 781 h 1272"/>
                  <a:gd name="T46" fmla="*/ 0 w 11"/>
                  <a:gd name="T47" fmla="*/ 755 h 1272"/>
                  <a:gd name="T48" fmla="*/ 0 w 11"/>
                  <a:gd name="T49" fmla="*/ 729 h 1272"/>
                  <a:gd name="T50" fmla="*/ 0 w 11"/>
                  <a:gd name="T51" fmla="*/ 703 h 1272"/>
                  <a:gd name="T52" fmla="*/ 0 w 11"/>
                  <a:gd name="T53" fmla="*/ 678 h 1272"/>
                  <a:gd name="T54" fmla="*/ 0 w 11"/>
                  <a:gd name="T55" fmla="*/ 653 h 1272"/>
                  <a:gd name="T56" fmla="*/ 0 w 11"/>
                  <a:gd name="T57" fmla="*/ 627 h 1272"/>
                  <a:gd name="T58" fmla="*/ 0 w 11"/>
                  <a:gd name="T59" fmla="*/ 601 h 1272"/>
                  <a:gd name="T60" fmla="*/ 0 w 11"/>
                  <a:gd name="T61" fmla="*/ 576 h 1272"/>
                  <a:gd name="T62" fmla="*/ 5 w 11"/>
                  <a:gd name="T63" fmla="*/ 570 h 1272"/>
                  <a:gd name="T64" fmla="*/ 11 w 11"/>
                  <a:gd name="T65" fmla="*/ 564 h 1272"/>
                  <a:gd name="T66" fmla="*/ 11 w 11"/>
                  <a:gd name="T67" fmla="*/ 497 h 1272"/>
                  <a:gd name="T68" fmla="*/ 11 w 11"/>
                  <a:gd name="T69" fmla="*/ 429 h 1272"/>
                  <a:gd name="T70" fmla="*/ 11 w 11"/>
                  <a:gd name="T71" fmla="*/ 362 h 1272"/>
                  <a:gd name="T72" fmla="*/ 11 w 11"/>
                  <a:gd name="T73" fmla="*/ 294 h 1272"/>
                  <a:gd name="T74" fmla="*/ 11 w 11"/>
                  <a:gd name="T75" fmla="*/ 228 h 1272"/>
                  <a:gd name="T76" fmla="*/ 11 w 11"/>
                  <a:gd name="T77" fmla="*/ 160 h 1272"/>
                  <a:gd name="T78" fmla="*/ 11 w 11"/>
                  <a:gd name="T79" fmla="*/ 92 h 1272"/>
                  <a:gd name="T80" fmla="*/ 11 w 11"/>
                  <a:gd name="T81" fmla="*/ 24 h 1272"/>
                  <a:gd name="T82" fmla="*/ 6 w 11"/>
                  <a:gd name="T83" fmla="*/ 19 h 1272"/>
                  <a:gd name="T84" fmla="*/ 0 w 11"/>
                  <a:gd name="T85" fmla="*/ 12 h 1272"/>
                  <a:gd name="T86" fmla="*/ 0 w 11"/>
                  <a:gd name="T87" fmla="*/ 6 h 1272"/>
                  <a:gd name="T88" fmla="*/ 0 w 11"/>
                  <a:gd name="T8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" h="1272">
                    <a:moveTo>
                      <a:pt x="0" y="1272"/>
                    </a:moveTo>
                    <a:lnTo>
                      <a:pt x="0" y="1248"/>
                    </a:lnTo>
                    <a:lnTo>
                      <a:pt x="0" y="1224"/>
                    </a:lnTo>
                    <a:lnTo>
                      <a:pt x="0" y="1200"/>
                    </a:lnTo>
                    <a:lnTo>
                      <a:pt x="0" y="1177"/>
                    </a:lnTo>
                    <a:lnTo>
                      <a:pt x="5" y="1171"/>
                    </a:lnTo>
                    <a:lnTo>
                      <a:pt x="11" y="1164"/>
                    </a:lnTo>
                    <a:lnTo>
                      <a:pt x="11" y="1152"/>
                    </a:lnTo>
                    <a:lnTo>
                      <a:pt x="11" y="1140"/>
                    </a:lnTo>
                    <a:lnTo>
                      <a:pt x="6" y="1135"/>
                    </a:lnTo>
                    <a:lnTo>
                      <a:pt x="0" y="1128"/>
                    </a:lnTo>
                    <a:lnTo>
                      <a:pt x="0" y="1086"/>
                    </a:lnTo>
                    <a:lnTo>
                      <a:pt x="0" y="1044"/>
                    </a:lnTo>
                    <a:lnTo>
                      <a:pt x="0" y="1002"/>
                    </a:lnTo>
                    <a:lnTo>
                      <a:pt x="0" y="960"/>
                    </a:lnTo>
                    <a:lnTo>
                      <a:pt x="5" y="954"/>
                    </a:lnTo>
                    <a:lnTo>
                      <a:pt x="11" y="948"/>
                    </a:lnTo>
                    <a:lnTo>
                      <a:pt x="11" y="910"/>
                    </a:lnTo>
                    <a:lnTo>
                      <a:pt x="11" y="870"/>
                    </a:lnTo>
                    <a:lnTo>
                      <a:pt x="11" y="831"/>
                    </a:lnTo>
                    <a:lnTo>
                      <a:pt x="11" y="791"/>
                    </a:lnTo>
                    <a:lnTo>
                      <a:pt x="6" y="786"/>
                    </a:lnTo>
                    <a:lnTo>
                      <a:pt x="0" y="781"/>
                    </a:lnTo>
                    <a:lnTo>
                      <a:pt x="0" y="755"/>
                    </a:lnTo>
                    <a:lnTo>
                      <a:pt x="0" y="729"/>
                    </a:lnTo>
                    <a:lnTo>
                      <a:pt x="0" y="703"/>
                    </a:lnTo>
                    <a:lnTo>
                      <a:pt x="0" y="678"/>
                    </a:lnTo>
                    <a:lnTo>
                      <a:pt x="0" y="653"/>
                    </a:lnTo>
                    <a:lnTo>
                      <a:pt x="0" y="627"/>
                    </a:lnTo>
                    <a:lnTo>
                      <a:pt x="0" y="601"/>
                    </a:lnTo>
                    <a:lnTo>
                      <a:pt x="0" y="576"/>
                    </a:lnTo>
                    <a:lnTo>
                      <a:pt x="5" y="570"/>
                    </a:lnTo>
                    <a:lnTo>
                      <a:pt x="11" y="564"/>
                    </a:lnTo>
                    <a:lnTo>
                      <a:pt x="11" y="497"/>
                    </a:lnTo>
                    <a:lnTo>
                      <a:pt x="11" y="429"/>
                    </a:lnTo>
                    <a:lnTo>
                      <a:pt x="11" y="362"/>
                    </a:lnTo>
                    <a:lnTo>
                      <a:pt x="11" y="294"/>
                    </a:lnTo>
                    <a:lnTo>
                      <a:pt x="11" y="228"/>
                    </a:lnTo>
                    <a:lnTo>
                      <a:pt x="11" y="160"/>
                    </a:lnTo>
                    <a:lnTo>
                      <a:pt x="11" y="92"/>
                    </a:lnTo>
                    <a:lnTo>
                      <a:pt x="11" y="24"/>
                    </a:lnTo>
                    <a:lnTo>
                      <a:pt x="6" y="19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671" name="Freeform 231"/>
              <p:cNvSpPr>
                <a:spLocks/>
              </p:cNvSpPr>
              <p:nvPr/>
            </p:nvSpPr>
            <p:spPr bwMode="auto">
              <a:xfrm rot="60000" flipH="1">
                <a:off x="4539" y="2040"/>
                <a:ext cx="3" cy="298"/>
              </a:xfrm>
              <a:custGeom>
                <a:avLst/>
                <a:gdLst>
                  <a:gd name="T0" fmla="*/ 0 w 11"/>
                  <a:gd name="T1" fmla="*/ 1260 h 1260"/>
                  <a:gd name="T2" fmla="*/ 0 w 11"/>
                  <a:gd name="T3" fmla="*/ 1185 h 1260"/>
                  <a:gd name="T4" fmla="*/ 0 w 11"/>
                  <a:gd name="T5" fmla="*/ 1110 h 1260"/>
                  <a:gd name="T6" fmla="*/ 0 w 11"/>
                  <a:gd name="T7" fmla="*/ 1035 h 1260"/>
                  <a:gd name="T8" fmla="*/ 0 w 11"/>
                  <a:gd name="T9" fmla="*/ 960 h 1260"/>
                  <a:gd name="T10" fmla="*/ 0 w 11"/>
                  <a:gd name="T11" fmla="*/ 885 h 1260"/>
                  <a:gd name="T12" fmla="*/ 0 w 11"/>
                  <a:gd name="T13" fmla="*/ 810 h 1260"/>
                  <a:gd name="T14" fmla="*/ 0 w 11"/>
                  <a:gd name="T15" fmla="*/ 735 h 1260"/>
                  <a:gd name="T16" fmla="*/ 0 w 11"/>
                  <a:gd name="T17" fmla="*/ 660 h 1260"/>
                  <a:gd name="T18" fmla="*/ 0 w 11"/>
                  <a:gd name="T19" fmla="*/ 585 h 1260"/>
                  <a:gd name="T20" fmla="*/ 0 w 11"/>
                  <a:gd name="T21" fmla="*/ 510 h 1260"/>
                  <a:gd name="T22" fmla="*/ 0 w 11"/>
                  <a:gd name="T23" fmla="*/ 435 h 1260"/>
                  <a:gd name="T24" fmla="*/ 0 w 11"/>
                  <a:gd name="T25" fmla="*/ 360 h 1260"/>
                  <a:gd name="T26" fmla="*/ 0 w 11"/>
                  <a:gd name="T27" fmla="*/ 285 h 1260"/>
                  <a:gd name="T28" fmla="*/ 0 w 11"/>
                  <a:gd name="T29" fmla="*/ 210 h 1260"/>
                  <a:gd name="T30" fmla="*/ 0 w 11"/>
                  <a:gd name="T31" fmla="*/ 135 h 1260"/>
                  <a:gd name="T32" fmla="*/ 0 w 11"/>
                  <a:gd name="T33" fmla="*/ 60 h 1260"/>
                  <a:gd name="T34" fmla="*/ 5 w 11"/>
                  <a:gd name="T35" fmla="*/ 54 h 1260"/>
                  <a:gd name="T36" fmla="*/ 11 w 11"/>
                  <a:gd name="T37" fmla="*/ 47 h 1260"/>
                  <a:gd name="T38" fmla="*/ 11 w 11"/>
                  <a:gd name="T39" fmla="*/ 41 h 1260"/>
                  <a:gd name="T40" fmla="*/ 11 w 11"/>
                  <a:gd name="T41" fmla="*/ 35 h 1260"/>
                  <a:gd name="T42" fmla="*/ 5 w 11"/>
                  <a:gd name="T43" fmla="*/ 29 h 1260"/>
                  <a:gd name="T44" fmla="*/ 0 w 11"/>
                  <a:gd name="T45" fmla="*/ 24 h 1260"/>
                  <a:gd name="T46" fmla="*/ 0 w 11"/>
                  <a:gd name="T47" fmla="*/ 12 h 1260"/>
                  <a:gd name="T48" fmla="*/ 0 w 11"/>
                  <a:gd name="T49" fmla="*/ 0 h 1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" h="1260">
                    <a:moveTo>
                      <a:pt x="0" y="1260"/>
                    </a:moveTo>
                    <a:lnTo>
                      <a:pt x="0" y="1185"/>
                    </a:lnTo>
                    <a:lnTo>
                      <a:pt x="0" y="1110"/>
                    </a:lnTo>
                    <a:lnTo>
                      <a:pt x="0" y="1035"/>
                    </a:lnTo>
                    <a:lnTo>
                      <a:pt x="0" y="960"/>
                    </a:lnTo>
                    <a:lnTo>
                      <a:pt x="0" y="885"/>
                    </a:lnTo>
                    <a:lnTo>
                      <a:pt x="0" y="810"/>
                    </a:lnTo>
                    <a:lnTo>
                      <a:pt x="0" y="735"/>
                    </a:lnTo>
                    <a:lnTo>
                      <a:pt x="0" y="660"/>
                    </a:lnTo>
                    <a:lnTo>
                      <a:pt x="0" y="585"/>
                    </a:lnTo>
                    <a:lnTo>
                      <a:pt x="0" y="510"/>
                    </a:lnTo>
                    <a:lnTo>
                      <a:pt x="0" y="435"/>
                    </a:lnTo>
                    <a:lnTo>
                      <a:pt x="0" y="360"/>
                    </a:lnTo>
                    <a:lnTo>
                      <a:pt x="0" y="285"/>
                    </a:lnTo>
                    <a:lnTo>
                      <a:pt x="0" y="210"/>
                    </a:lnTo>
                    <a:lnTo>
                      <a:pt x="0" y="135"/>
                    </a:lnTo>
                    <a:lnTo>
                      <a:pt x="0" y="60"/>
                    </a:lnTo>
                    <a:lnTo>
                      <a:pt x="5" y="54"/>
                    </a:lnTo>
                    <a:lnTo>
                      <a:pt x="11" y="47"/>
                    </a:lnTo>
                    <a:lnTo>
                      <a:pt x="11" y="41"/>
                    </a:lnTo>
                    <a:lnTo>
                      <a:pt x="11" y="35"/>
                    </a:lnTo>
                    <a:lnTo>
                      <a:pt x="5" y="29"/>
                    </a:lnTo>
                    <a:lnTo>
                      <a:pt x="0" y="24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672" name="Freeform 232"/>
              <p:cNvSpPr>
                <a:spLocks/>
              </p:cNvSpPr>
              <p:nvPr/>
            </p:nvSpPr>
            <p:spPr bwMode="auto">
              <a:xfrm rot="60000" flipH="1">
                <a:off x="5001" y="2182"/>
                <a:ext cx="30" cy="26"/>
              </a:xfrm>
              <a:custGeom>
                <a:avLst/>
                <a:gdLst>
                  <a:gd name="T0" fmla="*/ 0 w 84"/>
                  <a:gd name="T1" fmla="*/ 109 h 109"/>
                  <a:gd name="T2" fmla="*/ 9 w 84"/>
                  <a:gd name="T3" fmla="*/ 99 h 109"/>
                  <a:gd name="T4" fmla="*/ 17 w 84"/>
                  <a:gd name="T5" fmla="*/ 90 h 109"/>
                  <a:gd name="T6" fmla="*/ 27 w 84"/>
                  <a:gd name="T7" fmla="*/ 81 h 109"/>
                  <a:gd name="T8" fmla="*/ 36 w 84"/>
                  <a:gd name="T9" fmla="*/ 72 h 109"/>
                  <a:gd name="T10" fmla="*/ 36 w 84"/>
                  <a:gd name="T11" fmla="*/ 67 h 109"/>
                  <a:gd name="T12" fmla="*/ 36 w 84"/>
                  <a:gd name="T13" fmla="*/ 60 h 109"/>
                  <a:gd name="T14" fmla="*/ 48 w 84"/>
                  <a:gd name="T15" fmla="*/ 48 h 109"/>
                  <a:gd name="T16" fmla="*/ 61 w 84"/>
                  <a:gd name="T17" fmla="*/ 36 h 109"/>
                  <a:gd name="T18" fmla="*/ 61 w 84"/>
                  <a:gd name="T19" fmla="*/ 30 h 109"/>
                  <a:gd name="T20" fmla="*/ 61 w 84"/>
                  <a:gd name="T21" fmla="*/ 23 h 109"/>
                  <a:gd name="T22" fmla="*/ 73 w 84"/>
                  <a:gd name="T23" fmla="*/ 12 h 109"/>
                  <a:gd name="T24" fmla="*/ 84 w 84"/>
                  <a:gd name="T25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4" h="109">
                    <a:moveTo>
                      <a:pt x="0" y="109"/>
                    </a:moveTo>
                    <a:lnTo>
                      <a:pt x="9" y="99"/>
                    </a:lnTo>
                    <a:lnTo>
                      <a:pt x="17" y="90"/>
                    </a:lnTo>
                    <a:lnTo>
                      <a:pt x="27" y="81"/>
                    </a:lnTo>
                    <a:lnTo>
                      <a:pt x="36" y="72"/>
                    </a:lnTo>
                    <a:lnTo>
                      <a:pt x="36" y="67"/>
                    </a:lnTo>
                    <a:lnTo>
                      <a:pt x="36" y="60"/>
                    </a:lnTo>
                    <a:lnTo>
                      <a:pt x="48" y="48"/>
                    </a:lnTo>
                    <a:lnTo>
                      <a:pt x="61" y="36"/>
                    </a:lnTo>
                    <a:lnTo>
                      <a:pt x="61" y="30"/>
                    </a:lnTo>
                    <a:lnTo>
                      <a:pt x="61" y="23"/>
                    </a:lnTo>
                    <a:lnTo>
                      <a:pt x="73" y="12"/>
                    </a:lnTo>
                    <a:lnTo>
                      <a:pt x="84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673" name="Freeform 233"/>
              <p:cNvSpPr>
                <a:spLocks/>
              </p:cNvSpPr>
              <p:nvPr/>
            </p:nvSpPr>
            <p:spPr bwMode="auto">
              <a:xfrm rot="60000" flipH="1">
                <a:off x="4625" y="1854"/>
                <a:ext cx="360" cy="305"/>
              </a:xfrm>
              <a:custGeom>
                <a:avLst/>
                <a:gdLst>
                  <a:gd name="T0" fmla="*/ 0 w 1044"/>
                  <a:gd name="T1" fmla="*/ 1279 h 1284"/>
                  <a:gd name="T2" fmla="*/ 12 w 1044"/>
                  <a:gd name="T3" fmla="*/ 1261 h 1284"/>
                  <a:gd name="T4" fmla="*/ 25 w 1044"/>
                  <a:gd name="T5" fmla="*/ 1243 h 1284"/>
                  <a:gd name="T6" fmla="*/ 36 w 1044"/>
                  <a:gd name="T7" fmla="*/ 1225 h 1284"/>
                  <a:gd name="T8" fmla="*/ 48 w 1044"/>
                  <a:gd name="T9" fmla="*/ 1207 h 1284"/>
                  <a:gd name="T10" fmla="*/ 60 w 1044"/>
                  <a:gd name="T11" fmla="*/ 1190 h 1284"/>
                  <a:gd name="T12" fmla="*/ 72 w 1044"/>
                  <a:gd name="T13" fmla="*/ 1171 h 1284"/>
                  <a:gd name="T14" fmla="*/ 81 w 1044"/>
                  <a:gd name="T15" fmla="*/ 1156 h 1284"/>
                  <a:gd name="T16" fmla="*/ 100 w 1044"/>
                  <a:gd name="T17" fmla="*/ 1138 h 1284"/>
                  <a:gd name="T18" fmla="*/ 108 w 1044"/>
                  <a:gd name="T19" fmla="*/ 1123 h 1284"/>
                  <a:gd name="T20" fmla="*/ 120 w 1044"/>
                  <a:gd name="T21" fmla="*/ 1105 h 1284"/>
                  <a:gd name="T22" fmla="*/ 132 w 1044"/>
                  <a:gd name="T23" fmla="*/ 1086 h 1284"/>
                  <a:gd name="T24" fmla="*/ 141 w 1044"/>
                  <a:gd name="T25" fmla="*/ 1072 h 1284"/>
                  <a:gd name="T26" fmla="*/ 158 w 1044"/>
                  <a:gd name="T27" fmla="*/ 1055 h 1284"/>
                  <a:gd name="T28" fmla="*/ 168 w 1044"/>
                  <a:gd name="T29" fmla="*/ 1040 h 1284"/>
                  <a:gd name="T30" fmla="*/ 179 w 1044"/>
                  <a:gd name="T31" fmla="*/ 1021 h 1284"/>
                  <a:gd name="T32" fmla="*/ 192 w 1044"/>
                  <a:gd name="T33" fmla="*/ 1003 h 1284"/>
                  <a:gd name="T34" fmla="*/ 204 w 1044"/>
                  <a:gd name="T35" fmla="*/ 984 h 1284"/>
                  <a:gd name="T36" fmla="*/ 216 w 1044"/>
                  <a:gd name="T37" fmla="*/ 967 h 1284"/>
                  <a:gd name="T38" fmla="*/ 225 w 1044"/>
                  <a:gd name="T39" fmla="*/ 952 h 1284"/>
                  <a:gd name="T40" fmla="*/ 244 w 1044"/>
                  <a:gd name="T41" fmla="*/ 934 h 1284"/>
                  <a:gd name="T42" fmla="*/ 252 w 1044"/>
                  <a:gd name="T43" fmla="*/ 919 h 1284"/>
                  <a:gd name="T44" fmla="*/ 264 w 1044"/>
                  <a:gd name="T45" fmla="*/ 901 h 1284"/>
                  <a:gd name="T46" fmla="*/ 275 w 1044"/>
                  <a:gd name="T47" fmla="*/ 883 h 1284"/>
                  <a:gd name="T48" fmla="*/ 281 w 1044"/>
                  <a:gd name="T49" fmla="*/ 871 h 1284"/>
                  <a:gd name="T50" fmla="*/ 288 w 1044"/>
                  <a:gd name="T51" fmla="*/ 859 h 1284"/>
                  <a:gd name="T52" fmla="*/ 300 w 1044"/>
                  <a:gd name="T53" fmla="*/ 840 h 1284"/>
                  <a:gd name="T54" fmla="*/ 325 w 1044"/>
                  <a:gd name="T55" fmla="*/ 817 h 1284"/>
                  <a:gd name="T56" fmla="*/ 336 w 1044"/>
                  <a:gd name="T57" fmla="*/ 799 h 1284"/>
                  <a:gd name="T58" fmla="*/ 346 w 1044"/>
                  <a:gd name="T59" fmla="*/ 784 h 1284"/>
                  <a:gd name="T60" fmla="*/ 363 w 1044"/>
                  <a:gd name="T61" fmla="*/ 765 h 1284"/>
                  <a:gd name="T62" fmla="*/ 373 w 1044"/>
                  <a:gd name="T63" fmla="*/ 751 h 1284"/>
                  <a:gd name="T64" fmla="*/ 384 w 1044"/>
                  <a:gd name="T65" fmla="*/ 733 h 1284"/>
                  <a:gd name="T66" fmla="*/ 396 w 1044"/>
                  <a:gd name="T67" fmla="*/ 715 h 1284"/>
                  <a:gd name="T68" fmla="*/ 405 w 1044"/>
                  <a:gd name="T69" fmla="*/ 700 h 1284"/>
                  <a:gd name="T70" fmla="*/ 423 w 1044"/>
                  <a:gd name="T71" fmla="*/ 682 h 1284"/>
                  <a:gd name="T72" fmla="*/ 432 w 1044"/>
                  <a:gd name="T73" fmla="*/ 667 h 1284"/>
                  <a:gd name="T74" fmla="*/ 442 w 1044"/>
                  <a:gd name="T75" fmla="*/ 652 h 1284"/>
                  <a:gd name="T76" fmla="*/ 459 w 1044"/>
                  <a:gd name="T77" fmla="*/ 633 h 1284"/>
                  <a:gd name="T78" fmla="*/ 469 w 1044"/>
                  <a:gd name="T79" fmla="*/ 619 h 1284"/>
                  <a:gd name="T80" fmla="*/ 484 w 1044"/>
                  <a:gd name="T81" fmla="*/ 598 h 1284"/>
                  <a:gd name="T82" fmla="*/ 513 w 1044"/>
                  <a:gd name="T83" fmla="*/ 568 h 1284"/>
                  <a:gd name="T84" fmla="*/ 529 w 1044"/>
                  <a:gd name="T85" fmla="*/ 547 h 1284"/>
                  <a:gd name="T86" fmla="*/ 537 w 1044"/>
                  <a:gd name="T87" fmla="*/ 532 h 1284"/>
                  <a:gd name="T88" fmla="*/ 555 w 1044"/>
                  <a:gd name="T89" fmla="*/ 515 h 1284"/>
                  <a:gd name="T90" fmla="*/ 565 w 1044"/>
                  <a:gd name="T91" fmla="*/ 499 h 1284"/>
                  <a:gd name="T92" fmla="*/ 582 w 1044"/>
                  <a:gd name="T93" fmla="*/ 475 h 1284"/>
                  <a:gd name="T94" fmla="*/ 618 w 1044"/>
                  <a:gd name="T95" fmla="*/ 438 h 1284"/>
                  <a:gd name="T96" fmla="*/ 636 w 1044"/>
                  <a:gd name="T97" fmla="*/ 415 h 1284"/>
                  <a:gd name="T98" fmla="*/ 657 w 1044"/>
                  <a:gd name="T99" fmla="*/ 388 h 1284"/>
                  <a:gd name="T100" fmla="*/ 698 w 1044"/>
                  <a:gd name="T101" fmla="*/ 346 h 1284"/>
                  <a:gd name="T102" fmla="*/ 720 w 1044"/>
                  <a:gd name="T103" fmla="*/ 319 h 1284"/>
                  <a:gd name="T104" fmla="*/ 759 w 1044"/>
                  <a:gd name="T105" fmla="*/ 273 h 1284"/>
                  <a:gd name="T106" fmla="*/ 837 w 1044"/>
                  <a:gd name="T107" fmla="*/ 196 h 1284"/>
                  <a:gd name="T108" fmla="*/ 915 w 1044"/>
                  <a:gd name="T109" fmla="*/ 117 h 1284"/>
                  <a:gd name="T110" fmla="*/ 993 w 1044"/>
                  <a:gd name="T111" fmla="*/ 40 h 1284"/>
                  <a:gd name="T112" fmla="*/ 1038 w 1044"/>
                  <a:gd name="T113" fmla="*/ 0 h 1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44" h="1284">
                    <a:moveTo>
                      <a:pt x="0" y="1284"/>
                    </a:moveTo>
                    <a:lnTo>
                      <a:pt x="0" y="1279"/>
                    </a:lnTo>
                    <a:lnTo>
                      <a:pt x="0" y="1273"/>
                    </a:lnTo>
                    <a:lnTo>
                      <a:pt x="12" y="1261"/>
                    </a:lnTo>
                    <a:lnTo>
                      <a:pt x="25" y="1249"/>
                    </a:lnTo>
                    <a:lnTo>
                      <a:pt x="25" y="1243"/>
                    </a:lnTo>
                    <a:lnTo>
                      <a:pt x="25" y="1238"/>
                    </a:lnTo>
                    <a:lnTo>
                      <a:pt x="36" y="1225"/>
                    </a:lnTo>
                    <a:lnTo>
                      <a:pt x="48" y="1213"/>
                    </a:lnTo>
                    <a:lnTo>
                      <a:pt x="48" y="1207"/>
                    </a:lnTo>
                    <a:lnTo>
                      <a:pt x="48" y="1201"/>
                    </a:lnTo>
                    <a:lnTo>
                      <a:pt x="60" y="1190"/>
                    </a:lnTo>
                    <a:lnTo>
                      <a:pt x="72" y="1177"/>
                    </a:lnTo>
                    <a:lnTo>
                      <a:pt x="72" y="1171"/>
                    </a:lnTo>
                    <a:lnTo>
                      <a:pt x="72" y="1165"/>
                    </a:lnTo>
                    <a:lnTo>
                      <a:pt x="81" y="1156"/>
                    </a:lnTo>
                    <a:lnTo>
                      <a:pt x="90" y="1147"/>
                    </a:lnTo>
                    <a:lnTo>
                      <a:pt x="100" y="1138"/>
                    </a:lnTo>
                    <a:lnTo>
                      <a:pt x="108" y="1129"/>
                    </a:lnTo>
                    <a:lnTo>
                      <a:pt x="108" y="1123"/>
                    </a:lnTo>
                    <a:lnTo>
                      <a:pt x="108" y="1117"/>
                    </a:lnTo>
                    <a:lnTo>
                      <a:pt x="120" y="1105"/>
                    </a:lnTo>
                    <a:lnTo>
                      <a:pt x="132" y="1092"/>
                    </a:lnTo>
                    <a:lnTo>
                      <a:pt x="132" y="1086"/>
                    </a:lnTo>
                    <a:lnTo>
                      <a:pt x="132" y="1081"/>
                    </a:lnTo>
                    <a:lnTo>
                      <a:pt x="141" y="1072"/>
                    </a:lnTo>
                    <a:lnTo>
                      <a:pt x="150" y="1063"/>
                    </a:lnTo>
                    <a:lnTo>
                      <a:pt x="158" y="1055"/>
                    </a:lnTo>
                    <a:lnTo>
                      <a:pt x="168" y="1045"/>
                    </a:lnTo>
                    <a:lnTo>
                      <a:pt x="168" y="1040"/>
                    </a:lnTo>
                    <a:lnTo>
                      <a:pt x="168" y="1033"/>
                    </a:lnTo>
                    <a:lnTo>
                      <a:pt x="179" y="1021"/>
                    </a:lnTo>
                    <a:lnTo>
                      <a:pt x="192" y="1009"/>
                    </a:lnTo>
                    <a:lnTo>
                      <a:pt x="192" y="1003"/>
                    </a:lnTo>
                    <a:lnTo>
                      <a:pt x="192" y="996"/>
                    </a:lnTo>
                    <a:lnTo>
                      <a:pt x="204" y="984"/>
                    </a:lnTo>
                    <a:lnTo>
                      <a:pt x="216" y="973"/>
                    </a:lnTo>
                    <a:lnTo>
                      <a:pt x="216" y="967"/>
                    </a:lnTo>
                    <a:lnTo>
                      <a:pt x="216" y="961"/>
                    </a:lnTo>
                    <a:lnTo>
                      <a:pt x="225" y="952"/>
                    </a:lnTo>
                    <a:lnTo>
                      <a:pt x="234" y="943"/>
                    </a:lnTo>
                    <a:lnTo>
                      <a:pt x="244" y="934"/>
                    </a:lnTo>
                    <a:lnTo>
                      <a:pt x="252" y="925"/>
                    </a:lnTo>
                    <a:lnTo>
                      <a:pt x="252" y="919"/>
                    </a:lnTo>
                    <a:lnTo>
                      <a:pt x="252" y="913"/>
                    </a:lnTo>
                    <a:lnTo>
                      <a:pt x="264" y="901"/>
                    </a:lnTo>
                    <a:lnTo>
                      <a:pt x="275" y="888"/>
                    </a:lnTo>
                    <a:lnTo>
                      <a:pt x="275" y="883"/>
                    </a:lnTo>
                    <a:lnTo>
                      <a:pt x="275" y="877"/>
                    </a:lnTo>
                    <a:lnTo>
                      <a:pt x="281" y="871"/>
                    </a:lnTo>
                    <a:lnTo>
                      <a:pt x="288" y="865"/>
                    </a:lnTo>
                    <a:lnTo>
                      <a:pt x="288" y="859"/>
                    </a:lnTo>
                    <a:lnTo>
                      <a:pt x="288" y="852"/>
                    </a:lnTo>
                    <a:lnTo>
                      <a:pt x="300" y="840"/>
                    </a:lnTo>
                    <a:lnTo>
                      <a:pt x="312" y="829"/>
                    </a:lnTo>
                    <a:lnTo>
                      <a:pt x="325" y="817"/>
                    </a:lnTo>
                    <a:lnTo>
                      <a:pt x="336" y="805"/>
                    </a:lnTo>
                    <a:lnTo>
                      <a:pt x="336" y="799"/>
                    </a:lnTo>
                    <a:lnTo>
                      <a:pt x="336" y="792"/>
                    </a:lnTo>
                    <a:lnTo>
                      <a:pt x="346" y="784"/>
                    </a:lnTo>
                    <a:lnTo>
                      <a:pt x="354" y="775"/>
                    </a:lnTo>
                    <a:lnTo>
                      <a:pt x="363" y="765"/>
                    </a:lnTo>
                    <a:lnTo>
                      <a:pt x="373" y="756"/>
                    </a:lnTo>
                    <a:lnTo>
                      <a:pt x="373" y="751"/>
                    </a:lnTo>
                    <a:lnTo>
                      <a:pt x="373" y="744"/>
                    </a:lnTo>
                    <a:lnTo>
                      <a:pt x="384" y="733"/>
                    </a:lnTo>
                    <a:lnTo>
                      <a:pt x="396" y="721"/>
                    </a:lnTo>
                    <a:lnTo>
                      <a:pt x="396" y="715"/>
                    </a:lnTo>
                    <a:lnTo>
                      <a:pt x="396" y="709"/>
                    </a:lnTo>
                    <a:lnTo>
                      <a:pt x="405" y="700"/>
                    </a:lnTo>
                    <a:lnTo>
                      <a:pt x="414" y="690"/>
                    </a:lnTo>
                    <a:lnTo>
                      <a:pt x="423" y="682"/>
                    </a:lnTo>
                    <a:lnTo>
                      <a:pt x="432" y="673"/>
                    </a:lnTo>
                    <a:lnTo>
                      <a:pt x="432" y="667"/>
                    </a:lnTo>
                    <a:lnTo>
                      <a:pt x="432" y="661"/>
                    </a:lnTo>
                    <a:lnTo>
                      <a:pt x="442" y="652"/>
                    </a:lnTo>
                    <a:lnTo>
                      <a:pt x="450" y="642"/>
                    </a:lnTo>
                    <a:lnTo>
                      <a:pt x="459" y="633"/>
                    </a:lnTo>
                    <a:lnTo>
                      <a:pt x="469" y="625"/>
                    </a:lnTo>
                    <a:lnTo>
                      <a:pt x="469" y="619"/>
                    </a:lnTo>
                    <a:lnTo>
                      <a:pt x="469" y="613"/>
                    </a:lnTo>
                    <a:lnTo>
                      <a:pt x="484" y="598"/>
                    </a:lnTo>
                    <a:lnTo>
                      <a:pt x="498" y="583"/>
                    </a:lnTo>
                    <a:lnTo>
                      <a:pt x="513" y="568"/>
                    </a:lnTo>
                    <a:lnTo>
                      <a:pt x="529" y="552"/>
                    </a:lnTo>
                    <a:lnTo>
                      <a:pt x="529" y="547"/>
                    </a:lnTo>
                    <a:lnTo>
                      <a:pt x="529" y="540"/>
                    </a:lnTo>
                    <a:lnTo>
                      <a:pt x="537" y="532"/>
                    </a:lnTo>
                    <a:lnTo>
                      <a:pt x="546" y="523"/>
                    </a:lnTo>
                    <a:lnTo>
                      <a:pt x="555" y="515"/>
                    </a:lnTo>
                    <a:lnTo>
                      <a:pt x="565" y="505"/>
                    </a:lnTo>
                    <a:lnTo>
                      <a:pt x="565" y="499"/>
                    </a:lnTo>
                    <a:lnTo>
                      <a:pt x="565" y="493"/>
                    </a:lnTo>
                    <a:lnTo>
                      <a:pt x="582" y="475"/>
                    </a:lnTo>
                    <a:lnTo>
                      <a:pt x="600" y="457"/>
                    </a:lnTo>
                    <a:lnTo>
                      <a:pt x="618" y="438"/>
                    </a:lnTo>
                    <a:lnTo>
                      <a:pt x="636" y="421"/>
                    </a:lnTo>
                    <a:lnTo>
                      <a:pt x="636" y="415"/>
                    </a:lnTo>
                    <a:lnTo>
                      <a:pt x="636" y="408"/>
                    </a:lnTo>
                    <a:lnTo>
                      <a:pt x="657" y="388"/>
                    </a:lnTo>
                    <a:lnTo>
                      <a:pt x="677" y="367"/>
                    </a:lnTo>
                    <a:lnTo>
                      <a:pt x="698" y="346"/>
                    </a:lnTo>
                    <a:lnTo>
                      <a:pt x="720" y="325"/>
                    </a:lnTo>
                    <a:lnTo>
                      <a:pt x="720" y="319"/>
                    </a:lnTo>
                    <a:lnTo>
                      <a:pt x="720" y="312"/>
                    </a:lnTo>
                    <a:lnTo>
                      <a:pt x="759" y="273"/>
                    </a:lnTo>
                    <a:lnTo>
                      <a:pt x="798" y="234"/>
                    </a:lnTo>
                    <a:lnTo>
                      <a:pt x="837" y="196"/>
                    </a:lnTo>
                    <a:lnTo>
                      <a:pt x="875" y="157"/>
                    </a:lnTo>
                    <a:lnTo>
                      <a:pt x="915" y="117"/>
                    </a:lnTo>
                    <a:lnTo>
                      <a:pt x="954" y="79"/>
                    </a:lnTo>
                    <a:lnTo>
                      <a:pt x="993" y="40"/>
                    </a:lnTo>
                    <a:lnTo>
                      <a:pt x="1032" y="0"/>
                    </a:lnTo>
                    <a:lnTo>
                      <a:pt x="1038" y="0"/>
                    </a:lnTo>
                    <a:lnTo>
                      <a:pt x="1044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674" name="Freeform 234"/>
              <p:cNvSpPr>
                <a:spLocks/>
              </p:cNvSpPr>
              <p:nvPr/>
            </p:nvSpPr>
            <p:spPr bwMode="auto">
              <a:xfrm rot="60000" flipH="1">
                <a:off x="4000" y="2033"/>
                <a:ext cx="47" cy="4"/>
              </a:xfrm>
              <a:custGeom>
                <a:avLst/>
                <a:gdLst>
                  <a:gd name="T0" fmla="*/ 131 w 131"/>
                  <a:gd name="T1" fmla="*/ 12 h 12"/>
                  <a:gd name="T2" fmla="*/ 108 w 131"/>
                  <a:gd name="T3" fmla="*/ 12 h 12"/>
                  <a:gd name="T4" fmla="*/ 83 w 131"/>
                  <a:gd name="T5" fmla="*/ 12 h 12"/>
                  <a:gd name="T6" fmla="*/ 59 w 131"/>
                  <a:gd name="T7" fmla="*/ 12 h 12"/>
                  <a:gd name="T8" fmla="*/ 35 w 131"/>
                  <a:gd name="T9" fmla="*/ 12 h 12"/>
                  <a:gd name="T10" fmla="*/ 29 w 131"/>
                  <a:gd name="T11" fmla="*/ 7 h 12"/>
                  <a:gd name="T12" fmla="*/ 23 w 131"/>
                  <a:gd name="T13" fmla="*/ 0 h 12"/>
                  <a:gd name="T14" fmla="*/ 11 w 131"/>
                  <a:gd name="T15" fmla="*/ 0 h 12"/>
                  <a:gd name="T16" fmla="*/ 0 w 131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2">
                    <a:moveTo>
                      <a:pt x="131" y="12"/>
                    </a:moveTo>
                    <a:lnTo>
                      <a:pt x="108" y="12"/>
                    </a:lnTo>
                    <a:lnTo>
                      <a:pt x="83" y="12"/>
                    </a:lnTo>
                    <a:lnTo>
                      <a:pt x="59" y="12"/>
                    </a:lnTo>
                    <a:lnTo>
                      <a:pt x="35" y="12"/>
                    </a:lnTo>
                    <a:lnTo>
                      <a:pt x="29" y="7"/>
                    </a:lnTo>
                    <a:lnTo>
                      <a:pt x="23" y="0"/>
                    </a:lnTo>
                    <a:lnTo>
                      <a:pt x="11" y="0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675" name="Freeform 235"/>
              <p:cNvSpPr>
                <a:spLocks/>
              </p:cNvSpPr>
              <p:nvPr/>
            </p:nvSpPr>
            <p:spPr bwMode="auto">
              <a:xfrm rot="60000" flipH="1">
                <a:off x="4253" y="2037"/>
                <a:ext cx="48" cy="1"/>
              </a:xfrm>
              <a:custGeom>
                <a:avLst/>
                <a:gdLst>
                  <a:gd name="T0" fmla="*/ 0 w 143"/>
                  <a:gd name="T1" fmla="*/ 35 w 143"/>
                  <a:gd name="T2" fmla="*/ 70 w 143"/>
                  <a:gd name="T3" fmla="*/ 106 w 143"/>
                  <a:gd name="T4" fmla="*/ 143 w 1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43">
                    <a:moveTo>
                      <a:pt x="0" y="0"/>
                    </a:moveTo>
                    <a:lnTo>
                      <a:pt x="35" y="0"/>
                    </a:lnTo>
                    <a:lnTo>
                      <a:pt x="70" y="0"/>
                    </a:lnTo>
                    <a:lnTo>
                      <a:pt x="106" y="0"/>
                    </a:lnTo>
                    <a:lnTo>
                      <a:pt x="143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676" name="Freeform 236"/>
              <p:cNvSpPr>
                <a:spLocks/>
              </p:cNvSpPr>
              <p:nvPr/>
            </p:nvSpPr>
            <p:spPr bwMode="auto">
              <a:xfrm rot="60000" flipH="1">
                <a:off x="4171" y="2036"/>
                <a:ext cx="49" cy="1"/>
              </a:xfrm>
              <a:custGeom>
                <a:avLst/>
                <a:gdLst>
                  <a:gd name="T0" fmla="*/ 0 w 144"/>
                  <a:gd name="T1" fmla="*/ 35 w 144"/>
                  <a:gd name="T2" fmla="*/ 71 w 144"/>
                  <a:gd name="T3" fmla="*/ 107 w 144"/>
                  <a:gd name="T4" fmla="*/ 144 w 1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44">
                    <a:moveTo>
                      <a:pt x="0" y="0"/>
                    </a:moveTo>
                    <a:lnTo>
                      <a:pt x="35" y="0"/>
                    </a:lnTo>
                    <a:lnTo>
                      <a:pt x="71" y="0"/>
                    </a:lnTo>
                    <a:lnTo>
                      <a:pt x="107" y="0"/>
                    </a:lnTo>
                    <a:lnTo>
                      <a:pt x="144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677" name="Freeform 237"/>
              <p:cNvSpPr>
                <a:spLocks/>
              </p:cNvSpPr>
              <p:nvPr/>
            </p:nvSpPr>
            <p:spPr bwMode="auto">
              <a:xfrm rot="60000" flipH="1">
                <a:off x="4091" y="2035"/>
                <a:ext cx="47" cy="1"/>
              </a:xfrm>
              <a:custGeom>
                <a:avLst/>
                <a:gdLst>
                  <a:gd name="T0" fmla="*/ 0 w 132"/>
                  <a:gd name="T1" fmla="*/ 33 w 132"/>
                  <a:gd name="T2" fmla="*/ 65 w 132"/>
                  <a:gd name="T3" fmla="*/ 98 w 132"/>
                  <a:gd name="T4" fmla="*/ 132 w 13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32">
                    <a:moveTo>
                      <a:pt x="0" y="0"/>
                    </a:moveTo>
                    <a:lnTo>
                      <a:pt x="33" y="0"/>
                    </a:lnTo>
                    <a:lnTo>
                      <a:pt x="65" y="0"/>
                    </a:lnTo>
                    <a:lnTo>
                      <a:pt x="98" y="0"/>
                    </a:lnTo>
                    <a:lnTo>
                      <a:pt x="132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678" name="Freeform 238"/>
              <p:cNvSpPr>
                <a:spLocks/>
              </p:cNvSpPr>
              <p:nvPr/>
            </p:nvSpPr>
            <p:spPr bwMode="auto">
              <a:xfrm rot="60000" flipH="1">
                <a:off x="4544" y="1851"/>
                <a:ext cx="3" cy="189"/>
              </a:xfrm>
              <a:custGeom>
                <a:avLst/>
                <a:gdLst>
                  <a:gd name="T0" fmla="*/ 0 w 11"/>
                  <a:gd name="T1" fmla="*/ 793 h 793"/>
                  <a:gd name="T2" fmla="*/ 0 w 11"/>
                  <a:gd name="T3" fmla="*/ 769 h 793"/>
                  <a:gd name="T4" fmla="*/ 0 w 11"/>
                  <a:gd name="T5" fmla="*/ 745 h 793"/>
                  <a:gd name="T6" fmla="*/ 0 w 11"/>
                  <a:gd name="T7" fmla="*/ 721 h 793"/>
                  <a:gd name="T8" fmla="*/ 0 w 11"/>
                  <a:gd name="T9" fmla="*/ 697 h 793"/>
                  <a:gd name="T10" fmla="*/ 0 w 11"/>
                  <a:gd name="T11" fmla="*/ 672 h 793"/>
                  <a:gd name="T12" fmla="*/ 0 w 11"/>
                  <a:gd name="T13" fmla="*/ 649 h 793"/>
                  <a:gd name="T14" fmla="*/ 0 w 11"/>
                  <a:gd name="T15" fmla="*/ 624 h 793"/>
                  <a:gd name="T16" fmla="*/ 0 w 11"/>
                  <a:gd name="T17" fmla="*/ 601 h 793"/>
                  <a:gd name="T18" fmla="*/ 5 w 11"/>
                  <a:gd name="T19" fmla="*/ 595 h 793"/>
                  <a:gd name="T20" fmla="*/ 11 w 11"/>
                  <a:gd name="T21" fmla="*/ 589 h 793"/>
                  <a:gd name="T22" fmla="*/ 11 w 11"/>
                  <a:gd name="T23" fmla="*/ 578 h 793"/>
                  <a:gd name="T24" fmla="*/ 11 w 11"/>
                  <a:gd name="T25" fmla="*/ 565 h 793"/>
                  <a:gd name="T26" fmla="*/ 5 w 11"/>
                  <a:gd name="T27" fmla="*/ 559 h 793"/>
                  <a:gd name="T28" fmla="*/ 0 w 11"/>
                  <a:gd name="T29" fmla="*/ 553 h 793"/>
                  <a:gd name="T30" fmla="*/ 0 w 11"/>
                  <a:gd name="T31" fmla="*/ 526 h 793"/>
                  <a:gd name="T32" fmla="*/ 0 w 11"/>
                  <a:gd name="T33" fmla="*/ 499 h 793"/>
                  <a:gd name="T34" fmla="*/ 0 w 11"/>
                  <a:gd name="T35" fmla="*/ 472 h 793"/>
                  <a:gd name="T36" fmla="*/ 0 w 11"/>
                  <a:gd name="T37" fmla="*/ 445 h 793"/>
                  <a:gd name="T38" fmla="*/ 0 w 11"/>
                  <a:gd name="T39" fmla="*/ 418 h 793"/>
                  <a:gd name="T40" fmla="*/ 0 w 11"/>
                  <a:gd name="T41" fmla="*/ 391 h 793"/>
                  <a:gd name="T42" fmla="*/ 0 w 11"/>
                  <a:gd name="T43" fmla="*/ 364 h 793"/>
                  <a:gd name="T44" fmla="*/ 0 w 11"/>
                  <a:gd name="T45" fmla="*/ 336 h 793"/>
                  <a:gd name="T46" fmla="*/ 5 w 11"/>
                  <a:gd name="T47" fmla="*/ 330 h 793"/>
                  <a:gd name="T48" fmla="*/ 11 w 11"/>
                  <a:gd name="T49" fmla="*/ 324 h 793"/>
                  <a:gd name="T50" fmla="*/ 11 w 11"/>
                  <a:gd name="T51" fmla="*/ 283 h 793"/>
                  <a:gd name="T52" fmla="*/ 11 w 11"/>
                  <a:gd name="T53" fmla="*/ 244 h 793"/>
                  <a:gd name="T54" fmla="*/ 11 w 11"/>
                  <a:gd name="T55" fmla="*/ 203 h 793"/>
                  <a:gd name="T56" fmla="*/ 11 w 11"/>
                  <a:gd name="T57" fmla="*/ 163 h 793"/>
                  <a:gd name="T58" fmla="*/ 11 w 11"/>
                  <a:gd name="T59" fmla="*/ 122 h 793"/>
                  <a:gd name="T60" fmla="*/ 11 w 11"/>
                  <a:gd name="T61" fmla="*/ 82 h 793"/>
                  <a:gd name="T62" fmla="*/ 11 w 11"/>
                  <a:gd name="T63" fmla="*/ 41 h 793"/>
                  <a:gd name="T64" fmla="*/ 11 w 11"/>
                  <a:gd name="T65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" h="793">
                    <a:moveTo>
                      <a:pt x="0" y="793"/>
                    </a:moveTo>
                    <a:lnTo>
                      <a:pt x="0" y="769"/>
                    </a:lnTo>
                    <a:lnTo>
                      <a:pt x="0" y="745"/>
                    </a:lnTo>
                    <a:lnTo>
                      <a:pt x="0" y="721"/>
                    </a:lnTo>
                    <a:lnTo>
                      <a:pt x="0" y="697"/>
                    </a:lnTo>
                    <a:lnTo>
                      <a:pt x="0" y="672"/>
                    </a:lnTo>
                    <a:lnTo>
                      <a:pt x="0" y="649"/>
                    </a:lnTo>
                    <a:lnTo>
                      <a:pt x="0" y="624"/>
                    </a:lnTo>
                    <a:lnTo>
                      <a:pt x="0" y="601"/>
                    </a:lnTo>
                    <a:lnTo>
                      <a:pt x="5" y="595"/>
                    </a:lnTo>
                    <a:lnTo>
                      <a:pt x="11" y="589"/>
                    </a:lnTo>
                    <a:lnTo>
                      <a:pt x="11" y="578"/>
                    </a:lnTo>
                    <a:lnTo>
                      <a:pt x="11" y="565"/>
                    </a:lnTo>
                    <a:lnTo>
                      <a:pt x="5" y="559"/>
                    </a:lnTo>
                    <a:lnTo>
                      <a:pt x="0" y="553"/>
                    </a:lnTo>
                    <a:lnTo>
                      <a:pt x="0" y="526"/>
                    </a:lnTo>
                    <a:lnTo>
                      <a:pt x="0" y="499"/>
                    </a:lnTo>
                    <a:lnTo>
                      <a:pt x="0" y="472"/>
                    </a:lnTo>
                    <a:lnTo>
                      <a:pt x="0" y="445"/>
                    </a:lnTo>
                    <a:lnTo>
                      <a:pt x="0" y="418"/>
                    </a:lnTo>
                    <a:lnTo>
                      <a:pt x="0" y="391"/>
                    </a:lnTo>
                    <a:lnTo>
                      <a:pt x="0" y="364"/>
                    </a:lnTo>
                    <a:lnTo>
                      <a:pt x="0" y="336"/>
                    </a:lnTo>
                    <a:lnTo>
                      <a:pt x="5" y="330"/>
                    </a:lnTo>
                    <a:lnTo>
                      <a:pt x="11" y="324"/>
                    </a:lnTo>
                    <a:lnTo>
                      <a:pt x="11" y="283"/>
                    </a:lnTo>
                    <a:lnTo>
                      <a:pt x="11" y="244"/>
                    </a:lnTo>
                    <a:lnTo>
                      <a:pt x="11" y="203"/>
                    </a:lnTo>
                    <a:lnTo>
                      <a:pt x="11" y="163"/>
                    </a:lnTo>
                    <a:lnTo>
                      <a:pt x="11" y="122"/>
                    </a:lnTo>
                    <a:lnTo>
                      <a:pt x="11" y="82"/>
                    </a:lnTo>
                    <a:lnTo>
                      <a:pt x="11" y="41"/>
                    </a:lnTo>
                    <a:lnTo>
                      <a:pt x="11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679" name="Freeform 239"/>
              <p:cNvSpPr>
                <a:spLocks/>
              </p:cNvSpPr>
              <p:nvPr/>
            </p:nvSpPr>
            <p:spPr bwMode="auto">
              <a:xfrm rot="60000" flipH="1">
                <a:off x="4509" y="2040"/>
                <a:ext cx="36" cy="1"/>
              </a:xfrm>
              <a:custGeom>
                <a:avLst/>
                <a:gdLst>
                  <a:gd name="T0" fmla="*/ 107 w 107"/>
                  <a:gd name="T1" fmla="*/ 80 w 107"/>
                  <a:gd name="T2" fmla="*/ 54 w 107"/>
                  <a:gd name="T3" fmla="*/ 27 w 107"/>
                  <a:gd name="T4" fmla="*/ 0 w 10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07">
                    <a:moveTo>
                      <a:pt x="107" y="0"/>
                    </a:moveTo>
                    <a:lnTo>
                      <a:pt x="80" y="0"/>
                    </a:lnTo>
                    <a:lnTo>
                      <a:pt x="54" y="0"/>
                    </a:lnTo>
                    <a:lnTo>
                      <a:pt x="27" y="0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680" name="Freeform 240"/>
              <p:cNvSpPr>
                <a:spLocks/>
              </p:cNvSpPr>
              <p:nvPr/>
            </p:nvSpPr>
            <p:spPr bwMode="auto">
              <a:xfrm rot="60000" flipH="1">
                <a:off x="4422" y="2038"/>
                <a:ext cx="49" cy="1"/>
              </a:xfrm>
              <a:custGeom>
                <a:avLst/>
                <a:gdLst>
                  <a:gd name="T0" fmla="*/ 0 w 144"/>
                  <a:gd name="T1" fmla="*/ 37 w 144"/>
                  <a:gd name="T2" fmla="*/ 72 w 144"/>
                  <a:gd name="T3" fmla="*/ 108 w 144"/>
                  <a:gd name="T4" fmla="*/ 144 w 1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44">
                    <a:moveTo>
                      <a:pt x="0" y="0"/>
                    </a:moveTo>
                    <a:lnTo>
                      <a:pt x="37" y="0"/>
                    </a:lnTo>
                    <a:lnTo>
                      <a:pt x="72" y="0"/>
                    </a:lnTo>
                    <a:lnTo>
                      <a:pt x="108" y="0"/>
                    </a:lnTo>
                    <a:lnTo>
                      <a:pt x="144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681" name="Freeform 241"/>
              <p:cNvSpPr>
                <a:spLocks/>
              </p:cNvSpPr>
              <p:nvPr/>
            </p:nvSpPr>
            <p:spPr bwMode="auto">
              <a:xfrm rot="60000" flipH="1">
                <a:off x="4336" y="2037"/>
                <a:ext cx="44" cy="1"/>
              </a:xfrm>
              <a:custGeom>
                <a:avLst/>
                <a:gdLst>
                  <a:gd name="T0" fmla="*/ 0 w 132"/>
                  <a:gd name="T1" fmla="*/ 33 w 132"/>
                  <a:gd name="T2" fmla="*/ 66 w 132"/>
                  <a:gd name="T3" fmla="*/ 99 w 132"/>
                  <a:gd name="T4" fmla="*/ 132 w 13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32">
                    <a:moveTo>
                      <a:pt x="0" y="0"/>
                    </a:moveTo>
                    <a:lnTo>
                      <a:pt x="33" y="0"/>
                    </a:lnTo>
                    <a:lnTo>
                      <a:pt x="66" y="0"/>
                    </a:lnTo>
                    <a:lnTo>
                      <a:pt x="99" y="0"/>
                    </a:lnTo>
                    <a:lnTo>
                      <a:pt x="132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682" name="Freeform 242"/>
              <p:cNvSpPr>
                <a:spLocks/>
              </p:cNvSpPr>
              <p:nvPr/>
            </p:nvSpPr>
            <p:spPr bwMode="auto">
              <a:xfrm rot="60000" flipH="1">
                <a:off x="4333" y="1924"/>
                <a:ext cx="4" cy="112"/>
              </a:xfrm>
              <a:custGeom>
                <a:avLst/>
                <a:gdLst>
                  <a:gd name="T0" fmla="*/ 0 w 11"/>
                  <a:gd name="T1" fmla="*/ 469 h 469"/>
                  <a:gd name="T2" fmla="*/ 5 w 11"/>
                  <a:gd name="T3" fmla="*/ 463 h 469"/>
                  <a:gd name="T4" fmla="*/ 11 w 11"/>
                  <a:gd name="T5" fmla="*/ 456 h 469"/>
                  <a:gd name="T6" fmla="*/ 11 w 11"/>
                  <a:gd name="T7" fmla="*/ 400 h 469"/>
                  <a:gd name="T8" fmla="*/ 11 w 11"/>
                  <a:gd name="T9" fmla="*/ 343 h 469"/>
                  <a:gd name="T10" fmla="*/ 11 w 11"/>
                  <a:gd name="T11" fmla="*/ 285 h 469"/>
                  <a:gd name="T12" fmla="*/ 11 w 11"/>
                  <a:gd name="T13" fmla="*/ 229 h 469"/>
                  <a:gd name="T14" fmla="*/ 11 w 11"/>
                  <a:gd name="T15" fmla="*/ 172 h 469"/>
                  <a:gd name="T16" fmla="*/ 11 w 11"/>
                  <a:gd name="T17" fmla="*/ 114 h 469"/>
                  <a:gd name="T18" fmla="*/ 11 w 11"/>
                  <a:gd name="T19" fmla="*/ 58 h 469"/>
                  <a:gd name="T20" fmla="*/ 11 w 11"/>
                  <a:gd name="T21" fmla="*/ 0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469">
                    <a:moveTo>
                      <a:pt x="0" y="469"/>
                    </a:moveTo>
                    <a:lnTo>
                      <a:pt x="5" y="463"/>
                    </a:lnTo>
                    <a:lnTo>
                      <a:pt x="11" y="456"/>
                    </a:lnTo>
                    <a:lnTo>
                      <a:pt x="11" y="400"/>
                    </a:lnTo>
                    <a:lnTo>
                      <a:pt x="11" y="343"/>
                    </a:lnTo>
                    <a:lnTo>
                      <a:pt x="11" y="285"/>
                    </a:lnTo>
                    <a:lnTo>
                      <a:pt x="11" y="229"/>
                    </a:lnTo>
                    <a:lnTo>
                      <a:pt x="11" y="172"/>
                    </a:lnTo>
                    <a:lnTo>
                      <a:pt x="11" y="114"/>
                    </a:lnTo>
                    <a:lnTo>
                      <a:pt x="11" y="58"/>
                    </a:lnTo>
                    <a:lnTo>
                      <a:pt x="11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683" name="Freeform 243"/>
              <p:cNvSpPr>
                <a:spLocks/>
              </p:cNvSpPr>
              <p:nvPr/>
            </p:nvSpPr>
            <p:spPr bwMode="auto">
              <a:xfrm rot="60000" flipH="1">
                <a:off x="4666" y="2038"/>
                <a:ext cx="38" cy="1"/>
              </a:xfrm>
              <a:custGeom>
                <a:avLst/>
                <a:gdLst>
                  <a:gd name="T0" fmla="*/ 0 w 109"/>
                  <a:gd name="T1" fmla="*/ 27 w 109"/>
                  <a:gd name="T2" fmla="*/ 54 w 109"/>
                  <a:gd name="T3" fmla="*/ 80 w 109"/>
                  <a:gd name="T4" fmla="*/ 109 w 10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09">
                    <a:moveTo>
                      <a:pt x="0" y="0"/>
                    </a:moveTo>
                    <a:lnTo>
                      <a:pt x="27" y="0"/>
                    </a:lnTo>
                    <a:lnTo>
                      <a:pt x="54" y="0"/>
                    </a:lnTo>
                    <a:lnTo>
                      <a:pt x="80" y="0"/>
                    </a:lnTo>
                    <a:lnTo>
                      <a:pt x="109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684" name="Freeform 244"/>
              <p:cNvSpPr>
                <a:spLocks/>
              </p:cNvSpPr>
              <p:nvPr/>
            </p:nvSpPr>
            <p:spPr bwMode="auto">
              <a:xfrm rot="60000" flipH="1">
                <a:off x="4592" y="2037"/>
                <a:ext cx="32" cy="1"/>
              </a:xfrm>
              <a:custGeom>
                <a:avLst/>
                <a:gdLst>
                  <a:gd name="T0" fmla="*/ 0 w 96"/>
                  <a:gd name="T1" fmla="*/ 24 w 96"/>
                  <a:gd name="T2" fmla="*/ 48 w 96"/>
                  <a:gd name="T3" fmla="*/ 72 w 96"/>
                  <a:gd name="T4" fmla="*/ 96 w 9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96">
                    <a:moveTo>
                      <a:pt x="0" y="0"/>
                    </a:moveTo>
                    <a:lnTo>
                      <a:pt x="24" y="0"/>
                    </a:lnTo>
                    <a:lnTo>
                      <a:pt x="48" y="0"/>
                    </a:lnTo>
                    <a:lnTo>
                      <a:pt x="72" y="0"/>
                    </a:lnTo>
                    <a:lnTo>
                      <a:pt x="96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685" name="Freeform 245"/>
              <p:cNvSpPr>
                <a:spLocks/>
              </p:cNvSpPr>
              <p:nvPr/>
            </p:nvSpPr>
            <p:spPr bwMode="auto">
              <a:xfrm rot="60000" flipH="1">
                <a:off x="3955" y="1851"/>
                <a:ext cx="28" cy="2"/>
              </a:xfrm>
              <a:custGeom>
                <a:avLst/>
                <a:gdLst>
                  <a:gd name="T0" fmla="*/ 84 w 84"/>
                  <a:gd name="T1" fmla="*/ 13 h 13"/>
                  <a:gd name="T2" fmla="*/ 78 w 84"/>
                  <a:gd name="T3" fmla="*/ 7 h 13"/>
                  <a:gd name="T4" fmla="*/ 71 w 84"/>
                  <a:gd name="T5" fmla="*/ 0 h 13"/>
                  <a:gd name="T6" fmla="*/ 54 w 84"/>
                  <a:gd name="T7" fmla="*/ 0 h 13"/>
                  <a:gd name="T8" fmla="*/ 36 w 84"/>
                  <a:gd name="T9" fmla="*/ 0 h 13"/>
                  <a:gd name="T10" fmla="*/ 18 w 84"/>
                  <a:gd name="T11" fmla="*/ 0 h 13"/>
                  <a:gd name="T12" fmla="*/ 0 w 84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3">
                    <a:moveTo>
                      <a:pt x="84" y="13"/>
                    </a:moveTo>
                    <a:lnTo>
                      <a:pt x="78" y="7"/>
                    </a:lnTo>
                    <a:lnTo>
                      <a:pt x="71" y="0"/>
                    </a:lnTo>
                    <a:lnTo>
                      <a:pt x="54" y="0"/>
                    </a:lnTo>
                    <a:lnTo>
                      <a:pt x="36" y="0"/>
                    </a:lnTo>
                    <a:lnTo>
                      <a:pt x="18" y="0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686" name="Freeform 246"/>
              <p:cNvSpPr>
                <a:spLocks/>
              </p:cNvSpPr>
              <p:nvPr/>
            </p:nvSpPr>
            <p:spPr bwMode="auto">
              <a:xfrm rot="60000" flipH="1">
                <a:off x="4100" y="1850"/>
                <a:ext cx="41" cy="4"/>
              </a:xfrm>
              <a:custGeom>
                <a:avLst/>
                <a:gdLst>
                  <a:gd name="T0" fmla="*/ 119 w 119"/>
                  <a:gd name="T1" fmla="*/ 12 h 12"/>
                  <a:gd name="T2" fmla="*/ 114 w 119"/>
                  <a:gd name="T3" fmla="*/ 7 h 12"/>
                  <a:gd name="T4" fmla="*/ 108 w 119"/>
                  <a:gd name="T5" fmla="*/ 0 h 12"/>
                  <a:gd name="T6" fmla="*/ 81 w 119"/>
                  <a:gd name="T7" fmla="*/ 0 h 12"/>
                  <a:gd name="T8" fmla="*/ 54 w 119"/>
                  <a:gd name="T9" fmla="*/ 0 h 12"/>
                  <a:gd name="T10" fmla="*/ 27 w 119"/>
                  <a:gd name="T11" fmla="*/ 0 h 12"/>
                  <a:gd name="T12" fmla="*/ 0 w 119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" h="12">
                    <a:moveTo>
                      <a:pt x="119" y="12"/>
                    </a:moveTo>
                    <a:lnTo>
                      <a:pt x="114" y="7"/>
                    </a:lnTo>
                    <a:lnTo>
                      <a:pt x="108" y="0"/>
                    </a:lnTo>
                    <a:lnTo>
                      <a:pt x="81" y="0"/>
                    </a:lnTo>
                    <a:lnTo>
                      <a:pt x="54" y="0"/>
                    </a:lnTo>
                    <a:lnTo>
                      <a:pt x="27" y="0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687" name="Freeform 247"/>
              <p:cNvSpPr>
                <a:spLocks/>
              </p:cNvSpPr>
              <p:nvPr/>
            </p:nvSpPr>
            <p:spPr bwMode="auto">
              <a:xfrm rot="60000" flipH="1">
                <a:off x="4020" y="1852"/>
                <a:ext cx="47" cy="1"/>
              </a:xfrm>
              <a:custGeom>
                <a:avLst/>
                <a:gdLst>
                  <a:gd name="T0" fmla="*/ 0 w 133"/>
                  <a:gd name="T1" fmla="*/ 33 w 133"/>
                  <a:gd name="T2" fmla="*/ 67 w 133"/>
                  <a:gd name="T3" fmla="*/ 100 w 133"/>
                  <a:gd name="T4" fmla="*/ 133 w 13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33">
                    <a:moveTo>
                      <a:pt x="0" y="0"/>
                    </a:moveTo>
                    <a:lnTo>
                      <a:pt x="33" y="0"/>
                    </a:lnTo>
                    <a:lnTo>
                      <a:pt x="67" y="0"/>
                    </a:lnTo>
                    <a:lnTo>
                      <a:pt x="100" y="0"/>
                    </a:lnTo>
                    <a:lnTo>
                      <a:pt x="133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688" name="Freeform 248"/>
              <p:cNvSpPr>
                <a:spLocks/>
              </p:cNvSpPr>
              <p:nvPr/>
            </p:nvSpPr>
            <p:spPr bwMode="auto">
              <a:xfrm rot="60000" flipH="1">
                <a:off x="4272" y="1851"/>
                <a:ext cx="49" cy="2"/>
              </a:xfrm>
              <a:custGeom>
                <a:avLst/>
                <a:gdLst>
                  <a:gd name="T0" fmla="*/ 145 w 145"/>
                  <a:gd name="T1" fmla="*/ 11 h 11"/>
                  <a:gd name="T2" fmla="*/ 136 w 145"/>
                  <a:gd name="T3" fmla="*/ 11 h 11"/>
                  <a:gd name="T4" fmla="*/ 127 w 145"/>
                  <a:gd name="T5" fmla="*/ 11 h 11"/>
                  <a:gd name="T6" fmla="*/ 118 w 145"/>
                  <a:gd name="T7" fmla="*/ 11 h 11"/>
                  <a:gd name="T8" fmla="*/ 108 w 145"/>
                  <a:gd name="T9" fmla="*/ 11 h 11"/>
                  <a:gd name="T10" fmla="*/ 103 w 145"/>
                  <a:gd name="T11" fmla="*/ 6 h 11"/>
                  <a:gd name="T12" fmla="*/ 96 w 145"/>
                  <a:gd name="T13" fmla="*/ 0 h 11"/>
                  <a:gd name="T14" fmla="*/ 73 w 145"/>
                  <a:gd name="T15" fmla="*/ 0 h 11"/>
                  <a:gd name="T16" fmla="*/ 48 w 145"/>
                  <a:gd name="T17" fmla="*/ 0 h 11"/>
                  <a:gd name="T18" fmla="*/ 25 w 145"/>
                  <a:gd name="T19" fmla="*/ 0 h 11"/>
                  <a:gd name="T20" fmla="*/ 0 w 145"/>
                  <a:gd name="T2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5" h="11">
                    <a:moveTo>
                      <a:pt x="145" y="11"/>
                    </a:moveTo>
                    <a:lnTo>
                      <a:pt x="136" y="11"/>
                    </a:lnTo>
                    <a:lnTo>
                      <a:pt x="127" y="11"/>
                    </a:lnTo>
                    <a:lnTo>
                      <a:pt x="118" y="11"/>
                    </a:lnTo>
                    <a:lnTo>
                      <a:pt x="108" y="11"/>
                    </a:lnTo>
                    <a:lnTo>
                      <a:pt x="103" y="6"/>
                    </a:lnTo>
                    <a:lnTo>
                      <a:pt x="96" y="0"/>
                    </a:lnTo>
                    <a:lnTo>
                      <a:pt x="73" y="0"/>
                    </a:lnTo>
                    <a:lnTo>
                      <a:pt x="48" y="0"/>
                    </a:ln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689" name="Freeform 249"/>
              <p:cNvSpPr>
                <a:spLocks/>
              </p:cNvSpPr>
              <p:nvPr/>
            </p:nvSpPr>
            <p:spPr bwMode="auto">
              <a:xfrm rot="60000" flipH="1">
                <a:off x="4177" y="1851"/>
                <a:ext cx="53" cy="1"/>
              </a:xfrm>
              <a:custGeom>
                <a:avLst/>
                <a:gdLst>
                  <a:gd name="T0" fmla="*/ 0 w 156"/>
                  <a:gd name="T1" fmla="*/ 39 w 156"/>
                  <a:gd name="T2" fmla="*/ 78 w 156"/>
                  <a:gd name="T3" fmla="*/ 116 w 156"/>
                  <a:gd name="T4" fmla="*/ 156 w 15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56">
                    <a:moveTo>
                      <a:pt x="0" y="0"/>
                    </a:moveTo>
                    <a:lnTo>
                      <a:pt x="39" y="0"/>
                    </a:lnTo>
                    <a:lnTo>
                      <a:pt x="78" y="0"/>
                    </a:lnTo>
                    <a:lnTo>
                      <a:pt x="116" y="0"/>
                    </a:lnTo>
                    <a:lnTo>
                      <a:pt x="156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690" name="Freeform 250"/>
              <p:cNvSpPr>
                <a:spLocks/>
              </p:cNvSpPr>
              <p:nvPr/>
            </p:nvSpPr>
            <p:spPr bwMode="auto">
              <a:xfrm rot="60000" flipH="1">
                <a:off x="4442" y="1850"/>
                <a:ext cx="41" cy="4"/>
              </a:xfrm>
              <a:custGeom>
                <a:avLst/>
                <a:gdLst>
                  <a:gd name="T0" fmla="*/ 120 w 120"/>
                  <a:gd name="T1" fmla="*/ 13 h 13"/>
                  <a:gd name="T2" fmla="*/ 103 w 120"/>
                  <a:gd name="T3" fmla="*/ 13 h 13"/>
                  <a:gd name="T4" fmla="*/ 85 w 120"/>
                  <a:gd name="T5" fmla="*/ 13 h 13"/>
                  <a:gd name="T6" fmla="*/ 66 w 120"/>
                  <a:gd name="T7" fmla="*/ 13 h 13"/>
                  <a:gd name="T8" fmla="*/ 49 w 120"/>
                  <a:gd name="T9" fmla="*/ 13 h 13"/>
                  <a:gd name="T10" fmla="*/ 43 w 120"/>
                  <a:gd name="T11" fmla="*/ 7 h 13"/>
                  <a:gd name="T12" fmla="*/ 36 w 120"/>
                  <a:gd name="T13" fmla="*/ 0 h 13"/>
                  <a:gd name="T14" fmla="*/ 28 w 120"/>
                  <a:gd name="T15" fmla="*/ 0 h 13"/>
                  <a:gd name="T16" fmla="*/ 18 w 120"/>
                  <a:gd name="T17" fmla="*/ 0 h 13"/>
                  <a:gd name="T18" fmla="*/ 9 w 120"/>
                  <a:gd name="T19" fmla="*/ 0 h 13"/>
                  <a:gd name="T20" fmla="*/ 0 w 120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13">
                    <a:moveTo>
                      <a:pt x="120" y="13"/>
                    </a:moveTo>
                    <a:lnTo>
                      <a:pt x="103" y="13"/>
                    </a:lnTo>
                    <a:lnTo>
                      <a:pt x="85" y="13"/>
                    </a:lnTo>
                    <a:lnTo>
                      <a:pt x="66" y="13"/>
                    </a:lnTo>
                    <a:lnTo>
                      <a:pt x="49" y="13"/>
                    </a:lnTo>
                    <a:lnTo>
                      <a:pt x="43" y="7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18" y="0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691" name="Freeform 251"/>
              <p:cNvSpPr>
                <a:spLocks/>
              </p:cNvSpPr>
              <p:nvPr/>
            </p:nvSpPr>
            <p:spPr bwMode="auto">
              <a:xfrm rot="60000" flipH="1">
                <a:off x="4363" y="1852"/>
                <a:ext cx="41" cy="1"/>
              </a:xfrm>
              <a:custGeom>
                <a:avLst/>
                <a:gdLst>
                  <a:gd name="T0" fmla="*/ 0 w 121"/>
                  <a:gd name="T1" fmla="*/ 31 w 121"/>
                  <a:gd name="T2" fmla="*/ 60 w 121"/>
                  <a:gd name="T3" fmla="*/ 90 w 121"/>
                  <a:gd name="T4" fmla="*/ 121 w 12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21">
                    <a:moveTo>
                      <a:pt x="0" y="0"/>
                    </a:moveTo>
                    <a:lnTo>
                      <a:pt x="31" y="0"/>
                    </a:lnTo>
                    <a:lnTo>
                      <a:pt x="60" y="0"/>
                    </a:lnTo>
                    <a:lnTo>
                      <a:pt x="90" y="0"/>
                    </a:lnTo>
                    <a:lnTo>
                      <a:pt x="121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692" name="Freeform 252"/>
              <p:cNvSpPr>
                <a:spLocks/>
              </p:cNvSpPr>
              <p:nvPr/>
            </p:nvSpPr>
            <p:spPr bwMode="auto">
              <a:xfrm rot="60000" flipH="1">
                <a:off x="4595" y="1850"/>
                <a:ext cx="32" cy="2"/>
              </a:xfrm>
              <a:custGeom>
                <a:avLst/>
                <a:gdLst>
                  <a:gd name="T0" fmla="*/ 96 w 96"/>
                  <a:gd name="T1" fmla="*/ 12 h 12"/>
                  <a:gd name="T2" fmla="*/ 81 w 96"/>
                  <a:gd name="T3" fmla="*/ 12 h 12"/>
                  <a:gd name="T4" fmla="*/ 66 w 96"/>
                  <a:gd name="T5" fmla="*/ 12 h 12"/>
                  <a:gd name="T6" fmla="*/ 52 w 96"/>
                  <a:gd name="T7" fmla="*/ 12 h 12"/>
                  <a:gd name="T8" fmla="*/ 36 w 96"/>
                  <a:gd name="T9" fmla="*/ 12 h 12"/>
                  <a:gd name="T10" fmla="*/ 31 w 96"/>
                  <a:gd name="T11" fmla="*/ 7 h 12"/>
                  <a:gd name="T12" fmla="*/ 25 w 96"/>
                  <a:gd name="T13" fmla="*/ 0 h 12"/>
                  <a:gd name="T14" fmla="*/ 13 w 96"/>
                  <a:gd name="T15" fmla="*/ 0 h 12"/>
                  <a:gd name="T16" fmla="*/ 0 w 96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12">
                    <a:moveTo>
                      <a:pt x="96" y="12"/>
                    </a:moveTo>
                    <a:lnTo>
                      <a:pt x="81" y="12"/>
                    </a:lnTo>
                    <a:lnTo>
                      <a:pt x="66" y="12"/>
                    </a:lnTo>
                    <a:lnTo>
                      <a:pt x="52" y="12"/>
                    </a:lnTo>
                    <a:lnTo>
                      <a:pt x="36" y="12"/>
                    </a:lnTo>
                    <a:lnTo>
                      <a:pt x="31" y="7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693" name="Freeform 253"/>
              <p:cNvSpPr>
                <a:spLocks/>
              </p:cNvSpPr>
              <p:nvPr/>
            </p:nvSpPr>
            <p:spPr bwMode="auto">
              <a:xfrm rot="60000" flipH="1">
                <a:off x="4545" y="1851"/>
                <a:ext cx="21" cy="2"/>
              </a:xfrm>
              <a:custGeom>
                <a:avLst/>
                <a:gdLst>
                  <a:gd name="T0" fmla="*/ 0 w 59"/>
                  <a:gd name="T1" fmla="*/ 15 w 59"/>
                  <a:gd name="T2" fmla="*/ 30 w 59"/>
                  <a:gd name="T3" fmla="*/ 44 w 59"/>
                  <a:gd name="T4" fmla="*/ 59 w 5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59">
                    <a:moveTo>
                      <a:pt x="0" y="0"/>
                    </a:moveTo>
                    <a:lnTo>
                      <a:pt x="15" y="0"/>
                    </a:lnTo>
                    <a:lnTo>
                      <a:pt x="30" y="0"/>
                    </a:lnTo>
                    <a:lnTo>
                      <a:pt x="44" y="0"/>
                    </a:lnTo>
                    <a:lnTo>
                      <a:pt x="59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694" name="Freeform 254"/>
              <p:cNvSpPr>
                <a:spLocks/>
              </p:cNvSpPr>
              <p:nvPr/>
            </p:nvSpPr>
            <p:spPr bwMode="auto">
              <a:xfrm rot="60000" flipH="1">
                <a:off x="4524" y="1851"/>
                <a:ext cx="21" cy="2"/>
              </a:xfrm>
              <a:custGeom>
                <a:avLst/>
                <a:gdLst>
                  <a:gd name="T0" fmla="*/ 0 w 61"/>
                  <a:gd name="T1" fmla="*/ 16 w 61"/>
                  <a:gd name="T2" fmla="*/ 31 w 61"/>
                  <a:gd name="T3" fmla="*/ 46 w 61"/>
                  <a:gd name="T4" fmla="*/ 61 w 6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61">
                    <a:moveTo>
                      <a:pt x="0" y="0"/>
                    </a:moveTo>
                    <a:lnTo>
                      <a:pt x="16" y="0"/>
                    </a:lnTo>
                    <a:lnTo>
                      <a:pt x="31" y="0"/>
                    </a:lnTo>
                    <a:lnTo>
                      <a:pt x="46" y="0"/>
                    </a:lnTo>
                    <a:lnTo>
                      <a:pt x="61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695" name="Freeform 255"/>
              <p:cNvSpPr>
                <a:spLocks/>
              </p:cNvSpPr>
              <p:nvPr/>
            </p:nvSpPr>
            <p:spPr bwMode="auto">
              <a:xfrm rot="60000" flipH="1">
                <a:off x="4627" y="1844"/>
                <a:ext cx="4" cy="6"/>
              </a:xfrm>
              <a:custGeom>
                <a:avLst/>
                <a:gdLst>
                  <a:gd name="T0" fmla="*/ 12 w 12"/>
                  <a:gd name="T1" fmla="*/ 25 h 25"/>
                  <a:gd name="T2" fmla="*/ 12 w 12"/>
                  <a:gd name="T3" fmla="*/ 19 h 25"/>
                  <a:gd name="T4" fmla="*/ 12 w 12"/>
                  <a:gd name="T5" fmla="*/ 13 h 25"/>
                  <a:gd name="T6" fmla="*/ 6 w 12"/>
                  <a:gd name="T7" fmla="*/ 8 h 25"/>
                  <a:gd name="T8" fmla="*/ 0 w 12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5">
                    <a:moveTo>
                      <a:pt x="12" y="25"/>
                    </a:moveTo>
                    <a:lnTo>
                      <a:pt x="12" y="19"/>
                    </a:lnTo>
                    <a:lnTo>
                      <a:pt x="12" y="13"/>
                    </a:lnTo>
                    <a:lnTo>
                      <a:pt x="6" y="8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696" name="Freeform 256"/>
              <p:cNvSpPr>
                <a:spLocks/>
              </p:cNvSpPr>
              <p:nvPr/>
            </p:nvSpPr>
            <p:spPr bwMode="auto">
              <a:xfrm rot="60000" flipH="1">
                <a:off x="4611" y="1785"/>
                <a:ext cx="14" cy="34"/>
              </a:xfrm>
              <a:custGeom>
                <a:avLst/>
                <a:gdLst>
                  <a:gd name="T0" fmla="*/ 0 w 36"/>
                  <a:gd name="T1" fmla="*/ 143 h 143"/>
                  <a:gd name="T2" fmla="*/ 0 w 36"/>
                  <a:gd name="T3" fmla="*/ 134 h 143"/>
                  <a:gd name="T4" fmla="*/ 0 w 36"/>
                  <a:gd name="T5" fmla="*/ 125 h 143"/>
                  <a:gd name="T6" fmla="*/ 0 w 36"/>
                  <a:gd name="T7" fmla="*/ 117 h 143"/>
                  <a:gd name="T8" fmla="*/ 0 w 36"/>
                  <a:gd name="T9" fmla="*/ 108 h 143"/>
                  <a:gd name="T10" fmla="*/ 6 w 36"/>
                  <a:gd name="T11" fmla="*/ 102 h 143"/>
                  <a:gd name="T12" fmla="*/ 13 w 36"/>
                  <a:gd name="T13" fmla="*/ 96 h 143"/>
                  <a:gd name="T14" fmla="*/ 13 w 36"/>
                  <a:gd name="T15" fmla="*/ 84 h 143"/>
                  <a:gd name="T16" fmla="*/ 13 w 36"/>
                  <a:gd name="T17" fmla="*/ 71 h 143"/>
                  <a:gd name="T18" fmla="*/ 19 w 36"/>
                  <a:gd name="T19" fmla="*/ 65 h 143"/>
                  <a:gd name="T20" fmla="*/ 24 w 36"/>
                  <a:gd name="T21" fmla="*/ 59 h 143"/>
                  <a:gd name="T22" fmla="*/ 24 w 36"/>
                  <a:gd name="T23" fmla="*/ 48 h 143"/>
                  <a:gd name="T24" fmla="*/ 24 w 36"/>
                  <a:gd name="T25" fmla="*/ 35 h 143"/>
                  <a:gd name="T26" fmla="*/ 30 w 36"/>
                  <a:gd name="T27" fmla="*/ 30 h 143"/>
                  <a:gd name="T28" fmla="*/ 36 w 36"/>
                  <a:gd name="T29" fmla="*/ 23 h 143"/>
                  <a:gd name="T30" fmla="*/ 36 w 36"/>
                  <a:gd name="T31" fmla="*/ 11 h 143"/>
                  <a:gd name="T32" fmla="*/ 36 w 36"/>
                  <a:gd name="T3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" h="143">
                    <a:moveTo>
                      <a:pt x="0" y="143"/>
                    </a:moveTo>
                    <a:lnTo>
                      <a:pt x="0" y="134"/>
                    </a:lnTo>
                    <a:lnTo>
                      <a:pt x="0" y="125"/>
                    </a:lnTo>
                    <a:lnTo>
                      <a:pt x="0" y="117"/>
                    </a:lnTo>
                    <a:lnTo>
                      <a:pt x="0" y="108"/>
                    </a:lnTo>
                    <a:lnTo>
                      <a:pt x="6" y="102"/>
                    </a:lnTo>
                    <a:lnTo>
                      <a:pt x="13" y="96"/>
                    </a:lnTo>
                    <a:lnTo>
                      <a:pt x="13" y="84"/>
                    </a:lnTo>
                    <a:lnTo>
                      <a:pt x="13" y="71"/>
                    </a:lnTo>
                    <a:lnTo>
                      <a:pt x="19" y="65"/>
                    </a:lnTo>
                    <a:lnTo>
                      <a:pt x="24" y="59"/>
                    </a:lnTo>
                    <a:lnTo>
                      <a:pt x="24" y="48"/>
                    </a:lnTo>
                    <a:lnTo>
                      <a:pt x="24" y="35"/>
                    </a:lnTo>
                    <a:lnTo>
                      <a:pt x="30" y="30"/>
                    </a:lnTo>
                    <a:lnTo>
                      <a:pt x="36" y="23"/>
                    </a:lnTo>
                    <a:lnTo>
                      <a:pt x="36" y="11"/>
                    </a:lnTo>
                    <a:lnTo>
                      <a:pt x="36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697" name="Freeform 257"/>
              <p:cNvSpPr>
                <a:spLocks/>
              </p:cNvSpPr>
              <p:nvPr/>
            </p:nvSpPr>
            <p:spPr bwMode="auto">
              <a:xfrm rot="60000" flipH="1">
                <a:off x="4580" y="1736"/>
                <a:ext cx="20" cy="29"/>
              </a:xfrm>
              <a:custGeom>
                <a:avLst/>
                <a:gdLst>
                  <a:gd name="T0" fmla="*/ 0 w 60"/>
                  <a:gd name="T1" fmla="*/ 119 h 119"/>
                  <a:gd name="T2" fmla="*/ 12 w 60"/>
                  <a:gd name="T3" fmla="*/ 108 h 119"/>
                  <a:gd name="T4" fmla="*/ 24 w 60"/>
                  <a:gd name="T5" fmla="*/ 96 h 119"/>
                  <a:gd name="T6" fmla="*/ 24 w 60"/>
                  <a:gd name="T7" fmla="*/ 90 h 119"/>
                  <a:gd name="T8" fmla="*/ 24 w 60"/>
                  <a:gd name="T9" fmla="*/ 83 h 119"/>
                  <a:gd name="T10" fmla="*/ 30 w 60"/>
                  <a:gd name="T11" fmla="*/ 77 h 119"/>
                  <a:gd name="T12" fmla="*/ 37 w 60"/>
                  <a:gd name="T13" fmla="*/ 71 h 119"/>
                  <a:gd name="T14" fmla="*/ 37 w 60"/>
                  <a:gd name="T15" fmla="*/ 65 h 119"/>
                  <a:gd name="T16" fmla="*/ 37 w 60"/>
                  <a:gd name="T17" fmla="*/ 60 h 119"/>
                  <a:gd name="T18" fmla="*/ 42 w 60"/>
                  <a:gd name="T19" fmla="*/ 54 h 119"/>
                  <a:gd name="T20" fmla="*/ 49 w 60"/>
                  <a:gd name="T21" fmla="*/ 47 h 119"/>
                  <a:gd name="T22" fmla="*/ 49 w 60"/>
                  <a:gd name="T23" fmla="*/ 35 h 119"/>
                  <a:gd name="T24" fmla="*/ 49 w 60"/>
                  <a:gd name="T25" fmla="*/ 23 h 119"/>
                  <a:gd name="T26" fmla="*/ 54 w 60"/>
                  <a:gd name="T27" fmla="*/ 17 h 119"/>
                  <a:gd name="T28" fmla="*/ 60 w 60"/>
                  <a:gd name="T29" fmla="*/ 12 h 119"/>
                  <a:gd name="T30" fmla="*/ 60 w 60"/>
                  <a:gd name="T31" fmla="*/ 6 h 119"/>
                  <a:gd name="T32" fmla="*/ 60 w 60"/>
                  <a:gd name="T33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119">
                    <a:moveTo>
                      <a:pt x="0" y="119"/>
                    </a:moveTo>
                    <a:lnTo>
                      <a:pt x="12" y="108"/>
                    </a:lnTo>
                    <a:lnTo>
                      <a:pt x="24" y="96"/>
                    </a:lnTo>
                    <a:lnTo>
                      <a:pt x="24" y="90"/>
                    </a:lnTo>
                    <a:lnTo>
                      <a:pt x="24" y="83"/>
                    </a:lnTo>
                    <a:lnTo>
                      <a:pt x="30" y="77"/>
                    </a:lnTo>
                    <a:lnTo>
                      <a:pt x="37" y="71"/>
                    </a:lnTo>
                    <a:lnTo>
                      <a:pt x="37" y="65"/>
                    </a:lnTo>
                    <a:lnTo>
                      <a:pt x="37" y="60"/>
                    </a:lnTo>
                    <a:lnTo>
                      <a:pt x="42" y="54"/>
                    </a:lnTo>
                    <a:lnTo>
                      <a:pt x="49" y="47"/>
                    </a:lnTo>
                    <a:lnTo>
                      <a:pt x="49" y="35"/>
                    </a:lnTo>
                    <a:lnTo>
                      <a:pt x="49" y="23"/>
                    </a:lnTo>
                    <a:lnTo>
                      <a:pt x="54" y="17"/>
                    </a:lnTo>
                    <a:lnTo>
                      <a:pt x="60" y="12"/>
                    </a:lnTo>
                    <a:lnTo>
                      <a:pt x="60" y="6"/>
                    </a:lnTo>
                    <a:lnTo>
                      <a:pt x="60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698" name="Freeform 258"/>
              <p:cNvSpPr>
                <a:spLocks/>
              </p:cNvSpPr>
              <p:nvPr/>
            </p:nvSpPr>
            <p:spPr bwMode="auto">
              <a:xfrm rot="60000" flipH="1">
                <a:off x="3966" y="1729"/>
                <a:ext cx="498" cy="9"/>
              </a:xfrm>
              <a:custGeom>
                <a:avLst/>
                <a:gdLst>
                  <a:gd name="T0" fmla="*/ 1451 w 1451"/>
                  <a:gd name="T1" fmla="*/ 35 h 35"/>
                  <a:gd name="T2" fmla="*/ 1425 w 1451"/>
                  <a:gd name="T3" fmla="*/ 35 h 35"/>
                  <a:gd name="T4" fmla="*/ 1398 w 1451"/>
                  <a:gd name="T5" fmla="*/ 35 h 35"/>
                  <a:gd name="T6" fmla="*/ 1371 w 1451"/>
                  <a:gd name="T7" fmla="*/ 35 h 35"/>
                  <a:gd name="T8" fmla="*/ 1344 w 1451"/>
                  <a:gd name="T9" fmla="*/ 35 h 35"/>
                  <a:gd name="T10" fmla="*/ 1317 w 1451"/>
                  <a:gd name="T11" fmla="*/ 35 h 35"/>
                  <a:gd name="T12" fmla="*/ 1290 w 1451"/>
                  <a:gd name="T13" fmla="*/ 35 h 35"/>
                  <a:gd name="T14" fmla="*/ 1263 w 1451"/>
                  <a:gd name="T15" fmla="*/ 35 h 35"/>
                  <a:gd name="T16" fmla="*/ 1236 w 1451"/>
                  <a:gd name="T17" fmla="*/ 35 h 35"/>
                  <a:gd name="T18" fmla="*/ 1230 w 1451"/>
                  <a:gd name="T19" fmla="*/ 29 h 35"/>
                  <a:gd name="T20" fmla="*/ 1224 w 1451"/>
                  <a:gd name="T21" fmla="*/ 23 h 35"/>
                  <a:gd name="T22" fmla="*/ 1143 w 1451"/>
                  <a:gd name="T23" fmla="*/ 23 h 35"/>
                  <a:gd name="T24" fmla="*/ 1062 w 1451"/>
                  <a:gd name="T25" fmla="*/ 23 h 35"/>
                  <a:gd name="T26" fmla="*/ 982 w 1451"/>
                  <a:gd name="T27" fmla="*/ 23 h 35"/>
                  <a:gd name="T28" fmla="*/ 901 w 1451"/>
                  <a:gd name="T29" fmla="*/ 23 h 35"/>
                  <a:gd name="T30" fmla="*/ 819 w 1451"/>
                  <a:gd name="T31" fmla="*/ 23 h 35"/>
                  <a:gd name="T32" fmla="*/ 738 w 1451"/>
                  <a:gd name="T33" fmla="*/ 23 h 35"/>
                  <a:gd name="T34" fmla="*/ 657 w 1451"/>
                  <a:gd name="T35" fmla="*/ 23 h 35"/>
                  <a:gd name="T36" fmla="*/ 576 w 1451"/>
                  <a:gd name="T37" fmla="*/ 23 h 35"/>
                  <a:gd name="T38" fmla="*/ 570 w 1451"/>
                  <a:gd name="T39" fmla="*/ 17 h 35"/>
                  <a:gd name="T40" fmla="*/ 564 w 1451"/>
                  <a:gd name="T41" fmla="*/ 12 h 35"/>
                  <a:gd name="T42" fmla="*/ 495 w 1451"/>
                  <a:gd name="T43" fmla="*/ 12 h 35"/>
                  <a:gd name="T44" fmla="*/ 426 w 1451"/>
                  <a:gd name="T45" fmla="*/ 12 h 35"/>
                  <a:gd name="T46" fmla="*/ 357 w 1451"/>
                  <a:gd name="T47" fmla="*/ 12 h 35"/>
                  <a:gd name="T48" fmla="*/ 288 w 1451"/>
                  <a:gd name="T49" fmla="*/ 12 h 35"/>
                  <a:gd name="T50" fmla="*/ 219 w 1451"/>
                  <a:gd name="T51" fmla="*/ 12 h 35"/>
                  <a:gd name="T52" fmla="*/ 150 w 1451"/>
                  <a:gd name="T53" fmla="*/ 12 h 35"/>
                  <a:gd name="T54" fmla="*/ 80 w 1451"/>
                  <a:gd name="T55" fmla="*/ 12 h 35"/>
                  <a:gd name="T56" fmla="*/ 11 w 1451"/>
                  <a:gd name="T57" fmla="*/ 12 h 35"/>
                  <a:gd name="T58" fmla="*/ 7 w 1451"/>
                  <a:gd name="T59" fmla="*/ 6 h 35"/>
                  <a:gd name="T60" fmla="*/ 0 w 1451"/>
                  <a:gd name="T6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51" h="35">
                    <a:moveTo>
                      <a:pt x="1451" y="35"/>
                    </a:moveTo>
                    <a:lnTo>
                      <a:pt x="1425" y="35"/>
                    </a:lnTo>
                    <a:lnTo>
                      <a:pt x="1398" y="35"/>
                    </a:lnTo>
                    <a:lnTo>
                      <a:pt x="1371" y="35"/>
                    </a:lnTo>
                    <a:lnTo>
                      <a:pt x="1344" y="35"/>
                    </a:lnTo>
                    <a:lnTo>
                      <a:pt x="1317" y="35"/>
                    </a:lnTo>
                    <a:lnTo>
                      <a:pt x="1290" y="35"/>
                    </a:lnTo>
                    <a:lnTo>
                      <a:pt x="1263" y="35"/>
                    </a:lnTo>
                    <a:lnTo>
                      <a:pt x="1236" y="35"/>
                    </a:lnTo>
                    <a:lnTo>
                      <a:pt x="1230" y="29"/>
                    </a:lnTo>
                    <a:lnTo>
                      <a:pt x="1224" y="23"/>
                    </a:lnTo>
                    <a:lnTo>
                      <a:pt x="1143" y="23"/>
                    </a:lnTo>
                    <a:lnTo>
                      <a:pt x="1062" y="23"/>
                    </a:lnTo>
                    <a:lnTo>
                      <a:pt x="982" y="23"/>
                    </a:lnTo>
                    <a:lnTo>
                      <a:pt x="901" y="23"/>
                    </a:lnTo>
                    <a:lnTo>
                      <a:pt x="819" y="23"/>
                    </a:lnTo>
                    <a:lnTo>
                      <a:pt x="738" y="23"/>
                    </a:lnTo>
                    <a:lnTo>
                      <a:pt x="657" y="23"/>
                    </a:lnTo>
                    <a:lnTo>
                      <a:pt x="576" y="23"/>
                    </a:lnTo>
                    <a:lnTo>
                      <a:pt x="570" y="17"/>
                    </a:lnTo>
                    <a:lnTo>
                      <a:pt x="564" y="12"/>
                    </a:lnTo>
                    <a:lnTo>
                      <a:pt x="495" y="12"/>
                    </a:lnTo>
                    <a:lnTo>
                      <a:pt x="426" y="12"/>
                    </a:lnTo>
                    <a:lnTo>
                      <a:pt x="357" y="12"/>
                    </a:lnTo>
                    <a:lnTo>
                      <a:pt x="288" y="12"/>
                    </a:lnTo>
                    <a:lnTo>
                      <a:pt x="219" y="12"/>
                    </a:lnTo>
                    <a:lnTo>
                      <a:pt x="150" y="12"/>
                    </a:lnTo>
                    <a:lnTo>
                      <a:pt x="80" y="12"/>
                    </a:lnTo>
                    <a:lnTo>
                      <a:pt x="11" y="12"/>
                    </a:lnTo>
                    <a:lnTo>
                      <a:pt x="7" y="6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699" name="Freeform 259"/>
              <p:cNvSpPr>
                <a:spLocks/>
              </p:cNvSpPr>
              <p:nvPr/>
            </p:nvSpPr>
            <p:spPr bwMode="auto">
              <a:xfrm rot="60000" flipH="1">
                <a:off x="4581" y="1702"/>
                <a:ext cx="17" cy="34"/>
              </a:xfrm>
              <a:custGeom>
                <a:avLst/>
                <a:gdLst>
                  <a:gd name="T0" fmla="*/ 48 w 48"/>
                  <a:gd name="T1" fmla="*/ 144 h 144"/>
                  <a:gd name="T2" fmla="*/ 42 w 48"/>
                  <a:gd name="T3" fmla="*/ 138 h 144"/>
                  <a:gd name="T4" fmla="*/ 37 w 48"/>
                  <a:gd name="T5" fmla="*/ 131 h 144"/>
                  <a:gd name="T6" fmla="*/ 37 w 48"/>
                  <a:gd name="T7" fmla="*/ 123 h 144"/>
                  <a:gd name="T8" fmla="*/ 37 w 48"/>
                  <a:gd name="T9" fmla="*/ 113 h 144"/>
                  <a:gd name="T10" fmla="*/ 37 w 48"/>
                  <a:gd name="T11" fmla="*/ 104 h 144"/>
                  <a:gd name="T12" fmla="*/ 37 w 48"/>
                  <a:gd name="T13" fmla="*/ 95 h 144"/>
                  <a:gd name="T14" fmla="*/ 31 w 48"/>
                  <a:gd name="T15" fmla="*/ 90 h 144"/>
                  <a:gd name="T16" fmla="*/ 25 w 48"/>
                  <a:gd name="T17" fmla="*/ 83 h 144"/>
                  <a:gd name="T18" fmla="*/ 25 w 48"/>
                  <a:gd name="T19" fmla="*/ 77 h 144"/>
                  <a:gd name="T20" fmla="*/ 25 w 48"/>
                  <a:gd name="T21" fmla="*/ 71 h 144"/>
                  <a:gd name="T22" fmla="*/ 19 w 48"/>
                  <a:gd name="T23" fmla="*/ 65 h 144"/>
                  <a:gd name="T24" fmla="*/ 12 w 48"/>
                  <a:gd name="T25" fmla="*/ 59 h 144"/>
                  <a:gd name="T26" fmla="*/ 12 w 48"/>
                  <a:gd name="T27" fmla="*/ 48 h 144"/>
                  <a:gd name="T28" fmla="*/ 12 w 48"/>
                  <a:gd name="T29" fmla="*/ 36 h 144"/>
                  <a:gd name="T30" fmla="*/ 6 w 48"/>
                  <a:gd name="T31" fmla="*/ 30 h 144"/>
                  <a:gd name="T32" fmla="*/ 0 w 48"/>
                  <a:gd name="T33" fmla="*/ 23 h 144"/>
                  <a:gd name="T34" fmla="*/ 0 w 48"/>
                  <a:gd name="T35" fmla="*/ 11 h 144"/>
                  <a:gd name="T36" fmla="*/ 0 w 48"/>
                  <a:gd name="T37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8" h="144">
                    <a:moveTo>
                      <a:pt x="48" y="144"/>
                    </a:moveTo>
                    <a:lnTo>
                      <a:pt x="42" y="138"/>
                    </a:lnTo>
                    <a:lnTo>
                      <a:pt x="37" y="131"/>
                    </a:lnTo>
                    <a:lnTo>
                      <a:pt x="37" y="123"/>
                    </a:lnTo>
                    <a:lnTo>
                      <a:pt x="37" y="113"/>
                    </a:lnTo>
                    <a:lnTo>
                      <a:pt x="37" y="104"/>
                    </a:lnTo>
                    <a:lnTo>
                      <a:pt x="37" y="95"/>
                    </a:lnTo>
                    <a:lnTo>
                      <a:pt x="31" y="90"/>
                    </a:lnTo>
                    <a:lnTo>
                      <a:pt x="25" y="83"/>
                    </a:lnTo>
                    <a:lnTo>
                      <a:pt x="25" y="77"/>
                    </a:lnTo>
                    <a:lnTo>
                      <a:pt x="25" y="71"/>
                    </a:lnTo>
                    <a:lnTo>
                      <a:pt x="19" y="65"/>
                    </a:lnTo>
                    <a:lnTo>
                      <a:pt x="12" y="59"/>
                    </a:lnTo>
                    <a:lnTo>
                      <a:pt x="12" y="48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0" y="23"/>
                    </a:ln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700" name="Freeform 260"/>
              <p:cNvSpPr>
                <a:spLocks/>
              </p:cNvSpPr>
              <p:nvPr/>
            </p:nvSpPr>
            <p:spPr bwMode="auto">
              <a:xfrm rot="60000" flipH="1">
                <a:off x="4473" y="1735"/>
                <a:ext cx="107" cy="1"/>
              </a:xfrm>
              <a:custGeom>
                <a:avLst/>
                <a:gdLst>
                  <a:gd name="T0" fmla="*/ 312 w 312"/>
                  <a:gd name="T1" fmla="*/ 273 w 312"/>
                  <a:gd name="T2" fmla="*/ 235 w 312"/>
                  <a:gd name="T3" fmla="*/ 196 w 312"/>
                  <a:gd name="T4" fmla="*/ 157 w 312"/>
                  <a:gd name="T5" fmla="*/ 117 w 312"/>
                  <a:gd name="T6" fmla="*/ 79 w 312"/>
                  <a:gd name="T7" fmla="*/ 40 w 312"/>
                  <a:gd name="T8" fmla="*/ 0 w 3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</a:cxnLst>
                <a:rect l="0" t="0" r="r" b="b"/>
                <a:pathLst>
                  <a:path w="312">
                    <a:moveTo>
                      <a:pt x="312" y="0"/>
                    </a:moveTo>
                    <a:lnTo>
                      <a:pt x="273" y="0"/>
                    </a:lnTo>
                    <a:lnTo>
                      <a:pt x="235" y="0"/>
                    </a:lnTo>
                    <a:lnTo>
                      <a:pt x="196" y="0"/>
                    </a:lnTo>
                    <a:lnTo>
                      <a:pt x="157" y="0"/>
                    </a:lnTo>
                    <a:lnTo>
                      <a:pt x="117" y="0"/>
                    </a:lnTo>
                    <a:lnTo>
                      <a:pt x="79" y="0"/>
                    </a:lnTo>
                    <a:lnTo>
                      <a:pt x="40" y="0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701" name="Freeform 261"/>
              <p:cNvSpPr>
                <a:spLocks/>
              </p:cNvSpPr>
              <p:nvPr/>
            </p:nvSpPr>
            <p:spPr bwMode="auto">
              <a:xfrm rot="60000" flipH="1">
                <a:off x="4471" y="1726"/>
                <a:ext cx="2" cy="8"/>
              </a:xfrm>
              <a:custGeom>
                <a:avLst/>
                <a:gdLst>
                  <a:gd name="T0" fmla="*/ 37 h 37"/>
                  <a:gd name="T1" fmla="*/ 27 h 37"/>
                  <a:gd name="T2" fmla="*/ 18 h 37"/>
                  <a:gd name="T3" fmla="*/ 10 h 37"/>
                  <a:gd name="T4" fmla="*/ 0 h 3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7">
                    <a:moveTo>
                      <a:pt x="0" y="37"/>
                    </a:moveTo>
                    <a:lnTo>
                      <a:pt x="0" y="27"/>
                    </a:lnTo>
                    <a:lnTo>
                      <a:pt x="0" y="18"/>
                    </a:lnTo>
                    <a:lnTo>
                      <a:pt x="0" y="10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702" name="Freeform 262"/>
              <p:cNvSpPr>
                <a:spLocks/>
              </p:cNvSpPr>
              <p:nvPr/>
            </p:nvSpPr>
            <p:spPr bwMode="auto">
              <a:xfrm rot="60000" flipH="1">
                <a:off x="4464" y="1734"/>
                <a:ext cx="9" cy="1"/>
              </a:xfrm>
              <a:custGeom>
                <a:avLst/>
                <a:gdLst>
                  <a:gd name="T0" fmla="*/ 25 w 25"/>
                  <a:gd name="T1" fmla="*/ 13 w 25"/>
                  <a:gd name="T2" fmla="*/ 0 w 2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5">
                    <a:moveTo>
                      <a:pt x="25" y="0"/>
                    </a:move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703" name="Freeform 263"/>
              <p:cNvSpPr>
                <a:spLocks/>
              </p:cNvSpPr>
              <p:nvPr/>
            </p:nvSpPr>
            <p:spPr bwMode="auto">
              <a:xfrm rot="60000" flipH="1">
                <a:off x="4463" y="1726"/>
                <a:ext cx="1" cy="8"/>
              </a:xfrm>
              <a:custGeom>
                <a:avLst/>
                <a:gdLst>
                  <a:gd name="T0" fmla="*/ 37 h 37"/>
                  <a:gd name="T1" fmla="*/ 27 h 37"/>
                  <a:gd name="T2" fmla="*/ 18 h 37"/>
                  <a:gd name="T3" fmla="*/ 10 h 37"/>
                  <a:gd name="T4" fmla="*/ 0 h 3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7">
                    <a:moveTo>
                      <a:pt x="0" y="37"/>
                    </a:moveTo>
                    <a:lnTo>
                      <a:pt x="0" y="27"/>
                    </a:lnTo>
                    <a:lnTo>
                      <a:pt x="0" y="18"/>
                    </a:lnTo>
                    <a:lnTo>
                      <a:pt x="0" y="10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704" name="Freeform 264"/>
              <p:cNvSpPr>
                <a:spLocks/>
              </p:cNvSpPr>
              <p:nvPr/>
            </p:nvSpPr>
            <p:spPr bwMode="auto">
              <a:xfrm rot="60000" flipH="1">
                <a:off x="4474" y="1712"/>
                <a:ext cx="7" cy="14"/>
              </a:xfrm>
              <a:custGeom>
                <a:avLst/>
                <a:gdLst>
                  <a:gd name="T0" fmla="*/ 23 w 23"/>
                  <a:gd name="T1" fmla="*/ 59 h 59"/>
                  <a:gd name="T2" fmla="*/ 18 w 23"/>
                  <a:gd name="T3" fmla="*/ 54 h 59"/>
                  <a:gd name="T4" fmla="*/ 11 w 23"/>
                  <a:gd name="T5" fmla="*/ 47 h 59"/>
                  <a:gd name="T6" fmla="*/ 11 w 23"/>
                  <a:gd name="T7" fmla="*/ 35 h 59"/>
                  <a:gd name="T8" fmla="*/ 11 w 23"/>
                  <a:gd name="T9" fmla="*/ 23 h 59"/>
                  <a:gd name="T10" fmla="*/ 5 w 23"/>
                  <a:gd name="T11" fmla="*/ 17 h 59"/>
                  <a:gd name="T12" fmla="*/ 0 w 23"/>
                  <a:gd name="T13" fmla="*/ 11 h 59"/>
                  <a:gd name="T14" fmla="*/ 0 w 23"/>
                  <a:gd name="T15" fmla="*/ 6 h 59"/>
                  <a:gd name="T16" fmla="*/ 0 w 23"/>
                  <a:gd name="T17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59">
                    <a:moveTo>
                      <a:pt x="23" y="59"/>
                    </a:moveTo>
                    <a:lnTo>
                      <a:pt x="18" y="54"/>
                    </a:lnTo>
                    <a:lnTo>
                      <a:pt x="11" y="47"/>
                    </a:lnTo>
                    <a:lnTo>
                      <a:pt x="11" y="35"/>
                    </a:lnTo>
                    <a:lnTo>
                      <a:pt x="11" y="23"/>
                    </a:lnTo>
                    <a:lnTo>
                      <a:pt x="5" y="17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705" name="Freeform 265"/>
              <p:cNvSpPr>
                <a:spLocks/>
              </p:cNvSpPr>
              <p:nvPr/>
            </p:nvSpPr>
            <p:spPr bwMode="auto">
              <a:xfrm rot="60000" flipH="1">
                <a:off x="4465" y="1726"/>
                <a:ext cx="9" cy="1"/>
              </a:xfrm>
              <a:custGeom>
                <a:avLst/>
                <a:gdLst>
                  <a:gd name="T0" fmla="*/ 25 w 25"/>
                  <a:gd name="T1" fmla="*/ 13 w 25"/>
                  <a:gd name="T2" fmla="*/ 0 w 2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5">
                    <a:moveTo>
                      <a:pt x="25" y="0"/>
                    </a:move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706" name="Freeform 266"/>
              <p:cNvSpPr>
                <a:spLocks/>
              </p:cNvSpPr>
              <p:nvPr/>
            </p:nvSpPr>
            <p:spPr bwMode="auto">
              <a:xfrm rot="60000" flipH="1">
                <a:off x="4445" y="1699"/>
                <a:ext cx="20" cy="26"/>
              </a:xfrm>
              <a:custGeom>
                <a:avLst/>
                <a:gdLst>
                  <a:gd name="T0" fmla="*/ 0 w 59"/>
                  <a:gd name="T1" fmla="*/ 107 h 107"/>
                  <a:gd name="T2" fmla="*/ 5 w 59"/>
                  <a:gd name="T3" fmla="*/ 102 h 107"/>
                  <a:gd name="T4" fmla="*/ 11 w 59"/>
                  <a:gd name="T5" fmla="*/ 95 h 107"/>
                  <a:gd name="T6" fmla="*/ 11 w 59"/>
                  <a:gd name="T7" fmla="*/ 90 h 107"/>
                  <a:gd name="T8" fmla="*/ 11 w 59"/>
                  <a:gd name="T9" fmla="*/ 83 h 107"/>
                  <a:gd name="T10" fmla="*/ 17 w 59"/>
                  <a:gd name="T11" fmla="*/ 77 h 107"/>
                  <a:gd name="T12" fmla="*/ 24 w 59"/>
                  <a:gd name="T13" fmla="*/ 71 h 107"/>
                  <a:gd name="T14" fmla="*/ 24 w 59"/>
                  <a:gd name="T15" fmla="*/ 65 h 107"/>
                  <a:gd name="T16" fmla="*/ 24 w 59"/>
                  <a:gd name="T17" fmla="*/ 59 h 107"/>
                  <a:gd name="T18" fmla="*/ 30 w 59"/>
                  <a:gd name="T19" fmla="*/ 54 h 107"/>
                  <a:gd name="T20" fmla="*/ 36 w 59"/>
                  <a:gd name="T21" fmla="*/ 48 h 107"/>
                  <a:gd name="T22" fmla="*/ 36 w 59"/>
                  <a:gd name="T23" fmla="*/ 42 h 107"/>
                  <a:gd name="T24" fmla="*/ 36 w 59"/>
                  <a:gd name="T25" fmla="*/ 36 h 107"/>
                  <a:gd name="T26" fmla="*/ 42 w 59"/>
                  <a:gd name="T27" fmla="*/ 30 h 107"/>
                  <a:gd name="T28" fmla="*/ 48 w 59"/>
                  <a:gd name="T29" fmla="*/ 23 h 107"/>
                  <a:gd name="T30" fmla="*/ 48 w 59"/>
                  <a:gd name="T31" fmla="*/ 17 h 107"/>
                  <a:gd name="T32" fmla="*/ 48 w 59"/>
                  <a:gd name="T33" fmla="*/ 11 h 107"/>
                  <a:gd name="T34" fmla="*/ 53 w 59"/>
                  <a:gd name="T35" fmla="*/ 6 h 107"/>
                  <a:gd name="T36" fmla="*/ 59 w 59"/>
                  <a:gd name="T37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9" h="107">
                    <a:moveTo>
                      <a:pt x="0" y="107"/>
                    </a:moveTo>
                    <a:lnTo>
                      <a:pt x="5" y="102"/>
                    </a:lnTo>
                    <a:lnTo>
                      <a:pt x="11" y="95"/>
                    </a:lnTo>
                    <a:lnTo>
                      <a:pt x="11" y="90"/>
                    </a:lnTo>
                    <a:lnTo>
                      <a:pt x="11" y="83"/>
                    </a:lnTo>
                    <a:lnTo>
                      <a:pt x="17" y="77"/>
                    </a:lnTo>
                    <a:lnTo>
                      <a:pt x="24" y="71"/>
                    </a:lnTo>
                    <a:lnTo>
                      <a:pt x="24" y="65"/>
                    </a:lnTo>
                    <a:lnTo>
                      <a:pt x="24" y="59"/>
                    </a:lnTo>
                    <a:lnTo>
                      <a:pt x="30" y="54"/>
                    </a:lnTo>
                    <a:lnTo>
                      <a:pt x="36" y="48"/>
                    </a:lnTo>
                    <a:lnTo>
                      <a:pt x="36" y="42"/>
                    </a:lnTo>
                    <a:lnTo>
                      <a:pt x="36" y="36"/>
                    </a:lnTo>
                    <a:lnTo>
                      <a:pt x="42" y="30"/>
                    </a:lnTo>
                    <a:lnTo>
                      <a:pt x="48" y="23"/>
                    </a:lnTo>
                    <a:lnTo>
                      <a:pt x="48" y="17"/>
                    </a:lnTo>
                    <a:lnTo>
                      <a:pt x="48" y="11"/>
                    </a:lnTo>
                    <a:lnTo>
                      <a:pt x="53" y="6"/>
                    </a:lnTo>
                    <a:lnTo>
                      <a:pt x="59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707" name="Freeform 267"/>
              <p:cNvSpPr>
                <a:spLocks/>
              </p:cNvSpPr>
              <p:nvPr/>
            </p:nvSpPr>
            <p:spPr bwMode="auto">
              <a:xfrm rot="60000" flipH="1">
                <a:off x="4495" y="1657"/>
                <a:ext cx="24" cy="37"/>
              </a:xfrm>
              <a:custGeom>
                <a:avLst/>
                <a:gdLst>
                  <a:gd name="T0" fmla="*/ 72 w 72"/>
                  <a:gd name="T1" fmla="*/ 156 h 156"/>
                  <a:gd name="T2" fmla="*/ 72 w 72"/>
                  <a:gd name="T3" fmla="*/ 150 h 156"/>
                  <a:gd name="T4" fmla="*/ 72 w 72"/>
                  <a:gd name="T5" fmla="*/ 144 h 156"/>
                  <a:gd name="T6" fmla="*/ 67 w 72"/>
                  <a:gd name="T7" fmla="*/ 138 h 156"/>
                  <a:gd name="T8" fmla="*/ 59 w 72"/>
                  <a:gd name="T9" fmla="*/ 131 h 156"/>
                  <a:gd name="T10" fmla="*/ 59 w 72"/>
                  <a:gd name="T11" fmla="*/ 127 h 156"/>
                  <a:gd name="T12" fmla="*/ 59 w 72"/>
                  <a:gd name="T13" fmla="*/ 121 h 156"/>
                  <a:gd name="T14" fmla="*/ 54 w 72"/>
                  <a:gd name="T15" fmla="*/ 115 h 156"/>
                  <a:gd name="T16" fmla="*/ 48 w 72"/>
                  <a:gd name="T17" fmla="*/ 108 h 156"/>
                  <a:gd name="T18" fmla="*/ 48 w 72"/>
                  <a:gd name="T19" fmla="*/ 103 h 156"/>
                  <a:gd name="T20" fmla="*/ 48 w 72"/>
                  <a:gd name="T21" fmla="*/ 96 h 156"/>
                  <a:gd name="T22" fmla="*/ 42 w 72"/>
                  <a:gd name="T23" fmla="*/ 90 h 156"/>
                  <a:gd name="T24" fmla="*/ 36 w 72"/>
                  <a:gd name="T25" fmla="*/ 85 h 156"/>
                  <a:gd name="T26" fmla="*/ 36 w 72"/>
                  <a:gd name="T27" fmla="*/ 73 h 156"/>
                  <a:gd name="T28" fmla="*/ 36 w 72"/>
                  <a:gd name="T29" fmla="*/ 60 h 156"/>
                  <a:gd name="T30" fmla="*/ 30 w 72"/>
                  <a:gd name="T31" fmla="*/ 54 h 156"/>
                  <a:gd name="T32" fmla="*/ 23 w 72"/>
                  <a:gd name="T33" fmla="*/ 48 h 156"/>
                  <a:gd name="T34" fmla="*/ 23 w 72"/>
                  <a:gd name="T35" fmla="*/ 42 h 156"/>
                  <a:gd name="T36" fmla="*/ 23 w 72"/>
                  <a:gd name="T37" fmla="*/ 35 h 156"/>
                  <a:gd name="T38" fmla="*/ 11 w 72"/>
                  <a:gd name="T39" fmla="*/ 24 h 156"/>
                  <a:gd name="T40" fmla="*/ 0 w 72"/>
                  <a:gd name="T41" fmla="*/ 13 h 156"/>
                  <a:gd name="T42" fmla="*/ 0 w 72"/>
                  <a:gd name="T43" fmla="*/ 7 h 156"/>
                  <a:gd name="T44" fmla="*/ 0 w 72"/>
                  <a:gd name="T4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2" h="156">
                    <a:moveTo>
                      <a:pt x="72" y="156"/>
                    </a:moveTo>
                    <a:lnTo>
                      <a:pt x="72" y="150"/>
                    </a:lnTo>
                    <a:lnTo>
                      <a:pt x="72" y="144"/>
                    </a:lnTo>
                    <a:lnTo>
                      <a:pt x="67" y="138"/>
                    </a:lnTo>
                    <a:lnTo>
                      <a:pt x="59" y="131"/>
                    </a:lnTo>
                    <a:lnTo>
                      <a:pt x="59" y="127"/>
                    </a:lnTo>
                    <a:lnTo>
                      <a:pt x="59" y="121"/>
                    </a:lnTo>
                    <a:lnTo>
                      <a:pt x="54" y="115"/>
                    </a:lnTo>
                    <a:lnTo>
                      <a:pt x="48" y="108"/>
                    </a:lnTo>
                    <a:lnTo>
                      <a:pt x="48" y="103"/>
                    </a:lnTo>
                    <a:lnTo>
                      <a:pt x="48" y="96"/>
                    </a:lnTo>
                    <a:lnTo>
                      <a:pt x="42" y="90"/>
                    </a:lnTo>
                    <a:lnTo>
                      <a:pt x="36" y="85"/>
                    </a:lnTo>
                    <a:lnTo>
                      <a:pt x="36" y="73"/>
                    </a:lnTo>
                    <a:lnTo>
                      <a:pt x="36" y="60"/>
                    </a:lnTo>
                    <a:lnTo>
                      <a:pt x="30" y="54"/>
                    </a:lnTo>
                    <a:lnTo>
                      <a:pt x="23" y="48"/>
                    </a:lnTo>
                    <a:lnTo>
                      <a:pt x="23" y="42"/>
                    </a:lnTo>
                    <a:lnTo>
                      <a:pt x="23" y="35"/>
                    </a:lnTo>
                    <a:lnTo>
                      <a:pt x="11" y="24"/>
                    </a:lnTo>
                    <a:lnTo>
                      <a:pt x="0" y="13"/>
                    </a:ln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708" name="Freeform 268"/>
              <p:cNvSpPr>
                <a:spLocks/>
              </p:cNvSpPr>
              <p:nvPr/>
            </p:nvSpPr>
            <p:spPr bwMode="auto">
              <a:xfrm rot="60000" flipH="1">
                <a:off x="4614" y="1643"/>
                <a:ext cx="21" cy="39"/>
              </a:xfrm>
              <a:custGeom>
                <a:avLst/>
                <a:gdLst>
                  <a:gd name="T0" fmla="*/ 60 w 60"/>
                  <a:gd name="T1" fmla="*/ 168 h 168"/>
                  <a:gd name="T2" fmla="*/ 60 w 60"/>
                  <a:gd name="T3" fmla="*/ 162 h 168"/>
                  <a:gd name="T4" fmla="*/ 60 w 60"/>
                  <a:gd name="T5" fmla="*/ 157 h 168"/>
                  <a:gd name="T6" fmla="*/ 54 w 60"/>
                  <a:gd name="T7" fmla="*/ 151 h 168"/>
                  <a:gd name="T8" fmla="*/ 48 w 60"/>
                  <a:gd name="T9" fmla="*/ 144 h 168"/>
                  <a:gd name="T10" fmla="*/ 48 w 60"/>
                  <a:gd name="T11" fmla="*/ 132 h 168"/>
                  <a:gd name="T12" fmla="*/ 48 w 60"/>
                  <a:gd name="T13" fmla="*/ 120 h 168"/>
                  <a:gd name="T14" fmla="*/ 43 w 60"/>
                  <a:gd name="T15" fmla="*/ 114 h 168"/>
                  <a:gd name="T16" fmla="*/ 37 w 60"/>
                  <a:gd name="T17" fmla="*/ 107 h 168"/>
                  <a:gd name="T18" fmla="*/ 37 w 60"/>
                  <a:gd name="T19" fmla="*/ 103 h 168"/>
                  <a:gd name="T20" fmla="*/ 37 w 60"/>
                  <a:gd name="T21" fmla="*/ 96 h 168"/>
                  <a:gd name="T22" fmla="*/ 31 w 60"/>
                  <a:gd name="T23" fmla="*/ 91 h 168"/>
                  <a:gd name="T24" fmla="*/ 24 w 60"/>
                  <a:gd name="T25" fmla="*/ 85 h 168"/>
                  <a:gd name="T26" fmla="*/ 24 w 60"/>
                  <a:gd name="T27" fmla="*/ 76 h 168"/>
                  <a:gd name="T28" fmla="*/ 24 w 60"/>
                  <a:gd name="T29" fmla="*/ 66 h 168"/>
                  <a:gd name="T30" fmla="*/ 24 w 60"/>
                  <a:gd name="T31" fmla="*/ 57 h 168"/>
                  <a:gd name="T32" fmla="*/ 24 w 60"/>
                  <a:gd name="T33" fmla="*/ 49 h 168"/>
                  <a:gd name="T34" fmla="*/ 12 w 60"/>
                  <a:gd name="T35" fmla="*/ 37 h 168"/>
                  <a:gd name="T36" fmla="*/ 0 w 60"/>
                  <a:gd name="T37" fmla="*/ 24 h 168"/>
                  <a:gd name="T38" fmla="*/ 0 w 60"/>
                  <a:gd name="T39" fmla="*/ 12 h 168"/>
                  <a:gd name="T40" fmla="*/ 0 w 60"/>
                  <a:gd name="T41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0" h="168">
                    <a:moveTo>
                      <a:pt x="60" y="168"/>
                    </a:moveTo>
                    <a:lnTo>
                      <a:pt x="60" y="162"/>
                    </a:lnTo>
                    <a:lnTo>
                      <a:pt x="60" y="157"/>
                    </a:lnTo>
                    <a:lnTo>
                      <a:pt x="54" y="151"/>
                    </a:lnTo>
                    <a:lnTo>
                      <a:pt x="48" y="144"/>
                    </a:lnTo>
                    <a:lnTo>
                      <a:pt x="48" y="132"/>
                    </a:lnTo>
                    <a:lnTo>
                      <a:pt x="48" y="120"/>
                    </a:lnTo>
                    <a:lnTo>
                      <a:pt x="43" y="114"/>
                    </a:lnTo>
                    <a:lnTo>
                      <a:pt x="37" y="107"/>
                    </a:lnTo>
                    <a:lnTo>
                      <a:pt x="37" y="103"/>
                    </a:lnTo>
                    <a:lnTo>
                      <a:pt x="37" y="96"/>
                    </a:lnTo>
                    <a:lnTo>
                      <a:pt x="31" y="91"/>
                    </a:lnTo>
                    <a:lnTo>
                      <a:pt x="24" y="85"/>
                    </a:lnTo>
                    <a:lnTo>
                      <a:pt x="24" y="76"/>
                    </a:lnTo>
                    <a:lnTo>
                      <a:pt x="24" y="66"/>
                    </a:lnTo>
                    <a:lnTo>
                      <a:pt x="24" y="57"/>
                    </a:lnTo>
                    <a:lnTo>
                      <a:pt x="24" y="49"/>
                    </a:lnTo>
                    <a:lnTo>
                      <a:pt x="12" y="37"/>
                    </a:lnTo>
                    <a:lnTo>
                      <a:pt x="0" y="24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709" name="Freeform 269"/>
              <p:cNvSpPr>
                <a:spLocks/>
              </p:cNvSpPr>
              <p:nvPr/>
            </p:nvSpPr>
            <p:spPr bwMode="auto">
              <a:xfrm rot="60000" flipH="1">
                <a:off x="4537" y="1610"/>
                <a:ext cx="20" cy="26"/>
              </a:xfrm>
              <a:custGeom>
                <a:avLst/>
                <a:gdLst>
                  <a:gd name="T0" fmla="*/ 61 w 61"/>
                  <a:gd name="T1" fmla="*/ 108 h 108"/>
                  <a:gd name="T2" fmla="*/ 49 w 61"/>
                  <a:gd name="T3" fmla="*/ 96 h 108"/>
                  <a:gd name="T4" fmla="*/ 36 w 61"/>
                  <a:gd name="T5" fmla="*/ 85 h 108"/>
                  <a:gd name="T6" fmla="*/ 36 w 61"/>
                  <a:gd name="T7" fmla="*/ 73 h 108"/>
                  <a:gd name="T8" fmla="*/ 36 w 61"/>
                  <a:gd name="T9" fmla="*/ 60 h 108"/>
                  <a:gd name="T10" fmla="*/ 24 w 61"/>
                  <a:gd name="T11" fmla="*/ 48 h 108"/>
                  <a:gd name="T12" fmla="*/ 13 w 61"/>
                  <a:gd name="T13" fmla="*/ 35 h 108"/>
                  <a:gd name="T14" fmla="*/ 13 w 61"/>
                  <a:gd name="T15" fmla="*/ 31 h 108"/>
                  <a:gd name="T16" fmla="*/ 13 w 61"/>
                  <a:gd name="T17" fmla="*/ 24 h 108"/>
                  <a:gd name="T18" fmla="*/ 7 w 61"/>
                  <a:gd name="T19" fmla="*/ 18 h 108"/>
                  <a:gd name="T20" fmla="*/ 0 w 61"/>
                  <a:gd name="T21" fmla="*/ 12 h 108"/>
                  <a:gd name="T22" fmla="*/ 0 w 61"/>
                  <a:gd name="T23" fmla="*/ 6 h 108"/>
                  <a:gd name="T24" fmla="*/ 0 w 61"/>
                  <a:gd name="T25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1" h="108">
                    <a:moveTo>
                      <a:pt x="61" y="108"/>
                    </a:moveTo>
                    <a:lnTo>
                      <a:pt x="49" y="96"/>
                    </a:lnTo>
                    <a:lnTo>
                      <a:pt x="36" y="85"/>
                    </a:lnTo>
                    <a:lnTo>
                      <a:pt x="36" y="73"/>
                    </a:lnTo>
                    <a:lnTo>
                      <a:pt x="36" y="60"/>
                    </a:lnTo>
                    <a:lnTo>
                      <a:pt x="24" y="48"/>
                    </a:lnTo>
                    <a:lnTo>
                      <a:pt x="13" y="35"/>
                    </a:lnTo>
                    <a:lnTo>
                      <a:pt x="13" y="31"/>
                    </a:lnTo>
                    <a:lnTo>
                      <a:pt x="13" y="24"/>
                    </a:lnTo>
                    <a:lnTo>
                      <a:pt x="7" y="18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710" name="Freeform 270"/>
              <p:cNvSpPr>
                <a:spLocks/>
              </p:cNvSpPr>
              <p:nvPr/>
            </p:nvSpPr>
            <p:spPr bwMode="auto">
              <a:xfrm rot="60000" flipH="1">
                <a:off x="4656" y="1584"/>
                <a:ext cx="21" cy="34"/>
              </a:xfrm>
              <a:custGeom>
                <a:avLst/>
                <a:gdLst>
                  <a:gd name="T0" fmla="*/ 60 w 60"/>
                  <a:gd name="T1" fmla="*/ 143 h 143"/>
                  <a:gd name="T2" fmla="*/ 60 w 60"/>
                  <a:gd name="T3" fmla="*/ 137 h 143"/>
                  <a:gd name="T4" fmla="*/ 60 w 60"/>
                  <a:gd name="T5" fmla="*/ 131 h 143"/>
                  <a:gd name="T6" fmla="*/ 54 w 60"/>
                  <a:gd name="T7" fmla="*/ 125 h 143"/>
                  <a:gd name="T8" fmla="*/ 47 w 60"/>
                  <a:gd name="T9" fmla="*/ 119 h 143"/>
                  <a:gd name="T10" fmla="*/ 47 w 60"/>
                  <a:gd name="T11" fmla="*/ 113 h 143"/>
                  <a:gd name="T12" fmla="*/ 47 w 60"/>
                  <a:gd name="T13" fmla="*/ 108 h 143"/>
                  <a:gd name="T14" fmla="*/ 42 w 60"/>
                  <a:gd name="T15" fmla="*/ 102 h 143"/>
                  <a:gd name="T16" fmla="*/ 35 w 60"/>
                  <a:gd name="T17" fmla="*/ 96 h 143"/>
                  <a:gd name="T18" fmla="*/ 35 w 60"/>
                  <a:gd name="T19" fmla="*/ 90 h 143"/>
                  <a:gd name="T20" fmla="*/ 35 w 60"/>
                  <a:gd name="T21" fmla="*/ 83 h 143"/>
                  <a:gd name="T22" fmla="*/ 29 w 60"/>
                  <a:gd name="T23" fmla="*/ 77 h 143"/>
                  <a:gd name="T24" fmla="*/ 23 w 60"/>
                  <a:gd name="T25" fmla="*/ 71 h 143"/>
                  <a:gd name="T26" fmla="*/ 23 w 60"/>
                  <a:gd name="T27" fmla="*/ 60 h 143"/>
                  <a:gd name="T28" fmla="*/ 23 w 60"/>
                  <a:gd name="T29" fmla="*/ 47 h 143"/>
                  <a:gd name="T30" fmla="*/ 17 w 60"/>
                  <a:gd name="T31" fmla="*/ 41 h 143"/>
                  <a:gd name="T32" fmla="*/ 12 w 60"/>
                  <a:gd name="T33" fmla="*/ 35 h 143"/>
                  <a:gd name="T34" fmla="*/ 12 w 60"/>
                  <a:gd name="T35" fmla="*/ 29 h 143"/>
                  <a:gd name="T36" fmla="*/ 12 w 60"/>
                  <a:gd name="T37" fmla="*/ 23 h 143"/>
                  <a:gd name="T38" fmla="*/ 6 w 60"/>
                  <a:gd name="T39" fmla="*/ 17 h 143"/>
                  <a:gd name="T40" fmla="*/ 0 w 60"/>
                  <a:gd name="T41" fmla="*/ 11 h 143"/>
                  <a:gd name="T42" fmla="*/ 0 w 60"/>
                  <a:gd name="T43" fmla="*/ 6 h 143"/>
                  <a:gd name="T44" fmla="*/ 0 w 60"/>
                  <a:gd name="T45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0" h="143">
                    <a:moveTo>
                      <a:pt x="60" y="143"/>
                    </a:moveTo>
                    <a:lnTo>
                      <a:pt x="60" y="137"/>
                    </a:lnTo>
                    <a:lnTo>
                      <a:pt x="60" y="131"/>
                    </a:lnTo>
                    <a:lnTo>
                      <a:pt x="54" y="125"/>
                    </a:lnTo>
                    <a:lnTo>
                      <a:pt x="47" y="119"/>
                    </a:lnTo>
                    <a:lnTo>
                      <a:pt x="47" y="113"/>
                    </a:lnTo>
                    <a:lnTo>
                      <a:pt x="47" y="108"/>
                    </a:lnTo>
                    <a:lnTo>
                      <a:pt x="42" y="102"/>
                    </a:lnTo>
                    <a:lnTo>
                      <a:pt x="35" y="96"/>
                    </a:lnTo>
                    <a:lnTo>
                      <a:pt x="35" y="90"/>
                    </a:lnTo>
                    <a:lnTo>
                      <a:pt x="35" y="83"/>
                    </a:lnTo>
                    <a:lnTo>
                      <a:pt x="29" y="77"/>
                    </a:lnTo>
                    <a:lnTo>
                      <a:pt x="23" y="71"/>
                    </a:lnTo>
                    <a:lnTo>
                      <a:pt x="23" y="60"/>
                    </a:lnTo>
                    <a:lnTo>
                      <a:pt x="23" y="47"/>
                    </a:lnTo>
                    <a:lnTo>
                      <a:pt x="17" y="41"/>
                    </a:lnTo>
                    <a:lnTo>
                      <a:pt x="12" y="35"/>
                    </a:lnTo>
                    <a:lnTo>
                      <a:pt x="12" y="29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711" name="Freeform 271"/>
              <p:cNvSpPr>
                <a:spLocks/>
              </p:cNvSpPr>
              <p:nvPr/>
            </p:nvSpPr>
            <p:spPr bwMode="auto">
              <a:xfrm rot="60000" flipH="1">
                <a:off x="4583" y="1554"/>
                <a:ext cx="24" cy="26"/>
              </a:xfrm>
              <a:custGeom>
                <a:avLst/>
                <a:gdLst>
                  <a:gd name="T0" fmla="*/ 71 w 71"/>
                  <a:gd name="T1" fmla="*/ 108 h 108"/>
                  <a:gd name="T2" fmla="*/ 60 w 71"/>
                  <a:gd name="T3" fmla="*/ 96 h 108"/>
                  <a:gd name="T4" fmla="*/ 48 w 71"/>
                  <a:gd name="T5" fmla="*/ 84 h 108"/>
                  <a:gd name="T6" fmla="*/ 48 w 71"/>
                  <a:gd name="T7" fmla="*/ 79 h 108"/>
                  <a:gd name="T8" fmla="*/ 48 w 71"/>
                  <a:gd name="T9" fmla="*/ 72 h 108"/>
                  <a:gd name="T10" fmla="*/ 42 w 71"/>
                  <a:gd name="T11" fmla="*/ 66 h 108"/>
                  <a:gd name="T12" fmla="*/ 35 w 71"/>
                  <a:gd name="T13" fmla="*/ 60 h 108"/>
                  <a:gd name="T14" fmla="*/ 35 w 71"/>
                  <a:gd name="T15" fmla="*/ 54 h 108"/>
                  <a:gd name="T16" fmla="*/ 35 w 71"/>
                  <a:gd name="T17" fmla="*/ 48 h 108"/>
                  <a:gd name="T18" fmla="*/ 23 w 71"/>
                  <a:gd name="T19" fmla="*/ 36 h 108"/>
                  <a:gd name="T20" fmla="*/ 11 w 71"/>
                  <a:gd name="T21" fmla="*/ 25 h 108"/>
                  <a:gd name="T22" fmla="*/ 11 w 71"/>
                  <a:gd name="T23" fmla="*/ 19 h 108"/>
                  <a:gd name="T24" fmla="*/ 11 w 71"/>
                  <a:gd name="T25" fmla="*/ 12 h 108"/>
                  <a:gd name="T26" fmla="*/ 6 w 71"/>
                  <a:gd name="T27" fmla="*/ 7 h 108"/>
                  <a:gd name="T28" fmla="*/ 0 w 71"/>
                  <a:gd name="T29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1" h="108">
                    <a:moveTo>
                      <a:pt x="71" y="108"/>
                    </a:moveTo>
                    <a:lnTo>
                      <a:pt x="60" y="96"/>
                    </a:lnTo>
                    <a:lnTo>
                      <a:pt x="48" y="84"/>
                    </a:lnTo>
                    <a:lnTo>
                      <a:pt x="48" y="79"/>
                    </a:lnTo>
                    <a:lnTo>
                      <a:pt x="48" y="72"/>
                    </a:lnTo>
                    <a:lnTo>
                      <a:pt x="42" y="66"/>
                    </a:lnTo>
                    <a:lnTo>
                      <a:pt x="35" y="60"/>
                    </a:lnTo>
                    <a:lnTo>
                      <a:pt x="35" y="54"/>
                    </a:lnTo>
                    <a:lnTo>
                      <a:pt x="35" y="48"/>
                    </a:lnTo>
                    <a:lnTo>
                      <a:pt x="23" y="36"/>
                    </a:lnTo>
                    <a:lnTo>
                      <a:pt x="11" y="25"/>
                    </a:lnTo>
                    <a:lnTo>
                      <a:pt x="11" y="19"/>
                    </a:lnTo>
                    <a:lnTo>
                      <a:pt x="11" y="12"/>
                    </a:lnTo>
                    <a:lnTo>
                      <a:pt x="6" y="7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712" name="Freeform 272"/>
              <p:cNvSpPr>
                <a:spLocks/>
              </p:cNvSpPr>
              <p:nvPr/>
            </p:nvSpPr>
            <p:spPr bwMode="auto">
              <a:xfrm rot="60000" flipH="1">
                <a:off x="4699" y="1531"/>
                <a:ext cx="20" cy="31"/>
              </a:xfrm>
              <a:custGeom>
                <a:avLst/>
                <a:gdLst>
                  <a:gd name="T0" fmla="*/ 60 w 60"/>
                  <a:gd name="T1" fmla="*/ 133 h 133"/>
                  <a:gd name="T2" fmla="*/ 60 w 60"/>
                  <a:gd name="T3" fmla="*/ 127 h 133"/>
                  <a:gd name="T4" fmla="*/ 60 w 60"/>
                  <a:gd name="T5" fmla="*/ 120 h 133"/>
                  <a:gd name="T6" fmla="*/ 54 w 60"/>
                  <a:gd name="T7" fmla="*/ 115 h 133"/>
                  <a:gd name="T8" fmla="*/ 48 w 60"/>
                  <a:gd name="T9" fmla="*/ 108 h 133"/>
                  <a:gd name="T10" fmla="*/ 48 w 60"/>
                  <a:gd name="T11" fmla="*/ 102 h 133"/>
                  <a:gd name="T12" fmla="*/ 48 w 60"/>
                  <a:gd name="T13" fmla="*/ 96 h 133"/>
                  <a:gd name="T14" fmla="*/ 42 w 60"/>
                  <a:gd name="T15" fmla="*/ 90 h 133"/>
                  <a:gd name="T16" fmla="*/ 37 w 60"/>
                  <a:gd name="T17" fmla="*/ 83 h 133"/>
                  <a:gd name="T18" fmla="*/ 37 w 60"/>
                  <a:gd name="T19" fmla="*/ 79 h 133"/>
                  <a:gd name="T20" fmla="*/ 37 w 60"/>
                  <a:gd name="T21" fmla="*/ 72 h 133"/>
                  <a:gd name="T22" fmla="*/ 31 w 60"/>
                  <a:gd name="T23" fmla="*/ 66 h 133"/>
                  <a:gd name="T24" fmla="*/ 24 w 60"/>
                  <a:gd name="T25" fmla="*/ 60 h 133"/>
                  <a:gd name="T26" fmla="*/ 24 w 60"/>
                  <a:gd name="T27" fmla="*/ 54 h 133"/>
                  <a:gd name="T28" fmla="*/ 24 w 60"/>
                  <a:gd name="T29" fmla="*/ 47 h 133"/>
                  <a:gd name="T30" fmla="*/ 19 w 60"/>
                  <a:gd name="T31" fmla="*/ 42 h 133"/>
                  <a:gd name="T32" fmla="*/ 13 w 60"/>
                  <a:gd name="T33" fmla="*/ 35 h 133"/>
                  <a:gd name="T34" fmla="*/ 13 w 60"/>
                  <a:gd name="T35" fmla="*/ 31 h 133"/>
                  <a:gd name="T36" fmla="*/ 13 w 60"/>
                  <a:gd name="T37" fmla="*/ 25 h 133"/>
                  <a:gd name="T38" fmla="*/ 7 w 60"/>
                  <a:gd name="T39" fmla="*/ 19 h 133"/>
                  <a:gd name="T40" fmla="*/ 0 w 60"/>
                  <a:gd name="T41" fmla="*/ 12 h 133"/>
                  <a:gd name="T42" fmla="*/ 0 w 60"/>
                  <a:gd name="T43" fmla="*/ 6 h 133"/>
                  <a:gd name="T44" fmla="*/ 0 w 60"/>
                  <a:gd name="T45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0" h="133">
                    <a:moveTo>
                      <a:pt x="60" y="133"/>
                    </a:moveTo>
                    <a:lnTo>
                      <a:pt x="60" y="127"/>
                    </a:lnTo>
                    <a:lnTo>
                      <a:pt x="60" y="120"/>
                    </a:lnTo>
                    <a:lnTo>
                      <a:pt x="54" y="115"/>
                    </a:lnTo>
                    <a:lnTo>
                      <a:pt x="48" y="108"/>
                    </a:lnTo>
                    <a:lnTo>
                      <a:pt x="48" y="102"/>
                    </a:lnTo>
                    <a:lnTo>
                      <a:pt x="48" y="96"/>
                    </a:lnTo>
                    <a:lnTo>
                      <a:pt x="42" y="90"/>
                    </a:lnTo>
                    <a:lnTo>
                      <a:pt x="37" y="83"/>
                    </a:lnTo>
                    <a:lnTo>
                      <a:pt x="37" y="79"/>
                    </a:lnTo>
                    <a:lnTo>
                      <a:pt x="37" y="72"/>
                    </a:lnTo>
                    <a:lnTo>
                      <a:pt x="31" y="66"/>
                    </a:lnTo>
                    <a:lnTo>
                      <a:pt x="24" y="60"/>
                    </a:lnTo>
                    <a:lnTo>
                      <a:pt x="24" y="54"/>
                    </a:lnTo>
                    <a:lnTo>
                      <a:pt x="24" y="47"/>
                    </a:lnTo>
                    <a:lnTo>
                      <a:pt x="19" y="42"/>
                    </a:lnTo>
                    <a:lnTo>
                      <a:pt x="13" y="35"/>
                    </a:lnTo>
                    <a:lnTo>
                      <a:pt x="13" y="31"/>
                    </a:lnTo>
                    <a:lnTo>
                      <a:pt x="13" y="25"/>
                    </a:lnTo>
                    <a:lnTo>
                      <a:pt x="7" y="19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713" name="Freeform 273"/>
              <p:cNvSpPr>
                <a:spLocks/>
              </p:cNvSpPr>
              <p:nvPr/>
            </p:nvSpPr>
            <p:spPr bwMode="auto">
              <a:xfrm rot="60000" flipH="1">
                <a:off x="4633" y="1507"/>
                <a:ext cx="18" cy="23"/>
              </a:xfrm>
              <a:custGeom>
                <a:avLst/>
                <a:gdLst>
                  <a:gd name="T0" fmla="*/ 48 w 48"/>
                  <a:gd name="T1" fmla="*/ 96 h 96"/>
                  <a:gd name="T2" fmla="*/ 48 w 48"/>
                  <a:gd name="T3" fmla="*/ 90 h 96"/>
                  <a:gd name="T4" fmla="*/ 48 w 48"/>
                  <a:gd name="T5" fmla="*/ 85 h 96"/>
                  <a:gd name="T6" fmla="*/ 36 w 48"/>
                  <a:gd name="T7" fmla="*/ 73 h 96"/>
                  <a:gd name="T8" fmla="*/ 25 w 48"/>
                  <a:gd name="T9" fmla="*/ 60 h 96"/>
                  <a:gd name="T10" fmla="*/ 25 w 48"/>
                  <a:gd name="T11" fmla="*/ 54 h 96"/>
                  <a:gd name="T12" fmla="*/ 25 w 48"/>
                  <a:gd name="T13" fmla="*/ 48 h 96"/>
                  <a:gd name="T14" fmla="*/ 19 w 48"/>
                  <a:gd name="T15" fmla="*/ 42 h 96"/>
                  <a:gd name="T16" fmla="*/ 13 w 48"/>
                  <a:gd name="T17" fmla="*/ 35 h 96"/>
                  <a:gd name="T18" fmla="*/ 13 w 48"/>
                  <a:gd name="T19" fmla="*/ 29 h 96"/>
                  <a:gd name="T20" fmla="*/ 13 w 48"/>
                  <a:gd name="T21" fmla="*/ 24 h 96"/>
                  <a:gd name="T22" fmla="*/ 7 w 48"/>
                  <a:gd name="T23" fmla="*/ 18 h 96"/>
                  <a:gd name="T24" fmla="*/ 0 w 48"/>
                  <a:gd name="T25" fmla="*/ 12 h 96"/>
                  <a:gd name="T26" fmla="*/ 0 w 48"/>
                  <a:gd name="T27" fmla="*/ 7 h 96"/>
                  <a:gd name="T28" fmla="*/ 0 w 48"/>
                  <a:gd name="T2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96">
                    <a:moveTo>
                      <a:pt x="48" y="96"/>
                    </a:moveTo>
                    <a:lnTo>
                      <a:pt x="48" y="90"/>
                    </a:lnTo>
                    <a:lnTo>
                      <a:pt x="48" y="85"/>
                    </a:lnTo>
                    <a:lnTo>
                      <a:pt x="36" y="73"/>
                    </a:lnTo>
                    <a:lnTo>
                      <a:pt x="25" y="60"/>
                    </a:lnTo>
                    <a:lnTo>
                      <a:pt x="25" y="54"/>
                    </a:lnTo>
                    <a:lnTo>
                      <a:pt x="25" y="48"/>
                    </a:lnTo>
                    <a:lnTo>
                      <a:pt x="19" y="42"/>
                    </a:lnTo>
                    <a:lnTo>
                      <a:pt x="13" y="35"/>
                    </a:lnTo>
                    <a:lnTo>
                      <a:pt x="13" y="29"/>
                    </a:lnTo>
                    <a:lnTo>
                      <a:pt x="13" y="24"/>
                    </a:lnTo>
                    <a:lnTo>
                      <a:pt x="7" y="18"/>
                    </a:lnTo>
                    <a:lnTo>
                      <a:pt x="0" y="12"/>
                    </a:ln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714" name="Freeform 274"/>
              <p:cNvSpPr>
                <a:spLocks/>
              </p:cNvSpPr>
              <p:nvPr/>
            </p:nvSpPr>
            <p:spPr bwMode="auto">
              <a:xfrm rot="60000" flipH="1">
                <a:off x="4741" y="1481"/>
                <a:ext cx="21" cy="25"/>
              </a:xfrm>
              <a:custGeom>
                <a:avLst/>
                <a:gdLst>
                  <a:gd name="T0" fmla="*/ 59 w 59"/>
                  <a:gd name="T1" fmla="*/ 107 h 107"/>
                  <a:gd name="T2" fmla="*/ 54 w 59"/>
                  <a:gd name="T3" fmla="*/ 102 h 107"/>
                  <a:gd name="T4" fmla="*/ 47 w 59"/>
                  <a:gd name="T5" fmla="*/ 95 h 107"/>
                  <a:gd name="T6" fmla="*/ 47 w 59"/>
                  <a:gd name="T7" fmla="*/ 90 h 107"/>
                  <a:gd name="T8" fmla="*/ 47 w 59"/>
                  <a:gd name="T9" fmla="*/ 83 h 107"/>
                  <a:gd name="T10" fmla="*/ 42 w 59"/>
                  <a:gd name="T11" fmla="*/ 77 h 107"/>
                  <a:gd name="T12" fmla="*/ 35 w 59"/>
                  <a:gd name="T13" fmla="*/ 71 h 107"/>
                  <a:gd name="T14" fmla="*/ 35 w 59"/>
                  <a:gd name="T15" fmla="*/ 65 h 107"/>
                  <a:gd name="T16" fmla="*/ 35 w 59"/>
                  <a:gd name="T17" fmla="*/ 58 h 107"/>
                  <a:gd name="T18" fmla="*/ 23 w 59"/>
                  <a:gd name="T19" fmla="*/ 46 h 107"/>
                  <a:gd name="T20" fmla="*/ 11 w 59"/>
                  <a:gd name="T21" fmla="*/ 35 h 107"/>
                  <a:gd name="T22" fmla="*/ 11 w 59"/>
                  <a:gd name="T23" fmla="*/ 29 h 107"/>
                  <a:gd name="T24" fmla="*/ 11 w 59"/>
                  <a:gd name="T25" fmla="*/ 23 h 107"/>
                  <a:gd name="T26" fmla="*/ 6 w 59"/>
                  <a:gd name="T27" fmla="*/ 17 h 107"/>
                  <a:gd name="T28" fmla="*/ 0 w 59"/>
                  <a:gd name="T29" fmla="*/ 11 h 107"/>
                  <a:gd name="T30" fmla="*/ 0 w 59"/>
                  <a:gd name="T31" fmla="*/ 5 h 107"/>
                  <a:gd name="T32" fmla="*/ 0 w 59"/>
                  <a:gd name="T33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107">
                    <a:moveTo>
                      <a:pt x="59" y="107"/>
                    </a:moveTo>
                    <a:lnTo>
                      <a:pt x="54" y="102"/>
                    </a:lnTo>
                    <a:lnTo>
                      <a:pt x="47" y="95"/>
                    </a:lnTo>
                    <a:lnTo>
                      <a:pt x="47" y="90"/>
                    </a:lnTo>
                    <a:lnTo>
                      <a:pt x="47" y="83"/>
                    </a:lnTo>
                    <a:lnTo>
                      <a:pt x="42" y="77"/>
                    </a:lnTo>
                    <a:lnTo>
                      <a:pt x="35" y="71"/>
                    </a:lnTo>
                    <a:lnTo>
                      <a:pt x="35" y="65"/>
                    </a:lnTo>
                    <a:lnTo>
                      <a:pt x="35" y="58"/>
                    </a:lnTo>
                    <a:lnTo>
                      <a:pt x="23" y="46"/>
                    </a:lnTo>
                    <a:lnTo>
                      <a:pt x="11" y="35"/>
                    </a:lnTo>
                    <a:lnTo>
                      <a:pt x="11" y="29"/>
                    </a:lnTo>
                    <a:lnTo>
                      <a:pt x="11" y="23"/>
                    </a:lnTo>
                    <a:lnTo>
                      <a:pt x="6" y="17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715" name="Freeform 275"/>
              <p:cNvSpPr>
                <a:spLocks/>
              </p:cNvSpPr>
              <p:nvPr/>
            </p:nvSpPr>
            <p:spPr bwMode="auto">
              <a:xfrm rot="60000" flipH="1">
                <a:off x="4672" y="1456"/>
                <a:ext cx="33" cy="31"/>
              </a:xfrm>
              <a:custGeom>
                <a:avLst/>
                <a:gdLst>
                  <a:gd name="T0" fmla="*/ 96 w 96"/>
                  <a:gd name="T1" fmla="*/ 131 h 131"/>
                  <a:gd name="T2" fmla="*/ 85 w 96"/>
                  <a:gd name="T3" fmla="*/ 119 h 131"/>
                  <a:gd name="T4" fmla="*/ 73 w 96"/>
                  <a:gd name="T5" fmla="*/ 107 h 131"/>
                  <a:gd name="T6" fmla="*/ 73 w 96"/>
                  <a:gd name="T7" fmla="*/ 101 h 131"/>
                  <a:gd name="T8" fmla="*/ 73 w 96"/>
                  <a:gd name="T9" fmla="*/ 96 h 131"/>
                  <a:gd name="T10" fmla="*/ 61 w 96"/>
                  <a:gd name="T11" fmla="*/ 84 h 131"/>
                  <a:gd name="T12" fmla="*/ 48 w 96"/>
                  <a:gd name="T13" fmla="*/ 71 h 131"/>
                  <a:gd name="T14" fmla="*/ 48 w 96"/>
                  <a:gd name="T15" fmla="*/ 65 h 131"/>
                  <a:gd name="T16" fmla="*/ 48 w 96"/>
                  <a:gd name="T17" fmla="*/ 59 h 131"/>
                  <a:gd name="T18" fmla="*/ 40 w 96"/>
                  <a:gd name="T19" fmla="*/ 50 h 131"/>
                  <a:gd name="T20" fmla="*/ 31 w 96"/>
                  <a:gd name="T21" fmla="*/ 41 h 131"/>
                  <a:gd name="T22" fmla="*/ 21 w 96"/>
                  <a:gd name="T23" fmla="*/ 31 h 131"/>
                  <a:gd name="T24" fmla="*/ 12 w 96"/>
                  <a:gd name="T25" fmla="*/ 23 h 131"/>
                  <a:gd name="T26" fmla="*/ 12 w 96"/>
                  <a:gd name="T27" fmla="*/ 17 h 131"/>
                  <a:gd name="T28" fmla="*/ 12 w 96"/>
                  <a:gd name="T29" fmla="*/ 11 h 131"/>
                  <a:gd name="T30" fmla="*/ 6 w 96"/>
                  <a:gd name="T31" fmla="*/ 5 h 131"/>
                  <a:gd name="T32" fmla="*/ 0 w 96"/>
                  <a:gd name="T33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131">
                    <a:moveTo>
                      <a:pt x="96" y="131"/>
                    </a:moveTo>
                    <a:lnTo>
                      <a:pt x="85" y="119"/>
                    </a:lnTo>
                    <a:lnTo>
                      <a:pt x="73" y="107"/>
                    </a:lnTo>
                    <a:lnTo>
                      <a:pt x="73" y="101"/>
                    </a:lnTo>
                    <a:lnTo>
                      <a:pt x="73" y="96"/>
                    </a:lnTo>
                    <a:lnTo>
                      <a:pt x="61" y="84"/>
                    </a:lnTo>
                    <a:lnTo>
                      <a:pt x="48" y="71"/>
                    </a:lnTo>
                    <a:lnTo>
                      <a:pt x="48" y="65"/>
                    </a:lnTo>
                    <a:lnTo>
                      <a:pt x="48" y="59"/>
                    </a:lnTo>
                    <a:lnTo>
                      <a:pt x="40" y="50"/>
                    </a:lnTo>
                    <a:lnTo>
                      <a:pt x="31" y="41"/>
                    </a:lnTo>
                    <a:lnTo>
                      <a:pt x="21" y="31"/>
                    </a:lnTo>
                    <a:lnTo>
                      <a:pt x="12" y="23"/>
                    </a:lnTo>
                    <a:lnTo>
                      <a:pt x="12" y="17"/>
                    </a:lnTo>
                    <a:lnTo>
                      <a:pt x="12" y="11"/>
                    </a:lnTo>
                    <a:lnTo>
                      <a:pt x="6" y="5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716" name="Freeform 276"/>
              <p:cNvSpPr>
                <a:spLocks/>
              </p:cNvSpPr>
              <p:nvPr/>
            </p:nvSpPr>
            <p:spPr bwMode="auto">
              <a:xfrm rot="60000" flipH="1">
                <a:off x="4782" y="1432"/>
                <a:ext cx="21" cy="29"/>
              </a:xfrm>
              <a:custGeom>
                <a:avLst/>
                <a:gdLst>
                  <a:gd name="T0" fmla="*/ 60 w 60"/>
                  <a:gd name="T1" fmla="*/ 120 h 120"/>
                  <a:gd name="T2" fmla="*/ 60 w 60"/>
                  <a:gd name="T3" fmla="*/ 114 h 120"/>
                  <a:gd name="T4" fmla="*/ 60 w 60"/>
                  <a:gd name="T5" fmla="*/ 109 h 120"/>
                  <a:gd name="T6" fmla="*/ 54 w 60"/>
                  <a:gd name="T7" fmla="*/ 103 h 120"/>
                  <a:gd name="T8" fmla="*/ 48 w 60"/>
                  <a:gd name="T9" fmla="*/ 96 h 120"/>
                  <a:gd name="T10" fmla="*/ 48 w 60"/>
                  <a:gd name="T11" fmla="*/ 90 h 120"/>
                  <a:gd name="T12" fmla="*/ 48 w 60"/>
                  <a:gd name="T13" fmla="*/ 84 h 120"/>
                  <a:gd name="T14" fmla="*/ 36 w 60"/>
                  <a:gd name="T15" fmla="*/ 72 h 120"/>
                  <a:gd name="T16" fmla="*/ 25 w 60"/>
                  <a:gd name="T17" fmla="*/ 59 h 120"/>
                  <a:gd name="T18" fmla="*/ 25 w 60"/>
                  <a:gd name="T19" fmla="*/ 53 h 120"/>
                  <a:gd name="T20" fmla="*/ 25 w 60"/>
                  <a:gd name="T21" fmla="*/ 48 h 120"/>
                  <a:gd name="T22" fmla="*/ 19 w 60"/>
                  <a:gd name="T23" fmla="*/ 42 h 120"/>
                  <a:gd name="T24" fmla="*/ 13 w 60"/>
                  <a:gd name="T25" fmla="*/ 36 h 120"/>
                  <a:gd name="T26" fmla="*/ 13 w 60"/>
                  <a:gd name="T27" fmla="*/ 30 h 120"/>
                  <a:gd name="T28" fmla="*/ 13 w 60"/>
                  <a:gd name="T29" fmla="*/ 23 h 120"/>
                  <a:gd name="T30" fmla="*/ 7 w 60"/>
                  <a:gd name="T31" fmla="*/ 18 h 120"/>
                  <a:gd name="T32" fmla="*/ 0 w 60"/>
                  <a:gd name="T33" fmla="*/ 12 h 120"/>
                  <a:gd name="T34" fmla="*/ 0 w 60"/>
                  <a:gd name="T35" fmla="*/ 7 h 120"/>
                  <a:gd name="T36" fmla="*/ 0 w 60"/>
                  <a:gd name="T3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0" h="120">
                    <a:moveTo>
                      <a:pt x="60" y="120"/>
                    </a:moveTo>
                    <a:lnTo>
                      <a:pt x="60" y="114"/>
                    </a:lnTo>
                    <a:lnTo>
                      <a:pt x="60" y="109"/>
                    </a:lnTo>
                    <a:lnTo>
                      <a:pt x="54" y="103"/>
                    </a:lnTo>
                    <a:lnTo>
                      <a:pt x="48" y="96"/>
                    </a:lnTo>
                    <a:lnTo>
                      <a:pt x="48" y="90"/>
                    </a:lnTo>
                    <a:lnTo>
                      <a:pt x="48" y="84"/>
                    </a:lnTo>
                    <a:lnTo>
                      <a:pt x="36" y="72"/>
                    </a:lnTo>
                    <a:lnTo>
                      <a:pt x="25" y="59"/>
                    </a:lnTo>
                    <a:lnTo>
                      <a:pt x="25" y="53"/>
                    </a:lnTo>
                    <a:lnTo>
                      <a:pt x="25" y="48"/>
                    </a:lnTo>
                    <a:lnTo>
                      <a:pt x="19" y="42"/>
                    </a:lnTo>
                    <a:lnTo>
                      <a:pt x="13" y="36"/>
                    </a:lnTo>
                    <a:lnTo>
                      <a:pt x="13" y="30"/>
                    </a:lnTo>
                    <a:lnTo>
                      <a:pt x="13" y="23"/>
                    </a:lnTo>
                    <a:lnTo>
                      <a:pt x="7" y="18"/>
                    </a:lnTo>
                    <a:lnTo>
                      <a:pt x="0" y="12"/>
                    </a:ln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717" name="Freeform 277"/>
              <p:cNvSpPr>
                <a:spLocks/>
              </p:cNvSpPr>
              <p:nvPr/>
            </p:nvSpPr>
            <p:spPr bwMode="auto">
              <a:xfrm rot="60000" flipH="1">
                <a:off x="4727" y="1411"/>
                <a:ext cx="24" cy="25"/>
              </a:xfrm>
              <a:custGeom>
                <a:avLst/>
                <a:gdLst>
                  <a:gd name="T0" fmla="*/ 72 w 72"/>
                  <a:gd name="T1" fmla="*/ 108 h 108"/>
                  <a:gd name="T2" fmla="*/ 63 w 72"/>
                  <a:gd name="T3" fmla="*/ 100 h 108"/>
                  <a:gd name="T4" fmla="*/ 55 w 72"/>
                  <a:gd name="T5" fmla="*/ 92 h 108"/>
                  <a:gd name="T6" fmla="*/ 46 w 72"/>
                  <a:gd name="T7" fmla="*/ 82 h 108"/>
                  <a:gd name="T8" fmla="*/ 36 w 72"/>
                  <a:gd name="T9" fmla="*/ 73 h 108"/>
                  <a:gd name="T10" fmla="*/ 36 w 72"/>
                  <a:gd name="T11" fmla="*/ 67 h 108"/>
                  <a:gd name="T12" fmla="*/ 36 w 72"/>
                  <a:gd name="T13" fmla="*/ 61 h 108"/>
                  <a:gd name="T14" fmla="*/ 24 w 72"/>
                  <a:gd name="T15" fmla="*/ 49 h 108"/>
                  <a:gd name="T16" fmla="*/ 12 w 72"/>
                  <a:gd name="T17" fmla="*/ 36 h 108"/>
                  <a:gd name="T18" fmla="*/ 12 w 72"/>
                  <a:gd name="T19" fmla="*/ 31 h 108"/>
                  <a:gd name="T20" fmla="*/ 12 w 72"/>
                  <a:gd name="T21" fmla="*/ 25 h 108"/>
                  <a:gd name="T22" fmla="*/ 7 w 72"/>
                  <a:gd name="T23" fmla="*/ 19 h 108"/>
                  <a:gd name="T24" fmla="*/ 0 w 72"/>
                  <a:gd name="T25" fmla="*/ 13 h 108"/>
                  <a:gd name="T26" fmla="*/ 0 w 72"/>
                  <a:gd name="T27" fmla="*/ 7 h 108"/>
                  <a:gd name="T28" fmla="*/ 0 w 72"/>
                  <a:gd name="T29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2" h="108">
                    <a:moveTo>
                      <a:pt x="72" y="108"/>
                    </a:moveTo>
                    <a:lnTo>
                      <a:pt x="63" y="100"/>
                    </a:lnTo>
                    <a:lnTo>
                      <a:pt x="55" y="92"/>
                    </a:lnTo>
                    <a:lnTo>
                      <a:pt x="46" y="82"/>
                    </a:lnTo>
                    <a:lnTo>
                      <a:pt x="36" y="73"/>
                    </a:lnTo>
                    <a:lnTo>
                      <a:pt x="36" y="67"/>
                    </a:lnTo>
                    <a:lnTo>
                      <a:pt x="36" y="61"/>
                    </a:lnTo>
                    <a:lnTo>
                      <a:pt x="24" y="49"/>
                    </a:lnTo>
                    <a:lnTo>
                      <a:pt x="12" y="36"/>
                    </a:lnTo>
                    <a:lnTo>
                      <a:pt x="12" y="31"/>
                    </a:lnTo>
                    <a:lnTo>
                      <a:pt x="12" y="25"/>
                    </a:lnTo>
                    <a:lnTo>
                      <a:pt x="7" y="19"/>
                    </a:lnTo>
                    <a:lnTo>
                      <a:pt x="0" y="13"/>
                    </a:ln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718" name="Freeform 278"/>
              <p:cNvSpPr>
                <a:spLocks/>
              </p:cNvSpPr>
              <p:nvPr/>
            </p:nvSpPr>
            <p:spPr bwMode="auto">
              <a:xfrm rot="60000" flipH="1">
                <a:off x="4830" y="1382"/>
                <a:ext cx="29" cy="31"/>
              </a:xfrm>
              <a:custGeom>
                <a:avLst/>
                <a:gdLst>
                  <a:gd name="T0" fmla="*/ 84 w 84"/>
                  <a:gd name="T1" fmla="*/ 131 h 131"/>
                  <a:gd name="T2" fmla="*/ 84 w 84"/>
                  <a:gd name="T3" fmla="*/ 126 h 131"/>
                  <a:gd name="T4" fmla="*/ 84 w 84"/>
                  <a:gd name="T5" fmla="*/ 121 h 131"/>
                  <a:gd name="T6" fmla="*/ 79 w 84"/>
                  <a:gd name="T7" fmla="*/ 115 h 131"/>
                  <a:gd name="T8" fmla="*/ 73 w 84"/>
                  <a:gd name="T9" fmla="*/ 108 h 131"/>
                  <a:gd name="T10" fmla="*/ 73 w 84"/>
                  <a:gd name="T11" fmla="*/ 102 h 131"/>
                  <a:gd name="T12" fmla="*/ 73 w 84"/>
                  <a:gd name="T13" fmla="*/ 96 h 131"/>
                  <a:gd name="T14" fmla="*/ 61 w 84"/>
                  <a:gd name="T15" fmla="*/ 84 h 131"/>
                  <a:gd name="T16" fmla="*/ 48 w 84"/>
                  <a:gd name="T17" fmla="*/ 71 h 131"/>
                  <a:gd name="T18" fmla="*/ 48 w 84"/>
                  <a:gd name="T19" fmla="*/ 66 h 131"/>
                  <a:gd name="T20" fmla="*/ 48 w 84"/>
                  <a:gd name="T21" fmla="*/ 60 h 131"/>
                  <a:gd name="T22" fmla="*/ 39 w 84"/>
                  <a:gd name="T23" fmla="*/ 50 h 131"/>
                  <a:gd name="T24" fmla="*/ 31 w 84"/>
                  <a:gd name="T25" fmla="*/ 42 h 131"/>
                  <a:gd name="T26" fmla="*/ 21 w 84"/>
                  <a:gd name="T27" fmla="*/ 33 h 131"/>
                  <a:gd name="T28" fmla="*/ 12 w 84"/>
                  <a:gd name="T29" fmla="*/ 23 h 131"/>
                  <a:gd name="T30" fmla="*/ 12 w 84"/>
                  <a:gd name="T31" fmla="*/ 19 h 131"/>
                  <a:gd name="T32" fmla="*/ 12 w 84"/>
                  <a:gd name="T33" fmla="*/ 12 h 131"/>
                  <a:gd name="T34" fmla="*/ 6 w 84"/>
                  <a:gd name="T35" fmla="*/ 7 h 131"/>
                  <a:gd name="T36" fmla="*/ 0 w 84"/>
                  <a:gd name="T37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4" h="131">
                    <a:moveTo>
                      <a:pt x="84" y="131"/>
                    </a:moveTo>
                    <a:lnTo>
                      <a:pt x="84" y="126"/>
                    </a:lnTo>
                    <a:lnTo>
                      <a:pt x="84" y="121"/>
                    </a:lnTo>
                    <a:lnTo>
                      <a:pt x="79" y="115"/>
                    </a:lnTo>
                    <a:lnTo>
                      <a:pt x="73" y="108"/>
                    </a:lnTo>
                    <a:lnTo>
                      <a:pt x="73" y="102"/>
                    </a:lnTo>
                    <a:lnTo>
                      <a:pt x="73" y="96"/>
                    </a:lnTo>
                    <a:lnTo>
                      <a:pt x="61" y="84"/>
                    </a:lnTo>
                    <a:lnTo>
                      <a:pt x="48" y="71"/>
                    </a:lnTo>
                    <a:lnTo>
                      <a:pt x="48" y="66"/>
                    </a:lnTo>
                    <a:lnTo>
                      <a:pt x="48" y="60"/>
                    </a:lnTo>
                    <a:lnTo>
                      <a:pt x="39" y="50"/>
                    </a:lnTo>
                    <a:lnTo>
                      <a:pt x="31" y="42"/>
                    </a:lnTo>
                    <a:lnTo>
                      <a:pt x="21" y="33"/>
                    </a:lnTo>
                    <a:lnTo>
                      <a:pt x="12" y="23"/>
                    </a:lnTo>
                    <a:lnTo>
                      <a:pt x="12" y="19"/>
                    </a:lnTo>
                    <a:lnTo>
                      <a:pt x="12" y="12"/>
                    </a:lnTo>
                    <a:lnTo>
                      <a:pt x="6" y="7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719" name="Freeform 279"/>
              <p:cNvSpPr>
                <a:spLocks/>
              </p:cNvSpPr>
              <p:nvPr/>
            </p:nvSpPr>
            <p:spPr bwMode="auto">
              <a:xfrm rot="60000" flipH="1">
                <a:off x="4781" y="1361"/>
                <a:ext cx="38" cy="29"/>
              </a:xfrm>
              <a:custGeom>
                <a:avLst/>
                <a:gdLst>
                  <a:gd name="T0" fmla="*/ 109 w 109"/>
                  <a:gd name="T1" fmla="*/ 119 h 119"/>
                  <a:gd name="T2" fmla="*/ 91 w 109"/>
                  <a:gd name="T3" fmla="*/ 101 h 119"/>
                  <a:gd name="T4" fmla="*/ 72 w 109"/>
                  <a:gd name="T5" fmla="*/ 84 h 119"/>
                  <a:gd name="T6" fmla="*/ 55 w 109"/>
                  <a:gd name="T7" fmla="*/ 66 h 119"/>
                  <a:gd name="T8" fmla="*/ 36 w 109"/>
                  <a:gd name="T9" fmla="*/ 48 h 119"/>
                  <a:gd name="T10" fmla="*/ 36 w 109"/>
                  <a:gd name="T11" fmla="*/ 42 h 119"/>
                  <a:gd name="T12" fmla="*/ 36 w 109"/>
                  <a:gd name="T13" fmla="*/ 36 h 119"/>
                  <a:gd name="T14" fmla="*/ 28 w 109"/>
                  <a:gd name="T15" fmla="*/ 26 h 119"/>
                  <a:gd name="T16" fmla="*/ 18 w 109"/>
                  <a:gd name="T17" fmla="*/ 17 h 119"/>
                  <a:gd name="T18" fmla="*/ 9 w 109"/>
                  <a:gd name="T19" fmla="*/ 9 h 119"/>
                  <a:gd name="T20" fmla="*/ 0 w 109"/>
                  <a:gd name="T21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9" h="119">
                    <a:moveTo>
                      <a:pt x="109" y="119"/>
                    </a:moveTo>
                    <a:lnTo>
                      <a:pt x="91" y="101"/>
                    </a:lnTo>
                    <a:lnTo>
                      <a:pt x="72" y="84"/>
                    </a:lnTo>
                    <a:lnTo>
                      <a:pt x="55" y="66"/>
                    </a:lnTo>
                    <a:lnTo>
                      <a:pt x="36" y="48"/>
                    </a:lnTo>
                    <a:lnTo>
                      <a:pt x="36" y="42"/>
                    </a:lnTo>
                    <a:lnTo>
                      <a:pt x="36" y="36"/>
                    </a:lnTo>
                    <a:lnTo>
                      <a:pt x="28" y="26"/>
                    </a:lnTo>
                    <a:lnTo>
                      <a:pt x="18" y="17"/>
                    </a:lnTo>
                    <a:lnTo>
                      <a:pt x="9" y="9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720" name="Freeform 280"/>
              <p:cNvSpPr>
                <a:spLocks/>
              </p:cNvSpPr>
              <p:nvPr/>
            </p:nvSpPr>
            <p:spPr bwMode="auto">
              <a:xfrm rot="60000" flipH="1">
                <a:off x="4884" y="1326"/>
                <a:ext cx="38" cy="34"/>
              </a:xfrm>
              <a:custGeom>
                <a:avLst/>
                <a:gdLst>
                  <a:gd name="T0" fmla="*/ 109 w 109"/>
                  <a:gd name="T1" fmla="*/ 144 h 144"/>
                  <a:gd name="T2" fmla="*/ 103 w 109"/>
                  <a:gd name="T3" fmla="*/ 138 h 144"/>
                  <a:gd name="T4" fmla="*/ 96 w 109"/>
                  <a:gd name="T5" fmla="*/ 132 h 144"/>
                  <a:gd name="T6" fmla="*/ 96 w 109"/>
                  <a:gd name="T7" fmla="*/ 126 h 144"/>
                  <a:gd name="T8" fmla="*/ 96 w 109"/>
                  <a:gd name="T9" fmla="*/ 120 h 144"/>
                  <a:gd name="T10" fmla="*/ 88 w 109"/>
                  <a:gd name="T11" fmla="*/ 111 h 144"/>
                  <a:gd name="T12" fmla="*/ 78 w 109"/>
                  <a:gd name="T13" fmla="*/ 102 h 144"/>
                  <a:gd name="T14" fmla="*/ 69 w 109"/>
                  <a:gd name="T15" fmla="*/ 92 h 144"/>
                  <a:gd name="T16" fmla="*/ 59 w 109"/>
                  <a:gd name="T17" fmla="*/ 84 h 144"/>
                  <a:gd name="T18" fmla="*/ 59 w 109"/>
                  <a:gd name="T19" fmla="*/ 78 h 144"/>
                  <a:gd name="T20" fmla="*/ 59 w 109"/>
                  <a:gd name="T21" fmla="*/ 71 h 144"/>
                  <a:gd name="T22" fmla="*/ 48 w 109"/>
                  <a:gd name="T23" fmla="*/ 59 h 144"/>
                  <a:gd name="T24" fmla="*/ 36 w 109"/>
                  <a:gd name="T25" fmla="*/ 48 h 144"/>
                  <a:gd name="T26" fmla="*/ 24 w 109"/>
                  <a:gd name="T27" fmla="*/ 36 h 144"/>
                  <a:gd name="T28" fmla="*/ 13 w 109"/>
                  <a:gd name="T29" fmla="*/ 24 h 144"/>
                  <a:gd name="T30" fmla="*/ 13 w 109"/>
                  <a:gd name="T31" fmla="*/ 18 h 144"/>
                  <a:gd name="T32" fmla="*/ 13 w 109"/>
                  <a:gd name="T33" fmla="*/ 11 h 144"/>
                  <a:gd name="T34" fmla="*/ 7 w 109"/>
                  <a:gd name="T35" fmla="*/ 7 h 144"/>
                  <a:gd name="T36" fmla="*/ 0 w 109"/>
                  <a:gd name="T37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9" h="144">
                    <a:moveTo>
                      <a:pt x="109" y="144"/>
                    </a:moveTo>
                    <a:lnTo>
                      <a:pt x="103" y="138"/>
                    </a:lnTo>
                    <a:lnTo>
                      <a:pt x="96" y="132"/>
                    </a:lnTo>
                    <a:lnTo>
                      <a:pt x="96" y="126"/>
                    </a:lnTo>
                    <a:lnTo>
                      <a:pt x="96" y="120"/>
                    </a:lnTo>
                    <a:lnTo>
                      <a:pt x="88" y="111"/>
                    </a:lnTo>
                    <a:lnTo>
                      <a:pt x="78" y="102"/>
                    </a:lnTo>
                    <a:lnTo>
                      <a:pt x="69" y="92"/>
                    </a:lnTo>
                    <a:lnTo>
                      <a:pt x="59" y="84"/>
                    </a:lnTo>
                    <a:lnTo>
                      <a:pt x="59" y="78"/>
                    </a:lnTo>
                    <a:lnTo>
                      <a:pt x="59" y="71"/>
                    </a:lnTo>
                    <a:lnTo>
                      <a:pt x="48" y="59"/>
                    </a:lnTo>
                    <a:lnTo>
                      <a:pt x="36" y="48"/>
                    </a:lnTo>
                    <a:lnTo>
                      <a:pt x="24" y="36"/>
                    </a:lnTo>
                    <a:lnTo>
                      <a:pt x="13" y="24"/>
                    </a:lnTo>
                    <a:lnTo>
                      <a:pt x="13" y="18"/>
                    </a:lnTo>
                    <a:lnTo>
                      <a:pt x="13" y="11"/>
                    </a:lnTo>
                    <a:lnTo>
                      <a:pt x="7" y="7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721" name="Freeform 281"/>
              <p:cNvSpPr>
                <a:spLocks/>
              </p:cNvSpPr>
              <p:nvPr/>
            </p:nvSpPr>
            <p:spPr bwMode="auto">
              <a:xfrm rot="60000" flipH="1">
                <a:off x="4852" y="1315"/>
                <a:ext cx="30" cy="22"/>
              </a:xfrm>
              <a:custGeom>
                <a:avLst/>
                <a:gdLst>
                  <a:gd name="T0" fmla="*/ 85 w 85"/>
                  <a:gd name="T1" fmla="*/ 96 h 96"/>
                  <a:gd name="T2" fmla="*/ 69 w 85"/>
                  <a:gd name="T3" fmla="*/ 80 h 96"/>
                  <a:gd name="T4" fmla="*/ 54 w 85"/>
                  <a:gd name="T5" fmla="*/ 65 h 96"/>
                  <a:gd name="T6" fmla="*/ 39 w 85"/>
                  <a:gd name="T7" fmla="*/ 50 h 96"/>
                  <a:gd name="T8" fmla="*/ 25 w 85"/>
                  <a:gd name="T9" fmla="*/ 36 h 96"/>
                  <a:gd name="T10" fmla="*/ 25 w 85"/>
                  <a:gd name="T11" fmla="*/ 30 h 96"/>
                  <a:gd name="T12" fmla="*/ 25 w 85"/>
                  <a:gd name="T13" fmla="*/ 23 h 96"/>
                  <a:gd name="T14" fmla="*/ 13 w 85"/>
                  <a:gd name="T15" fmla="*/ 11 h 96"/>
                  <a:gd name="T16" fmla="*/ 0 w 85"/>
                  <a:gd name="T1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96">
                    <a:moveTo>
                      <a:pt x="85" y="96"/>
                    </a:moveTo>
                    <a:lnTo>
                      <a:pt x="69" y="80"/>
                    </a:lnTo>
                    <a:lnTo>
                      <a:pt x="54" y="65"/>
                    </a:lnTo>
                    <a:lnTo>
                      <a:pt x="39" y="50"/>
                    </a:lnTo>
                    <a:lnTo>
                      <a:pt x="25" y="36"/>
                    </a:lnTo>
                    <a:lnTo>
                      <a:pt x="25" y="30"/>
                    </a:lnTo>
                    <a:lnTo>
                      <a:pt x="25" y="23"/>
                    </a:lnTo>
                    <a:lnTo>
                      <a:pt x="13" y="11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722" name="Freeform 282"/>
              <p:cNvSpPr>
                <a:spLocks/>
              </p:cNvSpPr>
              <p:nvPr/>
            </p:nvSpPr>
            <p:spPr bwMode="auto">
              <a:xfrm rot="60000" flipH="1">
                <a:off x="4947" y="1281"/>
                <a:ext cx="29" cy="26"/>
              </a:xfrm>
              <a:custGeom>
                <a:avLst/>
                <a:gdLst>
                  <a:gd name="T0" fmla="*/ 84 w 84"/>
                  <a:gd name="T1" fmla="*/ 109 h 109"/>
                  <a:gd name="T2" fmla="*/ 72 w 84"/>
                  <a:gd name="T3" fmla="*/ 97 h 109"/>
                  <a:gd name="T4" fmla="*/ 61 w 84"/>
                  <a:gd name="T5" fmla="*/ 85 h 109"/>
                  <a:gd name="T6" fmla="*/ 61 w 84"/>
                  <a:gd name="T7" fmla="*/ 79 h 109"/>
                  <a:gd name="T8" fmla="*/ 61 w 84"/>
                  <a:gd name="T9" fmla="*/ 73 h 109"/>
                  <a:gd name="T10" fmla="*/ 45 w 84"/>
                  <a:gd name="T11" fmla="*/ 58 h 109"/>
                  <a:gd name="T12" fmla="*/ 30 w 84"/>
                  <a:gd name="T13" fmla="*/ 43 h 109"/>
                  <a:gd name="T14" fmla="*/ 15 w 84"/>
                  <a:gd name="T15" fmla="*/ 27 h 109"/>
                  <a:gd name="T16" fmla="*/ 0 w 84"/>
                  <a:gd name="T17" fmla="*/ 13 h 109"/>
                  <a:gd name="T18" fmla="*/ 0 w 84"/>
                  <a:gd name="T19" fmla="*/ 8 h 109"/>
                  <a:gd name="T20" fmla="*/ 0 w 84"/>
                  <a:gd name="T21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" h="109">
                    <a:moveTo>
                      <a:pt x="84" y="109"/>
                    </a:moveTo>
                    <a:lnTo>
                      <a:pt x="72" y="97"/>
                    </a:lnTo>
                    <a:lnTo>
                      <a:pt x="61" y="85"/>
                    </a:lnTo>
                    <a:lnTo>
                      <a:pt x="61" y="79"/>
                    </a:lnTo>
                    <a:lnTo>
                      <a:pt x="61" y="73"/>
                    </a:lnTo>
                    <a:lnTo>
                      <a:pt x="45" y="58"/>
                    </a:lnTo>
                    <a:lnTo>
                      <a:pt x="30" y="43"/>
                    </a:lnTo>
                    <a:lnTo>
                      <a:pt x="15" y="27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723" name="Freeform 283"/>
              <p:cNvSpPr>
                <a:spLocks/>
              </p:cNvSpPr>
              <p:nvPr/>
            </p:nvSpPr>
            <p:spPr bwMode="auto">
              <a:xfrm rot="60000" flipH="1">
                <a:off x="4914" y="1275"/>
                <a:ext cx="28" cy="18"/>
              </a:xfrm>
              <a:custGeom>
                <a:avLst/>
                <a:gdLst>
                  <a:gd name="T0" fmla="*/ 83 w 83"/>
                  <a:gd name="T1" fmla="*/ 72 h 72"/>
                  <a:gd name="T2" fmla="*/ 77 w 83"/>
                  <a:gd name="T3" fmla="*/ 66 h 72"/>
                  <a:gd name="T4" fmla="*/ 72 w 83"/>
                  <a:gd name="T5" fmla="*/ 60 h 72"/>
                  <a:gd name="T6" fmla="*/ 66 w 83"/>
                  <a:gd name="T7" fmla="*/ 60 h 72"/>
                  <a:gd name="T8" fmla="*/ 59 w 83"/>
                  <a:gd name="T9" fmla="*/ 60 h 72"/>
                  <a:gd name="T10" fmla="*/ 45 w 83"/>
                  <a:gd name="T11" fmla="*/ 45 h 72"/>
                  <a:gd name="T12" fmla="*/ 29 w 83"/>
                  <a:gd name="T13" fmla="*/ 29 h 72"/>
                  <a:gd name="T14" fmla="*/ 14 w 83"/>
                  <a:gd name="T15" fmla="*/ 14 h 72"/>
                  <a:gd name="T16" fmla="*/ 0 w 83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72">
                    <a:moveTo>
                      <a:pt x="83" y="72"/>
                    </a:moveTo>
                    <a:lnTo>
                      <a:pt x="77" y="66"/>
                    </a:lnTo>
                    <a:lnTo>
                      <a:pt x="72" y="60"/>
                    </a:lnTo>
                    <a:lnTo>
                      <a:pt x="66" y="60"/>
                    </a:lnTo>
                    <a:lnTo>
                      <a:pt x="59" y="60"/>
                    </a:lnTo>
                    <a:lnTo>
                      <a:pt x="45" y="45"/>
                    </a:lnTo>
                    <a:lnTo>
                      <a:pt x="29" y="29"/>
                    </a:lnTo>
                    <a:lnTo>
                      <a:pt x="14" y="14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724" name="Freeform 284"/>
              <p:cNvSpPr>
                <a:spLocks/>
              </p:cNvSpPr>
              <p:nvPr/>
            </p:nvSpPr>
            <p:spPr bwMode="auto">
              <a:xfrm rot="60000" flipH="1">
                <a:off x="5010" y="1248"/>
                <a:ext cx="20" cy="14"/>
              </a:xfrm>
              <a:custGeom>
                <a:avLst/>
                <a:gdLst>
                  <a:gd name="T0" fmla="*/ 60 w 60"/>
                  <a:gd name="T1" fmla="*/ 60 h 60"/>
                  <a:gd name="T2" fmla="*/ 44 w 60"/>
                  <a:gd name="T3" fmla="*/ 45 h 60"/>
                  <a:gd name="T4" fmla="*/ 30 w 60"/>
                  <a:gd name="T5" fmla="*/ 31 h 60"/>
                  <a:gd name="T6" fmla="*/ 15 w 60"/>
                  <a:gd name="T7" fmla="*/ 16 h 60"/>
                  <a:gd name="T8" fmla="*/ 0 w 60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60">
                    <a:moveTo>
                      <a:pt x="60" y="60"/>
                    </a:moveTo>
                    <a:lnTo>
                      <a:pt x="44" y="45"/>
                    </a:lnTo>
                    <a:lnTo>
                      <a:pt x="30" y="31"/>
                    </a:lnTo>
                    <a:lnTo>
                      <a:pt x="15" y="16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725" name="Freeform 285"/>
              <p:cNvSpPr>
                <a:spLocks/>
              </p:cNvSpPr>
              <p:nvPr/>
            </p:nvSpPr>
            <p:spPr bwMode="auto">
              <a:xfrm rot="60000" flipH="1">
                <a:off x="4981" y="1229"/>
                <a:ext cx="44" cy="22"/>
              </a:xfrm>
              <a:custGeom>
                <a:avLst/>
                <a:gdLst>
                  <a:gd name="T0" fmla="*/ 131 w 131"/>
                  <a:gd name="T1" fmla="*/ 96 h 96"/>
                  <a:gd name="T2" fmla="*/ 126 w 131"/>
                  <a:gd name="T3" fmla="*/ 96 h 96"/>
                  <a:gd name="T4" fmla="*/ 119 w 131"/>
                  <a:gd name="T5" fmla="*/ 96 h 96"/>
                  <a:gd name="T6" fmla="*/ 108 w 131"/>
                  <a:gd name="T7" fmla="*/ 83 h 96"/>
                  <a:gd name="T8" fmla="*/ 95 w 131"/>
                  <a:gd name="T9" fmla="*/ 72 h 96"/>
                  <a:gd name="T10" fmla="*/ 90 w 131"/>
                  <a:gd name="T11" fmla="*/ 72 h 96"/>
                  <a:gd name="T12" fmla="*/ 83 w 131"/>
                  <a:gd name="T13" fmla="*/ 72 h 96"/>
                  <a:gd name="T14" fmla="*/ 71 w 131"/>
                  <a:gd name="T15" fmla="*/ 60 h 96"/>
                  <a:gd name="T16" fmla="*/ 60 w 131"/>
                  <a:gd name="T17" fmla="*/ 48 h 96"/>
                  <a:gd name="T18" fmla="*/ 47 w 131"/>
                  <a:gd name="T19" fmla="*/ 36 h 96"/>
                  <a:gd name="T20" fmla="*/ 35 w 131"/>
                  <a:gd name="T21" fmla="*/ 24 h 96"/>
                  <a:gd name="T22" fmla="*/ 29 w 131"/>
                  <a:gd name="T23" fmla="*/ 24 h 96"/>
                  <a:gd name="T24" fmla="*/ 23 w 131"/>
                  <a:gd name="T25" fmla="*/ 24 h 96"/>
                  <a:gd name="T26" fmla="*/ 12 w 131"/>
                  <a:gd name="T27" fmla="*/ 12 h 96"/>
                  <a:gd name="T28" fmla="*/ 0 w 131"/>
                  <a:gd name="T2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1" h="96">
                    <a:moveTo>
                      <a:pt x="131" y="96"/>
                    </a:moveTo>
                    <a:lnTo>
                      <a:pt x="126" y="96"/>
                    </a:lnTo>
                    <a:lnTo>
                      <a:pt x="119" y="96"/>
                    </a:lnTo>
                    <a:lnTo>
                      <a:pt x="108" y="83"/>
                    </a:lnTo>
                    <a:lnTo>
                      <a:pt x="95" y="72"/>
                    </a:lnTo>
                    <a:lnTo>
                      <a:pt x="90" y="72"/>
                    </a:lnTo>
                    <a:lnTo>
                      <a:pt x="83" y="72"/>
                    </a:lnTo>
                    <a:lnTo>
                      <a:pt x="71" y="60"/>
                    </a:lnTo>
                    <a:lnTo>
                      <a:pt x="60" y="48"/>
                    </a:lnTo>
                    <a:lnTo>
                      <a:pt x="47" y="36"/>
                    </a:lnTo>
                    <a:lnTo>
                      <a:pt x="35" y="24"/>
                    </a:lnTo>
                    <a:lnTo>
                      <a:pt x="29" y="24"/>
                    </a:lnTo>
                    <a:lnTo>
                      <a:pt x="23" y="24"/>
                    </a:lnTo>
                    <a:lnTo>
                      <a:pt x="12" y="12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726" name="Freeform 286"/>
              <p:cNvSpPr>
                <a:spLocks/>
              </p:cNvSpPr>
              <p:nvPr/>
            </p:nvSpPr>
            <p:spPr bwMode="auto">
              <a:xfrm rot="60000" flipH="1">
                <a:off x="5073" y="1192"/>
                <a:ext cx="36" cy="23"/>
              </a:xfrm>
              <a:custGeom>
                <a:avLst/>
                <a:gdLst>
                  <a:gd name="T0" fmla="*/ 107 w 107"/>
                  <a:gd name="T1" fmla="*/ 96 h 96"/>
                  <a:gd name="T2" fmla="*/ 102 w 107"/>
                  <a:gd name="T3" fmla="*/ 90 h 96"/>
                  <a:gd name="T4" fmla="*/ 95 w 107"/>
                  <a:gd name="T5" fmla="*/ 84 h 96"/>
                  <a:gd name="T6" fmla="*/ 90 w 107"/>
                  <a:gd name="T7" fmla="*/ 84 h 96"/>
                  <a:gd name="T8" fmla="*/ 83 w 107"/>
                  <a:gd name="T9" fmla="*/ 84 h 96"/>
                  <a:gd name="T10" fmla="*/ 71 w 107"/>
                  <a:gd name="T11" fmla="*/ 73 h 96"/>
                  <a:gd name="T12" fmla="*/ 59 w 107"/>
                  <a:gd name="T13" fmla="*/ 61 h 96"/>
                  <a:gd name="T14" fmla="*/ 48 w 107"/>
                  <a:gd name="T15" fmla="*/ 49 h 96"/>
                  <a:gd name="T16" fmla="*/ 36 w 107"/>
                  <a:gd name="T17" fmla="*/ 36 h 96"/>
                  <a:gd name="T18" fmla="*/ 30 w 107"/>
                  <a:gd name="T19" fmla="*/ 36 h 96"/>
                  <a:gd name="T20" fmla="*/ 23 w 107"/>
                  <a:gd name="T21" fmla="*/ 36 h 96"/>
                  <a:gd name="T22" fmla="*/ 17 w 107"/>
                  <a:gd name="T23" fmla="*/ 31 h 96"/>
                  <a:gd name="T24" fmla="*/ 11 w 107"/>
                  <a:gd name="T25" fmla="*/ 25 h 96"/>
                  <a:gd name="T26" fmla="*/ 11 w 107"/>
                  <a:gd name="T27" fmla="*/ 19 h 96"/>
                  <a:gd name="T28" fmla="*/ 11 w 107"/>
                  <a:gd name="T29" fmla="*/ 12 h 96"/>
                  <a:gd name="T30" fmla="*/ 5 w 107"/>
                  <a:gd name="T31" fmla="*/ 7 h 96"/>
                  <a:gd name="T32" fmla="*/ 0 w 107"/>
                  <a:gd name="T3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7" h="96">
                    <a:moveTo>
                      <a:pt x="107" y="96"/>
                    </a:moveTo>
                    <a:lnTo>
                      <a:pt x="102" y="90"/>
                    </a:lnTo>
                    <a:lnTo>
                      <a:pt x="95" y="84"/>
                    </a:lnTo>
                    <a:lnTo>
                      <a:pt x="90" y="84"/>
                    </a:lnTo>
                    <a:lnTo>
                      <a:pt x="83" y="84"/>
                    </a:lnTo>
                    <a:lnTo>
                      <a:pt x="71" y="73"/>
                    </a:lnTo>
                    <a:lnTo>
                      <a:pt x="59" y="61"/>
                    </a:lnTo>
                    <a:lnTo>
                      <a:pt x="48" y="49"/>
                    </a:lnTo>
                    <a:lnTo>
                      <a:pt x="36" y="36"/>
                    </a:lnTo>
                    <a:lnTo>
                      <a:pt x="30" y="36"/>
                    </a:lnTo>
                    <a:lnTo>
                      <a:pt x="23" y="36"/>
                    </a:lnTo>
                    <a:lnTo>
                      <a:pt x="17" y="31"/>
                    </a:lnTo>
                    <a:lnTo>
                      <a:pt x="11" y="25"/>
                    </a:lnTo>
                    <a:lnTo>
                      <a:pt x="11" y="19"/>
                    </a:lnTo>
                    <a:lnTo>
                      <a:pt x="11" y="12"/>
                    </a:lnTo>
                    <a:lnTo>
                      <a:pt x="5" y="7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727" name="Freeform 287"/>
              <p:cNvSpPr>
                <a:spLocks/>
              </p:cNvSpPr>
              <p:nvPr/>
            </p:nvSpPr>
            <p:spPr bwMode="auto">
              <a:xfrm rot="60000" flipH="1">
                <a:off x="5147" y="1171"/>
                <a:ext cx="41" cy="15"/>
              </a:xfrm>
              <a:custGeom>
                <a:avLst/>
                <a:gdLst>
                  <a:gd name="T0" fmla="*/ 120 w 120"/>
                  <a:gd name="T1" fmla="*/ 61 h 61"/>
                  <a:gd name="T2" fmla="*/ 120 w 120"/>
                  <a:gd name="T3" fmla="*/ 55 h 61"/>
                  <a:gd name="T4" fmla="*/ 120 w 120"/>
                  <a:gd name="T5" fmla="*/ 49 h 61"/>
                  <a:gd name="T6" fmla="*/ 111 w 120"/>
                  <a:gd name="T7" fmla="*/ 40 h 61"/>
                  <a:gd name="T8" fmla="*/ 102 w 120"/>
                  <a:gd name="T9" fmla="*/ 30 h 61"/>
                  <a:gd name="T10" fmla="*/ 93 w 120"/>
                  <a:gd name="T11" fmla="*/ 21 h 61"/>
                  <a:gd name="T12" fmla="*/ 83 w 120"/>
                  <a:gd name="T13" fmla="*/ 13 h 61"/>
                  <a:gd name="T14" fmla="*/ 83 w 120"/>
                  <a:gd name="T15" fmla="*/ 7 h 61"/>
                  <a:gd name="T16" fmla="*/ 83 w 120"/>
                  <a:gd name="T17" fmla="*/ 0 h 61"/>
                  <a:gd name="T18" fmla="*/ 63 w 120"/>
                  <a:gd name="T19" fmla="*/ 0 h 61"/>
                  <a:gd name="T20" fmla="*/ 42 w 120"/>
                  <a:gd name="T21" fmla="*/ 0 h 61"/>
                  <a:gd name="T22" fmla="*/ 21 w 120"/>
                  <a:gd name="T23" fmla="*/ 0 h 61"/>
                  <a:gd name="T24" fmla="*/ 0 w 120"/>
                  <a:gd name="T25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0" h="61">
                    <a:moveTo>
                      <a:pt x="120" y="61"/>
                    </a:moveTo>
                    <a:lnTo>
                      <a:pt x="120" y="55"/>
                    </a:lnTo>
                    <a:lnTo>
                      <a:pt x="120" y="49"/>
                    </a:lnTo>
                    <a:lnTo>
                      <a:pt x="111" y="40"/>
                    </a:lnTo>
                    <a:lnTo>
                      <a:pt x="102" y="30"/>
                    </a:lnTo>
                    <a:lnTo>
                      <a:pt x="93" y="21"/>
                    </a:lnTo>
                    <a:lnTo>
                      <a:pt x="83" y="13"/>
                    </a:lnTo>
                    <a:lnTo>
                      <a:pt x="83" y="7"/>
                    </a:lnTo>
                    <a:lnTo>
                      <a:pt x="83" y="0"/>
                    </a:lnTo>
                    <a:lnTo>
                      <a:pt x="63" y="0"/>
                    </a:lnTo>
                    <a:lnTo>
                      <a:pt x="42" y="0"/>
                    </a:lnTo>
                    <a:lnTo>
                      <a:pt x="21" y="0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701728" name="Freeform 288"/>
            <p:cNvSpPr>
              <a:spLocks/>
            </p:cNvSpPr>
            <p:nvPr/>
          </p:nvSpPr>
          <p:spPr bwMode="auto">
            <a:xfrm rot="60000" flipH="1">
              <a:off x="1967" y="1976"/>
              <a:ext cx="219" cy="961"/>
            </a:xfrm>
            <a:custGeom>
              <a:avLst/>
              <a:gdLst>
                <a:gd name="T0" fmla="*/ 0 w 589"/>
                <a:gd name="T1" fmla="*/ 2050 h 2114"/>
                <a:gd name="T2" fmla="*/ 12 w 589"/>
                <a:gd name="T3" fmla="*/ 2009 h 2114"/>
                <a:gd name="T4" fmla="*/ 25 w 589"/>
                <a:gd name="T5" fmla="*/ 1970 h 2114"/>
                <a:gd name="T6" fmla="*/ 37 w 589"/>
                <a:gd name="T7" fmla="*/ 1903 h 2114"/>
                <a:gd name="T8" fmla="*/ 48 w 589"/>
                <a:gd name="T9" fmla="*/ 1859 h 2114"/>
                <a:gd name="T10" fmla="*/ 54 w 589"/>
                <a:gd name="T11" fmla="*/ 1807 h 2114"/>
                <a:gd name="T12" fmla="*/ 61 w 589"/>
                <a:gd name="T13" fmla="*/ 1765 h 2114"/>
                <a:gd name="T14" fmla="*/ 73 w 589"/>
                <a:gd name="T15" fmla="*/ 1726 h 2114"/>
                <a:gd name="T16" fmla="*/ 79 w 589"/>
                <a:gd name="T17" fmla="*/ 1676 h 2114"/>
                <a:gd name="T18" fmla="*/ 85 w 589"/>
                <a:gd name="T19" fmla="*/ 1624 h 2114"/>
                <a:gd name="T20" fmla="*/ 96 w 589"/>
                <a:gd name="T21" fmla="*/ 1588 h 2114"/>
                <a:gd name="T22" fmla="*/ 102 w 589"/>
                <a:gd name="T23" fmla="*/ 1555 h 2114"/>
                <a:gd name="T24" fmla="*/ 108 w 589"/>
                <a:gd name="T25" fmla="*/ 1522 h 2114"/>
                <a:gd name="T26" fmla="*/ 121 w 589"/>
                <a:gd name="T27" fmla="*/ 1489 h 2114"/>
                <a:gd name="T28" fmla="*/ 127 w 589"/>
                <a:gd name="T29" fmla="*/ 1447 h 2114"/>
                <a:gd name="T30" fmla="*/ 133 w 589"/>
                <a:gd name="T31" fmla="*/ 1405 h 2114"/>
                <a:gd name="T32" fmla="*/ 144 w 589"/>
                <a:gd name="T33" fmla="*/ 1372 h 2114"/>
                <a:gd name="T34" fmla="*/ 150 w 589"/>
                <a:gd name="T35" fmla="*/ 1339 h 2114"/>
                <a:gd name="T36" fmla="*/ 157 w 589"/>
                <a:gd name="T37" fmla="*/ 1297 h 2114"/>
                <a:gd name="T38" fmla="*/ 169 w 589"/>
                <a:gd name="T39" fmla="*/ 1264 h 2114"/>
                <a:gd name="T40" fmla="*/ 175 w 589"/>
                <a:gd name="T41" fmla="*/ 1232 h 2114"/>
                <a:gd name="T42" fmla="*/ 181 w 589"/>
                <a:gd name="T43" fmla="*/ 1198 h 2114"/>
                <a:gd name="T44" fmla="*/ 193 w 589"/>
                <a:gd name="T45" fmla="*/ 1168 h 2114"/>
                <a:gd name="T46" fmla="*/ 198 w 589"/>
                <a:gd name="T47" fmla="*/ 1136 h 2114"/>
                <a:gd name="T48" fmla="*/ 204 w 589"/>
                <a:gd name="T49" fmla="*/ 1084 h 2114"/>
                <a:gd name="T50" fmla="*/ 217 w 589"/>
                <a:gd name="T51" fmla="*/ 1045 h 2114"/>
                <a:gd name="T52" fmla="*/ 229 w 589"/>
                <a:gd name="T53" fmla="*/ 1009 h 2114"/>
                <a:gd name="T54" fmla="*/ 241 w 589"/>
                <a:gd name="T55" fmla="*/ 976 h 2114"/>
                <a:gd name="T56" fmla="*/ 246 w 589"/>
                <a:gd name="T57" fmla="*/ 942 h 2114"/>
                <a:gd name="T58" fmla="*/ 252 w 589"/>
                <a:gd name="T59" fmla="*/ 909 h 2114"/>
                <a:gd name="T60" fmla="*/ 265 w 589"/>
                <a:gd name="T61" fmla="*/ 877 h 2114"/>
                <a:gd name="T62" fmla="*/ 277 w 589"/>
                <a:gd name="T63" fmla="*/ 844 h 2114"/>
                <a:gd name="T64" fmla="*/ 283 w 589"/>
                <a:gd name="T65" fmla="*/ 811 h 2114"/>
                <a:gd name="T66" fmla="*/ 294 w 589"/>
                <a:gd name="T67" fmla="*/ 775 h 2114"/>
                <a:gd name="T68" fmla="*/ 300 w 589"/>
                <a:gd name="T69" fmla="*/ 742 h 2114"/>
                <a:gd name="T70" fmla="*/ 327 w 589"/>
                <a:gd name="T71" fmla="*/ 705 h 2114"/>
                <a:gd name="T72" fmla="*/ 337 w 589"/>
                <a:gd name="T73" fmla="*/ 652 h 2114"/>
                <a:gd name="T74" fmla="*/ 348 w 589"/>
                <a:gd name="T75" fmla="*/ 615 h 2114"/>
                <a:gd name="T76" fmla="*/ 354 w 589"/>
                <a:gd name="T77" fmla="*/ 584 h 2114"/>
                <a:gd name="T78" fmla="*/ 367 w 589"/>
                <a:gd name="T79" fmla="*/ 547 h 2114"/>
                <a:gd name="T80" fmla="*/ 379 w 589"/>
                <a:gd name="T81" fmla="*/ 511 h 2114"/>
                <a:gd name="T82" fmla="*/ 391 w 589"/>
                <a:gd name="T83" fmla="*/ 487 h 2114"/>
                <a:gd name="T84" fmla="*/ 398 w 589"/>
                <a:gd name="T85" fmla="*/ 454 h 2114"/>
                <a:gd name="T86" fmla="*/ 408 w 589"/>
                <a:gd name="T87" fmla="*/ 427 h 2114"/>
                <a:gd name="T88" fmla="*/ 421 w 589"/>
                <a:gd name="T89" fmla="*/ 396 h 2114"/>
                <a:gd name="T90" fmla="*/ 433 w 589"/>
                <a:gd name="T91" fmla="*/ 361 h 2114"/>
                <a:gd name="T92" fmla="*/ 444 w 589"/>
                <a:gd name="T93" fmla="*/ 330 h 2114"/>
                <a:gd name="T94" fmla="*/ 457 w 589"/>
                <a:gd name="T95" fmla="*/ 300 h 2114"/>
                <a:gd name="T96" fmla="*/ 469 w 589"/>
                <a:gd name="T97" fmla="*/ 271 h 2114"/>
                <a:gd name="T98" fmla="*/ 481 w 589"/>
                <a:gd name="T99" fmla="*/ 241 h 2114"/>
                <a:gd name="T100" fmla="*/ 494 w 589"/>
                <a:gd name="T101" fmla="*/ 211 h 2114"/>
                <a:gd name="T102" fmla="*/ 505 w 589"/>
                <a:gd name="T103" fmla="*/ 180 h 2114"/>
                <a:gd name="T104" fmla="*/ 529 w 589"/>
                <a:gd name="T105" fmla="*/ 132 h 2114"/>
                <a:gd name="T106" fmla="*/ 541 w 589"/>
                <a:gd name="T107" fmla="*/ 96 h 2114"/>
                <a:gd name="T108" fmla="*/ 565 w 589"/>
                <a:gd name="T109" fmla="*/ 55 h 2114"/>
                <a:gd name="T110" fmla="*/ 577 w 589"/>
                <a:gd name="T111" fmla="*/ 30 h 2114"/>
                <a:gd name="T112" fmla="*/ 589 w 589"/>
                <a:gd name="T113" fmla="*/ 7 h 2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89" h="2114">
                  <a:moveTo>
                    <a:pt x="0" y="2114"/>
                  </a:moveTo>
                  <a:lnTo>
                    <a:pt x="0" y="2093"/>
                  </a:lnTo>
                  <a:lnTo>
                    <a:pt x="0" y="2072"/>
                  </a:lnTo>
                  <a:lnTo>
                    <a:pt x="0" y="2050"/>
                  </a:lnTo>
                  <a:lnTo>
                    <a:pt x="0" y="2029"/>
                  </a:lnTo>
                  <a:lnTo>
                    <a:pt x="6" y="2023"/>
                  </a:lnTo>
                  <a:lnTo>
                    <a:pt x="12" y="2017"/>
                  </a:lnTo>
                  <a:lnTo>
                    <a:pt x="12" y="2009"/>
                  </a:lnTo>
                  <a:lnTo>
                    <a:pt x="12" y="1999"/>
                  </a:lnTo>
                  <a:lnTo>
                    <a:pt x="12" y="1990"/>
                  </a:lnTo>
                  <a:lnTo>
                    <a:pt x="12" y="1982"/>
                  </a:lnTo>
                  <a:lnTo>
                    <a:pt x="25" y="1970"/>
                  </a:lnTo>
                  <a:lnTo>
                    <a:pt x="37" y="1957"/>
                  </a:lnTo>
                  <a:lnTo>
                    <a:pt x="37" y="1939"/>
                  </a:lnTo>
                  <a:lnTo>
                    <a:pt x="37" y="1922"/>
                  </a:lnTo>
                  <a:lnTo>
                    <a:pt x="37" y="1903"/>
                  </a:lnTo>
                  <a:lnTo>
                    <a:pt x="37" y="1886"/>
                  </a:lnTo>
                  <a:lnTo>
                    <a:pt x="43" y="1880"/>
                  </a:lnTo>
                  <a:lnTo>
                    <a:pt x="48" y="1873"/>
                  </a:lnTo>
                  <a:lnTo>
                    <a:pt x="48" y="1859"/>
                  </a:lnTo>
                  <a:lnTo>
                    <a:pt x="48" y="1843"/>
                  </a:lnTo>
                  <a:lnTo>
                    <a:pt x="48" y="1828"/>
                  </a:lnTo>
                  <a:lnTo>
                    <a:pt x="48" y="1813"/>
                  </a:lnTo>
                  <a:lnTo>
                    <a:pt x="54" y="1807"/>
                  </a:lnTo>
                  <a:lnTo>
                    <a:pt x="61" y="1801"/>
                  </a:lnTo>
                  <a:lnTo>
                    <a:pt x="61" y="1789"/>
                  </a:lnTo>
                  <a:lnTo>
                    <a:pt x="61" y="1778"/>
                  </a:lnTo>
                  <a:lnTo>
                    <a:pt x="61" y="1765"/>
                  </a:lnTo>
                  <a:lnTo>
                    <a:pt x="61" y="1753"/>
                  </a:lnTo>
                  <a:lnTo>
                    <a:pt x="67" y="1747"/>
                  </a:lnTo>
                  <a:lnTo>
                    <a:pt x="73" y="1741"/>
                  </a:lnTo>
                  <a:lnTo>
                    <a:pt x="73" y="1726"/>
                  </a:lnTo>
                  <a:lnTo>
                    <a:pt x="73" y="1711"/>
                  </a:lnTo>
                  <a:lnTo>
                    <a:pt x="73" y="1696"/>
                  </a:lnTo>
                  <a:lnTo>
                    <a:pt x="73" y="1682"/>
                  </a:lnTo>
                  <a:lnTo>
                    <a:pt x="79" y="1676"/>
                  </a:lnTo>
                  <a:lnTo>
                    <a:pt x="85" y="1669"/>
                  </a:lnTo>
                  <a:lnTo>
                    <a:pt x="85" y="1655"/>
                  </a:lnTo>
                  <a:lnTo>
                    <a:pt x="85" y="1639"/>
                  </a:lnTo>
                  <a:lnTo>
                    <a:pt x="85" y="1624"/>
                  </a:lnTo>
                  <a:lnTo>
                    <a:pt x="85" y="1609"/>
                  </a:lnTo>
                  <a:lnTo>
                    <a:pt x="91" y="1603"/>
                  </a:lnTo>
                  <a:lnTo>
                    <a:pt x="96" y="1596"/>
                  </a:lnTo>
                  <a:lnTo>
                    <a:pt x="96" y="1588"/>
                  </a:lnTo>
                  <a:lnTo>
                    <a:pt x="96" y="1580"/>
                  </a:lnTo>
                  <a:lnTo>
                    <a:pt x="96" y="1570"/>
                  </a:lnTo>
                  <a:lnTo>
                    <a:pt x="96" y="1561"/>
                  </a:lnTo>
                  <a:lnTo>
                    <a:pt x="102" y="1555"/>
                  </a:lnTo>
                  <a:lnTo>
                    <a:pt x="108" y="1549"/>
                  </a:lnTo>
                  <a:lnTo>
                    <a:pt x="108" y="1540"/>
                  </a:lnTo>
                  <a:lnTo>
                    <a:pt x="108" y="1530"/>
                  </a:lnTo>
                  <a:lnTo>
                    <a:pt x="108" y="1522"/>
                  </a:lnTo>
                  <a:lnTo>
                    <a:pt x="108" y="1513"/>
                  </a:lnTo>
                  <a:lnTo>
                    <a:pt x="114" y="1507"/>
                  </a:lnTo>
                  <a:lnTo>
                    <a:pt x="121" y="1501"/>
                  </a:lnTo>
                  <a:lnTo>
                    <a:pt x="121" y="1489"/>
                  </a:lnTo>
                  <a:lnTo>
                    <a:pt x="121" y="1478"/>
                  </a:lnTo>
                  <a:lnTo>
                    <a:pt x="121" y="1465"/>
                  </a:lnTo>
                  <a:lnTo>
                    <a:pt x="121" y="1453"/>
                  </a:lnTo>
                  <a:lnTo>
                    <a:pt x="127" y="1447"/>
                  </a:lnTo>
                  <a:lnTo>
                    <a:pt x="133" y="1441"/>
                  </a:lnTo>
                  <a:lnTo>
                    <a:pt x="133" y="1430"/>
                  </a:lnTo>
                  <a:lnTo>
                    <a:pt x="133" y="1417"/>
                  </a:lnTo>
                  <a:lnTo>
                    <a:pt x="133" y="1405"/>
                  </a:lnTo>
                  <a:lnTo>
                    <a:pt x="133" y="1392"/>
                  </a:lnTo>
                  <a:lnTo>
                    <a:pt x="139" y="1387"/>
                  </a:lnTo>
                  <a:lnTo>
                    <a:pt x="144" y="1380"/>
                  </a:lnTo>
                  <a:lnTo>
                    <a:pt x="144" y="1372"/>
                  </a:lnTo>
                  <a:lnTo>
                    <a:pt x="144" y="1363"/>
                  </a:lnTo>
                  <a:lnTo>
                    <a:pt x="144" y="1355"/>
                  </a:lnTo>
                  <a:lnTo>
                    <a:pt x="144" y="1345"/>
                  </a:lnTo>
                  <a:lnTo>
                    <a:pt x="150" y="1339"/>
                  </a:lnTo>
                  <a:lnTo>
                    <a:pt x="157" y="1334"/>
                  </a:lnTo>
                  <a:lnTo>
                    <a:pt x="157" y="1321"/>
                  </a:lnTo>
                  <a:lnTo>
                    <a:pt x="157" y="1309"/>
                  </a:lnTo>
                  <a:lnTo>
                    <a:pt x="157" y="1297"/>
                  </a:lnTo>
                  <a:lnTo>
                    <a:pt x="157" y="1284"/>
                  </a:lnTo>
                  <a:lnTo>
                    <a:pt x="163" y="1279"/>
                  </a:lnTo>
                  <a:lnTo>
                    <a:pt x="169" y="1273"/>
                  </a:lnTo>
                  <a:lnTo>
                    <a:pt x="169" y="1264"/>
                  </a:lnTo>
                  <a:lnTo>
                    <a:pt x="169" y="1255"/>
                  </a:lnTo>
                  <a:lnTo>
                    <a:pt x="169" y="1246"/>
                  </a:lnTo>
                  <a:lnTo>
                    <a:pt x="169" y="1237"/>
                  </a:lnTo>
                  <a:lnTo>
                    <a:pt x="175" y="1232"/>
                  </a:lnTo>
                  <a:lnTo>
                    <a:pt x="181" y="1225"/>
                  </a:lnTo>
                  <a:lnTo>
                    <a:pt x="181" y="1216"/>
                  </a:lnTo>
                  <a:lnTo>
                    <a:pt x="181" y="1207"/>
                  </a:lnTo>
                  <a:lnTo>
                    <a:pt x="181" y="1198"/>
                  </a:lnTo>
                  <a:lnTo>
                    <a:pt x="181" y="1188"/>
                  </a:lnTo>
                  <a:lnTo>
                    <a:pt x="187" y="1182"/>
                  </a:lnTo>
                  <a:lnTo>
                    <a:pt x="193" y="1177"/>
                  </a:lnTo>
                  <a:lnTo>
                    <a:pt x="193" y="1168"/>
                  </a:lnTo>
                  <a:lnTo>
                    <a:pt x="193" y="1159"/>
                  </a:lnTo>
                  <a:lnTo>
                    <a:pt x="193" y="1151"/>
                  </a:lnTo>
                  <a:lnTo>
                    <a:pt x="193" y="1141"/>
                  </a:lnTo>
                  <a:lnTo>
                    <a:pt x="198" y="1136"/>
                  </a:lnTo>
                  <a:lnTo>
                    <a:pt x="204" y="1129"/>
                  </a:lnTo>
                  <a:lnTo>
                    <a:pt x="204" y="1114"/>
                  </a:lnTo>
                  <a:lnTo>
                    <a:pt x="204" y="1099"/>
                  </a:lnTo>
                  <a:lnTo>
                    <a:pt x="204" y="1084"/>
                  </a:lnTo>
                  <a:lnTo>
                    <a:pt x="204" y="1069"/>
                  </a:lnTo>
                  <a:lnTo>
                    <a:pt x="210" y="1063"/>
                  </a:lnTo>
                  <a:lnTo>
                    <a:pt x="217" y="1057"/>
                  </a:lnTo>
                  <a:lnTo>
                    <a:pt x="217" y="1045"/>
                  </a:lnTo>
                  <a:lnTo>
                    <a:pt x="217" y="1034"/>
                  </a:lnTo>
                  <a:lnTo>
                    <a:pt x="222" y="1028"/>
                  </a:lnTo>
                  <a:lnTo>
                    <a:pt x="229" y="1021"/>
                  </a:lnTo>
                  <a:lnTo>
                    <a:pt x="229" y="1009"/>
                  </a:lnTo>
                  <a:lnTo>
                    <a:pt x="229" y="997"/>
                  </a:lnTo>
                  <a:lnTo>
                    <a:pt x="235" y="991"/>
                  </a:lnTo>
                  <a:lnTo>
                    <a:pt x="241" y="984"/>
                  </a:lnTo>
                  <a:lnTo>
                    <a:pt x="241" y="976"/>
                  </a:lnTo>
                  <a:lnTo>
                    <a:pt x="241" y="967"/>
                  </a:lnTo>
                  <a:lnTo>
                    <a:pt x="241" y="957"/>
                  </a:lnTo>
                  <a:lnTo>
                    <a:pt x="241" y="948"/>
                  </a:lnTo>
                  <a:lnTo>
                    <a:pt x="246" y="942"/>
                  </a:lnTo>
                  <a:lnTo>
                    <a:pt x="252" y="936"/>
                  </a:lnTo>
                  <a:lnTo>
                    <a:pt x="252" y="928"/>
                  </a:lnTo>
                  <a:lnTo>
                    <a:pt x="252" y="919"/>
                  </a:lnTo>
                  <a:lnTo>
                    <a:pt x="252" y="909"/>
                  </a:lnTo>
                  <a:lnTo>
                    <a:pt x="252" y="901"/>
                  </a:lnTo>
                  <a:lnTo>
                    <a:pt x="258" y="895"/>
                  </a:lnTo>
                  <a:lnTo>
                    <a:pt x="265" y="888"/>
                  </a:lnTo>
                  <a:lnTo>
                    <a:pt x="265" y="877"/>
                  </a:lnTo>
                  <a:lnTo>
                    <a:pt x="265" y="865"/>
                  </a:lnTo>
                  <a:lnTo>
                    <a:pt x="271" y="859"/>
                  </a:lnTo>
                  <a:lnTo>
                    <a:pt x="277" y="852"/>
                  </a:lnTo>
                  <a:lnTo>
                    <a:pt x="277" y="844"/>
                  </a:lnTo>
                  <a:lnTo>
                    <a:pt x="277" y="836"/>
                  </a:lnTo>
                  <a:lnTo>
                    <a:pt x="277" y="826"/>
                  </a:lnTo>
                  <a:lnTo>
                    <a:pt x="277" y="817"/>
                  </a:lnTo>
                  <a:lnTo>
                    <a:pt x="283" y="811"/>
                  </a:lnTo>
                  <a:lnTo>
                    <a:pt x="289" y="805"/>
                  </a:lnTo>
                  <a:lnTo>
                    <a:pt x="289" y="793"/>
                  </a:lnTo>
                  <a:lnTo>
                    <a:pt x="289" y="780"/>
                  </a:lnTo>
                  <a:lnTo>
                    <a:pt x="294" y="775"/>
                  </a:lnTo>
                  <a:lnTo>
                    <a:pt x="300" y="769"/>
                  </a:lnTo>
                  <a:lnTo>
                    <a:pt x="300" y="759"/>
                  </a:lnTo>
                  <a:lnTo>
                    <a:pt x="300" y="750"/>
                  </a:lnTo>
                  <a:lnTo>
                    <a:pt x="300" y="742"/>
                  </a:lnTo>
                  <a:lnTo>
                    <a:pt x="300" y="732"/>
                  </a:lnTo>
                  <a:lnTo>
                    <a:pt x="310" y="724"/>
                  </a:lnTo>
                  <a:lnTo>
                    <a:pt x="319" y="715"/>
                  </a:lnTo>
                  <a:lnTo>
                    <a:pt x="327" y="705"/>
                  </a:lnTo>
                  <a:lnTo>
                    <a:pt x="337" y="697"/>
                  </a:lnTo>
                  <a:lnTo>
                    <a:pt x="337" y="682"/>
                  </a:lnTo>
                  <a:lnTo>
                    <a:pt x="337" y="667"/>
                  </a:lnTo>
                  <a:lnTo>
                    <a:pt x="337" y="652"/>
                  </a:lnTo>
                  <a:lnTo>
                    <a:pt x="337" y="636"/>
                  </a:lnTo>
                  <a:lnTo>
                    <a:pt x="343" y="630"/>
                  </a:lnTo>
                  <a:lnTo>
                    <a:pt x="348" y="625"/>
                  </a:lnTo>
                  <a:lnTo>
                    <a:pt x="348" y="615"/>
                  </a:lnTo>
                  <a:lnTo>
                    <a:pt x="348" y="607"/>
                  </a:lnTo>
                  <a:lnTo>
                    <a:pt x="348" y="598"/>
                  </a:lnTo>
                  <a:lnTo>
                    <a:pt x="348" y="589"/>
                  </a:lnTo>
                  <a:lnTo>
                    <a:pt x="354" y="584"/>
                  </a:lnTo>
                  <a:lnTo>
                    <a:pt x="361" y="577"/>
                  </a:lnTo>
                  <a:lnTo>
                    <a:pt x="361" y="565"/>
                  </a:lnTo>
                  <a:lnTo>
                    <a:pt x="361" y="553"/>
                  </a:lnTo>
                  <a:lnTo>
                    <a:pt x="367" y="547"/>
                  </a:lnTo>
                  <a:lnTo>
                    <a:pt x="373" y="540"/>
                  </a:lnTo>
                  <a:lnTo>
                    <a:pt x="373" y="529"/>
                  </a:lnTo>
                  <a:lnTo>
                    <a:pt x="373" y="517"/>
                  </a:lnTo>
                  <a:lnTo>
                    <a:pt x="379" y="511"/>
                  </a:lnTo>
                  <a:lnTo>
                    <a:pt x="385" y="504"/>
                  </a:lnTo>
                  <a:lnTo>
                    <a:pt x="385" y="499"/>
                  </a:lnTo>
                  <a:lnTo>
                    <a:pt x="385" y="493"/>
                  </a:lnTo>
                  <a:lnTo>
                    <a:pt x="391" y="487"/>
                  </a:lnTo>
                  <a:lnTo>
                    <a:pt x="398" y="480"/>
                  </a:lnTo>
                  <a:lnTo>
                    <a:pt x="398" y="472"/>
                  </a:lnTo>
                  <a:lnTo>
                    <a:pt x="398" y="463"/>
                  </a:lnTo>
                  <a:lnTo>
                    <a:pt x="398" y="454"/>
                  </a:lnTo>
                  <a:lnTo>
                    <a:pt x="398" y="444"/>
                  </a:lnTo>
                  <a:lnTo>
                    <a:pt x="402" y="438"/>
                  </a:lnTo>
                  <a:lnTo>
                    <a:pt x="408" y="432"/>
                  </a:lnTo>
                  <a:lnTo>
                    <a:pt x="408" y="427"/>
                  </a:lnTo>
                  <a:lnTo>
                    <a:pt x="408" y="421"/>
                  </a:lnTo>
                  <a:lnTo>
                    <a:pt x="414" y="415"/>
                  </a:lnTo>
                  <a:lnTo>
                    <a:pt x="421" y="408"/>
                  </a:lnTo>
                  <a:lnTo>
                    <a:pt x="421" y="396"/>
                  </a:lnTo>
                  <a:lnTo>
                    <a:pt x="421" y="384"/>
                  </a:lnTo>
                  <a:lnTo>
                    <a:pt x="426" y="380"/>
                  </a:lnTo>
                  <a:lnTo>
                    <a:pt x="433" y="373"/>
                  </a:lnTo>
                  <a:lnTo>
                    <a:pt x="433" y="361"/>
                  </a:lnTo>
                  <a:lnTo>
                    <a:pt x="433" y="348"/>
                  </a:lnTo>
                  <a:lnTo>
                    <a:pt x="439" y="343"/>
                  </a:lnTo>
                  <a:lnTo>
                    <a:pt x="444" y="336"/>
                  </a:lnTo>
                  <a:lnTo>
                    <a:pt x="444" y="330"/>
                  </a:lnTo>
                  <a:lnTo>
                    <a:pt x="444" y="325"/>
                  </a:lnTo>
                  <a:lnTo>
                    <a:pt x="450" y="319"/>
                  </a:lnTo>
                  <a:lnTo>
                    <a:pt x="457" y="313"/>
                  </a:lnTo>
                  <a:lnTo>
                    <a:pt x="457" y="300"/>
                  </a:lnTo>
                  <a:lnTo>
                    <a:pt x="457" y="288"/>
                  </a:lnTo>
                  <a:lnTo>
                    <a:pt x="462" y="282"/>
                  </a:lnTo>
                  <a:lnTo>
                    <a:pt x="469" y="277"/>
                  </a:lnTo>
                  <a:lnTo>
                    <a:pt x="469" y="271"/>
                  </a:lnTo>
                  <a:lnTo>
                    <a:pt x="469" y="265"/>
                  </a:lnTo>
                  <a:lnTo>
                    <a:pt x="475" y="259"/>
                  </a:lnTo>
                  <a:lnTo>
                    <a:pt x="481" y="253"/>
                  </a:lnTo>
                  <a:lnTo>
                    <a:pt x="481" y="241"/>
                  </a:lnTo>
                  <a:lnTo>
                    <a:pt x="481" y="229"/>
                  </a:lnTo>
                  <a:lnTo>
                    <a:pt x="487" y="223"/>
                  </a:lnTo>
                  <a:lnTo>
                    <a:pt x="494" y="217"/>
                  </a:lnTo>
                  <a:lnTo>
                    <a:pt x="494" y="211"/>
                  </a:lnTo>
                  <a:lnTo>
                    <a:pt x="494" y="204"/>
                  </a:lnTo>
                  <a:lnTo>
                    <a:pt x="498" y="198"/>
                  </a:lnTo>
                  <a:lnTo>
                    <a:pt x="505" y="192"/>
                  </a:lnTo>
                  <a:lnTo>
                    <a:pt x="505" y="180"/>
                  </a:lnTo>
                  <a:lnTo>
                    <a:pt x="505" y="169"/>
                  </a:lnTo>
                  <a:lnTo>
                    <a:pt x="517" y="157"/>
                  </a:lnTo>
                  <a:lnTo>
                    <a:pt x="529" y="144"/>
                  </a:lnTo>
                  <a:lnTo>
                    <a:pt x="529" y="132"/>
                  </a:lnTo>
                  <a:lnTo>
                    <a:pt x="529" y="121"/>
                  </a:lnTo>
                  <a:lnTo>
                    <a:pt x="535" y="115"/>
                  </a:lnTo>
                  <a:lnTo>
                    <a:pt x="541" y="108"/>
                  </a:lnTo>
                  <a:lnTo>
                    <a:pt x="541" y="96"/>
                  </a:lnTo>
                  <a:lnTo>
                    <a:pt x="541" y="84"/>
                  </a:lnTo>
                  <a:lnTo>
                    <a:pt x="552" y="73"/>
                  </a:lnTo>
                  <a:lnTo>
                    <a:pt x="565" y="61"/>
                  </a:lnTo>
                  <a:lnTo>
                    <a:pt x="565" y="55"/>
                  </a:lnTo>
                  <a:lnTo>
                    <a:pt x="565" y="49"/>
                  </a:lnTo>
                  <a:lnTo>
                    <a:pt x="571" y="43"/>
                  </a:lnTo>
                  <a:lnTo>
                    <a:pt x="577" y="36"/>
                  </a:lnTo>
                  <a:lnTo>
                    <a:pt x="577" y="30"/>
                  </a:lnTo>
                  <a:lnTo>
                    <a:pt x="577" y="25"/>
                  </a:lnTo>
                  <a:lnTo>
                    <a:pt x="583" y="19"/>
                  </a:lnTo>
                  <a:lnTo>
                    <a:pt x="589" y="13"/>
                  </a:lnTo>
                  <a:lnTo>
                    <a:pt x="589" y="7"/>
                  </a:lnTo>
                  <a:lnTo>
                    <a:pt x="5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729" name="Freeform 289"/>
            <p:cNvSpPr>
              <a:spLocks/>
            </p:cNvSpPr>
            <p:nvPr/>
          </p:nvSpPr>
          <p:spPr bwMode="auto">
            <a:xfrm rot="60000" flipH="1">
              <a:off x="655" y="1965"/>
              <a:ext cx="693" cy="28"/>
            </a:xfrm>
            <a:custGeom>
              <a:avLst/>
              <a:gdLst>
                <a:gd name="T0" fmla="*/ 1800 w 1800"/>
                <a:gd name="T1" fmla="*/ 58 h 58"/>
                <a:gd name="T2" fmla="*/ 1788 w 1800"/>
                <a:gd name="T3" fmla="*/ 48 h 58"/>
                <a:gd name="T4" fmla="*/ 1775 w 1800"/>
                <a:gd name="T5" fmla="*/ 36 h 58"/>
                <a:gd name="T6" fmla="*/ 1674 w 1800"/>
                <a:gd name="T7" fmla="*/ 36 h 58"/>
                <a:gd name="T8" fmla="*/ 1572 w 1800"/>
                <a:gd name="T9" fmla="*/ 36 h 58"/>
                <a:gd name="T10" fmla="*/ 1470 w 1800"/>
                <a:gd name="T11" fmla="*/ 36 h 58"/>
                <a:gd name="T12" fmla="*/ 1368 w 1800"/>
                <a:gd name="T13" fmla="*/ 36 h 58"/>
                <a:gd name="T14" fmla="*/ 1266 w 1800"/>
                <a:gd name="T15" fmla="*/ 36 h 58"/>
                <a:gd name="T16" fmla="*/ 1164 w 1800"/>
                <a:gd name="T17" fmla="*/ 36 h 58"/>
                <a:gd name="T18" fmla="*/ 1062 w 1800"/>
                <a:gd name="T19" fmla="*/ 36 h 58"/>
                <a:gd name="T20" fmla="*/ 960 w 1800"/>
                <a:gd name="T21" fmla="*/ 36 h 58"/>
                <a:gd name="T22" fmla="*/ 954 w 1800"/>
                <a:gd name="T23" fmla="*/ 30 h 58"/>
                <a:gd name="T24" fmla="*/ 948 w 1800"/>
                <a:gd name="T25" fmla="*/ 23 h 58"/>
                <a:gd name="T26" fmla="*/ 890 w 1800"/>
                <a:gd name="T27" fmla="*/ 23 h 58"/>
                <a:gd name="T28" fmla="*/ 831 w 1800"/>
                <a:gd name="T29" fmla="*/ 23 h 58"/>
                <a:gd name="T30" fmla="*/ 772 w 1800"/>
                <a:gd name="T31" fmla="*/ 23 h 58"/>
                <a:gd name="T32" fmla="*/ 714 w 1800"/>
                <a:gd name="T33" fmla="*/ 23 h 58"/>
                <a:gd name="T34" fmla="*/ 655 w 1800"/>
                <a:gd name="T35" fmla="*/ 23 h 58"/>
                <a:gd name="T36" fmla="*/ 597 w 1800"/>
                <a:gd name="T37" fmla="*/ 23 h 58"/>
                <a:gd name="T38" fmla="*/ 538 w 1800"/>
                <a:gd name="T39" fmla="*/ 23 h 58"/>
                <a:gd name="T40" fmla="*/ 479 w 1800"/>
                <a:gd name="T41" fmla="*/ 23 h 58"/>
                <a:gd name="T42" fmla="*/ 421 w 1800"/>
                <a:gd name="T43" fmla="*/ 23 h 58"/>
                <a:gd name="T44" fmla="*/ 362 w 1800"/>
                <a:gd name="T45" fmla="*/ 23 h 58"/>
                <a:gd name="T46" fmla="*/ 304 w 1800"/>
                <a:gd name="T47" fmla="*/ 23 h 58"/>
                <a:gd name="T48" fmla="*/ 246 w 1800"/>
                <a:gd name="T49" fmla="*/ 23 h 58"/>
                <a:gd name="T50" fmla="*/ 188 w 1800"/>
                <a:gd name="T51" fmla="*/ 23 h 58"/>
                <a:gd name="T52" fmla="*/ 129 w 1800"/>
                <a:gd name="T53" fmla="*/ 23 h 58"/>
                <a:gd name="T54" fmla="*/ 70 w 1800"/>
                <a:gd name="T55" fmla="*/ 23 h 58"/>
                <a:gd name="T56" fmla="*/ 12 w 1800"/>
                <a:gd name="T57" fmla="*/ 23 h 58"/>
                <a:gd name="T58" fmla="*/ 6 w 1800"/>
                <a:gd name="T59" fmla="*/ 17 h 58"/>
                <a:gd name="T60" fmla="*/ 0 w 1800"/>
                <a:gd name="T61" fmla="*/ 12 h 58"/>
                <a:gd name="T62" fmla="*/ 0 w 1800"/>
                <a:gd name="T63" fmla="*/ 6 h 58"/>
                <a:gd name="T64" fmla="*/ 0 w 1800"/>
                <a:gd name="T6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00" h="58">
                  <a:moveTo>
                    <a:pt x="1800" y="58"/>
                  </a:moveTo>
                  <a:lnTo>
                    <a:pt x="1788" y="48"/>
                  </a:lnTo>
                  <a:lnTo>
                    <a:pt x="1775" y="36"/>
                  </a:lnTo>
                  <a:lnTo>
                    <a:pt x="1674" y="36"/>
                  </a:lnTo>
                  <a:lnTo>
                    <a:pt x="1572" y="36"/>
                  </a:lnTo>
                  <a:lnTo>
                    <a:pt x="1470" y="36"/>
                  </a:lnTo>
                  <a:lnTo>
                    <a:pt x="1368" y="36"/>
                  </a:lnTo>
                  <a:lnTo>
                    <a:pt x="1266" y="36"/>
                  </a:lnTo>
                  <a:lnTo>
                    <a:pt x="1164" y="36"/>
                  </a:lnTo>
                  <a:lnTo>
                    <a:pt x="1062" y="36"/>
                  </a:lnTo>
                  <a:lnTo>
                    <a:pt x="960" y="36"/>
                  </a:lnTo>
                  <a:lnTo>
                    <a:pt x="954" y="30"/>
                  </a:lnTo>
                  <a:lnTo>
                    <a:pt x="948" y="23"/>
                  </a:lnTo>
                  <a:lnTo>
                    <a:pt x="890" y="23"/>
                  </a:lnTo>
                  <a:lnTo>
                    <a:pt x="831" y="23"/>
                  </a:lnTo>
                  <a:lnTo>
                    <a:pt x="772" y="23"/>
                  </a:lnTo>
                  <a:lnTo>
                    <a:pt x="714" y="23"/>
                  </a:lnTo>
                  <a:lnTo>
                    <a:pt x="655" y="23"/>
                  </a:lnTo>
                  <a:lnTo>
                    <a:pt x="597" y="23"/>
                  </a:lnTo>
                  <a:lnTo>
                    <a:pt x="538" y="23"/>
                  </a:lnTo>
                  <a:lnTo>
                    <a:pt x="479" y="23"/>
                  </a:lnTo>
                  <a:lnTo>
                    <a:pt x="421" y="23"/>
                  </a:lnTo>
                  <a:lnTo>
                    <a:pt x="362" y="23"/>
                  </a:lnTo>
                  <a:lnTo>
                    <a:pt x="304" y="23"/>
                  </a:lnTo>
                  <a:lnTo>
                    <a:pt x="246" y="23"/>
                  </a:lnTo>
                  <a:lnTo>
                    <a:pt x="188" y="23"/>
                  </a:lnTo>
                  <a:lnTo>
                    <a:pt x="129" y="23"/>
                  </a:lnTo>
                  <a:lnTo>
                    <a:pt x="70" y="23"/>
                  </a:lnTo>
                  <a:lnTo>
                    <a:pt x="12" y="23"/>
                  </a:lnTo>
                  <a:lnTo>
                    <a:pt x="6" y="17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730" name="Freeform 290"/>
            <p:cNvSpPr>
              <a:spLocks/>
            </p:cNvSpPr>
            <p:nvPr/>
          </p:nvSpPr>
          <p:spPr bwMode="auto">
            <a:xfrm rot="60000" flipH="1">
              <a:off x="1348" y="1972"/>
              <a:ext cx="629" cy="10"/>
            </a:xfrm>
            <a:custGeom>
              <a:avLst/>
              <a:gdLst>
                <a:gd name="T0" fmla="*/ 1633 w 1633"/>
                <a:gd name="T1" fmla="*/ 13 h 25"/>
                <a:gd name="T2" fmla="*/ 1627 w 1633"/>
                <a:gd name="T3" fmla="*/ 13 h 25"/>
                <a:gd name="T4" fmla="*/ 1620 w 1633"/>
                <a:gd name="T5" fmla="*/ 13 h 25"/>
                <a:gd name="T6" fmla="*/ 1614 w 1633"/>
                <a:gd name="T7" fmla="*/ 18 h 25"/>
                <a:gd name="T8" fmla="*/ 1609 w 1633"/>
                <a:gd name="T9" fmla="*/ 25 h 25"/>
                <a:gd name="T10" fmla="*/ 1510 w 1633"/>
                <a:gd name="T11" fmla="*/ 25 h 25"/>
                <a:gd name="T12" fmla="*/ 1411 w 1633"/>
                <a:gd name="T13" fmla="*/ 25 h 25"/>
                <a:gd name="T14" fmla="*/ 1312 w 1633"/>
                <a:gd name="T15" fmla="*/ 25 h 25"/>
                <a:gd name="T16" fmla="*/ 1212 w 1633"/>
                <a:gd name="T17" fmla="*/ 25 h 25"/>
                <a:gd name="T18" fmla="*/ 1113 w 1633"/>
                <a:gd name="T19" fmla="*/ 25 h 25"/>
                <a:gd name="T20" fmla="*/ 1014 w 1633"/>
                <a:gd name="T21" fmla="*/ 25 h 25"/>
                <a:gd name="T22" fmla="*/ 915 w 1633"/>
                <a:gd name="T23" fmla="*/ 25 h 25"/>
                <a:gd name="T24" fmla="*/ 816 w 1633"/>
                <a:gd name="T25" fmla="*/ 25 h 25"/>
                <a:gd name="T26" fmla="*/ 811 w 1633"/>
                <a:gd name="T27" fmla="*/ 19 h 25"/>
                <a:gd name="T28" fmla="*/ 803 w 1633"/>
                <a:gd name="T29" fmla="*/ 13 h 25"/>
                <a:gd name="T30" fmla="*/ 732 w 1633"/>
                <a:gd name="T31" fmla="*/ 13 h 25"/>
                <a:gd name="T32" fmla="*/ 659 w 1633"/>
                <a:gd name="T33" fmla="*/ 13 h 25"/>
                <a:gd name="T34" fmla="*/ 588 w 1633"/>
                <a:gd name="T35" fmla="*/ 13 h 25"/>
                <a:gd name="T36" fmla="*/ 516 w 1633"/>
                <a:gd name="T37" fmla="*/ 13 h 25"/>
                <a:gd name="T38" fmla="*/ 444 w 1633"/>
                <a:gd name="T39" fmla="*/ 13 h 25"/>
                <a:gd name="T40" fmla="*/ 372 w 1633"/>
                <a:gd name="T41" fmla="*/ 13 h 25"/>
                <a:gd name="T42" fmla="*/ 300 w 1633"/>
                <a:gd name="T43" fmla="*/ 13 h 25"/>
                <a:gd name="T44" fmla="*/ 228 w 1633"/>
                <a:gd name="T45" fmla="*/ 13 h 25"/>
                <a:gd name="T46" fmla="*/ 222 w 1633"/>
                <a:gd name="T47" fmla="*/ 7 h 25"/>
                <a:gd name="T48" fmla="*/ 216 w 1633"/>
                <a:gd name="T49" fmla="*/ 0 h 25"/>
                <a:gd name="T50" fmla="*/ 189 w 1633"/>
                <a:gd name="T51" fmla="*/ 0 h 25"/>
                <a:gd name="T52" fmla="*/ 163 w 1633"/>
                <a:gd name="T53" fmla="*/ 0 h 25"/>
                <a:gd name="T54" fmla="*/ 136 w 1633"/>
                <a:gd name="T55" fmla="*/ 0 h 25"/>
                <a:gd name="T56" fmla="*/ 109 w 1633"/>
                <a:gd name="T57" fmla="*/ 0 h 25"/>
                <a:gd name="T58" fmla="*/ 82 w 1633"/>
                <a:gd name="T59" fmla="*/ 0 h 25"/>
                <a:gd name="T60" fmla="*/ 55 w 1633"/>
                <a:gd name="T61" fmla="*/ 0 h 25"/>
                <a:gd name="T62" fmla="*/ 28 w 1633"/>
                <a:gd name="T63" fmla="*/ 0 h 25"/>
                <a:gd name="T64" fmla="*/ 0 w 1633"/>
                <a:gd name="T6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33" h="25">
                  <a:moveTo>
                    <a:pt x="1633" y="13"/>
                  </a:moveTo>
                  <a:lnTo>
                    <a:pt x="1627" y="13"/>
                  </a:lnTo>
                  <a:lnTo>
                    <a:pt x="1620" y="13"/>
                  </a:lnTo>
                  <a:lnTo>
                    <a:pt x="1614" y="18"/>
                  </a:lnTo>
                  <a:lnTo>
                    <a:pt x="1609" y="25"/>
                  </a:lnTo>
                  <a:lnTo>
                    <a:pt x="1510" y="25"/>
                  </a:lnTo>
                  <a:lnTo>
                    <a:pt x="1411" y="25"/>
                  </a:lnTo>
                  <a:lnTo>
                    <a:pt x="1312" y="25"/>
                  </a:lnTo>
                  <a:lnTo>
                    <a:pt x="1212" y="25"/>
                  </a:lnTo>
                  <a:lnTo>
                    <a:pt x="1113" y="25"/>
                  </a:lnTo>
                  <a:lnTo>
                    <a:pt x="1014" y="25"/>
                  </a:lnTo>
                  <a:lnTo>
                    <a:pt x="915" y="25"/>
                  </a:lnTo>
                  <a:lnTo>
                    <a:pt x="816" y="25"/>
                  </a:lnTo>
                  <a:lnTo>
                    <a:pt x="811" y="19"/>
                  </a:lnTo>
                  <a:lnTo>
                    <a:pt x="803" y="13"/>
                  </a:lnTo>
                  <a:lnTo>
                    <a:pt x="732" y="13"/>
                  </a:lnTo>
                  <a:lnTo>
                    <a:pt x="659" y="13"/>
                  </a:lnTo>
                  <a:lnTo>
                    <a:pt x="588" y="13"/>
                  </a:lnTo>
                  <a:lnTo>
                    <a:pt x="516" y="13"/>
                  </a:lnTo>
                  <a:lnTo>
                    <a:pt x="444" y="13"/>
                  </a:lnTo>
                  <a:lnTo>
                    <a:pt x="372" y="13"/>
                  </a:lnTo>
                  <a:lnTo>
                    <a:pt x="300" y="13"/>
                  </a:lnTo>
                  <a:lnTo>
                    <a:pt x="228" y="13"/>
                  </a:lnTo>
                  <a:lnTo>
                    <a:pt x="222" y="7"/>
                  </a:lnTo>
                  <a:lnTo>
                    <a:pt x="216" y="0"/>
                  </a:lnTo>
                  <a:lnTo>
                    <a:pt x="189" y="0"/>
                  </a:lnTo>
                  <a:lnTo>
                    <a:pt x="163" y="0"/>
                  </a:lnTo>
                  <a:lnTo>
                    <a:pt x="136" y="0"/>
                  </a:lnTo>
                  <a:lnTo>
                    <a:pt x="109" y="0"/>
                  </a:lnTo>
                  <a:lnTo>
                    <a:pt x="82" y="0"/>
                  </a:lnTo>
                  <a:lnTo>
                    <a:pt x="55" y="0"/>
                  </a:lnTo>
                  <a:lnTo>
                    <a:pt x="28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731" name="Freeform 291"/>
            <p:cNvSpPr>
              <a:spLocks/>
            </p:cNvSpPr>
            <p:nvPr/>
          </p:nvSpPr>
          <p:spPr bwMode="auto">
            <a:xfrm rot="60000" flipH="1">
              <a:off x="1346" y="1951"/>
              <a:ext cx="2" cy="20"/>
            </a:xfrm>
            <a:custGeom>
              <a:avLst/>
              <a:gdLst>
                <a:gd name="T0" fmla="*/ 49 h 49"/>
                <a:gd name="T1" fmla="*/ 37 h 49"/>
                <a:gd name="T2" fmla="*/ 24 h 49"/>
                <a:gd name="T3" fmla="*/ 13 h 49"/>
                <a:gd name="T4" fmla="*/ 0 h 4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9">
                  <a:moveTo>
                    <a:pt x="0" y="49"/>
                  </a:moveTo>
                  <a:lnTo>
                    <a:pt x="0" y="37"/>
                  </a:lnTo>
                  <a:lnTo>
                    <a:pt x="0" y="24"/>
                  </a:ln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733" name="Freeform 293"/>
            <p:cNvSpPr>
              <a:spLocks/>
            </p:cNvSpPr>
            <p:nvPr/>
          </p:nvSpPr>
          <p:spPr bwMode="auto">
            <a:xfrm rot="60000" flipH="1">
              <a:off x="1323" y="1903"/>
              <a:ext cx="26" cy="48"/>
            </a:xfrm>
            <a:custGeom>
              <a:avLst/>
              <a:gdLst>
                <a:gd name="T0" fmla="*/ 0 w 72"/>
                <a:gd name="T1" fmla="*/ 120 h 120"/>
                <a:gd name="T2" fmla="*/ 5 w 72"/>
                <a:gd name="T3" fmla="*/ 115 h 120"/>
                <a:gd name="T4" fmla="*/ 12 w 72"/>
                <a:gd name="T5" fmla="*/ 109 h 120"/>
                <a:gd name="T6" fmla="*/ 17 w 72"/>
                <a:gd name="T7" fmla="*/ 109 h 120"/>
                <a:gd name="T8" fmla="*/ 22 w 72"/>
                <a:gd name="T9" fmla="*/ 109 h 120"/>
                <a:gd name="T10" fmla="*/ 22 w 72"/>
                <a:gd name="T11" fmla="*/ 103 h 120"/>
                <a:gd name="T12" fmla="*/ 22 w 72"/>
                <a:gd name="T13" fmla="*/ 96 h 120"/>
                <a:gd name="T14" fmla="*/ 35 w 72"/>
                <a:gd name="T15" fmla="*/ 85 h 120"/>
                <a:gd name="T16" fmla="*/ 47 w 72"/>
                <a:gd name="T17" fmla="*/ 73 h 120"/>
                <a:gd name="T18" fmla="*/ 47 w 72"/>
                <a:gd name="T19" fmla="*/ 61 h 120"/>
                <a:gd name="T20" fmla="*/ 47 w 72"/>
                <a:gd name="T21" fmla="*/ 48 h 120"/>
                <a:gd name="T22" fmla="*/ 53 w 72"/>
                <a:gd name="T23" fmla="*/ 42 h 120"/>
                <a:gd name="T24" fmla="*/ 59 w 72"/>
                <a:gd name="T25" fmla="*/ 36 h 120"/>
                <a:gd name="T26" fmla="*/ 59 w 72"/>
                <a:gd name="T27" fmla="*/ 31 h 120"/>
                <a:gd name="T28" fmla="*/ 59 w 72"/>
                <a:gd name="T29" fmla="*/ 24 h 120"/>
                <a:gd name="T30" fmla="*/ 65 w 72"/>
                <a:gd name="T31" fmla="*/ 19 h 120"/>
                <a:gd name="T32" fmla="*/ 72 w 72"/>
                <a:gd name="T33" fmla="*/ 12 h 120"/>
                <a:gd name="T34" fmla="*/ 72 w 72"/>
                <a:gd name="T35" fmla="*/ 7 h 120"/>
                <a:gd name="T36" fmla="*/ 72 w 72"/>
                <a:gd name="T3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2" h="120">
                  <a:moveTo>
                    <a:pt x="0" y="120"/>
                  </a:moveTo>
                  <a:lnTo>
                    <a:pt x="5" y="115"/>
                  </a:lnTo>
                  <a:lnTo>
                    <a:pt x="12" y="109"/>
                  </a:lnTo>
                  <a:lnTo>
                    <a:pt x="17" y="109"/>
                  </a:lnTo>
                  <a:lnTo>
                    <a:pt x="22" y="109"/>
                  </a:lnTo>
                  <a:lnTo>
                    <a:pt x="22" y="103"/>
                  </a:lnTo>
                  <a:lnTo>
                    <a:pt x="22" y="96"/>
                  </a:lnTo>
                  <a:lnTo>
                    <a:pt x="35" y="85"/>
                  </a:lnTo>
                  <a:lnTo>
                    <a:pt x="47" y="73"/>
                  </a:lnTo>
                  <a:lnTo>
                    <a:pt x="47" y="61"/>
                  </a:lnTo>
                  <a:lnTo>
                    <a:pt x="47" y="48"/>
                  </a:lnTo>
                  <a:lnTo>
                    <a:pt x="53" y="42"/>
                  </a:lnTo>
                  <a:lnTo>
                    <a:pt x="59" y="36"/>
                  </a:lnTo>
                  <a:lnTo>
                    <a:pt x="59" y="31"/>
                  </a:lnTo>
                  <a:lnTo>
                    <a:pt x="59" y="24"/>
                  </a:lnTo>
                  <a:lnTo>
                    <a:pt x="65" y="19"/>
                  </a:lnTo>
                  <a:lnTo>
                    <a:pt x="72" y="12"/>
                  </a:lnTo>
                  <a:lnTo>
                    <a:pt x="72" y="7"/>
                  </a:lnTo>
                  <a:lnTo>
                    <a:pt x="72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734" name="Freeform 294"/>
            <p:cNvSpPr>
              <a:spLocks/>
            </p:cNvSpPr>
            <p:nvPr/>
          </p:nvSpPr>
          <p:spPr bwMode="auto">
            <a:xfrm rot="60000" flipH="1">
              <a:off x="1274" y="1785"/>
              <a:ext cx="27" cy="71"/>
            </a:xfrm>
            <a:custGeom>
              <a:avLst/>
              <a:gdLst>
                <a:gd name="T0" fmla="*/ 0 w 73"/>
                <a:gd name="T1" fmla="*/ 181 h 181"/>
                <a:gd name="T2" fmla="*/ 0 w 73"/>
                <a:gd name="T3" fmla="*/ 169 h 181"/>
                <a:gd name="T4" fmla="*/ 0 w 73"/>
                <a:gd name="T5" fmla="*/ 156 h 181"/>
                <a:gd name="T6" fmla="*/ 6 w 73"/>
                <a:gd name="T7" fmla="*/ 150 h 181"/>
                <a:gd name="T8" fmla="*/ 12 w 73"/>
                <a:gd name="T9" fmla="*/ 144 h 181"/>
                <a:gd name="T10" fmla="*/ 12 w 73"/>
                <a:gd name="T11" fmla="*/ 138 h 181"/>
                <a:gd name="T12" fmla="*/ 12 w 73"/>
                <a:gd name="T13" fmla="*/ 133 h 181"/>
                <a:gd name="T14" fmla="*/ 18 w 73"/>
                <a:gd name="T15" fmla="*/ 127 h 181"/>
                <a:gd name="T16" fmla="*/ 24 w 73"/>
                <a:gd name="T17" fmla="*/ 120 h 181"/>
                <a:gd name="T18" fmla="*/ 24 w 73"/>
                <a:gd name="T19" fmla="*/ 114 h 181"/>
                <a:gd name="T20" fmla="*/ 24 w 73"/>
                <a:gd name="T21" fmla="*/ 108 h 181"/>
                <a:gd name="T22" fmla="*/ 30 w 73"/>
                <a:gd name="T23" fmla="*/ 102 h 181"/>
                <a:gd name="T24" fmla="*/ 37 w 73"/>
                <a:gd name="T25" fmla="*/ 96 h 181"/>
                <a:gd name="T26" fmla="*/ 37 w 73"/>
                <a:gd name="T27" fmla="*/ 85 h 181"/>
                <a:gd name="T28" fmla="*/ 37 w 73"/>
                <a:gd name="T29" fmla="*/ 73 h 181"/>
                <a:gd name="T30" fmla="*/ 43 w 73"/>
                <a:gd name="T31" fmla="*/ 67 h 181"/>
                <a:gd name="T32" fmla="*/ 48 w 73"/>
                <a:gd name="T33" fmla="*/ 60 h 181"/>
                <a:gd name="T34" fmla="*/ 48 w 73"/>
                <a:gd name="T35" fmla="*/ 55 h 181"/>
                <a:gd name="T36" fmla="*/ 48 w 73"/>
                <a:gd name="T37" fmla="*/ 48 h 181"/>
                <a:gd name="T38" fmla="*/ 54 w 73"/>
                <a:gd name="T39" fmla="*/ 42 h 181"/>
                <a:gd name="T40" fmla="*/ 60 w 73"/>
                <a:gd name="T41" fmla="*/ 36 h 181"/>
                <a:gd name="T42" fmla="*/ 60 w 73"/>
                <a:gd name="T43" fmla="*/ 31 h 181"/>
                <a:gd name="T44" fmla="*/ 60 w 73"/>
                <a:gd name="T45" fmla="*/ 24 h 181"/>
                <a:gd name="T46" fmla="*/ 66 w 73"/>
                <a:gd name="T47" fmla="*/ 19 h 181"/>
                <a:gd name="T48" fmla="*/ 73 w 73"/>
                <a:gd name="T49" fmla="*/ 12 h 181"/>
                <a:gd name="T50" fmla="*/ 73 w 73"/>
                <a:gd name="T51" fmla="*/ 6 h 181"/>
                <a:gd name="T52" fmla="*/ 73 w 73"/>
                <a:gd name="T53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3" h="181">
                  <a:moveTo>
                    <a:pt x="0" y="181"/>
                  </a:moveTo>
                  <a:lnTo>
                    <a:pt x="0" y="169"/>
                  </a:lnTo>
                  <a:lnTo>
                    <a:pt x="0" y="156"/>
                  </a:lnTo>
                  <a:lnTo>
                    <a:pt x="6" y="150"/>
                  </a:lnTo>
                  <a:lnTo>
                    <a:pt x="12" y="144"/>
                  </a:lnTo>
                  <a:lnTo>
                    <a:pt x="12" y="138"/>
                  </a:lnTo>
                  <a:lnTo>
                    <a:pt x="12" y="133"/>
                  </a:lnTo>
                  <a:lnTo>
                    <a:pt x="18" y="127"/>
                  </a:lnTo>
                  <a:lnTo>
                    <a:pt x="24" y="120"/>
                  </a:lnTo>
                  <a:lnTo>
                    <a:pt x="24" y="114"/>
                  </a:lnTo>
                  <a:lnTo>
                    <a:pt x="24" y="108"/>
                  </a:lnTo>
                  <a:lnTo>
                    <a:pt x="30" y="102"/>
                  </a:lnTo>
                  <a:lnTo>
                    <a:pt x="37" y="96"/>
                  </a:lnTo>
                  <a:lnTo>
                    <a:pt x="37" y="85"/>
                  </a:lnTo>
                  <a:lnTo>
                    <a:pt x="37" y="73"/>
                  </a:lnTo>
                  <a:lnTo>
                    <a:pt x="43" y="67"/>
                  </a:lnTo>
                  <a:lnTo>
                    <a:pt x="48" y="60"/>
                  </a:lnTo>
                  <a:lnTo>
                    <a:pt x="48" y="55"/>
                  </a:lnTo>
                  <a:lnTo>
                    <a:pt x="48" y="48"/>
                  </a:lnTo>
                  <a:lnTo>
                    <a:pt x="54" y="42"/>
                  </a:lnTo>
                  <a:lnTo>
                    <a:pt x="60" y="36"/>
                  </a:lnTo>
                  <a:lnTo>
                    <a:pt x="60" y="31"/>
                  </a:lnTo>
                  <a:lnTo>
                    <a:pt x="60" y="24"/>
                  </a:lnTo>
                  <a:lnTo>
                    <a:pt x="66" y="19"/>
                  </a:lnTo>
                  <a:lnTo>
                    <a:pt x="73" y="12"/>
                  </a:lnTo>
                  <a:lnTo>
                    <a:pt x="73" y="6"/>
                  </a:lnTo>
                  <a:lnTo>
                    <a:pt x="73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735" name="Freeform 295"/>
            <p:cNvSpPr>
              <a:spLocks/>
            </p:cNvSpPr>
            <p:nvPr/>
          </p:nvSpPr>
          <p:spPr bwMode="auto">
            <a:xfrm rot="60000" flipH="1">
              <a:off x="1217" y="1667"/>
              <a:ext cx="37" cy="69"/>
            </a:xfrm>
            <a:custGeom>
              <a:avLst/>
              <a:gdLst>
                <a:gd name="T0" fmla="*/ 0 w 95"/>
                <a:gd name="T1" fmla="*/ 179 h 179"/>
                <a:gd name="T2" fmla="*/ 12 w 95"/>
                <a:gd name="T3" fmla="*/ 168 h 179"/>
                <a:gd name="T4" fmla="*/ 23 w 95"/>
                <a:gd name="T5" fmla="*/ 156 h 179"/>
                <a:gd name="T6" fmla="*/ 23 w 95"/>
                <a:gd name="T7" fmla="*/ 144 h 179"/>
                <a:gd name="T8" fmla="*/ 23 w 95"/>
                <a:gd name="T9" fmla="*/ 133 h 179"/>
                <a:gd name="T10" fmla="*/ 29 w 95"/>
                <a:gd name="T11" fmla="*/ 127 h 179"/>
                <a:gd name="T12" fmla="*/ 35 w 95"/>
                <a:gd name="T13" fmla="*/ 120 h 179"/>
                <a:gd name="T14" fmla="*/ 35 w 95"/>
                <a:gd name="T15" fmla="*/ 115 h 179"/>
                <a:gd name="T16" fmla="*/ 35 w 95"/>
                <a:gd name="T17" fmla="*/ 108 h 179"/>
                <a:gd name="T18" fmla="*/ 41 w 95"/>
                <a:gd name="T19" fmla="*/ 102 h 179"/>
                <a:gd name="T20" fmla="*/ 48 w 95"/>
                <a:gd name="T21" fmla="*/ 96 h 179"/>
                <a:gd name="T22" fmla="*/ 48 w 95"/>
                <a:gd name="T23" fmla="*/ 90 h 179"/>
                <a:gd name="T24" fmla="*/ 48 w 95"/>
                <a:gd name="T25" fmla="*/ 83 h 179"/>
                <a:gd name="T26" fmla="*/ 54 w 95"/>
                <a:gd name="T27" fmla="*/ 79 h 179"/>
                <a:gd name="T28" fmla="*/ 60 w 95"/>
                <a:gd name="T29" fmla="*/ 72 h 179"/>
                <a:gd name="T30" fmla="*/ 60 w 95"/>
                <a:gd name="T31" fmla="*/ 67 h 179"/>
                <a:gd name="T32" fmla="*/ 60 w 95"/>
                <a:gd name="T33" fmla="*/ 61 h 179"/>
                <a:gd name="T34" fmla="*/ 65 w 95"/>
                <a:gd name="T35" fmla="*/ 55 h 179"/>
                <a:gd name="T36" fmla="*/ 71 w 95"/>
                <a:gd name="T37" fmla="*/ 48 h 179"/>
                <a:gd name="T38" fmla="*/ 71 w 95"/>
                <a:gd name="T39" fmla="*/ 42 h 179"/>
                <a:gd name="T40" fmla="*/ 71 w 95"/>
                <a:gd name="T41" fmla="*/ 36 h 179"/>
                <a:gd name="T42" fmla="*/ 83 w 95"/>
                <a:gd name="T43" fmla="*/ 25 h 179"/>
                <a:gd name="T44" fmla="*/ 95 w 95"/>
                <a:gd name="T45" fmla="*/ 12 h 179"/>
                <a:gd name="T46" fmla="*/ 95 w 95"/>
                <a:gd name="T47" fmla="*/ 6 h 179"/>
                <a:gd name="T48" fmla="*/ 95 w 95"/>
                <a:gd name="T4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5" h="179">
                  <a:moveTo>
                    <a:pt x="0" y="179"/>
                  </a:moveTo>
                  <a:lnTo>
                    <a:pt x="12" y="168"/>
                  </a:lnTo>
                  <a:lnTo>
                    <a:pt x="23" y="156"/>
                  </a:lnTo>
                  <a:lnTo>
                    <a:pt x="23" y="144"/>
                  </a:lnTo>
                  <a:lnTo>
                    <a:pt x="23" y="133"/>
                  </a:lnTo>
                  <a:lnTo>
                    <a:pt x="29" y="127"/>
                  </a:lnTo>
                  <a:lnTo>
                    <a:pt x="35" y="120"/>
                  </a:lnTo>
                  <a:lnTo>
                    <a:pt x="35" y="115"/>
                  </a:lnTo>
                  <a:lnTo>
                    <a:pt x="35" y="108"/>
                  </a:lnTo>
                  <a:lnTo>
                    <a:pt x="41" y="102"/>
                  </a:lnTo>
                  <a:lnTo>
                    <a:pt x="48" y="96"/>
                  </a:lnTo>
                  <a:lnTo>
                    <a:pt x="48" y="90"/>
                  </a:lnTo>
                  <a:lnTo>
                    <a:pt x="48" y="83"/>
                  </a:lnTo>
                  <a:lnTo>
                    <a:pt x="54" y="79"/>
                  </a:lnTo>
                  <a:lnTo>
                    <a:pt x="60" y="72"/>
                  </a:lnTo>
                  <a:lnTo>
                    <a:pt x="60" y="67"/>
                  </a:lnTo>
                  <a:lnTo>
                    <a:pt x="60" y="61"/>
                  </a:lnTo>
                  <a:lnTo>
                    <a:pt x="65" y="55"/>
                  </a:lnTo>
                  <a:lnTo>
                    <a:pt x="71" y="48"/>
                  </a:lnTo>
                  <a:lnTo>
                    <a:pt x="71" y="42"/>
                  </a:lnTo>
                  <a:lnTo>
                    <a:pt x="71" y="36"/>
                  </a:lnTo>
                  <a:lnTo>
                    <a:pt x="83" y="25"/>
                  </a:lnTo>
                  <a:lnTo>
                    <a:pt x="95" y="12"/>
                  </a:lnTo>
                  <a:lnTo>
                    <a:pt x="95" y="6"/>
                  </a:lnTo>
                  <a:lnTo>
                    <a:pt x="95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736" name="Freeform 296"/>
            <p:cNvSpPr>
              <a:spLocks/>
            </p:cNvSpPr>
            <p:nvPr/>
          </p:nvSpPr>
          <p:spPr bwMode="auto">
            <a:xfrm rot="60000" flipH="1">
              <a:off x="1158" y="1552"/>
              <a:ext cx="33" cy="65"/>
            </a:xfrm>
            <a:custGeom>
              <a:avLst/>
              <a:gdLst>
                <a:gd name="T0" fmla="*/ 0 w 85"/>
                <a:gd name="T1" fmla="*/ 167 h 167"/>
                <a:gd name="T2" fmla="*/ 0 w 85"/>
                <a:gd name="T3" fmla="*/ 163 h 167"/>
                <a:gd name="T4" fmla="*/ 0 w 85"/>
                <a:gd name="T5" fmla="*/ 156 h 167"/>
                <a:gd name="T6" fmla="*/ 6 w 85"/>
                <a:gd name="T7" fmla="*/ 150 h 167"/>
                <a:gd name="T8" fmla="*/ 13 w 85"/>
                <a:gd name="T9" fmla="*/ 144 h 167"/>
                <a:gd name="T10" fmla="*/ 13 w 85"/>
                <a:gd name="T11" fmla="*/ 138 h 167"/>
                <a:gd name="T12" fmla="*/ 13 w 85"/>
                <a:gd name="T13" fmla="*/ 132 h 167"/>
                <a:gd name="T14" fmla="*/ 18 w 85"/>
                <a:gd name="T15" fmla="*/ 126 h 167"/>
                <a:gd name="T16" fmla="*/ 24 w 85"/>
                <a:gd name="T17" fmla="*/ 121 h 167"/>
                <a:gd name="T18" fmla="*/ 24 w 85"/>
                <a:gd name="T19" fmla="*/ 115 h 167"/>
                <a:gd name="T20" fmla="*/ 24 w 85"/>
                <a:gd name="T21" fmla="*/ 109 h 167"/>
                <a:gd name="T22" fmla="*/ 30 w 85"/>
                <a:gd name="T23" fmla="*/ 103 h 167"/>
                <a:gd name="T24" fmla="*/ 37 w 85"/>
                <a:gd name="T25" fmla="*/ 96 h 167"/>
                <a:gd name="T26" fmla="*/ 37 w 85"/>
                <a:gd name="T27" fmla="*/ 90 h 167"/>
                <a:gd name="T28" fmla="*/ 37 w 85"/>
                <a:gd name="T29" fmla="*/ 84 h 167"/>
                <a:gd name="T30" fmla="*/ 45 w 85"/>
                <a:gd name="T31" fmla="*/ 75 h 167"/>
                <a:gd name="T32" fmla="*/ 54 w 85"/>
                <a:gd name="T33" fmla="*/ 65 h 167"/>
                <a:gd name="T34" fmla="*/ 64 w 85"/>
                <a:gd name="T35" fmla="*/ 57 h 167"/>
                <a:gd name="T36" fmla="*/ 73 w 85"/>
                <a:gd name="T37" fmla="*/ 48 h 167"/>
                <a:gd name="T38" fmla="*/ 73 w 85"/>
                <a:gd name="T39" fmla="*/ 36 h 167"/>
                <a:gd name="T40" fmla="*/ 73 w 85"/>
                <a:gd name="T41" fmla="*/ 24 h 167"/>
                <a:gd name="T42" fmla="*/ 78 w 85"/>
                <a:gd name="T43" fmla="*/ 19 h 167"/>
                <a:gd name="T44" fmla="*/ 85 w 85"/>
                <a:gd name="T45" fmla="*/ 13 h 167"/>
                <a:gd name="T46" fmla="*/ 85 w 85"/>
                <a:gd name="T47" fmla="*/ 7 h 167"/>
                <a:gd name="T48" fmla="*/ 85 w 85"/>
                <a:gd name="T4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5" h="167">
                  <a:moveTo>
                    <a:pt x="0" y="167"/>
                  </a:moveTo>
                  <a:lnTo>
                    <a:pt x="0" y="163"/>
                  </a:lnTo>
                  <a:lnTo>
                    <a:pt x="0" y="156"/>
                  </a:lnTo>
                  <a:lnTo>
                    <a:pt x="6" y="150"/>
                  </a:lnTo>
                  <a:lnTo>
                    <a:pt x="13" y="144"/>
                  </a:lnTo>
                  <a:lnTo>
                    <a:pt x="13" y="138"/>
                  </a:lnTo>
                  <a:lnTo>
                    <a:pt x="13" y="132"/>
                  </a:lnTo>
                  <a:lnTo>
                    <a:pt x="18" y="126"/>
                  </a:lnTo>
                  <a:lnTo>
                    <a:pt x="24" y="121"/>
                  </a:lnTo>
                  <a:lnTo>
                    <a:pt x="24" y="115"/>
                  </a:lnTo>
                  <a:lnTo>
                    <a:pt x="24" y="109"/>
                  </a:lnTo>
                  <a:lnTo>
                    <a:pt x="30" y="103"/>
                  </a:lnTo>
                  <a:lnTo>
                    <a:pt x="37" y="96"/>
                  </a:lnTo>
                  <a:lnTo>
                    <a:pt x="37" y="90"/>
                  </a:lnTo>
                  <a:lnTo>
                    <a:pt x="37" y="84"/>
                  </a:lnTo>
                  <a:lnTo>
                    <a:pt x="45" y="75"/>
                  </a:lnTo>
                  <a:lnTo>
                    <a:pt x="54" y="65"/>
                  </a:lnTo>
                  <a:lnTo>
                    <a:pt x="64" y="57"/>
                  </a:lnTo>
                  <a:lnTo>
                    <a:pt x="73" y="48"/>
                  </a:lnTo>
                  <a:lnTo>
                    <a:pt x="73" y="36"/>
                  </a:lnTo>
                  <a:lnTo>
                    <a:pt x="73" y="24"/>
                  </a:lnTo>
                  <a:lnTo>
                    <a:pt x="78" y="19"/>
                  </a:lnTo>
                  <a:lnTo>
                    <a:pt x="85" y="13"/>
                  </a:lnTo>
                  <a:lnTo>
                    <a:pt x="85" y="7"/>
                  </a:lnTo>
                  <a:lnTo>
                    <a:pt x="85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737" name="Freeform 297"/>
            <p:cNvSpPr>
              <a:spLocks/>
            </p:cNvSpPr>
            <p:nvPr/>
          </p:nvSpPr>
          <p:spPr bwMode="auto">
            <a:xfrm rot="60000" flipH="1">
              <a:off x="1083" y="1437"/>
              <a:ext cx="48" cy="67"/>
            </a:xfrm>
            <a:custGeom>
              <a:avLst/>
              <a:gdLst>
                <a:gd name="T0" fmla="*/ 0 w 121"/>
                <a:gd name="T1" fmla="*/ 168 h 168"/>
                <a:gd name="T2" fmla="*/ 12 w 121"/>
                <a:gd name="T3" fmla="*/ 157 h 168"/>
                <a:gd name="T4" fmla="*/ 25 w 121"/>
                <a:gd name="T5" fmla="*/ 144 h 168"/>
                <a:gd name="T6" fmla="*/ 25 w 121"/>
                <a:gd name="T7" fmla="*/ 138 h 168"/>
                <a:gd name="T8" fmla="*/ 25 w 121"/>
                <a:gd name="T9" fmla="*/ 132 h 168"/>
                <a:gd name="T10" fmla="*/ 36 w 121"/>
                <a:gd name="T11" fmla="*/ 120 h 168"/>
                <a:gd name="T12" fmla="*/ 49 w 121"/>
                <a:gd name="T13" fmla="*/ 107 h 168"/>
                <a:gd name="T14" fmla="*/ 49 w 121"/>
                <a:gd name="T15" fmla="*/ 103 h 168"/>
                <a:gd name="T16" fmla="*/ 49 w 121"/>
                <a:gd name="T17" fmla="*/ 97 h 168"/>
                <a:gd name="T18" fmla="*/ 57 w 121"/>
                <a:gd name="T19" fmla="*/ 87 h 168"/>
                <a:gd name="T20" fmla="*/ 67 w 121"/>
                <a:gd name="T21" fmla="*/ 78 h 168"/>
                <a:gd name="T22" fmla="*/ 75 w 121"/>
                <a:gd name="T23" fmla="*/ 69 h 168"/>
                <a:gd name="T24" fmla="*/ 84 w 121"/>
                <a:gd name="T25" fmla="*/ 61 h 168"/>
                <a:gd name="T26" fmla="*/ 84 w 121"/>
                <a:gd name="T27" fmla="*/ 55 h 168"/>
                <a:gd name="T28" fmla="*/ 84 w 121"/>
                <a:gd name="T29" fmla="*/ 48 h 168"/>
                <a:gd name="T30" fmla="*/ 90 w 121"/>
                <a:gd name="T31" fmla="*/ 42 h 168"/>
                <a:gd name="T32" fmla="*/ 96 w 121"/>
                <a:gd name="T33" fmla="*/ 36 h 168"/>
                <a:gd name="T34" fmla="*/ 96 w 121"/>
                <a:gd name="T35" fmla="*/ 30 h 168"/>
                <a:gd name="T36" fmla="*/ 96 w 121"/>
                <a:gd name="T37" fmla="*/ 24 h 168"/>
                <a:gd name="T38" fmla="*/ 108 w 121"/>
                <a:gd name="T39" fmla="*/ 12 h 168"/>
                <a:gd name="T40" fmla="*/ 121 w 121"/>
                <a:gd name="T41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1" h="168">
                  <a:moveTo>
                    <a:pt x="0" y="168"/>
                  </a:moveTo>
                  <a:lnTo>
                    <a:pt x="12" y="157"/>
                  </a:lnTo>
                  <a:lnTo>
                    <a:pt x="25" y="144"/>
                  </a:lnTo>
                  <a:lnTo>
                    <a:pt x="25" y="138"/>
                  </a:lnTo>
                  <a:lnTo>
                    <a:pt x="25" y="132"/>
                  </a:lnTo>
                  <a:lnTo>
                    <a:pt x="36" y="120"/>
                  </a:lnTo>
                  <a:lnTo>
                    <a:pt x="49" y="107"/>
                  </a:lnTo>
                  <a:lnTo>
                    <a:pt x="49" y="103"/>
                  </a:lnTo>
                  <a:lnTo>
                    <a:pt x="49" y="97"/>
                  </a:lnTo>
                  <a:lnTo>
                    <a:pt x="57" y="87"/>
                  </a:lnTo>
                  <a:lnTo>
                    <a:pt x="67" y="78"/>
                  </a:lnTo>
                  <a:lnTo>
                    <a:pt x="75" y="69"/>
                  </a:lnTo>
                  <a:lnTo>
                    <a:pt x="84" y="61"/>
                  </a:lnTo>
                  <a:lnTo>
                    <a:pt x="84" y="55"/>
                  </a:lnTo>
                  <a:lnTo>
                    <a:pt x="84" y="48"/>
                  </a:lnTo>
                  <a:lnTo>
                    <a:pt x="90" y="42"/>
                  </a:lnTo>
                  <a:lnTo>
                    <a:pt x="96" y="36"/>
                  </a:lnTo>
                  <a:lnTo>
                    <a:pt x="96" y="30"/>
                  </a:lnTo>
                  <a:lnTo>
                    <a:pt x="96" y="24"/>
                  </a:lnTo>
                  <a:lnTo>
                    <a:pt x="108" y="12"/>
                  </a:lnTo>
                  <a:lnTo>
                    <a:pt x="121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738" name="Freeform 298"/>
            <p:cNvSpPr>
              <a:spLocks/>
            </p:cNvSpPr>
            <p:nvPr/>
          </p:nvSpPr>
          <p:spPr bwMode="auto">
            <a:xfrm rot="60000" flipH="1">
              <a:off x="997" y="1328"/>
              <a:ext cx="61" cy="71"/>
            </a:xfrm>
            <a:custGeom>
              <a:avLst/>
              <a:gdLst>
                <a:gd name="T0" fmla="*/ 0 w 157"/>
                <a:gd name="T1" fmla="*/ 179 h 179"/>
                <a:gd name="T2" fmla="*/ 12 w 157"/>
                <a:gd name="T3" fmla="*/ 168 h 179"/>
                <a:gd name="T4" fmla="*/ 24 w 157"/>
                <a:gd name="T5" fmla="*/ 156 h 179"/>
                <a:gd name="T6" fmla="*/ 36 w 157"/>
                <a:gd name="T7" fmla="*/ 144 h 179"/>
                <a:gd name="T8" fmla="*/ 48 w 157"/>
                <a:gd name="T9" fmla="*/ 133 h 179"/>
                <a:gd name="T10" fmla="*/ 48 w 157"/>
                <a:gd name="T11" fmla="*/ 127 h 179"/>
                <a:gd name="T12" fmla="*/ 48 w 157"/>
                <a:gd name="T13" fmla="*/ 120 h 179"/>
                <a:gd name="T14" fmla="*/ 58 w 157"/>
                <a:gd name="T15" fmla="*/ 110 h 179"/>
                <a:gd name="T16" fmla="*/ 67 w 157"/>
                <a:gd name="T17" fmla="*/ 102 h 179"/>
                <a:gd name="T18" fmla="*/ 76 w 157"/>
                <a:gd name="T19" fmla="*/ 93 h 179"/>
                <a:gd name="T20" fmla="*/ 85 w 157"/>
                <a:gd name="T21" fmla="*/ 83 h 179"/>
                <a:gd name="T22" fmla="*/ 85 w 157"/>
                <a:gd name="T23" fmla="*/ 78 h 179"/>
                <a:gd name="T24" fmla="*/ 85 w 157"/>
                <a:gd name="T25" fmla="*/ 72 h 179"/>
                <a:gd name="T26" fmla="*/ 102 w 157"/>
                <a:gd name="T27" fmla="*/ 54 h 179"/>
                <a:gd name="T28" fmla="*/ 121 w 157"/>
                <a:gd name="T29" fmla="*/ 37 h 179"/>
                <a:gd name="T30" fmla="*/ 138 w 157"/>
                <a:gd name="T31" fmla="*/ 18 h 179"/>
                <a:gd name="T32" fmla="*/ 157 w 157"/>
                <a:gd name="T33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179">
                  <a:moveTo>
                    <a:pt x="0" y="179"/>
                  </a:moveTo>
                  <a:lnTo>
                    <a:pt x="12" y="168"/>
                  </a:lnTo>
                  <a:lnTo>
                    <a:pt x="24" y="156"/>
                  </a:lnTo>
                  <a:lnTo>
                    <a:pt x="36" y="144"/>
                  </a:lnTo>
                  <a:lnTo>
                    <a:pt x="48" y="133"/>
                  </a:lnTo>
                  <a:lnTo>
                    <a:pt x="48" y="127"/>
                  </a:lnTo>
                  <a:lnTo>
                    <a:pt x="48" y="120"/>
                  </a:lnTo>
                  <a:lnTo>
                    <a:pt x="58" y="110"/>
                  </a:lnTo>
                  <a:lnTo>
                    <a:pt x="67" y="102"/>
                  </a:lnTo>
                  <a:lnTo>
                    <a:pt x="76" y="93"/>
                  </a:lnTo>
                  <a:lnTo>
                    <a:pt x="85" y="83"/>
                  </a:lnTo>
                  <a:lnTo>
                    <a:pt x="85" y="78"/>
                  </a:lnTo>
                  <a:lnTo>
                    <a:pt x="85" y="72"/>
                  </a:lnTo>
                  <a:lnTo>
                    <a:pt x="102" y="54"/>
                  </a:lnTo>
                  <a:lnTo>
                    <a:pt x="121" y="37"/>
                  </a:lnTo>
                  <a:lnTo>
                    <a:pt x="138" y="18"/>
                  </a:lnTo>
                  <a:lnTo>
                    <a:pt x="157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739" name="Freeform 299"/>
            <p:cNvSpPr>
              <a:spLocks/>
            </p:cNvSpPr>
            <p:nvPr/>
          </p:nvSpPr>
          <p:spPr bwMode="auto">
            <a:xfrm rot="60000" flipH="1">
              <a:off x="889" y="1219"/>
              <a:ext cx="83" cy="71"/>
            </a:xfrm>
            <a:custGeom>
              <a:avLst/>
              <a:gdLst>
                <a:gd name="T0" fmla="*/ 0 w 215"/>
                <a:gd name="T1" fmla="*/ 180 h 180"/>
                <a:gd name="T2" fmla="*/ 11 w 215"/>
                <a:gd name="T3" fmla="*/ 180 h 180"/>
                <a:gd name="T4" fmla="*/ 23 w 215"/>
                <a:gd name="T5" fmla="*/ 180 h 180"/>
                <a:gd name="T6" fmla="*/ 65 w 215"/>
                <a:gd name="T7" fmla="*/ 138 h 180"/>
                <a:gd name="T8" fmla="*/ 107 w 215"/>
                <a:gd name="T9" fmla="*/ 96 h 180"/>
                <a:gd name="T10" fmla="*/ 150 w 215"/>
                <a:gd name="T11" fmla="*/ 54 h 180"/>
                <a:gd name="T12" fmla="*/ 192 w 215"/>
                <a:gd name="T13" fmla="*/ 11 h 180"/>
                <a:gd name="T14" fmla="*/ 197 w 215"/>
                <a:gd name="T15" fmla="*/ 11 h 180"/>
                <a:gd name="T16" fmla="*/ 204 w 215"/>
                <a:gd name="T17" fmla="*/ 11 h 180"/>
                <a:gd name="T18" fmla="*/ 209 w 215"/>
                <a:gd name="T19" fmla="*/ 7 h 180"/>
                <a:gd name="T20" fmla="*/ 215 w 215"/>
                <a:gd name="T21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5" h="180">
                  <a:moveTo>
                    <a:pt x="0" y="180"/>
                  </a:moveTo>
                  <a:lnTo>
                    <a:pt x="11" y="180"/>
                  </a:lnTo>
                  <a:lnTo>
                    <a:pt x="23" y="180"/>
                  </a:lnTo>
                  <a:lnTo>
                    <a:pt x="65" y="138"/>
                  </a:lnTo>
                  <a:lnTo>
                    <a:pt x="107" y="96"/>
                  </a:lnTo>
                  <a:lnTo>
                    <a:pt x="150" y="54"/>
                  </a:lnTo>
                  <a:lnTo>
                    <a:pt x="192" y="11"/>
                  </a:lnTo>
                  <a:lnTo>
                    <a:pt x="197" y="11"/>
                  </a:lnTo>
                  <a:lnTo>
                    <a:pt x="204" y="11"/>
                  </a:lnTo>
                  <a:lnTo>
                    <a:pt x="209" y="7"/>
                  </a:lnTo>
                  <a:lnTo>
                    <a:pt x="215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740" name="Freeform 300"/>
            <p:cNvSpPr>
              <a:spLocks/>
            </p:cNvSpPr>
            <p:nvPr/>
          </p:nvSpPr>
          <p:spPr bwMode="auto">
            <a:xfrm rot="60000" flipH="1">
              <a:off x="762" y="1095"/>
              <a:ext cx="88" cy="68"/>
            </a:xfrm>
            <a:custGeom>
              <a:avLst/>
              <a:gdLst>
                <a:gd name="T0" fmla="*/ 0 w 229"/>
                <a:gd name="T1" fmla="*/ 168 h 168"/>
                <a:gd name="T2" fmla="*/ 12 w 229"/>
                <a:gd name="T3" fmla="*/ 156 h 168"/>
                <a:gd name="T4" fmla="*/ 25 w 229"/>
                <a:gd name="T5" fmla="*/ 144 h 168"/>
                <a:gd name="T6" fmla="*/ 36 w 229"/>
                <a:gd name="T7" fmla="*/ 132 h 168"/>
                <a:gd name="T8" fmla="*/ 49 w 229"/>
                <a:gd name="T9" fmla="*/ 119 h 168"/>
                <a:gd name="T10" fmla="*/ 55 w 229"/>
                <a:gd name="T11" fmla="*/ 119 h 168"/>
                <a:gd name="T12" fmla="*/ 61 w 229"/>
                <a:gd name="T13" fmla="*/ 119 h 168"/>
                <a:gd name="T14" fmla="*/ 67 w 229"/>
                <a:gd name="T15" fmla="*/ 114 h 168"/>
                <a:gd name="T16" fmla="*/ 73 w 229"/>
                <a:gd name="T17" fmla="*/ 108 h 168"/>
                <a:gd name="T18" fmla="*/ 79 w 229"/>
                <a:gd name="T19" fmla="*/ 108 h 168"/>
                <a:gd name="T20" fmla="*/ 84 w 229"/>
                <a:gd name="T21" fmla="*/ 108 h 168"/>
                <a:gd name="T22" fmla="*/ 94 w 229"/>
                <a:gd name="T23" fmla="*/ 98 h 168"/>
                <a:gd name="T24" fmla="*/ 102 w 229"/>
                <a:gd name="T25" fmla="*/ 89 h 168"/>
                <a:gd name="T26" fmla="*/ 111 w 229"/>
                <a:gd name="T27" fmla="*/ 81 h 168"/>
                <a:gd name="T28" fmla="*/ 121 w 229"/>
                <a:gd name="T29" fmla="*/ 71 h 168"/>
                <a:gd name="T30" fmla="*/ 127 w 229"/>
                <a:gd name="T31" fmla="*/ 71 h 168"/>
                <a:gd name="T32" fmla="*/ 132 w 229"/>
                <a:gd name="T33" fmla="*/ 71 h 168"/>
                <a:gd name="T34" fmla="*/ 144 w 229"/>
                <a:gd name="T35" fmla="*/ 60 h 168"/>
                <a:gd name="T36" fmla="*/ 157 w 229"/>
                <a:gd name="T37" fmla="*/ 48 h 168"/>
                <a:gd name="T38" fmla="*/ 163 w 229"/>
                <a:gd name="T39" fmla="*/ 48 h 168"/>
                <a:gd name="T40" fmla="*/ 169 w 229"/>
                <a:gd name="T41" fmla="*/ 48 h 168"/>
                <a:gd name="T42" fmla="*/ 178 w 229"/>
                <a:gd name="T43" fmla="*/ 39 h 168"/>
                <a:gd name="T44" fmla="*/ 186 w 229"/>
                <a:gd name="T45" fmla="*/ 30 h 168"/>
                <a:gd name="T46" fmla="*/ 196 w 229"/>
                <a:gd name="T47" fmla="*/ 21 h 168"/>
                <a:gd name="T48" fmla="*/ 204 w 229"/>
                <a:gd name="T49" fmla="*/ 12 h 168"/>
                <a:gd name="T50" fmla="*/ 210 w 229"/>
                <a:gd name="T51" fmla="*/ 12 h 168"/>
                <a:gd name="T52" fmla="*/ 217 w 229"/>
                <a:gd name="T53" fmla="*/ 12 h 168"/>
                <a:gd name="T54" fmla="*/ 223 w 229"/>
                <a:gd name="T55" fmla="*/ 6 h 168"/>
                <a:gd name="T56" fmla="*/ 229 w 229"/>
                <a:gd name="T5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9" h="168">
                  <a:moveTo>
                    <a:pt x="0" y="168"/>
                  </a:moveTo>
                  <a:lnTo>
                    <a:pt x="12" y="156"/>
                  </a:lnTo>
                  <a:lnTo>
                    <a:pt x="25" y="144"/>
                  </a:lnTo>
                  <a:lnTo>
                    <a:pt x="36" y="132"/>
                  </a:lnTo>
                  <a:lnTo>
                    <a:pt x="49" y="119"/>
                  </a:lnTo>
                  <a:lnTo>
                    <a:pt x="55" y="119"/>
                  </a:lnTo>
                  <a:lnTo>
                    <a:pt x="61" y="119"/>
                  </a:lnTo>
                  <a:lnTo>
                    <a:pt x="67" y="114"/>
                  </a:lnTo>
                  <a:lnTo>
                    <a:pt x="73" y="108"/>
                  </a:lnTo>
                  <a:lnTo>
                    <a:pt x="79" y="108"/>
                  </a:lnTo>
                  <a:lnTo>
                    <a:pt x="84" y="108"/>
                  </a:lnTo>
                  <a:lnTo>
                    <a:pt x="94" y="98"/>
                  </a:lnTo>
                  <a:lnTo>
                    <a:pt x="102" y="89"/>
                  </a:lnTo>
                  <a:lnTo>
                    <a:pt x="111" y="81"/>
                  </a:lnTo>
                  <a:lnTo>
                    <a:pt x="121" y="71"/>
                  </a:lnTo>
                  <a:lnTo>
                    <a:pt x="127" y="71"/>
                  </a:lnTo>
                  <a:lnTo>
                    <a:pt x="132" y="71"/>
                  </a:lnTo>
                  <a:lnTo>
                    <a:pt x="144" y="60"/>
                  </a:lnTo>
                  <a:lnTo>
                    <a:pt x="157" y="48"/>
                  </a:lnTo>
                  <a:lnTo>
                    <a:pt x="163" y="48"/>
                  </a:lnTo>
                  <a:lnTo>
                    <a:pt x="169" y="48"/>
                  </a:lnTo>
                  <a:lnTo>
                    <a:pt x="178" y="39"/>
                  </a:lnTo>
                  <a:lnTo>
                    <a:pt x="186" y="30"/>
                  </a:lnTo>
                  <a:lnTo>
                    <a:pt x="196" y="21"/>
                  </a:lnTo>
                  <a:lnTo>
                    <a:pt x="204" y="12"/>
                  </a:lnTo>
                  <a:lnTo>
                    <a:pt x="210" y="12"/>
                  </a:lnTo>
                  <a:lnTo>
                    <a:pt x="217" y="12"/>
                  </a:lnTo>
                  <a:lnTo>
                    <a:pt x="223" y="6"/>
                  </a:lnTo>
                  <a:lnTo>
                    <a:pt x="22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741" name="Freeform 301"/>
            <p:cNvSpPr>
              <a:spLocks/>
            </p:cNvSpPr>
            <p:nvPr/>
          </p:nvSpPr>
          <p:spPr bwMode="auto">
            <a:xfrm rot="60000" flipH="1">
              <a:off x="643" y="1016"/>
              <a:ext cx="69" cy="32"/>
            </a:xfrm>
            <a:custGeom>
              <a:avLst/>
              <a:gdLst>
                <a:gd name="T0" fmla="*/ 0 w 180"/>
                <a:gd name="T1" fmla="*/ 84 h 84"/>
                <a:gd name="T2" fmla="*/ 6 w 180"/>
                <a:gd name="T3" fmla="*/ 84 h 84"/>
                <a:gd name="T4" fmla="*/ 12 w 180"/>
                <a:gd name="T5" fmla="*/ 84 h 84"/>
                <a:gd name="T6" fmla="*/ 21 w 180"/>
                <a:gd name="T7" fmla="*/ 74 h 84"/>
                <a:gd name="T8" fmla="*/ 30 w 180"/>
                <a:gd name="T9" fmla="*/ 66 h 84"/>
                <a:gd name="T10" fmla="*/ 39 w 180"/>
                <a:gd name="T11" fmla="*/ 57 h 84"/>
                <a:gd name="T12" fmla="*/ 48 w 180"/>
                <a:gd name="T13" fmla="*/ 47 h 84"/>
                <a:gd name="T14" fmla="*/ 53 w 180"/>
                <a:gd name="T15" fmla="*/ 47 h 84"/>
                <a:gd name="T16" fmla="*/ 60 w 180"/>
                <a:gd name="T17" fmla="*/ 47 h 84"/>
                <a:gd name="T18" fmla="*/ 65 w 180"/>
                <a:gd name="T19" fmla="*/ 41 h 84"/>
                <a:gd name="T20" fmla="*/ 72 w 180"/>
                <a:gd name="T21" fmla="*/ 36 h 84"/>
                <a:gd name="T22" fmla="*/ 78 w 180"/>
                <a:gd name="T23" fmla="*/ 36 h 84"/>
                <a:gd name="T24" fmla="*/ 83 w 180"/>
                <a:gd name="T25" fmla="*/ 36 h 84"/>
                <a:gd name="T26" fmla="*/ 95 w 180"/>
                <a:gd name="T27" fmla="*/ 24 h 84"/>
                <a:gd name="T28" fmla="*/ 108 w 180"/>
                <a:gd name="T29" fmla="*/ 11 h 84"/>
                <a:gd name="T30" fmla="*/ 120 w 180"/>
                <a:gd name="T31" fmla="*/ 11 h 84"/>
                <a:gd name="T32" fmla="*/ 132 w 180"/>
                <a:gd name="T33" fmla="*/ 11 h 84"/>
                <a:gd name="T34" fmla="*/ 137 w 180"/>
                <a:gd name="T35" fmla="*/ 6 h 84"/>
                <a:gd name="T36" fmla="*/ 144 w 180"/>
                <a:gd name="T37" fmla="*/ 0 h 84"/>
                <a:gd name="T38" fmla="*/ 153 w 180"/>
                <a:gd name="T39" fmla="*/ 0 h 84"/>
                <a:gd name="T40" fmla="*/ 162 w 180"/>
                <a:gd name="T41" fmla="*/ 0 h 84"/>
                <a:gd name="T42" fmla="*/ 170 w 180"/>
                <a:gd name="T43" fmla="*/ 0 h 84"/>
                <a:gd name="T44" fmla="*/ 180 w 180"/>
                <a:gd name="T4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0" h="84">
                  <a:moveTo>
                    <a:pt x="0" y="84"/>
                  </a:moveTo>
                  <a:lnTo>
                    <a:pt x="6" y="84"/>
                  </a:lnTo>
                  <a:lnTo>
                    <a:pt x="12" y="84"/>
                  </a:lnTo>
                  <a:lnTo>
                    <a:pt x="21" y="74"/>
                  </a:lnTo>
                  <a:lnTo>
                    <a:pt x="30" y="66"/>
                  </a:lnTo>
                  <a:lnTo>
                    <a:pt x="39" y="57"/>
                  </a:lnTo>
                  <a:lnTo>
                    <a:pt x="48" y="47"/>
                  </a:lnTo>
                  <a:lnTo>
                    <a:pt x="53" y="47"/>
                  </a:lnTo>
                  <a:lnTo>
                    <a:pt x="60" y="47"/>
                  </a:lnTo>
                  <a:lnTo>
                    <a:pt x="65" y="41"/>
                  </a:lnTo>
                  <a:lnTo>
                    <a:pt x="72" y="36"/>
                  </a:lnTo>
                  <a:lnTo>
                    <a:pt x="78" y="36"/>
                  </a:lnTo>
                  <a:lnTo>
                    <a:pt x="83" y="36"/>
                  </a:lnTo>
                  <a:lnTo>
                    <a:pt x="95" y="24"/>
                  </a:lnTo>
                  <a:lnTo>
                    <a:pt x="108" y="11"/>
                  </a:lnTo>
                  <a:lnTo>
                    <a:pt x="120" y="11"/>
                  </a:lnTo>
                  <a:lnTo>
                    <a:pt x="132" y="11"/>
                  </a:lnTo>
                  <a:lnTo>
                    <a:pt x="137" y="6"/>
                  </a:lnTo>
                  <a:lnTo>
                    <a:pt x="144" y="0"/>
                  </a:lnTo>
                  <a:lnTo>
                    <a:pt x="153" y="0"/>
                  </a:lnTo>
                  <a:lnTo>
                    <a:pt x="162" y="0"/>
                  </a:lnTo>
                  <a:lnTo>
                    <a:pt x="170" y="0"/>
                  </a:lnTo>
                  <a:lnTo>
                    <a:pt x="180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743" name="Freeform 303"/>
            <p:cNvSpPr>
              <a:spLocks/>
            </p:cNvSpPr>
            <p:nvPr/>
          </p:nvSpPr>
          <p:spPr bwMode="auto">
            <a:xfrm rot="60000" flipH="1">
              <a:off x="1980" y="1701"/>
              <a:ext cx="128" cy="276"/>
            </a:xfrm>
            <a:custGeom>
              <a:avLst/>
              <a:gdLst>
                <a:gd name="T0" fmla="*/ 312 w 312"/>
                <a:gd name="T1" fmla="*/ 617 h 623"/>
                <a:gd name="T2" fmla="*/ 307 w 312"/>
                <a:gd name="T3" fmla="*/ 605 h 623"/>
                <a:gd name="T4" fmla="*/ 300 w 312"/>
                <a:gd name="T5" fmla="*/ 594 h 623"/>
                <a:gd name="T6" fmla="*/ 294 w 312"/>
                <a:gd name="T7" fmla="*/ 582 h 623"/>
                <a:gd name="T8" fmla="*/ 288 w 312"/>
                <a:gd name="T9" fmla="*/ 570 h 623"/>
                <a:gd name="T10" fmla="*/ 276 w 312"/>
                <a:gd name="T11" fmla="*/ 552 h 623"/>
                <a:gd name="T12" fmla="*/ 264 w 312"/>
                <a:gd name="T13" fmla="*/ 528 h 623"/>
                <a:gd name="T14" fmla="*/ 258 w 312"/>
                <a:gd name="T15" fmla="*/ 509 h 623"/>
                <a:gd name="T16" fmla="*/ 252 w 312"/>
                <a:gd name="T17" fmla="*/ 498 h 623"/>
                <a:gd name="T18" fmla="*/ 246 w 312"/>
                <a:gd name="T19" fmla="*/ 486 h 623"/>
                <a:gd name="T20" fmla="*/ 239 w 312"/>
                <a:gd name="T21" fmla="*/ 474 h 623"/>
                <a:gd name="T22" fmla="*/ 234 w 312"/>
                <a:gd name="T23" fmla="*/ 462 h 623"/>
                <a:gd name="T24" fmla="*/ 228 w 312"/>
                <a:gd name="T25" fmla="*/ 450 h 623"/>
                <a:gd name="T26" fmla="*/ 223 w 312"/>
                <a:gd name="T27" fmla="*/ 438 h 623"/>
                <a:gd name="T28" fmla="*/ 217 w 312"/>
                <a:gd name="T29" fmla="*/ 426 h 623"/>
                <a:gd name="T30" fmla="*/ 211 w 312"/>
                <a:gd name="T31" fmla="*/ 413 h 623"/>
                <a:gd name="T32" fmla="*/ 204 w 312"/>
                <a:gd name="T33" fmla="*/ 402 h 623"/>
                <a:gd name="T34" fmla="*/ 198 w 312"/>
                <a:gd name="T35" fmla="*/ 390 h 623"/>
                <a:gd name="T36" fmla="*/ 192 w 312"/>
                <a:gd name="T37" fmla="*/ 377 h 623"/>
                <a:gd name="T38" fmla="*/ 180 w 312"/>
                <a:gd name="T39" fmla="*/ 359 h 623"/>
                <a:gd name="T40" fmla="*/ 167 w 312"/>
                <a:gd name="T41" fmla="*/ 336 h 623"/>
                <a:gd name="T42" fmla="*/ 162 w 312"/>
                <a:gd name="T43" fmla="*/ 317 h 623"/>
                <a:gd name="T44" fmla="*/ 156 w 312"/>
                <a:gd name="T45" fmla="*/ 305 h 623"/>
                <a:gd name="T46" fmla="*/ 144 w 312"/>
                <a:gd name="T47" fmla="*/ 288 h 623"/>
                <a:gd name="T48" fmla="*/ 131 w 312"/>
                <a:gd name="T49" fmla="*/ 269 h 623"/>
                <a:gd name="T50" fmla="*/ 126 w 312"/>
                <a:gd name="T51" fmla="*/ 257 h 623"/>
                <a:gd name="T52" fmla="*/ 121 w 312"/>
                <a:gd name="T53" fmla="*/ 246 h 623"/>
                <a:gd name="T54" fmla="*/ 115 w 312"/>
                <a:gd name="T55" fmla="*/ 234 h 623"/>
                <a:gd name="T56" fmla="*/ 108 w 312"/>
                <a:gd name="T57" fmla="*/ 222 h 623"/>
                <a:gd name="T58" fmla="*/ 102 w 312"/>
                <a:gd name="T59" fmla="*/ 209 h 623"/>
                <a:gd name="T60" fmla="*/ 96 w 312"/>
                <a:gd name="T61" fmla="*/ 192 h 623"/>
                <a:gd name="T62" fmla="*/ 84 w 312"/>
                <a:gd name="T63" fmla="*/ 167 h 623"/>
                <a:gd name="T64" fmla="*/ 71 w 312"/>
                <a:gd name="T65" fmla="*/ 150 h 623"/>
                <a:gd name="T66" fmla="*/ 66 w 312"/>
                <a:gd name="T67" fmla="*/ 138 h 623"/>
                <a:gd name="T68" fmla="*/ 60 w 312"/>
                <a:gd name="T69" fmla="*/ 126 h 623"/>
                <a:gd name="T70" fmla="*/ 54 w 312"/>
                <a:gd name="T71" fmla="*/ 113 h 623"/>
                <a:gd name="T72" fmla="*/ 48 w 312"/>
                <a:gd name="T73" fmla="*/ 102 h 623"/>
                <a:gd name="T74" fmla="*/ 42 w 312"/>
                <a:gd name="T75" fmla="*/ 90 h 623"/>
                <a:gd name="T76" fmla="*/ 35 w 312"/>
                <a:gd name="T77" fmla="*/ 77 h 623"/>
                <a:gd name="T78" fmla="*/ 29 w 312"/>
                <a:gd name="T79" fmla="*/ 65 h 623"/>
                <a:gd name="T80" fmla="*/ 23 w 312"/>
                <a:gd name="T81" fmla="*/ 48 h 623"/>
                <a:gd name="T82" fmla="*/ 12 w 312"/>
                <a:gd name="T83" fmla="*/ 24 h 623"/>
                <a:gd name="T84" fmla="*/ 0 w 312"/>
                <a:gd name="T85" fmla="*/ 5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2" h="623">
                  <a:moveTo>
                    <a:pt x="312" y="623"/>
                  </a:moveTo>
                  <a:lnTo>
                    <a:pt x="312" y="617"/>
                  </a:lnTo>
                  <a:lnTo>
                    <a:pt x="312" y="611"/>
                  </a:lnTo>
                  <a:lnTo>
                    <a:pt x="307" y="605"/>
                  </a:lnTo>
                  <a:lnTo>
                    <a:pt x="300" y="600"/>
                  </a:lnTo>
                  <a:lnTo>
                    <a:pt x="300" y="594"/>
                  </a:lnTo>
                  <a:lnTo>
                    <a:pt x="300" y="587"/>
                  </a:lnTo>
                  <a:lnTo>
                    <a:pt x="294" y="582"/>
                  </a:lnTo>
                  <a:lnTo>
                    <a:pt x="288" y="576"/>
                  </a:lnTo>
                  <a:lnTo>
                    <a:pt x="288" y="570"/>
                  </a:lnTo>
                  <a:lnTo>
                    <a:pt x="288" y="563"/>
                  </a:lnTo>
                  <a:lnTo>
                    <a:pt x="276" y="552"/>
                  </a:lnTo>
                  <a:lnTo>
                    <a:pt x="264" y="540"/>
                  </a:lnTo>
                  <a:lnTo>
                    <a:pt x="264" y="528"/>
                  </a:lnTo>
                  <a:lnTo>
                    <a:pt x="264" y="515"/>
                  </a:lnTo>
                  <a:lnTo>
                    <a:pt x="258" y="509"/>
                  </a:lnTo>
                  <a:lnTo>
                    <a:pt x="252" y="503"/>
                  </a:lnTo>
                  <a:lnTo>
                    <a:pt x="252" y="498"/>
                  </a:lnTo>
                  <a:lnTo>
                    <a:pt x="252" y="491"/>
                  </a:lnTo>
                  <a:lnTo>
                    <a:pt x="246" y="486"/>
                  </a:lnTo>
                  <a:lnTo>
                    <a:pt x="239" y="479"/>
                  </a:lnTo>
                  <a:lnTo>
                    <a:pt x="239" y="474"/>
                  </a:lnTo>
                  <a:lnTo>
                    <a:pt x="239" y="467"/>
                  </a:lnTo>
                  <a:lnTo>
                    <a:pt x="234" y="462"/>
                  </a:lnTo>
                  <a:lnTo>
                    <a:pt x="228" y="455"/>
                  </a:lnTo>
                  <a:lnTo>
                    <a:pt x="228" y="450"/>
                  </a:lnTo>
                  <a:lnTo>
                    <a:pt x="228" y="444"/>
                  </a:lnTo>
                  <a:lnTo>
                    <a:pt x="223" y="438"/>
                  </a:lnTo>
                  <a:lnTo>
                    <a:pt x="217" y="432"/>
                  </a:lnTo>
                  <a:lnTo>
                    <a:pt x="217" y="426"/>
                  </a:lnTo>
                  <a:lnTo>
                    <a:pt x="217" y="419"/>
                  </a:lnTo>
                  <a:lnTo>
                    <a:pt x="211" y="413"/>
                  </a:lnTo>
                  <a:lnTo>
                    <a:pt x="204" y="407"/>
                  </a:lnTo>
                  <a:lnTo>
                    <a:pt x="204" y="402"/>
                  </a:lnTo>
                  <a:lnTo>
                    <a:pt x="204" y="396"/>
                  </a:lnTo>
                  <a:lnTo>
                    <a:pt x="198" y="390"/>
                  </a:lnTo>
                  <a:lnTo>
                    <a:pt x="192" y="383"/>
                  </a:lnTo>
                  <a:lnTo>
                    <a:pt x="192" y="377"/>
                  </a:lnTo>
                  <a:lnTo>
                    <a:pt x="192" y="371"/>
                  </a:lnTo>
                  <a:lnTo>
                    <a:pt x="180" y="359"/>
                  </a:lnTo>
                  <a:lnTo>
                    <a:pt x="167" y="348"/>
                  </a:lnTo>
                  <a:lnTo>
                    <a:pt x="167" y="336"/>
                  </a:lnTo>
                  <a:lnTo>
                    <a:pt x="167" y="323"/>
                  </a:lnTo>
                  <a:lnTo>
                    <a:pt x="162" y="317"/>
                  </a:lnTo>
                  <a:lnTo>
                    <a:pt x="156" y="311"/>
                  </a:lnTo>
                  <a:lnTo>
                    <a:pt x="156" y="305"/>
                  </a:lnTo>
                  <a:lnTo>
                    <a:pt x="156" y="300"/>
                  </a:lnTo>
                  <a:lnTo>
                    <a:pt x="144" y="288"/>
                  </a:lnTo>
                  <a:lnTo>
                    <a:pt x="131" y="275"/>
                  </a:lnTo>
                  <a:lnTo>
                    <a:pt x="131" y="269"/>
                  </a:lnTo>
                  <a:lnTo>
                    <a:pt x="131" y="263"/>
                  </a:lnTo>
                  <a:lnTo>
                    <a:pt x="126" y="257"/>
                  </a:lnTo>
                  <a:lnTo>
                    <a:pt x="121" y="252"/>
                  </a:lnTo>
                  <a:lnTo>
                    <a:pt x="121" y="246"/>
                  </a:lnTo>
                  <a:lnTo>
                    <a:pt x="121" y="240"/>
                  </a:lnTo>
                  <a:lnTo>
                    <a:pt x="115" y="234"/>
                  </a:lnTo>
                  <a:lnTo>
                    <a:pt x="108" y="227"/>
                  </a:lnTo>
                  <a:lnTo>
                    <a:pt x="108" y="222"/>
                  </a:lnTo>
                  <a:lnTo>
                    <a:pt x="108" y="215"/>
                  </a:lnTo>
                  <a:lnTo>
                    <a:pt x="102" y="209"/>
                  </a:lnTo>
                  <a:lnTo>
                    <a:pt x="96" y="203"/>
                  </a:lnTo>
                  <a:lnTo>
                    <a:pt x="96" y="192"/>
                  </a:lnTo>
                  <a:lnTo>
                    <a:pt x="96" y="179"/>
                  </a:lnTo>
                  <a:lnTo>
                    <a:pt x="84" y="167"/>
                  </a:lnTo>
                  <a:lnTo>
                    <a:pt x="71" y="155"/>
                  </a:lnTo>
                  <a:lnTo>
                    <a:pt x="71" y="150"/>
                  </a:lnTo>
                  <a:lnTo>
                    <a:pt x="71" y="144"/>
                  </a:lnTo>
                  <a:lnTo>
                    <a:pt x="66" y="138"/>
                  </a:lnTo>
                  <a:lnTo>
                    <a:pt x="60" y="132"/>
                  </a:lnTo>
                  <a:lnTo>
                    <a:pt x="60" y="126"/>
                  </a:lnTo>
                  <a:lnTo>
                    <a:pt x="60" y="119"/>
                  </a:lnTo>
                  <a:lnTo>
                    <a:pt x="54" y="113"/>
                  </a:lnTo>
                  <a:lnTo>
                    <a:pt x="48" y="107"/>
                  </a:lnTo>
                  <a:lnTo>
                    <a:pt x="48" y="102"/>
                  </a:lnTo>
                  <a:lnTo>
                    <a:pt x="48" y="96"/>
                  </a:lnTo>
                  <a:lnTo>
                    <a:pt x="42" y="90"/>
                  </a:lnTo>
                  <a:lnTo>
                    <a:pt x="35" y="83"/>
                  </a:lnTo>
                  <a:lnTo>
                    <a:pt x="35" y="77"/>
                  </a:lnTo>
                  <a:lnTo>
                    <a:pt x="35" y="71"/>
                  </a:lnTo>
                  <a:lnTo>
                    <a:pt x="29" y="65"/>
                  </a:lnTo>
                  <a:lnTo>
                    <a:pt x="23" y="59"/>
                  </a:lnTo>
                  <a:lnTo>
                    <a:pt x="23" y="48"/>
                  </a:lnTo>
                  <a:lnTo>
                    <a:pt x="23" y="36"/>
                  </a:lnTo>
                  <a:lnTo>
                    <a:pt x="12" y="24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744" name="Freeform 304"/>
            <p:cNvSpPr>
              <a:spLocks/>
            </p:cNvSpPr>
            <p:nvPr/>
          </p:nvSpPr>
          <p:spPr bwMode="auto">
            <a:xfrm rot="60000" flipH="1">
              <a:off x="2137" y="1571"/>
              <a:ext cx="35" cy="86"/>
            </a:xfrm>
            <a:custGeom>
              <a:avLst/>
              <a:gdLst>
                <a:gd name="T0" fmla="*/ 84 w 84"/>
                <a:gd name="T1" fmla="*/ 192 h 192"/>
                <a:gd name="T2" fmla="*/ 84 w 84"/>
                <a:gd name="T3" fmla="*/ 186 h 192"/>
                <a:gd name="T4" fmla="*/ 84 w 84"/>
                <a:gd name="T5" fmla="*/ 179 h 192"/>
                <a:gd name="T6" fmla="*/ 78 w 84"/>
                <a:gd name="T7" fmla="*/ 173 h 192"/>
                <a:gd name="T8" fmla="*/ 71 w 84"/>
                <a:gd name="T9" fmla="*/ 167 h 192"/>
                <a:gd name="T10" fmla="*/ 71 w 84"/>
                <a:gd name="T11" fmla="*/ 161 h 192"/>
                <a:gd name="T12" fmla="*/ 71 w 84"/>
                <a:gd name="T13" fmla="*/ 155 h 192"/>
                <a:gd name="T14" fmla="*/ 65 w 84"/>
                <a:gd name="T15" fmla="*/ 150 h 192"/>
                <a:gd name="T16" fmla="*/ 60 w 84"/>
                <a:gd name="T17" fmla="*/ 143 h 192"/>
                <a:gd name="T18" fmla="*/ 60 w 84"/>
                <a:gd name="T19" fmla="*/ 131 h 192"/>
                <a:gd name="T20" fmla="*/ 60 w 84"/>
                <a:gd name="T21" fmla="*/ 119 h 192"/>
                <a:gd name="T22" fmla="*/ 54 w 84"/>
                <a:gd name="T23" fmla="*/ 113 h 192"/>
                <a:gd name="T24" fmla="*/ 48 w 84"/>
                <a:gd name="T25" fmla="*/ 107 h 192"/>
                <a:gd name="T26" fmla="*/ 48 w 84"/>
                <a:gd name="T27" fmla="*/ 102 h 192"/>
                <a:gd name="T28" fmla="*/ 48 w 84"/>
                <a:gd name="T29" fmla="*/ 96 h 192"/>
                <a:gd name="T30" fmla="*/ 42 w 84"/>
                <a:gd name="T31" fmla="*/ 90 h 192"/>
                <a:gd name="T32" fmla="*/ 36 w 84"/>
                <a:gd name="T33" fmla="*/ 83 h 192"/>
                <a:gd name="T34" fmla="*/ 36 w 84"/>
                <a:gd name="T35" fmla="*/ 77 h 192"/>
                <a:gd name="T36" fmla="*/ 36 w 84"/>
                <a:gd name="T37" fmla="*/ 71 h 192"/>
                <a:gd name="T38" fmla="*/ 30 w 84"/>
                <a:gd name="T39" fmla="*/ 65 h 192"/>
                <a:gd name="T40" fmla="*/ 24 w 84"/>
                <a:gd name="T41" fmla="*/ 59 h 192"/>
                <a:gd name="T42" fmla="*/ 24 w 84"/>
                <a:gd name="T43" fmla="*/ 53 h 192"/>
                <a:gd name="T44" fmla="*/ 24 w 84"/>
                <a:gd name="T45" fmla="*/ 46 h 192"/>
                <a:gd name="T46" fmla="*/ 19 w 84"/>
                <a:gd name="T47" fmla="*/ 42 h 192"/>
                <a:gd name="T48" fmla="*/ 11 w 84"/>
                <a:gd name="T49" fmla="*/ 35 h 192"/>
                <a:gd name="T50" fmla="*/ 11 w 84"/>
                <a:gd name="T51" fmla="*/ 29 h 192"/>
                <a:gd name="T52" fmla="*/ 11 w 84"/>
                <a:gd name="T53" fmla="*/ 23 h 192"/>
                <a:gd name="T54" fmla="*/ 6 w 84"/>
                <a:gd name="T55" fmla="*/ 17 h 192"/>
                <a:gd name="T56" fmla="*/ 0 w 84"/>
                <a:gd name="T57" fmla="*/ 11 h 192"/>
                <a:gd name="T58" fmla="*/ 0 w 84"/>
                <a:gd name="T59" fmla="*/ 5 h 192"/>
                <a:gd name="T60" fmla="*/ 0 w 84"/>
                <a:gd name="T6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4" h="192">
                  <a:moveTo>
                    <a:pt x="84" y="192"/>
                  </a:moveTo>
                  <a:lnTo>
                    <a:pt x="84" y="186"/>
                  </a:lnTo>
                  <a:lnTo>
                    <a:pt x="84" y="179"/>
                  </a:lnTo>
                  <a:lnTo>
                    <a:pt x="78" y="173"/>
                  </a:lnTo>
                  <a:lnTo>
                    <a:pt x="71" y="167"/>
                  </a:lnTo>
                  <a:lnTo>
                    <a:pt x="71" y="161"/>
                  </a:lnTo>
                  <a:lnTo>
                    <a:pt x="71" y="155"/>
                  </a:lnTo>
                  <a:lnTo>
                    <a:pt x="65" y="150"/>
                  </a:lnTo>
                  <a:lnTo>
                    <a:pt x="60" y="143"/>
                  </a:lnTo>
                  <a:lnTo>
                    <a:pt x="60" y="131"/>
                  </a:lnTo>
                  <a:lnTo>
                    <a:pt x="60" y="119"/>
                  </a:lnTo>
                  <a:lnTo>
                    <a:pt x="54" y="113"/>
                  </a:lnTo>
                  <a:lnTo>
                    <a:pt x="48" y="107"/>
                  </a:lnTo>
                  <a:lnTo>
                    <a:pt x="48" y="102"/>
                  </a:lnTo>
                  <a:lnTo>
                    <a:pt x="48" y="96"/>
                  </a:lnTo>
                  <a:lnTo>
                    <a:pt x="42" y="90"/>
                  </a:lnTo>
                  <a:lnTo>
                    <a:pt x="36" y="83"/>
                  </a:lnTo>
                  <a:lnTo>
                    <a:pt x="36" y="77"/>
                  </a:lnTo>
                  <a:lnTo>
                    <a:pt x="36" y="71"/>
                  </a:lnTo>
                  <a:lnTo>
                    <a:pt x="30" y="65"/>
                  </a:lnTo>
                  <a:lnTo>
                    <a:pt x="24" y="59"/>
                  </a:lnTo>
                  <a:lnTo>
                    <a:pt x="24" y="53"/>
                  </a:lnTo>
                  <a:lnTo>
                    <a:pt x="24" y="46"/>
                  </a:lnTo>
                  <a:lnTo>
                    <a:pt x="19" y="42"/>
                  </a:lnTo>
                  <a:lnTo>
                    <a:pt x="11" y="35"/>
                  </a:lnTo>
                  <a:lnTo>
                    <a:pt x="11" y="29"/>
                  </a:lnTo>
                  <a:lnTo>
                    <a:pt x="11" y="23"/>
                  </a:lnTo>
                  <a:lnTo>
                    <a:pt x="6" y="17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745" name="Freeform 305"/>
            <p:cNvSpPr>
              <a:spLocks/>
            </p:cNvSpPr>
            <p:nvPr/>
          </p:nvSpPr>
          <p:spPr bwMode="auto">
            <a:xfrm rot="60000" flipH="1">
              <a:off x="2199" y="1452"/>
              <a:ext cx="35" cy="79"/>
            </a:xfrm>
            <a:custGeom>
              <a:avLst/>
              <a:gdLst>
                <a:gd name="T0" fmla="*/ 84 w 84"/>
                <a:gd name="T1" fmla="*/ 180 h 180"/>
                <a:gd name="T2" fmla="*/ 84 w 84"/>
                <a:gd name="T3" fmla="*/ 175 h 180"/>
                <a:gd name="T4" fmla="*/ 84 w 84"/>
                <a:gd name="T5" fmla="*/ 169 h 180"/>
                <a:gd name="T6" fmla="*/ 78 w 84"/>
                <a:gd name="T7" fmla="*/ 163 h 180"/>
                <a:gd name="T8" fmla="*/ 72 w 84"/>
                <a:gd name="T9" fmla="*/ 156 h 180"/>
                <a:gd name="T10" fmla="*/ 72 w 84"/>
                <a:gd name="T11" fmla="*/ 150 h 180"/>
                <a:gd name="T12" fmla="*/ 72 w 84"/>
                <a:gd name="T13" fmla="*/ 144 h 180"/>
                <a:gd name="T14" fmla="*/ 66 w 84"/>
                <a:gd name="T15" fmla="*/ 138 h 180"/>
                <a:gd name="T16" fmla="*/ 59 w 84"/>
                <a:gd name="T17" fmla="*/ 132 h 180"/>
                <a:gd name="T18" fmla="*/ 59 w 84"/>
                <a:gd name="T19" fmla="*/ 127 h 180"/>
                <a:gd name="T20" fmla="*/ 59 w 84"/>
                <a:gd name="T21" fmla="*/ 120 h 180"/>
                <a:gd name="T22" fmla="*/ 55 w 84"/>
                <a:gd name="T23" fmla="*/ 114 h 180"/>
                <a:gd name="T24" fmla="*/ 48 w 84"/>
                <a:gd name="T25" fmla="*/ 108 h 180"/>
                <a:gd name="T26" fmla="*/ 48 w 84"/>
                <a:gd name="T27" fmla="*/ 102 h 180"/>
                <a:gd name="T28" fmla="*/ 48 w 84"/>
                <a:gd name="T29" fmla="*/ 96 h 180"/>
                <a:gd name="T30" fmla="*/ 36 w 84"/>
                <a:gd name="T31" fmla="*/ 84 h 180"/>
                <a:gd name="T32" fmla="*/ 23 w 84"/>
                <a:gd name="T33" fmla="*/ 73 h 180"/>
                <a:gd name="T34" fmla="*/ 23 w 84"/>
                <a:gd name="T35" fmla="*/ 61 h 180"/>
                <a:gd name="T36" fmla="*/ 23 w 84"/>
                <a:gd name="T37" fmla="*/ 48 h 180"/>
                <a:gd name="T38" fmla="*/ 11 w 84"/>
                <a:gd name="T39" fmla="*/ 36 h 180"/>
                <a:gd name="T40" fmla="*/ 0 w 84"/>
                <a:gd name="T41" fmla="*/ 23 h 180"/>
                <a:gd name="T42" fmla="*/ 0 w 84"/>
                <a:gd name="T43" fmla="*/ 12 h 180"/>
                <a:gd name="T44" fmla="*/ 0 w 84"/>
                <a:gd name="T45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" h="180">
                  <a:moveTo>
                    <a:pt x="84" y="180"/>
                  </a:moveTo>
                  <a:lnTo>
                    <a:pt x="84" y="175"/>
                  </a:lnTo>
                  <a:lnTo>
                    <a:pt x="84" y="169"/>
                  </a:lnTo>
                  <a:lnTo>
                    <a:pt x="78" y="163"/>
                  </a:lnTo>
                  <a:lnTo>
                    <a:pt x="72" y="156"/>
                  </a:lnTo>
                  <a:lnTo>
                    <a:pt x="72" y="150"/>
                  </a:lnTo>
                  <a:lnTo>
                    <a:pt x="72" y="144"/>
                  </a:lnTo>
                  <a:lnTo>
                    <a:pt x="66" y="138"/>
                  </a:lnTo>
                  <a:lnTo>
                    <a:pt x="59" y="132"/>
                  </a:lnTo>
                  <a:lnTo>
                    <a:pt x="59" y="127"/>
                  </a:lnTo>
                  <a:lnTo>
                    <a:pt x="59" y="120"/>
                  </a:lnTo>
                  <a:lnTo>
                    <a:pt x="55" y="114"/>
                  </a:lnTo>
                  <a:lnTo>
                    <a:pt x="48" y="108"/>
                  </a:lnTo>
                  <a:lnTo>
                    <a:pt x="48" y="102"/>
                  </a:lnTo>
                  <a:lnTo>
                    <a:pt x="48" y="96"/>
                  </a:lnTo>
                  <a:lnTo>
                    <a:pt x="36" y="84"/>
                  </a:lnTo>
                  <a:lnTo>
                    <a:pt x="23" y="73"/>
                  </a:lnTo>
                  <a:lnTo>
                    <a:pt x="23" y="61"/>
                  </a:lnTo>
                  <a:lnTo>
                    <a:pt x="23" y="48"/>
                  </a:lnTo>
                  <a:lnTo>
                    <a:pt x="11" y="36"/>
                  </a:lnTo>
                  <a:lnTo>
                    <a:pt x="0" y="23"/>
                  </a:ln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746" name="Freeform 306"/>
            <p:cNvSpPr>
              <a:spLocks/>
            </p:cNvSpPr>
            <p:nvPr/>
          </p:nvSpPr>
          <p:spPr bwMode="auto">
            <a:xfrm rot="60000" flipH="1">
              <a:off x="2265" y="1314"/>
              <a:ext cx="42" cy="79"/>
            </a:xfrm>
            <a:custGeom>
              <a:avLst/>
              <a:gdLst>
                <a:gd name="T0" fmla="*/ 96 w 96"/>
                <a:gd name="T1" fmla="*/ 180 h 180"/>
                <a:gd name="T2" fmla="*/ 90 w 96"/>
                <a:gd name="T3" fmla="*/ 174 h 180"/>
                <a:gd name="T4" fmla="*/ 83 w 96"/>
                <a:gd name="T5" fmla="*/ 168 h 180"/>
                <a:gd name="T6" fmla="*/ 83 w 96"/>
                <a:gd name="T7" fmla="*/ 163 h 180"/>
                <a:gd name="T8" fmla="*/ 83 w 96"/>
                <a:gd name="T9" fmla="*/ 156 h 180"/>
                <a:gd name="T10" fmla="*/ 77 w 96"/>
                <a:gd name="T11" fmla="*/ 150 h 180"/>
                <a:gd name="T12" fmla="*/ 72 w 96"/>
                <a:gd name="T13" fmla="*/ 144 h 180"/>
                <a:gd name="T14" fmla="*/ 72 w 96"/>
                <a:gd name="T15" fmla="*/ 139 h 180"/>
                <a:gd name="T16" fmla="*/ 72 w 96"/>
                <a:gd name="T17" fmla="*/ 132 h 180"/>
                <a:gd name="T18" fmla="*/ 66 w 96"/>
                <a:gd name="T19" fmla="*/ 127 h 180"/>
                <a:gd name="T20" fmla="*/ 60 w 96"/>
                <a:gd name="T21" fmla="*/ 120 h 180"/>
                <a:gd name="T22" fmla="*/ 60 w 96"/>
                <a:gd name="T23" fmla="*/ 114 h 180"/>
                <a:gd name="T24" fmla="*/ 60 w 96"/>
                <a:gd name="T25" fmla="*/ 108 h 180"/>
                <a:gd name="T26" fmla="*/ 54 w 96"/>
                <a:gd name="T27" fmla="*/ 102 h 180"/>
                <a:gd name="T28" fmla="*/ 47 w 96"/>
                <a:gd name="T29" fmla="*/ 95 h 180"/>
                <a:gd name="T30" fmla="*/ 47 w 96"/>
                <a:gd name="T31" fmla="*/ 91 h 180"/>
                <a:gd name="T32" fmla="*/ 47 w 96"/>
                <a:gd name="T33" fmla="*/ 83 h 180"/>
                <a:gd name="T34" fmla="*/ 42 w 96"/>
                <a:gd name="T35" fmla="*/ 78 h 180"/>
                <a:gd name="T36" fmla="*/ 36 w 96"/>
                <a:gd name="T37" fmla="*/ 72 h 180"/>
                <a:gd name="T38" fmla="*/ 36 w 96"/>
                <a:gd name="T39" fmla="*/ 66 h 180"/>
                <a:gd name="T40" fmla="*/ 36 w 96"/>
                <a:gd name="T41" fmla="*/ 60 h 180"/>
                <a:gd name="T42" fmla="*/ 31 w 96"/>
                <a:gd name="T43" fmla="*/ 54 h 180"/>
                <a:gd name="T44" fmla="*/ 24 w 96"/>
                <a:gd name="T45" fmla="*/ 48 h 180"/>
                <a:gd name="T46" fmla="*/ 24 w 96"/>
                <a:gd name="T47" fmla="*/ 42 h 180"/>
                <a:gd name="T48" fmla="*/ 24 w 96"/>
                <a:gd name="T49" fmla="*/ 37 h 180"/>
                <a:gd name="T50" fmla="*/ 18 w 96"/>
                <a:gd name="T51" fmla="*/ 31 h 180"/>
                <a:gd name="T52" fmla="*/ 12 w 96"/>
                <a:gd name="T53" fmla="*/ 24 h 180"/>
                <a:gd name="T54" fmla="*/ 12 w 96"/>
                <a:gd name="T55" fmla="*/ 18 h 180"/>
                <a:gd name="T56" fmla="*/ 12 w 96"/>
                <a:gd name="T57" fmla="*/ 12 h 180"/>
                <a:gd name="T58" fmla="*/ 6 w 96"/>
                <a:gd name="T59" fmla="*/ 6 h 180"/>
                <a:gd name="T60" fmla="*/ 0 w 96"/>
                <a:gd name="T61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6" h="180">
                  <a:moveTo>
                    <a:pt x="96" y="180"/>
                  </a:moveTo>
                  <a:lnTo>
                    <a:pt x="90" y="174"/>
                  </a:lnTo>
                  <a:lnTo>
                    <a:pt x="83" y="168"/>
                  </a:lnTo>
                  <a:lnTo>
                    <a:pt x="83" y="163"/>
                  </a:lnTo>
                  <a:lnTo>
                    <a:pt x="83" y="156"/>
                  </a:lnTo>
                  <a:lnTo>
                    <a:pt x="77" y="150"/>
                  </a:lnTo>
                  <a:lnTo>
                    <a:pt x="72" y="144"/>
                  </a:lnTo>
                  <a:lnTo>
                    <a:pt x="72" y="139"/>
                  </a:lnTo>
                  <a:lnTo>
                    <a:pt x="72" y="132"/>
                  </a:lnTo>
                  <a:lnTo>
                    <a:pt x="66" y="127"/>
                  </a:lnTo>
                  <a:lnTo>
                    <a:pt x="60" y="120"/>
                  </a:lnTo>
                  <a:lnTo>
                    <a:pt x="60" y="114"/>
                  </a:lnTo>
                  <a:lnTo>
                    <a:pt x="60" y="108"/>
                  </a:lnTo>
                  <a:lnTo>
                    <a:pt x="54" y="102"/>
                  </a:lnTo>
                  <a:lnTo>
                    <a:pt x="47" y="95"/>
                  </a:lnTo>
                  <a:lnTo>
                    <a:pt x="47" y="91"/>
                  </a:lnTo>
                  <a:lnTo>
                    <a:pt x="47" y="83"/>
                  </a:lnTo>
                  <a:lnTo>
                    <a:pt x="42" y="78"/>
                  </a:lnTo>
                  <a:lnTo>
                    <a:pt x="36" y="72"/>
                  </a:lnTo>
                  <a:lnTo>
                    <a:pt x="36" y="66"/>
                  </a:lnTo>
                  <a:lnTo>
                    <a:pt x="36" y="60"/>
                  </a:lnTo>
                  <a:lnTo>
                    <a:pt x="31" y="54"/>
                  </a:lnTo>
                  <a:lnTo>
                    <a:pt x="24" y="48"/>
                  </a:lnTo>
                  <a:lnTo>
                    <a:pt x="24" y="42"/>
                  </a:lnTo>
                  <a:lnTo>
                    <a:pt x="24" y="37"/>
                  </a:lnTo>
                  <a:lnTo>
                    <a:pt x="18" y="31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747" name="Freeform 307"/>
            <p:cNvSpPr>
              <a:spLocks/>
            </p:cNvSpPr>
            <p:nvPr/>
          </p:nvSpPr>
          <p:spPr bwMode="auto">
            <a:xfrm rot="60000" flipH="1">
              <a:off x="2327" y="1175"/>
              <a:ext cx="45" cy="95"/>
            </a:xfrm>
            <a:custGeom>
              <a:avLst/>
              <a:gdLst>
                <a:gd name="T0" fmla="*/ 108 w 108"/>
                <a:gd name="T1" fmla="*/ 215 h 215"/>
                <a:gd name="T2" fmla="*/ 103 w 108"/>
                <a:gd name="T3" fmla="*/ 209 h 215"/>
                <a:gd name="T4" fmla="*/ 96 w 108"/>
                <a:gd name="T5" fmla="*/ 204 h 215"/>
                <a:gd name="T6" fmla="*/ 96 w 108"/>
                <a:gd name="T7" fmla="*/ 198 h 215"/>
                <a:gd name="T8" fmla="*/ 96 w 108"/>
                <a:gd name="T9" fmla="*/ 192 h 215"/>
                <a:gd name="T10" fmla="*/ 91 w 108"/>
                <a:gd name="T11" fmla="*/ 186 h 215"/>
                <a:gd name="T12" fmla="*/ 86 w 108"/>
                <a:gd name="T13" fmla="*/ 179 h 215"/>
                <a:gd name="T14" fmla="*/ 86 w 108"/>
                <a:gd name="T15" fmla="*/ 174 h 215"/>
                <a:gd name="T16" fmla="*/ 86 w 108"/>
                <a:gd name="T17" fmla="*/ 168 h 215"/>
                <a:gd name="T18" fmla="*/ 73 w 108"/>
                <a:gd name="T19" fmla="*/ 157 h 215"/>
                <a:gd name="T20" fmla="*/ 61 w 108"/>
                <a:gd name="T21" fmla="*/ 144 h 215"/>
                <a:gd name="T22" fmla="*/ 61 w 108"/>
                <a:gd name="T23" fmla="*/ 132 h 215"/>
                <a:gd name="T24" fmla="*/ 61 w 108"/>
                <a:gd name="T25" fmla="*/ 120 h 215"/>
                <a:gd name="T26" fmla="*/ 49 w 108"/>
                <a:gd name="T27" fmla="*/ 107 h 215"/>
                <a:gd name="T28" fmla="*/ 36 w 108"/>
                <a:gd name="T29" fmla="*/ 96 h 215"/>
                <a:gd name="T30" fmla="*/ 36 w 108"/>
                <a:gd name="T31" fmla="*/ 84 h 215"/>
                <a:gd name="T32" fmla="*/ 36 w 108"/>
                <a:gd name="T33" fmla="*/ 71 h 215"/>
                <a:gd name="T34" fmla="*/ 25 w 108"/>
                <a:gd name="T35" fmla="*/ 59 h 215"/>
                <a:gd name="T36" fmla="*/ 13 w 108"/>
                <a:gd name="T37" fmla="*/ 48 h 215"/>
                <a:gd name="T38" fmla="*/ 13 w 108"/>
                <a:gd name="T39" fmla="*/ 42 h 215"/>
                <a:gd name="T40" fmla="*/ 13 w 108"/>
                <a:gd name="T41" fmla="*/ 36 h 215"/>
                <a:gd name="T42" fmla="*/ 7 w 108"/>
                <a:gd name="T43" fmla="*/ 30 h 215"/>
                <a:gd name="T44" fmla="*/ 0 w 108"/>
                <a:gd name="T45" fmla="*/ 24 h 215"/>
                <a:gd name="T46" fmla="*/ 0 w 108"/>
                <a:gd name="T47" fmla="*/ 13 h 215"/>
                <a:gd name="T48" fmla="*/ 0 w 108"/>
                <a:gd name="T49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8" h="215">
                  <a:moveTo>
                    <a:pt x="108" y="215"/>
                  </a:moveTo>
                  <a:lnTo>
                    <a:pt x="103" y="209"/>
                  </a:lnTo>
                  <a:lnTo>
                    <a:pt x="96" y="204"/>
                  </a:lnTo>
                  <a:lnTo>
                    <a:pt x="96" y="198"/>
                  </a:lnTo>
                  <a:lnTo>
                    <a:pt x="96" y="192"/>
                  </a:lnTo>
                  <a:lnTo>
                    <a:pt x="91" y="186"/>
                  </a:lnTo>
                  <a:lnTo>
                    <a:pt x="86" y="179"/>
                  </a:lnTo>
                  <a:lnTo>
                    <a:pt x="86" y="174"/>
                  </a:lnTo>
                  <a:lnTo>
                    <a:pt x="86" y="168"/>
                  </a:lnTo>
                  <a:lnTo>
                    <a:pt x="73" y="157"/>
                  </a:lnTo>
                  <a:lnTo>
                    <a:pt x="61" y="144"/>
                  </a:lnTo>
                  <a:lnTo>
                    <a:pt x="61" y="132"/>
                  </a:lnTo>
                  <a:lnTo>
                    <a:pt x="61" y="120"/>
                  </a:lnTo>
                  <a:lnTo>
                    <a:pt x="49" y="107"/>
                  </a:lnTo>
                  <a:lnTo>
                    <a:pt x="36" y="96"/>
                  </a:lnTo>
                  <a:lnTo>
                    <a:pt x="36" y="84"/>
                  </a:lnTo>
                  <a:lnTo>
                    <a:pt x="36" y="71"/>
                  </a:lnTo>
                  <a:lnTo>
                    <a:pt x="25" y="59"/>
                  </a:lnTo>
                  <a:lnTo>
                    <a:pt x="13" y="48"/>
                  </a:lnTo>
                  <a:lnTo>
                    <a:pt x="13" y="42"/>
                  </a:lnTo>
                  <a:lnTo>
                    <a:pt x="13" y="36"/>
                  </a:lnTo>
                  <a:lnTo>
                    <a:pt x="7" y="30"/>
                  </a:lnTo>
                  <a:lnTo>
                    <a:pt x="0" y="24"/>
                  </a:ln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748" name="Freeform 308"/>
            <p:cNvSpPr>
              <a:spLocks/>
            </p:cNvSpPr>
            <p:nvPr/>
          </p:nvSpPr>
          <p:spPr bwMode="auto">
            <a:xfrm rot="60000" flipH="1">
              <a:off x="2411" y="1036"/>
              <a:ext cx="35" cy="79"/>
            </a:xfrm>
            <a:custGeom>
              <a:avLst/>
              <a:gdLst>
                <a:gd name="T0" fmla="*/ 85 w 85"/>
                <a:gd name="T1" fmla="*/ 179 h 179"/>
                <a:gd name="T2" fmla="*/ 85 w 85"/>
                <a:gd name="T3" fmla="*/ 173 h 179"/>
                <a:gd name="T4" fmla="*/ 85 w 85"/>
                <a:gd name="T5" fmla="*/ 168 h 179"/>
                <a:gd name="T6" fmla="*/ 79 w 85"/>
                <a:gd name="T7" fmla="*/ 162 h 179"/>
                <a:gd name="T8" fmla="*/ 72 w 85"/>
                <a:gd name="T9" fmla="*/ 156 h 179"/>
                <a:gd name="T10" fmla="*/ 72 w 85"/>
                <a:gd name="T11" fmla="*/ 150 h 179"/>
                <a:gd name="T12" fmla="*/ 72 w 85"/>
                <a:gd name="T13" fmla="*/ 144 h 179"/>
                <a:gd name="T14" fmla="*/ 66 w 85"/>
                <a:gd name="T15" fmla="*/ 138 h 179"/>
                <a:gd name="T16" fmla="*/ 60 w 85"/>
                <a:gd name="T17" fmla="*/ 132 h 179"/>
                <a:gd name="T18" fmla="*/ 60 w 85"/>
                <a:gd name="T19" fmla="*/ 127 h 179"/>
                <a:gd name="T20" fmla="*/ 60 w 85"/>
                <a:gd name="T21" fmla="*/ 119 h 179"/>
                <a:gd name="T22" fmla="*/ 54 w 85"/>
                <a:gd name="T23" fmla="*/ 114 h 179"/>
                <a:gd name="T24" fmla="*/ 49 w 85"/>
                <a:gd name="T25" fmla="*/ 108 h 179"/>
                <a:gd name="T26" fmla="*/ 49 w 85"/>
                <a:gd name="T27" fmla="*/ 102 h 179"/>
                <a:gd name="T28" fmla="*/ 49 w 85"/>
                <a:gd name="T29" fmla="*/ 96 h 179"/>
                <a:gd name="T30" fmla="*/ 43 w 85"/>
                <a:gd name="T31" fmla="*/ 90 h 179"/>
                <a:gd name="T32" fmla="*/ 37 w 85"/>
                <a:gd name="T33" fmla="*/ 83 h 179"/>
                <a:gd name="T34" fmla="*/ 37 w 85"/>
                <a:gd name="T35" fmla="*/ 77 h 179"/>
                <a:gd name="T36" fmla="*/ 37 w 85"/>
                <a:gd name="T37" fmla="*/ 71 h 179"/>
                <a:gd name="T38" fmla="*/ 31 w 85"/>
                <a:gd name="T39" fmla="*/ 66 h 179"/>
                <a:gd name="T40" fmla="*/ 25 w 85"/>
                <a:gd name="T41" fmla="*/ 60 h 179"/>
                <a:gd name="T42" fmla="*/ 25 w 85"/>
                <a:gd name="T43" fmla="*/ 54 h 179"/>
                <a:gd name="T44" fmla="*/ 25 w 85"/>
                <a:gd name="T45" fmla="*/ 48 h 179"/>
                <a:gd name="T46" fmla="*/ 19 w 85"/>
                <a:gd name="T47" fmla="*/ 42 h 179"/>
                <a:gd name="T48" fmla="*/ 12 w 85"/>
                <a:gd name="T49" fmla="*/ 36 h 179"/>
                <a:gd name="T50" fmla="*/ 12 w 85"/>
                <a:gd name="T51" fmla="*/ 30 h 179"/>
                <a:gd name="T52" fmla="*/ 12 w 85"/>
                <a:gd name="T53" fmla="*/ 23 h 179"/>
                <a:gd name="T54" fmla="*/ 8 w 85"/>
                <a:gd name="T55" fmla="*/ 19 h 179"/>
                <a:gd name="T56" fmla="*/ 0 w 85"/>
                <a:gd name="T57" fmla="*/ 12 h 179"/>
                <a:gd name="T58" fmla="*/ 0 w 85"/>
                <a:gd name="T59" fmla="*/ 6 h 179"/>
                <a:gd name="T60" fmla="*/ 0 w 85"/>
                <a:gd name="T6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" h="179">
                  <a:moveTo>
                    <a:pt x="85" y="179"/>
                  </a:moveTo>
                  <a:lnTo>
                    <a:pt x="85" y="173"/>
                  </a:lnTo>
                  <a:lnTo>
                    <a:pt x="85" y="168"/>
                  </a:lnTo>
                  <a:lnTo>
                    <a:pt x="79" y="162"/>
                  </a:lnTo>
                  <a:lnTo>
                    <a:pt x="72" y="156"/>
                  </a:lnTo>
                  <a:lnTo>
                    <a:pt x="72" y="150"/>
                  </a:lnTo>
                  <a:lnTo>
                    <a:pt x="72" y="144"/>
                  </a:lnTo>
                  <a:lnTo>
                    <a:pt x="66" y="138"/>
                  </a:lnTo>
                  <a:lnTo>
                    <a:pt x="60" y="132"/>
                  </a:lnTo>
                  <a:lnTo>
                    <a:pt x="60" y="127"/>
                  </a:lnTo>
                  <a:lnTo>
                    <a:pt x="60" y="119"/>
                  </a:lnTo>
                  <a:lnTo>
                    <a:pt x="54" y="114"/>
                  </a:lnTo>
                  <a:lnTo>
                    <a:pt x="49" y="108"/>
                  </a:lnTo>
                  <a:lnTo>
                    <a:pt x="49" y="102"/>
                  </a:lnTo>
                  <a:lnTo>
                    <a:pt x="49" y="96"/>
                  </a:lnTo>
                  <a:lnTo>
                    <a:pt x="43" y="90"/>
                  </a:lnTo>
                  <a:lnTo>
                    <a:pt x="37" y="83"/>
                  </a:lnTo>
                  <a:lnTo>
                    <a:pt x="37" y="77"/>
                  </a:lnTo>
                  <a:lnTo>
                    <a:pt x="37" y="71"/>
                  </a:lnTo>
                  <a:lnTo>
                    <a:pt x="31" y="66"/>
                  </a:lnTo>
                  <a:lnTo>
                    <a:pt x="25" y="60"/>
                  </a:lnTo>
                  <a:lnTo>
                    <a:pt x="25" y="54"/>
                  </a:lnTo>
                  <a:lnTo>
                    <a:pt x="25" y="48"/>
                  </a:lnTo>
                  <a:lnTo>
                    <a:pt x="19" y="42"/>
                  </a:lnTo>
                  <a:lnTo>
                    <a:pt x="12" y="36"/>
                  </a:lnTo>
                  <a:lnTo>
                    <a:pt x="12" y="30"/>
                  </a:lnTo>
                  <a:lnTo>
                    <a:pt x="12" y="23"/>
                  </a:lnTo>
                  <a:lnTo>
                    <a:pt x="8" y="19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749" name="Freeform 309"/>
            <p:cNvSpPr>
              <a:spLocks/>
            </p:cNvSpPr>
            <p:nvPr/>
          </p:nvSpPr>
          <p:spPr bwMode="auto">
            <a:xfrm rot="60000" flipH="1">
              <a:off x="2471" y="921"/>
              <a:ext cx="31" cy="64"/>
            </a:xfrm>
            <a:custGeom>
              <a:avLst/>
              <a:gdLst>
                <a:gd name="T0" fmla="*/ 73 w 73"/>
                <a:gd name="T1" fmla="*/ 144 h 144"/>
                <a:gd name="T2" fmla="*/ 61 w 73"/>
                <a:gd name="T3" fmla="*/ 133 h 144"/>
                <a:gd name="T4" fmla="*/ 49 w 73"/>
                <a:gd name="T5" fmla="*/ 121 h 144"/>
                <a:gd name="T6" fmla="*/ 49 w 73"/>
                <a:gd name="T7" fmla="*/ 115 h 144"/>
                <a:gd name="T8" fmla="*/ 49 w 73"/>
                <a:gd name="T9" fmla="*/ 108 h 144"/>
                <a:gd name="T10" fmla="*/ 43 w 73"/>
                <a:gd name="T11" fmla="*/ 103 h 144"/>
                <a:gd name="T12" fmla="*/ 36 w 73"/>
                <a:gd name="T13" fmla="*/ 97 h 144"/>
                <a:gd name="T14" fmla="*/ 36 w 73"/>
                <a:gd name="T15" fmla="*/ 92 h 144"/>
                <a:gd name="T16" fmla="*/ 36 w 73"/>
                <a:gd name="T17" fmla="*/ 84 h 144"/>
                <a:gd name="T18" fmla="*/ 31 w 73"/>
                <a:gd name="T19" fmla="*/ 79 h 144"/>
                <a:gd name="T20" fmla="*/ 25 w 73"/>
                <a:gd name="T21" fmla="*/ 73 h 144"/>
                <a:gd name="T22" fmla="*/ 25 w 73"/>
                <a:gd name="T23" fmla="*/ 61 h 144"/>
                <a:gd name="T24" fmla="*/ 25 w 73"/>
                <a:gd name="T25" fmla="*/ 48 h 144"/>
                <a:gd name="T26" fmla="*/ 13 w 73"/>
                <a:gd name="T27" fmla="*/ 36 h 144"/>
                <a:gd name="T28" fmla="*/ 0 w 73"/>
                <a:gd name="T29" fmla="*/ 25 h 144"/>
                <a:gd name="T30" fmla="*/ 0 w 73"/>
                <a:gd name="T31" fmla="*/ 13 h 144"/>
                <a:gd name="T32" fmla="*/ 0 w 73"/>
                <a:gd name="T3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144">
                  <a:moveTo>
                    <a:pt x="73" y="144"/>
                  </a:moveTo>
                  <a:lnTo>
                    <a:pt x="61" y="133"/>
                  </a:lnTo>
                  <a:lnTo>
                    <a:pt x="49" y="121"/>
                  </a:lnTo>
                  <a:lnTo>
                    <a:pt x="49" y="115"/>
                  </a:lnTo>
                  <a:lnTo>
                    <a:pt x="49" y="108"/>
                  </a:lnTo>
                  <a:lnTo>
                    <a:pt x="43" y="103"/>
                  </a:lnTo>
                  <a:lnTo>
                    <a:pt x="36" y="97"/>
                  </a:lnTo>
                  <a:lnTo>
                    <a:pt x="36" y="92"/>
                  </a:lnTo>
                  <a:lnTo>
                    <a:pt x="36" y="84"/>
                  </a:lnTo>
                  <a:lnTo>
                    <a:pt x="31" y="79"/>
                  </a:lnTo>
                  <a:lnTo>
                    <a:pt x="25" y="73"/>
                  </a:lnTo>
                  <a:lnTo>
                    <a:pt x="25" y="61"/>
                  </a:lnTo>
                  <a:lnTo>
                    <a:pt x="25" y="48"/>
                  </a:lnTo>
                  <a:lnTo>
                    <a:pt x="13" y="36"/>
                  </a:lnTo>
                  <a:lnTo>
                    <a:pt x="0" y="25"/>
                  </a:ln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750" name="Freeform 310"/>
            <p:cNvSpPr>
              <a:spLocks/>
            </p:cNvSpPr>
            <p:nvPr/>
          </p:nvSpPr>
          <p:spPr bwMode="auto">
            <a:xfrm rot="60000" flipH="1">
              <a:off x="2534" y="790"/>
              <a:ext cx="35" cy="86"/>
            </a:xfrm>
            <a:custGeom>
              <a:avLst/>
              <a:gdLst>
                <a:gd name="T0" fmla="*/ 84 w 84"/>
                <a:gd name="T1" fmla="*/ 192 h 192"/>
                <a:gd name="T2" fmla="*/ 84 w 84"/>
                <a:gd name="T3" fmla="*/ 181 h 192"/>
                <a:gd name="T4" fmla="*/ 84 w 84"/>
                <a:gd name="T5" fmla="*/ 169 h 192"/>
                <a:gd name="T6" fmla="*/ 78 w 84"/>
                <a:gd name="T7" fmla="*/ 163 h 192"/>
                <a:gd name="T8" fmla="*/ 72 w 84"/>
                <a:gd name="T9" fmla="*/ 157 h 192"/>
                <a:gd name="T10" fmla="*/ 72 w 84"/>
                <a:gd name="T11" fmla="*/ 151 h 192"/>
                <a:gd name="T12" fmla="*/ 72 w 84"/>
                <a:gd name="T13" fmla="*/ 144 h 192"/>
                <a:gd name="T14" fmla="*/ 60 w 84"/>
                <a:gd name="T15" fmla="*/ 133 h 192"/>
                <a:gd name="T16" fmla="*/ 47 w 84"/>
                <a:gd name="T17" fmla="*/ 121 h 192"/>
                <a:gd name="T18" fmla="*/ 47 w 84"/>
                <a:gd name="T19" fmla="*/ 109 h 192"/>
                <a:gd name="T20" fmla="*/ 47 w 84"/>
                <a:gd name="T21" fmla="*/ 96 h 192"/>
                <a:gd name="T22" fmla="*/ 41 w 84"/>
                <a:gd name="T23" fmla="*/ 90 h 192"/>
                <a:gd name="T24" fmla="*/ 36 w 84"/>
                <a:gd name="T25" fmla="*/ 84 h 192"/>
                <a:gd name="T26" fmla="*/ 36 w 84"/>
                <a:gd name="T27" fmla="*/ 79 h 192"/>
                <a:gd name="T28" fmla="*/ 36 w 84"/>
                <a:gd name="T29" fmla="*/ 73 h 192"/>
                <a:gd name="T30" fmla="*/ 30 w 84"/>
                <a:gd name="T31" fmla="*/ 67 h 192"/>
                <a:gd name="T32" fmla="*/ 23 w 84"/>
                <a:gd name="T33" fmla="*/ 61 h 192"/>
                <a:gd name="T34" fmla="*/ 23 w 84"/>
                <a:gd name="T35" fmla="*/ 55 h 192"/>
                <a:gd name="T36" fmla="*/ 23 w 84"/>
                <a:gd name="T37" fmla="*/ 48 h 192"/>
                <a:gd name="T38" fmla="*/ 18 w 84"/>
                <a:gd name="T39" fmla="*/ 43 h 192"/>
                <a:gd name="T40" fmla="*/ 11 w 84"/>
                <a:gd name="T41" fmla="*/ 36 h 192"/>
                <a:gd name="T42" fmla="*/ 11 w 84"/>
                <a:gd name="T43" fmla="*/ 31 h 192"/>
                <a:gd name="T44" fmla="*/ 11 w 84"/>
                <a:gd name="T45" fmla="*/ 25 h 192"/>
                <a:gd name="T46" fmla="*/ 6 w 84"/>
                <a:gd name="T47" fmla="*/ 19 h 192"/>
                <a:gd name="T48" fmla="*/ 0 w 84"/>
                <a:gd name="T49" fmla="*/ 12 h 192"/>
                <a:gd name="T50" fmla="*/ 0 w 84"/>
                <a:gd name="T51" fmla="*/ 7 h 192"/>
                <a:gd name="T52" fmla="*/ 0 w 84"/>
                <a:gd name="T53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4" h="192">
                  <a:moveTo>
                    <a:pt x="84" y="192"/>
                  </a:moveTo>
                  <a:lnTo>
                    <a:pt x="84" y="181"/>
                  </a:lnTo>
                  <a:lnTo>
                    <a:pt x="84" y="169"/>
                  </a:lnTo>
                  <a:lnTo>
                    <a:pt x="78" y="163"/>
                  </a:lnTo>
                  <a:lnTo>
                    <a:pt x="72" y="157"/>
                  </a:lnTo>
                  <a:lnTo>
                    <a:pt x="72" y="151"/>
                  </a:lnTo>
                  <a:lnTo>
                    <a:pt x="72" y="144"/>
                  </a:lnTo>
                  <a:lnTo>
                    <a:pt x="60" y="133"/>
                  </a:lnTo>
                  <a:lnTo>
                    <a:pt x="47" y="121"/>
                  </a:lnTo>
                  <a:lnTo>
                    <a:pt x="47" y="109"/>
                  </a:lnTo>
                  <a:lnTo>
                    <a:pt x="47" y="96"/>
                  </a:lnTo>
                  <a:lnTo>
                    <a:pt x="41" y="90"/>
                  </a:lnTo>
                  <a:lnTo>
                    <a:pt x="36" y="84"/>
                  </a:lnTo>
                  <a:lnTo>
                    <a:pt x="36" y="79"/>
                  </a:lnTo>
                  <a:lnTo>
                    <a:pt x="36" y="73"/>
                  </a:lnTo>
                  <a:lnTo>
                    <a:pt x="30" y="67"/>
                  </a:lnTo>
                  <a:lnTo>
                    <a:pt x="23" y="61"/>
                  </a:lnTo>
                  <a:lnTo>
                    <a:pt x="23" y="55"/>
                  </a:lnTo>
                  <a:lnTo>
                    <a:pt x="23" y="48"/>
                  </a:lnTo>
                  <a:lnTo>
                    <a:pt x="18" y="43"/>
                  </a:lnTo>
                  <a:lnTo>
                    <a:pt x="11" y="36"/>
                  </a:lnTo>
                  <a:lnTo>
                    <a:pt x="11" y="31"/>
                  </a:lnTo>
                  <a:lnTo>
                    <a:pt x="11" y="25"/>
                  </a:lnTo>
                  <a:lnTo>
                    <a:pt x="6" y="19"/>
                  </a:lnTo>
                  <a:lnTo>
                    <a:pt x="0" y="12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752" name="Freeform 312"/>
            <p:cNvSpPr>
              <a:spLocks/>
            </p:cNvSpPr>
            <p:nvPr/>
          </p:nvSpPr>
          <p:spPr bwMode="auto">
            <a:xfrm rot="60000" flipH="1">
              <a:off x="1349" y="1908"/>
              <a:ext cx="30" cy="43"/>
            </a:xfrm>
            <a:custGeom>
              <a:avLst/>
              <a:gdLst>
                <a:gd name="T0" fmla="*/ 73 w 73"/>
                <a:gd name="T1" fmla="*/ 108 h 108"/>
                <a:gd name="T2" fmla="*/ 67 w 73"/>
                <a:gd name="T3" fmla="*/ 108 h 108"/>
                <a:gd name="T4" fmla="*/ 60 w 73"/>
                <a:gd name="T5" fmla="*/ 108 h 108"/>
                <a:gd name="T6" fmla="*/ 54 w 73"/>
                <a:gd name="T7" fmla="*/ 103 h 108"/>
                <a:gd name="T8" fmla="*/ 49 w 73"/>
                <a:gd name="T9" fmla="*/ 97 h 108"/>
                <a:gd name="T10" fmla="*/ 49 w 73"/>
                <a:gd name="T11" fmla="*/ 91 h 108"/>
                <a:gd name="T12" fmla="*/ 49 w 73"/>
                <a:gd name="T13" fmla="*/ 84 h 108"/>
                <a:gd name="T14" fmla="*/ 37 w 73"/>
                <a:gd name="T15" fmla="*/ 73 h 108"/>
                <a:gd name="T16" fmla="*/ 24 w 73"/>
                <a:gd name="T17" fmla="*/ 61 h 108"/>
                <a:gd name="T18" fmla="*/ 24 w 73"/>
                <a:gd name="T19" fmla="*/ 49 h 108"/>
                <a:gd name="T20" fmla="*/ 24 w 73"/>
                <a:gd name="T21" fmla="*/ 36 h 108"/>
                <a:gd name="T22" fmla="*/ 12 w 73"/>
                <a:gd name="T23" fmla="*/ 24 h 108"/>
                <a:gd name="T24" fmla="*/ 0 w 73"/>
                <a:gd name="T25" fmla="*/ 12 h 108"/>
                <a:gd name="T26" fmla="*/ 0 w 73"/>
                <a:gd name="T27" fmla="*/ 7 h 108"/>
                <a:gd name="T28" fmla="*/ 0 w 73"/>
                <a:gd name="T2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108">
                  <a:moveTo>
                    <a:pt x="73" y="108"/>
                  </a:moveTo>
                  <a:lnTo>
                    <a:pt x="67" y="108"/>
                  </a:lnTo>
                  <a:lnTo>
                    <a:pt x="60" y="108"/>
                  </a:lnTo>
                  <a:lnTo>
                    <a:pt x="54" y="103"/>
                  </a:lnTo>
                  <a:lnTo>
                    <a:pt x="49" y="97"/>
                  </a:lnTo>
                  <a:lnTo>
                    <a:pt x="49" y="91"/>
                  </a:lnTo>
                  <a:lnTo>
                    <a:pt x="49" y="84"/>
                  </a:lnTo>
                  <a:lnTo>
                    <a:pt x="37" y="73"/>
                  </a:lnTo>
                  <a:lnTo>
                    <a:pt x="24" y="61"/>
                  </a:lnTo>
                  <a:lnTo>
                    <a:pt x="24" y="49"/>
                  </a:lnTo>
                  <a:lnTo>
                    <a:pt x="24" y="36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753" name="Freeform 313"/>
            <p:cNvSpPr>
              <a:spLocks/>
            </p:cNvSpPr>
            <p:nvPr/>
          </p:nvSpPr>
          <p:spPr bwMode="auto">
            <a:xfrm rot="60000" flipH="1">
              <a:off x="1408" y="1789"/>
              <a:ext cx="42" cy="76"/>
            </a:xfrm>
            <a:custGeom>
              <a:avLst/>
              <a:gdLst>
                <a:gd name="T0" fmla="*/ 108 w 108"/>
                <a:gd name="T1" fmla="*/ 192 h 192"/>
                <a:gd name="T2" fmla="*/ 108 w 108"/>
                <a:gd name="T3" fmla="*/ 186 h 192"/>
                <a:gd name="T4" fmla="*/ 108 w 108"/>
                <a:gd name="T5" fmla="*/ 180 h 192"/>
                <a:gd name="T6" fmla="*/ 103 w 108"/>
                <a:gd name="T7" fmla="*/ 174 h 192"/>
                <a:gd name="T8" fmla="*/ 96 w 108"/>
                <a:gd name="T9" fmla="*/ 169 h 192"/>
                <a:gd name="T10" fmla="*/ 96 w 108"/>
                <a:gd name="T11" fmla="*/ 163 h 192"/>
                <a:gd name="T12" fmla="*/ 96 w 108"/>
                <a:gd name="T13" fmla="*/ 157 h 192"/>
                <a:gd name="T14" fmla="*/ 84 w 108"/>
                <a:gd name="T15" fmla="*/ 145 h 192"/>
                <a:gd name="T16" fmla="*/ 72 w 108"/>
                <a:gd name="T17" fmla="*/ 132 h 192"/>
                <a:gd name="T18" fmla="*/ 72 w 108"/>
                <a:gd name="T19" fmla="*/ 126 h 192"/>
                <a:gd name="T20" fmla="*/ 72 w 108"/>
                <a:gd name="T21" fmla="*/ 121 h 192"/>
                <a:gd name="T22" fmla="*/ 67 w 108"/>
                <a:gd name="T23" fmla="*/ 115 h 192"/>
                <a:gd name="T24" fmla="*/ 60 w 108"/>
                <a:gd name="T25" fmla="*/ 108 h 192"/>
                <a:gd name="T26" fmla="*/ 60 w 108"/>
                <a:gd name="T27" fmla="*/ 102 h 192"/>
                <a:gd name="T28" fmla="*/ 60 w 108"/>
                <a:gd name="T29" fmla="*/ 96 h 192"/>
                <a:gd name="T30" fmla="*/ 55 w 108"/>
                <a:gd name="T31" fmla="*/ 90 h 192"/>
                <a:gd name="T32" fmla="*/ 49 w 108"/>
                <a:gd name="T33" fmla="*/ 84 h 192"/>
                <a:gd name="T34" fmla="*/ 49 w 108"/>
                <a:gd name="T35" fmla="*/ 78 h 192"/>
                <a:gd name="T36" fmla="*/ 49 w 108"/>
                <a:gd name="T37" fmla="*/ 73 h 192"/>
                <a:gd name="T38" fmla="*/ 43 w 108"/>
                <a:gd name="T39" fmla="*/ 67 h 192"/>
                <a:gd name="T40" fmla="*/ 36 w 108"/>
                <a:gd name="T41" fmla="*/ 61 h 192"/>
                <a:gd name="T42" fmla="*/ 36 w 108"/>
                <a:gd name="T43" fmla="*/ 55 h 192"/>
                <a:gd name="T44" fmla="*/ 36 w 108"/>
                <a:gd name="T45" fmla="*/ 48 h 192"/>
                <a:gd name="T46" fmla="*/ 25 w 108"/>
                <a:gd name="T47" fmla="*/ 36 h 192"/>
                <a:gd name="T48" fmla="*/ 13 w 108"/>
                <a:gd name="T49" fmla="*/ 24 h 192"/>
                <a:gd name="T50" fmla="*/ 13 w 108"/>
                <a:gd name="T51" fmla="*/ 19 h 192"/>
                <a:gd name="T52" fmla="*/ 13 w 108"/>
                <a:gd name="T53" fmla="*/ 12 h 192"/>
                <a:gd name="T54" fmla="*/ 7 w 108"/>
                <a:gd name="T55" fmla="*/ 7 h 192"/>
                <a:gd name="T56" fmla="*/ 0 w 108"/>
                <a:gd name="T5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92">
                  <a:moveTo>
                    <a:pt x="108" y="192"/>
                  </a:moveTo>
                  <a:lnTo>
                    <a:pt x="108" y="186"/>
                  </a:lnTo>
                  <a:lnTo>
                    <a:pt x="108" y="180"/>
                  </a:lnTo>
                  <a:lnTo>
                    <a:pt x="103" y="174"/>
                  </a:lnTo>
                  <a:lnTo>
                    <a:pt x="96" y="169"/>
                  </a:lnTo>
                  <a:lnTo>
                    <a:pt x="96" y="163"/>
                  </a:lnTo>
                  <a:lnTo>
                    <a:pt x="96" y="157"/>
                  </a:lnTo>
                  <a:lnTo>
                    <a:pt x="84" y="145"/>
                  </a:lnTo>
                  <a:lnTo>
                    <a:pt x="72" y="132"/>
                  </a:lnTo>
                  <a:lnTo>
                    <a:pt x="72" y="126"/>
                  </a:lnTo>
                  <a:lnTo>
                    <a:pt x="72" y="121"/>
                  </a:lnTo>
                  <a:lnTo>
                    <a:pt x="67" y="115"/>
                  </a:lnTo>
                  <a:lnTo>
                    <a:pt x="60" y="108"/>
                  </a:lnTo>
                  <a:lnTo>
                    <a:pt x="60" y="102"/>
                  </a:lnTo>
                  <a:lnTo>
                    <a:pt x="60" y="96"/>
                  </a:lnTo>
                  <a:lnTo>
                    <a:pt x="55" y="90"/>
                  </a:lnTo>
                  <a:lnTo>
                    <a:pt x="49" y="84"/>
                  </a:lnTo>
                  <a:lnTo>
                    <a:pt x="49" y="78"/>
                  </a:lnTo>
                  <a:lnTo>
                    <a:pt x="49" y="73"/>
                  </a:lnTo>
                  <a:lnTo>
                    <a:pt x="43" y="67"/>
                  </a:lnTo>
                  <a:lnTo>
                    <a:pt x="36" y="61"/>
                  </a:lnTo>
                  <a:lnTo>
                    <a:pt x="36" y="55"/>
                  </a:lnTo>
                  <a:lnTo>
                    <a:pt x="36" y="48"/>
                  </a:lnTo>
                  <a:lnTo>
                    <a:pt x="25" y="36"/>
                  </a:lnTo>
                  <a:lnTo>
                    <a:pt x="13" y="24"/>
                  </a:lnTo>
                  <a:lnTo>
                    <a:pt x="13" y="19"/>
                  </a:lnTo>
                  <a:lnTo>
                    <a:pt x="13" y="12"/>
                  </a:lnTo>
                  <a:lnTo>
                    <a:pt x="7" y="7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754" name="Freeform 314"/>
            <p:cNvSpPr>
              <a:spLocks/>
            </p:cNvSpPr>
            <p:nvPr/>
          </p:nvSpPr>
          <p:spPr bwMode="auto">
            <a:xfrm rot="60000" flipH="1">
              <a:off x="1486" y="1667"/>
              <a:ext cx="39" cy="71"/>
            </a:xfrm>
            <a:custGeom>
              <a:avLst/>
              <a:gdLst>
                <a:gd name="T0" fmla="*/ 109 w 109"/>
                <a:gd name="T1" fmla="*/ 179 h 179"/>
                <a:gd name="T2" fmla="*/ 109 w 109"/>
                <a:gd name="T3" fmla="*/ 175 h 179"/>
                <a:gd name="T4" fmla="*/ 109 w 109"/>
                <a:gd name="T5" fmla="*/ 169 h 179"/>
                <a:gd name="T6" fmla="*/ 97 w 109"/>
                <a:gd name="T7" fmla="*/ 157 h 179"/>
                <a:gd name="T8" fmla="*/ 84 w 109"/>
                <a:gd name="T9" fmla="*/ 144 h 179"/>
                <a:gd name="T10" fmla="*/ 84 w 109"/>
                <a:gd name="T11" fmla="*/ 138 h 179"/>
                <a:gd name="T12" fmla="*/ 84 w 109"/>
                <a:gd name="T13" fmla="*/ 133 h 179"/>
                <a:gd name="T14" fmla="*/ 78 w 109"/>
                <a:gd name="T15" fmla="*/ 127 h 179"/>
                <a:gd name="T16" fmla="*/ 73 w 109"/>
                <a:gd name="T17" fmla="*/ 120 h 179"/>
                <a:gd name="T18" fmla="*/ 73 w 109"/>
                <a:gd name="T19" fmla="*/ 115 h 179"/>
                <a:gd name="T20" fmla="*/ 73 w 109"/>
                <a:gd name="T21" fmla="*/ 108 h 179"/>
                <a:gd name="T22" fmla="*/ 63 w 109"/>
                <a:gd name="T23" fmla="*/ 99 h 179"/>
                <a:gd name="T24" fmla="*/ 54 w 109"/>
                <a:gd name="T25" fmla="*/ 90 h 179"/>
                <a:gd name="T26" fmla="*/ 44 w 109"/>
                <a:gd name="T27" fmla="*/ 81 h 179"/>
                <a:gd name="T28" fmla="*/ 36 w 109"/>
                <a:gd name="T29" fmla="*/ 72 h 179"/>
                <a:gd name="T30" fmla="*/ 36 w 109"/>
                <a:gd name="T31" fmla="*/ 67 h 179"/>
                <a:gd name="T32" fmla="*/ 36 w 109"/>
                <a:gd name="T33" fmla="*/ 61 h 179"/>
                <a:gd name="T34" fmla="*/ 30 w 109"/>
                <a:gd name="T35" fmla="*/ 55 h 179"/>
                <a:gd name="T36" fmla="*/ 24 w 109"/>
                <a:gd name="T37" fmla="*/ 48 h 179"/>
                <a:gd name="T38" fmla="*/ 24 w 109"/>
                <a:gd name="T39" fmla="*/ 42 h 179"/>
                <a:gd name="T40" fmla="*/ 24 w 109"/>
                <a:gd name="T41" fmla="*/ 36 h 179"/>
                <a:gd name="T42" fmla="*/ 13 w 109"/>
                <a:gd name="T43" fmla="*/ 25 h 179"/>
                <a:gd name="T44" fmla="*/ 0 w 109"/>
                <a:gd name="T45" fmla="*/ 12 h 179"/>
                <a:gd name="T46" fmla="*/ 0 w 109"/>
                <a:gd name="T47" fmla="*/ 6 h 179"/>
                <a:gd name="T48" fmla="*/ 0 w 109"/>
                <a:gd name="T4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79">
                  <a:moveTo>
                    <a:pt x="109" y="179"/>
                  </a:moveTo>
                  <a:lnTo>
                    <a:pt x="109" y="175"/>
                  </a:lnTo>
                  <a:lnTo>
                    <a:pt x="109" y="169"/>
                  </a:lnTo>
                  <a:lnTo>
                    <a:pt x="97" y="157"/>
                  </a:lnTo>
                  <a:lnTo>
                    <a:pt x="84" y="144"/>
                  </a:lnTo>
                  <a:lnTo>
                    <a:pt x="84" y="138"/>
                  </a:lnTo>
                  <a:lnTo>
                    <a:pt x="84" y="133"/>
                  </a:lnTo>
                  <a:lnTo>
                    <a:pt x="78" y="127"/>
                  </a:lnTo>
                  <a:lnTo>
                    <a:pt x="73" y="120"/>
                  </a:lnTo>
                  <a:lnTo>
                    <a:pt x="73" y="115"/>
                  </a:lnTo>
                  <a:lnTo>
                    <a:pt x="73" y="108"/>
                  </a:lnTo>
                  <a:lnTo>
                    <a:pt x="63" y="99"/>
                  </a:lnTo>
                  <a:lnTo>
                    <a:pt x="54" y="90"/>
                  </a:lnTo>
                  <a:lnTo>
                    <a:pt x="44" y="81"/>
                  </a:lnTo>
                  <a:lnTo>
                    <a:pt x="36" y="72"/>
                  </a:lnTo>
                  <a:lnTo>
                    <a:pt x="36" y="67"/>
                  </a:lnTo>
                  <a:lnTo>
                    <a:pt x="36" y="61"/>
                  </a:lnTo>
                  <a:lnTo>
                    <a:pt x="30" y="55"/>
                  </a:lnTo>
                  <a:lnTo>
                    <a:pt x="24" y="48"/>
                  </a:lnTo>
                  <a:lnTo>
                    <a:pt x="24" y="42"/>
                  </a:lnTo>
                  <a:lnTo>
                    <a:pt x="24" y="36"/>
                  </a:lnTo>
                  <a:lnTo>
                    <a:pt x="13" y="25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755" name="Freeform 315"/>
            <p:cNvSpPr>
              <a:spLocks/>
            </p:cNvSpPr>
            <p:nvPr/>
          </p:nvSpPr>
          <p:spPr bwMode="auto">
            <a:xfrm rot="60000" flipH="1">
              <a:off x="1561" y="1553"/>
              <a:ext cx="46" cy="66"/>
            </a:xfrm>
            <a:custGeom>
              <a:avLst/>
              <a:gdLst>
                <a:gd name="T0" fmla="*/ 121 w 121"/>
                <a:gd name="T1" fmla="*/ 167 h 167"/>
                <a:gd name="T2" fmla="*/ 109 w 121"/>
                <a:gd name="T3" fmla="*/ 156 h 167"/>
                <a:gd name="T4" fmla="*/ 96 w 121"/>
                <a:gd name="T5" fmla="*/ 144 h 167"/>
                <a:gd name="T6" fmla="*/ 96 w 121"/>
                <a:gd name="T7" fmla="*/ 138 h 167"/>
                <a:gd name="T8" fmla="*/ 96 w 121"/>
                <a:gd name="T9" fmla="*/ 132 h 167"/>
                <a:gd name="T10" fmla="*/ 84 w 121"/>
                <a:gd name="T11" fmla="*/ 121 h 167"/>
                <a:gd name="T12" fmla="*/ 73 w 121"/>
                <a:gd name="T13" fmla="*/ 109 h 167"/>
                <a:gd name="T14" fmla="*/ 73 w 121"/>
                <a:gd name="T15" fmla="*/ 103 h 167"/>
                <a:gd name="T16" fmla="*/ 73 w 121"/>
                <a:gd name="T17" fmla="*/ 96 h 167"/>
                <a:gd name="T18" fmla="*/ 61 w 121"/>
                <a:gd name="T19" fmla="*/ 84 h 167"/>
                <a:gd name="T20" fmla="*/ 48 w 121"/>
                <a:gd name="T21" fmla="*/ 73 h 167"/>
                <a:gd name="T22" fmla="*/ 48 w 121"/>
                <a:gd name="T23" fmla="*/ 67 h 167"/>
                <a:gd name="T24" fmla="*/ 48 w 121"/>
                <a:gd name="T25" fmla="*/ 60 h 167"/>
                <a:gd name="T26" fmla="*/ 40 w 121"/>
                <a:gd name="T27" fmla="*/ 51 h 167"/>
                <a:gd name="T28" fmla="*/ 30 w 121"/>
                <a:gd name="T29" fmla="*/ 42 h 167"/>
                <a:gd name="T30" fmla="*/ 21 w 121"/>
                <a:gd name="T31" fmla="*/ 34 h 167"/>
                <a:gd name="T32" fmla="*/ 13 w 121"/>
                <a:gd name="T33" fmla="*/ 24 h 167"/>
                <a:gd name="T34" fmla="*/ 13 w 121"/>
                <a:gd name="T35" fmla="*/ 19 h 167"/>
                <a:gd name="T36" fmla="*/ 13 w 121"/>
                <a:gd name="T37" fmla="*/ 13 h 167"/>
                <a:gd name="T38" fmla="*/ 7 w 121"/>
                <a:gd name="T39" fmla="*/ 7 h 167"/>
                <a:gd name="T40" fmla="*/ 0 w 121"/>
                <a:gd name="T41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1" h="167">
                  <a:moveTo>
                    <a:pt x="121" y="167"/>
                  </a:moveTo>
                  <a:lnTo>
                    <a:pt x="109" y="156"/>
                  </a:lnTo>
                  <a:lnTo>
                    <a:pt x="96" y="144"/>
                  </a:lnTo>
                  <a:lnTo>
                    <a:pt x="96" y="138"/>
                  </a:lnTo>
                  <a:lnTo>
                    <a:pt x="96" y="132"/>
                  </a:lnTo>
                  <a:lnTo>
                    <a:pt x="84" y="121"/>
                  </a:lnTo>
                  <a:lnTo>
                    <a:pt x="73" y="109"/>
                  </a:lnTo>
                  <a:lnTo>
                    <a:pt x="73" y="103"/>
                  </a:lnTo>
                  <a:lnTo>
                    <a:pt x="73" y="96"/>
                  </a:lnTo>
                  <a:lnTo>
                    <a:pt x="61" y="84"/>
                  </a:lnTo>
                  <a:lnTo>
                    <a:pt x="48" y="73"/>
                  </a:lnTo>
                  <a:lnTo>
                    <a:pt x="48" y="67"/>
                  </a:lnTo>
                  <a:lnTo>
                    <a:pt x="48" y="60"/>
                  </a:lnTo>
                  <a:lnTo>
                    <a:pt x="40" y="51"/>
                  </a:lnTo>
                  <a:lnTo>
                    <a:pt x="30" y="42"/>
                  </a:lnTo>
                  <a:lnTo>
                    <a:pt x="21" y="34"/>
                  </a:lnTo>
                  <a:lnTo>
                    <a:pt x="13" y="24"/>
                  </a:lnTo>
                  <a:lnTo>
                    <a:pt x="13" y="19"/>
                  </a:lnTo>
                  <a:lnTo>
                    <a:pt x="13" y="13"/>
                  </a:lnTo>
                  <a:lnTo>
                    <a:pt x="7" y="7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756" name="Freeform 316"/>
            <p:cNvSpPr>
              <a:spLocks/>
            </p:cNvSpPr>
            <p:nvPr/>
          </p:nvSpPr>
          <p:spPr bwMode="auto">
            <a:xfrm rot="60000" flipH="1">
              <a:off x="1637" y="1460"/>
              <a:ext cx="41" cy="57"/>
            </a:xfrm>
            <a:custGeom>
              <a:avLst/>
              <a:gdLst>
                <a:gd name="T0" fmla="*/ 108 w 108"/>
                <a:gd name="T1" fmla="*/ 144 h 144"/>
                <a:gd name="T2" fmla="*/ 98 w 108"/>
                <a:gd name="T3" fmla="*/ 132 h 144"/>
                <a:gd name="T4" fmla="*/ 86 w 108"/>
                <a:gd name="T5" fmla="*/ 120 h 144"/>
                <a:gd name="T6" fmla="*/ 86 w 108"/>
                <a:gd name="T7" fmla="*/ 114 h 144"/>
                <a:gd name="T8" fmla="*/ 86 w 108"/>
                <a:gd name="T9" fmla="*/ 107 h 144"/>
                <a:gd name="T10" fmla="*/ 74 w 108"/>
                <a:gd name="T11" fmla="*/ 96 h 144"/>
                <a:gd name="T12" fmla="*/ 61 w 108"/>
                <a:gd name="T13" fmla="*/ 84 h 144"/>
                <a:gd name="T14" fmla="*/ 61 w 108"/>
                <a:gd name="T15" fmla="*/ 78 h 144"/>
                <a:gd name="T16" fmla="*/ 61 w 108"/>
                <a:gd name="T17" fmla="*/ 71 h 144"/>
                <a:gd name="T18" fmla="*/ 46 w 108"/>
                <a:gd name="T19" fmla="*/ 57 h 144"/>
                <a:gd name="T20" fmla="*/ 31 w 108"/>
                <a:gd name="T21" fmla="*/ 42 h 144"/>
                <a:gd name="T22" fmla="*/ 16 w 108"/>
                <a:gd name="T23" fmla="*/ 27 h 144"/>
                <a:gd name="T24" fmla="*/ 0 w 108"/>
                <a:gd name="T25" fmla="*/ 13 h 144"/>
                <a:gd name="T26" fmla="*/ 0 w 108"/>
                <a:gd name="T27" fmla="*/ 7 h 144"/>
                <a:gd name="T28" fmla="*/ 0 w 108"/>
                <a:gd name="T2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" h="144">
                  <a:moveTo>
                    <a:pt x="108" y="144"/>
                  </a:moveTo>
                  <a:lnTo>
                    <a:pt x="98" y="132"/>
                  </a:lnTo>
                  <a:lnTo>
                    <a:pt x="86" y="120"/>
                  </a:lnTo>
                  <a:lnTo>
                    <a:pt x="86" y="114"/>
                  </a:lnTo>
                  <a:lnTo>
                    <a:pt x="86" y="107"/>
                  </a:lnTo>
                  <a:lnTo>
                    <a:pt x="74" y="96"/>
                  </a:lnTo>
                  <a:lnTo>
                    <a:pt x="61" y="84"/>
                  </a:lnTo>
                  <a:lnTo>
                    <a:pt x="61" y="78"/>
                  </a:lnTo>
                  <a:lnTo>
                    <a:pt x="61" y="71"/>
                  </a:lnTo>
                  <a:lnTo>
                    <a:pt x="46" y="57"/>
                  </a:lnTo>
                  <a:lnTo>
                    <a:pt x="31" y="42"/>
                  </a:lnTo>
                  <a:lnTo>
                    <a:pt x="16" y="27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757" name="Freeform 317"/>
            <p:cNvSpPr>
              <a:spLocks/>
            </p:cNvSpPr>
            <p:nvPr/>
          </p:nvSpPr>
          <p:spPr bwMode="auto">
            <a:xfrm rot="60000" flipH="1">
              <a:off x="1714" y="1361"/>
              <a:ext cx="50" cy="62"/>
            </a:xfrm>
            <a:custGeom>
              <a:avLst/>
              <a:gdLst>
                <a:gd name="T0" fmla="*/ 132 w 132"/>
                <a:gd name="T1" fmla="*/ 156 h 156"/>
                <a:gd name="T2" fmla="*/ 123 w 132"/>
                <a:gd name="T3" fmla="*/ 147 h 156"/>
                <a:gd name="T4" fmla="*/ 114 w 132"/>
                <a:gd name="T5" fmla="*/ 138 h 156"/>
                <a:gd name="T6" fmla="*/ 105 w 132"/>
                <a:gd name="T7" fmla="*/ 129 h 156"/>
                <a:gd name="T8" fmla="*/ 96 w 132"/>
                <a:gd name="T9" fmla="*/ 119 h 156"/>
                <a:gd name="T10" fmla="*/ 96 w 132"/>
                <a:gd name="T11" fmla="*/ 115 h 156"/>
                <a:gd name="T12" fmla="*/ 96 w 132"/>
                <a:gd name="T13" fmla="*/ 107 h 156"/>
                <a:gd name="T14" fmla="*/ 78 w 132"/>
                <a:gd name="T15" fmla="*/ 90 h 156"/>
                <a:gd name="T16" fmla="*/ 60 w 132"/>
                <a:gd name="T17" fmla="*/ 72 h 156"/>
                <a:gd name="T18" fmla="*/ 42 w 132"/>
                <a:gd name="T19" fmla="*/ 54 h 156"/>
                <a:gd name="T20" fmla="*/ 24 w 132"/>
                <a:gd name="T21" fmla="*/ 36 h 156"/>
                <a:gd name="T22" fmla="*/ 24 w 132"/>
                <a:gd name="T23" fmla="*/ 30 h 156"/>
                <a:gd name="T24" fmla="*/ 24 w 132"/>
                <a:gd name="T25" fmla="*/ 24 h 156"/>
                <a:gd name="T26" fmla="*/ 13 w 132"/>
                <a:gd name="T27" fmla="*/ 13 h 156"/>
                <a:gd name="T28" fmla="*/ 0 w 132"/>
                <a:gd name="T2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2" h="156">
                  <a:moveTo>
                    <a:pt x="132" y="156"/>
                  </a:moveTo>
                  <a:lnTo>
                    <a:pt x="123" y="147"/>
                  </a:lnTo>
                  <a:lnTo>
                    <a:pt x="114" y="138"/>
                  </a:lnTo>
                  <a:lnTo>
                    <a:pt x="105" y="129"/>
                  </a:lnTo>
                  <a:lnTo>
                    <a:pt x="96" y="119"/>
                  </a:lnTo>
                  <a:lnTo>
                    <a:pt x="96" y="115"/>
                  </a:lnTo>
                  <a:lnTo>
                    <a:pt x="96" y="107"/>
                  </a:lnTo>
                  <a:lnTo>
                    <a:pt x="78" y="90"/>
                  </a:lnTo>
                  <a:lnTo>
                    <a:pt x="60" y="72"/>
                  </a:lnTo>
                  <a:lnTo>
                    <a:pt x="42" y="54"/>
                  </a:lnTo>
                  <a:lnTo>
                    <a:pt x="24" y="36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13" y="13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758" name="Freeform 318"/>
            <p:cNvSpPr>
              <a:spLocks/>
            </p:cNvSpPr>
            <p:nvPr/>
          </p:nvSpPr>
          <p:spPr bwMode="auto">
            <a:xfrm rot="60000" flipH="1">
              <a:off x="1798" y="1267"/>
              <a:ext cx="56" cy="62"/>
            </a:xfrm>
            <a:custGeom>
              <a:avLst/>
              <a:gdLst>
                <a:gd name="T0" fmla="*/ 145 w 145"/>
                <a:gd name="T1" fmla="*/ 154 h 154"/>
                <a:gd name="T2" fmla="*/ 133 w 145"/>
                <a:gd name="T3" fmla="*/ 143 h 154"/>
                <a:gd name="T4" fmla="*/ 121 w 145"/>
                <a:gd name="T5" fmla="*/ 131 h 154"/>
                <a:gd name="T6" fmla="*/ 121 w 145"/>
                <a:gd name="T7" fmla="*/ 125 h 154"/>
                <a:gd name="T8" fmla="*/ 121 w 145"/>
                <a:gd name="T9" fmla="*/ 118 h 154"/>
                <a:gd name="T10" fmla="*/ 91 w 145"/>
                <a:gd name="T11" fmla="*/ 89 h 154"/>
                <a:gd name="T12" fmla="*/ 61 w 145"/>
                <a:gd name="T13" fmla="*/ 59 h 154"/>
                <a:gd name="T14" fmla="*/ 31 w 145"/>
                <a:gd name="T15" fmla="*/ 29 h 154"/>
                <a:gd name="T16" fmla="*/ 0 w 145"/>
                <a:gd name="T17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" h="154">
                  <a:moveTo>
                    <a:pt x="145" y="154"/>
                  </a:moveTo>
                  <a:lnTo>
                    <a:pt x="133" y="143"/>
                  </a:lnTo>
                  <a:lnTo>
                    <a:pt x="121" y="131"/>
                  </a:lnTo>
                  <a:lnTo>
                    <a:pt x="121" y="125"/>
                  </a:lnTo>
                  <a:lnTo>
                    <a:pt x="121" y="118"/>
                  </a:lnTo>
                  <a:lnTo>
                    <a:pt x="91" y="89"/>
                  </a:lnTo>
                  <a:lnTo>
                    <a:pt x="61" y="59"/>
                  </a:lnTo>
                  <a:lnTo>
                    <a:pt x="31" y="29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759" name="Freeform 319"/>
            <p:cNvSpPr>
              <a:spLocks/>
            </p:cNvSpPr>
            <p:nvPr/>
          </p:nvSpPr>
          <p:spPr bwMode="auto">
            <a:xfrm rot="60000" flipH="1">
              <a:off x="1893" y="1173"/>
              <a:ext cx="60" cy="61"/>
            </a:xfrm>
            <a:custGeom>
              <a:avLst/>
              <a:gdLst>
                <a:gd name="T0" fmla="*/ 154 w 154"/>
                <a:gd name="T1" fmla="*/ 155 h 155"/>
                <a:gd name="T2" fmla="*/ 116 w 154"/>
                <a:gd name="T3" fmla="*/ 116 h 155"/>
                <a:gd name="T4" fmla="*/ 77 w 154"/>
                <a:gd name="T5" fmla="*/ 78 h 155"/>
                <a:gd name="T6" fmla="*/ 38 w 154"/>
                <a:gd name="T7" fmla="*/ 39 h 155"/>
                <a:gd name="T8" fmla="*/ 0 w 154"/>
                <a:gd name="T9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155">
                  <a:moveTo>
                    <a:pt x="154" y="155"/>
                  </a:moveTo>
                  <a:lnTo>
                    <a:pt x="116" y="116"/>
                  </a:lnTo>
                  <a:lnTo>
                    <a:pt x="77" y="78"/>
                  </a:lnTo>
                  <a:lnTo>
                    <a:pt x="38" y="39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760" name="Freeform 320"/>
            <p:cNvSpPr>
              <a:spLocks/>
            </p:cNvSpPr>
            <p:nvPr/>
          </p:nvSpPr>
          <p:spPr bwMode="auto">
            <a:xfrm rot="60000" flipH="1">
              <a:off x="1992" y="1088"/>
              <a:ext cx="62" cy="52"/>
            </a:xfrm>
            <a:custGeom>
              <a:avLst/>
              <a:gdLst>
                <a:gd name="T0" fmla="*/ 158 w 158"/>
                <a:gd name="T1" fmla="*/ 132 h 132"/>
                <a:gd name="T2" fmla="*/ 146 w 158"/>
                <a:gd name="T3" fmla="*/ 120 h 132"/>
                <a:gd name="T4" fmla="*/ 133 w 158"/>
                <a:gd name="T5" fmla="*/ 107 h 132"/>
                <a:gd name="T6" fmla="*/ 127 w 158"/>
                <a:gd name="T7" fmla="*/ 107 h 132"/>
                <a:gd name="T8" fmla="*/ 121 w 158"/>
                <a:gd name="T9" fmla="*/ 107 h 132"/>
                <a:gd name="T10" fmla="*/ 106 w 158"/>
                <a:gd name="T11" fmla="*/ 93 h 132"/>
                <a:gd name="T12" fmla="*/ 91 w 158"/>
                <a:gd name="T13" fmla="*/ 78 h 132"/>
                <a:gd name="T14" fmla="*/ 77 w 158"/>
                <a:gd name="T15" fmla="*/ 63 h 132"/>
                <a:gd name="T16" fmla="*/ 61 w 158"/>
                <a:gd name="T17" fmla="*/ 48 h 132"/>
                <a:gd name="T18" fmla="*/ 56 w 158"/>
                <a:gd name="T19" fmla="*/ 48 h 132"/>
                <a:gd name="T20" fmla="*/ 50 w 158"/>
                <a:gd name="T21" fmla="*/ 48 h 132"/>
                <a:gd name="T22" fmla="*/ 44 w 158"/>
                <a:gd name="T23" fmla="*/ 42 h 132"/>
                <a:gd name="T24" fmla="*/ 37 w 158"/>
                <a:gd name="T25" fmla="*/ 35 h 132"/>
                <a:gd name="T26" fmla="*/ 31 w 158"/>
                <a:gd name="T27" fmla="*/ 35 h 132"/>
                <a:gd name="T28" fmla="*/ 25 w 158"/>
                <a:gd name="T29" fmla="*/ 35 h 132"/>
                <a:gd name="T30" fmla="*/ 19 w 158"/>
                <a:gd name="T31" fmla="*/ 30 h 132"/>
                <a:gd name="T32" fmla="*/ 13 w 158"/>
                <a:gd name="T33" fmla="*/ 24 h 132"/>
                <a:gd name="T34" fmla="*/ 13 w 158"/>
                <a:gd name="T35" fmla="*/ 18 h 132"/>
                <a:gd name="T36" fmla="*/ 13 w 158"/>
                <a:gd name="T37" fmla="*/ 12 h 132"/>
                <a:gd name="T38" fmla="*/ 8 w 158"/>
                <a:gd name="T39" fmla="*/ 7 h 132"/>
                <a:gd name="T40" fmla="*/ 0 w 158"/>
                <a:gd name="T41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8" h="132">
                  <a:moveTo>
                    <a:pt x="158" y="132"/>
                  </a:moveTo>
                  <a:lnTo>
                    <a:pt x="146" y="120"/>
                  </a:lnTo>
                  <a:lnTo>
                    <a:pt x="133" y="107"/>
                  </a:lnTo>
                  <a:lnTo>
                    <a:pt x="127" y="107"/>
                  </a:lnTo>
                  <a:lnTo>
                    <a:pt x="121" y="107"/>
                  </a:lnTo>
                  <a:lnTo>
                    <a:pt x="106" y="93"/>
                  </a:lnTo>
                  <a:lnTo>
                    <a:pt x="91" y="78"/>
                  </a:lnTo>
                  <a:lnTo>
                    <a:pt x="77" y="63"/>
                  </a:lnTo>
                  <a:lnTo>
                    <a:pt x="61" y="48"/>
                  </a:lnTo>
                  <a:lnTo>
                    <a:pt x="56" y="48"/>
                  </a:lnTo>
                  <a:lnTo>
                    <a:pt x="50" y="48"/>
                  </a:lnTo>
                  <a:lnTo>
                    <a:pt x="44" y="42"/>
                  </a:lnTo>
                  <a:lnTo>
                    <a:pt x="37" y="35"/>
                  </a:lnTo>
                  <a:lnTo>
                    <a:pt x="31" y="35"/>
                  </a:lnTo>
                  <a:lnTo>
                    <a:pt x="25" y="35"/>
                  </a:lnTo>
                  <a:lnTo>
                    <a:pt x="19" y="30"/>
                  </a:lnTo>
                  <a:lnTo>
                    <a:pt x="13" y="24"/>
                  </a:lnTo>
                  <a:lnTo>
                    <a:pt x="13" y="18"/>
                  </a:lnTo>
                  <a:lnTo>
                    <a:pt x="13" y="12"/>
                  </a:lnTo>
                  <a:lnTo>
                    <a:pt x="8" y="7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761" name="Freeform 321"/>
            <p:cNvSpPr>
              <a:spLocks/>
            </p:cNvSpPr>
            <p:nvPr/>
          </p:nvSpPr>
          <p:spPr bwMode="auto">
            <a:xfrm rot="60000" flipH="1">
              <a:off x="2094" y="1013"/>
              <a:ext cx="57" cy="43"/>
            </a:xfrm>
            <a:custGeom>
              <a:avLst/>
              <a:gdLst>
                <a:gd name="T0" fmla="*/ 144 w 144"/>
                <a:gd name="T1" fmla="*/ 109 h 109"/>
                <a:gd name="T2" fmla="*/ 132 w 144"/>
                <a:gd name="T3" fmla="*/ 98 h 109"/>
                <a:gd name="T4" fmla="*/ 119 w 144"/>
                <a:gd name="T5" fmla="*/ 85 h 109"/>
                <a:gd name="T6" fmla="*/ 113 w 144"/>
                <a:gd name="T7" fmla="*/ 85 h 109"/>
                <a:gd name="T8" fmla="*/ 107 w 144"/>
                <a:gd name="T9" fmla="*/ 85 h 109"/>
                <a:gd name="T10" fmla="*/ 99 w 144"/>
                <a:gd name="T11" fmla="*/ 75 h 109"/>
                <a:gd name="T12" fmla="*/ 90 w 144"/>
                <a:gd name="T13" fmla="*/ 67 h 109"/>
                <a:gd name="T14" fmla="*/ 82 w 144"/>
                <a:gd name="T15" fmla="*/ 58 h 109"/>
                <a:gd name="T16" fmla="*/ 72 w 144"/>
                <a:gd name="T17" fmla="*/ 48 h 109"/>
                <a:gd name="T18" fmla="*/ 66 w 144"/>
                <a:gd name="T19" fmla="*/ 48 h 109"/>
                <a:gd name="T20" fmla="*/ 59 w 144"/>
                <a:gd name="T21" fmla="*/ 48 h 109"/>
                <a:gd name="T22" fmla="*/ 51 w 144"/>
                <a:gd name="T23" fmla="*/ 39 h 109"/>
                <a:gd name="T24" fmla="*/ 42 w 144"/>
                <a:gd name="T25" fmla="*/ 31 h 109"/>
                <a:gd name="T26" fmla="*/ 32 w 144"/>
                <a:gd name="T27" fmla="*/ 21 h 109"/>
                <a:gd name="T28" fmla="*/ 24 w 144"/>
                <a:gd name="T29" fmla="*/ 12 h 109"/>
                <a:gd name="T30" fmla="*/ 18 w 144"/>
                <a:gd name="T31" fmla="*/ 12 h 109"/>
                <a:gd name="T32" fmla="*/ 11 w 144"/>
                <a:gd name="T33" fmla="*/ 12 h 109"/>
                <a:gd name="T34" fmla="*/ 5 w 144"/>
                <a:gd name="T35" fmla="*/ 7 h 109"/>
                <a:gd name="T36" fmla="*/ 0 w 144"/>
                <a:gd name="T37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4" h="109">
                  <a:moveTo>
                    <a:pt x="144" y="109"/>
                  </a:moveTo>
                  <a:lnTo>
                    <a:pt x="132" y="98"/>
                  </a:lnTo>
                  <a:lnTo>
                    <a:pt x="119" y="85"/>
                  </a:lnTo>
                  <a:lnTo>
                    <a:pt x="113" y="85"/>
                  </a:lnTo>
                  <a:lnTo>
                    <a:pt x="107" y="85"/>
                  </a:lnTo>
                  <a:lnTo>
                    <a:pt x="99" y="75"/>
                  </a:lnTo>
                  <a:lnTo>
                    <a:pt x="90" y="67"/>
                  </a:lnTo>
                  <a:lnTo>
                    <a:pt x="82" y="58"/>
                  </a:lnTo>
                  <a:lnTo>
                    <a:pt x="72" y="48"/>
                  </a:lnTo>
                  <a:lnTo>
                    <a:pt x="66" y="48"/>
                  </a:lnTo>
                  <a:lnTo>
                    <a:pt x="59" y="48"/>
                  </a:lnTo>
                  <a:lnTo>
                    <a:pt x="51" y="39"/>
                  </a:lnTo>
                  <a:lnTo>
                    <a:pt x="42" y="31"/>
                  </a:lnTo>
                  <a:lnTo>
                    <a:pt x="32" y="21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1" y="12"/>
                  </a:lnTo>
                  <a:lnTo>
                    <a:pt x="5" y="7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762" name="Freeform 322"/>
            <p:cNvSpPr>
              <a:spLocks/>
            </p:cNvSpPr>
            <p:nvPr/>
          </p:nvSpPr>
          <p:spPr bwMode="auto">
            <a:xfrm rot="60000" flipH="1">
              <a:off x="2195" y="942"/>
              <a:ext cx="58" cy="45"/>
            </a:xfrm>
            <a:custGeom>
              <a:avLst/>
              <a:gdLst>
                <a:gd name="T0" fmla="*/ 156 w 156"/>
                <a:gd name="T1" fmla="*/ 109 h 109"/>
                <a:gd name="T2" fmla="*/ 144 w 156"/>
                <a:gd name="T3" fmla="*/ 96 h 109"/>
                <a:gd name="T4" fmla="*/ 132 w 156"/>
                <a:gd name="T5" fmla="*/ 84 h 109"/>
                <a:gd name="T6" fmla="*/ 126 w 156"/>
                <a:gd name="T7" fmla="*/ 84 h 109"/>
                <a:gd name="T8" fmla="*/ 119 w 156"/>
                <a:gd name="T9" fmla="*/ 84 h 109"/>
                <a:gd name="T10" fmla="*/ 108 w 156"/>
                <a:gd name="T11" fmla="*/ 73 h 109"/>
                <a:gd name="T12" fmla="*/ 96 w 156"/>
                <a:gd name="T13" fmla="*/ 61 h 109"/>
                <a:gd name="T14" fmla="*/ 90 w 156"/>
                <a:gd name="T15" fmla="*/ 61 h 109"/>
                <a:gd name="T16" fmla="*/ 83 w 156"/>
                <a:gd name="T17" fmla="*/ 61 h 109"/>
                <a:gd name="T18" fmla="*/ 71 w 156"/>
                <a:gd name="T19" fmla="*/ 49 h 109"/>
                <a:gd name="T20" fmla="*/ 60 w 156"/>
                <a:gd name="T21" fmla="*/ 36 h 109"/>
                <a:gd name="T22" fmla="*/ 54 w 156"/>
                <a:gd name="T23" fmla="*/ 36 h 109"/>
                <a:gd name="T24" fmla="*/ 47 w 156"/>
                <a:gd name="T25" fmla="*/ 36 h 109"/>
                <a:gd name="T26" fmla="*/ 36 w 156"/>
                <a:gd name="T27" fmla="*/ 25 h 109"/>
                <a:gd name="T28" fmla="*/ 24 w 156"/>
                <a:gd name="T29" fmla="*/ 13 h 109"/>
                <a:gd name="T30" fmla="*/ 19 w 156"/>
                <a:gd name="T31" fmla="*/ 13 h 109"/>
                <a:gd name="T32" fmla="*/ 12 w 156"/>
                <a:gd name="T33" fmla="*/ 13 h 109"/>
                <a:gd name="T34" fmla="*/ 6 w 156"/>
                <a:gd name="T35" fmla="*/ 7 h 109"/>
                <a:gd name="T36" fmla="*/ 0 w 156"/>
                <a:gd name="T37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6" h="109">
                  <a:moveTo>
                    <a:pt x="156" y="109"/>
                  </a:moveTo>
                  <a:lnTo>
                    <a:pt x="144" y="96"/>
                  </a:lnTo>
                  <a:lnTo>
                    <a:pt x="132" y="84"/>
                  </a:lnTo>
                  <a:lnTo>
                    <a:pt x="126" y="84"/>
                  </a:lnTo>
                  <a:lnTo>
                    <a:pt x="119" y="84"/>
                  </a:lnTo>
                  <a:lnTo>
                    <a:pt x="108" y="73"/>
                  </a:lnTo>
                  <a:lnTo>
                    <a:pt x="96" y="61"/>
                  </a:lnTo>
                  <a:lnTo>
                    <a:pt x="90" y="61"/>
                  </a:lnTo>
                  <a:lnTo>
                    <a:pt x="83" y="61"/>
                  </a:lnTo>
                  <a:lnTo>
                    <a:pt x="71" y="49"/>
                  </a:lnTo>
                  <a:lnTo>
                    <a:pt x="60" y="36"/>
                  </a:lnTo>
                  <a:lnTo>
                    <a:pt x="54" y="36"/>
                  </a:lnTo>
                  <a:lnTo>
                    <a:pt x="47" y="36"/>
                  </a:lnTo>
                  <a:lnTo>
                    <a:pt x="36" y="25"/>
                  </a:lnTo>
                  <a:lnTo>
                    <a:pt x="24" y="13"/>
                  </a:lnTo>
                  <a:lnTo>
                    <a:pt x="19" y="13"/>
                  </a:lnTo>
                  <a:lnTo>
                    <a:pt x="12" y="13"/>
                  </a:lnTo>
                  <a:lnTo>
                    <a:pt x="6" y="7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763" name="Freeform 323"/>
            <p:cNvSpPr>
              <a:spLocks/>
            </p:cNvSpPr>
            <p:nvPr/>
          </p:nvSpPr>
          <p:spPr bwMode="auto">
            <a:xfrm rot="60000" flipH="1">
              <a:off x="2299" y="882"/>
              <a:ext cx="63" cy="38"/>
            </a:xfrm>
            <a:custGeom>
              <a:avLst/>
              <a:gdLst>
                <a:gd name="T0" fmla="*/ 169 w 169"/>
                <a:gd name="T1" fmla="*/ 95 h 95"/>
                <a:gd name="T2" fmla="*/ 163 w 169"/>
                <a:gd name="T3" fmla="*/ 90 h 95"/>
                <a:gd name="T4" fmla="*/ 156 w 169"/>
                <a:gd name="T5" fmla="*/ 83 h 95"/>
                <a:gd name="T6" fmla="*/ 151 w 169"/>
                <a:gd name="T7" fmla="*/ 83 h 95"/>
                <a:gd name="T8" fmla="*/ 144 w 169"/>
                <a:gd name="T9" fmla="*/ 83 h 95"/>
                <a:gd name="T10" fmla="*/ 139 w 169"/>
                <a:gd name="T11" fmla="*/ 78 h 95"/>
                <a:gd name="T12" fmla="*/ 133 w 169"/>
                <a:gd name="T13" fmla="*/ 72 h 95"/>
                <a:gd name="T14" fmla="*/ 127 w 169"/>
                <a:gd name="T15" fmla="*/ 72 h 95"/>
                <a:gd name="T16" fmla="*/ 120 w 169"/>
                <a:gd name="T17" fmla="*/ 72 h 95"/>
                <a:gd name="T18" fmla="*/ 108 w 169"/>
                <a:gd name="T19" fmla="*/ 60 h 95"/>
                <a:gd name="T20" fmla="*/ 98 w 169"/>
                <a:gd name="T21" fmla="*/ 47 h 95"/>
                <a:gd name="T22" fmla="*/ 92 w 169"/>
                <a:gd name="T23" fmla="*/ 47 h 95"/>
                <a:gd name="T24" fmla="*/ 85 w 169"/>
                <a:gd name="T25" fmla="*/ 47 h 95"/>
                <a:gd name="T26" fmla="*/ 79 w 169"/>
                <a:gd name="T27" fmla="*/ 41 h 95"/>
                <a:gd name="T28" fmla="*/ 73 w 169"/>
                <a:gd name="T29" fmla="*/ 35 h 95"/>
                <a:gd name="T30" fmla="*/ 67 w 169"/>
                <a:gd name="T31" fmla="*/ 35 h 95"/>
                <a:gd name="T32" fmla="*/ 61 w 169"/>
                <a:gd name="T33" fmla="*/ 35 h 95"/>
                <a:gd name="T34" fmla="*/ 55 w 169"/>
                <a:gd name="T35" fmla="*/ 30 h 95"/>
                <a:gd name="T36" fmla="*/ 48 w 169"/>
                <a:gd name="T37" fmla="*/ 22 h 95"/>
                <a:gd name="T38" fmla="*/ 43 w 169"/>
                <a:gd name="T39" fmla="*/ 22 h 95"/>
                <a:gd name="T40" fmla="*/ 37 w 169"/>
                <a:gd name="T41" fmla="*/ 22 h 95"/>
                <a:gd name="T42" fmla="*/ 25 w 169"/>
                <a:gd name="T43" fmla="*/ 12 h 95"/>
                <a:gd name="T44" fmla="*/ 12 w 169"/>
                <a:gd name="T45" fmla="*/ 0 h 95"/>
                <a:gd name="T46" fmla="*/ 6 w 169"/>
                <a:gd name="T47" fmla="*/ 0 h 95"/>
                <a:gd name="T48" fmla="*/ 0 w 169"/>
                <a:gd name="T4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9" h="95">
                  <a:moveTo>
                    <a:pt x="169" y="95"/>
                  </a:moveTo>
                  <a:lnTo>
                    <a:pt x="163" y="90"/>
                  </a:lnTo>
                  <a:lnTo>
                    <a:pt x="156" y="83"/>
                  </a:lnTo>
                  <a:lnTo>
                    <a:pt x="151" y="83"/>
                  </a:lnTo>
                  <a:lnTo>
                    <a:pt x="144" y="83"/>
                  </a:lnTo>
                  <a:lnTo>
                    <a:pt x="139" y="78"/>
                  </a:lnTo>
                  <a:lnTo>
                    <a:pt x="133" y="72"/>
                  </a:lnTo>
                  <a:lnTo>
                    <a:pt x="127" y="72"/>
                  </a:lnTo>
                  <a:lnTo>
                    <a:pt x="120" y="72"/>
                  </a:lnTo>
                  <a:lnTo>
                    <a:pt x="108" y="60"/>
                  </a:lnTo>
                  <a:lnTo>
                    <a:pt x="98" y="47"/>
                  </a:lnTo>
                  <a:lnTo>
                    <a:pt x="92" y="47"/>
                  </a:lnTo>
                  <a:lnTo>
                    <a:pt x="85" y="47"/>
                  </a:lnTo>
                  <a:lnTo>
                    <a:pt x="79" y="41"/>
                  </a:lnTo>
                  <a:lnTo>
                    <a:pt x="73" y="35"/>
                  </a:lnTo>
                  <a:lnTo>
                    <a:pt x="67" y="35"/>
                  </a:lnTo>
                  <a:lnTo>
                    <a:pt x="61" y="35"/>
                  </a:lnTo>
                  <a:lnTo>
                    <a:pt x="55" y="30"/>
                  </a:lnTo>
                  <a:lnTo>
                    <a:pt x="48" y="22"/>
                  </a:lnTo>
                  <a:lnTo>
                    <a:pt x="43" y="22"/>
                  </a:lnTo>
                  <a:lnTo>
                    <a:pt x="37" y="22"/>
                  </a:lnTo>
                  <a:lnTo>
                    <a:pt x="25" y="12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764" name="Freeform 324"/>
            <p:cNvSpPr>
              <a:spLocks/>
            </p:cNvSpPr>
            <p:nvPr/>
          </p:nvSpPr>
          <p:spPr bwMode="auto">
            <a:xfrm rot="60000" flipH="1">
              <a:off x="2416" y="831"/>
              <a:ext cx="52" cy="23"/>
            </a:xfrm>
            <a:custGeom>
              <a:avLst/>
              <a:gdLst>
                <a:gd name="T0" fmla="*/ 144 w 144"/>
                <a:gd name="T1" fmla="*/ 60 h 60"/>
                <a:gd name="T2" fmla="*/ 132 w 144"/>
                <a:gd name="T3" fmla="*/ 60 h 60"/>
                <a:gd name="T4" fmla="*/ 119 w 144"/>
                <a:gd name="T5" fmla="*/ 60 h 60"/>
                <a:gd name="T6" fmla="*/ 114 w 144"/>
                <a:gd name="T7" fmla="*/ 54 h 60"/>
                <a:gd name="T8" fmla="*/ 108 w 144"/>
                <a:gd name="T9" fmla="*/ 47 h 60"/>
                <a:gd name="T10" fmla="*/ 102 w 144"/>
                <a:gd name="T11" fmla="*/ 47 h 60"/>
                <a:gd name="T12" fmla="*/ 96 w 144"/>
                <a:gd name="T13" fmla="*/ 47 h 60"/>
                <a:gd name="T14" fmla="*/ 90 w 144"/>
                <a:gd name="T15" fmla="*/ 42 h 60"/>
                <a:gd name="T16" fmla="*/ 83 w 144"/>
                <a:gd name="T17" fmla="*/ 36 h 60"/>
                <a:gd name="T18" fmla="*/ 71 w 144"/>
                <a:gd name="T19" fmla="*/ 36 h 60"/>
                <a:gd name="T20" fmla="*/ 60 w 144"/>
                <a:gd name="T21" fmla="*/ 36 h 60"/>
                <a:gd name="T22" fmla="*/ 54 w 144"/>
                <a:gd name="T23" fmla="*/ 30 h 60"/>
                <a:gd name="T24" fmla="*/ 48 w 144"/>
                <a:gd name="T25" fmla="*/ 23 h 60"/>
                <a:gd name="T26" fmla="*/ 42 w 144"/>
                <a:gd name="T27" fmla="*/ 23 h 60"/>
                <a:gd name="T28" fmla="*/ 36 w 144"/>
                <a:gd name="T29" fmla="*/ 23 h 60"/>
                <a:gd name="T30" fmla="*/ 30 w 144"/>
                <a:gd name="T31" fmla="*/ 19 h 60"/>
                <a:gd name="T32" fmla="*/ 23 w 144"/>
                <a:gd name="T33" fmla="*/ 12 h 60"/>
                <a:gd name="T34" fmla="*/ 18 w 144"/>
                <a:gd name="T35" fmla="*/ 12 h 60"/>
                <a:gd name="T36" fmla="*/ 12 w 144"/>
                <a:gd name="T37" fmla="*/ 12 h 60"/>
                <a:gd name="T38" fmla="*/ 6 w 144"/>
                <a:gd name="T39" fmla="*/ 6 h 60"/>
                <a:gd name="T40" fmla="*/ 0 w 144"/>
                <a:gd name="T4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4" h="60">
                  <a:moveTo>
                    <a:pt x="144" y="60"/>
                  </a:moveTo>
                  <a:lnTo>
                    <a:pt x="132" y="60"/>
                  </a:lnTo>
                  <a:lnTo>
                    <a:pt x="119" y="60"/>
                  </a:lnTo>
                  <a:lnTo>
                    <a:pt x="114" y="54"/>
                  </a:lnTo>
                  <a:lnTo>
                    <a:pt x="108" y="47"/>
                  </a:lnTo>
                  <a:lnTo>
                    <a:pt x="102" y="47"/>
                  </a:lnTo>
                  <a:lnTo>
                    <a:pt x="96" y="47"/>
                  </a:lnTo>
                  <a:lnTo>
                    <a:pt x="90" y="42"/>
                  </a:lnTo>
                  <a:lnTo>
                    <a:pt x="83" y="36"/>
                  </a:lnTo>
                  <a:lnTo>
                    <a:pt x="71" y="36"/>
                  </a:lnTo>
                  <a:lnTo>
                    <a:pt x="60" y="36"/>
                  </a:lnTo>
                  <a:lnTo>
                    <a:pt x="54" y="30"/>
                  </a:lnTo>
                  <a:lnTo>
                    <a:pt x="48" y="23"/>
                  </a:lnTo>
                  <a:lnTo>
                    <a:pt x="42" y="23"/>
                  </a:lnTo>
                  <a:lnTo>
                    <a:pt x="36" y="23"/>
                  </a:lnTo>
                  <a:lnTo>
                    <a:pt x="30" y="19"/>
                  </a:lnTo>
                  <a:lnTo>
                    <a:pt x="23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765" name="Freeform 325"/>
            <p:cNvSpPr>
              <a:spLocks/>
            </p:cNvSpPr>
            <p:nvPr/>
          </p:nvSpPr>
          <p:spPr bwMode="auto">
            <a:xfrm rot="60000" flipH="1">
              <a:off x="2518" y="798"/>
              <a:ext cx="60" cy="20"/>
            </a:xfrm>
            <a:custGeom>
              <a:avLst/>
              <a:gdLst>
                <a:gd name="T0" fmla="*/ 156 w 156"/>
                <a:gd name="T1" fmla="*/ 48 h 48"/>
                <a:gd name="T2" fmla="*/ 150 w 156"/>
                <a:gd name="T3" fmla="*/ 43 h 48"/>
                <a:gd name="T4" fmla="*/ 145 w 156"/>
                <a:gd name="T5" fmla="*/ 36 h 48"/>
                <a:gd name="T6" fmla="*/ 139 w 156"/>
                <a:gd name="T7" fmla="*/ 36 h 48"/>
                <a:gd name="T8" fmla="*/ 132 w 156"/>
                <a:gd name="T9" fmla="*/ 36 h 48"/>
                <a:gd name="T10" fmla="*/ 121 w 156"/>
                <a:gd name="T11" fmla="*/ 24 h 48"/>
                <a:gd name="T12" fmla="*/ 109 w 156"/>
                <a:gd name="T13" fmla="*/ 13 h 48"/>
                <a:gd name="T14" fmla="*/ 104 w 156"/>
                <a:gd name="T15" fmla="*/ 13 h 48"/>
                <a:gd name="T16" fmla="*/ 96 w 156"/>
                <a:gd name="T17" fmla="*/ 13 h 48"/>
                <a:gd name="T18" fmla="*/ 91 w 156"/>
                <a:gd name="T19" fmla="*/ 7 h 48"/>
                <a:gd name="T20" fmla="*/ 85 w 156"/>
                <a:gd name="T21" fmla="*/ 0 h 48"/>
                <a:gd name="T22" fmla="*/ 64 w 156"/>
                <a:gd name="T23" fmla="*/ 0 h 48"/>
                <a:gd name="T24" fmla="*/ 43 w 156"/>
                <a:gd name="T25" fmla="*/ 0 h 48"/>
                <a:gd name="T26" fmla="*/ 23 w 156"/>
                <a:gd name="T27" fmla="*/ 0 h 48"/>
                <a:gd name="T28" fmla="*/ 0 w 156"/>
                <a:gd name="T2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6" h="48">
                  <a:moveTo>
                    <a:pt x="156" y="48"/>
                  </a:moveTo>
                  <a:lnTo>
                    <a:pt x="150" y="43"/>
                  </a:lnTo>
                  <a:lnTo>
                    <a:pt x="145" y="36"/>
                  </a:lnTo>
                  <a:lnTo>
                    <a:pt x="139" y="36"/>
                  </a:lnTo>
                  <a:lnTo>
                    <a:pt x="132" y="36"/>
                  </a:lnTo>
                  <a:lnTo>
                    <a:pt x="121" y="24"/>
                  </a:lnTo>
                  <a:lnTo>
                    <a:pt x="109" y="13"/>
                  </a:lnTo>
                  <a:lnTo>
                    <a:pt x="104" y="13"/>
                  </a:lnTo>
                  <a:lnTo>
                    <a:pt x="96" y="13"/>
                  </a:lnTo>
                  <a:lnTo>
                    <a:pt x="91" y="7"/>
                  </a:lnTo>
                  <a:lnTo>
                    <a:pt x="85" y="0"/>
                  </a:lnTo>
                  <a:lnTo>
                    <a:pt x="64" y="0"/>
                  </a:lnTo>
                  <a:lnTo>
                    <a:pt x="43" y="0"/>
                  </a:lnTo>
                  <a:lnTo>
                    <a:pt x="23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766" name="Freeform 326"/>
            <p:cNvSpPr>
              <a:spLocks/>
            </p:cNvSpPr>
            <p:nvPr/>
          </p:nvSpPr>
          <p:spPr bwMode="auto">
            <a:xfrm>
              <a:off x="624" y="1037"/>
              <a:ext cx="36" cy="1668"/>
            </a:xfrm>
            <a:custGeom>
              <a:avLst/>
              <a:gdLst>
                <a:gd name="T0" fmla="*/ 6 w 24"/>
                <a:gd name="T1" fmla="*/ 0 h 1283"/>
                <a:gd name="T2" fmla="*/ 24 w 24"/>
                <a:gd name="T3" fmla="*/ 719 h 1283"/>
                <a:gd name="T4" fmla="*/ 0 w 24"/>
                <a:gd name="T5" fmla="*/ 1283 h 1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283">
                  <a:moveTo>
                    <a:pt x="6" y="0"/>
                  </a:moveTo>
                  <a:lnTo>
                    <a:pt x="24" y="719"/>
                  </a:lnTo>
                  <a:lnTo>
                    <a:pt x="0" y="1283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772" name="Oval 332"/>
            <p:cNvSpPr>
              <a:spLocks noChangeArrowheads="1"/>
            </p:cNvSpPr>
            <p:nvPr/>
          </p:nvSpPr>
          <p:spPr bwMode="auto">
            <a:xfrm>
              <a:off x="1567" y="1506"/>
              <a:ext cx="56" cy="56"/>
            </a:xfrm>
            <a:prstGeom prst="ellipse">
              <a:avLst/>
            </a:prstGeom>
            <a:solidFill>
              <a:srgbClr val="FFFF00"/>
            </a:solidFill>
            <a:ln w="12700" algn="ctr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01773" name="Oval 333"/>
            <p:cNvSpPr>
              <a:spLocks noChangeArrowheads="1"/>
            </p:cNvSpPr>
            <p:nvPr/>
          </p:nvSpPr>
          <p:spPr bwMode="auto">
            <a:xfrm>
              <a:off x="797" y="1076"/>
              <a:ext cx="56" cy="56"/>
            </a:xfrm>
            <a:prstGeom prst="ellipse">
              <a:avLst/>
            </a:prstGeom>
            <a:solidFill>
              <a:srgbClr val="FFFF00"/>
            </a:solidFill>
            <a:ln w="12700" algn="ctr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01774" name="Oval 334"/>
            <p:cNvSpPr>
              <a:spLocks noChangeArrowheads="1"/>
            </p:cNvSpPr>
            <p:nvPr/>
          </p:nvSpPr>
          <p:spPr bwMode="auto">
            <a:xfrm>
              <a:off x="948" y="1247"/>
              <a:ext cx="56" cy="56"/>
            </a:xfrm>
            <a:prstGeom prst="ellipse">
              <a:avLst/>
            </a:prstGeom>
            <a:solidFill>
              <a:srgbClr val="FFFF00"/>
            </a:solidFill>
            <a:ln w="12700" algn="ctr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701782" name="Group 342"/>
            <p:cNvGrpSpPr>
              <a:grpSpLocks/>
            </p:cNvGrpSpPr>
            <p:nvPr/>
          </p:nvGrpSpPr>
          <p:grpSpPr bwMode="auto">
            <a:xfrm>
              <a:off x="792" y="1068"/>
              <a:ext cx="64" cy="88"/>
              <a:chOff x="892" y="2461"/>
              <a:chExt cx="64" cy="88"/>
            </a:xfrm>
          </p:grpSpPr>
          <p:sp>
            <p:nvSpPr>
              <p:cNvPr id="701779" name="Line 339"/>
              <p:cNvSpPr>
                <a:spLocks noChangeShapeType="1"/>
              </p:cNvSpPr>
              <p:nvPr/>
            </p:nvSpPr>
            <p:spPr bwMode="auto">
              <a:xfrm>
                <a:off x="923" y="2466"/>
                <a:ext cx="0" cy="67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780" name="Line 340"/>
              <p:cNvSpPr>
                <a:spLocks noChangeShapeType="1"/>
              </p:cNvSpPr>
              <p:nvPr/>
            </p:nvSpPr>
            <p:spPr bwMode="auto">
              <a:xfrm>
                <a:off x="894" y="2461"/>
                <a:ext cx="62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781" name="Line 341"/>
              <p:cNvSpPr>
                <a:spLocks noChangeShapeType="1"/>
              </p:cNvSpPr>
              <p:nvPr/>
            </p:nvSpPr>
            <p:spPr bwMode="auto">
              <a:xfrm>
                <a:off x="892" y="2549"/>
                <a:ext cx="62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701783" name="Group 343"/>
            <p:cNvGrpSpPr>
              <a:grpSpLocks/>
            </p:cNvGrpSpPr>
            <p:nvPr/>
          </p:nvGrpSpPr>
          <p:grpSpPr bwMode="auto">
            <a:xfrm>
              <a:off x="946" y="1234"/>
              <a:ext cx="64" cy="88"/>
              <a:chOff x="892" y="2461"/>
              <a:chExt cx="64" cy="88"/>
            </a:xfrm>
          </p:grpSpPr>
          <p:sp>
            <p:nvSpPr>
              <p:cNvPr id="701784" name="Line 344"/>
              <p:cNvSpPr>
                <a:spLocks noChangeShapeType="1"/>
              </p:cNvSpPr>
              <p:nvPr/>
            </p:nvSpPr>
            <p:spPr bwMode="auto">
              <a:xfrm>
                <a:off x="923" y="2466"/>
                <a:ext cx="0" cy="67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785" name="Line 345"/>
              <p:cNvSpPr>
                <a:spLocks noChangeShapeType="1"/>
              </p:cNvSpPr>
              <p:nvPr/>
            </p:nvSpPr>
            <p:spPr bwMode="auto">
              <a:xfrm>
                <a:off x="894" y="2461"/>
                <a:ext cx="62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786" name="Line 346"/>
              <p:cNvSpPr>
                <a:spLocks noChangeShapeType="1"/>
              </p:cNvSpPr>
              <p:nvPr/>
            </p:nvSpPr>
            <p:spPr bwMode="auto">
              <a:xfrm>
                <a:off x="892" y="2549"/>
                <a:ext cx="62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701787" name="Group 347"/>
            <p:cNvGrpSpPr>
              <a:grpSpLocks/>
            </p:cNvGrpSpPr>
            <p:nvPr/>
          </p:nvGrpSpPr>
          <p:grpSpPr bwMode="auto">
            <a:xfrm>
              <a:off x="1564" y="1492"/>
              <a:ext cx="64" cy="88"/>
              <a:chOff x="892" y="2461"/>
              <a:chExt cx="64" cy="88"/>
            </a:xfrm>
          </p:grpSpPr>
          <p:sp>
            <p:nvSpPr>
              <p:cNvPr id="701788" name="Line 348"/>
              <p:cNvSpPr>
                <a:spLocks noChangeShapeType="1"/>
              </p:cNvSpPr>
              <p:nvPr/>
            </p:nvSpPr>
            <p:spPr bwMode="auto">
              <a:xfrm>
                <a:off x="923" y="2466"/>
                <a:ext cx="0" cy="67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789" name="Line 349"/>
              <p:cNvSpPr>
                <a:spLocks noChangeShapeType="1"/>
              </p:cNvSpPr>
              <p:nvPr/>
            </p:nvSpPr>
            <p:spPr bwMode="auto">
              <a:xfrm>
                <a:off x="894" y="2461"/>
                <a:ext cx="62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790" name="Line 350"/>
              <p:cNvSpPr>
                <a:spLocks noChangeShapeType="1"/>
              </p:cNvSpPr>
              <p:nvPr/>
            </p:nvSpPr>
            <p:spPr bwMode="auto">
              <a:xfrm>
                <a:off x="892" y="2549"/>
                <a:ext cx="62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701791" name="Oval 351"/>
            <p:cNvSpPr>
              <a:spLocks noChangeArrowheads="1"/>
            </p:cNvSpPr>
            <p:nvPr/>
          </p:nvSpPr>
          <p:spPr bwMode="auto">
            <a:xfrm>
              <a:off x="1185" y="1857"/>
              <a:ext cx="347" cy="195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01792" name="Oval 352"/>
            <p:cNvSpPr>
              <a:spLocks noChangeArrowheads="1"/>
            </p:cNvSpPr>
            <p:nvPr/>
          </p:nvSpPr>
          <p:spPr bwMode="auto">
            <a:xfrm>
              <a:off x="1864" y="1886"/>
              <a:ext cx="347" cy="195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01794" name="Text Box 354"/>
            <p:cNvSpPr txBox="1">
              <a:spLocks noChangeArrowheads="1"/>
            </p:cNvSpPr>
            <p:nvPr/>
          </p:nvSpPr>
          <p:spPr bwMode="auto">
            <a:xfrm>
              <a:off x="1985" y="1877"/>
              <a:ext cx="196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accent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sz="1200">
                  <a:solidFill>
                    <a:srgbClr val="FF0000"/>
                  </a:solidFill>
                  <a:latin typeface="Arial" pitchFamily="34" charset="0"/>
                </a:rPr>
                <a:t>?</a:t>
              </a:r>
            </a:p>
          </p:txBody>
        </p:sp>
        <p:sp>
          <p:nvSpPr>
            <p:cNvPr id="701795" name="Text Box 355"/>
            <p:cNvSpPr txBox="1">
              <a:spLocks noChangeArrowheads="1"/>
            </p:cNvSpPr>
            <p:nvPr/>
          </p:nvSpPr>
          <p:spPr bwMode="auto">
            <a:xfrm>
              <a:off x="1329" y="1845"/>
              <a:ext cx="196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accent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sz="1200">
                  <a:solidFill>
                    <a:srgbClr val="FF0000"/>
                  </a:solidFill>
                  <a:latin typeface="Arial" pitchFamily="34" charset="0"/>
                </a:rPr>
                <a:t>?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15</a:t>
            </a:r>
            <a:r>
              <a:rPr lang="en-US" baseline="30000"/>
              <a:t>th</a:t>
            </a:r>
            <a:r>
              <a:rPr lang="en-US"/>
              <a:t> CEG-SAM Meeting, March 10-12, 2009, Villigen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5F5784D8-3D71-4C1C-8312-ED7312AC42E7}" type="slidenum">
              <a:rPr lang="en-GB" sz="1400" b="0">
                <a:solidFill>
                  <a:srgbClr val="000099"/>
                </a:solidFill>
              </a:rPr>
              <a:pPr/>
              <a:t>22</a:t>
            </a:fld>
            <a:endParaRPr lang="en-GB" sz="1400" b="0">
              <a:solidFill>
                <a:srgbClr val="000099"/>
              </a:solidFill>
            </a:endParaRPr>
          </a:p>
        </p:txBody>
      </p:sp>
      <p:sp>
        <p:nvSpPr>
          <p:cNvPr id="687106" name="Rectangle 2"/>
          <p:cNvSpPr>
            <a:spLocks noChangeArrowheads="1"/>
          </p:cNvSpPr>
          <p:nvPr/>
        </p:nvSpPr>
        <p:spPr bwMode="auto">
          <a:xfrm>
            <a:off x="127000" y="-15875"/>
            <a:ext cx="8942388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sz="3200">
                <a:solidFill>
                  <a:srgbClr val="000099"/>
                </a:solidFill>
              </a:rPr>
              <a:t>Test results on ZrO</a:t>
            </a:r>
            <a:r>
              <a:rPr lang="en-US" sz="3200" baseline="-25000">
                <a:solidFill>
                  <a:srgbClr val="000099"/>
                </a:solidFill>
              </a:rPr>
              <a:t>2 </a:t>
            </a:r>
            <a:r>
              <a:rPr lang="en-US" sz="3200">
                <a:solidFill>
                  <a:srgbClr val="000099"/>
                </a:solidFill>
              </a:rPr>
              <a:t>- FeO</a:t>
            </a:r>
            <a:r>
              <a:rPr lang="en-US" sz="3200" baseline="-25000">
                <a:solidFill>
                  <a:srgbClr val="000099"/>
                </a:solidFill>
              </a:rPr>
              <a:t>y</a:t>
            </a:r>
            <a:r>
              <a:rPr lang="ru-RU" sz="3200">
                <a:solidFill>
                  <a:srgbClr val="000099"/>
                </a:solidFill>
              </a:rPr>
              <a:t> </a:t>
            </a:r>
            <a:r>
              <a:rPr lang="en-US" sz="3200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system: H</a:t>
            </a:r>
            <a:r>
              <a:rPr lang="en-US" sz="3200">
                <a:solidFill>
                  <a:srgbClr val="000099"/>
                </a:solidFill>
              </a:rPr>
              <a:t>PRS1-3</a:t>
            </a:r>
            <a:endParaRPr lang="ru-RU" sz="32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7190" name="Rectangle 86"/>
          <p:cNvSpPr>
            <a:spLocks noChangeArrowheads="1"/>
          </p:cNvSpPr>
          <p:nvPr/>
        </p:nvSpPr>
        <p:spPr bwMode="auto">
          <a:xfrm>
            <a:off x="1211263" y="644525"/>
            <a:ext cx="4795837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Char char="Ø"/>
            </a:pPr>
            <a:r>
              <a:rPr lang="en-GB" sz="2400">
                <a:cs typeface="Times New Roman" pitchFamily="18" charset="0"/>
              </a:rPr>
              <a:t>Experimental objectives</a:t>
            </a:r>
            <a:endParaRPr lang="ru-RU" sz="2400"/>
          </a:p>
        </p:txBody>
      </p:sp>
      <p:sp>
        <p:nvSpPr>
          <p:cNvPr id="687191" name="Rectangle 87"/>
          <p:cNvSpPr>
            <a:spLocks noChangeArrowheads="1"/>
          </p:cNvSpPr>
          <p:nvPr/>
        </p:nvSpPr>
        <p:spPr bwMode="auto">
          <a:xfrm>
            <a:off x="1503363" y="950913"/>
            <a:ext cx="554831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457200" indent="-457200" defTabSz="7620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Determine </a:t>
            </a:r>
            <a:r>
              <a:rPr lang="en-US" sz="1800"/>
              <a:t>liquidus</a:t>
            </a: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 and solidus temperature</a:t>
            </a:r>
          </a:p>
        </p:txBody>
      </p:sp>
      <p:sp>
        <p:nvSpPr>
          <p:cNvPr id="687527" name="Rectangle 423"/>
          <p:cNvSpPr>
            <a:spLocks noChangeArrowheads="1"/>
          </p:cNvSpPr>
          <p:nvPr/>
        </p:nvSpPr>
        <p:spPr bwMode="auto">
          <a:xfrm>
            <a:off x="1198563" y="1303338"/>
            <a:ext cx="499110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/>
              <a:t>Methods of charge synthesis</a:t>
            </a:r>
            <a:endParaRPr lang="ru-RU" sz="2400"/>
          </a:p>
        </p:txBody>
      </p:sp>
      <p:sp>
        <p:nvSpPr>
          <p:cNvPr id="687529" name="Rectangle 425"/>
          <p:cNvSpPr>
            <a:spLocks noChangeArrowheads="1"/>
          </p:cNvSpPr>
          <p:nvPr/>
        </p:nvSpPr>
        <p:spPr bwMode="auto">
          <a:xfrm>
            <a:off x="585788" y="1938338"/>
            <a:ext cx="85582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5000"/>
              </a:spcBef>
            </a:pPr>
            <a:r>
              <a:rPr lang="en-US" sz="1600"/>
              <a:t>mixing</a:t>
            </a:r>
            <a:r>
              <a:rPr lang="ru-RU" sz="1600"/>
              <a:t> </a:t>
            </a:r>
            <a:r>
              <a:rPr lang="en-US" sz="1600"/>
              <a:t>of components at the molecular level</a:t>
            </a:r>
            <a:r>
              <a:rPr lang="ru-RU" sz="1600"/>
              <a:t> </a:t>
            </a:r>
            <a:r>
              <a:rPr lang="en-US" sz="1600"/>
              <a:t>=&gt;  Increase of the processes speed</a:t>
            </a:r>
            <a:endParaRPr lang="ru-RU" sz="1600"/>
          </a:p>
        </p:txBody>
      </p:sp>
      <p:sp>
        <p:nvSpPr>
          <p:cNvPr id="687531" name="Rectangle 427"/>
          <p:cNvSpPr>
            <a:spLocks noChangeArrowheads="1"/>
          </p:cNvSpPr>
          <p:nvPr/>
        </p:nvSpPr>
        <p:spPr bwMode="auto">
          <a:xfrm>
            <a:off x="542925" y="2584450"/>
            <a:ext cx="8193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5000"/>
              </a:spcBef>
            </a:pPr>
            <a:r>
              <a:rPr lang="en-US" sz="1600"/>
              <a:t>oxidizing</a:t>
            </a:r>
            <a:r>
              <a:rPr lang="ru-RU" sz="1600"/>
              <a:t> </a:t>
            </a:r>
            <a:r>
              <a:rPr lang="en-US" sz="1600"/>
              <a:t>medium</a:t>
            </a:r>
            <a:r>
              <a:rPr lang="ru-RU" sz="1600"/>
              <a:t> </a:t>
            </a:r>
            <a:r>
              <a:rPr lang="en-US" sz="1600"/>
              <a:t>=&gt;</a:t>
            </a:r>
            <a:r>
              <a:rPr lang="ru-RU" sz="1600"/>
              <a:t> </a:t>
            </a:r>
            <a:r>
              <a:rPr lang="en-US" sz="1600"/>
              <a:t>iron state </a:t>
            </a:r>
            <a:r>
              <a:rPr lang="ru-RU" sz="1600"/>
              <a:t>– </a:t>
            </a:r>
            <a:r>
              <a:rPr lang="en-US" sz="1600"/>
              <a:t>mainly Fe</a:t>
            </a:r>
            <a:r>
              <a:rPr lang="en-US" sz="1600" baseline="30000"/>
              <a:t>3+</a:t>
            </a:r>
            <a:r>
              <a:rPr lang="en-US" sz="1600"/>
              <a:t>solid solution ZrO</a:t>
            </a:r>
            <a:r>
              <a:rPr lang="en-US" sz="1600" baseline="-25000"/>
              <a:t>2</a:t>
            </a:r>
            <a:r>
              <a:rPr lang="en-US" sz="1600"/>
              <a:t>(FeO</a:t>
            </a:r>
            <a:r>
              <a:rPr lang="en-US" sz="1600" baseline="-25000"/>
              <a:t>y</a:t>
            </a:r>
            <a:r>
              <a:rPr lang="en-US" sz="1600"/>
              <a:t>) formation</a:t>
            </a:r>
            <a:endParaRPr lang="ru-RU" sz="1600"/>
          </a:p>
        </p:txBody>
      </p:sp>
      <p:graphicFrame>
        <p:nvGraphicFramePr>
          <p:cNvPr id="687540" name="Object 436"/>
          <p:cNvGraphicFramePr>
            <a:graphicFrameLocks noChangeAspect="1"/>
          </p:cNvGraphicFramePr>
          <p:nvPr/>
        </p:nvGraphicFramePr>
        <p:xfrm>
          <a:off x="292100" y="3035300"/>
          <a:ext cx="8509000" cy="391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544" name="Документ" r:id="rId4" imgW="6136831" imgH="2823643" progId="Word.Document.8">
                  <p:embed/>
                </p:oleObj>
              </mc:Choice>
              <mc:Fallback>
                <p:oleObj name="Документ" r:id="rId4" imgW="6136831" imgH="2823643" progId="Word.Document.8">
                  <p:embed/>
                  <p:pic>
                    <p:nvPicPr>
                      <p:cNvPr id="0" name="Object 4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" y="3035300"/>
                        <a:ext cx="8509000" cy="391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algn="ctr">
                            <a:solidFill>
                              <a:schemeClr val="accent2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7542" name="Rectangle 438"/>
          <p:cNvSpPr>
            <a:spLocks noChangeArrowheads="1"/>
          </p:cNvSpPr>
          <p:nvPr/>
        </p:nvSpPr>
        <p:spPr bwMode="auto">
          <a:xfrm>
            <a:off x="1528763" y="1624013"/>
            <a:ext cx="554831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457200" indent="-457200" defTabSz="7620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800"/>
              <a:t>Sol-gel technique</a:t>
            </a:r>
          </a:p>
        </p:txBody>
      </p:sp>
      <p:sp>
        <p:nvSpPr>
          <p:cNvPr id="687543" name="Rectangle 439"/>
          <p:cNvSpPr>
            <a:spLocks noChangeArrowheads="1"/>
          </p:cNvSpPr>
          <p:nvPr/>
        </p:nvSpPr>
        <p:spPr bwMode="auto">
          <a:xfrm>
            <a:off x="1566863" y="2271713"/>
            <a:ext cx="554831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457200" indent="-457200" defTabSz="7620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800"/>
              <a:t>Hydrothermal synthesis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15</a:t>
            </a:r>
            <a:r>
              <a:rPr lang="en-US" baseline="30000"/>
              <a:t>th</a:t>
            </a:r>
            <a:r>
              <a:rPr lang="en-US"/>
              <a:t> CEG-SAM Meeting, March 10-12, 2009, Villigen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18D5FD59-0BC2-432D-B050-A71FA33BEE21}" type="slidenum">
              <a:rPr lang="en-GB" sz="1400" b="0">
                <a:solidFill>
                  <a:srgbClr val="000099"/>
                </a:solidFill>
              </a:rPr>
              <a:pPr/>
              <a:t>23</a:t>
            </a:fld>
            <a:endParaRPr lang="en-GB" sz="1400" b="0">
              <a:solidFill>
                <a:srgbClr val="000099"/>
              </a:solidFill>
            </a:endParaRPr>
          </a:p>
        </p:txBody>
      </p:sp>
      <p:sp>
        <p:nvSpPr>
          <p:cNvPr id="689154" name="Rectangle 2"/>
          <p:cNvSpPr>
            <a:spLocks noChangeArrowheads="1"/>
          </p:cNvSpPr>
          <p:nvPr/>
        </p:nvSpPr>
        <p:spPr bwMode="auto">
          <a:xfrm>
            <a:off x="-279400" y="41275"/>
            <a:ext cx="97282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sz="3200">
                <a:solidFill>
                  <a:srgbClr val="000099"/>
                </a:solidFill>
              </a:rPr>
              <a:t>Test results on ZrO</a:t>
            </a:r>
            <a:r>
              <a:rPr lang="en-US" sz="3200" baseline="-25000">
                <a:solidFill>
                  <a:srgbClr val="000099"/>
                </a:solidFill>
              </a:rPr>
              <a:t>2 </a:t>
            </a:r>
            <a:r>
              <a:rPr lang="en-US" sz="3200">
                <a:solidFill>
                  <a:srgbClr val="000099"/>
                </a:solidFill>
              </a:rPr>
              <a:t>- FeO</a:t>
            </a:r>
            <a:r>
              <a:rPr lang="en-US" sz="3200" baseline="-25000">
                <a:solidFill>
                  <a:srgbClr val="000099"/>
                </a:solidFill>
              </a:rPr>
              <a:t>y</a:t>
            </a:r>
            <a:r>
              <a:rPr lang="en-US" sz="3200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system: H</a:t>
            </a:r>
            <a:r>
              <a:rPr lang="en-US" sz="3200">
                <a:solidFill>
                  <a:srgbClr val="000099"/>
                </a:solidFill>
              </a:rPr>
              <a:t>PRS1-3 (2)</a:t>
            </a:r>
            <a:endParaRPr lang="ru-RU" sz="3200">
              <a:solidFill>
                <a:srgbClr val="000099"/>
              </a:solidFill>
            </a:endParaRPr>
          </a:p>
        </p:txBody>
      </p:sp>
      <p:pic>
        <p:nvPicPr>
          <p:cNvPr id="689216" name="Picture 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1081088"/>
            <a:ext cx="4278312" cy="485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9217" name="Rectangle 65"/>
          <p:cNvSpPr>
            <a:spLocks noChangeArrowheads="1"/>
          </p:cNvSpPr>
          <p:nvPr/>
        </p:nvSpPr>
        <p:spPr bwMode="auto">
          <a:xfrm>
            <a:off x="4865688" y="1766888"/>
            <a:ext cx="40560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5000"/>
              </a:spcBef>
            </a:pPr>
            <a:r>
              <a:rPr lang="en-US" sz="1800"/>
              <a:t>Temperature of specimen shape degradation start </a:t>
            </a:r>
            <a:r>
              <a:rPr lang="ru-RU" sz="1800"/>
              <a:t>– </a:t>
            </a:r>
            <a:r>
              <a:rPr lang="en-US" sz="1800"/>
              <a:t>1395</a:t>
            </a:r>
            <a:r>
              <a:rPr lang="en-US" sz="1800">
                <a:sym typeface="Symbol" pitchFamily="18" charset="2"/>
              </a:rPr>
              <a:t></a:t>
            </a:r>
            <a:r>
              <a:rPr lang="en-US" sz="1800"/>
              <a:t>C</a:t>
            </a:r>
            <a:r>
              <a:rPr lang="ru-RU" sz="1800"/>
              <a:t> </a:t>
            </a:r>
          </a:p>
        </p:txBody>
      </p:sp>
      <p:sp>
        <p:nvSpPr>
          <p:cNvPr id="689218" name="Rectangle 66"/>
          <p:cNvSpPr>
            <a:spLocks noChangeArrowheads="1"/>
          </p:cNvSpPr>
          <p:nvPr/>
        </p:nvSpPr>
        <p:spPr bwMode="auto">
          <a:xfrm>
            <a:off x="4876800" y="2941638"/>
            <a:ext cx="41338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5000"/>
              </a:spcBef>
            </a:pPr>
            <a:r>
              <a:rPr lang="en-US" sz="1800"/>
              <a:t>Temperature, at which the active specimen spreading on holder starts </a:t>
            </a:r>
            <a:r>
              <a:rPr lang="ru-RU" sz="1800"/>
              <a:t>– 1493</a:t>
            </a:r>
            <a:r>
              <a:rPr lang="en-US" sz="1800">
                <a:sym typeface="Symbol" pitchFamily="18" charset="2"/>
              </a:rPr>
              <a:t></a:t>
            </a:r>
            <a:r>
              <a:rPr lang="ru-RU" sz="1800"/>
              <a:t>С</a:t>
            </a:r>
          </a:p>
        </p:txBody>
      </p:sp>
      <p:sp>
        <p:nvSpPr>
          <p:cNvPr id="689220" name="Rectangle 68"/>
          <p:cNvSpPr>
            <a:spLocks noChangeArrowheads="1"/>
          </p:cNvSpPr>
          <p:nvPr/>
        </p:nvSpPr>
        <p:spPr bwMode="auto">
          <a:xfrm>
            <a:off x="4802188" y="4187825"/>
            <a:ext cx="4133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5000"/>
              </a:spcBef>
            </a:pPr>
            <a:r>
              <a:rPr lang="ru-RU" sz="1600"/>
              <a:t> </a:t>
            </a:r>
            <a:r>
              <a:rPr lang="en-US" sz="1800"/>
              <a:t>Temperature of complete spreading</a:t>
            </a:r>
            <a:r>
              <a:rPr lang="ru-RU" sz="1800"/>
              <a:t> </a:t>
            </a:r>
            <a:r>
              <a:rPr lang="en-US" sz="1800"/>
              <a:t> – 1769</a:t>
            </a:r>
            <a:r>
              <a:rPr lang="en-US" sz="1800">
                <a:sym typeface="Symbol" pitchFamily="18" charset="2"/>
              </a:rPr>
              <a:t></a:t>
            </a:r>
            <a:r>
              <a:rPr lang="en-US" sz="1800"/>
              <a:t>С</a:t>
            </a:r>
            <a:endParaRPr lang="ru-RU" sz="1800"/>
          </a:p>
        </p:txBody>
      </p:sp>
      <p:sp>
        <p:nvSpPr>
          <p:cNvPr id="689221" name="Rectangle 69"/>
          <p:cNvSpPr>
            <a:spLocks noChangeArrowheads="1"/>
          </p:cNvSpPr>
          <p:nvPr/>
        </p:nvSpPr>
        <p:spPr bwMode="auto">
          <a:xfrm>
            <a:off x="1209675" y="635000"/>
            <a:ext cx="2162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5000"/>
              </a:spcBef>
              <a:buFont typeface="Wingdings" pitchFamily="2" charset="2"/>
              <a:buChar char="Ш"/>
            </a:pPr>
            <a:r>
              <a:rPr lang="ru-RU" sz="1800"/>
              <a:t> </a:t>
            </a:r>
            <a:r>
              <a:rPr lang="en-US" sz="2400"/>
              <a:t>VPA in</a:t>
            </a:r>
            <a:r>
              <a:rPr lang="ru-RU" sz="2400"/>
              <a:t> </a:t>
            </a:r>
            <a:r>
              <a:rPr lang="en-US" sz="2400"/>
              <a:t>HTM</a:t>
            </a:r>
            <a:endParaRPr lang="ru-RU" sz="24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15</a:t>
            </a:r>
            <a:r>
              <a:rPr lang="en-US" baseline="30000"/>
              <a:t>th</a:t>
            </a:r>
            <a:r>
              <a:rPr lang="en-US"/>
              <a:t> CEG-SAM Meeting, March 10-12, 2009, Villigen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3528E02D-D7A1-4732-AA8A-F4CE2462C506}" type="slidenum">
              <a:rPr lang="en-GB" sz="1400" b="0">
                <a:solidFill>
                  <a:srgbClr val="000099"/>
                </a:solidFill>
              </a:rPr>
              <a:pPr/>
              <a:t>24</a:t>
            </a:fld>
            <a:endParaRPr lang="en-GB" sz="1400" b="0">
              <a:solidFill>
                <a:srgbClr val="000099"/>
              </a:solidFill>
            </a:endParaRPr>
          </a:p>
        </p:txBody>
      </p:sp>
      <p:sp>
        <p:nvSpPr>
          <p:cNvPr id="691202" name="Rectangle 2"/>
          <p:cNvSpPr>
            <a:spLocks noChangeArrowheads="1"/>
          </p:cNvSpPr>
          <p:nvPr/>
        </p:nvSpPr>
        <p:spPr bwMode="auto">
          <a:xfrm>
            <a:off x="654050" y="95250"/>
            <a:ext cx="77724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sz="3200">
                <a:solidFill>
                  <a:srgbClr val="000099"/>
                </a:solidFill>
              </a:rPr>
              <a:t>Test results on ZrO</a:t>
            </a:r>
            <a:r>
              <a:rPr lang="en-US" sz="3200" baseline="-25000">
                <a:solidFill>
                  <a:srgbClr val="000099"/>
                </a:solidFill>
              </a:rPr>
              <a:t>2 </a:t>
            </a:r>
            <a:r>
              <a:rPr lang="en-US" sz="3200">
                <a:solidFill>
                  <a:srgbClr val="000099"/>
                </a:solidFill>
              </a:rPr>
              <a:t>- FeO</a:t>
            </a:r>
            <a:r>
              <a:rPr lang="en-US" sz="3200" baseline="-25000">
                <a:solidFill>
                  <a:srgbClr val="000099"/>
                </a:solidFill>
              </a:rPr>
              <a:t>y</a:t>
            </a:r>
            <a:r>
              <a:rPr lang="ru-RU" sz="3200">
                <a:solidFill>
                  <a:srgbClr val="000099"/>
                </a:solidFill>
              </a:rPr>
              <a:t> </a:t>
            </a:r>
            <a:r>
              <a:rPr lang="en-US" sz="3200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system</a:t>
            </a:r>
            <a:endParaRPr lang="ru-RU" sz="32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91209" name="Rectangle 9"/>
          <p:cNvSpPr>
            <a:spLocks noChangeArrowheads="1"/>
          </p:cNvSpPr>
          <p:nvPr/>
        </p:nvSpPr>
        <p:spPr bwMode="auto">
          <a:xfrm>
            <a:off x="4591050" y="2486025"/>
            <a:ext cx="4552950" cy="18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762000"/>
            <a:r>
              <a:rPr lang="en-US" sz="2000" b="0"/>
              <a:t>Blue</a:t>
            </a:r>
            <a:r>
              <a:rPr lang="en-GB" sz="2000" b="0"/>
              <a:t> lines – </a:t>
            </a:r>
            <a:r>
              <a:rPr lang="en-US" sz="2000" b="0"/>
              <a:t>Jones T</a:t>
            </a:r>
            <a:r>
              <a:rPr lang="ru-RU" sz="2000" b="0"/>
              <a:t>.</a:t>
            </a:r>
            <a:r>
              <a:rPr lang="en-US" sz="2000" b="0"/>
              <a:t>S</a:t>
            </a:r>
            <a:r>
              <a:rPr lang="ru-RU" sz="2000" b="0"/>
              <a:t>., </a:t>
            </a:r>
            <a:r>
              <a:rPr lang="en-US" sz="2000" b="0"/>
              <a:t>Kimura Sh</a:t>
            </a:r>
            <a:r>
              <a:rPr lang="ru-RU" sz="2000" b="0"/>
              <a:t>.,</a:t>
            </a:r>
            <a:r>
              <a:rPr lang="en-US" sz="2000" b="0"/>
              <a:t> Muan A</a:t>
            </a:r>
            <a:r>
              <a:rPr lang="ru-RU" sz="2000" b="0"/>
              <a:t>.</a:t>
            </a:r>
            <a:r>
              <a:rPr lang="ru-RU" sz="3600" b="0"/>
              <a:t> </a:t>
            </a:r>
            <a:r>
              <a:rPr lang="en-GB" sz="2000" b="0"/>
              <a:t> Diagram</a:t>
            </a:r>
          </a:p>
          <a:p>
            <a:pPr defTabSz="762000"/>
            <a:endParaRPr lang="en-GB" sz="2000" b="0"/>
          </a:p>
          <a:p>
            <a:pPr defTabSz="762000"/>
            <a:endParaRPr lang="en-GB" sz="2000" b="0"/>
          </a:p>
          <a:p>
            <a:pPr defTabSz="762000"/>
            <a:r>
              <a:rPr lang="en-US" sz="2000" b="0"/>
              <a:t>Red dots – results of the present work</a:t>
            </a:r>
            <a:endParaRPr lang="ru-RU" sz="2000" b="0"/>
          </a:p>
        </p:txBody>
      </p:sp>
      <p:pic>
        <p:nvPicPr>
          <p:cNvPr id="691221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695325"/>
            <a:ext cx="444817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1214" name="Oval 14"/>
          <p:cNvSpPr>
            <a:spLocks noChangeArrowheads="1"/>
          </p:cNvSpPr>
          <p:nvPr/>
        </p:nvSpPr>
        <p:spPr bwMode="auto">
          <a:xfrm>
            <a:off x="3340100" y="3749675"/>
            <a:ext cx="53975" cy="53975"/>
          </a:xfrm>
          <a:prstGeom prst="ellipse">
            <a:avLst/>
          </a:prstGeom>
          <a:solidFill>
            <a:srgbClr val="FF0000"/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91211" name="Oval 11"/>
          <p:cNvSpPr>
            <a:spLocks noChangeArrowheads="1"/>
          </p:cNvSpPr>
          <p:nvPr/>
        </p:nvSpPr>
        <p:spPr bwMode="auto">
          <a:xfrm>
            <a:off x="3530600" y="3854450"/>
            <a:ext cx="53975" cy="53975"/>
          </a:xfrm>
          <a:prstGeom prst="ellipse">
            <a:avLst/>
          </a:prstGeom>
          <a:solidFill>
            <a:srgbClr val="FF0000"/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91217" name="Oval 17"/>
          <p:cNvSpPr>
            <a:spLocks noChangeArrowheads="1"/>
          </p:cNvSpPr>
          <p:nvPr/>
        </p:nvSpPr>
        <p:spPr bwMode="auto">
          <a:xfrm>
            <a:off x="3340100" y="4559300"/>
            <a:ext cx="53975" cy="53975"/>
          </a:xfrm>
          <a:prstGeom prst="ellipse">
            <a:avLst/>
          </a:prstGeom>
          <a:solidFill>
            <a:srgbClr val="FF0000"/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91212" name="Oval 12"/>
          <p:cNvSpPr>
            <a:spLocks noChangeArrowheads="1"/>
          </p:cNvSpPr>
          <p:nvPr/>
        </p:nvSpPr>
        <p:spPr bwMode="auto">
          <a:xfrm>
            <a:off x="3340100" y="4864100"/>
            <a:ext cx="53975" cy="53975"/>
          </a:xfrm>
          <a:prstGeom prst="ellipse">
            <a:avLst/>
          </a:prstGeom>
          <a:solidFill>
            <a:srgbClr val="FF0000"/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91210" name="Oval 10"/>
          <p:cNvSpPr>
            <a:spLocks noChangeArrowheads="1"/>
          </p:cNvSpPr>
          <p:nvPr/>
        </p:nvSpPr>
        <p:spPr bwMode="auto">
          <a:xfrm>
            <a:off x="3533775" y="4695825"/>
            <a:ext cx="53975" cy="53975"/>
          </a:xfrm>
          <a:prstGeom prst="ellipse">
            <a:avLst/>
          </a:prstGeom>
          <a:solidFill>
            <a:srgbClr val="FF0000"/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91215" name="Oval 15"/>
          <p:cNvSpPr>
            <a:spLocks noChangeArrowheads="1"/>
          </p:cNvSpPr>
          <p:nvPr/>
        </p:nvSpPr>
        <p:spPr bwMode="auto">
          <a:xfrm>
            <a:off x="3530600" y="4511675"/>
            <a:ext cx="53975" cy="53975"/>
          </a:xfrm>
          <a:prstGeom prst="ellipse">
            <a:avLst/>
          </a:prstGeom>
          <a:solidFill>
            <a:srgbClr val="FF0000"/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91218" name="Oval 18"/>
          <p:cNvSpPr>
            <a:spLocks noChangeArrowheads="1"/>
          </p:cNvSpPr>
          <p:nvPr/>
        </p:nvSpPr>
        <p:spPr bwMode="auto">
          <a:xfrm>
            <a:off x="4264025" y="4787900"/>
            <a:ext cx="53975" cy="53975"/>
          </a:xfrm>
          <a:prstGeom prst="ellipse">
            <a:avLst/>
          </a:prstGeom>
          <a:solidFill>
            <a:srgbClr val="FF0000"/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91216" name="Oval 16"/>
          <p:cNvSpPr>
            <a:spLocks noChangeArrowheads="1"/>
          </p:cNvSpPr>
          <p:nvPr/>
        </p:nvSpPr>
        <p:spPr bwMode="auto">
          <a:xfrm>
            <a:off x="4264025" y="4492625"/>
            <a:ext cx="53975" cy="53975"/>
          </a:xfrm>
          <a:prstGeom prst="ellipse">
            <a:avLst/>
          </a:prstGeom>
          <a:solidFill>
            <a:srgbClr val="FF0000"/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15</a:t>
            </a:r>
            <a:r>
              <a:rPr lang="en-US" baseline="30000"/>
              <a:t>th</a:t>
            </a:r>
            <a:r>
              <a:rPr lang="en-US"/>
              <a:t> CEG-SAM Meeting, March 10-12, 2009, Villigen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FDB7F751-AD5E-4C7E-A412-D92C95E39ACA}" type="slidenum">
              <a:rPr lang="en-GB" sz="1400" b="0">
                <a:solidFill>
                  <a:srgbClr val="000099"/>
                </a:solidFill>
              </a:rPr>
              <a:pPr/>
              <a:t>25</a:t>
            </a:fld>
            <a:endParaRPr lang="en-GB" sz="1400" b="0">
              <a:solidFill>
                <a:srgbClr val="000099"/>
              </a:solidFill>
            </a:endParaRPr>
          </a:p>
        </p:txBody>
      </p:sp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52463" y="0"/>
            <a:ext cx="7772400" cy="652463"/>
          </a:xfrm>
        </p:spPr>
        <p:txBody>
          <a:bodyPr/>
          <a:lstStyle/>
          <a:p>
            <a:r>
              <a:rPr lang="en-US" sz="3200">
                <a:solidFill>
                  <a:srgbClr val="003399"/>
                </a:solidFill>
                <a:effectLst/>
              </a:rPr>
              <a:t>Conclusions</a:t>
            </a:r>
            <a:endParaRPr lang="ru-RU" sz="3200">
              <a:solidFill>
                <a:srgbClr val="003399"/>
              </a:solidFill>
              <a:effectLst/>
            </a:endParaRPr>
          </a:p>
        </p:txBody>
      </p:sp>
      <p:sp>
        <p:nvSpPr>
          <p:cNvPr id="558197" name="Text Box 117"/>
          <p:cNvSpPr txBox="1">
            <a:spLocks noChangeArrowheads="1"/>
          </p:cNvSpPr>
          <p:nvPr/>
        </p:nvSpPr>
        <p:spPr bwMode="auto">
          <a:xfrm>
            <a:off x="433388" y="831850"/>
            <a:ext cx="84899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7145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2860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endParaRPr lang="en-US">
              <a:solidFill>
                <a:srgbClr val="800000"/>
              </a:solidFill>
              <a:latin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>
              <a:solidFill>
                <a:srgbClr val="800000"/>
              </a:solidFill>
              <a:latin typeface="Arial" pitchFamily="34" charset="0"/>
            </a:endParaRPr>
          </a:p>
          <a:p>
            <a:endParaRPr lang="en-US">
              <a:solidFill>
                <a:srgbClr val="800000"/>
              </a:solidFill>
              <a:latin typeface="Arial" pitchFamily="34" charset="0"/>
            </a:endParaRPr>
          </a:p>
        </p:txBody>
      </p:sp>
      <p:sp>
        <p:nvSpPr>
          <p:cNvPr id="558200" name="Rectangle 120"/>
          <p:cNvSpPr>
            <a:spLocks noChangeArrowheads="1"/>
          </p:cNvSpPr>
          <p:nvPr/>
        </p:nvSpPr>
        <p:spPr bwMode="auto">
          <a:xfrm>
            <a:off x="306388" y="425450"/>
            <a:ext cx="8837612" cy="502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>
            <a:spAutoFit/>
          </a:bodyPr>
          <a:lstStyle/>
          <a:p>
            <a:pPr marL="457200" indent="-457200" defTabSz="762000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endParaRPr lang="ru-RU" sz="1800"/>
          </a:p>
          <a:p>
            <a:pPr marL="457200" indent="-457200" defTabSz="762000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sz="2000"/>
              <a:t>Experimental facilities have been prepared for </a:t>
            </a:r>
            <a:r>
              <a:rPr lang="ru-RU" sz="2000"/>
              <a:t> </a:t>
            </a:r>
            <a:r>
              <a:rPr lang="en-US" sz="2000"/>
              <a:t>PLH measurements</a:t>
            </a:r>
            <a:r>
              <a:rPr lang="ru-RU" sz="2000"/>
              <a:t>. </a:t>
            </a:r>
            <a:r>
              <a:rPr lang="en-US" sz="2000"/>
              <a:t>LUCH has prepared specimens</a:t>
            </a:r>
            <a:r>
              <a:rPr lang="ru-RU" sz="2000"/>
              <a:t>. </a:t>
            </a:r>
            <a:r>
              <a:rPr lang="en-US" sz="2000"/>
              <a:t>Documentation for radioactive specimen transport to IHT RAS</a:t>
            </a:r>
            <a:r>
              <a:rPr lang="ru-RU" sz="2000"/>
              <a:t> </a:t>
            </a:r>
            <a:r>
              <a:rPr lang="en-US" sz="2000"/>
              <a:t>is under preparation</a:t>
            </a:r>
            <a:endParaRPr lang="ru-RU" sz="2000"/>
          </a:p>
          <a:p>
            <a:pPr marL="457200" indent="-457200" defTabSz="762000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sz="2000"/>
              <a:t>4 points out of 7 have been determined in the UO</a:t>
            </a:r>
            <a:r>
              <a:rPr lang="en-US" sz="2000" baseline="-25000"/>
              <a:t>2</a:t>
            </a:r>
            <a:r>
              <a:rPr lang="en-US" sz="2000"/>
              <a:t>-SiO</a:t>
            </a:r>
            <a:r>
              <a:rPr lang="en-US" sz="2000" baseline="-25000"/>
              <a:t>2</a:t>
            </a:r>
            <a:r>
              <a:rPr lang="en-US" sz="2000"/>
              <a:t> system. A large amount of new data </a:t>
            </a:r>
            <a:r>
              <a:rPr lang="ru-RU" sz="2000"/>
              <a:t> </a:t>
            </a:r>
            <a:r>
              <a:rPr lang="en-US" sz="2000"/>
              <a:t>enables to specify the phase </a:t>
            </a:r>
            <a:r>
              <a:rPr lang="ru-RU" sz="2000"/>
              <a:t> </a:t>
            </a:r>
            <a:r>
              <a:rPr lang="en-US" sz="2000"/>
              <a:t>diagram and </a:t>
            </a:r>
            <a:r>
              <a:rPr lang="ru-RU" sz="2000"/>
              <a:t> </a:t>
            </a:r>
            <a:r>
              <a:rPr lang="en-US" sz="2000"/>
              <a:t>crystallization peculiarities in the system </a:t>
            </a:r>
          </a:p>
          <a:p>
            <a:pPr marL="457200" indent="-457200" defTabSz="762000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sz="2000"/>
              <a:t>First experiments in the</a:t>
            </a:r>
            <a:r>
              <a:rPr lang="ru-RU" sz="2000"/>
              <a:t> </a:t>
            </a:r>
            <a:r>
              <a:rPr lang="en-US" sz="2000"/>
              <a:t>UO</a:t>
            </a:r>
            <a:r>
              <a:rPr lang="en-US" sz="2000" baseline="-25000"/>
              <a:t>2</a:t>
            </a:r>
            <a:r>
              <a:rPr lang="en-US" sz="2000"/>
              <a:t>-CaO system have been conducted. Liquidus temperatures have been determined; final solid solutions and eutectic nucleus have been synthesized</a:t>
            </a:r>
            <a:endParaRPr lang="en-US" sz="2000" b="0"/>
          </a:p>
          <a:p>
            <a:pPr marL="457200" indent="-457200" defTabSz="762000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sz="2000"/>
              <a:t>Studies in the</a:t>
            </a:r>
            <a:r>
              <a:rPr lang="ru-RU" sz="2000"/>
              <a:t> </a:t>
            </a:r>
            <a:r>
              <a:rPr lang="en-US" sz="2000"/>
              <a:t>ZrO</a:t>
            </a:r>
            <a:r>
              <a:rPr lang="en-US" sz="2000" baseline="-25000"/>
              <a:t>2</a:t>
            </a:r>
            <a:r>
              <a:rPr lang="en-US" sz="2000"/>
              <a:t> – FeO</a:t>
            </a:r>
            <a:r>
              <a:rPr lang="en-US" sz="2000" baseline="-25000"/>
              <a:t>y</a:t>
            </a:r>
            <a:r>
              <a:rPr lang="en-US" sz="2000"/>
              <a:t> system have been started.</a:t>
            </a:r>
            <a:r>
              <a:rPr lang="ru-RU" sz="2000"/>
              <a:t> </a:t>
            </a:r>
            <a:r>
              <a:rPr lang="en-US" sz="2000"/>
              <a:t>DSC/TG is planned to specify solidus temperature and study thermal effects in detail</a:t>
            </a:r>
            <a:endParaRPr lang="ru-RU" sz="20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15</a:t>
            </a:r>
            <a:r>
              <a:rPr lang="en-US" baseline="30000"/>
              <a:t>th</a:t>
            </a:r>
            <a:r>
              <a:rPr lang="en-US"/>
              <a:t> CEG-SAM Meeting, March 10-12, 2009, Villigen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0BCB7C68-744F-487E-83D2-D71289A2B299}" type="slidenum">
              <a:rPr lang="en-GB" sz="1400" b="0">
                <a:solidFill>
                  <a:srgbClr val="000099"/>
                </a:solidFill>
              </a:rPr>
              <a:pPr/>
              <a:t>3</a:t>
            </a:fld>
            <a:endParaRPr lang="en-GB" sz="1400" b="0">
              <a:solidFill>
                <a:srgbClr val="000099"/>
              </a:solidFill>
            </a:endParaRPr>
          </a:p>
        </p:txBody>
      </p:sp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en-GB" sz="3200">
                <a:solidFill>
                  <a:srgbClr val="333399"/>
                </a:solidFill>
                <a:effectLst/>
                <a:cs typeface="Times New Roman" pitchFamily="18" charset="0"/>
              </a:rPr>
              <a:t>PRECOS project general information</a:t>
            </a:r>
            <a:r>
              <a:rPr lang="en-GB">
                <a:solidFill>
                  <a:srgbClr val="333399"/>
                </a:solidFill>
                <a:effectLst/>
                <a:cs typeface="Times New Roman" pitchFamily="18" charset="0"/>
              </a:rPr>
              <a:t> </a:t>
            </a:r>
          </a:p>
        </p:txBody>
      </p:sp>
      <p:sp>
        <p:nvSpPr>
          <p:cNvPr id="556035" name="Rectangle 3"/>
          <p:cNvSpPr>
            <a:spLocks noChangeArrowheads="1"/>
          </p:cNvSpPr>
          <p:nvPr/>
        </p:nvSpPr>
        <p:spPr bwMode="auto">
          <a:xfrm>
            <a:off x="677863" y="612775"/>
            <a:ext cx="7620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SzPct val="85000"/>
            </a:pPr>
            <a:r>
              <a:rPr lang="en-GB" sz="1800">
                <a:cs typeface="Times New Roman" pitchFamily="18" charset="0"/>
              </a:rPr>
              <a:t>Project participants and coordination</a:t>
            </a:r>
          </a:p>
        </p:txBody>
      </p:sp>
      <p:grpSp>
        <p:nvGrpSpPr>
          <p:cNvPr id="556063" name="Group 31"/>
          <p:cNvGrpSpPr>
            <a:grpSpLocks/>
          </p:cNvGrpSpPr>
          <p:nvPr/>
        </p:nvGrpSpPr>
        <p:grpSpPr bwMode="auto">
          <a:xfrm>
            <a:off x="1174750" y="1063625"/>
            <a:ext cx="5745163" cy="3678238"/>
            <a:chOff x="740" y="670"/>
            <a:chExt cx="3619" cy="2317"/>
          </a:xfrm>
        </p:grpSpPr>
        <p:sp>
          <p:nvSpPr>
            <p:cNvPr id="556053" name="Rectangle 21"/>
            <p:cNvSpPr>
              <a:spLocks noChangeArrowheads="1"/>
            </p:cNvSpPr>
            <p:nvPr/>
          </p:nvSpPr>
          <p:spPr bwMode="auto">
            <a:xfrm>
              <a:off x="3549" y="993"/>
              <a:ext cx="810" cy="40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r>
                <a:rPr lang="en-GB" sz="1200"/>
                <a:t>Areva NP</a:t>
              </a:r>
              <a:r>
                <a:rPr lang="en-GB" sz="1200" b="0">
                  <a:latin typeface="Times New Roman" pitchFamily="18" charset="0"/>
                </a:rPr>
                <a:t>, Germany</a:t>
              </a:r>
            </a:p>
          </p:txBody>
        </p:sp>
        <p:sp>
          <p:nvSpPr>
            <p:cNvPr id="556037" name="Rectangle 5"/>
            <p:cNvSpPr>
              <a:spLocks noChangeArrowheads="1"/>
            </p:cNvSpPr>
            <p:nvPr/>
          </p:nvSpPr>
          <p:spPr bwMode="auto">
            <a:xfrm>
              <a:off x="740" y="1752"/>
              <a:ext cx="728" cy="405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r>
                <a:rPr lang="en-GB" sz="1200"/>
                <a:t>ISTC, Moscow</a:t>
              </a:r>
            </a:p>
          </p:txBody>
        </p:sp>
        <p:sp>
          <p:nvSpPr>
            <p:cNvPr id="556038" name="Rectangle 6"/>
            <p:cNvSpPr>
              <a:spLocks noChangeArrowheads="1"/>
            </p:cNvSpPr>
            <p:nvPr/>
          </p:nvSpPr>
          <p:spPr bwMode="auto">
            <a:xfrm>
              <a:off x="1215" y="985"/>
              <a:ext cx="647" cy="40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r>
                <a:rPr lang="en-GB" sz="1200"/>
                <a:t>FZK, </a:t>
              </a:r>
              <a:r>
                <a:rPr lang="en-GB" sz="1200" b="0"/>
                <a:t>Germany</a:t>
              </a:r>
            </a:p>
          </p:txBody>
        </p:sp>
        <p:sp>
          <p:nvSpPr>
            <p:cNvPr id="556039" name="Rectangle 7"/>
            <p:cNvSpPr>
              <a:spLocks noChangeArrowheads="1"/>
            </p:cNvSpPr>
            <p:nvPr/>
          </p:nvSpPr>
          <p:spPr bwMode="auto">
            <a:xfrm>
              <a:off x="1897" y="982"/>
              <a:ext cx="486" cy="40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r>
                <a:rPr lang="en-GB" sz="1200"/>
                <a:t>IRSN,</a:t>
              </a:r>
            </a:p>
            <a:p>
              <a:r>
                <a:rPr lang="en-GB" sz="1200" b="0"/>
                <a:t>France</a:t>
              </a:r>
            </a:p>
          </p:txBody>
        </p:sp>
        <p:sp>
          <p:nvSpPr>
            <p:cNvPr id="556040" name="Rectangle 8"/>
            <p:cNvSpPr>
              <a:spLocks noChangeArrowheads="1"/>
            </p:cNvSpPr>
            <p:nvPr/>
          </p:nvSpPr>
          <p:spPr bwMode="auto">
            <a:xfrm>
              <a:off x="2427" y="982"/>
              <a:ext cx="567" cy="40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r>
                <a:rPr lang="en-GB" sz="1200"/>
                <a:t>ITU, </a:t>
              </a:r>
            </a:p>
            <a:p>
              <a:r>
                <a:rPr lang="en-GB" sz="1200" b="0"/>
                <a:t>EK</a:t>
              </a:r>
            </a:p>
          </p:txBody>
        </p:sp>
        <p:sp>
          <p:nvSpPr>
            <p:cNvPr id="556041" name="Rectangle 9"/>
            <p:cNvSpPr>
              <a:spLocks noChangeArrowheads="1"/>
            </p:cNvSpPr>
            <p:nvPr/>
          </p:nvSpPr>
          <p:spPr bwMode="auto">
            <a:xfrm>
              <a:off x="3029" y="982"/>
              <a:ext cx="485" cy="40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r>
                <a:rPr lang="en-GB" sz="1200"/>
                <a:t>CEA,</a:t>
              </a:r>
            </a:p>
            <a:p>
              <a:r>
                <a:rPr lang="en-GB" sz="1200" b="0"/>
                <a:t>France</a:t>
              </a:r>
            </a:p>
          </p:txBody>
        </p:sp>
        <p:sp>
          <p:nvSpPr>
            <p:cNvPr id="556042" name="Rectangle 10"/>
            <p:cNvSpPr>
              <a:spLocks noChangeArrowheads="1"/>
            </p:cNvSpPr>
            <p:nvPr/>
          </p:nvSpPr>
          <p:spPr bwMode="auto">
            <a:xfrm>
              <a:off x="1215" y="670"/>
              <a:ext cx="3021" cy="30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pPr algn="ctr"/>
              <a:r>
                <a:rPr lang="en-GB" sz="1200"/>
                <a:t>Collaborators</a:t>
              </a:r>
            </a:p>
          </p:txBody>
        </p:sp>
        <p:sp>
          <p:nvSpPr>
            <p:cNvPr id="556043" name="Rectangle 11"/>
            <p:cNvSpPr>
              <a:spLocks noChangeArrowheads="1"/>
            </p:cNvSpPr>
            <p:nvPr/>
          </p:nvSpPr>
          <p:spPr bwMode="auto">
            <a:xfrm>
              <a:off x="2276" y="1755"/>
              <a:ext cx="1052" cy="303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r>
                <a:rPr lang="en-GB" sz="1200"/>
                <a:t>Steering committee</a:t>
              </a:r>
            </a:p>
          </p:txBody>
        </p:sp>
        <p:sp>
          <p:nvSpPr>
            <p:cNvPr id="556044" name="Rectangle 12"/>
            <p:cNvSpPr>
              <a:spLocks noChangeArrowheads="1"/>
            </p:cNvSpPr>
            <p:nvPr/>
          </p:nvSpPr>
          <p:spPr bwMode="auto">
            <a:xfrm>
              <a:off x="873" y="2314"/>
              <a:ext cx="3482" cy="30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r>
                <a:rPr lang="en-GB" sz="1200"/>
                <a:t>Operation Agent: A.P. Alexandrov RIT, Russia</a:t>
              </a:r>
            </a:p>
            <a:p>
              <a:pPr algn="ctr"/>
              <a:endParaRPr lang="en-GB" sz="1200"/>
            </a:p>
          </p:txBody>
        </p:sp>
        <p:sp>
          <p:nvSpPr>
            <p:cNvPr id="556045" name="Rectangle 13"/>
            <p:cNvSpPr>
              <a:spLocks noChangeArrowheads="1"/>
            </p:cNvSpPr>
            <p:nvPr/>
          </p:nvSpPr>
          <p:spPr bwMode="auto">
            <a:xfrm>
              <a:off x="757" y="1548"/>
              <a:ext cx="729" cy="20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r>
                <a:rPr lang="en-GB" sz="1200"/>
                <a:t>Coordinator </a:t>
              </a:r>
            </a:p>
          </p:txBody>
        </p:sp>
        <p:sp>
          <p:nvSpPr>
            <p:cNvPr id="556046" name="Line 14"/>
            <p:cNvSpPr>
              <a:spLocks noChangeShapeType="1"/>
            </p:cNvSpPr>
            <p:nvPr/>
          </p:nvSpPr>
          <p:spPr bwMode="auto">
            <a:xfrm>
              <a:off x="811" y="2165"/>
              <a:ext cx="49" cy="2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6047" name="Line 15"/>
            <p:cNvSpPr>
              <a:spLocks noChangeShapeType="1"/>
            </p:cNvSpPr>
            <p:nvPr/>
          </p:nvSpPr>
          <p:spPr bwMode="auto">
            <a:xfrm flipH="1">
              <a:off x="3061" y="1434"/>
              <a:ext cx="342" cy="2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6048" name="Line 16"/>
            <p:cNvSpPr>
              <a:spLocks noChangeShapeType="1"/>
            </p:cNvSpPr>
            <p:nvPr/>
          </p:nvSpPr>
          <p:spPr bwMode="auto">
            <a:xfrm>
              <a:off x="2477" y="1421"/>
              <a:ext cx="92" cy="2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6049" name="Line 17"/>
            <p:cNvSpPr>
              <a:spLocks noChangeShapeType="1"/>
            </p:cNvSpPr>
            <p:nvPr/>
          </p:nvSpPr>
          <p:spPr bwMode="auto">
            <a:xfrm flipH="1">
              <a:off x="3392" y="1443"/>
              <a:ext cx="728" cy="4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6050" name="Line 18"/>
            <p:cNvSpPr>
              <a:spLocks noChangeShapeType="1"/>
            </p:cNvSpPr>
            <p:nvPr/>
          </p:nvSpPr>
          <p:spPr bwMode="auto">
            <a:xfrm>
              <a:off x="1390" y="1456"/>
              <a:ext cx="890" cy="40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6051" name="Line 19"/>
            <p:cNvSpPr>
              <a:spLocks noChangeShapeType="1"/>
            </p:cNvSpPr>
            <p:nvPr/>
          </p:nvSpPr>
          <p:spPr bwMode="auto">
            <a:xfrm>
              <a:off x="2748" y="2064"/>
              <a:ext cx="0" cy="2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6052" name="Line 20"/>
            <p:cNvSpPr>
              <a:spLocks noChangeShapeType="1"/>
            </p:cNvSpPr>
            <p:nvPr/>
          </p:nvSpPr>
          <p:spPr bwMode="auto">
            <a:xfrm flipH="1">
              <a:off x="889" y="966"/>
              <a:ext cx="299" cy="5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endParaRPr lang="de-DE"/>
            </a:p>
          </p:txBody>
        </p:sp>
        <p:sp>
          <p:nvSpPr>
            <p:cNvPr id="556054" name="Line 22"/>
            <p:cNvSpPr>
              <a:spLocks noChangeShapeType="1"/>
            </p:cNvSpPr>
            <p:nvPr/>
          </p:nvSpPr>
          <p:spPr bwMode="auto">
            <a:xfrm>
              <a:off x="1941" y="1399"/>
              <a:ext cx="405" cy="40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6056" name="Rectangle 24"/>
            <p:cNvSpPr>
              <a:spLocks noChangeArrowheads="1"/>
            </p:cNvSpPr>
            <p:nvPr/>
          </p:nvSpPr>
          <p:spPr bwMode="auto">
            <a:xfrm>
              <a:off x="2901" y="2580"/>
              <a:ext cx="971" cy="40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r>
                <a:rPr lang="en-GB" sz="1200" b="0"/>
                <a:t>IHT RAS,</a:t>
              </a:r>
            </a:p>
            <a:p>
              <a:r>
                <a:rPr lang="en-GB" sz="1200" b="0"/>
                <a:t>Russia</a:t>
              </a:r>
            </a:p>
          </p:txBody>
        </p:sp>
        <p:sp>
          <p:nvSpPr>
            <p:cNvPr id="556057" name="Rectangle 25"/>
            <p:cNvSpPr>
              <a:spLocks noChangeArrowheads="1"/>
            </p:cNvSpPr>
            <p:nvPr/>
          </p:nvSpPr>
          <p:spPr bwMode="auto">
            <a:xfrm>
              <a:off x="1114" y="2564"/>
              <a:ext cx="1214" cy="40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r>
                <a:rPr lang="en-GB" sz="1000" b="0"/>
                <a:t>SPb Electrotechnical State University, Russia</a:t>
              </a:r>
            </a:p>
          </p:txBody>
        </p:sp>
      </p:grpSp>
      <p:graphicFrame>
        <p:nvGraphicFramePr>
          <p:cNvPr id="556061" name="Object 29"/>
          <p:cNvGraphicFramePr>
            <a:graphicFrameLocks noChangeAspect="1"/>
          </p:cNvGraphicFramePr>
          <p:nvPr>
            <p:ph idx="1"/>
          </p:nvPr>
        </p:nvGraphicFramePr>
        <p:xfrm>
          <a:off x="1611313" y="5041900"/>
          <a:ext cx="6037262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064" name="Документ" r:id="rId4" imgW="5468117" imgH="988293" progId="Word.Document.8">
                  <p:embed/>
                </p:oleObj>
              </mc:Choice>
              <mc:Fallback>
                <p:oleObj name="Документ" r:id="rId4" imgW="5468117" imgH="988293" progId="Word.Document.8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1313" y="5041900"/>
                        <a:ext cx="6037262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15</a:t>
            </a:r>
            <a:r>
              <a:rPr lang="en-US" baseline="30000"/>
              <a:t>th</a:t>
            </a:r>
            <a:r>
              <a:rPr lang="en-US"/>
              <a:t> CEG-SAM Meeting, March 10-12, 2009, Villigen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7594C652-1AB4-46CC-B023-9F2616591D82}" type="slidenum">
              <a:rPr lang="en-GB" sz="1400" b="0">
                <a:solidFill>
                  <a:srgbClr val="000099"/>
                </a:solidFill>
              </a:rPr>
              <a:pPr/>
              <a:t>4</a:t>
            </a:fld>
            <a:endParaRPr lang="en-GB" sz="1400" b="0">
              <a:solidFill>
                <a:srgbClr val="000099"/>
              </a:solidFill>
            </a:endParaRPr>
          </a:p>
        </p:txBody>
      </p:sp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defTabSz="914400"/>
            <a:r>
              <a:rPr lang="en-US" sz="3200">
                <a:solidFill>
                  <a:srgbClr val="333399"/>
                </a:solidFill>
                <a:effectLst/>
                <a:cs typeface="Times New Roman" pitchFamily="18" charset="0"/>
              </a:rPr>
              <a:t>Project objectives</a:t>
            </a:r>
            <a:endParaRPr lang="en-GB" sz="3200">
              <a:solidFill>
                <a:srgbClr val="333399"/>
              </a:solidFill>
              <a:effectLst/>
              <a:cs typeface="Times New Roman" pitchFamily="18" charset="0"/>
            </a:endParaRPr>
          </a:p>
        </p:txBody>
      </p:sp>
      <p:sp>
        <p:nvSpPr>
          <p:cNvPr id="699395" name="Rectangle 3"/>
          <p:cNvSpPr>
            <a:spLocks noChangeArrowheads="1"/>
          </p:cNvSpPr>
          <p:nvPr/>
        </p:nvSpPr>
        <p:spPr bwMode="auto">
          <a:xfrm>
            <a:off x="271463" y="1125538"/>
            <a:ext cx="8872537" cy="358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defTabSz="762000">
              <a:lnSpc>
                <a:spcPct val="125000"/>
              </a:lnSpc>
            </a:pPr>
            <a:r>
              <a:rPr lang="en-US"/>
              <a:t>Experimental determination of</a:t>
            </a:r>
            <a:r>
              <a:rPr lang="ru-RU"/>
              <a:t>:</a:t>
            </a:r>
            <a:r>
              <a:rPr lang="ru-RU" sz="3200"/>
              <a:t> </a:t>
            </a:r>
          </a:p>
          <a:p>
            <a:pPr defTabSz="762000">
              <a:lnSpc>
                <a:spcPct val="185000"/>
              </a:lnSpc>
              <a:buFont typeface="Wingdings" pitchFamily="2" charset="2"/>
              <a:buChar char="Ø"/>
            </a:pPr>
            <a:r>
              <a:rPr lang="ru-RU" sz="2000"/>
              <a:t> </a:t>
            </a:r>
            <a:r>
              <a:rPr lang="en-US" sz="2400"/>
              <a:t>liquidus – solidus temperatures</a:t>
            </a:r>
            <a:endParaRPr lang="ru-RU" sz="2400"/>
          </a:p>
          <a:p>
            <a:pPr defTabSz="762000">
              <a:lnSpc>
                <a:spcPct val="195000"/>
              </a:lnSpc>
              <a:buFont typeface="Wingdings" pitchFamily="2" charset="2"/>
              <a:buChar char="Ø"/>
            </a:pPr>
            <a:r>
              <a:rPr lang="ru-RU" sz="2400"/>
              <a:t> </a:t>
            </a:r>
            <a:r>
              <a:rPr lang="en-US" sz="2400"/>
              <a:t>coordinates of reference points (eutectics, etc.)</a:t>
            </a:r>
            <a:endParaRPr lang="ru-RU" sz="2400"/>
          </a:p>
          <a:p>
            <a:pPr defTabSz="762000">
              <a:lnSpc>
                <a:spcPct val="205000"/>
              </a:lnSpc>
              <a:buFont typeface="Wingdings" pitchFamily="2" charset="2"/>
              <a:buChar char="Ø"/>
            </a:pPr>
            <a:r>
              <a:rPr lang="ru-RU" sz="2400"/>
              <a:t> </a:t>
            </a:r>
            <a:r>
              <a:rPr lang="en-US" sz="2400"/>
              <a:t>solubility limits of a solid solutions</a:t>
            </a:r>
            <a:endParaRPr lang="ru-RU" sz="2400"/>
          </a:p>
          <a:p>
            <a:pPr defTabSz="762000">
              <a:lnSpc>
                <a:spcPct val="205000"/>
              </a:lnSpc>
              <a:buFont typeface="Wingdings" pitchFamily="2" charset="2"/>
              <a:buChar char="Ø"/>
            </a:pPr>
            <a:r>
              <a:rPr lang="ru-RU" sz="2400"/>
              <a:t> </a:t>
            </a:r>
            <a:r>
              <a:rPr lang="en-US" sz="2400"/>
              <a:t>compositions of liquids coexisting in the miscibility gap</a:t>
            </a:r>
            <a:endParaRPr lang="ru-RU" sz="24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15</a:t>
            </a:r>
            <a:r>
              <a:rPr lang="en-US" baseline="30000"/>
              <a:t>th</a:t>
            </a:r>
            <a:r>
              <a:rPr lang="en-US"/>
              <a:t> CEG-SAM Meeting, March 10-12, 2009, Villigen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47B7CE5C-73C0-4364-94E3-7FC6575B8317}" type="slidenum">
              <a:rPr lang="en-GB" sz="1400" b="0">
                <a:solidFill>
                  <a:srgbClr val="000099"/>
                </a:solidFill>
              </a:rPr>
              <a:pPr/>
              <a:t>5</a:t>
            </a:fld>
            <a:endParaRPr lang="en-GB" sz="1400" b="0">
              <a:solidFill>
                <a:srgbClr val="000099"/>
              </a:solidFill>
            </a:endParaRPr>
          </a:p>
        </p:txBody>
      </p:sp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-63500"/>
            <a:ext cx="7772400" cy="652463"/>
          </a:xfrm>
        </p:spPr>
        <p:txBody>
          <a:bodyPr/>
          <a:lstStyle/>
          <a:p>
            <a:r>
              <a:rPr lang="en-US" sz="3200">
                <a:effectLst/>
              </a:rPr>
              <a:t>PRECOS test matrix</a:t>
            </a:r>
            <a:r>
              <a:rPr lang="en-US">
                <a:effectLst/>
              </a:rPr>
              <a:t> </a:t>
            </a:r>
            <a:endParaRPr lang="ru-RU">
              <a:solidFill>
                <a:srgbClr val="993300"/>
              </a:solidFill>
              <a:effectLst/>
            </a:endParaRPr>
          </a:p>
        </p:txBody>
      </p:sp>
      <p:graphicFrame>
        <p:nvGraphicFramePr>
          <p:cNvPr id="531194" name="Group 762"/>
          <p:cNvGraphicFramePr>
            <a:graphicFrameLocks noGrp="1"/>
          </p:cNvGraphicFramePr>
          <p:nvPr>
            <p:ph sz="half" idx="2"/>
          </p:nvPr>
        </p:nvGraphicFramePr>
        <p:xfrm>
          <a:off x="76200" y="450850"/>
          <a:ext cx="9042400" cy="5222240"/>
        </p:xfrm>
        <a:graphic>
          <a:graphicData uri="http://schemas.openxmlformats.org/drawingml/2006/table">
            <a:tbl>
              <a:tblPr/>
              <a:tblGrid>
                <a:gridCol w="590550"/>
                <a:gridCol w="2012950"/>
                <a:gridCol w="1790700"/>
                <a:gridCol w="3175000"/>
                <a:gridCol w="854075"/>
                <a:gridCol w="619125"/>
              </a:tblGrid>
              <a:tr h="527050"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Task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Composition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Atmosphere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Experimental data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763" marR="0" lvl="0" indent="-4763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Priority</a:t>
                      </a:r>
                      <a:b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</a:b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level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Pt N 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342900" marR="0" lvl="0" indent="-342900" algn="just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Different compositions</a:t>
                      </a: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in the U-Zr-Fe-O system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Argon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Selected points (liquidus, solidus, tie-lines in the miscibility gap)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738">
                <a:tc rowSpan="3">
                  <a:txBody>
                    <a:bodyPr/>
                    <a:lstStyle/>
                    <a:p>
                      <a:pPr marL="342900" marR="0" lvl="0" indent="-342900" algn="just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ZrO</a:t>
                      </a:r>
                      <a:r>
                        <a:rPr kumimoji="0" lang="en-GB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- FeO</a:t>
                      </a:r>
                      <a:r>
                        <a:rPr kumimoji="0" lang="en-GB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y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Air and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400" b="1" i="0" u="none" strike="noStrike" cap="none" normalizeH="0" baseline="-4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control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liquidus, solidus, solubility limits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UO</a:t>
                      </a:r>
                      <a:r>
                        <a:rPr kumimoji="0" lang="en-GB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- SiO</a:t>
                      </a:r>
                      <a:r>
                        <a:rPr kumimoji="0" lang="en-GB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Neutral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liquidus, solidus, solubility limits, 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eutectic point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CaO - UO</a:t>
                      </a:r>
                      <a:r>
                        <a:rPr kumimoji="0" lang="en-GB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 rowSpan="4">
                  <a:txBody>
                    <a:bodyPr/>
                    <a:lstStyle/>
                    <a:p>
                      <a:pPr marL="342900" marR="0" lvl="0" indent="-342900" algn="just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UO</a:t>
                      </a:r>
                      <a:r>
                        <a:rPr kumimoji="0" lang="en-GB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– FeO – SiO</a:t>
                      </a:r>
                      <a:r>
                        <a:rPr kumimoji="0" lang="en-GB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liquidus, solidus solubility limits, tie-lines in the miscibility gap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 ternary eutectic point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UO</a:t>
                      </a:r>
                      <a:r>
                        <a:rPr kumimoji="0" lang="en-GB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– FeO – CaO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liquidus, solidus solubility limits,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ternary eutectic point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73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ZrO</a:t>
                      </a:r>
                      <a:r>
                        <a:rPr kumimoji="0" lang="en-GB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- FeO - SiO</a:t>
                      </a:r>
                      <a:r>
                        <a:rPr kumimoji="0" lang="en-GB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ternary eutectic point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ZrO</a:t>
                      </a:r>
                      <a:r>
                        <a:rPr kumimoji="0" lang="en-GB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- FeO - CaO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ternary eutectic point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342900" marR="0" lvl="0" indent="-342900" algn="just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Eutectic composition measurement of a realistic complex corium mixture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Argon or Air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System (atmosphere) proposed by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:</a:t>
                      </a: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French partners (1 system)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German partners (1 system)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Russian partners (1 system)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1161" name="Rectangle 729"/>
          <p:cNvSpPr>
            <a:spLocks noChangeArrowheads="1"/>
          </p:cNvSpPr>
          <p:nvPr/>
        </p:nvSpPr>
        <p:spPr bwMode="auto">
          <a:xfrm>
            <a:off x="0" y="5280025"/>
            <a:ext cx="9144000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>
            <a:spAutoFit/>
          </a:bodyPr>
          <a:lstStyle/>
          <a:p>
            <a:pPr defTabSz="762000">
              <a:buFont typeface="Wingdings" pitchFamily="2" charset="2"/>
              <a:buNone/>
              <a:tabLst>
                <a:tab pos="228600" algn="l"/>
              </a:tabLst>
            </a:pPr>
            <a:endParaRPr lang="en-US" sz="1600"/>
          </a:p>
          <a:p>
            <a:pPr defTabSz="762000">
              <a:spcBef>
                <a:spcPct val="30000"/>
              </a:spcBef>
              <a:buFont typeface="Wingdings" pitchFamily="2" charset="2"/>
              <a:buChar char="§"/>
              <a:tabLst>
                <a:tab pos="228600" algn="l"/>
              </a:tabLst>
            </a:pPr>
            <a:r>
              <a:rPr lang="en-US" sz="1800"/>
              <a:t> </a:t>
            </a:r>
            <a:r>
              <a:rPr lang="en-US" sz="1400"/>
              <a:t>At the first meeting with collaborators it was decided for the 1</a:t>
            </a:r>
            <a:r>
              <a:rPr lang="en-US" sz="1400" baseline="30000"/>
              <a:t>st</a:t>
            </a:r>
            <a:r>
              <a:rPr lang="en-US" sz="1400"/>
              <a:t> Task to carry out  several tests in  the </a:t>
            </a:r>
            <a:r>
              <a:rPr lang="ru-RU" sz="1400"/>
              <a:t> </a:t>
            </a:r>
            <a:r>
              <a:rPr lang="en-US" sz="1400"/>
              <a:t>U-ZrO</a:t>
            </a:r>
            <a:r>
              <a:rPr lang="en-US" sz="1400" baseline="-25000"/>
              <a:t>2 </a:t>
            </a:r>
            <a:r>
              <a:rPr lang="en-US" sz="1400"/>
              <a:t>section in order to determine tie-line directions and compositions of liquids in the  miscibility gap</a:t>
            </a:r>
            <a:endParaRPr lang="ru-RU" sz="14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15</a:t>
            </a:r>
            <a:r>
              <a:rPr lang="en-US" baseline="30000"/>
              <a:t>th</a:t>
            </a:r>
            <a:r>
              <a:rPr lang="en-US"/>
              <a:t> CEG-SAM Meeting, March 10-12, 2009, Villigen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6B501CE7-BB26-41E1-AC5D-1EFDEA74A429}" type="slidenum">
              <a:rPr lang="en-GB" sz="1400" b="0">
                <a:solidFill>
                  <a:srgbClr val="000099"/>
                </a:solidFill>
              </a:rPr>
              <a:pPr/>
              <a:t>6</a:t>
            </a:fld>
            <a:endParaRPr lang="en-GB" sz="1400" b="0">
              <a:solidFill>
                <a:srgbClr val="000099"/>
              </a:solidFill>
            </a:endParaRPr>
          </a:p>
        </p:txBody>
      </p:sp>
      <p:sp>
        <p:nvSpPr>
          <p:cNvPr id="585733" name="Rectangle 5"/>
          <p:cNvSpPr>
            <a:spLocks noGrp="1" noChangeArrowheads="1"/>
          </p:cNvSpPr>
          <p:nvPr>
            <p:ph type="title"/>
          </p:nvPr>
        </p:nvSpPr>
        <p:spPr>
          <a:xfrm>
            <a:off x="636588" y="223838"/>
            <a:ext cx="7772400" cy="652462"/>
          </a:xfrm>
          <a:noFill/>
          <a:ln/>
        </p:spPr>
        <p:txBody>
          <a:bodyPr/>
          <a:lstStyle/>
          <a:p>
            <a:r>
              <a:rPr lang="en-US" sz="3200">
                <a:effectLst/>
              </a:rPr>
              <a:t>Scope of work in quarters 2-3</a:t>
            </a:r>
            <a:endParaRPr lang="en-GB" sz="3200">
              <a:effectLst/>
            </a:endParaRPr>
          </a:p>
        </p:txBody>
      </p:sp>
      <p:sp>
        <p:nvSpPr>
          <p:cNvPr id="585737" name="Rectangle 9"/>
          <p:cNvSpPr>
            <a:spLocks noChangeArrowheads="1"/>
          </p:cNvSpPr>
          <p:nvPr/>
        </p:nvSpPr>
        <p:spPr bwMode="auto">
          <a:xfrm>
            <a:off x="368300" y="889000"/>
            <a:ext cx="8534400" cy="573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>
            <a:spAutoFit/>
          </a:bodyPr>
          <a:lstStyle/>
          <a:p>
            <a:pPr defTabSz="762000">
              <a:buFont typeface="Wingdings" pitchFamily="2" charset="2"/>
              <a:buNone/>
              <a:tabLst>
                <a:tab pos="228600" algn="l"/>
              </a:tabLst>
            </a:pPr>
            <a:endParaRPr lang="en-US" sz="1600"/>
          </a:p>
          <a:p>
            <a:pPr defTabSz="762000">
              <a:spcBef>
                <a:spcPct val="30000"/>
              </a:spcBef>
              <a:buFont typeface="Wingdings" pitchFamily="2" charset="2"/>
              <a:buChar char="§"/>
              <a:tabLst>
                <a:tab pos="228600" algn="l"/>
              </a:tabLst>
            </a:pPr>
            <a:r>
              <a:rPr lang="ru-RU" sz="2000"/>
              <a:t> </a:t>
            </a:r>
            <a:r>
              <a:rPr lang="en-US" sz="2000"/>
              <a:t>For LPH study of the U-Zr-O system (</a:t>
            </a:r>
            <a:r>
              <a:rPr lang="ru-RU" sz="2000"/>
              <a:t>U-ZrO</a:t>
            </a:r>
            <a:r>
              <a:rPr lang="ru-RU" sz="2000" baseline="-25000"/>
              <a:t>2</a:t>
            </a:r>
            <a:r>
              <a:rPr lang="en-US" sz="2000"/>
              <a:t> section)  NPO LUCH</a:t>
            </a:r>
            <a:r>
              <a:rPr lang="ru-RU" sz="2000"/>
              <a:t/>
            </a:r>
            <a:br>
              <a:rPr lang="ru-RU" sz="2000"/>
            </a:br>
            <a:r>
              <a:rPr lang="ru-RU" sz="2000"/>
              <a:t> </a:t>
            </a:r>
            <a:r>
              <a:rPr lang="en-US" sz="2000"/>
              <a:t> prepared </a:t>
            </a:r>
            <a:r>
              <a:rPr lang="ru-RU" sz="2000"/>
              <a:t> </a:t>
            </a:r>
            <a:r>
              <a:rPr lang="en-US" sz="2000"/>
              <a:t>specimens having the composition specified by</a:t>
            </a:r>
            <a:r>
              <a:rPr lang="ru-RU" sz="2000"/>
              <a:t/>
            </a:r>
            <a:br>
              <a:rPr lang="ru-RU" sz="2000"/>
            </a:br>
            <a:r>
              <a:rPr lang="ru-RU" sz="2000"/>
              <a:t> </a:t>
            </a:r>
            <a:r>
              <a:rPr lang="en-US" sz="2000"/>
              <a:t> collaborators</a:t>
            </a:r>
          </a:p>
          <a:p>
            <a:pPr defTabSz="762000">
              <a:spcBef>
                <a:spcPct val="30000"/>
              </a:spcBef>
              <a:buFont typeface="Wingdings" pitchFamily="2" charset="2"/>
              <a:buChar char="§"/>
              <a:tabLst>
                <a:tab pos="228600" algn="l"/>
              </a:tabLst>
            </a:pPr>
            <a:r>
              <a:rPr lang="en-US" sz="2000"/>
              <a:t> For analysis of samples of the UO</a:t>
            </a:r>
            <a:r>
              <a:rPr lang="en-US" sz="2000" baseline="-25000"/>
              <a:t>2</a:t>
            </a:r>
            <a:r>
              <a:rPr lang="en-US" sz="2000"/>
              <a:t>-SiO</a:t>
            </a:r>
            <a:r>
              <a:rPr lang="en-US" sz="2000" baseline="-25000"/>
              <a:t>2</a:t>
            </a:r>
            <a:r>
              <a:rPr lang="ru-RU" sz="2000"/>
              <a:t> </a:t>
            </a:r>
            <a:r>
              <a:rPr lang="en-US" sz="2000"/>
              <a:t>system the reference</a:t>
            </a:r>
            <a:r>
              <a:rPr lang="ru-RU" sz="2000"/>
              <a:t/>
            </a:r>
            <a:br>
              <a:rPr lang="ru-RU" sz="2000"/>
            </a:br>
            <a:r>
              <a:rPr lang="ru-RU" sz="2000"/>
              <a:t> </a:t>
            </a:r>
            <a:r>
              <a:rPr lang="en-US" sz="2000"/>
              <a:t> samples in a wide range of composition were synthesized in the</a:t>
            </a:r>
            <a:r>
              <a:rPr lang="ru-RU" sz="2000"/>
              <a:t/>
            </a:r>
            <a:br>
              <a:rPr lang="ru-RU" sz="2000"/>
            </a:br>
            <a:r>
              <a:rPr lang="ru-RU" sz="2000"/>
              <a:t> </a:t>
            </a:r>
            <a:r>
              <a:rPr lang="en-US" sz="2000"/>
              <a:t> Galakhov microfurnace to be used for the XRF</a:t>
            </a:r>
            <a:endParaRPr lang="ru-RU" sz="2000" baseline="-25000"/>
          </a:p>
          <a:p>
            <a:pPr defTabSz="762000">
              <a:spcBef>
                <a:spcPct val="30000"/>
              </a:spcBef>
              <a:buFont typeface="Wingdings" pitchFamily="2" charset="2"/>
              <a:buChar char="§"/>
              <a:tabLst>
                <a:tab pos="228600" algn="l"/>
              </a:tabLst>
            </a:pPr>
            <a:r>
              <a:rPr lang="ru-RU" sz="2000"/>
              <a:t> </a:t>
            </a:r>
            <a:r>
              <a:rPr lang="en-US" sz="2000"/>
              <a:t>For study of the</a:t>
            </a:r>
            <a:r>
              <a:rPr lang="ru-RU" sz="2000"/>
              <a:t> </a:t>
            </a:r>
            <a:r>
              <a:rPr lang="en-US" sz="2000"/>
              <a:t>ZrO</a:t>
            </a:r>
            <a:r>
              <a:rPr lang="en-GB" sz="2000" baseline="-25000"/>
              <a:t>2</a:t>
            </a:r>
            <a:r>
              <a:rPr lang="en-GB" sz="2000"/>
              <a:t>-</a:t>
            </a:r>
            <a:r>
              <a:rPr lang="en-US" sz="2000"/>
              <a:t>FeO</a:t>
            </a:r>
            <a:r>
              <a:rPr lang="en-US" sz="2000" baseline="-25000"/>
              <a:t>y</a:t>
            </a:r>
            <a:r>
              <a:rPr lang="ru-RU" sz="2000"/>
              <a:t> </a:t>
            </a:r>
            <a:r>
              <a:rPr lang="en-US" sz="2000"/>
              <a:t>system specimens were prepared by</a:t>
            </a:r>
            <a:r>
              <a:rPr lang="ru-RU" sz="2000"/>
              <a:t/>
            </a:r>
            <a:br>
              <a:rPr lang="ru-RU" sz="2000"/>
            </a:br>
            <a:r>
              <a:rPr lang="ru-RU" sz="2000"/>
              <a:t> </a:t>
            </a:r>
            <a:r>
              <a:rPr lang="en-US" sz="2000"/>
              <a:t> mechanical mixing of powders, sol-gel method and hydrothermal</a:t>
            </a:r>
            <a:r>
              <a:rPr lang="ru-RU" sz="2000"/>
              <a:t/>
            </a:r>
            <a:br>
              <a:rPr lang="ru-RU" sz="2000"/>
            </a:br>
            <a:r>
              <a:rPr lang="ru-RU" sz="2000"/>
              <a:t> </a:t>
            </a:r>
            <a:r>
              <a:rPr lang="en-US" sz="2000"/>
              <a:t> synthesis</a:t>
            </a:r>
            <a:endParaRPr lang="ru-RU" sz="2000"/>
          </a:p>
          <a:p>
            <a:pPr defTabSz="762000">
              <a:spcBef>
                <a:spcPct val="30000"/>
              </a:spcBef>
              <a:buFont typeface="Wingdings" pitchFamily="2" charset="2"/>
              <a:buChar char="§"/>
              <a:tabLst>
                <a:tab pos="228600" algn="l"/>
              </a:tabLst>
            </a:pPr>
            <a:r>
              <a:rPr lang="ru-RU" sz="2000"/>
              <a:t> </a:t>
            </a:r>
            <a:r>
              <a:rPr lang="en-US" sz="2000"/>
              <a:t>Experiments in the following systems have been performed</a:t>
            </a:r>
            <a:r>
              <a:rPr lang="ru-RU" sz="2000"/>
              <a:t>:</a:t>
            </a:r>
          </a:p>
          <a:p>
            <a:pPr marL="571500" lvl="1" defTabSz="762000">
              <a:spcBef>
                <a:spcPct val="30000"/>
              </a:spcBef>
              <a:buFontTx/>
              <a:buChar char="-"/>
              <a:tabLst>
                <a:tab pos="228600" algn="l"/>
              </a:tabLst>
            </a:pPr>
            <a:r>
              <a:rPr lang="ru-RU" sz="2000"/>
              <a:t> </a:t>
            </a:r>
            <a:r>
              <a:rPr lang="en-US" sz="2000"/>
              <a:t>UO</a:t>
            </a:r>
            <a:r>
              <a:rPr lang="en-US" sz="2000" baseline="-25000"/>
              <a:t>2</a:t>
            </a:r>
            <a:r>
              <a:rPr lang="en-US" sz="2000"/>
              <a:t>-SiO</a:t>
            </a:r>
            <a:r>
              <a:rPr lang="en-US" sz="2000" baseline="-25000"/>
              <a:t>2</a:t>
            </a:r>
            <a:endParaRPr lang="en-US" sz="2000"/>
          </a:p>
          <a:p>
            <a:pPr marL="571500" lvl="1" defTabSz="762000">
              <a:spcBef>
                <a:spcPct val="30000"/>
              </a:spcBef>
              <a:buFontTx/>
              <a:buChar char="-"/>
              <a:tabLst>
                <a:tab pos="228600" algn="l"/>
              </a:tabLst>
            </a:pPr>
            <a:r>
              <a:rPr lang="en-US" sz="2000"/>
              <a:t> UO</a:t>
            </a:r>
            <a:r>
              <a:rPr lang="en-US" sz="2000" baseline="-25000"/>
              <a:t>2</a:t>
            </a:r>
            <a:r>
              <a:rPr lang="en-US" sz="2000"/>
              <a:t>-CaO</a:t>
            </a:r>
          </a:p>
          <a:p>
            <a:pPr marL="571500" lvl="1" defTabSz="762000">
              <a:spcBef>
                <a:spcPct val="30000"/>
              </a:spcBef>
              <a:buFontTx/>
              <a:buChar char="-"/>
              <a:tabLst>
                <a:tab pos="228600" algn="l"/>
              </a:tabLst>
            </a:pPr>
            <a:r>
              <a:rPr lang="en-US" sz="2000"/>
              <a:t> ZrO</a:t>
            </a:r>
            <a:r>
              <a:rPr lang="en-GB" sz="2000" baseline="-25000"/>
              <a:t>2</a:t>
            </a:r>
            <a:r>
              <a:rPr lang="en-GB" sz="2000"/>
              <a:t>-</a:t>
            </a:r>
            <a:r>
              <a:rPr lang="en-US" sz="2000"/>
              <a:t>FeO</a:t>
            </a:r>
            <a:r>
              <a:rPr lang="en-US" sz="2000" baseline="-25000"/>
              <a:t>y</a:t>
            </a:r>
            <a:endParaRPr lang="ru-RU" sz="2000" baseline="-25000"/>
          </a:p>
          <a:p>
            <a:pPr marL="571500" lvl="1" defTabSz="762000">
              <a:spcBef>
                <a:spcPct val="30000"/>
              </a:spcBef>
              <a:buFontTx/>
              <a:buChar char="-"/>
              <a:tabLst>
                <a:tab pos="228600" algn="l"/>
              </a:tabLst>
            </a:pPr>
            <a:endParaRPr lang="ru-RU" sz="2000"/>
          </a:p>
          <a:p>
            <a:pPr defTabSz="762000">
              <a:spcBef>
                <a:spcPct val="30000"/>
              </a:spcBef>
              <a:buFont typeface="Wingdings" pitchFamily="2" charset="2"/>
              <a:buChar char="§"/>
              <a:tabLst>
                <a:tab pos="228600" algn="l"/>
              </a:tabLst>
            </a:pPr>
            <a:endParaRPr lang="ru-RU" sz="20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15</a:t>
            </a:r>
            <a:r>
              <a:rPr lang="en-US" baseline="30000"/>
              <a:t>th</a:t>
            </a:r>
            <a:r>
              <a:rPr lang="en-US"/>
              <a:t> CEG-SAM Meeting, March 10-12, 2009, Villigen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AAC69015-313E-458B-A99E-921D4CDEACBE}" type="slidenum">
              <a:rPr lang="en-GB" sz="1400" b="0">
                <a:solidFill>
                  <a:srgbClr val="000099"/>
                </a:solidFill>
              </a:rPr>
              <a:pPr/>
              <a:t>7</a:t>
            </a:fld>
            <a:endParaRPr lang="en-GB" sz="1400" b="0">
              <a:solidFill>
                <a:srgbClr val="000099"/>
              </a:solidFill>
            </a:endParaRPr>
          </a:p>
        </p:txBody>
      </p:sp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200">
                <a:effectLst/>
              </a:rPr>
              <a:t>Scope of work in quarters</a:t>
            </a:r>
            <a:r>
              <a:rPr lang="ru-RU" sz="3200">
                <a:effectLst/>
              </a:rPr>
              <a:t> </a:t>
            </a:r>
            <a:r>
              <a:rPr lang="en-US" sz="3200">
                <a:effectLst/>
              </a:rPr>
              <a:t>2-3   </a:t>
            </a:r>
            <a:r>
              <a:rPr lang="ru-RU" sz="3200">
                <a:effectLst/>
              </a:rPr>
              <a:t>(2)</a:t>
            </a:r>
            <a:endParaRPr lang="en-GB" sz="3200">
              <a:effectLst/>
            </a:endParaRPr>
          </a:p>
        </p:txBody>
      </p:sp>
      <p:sp>
        <p:nvSpPr>
          <p:cNvPr id="668675" name="Rectangle 3"/>
          <p:cNvSpPr>
            <a:spLocks noChangeArrowheads="1"/>
          </p:cNvSpPr>
          <p:nvPr/>
        </p:nvSpPr>
        <p:spPr bwMode="auto">
          <a:xfrm>
            <a:off x="139700" y="4695825"/>
            <a:ext cx="9340850" cy="176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>
            <a:spAutoFit/>
          </a:bodyPr>
          <a:lstStyle/>
          <a:p>
            <a:pPr defTabSz="762000">
              <a:buFont typeface="Wingdings" pitchFamily="2" charset="2"/>
              <a:buNone/>
              <a:tabLst>
                <a:tab pos="228600" algn="l"/>
              </a:tabLst>
            </a:pPr>
            <a:endParaRPr lang="en-US" sz="1600"/>
          </a:p>
          <a:p>
            <a:pPr defTabSz="762000">
              <a:spcBef>
                <a:spcPct val="30000"/>
              </a:spcBef>
              <a:buFont typeface="Wingdings" pitchFamily="2" charset="2"/>
              <a:buChar char="§"/>
              <a:tabLst>
                <a:tab pos="228600" algn="l"/>
              </a:tabLst>
            </a:pPr>
            <a:r>
              <a:rPr lang="en-US" sz="1800" b="0"/>
              <a:t> PRS experiments were performed on the Rasplav-4 setup with 5.28 MHz frequency</a:t>
            </a:r>
          </a:p>
          <a:p>
            <a:pPr defTabSz="762000">
              <a:spcBef>
                <a:spcPct val="30000"/>
              </a:spcBef>
              <a:buFont typeface="Wingdings" pitchFamily="2" charset="2"/>
              <a:buChar char="§"/>
              <a:tabLst>
                <a:tab pos="228600" algn="l"/>
              </a:tabLst>
            </a:pPr>
            <a:r>
              <a:rPr lang="ru-RU" sz="1800" b="0"/>
              <a:t> </a:t>
            </a:r>
            <a:r>
              <a:rPr lang="en-US" sz="1800" b="0"/>
              <a:t>GPRS experiments were performed in the Galakhov microfurnace</a:t>
            </a:r>
          </a:p>
          <a:p>
            <a:pPr defTabSz="762000">
              <a:spcBef>
                <a:spcPct val="30000"/>
              </a:spcBef>
              <a:buFont typeface="Wingdings" pitchFamily="2" charset="2"/>
              <a:buChar char="§"/>
              <a:tabLst>
                <a:tab pos="228600" algn="l"/>
              </a:tabLst>
            </a:pPr>
            <a:r>
              <a:rPr lang="en-US" sz="1800" b="0"/>
              <a:t> HPRS experiments were performed using a high-temperature microscope</a:t>
            </a:r>
            <a:endParaRPr lang="ru-RU" sz="1800" b="0"/>
          </a:p>
          <a:p>
            <a:pPr defTabSz="762000">
              <a:spcBef>
                <a:spcPct val="30000"/>
              </a:spcBef>
              <a:buFont typeface="Wingdings" pitchFamily="2" charset="2"/>
              <a:buChar char="§"/>
              <a:tabLst>
                <a:tab pos="228600" algn="l"/>
              </a:tabLst>
            </a:pPr>
            <a:endParaRPr lang="ru-RU" sz="1800" b="0"/>
          </a:p>
        </p:txBody>
      </p:sp>
      <p:graphicFrame>
        <p:nvGraphicFramePr>
          <p:cNvPr id="668676" name="Object 4"/>
          <p:cNvGraphicFramePr>
            <a:graphicFrameLocks noChangeAspect="1"/>
          </p:cNvGraphicFramePr>
          <p:nvPr>
            <p:ph idx="1"/>
          </p:nvPr>
        </p:nvGraphicFramePr>
        <p:xfrm>
          <a:off x="444500" y="690563"/>
          <a:ext cx="8394700" cy="462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678" name="Документ" r:id="rId4" imgW="6236886" imgH="3437103" progId="Word.Document.8">
                  <p:embed/>
                </p:oleObj>
              </mc:Choice>
              <mc:Fallback>
                <p:oleObj name="Документ" r:id="rId4" imgW="6236886" imgH="3437103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0" y="690563"/>
                        <a:ext cx="8394700" cy="462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15</a:t>
            </a:r>
            <a:r>
              <a:rPr lang="en-US" baseline="30000"/>
              <a:t>th</a:t>
            </a:r>
            <a:r>
              <a:rPr lang="en-US"/>
              <a:t> CEG-SAM Meeting, March 10-12, 2009, Villigen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935E621F-CE8B-4EE6-92B0-1D4D9798FF4B}" type="slidenum">
              <a:rPr lang="en-GB" sz="1400" b="0">
                <a:solidFill>
                  <a:srgbClr val="000099"/>
                </a:solidFill>
              </a:rPr>
              <a:pPr/>
              <a:t>8</a:t>
            </a:fld>
            <a:endParaRPr lang="en-GB" sz="1400" b="0">
              <a:solidFill>
                <a:srgbClr val="000099"/>
              </a:solidFill>
            </a:endParaRPr>
          </a:p>
        </p:txBody>
      </p:sp>
      <p:sp>
        <p:nvSpPr>
          <p:cNvPr id="703495" name="Rectangle 7"/>
          <p:cNvSpPr>
            <a:spLocks noChangeArrowheads="1"/>
          </p:cNvSpPr>
          <p:nvPr/>
        </p:nvSpPr>
        <p:spPr bwMode="auto">
          <a:xfrm>
            <a:off x="0" y="34925"/>
            <a:ext cx="91440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sz="3200">
                <a:solidFill>
                  <a:srgbClr val="000099"/>
                </a:solidFill>
              </a:rPr>
              <a:t>U-Zr-O </a:t>
            </a:r>
            <a:r>
              <a:rPr lang="en-US" sz="3200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system (</a:t>
            </a:r>
            <a:r>
              <a:rPr lang="en-US" sz="3200">
                <a:solidFill>
                  <a:srgbClr val="000099"/>
                </a:solidFill>
              </a:rPr>
              <a:t>UO</a:t>
            </a:r>
            <a:r>
              <a:rPr lang="en-US" sz="3200" baseline="-25000">
                <a:solidFill>
                  <a:srgbClr val="000099"/>
                </a:solidFill>
              </a:rPr>
              <a:t>2</a:t>
            </a:r>
            <a:r>
              <a:rPr lang="en-US" sz="3200">
                <a:solidFill>
                  <a:srgbClr val="000099"/>
                </a:solidFill>
              </a:rPr>
              <a:t>-Zr section)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 </a:t>
            </a:r>
            <a:endParaRPr lang="ru-RU" sz="24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03502" name="Rectangle 14"/>
          <p:cNvSpPr>
            <a:spLocks noChangeArrowheads="1"/>
          </p:cNvSpPr>
          <p:nvPr/>
        </p:nvSpPr>
        <p:spPr bwMode="auto">
          <a:xfrm>
            <a:off x="266700" y="3284538"/>
            <a:ext cx="6122988" cy="381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defTabSz="762000">
              <a:buFont typeface="Wingdings" pitchFamily="2" charset="2"/>
              <a:buNone/>
            </a:pPr>
            <a:r>
              <a:rPr lang="en-US" sz="1400"/>
              <a:t>	</a:t>
            </a:r>
            <a:r>
              <a:rPr lang="en-US" sz="1800" b="0" u="sng"/>
              <a:t>Hydride technology of U and Zr preparation</a:t>
            </a:r>
          </a:p>
          <a:p>
            <a:pPr marL="457200" indent="-457200" defTabSz="762000">
              <a:buFont typeface="Wingdings" pitchFamily="2" charset="2"/>
              <a:buNone/>
            </a:pPr>
            <a:endParaRPr lang="ru-RU" sz="1800" b="0" u="sng"/>
          </a:p>
          <a:p>
            <a:pPr marL="457200" indent="-457200" defTabSz="762000">
              <a:buFont typeface="Wingdings" pitchFamily="2" charset="2"/>
              <a:buChar char="Ø"/>
            </a:pPr>
            <a:r>
              <a:rPr lang="en-US" sz="1800" b="0"/>
              <a:t>Hydration in a high-purity hydrogen </a:t>
            </a:r>
            <a:r>
              <a:rPr lang="ru-RU" sz="1800" b="0"/>
              <a:t> </a:t>
            </a:r>
            <a:r>
              <a:rPr lang="en-US" sz="1800" b="0"/>
              <a:t>in a tungsten crucible</a:t>
            </a:r>
            <a:endParaRPr lang="ru-RU" sz="1800" b="0"/>
          </a:p>
          <a:p>
            <a:pPr marL="457200" indent="-457200" defTabSz="762000">
              <a:buFont typeface="Wingdings" pitchFamily="2" charset="2"/>
              <a:buChar char="Ø"/>
            </a:pPr>
            <a:r>
              <a:rPr lang="en-US" sz="1800" b="0"/>
              <a:t>Charging into a tungsten tube</a:t>
            </a:r>
            <a:endParaRPr lang="ru-RU" sz="1800" b="0">
              <a:solidFill>
                <a:srgbClr val="00CC00"/>
              </a:solidFill>
            </a:endParaRPr>
          </a:p>
          <a:p>
            <a:pPr marL="457200" indent="-457200" defTabSz="762000">
              <a:buFont typeface="Wingdings" pitchFamily="2" charset="2"/>
              <a:buChar char="Ø"/>
            </a:pPr>
            <a:r>
              <a:rPr lang="en-US" sz="1800" b="0"/>
              <a:t>Sintering in pressurized container</a:t>
            </a:r>
            <a:endParaRPr lang="ru-RU" sz="1800" b="0"/>
          </a:p>
          <a:p>
            <a:pPr marL="457200" indent="-457200" defTabSz="762000">
              <a:buFont typeface="Wingdings" pitchFamily="2" charset="2"/>
              <a:buChar char="Ø"/>
            </a:pPr>
            <a:r>
              <a:rPr lang="en-US" sz="1800" b="0"/>
              <a:t>Cutting of tungsten tube with a specimen</a:t>
            </a:r>
            <a:endParaRPr lang="ru-RU" sz="1800" b="0"/>
          </a:p>
          <a:p>
            <a:pPr marL="457200" indent="-457200" defTabSz="762000">
              <a:buFont typeface="Wingdings" pitchFamily="2" charset="2"/>
              <a:buChar char="Ø"/>
            </a:pPr>
            <a:r>
              <a:rPr lang="en-US" sz="1800" b="0"/>
              <a:t>Electro-erosion cutting into pellets approx. 3 mm high</a:t>
            </a:r>
            <a:endParaRPr lang="ru-RU" sz="1800" b="0"/>
          </a:p>
          <a:p>
            <a:pPr marL="457200" indent="-457200" defTabSz="762000">
              <a:buFont typeface="Wingdings" pitchFamily="2" charset="2"/>
              <a:buChar char="Ø"/>
            </a:pPr>
            <a:r>
              <a:rPr lang="en-US" sz="1800" b="0"/>
              <a:t>Surface polishing and ultrasonic cleaning</a:t>
            </a:r>
            <a:endParaRPr lang="ru-RU" sz="1800" b="0"/>
          </a:p>
          <a:p>
            <a:pPr marL="457200" indent="-457200" defTabSz="762000">
              <a:buFont typeface="Wingdings" pitchFamily="2" charset="2"/>
              <a:buChar char="Ø"/>
            </a:pPr>
            <a:r>
              <a:rPr lang="en-US" sz="1800" b="0"/>
              <a:t>X-ray</a:t>
            </a:r>
            <a:r>
              <a:rPr lang="ru-RU" sz="1800" b="0"/>
              <a:t>,</a:t>
            </a:r>
            <a:r>
              <a:rPr lang="en-US" sz="1800" b="0"/>
              <a:t> micro and chemical analysis</a:t>
            </a:r>
            <a:endParaRPr lang="ru-RU" sz="1800" b="0"/>
          </a:p>
          <a:p>
            <a:pPr marL="457200" indent="-457200" defTabSz="762000">
              <a:buFont typeface="Wingdings" pitchFamily="2" charset="2"/>
              <a:buNone/>
            </a:pPr>
            <a:r>
              <a:rPr lang="ru-RU"/>
              <a:t> </a:t>
            </a:r>
            <a:endParaRPr lang="en-US" sz="1800"/>
          </a:p>
          <a:p>
            <a:pPr marL="457200" indent="-457200" defTabSz="762000"/>
            <a:r>
              <a:rPr lang="en-US" sz="1800"/>
              <a:t/>
            </a:r>
            <a:br>
              <a:rPr lang="en-US" sz="1800"/>
            </a:br>
            <a:endParaRPr lang="ru-RU" sz="1800"/>
          </a:p>
        </p:txBody>
      </p:sp>
      <p:sp>
        <p:nvSpPr>
          <p:cNvPr id="703503" name="Text Box 15"/>
          <p:cNvSpPr txBox="1">
            <a:spLocks noChangeArrowheads="1"/>
          </p:cNvSpPr>
          <p:nvPr/>
        </p:nvSpPr>
        <p:spPr bwMode="auto">
          <a:xfrm>
            <a:off x="963613" y="2824163"/>
            <a:ext cx="40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7145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2860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1600">
                <a:latin typeface="Arial" pitchFamily="34" charset="0"/>
              </a:rPr>
              <a:t>1</a:t>
            </a:r>
          </a:p>
        </p:txBody>
      </p:sp>
      <p:sp>
        <p:nvSpPr>
          <p:cNvPr id="703504" name="Text Box 16"/>
          <p:cNvSpPr txBox="1">
            <a:spLocks noChangeArrowheads="1"/>
          </p:cNvSpPr>
          <p:nvPr/>
        </p:nvSpPr>
        <p:spPr bwMode="auto">
          <a:xfrm>
            <a:off x="3270250" y="2568575"/>
            <a:ext cx="40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7145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2860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1600">
                <a:latin typeface="Arial" pitchFamily="34" charset="0"/>
              </a:rPr>
              <a:t>2</a:t>
            </a:r>
          </a:p>
        </p:txBody>
      </p:sp>
      <p:sp>
        <p:nvSpPr>
          <p:cNvPr id="703505" name="Text Box 17"/>
          <p:cNvSpPr txBox="1">
            <a:spLocks noChangeArrowheads="1"/>
          </p:cNvSpPr>
          <p:nvPr/>
        </p:nvSpPr>
        <p:spPr bwMode="auto">
          <a:xfrm>
            <a:off x="5534025" y="3330575"/>
            <a:ext cx="40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7145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2860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1600">
                <a:latin typeface="Arial" pitchFamily="34" charset="0"/>
              </a:rPr>
              <a:t>3</a:t>
            </a:r>
          </a:p>
        </p:txBody>
      </p:sp>
      <p:sp>
        <p:nvSpPr>
          <p:cNvPr id="703506" name="Text Box 18"/>
          <p:cNvSpPr txBox="1">
            <a:spLocks noChangeArrowheads="1"/>
          </p:cNvSpPr>
          <p:nvPr/>
        </p:nvSpPr>
        <p:spPr bwMode="auto">
          <a:xfrm>
            <a:off x="7493000" y="3375025"/>
            <a:ext cx="40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7145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2860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1600">
                <a:latin typeface="Arial" pitchFamily="34" charset="0"/>
              </a:rPr>
              <a:t>4</a:t>
            </a:r>
          </a:p>
        </p:txBody>
      </p:sp>
      <p:sp>
        <p:nvSpPr>
          <p:cNvPr id="703507" name="Text Box 19"/>
          <p:cNvSpPr txBox="1">
            <a:spLocks noChangeArrowheads="1"/>
          </p:cNvSpPr>
          <p:nvPr/>
        </p:nvSpPr>
        <p:spPr bwMode="auto">
          <a:xfrm>
            <a:off x="7446963" y="5500688"/>
            <a:ext cx="574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7145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2860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1600">
                <a:latin typeface="Arial" pitchFamily="34" charset="0"/>
              </a:rPr>
              <a:t>5-6</a:t>
            </a:r>
          </a:p>
        </p:txBody>
      </p:sp>
      <p:sp>
        <p:nvSpPr>
          <p:cNvPr id="703510" name="Rectangle 22"/>
          <p:cNvSpPr>
            <a:spLocks noChangeArrowheads="1"/>
          </p:cNvSpPr>
          <p:nvPr/>
        </p:nvSpPr>
        <p:spPr bwMode="auto">
          <a:xfrm>
            <a:off x="854075" y="314325"/>
            <a:ext cx="8215313" cy="93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cs typeface="Times New Roman" pitchFamily="18" charset="0"/>
              </a:rPr>
              <a:t>Specimen synthesis and control of composition</a:t>
            </a:r>
            <a:endParaRPr lang="ru-RU" sz="2400"/>
          </a:p>
        </p:txBody>
      </p:sp>
      <p:pic>
        <p:nvPicPr>
          <p:cNvPr id="703513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054100"/>
            <a:ext cx="1649412" cy="170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3514" name="Picture 2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5" y="1065213"/>
            <a:ext cx="2673350" cy="137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3515" name="Picture 2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1087438"/>
            <a:ext cx="1871663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3516" name="Picture 2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75" y="1076325"/>
            <a:ext cx="1458913" cy="223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3517" name="Picture 2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3797300"/>
            <a:ext cx="1562100" cy="160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15</a:t>
            </a:r>
            <a:r>
              <a:rPr lang="en-US" baseline="30000"/>
              <a:t>th</a:t>
            </a:r>
            <a:r>
              <a:rPr lang="en-US"/>
              <a:t> CEG-SAM Meeting, March 10-12, 2009, Villigen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47DDB5A7-1A45-4F79-A939-BF8119EAC136}" type="slidenum">
              <a:rPr lang="en-GB" sz="1400" b="0">
                <a:solidFill>
                  <a:srgbClr val="000099"/>
                </a:solidFill>
              </a:rPr>
              <a:pPr/>
              <a:t>9</a:t>
            </a:fld>
            <a:endParaRPr lang="en-GB" sz="1400" b="0">
              <a:solidFill>
                <a:srgbClr val="000099"/>
              </a:solidFill>
            </a:endParaRPr>
          </a:p>
        </p:txBody>
      </p:sp>
      <p:sp>
        <p:nvSpPr>
          <p:cNvPr id="707586" name="Rectangle 2"/>
          <p:cNvSpPr>
            <a:spLocks noChangeArrowheads="1"/>
          </p:cNvSpPr>
          <p:nvPr/>
        </p:nvSpPr>
        <p:spPr bwMode="auto">
          <a:xfrm>
            <a:off x="-236538" y="0"/>
            <a:ext cx="939006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sz="3200">
                <a:solidFill>
                  <a:srgbClr val="000099"/>
                </a:solidFill>
              </a:rPr>
              <a:t>U-Zr-O </a:t>
            </a:r>
            <a:r>
              <a:rPr lang="en-US" sz="3200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system:</a:t>
            </a:r>
            <a:r>
              <a:rPr lang="ru-RU" sz="3200">
                <a:solidFill>
                  <a:srgbClr val="000099"/>
                </a:solidFill>
              </a:rPr>
              <a:t> </a:t>
            </a:r>
            <a:r>
              <a:rPr lang="en-US" sz="3200">
                <a:solidFill>
                  <a:srgbClr val="000099"/>
                </a:solidFill>
              </a:rPr>
              <a:t>specimen synthesis (2)</a:t>
            </a:r>
            <a:endParaRPr lang="ru-RU" sz="3200">
              <a:solidFill>
                <a:srgbClr val="000099"/>
              </a:solidFill>
            </a:endParaRPr>
          </a:p>
        </p:txBody>
      </p:sp>
      <p:graphicFrame>
        <p:nvGraphicFramePr>
          <p:cNvPr id="707605" name="Object 21"/>
          <p:cNvGraphicFramePr>
            <a:graphicFrameLocks noChangeAspect="1"/>
          </p:cNvGraphicFramePr>
          <p:nvPr>
            <p:ph sz="half" idx="1"/>
          </p:nvPr>
        </p:nvGraphicFramePr>
        <p:xfrm>
          <a:off x="0" y="3956050"/>
          <a:ext cx="9415463" cy="230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620" name="Документ" r:id="rId4" imgW="7506548" imgH="1841667" progId="Word.Document.8">
                  <p:embed/>
                </p:oleObj>
              </mc:Choice>
              <mc:Fallback>
                <p:oleObj name="Документ" r:id="rId4" imgW="7506548" imgH="1841667" progId="Word.Document.8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956050"/>
                        <a:ext cx="9415463" cy="230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 algn="ctr">
                            <a:solidFill>
                              <a:schemeClr val="accent2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7607" name="Rectangle 23"/>
          <p:cNvSpPr>
            <a:spLocks noChangeArrowheads="1"/>
          </p:cNvSpPr>
          <p:nvPr/>
        </p:nvSpPr>
        <p:spPr bwMode="auto">
          <a:xfrm>
            <a:off x="358775" y="893763"/>
            <a:ext cx="3821113" cy="130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cs typeface="Times New Roman" pitchFamily="18" charset="0"/>
              </a:rPr>
              <a:t>Characteristics of synthesized specimens</a:t>
            </a:r>
            <a:r>
              <a:rPr lang="ru-RU" sz="2000">
                <a:cs typeface="Times New Roman" pitchFamily="18" charset="0"/>
              </a:rPr>
              <a:t> </a:t>
            </a:r>
            <a:endParaRPr lang="ru-RU" sz="2000"/>
          </a:p>
        </p:txBody>
      </p:sp>
      <p:sp>
        <p:nvSpPr>
          <p:cNvPr id="707617" name="Rectangle 33"/>
          <p:cNvSpPr>
            <a:spLocks noChangeArrowheads="1"/>
          </p:cNvSpPr>
          <p:nvPr/>
        </p:nvSpPr>
        <p:spPr bwMode="auto">
          <a:xfrm>
            <a:off x="169863" y="2671763"/>
            <a:ext cx="4714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8163" lvl="3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800" b="0"/>
              <a:t>Initial materials</a:t>
            </a:r>
            <a:br>
              <a:rPr lang="en-US" sz="1800" b="0"/>
            </a:br>
            <a:r>
              <a:rPr lang="en-US" sz="1800" b="0"/>
              <a:t>   UO</a:t>
            </a:r>
            <a:r>
              <a:rPr lang="en-GB" sz="1800" b="0" baseline="-25000"/>
              <a:t>2</a:t>
            </a:r>
            <a:r>
              <a:rPr lang="en-GB" sz="1800" b="0"/>
              <a:t> and ZrO</a:t>
            </a:r>
            <a:r>
              <a:rPr lang="en-GB" sz="1800" b="0" baseline="-25000"/>
              <a:t>2</a:t>
            </a:r>
            <a:r>
              <a:rPr lang="en-GB" sz="1800" b="0"/>
              <a:t> of &gt;99.</a:t>
            </a:r>
            <a:r>
              <a:rPr lang="ru-RU" sz="1800" b="0"/>
              <a:t>85 </a:t>
            </a:r>
            <a:r>
              <a:rPr lang="en-US" sz="1800" b="0"/>
              <a:t>% purity</a:t>
            </a:r>
          </a:p>
        </p:txBody>
      </p:sp>
      <p:grpSp>
        <p:nvGrpSpPr>
          <p:cNvPr id="707619" name="Group 35"/>
          <p:cNvGrpSpPr>
            <a:grpSpLocks/>
          </p:cNvGrpSpPr>
          <p:nvPr/>
        </p:nvGrpSpPr>
        <p:grpSpPr bwMode="auto">
          <a:xfrm>
            <a:off x="5375275" y="614363"/>
            <a:ext cx="3224213" cy="2995612"/>
            <a:chOff x="2946" y="299"/>
            <a:chExt cx="2031" cy="1887"/>
          </a:xfrm>
        </p:grpSpPr>
        <p:grpSp>
          <p:nvGrpSpPr>
            <p:cNvPr id="707615" name="Group 31"/>
            <p:cNvGrpSpPr>
              <a:grpSpLocks/>
            </p:cNvGrpSpPr>
            <p:nvPr/>
          </p:nvGrpSpPr>
          <p:grpSpPr bwMode="auto">
            <a:xfrm>
              <a:off x="2946" y="299"/>
              <a:ext cx="2031" cy="1887"/>
              <a:chOff x="3258" y="307"/>
              <a:chExt cx="1807" cy="1438"/>
            </a:xfrm>
          </p:grpSpPr>
          <p:sp>
            <p:nvSpPr>
              <p:cNvPr id="707612" name="Text Box 28"/>
              <p:cNvSpPr txBox="1">
                <a:spLocks noChangeArrowheads="1"/>
              </p:cNvSpPr>
              <p:nvPr/>
            </p:nvSpPr>
            <p:spPr bwMode="auto">
              <a:xfrm>
                <a:off x="4617" y="1613"/>
                <a:ext cx="448" cy="1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accent2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 Unicode MS" pitchFamily="34" charset="-128"/>
                  </a:defRPr>
                </a:lvl1pPr>
                <a:lvl2pPr marL="571500">
                  <a:defRPr sz="2400">
                    <a:solidFill>
                      <a:schemeClr val="tx1"/>
                    </a:solidFill>
                    <a:latin typeface="Arial Unicode MS" pitchFamily="34" charset="-128"/>
                  </a:defRPr>
                </a:lvl2pPr>
                <a:lvl3pPr marL="1143000">
                  <a:defRPr sz="24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714500">
                  <a:defRPr sz="2400">
                    <a:solidFill>
                      <a:schemeClr val="tx1"/>
                    </a:solidFill>
                    <a:latin typeface="Arial Unicode MS" pitchFamily="34" charset="-128"/>
                  </a:defRPr>
                </a:lvl4pPr>
                <a:lvl5pPr marL="2286000">
                  <a:defRPr sz="2400">
                    <a:solidFill>
                      <a:schemeClr val="tx1"/>
                    </a:solidFill>
                    <a:latin typeface="Arial Unicode MS" pitchFamily="34" charset="-128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pitchFamily="34" charset="-128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pitchFamily="34" charset="-128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pitchFamily="34" charset="-128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200">
                    <a:latin typeface="Arial" pitchFamily="34" charset="0"/>
                  </a:rPr>
                  <a:t>50</a:t>
                </a:r>
                <a:r>
                  <a:rPr lang="en-US" sz="1200">
                    <a:latin typeface="Arial" pitchFamily="34" charset="0"/>
                    <a:cs typeface="Arial" pitchFamily="34" charset="0"/>
                  </a:rPr>
                  <a:t>µm</a:t>
                </a:r>
              </a:p>
            </p:txBody>
          </p:sp>
          <p:pic>
            <p:nvPicPr>
              <p:cNvPr id="707614" name="Picture 30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58" y="307"/>
                <a:ext cx="1723" cy="13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accent2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707618" name="Line 34"/>
            <p:cNvSpPr>
              <a:spLocks noChangeShapeType="1"/>
            </p:cNvSpPr>
            <p:nvPr/>
          </p:nvSpPr>
          <p:spPr bwMode="auto">
            <a:xfrm>
              <a:off x="4488" y="2168"/>
              <a:ext cx="3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1553</Words>
  <Application>Microsoft Office PowerPoint</Application>
  <PresentationFormat>Bildschirmpräsentation (4:3)</PresentationFormat>
  <Paragraphs>293</Paragraphs>
  <Slides>25</Slides>
  <Notes>23</Notes>
  <HiddenSlides>0</HiddenSlides>
  <MMClips>1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25</vt:i4>
      </vt:variant>
    </vt:vector>
  </HeadingPairs>
  <TitlesOfParts>
    <vt:vector size="35" baseType="lpstr">
      <vt:lpstr>Arial Unicode MS</vt:lpstr>
      <vt:lpstr>Arial</vt:lpstr>
      <vt:lpstr>Times New Roman CYR</vt:lpstr>
      <vt:lpstr>Times New Roman</vt:lpstr>
      <vt:lpstr>Wingdings</vt:lpstr>
      <vt:lpstr>Tahoma</vt:lpstr>
      <vt:lpstr>Symbol</vt:lpstr>
      <vt:lpstr>Оформление по умолчанию</vt:lpstr>
      <vt:lpstr>CorelDRAW 7.0 Graphic</vt:lpstr>
      <vt:lpstr>Документ Microsoft Word</vt:lpstr>
      <vt:lpstr> Progress report on the ISTC project #3813: Phase relation in corium systems  (PRECOS)  </vt:lpstr>
      <vt:lpstr>Contents</vt:lpstr>
      <vt:lpstr>PRECOS project general information </vt:lpstr>
      <vt:lpstr>Project objectives</vt:lpstr>
      <vt:lpstr>PRECOS test matrix </vt:lpstr>
      <vt:lpstr>Scope of work in quarters 2-3</vt:lpstr>
      <vt:lpstr>Scope of work in quarters 2-3   (2)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report PRECOS ISTC project</dc:title>
  <dc:subject>15 CEG-SAM</dc:subject>
  <dc:creator>S Bechta</dc:creator>
  <cp:lastModifiedBy>Peters, Ursula</cp:lastModifiedBy>
  <cp:revision>833</cp:revision>
  <cp:lastPrinted>2001-10-30T08:59:27Z</cp:lastPrinted>
  <dcterms:created xsi:type="dcterms:W3CDTF">1998-10-12T06:52:06Z</dcterms:created>
  <dcterms:modified xsi:type="dcterms:W3CDTF">2012-10-18T18:09:11Z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asmolov@nsi.kiae.ru</vt:lpwstr>
  </property>
  <property fmtid="{D5CDD505-2E9C-101B-9397-08002B2CF9AE}" pid="8" name="HomePage">
    <vt:lpwstr>http:\\www.nsi.kiae.ru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10140862</vt:i4>
  </property>
  <property fmtid="{D5CDD505-2E9C-101B-9397-08002B2CF9AE}" pid="14" name="TextColor">
    <vt:i4>0</vt:i4>
  </property>
  <property fmtid="{D5CDD505-2E9C-101B-9397-08002B2CF9AE}" pid="15" name="LinkColor">
    <vt:i4>16711680</vt:i4>
  </property>
  <property fmtid="{D5CDD505-2E9C-101B-9397-08002B2CF9AE}" pid="16" name="VisitedColor">
    <vt:i4>10040268</vt:i4>
  </property>
  <property fmtid="{D5CDD505-2E9C-101B-9397-08002B2CF9AE}" pid="17" name="TransparentButton">
    <vt:i4>-1</vt:i4>
  </property>
  <property fmtid="{D5CDD505-2E9C-101B-9397-08002B2CF9AE}" pid="18" name="ButtonType">
    <vt:i4>1</vt:i4>
  </property>
  <property fmtid="{D5CDD505-2E9C-101B-9397-08002B2CF9AE}" pid="19" name="ShowNotes">
    <vt:bool>true</vt:bool>
  </property>
  <property fmtid="{D5CDD505-2E9C-101B-9397-08002B2CF9AE}" pid="20" name="NavBtnPos">
    <vt:i4>1</vt:i4>
  </property>
  <property fmtid="{D5CDD505-2E9C-101B-9397-08002B2CF9AE}" pid="21" name="OutputDir">
    <vt:lpwstr>C:\PRG10\ASMOLOV</vt:lpwstr>
  </property>
  <property fmtid="{D5CDD505-2E9C-101B-9397-08002B2CF9AE}" pid="22" name="Description0">
    <vt:lpwstr/>
  </property>
</Properties>
</file>