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84" r:id="rId4"/>
    <p:sldId id="273" r:id="rId5"/>
    <p:sldId id="285" r:id="rId6"/>
    <p:sldId id="270" r:id="rId7"/>
    <p:sldId id="260" r:id="rId8"/>
    <p:sldId id="259" r:id="rId9"/>
    <p:sldId id="258" r:id="rId10"/>
    <p:sldId id="271" r:id="rId11"/>
    <p:sldId id="272" r:id="rId12"/>
    <p:sldId id="274" r:id="rId13"/>
    <p:sldId id="263" r:id="rId14"/>
    <p:sldId id="286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7" r:id="rId2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>
        <p:scale>
          <a:sx n="87" d="100"/>
          <a:sy n="87" d="100"/>
        </p:scale>
        <p:origin x="-118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051229-0DC8-4430-95BB-4D5BF8BB62B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1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D5C5C-BC44-4878-BDE4-1D2DB322F9F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7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7C1F8-C07F-4A34-AE46-96CB6114192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9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91F6B-AAC8-4546-9965-43A1D719B53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7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42FD9-FD45-4F68-9668-C91B4802D92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0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2856-7E13-411F-A5E5-64679AC8E1D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1D167-181C-488F-9F8B-2078CC166F8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6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A5669-9CE0-4A71-B717-DECB43CE440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2B4F-7A67-4647-9710-B799C8C3B05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9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62D9-D460-4B24-8EBA-D0D86712D5F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0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22E12-58AD-4DCE-9A7A-B2FC947F935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8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B03D-3E07-4E1B-9034-E1BD6099310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45FF2F-A11A-4157-B32B-642D2678818F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03225" y="1000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 </a:t>
            </a:r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73038"/>
            <a:ext cx="7635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7th Meeting CEG-SAM	          </a:t>
            </a:r>
            <a:r>
              <a:rPr lang="en-US" sz="1600">
                <a:cs typeface="Arial" charset="0"/>
              </a:rPr>
              <a:t>GRS Cologne 		     February 28-March 1, 2005</a:t>
            </a:r>
            <a:endParaRPr lang="ru-RU" sz="1600">
              <a:cs typeface="Arial" charset="0"/>
            </a:endParaRPr>
          </a:p>
        </p:txBody>
      </p:sp>
      <p:pic>
        <p:nvPicPr>
          <p:cNvPr id="1049" name="Picture 25" descr="\\Mom\picture\Znak_RIAR\Znak_RIAR_цв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195263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Relationship Id="rId9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.wmf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.wmf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Relationship Id="rId9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Relationship Id="rId9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png"/><Relationship Id="rId9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46100" y="1520825"/>
            <a:ext cx="81534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3000" b="1">
              <a:solidFill>
                <a:srgbClr val="CC0000"/>
              </a:solidFill>
            </a:endParaRPr>
          </a:p>
          <a:p>
            <a:pPr algn="ctr"/>
            <a:r>
              <a:rPr lang="ru-RU" sz="3500" b="1">
                <a:solidFill>
                  <a:srgbClr val="CC0000"/>
                </a:solidFill>
              </a:rPr>
              <a:t>“Examination of VVER </a:t>
            </a:r>
            <a:br>
              <a:rPr lang="ru-RU" sz="3500" b="1">
                <a:solidFill>
                  <a:srgbClr val="CC0000"/>
                </a:solidFill>
              </a:rPr>
            </a:br>
            <a:r>
              <a:rPr lang="ru-RU" sz="3500" b="1">
                <a:solidFill>
                  <a:srgbClr val="CC0000"/>
                </a:solidFill>
              </a:rPr>
              <a:t>fuel behaviour under </a:t>
            </a:r>
            <a:br>
              <a:rPr lang="ru-RU" sz="3500" b="1">
                <a:solidFill>
                  <a:srgbClr val="CC0000"/>
                </a:solidFill>
              </a:rPr>
            </a:br>
            <a:r>
              <a:rPr lang="ru-RU" sz="3500" b="1">
                <a:solidFill>
                  <a:srgbClr val="CC0000"/>
                </a:solidFill>
              </a:rPr>
              <a:t>severe accident conditions”</a:t>
            </a:r>
          </a:p>
          <a:p>
            <a:pPr algn="ctr"/>
            <a:r>
              <a:rPr lang="en-US" sz="3000" b="1">
                <a:solidFill>
                  <a:srgbClr val="CC0000"/>
                </a:solidFill>
              </a:rPr>
              <a:t> </a:t>
            </a:r>
            <a:r>
              <a:rPr lang="de-DE">
                <a:solidFill>
                  <a:srgbClr val="CC0000"/>
                </a:solidFill>
              </a:rPr>
              <a:t/>
            </a:r>
            <a:br>
              <a:rPr lang="de-DE">
                <a:solidFill>
                  <a:srgbClr val="CC0000"/>
                </a:solidFill>
              </a:rPr>
            </a:br>
            <a:r>
              <a:rPr lang="de-DE">
                <a:solidFill>
                  <a:srgbClr val="CC0000"/>
                </a:solidFill>
              </a:rPr>
              <a:t> </a:t>
            </a:r>
            <a:r>
              <a:rPr lang="ru-RU" sz="3000" b="1">
                <a:solidFill>
                  <a:srgbClr val="CC0000"/>
                </a:solidFill>
              </a:rPr>
              <a:t>Progress report on the project # 1648.2 </a:t>
            </a:r>
            <a:endParaRPr lang="de-DE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endParaRPr lang="de-DE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b="1"/>
              <a:t>Presented by A.Goryachev, RIAR</a:t>
            </a:r>
            <a:endParaRPr lang="ru-RU" sz="1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1" name="Text Box 243"/>
          <p:cNvSpPr txBox="1">
            <a:spLocks noChangeArrowheads="1"/>
          </p:cNvSpPr>
          <p:nvPr/>
        </p:nvSpPr>
        <p:spPr bwMode="auto">
          <a:xfrm>
            <a:off x="228600" y="8382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Preoxidation stage</a:t>
            </a:r>
          </a:p>
        </p:txBody>
      </p:sp>
      <p:graphicFrame>
        <p:nvGraphicFramePr>
          <p:cNvPr id="17654" name="Object 246"/>
          <p:cNvGraphicFramePr>
            <a:graphicFrameLocks noChangeAspect="1"/>
          </p:cNvGraphicFramePr>
          <p:nvPr/>
        </p:nvGraphicFramePr>
        <p:xfrm>
          <a:off x="379413" y="990600"/>
          <a:ext cx="8154987" cy="56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5" name="Рисунок" r:id="rId3" imgW="6629400" imgH="4610160" progId="Word.Picture.8">
                  <p:embed/>
                </p:oleObj>
              </mc:Choice>
              <mc:Fallback>
                <p:oleObj name="Рисунок" r:id="rId3" imgW="6629400" imgH="4610160" progId="Word.Picture.8">
                  <p:embed/>
                  <p:pic>
                    <p:nvPicPr>
                      <p:cNvPr id="0" name="Object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990600"/>
                        <a:ext cx="8154987" cy="566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Quench stage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33400" y="990600"/>
          <a:ext cx="792480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Рисунок" r:id="rId3" imgW="6629400" imgH="4638600" progId="Word.Picture.8">
                  <p:embed/>
                </p:oleObj>
              </mc:Choice>
              <mc:Fallback>
                <p:oleObj name="Рисунок" r:id="rId3" imgW="6629400" imgH="4638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7924800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0" y="23018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800000"/>
                </a:solidFill>
                <a:cs typeface="Times New Roman" pitchFamily="18" charset="0"/>
              </a:rPr>
              <a:t>Single rod tests</a:t>
            </a:r>
            <a:endParaRPr lang="en-US" sz="2800" b="1">
              <a:solidFill>
                <a:srgbClr val="CC0000"/>
              </a:solidFill>
            </a:endParaRPr>
          </a:p>
        </p:txBody>
      </p:sp>
      <p:pic>
        <p:nvPicPr>
          <p:cNvPr id="21509" name="Picture 5" descr="\\Jvv\users\Account\1648.2\Отчетность по проекту 1648.2\Заседания рабочих групп\7th CEG-SAM Meeting March1005 Cologne\ИЛЛЮСТРАЦИИ\образцы_после\обр142\Img_1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r="35413"/>
          <a:stretch>
            <a:fillRect/>
          </a:stretch>
        </p:blipFill>
        <p:spPr bwMode="auto">
          <a:xfrm>
            <a:off x="542925" y="4562475"/>
            <a:ext cx="3686175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\\Jvv\users\Account\1648.2\Отчетность по проекту 1648.2\Заседания рабочих групп\7th CEG-SAM Meeting March1005 Cologne\ИЛЛЮСТРАЦИИ\мет_граф\42_полир2___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84250"/>
            <a:ext cx="3700463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348163" y="790575"/>
          <a:ext cx="4603750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Лист" r:id="rId5" imgW="5734501" imgH="4553191" progId="Excel.Sheet.8">
                  <p:embed/>
                </p:oleObj>
              </mc:Choice>
              <mc:Fallback>
                <p:oleObj name="Лист" r:id="rId5" imgW="5734501" imgH="4553191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81" t="5635" r="3085" b="3651"/>
                      <a:stretch>
                        <a:fillRect/>
                      </a:stretch>
                    </p:blipFill>
                    <p:spPr bwMode="auto">
                      <a:xfrm>
                        <a:off x="4348163" y="790575"/>
                        <a:ext cx="4603750" cy="351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727575" y="4606925"/>
            <a:ext cx="4111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Temperature 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uniformity</a:t>
            </a:r>
            <a:r>
              <a:rPr lang="en-US" b="1">
                <a:solidFill>
                  <a:srgbClr val="800000"/>
                </a:solidFill>
              </a:rPr>
              <a:t> along the specimen need to be improoved</a:t>
            </a:r>
          </a:p>
          <a:p>
            <a:endParaRPr lang="ru-RU" b="1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84200" y="2247900"/>
            <a:ext cx="81280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Symbol" pitchFamily="18" charset="2"/>
              <a:buChar char="·"/>
            </a:pPr>
            <a:r>
              <a:rPr lang="en-US" sz="2000"/>
              <a:t> </a:t>
            </a:r>
            <a:r>
              <a:rPr lang="en-US" sz="2200" b="1"/>
              <a:t>The rig is put in operation at the end 2004.</a:t>
            </a:r>
          </a:p>
          <a:p>
            <a:pPr>
              <a:buClr>
                <a:srgbClr val="CC0000"/>
              </a:buClr>
              <a:buFont typeface="Symbol" pitchFamily="18" charset="2"/>
              <a:buNone/>
            </a:pPr>
            <a:endParaRPr lang="en-US" sz="2200" b="1"/>
          </a:p>
          <a:p>
            <a:pPr>
              <a:buClr>
                <a:srgbClr val="CC0000"/>
              </a:buClr>
              <a:buFont typeface="Symbol" pitchFamily="18" charset="2"/>
              <a:buChar char="·"/>
            </a:pPr>
            <a:endParaRPr lang="en-US" sz="2200" b="1"/>
          </a:p>
          <a:p>
            <a:pPr>
              <a:buClr>
                <a:srgbClr val="CC0000"/>
              </a:buClr>
              <a:buFont typeface="Symbol" pitchFamily="18" charset="2"/>
              <a:buChar char="·"/>
            </a:pPr>
            <a:r>
              <a:rPr lang="en-US" sz="2200" b="1"/>
              <a:t> Trial runs and tests with unirradiated simulators at the first </a:t>
            </a:r>
            <a:br>
              <a:rPr lang="en-US" sz="2200" b="1"/>
            </a:br>
            <a:r>
              <a:rPr lang="en-US" sz="2200" b="1"/>
              <a:t>    half of 2005 following by the irradiated samples test.</a:t>
            </a:r>
          </a:p>
          <a:p>
            <a:pPr>
              <a:buClr>
                <a:srgbClr val="CC0000"/>
              </a:buClr>
              <a:buFont typeface="Symbol" pitchFamily="18" charset="2"/>
              <a:buChar char="·"/>
            </a:pPr>
            <a:endParaRPr lang="en-US" sz="2200" b="1"/>
          </a:p>
          <a:p>
            <a:pPr>
              <a:buClr>
                <a:srgbClr val="CC0000"/>
              </a:buClr>
              <a:buFont typeface="Symbol" pitchFamily="18" charset="2"/>
              <a:buChar char="·"/>
            </a:pPr>
            <a:r>
              <a:rPr lang="en-US" sz="2200" b="1"/>
              <a:t>The irradiated samples test since the August 2005</a:t>
            </a:r>
          </a:p>
          <a:p>
            <a:pPr>
              <a:buClr>
                <a:srgbClr val="CC0000"/>
              </a:buClr>
              <a:buFont typeface="Symbol" pitchFamily="18" charset="2"/>
              <a:buChar char="·"/>
            </a:pPr>
            <a:endParaRPr lang="en-US" sz="2200" b="1"/>
          </a:p>
          <a:p>
            <a:pPr>
              <a:buClr>
                <a:srgbClr val="CC0000"/>
              </a:buClr>
              <a:buFont typeface="Symbol" pitchFamily="18" charset="2"/>
              <a:buNone/>
            </a:pPr>
            <a:endParaRPr lang="en-US" sz="2200" b="1"/>
          </a:p>
          <a:p>
            <a:pPr>
              <a:buClr>
                <a:srgbClr val="CC0000"/>
              </a:buClr>
              <a:buFont typeface="Symbol" pitchFamily="18" charset="2"/>
              <a:buChar char="·"/>
            </a:pPr>
            <a:r>
              <a:rPr lang="en-US" sz="2200" b="1"/>
              <a:t> The </a:t>
            </a:r>
            <a:r>
              <a:rPr lang="ru-RU" sz="2200" b="1"/>
              <a:t>finish</a:t>
            </a:r>
            <a:r>
              <a:rPr lang="en-US" sz="2200" b="1"/>
              <a:t> of the planned test program - at the end 2006.</a:t>
            </a:r>
          </a:p>
          <a:p>
            <a:pPr>
              <a:buClr>
                <a:srgbClr val="CC0000"/>
              </a:buClr>
              <a:buFont typeface="Symbol" pitchFamily="18" charset="2"/>
              <a:buChar char="·"/>
            </a:pPr>
            <a:endParaRPr lang="en-US" sz="2200" b="1"/>
          </a:p>
          <a:p>
            <a:pPr>
              <a:lnSpc>
                <a:spcPct val="130000"/>
              </a:lnSpc>
            </a:pPr>
            <a:endParaRPr lang="en-US" sz="2000"/>
          </a:p>
          <a:p>
            <a:pPr>
              <a:lnSpc>
                <a:spcPct val="130000"/>
              </a:lnSpc>
            </a:pPr>
            <a:r>
              <a:rPr lang="en-US" sz="2000"/>
              <a:t> </a:t>
            </a:r>
            <a:endParaRPr lang="ru-RU" sz="200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79400" y="1190625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Single rods test shedule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42988"/>
          </a:xfrm>
        </p:spPr>
        <p:txBody>
          <a:bodyPr/>
          <a:lstStyle/>
          <a:p>
            <a:r>
              <a:rPr lang="en-US" sz="2800">
                <a:solidFill>
                  <a:srgbClr val="800000"/>
                </a:solidFill>
                <a:cs typeface="Times New Roman" pitchFamily="18" charset="0"/>
              </a:rPr>
              <a:t>Bundle quench</a:t>
            </a:r>
            <a:r>
              <a:rPr lang="ru-RU" sz="2800">
                <a:solidFill>
                  <a:srgbClr val="800000"/>
                </a:solidFill>
                <a:cs typeface="Times New Roman" pitchFamily="18" charset="0"/>
              </a:rPr>
              <a:t> tests</a:t>
            </a:r>
            <a:r>
              <a:rPr lang="ru-RU" sz="2400">
                <a:cs typeface="Times New Roman" pitchFamily="18" charset="0"/>
              </a:rPr>
              <a:t/>
            </a:r>
            <a:br>
              <a:rPr lang="ru-RU" sz="2400">
                <a:cs typeface="Times New Roman" pitchFamily="18" charset="0"/>
              </a:rPr>
            </a:br>
            <a:endParaRPr lang="ru-RU" sz="2400"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8563"/>
            <a:ext cx="7772400" cy="4673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>
                <a:cs typeface="Arial" charset="0"/>
              </a:rPr>
              <a:t>To the first year of work it was planned:</a:t>
            </a:r>
            <a:endParaRPr lang="ru-RU" sz="2000" b="1">
              <a:cs typeface="Times New Roman" pitchFamily="18" charset="0"/>
            </a:endParaRPr>
          </a:p>
          <a:p>
            <a:r>
              <a:rPr lang="en-US" sz="2000">
                <a:cs typeface="Arial" charset="0"/>
              </a:rPr>
              <a:t>To organize manufacturing and purchase of details of assembly which should be made in the european firms. </a:t>
            </a:r>
            <a:endParaRPr lang="ru-RU" sz="2000">
              <a:cs typeface="Times New Roman" pitchFamily="18" charset="0"/>
            </a:endParaRPr>
          </a:p>
          <a:p>
            <a:r>
              <a:rPr lang="en-US" sz="2000">
                <a:cs typeface="Arial" charset="0"/>
              </a:rPr>
              <a:t>To manufacture the details of assembly from VVER materials</a:t>
            </a:r>
            <a:endParaRPr lang="ru-RU" sz="2000">
              <a:cs typeface="Times New Roman" pitchFamily="18" charset="0"/>
            </a:endParaRPr>
          </a:p>
          <a:p>
            <a:r>
              <a:rPr lang="en-US" sz="2000">
                <a:cs typeface="Arial" charset="0"/>
              </a:rPr>
              <a:t> To carry out transportation of the made details to FZK</a:t>
            </a:r>
            <a:endParaRPr lang="ru-RU" sz="200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000" b="1">
                <a:cs typeface="Arial" charset="0"/>
              </a:rPr>
              <a:t>At present time</a:t>
            </a:r>
            <a:r>
              <a:rPr lang="en-US" sz="2400" b="1">
                <a:cs typeface="Arial" charset="0"/>
              </a:rPr>
              <a:t>:</a:t>
            </a:r>
            <a:endParaRPr lang="ru-RU" b="1">
              <a:cs typeface="Times New Roman" pitchFamily="18" charset="0"/>
            </a:endParaRPr>
          </a:p>
          <a:p>
            <a:r>
              <a:rPr lang="en-US" sz="2000">
                <a:cs typeface="Arial" charset="0"/>
              </a:rPr>
              <a:t>All necessary orders are arranged in firms and the first details have arrived to FZK</a:t>
            </a:r>
            <a:endParaRPr lang="ru-RU" sz="2000"/>
          </a:p>
          <a:p>
            <a:r>
              <a:rPr lang="en-US" sz="2000">
                <a:cs typeface="Arial" charset="0"/>
              </a:rPr>
              <a:t>Details of assembly of VVER materials are  made  by JSC "MSZ" and transferred to RIAR for transportation to FZK </a:t>
            </a:r>
            <a:endParaRPr lang="ru-RU" sz="2000">
              <a:cs typeface="Times New Roman" pitchFamily="18" charset="0"/>
            </a:endParaRPr>
          </a:p>
          <a:p>
            <a:r>
              <a:rPr lang="en-US" sz="2000">
                <a:cs typeface="Arial" charset="0"/>
              </a:rPr>
              <a:t>The bilateral contract on delivering materials from RIAR to FZK is prepared and delivery of materials is planned during April after the ending of the licensing procedures  </a:t>
            </a:r>
            <a:endParaRPr lang="ru-RU" sz="2000"/>
          </a:p>
          <a:p>
            <a:endParaRPr lang="ru-RU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20713"/>
            <a:ext cx="6121400" cy="579437"/>
          </a:xfrm>
        </p:spPr>
        <p:txBody>
          <a:bodyPr/>
          <a:lstStyle/>
          <a:p>
            <a:pPr>
              <a:lnSpc>
                <a:spcPct val="55000"/>
              </a:lnSpc>
            </a:pPr>
            <a:r>
              <a:rPr lang="en-GB" sz="2800" b="1">
                <a:solidFill>
                  <a:srgbClr val="A50021"/>
                </a:solidFill>
              </a:rPr>
              <a:t>FA Quench Model</a:t>
            </a:r>
            <a:r>
              <a:rPr lang="en-GB" sz="3600" b="1">
                <a:solidFill>
                  <a:srgbClr val="A50021"/>
                </a:solidFill>
              </a:rPr>
              <a:t/>
            </a:r>
            <a:br>
              <a:rPr lang="en-GB" sz="3600" b="1">
                <a:solidFill>
                  <a:srgbClr val="A50021"/>
                </a:solidFill>
              </a:rPr>
            </a:br>
            <a:r>
              <a:rPr lang="en-GB" sz="3600" b="1">
                <a:solidFill>
                  <a:srgbClr val="A50021"/>
                </a:solidFill>
              </a:rPr>
              <a:t/>
            </a:r>
            <a:br>
              <a:rPr lang="en-GB" sz="3600" b="1">
                <a:solidFill>
                  <a:srgbClr val="A50021"/>
                </a:solidFill>
              </a:rPr>
            </a:br>
            <a:r>
              <a:rPr lang="en-GB" sz="2000">
                <a:solidFill>
                  <a:srgbClr val="A50021"/>
                </a:solidFill>
              </a:rPr>
              <a:t>Development of models and codes to describe VVER core behavior under SA  conditions</a:t>
            </a:r>
            <a:r>
              <a:rPr lang="ru-RU" sz="4000"/>
              <a:t>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Task 11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Development of the requirements to models and codes</a:t>
            </a:r>
            <a:endParaRPr lang="en-US" sz="1800"/>
          </a:p>
          <a:p>
            <a:pPr algn="just">
              <a:lnSpc>
                <a:spcPct val="80000"/>
              </a:lnSpc>
            </a:pPr>
            <a:r>
              <a:rPr lang="en-US" sz="1800"/>
              <a:t>The requirements to the SVECHA code models (mainly concerning the material properties) were elaborated in order to be able to describe VVER reactor behavior under severe accident conditions.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400"/>
              <a:t> </a:t>
            </a:r>
            <a:endParaRPr lang="en-US" sz="1400" b="1"/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800" b="1"/>
              <a:t>Task 12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800" b="1"/>
              <a:t>Preparation and adaptation of models and codes</a:t>
            </a:r>
            <a:endParaRPr lang="en-US" sz="180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800"/>
              <a:t>The preliminary stage of the adaptation of the models of high temperature oxidation and mechanical behavior of VVER cladding tubes was performed with respect to:</a:t>
            </a:r>
            <a:endParaRPr lang="en-GB" sz="1800"/>
          </a:p>
          <a:p>
            <a:pPr algn="just">
              <a:lnSpc>
                <a:spcPct val="80000"/>
              </a:lnSpc>
            </a:pPr>
            <a:r>
              <a:rPr lang="en-GB" sz="1800"/>
              <a:t>Comparison of the results obtained during examination of "fresh" and spent claddings;</a:t>
            </a:r>
          </a:p>
          <a:p>
            <a:pPr algn="just">
              <a:lnSpc>
                <a:spcPct val="80000"/>
              </a:lnSpc>
            </a:pPr>
            <a:r>
              <a:rPr lang="en-GB" sz="1800"/>
              <a:t>Development of physical model of time-dependent high temperature cladding oxidation based on the PWR Zry-4 cladding oxidation model developed in IBRAE;</a:t>
            </a:r>
          </a:p>
          <a:p>
            <a:pPr algn="just">
              <a:lnSpc>
                <a:spcPct val="80000"/>
              </a:lnSpc>
            </a:pPr>
            <a:r>
              <a:rPr lang="en-GB" sz="1800"/>
              <a:t>Further development of cladding mechanical behaviour model developed in IBRAE for PWR Zry-4 claddings and application of modified model to describe examined VVER fuel rods.</a:t>
            </a:r>
            <a:r>
              <a:rPr lang="en-US" sz="1800"/>
              <a:t> </a:t>
            </a:r>
            <a:endParaRPr lang="ru-RU" sz="18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7th Meeting CEG-SAM	          </a:t>
            </a:r>
            <a:r>
              <a:rPr lang="en-US" sz="1600">
                <a:cs typeface="Arial" charset="0"/>
              </a:rPr>
              <a:t>GRS Cologne 		     February 28-March 1, 2005</a:t>
            </a:r>
            <a:endParaRPr lang="ru-RU" sz="1600">
              <a:cs typeface="Arial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Документ" r:id="rId4" imgW="705600" imgH="715680" progId="Word.Document.8">
                  <p:embed/>
                </p:oleObj>
              </mc:Choice>
              <mc:Fallback>
                <p:oleObj name="Документ" r:id="rId4" imgW="705600" imgH="7156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121400" cy="93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800" b="1">
                <a:solidFill>
                  <a:srgbClr val="A50021"/>
                </a:solidFill>
              </a:rPr>
              <a:t>Cladding Oxidation Model</a:t>
            </a:r>
            <a:r>
              <a:rPr lang="en-US" sz="2400" b="1">
                <a:solidFill>
                  <a:srgbClr val="A50021"/>
                </a:solidFill>
              </a:rPr>
              <a:t> </a:t>
            </a:r>
            <a:endParaRPr lang="ru-RU" sz="2400">
              <a:solidFill>
                <a:srgbClr val="A5002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728787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400"/>
              <a:t>Module PROF</a:t>
            </a:r>
          </a:p>
          <a:p>
            <a:pPr algn="just"/>
            <a:r>
              <a:rPr lang="en-US" sz="1800"/>
              <a:t>Designed for modelling cladding oxidation and chemical interactions with fuel pellets at Т </a:t>
            </a:r>
            <a:r>
              <a:rPr lang="en-US" sz="1800">
                <a:sym typeface="Symbol" pitchFamily="18" charset="2"/>
              </a:rPr>
              <a:t> 1000 </a:t>
            </a:r>
            <a:r>
              <a:rPr lang="ru-RU" sz="1800"/>
              <a:t>С</a:t>
            </a:r>
            <a:endParaRPr lang="ru-RU" sz="1800">
              <a:solidFill>
                <a:schemeClr val="accent2"/>
              </a:solidFill>
            </a:endParaRPr>
          </a:p>
          <a:p>
            <a:pPr algn="just"/>
            <a:r>
              <a:rPr lang="en-US" sz="1800"/>
              <a:t>Based on numerical solution of the oxygen diffusion problem in multi-layered UO</a:t>
            </a:r>
            <a:r>
              <a:rPr lang="en-US" sz="1800" baseline="-25000"/>
              <a:t>2</a:t>
            </a:r>
            <a:r>
              <a:rPr lang="en-US" sz="1800"/>
              <a:t>/</a:t>
            </a:r>
            <a:r>
              <a:rPr lang="en-US" sz="1800">
                <a:sym typeface="Symbol" pitchFamily="18" charset="2"/>
              </a:rPr>
              <a:t>-Zr/-Zr/ZrO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/steam</a:t>
            </a:r>
            <a:r>
              <a:rPr lang="en-US" sz="1800" baseline="-25000">
                <a:sym typeface="Symbol" pitchFamily="18" charset="2"/>
              </a:rPr>
              <a:t> </a:t>
            </a:r>
            <a:r>
              <a:rPr lang="en-US" sz="1800">
                <a:sym typeface="Symbol" pitchFamily="18" charset="2"/>
              </a:rPr>
              <a:t>structure (up to 7 layers)</a:t>
            </a:r>
            <a:endParaRPr lang="ru-RU" sz="1800"/>
          </a:p>
        </p:txBody>
      </p:sp>
      <p:graphicFrame>
        <p:nvGraphicFramePr>
          <p:cNvPr id="24580" name="Object 4"/>
          <p:cNvGraphicFramePr>
            <a:graphicFrameLocks/>
          </p:cNvGraphicFramePr>
          <p:nvPr/>
        </p:nvGraphicFramePr>
        <p:xfrm>
          <a:off x="611188" y="3860800"/>
          <a:ext cx="3352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Рисунок" r:id="rId3" imgW="4263840" imgH="2189160" progId="Word.Picture.8">
                  <p:embed/>
                </p:oleObj>
              </mc:Choice>
              <mc:Fallback>
                <p:oleObj name="Рисунок" r:id="rId3" imgW="4263840" imgH="2189160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860800"/>
                        <a:ext cx="3352800" cy="1828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284663" y="3429000"/>
          <a:ext cx="4572000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Диаграмма" r:id="rId5" imgW="6067831" imgH="3762857" progId="Excel.Chart.8">
                  <p:embed/>
                </p:oleObj>
              </mc:Choice>
              <mc:Fallback>
                <p:oleObj name="Диаграмма" r:id="rId5" imgW="6067831" imgH="3762857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429000"/>
                        <a:ext cx="4572000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FEB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7th Meeting CEG-SAM	          </a:t>
            </a:r>
            <a:r>
              <a:rPr lang="en-US" sz="1600">
                <a:cs typeface="Arial" charset="0"/>
              </a:rPr>
              <a:t>GRS Cologne 		     February 28-March 1, 2005</a:t>
            </a:r>
            <a:endParaRPr lang="ru-RU" sz="1600">
              <a:cs typeface="Arial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Документ" r:id="rId8" imgW="705600" imgH="715680" progId="Word.Document.8">
                  <p:embed/>
                </p:oleObj>
              </mc:Choice>
              <mc:Fallback>
                <p:oleObj name="Документ" r:id="rId8" imgW="705600" imgH="7156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121400" cy="93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A50021"/>
                </a:solidFill>
              </a:rPr>
              <a:t>Cladding Oxidation Model </a:t>
            </a:r>
            <a:br>
              <a:rPr lang="en-US" sz="2400" b="1">
                <a:solidFill>
                  <a:srgbClr val="A50021"/>
                </a:solidFill>
              </a:rPr>
            </a:b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Adaptation to VVER Materials (1)</a:t>
            </a:r>
            <a:endParaRPr lang="ru-RU" sz="2400">
              <a:solidFill>
                <a:srgbClr val="A50021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57835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5958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Simulation of the </a:t>
            </a:r>
            <a:r>
              <a:rPr lang="en-US">
                <a:sym typeface="Symbol" pitchFamily="18" charset="2"/>
              </a:rPr>
              <a:t>-Zr and ZrO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layers growth kinetics in the RIAR isothermal tests on Zr-1%Nb cladding oxidation in steam at 1000 and 1100</a:t>
            </a:r>
            <a:r>
              <a:rPr lang="en-US">
                <a:cs typeface="Arial" charset="0"/>
                <a:sym typeface="Symbol" pitchFamily="18" charset="2"/>
              </a:rPr>
              <a:t>ºC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7th Meeting CEG-SAM	          </a:t>
            </a:r>
            <a:r>
              <a:rPr lang="en-US" sz="1600">
                <a:cs typeface="Arial" charset="0"/>
              </a:rPr>
              <a:t>GRS Cologne 		     February 28-March 1, 2005</a:t>
            </a:r>
            <a:endParaRPr lang="ru-RU" sz="1600">
              <a:cs typeface="Arial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Документ" r:id="rId6" imgW="705600" imgH="715680" progId="Word.Document.8">
                  <p:embed/>
                </p:oleObj>
              </mc:Choice>
              <mc:Fallback>
                <p:oleObj name="Документ" r:id="rId6" imgW="705600" imgH="7156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121400" cy="93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A50021"/>
                </a:solidFill>
              </a:rPr>
              <a:t>Cladding Oxidation Model </a:t>
            </a:r>
            <a:br>
              <a:rPr lang="en-US" sz="2400" b="1">
                <a:solidFill>
                  <a:srgbClr val="A50021"/>
                </a:solidFill>
              </a:rPr>
            </a:b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Adaptation to VVER Materials (2)</a:t>
            </a:r>
            <a:endParaRPr lang="ru-RU" sz="2400">
              <a:solidFill>
                <a:srgbClr val="A50021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59581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341438"/>
            <a:ext cx="4624387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Simulation of the </a:t>
            </a:r>
            <a:r>
              <a:rPr lang="en-US">
                <a:sym typeface="Symbol" pitchFamily="18" charset="2"/>
              </a:rPr>
              <a:t>-Zr and ZrO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layers growth and weight gain kinetics in the RIAR isothermal tests on Zr-1%Nb cladding oxidation in steam at 1200</a:t>
            </a:r>
            <a:r>
              <a:rPr lang="en-US">
                <a:cs typeface="Arial" charset="0"/>
                <a:sym typeface="Symbol" pitchFamily="18" charset="2"/>
              </a:rPr>
              <a:t>ºC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7th Meeting CEG-SAM	          </a:t>
            </a:r>
            <a:r>
              <a:rPr lang="en-US" sz="1600">
                <a:cs typeface="Arial" charset="0"/>
              </a:rPr>
              <a:t>GRS Cologne 		     February 28-March 1, 2005</a:t>
            </a:r>
            <a:endParaRPr lang="ru-RU" sz="1600">
              <a:cs typeface="Arial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Документ" r:id="rId6" imgW="705600" imgH="715680" progId="Word.Document.8">
                  <p:embed/>
                </p:oleObj>
              </mc:Choice>
              <mc:Fallback>
                <p:oleObj name="Документ" r:id="rId6" imgW="705600" imgH="7156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50825" y="1916113"/>
          <a:ext cx="4260850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Документ" r:id="rId3" imgW="5697720" imgH="3559680" progId="Word.Document.8">
                  <p:embed/>
                </p:oleObj>
              </mc:Choice>
              <mc:Fallback>
                <p:oleObj name="Документ" r:id="rId3" imgW="5697720" imgH="35596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4260850" cy="295116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FEB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643438" y="1916113"/>
          <a:ext cx="42291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Документ" r:id="rId5" imgW="5585498" imgH="3541879" progId="Word.Document.8">
                  <p:embed/>
                </p:oleObj>
              </mc:Choice>
              <mc:Fallback>
                <p:oleObj name="Документ" r:id="rId5" imgW="5585498" imgH="35418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16113"/>
                        <a:ext cx="4229100" cy="295275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121400" cy="939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A50021"/>
                </a:solidFill>
              </a:rPr>
              <a:t>Cladding Oxidation Model </a:t>
            </a:r>
            <a:br>
              <a:rPr lang="en-US" sz="2400" b="1">
                <a:solidFill>
                  <a:srgbClr val="A50021"/>
                </a:solidFill>
              </a:rPr>
            </a:b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Adaptation to VVER Materials (3)</a:t>
            </a:r>
            <a:endParaRPr lang="ru-RU" sz="2400">
              <a:solidFill>
                <a:srgbClr val="A50021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Calculated oxygen diffusion coefficients in </a:t>
            </a:r>
            <a:r>
              <a:rPr lang="en-US">
                <a:sym typeface="Symbol" pitchFamily="18" charset="2"/>
              </a:rPr>
              <a:t>-Zr and ZrO</a:t>
            </a:r>
            <a:r>
              <a:rPr lang="en-US" baseline="-25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phases of Zr-1%Nb and Zry cladding materials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7th Meeting CEG-SAM	          </a:t>
            </a:r>
            <a:r>
              <a:rPr lang="en-US" sz="1600">
                <a:cs typeface="Arial" charset="0"/>
              </a:rPr>
              <a:t>GRS Cologne 		     February 28-March 1, 2005</a:t>
            </a:r>
            <a:endParaRPr lang="ru-RU" sz="1600">
              <a:cs typeface="Arial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Документ" r:id="rId8" imgW="705600" imgH="715680" progId="Word.Document.8">
                  <p:embed/>
                </p:oleObj>
              </mc:Choice>
              <mc:Fallback>
                <p:oleObj name="Документ" r:id="rId8" imgW="705600" imgH="7156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81000" y="1752600"/>
            <a:ext cx="7772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</a:rPr>
              <a:t> Study of the spent fuel rod segments behavior under reflood conditions.</a:t>
            </a:r>
          </a:p>
          <a:p>
            <a:pPr>
              <a:buFontTx/>
              <a:buChar char="•"/>
            </a:pPr>
            <a:r>
              <a:rPr lang="en-GB" sz="600">
                <a:solidFill>
                  <a:srgbClr val="000000"/>
                </a:solidFill>
              </a:rPr>
              <a:t> </a:t>
            </a:r>
            <a:endParaRPr lang="en-GB" sz="10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</a:rPr>
              <a:t> Integral experiment of QUENCH type using model bundle with 31 VVER fuel rod simulators under QUENCH conditions. </a:t>
            </a:r>
          </a:p>
          <a:p>
            <a:pPr>
              <a:buFontTx/>
              <a:buChar char="•"/>
            </a:pPr>
            <a:endParaRPr lang="en-GB" sz="6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</a:rPr>
              <a:t> Development of models and codes to describe VVER core behavior under severe accident conditions (“quench” stage)</a:t>
            </a:r>
            <a:r>
              <a:rPr lang="en-GB">
                <a:solidFill>
                  <a:srgbClr val="CC0000"/>
                </a:solidFill>
              </a:rPr>
              <a:t>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00200" y="852488"/>
            <a:ext cx="586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1648.2 Project ISTC structure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57200" y="48006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Involved Institutions: </a:t>
            </a:r>
            <a:r>
              <a:rPr lang="en-GB"/>
              <a:t>RIAR, IBRAE, JSC MSZ</a:t>
            </a:r>
            <a:br>
              <a:rPr lang="en-GB"/>
            </a:br>
            <a:r>
              <a:rPr lang="ru-RU"/>
              <a:t> </a:t>
            </a:r>
            <a:endParaRPr 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352800" y="53340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</a:rPr>
              <a:t>FZK, </a:t>
            </a:r>
            <a:r>
              <a:rPr lang="en-GB">
                <a:solidFill>
                  <a:srgbClr val="000000"/>
                </a:solidFill>
              </a:rPr>
              <a:t>IRSN, </a:t>
            </a:r>
            <a:r>
              <a:rPr lang="de-DE">
                <a:solidFill>
                  <a:srgbClr val="000000"/>
                </a:solidFill>
              </a:rPr>
              <a:t>JRC-ITU, </a:t>
            </a:r>
            <a:r>
              <a:rPr lang="en-GB"/>
              <a:t>CEA/DEN/DSNI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n-GB" sz="2800" b="1">
                <a:solidFill>
                  <a:srgbClr val="A50021"/>
                </a:solidFill>
              </a:rPr>
              <a:t>Cladding Deformation Model</a:t>
            </a:r>
            <a:endParaRPr lang="ru-RU" sz="2800" b="1">
              <a:solidFill>
                <a:srgbClr val="A50021"/>
              </a:solidFill>
            </a:endParaRPr>
          </a:p>
        </p:txBody>
      </p:sp>
      <p:sp>
        <p:nvSpPr>
          <p:cNvPr id="28675" name="AutoShape 3"/>
          <p:cNvSpPr>
            <a:spLocks noChangeArrowheads="1"/>
          </p:cNvSpPr>
          <p:nvPr>
            <p:ph type="body" idx="1"/>
          </p:nvPr>
        </p:nvSpPr>
        <p:spPr>
          <a:xfrm>
            <a:off x="468313" y="1268413"/>
            <a:ext cx="8229600" cy="467042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defTabSz="762000">
              <a:buFontTx/>
              <a:buNone/>
            </a:pPr>
            <a:r>
              <a:rPr lang="en-GB" sz="2400"/>
              <a:t>Module CROX</a:t>
            </a:r>
          </a:p>
          <a:p>
            <a:pPr lvl="1" defTabSz="762000"/>
            <a:r>
              <a:rPr lang="en-GB" sz="1800"/>
              <a:t>multi-layered cylindrical rod structure (pellet, gap, Zr+ZrO</a:t>
            </a:r>
            <a:r>
              <a:rPr lang="en-GB" sz="1800" baseline="-25000"/>
              <a:t>2</a:t>
            </a:r>
            <a:r>
              <a:rPr lang="en-GB" sz="1800"/>
              <a:t> cladding) </a:t>
            </a:r>
          </a:p>
          <a:p>
            <a:pPr lvl="1" defTabSz="762000"/>
            <a:r>
              <a:rPr lang="en-GB" sz="1800"/>
              <a:t>different physico-mechanical properties of layers</a:t>
            </a:r>
          </a:p>
          <a:p>
            <a:pPr lvl="2" defTabSz="762000"/>
            <a:r>
              <a:rPr lang="en-GB" sz="1800">
                <a:sym typeface="Symbol" pitchFamily="18" charset="2"/>
              </a:rPr>
              <a:t>-</a:t>
            </a:r>
            <a:r>
              <a:rPr lang="en-GB" sz="1800"/>
              <a:t>Zr and </a:t>
            </a:r>
            <a:r>
              <a:rPr lang="en-GB" sz="1800">
                <a:sym typeface="Symbol" pitchFamily="18" charset="2"/>
              </a:rPr>
              <a:t>-</a:t>
            </a:r>
            <a:r>
              <a:rPr lang="en-GB" sz="1800"/>
              <a:t>Zr(O) : visco-elastic (various) properties</a:t>
            </a:r>
          </a:p>
          <a:p>
            <a:pPr lvl="2" defTabSz="762000"/>
            <a:r>
              <a:rPr lang="en-GB" sz="1800"/>
              <a:t>ZrO</a:t>
            </a:r>
            <a:r>
              <a:rPr lang="en-GB" sz="1800" baseline="-25000"/>
              <a:t>2</a:t>
            </a:r>
            <a:r>
              <a:rPr lang="en-GB" sz="1800"/>
              <a:t>: elastic properties up to melting</a:t>
            </a:r>
            <a:endParaRPr lang="ru-RU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95288" y="3644900"/>
          <a:ext cx="3810000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Документ" r:id="rId3" imgW="3772440" imgH="2564280" progId="Word.Document.8">
                  <p:embed/>
                </p:oleObj>
              </mc:Choice>
              <mc:Fallback>
                <p:oleObj name="Документ" r:id="rId3" imgW="3772440" imgH="25642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44900"/>
                        <a:ext cx="3810000" cy="2589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356100" y="3644900"/>
          <a:ext cx="4419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Документ" r:id="rId5" imgW="5944320" imgH="3214440" progId="Word.Document.8">
                  <p:embed/>
                </p:oleObj>
              </mc:Choice>
              <mc:Fallback>
                <p:oleObj name="Документ" r:id="rId5" imgW="5944320" imgH="32144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644900"/>
                        <a:ext cx="4419600" cy="213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343400" y="57912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800">
                <a:solidFill>
                  <a:srgbClr val="990000"/>
                </a:solidFill>
              </a:rPr>
              <a:t> </a:t>
            </a:r>
            <a:r>
              <a:rPr lang="en-GB" sz="2000"/>
              <a:t>tight coupling with oxidation model</a:t>
            </a:r>
            <a:endParaRPr lang="ru-RU" sz="280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7th Meeting CEG-SAM	          </a:t>
            </a:r>
            <a:r>
              <a:rPr lang="en-US" sz="1600">
                <a:cs typeface="Arial" charset="0"/>
              </a:rPr>
              <a:t>GRS Cologne 		     February 28-March 1, 2005</a:t>
            </a:r>
            <a:endParaRPr lang="ru-RU" sz="1600">
              <a:cs typeface="Arial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Документ" r:id="rId8" imgW="705600" imgH="715680" progId="Word.Document.8">
                  <p:embed/>
                </p:oleObj>
              </mc:Choice>
              <mc:Fallback>
                <p:oleObj name="Документ" r:id="rId8" imgW="705600" imgH="71568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84163"/>
            <a:ext cx="6121400" cy="804862"/>
          </a:xfrm>
        </p:spPr>
        <p:txBody>
          <a:bodyPr/>
          <a:lstStyle/>
          <a:p>
            <a:pPr defTabSz="762000"/>
            <a:r>
              <a:rPr lang="en-US" sz="2400" b="1">
                <a:solidFill>
                  <a:srgbClr val="A50021"/>
                </a:solidFill>
              </a:rPr>
              <a:t>Cladding Deformation Model</a:t>
            </a:r>
            <a:br>
              <a:rPr lang="en-US" sz="2400" b="1">
                <a:solidFill>
                  <a:srgbClr val="A50021"/>
                </a:solidFill>
              </a:rPr>
            </a:b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Validation</a:t>
            </a:r>
            <a:endParaRPr lang="ru-RU" sz="2400">
              <a:solidFill>
                <a:srgbClr val="A50021"/>
              </a:solidFill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85800" y="2438400"/>
          <a:ext cx="3525838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Документ" r:id="rId3" imgW="4077360" imgH="4236120" progId="Word.Document.8">
                  <p:embed/>
                </p:oleObj>
              </mc:Choice>
              <mc:Fallback>
                <p:oleObj name="Документ" r:id="rId3" imgW="4077360" imgH="42361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3525838" cy="3663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419600" y="2514600"/>
          <a:ext cx="4098925" cy="270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Документ" r:id="rId5" imgW="4556880" imgH="3009960" progId="Word.Document.8">
                  <p:embed/>
                </p:oleObj>
              </mc:Choice>
              <mc:Fallback>
                <p:oleObj name="Документ" r:id="rId5" imgW="4556880" imgH="30099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14600"/>
                        <a:ext cx="4098925" cy="2706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760913" y="5429250"/>
            <a:ext cx="3886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ru-RU" sz="2000"/>
              <a:t>Эксперименты:</a:t>
            </a:r>
            <a:endParaRPr lang="ru-RU" sz="2000">
              <a:sym typeface="Symbol" pitchFamily="18" charset="2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ru-RU">
                <a:sym typeface="Symbol" pitchFamily="18" charset="2"/>
              </a:rPr>
              <a:t>  </a:t>
            </a:r>
            <a:r>
              <a:rPr lang="en-US" sz="1800"/>
              <a:t>Sagat et al. (AECL, Canada)</a:t>
            </a:r>
            <a:r>
              <a:rPr lang="en-US" sz="1600"/>
              <a:t> </a:t>
            </a:r>
            <a:endParaRPr lang="ru-RU">
              <a:sym typeface="Symbol" pitchFamily="18" charset="2"/>
            </a:endParaRPr>
          </a:p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ru-RU">
                <a:sym typeface="Symbol" pitchFamily="18" charset="2"/>
              </a:rPr>
              <a:t> </a:t>
            </a:r>
            <a:r>
              <a:rPr lang="ru-RU" sz="1800">
                <a:sym typeface="Symbol" pitchFamily="18" charset="2"/>
              </a:rPr>
              <a:t>REBEKA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990725" y="1419225"/>
            <a:ext cx="5038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/>
              <a:t>Tests</a:t>
            </a:r>
            <a:r>
              <a:rPr lang="ru-RU" sz="2800"/>
              <a:t> </a:t>
            </a:r>
            <a:r>
              <a:rPr lang="en-US" sz="2800"/>
              <a:t>on </a:t>
            </a:r>
            <a:r>
              <a:rPr lang="ru-RU" sz="2800"/>
              <a:t>Zry </a:t>
            </a:r>
            <a:r>
              <a:rPr lang="en-US" sz="2800"/>
              <a:t>Cladding Ballooning</a:t>
            </a:r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7th Meeting CEG-SAM	          </a:t>
            </a:r>
            <a:r>
              <a:rPr lang="en-US" sz="1600">
                <a:cs typeface="Arial" charset="0"/>
              </a:rPr>
              <a:t>GRS Cologne 		     February 28-March 1, 2005</a:t>
            </a:r>
            <a:endParaRPr lang="ru-RU" sz="1600">
              <a:cs typeface="Arial" charset="0"/>
            </a:endParaRPr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Документ" r:id="rId8" imgW="705600" imgH="715680" progId="Word.Document.8">
                  <p:embed/>
                </p:oleObj>
              </mc:Choice>
              <mc:Fallback>
                <p:oleObj name="Документ" r:id="rId8" imgW="705600" imgH="71568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>
            <p:ph type="body" idx="1"/>
          </p:nvPr>
        </p:nvSpPr>
        <p:spPr>
          <a:xfrm>
            <a:off x="228600" y="1447800"/>
            <a:ext cx="8596313" cy="53340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algn="ctr" defTabSz="762000">
              <a:buFontTx/>
              <a:buNone/>
            </a:pPr>
            <a:r>
              <a:rPr lang="en-US" sz="2400"/>
              <a:t>RIAR Tests on Zr-1%Nb Cladding Ballooning</a:t>
            </a:r>
            <a:endParaRPr lang="ru-RU" sz="2000"/>
          </a:p>
          <a:p>
            <a:pPr algn="ctr" defTabSz="762000">
              <a:lnSpc>
                <a:spcPct val="160000"/>
              </a:lnSpc>
              <a:buFontTx/>
              <a:buNone/>
            </a:pPr>
            <a:endParaRPr lang="ru-RU" sz="2400">
              <a:solidFill>
                <a:srgbClr val="A5002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121400" cy="939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A50021"/>
                </a:solidFill>
              </a:rPr>
              <a:t>Cladding Deformation Model </a:t>
            </a:r>
            <a:br>
              <a:rPr lang="en-US" sz="2400" b="1">
                <a:solidFill>
                  <a:srgbClr val="A50021"/>
                </a:solidFill>
              </a:rPr>
            </a:b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Adaptation to VVER Materials</a:t>
            </a:r>
            <a:endParaRPr lang="ru-RU" sz="2400">
              <a:solidFill>
                <a:srgbClr val="A50021"/>
              </a:solidFill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648200" y="2284413"/>
          <a:ext cx="4329113" cy="396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Image" r:id="rId3" imgW="5642076" imgH="5171903" progId="Photoshop.Image.5">
                  <p:embed/>
                </p:oleObj>
              </mc:Choice>
              <mc:Fallback>
                <p:oleObj name="Image" r:id="rId3" imgW="5642076" imgH="5171903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40" t="2924" r="2808" b="1323"/>
                      <a:stretch>
                        <a:fillRect/>
                      </a:stretch>
                    </p:blipFill>
                    <p:spPr bwMode="auto">
                      <a:xfrm>
                        <a:off x="4648200" y="2284413"/>
                        <a:ext cx="4329113" cy="396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52400" y="2330450"/>
          <a:ext cx="4510088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Image" r:id="rId5" imgW="6112248" imgH="5171903" progId="Photoshop.Image.5">
                  <p:embed/>
                </p:oleObj>
              </mc:Choice>
              <mc:Fallback>
                <p:oleObj name="Image" r:id="rId5" imgW="6112248" imgH="5171903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6" t="2924" r="2768" b="4247"/>
                      <a:stretch>
                        <a:fillRect/>
                      </a:stretch>
                    </p:blipFill>
                    <p:spPr bwMode="auto">
                      <a:xfrm>
                        <a:off x="152400" y="2330450"/>
                        <a:ext cx="4510088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Документ" r:id="rId8" imgW="705600" imgH="715680" progId="Word.Document.8">
                  <p:embed/>
                </p:oleObj>
              </mc:Choice>
              <mc:Fallback>
                <p:oleObj name="Документ" r:id="rId8" imgW="705600" imgH="7156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7th Meeting CEG-SAM	          </a:t>
            </a:r>
            <a:r>
              <a:rPr lang="en-US" sz="1600">
                <a:cs typeface="Arial" charset="0"/>
              </a:rPr>
              <a:t>GRS Cologne 		     February 28-March 1, 2005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88988"/>
          </a:xfrm>
        </p:spPr>
        <p:txBody>
          <a:bodyPr/>
          <a:lstStyle/>
          <a:p>
            <a:r>
              <a:rPr lang="en-US" sz="2800"/>
              <a:t>Conclusions</a:t>
            </a:r>
            <a:endParaRPr lang="ru-RU" sz="2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6375"/>
            <a:ext cx="7772400" cy="447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During the first three quarters:</a:t>
            </a:r>
            <a:endParaRPr lang="ru-RU" sz="20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cs typeface="Times New Roman" pitchFamily="18" charset="0"/>
              </a:rPr>
              <a:t> </a:t>
            </a:r>
            <a:endParaRPr lang="ru-RU" sz="2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Test rig for the single rod quench tests is designed and manufactured and put into operation testing</a:t>
            </a:r>
            <a:endParaRPr lang="ru-RU" sz="20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cs typeface="Times New Roman" pitchFamily="18" charset="0"/>
              </a:rPr>
              <a:t> </a:t>
            </a:r>
            <a:endParaRPr lang="ru-RU" sz="2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The preparatory work on the bundle quench test are in progress</a:t>
            </a:r>
            <a:endParaRPr lang="ru-RU" sz="20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cs typeface="Times New Roman" pitchFamily="18" charset="0"/>
              </a:rPr>
              <a:t> </a:t>
            </a:r>
            <a:endParaRPr lang="ru-RU" sz="2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First results on adaptation of models of high temperature cladding oxidation and mechanical behavior show the rather good coincidence of calculated and experimental parameters</a:t>
            </a:r>
            <a:endParaRPr lang="ru-RU" sz="20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cs typeface="Times New Roman" pitchFamily="18" charset="0"/>
              </a:rPr>
              <a:t> </a:t>
            </a:r>
            <a:endParaRPr lang="ru-RU" sz="2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cs typeface="Times New Roman" pitchFamily="18" charset="0"/>
              </a:rPr>
              <a:t>All works are within the fame of the time schedule of 1648.2 Project Work Plan</a:t>
            </a:r>
            <a:endParaRPr lang="ru-RU" sz="2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667000" y="901700"/>
            <a:ext cx="412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Technical Schedule for the first year</a:t>
            </a:r>
            <a:endParaRPr lang="ru-RU" sz="2000" b="1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0" y="1301750"/>
          <a:ext cx="8912225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Документ" r:id="rId3" imgW="8911080" imgH="4933800" progId="Word.Document.8">
                  <p:embed/>
                </p:oleObj>
              </mc:Choice>
              <mc:Fallback>
                <p:oleObj name="Документ" r:id="rId3" imgW="8911080" imgH="49338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01750"/>
                        <a:ext cx="8912225" cy="493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73100" y="971550"/>
          <a:ext cx="8012113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" name="Документ" r:id="rId3" imgW="8002440" imgH="5419800" progId="Word.Document.8">
                  <p:embed/>
                </p:oleObj>
              </mc:Choice>
              <mc:Fallback>
                <p:oleObj name="Документ" r:id="rId3" imgW="8002440" imgH="5419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971550"/>
                        <a:ext cx="8012113" cy="541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14375"/>
          </a:xfrm>
        </p:spPr>
        <p:txBody>
          <a:bodyPr/>
          <a:lstStyle/>
          <a:p>
            <a:r>
              <a:rPr lang="ru-RU" sz="2800">
                <a:solidFill>
                  <a:srgbClr val="800000"/>
                </a:solidFill>
                <a:cs typeface="Times New Roman" pitchFamily="18" charset="0"/>
              </a:rPr>
              <a:t>Single rod tests</a:t>
            </a:r>
            <a:r>
              <a:rPr lang="ru-RU" sz="2400">
                <a:cs typeface="Times New Roman" pitchFamily="18" charset="0"/>
              </a:rPr>
              <a:t/>
            </a:r>
            <a:br>
              <a:rPr lang="ru-RU" sz="2400">
                <a:cs typeface="Times New Roman" pitchFamily="18" charset="0"/>
              </a:rPr>
            </a:br>
            <a:endParaRPr lang="ru-RU" sz="2400"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During the first year of work it is planned:</a:t>
            </a:r>
            <a:endParaRPr lang="ru-RU" sz="28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cs typeface="Arial" charset="0"/>
              </a:rPr>
              <a:t> </a:t>
            </a:r>
            <a:endParaRPr lang="ru-RU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/>
              <a:t>Designing and creation of the  test rig for the irradiated fuel.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US" sz="2800"/>
              <a:t>Testing of the rig outside the hot sell.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US" sz="2800"/>
              <a:t>Realization of experiments with the unirradiated samples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US" sz="2800"/>
              <a:t>The beginning of experiments with the irradiated fuel.</a:t>
            </a: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3567113" y="338138"/>
            <a:ext cx="190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Specimen</a:t>
            </a:r>
          </a:p>
        </p:txBody>
      </p:sp>
      <p:grpSp>
        <p:nvGrpSpPr>
          <p:cNvPr id="16489" name="Group 1129"/>
          <p:cNvGrpSpPr>
            <a:grpSpLocks/>
          </p:cNvGrpSpPr>
          <p:nvPr/>
        </p:nvGrpSpPr>
        <p:grpSpPr bwMode="auto">
          <a:xfrm>
            <a:off x="1419225" y="741363"/>
            <a:ext cx="3505200" cy="5608637"/>
            <a:chOff x="910" y="561"/>
            <a:chExt cx="2208" cy="3533"/>
          </a:xfrm>
        </p:grpSpPr>
        <p:pic>
          <p:nvPicPr>
            <p:cNvPr id="16457" name="Picture 1097" descr="\\Jvv\users\Account\1648.2\Отчетность по проекту 1648.2\Presentation\образец.jpg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" y="561"/>
              <a:ext cx="843" cy="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58" name="Freeform 1098"/>
            <p:cNvSpPr>
              <a:spLocks/>
            </p:cNvSpPr>
            <p:nvPr/>
          </p:nvSpPr>
          <p:spPr bwMode="auto">
            <a:xfrm>
              <a:off x="1419" y="3105"/>
              <a:ext cx="1524" cy="400"/>
            </a:xfrm>
            <a:custGeom>
              <a:avLst/>
              <a:gdLst>
                <a:gd name="T0" fmla="*/ 0 w 1628"/>
                <a:gd name="T1" fmla="*/ 424 h 424"/>
                <a:gd name="T2" fmla="*/ 444 w 1628"/>
                <a:gd name="T3" fmla="*/ 0 h 424"/>
                <a:gd name="T4" fmla="*/ 1628 w 1628"/>
                <a:gd name="T5" fmla="*/ 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8" h="424">
                  <a:moveTo>
                    <a:pt x="0" y="424"/>
                  </a:moveTo>
                  <a:lnTo>
                    <a:pt x="444" y="0"/>
                  </a:lnTo>
                  <a:lnTo>
                    <a:pt x="1628" y="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59" name="Freeform 1099"/>
            <p:cNvSpPr>
              <a:spLocks/>
            </p:cNvSpPr>
            <p:nvPr/>
          </p:nvSpPr>
          <p:spPr bwMode="auto">
            <a:xfrm>
              <a:off x="1494" y="1927"/>
              <a:ext cx="1434" cy="401"/>
            </a:xfrm>
            <a:custGeom>
              <a:avLst/>
              <a:gdLst>
                <a:gd name="T0" fmla="*/ 0 w 1532"/>
                <a:gd name="T1" fmla="*/ 424 h 424"/>
                <a:gd name="T2" fmla="*/ 390 w 1532"/>
                <a:gd name="T3" fmla="*/ 0 h 424"/>
                <a:gd name="T4" fmla="*/ 1532 w 1532"/>
                <a:gd name="T5" fmla="*/ 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2" h="424">
                  <a:moveTo>
                    <a:pt x="0" y="424"/>
                  </a:moveTo>
                  <a:lnTo>
                    <a:pt x="390" y="0"/>
                  </a:lnTo>
                  <a:lnTo>
                    <a:pt x="1532" y="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60" name="Line 1100"/>
            <p:cNvSpPr>
              <a:spLocks noChangeShapeType="1"/>
            </p:cNvSpPr>
            <p:nvPr/>
          </p:nvSpPr>
          <p:spPr bwMode="auto">
            <a:xfrm flipV="1">
              <a:off x="1337" y="1927"/>
              <a:ext cx="524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61" name="Freeform 1101"/>
            <p:cNvSpPr>
              <a:spLocks/>
            </p:cNvSpPr>
            <p:nvPr/>
          </p:nvSpPr>
          <p:spPr bwMode="auto">
            <a:xfrm>
              <a:off x="1337" y="3550"/>
              <a:ext cx="1613" cy="212"/>
            </a:xfrm>
            <a:custGeom>
              <a:avLst/>
              <a:gdLst>
                <a:gd name="T0" fmla="*/ 0 w 1724"/>
                <a:gd name="T1" fmla="*/ 224 h 224"/>
                <a:gd name="T2" fmla="*/ 533 w 1724"/>
                <a:gd name="T3" fmla="*/ 0 h 224"/>
                <a:gd name="T4" fmla="*/ 1724 w 1724"/>
                <a:gd name="T5" fmla="*/ 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4" h="224">
                  <a:moveTo>
                    <a:pt x="0" y="224"/>
                  </a:moveTo>
                  <a:lnTo>
                    <a:pt x="533" y="0"/>
                  </a:lnTo>
                  <a:lnTo>
                    <a:pt x="172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62" name="Freeform 1102"/>
            <p:cNvSpPr>
              <a:spLocks/>
            </p:cNvSpPr>
            <p:nvPr/>
          </p:nvSpPr>
          <p:spPr bwMode="auto">
            <a:xfrm>
              <a:off x="1344" y="2795"/>
              <a:ext cx="1606" cy="401"/>
            </a:xfrm>
            <a:custGeom>
              <a:avLst/>
              <a:gdLst>
                <a:gd name="T0" fmla="*/ 0 w 1716"/>
                <a:gd name="T1" fmla="*/ 425 h 425"/>
                <a:gd name="T2" fmla="*/ 508 w 1716"/>
                <a:gd name="T3" fmla="*/ 1 h 425"/>
                <a:gd name="T4" fmla="*/ 1716 w 1716"/>
                <a:gd name="T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6" h="425">
                  <a:moveTo>
                    <a:pt x="0" y="425"/>
                  </a:moveTo>
                  <a:lnTo>
                    <a:pt x="508" y="1"/>
                  </a:lnTo>
                  <a:lnTo>
                    <a:pt x="171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63" name="Text Box 1103"/>
            <p:cNvSpPr txBox="1">
              <a:spLocks noChangeArrowheads="1"/>
            </p:cNvSpPr>
            <p:nvPr/>
          </p:nvSpPr>
          <p:spPr bwMode="auto">
            <a:xfrm>
              <a:off x="1889" y="3339"/>
              <a:ext cx="1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fuel bearing bush</a:t>
              </a:r>
            </a:p>
          </p:txBody>
        </p:sp>
        <p:sp>
          <p:nvSpPr>
            <p:cNvPr id="16464" name="Text Box 1104"/>
            <p:cNvSpPr txBox="1">
              <a:spLocks noChangeArrowheads="1"/>
            </p:cNvSpPr>
            <p:nvPr/>
          </p:nvSpPr>
          <p:spPr bwMode="auto">
            <a:xfrm>
              <a:off x="1889" y="2879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cladding</a:t>
              </a:r>
            </a:p>
          </p:txBody>
        </p:sp>
        <p:sp>
          <p:nvSpPr>
            <p:cNvPr id="16465" name="Text Box 1105"/>
            <p:cNvSpPr txBox="1">
              <a:spLocks noChangeArrowheads="1"/>
            </p:cNvSpPr>
            <p:nvPr/>
          </p:nvSpPr>
          <p:spPr bwMode="auto">
            <a:xfrm>
              <a:off x="1889" y="2554"/>
              <a:ext cx="7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fuel pellets</a:t>
              </a:r>
            </a:p>
          </p:txBody>
        </p:sp>
        <p:sp>
          <p:nvSpPr>
            <p:cNvPr id="16466" name="Text Box 1106"/>
            <p:cNvSpPr txBox="1">
              <a:spLocks noChangeArrowheads="1"/>
            </p:cNvSpPr>
            <p:nvPr/>
          </p:nvSpPr>
          <p:spPr bwMode="auto">
            <a:xfrm>
              <a:off x="1889" y="1686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TC</a:t>
              </a:r>
            </a:p>
          </p:txBody>
        </p:sp>
        <p:sp>
          <p:nvSpPr>
            <p:cNvPr id="16467" name="Freeform 1107"/>
            <p:cNvSpPr>
              <a:spLocks/>
            </p:cNvSpPr>
            <p:nvPr/>
          </p:nvSpPr>
          <p:spPr bwMode="auto">
            <a:xfrm>
              <a:off x="1606" y="1067"/>
              <a:ext cx="1352" cy="174"/>
            </a:xfrm>
            <a:custGeom>
              <a:avLst/>
              <a:gdLst>
                <a:gd name="T0" fmla="*/ 0 w 1444"/>
                <a:gd name="T1" fmla="*/ 0 h 185"/>
                <a:gd name="T2" fmla="*/ 276 w 1444"/>
                <a:gd name="T3" fmla="*/ 184 h 185"/>
                <a:gd name="T4" fmla="*/ 1444 w 1444"/>
                <a:gd name="T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4" h="185">
                  <a:moveTo>
                    <a:pt x="0" y="0"/>
                  </a:moveTo>
                  <a:lnTo>
                    <a:pt x="276" y="184"/>
                  </a:lnTo>
                  <a:lnTo>
                    <a:pt x="1444" y="1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68" name="Freeform 1108"/>
            <p:cNvSpPr>
              <a:spLocks/>
            </p:cNvSpPr>
            <p:nvPr/>
          </p:nvSpPr>
          <p:spPr bwMode="auto">
            <a:xfrm>
              <a:off x="1472" y="697"/>
              <a:ext cx="1509" cy="272"/>
            </a:xfrm>
            <a:custGeom>
              <a:avLst/>
              <a:gdLst>
                <a:gd name="T0" fmla="*/ 0 w 1613"/>
                <a:gd name="T1" fmla="*/ 0 h 288"/>
                <a:gd name="T2" fmla="*/ 444 w 1613"/>
                <a:gd name="T3" fmla="*/ 288 h 288"/>
                <a:gd name="T4" fmla="*/ 1613 w 1613"/>
                <a:gd name="T5" fmla="*/ 28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3" h="288">
                  <a:moveTo>
                    <a:pt x="0" y="0"/>
                  </a:moveTo>
                  <a:lnTo>
                    <a:pt x="444" y="288"/>
                  </a:lnTo>
                  <a:lnTo>
                    <a:pt x="1613" y="2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69" name="Freeform 1109"/>
            <p:cNvSpPr>
              <a:spLocks/>
            </p:cNvSpPr>
            <p:nvPr/>
          </p:nvSpPr>
          <p:spPr bwMode="auto">
            <a:xfrm>
              <a:off x="1382" y="1240"/>
              <a:ext cx="1568" cy="355"/>
            </a:xfrm>
            <a:custGeom>
              <a:avLst/>
              <a:gdLst>
                <a:gd name="T0" fmla="*/ 0 w 1676"/>
                <a:gd name="T1" fmla="*/ 0 h 376"/>
                <a:gd name="T2" fmla="*/ 508 w 1676"/>
                <a:gd name="T3" fmla="*/ 376 h 376"/>
                <a:gd name="T4" fmla="*/ 1676 w 1676"/>
                <a:gd name="T5" fmla="*/ 37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6" h="376">
                  <a:moveTo>
                    <a:pt x="0" y="0"/>
                  </a:moveTo>
                  <a:lnTo>
                    <a:pt x="508" y="376"/>
                  </a:lnTo>
                  <a:lnTo>
                    <a:pt x="1676" y="3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70" name="Text Box 1110"/>
            <p:cNvSpPr txBox="1">
              <a:spLocks noChangeArrowheads="1"/>
            </p:cNvSpPr>
            <p:nvPr/>
          </p:nvSpPr>
          <p:spPr bwMode="auto">
            <a:xfrm>
              <a:off x="1881" y="720"/>
              <a:ext cx="1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suspension bracket</a:t>
              </a:r>
            </a:p>
          </p:txBody>
        </p:sp>
        <p:sp>
          <p:nvSpPr>
            <p:cNvPr id="16471" name="Text Box 1111"/>
            <p:cNvSpPr txBox="1">
              <a:spLocks noChangeArrowheads="1"/>
            </p:cNvSpPr>
            <p:nvPr/>
          </p:nvSpPr>
          <p:spPr bwMode="auto">
            <a:xfrm>
              <a:off x="1882" y="991"/>
              <a:ext cx="1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ceramic shield tube</a:t>
              </a:r>
            </a:p>
          </p:txBody>
        </p:sp>
        <p:sp>
          <p:nvSpPr>
            <p:cNvPr id="16472" name="Text Box 1112"/>
            <p:cNvSpPr txBox="1">
              <a:spLocks noChangeArrowheads="1"/>
            </p:cNvSpPr>
            <p:nvPr/>
          </p:nvSpPr>
          <p:spPr bwMode="auto">
            <a:xfrm>
              <a:off x="1882" y="1354"/>
              <a:ext cx="1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reducing bushing</a:t>
              </a:r>
            </a:p>
          </p:txBody>
        </p:sp>
      </p:grpSp>
      <p:pic>
        <p:nvPicPr>
          <p:cNvPr id="16473" name="Picture 1113" descr="\\Jvv\users\Account\1648.2\Отчетность по проекту 1648.2\Заседания рабочих групп\7th CEG-SAM Meeting March1005 Cologne\ИЛЛЮСТРАЦИИ\образе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41300"/>
            <a:ext cx="1339850" cy="61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517525" y="1203325"/>
          <a:ext cx="6000750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Лист" r:id="rId3" imgW="9249303" imgH="5763152" progId="Excel.Sheet.8">
                  <p:embed/>
                </p:oleObj>
              </mc:Choice>
              <mc:Fallback>
                <p:oleObj name="Лист" r:id="rId3" imgW="9249303" imgH="5763152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3584" b="15329"/>
                      <a:stretch>
                        <a:fillRect/>
                      </a:stretch>
                    </p:blipFill>
                    <p:spPr bwMode="auto">
                      <a:xfrm>
                        <a:off x="517525" y="1203325"/>
                        <a:ext cx="6000750" cy="413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89525" y="232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092200" y="7112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Design test regime</a:t>
            </a:r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3435350" y="4937125"/>
          <a:ext cx="509905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Лист" r:id="rId5" imgW="9249303" imgH="5763152" progId="Excel.Sheet.8">
                  <p:embed/>
                </p:oleObj>
              </mc:Choice>
              <mc:Fallback>
                <p:oleObj name="Лист" r:id="rId5" imgW="9249303" imgH="5763152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7296" r="35066" b="1558"/>
                      <a:stretch>
                        <a:fillRect/>
                      </a:stretch>
                    </p:blipFill>
                    <p:spPr bwMode="auto">
                      <a:xfrm>
                        <a:off x="3435350" y="4937125"/>
                        <a:ext cx="5099050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" name="Picture 81" descr="\\Jvv\users\Account\1648.2\Отчетность по проекту 1648.2\Заседания рабочих групп\7th CEG-SAM Meeting March1005 Cologne\ИЛЛЮСТРАЦИИ\устано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r="14038"/>
          <a:stretch>
            <a:fillRect/>
          </a:stretch>
        </p:blipFill>
        <p:spPr bwMode="auto">
          <a:xfrm>
            <a:off x="1411288" y="725488"/>
            <a:ext cx="2568575" cy="54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25" name="Object 105"/>
          <p:cNvGraphicFramePr>
            <a:graphicFrameLocks noChangeAspect="1"/>
          </p:cNvGraphicFramePr>
          <p:nvPr/>
        </p:nvGraphicFramePr>
        <p:xfrm>
          <a:off x="4567238" y="190500"/>
          <a:ext cx="4221162" cy="620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" name="Документ" r:id="rId4" imgW="6047640" imgH="8885160" progId="Word.Document.8">
                  <p:embed/>
                </p:oleObj>
              </mc:Choice>
              <mc:Fallback>
                <p:oleObj name="Документ" r:id="rId4" imgW="6047640" imgH="8885160" progId="Word.Document.8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958" b="4544"/>
                      <a:stretch>
                        <a:fillRect/>
                      </a:stretch>
                    </p:blipFill>
                    <p:spPr bwMode="auto">
                      <a:xfrm>
                        <a:off x="4567238" y="190500"/>
                        <a:ext cx="4221162" cy="620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0" y="23018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Heating module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3" name="Object 967"/>
          <p:cNvGraphicFramePr>
            <a:graphicFrameLocks noChangeAspect="1"/>
          </p:cNvGraphicFramePr>
          <p:nvPr/>
        </p:nvGraphicFramePr>
        <p:xfrm>
          <a:off x="76200" y="762000"/>
          <a:ext cx="75438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" name="Рисунок" r:id="rId3" imgW="6686640" imgH="4933800" progId="Word.Picture.8">
                  <p:embed/>
                </p:oleObj>
              </mc:Choice>
              <mc:Fallback>
                <p:oleObj name="Рисунок" r:id="rId3" imgW="6686640" imgH="4933800" progId="Word.Picture.8">
                  <p:embed/>
                  <p:pic>
                    <p:nvPicPr>
                      <p:cNvPr id="0" name="Object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051"/>
                      <a:stretch>
                        <a:fillRect/>
                      </a:stretch>
                    </p:blipFill>
                    <p:spPr bwMode="auto">
                      <a:xfrm>
                        <a:off x="76200" y="762000"/>
                        <a:ext cx="75438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0" y="381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Test rig</a:t>
            </a:r>
          </a:p>
        </p:txBody>
      </p:sp>
      <p:graphicFrame>
        <p:nvGraphicFramePr>
          <p:cNvPr id="5066" name="Object 970"/>
          <p:cNvGraphicFramePr>
            <a:graphicFrameLocks/>
          </p:cNvGraphicFramePr>
          <p:nvPr/>
        </p:nvGraphicFramePr>
        <p:xfrm>
          <a:off x="7543800" y="2895600"/>
          <a:ext cx="16764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8" name="Документ" r:id="rId5" imgW="7997040" imgH="5251320" progId="Word.Document.8">
                  <p:embed/>
                </p:oleObj>
              </mc:Choice>
              <mc:Fallback>
                <p:oleObj name="Документ" r:id="rId5" imgW="7997040" imgH="5251320" progId="Word.Document.8">
                  <p:embed/>
                  <p:pic>
                    <p:nvPicPr>
                      <p:cNvPr id="0" name="Object 97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8572" b="29495"/>
                      <a:stretch>
                        <a:fillRect/>
                      </a:stretch>
                    </p:blipFill>
                    <p:spPr bwMode="auto">
                      <a:xfrm>
                        <a:off x="7543800" y="2895600"/>
                        <a:ext cx="16764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574</Words>
  <Application>Microsoft Office PowerPoint</Application>
  <PresentationFormat>Bildschirmpräsentation (4:3)</PresentationFormat>
  <Paragraphs>111</Paragraphs>
  <Slides>23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23</vt:i4>
      </vt:variant>
    </vt:vector>
  </HeadingPairs>
  <TitlesOfParts>
    <vt:vector size="34" baseType="lpstr">
      <vt:lpstr>Times New Roman</vt:lpstr>
      <vt:lpstr>Arial</vt:lpstr>
      <vt:lpstr>Symbol</vt:lpstr>
      <vt:lpstr>Wingdings</vt:lpstr>
      <vt:lpstr>Оформление по умолчанию</vt:lpstr>
      <vt:lpstr>Документ Microsoft Word</vt:lpstr>
      <vt:lpstr>Лист Microsoft Excel</vt:lpstr>
      <vt:lpstr>Рисунок Microsoft Word</vt:lpstr>
      <vt:lpstr>Диаграмма Microsoft Excel</vt:lpstr>
      <vt:lpstr>Microsoft Document</vt:lpstr>
      <vt:lpstr>Adobe Photoshop Image</vt:lpstr>
      <vt:lpstr>PowerPoint-Präsentation</vt:lpstr>
      <vt:lpstr>PowerPoint-Präsentation</vt:lpstr>
      <vt:lpstr>PowerPoint-Präsentation</vt:lpstr>
      <vt:lpstr>PowerPoint-Präsentation</vt:lpstr>
      <vt:lpstr>Single rod tests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Bundle quench tests </vt:lpstr>
      <vt:lpstr>FA Quench Model  Development of models and codes to describe VVER core behavior under SA  conditions  </vt:lpstr>
      <vt:lpstr>Cladding Oxidation Model </vt:lpstr>
      <vt:lpstr>Cladding Oxidation Model   Adaptation to VVER Materials (1)</vt:lpstr>
      <vt:lpstr>Cladding Oxidation Model   Adaptation to VVER Materials (2)</vt:lpstr>
      <vt:lpstr>Cladding Oxidation Model   Adaptation to VVER Materials (3)</vt:lpstr>
      <vt:lpstr>Cladding Deformation Model</vt:lpstr>
      <vt:lpstr>Cladding Deformation Model  Validation</vt:lpstr>
      <vt:lpstr>Cladding Deformation Model   Adaptation to VVER Materials</vt:lpstr>
      <vt:lpstr>Conclusions</vt:lpstr>
    </vt:vector>
  </TitlesOfParts>
  <Company>НИИАР, ОИТ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Кузмин И.В.</dc:creator>
  <cp:lastModifiedBy>Peters, Ursula</cp:lastModifiedBy>
  <cp:revision>61</cp:revision>
  <cp:lastPrinted>2004-10-22T09:26:06Z</cp:lastPrinted>
  <dcterms:created xsi:type="dcterms:W3CDTF">2004-09-14T04:16:50Z</dcterms:created>
  <dcterms:modified xsi:type="dcterms:W3CDTF">2012-10-09T09:49:31Z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Progress report on 1648.2</vt:lpwstr>
  </property>
</Properties>
</file>