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0" r:id="rId3"/>
    <p:sldId id="290" r:id="rId4"/>
    <p:sldId id="297" r:id="rId5"/>
    <p:sldId id="294" r:id="rId6"/>
    <p:sldId id="298" r:id="rId7"/>
    <p:sldId id="299" r:id="rId8"/>
    <p:sldId id="293" r:id="rId9"/>
    <p:sldId id="277" r:id="rId10"/>
    <p:sldId id="263" r:id="rId11"/>
    <p:sldId id="267" r:id="rId12"/>
    <p:sldId id="271" r:id="rId13"/>
    <p:sldId id="278" r:id="rId14"/>
    <p:sldId id="308" r:id="rId15"/>
    <p:sldId id="300" r:id="rId16"/>
    <p:sldId id="309" r:id="rId17"/>
    <p:sldId id="302" r:id="rId18"/>
    <p:sldId id="304" r:id="rId19"/>
    <p:sldId id="303" r:id="rId20"/>
    <p:sldId id="306" r:id="rId21"/>
    <p:sldId id="30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595" autoAdjust="0"/>
  </p:normalViewPr>
  <p:slideViewPr>
    <p:cSldViewPr>
      <p:cViewPr varScale="1">
        <p:scale>
          <a:sx n="96" d="100"/>
          <a:sy n="96" d="100"/>
        </p:scale>
        <p:origin x="-106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ru-RU"/>
              <a:t>hfs</a:t>
            </a:r>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4F6C0C-9FEA-411C-892A-BECD84555CEC}" type="slidenum">
              <a:rPr lang="ru-RU"/>
              <a:pPr/>
              <a:t>‹Nr.›</a:t>
            </a:fld>
            <a:endParaRPr lang="ru-RU"/>
          </a:p>
        </p:txBody>
      </p:sp>
    </p:spTree>
    <p:extLst>
      <p:ext uri="{BB962C8B-B14F-4D97-AF65-F5344CB8AC3E}">
        <p14:creationId xmlns:p14="http://schemas.microsoft.com/office/powerpoint/2010/main" val="368164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ru-RU"/>
              <a:t>hfs</a:t>
            </a:r>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8A125A-63CE-42CF-918F-3FBCC049CDE2}" type="slidenum">
              <a:rPr lang="ru-RU"/>
              <a:pPr/>
              <a:t>‹Nr.›</a:t>
            </a:fld>
            <a:endParaRPr lang="ru-RU"/>
          </a:p>
        </p:txBody>
      </p:sp>
    </p:spTree>
    <p:extLst>
      <p:ext uri="{BB962C8B-B14F-4D97-AF65-F5344CB8AC3E}">
        <p14:creationId xmlns:p14="http://schemas.microsoft.com/office/powerpoint/2010/main" val="394623087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31E0777B-844D-4DC5-AF05-EB3E88F68066}" type="slidenum">
              <a:rPr lang="ru-RU"/>
              <a:pPr/>
              <a:t>6</a:t>
            </a:fld>
            <a:endParaRPr lang="ru-RU"/>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125F55DA-6B33-4F6C-B40F-D3B52AF3B775}" type="slidenum">
              <a:rPr lang="ru-RU"/>
              <a:pPr/>
              <a:t>7</a:t>
            </a:fld>
            <a:endParaRPr lang="ru-RU"/>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CF0076A1-0622-48A7-8ED5-DB3D06749E63}" type="slidenum">
              <a:rPr lang="ru-RU"/>
              <a:pPr/>
              <a:t>15</a:t>
            </a:fld>
            <a:endParaRPr lang="ru-RU"/>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40328973-5826-4F2C-BC82-7F5CCA7658A9}" type="slidenum">
              <a:rPr lang="ru-RU"/>
              <a:pPr/>
              <a:t>16</a:t>
            </a:fld>
            <a:endParaRPr lang="ru-RU"/>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851FDDA4-F9A4-45E5-BA5D-23F6C3550079}" type="slidenum">
              <a:rPr lang="ru-RU"/>
              <a:pPr/>
              <a:t>17</a:t>
            </a:fld>
            <a:endParaRPr lang="ru-RU"/>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7DFE2DB9-01DD-422B-8BC7-91B62022F124}" type="slidenum">
              <a:rPr lang="ru-RU"/>
              <a:pPr/>
              <a:t>18</a:t>
            </a:fld>
            <a:endParaRPr lang="ru-RU"/>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89850B21-388B-46D0-AFD8-5AC6EED25B8E}" type="slidenum">
              <a:rPr lang="ru-RU"/>
              <a:pPr/>
              <a:t>19</a:t>
            </a:fld>
            <a:endParaRPr lang="ru-RU"/>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2D505449-32C9-4F70-B30D-6BB7D2E00CCA}" type="slidenum">
              <a:rPr lang="ru-RU"/>
              <a:pPr/>
              <a:t>20</a:t>
            </a:fld>
            <a:endParaRPr lang="ru-RU"/>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ru-RU"/>
              <a:t>hfs</a:t>
            </a:r>
          </a:p>
        </p:txBody>
      </p:sp>
      <p:sp>
        <p:nvSpPr>
          <p:cNvPr id="7" name="Rectangle 7"/>
          <p:cNvSpPr>
            <a:spLocks noGrp="1" noChangeArrowheads="1"/>
          </p:cNvSpPr>
          <p:nvPr>
            <p:ph type="sldNum" sz="quarter" idx="5"/>
          </p:nvPr>
        </p:nvSpPr>
        <p:spPr>
          <a:ln/>
        </p:spPr>
        <p:txBody>
          <a:bodyPr/>
          <a:lstStyle/>
          <a:p>
            <a:fld id="{75B9763E-9632-4FF8-BF5C-8EA369CD77CC}" type="slidenum">
              <a:rPr lang="ru-RU"/>
              <a:pPr/>
              <a:t>21</a:t>
            </a:fld>
            <a:endParaRPr lang="ru-RU"/>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99798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9083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1791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Tree>
    <p:extLst>
      <p:ext uri="{BB962C8B-B14F-4D97-AF65-F5344CB8AC3E}">
        <p14:creationId xmlns:p14="http://schemas.microsoft.com/office/powerpoint/2010/main" val="155670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1761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92154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8970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0150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345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57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5478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5698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5" name="Object 11"/>
          <p:cNvGraphicFramePr>
            <a:graphicFrameLocks noChangeAspect="1"/>
          </p:cNvGraphicFramePr>
          <p:nvPr userDrawn="1"/>
        </p:nvGraphicFramePr>
        <p:xfrm>
          <a:off x="8210550" y="71438"/>
          <a:ext cx="754063" cy="765175"/>
        </p:xfrm>
        <a:graphic>
          <a:graphicData uri="http://schemas.openxmlformats.org/presentationml/2006/ole">
            <mc:AlternateContent xmlns:mc="http://schemas.openxmlformats.org/markup-compatibility/2006">
              <mc:Choice xmlns:v="urn:schemas-microsoft-com:vml" Requires="v">
                <p:oleObj spid="_x0000_s1037" name="Документ" r:id="rId15" imgW="705600" imgH="715680" progId="Word.Document.8">
                  <p:embed/>
                </p:oleObj>
              </mc:Choice>
              <mc:Fallback>
                <p:oleObj name="Документ" r:id="rId15" imgW="705600" imgH="715680" progId="Word.Document.8">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10550" y="71438"/>
                        <a:ext cx="754063" cy="7651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6" name="Picture 12" descr="Znak_RIAR_цв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46050" y="0"/>
            <a:ext cx="825500" cy="635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5.wmf"/><Relationship Id="rId4" Type="http://schemas.openxmlformats.org/officeDocument/2006/relationships/oleObject" Target="../embeddings/oleObject5.bin"/><Relationship Id="rId9"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142875" y="1773238"/>
            <a:ext cx="8893175" cy="11255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800" b="1">
                <a:solidFill>
                  <a:srgbClr val="0033CC"/>
                </a:solidFill>
              </a:rPr>
              <a:t>“Examination of VVER fuel behaviour under severe accident conditions, Quench state”</a:t>
            </a:r>
            <a:r>
              <a:rPr lang="en-US" sz="2400">
                <a:solidFill>
                  <a:srgbClr val="0033CC"/>
                </a:solidFill>
              </a:rPr>
              <a:t> </a:t>
            </a:r>
            <a:r>
              <a:rPr lang="ru-RU" sz="2400" b="1">
                <a:solidFill>
                  <a:srgbClr val="0033CC"/>
                </a:solidFill>
                <a:latin typeface="Times New Roman" pitchFamily="18" charset="0"/>
              </a:rPr>
              <a:t/>
            </a:r>
            <a:br>
              <a:rPr lang="ru-RU" sz="2400" b="1">
                <a:solidFill>
                  <a:srgbClr val="0033CC"/>
                </a:solidFill>
                <a:latin typeface="Times New Roman" pitchFamily="18" charset="0"/>
              </a:rPr>
            </a:br>
            <a:r>
              <a:rPr lang="en-US" sz="2000" b="1">
                <a:solidFill>
                  <a:srgbClr val="0033CC"/>
                </a:solidFill>
              </a:rPr>
              <a:t>Status report on the ISTC project # 1648.2</a:t>
            </a:r>
            <a:r>
              <a:rPr lang="en-US"/>
              <a:t> </a:t>
            </a:r>
            <a:endParaRPr lang="ru-RU"/>
          </a:p>
        </p:txBody>
      </p:sp>
      <p:sp>
        <p:nvSpPr>
          <p:cNvPr id="2053" name="Text Box 5"/>
          <p:cNvSpPr txBox="1">
            <a:spLocks noChangeArrowheads="1"/>
          </p:cNvSpPr>
          <p:nvPr/>
        </p:nvSpPr>
        <p:spPr bwMode="auto">
          <a:xfrm>
            <a:off x="3095625" y="4652963"/>
            <a:ext cx="3101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imes New Roman" pitchFamily="18" charset="0"/>
              </a:rPr>
              <a:t>Presented by A. Goryachev, </a:t>
            </a:r>
          </a:p>
          <a:p>
            <a:pPr algn="ctr"/>
            <a:r>
              <a:rPr lang="en-US" sz="2000">
                <a:latin typeface="Times New Roman" pitchFamily="18" charset="0"/>
              </a:rPr>
              <a:t>RIAR, Dimitrovgrad, Russia</a:t>
            </a:r>
            <a:endParaRPr lang="ru-RU" sz="2000">
              <a:latin typeface="Times New Roman" pitchFamily="18" charset="0"/>
            </a:endParaRPr>
          </a:p>
        </p:txBody>
      </p:sp>
      <p:sp>
        <p:nvSpPr>
          <p:cNvPr id="6150" name="Rectangle 1030"/>
          <p:cNvSpPr>
            <a:spLocks noChangeArrowheads="1"/>
          </p:cNvSpPr>
          <p:nvPr/>
        </p:nvSpPr>
        <p:spPr bwMode="auto">
          <a:xfrm>
            <a:off x="1476375" y="6542088"/>
            <a:ext cx="766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i="1"/>
              <a:t>12 CEG-SAM Meeting    September 11-13, 2007  St. Petersburg</a:t>
            </a:r>
            <a:r>
              <a:rPr lang="en-US"/>
              <a:t> </a:t>
            </a:r>
            <a:r>
              <a:rPr lang="en-US" sz="1400" i="1"/>
              <a:t>		</a:t>
            </a:r>
            <a:fld id="{F0640AB0-AF59-47E8-80F5-6AA8949CC1C3}" type="slidenum">
              <a:rPr lang="en-US" sz="1400" i="1"/>
              <a:pPr eaLnBrk="0" hangingPunct="0"/>
              <a:t>1</a:t>
            </a:fld>
            <a:endParaRPr lang="ru-RU" sz="1400" i="1"/>
          </a:p>
        </p:txBody>
      </p:sp>
      <p:pic>
        <p:nvPicPr>
          <p:cNvPr id="6151" name="Picture 1031" descr="Znak_RIAR_цв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 y="115888"/>
            <a:ext cx="825500" cy="63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52" name="Object 1032"/>
          <p:cNvGraphicFramePr>
            <a:graphicFrameLocks noChangeAspect="1"/>
          </p:cNvGraphicFramePr>
          <p:nvPr/>
        </p:nvGraphicFramePr>
        <p:xfrm>
          <a:off x="8210550" y="71438"/>
          <a:ext cx="754063" cy="765175"/>
        </p:xfrm>
        <a:graphic>
          <a:graphicData uri="http://schemas.openxmlformats.org/presentationml/2006/ole">
            <mc:AlternateContent xmlns:mc="http://schemas.openxmlformats.org/markup-compatibility/2006">
              <mc:Choice xmlns:v="urn:schemas-microsoft-com:vml" Requires="v">
                <p:oleObj spid="_x0000_s6153" name="Документ" r:id="rId4" imgW="705600" imgH="715680" progId="Word.Document.8">
                  <p:embed/>
                </p:oleObj>
              </mc:Choice>
              <mc:Fallback>
                <p:oleObj name="Документ" r:id="rId4" imgW="705600" imgH="715680" progId="Word.Document.8">
                  <p:embed/>
                  <p:pic>
                    <p:nvPicPr>
                      <p:cNvPr id="0" name="Object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550" y="71438"/>
                        <a:ext cx="754063" cy="7651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119188" y="476250"/>
            <a:ext cx="6269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itchFamily="18" charset="0"/>
              </a:rPr>
              <a:t>Determination </a:t>
            </a:r>
            <a:r>
              <a:rPr lang="en-US" sz="2400" b="1">
                <a:solidFill>
                  <a:srgbClr val="FF3300"/>
                </a:solidFill>
                <a:latin typeface="Times New Roman" pitchFamily="18" charset="0"/>
              </a:rPr>
              <a:t>of initial</a:t>
            </a:r>
            <a:r>
              <a:rPr lang="en-US" sz="2400" b="1">
                <a:latin typeface="Times New Roman" pitchFamily="18" charset="0"/>
              </a:rPr>
              <a:t> content of</a:t>
            </a:r>
            <a:r>
              <a:rPr lang="en-US" sz="2400">
                <a:latin typeface="Times New Roman" pitchFamily="18" charset="0"/>
              </a:rPr>
              <a:t> </a:t>
            </a:r>
            <a:r>
              <a:rPr lang="en-US" sz="2400" b="1" baseline="30000">
                <a:latin typeface="Times New Roman" pitchFamily="18" charset="0"/>
              </a:rPr>
              <a:t>85</a:t>
            </a:r>
            <a:r>
              <a:rPr lang="en-US" sz="2400" b="1">
                <a:latin typeface="Times New Roman" pitchFamily="18" charset="0"/>
              </a:rPr>
              <a:t>Kr and Xe</a:t>
            </a:r>
            <a:endParaRPr lang="ru-RU" sz="2400" b="1">
              <a:latin typeface="Times New Roman" pitchFamily="18" charset="0"/>
            </a:endParaRPr>
          </a:p>
        </p:txBody>
      </p:sp>
      <p:sp>
        <p:nvSpPr>
          <p:cNvPr id="12293" name="Rectangle 5"/>
          <p:cNvSpPr>
            <a:spLocks noChangeArrowheads="1"/>
          </p:cNvSpPr>
          <p:nvPr/>
        </p:nvSpPr>
        <p:spPr bwMode="auto">
          <a:xfrm>
            <a:off x="611188" y="1125538"/>
            <a:ext cx="8137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600">
                <a:latin typeface="Times New Roman" pitchFamily="18" charset="0"/>
                <a:cs typeface="Times New Roman" pitchFamily="18" charset="0"/>
              </a:rPr>
              <a:t>The content of </a:t>
            </a:r>
            <a:r>
              <a:rPr lang="en-US" sz="1600" baseline="30000">
                <a:latin typeface="Times New Roman" pitchFamily="18" charset="0"/>
                <a:cs typeface="Times New Roman" pitchFamily="18" charset="0"/>
              </a:rPr>
              <a:t>85</a:t>
            </a:r>
            <a:r>
              <a:rPr lang="en-US" sz="1600">
                <a:latin typeface="Times New Roman" pitchFamily="18" charset="0"/>
                <a:cs typeface="Times New Roman" pitchFamily="18" charset="0"/>
              </a:rPr>
              <a:t>Kr and Xe in the reference sample is assumed as the initial </a:t>
            </a:r>
            <a:r>
              <a:rPr lang="en-US" sz="1600" baseline="30000">
                <a:latin typeface="Times New Roman" pitchFamily="18" charset="0"/>
                <a:cs typeface="Times New Roman" pitchFamily="18" charset="0"/>
              </a:rPr>
              <a:t>85</a:t>
            </a:r>
            <a:r>
              <a:rPr lang="en-US" sz="1600">
                <a:latin typeface="Times New Roman" pitchFamily="18" charset="0"/>
                <a:cs typeface="Times New Roman" pitchFamily="18" charset="0"/>
              </a:rPr>
              <a:t>Kr specific activity </a:t>
            </a:r>
            <a:r>
              <a:rPr lang="ru-RU" sz="1600" i="1">
                <a:solidFill>
                  <a:srgbClr val="FF3300"/>
                </a:solidFill>
                <a:latin typeface="Times New Roman" pitchFamily="18" charset="0"/>
              </a:rPr>
              <a:t>А</a:t>
            </a:r>
            <a:r>
              <a:rPr lang="en-US" sz="1600" i="1" baseline="-25000">
                <a:solidFill>
                  <a:srgbClr val="FF3300"/>
                </a:solidFill>
                <a:latin typeface="Times New Roman" pitchFamily="18" charset="0"/>
              </a:rPr>
              <a:t>ref</a:t>
            </a:r>
            <a:r>
              <a:rPr lang="en-US" sz="1600">
                <a:latin typeface="Times New Roman" pitchFamily="18" charset="0"/>
                <a:cs typeface="Times New Roman" pitchFamily="18" charset="0"/>
              </a:rPr>
              <a:t> and </a:t>
            </a:r>
            <a:r>
              <a:rPr lang="en-US" sz="1600">
                <a:latin typeface="Times New Roman" pitchFamily="18" charset="0"/>
              </a:rPr>
              <a:t>initial specific volume of the xenon</a:t>
            </a:r>
            <a:r>
              <a:rPr lang="en-US" sz="1600">
                <a:latin typeface="Times New Roman" pitchFamily="18" charset="0"/>
                <a:cs typeface="Times New Roman" pitchFamily="18" charset="0"/>
              </a:rPr>
              <a:t> </a:t>
            </a:r>
            <a:r>
              <a:rPr lang="en-US" sz="1600" i="1">
                <a:latin typeface="Times New Roman" pitchFamily="18" charset="0"/>
              </a:rPr>
              <a:t>V</a:t>
            </a:r>
            <a:r>
              <a:rPr lang="en-US" sz="1600" i="1" baseline="-25000">
                <a:latin typeface="Times New Roman" pitchFamily="18" charset="0"/>
              </a:rPr>
              <a:t>Xe</a:t>
            </a:r>
            <a:r>
              <a:rPr lang="en-US" sz="1600" i="1">
                <a:latin typeface="Times New Roman" pitchFamily="18" charset="0"/>
              </a:rPr>
              <a:t> </a:t>
            </a:r>
            <a:r>
              <a:rPr lang="en-US" sz="1600" i="1" baseline="-25000">
                <a:latin typeface="Times New Roman" pitchFamily="18" charset="0"/>
              </a:rPr>
              <a:t>ref</a:t>
            </a:r>
            <a:r>
              <a:rPr lang="en-US" sz="1600">
                <a:latin typeface="Times New Roman" pitchFamily="18" charset="0"/>
              </a:rPr>
              <a:t>  and </a:t>
            </a:r>
            <a:r>
              <a:rPr lang="en-US" sz="1600">
                <a:latin typeface="Times New Roman" pitchFamily="18" charset="0"/>
                <a:cs typeface="Times New Roman" pitchFamily="18" charset="0"/>
              </a:rPr>
              <a:t>calculated on the basis of the results of the experiment on dissolution of the fuel reference sample</a:t>
            </a:r>
            <a:r>
              <a:rPr lang="en-US" sz="1600"/>
              <a:t>.</a:t>
            </a:r>
            <a:r>
              <a:rPr lang="ru-RU" sz="1600"/>
              <a:t> </a:t>
            </a:r>
          </a:p>
        </p:txBody>
      </p:sp>
      <p:sp>
        <p:nvSpPr>
          <p:cNvPr id="13171" name="Text Box 883"/>
          <p:cNvSpPr txBox="1">
            <a:spLocks noChangeArrowheads="1"/>
          </p:cNvSpPr>
          <p:nvPr/>
        </p:nvSpPr>
        <p:spPr bwMode="auto">
          <a:xfrm>
            <a:off x="2800350" y="3957638"/>
            <a:ext cx="1149350" cy="506412"/>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fuel sample at moving bowl</a:t>
            </a:r>
            <a:endParaRPr lang="ru-RU"/>
          </a:p>
        </p:txBody>
      </p:sp>
      <p:sp>
        <p:nvSpPr>
          <p:cNvPr id="13172" name="Line 884"/>
          <p:cNvSpPr>
            <a:spLocks noChangeShapeType="1"/>
          </p:cNvSpPr>
          <p:nvPr/>
        </p:nvSpPr>
        <p:spPr bwMode="auto">
          <a:xfrm>
            <a:off x="4806950" y="3221038"/>
            <a:ext cx="504825" cy="0"/>
          </a:xfrm>
          <a:prstGeom prst="line">
            <a:avLst/>
          </a:prstGeom>
          <a:noFill/>
          <a:ln w="15875">
            <a:solidFill>
              <a:srgbClr val="FF0000"/>
            </a:solidFill>
            <a:round/>
            <a:headEnd type="none" w="sm" len="lg"/>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73" name="Line 885"/>
          <p:cNvSpPr>
            <a:spLocks noChangeShapeType="1"/>
          </p:cNvSpPr>
          <p:nvPr/>
        </p:nvSpPr>
        <p:spPr bwMode="auto">
          <a:xfrm>
            <a:off x="7264400" y="3227388"/>
            <a:ext cx="1588" cy="1736725"/>
          </a:xfrm>
          <a:prstGeom prst="line">
            <a:avLst/>
          </a:prstGeom>
          <a:noFill/>
          <a:ln w="15875">
            <a:solidFill>
              <a:srgbClr val="FF0000"/>
            </a:solidFill>
            <a:round/>
            <a:headEnd type="none" w="sm" len="lg"/>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74" name="Text Box 886"/>
          <p:cNvSpPr txBox="1">
            <a:spLocks noChangeArrowheads="1"/>
          </p:cNvSpPr>
          <p:nvPr/>
        </p:nvSpPr>
        <p:spPr bwMode="auto">
          <a:xfrm>
            <a:off x="5148263" y="5967413"/>
            <a:ext cx="1223962" cy="238125"/>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mass flow meter</a:t>
            </a:r>
            <a:endParaRPr lang="ru-RU"/>
          </a:p>
        </p:txBody>
      </p:sp>
      <p:sp>
        <p:nvSpPr>
          <p:cNvPr id="13176" name="Text Box 888"/>
          <p:cNvSpPr txBox="1">
            <a:spLocks noChangeArrowheads="1"/>
          </p:cNvSpPr>
          <p:nvPr/>
        </p:nvSpPr>
        <p:spPr bwMode="auto">
          <a:xfrm>
            <a:off x="5940425" y="3786188"/>
            <a:ext cx="995363" cy="228600"/>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bubblers</a:t>
            </a:r>
            <a:endParaRPr lang="ru-RU"/>
          </a:p>
        </p:txBody>
      </p:sp>
      <p:sp>
        <p:nvSpPr>
          <p:cNvPr id="13184" name="Line 896"/>
          <p:cNvSpPr>
            <a:spLocks noChangeShapeType="1"/>
          </p:cNvSpPr>
          <p:nvPr/>
        </p:nvSpPr>
        <p:spPr bwMode="auto">
          <a:xfrm>
            <a:off x="5338763" y="5200650"/>
            <a:ext cx="50800" cy="1588"/>
          </a:xfrm>
          <a:prstGeom prst="line">
            <a:avLst/>
          </a:prstGeom>
          <a:noFill/>
          <a:ln w="1587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86" name="Line 898"/>
          <p:cNvSpPr>
            <a:spLocks noChangeShapeType="1"/>
          </p:cNvSpPr>
          <p:nvPr/>
        </p:nvSpPr>
        <p:spPr bwMode="auto">
          <a:xfrm flipH="1">
            <a:off x="5340350" y="5840413"/>
            <a:ext cx="2016125" cy="6350"/>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87" name="Line 899"/>
          <p:cNvSpPr>
            <a:spLocks noChangeShapeType="1"/>
          </p:cNvSpPr>
          <p:nvPr/>
        </p:nvSpPr>
        <p:spPr bwMode="auto">
          <a:xfrm flipV="1">
            <a:off x="7377113" y="4373563"/>
            <a:ext cx="477837" cy="0"/>
          </a:xfrm>
          <a:prstGeom prst="line">
            <a:avLst/>
          </a:prstGeom>
          <a:noFill/>
          <a:ln w="15875">
            <a:solidFill>
              <a:srgbClr val="FF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88" name="Rectangle 900"/>
          <p:cNvSpPr>
            <a:spLocks noChangeArrowheads="1"/>
          </p:cNvSpPr>
          <p:nvPr/>
        </p:nvSpPr>
        <p:spPr bwMode="auto">
          <a:xfrm>
            <a:off x="6732588" y="5967413"/>
            <a:ext cx="1371600" cy="269875"/>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sz="1100"/>
              <a:t>mass spectrometer</a:t>
            </a:r>
            <a:endParaRPr lang="ru-RU"/>
          </a:p>
        </p:txBody>
      </p:sp>
      <p:sp>
        <p:nvSpPr>
          <p:cNvPr id="13189" name="Rectangle 901"/>
          <p:cNvSpPr>
            <a:spLocks noChangeArrowheads="1"/>
          </p:cNvSpPr>
          <p:nvPr/>
        </p:nvSpPr>
        <p:spPr bwMode="auto">
          <a:xfrm flipH="1">
            <a:off x="2843213" y="2997200"/>
            <a:ext cx="312737" cy="190500"/>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sz="1100" i="1"/>
              <a:t>Ar</a:t>
            </a:r>
            <a:endParaRPr lang="ru-RU" i="1"/>
          </a:p>
        </p:txBody>
      </p:sp>
      <p:sp>
        <p:nvSpPr>
          <p:cNvPr id="13201" name="Line 913"/>
          <p:cNvSpPr>
            <a:spLocks noChangeShapeType="1"/>
          </p:cNvSpPr>
          <p:nvPr/>
        </p:nvSpPr>
        <p:spPr bwMode="auto">
          <a:xfrm flipH="1">
            <a:off x="2225675" y="5084763"/>
            <a:ext cx="330200" cy="0"/>
          </a:xfrm>
          <a:prstGeom prst="line">
            <a:avLst/>
          </a:prstGeom>
          <a:noFill/>
          <a:ln w="1587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09" name="Text Box 921"/>
          <p:cNvSpPr txBox="1">
            <a:spLocks noChangeArrowheads="1"/>
          </p:cNvSpPr>
          <p:nvPr/>
        </p:nvSpPr>
        <p:spPr bwMode="auto">
          <a:xfrm>
            <a:off x="4914900" y="2643188"/>
            <a:ext cx="533400" cy="228600"/>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TC</a:t>
            </a:r>
            <a:endParaRPr lang="ru-RU"/>
          </a:p>
        </p:txBody>
      </p:sp>
      <p:sp>
        <p:nvSpPr>
          <p:cNvPr id="13210" name="Text Box 922"/>
          <p:cNvSpPr txBox="1">
            <a:spLocks noChangeArrowheads="1"/>
          </p:cNvSpPr>
          <p:nvPr/>
        </p:nvSpPr>
        <p:spPr bwMode="auto">
          <a:xfrm>
            <a:off x="3132138" y="3395663"/>
            <a:ext cx="769937" cy="238125"/>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heater</a:t>
            </a:r>
            <a:endParaRPr lang="ru-RU"/>
          </a:p>
        </p:txBody>
      </p:sp>
      <p:sp>
        <p:nvSpPr>
          <p:cNvPr id="13211" name="Text Box 923"/>
          <p:cNvSpPr txBox="1">
            <a:spLocks noChangeArrowheads="1"/>
          </p:cNvSpPr>
          <p:nvPr/>
        </p:nvSpPr>
        <p:spPr bwMode="auto">
          <a:xfrm>
            <a:off x="2570163" y="2601913"/>
            <a:ext cx="1425575" cy="395287"/>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dissolution device</a:t>
            </a:r>
            <a:endParaRPr lang="ru-RU"/>
          </a:p>
        </p:txBody>
      </p:sp>
      <p:sp>
        <p:nvSpPr>
          <p:cNvPr id="13212" name="Text Box 924"/>
          <p:cNvSpPr txBox="1">
            <a:spLocks noChangeArrowheads="1"/>
          </p:cNvSpPr>
          <p:nvPr/>
        </p:nvSpPr>
        <p:spPr bwMode="auto">
          <a:xfrm>
            <a:off x="7285038" y="3443288"/>
            <a:ext cx="742950" cy="228600"/>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filter</a:t>
            </a:r>
            <a:endParaRPr lang="ru-RU"/>
          </a:p>
        </p:txBody>
      </p:sp>
      <p:sp>
        <p:nvSpPr>
          <p:cNvPr id="13213" name="Rectangle 925"/>
          <p:cNvSpPr>
            <a:spLocks noChangeArrowheads="1"/>
          </p:cNvSpPr>
          <p:nvPr/>
        </p:nvSpPr>
        <p:spPr bwMode="auto">
          <a:xfrm>
            <a:off x="7216775" y="3425825"/>
            <a:ext cx="96838" cy="288925"/>
          </a:xfrm>
          <a:prstGeom prst="rect">
            <a:avLst/>
          </a:prstGeom>
          <a:blipFill dpi="0" rotWithShape="0">
            <a:blip r:embed="rId2"/>
            <a:srcRect/>
            <a:tile tx="0" ty="0" sx="100000" sy="100000" flip="none" algn="tl"/>
          </a:blip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14" name="Line 926"/>
          <p:cNvSpPr>
            <a:spLocks noChangeShapeType="1"/>
          </p:cNvSpPr>
          <p:nvPr/>
        </p:nvSpPr>
        <p:spPr bwMode="auto">
          <a:xfrm flipH="1" flipV="1">
            <a:off x="3694113" y="2817813"/>
            <a:ext cx="525462" cy="207962"/>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15" name="Line 927"/>
          <p:cNvSpPr>
            <a:spLocks noChangeShapeType="1"/>
          </p:cNvSpPr>
          <p:nvPr/>
        </p:nvSpPr>
        <p:spPr bwMode="auto">
          <a:xfrm flipH="1">
            <a:off x="2627313" y="2817813"/>
            <a:ext cx="1071562" cy="4762"/>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16" name="Line 928"/>
          <p:cNvSpPr>
            <a:spLocks noChangeShapeType="1"/>
          </p:cNvSpPr>
          <p:nvPr/>
        </p:nvSpPr>
        <p:spPr bwMode="auto">
          <a:xfrm>
            <a:off x="5788025" y="3228975"/>
            <a:ext cx="1485900" cy="0"/>
          </a:xfrm>
          <a:prstGeom prst="line">
            <a:avLst/>
          </a:prstGeom>
          <a:noFill/>
          <a:ln w="15875">
            <a:solidFill>
              <a:srgbClr val="FF0000"/>
            </a:solidFill>
            <a:round/>
            <a:headEnd/>
            <a:tailEnd type="stealth" w="sm" len="lg"/>
          </a:ln>
          <a:extLst>
            <a:ext uri="{909E8E84-426E-40DD-AFC4-6F175D3DCCD1}">
              <a14:hiddenFill xmlns:a14="http://schemas.microsoft.com/office/drawing/2010/main">
                <a:noFill/>
              </a14:hiddenFill>
            </a:ext>
          </a:extLst>
        </p:spPr>
        <p:txBody>
          <a:bodyPr/>
          <a:lstStyle/>
          <a:p>
            <a:endParaRPr lang="de-DE"/>
          </a:p>
        </p:txBody>
      </p:sp>
      <p:sp>
        <p:nvSpPr>
          <p:cNvPr id="13217" name="Oval 929"/>
          <p:cNvSpPr>
            <a:spLocks noChangeArrowheads="1"/>
          </p:cNvSpPr>
          <p:nvPr/>
        </p:nvSpPr>
        <p:spPr bwMode="auto">
          <a:xfrm>
            <a:off x="4429125" y="2805113"/>
            <a:ext cx="88900" cy="88900"/>
          </a:xfrm>
          <a:prstGeom prst="ellipse">
            <a:avLst/>
          </a:prstGeom>
          <a:solidFill>
            <a:srgbClr val="FFFFFF"/>
          </a:solidFill>
          <a:ln w="31750">
            <a:solidFill>
              <a:srgbClr val="000000"/>
            </a:solidFill>
            <a:round/>
            <a:headEnd/>
            <a:tailEnd/>
          </a:ln>
        </p:spPr>
        <p:txBody>
          <a:bodyPr/>
          <a:lstStyle/>
          <a:p>
            <a:endParaRPr lang="de-DE"/>
          </a:p>
        </p:txBody>
      </p:sp>
      <p:sp>
        <p:nvSpPr>
          <p:cNvPr id="13218" name="Line 930"/>
          <p:cNvSpPr>
            <a:spLocks noChangeShapeType="1"/>
          </p:cNvSpPr>
          <p:nvPr/>
        </p:nvSpPr>
        <p:spPr bwMode="auto">
          <a:xfrm>
            <a:off x="5332413" y="3817938"/>
            <a:ext cx="563562" cy="195262"/>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19" name="Line 931"/>
          <p:cNvSpPr>
            <a:spLocks noChangeShapeType="1"/>
          </p:cNvSpPr>
          <p:nvPr/>
        </p:nvSpPr>
        <p:spPr bwMode="auto">
          <a:xfrm>
            <a:off x="5895975" y="4011613"/>
            <a:ext cx="742950" cy="1587"/>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0" name="Line 932"/>
          <p:cNvSpPr>
            <a:spLocks noChangeShapeType="1"/>
          </p:cNvSpPr>
          <p:nvPr/>
        </p:nvSpPr>
        <p:spPr bwMode="auto">
          <a:xfrm>
            <a:off x="5686425" y="3803650"/>
            <a:ext cx="209550" cy="209550"/>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1" name="Rectangle 933"/>
          <p:cNvSpPr>
            <a:spLocks noChangeArrowheads="1"/>
          </p:cNvSpPr>
          <p:nvPr/>
        </p:nvSpPr>
        <p:spPr bwMode="auto">
          <a:xfrm>
            <a:off x="5238750" y="3444875"/>
            <a:ext cx="101600" cy="423863"/>
          </a:xfrm>
          <a:prstGeom prst="rect">
            <a:avLst/>
          </a:prstGeom>
          <a:gradFill rotWithShape="1">
            <a:gsLst>
              <a:gs pos="0">
                <a:srgbClr val="808080">
                  <a:alpha val="80000"/>
                </a:srgbClr>
              </a:gs>
              <a:gs pos="50000">
                <a:srgbClr val="FFFFFF">
                  <a:alpha val="80000"/>
                </a:srgbClr>
              </a:gs>
              <a:gs pos="100000">
                <a:srgbClr val="808080">
                  <a:alpha val="80000"/>
                </a:srgbClr>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2" name="Rectangle 934"/>
          <p:cNvSpPr>
            <a:spLocks noChangeArrowheads="1"/>
          </p:cNvSpPr>
          <p:nvPr/>
        </p:nvSpPr>
        <p:spPr bwMode="auto">
          <a:xfrm>
            <a:off x="5200650" y="3379788"/>
            <a:ext cx="176213" cy="6667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3" name="Line 935"/>
          <p:cNvSpPr>
            <a:spLocks noChangeShapeType="1"/>
          </p:cNvSpPr>
          <p:nvPr/>
        </p:nvSpPr>
        <p:spPr bwMode="auto">
          <a:xfrm flipV="1">
            <a:off x="5289550" y="3221038"/>
            <a:ext cx="0" cy="158750"/>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4" name="Line 936"/>
          <p:cNvSpPr>
            <a:spLocks noChangeShapeType="1"/>
          </p:cNvSpPr>
          <p:nvPr/>
        </p:nvSpPr>
        <p:spPr bwMode="auto">
          <a:xfrm flipV="1">
            <a:off x="5443538" y="3219450"/>
            <a:ext cx="0" cy="276225"/>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5" name="Rectangle 937"/>
          <p:cNvSpPr>
            <a:spLocks noChangeArrowheads="1"/>
          </p:cNvSpPr>
          <p:nvPr/>
        </p:nvSpPr>
        <p:spPr bwMode="auto">
          <a:xfrm>
            <a:off x="5594350" y="3444875"/>
            <a:ext cx="101600" cy="423863"/>
          </a:xfrm>
          <a:prstGeom prst="rect">
            <a:avLst/>
          </a:prstGeom>
          <a:gradFill rotWithShape="1">
            <a:gsLst>
              <a:gs pos="0">
                <a:srgbClr val="808080">
                  <a:alpha val="80000"/>
                </a:srgbClr>
              </a:gs>
              <a:gs pos="50000">
                <a:srgbClr val="FFFFFF">
                  <a:alpha val="80000"/>
                </a:srgbClr>
              </a:gs>
              <a:gs pos="100000">
                <a:srgbClr val="808080">
                  <a:alpha val="80000"/>
                </a:srgbClr>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6" name="Rectangle 938"/>
          <p:cNvSpPr>
            <a:spLocks noChangeArrowheads="1"/>
          </p:cNvSpPr>
          <p:nvPr/>
        </p:nvSpPr>
        <p:spPr bwMode="auto">
          <a:xfrm>
            <a:off x="5556250" y="3379788"/>
            <a:ext cx="176213" cy="6667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7" name="Line 939"/>
          <p:cNvSpPr>
            <a:spLocks noChangeShapeType="1"/>
          </p:cNvSpPr>
          <p:nvPr/>
        </p:nvSpPr>
        <p:spPr bwMode="auto">
          <a:xfrm flipV="1">
            <a:off x="5645150" y="3219450"/>
            <a:ext cx="0" cy="160338"/>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8" name="Line 940"/>
          <p:cNvSpPr>
            <a:spLocks noChangeShapeType="1"/>
          </p:cNvSpPr>
          <p:nvPr/>
        </p:nvSpPr>
        <p:spPr bwMode="auto">
          <a:xfrm flipH="1" flipV="1">
            <a:off x="5794375" y="3217863"/>
            <a:ext cx="3175" cy="277812"/>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29" name="Line 941"/>
          <p:cNvSpPr>
            <a:spLocks noChangeShapeType="1"/>
          </p:cNvSpPr>
          <p:nvPr/>
        </p:nvSpPr>
        <p:spPr bwMode="auto">
          <a:xfrm>
            <a:off x="5441950" y="3224213"/>
            <a:ext cx="200025"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30" name="Line 942"/>
          <p:cNvSpPr>
            <a:spLocks noChangeShapeType="1"/>
          </p:cNvSpPr>
          <p:nvPr/>
        </p:nvSpPr>
        <p:spPr bwMode="auto">
          <a:xfrm flipH="1">
            <a:off x="5340350" y="3500438"/>
            <a:ext cx="104775"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31" name="Line 943"/>
          <p:cNvSpPr>
            <a:spLocks noChangeShapeType="1"/>
          </p:cNvSpPr>
          <p:nvPr/>
        </p:nvSpPr>
        <p:spPr bwMode="auto">
          <a:xfrm flipH="1">
            <a:off x="5692775" y="3490913"/>
            <a:ext cx="104775"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32" name="Rectangle 944" descr="10%"/>
          <p:cNvSpPr>
            <a:spLocks noChangeArrowheads="1"/>
          </p:cNvSpPr>
          <p:nvPr/>
        </p:nvSpPr>
        <p:spPr bwMode="auto">
          <a:xfrm>
            <a:off x="5240338" y="3554413"/>
            <a:ext cx="101600" cy="319087"/>
          </a:xfrm>
          <a:prstGeom prst="rect">
            <a:avLst/>
          </a:prstGeom>
          <a:pattFill prst="pct10">
            <a:fgClr>
              <a:srgbClr val="000000"/>
            </a:fgClr>
            <a:bgClr>
              <a:srgbClr val="CCFFFF"/>
            </a:bgClr>
          </a:pattFill>
          <a:ln w="15875">
            <a:solidFill>
              <a:srgbClr val="000000"/>
            </a:solidFill>
            <a:miter lim="800000"/>
            <a:headEnd/>
            <a:tailEnd/>
          </a:ln>
        </p:spPr>
        <p:txBody>
          <a:bodyPr/>
          <a:lstStyle/>
          <a:p>
            <a:endParaRPr lang="de-DE"/>
          </a:p>
        </p:txBody>
      </p:sp>
      <p:sp>
        <p:nvSpPr>
          <p:cNvPr id="13233" name="Line 945"/>
          <p:cNvSpPr>
            <a:spLocks noChangeShapeType="1"/>
          </p:cNvSpPr>
          <p:nvPr/>
        </p:nvSpPr>
        <p:spPr bwMode="auto">
          <a:xfrm>
            <a:off x="5283200" y="3443288"/>
            <a:ext cx="0" cy="36036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34" name="Rectangle 946" descr="10%"/>
          <p:cNvSpPr>
            <a:spLocks noChangeArrowheads="1"/>
          </p:cNvSpPr>
          <p:nvPr/>
        </p:nvSpPr>
        <p:spPr bwMode="auto">
          <a:xfrm>
            <a:off x="5597525" y="3554413"/>
            <a:ext cx="92075" cy="319087"/>
          </a:xfrm>
          <a:prstGeom prst="rect">
            <a:avLst/>
          </a:prstGeom>
          <a:pattFill prst="pct10">
            <a:fgClr>
              <a:srgbClr val="000000"/>
            </a:fgClr>
            <a:bgClr>
              <a:srgbClr val="CCFFFF"/>
            </a:bgClr>
          </a:pattFill>
          <a:ln w="15875">
            <a:solidFill>
              <a:srgbClr val="000000"/>
            </a:solidFill>
            <a:miter lim="800000"/>
            <a:headEnd/>
            <a:tailEnd/>
          </a:ln>
        </p:spPr>
        <p:txBody>
          <a:bodyPr/>
          <a:lstStyle/>
          <a:p>
            <a:endParaRPr lang="de-DE"/>
          </a:p>
        </p:txBody>
      </p:sp>
      <p:sp>
        <p:nvSpPr>
          <p:cNvPr id="13235" name="Line 947"/>
          <p:cNvSpPr>
            <a:spLocks noChangeShapeType="1"/>
          </p:cNvSpPr>
          <p:nvPr/>
        </p:nvSpPr>
        <p:spPr bwMode="auto">
          <a:xfrm>
            <a:off x="5645150" y="3443288"/>
            <a:ext cx="0" cy="36036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36" name="Line 948"/>
          <p:cNvSpPr>
            <a:spLocks noChangeShapeType="1"/>
          </p:cNvSpPr>
          <p:nvPr/>
        </p:nvSpPr>
        <p:spPr bwMode="auto">
          <a:xfrm flipH="1" flipV="1">
            <a:off x="3663950" y="3605213"/>
            <a:ext cx="360363" cy="153987"/>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37" name="Line 949"/>
          <p:cNvSpPr>
            <a:spLocks noChangeShapeType="1"/>
          </p:cNvSpPr>
          <p:nvPr/>
        </p:nvSpPr>
        <p:spPr bwMode="auto">
          <a:xfrm flipH="1">
            <a:off x="3143250" y="3605213"/>
            <a:ext cx="520700" cy="0"/>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38" name="Rectangle 950"/>
          <p:cNvSpPr>
            <a:spLocks noChangeArrowheads="1"/>
          </p:cNvSpPr>
          <p:nvPr/>
        </p:nvSpPr>
        <p:spPr bwMode="auto">
          <a:xfrm>
            <a:off x="4149725" y="3159125"/>
            <a:ext cx="654050" cy="979488"/>
          </a:xfrm>
          <a:prstGeom prst="rect">
            <a:avLst/>
          </a:prstGeom>
          <a:gradFill rotWithShape="1">
            <a:gsLst>
              <a:gs pos="0">
                <a:srgbClr val="C0C0C0">
                  <a:alpha val="60001"/>
                </a:srgbClr>
              </a:gs>
              <a:gs pos="50000">
                <a:srgbClr val="FFFFFF">
                  <a:alpha val="80000"/>
                </a:srgbClr>
              </a:gs>
              <a:gs pos="100000">
                <a:srgbClr val="C0C0C0">
                  <a:alpha val="60001"/>
                </a:srgbClr>
              </a:gs>
            </a:gsLst>
            <a:lin ang="0" scaled="1"/>
          </a:gradFill>
          <a:ln w="15875">
            <a:solidFill>
              <a:srgbClr val="000000"/>
            </a:solidFill>
            <a:miter lim="800000"/>
            <a:headEnd/>
            <a:tailEnd/>
          </a:ln>
        </p:spPr>
        <p:txBody>
          <a:bodyPr/>
          <a:lstStyle/>
          <a:p>
            <a:endParaRPr lang="de-DE"/>
          </a:p>
        </p:txBody>
      </p:sp>
      <p:grpSp>
        <p:nvGrpSpPr>
          <p:cNvPr id="13239" name="Group 951"/>
          <p:cNvGrpSpPr>
            <a:grpSpLocks/>
          </p:cNvGrpSpPr>
          <p:nvPr/>
        </p:nvGrpSpPr>
        <p:grpSpPr bwMode="auto">
          <a:xfrm>
            <a:off x="4851400" y="3673475"/>
            <a:ext cx="76200" cy="446088"/>
            <a:chOff x="8176" y="3780"/>
            <a:chExt cx="84" cy="532"/>
          </a:xfrm>
        </p:grpSpPr>
        <p:sp>
          <p:nvSpPr>
            <p:cNvPr id="13240" name="Oval 952"/>
            <p:cNvSpPr>
              <a:spLocks noChangeArrowheads="1"/>
            </p:cNvSpPr>
            <p:nvPr/>
          </p:nvSpPr>
          <p:spPr bwMode="auto">
            <a:xfrm>
              <a:off x="8176" y="3780"/>
              <a:ext cx="84" cy="84"/>
            </a:xfrm>
            <a:prstGeom prst="ellipse">
              <a:avLst/>
            </a:prstGeom>
            <a:solidFill>
              <a:srgbClr val="FF0000"/>
            </a:solidFill>
            <a:ln w="15875">
              <a:solidFill>
                <a:srgbClr val="000000"/>
              </a:solidFill>
              <a:round/>
              <a:headEnd/>
              <a:tailEnd/>
            </a:ln>
          </p:spPr>
          <p:txBody>
            <a:bodyPr/>
            <a:lstStyle/>
            <a:p>
              <a:endParaRPr lang="de-DE"/>
            </a:p>
          </p:txBody>
        </p:sp>
        <p:sp>
          <p:nvSpPr>
            <p:cNvPr id="13241" name="Oval 953"/>
            <p:cNvSpPr>
              <a:spLocks noChangeArrowheads="1"/>
            </p:cNvSpPr>
            <p:nvPr/>
          </p:nvSpPr>
          <p:spPr bwMode="auto">
            <a:xfrm>
              <a:off x="8176" y="3892"/>
              <a:ext cx="84" cy="84"/>
            </a:xfrm>
            <a:prstGeom prst="ellipse">
              <a:avLst/>
            </a:prstGeom>
            <a:solidFill>
              <a:srgbClr val="FF0000"/>
            </a:solidFill>
            <a:ln w="15875">
              <a:solidFill>
                <a:srgbClr val="000000"/>
              </a:solidFill>
              <a:round/>
              <a:headEnd/>
              <a:tailEnd/>
            </a:ln>
          </p:spPr>
          <p:txBody>
            <a:bodyPr/>
            <a:lstStyle/>
            <a:p>
              <a:endParaRPr lang="de-DE"/>
            </a:p>
          </p:txBody>
        </p:sp>
        <p:sp>
          <p:nvSpPr>
            <p:cNvPr id="13242" name="Oval 954"/>
            <p:cNvSpPr>
              <a:spLocks noChangeArrowheads="1"/>
            </p:cNvSpPr>
            <p:nvPr/>
          </p:nvSpPr>
          <p:spPr bwMode="auto">
            <a:xfrm>
              <a:off x="8176" y="4004"/>
              <a:ext cx="84" cy="84"/>
            </a:xfrm>
            <a:prstGeom prst="ellipse">
              <a:avLst/>
            </a:prstGeom>
            <a:solidFill>
              <a:srgbClr val="FF0000"/>
            </a:solidFill>
            <a:ln w="15875">
              <a:solidFill>
                <a:srgbClr val="000000"/>
              </a:solidFill>
              <a:round/>
              <a:headEnd/>
              <a:tailEnd/>
            </a:ln>
          </p:spPr>
          <p:txBody>
            <a:bodyPr/>
            <a:lstStyle/>
            <a:p>
              <a:endParaRPr lang="de-DE"/>
            </a:p>
          </p:txBody>
        </p:sp>
        <p:sp>
          <p:nvSpPr>
            <p:cNvPr id="13243" name="Oval 955"/>
            <p:cNvSpPr>
              <a:spLocks noChangeArrowheads="1"/>
            </p:cNvSpPr>
            <p:nvPr/>
          </p:nvSpPr>
          <p:spPr bwMode="auto">
            <a:xfrm>
              <a:off x="8176" y="4116"/>
              <a:ext cx="84" cy="84"/>
            </a:xfrm>
            <a:prstGeom prst="ellipse">
              <a:avLst/>
            </a:prstGeom>
            <a:solidFill>
              <a:srgbClr val="FF0000"/>
            </a:solidFill>
            <a:ln w="15875">
              <a:solidFill>
                <a:srgbClr val="000000"/>
              </a:solidFill>
              <a:round/>
              <a:headEnd/>
              <a:tailEnd/>
            </a:ln>
          </p:spPr>
          <p:txBody>
            <a:bodyPr/>
            <a:lstStyle/>
            <a:p>
              <a:endParaRPr lang="de-DE"/>
            </a:p>
          </p:txBody>
        </p:sp>
        <p:sp>
          <p:nvSpPr>
            <p:cNvPr id="13244" name="Oval 956"/>
            <p:cNvSpPr>
              <a:spLocks noChangeArrowheads="1"/>
            </p:cNvSpPr>
            <p:nvPr/>
          </p:nvSpPr>
          <p:spPr bwMode="auto">
            <a:xfrm>
              <a:off x="8176" y="4228"/>
              <a:ext cx="84" cy="84"/>
            </a:xfrm>
            <a:prstGeom prst="ellipse">
              <a:avLst/>
            </a:prstGeom>
            <a:solidFill>
              <a:srgbClr val="FF0000"/>
            </a:solidFill>
            <a:ln w="15875">
              <a:solidFill>
                <a:srgbClr val="000000"/>
              </a:solidFill>
              <a:round/>
              <a:headEnd/>
              <a:tailEnd/>
            </a:ln>
          </p:spPr>
          <p:txBody>
            <a:bodyPr/>
            <a:lstStyle/>
            <a:p>
              <a:endParaRPr lang="de-DE"/>
            </a:p>
          </p:txBody>
        </p:sp>
      </p:grpSp>
      <p:grpSp>
        <p:nvGrpSpPr>
          <p:cNvPr id="13245" name="Group 957"/>
          <p:cNvGrpSpPr>
            <a:grpSpLocks/>
          </p:cNvGrpSpPr>
          <p:nvPr/>
        </p:nvGrpSpPr>
        <p:grpSpPr bwMode="auto">
          <a:xfrm>
            <a:off x="4029075" y="3673475"/>
            <a:ext cx="76200" cy="446088"/>
            <a:chOff x="8176" y="3780"/>
            <a:chExt cx="84" cy="532"/>
          </a:xfrm>
        </p:grpSpPr>
        <p:sp>
          <p:nvSpPr>
            <p:cNvPr id="13246" name="Oval 958"/>
            <p:cNvSpPr>
              <a:spLocks noChangeArrowheads="1"/>
            </p:cNvSpPr>
            <p:nvPr/>
          </p:nvSpPr>
          <p:spPr bwMode="auto">
            <a:xfrm>
              <a:off x="8176" y="3780"/>
              <a:ext cx="84" cy="84"/>
            </a:xfrm>
            <a:prstGeom prst="ellipse">
              <a:avLst/>
            </a:prstGeom>
            <a:solidFill>
              <a:srgbClr val="FF0000"/>
            </a:solidFill>
            <a:ln w="15875">
              <a:solidFill>
                <a:srgbClr val="000000"/>
              </a:solidFill>
              <a:round/>
              <a:headEnd/>
              <a:tailEnd/>
            </a:ln>
          </p:spPr>
          <p:txBody>
            <a:bodyPr/>
            <a:lstStyle/>
            <a:p>
              <a:endParaRPr lang="de-DE"/>
            </a:p>
          </p:txBody>
        </p:sp>
        <p:sp>
          <p:nvSpPr>
            <p:cNvPr id="13247" name="Oval 959"/>
            <p:cNvSpPr>
              <a:spLocks noChangeArrowheads="1"/>
            </p:cNvSpPr>
            <p:nvPr/>
          </p:nvSpPr>
          <p:spPr bwMode="auto">
            <a:xfrm>
              <a:off x="8176" y="3892"/>
              <a:ext cx="84" cy="84"/>
            </a:xfrm>
            <a:prstGeom prst="ellipse">
              <a:avLst/>
            </a:prstGeom>
            <a:solidFill>
              <a:srgbClr val="FF0000"/>
            </a:solidFill>
            <a:ln w="15875">
              <a:solidFill>
                <a:srgbClr val="000000"/>
              </a:solidFill>
              <a:round/>
              <a:headEnd/>
              <a:tailEnd/>
            </a:ln>
          </p:spPr>
          <p:txBody>
            <a:bodyPr/>
            <a:lstStyle/>
            <a:p>
              <a:endParaRPr lang="de-DE"/>
            </a:p>
          </p:txBody>
        </p:sp>
        <p:sp>
          <p:nvSpPr>
            <p:cNvPr id="13248" name="Oval 960"/>
            <p:cNvSpPr>
              <a:spLocks noChangeArrowheads="1"/>
            </p:cNvSpPr>
            <p:nvPr/>
          </p:nvSpPr>
          <p:spPr bwMode="auto">
            <a:xfrm>
              <a:off x="8176" y="4004"/>
              <a:ext cx="84" cy="84"/>
            </a:xfrm>
            <a:prstGeom prst="ellipse">
              <a:avLst/>
            </a:prstGeom>
            <a:solidFill>
              <a:srgbClr val="FF0000"/>
            </a:solidFill>
            <a:ln w="15875">
              <a:solidFill>
                <a:srgbClr val="000000"/>
              </a:solidFill>
              <a:round/>
              <a:headEnd/>
              <a:tailEnd/>
            </a:ln>
          </p:spPr>
          <p:txBody>
            <a:bodyPr/>
            <a:lstStyle/>
            <a:p>
              <a:endParaRPr lang="de-DE"/>
            </a:p>
          </p:txBody>
        </p:sp>
        <p:sp>
          <p:nvSpPr>
            <p:cNvPr id="13249" name="Oval 961"/>
            <p:cNvSpPr>
              <a:spLocks noChangeArrowheads="1"/>
            </p:cNvSpPr>
            <p:nvPr/>
          </p:nvSpPr>
          <p:spPr bwMode="auto">
            <a:xfrm>
              <a:off x="8176" y="4116"/>
              <a:ext cx="84" cy="84"/>
            </a:xfrm>
            <a:prstGeom prst="ellipse">
              <a:avLst/>
            </a:prstGeom>
            <a:solidFill>
              <a:srgbClr val="FF0000"/>
            </a:solidFill>
            <a:ln w="15875">
              <a:solidFill>
                <a:srgbClr val="000000"/>
              </a:solidFill>
              <a:round/>
              <a:headEnd/>
              <a:tailEnd/>
            </a:ln>
          </p:spPr>
          <p:txBody>
            <a:bodyPr/>
            <a:lstStyle/>
            <a:p>
              <a:endParaRPr lang="de-DE"/>
            </a:p>
          </p:txBody>
        </p:sp>
        <p:sp>
          <p:nvSpPr>
            <p:cNvPr id="13250" name="Oval 962"/>
            <p:cNvSpPr>
              <a:spLocks noChangeArrowheads="1"/>
            </p:cNvSpPr>
            <p:nvPr/>
          </p:nvSpPr>
          <p:spPr bwMode="auto">
            <a:xfrm>
              <a:off x="8176" y="4228"/>
              <a:ext cx="84" cy="84"/>
            </a:xfrm>
            <a:prstGeom prst="ellipse">
              <a:avLst/>
            </a:prstGeom>
            <a:solidFill>
              <a:srgbClr val="FF0000"/>
            </a:solidFill>
            <a:ln w="15875">
              <a:solidFill>
                <a:srgbClr val="000000"/>
              </a:solidFill>
              <a:round/>
              <a:headEnd/>
              <a:tailEnd/>
            </a:ln>
          </p:spPr>
          <p:txBody>
            <a:bodyPr/>
            <a:lstStyle/>
            <a:p>
              <a:endParaRPr lang="de-DE"/>
            </a:p>
          </p:txBody>
        </p:sp>
      </p:grpSp>
      <p:sp>
        <p:nvSpPr>
          <p:cNvPr id="13251" name="Rectangle 963" descr="10%"/>
          <p:cNvSpPr>
            <a:spLocks noChangeArrowheads="1"/>
          </p:cNvSpPr>
          <p:nvPr/>
        </p:nvSpPr>
        <p:spPr bwMode="auto">
          <a:xfrm>
            <a:off x="4151313" y="3717925"/>
            <a:ext cx="649287" cy="419100"/>
          </a:xfrm>
          <a:prstGeom prst="rect">
            <a:avLst/>
          </a:prstGeom>
          <a:pattFill prst="pct10">
            <a:fgClr>
              <a:srgbClr val="000000"/>
            </a:fgClr>
            <a:bgClr>
              <a:srgbClr val="CCFFFF"/>
            </a:bgClr>
          </a:pattFill>
          <a:ln w="15875">
            <a:solidFill>
              <a:srgbClr val="000000"/>
            </a:solidFill>
            <a:miter lim="800000"/>
            <a:headEnd/>
            <a:tailEnd/>
          </a:ln>
        </p:spPr>
        <p:txBody>
          <a:bodyPr/>
          <a:lstStyle/>
          <a:p>
            <a:endParaRPr lang="de-DE"/>
          </a:p>
        </p:txBody>
      </p:sp>
      <p:sp>
        <p:nvSpPr>
          <p:cNvPr id="13252" name="Line 964"/>
          <p:cNvSpPr>
            <a:spLocks noChangeShapeType="1"/>
          </p:cNvSpPr>
          <p:nvPr/>
        </p:nvSpPr>
        <p:spPr bwMode="auto">
          <a:xfrm>
            <a:off x="4249738" y="3932238"/>
            <a:ext cx="0" cy="11588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53" name="Line 965"/>
          <p:cNvSpPr>
            <a:spLocks noChangeShapeType="1"/>
          </p:cNvSpPr>
          <p:nvPr/>
        </p:nvSpPr>
        <p:spPr bwMode="auto">
          <a:xfrm>
            <a:off x="4249738" y="4049713"/>
            <a:ext cx="441325"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54" name="Line 966"/>
          <p:cNvSpPr>
            <a:spLocks noChangeShapeType="1"/>
          </p:cNvSpPr>
          <p:nvPr/>
        </p:nvSpPr>
        <p:spPr bwMode="auto">
          <a:xfrm flipH="1">
            <a:off x="2771775" y="5084763"/>
            <a:ext cx="1008063" cy="0"/>
          </a:xfrm>
          <a:prstGeom prst="line">
            <a:avLst/>
          </a:prstGeom>
          <a:noFill/>
          <a:ln w="15875">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55" name="Rectangle 967"/>
          <p:cNvSpPr>
            <a:spLocks noChangeArrowheads="1"/>
          </p:cNvSpPr>
          <p:nvPr/>
        </p:nvSpPr>
        <p:spPr bwMode="auto">
          <a:xfrm>
            <a:off x="1177925" y="5649913"/>
            <a:ext cx="2476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257" name="Line 969"/>
          <p:cNvSpPr>
            <a:spLocks noChangeShapeType="1"/>
          </p:cNvSpPr>
          <p:nvPr/>
        </p:nvSpPr>
        <p:spPr bwMode="auto">
          <a:xfrm flipV="1">
            <a:off x="7378700" y="4370388"/>
            <a:ext cx="1588" cy="1485900"/>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60" name="Line 972"/>
          <p:cNvSpPr>
            <a:spLocks noChangeShapeType="1"/>
          </p:cNvSpPr>
          <p:nvPr/>
        </p:nvSpPr>
        <p:spPr bwMode="auto">
          <a:xfrm>
            <a:off x="4206875" y="3221038"/>
            <a:ext cx="0" cy="82550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61" name="Rectangle 973"/>
          <p:cNvSpPr>
            <a:spLocks noChangeArrowheads="1"/>
          </p:cNvSpPr>
          <p:nvPr/>
        </p:nvSpPr>
        <p:spPr bwMode="auto">
          <a:xfrm>
            <a:off x="4505325" y="3963988"/>
            <a:ext cx="130175" cy="57150"/>
          </a:xfrm>
          <a:prstGeom prst="rect">
            <a:avLst/>
          </a:prstGeom>
          <a:solidFill>
            <a:srgbClr val="000000"/>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3262" name="Group 974"/>
          <p:cNvGrpSpPr>
            <a:grpSpLocks/>
          </p:cNvGrpSpPr>
          <p:nvPr/>
        </p:nvGrpSpPr>
        <p:grpSpPr bwMode="auto">
          <a:xfrm>
            <a:off x="4743450" y="2686050"/>
            <a:ext cx="173038" cy="1352550"/>
            <a:chOff x="3080" y="2044"/>
            <a:chExt cx="532" cy="4172"/>
          </a:xfrm>
        </p:grpSpPr>
        <p:sp>
          <p:nvSpPr>
            <p:cNvPr id="13263" name="Line 975"/>
            <p:cNvSpPr>
              <a:spLocks noChangeShapeType="1"/>
            </p:cNvSpPr>
            <p:nvPr/>
          </p:nvSpPr>
          <p:spPr bwMode="auto">
            <a:xfrm>
              <a:off x="3080" y="2464"/>
              <a:ext cx="0" cy="375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64" name="Line 976"/>
            <p:cNvSpPr>
              <a:spLocks noChangeShapeType="1"/>
            </p:cNvSpPr>
            <p:nvPr/>
          </p:nvSpPr>
          <p:spPr bwMode="auto">
            <a:xfrm flipH="1">
              <a:off x="3080" y="2156"/>
              <a:ext cx="392" cy="33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65" name="Oval 977"/>
            <p:cNvSpPr>
              <a:spLocks noChangeArrowheads="1"/>
            </p:cNvSpPr>
            <p:nvPr/>
          </p:nvSpPr>
          <p:spPr bwMode="auto">
            <a:xfrm>
              <a:off x="3388" y="2072"/>
              <a:ext cx="168" cy="168"/>
            </a:xfrm>
            <a:prstGeom prst="ellipse">
              <a:avLst/>
            </a:prstGeom>
            <a:solidFill>
              <a:srgbClr val="FFFFFF"/>
            </a:solidFill>
            <a:ln w="15875">
              <a:solidFill>
                <a:srgbClr val="000000"/>
              </a:solidFill>
              <a:round/>
              <a:headEnd/>
              <a:tailEnd/>
            </a:ln>
          </p:spPr>
          <p:txBody>
            <a:bodyPr/>
            <a:lstStyle/>
            <a:p>
              <a:endParaRPr lang="de-DE"/>
            </a:p>
          </p:txBody>
        </p:sp>
        <p:sp>
          <p:nvSpPr>
            <p:cNvPr id="13266" name="Line 978"/>
            <p:cNvSpPr>
              <a:spLocks noChangeShapeType="1"/>
            </p:cNvSpPr>
            <p:nvPr/>
          </p:nvSpPr>
          <p:spPr bwMode="auto">
            <a:xfrm>
              <a:off x="3360" y="2044"/>
              <a:ext cx="252" cy="2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67" name="Line 979"/>
            <p:cNvSpPr>
              <a:spLocks noChangeShapeType="1"/>
            </p:cNvSpPr>
            <p:nvPr/>
          </p:nvSpPr>
          <p:spPr bwMode="auto">
            <a:xfrm flipH="1">
              <a:off x="3080" y="2492"/>
              <a:ext cx="392" cy="36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68" name="Oval 980"/>
            <p:cNvSpPr>
              <a:spLocks noChangeArrowheads="1"/>
            </p:cNvSpPr>
            <p:nvPr/>
          </p:nvSpPr>
          <p:spPr bwMode="auto">
            <a:xfrm>
              <a:off x="3388" y="2408"/>
              <a:ext cx="168" cy="168"/>
            </a:xfrm>
            <a:prstGeom prst="ellipse">
              <a:avLst/>
            </a:prstGeom>
            <a:solidFill>
              <a:srgbClr val="FFFFFF"/>
            </a:solidFill>
            <a:ln w="15875">
              <a:solidFill>
                <a:srgbClr val="000000"/>
              </a:solidFill>
              <a:round/>
              <a:headEnd/>
              <a:tailEnd/>
            </a:ln>
          </p:spPr>
          <p:txBody>
            <a:bodyPr/>
            <a:lstStyle/>
            <a:p>
              <a:endParaRPr lang="de-DE"/>
            </a:p>
          </p:txBody>
        </p:sp>
        <p:sp>
          <p:nvSpPr>
            <p:cNvPr id="13269" name="Line 981"/>
            <p:cNvSpPr>
              <a:spLocks noChangeShapeType="1"/>
            </p:cNvSpPr>
            <p:nvPr/>
          </p:nvSpPr>
          <p:spPr bwMode="auto">
            <a:xfrm>
              <a:off x="3360" y="2408"/>
              <a:ext cx="252" cy="22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270" name="Line 982"/>
          <p:cNvSpPr>
            <a:spLocks noChangeShapeType="1"/>
          </p:cNvSpPr>
          <p:nvPr/>
        </p:nvSpPr>
        <p:spPr bwMode="auto">
          <a:xfrm>
            <a:off x="4691063" y="3935413"/>
            <a:ext cx="0" cy="11588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71" name="Line 983"/>
          <p:cNvSpPr>
            <a:spLocks noChangeShapeType="1"/>
          </p:cNvSpPr>
          <p:nvPr/>
        </p:nvSpPr>
        <p:spPr bwMode="auto">
          <a:xfrm flipV="1">
            <a:off x="4473575" y="2894013"/>
            <a:ext cx="0" cy="11557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72" name="Rectangle 984"/>
          <p:cNvSpPr>
            <a:spLocks noChangeArrowheads="1"/>
          </p:cNvSpPr>
          <p:nvPr/>
        </p:nvSpPr>
        <p:spPr bwMode="auto">
          <a:xfrm>
            <a:off x="4064000" y="3033713"/>
            <a:ext cx="814388" cy="1254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15875">
            <a:solidFill>
              <a:srgbClr val="000000"/>
            </a:solidFill>
            <a:miter lim="800000"/>
            <a:headEnd/>
            <a:tailEnd/>
          </a:ln>
        </p:spPr>
        <p:txBody>
          <a:bodyPr/>
          <a:lstStyle/>
          <a:p>
            <a:endParaRPr lang="de-DE"/>
          </a:p>
        </p:txBody>
      </p:sp>
      <p:sp>
        <p:nvSpPr>
          <p:cNvPr id="13273" name="Line 985"/>
          <p:cNvSpPr>
            <a:spLocks noChangeShapeType="1"/>
          </p:cNvSpPr>
          <p:nvPr/>
        </p:nvSpPr>
        <p:spPr bwMode="auto">
          <a:xfrm flipV="1">
            <a:off x="3962400" y="3998913"/>
            <a:ext cx="615950" cy="350837"/>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74" name="Line 986"/>
          <p:cNvSpPr>
            <a:spLocks noChangeShapeType="1"/>
          </p:cNvSpPr>
          <p:nvPr/>
        </p:nvSpPr>
        <p:spPr bwMode="auto">
          <a:xfrm flipH="1">
            <a:off x="2800350" y="4346575"/>
            <a:ext cx="11779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75" name="Line 987"/>
          <p:cNvSpPr>
            <a:spLocks noChangeShapeType="1"/>
          </p:cNvSpPr>
          <p:nvPr/>
        </p:nvSpPr>
        <p:spPr bwMode="auto">
          <a:xfrm>
            <a:off x="2239963" y="3228975"/>
            <a:ext cx="1962150" cy="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276" name="Rectangle 988"/>
          <p:cNvSpPr>
            <a:spLocks noChangeArrowheads="1"/>
          </p:cNvSpPr>
          <p:nvPr/>
        </p:nvSpPr>
        <p:spPr bwMode="auto">
          <a:xfrm>
            <a:off x="4310063" y="4884738"/>
            <a:ext cx="682625" cy="374650"/>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sz="1100"/>
              <a:t>Ge(Li) - detector</a:t>
            </a:r>
            <a:endParaRPr lang="ru-RU"/>
          </a:p>
        </p:txBody>
      </p:sp>
      <p:sp>
        <p:nvSpPr>
          <p:cNvPr id="13277" name="Line 989"/>
          <p:cNvSpPr>
            <a:spLocks noChangeShapeType="1"/>
          </p:cNvSpPr>
          <p:nvPr/>
        </p:nvSpPr>
        <p:spPr bwMode="auto">
          <a:xfrm>
            <a:off x="2235200" y="3219450"/>
            <a:ext cx="0" cy="1865313"/>
          </a:xfrm>
          <a:prstGeom prst="line">
            <a:avLst/>
          </a:prstGeom>
          <a:noFill/>
          <a:ln w="12700">
            <a:solidFill>
              <a:srgbClr val="000000"/>
            </a:solidFill>
            <a:round/>
            <a:headEnd type="stealth" w="sm" len="lg"/>
            <a:tailEnd type="none" w="sm" len="lg"/>
          </a:ln>
          <a:extLst>
            <a:ext uri="{909E8E84-426E-40DD-AFC4-6F175D3DCCD1}">
              <a14:hiddenFill xmlns:a14="http://schemas.microsoft.com/office/drawing/2010/main">
                <a:noFill/>
              </a14:hiddenFill>
            </a:ext>
          </a:extLst>
        </p:spPr>
        <p:txBody>
          <a:bodyPr/>
          <a:lstStyle/>
          <a:p>
            <a:endParaRPr lang="de-DE"/>
          </a:p>
        </p:txBody>
      </p:sp>
      <p:sp>
        <p:nvSpPr>
          <p:cNvPr id="13280" name="Text Box 992"/>
          <p:cNvSpPr txBox="1">
            <a:spLocks noChangeArrowheads="1"/>
          </p:cNvSpPr>
          <p:nvPr/>
        </p:nvSpPr>
        <p:spPr bwMode="auto">
          <a:xfrm>
            <a:off x="1763713" y="5229225"/>
            <a:ext cx="14859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mass flow controller</a:t>
            </a:r>
            <a:endParaRPr lang="ru-RU"/>
          </a:p>
        </p:txBody>
      </p:sp>
      <p:sp>
        <p:nvSpPr>
          <p:cNvPr id="13282" name="Line 994"/>
          <p:cNvSpPr>
            <a:spLocks noChangeShapeType="1"/>
          </p:cNvSpPr>
          <p:nvPr/>
        </p:nvSpPr>
        <p:spPr bwMode="auto">
          <a:xfrm>
            <a:off x="1085850" y="4598988"/>
            <a:ext cx="10287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83" name="Line 995"/>
          <p:cNvSpPr>
            <a:spLocks noChangeShapeType="1"/>
          </p:cNvSpPr>
          <p:nvPr/>
        </p:nvSpPr>
        <p:spPr bwMode="auto">
          <a:xfrm>
            <a:off x="2343150" y="4598988"/>
            <a:ext cx="4800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84" name="Line 996"/>
          <p:cNvSpPr>
            <a:spLocks noChangeShapeType="1"/>
          </p:cNvSpPr>
          <p:nvPr/>
        </p:nvSpPr>
        <p:spPr bwMode="auto">
          <a:xfrm>
            <a:off x="7486650" y="4598988"/>
            <a:ext cx="6858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285" name="Text Box 997"/>
          <p:cNvSpPr txBox="1">
            <a:spLocks noChangeArrowheads="1"/>
          </p:cNvSpPr>
          <p:nvPr/>
        </p:nvSpPr>
        <p:spPr bwMode="auto">
          <a:xfrm>
            <a:off x="1200150" y="2884488"/>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Hot cell</a:t>
            </a:r>
            <a:endParaRPr lang="ru-RU"/>
          </a:p>
        </p:txBody>
      </p:sp>
      <p:sp>
        <p:nvSpPr>
          <p:cNvPr id="13288" name="Text Box 1000"/>
          <p:cNvSpPr txBox="1">
            <a:spLocks noChangeArrowheads="1"/>
          </p:cNvSpPr>
          <p:nvPr/>
        </p:nvSpPr>
        <p:spPr bwMode="auto">
          <a:xfrm>
            <a:off x="1862138" y="2132013"/>
            <a:ext cx="551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Times New Roman" pitchFamily="18" charset="0"/>
              </a:rPr>
              <a:t>Rig for determination of FP content by fuel dissolution</a:t>
            </a:r>
          </a:p>
        </p:txBody>
      </p:sp>
      <p:grpSp>
        <p:nvGrpSpPr>
          <p:cNvPr id="13311" name="Group 1023"/>
          <p:cNvGrpSpPr>
            <a:grpSpLocks/>
          </p:cNvGrpSpPr>
          <p:nvPr/>
        </p:nvGrpSpPr>
        <p:grpSpPr bwMode="auto">
          <a:xfrm rot="-5400000">
            <a:off x="5232400" y="5000625"/>
            <a:ext cx="268288" cy="147638"/>
            <a:chOff x="3622" y="3235"/>
            <a:chExt cx="420" cy="231"/>
          </a:xfrm>
        </p:grpSpPr>
        <p:sp>
          <p:nvSpPr>
            <p:cNvPr id="51200" name="Oval 1024"/>
            <p:cNvSpPr>
              <a:spLocks noChangeAspect="1" noChangeArrowheads="1"/>
            </p:cNvSpPr>
            <p:nvPr/>
          </p:nvSpPr>
          <p:spPr bwMode="auto">
            <a:xfrm>
              <a:off x="3640" y="3235"/>
              <a:ext cx="125" cy="125"/>
            </a:xfrm>
            <a:prstGeom prst="ellipse">
              <a:avLst/>
            </a:prstGeom>
            <a:solidFill>
              <a:srgbClr val="FFFFFF"/>
            </a:solidFill>
            <a:ln w="19050">
              <a:solidFill>
                <a:srgbClr val="000000"/>
              </a:solidFill>
              <a:round/>
              <a:headEnd/>
              <a:tailEnd/>
            </a:ln>
          </p:spPr>
          <p:txBody>
            <a:bodyPr/>
            <a:lstStyle/>
            <a:p>
              <a:endParaRPr lang="de-DE"/>
            </a:p>
          </p:txBody>
        </p:sp>
        <p:sp>
          <p:nvSpPr>
            <p:cNvPr id="51201" name="Oval 1025"/>
            <p:cNvSpPr>
              <a:spLocks noChangeAspect="1" noChangeArrowheads="1"/>
            </p:cNvSpPr>
            <p:nvPr/>
          </p:nvSpPr>
          <p:spPr bwMode="auto">
            <a:xfrm>
              <a:off x="3765" y="3235"/>
              <a:ext cx="125" cy="125"/>
            </a:xfrm>
            <a:prstGeom prst="ellipse">
              <a:avLst/>
            </a:prstGeom>
            <a:solidFill>
              <a:srgbClr val="FFFFFF"/>
            </a:solidFill>
            <a:ln w="19050">
              <a:solidFill>
                <a:srgbClr val="000000"/>
              </a:solidFill>
              <a:round/>
              <a:headEnd/>
              <a:tailEnd/>
            </a:ln>
          </p:spPr>
          <p:txBody>
            <a:bodyPr/>
            <a:lstStyle/>
            <a:p>
              <a:endParaRPr lang="de-DE"/>
            </a:p>
          </p:txBody>
        </p:sp>
        <p:sp>
          <p:nvSpPr>
            <p:cNvPr id="51202" name="Oval 1026"/>
            <p:cNvSpPr>
              <a:spLocks noChangeAspect="1" noChangeArrowheads="1"/>
            </p:cNvSpPr>
            <p:nvPr/>
          </p:nvSpPr>
          <p:spPr bwMode="auto">
            <a:xfrm>
              <a:off x="3890" y="3235"/>
              <a:ext cx="125" cy="125"/>
            </a:xfrm>
            <a:prstGeom prst="ellipse">
              <a:avLst/>
            </a:prstGeom>
            <a:solidFill>
              <a:srgbClr val="FFFFFF"/>
            </a:solidFill>
            <a:ln w="19050">
              <a:solidFill>
                <a:srgbClr val="000000"/>
              </a:solidFill>
              <a:round/>
              <a:headEnd/>
              <a:tailEnd/>
            </a:ln>
          </p:spPr>
          <p:txBody>
            <a:bodyPr/>
            <a:lstStyle/>
            <a:p>
              <a:endParaRPr lang="de-DE"/>
            </a:p>
          </p:txBody>
        </p:sp>
        <p:sp>
          <p:nvSpPr>
            <p:cNvPr id="51203" name="Rectangle 1027"/>
            <p:cNvSpPr>
              <a:spLocks noChangeArrowheads="1"/>
            </p:cNvSpPr>
            <p:nvPr/>
          </p:nvSpPr>
          <p:spPr bwMode="auto">
            <a:xfrm>
              <a:off x="3622" y="3326"/>
              <a:ext cx="420" cy="140"/>
            </a:xfrm>
            <a:prstGeom prst="rect">
              <a:avLst/>
            </a:prstGeom>
            <a:solidFill>
              <a:srgbClr val="FFFFFF"/>
            </a:solidFill>
            <a:ln w="9525">
              <a:solidFill>
                <a:srgbClr val="FFFFFF"/>
              </a:solidFill>
              <a:miter lim="800000"/>
              <a:headEnd/>
              <a:tailEnd/>
            </a:ln>
          </p:spPr>
          <p:txBody>
            <a:bodyPr/>
            <a:lstStyle/>
            <a:p>
              <a:endParaRPr lang="de-DE"/>
            </a:p>
          </p:txBody>
        </p:sp>
      </p:grpSp>
      <p:sp>
        <p:nvSpPr>
          <p:cNvPr id="51204" name="Text Box 1028"/>
          <p:cNvSpPr txBox="1">
            <a:spLocks noChangeAspect="1" noChangeArrowheads="1"/>
          </p:cNvSpPr>
          <p:nvPr/>
        </p:nvSpPr>
        <p:spPr bwMode="auto">
          <a:xfrm>
            <a:off x="6632575" y="5661025"/>
            <a:ext cx="460375" cy="293688"/>
          </a:xfrm>
          <a:prstGeom prst="rect">
            <a:avLst/>
          </a:prstGeom>
          <a:solidFill>
            <a:srgbClr val="DDDDDD"/>
          </a:solidFill>
          <a:ln w="9525">
            <a:solidFill>
              <a:srgbClr val="000000"/>
            </a:solidFill>
            <a:miter lim="800000"/>
            <a:headEnd/>
            <a:tailEnd/>
          </a:ln>
        </p:spPr>
        <p:txBody>
          <a:bodyPr lIns="36000" tIns="72000" rIns="36000" bIns="46800"/>
          <a:lstStyle/>
          <a:p>
            <a:pPr algn="ctr"/>
            <a:r>
              <a:rPr lang="ru-RU" sz="800" b="1">
                <a:solidFill>
                  <a:srgbClr val="000000"/>
                </a:solidFill>
              </a:rPr>
              <a:t> </a:t>
            </a:r>
            <a:r>
              <a:rPr lang="en-US" sz="1000" b="1">
                <a:solidFill>
                  <a:srgbClr val="000000"/>
                </a:solidFill>
              </a:rPr>
              <a:t>MS</a:t>
            </a:r>
            <a:endParaRPr lang="ru-RU" sz="1000"/>
          </a:p>
        </p:txBody>
      </p:sp>
      <p:sp>
        <p:nvSpPr>
          <p:cNvPr id="13278" name="Line 990"/>
          <p:cNvSpPr>
            <a:spLocks noChangeShapeType="1"/>
          </p:cNvSpPr>
          <p:nvPr/>
        </p:nvSpPr>
        <p:spPr bwMode="auto">
          <a:xfrm flipH="1">
            <a:off x="5326063" y="4959350"/>
            <a:ext cx="1943100" cy="0"/>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85" name="Line 897"/>
          <p:cNvSpPr>
            <a:spLocks noChangeShapeType="1"/>
          </p:cNvSpPr>
          <p:nvPr/>
        </p:nvSpPr>
        <p:spPr bwMode="auto">
          <a:xfrm flipH="1">
            <a:off x="5343525" y="5191125"/>
            <a:ext cx="3175" cy="665163"/>
          </a:xfrm>
          <a:prstGeom prst="line">
            <a:avLst/>
          </a:prstGeom>
          <a:noFill/>
          <a:ln w="15875">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190" name="Rectangle 902"/>
          <p:cNvSpPr>
            <a:spLocks noChangeArrowheads="1"/>
          </p:cNvSpPr>
          <p:nvPr/>
        </p:nvSpPr>
        <p:spPr bwMode="auto">
          <a:xfrm>
            <a:off x="6084888" y="4905375"/>
            <a:ext cx="331787" cy="84138"/>
          </a:xfrm>
          <a:prstGeom prst="rect">
            <a:avLst/>
          </a:prstGeom>
          <a:blipFill dpi="0" rotWithShape="0">
            <a:blip r:embed="rId2"/>
            <a:srcRect/>
            <a:tile tx="0" ty="0" sx="100000" sy="100000" flip="none" algn="tl"/>
          </a:blip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51209" name="Text Box 1033"/>
          <p:cNvSpPr txBox="1">
            <a:spLocks noChangeArrowheads="1"/>
          </p:cNvSpPr>
          <p:nvPr/>
        </p:nvSpPr>
        <p:spPr bwMode="auto">
          <a:xfrm>
            <a:off x="5003800" y="4905375"/>
            <a:ext cx="252413" cy="323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36000" bIns="0"/>
          <a:lstStyle/>
          <a:p>
            <a:r>
              <a:rPr lang="ru-RU" sz="1600" i="1">
                <a:solidFill>
                  <a:srgbClr val="000000"/>
                </a:solidFill>
                <a:latin typeface="Times New Roman" pitchFamily="18" charset="0"/>
                <a:sym typeface="Symbol" pitchFamily="18" charset="2"/>
              </a:rPr>
              <a:t></a:t>
            </a:r>
            <a:endParaRPr lang="ru-RU" sz="1600" i="1">
              <a:latin typeface="Times New Roman" pitchFamily="18" charset="0"/>
              <a:sym typeface="Symbol" pitchFamily="18" charset="2"/>
            </a:endParaRPr>
          </a:p>
        </p:txBody>
      </p:sp>
      <p:sp>
        <p:nvSpPr>
          <p:cNvPr id="51215" name="Text Box 1039"/>
          <p:cNvSpPr txBox="1">
            <a:spLocks noChangeAspect="1" noChangeArrowheads="1"/>
          </p:cNvSpPr>
          <p:nvPr/>
        </p:nvSpPr>
        <p:spPr bwMode="auto">
          <a:xfrm>
            <a:off x="1482725" y="4724400"/>
            <a:ext cx="352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00" b="1">
                <a:solidFill>
                  <a:srgbClr val="0000FF"/>
                </a:solidFill>
              </a:rPr>
              <a:t>P 1</a:t>
            </a:r>
            <a:endParaRPr lang="ru-RU"/>
          </a:p>
        </p:txBody>
      </p:sp>
      <p:grpSp>
        <p:nvGrpSpPr>
          <p:cNvPr id="51226" name="Group 1050"/>
          <p:cNvGrpSpPr>
            <a:grpSpLocks/>
          </p:cNvGrpSpPr>
          <p:nvPr/>
        </p:nvGrpSpPr>
        <p:grpSpPr bwMode="auto">
          <a:xfrm>
            <a:off x="1835150" y="4797425"/>
            <a:ext cx="390525" cy="176213"/>
            <a:chOff x="1001" y="3199"/>
            <a:chExt cx="246" cy="111"/>
          </a:xfrm>
        </p:grpSpPr>
        <p:sp>
          <p:nvSpPr>
            <p:cNvPr id="51217" name="Line 1041"/>
            <p:cNvSpPr>
              <a:spLocks noChangeAspect="1" noChangeShapeType="1"/>
            </p:cNvSpPr>
            <p:nvPr/>
          </p:nvSpPr>
          <p:spPr bwMode="auto">
            <a:xfrm rot="16200000" flipH="1">
              <a:off x="1179" y="3186"/>
              <a:ext cx="0" cy="1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51225" name="Group 1049"/>
            <p:cNvGrpSpPr>
              <a:grpSpLocks/>
            </p:cNvGrpSpPr>
            <p:nvPr/>
          </p:nvGrpSpPr>
          <p:grpSpPr bwMode="auto">
            <a:xfrm>
              <a:off x="1001" y="3199"/>
              <a:ext cx="110" cy="111"/>
              <a:chOff x="1012" y="3199"/>
              <a:chExt cx="110" cy="111"/>
            </a:xfrm>
          </p:grpSpPr>
          <p:sp>
            <p:nvSpPr>
              <p:cNvPr id="51216" name="Oval 1040"/>
              <p:cNvSpPr>
                <a:spLocks noChangeAspect="1" noChangeArrowheads="1"/>
              </p:cNvSpPr>
              <p:nvPr/>
            </p:nvSpPr>
            <p:spPr bwMode="auto">
              <a:xfrm rot="5400000">
                <a:off x="1011" y="3200"/>
                <a:ext cx="111" cy="110"/>
              </a:xfrm>
              <a:prstGeom prst="ellipse">
                <a:avLst/>
              </a:prstGeom>
              <a:solidFill>
                <a:srgbClr val="CC99FF">
                  <a:alpha val="35001"/>
                </a:srgbClr>
              </a:solidFill>
              <a:ln w="19050">
                <a:solidFill>
                  <a:srgbClr val="000000"/>
                </a:solidFill>
                <a:round/>
                <a:headEnd/>
                <a:tailEnd/>
              </a:ln>
            </p:spPr>
            <p:txBody>
              <a:bodyPr/>
              <a:lstStyle/>
              <a:p>
                <a:endParaRPr lang="de-DE"/>
              </a:p>
            </p:txBody>
          </p:sp>
          <p:sp>
            <p:nvSpPr>
              <p:cNvPr id="51218" name="Line 1042"/>
              <p:cNvSpPr>
                <a:spLocks noChangeAspect="1" noChangeShapeType="1"/>
              </p:cNvSpPr>
              <p:nvPr/>
            </p:nvSpPr>
            <p:spPr bwMode="auto">
              <a:xfrm flipV="1">
                <a:off x="1036" y="3226"/>
                <a:ext cx="55" cy="50"/>
              </a:xfrm>
              <a:prstGeom prst="line">
                <a:avLst/>
              </a:prstGeom>
              <a:noFill/>
              <a:ln w="19050">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de-DE"/>
              </a:p>
            </p:txBody>
          </p:sp>
        </p:grpSp>
      </p:grpSp>
      <p:grpSp>
        <p:nvGrpSpPr>
          <p:cNvPr id="51219" name="Group 1043"/>
          <p:cNvGrpSpPr>
            <a:grpSpLocks/>
          </p:cNvGrpSpPr>
          <p:nvPr/>
        </p:nvGrpSpPr>
        <p:grpSpPr bwMode="auto">
          <a:xfrm>
            <a:off x="3663950" y="5029200"/>
            <a:ext cx="385763" cy="935038"/>
            <a:chOff x="3350" y="7350"/>
            <a:chExt cx="738" cy="2104"/>
          </a:xfrm>
        </p:grpSpPr>
        <p:grpSp>
          <p:nvGrpSpPr>
            <p:cNvPr id="51220" name="Group 1044"/>
            <p:cNvGrpSpPr>
              <a:grpSpLocks noChangeAspect="1"/>
            </p:cNvGrpSpPr>
            <p:nvPr/>
          </p:nvGrpSpPr>
          <p:grpSpPr bwMode="auto">
            <a:xfrm>
              <a:off x="3528" y="7350"/>
              <a:ext cx="380" cy="2104"/>
              <a:chOff x="1802" y="12599"/>
              <a:chExt cx="225" cy="1394"/>
            </a:xfrm>
          </p:grpSpPr>
          <p:sp>
            <p:nvSpPr>
              <p:cNvPr id="51221" name="AutoShape 1045"/>
              <p:cNvSpPr>
                <a:spLocks noChangeAspect="1" noChangeArrowheads="1"/>
              </p:cNvSpPr>
              <p:nvPr/>
            </p:nvSpPr>
            <p:spPr bwMode="auto">
              <a:xfrm>
                <a:off x="1802" y="12740"/>
                <a:ext cx="225" cy="1253"/>
              </a:xfrm>
              <a:prstGeom prst="roundRect">
                <a:avLst>
                  <a:gd name="adj" fmla="val 50000"/>
                </a:avLst>
              </a:prstGeom>
              <a:gradFill rotWithShape="0">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51222" name="AutoShape 1046"/>
              <p:cNvSpPr>
                <a:spLocks noChangeAspect="1" noChangeArrowheads="1"/>
              </p:cNvSpPr>
              <p:nvPr/>
            </p:nvSpPr>
            <p:spPr bwMode="auto">
              <a:xfrm>
                <a:off x="1831" y="12599"/>
                <a:ext cx="168" cy="158"/>
              </a:xfrm>
              <a:prstGeom prst="plus">
                <a:avLst>
                  <a:gd name="adj" fmla="val 33940"/>
                </a:avLst>
              </a:prstGeom>
              <a:solidFill>
                <a:srgbClr val="FFFFFF"/>
              </a:solidFill>
              <a:ln w="9525">
                <a:solidFill>
                  <a:srgbClr val="000000"/>
                </a:solidFill>
                <a:miter lim="800000"/>
                <a:headEnd/>
                <a:tailEnd/>
              </a:ln>
            </p:spPr>
            <p:txBody>
              <a:bodyPr/>
              <a:lstStyle/>
              <a:p>
                <a:endParaRPr lang="de-DE"/>
              </a:p>
            </p:txBody>
          </p:sp>
        </p:grpSp>
        <p:sp>
          <p:nvSpPr>
            <p:cNvPr id="51223" name="Text Box 1047"/>
            <p:cNvSpPr txBox="1">
              <a:spLocks noChangeAspect="1" noChangeArrowheads="1"/>
            </p:cNvSpPr>
            <p:nvPr/>
          </p:nvSpPr>
          <p:spPr bwMode="auto">
            <a:xfrm>
              <a:off x="3350" y="8135"/>
              <a:ext cx="73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800" i="1"/>
                <a:t>Ar</a:t>
              </a:r>
              <a:endParaRPr lang="ru-RU" sz="800"/>
            </a:p>
          </p:txBody>
        </p:sp>
      </p:grpSp>
      <p:sp>
        <p:nvSpPr>
          <p:cNvPr id="51228" name="Text Box 1052"/>
          <p:cNvSpPr txBox="1">
            <a:spLocks noChangeAspect="1" noChangeArrowheads="1"/>
          </p:cNvSpPr>
          <p:nvPr/>
        </p:nvSpPr>
        <p:spPr bwMode="auto">
          <a:xfrm>
            <a:off x="5651500" y="5661025"/>
            <a:ext cx="460375" cy="293688"/>
          </a:xfrm>
          <a:prstGeom prst="rect">
            <a:avLst/>
          </a:prstGeom>
          <a:solidFill>
            <a:srgbClr val="DDDDDD"/>
          </a:solidFill>
          <a:ln w="9525">
            <a:solidFill>
              <a:srgbClr val="000000"/>
            </a:solidFill>
            <a:miter lim="800000"/>
            <a:headEnd/>
            <a:tailEnd/>
          </a:ln>
        </p:spPr>
        <p:txBody>
          <a:bodyPr lIns="36000" tIns="72000" rIns="36000" bIns="46800"/>
          <a:lstStyle/>
          <a:p>
            <a:pPr algn="ctr"/>
            <a:r>
              <a:rPr lang="ru-RU" sz="800" b="1">
                <a:solidFill>
                  <a:srgbClr val="000000"/>
                </a:solidFill>
              </a:rPr>
              <a:t> </a:t>
            </a:r>
            <a:r>
              <a:rPr lang="en-US" sz="1000" b="1">
                <a:solidFill>
                  <a:srgbClr val="000000"/>
                </a:solidFill>
              </a:rPr>
              <a:t>MS</a:t>
            </a:r>
            <a:endParaRPr lang="ru-RU" sz="1000"/>
          </a:p>
        </p:txBody>
      </p:sp>
      <p:sp>
        <p:nvSpPr>
          <p:cNvPr id="51229" name="Text Box 1053"/>
          <p:cNvSpPr txBox="1">
            <a:spLocks noChangeAspect="1" noChangeArrowheads="1"/>
          </p:cNvSpPr>
          <p:nvPr/>
        </p:nvSpPr>
        <p:spPr bwMode="auto">
          <a:xfrm>
            <a:off x="5651500" y="5670550"/>
            <a:ext cx="460375" cy="293688"/>
          </a:xfrm>
          <a:prstGeom prst="rect">
            <a:avLst/>
          </a:prstGeom>
          <a:solidFill>
            <a:srgbClr val="FFFF00"/>
          </a:solidFill>
          <a:ln w="9525">
            <a:solidFill>
              <a:srgbClr val="000000"/>
            </a:solidFill>
            <a:miter lim="800000"/>
            <a:headEnd/>
            <a:tailEnd/>
          </a:ln>
        </p:spPr>
        <p:txBody>
          <a:bodyPr lIns="36000" tIns="72000" rIns="36000" bIns="46800"/>
          <a:lstStyle/>
          <a:p>
            <a:pPr algn="ctr"/>
            <a:r>
              <a:rPr lang="ru-RU" sz="800" b="1">
                <a:solidFill>
                  <a:srgbClr val="FF3300"/>
                </a:solidFill>
              </a:rPr>
              <a:t> </a:t>
            </a:r>
            <a:r>
              <a:rPr lang="en-US" sz="1000" b="1">
                <a:solidFill>
                  <a:srgbClr val="FF3300"/>
                </a:solidFill>
              </a:rPr>
              <a:t>MFM</a:t>
            </a:r>
            <a:endParaRPr lang="ru-RU" sz="1000" b="1">
              <a:solidFill>
                <a:srgbClr val="FF3300"/>
              </a:solidFill>
            </a:endParaRPr>
          </a:p>
        </p:txBody>
      </p:sp>
      <p:sp>
        <p:nvSpPr>
          <p:cNvPr id="51230" name="Text Box 1054"/>
          <p:cNvSpPr txBox="1">
            <a:spLocks noChangeAspect="1" noChangeArrowheads="1"/>
          </p:cNvSpPr>
          <p:nvPr/>
        </p:nvSpPr>
        <p:spPr bwMode="auto">
          <a:xfrm>
            <a:off x="2339975" y="4940300"/>
            <a:ext cx="460375" cy="293688"/>
          </a:xfrm>
          <a:prstGeom prst="rect">
            <a:avLst/>
          </a:prstGeom>
          <a:solidFill>
            <a:srgbClr val="FFFF00"/>
          </a:solidFill>
          <a:ln w="9525">
            <a:solidFill>
              <a:srgbClr val="000000"/>
            </a:solidFill>
            <a:miter lim="800000"/>
            <a:headEnd/>
            <a:tailEnd/>
          </a:ln>
        </p:spPr>
        <p:txBody>
          <a:bodyPr lIns="36000" tIns="72000" rIns="36000" bIns="46800"/>
          <a:lstStyle/>
          <a:p>
            <a:pPr algn="ctr"/>
            <a:r>
              <a:rPr lang="ru-RU" sz="800" b="1">
                <a:solidFill>
                  <a:srgbClr val="FF3300"/>
                </a:solidFill>
              </a:rPr>
              <a:t> </a:t>
            </a:r>
            <a:r>
              <a:rPr lang="en-US" sz="1000" b="1">
                <a:solidFill>
                  <a:srgbClr val="FF3300"/>
                </a:solidFill>
              </a:rPr>
              <a:t>MFC</a:t>
            </a:r>
            <a:endParaRPr lang="ru-RU" sz="1000" b="1">
              <a:solidFill>
                <a:srgbClr val="FF3300"/>
              </a:solidFill>
            </a:endParaRPr>
          </a:p>
        </p:txBody>
      </p:sp>
      <p:sp>
        <p:nvSpPr>
          <p:cNvPr id="13202" name="AutoShape 914"/>
          <p:cNvSpPr>
            <a:spLocks noChangeArrowheads="1"/>
          </p:cNvSpPr>
          <p:nvPr/>
        </p:nvSpPr>
        <p:spPr bwMode="auto">
          <a:xfrm rot="-5400000">
            <a:off x="3286125" y="5002213"/>
            <a:ext cx="88900" cy="177800"/>
          </a:xfrm>
          <a:prstGeom prst="flowChartCollate">
            <a:avLst/>
          </a:prstGeom>
          <a:solidFill>
            <a:srgbClr val="FFFFFF"/>
          </a:solidFill>
          <a:ln w="15875">
            <a:solidFill>
              <a:srgbClr val="000000"/>
            </a:solidFill>
            <a:miter lim="800000"/>
            <a:headEnd/>
            <a:tailEnd/>
          </a:ln>
        </p:spPr>
        <p:txBody>
          <a:bodyPr/>
          <a:lstStyle/>
          <a:p>
            <a:endParaRPr lang="de-DE"/>
          </a:p>
        </p:txBody>
      </p:sp>
      <p:sp>
        <p:nvSpPr>
          <p:cNvPr id="51490" name="Text Box 1314"/>
          <p:cNvSpPr txBox="1">
            <a:spLocks noChangeArrowheads="1"/>
          </p:cNvSpPr>
          <p:nvPr/>
        </p:nvSpPr>
        <p:spPr bwMode="auto">
          <a:xfrm>
            <a:off x="7667625" y="4135438"/>
            <a:ext cx="469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i="1"/>
              <a:t>dump</a:t>
            </a:r>
            <a:endParaRPr lang="ru-RU" sz="900"/>
          </a:p>
        </p:txBody>
      </p:sp>
      <p:sp>
        <p:nvSpPr>
          <p:cNvPr id="51491" name="Text Box 1315"/>
          <p:cNvSpPr txBox="1">
            <a:spLocks noChangeArrowheads="1"/>
          </p:cNvSpPr>
          <p:nvPr/>
        </p:nvSpPr>
        <p:spPr bwMode="auto">
          <a:xfrm>
            <a:off x="6061075" y="4652963"/>
            <a:ext cx="742950" cy="228600"/>
          </a:xfrm>
          <a:prstGeom prst="rect">
            <a:avLst/>
          </a:prstGeom>
          <a:solidFill>
            <a:srgbClr val="FFFFFF"/>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100"/>
              <a:t>filter</a:t>
            </a:r>
            <a:endParaRPr lang="ru-RU"/>
          </a:p>
        </p:txBody>
      </p:sp>
      <p:sp>
        <p:nvSpPr>
          <p:cNvPr id="51495" name="Rectangle 1319"/>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4BDF9A21-0EC2-4FF2-A8EC-8D6DC181BBDA}" type="slidenum">
              <a:rPr lang="en-US" sz="1400" i="1"/>
              <a:pPr eaLnBrk="0" hangingPunct="0"/>
              <a:t>10</a:t>
            </a:fld>
            <a:endParaRPr lang="ru-RU" sz="1400" i="1"/>
          </a:p>
        </p:txBody>
      </p:sp>
      <p:pic>
        <p:nvPicPr>
          <p:cNvPr id="51496" name="Picture 1320" descr="Znak_RIAR_цв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951038" y="692150"/>
            <a:ext cx="4852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itchFamily="18" charset="0"/>
              </a:rPr>
              <a:t>Determination of Cs relative release</a:t>
            </a:r>
            <a:endParaRPr lang="ru-RU" sz="2400" b="1">
              <a:latin typeface="Times New Roman" pitchFamily="18" charset="0"/>
            </a:endParaRPr>
          </a:p>
        </p:txBody>
      </p:sp>
      <p:sp>
        <p:nvSpPr>
          <p:cNvPr id="16392" name="Rectangle 8"/>
          <p:cNvSpPr>
            <a:spLocks noChangeArrowheads="1"/>
          </p:cNvSpPr>
          <p:nvPr/>
        </p:nvSpPr>
        <p:spPr bwMode="auto">
          <a:xfrm>
            <a:off x="1044575" y="4076700"/>
            <a:ext cx="7127875"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imes New Roman" pitchFamily="18" charset="0"/>
              </a:rPr>
              <a:t>The parameters determined :</a:t>
            </a:r>
          </a:p>
          <a:p>
            <a:pPr algn="just">
              <a:spcBef>
                <a:spcPct val="50000"/>
              </a:spcBef>
              <a:buFontTx/>
              <a:buChar char="-"/>
            </a:pPr>
            <a:r>
              <a:rPr lang="en-US">
                <a:latin typeface="Times New Roman" pitchFamily="18" charset="0"/>
              </a:rPr>
              <a:t> volumetric activity and radionuclide composition in quench tank water; </a:t>
            </a:r>
          </a:p>
          <a:p>
            <a:pPr algn="just">
              <a:spcBef>
                <a:spcPct val="50000"/>
              </a:spcBef>
              <a:buFontTx/>
              <a:buChar char="-"/>
            </a:pPr>
            <a:endParaRPr lang="en-US">
              <a:latin typeface="Times New Roman" pitchFamily="18" charset="0"/>
            </a:endParaRPr>
          </a:p>
          <a:p>
            <a:r>
              <a:rPr lang="ru-RU">
                <a:latin typeface="Times New Roman" pitchFamily="18" charset="0"/>
              </a:rPr>
              <a:t>-</a:t>
            </a:r>
            <a:r>
              <a:rPr lang="en-US">
                <a:latin typeface="Times New Roman" pitchFamily="18" charset="0"/>
              </a:rPr>
              <a:t> specific activity and radionuclide composition of the acid solution (reference fuel specimen or tested sample);</a:t>
            </a:r>
            <a:endParaRPr lang="ru-RU">
              <a:latin typeface="Times New Roman" pitchFamily="18" charset="0"/>
            </a:endParaRPr>
          </a:p>
          <a:p>
            <a:endParaRPr lang="ru-RU">
              <a:latin typeface="Times New Roman" pitchFamily="18" charset="0"/>
            </a:endParaRPr>
          </a:p>
          <a:p>
            <a:r>
              <a:rPr lang="en-US">
                <a:latin typeface="Times New Roman" pitchFamily="18" charset="0"/>
              </a:rPr>
              <a:t>Relative error of activity determination is 9% (</a:t>
            </a:r>
            <a:r>
              <a:rPr lang="ru-RU">
                <a:latin typeface="Times New Roman" pitchFamily="18" charset="0"/>
              </a:rPr>
              <a:t>Р</a:t>
            </a:r>
            <a:r>
              <a:rPr lang="en-US">
                <a:latin typeface="Times New Roman" pitchFamily="18" charset="0"/>
              </a:rPr>
              <a:t>=0,95).</a:t>
            </a:r>
          </a:p>
        </p:txBody>
      </p:sp>
      <p:sp>
        <p:nvSpPr>
          <p:cNvPr id="16527" name="AutoShape 143"/>
          <p:cNvSpPr>
            <a:spLocks noChangeArrowheads="1"/>
          </p:cNvSpPr>
          <p:nvPr/>
        </p:nvSpPr>
        <p:spPr bwMode="auto">
          <a:xfrm>
            <a:off x="6470650" y="2570163"/>
            <a:ext cx="347663" cy="596900"/>
          </a:xfrm>
          <a:prstGeom prst="can">
            <a:avLst>
              <a:gd name="adj" fmla="val 42922"/>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grpSp>
        <p:nvGrpSpPr>
          <p:cNvPr id="16528" name="Group 144"/>
          <p:cNvGrpSpPr>
            <a:grpSpLocks/>
          </p:cNvGrpSpPr>
          <p:nvPr/>
        </p:nvGrpSpPr>
        <p:grpSpPr bwMode="auto">
          <a:xfrm>
            <a:off x="5289550" y="2025650"/>
            <a:ext cx="133350" cy="633413"/>
            <a:chOff x="7634" y="1023"/>
            <a:chExt cx="209" cy="997"/>
          </a:xfrm>
        </p:grpSpPr>
        <p:sp>
          <p:nvSpPr>
            <p:cNvPr id="16529" name="Line 145"/>
            <p:cNvSpPr>
              <a:spLocks noChangeShapeType="1"/>
            </p:cNvSpPr>
            <p:nvPr/>
          </p:nvSpPr>
          <p:spPr bwMode="auto">
            <a:xfrm flipH="1">
              <a:off x="7634" y="1700"/>
              <a:ext cx="52"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30" name="AutoShape 146"/>
            <p:cNvSpPr>
              <a:spLocks noChangeArrowheads="1"/>
            </p:cNvSpPr>
            <p:nvPr/>
          </p:nvSpPr>
          <p:spPr bwMode="auto">
            <a:xfrm rot="463248">
              <a:off x="7644" y="1279"/>
              <a:ext cx="143" cy="430"/>
            </a:xfrm>
            <a:prstGeom prst="can">
              <a:avLst>
                <a:gd name="adj" fmla="val 35666"/>
              </a:avLst>
            </a:prstGeom>
            <a:solidFill>
              <a:srgbClr val="FFFFFF"/>
            </a:solidFill>
            <a:ln w="9525">
              <a:solidFill>
                <a:srgbClr val="000000"/>
              </a:solidFill>
              <a:round/>
              <a:headEnd/>
              <a:tailEnd/>
            </a:ln>
          </p:spPr>
          <p:txBody>
            <a:bodyPr/>
            <a:lstStyle/>
            <a:p>
              <a:endParaRPr lang="de-DE"/>
            </a:p>
          </p:txBody>
        </p:sp>
        <p:sp>
          <p:nvSpPr>
            <p:cNvPr id="16531" name="AutoShape 147"/>
            <p:cNvSpPr>
              <a:spLocks noChangeArrowheads="1"/>
            </p:cNvSpPr>
            <p:nvPr/>
          </p:nvSpPr>
          <p:spPr bwMode="auto">
            <a:xfrm rot="463248">
              <a:off x="7641" y="1496"/>
              <a:ext cx="124" cy="200"/>
            </a:xfrm>
            <a:prstGeom prst="can">
              <a:avLst>
                <a:gd name="adj" fmla="val 30451"/>
              </a:avLst>
            </a:prstGeom>
            <a:solidFill>
              <a:srgbClr val="99CCFF"/>
            </a:solidFill>
            <a:ln w="9525">
              <a:solidFill>
                <a:srgbClr val="3366FF"/>
              </a:solidFill>
              <a:round/>
              <a:headEnd/>
              <a:tailEnd/>
            </a:ln>
          </p:spPr>
          <p:txBody>
            <a:bodyPr/>
            <a:lstStyle/>
            <a:p>
              <a:endParaRPr lang="de-DE"/>
            </a:p>
          </p:txBody>
        </p:sp>
        <p:sp>
          <p:nvSpPr>
            <p:cNvPr id="16532" name="AutoShape 148"/>
            <p:cNvSpPr>
              <a:spLocks noChangeArrowheads="1"/>
            </p:cNvSpPr>
            <p:nvPr/>
          </p:nvSpPr>
          <p:spPr bwMode="auto">
            <a:xfrm rot="463248">
              <a:off x="7668" y="1371"/>
              <a:ext cx="124" cy="71"/>
            </a:xfrm>
            <a:prstGeom prst="can">
              <a:avLst>
                <a:gd name="adj" fmla="val 50000"/>
              </a:avLst>
            </a:prstGeom>
            <a:solidFill>
              <a:srgbClr val="969696"/>
            </a:solidFill>
            <a:ln w="9525">
              <a:solidFill>
                <a:srgbClr val="808080"/>
              </a:solidFill>
              <a:round/>
              <a:headEnd/>
              <a:tailEnd/>
            </a:ln>
          </p:spPr>
          <p:txBody>
            <a:bodyPr/>
            <a:lstStyle/>
            <a:p>
              <a:endParaRPr lang="de-DE"/>
            </a:p>
          </p:txBody>
        </p:sp>
        <p:sp>
          <p:nvSpPr>
            <p:cNvPr id="16533" name="Line 149"/>
            <p:cNvSpPr>
              <a:spLocks noChangeShapeType="1"/>
            </p:cNvSpPr>
            <p:nvPr/>
          </p:nvSpPr>
          <p:spPr bwMode="auto">
            <a:xfrm flipH="1">
              <a:off x="7731" y="1074"/>
              <a:ext cx="52"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34" name="AutoShape 150"/>
            <p:cNvSpPr>
              <a:spLocks noChangeArrowheads="1"/>
            </p:cNvSpPr>
            <p:nvPr/>
          </p:nvSpPr>
          <p:spPr bwMode="auto">
            <a:xfrm rot="463248">
              <a:off x="7719" y="1023"/>
              <a:ext cx="124" cy="71"/>
            </a:xfrm>
            <a:prstGeom prst="can">
              <a:avLst>
                <a:gd name="adj" fmla="val 50000"/>
              </a:avLst>
            </a:prstGeom>
            <a:solidFill>
              <a:srgbClr val="FFFFFF"/>
            </a:solidFill>
            <a:ln w="9525">
              <a:solidFill>
                <a:srgbClr val="000000"/>
              </a:solidFill>
              <a:round/>
              <a:headEnd/>
              <a:tailEnd/>
            </a:ln>
          </p:spPr>
          <p:txBody>
            <a:bodyPr/>
            <a:lstStyle/>
            <a:p>
              <a:endParaRPr lang="de-DE"/>
            </a:p>
          </p:txBody>
        </p:sp>
      </p:grpSp>
      <p:sp>
        <p:nvSpPr>
          <p:cNvPr id="16535" name="Oval 151"/>
          <p:cNvSpPr>
            <a:spLocks noChangeAspect="1" noChangeArrowheads="1"/>
          </p:cNvSpPr>
          <p:nvPr/>
        </p:nvSpPr>
        <p:spPr bwMode="auto">
          <a:xfrm>
            <a:off x="427038" y="2019300"/>
            <a:ext cx="668337" cy="120650"/>
          </a:xfrm>
          <a:prstGeom prst="ellipse">
            <a:avLst/>
          </a:prstGeom>
          <a:noFill/>
          <a:ln w="9525">
            <a:solidFill>
              <a:srgbClr val="000000"/>
            </a:solidFill>
            <a:round/>
            <a:headEnd/>
            <a:tailEnd/>
          </a:ln>
          <a:extLst>
            <a:ext uri="{909E8E84-426E-40DD-AFC4-6F175D3DCCD1}">
              <a14:hiddenFill xmlns:a14="http://schemas.microsoft.com/office/drawing/2010/main">
                <a:solidFill>
                  <a:srgbClr val="99CCFF"/>
                </a:solidFill>
              </a14:hiddenFill>
            </a:ext>
          </a:extLst>
        </p:spPr>
        <p:txBody>
          <a:bodyPr/>
          <a:lstStyle/>
          <a:p>
            <a:endParaRPr lang="de-DE"/>
          </a:p>
        </p:txBody>
      </p:sp>
      <p:sp>
        <p:nvSpPr>
          <p:cNvPr id="16536" name="Line 152"/>
          <p:cNvSpPr>
            <a:spLocks noChangeAspect="1" noChangeShapeType="1"/>
          </p:cNvSpPr>
          <p:nvPr/>
        </p:nvSpPr>
        <p:spPr bwMode="auto">
          <a:xfrm>
            <a:off x="427038" y="2079625"/>
            <a:ext cx="0" cy="993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37" name="Line 153"/>
          <p:cNvSpPr>
            <a:spLocks noChangeAspect="1" noChangeShapeType="1"/>
          </p:cNvSpPr>
          <p:nvPr/>
        </p:nvSpPr>
        <p:spPr bwMode="auto">
          <a:xfrm>
            <a:off x="1092200" y="2089150"/>
            <a:ext cx="0" cy="995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38" name="Rectangle 154"/>
          <p:cNvSpPr>
            <a:spLocks noChangeAspect="1" noChangeArrowheads="1"/>
          </p:cNvSpPr>
          <p:nvPr/>
        </p:nvSpPr>
        <p:spPr bwMode="auto">
          <a:xfrm>
            <a:off x="436563" y="2952750"/>
            <a:ext cx="649287" cy="117475"/>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39" name="Freeform 155"/>
          <p:cNvSpPr>
            <a:spLocks noChangeAspect="1"/>
          </p:cNvSpPr>
          <p:nvPr/>
        </p:nvSpPr>
        <p:spPr bwMode="auto">
          <a:xfrm>
            <a:off x="427038" y="3074988"/>
            <a:ext cx="668337" cy="55562"/>
          </a:xfrm>
          <a:custGeom>
            <a:avLst/>
            <a:gdLst>
              <a:gd name="T0" fmla="*/ 0 w 1140"/>
              <a:gd name="T1" fmla="*/ 10 h 88"/>
              <a:gd name="T2" fmla="*/ 210 w 1140"/>
              <a:gd name="T3" fmla="*/ 68 h 88"/>
              <a:gd name="T4" fmla="*/ 564 w 1140"/>
              <a:gd name="T5" fmla="*/ 87 h 88"/>
              <a:gd name="T6" fmla="*/ 931 w 1140"/>
              <a:gd name="T7" fmla="*/ 64 h 88"/>
              <a:gd name="T8" fmla="*/ 1140 w 1140"/>
              <a:gd name="T9" fmla="*/ 0 h 88"/>
            </a:gdLst>
            <a:ahLst/>
            <a:cxnLst>
              <a:cxn ang="0">
                <a:pos x="T0" y="T1"/>
              </a:cxn>
              <a:cxn ang="0">
                <a:pos x="T2" y="T3"/>
              </a:cxn>
              <a:cxn ang="0">
                <a:pos x="T4" y="T5"/>
              </a:cxn>
              <a:cxn ang="0">
                <a:pos x="T6" y="T7"/>
              </a:cxn>
              <a:cxn ang="0">
                <a:pos x="T8" y="T9"/>
              </a:cxn>
            </a:cxnLst>
            <a:rect l="0" t="0" r="r" b="b"/>
            <a:pathLst>
              <a:path w="1140" h="88">
                <a:moveTo>
                  <a:pt x="0" y="10"/>
                </a:moveTo>
                <a:cubicBezTo>
                  <a:pt x="35" y="21"/>
                  <a:pt x="116" y="55"/>
                  <a:pt x="210" y="68"/>
                </a:cubicBezTo>
                <a:cubicBezTo>
                  <a:pt x="304" y="81"/>
                  <a:pt x="444" y="88"/>
                  <a:pt x="564" y="87"/>
                </a:cubicBezTo>
                <a:cubicBezTo>
                  <a:pt x="684" y="86"/>
                  <a:pt x="835" y="78"/>
                  <a:pt x="931" y="64"/>
                </a:cubicBezTo>
                <a:cubicBezTo>
                  <a:pt x="1027" y="50"/>
                  <a:pt x="1097" y="13"/>
                  <a:pt x="1140" y="0"/>
                </a:cubicBezTo>
              </a:path>
            </a:pathLst>
          </a:custGeom>
          <a:noFill/>
          <a:ln w="9525" cap="flat" cmpd="sng">
            <a:solidFill>
              <a:srgbClr val="000000"/>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6540" name="Rectangle 156"/>
          <p:cNvSpPr>
            <a:spLocks noChangeAspect="1" noChangeArrowheads="1"/>
          </p:cNvSpPr>
          <p:nvPr/>
        </p:nvSpPr>
        <p:spPr bwMode="auto">
          <a:xfrm>
            <a:off x="434975" y="2987675"/>
            <a:ext cx="650875" cy="117475"/>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41" name="Text Box 157" descr="Штриховой горизонтальный"/>
          <p:cNvSpPr txBox="1">
            <a:spLocks noChangeAspect="1" noChangeArrowheads="1"/>
          </p:cNvSpPr>
          <p:nvPr/>
        </p:nvSpPr>
        <p:spPr bwMode="auto">
          <a:xfrm>
            <a:off x="433388" y="2473325"/>
            <a:ext cx="654050" cy="631825"/>
          </a:xfrm>
          <a:prstGeom prst="rect">
            <a:avLst/>
          </a:prstGeom>
          <a:pattFill prst="dashHorz">
            <a:fgClr>
              <a:srgbClr val="CCFFFF"/>
            </a:fgClr>
            <a:bgClr>
              <a:srgbClr val="99CC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rIns="144000"/>
          <a:lstStyle/>
          <a:p>
            <a:pPr algn="ctr"/>
            <a:endParaRPr lang="ru-RU" sz="800">
              <a:solidFill>
                <a:srgbClr val="800080"/>
              </a:solidFill>
            </a:endParaRPr>
          </a:p>
          <a:p>
            <a:pPr algn="ctr"/>
            <a:r>
              <a:rPr lang="en-US" sz="1200" b="1"/>
              <a:t>Test</a:t>
            </a:r>
          </a:p>
          <a:p>
            <a:pPr algn="ctr"/>
            <a:r>
              <a:rPr lang="en-US" sz="1200" b="1"/>
              <a:t>solution </a:t>
            </a:r>
            <a:endParaRPr lang="ru-RU"/>
          </a:p>
        </p:txBody>
      </p:sp>
      <p:sp>
        <p:nvSpPr>
          <p:cNvPr id="16542" name="Oval 158" descr="Штриховой горизонтальный"/>
          <p:cNvSpPr>
            <a:spLocks noChangeAspect="1" noChangeArrowheads="1"/>
          </p:cNvSpPr>
          <p:nvPr/>
        </p:nvSpPr>
        <p:spPr bwMode="auto">
          <a:xfrm>
            <a:off x="425450" y="3041650"/>
            <a:ext cx="666750" cy="120650"/>
          </a:xfrm>
          <a:prstGeom prst="ellipse">
            <a:avLst/>
          </a:prstGeom>
          <a:pattFill prst="dashHorz">
            <a:fgClr>
              <a:srgbClr val="CCFFFF"/>
            </a:fgClr>
            <a:bgClr>
              <a:srgbClr val="99CCFF"/>
            </a:bgClr>
          </a:pattFill>
          <a:ln w="9525">
            <a:solidFill>
              <a:srgbClr val="000000"/>
            </a:solidFill>
            <a:round/>
            <a:headEnd/>
            <a:tailEnd/>
          </a:ln>
        </p:spPr>
        <p:txBody>
          <a:bodyPr/>
          <a:lstStyle/>
          <a:p>
            <a:endParaRPr lang="de-DE"/>
          </a:p>
        </p:txBody>
      </p:sp>
      <p:sp>
        <p:nvSpPr>
          <p:cNvPr id="16543" name="Oval 159"/>
          <p:cNvSpPr>
            <a:spLocks noChangeAspect="1" noChangeArrowheads="1"/>
          </p:cNvSpPr>
          <p:nvPr/>
        </p:nvSpPr>
        <p:spPr bwMode="auto">
          <a:xfrm>
            <a:off x="427038" y="2435225"/>
            <a:ext cx="665162" cy="120650"/>
          </a:xfrm>
          <a:prstGeom prst="ellipse">
            <a:avLst/>
          </a:prstGeom>
          <a:solidFill>
            <a:srgbClr val="99CCFF"/>
          </a:solidFill>
          <a:ln w="9525">
            <a:solidFill>
              <a:srgbClr val="3366FF"/>
            </a:solidFill>
            <a:round/>
            <a:headEnd/>
            <a:tailEnd/>
          </a:ln>
        </p:spPr>
        <p:txBody>
          <a:bodyPr/>
          <a:lstStyle/>
          <a:p>
            <a:endParaRPr lang="de-DE"/>
          </a:p>
        </p:txBody>
      </p:sp>
      <p:sp>
        <p:nvSpPr>
          <p:cNvPr id="16544" name="AutoShape 160"/>
          <p:cNvSpPr>
            <a:spLocks noChangeArrowheads="1"/>
          </p:cNvSpPr>
          <p:nvPr/>
        </p:nvSpPr>
        <p:spPr bwMode="auto">
          <a:xfrm rot="5400000">
            <a:off x="1145382" y="2975769"/>
            <a:ext cx="44450" cy="160337"/>
          </a:xfrm>
          <a:prstGeom prst="can">
            <a:avLst>
              <a:gd name="adj" fmla="val 37858"/>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16545" name="AutoShape 161"/>
          <p:cNvSpPr>
            <a:spLocks noChangeArrowheads="1"/>
          </p:cNvSpPr>
          <p:nvPr/>
        </p:nvSpPr>
        <p:spPr bwMode="auto">
          <a:xfrm>
            <a:off x="1736725" y="2408238"/>
            <a:ext cx="496888" cy="681037"/>
          </a:xfrm>
          <a:prstGeom prst="flowChartMagneticDisk">
            <a:avLst/>
          </a:prstGeom>
          <a:solidFill>
            <a:srgbClr val="FFFFFF"/>
          </a:solidFill>
          <a:ln w="9525">
            <a:solidFill>
              <a:srgbClr val="000000"/>
            </a:solidFill>
            <a:round/>
            <a:headEnd/>
            <a:tailEnd/>
          </a:ln>
        </p:spPr>
        <p:txBody>
          <a:bodyPr/>
          <a:lstStyle/>
          <a:p>
            <a:endParaRPr lang="de-DE"/>
          </a:p>
        </p:txBody>
      </p:sp>
      <p:sp>
        <p:nvSpPr>
          <p:cNvPr id="16546" name="Freeform 162"/>
          <p:cNvSpPr>
            <a:spLocks/>
          </p:cNvSpPr>
          <p:nvPr/>
        </p:nvSpPr>
        <p:spPr bwMode="auto">
          <a:xfrm>
            <a:off x="1270000" y="2168525"/>
            <a:ext cx="590550" cy="890588"/>
          </a:xfrm>
          <a:custGeom>
            <a:avLst/>
            <a:gdLst>
              <a:gd name="T0" fmla="*/ 0 w 930"/>
              <a:gd name="T1" fmla="*/ 1278 h 1278"/>
              <a:gd name="T2" fmla="*/ 312 w 930"/>
              <a:gd name="T3" fmla="*/ 1117 h 1278"/>
              <a:gd name="T4" fmla="*/ 356 w 930"/>
              <a:gd name="T5" fmla="*/ 475 h 1278"/>
              <a:gd name="T6" fmla="*/ 390 w 930"/>
              <a:gd name="T7" fmla="*/ 208 h 1278"/>
              <a:gd name="T8" fmla="*/ 521 w 930"/>
              <a:gd name="T9" fmla="*/ 37 h 1278"/>
              <a:gd name="T10" fmla="*/ 803 w 930"/>
              <a:gd name="T11" fmla="*/ 47 h 1278"/>
              <a:gd name="T12" fmla="*/ 930 w 930"/>
              <a:gd name="T13" fmla="*/ 320 h 1278"/>
            </a:gdLst>
            <a:ahLst/>
            <a:cxnLst>
              <a:cxn ang="0">
                <a:pos x="T0" y="T1"/>
              </a:cxn>
              <a:cxn ang="0">
                <a:pos x="T2" y="T3"/>
              </a:cxn>
              <a:cxn ang="0">
                <a:pos x="T4" y="T5"/>
              </a:cxn>
              <a:cxn ang="0">
                <a:pos x="T6" y="T7"/>
              </a:cxn>
              <a:cxn ang="0">
                <a:pos x="T8" y="T9"/>
              </a:cxn>
              <a:cxn ang="0">
                <a:pos x="T10" y="T11"/>
              </a:cxn>
              <a:cxn ang="0">
                <a:pos x="T12" y="T13"/>
              </a:cxn>
            </a:cxnLst>
            <a:rect l="0" t="0" r="r" b="b"/>
            <a:pathLst>
              <a:path w="930" h="1278">
                <a:moveTo>
                  <a:pt x="0" y="1278"/>
                </a:moveTo>
                <a:cubicBezTo>
                  <a:pt x="126" y="1264"/>
                  <a:pt x="253" y="1251"/>
                  <a:pt x="312" y="1117"/>
                </a:cubicBezTo>
                <a:cubicBezTo>
                  <a:pt x="371" y="983"/>
                  <a:pt x="343" y="626"/>
                  <a:pt x="356" y="475"/>
                </a:cubicBezTo>
                <a:cubicBezTo>
                  <a:pt x="369" y="324"/>
                  <a:pt x="363" y="281"/>
                  <a:pt x="390" y="208"/>
                </a:cubicBezTo>
                <a:cubicBezTo>
                  <a:pt x="417" y="135"/>
                  <a:pt x="452" y="64"/>
                  <a:pt x="521" y="37"/>
                </a:cubicBezTo>
                <a:cubicBezTo>
                  <a:pt x="590" y="10"/>
                  <a:pt x="735" y="0"/>
                  <a:pt x="803" y="47"/>
                </a:cubicBezTo>
                <a:cubicBezTo>
                  <a:pt x="871" y="94"/>
                  <a:pt x="909" y="274"/>
                  <a:pt x="930" y="320"/>
                </a:cubicBezTo>
              </a:path>
            </a:pathLst>
          </a:custGeom>
          <a:noFill/>
          <a:ln w="25400">
            <a:solidFill>
              <a:srgbClr val="99CCFF"/>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47" name="Text Box 163" descr="Штриховой горизонтальный"/>
          <p:cNvSpPr txBox="1">
            <a:spLocks noChangeAspect="1" noChangeArrowheads="1"/>
          </p:cNvSpPr>
          <p:nvPr/>
        </p:nvSpPr>
        <p:spPr bwMode="auto">
          <a:xfrm>
            <a:off x="1743075" y="2828925"/>
            <a:ext cx="487363" cy="185738"/>
          </a:xfrm>
          <a:prstGeom prst="rect">
            <a:avLst/>
          </a:prstGeom>
          <a:pattFill prst="dashHorz">
            <a:fgClr>
              <a:srgbClr val="CCFFFF"/>
            </a:fgClr>
            <a:bgClr>
              <a:srgbClr val="99CC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US"/>
          </a:p>
        </p:txBody>
      </p:sp>
      <p:sp>
        <p:nvSpPr>
          <p:cNvPr id="16548" name="Oval 164"/>
          <p:cNvSpPr>
            <a:spLocks noChangeAspect="1" noChangeArrowheads="1"/>
          </p:cNvSpPr>
          <p:nvPr/>
        </p:nvSpPr>
        <p:spPr bwMode="auto">
          <a:xfrm>
            <a:off x="1736725" y="2736850"/>
            <a:ext cx="490538" cy="149225"/>
          </a:xfrm>
          <a:prstGeom prst="ellipse">
            <a:avLst/>
          </a:prstGeom>
          <a:solidFill>
            <a:srgbClr val="99CCFF"/>
          </a:solidFill>
          <a:ln w="9525">
            <a:solidFill>
              <a:srgbClr val="3366FF"/>
            </a:solidFill>
            <a:round/>
            <a:headEnd/>
            <a:tailEnd/>
          </a:ln>
        </p:spPr>
        <p:txBody>
          <a:bodyPr/>
          <a:lstStyle/>
          <a:p>
            <a:endParaRPr lang="de-DE"/>
          </a:p>
        </p:txBody>
      </p:sp>
      <p:sp>
        <p:nvSpPr>
          <p:cNvPr id="16549" name="Oval 165" descr="Штриховой горизонтальный"/>
          <p:cNvSpPr>
            <a:spLocks noChangeAspect="1" noChangeArrowheads="1"/>
          </p:cNvSpPr>
          <p:nvPr/>
        </p:nvSpPr>
        <p:spPr bwMode="auto">
          <a:xfrm>
            <a:off x="1738313" y="2936875"/>
            <a:ext cx="493712" cy="150813"/>
          </a:xfrm>
          <a:prstGeom prst="ellipse">
            <a:avLst/>
          </a:prstGeom>
          <a:pattFill prst="dashHorz">
            <a:fgClr>
              <a:srgbClr val="CCFFFF"/>
            </a:fgClr>
            <a:bgClr>
              <a:srgbClr val="99CCFF"/>
            </a:bgClr>
          </a:pattFill>
          <a:ln w="9525">
            <a:solidFill>
              <a:srgbClr val="000000"/>
            </a:solidFill>
            <a:round/>
            <a:headEnd/>
            <a:tailEnd/>
          </a:ln>
        </p:spPr>
        <p:txBody>
          <a:bodyPr/>
          <a:lstStyle/>
          <a:p>
            <a:endParaRPr lang="de-DE"/>
          </a:p>
        </p:txBody>
      </p:sp>
      <p:grpSp>
        <p:nvGrpSpPr>
          <p:cNvPr id="16550" name="Group 166"/>
          <p:cNvGrpSpPr>
            <a:grpSpLocks/>
          </p:cNvGrpSpPr>
          <p:nvPr/>
        </p:nvGrpSpPr>
        <p:grpSpPr bwMode="auto">
          <a:xfrm>
            <a:off x="1847850" y="2636838"/>
            <a:ext cx="58738" cy="398462"/>
            <a:chOff x="5345" y="1902"/>
            <a:chExt cx="93" cy="628"/>
          </a:xfrm>
        </p:grpSpPr>
        <p:sp>
          <p:nvSpPr>
            <p:cNvPr id="16551" name="Line 167"/>
            <p:cNvSpPr>
              <a:spLocks noChangeShapeType="1"/>
            </p:cNvSpPr>
            <p:nvPr/>
          </p:nvSpPr>
          <p:spPr bwMode="auto">
            <a:xfrm>
              <a:off x="5345" y="1903"/>
              <a:ext cx="0" cy="5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2" name="Line 168"/>
            <p:cNvSpPr>
              <a:spLocks noChangeShapeType="1"/>
            </p:cNvSpPr>
            <p:nvPr/>
          </p:nvSpPr>
          <p:spPr bwMode="auto">
            <a:xfrm>
              <a:off x="5345" y="1902"/>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3" name="Line 169"/>
            <p:cNvSpPr>
              <a:spLocks noChangeShapeType="1"/>
            </p:cNvSpPr>
            <p:nvPr/>
          </p:nvSpPr>
          <p:spPr bwMode="auto">
            <a:xfrm>
              <a:off x="5345" y="1931"/>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4" name="Line 170"/>
            <p:cNvSpPr>
              <a:spLocks noChangeShapeType="1"/>
            </p:cNvSpPr>
            <p:nvPr/>
          </p:nvSpPr>
          <p:spPr bwMode="auto">
            <a:xfrm>
              <a:off x="5345" y="1960"/>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5" name="Line 171"/>
            <p:cNvSpPr>
              <a:spLocks noChangeShapeType="1"/>
            </p:cNvSpPr>
            <p:nvPr/>
          </p:nvSpPr>
          <p:spPr bwMode="auto">
            <a:xfrm>
              <a:off x="5345" y="1989"/>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6" name="Line 172"/>
            <p:cNvSpPr>
              <a:spLocks noChangeShapeType="1"/>
            </p:cNvSpPr>
            <p:nvPr/>
          </p:nvSpPr>
          <p:spPr bwMode="auto">
            <a:xfrm>
              <a:off x="5345" y="2016"/>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7" name="Line 173"/>
            <p:cNvSpPr>
              <a:spLocks noChangeShapeType="1"/>
            </p:cNvSpPr>
            <p:nvPr/>
          </p:nvSpPr>
          <p:spPr bwMode="auto">
            <a:xfrm>
              <a:off x="5345" y="2045"/>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8" name="Line 174"/>
            <p:cNvSpPr>
              <a:spLocks noChangeShapeType="1"/>
            </p:cNvSpPr>
            <p:nvPr/>
          </p:nvSpPr>
          <p:spPr bwMode="auto">
            <a:xfrm>
              <a:off x="5345" y="2074"/>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9" name="Line 175"/>
            <p:cNvSpPr>
              <a:spLocks noChangeShapeType="1"/>
            </p:cNvSpPr>
            <p:nvPr/>
          </p:nvSpPr>
          <p:spPr bwMode="auto">
            <a:xfrm>
              <a:off x="5345" y="2103"/>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0" name="Line 176"/>
            <p:cNvSpPr>
              <a:spLocks noChangeShapeType="1"/>
            </p:cNvSpPr>
            <p:nvPr/>
          </p:nvSpPr>
          <p:spPr bwMode="auto">
            <a:xfrm>
              <a:off x="5345" y="2130"/>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1" name="Line 177"/>
            <p:cNvSpPr>
              <a:spLocks noChangeShapeType="1"/>
            </p:cNvSpPr>
            <p:nvPr/>
          </p:nvSpPr>
          <p:spPr bwMode="auto">
            <a:xfrm>
              <a:off x="5345" y="2159"/>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2" name="Line 178"/>
            <p:cNvSpPr>
              <a:spLocks noChangeShapeType="1"/>
            </p:cNvSpPr>
            <p:nvPr/>
          </p:nvSpPr>
          <p:spPr bwMode="auto">
            <a:xfrm>
              <a:off x="5345" y="2188"/>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3" name="Line 179"/>
            <p:cNvSpPr>
              <a:spLocks noChangeShapeType="1"/>
            </p:cNvSpPr>
            <p:nvPr/>
          </p:nvSpPr>
          <p:spPr bwMode="auto">
            <a:xfrm>
              <a:off x="5345" y="2217"/>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4" name="Line 180"/>
            <p:cNvSpPr>
              <a:spLocks noChangeShapeType="1"/>
            </p:cNvSpPr>
            <p:nvPr/>
          </p:nvSpPr>
          <p:spPr bwMode="auto">
            <a:xfrm>
              <a:off x="5345" y="2249"/>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5" name="Line 181"/>
            <p:cNvSpPr>
              <a:spLocks noChangeShapeType="1"/>
            </p:cNvSpPr>
            <p:nvPr/>
          </p:nvSpPr>
          <p:spPr bwMode="auto">
            <a:xfrm>
              <a:off x="5345" y="2278"/>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6" name="Line 182"/>
            <p:cNvSpPr>
              <a:spLocks noChangeShapeType="1"/>
            </p:cNvSpPr>
            <p:nvPr/>
          </p:nvSpPr>
          <p:spPr bwMode="auto">
            <a:xfrm>
              <a:off x="5345" y="2307"/>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7" name="Line 183"/>
            <p:cNvSpPr>
              <a:spLocks noChangeShapeType="1"/>
            </p:cNvSpPr>
            <p:nvPr/>
          </p:nvSpPr>
          <p:spPr bwMode="auto">
            <a:xfrm>
              <a:off x="5345" y="2336"/>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8" name="Line 184"/>
            <p:cNvSpPr>
              <a:spLocks noChangeShapeType="1"/>
            </p:cNvSpPr>
            <p:nvPr/>
          </p:nvSpPr>
          <p:spPr bwMode="auto">
            <a:xfrm>
              <a:off x="5345" y="2363"/>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9" name="Line 185"/>
            <p:cNvSpPr>
              <a:spLocks noChangeShapeType="1"/>
            </p:cNvSpPr>
            <p:nvPr/>
          </p:nvSpPr>
          <p:spPr bwMode="auto">
            <a:xfrm>
              <a:off x="5345" y="2392"/>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0" name="Line 186"/>
            <p:cNvSpPr>
              <a:spLocks noChangeShapeType="1"/>
            </p:cNvSpPr>
            <p:nvPr/>
          </p:nvSpPr>
          <p:spPr bwMode="auto">
            <a:xfrm>
              <a:off x="5345" y="2421"/>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1" name="Line 187"/>
            <p:cNvSpPr>
              <a:spLocks noChangeShapeType="1"/>
            </p:cNvSpPr>
            <p:nvPr/>
          </p:nvSpPr>
          <p:spPr bwMode="auto">
            <a:xfrm>
              <a:off x="5345" y="2450"/>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2" name="Line 188"/>
            <p:cNvSpPr>
              <a:spLocks noChangeShapeType="1"/>
            </p:cNvSpPr>
            <p:nvPr/>
          </p:nvSpPr>
          <p:spPr bwMode="auto">
            <a:xfrm>
              <a:off x="5345" y="2478"/>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3" name="Line 189"/>
            <p:cNvSpPr>
              <a:spLocks noChangeShapeType="1"/>
            </p:cNvSpPr>
            <p:nvPr/>
          </p:nvSpPr>
          <p:spPr bwMode="auto">
            <a:xfrm>
              <a:off x="5345" y="2506"/>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6574" name="Text Box 190"/>
          <p:cNvSpPr txBox="1">
            <a:spLocks noChangeAspect="1" noChangeArrowheads="1"/>
          </p:cNvSpPr>
          <p:nvPr/>
        </p:nvSpPr>
        <p:spPr bwMode="auto">
          <a:xfrm>
            <a:off x="1601788" y="1484313"/>
            <a:ext cx="1092200" cy="45720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1200" b="1">
                <a:solidFill>
                  <a:srgbClr val="800000"/>
                </a:solidFill>
              </a:rPr>
              <a:t>Volume measurement</a:t>
            </a:r>
            <a:endParaRPr lang="ru-RU" sz="1200" b="1">
              <a:solidFill>
                <a:srgbClr val="800000"/>
              </a:solidFill>
            </a:endParaRPr>
          </a:p>
          <a:p>
            <a:endParaRPr lang="ru-RU"/>
          </a:p>
        </p:txBody>
      </p:sp>
      <p:sp>
        <p:nvSpPr>
          <p:cNvPr id="16575" name="AutoShape 191"/>
          <p:cNvSpPr>
            <a:spLocks noChangeArrowheads="1"/>
          </p:cNvSpPr>
          <p:nvPr/>
        </p:nvSpPr>
        <p:spPr bwMode="auto">
          <a:xfrm>
            <a:off x="2722563" y="2466975"/>
            <a:ext cx="515937" cy="223838"/>
          </a:xfrm>
          <a:prstGeom prst="rightArrow">
            <a:avLst>
              <a:gd name="adj1" fmla="val 50000"/>
              <a:gd name="adj2" fmla="val 57624"/>
            </a:avLst>
          </a:pr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16576" name="AutoShape 192"/>
          <p:cNvSpPr>
            <a:spLocks noChangeArrowheads="1"/>
          </p:cNvSpPr>
          <p:nvPr/>
        </p:nvSpPr>
        <p:spPr bwMode="auto">
          <a:xfrm>
            <a:off x="3571875" y="2428875"/>
            <a:ext cx="495300" cy="681038"/>
          </a:xfrm>
          <a:prstGeom prst="flowChartMagneticDisk">
            <a:avLst/>
          </a:prstGeom>
          <a:solidFill>
            <a:srgbClr val="FFFFFF"/>
          </a:solidFill>
          <a:ln w="9525">
            <a:solidFill>
              <a:srgbClr val="000000"/>
            </a:solidFill>
            <a:round/>
            <a:headEnd/>
            <a:tailEnd/>
          </a:ln>
        </p:spPr>
        <p:txBody>
          <a:bodyPr/>
          <a:lstStyle/>
          <a:p>
            <a:endParaRPr lang="de-DE"/>
          </a:p>
        </p:txBody>
      </p:sp>
      <p:sp>
        <p:nvSpPr>
          <p:cNvPr id="16577" name="Text Box 193" descr="Штриховой горизонтальный"/>
          <p:cNvSpPr txBox="1">
            <a:spLocks noChangeAspect="1" noChangeArrowheads="1"/>
          </p:cNvSpPr>
          <p:nvPr/>
        </p:nvSpPr>
        <p:spPr bwMode="auto">
          <a:xfrm>
            <a:off x="3578225" y="2652713"/>
            <a:ext cx="485775" cy="384175"/>
          </a:xfrm>
          <a:prstGeom prst="rect">
            <a:avLst/>
          </a:prstGeom>
          <a:pattFill prst="dashHorz">
            <a:fgClr>
              <a:srgbClr val="CCFFFF"/>
            </a:fgClr>
            <a:bgClr>
              <a:srgbClr val="99CC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US"/>
          </a:p>
        </p:txBody>
      </p:sp>
      <p:sp>
        <p:nvSpPr>
          <p:cNvPr id="16578" name="Oval 194" descr="Штриховой горизонтальный"/>
          <p:cNvSpPr>
            <a:spLocks noChangeAspect="1" noChangeArrowheads="1"/>
          </p:cNvSpPr>
          <p:nvPr/>
        </p:nvSpPr>
        <p:spPr bwMode="auto">
          <a:xfrm>
            <a:off x="3573463" y="2957513"/>
            <a:ext cx="492125" cy="150812"/>
          </a:xfrm>
          <a:prstGeom prst="ellipse">
            <a:avLst/>
          </a:prstGeom>
          <a:pattFill prst="dashHorz">
            <a:fgClr>
              <a:srgbClr val="CCFFFF"/>
            </a:fgClr>
            <a:bgClr>
              <a:srgbClr val="99CCFF"/>
            </a:bgClr>
          </a:pattFill>
          <a:ln w="9525">
            <a:solidFill>
              <a:srgbClr val="000000"/>
            </a:solidFill>
            <a:round/>
            <a:headEnd/>
            <a:tailEnd/>
          </a:ln>
        </p:spPr>
        <p:txBody>
          <a:bodyPr/>
          <a:lstStyle/>
          <a:p>
            <a:endParaRPr lang="de-DE"/>
          </a:p>
        </p:txBody>
      </p:sp>
      <p:sp>
        <p:nvSpPr>
          <p:cNvPr id="16579" name="Oval 195"/>
          <p:cNvSpPr>
            <a:spLocks noChangeAspect="1" noChangeArrowheads="1"/>
          </p:cNvSpPr>
          <p:nvPr/>
        </p:nvSpPr>
        <p:spPr bwMode="auto">
          <a:xfrm>
            <a:off x="3570288" y="2574925"/>
            <a:ext cx="490537" cy="149225"/>
          </a:xfrm>
          <a:prstGeom prst="ellipse">
            <a:avLst/>
          </a:prstGeom>
          <a:solidFill>
            <a:srgbClr val="99CCFF"/>
          </a:solidFill>
          <a:ln w="9525">
            <a:solidFill>
              <a:srgbClr val="3366FF"/>
            </a:solidFill>
            <a:round/>
            <a:headEnd/>
            <a:tailEnd/>
          </a:ln>
        </p:spPr>
        <p:txBody>
          <a:bodyPr/>
          <a:lstStyle/>
          <a:p>
            <a:endParaRPr lang="de-DE"/>
          </a:p>
        </p:txBody>
      </p:sp>
      <p:grpSp>
        <p:nvGrpSpPr>
          <p:cNvPr id="16580" name="Group 196"/>
          <p:cNvGrpSpPr>
            <a:grpSpLocks/>
          </p:cNvGrpSpPr>
          <p:nvPr/>
        </p:nvGrpSpPr>
        <p:grpSpPr bwMode="auto">
          <a:xfrm>
            <a:off x="3681413" y="2657475"/>
            <a:ext cx="58737" cy="398463"/>
            <a:chOff x="5345" y="1902"/>
            <a:chExt cx="93" cy="628"/>
          </a:xfrm>
        </p:grpSpPr>
        <p:sp>
          <p:nvSpPr>
            <p:cNvPr id="16581" name="Line 197"/>
            <p:cNvSpPr>
              <a:spLocks noChangeShapeType="1"/>
            </p:cNvSpPr>
            <p:nvPr/>
          </p:nvSpPr>
          <p:spPr bwMode="auto">
            <a:xfrm>
              <a:off x="5345" y="1903"/>
              <a:ext cx="0" cy="5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2" name="Line 198"/>
            <p:cNvSpPr>
              <a:spLocks noChangeShapeType="1"/>
            </p:cNvSpPr>
            <p:nvPr/>
          </p:nvSpPr>
          <p:spPr bwMode="auto">
            <a:xfrm>
              <a:off x="5345" y="1902"/>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3" name="Line 199"/>
            <p:cNvSpPr>
              <a:spLocks noChangeShapeType="1"/>
            </p:cNvSpPr>
            <p:nvPr/>
          </p:nvSpPr>
          <p:spPr bwMode="auto">
            <a:xfrm>
              <a:off x="5345" y="1931"/>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4" name="Line 200"/>
            <p:cNvSpPr>
              <a:spLocks noChangeShapeType="1"/>
            </p:cNvSpPr>
            <p:nvPr/>
          </p:nvSpPr>
          <p:spPr bwMode="auto">
            <a:xfrm>
              <a:off x="5345" y="1960"/>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5" name="Line 201"/>
            <p:cNvSpPr>
              <a:spLocks noChangeShapeType="1"/>
            </p:cNvSpPr>
            <p:nvPr/>
          </p:nvSpPr>
          <p:spPr bwMode="auto">
            <a:xfrm>
              <a:off x="5345" y="1989"/>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6" name="Line 202"/>
            <p:cNvSpPr>
              <a:spLocks noChangeShapeType="1"/>
            </p:cNvSpPr>
            <p:nvPr/>
          </p:nvSpPr>
          <p:spPr bwMode="auto">
            <a:xfrm>
              <a:off x="5345" y="2016"/>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7" name="Line 203"/>
            <p:cNvSpPr>
              <a:spLocks noChangeShapeType="1"/>
            </p:cNvSpPr>
            <p:nvPr/>
          </p:nvSpPr>
          <p:spPr bwMode="auto">
            <a:xfrm>
              <a:off x="5345" y="2045"/>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8" name="Line 204"/>
            <p:cNvSpPr>
              <a:spLocks noChangeShapeType="1"/>
            </p:cNvSpPr>
            <p:nvPr/>
          </p:nvSpPr>
          <p:spPr bwMode="auto">
            <a:xfrm>
              <a:off x="5345" y="2074"/>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9" name="Line 205"/>
            <p:cNvSpPr>
              <a:spLocks noChangeShapeType="1"/>
            </p:cNvSpPr>
            <p:nvPr/>
          </p:nvSpPr>
          <p:spPr bwMode="auto">
            <a:xfrm>
              <a:off x="5345" y="2103"/>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0" name="Line 206"/>
            <p:cNvSpPr>
              <a:spLocks noChangeShapeType="1"/>
            </p:cNvSpPr>
            <p:nvPr/>
          </p:nvSpPr>
          <p:spPr bwMode="auto">
            <a:xfrm>
              <a:off x="5345" y="2130"/>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1" name="Line 207"/>
            <p:cNvSpPr>
              <a:spLocks noChangeShapeType="1"/>
            </p:cNvSpPr>
            <p:nvPr/>
          </p:nvSpPr>
          <p:spPr bwMode="auto">
            <a:xfrm>
              <a:off x="5345" y="2159"/>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2" name="Line 208"/>
            <p:cNvSpPr>
              <a:spLocks noChangeShapeType="1"/>
            </p:cNvSpPr>
            <p:nvPr/>
          </p:nvSpPr>
          <p:spPr bwMode="auto">
            <a:xfrm>
              <a:off x="5345" y="2188"/>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3" name="Line 209"/>
            <p:cNvSpPr>
              <a:spLocks noChangeShapeType="1"/>
            </p:cNvSpPr>
            <p:nvPr/>
          </p:nvSpPr>
          <p:spPr bwMode="auto">
            <a:xfrm>
              <a:off x="5345" y="2217"/>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4" name="Line 210"/>
            <p:cNvSpPr>
              <a:spLocks noChangeShapeType="1"/>
            </p:cNvSpPr>
            <p:nvPr/>
          </p:nvSpPr>
          <p:spPr bwMode="auto">
            <a:xfrm>
              <a:off x="5345" y="2249"/>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5" name="Line 211"/>
            <p:cNvSpPr>
              <a:spLocks noChangeShapeType="1"/>
            </p:cNvSpPr>
            <p:nvPr/>
          </p:nvSpPr>
          <p:spPr bwMode="auto">
            <a:xfrm>
              <a:off x="5345" y="2278"/>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6" name="Line 212"/>
            <p:cNvSpPr>
              <a:spLocks noChangeShapeType="1"/>
            </p:cNvSpPr>
            <p:nvPr/>
          </p:nvSpPr>
          <p:spPr bwMode="auto">
            <a:xfrm>
              <a:off x="5345" y="2307"/>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7" name="Line 213"/>
            <p:cNvSpPr>
              <a:spLocks noChangeShapeType="1"/>
            </p:cNvSpPr>
            <p:nvPr/>
          </p:nvSpPr>
          <p:spPr bwMode="auto">
            <a:xfrm>
              <a:off x="5345" y="2336"/>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8" name="Line 214"/>
            <p:cNvSpPr>
              <a:spLocks noChangeShapeType="1"/>
            </p:cNvSpPr>
            <p:nvPr/>
          </p:nvSpPr>
          <p:spPr bwMode="auto">
            <a:xfrm>
              <a:off x="5345" y="2363"/>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9" name="Line 215"/>
            <p:cNvSpPr>
              <a:spLocks noChangeShapeType="1"/>
            </p:cNvSpPr>
            <p:nvPr/>
          </p:nvSpPr>
          <p:spPr bwMode="auto">
            <a:xfrm>
              <a:off x="5345" y="2392"/>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0" name="Line 216"/>
            <p:cNvSpPr>
              <a:spLocks noChangeShapeType="1"/>
            </p:cNvSpPr>
            <p:nvPr/>
          </p:nvSpPr>
          <p:spPr bwMode="auto">
            <a:xfrm>
              <a:off x="5345" y="2421"/>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1" name="Line 217"/>
            <p:cNvSpPr>
              <a:spLocks noChangeShapeType="1"/>
            </p:cNvSpPr>
            <p:nvPr/>
          </p:nvSpPr>
          <p:spPr bwMode="auto">
            <a:xfrm>
              <a:off x="5345" y="2450"/>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2" name="Line 218"/>
            <p:cNvSpPr>
              <a:spLocks noChangeShapeType="1"/>
            </p:cNvSpPr>
            <p:nvPr/>
          </p:nvSpPr>
          <p:spPr bwMode="auto">
            <a:xfrm>
              <a:off x="5345" y="2478"/>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3" name="Line 219"/>
            <p:cNvSpPr>
              <a:spLocks noChangeShapeType="1"/>
            </p:cNvSpPr>
            <p:nvPr/>
          </p:nvSpPr>
          <p:spPr bwMode="auto">
            <a:xfrm>
              <a:off x="5345" y="2506"/>
              <a:ext cx="93"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6604" name="Text Box 220"/>
          <p:cNvSpPr txBox="1">
            <a:spLocks noChangeAspect="1" noChangeArrowheads="1"/>
          </p:cNvSpPr>
          <p:nvPr/>
        </p:nvSpPr>
        <p:spPr bwMode="auto">
          <a:xfrm>
            <a:off x="3033713" y="1484313"/>
            <a:ext cx="1573212" cy="465137"/>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1200" b="1">
                <a:solidFill>
                  <a:srgbClr val="800000"/>
                </a:solidFill>
              </a:rPr>
              <a:t>Remote probe sampling</a:t>
            </a:r>
            <a:endParaRPr lang="ru-RU"/>
          </a:p>
        </p:txBody>
      </p:sp>
      <p:sp>
        <p:nvSpPr>
          <p:cNvPr id="16605" name="Oval 221"/>
          <p:cNvSpPr>
            <a:spLocks noChangeAspect="1" noChangeArrowheads="1"/>
          </p:cNvSpPr>
          <p:nvPr/>
        </p:nvSpPr>
        <p:spPr bwMode="auto">
          <a:xfrm>
            <a:off x="3573463" y="2433638"/>
            <a:ext cx="492125" cy="204787"/>
          </a:xfrm>
          <a:prstGeom prst="ellipse">
            <a:avLst/>
          </a:prstGeom>
          <a:noFill/>
          <a:ln w="9525">
            <a:solidFill>
              <a:srgbClr val="000000"/>
            </a:solidFill>
            <a:round/>
            <a:headEnd/>
            <a:tailEnd/>
          </a:ln>
          <a:extLst>
            <a:ext uri="{909E8E84-426E-40DD-AFC4-6F175D3DCCD1}">
              <a14:hiddenFill xmlns:a14="http://schemas.microsoft.com/office/drawing/2010/main">
                <a:solidFill>
                  <a:srgbClr val="CCFFFF"/>
                </a:solidFill>
              </a14:hiddenFill>
            </a:ext>
          </a:extLst>
        </p:spPr>
        <p:txBody>
          <a:bodyPr/>
          <a:lstStyle/>
          <a:p>
            <a:endParaRPr lang="de-DE"/>
          </a:p>
        </p:txBody>
      </p:sp>
      <p:sp>
        <p:nvSpPr>
          <p:cNvPr id="16606" name="Line 222"/>
          <p:cNvSpPr>
            <a:spLocks noChangeShapeType="1"/>
          </p:cNvSpPr>
          <p:nvPr/>
        </p:nvSpPr>
        <p:spPr bwMode="auto">
          <a:xfrm flipH="1">
            <a:off x="3908425" y="2389188"/>
            <a:ext cx="33338" cy="2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7" name="AutoShape 223"/>
          <p:cNvSpPr>
            <a:spLocks noChangeArrowheads="1"/>
          </p:cNvSpPr>
          <p:nvPr/>
        </p:nvSpPr>
        <p:spPr bwMode="auto">
          <a:xfrm rot="463248">
            <a:off x="3914775" y="2120900"/>
            <a:ext cx="92075" cy="273050"/>
          </a:xfrm>
          <a:prstGeom prst="can">
            <a:avLst>
              <a:gd name="adj" fmla="val 35174"/>
            </a:avLst>
          </a:prstGeom>
          <a:solidFill>
            <a:srgbClr val="FFFFFF"/>
          </a:solidFill>
          <a:ln w="9525">
            <a:solidFill>
              <a:srgbClr val="000000"/>
            </a:solidFill>
            <a:round/>
            <a:headEnd/>
            <a:tailEnd/>
          </a:ln>
        </p:spPr>
        <p:txBody>
          <a:bodyPr/>
          <a:lstStyle/>
          <a:p>
            <a:endParaRPr lang="de-DE"/>
          </a:p>
        </p:txBody>
      </p:sp>
      <p:sp>
        <p:nvSpPr>
          <p:cNvPr id="16608" name="AutoShape 224"/>
          <p:cNvSpPr>
            <a:spLocks noChangeArrowheads="1"/>
          </p:cNvSpPr>
          <p:nvPr/>
        </p:nvSpPr>
        <p:spPr bwMode="auto">
          <a:xfrm rot="463248">
            <a:off x="3913188" y="2259013"/>
            <a:ext cx="79375" cy="127000"/>
          </a:xfrm>
          <a:prstGeom prst="can">
            <a:avLst>
              <a:gd name="adj" fmla="val 30207"/>
            </a:avLst>
          </a:prstGeom>
          <a:solidFill>
            <a:srgbClr val="99CCFF"/>
          </a:solidFill>
          <a:ln w="9525">
            <a:solidFill>
              <a:srgbClr val="3366FF"/>
            </a:solidFill>
            <a:round/>
            <a:headEnd/>
            <a:tailEnd/>
          </a:ln>
        </p:spPr>
        <p:txBody>
          <a:bodyPr/>
          <a:lstStyle/>
          <a:p>
            <a:endParaRPr lang="de-DE"/>
          </a:p>
        </p:txBody>
      </p:sp>
      <p:sp>
        <p:nvSpPr>
          <p:cNvPr id="16609" name="AutoShape 225"/>
          <p:cNvSpPr>
            <a:spLocks noChangeArrowheads="1"/>
          </p:cNvSpPr>
          <p:nvPr/>
        </p:nvSpPr>
        <p:spPr bwMode="auto">
          <a:xfrm rot="463248">
            <a:off x="3930650" y="2179638"/>
            <a:ext cx="79375" cy="46037"/>
          </a:xfrm>
          <a:prstGeom prst="can">
            <a:avLst>
              <a:gd name="adj" fmla="val 50000"/>
            </a:avLst>
          </a:prstGeom>
          <a:solidFill>
            <a:srgbClr val="969696"/>
          </a:solidFill>
          <a:ln w="9525">
            <a:solidFill>
              <a:srgbClr val="808080"/>
            </a:solidFill>
            <a:round/>
            <a:headEnd/>
            <a:tailEnd/>
          </a:ln>
        </p:spPr>
        <p:txBody>
          <a:bodyPr/>
          <a:lstStyle/>
          <a:p>
            <a:endParaRPr lang="de-DE"/>
          </a:p>
        </p:txBody>
      </p:sp>
      <p:sp>
        <p:nvSpPr>
          <p:cNvPr id="16610" name="Line 226"/>
          <p:cNvSpPr>
            <a:spLocks noChangeShapeType="1"/>
          </p:cNvSpPr>
          <p:nvPr/>
        </p:nvSpPr>
        <p:spPr bwMode="auto">
          <a:xfrm flipH="1">
            <a:off x="3970338" y="1990725"/>
            <a:ext cx="33337" cy="2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1" name="AutoShape 227"/>
          <p:cNvSpPr>
            <a:spLocks noChangeArrowheads="1"/>
          </p:cNvSpPr>
          <p:nvPr/>
        </p:nvSpPr>
        <p:spPr bwMode="auto">
          <a:xfrm rot="463248">
            <a:off x="3962400" y="1958975"/>
            <a:ext cx="79375" cy="44450"/>
          </a:xfrm>
          <a:prstGeom prst="can">
            <a:avLst>
              <a:gd name="adj" fmla="val 50000"/>
            </a:avLst>
          </a:prstGeom>
          <a:solidFill>
            <a:srgbClr val="FFFFFF"/>
          </a:solidFill>
          <a:ln w="9525">
            <a:solidFill>
              <a:srgbClr val="000000"/>
            </a:solidFill>
            <a:round/>
            <a:headEnd/>
            <a:tailEnd/>
          </a:ln>
        </p:spPr>
        <p:txBody>
          <a:bodyPr/>
          <a:lstStyle/>
          <a:p>
            <a:endParaRPr lang="de-DE"/>
          </a:p>
        </p:txBody>
      </p:sp>
      <p:sp>
        <p:nvSpPr>
          <p:cNvPr id="16612" name="AutoShape 228"/>
          <p:cNvSpPr>
            <a:spLocks noChangeArrowheads="1"/>
          </p:cNvSpPr>
          <p:nvPr/>
        </p:nvSpPr>
        <p:spPr bwMode="auto">
          <a:xfrm>
            <a:off x="4433888" y="2471738"/>
            <a:ext cx="515937" cy="223837"/>
          </a:xfrm>
          <a:prstGeom prst="rightArrow">
            <a:avLst>
              <a:gd name="adj1" fmla="val 50000"/>
              <a:gd name="adj2" fmla="val 57624"/>
            </a:avLst>
          </a:pr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16613" name="Text Box 229"/>
          <p:cNvSpPr txBox="1">
            <a:spLocks noChangeAspect="1" noChangeArrowheads="1"/>
          </p:cNvSpPr>
          <p:nvPr/>
        </p:nvSpPr>
        <p:spPr bwMode="auto">
          <a:xfrm>
            <a:off x="6107113" y="1484313"/>
            <a:ext cx="1262062" cy="352425"/>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1200" b="1">
                <a:solidFill>
                  <a:srgbClr val="800000"/>
                </a:solidFill>
                <a:latin typeface="Symbol" pitchFamily="18" charset="2"/>
              </a:rPr>
              <a:t>g </a:t>
            </a:r>
            <a:r>
              <a:rPr lang="en-US" sz="1200" b="1">
                <a:solidFill>
                  <a:srgbClr val="800000"/>
                </a:solidFill>
              </a:rPr>
              <a:t>- spectrometry</a:t>
            </a:r>
            <a:endParaRPr lang="ru-RU"/>
          </a:p>
        </p:txBody>
      </p:sp>
      <p:grpSp>
        <p:nvGrpSpPr>
          <p:cNvPr id="16614" name="Group 230"/>
          <p:cNvGrpSpPr>
            <a:grpSpLocks/>
          </p:cNvGrpSpPr>
          <p:nvPr/>
        </p:nvGrpSpPr>
        <p:grpSpPr bwMode="auto">
          <a:xfrm>
            <a:off x="5103813" y="2562225"/>
            <a:ext cx="369887" cy="523875"/>
            <a:chOff x="9153" y="4068"/>
            <a:chExt cx="583" cy="825"/>
          </a:xfrm>
        </p:grpSpPr>
        <p:sp>
          <p:nvSpPr>
            <p:cNvPr id="16615" name="Line 231"/>
            <p:cNvSpPr>
              <a:spLocks noChangeShapeType="1"/>
            </p:cNvSpPr>
            <p:nvPr/>
          </p:nvSpPr>
          <p:spPr bwMode="auto">
            <a:xfrm flipV="1">
              <a:off x="9160" y="4336"/>
              <a:ext cx="186" cy="4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6" name="Oval 232" descr="Штриховой горизонтальный"/>
            <p:cNvSpPr>
              <a:spLocks noChangeAspect="1" noChangeArrowheads="1"/>
            </p:cNvSpPr>
            <p:nvPr/>
          </p:nvSpPr>
          <p:spPr bwMode="auto">
            <a:xfrm>
              <a:off x="9153" y="4717"/>
              <a:ext cx="583" cy="176"/>
            </a:xfrm>
            <a:prstGeom prst="ellipse">
              <a:avLst/>
            </a:prstGeom>
            <a:pattFill prst="dashHorz">
              <a:fgClr>
                <a:srgbClr val="CCFFFF"/>
              </a:fgClr>
              <a:bgClr>
                <a:srgbClr val="99CCFF"/>
              </a:bgClr>
            </a:pattFill>
            <a:ln w="9525">
              <a:solidFill>
                <a:srgbClr val="000000"/>
              </a:solidFill>
              <a:round/>
              <a:headEnd/>
              <a:tailEnd/>
            </a:ln>
          </p:spPr>
          <p:txBody>
            <a:bodyPr/>
            <a:lstStyle/>
            <a:p>
              <a:endParaRPr lang="de-DE"/>
            </a:p>
          </p:txBody>
        </p:sp>
        <p:sp>
          <p:nvSpPr>
            <p:cNvPr id="16617" name="Line 233"/>
            <p:cNvSpPr>
              <a:spLocks noChangeShapeType="1"/>
            </p:cNvSpPr>
            <p:nvPr/>
          </p:nvSpPr>
          <p:spPr bwMode="auto">
            <a:xfrm flipH="1" flipV="1">
              <a:off x="9540" y="4327"/>
              <a:ext cx="186" cy="4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8" name="AutoShape 234" descr="Штриховой горизонтальный"/>
            <p:cNvSpPr>
              <a:spLocks noChangeArrowheads="1"/>
            </p:cNvSpPr>
            <p:nvPr/>
          </p:nvSpPr>
          <p:spPr bwMode="auto">
            <a:xfrm flipV="1">
              <a:off x="9178" y="4630"/>
              <a:ext cx="530" cy="141"/>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pattFill prst="dashHorz">
              <a:fgClr>
                <a:srgbClr val="CCFFFF"/>
              </a:fgClr>
              <a:bgClr>
                <a:srgbClr val="99CC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19" name="Oval 235"/>
            <p:cNvSpPr>
              <a:spLocks noChangeAspect="1" noChangeArrowheads="1"/>
            </p:cNvSpPr>
            <p:nvPr/>
          </p:nvSpPr>
          <p:spPr bwMode="auto">
            <a:xfrm>
              <a:off x="9232" y="4560"/>
              <a:ext cx="414" cy="125"/>
            </a:xfrm>
            <a:prstGeom prst="ellipse">
              <a:avLst/>
            </a:prstGeom>
            <a:solidFill>
              <a:srgbClr val="99CCFF"/>
            </a:solidFill>
            <a:ln w="9525">
              <a:solidFill>
                <a:srgbClr val="3366FF"/>
              </a:solidFill>
              <a:round/>
              <a:headEnd/>
              <a:tailEnd/>
            </a:ln>
          </p:spPr>
          <p:txBody>
            <a:bodyPr/>
            <a:lstStyle/>
            <a:p>
              <a:endParaRPr lang="de-DE"/>
            </a:p>
          </p:txBody>
        </p:sp>
        <p:sp>
          <p:nvSpPr>
            <p:cNvPr id="16620" name="Line 236"/>
            <p:cNvSpPr>
              <a:spLocks noChangeShapeType="1"/>
            </p:cNvSpPr>
            <p:nvPr/>
          </p:nvSpPr>
          <p:spPr bwMode="auto">
            <a:xfrm flipV="1">
              <a:off x="9346" y="4144"/>
              <a:ext cx="0"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1" name="Line 237"/>
            <p:cNvSpPr>
              <a:spLocks noChangeShapeType="1"/>
            </p:cNvSpPr>
            <p:nvPr/>
          </p:nvSpPr>
          <p:spPr bwMode="auto">
            <a:xfrm flipV="1">
              <a:off x="9540" y="4136"/>
              <a:ext cx="0"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2" name="Oval 238"/>
            <p:cNvSpPr>
              <a:spLocks noChangeAspect="1" noChangeArrowheads="1"/>
            </p:cNvSpPr>
            <p:nvPr/>
          </p:nvSpPr>
          <p:spPr bwMode="auto">
            <a:xfrm>
              <a:off x="9320" y="4068"/>
              <a:ext cx="244" cy="7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23" name="Freeform 239"/>
            <p:cNvSpPr>
              <a:spLocks/>
            </p:cNvSpPr>
            <p:nvPr/>
          </p:nvSpPr>
          <p:spPr bwMode="auto">
            <a:xfrm>
              <a:off x="9408" y="4292"/>
              <a:ext cx="85" cy="121"/>
            </a:xfrm>
            <a:custGeom>
              <a:avLst/>
              <a:gdLst>
                <a:gd name="T0" fmla="*/ 195 w 579"/>
                <a:gd name="T1" fmla="*/ 1 h 889"/>
                <a:gd name="T2" fmla="*/ 177 w 579"/>
                <a:gd name="T3" fmla="*/ 257 h 889"/>
                <a:gd name="T4" fmla="*/ 80 w 579"/>
                <a:gd name="T5" fmla="*/ 425 h 889"/>
                <a:gd name="T6" fmla="*/ 18 w 579"/>
                <a:gd name="T7" fmla="*/ 558 h 889"/>
                <a:gd name="T8" fmla="*/ 27 w 579"/>
                <a:gd name="T9" fmla="*/ 717 h 889"/>
                <a:gd name="T10" fmla="*/ 177 w 579"/>
                <a:gd name="T11" fmla="*/ 849 h 889"/>
                <a:gd name="T12" fmla="*/ 362 w 579"/>
                <a:gd name="T13" fmla="*/ 867 h 889"/>
                <a:gd name="T14" fmla="*/ 548 w 579"/>
                <a:gd name="T15" fmla="*/ 717 h 889"/>
                <a:gd name="T16" fmla="*/ 548 w 579"/>
                <a:gd name="T17" fmla="*/ 540 h 889"/>
                <a:gd name="T18" fmla="*/ 424 w 579"/>
                <a:gd name="T19" fmla="*/ 372 h 889"/>
                <a:gd name="T20" fmla="*/ 265 w 579"/>
                <a:gd name="T21" fmla="*/ 249 h 889"/>
                <a:gd name="T22" fmla="*/ 195 w 579"/>
                <a:gd name="T23" fmla="*/ 1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889">
                  <a:moveTo>
                    <a:pt x="195" y="1"/>
                  </a:moveTo>
                  <a:cubicBezTo>
                    <a:pt x="180" y="2"/>
                    <a:pt x="196" y="186"/>
                    <a:pt x="177" y="257"/>
                  </a:cubicBezTo>
                  <a:cubicBezTo>
                    <a:pt x="158" y="328"/>
                    <a:pt x="106" y="375"/>
                    <a:pt x="80" y="425"/>
                  </a:cubicBezTo>
                  <a:cubicBezTo>
                    <a:pt x="54" y="475"/>
                    <a:pt x="27" y="509"/>
                    <a:pt x="18" y="558"/>
                  </a:cubicBezTo>
                  <a:cubicBezTo>
                    <a:pt x="9" y="607"/>
                    <a:pt x="0" y="669"/>
                    <a:pt x="27" y="717"/>
                  </a:cubicBezTo>
                  <a:cubicBezTo>
                    <a:pt x="54" y="765"/>
                    <a:pt x="121" y="824"/>
                    <a:pt x="177" y="849"/>
                  </a:cubicBezTo>
                  <a:cubicBezTo>
                    <a:pt x="233" y="874"/>
                    <a:pt x="300" y="889"/>
                    <a:pt x="362" y="867"/>
                  </a:cubicBezTo>
                  <a:cubicBezTo>
                    <a:pt x="424" y="845"/>
                    <a:pt x="517" y="771"/>
                    <a:pt x="548" y="717"/>
                  </a:cubicBezTo>
                  <a:cubicBezTo>
                    <a:pt x="579" y="663"/>
                    <a:pt x="569" y="597"/>
                    <a:pt x="548" y="540"/>
                  </a:cubicBezTo>
                  <a:cubicBezTo>
                    <a:pt x="527" y="483"/>
                    <a:pt x="471" y="421"/>
                    <a:pt x="424" y="372"/>
                  </a:cubicBezTo>
                  <a:cubicBezTo>
                    <a:pt x="377" y="323"/>
                    <a:pt x="299" y="308"/>
                    <a:pt x="265" y="249"/>
                  </a:cubicBezTo>
                  <a:cubicBezTo>
                    <a:pt x="231" y="190"/>
                    <a:pt x="210" y="0"/>
                    <a:pt x="195" y="1"/>
                  </a:cubicBezTo>
                  <a:close/>
                </a:path>
              </a:pathLst>
            </a:custGeom>
            <a:solidFill>
              <a:srgbClr val="99CCFF"/>
            </a:solidFill>
            <a:ln w="9525">
              <a:solidFill>
                <a:srgbClr val="3366FF"/>
              </a:solidFill>
              <a:round/>
              <a:headEnd/>
              <a:tailEnd/>
            </a:ln>
          </p:spPr>
          <p:txBody>
            <a:bodyPr/>
            <a:lstStyle/>
            <a:p>
              <a:endParaRPr lang="de-DE"/>
            </a:p>
          </p:txBody>
        </p:sp>
      </p:grpSp>
      <p:sp>
        <p:nvSpPr>
          <p:cNvPr id="16624" name="Text Box 240"/>
          <p:cNvSpPr txBox="1">
            <a:spLocks noChangeAspect="1" noChangeArrowheads="1"/>
          </p:cNvSpPr>
          <p:nvPr/>
        </p:nvSpPr>
        <p:spPr bwMode="auto">
          <a:xfrm>
            <a:off x="4905375" y="1484313"/>
            <a:ext cx="923925" cy="465137"/>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1200" b="1">
                <a:solidFill>
                  <a:srgbClr val="800000"/>
                </a:solidFill>
              </a:rPr>
              <a:t>Probe </a:t>
            </a:r>
          </a:p>
          <a:p>
            <a:pPr algn="ctr"/>
            <a:r>
              <a:rPr lang="en-US" sz="1200" b="1">
                <a:solidFill>
                  <a:srgbClr val="800000"/>
                </a:solidFill>
              </a:rPr>
              <a:t>dilution</a:t>
            </a:r>
            <a:endParaRPr lang="ru-RU"/>
          </a:p>
        </p:txBody>
      </p:sp>
      <p:grpSp>
        <p:nvGrpSpPr>
          <p:cNvPr id="16625" name="Group 241"/>
          <p:cNvGrpSpPr>
            <a:grpSpLocks/>
          </p:cNvGrpSpPr>
          <p:nvPr/>
        </p:nvGrpSpPr>
        <p:grpSpPr bwMode="auto">
          <a:xfrm>
            <a:off x="6456363" y="2141538"/>
            <a:ext cx="369887" cy="523875"/>
            <a:chOff x="10487" y="4068"/>
            <a:chExt cx="583" cy="825"/>
          </a:xfrm>
        </p:grpSpPr>
        <p:sp>
          <p:nvSpPr>
            <p:cNvPr id="16626" name="Line 242"/>
            <p:cNvSpPr>
              <a:spLocks noChangeShapeType="1"/>
            </p:cNvSpPr>
            <p:nvPr/>
          </p:nvSpPr>
          <p:spPr bwMode="auto">
            <a:xfrm flipV="1">
              <a:off x="10494" y="4336"/>
              <a:ext cx="186" cy="4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7" name="Oval 243" descr="Штриховой горизонтальный"/>
            <p:cNvSpPr>
              <a:spLocks noChangeAspect="1" noChangeArrowheads="1"/>
            </p:cNvSpPr>
            <p:nvPr/>
          </p:nvSpPr>
          <p:spPr bwMode="auto">
            <a:xfrm>
              <a:off x="10487" y="4717"/>
              <a:ext cx="583" cy="176"/>
            </a:xfrm>
            <a:prstGeom prst="ellipse">
              <a:avLst/>
            </a:prstGeom>
            <a:pattFill prst="dashHorz">
              <a:fgClr>
                <a:srgbClr val="CCFFFF"/>
              </a:fgClr>
              <a:bgClr>
                <a:srgbClr val="99CCFF"/>
              </a:bgClr>
            </a:pattFill>
            <a:ln w="9525">
              <a:solidFill>
                <a:srgbClr val="000000"/>
              </a:solidFill>
              <a:round/>
              <a:headEnd/>
              <a:tailEnd/>
            </a:ln>
          </p:spPr>
          <p:txBody>
            <a:bodyPr/>
            <a:lstStyle/>
            <a:p>
              <a:endParaRPr lang="de-DE"/>
            </a:p>
          </p:txBody>
        </p:sp>
        <p:sp>
          <p:nvSpPr>
            <p:cNvPr id="16628" name="Line 244"/>
            <p:cNvSpPr>
              <a:spLocks noChangeShapeType="1"/>
            </p:cNvSpPr>
            <p:nvPr/>
          </p:nvSpPr>
          <p:spPr bwMode="auto">
            <a:xfrm flipH="1" flipV="1">
              <a:off x="10874" y="4327"/>
              <a:ext cx="186" cy="4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9" name="AutoShape 245" descr="Штриховой горизонтальный"/>
            <p:cNvSpPr>
              <a:spLocks noChangeArrowheads="1"/>
            </p:cNvSpPr>
            <p:nvPr/>
          </p:nvSpPr>
          <p:spPr bwMode="auto">
            <a:xfrm flipV="1">
              <a:off x="10512" y="4630"/>
              <a:ext cx="530" cy="141"/>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pattFill prst="dashHorz">
              <a:fgClr>
                <a:srgbClr val="CCFFFF"/>
              </a:fgClr>
              <a:bgClr>
                <a:srgbClr val="99CC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30" name="Oval 246"/>
            <p:cNvSpPr>
              <a:spLocks noChangeAspect="1" noChangeArrowheads="1"/>
            </p:cNvSpPr>
            <p:nvPr/>
          </p:nvSpPr>
          <p:spPr bwMode="auto">
            <a:xfrm>
              <a:off x="10566" y="4560"/>
              <a:ext cx="414" cy="125"/>
            </a:xfrm>
            <a:prstGeom prst="ellipse">
              <a:avLst/>
            </a:prstGeom>
            <a:solidFill>
              <a:srgbClr val="99CCFF"/>
            </a:solidFill>
            <a:ln w="9525">
              <a:solidFill>
                <a:srgbClr val="3366FF"/>
              </a:solidFill>
              <a:round/>
              <a:headEnd/>
              <a:tailEnd/>
            </a:ln>
          </p:spPr>
          <p:txBody>
            <a:bodyPr/>
            <a:lstStyle/>
            <a:p>
              <a:endParaRPr lang="de-DE"/>
            </a:p>
          </p:txBody>
        </p:sp>
        <p:sp>
          <p:nvSpPr>
            <p:cNvPr id="16631" name="Line 247"/>
            <p:cNvSpPr>
              <a:spLocks noChangeShapeType="1"/>
            </p:cNvSpPr>
            <p:nvPr/>
          </p:nvSpPr>
          <p:spPr bwMode="auto">
            <a:xfrm flipV="1">
              <a:off x="10680" y="4144"/>
              <a:ext cx="0"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32" name="Line 248"/>
            <p:cNvSpPr>
              <a:spLocks noChangeShapeType="1"/>
            </p:cNvSpPr>
            <p:nvPr/>
          </p:nvSpPr>
          <p:spPr bwMode="auto">
            <a:xfrm flipV="1">
              <a:off x="10874" y="4136"/>
              <a:ext cx="0"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33" name="Oval 249"/>
            <p:cNvSpPr>
              <a:spLocks noChangeAspect="1" noChangeArrowheads="1"/>
            </p:cNvSpPr>
            <p:nvPr/>
          </p:nvSpPr>
          <p:spPr bwMode="auto">
            <a:xfrm>
              <a:off x="10654" y="4068"/>
              <a:ext cx="244" cy="7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6634" name="Text Box 250"/>
          <p:cNvSpPr txBox="1">
            <a:spLocks noChangeArrowheads="1"/>
          </p:cNvSpPr>
          <p:nvPr/>
        </p:nvSpPr>
        <p:spPr bwMode="auto">
          <a:xfrm>
            <a:off x="6207125" y="3162300"/>
            <a:ext cx="1003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r>
              <a:rPr lang="en-US" b="1">
                <a:solidFill>
                  <a:srgbClr val="000080"/>
                </a:solidFill>
                <a:latin typeface="Symbol" pitchFamily="18" charset="2"/>
              </a:rPr>
              <a:t>g </a:t>
            </a:r>
            <a:r>
              <a:rPr lang="en-US" sz="1200" b="1">
                <a:solidFill>
                  <a:srgbClr val="000080"/>
                </a:solidFill>
              </a:rPr>
              <a:t>- detector</a:t>
            </a:r>
            <a:endParaRPr lang="ru-RU"/>
          </a:p>
        </p:txBody>
      </p:sp>
      <p:sp>
        <p:nvSpPr>
          <p:cNvPr id="16635" name="AutoShape 251"/>
          <p:cNvSpPr>
            <a:spLocks noChangeArrowheads="1"/>
          </p:cNvSpPr>
          <p:nvPr/>
        </p:nvSpPr>
        <p:spPr bwMode="auto">
          <a:xfrm>
            <a:off x="5656263" y="2465388"/>
            <a:ext cx="515937" cy="225425"/>
          </a:xfrm>
          <a:prstGeom prst="rightArrow">
            <a:avLst>
              <a:gd name="adj1" fmla="val 50000"/>
              <a:gd name="adj2" fmla="val 57218"/>
            </a:avLst>
          </a:pr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16636" name="AutoShape 252"/>
          <p:cNvSpPr>
            <a:spLocks noChangeArrowheads="1"/>
          </p:cNvSpPr>
          <p:nvPr/>
        </p:nvSpPr>
        <p:spPr bwMode="auto">
          <a:xfrm>
            <a:off x="7097713" y="2438400"/>
            <a:ext cx="515937" cy="223838"/>
          </a:xfrm>
          <a:prstGeom prst="rightArrow">
            <a:avLst>
              <a:gd name="adj1" fmla="val 50000"/>
              <a:gd name="adj2" fmla="val 57624"/>
            </a:avLst>
          </a:pr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16637" name="Text Box 253"/>
          <p:cNvSpPr txBox="1">
            <a:spLocks noChangeAspect="1" noChangeArrowheads="1"/>
          </p:cNvSpPr>
          <p:nvPr/>
        </p:nvSpPr>
        <p:spPr bwMode="auto">
          <a:xfrm>
            <a:off x="7851775" y="2095500"/>
            <a:ext cx="1292225" cy="969963"/>
          </a:xfrm>
          <a:prstGeom prst="rect">
            <a:avLst/>
          </a:prstGeom>
          <a:gradFill rotWithShape="1">
            <a:gsLst>
              <a:gs pos="0">
                <a:srgbClr val="99CCFF"/>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en-US" sz="2000" b="1">
                <a:solidFill>
                  <a:srgbClr val="FF0000"/>
                </a:solidFill>
              </a:rPr>
              <a:t>134Cs, 137Cs activity</a:t>
            </a:r>
            <a:endParaRPr lang="ru-RU"/>
          </a:p>
        </p:txBody>
      </p:sp>
      <p:sp>
        <p:nvSpPr>
          <p:cNvPr id="16638" name="AutoShape 254"/>
          <p:cNvSpPr>
            <a:spLocks noChangeArrowheads="1"/>
          </p:cNvSpPr>
          <p:nvPr/>
        </p:nvSpPr>
        <p:spPr bwMode="auto">
          <a:xfrm>
            <a:off x="6567488" y="2863850"/>
            <a:ext cx="157162" cy="173038"/>
          </a:xfrm>
          <a:prstGeom prst="star4">
            <a:avLst>
              <a:gd name="adj" fmla="val 12500"/>
            </a:avLst>
          </a:prstGeom>
          <a:solidFill>
            <a:srgbClr val="FFFF00"/>
          </a:solidFill>
          <a:ln w="9525">
            <a:solidFill>
              <a:srgbClr val="000000"/>
            </a:solidFill>
            <a:miter lim="800000"/>
            <a:headEnd/>
            <a:tailEnd/>
          </a:ln>
        </p:spPr>
        <p:txBody>
          <a:bodyPr/>
          <a:lstStyle/>
          <a:p>
            <a:endParaRPr lang="de-DE"/>
          </a:p>
        </p:txBody>
      </p:sp>
      <p:sp>
        <p:nvSpPr>
          <p:cNvPr id="16641" name="Rectangle 257"/>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62CD2197-FDDB-4BE0-969F-D6FB1A7981F9}" type="slidenum">
              <a:rPr lang="en-US" sz="1400" i="1"/>
              <a:pPr eaLnBrk="0" hangingPunct="0"/>
              <a:t>11</a:t>
            </a:fld>
            <a:endParaRPr lang="ru-RU" sz="1400" i="1"/>
          </a:p>
        </p:txBody>
      </p:sp>
      <p:pic>
        <p:nvPicPr>
          <p:cNvPr id="16642" name="Picture 258" descr="Znak_RIAR_цв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54" name="Rectangle 546"/>
          <p:cNvSpPr>
            <a:spLocks noChangeArrowheads="1"/>
          </p:cNvSpPr>
          <p:nvPr/>
        </p:nvSpPr>
        <p:spPr bwMode="auto">
          <a:xfrm>
            <a:off x="1042988" y="1144588"/>
            <a:ext cx="6118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396875"/>
            <a:r>
              <a:rPr lang="en-US" b="1">
                <a:cs typeface="Times New Roman" pitchFamily="18" charset="0"/>
              </a:rPr>
              <a:t>FP release calculated using the dissolution results</a:t>
            </a:r>
            <a:r>
              <a:rPr lang="en-US" sz="1100" b="1">
                <a:cs typeface="Times New Roman" pitchFamily="18" charset="0"/>
              </a:rPr>
              <a:t> </a:t>
            </a:r>
            <a:endParaRPr lang="ru-RU" sz="900"/>
          </a:p>
          <a:p>
            <a:pPr indent="396875" eaLnBrk="0" hangingPunct="0"/>
            <a:endParaRPr lang="ru-RU"/>
          </a:p>
        </p:txBody>
      </p:sp>
      <p:graphicFrame>
        <p:nvGraphicFramePr>
          <p:cNvPr id="69960" name="Group 1352"/>
          <p:cNvGraphicFramePr>
            <a:graphicFrameLocks noGrp="1"/>
          </p:cNvGraphicFramePr>
          <p:nvPr/>
        </p:nvGraphicFramePr>
        <p:xfrm>
          <a:off x="468313" y="1916113"/>
          <a:ext cx="7953375" cy="3178175"/>
        </p:xfrm>
        <a:graphic>
          <a:graphicData uri="http://schemas.openxmlformats.org/drawingml/2006/table">
            <a:tbl>
              <a:tblPr/>
              <a:tblGrid>
                <a:gridCol w="2776537"/>
                <a:gridCol w="555625"/>
                <a:gridCol w="725488"/>
                <a:gridCol w="725487"/>
                <a:gridCol w="473075"/>
                <a:gridCol w="503238"/>
                <a:gridCol w="528637"/>
                <a:gridCol w="554038"/>
                <a:gridCol w="555625"/>
                <a:gridCol w="555625"/>
              </a:tblGrid>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Test</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36</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37</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39</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Burnup</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М</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Wd</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kg</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U</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54</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54</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Holding time at</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1400°С,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s</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Maximal temperature</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1700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30000" smtClean="0">
                          <a:ln>
                            <a:noFill/>
                          </a:ln>
                          <a:solidFill>
                            <a:schemeClr val="tx1"/>
                          </a:solidFill>
                          <a:effectLst/>
                          <a:latin typeface="Arial" charset="0"/>
                          <a:ea typeface="Times New Roman" pitchFamily="18" charset="0"/>
                          <a:cs typeface="Arial" charset="0"/>
                        </a:rPr>
                        <a:t>85</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Kr</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release (on-line measurement),</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18.</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3</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8</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3</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8</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4</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±4.5</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4.1</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±4.5</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100" b="1" i="0" u="none" strike="noStrike" cap="none" normalizeH="0" baseline="30000" smtClean="0">
                          <a:ln>
                            <a:noFill/>
                          </a:ln>
                          <a:solidFill>
                            <a:schemeClr val="tx1"/>
                          </a:solidFill>
                          <a:effectLst/>
                          <a:latin typeface="Arial" charset="0"/>
                          <a:ea typeface="Times New Roman" pitchFamily="18" charset="0"/>
                          <a:cs typeface="Arial" charset="0"/>
                        </a:rPr>
                        <a:t>137</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Cs</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release calculated using</a:t>
                      </a:r>
                      <a:b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-scanning data, %</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Sample position along the simulator</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mm</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90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96</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131</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95</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136</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84</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19</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30000" smtClean="0">
                          <a:ln>
                            <a:noFill/>
                          </a:ln>
                          <a:solidFill>
                            <a:schemeClr val="tx1"/>
                          </a:solidFill>
                          <a:effectLst/>
                          <a:latin typeface="Arial" charset="0"/>
                          <a:ea typeface="Times New Roman" pitchFamily="18" charset="0"/>
                          <a:cs typeface="Arial" charset="0"/>
                        </a:rPr>
                        <a:t>85</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Kr</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release calculated by dissolution data</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18.8</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2,</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0</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42,3</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16,9</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12,7</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8,2</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9,9</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2,2</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2,3</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4.8</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30000" smtClean="0">
                          <a:ln>
                            <a:noFill/>
                          </a:ln>
                          <a:solidFill>
                            <a:schemeClr val="tx1"/>
                          </a:solidFill>
                          <a:effectLst/>
                          <a:latin typeface="Arial" charset="0"/>
                          <a:ea typeface="Times New Roman" pitchFamily="18" charset="0"/>
                          <a:cs typeface="Arial" charset="0"/>
                        </a:rPr>
                        <a:t>137</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Cs</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release calculated by dissolution data</a:t>
                      </a:r>
                      <a:r>
                        <a:rPr kumimoji="0" lang="ru-RU" sz="1100" b="1" i="0" u="none" strike="noStrike" cap="none" normalizeH="0" baseline="0" smtClean="0">
                          <a:ln>
                            <a:noFill/>
                          </a:ln>
                          <a:solidFill>
                            <a:schemeClr val="tx1"/>
                          </a:solidFill>
                          <a:effectLst/>
                          <a:latin typeface="Arial" charset="0"/>
                          <a:ea typeface="Times New Roman" pitchFamily="18" charset="0"/>
                          <a:cs typeface="Arial" charset="0"/>
                        </a:rPr>
                        <a:t>, %</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8,2</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&lt;2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37,8</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6.0</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5,4</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3,0</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7,5</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000" b="1" i="0" u="none" strike="noStrike" cap="none" normalizeH="0" baseline="0" smtClean="0">
                          <a:ln>
                            <a:noFill/>
                          </a:ln>
                          <a:solidFill>
                            <a:schemeClr val="tx1"/>
                          </a:solidFill>
                          <a:effectLst/>
                          <a:latin typeface="Arial" charset="0"/>
                          <a:ea typeface="Times New Roman" pitchFamily="18" charset="0"/>
                          <a:cs typeface="Arial" charset="0"/>
                        </a:rPr>
                        <a:t>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&lt;2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&lt;2</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9933" name="Text Box 1325"/>
          <p:cNvSpPr txBox="1">
            <a:spLocks noChangeArrowheads="1"/>
          </p:cNvSpPr>
          <p:nvPr/>
        </p:nvSpPr>
        <p:spPr bwMode="auto">
          <a:xfrm>
            <a:off x="447675" y="5372100"/>
            <a:ext cx="673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Measured</a:t>
            </a:r>
            <a:r>
              <a:rPr lang="en-US" sz="1400" b="1" baseline="30000"/>
              <a:t> </a:t>
            </a:r>
            <a:r>
              <a:rPr lang="ru-RU" sz="1400" b="1" baseline="30000"/>
              <a:t>85</a:t>
            </a:r>
            <a:r>
              <a:rPr lang="en-US" sz="1400" b="1"/>
              <a:t>Kr concentration in the reference samples: </a:t>
            </a:r>
            <a:r>
              <a:rPr lang="ru-RU" sz="1400" b="1"/>
              <a:t> </a:t>
            </a:r>
            <a:r>
              <a:rPr lang="en-US" sz="1400" b="1"/>
              <a:t>5</a:t>
            </a:r>
            <a:r>
              <a:rPr lang="ru-RU" sz="1400" b="1"/>
              <a:t>4 </a:t>
            </a:r>
            <a:r>
              <a:rPr lang="ru-RU" sz="1400" b="1">
                <a:sym typeface="Symbol" pitchFamily="18" charset="2"/>
              </a:rPr>
              <a:t>МWd/kg U</a:t>
            </a:r>
            <a:r>
              <a:rPr lang="en-US" sz="1400" b="1">
                <a:sym typeface="Symbol" pitchFamily="18" charset="2"/>
              </a:rPr>
              <a:t>– 3.5 </a:t>
            </a:r>
            <a:r>
              <a:rPr lang="el-GR" sz="1400" b="1">
                <a:cs typeface="Arial" charset="0"/>
                <a:sym typeface="Symbol" pitchFamily="18" charset="2"/>
              </a:rPr>
              <a:t>μ</a:t>
            </a:r>
            <a:r>
              <a:rPr lang="en-US" sz="1400" b="1">
                <a:cs typeface="Arial" charset="0"/>
                <a:sym typeface="Symbol" pitchFamily="18" charset="2"/>
              </a:rPr>
              <a:t>l</a:t>
            </a:r>
            <a:r>
              <a:rPr lang="ru-RU" sz="1400" b="1">
                <a:sym typeface="Symbol" pitchFamily="18" charset="2"/>
              </a:rPr>
              <a:t>/</a:t>
            </a:r>
            <a:r>
              <a:rPr lang="en-US" sz="1400" b="1">
                <a:sym typeface="Symbol" pitchFamily="18" charset="2"/>
              </a:rPr>
              <a:t>g</a:t>
            </a:r>
            <a:endParaRPr lang="ru-RU" sz="1400" b="1">
              <a:sym typeface="Symbol" pitchFamily="18" charset="2"/>
            </a:endParaRPr>
          </a:p>
          <a:p>
            <a:r>
              <a:rPr lang="ru-RU" sz="1400" b="1">
                <a:sym typeface="Symbol" pitchFamily="18" charset="2"/>
              </a:rPr>
              <a:t>			</a:t>
            </a:r>
            <a:r>
              <a:rPr lang="en-US" sz="1400" b="1">
                <a:sym typeface="Symbol" pitchFamily="18" charset="2"/>
              </a:rPr>
              <a:t> </a:t>
            </a:r>
            <a:r>
              <a:rPr lang="ru-RU" sz="1400" b="1">
                <a:sym typeface="Symbol" pitchFamily="18" charset="2"/>
              </a:rPr>
              <a:t>	</a:t>
            </a:r>
            <a:r>
              <a:rPr lang="en-US" sz="1400" b="1">
                <a:sym typeface="Symbol" pitchFamily="18" charset="2"/>
              </a:rPr>
              <a:t>                     </a:t>
            </a:r>
            <a:r>
              <a:rPr lang="ru-RU" sz="1400" b="1">
                <a:sym typeface="Symbol" pitchFamily="18" charset="2"/>
              </a:rPr>
              <a:t>65 МWd/kg U</a:t>
            </a:r>
            <a:r>
              <a:rPr lang="en-US" sz="1400" b="1">
                <a:sym typeface="Symbol" pitchFamily="18" charset="2"/>
              </a:rPr>
              <a:t>– </a:t>
            </a:r>
            <a:r>
              <a:rPr lang="ru-RU" sz="1400" b="1">
                <a:sym typeface="Symbol" pitchFamily="18" charset="2"/>
              </a:rPr>
              <a:t>6</a:t>
            </a:r>
            <a:r>
              <a:rPr lang="en-US" sz="1400" b="1">
                <a:sym typeface="Symbol" pitchFamily="18" charset="2"/>
              </a:rPr>
              <a:t>.</a:t>
            </a:r>
            <a:r>
              <a:rPr lang="ru-RU" sz="1400" b="1">
                <a:sym typeface="Symbol" pitchFamily="18" charset="2"/>
              </a:rPr>
              <a:t>6 </a:t>
            </a:r>
            <a:r>
              <a:rPr lang="el-GR" sz="1400" b="1">
                <a:cs typeface="Arial" charset="0"/>
                <a:sym typeface="Symbol" pitchFamily="18" charset="2"/>
              </a:rPr>
              <a:t>μ</a:t>
            </a:r>
            <a:r>
              <a:rPr lang="en-US" sz="1400" b="1">
                <a:cs typeface="Arial" charset="0"/>
                <a:sym typeface="Symbol" pitchFamily="18" charset="2"/>
              </a:rPr>
              <a:t>l</a:t>
            </a:r>
            <a:r>
              <a:rPr lang="ru-RU" sz="1400" b="1">
                <a:sym typeface="Symbol" pitchFamily="18" charset="2"/>
              </a:rPr>
              <a:t>/</a:t>
            </a:r>
            <a:r>
              <a:rPr lang="en-US" sz="1400" b="1">
                <a:sym typeface="Symbol" pitchFamily="18" charset="2"/>
              </a:rPr>
              <a:t>g</a:t>
            </a:r>
            <a:endParaRPr lang="ru-RU" sz="1400" b="1">
              <a:sym typeface="Symbol" pitchFamily="18" charset="2"/>
            </a:endParaRPr>
          </a:p>
        </p:txBody>
      </p:sp>
      <p:sp>
        <p:nvSpPr>
          <p:cNvPr id="69961" name="Rectangle 1353"/>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86E99CD3-E07E-4B3E-A9F7-BCCAD75464DB}" type="slidenum">
              <a:rPr lang="en-US" sz="1400" i="1"/>
              <a:pPr eaLnBrk="0" hangingPunct="0"/>
              <a:t>12</a:t>
            </a:fld>
            <a:endParaRPr lang="ru-RU" sz="1400" i="1"/>
          </a:p>
        </p:txBody>
      </p:sp>
      <p:pic>
        <p:nvPicPr>
          <p:cNvPr id="69962" name="Picture 1354" descr="Znak_RIAR_цв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517" name="Text Box 1125"/>
          <p:cNvSpPr txBox="1">
            <a:spLocks noChangeArrowheads="1"/>
          </p:cNvSpPr>
          <p:nvPr/>
        </p:nvSpPr>
        <p:spPr bwMode="auto">
          <a:xfrm>
            <a:off x="2195513" y="692150"/>
            <a:ext cx="474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t>Simulator test parameters and FP release</a:t>
            </a:r>
            <a:r>
              <a:rPr lang="ru-RU"/>
              <a:t> </a:t>
            </a:r>
          </a:p>
        </p:txBody>
      </p:sp>
      <p:sp>
        <p:nvSpPr>
          <p:cNvPr id="60666" name="Rectangle 1274"/>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BBEB89C8-98D8-4111-B3F9-4A4BDA828C9A}" type="slidenum">
              <a:rPr lang="en-US" sz="1400" i="1"/>
              <a:pPr eaLnBrk="0" hangingPunct="0"/>
              <a:t>13</a:t>
            </a:fld>
            <a:endParaRPr lang="ru-RU" sz="1400" i="1"/>
          </a:p>
        </p:txBody>
      </p:sp>
      <p:pic>
        <p:nvPicPr>
          <p:cNvPr id="60667" name="Picture 1275" descr="Znak_RIAR_цв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9094" name="Group 5430"/>
          <p:cNvGraphicFramePr>
            <a:graphicFrameLocks noGrp="1"/>
          </p:cNvGraphicFramePr>
          <p:nvPr/>
        </p:nvGraphicFramePr>
        <p:xfrm>
          <a:off x="657225" y="1295400"/>
          <a:ext cx="7831138" cy="5013325"/>
        </p:xfrm>
        <a:graphic>
          <a:graphicData uri="http://schemas.openxmlformats.org/drawingml/2006/table">
            <a:tbl>
              <a:tblPr/>
              <a:tblGrid>
                <a:gridCol w="904875"/>
                <a:gridCol w="638175"/>
                <a:gridCol w="571500"/>
                <a:gridCol w="571500"/>
                <a:gridCol w="571500"/>
                <a:gridCol w="571500"/>
                <a:gridCol w="571500"/>
                <a:gridCol w="571500"/>
                <a:gridCol w="571500"/>
                <a:gridCol w="571500"/>
                <a:gridCol w="571500"/>
                <a:gridCol w="571500"/>
                <a:gridCol w="573088"/>
              </a:tblGrid>
              <a:tr h="180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Test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36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37</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39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46</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47</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49</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51</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80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Burnup</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 М</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Wd</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kgU</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54</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54</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65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Holding time at 1400°</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С</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 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340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240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Quench temperature, °</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C</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1700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1600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1600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1600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1700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1600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Total  </a:t>
                      </a:r>
                      <a:r>
                        <a:rPr kumimoji="0" lang="en-US" sz="1200" b="1" i="0" u="none" strike="noStrike" cap="none" normalizeH="0" baseline="30000" smtClean="0">
                          <a:ln>
                            <a:noFill/>
                          </a:ln>
                          <a:solidFill>
                            <a:schemeClr val="tx1"/>
                          </a:solidFill>
                          <a:effectLst/>
                          <a:latin typeface="Arial" charset="0"/>
                          <a:ea typeface="Times New Roman" pitchFamily="18" charset="0"/>
                          <a:cs typeface="Arial" charset="0"/>
                        </a:rPr>
                        <a:t>85</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Kr release, </a:t>
                      </a:r>
                      <a:r>
                        <a:rPr kumimoji="0" lang="el-GR" sz="1200" b="1" i="0" u="none" strike="noStrike" cap="none" normalizeH="0" baseline="0" smtClean="0">
                          <a:ln>
                            <a:noFill/>
                          </a:ln>
                          <a:solidFill>
                            <a:schemeClr val="tx1"/>
                          </a:solidFill>
                          <a:effectLst/>
                          <a:latin typeface="Arial" charset="0"/>
                          <a:ea typeface="Times New Roman" pitchFamily="18" charset="0"/>
                          <a:cs typeface="Arial" charset="0"/>
                        </a:rPr>
                        <a:t>μ</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l STP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37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4</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65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8</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33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4</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 </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28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 </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 </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Total Xe release, ml STP</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12.9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1.3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34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3.4</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9.9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1.0</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15.4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1.6</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5.0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0.5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3.1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 0.3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4.9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 0.5</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Relative </a:t>
                      </a:r>
                      <a:r>
                        <a:rPr kumimoji="0" lang="ru-RU" sz="1200" b="1" i="0" u="none" strike="noStrike" cap="none" normalizeH="0" baseline="30000" smtClean="0">
                          <a:ln>
                            <a:noFill/>
                          </a:ln>
                          <a:solidFill>
                            <a:schemeClr val="tx1"/>
                          </a:solidFill>
                          <a:effectLst/>
                          <a:latin typeface="Arial" charset="0"/>
                          <a:ea typeface="Times New Roman" pitchFamily="18" charset="0"/>
                          <a:cs typeface="Arial" charset="0"/>
                        </a:rPr>
                        <a:t>85</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Kr release</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18.</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4.0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3</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3</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8</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7.4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5.1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3.1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4.</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4.2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7.6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5.2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 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Relative </a:t>
                      </a:r>
                      <a:r>
                        <a:rPr kumimoji="0" lang="en-US" sz="1200" b="1" i="0" u="none" strike="noStrike" cap="none" normalizeH="0" baseline="30000" smtClean="0">
                          <a:ln>
                            <a:noFill/>
                          </a:ln>
                          <a:solidFill>
                            <a:schemeClr val="tx1"/>
                          </a:solidFill>
                          <a:effectLst/>
                          <a:latin typeface="Arial" charset="0"/>
                          <a:ea typeface="Times New Roman" pitchFamily="18" charset="0"/>
                          <a:cs typeface="Arial" charset="0"/>
                        </a:rPr>
                        <a:t>85</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Kr release from simulator central part (dissolution data), %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18.8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42,3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±2.7</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12,7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±4.3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±4.8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Cs release in the cooling tank water,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30000" smtClean="0">
                          <a:ln>
                            <a:noFill/>
                          </a:ln>
                          <a:solidFill>
                            <a:schemeClr val="tx1"/>
                          </a:solidFill>
                          <a:effectLst/>
                          <a:latin typeface="Arial" charset="0"/>
                          <a:ea typeface="Times New Roman" pitchFamily="18" charset="0"/>
                          <a:cs typeface="Arial" charset="0"/>
                        </a:rPr>
                        <a:t>137</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Cs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0</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0</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80"/>
                          </a:solidFill>
                          <a:effectLst/>
                          <a:latin typeface="Arial" charset="0"/>
                          <a:ea typeface="Times New Roman" pitchFamily="18" charset="0"/>
                          <a:cs typeface="Arial" charset="0"/>
                        </a:rPr>
                        <a:t>1</a:t>
                      </a: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0</a:t>
                      </a: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0.8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0</a:t>
                      </a: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30000" smtClean="0">
                          <a:ln>
                            <a:noFill/>
                          </a:ln>
                          <a:solidFill>
                            <a:schemeClr val="tx1"/>
                          </a:solidFill>
                          <a:effectLst/>
                          <a:latin typeface="Arial" charset="0"/>
                          <a:ea typeface="Times New Roman" pitchFamily="18" charset="0"/>
                          <a:cs typeface="Arial" charset="0"/>
                        </a:rPr>
                        <a:t>134</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Cs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0</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1</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0.9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0</a:t>
                      </a:r>
                      <a:r>
                        <a:rPr kumimoji="0" lang="ru-RU" sz="12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0</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ru-RU" sz="12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80"/>
                          </a:solidFill>
                          <a:effectLst/>
                          <a:latin typeface="Arial" charset="0"/>
                          <a:ea typeface="Times New Roman" pitchFamily="18" charset="0"/>
                          <a:cs typeface="Arial" charset="0"/>
                        </a:rPr>
                        <a:t>1</a:t>
                      </a: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0</a:t>
                      </a: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3</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ea typeface="Times New Roman" pitchFamily="18" charset="0"/>
                          <a:cs typeface="Arial" charset="0"/>
                        </a:rPr>
                        <a:t>0.8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0</a:t>
                      </a:r>
                      <a:r>
                        <a:rPr kumimoji="0" lang="en-US" sz="1200" b="0" i="0" u="none" strike="noStrike" cap="none" normalizeH="0" baseline="0" smtClean="0">
                          <a:ln>
                            <a:noFill/>
                          </a:ln>
                          <a:solidFill>
                            <a:srgbClr val="000080"/>
                          </a:solidFill>
                          <a:effectLst/>
                          <a:latin typeface="Arial" charset="0"/>
                          <a:ea typeface="Times New Roman" pitchFamily="18" charset="0"/>
                          <a:cs typeface="Arial" charset="0"/>
                        </a:rPr>
                        <a:t>.</a:t>
                      </a:r>
                      <a:r>
                        <a:rPr kumimoji="0" lang="ru-RU" sz="1200" b="0" i="0" u="none" strike="noStrike" cap="none" normalizeH="0" baseline="0" smtClean="0">
                          <a:ln>
                            <a:noFill/>
                          </a:ln>
                          <a:solidFill>
                            <a:srgbClr val="000080"/>
                          </a:solidFill>
                          <a:effectLst/>
                          <a:latin typeface="Arial" charset="0"/>
                          <a:ea typeface="Times New Roman" pitchFamily="18" charset="0"/>
                          <a:cs typeface="Arial" charset="0"/>
                        </a:rPr>
                        <a:t>2</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3419475" y="620713"/>
            <a:ext cx="162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00"/>
                </a:solidFill>
                <a:latin typeface="Times New Roman" pitchFamily="18" charset="0"/>
                <a:cs typeface="Times New Roman" pitchFamily="18" charset="0"/>
              </a:rPr>
              <a:t>Summary </a:t>
            </a:r>
            <a:r>
              <a:rPr lang="ru-RU" sz="2400" b="1">
                <a:latin typeface="Times New Roman" pitchFamily="18" charset="0"/>
              </a:rPr>
              <a:t> </a:t>
            </a:r>
          </a:p>
        </p:txBody>
      </p:sp>
      <p:sp>
        <p:nvSpPr>
          <p:cNvPr id="145411" name="Rectangle 3"/>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FAFE1D91-C75A-4A6C-AC9D-339C530907D6}" type="slidenum">
              <a:rPr lang="en-US" sz="1400" i="1"/>
              <a:pPr eaLnBrk="0" hangingPunct="0"/>
              <a:t>14</a:t>
            </a:fld>
            <a:endParaRPr lang="ru-RU" sz="1400" i="1"/>
          </a:p>
        </p:txBody>
      </p:sp>
      <p:sp>
        <p:nvSpPr>
          <p:cNvPr id="145413" name="Rectangle 5"/>
          <p:cNvSpPr>
            <a:spLocks noChangeArrowheads="1"/>
          </p:cNvSpPr>
          <p:nvPr/>
        </p:nvSpPr>
        <p:spPr bwMode="auto">
          <a:xfrm>
            <a:off x="468313" y="1341438"/>
            <a:ext cx="77755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The progress in tests performance have been achieved after repair of installation.</a:t>
            </a:r>
          </a:p>
          <a:p>
            <a:endParaRPr lang="en-US"/>
          </a:p>
          <a:p>
            <a:r>
              <a:rPr lang="en-US"/>
              <a:t>Data on volatile FP</a:t>
            </a:r>
            <a:r>
              <a:rPr lang="ru-RU"/>
              <a:t> </a:t>
            </a:r>
            <a:r>
              <a:rPr lang="en-US"/>
              <a:t>content in samples of initial fuel are obtained</a:t>
            </a:r>
          </a:p>
          <a:p>
            <a:endParaRPr lang="en-US"/>
          </a:p>
          <a:p>
            <a:r>
              <a:rPr lang="en-US"/>
              <a:t>Tests with dissolution of the initial and tested samples have shown that the used method can be applied to the simulators tested at temperatures of </a:t>
            </a:r>
            <a:br>
              <a:rPr lang="en-US"/>
            </a:br>
            <a:r>
              <a:rPr lang="en-US"/>
              <a:t>1700 </a:t>
            </a:r>
            <a:r>
              <a:rPr lang="ru-RU" baseline="30000"/>
              <a:t>о</a:t>
            </a:r>
            <a:r>
              <a:rPr lang="ru-RU"/>
              <a:t>С</a:t>
            </a:r>
            <a:r>
              <a:rPr lang="en-US"/>
              <a:t>. At lower temperatures (1400 </a:t>
            </a:r>
            <a:r>
              <a:rPr lang="ru-RU" baseline="30000"/>
              <a:t>о</a:t>
            </a:r>
            <a:r>
              <a:rPr lang="ru-RU"/>
              <a:t>С</a:t>
            </a:r>
            <a:r>
              <a:rPr lang="en-US"/>
              <a:t>) the error exceeds the result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sz="2400">
              <a:latin typeface="Times New Roman" pitchFamily="18" charset="0"/>
              <a:cs typeface="Arial" charset="0"/>
            </a:endParaRPr>
          </a:p>
        </p:txBody>
      </p:sp>
      <p:sp>
        <p:nvSpPr>
          <p:cNvPr id="128003" name="Text Box 3"/>
          <p:cNvSpPr txBox="1">
            <a:spLocks noChangeArrowheads="1"/>
          </p:cNvSpPr>
          <p:nvPr/>
        </p:nvSpPr>
        <p:spPr bwMode="auto">
          <a:xfrm>
            <a:off x="647700" y="1844675"/>
            <a:ext cx="7848600" cy="1800225"/>
          </a:xfrm>
          <a:prstGeom prst="rec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800" b="1">
                <a:solidFill>
                  <a:srgbClr val="A50021"/>
                </a:solidFill>
                <a:effectLst>
                  <a:outerShdw blurRad="38100" dist="38100" dir="2700000" algn="tl">
                    <a:srgbClr val="000000"/>
                  </a:outerShdw>
                </a:effectLst>
              </a:rPr>
              <a:t>Part 2. Application of the SVECHA/QUENCH and MFPR codes to simulation of </a:t>
            </a:r>
          </a:p>
          <a:p>
            <a:pPr algn="ctr"/>
            <a:r>
              <a:rPr lang="en-GB" sz="2800" b="1">
                <a:solidFill>
                  <a:srgbClr val="A50021"/>
                </a:solidFill>
                <a:effectLst>
                  <a:outerShdw blurRad="38100" dist="38100" dir="2700000" algn="tl">
                    <a:srgbClr val="000000"/>
                  </a:outerShdw>
                </a:effectLst>
              </a:rPr>
              <a:t>the RIAR quenching tests </a:t>
            </a:r>
          </a:p>
          <a:p>
            <a:pPr algn="ctr"/>
            <a:r>
              <a:rPr lang="en-GB" sz="2800" b="1">
                <a:solidFill>
                  <a:srgbClr val="A50021"/>
                </a:solidFill>
                <a:effectLst>
                  <a:outerShdw blurRad="38100" dist="38100" dir="2700000" algn="tl">
                    <a:srgbClr val="000000"/>
                  </a:outerShdw>
                </a:effectLst>
              </a:rPr>
              <a:t>with VVER irradiated fuel rods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258888" y="188913"/>
            <a:ext cx="6553200" cy="9350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rgbClr val="990033"/>
                </a:solidFill>
              </a:rPr>
              <a:t>Crack formation in RIAR tests with irradiated fuel</a:t>
            </a:r>
            <a:r>
              <a:rPr lang="en-GB" sz="2400" b="1">
                <a:solidFill>
                  <a:srgbClr val="990033"/>
                </a:solidFill>
              </a:rPr>
              <a:t> </a:t>
            </a:r>
            <a:r>
              <a:rPr lang="en-US" sz="2800" b="1">
                <a:solidFill>
                  <a:srgbClr val="990033"/>
                </a:solidFill>
              </a:rPr>
              <a:t>rod simulators</a:t>
            </a:r>
            <a:endParaRPr lang="ru-RU" sz="2800" b="1">
              <a:solidFill>
                <a:srgbClr val="990033"/>
              </a:solidFill>
            </a:endParaRPr>
          </a:p>
        </p:txBody>
      </p:sp>
      <p:sp>
        <p:nvSpPr>
          <p:cNvPr id="150531" name="Rectangle 3"/>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05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0533" name="Rectangle 5"/>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0534" name="Rectangle 6"/>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50535" name="Group 7"/>
          <p:cNvGraphicFramePr>
            <a:graphicFrameLocks noGrp="1"/>
          </p:cNvGraphicFramePr>
          <p:nvPr/>
        </p:nvGraphicFramePr>
        <p:xfrm>
          <a:off x="179388" y="1346200"/>
          <a:ext cx="8785225" cy="4960938"/>
        </p:xfrm>
        <a:graphic>
          <a:graphicData uri="http://schemas.openxmlformats.org/drawingml/2006/table">
            <a:tbl>
              <a:tblPr/>
              <a:tblGrid>
                <a:gridCol w="792162"/>
                <a:gridCol w="647700"/>
                <a:gridCol w="792163"/>
                <a:gridCol w="865187"/>
                <a:gridCol w="790575"/>
                <a:gridCol w="720725"/>
                <a:gridCol w="792163"/>
                <a:gridCol w="3384550"/>
              </a:tblGrid>
              <a:tr h="196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Group</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Test #</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Initial temp</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Outer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ZrO</a:t>
                      </a:r>
                      <a:r>
                        <a:rPr kumimoji="0" lang="en-US" sz="16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Outer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Zr(O)</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Inner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Zr(O)</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Inner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ZrO</a:t>
                      </a:r>
                      <a:r>
                        <a:rPr kumimoji="0" lang="en-US" sz="16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State of the cladding after the test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r>
              <a:tr h="158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°С</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r>
              <a:tr h="15875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111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186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170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54133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92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126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122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27</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 Broken during handling.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1587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 Broken during handling.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r>
              <a:tr h="15875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C0C0"/>
                          </a:solidFill>
                          <a:effectLst/>
                          <a:latin typeface="Arial" charset="0"/>
                          <a:ea typeface="Times New Roman" pitchFamily="18" charset="0"/>
                          <a:cs typeface="Arial" charset="0"/>
                        </a:rPr>
                        <a:t>23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C0C0"/>
                          </a:solidFill>
                          <a:effectLst/>
                          <a:latin typeface="Arial" charset="0"/>
                          <a:ea typeface="Times New Roman" pitchFamily="18" charset="0"/>
                          <a:cs typeface="Arial" charset="0"/>
                        </a:rPr>
                        <a:t>90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r>
              <a:tr h="1587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r>
              <a:tr h="1587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1450</a:t>
                      </a:r>
                      <a:r>
                        <a:rPr kumimoji="0" lang="en-US" sz="1600" b="1" i="0" u="none" strike="noStrike" cap="none" normalizeH="0" baseline="30000" smtClean="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 Broken into 2 parts during handling.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1587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1600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 Broken into 2 parts during handling.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1587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37</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1700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FF"/>
                          </a:solidFill>
                          <a:effectLst/>
                          <a:latin typeface="Arial" charset="0"/>
                          <a:ea typeface="Times New Roman" pitchFamily="18" charset="0"/>
                          <a:cs typeface="Arial" charset="0"/>
                        </a:rPr>
                        <a:t>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31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Arial" charset="0"/>
                          <a:ea typeface="Times New Roman" pitchFamily="18" charset="0"/>
                          <a:cs typeface="Arial" charset="0"/>
                        </a:rPr>
                        <a:t>337</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Intact. Broken into 2 parts during handling.</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187450" y="260350"/>
            <a:ext cx="6769100"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rgbClr val="990033"/>
                </a:solidFill>
              </a:rPr>
              <a:t>Simulation </a:t>
            </a:r>
            <a:r>
              <a:rPr lang="en-US" sz="2800" b="1">
                <a:solidFill>
                  <a:srgbClr val="990033"/>
                </a:solidFill>
              </a:rPr>
              <a:t>of the RIAR quench tests with irradiated fuel rod simulators </a:t>
            </a:r>
            <a:r>
              <a:rPr lang="en-US" sz="2400" b="1">
                <a:solidFill>
                  <a:srgbClr val="990033"/>
                </a:solidFill>
              </a:rPr>
              <a:t>(1/3)</a:t>
            </a:r>
            <a:endParaRPr lang="ru-RU" sz="2400" b="1">
              <a:solidFill>
                <a:srgbClr val="990033"/>
              </a:solidFill>
            </a:endParaRPr>
          </a:p>
        </p:txBody>
      </p:sp>
      <p:sp>
        <p:nvSpPr>
          <p:cNvPr id="132099" name="Text Box 3"/>
          <p:cNvSpPr txBox="1">
            <a:spLocks noChangeArrowheads="1"/>
          </p:cNvSpPr>
          <p:nvPr/>
        </p:nvSpPr>
        <p:spPr bwMode="auto">
          <a:xfrm>
            <a:off x="1906588" y="1125538"/>
            <a:ext cx="4033837"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8038" indent="-63023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20000"/>
              </a:spcBef>
              <a:spcAft>
                <a:spcPct val="20000"/>
              </a:spcAft>
            </a:pPr>
            <a:r>
              <a:rPr lang="en-GB">
                <a:cs typeface="Arial" charset="0"/>
              </a:rPr>
              <a:t> </a:t>
            </a:r>
            <a:r>
              <a:rPr lang="en-GB" b="1">
                <a:cs typeface="Arial" charset="0"/>
              </a:rPr>
              <a:t>Test #36</a:t>
            </a:r>
          </a:p>
          <a:p>
            <a:pPr algn="just">
              <a:spcBef>
                <a:spcPct val="20000"/>
              </a:spcBef>
              <a:spcAft>
                <a:spcPct val="20000"/>
              </a:spcAft>
            </a:pPr>
            <a:r>
              <a:rPr lang="en-GB">
                <a:cs typeface="Arial" charset="0"/>
              </a:rPr>
              <a:t>  </a:t>
            </a:r>
            <a:r>
              <a:rPr lang="en-GB" b="1">
                <a:cs typeface="Arial" charset="0"/>
              </a:rPr>
              <a:t>Layers thickness, </a:t>
            </a:r>
            <a:r>
              <a:rPr lang="en-GB" b="1">
                <a:cs typeface="Arial" charset="0"/>
                <a:sym typeface="Symbol" pitchFamily="18" charset="2"/>
              </a:rPr>
              <a:t></a:t>
            </a:r>
            <a:r>
              <a:rPr lang="en-GB" b="1">
                <a:cs typeface="Arial" charset="0"/>
              </a:rPr>
              <a:t>m</a:t>
            </a:r>
            <a:r>
              <a:rPr lang="ru-RU">
                <a:cs typeface="Arial" charset="0"/>
              </a:rPr>
              <a:t> </a:t>
            </a:r>
          </a:p>
        </p:txBody>
      </p:sp>
      <p:sp>
        <p:nvSpPr>
          <p:cNvPr id="132100" name="Rectangle 4"/>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2" name="Rectangle 6"/>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3" name="Rectangle 7"/>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4" name="Rectangle 8"/>
          <p:cNvSpPr>
            <a:spLocks noChangeArrowheads="1"/>
          </p:cNvSpPr>
          <p:nvPr/>
        </p:nvSpPr>
        <p:spPr bwMode="auto">
          <a:xfrm>
            <a:off x="0" y="268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5" name="Rectangle 9"/>
          <p:cNvSpPr>
            <a:spLocks noChangeArrowheads="1"/>
          </p:cNvSpPr>
          <p:nvPr/>
        </p:nvSpPr>
        <p:spPr bwMode="auto">
          <a:xfrm>
            <a:off x="0" y="2630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6" name="Rectangle 10"/>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7" name="Rectangle 11"/>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2108" name="Group 12"/>
          <p:cNvGraphicFramePr>
            <a:graphicFrameLocks noGrp="1"/>
          </p:cNvGraphicFramePr>
          <p:nvPr/>
        </p:nvGraphicFramePr>
        <p:xfrm>
          <a:off x="2019300" y="1916113"/>
          <a:ext cx="5000625" cy="2016125"/>
        </p:xfrm>
        <a:graphic>
          <a:graphicData uri="http://schemas.openxmlformats.org/drawingml/2006/table">
            <a:tbl>
              <a:tblPr/>
              <a:tblGrid>
                <a:gridCol w="1038225"/>
                <a:gridCol w="990600"/>
                <a:gridCol w="990600"/>
                <a:gridCol w="990600"/>
                <a:gridCol w="990600"/>
              </a:tblGrid>
              <a:tr h="3365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Elevation,</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mm</a:t>
                      </a:r>
                      <a:endParaRPr kumimoji="0" lang="en-GB"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Measurement</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Simulation</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r>
              <a:tr h="3365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Outer Zr(O)</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Outer ZrO</a:t>
                      </a:r>
                      <a:r>
                        <a:rPr kumimoji="0" lang="en-GB" sz="1600" b="1" i="0" u="none" strike="noStrike" cap="none" normalizeH="0" baseline="-30000" smtClean="0">
                          <a:ln>
                            <a:noFill/>
                          </a:ln>
                          <a:solidFill>
                            <a:schemeClr val="tx1"/>
                          </a:solidFill>
                          <a:effectLst/>
                          <a:latin typeface="Arial" charset="0"/>
                          <a:cs typeface="Times New Roman" pitchFamily="18"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Outer Zr(O)</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Outer ZrO</a:t>
                      </a:r>
                      <a:r>
                        <a:rPr kumimoji="0" lang="en-GB" sz="1600" b="1" i="0" u="none" strike="noStrike" cap="none" normalizeH="0" baseline="-30000" smtClean="0">
                          <a:ln>
                            <a:noFill/>
                          </a:ln>
                          <a:solidFill>
                            <a:schemeClr val="tx1"/>
                          </a:solidFill>
                          <a:effectLst/>
                          <a:latin typeface="Arial" charset="0"/>
                          <a:cs typeface="Times New Roman" pitchFamily="18"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127</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cs typeface="Times New Roman" pitchFamily="18" charset="0"/>
                        </a:rPr>
                        <a:t>162</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Arial" charset="0"/>
                          <a:cs typeface="Times New Roman" pitchFamily="18" charset="0"/>
                        </a:rPr>
                        <a:t>108</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cs typeface="Times New Roman" pitchFamily="18" charset="0"/>
                        </a:rPr>
                        <a:t>161</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111</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77</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cs typeface="Times New Roman" pitchFamily="18" charset="0"/>
                        </a:rPr>
                        <a:t>186</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Arial" charset="0"/>
                          <a:cs typeface="Times New Roman" pitchFamily="18" charset="0"/>
                        </a:rPr>
                        <a:t>111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cs typeface="Times New Roman" pitchFamily="18" charset="0"/>
                        </a:rPr>
                        <a:t>158</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113</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27</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cs typeface="Times New Roman" pitchFamily="18" charset="0"/>
                        </a:rPr>
                        <a:t>47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Arial" charset="0"/>
                          <a:cs typeface="Times New Roman" pitchFamily="18" charset="0"/>
                        </a:rPr>
                        <a:t>51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cs typeface="Times New Roman" pitchFamily="18" charset="0"/>
                        </a:rPr>
                        <a:t>157</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112</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2145" name="Group 49"/>
          <p:cNvGraphicFramePr>
            <a:graphicFrameLocks noGrp="1"/>
          </p:cNvGraphicFramePr>
          <p:nvPr/>
        </p:nvGraphicFramePr>
        <p:xfrm>
          <a:off x="2124075" y="4508500"/>
          <a:ext cx="4962525" cy="1830388"/>
        </p:xfrm>
        <a:graphic>
          <a:graphicData uri="http://schemas.openxmlformats.org/drawingml/2006/table">
            <a:tbl>
              <a:tblPr/>
              <a:tblGrid>
                <a:gridCol w="733425"/>
                <a:gridCol w="1008063"/>
                <a:gridCol w="1008062"/>
                <a:gridCol w="1106488"/>
                <a:gridCol w="1106487"/>
              </a:tblGrid>
              <a:tr h="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Test ID</a:t>
                      </a:r>
                      <a:endParaRPr kumimoji="0" lang="en-GB"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Measurement</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Simulation</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r>
              <a:tr h="2095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Total</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Quench</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Total</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Quench</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36</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165.0</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6.7</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129.5</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0.2</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39</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173.2</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7.1</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126.9</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0.2</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40</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13.6</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13.6</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12.6</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Times New Roman" pitchFamily="18" charset="0"/>
                        </a:rPr>
                        <a:t>12.6</a:t>
                      </a:r>
                      <a:endParaRPr kumimoji="0" lang="en-GB"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2182" name="Text Box 86"/>
          <p:cNvSpPr txBox="1">
            <a:spLocks noChangeArrowheads="1"/>
          </p:cNvSpPr>
          <p:nvPr/>
        </p:nvSpPr>
        <p:spPr bwMode="auto">
          <a:xfrm>
            <a:off x="1833563" y="4076700"/>
            <a:ext cx="4033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8038" indent="-63023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20000"/>
              </a:spcBef>
              <a:spcAft>
                <a:spcPct val="20000"/>
              </a:spcAft>
            </a:pPr>
            <a:r>
              <a:rPr lang="en-GB">
                <a:cs typeface="Arial" charset="0"/>
              </a:rPr>
              <a:t>  </a:t>
            </a:r>
            <a:r>
              <a:rPr lang="en-US" b="1">
                <a:cs typeface="Arial" charset="0"/>
              </a:rPr>
              <a:t>Hydrogen release, mg</a:t>
            </a:r>
            <a:r>
              <a:rPr lang="ru-RU">
                <a:cs typeface="Arial" charset="0"/>
              </a:rPr>
              <a:t> </a:t>
            </a:r>
          </a:p>
        </p:txBody>
      </p:sp>
      <p:sp>
        <p:nvSpPr>
          <p:cNvPr id="132183" name="Rectangle 87"/>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84" name="Rectangle 88"/>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187450" y="260350"/>
            <a:ext cx="6769100"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rgbClr val="990033"/>
                </a:solidFill>
              </a:rPr>
              <a:t>Simulation </a:t>
            </a:r>
            <a:r>
              <a:rPr lang="en-US" sz="2800" b="1">
                <a:solidFill>
                  <a:srgbClr val="990033"/>
                </a:solidFill>
              </a:rPr>
              <a:t>of the RIAR quench tests with irradiated fuel rod simulators </a:t>
            </a:r>
            <a:r>
              <a:rPr lang="en-US" sz="2400" b="1">
                <a:solidFill>
                  <a:srgbClr val="990033"/>
                </a:solidFill>
              </a:rPr>
              <a:t>(3/3)</a:t>
            </a:r>
            <a:endParaRPr lang="ru-RU" sz="2400" b="1">
              <a:solidFill>
                <a:srgbClr val="990033"/>
              </a:solidFill>
            </a:endParaRPr>
          </a:p>
        </p:txBody>
      </p:sp>
      <p:sp>
        <p:nvSpPr>
          <p:cNvPr id="136195" name="Rectangle 3"/>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197" name="Rectangle 5"/>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198" name="Rectangle 6"/>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199" name="Rectangle 7"/>
          <p:cNvSpPr>
            <a:spLocks noChangeArrowheads="1"/>
          </p:cNvSpPr>
          <p:nvPr/>
        </p:nvSpPr>
        <p:spPr bwMode="auto">
          <a:xfrm>
            <a:off x="0" y="268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200" name="Rectangle 8"/>
          <p:cNvSpPr>
            <a:spLocks noChangeArrowheads="1"/>
          </p:cNvSpPr>
          <p:nvPr/>
        </p:nvSpPr>
        <p:spPr bwMode="auto">
          <a:xfrm>
            <a:off x="0" y="2630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201" name="Rectangle 9"/>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202" name="Rectangle 10"/>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203" name="Text Box 11"/>
          <p:cNvSpPr txBox="1">
            <a:spLocks noChangeArrowheads="1"/>
          </p:cNvSpPr>
          <p:nvPr/>
        </p:nvSpPr>
        <p:spPr bwMode="auto">
          <a:xfrm>
            <a:off x="5435600" y="4724400"/>
            <a:ext cx="35290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a:cs typeface="Arial" charset="0"/>
              </a:rPr>
              <a:t>Comparison of the calculated and measured temperatures in the pellet centre at elevation 77 mm during quenching.</a:t>
            </a:r>
            <a:r>
              <a:rPr lang="ru-RU">
                <a:cs typeface="Arial" charset="0"/>
              </a:rPr>
              <a:t> </a:t>
            </a:r>
          </a:p>
        </p:txBody>
      </p:sp>
      <p:sp>
        <p:nvSpPr>
          <p:cNvPr id="136204" name="Text Box 12"/>
          <p:cNvSpPr txBox="1">
            <a:spLocks noChangeArrowheads="1"/>
          </p:cNvSpPr>
          <p:nvPr/>
        </p:nvSpPr>
        <p:spPr bwMode="auto">
          <a:xfrm>
            <a:off x="179388" y="4076700"/>
            <a:ext cx="4033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8038" indent="-63023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20000"/>
              </a:spcBef>
              <a:spcAft>
                <a:spcPct val="20000"/>
              </a:spcAft>
            </a:pPr>
            <a:r>
              <a:rPr lang="en-GB">
                <a:cs typeface="Arial" charset="0"/>
              </a:rPr>
              <a:t>  </a:t>
            </a:r>
            <a:r>
              <a:rPr lang="en-US" b="1">
                <a:cs typeface="Arial" charset="0"/>
              </a:rPr>
              <a:t>Hydrogen release, mg</a:t>
            </a:r>
            <a:r>
              <a:rPr lang="ru-RU">
                <a:cs typeface="Arial" charset="0"/>
              </a:rPr>
              <a:t> </a:t>
            </a:r>
          </a:p>
        </p:txBody>
      </p:sp>
      <p:sp>
        <p:nvSpPr>
          <p:cNvPr id="136205" name="Rectangle 13"/>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206" name="Rectangle 14"/>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6207" name="Text Box 15"/>
          <p:cNvSpPr txBox="1">
            <a:spLocks noChangeArrowheads="1"/>
          </p:cNvSpPr>
          <p:nvPr/>
        </p:nvSpPr>
        <p:spPr bwMode="auto">
          <a:xfrm>
            <a:off x="250825" y="1125538"/>
            <a:ext cx="403383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8038" indent="-63023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20000"/>
              </a:spcBef>
              <a:spcAft>
                <a:spcPct val="20000"/>
              </a:spcAft>
            </a:pPr>
            <a:r>
              <a:rPr lang="en-GB">
                <a:cs typeface="Arial" charset="0"/>
              </a:rPr>
              <a:t> </a:t>
            </a:r>
            <a:r>
              <a:rPr lang="en-GB" b="1">
                <a:cs typeface="Arial" charset="0"/>
              </a:rPr>
              <a:t>Test #40</a:t>
            </a:r>
          </a:p>
          <a:p>
            <a:pPr algn="just">
              <a:spcBef>
                <a:spcPct val="20000"/>
              </a:spcBef>
              <a:spcAft>
                <a:spcPct val="20000"/>
              </a:spcAft>
            </a:pPr>
            <a:r>
              <a:rPr lang="en-GB">
                <a:cs typeface="Arial" charset="0"/>
              </a:rPr>
              <a:t>  </a:t>
            </a:r>
            <a:r>
              <a:rPr lang="en-GB" b="1">
                <a:cs typeface="Arial" charset="0"/>
              </a:rPr>
              <a:t>Layers thickness, </a:t>
            </a:r>
            <a:r>
              <a:rPr lang="en-GB" b="1">
                <a:cs typeface="Arial" charset="0"/>
                <a:sym typeface="Symbol" pitchFamily="18" charset="2"/>
              </a:rPr>
              <a:t></a:t>
            </a:r>
            <a:r>
              <a:rPr lang="en-GB" b="1">
                <a:cs typeface="Arial" charset="0"/>
              </a:rPr>
              <a:t>m</a:t>
            </a:r>
            <a:r>
              <a:rPr lang="ru-RU">
                <a:cs typeface="Arial" charset="0"/>
              </a:rPr>
              <a:t> </a:t>
            </a:r>
          </a:p>
        </p:txBody>
      </p:sp>
      <p:graphicFrame>
        <p:nvGraphicFramePr>
          <p:cNvPr id="136208" name="Group 16"/>
          <p:cNvGraphicFramePr>
            <a:graphicFrameLocks noGrp="1"/>
          </p:cNvGraphicFramePr>
          <p:nvPr/>
        </p:nvGraphicFramePr>
        <p:xfrm>
          <a:off x="468313" y="4581525"/>
          <a:ext cx="4229100" cy="1096963"/>
        </p:xfrm>
        <a:graphic>
          <a:graphicData uri="http://schemas.openxmlformats.org/drawingml/2006/table">
            <a:tbl>
              <a:tblPr/>
              <a:tblGrid>
                <a:gridCol w="1008062"/>
                <a:gridCol w="1008063"/>
                <a:gridCol w="1106487"/>
                <a:gridCol w="1106488"/>
              </a:tblGrid>
              <a:tr h="2095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Measurement</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Simulation</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r>
              <a:tr h="209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Total</a:t>
                      </a: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FF"/>
                          </a:solidFill>
                          <a:effectLst/>
                          <a:latin typeface="Arial" charset="0"/>
                          <a:ea typeface="Times New Roman" pitchFamily="18" charset="0"/>
                          <a:cs typeface="Arial" charset="0"/>
                        </a:rPr>
                        <a:t>Quench</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Total</a:t>
                      </a: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FF"/>
                          </a:solidFill>
                          <a:effectLst/>
                          <a:latin typeface="Arial" charset="0"/>
                          <a:ea typeface="Times New Roman" pitchFamily="18" charset="0"/>
                          <a:cs typeface="Arial" charset="0"/>
                        </a:rPr>
                        <a:t>Quench</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13.6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13.6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12.6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12.6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6230" name="Rectangle 38"/>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6231" name="Group 39"/>
          <p:cNvGraphicFramePr>
            <a:graphicFrameLocks noGrp="1"/>
          </p:cNvGraphicFramePr>
          <p:nvPr/>
        </p:nvGraphicFramePr>
        <p:xfrm>
          <a:off x="323850" y="1989138"/>
          <a:ext cx="4752975" cy="2016125"/>
        </p:xfrm>
        <a:graphic>
          <a:graphicData uri="http://schemas.openxmlformats.org/drawingml/2006/table">
            <a:tbl>
              <a:tblPr/>
              <a:tblGrid>
                <a:gridCol w="987425"/>
                <a:gridCol w="941388"/>
                <a:gridCol w="941387"/>
                <a:gridCol w="941388"/>
                <a:gridCol w="941387"/>
              </a:tblGrid>
              <a:tr h="3365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Elevation,</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mm</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Measurement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Simulation</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r>
              <a:tr h="3365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ea typeface="Times New Roman" pitchFamily="18" charset="0"/>
                          <a:cs typeface="Arial" charset="0"/>
                        </a:rPr>
                        <a:t>Outer Zr(O)</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Outer ZrO</a:t>
                      </a:r>
                      <a:r>
                        <a:rPr kumimoji="0" lang="en-GB" sz="16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ea typeface="Times New Roman" pitchFamily="18" charset="0"/>
                          <a:cs typeface="Arial" charset="0"/>
                        </a:rPr>
                        <a:t>Outer Zr(O)</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Outer ZrO</a:t>
                      </a:r>
                      <a:r>
                        <a:rPr kumimoji="0" lang="en-GB" sz="16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127</a:t>
                      </a: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ea typeface="Times New Roman" pitchFamily="18" charset="0"/>
                          <a:cs typeface="Arial" charset="0"/>
                        </a:rPr>
                        <a:t>18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13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77</a:t>
                      </a: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23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14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27</a:t>
                      </a: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ea typeface="Times New Roman" pitchFamily="18" charset="0"/>
                          <a:cs typeface="Arial" charset="0"/>
                        </a:rPr>
                        <a:t>11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6268" name="Rectangle 76"/>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6269" name="Object 77"/>
          <p:cNvGraphicFramePr>
            <a:graphicFrameLocks noChangeAspect="1"/>
          </p:cNvGraphicFramePr>
          <p:nvPr/>
        </p:nvGraphicFramePr>
        <p:xfrm>
          <a:off x="5149850" y="1546225"/>
          <a:ext cx="3857625" cy="3248025"/>
        </p:xfrm>
        <a:graphic>
          <a:graphicData uri="http://schemas.openxmlformats.org/presentationml/2006/ole">
            <mc:AlternateContent xmlns:mc="http://schemas.openxmlformats.org/markup-compatibility/2006">
              <mc:Choice xmlns:v="urn:schemas-microsoft-com:vml" Requires="v">
                <p:oleObj spid="_x0000_s136270" r:id="rId4" imgW="4386377" imgH="3033979" progId="Grapher.Document">
                  <p:embed/>
                </p:oleObj>
              </mc:Choice>
              <mc:Fallback>
                <p:oleObj r:id="rId4" imgW="4386377" imgH="3033979" progId="Grapher.Document">
                  <p:embed/>
                  <p:pic>
                    <p:nvPicPr>
                      <p:cNvPr id="0" name="Object 77"/>
                      <p:cNvPicPr>
                        <a:picLocks noChangeAspect="1" noChangeArrowheads="1"/>
                      </p:cNvPicPr>
                      <p:nvPr/>
                    </p:nvPicPr>
                    <p:blipFill>
                      <a:blip r:embed="rId5">
                        <a:extLst>
                          <a:ext uri="{28A0092B-C50C-407E-A947-70E740481C1C}">
                            <a14:useLocalDpi xmlns:a14="http://schemas.microsoft.com/office/drawing/2010/main" val="0"/>
                          </a:ext>
                        </a:extLst>
                      </a:blip>
                      <a:srcRect l="-821" t="-11865" r="-821" b="-11865"/>
                      <a:stretch>
                        <a:fillRect/>
                      </a:stretch>
                    </p:blipFill>
                    <p:spPr bwMode="auto">
                      <a:xfrm>
                        <a:off x="5149850" y="1546225"/>
                        <a:ext cx="38576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187450" y="260350"/>
            <a:ext cx="6769100"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rgbClr val="990033"/>
                </a:solidFill>
              </a:rPr>
              <a:t>Simulation </a:t>
            </a:r>
            <a:r>
              <a:rPr lang="en-US" sz="2800" b="1">
                <a:solidFill>
                  <a:srgbClr val="990033"/>
                </a:solidFill>
              </a:rPr>
              <a:t>of the RIAR quench tests with irradiated fuel rod simulators </a:t>
            </a:r>
            <a:r>
              <a:rPr lang="en-US" sz="2400" b="1">
                <a:solidFill>
                  <a:srgbClr val="990033"/>
                </a:solidFill>
              </a:rPr>
              <a:t>(2/3)</a:t>
            </a:r>
            <a:endParaRPr lang="ru-RU" sz="2400" b="1">
              <a:solidFill>
                <a:srgbClr val="990033"/>
              </a:solidFill>
            </a:endParaRPr>
          </a:p>
        </p:txBody>
      </p:sp>
      <p:sp>
        <p:nvSpPr>
          <p:cNvPr id="134147" name="Rectangle 3"/>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49" name="Rectangle 5"/>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0" name="Rectangle 6"/>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1" name="Rectangle 7"/>
          <p:cNvSpPr>
            <a:spLocks noChangeArrowheads="1"/>
          </p:cNvSpPr>
          <p:nvPr/>
        </p:nvSpPr>
        <p:spPr bwMode="auto">
          <a:xfrm>
            <a:off x="0" y="268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2" name="Rectangle 8"/>
          <p:cNvSpPr>
            <a:spLocks noChangeArrowheads="1"/>
          </p:cNvSpPr>
          <p:nvPr/>
        </p:nvSpPr>
        <p:spPr bwMode="auto">
          <a:xfrm>
            <a:off x="0" y="2630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3" name="Rectangle 9"/>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4" name="Rectangle 10"/>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5" name="Text Box 11"/>
          <p:cNvSpPr txBox="1">
            <a:spLocks noChangeArrowheads="1"/>
          </p:cNvSpPr>
          <p:nvPr/>
        </p:nvSpPr>
        <p:spPr bwMode="auto">
          <a:xfrm>
            <a:off x="5435600" y="4724400"/>
            <a:ext cx="35290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a:cs typeface="Arial" charset="0"/>
              </a:rPr>
              <a:t>Comparison of the calculated and measured temperatures in the pellet centre at elevation 77 mm during quenching.</a:t>
            </a:r>
            <a:r>
              <a:rPr lang="ru-RU">
                <a:cs typeface="Arial" charset="0"/>
              </a:rPr>
              <a:t> </a:t>
            </a:r>
          </a:p>
        </p:txBody>
      </p:sp>
      <p:sp>
        <p:nvSpPr>
          <p:cNvPr id="134156" name="Text Box 12"/>
          <p:cNvSpPr txBox="1">
            <a:spLocks noChangeArrowheads="1"/>
          </p:cNvSpPr>
          <p:nvPr/>
        </p:nvSpPr>
        <p:spPr bwMode="auto">
          <a:xfrm>
            <a:off x="179388" y="4076700"/>
            <a:ext cx="4033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8038" indent="-63023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20000"/>
              </a:spcBef>
              <a:spcAft>
                <a:spcPct val="20000"/>
              </a:spcAft>
            </a:pPr>
            <a:r>
              <a:rPr lang="en-GB">
                <a:cs typeface="Arial" charset="0"/>
              </a:rPr>
              <a:t>  </a:t>
            </a:r>
            <a:r>
              <a:rPr lang="en-US" b="1">
                <a:cs typeface="Arial" charset="0"/>
              </a:rPr>
              <a:t>Hydrogen release, mg</a:t>
            </a:r>
            <a:r>
              <a:rPr lang="ru-RU">
                <a:cs typeface="Arial" charset="0"/>
              </a:rPr>
              <a:t> </a:t>
            </a:r>
          </a:p>
        </p:txBody>
      </p:sp>
      <p:sp>
        <p:nvSpPr>
          <p:cNvPr id="134157" name="Rectangle 13"/>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8" name="Rectangle 14"/>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4159" name="Group 15"/>
          <p:cNvGraphicFramePr>
            <a:graphicFrameLocks noGrp="1"/>
          </p:cNvGraphicFramePr>
          <p:nvPr/>
        </p:nvGraphicFramePr>
        <p:xfrm>
          <a:off x="250825" y="1917700"/>
          <a:ext cx="4826000" cy="2016125"/>
        </p:xfrm>
        <a:graphic>
          <a:graphicData uri="http://schemas.openxmlformats.org/drawingml/2006/table">
            <a:tbl>
              <a:tblPr/>
              <a:tblGrid>
                <a:gridCol w="1001713"/>
                <a:gridCol w="955675"/>
                <a:gridCol w="957262"/>
                <a:gridCol w="955675"/>
                <a:gridCol w="955675"/>
              </a:tblGrid>
              <a:tr h="3365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Elevation,</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mm</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Measurement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Simulation</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r>
              <a:tr h="336550">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ea typeface="Times New Roman" pitchFamily="18" charset="0"/>
                          <a:cs typeface="Arial" charset="0"/>
                        </a:rPr>
                        <a:t>Outer Zr(O)</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Outer ZrO</a:t>
                      </a:r>
                      <a:r>
                        <a:rPr kumimoji="0" lang="en-GB" sz="16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FF"/>
                          </a:solidFill>
                          <a:effectLst/>
                          <a:latin typeface="Arial" charset="0"/>
                          <a:ea typeface="Times New Roman" pitchFamily="18" charset="0"/>
                          <a:cs typeface="Arial" charset="0"/>
                        </a:rPr>
                        <a:t>Outer Zr(O)</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Outer ZrO</a:t>
                      </a:r>
                      <a:r>
                        <a:rPr kumimoji="0" lang="en-GB" sz="16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4D4D4"/>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127</a:t>
                      </a: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151</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ea typeface="Times New Roman" pitchFamily="18" charset="0"/>
                          <a:cs typeface="Arial" charset="0"/>
                        </a:rPr>
                        <a:t>101</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ea typeface="Times New Roman" pitchFamily="18" charset="0"/>
                          <a:cs typeface="Arial" charset="0"/>
                        </a:rPr>
                        <a:t>163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106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77</a:t>
                      </a: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126</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ea typeface="Times New Roman" pitchFamily="18" charset="0"/>
                          <a:cs typeface="Arial" charset="0"/>
                        </a:rPr>
                        <a:t>92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ea typeface="Times New Roman" pitchFamily="18" charset="0"/>
                          <a:cs typeface="Arial" charset="0"/>
                        </a:rPr>
                        <a:t>160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108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27</a:t>
                      </a: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58</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Arial" charset="0"/>
                          <a:ea typeface="Times New Roman" pitchFamily="18" charset="0"/>
                          <a:cs typeface="Arial" charset="0"/>
                        </a:rPr>
                        <a:t>39</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FF"/>
                          </a:solidFill>
                          <a:effectLst/>
                          <a:latin typeface="Arial" charset="0"/>
                          <a:ea typeface="Times New Roman" pitchFamily="18" charset="0"/>
                          <a:cs typeface="Arial" charset="0"/>
                        </a:rPr>
                        <a:t>162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Times New Roman" pitchFamily="18" charset="0"/>
                          <a:cs typeface="Arial" charset="0"/>
                        </a:rPr>
                        <a:t>110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196" name="Text Box 52"/>
          <p:cNvSpPr txBox="1">
            <a:spLocks noChangeArrowheads="1"/>
          </p:cNvSpPr>
          <p:nvPr/>
        </p:nvSpPr>
        <p:spPr bwMode="auto">
          <a:xfrm>
            <a:off x="250825" y="1125538"/>
            <a:ext cx="4033838"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8038" indent="-63023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20000"/>
              </a:spcBef>
              <a:spcAft>
                <a:spcPct val="20000"/>
              </a:spcAft>
            </a:pPr>
            <a:r>
              <a:rPr lang="en-GB">
                <a:cs typeface="Arial" charset="0"/>
              </a:rPr>
              <a:t> </a:t>
            </a:r>
            <a:r>
              <a:rPr lang="en-GB" b="1">
                <a:cs typeface="Arial" charset="0"/>
              </a:rPr>
              <a:t>Test #39</a:t>
            </a:r>
          </a:p>
          <a:p>
            <a:pPr algn="just">
              <a:spcBef>
                <a:spcPct val="20000"/>
              </a:spcBef>
              <a:spcAft>
                <a:spcPct val="20000"/>
              </a:spcAft>
            </a:pPr>
            <a:r>
              <a:rPr lang="en-GB">
                <a:cs typeface="Arial" charset="0"/>
              </a:rPr>
              <a:t>  </a:t>
            </a:r>
            <a:r>
              <a:rPr lang="en-GB" b="1">
                <a:cs typeface="Arial" charset="0"/>
              </a:rPr>
              <a:t>Layers thickness, </a:t>
            </a:r>
            <a:r>
              <a:rPr lang="en-GB" b="1">
                <a:cs typeface="Arial" charset="0"/>
                <a:sym typeface="Symbol" pitchFamily="18" charset="2"/>
              </a:rPr>
              <a:t></a:t>
            </a:r>
            <a:r>
              <a:rPr lang="en-GB" b="1">
                <a:cs typeface="Arial" charset="0"/>
              </a:rPr>
              <a:t>m</a:t>
            </a:r>
            <a:r>
              <a:rPr lang="ru-RU">
                <a:cs typeface="Arial" charset="0"/>
              </a:rPr>
              <a:t> </a:t>
            </a:r>
          </a:p>
        </p:txBody>
      </p:sp>
      <p:graphicFrame>
        <p:nvGraphicFramePr>
          <p:cNvPr id="134197" name="Group 53"/>
          <p:cNvGraphicFramePr>
            <a:graphicFrameLocks noGrp="1"/>
          </p:cNvGraphicFramePr>
          <p:nvPr/>
        </p:nvGraphicFramePr>
        <p:xfrm>
          <a:off x="468313" y="4581525"/>
          <a:ext cx="4229100" cy="1096963"/>
        </p:xfrm>
        <a:graphic>
          <a:graphicData uri="http://schemas.openxmlformats.org/drawingml/2006/table">
            <a:tbl>
              <a:tblPr/>
              <a:tblGrid>
                <a:gridCol w="1008062"/>
                <a:gridCol w="1008063"/>
                <a:gridCol w="1106487"/>
                <a:gridCol w="1106488"/>
              </a:tblGrid>
              <a:tr h="2095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Measurement</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Simulation</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hMerge="1">
                  <a:txBody>
                    <a:bodyPr/>
                    <a:lstStyle/>
                    <a:p>
                      <a:endParaRPr lang="de-DE"/>
                    </a:p>
                  </a:txBody>
                  <a:tcPr/>
                </a:tc>
              </a:tr>
              <a:tr h="209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Total</a:t>
                      </a: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FF"/>
                          </a:solidFill>
                          <a:effectLst/>
                          <a:latin typeface="Arial" charset="0"/>
                          <a:ea typeface="Times New Roman" pitchFamily="18" charset="0"/>
                          <a:cs typeface="Arial" charset="0"/>
                        </a:rPr>
                        <a:t>Quench</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Times New Roman" pitchFamily="18" charset="0"/>
                          <a:cs typeface="Arial" charset="0"/>
                        </a:rPr>
                        <a:t>Total</a:t>
                      </a: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FF"/>
                          </a:solidFill>
                          <a:effectLst/>
                          <a:latin typeface="Arial" charset="0"/>
                          <a:ea typeface="Times New Roman" pitchFamily="18" charset="0"/>
                          <a:cs typeface="Arial" charset="0"/>
                        </a:rPr>
                        <a:t>Quench</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4D4D4"/>
                    </a:solid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173.2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7.1</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126.9</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FF"/>
                          </a:solidFill>
                          <a:effectLst/>
                          <a:latin typeface="Arial" charset="0"/>
                          <a:ea typeface="Times New Roman" pitchFamily="18" charset="0"/>
                          <a:cs typeface="Arial" charset="0"/>
                        </a:rPr>
                        <a:t>0.2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219" name="Rectangle 75"/>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4220" name="Object 76"/>
          <p:cNvGraphicFramePr>
            <a:graphicFrameLocks noChangeAspect="1"/>
          </p:cNvGraphicFramePr>
          <p:nvPr/>
        </p:nvGraphicFramePr>
        <p:xfrm>
          <a:off x="5148263" y="1547813"/>
          <a:ext cx="3851275" cy="3249612"/>
        </p:xfrm>
        <a:graphic>
          <a:graphicData uri="http://schemas.openxmlformats.org/presentationml/2006/ole">
            <mc:AlternateContent xmlns:mc="http://schemas.openxmlformats.org/markup-compatibility/2006">
              <mc:Choice xmlns:v="urn:schemas-microsoft-com:vml" Requires="v">
                <p:oleObj spid="_x0000_s134221" r:id="rId4" imgW="4386377" imgH="3033979" progId="Grapher.Document">
                  <p:embed/>
                </p:oleObj>
              </mc:Choice>
              <mc:Fallback>
                <p:oleObj r:id="rId4" imgW="4386377" imgH="3033979" progId="Grapher.Document">
                  <p:embed/>
                  <p:pic>
                    <p:nvPicPr>
                      <p:cNvPr id="0" name="Object 76"/>
                      <p:cNvPicPr>
                        <a:picLocks noChangeAspect="1" noChangeArrowheads="1"/>
                      </p:cNvPicPr>
                      <p:nvPr/>
                    </p:nvPicPr>
                    <p:blipFill>
                      <a:blip r:embed="rId5">
                        <a:extLst>
                          <a:ext uri="{28A0092B-C50C-407E-A947-70E740481C1C}">
                            <a14:useLocalDpi xmlns:a14="http://schemas.microsoft.com/office/drawing/2010/main" val="0"/>
                          </a:ext>
                        </a:extLst>
                      </a:blip>
                      <a:srcRect l="-821" t="-11865" r="-821" b="-11865"/>
                      <a:stretch>
                        <a:fillRect/>
                      </a:stretch>
                    </p:blipFill>
                    <p:spPr bwMode="auto">
                      <a:xfrm>
                        <a:off x="5148263" y="1547813"/>
                        <a:ext cx="3851275" cy="324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484438" y="476250"/>
            <a:ext cx="382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itchFamily="18" charset="0"/>
              </a:rPr>
              <a:t>Determination of FP release</a:t>
            </a:r>
            <a:endParaRPr lang="ru-RU" sz="2400" b="1">
              <a:latin typeface="Times New Roman" pitchFamily="18" charset="0"/>
            </a:endParaRPr>
          </a:p>
        </p:txBody>
      </p:sp>
      <p:sp>
        <p:nvSpPr>
          <p:cNvPr id="9223"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pSp>
        <p:nvGrpSpPr>
          <p:cNvPr id="9335" name="Group 119"/>
          <p:cNvGrpSpPr>
            <a:grpSpLocks/>
          </p:cNvGrpSpPr>
          <p:nvPr/>
        </p:nvGrpSpPr>
        <p:grpSpPr bwMode="auto">
          <a:xfrm>
            <a:off x="395288" y="1133475"/>
            <a:ext cx="8164512" cy="5248275"/>
            <a:chOff x="1519" y="950"/>
            <a:chExt cx="12858" cy="8265"/>
          </a:xfrm>
        </p:grpSpPr>
        <p:sp>
          <p:nvSpPr>
            <p:cNvPr id="9336" name="Line 120"/>
            <p:cNvSpPr>
              <a:spLocks noChangeShapeType="1"/>
            </p:cNvSpPr>
            <p:nvPr/>
          </p:nvSpPr>
          <p:spPr bwMode="auto">
            <a:xfrm flipV="1">
              <a:off x="4924" y="3273"/>
              <a:ext cx="1161" cy="7"/>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37" name="Line 121"/>
            <p:cNvSpPr>
              <a:spLocks noChangeShapeType="1"/>
            </p:cNvSpPr>
            <p:nvPr/>
          </p:nvSpPr>
          <p:spPr bwMode="auto">
            <a:xfrm flipV="1">
              <a:off x="9658" y="3679"/>
              <a:ext cx="1382" cy="11"/>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9338" name="Group 122"/>
            <p:cNvGrpSpPr>
              <a:grpSpLocks/>
            </p:cNvGrpSpPr>
            <p:nvPr/>
          </p:nvGrpSpPr>
          <p:grpSpPr bwMode="auto">
            <a:xfrm>
              <a:off x="6037" y="3286"/>
              <a:ext cx="654" cy="371"/>
              <a:chOff x="5557" y="3286"/>
              <a:chExt cx="654" cy="371"/>
            </a:xfrm>
          </p:grpSpPr>
          <p:grpSp>
            <p:nvGrpSpPr>
              <p:cNvPr id="9339" name="Group 123"/>
              <p:cNvGrpSpPr>
                <a:grpSpLocks/>
              </p:cNvGrpSpPr>
              <p:nvPr/>
            </p:nvGrpSpPr>
            <p:grpSpPr bwMode="auto">
              <a:xfrm rot="20935788" flipV="1">
                <a:off x="5557" y="3286"/>
                <a:ext cx="654" cy="92"/>
                <a:chOff x="7308" y="6291"/>
                <a:chExt cx="1418" cy="175"/>
              </a:xfrm>
            </p:grpSpPr>
            <p:sp>
              <p:nvSpPr>
                <p:cNvPr id="9340" name="Arc 124"/>
                <p:cNvSpPr>
                  <a:spLocks/>
                </p:cNvSpPr>
                <p:nvPr/>
              </p:nvSpPr>
              <p:spPr bwMode="auto">
                <a:xfrm flipV="1">
                  <a:off x="8023" y="6291"/>
                  <a:ext cx="703" cy="1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41" name="Arc 125"/>
                <p:cNvSpPr>
                  <a:spLocks/>
                </p:cNvSpPr>
                <p:nvPr/>
              </p:nvSpPr>
              <p:spPr bwMode="auto">
                <a:xfrm flipH="1" flipV="1">
                  <a:off x="7308" y="6294"/>
                  <a:ext cx="703" cy="1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9342" name="Group 126"/>
              <p:cNvGrpSpPr>
                <a:grpSpLocks/>
              </p:cNvGrpSpPr>
              <p:nvPr/>
            </p:nvGrpSpPr>
            <p:grpSpPr bwMode="auto">
              <a:xfrm rot="20935788" flipV="1">
                <a:off x="5557" y="3434"/>
                <a:ext cx="654" cy="92"/>
                <a:chOff x="7308" y="6291"/>
                <a:chExt cx="1418" cy="175"/>
              </a:xfrm>
            </p:grpSpPr>
            <p:sp>
              <p:nvSpPr>
                <p:cNvPr id="9343" name="Arc 127"/>
                <p:cNvSpPr>
                  <a:spLocks/>
                </p:cNvSpPr>
                <p:nvPr/>
              </p:nvSpPr>
              <p:spPr bwMode="auto">
                <a:xfrm flipV="1">
                  <a:off x="8023" y="6291"/>
                  <a:ext cx="703" cy="1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44" name="Arc 128"/>
                <p:cNvSpPr>
                  <a:spLocks/>
                </p:cNvSpPr>
                <p:nvPr/>
              </p:nvSpPr>
              <p:spPr bwMode="auto">
                <a:xfrm flipH="1" flipV="1">
                  <a:off x="7308" y="6294"/>
                  <a:ext cx="703" cy="1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9345" name="Group 129"/>
              <p:cNvGrpSpPr>
                <a:grpSpLocks/>
              </p:cNvGrpSpPr>
              <p:nvPr/>
            </p:nvGrpSpPr>
            <p:grpSpPr bwMode="auto">
              <a:xfrm rot="20935788" flipV="1">
                <a:off x="5557" y="3565"/>
                <a:ext cx="654" cy="92"/>
                <a:chOff x="7308" y="6291"/>
                <a:chExt cx="1418" cy="175"/>
              </a:xfrm>
            </p:grpSpPr>
            <p:sp>
              <p:nvSpPr>
                <p:cNvPr id="9346" name="Arc 130"/>
                <p:cNvSpPr>
                  <a:spLocks/>
                </p:cNvSpPr>
                <p:nvPr/>
              </p:nvSpPr>
              <p:spPr bwMode="auto">
                <a:xfrm flipV="1">
                  <a:off x="8023" y="6291"/>
                  <a:ext cx="703" cy="1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47" name="Arc 131"/>
                <p:cNvSpPr>
                  <a:spLocks/>
                </p:cNvSpPr>
                <p:nvPr/>
              </p:nvSpPr>
              <p:spPr bwMode="auto">
                <a:xfrm flipH="1" flipV="1">
                  <a:off x="7308" y="6294"/>
                  <a:ext cx="703" cy="1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sp>
          <p:nvSpPr>
            <p:cNvPr id="9348" name="Oval 132"/>
            <p:cNvSpPr>
              <a:spLocks noChangeAspect="1" noChangeArrowheads="1"/>
            </p:cNvSpPr>
            <p:nvPr/>
          </p:nvSpPr>
          <p:spPr bwMode="auto">
            <a:xfrm>
              <a:off x="2350" y="7414"/>
              <a:ext cx="1051" cy="189"/>
            </a:xfrm>
            <a:prstGeom prst="ellipse">
              <a:avLst/>
            </a:prstGeom>
            <a:noFill/>
            <a:ln w="9525">
              <a:solidFill>
                <a:srgbClr val="000000"/>
              </a:solidFill>
              <a:round/>
              <a:headEnd/>
              <a:tailEnd/>
            </a:ln>
            <a:extLst>
              <a:ext uri="{909E8E84-426E-40DD-AFC4-6F175D3DCCD1}">
                <a14:hiddenFill xmlns:a14="http://schemas.microsoft.com/office/drawing/2010/main">
                  <a:solidFill>
                    <a:srgbClr val="99CCFF"/>
                  </a:solidFill>
                </a14:hiddenFill>
              </a:ext>
            </a:extLst>
          </p:spPr>
          <p:txBody>
            <a:bodyPr/>
            <a:lstStyle/>
            <a:p>
              <a:endParaRPr lang="de-DE"/>
            </a:p>
          </p:txBody>
        </p:sp>
        <p:sp>
          <p:nvSpPr>
            <p:cNvPr id="9349" name="Line 133"/>
            <p:cNvSpPr>
              <a:spLocks noChangeAspect="1" noChangeShapeType="1"/>
            </p:cNvSpPr>
            <p:nvPr/>
          </p:nvSpPr>
          <p:spPr bwMode="auto">
            <a:xfrm>
              <a:off x="2350" y="7508"/>
              <a:ext cx="0" cy="1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50" name="Line 134"/>
            <p:cNvSpPr>
              <a:spLocks noChangeAspect="1" noChangeShapeType="1"/>
            </p:cNvSpPr>
            <p:nvPr/>
          </p:nvSpPr>
          <p:spPr bwMode="auto">
            <a:xfrm>
              <a:off x="3413" y="7520"/>
              <a:ext cx="0" cy="15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51" name="Rectangle 135"/>
            <p:cNvSpPr>
              <a:spLocks noChangeAspect="1" noChangeArrowheads="1"/>
            </p:cNvSpPr>
            <p:nvPr/>
          </p:nvSpPr>
          <p:spPr bwMode="auto">
            <a:xfrm>
              <a:off x="2364" y="8884"/>
              <a:ext cx="1024" cy="185"/>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352" name="Freeform 136"/>
            <p:cNvSpPr>
              <a:spLocks noChangeAspect="1"/>
            </p:cNvSpPr>
            <p:nvPr/>
          </p:nvSpPr>
          <p:spPr bwMode="auto">
            <a:xfrm>
              <a:off x="2349" y="9077"/>
              <a:ext cx="1053" cy="87"/>
            </a:xfrm>
            <a:custGeom>
              <a:avLst/>
              <a:gdLst>
                <a:gd name="T0" fmla="*/ 0 w 1140"/>
                <a:gd name="T1" fmla="*/ 10 h 88"/>
                <a:gd name="T2" fmla="*/ 210 w 1140"/>
                <a:gd name="T3" fmla="*/ 68 h 88"/>
                <a:gd name="T4" fmla="*/ 564 w 1140"/>
                <a:gd name="T5" fmla="*/ 87 h 88"/>
                <a:gd name="T6" fmla="*/ 931 w 1140"/>
                <a:gd name="T7" fmla="*/ 64 h 88"/>
                <a:gd name="T8" fmla="*/ 1140 w 1140"/>
                <a:gd name="T9" fmla="*/ 0 h 88"/>
              </a:gdLst>
              <a:ahLst/>
              <a:cxnLst>
                <a:cxn ang="0">
                  <a:pos x="T0" y="T1"/>
                </a:cxn>
                <a:cxn ang="0">
                  <a:pos x="T2" y="T3"/>
                </a:cxn>
                <a:cxn ang="0">
                  <a:pos x="T4" y="T5"/>
                </a:cxn>
                <a:cxn ang="0">
                  <a:pos x="T6" y="T7"/>
                </a:cxn>
                <a:cxn ang="0">
                  <a:pos x="T8" y="T9"/>
                </a:cxn>
              </a:cxnLst>
              <a:rect l="0" t="0" r="r" b="b"/>
              <a:pathLst>
                <a:path w="1140" h="88">
                  <a:moveTo>
                    <a:pt x="0" y="10"/>
                  </a:moveTo>
                  <a:cubicBezTo>
                    <a:pt x="35" y="21"/>
                    <a:pt x="116" y="55"/>
                    <a:pt x="210" y="68"/>
                  </a:cubicBezTo>
                  <a:cubicBezTo>
                    <a:pt x="304" y="81"/>
                    <a:pt x="444" y="88"/>
                    <a:pt x="564" y="87"/>
                  </a:cubicBezTo>
                  <a:cubicBezTo>
                    <a:pt x="684" y="86"/>
                    <a:pt x="835" y="78"/>
                    <a:pt x="931" y="64"/>
                  </a:cubicBezTo>
                  <a:cubicBezTo>
                    <a:pt x="1027" y="50"/>
                    <a:pt x="1097" y="13"/>
                    <a:pt x="1140" y="0"/>
                  </a:cubicBezTo>
                </a:path>
              </a:pathLst>
            </a:custGeom>
            <a:noFill/>
            <a:ln w="9525" cap="flat" cmpd="sng">
              <a:solidFill>
                <a:srgbClr val="000000"/>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53" name="Oval 137"/>
            <p:cNvSpPr>
              <a:spLocks noChangeAspect="1" noChangeArrowheads="1"/>
            </p:cNvSpPr>
            <p:nvPr/>
          </p:nvSpPr>
          <p:spPr bwMode="auto">
            <a:xfrm>
              <a:off x="1859" y="3398"/>
              <a:ext cx="2062" cy="217"/>
            </a:xfrm>
            <a:prstGeom prst="ellipse">
              <a:avLst/>
            </a:prstGeom>
            <a:solidFill>
              <a:srgbClr val="FFFFFF"/>
            </a:solidFill>
            <a:ln w="9525">
              <a:solidFill>
                <a:srgbClr val="000000"/>
              </a:solidFill>
              <a:round/>
              <a:headEnd/>
              <a:tailEnd/>
            </a:ln>
          </p:spPr>
          <p:txBody>
            <a:bodyPr/>
            <a:lstStyle/>
            <a:p>
              <a:endParaRPr lang="de-DE"/>
            </a:p>
          </p:txBody>
        </p:sp>
        <p:sp>
          <p:nvSpPr>
            <p:cNvPr id="9354" name="Rectangle 138"/>
            <p:cNvSpPr>
              <a:spLocks noChangeAspect="1" noChangeArrowheads="1"/>
            </p:cNvSpPr>
            <p:nvPr/>
          </p:nvSpPr>
          <p:spPr bwMode="auto">
            <a:xfrm>
              <a:off x="1854" y="3501"/>
              <a:ext cx="2050" cy="3418"/>
            </a:xfrm>
            <a:prstGeom prst="rect">
              <a:avLst/>
            </a:prstGeom>
            <a:gradFill rotWithShape="0">
              <a:gsLst>
                <a:gs pos="0">
                  <a:srgbClr val="C0C0C0"/>
                </a:gs>
                <a:gs pos="50000">
                  <a:srgbClr val="FF9900"/>
                </a:gs>
                <a:gs pos="100000">
                  <a:srgbClr val="C0C0C0"/>
                </a:gs>
              </a:gsLst>
              <a:lin ang="0" scaled="1"/>
            </a:gradFill>
            <a:ln w="9525">
              <a:solidFill>
                <a:srgbClr val="000000"/>
              </a:solidFill>
              <a:miter lim="800000"/>
              <a:headEnd/>
              <a:tailEnd/>
            </a:ln>
          </p:spPr>
          <p:txBody>
            <a:bodyPr/>
            <a:lstStyle/>
            <a:p>
              <a:endParaRPr lang="de-DE"/>
            </a:p>
          </p:txBody>
        </p:sp>
        <p:sp>
          <p:nvSpPr>
            <p:cNvPr id="9355" name="Line 139"/>
            <p:cNvSpPr>
              <a:spLocks noChangeAspect="1" noChangeShapeType="1"/>
            </p:cNvSpPr>
            <p:nvPr/>
          </p:nvSpPr>
          <p:spPr bwMode="auto">
            <a:xfrm>
              <a:off x="3292" y="3658"/>
              <a:ext cx="0" cy="305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56" name="Line 140"/>
            <p:cNvSpPr>
              <a:spLocks noChangeAspect="1" noChangeShapeType="1"/>
            </p:cNvSpPr>
            <p:nvPr/>
          </p:nvSpPr>
          <p:spPr bwMode="auto">
            <a:xfrm>
              <a:off x="3494" y="3891"/>
              <a:ext cx="0" cy="2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57" name="Line 141"/>
            <p:cNvSpPr>
              <a:spLocks noChangeAspect="1" noChangeShapeType="1"/>
            </p:cNvSpPr>
            <p:nvPr/>
          </p:nvSpPr>
          <p:spPr bwMode="auto">
            <a:xfrm>
              <a:off x="3695" y="3881"/>
              <a:ext cx="0" cy="2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58" name="Line 142"/>
            <p:cNvSpPr>
              <a:spLocks noChangeAspect="1" noChangeShapeType="1"/>
            </p:cNvSpPr>
            <p:nvPr/>
          </p:nvSpPr>
          <p:spPr bwMode="auto">
            <a:xfrm>
              <a:off x="2034" y="3928"/>
              <a:ext cx="0" cy="27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59" name="Line 143"/>
            <p:cNvSpPr>
              <a:spLocks noChangeAspect="1" noChangeShapeType="1"/>
            </p:cNvSpPr>
            <p:nvPr/>
          </p:nvSpPr>
          <p:spPr bwMode="auto">
            <a:xfrm>
              <a:off x="2236" y="3916"/>
              <a:ext cx="0" cy="28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60" name="Line 144"/>
            <p:cNvSpPr>
              <a:spLocks noChangeAspect="1" noChangeShapeType="1"/>
            </p:cNvSpPr>
            <p:nvPr/>
          </p:nvSpPr>
          <p:spPr bwMode="auto">
            <a:xfrm>
              <a:off x="2437" y="3671"/>
              <a:ext cx="0" cy="3052"/>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9361" name="Group 145"/>
            <p:cNvGrpSpPr>
              <a:grpSpLocks noChangeAspect="1"/>
            </p:cNvGrpSpPr>
            <p:nvPr/>
          </p:nvGrpSpPr>
          <p:grpSpPr bwMode="auto">
            <a:xfrm>
              <a:off x="2595" y="3142"/>
              <a:ext cx="525" cy="4388"/>
              <a:chOff x="14812" y="9652"/>
              <a:chExt cx="607" cy="2616"/>
            </a:xfrm>
          </p:grpSpPr>
          <p:sp>
            <p:nvSpPr>
              <p:cNvPr id="9362" name="Oval 146"/>
              <p:cNvSpPr>
                <a:spLocks noChangeAspect="1" noChangeArrowheads="1"/>
              </p:cNvSpPr>
              <p:nvPr/>
            </p:nvSpPr>
            <p:spPr bwMode="auto">
              <a:xfrm>
                <a:off x="14820" y="12155"/>
                <a:ext cx="599"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CC00"/>
                    </a:solidFill>
                  </a14:hiddenFill>
                </a:ext>
              </a:extLst>
            </p:spPr>
            <p:txBody>
              <a:bodyPr/>
              <a:lstStyle/>
              <a:p>
                <a:endParaRPr lang="de-DE"/>
              </a:p>
            </p:txBody>
          </p:sp>
          <p:sp>
            <p:nvSpPr>
              <p:cNvPr id="9363" name="Oval 147"/>
              <p:cNvSpPr>
                <a:spLocks noChangeAspect="1" noChangeArrowheads="1"/>
              </p:cNvSpPr>
              <p:nvPr/>
            </p:nvSpPr>
            <p:spPr bwMode="auto">
              <a:xfrm>
                <a:off x="14812" y="9652"/>
                <a:ext cx="599" cy="113"/>
              </a:xfrm>
              <a:prstGeom prst="ellipse">
                <a:avLst/>
              </a:prstGeom>
              <a:noFill/>
              <a:ln w="9525">
                <a:solidFill>
                  <a:srgbClr val="000000"/>
                </a:solidFill>
                <a:round/>
                <a:headEnd/>
                <a:tailEnd/>
              </a:ln>
              <a:extLst>
                <a:ext uri="{909E8E84-426E-40DD-AFC4-6F175D3DCCD1}">
                  <a14:hiddenFill xmlns:a14="http://schemas.microsoft.com/office/drawing/2010/main">
                    <a:solidFill>
                      <a:srgbClr val="FFCC00"/>
                    </a:solidFill>
                  </a14:hiddenFill>
                </a:ext>
              </a:extLst>
            </p:spPr>
            <p:txBody>
              <a:bodyPr/>
              <a:lstStyle/>
              <a:p>
                <a:endParaRPr lang="de-DE"/>
              </a:p>
            </p:txBody>
          </p:sp>
          <p:grpSp>
            <p:nvGrpSpPr>
              <p:cNvPr id="9364" name="Group 148"/>
              <p:cNvGrpSpPr>
                <a:grpSpLocks noChangeAspect="1"/>
              </p:cNvGrpSpPr>
              <p:nvPr/>
            </p:nvGrpSpPr>
            <p:grpSpPr bwMode="auto">
              <a:xfrm>
                <a:off x="14819" y="9708"/>
                <a:ext cx="600" cy="2526"/>
                <a:chOff x="14819" y="10070"/>
                <a:chExt cx="600" cy="2164"/>
              </a:xfrm>
            </p:grpSpPr>
            <p:sp>
              <p:nvSpPr>
                <p:cNvPr id="9365" name="Rectangle 149"/>
                <p:cNvSpPr>
                  <a:spLocks noChangeAspect="1" noChangeArrowheads="1"/>
                </p:cNvSpPr>
                <p:nvPr/>
              </p:nvSpPr>
              <p:spPr bwMode="auto">
                <a:xfrm>
                  <a:off x="14819" y="10083"/>
                  <a:ext cx="600" cy="2137"/>
                </a:xfrm>
                <a:prstGeom prst="rect">
                  <a:avLst/>
                </a:prstGeom>
                <a:gradFill rotWithShape="0">
                  <a:gsLst>
                    <a:gs pos="0">
                      <a:srgbClr val="FFFFFF"/>
                    </a:gs>
                    <a:gs pos="50000">
                      <a:srgbClr val="FFCC00"/>
                    </a:gs>
                    <a:gs pos="100000">
                      <a:srgbClr val="FFFFFF"/>
                    </a:gs>
                  </a:gsLst>
                  <a:lin ang="5400000" scaled="1"/>
                </a:gradFill>
                <a:ln w="9525">
                  <a:solidFill>
                    <a:srgbClr val="000000"/>
                  </a:solidFill>
                  <a:miter lim="800000"/>
                  <a:headEnd/>
                  <a:tailEnd/>
                </a:ln>
              </p:spPr>
              <p:txBody>
                <a:bodyPr/>
                <a:lstStyle/>
                <a:p>
                  <a:endParaRPr lang="de-DE"/>
                </a:p>
              </p:txBody>
            </p:sp>
            <p:sp>
              <p:nvSpPr>
                <p:cNvPr id="9366" name="Rectangle 150"/>
                <p:cNvSpPr>
                  <a:spLocks noChangeAspect="1" noChangeArrowheads="1"/>
                </p:cNvSpPr>
                <p:nvPr/>
              </p:nvSpPr>
              <p:spPr bwMode="auto">
                <a:xfrm>
                  <a:off x="14836" y="12113"/>
                  <a:ext cx="555"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367" name="Rectangle 151"/>
                <p:cNvSpPr>
                  <a:spLocks noChangeAspect="1" noChangeArrowheads="1"/>
                </p:cNvSpPr>
                <p:nvPr/>
              </p:nvSpPr>
              <p:spPr bwMode="auto">
                <a:xfrm>
                  <a:off x="14828" y="10070"/>
                  <a:ext cx="555" cy="12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grpSp>
        <p:sp>
          <p:nvSpPr>
            <p:cNvPr id="9368" name="Line 152"/>
            <p:cNvSpPr>
              <a:spLocks noChangeAspect="1" noChangeShapeType="1"/>
            </p:cNvSpPr>
            <p:nvPr/>
          </p:nvSpPr>
          <p:spPr bwMode="auto">
            <a:xfrm>
              <a:off x="2251" y="3654"/>
              <a:ext cx="221"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369" name="Line 153"/>
            <p:cNvSpPr>
              <a:spLocks noChangeAspect="1" noChangeShapeType="1"/>
            </p:cNvSpPr>
            <p:nvPr/>
          </p:nvSpPr>
          <p:spPr bwMode="auto">
            <a:xfrm>
              <a:off x="3266" y="3654"/>
              <a:ext cx="22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9370" name="Group 154"/>
            <p:cNvGrpSpPr>
              <a:grpSpLocks noChangeAspect="1"/>
            </p:cNvGrpSpPr>
            <p:nvPr/>
          </p:nvGrpSpPr>
          <p:grpSpPr bwMode="auto">
            <a:xfrm>
              <a:off x="2726" y="4935"/>
              <a:ext cx="259" cy="760"/>
              <a:chOff x="2380" y="14660"/>
              <a:chExt cx="280" cy="768"/>
            </a:xfrm>
          </p:grpSpPr>
          <p:sp>
            <p:nvSpPr>
              <p:cNvPr id="9371" name="Oval 155"/>
              <p:cNvSpPr>
                <a:spLocks noChangeAspect="1" noChangeArrowheads="1"/>
              </p:cNvSpPr>
              <p:nvPr/>
            </p:nvSpPr>
            <p:spPr bwMode="auto">
              <a:xfrm>
                <a:off x="2380" y="15332"/>
                <a:ext cx="280" cy="96"/>
              </a:xfrm>
              <a:prstGeom prst="ellipse">
                <a:avLst/>
              </a:prstGeom>
              <a:solidFill>
                <a:srgbClr val="FFFF00"/>
              </a:solidFill>
              <a:ln w="9525">
                <a:solidFill>
                  <a:srgbClr val="000000"/>
                </a:solidFill>
                <a:round/>
                <a:headEnd/>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72" name="Rectangle 156"/>
              <p:cNvSpPr>
                <a:spLocks noChangeAspect="1" noChangeArrowheads="1"/>
              </p:cNvSpPr>
              <p:nvPr/>
            </p:nvSpPr>
            <p:spPr bwMode="auto">
              <a:xfrm>
                <a:off x="2380" y="14700"/>
                <a:ext cx="280" cy="67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type="none" w="sm"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73" name="Oval 157"/>
              <p:cNvSpPr>
                <a:spLocks noChangeAspect="1" noChangeArrowheads="1"/>
              </p:cNvSpPr>
              <p:nvPr/>
            </p:nvSpPr>
            <p:spPr bwMode="auto">
              <a:xfrm>
                <a:off x="2380" y="14660"/>
                <a:ext cx="280" cy="96"/>
              </a:xfrm>
              <a:prstGeom prst="ellipse">
                <a:avLst/>
              </a:prstGeom>
              <a:solidFill>
                <a:srgbClr val="FFFF00"/>
              </a:solidFill>
              <a:ln w="9525">
                <a:solidFill>
                  <a:srgbClr val="000000"/>
                </a:solidFill>
                <a:round/>
                <a:headEnd/>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74" name="Line 158"/>
              <p:cNvSpPr>
                <a:spLocks noChangeAspect="1" noChangeShapeType="1"/>
              </p:cNvSpPr>
              <p:nvPr/>
            </p:nvSpPr>
            <p:spPr bwMode="auto">
              <a:xfrm>
                <a:off x="2380" y="14700"/>
                <a:ext cx="0" cy="675"/>
              </a:xfrm>
              <a:prstGeom prst="line">
                <a:avLst/>
              </a:prstGeom>
              <a:noFill/>
              <a:ln w="9525">
                <a:solidFill>
                  <a:srgbClr val="00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75" name="Line 159"/>
              <p:cNvSpPr>
                <a:spLocks noChangeAspect="1" noChangeShapeType="1"/>
              </p:cNvSpPr>
              <p:nvPr/>
            </p:nvSpPr>
            <p:spPr bwMode="auto">
              <a:xfrm>
                <a:off x="2660" y="14700"/>
                <a:ext cx="0" cy="675"/>
              </a:xfrm>
              <a:prstGeom prst="line">
                <a:avLst/>
              </a:prstGeom>
              <a:noFill/>
              <a:ln w="9525">
                <a:solidFill>
                  <a:srgbClr val="00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9376" name="Rectangle 160"/>
            <p:cNvSpPr>
              <a:spLocks noChangeAspect="1" noChangeArrowheads="1"/>
            </p:cNvSpPr>
            <p:nvPr/>
          </p:nvSpPr>
          <p:spPr bwMode="auto">
            <a:xfrm>
              <a:off x="2361" y="8939"/>
              <a:ext cx="1026" cy="185"/>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377" name="Text Box 161" descr="Штриховой горизонтальный"/>
            <p:cNvSpPr txBox="1">
              <a:spLocks noChangeAspect="1" noChangeArrowheads="1"/>
            </p:cNvSpPr>
            <p:nvPr/>
          </p:nvSpPr>
          <p:spPr bwMode="auto">
            <a:xfrm>
              <a:off x="2360" y="7808"/>
              <a:ext cx="1029" cy="1316"/>
            </a:xfrm>
            <a:prstGeom prst="rect">
              <a:avLst/>
            </a:prstGeom>
            <a:pattFill prst="dashHorz">
              <a:fgClr>
                <a:srgbClr val="CCFFFF"/>
              </a:fgClr>
              <a:bgClr>
                <a:srgbClr val="99CC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endParaRPr lang="ru-RU" sz="800">
                <a:solidFill>
                  <a:srgbClr val="800080"/>
                </a:solidFill>
              </a:endParaRPr>
            </a:p>
            <a:p>
              <a:pPr algn="ctr"/>
              <a:endParaRPr lang="ru-RU" sz="800">
                <a:solidFill>
                  <a:srgbClr val="800080"/>
                </a:solidFill>
              </a:endParaRPr>
            </a:p>
            <a:p>
              <a:pPr algn="ctr"/>
              <a:r>
                <a:rPr lang="en-US" sz="1200" b="1">
                  <a:solidFill>
                    <a:srgbClr val="FF6600"/>
                  </a:solidFill>
                </a:rPr>
                <a:t>Quench</a:t>
              </a:r>
            </a:p>
            <a:p>
              <a:pPr algn="ctr"/>
              <a:r>
                <a:rPr lang="en-US" sz="1200" b="1">
                  <a:solidFill>
                    <a:srgbClr val="FF6600"/>
                  </a:solidFill>
                </a:rPr>
                <a:t>tank</a:t>
              </a:r>
              <a:endParaRPr lang="ru-RU"/>
            </a:p>
          </p:txBody>
        </p:sp>
        <p:sp>
          <p:nvSpPr>
            <p:cNvPr id="9378" name="Oval 162" descr="Штриховой горизонтальный"/>
            <p:cNvSpPr>
              <a:spLocks noChangeAspect="1" noChangeArrowheads="1"/>
            </p:cNvSpPr>
            <p:nvPr/>
          </p:nvSpPr>
          <p:spPr bwMode="auto">
            <a:xfrm>
              <a:off x="2347" y="9025"/>
              <a:ext cx="1051" cy="190"/>
            </a:xfrm>
            <a:prstGeom prst="ellipse">
              <a:avLst/>
            </a:prstGeom>
            <a:pattFill prst="dashHorz">
              <a:fgClr>
                <a:srgbClr val="CCFFFF"/>
              </a:fgClr>
              <a:bgClr>
                <a:srgbClr val="99CCFF"/>
              </a:bgClr>
            </a:pattFill>
            <a:ln w="9525">
              <a:solidFill>
                <a:srgbClr val="000000"/>
              </a:solidFill>
              <a:round/>
              <a:headEnd/>
              <a:tailEnd/>
            </a:ln>
          </p:spPr>
          <p:txBody>
            <a:bodyPr/>
            <a:lstStyle/>
            <a:p>
              <a:endParaRPr lang="de-DE"/>
            </a:p>
          </p:txBody>
        </p:sp>
        <p:sp>
          <p:nvSpPr>
            <p:cNvPr id="9379" name="Oval 163"/>
            <p:cNvSpPr>
              <a:spLocks noChangeAspect="1" noChangeArrowheads="1"/>
            </p:cNvSpPr>
            <p:nvPr/>
          </p:nvSpPr>
          <p:spPr bwMode="auto">
            <a:xfrm>
              <a:off x="2349" y="7725"/>
              <a:ext cx="1049" cy="190"/>
            </a:xfrm>
            <a:prstGeom prst="ellipse">
              <a:avLst/>
            </a:prstGeom>
            <a:solidFill>
              <a:srgbClr val="99CCFF"/>
            </a:solidFill>
            <a:ln w="9525">
              <a:solidFill>
                <a:srgbClr val="000000"/>
              </a:solidFill>
              <a:round/>
              <a:headEnd/>
              <a:tailEnd/>
            </a:ln>
          </p:spPr>
          <p:txBody>
            <a:bodyPr/>
            <a:lstStyle/>
            <a:p>
              <a:endParaRPr lang="de-DE"/>
            </a:p>
          </p:txBody>
        </p:sp>
        <p:sp>
          <p:nvSpPr>
            <p:cNvPr id="9380" name="Line 164"/>
            <p:cNvSpPr>
              <a:spLocks noChangeAspect="1" noChangeShapeType="1"/>
            </p:cNvSpPr>
            <p:nvPr/>
          </p:nvSpPr>
          <p:spPr bwMode="auto">
            <a:xfrm>
              <a:off x="3630" y="7641"/>
              <a:ext cx="664" cy="0"/>
            </a:xfrm>
            <a:prstGeom prst="line">
              <a:avLst/>
            </a:prstGeom>
            <a:noFill/>
            <a:ln w="25400">
              <a:solidFill>
                <a:srgbClr val="0000FF"/>
              </a:solidFill>
              <a:round/>
              <a:headEnd type="stealth" w="med" len="lg"/>
              <a:tailEnd type="none" w="sm" len="lg"/>
            </a:ln>
            <a:extLst>
              <a:ext uri="{909E8E84-426E-40DD-AFC4-6F175D3DCCD1}">
                <a14:hiddenFill xmlns:a14="http://schemas.microsoft.com/office/drawing/2010/main">
                  <a:noFill/>
                </a14:hiddenFill>
              </a:ext>
            </a:extLst>
          </p:spPr>
          <p:txBody>
            <a:bodyPr/>
            <a:lstStyle/>
            <a:p>
              <a:endParaRPr lang="de-DE"/>
            </a:p>
          </p:txBody>
        </p:sp>
        <p:grpSp>
          <p:nvGrpSpPr>
            <p:cNvPr id="9381" name="Group 165"/>
            <p:cNvGrpSpPr>
              <a:grpSpLocks noChangeAspect="1"/>
            </p:cNvGrpSpPr>
            <p:nvPr/>
          </p:nvGrpSpPr>
          <p:grpSpPr bwMode="auto">
            <a:xfrm>
              <a:off x="2671" y="3005"/>
              <a:ext cx="369" cy="256"/>
              <a:chOff x="2576" y="3285"/>
              <a:chExt cx="1288" cy="891"/>
            </a:xfrm>
          </p:grpSpPr>
          <p:sp>
            <p:nvSpPr>
              <p:cNvPr id="9382" name="Rectangle 166"/>
              <p:cNvSpPr>
                <a:spLocks noChangeAspect="1" noChangeArrowheads="1"/>
              </p:cNvSpPr>
              <p:nvPr/>
            </p:nvSpPr>
            <p:spPr bwMode="auto">
              <a:xfrm>
                <a:off x="2590" y="3289"/>
                <a:ext cx="1268" cy="887"/>
              </a:xfrm>
              <a:prstGeom prst="rect">
                <a:avLst/>
              </a:prstGeom>
              <a:solidFill>
                <a:srgbClr val="FFFFFF"/>
              </a:solidFill>
              <a:ln w="9525">
                <a:solidFill>
                  <a:srgbClr val="000000"/>
                </a:solidFill>
                <a:miter lim="800000"/>
                <a:headEnd/>
                <a:tailEnd/>
              </a:ln>
            </p:spPr>
            <p:txBody>
              <a:bodyPr/>
              <a:lstStyle/>
              <a:p>
                <a:endParaRPr lang="de-DE"/>
              </a:p>
            </p:txBody>
          </p:sp>
          <p:sp>
            <p:nvSpPr>
              <p:cNvPr id="9383" name="Freeform 167"/>
              <p:cNvSpPr>
                <a:spLocks noChangeAspect="1"/>
              </p:cNvSpPr>
              <p:nvPr/>
            </p:nvSpPr>
            <p:spPr bwMode="auto">
              <a:xfrm>
                <a:off x="2576" y="3289"/>
                <a:ext cx="468" cy="887"/>
              </a:xfrm>
              <a:custGeom>
                <a:avLst/>
                <a:gdLst>
                  <a:gd name="T0" fmla="*/ 0 w 468"/>
                  <a:gd name="T1" fmla="*/ 0 h 887"/>
                  <a:gd name="T2" fmla="*/ 468 w 468"/>
                  <a:gd name="T3" fmla="*/ 459 h 887"/>
                  <a:gd name="T4" fmla="*/ 0 w 468"/>
                  <a:gd name="T5" fmla="*/ 887 h 887"/>
                  <a:gd name="T6" fmla="*/ 0 w 468"/>
                  <a:gd name="T7" fmla="*/ 0 h 887"/>
                </a:gdLst>
                <a:ahLst/>
                <a:cxnLst>
                  <a:cxn ang="0">
                    <a:pos x="T0" y="T1"/>
                  </a:cxn>
                  <a:cxn ang="0">
                    <a:pos x="T2" y="T3"/>
                  </a:cxn>
                  <a:cxn ang="0">
                    <a:pos x="T4" y="T5"/>
                  </a:cxn>
                  <a:cxn ang="0">
                    <a:pos x="T6" y="T7"/>
                  </a:cxn>
                </a:cxnLst>
                <a:rect l="0" t="0" r="r" b="b"/>
                <a:pathLst>
                  <a:path w="468" h="887">
                    <a:moveTo>
                      <a:pt x="0" y="0"/>
                    </a:moveTo>
                    <a:lnTo>
                      <a:pt x="468" y="459"/>
                    </a:lnTo>
                    <a:lnTo>
                      <a:pt x="0" y="887"/>
                    </a:lnTo>
                    <a:lnTo>
                      <a:pt x="0" y="0"/>
                    </a:lnTo>
                    <a:close/>
                  </a:path>
                </a:pathLst>
              </a:custGeom>
              <a:solidFill>
                <a:srgbClr val="FFFFFF"/>
              </a:solidFill>
              <a:ln w="9525">
                <a:solidFill>
                  <a:srgbClr val="000000"/>
                </a:solidFill>
                <a:round/>
                <a:headEnd/>
                <a:tailEnd/>
              </a:ln>
            </p:spPr>
            <p:txBody>
              <a:bodyPr/>
              <a:lstStyle/>
              <a:p>
                <a:endParaRPr lang="de-DE"/>
              </a:p>
            </p:txBody>
          </p:sp>
          <p:sp>
            <p:nvSpPr>
              <p:cNvPr id="9384" name="Freeform 168"/>
              <p:cNvSpPr>
                <a:spLocks noChangeAspect="1"/>
              </p:cNvSpPr>
              <p:nvPr/>
            </p:nvSpPr>
            <p:spPr bwMode="auto">
              <a:xfrm flipH="1">
                <a:off x="3396" y="3285"/>
                <a:ext cx="468" cy="887"/>
              </a:xfrm>
              <a:custGeom>
                <a:avLst/>
                <a:gdLst>
                  <a:gd name="T0" fmla="*/ 0 w 468"/>
                  <a:gd name="T1" fmla="*/ 0 h 887"/>
                  <a:gd name="T2" fmla="*/ 468 w 468"/>
                  <a:gd name="T3" fmla="*/ 459 h 887"/>
                  <a:gd name="T4" fmla="*/ 0 w 468"/>
                  <a:gd name="T5" fmla="*/ 887 h 887"/>
                  <a:gd name="T6" fmla="*/ 0 w 468"/>
                  <a:gd name="T7" fmla="*/ 0 h 887"/>
                </a:gdLst>
                <a:ahLst/>
                <a:cxnLst>
                  <a:cxn ang="0">
                    <a:pos x="T0" y="T1"/>
                  </a:cxn>
                  <a:cxn ang="0">
                    <a:pos x="T2" y="T3"/>
                  </a:cxn>
                  <a:cxn ang="0">
                    <a:pos x="T4" y="T5"/>
                  </a:cxn>
                  <a:cxn ang="0">
                    <a:pos x="T6" y="T7"/>
                  </a:cxn>
                </a:cxnLst>
                <a:rect l="0" t="0" r="r" b="b"/>
                <a:pathLst>
                  <a:path w="468" h="887">
                    <a:moveTo>
                      <a:pt x="0" y="0"/>
                    </a:moveTo>
                    <a:lnTo>
                      <a:pt x="468" y="459"/>
                    </a:lnTo>
                    <a:lnTo>
                      <a:pt x="0" y="887"/>
                    </a:lnTo>
                    <a:lnTo>
                      <a:pt x="0" y="0"/>
                    </a:lnTo>
                    <a:close/>
                  </a:path>
                </a:pathLst>
              </a:custGeom>
              <a:solidFill>
                <a:srgbClr val="FFFFFF"/>
              </a:solidFill>
              <a:ln w="9525">
                <a:solidFill>
                  <a:srgbClr val="000000"/>
                </a:solidFill>
                <a:round/>
                <a:headEnd/>
                <a:tailEnd/>
              </a:ln>
            </p:spPr>
            <p:txBody>
              <a:bodyPr/>
              <a:lstStyle/>
              <a:p>
                <a:endParaRPr lang="de-DE"/>
              </a:p>
            </p:txBody>
          </p:sp>
        </p:grpSp>
        <p:sp>
          <p:nvSpPr>
            <p:cNvPr id="9385" name="Rectangle 169"/>
            <p:cNvSpPr>
              <a:spLocks noChangeAspect="1" noChangeArrowheads="1"/>
            </p:cNvSpPr>
            <p:nvPr/>
          </p:nvSpPr>
          <p:spPr bwMode="auto">
            <a:xfrm>
              <a:off x="2793" y="2124"/>
              <a:ext cx="128" cy="2862"/>
            </a:xfrm>
            <a:prstGeom prst="rect">
              <a:avLst/>
            </a:prstGeom>
            <a:gradFill rotWithShape="0">
              <a:gsLst>
                <a:gs pos="0">
                  <a:srgbClr val="FFFFFF"/>
                </a:gs>
                <a:gs pos="100000">
                  <a:srgbClr val="FFFF00"/>
                </a:gs>
              </a:gsLst>
              <a:lin ang="5400000" scaled="1"/>
            </a:gradFill>
            <a:ln w="9525">
              <a:solidFill>
                <a:srgbClr val="000000"/>
              </a:solidFill>
              <a:miter lim="800000"/>
              <a:headEnd/>
              <a:tailEnd/>
            </a:ln>
          </p:spPr>
          <p:txBody>
            <a:bodyPr/>
            <a:lstStyle/>
            <a:p>
              <a:endParaRPr lang="de-DE"/>
            </a:p>
          </p:txBody>
        </p:sp>
        <p:sp>
          <p:nvSpPr>
            <p:cNvPr id="9386" name="Line 170"/>
            <p:cNvSpPr>
              <a:spLocks noChangeAspect="1" noChangeShapeType="1"/>
            </p:cNvSpPr>
            <p:nvPr/>
          </p:nvSpPr>
          <p:spPr bwMode="auto">
            <a:xfrm>
              <a:off x="2860" y="1884"/>
              <a:ext cx="0" cy="1059"/>
            </a:xfrm>
            <a:prstGeom prst="line">
              <a:avLst/>
            </a:prstGeom>
            <a:noFill/>
            <a:ln w="25400">
              <a:solidFill>
                <a:srgbClr val="0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387" name="Freeform 171"/>
            <p:cNvSpPr>
              <a:spLocks/>
            </p:cNvSpPr>
            <p:nvPr/>
          </p:nvSpPr>
          <p:spPr bwMode="auto">
            <a:xfrm>
              <a:off x="2724" y="6381"/>
              <a:ext cx="390" cy="1260"/>
            </a:xfrm>
            <a:custGeom>
              <a:avLst/>
              <a:gdLst>
                <a:gd name="T0" fmla="*/ 390 w 390"/>
                <a:gd name="T1" fmla="*/ 1260 h 1260"/>
                <a:gd name="T2" fmla="*/ 30 w 390"/>
                <a:gd name="T3" fmla="*/ 1080 h 1260"/>
                <a:gd name="T4" fmla="*/ 210 w 390"/>
                <a:gd name="T5" fmla="*/ 720 h 1260"/>
                <a:gd name="T6" fmla="*/ 210 w 390"/>
                <a:gd name="T7" fmla="*/ 360 h 1260"/>
                <a:gd name="T8" fmla="*/ 210 w 390"/>
                <a:gd name="T9" fmla="*/ 0 h 1260"/>
              </a:gdLst>
              <a:ahLst/>
              <a:cxnLst>
                <a:cxn ang="0">
                  <a:pos x="T0" y="T1"/>
                </a:cxn>
                <a:cxn ang="0">
                  <a:pos x="T2" y="T3"/>
                </a:cxn>
                <a:cxn ang="0">
                  <a:pos x="T4" y="T5"/>
                </a:cxn>
                <a:cxn ang="0">
                  <a:pos x="T6" y="T7"/>
                </a:cxn>
                <a:cxn ang="0">
                  <a:pos x="T8" y="T9"/>
                </a:cxn>
              </a:cxnLst>
              <a:rect l="0" t="0" r="r" b="b"/>
              <a:pathLst>
                <a:path w="390" h="1260">
                  <a:moveTo>
                    <a:pt x="390" y="1260"/>
                  </a:moveTo>
                  <a:cubicBezTo>
                    <a:pt x="225" y="1215"/>
                    <a:pt x="60" y="1170"/>
                    <a:pt x="30" y="1080"/>
                  </a:cubicBezTo>
                  <a:cubicBezTo>
                    <a:pt x="0" y="990"/>
                    <a:pt x="180" y="840"/>
                    <a:pt x="210" y="720"/>
                  </a:cubicBezTo>
                  <a:cubicBezTo>
                    <a:pt x="240" y="600"/>
                    <a:pt x="210" y="480"/>
                    <a:pt x="210" y="360"/>
                  </a:cubicBezTo>
                  <a:cubicBezTo>
                    <a:pt x="210" y="240"/>
                    <a:pt x="210" y="120"/>
                    <a:pt x="210" y="0"/>
                  </a:cubicBezTo>
                </a:path>
              </a:pathLst>
            </a:custGeom>
            <a:noFill/>
            <a:ln w="25400">
              <a:solidFill>
                <a:srgbClr val="3366FF"/>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8" name="Freeform 172"/>
            <p:cNvSpPr>
              <a:spLocks/>
            </p:cNvSpPr>
            <p:nvPr/>
          </p:nvSpPr>
          <p:spPr bwMode="auto">
            <a:xfrm>
              <a:off x="2874" y="3360"/>
              <a:ext cx="198" cy="2489"/>
            </a:xfrm>
            <a:custGeom>
              <a:avLst/>
              <a:gdLst>
                <a:gd name="T0" fmla="*/ 23 w 198"/>
                <a:gd name="T1" fmla="*/ 2075 h 2489"/>
                <a:gd name="T2" fmla="*/ 23 w 198"/>
                <a:gd name="T3" fmla="*/ 2435 h 2489"/>
                <a:gd name="T4" fmla="*/ 160 w 198"/>
                <a:gd name="T5" fmla="*/ 2400 h 2489"/>
                <a:gd name="T6" fmla="*/ 195 w 198"/>
                <a:gd name="T7" fmla="*/ 2091 h 2489"/>
                <a:gd name="T8" fmla="*/ 177 w 198"/>
                <a:gd name="T9" fmla="*/ 1509 h 2489"/>
                <a:gd name="T10" fmla="*/ 160 w 198"/>
                <a:gd name="T11" fmla="*/ 771 h 2489"/>
                <a:gd name="T12" fmla="*/ 123 w 198"/>
                <a:gd name="T13" fmla="*/ 316 h 2489"/>
                <a:gd name="T14" fmla="*/ 193 w 198"/>
                <a:gd name="T15" fmla="*/ 0 h 2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489">
                  <a:moveTo>
                    <a:pt x="23" y="2075"/>
                  </a:moveTo>
                  <a:cubicBezTo>
                    <a:pt x="20" y="2135"/>
                    <a:pt x="0" y="2381"/>
                    <a:pt x="23" y="2435"/>
                  </a:cubicBezTo>
                  <a:cubicBezTo>
                    <a:pt x="46" y="2489"/>
                    <a:pt x="131" y="2457"/>
                    <a:pt x="160" y="2400"/>
                  </a:cubicBezTo>
                  <a:cubicBezTo>
                    <a:pt x="189" y="2343"/>
                    <a:pt x="192" y="2239"/>
                    <a:pt x="195" y="2091"/>
                  </a:cubicBezTo>
                  <a:cubicBezTo>
                    <a:pt x="198" y="1943"/>
                    <a:pt x="183" y="1729"/>
                    <a:pt x="177" y="1509"/>
                  </a:cubicBezTo>
                  <a:cubicBezTo>
                    <a:pt x="171" y="1289"/>
                    <a:pt x="169" y="970"/>
                    <a:pt x="160" y="771"/>
                  </a:cubicBezTo>
                  <a:cubicBezTo>
                    <a:pt x="151" y="572"/>
                    <a:pt x="118" y="444"/>
                    <a:pt x="123" y="316"/>
                  </a:cubicBezTo>
                  <a:cubicBezTo>
                    <a:pt x="128" y="188"/>
                    <a:pt x="179" y="66"/>
                    <a:pt x="193" y="0"/>
                  </a:cubicBezTo>
                </a:path>
              </a:pathLst>
            </a:custGeom>
            <a:noFill/>
            <a:ln w="25400">
              <a:solidFill>
                <a:srgbClr val="FF00FF"/>
              </a:solidFill>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9" name="Text Box 173"/>
            <p:cNvSpPr txBox="1">
              <a:spLocks noChangeArrowheads="1"/>
            </p:cNvSpPr>
            <p:nvPr/>
          </p:nvSpPr>
          <p:spPr bwMode="auto">
            <a:xfrm>
              <a:off x="1519" y="957"/>
              <a:ext cx="2842"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solidFill>
                    <a:srgbClr val="0000FF"/>
                  </a:solidFill>
                </a:rPr>
                <a:t>Ar </a:t>
              </a:r>
              <a:br>
                <a:rPr lang="en-US" b="1">
                  <a:solidFill>
                    <a:srgbClr val="0000FF"/>
                  </a:solidFill>
                </a:rPr>
              </a:br>
              <a:r>
                <a:rPr lang="en-US" b="1">
                  <a:solidFill>
                    <a:srgbClr val="0000FF"/>
                  </a:solidFill>
                </a:rPr>
                <a:t>carrier gas</a:t>
              </a:r>
              <a:endParaRPr lang="ru-RU"/>
            </a:p>
          </p:txBody>
        </p:sp>
        <p:sp>
          <p:nvSpPr>
            <p:cNvPr id="9390" name="Text Box 174"/>
            <p:cNvSpPr txBox="1">
              <a:spLocks noChangeArrowheads="1"/>
            </p:cNvSpPr>
            <p:nvPr/>
          </p:nvSpPr>
          <p:spPr bwMode="auto">
            <a:xfrm>
              <a:off x="3315" y="2652"/>
              <a:ext cx="23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FF00FF"/>
                  </a:solidFill>
                </a:rPr>
                <a:t>Ar, </a:t>
              </a:r>
              <a:r>
                <a:rPr lang="en-US" b="1" baseline="30000">
                  <a:solidFill>
                    <a:srgbClr val="FF00FF"/>
                  </a:solidFill>
                </a:rPr>
                <a:t>85</a:t>
              </a:r>
              <a:r>
                <a:rPr lang="en-US" b="1">
                  <a:solidFill>
                    <a:srgbClr val="FF00FF"/>
                  </a:solidFill>
                </a:rPr>
                <a:t>Kr, Xe</a:t>
              </a:r>
              <a:endParaRPr lang="ru-RU"/>
            </a:p>
          </p:txBody>
        </p:sp>
        <p:sp>
          <p:nvSpPr>
            <p:cNvPr id="9391" name="AutoShape 175"/>
            <p:cNvSpPr>
              <a:spLocks noChangeArrowheads="1"/>
            </p:cNvSpPr>
            <p:nvPr/>
          </p:nvSpPr>
          <p:spPr bwMode="auto">
            <a:xfrm>
              <a:off x="6097" y="3129"/>
              <a:ext cx="549" cy="939"/>
            </a:xfrm>
            <a:prstGeom prst="can">
              <a:avLst>
                <a:gd name="adj" fmla="val 42760"/>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grpSp>
          <p:nvGrpSpPr>
            <p:cNvPr id="9392" name="Group 176"/>
            <p:cNvGrpSpPr>
              <a:grpSpLocks/>
            </p:cNvGrpSpPr>
            <p:nvPr/>
          </p:nvGrpSpPr>
          <p:grpSpPr bwMode="auto">
            <a:xfrm>
              <a:off x="6052" y="3331"/>
              <a:ext cx="653" cy="444"/>
              <a:chOff x="5572" y="3331"/>
              <a:chExt cx="653" cy="444"/>
            </a:xfrm>
          </p:grpSpPr>
          <p:sp>
            <p:nvSpPr>
              <p:cNvPr id="9393" name="Arc 177"/>
              <p:cNvSpPr>
                <a:spLocks/>
              </p:cNvSpPr>
              <p:nvPr/>
            </p:nvSpPr>
            <p:spPr bwMode="auto">
              <a:xfrm rot="20925490" flipV="1">
                <a:off x="5895" y="3331"/>
                <a:ext cx="324"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4" name="Arc 178"/>
              <p:cNvSpPr>
                <a:spLocks/>
              </p:cNvSpPr>
              <p:nvPr/>
            </p:nvSpPr>
            <p:spPr bwMode="auto">
              <a:xfrm rot="-674510" flipH="1" flipV="1">
                <a:off x="5579" y="3396"/>
                <a:ext cx="324"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5" name="Arc 179"/>
              <p:cNvSpPr>
                <a:spLocks/>
              </p:cNvSpPr>
              <p:nvPr/>
            </p:nvSpPr>
            <p:spPr bwMode="auto">
              <a:xfrm rot="20925490" flipV="1">
                <a:off x="5899" y="3484"/>
                <a:ext cx="324"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6" name="Arc 180"/>
              <p:cNvSpPr>
                <a:spLocks/>
              </p:cNvSpPr>
              <p:nvPr/>
            </p:nvSpPr>
            <p:spPr bwMode="auto">
              <a:xfrm rot="-674510" flipH="1" flipV="1">
                <a:off x="5572" y="3546"/>
                <a:ext cx="337"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7" name="Arc 181"/>
              <p:cNvSpPr>
                <a:spLocks/>
              </p:cNvSpPr>
              <p:nvPr/>
            </p:nvSpPr>
            <p:spPr bwMode="auto">
              <a:xfrm rot="20925490" flipV="1">
                <a:off x="5901" y="3621"/>
                <a:ext cx="324"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8" name="Arc 182"/>
              <p:cNvSpPr>
                <a:spLocks/>
              </p:cNvSpPr>
              <p:nvPr/>
            </p:nvSpPr>
            <p:spPr bwMode="auto">
              <a:xfrm rot="-674510" flipH="1" flipV="1">
                <a:off x="5580" y="3676"/>
                <a:ext cx="324" cy="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9399" name="Text Box 183"/>
            <p:cNvSpPr txBox="1">
              <a:spLocks noChangeArrowheads="1"/>
            </p:cNvSpPr>
            <p:nvPr/>
          </p:nvSpPr>
          <p:spPr bwMode="auto">
            <a:xfrm>
              <a:off x="5709" y="2394"/>
              <a:ext cx="2012"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p>
              <a:r>
                <a:rPr lang="en-US" b="1">
                  <a:solidFill>
                    <a:srgbClr val="000080"/>
                  </a:solidFill>
                  <a:latin typeface="Symbol" pitchFamily="18" charset="2"/>
                </a:rPr>
                <a:t>g </a:t>
              </a:r>
              <a:r>
                <a:rPr lang="en-US" b="1">
                  <a:solidFill>
                    <a:srgbClr val="000080"/>
                  </a:solidFill>
                </a:rPr>
                <a:t>- detector</a:t>
              </a:r>
              <a:endParaRPr lang="ru-RU"/>
            </a:p>
          </p:txBody>
        </p:sp>
        <p:sp>
          <p:nvSpPr>
            <p:cNvPr id="9400" name="Line 184"/>
            <p:cNvSpPr>
              <a:spLocks noChangeShapeType="1"/>
            </p:cNvSpPr>
            <p:nvPr/>
          </p:nvSpPr>
          <p:spPr bwMode="auto">
            <a:xfrm flipV="1">
              <a:off x="6643" y="3709"/>
              <a:ext cx="1276" cy="12"/>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401" name="AutoShape 185"/>
            <p:cNvSpPr>
              <a:spLocks noChangeArrowheads="1"/>
            </p:cNvSpPr>
            <p:nvPr/>
          </p:nvSpPr>
          <p:spPr bwMode="auto">
            <a:xfrm rot="5400000">
              <a:off x="7993" y="3587"/>
              <a:ext cx="71" cy="253"/>
            </a:xfrm>
            <a:prstGeom prst="can">
              <a:avLst>
                <a:gd name="adj" fmla="val 3739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02" name="AutoShape 186"/>
            <p:cNvSpPr>
              <a:spLocks noChangeArrowheads="1"/>
            </p:cNvSpPr>
            <p:nvPr/>
          </p:nvSpPr>
          <p:spPr bwMode="auto">
            <a:xfrm rot="5400000">
              <a:off x="8073" y="3645"/>
              <a:ext cx="248" cy="143"/>
            </a:xfrm>
            <a:prstGeom prst="can">
              <a:avLst>
                <a:gd name="adj" fmla="val 25000"/>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03" name="AutoShape 187"/>
            <p:cNvSpPr>
              <a:spLocks noChangeArrowheads="1"/>
            </p:cNvSpPr>
            <p:nvPr/>
          </p:nvSpPr>
          <p:spPr bwMode="auto">
            <a:xfrm>
              <a:off x="8198" y="3437"/>
              <a:ext cx="1309" cy="497"/>
            </a:xfrm>
            <a:prstGeom prst="cube">
              <a:avLst>
                <a:gd name="adj" fmla="val 19750"/>
              </a:avLst>
            </a:prstGeom>
            <a:gradFill rotWithShape="1">
              <a:gsLst>
                <a:gs pos="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de-DE"/>
            </a:p>
          </p:txBody>
        </p:sp>
        <p:sp>
          <p:nvSpPr>
            <p:cNvPr id="9404" name="AutoShape 188"/>
            <p:cNvSpPr>
              <a:spLocks noChangeArrowheads="1"/>
            </p:cNvSpPr>
            <p:nvPr/>
          </p:nvSpPr>
          <p:spPr bwMode="auto">
            <a:xfrm>
              <a:off x="8201" y="2306"/>
              <a:ext cx="1141" cy="1226"/>
            </a:xfrm>
            <a:prstGeom prst="cube">
              <a:avLst>
                <a:gd name="adj" fmla="val 7259"/>
              </a:avLst>
            </a:prstGeom>
            <a:gradFill rotWithShape="1">
              <a:gsLst>
                <a:gs pos="0">
                  <a:srgbClr val="FFFFFF"/>
                </a:gs>
                <a:gs pos="100000">
                  <a:srgbClr val="FFFFFF">
                    <a:gamma/>
                    <a:shade val="46275"/>
                    <a:invGamma/>
                  </a:srgbClr>
                </a:gs>
              </a:gsLst>
              <a:lin ang="2700000" scaled="1"/>
            </a:gradFill>
            <a:ln w="9525">
              <a:solidFill>
                <a:srgbClr val="000000"/>
              </a:solidFill>
              <a:miter lim="800000"/>
              <a:headEnd/>
              <a:tailEnd/>
            </a:ln>
          </p:spPr>
          <p:txBody>
            <a:bodyPr/>
            <a:lstStyle/>
            <a:p>
              <a:endParaRPr lang="de-DE"/>
            </a:p>
          </p:txBody>
        </p:sp>
        <p:sp>
          <p:nvSpPr>
            <p:cNvPr id="9405" name="Text Box 189"/>
            <p:cNvSpPr txBox="1">
              <a:spLocks noChangeArrowheads="1"/>
            </p:cNvSpPr>
            <p:nvPr/>
          </p:nvSpPr>
          <p:spPr bwMode="auto">
            <a:xfrm>
              <a:off x="8293" y="2654"/>
              <a:ext cx="97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a:solidFill>
                    <a:srgbClr val="000080"/>
                  </a:solidFill>
                </a:rPr>
                <a:t>MFM</a:t>
              </a:r>
              <a:endParaRPr lang="ru-RU"/>
            </a:p>
          </p:txBody>
        </p:sp>
        <p:sp>
          <p:nvSpPr>
            <p:cNvPr id="9406" name="AutoShape 190"/>
            <p:cNvSpPr>
              <a:spLocks noChangeArrowheads="1"/>
            </p:cNvSpPr>
            <p:nvPr/>
          </p:nvSpPr>
          <p:spPr bwMode="auto">
            <a:xfrm rot="5400000">
              <a:off x="11127" y="3549"/>
              <a:ext cx="71" cy="253"/>
            </a:xfrm>
            <a:prstGeom prst="can">
              <a:avLst>
                <a:gd name="adj" fmla="val 3739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07" name="AutoShape 191"/>
            <p:cNvSpPr>
              <a:spLocks noChangeArrowheads="1"/>
            </p:cNvSpPr>
            <p:nvPr/>
          </p:nvSpPr>
          <p:spPr bwMode="auto">
            <a:xfrm rot="5400000">
              <a:off x="11207" y="3607"/>
              <a:ext cx="248" cy="143"/>
            </a:xfrm>
            <a:prstGeom prst="can">
              <a:avLst>
                <a:gd name="adj" fmla="val 25000"/>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08" name="AutoShape 192"/>
            <p:cNvSpPr>
              <a:spLocks noChangeArrowheads="1"/>
            </p:cNvSpPr>
            <p:nvPr/>
          </p:nvSpPr>
          <p:spPr bwMode="auto">
            <a:xfrm rot="5400000">
              <a:off x="11976" y="2883"/>
              <a:ext cx="335" cy="1588"/>
            </a:xfrm>
            <a:prstGeom prst="can">
              <a:avLst>
                <a:gd name="adj" fmla="val 15516"/>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09" name="AutoShape 193"/>
            <p:cNvSpPr>
              <a:spLocks noChangeArrowheads="1"/>
            </p:cNvSpPr>
            <p:nvPr/>
          </p:nvSpPr>
          <p:spPr bwMode="auto">
            <a:xfrm rot="5400000">
              <a:off x="12852" y="3607"/>
              <a:ext cx="248" cy="143"/>
            </a:xfrm>
            <a:prstGeom prst="can">
              <a:avLst>
                <a:gd name="adj" fmla="val 25000"/>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10" name="AutoShape 194"/>
            <p:cNvSpPr>
              <a:spLocks noChangeArrowheads="1"/>
            </p:cNvSpPr>
            <p:nvPr/>
          </p:nvSpPr>
          <p:spPr bwMode="auto">
            <a:xfrm rot="5400000">
              <a:off x="9400" y="3618"/>
              <a:ext cx="248" cy="143"/>
            </a:xfrm>
            <a:prstGeom prst="can">
              <a:avLst>
                <a:gd name="adj" fmla="val 25000"/>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11" name="AutoShape 195"/>
            <p:cNvSpPr>
              <a:spLocks noChangeArrowheads="1"/>
            </p:cNvSpPr>
            <p:nvPr/>
          </p:nvSpPr>
          <p:spPr bwMode="auto">
            <a:xfrm rot="5400000">
              <a:off x="9662" y="3561"/>
              <a:ext cx="71" cy="253"/>
            </a:xfrm>
            <a:prstGeom prst="can">
              <a:avLst>
                <a:gd name="adj" fmla="val 3739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12" name="AutoShape 196"/>
            <p:cNvSpPr>
              <a:spLocks noChangeArrowheads="1"/>
            </p:cNvSpPr>
            <p:nvPr/>
          </p:nvSpPr>
          <p:spPr bwMode="auto">
            <a:xfrm rot="5400000">
              <a:off x="13113" y="3549"/>
              <a:ext cx="71" cy="253"/>
            </a:xfrm>
            <a:prstGeom prst="can">
              <a:avLst>
                <a:gd name="adj" fmla="val 3739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13" name="AutoShape 197"/>
            <p:cNvSpPr>
              <a:spLocks noChangeArrowheads="1"/>
            </p:cNvSpPr>
            <p:nvPr/>
          </p:nvSpPr>
          <p:spPr bwMode="auto">
            <a:xfrm rot="10800000" flipV="1">
              <a:off x="12099" y="2150"/>
              <a:ext cx="71" cy="1380"/>
            </a:xfrm>
            <a:prstGeom prst="can">
              <a:avLst>
                <a:gd name="adj" fmla="val 53451"/>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grpSp>
          <p:nvGrpSpPr>
            <p:cNvPr id="9414" name="Group 198"/>
            <p:cNvGrpSpPr>
              <a:grpSpLocks/>
            </p:cNvGrpSpPr>
            <p:nvPr/>
          </p:nvGrpSpPr>
          <p:grpSpPr bwMode="auto">
            <a:xfrm>
              <a:off x="10278" y="950"/>
              <a:ext cx="3799" cy="1226"/>
              <a:chOff x="12290" y="1351"/>
              <a:chExt cx="3799" cy="1226"/>
            </a:xfrm>
          </p:grpSpPr>
          <p:sp>
            <p:nvSpPr>
              <p:cNvPr id="9415" name="AutoShape 199"/>
              <p:cNvSpPr>
                <a:spLocks noChangeArrowheads="1"/>
              </p:cNvSpPr>
              <p:nvPr/>
            </p:nvSpPr>
            <p:spPr bwMode="auto">
              <a:xfrm>
                <a:off x="12290" y="1351"/>
                <a:ext cx="3799" cy="1226"/>
              </a:xfrm>
              <a:prstGeom prst="cube">
                <a:avLst>
                  <a:gd name="adj" fmla="val 7259"/>
                </a:avLst>
              </a:prstGeom>
              <a:gradFill rotWithShape="1">
                <a:gsLst>
                  <a:gs pos="0">
                    <a:srgbClr val="FFFFFF"/>
                  </a:gs>
                  <a:gs pos="100000">
                    <a:srgbClr val="FFFFFF">
                      <a:gamma/>
                      <a:shade val="46275"/>
                      <a:invGamma/>
                    </a:srgbClr>
                  </a:gs>
                </a:gsLst>
                <a:lin ang="2700000" scaled="1"/>
              </a:gradFill>
              <a:ln w="9525">
                <a:solidFill>
                  <a:srgbClr val="000000"/>
                </a:solidFill>
                <a:miter lim="800000"/>
                <a:headEnd/>
                <a:tailEnd/>
              </a:ln>
            </p:spPr>
            <p:txBody>
              <a:bodyPr/>
              <a:lstStyle/>
              <a:p>
                <a:endParaRPr lang="de-DE"/>
              </a:p>
            </p:txBody>
          </p:sp>
          <p:sp>
            <p:nvSpPr>
              <p:cNvPr id="9416" name="Text Box 200"/>
              <p:cNvSpPr txBox="1">
                <a:spLocks noChangeArrowheads="1"/>
              </p:cNvSpPr>
              <p:nvPr/>
            </p:nvSpPr>
            <p:spPr bwMode="auto">
              <a:xfrm>
                <a:off x="12411" y="1727"/>
                <a:ext cx="366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a:solidFill>
                      <a:srgbClr val="000080"/>
                    </a:solidFill>
                  </a:rPr>
                  <a:t>mass-spectrometer</a:t>
                </a:r>
                <a:endParaRPr lang="ru-RU"/>
              </a:p>
            </p:txBody>
          </p:sp>
        </p:grpSp>
        <p:sp>
          <p:nvSpPr>
            <p:cNvPr id="9417" name="Line 201"/>
            <p:cNvSpPr>
              <a:spLocks noChangeShapeType="1"/>
            </p:cNvSpPr>
            <p:nvPr/>
          </p:nvSpPr>
          <p:spPr bwMode="auto">
            <a:xfrm flipV="1">
              <a:off x="13287" y="3661"/>
              <a:ext cx="621" cy="5"/>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418" name="AutoShape 202"/>
            <p:cNvSpPr>
              <a:spLocks noChangeArrowheads="1"/>
            </p:cNvSpPr>
            <p:nvPr/>
          </p:nvSpPr>
          <p:spPr bwMode="auto">
            <a:xfrm rot="5400000">
              <a:off x="3480" y="7518"/>
              <a:ext cx="71" cy="253"/>
            </a:xfrm>
            <a:prstGeom prst="can">
              <a:avLst>
                <a:gd name="adj" fmla="val 3739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19" name="AutoShape 203"/>
            <p:cNvSpPr>
              <a:spLocks noChangeArrowheads="1"/>
            </p:cNvSpPr>
            <p:nvPr/>
          </p:nvSpPr>
          <p:spPr bwMode="auto">
            <a:xfrm rot="5400000">
              <a:off x="3204" y="3165"/>
              <a:ext cx="71" cy="253"/>
            </a:xfrm>
            <a:prstGeom prst="can">
              <a:avLst>
                <a:gd name="adj" fmla="val 3739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de-DE"/>
            </a:p>
          </p:txBody>
        </p:sp>
        <p:sp>
          <p:nvSpPr>
            <p:cNvPr id="9420" name="Line 204"/>
            <p:cNvSpPr>
              <a:spLocks noChangeShapeType="1"/>
            </p:cNvSpPr>
            <p:nvPr/>
          </p:nvSpPr>
          <p:spPr bwMode="auto">
            <a:xfrm flipV="1">
              <a:off x="3374" y="3273"/>
              <a:ext cx="1626" cy="7"/>
            </a:xfrm>
            <a:prstGeom prst="line">
              <a:avLst/>
            </a:prstGeom>
            <a:noFill/>
            <a:ln w="25400">
              <a:solidFill>
                <a:srgbClr val="FF00FF"/>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9421" name="Text Box 205"/>
            <p:cNvSpPr txBox="1">
              <a:spLocks noChangeArrowheads="1"/>
            </p:cNvSpPr>
            <p:nvPr/>
          </p:nvSpPr>
          <p:spPr bwMode="auto">
            <a:xfrm>
              <a:off x="3180" y="7748"/>
              <a:ext cx="1773" cy="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solidFill>
                    <a:srgbClr val="0000FF"/>
                  </a:solidFill>
                </a:rPr>
                <a:t>Ar </a:t>
              </a:r>
              <a:br>
                <a:rPr lang="en-US" b="1">
                  <a:solidFill>
                    <a:srgbClr val="0000FF"/>
                  </a:solidFill>
                </a:rPr>
              </a:br>
              <a:r>
                <a:rPr lang="en-US" b="1">
                  <a:solidFill>
                    <a:srgbClr val="0000FF"/>
                  </a:solidFill>
                </a:rPr>
                <a:t>carrier </a:t>
              </a:r>
              <a:br>
                <a:rPr lang="en-US" b="1">
                  <a:solidFill>
                    <a:srgbClr val="0000FF"/>
                  </a:solidFill>
                </a:rPr>
              </a:br>
              <a:r>
                <a:rPr lang="en-US" b="1">
                  <a:solidFill>
                    <a:srgbClr val="0000FF"/>
                  </a:solidFill>
                </a:rPr>
                <a:t>gas</a:t>
              </a:r>
              <a:endParaRPr lang="ru-RU"/>
            </a:p>
          </p:txBody>
        </p:sp>
        <p:pic>
          <p:nvPicPr>
            <p:cNvPr id="9422" name="Picture 206" descr="Без имени-1"/>
            <p:cNvPicPr>
              <a:picLocks noChangeAspect="1" noChangeArrowheads="1"/>
            </p:cNvPicPr>
            <p:nvPr/>
          </p:nvPicPr>
          <p:blipFill>
            <a:blip r:embed="rId2">
              <a:extLst>
                <a:ext uri="{28A0092B-C50C-407E-A947-70E740481C1C}">
                  <a14:useLocalDpi xmlns:a14="http://schemas.microsoft.com/office/drawing/2010/main" val="0"/>
                </a:ext>
              </a:extLst>
            </a:blip>
            <a:srcRect t="6528"/>
            <a:stretch>
              <a:fillRect/>
            </a:stretch>
          </p:blipFill>
          <p:spPr bwMode="auto">
            <a:xfrm>
              <a:off x="5524" y="4721"/>
              <a:ext cx="1698" cy="1346"/>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423" name="Text Box 207"/>
            <p:cNvSpPr txBox="1">
              <a:spLocks noChangeArrowheads="1"/>
            </p:cNvSpPr>
            <p:nvPr/>
          </p:nvSpPr>
          <p:spPr bwMode="auto">
            <a:xfrm>
              <a:off x="5433" y="6120"/>
              <a:ext cx="194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solidFill>
                    <a:srgbClr val="800000"/>
                  </a:solidFill>
                </a:rPr>
                <a:t>Gamma - spectrum</a:t>
              </a:r>
              <a:endParaRPr lang="ru-RU"/>
            </a:p>
          </p:txBody>
        </p:sp>
        <p:sp>
          <p:nvSpPr>
            <p:cNvPr id="9424" name="Text Box 208"/>
            <p:cNvSpPr txBox="1">
              <a:spLocks noChangeArrowheads="1"/>
            </p:cNvSpPr>
            <p:nvPr/>
          </p:nvSpPr>
          <p:spPr bwMode="auto">
            <a:xfrm>
              <a:off x="7774" y="5910"/>
              <a:ext cx="2399"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solidFill>
                    <a:srgbClr val="800000"/>
                  </a:solidFill>
                </a:rPr>
                <a:t>Gas flow rate</a:t>
              </a:r>
              <a:endParaRPr lang="ru-RU"/>
            </a:p>
          </p:txBody>
        </p:sp>
        <p:sp>
          <p:nvSpPr>
            <p:cNvPr id="9425" name="Text Box 209"/>
            <p:cNvSpPr txBox="1">
              <a:spLocks noChangeArrowheads="1"/>
            </p:cNvSpPr>
            <p:nvPr/>
          </p:nvSpPr>
          <p:spPr bwMode="auto">
            <a:xfrm>
              <a:off x="10516" y="5899"/>
              <a:ext cx="34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a:solidFill>
                    <a:srgbClr val="800000"/>
                  </a:solidFill>
                </a:rPr>
                <a:t>Xe concentration</a:t>
              </a:r>
              <a:endParaRPr lang="ru-RU"/>
            </a:p>
          </p:txBody>
        </p:sp>
        <p:sp>
          <p:nvSpPr>
            <p:cNvPr id="9426" name="AutoShape 210"/>
            <p:cNvSpPr>
              <a:spLocks noChangeArrowheads="1"/>
            </p:cNvSpPr>
            <p:nvPr/>
          </p:nvSpPr>
          <p:spPr bwMode="auto">
            <a:xfrm rot="5400000">
              <a:off x="6132" y="4247"/>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9427" name="AutoShape 211"/>
            <p:cNvSpPr>
              <a:spLocks noChangeArrowheads="1"/>
            </p:cNvSpPr>
            <p:nvPr/>
          </p:nvSpPr>
          <p:spPr bwMode="auto">
            <a:xfrm rot="5400000">
              <a:off x="8602" y="4247"/>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9428" name="AutoShape 212"/>
            <p:cNvSpPr>
              <a:spLocks noChangeArrowheads="1"/>
            </p:cNvSpPr>
            <p:nvPr/>
          </p:nvSpPr>
          <p:spPr bwMode="auto">
            <a:xfrm rot="5400000">
              <a:off x="11940" y="4247"/>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9429" name="Text Box 213"/>
            <p:cNvSpPr txBox="1">
              <a:spLocks noChangeArrowheads="1"/>
            </p:cNvSpPr>
            <p:nvPr/>
          </p:nvSpPr>
          <p:spPr bwMode="auto">
            <a:xfrm>
              <a:off x="9519" y="7858"/>
              <a:ext cx="4858" cy="799"/>
            </a:xfrm>
            <a:prstGeom prst="rect">
              <a:avLst/>
            </a:prstGeom>
            <a:gradFill rotWithShape="1">
              <a:gsLst>
                <a:gs pos="0">
                  <a:srgbClr val="99CCFF"/>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baseline="30000">
                  <a:solidFill>
                    <a:srgbClr val="FF0000"/>
                  </a:solidFill>
                </a:rPr>
                <a:t>85</a:t>
              </a:r>
              <a:r>
                <a:rPr lang="en-US" sz="2000" b="1">
                  <a:solidFill>
                    <a:srgbClr val="FF0000"/>
                  </a:solidFill>
                </a:rPr>
                <a:t>Kr and Xe release rate</a:t>
              </a:r>
              <a:endParaRPr lang="ru-RU"/>
            </a:p>
          </p:txBody>
        </p:sp>
        <p:pic>
          <p:nvPicPr>
            <p:cNvPr id="9430" name="Picture 214" descr="X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3" y="4721"/>
              <a:ext cx="1698" cy="1159"/>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9431" name="Picture 215" desc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 y="4722"/>
              <a:ext cx="1698" cy="118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9432" name="AutoShape 216"/>
            <p:cNvSpPr>
              <a:spLocks noChangeArrowheads="1"/>
            </p:cNvSpPr>
            <p:nvPr/>
          </p:nvSpPr>
          <p:spPr bwMode="auto">
            <a:xfrm rot="5400000">
              <a:off x="6226" y="7221"/>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9433" name="Text Box 217"/>
            <p:cNvSpPr txBox="1">
              <a:spLocks noChangeArrowheads="1"/>
            </p:cNvSpPr>
            <p:nvPr/>
          </p:nvSpPr>
          <p:spPr bwMode="auto">
            <a:xfrm>
              <a:off x="5520" y="7841"/>
              <a:ext cx="194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baseline="30000">
                  <a:solidFill>
                    <a:srgbClr val="800000"/>
                  </a:solidFill>
                </a:rPr>
                <a:t>85</a:t>
              </a:r>
              <a:r>
                <a:rPr lang="en-US" b="1">
                  <a:solidFill>
                    <a:srgbClr val="800000"/>
                  </a:solidFill>
                </a:rPr>
                <a:t>Kr activity</a:t>
              </a:r>
              <a:endParaRPr lang="ru-RU"/>
            </a:p>
          </p:txBody>
        </p:sp>
        <p:sp>
          <p:nvSpPr>
            <p:cNvPr id="9434" name="AutoShape 218"/>
            <p:cNvSpPr>
              <a:spLocks noChangeArrowheads="1"/>
            </p:cNvSpPr>
            <p:nvPr/>
          </p:nvSpPr>
          <p:spPr bwMode="auto">
            <a:xfrm rot="5400000">
              <a:off x="12093" y="7098"/>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9435" name="AutoShape 219"/>
            <p:cNvSpPr>
              <a:spLocks noChangeArrowheads="1"/>
            </p:cNvSpPr>
            <p:nvPr/>
          </p:nvSpPr>
          <p:spPr bwMode="auto">
            <a:xfrm rot="3402469">
              <a:off x="9259" y="7173"/>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sp>
          <p:nvSpPr>
            <p:cNvPr id="9436" name="AutoShape 220"/>
            <p:cNvSpPr>
              <a:spLocks noChangeArrowheads="1"/>
            </p:cNvSpPr>
            <p:nvPr/>
          </p:nvSpPr>
          <p:spPr bwMode="auto">
            <a:xfrm>
              <a:off x="7988" y="8033"/>
              <a:ext cx="481" cy="28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FF"/>
                </a:gs>
                <a:gs pos="100000">
                  <a:srgbClr val="FF0000"/>
                </a:gs>
              </a:gsLst>
              <a:lin ang="0" scaled="1"/>
            </a:gradFill>
            <a:ln w="9525">
              <a:solidFill>
                <a:srgbClr val="000000"/>
              </a:solidFill>
              <a:miter lim="800000"/>
              <a:headEnd/>
              <a:tailEnd/>
            </a:ln>
          </p:spPr>
          <p:txBody>
            <a:bodyPr/>
            <a:lstStyle/>
            <a:p>
              <a:endParaRPr lang="de-DE"/>
            </a:p>
          </p:txBody>
        </p:sp>
      </p:grpSp>
      <p:sp>
        <p:nvSpPr>
          <p:cNvPr id="9437" name="Rectangle 221"/>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74257616-F90E-44C5-96C5-E1E99912515B}" type="slidenum">
              <a:rPr lang="en-US" sz="1400" i="1"/>
              <a:pPr eaLnBrk="0" hangingPunct="0"/>
              <a:t>2</a:t>
            </a:fld>
            <a:endParaRPr lang="ru-RU" sz="1400" i="1"/>
          </a:p>
        </p:txBody>
      </p:sp>
      <p:pic>
        <p:nvPicPr>
          <p:cNvPr id="9438" name="Picture 222" descr="Znak_RIAR_цв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187450" y="188913"/>
            <a:ext cx="6769100" cy="9366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rgbClr val="990033"/>
                </a:solidFill>
              </a:rPr>
              <a:t>MFPR code simulation </a:t>
            </a:r>
            <a:r>
              <a:rPr lang="en-US" sz="2800" b="1">
                <a:solidFill>
                  <a:srgbClr val="990033"/>
                </a:solidFill>
              </a:rPr>
              <a:t>of the RIAR quench tests with irradiated fuel</a:t>
            </a:r>
            <a:endParaRPr lang="ru-RU" sz="2800" b="1">
              <a:solidFill>
                <a:srgbClr val="990033"/>
              </a:solidFill>
            </a:endParaRPr>
          </a:p>
        </p:txBody>
      </p:sp>
      <p:sp>
        <p:nvSpPr>
          <p:cNvPr id="140291" name="Rectangle 3"/>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3" name="Rectangle 5"/>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4" name="Rectangle 6"/>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5" name="Rectangle 7"/>
          <p:cNvSpPr>
            <a:spLocks noChangeArrowheads="1"/>
          </p:cNvSpPr>
          <p:nvPr/>
        </p:nvSpPr>
        <p:spPr bwMode="auto">
          <a:xfrm>
            <a:off x="0" y="268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6" name="Rectangle 8"/>
          <p:cNvSpPr>
            <a:spLocks noChangeArrowheads="1"/>
          </p:cNvSpPr>
          <p:nvPr/>
        </p:nvSpPr>
        <p:spPr bwMode="auto">
          <a:xfrm>
            <a:off x="0" y="2630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7" name="Rectangle 9"/>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8" name="Rectangle 10"/>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299" name="Rectangle 11"/>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300" name="Rectangle 12"/>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301" name="Rectangle 13"/>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302" name="Rectangle 14"/>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0303" name="Rectangle 15"/>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40304" name="Object 16"/>
          <p:cNvGraphicFramePr>
            <a:graphicFrameLocks noChangeAspect="1"/>
          </p:cNvGraphicFramePr>
          <p:nvPr/>
        </p:nvGraphicFramePr>
        <p:xfrm>
          <a:off x="152400" y="1593850"/>
          <a:ext cx="3738563" cy="2327275"/>
        </p:xfrm>
        <a:graphic>
          <a:graphicData uri="http://schemas.openxmlformats.org/presentationml/2006/ole">
            <mc:AlternateContent xmlns:mc="http://schemas.openxmlformats.org/markup-compatibility/2006">
              <mc:Choice xmlns:v="urn:schemas-microsoft-com:vml" Requires="v">
                <p:oleObj spid="_x0000_s140335" r:id="rId4" imgW="4913071" imgH="3033979" progId="Grapher.Document">
                  <p:embed/>
                </p:oleObj>
              </mc:Choice>
              <mc:Fallback>
                <p:oleObj r:id="rId4" imgW="4913071" imgH="3033979" progId="Grapher.Document">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732" t="-1187" r="-732" b="-1187"/>
                      <a:stretch>
                        <a:fillRect/>
                      </a:stretch>
                    </p:blipFill>
                    <p:spPr bwMode="auto">
                      <a:xfrm>
                        <a:off x="152400" y="1593850"/>
                        <a:ext cx="373856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0305" name="Rectangle 17"/>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40306" name="Object 18"/>
          <p:cNvGraphicFramePr>
            <a:graphicFrameLocks noChangeAspect="1"/>
          </p:cNvGraphicFramePr>
          <p:nvPr/>
        </p:nvGraphicFramePr>
        <p:xfrm>
          <a:off x="4724400" y="1611313"/>
          <a:ext cx="3729038" cy="2322512"/>
        </p:xfrm>
        <a:graphic>
          <a:graphicData uri="http://schemas.openxmlformats.org/presentationml/2006/ole">
            <mc:AlternateContent xmlns:mc="http://schemas.openxmlformats.org/markup-compatibility/2006">
              <mc:Choice xmlns:v="urn:schemas-microsoft-com:vml" Requires="v">
                <p:oleObj spid="_x0000_s140336" r:id="rId6" imgW="4913071" imgH="3033979" progId="Grapher.Document">
                  <p:embed/>
                </p:oleObj>
              </mc:Choice>
              <mc:Fallback>
                <p:oleObj r:id="rId6" imgW="4913071" imgH="3033979" progId="Grapher.Document">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l="-732" t="-1187" r="-732" b="-1187"/>
                      <a:stretch>
                        <a:fillRect/>
                      </a:stretch>
                    </p:blipFill>
                    <p:spPr bwMode="auto">
                      <a:xfrm>
                        <a:off x="4724400" y="1611313"/>
                        <a:ext cx="3729038" cy="232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7" name="Rectangle 19"/>
          <p:cNvSpPr>
            <a:spLocks noChangeArrowheads="1"/>
          </p:cNvSpPr>
          <p:nvPr/>
        </p:nvSpPr>
        <p:spPr bwMode="auto">
          <a:xfrm>
            <a:off x="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40308" name="Object 20"/>
          <p:cNvGraphicFramePr>
            <a:graphicFrameLocks noChangeAspect="1"/>
          </p:cNvGraphicFramePr>
          <p:nvPr/>
        </p:nvGraphicFramePr>
        <p:xfrm>
          <a:off x="179388" y="4418013"/>
          <a:ext cx="3735387" cy="2324100"/>
        </p:xfrm>
        <a:graphic>
          <a:graphicData uri="http://schemas.openxmlformats.org/presentationml/2006/ole">
            <mc:AlternateContent xmlns:mc="http://schemas.openxmlformats.org/markup-compatibility/2006">
              <mc:Choice xmlns:v="urn:schemas-microsoft-com:vml" Requires="v">
                <p:oleObj spid="_x0000_s140337" r:id="rId8" imgW="4914900" imgH="3033979" progId="Grapher.Document">
                  <p:embed/>
                </p:oleObj>
              </mc:Choice>
              <mc:Fallback>
                <p:oleObj r:id="rId8" imgW="4914900" imgH="3033979" progId="Grapher.Document">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l="-732" t="-1187" r="-732" b="-1187"/>
                      <a:stretch>
                        <a:fillRect/>
                      </a:stretch>
                    </p:blipFill>
                    <p:spPr bwMode="auto">
                      <a:xfrm>
                        <a:off x="179388" y="4418013"/>
                        <a:ext cx="373538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9" name="Rectangle 21"/>
          <p:cNvSpPr>
            <a:spLocks noChangeArrowheads="1"/>
          </p:cNvSpPr>
          <p:nvPr/>
        </p:nvSpPr>
        <p:spPr bwMode="auto">
          <a:xfrm>
            <a:off x="684213" y="1196975"/>
            <a:ext cx="292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t>Test # 36 (53.5 </a:t>
            </a:r>
            <a:r>
              <a:rPr lang="en-US"/>
              <a:t>MWd/kgU</a:t>
            </a:r>
            <a:r>
              <a:rPr lang="en-GB"/>
              <a:t>)</a:t>
            </a:r>
            <a:r>
              <a:rPr lang="ru-RU"/>
              <a:t> </a:t>
            </a:r>
          </a:p>
        </p:txBody>
      </p:sp>
      <p:sp>
        <p:nvSpPr>
          <p:cNvPr id="140310" name="Rectangle 22"/>
          <p:cNvSpPr>
            <a:spLocks noChangeArrowheads="1"/>
          </p:cNvSpPr>
          <p:nvPr/>
        </p:nvSpPr>
        <p:spPr bwMode="auto">
          <a:xfrm>
            <a:off x="611188" y="39338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t>Test # 40 (65 </a:t>
            </a:r>
            <a:r>
              <a:rPr lang="en-US"/>
              <a:t>MWd/kgU</a:t>
            </a:r>
            <a:r>
              <a:rPr lang="en-GB"/>
              <a:t>)</a:t>
            </a:r>
            <a:r>
              <a:rPr lang="ru-RU"/>
              <a:t> </a:t>
            </a:r>
          </a:p>
        </p:txBody>
      </p:sp>
      <p:sp>
        <p:nvSpPr>
          <p:cNvPr id="140311" name="Rectangle 23"/>
          <p:cNvSpPr>
            <a:spLocks noChangeArrowheads="1"/>
          </p:cNvSpPr>
          <p:nvPr/>
        </p:nvSpPr>
        <p:spPr bwMode="auto">
          <a:xfrm>
            <a:off x="5316538" y="119697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t>Test # 39 (65 </a:t>
            </a:r>
            <a:r>
              <a:rPr lang="en-US"/>
              <a:t>MWd/kgU</a:t>
            </a:r>
            <a:r>
              <a:rPr lang="en-GB"/>
              <a:t>)</a:t>
            </a:r>
            <a:r>
              <a:rPr lang="ru-RU"/>
              <a:t> </a:t>
            </a:r>
          </a:p>
        </p:txBody>
      </p:sp>
      <p:graphicFrame>
        <p:nvGraphicFramePr>
          <p:cNvPr id="140312" name="Group 24"/>
          <p:cNvGraphicFramePr>
            <a:graphicFrameLocks noGrp="1"/>
          </p:cNvGraphicFramePr>
          <p:nvPr/>
        </p:nvGraphicFramePr>
        <p:xfrm>
          <a:off x="5003800" y="4797425"/>
          <a:ext cx="3606800" cy="1589088"/>
        </p:xfrm>
        <a:graphic>
          <a:graphicData uri="http://schemas.openxmlformats.org/drawingml/2006/table">
            <a:tbl>
              <a:tblPr/>
              <a:tblGrid>
                <a:gridCol w="1073150"/>
                <a:gridCol w="1165225"/>
                <a:gridCol w="1368425"/>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Test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Experiment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MFPR calculation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4D4"/>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7.1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4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0334" name="Text Box 46"/>
          <p:cNvSpPr txBox="1">
            <a:spLocks noChangeArrowheads="1"/>
          </p:cNvSpPr>
          <p:nvPr/>
        </p:nvSpPr>
        <p:spPr bwMode="auto">
          <a:xfrm>
            <a:off x="5148263" y="4221163"/>
            <a:ext cx="280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Cs fractional release, %</a:t>
            </a:r>
            <a:r>
              <a:rPr lang="ru-RU"/>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331913" y="188913"/>
            <a:ext cx="6480175" cy="10795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10000"/>
              </a:lnSpc>
              <a:spcAft>
                <a:spcPct val="25000"/>
              </a:spcAft>
            </a:pPr>
            <a:r>
              <a:rPr lang="en-GB" sz="2800" b="1">
                <a:solidFill>
                  <a:srgbClr val="990033"/>
                </a:solidFill>
              </a:rPr>
              <a:t>Conclusions</a:t>
            </a:r>
            <a:br>
              <a:rPr lang="en-GB" sz="2800" b="1">
                <a:solidFill>
                  <a:srgbClr val="990033"/>
                </a:solidFill>
              </a:rPr>
            </a:br>
            <a:r>
              <a:rPr lang="en-GB" sz="2400" b="1">
                <a:solidFill>
                  <a:srgbClr val="990033"/>
                </a:solidFill>
              </a:rPr>
              <a:t>on the modelling of RIAR tests</a:t>
            </a:r>
            <a:endParaRPr lang="ru-RU" sz="2400" b="1">
              <a:solidFill>
                <a:srgbClr val="990033"/>
              </a:solidFill>
            </a:endParaRPr>
          </a:p>
        </p:txBody>
      </p:sp>
      <p:sp>
        <p:nvSpPr>
          <p:cNvPr id="142339" name="Text Box 3"/>
          <p:cNvSpPr txBox="1">
            <a:spLocks noChangeArrowheads="1"/>
          </p:cNvSpPr>
          <p:nvPr/>
        </p:nvSpPr>
        <p:spPr bwMode="auto">
          <a:xfrm>
            <a:off x="304800" y="1724025"/>
            <a:ext cx="8532813"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defTabSz="266700">
              <a:tabLst>
                <a:tab pos="541338" algn="l"/>
              </a:tabLst>
              <a:defRPr>
                <a:solidFill>
                  <a:schemeClr val="tx1"/>
                </a:solidFill>
                <a:latin typeface="Arial" charset="0"/>
              </a:defRPr>
            </a:lvl1pPr>
            <a:lvl2pPr marL="987425" defTabSz="266700">
              <a:tabLst>
                <a:tab pos="541338" algn="l"/>
              </a:tabLst>
              <a:defRPr>
                <a:solidFill>
                  <a:schemeClr val="tx1"/>
                </a:solidFill>
                <a:latin typeface="Arial" charset="0"/>
              </a:defRPr>
            </a:lvl2pPr>
            <a:lvl3pPr marL="1166813" defTabSz="266700">
              <a:tabLst>
                <a:tab pos="541338" algn="l"/>
              </a:tabLst>
              <a:defRPr>
                <a:solidFill>
                  <a:schemeClr val="tx1"/>
                </a:solidFill>
                <a:latin typeface="Arial" charset="0"/>
              </a:defRPr>
            </a:lvl3pPr>
            <a:lvl4pPr defTabSz="266700">
              <a:tabLst>
                <a:tab pos="541338" algn="l"/>
              </a:tabLst>
              <a:defRPr>
                <a:solidFill>
                  <a:schemeClr val="tx1"/>
                </a:solidFill>
                <a:latin typeface="Arial" charset="0"/>
              </a:defRPr>
            </a:lvl4pPr>
            <a:lvl5pPr defTabSz="266700">
              <a:tabLst>
                <a:tab pos="541338" algn="l"/>
              </a:tabLst>
              <a:defRPr>
                <a:solidFill>
                  <a:schemeClr val="tx1"/>
                </a:solidFill>
                <a:latin typeface="Arial" charset="0"/>
              </a:defRPr>
            </a:lvl5pPr>
            <a:lvl6pPr defTabSz="266700" fontAlgn="base">
              <a:spcBef>
                <a:spcPct val="0"/>
              </a:spcBef>
              <a:spcAft>
                <a:spcPct val="0"/>
              </a:spcAft>
              <a:tabLst>
                <a:tab pos="541338" algn="l"/>
              </a:tabLst>
              <a:defRPr>
                <a:solidFill>
                  <a:schemeClr val="tx1"/>
                </a:solidFill>
                <a:latin typeface="Arial" charset="0"/>
              </a:defRPr>
            </a:lvl6pPr>
            <a:lvl7pPr defTabSz="266700" fontAlgn="base">
              <a:spcBef>
                <a:spcPct val="0"/>
              </a:spcBef>
              <a:spcAft>
                <a:spcPct val="0"/>
              </a:spcAft>
              <a:tabLst>
                <a:tab pos="541338" algn="l"/>
              </a:tabLst>
              <a:defRPr>
                <a:solidFill>
                  <a:schemeClr val="tx1"/>
                </a:solidFill>
                <a:latin typeface="Arial" charset="0"/>
              </a:defRPr>
            </a:lvl7pPr>
            <a:lvl8pPr defTabSz="266700" fontAlgn="base">
              <a:spcBef>
                <a:spcPct val="0"/>
              </a:spcBef>
              <a:spcAft>
                <a:spcPct val="0"/>
              </a:spcAft>
              <a:tabLst>
                <a:tab pos="541338" algn="l"/>
              </a:tabLst>
              <a:defRPr>
                <a:solidFill>
                  <a:schemeClr val="tx1"/>
                </a:solidFill>
                <a:latin typeface="Arial" charset="0"/>
              </a:defRPr>
            </a:lvl8pPr>
            <a:lvl9pPr defTabSz="266700" fontAlgn="base">
              <a:spcBef>
                <a:spcPct val="0"/>
              </a:spcBef>
              <a:spcAft>
                <a:spcPct val="0"/>
              </a:spcAft>
              <a:tabLst>
                <a:tab pos="541338" algn="l"/>
              </a:tabLst>
              <a:defRPr>
                <a:solidFill>
                  <a:schemeClr val="tx1"/>
                </a:solidFill>
                <a:latin typeface="Arial" charset="0"/>
              </a:defRPr>
            </a:lvl9pPr>
          </a:lstStyle>
          <a:p>
            <a:pPr algn="just">
              <a:spcBef>
                <a:spcPct val="20000"/>
              </a:spcBef>
              <a:spcAft>
                <a:spcPct val="20000"/>
              </a:spcAft>
              <a:buFont typeface="Wingdings" pitchFamily="2" charset="2"/>
              <a:buChar char="Ш"/>
            </a:pPr>
            <a:r>
              <a:rPr lang="en-GB">
                <a:cs typeface="Arial" charset="0"/>
              </a:rPr>
              <a:t>SVECHA/QUENCH (S/Q) and MFPR codes were adapted to simulate behaviour of the VVER fuel rod simulators in the RIAR quenching tests.</a:t>
            </a:r>
          </a:p>
          <a:p>
            <a:pPr algn="just">
              <a:spcBef>
                <a:spcPct val="20000"/>
              </a:spcBef>
              <a:spcAft>
                <a:spcPct val="20000"/>
              </a:spcAft>
              <a:buFont typeface="Wingdings" pitchFamily="2" charset="2"/>
              <a:buChar char="Ш"/>
            </a:pPr>
            <a:r>
              <a:rPr lang="en-GB">
                <a:cs typeface="Arial" charset="0"/>
              </a:rPr>
              <a:t>The modified S/Q code well predicts the temperature evolution during quenching</a:t>
            </a:r>
            <a:r>
              <a:rPr lang="en-US">
                <a:cs typeface="Arial" charset="0"/>
              </a:rPr>
              <a:t>,</a:t>
            </a:r>
            <a:r>
              <a:rPr lang="en-GB">
                <a:cs typeface="Arial" charset="0"/>
              </a:rPr>
              <a:t> the maximum extent of Zr-1%Nb cladding oxidation and the final mechanical state of the oxidized Zr-1%Nb cladding in the tests with fresh uranium fuel rods. </a:t>
            </a:r>
          </a:p>
          <a:p>
            <a:pPr algn="just">
              <a:spcBef>
                <a:spcPct val="20000"/>
              </a:spcBef>
              <a:spcAft>
                <a:spcPct val="20000"/>
              </a:spcAft>
              <a:buFont typeface="Wingdings" pitchFamily="2" charset="2"/>
              <a:buChar char="Ш"/>
            </a:pPr>
            <a:r>
              <a:rPr lang="en-GB">
                <a:cs typeface="Arial" charset="0"/>
              </a:rPr>
              <a:t>The S/Q code was extended for simulation of the RIAR quenching tests with irradiated fuel rods. Analysis and simulations of the tests show that the gap collapse and chemical interaction between the burned fuel pellets and the cladding due to swelling leads to additional embrittlement of the cladding. </a:t>
            </a:r>
          </a:p>
          <a:p>
            <a:pPr algn="just">
              <a:spcBef>
                <a:spcPct val="20000"/>
              </a:spcBef>
              <a:spcAft>
                <a:spcPct val="20000"/>
              </a:spcAft>
              <a:buFont typeface="Wingdings" pitchFamily="2" charset="2"/>
              <a:buChar char="Ш"/>
            </a:pPr>
            <a:r>
              <a:rPr lang="en-GB">
                <a:cs typeface="Arial" charset="0"/>
              </a:rPr>
              <a:t>The MFPR code reasonably predicts Cs release in </a:t>
            </a:r>
            <a:r>
              <a:rPr lang="en-GB"/>
              <a:t>the RIAR quenching tests with irradiated fuel rods.</a:t>
            </a:r>
          </a:p>
        </p:txBody>
      </p:sp>
      <p:sp>
        <p:nvSpPr>
          <p:cNvPr id="142340" name="Rectangle 4"/>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21" name="Group 41"/>
          <p:cNvGraphicFramePr>
            <a:graphicFrameLocks noGrp="1"/>
          </p:cNvGraphicFramePr>
          <p:nvPr>
            <p:ph type="tbl" idx="1"/>
          </p:nvPr>
        </p:nvGraphicFramePr>
        <p:xfrm>
          <a:off x="969963" y="2665413"/>
          <a:ext cx="7131050" cy="2891728"/>
        </p:xfrm>
        <a:graphic>
          <a:graphicData uri="http://schemas.openxmlformats.org/drawingml/2006/table">
            <a:tbl>
              <a:tblPr/>
              <a:tblGrid>
                <a:gridCol w="1782762"/>
                <a:gridCol w="1784350"/>
                <a:gridCol w="1781175"/>
                <a:gridCol w="1782763"/>
              </a:tblGrid>
              <a:tr h="15160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Reflood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temperature</a:t>
                      </a:r>
                      <a:r>
                        <a:rPr kumimoji="0" lang="ru-RU" sz="1600" b="0" i="0" u="none" strike="noStrike" cap="none" normalizeH="0" baseline="0" smtClean="0">
                          <a:ln>
                            <a:noFill/>
                          </a:ln>
                          <a:solidFill>
                            <a:schemeClr val="tx1"/>
                          </a:solidFill>
                          <a:effectLst/>
                          <a:latin typeface="Arial" charset="0"/>
                        </a:rPr>
                        <a:t>,</a:t>
                      </a:r>
                      <a:r>
                        <a:rPr kumimoji="0" lang="en-US" sz="1600" b="0" i="0" u="none" strike="noStrike" cap="none" normalizeH="0" baseline="0" smtClean="0">
                          <a:ln>
                            <a:noFill/>
                          </a:ln>
                          <a:solidFill>
                            <a:schemeClr val="tx1"/>
                          </a:solidFill>
                          <a:effectLst/>
                          <a:latin typeface="Arial" charset="0"/>
                        </a:rPr>
                        <a:t/>
                      </a:r>
                      <a:br>
                        <a:rPr kumimoji="0" lang="en-US" sz="1600" b="0" i="0" u="none" strike="noStrike" cap="none" normalizeH="0" baseline="0" smtClean="0">
                          <a:ln>
                            <a:noFill/>
                          </a:ln>
                          <a:solidFill>
                            <a:schemeClr val="tx1"/>
                          </a:solidFill>
                          <a:effectLst/>
                          <a:latin typeface="Arial" charset="0"/>
                        </a:rPr>
                      </a:br>
                      <a:r>
                        <a:rPr kumimoji="0" lang="ru-RU" sz="1600" b="0" i="0" u="none" strike="noStrike" cap="none" normalizeH="0" baseline="0" smtClean="0">
                          <a:ln>
                            <a:noFill/>
                          </a:ln>
                          <a:solidFill>
                            <a:schemeClr val="tx1"/>
                          </a:solidFill>
                          <a:effectLst/>
                          <a:latin typeface="Arial" charset="0"/>
                        </a:rPr>
                        <a:t> °С </a:t>
                      </a:r>
                      <a:endParaRPr kumimoji="0" lang="en-US"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Oxide film thickness, </a:t>
                      </a:r>
                      <a:r>
                        <a:rPr kumimoji="0" lang="ru-RU" sz="1600" b="0" i="0" u="none" strike="noStrike" cap="none" normalizeH="0" baseline="0" smtClean="0">
                          <a:ln>
                            <a:noFill/>
                          </a:ln>
                          <a:solidFill>
                            <a:schemeClr val="tx1"/>
                          </a:solidFill>
                          <a:effectLst/>
                          <a:latin typeface="Arial" charset="0"/>
                          <a:sym typeface="Symbol" pitchFamily="18" charset="2"/>
                        </a:rPr>
                        <a:t></a:t>
                      </a:r>
                      <a:r>
                        <a:rPr kumimoji="0" lang="en-US" sz="1600" b="0" i="0" u="none" strike="noStrike" cap="none" normalizeH="0" baseline="0" smtClean="0">
                          <a:ln>
                            <a:noFill/>
                          </a:ln>
                          <a:solidFill>
                            <a:schemeClr val="tx1"/>
                          </a:solidFill>
                          <a:effectLst/>
                          <a:latin typeface="Arial" charset="0"/>
                        </a:rPr>
                        <a:t>m</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r>
                        <a:rPr kumimoji="0" lang="ru-RU" sz="1800" b="0" i="0" u="none" strike="noStrike" cap="none" normalizeH="0" baseline="0" smtClean="0">
                          <a:ln>
                            <a:noFill/>
                          </a:ln>
                          <a:solidFill>
                            <a:schemeClr val="tx1"/>
                          </a:solidFill>
                          <a:effectLst/>
                          <a:latin typeface="Arial" charset="0"/>
                        </a:rPr>
                        <a:t>4</a:t>
                      </a:r>
                      <a:r>
                        <a:rPr kumimoji="0" lang="en-US" sz="1800" b="0" i="0" u="none" strike="noStrike" cap="none" normalizeH="0" baseline="0" smtClean="0">
                          <a:ln>
                            <a:noFill/>
                          </a:ln>
                          <a:solidFill>
                            <a:schemeClr val="tx1"/>
                          </a:solidFill>
                          <a:effectLst/>
                          <a:latin typeface="Arial" charset="0"/>
                        </a:rPr>
                        <a:t>00</a:t>
                      </a:r>
                      <a:endParaRPr kumimoji="0" lang="ru-RU" sz="18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r>
                        <a:rPr kumimoji="0" lang="ru-RU" sz="1800" b="0" i="0" u="none" strike="noStrike" cap="none" normalizeH="0" baseline="0" smtClean="0">
                          <a:ln>
                            <a:noFill/>
                          </a:ln>
                          <a:solidFill>
                            <a:schemeClr val="tx1"/>
                          </a:solidFill>
                          <a:effectLst/>
                          <a:latin typeface="Arial" charset="0"/>
                        </a:rPr>
                        <a:t>6</a:t>
                      </a:r>
                      <a:r>
                        <a:rPr kumimoji="0" lang="en-US" sz="1800" b="0" i="0" u="none" strike="noStrike" cap="none" normalizeH="0" baseline="0" smtClean="0">
                          <a:ln>
                            <a:noFill/>
                          </a:ln>
                          <a:solidFill>
                            <a:schemeClr val="tx1"/>
                          </a:solidFill>
                          <a:effectLst/>
                          <a:latin typeface="Arial" charset="0"/>
                        </a:rPr>
                        <a:t>00</a:t>
                      </a:r>
                      <a:endParaRPr kumimoji="0" lang="ru-RU" sz="18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r>
                        <a:rPr kumimoji="0" lang="ru-RU" sz="1800" b="0" i="0" u="none" strike="noStrike" cap="none" normalizeH="0" baseline="0" smtClean="0">
                          <a:ln>
                            <a:noFill/>
                          </a:ln>
                          <a:solidFill>
                            <a:schemeClr val="tx1"/>
                          </a:solidFill>
                          <a:effectLst/>
                          <a:latin typeface="Arial" charset="0"/>
                        </a:rPr>
                        <a:t>7</a:t>
                      </a:r>
                      <a:r>
                        <a:rPr kumimoji="0" lang="en-US" sz="1800" b="0" i="0" u="none" strike="noStrike" cap="none" normalizeH="0" baseline="0" smtClean="0">
                          <a:ln>
                            <a:noFill/>
                          </a:ln>
                          <a:solidFill>
                            <a:schemeClr val="tx1"/>
                          </a:solidFill>
                          <a:effectLst/>
                          <a:latin typeface="Arial" charset="0"/>
                        </a:rPr>
                        <a:t>00</a:t>
                      </a:r>
                      <a:endParaRPr kumimoji="0" lang="ru-RU" sz="18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ru-RU" sz="1800" b="0"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ea typeface="Times New Roman" pitchFamily="18" charset="0"/>
                          <a:cs typeface="Arial" charset="0"/>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Times New Roman" pitchFamily="18" charset="0"/>
                          <a:cs typeface="Arial" charset="0"/>
                        </a:rPr>
                        <a:t>2</a:t>
                      </a:r>
                      <a:endParaRPr kumimoji="0" lang="ru-RU"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Times New Roman" pitchFamily="18" charset="0"/>
                          <a:cs typeface="Arial" charset="0"/>
                        </a:rPr>
                        <a:t>2</a:t>
                      </a:r>
                      <a:endParaRPr kumimoji="0" lang="ru-RU"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a:t>
                      </a:r>
                      <a:endParaRPr kumimoji="0" lang="ru-RU" sz="1800" b="0"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ea typeface="Times New Roman" pitchFamily="18" charset="0"/>
                          <a:cs typeface="Arial" charset="0"/>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Times New Roman" pitchFamily="18" charset="0"/>
                          <a:cs typeface="Arial" charset="0"/>
                        </a:rPr>
                        <a:t>1</a:t>
                      </a:r>
                      <a:endParaRPr kumimoji="0" lang="ru-RU"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300</a:t>
                      </a:r>
                      <a:endParaRPr kumimoji="0" lang="ru-RU" sz="1800" b="0"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rgbClr val="000000"/>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17" name="Rectangle 37"/>
          <p:cNvSpPr>
            <a:spLocks noChangeArrowheads="1"/>
          </p:cNvSpPr>
          <p:nvPr/>
        </p:nvSpPr>
        <p:spPr bwMode="auto">
          <a:xfrm>
            <a:off x="766763" y="1597025"/>
            <a:ext cx="77422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1">
                <a:solidFill>
                  <a:srgbClr val="990000"/>
                </a:solidFill>
                <a:latin typeface="Times New Roman" pitchFamily="18" charset="0"/>
              </a:rPr>
              <a:t>Tests</a:t>
            </a:r>
            <a:r>
              <a:rPr lang="ru-RU" b="1">
                <a:solidFill>
                  <a:srgbClr val="990000"/>
                </a:solidFill>
                <a:latin typeface="Times New Roman" pitchFamily="18" charset="0"/>
              </a:rPr>
              <a:t> </a:t>
            </a:r>
            <a:r>
              <a:rPr lang="en-US" b="1">
                <a:solidFill>
                  <a:srgbClr val="990000"/>
                </a:solidFill>
                <a:latin typeface="Times New Roman" pitchFamily="18" charset="0"/>
              </a:rPr>
              <a:t>performed in the frame of stage A Spent ROD-QUENCH</a:t>
            </a:r>
            <a:br>
              <a:rPr lang="en-US" b="1">
                <a:solidFill>
                  <a:srgbClr val="990000"/>
                </a:solidFill>
                <a:latin typeface="Times New Roman" pitchFamily="18" charset="0"/>
              </a:rPr>
            </a:br>
            <a:r>
              <a:rPr lang="en-US" b="1">
                <a:solidFill>
                  <a:srgbClr val="990000"/>
                </a:solidFill>
                <a:latin typeface="Times New Roman" pitchFamily="18" charset="0"/>
              </a:rPr>
              <a:t> Project “Examination of the VVER fuel behavior under the severe accidents. Reflooding stage "</a:t>
            </a:r>
            <a:endParaRPr lang="en-US">
              <a:solidFill>
                <a:srgbClr val="990000"/>
              </a:solidFill>
              <a:latin typeface="Times New Roman" pitchFamily="18" charset="0"/>
            </a:endParaRPr>
          </a:p>
        </p:txBody>
      </p:sp>
      <p:sp>
        <p:nvSpPr>
          <p:cNvPr id="71718" name="Rectangle 38"/>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092CF08C-5F23-405D-84B4-7B4CE639368A}" type="slidenum">
              <a:rPr lang="en-US" sz="1400" i="1"/>
              <a:pPr eaLnBrk="0" hangingPunct="0"/>
              <a:t>3</a:t>
            </a:fld>
            <a:endParaRPr lang="ru-RU" sz="1400" i="1"/>
          </a:p>
        </p:txBody>
      </p:sp>
      <p:pic>
        <p:nvPicPr>
          <p:cNvPr id="71719" name="Picture 39" descr="Znak_RIAR_цв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sp>
        <p:nvSpPr>
          <p:cNvPr id="71722" name="Rectangle 42"/>
          <p:cNvSpPr>
            <a:spLocks noChangeArrowheads="1"/>
          </p:cNvSpPr>
          <p:nvPr/>
        </p:nvSpPr>
        <p:spPr bwMode="auto">
          <a:xfrm>
            <a:off x="7092950" y="4724400"/>
            <a:ext cx="227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1</a:t>
            </a:r>
            <a:endParaRPr lang="ru-RU">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06425" y="630238"/>
            <a:ext cx="8142288" cy="4953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000" b="1">
                <a:solidFill>
                  <a:srgbClr val="000099"/>
                </a:solidFill>
              </a:rPr>
              <a:t>Tests with irradiated simulators quenched without pre-oxidation</a:t>
            </a:r>
            <a:endParaRPr lang="ru-RU" sz="2000" b="1">
              <a:solidFill>
                <a:srgbClr val="000099"/>
              </a:solidFill>
            </a:endParaRPr>
          </a:p>
        </p:txBody>
      </p:sp>
      <p:sp>
        <p:nvSpPr>
          <p:cNvPr id="121863" name="Rectangle 7"/>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7960F095-68B7-46EA-9F11-7CE934DB0ADE}" type="slidenum">
              <a:rPr lang="en-US" sz="1400" i="1"/>
              <a:pPr eaLnBrk="0" hangingPunct="0"/>
              <a:t>4</a:t>
            </a:fld>
            <a:endParaRPr lang="ru-RU" sz="1400" i="1"/>
          </a:p>
        </p:txBody>
      </p:sp>
      <p:sp>
        <p:nvSpPr>
          <p:cNvPr id="121877" name="Rectangle 21"/>
          <p:cNvSpPr>
            <a:spLocks noChangeArrowheads="1"/>
          </p:cNvSpPr>
          <p:nvPr/>
        </p:nvSpPr>
        <p:spPr bwMode="auto">
          <a:xfrm>
            <a:off x="1547813" y="1085850"/>
            <a:ext cx="6480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50000"/>
              </a:spcAft>
            </a:pPr>
            <a:r>
              <a:rPr lang="en-US" sz="1600" b="1">
                <a:solidFill>
                  <a:srgbClr val="990000"/>
                </a:solidFill>
              </a:rPr>
              <a:t>Simulator #37</a:t>
            </a:r>
          </a:p>
        </p:txBody>
      </p:sp>
      <p:pic>
        <p:nvPicPr>
          <p:cNvPr id="121878" name="Picture 22"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01750"/>
            <a:ext cx="568325" cy="4606925"/>
          </a:xfrm>
          <a:prstGeom prst="rect">
            <a:avLst/>
          </a:prstGeom>
          <a:noFill/>
          <a:extLst>
            <a:ext uri="{909E8E84-426E-40DD-AFC4-6F175D3DCCD1}">
              <a14:hiddenFill xmlns:a14="http://schemas.microsoft.com/office/drawing/2010/main">
                <a:solidFill>
                  <a:srgbClr val="FFFFFF"/>
                </a:solidFill>
              </a14:hiddenFill>
            </a:ext>
          </a:extLst>
        </p:spPr>
      </p:pic>
      <p:sp>
        <p:nvSpPr>
          <p:cNvPr id="121879" name="Rectangle 23"/>
          <p:cNvSpPr>
            <a:spLocks noChangeArrowheads="1"/>
          </p:cNvSpPr>
          <p:nvPr/>
        </p:nvSpPr>
        <p:spPr bwMode="auto">
          <a:xfrm>
            <a:off x="1547813" y="1484313"/>
            <a:ext cx="684053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eaLnBrk="0" hangingPunct="0">
              <a:buFontTx/>
              <a:buChar char="•"/>
            </a:pPr>
            <a:r>
              <a:rPr lang="en-US" sz="1600" b="1">
                <a:solidFill>
                  <a:srgbClr val="990000"/>
                </a:solidFill>
              </a:rPr>
              <a:t>No preliminary oxidation</a:t>
            </a:r>
          </a:p>
          <a:p>
            <a:pPr marL="182563" indent="-182563" eaLnBrk="0" hangingPunct="0">
              <a:buFontTx/>
              <a:buChar char="•"/>
            </a:pPr>
            <a:r>
              <a:rPr lang="en-US" sz="1600" b="1">
                <a:solidFill>
                  <a:srgbClr val="990000"/>
                </a:solidFill>
              </a:rPr>
              <a:t>Annealing within 240 s in argon at 1400 °C to get data for comparative analysis of gaseous fission product release kinetics</a:t>
            </a:r>
          </a:p>
          <a:p>
            <a:pPr marL="182563" indent="-182563" eaLnBrk="0" hangingPunct="0">
              <a:buFontTx/>
              <a:buChar char="•"/>
            </a:pPr>
            <a:r>
              <a:rPr lang="en-US" sz="1600" b="1">
                <a:solidFill>
                  <a:srgbClr val="990000"/>
                </a:solidFill>
              </a:rPr>
              <a:t>Quenching at 1700 °C</a:t>
            </a:r>
          </a:p>
          <a:p>
            <a:pPr marL="182563" indent="-182563" eaLnBrk="0" hangingPunct="0">
              <a:buFontTx/>
              <a:buChar char="•"/>
            </a:pPr>
            <a:r>
              <a:rPr lang="en-US" sz="1600" b="1">
                <a:solidFill>
                  <a:srgbClr val="990000"/>
                </a:solidFill>
              </a:rPr>
              <a:t>Simulator was broken during handling immediately after the test</a:t>
            </a:r>
            <a:endParaRPr lang="ru-RU" sz="1600" b="1">
              <a:solidFill>
                <a:srgbClr val="990000"/>
              </a:solidFill>
            </a:endParaRPr>
          </a:p>
        </p:txBody>
      </p:sp>
      <p:pic>
        <p:nvPicPr>
          <p:cNvPr id="121882" name="Picture 26" descr="clad_37_77м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2997200"/>
            <a:ext cx="25876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8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52738"/>
            <a:ext cx="3592513"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06425" y="620713"/>
            <a:ext cx="8142288" cy="4953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000" b="1">
                <a:solidFill>
                  <a:srgbClr val="000099"/>
                </a:solidFill>
              </a:rPr>
              <a:t>Tests with irradiated simulators quenched with pre-oxidation</a:t>
            </a:r>
            <a:endParaRPr lang="ru-RU" sz="2000" b="1">
              <a:solidFill>
                <a:srgbClr val="000099"/>
              </a:solidFill>
            </a:endParaRPr>
          </a:p>
        </p:txBody>
      </p:sp>
      <p:sp>
        <p:nvSpPr>
          <p:cNvPr id="78853" name="Rectangle 5"/>
          <p:cNvSpPr>
            <a:spLocks noChangeArrowheads="1"/>
          </p:cNvSpPr>
          <p:nvPr/>
        </p:nvSpPr>
        <p:spPr bwMode="auto">
          <a:xfrm>
            <a:off x="1547813" y="1052513"/>
            <a:ext cx="61198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a:solidFill>
                  <a:srgbClr val="990000"/>
                </a:solidFill>
              </a:rPr>
              <a:t>Simulator #39</a:t>
            </a:r>
            <a:br>
              <a:rPr lang="en-US" sz="1600" b="1">
                <a:solidFill>
                  <a:srgbClr val="990000"/>
                </a:solidFill>
              </a:rPr>
            </a:br>
            <a:endParaRPr lang="en-US" sz="1600" b="1">
              <a:solidFill>
                <a:srgbClr val="990000"/>
              </a:solidFill>
            </a:endParaRPr>
          </a:p>
          <a:p>
            <a:pPr eaLnBrk="0" hangingPunct="0"/>
            <a:r>
              <a:rPr lang="en-US" sz="1600" b="1">
                <a:solidFill>
                  <a:srgbClr val="990000"/>
                </a:solidFill>
              </a:rPr>
              <a:t>Pre-oxidation time at 1400 °C is 240 s</a:t>
            </a:r>
          </a:p>
          <a:p>
            <a:pPr eaLnBrk="0" hangingPunct="0"/>
            <a:r>
              <a:rPr lang="en-US" sz="1600" b="1">
                <a:solidFill>
                  <a:srgbClr val="990000"/>
                </a:solidFill>
              </a:rPr>
              <a:t>Quenching at 1400 °C</a:t>
            </a:r>
          </a:p>
          <a:p>
            <a:pPr eaLnBrk="0" hangingPunct="0"/>
            <a:r>
              <a:rPr lang="en-US" sz="1600" b="1">
                <a:solidFill>
                  <a:srgbClr val="990000"/>
                </a:solidFill>
              </a:rPr>
              <a:t>Simulator was broken during post-test examinations </a:t>
            </a:r>
          </a:p>
        </p:txBody>
      </p:sp>
      <p:sp>
        <p:nvSpPr>
          <p:cNvPr id="78855" name="Rectangle 7"/>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E2DC9593-58FF-4A52-80EF-E53017C393E4}" type="slidenum">
              <a:rPr lang="en-US" sz="1400" i="1"/>
              <a:pPr eaLnBrk="0" hangingPunct="0"/>
              <a:t>5</a:t>
            </a:fld>
            <a:endParaRPr lang="ru-RU" sz="1400" i="1"/>
          </a:p>
        </p:txBody>
      </p:sp>
      <p:pic>
        <p:nvPicPr>
          <p:cNvPr id="78859" name="Picture 11" descr="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06513"/>
            <a:ext cx="557213" cy="4498975"/>
          </a:xfrm>
          <a:prstGeom prst="rect">
            <a:avLst/>
          </a:prstGeom>
          <a:noFill/>
          <a:extLst>
            <a:ext uri="{909E8E84-426E-40DD-AFC4-6F175D3DCCD1}">
              <a14:hiddenFill xmlns:a14="http://schemas.microsoft.com/office/drawing/2010/main">
                <a:solidFill>
                  <a:srgbClr val="FFFFFF"/>
                </a:solidFill>
              </a14:hiddenFill>
            </a:ext>
          </a:extLst>
        </p:spPr>
      </p:pic>
      <p:pic>
        <p:nvPicPr>
          <p:cNvPr id="78860" name="Picture 12" descr="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781300"/>
            <a:ext cx="2025650" cy="2935288"/>
          </a:xfrm>
          <a:prstGeom prst="rect">
            <a:avLst/>
          </a:prstGeom>
          <a:noFill/>
          <a:extLst>
            <a:ext uri="{909E8E84-426E-40DD-AFC4-6F175D3DCCD1}">
              <a14:hiddenFill xmlns:a14="http://schemas.microsoft.com/office/drawing/2010/main">
                <a:solidFill>
                  <a:srgbClr val="FFFFFF"/>
                </a:solidFill>
              </a14:hiddenFill>
            </a:ext>
          </a:extLst>
        </p:spPr>
      </p:pic>
      <p:pic>
        <p:nvPicPr>
          <p:cNvPr id="788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88" y="2624138"/>
            <a:ext cx="3592512"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23907" name="Rectangle 3"/>
          <p:cNvSpPr>
            <a:spLocks noChangeArrowheads="1"/>
          </p:cNvSpPr>
          <p:nvPr/>
        </p:nvSpPr>
        <p:spPr bwMode="auto">
          <a:xfrm>
            <a:off x="1524000" y="228600"/>
            <a:ext cx="5976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srgbClr val="990000"/>
                </a:solidFill>
              </a:rPr>
              <a:t>Simulator #51</a:t>
            </a:r>
            <a:br>
              <a:rPr lang="en-US" b="1">
                <a:solidFill>
                  <a:srgbClr val="990000"/>
                </a:solidFill>
              </a:rPr>
            </a:br>
            <a:r>
              <a:rPr lang="en-US" b="1">
                <a:solidFill>
                  <a:srgbClr val="990000"/>
                </a:solidFill>
              </a:rPr>
              <a:t>(1600 </a:t>
            </a:r>
            <a:r>
              <a:rPr lang="en-US" b="1" baseline="30000">
                <a:solidFill>
                  <a:srgbClr val="990000"/>
                </a:solidFill>
              </a:rPr>
              <a:t>о</a:t>
            </a:r>
            <a:r>
              <a:rPr lang="en-US" b="1">
                <a:solidFill>
                  <a:srgbClr val="990000"/>
                </a:solidFill>
              </a:rPr>
              <a:t>С, oxidized 100 µm)</a:t>
            </a:r>
            <a:endParaRPr lang="en-US" sz="1600" b="1">
              <a:solidFill>
                <a:srgbClr val="990000"/>
              </a:solidFill>
            </a:endParaRPr>
          </a:p>
        </p:txBody>
      </p:sp>
      <p:sp>
        <p:nvSpPr>
          <p:cNvPr id="123908" name="Rectangle 4"/>
          <p:cNvSpPr>
            <a:spLocks noChangeArrowheads="1"/>
          </p:cNvSpPr>
          <p:nvPr/>
        </p:nvSpPr>
        <p:spPr bwMode="auto">
          <a:xfrm>
            <a:off x="1476375" y="6553200"/>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sz="1400" i="1"/>
              <a:t>12th CEG-SAM Meeting</a:t>
            </a:r>
            <a:r>
              <a:rPr lang="en-US" sz="1400" b="1" i="1"/>
              <a:t> </a:t>
            </a:r>
            <a:r>
              <a:rPr lang="en-US" sz="1400" i="1"/>
              <a:t>September 11-13, 2007 Saint Petersburg</a:t>
            </a:r>
            <a:endParaRPr lang="ru-RU" sz="1400" i="1"/>
          </a:p>
        </p:txBody>
      </p:sp>
      <p:pic>
        <p:nvPicPr>
          <p:cNvPr id="123910" name="Picture 6" descr="IMG_5906_1"/>
          <p:cNvPicPr>
            <a:picLocks noChangeAspect="1" noChangeArrowheads="1"/>
          </p:cNvPicPr>
          <p:nvPr/>
        </p:nvPicPr>
        <p:blipFill>
          <a:blip r:embed="rId3">
            <a:extLst>
              <a:ext uri="{28A0092B-C50C-407E-A947-70E740481C1C}">
                <a14:useLocalDpi xmlns:a14="http://schemas.microsoft.com/office/drawing/2010/main" val="0"/>
              </a:ext>
            </a:extLst>
          </a:blip>
          <a:srcRect l="1614" t="14999" r="879" b="13214"/>
          <a:stretch>
            <a:fillRect/>
          </a:stretch>
        </p:blipFill>
        <p:spPr bwMode="auto">
          <a:xfrm>
            <a:off x="609600" y="990600"/>
            <a:ext cx="3657600" cy="1752600"/>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3911" name="Picture 7" descr="IMG_5918_1"/>
          <p:cNvPicPr>
            <a:picLocks noChangeAspect="1" noChangeArrowheads="1"/>
          </p:cNvPicPr>
          <p:nvPr/>
        </p:nvPicPr>
        <p:blipFill>
          <a:blip r:embed="rId4">
            <a:extLst>
              <a:ext uri="{28A0092B-C50C-407E-A947-70E740481C1C}">
                <a14:useLocalDpi xmlns:a14="http://schemas.microsoft.com/office/drawing/2010/main" val="0"/>
              </a:ext>
            </a:extLst>
          </a:blip>
          <a:srcRect l="1199" t="14648" r="1289" b="15169"/>
          <a:stretch>
            <a:fillRect/>
          </a:stretch>
        </p:blipFill>
        <p:spPr bwMode="auto">
          <a:xfrm>
            <a:off x="4953000" y="990600"/>
            <a:ext cx="3657600" cy="1752600"/>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3912" name="Picture 8" descr="IMG_5920_1"/>
          <p:cNvPicPr>
            <a:picLocks noChangeAspect="1" noChangeArrowheads="1"/>
          </p:cNvPicPr>
          <p:nvPr/>
        </p:nvPicPr>
        <p:blipFill>
          <a:blip r:embed="rId5">
            <a:extLst>
              <a:ext uri="{28A0092B-C50C-407E-A947-70E740481C1C}">
                <a14:useLocalDpi xmlns:a14="http://schemas.microsoft.com/office/drawing/2010/main" val="0"/>
              </a:ext>
            </a:extLst>
          </a:blip>
          <a:srcRect t="2998" b="25606"/>
          <a:stretch>
            <a:fillRect/>
          </a:stretch>
        </p:blipFill>
        <p:spPr bwMode="auto">
          <a:xfrm>
            <a:off x="596900" y="2894013"/>
            <a:ext cx="3746500" cy="1782762"/>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3913" name="Picture 9" descr="IMG_5897_1"/>
          <p:cNvPicPr>
            <a:picLocks noChangeAspect="1" noChangeArrowheads="1"/>
          </p:cNvPicPr>
          <p:nvPr/>
        </p:nvPicPr>
        <p:blipFill>
          <a:blip r:embed="rId6">
            <a:extLst>
              <a:ext uri="{28A0092B-C50C-407E-A947-70E740481C1C}">
                <a14:useLocalDpi xmlns:a14="http://schemas.microsoft.com/office/drawing/2010/main" val="0"/>
              </a:ext>
            </a:extLst>
          </a:blip>
          <a:srcRect t="15225" b="11534"/>
          <a:stretch>
            <a:fillRect/>
          </a:stretch>
        </p:blipFill>
        <p:spPr bwMode="auto">
          <a:xfrm>
            <a:off x="4876800" y="2894013"/>
            <a:ext cx="3746500" cy="1830387"/>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3914" name="Picture 10" descr="IMG_5912_1"/>
          <p:cNvPicPr>
            <a:picLocks noChangeAspect="1" noChangeArrowheads="1"/>
          </p:cNvPicPr>
          <p:nvPr/>
        </p:nvPicPr>
        <p:blipFill>
          <a:blip r:embed="rId7">
            <a:extLst>
              <a:ext uri="{28A0092B-C50C-407E-A947-70E740481C1C}">
                <a14:useLocalDpi xmlns:a14="http://schemas.microsoft.com/office/drawing/2010/main" val="0"/>
              </a:ext>
            </a:extLst>
          </a:blip>
          <a:srcRect t="15225" b="20647"/>
          <a:stretch>
            <a:fillRect/>
          </a:stretch>
        </p:blipFill>
        <p:spPr bwMode="auto">
          <a:xfrm>
            <a:off x="2806700" y="4875213"/>
            <a:ext cx="3746500" cy="1601787"/>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25955" name="Rectangle 3"/>
          <p:cNvSpPr>
            <a:spLocks noChangeArrowheads="1"/>
          </p:cNvSpPr>
          <p:nvPr/>
        </p:nvSpPr>
        <p:spPr bwMode="auto">
          <a:xfrm>
            <a:off x="1524000" y="304800"/>
            <a:ext cx="5976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srgbClr val="990000"/>
                </a:solidFill>
              </a:rPr>
              <a:t>Simulator #51</a:t>
            </a:r>
            <a:br>
              <a:rPr lang="en-US" b="1">
                <a:solidFill>
                  <a:srgbClr val="990000"/>
                </a:solidFill>
              </a:rPr>
            </a:br>
            <a:r>
              <a:rPr lang="en-US" b="1">
                <a:solidFill>
                  <a:srgbClr val="990000"/>
                </a:solidFill>
              </a:rPr>
              <a:t>(1600 </a:t>
            </a:r>
            <a:r>
              <a:rPr lang="en-US" b="1" baseline="30000">
                <a:solidFill>
                  <a:srgbClr val="990000"/>
                </a:solidFill>
              </a:rPr>
              <a:t>о</a:t>
            </a:r>
            <a:r>
              <a:rPr lang="en-US" b="1">
                <a:solidFill>
                  <a:srgbClr val="990000"/>
                </a:solidFill>
              </a:rPr>
              <a:t>С, oxidized 100 µm)</a:t>
            </a:r>
            <a:endParaRPr lang="en-US" sz="1600" b="1">
              <a:solidFill>
                <a:srgbClr val="990000"/>
              </a:solidFill>
            </a:endParaRPr>
          </a:p>
        </p:txBody>
      </p:sp>
      <p:sp>
        <p:nvSpPr>
          <p:cNvPr id="125956" name="Rectangle 4"/>
          <p:cNvSpPr>
            <a:spLocks noChangeArrowheads="1"/>
          </p:cNvSpPr>
          <p:nvPr/>
        </p:nvSpPr>
        <p:spPr bwMode="auto">
          <a:xfrm>
            <a:off x="1476375" y="6553200"/>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sz="1400" i="1"/>
              <a:t>12th CEG-SAM Meeting</a:t>
            </a:r>
            <a:r>
              <a:rPr lang="en-US" sz="1400" b="1" i="1"/>
              <a:t> </a:t>
            </a:r>
            <a:r>
              <a:rPr lang="en-US" sz="1400" i="1"/>
              <a:t>September 11-13, 2007 Saint Petersburg 		</a:t>
            </a:r>
            <a:endParaRPr lang="ru-RU" sz="1400" i="1"/>
          </a:p>
        </p:txBody>
      </p:sp>
      <p:pic>
        <p:nvPicPr>
          <p:cNvPr id="125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676400"/>
            <a:ext cx="427355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9" name="Picture 7" descr="IMG_5891_1"/>
          <p:cNvPicPr>
            <a:picLocks noChangeAspect="1" noChangeArrowheads="1"/>
          </p:cNvPicPr>
          <p:nvPr/>
        </p:nvPicPr>
        <p:blipFill>
          <a:blip r:embed="rId4">
            <a:extLst>
              <a:ext uri="{28A0092B-C50C-407E-A947-70E740481C1C}">
                <a14:useLocalDpi xmlns:a14="http://schemas.microsoft.com/office/drawing/2010/main" val="0"/>
              </a:ext>
            </a:extLst>
          </a:blip>
          <a:srcRect l="10817" r="10760"/>
          <a:stretch>
            <a:fillRect/>
          </a:stretch>
        </p:blipFill>
        <p:spPr bwMode="auto">
          <a:xfrm>
            <a:off x="304800" y="3733800"/>
            <a:ext cx="2209800" cy="2133600"/>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5960" name="Picture 8" descr="IMG_5890_1"/>
          <p:cNvPicPr>
            <a:picLocks noChangeAspect="1" noChangeArrowheads="1"/>
          </p:cNvPicPr>
          <p:nvPr/>
        </p:nvPicPr>
        <p:blipFill>
          <a:blip r:embed="rId5">
            <a:extLst>
              <a:ext uri="{28A0092B-C50C-407E-A947-70E740481C1C}">
                <a14:useLocalDpi xmlns:a14="http://schemas.microsoft.com/office/drawing/2010/main" val="0"/>
              </a:ext>
            </a:extLst>
          </a:blip>
          <a:srcRect l="17351" r="15044"/>
          <a:stretch>
            <a:fillRect/>
          </a:stretch>
        </p:blipFill>
        <p:spPr bwMode="auto">
          <a:xfrm>
            <a:off x="2667000" y="3733800"/>
            <a:ext cx="1905000" cy="2133600"/>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25961" name="Picture 9" descr="IMG_5897_1"/>
          <p:cNvPicPr>
            <a:picLocks noChangeAspect="1" noChangeArrowheads="1"/>
          </p:cNvPicPr>
          <p:nvPr/>
        </p:nvPicPr>
        <p:blipFill>
          <a:blip r:embed="rId6">
            <a:extLst>
              <a:ext uri="{28A0092B-C50C-407E-A947-70E740481C1C}">
                <a14:useLocalDpi xmlns:a14="http://schemas.microsoft.com/office/drawing/2010/main" val="0"/>
              </a:ext>
            </a:extLst>
          </a:blip>
          <a:srcRect t="15456" b="12572"/>
          <a:stretch>
            <a:fillRect/>
          </a:stretch>
        </p:blipFill>
        <p:spPr bwMode="auto">
          <a:xfrm>
            <a:off x="228600" y="1295400"/>
            <a:ext cx="4311650" cy="2068513"/>
          </a:xfrm>
          <a:prstGeom prst="rect">
            <a:avLst/>
          </a:prstGeom>
          <a:noFill/>
          <a:ln w="317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755" name="Rectangle 3"/>
          <p:cNvSpPr>
            <a:spLocks noGrp="1" noChangeArrowheads="1"/>
          </p:cNvSpPr>
          <p:nvPr>
            <p:ph type="title"/>
          </p:nvPr>
        </p:nvSpPr>
        <p:spPr bwMode="auto">
          <a:xfrm>
            <a:off x="395288" y="404813"/>
            <a:ext cx="8229600" cy="7826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000" b="1">
                <a:solidFill>
                  <a:srgbClr val="000099"/>
                </a:solidFill>
              </a:rPr>
              <a:t>Results of the irradiated simulator tests</a:t>
            </a:r>
            <a:r>
              <a:rPr lang="ru-RU" sz="2000" b="1">
                <a:solidFill>
                  <a:srgbClr val="000099"/>
                </a:solidFill>
              </a:rPr>
              <a:t/>
            </a:r>
            <a:br>
              <a:rPr lang="ru-RU" sz="2000" b="1">
                <a:solidFill>
                  <a:srgbClr val="000099"/>
                </a:solidFill>
              </a:rPr>
            </a:br>
            <a:endParaRPr lang="ru-RU" sz="2000" b="1">
              <a:solidFill>
                <a:srgbClr val="000099"/>
              </a:solidFill>
            </a:endParaRPr>
          </a:p>
        </p:txBody>
      </p:sp>
      <p:sp>
        <p:nvSpPr>
          <p:cNvPr id="74875" name="Rectangle 123"/>
          <p:cNvSpPr>
            <a:spLocks noChangeArrowheads="1"/>
          </p:cNvSpPr>
          <p:nvPr/>
        </p:nvSpPr>
        <p:spPr bwMode="auto">
          <a:xfrm>
            <a:off x="1476375" y="6542088"/>
            <a:ext cx="766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FC275EC2-D04C-4902-9129-9604318ED1B5}" type="slidenum">
              <a:rPr lang="en-US" sz="1400" i="1"/>
              <a:pPr eaLnBrk="0" hangingPunct="0"/>
              <a:t>8</a:t>
            </a:fld>
            <a:endParaRPr lang="ru-RU" sz="1400" i="1"/>
          </a:p>
        </p:txBody>
      </p:sp>
      <p:graphicFrame>
        <p:nvGraphicFramePr>
          <p:cNvPr id="75685" name="Group 933"/>
          <p:cNvGraphicFramePr>
            <a:graphicFrameLocks noGrp="1"/>
          </p:cNvGraphicFramePr>
          <p:nvPr/>
        </p:nvGraphicFramePr>
        <p:xfrm>
          <a:off x="466725" y="2132013"/>
          <a:ext cx="8208963" cy="3108960"/>
        </p:xfrm>
        <a:graphic>
          <a:graphicData uri="http://schemas.openxmlformats.org/drawingml/2006/table">
            <a:tbl>
              <a:tblPr/>
              <a:tblGrid>
                <a:gridCol w="2427288"/>
                <a:gridCol w="623887"/>
                <a:gridCol w="627063"/>
                <a:gridCol w="681037"/>
                <a:gridCol w="566738"/>
                <a:gridCol w="652462"/>
                <a:gridCol w="638175"/>
                <a:gridCol w="641350"/>
                <a:gridCol w="636588"/>
                <a:gridCol w="714375"/>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Test #</a:t>
                      </a:r>
                      <a:endParaRPr kumimoji="0" lang="ru-RU"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36</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37</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39</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45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46</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cs typeface="Times New Roman" pitchFamily="18" charset="0"/>
                        </a:rPr>
                        <a:t>4</a:t>
                      </a:r>
                      <a:r>
                        <a:rPr kumimoji="0" lang="en-US" sz="1200" b="1" i="0" u="none" strike="noStrike" cap="none" normalizeH="0" baseline="0" smtClean="0">
                          <a:ln>
                            <a:noFill/>
                          </a:ln>
                          <a:solidFill>
                            <a:srgbClr val="000080"/>
                          </a:solidFill>
                          <a:effectLst/>
                          <a:latin typeface="Arial"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80"/>
                          </a:solidFill>
                          <a:effectLst/>
                          <a:latin typeface="Arial" charset="0"/>
                          <a:cs typeface="Times New Roman" pitchFamily="18" charset="0"/>
                        </a:rPr>
                        <a:t>4</a:t>
                      </a:r>
                      <a:r>
                        <a:rPr kumimoji="0" lang="en-US" sz="1200" b="1" i="0" u="none" strike="noStrike" cap="none" normalizeH="0" baseline="0" smtClean="0">
                          <a:ln>
                            <a:noFill/>
                          </a:ln>
                          <a:solidFill>
                            <a:srgbClr val="000080"/>
                          </a:solidFill>
                          <a:effectLst/>
                          <a:latin typeface="Arial" charset="0"/>
                          <a:cs typeface="Times New Roman" pitchFamily="18" charset="0"/>
                        </a:rPr>
                        <a:t>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80"/>
                          </a:solidFill>
                          <a:effectLst/>
                          <a:latin typeface="Arial" charset="0"/>
                          <a:cs typeface="Times New Roman" pitchFamily="18" charset="0"/>
                        </a:rPr>
                        <a:t>51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Fuel Burnup, MW·d/kgU</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54</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54</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65</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Pre-oxidation (annealing) time at 1400 °C, s</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240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Simulator environment</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steam-Ar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steam-Ar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steam-Ar</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Quench temperature, °C</a:t>
                      </a:r>
                      <a:endParaRPr kumimoji="0" lang="ru-RU"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1600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1</a:t>
                      </a:r>
                      <a:r>
                        <a:rPr kumimoji="0" lang="en-US" sz="1200" b="0" i="0" u="none" strike="noStrike" cap="none" normalizeH="0" baseline="0" smtClean="0">
                          <a:ln>
                            <a:noFill/>
                          </a:ln>
                          <a:solidFill>
                            <a:srgbClr val="000080"/>
                          </a:solidFill>
                          <a:effectLst/>
                          <a:latin typeface="Arial" charset="0"/>
                          <a:cs typeface="Times New Roman" pitchFamily="18" charset="0"/>
                        </a:rPr>
                        <a:t>6</a:t>
                      </a:r>
                      <a:r>
                        <a:rPr kumimoji="0" lang="ru-RU" sz="1200" b="0" i="0" u="none" strike="noStrike" cap="none" normalizeH="0" baseline="0" smtClean="0">
                          <a:ln>
                            <a:noFill/>
                          </a:ln>
                          <a:solidFill>
                            <a:srgbClr val="000080"/>
                          </a:solidFill>
                          <a:effectLst/>
                          <a:latin typeface="Arial" charset="0"/>
                          <a:cs typeface="Times New Roman" pitchFamily="18" charset="0"/>
                        </a:rPr>
                        <a:t>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1</a:t>
                      </a:r>
                      <a:r>
                        <a:rPr kumimoji="0" lang="en-US" sz="1200" b="0" i="0" u="none" strike="noStrike" cap="none" normalizeH="0" baseline="0" smtClean="0">
                          <a:ln>
                            <a:noFill/>
                          </a:ln>
                          <a:solidFill>
                            <a:srgbClr val="000080"/>
                          </a:solidFill>
                          <a:effectLst/>
                          <a:latin typeface="Arial" charset="0"/>
                          <a:cs typeface="Times New Roman" pitchFamily="18" charset="0"/>
                        </a:rPr>
                        <a:t>7</a:t>
                      </a:r>
                      <a:r>
                        <a:rPr kumimoji="0" lang="ru-RU" sz="1200" b="0" i="0" u="none" strike="noStrike" cap="none" normalizeH="0" baseline="0" smtClean="0">
                          <a:ln>
                            <a:noFill/>
                          </a:ln>
                          <a:solidFill>
                            <a:srgbClr val="000080"/>
                          </a:solidFill>
                          <a:effectLst/>
                          <a:latin typeface="Arial" charset="0"/>
                          <a:cs typeface="Times New Roman" pitchFamily="18" charset="0"/>
                        </a:rPr>
                        <a:t>00</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80"/>
                          </a:solidFill>
                          <a:effectLst/>
                          <a:latin typeface="Arial" charset="0"/>
                          <a:cs typeface="Times New Roman" pitchFamily="18" charset="0"/>
                        </a:rPr>
                        <a:t>1</a:t>
                      </a:r>
                      <a:r>
                        <a:rPr kumimoji="0" lang="en-US" sz="1200" b="0" i="0" u="none" strike="noStrike" cap="none" normalizeH="0" baseline="0" smtClean="0">
                          <a:ln>
                            <a:noFill/>
                          </a:ln>
                          <a:solidFill>
                            <a:srgbClr val="000080"/>
                          </a:solidFill>
                          <a:effectLst/>
                          <a:latin typeface="Arial" charset="0"/>
                          <a:cs typeface="Times New Roman" pitchFamily="18" charset="0"/>
                        </a:rPr>
                        <a:t>600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Maximum temperature during the quench, °C</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1407</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1703</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1428</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14</a:t>
                      </a:r>
                      <a:r>
                        <a:rPr kumimoji="0" lang="en-US" sz="1200" b="0" i="0" u="none" strike="noStrike" cap="none" normalizeH="0" baseline="0" smtClean="0">
                          <a:ln>
                            <a:noFill/>
                          </a:ln>
                          <a:solidFill>
                            <a:schemeClr val="tx1"/>
                          </a:solidFill>
                          <a:effectLst/>
                          <a:latin typeface="Arial" charset="0"/>
                          <a:cs typeface="Times New Roman" pitchFamily="18" charset="0"/>
                        </a:rPr>
                        <a:t>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1604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1422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1604</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1706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1658</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Total hydrogen </a:t>
                      </a:r>
                      <a:r>
                        <a:rPr kumimoji="0" lang="en-US" sz="1200" b="1" i="0" u="none" strike="noStrike" cap="none" normalizeH="0" baseline="0" smtClean="0">
                          <a:ln>
                            <a:noFill/>
                          </a:ln>
                          <a:solidFill>
                            <a:schemeClr val="tx1"/>
                          </a:solidFill>
                          <a:effectLst/>
                          <a:latin typeface="Arial" charset="0"/>
                          <a:cs typeface="Times New Roman" pitchFamily="18" charset="0"/>
                        </a:rPr>
                        <a:t>produc</a:t>
                      </a:r>
                      <a:r>
                        <a:rPr kumimoji="0" lang="ru-RU" sz="1200" b="1" i="0" u="none" strike="noStrike" cap="none" normalizeH="0" baseline="0" smtClean="0">
                          <a:ln>
                            <a:noFill/>
                          </a:ln>
                          <a:solidFill>
                            <a:schemeClr val="tx1"/>
                          </a:solidFill>
                          <a:effectLst/>
                          <a:latin typeface="Arial" charset="0"/>
                          <a:cs typeface="Times New Roman" pitchFamily="18" charset="0"/>
                        </a:rPr>
                        <a:t>tion, mg</a:t>
                      </a:r>
                      <a:endParaRPr kumimoji="0" lang="ru-RU"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164 ± 13</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16.3 ± 1.3</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cs typeface="Times New Roman" pitchFamily="18" charset="0"/>
                        </a:rPr>
                        <a:t>173 ± 14</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13.6</a:t>
                      </a:r>
                      <a:r>
                        <a:rPr kumimoji="0" lang="ru-RU" sz="1200" b="0" i="0" u="none" strike="noStrike" cap="none" normalizeH="0" baseline="0" smtClean="0">
                          <a:ln>
                            <a:noFill/>
                          </a:ln>
                          <a:solidFill>
                            <a:schemeClr val="tx1"/>
                          </a:solidFill>
                          <a:effectLst/>
                          <a:latin typeface="Arial" charset="0"/>
                          <a:cs typeface="Times New Roman" pitchFamily="18" charset="0"/>
                        </a:rPr>
                        <a:t> ± </a:t>
                      </a:r>
                      <a:r>
                        <a:rPr kumimoji="0" lang="en-US" sz="1200" b="0" i="0" u="none" strike="noStrike" cap="none" normalizeH="0" baseline="0" smtClean="0">
                          <a:ln>
                            <a:noFill/>
                          </a:ln>
                          <a:solidFill>
                            <a:schemeClr val="tx1"/>
                          </a:solidFill>
                          <a:effectLst/>
                          <a:latin typeface="Arial" charset="0"/>
                          <a:cs typeface="Times New Roman" pitchFamily="18" charset="0"/>
                        </a:rPr>
                        <a:t>1</a:t>
                      </a:r>
                      <a:r>
                        <a:rPr kumimoji="0" lang="ru-RU" sz="1200" b="0" i="0" u="none" strike="noStrike" cap="none" normalizeH="0" baseline="0" smtClean="0">
                          <a:ln>
                            <a:noFill/>
                          </a:ln>
                          <a:solidFill>
                            <a:schemeClr val="tx1"/>
                          </a:solidFill>
                          <a:effectLst/>
                          <a:latin typeface="Arial" charset="0"/>
                          <a:cs typeface="Times New Roman" pitchFamily="18" charset="0"/>
                        </a:rPr>
                        <a:t>.</a:t>
                      </a:r>
                      <a:r>
                        <a:rPr kumimoji="0" lang="en-US" sz="1200" b="0" i="0" u="none" strike="noStrike" cap="none" normalizeH="0" baseline="0" smtClean="0">
                          <a:ln>
                            <a:noFill/>
                          </a:ln>
                          <a:solidFill>
                            <a:schemeClr val="tx1"/>
                          </a:solidFill>
                          <a:effectLst/>
                          <a:latin typeface="Arial"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20.6</a:t>
                      </a:r>
                      <a:r>
                        <a:rPr kumimoji="0" lang="ru-RU" sz="1200" b="0" i="0" u="none" strike="noStrike" cap="none" normalizeH="0" baseline="0" smtClean="0">
                          <a:ln>
                            <a:noFill/>
                          </a:ln>
                          <a:solidFill>
                            <a:schemeClr val="tx1"/>
                          </a:solidFill>
                          <a:effectLst/>
                          <a:latin typeface="Arial" charset="0"/>
                          <a:cs typeface="Times New Roman" pitchFamily="18" charset="0"/>
                        </a:rPr>
                        <a:t> ± </a:t>
                      </a:r>
                      <a:r>
                        <a:rPr kumimoji="0" lang="en-US" sz="1200" b="0" i="0" u="none" strike="noStrike" cap="none" normalizeH="0" baseline="0" smtClean="0">
                          <a:ln>
                            <a:noFill/>
                          </a:ln>
                          <a:solidFill>
                            <a:schemeClr val="tx1"/>
                          </a:solidFill>
                          <a:effectLst/>
                          <a:latin typeface="Arial" charset="0"/>
                          <a:cs typeface="Times New Roman" pitchFamily="18" charset="0"/>
                        </a:rPr>
                        <a:t>1</a:t>
                      </a:r>
                      <a:r>
                        <a:rPr kumimoji="0" lang="ru-RU" sz="1200" b="0" i="0" u="none" strike="noStrike" cap="none" normalizeH="0" baseline="0" smtClean="0">
                          <a:ln>
                            <a:noFill/>
                          </a:ln>
                          <a:solidFill>
                            <a:schemeClr val="tx1"/>
                          </a:solidFill>
                          <a:effectLst/>
                          <a:latin typeface="Arial" charset="0"/>
                          <a:cs typeface="Times New Roman" pitchFamily="18" charset="0"/>
                        </a:rPr>
                        <a:t>.</a:t>
                      </a:r>
                      <a:r>
                        <a:rPr kumimoji="0" lang="en-US" sz="1200" b="0" i="0" u="none" strike="noStrike" cap="none" normalizeH="0" baseline="0" smtClean="0">
                          <a:ln>
                            <a:noFill/>
                          </a:ln>
                          <a:solidFill>
                            <a:schemeClr val="tx1"/>
                          </a:solidFill>
                          <a:effectLst/>
                          <a:latin typeface="Arial"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9.4</a:t>
                      </a:r>
                      <a:r>
                        <a:rPr kumimoji="0" lang="ru-RU" sz="1200" b="0" i="0" u="none" strike="noStrike" cap="none" normalizeH="0" baseline="0" smtClean="0">
                          <a:ln>
                            <a:noFill/>
                          </a:ln>
                          <a:solidFill>
                            <a:schemeClr val="tx1"/>
                          </a:solidFill>
                          <a:effectLst/>
                          <a:latin typeface="Arial" charset="0"/>
                          <a:cs typeface="Times New Roman" pitchFamily="18" charset="0"/>
                        </a:rPr>
                        <a:t> ± </a:t>
                      </a:r>
                      <a:r>
                        <a:rPr kumimoji="0" lang="en-US" sz="1200" b="0" i="0" u="none" strike="noStrike" cap="none" normalizeH="0" baseline="0" smtClean="0">
                          <a:ln>
                            <a:noFill/>
                          </a:ln>
                          <a:solidFill>
                            <a:schemeClr val="tx1"/>
                          </a:solidFill>
                          <a:effectLst/>
                          <a:latin typeface="Arial" charset="0"/>
                          <a:cs typeface="Times New Roman" pitchFamily="18" charset="0"/>
                        </a:rPr>
                        <a:t>0</a:t>
                      </a:r>
                      <a:r>
                        <a:rPr kumimoji="0" lang="ru-RU" sz="1200" b="0" i="0" u="none" strike="noStrike" cap="none" normalizeH="0" baseline="0" smtClean="0">
                          <a:ln>
                            <a:noFill/>
                          </a:ln>
                          <a:solidFill>
                            <a:schemeClr val="tx1"/>
                          </a:solidFill>
                          <a:effectLst/>
                          <a:latin typeface="Arial" charset="0"/>
                          <a:cs typeface="Times New Roman" pitchFamily="18" charset="0"/>
                        </a:rPr>
                        <a:t>.</a:t>
                      </a:r>
                      <a:r>
                        <a:rPr kumimoji="0" lang="en-US" sz="1200" b="0" i="0" u="none" strike="noStrike" cap="none" normalizeH="0" baseline="0" smtClean="0">
                          <a:ln>
                            <a:noFill/>
                          </a:ln>
                          <a:solidFill>
                            <a:schemeClr val="tx1"/>
                          </a:solidFill>
                          <a:effectLst/>
                          <a:latin typeface="Arial"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20.4</a:t>
                      </a:r>
                      <a:r>
                        <a:rPr kumimoji="0" lang="ru-RU" sz="1200" b="0" i="0" u="none" strike="noStrike" cap="none" normalizeH="0" baseline="0" smtClean="0">
                          <a:ln>
                            <a:noFill/>
                          </a:ln>
                          <a:solidFill>
                            <a:srgbClr val="000080"/>
                          </a:solidFill>
                          <a:effectLst/>
                          <a:latin typeface="Arial" charset="0"/>
                          <a:cs typeface="Times New Roman" pitchFamily="18" charset="0"/>
                        </a:rPr>
                        <a:t> ± </a:t>
                      </a:r>
                      <a:r>
                        <a:rPr kumimoji="0" lang="en-US" sz="1200" b="0" i="0" u="none" strike="noStrike" cap="none" normalizeH="0" baseline="0" smtClean="0">
                          <a:ln>
                            <a:noFill/>
                          </a:ln>
                          <a:solidFill>
                            <a:srgbClr val="000080"/>
                          </a:solidFill>
                          <a:effectLst/>
                          <a:latin typeface="Arial" charset="0"/>
                          <a:cs typeface="Times New Roman" pitchFamily="18" charset="0"/>
                        </a:rPr>
                        <a:t>1</a:t>
                      </a:r>
                      <a:r>
                        <a:rPr kumimoji="0" lang="ru-RU" sz="1200" b="0" i="0" u="none" strike="noStrike" cap="none" normalizeH="0" baseline="0" smtClean="0">
                          <a:ln>
                            <a:noFill/>
                          </a:ln>
                          <a:solidFill>
                            <a:srgbClr val="000080"/>
                          </a:solidFill>
                          <a:effectLst/>
                          <a:latin typeface="Arial" charset="0"/>
                          <a:cs typeface="Times New Roman" pitchFamily="18" charset="0"/>
                        </a:rPr>
                        <a:t>.</a:t>
                      </a:r>
                      <a:r>
                        <a:rPr kumimoji="0" lang="en-US" sz="1200" b="0" i="0" u="none" strike="noStrike" cap="none" normalizeH="0" baseline="0" smtClean="0">
                          <a:ln>
                            <a:noFill/>
                          </a:ln>
                          <a:solidFill>
                            <a:srgbClr val="000080"/>
                          </a:solidFill>
                          <a:effectLst/>
                          <a:latin typeface="Arial"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25.9</a:t>
                      </a:r>
                      <a:r>
                        <a:rPr kumimoji="0" lang="ru-RU" sz="1200" b="0" i="0" u="none" strike="noStrike" cap="none" normalizeH="0" baseline="0" smtClean="0">
                          <a:ln>
                            <a:noFill/>
                          </a:ln>
                          <a:solidFill>
                            <a:srgbClr val="000080"/>
                          </a:solidFill>
                          <a:effectLst/>
                          <a:latin typeface="Arial" charset="0"/>
                          <a:cs typeface="Times New Roman" pitchFamily="18" charset="0"/>
                        </a:rPr>
                        <a:t> ± </a:t>
                      </a:r>
                      <a:r>
                        <a:rPr kumimoji="0" lang="en-US" sz="1200" b="0" i="0" u="none" strike="noStrike" cap="none" normalizeH="0" baseline="0" smtClean="0">
                          <a:ln>
                            <a:noFill/>
                          </a:ln>
                          <a:solidFill>
                            <a:srgbClr val="000080"/>
                          </a:solidFill>
                          <a:effectLst/>
                          <a:latin typeface="Arial" charset="0"/>
                          <a:cs typeface="Times New Roman" pitchFamily="18" charset="0"/>
                        </a:rPr>
                        <a:t>2</a:t>
                      </a:r>
                      <a:r>
                        <a:rPr kumimoji="0" lang="ru-RU" sz="1200" b="0" i="0" u="none" strike="noStrike" cap="none" normalizeH="0" baseline="0" smtClean="0">
                          <a:ln>
                            <a:noFill/>
                          </a:ln>
                          <a:solidFill>
                            <a:srgbClr val="000080"/>
                          </a:solidFill>
                          <a:effectLst/>
                          <a:latin typeface="Arial" charset="0"/>
                          <a:cs typeface="Times New Roman" pitchFamily="18" charset="0"/>
                        </a:rPr>
                        <a:t>.</a:t>
                      </a:r>
                      <a:r>
                        <a:rPr kumimoji="0" lang="en-US" sz="1200" b="0" i="0" u="none" strike="noStrike" cap="none" normalizeH="0" baseline="0" smtClean="0">
                          <a:ln>
                            <a:noFill/>
                          </a:ln>
                          <a:solidFill>
                            <a:srgbClr val="000080"/>
                          </a:solidFill>
                          <a:effectLst/>
                          <a:latin typeface="Arial"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208 ± 16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Hydrogen production during the quench, mg</a:t>
                      </a:r>
                      <a:endParaRPr kumimoji="0" lang="en-US" sz="18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6.7 ± 0.5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14.7 ± 1.2</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7.0 ± 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13.6 ± 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20.6 ± 1.6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9.4 ± 0.6</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19.3 ± 1.5</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23.4 ± 1.9</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80"/>
                          </a:solidFill>
                          <a:effectLst/>
                          <a:latin typeface="Arial" charset="0"/>
                          <a:cs typeface="Times New Roman" pitchFamily="18" charset="0"/>
                        </a:rPr>
                        <a:t>21.1</a:t>
                      </a:r>
                      <a:r>
                        <a:rPr kumimoji="0" lang="ru-RU" sz="1200" b="0" i="0" u="none" strike="noStrike" cap="none" normalizeH="0" baseline="0" smtClean="0">
                          <a:ln>
                            <a:noFill/>
                          </a:ln>
                          <a:solidFill>
                            <a:srgbClr val="000080"/>
                          </a:solidFill>
                          <a:effectLst/>
                          <a:latin typeface="Arial" charset="0"/>
                          <a:cs typeface="Times New Roman" pitchFamily="18" charset="0"/>
                        </a:rPr>
                        <a:t> ± </a:t>
                      </a:r>
                      <a:r>
                        <a:rPr kumimoji="0" lang="en-US" sz="1200" b="0" i="0" u="none" strike="noStrike" cap="none" normalizeH="0" baseline="0" smtClean="0">
                          <a:ln>
                            <a:noFill/>
                          </a:ln>
                          <a:solidFill>
                            <a:srgbClr val="000080"/>
                          </a:solidFill>
                          <a:effectLst/>
                          <a:latin typeface="Arial" charset="0"/>
                          <a:cs typeface="Times New Roman" pitchFamily="18" charset="0"/>
                        </a:rPr>
                        <a:t>1</a:t>
                      </a:r>
                      <a:r>
                        <a:rPr kumimoji="0" lang="ru-RU" sz="1200" b="0" i="0" u="none" strike="noStrike" cap="none" normalizeH="0" baseline="0" smtClean="0">
                          <a:ln>
                            <a:noFill/>
                          </a:ln>
                          <a:solidFill>
                            <a:srgbClr val="000080"/>
                          </a:solidFill>
                          <a:effectLst/>
                          <a:latin typeface="Arial" charset="0"/>
                          <a:cs typeface="Times New Roman" pitchFamily="18" charset="0"/>
                        </a:rPr>
                        <a:t>.</a:t>
                      </a:r>
                      <a:r>
                        <a:rPr kumimoji="0" lang="en-US" sz="1200" b="0" i="0" u="none" strike="noStrike" cap="none" normalizeH="0" baseline="0" smtClean="0">
                          <a:ln>
                            <a:noFill/>
                          </a:ln>
                          <a:solidFill>
                            <a:srgbClr val="000080"/>
                          </a:solidFill>
                          <a:effectLst/>
                          <a:latin typeface="Arial"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31" name="Text Box 7"/>
          <p:cNvSpPr txBox="1">
            <a:spLocks noChangeArrowheads="1"/>
          </p:cNvSpPr>
          <p:nvPr/>
        </p:nvSpPr>
        <p:spPr bwMode="auto">
          <a:xfrm>
            <a:off x="971550" y="549275"/>
            <a:ext cx="623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itchFamily="18" charset="0"/>
              </a:rPr>
              <a:t>Determination of relative release of</a:t>
            </a:r>
            <a:r>
              <a:rPr lang="en-US" sz="2400">
                <a:latin typeface="Times New Roman" pitchFamily="18" charset="0"/>
              </a:rPr>
              <a:t> </a:t>
            </a:r>
            <a:r>
              <a:rPr lang="en-US" sz="2400" b="1">
                <a:latin typeface="Times New Roman" pitchFamily="18" charset="0"/>
              </a:rPr>
              <a:t>volatile FP</a:t>
            </a:r>
            <a:endParaRPr lang="ru-RU" sz="2400" b="1">
              <a:latin typeface="Times New Roman" pitchFamily="18" charset="0"/>
            </a:endParaRPr>
          </a:p>
        </p:txBody>
      </p:sp>
      <p:sp>
        <p:nvSpPr>
          <p:cNvPr id="26632" name="Rectangle 8"/>
          <p:cNvSpPr>
            <a:spLocks noChangeArrowheads="1"/>
          </p:cNvSpPr>
          <p:nvPr/>
        </p:nvSpPr>
        <p:spPr bwMode="auto">
          <a:xfrm>
            <a:off x="3565525" y="981075"/>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u="sng">
                <a:latin typeface="Times New Roman" pitchFamily="18" charset="0"/>
              </a:rPr>
              <a:t>Relative method.</a:t>
            </a:r>
            <a:endParaRPr lang="ru-RU" b="1" i="1" u="sng">
              <a:latin typeface="Times New Roman" pitchFamily="18" charset="0"/>
            </a:endParaRPr>
          </a:p>
        </p:txBody>
      </p:sp>
      <p:sp>
        <p:nvSpPr>
          <p:cNvPr id="26639" name="Text Box 15"/>
          <p:cNvSpPr txBox="1">
            <a:spLocks noChangeArrowheads="1"/>
          </p:cNvSpPr>
          <p:nvPr/>
        </p:nvSpPr>
        <p:spPr bwMode="auto">
          <a:xfrm>
            <a:off x="1298575" y="5876925"/>
            <a:ext cx="64150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latin typeface="Times New Roman" pitchFamily="18" charset="0"/>
              </a:rPr>
              <a:t>Test 36</a:t>
            </a:r>
            <a:r>
              <a:rPr lang="ru-RU" sz="1600" b="1">
                <a:latin typeface="Times New Roman" pitchFamily="18" charset="0"/>
              </a:rPr>
              <a:t> </a:t>
            </a:r>
            <a:r>
              <a:rPr lang="en-US" sz="1600" b="1">
                <a:latin typeface="Times New Roman" pitchFamily="18" charset="0"/>
              </a:rPr>
              <a:t>(Burnup 54</a:t>
            </a:r>
            <a:r>
              <a:rPr lang="ru-RU" sz="1600" b="1">
                <a:latin typeface="Times New Roman" pitchFamily="18" charset="0"/>
              </a:rPr>
              <a:t> </a:t>
            </a:r>
            <a:r>
              <a:rPr lang="en-US" sz="1600" b="1">
                <a:latin typeface="Times New Roman" pitchFamily="18" charset="0"/>
              </a:rPr>
              <a:t>MW</a:t>
            </a:r>
            <a:r>
              <a:rPr lang="ru-RU" sz="1600" b="1">
                <a:latin typeface="Times New Roman" pitchFamily="18" charset="0"/>
                <a:sym typeface="Symbol" pitchFamily="18" charset="2"/>
              </a:rPr>
              <a:t></a:t>
            </a:r>
            <a:r>
              <a:rPr lang="en-US" sz="1600" b="1">
                <a:latin typeface="Times New Roman" pitchFamily="18" charset="0"/>
              </a:rPr>
              <a:t>d</a:t>
            </a:r>
            <a:r>
              <a:rPr lang="ru-RU" sz="1600" b="1">
                <a:latin typeface="Times New Roman" pitchFamily="18" charset="0"/>
              </a:rPr>
              <a:t>/</a:t>
            </a:r>
            <a:r>
              <a:rPr lang="en-US" sz="1600" b="1">
                <a:latin typeface="Times New Roman" pitchFamily="18" charset="0"/>
              </a:rPr>
              <a:t>kg U;</a:t>
            </a:r>
          </a:p>
          <a:p>
            <a:pPr algn="ctr"/>
            <a:r>
              <a:rPr lang="ru-RU" sz="1600" b="1">
                <a:latin typeface="Times New Roman" pitchFamily="18" charset="0"/>
              </a:rPr>
              <a:t> </a:t>
            </a:r>
            <a:r>
              <a:rPr lang="en-US" sz="1600" b="1">
                <a:latin typeface="Times New Roman" pitchFamily="18" charset="0"/>
              </a:rPr>
              <a:t>isothermal annealing:  1400°C, 240 s; quenching temperature 1400 °C) </a:t>
            </a:r>
            <a:endParaRPr lang="ru-RU" sz="1600" b="1">
              <a:latin typeface="Times New Roman" pitchFamily="18"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187450"/>
            <a:ext cx="69024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4"/>
          <p:cNvSpPr>
            <a:spLocks noChangeArrowheads="1"/>
          </p:cNvSpPr>
          <p:nvPr/>
        </p:nvSpPr>
        <p:spPr bwMode="auto">
          <a:xfrm>
            <a:off x="1476375" y="6542088"/>
            <a:ext cx="7667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i="1"/>
              <a:t>12 CEG-SAM Meeting    September 11-13, 2007  St. Petersburg 			</a:t>
            </a:r>
            <a:fld id="{AC09D5C2-C040-41D7-A0D3-C42B3C1497DA}" type="slidenum">
              <a:rPr lang="en-US" sz="1400" i="1"/>
              <a:pPr eaLnBrk="0" hangingPunct="0"/>
              <a:t>9</a:t>
            </a:fld>
            <a:endParaRPr lang="ru-RU" sz="1400" i="1"/>
          </a:p>
        </p:txBody>
      </p:sp>
      <p:pic>
        <p:nvPicPr>
          <p:cNvPr id="40965" name="Picture 5" descr="Znak_RIAR_цв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0"/>
            <a:ext cx="825500" cy="63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4851</TotalTime>
  <Words>1828</Words>
  <Application>Microsoft Office PowerPoint</Application>
  <PresentationFormat>Bildschirmpräsentation (4:3)</PresentationFormat>
  <Paragraphs>672</Paragraphs>
  <Slides>21</Slides>
  <Notes>9</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21</vt:i4>
      </vt:variant>
    </vt:vector>
  </HeadingPairs>
  <TitlesOfParts>
    <vt:vector size="29" baseType="lpstr">
      <vt:lpstr>Arial</vt:lpstr>
      <vt:lpstr>Times New Roman</vt:lpstr>
      <vt:lpstr>Symbol</vt:lpstr>
      <vt:lpstr>Times</vt:lpstr>
      <vt:lpstr>Wingdings</vt:lpstr>
      <vt:lpstr>Оформление по умолчанию</vt:lpstr>
      <vt:lpstr>Документ Microsoft Word</vt:lpstr>
      <vt:lpstr>Grapher.Document</vt:lpstr>
      <vt:lpstr>“Examination of VVER fuel behaviour under severe accident conditions, Quench state”  Status report on the ISTC project # 1648.2 </vt:lpstr>
      <vt:lpstr>PowerPoint-Präsentation</vt:lpstr>
      <vt:lpstr>PowerPoint-Präsentation</vt:lpstr>
      <vt:lpstr>Tests with irradiated simulators quenched without pre-oxidation</vt:lpstr>
      <vt:lpstr>Tests with irradiated simulators quenched with pre-oxidation</vt:lpstr>
      <vt:lpstr>PowerPoint-Präsentation</vt:lpstr>
      <vt:lpstr>PowerPoint-Präsentation</vt:lpstr>
      <vt:lpstr>Results of the irradiated simulator tests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ОИТ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Кузьмин</dc:creator>
  <cp:lastModifiedBy>Peters, Ursula</cp:lastModifiedBy>
  <cp:revision>109</cp:revision>
  <dcterms:created xsi:type="dcterms:W3CDTF">2006-06-30T03:46:42Z</dcterms:created>
  <dcterms:modified xsi:type="dcterms:W3CDTF">2012-10-10T06:37:02Z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report on the ISTC project # 1648.2. Single rods.</vt:lpwstr>
  </property>
</Properties>
</file>