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43"/>
  </p:notesMasterIdLst>
  <p:handoutMasterIdLst>
    <p:handoutMasterId r:id="rId44"/>
  </p:handoutMasterIdLst>
  <p:sldIdLst>
    <p:sldId id="286" r:id="rId2"/>
    <p:sldId id="361" r:id="rId3"/>
    <p:sldId id="351" r:id="rId4"/>
    <p:sldId id="352" r:id="rId5"/>
    <p:sldId id="375" r:id="rId6"/>
    <p:sldId id="379" r:id="rId7"/>
    <p:sldId id="380" r:id="rId8"/>
    <p:sldId id="377" r:id="rId9"/>
    <p:sldId id="378" r:id="rId10"/>
    <p:sldId id="393" r:id="rId11"/>
    <p:sldId id="394" r:id="rId12"/>
    <p:sldId id="395" r:id="rId13"/>
    <p:sldId id="383" r:id="rId14"/>
    <p:sldId id="384" r:id="rId15"/>
    <p:sldId id="386" r:id="rId16"/>
    <p:sldId id="396" r:id="rId17"/>
    <p:sldId id="397" r:id="rId18"/>
    <p:sldId id="387" r:id="rId19"/>
    <p:sldId id="388" r:id="rId20"/>
    <p:sldId id="398" r:id="rId21"/>
    <p:sldId id="399" r:id="rId22"/>
    <p:sldId id="389" r:id="rId23"/>
    <p:sldId id="390" r:id="rId24"/>
    <p:sldId id="400" r:id="rId25"/>
    <p:sldId id="402" r:id="rId26"/>
    <p:sldId id="403" r:id="rId27"/>
    <p:sldId id="404" r:id="rId28"/>
    <p:sldId id="405" r:id="rId29"/>
    <p:sldId id="406" r:id="rId30"/>
    <p:sldId id="407" r:id="rId31"/>
    <p:sldId id="409" r:id="rId32"/>
    <p:sldId id="408" r:id="rId33"/>
    <p:sldId id="410" r:id="rId34"/>
    <p:sldId id="411" r:id="rId35"/>
    <p:sldId id="412" r:id="rId36"/>
    <p:sldId id="413" r:id="rId37"/>
    <p:sldId id="414" r:id="rId38"/>
    <p:sldId id="415" r:id="rId39"/>
    <p:sldId id="416" r:id="rId40"/>
    <p:sldId id="418" r:id="rId41"/>
    <p:sldId id="417" r:id="rId42"/>
  </p:sldIdLst>
  <p:sldSz cx="9144000" cy="6858000" type="screen4x3"/>
  <p:notesSz cx="6669088" cy="9926638"/>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A50021"/>
    <a:srgbClr val="F8F8F8"/>
    <a:srgbClr val="EAEAEA"/>
    <a:srgbClr val="003399"/>
    <a:srgbClr val="FFFFCC"/>
    <a:srgbClr val="D0F9F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92" autoAdjust="0"/>
    <p:restoredTop sz="97527" autoAdjust="0"/>
  </p:normalViewPr>
  <p:slideViewPr>
    <p:cSldViewPr snapToGrid="0">
      <p:cViewPr>
        <p:scale>
          <a:sx n="100" d="100"/>
          <a:sy n="100" d="100"/>
        </p:scale>
        <p:origin x="-802" y="115"/>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33" d="100"/>
          <a:sy n="33" d="100"/>
        </p:scale>
        <p:origin x="-1542"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t" anchorCtr="0" compatLnSpc="1">
            <a:prstTxWarp prst="textNoShape">
              <a:avLst/>
            </a:prstTxWarp>
          </a:bodyPr>
          <a:lstStyle>
            <a:lvl1pPr algn="l">
              <a:defRPr sz="1200"/>
            </a:lvl1pPr>
          </a:lstStyle>
          <a:p>
            <a:endParaRPr lang="ru-RU"/>
          </a:p>
        </p:txBody>
      </p:sp>
      <p:sp>
        <p:nvSpPr>
          <p:cNvPr id="9219" name="Rectangle 3"/>
          <p:cNvSpPr>
            <a:spLocks noGrp="1" noChangeArrowheads="1"/>
          </p:cNvSpPr>
          <p:nvPr>
            <p:ph type="dt" sz="quarter" idx="1"/>
          </p:nvPr>
        </p:nvSpPr>
        <p:spPr bwMode="auto">
          <a:xfrm>
            <a:off x="377825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t" anchorCtr="0" compatLnSpc="1">
            <a:prstTxWarp prst="textNoShape">
              <a:avLst/>
            </a:prstTxWarp>
          </a:bodyPr>
          <a:lstStyle>
            <a:lvl1pPr algn="r">
              <a:defRPr sz="1200"/>
            </a:lvl1pPr>
          </a:lstStyle>
          <a:p>
            <a:endParaRPr lang="ru-RU"/>
          </a:p>
        </p:txBody>
      </p:sp>
      <p:sp>
        <p:nvSpPr>
          <p:cNvPr id="9220" name="Rectangle 4"/>
          <p:cNvSpPr>
            <a:spLocks noGrp="1" noChangeArrowheads="1"/>
          </p:cNvSpPr>
          <p:nvPr>
            <p:ph type="ftr" sz="quarter" idx="2"/>
          </p:nvPr>
        </p:nvSpPr>
        <p:spPr bwMode="auto">
          <a:xfrm>
            <a:off x="0" y="9432925"/>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b" anchorCtr="0" compatLnSpc="1">
            <a:prstTxWarp prst="textNoShape">
              <a:avLst/>
            </a:prstTxWarp>
          </a:bodyPr>
          <a:lstStyle>
            <a:lvl1pPr algn="l">
              <a:defRPr sz="1200"/>
            </a:lvl1pPr>
          </a:lstStyle>
          <a:p>
            <a:r>
              <a:rPr lang="ru-RU"/>
              <a:t>f;jhg;\jd</a:t>
            </a:r>
          </a:p>
        </p:txBody>
      </p:sp>
      <p:sp>
        <p:nvSpPr>
          <p:cNvPr id="9221" name="Rectangle 5"/>
          <p:cNvSpPr>
            <a:spLocks noGrp="1" noChangeArrowheads="1"/>
          </p:cNvSpPr>
          <p:nvPr>
            <p:ph type="sldNum" sz="quarter" idx="3"/>
          </p:nvPr>
        </p:nvSpPr>
        <p:spPr bwMode="auto">
          <a:xfrm>
            <a:off x="3778250" y="9432925"/>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b" anchorCtr="0" compatLnSpc="1">
            <a:prstTxWarp prst="textNoShape">
              <a:avLst/>
            </a:prstTxWarp>
          </a:bodyPr>
          <a:lstStyle>
            <a:lvl1pPr algn="r">
              <a:defRPr sz="1200"/>
            </a:lvl1pPr>
          </a:lstStyle>
          <a:p>
            <a:fld id="{02E77CE7-9F0F-40D6-94E1-C9A118F40D8E}" type="slidenum">
              <a:rPr lang="ru-RU"/>
              <a:pPr/>
              <a:t>‹Nr.›</a:t>
            </a:fld>
            <a:endParaRPr lang="ru-RU"/>
          </a:p>
        </p:txBody>
      </p:sp>
    </p:spTree>
    <p:extLst>
      <p:ext uri="{BB962C8B-B14F-4D97-AF65-F5344CB8AC3E}">
        <p14:creationId xmlns:p14="http://schemas.microsoft.com/office/powerpoint/2010/main" val="3547321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t" anchorCtr="0" compatLnSpc="1">
            <a:prstTxWarp prst="textNoShape">
              <a:avLst/>
            </a:prstTxWarp>
          </a:bodyPr>
          <a:lstStyle>
            <a:lvl1pPr algn="l">
              <a:defRPr sz="1200"/>
            </a:lvl1pPr>
          </a:lstStyle>
          <a:p>
            <a:endParaRPr lang="ru-RU"/>
          </a:p>
        </p:txBody>
      </p:sp>
      <p:sp>
        <p:nvSpPr>
          <p:cNvPr id="7171" name="Rectangle 3"/>
          <p:cNvSpPr>
            <a:spLocks noGrp="1" noChangeArrowheads="1"/>
          </p:cNvSpPr>
          <p:nvPr>
            <p:ph type="dt" idx="1"/>
          </p:nvPr>
        </p:nvSpPr>
        <p:spPr bwMode="auto">
          <a:xfrm>
            <a:off x="377825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t" anchorCtr="0" compatLnSpc="1">
            <a:prstTxWarp prst="textNoShape">
              <a:avLst/>
            </a:prstTxWarp>
          </a:bodyPr>
          <a:lstStyle>
            <a:lvl1pPr algn="r">
              <a:defRPr sz="1200"/>
            </a:lvl1pPr>
          </a:lstStyle>
          <a:p>
            <a:endParaRPr lang="ru-RU"/>
          </a:p>
        </p:txBody>
      </p:sp>
      <p:sp>
        <p:nvSpPr>
          <p:cNvPr id="7172" name="Rectangle 4"/>
          <p:cNvSpPr>
            <a:spLocks noChangeArrowheads="1" noTextEdit="1"/>
          </p:cNvSpPr>
          <p:nvPr>
            <p:ph type="sldImg" idx="2"/>
          </p:nvPr>
        </p:nvSpPr>
        <p:spPr bwMode="auto">
          <a:xfrm>
            <a:off x="850900" y="741363"/>
            <a:ext cx="4970463"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90588" y="4714875"/>
            <a:ext cx="4887912"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4" name="Rectangle 6"/>
          <p:cNvSpPr>
            <a:spLocks noGrp="1" noChangeArrowheads="1"/>
          </p:cNvSpPr>
          <p:nvPr>
            <p:ph type="ftr" sz="quarter" idx="4"/>
          </p:nvPr>
        </p:nvSpPr>
        <p:spPr bwMode="auto">
          <a:xfrm>
            <a:off x="0" y="9432925"/>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b" anchorCtr="0" compatLnSpc="1">
            <a:prstTxWarp prst="textNoShape">
              <a:avLst/>
            </a:prstTxWarp>
          </a:bodyPr>
          <a:lstStyle>
            <a:lvl1pPr algn="l">
              <a:defRPr sz="1200"/>
            </a:lvl1pPr>
          </a:lstStyle>
          <a:p>
            <a:r>
              <a:rPr lang="ru-RU"/>
              <a:t>f;jhg;\jd</a:t>
            </a:r>
          </a:p>
        </p:txBody>
      </p:sp>
      <p:sp>
        <p:nvSpPr>
          <p:cNvPr id="7175" name="Rectangle 7"/>
          <p:cNvSpPr>
            <a:spLocks noGrp="1" noChangeArrowheads="1"/>
          </p:cNvSpPr>
          <p:nvPr>
            <p:ph type="sldNum" sz="quarter" idx="5"/>
          </p:nvPr>
        </p:nvSpPr>
        <p:spPr bwMode="auto">
          <a:xfrm>
            <a:off x="3778250" y="9432925"/>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5759" rIns="91520" bIns="45759" numCol="1" anchor="b" anchorCtr="0" compatLnSpc="1">
            <a:prstTxWarp prst="textNoShape">
              <a:avLst/>
            </a:prstTxWarp>
          </a:bodyPr>
          <a:lstStyle>
            <a:lvl1pPr algn="r">
              <a:defRPr sz="1200"/>
            </a:lvl1pPr>
          </a:lstStyle>
          <a:p>
            <a:fld id="{ACCD5050-9539-4223-B90C-2B5219BD35BE}" type="slidenum">
              <a:rPr lang="ru-RU"/>
              <a:pPr/>
              <a:t>‹Nr.›</a:t>
            </a:fld>
            <a:endParaRPr lang="ru-RU"/>
          </a:p>
        </p:txBody>
      </p:sp>
    </p:spTree>
    <p:extLst>
      <p:ext uri="{BB962C8B-B14F-4D97-AF65-F5344CB8AC3E}">
        <p14:creationId xmlns:p14="http://schemas.microsoft.com/office/powerpoint/2010/main" val="5884730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799CF3CC-7F88-42F0-9AD8-97D4D489E7C6}" type="slidenum">
              <a:rPr lang="ru-RU"/>
              <a:pPr/>
              <a:t>1</a:t>
            </a:fld>
            <a:endParaRPr lang="ru-RU"/>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74951EA-AEF2-48B1-A439-DCB0363E28C7}" type="slidenum">
              <a:rPr lang="ru-RU"/>
              <a:pPr/>
              <a:t>10</a:t>
            </a:fld>
            <a:endParaRPr lang="ru-RU"/>
          </a:p>
        </p:txBody>
      </p:sp>
      <p:sp>
        <p:nvSpPr>
          <p:cNvPr id="330754" name="Rectangle 2"/>
          <p:cNvSpPr>
            <a:spLocks noChangeArrowheads="1" noTextEdit="1"/>
          </p:cNvSpPr>
          <p:nvPr>
            <p:ph type="sldImg"/>
          </p:nvPr>
        </p:nvSpPr>
        <p:spPr>
          <a:xfrm>
            <a:off x="852488" y="742950"/>
            <a:ext cx="4965700" cy="3724275"/>
          </a:xfrm>
          <a:ln/>
        </p:spPr>
      </p:sp>
      <p:sp>
        <p:nvSpPr>
          <p:cNvPr id="33075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821F8F1-5AD3-4AA7-93D7-AB2240F8F9C7}" type="slidenum">
              <a:rPr lang="ru-RU"/>
              <a:pPr/>
              <a:t>11</a:t>
            </a:fld>
            <a:endParaRPr lang="ru-RU"/>
          </a:p>
        </p:txBody>
      </p:sp>
      <p:sp>
        <p:nvSpPr>
          <p:cNvPr id="332802" name="Rectangle 2"/>
          <p:cNvSpPr>
            <a:spLocks noChangeArrowheads="1" noTextEdit="1"/>
          </p:cNvSpPr>
          <p:nvPr>
            <p:ph type="sldImg"/>
          </p:nvPr>
        </p:nvSpPr>
        <p:spPr>
          <a:xfrm>
            <a:off x="852488" y="742950"/>
            <a:ext cx="4965700" cy="3724275"/>
          </a:xfrm>
          <a:ln/>
        </p:spPr>
      </p:sp>
      <p:sp>
        <p:nvSpPr>
          <p:cNvPr id="33280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B9D02A4C-BB6B-4F11-A5C1-7FFEB91B8DE2}" type="slidenum">
              <a:rPr lang="ru-RU"/>
              <a:pPr/>
              <a:t>12</a:t>
            </a:fld>
            <a:endParaRPr lang="ru-RU"/>
          </a:p>
        </p:txBody>
      </p:sp>
      <p:sp>
        <p:nvSpPr>
          <p:cNvPr id="334850" name="Rectangle 2"/>
          <p:cNvSpPr>
            <a:spLocks noChangeArrowheads="1" noTextEdit="1"/>
          </p:cNvSpPr>
          <p:nvPr>
            <p:ph type="sldImg"/>
          </p:nvPr>
        </p:nvSpPr>
        <p:spPr>
          <a:xfrm>
            <a:off x="852488" y="742950"/>
            <a:ext cx="4965700" cy="3724275"/>
          </a:xfrm>
          <a:ln/>
        </p:spPr>
      </p:sp>
      <p:sp>
        <p:nvSpPr>
          <p:cNvPr id="33485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5C20DA1E-8C53-4011-A154-CA0E5DF584CD}" type="slidenum">
              <a:rPr lang="ru-RU"/>
              <a:pPr/>
              <a:t>13</a:t>
            </a:fld>
            <a:endParaRPr lang="ru-RU"/>
          </a:p>
        </p:txBody>
      </p:sp>
      <p:sp>
        <p:nvSpPr>
          <p:cNvPr id="307202" name="Rectangle 2"/>
          <p:cNvSpPr>
            <a:spLocks noChangeArrowheads="1" noTextEdit="1"/>
          </p:cNvSpPr>
          <p:nvPr>
            <p:ph type="sldImg"/>
          </p:nvPr>
        </p:nvSpPr>
        <p:spPr>
          <a:xfrm>
            <a:off x="852488" y="742950"/>
            <a:ext cx="4965700" cy="3724275"/>
          </a:xfrm>
          <a:ln/>
        </p:spPr>
      </p:sp>
      <p:sp>
        <p:nvSpPr>
          <p:cNvPr id="30720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C68A1FE0-F587-4412-99D9-D58D12C9FD59}" type="slidenum">
              <a:rPr lang="ru-RU"/>
              <a:pPr/>
              <a:t>14</a:t>
            </a:fld>
            <a:endParaRPr lang="ru-RU"/>
          </a:p>
        </p:txBody>
      </p:sp>
      <p:sp>
        <p:nvSpPr>
          <p:cNvPr id="309250" name="Rectangle 2"/>
          <p:cNvSpPr>
            <a:spLocks noChangeArrowheads="1" noTextEdit="1"/>
          </p:cNvSpPr>
          <p:nvPr>
            <p:ph type="sldImg"/>
          </p:nvPr>
        </p:nvSpPr>
        <p:spPr>
          <a:xfrm>
            <a:off x="852488" y="742950"/>
            <a:ext cx="4965700" cy="3724275"/>
          </a:xfrm>
          <a:ln/>
        </p:spPr>
      </p:sp>
      <p:sp>
        <p:nvSpPr>
          <p:cNvPr id="30925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DCE2B456-3D32-487A-A2C2-3D40AB479681}" type="slidenum">
              <a:rPr lang="ru-RU"/>
              <a:pPr/>
              <a:t>15</a:t>
            </a:fld>
            <a:endParaRPr lang="ru-RU"/>
          </a:p>
        </p:txBody>
      </p:sp>
      <p:sp>
        <p:nvSpPr>
          <p:cNvPr id="314370" name="Rectangle 2"/>
          <p:cNvSpPr>
            <a:spLocks noChangeArrowheads="1" noTextEdit="1"/>
          </p:cNvSpPr>
          <p:nvPr>
            <p:ph type="sldImg"/>
          </p:nvPr>
        </p:nvSpPr>
        <p:spPr>
          <a:xfrm>
            <a:off x="852488" y="742950"/>
            <a:ext cx="4965700" cy="3724275"/>
          </a:xfrm>
          <a:ln/>
        </p:spPr>
      </p:sp>
      <p:sp>
        <p:nvSpPr>
          <p:cNvPr id="31437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2AB5FEBD-AF01-4E12-A1E0-CFA83659CAE1}" type="slidenum">
              <a:rPr lang="ru-RU"/>
              <a:pPr/>
              <a:t>16</a:t>
            </a:fld>
            <a:endParaRPr lang="ru-RU"/>
          </a:p>
        </p:txBody>
      </p:sp>
      <p:sp>
        <p:nvSpPr>
          <p:cNvPr id="338946" name="Rectangle 2"/>
          <p:cNvSpPr>
            <a:spLocks noChangeArrowheads="1" noTextEdit="1"/>
          </p:cNvSpPr>
          <p:nvPr>
            <p:ph type="sldImg"/>
          </p:nvPr>
        </p:nvSpPr>
        <p:spPr>
          <a:xfrm>
            <a:off x="852488" y="742950"/>
            <a:ext cx="4965700" cy="3724275"/>
          </a:xfrm>
          <a:ln/>
        </p:spPr>
      </p:sp>
      <p:sp>
        <p:nvSpPr>
          <p:cNvPr id="338947"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45E3B71C-38F9-498F-BE4C-B68BE55B08B8}" type="slidenum">
              <a:rPr lang="ru-RU"/>
              <a:pPr/>
              <a:t>17</a:t>
            </a:fld>
            <a:endParaRPr lang="ru-RU"/>
          </a:p>
        </p:txBody>
      </p:sp>
      <p:sp>
        <p:nvSpPr>
          <p:cNvPr id="340994" name="Rectangle 2"/>
          <p:cNvSpPr>
            <a:spLocks noChangeArrowheads="1" noTextEdit="1"/>
          </p:cNvSpPr>
          <p:nvPr>
            <p:ph type="sldImg"/>
          </p:nvPr>
        </p:nvSpPr>
        <p:spPr>
          <a:xfrm>
            <a:off x="852488" y="742950"/>
            <a:ext cx="4965700" cy="3724275"/>
          </a:xfrm>
          <a:ln/>
        </p:spPr>
      </p:sp>
      <p:sp>
        <p:nvSpPr>
          <p:cNvPr id="34099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42FD46BD-E781-4B67-BA21-0B00DD330BE1}" type="slidenum">
              <a:rPr lang="ru-RU"/>
              <a:pPr/>
              <a:t>18</a:t>
            </a:fld>
            <a:endParaRPr lang="ru-RU"/>
          </a:p>
        </p:txBody>
      </p:sp>
      <p:sp>
        <p:nvSpPr>
          <p:cNvPr id="316418" name="Rectangle 2"/>
          <p:cNvSpPr>
            <a:spLocks noChangeArrowheads="1" noTextEdit="1"/>
          </p:cNvSpPr>
          <p:nvPr>
            <p:ph type="sldImg"/>
          </p:nvPr>
        </p:nvSpPr>
        <p:spPr>
          <a:xfrm>
            <a:off x="852488" y="742950"/>
            <a:ext cx="4965700" cy="3724275"/>
          </a:xfrm>
          <a:ln/>
        </p:spPr>
      </p:sp>
      <p:sp>
        <p:nvSpPr>
          <p:cNvPr id="31641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9F5EFFD3-959D-4D5C-9EAE-9F3CF8AFD851}" type="slidenum">
              <a:rPr lang="ru-RU"/>
              <a:pPr/>
              <a:t>19</a:t>
            </a:fld>
            <a:endParaRPr lang="ru-RU"/>
          </a:p>
        </p:txBody>
      </p:sp>
      <p:sp>
        <p:nvSpPr>
          <p:cNvPr id="318466" name="Rectangle 2"/>
          <p:cNvSpPr>
            <a:spLocks noChangeArrowheads="1" noTextEdit="1"/>
          </p:cNvSpPr>
          <p:nvPr>
            <p:ph type="sldImg"/>
          </p:nvPr>
        </p:nvSpPr>
        <p:spPr>
          <a:xfrm>
            <a:off x="852488" y="742950"/>
            <a:ext cx="4965700" cy="3724275"/>
          </a:xfrm>
          <a:ln/>
        </p:spPr>
      </p:sp>
      <p:sp>
        <p:nvSpPr>
          <p:cNvPr id="318467"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4DA13FAA-CFB9-41D0-9427-67BDCDE505B1}" type="slidenum">
              <a:rPr lang="ru-RU"/>
              <a:pPr/>
              <a:t>2</a:t>
            </a:fld>
            <a:endParaRPr lang="ru-RU"/>
          </a:p>
        </p:txBody>
      </p:sp>
      <p:sp>
        <p:nvSpPr>
          <p:cNvPr id="253954" name="Rectangle 2"/>
          <p:cNvSpPr>
            <a:spLocks noChangeArrowheads="1" noTextEdit="1"/>
          </p:cNvSpPr>
          <p:nvPr>
            <p:ph type="sldImg"/>
          </p:nvPr>
        </p:nvSpPr>
        <p:spPr>
          <a:xfrm>
            <a:off x="852488" y="742950"/>
            <a:ext cx="4965700" cy="3724275"/>
          </a:xfrm>
          <a:ln/>
        </p:spPr>
      </p:sp>
      <p:sp>
        <p:nvSpPr>
          <p:cNvPr id="25395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5A537D19-E05D-4A4A-AD8D-087D8B8E57EE}" type="slidenum">
              <a:rPr lang="ru-RU"/>
              <a:pPr/>
              <a:t>20</a:t>
            </a:fld>
            <a:endParaRPr lang="ru-RU"/>
          </a:p>
        </p:txBody>
      </p:sp>
      <p:sp>
        <p:nvSpPr>
          <p:cNvPr id="343042" name="Rectangle 2"/>
          <p:cNvSpPr>
            <a:spLocks noChangeArrowheads="1" noTextEdit="1"/>
          </p:cNvSpPr>
          <p:nvPr>
            <p:ph type="sldImg"/>
          </p:nvPr>
        </p:nvSpPr>
        <p:spPr>
          <a:xfrm>
            <a:off x="852488" y="742950"/>
            <a:ext cx="4965700" cy="3724275"/>
          </a:xfrm>
          <a:ln/>
        </p:spPr>
      </p:sp>
      <p:sp>
        <p:nvSpPr>
          <p:cNvPr id="34304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9EAB059F-D085-438E-9DF4-3D96F37034C1}" type="slidenum">
              <a:rPr lang="ru-RU"/>
              <a:pPr/>
              <a:t>21</a:t>
            </a:fld>
            <a:endParaRPr lang="ru-RU"/>
          </a:p>
        </p:txBody>
      </p:sp>
      <p:sp>
        <p:nvSpPr>
          <p:cNvPr id="345090" name="Rectangle 2"/>
          <p:cNvSpPr>
            <a:spLocks noChangeArrowheads="1" noTextEdit="1"/>
          </p:cNvSpPr>
          <p:nvPr>
            <p:ph type="sldImg"/>
          </p:nvPr>
        </p:nvSpPr>
        <p:spPr>
          <a:xfrm>
            <a:off x="852488" y="742950"/>
            <a:ext cx="4965700" cy="3724275"/>
          </a:xfrm>
          <a:ln/>
        </p:spPr>
      </p:sp>
      <p:sp>
        <p:nvSpPr>
          <p:cNvPr id="34509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3891E5BF-7669-47A7-B99A-8A73E02C5385}" type="slidenum">
              <a:rPr lang="ru-RU"/>
              <a:pPr/>
              <a:t>22</a:t>
            </a:fld>
            <a:endParaRPr lang="ru-RU"/>
          </a:p>
        </p:txBody>
      </p:sp>
      <p:sp>
        <p:nvSpPr>
          <p:cNvPr id="320514" name="Rectangle 2"/>
          <p:cNvSpPr>
            <a:spLocks noChangeArrowheads="1" noTextEdit="1"/>
          </p:cNvSpPr>
          <p:nvPr>
            <p:ph type="sldImg"/>
          </p:nvPr>
        </p:nvSpPr>
        <p:spPr>
          <a:xfrm>
            <a:off x="852488" y="742950"/>
            <a:ext cx="4965700" cy="3724275"/>
          </a:xfrm>
          <a:ln/>
        </p:spPr>
      </p:sp>
      <p:sp>
        <p:nvSpPr>
          <p:cNvPr id="32051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737E2736-50FC-4503-9A82-84C1604769B1}" type="slidenum">
              <a:rPr lang="ru-RU"/>
              <a:pPr/>
              <a:t>23</a:t>
            </a:fld>
            <a:endParaRPr lang="ru-RU"/>
          </a:p>
        </p:txBody>
      </p:sp>
      <p:sp>
        <p:nvSpPr>
          <p:cNvPr id="324610" name="Rectangle 2"/>
          <p:cNvSpPr>
            <a:spLocks noChangeArrowheads="1" noTextEdit="1"/>
          </p:cNvSpPr>
          <p:nvPr>
            <p:ph type="sldImg"/>
          </p:nvPr>
        </p:nvSpPr>
        <p:spPr>
          <a:xfrm>
            <a:off x="852488" y="742950"/>
            <a:ext cx="4965700" cy="3724275"/>
          </a:xfrm>
          <a:ln/>
        </p:spPr>
      </p:sp>
      <p:sp>
        <p:nvSpPr>
          <p:cNvPr id="32461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27D6DF01-A65E-4A37-B23D-5B167497D938}" type="slidenum">
              <a:rPr lang="ru-RU"/>
              <a:pPr/>
              <a:t>24</a:t>
            </a:fld>
            <a:endParaRPr lang="ru-RU"/>
          </a:p>
        </p:txBody>
      </p:sp>
      <p:sp>
        <p:nvSpPr>
          <p:cNvPr id="351234" name="Rectangle 2"/>
          <p:cNvSpPr>
            <a:spLocks noChangeArrowheads="1" noTextEdit="1"/>
          </p:cNvSpPr>
          <p:nvPr>
            <p:ph type="sldImg"/>
          </p:nvPr>
        </p:nvSpPr>
        <p:spPr>
          <a:xfrm>
            <a:off x="852488" y="742950"/>
            <a:ext cx="4965700" cy="3724275"/>
          </a:xfrm>
          <a:ln/>
        </p:spPr>
      </p:sp>
      <p:sp>
        <p:nvSpPr>
          <p:cNvPr id="35123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64B0AEC5-FC53-4036-A452-A8B891D71804}" type="slidenum">
              <a:rPr lang="ru-RU"/>
              <a:pPr/>
              <a:t>25</a:t>
            </a:fld>
            <a:endParaRPr lang="ru-RU"/>
          </a:p>
        </p:txBody>
      </p:sp>
      <p:sp>
        <p:nvSpPr>
          <p:cNvPr id="355330" name="Rectangle 2"/>
          <p:cNvSpPr>
            <a:spLocks noChangeArrowheads="1" noTextEdit="1"/>
          </p:cNvSpPr>
          <p:nvPr>
            <p:ph type="sldImg"/>
          </p:nvPr>
        </p:nvSpPr>
        <p:spPr>
          <a:xfrm>
            <a:off x="852488" y="742950"/>
            <a:ext cx="4965700" cy="3724275"/>
          </a:xfrm>
          <a:ln/>
        </p:spPr>
      </p:sp>
      <p:sp>
        <p:nvSpPr>
          <p:cNvPr id="35533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AD7309FB-4097-440F-8B35-0F6D70149268}" type="slidenum">
              <a:rPr lang="ru-RU"/>
              <a:pPr/>
              <a:t>26</a:t>
            </a:fld>
            <a:endParaRPr lang="ru-RU"/>
          </a:p>
        </p:txBody>
      </p:sp>
      <p:sp>
        <p:nvSpPr>
          <p:cNvPr id="357378" name="Rectangle 2"/>
          <p:cNvSpPr>
            <a:spLocks noChangeArrowheads="1" noTextEdit="1"/>
          </p:cNvSpPr>
          <p:nvPr>
            <p:ph type="sldImg"/>
          </p:nvPr>
        </p:nvSpPr>
        <p:spPr>
          <a:xfrm>
            <a:off x="852488" y="742950"/>
            <a:ext cx="4965700" cy="3724275"/>
          </a:xfrm>
          <a:ln/>
        </p:spPr>
      </p:sp>
      <p:sp>
        <p:nvSpPr>
          <p:cNvPr id="35737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D415F598-98CC-4CFA-BC75-EBDE492F12E8}" type="slidenum">
              <a:rPr lang="ru-RU"/>
              <a:pPr/>
              <a:t>27</a:t>
            </a:fld>
            <a:endParaRPr lang="ru-RU"/>
          </a:p>
        </p:txBody>
      </p:sp>
      <p:sp>
        <p:nvSpPr>
          <p:cNvPr id="359426" name="Rectangle 2"/>
          <p:cNvSpPr>
            <a:spLocks noChangeArrowheads="1" noTextEdit="1"/>
          </p:cNvSpPr>
          <p:nvPr>
            <p:ph type="sldImg"/>
          </p:nvPr>
        </p:nvSpPr>
        <p:spPr>
          <a:xfrm>
            <a:off x="852488" y="742950"/>
            <a:ext cx="4965700" cy="3724275"/>
          </a:xfrm>
          <a:ln/>
        </p:spPr>
      </p:sp>
      <p:sp>
        <p:nvSpPr>
          <p:cNvPr id="359427"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71F5E6CD-8503-4AEF-AE8A-35F6AA6C63B2}" type="slidenum">
              <a:rPr lang="ru-RU"/>
              <a:pPr/>
              <a:t>28</a:t>
            </a:fld>
            <a:endParaRPr lang="ru-RU"/>
          </a:p>
        </p:txBody>
      </p:sp>
      <p:sp>
        <p:nvSpPr>
          <p:cNvPr id="361474" name="Rectangle 2"/>
          <p:cNvSpPr>
            <a:spLocks noChangeArrowheads="1" noTextEdit="1"/>
          </p:cNvSpPr>
          <p:nvPr>
            <p:ph type="sldImg"/>
          </p:nvPr>
        </p:nvSpPr>
        <p:spPr>
          <a:xfrm>
            <a:off x="852488" y="742950"/>
            <a:ext cx="4965700" cy="3724275"/>
          </a:xfrm>
          <a:ln/>
        </p:spPr>
      </p:sp>
      <p:sp>
        <p:nvSpPr>
          <p:cNvPr id="36147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CE0551C2-249F-49B4-BE90-2EA55F8BE2B9}" type="slidenum">
              <a:rPr lang="ru-RU"/>
              <a:pPr/>
              <a:t>29</a:t>
            </a:fld>
            <a:endParaRPr lang="ru-RU"/>
          </a:p>
        </p:txBody>
      </p:sp>
      <p:sp>
        <p:nvSpPr>
          <p:cNvPr id="363522" name="Rectangle 2"/>
          <p:cNvSpPr>
            <a:spLocks noChangeArrowheads="1" noTextEdit="1"/>
          </p:cNvSpPr>
          <p:nvPr>
            <p:ph type="sldImg"/>
          </p:nvPr>
        </p:nvSpPr>
        <p:spPr>
          <a:xfrm>
            <a:off x="852488" y="742950"/>
            <a:ext cx="4965700" cy="3724275"/>
          </a:xfrm>
          <a:ln/>
        </p:spPr>
      </p:sp>
      <p:sp>
        <p:nvSpPr>
          <p:cNvPr id="36352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E845C0B5-1DED-49EF-9505-9A8FF8A5ADE2}" type="slidenum">
              <a:rPr lang="ru-RU"/>
              <a:pPr/>
              <a:t>3</a:t>
            </a:fld>
            <a:endParaRPr lang="ru-RU"/>
          </a:p>
        </p:txBody>
      </p:sp>
      <p:sp>
        <p:nvSpPr>
          <p:cNvPr id="171010" name="Rectangle 2"/>
          <p:cNvSpPr>
            <a:spLocks noChangeArrowheads="1" noTextEdit="1"/>
          </p:cNvSpPr>
          <p:nvPr>
            <p:ph type="sldImg"/>
          </p:nvPr>
        </p:nvSpPr>
        <p:spPr>
          <a:xfrm>
            <a:off x="852488" y="742950"/>
            <a:ext cx="4965700" cy="3724275"/>
          </a:xfrm>
          <a:ln/>
        </p:spPr>
      </p:sp>
      <p:sp>
        <p:nvSpPr>
          <p:cNvPr id="17101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33BCF2CB-D69B-46A2-A34D-2C19A5FC39EA}" type="slidenum">
              <a:rPr lang="ru-RU"/>
              <a:pPr/>
              <a:t>30</a:t>
            </a:fld>
            <a:endParaRPr lang="ru-RU"/>
          </a:p>
        </p:txBody>
      </p:sp>
      <p:sp>
        <p:nvSpPr>
          <p:cNvPr id="365570" name="Rectangle 2"/>
          <p:cNvSpPr>
            <a:spLocks noChangeArrowheads="1" noTextEdit="1"/>
          </p:cNvSpPr>
          <p:nvPr>
            <p:ph type="sldImg"/>
          </p:nvPr>
        </p:nvSpPr>
        <p:spPr>
          <a:xfrm>
            <a:off x="852488" y="742950"/>
            <a:ext cx="4965700" cy="3724275"/>
          </a:xfrm>
          <a:ln/>
        </p:spPr>
      </p:sp>
      <p:sp>
        <p:nvSpPr>
          <p:cNvPr id="36557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16E61525-0D90-43A5-AE68-02439BAB5F81}" type="slidenum">
              <a:rPr lang="ru-RU"/>
              <a:pPr/>
              <a:t>31</a:t>
            </a:fld>
            <a:endParaRPr lang="ru-RU"/>
          </a:p>
        </p:txBody>
      </p:sp>
      <p:sp>
        <p:nvSpPr>
          <p:cNvPr id="369666" name="Rectangle 2"/>
          <p:cNvSpPr>
            <a:spLocks noChangeArrowheads="1" noTextEdit="1"/>
          </p:cNvSpPr>
          <p:nvPr>
            <p:ph type="sldImg"/>
          </p:nvPr>
        </p:nvSpPr>
        <p:spPr>
          <a:xfrm>
            <a:off x="852488" y="742950"/>
            <a:ext cx="4965700" cy="3724275"/>
          </a:xfrm>
          <a:ln/>
        </p:spPr>
      </p:sp>
      <p:sp>
        <p:nvSpPr>
          <p:cNvPr id="369667"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8D96AF3-19A2-470D-B5FD-FB73CCEB3009}" type="slidenum">
              <a:rPr lang="ru-RU"/>
              <a:pPr/>
              <a:t>32</a:t>
            </a:fld>
            <a:endParaRPr lang="ru-RU"/>
          </a:p>
        </p:txBody>
      </p:sp>
      <p:sp>
        <p:nvSpPr>
          <p:cNvPr id="367618" name="Rectangle 2"/>
          <p:cNvSpPr>
            <a:spLocks noChangeArrowheads="1" noTextEdit="1"/>
          </p:cNvSpPr>
          <p:nvPr>
            <p:ph type="sldImg"/>
          </p:nvPr>
        </p:nvSpPr>
        <p:spPr>
          <a:xfrm>
            <a:off x="852488" y="742950"/>
            <a:ext cx="4965700" cy="3724275"/>
          </a:xfrm>
          <a:ln/>
        </p:spPr>
      </p:sp>
      <p:sp>
        <p:nvSpPr>
          <p:cNvPr id="36761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ED5DE982-2B62-4E8D-B7F9-35EBD9D97EB2}" type="slidenum">
              <a:rPr lang="ru-RU"/>
              <a:pPr/>
              <a:t>33</a:t>
            </a:fld>
            <a:endParaRPr lang="ru-RU"/>
          </a:p>
        </p:txBody>
      </p:sp>
      <p:sp>
        <p:nvSpPr>
          <p:cNvPr id="373762" name="Rectangle 2"/>
          <p:cNvSpPr>
            <a:spLocks noChangeArrowheads="1" noTextEdit="1"/>
          </p:cNvSpPr>
          <p:nvPr>
            <p:ph type="sldImg"/>
          </p:nvPr>
        </p:nvSpPr>
        <p:spPr>
          <a:xfrm>
            <a:off x="852488" y="742950"/>
            <a:ext cx="4965700" cy="3724275"/>
          </a:xfrm>
          <a:ln/>
        </p:spPr>
      </p:sp>
      <p:sp>
        <p:nvSpPr>
          <p:cNvPr id="37376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7713A91-4B24-4E06-B11B-E1ABC0BD075A}" type="slidenum">
              <a:rPr lang="ru-RU"/>
              <a:pPr/>
              <a:t>34</a:t>
            </a:fld>
            <a:endParaRPr lang="ru-RU"/>
          </a:p>
        </p:txBody>
      </p:sp>
      <p:sp>
        <p:nvSpPr>
          <p:cNvPr id="375810" name="Rectangle 2"/>
          <p:cNvSpPr>
            <a:spLocks noChangeArrowheads="1" noTextEdit="1"/>
          </p:cNvSpPr>
          <p:nvPr>
            <p:ph type="sldImg"/>
          </p:nvPr>
        </p:nvSpPr>
        <p:spPr>
          <a:xfrm>
            <a:off x="852488" y="742950"/>
            <a:ext cx="4965700" cy="3724275"/>
          </a:xfrm>
          <a:ln/>
        </p:spPr>
      </p:sp>
      <p:sp>
        <p:nvSpPr>
          <p:cNvPr id="37581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F8D1F3BE-1B7E-43BF-9988-5800A0902780}" type="slidenum">
              <a:rPr lang="ru-RU"/>
              <a:pPr/>
              <a:t>35</a:t>
            </a:fld>
            <a:endParaRPr lang="ru-RU"/>
          </a:p>
        </p:txBody>
      </p:sp>
      <p:sp>
        <p:nvSpPr>
          <p:cNvPr id="377858" name="Rectangle 2"/>
          <p:cNvSpPr>
            <a:spLocks noChangeArrowheads="1" noTextEdit="1"/>
          </p:cNvSpPr>
          <p:nvPr>
            <p:ph type="sldImg"/>
          </p:nvPr>
        </p:nvSpPr>
        <p:spPr>
          <a:xfrm>
            <a:off x="852488" y="742950"/>
            <a:ext cx="4965700" cy="3724275"/>
          </a:xfrm>
          <a:ln/>
        </p:spPr>
      </p:sp>
      <p:sp>
        <p:nvSpPr>
          <p:cNvPr id="37785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5810A77C-96F5-4328-AA4A-A6775F8CF40B}" type="slidenum">
              <a:rPr lang="ru-RU"/>
              <a:pPr/>
              <a:t>36</a:t>
            </a:fld>
            <a:endParaRPr lang="ru-RU"/>
          </a:p>
        </p:txBody>
      </p:sp>
      <p:sp>
        <p:nvSpPr>
          <p:cNvPr id="379906" name="Rectangle 2"/>
          <p:cNvSpPr>
            <a:spLocks noChangeArrowheads="1" noTextEdit="1"/>
          </p:cNvSpPr>
          <p:nvPr>
            <p:ph type="sldImg"/>
          </p:nvPr>
        </p:nvSpPr>
        <p:spPr>
          <a:xfrm>
            <a:off x="852488" y="742950"/>
            <a:ext cx="4965700" cy="3724275"/>
          </a:xfrm>
          <a:ln/>
        </p:spPr>
      </p:sp>
      <p:sp>
        <p:nvSpPr>
          <p:cNvPr id="379907"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C2DB4622-8297-4FF3-B17D-02B9B428C69A}" type="slidenum">
              <a:rPr lang="ru-RU"/>
              <a:pPr/>
              <a:t>37</a:t>
            </a:fld>
            <a:endParaRPr lang="ru-RU"/>
          </a:p>
        </p:txBody>
      </p:sp>
      <p:sp>
        <p:nvSpPr>
          <p:cNvPr id="381954" name="Rectangle 2"/>
          <p:cNvSpPr>
            <a:spLocks noChangeArrowheads="1" noTextEdit="1"/>
          </p:cNvSpPr>
          <p:nvPr>
            <p:ph type="sldImg"/>
          </p:nvPr>
        </p:nvSpPr>
        <p:spPr>
          <a:xfrm>
            <a:off x="852488" y="742950"/>
            <a:ext cx="4965700" cy="3724275"/>
          </a:xfrm>
          <a:ln/>
        </p:spPr>
      </p:sp>
      <p:sp>
        <p:nvSpPr>
          <p:cNvPr id="38195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B80296C-71D5-4BF0-A4A2-55AF822D8978}" type="slidenum">
              <a:rPr lang="ru-RU"/>
              <a:pPr/>
              <a:t>38</a:t>
            </a:fld>
            <a:endParaRPr lang="ru-RU"/>
          </a:p>
        </p:txBody>
      </p:sp>
      <p:sp>
        <p:nvSpPr>
          <p:cNvPr id="384002" name="Rectangle 2"/>
          <p:cNvSpPr>
            <a:spLocks noChangeArrowheads="1" noTextEdit="1"/>
          </p:cNvSpPr>
          <p:nvPr>
            <p:ph type="sldImg"/>
          </p:nvPr>
        </p:nvSpPr>
        <p:spPr>
          <a:xfrm>
            <a:off x="852488" y="742950"/>
            <a:ext cx="4965700" cy="3724275"/>
          </a:xfrm>
          <a:ln/>
        </p:spPr>
      </p:sp>
      <p:sp>
        <p:nvSpPr>
          <p:cNvPr id="38400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2971D561-1CD7-4965-949B-A9DA3E8994CC}" type="slidenum">
              <a:rPr lang="ru-RU"/>
              <a:pPr/>
              <a:t>39</a:t>
            </a:fld>
            <a:endParaRPr lang="ru-RU"/>
          </a:p>
        </p:txBody>
      </p:sp>
      <p:sp>
        <p:nvSpPr>
          <p:cNvPr id="386050" name="Rectangle 2"/>
          <p:cNvSpPr>
            <a:spLocks noChangeArrowheads="1" noTextEdit="1"/>
          </p:cNvSpPr>
          <p:nvPr>
            <p:ph type="sldImg"/>
          </p:nvPr>
        </p:nvSpPr>
        <p:spPr>
          <a:xfrm>
            <a:off x="852488" y="742950"/>
            <a:ext cx="4965700" cy="3724275"/>
          </a:xfrm>
          <a:ln/>
        </p:spPr>
      </p:sp>
      <p:sp>
        <p:nvSpPr>
          <p:cNvPr id="386051"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67AC898D-9CAD-462A-AD76-DD8C33AC2E6D}" type="slidenum">
              <a:rPr lang="ru-RU"/>
              <a:pPr/>
              <a:t>4</a:t>
            </a:fld>
            <a:endParaRPr lang="ru-RU"/>
          </a:p>
        </p:txBody>
      </p:sp>
      <p:sp>
        <p:nvSpPr>
          <p:cNvPr id="234498" name="Rectangle 2"/>
          <p:cNvSpPr>
            <a:spLocks noChangeArrowheads="1" noTextEdit="1"/>
          </p:cNvSpPr>
          <p:nvPr>
            <p:ph type="sldImg"/>
          </p:nvPr>
        </p:nvSpPr>
        <p:spPr>
          <a:xfrm>
            <a:off x="852488" y="742950"/>
            <a:ext cx="4965700" cy="3724275"/>
          </a:xfrm>
          <a:ln/>
        </p:spPr>
      </p:sp>
      <p:sp>
        <p:nvSpPr>
          <p:cNvPr id="23449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E443E6F7-C36C-4D92-A6EF-9402EDDB7C30}" type="slidenum">
              <a:rPr lang="ru-RU"/>
              <a:pPr/>
              <a:t>40</a:t>
            </a:fld>
            <a:endParaRPr lang="ru-RU"/>
          </a:p>
        </p:txBody>
      </p:sp>
      <p:sp>
        <p:nvSpPr>
          <p:cNvPr id="390146" name="Rectangle 2"/>
          <p:cNvSpPr>
            <a:spLocks noChangeArrowheads="1" noTextEdit="1"/>
          </p:cNvSpPr>
          <p:nvPr>
            <p:ph type="sldImg"/>
          </p:nvPr>
        </p:nvSpPr>
        <p:spPr>
          <a:xfrm>
            <a:off x="852488" y="742950"/>
            <a:ext cx="4965700" cy="3724275"/>
          </a:xfrm>
          <a:ln/>
        </p:spPr>
      </p:sp>
      <p:sp>
        <p:nvSpPr>
          <p:cNvPr id="390147"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6D6C4B3-02C5-43E9-A010-6D699B6849A5}" type="slidenum">
              <a:rPr lang="ru-RU"/>
              <a:pPr/>
              <a:t>41</a:t>
            </a:fld>
            <a:endParaRPr lang="ru-RU"/>
          </a:p>
        </p:txBody>
      </p:sp>
      <p:sp>
        <p:nvSpPr>
          <p:cNvPr id="388098" name="Rectangle 2"/>
          <p:cNvSpPr>
            <a:spLocks noChangeArrowheads="1" noTextEdit="1"/>
          </p:cNvSpPr>
          <p:nvPr>
            <p:ph type="sldImg"/>
          </p:nvPr>
        </p:nvSpPr>
        <p:spPr>
          <a:xfrm>
            <a:off x="852488" y="742950"/>
            <a:ext cx="4965700" cy="3724275"/>
          </a:xfrm>
          <a:ln/>
        </p:spPr>
      </p:sp>
      <p:sp>
        <p:nvSpPr>
          <p:cNvPr id="38809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301CA314-A4A0-4932-B59E-6CED7004CE6B}" type="slidenum">
              <a:rPr lang="ru-RU"/>
              <a:pPr/>
              <a:t>5</a:t>
            </a:fld>
            <a:endParaRPr lang="ru-RU"/>
          </a:p>
        </p:txBody>
      </p:sp>
      <p:sp>
        <p:nvSpPr>
          <p:cNvPr id="279554" name="Rectangle 2"/>
          <p:cNvSpPr>
            <a:spLocks noChangeArrowheads="1" noTextEdit="1"/>
          </p:cNvSpPr>
          <p:nvPr>
            <p:ph type="sldImg"/>
          </p:nvPr>
        </p:nvSpPr>
        <p:spPr>
          <a:xfrm>
            <a:off x="852488" y="742950"/>
            <a:ext cx="4965700" cy="3724275"/>
          </a:xfrm>
          <a:ln/>
        </p:spPr>
      </p:sp>
      <p:sp>
        <p:nvSpPr>
          <p:cNvPr id="27955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F7F2B32E-BDA8-4A40-A437-01CE1AC518A8}" type="slidenum">
              <a:rPr lang="ru-RU"/>
              <a:pPr/>
              <a:t>6</a:t>
            </a:fld>
            <a:endParaRPr lang="ru-RU"/>
          </a:p>
        </p:txBody>
      </p:sp>
      <p:sp>
        <p:nvSpPr>
          <p:cNvPr id="291842" name="Rectangle 2"/>
          <p:cNvSpPr>
            <a:spLocks noChangeArrowheads="1" noTextEdit="1"/>
          </p:cNvSpPr>
          <p:nvPr>
            <p:ph type="sldImg"/>
          </p:nvPr>
        </p:nvSpPr>
        <p:spPr>
          <a:xfrm>
            <a:off x="852488" y="742950"/>
            <a:ext cx="4965700" cy="3724275"/>
          </a:xfrm>
          <a:ln/>
        </p:spPr>
      </p:sp>
      <p:sp>
        <p:nvSpPr>
          <p:cNvPr id="29184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D5C79218-B25A-4D13-BA7B-BEBDFECF86B8}" type="slidenum">
              <a:rPr lang="ru-RU"/>
              <a:pPr/>
              <a:t>7</a:t>
            </a:fld>
            <a:endParaRPr lang="ru-RU"/>
          </a:p>
        </p:txBody>
      </p:sp>
      <p:sp>
        <p:nvSpPr>
          <p:cNvPr id="301058" name="Rectangle 2"/>
          <p:cNvSpPr>
            <a:spLocks noChangeArrowheads="1" noTextEdit="1"/>
          </p:cNvSpPr>
          <p:nvPr>
            <p:ph type="sldImg"/>
          </p:nvPr>
        </p:nvSpPr>
        <p:spPr>
          <a:xfrm>
            <a:off x="852488" y="742950"/>
            <a:ext cx="4965700" cy="3724275"/>
          </a:xfrm>
          <a:ln/>
        </p:spPr>
      </p:sp>
      <p:sp>
        <p:nvSpPr>
          <p:cNvPr id="301059"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6FC4B7BC-B0C1-472F-B285-72E1E5F52B93}" type="slidenum">
              <a:rPr lang="ru-RU"/>
              <a:pPr/>
              <a:t>8</a:t>
            </a:fld>
            <a:endParaRPr lang="ru-RU"/>
          </a:p>
        </p:txBody>
      </p:sp>
      <p:sp>
        <p:nvSpPr>
          <p:cNvPr id="284674" name="Rectangle 2"/>
          <p:cNvSpPr>
            <a:spLocks noChangeArrowheads="1" noTextEdit="1"/>
          </p:cNvSpPr>
          <p:nvPr>
            <p:ph type="sldImg"/>
          </p:nvPr>
        </p:nvSpPr>
        <p:spPr>
          <a:xfrm>
            <a:off x="852488" y="742950"/>
            <a:ext cx="4965700" cy="3724275"/>
          </a:xfrm>
          <a:ln/>
        </p:spPr>
      </p:sp>
      <p:sp>
        <p:nvSpPr>
          <p:cNvPr id="284675"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76FA08C-823B-4933-AEE5-10D57E754DF5}" type="slidenum">
              <a:rPr lang="ru-RU"/>
              <a:pPr/>
              <a:t>9</a:t>
            </a:fld>
            <a:endParaRPr lang="ru-RU"/>
          </a:p>
        </p:txBody>
      </p:sp>
      <p:sp>
        <p:nvSpPr>
          <p:cNvPr id="286722" name="Rectangle 2"/>
          <p:cNvSpPr>
            <a:spLocks noChangeArrowheads="1" noTextEdit="1"/>
          </p:cNvSpPr>
          <p:nvPr>
            <p:ph type="sldImg"/>
          </p:nvPr>
        </p:nvSpPr>
        <p:spPr>
          <a:xfrm>
            <a:off x="852488" y="742950"/>
            <a:ext cx="4965700" cy="3724275"/>
          </a:xfrm>
          <a:ln/>
        </p:spPr>
      </p:sp>
      <p:sp>
        <p:nvSpPr>
          <p:cNvPr id="286723" name="Rectangle 3"/>
          <p:cNvSpPr>
            <a:spLocks noGrp="1" noChangeArrowheads="1"/>
          </p:cNvSpPr>
          <p:nvPr>
            <p:ph type="body" idx="1"/>
          </p:nvPr>
        </p:nvSpPr>
        <p:spPr>
          <a:xfrm>
            <a:off x="889000" y="4714875"/>
            <a:ext cx="4891088" cy="4468813"/>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458" name="Group 2"/>
          <p:cNvGrpSpPr>
            <a:grpSpLocks/>
          </p:cNvGrpSpPr>
          <p:nvPr/>
        </p:nvGrpSpPr>
        <p:grpSpPr bwMode="auto">
          <a:xfrm>
            <a:off x="379413" y="1676400"/>
            <a:ext cx="8388350" cy="4421188"/>
            <a:chOff x="238" y="1056"/>
            <a:chExt cx="5285" cy="2785"/>
          </a:xfrm>
        </p:grpSpPr>
        <p:grpSp>
          <p:nvGrpSpPr>
            <p:cNvPr id="19459" name="Group 3"/>
            <p:cNvGrpSpPr>
              <a:grpSpLocks/>
            </p:cNvGrpSpPr>
            <p:nvPr/>
          </p:nvGrpSpPr>
          <p:grpSpPr bwMode="auto">
            <a:xfrm>
              <a:off x="238" y="1056"/>
              <a:ext cx="5285" cy="1393"/>
              <a:chOff x="238" y="1056"/>
              <a:chExt cx="5285" cy="1393"/>
            </a:xfrm>
          </p:grpSpPr>
          <p:sp>
            <p:nvSpPr>
              <p:cNvPr id="1946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3" name="Group 7"/>
            <p:cNvGrpSpPr>
              <a:grpSpLocks/>
            </p:cNvGrpSpPr>
            <p:nvPr/>
          </p:nvGrpSpPr>
          <p:grpSpPr bwMode="auto">
            <a:xfrm>
              <a:off x="240" y="3744"/>
              <a:ext cx="5281" cy="97"/>
              <a:chOff x="240" y="3744"/>
              <a:chExt cx="5281" cy="97"/>
            </a:xfrm>
          </p:grpSpPr>
          <p:sp>
            <p:nvSpPr>
              <p:cNvPr id="1946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7" name="Group 11"/>
            <p:cNvGrpSpPr>
              <a:grpSpLocks/>
            </p:cNvGrpSpPr>
            <p:nvPr/>
          </p:nvGrpSpPr>
          <p:grpSpPr bwMode="auto">
            <a:xfrm>
              <a:off x="338" y="1200"/>
              <a:ext cx="97" cy="1104"/>
              <a:chOff x="338" y="1200"/>
              <a:chExt cx="97" cy="1104"/>
            </a:xfrm>
          </p:grpSpPr>
          <p:sp useBgFill="1">
            <p:nvSpPr>
              <p:cNvPr id="1946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7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471" name="Rectangle 15"/>
          <p:cNvSpPr>
            <a:spLocks noGrp="1" noChangeArrowheads="1"/>
          </p:cNvSpPr>
          <p:nvPr>
            <p:ph type="ctrTitle" sz="quarter"/>
          </p:nvPr>
        </p:nvSpPr>
        <p:spPr bwMode="auto">
          <a:xfrm>
            <a:off x="836613" y="2133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lvl="0"/>
            <a:r>
              <a:rPr lang="ru-RU" noProof="0" smtClean="0"/>
              <a:t>Щелчок правит образец заголовка</a:t>
            </a:r>
          </a:p>
        </p:txBody>
      </p:sp>
      <p:sp>
        <p:nvSpPr>
          <p:cNvPr id="19472" name="Rectangle 16"/>
          <p:cNvSpPr>
            <a:spLocks noGrp="1" noChangeArrowheads="1"/>
          </p:cNvSpPr>
          <p:nvPr>
            <p:ph type="subTitle" sz="quarter" idx="1"/>
          </p:nvPr>
        </p:nvSpPr>
        <p:spPr bwMode="auto">
          <a:xfrm>
            <a:off x="1371600" y="4038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pPr lvl="0"/>
            <a:r>
              <a:rPr lang="ru-RU" noProof="0" smtClean="0"/>
              <a:t>Щелчок правит образец подзаголовка</a:t>
            </a:r>
          </a:p>
        </p:txBody>
      </p:sp>
      <p:sp>
        <p:nvSpPr>
          <p:cNvPr id="19473" name="Rectangle 17"/>
          <p:cNvSpPr>
            <a:spLocks noGrp="1" noChangeArrowheads="1"/>
          </p:cNvSpPr>
          <p:nvPr>
            <p:ph type="dt" sz="quarter" idx="2"/>
          </p:nvPr>
        </p:nvSpPr>
        <p:spPr bwMode="auto">
          <a:xfrm>
            <a:off x="3810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endParaRPr lang="ru-RU"/>
          </a:p>
        </p:txBody>
      </p:sp>
      <p:sp>
        <p:nvSpPr>
          <p:cNvPr id="19474" name="Rectangle 18"/>
          <p:cNvSpPr>
            <a:spLocks noGrp="1" noChangeArrowheads="1"/>
          </p:cNvSpPr>
          <p:nvPr>
            <p:ph type="ftr" sz="quarter" idx="3"/>
          </p:nvPr>
        </p:nvSpPr>
        <p:spPr>
          <a:xfrm>
            <a:off x="3124200" y="6324600"/>
            <a:ext cx="2895600" cy="457200"/>
          </a:xfrm>
        </p:spPr>
        <p:txBody>
          <a:bodyPr/>
          <a:lstStyle>
            <a:lvl1pPr algn="ctr">
              <a:defRPr sz="1400">
                <a:latin typeface="+mn-lt"/>
              </a:defRPr>
            </a:lvl1pPr>
          </a:lstStyle>
          <a:p>
            <a:endParaRPr lang="ru-RU"/>
          </a:p>
        </p:txBody>
      </p:sp>
      <p:sp>
        <p:nvSpPr>
          <p:cNvPr id="19475" name="Rectangle 19"/>
          <p:cNvSpPr>
            <a:spLocks noGrp="1" noChangeArrowheads="1"/>
          </p:cNvSpPr>
          <p:nvPr>
            <p:ph type="sldNum" sz="quarter" idx="4"/>
          </p:nvPr>
        </p:nvSpPr>
        <p:spPr>
          <a:xfrm>
            <a:off x="6858000" y="6324600"/>
            <a:ext cx="1905000" cy="457200"/>
          </a:xfrm>
        </p:spPr>
        <p:txBody>
          <a:bodyPr/>
          <a:lstStyle>
            <a:lvl1pPr>
              <a:defRPr/>
            </a:lvl1pPr>
          </a:lstStyle>
          <a:p>
            <a:fld id="{3BFDCF82-86C5-4F48-9BB5-51D251B1CB4C}" type="slidenum">
              <a:rPr lang="ru-RU"/>
              <a:pPr/>
              <a:t>‹Nr.›</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DA2FEB36-8804-49B0-AAB6-2007748982D0}" type="slidenum">
              <a:rPr lang="ru-RU"/>
              <a:pPr/>
              <a:t>‹Nr.›</a:t>
            </a:fld>
            <a:endParaRPr lang="ru-RU"/>
          </a:p>
        </p:txBody>
      </p:sp>
    </p:spTree>
    <p:extLst>
      <p:ext uri="{BB962C8B-B14F-4D97-AF65-F5344CB8AC3E}">
        <p14:creationId xmlns:p14="http://schemas.microsoft.com/office/powerpoint/2010/main" val="39673713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0CA83935-EA3B-45EA-86B2-C6B77DDEDF3F}" type="slidenum">
              <a:rPr lang="ru-RU"/>
              <a:pPr/>
              <a:t>‹Nr.›</a:t>
            </a:fld>
            <a:endParaRPr lang="ru-RU"/>
          </a:p>
        </p:txBody>
      </p:sp>
    </p:spTree>
    <p:extLst>
      <p:ext uri="{BB962C8B-B14F-4D97-AF65-F5344CB8AC3E}">
        <p14:creationId xmlns:p14="http://schemas.microsoft.com/office/powerpoint/2010/main" val="30273195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
        <p:nvSpPr>
          <p:cNvPr id="4" name="Fußzeilenplatzhalter 3"/>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a:xfrm>
            <a:off x="7239000" y="6561138"/>
            <a:ext cx="1905000" cy="296862"/>
          </a:xfrm>
        </p:spPr>
        <p:txBody>
          <a:bodyPr/>
          <a:lstStyle>
            <a:lvl1pPr>
              <a:defRPr/>
            </a:lvl1pPr>
          </a:lstStyle>
          <a:p>
            <a:fld id="{549BE8C7-91A1-4493-ACF7-36F1BCDAAD30}" type="slidenum">
              <a:rPr lang="ru-RU"/>
              <a:pPr/>
              <a:t>‹Nr.›</a:t>
            </a:fld>
            <a:endParaRPr lang="ru-RU"/>
          </a:p>
        </p:txBody>
      </p:sp>
    </p:spTree>
    <p:extLst>
      <p:ext uri="{BB962C8B-B14F-4D97-AF65-F5344CB8AC3E}">
        <p14:creationId xmlns:p14="http://schemas.microsoft.com/office/powerpoint/2010/main" val="2250218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684213" y="6448425"/>
            <a:ext cx="6581775" cy="327025"/>
          </a:xfrm>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7" name="Foliennummernplatzhalter 6"/>
          <p:cNvSpPr>
            <a:spLocks noGrp="1"/>
          </p:cNvSpPr>
          <p:nvPr>
            <p:ph type="sldNum" sz="quarter" idx="11"/>
          </p:nvPr>
        </p:nvSpPr>
        <p:spPr>
          <a:xfrm>
            <a:off x="7239000" y="6561138"/>
            <a:ext cx="1905000" cy="296862"/>
          </a:xfrm>
        </p:spPr>
        <p:txBody>
          <a:bodyPr/>
          <a:lstStyle>
            <a:lvl1pPr>
              <a:defRPr/>
            </a:lvl1pPr>
          </a:lstStyle>
          <a:p>
            <a:fld id="{E7CE5D6A-9E0E-4275-BBCE-FA8735CADB15}" type="slidenum">
              <a:rPr lang="ru-RU"/>
              <a:pPr/>
              <a:t>‹Nr.›</a:t>
            </a:fld>
            <a:endParaRPr lang="ru-RU"/>
          </a:p>
        </p:txBody>
      </p:sp>
    </p:spTree>
    <p:extLst>
      <p:ext uri="{BB962C8B-B14F-4D97-AF65-F5344CB8AC3E}">
        <p14:creationId xmlns:p14="http://schemas.microsoft.com/office/powerpoint/2010/main" val="3444926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82E03025-73D9-4A2D-B484-BDB248B8F6A5}" type="slidenum">
              <a:rPr lang="ru-RU"/>
              <a:pPr/>
              <a:t>‹Nr.›</a:t>
            </a:fld>
            <a:endParaRPr lang="ru-RU"/>
          </a:p>
        </p:txBody>
      </p:sp>
    </p:spTree>
    <p:extLst>
      <p:ext uri="{BB962C8B-B14F-4D97-AF65-F5344CB8AC3E}">
        <p14:creationId xmlns:p14="http://schemas.microsoft.com/office/powerpoint/2010/main" val="31533705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5" name="Foliennummernplatzhalter 4"/>
          <p:cNvSpPr>
            <a:spLocks noGrp="1"/>
          </p:cNvSpPr>
          <p:nvPr>
            <p:ph type="sldNum" sz="quarter" idx="11"/>
          </p:nvPr>
        </p:nvSpPr>
        <p:spPr/>
        <p:txBody>
          <a:bodyPr/>
          <a:lstStyle>
            <a:lvl1pPr>
              <a:defRPr/>
            </a:lvl1pPr>
          </a:lstStyle>
          <a:p>
            <a:fld id="{3419B813-74FE-4569-B521-4BC1E7A7D74C}" type="slidenum">
              <a:rPr lang="ru-RU"/>
              <a:pPr/>
              <a:t>‹Nr.›</a:t>
            </a:fld>
            <a:endParaRPr lang="ru-RU"/>
          </a:p>
        </p:txBody>
      </p:sp>
    </p:spTree>
    <p:extLst>
      <p:ext uri="{BB962C8B-B14F-4D97-AF65-F5344CB8AC3E}">
        <p14:creationId xmlns:p14="http://schemas.microsoft.com/office/powerpoint/2010/main" val="13336529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DA98574B-0D8E-401F-9977-E40DBA1598B7}" type="slidenum">
              <a:rPr lang="ru-RU"/>
              <a:pPr/>
              <a:t>‹Nr.›</a:t>
            </a:fld>
            <a:endParaRPr lang="ru-RU"/>
          </a:p>
        </p:txBody>
      </p:sp>
    </p:spTree>
    <p:extLst>
      <p:ext uri="{BB962C8B-B14F-4D97-AF65-F5344CB8AC3E}">
        <p14:creationId xmlns:p14="http://schemas.microsoft.com/office/powerpoint/2010/main" val="32236026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8" name="Foliennummernplatzhalter 7"/>
          <p:cNvSpPr>
            <a:spLocks noGrp="1"/>
          </p:cNvSpPr>
          <p:nvPr>
            <p:ph type="sldNum" sz="quarter" idx="11"/>
          </p:nvPr>
        </p:nvSpPr>
        <p:spPr/>
        <p:txBody>
          <a:bodyPr/>
          <a:lstStyle>
            <a:lvl1pPr>
              <a:defRPr/>
            </a:lvl1pPr>
          </a:lstStyle>
          <a:p>
            <a:fld id="{D754778D-169E-42D4-B4A8-46459C684DB0}" type="slidenum">
              <a:rPr lang="ru-RU"/>
              <a:pPr/>
              <a:t>‹Nr.›</a:t>
            </a:fld>
            <a:endParaRPr lang="ru-RU"/>
          </a:p>
        </p:txBody>
      </p:sp>
    </p:spTree>
    <p:extLst>
      <p:ext uri="{BB962C8B-B14F-4D97-AF65-F5344CB8AC3E}">
        <p14:creationId xmlns:p14="http://schemas.microsoft.com/office/powerpoint/2010/main" val="13660428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4" name="Foliennummernplatzhalter 3"/>
          <p:cNvSpPr>
            <a:spLocks noGrp="1"/>
          </p:cNvSpPr>
          <p:nvPr>
            <p:ph type="sldNum" sz="quarter" idx="11"/>
          </p:nvPr>
        </p:nvSpPr>
        <p:spPr/>
        <p:txBody>
          <a:bodyPr/>
          <a:lstStyle>
            <a:lvl1pPr>
              <a:defRPr/>
            </a:lvl1pPr>
          </a:lstStyle>
          <a:p>
            <a:fld id="{FA6EA3A8-87C7-4D0E-9102-50D050D0CB5D}" type="slidenum">
              <a:rPr lang="ru-RU"/>
              <a:pPr/>
              <a:t>‹Nr.›</a:t>
            </a:fld>
            <a:endParaRPr lang="ru-RU"/>
          </a:p>
        </p:txBody>
      </p:sp>
    </p:spTree>
    <p:extLst>
      <p:ext uri="{BB962C8B-B14F-4D97-AF65-F5344CB8AC3E}">
        <p14:creationId xmlns:p14="http://schemas.microsoft.com/office/powerpoint/2010/main" val="5474921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3" name="Foliennummernplatzhalter 2"/>
          <p:cNvSpPr>
            <a:spLocks noGrp="1"/>
          </p:cNvSpPr>
          <p:nvPr>
            <p:ph type="sldNum" sz="quarter" idx="11"/>
          </p:nvPr>
        </p:nvSpPr>
        <p:spPr/>
        <p:txBody>
          <a:bodyPr/>
          <a:lstStyle>
            <a:lvl1pPr>
              <a:defRPr/>
            </a:lvl1pPr>
          </a:lstStyle>
          <a:p>
            <a:fld id="{7806DCD4-90B2-43CE-8CAC-1DA3351ADA4A}" type="slidenum">
              <a:rPr lang="ru-RU"/>
              <a:pPr/>
              <a:t>‹Nr.›</a:t>
            </a:fld>
            <a:endParaRPr lang="ru-RU"/>
          </a:p>
        </p:txBody>
      </p:sp>
    </p:spTree>
    <p:extLst>
      <p:ext uri="{BB962C8B-B14F-4D97-AF65-F5344CB8AC3E}">
        <p14:creationId xmlns:p14="http://schemas.microsoft.com/office/powerpoint/2010/main" val="5090670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184304FF-5A7E-4075-85C8-CBDF9341612B}" type="slidenum">
              <a:rPr lang="ru-RU"/>
              <a:pPr/>
              <a:t>‹Nr.›</a:t>
            </a:fld>
            <a:endParaRPr lang="ru-RU"/>
          </a:p>
        </p:txBody>
      </p:sp>
    </p:spTree>
    <p:extLst>
      <p:ext uri="{BB962C8B-B14F-4D97-AF65-F5344CB8AC3E}">
        <p14:creationId xmlns:p14="http://schemas.microsoft.com/office/powerpoint/2010/main" val="6473791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6" name="Foliennummernplatzhalter 5"/>
          <p:cNvSpPr>
            <a:spLocks noGrp="1"/>
          </p:cNvSpPr>
          <p:nvPr>
            <p:ph type="sldNum" sz="quarter" idx="11"/>
          </p:nvPr>
        </p:nvSpPr>
        <p:spPr/>
        <p:txBody>
          <a:bodyPr/>
          <a:lstStyle>
            <a:lvl1pPr>
              <a:defRPr/>
            </a:lvl1pPr>
          </a:lstStyle>
          <a:p>
            <a:fld id="{0D88E5F7-37DB-49A3-9F92-B9BA5E988C36}" type="slidenum">
              <a:rPr lang="ru-RU"/>
              <a:pPr/>
              <a:t>‹Nr.›</a:t>
            </a:fld>
            <a:endParaRPr lang="ru-RU"/>
          </a:p>
        </p:txBody>
      </p:sp>
    </p:spTree>
    <p:extLst>
      <p:ext uri="{BB962C8B-B14F-4D97-AF65-F5344CB8AC3E}">
        <p14:creationId xmlns:p14="http://schemas.microsoft.com/office/powerpoint/2010/main" val="17278917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8450" name="Rectangle 18"/>
          <p:cNvSpPr>
            <a:spLocks noGrp="1" noChangeArrowheads="1"/>
          </p:cNvSpPr>
          <p:nvPr>
            <p:ph type="ftr" sz="quarter" idx="3"/>
          </p:nvPr>
        </p:nvSpPr>
        <p:spPr bwMode="auto">
          <a:xfrm>
            <a:off x="684213" y="6448425"/>
            <a:ext cx="6581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200">
                <a:latin typeface="Arial" charset="0"/>
              </a:defRPr>
            </a:lvl1pPr>
          </a:lstStyle>
          <a:p>
            <a:r>
              <a:rPr lang="en-US"/>
              <a:t>7th Meeting CEG-CM</a:t>
            </a:r>
            <a:r>
              <a:rPr lang="en-US">
                <a:latin typeface="+mn-lt"/>
              </a:rPr>
              <a:t>	  	</a:t>
            </a:r>
            <a:r>
              <a:rPr lang="en-US">
                <a:cs typeface="Arial" charset="0"/>
              </a:rPr>
              <a:t>GRS Cologne 		February 28-March 1, 2005</a:t>
            </a:r>
            <a:endParaRPr lang="ru-RU">
              <a:cs typeface="Arial" charset="0"/>
            </a:endParaRPr>
          </a:p>
        </p:txBody>
      </p:sp>
      <p:sp>
        <p:nvSpPr>
          <p:cNvPr id="18451" name="Rectangle 19"/>
          <p:cNvSpPr>
            <a:spLocks noGrp="1" noChangeArrowheads="1"/>
          </p:cNvSpPr>
          <p:nvPr>
            <p:ph type="sldNum" sz="quarter" idx="4"/>
          </p:nvPr>
        </p:nvSpPr>
        <p:spPr bwMode="auto">
          <a:xfrm>
            <a:off x="7239000" y="6561138"/>
            <a:ext cx="19050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56C014A9-1F36-4F8B-9149-EF00B2FB9B8D}" type="slidenum">
              <a:rPr lang="ru-RU"/>
              <a:pPr/>
              <a:t>‹Nr.›</a:t>
            </a:fld>
            <a:endParaRPr lang="ru-RU"/>
          </a:p>
        </p:txBody>
      </p:sp>
      <p:sp>
        <p:nvSpPr>
          <p:cNvPr id="18453" name="Rectangle 21"/>
          <p:cNvSpPr>
            <a:spLocks noChangeArrowheads="1"/>
          </p:cNvSpPr>
          <p:nvPr userDrawn="1"/>
        </p:nvSpPr>
        <p:spPr bwMode="auto">
          <a:xfrm>
            <a:off x="4138613"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8460" name="Rectangle 28"/>
          <p:cNvSpPr>
            <a:spLocks noChangeArrowheads="1"/>
          </p:cNvSpPr>
          <p:nvPr userDrawn="1"/>
        </p:nvSpPr>
        <p:spPr bwMode="auto">
          <a:xfrm>
            <a:off x="666750" y="1085850"/>
            <a:ext cx="7943850" cy="5334000"/>
          </a:xfrm>
          <a:prstGeom prst="rect">
            <a:avLst/>
          </a:prstGeom>
          <a:solidFill>
            <a:srgbClr val="F8F8F8"/>
          </a:solidFill>
          <a:ln w="12700" cap="sq">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image" Target="../media/image2.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image" Target="../media/image2.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image" Target="../media/image2.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image" Target="../media/image2.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image" Target="../media/image2.emf"/><Relationship Id="rId4"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23.emf"/><Relationship Id="rId5" Type="http://schemas.openxmlformats.org/officeDocument/2006/relationships/image" Target="../media/image2.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image" Target="../media/image24.emf"/><Relationship Id="rId5" Type="http://schemas.openxmlformats.org/officeDocument/2006/relationships/image" Target="../media/image2.e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image" Target="../media/image25.emf"/><Relationship Id="rId5" Type="http://schemas.openxmlformats.org/officeDocument/2006/relationships/image" Target="../media/image2.e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26.emf"/><Relationship Id="rId5" Type="http://schemas.openxmlformats.org/officeDocument/2006/relationships/image" Target="../media/image2.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27.emf"/><Relationship Id="rId5" Type="http://schemas.openxmlformats.org/officeDocument/2006/relationships/image" Target="../media/image2.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28.emf"/><Relationship Id="rId5" Type="http://schemas.openxmlformats.org/officeDocument/2006/relationships/image" Target="../media/image2.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29.emf"/><Relationship Id="rId5" Type="http://schemas.openxmlformats.org/officeDocument/2006/relationships/image" Target="../media/image2.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image" Target="../media/image30.emf"/><Relationship Id="rId5" Type="http://schemas.openxmlformats.org/officeDocument/2006/relationships/image" Target="../media/image2.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31.emf"/><Relationship Id="rId5" Type="http://schemas.openxmlformats.org/officeDocument/2006/relationships/image" Target="../media/image2.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32.emf"/><Relationship Id="rId5" Type="http://schemas.openxmlformats.org/officeDocument/2006/relationships/image" Target="../media/image2.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33.emf"/><Relationship Id="rId5" Type="http://schemas.openxmlformats.org/officeDocument/2006/relationships/image" Target="../media/image2.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image" Target="../media/image34.emf"/><Relationship Id="rId5" Type="http://schemas.openxmlformats.org/officeDocument/2006/relationships/image" Target="../media/image2.emf"/><Relationship Id="rId4"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26.vml"/><Relationship Id="rId6" Type="http://schemas.openxmlformats.org/officeDocument/2006/relationships/image" Target="../media/image35.emf"/><Relationship Id="rId5" Type="http://schemas.openxmlformats.org/officeDocument/2006/relationships/image" Target="../media/image2.e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image" Target="../media/image2.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image" Target="../media/image2.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image" Target="../media/image2.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4"/>
          <p:cNvSpPr>
            <a:spLocks noGrp="1"/>
          </p:cNvSpPr>
          <p:nvPr>
            <p:ph type="sldNum" sz="quarter" idx="11"/>
          </p:nvPr>
        </p:nvSpPr>
        <p:spPr/>
        <p:txBody>
          <a:bodyPr/>
          <a:lstStyle/>
          <a:p>
            <a:fld id="{FD835C8D-EDAA-46A9-A4FA-C7DDB9346522}" type="slidenum">
              <a:rPr lang="ru-RU"/>
              <a:pPr/>
              <a:t>1</a:t>
            </a:fld>
            <a:endParaRPr lang="ru-RU"/>
          </a:p>
        </p:txBody>
      </p:sp>
      <p:sp>
        <p:nvSpPr>
          <p:cNvPr id="74757" name="Text Box 5"/>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4758" name="Text Box 6"/>
          <p:cNvSpPr txBox="1">
            <a:spLocks noChangeArrowheads="1"/>
          </p:cNvSpPr>
          <p:nvPr/>
        </p:nvSpPr>
        <p:spPr bwMode="auto">
          <a:xfrm>
            <a:off x="742950" y="1152525"/>
            <a:ext cx="784860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sz="2800" b="1">
                <a:solidFill>
                  <a:srgbClr val="003399"/>
                </a:solidFill>
                <a:effectLst>
                  <a:outerShdw blurRad="38100" dist="38100" dir="2700000" algn="tl">
                    <a:srgbClr val="000000"/>
                  </a:outerShdw>
                </a:effectLst>
                <a:latin typeface="Arial" charset="0"/>
              </a:rPr>
              <a:t>Application of the SVECHA/QUENCH code </a:t>
            </a:r>
            <a:br>
              <a:rPr lang="en-GB" sz="2800" b="1">
                <a:solidFill>
                  <a:srgbClr val="003399"/>
                </a:solidFill>
                <a:effectLst>
                  <a:outerShdw blurRad="38100" dist="38100" dir="2700000" algn="tl">
                    <a:srgbClr val="000000"/>
                  </a:outerShdw>
                </a:effectLst>
                <a:latin typeface="Arial" charset="0"/>
              </a:rPr>
            </a:br>
            <a:r>
              <a:rPr lang="en-GB" sz="2800" b="1">
                <a:solidFill>
                  <a:srgbClr val="003399"/>
                </a:solidFill>
                <a:effectLst>
                  <a:outerShdw blurRad="38100" dist="38100" dir="2700000" algn="tl">
                    <a:srgbClr val="000000"/>
                  </a:outerShdw>
                </a:effectLst>
                <a:latin typeface="Arial" charset="0"/>
              </a:rPr>
              <a:t>to the simulation of the </a:t>
            </a:r>
            <a:br>
              <a:rPr lang="en-GB" sz="2800" b="1">
                <a:solidFill>
                  <a:srgbClr val="003399"/>
                </a:solidFill>
                <a:effectLst>
                  <a:outerShdw blurRad="38100" dist="38100" dir="2700000" algn="tl">
                    <a:srgbClr val="000000"/>
                  </a:outerShdw>
                </a:effectLst>
                <a:latin typeface="Arial" charset="0"/>
              </a:rPr>
            </a:br>
            <a:r>
              <a:rPr lang="en-GB" sz="2800" b="1">
                <a:solidFill>
                  <a:srgbClr val="003399"/>
                </a:solidFill>
                <a:effectLst>
                  <a:outerShdw blurRad="38100" dist="38100" dir="2700000" algn="tl">
                    <a:srgbClr val="000000"/>
                  </a:outerShdw>
                </a:effectLst>
                <a:latin typeface="Arial" charset="0"/>
              </a:rPr>
              <a:t>QUENCH bundle tests </a:t>
            </a:r>
          </a:p>
          <a:p>
            <a:pPr eaLnBrk="1" hangingPunct="1"/>
            <a:r>
              <a:rPr lang="en-GB" sz="2800" b="1">
                <a:solidFill>
                  <a:srgbClr val="003399"/>
                </a:solidFill>
                <a:effectLst>
                  <a:outerShdw blurRad="38100" dist="38100" dir="2700000" algn="tl">
                    <a:srgbClr val="000000"/>
                  </a:outerShdw>
                </a:effectLst>
                <a:latin typeface="Arial" charset="0"/>
              </a:rPr>
              <a:t>Q-06 and Q-12</a:t>
            </a:r>
            <a:endParaRPr lang="en-GB" sz="2800" b="1">
              <a:solidFill>
                <a:srgbClr val="003399"/>
              </a:solidFill>
              <a:latin typeface="Arial" charset="0"/>
              <a:cs typeface="Times New Roman" pitchFamily="18" charset="0"/>
            </a:endParaRPr>
          </a:p>
          <a:p>
            <a:pPr>
              <a:lnSpc>
                <a:spcPts val="1500"/>
              </a:lnSpc>
              <a:spcBef>
                <a:spcPts val="600"/>
              </a:spcBef>
            </a:pPr>
            <a:endParaRPr lang="en-GB" sz="2800" b="1">
              <a:solidFill>
                <a:srgbClr val="003399"/>
              </a:solidFill>
              <a:latin typeface="Arial" charset="0"/>
              <a:cs typeface="Times New Roman" pitchFamily="18" charset="0"/>
            </a:endParaRPr>
          </a:p>
          <a:p>
            <a:pPr>
              <a:lnSpc>
                <a:spcPts val="1500"/>
              </a:lnSpc>
              <a:spcBef>
                <a:spcPts val="600"/>
              </a:spcBef>
            </a:pPr>
            <a:endParaRPr lang="en-GB" sz="2800" b="1">
              <a:solidFill>
                <a:srgbClr val="003399"/>
              </a:solidFill>
              <a:latin typeface="Arial" charset="0"/>
              <a:cs typeface="Times New Roman" pitchFamily="18" charset="0"/>
            </a:endParaRPr>
          </a:p>
          <a:p>
            <a:r>
              <a:rPr lang="en-GB" sz="1600" b="1" i="1">
                <a:solidFill>
                  <a:srgbClr val="003399"/>
                </a:solidFill>
                <a:latin typeface="Arial" charset="0"/>
              </a:rPr>
              <a:t>Presented by</a:t>
            </a:r>
            <a:r>
              <a:rPr lang="en-GB" sz="1600" b="1">
                <a:solidFill>
                  <a:srgbClr val="003399"/>
                </a:solidFill>
                <a:latin typeface="Arial" charset="0"/>
              </a:rPr>
              <a:t> </a:t>
            </a:r>
          </a:p>
          <a:p>
            <a:r>
              <a:rPr lang="en-GB" sz="1800" b="1">
                <a:solidFill>
                  <a:srgbClr val="003399"/>
                </a:solidFill>
                <a:latin typeface="Arial" charset="0"/>
              </a:rPr>
              <a:t>A.V.Palagin</a:t>
            </a:r>
          </a:p>
          <a:p>
            <a:r>
              <a:rPr lang="de-DE" sz="1600" b="1">
                <a:solidFill>
                  <a:srgbClr val="003399"/>
                </a:solidFill>
                <a:latin typeface="Arial" charset="0"/>
              </a:rPr>
              <a:t>JRC-ITU</a:t>
            </a:r>
            <a:endParaRPr lang="en-GB" sz="1600" b="1">
              <a:solidFill>
                <a:srgbClr val="003399"/>
              </a:solidFill>
              <a:latin typeface="Arial" charset="0"/>
            </a:endParaRPr>
          </a:p>
          <a:p>
            <a:pPr>
              <a:lnSpc>
                <a:spcPts val="1200"/>
              </a:lnSpc>
              <a:spcBef>
                <a:spcPct val="50000"/>
              </a:spcBef>
            </a:pPr>
            <a:endParaRPr lang="en-GB" sz="1600" b="1">
              <a:solidFill>
                <a:srgbClr val="003399"/>
              </a:solidFill>
              <a:latin typeface="Arial" charset="0"/>
              <a:cs typeface="Times New Roman" pitchFamily="18" charset="0"/>
            </a:endParaRPr>
          </a:p>
          <a:p>
            <a:r>
              <a:rPr lang="ru-RU" sz="2600">
                <a:solidFill>
                  <a:srgbClr val="003399"/>
                </a:solidFill>
                <a:latin typeface="Arial" charset="0"/>
              </a:rPr>
              <a:t/>
            </a:r>
            <a:br>
              <a:rPr lang="ru-RU" sz="2600">
                <a:solidFill>
                  <a:srgbClr val="003399"/>
                </a:solidFill>
                <a:latin typeface="Arial" charset="0"/>
              </a:rPr>
            </a:br>
            <a:endParaRPr lang="de-DE" sz="1000">
              <a:solidFill>
                <a:srgbClr val="003399"/>
              </a:solidFill>
              <a:latin typeface="Arial" charset="0"/>
            </a:endParaRPr>
          </a:p>
          <a:p>
            <a:endParaRPr lang="de-DE" sz="2600">
              <a:solidFill>
                <a:srgbClr val="003399"/>
              </a:solidFill>
              <a:latin typeface="Arial" charset="0"/>
            </a:endParaRPr>
          </a:p>
          <a:p>
            <a:endParaRPr lang="de-DE" sz="1400">
              <a:solidFill>
                <a:srgbClr val="A50021"/>
              </a:solidFill>
              <a:latin typeface="Arial" charset="0"/>
            </a:endParaRPr>
          </a:p>
          <a:p>
            <a:r>
              <a:rPr lang="en-US" sz="1600" b="1" i="1">
                <a:solidFill>
                  <a:srgbClr val="003399"/>
                </a:solidFill>
                <a:latin typeface="Arial" charset="0"/>
                <a:cs typeface="Times New Roman" pitchFamily="18" charset="0"/>
              </a:rPr>
              <a:t>Topical Meeting on ISTC Projects 1648.2, 2916, 2936, 3194</a:t>
            </a:r>
            <a:endParaRPr lang="en-GB" sz="1600" b="1" i="1">
              <a:solidFill>
                <a:srgbClr val="003399"/>
              </a:solidFill>
              <a:latin typeface="Arial" charset="0"/>
              <a:cs typeface="Times New Roman" pitchFamily="18" charset="0"/>
            </a:endParaRPr>
          </a:p>
          <a:p>
            <a:r>
              <a:rPr lang="en-GB" sz="1600" b="1" i="1">
                <a:solidFill>
                  <a:srgbClr val="003399"/>
                </a:solidFill>
                <a:latin typeface="Arial" charset="0"/>
                <a:cs typeface="Times New Roman" pitchFamily="18" charset="0"/>
              </a:rPr>
              <a:t>Podolsk-Moscow, Russia</a:t>
            </a:r>
          </a:p>
          <a:p>
            <a:r>
              <a:rPr lang="en-GB" sz="1600" b="1" i="1">
                <a:solidFill>
                  <a:srgbClr val="003399"/>
                </a:solidFill>
                <a:latin typeface="Arial" charset="0"/>
                <a:cs typeface="Times New Roman" pitchFamily="18" charset="0"/>
              </a:rPr>
              <a:t>July 3-5, 2007</a:t>
            </a:r>
            <a:endParaRPr lang="ru-RU" sz="1600" b="1" i="1">
              <a:solidFill>
                <a:srgbClr val="003399"/>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FABE71CC-B539-4667-9999-AE6D878D9741}" type="slidenum">
              <a:rPr lang="ru-RU"/>
              <a:pPr/>
              <a:t>10</a:t>
            </a:fld>
            <a:endParaRPr lang="ru-RU"/>
          </a:p>
        </p:txBody>
      </p:sp>
      <p:sp>
        <p:nvSpPr>
          <p:cNvPr id="329730"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29731"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29740"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2"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29733"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1250 mm:</a:t>
            </a:r>
            <a:r>
              <a:rPr lang="en-US" sz="1400" b="1">
                <a:solidFill>
                  <a:srgbClr val="003399"/>
                </a:solidFill>
                <a:latin typeface="Arial" charset="0"/>
              </a:rPr>
              <a:t> TFS3/16 data, TFS5/16 data 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32973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1685925"/>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64D746F8-49FF-4EB2-B6B2-EF1B6CBBE614}" type="slidenum">
              <a:rPr lang="ru-RU"/>
              <a:pPr/>
              <a:t>11</a:t>
            </a:fld>
            <a:endParaRPr lang="ru-RU"/>
          </a:p>
        </p:txBody>
      </p:sp>
      <p:sp>
        <p:nvSpPr>
          <p:cNvPr id="331778"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3177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31788"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78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31781"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950 mm </a:t>
            </a:r>
            <a:r>
              <a:rPr lang="en-US" sz="1400" b="1">
                <a:solidFill>
                  <a:srgbClr val="003399"/>
                </a:solidFill>
                <a:latin typeface="Arial" charset="0"/>
              </a:rPr>
              <a:t>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3317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550" y="17907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7742532B-C985-4856-821A-38485C1E10A5}" type="slidenum">
              <a:rPr lang="ru-RU"/>
              <a:pPr/>
              <a:t>12</a:t>
            </a:fld>
            <a:endParaRPr lang="ru-RU"/>
          </a:p>
        </p:txBody>
      </p:sp>
      <p:sp>
        <p:nvSpPr>
          <p:cNvPr id="333826"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33827"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33833"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28"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33829"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850 mm </a:t>
            </a:r>
            <a:r>
              <a:rPr lang="en-US" sz="1400" b="1">
                <a:solidFill>
                  <a:srgbClr val="003399"/>
                </a:solidFill>
                <a:latin typeface="Arial" charset="0"/>
              </a:rPr>
              <a:t>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3338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1590675"/>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A467BCC3-8685-49D2-B18E-8EDF54AB169A}" type="slidenum">
              <a:rPr lang="ru-RU"/>
              <a:pPr/>
              <a:t>13</a:t>
            </a:fld>
            <a:endParaRPr lang="ru-RU"/>
          </a:p>
        </p:txBody>
      </p:sp>
      <p:sp>
        <p:nvSpPr>
          <p:cNvPr id="306178" name="Rectangle 2"/>
          <p:cNvSpPr>
            <a:spLocks noChangeArrowheads="1"/>
          </p:cNvSpPr>
          <p:nvPr>
            <p:ph type="title"/>
          </p:nvPr>
        </p:nvSpPr>
        <p:spPr bwMode="auto">
          <a:xfrm>
            <a:off x="457200" y="274638"/>
            <a:ext cx="8229600" cy="774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0617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06189"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618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06181" name="Text Box 5"/>
          <p:cNvSpPr txBox="1">
            <a:spLocks noChangeArrowheads="1"/>
          </p:cNvSpPr>
          <p:nvPr/>
        </p:nvSpPr>
        <p:spPr bwMode="auto">
          <a:xfrm>
            <a:off x="758825" y="5686425"/>
            <a:ext cx="774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950 mm:</a:t>
            </a:r>
            <a:r>
              <a:rPr lang="en-US" sz="1400" b="1">
                <a:solidFill>
                  <a:srgbClr val="003399"/>
                </a:solidFill>
                <a:latin typeface="Arial" charset="0"/>
              </a:rPr>
              <a:t> TFS 4/13 data and calculated temperature </a:t>
            </a:r>
            <a:r>
              <a:rPr lang="en-GB" sz="1400" b="1">
                <a:solidFill>
                  <a:srgbClr val="003399"/>
                </a:solidFill>
                <a:latin typeface="Arial" charset="0"/>
              </a:rPr>
              <a:t>evolution of the central rod outer surface. </a:t>
            </a:r>
          </a:p>
          <a:p>
            <a:pPr>
              <a:lnSpc>
                <a:spcPct val="40000"/>
              </a:lnSpc>
              <a:spcBef>
                <a:spcPct val="50000"/>
              </a:spcBef>
            </a:pPr>
            <a:r>
              <a:rPr lang="en-GB" sz="1400" b="1">
                <a:solidFill>
                  <a:srgbClr val="003399"/>
                </a:solidFill>
                <a:latin typeface="Arial" charset="0"/>
              </a:rPr>
              <a:t>Quenching phase of the test</a:t>
            </a:r>
            <a:endParaRPr lang="de-DE" sz="1400" b="1">
              <a:solidFill>
                <a:srgbClr val="003399"/>
              </a:solidFill>
              <a:latin typeface="Arial" charset="0"/>
            </a:endParaRPr>
          </a:p>
        </p:txBody>
      </p:sp>
      <p:pic>
        <p:nvPicPr>
          <p:cNvPr id="3061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1647825"/>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5F923C34-46C4-4161-BF9A-1D79A81B8739}" type="slidenum">
              <a:rPr lang="ru-RU"/>
              <a:pPr/>
              <a:t>14</a:t>
            </a:fld>
            <a:endParaRPr lang="ru-RU"/>
          </a:p>
        </p:txBody>
      </p:sp>
      <p:sp>
        <p:nvSpPr>
          <p:cNvPr id="308226" name="Rectangle 2"/>
          <p:cNvSpPr>
            <a:spLocks noChangeArrowheads="1"/>
          </p:cNvSpPr>
          <p:nvPr>
            <p:ph type="title"/>
          </p:nvPr>
        </p:nvSpPr>
        <p:spPr bwMode="auto">
          <a:xfrm>
            <a:off x="457200" y="274638"/>
            <a:ext cx="822960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08228"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08229" name="Text Box 5"/>
          <p:cNvSpPr txBox="1">
            <a:spLocks noChangeArrowheads="1"/>
          </p:cNvSpPr>
          <p:nvPr/>
        </p:nvSpPr>
        <p:spPr bwMode="auto">
          <a:xfrm>
            <a:off x="723900" y="5676900"/>
            <a:ext cx="78105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cs typeface="Times New Roman" pitchFamily="18" charset="0"/>
              </a:rPr>
              <a:t>The experimentally measured temperatures at the elevation 950 mm: TIT A/13 data, TCRC_13 data and calculated temperature evolution central rod pellet’s centre.</a:t>
            </a:r>
            <a:r>
              <a:rPr lang="en-US" sz="1400" b="1">
                <a:solidFill>
                  <a:srgbClr val="003399"/>
                </a:solidFill>
                <a:latin typeface="Arial" charset="0"/>
              </a:rPr>
              <a:t> </a:t>
            </a:r>
          </a:p>
          <a:p>
            <a:pPr>
              <a:lnSpc>
                <a:spcPct val="40000"/>
              </a:lnSpc>
              <a:spcBef>
                <a:spcPct val="50000"/>
              </a:spcBef>
            </a:pPr>
            <a:r>
              <a:rPr lang="en-GB" sz="1400" b="1">
                <a:solidFill>
                  <a:srgbClr val="003399"/>
                </a:solidFill>
                <a:latin typeface="Arial" charset="0"/>
              </a:rPr>
              <a:t>Quenching phase of the test</a:t>
            </a:r>
            <a:endParaRPr lang="de-DE" sz="1400" b="1">
              <a:solidFill>
                <a:srgbClr val="003399"/>
              </a:solidFill>
              <a:latin typeface="Arial" charset="0"/>
            </a:endParaRPr>
          </a:p>
        </p:txBody>
      </p:sp>
      <p:pic>
        <p:nvPicPr>
          <p:cNvPr id="3082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61925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A47A8385-2CD4-423C-9464-E664F3DE51FA}" type="slidenum">
              <a:rPr lang="ru-RU"/>
              <a:pPr/>
              <a:t>15</a:t>
            </a:fld>
            <a:endParaRPr lang="ru-RU"/>
          </a:p>
        </p:txBody>
      </p:sp>
      <p:sp>
        <p:nvSpPr>
          <p:cNvPr id="313346" name="Rectangle 2"/>
          <p:cNvSpPr>
            <a:spLocks noChangeArrowheads="1"/>
          </p:cNvSpPr>
          <p:nvPr>
            <p:ph type="title"/>
          </p:nvPr>
        </p:nvSpPr>
        <p:spPr bwMode="auto">
          <a:xfrm>
            <a:off x="457200" y="274638"/>
            <a:ext cx="8229600" cy="77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13347"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13348" name="Text Box 4"/>
          <p:cNvSpPr txBox="1">
            <a:spLocks noChangeArrowheads="1"/>
          </p:cNvSpPr>
          <p:nvPr/>
        </p:nvSpPr>
        <p:spPr bwMode="auto">
          <a:xfrm>
            <a:off x="962025" y="5514975"/>
            <a:ext cx="76009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ea typeface="Times New Roman" pitchFamily="18" charset="0"/>
                <a:cs typeface="Arial" charset="0"/>
              </a:rPr>
              <a:t>The experimentally measured temperatures </a:t>
            </a:r>
            <a:r>
              <a:rPr lang="en-GB" sz="1400" b="1">
                <a:solidFill>
                  <a:srgbClr val="003399"/>
                </a:solidFill>
                <a:latin typeface="Arial" charset="0"/>
                <a:ea typeface="Times New Roman" pitchFamily="18" charset="0"/>
                <a:cs typeface="Arial" charset="0"/>
              </a:rPr>
              <a:t>at the elevation 850 mm:</a:t>
            </a:r>
            <a:r>
              <a:rPr lang="en-US" sz="1400" b="1">
                <a:solidFill>
                  <a:srgbClr val="003399"/>
                </a:solidFill>
                <a:latin typeface="Arial" charset="0"/>
                <a:ea typeface="Times New Roman" pitchFamily="18" charset="0"/>
                <a:cs typeface="Arial" charset="0"/>
              </a:rPr>
              <a:t> TFS_3/12 data, TFS_5/12 data and calculated temperature </a:t>
            </a:r>
            <a:r>
              <a:rPr lang="en-GB" sz="1400" b="1">
                <a:solidFill>
                  <a:srgbClr val="003399"/>
                </a:solidFill>
                <a:latin typeface="Arial" charset="0"/>
                <a:ea typeface="Times New Roman" pitchFamily="18" charset="0"/>
                <a:cs typeface="Arial" charset="0"/>
              </a:rPr>
              <a:t>evolution of the central rod outer surface.</a:t>
            </a:r>
            <a:r>
              <a:rPr lang="en-GB" sz="1400">
                <a:solidFill>
                  <a:srgbClr val="003399"/>
                </a:solidFill>
                <a:latin typeface="Arial" charset="0"/>
                <a:ea typeface="Times New Roman" pitchFamily="18" charset="0"/>
                <a:cs typeface="Arial" charset="0"/>
              </a:rPr>
              <a:t> </a:t>
            </a:r>
            <a:r>
              <a:rPr lang="en-GB" sz="1400" b="1">
                <a:solidFill>
                  <a:srgbClr val="003399"/>
                </a:solidFill>
                <a:latin typeface="Arial" charset="0"/>
                <a:ea typeface="Times New Roman" pitchFamily="18" charset="0"/>
                <a:cs typeface="Arial" charset="0"/>
              </a:rPr>
              <a:t>Quenching phase of the test</a:t>
            </a:r>
            <a:endParaRPr lang="de-DE" sz="1400" b="1">
              <a:solidFill>
                <a:srgbClr val="003399"/>
              </a:solidFill>
              <a:latin typeface="Arial" charset="0"/>
              <a:ea typeface="Times New Roman" pitchFamily="18" charset="0"/>
              <a:cs typeface="Arial" charset="0"/>
            </a:endParaRPr>
          </a:p>
        </p:txBody>
      </p:sp>
      <p:pic>
        <p:nvPicPr>
          <p:cNvPr id="3133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647825"/>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90E3CB87-F8EF-4714-8371-312F79DA291E}" type="slidenum">
              <a:rPr lang="ru-RU"/>
              <a:pPr/>
              <a:t>16</a:t>
            </a:fld>
            <a:endParaRPr lang="ru-RU"/>
          </a:p>
        </p:txBody>
      </p:sp>
      <p:sp>
        <p:nvSpPr>
          <p:cNvPr id="337922" name="Rectangle 2"/>
          <p:cNvSpPr>
            <a:spLocks noChangeArrowheads="1"/>
          </p:cNvSpPr>
          <p:nvPr>
            <p:ph type="title"/>
          </p:nvPr>
        </p:nvSpPr>
        <p:spPr bwMode="auto">
          <a:xfrm>
            <a:off x="457200" y="274638"/>
            <a:ext cx="8229600" cy="77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37923"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37924" name="Text Box 4"/>
          <p:cNvSpPr txBox="1">
            <a:spLocks noChangeArrowheads="1"/>
          </p:cNvSpPr>
          <p:nvPr/>
        </p:nvSpPr>
        <p:spPr bwMode="auto">
          <a:xfrm>
            <a:off x="962025" y="5514975"/>
            <a:ext cx="7600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ea typeface="Times New Roman" pitchFamily="18" charset="0"/>
                <a:cs typeface="Arial" charset="0"/>
              </a:rPr>
              <a:t>Temperature </a:t>
            </a:r>
            <a:r>
              <a:rPr lang="en-GB" sz="1400" b="1">
                <a:solidFill>
                  <a:srgbClr val="003399"/>
                </a:solidFill>
                <a:latin typeface="Arial" charset="0"/>
                <a:ea typeface="Times New Roman" pitchFamily="18" charset="0"/>
                <a:cs typeface="Arial" charset="0"/>
              </a:rPr>
              <a:t>at the elevation 850 mm: </a:t>
            </a:r>
            <a:r>
              <a:rPr lang="en-US" sz="1400" b="1">
                <a:solidFill>
                  <a:srgbClr val="003399"/>
                </a:solidFill>
                <a:latin typeface="Arial" charset="0"/>
                <a:ea typeface="Times New Roman" pitchFamily="18" charset="0"/>
                <a:cs typeface="Arial" charset="0"/>
              </a:rPr>
              <a:t>TIT D/12 data and calculated temperature </a:t>
            </a:r>
            <a:r>
              <a:rPr lang="en-GB" sz="1400" b="1">
                <a:solidFill>
                  <a:srgbClr val="003399"/>
                </a:solidFill>
                <a:latin typeface="Arial" charset="0"/>
                <a:ea typeface="Times New Roman" pitchFamily="18" charset="0"/>
                <a:cs typeface="Arial" charset="0"/>
              </a:rPr>
              <a:t>evolution of the central rod pellet’s centre.</a:t>
            </a:r>
            <a:r>
              <a:rPr lang="en-GB" sz="1400">
                <a:solidFill>
                  <a:srgbClr val="003399"/>
                </a:solidFill>
                <a:latin typeface="Arial" charset="0"/>
                <a:ea typeface="Times New Roman" pitchFamily="18" charset="0"/>
                <a:cs typeface="Arial" charset="0"/>
              </a:rPr>
              <a:t> </a:t>
            </a:r>
            <a:r>
              <a:rPr lang="en-GB" sz="1400" b="1">
                <a:solidFill>
                  <a:srgbClr val="003399"/>
                </a:solidFill>
                <a:latin typeface="Arial" charset="0"/>
                <a:ea typeface="Times New Roman" pitchFamily="18" charset="0"/>
                <a:cs typeface="Arial" charset="0"/>
              </a:rPr>
              <a:t>Quenching phase of the test</a:t>
            </a:r>
            <a:endParaRPr lang="de-DE" sz="1400" b="1">
              <a:solidFill>
                <a:srgbClr val="003399"/>
              </a:solidFill>
              <a:latin typeface="Arial" charset="0"/>
              <a:ea typeface="Times New Roman" pitchFamily="18" charset="0"/>
              <a:cs typeface="Arial" charset="0"/>
            </a:endParaRPr>
          </a:p>
        </p:txBody>
      </p:sp>
      <p:pic>
        <p:nvPicPr>
          <p:cNvPr id="3379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6002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B204AD95-F33E-4B4A-AB7C-12F6BAE80F90}" type="slidenum">
              <a:rPr lang="ru-RU"/>
              <a:pPr/>
              <a:t>17</a:t>
            </a:fld>
            <a:endParaRPr lang="ru-RU"/>
          </a:p>
        </p:txBody>
      </p:sp>
      <p:sp>
        <p:nvSpPr>
          <p:cNvPr id="339970" name="Rectangle 2"/>
          <p:cNvSpPr>
            <a:spLocks noChangeArrowheads="1"/>
          </p:cNvSpPr>
          <p:nvPr>
            <p:ph type="title"/>
          </p:nvPr>
        </p:nvSpPr>
        <p:spPr bwMode="auto">
          <a:xfrm>
            <a:off x="457200" y="274638"/>
            <a:ext cx="8229600" cy="77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39971"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39972" name="Text Box 4"/>
          <p:cNvSpPr txBox="1">
            <a:spLocks noChangeArrowheads="1"/>
          </p:cNvSpPr>
          <p:nvPr/>
        </p:nvSpPr>
        <p:spPr bwMode="auto">
          <a:xfrm>
            <a:off x="962025" y="5514975"/>
            <a:ext cx="7600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ea typeface="Times New Roman" pitchFamily="18" charset="0"/>
                <a:cs typeface="Arial" charset="0"/>
              </a:rPr>
              <a:t>Temperature </a:t>
            </a:r>
            <a:r>
              <a:rPr lang="en-GB" sz="1400" b="1">
                <a:solidFill>
                  <a:srgbClr val="003399"/>
                </a:solidFill>
                <a:latin typeface="Arial" charset="0"/>
                <a:ea typeface="Times New Roman" pitchFamily="18" charset="0"/>
                <a:cs typeface="Arial" charset="0"/>
              </a:rPr>
              <a:t>at the elevation 650 mm:</a:t>
            </a:r>
            <a:r>
              <a:rPr lang="en-US" sz="1400" b="1">
                <a:solidFill>
                  <a:srgbClr val="003399"/>
                </a:solidFill>
                <a:latin typeface="Arial" charset="0"/>
                <a:ea typeface="Times New Roman" pitchFamily="18" charset="0"/>
                <a:cs typeface="Arial" charset="0"/>
              </a:rPr>
              <a:t> TFS 3/10 data and calculated temperature </a:t>
            </a:r>
            <a:r>
              <a:rPr lang="en-GB" sz="1400" b="1">
                <a:solidFill>
                  <a:srgbClr val="003399"/>
                </a:solidFill>
                <a:latin typeface="Arial" charset="0"/>
                <a:ea typeface="Times New Roman" pitchFamily="18" charset="0"/>
                <a:cs typeface="Arial" charset="0"/>
              </a:rPr>
              <a:t>evolution of the central rod outer surface.</a:t>
            </a:r>
            <a:r>
              <a:rPr lang="en-GB" sz="1400">
                <a:solidFill>
                  <a:srgbClr val="003399"/>
                </a:solidFill>
                <a:latin typeface="Arial" charset="0"/>
                <a:ea typeface="Times New Roman" pitchFamily="18" charset="0"/>
                <a:cs typeface="Arial" charset="0"/>
              </a:rPr>
              <a:t> </a:t>
            </a:r>
            <a:r>
              <a:rPr lang="en-GB" sz="1400" b="1">
                <a:solidFill>
                  <a:srgbClr val="003399"/>
                </a:solidFill>
                <a:latin typeface="Arial" charset="0"/>
                <a:ea typeface="Times New Roman" pitchFamily="18" charset="0"/>
                <a:cs typeface="Arial" charset="0"/>
              </a:rPr>
              <a:t>Quenching phase of the test</a:t>
            </a:r>
            <a:endParaRPr lang="de-DE" sz="1400" b="1">
              <a:solidFill>
                <a:srgbClr val="003399"/>
              </a:solidFill>
              <a:latin typeface="Arial" charset="0"/>
              <a:ea typeface="Times New Roman" pitchFamily="18" charset="0"/>
              <a:cs typeface="Arial" charset="0"/>
            </a:endParaRPr>
          </a:p>
        </p:txBody>
      </p:sp>
      <p:pic>
        <p:nvPicPr>
          <p:cNvPr id="3399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619250"/>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B08680A9-EF2B-455E-A662-C6926000E057}" type="slidenum">
              <a:rPr lang="ru-RU"/>
              <a:pPr/>
              <a:t>18</a:t>
            </a:fld>
            <a:endParaRPr lang="ru-RU"/>
          </a:p>
        </p:txBody>
      </p:sp>
      <p:sp>
        <p:nvSpPr>
          <p:cNvPr id="315394" name="Rectangle 2"/>
          <p:cNvSpPr>
            <a:spLocks noChangeArrowheads="1"/>
          </p:cNvSpPr>
          <p:nvPr>
            <p:ph type="title"/>
          </p:nvPr>
        </p:nvSpPr>
        <p:spPr bwMode="auto">
          <a:xfrm>
            <a:off x="457200" y="274638"/>
            <a:ext cx="8229600" cy="75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15395"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15396" name="Text Box 4"/>
          <p:cNvSpPr txBox="1">
            <a:spLocks noChangeArrowheads="1"/>
          </p:cNvSpPr>
          <p:nvPr/>
        </p:nvSpPr>
        <p:spPr bwMode="auto">
          <a:xfrm>
            <a:off x="723900" y="5676900"/>
            <a:ext cx="7810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cs typeface="Times New Roman" pitchFamily="18" charset="0"/>
              </a:rPr>
              <a:t>Oxide layer thickness axial profile of corner rod B (withdrawn from the test bundle at 6620 sec.) compared to the calculated one of the central rod for the same time</a:t>
            </a:r>
            <a:endParaRPr lang="de-DE" sz="1400" b="1">
              <a:solidFill>
                <a:srgbClr val="003399"/>
              </a:solidFill>
              <a:latin typeface="Arial" charset="0"/>
            </a:endParaRPr>
          </a:p>
        </p:txBody>
      </p:sp>
      <p:pic>
        <p:nvPicPr>
          <p:cNvPr id="3154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38300"/>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04833B71-B497-47FE-83AD-A99B936354F0}" type="slidenum">
              <a:rPr lang="ru-RU"/>
              <a:pPr/>
              <a:t>19</a:t>
            </a:fld>
            <a:endParaRPr lang="ru-RU"/>
          </a:p>
        </p:txBody>
      </p:sp>
      <p:sp>
        <p:nvSpPr>
          <p:cNvPr id="317442" name="Rectangle 2"/>
          <p:cNvSpPr>
            <a:spLocks noChangeArrowheads="1"/>
          </p:cNvSpPr>
          <p:nvPr>
            <p:ph type="title"/>
          </p:nvPr>
        </p:nvSpPr>
        <p:spPr bwMode="auto">
          <a:xfrm>
            <a:off x="457200" y="274638"/>
            <a:ext cx="8229600" cy="742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17443"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17444" name="Text Box 4"/>
          <p:cNvSpPr txBox="1">
            <a:spLocks noChangeArrowheads="1"/>
          </p:cNvSpPr>
          <p:nvPr/>
        </p:nvSpPr>
        <p:spPr bwMode="auto">
          <a:xfrm>
            <a:off x="723900" y="5676900"/>
            <a:ext cx="7810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Measured oxide layer thickness profiles of the heated rods (average), of the corner rods and of shroud, all at final state, compared to the calculated oxide layer thickness profile of the central rod (final state).</a:t>
            </a:r>
            <a:endParaRPr lang="de-DE"/>
          </a:p>
        </p:txBody>
      </p:sp>
      <p:pic>
        <p:nvPicPr>
          <p:cNvPr id="3174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628775"/>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FD0D9A9C-662A-4FD6-A73D-0F0F671789DF}" type="slidenum">
              <a:rPr lang="ru-RU"/>
              <a:pPr/>
              <a:t>2</a:t>
            </a:fld>
            <a:endParaRPr lang="ru-RU"/>
          </a:p>
        </p:txBody>
      </p:sp>
      <p:sp>
        <p:nvSpPr>
          <p:cNvPr id="252930" name="Rectangle 2"/>
          <p:cNvSpPr>
            <a:spLocks noChangeArrowheads="1"/>
          </p:cNvSpPr>
          <p:nvPr>
            <p:ph type="title"/>
          </p:nvPr>
        </p:nvSpPr>
        <p:spPr bwMode="auto">
          <a:xfrm>
            <a:off x="457200" y="274638"/>
            <a:ext cx="82296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b="1">
                <a:solidFill>
                  <a:srgbClr val="003399"/>
                </a:solidFill>
                <a:latin typeface="Arial" charset="0"/>
              </a:rPr>
              <a:t>Outline</a:t>
            </a:r>
            <a:endParaRPr lang="ru-RU" sz="2400" b="1">
              <a:solidFill>
                <a:srgbClr val="003399"/>
              </a:solidFill>
              <a:latin typeface="Arial" charset="0"/>
            </a:endParaRPr>
          </a:p>
        </p:txBody>
      </p:sp>
      <p:sp>
        <p:nvSpPr>
          <p:cNvPr id="252931" name="Text Box 3"/>
          <p:cNvSpPr txBox="1">
            <a:spLocks noChangeArrowheads="1"/>
          </p:cNvSpPr>
          <p:nvPr/>
        </p:nvSpPr>
        <p:spPr bwMode="auto">
          <a:xfrm>
            <a:off x="939800" y="1654175"/>
            <a:ext cx="7531100"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nSpc>
                <a:spcPct val="170000"/>
              </a:lnSpc>
              <a:buFont typeface="Wingdings" pitchFamily="2" charset="2"/>
              <a:buAutoNum type="arabicPeriod"/>
            </a:pPr>
            <a:r>
              <a:rPr lang="en-US" sz="1800">
                <a:solidFill>
                  <a:srgbClr val="003399"/>
                </a:solidFill>
                <a:latin typeface="Arial" charset="0"/>
              </a:rPr>
              <a:t>Effective channel approach</a:t>
            </a:r>
          </a:p>
          <a:p>
            <a:pPr>
              <a:lnSpc>
                <a:spcPct val="170000"/>
              </a:lnSpc>
              <a:buFont typeface="Wingdings" pitchFamily="2" charset="2"/>
              <a:buAutoNum type="arabicPeriod"/>
            </a:pPr>
            <a:r>
              <a:rPr lang="en-GB" sz="1800">
                <a:solidFill>
                  <a:srgbClr val="003399"/>
                </a:solidFill>
                <a:latin typeface="Arial" charset="0"/>
              </a:rPr>
              <a:t>Q-06 test simulation</a:t>
            </a:r>
          </a:p>
          <a:p>
            <a:pPr lvl="1">
              <a:lnSpc>
                <a:spcPct val="150000"/>
              </a:lnSpc>
              <a:buFont typeface="Wingdings" pitchFamily="2" charset="2"/>
              <a:buChar char="ü"/>
            </a:pPr>
            <a:r>
              <a:rPr lang="en-GB" sz="1600">
                <a:solidFill>
                  <a:srgbClr val="003399"/>
                </a:solidFill>
                <a:latin typeface="Arial" charset="0"/>
              </a:rPr>
              <a:t>Processing of the Q-06 bundle test temperature data</a:t>
            </a:r>
          </a:p>
          <a:p>
            <a:pPr lvl="1">
              <a:lnSpc>
                <a:spcPct val="150000"/>
              </a:lnSpc>
              <a:buFont typeface="Wingdings" pitchFamily="2" charset="2"/>
              <a:buChar char="ü"/>
            </a:pPr>
            <a:r>
              <a:rPr lang="en-GB" sz="1600">
                <a:solidFill>
                  <a:srgbClr val="003399"/>
                </a:solidFill>
                <a:latin typeface="Arial" charset="0"/>
              </a:rPr>
              <a:t> </a:t>
            </a:r>
            <a:r>
              <a:rPr lang="en-US" sz="1600">
                <a:solidFill>
                  <a:srgbClr val="003399"/>
                </a:solidFill>
                <a:latin typeface="Arial" charset="0"/>
              </a:rPr>
              <a:t>Q-06 test simulation</a:t>
            </a:r>
          </a:p>
          <a:p>
            <a:pPr lvl="1">
              <a:lnSpc>
                <a:spcPct val="150000"/>
              </a:lnSpc>
              <a:buFont typeface="Wingdings" pitchFamily="2" charset="2"/>
              <a:buChar char="ü"/>
            </a:pPr>
            <a:r>
              <a:rPr lang="en-US" sz="1600">
                <a:solidFill>
                  <a:srgbClr val="003399"/>
                </a:solidFill>
                <a:latin typeface="Arial" charset="0"/>
              </a:rPr>
              <a:t>Analysis of the results obtained</a:t>
            </a:r>
          </a:p>
          <a:p>
            <a:pPr>
              <a:lnSpc>
                <a:spcPct val="170000"/>
              </a:lnSpc>
              <a:buFont typeface="Wingdings" pitchFamily="2" charset="2"/>
              <a:buAutoNum type="arabicPeriod"/>
            </a:pPr>
            <a:r>
              <a:rPr lang="en-GB" sz="1800">
                <a:solidFill>
                  <a:srgbClr val="003399"/>
                </a:solidFill>
                <a:latin typeface="Arial" charset="0"/>
              </a:rPr>
              <a:t>Q-12 test simulation</a:t>
            </a:r>
          </a:p>
          <a:p>
            <a:pPr lvl="1">
              <a:lnSpc>
                <a:spcPct val="150000"/>
              </a:lnSpc>
              <a:buFont typeface="Wingdings" pitchFamily="2" charset="2"/>
              <a:buChar char="ü"/>
            </a:pPr>
            <a:r>
              <a:rPr lang="en-GB" sz="1600">
                <a:solidFill>
                  <a:srgbClr val="003399"/>
                </a:solidFill>
                <a:latin typeface="Arial" charset="0"/>
              </a:rPr>
              <a:t>Processing of the Q-12 bundle test temperature data</a:t>
            </a:r>
          </a:p>
          <a:p>
            <a:pPr lvl="1">
              <a:lnSpc>
                <a:spcPct val="150000"/>
              </a:lnSpc>
              <a:buFont typeface="Wingdings" pitchFamily="2" charset="2"/>
              <a:buChar char="ü"/>
            </a:pPr>
            <a:r>
              <a:rPr lang="en-GB" sz="1600">
                <a:solidFill>
                  <a:srgbClr val="003399"/>
                </a:solidFill>
                <a:latin typeface="Arial" charset="0"/>
              </a:rPr>
              <a:t> </a:t>
            </a:r>
            <a:r>
              <a:rPr lang="en-US" sz="1600">
                <a:solidFill>
                  <a:srgbClr val="003399"/>
                </a:solidFill>
                <a:latin typeface="Arial" charset="0"/>
              </a:rPr>
              <a:t>Q-12 test simulation</a:t>
            </a:r>
          </a:p>
          <a:p>
            <a:pPr lvl="1">
              <a:lnSpc>
                <a:spcPct val="150000"/>
              </a:lnSpc>
              <a:buFont typeface="Wingdings" pitchFamily="2" charset="2"/>
              <a:buChar char="ü"/>
            </a:pPr>
            <a:r>
              <a:rPr lang="en-US" sz="1600">
                <a:solidFill>
                  <a:srgbClr val="003399"/>
                </a:solidFill>
                <a:latin typeface="Arial" charset="0"/>
              </a:rPr>
              <a:t>Analysis of the results obtained</a:t>
            </a:r>
            <a:endParaRPr lang="en-US" sz="1800">
              <a:solidFill>
                <a:srgbClr val="003399"/>
              </a:solidFill>
              <a:latin typeface="Arial" charset="0"/>
            </a:endParaRPr>
          </a:p>
          <a:p>
            <a:pPr>
              <a:lnSpc>
                <a:spcPct val="170000"/>
              </a:lnSpc>
              <a:buFont typeface="Wingdings" pitchFamily="2" charset="2"/>
              <a:buAutoNum type="arabicPeriod"/>
            </a:pPr>
            <a:r>
              <a:rPr lang="en-US" sz="1800">
                <a:solidFill>
                  <a:srgbClr val="003399"/>
                </a:solidFill>
                <a:latin typeface="Arial" charset="0"/>
              </a:rPr>
              <a:t>Summary and conclusion</a:t>
            </a:r>
          </a:p>
        </p:txBody>
      </p:sp>
      <p:graphicFrame>
        <p:nvGraphicFramePr>
          <p:cNvPr id="252932" name="Object 4"/>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252933" name="Диаграмма" r:id="rId4" imgW="3752901" imgH="980989" progId="MSGraph.Chart.8">
                  <p:embed followColorScheme="full"/>
                </p:oleObj>
              </mc:Choice>
              <mc:Fallback>
                <p:oleObj name="Диаграмма" r:id="rId4" imgW="3752901" imgH="980989"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10A56148-B9FE-4E41-AD20-690F14EDA692}" type="slidenum">
              <a:rPr lang="ru-RU"/>
              <a:pPr/>
              <a:t>20</a:t>
            </a:fld>
            <a:endParaRPr lang="ru-RU"/>
          </a:p>
        </p:txBody>
      </p:sp>
      <p:sp>
        <p:nvSpPr>
          <p:cNvPr id="342018" name="Rectangle 2"/>
          <p:cNvSpPr>
            <a:spLocks noChangeArrowheads="1"/>
          </p:cNvSpPr>
          <p:nvPr>
            <p:ph type="title"/>
          </p:nvPr>
        </p:nvSpPr>
        <p:spPr bwMode="auto">
          <a:xfrm>
            <a:off x="457200" y="274638"/>
            <a:ext cx="8229600" cy="742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42019"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42020" name="Text Box 4"/>
          <p:cNvSpPr txBox="1">
            <a:spLocks noChangeArrowheads="1"/>
          </p:cNvSpPr>
          <p:nvPr/>
        </p:nvSpPr>
        <p:spPr bwMode="auto">
          <a:xfrm>
            <a:off x="723900" y="5676900"/>
            <a:ext cx="7810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Measured oxide layer thickness profiles of the heated rods (average), of the corner rods and of shroud, all at final state, compared to the calculated oxide layer thickness profile of the central rod (final state).</a:t>
            </a:r>
            <a:endParaRPr lang="de-DE"/>
          </a:p>
        </p:txBody>
      </p:sp>
      <p:pic>
        <p:nvPicPr>
          <p:cNvPr id="3420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628775"/>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4FD0B2A3-5CCB-421F-917E-CBE8F450DB89}" type="slidenum">
              <a:rPr lang="ru-RU"/>
              <a:pPr/>
              <a:t>21</a:t>
            </a:fld>
            <a:endParaRPr lang="ru-RU"/>
          </a:p>
        </p:txBody>
      </p:sp>
      <p:sp>
        <p:nvSpPr>
          <p:cNvPr id="344066" name="Rectangle 2"/>
          <p:cNvSpPr>
            <a:spLocks noChangeArrowheads="1"/>
          </p:cNvSpPr>
          <p:nvPr>
            <p:ph type="title"/>
          </p:nvPr>
        </p:nvSpPr>
        <p:spPr bwMode="auto">
          <a:xfrm>
            <a:off x="457200" y="274638"/>
            <a:ext cx="8229600" cy="77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44067"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44068" name="Text Box 4"/>
          <p:cNvSpPr txBox="1">
            <a:spLocks noChangeArrowheads="1"/>
          </p:cNvSpPr>
          <p:nvPr/>
        </p:nvSpPr>
        <p:spPr bwMode="auto">
          <a:xfrm>
            <a:off x="857250" y="5362575"/>
            <a:ext cx="760095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ea typeface="Times New Roman" pitchFamily="18" charset="0"/>
                <a:cs typeface="Arial" charset="0"/>
              </a:rPr>
              <a:t>The experimentally measured temperature </a:t>
            </a:r>
            <a:r>
              <a:rPr lang="en-GB" sz="1400" b="1">
                <a:solidFill>
                  <a:srgbClr val="003399"/>
                </a:solidFill>
                <a:latin typeface="Arial" charset="0"/>
                <a:ea typeface="Times New Roman" pitchFamily="18" charset="0"/>
                <a:cs typeface="Arial" charset="0"/>
              </a:rPr>
              <a:t>at the elevation 750 mm:</a:t>
            </a:r>
            <a:r>
              <a:rPr lang="en-US" sz="1400" b="1">
                <a:solidFill>
                  <a:srgbClr val="003399"/>
                </a:solidFill>
                <a:latin typeface="Arial" charset="0"/>
                <a:ea typeface="Times New Roman" pitchFamily="18" charset="0"/>
                <a:cs typeface="Arial" charset="0"/>
              </a:rPr>
              <a:t> TFS and TSH thermocouples data</a:t>
            </a:r>
          </a:p>
          <a:p>
            <a:pPr>
              <a:spcBef>
                <a:spcPct val="50000"/>
              </a:spcBef>
            </a:pPr>
            <a:r>
              <a:rPr lang="en-GB" sz="1400" b="1">
                <a:solidFill>
                  <a:srgbClr val="003399"/>
                </a:solidFill>
                <a:latin typeface="Arial" charset="0"/>
                <a:ea typeface="Times New Roman" pitchFamily="18" charset="0"/>
                <a:cs typeface="Arial" charset="0"/>
              </a:rPr>
              <a:t>“Thermocouples which are lead through the hot zone of the bundle may give wrong readings at high temperatures in the hot zone” </a:t>
            </a:r>
            <a:endParaRPr lang="de-DE" sz="1400" b="1">
              <a:solidFill>
                <a:srgbClr val="003399"/>
              </a:solidFill>
              <a:latin typeface="Arial" charset="0"/>
              <a:ea typeface="Times New Roman" pitchFamily="18" charset="0"/>
              <a:cs typeface="Arial" charset="0"/>
            </a:endParaRPr>
          </a:p>
        </p:txBody>
      </p:sp>
      <p:pic>
        <p:nvPicPr>
          <p:cNvPr id="3440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562100"/>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551F1E0E-83F2-4281-83C8-CAA2E139F028}" type="slidenum">
              <a:rPr lang="ru-RU"/>
              <a:pPr/>
              <a:t>22</a:t>
            </a:fld>
            <a:endParaRPr lang="ru-RU"/>
          </a:p>
        </p:txBody>
      </p:sp>
      <p:sp>
        <p:nvSpPr>
          <p:cNvPr id="319490" name="Rectangle 2"/>
          <p:cNvSpPr>
            <a:spLocks noChangeArrowheads="1"/>
          </p:cNvSpPr>
          <p:nvPr>
            <p:ph type="title"/>
          </p:nvPr>
        </p:nvSpPr>
        <p:spPr bwMode="auto">
          <a:xfrm>
            <a:off x="457200" y="274638"/>
            <a:ext cx="8229600" cy="75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19491"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19492" name="Text Box 4"/>
          <p:cNvSpPr txBox="1">
            <a:spLocks noChangeArrowheads="1"/>
          </p:cNvSpPr>
          <p:nvPr/>
        </p:nvSpPr>
        <p:spPr bwMode="auto">
          <a:xfrm>
            <a:off x="723900" y="5676900"/>
            <a:ext cx="78105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Experimentally measured and calculated hydrogen production rate.</a:t>
            </a:r>
          </a:p>
          <a:p>
            <a:pPr>
              <a:spcBef>
                <a:spcPct val="50000"/>
              </a:spcBef>
            </a:pPr>
            <a:r>
              <a:rPr lang="en-US" sz="1400" b="1">
                <a:solidFill>
                  <a:srgbClr val="003399"/>
                </a:solidFill>
                <a:latin typeface="Arial" charset="0"/>
              </a:rPr>
              <a:t>Total amount of released hydrogen: 36 g (exp); 29.6 g (calc.)</a:t>
            </a:r>
            <a:endParaRPr lang="de-DE" sz="1400" b="1">
              <a:solidFill>
                <a:srgbClr val="003399"/>
              </a:solidFill>
              <a:latin typeface="Arial" charset="0"/>
            </a:endParaRPr>
          </a:p>
        </p:txBody>
      </p:sp>
      <p:pic>
        <p:nvPicPr>
          <p:cNvPr id="31950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25" y="1676400"/>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1"/>
          </p:nvPr>
        </p:nvSpPr>
        <p:spPr/>
        <p:txBody>
          <a:bodyPr/>
          <a:lstStyle/>
          <a:p>
            <a:fld id="{58C969D4-F1F4-4533-B65F-9943651E67EC}" type="slidenum">
              <a:rPr lang="ru-RU"/>
              <a:pPr/>
              <a:t>23</a:t>
            </a:fld>
            <a:endParaRPr lang="ru-RU"/>
          </a:p>
        </p:txBody>
      </p:sp>
      <p:sp>
        <p:nvSpPr>
          <p:cNvPr id="323586" name="Rectangle 2"/>
          <p:cNvSpPr>
            <a:spLocks noChangeArrowheads="1"/>
          </p:cNvSpPr>
          <p:nvPr>
            <p:ph type="title"/>
          </p:nvPr>
        </p:nvSpPr>
        <p:spPr bwMode="auto">
          <a:xfrm>
            <a:off x="457200" y="274638"/>
            <a:ext cx="8229600" cy="790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sp>
        <p:nvSpPr>
          <p:cNvPr id="323587"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23588" name="Text Box 4"/>
          <p:cNvSpPr txBox="1">
            <a:spLocks noChangeArrowheads="1"/>
          </p:cNvSpPr>
          <p:nvPr/>
        </p:nvSpPr>
        <p:spPr bwMode="auto">
          <a:xfrm>
            <a:off x="723900" y="5476875"/>
            <a:ext cx="78105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Experimentally measured and calculated hydrogen production rate. </a:t>
            </a:r>
          </a:p>
          <a:p>
            <a:pPr>
              <a:lnSpc>
                <a:spcPct val="60000"/>
              </a:lnSpc>
              <a:spcBef>
                <a:spcPct val="50000"/>
              </a:spcBef>
            </a:pPr>
            <a:r>
              <a:rPr lang="en-US" sz="1400" b="1">
                <a:solidFill>
                  <a:srgbClr val="003399"/>
                </a:solidFill>
                <a:latin typeface="Arial" charset="0"/>
              </a:rPr>
              <a:t>Quenching phase of the test.</a:t>
            </a:r>
          </a:p>
          <a:p>
            <a:pPr>
              <a:spcBef>
                <a:spcPct val="50000"/>
              </a:spcBef>
            </a:pPr>
            <a:r>
              <a:rPr lang="en-US" sz="1400" b="1">
                <a:solidFill>
                  <a:srgbClr val="003399"/>
                </a:solidFill>
                <a:latin typeface="Arial" charset="0"/>
              </a:rPr>
              <a:t>Amount of hydrogen released during quenching: 4 g (exp); 4.4 g (calc.)</a:t>
            </a:r>
            <a:endParaRPr lang="de-DE" sz="1400" b="1">
              <a:solidFill>
                <a:srgbClr val="003399"/>
              </a:solidFill>
              <a:latin typeface="Arial" charset="0"/>
            </a:endParaRPr>
          </a:p>
        </p:txBody>
      </p:sp>
      <p:pic>
        <p:nvPicPr>
          <p:cNvPr id="3235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628775"/>
            <a:ext cx="59309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059CC5ED-A2FD-478C-ADF3-EE87674C8EB3}" type="slidenum">
              <a:rPr lang="ru-RU"/>
              <a:pPr/>
              <a:t>24</a:t>
            </a:fld>
            <a:endParaRPr lang="ru-RU"/>
          </a:p>
        </p:txBody>
      </p:sp>
      <p:sp>
        <p:nvSpPr>
          <p:cNvPr id="350210" name="Rectangle 2"/>
          <p:cNvSpPr>
            <a:spLocks noChangeArrowheads="1"/>
          </p:cNvSpPr>
          <p:nvPr>
            <p:ph type="title"/>
          </p:nvPr>
        </p:nvSpPr>
        <p:spPr bwMode="auto">
          <a:xfrm>
            <a:off x="457200" y="274638"/>
            <a:ext cx="8229600" cy="75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Analysis of the results obtained</a:t>
            </a:r>
            <a:endParaRPr lang="ru-RU" sz="1800" b="1">
              <a:solidFill>
                <a:srgbClr val="003399"/>
              </a:solidFill>
              <a:latin typeface="Arial" charset="0"/>
            </a:endParaRPr>
          </a:p>
        </p:txBody>
      </p:sp>
      <p:sp>
        <p:nvSpPr>
          <p:cNvPr id="350211"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50213" name="Rectangle 5"/>
          <p:cNvSpPr>
            <a:spLocks noChangeArrowheads="1"/>
          </p:cNvSpPr>
          <p:nvPr/>
        </p:nvSpPr>
        <p:spPr bwMode="auto">
          <a:xfrm>
            <a:off x="736600" y="1208088"/>
            <a:ext cx="7908925" cy="47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buFont typeface="Wingdings" pitchFamily="2" charset="2"/>
              <a:buChar char="ü"/>
            </a:pPr>
            <a:r>
              <a:rPr lang="en-GB" sz="1600">
                <a:solidFill>
                  <a:srgbClr val="003399"/>
                </a:solidFill>
                <a:latin typeface="Arial" charset="0"/>
              </a:rPr>
              <a:t>  </a:t>
            </a:r>
            <a:r>
              <a:rPr lang="en-US" sz="1600">
                <a:solidFill>
                  <a:srgbClr val="003399"/>
                </a:solidFill>
                <a:latin typeface="Arial" charset="0"/>
              </a:rPr>
              <a:t>SVECHA/QUENCH code was applied to the simulation of the QUENCH bundle test Q-06. The simulation was performed within the framework of the ‘effective channel approach’.</a:t>
            </a:r>
          </a:p>
          <a:p>
            <a:pPr lvl="1" algn="l">
              <a:buFont typeface="Wingdings" pitchFamily="2" charset="2"/>
              <a:buChar char="ü"/>
            </a:pPr>
            <a:endParaRPr lang="en-US" sz="800">
              <a:solidFill>
                <a:srgbClr val="003399"/>
              </a:solidFill>
              <a:latin typeface="Arial" charset="0"/>
            </a:endParaRPr>
          </a:p>
          <a:p>
            <a:pPr lvl="1" algn="l">
              <a:buFont typeface="Wingdings" pitchFamily="2" charset="2"/>
              <a:buChar char="ü"/>
            </a:pPr>
            <a:r>
              <a:rPr lang="en-US" sz="1600">
                <a:solidFill>
                  <a:srgbClr val="003399"/>
                </a:solidFill>
                <a:latin typeface="Arial" charset="0"/>
              </a:rPr>
              <a:t> The calculations adequately reproduce temperature evolution of the central rod at different elevations during the whole test duration including quenching phase.</a:t>
            </a:r>
          </a:p>
          <a:p>
            <a:pPr lvl="1" algn="l">
              <a:buFont typeface="Wingdings" pitchFamily="2" charset="2"/>
              <a:buChar char="ü"/>
            </a:pPr>
            <a:endParaRPr lang="en-US" sz="800">
              <a:solidFill>
                <a:srgbClr val="003399"/>
              </a:solidFill>
              <a:latin typeface="Arial" charset="0"/>
            </a:endParaRPr>
          </a:p>
          <a:p>
            <a:pPr lvl="1" algn="l">
              <a:buFont typeface="Wingdings" pitchFamily="2" charset="2"/>
              <a:buChar char="ü"/>
            </a:pPr>
            <a:r>
              <a:rPr lang="en-US" sz="1800">
                <a:solidFill>
                  <a:srgbClr val="003399"/>
                </a:solidFill>
                <a:latin typeface="Arial" charset="0"/>
              </a:rPr>
              <a:t> </a:t>
            </a:r>
            <a:r>
              <a:rPr lang="en-US" sz="1600">
                <a:solidFill>
                  <a:srgbClr val="003399"/>
                </a:solidFill>
                <a:latin typeface="Arial" charset="0"/>
              </a:rPr>
              <a:t>The calculated oxide axial profile agrees quite well with the experimental data at the time moment 6620 s when the corner rod B was withdrawn from the bundle and at the end of the test.</a:t>
            </a:r>
          </a:p>
          <a:p>
            <a:pPr lvl="1" algn="l">
              <a:buFont typeface="Wingdings" pitchFamily="2" charset="2"/>
              <a:buNone/>
            </a:pPr>
            <a:endParaRPr lang="en-US" sz="800">
              <a:solidFill>
                <a:srgbClr val="003399"/>
              </a:solidFill>
              <a:latin typeface="Arial" charset="0"/>
            </a:endParaRPr>
          </a:p>
          <a:p>
            <a:pPr lvl="1" algn="l">
              <a:buFont typeface="Wingdings" pitchFamily="2" charset="2"/>
              <a:buChar char="ü"/>
            </a:pPr>
            <a:r>
              <a:rPr lang="en-US" sz="1600">
                <a:solidFill>
                  <a:srgbClr val="003399"/>
                </a:solidFill>
                <a:latin typeface="Arial" charset="0"/>
              </a:rPr>
              <a:t> Oxide thickness at the elevation 750 mm calculated on the basis of ‘questionable TCs’ is overestimated; usage of protected shroud TCs data results in correct value of the oxide thickness. This fact confirmed the correctness of the supposition that thermocouples which are lead through the hot zone of the bundle may give wrong readings at high temperatures in the hot zone.</a:t>
            </a:r>
          </a:p>
          <a:p>
            <a:pPr lvl="1" algn="l">
              <a:buFont typeface="Wingdings" pitchFamily="2" charset="2"/>
              <a:buNone/>
            </a:pPr>
            <a:endParaRPr lang="en-US" sz="800">
              <a:solidFill>
                <a:srgbClr val="003399"/>
              </a:solidFill>
              <a:latin typeface="Arial" charset="0"/>
            </a:endParaRPr>
          </a:p>
          <a:p>
            <a:pPr lvl="1" algn="l">
              <a:buFont typeface="Wingdings" pitchFamily="2" charset="2"/>
              <a:buChar char="ü"/>
            </a:pPr>
            <a:r>
              <a:rPr lang="en-US" sz="1600">
                <a:solidFill>
                  <a:srgbClr val="003399"/>
                </a:solidFill>
                <a:latin typeface="Arial" charset="0"/>
              </a:rPr>
              <a:t>The details of the experimentally measured time dependence of the hydrogen production rate as well as the total amount of the released hydrogen are well reproduced by the calculations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A4C58E00-AEAE-41E1-AE7E-5260BCADB74B}" type="slidenum">
              <a:rPr lang="ru-RU"/>
              <a:pPr/>
              <a:t>25</a:t>
            </a:fld>
            <a:endParaRPr lang="ru-RU"/>
          </a:p>
        </p:txBody>
      </p:sp>
      <p:sp>
        <p:nvSpPr>
          <p:cNvPr id="354306"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54307"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54314"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4308"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54309"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1350 mm:</a:t>
            </a:r>
            <a:r>
              <a:rPr lang="en-US" sz="1400" b="1">
                <a:solidFill>
                  <a:srgbClr val="003399"/>
                </a:solidFill>
                <a:latin typeface="Arial" charset="0"/>
              </a:rPr>
              <a:t> TFC 18/4/17 data, TFSU 11/3/17 data 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3543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1714500"/>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B8174435-C2F6-4B34-831C-1DC17C95EC12}" type="slidenum">
              <a:rPr lang="ru-RU"/>
              <a:pPr/>
              <a:t>26</a:t>
            </a:fld>
            <a:endParaRPr lang="ru-RU"/>
          </a:p>
        </p:txBody>
      </p:sp>
      <p:sp>
        <p:nvSpPr>
          <p:cNvPr id="356354"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56355"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56361"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356"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56357"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1250 mm:</a:t>
            </a:r>
            <a:r>
              <a:rPr lang="en-US" sz="1400" b="1">
                <a:solidFill>
                  <a:srgbClr val="003399"/>
                </a:solidFill>
                <a:latin typeface="Arial" charset="0"/>
              </a:rPr>
              <a:t> TFSH 30/5/16 data, TFC 13/3/16 data 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3563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325" y="172402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1C72CD4E-7250-4EB5-B964-DB5E05031334}" type="slidenum">
              <a:rPr lang="ru-RU"/>
              <a:pPr/>
              <a:t>27</a:t>
            </a:fld>
            <a:endParaRPr lang="ru-RU"/>
          </a:p>
        </p:txBody>
      </p:sp>
      <p:sp>
        <p:nvSpPr>
          <p:cNvPr id="358402"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58403"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58407"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04"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58405"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950 mm:</a:t>
            </a:r>
            <a:r>
              <a:rPr lang="en-US" sz="1400" b="1">
                <a:solidFill>
                  <a:srgbClr val="003399"/>
                </a:solidFill>
                <a:latin typeface="Arial" charset="0"/>
              </a:rPr>
              <a:t> TFSH/TFSU/TFC/TIT data 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3584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1714500"/>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FBC26794-FD9A-4FEC-B978-810F8F3A4C8B}" type="slidenum">
              <a:rPr lang="ru-RU"/>
              <a:pPr/>
              <a:t>28</a:t>
            </a:fld>
            <a:endParaRPr lang="ru-RU"/>
          </a:p>
        </p:txBody>
      </p:sp>
      <p:sp>
        <p:nvSpPr>
          <p:cNvPr id="360450"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60451"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60462"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452"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60453" name="Text Box 5"/>
          <p:cNvSpPr txBox="1">
            <a:spLocks noChangeArrowheads="1"/>
          </p:cNvSpPr>
          <p:nvPr/>
        </p:nvSpPr>
        <p:spPr bwMode="auto">
          <a:xfrm>
            <a:off x="695325" y="5676900"/>
            <a:ext cx="79248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1050 mm:</a:t>
            </a:r>
            <a:r>
              <a:rPr lang="en-US" sz="1400" b="1">
                <a:solidFill>
                  <a:srgbClr val="003399"/>
                </a:solidFill>
                <a:latin typeface="Arial" charset="0"/>
              </a:rPr>
              <a:t> TFSH/TFSU/TFC data and calculated temperature </a:t>
            </a:r>
            <a:r>
              <a:rPr lang="en-GB" sz="1400" b="1">
                <a:solidFill>
                  <a:srgbClr val="003399"/>
                </a:solidFill>
                <a:latin typeface="Arial" charset="0"/>
              </a:rPr>
              <a:t>evolution of the central rod outer surface.</a:t>
            </a:r>
          </a:p>
          <a:p>
            <a:pPr>
              <a:lnSpc>
                <a:spcPct val="40000"/>
              </a:lnSpc>
              <a:spcBef>
                <a:spcPct val="50000"/>
              </a:spcBef>
            </a:pPr>
            <a:r>
              <a:rPr lang="en-GB" sz="1400" b="1">
                <a:solidFill>
                  <a:srgbClr val="003399"/>
                </a:solidFill>
                <a:latin typeface="Arial" charset="0"/>
                <a:ea typeface="Times New Roman" pitchFamily="18" charset="0"/>
                <a:cs typeface="Arial" charset="0"/>
              </a:rPr>
              <a:t>Quenching phase of the test</a:t>
            </a:r>
            <a:endParaRPr lang="de-DE" sz="1400" b="1">
              <a:solidFill>
                <a:srgbClr val="003399"/>
              </a:solidFill>
              <a:latin typeface="Arial" charset="0"/>
            </a:endParaRPr>
          </a:p>
        </p:txBody>
      </p:sp>
      <p:pic>
        <p:nvPicPr>
          <p:cNvPr id="3604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8325" y="172402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7AF73C2F-EEFA-4219-AFF5-DF725EF7FBFF}" type="slidenum">
              <a:rPr lang="ru-RU"/>
              <a:pPr/>
              <a:t>29</a:t>
            </a:fld>
            <a:endParaRPr lang="ru-RU"/>
          </a:p>
        </p:txBody>
      </p:sp>
      <p:sp>
        <p:nvSpPr>
          <p:cNvPr id="362498"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6249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62503"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250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62501" name="Text Box 5"/>
          <p:cNvSpPr txBox="1">
            <a:spLocks noChangeArrowheads="1"/>
          </p:cNvSpPr>
          <p:nvPr/>
        </p:nvSpPr>
        <p:spPr bwMode="auto">
          <a:xfrm>
            <a:off x="771525" y="5667375"/>
            <a:ext cx="79248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750 mm:</a:t>
            </a:r>
            <a:r>
              <a:rPr lang="en-US" sz="1400" b="1">
                <a:solidFill>
                  <a:srgbClr val="003399"/>
                </a:solidFill>
                <a:latin typeface="Arial" charset="0"/>
              </a:rPr>
              <a:t> TFSH/TIT data and calculated temperature </a:t>
            </a:r>
            <a:r>
              <a:rPr lang="en-GB" sz="1400" b="1">
                <a:solidFill>
                  <a:srgbClr val="003399"/>
                </a:solidFill>
                <a:latin typeface="Arial" charset="0"/>
              </a:rPr>
              <a:t>evolution of the central rod outer surface.</a:t>
            </a:r>
          </a:p>
          <a:p>
            <a:pPr>
              <a:lnSpc>
                <a:spcPct val="40000"/>
              </a:lnSpc>
              <a:spcBef>
                <a:spcPct val="50000"/>
              </a:spcBef>
            </a:pPr>
            <a:r>
              <a:rPr lang="en-GB" sz="1400" b="1">
                <a:solidFill>
                  <a:srgbClr val="003399"/>
                </a:solidFill>
                <a:latin typeface="Arial" charset="0"/>
                <a:ea typeface="Times New Roman" pitchFamily="18" charset="0"/>
                <a:cs typeface="Arial" charset="0"/>
              </a:rPr>
              <a:t>Quenching phase of the test</a:t>
            </a:r>
            <a:endParaRPr lang="de-DE" sz="1400" b="1">
              <a:solidFill>
                <a:srgbClr val="003399"/>
              </a:solidFill>
              <a:latin typeface="Arial" charset="0"/>
            </a:endParaRPr>
          </a:p>
        </p:txBody>
      </p:sp>
      <p:pic>
        <p:nvPicPr>
          <p:cNvPr id="3625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174307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37A6F620-5A3F-4F9B-BDB6-59177BF89DBA}" type="slidenum">
              <a:rPr lang="ru-RU"/>
              <a:pPr/>
              <a:t>3</a:t>
            </a:fld>
            <a:endParaRPr lang="ru-RU"/>
          </a:p>
        </p:txBody>
      </p:sp>
      <p:sp>
        <p:nvSpPr>
          <p:cNvPr id="169986" name="Rectangle 2"/>
          <p:cNvSpPr>
            <a:spLocks noChangeArrowheads="1"/>
          </p:cNvSpPr>
          <p:nvPr>
            <p:ph type="title"/>
          </p:nvPr>
        </p:nvSpPr>
        <p:spPr bwMode="auto">
          <a:xfrm>
            <a:off x="457200" y="274638"/>
            <a:ext cx="8229600" cy="857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b="1">
                <a:solidFill>
                  <a:srgbClr val="003399"/>
                </a:solidFill>
                <a:latin typeface="Arial" charset="0"/>
              </a:rPr>
              <a:t>Effective channel approach</a:t>
            </a:r>
            <a:endParaRPr lang="ru-RU" sz="2400" b="1">
              <a:solidFill>
                <a:srgbClr val="003399"/>
              </a:solidFill>
              <a:latin typeface="Arial" charset="0"/>
            </a:endParaRPr>
          </a:p>
        </p:txBody>
      </p:sp>
      <p:sp>
        <p:nvSpPr>
          <p:cNvPr id="169987" name="Text Box 3"/>
          <p:cNvSpPr txBox="1">
            <a:spLocks noChangeArrowheads="1"/>
          </p:cNvSpPr>
          <p:nvPr/>
        </p:nvSpPr>
        <p:spPr bwMode="auto">
          <a:xfrm>
            <a:off x="930275" y="1149350"/>
            <a:ext cx="7531100"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 typeface="Wingdings" pitchFamily="2" charset="2"/>
              <a:buChar char="ü"/>
            </a:pPr>
            <a:r>
              <a:rPr lang="en-GB" sz="1600">
                <a:solidFill>
                  <a:srgbClr val="003399"/>
                </a:solidFill>
                <a:latin typeface="Arial" charset="0"/>
              </a:rPr>
              <a:t> Since the central rod of the bundle is not heated, its temperature evolution in the course of quench bundle test is completely determined by thermal-hydraulic boundary conditions: temperatures of the surrounding heated rods and shroud and characteristics of the coolant flow. </a:t>
            </a:r>
          </a:p>
          <a:p>
            <a:pPr algn="just">
              <a:buFont typeface="Wingdings" pitchFamily="2" charset="2"/>
              <a:buNone/>
            </a:pPr>
            <a:endParaRPr lang="en-GB" sz="800">
              <a:solidFill>
                <a:srgbClr val="003399"/>
              </a:solidFill>
              <a:latin typeface="Arial" charset="0"/>
            </a:endParaRPr>
          </a:p>
          <a:p>
            <a:pPr algn="just">
              <a:buFont typeface="Wingdings" pitchFamily="2" charset="2"/>
              <a:buChar char="ü"/>
            </a:pPr>
            <a:r>
              <a:rPr lang="en-GB" sz="1600">
                <a:solidFill>
                  <a:srgbClr val="003399"/>
                </a:solidFill>
                <a:latin typeface="Arial" charset="0"/>
              </a:rPr>
              <a:t> In the case of full-scale simulation of the bundle test the temperatures of the heated rods and shroud are calculated by specifying the electric power time evolution and thus, the boundary conditions for the central rod are determined by the code. </a:t>
            </a:r>
          </a:p>
          <a:p>
            <a:pPr algn="just">
              <a:buFont typeface="Wingdings" pitchFamily="2" charset="2"/>
              <a:buNone/>
            </a:pPr>
            <a:endParaRPr lang="en-GB" sz="800">
              <a:solidFill>
                <a:srgbClr val="003399"/>
              </a:solidFill>
              <a:latin typeface="Arial" charset="0"/>
            </a:endParaRPr>
          </a:p>
          <a:p>
            <a:pPr algn="just">
              <a:buFont typeface="Wingdings" pitchFamily="2" charset="2"/>
              <a:buChar char="ü"/>
            </a:pPr>
            <a:r>
              <a:rPr lang="en-GB" sz="1600">
                <a:solidFill>
                  <a:srgbClr val="003399"/>
                </a:solidFill>
                <a:latin typeface="Arial" charset="0"/>
              </a:rPr>
              <a:t> In the SVECHA/QUENCH code the thermal boundary conditions for the central rod are predetermined by specifying the temperatures of the “</a:t>
            </a:r>
            <a:r>
              <a:rPr lang="en-GB" sz="1600" b="1" u="sng">
                <a:solidFill>
                  <a:srgbClr val="003399"/>
                </a:solidFill>
                <a:latin typeface="Arial" charset="0"/>
              </a:rPr>
              <a:t>effective channel</a:t>
            </a:r>
            <a:r>
              <a:rPr lang="en-GB" sz="1600">
                <a:solidFill>
                  <a:srgbClr val="003399"/>
                </a:solidFill>
                <a:latin typeface="Arial" charset="0"/>
              </a:rPr>
              <a:t>” inner wall on the basis of experimentally measured temperatures. The inner surface of the effective channel represents the surfaces of the heated rods surrounding the central rod. </a:t>
            </a:r>
          </a:p>
          <a:p>
            <a:pPr algn="just">
              <a:buFont typeface="Wingdings" pitchFamily="2" charset="2"/>
              <a:buNone/>
            </a:pPr>
            <a:endParaRPr lang="en-GB" sz="800">
              <a:solidFill>
                <a:srgbClr val="003399"/>
              </a:solidFill>
              <a:latin typeface="Arial" charset="0"/>
            </a:endParaRPr>
          </a:p>
          <a:p>
            <a:pPr algn="just">
              <a:buFont typeface="Wingdings" pitchFamily="2" charset="2"/>
              <a:buChar char="ü"/>
            </a:pPr>
            <a:r>
              <a:rPr lang="en-GB" sz="1600">
                <a:solidFill>
                  <a:srgbClr val="003399"/>
                </a:solidFill>
                <a:latin typeface="Arial" charset="0"/>
              </a:rPr>
              <a:t> From the viewpoint of the solution of the heat conduction problem inside the central rod both ways are equivalent. Specification of the boundary conditions on the basis of the experimentally measured temperatures even has certain advantages as it describes the thermal regime around the central rod very close to that in the experiment.</a:t>
            </a:r>
            <a:endParaRPr lang="en-US" sz="1600">
              <a:solidFill>
                <a:srgbClr val="003399"/>
              </a:solidFill>
              <a:latin typeface="Arial" charset="0"/>
            </a:endParaRPr>
          </a:p>
        </p:txBody>
      </p:sp>
      <p:graphicFrame>
        <p:nvGraphicFramePr>
          <p:cNvPr id="169988" name="Object 4"/>
          <p:cNvGraphicFramePr>
            <a:graphicFrameLocks noGrp="1" noChangeAspect="1"/>
          </p:cNvGraphicFramePr>
          <p:nvPr>
            <p:ph idx="1"/>
          </p:nvPr>
        </p:nvGraphicFramePr>
        <p:xfrm>
          <a:off x="4364038" y="5310188"/>
          <a:ext cx="4060825" cy="1062037"/>
        </p:xfrm>
        <a:graphic>
          <a:graphicData uri="http://schemas.openxmlformats.org/presentationml/2006/ole">
            <mc:AlternateContent xmlns:mc="http://schemas.openxmlformats.org/markup-compatibility/2006">
              <mc:Choice xmlns:v="urn:schemas-microsoft-com:vml" Requires="v">
                <p:oleObj spid="_x0000_s169989" name="Диаграмма" r:id="rId4" imgW="3752901" imgH="980989" progId="MSGraph.Chart.8">
                  <p:embed followColorScheme="full"/>
                </p:oleObj>
              </mc:Choice>
              <mc:Fallback>
                <p:oleObj name="Диаграмма" r:id="rId4" imgW="3752901" imgH="980989"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310188"/>
                        <a:ext cx="4060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CEE14CAC-DD94-4E14-BBC0-530C9C8B3877}" type="slidenum">
              <a:rPr lang="ru-RU"/>
              <a:pPr/>
              <a:t>30</a:t>
            </a:fld>
            <a:endParaRPr lang="ru-RU"/>
          </a:p>
        </p:txBody>
      </p:sp>
      <p:sp>
        <p:nvSpPr>
          <p:cNvPr id="364546"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64547"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64551"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4548"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64549" name="Text Box 5"/>
          <p:cNvSpPr txBox="1">
            <a:spLocks noChangeArrowheads="1"/>
          </p:cNvSpPr>
          <p:nvPr/>
        </p:nvSpPr>
        <p:spPr bwMode="auto">
          <a:xfrm>
            <a:off x="762000" y="5581650"/>
            <a:ext cx="79248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650 mm:</a:t>
            </a:r>
            <a:r>
              <a:rPr lang="en-US" sz="1400" b="1">
                <a:solidFill>
                  <a:srgbClr val="003399"/>
                </a:solidFill>
                <a:latin typeface="Arial" charset="0"/>
              </a:rPr>
              <a:t> TFSH/TFSU data and calculated temperature </a:t>
            </a:r>
            <a:r>
              <a:rPr lang="en-GB" sz="1400" b="1">
                <a:solidFill>
                  <a:srgbClr val="003399"/>
                </a:solidFill>
                <a:latin typeface="Arial" charset="0"/>
              </a:rPr>
              <a:t>evolution of the central rod outer surface.</a:t>
            </a:r>
          </a:p>
          <a:p>
            <a:pPr>
              <a:lnSpc>
                <a:spcPct val="40000"/>
              </a:lnSpc>
              <a:spcBef>
                <a:spcPct val="50000"/>
              </a:spcBef>
            </a:pPr>
            <a:r>
              <a:rPr lang="en-GB" sz="1400" b="1">
                <a:solidFill>
                  <a:srgbClr val="003399"/>
                </a:solidFill>
                <a:latin typeface="Arial" charset="0"/>
                <a:ea typeface="Times New Roman" pitchFamily="18" charset="0"/>
                <a:cs typeface="Arial" charset="0"/>
              </a:rPr>
              <a:t>Quenching phase of the test</a:t>
            </a:r>
            <a:endParaRPr lang="de-DE" sz="1400" b="1">
              <a:solidFill>
                <a:srgbClr val="003399"/>
              </a:solidFill>
              <a:latin typeface="Arial" charset="0"/>
            </a:endParaRPr>
          </a:p>
        </p:txBody>
      </p:sp>
      <p:pic>
        <p:nvPicPr>
          <p:cNvPr id="3645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172402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86F12B3A-426A-45A8-AC4A-5E8A2F8CCBC9}" type="slidenum">
              <a:rPr lang="ru-RU"/>
              <a:pPr/>
              <a:t>31</a:t>
            </a:fld>
            <a:endParaRPr lang="ru-RU"/>
          </a:p>
        </p:txBody>
      </p:sp>
      <p:sp>
        <p:nvSpPr>
          <p:cNvPr id="368642" name="Rectangle 2"/>
          <p:cNvSpPr>
            <a:spLocks noChangeArrowheads="1"/>
          </p:cNvSpPr>
          <p:nvPr>
            <p:ph type="title"/>
          </p:nvPr>
        </p:nvSpPr>
        <p:spPr bwMode="auto">
          <a:xfrm>
            <a:off x="457200" y="274638"/>
            <a:ext cx="8229600" cy="75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Analysis of the test conditions</a:t>
            </a:r>
            <a:endParaRPr lang="ru-RU" sz="1800" b="1">
              <a:solidFill>
                <a:srgbClr val="003399"/>
              </a:solidFill>
              <a:latin typeface="Arial" charset="0"/>
            </a:endParaRPr>
          </a:p>
        </p:txBody>
      </p:sp>
      <p:sp>
        <p:nvSpPr>
          <p:cNvPr id="368643"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68644" name="Rectangle 4"/>
          <p:cNvSpPr>
            <a:spLocks noChangeArrowheads="1"/>
          </p:cNvSpPr>
          <p:nvPr/>
        </p:nvSpPr>
        <p:spPr bwMode="auto">
          <a:xfrm>
            <a:off x="736600" y="1208088"/>
            <a:ext cx="78041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buFont typeface="Wingdings" pitchFamily="2" charset="2"/>
              <a:buNone/>
            </a:pPr>
            <a:r>
              <a:rPr lang="en-GB" sz="1600">
                <a:solidFill>
                  <a:srgbClr val="003399"/>
                </a:solidFill>
                <a:latin typeface="Arial" charset="0"/>
                <a:cs typeface="Times New Roman" pitchFamily="18" charset="0"/>
              </a:rPr>
              <a:t>It was planned that QUENCH-12 test should have the same scenario as QUENCH-06. The two factors that differed from QUENCH-06 were:</a:t>
            </a:r>
          </a:p>
          <a:p>
            <a:pPr lvl="1" algn="l">
              <a:buFont typeface="Wingdings" pitchFamily="2" charset="2"/>
              <a:buNone/>
            </a:pPr>
            <a:endParaRPr lang="de-DE" sz="600">
              <a:solidFill>
                <a:srgbClr val="003399"/>
              </a:solidFill>
              <a:latin typeface="Arial" charset="0"/>
            </a:endParaRPr>
          </a:p>
          <a:p>
            <a:pPr lvl="2" algn="l">
              <a:buFont typeface="Wingdings" pitchFamily="2" charset="2"/>
              <a:buChar char="ü"/>
            </a:pPr>
            <a:r>
              <a:rPr lang="en-GB" sz="1600">
                <a:solidFill>
                  <a:srgbClr val="003399"/>
                </a:solidFill>
                <a:latin typeface="Arial" charset="0"/>
                <a:cs typeface="Times New Roman" pitchFamily="18" charset="0"/>
              </a:rPr>
              <a:t>VVER materials</a:t>
            </a:r>
          </a:p>
          <a:p>
            <a:pPr lvl="1" algn="l">
              <a:buFont typeface="Wingdings" pitchFamily="2" charset="2"/>
              <a:buNone/>
            </a:pPr>
            <a:endParaRPr lang="de-DE" sz="600">
              <a:solidFill>
                <a:srgbClr val="003399"/>
              </a:solidFill>
              <a:latin typeface="Arial" charset="0"/>
              <a:cs typeface="Times New Roman" pitchFamily="18" charset="0"/>
            </a:endParaRPr>
          </a:p>
          <a:p>
            <a:pPr lvl="2" algn="l">
              <a:buFont typeface="Wingdings" pitchFamily="2" charset="2"/>
              <a:buChar char="ü"/>
            </a:pPr>
            <a:r>
              <a:rPr lang="en-GB" sz="1600">
                <a:solidFill>
                  <a:srgbClr val="003399"/>
                </a:solidFill>
                <a:latin typeface="Arial" charset="0"/>
                <a:cs typeface="Times New Roman" pitchFamily="18" charset="0"/>
              </a:rPr>
              <a:t>Different geometry</a:t>
            </a:r>
            <a:endParaRPr lang="de-DE" sz="1600">
              <a:solidFill>
                <a:srgbClr val="003399"/>
              </a:solidFill>
              <a:latin typeface="Arial" charset="0"/>
            </a:endParaRPr>
          </a:p>
          <a:p>
            <a:pPr lvl="1" algn="l">
              <a:buFont typeface="Wingdings" pitchFamily="2" charset="2"/>
              <a:buNone/>
            </a:pPr>
            <a:endParaRPr lang="en-GB" sz="1000">
              <a:solidFill>
                <a:srgbClr val="003399"/>
              </a:solidFill>
              <a:latin typeface="Arial" charset="0"/>
              <a:cs typeface="Times New Roman" pitchFamily="18" charset="0"/>
            </a:endParaRPr>
          </a:p>
          <a:p>
            <a:pPr lvl="1" algn="l">
              <a:buFont typeface="Wingdings" pitchFamily="2" charset="2"/>
              <a:buNone/>
            </a:pPr>
            <a:r>
              <a:rPr lang="en-GB" sz="1600">
                <a:solidFill>
                  <a:srgbClr val="003399"/>
                </a:solidFill>
                <a:latin typeface="Arial" charset="0"/>
                <a:cs typeface="Times New Roman" pitchFamily="18" charset="0"/>
              </a:rPr>
              <a:t>Third factor took place due to technical reasons: 18 heated rods from 31 (20 from 21 in QUENCH-06)</a:t>
            </a:r>
          </a:p>
          <a:p>
            <a:pPr lvl="1" algn="l">
              <a:buFont typeface="Wingdings" pitchFamily="2" charset="2"/>
              <a:buNone/>
            </a:pPr>
            <a:endParaRPr lang="en-GB" sz="1000">
              <a:solidFill>
                <a:srgbClr val="003399"/>
              </a:solidFill>
              <a:latin typeface="Arial" charset="0"/>
              <a:cs typeface="Times New Roman" pitchFamily="18" charset="0"/>
            </a:endParaRPr>
          </a:p>
          <a:p>
            <a:pPr lvl="1" algn="l">
              <a:buFont typeface="Wingdings" pitchFamily="2" charset="2"/>
              <a:buNone/>
            </a:pPr>
            <a:r>
              <a:rPr lang="en-GB" sz="1600">
                <a:solidFill>
                  <a:srgbClr val="003399"/>
                </a:solidFill>
                <a:latin typeface="Arial" charset="0"/>
                <a:cs typeface="Times New Roman" pitchFamily="18" charset="0"/>
              </a:rPr>
              <a:t>This led to substantial temperature differences in radial direction of the bundle (100-150 K) non-typical for QUENCH-06. </a:t>
            </a:r>
          </a:p>
          <a:p>
            <a:pPr lvl="1" algn="l">
              <a:buFont typeface="Wingdings" pitchFamily="2" charset="2"/>
              <a:buNone/>
            </a:pPr>
            <a:endParaRPr lang="en-GB" sz="1000">
              <a:solidFill>
                <a:srgbClr val="003399"/>
              </a:solidFill>
              <a:latin typeface="Arial" charset="0"/>
              <a:cs typeface="Times New Roman" pitchFamily="18" charset="0"/>
            </a:endParaRPr>
          </a:p>
          <a:p>
            <a:pPr lvl="1" algn="l">
              <a:buFont typeface="Wingdings" pitchFamily="2" charset="2"/>
              <a:buNone/>
            </a:pPr>
            <a:r>
              <a:rPr lang="en-US" sz="1600">
                <a:solidFill>
                  <a:srgbClr val="003399"/>
                </a:solidFill>
                <a:latin typeface="Arial" charset="0"/>
                <a:cs typeface="Times New Roman" pitchFamily="18" charset="0"/>
              </a:rPr>
              <a:t>As a result, as the central rod was presumably kept at about 1200ºC (950 mm elevation) during preoxidation, a part of the bundle had rather lower temperatures at which break-away effect occurs.</a:t>
            </a:r>
          </a:p>
          <a:p>
            <a:pPr lvl="1" algn="l">
              <a:buFont typeface="Wingdings" pitchFamily="2" charset="2"/>
              <a:buNone/>
            </a:pPr>
            <a:endParaRPr lang="en-US" sz="1600">
              <a:solidFill>
                <a:srgbClr val="003399"/>
              </a:solidFill>
              <a:latin typeface="Arial" charset="0"/>
              <a:cs typeface="Times New Roman" pitchFamily="18" charset="0"/>
            </a:endParaRPr>
          </a:p>
          <a:p>
            <a:pPr lvl="1" algn="l">
              <a:buFont typeface="Wingdings" pitchFamily="2" charset="2"/>
              <a:buNone/>
            </a:pPr>
            <a:r>
              <a:rPr lang="en-US" sz="1600">
                <a:solidFill>
                  <a:srgbClr val="003399"/>
                </a:solidFill>
                <a:latin typeface="Arial" charset="0"/>
                <a:cs typeface="Times New Roman" pitchFamily="18" charset="0"/>
              </a:rPr>
              <a:t>Thus, oxidation kinetics in a part of bundle in QUENCH-12 test was quite different from that of QUNCH-06 one.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EE55F43E-02F3-4B40-B03B-5C7A707FCA5A}" type="slidenum">
              <a:rPr lang="ru-RU"/>
              <a:pPr/>
              <a:t>32</a:t>
            </a:fld>
            <a:endParaRPr lang="ru-RU"/>
          </a:p>
        </p:txBody>
      </p:sp>
      <p:sp>
        <p:nvSpPr>
          <p:cNvPr id="366594"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66595"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66600"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6596"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66597" name="Text Box 5"/>
          <p:cNvSpPr txBox="1">
            <a:spLocks noChangeArrowheads="1"/>
          </p:cNvSpPr>
          <p:nvPr/>
        </p:nvSpPr>
        <p:spPr bwMode="auto">
          <a:xfrm>
            <a:off x="685800" y="5791200"/>
            <a:ext cx="79248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cs typeface="Times New Roman" pitchFamily="18" charset="0"/>
              </a:rPr>
              <a:t>Oxide layer thickness axial profile of corner rod D (withdrawn from the test bundle </a:t>
            </a:r>
          </a:p>
          <a:p>
            <a:pPr>
              <a:lnSpc>
                <a:spcPct val="70000"/>
              </a:lnSpc>
              <a:spcBef>
                <a:spcPct val="50000"/>
              </a:spcBef>
            </a:pPr>
            <a:r>
              <a:rPr lang="en-US" sz="1400" b="1">
                <a:solidFill>
                  <a:srgbClr val="003399"/>
                </a:solidFill>
                <a:latin typeface="Arial" charset="0"/>
                <a:cs typeface="Times New Roman" pitchFamily="18" charset="0"/>
              </a:rPr>
              <a:t>at 5972 sec.) compared to the calculated one of the central rod for the same time</a:t>
            </a:r>
            <a:endParaRPr lang="de-DE" sz="1400" b="1">
              <a:solidFill>
                <a:srgbClr val="003399"/>
              </a:solidFill>
              <a:latin typeface="Arial" charset="0"/>
              <a:cs typeface="Times New Roman" pitchFamily="18" charset="0"/>
            </a:endParaRPr>
          </a:p>
        </p:txBody>
      </p:sp>
      <p:pic>
        <p:nvPicPr>
          <p:cNvPr id="3665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70497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78EFCA92-6013-4562-80E5-82DA710D0438}" type="slidenum">
              <a:rPr lang="ru-RU"/>
              <a:pPr/>
              <a:t>33</a:t>
            </a:fld>
            <a:endParaRPr lang="ru-RU"/>
          </a:p>
        </p:txBody>
      </p:sp>
      <p:sp>
        <p:nvSpPr>
          <p:cNvPr id="372738"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7273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72745"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74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72741"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cs typeface="Times New Roman" pitchFamily="18" charset="0"/>
              </a:rPr>
              <a:t>Oxide layer thickness axial profile of corner rod F (withdrawn from the test bundle </a:t>
            </a:r>
          </a:p>
          <a:p>
            <a:pPr>
              <a:lnSpc>
                <a:spcPct val="50000"/>
              </a:lnSpc>
              <a:spcBef>
                <a:spcPct val="50000"/>
              </a:spcBef>
            </a:pPr>
            <a:r>
              <a:rPr lang="en-US" sz="1400" b="1">
                <a:solidFill>
                  <a:srgbClr val="003399"/>
                </a:solidFill>
                <a:latin typeface="Arial" charset="0"/>
                <a:cs typeface="Times New Roman" pitchFamily="18" charset="0"/>
              </a:rPr>
              <a:t>at 7158 sec.) compared to the calculated one of the central rod for the same time</a:t>
            </a:r>
            <a:endParaRPr lang="de-DE" sz="1400" b="1">
              <a:solidFill>
                <a:srgbClr val="003399"/>
              </a:solidFill>
              <a:latin typeface="Arial" charset="0"/>
              <a:cs typeface="Times New Roman" pitchFamily="18" charset="0"/>
            </a:endParaRPr>
          </a:p>
        </p:txBody>
      </p:sp>
      <p:pic>
        <p:nvPicPr>
          <p:cNvPr id="3727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550" y="1714500"/>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8503FEF8-0605-4CC1-BC2C-92632178A9B2}" type="slidenum">
              <a:rPr lang="ru-RU"/>
              <a:pPr/>
              <a:t>34</a:t>
            </a:fld>
            <a:endParaRPr lang="ru-RU"/>
          </a:p>
        </p:txBody>
      </p:sp>
      <p:sp>
        <p:nvSpPr>
          <p:cNvPr id="374786"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74787"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74792"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4788"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74789" name="Text Box 5"/>
          <p:cNvSpPr txBox="1">
            <a:spLocks noChangeArrowheads="1"/>
          </p:cNvSpPr>
          <p:nvPr/>
        </p:nvSpPr>
        <p:spPr bwMode="auto">
          <a:xfrm>
            <a:off x="714375" y="5638800"/>
            <a:ext cx="7924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Measured oxide layer thickness profiles of the rod B (withdrawn from the bundle at the end of the test), central rod, averaged for 31 rods, all at final state, compared to the calculated oxide layer thickness profile of the central rod (final state).</a:t>
            </a:r>
            <a:endParaRPr lang="de-DE" sz="1400" b="1">
              <a:solidFill>
                <a:srgbClr val="003399"/>
              </a:solidFill>
              <a:latin typeface="Arial" charset="0"/>
            </a:endParaRPr>
          </a:p>
        </p:txBody>
      </p:sp>
      <p:pic>
        <p:nvPicPr>
          <p:cNvPr id="3747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5450" y="1752600"/>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EB831027-8DD9-41CB-AB47-C1A8CECB1A7A}" type="slidenum">
              <a:rPr lang="ru-RU"/>
              <a:pPr/>
              <a:t>35</a:t>
            </a:fld>
            <a:endParaRPr lang="ru-RU"/>
          </a:p>
        </p:txBody>
      </p:sp>
      <p:sp>
        <p:nvSpPr>
          <p:cNvPr id="376834" name="Rectangle 2"/>
          <p:cNvSpPr>
            <a:spLocks noChangeArrowheads="1"/>
          </p:cNvSpPr>
          <p:nvPr>
            <p:ph type="title"/>
          </p:nvPr>
        </p:nvSpPr>
        <p:spPr bwMode="auto">
          <a:xfrm>
            <a:off x="447675" y="293688"/>
            <a:ext cx="8229600" cy="742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and Q-12 test results comparison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76835"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76840"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36"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76837" name="Text Box 5"/>
          <p:cNvSpPr txBox="1">
            <a:spLocks noChangeArrowheads="1"/>
          </p:cNvSpPr>
          <p:nvPr/>
        </p:nvSpPr>
        <p:spPr bwMode="auto">
          <a:xfrm>
            <a:off x="800100" y="5715000"/>
            <a:ext cx="7591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sz="1400" b="1">
                <a:solidFill>
                  <a:srgbClr val="003399"/>
                </a:solidFill>
                <a:latin typeface="Arial" charset="0"/>
              </a:rPr>
              <a:t>Comparison of the calculated oxide thickness profiles for the Q-06 and Q-12 tests </a:t>
            </a:r>
          </a:p>
          <a:p>
            <a:pPr>
              <a:lnSpc>
                <a:spcPct val="50000"/>
              </a:lnSpc>
              <a:spcBef>
                <a:spcPct val="50000"/>
              </a:spcBef>
            </a:pPr>
            <a:r>
              <a:rPr lang="en-GB" sz="1400" b="1">
                <a:solidFill>
                  <a:srgbClr val="003399"/>
                </a:solidFill>
                <a:latin typeface="Arial" charset="0"/>
              </a:rPr>
              <a:t>(final state)</a:t>
            </a:r>
            <a:endParaRPr lang="de-DE" sz="1400" b="1">
              <a:solidFill>
                <a:srgbClr val="003399"/>
              </a:solidFill>
              <a:latin typeface="Arial" charset="0"/>
            </a:endParaRPr>
          </a:p>
        </p:txBody>
      </p:sp>
      <p:pic>
        <p:nvPicPr>
          <p:cNvPr id="3768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178117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C05D8A5C-82D1-4FF8-A5CA-AAA0967F934B}" type="slidenum">
              <a:rPr lang="ru-RU"/>
              <a:pPr/>
              <a:t>36</a:t>
            </a:fld>
            <a:endParaRPr lang="ru-RU"/>
          </a:p>
        </p:txBody>
      </p:sp>
      <p:sp>
        <p:nvSpPr>
          <p:cNvPr id="378882"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78883"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78889"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884"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78885" name="Text Box 5"/>
          <p:cNvSpPr txBox="1">
            <a:spLocks noChangeArrowheads="1"/>
          </p:cNvSpPr>
          <p:nvPr/>
        </p:nvSpPr>
        <p:spPr bwMode="auto">
          <a:xfrm>
            <a:off x="685800" y="5676900"/>
            <a:ext cx="7924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Experimentally measured and calculated hydrogen production rate.</a:t>
            </a:r>
          </a:p>
          <a:p>
            <a:pPr>
              <a:spcBef>
                <a:spcPct val="50000"/>
              </a:spcBef>
            </a:pPr>
            <a:r>
              <a:rPr lang="en-US" sz="1400" b="1">
                <a:solidFill>
                  <a:srgbClr val="003399"/>
                </a:solidFill>
                <a:latin typeface="Arial" charset="0"/>
              </a:rPr>
              <a:t>Total amount of released hydrogen: 58 g (exp); 32.5 g (calc.)</a:t>
            </a:r>
            <a:endParaRPr lang="de-DE" sz="1400" b="1">
              <a:solidFill>
                <a:srgbClr val="003399"/>
              </a:solidFill>
              <a:latin typeface="Arial" charset="0"/>
            </a:endParaRPr>
          </a:p>
        </p:txBody>
      </p:sp>
      <p:pic>
        <p:nvPicPr>
          <p:cNvPr id="3788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5" y="1828800"/>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0917B9FE-4D7F-428F-8AE3-1C7079940D12}" type="slidenum">
              <a:rPr lang="ru-RU"/>
              <a:pPr/>
              <a:t>37</a:t>
            </a:fld>
            <a:endParaRPr lang="ru-RU"/>
          </a:p>
        </p:txBody>
      </p:sp>
      <p:sp>
        <p:nvSpPr>
          <p:cNvPr id="380930"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80931"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80935"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0932"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80933" name="Text Box 5"/>
          <p:cNvSpPr txBox="1">
            <a:spLocks noChangeArrowheads="1"/>
          </p:cNvSpPr>
          <p:nvPr/>
        </p:nvSpPr>
        <p:spPr bwMode="auto">
          <a:xfrm>
            <a:off x="695325" y="5476875"/>
            <a:ext cx="79248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Experimentally measured and calculated hydrogen production rate. </a:t>
            </a:r>
          </a:p>
          <a:p>
            <a:pPr>
              <a:lnSpc>
                <a:spcPct val="60000"/>
              </a:lnSpc>
              <a:spcBef>
                <a:spcPct val="50000"/>
              </a:spcBef>
            </a:pPr>
            <a:r>
              <a:rPr lang="en-US" sz="1400" b="1">
                <a:solidFill>
                  <a:srgbClr val="003399"/>
                </a:solidFill>
                <a:latin typeface="Arial" charset="0"/>
              </a:rPr>
              <a:t>Quenching phase of the test.</a:t>
            </a:r>
          </a:p>
          <a:p>
            <a:pPr>
              <a:spcBef>
                <a:spcPct val="50000"/>
              </a:spcBef>
            </a:pPr>
            <a:r>
              <a:rPr lang="en-US" sz="1400" b="1">
                <a:solidFill>
                  <a:srgbClr val="003399"/>
                </a:solidFill>
                <a:latin typeface="Arial" charset="0"/>
              </a:rPr>
              <a:t>Amount of hydrogen released during quenching: 24 g (exp); 9.9 g (calc.)</a:t>
            </a:r>
            <a:endParaRPr lang="de-DE" sz="1400" b="1">
              <a:solidFill>
                <a:srgbClr val="003399"/>
              </a:solidFill>
              <a:latin typeface="Arial" charset="0"/>
            </a:endParaRPr>
          </a:p>
        </p:txBody>
      </p:sp>
      <p:pic>
        <p:nvPicPr>
          <p:cNvPr id="3809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180022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5F97188C-964E-4EA6-8EDD-EFC36EE59A47}" type="slidenum">
              <a:rPr lang="ru-RU"/>
              <a:pPr/>
              <a:t>38</a:t>
            </a:fld>
            <a:endParaRPr lang="ru-RU"/>
          </a:p>
        </p:txBody>
      </p:sp>
      <p:sp>
        <p:nvSpPr>
          <p:cNvPr id="382978"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and Q-12 test results comparison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8297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82984"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298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82981" name="Text Box 5"/>
          <p:cNvSpPr txBox="1">
            <a:spLocks noChangeArrowheads="1"/>
          </p:cNvSpPr>
          <p:nvPr/>
        </p:nvSpPr>
        <p:spPr bwMode="auto">
          <a:xfrm>
            <a:off x="1114425" y="5915025"/>
            <a:ext cx="701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solidFill>
                  <a:srgbClr val="003399"/>
                </a:solidFill>
                <a:latin typeface="Arial" charset="0"/>
              </a:rPr>
              <a:t>Comparison of the calculated hydrogen release rates for the Q-06 and Q-12 tests </a:t>
            </a:r>
            <a:endParaRPr lang="de-DE" sz="1400" b="1">
              <a:solidFill>
                <a:srgbClr val="003399"/>
              </a:solidFill>
              <a:latin typeface="Arial" charset="0"/>
            </a:endParaRPr>
          </a:p>
        </p:txBody>
      </p:sp>
      <p:pic>
        <p:nvPicPr>
          <p:cNvPr id="38298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250" y="1866900"/>
            <a:ext cx="57626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BBD37F24-E51B-440A-BEDA-6610CC996DC6}" type="slidenum">
              <a:rPr lang="ru-RU"/>
              <a:pPr/>
              <a:t>39</a:t>
            </a:fld>
            <a:endParaRPr lang="ru-RU"/>
          </a:p>
        </p:txBody>
      </p:sp>
      <p:sp>
        <p:nvSpPr>
          <p:cNvPr id="385026"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385027"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85031"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5028"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85029" name="Text Box 5"/>
          <p:cNvSpPr txBox="1">
            <a:spLocks noChangeArrowheads="1"/>
          </p:cNvSpPr>
          <p:nvPr/>
        </p:nvSpPr>
        <p:spPr bwMode="auto">
          <a:xfrm>
            <a:off x="685800" y="5715000"/>
            <a:ext cx="79248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solidFill>
                  <a:srgbClr val="003399"/>
                </a:solidFill>
                <a:latin typeface="Arial" charset="0"/>
              </a:rPr>
              <a:t>Comparison of the calculated hydrogen release rates for the Q-06 and Q-12 tests </a:t>
            </a:r>
            <a:endParaRPr lang="en-US" sz="1400" b="1">
              <a:solidFill>
                <a:srgbClr val="003399"/>
              </a:solidFill>
              <a:latin typeface="Arial" charset="0"/>
            </a:endParaRPr>
          </a:p>
          <a:p>
            <a:pPr>
              <a:spcBef>
                <a:spcPct val="50000"/>
              </a:spcBef>
            </a:pPr>
            <a:r>
              <a:rPr lang="en-US" sz="1400" b="1">
                <a:solidFill>
                  <a:srgbClr val="003399"/>
                </a:solidFill>
                <a:latin typeface="Arial" charset="0"/>
              </a:rPr>
              <a:t>Quenching phase of the test.</a:t>
            </a:r>
            <a:endParaRPr lang="de-DE" sz="1400" b="1">
              <a:solidFill>
                <a:srgbClr val="003399"/>
              </a:solidFill>
              <a:latin typeface="Arial" charset="0"/>
            </a:endParaRPr>
          </a:p>
        </p:txBody>
      </p:sp>
      <p:pic>
        <p:nvPicPr>
          <p:cNvPr id="385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7350" y="1876425"/>
            <a:ext cx="57531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1"/>
          </p:nvPr>
        </p:nvSpPr>
        <p:spPr/>
        <p:txBody>
          <a:bodyPr/>
          <a:lstStyle/>
          <a:p>
            <a:fld id="{8C98671C-FF43-43A2-A059-FC7930A0B460}" type="slidenum">
              <a:rPr lang="ru-RU"/>
              <a:pPr/>
              <a:t>4</a:t>
            </a:fld>
            <a:endParaRPr lang="ru-RU"/>
          </a:p>
        </p:txBody>
      </p:sp>
      <p:sp>
        <p:nvSpPr>
          <p:cNvPr id="233474" name="Rectangle 2"/>
          <p:cNvSpPr>
            <a:spLocks noChangeArrowheads="1"/>
          </p:cNvSpPr>
          <p:nvPr>
            <p:ph type="title"/>
          </p:nvPr>
        </p:nvSpPr>
        <p:spPr bwMode="auto">
          <a:xfrm>
            <a:off x="457200" y="0"/>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003399"/>
                </a:solidFill>
                <a:latin typeface="Arial" charset="0"/>
              </a:rPr>
              <a:t>Q-06 test simulation</a:t>
            </a:r>
            <a:r>
              <a:rPr lang="en-GB"/>
              <a:t> </a:t>
            </a:r>
            <a:br>
              <a:rPr lang="en-GB"/>
            </a:br>
            <a:r>
              <a:rPr lang="en-GB" sz="2000" b="1">
                <a:solidFill>
                  <a:srgbClr val="003399"/>
                </a:solidFill>
                <a:latin typeface="Arial" charset="0"/>
              </a:rPr>
              <a:t>Processing of the TC experimental data</a:t>
            </a:r>
            <a:endParaRPr lang="ru-RU" sz="2000" b="1">
              <a:solidFill>
                <a:srgbClr val="003399"/>
              </a:solidFill>
              <a:latin typeface="Arial" charset="0"/>
            </a:endParaRPr>
          </a:p>
        </p:txBody>
      </p:sp>
      <p:graphicFrame>
        <p:nvGraphicFramePr>
          <p:cNvPr id="233476" name="Object 4"/>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233507" name="Диаграмма" r:id="rId4" imgW="3752901" imgH="980989" progId="MSGraph.Chart.8">
                  <p:embed followColorScheme="full"/>
                </p:oleObj>
              </mc:Choice>
              <mc:Fallback>
                <p:oleObj name="Диаграмма" r:id="rId4" imgW="3752901" imgH="980989"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475" name="Text Box 3"/>
          <p:cNvSpPr txBox="1">
            <a:spLocks noChangeArrowheads="1"/>
          </p:cNvSpPr>
          <p:nvPr/>
        </p:nvSpPr>
        <p:spPr bwMode="auto">
          <a:xfrm>
            <a:off x="930275" y="1101725"/>
            <a:ext cx="75311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itchFamily="2" charset="2"/>
              <a:buNone/>
            </a:pPr>
            <a:r>
              <a:rPr lang="en-GB" sz="1600" b="1">
                <a:solidFill>
                  <a:srgbClr val="003399"/>
                </a:solidFill>
                <a:latin typeface="Arial" charset="0"/>
              </a:rPr>
              <a:t>The numerical procedure of the TC data recalculation includes: </a:t>
            </a:r>
          </a:p>
          <a:p>
            <a:pPr algn="l">
              <a:buFont typeface="Wingdings" pitchFamily="2" charset="2"/>
              <a:buNone/>
            </a:pPr>
            <a:r>
              <a:rPr lang="en-GB" sz="1600" b="1">
                <a:solidFill>
                  <a:srgbClr val="003399"/>
                </a:solidFill>
                <a:latin typeface="Arial" charset="0"/>
              </a:rPr>
              <a:t>smoothening, averaging and interpolation of the temperature curves</a:t>
            </a:r>
          </a:p>
          <a:p>
            <a:pPr algn="l">
              <a:buFont typeface="Wingdings" pitchFamily="2" charset="2"/>
              <a:buNone/>
            </a:pPr>
            <a:endParaRPr lang="en-GB" sz="800" b="1">
              <a:solidFill>
                <a:srgbClr val="003399"/>
              </a:solidFill>
              <a:latin typeface="Arial" charset="0"/>
            </a:endParaRPr>
          </a:p>
        </p:txBody>
      </p:sp>
      <p:sp>
        <p:nvSpPr>
          <p:cNvPr id="233484" name="Rectangle 12"/>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33499" name="Text Box 27"/>
          <p:cNvSpPr txBox="1">
            <a:spLocks noChangeArrowheads="1"/>
          </p:cNvSpPr>
          <p:nvPr/>
        </p:nvSpPr>
        <p:spPr bwMode="auto">
          <a:xfrm>
            <a:off x="685800" y="5791200"/>
            <a:ext cx="79248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Bundle temperature evolution at the elevation 1350 mm measured by thermocouples </a:t>
            </a:r>
          </a:p>
          <a:p>
            <a:pPr>
              <a:lnSpc>
                <a:spcPct val="70000"/>
              </a:lnSpc>
              <a:spcBef>
                <a:spcPct val="50000"/>
              </a:spcBef>
            </a:pPr>
            <a:r>
              <a:rPr lang="en-US" sz="1400" b="1">
                <a:solidFill>
                  <a:srgbClr val="003399"/>
                </a:solidFill>
                <a:latin typeface="Arial" charset="0"/>
              </a:rPr>
              <a:t>TFS 2/17, TFS 5/17 and averaged temperature used in the calculations</a:t>
            </a:r>
            <a:endParaRPr lang="de-DE" sz="1400" b="1"/>
          </a:p>
        </p:txBody>
      </p:sp>
      <p:pic>
        <p:nvPicPr>
          <p:cNvPr id="233506"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780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fld id="{453A97FF-E3D0-48C7-8BF0-C37F0DC43162}" type="slidenum">
              <a:rPr lang="ru-RU"/>
              <a:pPr/>
              <a:t>40</a:t>
            </a:fld>
            <a:endParaRPr lang="ru-RU"/>
          </a:p>
        </p:txBody>
      </p:sp>
      <p:sp>
        <p:nvSpPr>
          <p:cNvPr id="389122" name="Rectangle 2"/>
          <p:cNvSpPr>
            <a:spLocks noChangeArrowheads="1"/>
          </p:cNvSpPr>
          <p:nvPr>
            <p:ph type="title"/>
          </p:nvPr>
        </p:nvSpPr>
        <p:spPr bwMode="auto">
          <a:xfrm>
            <a:off x="457200" y="274638"/>
            <a:ext cx="8229600" cy="75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Q-12 test simulation</a:t>
            </a:r>
            <a:r>
              <a:rPr lang="en-GB" sz="2800"/>
              <a:t> </a:t>
            </a:r>
            <a:br>
              <a:rPr lang="en-GB" sz="2800"/>
            </a:br>
            <a:r>
              <a:rPr lang="en-GB"/>
              <a:t> </a:t>
            </a:r>
            <a:r>
              <a:rPr lang="en-GB" sz="1800" b="1">
                <a:solidFill>
                  <a:srgbClr val="003399"/>
                </a:solidFill>
                <a:latin typeface="Arial" charset="0"/>
              </a:rPr>
              <a:t>Analysis of the results obtained</a:t>
            </a:r>
            <a:endParaRPr lang="ru-RU" sz="1800" b="1">
              <a:solidFill>
                <a:srgbClr val="003399"/>
              </a:solidFill>
              <a:latin typeface="Arial" charset="0"/>
            </a:endParaRPr>
          </a:p>
        </p:txBody>
      </p:sp>
      <p:sp>
        <p:nvSpPr>
          <p:cNvPr id="389123" name="Rectangle 3"/>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89124" name="Rectangle 4"/>
          <p:cNvSpPr>
            <a:spLocks noChangeArrowheads="1"/>
          </p:cNvSpPr>
          <p:nvPr/>
        </p:nvSpPr>
        <p:spPr bwMode="auto">
          <a:xfrm>
            <a:off x="717550" y="1093788"/>
            <a:ext cx="790892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buFont typeface="Wingdings" pitchFamily="2" charset="2"/>
              <a:buChar char="ü"/>
            </a:pPr>
            <a:r>
              <a:rPr lang="en-GB" sz="1600">
                <a:solidFill>
                  <a:srgbClr val="003399"/>
                </a:solidFill>
                <a:latin typeface="Arial" charset="0"/>
              </a:rPr>
              <a:t>  SVECHA/QUENCH code was applied to the simulation of the QUENCH bundle test Q-12. The calculations adequately reproduce temperature evolution of the central rod at different elevations during the whole test duration including quenching phase.</a:t>
            </a:r>
          </a:p>
          <a:p>
            <a:pPr lvl="1" algn="l">
              <a:buFont typeface="Wingdings" pitchFamily="2" charset="2"/>
              <a:buChar char="ü"/>
            </a:pPr>
            <a:endParaRPr lang="en-GB" sz="800">
              <a:solidFill>
                <a:srgbClr val="003399"/>
              </a:solidFill>
              <a:latin typeface="Arial" charset="0"/>
            </a:endParaRPr>
          </a:p>
          <a:p>
            <a:pPr lvl="1" algn="l">
              <a:buFont typeface="Wingdings" pitchFamily="2" charset="2"/>
              <a:buChar char="ü"/>
            </a:pPr>
            <a:r>
              <a:rPr lang="en-GB" sz="1800">
                <a:solidFill>
                  <a:srgbClr val="003399"/>
                </a:solidFill>
                <a:latin typeface="Arial" charset="0"/>
              </a:rPr>
              <a:t> </a:t>
            </a:r>
            <a:r>
              <a:rPr lang="en-GB" sz="1600">
                <a:solidFill>
                  <a:srgbClr val="003399"/>
                </a:solidFill>
                <a:latin typeface="Arial" charset="0"/>
              </a:rPr>
              <a:t>The calculated oxide axial profile agrees quite well with the experimental data at the time moment 5972 s when the corner rod D was withdrawn from the bundle.</a:t>
            </a:r>
          </a:p>
          <a:p>
            <a:pPr lvl="1" algn="l">
              <a:buFont typeface="Wingdings" pitchFamily="2" charset="2"/>
              <a:buNone/>
            </a:pPr>
            <a:endParaRPr lang="en-GB" sz="800">
              <a:solidFill>
                <a:srgbClr val="003399"/>
              </a:solidFill>
              <a:latin typeface="Arial" charset="0"/>
            </a:endParaRPr>
          </a:p>
          <a:p>
            <a:pPr lvl="1" algn="l">
              <a:buFont typeface="Wingdings" pitchFamily="2" charset="2"/>
              <a:buChar char="ü"/>
            </a:pPr>
            <a:r>
              <a:rPr lang="en-GB" sz="1600">
                <a:solidFill>
                  <a:srgbClr val="003399"/>
                </a:solidFill>
                <a:latin typeface="Arial" charset="0"/>
              </a:rPr>
              <a:t> </a:t>
            </a:r>
            <a:r>
              <a:rPr lang="en-GB" sz="1800">
                <a:solidFill>
                  <a:srgbClr val="003399"/>
                </a:solidFill>
                <a:latin typeface="Arial" charset="0"/>
              </a:rPr>
              <a:t> </a:t>
            </a:r>
            <a:r>
              <a:rPr lang="en-GB" sz="1600">
                <a:solidFill>
                  <a:srgbClr val="003399"/>
                </a:solidFill>
                <a:latin typeface="Arial" charset="0"/>
              </a:rPr>
              <a:t>The calculated oxide thickness agrees quite well with the experimental data at 940 mm but is significantly lower at 700 and 1120 mm at the time moment 7158 s when the corner rod F was withdrawn from the bundle. This fact may be explained by ‘break-away’ oxidation at relatively low temperatures.</a:t>
            </a:r>
          </a:p>
          <a:p>
            <a:pPr lvl="1" algn="l">
              <a:buFont typeface="Wingdings" pitchFamily="2" charset="2"/>
              <a:buNone/>
            </a:pPr>
            <a:endParaRPr lang="en-GB" sz="800">
              <a:solidFill>
                <a:srgbClr val="003399"/>
              </a:solidFill>
              <a:latin typeface="Arial" charset="0"/>
            </a:endParaRPr>
          </a:p>
          <a:p>
            <a:pPr lvl="1" algn="l">
              <a:buFont typeface="Wingdings" pitchFamily="2" charset="2"/>
              <a:buChar char="ü"/>
            </a:pPr>
            <a:r>
              <a:rPr lang="en-GB" sz="1600">
                <a:solidFill>
                  <a:srgbClr val="003399"/>
                </a:solidFill>
                <a:latin typeface="Arial" charset="0"/>
              </a:rPr>
              <a:t>The calculated oxide thickness at the end of the test was significantly underestimated, especially at 950 mm. This fact may be explained by more intensive oxidation during transient and quenching phases through friable cracked oxide structure formed due to break-away oxidation previously</a:t>
            </a:r>
          </a:p>
          <a:p>
            <a:pPr lvl="1" algn="l">
              <a:buFont typeface="Wingdings" pitchFamily="2" charset="2"/>
              <a:buNone/>
            </a:pPr>
            <a:endParaRPr lang="de-DE" sz="800">
              <a:solidFill>
                <a:srgbClr val="003399"/>
              </a:solidFill>
              <a:latin typeface="Arial" charset="0"/>
            </a:endParaRPr>
          </a:p>
          <a:p>
            <a:pPr lvl="1" algn="l">
              <a:buFont typeface="Wingdings" pitchFamily="2" charset="2"/>
              <a:buChar char="ü"/>
            </a:pPr>
            <a:r>
              <a:rPr lang="en-GB" sz="1600">
                <a:solidFill>
                  <a:srgbClr val="003399"/>
                </a:solidFill>
                <a:latin typeface="Arial" charset="0"/>
              </a:rPr>
              <a:t>The details of the experimentally measured time dependence of the hydrogen production rate are well reproduced by the calculations at the preoxidation and transient phases. Calculations underestimate hydrogen production rate at the end of transient and quenching phase of the test.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790904E3-2FF7-44D4-8526-2C8DA17826FD}" type="slidenum">
              <a:rPr lang="ru-RU"/>
              <a:pPr/>
              <a:t>41</a:t>
            </a:fld>
            <a:endParaRPr lang="ru-RU"/>
          </a:p>
        </p:txBody>
      </p:sp>
      <p:sp>
        <p:nvSpPr>
          <p:cNvPr id="387074" name="Rectangle 2"/>
          <p:cNvSpPr>
            <a:spLocks noChangeArrowheads="1"/>
          </p:cNvSpPr>
          <p:nvPr>
            <p:ph type="title"/>
          </p:nvPr>
        </p:nvSpPr>
        <p:spPr bwMode="auto">
          <a:xfrm>
            <a:off x="457200" y="274638"/>
            <a:ext cx="8229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Summary and conclusions</a:t>
            </a:r>
            <a:r>
              <a:rPr lang="en-GB" sz="2800"/>
              <a:t> </a:t>
            </a:r>
            <a:endParaRPr lang="ru-RU" sz="2800" b="1">
              <a:solidFill>
                <a:srgbClr val="003399"/>
              </a:solidFill>
              <a:latin typeface="Arial" charset="0"/>
            </a:endParaRPr>
          </a:p>
        </p:txBody>
      </p:sp>
      <p:graphicFrame>
        <p:nvGraphicFramePr>
          <p:cNvPr id="387075"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87079"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76"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87078" name="Rectangle 6"/>
          <p:cNvSpPr>
            <a:spLocks noChangeArrowheads="1"/>
          </p:cNvSpPr>
          <p:nvPr/>
        </p:nvSpPr>
        <p:spPr bwMode="auto">
          <a:xfrm>
            <a:off x="612775" y="1284288"/>
            <a:ext cx="7908925"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buFont typeface="Wingdings" pitchFamily="2" charset="2"/>
              <a:buChar char="ü"/>
            </a:pPr>
            <a:r>
              <a:rPr lang="en-GB" sz="1600">
                <a:solidFill>
                  <a:srgbClr val="003399"/>
                </a:solidFill>
                <a:latin typeface="Arial" charset="0"/>
              </a:rPr>
              <a:t>  SVECHA/QUENCH code was applied to the simulation of the QUENCH bundle tests Q-06 and Q-12. </a:t>
            </a:r>
          </a:p>
          <a:p>
            <a:pPr lvl="1" algn="l">
              <a:buFont typeface="Wingdings" pitchFamily="2" charset="2"/>
              <a:buChar char="ü"/>
            </a:pPr>
            <a:endParaRPr lang="en-GB" sz="1600">
              <a:solidFill>
                <a:srgbClr val="003399"/>
              </a:solidFill>
              <a:latin typeface="Arial" charset="0"/>
            </a:endParaRPr>
          </a:p>
          <a:p>
            <a:pPr lvl="1" algn="l">
              <a:buFont typeface="Wingdings" pitchFamily="2" charset="2"/>
              <a:buChar char="ü"/>
            </a:pPr>
            <a:r>
              <a:rPr lang="en-GB" sz="1800">
                <a:solidFill>
                  <a:srgbClr val="003399"/>
                </a:solidFill>
                <a:latin typeface="Arial" charset="0"/>
              </a:rPr>
              <a:t> </a:t>
            </a:r>
            <a:r>
              <a:rPr lang="en-GB" sz="1600">
                <a:solidFill>
                  <a:srgbClr val="003399"/>
                </a:solidFill>
                <a:latin typeface="Arial" charset="0"/>
              </a:rPr>
              <a:t>Performed calculations show adequate work of the code with respect to temperature evolution, oxide axial profile and hydrogen production rate. </a:t>
            </a:r>
          </a:p>
          <a:p>
            <a:pPr lvl="1" algn="l">
              <a:buFont typeface="Wingdings" pitchFamily="2" charset="2"/>
              <a:buChar char="ü"/>
            </a:pPr>
            <a:endParaRPr lang="en-GB" sz="1600">
              <a:solidFill>
                <a:srgbClr val="003399"/>
              </a:solidFill>
              <a:latin typeface="Arial" charset="0"/>
            </a:endParaRPr>
          </a:p>
          <a:p>
            <a:pPr lvl="1" algn="l">
              <a:buFont typeface="Wingdings" pitchFamily="2" charset="2"/>
              <a:buChar char="ü"/>
            </a:pPr>
            <a:r>
              <a:rPr lang="en-GB" sz="1600">
                <a:solidFill>
                  <a:srgbClr val="003399"/>
                </a:solidFill>
                <a:latin typeface="Arial" charset="0"/>
              </a:rPr>
              <a:t> The difference between experimental data and calculation results in Q-12 test are due to break-away oxidation of the bundle. Model for break-away oxidation has not been yet developed and implemented in the SVECHA/QUENCH code.</a:t>
            </a:r>
          </a:p>
          <a:p>
            <a:pPr lvl="1" algn="l">
              <a:buFont typeface="Wingdings" pitchFamily="2" charset="2"/>
              <a:buChar char="ü"/>
            </a:pPr>
            <a:endParaRPr lang="en-GB" sz="1600">
              <a:solidFill>
                <a:srgbClr val="003399"/>
              </a:solidFill>
              <a:latin typeface="Arial" charset="0"/>
            </a:endParaRPr>
          </a:p>
          <a:p>
            <a:pPr lvl="1" algn="l">
              <a:buFont typeface="Wingdings" pitchFamily="2" charset="2"/>
              <a:buChar char="ü"/>
            </a:pPr>
            <a:r>
              <a:rPr lang="en-GB" sz="1600">
                <a:solidFill>
                  <a:srgbClr val="003399"/>
                </a:solidFill>
                <a:latin typeface="Arial" charset="0"/>
              </a:rPr>
              <a:t>Comparison of the calculated oxide axial profile and hydrogen production rate of the Q-06 and Q-12 tests shows that two tests are quite similar to each other in terms of bundle temperature evolution: similarity in temperatures leads to similarity in oxide axial profiles and hydrogen production rates. </a:t>
            </a:r>
          </a:p>
          <a:p>
            <a:pPr lvl="1" algn="l">
              <a:buFont typeface="Wingdings" pitchFamily="2" charset="2"/>
              <a:buNone/>
            </a:pPr>
            <a:endParaRPr lang="en-GB" sz="800">
              <a:solidFill>
                <a:srgbClr val="003399"/>
              </a:solidFill>
              <a:latin typeface="Arial" charset="0"/>
            </a:endParaRPr>
          </a:p>
          <a:p>
            <a:pPr lvl="1" algn="l">
              <a:buFont typeface="Wingdings" pitchFamily="2" charset="2"/>
              <a:buNone/>
            </a:pPr>
            <a:endParaRPr lang="en-GB" sz="1600">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12D9DF7B-6222-4A98-BACA-BF0F49B23FB7}" type="slidenum">
              <a:rPr lang="ru-RU"/>
              <a:pPr/>
              <a:t>5</a:t>
            </a:fld>
            <a:endParaRPr lang="ru-RU"/>
          </a:p>
        </p:txBody>
      </p:sp>
      <p:sp>
        <p:nvSpPr>
          <p:cNvPr id="278530" name="Rectangle 2"/>
          <p:cNvSpPr>
            <a:spLocks noChangeArrowheads="1"/>
          </p:cNvSpPr>
          <p:nvPr>
            <p:ph type="title"/>
          </p:nvPr>
        </p:nvSpPr>
        <p:spPr bwMode="auto">
          <a:xfrm>
            <a:off x="444500" y="0"/>
            <a:ext cx="8229600" cy="101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003399"/>
                </a:solidFill>
                <a:latin typeface="Arial" charset="0"/>
              </a:rPr>
              <a:t>Q-06 test simulation</a:t>
            </a:r>
            <a:r>
              <a:rPr lang="en-GB"/>
              <a:t> </a:t>
            </a:r>
            <a:br>
              <a:rPr lang="en-GB"/>
            </a:br>
            <a:r>
              <a:rPr lang="en-GB" sz="2000" b="1">
                <a:solidFill>
                  <a:srgbClr val="003399"/>
                </a:solidFill>
                <a:latin typeface="Arial" charset="0"/>
              </a:rPr>
              <a:t>Processing of the TC experimental data</a:t>
            </a:r>
            <a:endParaRPr lang="ru-RU" sz="2000" b="1">
              <a:solidFill>
                <a:srgbClr val="003399"/>
              </a:solidFill>
              <a:latin typeface="Arial" charset="0"/>
            </a:endParaRPr>
          </a:p>
        </p:txBody>
      </p:sp>
      <p:graphicFrame>
        <p:nvGraphicFramePr>
          <p:cNvPr id="278531"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278544"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8533" name="Rectangle 5"/>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78535" name="Text Box 7"/>
          <p:cNvSpPr txBox="1">
            <a:spLocks noChangeArrowheads="1"/>
          </p:cNvSpPr>
          <p:nvPr/>
        </p:nvSpPr>
        <p:spPr bwMode="auto">
          <a:xfrm>
            <a:off x="685800" y="5791200"/>
            <a:ext cx="79248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Bundle temperature evolution at the elevation 1150 mm measured by thermocouples </a:t>
            </a:r>
          </a:p>
          <a:p>
            <a:pPr>
              <a:lnSpc>
                <a:spcPct val="70000"/>
              </a:lnSpc>
              <a:spcBef>
                <a:spcPct val="50000"/>
              </a:spcBef>
            </a:pPr>
            <a:r>
              <a:rPr lang="en-US" sz="1400" b="1">
                <a:solidFill>
                  <a:srgbClr val="003399"/>
                </a:solidFill>
                <a:latin typeface="Arial" charset="0"/>
              </a:rPr>
              <a:t>TFS 2/15, TFS 5/15 and averaged temperature used in the calculations</a:t>
            </a:r>
            <a:endParaRPr lang="de-DE" sz="1400" b="1"/>
          </a:p>
        </p:txBody>
      </p:sp>
      <p:pic>
        <p:nvPicPr>
          <p:cNvPr id="27854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17399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9E498C24-0CDA-4389-A9CD-B09F084BCD04}" type="slidenum">
              <a:rPr lang="ru-RU"/>
              <a:pPr/>
              <a:t>6</a:t>
            </a:fld>
            <a:endParaRPr lang="ru-RU"/>
          </a:p>
        </p:txBody>
      </p:sp>
      <p:sp>
        <p:nvSpPr>
          <p:cNvPr id="290818" name="Rectangle 2"/>
          <p:cNvSpPr>
            <a:spLocks noChangeArrowheads="1"/>
          </p:cNvSpPr>
          <p:nvPr>
            <p:ph type="title"/>
          </p:nvPr>
        </p:nvSpPr>
        <p:spPr bwMode="auto">
          <a:xfrm>
            <a:off x="469900" y="0"/>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003399"/>
                </a:solidFill>
                <a:latin typeface="Arial" charset="0"/>
              </a:rPr>
              <a:t>Q-06 test simulation</a:t>
            </a:r>
            <a:r>
              <a:rPr lang="en-GB"/>
              <a:t> </a:t>
            </a:r>
            <a:br>
              <a:rPr lang="en-GB"/>
            </a:br>
            <a:r>
              <a:rPr lang="en-GB" sz="2000" b="1">
                <a:solidFill>
                  <a:srgbClr val="003399"/>
                </a:solidFill>
                <a:latin typeface="Arial" charset="0"/>
              </a:rPr>
              <a:t>Processing of the TC experimental data</a:t>
            </a:r>
            <a:endParaRPr lang="ru-RU" sz="2000" b="1">
              <a:solidFill>
                <a:srgbClr val="003399"/>
              </a:solidFill>
              <a:latin typeface="Arial" charset="0"/>
            </a:endParaRPr>
          </a:p>
        </p:txBody>
      </p:sp>
      <p:graphicFrame>
        <p:nvGraphicFramePr>
          <p:cNvPr id="29081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290836"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082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90821" name="Text Box 5"/>
          <p:cNvSpPr txBox="1">
            <a:spLocks noChangeArrowheads="1"/>
          </p:cNvSpPr>
          <p:nvPr/>
        </p:nvSpPr>
        <p:spPr bwMode="auto">
          <a:xfrm>
            <a:off x="673100" y="5676900"/>
            <a:ext cx="7924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3399"/>
                </a:solidFill>
                <a:latin typeface="Arial" charset="0"/>
                <a:cs typeface="Times New Roman" pitchFamily="18" charset="0"/>
              </a:rPr>
              <a:t>Bundle temperature evolution at the elevation 950 mm measured by corner rod thermocouple TIT A/13, central rod thermocouple TCRC 13, and averaged temperature used in the calculations</a:t>
            </a:r>
            <a:endParaRPr lang="de-DE" sz="1400" b="1">
              <a:solidFill>
                <a:srgbClr val="003399"/>
              </a:solidFill>
              <a:latin typeface="Arial" charset="0"/>
            </a:endParaRPr>
          </a:p>
        </p:txBody>
      </p:sp>
      <p:pic>
        <p:nvPicPr>
          <p:cNvPr id="290835"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16764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B58C5DC8-17A5-477B-A1F9-135361FB164C}" type="slidenum">
              <a:rPr lang="ru-RU"/>
              <a:pPr/>
              <a:t>7</a:t>
            </a:fld>
            <a:endParaRPr lang="ru-RU"/>
          </a:p>
        </p:txBody>
      </p:sp>
      <p:sp>
        <p:nvSpPr>
          <p:cNvPr id="300034" name="Rectangle 2"/>
          <p:cNvSpPr>
            <a:spLocks noChangeArrowheads="1"/>
          </p:cNvSpPr>
          <p:nvPr>
            <p:ph type="title"/>
          </p:nvPr>
        </p:nvSpPr>
        <p:spPr bwMode="auto">
          <a:xfrm>
            <a:off x="469900" y="0"/>
            <a:ext cx="8229600" cy="1028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a:solidFill>
                  <a:srgbClr val="003399"/>
                </a:solidFill>
                <a:latin typeface="Arial" charset="0"/>
              </a:rPr>
              <a:t>Q-06 test simulation</a:t>
            </a:r>
            <a:r>
              <a:rPr lang="en-GB"/>
              <a:t> </a:t>
            </a:r>
            <a:br>
              <a:rPr lang="en-GB"/>
            </a:br>
            <a:r>
              <a:rPr lang="en-GB" sz="2000" b="1">
                <a:solidFill>
                  <a:srgbClr val="003399"/>
                </a:solidFill>
                <a:latin typeface="Arial" charset="0"/>
              </a:rPr>
              <a:t>Processing of the TC experimental data</a:t>
            </a:r>
            <a:endParaRPr lang="ru-RU" sz="2000" b="1">
              <a:solidFill>
                <a:srgbClr val="003399"/>
              </a:solidFill>
              <a:latin typeface="Arial" charset="0"/>
            </a:endParaRPr>
          </a:p>
        </p:txBody>
      </p:sp>
      <p:graphicFrame>
        <p:nvGraphicFramePr>
          <p:cNvPr id="300035"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300044"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0036"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00037" name="Text Box 5"/>
          <p:cNvSpPr txBox="1">
            <a:spLocks noChangeArrowheads="1"/>
          </p:cNvSpPr>
          <p:nvPr/>
        </p:nvSpPr>
        <p:spPr bwMode="auto">
          <a:xfrm>
            <a:off x="698500" y="56515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rgbClr val="003399"/>
                </a:solidFill>
                <a:latin typeface="Arial" charset="0"/>
              </a:rPr>
              <a:t>Averaged and smoothed curves representing temperature evolution of the QUENCH-06 bundle at the elevations from 1350 to -250 mm </a:t>
            </a:r>
            <a:endParaRPr lang="de-DE" sz="1400" b="1">
              <a:solidFill>
                <a:srgbClr val="003399"/>
              </a:solidFill>
              <a:latin typeface="Arial" charset="0"/>
            </a:endParaRPr>
          </a:p>
        </p:txBody>
      </p:sp>
      <p:pic>
        <p:nvPicPr>
          <p:cNvPr id="30004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00" y="16129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6"/>
          <p:cNvSpPr>
            <a:spLocks noGrp="1"/>
          </p:cNvSpPr>
          <p:nvPr>
            <p:ph type="sldNum" sz="quarter" idx="11"/>
          </p:nvPr>
        </p:nvSpPr>
        <p:spPr/>
        <p:txBody>
          <a:bodyPr/>
          <a:lstStyle/>
          <a:p>
            <a:fld id="{213D2E8F-42E0-4615-9870-9A0A20F04BDB}" type="slidenum">
              <a:rPr lang="ru-RU"/>
              <a:pPr/>
              <a:t>8</a:t>
            </a:fld>
            <a:endParaRPr lang="ru-RU"/>
          </a:p>
        </p:txBody>
      </p:sp>
      <p:sp>
        <p:nvSpPr>
          <p:cNvPr id="283650" name="Rectangle 2"/>
          <p:cNvSpPr>
            <a:spLocks noChangeArrowheads="1"/>
          </p:cNvSpPr>
          <p:nvPr>
            <p:ph type="title"/>
          </p:nvPr>
        </p:nvSpPr>
        <p:spPr bwMode="auto">
          <a:xfrm>
            <a:off x="431800" y="0"/>
            <a:ext cx="82296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US" sz="2800" b="1">
                <a:solidFill>
                  <a:srgbClr val="003399"/>
                </a:solidFill>
                <a:latin typeface="Arial" charset="0"/>
              </a:rPr>
              <a:t>Q-06 test simulation</a:t>
            </a:r>
            <a:r>
              <a:rPr lang="en-GB" sz="2800"/>
              <a:t> </a:t>
            </a:r>
            <a:br>
              <a:rPr lang="en-GB" sz="2800"/>
            </a:br>
            <a:r>
              <a:rPr lang="en-GB" sz="2000" b="1">
                <a:solidFill>
                  <a:srgbClr val="003399"/>
                </a:solidFill>
                <a:latin typeface="Arial" charset="0"/>
              </a:rPr>
              <a:t>Numerical parameters</a:t>
            </a:r>
            <a:endParaRPr lang="ru-RU" sz="2000" b="1">
              <a:solidFill>
                <a:srgbClr val="003399"/>
              </a:solidFill>
              <a:latin typeface="Arial" charset="0"/>
            </a:endParaRPr>
          </a:p>
        </p:txBody>
      </p:sp>
      <p:graphicFrame>
        <p:nvGraphicFramePr>
          <p:cNvPr id="283651"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283657"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3652"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3656" name="Text Box 8"/>
          <p:cNvSpPr txBox="1">
            <a:spLocks noChangeArrowheads="1"/>
          </p:cNvSpPr>
          <p:nvPr/>
        </p:nvSpPr>
        <p:spPr bwMode="auto">
          <a:xfrm>
            <a:off x="1168400" y="1384300"/>
            <a:ext cx="6845300" cy="403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80000"/>
              </a:lnSpc>
            </a:pPr>
            <a:r>
              <a:rPr lang="en-GB" sz="2000" b="1" u="sng">
                <a:solidFill>
                  <a:srgbClr val="003399"/>
                </a:solidFill>
                <a:latin typeface="Arial" charset="0"/>
              </a:rPr>
              <a:t>The bundle nodalization:</a:t>
            </a:r>
          </a:p>
          <a:p>
            <a:pPr algn="l">
              <a:lnSpc>
                <a:spcPct val="180000"/>
              </a:lnSpc>
            </a:pPr>
            <a:r>
              <a:rPr lang="en-GB" sz="1600" b="1" u="sng">
                <a:solidFill>
                  <a:srgbClr val="003399"/>
                </a:solidFill>
                <a:latin typeface="Arial" charset="0"/>
              </a:rPr>
              <a:t>Heat conduction module</a:t>
            </a:r>
            <a:endParaRPr lang="en-GB" sz="1600" b="1">
              <a:solidFill>
                <a:srgbClr val="003399"/>
              </a:solidFill>
              <a:latin typeface="Arial" charset="0"/>
            </a:endParaRPr>
          </a:p>
          <a:p>
            <a:pPr lvl="1" algn="l">
              <a:lnSpc>
                <a:spcPct val="180000"/>
              </a:lnSpc>
            </a:pPr>
            <a:r>
              <a:rPr lang="en-GB" sz="1600" b="1">
                <a:solidFill>
                  <a:srgbClr val="003399"/>
                </a:solidFill>
                <a:latin typeface="Arial" charset="0"/>
              </a:rPr>
              <a:t>The total nodes number in the radial direction: 	35</a:t>
            </a:r>
          </a:p>
          <a:p>
            <a:pPr lvl="1" algn="l">
              <a:lnSpc>
                <a:spcPct val="180000"/>
              </a:lnSpc>
            </a:pPr>
            <a:r>
              <a:rPr lang="en-GB" sz="1600" b="1">
                <a:solidFill>
                  <a:srgbClr val="003399"/>
                </a:solidFill>
                <a:latin typeface="Arial" charset="0"/>
              </a:rPr>
              <a:t>Pellet nodes number in the radial direction: 	21</a:t>
            </a:r>
          </a:p>
          <a:p>
            <a:pPr lvl="1" algn="l">
              <a:lnSpc>
                <a:spcPct val="180000"/>
              </a:lnSpc>
            </a:pPr>
            <a:r>
              <a:rPr lang="en-GB" sz="1600" b="1">
                <a:solidFill>
                  <a:srgbClr val="003399"/>
                </a:solidFill>
                <a:latin typeface="Arial" charset="0"/>
              </a:rPr>
              <a:t>External layer (oxide) nodes number: 		7</a:t>
            </a:r>
          </a:p>
          <a:p>
            <a:pPr lvl="1" algn="l">
              <a:lnSpc>
                <a:spcPct val="180000"/>
              </a:lnSpc>
            </a:pPr>
            <a:r>
              <a:rPr lang="en-GB" sz="1600" b="1">
                <a:solidFill>
                  <a:srgbClr val="003399"/>
                </a:solidFill>
                <a:latin typeface="Arial" charset="0"/>
              </a:rPr>
              <a:t>Total nodes number in the vertical direction:  	197</a:t>
            </a:r>
          </a:p>
          <a:p>
            <a:pPr algn="l">
              <a:lnSpc>
                <a:spcPct val="180000"/>
              </a:lnSpc>
            </a:pPr>
            <a:endParaRPr lang="en-GB" sz="1600" b="1">
              <a:solidFill>
                <a:srgbClr val="003399"/>
              </a:solidFill>
              <a:latin typeface="Arial" charset="0"/>
            </a:endParaRPr>
          </a:p>
          <a:p>
            <a:pPr algn="l">
              <a:lnSpc>
                <a:spcPct val="180000"/>
              </a:lnSpc>
            </a:pPr>
            <a:r>
              <a:rPr lang="en-GB" sz="1600" b="1">
                <a:solidFill>
                  <a:srgbClr val="003399"/>
                </a:solidFill>
                <a:latin typeface="Arial" charset="0"/>
              </a:rPr>
              <a:t>Total number of axial meshes used by oxidation </a:t>
            </a:r>
          </a:p>
          <a:p>
            <a:pPr algn="l">
              <a:lnSpc>
                <a:spcPct val="130000"/>
              </a:lnSpc>
            </a:pPr>
            <a:r>
              <a:rPr lang="en-GB" sz="1600" b="1">
                <a:solidFill>
                  <a:srgbClr val="003399"/>
                </a:solidFill>
                <a:latin typeface="Arial" charset="0"/>
              </a:rPr>
              <a:t>and mechanical deformation modules:		98 </a:t>
            </a:r>
            <a:endParaRPr lang="de-DE" sz="1600" b="1">
              <a:solidFill>
                <a:srgbClr val="003399"/>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1"/>
          </p:nvPr>
        </p:nvSpPr>
        <p:spPr/>
        <p:txBody>
          <a:bodyPr/>
          <a:lstStyle/>
          <a:p>
            <a:fld id="{12B62DF6-C422-41B2-9F93-DBA69F220CA4}" type="slidenum">
              <a:rPr lang="ru-RU"/>
              <a:pPr/>
              <a:t>9</a:t>
            </a:fld>
            <a:endParaRPr lang="ru-RU"/>
          </a:p>
        </p:txBody>
      </p:sp>
      <p:sp>
        <p:nvSpPr>
          <p:cNvPr id="285698" name="Rectangle 2"/>
          <p:cNvSpPr>
            <a:spLocks noChangeArrowheads="1"/>
          </p:cNvSpPr>
          <p:nvPr>
            <p:ph type="title"/>
          </p:nvPr>
        </p:nvSpPr>
        <p:spPr bwMode="auto">
          <a:xfrm>
            <a:off x="457200" y="274638"/>
            <a:ext cx="822960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70000"/>
              </a:lnSpc>
            </a:pPr>
            <a:r>
              <a:rPr lang="en-US" sz="2800" b="1">
                <a:solidFill>
                  <a:srgbClr val="003399"/>
                </a:solidFill>
                <a:latin typeface="Arial" charset="0"/>
              </a:rPr>
              <a:t>Q-06 test simulation</a:t>
            </a:r>
            <a:r>
              <a:rPr lang="en-GB" sz="2800"/>
              <a:t> </a:t>
            </a:r>
            <a:br>
              <a:rPr lang="en-GB" sz="2800"/>
            </a:br>
            <a:r>
              <a:rPr lang="en-GB"/>
              <a:t> </a:t>
            </a:r>
            <a:r>
              <a:rPr lang="en-GB" sz="1800" b="1">
                <a:solidFill>
                  <a:srgbClr val="003399"/>
                </a:solidFill>
                <a:latin typeface="Arial" charset="0"/>
              </a:rPr>
              <a:t>Results of calculations</a:t>
            </a:r>
            <a:endParaRPr lang="ru-RU" sz="1800" b="1">
              <a:solidFill>
                <a:srgbClr val="003399"/>
              </a:solidFill>
              <a:latin typeface="Arial" charset="0"/>
            </a:endParaRPr>
          </a:p>
        </p:txBody>
      </p:sp>
      <p:graphicFrame>
        <p:nvGraphicFramePr>
          <p:cNvPr id="285699" name="Object 3"/>
          <p:cNvGraphicFramePr>
            <a:graphicFrameLocks noGrp="1" noChangeAspect="1"/>
          </p:cNvGraphicFramePr>
          <p:nvPr>
            <p:ph sz="half" idx="1"/>
          </p:nvPr>
        </p:nvGraphicFramePr>
        <p:xfrm>
          <a:off x="600075" y="3371850"/>
          <a:ext cx="3752850" cy="981075"/>
        </p:xfrm>
        <a:graphic>
          <a:graphicData uri="http://schemas.openxmlformats.org/presentationml/2006/ole">
            <mc:AlternateContent xmlns:mc="http://schemas.openxmlformats.org/markup-compatibility/2006">
              <mc:Choice xmlns:v="urn:schemas-microsoft-com:vml" Requires="v">
                <p:oleObj spid="_x0000_s285711" name="Диаграмма" r:id="rId4" imgW="3752901" imgH="980989" progId="MSGraph.Chart.8">
                  <p:embed followColorScheme="full"/>
                </p:oleObj>
              </mc:Choice>
              <mc:Fallback>
                <p:oleObj name="Диаграмма" r:id="rId4" imgW="3752901" imgH="980989" progId="MSGraph.Chart.8">
                  <p:embed followColorScheme="full"/>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371850"/>
                        <a:ext cx="37528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0" name="Rectangle 4"/>
          <p:cNvSpPr>
            <a:spLocks noChangeArrowheads="1"/>
          </p:cNvSpPr>
          <p:nvPr/>
        </p:nvSpPr>
        <p:spPr bwMode="auto">
          <a:xfrm>
            <a:off x="0"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5701" name="Text Box 5"/>
          <p:cNvSpPr txBox="1">
            <a:spLocks noChangeArrowheads="1"/>
          </p:cNvSpPr>
          <p:nvPr/>
        </p:nvSpPr>
        <p:spPr bwMode="auto">
          <a:xfrm>
            <a:off x="685800" y="57912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3399"/>
                </a:solidFill>
                <a:latin typeface="Arial" charset="0"/>
              </a:rPr>
              <a:t>The experimentally measured temperatures </a:t>
            </a:r>
            <a:r>
              <a:rPr lang="en-GB" sz="1400" b="1">
                <a:solidFill>
                  <a:srgbClr val="003399"/>
                </a:solidFill>
                <a:latin typeface="Arial" charset="0"/>
              </a:rPr>
              <a:t>at the elevation 1350 mm:</a:t>
            </a:r>
            <a:r>
              <a:rPr lang="en-US" sz="1400" b="1">
                <a:solidFill>
                  <a:srgbClr val="003399"/>
                </a:solidFill>
                <a:latin typeface="Arial" charset="0"/>
              </a:rPr>
              <a:t> TFS2/17 data, TFS5/17 data and calculated temperature </a:t>
            </a:r>
            <a:r>
              <a:rPr lang="en-GB" sz="1400" b="1">
                <a:solidFill>
                  <a:srgbClr val="003399"/>
                </a:solidFill>
                <a:latin typeface="Arial" charset="0"/>
              </a:rPr>
              <a:t>evolution of the central rod outer surface</a:t>
            </a:r>
            <a:endParaRPr lang="de-DE" sz="1400" b="1">
              <a:solidFill>
                <a:srgbClr val="003399"/>
              </a:solidFill>
              <a:latin typeface="Arial" charset="0"/>
            </a:endParaRPr>
          </a:p>
        </p:txBody>
      </p:sp>
      <p:pic>
        <p:nvPicPr>
          <p:cNvPr id="2857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625600"/>
            <a:ext cx="5934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Профессиональный">
  <a:themeElements>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Профессиональный">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Профессиональный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Office\Шаблоны\Дизайны презентаций\Профессиональный.pot</Template>
  <TotalTime>0</TotalTime>
  <Words>1902</Words>
  <Application>Microsoft Office PowerPoint</Application>
  <PresentationFormat>Bildschirmpräsentation (4:3)</PresentationFormat>
  <Paragraphs>294</Paragraphs>
  <Slides>41</Slides>
  <Notes>41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41</vt:i4>
      </vt:variant>
    </vt:vector>
  </HeadingPairs>
  <TitlesOfParts>
    <vt:vector size="47" baseType="lpstr">
      <vt:lpstr>Times New Roman</vt:lpstr>
      <vt:lpstr>Monotype Sorts</vt:lpstr>
      <vt:lpstr>Arial</vt:lpstr>
      <vt:lpstr>Wingdings</vt:lpstr>
      <vt:lpstr>Профессиональный</vt:lpstr>
      <vt:lpstr>Диаграмма Microsoft Graph</vt:lpstr>
      <vt:lpstr>PowerPoint-Präsentation</vt:lpstr>
      <vt:lpstr>Outline</vt:lpstr>
      <vt:lpstr>Effective channel approach</vt:lpstr>
      <vt:lpstr>Q-06 test simulation  Processing of the TC experimental data</vt:lpstr>
      <vt:lpstr>Q-06 test simulation  Processing of the TC experimental data</vt:lpstr>
      <vt:lpstr>Q-06 test simulation  Processing of the TC experimental data</vt:lpstr>
      <vt:lpstr>Q-06 test simulation  Processing of the TC experimental data</vt:lpstr>
      <vt:lpstr>Q-06 test simulation  Numerical parameters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Results of calculations</vt:lpstr>
      <vt:lpstr>Q-06 test simulation   Analysis of the results obtained</vt:lpstr>
      <vt:lpstr>Q-12 test simulation   Results of calculations</vt:lpstr>
      <vt:lpstr>Q-12 test simulation   Results of calculations</vt:lpstr>
      <vt:lpstr>Q-12 test simulation   Results of calculations</vt:lpstr>
      <vt:lpstr>Q-12 test simulation   Results of calculations</vt:lpstr>
      <vt:lpstr>Q-12 test simulation   Results of calculations</vt:lpstr>
      <vt:lpstr>Q-12 test simulation   Results of calculations</vt:lpstr>
      <vt:lpstr>Q-12 test simulation   Analysis of the test conditions</vt:lpstr>
      <vt:lpstr>Q-12 test simulation   Results of calculations</vt:lpstr>
      <vt:lpstr>Q-12 test simulation   Results of calculations</vt:lpstr>
      <vt:lpstr>Q-12 test simulation   Results of calculations</vt:lpstr>
      <vt:lpstr>Q-06 and Q-12 test results comparison   Results of calculations</vt:lpstr>
      <vt:lpstr>Q-12 test simulation   Results of calculations</vt:lpstr>
      <vt:lpstr>Q-12 test simulation   Results of calculations</vt:lpstr>
      <vt:lpstr>Q-06 and Q-12 test results comparison   Results of calculations</vt:lpstr>
      <vt:lpstr>Q-12 test simulation   Results of calculations</vt:lpstr>
      <vt:lpstr>Q-12 test simulation   Analysis of the results obtained</vt:lpstr>
      <vt:lpstr>Summary and 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ISTC_04</dc:title>
  <dc:creator>Peters, Ursula (IAM)</dc:creator>
  <cp:lastModifiedBy>Peters, Ursula</cp:lastModifiedBy>
  <cp:revision>381</cp:revision>
  <cp:lastPrinted>2002-09-24T05:12:42Z</cp:lastPrinted>
  <dcterms:created xsi:type="dcterms:W3CDTF">2002-05-23T08:20:37Z</dcterms:created>
  <dcterms:modified xsi:type="dcterms:W3CDTF">2012-10-15T15:49:29Z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Application of the SVECHA/QUENCH code to the simulation of the QUENCH bundle tests Q-06 and Q-12</vt:lpwstr>
  </property>
</Properties>
</file>