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400" r:id="rId2"/>
    <p:sldId id="413" r:id="rId3"/>
    <p:sldId id="414" r:id="rId4"/>
    <p:sldId id="395" r:id="rId5"/>
    <p:sldId id="415" r:id="rId6"/>
    <p:sldId id="396" r:id="rId7"/>
    <p:sldId id="397" r:id="rId8"/>
    <p:sldId id="398" r:id="rId9"/>
    <p:sldId id="401" r:id="rId10"/>
    <p:sldId id="402" r:id="rId11"/>
    <p:sldId id="403" r:id="rId12"/>
    <p:sldId id="406" r:id="rId13"/>
    <p:sldId id="408" r:id="rId14"/>
    <p:sldId id="409" r:id="rId15"/>
    <p:sldId id="407" r:id="rId16"/>
    <p:sldId id="412" r:id="rId17"/>
    <p:sldId id="416" r:id="rId18"/>
    <p:sldId id="353" r:id="rId19"/>
    <p:sldId id="375" r:id="rId20"/>
    <p:sldId id="380" r:id="rId21"/>
    <p:sldId id="381" r:id="rId22"/>
    <p:sldId id="382" r:id="rId23"/>
    <p:sldId id="383" r:id="rId24"/>
    <p:sldId id="390" r:id="rId25"/>
    <p:sldId id="391" r:id="rId26"/>
    <p:sldId id="392" r:id="rId27"/>
    <p:sldId id="393" r:id="rId28"/>
  </p:sldIdLst>
  <p:sldSz cx="9144000" cy="6858000" type="screen4x3"/>
  <p:notesSz cx="6853238" cy="9871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A50021"/>
    <a:srgbClr val="F8F8F8"/>
    <a:srgbClr val="EAEAEA"/>
    <a:srgbClr val="003399"/>
    <a:srgbClr val="FFFFCC"/>
    <a:srgbClr val="D0F9F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47" autoAdjust="0"/>
  </p:normalViewPr>
  <p:slideViewPr>
    <p:cSldViewPr snapToGrid="0">
      <p:cViewPr>
        <p:scale>
          <a:sx n="75" d="100"/>
          <a:sy n="75" d="100"/>
        </p:scale>
        <p:origin x="-1747" y="-269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3" d="100"/>
          <a:sy n="33" d="100"/>
        </p:scale>
        <p:origin x="-1542" y="-72"/>
      </p:cViewPr>
      <p:guideLst>
        <p:guide orient="horz" pos="310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/>
            </a:lvl1pPr>
          </a:lstStyle>
          <a:p>
            <a:r>
              <a:rPr lang="ru-RU"/>
              <a:t>f;jhg;\jd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F47AFEFF-5164-44E5-BB66-D2EEB4915D8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1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57263" y="738188"/>
            <a:ext cx="4941887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87888"/>
            <a:ext cx="5024438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/>
            </a:lvl1pPr>
          </a:lstStyle>
          <a:p>
            <a:r>
              <a:rPr lang="ru-RU"/>
              <a:t>f;jhg;\jd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3" tIns="46142" rIns="92283" bIns="4614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587E3F79-45A5-468D-9B6E-C3AB28178C9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914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63F5B-0E23-45B3-93F8-41FDFF742365}" type="slidenum">
              <a:rPr lang="ru-RU"/>
              <a:pPr/>
              <a:t>1</a:t>
            </a:fld>
            <a:endParaRPr lang="ru-RU"/>
          </a:p>
        </p:txBody>
      </p:sp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87888"/>
            <a:ext cx="5481638" cy="44434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D94A6-0904-4EDE-8924-5D4D823F5A53}" type="slidenum">
              <a:rPr lang="ru-RU"/>
              <a:pPr/>
              <a:t>25</a:t>
            </a:fld>
            <a:endParaRPr lang="ru-RU"/>
          </a:p>
        </p:txBody>
      </p:sp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FAE97-DEB4-4D7C-AABB-41FB705E95A0}" type="slidenum">
              <a:rPr lang="ru-RU"/>
              <a:pPr/>
              <a:t>26</a:t>
            </a:fld>
            <a:endParaRPr lang="ru-RU"/>
          </a:p>
        </p:txBody>
      </p:sp>
      <p:sp>
        <p:nvSpPr>
          <p:cNvPr id="315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C0DA9-1DB5-46BD-9B0D-326C20CFBAEA}" type="slidenum">
              <a:rPr lang="ru-RU"/>
              <a:pPr/>
              <a:t>27</a:t>
            </a:fld>
            <a:endParaRPr lang="ru-RU"/>
          </a:p>
        </p:txBody>
      </p:sp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82A8F-C56E-469F-9D3E-464D4A8978AA}" type="slidenum">
              <a:rPr lang="ru-RU"/>
              <a:pPr/>
              <a:t>17</a:t>
            </a:fld>
            <a:endParaRPr lang="ru-RU"/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E7431-3917-4F24-A8BA-CFF93EE77400}" type="slidenum">
              <a:rPr lang="ru-RU"/>
              <a:pPr/>
              <a:t>18</a:t>
            </a:fld>
            <a:endParaRPr lang="ru-RU"/>
          </a:p>
        </p:txBody>
      </p:sp>
      <p:sp>
        <p:nvSpPr>
          <p:cNvPr id="238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FAFA9-CBDD-48BE-843B-687DB9C467AD}" type="slidenum">
              <a:rPr lang="ru-RU"/>
              <a:pPr/>
              <a:t>19</a:t>
            </a:fld>
            <a:endParaRPr lang="ru-RU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DD9DF-9ACA-44E2-91A3-D6CF040B56F2}" type="slidenum">
              <a:rPr lang="ru-RU"/>
              <a:pPr/>
              <a:t>20</a:t>
            </a:fld>
            <a:endParaRPr lang="ru-RU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510DD-10FD-4088-8900-0AE41B992D55}" type="slidenum">
              <a:rPr lang="ru-RU"/>
              <a:pPr/>
              <a:t>21</a:t>
            </a:fld>
            <a:endParaRPr lang="ru-RU"/>
          </a:p>
        </p:txBody>
      </p:sp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94241-C5E2-4504-8C09-D346A3848F24}" type="slidenum">
              <a:rPr lang="ru-RU"/>
              <a:pPr/>
              <a:t>22</a:t>
            </a:fld>
            <a:endParaRPr lang="ru-RU"/>
          </a:p>
        </p:txBody>
      </p:sp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4350B-589F-433C-AD4E-E5B31DCE749B}" type="slidenum">
              <a:rPr lang="ru-RU"/>
              <a:pPr/>
              <a:t>23</a:t>
            </a:fld>
            <a:endParaRPr lang="ru-RU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f;jhg;\jd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81E43-82F4-4717-8F1F-971DF9FFDE1A}" type="slidenum">
              <a:rPr lang="ru-RU"/>
              <a:pPr/>
              <a:t>24</a:t>
            </a:fld>
            <a:endParaRPr lang="ru-RU"/>
          </a:p>
        </p:txBody>
      </p:sp>
      <p:sp>
        <p:nvSpPr>
          <p:cNvPr id="311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8850" y="739775"/>
            <a:ext cx="4938713" cy="3703638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87888"/>
            <a:ext cx="5027612" cy="44434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C61D6B-D06B-411B-A5B9-AD5A28C43A03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19476" name="Rectangle 20"/>
          <p:cNvSpPr>
            <a:spLocks noChangeArrowheads="1"/>
          </p:cNvSpPr>
          <p:nvPr userDrawn="1"/>
        </p:nvSpPr>
        <p:spPr bwMode="auto">
          <a:xfrm>
            <a:off x="666750" y="1257300"/>
            <a:ext cx="7943850" cy="516255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9477" name="Object 21"/>
          <p:cNvGraphicFramePr>
            <a:graphicFrameLocks noChangeAspect="1"/>
          </p:cNvGraphicFramePr>
          <p:nvPr userDrawn="1"/>
        </p:nvGraphicFramePr>
        <p:xfrm>
          <a:off x="7758113" y="211138"/>
          <a:ext cx="8620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Документ" r:id="rId3" imgW="705600" imgH="715680" progId="Word.Document.8">
                  <p:embed/>
                </p:oleObj>
              </mc:Choice>
              <mc:Fallback>
                <p:oleObj name="Документ" r:id="rId3" imgW="705600" imgH="715680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3" y="211138"/>
                        <a:ext cx="86201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8" name="Picture 22" descr="Znak_RIAR_цв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87338"/>
            <a:ext cx="1016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98606-11E3-4940-B317-D171B49F585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374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A9856F-1CAD-4135-9B89-1EBEE0ADF48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910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84213" y="6448425"/>
            <a:ext cx="6581775" cy="327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239000" y="6561138"/>
            <a:ext cx="1905000" cy="296862"/>
          </a:xfrm>
        </p:spPr>
        <p:txBody>
          <a:bodyPr/>
          <a:lstStyle>
            <a:lvl1pPr>
              <a:defRPr/>
            </a:lvl1pPr>
          </a:lstStyle>
          <a:p>
            <a:fld id="{1BECE5E0-943A-4EA7-8A4B-E1243D5B78D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68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84213" y="6448425"/>
            <a:ext cx="6581775" cy="327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39000" y="6561138"/>
            <a:ext cx="1905000" cy="296862"/>
          </a:xfrm>
        </p:spPr>
        <p:txBody>
          <a:bodyPr/>
          <a:lstStyle>
            <a:lvl1pPr>
              <a:defRPr/>
            </a:lvl1pPr>
          </a:lstStyle>
          <a:p>
            <a:fld id="{B6502323-4C7D-4F35-9CED-2D3BBFB8A69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7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158BB-DA7B-4DAF-AA84-3508646B8C8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19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61909-B66D-48A1-9B85-3037837CC82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526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475C79-7A88-4D00-8AE3-53E3707958F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078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C4350-3781-493E-BB01-5C3984D13C7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40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10242-1472-4EB1-B745-17F8BB400EE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65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3F59A2-FD91-4C33-B79D-4D3ACCFF1C0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741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1488BD-6DC3-40A8-89C2-5D48DB34412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7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6C5CB1-11F0-4B67-8233-3695A3CEE94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861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448425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en-US"/>
              <a:t>7th Meeting CEG-CM</a:t>
            </a:r>
            <a:r>
              <a:rPr lang="en-US">
                <a:latin typeface="+mn-lt"/>
              </a:rPr>
              <a:t>	  	</a:t>
            </a:r>
            <a:r>
              <a:rPr lang="en-US">
                <a:cs typeface="Arial" charset="0"/>
              </a:rPr>
              <a:t>GRS Cologne 		February 28-March 1, 2005</a:t>
            </a:r>
            <a:endParaRPr lang="ru-RU">
              <a:cs typeface="Arial" charset="0"/>
            </a:endParaRP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61138"/>
            <a:ext cx="19050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F0F228-006E-4360-9651-6AA668552EF5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 userDrawn="1"/>
        </p:nvSpPr>
        <p:spPr bwMode="auto">
          <a:xfrm>
            <a:off x="4138613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66" name="Rectangle 34"/>
          <p:cNvSpPr>
            <a:spLocks noChangeArrowheads="1"/>
          </p:cNvSpPr>
          <p:nvPr userDrawn="1"/>
        </p:nvSpPr>
        <p:spPr bwMode="auto">
          <a:xfrm>
            <a:off x="590550" y="1257300"/>
            <a:ext cx="7943850" cy="516255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8467" name="Object 35"/>
          <p:cNvGraphicFramePr>
            <a:graphicFrameLocks noChangeAspect="1"/>
          </p:cNvGraphicFramePr>
          <p:nvPr userDrawn="1"/>
        </p:nvGraphicFramePr>
        <p:xfrm>
          <a:off x="7707313" y="211138"/>
          <a:ext cx="8620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Документ" r:id="rId17" imgW="705600" imgH="715680" progId="Word.Document.8">
                  <p:embed/>
                </p:oleObj>
              </mc:Choice>
              <mc:Fallback>
                <p:oleObj name="Документ" r:id="rId17" imgW="705600" imgH="715680" progId="Word.Documen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3" y="211138"/>
                        <a:ext cx="86201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68" name="Picture 36" descr="Znak_RIAR_цв6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87338"/>
            <a:ext cx="1016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9" name="Rectangle 37"/>
          <p:cNvSpPr>
            <a:spLocks noChangeArrowheads="1"/>
          </p:cNvSpPr>
          <p:nvPr userDrawn="1"/>
        </p:nvSpPr>
        <p:spPr bwMode="auto">
          <a:xfrm>
            <a:off x="644525" y="6477000"/>
            <a:ext cx="476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9th CEG-SAM meeting    Paris     March 7-9, 2006</a:t>
            </a:r>
            <a:r>
              <a:rPr lang="ru-RU" sz="160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12775" y="1409700"/>
            <a:ext cx="7918450" cy="5092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400" b="1">
                <a:solidFill>
                  <a:srgbClr val="A50021"/>
                </a:solidFill>
                <a:latin typeface="Arial" charset="0"/>
              </a:rPr>
              <a:t/>
            </a:r>
            <a:br>
              <a:rPr lang="en-GB" sz="2400" b="1">
                <a:solidFill>
                  <a:srgbClr val="A50021"/>
                </a:solidFill>
                <a:latin typeface="Arial" charset="0"/>
              </a:rPr>
            </a:br>
            <a:r>
              <a:rPr lang="en-GB" sz="2400" b="1">
                <a:solidFill>
                  <a:srgbClr val="A50021"/>
                </a:solidFill>
                <a:latin typeface="Arial" charset="0"/>
              </a:rPr>
              <a:t>Progress Report on the Project # </a:t>
            </a:r>
            <a:r>
              <a:rPr lang="ru-RU" sz="2400" b="1">
                <a:solidFill>
                  <a:srgbClr val="A50021"/>
                </a:solidFill>
                <a:latin typeface="Arial" charset="0"/>
              </a:rPr>
              <a:t>1648.2 </a:t>
            </a:r>
            <a:r>
              <a:rPr lang="en-US" sz="2400" b="1">
                <a:solidFill>
                  <a:srgbClr val="A50021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A50021"/>
                </a:solidFill>
                <a:latin typeface="Arial" charset="0"/>
              </a:rPr>
            </a:br>
            <a:r>
              <a:rPr lang="en-US" sz="2400" b="1">
                <a:solidFill>
                  <a:srgbClr val="A50021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A50021"/>
                </a:solidFill>
                <a:latin typeface="Arial" charset="0"/>
              </a:rPr>
            </a:br>
            <a:r>
              <a:rPr lang="en-US" sz="2400" b="1">
                <a:solidFill>
                  <a:srgbClr val="003399"/>
                </a:solidFill>
                <a:latin typeface="Arial" charset="0"/>
              </a:rPr>
              <a:t>Examination of the VVER fuel behavior under the severe accidents. Reflooding stage</a:t>
            </a:r>
            <a:r>
              <a:rPr lang="en-GB" b="1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CC3300"/>
                </a:solidFill>
              </a:rPr>
              <a:t/>
            </a:r>
            <a:br>
              <a:rPr lang="ru-RU" sz="2400" b="1">
                <a:solidFill>
                  <a:srgbClr val="CC3300"/>
                </a:solidFill>
              </a:rPr>
            </a:br>
            <a:r>
              <a:rPr lang="en-US" sz="2400" b="1">
                <a:solidFill>
                  <a:srgbClr val="CC3300"/>
                </a:solidFill>
              </a:rPr>
              <a:t/>
            </a:r>
            <a:br>
              <a:rPr lang="en-US" sz="2400" b="1">
                <a:solidFill>
                  <a:srgbClr val="CC3300"/>
                </a:solidFill>
              </a:rPr>
            </a:br>
            <a:r>
              <a:rPr lang="en-GB" sz="2000" i="1">
                <a:solidFill>
                  <a:srgbClr val="A50021"/>
                </a:solidFill>
                <a:latin typeface="Arial" charset="0"/>
              </a:rPr>
              <a:t>Presented by</a:t>
            </a:r>
            <a:r>
              <a:rPr lang="en-GB" sz="2000">
                <a:solidFill>
                  <a:srgbClr val="A50021"/>
                </a:solidFill>
                <a:latin typeface="Arial" charset="0"/>
              </a:rPr>
              <a:t> </a:t>
            </a:r>
            <a:br>
              <a:rPr lang="en-GB" sz="2000">
                <a:solidFill>
                  <a:srgbClr val="A50021"/>
                </a:solidFill>
                <a:latin typeface="Arial" charset="0"/>
              </a:rPr>
            </a:br>
            <a:r>
              <a:rPr lang="en-GB" sz="2000">
                <a:solidFill>
                  <a:srgbClr val="A50021"/>
                </a:solidFill>
                <a:latin typeface="Arial" charset="0"/>
              </a:rPr>
              <a:t>M.S. Veshchunov (IBRAE)</a:t>
            </a:r>
            <a:br>
              <a:rPr lang="en-GB" sz="2000">
                <a:solidFill>
                  <a:srgbClr val="A50021"/>
                </a:solidFill>
                <a:latin typeface="Arial" charset="0"/>
              </a:rPr>
            </a:br>
            <a:r>
              <a:rPr lang="en-GB" sz="2000">
                <a:solidFill>
                  <a:srgbClr val="A50021"/>
                </a:solidFill>
                <a:latin typeface="Arial" charset="0"/>
              </a:rPr>
              <a:t/>
            </a:r>
            <a:br>
              <a:rPr lang="en-GB" sz="2000">
                <a:solidFill>
                  <a:srgbClr val="A50021"/>
                </a:solidFill>
                <a:latin typeface="Arial" charset="0"/>
              </a:rPr>
            </a:br>
            <a:r>
              <a:rPr lang="ru-RU" sz="2000">
                <a:solidFill>
                  <a:srgbClr val="A50021"/>
                </a:solidFill>
                <a:latin typeface="Arial" charset="0"/>
              </a:rPr>
              <a:t/>
            </a:r>
            <a:br>
              <a:rPr lang="ru-RU" sz="2000">
                <a:solidFill>
                  <a:srgbClr val="A50021"/>
                </a:solidFill>
                <a:latin typeface="Arial" charset="0"/>
              </a:rPr>
            </a:br>
            <a:r>
              <a:rPr lang="en-US" sz="2000">
                <a:solidFill>
                  <a:schemeClr val="tx1"/>
                </a:solidFill>
                <a:latin typeface="Arial" charset="0"/>
              </a:rPr>
              <a:t>9th Meeting CEG-CM </a:t>
            </a:r>
            <a:br>
              <a:rPr lang="en-US" sz="2000">
                <a:solidFill>
                  <a:schemeClr val="tx1"/>
                </a:solidFill>
                <a:latin typeface="Arial" charset="0"/>
              </a:rPr>
            </a:br>
            <a:r>
              <a:rPr lang="en-GB" sz="2000">
                <a:solidFill>
                  <a:schemeClr val="tx1"/>
                </a:solidFill>
                <a:latin typeface="Arial" charset="0"/>
              </a:rPr>
              <a:t>Paris </a:t>
            </a:r>
            <a:br>
              <a:rPr lang="en-GB" sz="2000">
                <a:solidFill>
                  <a:schemeClr val="tx1"/>
                </a:solidFill>
                <a:latin typeface="Arial" charset="0"/>
              </a:rPr>
            </a:br>
            <a:r>
              <a:rPr lang="en-GB" sz="2000">
                <a:solidFill>
                  <a:schemeClr val="tx1"/>
                </a:solidFill>
                <a:latin typeface="Arial" charset="0"/>
              </a:rPr>
              <a:t>March 7-9, 2006</a:t>
            </a:r>
            <a:r>
              <a:rPr lang="ru-RU" sz="20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1933575" y="260350"/>
            <a:ext cx="56451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b="1">
                <a:solidFill>
                  <a:srgbClr val="FF3300"/>
                </a:solidFill>
              </a:rPr>
              <a:t>International Science and Technology Center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F2D6-009D-40D8-9DEB-C5D12F8A85FC}" type="slidenum">
              <a:rPr lang="ru-RU"/>
              <a:pPr/>
              <a:t>10</a:t>
            </a:fld>
            <a:endParaRPr lang="ru-RU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3479800" y="417513"/>
            <a:ext cx="218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Test results</a:t>
            </a: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graphicFrame>
        <p:nvGraphicFramePr>
          <p:cNvPr id="329834" name="Group 106"/>
          <p:cNvGraphicFramePr>
            <a:graphicFrameLocks noGrp="1"/>
          </p:cNvGraphicFramePr>
          <p:nvPr/>
        </p:nvGraphicFramePr>
        <p:xfrm>
          <a:off x="719138" y="1601788"/>
          <a:ext cx="7705725" cy="4538662"/>
        </p:xfrm>
        <a:graphic>
          <a:graphicData uri="http://schemas.openxmlformats.org/drawingml/2006/table">
            <a:tbl>
              <a:tblPr/>
              <a:tblGrid>
                <a:gridCol w="2378075"/>
                <a:gridCol w="1474787"/>
                <a:gridCol w="1536700"/>
                <a:gridCol w="1409700"/>
                <a:gridCol w="906463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Simulator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Oxidation time at 1400°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Flooding temperature, °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hydrogen release, 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Hydrogen release at flooding, 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ECR, 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Outer ZrO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layer thickness,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bottom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Cladding state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Network of non-oxidized through-wall cracks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Single non-oxidized through-wall crack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D52914-1B64-4059-B83F-1A2695D2B775}" type="slidenum">
              <a:rPr lang="ru-RU"/>
              <a:pPr/>
              <a:t>11</a:t>
            </a:fld>
            <a:endParaRPr lang="ru-RU"/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1503363" y="327025"/>
            <a:ext cx="6124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A50021"/>
                </a:solidFill>
                <a:latin typeface="Arial" charset="0"/>
              </a:rPr>
              <a:t>Temperature and hydrogen concentration at the outlet (Simulator 2)</a:t>
            </a:r>
            <a:endParaRPr lang="ru-RU" b="1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3307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1430" r="3899" b="1886"/>
          <a:stretch>
            <a:fillRect/>
          </a:stretch>
        </p:blipFill>
        <p:spPr bwMode="auto">
          <a:xfrm>
            <a:off x="579438" y="1273175"/>
            <a:ext cx="8013700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E2035-FFD3-41E3-944B-A8A4153FE6F9}" type="slidenum">
              <a:rPr lang="ru-RU"/>
              <a:pPr/>
              <a:t>12</a:t>
            </a:fld>
            <a:endParaRPr lang="ru-RU"/>
          </a:p>
        </p:txBody>
      </p:sp>
      <p:pic>
        <p:nvPicPr>
          <p:cNvPr id="333829" name="Picture 5" descr="вн_вид экс12_14_15_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0527" r="7143" b="14737"/>
          <a:stretch>
            <a:fillRect/>
          </a:stretch>
        </p:blipFill>
        <p:spPr bwMode="auto">
          <a:xfrm>
            <a:off x="993775" y="1312863"/>
            <a:ext cx="7156450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1809750" y="219075"/>
            <a:ext cx="5522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Post-test simulator claddings appearance</a:t>
            </a:r>
            <a:endParaRPr lang="ru-RU" sz="2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3416300" y="131445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crack </a:t>
            </a:r>
          </a:p>
          <a:p>
            <a:pPr eaLnBrk="1" hangingPunct="1"/>
            <a:r>
              <a:rPr lang="en-US" sz="1600">
                <a:latin typeface="Arial" charset="0"/>
              </a:rPr>
              <a:t>visualization</a:t>
            </a:r>
            <a:r>
              <a:rPr lang="en-US" sz="1400"/>
              <a:t>   </a:t>
            </a:r>
            <a:endParaRPr lang="ru-RU" sz="1400"/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900113" y="5595938"/>
            <a:ext cx="3419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3399"/>
                </a:solidFill>
              </a:rPr>
              <a:t>simulator #1</a:t>
            </a:r>
          </a:p>
          <a:p>
            <a:pPr eaLnBrk="1" hangingPunct="1"/>
            <a:r>
              <a:rPr lang="en-US" sz="1800">
                <a:solidFill>
                  <a:srgbClr val="003399"/>
                </a:solidFill>
              </a:rPr>
              <a:t>oxidation 800 s, quenching 1400°C</a:t>
            </a:r>
            <a:endParaRPr lang="ru-RU" sz="1800">
              <a:solidFill>
                <a:srgbClr val="003399"/>
              </a:solidFill>
            </a:endParaRPr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4648200" y="5595938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003399"/>
                </a:solidFill>
              </a:rPr>
              <a:t>simulator #2 	   simulator #3 </a:t>
            </a:r>
          </a:p>
          <a:p>
            <a:pPr eaLnBrk="1" hangingPunct="1"/>
            <a:r>
              <a:rPr lang="en-US" sz="1800">
                <a:solidFill>
                  <a:srgbClr val="003399"/>
                </a:solidFill>
              </a:rPr>
              <a:t>oxidation 240 s,     quenching 1600°C</a:t>
            </a:r>
            <a:endParaRPr lang="ru-RU" sz="18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D25880-B350-4F4C-9368-A51D53200616}" type="slidenum">
              <a:rPr lang="ru-RU"/>
              <a:pPr/>
              <a:t>13</a:t>
            </a:fld>
            <a:endParaRPr lang="ru-RU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993900" y="228600"/>
            <a:ext cx="515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Cladding microstructure Simulator 1</a:t>
            </a:r>
          </a:p>
        </p:txBody>
      </p:sp>
      <p:pic>
        <p:nvPicPr>
          <p:cNvPr id="335878" name="Picture 6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844675"/>
            <a:ext cx="2138363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79" name="Picture 7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2187575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0" name="Picture 8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844675"/>
            <a:ext cx="2286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1066800" y="57912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Elevation 114 mm</a:t>
            </a:r>
            <a:endParaRPr lang="ru-RU" sz="1800"/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803650" y="5729288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Elevation 57 mm</a:t>
            </a:r>
            <a:endParaRPr lang="ru-RU" sz="1800"/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6477000" y="573881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Elevation 27 mm</a:t>
            </a:r>
            <a:endParaRPr lang="ru-RU" sz="1800"/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1092200" y="1295400"/>
            <a:ext cx="735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oxidation time 800 s, flooding temperature 1400°</a:t>
            </a:r>
            <a:r>
              <a:rPr lang="ru-RU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589B4-288B-40FB-9B99-34238D35859F}" type="slidenum">
              <a:rPr lang="ru-RU"/>
              <a:pPr/>
              <a:t>14</a:t>
            </a:fld>
            <a:endParaRPr lang="ru-RU"/>
          </a:p>
        </p:txBody>
      </p:sp>
      <p:pic>
        <p:nvPicPr>
          <p:cNvPr id="336898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1773238"/>
            <a:ext cx="2335212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912813" y="57404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Elevation 127 mm</a:t>
            </a:r>
            <a:endParaRPr lang="ru-RU" sz="1800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678238" y="573881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Elevation </a:t>
            </a:r>
            <a:r>
              <a:rPr lang="de-DE" sz="1800"/>
              <a:t>7</a:t>
            </a:r>
            <a:r>
              <a:rPr lang="en-US" sz="1800"/>
              <a:t>7 mm</a:t>
            </a:r>
            <a:endParaRPr lang="ru-RU" sz="1800"/>
          </a:p>
        </p:txBody>
      </p: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6470650" y="573881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Elevation 27 mm</a:t>
            </a:r>
            <a:endParaRPr lang="ru-RU" sz="1800"/>
          </a:p>
        </p:txBody>
      </p:sp>
      <p:pic>
        <p:nvPicPr>
          <p:cNvPr id="336906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2349500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7" name="Picture 11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73238"/>
            <a:ext cx="2249487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1993900" y="228600"/>
            <a:ext cx="515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Cladding microstructure Simulator 2</a:t>
            </a:r>
          </a:p>
        </p:txBody>
      </p:sp>
      <p:sp>
        <p:nvSpPr>
          <p:cNvPr id="336909" name="Text Box 13"/>
          <p:cNvSpPr txBox="1">
            <a:spLocks noChangeArrowheads="1"/>
          </p:cNvSpPr>
          <p:nvPr/>
        </p:nvSpPr>
        <p:spPr bwMode="auto">
          <a:xfrm>
            <a:off x="1092200" y="1295400"/>
            <a:ext cx="735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oxidation time 240 s, flooding temperature 1600°</a:t>
            </a:r>
            <a:r>
              <a:rPr lang="ru-RU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A602A-A471-48E6-8B5B-194B2B964EC4}" type="slidenum">
              <a:rPr lang="ru-RU"/>
              <a:pPr/>
              <a:t>15</a:t>
            </a:fld>
            <a:endParaRPr lang="ru-RU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1839913" y="420688"/>
            <a:ext cx="542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Fuel pellet/cladding interaction</a:t>
            </a: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568325" y="4951413"/>
            <a:ext cx="4003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3399"/>
                </a:solidFill>
                <a:latin typeface="Arial" charset="0"/>
              </a:rPr>
              <a:t>Simulator 1 cross-section (57 mm)  </a:t>
            </a:r>
            <a:br>
              <a:rPr lang="en-US" sz="1800">
                <a:solidFill>
                  <a:srgbClr val="003399"/>
                </a:solidFill>
                <a:latin typeface="Arial" charset="0"/>
              </a:rPr>
            </a:br>
            <a:r>
              <a:rPr lang="en-US" sz="1800">
                <a:solidFill>
                  <a:srgbClr val="003399"/>
                </a:solidFill>
                <a:latin typeface="Arial" charset="0"/>
              </a:rPr>
              <a:t> (oxidation 800 s, quenching 1400°C)</a:t>
            </a:r>
            <a:r>
              <a:rPr lang="en-US" sz="1800" b="1">
                <a:solidFill>
                  <a:srgbClr val="003399"/>
                </a:solidFill>
              </a:rPr>
              <a:t> </a:t>
            </a:r>
            <a:endParaRPr lang="ru-RU" sz="1800">
              <a:solidFill>
                <a:srgbClr val="003399"/>
              </a:solidFill>
            </a:endParaRPr>
          </a:p>
        </p:txBody>
      </p:sp>
      <p:pic>
        <p:nvPicPr>
          <p:cNvPr id="334855" name="Picture 7" descr="умсд_12цен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62088"/>
            <a:ext cx="3451225" cy="3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8" name="Rectangle 10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34857" name="Object 9"/>
          <p:cNvGraphicFramePr>
            <a:graphicFrameLocks noChangeAspect="1"/>
          </p:cNvGraphicFramePr>
          <p:nvPr/>
        </p:nvGraphicFramePr>
        <p:xfrm>
          <a:off x="4572000" y="1230313"/>
          <a:ext cx="4102100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0" r:id="rId4" imgW="4330598" imgH="3728009" progId="Grapher.Document">
                  <p:embed/>
                </p:oleObj>
              </mc:Choice>
              <mc:Fallback>
                <p:oleObj r:id="rId4" imgW="4330598" imgH="3728009" progId="Grapher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663" t="-1932" r="-1663" b="-1932"/>
                      <a:stretch>
                        <a:fillRect/>
                      </a:stretch>
                    </p:blipFill>
                    <p:spPr bwMode="auto">
                      <a:xfrm>
                        <a:off x="4572000" y="1230313"/>
                        <a:ext cx="4102100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4572000" y="4927600"/>
            <a:ext cx="39243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Evolution of the fuel rod layers (gap disappearance) during the test calculated by SVECHA/Q code</a:t>
            </a:r>
            <a:endParaRPr lang="ru-RU" sz="18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8AAF5-615C-4327-A321-D1A991E376C8}" type="slidenum">
              <a:rPr lang="ru-RU"/>
              <a:pPr/>
              <a:t>16</a:t>
            </a:fld>
            <a:endParaRPr lang="ru-RU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A50021"/>
                </a:solidFill>
                <a:latin typeface="Arial" charset="0"/>
              </a:rPr>
              <a:t>Single Rod Code </a:t>
            </a:r>
            <a:br>
              <a:rPr lang="en-US" sz="2800" b="1">
                <a:solidFill>
                  <a:srgbClr val="A50021"/>
                </a:solidFill>
                <a:latin typeface="Arial" charset="0"/>
              </a:rPr>
            </a:br>
            <a:r>
              <a:rPr lang="en-US" sz="2800" b="1">
                <a:solidFill>
                  <a:srgbClr val="A50021"/>
                </a:solidFill>
                <a:latin typeface="Arial" charset="0"/>
              </a:rPr>
              <a:t>SVECHA/QUENCH</a:t>
            </a: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881188"/>
            <a:ext cx="3209925" cy="25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r>
              <a:rPr lang="en-GB" sz="2000">
                <a:solidFill>
                  <a:srgbClr val="003399"/>
                </a:solidFill>
                <a:latin typeface="Arial" charset="0"/>
              </a:rPr>
              <a:t>Advanced</a:t>
            </a:r>
            <a:r>
              <a:rPr lang="en-GB" sz="2000" b="1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GB" sz="2000">
                <a:solidFill>
                  <a:srgbClr val="003399"/>
                </a:solidFill>
                <a:latin typeface="Arial" charset="0"/>
              </a:rPr>
              <a:t>mechanistic</a:t>
            </a:r>
            <a:r>
              <a:rPr lang="en-GB" sz="2000" b="1">
                <a:solidFill>
                  <a:srgbClr val="003399"/>
                </a:solidFill>
                <a:latin typeface="Arial" charset="0"/>
              </a:rPr>
              <a:t> SVECHA/QUENCH</a:t>
            </a:r>
            <a:r>
              <a:rPr lang="en-GB" sz="2000">
                <a:solidFill>
                  <a:srgbClr val="003399"/>
                </a:solidFill>
                <a:latin typeface="Arial" charset="0"/>
              </a:rPr>
              <a:t> code was developed by IBRAE in collaboration with FZK for theoretical support and modelling of FZK single rod quench tests</a:t>
            </a:r>
          </a:p>
        </p:txBody>
      </p:sp>
      <p:grpSp>
        <p:nvGrpSpPr>
          <p:cNvPr id="339972" name="Group 4"/>
          <p:cNvGrpSpPr>
            <a:grpSpLocks/>
          </p:cNvGrpSpPr>
          <p:nvPr/>
        </p:nvGrpSpPr>
        <p:grpSpPr bwMode="auto">
          <a:xfrm>
            <a:off x="4318000" y="1438275"/>
            <a:ext cx="4210050" cy="4859338"/>
            <a:chOff x="2720" y="906"/>
            <a:chExt cx="2652" cy="3061"/>
          </a:xfrm>
        </p:grpSpPr>
        <p:sp>
          <p:nvSpPr>
            <p:cNvPr id="339973" name="AutoShape 5"/>
            <p:cNvSpPr>
              <a:spLocks noChangeArrowheads="1"/>
            </p:cNvSpPr>
            <p:nvPr/>
          </p:nvSpPr>
          <p:spPr bwMode="auto">
            <a:xfrm>
              <a:off x="3174" y="906"/>
              <a:ext cx="227" cy="2720"/>
            </a:xfrm>
            <a:prstGeom prst="can">
              <a:avLst>
                <a:gd name="adj" fmla="val 62242"/>
              </a:avLst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74" name="Rectangle 6" descr="Светлый диагональный 2"/>
            <p:cNvSpPr>
              <a:spLocks noChangeArrowheads="1"/>
            </p:cNvSpPr>
            <p:nvPr/>
          </p:nvSpPr>
          <p:spPr bwMode="auto">
            <a:xfrm>
              <a:off x="2720" y="906"/>
              <a:ext cx="113" cy="272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accent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75" name="Rectangle 7" descr="Светлый диагональный 2"/>
            <p:cNvSpPr>
              <a:spLocks noChangeArrowheads="1"/>
            </p:cNvSpPr>
            <p:nvPr/>
          </p:nvSpPr>
          <p:spPr bwMode="auto">
            <a:xfrm>
              <a:off x="3742" y="906"/>
              <a:ext cx="113" cy="272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accent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76" name="Line 8"/>
            <p:cNvSpPr>
              <a:spLocks noChangeShapeType="1"/>
            </p:cNvSpPr>
            <p:nvPr/>
          </p:nvSpPr>
          <p:spPr bwMode="auto">
            <a:xfrm>
              <a:off x="2720" y="906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77" name="Line 9"/>
            <p:cNvSpPr>
              <a:spLocks noChangeShapeType="1"/>
            </p:cNvSpPr>
            <p:nvPr/>
          </p:nvSpPr>
          <p:spPr bwMode="auto">
            <a:xfrm>
              <a:off x="2720" y="3627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78" name="AutoShape 10"/>
            <p:cNvSpPr>
              <a:spLocks noChangeArrowheads="1"/>
            </p:cNvSpPr>
            <p:nvPr/>
          </p:nvSpPr>
          <p:spPr bwMode="auto">
            <a:xfrm>
              <a:off x="2947" y="3241"/>
              <a:ext cx="113" cy="453"/>
            </a:xfrm>
            <a:prstGeom prst="upArrow">
              <a:avLst>
                <a:gd name="adj1" fmla="val 50000"/>
                <a:gd name="adj2" fmla="val 100221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79" name="AutoShape 11"/>
            <p:cNvSpPr>
              <a:spLocks noChangeArrowheads="1"/>
            </p:cNvSpPr>
            <p:nvPr/>
          </p:nvSpPr>
          <p:spPr bwMode="auto">
            <a:xfrm>
              <a:off x="3514" y="3241"/>
              <a:ext cx="113" cy="453"/>
            </a:xfrm>
            <a:prstGeom prst="upArrow">
              <a:avLst>
                <a:gd name="adj1" fmla="val 50000"/>
                <a:gd name="adj2" fmla="val 100221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80" name="Line 12"/>
            <p:cNvSpPr>
              <a:spLocks noChangeShapeType="1"/>
            </p:cNvSpPr>
            <p:nvPr/>
          </p:nvSpPr>
          <p:spPr bwMode="auto">
            <a:xfrm>
              <a:off x="2835" y="136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81" name="Line 13"/>
            <p:cNvSpPr>
              <a:spLocks noChangeShapeType="1"/>
            </p:cNvSpPr>
            <p:nvPr/>
          </p:nvSpPr>
          <p:spPr bwMode="auto">
            <a:xfrm>
              <a:off x="2835" y="181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82" name="Line 14"/>
            <p:cNvSpPr>
              <a:spLocks noChangeShapeType="1"/>
            </p:cNvSpPr>
            <p:nvPr/>
          </p:nvSpPr>
          <p:spPr bwMode="auto">
            <a:xfrm>
              <a:off x="2835" y="226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83" name="Line 15"/>
            <p:cNvSpPr>
              <a:spLocks noChangeShapeType="1"/>
            </p:cNvSpPr>
            <p:nvPr/>
          </p:nvSpPr>
          <p:spPr bwMode="auto">
            <a:xfrm>
              <a:off x="2835" y="272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84" name="Line 16"/>
            <p:cNvSpPr>
              <a:spLocks noChangeShapeType="1"/>
            </p:cNvSpPr>
            <p:nvPr/>
          </p:nvSpPr>
          <p:spPr bwMode="auto">
            <a:xfrm>
              <a:off x="2835" y="317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85" name="Oval 17"/>
            <p:cNvSpPr>
              <a:spLocks noChangeArrowheads="1"/>
            </p:cNvSpPr>
            <p:nvPr/>
          </p:nvSpPr>
          <p:spPr bwMode="auto">
            <a:xfrm>
              <a:off x="3060" y="1246"/>
              <a:ext cx="453" cy="6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86" name="AutoShape 18"/>
            <p:cNvSpPr>
              <a:spLocks noChangeArrowheads="1"/>
            </p:cNvSpPr>
            <p:nvPr/>
          </p:nvSpPr>
          <p:spPr bwMode="auto">
            <a:xfrm>
              <a:off x="4080" y="906"/>
              <a:ext cx="1134" cy="453"/>
            </a:xfrm>
            <a:prstGeom prst="wedgeRectCallout">
              <a:avLst>
                <a:gd name="adj1" fmla="val -110139"/>
                <a:gd name="adj2" fmla="val 9569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800">
                <a:latin typeface="Arial" charset="0"/>
              </a:endParaRPr>
            </a:p>
          </p:txBody>
        </p:sp>
        <p:sp>
          <p:nvSpPr>
            <p:cNvPr id="339987" name="Text Box 19"/>
            <p:cNvSpPr txBox="1">
              <a:spLocks noChangeArrowheads="1"/>
            </p:cNvSpPr>
            <p:nvPr/>
          </p:nvSpPr>
          <p:spPr bwMode="auto">
            <a:xfrm>
              <a:off x="4105" y="98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b="1">
                  <a:latin typeface="Arial" charset="0"/>
                </a:rPr>
                <a:t>Axial Mesh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339988" name="AutoShape 20"/>
            <p:cNvSpPr>
              <a:spLocks noChangeArrowheads="1"/>
            </p:cNvSpPr>
            <p:nvPr/>
          </p:nvSpPr>
          <p:spPr bwMode="auto">
            <a:xfrm rot="5400000">
              <a:off x="4466" y="1495"/>
              <a:ext cx="385" cy="2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89" name="Line 21"/>
            <p:cNvSpPr>
              <a:spLocks noChangeShapeType="1"/>
            </p:cNvSpPr>
            <p:nvPr/>
          </p:nvSpPr>
          <p:spPr bwMode="auto">
            <a:xfrm>
              <a:off x="4193" y="1813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90" name="Rectangle 22" descr="Крупное конфетти"/>
            <p:cNvSpPr>
              <a:spLocks noChangeArrowheads="1"/>
            </p:cNvSpPr>
            <p:nvPr/>
          </p:nvSpPr>
          <p:spPr bwMode="auto">
            <a:xfrm>
              <a:off x="4306" y="2039"/>
              <a:ext cx="567" cy="907"/>
            </a:xfrm>
            <a:prstGeom prst="rect">
              <a:avLst/>
            </a:prstGeom>
            <a:pattFill prst="lgConfetti">
              <a:fgClr>
                <a:srgbClr val="9933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91" name="Rectangle 23" descr="Светлый диагональный 1"/>
            <p:cNvSpPr>
              <a:spLocks noChangeArrowheads="1"/>
            </p:cNvSpPr>
            <p:nvPr/>
          </p:nvSpPr>
          <p:spPr bwMode="auto">
            <a:xfrm>
              <a:off x="4987" y="2039"/>
              <a:ext cx="113" cy="907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92" name="Line 24"/>
            <p:cNvSpPr>
              <a:spLocks noChangeShapeType="1"/>
            </p:cNvSpPr>
            <p:nvPr/>
          </p:nvSpPr>
          <p:spPr bwMode="auto">
            <a:xfrm>
              <a:off x="4193" y="2039"/>
              <a:ext cx="9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93" name="Line 25"/>
            <p:cNvSpPr>
              <a:spLocks noChangeShapeType="1"/>
            </p:cNvSpPr>
            <p:nvPr/>
          </p:nvSpPr>
          <p:spPr bwMode="auto">
            <a:xfrm>
              <a:off x="4193" y="2946"/>
              <a:ext cx="9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994" name="Oval 26"/>
            <p:cNvSpPr>
              <a:spLocks noChangeArrowheads="1"/>
            </p:cNvSpPr>
            <p:nvPr/>
          </p:nvSpPr>
          <p:spPr bwMode="auto">
            <a:xfrm>
              <a:off x="4012" y="1813"/>
              <a:ext cx="1360" cy="13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995" name="AutoShape 27"/>
            <p:cNvSpPr>
              <a:spLocks noChangeArrowheads="1"/>
            </p:cNvSpPr>
            <p:nvPr/>
          </p:nvSpPr>
          <p:spPr bwMode="auto">
            <a:xfrm>
              <a:off x="3899" y="3105"/>
              <a:ext cx="680" cy="272"/>
            </a:xfrm>
            <a:prstGeom prst="wedgeRectCallout">
              <a:avLst>
                <a:gd name="adj1" fmla="val 46764"/>
                <a:gd name="adj2" fmla="val -23897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b="1">
                  <a:latin typeface="Arial" charset="0"/>
                </a:rPr>
                <a:t>Pellet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339996" name="AutoShape 28"/>
            <p:cNvSpPr>
              <a:spLocks noChangeArrowheads="1"/>
            </p:cNvSpPr>
            <p:nvPr/>
          </p:nvSpPr>
          <p:spPr bwMode="auto">
            <a:xfrm>
              <a:off x="4261" y="3400"/>
              <a:ext cx="499" cy="272"/>
            </a:xfrm>
            <a:prstGeom prst="wedgeRectCallout">
              <a:avLst>
                <a:gd name="adj1" fmla="val 84069"/>
                <a:gd name="adj2" fmla="val -31213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b="1">
                  <a:latin typeface="Arial" charset="0"/>
                </a:rPr>
                <a:t>Gap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339997" name="AutoShape 29"/>
            <p:cNvSpPr>
              <a:spLocks noChangeArrowheads="1"/>
            </p:cNvSpPr>
            <p:nvPr/>
          </p:nvSpPr>
          <p:spPr bwMode="auto">
            <a:xfrm>
              <a:off x="4307" y="3695"/>
              <a:ext cx="952" cy="272"/>
            </a:xfrm>
            <a:prstGeom prst="wedgeRectCallout">
              <a:avLst>
                <a:gd name="adj1" fmla="val 27417"/>
                <a:gd name="adj2" fmla="val -40698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b="1">
                  <a:latin typeface="Arial" charset="0"/>
                </a:rPr>
                <a:t>Cladding</a:t>
              </a:r>
              <a:endParaRPr lang="ru-RU" b="1">
                <a:latin typeface="Arial" charset="0"/>
              </a:endParaRPr>
            </a:p>
          </p:txBody>
        </p:sp>
      </p:grpSp>
      <p:sp>
        <p:nvSpPr>
          <p:cNvPr id="339998" name="Text Box 30"/>
          <p:cNvSpPr txBox="1">
            <a:spLocks noChangeArrowheads="1"/>
          </p:cNvSpPr>
          <p:nvPr/>
        </p:nvSpPr>
        <p:spPr bwMode="auto">
          <a:xfrm>
            <a:off x="3292475" y="5643563"/>
            <a:ext cx="396081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b="1" i="1">
                <a:solidFill>
                  <a:schemeClr val="accent2"/>
                </a:solidFill>
                <a:latin typeface="Arial" charset="0"/>
              </a:rPr>
              <a:t>              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Coolant flow:</a:t>
            </a:r>
          </a:p>
          <a:p>
            <a:pPr eaLnBrk="1" hangingPunct="1">
              <a:spcBef>
                <a:spcPct val="5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H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O(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), H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O(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), O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, Ar, H</a:t>
            </a:r>
            <a:r>
              <a:rPr lang="en-US" sz="20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 </a:t>
            </a:r>
            <a:endParaRPr lang="ru-RU" sz="2000" b="1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340000" name="Object 32"/>
          <p:cNvGraphicFramePr>
            <a:graphicFrameLocks noChangeAspect="1"/>
          </p:cNvGraphicFramePr>
          <p:nvPr/>
        </p:nvGraphicFramePr>
        <p:xfrm>
          <a:off x="620713" y="4376738"/>
          <a:ext cx="31496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1" name="Документ" r:id="rId3" imgW="3772440" imgH="2564280" progId="Word.Document.8">
                  <p:embed/>
                </p:oleObj>
              </mc:Choice>
              <mc:Fallback>
                <p:oleObj name="Документ" r:id="rId3" imgW="3772440" imgH="2564280" progId="Word.Documen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376738"/>
                        <a:ext cx="3149600" cy="202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B92B57-9821-4AD4-827B-A5194471431D}" type="slidenum">
              <a:rPr lang="ru-RU"/>
              <a:pPr/>
              <a:t>17</a:t>
            </a:fld>
            <a:endParaRPr lang="ru-RU"/>
          </a:p>
        </p:txBody>
      </p:sp>
      <p:sp>
        <p:nvSpPr>
          <p:cNvPr id="3450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81200" y="274638"/>
            <a:ext cx="5181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>
                <a:solidFill>
                  <a:srgbClr val="A50021"/>
                </a:solidFill>
                <a:latin typeface="Arial" charset="0"/>
              </a:rPr>
              <a:t>Verification of SVECHA/Q code </a:t>
            </a:r>
            <a:br>
              <a:rPr lang="en-GB" sz="2400" b="1">
                <a:solidFill>
                  <a:srgbClr val="A50021"/>
                </a:solidFill>
                <a:latin typeface="Arial" charset="0"/>
              </a:rPr>
            </a:br>
            <a:r>
              <a:rPr lang="en-GB" sz="2400" b="1">
                <a:solidFill>
                  <a:srgbClr val="A50021"/>
                </a:solidFill>
                <a:latin typeface="Arial" charset="0"/>
              </a:rPr>
              <a:t>against RIAR quenching tests</a:t>
            </a:r>
            <a:endParaRPr lang="ru-RU" sz="24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171450" y="1431925"/>
            <a:ext cx="8382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GB" sz="2000">
                <a:solidFill>
                  <a:srgbClr val="003399"/>
                </a:solidFill>
                <a:latin typeface="Arial" charset="0"/>
              </a:rPr>
              <a:t>	SVECHA mechanistic models for cladding oxidation (PROF) and mechanical deformation (CROX) which describe rapid processes on cool-down of rod in steam/water, by consideration of:</a:t>
            </a:r>
          </a:p>
          <a:p>
            <a:pPr lvl="1">
              <a:buFontTx/>
              <a:buChar char="•"/>
            </a:pPr>
            <a:r>
              <a:rPr lang="en-GB" sz="2000">
                <a:solidFill>
                  <a:srgbClr val="003399"/>
                </a:solidFill>
                <a:latin typeface="Arial" charset="0"/>
              </a:rPr>
              <a:t>non-equilibrium oxygen concentrations at inter-layer boundaries </a:t>
            </a:r>
          </a:p>
          <a:p>
            <a:pPr lvl="1" algn="just">
              <a:buFontTx/>
              <a:buChar char="•"/>
            </a:pPr>
            <a:r>
              <a:rPr lang="en-GB" sz="2000">
                <a:solidFill>
                  <a:srgbClr val="003399"/>
                </a:solidFill>
                <a:latin typeface="Arial" charset="0"/>
              </a:rPr>
              <a:t>significant radial temperature gradients in oxide layer </a:t>
            </a:r>
          </a:p>
          <a:p>
            <a:pPr lvl="1" algn="just">
              <a:buFontTx/>
              <a:buChar char="•"/>
            </a:pPr>
            <a:r>
              <a:rPr lang="en-GB" sz="2000">
                <a:solidFill>
                  <a:srgbClr val="003399"/>
                </a:solidFill>
                <a:latin typeface="Arial" charset="0"/>
              </a:rPr>
              <a:t>tetragonal to monoclinic phase transition in oxide layer</a:t>
            </a:r>
          </a:p>
          <a:p>
            <a:pPr lvl="1" algn="just">
              <a:buFontTx/>
              <a:buChar char="•"/>
            </a:pPr>
            <a:r>
              <a:rPr lang="en-GB" sz="2000">
                <a:solidFill>
                  <a:srgbClr val="003399"/>
                </a:solidFill>
                <a:latin typeface="Arial" charset="0"/>
              </a:rPr>
              <a:t>formation and oxidation of through-wall cracks </a:t>
            </a:r>
          </a:p>
          <a:p>
            <a:pPr algn="just"/>
            <a:r>
              <a:rPr lang="en-GB" sz="2000">
                <a:solidFill>
                  <a:srgbClr val="003399"/>
                </a:solidFill>
                <a:latin typeface="Arial" charset="0"/>
              </a:rPr>
              <a:t>	were modified for simulation of new RIAR tests with segments of VVER fuel rods (UO</a:t>
            </a:r>
            <a:r>
              <a:rPr lang="en-GB" sz="2000" baseline="-25000">
                <a:solidFill>
                  <a:srgbClr val="003399"/>
                </a:solidFill>
                <a:latin typeface="Arial" charset="0"/>
              </a:rPr>
              <a:t>2</a:t>
            </a:r>
            <a:r>
              <a:rPr lang="en-GB" sz="2000">
                <a:solidFill>
                  <a:srgbClr val="003399"/>
                </a:solidFill>
                <a:latin typeface="Arial" charset="0"/>
              </a:rPr>
              <a:t> fuel pellet and </a:t>
            </a:r>
            <a:r>
              <a:rPr lang="en-US" sz="2000">
                <a:solidFill>
                  <a:srgbClr val="003399"/>
                </a:solidFill>
                <a:latin typeface="Arial" charset="0"/>
              </a:rPr>
              <a:t>Zr-1%Nb cladding), on the base of the RIAR previous separate-effect tests on cladding oxidation and mechanical deformation (</a:t>
            </a:r>
            <a:r>
              <a:rPr lang="en-US" sz="1800">
                <a:solidFill>
                  <a:srgbClr val="003399"/>
                </a:solidFill>
                <a:latin typeface="Arial" charset="0"/>
              </a:rPr>
              <a:t>presented at 7</a:t>
            </a:r>
            <a:r>
              <a:rPr lang="en-US" sz="1800" baseline="30000">
                <a:solidFill>
                  <a:srgbClr val="003399"/>
                </a:solidFill>
                <a:latin typeface="Arial" charset="0"/>
              </a:rPr>
              <a:t>th</a:t>
            </a:r>
            <a:r>
              <a:rPr lang="en-US" sz="1800">
                <a:solidFill>
                  <a:srgbClr val="003399"/>
                </a:solidFill>
                <a:latin typeface="Arial" charset="0"/>
              </a:rPr>
              <a:t> and 8</a:t>
            </a:r>
            <a:r>
              <a:rPr lang="en-US" sz="1800" baseline="30000">
                <a:solidFill>
                  <a:srgbClr val="003399"/>
                </a:solidFill>
                <a:latin typeface="Arial" charset="0"/>
              </a:rPr>
              <a:t>th</a:t>
            </a:r>
            <a:r>
              <a:rPr lang="en-US" sz="1800">
                <a:solidFill>
                  <a:srgbClr val="003399"/>
                </a:solidFill>
                <a:latin typeface="Arial" charset="0"/>
              </a:rPr>
              <a:t> CEG-SAM meetings</a:t>
            </a:r>
            <a:r>
              <a:rPr lang="en-US" sz="2000">
                <a:solidFill>
                  <a:srgbClr val="003399"/>
                </a:solidFill>
                <a:latin typeface="Arial" charset="0"/>
              </a:rPr>
              <a:t>) </a:t>
            </a:r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algn="just"/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algn="just"/>
            <a:r>
              <a:rPr lang="en-GB" sz="2000">
                <a:solidFill>
                  <a:srgbClr val="003399"/>
                </a:solidFill>
                <a:latin typeface="Arial" charset="0"/>
              </a:rPr>
              <a:t>	Being applied to description of the new RIAR tests, the S/Q code provides adequate simulation of temperature evolution during quenching, measured at 3 different elevations (currently in 2 tests)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11432-7140-42F4-92BD-BAB1933882F4}" type="slidenum">
              <a:rPr lang="ru-RU"/>
              <a:pPr/>
              <a:t>18</a:t>
            </a:fld>
            <a:endParaRPr lang="ru-RU"/>
          </a:p>
        </p:txBody>
      </p:sp>
      <p:sp>
        <p:nvSpPr>
          <p:cNvPr id="2375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216150" y="417513"/>
            <a:ext cx="4673600" cy="80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#12 (simulator 1) </a:t>
            </a: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1663700" y="1397000"/>
          <a:ext cx="5818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0" name="Diagramm" r:id="rId4" imgW="10648980" imgH="7439071" progId="Excel.Chart.8">
                  <p:embed/>
                </p:oleObj>
              </mc:Choice>
              <mc:Fallback>
                <p:oleObj name="Diagramm" r:id="rId4" imgW="10648980" imgH="7439071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397000"/>
                        <a:ext cx="5818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D682AA-D06B-4DB7-B144-0B20786F7618}" type="slidenum">
              <a:rPr lang="ru-RU"/>
              <a:pPr/>
              <a:t>19</a:t>
            </a:fld>
            <a:endParaRPr lang="ru-RU"/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7112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Quenching phase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1663700" y="1397000"/>
          <a:ext cx="5818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9" name="Diagramm" r:id="rId4" imgW="10648980" imgH="7439071" progId="Excel.Chart.8">
                  <p:embed/>
                </p:oleObj>
              </mc:Choice>
              <mc:Fallback>
                <p:oleObj name="Diagramm" r:id="rId4" imgW="10648980" imgH="743907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397000"/>
                        <a:ext cx="5818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6" name="Rectangle 12"/>
          <p:cNvSpPr>
            <a:spLocks noChangeArrowheads="1"/>
          </p:cNvSpPr>
          <p:nvPr>
            <p:ph type="title"/>
          </p:nvPr>
        </p:nvSpPr>
        <p:spPr bwMode="auto">
          <a:xfrm>
            <a:off x="2216150" y="315913"/>
            <a:ext cx="4673600" cy="80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#12 (simulator 1)</a:t>
            </a:r>
            <a:r>
              <a:rPr lang="en-GB"/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68BF6-3049-44BC-9835-A48E694186F6}" type="slidenum">
              <a:rPr lang="ru-RU"/>
              <a:pPr/>
              <a:t>2</a:t>
            </a:fld>
            <a:endParaRPr lang="ru-RU"/>
          </a:p>
        </p:txBody>
      </p:sp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1809750" y="371475"/>
            <a:ext cx="5784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3600" b="1">
                <a:solidFill>
                  <a:srgbClr val="A50021"/>
                </a:solidFill>
              </a:rPr>
              <a:t>General Information</a:t>
            </a:r>
            <a:endParaRPr lang="ru-RU" sz="3600" b="1">
              <a:solidFill>
                <a:srgbClr val="A50021"/>
              </a:solidFill>
            </a:endParaRP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90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41034" name="Group 42"/>
          <p:cNvGraphicFramePr>
            <a:graphicFrameLocks noGrp="1"/>
          </p:cNvGraphicFramePr>
          <p:nvPr/>
        </p:nvGraphicFramePr>
        <p:xfrm>
          <a:off x="742950" y="1390650"/>
          <a:ext cx="7658100" cy="4425950"/>
        </p:xfrm>
        <a:graphic>
          <a:graphicData uri="http://schemas.openxmlformats.org/drawingml/2006/table">
            <a:tbl>
              <a:tblPr/>
              <a:tblGrid>
                <a:gridCol w="2951163"/>
                <a:gridCol w="4706937"/>
              </a:tblGrid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Leading Institution: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RIAR,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Dimitrovgrad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Supporting Institutions: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IBRAE,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Moscow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JSC MSZ, 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Electrostal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Duration: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Commencement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 years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June 2004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Total cost: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440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DFB7A4-1BC9-496A-B025-3682BA5877D6}" type="slidenum">
              <a:rPr lang="ru-RU"/>
              <a:pPr/>
              <a:t>20</a:t>
            </a:fld>
            <a:endParaRPr lang="ru-RU"/>
          </a:p>
        </p:txBody>
      </p:sp>
      <p:sp>
        <p:nvSpPr>
          <p:cNvPr id="2897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0850" y="4175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#12 (simulator 1) </a:t>
            </a:r>
            <a:br>
              <a:rPr lang="en-GB" sz="2800" b="1">
                <a:solidFill>
                  <a:srgbClr val="A50021"/>
                </a:solidFill>
                <a:latin typeface="Arial" charset="0"/>
              </a:rPr>
            </a:b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7112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</a:t>
            </a: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89801" name="Object 9"/>
          <p:cNvGraphicFramePr>
            <a:graphicFrameLocks noChangeAspect="1"/>
          </p:cNvGraphicFramePr>
          <p:nvPr/>
        </p:nvGraphicFramePr>
        <p:xfrm>
          <a:off x="1663700" y="1397000"/>
          <a:ext cx="5818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3" name="Diagramm" r:id="rId4" imgW="10648980" imgH="7439071" progId="Excel.Chart.8">
                  <p:embed/>
                </p:oleObj>
              </mc:Choice>
              <mc:Fallback>
                <p:oleObj name="Diagramm" r:id="rId4" imgW="10648980" imgH="7439071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397000"/>
                        <a:ext cx="5818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54604-912F-4ED8-93A5-29AD486F867B}" type="slidenum">
              <a:rPr lang="ru-RU"/>
              <a:pPr/>
              <a:t>21</a:t>
            </a:fld>
            <a:endParaRPr lang="ru-RU"/>
          </a:p>
        </p:txBody>
      </p:sp>
      <p:sp>
        <p:nvSpPr>
          <p:cNvPr id="2918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4175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#12 (simulator 1) </a:t>
            </a:r>
            <a:br>
              <a:rPr lang="en-GB" sz="2800" b="1">
                <a:solidFill>
                  <a:srgbClr val="A50021"/>
                </a:solidFill>
                <a:latin typeface="Arial" charset="0"/>
              </a:rPr>
            </a:b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7112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77 mm in the centre of the fuel pellet. Quenching phase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1663700" y="1397000"/>
          <a:ext cx="5818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0" name="Diagramm" r:id="rId4" imgW="10648980" imgH="7439071" progId="Excel.Chart.8">
                  <p:embed/>
                </p:oleObj>
              </mc:Choice>
              <mc:Fallback>
                <p:oleObj name="Diagramm" r:id="rId4" imgW="10648980" imgH="743907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397000"/>
                        <a:ext cx="5818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84D2D-E1E9-4C02-8E0F-5AF52F646AAB}" type="slidenum">
              <a:rPr lang="ru-RU"/>
              <a:pPr/>
              <a:t>22</a:t>
            </a:fld>
            <a:endParaRPr lang="ru-RU"/>
          </a:p>
        </p:txBody>
      </p:sp>
      <p:sp>
        <p:nvSpPr>
          <p:cNvPr id="2938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404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#14 (simulator 2)</a:t>
            </a:r>
            <a:r>
              <a:rPr lang="en-GB" sz="2800" b="1">
                <a:solidFill>
                  <a:srgbClr val="003399"/>
                </a:solidFill>
                <a:latin typeface="Arial" charset="0"/>
              </a:rPr>
              <a:t> </a:t>
            </a:r>
            <a:br>
              <a:rPr lang="en-GB" sz="2800" b="1">
                <a:solidFill>
                  <a:srgbClr val="003399"/>
                </a:solidFill>
                <a:latin typeface="Arial" charset="0"/>
              </a:rPr>
            </a:br>
            <a:endParaRPr lang="ru-RU" sz="28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6985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93897" name="Object 9"/>
          <p:cNvGraphicFramePr>
            <a:graphicFrameLocks noChangeAspect="1"/>
          </p:cNvGraphicFramePr>
          <p:nvPr/>
        </p:nvGraphicFramePr>
        <p:xfrm>
          <a:off x="1385888" y="1344613"/>
          <a:ext cx="6335712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9" name="Diagramm" r:id="rId4" imgW="4124472" imgH="2771648" progId="MSGraph.Chart.8">
                  <p:embed followColorScheme="full"/>
                </p:oleObj>
              </mc:Choice>
              <mc:Fallback>
                <p:oleObj name="Diagramm" r:id="rId4" imgW="4124472" imgH="2771648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44613"/>
                        <a:ext cx="6335712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6B15A-05CB-4CFF-ABF8-06C31219C25D}" type="slidenum">
              <a:rPr lang="ru-RU"/>
              <a:pPr/>
              <a:t>23</a:t>
            </a:fld>
            <a:endParaRPr lang="ru-RU"/>
          </a:p>
        </p:txBody>
      </p:sp>
      <p:sp>
        <p:nvSpPr>
          <p:cNvPr id="2959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4175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#14 (simulator 2) </a:t>
            </a:r>
            <a:br>
              <a:rPr lang="en-GB" sz="2800" b="1">
                <a:solidFill>
                  <a:srgbClr val="A50021"/>
                </a:solidFill>
                <a:latin typeface="Arial" charset="0"/>
              </a:rPr>
            </a:b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698500" y="5759450"/>
            <a:ext cx="7712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Time evolution of calculated and measured temperatures at the elevation 127 mm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Quenching phase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7" name="Diagramm" r:id="rId4" imgW="6096000" imgH="4067251" progId="MSGraph.Chart.8">
                  <p:embed followColorScheme="full"/>
                </p:oleObj>
              </mc:Choice>
              <mc:Fallback>
                <p:oleObj name="Diagramm" r:id="rId4" imgW="6096000" imgH="4067251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20556-108A-49B3-B836-B66D2E09A705}" type="slidenum">
              <a:rPr lang="ru-RU"/>
              <a:pPr/>
              <a:t>24</a:t>
            </a:fld>
            <a:endParaRPr lang="ru-RU"/>
          </a:p>
        </p:txBody>
      </p:sp>
      <p:sp>
        <p:nvSpPr>
          <p:cNvPr id="3102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4175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#12 (simulator 1) </a:t>
            </a:r>
            <a:br>
              <a:rPr lang="en-GB" sz="2800" b="1">
                <a:solidFill>
                  <a:srgbClr val="A50021"/>
                </a:solidFill>
                <a:latin typeface="Arial" charset="0"/>
              </a:rPr>
            </a:b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6985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Comparison of the calculated and measured oxide thickness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824038" y="1509713"/>
          <a:ext cx="5495925" cy="384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3" name="Diagramm" r:id="rId4" imgW="10648980" imgH="7439071" progId="Excel.Chart.8">
                  <p:embed/>
                </p:oleObj>
              </mc:Choice>
              <mc:Fallback>
                <p:oleObj name="Diagramm" r:id="rId4" imgW="10648980" imgH="7439071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1509713"/>
                        <a:ext cx="5495925" cy="384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1ABF59-BC0C-475E-88F4-01840A48ACC7}" type="slidenum">
              <a:rPr lang="ru-RU"/>
              <a:pPr/>
              <a:t>25</a:t>
            </a:fld>
            <a:endParaRPr lang="ru-RU"/>
          </a:p>
        </p:txBody>
      </p:sp>
      <p:sp>
        <p:nvSpPr>
          <p:cNvPr id="3123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4048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Test #14 (simulator 2) </a:t>
            </a:r>
            <a:br>
              <a:rPr lang="en-GB" sz="2800" b="1">
                <a:solidFill>
                  <a:srgbClr val="A50021"/>
                </a:solidFill>
                <a:latin typeface="Arial" charset="0"/>
              </a:rPr>
            </a:b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711200" y="5759450"/>
            <a:ext cx="771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3399"/>
                </a:solidFill>
                <a:latin typeface="Arial" charset="0"/>
              </a:rPr>
              <a:t>Comparison of the calculated and measured oxide thickness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12328" name="Object 8"/>
          <p:cNvGraphicFramePr>
            <a:graphicFrameLocks noChangeAspect="1"/>
          </p:cNvGraphicFramePr>
          <p:nvPr/>
        </p:nvGraphicFramePr>
        <p:xfrm>
          <a:off x="1614488" y="1397000"/>
          <a:ext cx="591661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0" name="Diagramm" r:id="rId4" imgW="10648980" imgH="7315200" progId="Excel.Chart.8">
                  <p:embed/>
                </p:oleObj>
              </mc:Choice>
              <mc:Fallback>
                <p:oleObj name="Diagramm" r:id="rId4" imgW="10648980" imgH="731520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397000"/>
                        <a:ext cx="591661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E74DF-6A0F-4DD8-A4EB-87F95A9BEA2C}" type="slidenum">
              <a:rPr lang="ru-RU"/>
              <a:pPr/>
              <a:t>26</a:t>
            </a:fld>
            <a:endParaRPr lang="ru-RU"/>
          </a:p>
        </p:txBody>
      </p:sp>
      <p:sp>
        <p:nvSpPr>
          <p:cNvPr id="3143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8150" y="354013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solidFill>
                  <a:srgbClr val="A50021"/>
                </a:solidFill>
                <a:latin typeface="Arial" charset="0"/>
              </a:rPr>
              <a:t>Hydrogen production</a:t>
            </a: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473200" y="1546225"/>
            <a:ext cx="6188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3399"/>
                </a:solidFill>
                <a:latin typeface="Arial" charset="0"/>
              </a:rPr>
              <a:t>Comparison of the calculated and measured hydrogen amount</a:t>
            </a: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14808" name="Group 440"/>
          <p:cNvGraphicFramePr>
            <a:graphicFrameLocks noGrp="1"/>
          </p:cNvGraphicFramePr>
          <p:nvPr/>
        </p:nvGraphicFramePr>
        <p:xfrm>
          <a:off x="758825" y="2892425"/>
          <a:ext cx="7626350" cy="2720975"/>
        </p:xfrm>
        <a:graphic>
          <a:graphicData uri="http://schemas.openxmlformats.org/drawingml/2006/table">
            <a:tbl>
              <a:tblPr/>
              <a:tblGrid>
                <a:gridCol w="1503363"/>
                <a:gridCol w="1403350"/>
                <a:gridCol w="1601787"/>
                <a:gridCol w="1503363"/>
                <a:gridCol w="1614487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group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Test,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Measured,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Calculated,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Relative error,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826B4-D94D-4428-8FA7-FBE613447B3D}" type="slidenum">
              <a:rPr lang="ru-RU"/>
              <a:pPr/>
              <a:t>27</a:t>
            </a:fld>
            <a:endParaRPr lang="ru-RU"/>
          </a:p>
        </p:txBody>
      </p:sp>
      <p:sp>
        <p:nvSpPr>
          <p:cNvPr id="3164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338138"/>
            <a:ext cx="8229600" cy="85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rgbClr val="A50021"/>
                </a:solidFill>
                <a:latin typeface="Arial" charset="0"/>
              </a:rPr>
              <a:t>Conclusions</a:t>
            </a:r>
            <a:endParaRPr lang="ru-RU" sz="32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03250" y="1006475"/>
            <a:ext cx="79375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800">
              <a:solidFill>
                <a:srgbClr val="003399"/>
              </a:solidFill>
              <a:latin typeface="Arial" charset="0"/>
            </a:endParaRP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Test rig is manufactured, installed into the hot cell and prepared for the tests with simulators fabricated from spent VVER fuel rods</a:t>
            </a: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Simulator test procedure is worked out</a:t>
            </a: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The first experiments with unirradiated VVER fuel rod simulators were performed under the reflooding conditions. Post-test examinations of tested specimens were carried out </a:t>
            </a:r>
            <a:endParaRPr lang="en-GB" sz="1800">
              <a:solidFill>
                <a:srgbClr val="003399"/>
              </a:solidFill>
              <a:latin typeface="Arial" charset="0"/>
            </a:endParaRP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GB" sz="1800">
                <a:solidFill>
                  <a:srgbClr val="003399"/>
                </a:solidFill>
                <a:latin typeface="Arial" charset="0"/>
              </a:rPr>
              <a:t>The single-rod code SVECHA/QUENCH designed for modelling FZK quenching tests was adapted to simulation of the new RIAR tests</a:t>
            </a: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GB" sz="1800">
                <a:solidFill>
                  <a:srgbClr val="003399"/>
                </a:solidFill>
                <a:latin typeface="Arial" charset="0"/>
              </a:rPr>
              <a:t>Two RIAR tests #12 and #14 were simulated by SVECHA code</a:t>
            </a:r>
            <a:endParaRPr lang="en-US" sz="1000">
              <a:solidFill>
                <a:srgbClr val="003399"/>
              </a:solidFill>
              <a:latin typeface="Arial" charset="0"/>
            </a:endParaRP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Experimentally measured temperature was reproduced by the code rather accurately</a:t>
            </a: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Oxide thickness was somewhat overestimated by the calculations</a:t>
            </a: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The amount of produced hydrogen was somewhat</a:t>
            </a:r>
            <a:r>
              <a:rPr lang="en-US"/>
              <a:t> </a:t>
            </a:r>
            <a:r>
              <a:rPr lang="en-US" sz="1800">
                <a:solidFill>
                  <a:srgbClr val="003399"/>
                </a:solidFill>
                <a:latin typeface="Arial" charset="0"/>
              </a:rPr>
              <a:t>underestimated</a:t>
            </a: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Further verification work is under way</a:t>
            </a:r>
          </a:p>
          <a:p>
            <a:pPr algn="just"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Preliminary conclusion about similar cladding behaviour in FZK and RIAR quenching tests is supported by S/Q calculations </a:t>
            </a:r>
          </a:p>
        </p:txBody>
      </p:sp>
      <p:graphicFrame>
        <p:nvGraphicFramePr>
          <p:cNvPr id="3164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64038" y="5310188"/>
          <a:ext cx="40608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4" name="Диаграмма" r:id="rId4" imgW="3752901" imgH="980989" progId="MSGraph.Chart.8">
                  <p:embed followColorScheme="full"/>
                </p:oleObj>
              </mc:Choice>
              <mc:Fallback>
                <p:oleObj name="Диаграмма" r:id="rId4" imgW="3752901" imgH="980989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310188"/>
                        <a:ext cx="40608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C1713-44FC-41F2-A35C-1ED9D3BFD0DF}" type="slidenum">
              <a:rPr lang="ru-RU"/>
              <a:pPr/>
              <a:t>3</a:t>
            </a:fld>
            <a:endParaRPr lang="ru-RU"/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1809750" y="371475"/>
            <a:ext cx="5784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ru-RU" sz="3600" b="1">
                <a:solidFill>
                  <a:srgbClr val="A50021"/>
                </a:solidFill>
              </a:rPr>
              <a:t>Non-CIS Collaborators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90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42050" name="Group 34"/>
          <p:cNvGraphicFramePr>
            <a:graphicFrameLocks noGrp="1"/>
          </p:cNvGraphicFramePr>
          <p:nvPr>
            <p:ph/>
          </p:nvPr>
        </p:nvGraphicFramePr>
        <p:xfrm>
          <a:off x="617538" y="2127250"/>
          <a:ext cx="7908925" cy="3328988"/>
        </p:xfrm>
        <a:graphic>
          <a:graphicData uri="http://schemas.openxmlformats.org/drawingml/2006/table">
            <a:tbl>
              <a:tblPr/>
              <a:tblGrid>
                <a:gridCol w="1638300"/>
                <a:gridCol w="4148137"/>
                <a:gridCol w="2122488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FZK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Forschungszentrum Karlsruhe GmbH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Germany Karlsruhe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ITU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European Commission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Joint Research Centre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Institut für Transurane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Germany Karlsruhe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IRSN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Institut de Radioprotection et de Sûreté Nucléaire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France   Cadarache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CEA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Commisariat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l’Energie Atomique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France   Cadarache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7230C-51E0-4FA2-AF54-292E5C12264D}" type="slidenum">
              <a:rPr lang="ru-RU"/>
              <a:pPr/>
              <a:t>4</a:t>
            </a:fld>
            <a:endParaRPr lang="ru-RU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795338" y="1581150"/>
            <a:ext cx="7553325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20000"/>
              </a:spcAft>
            </a:pPr>
            <a:r>
              <a:rPr lang="en-GB" b="1">
                <a:solidFill>
                  <a:srgbClr val="A50021"/>
                </a:solidFill>
                <a:latin typeface="Arial" charset="0"/>
              </a:rPr>
              <a:t>Stage A. Spent ROD-QUENCH:</a:t>
            </a:r>
            <a:r>
              <a:rPr lang="en-GB"/>
              <a:t> </a:t>
            </a:r>
            <a:r>
              <a:rPr lang="en-GB" b="1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3399"/>
                </a:solidFill>
                <a:latin typeface="Arial" charset="0"/>
              </a:rPr>
              <a:t>Study of the irradiated fuel rod segments behavior under reflood conditions</a:t>
            </a:r>
          </a:p>
          <a:p>
            <a:pPr algn="just">
              <a:spcBef>
                <a:spcPct val="50000"/>
              </a:spcBef>
              <a:spcAft>
                <a:spcPct val="20000"/>
              </a:spcAft>
            </a:pPr>
            <a:r>
              <a:rPr lang="en-GB" b="1">
                <a:solidFill>
                  <a:srgbClr val="A50021"/>
                </a:solidFill>
                <a:latin typeface="Arial" charset="0"/>
              </a:rPr>
              <a:t>STAGE B.</a:t>
            </a:r>
            <a:r>
              <a:rPr lang="en-GB" b="1">
                <a:latin typeface="Arial" charset="0"/>
              </a:rPr>
              <a:t> </a:t>
            </a:r>
            <a:r>
              <a:rPr lang="en-GB" b="1">
                <a:solidFill>
                  <a:srgbClr val="A50021"/>
                </a:solidFill>
                <a:latin typeface="Arial" charset="0"/>
              </a:rPr>
              <a:t>Fresh FA-QUENCH:</a:t>
            </a:r>
            <a:r>
              <a:rPr lang="en-GB" b="1">
                <a:solidFill>
                  <a:srgbClr val="003399"/>
                </a:solidFill>
                <a:latin typeface="Arial" charset="0"/>
              </a:rPr>
              <a:t> Integral experiment of QUENCH type using model bundle with 31 fuel rod simulators under QUENCH conditions</a:t>
            </a:r>
            <a:r>
              <a:rPr lang="ru-RU">
                <a:solidFill>
                  <a:srgbClr val="003399"/>
                </a:solidFill>
              </a:rPr>
              <a:t> </a:t>
            </a:r>
            <a:endParaRPr lang="en-US">
              <a:solidFill>
                <a:srgbClr val="003399"/>
              </a:solidFill>
            </a:endParaRPr>
          </a:p>
          <a:p>
            <a:pPr algn="just">
              <a:spcBef>
                <a:spcPct val="50000"/>
              </a:spcBef>
              <a:spcAft>
                <a:spcPct val="20000"/>
              </a:spcAft>
            </a:pPr>
            <a:r>
              <a:rPr lang="en-GB" b="1">
                <a:solidFill>
                  <a:srgbClr val="A50021"/>
                </a:solidFill>
                <a:latin typeface="Arial" charset="0"/>
              </a:rPr>
              <a:t>STAGE C</a:t>
            </a:r>
            <a:r>
              <a:rPr lang="en-GB">
                <a:solidFill>
                  <a:srgbClr val="A50021"/>
                </a:solidFill>
                <a:latin typeface="Arial" charset="0"/>
              </a:rPr>
              <a:t>. </a:t>
            </a:r>
            <a:r>
              <a:rPr lang="en-GB" b="1">
                <a:solidFill>
                  <a:srgbClr val="A50021"/>
                </a:solidFill>
                <a:latin typeface="Arial" charset="0"/>
              </a:rPr>
              <a:t>FA Quench Model:</a:t>
            </a:r>
            <a:r>
              <a:rPr lang="en-GB" b="1">
                <a:latin typeface="Arial" charset="0"/>
              </a:rPr>
              <a:t> </a:t>
            </a:r>
            <a:r>
              <a:rPr lang="en-GB" b="1">
                <a:solidFill>
                  <a:srgbClr val="003399"/>
                </a:solidFill>
                <a:latin typeface="Arial" charset="0"/>
              </a:rPr>
              <a:t>Development of models and codes to describe VVER core behavior under severe accident conditions (“quench” stage)</a:t>
            </a:r>
            <a:r>
              <a:rPr lang="ru-RU" b="1">
                <a:latin typeface="Arial" charset="0"/>
              </a:rPr>
              <a:t> 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1785938" y="412750"/>
            <a:ext cx="5570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latin typeface="Arial" charset="0"/>
              </a:rPr>
              <a:t>Project Stages</a:t>
            </a:r>
            <a:endParaRPr lang="ru-RU" sz="3200" b="1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BA417-7C7D-4849-A27C-5AF302B69012}" type="slidenum">
              <a:rPr lang="ru-RU"/>
              <a:pPr/>
              <a:t>5</a:t>
            </a:fld>
            <a:endParaRPr lang="ru-RU"/>
          </a:p>
        </p:txBody>
      </p:sp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1017588" y="1555750"/>
            <a:ext cx="7375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>
                <a:solidFill>
                  <a:srgbClr val="003399"/>
                </a:solidFill>
                <a:latin typeface="Arial" charset="0"/>
              </a:rPr>
              <a:t>Study of the irradiated fuel rod segments behaviour under reflood conditions</a:t>
            </a:r>
            <a:endParaRPr lang="ru-RU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1785938" y="412750"/>
            <a:ext cx="5570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A50021"/>
                </a:solidFill>
                <a:latin typeface="Arial" charset="0"/>
              </a:rPr>
              <a:t>Stage A</a:t>
            </a:r>
            <a:r>
              <a:rPr lang="en-GB" b="1">
                <a:solidFill>
                  <a:srgbClr val="CC3300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1612900" y="4227513"/>
            <a:ext cx="5918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Pre-oxidized  cladding </a:t>
            </a:r>
            <a:r>
              <a:rPr lang="en-GB" sz="2000">
                <a:solidFill>
                  <a:srgbClr val="0000FF"/>
                </a:solidFill>
                <a:latin typeface="Arial" charset="0"/>
              </a:rPr>
              <a:t>failure behaviour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Hydrogen generation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Fission products release</a:t>
            </a:r>
            <a:endParaRPr lang="ru-RU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1042988" y="2733675"/>
            <a:ext cx="727233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b="1">
                <a:solidFill>
                  <a:srgbClr val="A50021"/>
                </a:solidFill>
                <a:latin typeface="Arial" charset="0"/>
              </a:rPr>
              <a:t>Objective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200">
                <a:solidFill>
                  <a:srgbClr val="003399"/>
                </a:solidFill>
                <a:latin typeface="Arial" charset="0"/>
              </a:rPr>
              <a:t>Extension of the experimental database for the irradiated fuel behaviour during reflooding</a:t>
            </a:r>
            <a:endParaRPr lang="ru-RU" sz="22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074F2-1CBB-4DE3-B0C6-AD4CC1E65C41}" type="slidenum">
              <a:rPr lang="ru-RU"/>
              <a:pPr/>
              <a:t>6</a:t>
            </a:fld>
            <a:endParaRPr lang="ru-RU"/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92163" y="1423988"/>
            <a:ext cx="755967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0363" indent="-3603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159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>
                <a:solidFill>
                  <a:srgbClr val="003399"/>
                </a:solidFill>
                <a:latin typeface="Arial" charset="0"/>
              </a:rPr>
              <a:t>Test rig designing and manufacturing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>
                <a:solidFill>
                  <a:srgbClr val="003399"/>
                </a:solidFill>
                <a:latin typeface="Arial" charset="0"/>
              </a:rPr>
              <a:t>Tests with unirradiated  fuel rod simulators</a:t>
            </a:r>
            <a:r>
              <a:rPr lang="en-US">
                <a:latin typeface="Arial" charset="0"/>
              </a:rPr>
              <a:t> </a:t>
            </a:r>
          </a:p>
          <a:p>
            <a:pPr lvl="1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Working out the experimental technique</a:t>
            </a:r>
          </a:p>
          <a:p>
            <a:pPr lvl="1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Experimental database extension</a:t>
            </a:r>
          </a:p>
          <a:p>
            <a:pPr lvl="1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Comparison with results of the similar tests 	 	carried out at FZK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>
                <a:solidFill>
                  <a:srgbClr val="003399"/>
                </a:solidFill>
                <a:latin typeface="Arial" charset="0"/>
              </a:rPr>
              <a:t>Tests with the irradiated fuel rod simulators.</a:t>
            </a:r>
            <a:endParaRPr lang="ru-RU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2146300" y="419100"/>
            <a:ext cx="482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A50021"/>
                </a:solidFill>
                <a:latin typeface="Arial" charset="0"/>
              </a:rPr>
              <a:t>Scope of Work</a:t>
            </a:r>
            <a:endParaRPr lang="ru-RU" sz="3200" b="1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A6DAD8-F2FF-4523-88DC-2D51823DEB27}" type="slidenum">
              <a:rPr lang="ru-RU"/>
              <a:pPr/>
              <a:t>7</a:t>
            </a:fld>
            <a:endParaRPr lang="ru-RU"/>
          </a:p>
        </p:txBody>
      </p:sp>
      <p:pic>
        <p:nvPicPr>
          <p:cNvPr id="322565" name="Picture 5" descr="15_до_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36675"/>
            <a:ext cx="56515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1892300" y="365125"/>
            <a:ext cx="538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Unirradiated fuel rod simulator</a:t>
            </a:r>
            <a:endParaRPr lang="ru-RU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2112963" y="1447800"/>
            <a:ext cx="4916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cladding material  E110 alloy </a:t>
            </a:r>
          </a:p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cladding length	 150 mm</a:t>
            </a:r>
          </a:p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fuel pellets  	 UO</a:t>
            </a:r>
            <a:r>
              <a:rPr lang="en-US" sz="2000" baseline="-25000">
                <a:solidFill>
                  <a:srgbClr val="003399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3399"/>
                </a:solidFill>
                <a:latin typeface="Arial" charset="0"/>
              </a:rPr>
              <a:t> VVER-1000 type</a:t>
            </a:r>
            <a:endParaRPr lang="ru-RU" sz="20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2106613" y="2620963"/>
            <a:ext cx="36925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>
                <a:solidFill>
                  <a:srgbClr val="CC3300"/>
                </a:solidFill>
                <a:latin typeface="Arial" charset="0"/>
              </a:rPr>
              <a:t>Initial pre-oxidation </a:t>
            </a:r>
          </a:p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temperature 	1200 °C </a:t>
            </a:r>
          </a:p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environment 	Ar-O</a:t>
            </a:r>
            <a:r>
              <a:rPr lang="en-US" sz="2000" baseline="-25000">
                <a:solidFill>
                  <a:srgbClr val="003399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3399"/>
                </a:solidFill>
                <a:latin typeface="Arial" charset="0"/>
              </a:rPr>
              <a:t> mixture</a:t>
            </a:r>
          </a:p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oxidation time	100 s</a:t>
            </a:r>
          </a:p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oxide thickness	15 - 20 </a:t>
            </a:r>
            <a:r>
              <a:rPr lang="en-US" sz="2000">
                <a:solidFill>
                  <a:srgbClr val="003399"/>
                </a:solidFill>
                <a:latin typeface="Arial" charset="0"/>
                <a:sym typeface="Symbol" pitchFamily="18" charset="2"/>
              </a:rPr>
              <a:t>m</a:t>
            </a: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2030413" y="4278313"/>
            <a:ext cx="6553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sz="2000">
                <a:solidFill>
                  <a:srgbClr val="CC3300"/>
                </a:solidFill>
                <a:latin typeface="Arial" charset="0"/>
              </a:rPr>
              <a:t>Instrumentation</a:t>
            </a:r>
          </a:p>
          <a:p>
            <a:pPr algn="l" eaLnBrk="1" hangingPunct="1"/>
            <a:r>
              <a:rPr lang="en-US" sz="2000">
                <a:solidFill>
                  <a:srgbClr val="003399"/>
                </a:solidFill>
                <a:latin typeface="Arial" charset="0"/>
              </a:rPr>
              <a:t>3 Pt/Rh thermocouples fixed on the cladding outer surface at the elevations of 27, 77 and 127mm </a:t>
            </a:r>
            <a:br>
              <a:rPr lang="en-US" sz="2000">
                <a:solidFill>
                  <a:srgbClr val="003399"/>
                </a:solidFill>
                <a:latin typeface="Arial" charset="0"/>
              </a:rPr>
            </a:br>
            <a:r>
              <a:rPr lang="en-US" sz="2000">
                <a:solidFill>
                  <a:srgbClr val="003399"/>
                </a:solidFill>
                <a:latin typeface="Arial" charset="0"/>
              </a:rPr>
              <a:t/>
            </a:r>
            <a:br>
              <a:rPr lang="en-US" sz="2000">
                <a:solidFill>
                  <a:srgbClr val="003399"/>
                </a:solidFill>
                <a:latin typeface="Arial" charset="0"/>
              </a:rPr>
            </a:br>
            <a:r>
              <a:rPr lang="en-US" sz="2000">
                <a:solidFill>
                  <a:srgbClr val="003399"/>
                </a:solidFill>
                <a:latin typeface="Arial" charset="0"/>
              </a:rPr>
              <a:t>W/Re thermocouple located in the fuel stack central hole at the elevation 75mm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02806-951F-4B61-A8AE-5FAF5148D01A}" type="slidenum">
              <a:rPr lang="ru-RU"/>
              <a:pPr/>
              <a:t>8</a:t>
            </a:fld>
            <a:endParaRPr lang="ru-RU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987675" y="392113"/>
            <a:ext cx="31686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A50021"/>
                </a:solidFill>
                <a:latin typeface="Arial" charset="0"/>
              </a:rPr>
              <a:t>Rig furnace</a:t>
            </a:r>
            <a:r>
              <a:rPr lang="en-US" sz="1800" b="1"/>
              <a:t> </a:t>
            </a:r>
            <a:endParaRPr lang="ru-RU" sz="1800" b="1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684213" y="2276475"/>
            <a:ext cx="43195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800"/>
              <a:t>1 – simulator</a:t>
            </a:r>
            <a:br>
              <a:rPr lang="en-US" sz="1800"/>
            </a:br>
            <a:r>
              <a:rPr lang="en-US" sz="1800"/>
              <a:t>2 – operating channel </a:t>
            </a:r>
            <a:br>
              <a:rPr lang="en-US" sz="1800"/>
            </a:br>
            <a:r>
              <a:rPr lang="en-US" sz="1800"/>
              <a:t>3 – steam-argon-hydrogen mixture outlet </a:t>
            </a:r>
            <a:br>
              <a:rPr lang="en-US" sz="1800"/>
            </a:br>
            <a:r>
              <a:rPr lang="en-US" sz="1800"/>
              <a:t>4 – simulator displacement drive </a:t>
            </a:r>
            <a:br>
              <a:rPr lang="en-US" sz="1800"/>
            </a:br>
            <a:r>
              <a:rPr lang="en-US" sz="1800"/>
              <a:t>5 – simulator suspension</a:t>
            </a:r>
            <a:br>
              <a:rPr lang="en-US" sz="1800"/>
            </a:br>
            <a:r>
              <a:rPr lang="en-US" sz="1800"/>
              <a:t>6 – thermocouples </a:t>
            </a:r>
            <a:br>
              <a:rPr lang="en-US" sz="1800"/>
            </a:br>
            <a:r>
              <a:rPr lang="en-US" sz="1800"/>
              <a:t>7 – argon inlet to the simulator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800"/>
              <a:t>8 – heater current </a:t>
            </a:r>
            <a:r>
              <a:rPr lang="ru-RU" sz="1800"/>
              <a:t>lead</a:t>
            </a:r>
            <a:r>
              <a:rPr lang="en-US" sz="1800"/>
              <a:t>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800"/>
              <a:t>9 – thermal insulation </a:t>
            </a:r>
            <a:br>
              <a:rPr lang="en-US" sz="1800"/>
            </a:br>
            <a:r>
              <a:rPr lang="en-US" sz="1800"/>
              <a:t>10 – molybdenum screens</a:t>
            </a:r>
            <a:br>
              <a:rPr lang="en-US" sz="1800"/>
            </a:br>
            <a:r>
              <a:rPr lang="en-US" sz="1800"/>
              <a:t>11 – heater</a:t>
            </a:r>
            <a:br>
              <a:rPr lang="en-US" sz="1800"/>
            </a:br>
            <a:r>
              <a:rPr lang="en-US" sz="1800"/>
              <a:t>12 – water sampling pipe </a:t>
            </a:r>
            <a:br>
              <a:rPr lang="en-US" sz="1800"/>
            </a:br>
            <a:r>
              <a:rPr lang="en-US" sz="1800"/>
              <a:t>13 – argon (steam-argon mixture) inlet </a:t>
            </a:r>
            <a:br>
              <a:rPr lang="en-US" sz="1800"/>
            </a:br>
            <a:r>
              <a:rPr lang="en-US" sz="1800"/>
              <a:t>14 – water inlet</a:t>
            </a:r>
            <a:br>
              <a:rPr lang="en-US" sz="1800"/>
            </a:br>
            <a:r>
              <a:rPr lang="en-US" sz="1800"/>
              <a:t>15 – heated quench tank  </a:t>
            </a:r>
            <a:endParaRPr lang="ru-RU" sz="1800"/>
          </a:p>
        </p:txBody>
      </p:sp>
      <p:sp>
        <p:nvSpPr>
          <p:cNvPr id="323606" name="Rectangle 22"/>
          <p:cNvSpPr>
            <a:spLocks noChangeArrowheads="1"/>
          </p:cNvSpPr>
          <p:nvPr/>
        </p:nvSpPr>
        <p:spPr bwMode="auto">
          <a:xfrm>
            <a:off x="671513" y="1362075"/>
            <a:ext cx="496728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0975" indent="-180975" algn="l"/>
            <a:r>
              <a:rPr lang="en-US" sz="1600">
                <a:solidFill>
                  <a:srgbClr val="003399"/>
                </a:solidFill>
                <a:latin typeface="Arial" charset="0"/>
              </a:rPr>
              <a:t>	</a:t>
            </a:r>
            <a:r>
              <a:rPr lang="en-US" sz="1800">
                <a:solidFill>
                  <a:srgbClr val="003399"/>
                </a:solidFill>
                <a:latin typeface="Arial" charset="0"/>
              </a:rPr>
              <a:t>Based on the resistive heating</a:t>
            </a:r>
            <a:endParaRPr lang="ru-RU" sz="1800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323608" name="Group 24"/>
          <p:cNvGrpSpPr>
            <a:grpSpLocks/>
          </p:cNvGrpSpPr>
          <p:nvPr/>
        </p:nvGrpSpPr>
        <p:grpSpPr bwMode="auto">
          <a:xfrm>
            <a:off x="5667375" y="1220788"/>
            <a:ext cx="2844800" cy="5197475"/>
            <a:chOff x="3458" y="353"/>
            <a:chExt cx="2016" cy="3690"/>
          </a:xfrm>
        </p:grpSpPr>
        <p:pic>
          <p:nvPicPr>
            <p:cNvPr id="323586" name="Picture 2" descr="экструз кон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522"/>
              <a:ext cx="1174" cy="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592" name="AutoShape 8"/>
            <p:cNvSpPr>
              <a:spLocks/>
            </p:cNvSpPr>
            <p:nvPr/>
          </p:nvSpPr>
          <p:spPr bwMode="auto">
            <a:xfrm>
              <a:off x="3458" y="1941"/>
              <a:ext cx="177" cy="181"/>
            </a:xfrm>
            <a:prstGeom prst="callout2">
              <a:avLst>
                <a:gd name="adj1" fmla="val 39778"/>
                <a:gd name="adj2" fmla="val 127120"/>
                <a:gd name="adj3" fmla="val 39778"/>
                <a:gd name="adj4" fmla="val 204519"/>
                <a:gd name="adj5" fmla="val 170718"/>
                <a:gd name="adj6" fmla="val 4847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1</a:t>
              </a:r>
            </a:p>
          </p:txBody>
        </p:sp>
        <p:sp>
          <p:nvSpPr>
            <p:cNvPr id="323593" name="AutoShape 9"/>
            <p:cNvSpPr>
              <a:spLocks/>
            </p:cNvSpPr>
            <p:nvPr/>
          </p:nvSpPr>
          <p:spPr bwMode="auto">
            <a:xfrm>
              <a:off x="3458" y="1577"/>
              <a:ext cx="171" cy="156"/>
            </a:xfrm>
            <a:prstGeom prst="callout2">
              <a:avLst>
                <a:gd name="adj1" fmla="val 46153"/>
                <a:gd name="adj2" fmla="val 128069"/>
                <a:gd name="adj3" fmla="val 46153"/>
                <a:gd name="adj4" fmla="val 176023"/>
                <a:gd name="adj5" fmla="val 49361"/>
                <a:gd name="adj6" fmla="val 47953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2</a:t>
              </a:r>
            </a:p>
          </p:txBody>
        </p:sp>
        <p:sp>
          <p:nvSpPr>
            <p:cNvPr id="323594" name="AutoShape 10"/>
            <p:cNvSpPr>
              <a:spLocks/>
            </p:cNvSpPr>
            <p:nvPr/>
          </p:nvSpPr>
          <p:spPr bwMode="auto">
            <a:xfrm>
              <a:off x="3470" y="3166"/>
              <a:ext cx="247" cy="181"/>
            </a:xfrm>
            <a:prstGeom prst="callout2">
              <a:avLst>
                <a:gd name="adj1" fmla="val 39778"/>
                <a:gd name="adj2" fmla="val 119435"/>
                <a:gd name="adj3" fmla="val 39778"/>
                <a:gd name="adj4" fmla="val 145343"/>
                <a:gd name="adj5" fmla="val 133148"/>
                <a:gd name="adj6" fmla="val 23927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15</a:t>
              </a:r>
            </a:p>
          </p:txBody>
        </p:sp>
        <p:sp>
          <p:nvSpPr>
            <p:cNvPr id="323595" name="AutoShape 11"/>
            <p:cNvSpPr>
              <a:spLocks/>
            </p:cNvSpPr>
            <p:nvPr/>
          </p:nvSpPr>
          <p:spPr bwMode="auto">
            <a:xfrm>
              <a:off x="5182" y="1979"/>
              <a:ext cx="150" cy="171"/>
            </a:xfrm>
            <a:prstGeom prst="callout2">
              <a:avLst>
                <a:gd name="adj1" fmla="val 42106"/>
                <a:gd name="adj2" fmla="val -32000"/>
                <a:gd name="adj3" fmla="val 42106"/>
                <a:gd name="adj4" fmla="val -94000"/>
                <a:gd name="adj5" fmla="val 35671"/>
                <a:gd name="adj6" fmla="val -317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9</a:t>
              </a:r>
            </a:p>
          </p:txBody>
        </p:sp>
        <p:sp>
          <p:nvSpPr>
            <p:cNvPr id="323596" name="AutoShape 12"/>
            <p:cNvSpPr>
              <a:spLocks/>
            </p:cNvSpPr>
            <p:nvPr/>
          </p:nvSpPr>
          <p:spPr bwMode="auto">
            <a:xfrm>
              <a:off x="5182" y="2341"/>
              <a:ext cx="253" cy="175"/>
            </a:xfrm>
            <a:prstGeom prst="callout2">
              <a:avLst>
                <a:gd name="adj1" fmla="val 41144"/>
                <a:gd name="adj2" fmla="val -18972"/>
                <a:gd name="adj3" fmla="val 41144"/>
                <a:gd name="adj4" fmla="val -67194"/>
                <a:gd name="adj5" fmla="val 34287"/>
                <a:gd name="adj6" fmla="val -26403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10</a:t>
              </a:r>
            </a:p>
          </p:txBody>
        </p:sp>
        <p:sp>
          <p:nvSpPr>
            <p:cNvPr id="323597" name="AutoShape 13"/>
            <p:cNvSpPr>
              <a:spLocks/>
            </p:cNvSpPr>
            <p:nvPr/>
          </p:nvSpPr>
          <p:spPr bwMode="auto">
            <a:xfrm>
              <a:off x="5193" y="2704"/>
              <a:ext cx="281" cy="162"/>
            </a:xfrm>
            <a:prstGeom prst="callout2">
              <a:avLst>
                <a:gd name="adj1" fmla="val 44444"/>
                <a:gd name="adj2" fmla="val -17083"/>
                <a:gd name="adj3" fmla="val 44444"/>
                <a:gd name="adj4" fmla="val -89324"/>
                <a:gd name="adj5" fmla="val -84569"/>
                <a:gd name="adj6" fmla="val -2679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11</a:t>
              </a:r>
            </a:p>
          </p:txBody>
        </p:sp>
        <p:sp>
          <p:nvSpPr>
            <p:cNvPr id="323598" name="AutoShape 14"/>
            <p:cNvSpPr>
              <a:spLocks/>
            </p:cNvSpPr>
            <p:nvPr/>
          </p:nvSpPr>
          <p:spPr bwMode="auto">
            <a:xfrm>
              <a:off x="3458" y="798"/>
              <a:ext cx="192" cy="196"/>
            </a:xfrm>
            <a:prstGeom prst="callout2">
              <a:avLst>
                <a:gd name="adj1" fmla="val 36736"/>
                <a:gd name="adj2" fmla="val 125000"/>
                <a:gd name="adj3" fmla="val 36736"/>
                <a:gd name="adj4" fmla="val 188023"/>
                <a:gd name="adj5" fmla="val 89287"/>
                <a:gd name="adj6" fmla="val 3588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en-US" sz="1400"/>
                <a:t>4</a:t>
              </a:r>
              <a:endParaRPr lang="ru-RU" sz="1400"/>
            </a:p>
          </p:txBody>
        </p:sp>
        <p:sp>
          <p:nvSpPr>
            <p:cNvPr id="323599" name="AutoShape 15"/>
            <p:cNvSpPr>
              <a:spLocks/>
            </p:cNvSpPr>
            <p:nvPr/>
          </p:nvSpPr>
          <p:spPr bwMode="auto">
            <a:xfrm>
              <a:off x="4830" y="436"/>
              <a:ext cx="181" cy="184"/>
            </a:xfrm>
            <a:prstGeom prst="callout2">
              <a:avLst>
                <a:gd name="adj1" fmla="val 39130"/>
                <a:gd name="adj2" fmla="val -26519"/>
                <a:gd name="adj3" fmla="val 39130"/>
                <a:gd name="adj4" fmla="val -26519"/>
                <a:gd name="adj5" fmla="val 39130"/>
                <a:gd name="adj6" fmla="val -2712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en-US" sz="1400"/>
                <a:t>6</a:t>
              </a:r>
              <a:endParaRPr lang="ru-RU" sz="1400"/>
            </a:p>
          </p:txBody>
        </p:sp>
        <p:sp>
          <p:nvSpPr>
            <p:cNvPr id="323600" name="AutoShape 16"/>
            <p:cNvSpPr>
              <a:spLocks/>
            </p:cNvSpPr>
            <p:nvPr/>
          </p:nvSpPr>
          <p:spPr bwMode="auto">
            <a:xfrm>
              <a:off x="3458" y="353"/>
              <a:ext cx="171" cy="190"/>
            </a:xfrm>
            <a:prstGeom prst="callout2">
              <a:avLst>
                <a:gd name="adj1" fmla="val 37894"/>
                <a:gd name="adj2" fmla="val 128069"/>
                <a:gd name="adj3" fmla="val 37894"/>
                <a:gd name="adj4" fmla="val 181287"/>
                <a:gd name="adj5" fmla="val 172106"/>
                <a:gd name="adj6" fmla="val 48888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en-US" sz="1400"/>
                <a:t>5</a:t>
              </a:r>
              <a:endParaRPr lang="ru-RU" sz="1400"/>
            </a:p>
          </p:txBody>
        </p:sp>
        <p:sp>
          <p:nvSpPr>
            <p:cNvPr id="323601" name="AutoShape 17"/>
            <p:cNvSpPr>
              <a:spLocks/>
            </p:cNvSpPr>
            <p:nvPr/>
          </p:nvSpPr>
          <p:spPr bwMode="auto">
            <a:xfrm>
              <a:off x="3458" y="1206"/>
              <a:ext cx="137" cy="184"/>
            </a:xfrm>
            <a:prstGeom prst="callout2">
              <a:avLst>
                <a:gd name="adj1" fmla="val 39130"/>
                <a:gd name="adj2" fmla="val 135037"/>
                <a:gd name="adj3" fmla="val 39130"/>
                <a:gd name="adj4" fmla="val 211681"/>
                <a:gd name="adj5" fmla="val 146741"/>
                <a:gd name="adj6" fmla="val 49416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en-US" sz="1400"/>
                <a:t>3</a:t>
              </a:r>
              <a:endParaRPr lang="ru-RU" sz="1400"/>
            </a:p>
          </p:txBody>
        </p:sp>
        <p:sp>
          <p:nvSpPr>
            <p:cNvPr id="323602" name="AutoShape 18"/>
            <p:cNvSpPr>
              <a:spLocks/>
            </p:cNvSpPr>
            <p:nvPr/>
          </p:nvSpPr>
          <p:spPr bwMode="auto">
            <a:xfrm>
              <a:off x="3470" y="3531"/>
              <a:ext cx="227" cy="187"/>
            </a:xfrm>
            <a:prstGeom prst="callout2">
              <a:avLst>
                <a:gd name="adj1" fmla="val 38505"/>
                <a:gd name="adj2" fmla="val 121144"/>
                <a:gd name="adj3" fmla="val 38505"/>
                <a:gd name="adj4" fmla="val 157269"/>
                <a:gd name="adj5" fmla="val 110162"/>
                <a:gd name="adj6" fmla="val 22995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14</a:t>
              </a:r>
            </a:p>
          </p:txBody>
        </p:sp>
        <p:sp>
          <p:nvSpPr>
            <p:cNvPr id="323603" name="AutoShape 19"/>
            <p:cNvSpPr>
              <a:spLocks/>
            </p:cNvSpPr>
            <p:nvPr/>
          </p:nvSpPr>
          <p:spPr bwMode="auto">
            <a:xfrm>
              <a:off x="5182" y="3472"/>
              <a:ext cx="283" cy="172"/>
            </a:xfrm>
            <a:prstGeom prst="callout2">
              <a:avLst>
                <a:gd name="adj1" fmla="val 41861"/>
                <a:gd name="adj2" fmla="val -16963"/>
                <a:gd name="adj3" fmla="val 41861"/>
                <a:gd name="adj4" fmla="val -29329"/>
                <a:gd name="adj5" fmla="val -111630"/>
                <a:gd name="adj6" fmla="val -1084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13</a:t>
              </a:r>
            </a:p>
          </p:txBody>
        </p:sp>
        <p:sp>
          <p:nvSpPr>
            <p:cNvPr id="323604" name="AutoShape 20"/>
            <p:cNvSpPr>
              <a:spLocks/>
            </p:cNvSpPr>
            <p:nvPr/>
          </p:nvSpPr>
          <p:spPr bwMode="auto">
            <a:xfrm>
              <a:off x="5191" y="3138"/>
              <a:ext cx="282" cy="214"/>
            </a:xfrm>
            <a:prstGeom prst="callout2">
              <a:avLst>
                <a:gd name="adj1" fmla="val 33644"/>
                <a:gd name="adj2" fmla="val -17023"/>
                <a:gd name="adj3" fmla="val 33644"/>
                <a:gd name="adj4" fmla="val -35106"/>
                <a:gd name="adj5" fmla="val -26167"/>
                <a:gd name="adj6" fmla="val -1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12</a:t>
              </a:r>
            </a:p>
          </p:txBody>
        </p:sp>
        <p:sp>
          <p:nvSpPr>
            <p:cNvPr id="323605" name="AutoShape 21"/>
            <p:cNvSpPr>
              <a:spLocks/>
            </p:cNvSpPr>
            <p:nvPr/>
          </p:nvSpPr>
          <p:spPr bwMode="auto">
            <a:xfrm>
              <a:off x="5182" y="1442"/>
              <a:ext cx="157" cy="172"/>
            </a:xfrm>
            <a:prstGeom prst="callout2">
              <a:avLst>
                <a:gd name="adj1" fmla="val 41861"/>
                <a:gd name="adj2" fmla="val -30574"/>
                <a:gd name="adj3" fmla="val 41861"/>
                <a:gd name="adj4" fmla="val -82801"/>
                <a:gd name="adj5" fmla="val 195931"/>
                <a:gd name="adj6" fmla="val -2159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ru-RU" sz="1400"/>
                <a:t>8</a:t>
              </a:r>
            </a:p>
          </p:txBody>
        </p:sp>
        <p:sp>
          <p:nvSpPr>
            <p:cNvPr id="323607" name="AutoShape 23"/>
            <p:cNvSpPr>
              <a:spLocks/>
            </p:cNvSpPr>
            <p:nvPr/>
          </p:nvSpPr>
          <p:spPr bwMode="auto">
            <a:xfrm>
              <a:off x="3468" y="521"/>
              <a:ext cx="171" cy="190"/>
            </a:xfrm>
            <a:prstGeom prst="callout2">
              <a:avLst>
                <a:gd name="adj1" fmla="val 37894"/>
                <a:gd name="adj2" fmla="val 128069"/>
                <a:gd name="adj3" fmla="val 37894"/>
                <a:gd name="adj4" fmla="val 176023"/>
                <a:gd name="adj5" fmla="val 125264"/>
                <a:gd name="adj6" fmla="val 4549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/>
            <a:p>
              <a:pPr algn="just" eaLnBrk="1" hangingPunct="1"/>
              <a:r>
                <a:rPr lang="en-US" sz="1400"/>
                <a:t>7</a:t>
              </a: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A5ED2-C29B-4BBA-8D94-9E01C6E8431E}" type="slidenum">
              <a:rPr lang="ru-RU"/>
              <a:pPr/>
              <a:t>9</a:t>
            </a:fld>
            <a:endParaRPr lang="ru-RU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250825" y="6477000"/>
            <a:ext cx="8532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620713" y="4603750"/>
            <a:ext cx="7900987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 marL="3556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4224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944688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66975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89263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464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36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08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18063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steam flow rate 10 mg/(s·sm</a:t>
            </a:r>
            <a:r>
              <a:rPr lang="en-US" sz="1800" baseline="30000">
                <a:solidFill>
                  <a:srgbClr val="003399"/>
                </a:solidFill>
                <a:latin typeface="Arial" charset="0"/>
              </a:rPr>
              <a:t>2</a:t>
            </a:r>
            <a:r>
              <a:rPr lang="en-US" sz="1800">
                <a:solidFill>
                  <a:srgbClr val="003399"/>
                </a:solidFill>
                <a:latin typeface="Arial" charset="0"/>
              </a:rPr>
              <a:t>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steam generator is switched off before heating up to quenching</a:t>
            </a:r>
            <a:br>
              <a:rPr lang="en-US" sz="1800">
                <a:solidFill>
                  <a:srgbClr val="003399"/>
                </a:solidFill>
                <a:latin typeface="Arial" charset="0"/>
              </a:rPr>
            </a:br>
            <a:r>
              <a:rPr lang="en-US" sz="1800">
                <a:solidFill>
                  <a:srgbClr val="003399"/>
                </a:solidFill>
                <a:latin typeface="Arial" charset="0"/>
              </a:rPr>
              <a:t>temperature,  but some steam is still supplied from the quench  tank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simulator is dropped down to quench  tank water level at a rate of     245m/s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>
                <a:solidFill>
                  <a:srgbClr val="003399"/>
                </a:solidFill>
                <a:latin typeface="Arial" charset="0"/>
              </a:rPr>
              <a:t>simulator is immersed into water heated up to 90</a:t>
            </a:r>
            <a:r>
              <a:rPr lang="en-US" sz="1800">
                <a:solidFill>
                  <a:srgbClr val="003399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1800">
                <a:solidFill>
                  <a:srgbClr val="003399"/>
                </a:solidFill>
                <a:latin typeface="Arial" charset="0"/>
              </a:rPr>
              <a:t>C at a rate of 15 mm/s</a:t>
            </a:r>
            <a:r>
              <a:rPr lang="ru-RU" sz="2000"/>
              <a:t> </a:t>
            </a:r>
          </a:p>
        </p:txBody>
      </p:sp>
      <p:pic>
        <p:nvPicPr>
          <p:cNvPr id="3287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2368" b="13422"/>
          <a:stretch>
            <a:fillRect/>
          </a:stretch>
        </p:blipFill>
        <p:spPr bwMode="auto">
          <a:xfrm>
            <a:off x="2363788" y="1216025"/>
            <a:ext cx="44148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2462213" y="41275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latin typeface="Arial" charset="0"/>
              </a:rPr>
              <a:t>Test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ессиональный">
  <a:themeElements>
    <a:clrScheme name="Профессиональный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Профессиональны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офессиональный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Office\Шаблоны\Дизайны презентаций\Профессиональный.pot</Template>
  <TotalTime>0</TotalTime>
  <Words>929</Words>
  <Application>Microsoft Office PowerPoint</Application>
  <PresentationFormat>Bildschirmpräsentation (4:3)</PresentationFormat>
  <Paragraphs>272</Paragraphs>
  <Slides>27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Times New Roman</vt:lpstr>
      <vt:lpstr>Monotype Sorts</vt:lpstr>
      <vt:lpstr>Arial</vt:lpstr>
      <vt:lpstr>Wingdings</vt:lpstr>
      <vt:lpstr>Symbol</vt:lpstr>
      <vt:lpstr>Профессиональный</vt:lpstr>
      <vt:lpstr>Документ Microsoft Word</vt:lpstr>
      <vt:lpstr>Grapher.Document</vt:lpstr>
      <vt:lpstr>Microsoft Excel-Diagramm</vt:lpstr>
      <vt:lpstr>Microsoft Graph-Diagramm</vt:lpstr>
      <vt:lpstr>Диаграмма Microsoft Graph</vt:lpstr>
      <vt:lpstr> Progress Report on the Project # 1648.2   Examination of the VVER fuel behavior under the severe accidents. Reflooding stage   Presented by  M.S. Veshchunov (IBRAE)   9th Meeting CEG-CM  Paris  March 7-9, 2006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Single Rod Code  SVECHA/QUENCH</vt:lpstr>
      <vt:lpstr>Verification of SVECHA/Q code  against RIAR quenching tests</vt:lpstr>
      <vt:lpstr>Test #12 (simulator 1) </vt:lpstr>
      <vt:lpstr>Test #12 (simulator 1) </vt:lpstr>
      <vt:lpstr>Test #12 (simulator 1)  </vt:lpstr>
      <vt:lpstr>Test #12 (simulator 1)  </vt:lpstr>
      <vt:lpstr>Test #14 (simulator 2)  </vt:lpstr>
      <vt:lpstr>Test #14 (simulator 2)  </vt:lpstr>
      <vt:lpstr>Test #12 (simulator 1)  </vt:lpstr>
      <vt:lpstr>Test #14 (simulator 2)  </vt:lpstr>
      <vt:lpstr>Hydrogen production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ISTC_04</dc:title>
  <dc:creator>Peters, Ursula (IAM)</dc:creator>
  <cp:lastModifiedBy>Peters, Ursula</cp:lastModifiedBy>
  <cp:revision>312</cp:revision>
  <cp:lastPrinted>2002-09-24T05:12:42Z</cp:lastPrinted>
  <dcterms:created xsi:type="dcterms:W3CDTF">2002-05-23T08:20:37Z</dcterms:created>
  <dcterms:modified xsi:type="dcterms:W3CDTF">2012-10-09T10:42:28Z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Project status</vt:lpwstr>
  </property>
</Properties>
</file>