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94" r:id="rId4"/>
    <p:sldId id="291" r:id="rId5"/>
    <p:sldId id="292" r:id="rId6"/>
    <p:sldId id="293" r:id="rId7"/>
    <p:sldId id="260" r:id="rId8"/>
    <p:sldId id="284" r:id="rId9"/>
    <p:sldId id="277" r:id="rId10"/>
    <p:sldId id="289" r:id="rId11"/>
    <p:sldId id="263" r:id="rId12"/>
    <p:sldId id="267" r:id="rId13"/>
    <p:sldId id="265" r:id="rId14"/>
    <p:sldId id="271" r:id="rId15"/>
    <p:sldId id="278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595" autoAdjust="0"/>
  </p:normalViewPr>
  <p:slideViewPr>
    <p:cSldViewPr>
      <p:cViewPr>
        <p:scale>
          <a:sx n="96" d="100"/>
          <a:sy n="96" d="100"/>
        </p:scale>
        <p:origin x="-106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/>
              <a:t>hfs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6D27E9-AD3E-4E42-BBB8-2B13C060F38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7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/>
              <a:t>hfs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F47E1A-E19F-43C7-B94A-F00B5163192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818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72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01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76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67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8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217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80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75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39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66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531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47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" y="1773238"/>
            <a:ext cx="8893175" cy="1125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>
                <a:latin typeface="Times New Roman" pitchFamily="18" charset="0"/>
              </a:rPr>
              <a:t>Examination of the VVER fuel behavior under the severe accident conditions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06550" y="3716338"/>
            <a:ext cx="6151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u="sng">
                <a:latin typeface="Times New Roman" pitchFamily="18" charset="0"/>
              </a:rPr>
              <a:t>A. Goryachev</a:t>
            </a:r>
            <a:r>
              <a:rPr lang="en-US" sz="2000">
                <a:latin typeface="Times New Roman" pitchFamily="18" charset="0"/>
              </a:rPr>
              <a:t>, I. Kuzmin, A. Leshchenko,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V. Serebryakov</a:t>
            </a:r>
          </a:p>
          <a:p>
            <a:pPr algn="ctr"/>
            <a:r>
              <a:rPr lang="en-US" sz="2000">
                <a:latin typeface="Times New Roman" pitchFamily="18" charset="0"/>
              </a:rPr>
              <a:t>RIAR, Dimitrovgrad, Russia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6150" name="Rectangle 1030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A5105A6A-F4AA-44EF-9F9B-C73FE8F6C00C}" type="slidenum">
              <a:rPr lang="en-US" sz="1400" i="1"/>
              <a:pPr eaLnBrk="0" hangingPunct="0"/>
              <a:t>1</a:t>
            </a:fld>
            <a:endParaRPr lang="ru-RU" sz="1400" i="1"/>
          </a:p>
        </p:txBody>
      </p:sp>
      <p:pic>
        <p:nvPicPr>
          <p:cNvPr id="6151" name="Picture 1031" descr="Znak_RIAR_цв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32" name="Text Box 276"/>
          <p:cNvSpPr txBox="1">
            <a:spLocks noChangeArrowheads="1"/>
          </p:cNvSpPr>
          <p:nvPr/>
        </p:nvSpPr>
        <p:spPr bwMode="auto">
          <a:xfrm>
            <a:off x="971550" y="404813"/>
            <a:ext cx="640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Determination of relative release of </a:t>
            </a:r>
            <a:r>
              <a:rPr lang="en-US" sz="2400" b="1" baseline="30000">
                <a:latin typeface="Times New Roman" pitchFamily="18" charset="0"/>
              </a:rPr>
              <a:t>85</a:t>
            </a:r>
            <a:r>
              <a:rPr lang="en-US" sz="2400" b="1">
                <a:latin typeface="Times New Roman" pitchFamily="18" charset="0"/>
              </a:rPr>
              <a:t>Kr and Cs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70934" name="Rectangle 278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70942" name="Group 286"/>
          <p:cNvGrpSpPr>
            <a:grpSpLocks/>
          </p:cNvGrpSpPr>
          <p:nvPr/>
        </p:nvGrpSpPr>
        <p:grpSpPr bwMode="auto">
          <a:xfrm>
            <a:off x="971550" y="1700213"/>
            <a:ext cx="2952750" cy="1657350"/>
            <a:chOff x="704" y="1162"/>
            <a:chExt cx="1536" cy="742"/>
          </a:xfrm>
        </p:grpSpPr>
        <p:graphicFrame>
          <p:nvGraphicFramePr>
            <p:cNvPr id="70933" name="Object 277"/>
            <p:cNvGraphicFramePr>
              <a:graphicFrameLocks noChangeAspect="1"/>
            </p:cNvGraphicFramePr>
            <p:nvPr/>
          </p:nvGraphicFramePr>
          <p:xfrm>
            <a:off x="704" y="1162"/>
            <a:ext cx="1536" cy="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46" name="Формула" r:id="rId3" imgW="2438280" imgH="1168200" progId="Equation.3">
                    <p:embed/>
                  </p:oleObj>
                </mc:Choice>
                <mc:Fallback>
                  <p:oleObj name="Формула" r:id="rId3" imgW="2438280" imgH="1168200" progId="Equation.3">
                    <p:embed/>
                    <p:pic>
                      <p:nvPicPr>
                        <p:cNvPr id="0" name="Object 2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" y="1162"/>
                          <a:ext cx="1536" cy="7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935" name="Rectangle 279"/>
            <p:cNvSpPr>
              <a:spLocks noChangeArrowheads="1"/>
            </p:cNvSpPr>
            <p:nvPr/>
          </p:nvSpPr>
          <p:spPr bwMode="auto">
            <a:xfrm>
              <a:off x="1066" y="1496"/>
              <a:ext cx="725" cy="408"/>
            </a:xfrm>
            <a:prstGeom prst="rect">
              <a:avLst/>
            </a:prstGeom>
            <a:solidFill>
              <a:srgbClr val="FF0000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70938" name="Object 282"/>
          <p:cNvGraphicFramePr>
            <a:graphicFrameLocks noChangeAspect="1"/>
          </p:cNvGraphicFramePr>
          <p:nvPr/>
        </p:nvGraphicFramePr>
        <p:xfrm>
          <a:off x="1187450" y="4149725"/>
          <a:ext cx="295275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7" name="Формула" r:id="rId5" imgW="2171520" imgH="1041120" progId="Equation.3">
                  <p:embed/>
                </p:oleObj>
              </mc:Choice>
              <mc:Fallback>
                <p:oleObj name="Формула" r:id="rId5" imgW="2171520" imgH="1041120" progId="Equation.3">
                  <p:embed/>
                  <p:pic>
                    <p:nvPicPr>
                      <p:cNvPr id="0" name="Object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149725"/>
                        <a:ext cx="2952750" cy="141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940" name="Rectangle 284"/>
          <p:cNvSpPr>
            <a:spLocks noChangeArrowheads="1"/>
          </p:cNvSpPr>
          <p:nvPr/>
        </p:nvSpPr>
        <p:spPr bwMode="auto">
          <a:xfrm>
            <a:off x="3997325" y="1844675"/>
            <a:ext cx="453548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57188" algn="just" defTabSz="723900"/>
            <a:r>
              <a:rPr lang="en-US" sz="16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baseline="-30000">
                <a:latin typeface="Times New Roman" pitchFamily="18" charset="0"/>
                <a:cs typeface="Times New Roman" pitchFamily="18" charset="0"/>
              </a:rPr>
              <a:t>85Kr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 - relative release of 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Kr;</a:t>
            </a:r>
            <a:endParaRPr lang="ru-RU" sz="1600">
              <a:latin typeface="Times New Roman" pitchFamily="18" charset="0"/>
            </a:endParaRPr>
          </a:p>
          <a:p>
            <a:pPr indent="357188" algn="just" defTabSz="723900"/>
            <a:r>
              <a:rPr lang="ru-RU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</a:t>
            </a:r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i="1" baseline="-25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ru-RU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acquisition 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time of spectrum </a:t>
            </a:r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, s;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 i="1" baseline="-25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average intensity of </a:t>
            </a:r>
            <a:r>
              <a:rPr lang="en-US" sz="16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85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Kr -line 514 keV, s</a:t>
            </a:r>
            <a:r>
              <a:rPr lang="en-US" sz="16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-1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G</a:t>
            </a:r>
            <a:r>
              <a:rPr lang="en-US" sz="1600" i="1" baseline="-25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average gas flow rate, cm</a:t>
            </a:r>
            <a:r>
              <a:rPr lang="en-US" sz="16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3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/s;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70941" name="Rectangle 285"/>
          <p:cNvSpPr>
            <a:spLocks noChangeArrowheads="1"/>
          </p:cNvSpPr>
          <p:nvPr/>
        </p:nvSpPr>
        <p:spPr bwMode="auto">
          <a:xfrm>
            <a:off x="4284663" y="4365625"/>
            <a:ext cx="3384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baseline="-3000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 - relative release of Cs;</a:t>
            </a:r>
            <a:endParaRPr lang="ru-RU" sz="1600">
              <a:latin typeface="Times New Roman" pitchFamily="18" charset="0"/>
            </a:endParaRPr>
          </a:p>
          <a:p>
            <a:pPr algn="just"/>
            <a:r>
              <a:rPr lang="en-US" sz="1600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i="1" baseline="-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– photopeak area at the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coordinate.</a:t>
            </a:r>
          </a:p>
        </p:txBody>
      </p:sp>
      <p:sp>
        <p:nvSpPr>
          <p:cNvPr id="70944" name="Rectangle 288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                  </a:t>
            </a:r>
            <a:fld id="{418688E5-1D81-45C4-8A30-2379C2BCCE96}" type="slidenum">
              <a:rPr lang="en-US" sz="1400" i="1"/>
              <a:pPr eaLnBrk="0" hangingPunct="0"/>
              <a:t>10</a:t>
            </a:fld>
            <a:endParaRPr lang="ru-RU" sz="1400" i="1"/>
          </a:p>
        </p:txBody>
      </p:sp>
      <p:pic>
        <p:nvPicPr>
          <p:cNvPr id="70945" name="Picture 289" descr="Znak_RIAR_цв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19188" y="476250"/>
            <a:ext cx="6481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Determination of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 baseline="30000">
                <a:latin typeface="Times New Roman" pitchFamily="18" charset="0"/>
              </a:rPr>
              <a:t>85</a:t>
            </a:r>
            <a:r>
              <a:rPr lang="en-US" sz="2400" b="1">
                <a:latin typeface="Times New Roman" pitchFamily="18" charset="0"/>
              </a:rPr>
              <a:t>Kr and Xe content in the fuel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11188" y="1125538"/>
            <a:ext cx="8137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600">
                <a:latin typeface="Times New Roman" pitchFamily="18" charset="0"/>
                <a:cs typeface="Times New Roman" pitchFamily="18" charset="0"/>
              </a:rPr>
              <a:t>The content of 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Kr and Xe in the reference sample is assumed as the initial 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Kr specific activity </a:t>
            </a:r>
            <a:r>
              <a:rPr lang="ru-RU" sz="1600" i="1">
                <a:solidFill>
                  <a:srgbClr val="FF3300"/>
                </a:solidFill>
                <a:latin typeface="Times New Roman" pitchFamily="18" charset="0"/>
              </a:rPr>
              <a:t>А</a:t>
            </a:r>
            <a:r>
              <a:rPr lang="en-US" sz="1600" i="1" baseline="-25000">
                <a:solidFill>
                  <a:srgbClr val="FF3300"/>
                </a:solidFill>
                <a:latin typeface="Times New Roman" pitchFamily="18" charset="0"/>
              </a:rPr>
              <a:t>ref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>
                <a:latin typeface="Times New Roman" pitchFamily="18" charset="0"/>
              </a:rPr>
              <a:t>initial specific volume of the xenon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Times New Roman" pitchFamily="18" charset="0"/>
              </a:rPr>
              <a:t>V</a:t>
            </a:r>
            <a:r>
              <a:rPr lang="en-US" sz="1600" i="1" baseline="-25000">
                <a:latin typeface="Times New Roman" pitchFamily="18" charset="0"/>
              </a:rPr>
              <a:t>Xe</a:t>
            </a:r>
            <a:r>
              <a:rPr lang="en-US" sz="1600" i="1">
                <a:latin typeface="Times New Roman" pitchFamily="18" charset="0"/>
              </a:rPr>
              <a:t> </a:t>
            </a:r>
            <a:r>
              <a:rPr lang="en-US" sz="1600" i="1" baseline="-25000">
                <a:latin typeface="Times New Roman" pitchFamily="18" charset="0"/>
              </a:rPr>
              <a:t>ref</a:t>
            </a:r>
            <a:r>
              <a:rPr lang="en-US" sz="1600">
                <a:latin typeface="Times New Roman" pitchFamily="18" charset="0"/>
              </a:rPr>
              <a:t>  and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calculated on the basis of the results of the experiment on dissolution of the fuel reference sample</a:t>
            </a:r>
            <a:r>
              <a:rPr lang="en-US" sz="1600"/>
              <a:t>.</a:t>
            </a:r>
            <a:r>
              <a:rPr lang="ru-RU" sz="1600"/>
              <a:t> </a:t>
            </a:r>
          </a:p>
        </p:txBody>
      </p:sp>
      <p:sp>
        <p:nvSpPr>
          <p:cNvPr id="13171" name="Text Box 883"/>
          <p:cNvSpPr txBox="1">
            <a:spLocks noChangeArrowheads="1"/>
          </p:cNvSpPr>
          <p:nvPr/>
        </p:nvSpPr>
        <p:spPr bwMode="auto">
          <a:xfrm>
            <a:off x="2800350" y="3957638"/>
            <a:ext cx="1149350" cy="5064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fuel sample at moving bowl</a:t>
            </a:r>
            <a:endParaRPr lang="ru-RU"/>
          </a:p>
        </p:txBody>
      </p:sp>
      <p:sp>
        <p:nvSpPr>
          <p:cNvPr id="13172" name="Line 884"/>
          <p:cNvSpPr>
            <a:spLocks noChangeShapeType="1"/>
          </p:cNvSpPr>
          <p:nvPr/>
        </p:nvSpPr>
        <p:spPr bwMode="auto">
          <a:xfrm>
            <a:off x="4806950" y="3221038"/>
            <a:ext cx="5048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73" name="Line 885"/>
          <p:cNvSpPr>
            <a:spLocks noChangeShapeType="1"/>
          </p:cNvSpPr>
          <p:nvPr/>
        </p:nvSpPr>
        <p:spPr bwMode="auto">
          <a:xfrm>
            <a:off x="7264400" y="3227388"/>
            <a:ext cx="1588" cy="17367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74" name="Text Box 886"/>
          <p:cNvSpPr txBox="1">
            <a:spLocks noChangeArrowheads="1"/>
          </p:cNvSpPr>
          <p:nvPr/>
        </p:nvSpPr>
        <p:spPr bwMode="auto">
          <a:xfrm>
            <a:off x="5148263" y="5967413"/>
            <a:ext cx="1223962" cy="238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mass flow meter</a:t>
            </a:r>
            <a:endParaRPr lang="ru-RU"/>
          </a:p>
        </p:txBody>
      </p:sp>
      <p:sp>
        <p:nvSpPr>
          <p:cNvPr id="13176" name="Text Box 888"/>
          <p:cNvSpPr txBox="1">
            <a:spLocks noChangeArrowheads="1"/>
          </p:cNvSpPr>
          <p:nvPr/>
        </p:nvSpPr>
        <p:spPr bwMode="auto">
          <a:xfrm>
            <a:off x="5940425" y="3786188"/>
            <a:ext cx="995363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bubblers</a:t>
            </a:r>
            <a:endParaRPr lang="ru-RU"/>
          </a:p>
        </p:txBody>
      </p:sp>
      <p:sp>
        <p:nvSpPr>
          <p:cNvPr id="13184" name="Line 896"/>
          <p:cNvSpPr>
            <a:spLocks noChangeShapeType="1"/>
          </p:cNvSpPr>
          <p:nvPr/>
        </p:nvSpPr>
        <p:spPr bwMode="auto">
          <a:xfrm>
            <a:off x="5338763" y="5200650"/>
            <a:ext cx="508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86" name="Line 898"/>
          <p:cNvSpPr>
            <a:spLocks noChangeShapeType="1"/>
          </p:cNvSpPr>
          <p:nvPr/>
        </p:nvSpPr>
        <p:spPr bwMode="auto">
          <a:xfrm flipH="1">
            <a:off x="5340350" y="5840413"/>
            <a:ext cx="2016125" cy="63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87" name="Line 899"/>
          <p:cNvSpPr>
            <a:spLocks noChangeShapeType="1"/>
          </p:cNvSpPr>
          <p:nvPr/>
        </p:nvSpPr>
        <p:spPr bwMode="auto">
          <a:xfrm flipV="1">
            <a:off x="7377113" y="4373563"/>
            <a:ext cx="4778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88" name="Rectangle 900"/>
          <p:cNvSpPr>
            <a:spLocks noChangeArrowheads="1"/>
          </p:cNvSpPr>
          <p:nvPr/>
        </p:nvSpPr>
        <p:spPr bwMode="auto">
          <a:xfrm>
            <a:off x="6732588" y="5967413"/>
            <a:ext cx="1371600" cy="269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en-US" sz="1100"/>
              <a:t>mass spectrometer</a:t>
            </a:r>
            <a:endParaRPr lang="ru-RU"/>
          </a:p>
        </p:txBody>
      </p:sp>
      <p:sp>
        <p:nvSpPr>
          <p:cNvPr id="13189" name="Rectangle 901"/>
          <p:cNvSpPr>
            <a:spLocks noChangeArrowheads="1"/>
          </p:cNvSpPr>
          <p:nvPr/>
        </p:nvSpPr>
        <p:spPr bwMode="auto">
          <a:xfrm flipH="1">
            <a:off x="2843213" y="2997200"/>
            <a:ext cx="312737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en-US" sz="1100" i="1"/>
              <a:t>Ar</a:t>
            </a:r>
            <a:endParaRPr lang="ru-RU" i="1"/>
          </a:p>
        </p:txBody>
      </p:sp>
      <p:sp>
        <p:nvSpPr>
          <p:cNvPr id="13201" name="Line 913"/>
          <p:cNvSpPr>
            <a:spLocks noChangeShapeType="1"/>
          </p:cNvSpPr>
          <p:nvPr/>
        </p:nvSpPr>
        <p:spPr bwMode="auto">
          <a:xfrm flipH="1">
            <a:off x="2225675" y="5084763"/>
            <a:ext cx="3302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09" name="Text Box 921"/>
          <p:cNvSpPr txBox="1">
            <a:spLocks noChangeArrowheads="1"/>
          </p:cNvSpPr>
          <p:nvPr/>
        </p:nvSpPr>
        <p:spPr bwMode="auto">
          <a:xfrm>
            <a:off x="4914900" y="2643188"/>
            <a:ext cx="533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TC</a:t>
            </a:r>
            <a:endParaRPr lang="ru-RU"/>
          </a:p>
        </p:txBody>
      </p:sp>
      <p:sp>
        <p:nvSpPr>
          <p:cNvPr id="13210" name="Text Box 922"/>
          <p:cNvSpPr txBox="1">
            <a:spLocks noChangeArrowheads="1"/>
          </p:cNvSpPr>
          <p:nvPr/>
        </p:nvSpPr>
        <p:spPr bwMode="auto">
          <a:xfrm>
            <a:off x="3132138" y="3395663"/>
            <a:ext cx="769937" cy="238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heater</a:t>
            </a:r>
            <a:endParaRPr lang="ru-RU"/>
          </a:p>
        </p:txBody>
      </p:sp>
      <p:sp>
        <p:nvSpPr>
          <p:cNvPr id="13211" name="Text Box 923"/>
          <p:cNvSpPr txBox="1">
            <a:spLocks noChangeArrowheads="1"/>
          </p:cNvSpPr>
          <p:nvPr/>
        </p:nvSpPr>
        <p:spPr bwMode="auto">
          <a:xfrm>
            <a:off x="2570163" y="2601913"/>
            <a:ext cx="1425575" cy="395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dissolution device</a:t>
            </a:r>
            <a:endParaRPr lang="ru-RU"/>
          </a:p>
        </p:txBody>
      </p:sp>
      <p:sp>
        <p:nvSpPr>
          <p:cNvPr id="13212" name="Text Box 924"/>
          <p:cNvSpPr txBox="1">
            <a:spLocks noChangeArrowheads="1"/>
          </p:cNvSpPr>
          <p:nvPr/>
        </p:nvSpPr>
        <p:spPr bwMode="auto">
          <a:xfrm>
            <a:off x="7285038" y="3443288"/>
            <a:ext cx="7429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filter</a:t>
            </a:r>
            <a:endParaRPr lang="ru-RU"/>
          </a:p>
        </p:txBody>
      </p:sp>
      <p:sp>
        <p:nvSpPr>
          <p:cNvPr id="13213" name="Rectangle 925"/>
          <p:cNvSpPr>
            <a:spLocks noChangeArrowheads="1"/>
          </p:cNvSpPr>
          <p:nvPr/>
        </p:nvSpPr>
        <p:spPr bwMode="auto">
          <a:xfrm>
            <a:off x="7216775" y="3425825"/>
            <a:ext cx="96838" cy="2889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14" name="Line 926"/>
          <p:cNvSpPr>
            <a:spLocks noChangeShapeType="1"/>
          </p:cNvSpPr>
          <p:nvPr/>
        </p:nvSpPr>
        <p:spPr bwMode="auto">
          <a:xfrm flipH="1" flipV="1">
            <a:off x="3694113" y="2817813"/>
            <a:ext cx="525462" cy="20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15" name="Line 927"/>
          <p:cNvSpPr>
            <a:spLocks noChangeShapeType="1"/>
          </p:cNvSpPr>
          <p:nvPr/>
        </p:nvSpPr>
        <p:spPr bwMode="auto">
          <a:xfrm flipH="1">
            <a:off x="2627313" y="2817813"/>
            <a:ext cx="1071562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16" name="Line 928"/>
          <p:cNvSpPr>
            <a:spLocks noChangeShapeType="1"/>
          </p:cNvSpPr>
          <p:nvPr/>
        </p:nvSpPr>
        <p:spPr bwMode="auto">
          <a:xfrm>
            <a:off x="5788025" y="3228975"/>
            <a:ext cx="14859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17" name="Oval 929"/>
          <p:cNvSpPr>
            <a:spLocks noChangeArrowheads="1"/>
          </p:cNvSpPr>
          <p:nvPr/>
        </p:nvSpPr>
        <p:spPr bwMode="auto">
          <a:xfrm>
            <a:off x="4429125" y="2805113"/>
            <a:ext cx="88900" cy="889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18" name="Line 930"/>
          <p:cNvSpPr>
            <a:spLocks noChangeShapeType="1"/>
          </p:cNvSpPr>
          <p:nvPr/>
        </p:nvSpPr>
        <p:spPr bwMode="auto">
          <a:xfrm>
            <a:off x="5332413" y="3817938"/>
            <a:ext cx="563562" cy="195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19" name="Line 931"/>
          <p:cNvSpPr>
            <a:spLocks noChangeShapeType="1"/>
          </p:cNvSpPr>
          <p:nvPr/>
        </p:nvSpPr>
        <p:spPr bwMode="auto">
          <a:xfrm>
            <a:off x="5895975" y="4011613"/>
            <a:ext cx="742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0" name="Line 932"/>
          <p:cNvSpPr>
            <a:spLocks noChangeShapeType="1"/>
          </p:cNvSpPr>
          <p:nvPr/>
        </p:nvSpPr>
        <p:spPr bwMode="auto">
          <a:xfrm>
            <a:off x="5686425" y="3803650"/>
            <a:ext cx="20955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" name="Rectangle 933"/>
          <p:cNvSpPr>
            <a:spLocks noChangeArrowheads="1"/>
          </p:cNvSpPr>
          <p:nvPr/>
        </p:nvSpPr>
        <p:spPr bwMode="auto">
          <a:xfrm>
            <a:off x="5238750" y="3444875"/>
            <a:ext cx="101600" cy="423863"/>
          </a:xfrm>
          <a:prstGeom prst="rect">
            <a:avLst/>
          </a:prstGeom>
          <a:gradFill rotWithShape="1">
            <a:gsLst>
              <a:gs pos="0">
                <a:srgbClr val="808080">
                  <a:alpha val="80000"/>
                </a:srgbClr>
              </a:gs>
              <a:gs pos="50000">
                <a:srgbClr val="FFFFFF">
                  <a:alpha val="80000"/>
                </a:srgbClr>
              </a:gs>
              <a:gs pos="100000">
                <a:srgbClr val="808080">
                  <a:alpha val="80000"/>
                </a:srgbClr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2" name="Rectangle 934"/>
          <p:cNvSpPr>
            <a:spLocks noChangeArrowheads="1"/>
          </p:cNvSpPr>
          <p:nvPr/>
        </p:nvSpPr>
        <p:spPr bwMode="auto">
          <a:xfrm>
            <a:off x="5200650" y="3379788"/>
            <a:ext cx="176213" cy="6667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3" name="Line 935"/>
          <p:cNvSpPr>
            <a:spLocks noChangeShapeType="1"/>
          </p:cNvSpPr>
          <p:nvPr/>
        </p:nvSpPr>
        <p:spPr bwMode="auto">
          <a:xfrm flipV="1">
            <a:off x="5289550" y="3221038"/>
            <a:ext cx="0" cy="1587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4" name="Line 936"/>
          <p:cNvSpPr>
            <a:spLocks noChangeShapeType="1"/>
          </p:cNvSpPr>
          <p:nvPr/>
        </p:nvSpPr>
        <p:spPr bwMode="auto">
          <a:xfrm flipV="1">
            <a:off x="5443538" y="3219450"/>
            <a:ext cx="0" cy="2762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5" name="Rectangle 937"/>
          <p:cNvSpPr>
            <a:spLocks noChangeArrowheads="1"/>
          </p:cNvSpPr>
          <p:nvPr/>
        </p:nvSpPr>
        <p:spPr bwMode="auto">
          <a:xfrm>
            <a:off x="5594350" y="3444875"/>
            <a:ext cx="101600" cy="423863"/>
          </a:xfrm>
          <a:prstGeom prst="rect">
            <a:avLst/>
          </a:prstGeom>
          <a:gradFill rotWithShape="1">
            <a:gsLst>
              <a:gs pos="0">
                <a:srgbClr val="808080">
                  <a:alpha val="80000"/>
                </a:srgbClr>
              </a:gs>
              <a:gs pos="50000">
                <a:srgbClr val="FFFFFF">
                  <a:alpha val="80000"/>
                </a:srgbClr>
              </a:gs>
              <a:gs pos="100000">
                <a:srgbClr val="808080">
                  <a:alpha val="80000"/>
                </a:srgbClr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6" name="Rectangle 938"/>
          <p:cNvSpPr>
            <a:spLocks noChangeArrowheads="1"/>
          </p:cNvSpPr>
          <p:nvPr/>
        </p:nvSpPr>
        <p:spPr bwMode="auto">
          <a:xfrm>
            <a:off x="5556250" y="3379788"/>
            <a:ext cx="176213" cy="6667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7" name="Line 939"/>
          <p:cNvSpPr>
            <a:spLocks noChangeShapeType="1"/>
          </p:cNvSpPr>
          <p:nvPr/>
        </p:nvSpPr>
        <p:spPr bwMode="auto">
          <a:xfrm flipV="1">
            <a:off x="5645150" y="3219450"/>
            <a:ext cx="0" cy="1603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8" name="Line 940"/>
          <p:cNvSpPr>
            <a:spLocks noChangeShapeType="1"/>
          </p:cNvSpPr>
          <p:nvPr/>
        </p:nvSpPr>
        <p:spPr bwMode="auto">
          <a:xfrm flipH="1" flipV="1">
            <a:off x="5794375" y="3217863"/>
            <a:ext cx="3175" cy="2778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9" name="Line 941"/>
          <p:cNvSpPr>
            <a:spLocks noChangeShapeType="1"/>
          </p:cNvSpPr>
          <p:nvPr/>
        </p:nvSpPr>
        <p:spPr bwMode="auto">
          <a:xfrm>
            <a:off x="5441950" y="3224213"/>
            <a:ext cx="2000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0" name="Line 942"/>
          <p:cNvSpPr>
            <a:spLocks noChangeShapeType="1"/>
          </p:cNvSpPr>
          <p:nvPr/>
        </p:nvSpPr>
        <p:spPr bwMode="auto">
          <a:xfrm flipH="1">
            <a:off x="5340350" y="3500438"/>
            <a:ext cx="1047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1" name="Line 943"/>
          <p:cNvSpPr>
            <a:spLocks noChangeShapeType="1"/>
          </p:cNvSpPr>
          <p:nvPr/>
        </p:nvSpPr>
        <p:spPr bwMode="auto">
          <a:xfrm flipH="1">
            <a:off x="5692775" y="3490913"/>
            <a:ext cx="1047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2" name="Rectangle 944" descr="10%"/>
          <p:cNvSpPr>
            <a:spLocks noChangeArrowheads="1"/>
          </p:cNvSpPr>
          <p:nvPr/>
        </p:nvSpPr>
        <p:spPr bwMode="auto">
          <a:xfrm>
            <a:off x="5240338" y="3554413"/>
            <a:ext cx="101600" cy="319087"/>
          </a:xfrm>
          <a:prstGeom prst="rect">
            <a:avLst/>
          </a:prstGeom>
          <a:pattFill prst="pct10">
            <a:fgClr>
              <a:srgbClr val="000000"/>
            </a:fgClr>
            <a:bgClr>
              <a:srgbClr val="CCFFFF"/>
            </a:bgClr>
          </a:patt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33" name="Line 945"/>
          <p:cNvSpPr>
            <a:spLocks noChangeShapeType="1"/>
          </p:cNvSpPr>
          <p:nvPr/>
        </p:nvSpPr>
        <p:spPr bwMode="auto">
          <a:xfrm>
            <a:off x="5283200" y="3443288"/>
            <a:ext cx="0" cy="3603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4" name="Rectangle 946" descr="10%"/>
          <p:cNvSpPr>
            <a:spLocks noChangeArrowheads="1"/>
          </p:cNvSpPr>
          <p:nvPr/>
        </p:nvSpPr>
        <p:spPr bwMode="auto">
          <a:xfrm>
            <a:off x="5597525" y="3554413"/>
            <a:ext cx="92075" cy="319087"/>
          </a:xfrm>
          <a:prstGeom prst="rect">
            <a:avLst/>
          </a:prstGeom>
          <a:pattFill prst="pct10">
            <a:fgClr>
              <a:srgbClr val="000000"/>
            </a:fgClr>
            <a:bgClr>
              <a:srgbClr val="CCFFFF"/>
            </a:bgClr>
          </a:patt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35" name="Line 947"/>
          <p:cNvSpPr>
            <a:spLocks noChangeShapeType="1"/>
          </p:cNvSpPr>
          <p:nvPr/>
        </p:nvSpPr>
        <p:spPr bwMode="auto">
          <a:xfrm>
            <a:off x="5645150" y="3443288"/>
            <a:ext cx="0" cy="3603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6" name="Line 948"/>
          <p:cNvSpPr>
            <a:spLocks noChangeShapeType="1"/>
          </p:cNvSpPr>
          <p:nvPr/>
        </p:nvSpPr>
        <p:spPr bwMode="auto">
          <a:xfrm flipH="1" flipV="1">
            <a:off x="3663950" y="3605213"/>
            <a:ext cx="360363" cy="15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7" name="Line 949"/>
          <p:cNvSpPr>
            <a:spLocks noChangeShapeType="1"/>
          </p:cNvSpPr>
          <p:nvPr/>
        </p:nvSpPr>
        <p:spPr bwMode="auto">
          <a:xfrm flipH="1">
            <a:off x="3143250" y="3605213"/>
            <a:ext cx="520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8" name="Rectangle 950"/>
          <p:cNvSpPr>
            <a:spLocks noChangeArrowheads="1"/>
          </p:cNvSpPr>
          <p:nvPr/>
        </p:nvSpPr>
        <p:spPr bwMode="auto">
          <a:xfrm>
            <a:off x="4149725" y="3159125"/>
            <a:ext cx="654050" cy="979488"/>
          </a:xfrm>
          <a:prstGeom prst="rect">
            <a:avLst/>
          </a:prstGeom>
          <a:gradFill rotWithShape="1">
            <a:gsLst>
              <a:gs pos="0">
                <a:srgbClr val="C0C0C0">
                  <a:alpha val="60001"/>
                </a:srgbClr>
              </a:gs>
              <a:gs pos="50000">
                <a:srgbClr val="FFFFFF">
                  <a:alpha val="80000"/>
                </a:srgbClr>
              </a:gs>
              <a:gs pos="100000">
                <a:srgbClr val="C0C0C0">
                  <a:alpha val="60001"/>
                </a:srgbClr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3239" name="Group 951"/>
          <p:cNvGrpSpPr>
            <a:grpSpLocks/>
          </p:cNvGrpSpPr>
          <p:nvPr/>
        </p:nvGrpSpPr>
        <p:grpSpPr bwMode="auto">
          <a:xfrm>
            <a:off x="4851400" y="3673475"/>
            <a:ext cx="76200" cy="446088"/>
            <a:chOff x="8176" y="3780"/>
            <a:chExt cx="84" cy="532"/>
          </a:xfrm>
        </p:grpSpPr>
        <p:sp>
          <p:nvSpPr>
            <p:cNvPr id="13240" name="Oval 952"/>
            <p:cNvSpPr>
              <a:spLocks noChangeArrowheads="1"/>
            </p:cNvSpPr>
            <p:nvPr/>
          </p:nvSpPr>
          <p:spPr bwMode="auto">
            <a:xfrm>
              <a:off x="8176" y="3780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41" name="Oval 953"/>
            <p:cNvSpPr>
              <a:spLocks noChangeArrowheads="1"/>
            </p:cNvSpPr>
            <p:nvPr/>
          </p:nvSpPr>
          <p:spPr bwMode="auto">
            <a:xfrm>
              <a:off x="8176" y="3892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42" name="Oval 954"/>
            <p:cNvSpPr>
              <a:spLocks noChangeArrowheads="1"/>
            </p:cNvSpPr>
            <p:nvPr/>
          </p:nvSpPr>
          <p:spPr bwMode="auto">
            <a:xfrm>
              <a:off x="8176" y="4004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43" name="Oval 955"/>
            <p:cNvSpPr>
              <a:spLocks noChangeArrowheads="1"/>
            </p:cNvSpPr>
            <p:nvPr/>
          </p:nvSpPr>
          <p:spPr bwMode="auto">
            <a:xfrm>
              <a:off x="8176" y="4116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44" name="Oval 956"/>
            <p:cNvSpPr>
              <a:spLocks noChangeArrowheads="1"/>
            </p:cNvSpPr>
            <p:nvPr/>
          </p:nvSpPr>
          <p:spPr bwMode="auto">
            <a:xfrm>
              <a:off x="8176" y="4228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245" name="Group 957"/>
          <p:cNvGrpSpPr>
            <a:grpSpLocks/>
          </p:cNvGrpSpPr>
          <p:nvPr/>
        </p:nvGrpSpPr>
        <p:grpSpPr bwMode="auto">
          <a:xfrm>
            <a:off x="4029075" y="3673475"/>
            <a:ext cx="76200" cy="446088"/>
            <a:chOff x="8176" y="3780"/>
            <a:chExt cx="84" cy="532"/>
          </a:xfrm>
        </p:grpSpPr>
        <p:sp>
          <p:nvSpPr>
            <p:cNvPr id="13246" name="Oval 958"/>
            <p:cNvSpPr>
              <a:spLocks noChangeArrowheads="1"/>
            </p:cNvSpPr>
            <p:nvPr/>
          </p:nvSpPr>
          <p:spPr bwMode="auto">
            <a:xfrm>
              <a:off x="8176" y="3780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47" name="Oval 959"/>
            <p:cNvSpPr>
              <a:spLocks noChangeArrowheads="1"/>
            </p:cNvSpPr>
            <p:nvPr/>
          </p:nvSpPr>
          <p:spPr bwMode="auto">
            <a:xfrm>
              <a:off x="8176" y="3892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48" name="Oval 960"/>
            <p:cNvSpPr>
              <a:spLocks noChangeArrowheads="1"/>
            </p:cNvSpPr>
            <p:nvPr/>
          </p:nvSpPr>
          <p:spPr bwMode="auto">
            <a:xfrm>
              <a:off x="8176" y="4004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49" name="Oval 961"/>
            <p:cNvSpPr>
              <a:spLocks noChangeArrowheads="1"/>
            </p:cNvSpPr>
            <p:nvPr/>
          </p:nvSpPr>
          <p:spPr bwMode="auto">
            <a:xfrm>
              <a:off x="8176" y="4116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50" name="Oval 962"/>
            <p:cNvSpPr>
              <a:spLocks noChangeArrowheads="1"/>
            </p:cNvSpPr>
            <p:nvPr/>
          </p:nvSpPr>
          <p:spPr bwMode="auto">
            <a:xfrm>
              <a:off x="8176" y="4228"/>
              <a:ext cx="84" cy="84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251" name="Rectangle 963" descr="10%"/>
          <p:cNvSpPr>
            <a:spLocks noChangeArrowheads="1"/>
          </p:cNvSpPr>
          <p:nvPr/>
        </p:nvSpPr>
        <p:spPr bwMode="auto">
          <a:xfrm>
            <a:off x="4151313" y="3717925"/>
            <a:ext cx="649287" cy="419100"/>
          </a:xfrm>
          <a:prstGeom prst="rect">
            <a:avLst/>
          </a:prstGeom>
          <a:pattFill prst="pct10">
            <a:fgClr>
              <a:srgbClr val="000000"/>
            </a:fgClr>
            <a:bgClr>
              <a:srgbClr val="CCFFFF"/>
            </a:bgClr>
          </a:patt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52" name="Line 964"/>
          <p:cNvSpPr>
            <a:spLocks noChangeShapeType="1"/>
          </p:cNvSpPr>
          <p:nvPr/>
        </p:nvSpPr>
        <p:spPr bwMode="auto">
          <a:xfrm>
            <a:off x="4249738" y="3932238"/>
            <a:ext cx="0" cy="1158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53" name="Line 965"/>
          <p:cNvSpPr>
            <a:spLocks noChangeShapeType="1"/>
          </p:cNvSpPr>
          <p:nvPr/>
        </p:nvSpPr>
        <p:spPr bwMode="auto">
          <a:xfrm>
            <a:off x="4249738" y="4049713"/>
            <a:ext cx="441325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54" name="Line 966"/>
          <p:cNvSpPr>
            <a:spLocks noChangeShapeType="1"/>
          </p:cNvSpPr>
          <p:nvPr/>
        </p:nvSpPr>
        <p:spPr bwMode="auto">
          <a:xfrm flipH="1">
            <a:off x="2771775" y="5084763"/>
            <a:ext cx="10080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55" name="Rectangle 967"/>
          <p:cNvSpPr>
            <a:spLocks noChangeArrowheads="1"/>
          </p:cNvSpPr>
          <p:nvPr/>
        </p:nvSpPr>
        <p:spPr bwMode="auto">
          <a:xfrm>
            <a:off x="1177925" y="5649913"/>
            <a:ext cx="247650" cy="76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57" name="Line 969"/>
          <p:cNvSpPr>
            <a:spLocks noChangeShapeType="1"/>
          </p:cNvSpPr>
          <p:nvPr/>
        </p:nvSpPr>
        <p:spPr bwMode="auto">
          <a:xfrm flipV="1">
            <a:off x="7378700" y="4370388"/>
            <a:ext cx="1588" cy="14859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60" name="Line 972"/>
          <p:cNvSpPr>
            <a:spLocks noChangeShapeType="1"/>
          </p:cNvSpPr>
          <p:nvPr/>
        </p:nvSpPr>
        <p:spPr bwMode="auto">
          <a:xfrm>
            <a:off x="4206875" y="3221038"/>
            <a:ext cx="0" cy="825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61" name="Rectangle 973"/>
          <p:cNvSpPr>
            <a:spLocks noChangeArrowheads="1"/>
          </p:cNvSpPr>
          <p:nvPr/>
        </p:nvSpPr>
        <p:spPr bwMode="auto">
          <a:xfrm>
            <a:off x="4505325" y="3963988"/>
            <a:ext cx="130175" cy="5715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262" name="Group 974"/>
          <p:cNvGrpSpPr>
            <a:grpSpLocks/>
          </p:cNvGrpSpPr>
          <p:nvPr/>
        </p:nvGrpSpPr>
        <p:grpSpPr bwMode="auto">
          <a:xfrm>
            <a:off x="4743450" y="2686050"/>
            <a:ext cx="173038" cy="1352550"/>
            <a:chOff x="3080" y="2044"/>
            <a:chExt cx="532" cy="4172"/>
          </a:xfrm>
        </p:grpSpPr>
        <p:sp>
          <p:nvSpPr>
            <p:cNvPr id="13263" name="Line 975"/>
            <p:cNvSpPr>
              <a:spLocks noChangeShapeType="1"/>
            </p:cNvSpPr>
            <p:nvPr/>
          </p:nvSpPr>
          <p:spPr bwMode="auto">
            <a:xfrm>
              <a:off x="3080" y="2464"/>
              <a:ext cx="0" cy="375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64" name="Line 976"/>
            <p:cNvSpPr>
              <a:spLocks noChangeShapeType="1"/>
            </p:cNvSpPr>
            <p:nvPr/>
          </p:nvSpPr>
          <p:spPr bwMode="auto">
            <a:xfrm flipH="1">
              <a:off x="3080" y="2156"/>
              <a:ext cx="392" cy="3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65" name="Oval 977"/>
            <p:cNvSpPr>
              <a:spLocks noChangeArrowheads="1"/>
            </p:cNvSpPr>
            <p:nvPr/>
          </p:nvSpPr>
          <p:spPr bwMode="auto">
            <a:xfrm>
              <a:off x="3388" y="2072"/>
              <a:ext cx="168" cy="16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66" name="Line 978"/>
            <p:cNvSpPr>
              <a:spLocks noChangeShapeType="1"/>
            </p:cNvSpPr>
            <p:nvPr/>
          </p:nvSpPr>
          <p:spPr bwMode="auto">
            <a:xfrm>
              <a:off x="3360" y="2044"/>
              <a:ext cx="252" cy="2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67" name="Line 979"/>
            <p:cNvSpPr>
              <a:spLocks noChangeShapeType="1"/>
            </p:cNvSpPr>
            <p:nvPr/>
          </p:nvSpPr>
          <p:spPr bwMode="auto">
            <a:xfrm flipH="1">
              <a:off x="3080" y="2492"/>
              <a:ext cx="392" cy="3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68" name="Oval 980"/>
            <p:cNvSpPr>
              <a:spLocks noChangeArrowheads="1"/>
            </p:cNvSpPr>
            <p:nvPr/>
          </p:nvSpPr>
          <p:spPr bwMode="auto">
            <a:xfrm>
              <a:off x="3388" y="2408"/>
              <a:ext cx="168" cy="16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69" name="Line 981"/>
            <p:cNvSpPr>
              <a:spLocks noChangeShapeType="1"/>
            </p:cNvSpPr>
            <p:nvPr/>
          </p:nvSpPr>
          <p:spPr bwMode="auto">
            <a:xfrm>
              <a:off x="3360" y="2408"/>
              <a:ext cx="252" cy="2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270" name="Line 982"/>
          <p:cNvSpPr>
            <a:spLocks noChangeShapeType="1"/>
          </p:cNvSpPr>
          <p:nvPr/>
        </p:nvSpPr>
        <p:spPr bwMode="auto">
          <a:xfrm>
            <a:off x="4691063" y="3935413"/>
            <a:ext cx="0" cy="1158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71" name="Line 983"/>
          <p:cNvSpPr>
            <a:spLocks noChangeShapeType="1"/>
          </p:cNvSpPr>
          <p:nvPr/>
        </p:nvSpPr>
        <p:spPr bwMode="auto">
          <a:xfrm flipV="1">
            <a:off x="4473575" y="2894013"/>
            <a:ext cx="0" cy="11557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72" name="Rectangle 984"/>
          <p:cNvSpPr>
            <a:spLocks noChangeArrowheads="1"/>
          </p:cNvSpPr>
          <p:nvPr/>
        </p:nvSpPr>
        <p:spPr bwMode="auto">
          <a:xfrm>
            <a:off x="4064000" y="3033713"/>
            <a:ext cx="814388" cy="12541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73" name="Line 985"/>
          <p:cNvSpPr>
            <a:spLocks noChangeShapeType="1"/>
          </p:cNvSpPr>
          <p:nvPr/>
        </p:nvSpPr>
        <p:spPr bwMode="auto">
          <a:xfrm flipV="1">
            <a:off x="3962400" y="3998913"/>
            <a:ext cx="615950" cy="35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74" name="Line 986"/>
          <p:cNvSpPr>
            <a:spLocks noChangeShapeType="1"/>
          </p:cNvSpPr>
          <p:nvPr/>
        </p:nvSpPr>
        <p:spPr bwMode="auto">
          <a:xfrm flipH="1">
            <a:off x="2800350" y="4346575"/>
            <a:ext cx="1177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75" name="Line 987"/>
          <p:cNvSpPr>
            <a:spLocks noChangeShapeType="1"/>
          </p:cNvSpPr>
          <p:nvPr/>
        </p:nvSpPr>
        <p:spPr bwMode="auto">
          <a:xfrm>
            <a:off x="2239963" y="3228975"/>
            <a:ext cx="19621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76" name="Rectangle 988"/>
          <p:cNvSpPr>
            <a:spLocks noChangeArrowheads="1"/>
          </p:cNvSpPr>
          <p:nvPr/>
        </p:nvSpPr>
        <p:spPr bwMode="auto">
          <a:xfrm>
            <a:off x="4310063" y="4884738"/>
            <a:ext cx="682625" cy="374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en-US" sz="1100"/>
              <a:t>Ge(Li) - detector</a:t>
            </a:r>
            <a:endParaRPr lang="ru-RU"/>
          </a:p>
        </p:txBody>
      </p:sp>
      <p:sp>
        <p:nvSpPr>
          <p:cNvPr id="13277" name="Line 989"/>
          <p:cNvSpPr>
            <a:spLocks noChangeShapeType="1"/>
          </p:cNvSpPr>
          <p:nvPr/>
        </p:nvSpPr>
        <p:spPr bwMode="auto">
          <a:xfrm>
            <a:off x="2235200" y="3219450"/>
            <a:ext cx="0" cy="1865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80" name="Text Box 992"/>
          <p:cNvSpPr txBox="1">
            <a:spLocks noChangeArrowheads="1"/>
          </p:cNvSpPr>
          <p:nvPr/>
        </p:nvSpPr>
        <p:spPr bwMode="auto">
          <a:xfrm>
            <a:off x="1763713" y="5229225"/>
            <a:ext cx="1485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mass flow controller</a:t>
            </a:r>
            <a:endParaRPr lang="ru-RU"/>
          </a:p>
        </p:txBody>
      </p:sp>
      <p:sp>
        <p:nvSpPr>
          <p:cNvPr id="13282" name="Line 994"/>
          <p:cNvSpPr>
            <a:spLocks noChangeShapeType="1"/>
          </p:cNvSpPr>
          <p:nvPr/>
        </p:nvSpPr>
        <p:spPr bwMode="auto">
          <a:xfrm>
            <a:off x="1085850" y="4598988"/>
            <a:ext cx="1028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83" name="Line 995"/>
          <p:cNvSpPr>
            <a:spLocks noChangeShapeType="1"/>
          </p:cNvSpPr>
          <p:nvPr/>
        </p:nvSpPr>
        <p:spPr bwMode="auto">
          <a:xfrm>
            <a:off x="2343150" y="4598988"/>
            <a:ext cx="480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84" name="Line 996"/>
          <p:cNvSpPr>
            <a:spLocks noChangeShapeType="1"/>
          </p:cNvSpPr>
          <p:nvPr/>
        </p:nvSpPr>
        <p:spPr bwMode="auto">
          <a:xfrm>
            <a:off x="7486650" y="4598988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85" name="Text Box 997"/>
          <p:cNvSpPr txBox="1">
            <a:spLocks noChangeArrowheads="1"/>
          </p:cNvSpPr>
          <p:nvPr/>
        </p:nvSpPr>
        <p:spPr bwMode="auto">
          <a:xfrm>
            <a:off x="1200150" y="2884488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/>
              <a:t>Hot cell</a:t>
            </a:r>
            <a:endParaRPr lang="ru-RU"/>
          </a:p>
        </p:txBody>
      </p:sp>
      <p:sp>
        <p:nvSpPr>
          <p:cNvPr id="13288" name="Text Box 1000"/>
          <p:cNvSpPr txBox="1">
            <a:spLocks noChangeArrowheads="1"/>
          </p:cNvSpPr>
          <p:nvPr/>
        </p:nvSpPr>
        <p:spPr bwMode="auto">
          <a:xfrm>
            <a:off x="1862138" y="2132013"/>
            <a:ext cx="551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Rig for determination of FP content by fuel dissolution</a:t>
            </a:r>
          </a:p>
        </p:txBody>
      </p:sp>
      <p:grpSp>
        <p:nvGrpSpPr>
          <p:cNvPr id="13311" name="Group 1023"/>
          <p:cNvGrpSpPr>
            <a:grpSpLocks/>
          </p:cNvGrpSpPr>
          <p:nvPr/>
        </p:nvGrpSpPr>
        <p:grpSpPr bwMode="auto">
          <a:xfrm rot="-5400000">
            <a:off x="5232400" y="5000625"/>
            <a:ext cx="268288" cy="147638"/>
            <a:chOff x="3622" y="3235"/>
            <a:chExt cx="420" cy="231"/>
          </a:xfrm>
        </p:grpSpPr>
        <p:sp>
          <p:nvSpPr>
            <p:cNvPr id="51200" name="Oval 1024"/>
            <p:cNvSpPr>
              <a:spLocks noChangeAspect="1" noChangeArrowheads="1"/>
            </p:cNvSpPr>
            <p:nvPr/>
          </p:nvSpPr>
          <p:spPr bwMode="auto">
            <a:xfrm>
              <a:off x="3640" y="3235"/>
              <a:ext cx="125" cy="1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01" name="Oval 1025"/>
            <p:cNvSpPr>
              <a:spLocks noChangeAspect="1" noChangeArrowheads="1"/>
            </p:cNvSpPr>
            <p:nvPr/>
          </p:nvSpPr>
          <p:spPr bwMode="auto">
            <a:xfrm>
              <a:off x="3765" y="3235"/>
              <a:ext cx="125" cy="1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02" name="Oval 1026"/>
            <p:cNvSpPr>
              <a:spLocks noChangeAspect="1" noChangeArrowheads="1"/>
            </p:cNvSpPr>
            <p:nvPr/>
          </p:nvSpPr>
          <p:spPr bwMode="auto">
            <a:xfrm>
              <a:off x="3890" y="3235"/>
              <a:ext cx="125" cy="1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03" name="Rectangle 1027"/>
            <p:cNvSpPr>
              <a:spLocks noChangeArrowheads="1"/>
            </p:cNvSpPr>
            <p:nvPr/>
          </p:nvSpPr>
          <p:spPr bwMode="auto">
            <a:xfrm>
              <a:off x="3622" y="3326"/>
              <a:ext cx="420" cy="1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204" name="Text Box 1028"/>
          <p:cNvSpPr txBox="1">
            <a:spLocks noChangeAspect="1" noChangeArrowheads="1"/>
          </p:cNvSpPr>
          <p:nvPr/>
        </p:nvSpPr>
        <p:spPr bwMode="auto">
          <a:xfrm>
            <a:off x="6632575" y="5661025"/>
            <a:ext cx="460375" cy="29368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72000" rIns="36000" bIns="46800"/>
          <a:lstStyle/>
          <a:p>
            <a:pPr algn="ctr"/>
            <a:r>
              <a:rPr lang="ru-RU" sz="800" b="1">
                <a:solidFill>
                  <a:srgbClr val="000000"/>
                </a:solidFill>
              </a:rPr>
              <a:t> </a:t>
            </a:r>
            <a:r>
              <a:rPr lang="en-US" sz="1000" b="1">
                <a:solidFill>
                  <a:srgbClr val="000000"/>
                </a:solidFill>
              </a:rPr>
              <a:t>MS</a:t>
            </a:r>
            <a:endParaRPr lang="ru-RU" sz="1000"/>
          </a:p>
        </p:txBody>
      </p:sp>
      <p:sp>
        <p:nvSpPr>
          <p:cNvPr id="13278" name="Line 990"/>
          <p:cNvSpPr>
            <a:spLocks noChangeShapeType="1"/>
          </p:cNvSpPr>
          <p:nvPr/>
        </p:nvSpPr>
        <p:spPr bwMode="auto">
          <a:xfrm flipH="1">
            <a:off x="5326063" y="4959350"/>
            <a:ext cx="19431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85" name="Line 897"/>
          <p:cNvSpPr>
            <a:spLocks noChangeShapeType="1"/>
          </p:cNvSpPr>
          <p:nvPr/>
        </p:nvSpPr>
        <p:spPr bwMode="auto">
          <a:xfrm flipH="1">
            <a:off x="5343525" y="5191125"/>
            <a:ext cx="3175" cy="6651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90" name="Rectangle 902"/>
          <p:cNvSpPr>
            <a:spLocks noChangeArrowheads="1"/>
          </p:cNvSpPr>
          <p:nvPr/>
        </p:nvSpPr>
        <p:spPr bwMode="auto">
          <a:xfrm>
            <a:off x="6084888" y="4905375"/>
            <a:ext cx="331787" cy="84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9" name="Text Box 1033"/>
          <p:cNvSpPr txBox="1">
            <a:spLocks noChangeArrowheads="1"/>
          </p:cNvSpPr>
          <p:nvPr/>
        </p:nvSpPr>
        <p:spPr bwMode="auto">
          <a:xfrm>
            <a:off x="5003800" y="4905375"/>
            <a:ext cx="252413" cy="323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/>
          <a:lstStyle/>
          <a:p>
            <a:r>
              <a:rPr lang="ru-RU" sz="16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</a:t>
            </a:r>
            <a:endParaRPr lang="ru-RU" sz="16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215" name="Text Box 1039"/>
          <p:cNvSpPr txBox="1">
            <a:spLocks noChangeAspect="1" noChangeArrowheads="1"/>
          </p:cNvSpPr>
          <p:nvPr/>
        </p:nvSpPr>
        <p:spPr bwMode="auto">
          <a:xfrm>
            <a:off x="1482725" y="4724400"/>
            <a:ext cx="352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800" b="1">
                <a:solidFill>
                  <a:srgbClr val="0000FF"/>
                </a:solidFill>
              </a:rPr>
              <a:t>P 1</a:t>
            </a:r>
            <a:endParaRPr lang="ru-RU"/>
          </a:p>
        </p:txBody>
      </p:sp>
      <p:grpSp>
        <p:nvGrpSpPr>
          <p:cNvPr id="51226" name="Group 1050"/>
          <p:cNvGrpSpPr>
            <a:grpSpLocks/>
          </p:cNvGrpSpPr>
          <p:nvPr/>
        </p:nvGrpSpPr>
        <p:grpSpPr bwMode="auto">
          <a:xfrm>
            <a:off x="1835150" y="4797425"/>
            <a:ext cx="390525" cy="176213"/>
            <a:chOff x="1001" y="3199"/>
            <a:chExt cx="246" cy="111"/>
          </a:xfrm>
        </p:grpSpPr>
        <p:sp>
          <p:nvSpPr>
            <p:cNvPr id="51217" name="Line 1041"/>
            <p:cNvSpPr>
              <a:spLocks noChangeAspect="1" noChangeShapeType="1"/>
            </p:cNvSpPr>
            <p:nvPr/>
          </p:nvSpPr>
          <p:spPr bwMode="auto">
            <a:xfrm rot="16200000" flipH="1">
              <a:off x="1179" y="3186"/>
              <a:ext cx="0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1225" name="Group 1049"/>
            <p:cNvGrpSpPr>
              <a:grpSpLocks/>
            </p:cNvGrpSpPr>
            <p:nvPr/>
          </p:nvGrpSpPr>
          <p:grpSpPr bwMode="auto">
            <a:xfrm>
              <a:off x="1001" y="3199"/>
              <a:ext cx="110" cy="111"/>
              <a:chOff x="1012" y="3199"/>
              <a:chExt cx="110" cy="111"/>
            </a:xfrm>
          </p:grpSpPr>
          <p:sp>
            <p:nvSpPr>
              <p:cNvPr id="51216" name="Oval 1040"/>
              <p:cNvSpPr>
                <a:spLocks noChangeAspect="1" noChangeArrowheads="1"/>
              </p:cNvSpPr>
              <p:nvPr/>
            </p:nvSpPr>
            <p:spPr bwMode="auto">
              <a:xfrm rot="5400000">
                <a:off x="1011" y="3200"/>
                <a:ext cx="111" cy="110"/>
              </a:xfrm>
              <a:prstGeom prst="ellipse">
                <a:avLst/>
              </a:prstGeom>
              <a:solidFill>
                <a:srgbClr val="CC99FF">
                  <a:alpha val="35001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18" name="Line 1042"/>
              <p:cNvSpPr>
                <a:spLocks noChangeAspect="1" noChangeShapeType="1"/>
              </p:cNvSpPr>
              <p:nvPr/>
            </p:nvSpPr>
            <p:spPr bwMode="auto">
              <a:xfrm flipV="1">
                <a:off x="1036" y="3226"/>
                <a:ext cx="55" cy="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1219" name="Group 1043"/>
          <p:cNvGrpSpPr>
            <a:grpSpLocks/>
          </p:cNvGrpSpPr>
          <p:nvPr/>
        </p:nvGrpSpPr>
        <p:grpSpPr bwMode="auto">
          <a:xfrm>
            <a:off x="3663950" y="5029200"/>
            <a:ext cx="385763" cy="935038"/>
            <a:chOff x="3350" y="7350"/>
            <a:chExt cx="738" cy="2104"/>
          </a:xfrm>
        </p:grpSpPr>
        <p:grpSp>
          <p:nvGrpSpPr>
            <p:cNvPr id="51220" name="Group 1044"/>
            <p:cNvGrpSpPr>
              <a:grpSpLocks noChangeAspect="1"/>
            </p:cNvGrpSpPr>
            <p:nvPr/>
          </p:nvGrpSpPr>
          <p:grpSpPr bwMode="auto">
            <a:xfrm>
              <a:off x="3528" y="7350"/>
              <a:ext cx="380" cy="2104"/>
              <a:chOff x="1802" y="12599"/>
              <a:chExt cx="225" cy="1394"/>
            </a:xfrm>
          </p:grpSpPr>
          <p:sp>
            <p:nvSpPr>
              <p:cNvPr id="51221" name="AutoShape 1045"/>
              <p:cNvSpPr>
                <a:spLocks noChangeAspect="1" noChangeArrowheads="1"/>
              </p:cNvSpPr>
              <p:nvPr/>
            </p:nvSpPr>
            <p:spPr bwMode="auto">
              <a:xfrm>
                <a:off x="1802" y="12740"/>
                <a:ext cx="225" cy="125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22" name="AutoShape 1046"/>
              <p:cNvSpPr>
                <a:spLocks noChangeAspect="1" noChangeArrowheads="1"/>
              </p:cNvSpPr>
              <p:nvPr/>
            </p:nvSpPr>
            <p:spPr bwMode="auto">
              <a:xfrm>
                <a:off x="1831" y="12599"/>
                <a:ext cx="168" cy="158"/>
              </a:xfrm>
              <a:prstGeom prst="plus">
                <a:avLst>
                  <a:gd name="adj" fmla="val 3394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223" name="Text Box 1047"/>
            <p:cNvSpPr txBox="1">
              <a:spLocks noChangeAspect="1" noChangeArrowheads="1"/>
            </p:cNvSpPr>
            <p:nvPr/>
          </p:nvSpPr>
          <p:spPr bwMode="auto">
            <a:xfrm>
              <a:off x="3350" y="8135"/>
              <a:ext cx="738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 i="1"/>
                <a:t>Ar</a:t>
              </a:r>
              <a:endParaRPr lang="ru-RU" sz="800"/>
            </a:p>
          </p:txBody>
        </p:sp>
      </p:grpSp>
      <p:sp>
        <p:nvSpPr>
          <p:cNvPr id="51228" name="Text Box 1052"/>
          <p:cNvSpPr txBox="1">
            <a:spLocks noChangeAspect="1" noChangeArrowheads="1"/>
          </p:cNvSpPr>
          <p:nvPr/>
        </p:nvSpPr>
        <p:spPr bwMode="auto">
          <a:xfrm>
            <a:off x="5651500" y="5661025"/>
            <a:ext cx="460375" cy="29368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72000" rIns="36000" bIns="46800"/>
          <a:lstStyle/>
          <a:p>
            <a:pPr algn="ctr"/>
            <a:r>
              <a:rPr lang="ru-RU" sz="800" b="1">
                <a:solidFill>
                  <a:srgbClr val="000000"/>
                </a:solidFill>
              </a:rPr>
              <a:t> </a:t>
            </a:r>
            <a:r>
              <a:rPr lang="en-US" sz="1000" b="1">
                <a:solidFill>
                  <a:srgbClr val="000000"/>
                </a:solidFill>
              </a:rPr>
              <a:t>MS</a:t>
            </a:r>
            <a:endParaRPr lang="ru-RU" sz="1000"/>
          </a:p>
        </p:txBody>
      </p:sp>
      <p:sp>
        <p:nvSpPr>
          <p:cNvPr id="51229" name="Text Box 1053"/>
          <p:cNvSpPr txBox="1">
            <a:spLocks noChangeAspect="1" noChangeArrowheads="1"/>
          </p:cNvSpPr>
          <p:nvPr/>
        </p:nvSpPr>
        <p:spPr bwMode="auto">
          <a:xfrm>
            <a:off x="5651500" y="5670550"/>
            <a:ext cx="460375" cy="2936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72000" rIns="36000" bIns="46800"/>
          <a:lstStyle/>
          <a:p>
            <a:pPr algn="ctr"/>
            <a:r>
              <a:rPr lang="ru-RU" sz="800" b="1">
                <a:solidFill>
                  <a:srgbClr val="FF3300"/>
                </a:solidFill>
              </a:rPr>
              <a:t> </a:t>
            </a:r>
            <a:r>
              <a:rPr lang="en-US" sz="1000" b="1">
                <a:solidFill>
                  <a:srgbClr val="FF3300"/>
                </a:solidFill>
              </a:rPr>
              <a:t>MFM</a:t>
            </a:r>
            <a:endParaRPr lang="ru-RU" sz="1000" b="1">
              <a:solidFill>
                <a:srgbClr val="FF3300"/>
              </a:solidFill>
            </a:endParaRPr>
          </a:p>
        </p:txBody>
      </p:sp>
      <p:sp>
        <p:nvSpPr>
          <p:cNvPr id="51230" name="Text Box 1054"/>
          <p:cNvSpPr txBox="1">
            <a:spLocks noChangeAspect="1" noChangeArrowheads="1"/>
          </p:cNvSpPr>
          <p:nvPr/>
        </p:nvSpPr>
        <p:spPr bwMode="auto">
          <a:xfrm>
            <a:off x="2339975" y="4940300"/>
            <a:ext cx="460375" cy="2936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tIns="72000" rIns="36000" bIns="46800"/>
          <a:lstStyle/>
          <a:p>
            <a:pPr algn="ctr"/>
            <a:r>
              <a:rPr lang="ru-RU" sz="800" b="1">
                <a:solidFill>
                  <a:srgbClr val="FF3300"/>
                </a:solidFill>
              </a:rPr>
              <a:t> </a:t>
            </a:r>
            <a:r>
              <a:rPr lang="en-US" sz="1000" b="1">
                <a:solidFill>
                  <a:srgbClr val="FF3300"/>
                </a:solidFill>
              </a:rPr>
              <a:t>MFC</a:t>
            </a:r>
            <a:endParaRPr lang="ru-RU" sz="1000" b="1">
              <a:solidFill>
                <a:srgbClr val="FF3300"/>
              </a:solidFill>
            </a:endParaRPr>
          </a:p>
        </p:txBody>
      </p:sp>
      <p:sp>
        <p:nvSpPr>
          <p:cNvPr id="13202" name="AutoShape 914"/>
          <p:cNvSpPr>
            <a:spLocks noChangeArrowheads="1"/>
          </p:cNvSpPr>
          <p:nvPr/>
        </p:nvSpPr>
        <p:spPr bwMode="auto">
          <a:xfrm rot="-5400000">
            <a:off x="3286125" y="5002213"/>
            <a:ext cx="88900" cy="177800"/>
          </a:xfrm>
          <a:prstGeom prst="flowChartCollate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490" name="Text Box 1314"/>
          <p:cNvSpPr txBox="1">
            <a:spLocks noChangeArrowheads="1"/>
          </p:cNvSpPr>
          <p:nvPr/>
        </p:nvSpPr>
        <p:spPr bwMode="auto">
          <a:xfrm>
            <a:off x="7667625" y="4135438"/>
            <a:ext cx="46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i="1"/>
              <a:t>dump</a:t>
            </a:r>
            <a:endParaRPr lang="ru-RU" sz="900"/>
          </a:p>
        </p:txBody>
      </p:sp>
      <p:sp>
        <p:nvSpPr>
          <p:cNvPr id="51491" name="Text Box 1315"/>
          <p:cNvSpPr txBox="1">
            <a:spLocks noChangeArrowheads="1"/>
          </p:cNvSpPr>
          <p:nvPr/>
        </p:nvSpPr>
        <p:spPr bwMode="auto">
          <a:xfrm>
            <a:off x="6061075" y="4652963"/>
            <a:ext cx="7429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/>
              <a:t>filter</a:t>
            </a:r>
            <a:endParaRPr lang="ru-RU"/>
          </a:p>
        </p:txBody>
      </p:sp>
      <p:sp>
        <p:nvSpPr>
          <p:cNvPr id="51495" name="Rectangle 1319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                  </a:t>
            </a:r>
            <a:fld id="{FCA67D04-B12F-4DCB-9B31-64DC19C19853}" type="slidenum">
              <a:rPr lang="en-US" sz="1400" i="1"/>
              <a:pPr eaLnBrk="0" hangingPunct="0"/>
              <a:t>11</a:t>
            </a:fld>
            <a:endParaRPr lang="ru-RU" sz="1400" i="1"/>
          </a:p>
        </p:txBody>
      </p:sp>
      <p:pic>
        <p:nvPicPr>
          <p:cNvPr id="51496" name="Picture 1320" descr="Znak_RIAR_цв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51038" y="692150"/>
            <a:ext cx="485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Determination of Cs relative release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044575" y="4076700"/>
            <a:ext cx="7127875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The parameters determined 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itchFamily="18" charset="0"/>
              </a:rPr>
              <a:t> volumetric activity and radionuclide composition in quench tank water;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endParaRPr lang="en-US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-</a:t>
            </a:r>
            <a:r>
              <a:rPr lang="en-US">
                <a:latin typeface="Times New Roman" pitchFamily="18" charset="0"/>
              </a:rPr>
              <a:t> specific activity and radionuclide composition of the acid solution (reference fuel specimen or tested sample);</a:t>
            </a:r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Relative error of activity determination is 9% (</a:t>
            </a:r>
            <a:r>
              <a:rPr lang="ru-RU">
                <a:latin typeface="Times New Roman" pitchFamily="18" charset="0"/>
              </a:rPr>
              <a:t>Р</a:t>
            </a:r>
            <a:r>
              <a:rPr lang="en-US">
                <a:latin typeface="Times New Roman" pitchFamily="18" charset="0"/>
              </a:rPr>
              <a:t>=0,95).</a:t>
            </a:r>
          </a:p>
        </p:txBody>
      </p:sp>
      <p:sp>
        <p:nvSpPr>
          <p:cNvPr id="16527" name="AutoShape 143"/>
          <p:cNvSpPr>
            <a:spLocks noChangeArrowheads="1"/>
          </p:cNvSpPr>
          <p:nvPr/>
        </p:nvSpPr>
        <p:spPr bwMode="auto">
          <a:xfrm>
            <a:off x="6470650" y="2570163"/>
            <a:ext cx="347663" cy="596900"/>
          </a:xfrm>
          <a:prstGeom prst="can">
            <a:avLst>
              <a:gd name="adj" fmla="val 42922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528" name="Group 144"/>
          <p:cNvGrpSpPr>
            <a:grpSpLocks/>
          </p:cNvGrpSpPr>
          <p:nvPr/>
        </p:nvGrpSpPr>
        <p:grpSpPr bwMode="auto">
          <a:xfrm>
            <a:off x="5289550" y="2025650"/>
            <a:ext cx="133350" cy="633413"/>
            <a:chOff x="7634" y="1023"/>
            <a:chExt cx="209" cy="997"/>
          </a:xfrm>
        </p:grpSpPr>
        <p:sp>
          <p:nvSpPr>
            <p:cNvPr id="16529" name="Line 145"/>
            <p:cNvSpPr>
              <a:spLocks noChangeShapeType="1"/>
            </p:cNvSpPr>
            <p:nvPr/>
          </p:nvSpPr>
          <p:spPr bwMode="auto">
            <a:xfrm flipH="1">
              <a:off x="7634" y="1700"/>
              <a:ext cx="52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0" name="AutoShape 146"/>
            <p:cNvSpPr>
              <a:spLocks noChangeArrowheads="1"/>
            </p:cNvSpPr>
            <p:nvPr/>
          </p:nvSpPr>
          <p:spPr bwMode="auto">
            <a:xfrm rot="463248">
              <a:off x="7644" y="1279"/>
              <a:ext cx="143" cy="430"/>
            </a:xfrm>
            <a:prstGeom prst="can">
              <a:avLst>
                <a:gd name="adj" fmla="val 3566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1" name="AutoShape 147"/>
            <p:cNvSpPr>
              <a:spLocks noChangeArrowheads="1"/>
            </p:cNvSpPr>
            <p:nvPr/>
          </p:nvSpPr>
          <p:spPr bwMode="auto">
            <a:xfrm rot="463248">
              <a:off x="7641" y="1496"/>
              <a:ext cx="124" cy="200"/>
            </a:xfrm>
            <a:prstGeom prst="can">
              <a:avLst>
                <a:gd name="adj" fmla="val 30451"/>
              </a:avLst>
            </a:prstGeom>
            <a:solidFill>
              <a:srgbClr val="99CC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2" name="AutoShape 148"/>
            <p:cNvSpPr>
              <a:spLocks noChangeArrowheads="1"/>
            </p:cNvSpPr>
            <p:nvPr/>
          </p:nvSpPr>
          <p:spPr bwMode="auto">
            <a:xfrm rot="463248">
              <a:off x="7668" y="1371"/>
              <a:ext cx="124" cy="71"/>
            </a:xfrm>
            <a:prstGeom prst="can">
              <a:avLst>
                <a:gd name="adj" fmla="val 50000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3" name="Line 149"/>
            <p:cNvSpPr>
              <a:spLocks noChangeShapeType="1"/>
            </p:cNvSpPr>
            <p:nvPr/>
          </p:nvSpPr>
          <p:spPr bwMode="auto">
            <a:xfrm flipH="1">
              <a:off x="7731" y="1074"/>
              <a:ext cx="52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4" name="AutoShape 150"/>
            <p:cNvSpPr>
              <a:spLocks noChangeArrowheads="1"/>
            </p:cNvSpPr>
            <p:nvPr/>
          </p:nvSpPr>
          <p:spPr bwMode="auto">
            <a:xfrm rot="463248">
              <a:off x="7719" y="1023"/>
              <a:ext cx="124" cy="71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535" name="Oval 151"/>
          <p:cNvSpPr>
            <a:spLocks noChangeAspect="1" noChangeArrowheads="1"/>
          </p:cNvSpPr>
          <p:nvPr/>
        </p:nvSpPr>
        <p:spPr bwMode="auto">
          <a:xfrm>
            <a:off x="427038" y="2019300"/>
            <a:ext cx="668337" cy="1206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6" name="Line 152"/>
          <p:cNvSpPr>
            <a:spLocks noChangeAspect="1" noChangeShapeType="1"/>
          </p:cNvSpPr>
          <p:nvPr/>
        </p:nvSpPr>
        <p:spPr bwMode="auto">
          <a:xfrm>
            <a:off x="427038" y="2079625"/>
            <a:ext cx="0" cy="993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7" name="Line 153"/>
          <p:cNvSpPr>
            <a:spLocks noChangeAspect="1" noChangeShapeType="1"/>
          </p:cNvSpPr>
          <p:nvPr/>
        </p:nvSpPr>
        <p:spPr bwMode="auto">
          <a:xfrm>
            <a:off x="1092200" y="2089150"/>
            <a:ext cx="0" cy="995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8" name="Rectangle 154"/>
          <p:cNvSpPr>
            <a:spLocks noChangeAspect="1" noChangeArrowheads="1"/>
          </p:cNvSpPr>
          <p:nvPr/>
        </p:nvSpPr>
        <p:spPr bwMode="auto">
          <a:xfrm>
            <a:off x="436563" y="2952750"/>
            <a:ext cx="64928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9" name="Freeform 155"/>
          <p:cNvSpPr>
            <a:spLocks noChangeAspect="1"/>
          </p:cNvSpPr>
          <p:nvPr/>
        </p:nvSpPr>
        <p:spPr bwMode="auto">
          <a:xfrm>
            <a:off x="427038" y="3074988"/>
            <a:ext cx="668337" cy="55562"/>
          </a:xfrm>
          <a:custGeom>
            <a:avLst/>
            <a:gdLst>
              <a:gd name="T0" fmla="*/ 0 w 1140"/>
              <a:gd name="T1" fmla="*/ 10 h 88"/>
              <a:gd name="T2" fmla="*/ 210 w 1140"/>
              <a:gd name="T3" fmla="*/ 68 h 88"/>
              <a:gd name="T4" fmla="*/ 564 w 1140"/>
              <a:gd name="T5" fmla="*/ 87 h 88"/>
              <a:gd name="T6" fmla="*/ 931 w 1140"/>
              <a:gd name="T7" fmla="*/ 64 h 88"/>
              <a:gd name="T8" fmla="*/ 1140 w 1140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88">
                <a:moveTo>
                  <a:pt x="0" y="10"/>
                </a:moveTo>
                <a:cubicBezTo>
                  <a:pt x="35" y="21"/>
                  <a:pt x="116" y="55"/>
                  <a:pt x="210" y="68"/>
                </a:cubicBezTo>
                <a:cubicBezTo>
                  <a:pt x="304" y="81"/>
                  <a:pt x="444" y="88"/>
                  <a:pt x="564" y="87"/>
                </a:cubicBezTo>
                <a:cubicBezTo>
                  <a:pt x="684" y="86"/>
                  <a:pt x="835" y="78"/>
                  <a:pt x="931" y="64"/>
                </a:cubicBezTo>
                <a:cubicBezTo>
                  <a:pt x="1027" y="50"/>
                  <a:pt x="1097" y="13"/>
                  <a:pt x="1140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40" name="Rectangle 156"/>
          <p:cNvSpPr>
            <a:spLocks noChangeAspect="1" noChangeArrowheads="1"/>
          </p:cNvSpPr>
          <p:nvPr/>
        </p:nvSpPr>
        <p:spPr bwMode="auto">
          <a:xfrm>
            <a:off x="434975" y="2987675"/>
            <a:ext cx="6508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41" name="Text Box 157" descr="Штриховой горизонтальный"/>
          <p:cNvSpPr txBox="1">
            <a:spLocks noChangeAspect="1" noChangeArrowheads="1"/>
          </p:cNvSpPr>
          <p:nvPr/>
        </p:nvSpPr>
        <p:spPr bwMode="auto">
          <a:xfrm>
            <a:off x="433388" y="2473325"/>
            <a:ext cx="654050" cy="631825"/>
          </a:xfrm>
          <a:prstGeom prst="rect">
            <a:avLst/>
          </a:prstGeom>
          <a:pattFill prst="dashHorz">
            <a:fgClr>
              <a:srgbClr val="CCFFFF"/>
            </a:fgClr>
            <a:bgClr>
              <a:srgbClr val="99CC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44000"/>
          <a:lstStyle/>
          <a:p>
            <a:pPr algn="ctr"/>
            <a:endParaRPr lang="ru-RU" sz="800">
              <a:solidFill>
                <a:srgbClr val="800080"/>
              </a:solidFill>
            </a:endParaRPr>
          </a:p>
          <a:p>
            <a:pPr algn="ctr"/>
            <a:r>
              <a:rPr lang="en-US" sz="1200" b="1"/>
              <a:t>Test</a:t>
            </a:r>
          </a:p>
          <a:p>
            <a:pPr algn="ctr"/>
            <a:r>
              <a:rPr lang="en-US" sz="1200" b="1"/>
              <a:t>solution </a:t>
            </a:r>
            <a:endParaRPr lang="ru-RU"/>
          </a:p>
        </p:txBody>
      </p:sp>
      <p:sp>
        <p:nvSpPr>
          <p:cNvPr id="16542" name="Oval 158" descr="Штриховой горизонтальный"/>
          <p:cNvSpPr>
            <a:spLocks noChangeAspect="1" noChangeArrowheads="1"/>
          </p:cNvSpPr>
          <p:nvPr/>
        </p:nvSpPr>
        <p:spPr bwMode="auto">
          <a:xfrm>
            <a:off x="425450" y="3041650"/>
            <a:ext cx="666750" cy="120650"/>
          </a:xfrm>
          <a:prstGeom prst="ellipse">
            <a:avLst/>
          </a:prstGeom>
          <a:pattFill prst="dashHorz">
            <a:fgClr>
              <a:srgbClr val="CCFFFF"/>
            </a:fgClr>
            <a:bgClr>
              <a:srgbClr val="99CC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43" name="Oval 159"/>
          <p:cNvSpPr>
            <a:spLocks noChangeAspect="1" noChangeArrowheads="1"/>
          </p:cNvSpPr>
          <p:nvPr/>
        </p:nvSpPr>
        <p:spPr bwMode="auto">
          <a:xfrm>
            <a:off x="427038" y="2435225"/>
            <a:ext cx="665162" cy="1206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44" name="AutoShape 160"/>
          <p:cNvSpPr>
            <a:spLocks noChangeArrowheads="1"/>
          </p:cNvSpPr>
          <p:nvPr/>
        </p:nvSpPr>
        <p:spPr bwMode="auto">
          <a:xfrm rot="5400000">
            <a:off x="1145382" y="2975769"/>
            <a:ext cx="44450" cy="160337"/>
          </a:xfrm>
          <a:prstGeom prst="can">
            <a:avLst>
              <a:gd name="adj" fmla="val 37858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45" name="AutoShape 161"/>
          <p:cNvSpPr>
            <a:spLocks noChangeArrowheads="1"/>
          </p:cNvSpPr>
          <p:nvPr/>
        </p:nvSpPr>
        <p:spPr bwMode="auto">
          <a:xfrm>
            <a:off x="1736725" y="2408238"/>
            <a:ext cx="496888" cy="681037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46" name="Freeform 162"/>
          <p:cNvSpPr>
            <a:spLocks/>
          </p:cNvSpPr>
          <p:nvPr/>
        </p:nvSpPr>
        <p:spPr bwMode="auto">
          <a:xfrm>
            <a:off x="1270000" y="2168525"/>
            <a:ext cx="590550" cy="890588"/>
          </a:xfrm>
          <a:custGeom>
            <a:avLst/>
            <a:gdLst>
              <a:gd name="T0" fmla="*/ 0 w 930"/>
              <a:gd name="T1" fmla="*/ 1278 h 1278"/>
              <a:gd name="T2" fmla="*/ 312 w 930"/>
              <a:gd name="T3" fmla="*/ 1117 h 1278"/>
              <a:gd name="T4" fmla="*/ 356 w 930"/>
              <a:gd name="T5" fmla="*/ 475 h 1278"/>
              <a:gd name="T6" fmla="*/ 390 w 930"/>
              <a:gd name="T7" fmla="*/ 208 h 1278"/>
              <a:gd name="T8" fmla="*/ 521 w 930"/>
              <a:gd name="T9" fmla="*/ 37 h 1278"/>
              <a:gd name="T10" fmla="*/ 803 w 930"/>
              <a:gd name="T11" fmla="*/ 47 h 1278"/>
              <a:gd name="T12" fmla="*/ 930 w 930"/>
              <a:gd name="T13" fmla="*/ 32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0" h="1278">
                <a:moveTo>
                  <a:pt x="0" y="1278"/>
                </a:moveTo>
                <a:cubicBezTo>
                  <a:pt x="126" y="1264"/>
                  <a:pt x="253" y="1251"/>
                  <a:pt x="312" y="1117"/>
                </a:cubicBezTo>
                <a:cubicBezTo>
                  <a:pt x="371" y="983"/>
                  <a:pt x="343" y="626"/>
                  <a:pt x="356" y="475"/>
                </a:cubicBezTo>
                <a:cubicBezTo>
                  <a:pt x="369" y="324"/>
                  <a:pt x="363" y="281"/>
                  <a:pt x="390" y="208"/>
                </a:cubicBezTo>
                <a:cubicBezTo>
                  <a:pt x="417" y="135"/>
                  <a:pt x="452" y="64"/>
                  <a:pt x="521" y="37"/>
                </a:cubicBezTo>
                <a:cubicBezTo>
                  <a:pt x="590" y="10"/>
                  <a:pt x="735" y="0"/>
                  <a:pt x="803" y="47"/>
                </a:cubicBezTo>
                <a:cubicBezTo>
                  <a:pt x="871" y="94"/>
                  <a:pt x="909" y="274"/>
                  <a:pt x="930" y="320"/>
                </a:cubicBezTo>
              </a:path>
            </a:pathLst>
          </a:custGeom>
          <a:noFill/>
          <a:ln w="25400">
            <a:solidFill>
              <a:srgbClr val="99CC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47" name="Text Box 163" descr="Штриховой горизонтальный"/>
          <p:cNvSpPr txBox="1">
            <a:spLocks noChangeAspect="1" noChangeArrowheads="1"/>
          </p:cNvSpPr>
          <p:nvPr/>
        </p:nvSpPr>
        <p:spPr bwMode="auto">
          <a:xfrm>
            <a:off x="1743075" y="2828925"/>
            <a:ext cx="487363" cy="185738"/>
          </a:xfrm>
          <a:prstGeom prst="rect">
            <a:avLst/>
          </a:prstGeom>
          <a:pattFill prst="dashHorz">
            <a:fgClr>
              <a:srgbClr val="CCFFFF"/>
            </a:fgClr>
            <a:bgClr>
              <a:srgbClr val="99CC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de-DE"/>
          </a:p>
        </p:txBody>
      </p:sp>
      <p:sp>
        <p:nvSpPr>
          <p:cNvPr id="16548" name="Oval 164"/>
          <p:cNvSpPr>
            <a:spLocks noChangeAspect="1" noChangeArrowheads="1"/>
          </p:cNvSpPr>
          <p:nvPr/>
        </p:nvSpPr>
        <p:spPr bwMode="auto">
          <a:xfrm>
            <a:off x="1736725" y="2736850"/>
            <a:ext cx="490538" cy="149225"/>
          </a:xfrm>
          <a:prstGeom prst="ellipse">
            <a:avLst/>
          </a:prstGeom>
          <a:solidFill>
            <a:srgbClr val="99CC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49" name="Oval 165" descr="Штриховой горизонтальный"/>
          <p:cNvSpPr>
            <a:spLocks noChangeAspect="1" noChangeArrowheads="1"/>
          </p:cNvSpPr>
          <p:nvPr/>
        </p:nvSpPr>
        <p:spPr bwMode="auto">
          <a:xfrm>
            <a:off x="1738313" y="2936875"/>
            <a:ext cx="493712" cy="150813"/>
          </a:xfrm>
          <a:prstGeom prst="ellipse">
            <a:avLst/>
          </a:prstGeom>
          <a:pattFill prst="dashHorz">
            <a:fgClr>
              <a:srgbClr val="CCFFFF"/>
            </a:fgClr>
            <a:bgClr>
              <a:srgbClr val="99CC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550" name="Group 166"/>
          <p:cNvGrpSpPr>
            <a:grpSpLocks/>
          </p:cNvGrpSpPr>
          <p:nvPr/>
        </p:nvGrpSpPr>
        <p:grpSpPr bwMode="auto">
          <a:xfrm>
            <a:off x="1847850" y="2636838"/>
            <a:ext cx="58738" cy="398462"/>
            <a:chOff x="5345" y="1902"/>
            <a:chExt cx="93" cy="628"/>
          </a:xfrm>
        </p:grpSpPr>
        <p:sp>
          <p:nvSpPr>
            <p:cNvPr id="16551" name="Line 167"/>
            <p:cNvSpPr>
              <a:spLocks noChangeShapeType="1"/>
            </p:cNvSpPr>
            <p:nvPr/>
          </p:nvSpPr>
          <p:spPr bwMode="auto">
            <a:xfrm>
              <a:off x="5345" y="1903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2" name="Line 168"/>
            <p:cNvSpPr>
              <a:spLocks noChangeShapeType="1"/>
            </p:cNvSpPr>
            <p:nvPr/>
          </p:nvSpPr>
          <p:spPr bwMode="auto">
            <a:xfrm>
              <a:off x="5345" y="1902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3" name="Line 169"/>
            <p:cNvSpPr>
              <a:spLocks noChangeShapeType="1"/>
            </p:cNvSpPr>
            <p:nvPr/>
          </p:nvSpPr>
          <p:spPr bwMode="auto">
            <a:xfrm>
              <a:off x="5345" y="1931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4" name="Line 170"/>
            <p:cNvSpPr>
              <a:spLocks noChangeShapeType="1"/>
            </p:cNvSpPr>
            <p:nvPr/>
          </p:nvSpPr>
          <p:spPr bwMode="auto">
            <a:xfrm>
              <a:off x="5345" y="1960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5" name="Line 171"/>
            <p:cNvSpPr>
              <a:spLocks noChangeShapeType="1"/>
            </p:cNvSpPr>
            <p:nvPr/>
          </p:nvSpPr>
          <p:spPr bwMode="auto">
            <a:xfrm>
              <a:off x="5345" y="1989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6" name="Line 172"/>
            <p:cNvSpPr>
              <a:spLocks noChangeShapeType="1"/>
            </p:cNvSpPr>
            <p:nvPr/>
          </p:nvSpPr>
          <p:spPr bwMode="auto">
            <a:xfrm>
              <a:off x="5345" y="2016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7" name="Line 173"/>
            <p:cNvSpPr>
              <a:spLocks noChangeShapeType="1"/>
            </p:cNvSpPr>
            <p:nvPr/>
          </p:nvSpPr>
          <p:spPr bwMode="auto">
            <a:xfrm>
              <a:off x="5345" y="2045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8" name="Line 174"/>
            <p:cNvSpPr>
              <a:spLocks noChangeShapeType="1"/>
            </p:cNvSpPr>
            <p:nvPr/>
          </p:nvSpPr>
          <p:spPr bwMode="auto">
            <a:xfrm>
              <a:off x="5345" y="2074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9" name="Line 175"/>
            <p:cNvSpPr>
              <a:spLocks noChangeShapeType="1"/>
            </p:cNvSpPr>
            <p:nvPr/>
          </p:nvSpPr>
          <p:spPr bwMode="auto">
            <a:xfrm>
              <a:off x="5345" y="2103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0" name="Line 176"/>
            <p:cNvSpPr>
              <a:spLocks noChangeShapeType="1"/>
            </p:cNvSpPr>
            <p:nvPr/>
          </p:nvSpPr>
          <p:spPr bwMode="auto">
            <a:xfrm>
              <a:off x="5345" y="2130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1" name="Line 177"/>
            <p:cNvSpPr>
              <a:spLocks noChangeShapeType="1"/>
            </p:cNvSpPr>
            <p:nvPr/>
          </p:nvSpPr>
          <p:spPr bwMode="auto">
            <a:xfrm>
              <a:off x="5345" y="2159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2" name="Line 178"/>
            <p:cNvSpPr>
              <a:spLocks noChangeShapeType="1"/>
            </p:cNvSpPr>
            <p:nvPr/>
          </p:nvSpPr>
          <p:spPr bwMode="auto">
            <a:xfrm>
              <a:off x="5345" y="2188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3" name="Line 179"/>
            <p:cNvSpPr>
              <a:spLocks noChangeShapeType="1"/>
            </p:cNvSpPr>
            <p:nvPr/>
          </p:nvSpPr>
          <p:spPr bwMode="auto">
            <a:xfrm>
              <a:off x="5345" y="2217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4" name="Line 180"/>
            <p:cNvSpPr>
              <a:spLocks noChangeShapeType="1"/>
            </p:cNvSpPr>
            <p:nvPr/>
          </p:nvSpPr>
          <p:spPr bwMode="auto">
            <a:xfrm>
              <a:off x="5345" y="2249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5" name="Line 181"/>
            <p:cNvSpPr>
              <a:spLocks noChangeShapeType="1"/>
            </p:cNvSpPr>
            <p:nvPr/>
          </p:nvSpPr>
          <p:spPr bwMode="auto">
            <a:xfrm>
              <a:off x="5345" y="2278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6" name="Line 182"/>
            <p:cNvSpPr>
              <a:spLocks noChangeShapeType="1"/>
            </p:cNvSpPr>
            <p:nvPr/>
          </p:nvSpPr>
          <p:spPr bwMode="auto">
            <a:xfrm>
              <a:off x="5345" y="2307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7" name="Line 183"/>
            <p:cNvSpPr>
              <a:spLocks noChangeShapeType="1"/>
            </p:cNvSpPr>
            <p:nvPr/>
          </p:nvSpPr>
          <p:spPr bwMode="auto">
            <a:xfrm>
              <a:off x="5345" y="2336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8" name="Line 184"/>
            <p:cNvSpPr>
              <a:spLocks noChangeShapeType="1"/>
            </p:cNvSpPr>
            <p:nvPr/>
          </p:nvSpPr>
          <p:spPr bwMode="auto">
            <a:xfrm>
              <a:off x="5345" y="2363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9" name="Line 185"/>
            <p:cNvSpPr>
              <a:spLocks noChangeShapeType="1"/>
            </p:cNvSpPr>
            <p:nvPr/>
          </p:nvSpPr>
          <p:spPr bwMode="auto">
            <a:xfrm>
              <a:off x="5345" y="2392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0" name="Line 186"/>
            <p:cNvSpPr>
              <a:spLocks noChangeShapeType="1"/>
            </p:cNvSpPr>
            <p:nvPr/>
          </p:nvSpPr>
          <p:spPr bwMode="auto">
            <a:xfrm>
              <a:off x="5345" y="2421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1" name="Line 187"/>
            <p:cNvSpPr>
              <a:spLocks noChangeShapeType="1"/>
            </p:cNvSpPr>
            <p:nvPr/>
          </p:nvSpPr>
          <p:spPr bwMode="auto">
            <a:xfrm>
              <a:off x="5345" y="2450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2" name="Line 188"/>
            <p:cNvSpPr>
              <a:spLocks noChangeShapeType="1"/>
            </p:cNvSpPr>
            <p:nvPr/>
          </p:nvSpPr>
          <p:spPr bwMode="auto">
            <a:xfrm>
              <a:off x="5345" y="2478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3" name="Line 189"/>
            <p:cNvSpPr>
              <a:spLocks noChangeShapeType="1"/>
            </p:cNvSpPr>
            <p:nvPr/>
          </p:nvSpPr>
          <p:spPr bwMode="auto">
            <a:xfrm>
              <a:off x="5345" y="2506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574" name="Text Box 190"/>
          <p:cNvSpPr txBox="1">
            <a:spLocks noChangeAspect="1" noChangeArrowheads="1"/>
          </p:cNvSpPr>
          <p:nvPr/>
        </p:nvSpPr>
        <p:spPr bwMode="auto">
          <a:xfrm>
            <a:off x="1601788" y="1484313"/>
            <a:ext cx="109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en-US" sz="1200" b="1">
                <a:solidFill>
                  <a:srgbClr val="800000"/>
                </a:solidFill>
              </a:rPr>
              <a:t>Volume measurement</a:t>
            </a:r>
            <a:endParaRPr lang="ru-RU" sz="1200" b="1">
              <a:solidFill>
                <a:srgbClr val="800000"/>
              </a:solidFill>
            </a:endParaRPr>
          </a:p>
          <a:p>
            <a:endParaRPr lang="ru-RU"/>
          </a:p>
        </p:txBody>
      </p:sp>
      <p:sp>
        <p:nvSpPr>
          <p:cNvPr id="16575" name="AutoShape 191"/>
          <p:cNvSpPr>
            <a:spLocks noChangeArrowheads="1"/>
          </p:cNvSpPr>
          <p:nvPr/>
        </p:nvSpPr>
        <p:spPr bwMode="auto">
          <a:xfrm>
            <a:off x="2722563" y="2466975"/>
            <a:ext cx="515937" cy="223838"/>
          </a:xfrm>
          <a:prstGeom prst="rightArrow">
            <a:avLst>
              <a:gd name="adj1" fmla="val 50000"/>
              <a:gd name="adj2" fmla="val 57624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6" name="AutoShape 192"/>
          <p:cNvSpPr>
            <a:spLocks noChangeArrowheads="1"/>
          </p:cNvSpPr>
          <p:nvPr/>
        </p:nvSpPr>
        <p:spPr bwMode="auto">
          <a:xfrm>
            <a:off x="3571875" y="2428875"/>
            <a:ext cx="495300" cy="681038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7" name="Text Box 193" descr="Штриховой горизонтальный"/>
          <p:cNvSpPr txBox="1">
            <a:spLocks noChangeAspect="1" noChangeArrowheads="1"/>
          </p:cNvSpPr>
          <p:nvPr/>
        </p:nvSpPr>
        <p:spPr bwMode="auto">
          <a:xfrm>
            <a:off x="3578225" y="2652713"/>
            <a:ext cx="485775" cy="384175"/>
          </a:xfrm>
          <a:prstGeom prst="rect">
            <a:avLst/>
          </a:prstGeom>
          <a:pattFill prst="dashHorz">
            <a:fgClr>
              <a:srgbClr val="CCFFFF"/>
            </a:fgClr>
            <a:bgClr>
              <a:srgbClr val="99CC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de-DE"/>
          </a:p>
        </p:txBody>
      </p:sp>
      <p:sp>
        <p:nvSpPr>
          <p:cNvPr id="16578" name="Oval 194" descr="Штриховой горизонтальный"/>
          <p:cNvSpPr>
            <a:spLocks noChangeAspect="1" noChangeArrowheads="1"/>
          </p:cNvSpPr>
          <p:nvPr/>
        </p:nvSpPr>
        <p:spPr bwMode="auto">
          <a:xfrm>
            <a:off x="3573463" y="2957513"/>
            <a:ext cx="492125" cy="150812"/>
          </a:xfrm>
          <a:prstGeom prst="ellipse">
            <a:avLst/>
          </a:prstGeom>
          <a:pattFill prst="dashHorz">
            <a:fgClr>
              <a:srgbClr val="CCFFFF"/>
            </a:fgClr>
            <a:bgClr>
              <a:srgbClr val="99CC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9" name="Oval 195"/>
          <p:cNvSpPr>
            <a:spLocks noChangeAspect="1" noChangeArrowheads="1"/>
          </p:cNvSpPr>
          <p:nvPr/>
        </p:nvSpPr>
        <p:spPr bwMode="auto">
          <a:xfrm>
            <a:off x="3570288" y="2574925"/>
            <a:ext cx="490537" cy="149225"/>
          </a:xfrm>
          <a:prstGeom prst="ellipse">
            <a:avLst/>
          </a:prstGeom>
          <a:solidFill>
            <a:srgbClr val="99CC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580" name="Group 196"/>
          <p:cNvGrpSpPr>
            <a:grpSpLocks/>
          </p:cNvGrpSpPr>
          <p:nvPr/>
        </p:nvGrpSpPr>
        <p:grpSpPr bwMode="auto">
          <a:xfrm>
            <a:off x="3681413" y="2657475"/>
            <a:ext cx="58737" cy="398463"/>
            <a:chOff x="5345" y="1902"/>
            <a:chExt cx="93" cy="628"/>
          </a:xfrm>
        </p:grpSpPr>
        <p:sp>
          <p:nvSpPr>
            <p:cNvPr id="16581" name="Line 197"/>
            <p:cNvSpPr>
              <a:spLocks noChangeShapeType="1"/>
            </p:cNvSpPr>
            <p:nvPr/>
          </p:nvSpPr>
          <p:spPr bwMode="auto">
            <a:xfrm>
              <a:off x="5345" y="1903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2" name="Line 198"/>
            <p:cNvSpPr>
              <a:spLocks noChangeShapeType="1"/>
            </p:cNvSpPr>
            <p:nvPr/>
          </p:nvSpPr>
          <p:spPr bwMode="auto">
            <a:xfrm>
              <a:off x="5345" y="1902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3" name="Line 199"/>
            <p:cNvSpPr>
              <a:spLocks noChangeShapeType="1"/>
            </p:cNvSpPr>
            <p:nvPr/>
          </p:nvSpPr>
          <p:spPr bwMode="auto">
            <a:xfrm>
              <a:off x="5345" y="1931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4" name="Line 200"/>
            <p:cNvSpPr>
              <a:spLocks noChangeShapeType="1"/>
            </p:cNvSpPr>
            <p:nvPr/>
          </p:nvSpPr>
          <p:spPr bwMode="auto">
            <a:xfrm>
              <a:off x="5345" y="1960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5" name="Line 201"/>
            <p:cNvSpPr>
              <a:spLocks noChangeShapeType="1"/>
            </p:cNvSpPr>
            <p:nvPr/>
          </p:nvSpPr>
          <p:spPr bwMode="auto">
            <a:xfrm>
              <a:off x="5345" y="1989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6" name="Line 202"/>
            <p:cNvSpPr>
              <a:spLocks noChangeShapeType="1"/>
            </p:cNvSpPr>
            <p:nvPr/>
          </p:nvSpPr>
          <p:spPr bwMode="auto">
            <a:xfrm>
              <a:off x="5345" y="2016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7" name="Line 203"/>
            <p:cNvSpPr>
              <a:spLocks noChangeShapeType="1"/>
            </p:cNvSpPr>
            <p:nvPr/>
          </p:nvSpPr>
          <p:spPr bwMode="auto">
            <a:xfrm>
              <a:off x="5345" y="2045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8" name="Line 204"/>
            <p:cNvSpPr>
              <a:spLocks noChangeShapeType="1"/>
            </p:cNvSpPr>
            <p:nvPr/>
          </p:nvSpPr>
          <p:spPr bwMode="auto">
            <a:xfrm>
              <a:off x="5345" y="2074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9" name="Line 205"/>
            <p:cNvSpPr>
              <a:spLocks noChangeShapeType="1"/>
            </p:cNvSpPr>
            <p:nvPr/>
          </p:nvSpPr>
          <p:spPr bwMode="auto">
            <a:xfrm>
              <a:off x="5345" y="2103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0" name="Line 206"/>
            <p:cNvSpPr>
              <a:spLocks noChangeShapeType="1"/>
            </p:cNvSpPr>
            <p:nvPr/>
          </p:nvSpPr>
          <p:spPr bwMode="auto">
            <a:xfrm>
              <a:off x="5345" y="2130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1" name="Line 207"/>
            <p:cNvSpPr>
              <a:spLocks noChangeShapeType="1"/>
            </p:cNvSpPr>
            <p:nvPr/>
          </p:nvSpPr>
          <p:spPr bwMode="auto">
            <a:xfrm>
              <a:off x="5345" y="2159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2" name="Line 208"/>
            <p:cNvSpPr>
              <a:spLocks noChangeShapeType="1"/>
            </p:cNvSpPr>
            <p:nvPr/>
          </p:nvSpPr>
          <p:spPr bwMode="auto">
            <a:xfrm>
              <a:off x="5345" y="2188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3" name="Line 209"/>
            <p:cNvSpPr>
              <a:spLocks noChangeShapeType="1"/>
            </p:cNvSpPr>
            <p:nvPr/>
          </p:nvSpPr>
          <p:spPr bwMode="auto">
            <a:xfrm>
              <a:off x="5345" y="2217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4" name="Line 210"/>
            <p:cNvSpPr>
              <a:spLocks noChangeShapeType="1"/>
            </p:cNvSpPr>
            <p:nvPr/>
          </p:nvSpPr>
          <p:spPr bwMode="auto">
            <a:xfrm>
              <a:off x="5345" y="2249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5" name="Line 211"/>
            <p:cNvSpPr>
              <a:spLocks noChangeShapeType="1"/>
            </p:cNvSpPr>
            <p:nvPr/>
          </p:nvSpPr>
          <p:spPr bwMode="auto">
            <a:xfrm>
              <a:off x="5345" y="2278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6" name="Line 212"/>
            <p:cNvSpPr>
              <a:spLocks noChangeShapeType="1"/>
            </p:cNvSpPr>
            <p:nvPr/>
          </p:nvSpPr>
          <p:spPr bwMode="auto">
            <a:xfrm>
              <a:off x="5345" y="2307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7" name="Line 213"/>
            <p:cNvSpPr>
              <a:spLocks noChangeShapeType="1"/>
            </p:cNvSpPr>
            <p:nvPr/>
          </p:nvSpPr>
          <p:spPr bwMode="auto">
            <a:xfrm>
              <a:off x="5345" y="2336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8" name="Line 214"/>
            <p:cNvSpPr>
              <a:spLocks noChangeShapeType="1"/>
            </p:cNvSpPr>
            <p:nvPr/>
          </p:nvSpPr>
          <p:spPr bwMode="auto">
            <a:xfrm>
              <a:off x="5345" y="2363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9" name="Line 215"/>
            <p:cNvSpPr>
              <a:spLocks noChangeShapeType="1"/>
            </p:cNvSpPr>
            <p:nvPr/>
          </p:nvSpPr>
          <p:spPr bwMode="auto">
            <a:xfrm>
              <a:off x="5345" y="2392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0" name="Line 216"/>
            <p:cNvSpPr>
              <a:spLocks noChangeShapeType="1"/>
            </p:cNvSpPr>
            <p:nvPr/>
          </p:nvSpPr>
          <p:spPr bwMode="auto">
            <a:xfrm>
              <a:off x="5345" y="2421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1" name="Line 217"/>
            <p:cNvSpPr>
              <a:spLocks noChangeShapeType="1"/>
            </p:cNvSpPr>
            <p:nvPr/>
          </p:nvSpPr>
          <p:spPr bwMode="auto">
            <a:xfrm>
              <a:off x="5345" y="2450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2" name="Line 218"/>
            <p:cNvSpPr>
              <a:spLocks noChangeShapeType="1"/>
            </p:cNvSpPr>
            <p:nvPr/>
          </p:nvSpPr>
          <p:spPr bwMode="auto">
            <a:xfrm>
              <a:off x="5345" y="2478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3" name="Line 219"/>
            <p:cNvSpPr>
              <a:spLocks noChangeShapeType="1"/>
            </p:cNvSpPr>
            <p:nvPr/>
          </p:nvSpPr>
          <p:spPr bwMode="auto">
            <a:xfrm>
              <a:off x="5345" y="2506"/>
              <a:ext cx="9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604" name="Text Box 220"/>
          <p:cNvSpPr txBox="1">
            <a:spLocks noChangeAspect="1" noChangeArrowheads="1"/>
          </p:cNvSpPr>
          <p:nvPr/>
        </p:nvSpPr>
        <p:spPr bwMode="auto">
          <a:xfrm>
            <a:off x="3033713" y="1484313"/>
            <a:ext cx="15732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en-US" sz="1200" b="1">
                <a:solidFill>
                  <a:srgbClr val="800000"/>
                </a:solidFill>
              </a:rPr>
              <a:t>Remote probe sampling</a:t>
            </a:r>
            <a:endParaRPr lang="ru-RU"/>
          </a:p>
        </p:txBody>
      </p:sp>
      <p:sp>
        <p:nvSpPr>
          <p:cNvPr id="16605" name="Oval 221"/>
          <p:cNvSpPr>
            <a:spLocks noChangeAspect="1" noChangeArrowheads="1"/>
          </p:cNvSpPr>
          <p:nvPr/>
        </p:nvSpPr>
        <p:spPr bwMode="auto">
          <a:xfrm>
            <a:off x="3573463" y="2433638"/>
            <a:ext cx="492125" cy="2047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06" name="Line 222"/>
          <p:cNvSpPr>
            <a:spLocks noChangeShapeType="1"/>
          </p:cNvSpPr>
          <p:nvPr/>
        </p:nvSpPr>
        <p:spPr bwMode="auto">
          <a:xfrm flipH="1">
            <a:off x="3908425" y="2389188"/>
            <a:ext cx="3333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07" name="AutoShape 223"/>
          <p:cNvSpPr>
            <a:spLocks noChangeArrowheads="1"/>
          </p:cNvSpPr>
          <p:nvPr/>
        </p:nvSpPr>
        <p:spPr bwMode="auto">
          <a:xfrm rot="463248">
            <a:off x="3914775" y="2120900"/>
            <a:ext cx="92075" cy="273050"/>
          </a:xfrm>
          <a:prstGeom prst="can">
            <a:avLst>
              <a:gd name="adj" fmla="val 3517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8" name="AutoShape 224"/>
          <p:cNvSpPr>
            <a:spLocks noChangeArrowheads="1"/>
          </p:cNvSpPr>
          <p:nvPr/>
        </p:nvSpPr>
        <p:spPr bwMode="auto">
          <a:xfrm rot="463248">
            <a:off x="3913188" y="2259013"/>
            <a:ext cx="79375" cy="127000"/>
          </a:xfrm>
          <a:prstGeom prst="can">
            <a:avLst>
              <a:gd name="adj" fmla="val 30207"/>
            </a:avLst>
          </a:prstGeom>
          <a:solidFill>
            <a:srgbClr val="99CC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9" name="AutoShape 225"/>
          <p:cNvSpPr>
            <a:spLocks noChangeArrowheads="1"/>
          </p:cNvSpPr>
          <p:nvPr/>
        </p:nvSpPr>
        <p:spPr bwMode="auto">
          <a:xfrm rot="463248">
            <a:off x="3930650" y="2179638"/>
            <a:ext cx="79375" cy="46037"/>
          </a:xfrm>
          <a:prstGeom prst="can">
            <a:avLst>
              <a:gd name="adj" fmla="val 50000"/>
            </a:avLst>
          </a:prstGeom>
          <a:solidFill>
            <a:srgbClr val="969696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0" name="Line 226"/>
          <p:cNvSpPr>
            <a:spLocks noChangeShapeType="1"/>
          </p:cNvSpPr>
          <p:nvPr/>
        </p:nvSpPr>
        <p:spPr bwMode="auto">
          <a:xfrm flipH="1">
            <a:off x="3970338" y="1990725"/>
            <a:ext cx="33337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11" name="AutoShape 227"/>
          <p:cNvSpPr>
            <a:spLocks noChangeArrowheads="1"/>
          </p:cNvSpPr>
          <p:nvPr/>
        </p:nvSpPr>
        <p:spPr bwMode="auto">
          <a:xfrm rot="463248">
            <a:off x="3962400" y="1958975"/>
            <a:ext cx="79375" cy="44450"/>
          </a:xfrm>
          <a:prstGeom prst="ca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2" name="AutoShape 228"/>
          <p:cNvSpPr>
            <a:spLocks noChangeArrowheads="1"/>
          </p:cNvSpPr>
          <p:nvPr/>
        </p:nvSpPr>
        <p:spPr bwMode="auto">
          <a:xfrm>
            <a:off x="4433888" y="2471738"/>
            <a:ext cx="515937" cy="223837"/>
          </a:xfrm>
          <a:prstGeom prst="rightArrow">
            <a:avLst>
              <a:gd name="adj1" fmla="val 50000"/>
              <a:gd name="adj2" fmla="val 57624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3" name="Text Box 229"/>
          <p:cNvSpPr txBox="1">
            <a:spLocks noChangeAspect="1" noChangeArrowheads="1"/>
          </p:cNvSpPr>
          <p:nvPr/>
        </p:nvSpPr>
        <p:spPr bwMode="auto">
          <a:xfrm>
            <a:off x="6107113" y="1484313"/>
            <a:ext cx="1262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en-US" sz="1200" b="1">
                <a:solidFill>
                  <a:srgbClr val="800000"/>
                </a:solidFill>
                <a:latin typeface="Symbol" pitchFamily="18" charset="2"/>
              </a:rPr>
              <a:t>g </a:t>
            </a:r>
            <a:r>
              <a:rPr lang="en-US" sz="1200" b="1">
                <a:solidFill>
                  <a:srgbClr val="800000"/>
                </a:solidFill>
              </a:rPr>
              <a:t>- spectrometry</a:t>
            </a:r>
            <a:endParaRPr lang="ru-RU"/>
          </a:p>
        </p:txBody>
      </p:sp>
      <p:grpSp>
        <p:nvGrpSpPr>
          <p:cNvPr id="16614" name="Group 230"/>
          <p:cNvGrpSpPr>
            <a:grpSpLocks/>
          </p:cNvGrpSpPr>
          <p:nvPr/>
        </p:nvGrpSpPr>
        <p:grpSpPr bwMode="auto">
          <a:xfrm>
            <a:off x="5103813" y="2562225"/>
            <a:ext cx="369887" cy="523875"/>
            <a:chOff x="9153" y="4068"/>
            <a:chExt cx="583" cy="825"/>
          </a:xfrm>
        </p:grpSpPr>
        <p:sp>
          <p:nvSpPr>
            <p:cNvPr id="16615" name="Line 231"/>
            <p:cNvSpPr>
              <a:spLocks noChangeShapeType="1"/>
            </p:cNvSpPr>
            <p:nvPr/>
          </p:nvSpPr>
          <p:spPr bwMode="auto">
            <a:xfrm flipV="1">
              <a:off x="9160" y="4336"/>
              <a:ext cx="186" cy="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16" name="Oval 232" descr="Штриховой горизонтальный"/>
            <p:cNvSpPr>
              <a:spLocks noChangeAspect="1" noChangeArrowheads="1"/>
            </p:cNvSpPr>
            <p:nvPr/>
          </p:nvSpPr>
          <p:spPr bwMode="auto">
            <a:xfrm>
              <a:off x="9153" y="4717"/>
              <a:ext cx="583" cy="176"/>
            </a:xfrm>
            <a:prstGeom prst="ellipse">
              <a:avLst/>
            </a:prstGeom>
            <a:pattFill prst="dashHorz">
              <a:fgClr>
                <a:srgbClr val="CCFFFF"/>
              </a:fgClr>
              <a:bgClr>
                <a:srgbClr val="99CC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7" name="Line 233"/>
            <p:cNvSpPr>
              <a:spLocks noChangeShapeType="1"/>
            </p:cNvSpPr>
            <p:nvPr/>
          </p:nvSpPr>
          <p:spPr bwMode="auto">
            <a:xfrm flipH="1" flipV="1">
              <a:off x="9540" y="4327"/>
              <a:ext cx="186" cy="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18" name="AutoShape 234" descr="Штриховой горизонтальный"/>
            <p:cNvSpPr>
              <a:spLocks noChangeArrowheads="1"/>
            </p:cNvSpPr>
            <p:nvPr/>
          </p:nvSpPr>
          <p:spPr bwMode="auto">
            <a:xfrm flipV="1">
              <a:off x="9178" y="4630"/>
              <a:ext cx="530" cy="141"/>
            </a:xfrm>
            <a:custGeom>
              <a:avLst/>
              <a:gdLst>
                <a:gd name="G0" fmla="+- 2408 0 0"/>
                <a:gd name="G1" fmla="+- 21600 0 2408"/>
                <a:gd name="G2" fmla="*/ 2408 1 2"/>
                <a:gd name="G3" fmla="+- 21600 0 G2"/>
                <a:gd name="G4" fmla="+/ 2408 21600 2"/>
                <a:gd name="G5" fmla="+/ G1 0 2"/>
                <a:gd name="G6" fmla="*/ 21600 21600 2408"/>
                <a:gd name="G7" fmla="*/ G6 1 2"/>
                <a:gd name="G8" fmla="+- 21600 0 G7"/>
                <a:gd name="G9" fmla="*/ 21600 1 2"/>
                <a:gd name="G10" fmla="+- 2408 0 G9"/>
                <a:gd name="G11" fmla="?: G10 G8 0"/>
                <a:gd name="G12" fmla="?: G10 G7 21600"/>
                <a:gd name="T0" fmla="*/ 20396 w 21600"/>
                <a:gd name="T1" fmla="*/ 10800 h 21600"/>
                <a:gd name="T2" fmla="*/ 10800 w 21600"/>
                <a:gd name="T3" fmla="*/ 21600 h 21600"/>
                <a:gd name="T4" fmla="*/ 1204 w 21600"/>
                <a:gd name="T5" fmla="*/ 10800 h 21600"/>
                <a:gd name="T6" fmla="*/ 10800 w 21600"/>
                <a:gd name="T7" fmla="*/ 0 h 21600"/>
                <a:gd name="T8" fmla="*/ 3004 w 21600"/>
                <a:gd name="T9" fmla="*/ 3004 h 21600"/>
                <a:gd name="T10" fmla="*/ 18596 w 21600"/>
                <a:gd name="T11" fmla="*/ 185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08" y="21600"/>
                  </a:lnTo>
                  <a:lnTo>
                    <a:pt x="19192" y="21600"/>
                  </a:lnTo>
                  <a:lnTo>
                    <a:pt x="21600" y="0"/>
                  </a:lnTo>
                  <a:close/>
                </a:path>
              </a:pathLst>
            </a:custGeom>
            <a:pattFill prst="dashHorz">
              <a:fgClr>
                <a:srgbClr val="CCFFFF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19" name="Oval 235"/>
            <p:cNvSpPr>
              <a:spLocks noChangeAspect="1" noChangeArrowheads="1"/>
            </p:cNvSpPr>
            <p:nvPr/>
          </p:nvSpPr>
          <p:spPr bwMode="auto">
            <a:xfrm>
              <a:off x="9232" y="4560"/>
              <a:ext cx="414" cy="12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0" name="Line 236"/>
            <p:cNvSpPr>
              <a:spLocks noChangeShapeType="1"/>
            </p:cNvSpPr>
            <p:nvPr/>
          </p:nvSpPr>
          <p:spPr bwMode="auto">
            <a:xfrm flipV="1">
              <a:off x="9346" y="4144"/>
              <a:ext cx="0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1" name="Line 237"/>
            <p:cNvSpPr>
              <a:spLocks noChangeShapeType="1"/>
            </p:cNvSpPr>
            <p:nvPr/>
          </p:nvSpPr>
          <p:spPr bwMode="auto">
            <a:xfrm flipV="1">
              <a:off x="9540" y="4136"/>
              <a:ext cx="0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2" name="Oval 238"/>
            <p:cNvSpPr>
              <a:spLocks noChangeAspect="1" noChangeArrowheads="1"/>
            </p:cNvSpPr>
            <p:nvPr/>
          </p:nvSpPr>
          <p:spPr bwMode="auto">
            <a:xfrm>
              <a:off x="9320" y="4068"/>
              <a:ext cx="244" cy="7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3" name="Freeform 239"/>
            <p:cNvSpPr>
              <a:spLocks/>
            </p:cNvSpPr>
            <p:nvPr/>
          </p:nvSpPr>
          <p:spPr bwMode="auto">
            <a:xfrm>
              <a:off x="9408" y="4292"/>
              <a:ext cx="85" cy="121"/>
            </a:xfrm>
            <a:custGeom>
              <a:avLst/>
              <a:gdLst>
                <a:gd name="T0" fmla="*/ 195 w 579"/>
                <a:gd name="T1" fmla="*/ 1 h 889"/>
                <a:gd name="T2" fmla="*/ 177 w 579"/>
                <a:gd name="T3" fmla="*/ 257 h 889"/>
                <a:gd name="T4" fmla="*/ 80 w 579"/>
                <a:gd name="T5" fmla="*/ 425 h 889"/>
                <a:gd name="T6" fmla="*/ 18 w 579"/>
                <a:gd name="T7" fmla="*/ 558 h 889"/>
                <a:gd name="T8" fmla="*/ 27 w 579"/>
                <a:gd name="T9" fmla="*/ 717 h 889"/>
                <a:gd name="T10" fmla="*/ 177 w 579"/>
                <a:gd name="T11" fmla="*/ 849 h 889"/>
                <a:gd name="T12" fmla="*/ 362 w 579"/>
                <a:gd name="T13" fmla="*/ 867 h 889"/>
                <a:gd name="T14" fmla="*/ 548 w 579"/>
                <a:gd name="T15" fmla="*/ 717 h 889"/>
                <a:gd name="T16" fmla="*/ 548 w 579"/>
                <a:gd name="T17" fmla="*/ 540 h 889"/>
                <a:gd name="T18" fmla="*/ 424 w 579"/>
                <a:gd name="T19" fmla="*/ 372 h 889"/>
                <a:gd name="T20" fmla="*/ 265 w 579"/>
                <a:gd name="T21" fmla="*/ 249 h 889"/>
                <a:gd name="T22" fmla="*/ 195 w 579"/>
                <a:gd name="T23" fmla="*/ 1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9" h="889">
                  <a:moveTo>
                    <a:pt x="195" y="1"/>
                  </a:moveTo>
                  <a:cubicBezTo>
                    <a:pt x="180" y="2"/>
                    <a:pt x="196" y="186"/>
                    <a:pt x="177" y="257"/>
                  </a:cubicBezTo>
                  <a:cubicBezTo>
                    <a:pt x="158" y="328"/>
                    <a:pt x="106" y="375"/>
                    <a:pt x="80" y="425"/>
                  </a:cubicBezTo>
                  <a:cubicBezTo>
                    <a:pt x="54" y="475"/>
                    <a:pt x="27" y="509"/>
                    <a:pt x="18" y="558"/>
                  </a:cubicBezTo>
                  <a:cubicBezTo>
                    <a:pt x="9" y="607"/>
                    <a:pt x="0" y="669"/>
                    <a:pt x="27" y="717"/>
                  </a:cubicBezTo>
                  <a:cubicBezTo>
                    <a:pt x="54" y="765"/>
                    <a:pt x="121" y="824"/>
                    <a:pt x="177" y="849"/>
                  </a:cubicBezTo>
                  <a:cubicBezTo>
                    <a:pt x="233" y="874"/>
                    <a:pt x="300" y="889"/>
                    <a:pt x="362" y="867"/>
                  </a:cubicBezTo>
                  <a:cubicBezTo>
                    <a:pt x="424" y="845"/>
                    <a:pt x="517" y="771"/>
                    <a:pt x="548" y="717"/>
                  </a:cubicBezTo>
                  <a:cubicBezTo>
                    <a:pt x="579" y="663"/>
                    <a:pt x="569" y="597"/>
                    <a:pt x="548" y="540"/>
                  </a:cubicBezTo>
                  <a:cubicBezTo>
                    <a:pt x="527" y="483"/>
                    <a:pt x="471" y="421"/>
                    <a:pt x="424" y="372"/>
                  </a:cubicBezTo>
                  <a:cubicBezTo>
                    <a:pt x="377" y="323"/>
                    <a:pt x="299" y="308"/>
                    <a:pt x="265" y="249"/>
                  </a:cubicBezTo>
                  <a:cubicBezTo>
                    <a:pt x="231" y="190"/>
                    <a:pt x="210" y="0"/>
                    <a:pt x="195" y="1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624" name="Text Box 240"/>
          <p:cNvSpPr txBox="1">
            <a:spLocks noChangeAspect="1" noChangeArrowheads="1"/>
          </p:cNvSpPr>
          <p:nvPr/>
        </p:nvSpPr>
        <p:spPr bwMode="auto">
          <a:xfrm>
            <a:off x="4905375" y="1484313"/>
            <a:ext cx="9239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en-US" sz="1200" b="1">
                <a:solidFill>
                  <a:srgbClr val="800000"/>
                </a:solidFill>
              </a:rPr>
              <a:t>Probe </a:t>
            </a:r>
          </a:p>
          <a:p>
            <a:pPr algn="ctr"/>
            <a:r>
              <a:rPr lang="en-US" sz="1200" b="1">
                <a:solidFill>
                  <a:srgbClr val="800000"/>
                </a:solidFill>
              </a:rPr>
              <a:t>dilution</a:t>
            </a:r>
            <a:endParaRPr lang="ru-RU"/>
          </a:p>
        </p:txBody>
      </p:sp>
      <p:grpSp>
        <p:nvGrpSpPr>
          <p:cNvPr id="16625" name="Group 241"/>
          <p:cNvGrpSpPr>
            <a:grpSpLocks/>
          </p:cNvGrpSpPr>
          <p:nvPr/>
        </p:nvGrpSpPr>
        <p:grpSpPr bwMode="auto">
          <a:xfrm>
            <a:off x="6456363" y="2141538"/>
            <a:ext cx="369887" cy="523875"/>
            <a:chOff x="10487" y="4068"/>
            <a:chExt cx="583" cy="825"/>
          </a:xfrm>
        </p:grpSpPr>
        <p:sp>
          <p:nvSpPr>
            <p:cNvPr id="16626" name="Line 242"/>
            <p:cNvSpPr>
              <a:spLocks noChangeShapeType="1"/>
            </p:cNvSpPr>
            <p:nvPr/>
          </p:nvSpPr>
          <p:spPr bwMode="auto">
            <a:xfrm flipV="1">
              <a:off x="10494" y="4336"/>
              <a:ext cx="186" cy="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7" name="Oval 243" descr="Штриховой горизонтальный"/>
            <p:cNvSpPr>
              <a:spLocks noChangeAspect="1" noChangeArrowheads="1"/>
            </p:cNvSpPr>
            <p:nvPr/>
          </p:nvSpPr>
          <p:spPr bwMode="auto">
            <a:xfrm>
              <a:off x="10487" y="4717"/>
              <a:ext cx="583" cy="176"/>
            </a:xfrm>
            <a:prstGeom prst="ellipse">
              <a:avLst/>
            </a:prstGeom>
            <a:pattFill prst="dashHorz">
              <a:fgClr>
                <a:srgbClr val="CCFFFF"/>
              </a:fgClr>
              <a:bgClr>
                <a:srgbClr val="99CC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8" name="Line 244"/>
            <p:cNvSpPr>
              <a:spLocks noChangeShapeType="1"/>
            </p:cNvSpPr>
            <p:nvPr/>
          </p:nvSpPr>
          <p:spPr bwMode="auto">
            <a:xfrm flipH="1" flipV="1">
              <a:off x="10874" y="4327"/>
              <a:ext cx="186" cy="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9" name="AutoShape 245" descr="Штриховой горизонтальный"/>
            <p:cNvSpPr>
              <a:spLocks noChangeArrowheads="1"/>
            </p:cNvSpPr>
            <p:nvPr/>
          </p:nvSpPr>
          <p:spPr bwMode="auto">
            <a:xfrm flipV="1">
              <a:off x="10512" y="4630"/>
              <a:ext cx="530" cy="141"/>
            </a:xfrm>
            <a:custGeom>
              <a:avLst/>
              <a:gdLst>
                <a:gd name="G0" fmla="+- 2408 0 0"/>
                <a:gd name="G1" fmla="+- 21600 0 2408"/>
                <a:gd name="G2" fmla="*/ 2408 1 2"/>
                <a:gd name="G3" fmla="+- 21600 0 G2"/>
                <a:gd name="G4" fmla="+/ 2408 21600 2"/>
                <a:gd name="G5" fmla="+/ G1 0 2"/>
                <a:gd name="G6" fmla="*/ 21600 21600 2408"/>
                <a:gd name="G7" fmla="*/ G6 1 2"/>
                <a:gd name="G8" fmla="+- 21600 0 G7"/>
                <a:gd name="G9" fmla="*/ 21600 1 2"/>
                <a:gd name="G10" fmla="+- 2408 0 G9"/>
                <a:gd name="G11" fmla="?: G10 G8 0"/>
                <a:gd name="G12" fmla="?: G10 G7 21600"/>
                <a:gd name="T0" fmla="*/ 20396 w 21600"/>
                <a:gd name="T1" fmla="*/ 10800 h 21600"/>
                <a:gd name="T2" fmla="*/ 10800 w 21600"/>
                <a:gd name="T3" fmla="*/ 21600 h 21600"/>
                <a:gd name="T4" fmla="*/ 1204 w 21600"/>
                <a:gd name="T5" fmla="*/ 10800 h 21600"/>
                <a:gd name="T6" fmla="*/ 10800 w 21600"/>
                <a:gd name="T7" fmla="*/ 0 h 21600"/>
                <a:gd name="T8" fmla="*/ 3004 w 21600"/>
                <a:gd name="T9" fmla="*/ 3004 h 21600"/>
                <a:gd name="T10" fmla="*/ 18596 w 21600"/>
                <a:gd name="T11" fmla="*/ 185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08" y="21600"/>
                  </a:lnTo>
                  <a:lnTo>
                    <a:pt x="19192" y="21600"/>
                  </a:lnTo>
                  <a:lnTo>
                    <a:pt x="21600" y="0"/>
                  </a:lnTo>
                  <a:close/>
                </a:path>
              </a:pathLst>
            </a:custGeom>
            <a:pattFill prst="dashHorz">
              <a:fgClr>
                <a:srgbClr val="CCFFFF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0" name="Oval 246"/>
            <p:cNvSpPr>
              <a:spLocks noChangeAspect="1" noChangeArrowheads="1"/>
            </p:cNvSpPr>
            <p:nvPr/>
          </p:nvSpPr>
          <p:spPr bwMode="auto">
            <a:xfrm>
              <a:off x="10566" y="4560"/>
              <a:ext cx="414" cy="12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1" name="Line 247"/>
            <p:cNvSpPr>
              <a:spLocks noChangeShapeType="1"/>
            </p:cNvSpPr>
            <p:nvPr/>
          </p:nvSpPr>
          <p:spPr bwMode="auto">
            <a:xfrm flipV="1">
              <a:off x="10680" y="4144"/>
              <a:ext cx="0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2" name="Line 248"/>
            <p:cNvSpPr>
              <a:spLocks noChangeShapeType="1"/>
            </p:cNvSpPr>
            <p:nvPr/>
          </p:nvSpPr>
          <p:spPr bwMode="auto">
            <a:xfrm flipV="1">
              <a:off x="10874" y="4136"/>
              <a:ext cx="0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3" name="Oval 249"/>
            <p:cNvSpPr>
              <a:spLocks noChangeAspect="1" noChangeArrowheads="1"/>
            </p:cNvSpPr>
            <p:nvPr/>
          </p:nvSpPr>
          <p:spPr bwMode="auto">
            <a:xfrm>
              <a:off x="10654" y="4068"/>
              <a:ext cx="244" cy="7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634" name="Text Box 250"/>
          <p:cNvSpPr txBox="1">
            <a:spLocks noChangeArrowheads="1"/>
          </p:cNvSpPr>
          <p:nvPr/>
        </p:nvSpPr>
        <p:spPr bwMode="auto">
          <a:xfrm>
            <a:off x="6207125" y="3162300"/>
            <a:ext cx="1003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/>
          <a:lstStyle/>
          <a:p>
            <a:r>
              <a:rPr lang="en-US" b="1">
                <a:solidFill>
                  <a:srgbClr val="000080"/>
                </a:solidFill>
                <a:latin typeface="Symbol" pitchFamily="18" charset="2"/>
              </a:rPr>
              <a:t>g </a:t>
            </a:r>
            <a:r>
              <a:rPr lang="en-US" sz="1200" b="1">
                <a:solidFill>
                  <a:srgbClr val="000080"/>
                </a:solidFill>
              </a:rPr>
              <a:t>- detector</a:t>
            </a:r>
            <a:endParaRPr lang="ru-RU"/>
          </a:p>
        </p:txBody>
      </p:sp>
      <p:sp>
        <p:nvSpPr>
          <p:cNvPr id="16635" name="AutoShape 251"/>
          <p:cNvSpPr>
            <a:spLocks noChangeArrowheads="1"/>
          </p:cNvSpPr>
          <p:nvPr/>
        </p:nvSpPr>
        <p:spPr bwMode="auto">
          <a:xfrm>
            <a:off x="5656263" y="2465388"/>
            <a:ext cx="515937" cy="225425"/>
          </a:xfrm>
          <a:prstGeom prst="rightArrow">
            <a:avLst>
              <a:gd name="adj1" fmla="val 50000"/>
              <a:gd name="adj2" fmla="val 57218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6" name="AutoShape 252"/>
          <p:cNvSpPr>
            <a:spLocks noChangeArrowheads="1"/>
          </p:cNvSpPr>
          <p:nvPr/>
        </p:nvSpPr>
        <p:spPr bwMode="auto">
          <a:xfrm>
            <a:off x="7097713" y="2438400"/>
            <a:ext cx="515937" cy="223838"/>
          </a:xfrm>
          <a:prstGeom prst="rightArrow">
            <a:avLst>
              <a:gd name="adj1" fmla="val 50000"/>
              <a:gd name="adj2" fmla="val 57624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7" name="Text Box 253"/>
          <p:cNvSpPr txBox="1">
            <a:spLocks noChangeAspect="1" noChangeArrowheads="1"/>
          </p:cNvSpPr>
          <p:nvPr/>
        </p:nvSpPr>
        <p:spPr bwMode="auto">
          <a:xfrm>
            <a:off x="7851775" y="2095500"/>
            <a:ext cx="1292225" cy="9699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134Cs, 137Cs activity</a:t>
            </a:r>
            <a:endParaRPr lang="ru-RU"/>
          </a:p>
        </p:txBody>
      </p:sp>
      <p:sp>
        <p:nvSpPr>
          <p:cNvPr id="16638" name="AutoShape 254"/>
          <p:cNvSpPr>
            <a:spLocks noChangeArrowheads="1"/>
          </p:cNvSpPr>
          <p:nvPr/>
        </p:nvSpPr>
        <p:spPr bwMode="auto">
          <a:xfrm>
            <a:off x="6567488" y="2863850"/>
            <a:ext cx="157162" cy="173038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1" name="Rectangle 257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                  </a:t>
            </a:r>
            <a:fld id="{5292442C-8C21-45ED-9F5D-7CD08F028B3F}" type="slidenum">
              <a:rPr lang="en-US" sz="1400" i="1"/>
              <a:pPr eaLnBrk="0" hangingPunct="0"/>
              <a:t>12</a:t>
            </a:fld>
            <a:endParaRPr lang="ru-RU" sz="1400" i="1"/>
          </a:p>
        </p:txBody>
      </p:sp>
      <p:pic>
        <p:nvPicPr>
          <p:cNvPr id="16642" name="Picture 258" descr="Znak_RIAR_цв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06575" y="476250"/>
            <a:ext cx="485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Determination of Cs relative release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563938" y="90805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u="sng">
                <a:latin typeface="Times New Roman" pitchFamily="18" charset="0"/>
              </a:rPr>
              <a:t>Relative method.</a:t>
            </a:r>
            <a:endParaRPr lang="ru-RU" b="1" i="1" u="sng">
              <a:latin typeface="Times New Roman" pitchFamily="18" charset="0"/>
            </a:endParaRPr>
          </a:p>
        </p:txBody>
      </p:sp>
      <p:sp>
        <p:nvSpPr>
          <p:cNvPr id="26640" name="Rectangle 1040"/>
          <p:cNvSpPr>
            <a:spLocks noChangeArrowheads="1"/>
          </p:cNvSpPr>
          <p:nvPr/>
        </p:nvSpPr>
        <p:spPr bwMode="auto">
          <a:xfrm>
            <a:off x="627063" y="1341438"/>
            <a:ext cx="812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Assuming that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Eu does not release from the fuel during the test it can be considered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that the areas of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Eu photopeaks  are proportional to the specimen masses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6641" name="Object 1041"/>
          <p:cNvGraphicFramePr>
            <a:graphicFrameLocks noChangeAspect="1"/>
          </p:cNvGraphicFramePr>
          <p:nvPr/>
        </p:nvGraphicFramePr>
        <p:xfrm>
          <a:off x="3521075" y="2124075"/>
          <a:ext cx="1792288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Формула" r:id="rId3" imgW="1180800" imgH="812520" progId="Equation.3">
                  <p:embed/>
                </p:oleObj>
              </mc:Choice>
              <mc:Fallback>
                <p:oleObj name="Формула" r:id="rId3" imgW="1180800" imgH="81252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2124075"/>
                        <a:ext cx="1792288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Rectangle 1042"/>
          <p:cNvSpPr>
            <a:spLocks noChangeArrowheads="1"/>
          </p:cNvSpPr>
          <p:nvPr/>
        </p:nvSpPr>
        <p:spPr bwMode="auto">
          <a:xfrm>
            <a:off x="611188" y="3435350"/>
            <a:ext cx="7731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- relative release of Cs calculated by  the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gamma line;</a:t>
            </a:r>
            <a:endParaRPr lang="ru-RU">
              <a:latin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</a:rPr>
              <a:t>         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3000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photopeak area of the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gamma line and the one of 1274 keV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Eu.</a:t>
            </a:r>
          </a:p>
        </p:txBody>
      </p:sp>
      <p:graphicFrame>
        <p:nvGraphicFramePr>
          <p:cNvPr id="26649" name="Object 1049"/>
          <p:cNvGraphicFramePr>
            <a:graphicFrameLocks noChangeAspect="1"/>
          </p:cNvGraphicFramePr>
          <p:nvPr/>
        </p:nvGraphicFramePr>
        <p:xfrm>
          <a:off x="2063750" y="4895850"/>
          <a:ext cx="46037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Формула" r:id="rId5" imgW="3035160" imgH="431640" progId="Equation.3">
                  <p:embed/>
                </p:oleObj>
              </mc:Choice>
              <mc:Fallback>
                <p:oleObj name="Формула" r:id="rId5" imgW="3035160" imgH="431640" progId="Equation.3">
                  <p:embed/>
                  <p:pic>
                    <p:nvPicPr>
                      <p:cNvPr id="0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895850"/>
                        <a:ext cx="460375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050"/>
          <p:cNvSpPr>
            <a:spLocks noChangeArrowheads="1"/>
          </p:cNvSpPr>
          <p:nvPr/>
        </p:nvSpPr>
        <p:spPr bwMode="auto">
          <a:xfrm>
            <a:off x="2987675" y="5589588"/>
            <a:ext cx="2817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30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9% then 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30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100%  </a:t>
            </a:r>
          </a:p>
        </p:txBody>
      </p:sp>
      <p:sp>
        <p:nvSpPr>
          <p:cNvPr id="26651" name="Rectangle 1051"/>
          <p:cNvSpPr>
            <a:spLocks noChangeArrowheads="1"/>
          </p:cNvSpPr>
          <p:nvPr/>
        </p:nvSpPr>
        <p:spPr bwMode="auto">
          <a:xfrm>
            <a:off x="3132138" y="4437063"/>
            <a:ext cx="254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b="1">
                <a:latin typeface="Times New Roman" pitchFamily="18" charset="0"/>
                <a:cs typeface="Times New Roman" pitchFamily="18" charset="0"/>
              </a:rPr>
              <a:t>Cs relative release error</a:t>
            </a:r>
            <a:endParaRPr lang="ru-RU" b="1">
              <a:latin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</a:rPr>
              <a:t>          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6653" name="Rectangle 1053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                  </a:t>
            </a:r>
            <a:fld id="{12AD97ED-D26E-4C4B-AF95-E91B42C49271}" type="slidenum">
              <a:rPr lang="en-US" sz="1400" i="1"/>
              <a:pPr eaLnBrk="0" hangingPunct="0"/>
              <a:t>13</a:t>
            </a:fld>
            <a:endParaRPr lang="ru-RU" sz="1400" i="1"/>
          </a:p>
        </p:txBody>
      </p:sp>
      <p:pic>
        <p:nvPicPr>
          <p:cNvPr id="26654" name="Picture 1054" descr="Znak_RIAR_цв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54" name="Rectangle 546"/>
          <p:cNvSpPr>
            <a:spLocks noChangeArrowheads="1"/>
          </p:cNvSpPr>
          <p:nvPr/>
        </p:nvSpPr>
        <p:spPr bwMode="auto">
          <a:xfrm>
            <a:off x="1042988" y="1144588"/>
            <a:ext cx="6118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96875"/>
            <a:r>
              <a:rPr lang="en-US" b="1">
                <a:cs typeface="Times New Roman" pitchFamily="18" charset="0"/>
              </a:rPr>
              <a:t>FP release calculated using the dissolution results</a:t>
            </a:r>
            <a:r>
              <a:rPr lang="en-US" sz="1100" b="1">
                <a:cs typeface="Times New Roman" pitchFamily="18" charset="0"/>
              </a:rPr>
              <a:t> </a:t>
            </a:r>
            <a:endParaRPr lang="ru-RU" sz="900"/>
          </a:p>
          <a:p>
            <a:pPr indent="396875" eaLnBrk="0" hangingPunct="0"/>
            <a:endParaRPr lang="ru-RU"/>
          </a:p>
        </p:txBody>
      </p:sp>
      <p:graphicFrame>
        <p:nvGraphicFramePr>
          <p:cNvPr id="69960" name="Group 1352"/>
          <p:cNvGraphicFramePr>
            <a:graphicFrameLocks noGrp="1"/>
          </p:cNvGraphicFramePr>
          <p:nvPr/>
        </p:nvGraphicFramePr>
        <p:xfrm>
          <a:off x="468313" y="1916113"/>
          <a:ext cx="7953375" cy="3178175"/>
        </p:xfrm>
        <a:graphic>
          <a:graphicData uri="http://schemas.openxmlformats.org/drawingml/2006/table">
            <a:tbl>
              <a:tblPr/>
              <a:tblGrid>
                <a:gridCol w="2776537"/>
                <a:gridCol w="555625"/>
                <a:gridCol w="725488"/>
                <a:gridCol w="725487"/>
                <a:gridCol w="473075"/>
                <a:gridCol w="503238"/>
                <a:gridCol w="528637"/>
                <a:gridCol w="554038"/>
                <a:gridCol w="555625"/>
                <a:gridCol w="55562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Burnup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М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Wd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U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Holding time at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1400°С,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Maximal temperature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°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Kr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release (on-line measurement),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18.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4.1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137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release calculated using</a:t>
                      </a:r>
                      <a:b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-scanning data,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Sample position along the simulator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Kr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release calculated by dissolution data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18.8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4.0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42,3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16,9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9,9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4.8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4.8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137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release calculated by dissolution data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%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37,8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6.0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933" name="Text Box 1325"/>
          <p:cNvSpPr txBox="1">
            <a:spLocks noChangeArrowheads="1"/>
          </p:cNvSpPr>
          <p:nvPr/>
        </p:nvSpPr>
        <p:spPr bwMode="auto">
          <a:xfrm>
            <a:off x="447675" y="5372100"/>
            <a:ext cx="6737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Measured</a:t>
            </a:r>
            <a:r>
              <a:rPr lang="en-US" sz="1400" b="1" baseline="30000"/>
              <a:t> </a:t>
            </a:r>
            <a:r>
              <a:rPr lang="ru-RU" sz="1400" b="1" baseline="30000"/>
              <a:t>85</a:t>
            </a:r>
            <a:r>
              <a:rPr lang="en-US" sz="1400" b="1"/>
              <a:t>Kr concentration in the reference samples: </a:t>
            </a:r>
            <a:r>
              <a:rPr lang="ru-RU" sz="1400" b="1"/>
              <a:t> </a:t>
            </a:r>
            <a:r>
              <a:rPr lang="en-US" sz="1400" b="1"/>
              <a:t>5</a:t>
            </a:r>
            <a:r>
              <a:rPr lang="ru-RU" sz="1400" b="1"/>
              <a:t>4 </a:t>
            </a:r>
            <a:r>
              <a:rPr lang="ru-RU" sz="1400" b="1">
                <a:sym typeface="Symbol" pitchFamily="18" charset="2"/>
              </a:rPr>
              <a:t>МWd/kg U</a:t>
            </a:r>
            <a:r>
              <a:rPr lang="en-US" sz="1400" b="1">
                <a:sym typeface="Symbol" pitchFamily="18" charset="2"/>
              </a:rPr>
              <a:t>– 3.5 </a:t>
            </a:r>
            <a:r>
              <a:rPr lang="el-GR" sz="1400" b="1">
                <a:cs typeface="Arial" charset="0"/>
                <a:sym typeface="Symbol" pitchFamily="18" charset="2"/>
              </a:rPr>
              <a:t>μ</a:t>
            </a:r>
            <a:r>
              <a:rPr lang="en-US" sz="1400" b="1">
                <a:cs typeface="Arial" charset="0"/>
                <a:sym typeface="Symbol" pitchFamily="18" charset="2"/>
              </a:rPr>
              <a:t>l</a:t>
            </a:r>
            <a:r>
              <a:rPr lang="ru-RU" sz="1400" b="1">
                <a:sym typeface="Symbol" pitchFamily="18" charset="2"/>
              </a:rPr>
              <a:t>/</a:t>
            </a:r>
            <a:r>
              <a:rPr lang="en-US" sz="1400" b="1">
                <a:sym typeface="Symbol" pitchFamily="18" charset="2"/>
              </a:rPr>
              <a:t>g</a:t>
            </a:r>
            <a:endParaRPr lang="ru-RU" sz="1400" b="1">
              <a:sym typeface="Symbol" pitchFamily="18" charset="2"/>
            </a:endParaRPr>
          </a:p>
          <a:p>
            <a:r>
              <a:rPr lang="ru-RU" sz="1400" b="1">
                <a:sym typeface="Symbol" pitchFamily="18" charset="2"/>
              </a:rPr>
              <a:t>			</a:t>
            </a:r>
            <a:r>
              <a:rPr lang="en-US" sz="1400" b="1">
                <a:sym typeface="Symbol" pitchFamily="18" charset="2"/>
              </a:rPr>
              <a:t> </a:t>
            </a:r>
            <a:r>
              <a:rPr lang="ru-RU" sz="1400" b="1">
                <a:sym typeface="Symbol" pitchFamily="18" charset="2"/>
              </a:rPr>
              <a:t>	</a:t>
            </a:r>
            <a:r>
              <a:rPr lang="en-US" sz="1400" b="1">
                <a:sym typeface="Symbol" pitchFamily="18" charset="2"/>
              </a:rPr>
              <a:t>                     </a:t>
            </a:r>
            <a:r>
              <a:rPr lang="ru-RU" sz="1400" b="1">
                <a:sym typeface="Symbol" pitchFamily="18" charset="2"/>
              </a:rPr>
              <a:t>65 МWd/kg U</a:t>
            </a:r>
            <a:r>
              <a:rPr lang="en-US" sz="1400" b="1">
                <a:sym typeface="Symbol" pitchFamily="18" charset="2"/>
              </a:rPr>
              <a:t>– </a:t>
            </a:r>
            <a:r>
              <a:rPr lang="ru-RU" sz="1400" b="1">
                <a:sym typeface="Symbol" pitchFamily="18" charset="2"/>
              </a:rPr>
              <a:t>6</a:t>
            </a:r>
            <a:r>
              <a:rPr lang="en-US" sz="1400" b="1">
                <a:sym typeface="Symbol" pitchFamily="18" charset="2"/>
              </a:rPr>
              <a:t>.</a:t>
            </a:r>
            <a:r>
              <a:rPr lang="ru-RU" sz="1400" b="1">
                <a:sym typeface="Symbol" pitchFamily="18" charset="2"/>
              </a:rPr>
              <a:t>6 </a:t>
            </a:r>
            <a:r>
              <a:rPr lang="el-GR" sz="1400" b="1">
                <a:cs typeface="Arial" charset="0"/>
                <a:sym typeface="Symbol" pitchFamily="18" charset="2"/>
              </a:rPr>
              <a:t>μ</a:t>
            </a:r>
            <a:r>
              <a:rPr lang="en-US" sz="1400" b="1">
                <a:cs typeface="Arial" charset="0"/>
                <a:sym typeface="Symbol" pitchFamily="18" charset="2"/>
              </a:rPr>
              <a:t>l</a:t>
            </a:r>
            <a:r>
              <a:rPr lang="ru-RU" sz="1400" b="1">
                <a:sym typeface="Symbol" pitchFamily="18" charset="2"/>
              </a:rPr>
              <a:t>/</a:t>
            </a:r>
            <a:r>
              <a:rPr lang="en-US" sz="1400" b="1">
                <a:sym typeface="Symbol" pitchFamily="18" charset="2"/>
              </a:rPr>
              <a:t>g</a:t>
            </a:r>
            <a:endParaRPr lang="ru-RU" sz="1400" b="1">
              <a:sym typeface="Symbol" pitchFamily="18" charset="2"/>
            </a:endParaRPr>
          </a:p>
        </p:txBody>
      </p:sp>
      <p:sp>
        <p:nvSpPr>
          <p:cNvPr id="69961" name="Rectangle 1353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                  </a:t>
            </a:r>
            <a:fld id="{26FFBCD6-0A9F-4406-932B-15D1712DBE33}" type="slidenum">
              <a:rPr lang="en-US" sz="1400" i="1"/>
              <a:pPr eaLnBrk="0" hangingPunct="0"/>
              <a:t>14</a:t>
            </a:fld>
            <a:endParaRPr lang="ru-RU" sz="1400" i="1"/>
          </a:p>
        </p:txBody>
      </p:sp>
      <p:pic>
        <p:nvPicPr>
          <p:cNvPr id="69962" name="Picture 1354" descr="Znak_RIAR_цв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665" name="Group 1273"/>
          <p:cNvGraphicFramePr>
            <a:graphicFrameLocks noGrp="1"/>
          </p:cNvGraphicFramePr>
          <p:nvPr/>
        </p:nvGraphicFramePr>
        <p:xfrm>
          <a:off x="323850" y="1484313"/>
          <a:ext cx="8496300" cy="4486275"/>
        </p:xfrm>
        <a:graphic>
          <a:graphicData uri="http://schemas.openxmlformats.org/drawingml/2006/table">
            <a:tbl>
              <a:tblPr/>
              <a:tblGrid>
                <a:gridCol w="1727200"/>
                <a:gridCol w="649288"/>
                <a:gridCol w="863600"/>
                <a:gridCol w="792162"/>
                <a:gridCol w="792163"/>
                <a:gridCol w="719137"/>
                <a:gridCol w="720725"/>
                <a:gridCol w="647700"/>
                <a:gridCol w="792163"/>
                <a:gridCol w="792162"/>
              </a:tblGrid>
              <a:tr h="292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Burnup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М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Wd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U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Holding time at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1400°С,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Maximal temperature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°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Kr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release, 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μ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l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STP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Xe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release,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ml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STP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 the progress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 the progress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Relative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Kr release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%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Relative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Kr release from simulator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central part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dissolution data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), % 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42,3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±2.7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 release to the cooling tank water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%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137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 the progress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 the progress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517" name="Text Box 1125"/>
          <p:cNvSpPr txBox="1">
            <a:spLocks noChangeArrowheads="1"/>
          </p:cNvSpPr>
          <p:nvPr/>
        </p:nvSpPr>
        <p:spPr bwMode="auto">
          <a:xfrm>
            <a:off x="2195513" y="981075"/>
            <a:ext cx="474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Simulator test parameters and FP release</a:t>
            </a:r>
            <a:r>
              <a:rPr lang="ru-RU"/>
              <a:t> </a:t>
            </a:r>
          </a:p>
        </p:txBody>
      </p:sp>
      <p:sp>
        <p:nvSpPr>
          <p:cNvPr id="60666" name="Rectangle 1274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                  </a:t>
            </a:r>
            <a:fld id="{5099D7C6-CE82-4E22-B0EB-155DC1392818}" type="slidenum">
              <a:rPr lang="en-US" sz="1400" i="1"/>
              <a:pPr eaLnBrk="0" hangingPunct="0"/>
              <a:t>15</a:t>
            </a:fld>
            <a:endParaRPr lang="ru-RU" sz="1400" i="1"/>
          </a:p>
        </p:txBody>
      </p:sp>
      <p:pic>
        <p:nvPicPr>
          <p:cNvPr id="60667" name="Picture 1275" descr="Znak_RIAR_цв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419475" y="620713"/>
            <a:ext cx="191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Conclusions 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                  </a:t>
            </a:r>
            <a:fld id="{12A21089-958C-458A-9C46-85D2504C01EE}" type="slidenum">
              <a:rPr lang="en-US" sz="1400" i="1"/>
              <a:pPr eaLnBrk="0" hangingPunct="0"/>
              <a:t>16</a:t>
            </a:fld>
            <a:endParaRPr lang="ru-RU" sz="1400" i="1"/>
          </a:p>
        </p:txBody>
      </p:sp>
      <p:pic>
        <p:nvPicPr>
          <p:cNvPr id="66565" name="Picture 5" descr="Znak_RIAR_цв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755650" y="1412875"/>
            <a:ext cx="79930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Small progress in tests performance have been achieved after repair of installation.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Data on volatile FP</a:t>
            </a:r>
            <a:r>
              <a:rPr lang="ru-RU"/>
              <a:t> </a:t>
            </a:r>
            <a:r>
              <a:rPr lang="en-US"/>
              <a:t>content in samples of initial fuel are obtained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Tests with dissolution of the initial and tested samples have shown that the used method can be applied to the simulators tested at temperatures of </a:t>
            </a:r>
            <a:br>
              <a:rPr lang="en-US"/>
            </a:br>
            <a:r>
              <a:rPr lang="en-US"/>
              <a:t>1700 </a:t>
            </a:r>
            <a:r>
              <a:rPr lang="ru-RU" baseline="30000"/>
              <a:t>о</a:t>
            </a:r>
            <a:r>
              <a:rPr lang="ru-RU"/>
              <a:t>С</a:t>
            </a:r>
            <a:r>
              <a:rPr lang="en-US"/>
              <a:t>. At lower temperatures (1400 </a:t>
            </a:r>
            <a:r>
              <a:rPr lang="ru-RU" baseline="30000"/>
              <a:t>о</a:t>
            </a:r>
            <a:r>
              <a:rPr lang="ru-RU"/>
              <a:t>С</a:t>
            </a:r>
            <a:r>
              <a:rPr lang="en-US"/>
              <a:t>) the error exceeds the result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7" name="Group 7"/>
          <p:cNvGraphicFramePr>
            <a:graphicFrameLocks noGrp="1"/>
          </p:cNvGraphicFramePr>
          <p:nvPr>
            <p:ph type="tbl" idx="1"/>
          </p:nvPr>
        </p:nvGraphicFramePr>
        <p:xfrm>
          <a:off x="969963" y="2665413"/>
          <a:ext cx="7131050" cy="2593976"/>
        </p:xfrm>
        <a:graphic>
          <a:graphicData uri="http://schemas.openxmlformats.org/drawingml/2006/table">
            <a:tbl>
              <a:tblPr/>
              <a:tblGrid>
                <a:gridCol w="1782762"/>
                <a:gridCol w="1784350"/>
                <a:gridCol w="1781175"/>
                <a:gridCol w="1782763"/>
              </a:tblGrid>
              <a:tr h="1379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temperature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°С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Oxide film thickness,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766763" y="1597025"/>
            <a:ext cx="7742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  <a:latin typeface="Times New Roman" pitchFamily="18" charset="0"/>
              </a:rPr>
              <a:t>tests</a:t>
            </a: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990000"/>
                </a:solidFill>
                <a:latin typeface="Times New Roman" pitchFamily="18" charset="0"/>
              </a:rPr>
              <a:t>performed in the frame of stage A Spent ROD-QUENCH</a:t>
            </a:r>
            <a:br>
              <a:rPr lang="en-US" b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en-US" b="1">
                <a:solidFill>
                  <a:srgbClr val="990000"/>
                </a:solidFill>
                <a:latin typeface="Times New Roman" pitchFamily="18" charset="0"/>
              </a:rPr>
              <a:t> Project “Examination of the VVER fuel behavior under the severe accidents. Reflooding stage "</a:t>
            </a:r>
            <a:endParaRPr lang="en-US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1718" name="Rectangle 38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B9EFB21C-226E-4F53-AC0C-1AC6106661B9}" type="slidenum">
              <a:rPr lang="en-US" sz="1400" i="1"/>
              <a:pPr eaLnBrk="0" hangingPunct="0"/>
              <a:t>2</a:t>
            </a:fld>
            <a:endParaRPr lang="ru-RU" sz="1400" i="1"/>
          </a:p>
        </p:txBody>
      </p:sp>
      <p:pic>
        <p:nvPicPr>
          <p:cNvPr id="71719" name="Picture 39" descr="Znak_RIAR_цв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6425" y="630238"/>
            <a:ext cx="8142288" cy="49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99"/>
                </a:solidFill>
              </a:rPr>
              <a:t>Tests with irradiated simulators quenched without pre-oxidation</a:t>
            </a:r>
            <a:endParaRPr lang="ru-RU" sz="2000" b="1">
              <a:solidFill>
                <a:srgbClr val="000099"/>
              </a:solidFill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38290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20938"/>
            <a:ext cx="38290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547813" y="1235075"/>
            <a:ext cx="61198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990000"/>
                </a:solidFill>
              </a:rPr>
              <a:t>Simulator #42 (65 MW·d/kgU)</a:t>
            </a:r>
          </a:p>
          <a:p>
            <a:pPr algn="ctr" eaLnBrk="0" hangingPunct="0"/>
            <a:endParaRPr lang="en-US" sz="1600" b="1">
              <a:solidFill>
                <a:srgbClr val="99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990000"/>
                </a:solidFill>
              </a:rPr>
              <a:t>Simulator was broken during post-test examinations</a:t>
            </a:r>
          </a:p>
        </p:txBody>
      </p:sp>
      <p:pic>
        <p:nvPicPr>
          <p:cNvPr id="78854" name="Picture 6" descr="3326эксп42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064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EEC71EA1-F6B8-4E2A-BFF8-E23ACB373BDA}" type="slidenum">
              <a:rPr lang="en-US" sz="1400" i="1"/>
              <a:pPr eaLnBrk="0" hangingPunct="0"/>
              <a:t>3</a:t>
            </a:fld>
            <a:endParaRPr lang="ru-RU" sz="1400" i="1"/>
          </a:p>
        </p:txBody>
      </p:sp>
      <p:pic>
        <p:nvPicPr>
          <p:cNvPr id="78856" name="Picture 8" descr="Znak_RIAR_цв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0713"/>
            <a:ext cx="8142287" cy="49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99"/>
                </a:solidFill>
              </a:rPr>
              <a:t>Tests with irradiated simulators quenched without pre-oxidation</a:t>
            </a:r>
            <a:endParaRPr lang="ru-RU" sz="2000" b="1">
              <a:solidFill>
                <a:srgbClr val="000099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508625" y="1125538"/>
            <a:ext cx="30876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990000"/>
                </a:solidFill>
              </a:rPr>
              <a:t>Simulator #46</a:t>
            </a:r>
            <a:br>
              <a:rPr lang="en-US" sz="1600" b="1">
                <a:solidFill>
                  <a:srgbClr val="990000"/>
                </a:solidFill>
              </a:rPr>
            </a:br>
            <a:r>
              <a:rPr lang="en-US" sz="1600" b="1">
                <a:solidFill>
                  <a:srgbClr val="990000"/>
                </a:solidFill>
              </a:rPr>
              <a:t>(65 MW·d/kgU)</a:t>
            </a:r>
          </a:p>
          <a:p>
            <a:pPr algn="ctr" eaLnBrk="0" hangingPunct="0"/>
            <a:endParaRPr lang="en-US" sz="1600" b="1">
              <a:solidFill>
                <a:srgbClr val="99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990000"/>
                </a:solidFill>
              </a:rPr>
              <a:t>Simulator kept intact</a:t>
            </a:r>
            <a:br>
              <a:rPr lang="en-US" sz="1600" b="1">
                <a:solidFill>
                  <a:srgbClr val="990000"/>
                </a:solidFill>
              </a:rPr>
            </a:br>
            <a:r>
              <a:rPr lang="en-US" sz="1600" b="1">
                <a:solidFill>
                  <a:srgbClr val="990000"/>
                </a:solidFill>
              </a:rPr>
              <a:t>during post-test examinations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116013" y="1125538"/>
            <a:ext cx="308768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990000"/>
                </a:solidFill>
              </a:rPr>
              <a:t>Simulator #45</a:t>
            </a:r>
            <a:br>
              <a:rPr lang="en-US" sz="1600" b="1">
                <a:solidFill>
                  <a:srgbClr val="990000"/>
                </a:solidFill>
              </a:rPr>
            </a:br>
            <a:r>
              <a:rPr lang="en-US" sz="1600" b="1">
                <a:solidFill>
                  <a:srgbClr val="990000"/>
                </a:solidFill>
              </a:rPr>
              <a:t>(65 MW·d/kgU)</a:t>
            </a:r>
          </a:p>
          <a:p>
            <a:pPr algn="ctr" eaLnBrk="0" hangingPunct="0"/>
            <a:endParaRPr lang="en-US" sz="1600" b="1">
              <a:solidFill>
                <a:srgbClr val="99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990000"/>
                </a:solidFill>
              </a:rPr>
              <a:t>Simulator was broken</a:t>
            </a:r>
            <a:br>
              <a:rPr lang="en-US" sz="1600" b="1">
                <a:solidFill>
                  <a:srgbClr val="990000"/>
                </a:solidFill>
              </a:rPr>
            </a:br>
            <a:r>
              <a:rPr lang="en-US" sz="1600" b="1">
                <a:solidFill>
                  <a:srgbClr val="990000"/>
                </a:solidFill>
              </a:rPr>
              <a:t>during post-test examinations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38211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обр46-2-1_15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196975"/>
            <a:ext cx="4064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Экс45_ор1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41438"/>
            <a:ext cx="417512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565400"/>
            <a:ext cx="38290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FB6CB941-D94E-412B-9772-5193F6E280A3}" type="slidenum">
              <a:rPr lang="en-US" sz="1400" i="1"/>
              <a:pPr eaLnBrk="0" hangingPunct="0"/>
              <a:t>4</a:t>
            </a:fld>
            <a:endParaRPr lang="ru-RU" sz="1400" i="1"/>
          </a:p>
        </p:txBody>
      </p:sp>
      <p:pic>
        <p:nvPicPr>
          <p:cNvPr id="72715" name="Picture 11" descr="Znak_RIAR_цв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20713"/>
            <a:ext cx="8142287" cy="71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99"/>
                </a:solidFill>
              </a:rPr>
              <a:t>Tests with irradiated simulators quenched without pre-oxidation</a:t>
            </a:r>
            <a:br>
              <a:rPr lang="en-US" sz="2000" b="1">
                <a:solidFill>
                  <a:srgbClr val="000099"/>
                </a:solidFill>
              </a:rPr>
            </a:br>
            <a:r>
              <a:rPr lang="en-US" sz="2000" b="1" i="1">
                <a:solidFill>
                  <a:srgbClr val="000099"/>
                </a:solidFill>
              </a:rPr>
              <a:t>G</a:t>
            </a:r>
            <a:r>
              <a:rPr lang="en-US" sz="2000" b="1">
                <a:solidFill>
                  <a:srgbClr val="000099"/>
                </a:solidFill>
              </a:rPr>
              <a:t>aseous </a:t>
            </a:r>
            <a:r>
              <a:rPr lang="en-US" sz="2000" b="1" i="1">
                <a:solidFill>
                  <a:srgbClr val="000099"/>
                </a:solidFill>
              </a:rPr>
              <a:t>F</a:t>
            </a:r>
            <a:r>
              <a:rPr lang="en-US" sz="2000" b="1">
                <a:solidFill>
                  <a:srgbClr val="000099"/>
                </a:solidFill>
              </a:rPr>
              <a:t>ission </a:t>
            </a:r>
            <a:r>
              <a:rPr lang="en-US" sz="2000" b="1" i="1">
                <a:solidFill>
                  <a:srgbClr val="000099"/>
                </a:solidFill>
              </a:rPr>
              <a:t>P</a:t>
            </a:r>
            <a:r>
              <a:rPr lang="en-US" sz="2000" b="1">
                <a:solidFill>
                  <a:srgbClr val="000099"/>
                </a:solidFill>
              </a:rPr>
              <a:t>roduct release</a:t>
            </a:r>
            <a:endParaRPr lang="ru-RU" sz="2000" b="1">
              <a:solidFill>
                <a:srgbClr val="000099"/>
              </a:solidFill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940425" y="1846263"/>
            <a:ext cx="1585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990000"/>
                </a:solidFill>
              </a:rPr>
              <a:t>Simulator #46</a:t>
            </a:r>
            <a:br>
              <a:rPr lang="en-US" sz="1600" b="1">
                <a:solidFill>
                  <a:srgbClr val="990000"/>
                </a:solidFill>
              </a:rPr>
            </a:br>
            <a:r>
              <a:rPr lang="en-US" sz="1600" b="1">
                <a:solidFill>
                  <a:srgbClr val="990000"/>
                </a:solidFill>
              </a:rPr>
              <a:t>(65 MW·d/kgU)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866900" y="1846263"/>
            <a:ext cx="1585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990000"/>
                </a:solidFill>
              </a:rPr>
              <a:t>Simulator #45</a:t>
            </a:r>
            <a:br>
              <a:rPr lang="en-US" sz="1600" b="1">
                <a:solidFill>
                  <a:srgbClr val="990000"/>
                </a:solidFill>
              </a:rPr>
            </a:br>
            <a:r>
              <a:rPr lang="en-US" sz="1600" b="1">
                <a:solidFill>
                  <a:srgbClr val="990000"/>
                </a:solidFill>
              </a:rPr>
              <a:t>(65 MW·d/kgU)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565400"/>
            <a:ext cx="38322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70163"/>
            <a:ext cx="38322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CD8DEED6-2D1D-4517-A946-701DC346DF46}" type="slidenum">
              <a:rPr lang="en-US" sz="1400" i="1"/>
              <a:pPr eaLnBrk="0" hangingPunct="0"/>
              <a:t>5</a:t>
            </a:fld>
            <a:endParaRPr lang="ru-RU" sz="1400" i="1"/>
          </a:p>
        </p:txBody>
      </p:sp>
      <p:pic>
        <p:nvPicPr>
          <p:cNvPr id="73737" name="Picture 9" descr="Znak_RIAR_цв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229600" cy="782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99"/>
                </a:solidFill>
              </a:rPr>
              <a:t>Results of the irradiated simulator tests</a:t>
            </a:r>
            <a:endParaRPr lang="ru-RU" sz="2000" b="1">
              <a:solidFill>
                <a:srgbClr val="000099"/>
              </a:solidFill>
            </a:endParaRPr>
          </a:p>
        </p:txBody>
      </p:sp>
      <p:graphicFrame>
        <p:nvGraphicFramePr>
          <p:cNvPr id="74874" name="Group 122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229600" cy="4233864"/>
        </p:xfrm>
        <a:graphic>
          <a:graphicData uri="http://schemas.openxmlformats.org/drawingml/2006/table">
            <a:tbl>
              <a:tblPr/>
              <a:tblGrid>
                <a:gridCol w="3268662"/>
                <a:gridCol w="776288"/>
                <a:gridCol w="854075"/>
                <a:gridCol w="771525"/>
                <a:gridCol w="854075"/>
                <a:gridCol w="855662"/>
                <a:gridCol w="849313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#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Burnup, MW·d/kgU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Pre-oxidation (annealing) time at 1400 °C, 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Simulator environment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steam-Ar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steam-Ar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Quench temperature, °C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Maximum temperature during the quench, °C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Oxide film thickness, μm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Outer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- Zr(O) layer thickness, μm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Inner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- Zr(O) layer thickness, μm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Metal layer thickness, μm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674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hydrogen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tion, mg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164 ± 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16.3 ± 1.3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173 ± 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±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±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±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Hydrogen production during the quench, mg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6.7 ± 0.5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14.7 ± 1.2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7.0 ± 0.6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±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±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±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54" name="Rectangle 102"/>
          <p:cNvSpPr>
            <a:spLocks noChangeArrowheads="1"/>
          </p:cNvSpPr>
          <p:nvPr/>
        </p:nvSpPr>
        <p:spPr bwMode="auto">
          <a:xfrm>
            <a:off x="539750" y="5905500"/>
            <a:ext cx="14684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/>
              <a:t>*  -  to be measured</a:t>
            </a:r>
          </a:p>
        </p:txBody>
      </p:sp>
      <p:sp>
        <p:nvSpPr>
          <p:cNvPr id="74875" name="Rectangle 123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1E116392-14C1-458D-99E9-0CF486F48996}" type="slidenum">
              <a:rPr lang="en-US" sz="1400" i="1"/>
              <a:pPr eaLnBrk="0" hangingPunct="0"/>
              <a:t>6</a:t>
            </a:fld>
            <a:endParaRPr lang="ru-RU" sz="1400" i="1"/>
          </a:p>
        </p:txBody>
      </p:sp>
      <p:pic>
        <p:nvPicPr>
          <p:cNvPr id="74876" name="Picture 124" descr="Znak_RIAR_цв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84438" y="476250"/>
            <a:ext cx="382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Determination of FP release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9335" name="Group 119"/>
          <p:cNvGrpSpPr>
            <a:grpSpLocks/>
          </p:cNvGrpSpPr>
          <p:nvPr/>
        </p:nvGrpSpPr>
        <p:grpSpPr bwMode="auto">
          <a:xfrm>
            <a:off x="395288" y="1133475"/>
            <a:ext cx="8164512" cy="5248275"/>
            <a:chOff x="1519" y="950"/>
            <a:chExt cx="12858" cy="8265"/>
          </a:xfrm>
        </p:grpSpPr>
        <p:sp>
          <p:nvSpPr>
            <p:cNvPr id="9336" name="Line 120"/>
            <p:cNvSpPr>
              <a:spLocks noChangeShapeType="1"/>
            </p:cNvSpPr>
            <p:nvPr/>
          </p:nvSpPr>
          <p:spPr bwMode="auto">
            <a:xfrm flipV="1">
              <a:off x="4924" y="3273"/>
              <a:ext cx="1161" cy="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7" name="Line 121"/>
            <p:cNvSpPr>
              <a:spLocks noChangeShapeType="1"/>
            </p:cNvSpPr>
            <p:nvPr/>
          </p:nvSpPr>
          <p:spPr bwMode="auto">
            <a:xfrm flipV="1">
              <a:off x="9658" y="3679"/>
              <a:ext cx="1382" cy="1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38" name="Group 122"/>
            <p:cNvGrpSpPr>
              <a:grpSpLocks/>
            </p:cNvGrpSpPr>
            <p:nvPr/>
          </p:nvGrpSpPr>
          <p:grpSpPr bwMode="auto">
            <a:xfrm>
              <a:off x="6037" y="3286"/>
              <a:ext cx="654" cy="371"/>
              <a:chOff x="5557" y="3286"/>
              <a:chExt cx="654" cy="371"/>
            </a:xfrm>
          </p:grpSpPr>
          <p:grpSp>
            <p:nvGrpSpPr>
              <p:cNvPr id="9339" name="Group 123"/>
              <p:cNvGrpSpPr>
                <a:grpSpLocks/>
              </p:cNvGrpSpPr>
              <p:nvPr/>
            </p:nvGrpSpPr>
            <p:grpSpPr bwMode="auto">
              <a:xfrm rot="20935788" flipV="1">
                <a:off x="5557" y="3286"/>
                <a:ext cx="654" cy="92"/>
                <a:chOff x="7308" y="6291"/>
                <a:chExt cx="1418" cy="175"/>
              </a:xfrm>
            </p:grpSpPr>
            <p:sp>
              <p:nvSpPr>
                <p:cNvPr id="9340" name="Arc 124"/>
                <p:cNvSpPr>
                  <a:spLocks/>
                </p:cNvSpPr>
                <p:nvPr/>
              </p:nvSpPr>
              <p:spPr bwMode="auto">
                <a:xfrm flipV="1">
                  <a:off x="8023" y="6291"/>
                  <a:ext cx="703" cy="1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41" name="Arc 125"/>
                <p:cNvSpPr>
                  <a:spLocks/>
                </p:cNvSpPr>
                <p:nvPr/>
              </p:nvSpPr>
              <p:spPr bwMode="auto">
                <a:xfrm flipH="1" flipV="1">
                  <a:off x="7308" y="6294"/>
                  <a:ext cx="703" cy="1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342" name="Group 126"/>
              <p:cNvGrpSpPr>
                <a:grpSpLocks/>
              </p:cNvGrpSpPr>
              <p:nvPr/>
            </p:nvGrpSpPr>
            <p:grpSpPr bwMode="auto">
              <a:xfrm rot="20935788" flipV="1">
                <a:off x="5557" y="3434"/>
                <a:ext cx="654" cy="92"/>
                <a:chOff x="7308" y="6291"/>
                <a:chExt cx="1418" cy="175"/>
              </a:xfrm>
            </p:grpSpPr>
            <p:sp>
              <p:nvSpPr>
                <p:cNvPr id="9343" name="Arc 127"/>
                <p:cNvSpPr>
                  <a:spLocks/>
                </p:cNvSpPr>
                <p:nvPr/>
              </p:nvSpPr>
              <p:spPr bwMode="auto">
                <a:xfrm flipV="1">
                  <a:off x="8023" y="6291"/>
                  <a:ext cx="703" cy="1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44" name="Arc 128"/>
                <p:cNvSpPr>
                  <a:spLocks/>
                </p:cNvSpPr>
                <p:nvPr/>
              </p:nvSpPr>
              <p:spPr bwMode="auto">
                <a:xfrm flipH="1" flipV="1">
                  <a:off x="7308" y="6294"/>
                  <a:ext cx="703" cy="1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345" name="Group 129"/>
              <p:cNvGrpSpPr>
                <a:grpSpLocks/>
              </p:cNvGrpSpPr>
              <p:nvPr/>
            </p:nvGrpSpPr>
            <p:grpSpPr bwMode="auto">
              <a:xfrm rot="20935788" flipV="1">
                <a:off x="5557" y="3565"/>
                <a:ext cx="654" cy="92"/>
                <a:chOff x="7308" y="6291"/>
                <a:chExt cx="1418" cy="175"/>
              </a:xfrm>
            </p:grpSpPr>
            <p:sp>
              <p:nvSpPr>
                <p:cNvPr id="9346" name="Arc 130"/>
                <p:cNvSpPr>
                  <a:spLocks/>
                </p:cNvSpPr>
                <p:nvPr/>
              </p:nvSpPr>
              <p:spPr bwMode="auto">
                <a:xfrm flipV="1">
                  <a:off x="8023" y="6291"/>
                  <a:ext cx="703" cy="1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47" name="Arc 131"/>
                <p:cNvSpPr>
                  <a:spLocks/>
                </p:cNvSpPr>
                <p:nvPr/>
              </p:nvSpPr>
              <p:spPr bwMode="auto">
                <a:xfrm flipH="1" flipV="1">
                  <a:off x="7308" y="6294"/>
                  <a:ext cx="703" cy="1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9348" name="Oval 132"/>
            <p:cNvSpPr>
              <a:spLocks noChangeAspect="1" noChangeArrowheads="1"/>
            </p:cNvSpPr>
            <p:nvPr/>
          </p:nvSpPr>
          <p:spPr bwMode="auto">
            <a:xfrm>
              <a:off x="2350" y="7414"/>
              <a:ext cx="1051" cy="1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9" name="Line 133"/>
            <p:cNvSpPr>
              <a:spLocks noChangeAspect="1" noChangeShapeType="1"/>
            </p:cNvSpPr>
            <p:nvPr/>
          </p:nvSpPr>
          <p:spPr bwMode="auto">
            <a:xfrm>
              <a:off x="2350" y="7508"/>
              <a:ext cx="0" cy="1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0" name="Line 134"/>
            <p:cNvSpPr>
              <a:spLocks noChangeAspect="1" noChangeShapeType="1"/>
            </p:cNvSpPr>
            <p:nvPr/>
          </p:nvSpPr>
          <p:spPr bwMode="auto">
            <a:xfrm>
              <a:off x="3413" y="7520"/>
              <a:ext cx="0" cy="1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1" name="Rectangle 135"/>
            <p:cNvSpPr>
              <a:spLocks noChangeAspect="1" noChangeArrowheads="1"/>
            </p:cNvSpPr>
            <p:nvPr/>
          </p:nvSpPr>
          <p:spPr bwMode="auto">
            <a:xfrm>
              <a:off x="2364" y="8884"/>
              <a:ext cx="102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2" name="Freeform 136"/>
            <p:cNvSpPr>
              <a:spLocks noChangeAspect="1"/>
            </p:cNvSpPr>
            <p:nvPr/>
          </p:nvSpPr>
          <p:spPr bwMode="auto">
            <a:xfrm>
              <a:off x="2349" y="9077"/>
              <a:ext cx="1053" cy="87"/>
            </a:xfrm>
            <a:custGeom>
              <a:avLst/>
              <a:gdLst>
                <a:gd name="T0" fmla="*/ 0 w 1140"/>
                <a:gd name="T1" fmla="*/ 10 h 88"/>
                <a:gd name="T2" fmla="*/ 210 w 1140"/>
                <a:gd name="T3" fmla="*/ 68 h 88"/>
                <a:gd name="T4" fmla="*/ 564 w 1140"/>
                <a:gd name="T5" fmla="*/ 87 h 88"/>
                <a:gd name="T6" fmla="*/ 931 w 1140"/>
                <a:gd name="T7" fmla="*/ 64 h 88"/>
                <a:gd name="T8" fmla="*/ 1140 w 1140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88">
                  <a:moveTo>
                    <a:pt x="0" y="10"/>
                  </a:moveTo>
                  <a:cubicBezTo>
                    <a:pt x="35" y="21"/>
                    <a:pt x="116" y="55"/>
                    <a:pt x="210" y="68"/>
                  </a:cubicBezTo>
                  <a:cubicBezTo>
                    <a:pt x="304" y="81"/>
                    <a:pt x="444" y="88"/>
                    <a:pt x="564" y="87"/>
                  </a:cubicBezTo>
                  <a:cubicBezTo>
                    <a:pt x="684" y="86"/>
                    <a:pt x="835" y="78"/>
                    <a:pt x="931" y="64"/>
                  </a:cubicBezTo>
                  <a:cubicBezTo>
                    <a:pt x="1027" y="50"/>
                    <a:pt x="1097" y="13"/>
                    <a:pt x="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3" name="Oval 137"/>
            <p:cNvSpPr>
              <a:spLocks noChangeAspect="1" noChangeArrowheads="1"/>
            </p:cNvSpPr>
            <p:nvPr/>
          </p:nvSpPr>
          <p:spPr bwMode="auto">
            <a:xfrm>
              <a:off x="1859" y="3398"/>
              <a:ext cx="2062" cy="2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54" name="Rectangle 138"/>
            <p:cNvSpPr>
              <a:spLocks noChangeAspect="1" noChangeArrowheads="1"/>
            </p:cNvSpPr>
            <p:nvPr/>
          </p:nvSpPr>
          <p:spPr bwMode="auto">
            <a:xfrm>
              <a:off x="1854" y="3501"/>
              <a:ext cx="2050" cy="3418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FF9900"/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55" name="Line 139"/>
            <p:cNvSpPr>
              <a:spLocks noChangeAspect="1" noChangeShapeType="1"/>
            </p:cNvSpPr>
            <p:nvPr/>
          </p:nvSpPr>
          <p:spPr bwMode="auto">
            <a:xfrm>
              <a:off x="3292" y="3658"/>
              <a:ext cx="0" cy="30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6" name="Line 140"/>
            <p:cNvSpPr>
              <a:spLocks noChangeAspect="1" noChangeShapeType="1"/>
            </p:cNvSpPr>
            <p:nvPr/>
          </p:nvSpPr>
          <p:spPr bwMode="auto">
            <a:xfrm>
              <a:off x="3494" y="3891"/>
              <a:ext cx="0" cy="28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7" name="Line 141"/>
            <p:cNvSpPr>
              <a:spLocks noChangeAspect="1" noChangeShapeType="1"/>
            </p:cNvSpPr>
            <p:nvPr/>
          </p:nvSpPr>
          <p:spPr bwMode="auto">
            <a:xfrm>
              <a:off x="3695" y="3881"/>
              <a:ext cx="0" cy="2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8" name="Line 142"/>
            <p:cNvSpPr>
              <a:spLocks noChangeAspect="1" noChangeShapeType="1"/>
            </p:cNvSpPr>
            <p:nvPr/>
          </p:nvSpPr>
          <p:spPr bwMode="auto">
            <a:xfrm>
              <a:off x="2034" y="3928"/>
              <a:ext cx="0" cy="27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9" name="Line 143"/>
            <p:cNvSpPr>
              <a:spLocks noChangeAspect="1" noChangeShapeType="1"/>
            </p:cNvSpPr>
            <p:nvPr/>
          </p:nvSpPr>
          <p:spPr bwMode="auto">
            <a:xfrm>
              <a:off x="2236" y="3916"/>
              <a:ext cx="0" cy="28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0" name="Line 144"/>
            <p:cNvSpPr>
              <a:spLocks noChangeAspect="1" noChangeShapeType="1"/>
            </p:cNvSpPr>
            <p:nvPr/>
          </p:nvSpPr>
          <p:spPr bwMode="auto">
            <a:xfrm>
              <a:off x="2437" y="3671"/>
              <a:ext cx="0" cy="305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61" name="Group 145"/>
            <p:cNvGrpSpPr>
              <a:grpSpLocks noChangeAspect="1"/>
            </p:cNvGrpSpPr>
            <p:nvPr/>
          </p:nvGrpSpPr>
          <p:grpSpPr bwMode="auto">
            <a:xfrm>
              <a:off x="2595" y="3142"/>
              <a:ext cx="525" cy="4388"/>
              <a:chOff x="14812" y="9652"/>
              <a:chExt cx="607" cy="2616"/>
            </a:xfrm>
          </p:grpSpPr>
          <p:sp>
            <p:nvSpPr>
              <p:cNvPr id="9362" name="Oval 146"/>
              <p:cNvSpPr>
                <a:spLocks noChangeAspect="1" noChangeArrowheads="1"/>
              </p:cNvSpPr>
              <p:nvPr/>
            </p:nvSpPr>
            <p:spPr bwMode="auto">
              <a:xfrm>
                <a:off x="14820" y="12155"/>
                <a:ext cx="599" cy="11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63" name="Oval 147"/>
              <p:cNvSpPr>
                <a:spLocks noChangeAspect="1" noChangeArrowheads="1"/>
              </p:cNvSpPr>
              <p:nvPr/>
            </p:nvSpPr>
            <p:spPr bwMode="auto">
              <a:xfrm>
                <a:off x="14812" y="9652"/>
                <a:ext cx="599" cy="11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364" name="Group 148"/>
              <p:cNvGrpSpPr>
                <a:grpSpLocks noChangeAspect="1"/>
              </p:cNvGrpSpPr>
              <p:nvPr/>
            </p:nvGrpSpPr>
            <p:grpSpPr bwMode="auto">
              <a:xfrm>
                <a:off x="14819" y="9708"/>
                <a:ext cx="600" cy="2526"/>
                <a:chOff x="14819" y="10070"/>
                <a:chExt cx="600" cy="2164"/>
              </a:xfrm>
            </p:grpSpPr>
            <p:sp>
              <p:nvSpPr>
                <p:cNvPr id="9365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14819" y="10083"/>
                  <a:ext cx="600" cy="2137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50000">
                      <a:srgbClr val="FFCC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66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4836" y="12113"/>
                  <a:ext cx="555" cy="1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67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14828" y="10070"/>
                  <a:ext cx="55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9368" name="Line 152"/>
            <p:cNvSpPr>
              <a:spLocks noChangeAspect="1" noChangeShapeType="1"/>
            </p:cNvSpPr>
            <p:nvPr/>
          </p:nvSpPr>
          <p:spPr bwMode="auto">
            <a:xfrm>
              <a:off x="2251" y="3654"/>
              <a:ext cx="221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9" name="Line 153"/>
            <p:cNvSpPr>
              <a:spLocks noChangeAspect="1" noChangeShapeType="1"/>
            </p:cNvSpPr>
            <p:nvPr/>
          </p:nvSpPr>
          <p:spPr bwMode="auto">
            <a:xfrm>
              <a:off x="3266" y="3654"/>
              <a:ext cx="22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70" name="Group 154"/>
            <p:cNvGrpSpPr>
              <a:grpSpLocks noChangeAspect="1"/>
            </p:cNvGrpSpPr>
            <p:nvPr/>
          </p:nvGrpSpPr>
          <p:grpSpPr bwMode="auto">
            <a:xfrm>
              <a:off x="2726" y="4935"/>
              <a:ext cx="259" cy="760"/>
              <a:chOff x="2380" y="14660"/>
              <a:chExt cx="280" cy="768"/>
            </a:xfrm>
          </p:grpSpPr>
          <p:sp>
            <p:nvSpPr>
              <p:cNvPr id="9371" name="Oval 155"/>
              <p:cNvSpPr>
                <a:spLocks noChangeAspect="1" noChangeArrowheads="1"/>
              </p:cNvSpPr>
              <p:nvPr/>
            </p:nvSpPr>
            <p:spPr bwMode="auto">
              <a:xfrm>
                <a:off x="2380" y="15332"/>
                <a:ext cx="280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72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2380" y="14700"/>
                <a:ext cx="280" cy="6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73" name="Oval 157"/>
              <p:cNvSpPr>
                <a:spLocks noChangeAspect="1" noChangeArrowheads="1"/>
              </p:cNvSpPr>
              <p:nvPr/>
            </p:nvSpPr>
            <p:spPr bwMode="auto">
              <a:xfrm>
                <a:off x="2380" y="14660"/>
                <a:ext cx="280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74" name="Line 158"/>
              <p:cNvSpPr>
                <a:spLocks noChangeAspect="1" noChangeShapeType="1"/>
              </p:cNvSpPr>
              <p:nvPr/>
            </p:nvSpPr>
            <p:spPr bwMode="auto">
              <a:xfrm>
                <a:off x="2380" y="14700"/>
                <a:ext cx="0" cy="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75" name="Line 159"/>
              <p:cNvSpPr>
                <a:spLocks noChangeAspect="1" noChangeShapeType="1"/>
              </p:cNvSpPr>
              <p:nvPr/>
            </p:nvSpPr>
            <p:spPr bwMode="auto">
              <a:xfrm>
                <a:off x="2660" y="14700"/>
                <a:ext cx="0" cy="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76" name="Rectangle 160"/>
            <p:cNvSpPr>
              <a:spLocks noChangeAspect="1" noChangeArrowheads="1"/>
            </p:cNvSpPr>
            <p:nvPr/>
          </p:nvSpPr>
          <p:spPr bwMode="auto">
            <a:xfrm>
              <a:off x="2361" y="8939"/>
              <a:ext cx="1026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7" name="Text Box 161" descr="Штриховой горизонтальный"/>
            <p:cNvSpPr txBox="1">
              <a:spLocks noChangeAspect="1" noChangeArrowheads="1"/>
            </p:cNvSpPr>
            <p:nvPr/>
          </p:nvSpPr>
          <p:spPr bwMode="auto">
            <a:xfrm>
              <a:off x="2360" y="7808"/>
              <a:ext cx="1029" cy="1316"/>
            </a:xfrm>
            <a:prstGeom prst="rect">
              <a:avLst/>
            </a:prstGeom>
            <a:pattFill prst="dashHorz">
              <a:fgClr>
                <a:srgbClr val="CCFFFF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/>
              <a:endParaRPr lang="ru-RU" sz="800">
                <a:solidFill>
                  <a:srgbClr val="800080"/>
                </a:solidFill>
              </a:endParaRPr>
            </a:p>
            <a:p>
              <a:pPr algn="ctr"/>
              <a:endParaRPr lang="ru-RU" sz="800">
                <a:solidFill>
                  <a:srgbClr val="800080"/>
                </a:solidFill>
              </a:endParaRPr>
            </a:p>
            <a:p>
              <a:pPr algn="ctr"/>
              <a:r>
                <a:rPr lang="en-US" sz="1200" b="1">
                  <a:solidFill>
                    <a:srgbClr val="FF6600"/>
                  </a:solidFill>
                </a:rPr>
                <a:t>Quench</a:t>
              </a:r>
            </a:p>
            <a:p>
              <a:pPr algn="ctr"/>
              <a:r>
                <a:rPr lang="en-US" sz="1200" b="1">
                  <a:solidFill>
                    <a:srgbClr val="FF6600"/>
                  </a:solidFill>
                </a:rPr>
                <a:t>tank</a:t>
              </a:r>
              <a:endParaRPr lang="ru-RU"/>
            </a:p>
          </p:txBody>
        </p:sp>
        <p:sp>
          <p:nvSpPr>
            <p:cNvPr id="9378" name="Oval 162" descr="Штриховой горизонтальный"/>
            <p:cNvSpPr>
              <a:spLocks noChangeAspect="1" noChangeArrowheads="1"/>
            </p:cNvSpPr>
            <p:nvPr/>
          </p:nvSpPr>
          <p:spPr bwMode="auto">
            <a:xfrm>
              <a:off x="2347" y="9025"/>
              <a:ext cx="1051" cy="190"/>
            </a:xfrm>
            <a:prstGeom prst="ellipse">
              <a:avLst/>
            </a:prstGeom>
            <a:pattFill prst="dashHorz">
              <a:fgClr>
                <a:srgbClr val="CCFFFF"/>
              </a:fgClr>
              <a:bgClr>
                <a:srgbClr val="99CC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Oval 163"/>
            <p:cNvSpPr>
              <a:spLocks noChangeAspect="1" noChangeArrowheads="1"/>
            </p:cNvSpPr>
            <p:nvPr/>
          </p:nvSpPr>
          <p:spPr bwMode="auto">
            <a:xfrm>
              <a:off x="2349" y="7725"/>
              <a:ext cx="1049" cy="1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Line 164"/>
            <p:cNvSpPr>
              <a:spLocks noChangeAspect="1" noChangeShapeType="1"/>
            </p:cNvSpPr>
            <p:nvPr/>
          </p:nvSpPr>
          <p:spPr bwMode="auto">
            <a:xfrm>
              <a:off x="3630" y="7641"/>
              <a:ext cx="66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stealth" w="med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81" name="Group 165"/>
            <p:cNvGrpSpPr>
              <a:grpSpLocks noChangeAspect="1"/>
            </p:cNvGrpSpPr>
            <p:nvPr/>
          </p:nvGrpSpPr>
          <p:grpSpPr bwMode="auto">
            <a:xfrm>
              <a:off x="2671" y="3005"/>
              <a:ext cx="369" cy="256"/>
              <a:chOff x="2576" y="3285"/>
              <a:chExt cx="1288" cy="891"/>
            </a:xfrm>
          </p:grpSpPr>
          <p:sp>
            <p:nvSpPr>
              <p:cNvPr id="9382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2590" y="3289"/>
                <a:ext cx="1268" cy="8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83" name="Freeform 167"/>
              <p:cNvSpPr>
                <a:spLocks noChangeAspect="1"/>
              </p:cNvSpPr>
              <p:nvPr/>
            </p:nvSpPr>
            <p:spPr bwMode="auto">
              <a:xfrm>
                <a:off x="2576" y="3289"/>
                <a:ext cx="468" cy="887"/>
              </a:xfrm>
              <a:custGeom>
                <a:avLst/>
                <a:gdLst>
                  <a:gd name="T0" fmla="*/ 0 w 468"/>
                  <a:gd name="T1" fmla="*/ 0 h 887"/>
                  <a:gd name="T2" fmla="*/ 468 w 468"/>
                  <a:gd name="T3" fmla="*/ 459 h 887"/>
                  <a:gd name="T4" fmla="*/ 0 w 468"/>
                  <a:gd name="T5" fmla="*/ 887 h 887"/>
                  <a:gd name="T6" fmla="*/ 0 w 468"/>
                  <a:gd name="T7" fmla="*/ 0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8" h="887">
                    <a:moveTo>
                      <a:pt x="0" y="0"/>
                    </a:moveTo>
                    <a:lnTo>
                      <a:pt x="468" y="459"/>
                    </a:lnTo>
                    <a:lnTo>
                      <a:pt x="0" y="8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84" name="Freeform 168"/>
              <p:cNvSpPr>
                <a:spLocks noChangeAspect="1"/>
              </p:cNvSpPr>
              <p:nvPr/>
            </p:nvSpPr>
            <p:spPr bwMode="auto">
              <a:xfrm flipH="1">
                <a:off x="3396" y="3285"/>
                <a:ext cx="468" cy="887"/>
              </a:xfrm>
              <a:custGeom>
                <a:avLst/>
                <a:gdLst>
                  <a:gd name="T0" fmla="*/ 0 w 468"/>
                  <a:gd name="T1" fmla="*/ 0 h 887"/>
                  <a:gd name="T2" fmla="*/ 468 w 468"/>
                  <a:gd name="T3" fmla="*/ 459 h 887"/>
                  <a:gd name="T4" fmla="*/ 0 w 468"/>
                  <a:gd name="T5" fmla="*/ 887 h 887"/>
                  <a:gd name="T6" fmla="*/ 0 w 468"/>
                  <a:gd name="T7" fmla="*/ 0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8" h="887">
                    <a:moveTo>
                      <a:pt x="0" y="0"/>
                    </a:moveTo>
                    <a:lnTo>
                      <a:pt x="468" y="459"/>
                    </a:lnTo>
                    <a:lnTo>
                      <a:pt x="0" y="8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85" name="Rectangle 169"/>
            <p:cNvSpPr>
              <a:spLocks noChangeAspect="1" noChangeArrowheads="1"/>
            </p:cNvSpPr>
            <p:nvPr/>
          </p:nvSpPr>
          <p:spPr bwMode="auto">
            <a:xfrm>
              <a:off x="2793" y="2124"/>
              <a:ext cx="128" cy="28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86" name="Line 170"/>
            <p:cNvSpPr>
              <a:spLocks noChangeAspect="1" noChangeShapeType="1"/>
            </p:cNvSpPr>
            <p:nvPr/>
          </p:nvSpPr>
          <p:spPr bwMode="auto">
            <a:xfrm>
              <a:off x="2860" y="1884"/>
              <a:ext cx="0" cy="105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7" name="Freeform 171"/>
            <p:cNvSpPr>
              <a:spLocks/>
            </p:cNvSpPr>
            <p:nvPr/>
          </p:nvSpPr>
          <p:spPr bwMode="auto">
            <a:xfrm>
              <a:off x="2724" y="6381"/>
              <a:ext cx="390" cy="1260"/>
            </a:xfrm>
            <a:custGeom>
              <a:avLst/>
              <a:gdLst>
                <a:gd name="T0" fmla="*/ 390 w 390"/>
                <a:gd name="T1" fmla="*/ 1260 h 1260"/>
                <a:gd name="T2" fmla="*/ 30 w 390"/>
                <a:gd name="T3" fmla="*/ 1080 h 1260"/>
                <a:gd name="T4" fmla="*/ 210 w 390"/>
                <a:gd name="T5" fmla="*/ 720 h 1260"/>
                <a:gd name="T6" fmla="*/ 210 w 390"/>
                <a:gd name="T7" fmla="*/ 360 h 1260"/>
                <a:gd name="T8" fmla="*/ 210 w 390"/>
                <a:gd name="T9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260">
                  <a:moveTo>
                    <a:pt x="390" y="1260"/>
                  </a:moveTo>
                  <a:cubicBezTo>
                    <a:pt x="225" y="1215"/>
                    <a:pt x="60" y="1170"/>
                    <a:pt x="30" y="1080"/>
                  </a:cubicBezTo>
                  <a:cubicBezTo>
                    <a:pt x="0" y="990"/>
                    <a:pt x="180" y="840"/>
                    <a:pt x="210" y="720"/>
                  </a:cubicBezTo>
                  <a:cubicBezTo>
                    <a:pt x="240" y="600"/>
                    <a:pt x="210" y="480"/>
                    <a:pt x="210" y="360"/>
                  </a:cubicBezTo>
                  <a:cubicBezTo>
                    <a:pt x="210" y="240"/>
                    <a:pt x="210" y="120"/>
                    <a:pt x="210" y="0"/>
                  </a:cubicBezTo>
                </a:path>
              </a:pathLst>
            </a:custGeom>
            <a:noFill/>
            <a:ln w="25400">
              <a:solidFill>
                <a:srgbClr val="3366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8" name="Freeform 172"/>
            <p:cNvSpPr>
              <a:spLocks/>
            </p:cNvSpPr>
            <p:nvPr/>
          </p:nvSpPr>
          <p:spPr bwMode="auto">
            <a:xfrm>
              <a:off x="2874" y="3360"/>
              <a:ext cx="198" cy="2489"/>
            </a:xfrm>
            <a:custGeom>
              <a:avLst/>
              <a:gdLst>
                <a:gd name="T0" fmla="*/ 23 w 198"/>
                <a:gd name="T1" fmla="*/ 2075 h 2489"/>
                <a:gd name="T2" fmla="*/ 23 w 198"/>
                <a:gd name="T3" fmla="*/ 2435 h 2489"/>
                <a:gd name="T4" fmla="*/ 160 w 198"/>
                <a:gd name="T5" fmla="*/ 2400 h 2489"/>
                <a:gd name="T6" fmla="*/ 195 w 198"/>
                <a:gd name="T7" fmla="*/ 2091 h 2489"/>
                <a:gd name="T8" fmla="*/ 177 w 198"/>
                <a:gd name="T9" fmla="*/ 1509 h 2489"/>
                <a:gd name="T10" fmla="*/ 160 w 198"/>
                <a:gd name="T11" fmla="*/ 771 h 2489"/>
                <a:gd name="T12" fmla="*/ 123 w 198"/>
                <a:gd name="T13" fmla="*/ 316 h 2489"/>
                <a:gd name="T14" fmla="*/ 193 w 198"/>
                <a:gd name="T15" fmla="*/ 0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489">
                  <a:moveTo>
                    <a:pt x="23" y="2075"/>
                  </a:moveTo>
                  <a:cubicBezTo>
                    <a:pt x="20" y="2135"/>
                    <a:pt x="0" y="2381"/>
                    <a:pt x="23" y="2435"/>
                  </a:cubicBezTo>
                  <a:cubicBezTo>
                    <a:pt x="46" y="2489"/>
                    <a:pt x="131" y="2457"/>
                    <a:pt x="160" y="2400"/>
                  </a:cubicBezTo>
                  <a:cubicBezTo>
                    <a:pt x="189" y="2343"/>
                    <a:pt x="192" y="2239"/>
                    <a:pt x="195" y="2091"/>
                  </a:cubicBezTo>
                  <a:cubicBezTo>
                    <a:pt x="198" y="1943"/>
                    <a:pt x="183" y="1729"/>
                    <a:pt x="177" y="1509"/>
                  </a:cubicBezTo>
                  <a:cubicBezTo>
                    <a:pt x="171" y="1289"/>
                    <a:pt x="169" y="970"/>
                    <a:pt x="160" y="771"/>
                  </a:cubicBezTo>
                  <a:cubicBezTo>
                    <a:pt x="151" y="572"/>
                    <a:pt x="118" y="444"/>
                    <a:pt x="123" y="316"/>
                  </a:cubicBezTo>
                  <a:cubicBezTo>
                    <a:pt x="128" y="188"/>
                    <a:pt x="179" y="66"/>
                    <a:pt x="193" y="0"/>
                  </a:cubicBezTo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Text Box 173"/>
            <p:cNvSpPr txBox="1">
              <a:spLocks noChangeArrowheads="1"/>
            </p:cNvSpPr>
            <p:nvPr/>
          </p:nvSpPr>
          <p:spPr bwMode="auto">
            <a:xfrm>
              <a:off x="1519" y="957"/>
              <a:ext cx="2842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Ar </a:t>
              </a:r>
              <a:br>
                <a:rPr lang="en-US" b="1">
                  <a:solidFill>
                    <a:srgbClr val="0000FF"/>
                  </a:solidFill>
                </a:rPr>
              </a:br>
              <a:r>
                <a:rPr lang="en-US" b="1">
                  <a:solidFill>
                    <a:srgbClr val="0000FF"/>
                  </a:solidFill>
                </a:rPr>
                <a:t>carrier gas</a:t>
              </a:r>
              <a:endParaRPr lang="ru-RU"/>
            </a:p>
          </p:txBody>
        </p:sp>
        <p:sp>
          <p:nvSpPr>
            <p:cNvPr id="9390" name="Text Box 174"/>
            <p:cNvSpPr txBox="1">
              <a:spLocks noChangeArrowheads="1"/>
            </p:cNvSpPr>
            <p:nvPr/>
          </p:nvSpPr>
          <p:spPr bwMode="auto">
            <a:xfrm>
              <a:off x="3315" y="2652"/>
              <a:ext cx="2399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FF"/>
                  </a:solidFill>
                </a:rPr>
                <a:t>Ar, </a:t>
              </a:r>
              <a:r>
                <a:rPr lang="en-US" b="1" baseline="30000">
                  <a:solidFill>
                    <a:srgbClr val="FF00FF"/>
                  </a:solidFill>
                </a:rPr>
                <a:t>85</a:t>
              </a:r>
              <a:r>
                <a:rPr lang="en-US" b="1">
                  <a:solidFill>
                    <a:srgbClr val="FF00FF"/>
                  </a:solidFill>
                </a:rPr>
                <a:t>Kr, Xe</a:t>
              </a:r>
              <a:endParaRPr lang="ru-RU"/>
            </a:p>
          </p:txBody>
        </p:sp>
        <p:sp>
          <p:nvSpPr>
            <p:cNvPr id="9391" name="AutoShape 175"/>
            <p:cNvSpPr>
              <a:spLocks noChangeArrowheads="1"/>
            </p:cNvSpPr>
            <p:nvPr/>
          </p:nvSpPr>
          <p:spPr bwMode="auto">
            <a:xfrm>
              <a:off x="6097" y="3129"/>
              <a:ext cx="549" cy="939"/>
            </a:xfrm>
            <a:prstGeom prst="can">
              <a:avLst>
                <a:gd name="adj" fmla="val 42760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92" name="Group 176"/>
            <p:cNvGrpSpPr>
              <a:grpSpLocks/>
            </p:cNvGrpSpPr>
            <p:nvPr/>
          </p:nvGrpSpPr>
          <p:grpSpPr bwMode="auto">
            <a:xfrm>
              <a:off x="6052" y="3331"/>
              <a:ext cx="653" cy="444"/>
              <a:chOff x="5572" y="3331"/>
              <a:chExt cx="653" cy="444"/>
            </a:xfrm>
          </p:grpSpPr>
          <p:sp>
            <p:nvSpPr>
              <p:cNvPr id="9393" name="Arc 177"/>
              <p:cNvSpPr>
                <a:spLocks/>
              </p:cNvSpPr>
              <p:nvPr/>
            </p:nvSpPr>
            <p:spPr bwMode="auto">
              <a:xfrm rot="20925490" flipV="1">
                <a:off x="5895" y="3331"/>
                <a:ext cx="324" cy="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94" name="Arc 178"/>
              <p:cNvSpPr>
                <a:spLocks/>
              </p:cNvSpPr>
              <p:nvPr/>
            </p:nvSpPr>
            <p:spPr bwMode="auto">
              <a:xfrm rot="-674510" flipH="1" flipV="1">
                <a:off x="5579" y="3396"/>
                <a:ext cx="324" cy="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95" name="Arc 179"/>
              <p:cNvSpPr>
                <a:spLocks/>
              </p:cNvSpPr>
              <p:nvPr/>
            </p:nvSpPr>
            <p:spPr bwMode="auto">
              <a:xfrm rot="20925490" flipV="1">
                <a:off x="5899" y="3484"/>
                <a:ext cx="324" cy="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96" name="Arc 180"/>
              <p:cNvSpPr>
                <a:spLocks/>
              </p:cNvSpPr>
              <p:nvPr/>
            </p:nvSpPr>
            <p:spPr bwMode="auto">
              <a:xfrm rot="-674510" flipH="1" flipV="1">
                <a:off x="5572" y="3546"/>
                <a:ext cx="337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97" name="Arc 181"/>
              <p:cNvSpPr>
                <a:spLocks/>
              </p:cNvSpPr>
              <p:nvPr/>
            </p:nvSpPr>
            <p:spPr bwMode="auto">
              <a:xfrm rot="20925490" flipV="1">
                <a:off x="5901" y="3621"/>
                <a:ext cx="324" cy="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98" name="Arc 182"/>
              <p:cNvSpPr>
                <a:spLocks/>
              </p:cNvSpPr>
              <p:nvPr/>
            </p:nvSpPr>
            <p:spPr bwMode="auto">
              <a:xfrm rot="-674510" flipH="1" flipV="1">
                <a:off x="5580" y="3676"/>
                <a:ext cx="324" cy="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99" name="Text Box 183"/>
            <p:cNvSpPr txBox="1">
              <a:spLocks noChangeArrowheads="1"/>
            </p:cNvSpPr>
            <p:nvPr/>
          </p:nvSpPr>
          <p:spPr bwMode="auto">
            <a:xfrm>
              <a:off x="5709" y="2394"/>
              <a:ext cx="2012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0"/>
            <a:lstStyle/>
            <a:p>
              <a:r>
                <a:rPr lang="en-US" b="1">
                  <a:solidFill>
                    <a:srgbClr val="000080"/>
                  </a:solidFill>
                  <a:latin typeface="Symbol" pitchFamily="18" charset="2"/>
                </a:rPr>
                <a:t>g </a:t>
              </a:r>
              <a:r>
                <a:rPr lang="en-US" b="1">
                  <a:solidFill>
                    <a:srgbClr val="000080"/>
                  </a:solidFill>
                </a:rPr>
                <a:t>- detector</a:t>
              </a:r>
              <a:endParaRPr lang="ru-RU"/>
            </a:p>
          </p:txBody>
        </p:sp>
        <p:sp>
          <p:nvSpPr>
            <p:cNvPr id="9400" name="Line 184"/>
            <p:cNvSpPr>
              <a:spLocks noChangeShapeType="1"/>
            </p:cNvSpPr>
            <p:nvPr/>
          </p:nvSpPr>
          <p:spPr bwMode="auto">
            <a:xfrm flipV="1">
              <a:off x="6643" y="3709"/>
              <a:ext cx="1276" cy="12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01" name="AutoShape 185"/>
            <p:cNvSpPr>
              <a:spLocks noChangeArrowheads="1"/>
            </p:cNvSpPr>
            <p:nvPr/>
          </p:nvSpPr>
          <p:spPr bwMode="auto">
            <a:xfrm rot="5400000">
              <a:off x="7993" y="3587"/>
              <a:ext cx="71" cy="253"/>
            </a:xfrm>
            <a:prstGeom prst="can">
              <a:avLst>
                <a:gd name="adj" fmla="val 37399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2" name="AutoShape 186"/>
            <p:cNvSpPr>
              <a:spLocks noChangeArrowheads="1"/>
            </p:cNvSpPr>
            <p:nvPr/>
          </p:nvSpPr>
          <p:spPr bwMode="auto">
            <a:xfrm rot="5400000">
              <a:off x="8073" y="3645"/>
              <a:ext cx="248" cy="14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3" name="AutoShape 187"/>
            <p:cNvSpPr>
              <a:spLocks noChangeArrowheads="1"/>
            </p:cNvSpPr>
            <p:nvPr/>
          </p:nvSpPr>
          <p:spPr bwMode="auto">
            <a:xfrm>
              <a:off x="8198" y="3437"/>
              <a:ext cx="1309" cy="497"/>
            </a:xfrm>
            <a:prstGeom prst="cube">
              <a:avLst>
                <a:gd name="adj" fmla="val 1975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4" name="AutoShape 188"/>
            <p:cNvSpPr>
              <a:spLocks noChangeArrowheads="1"/>
            </p:cNvSpPr>
            <p:nvPr/>
          </p:nvSpPr>
          <p:spPr bwMode="auto">
            <a:xfrm>
              <a:off x="8201" y="2306"/>
              <a:ext cx="1141" cy="1226"/>
            </a:xfrm>
            <a:prstGeom prst="cube">
              <a:avLst>
                <a:gd name="adj" fmla="val 725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5" name="Text Box 189"/>
            <p:cNvSpPr txBox="1">
              <a:spLocks noChangeArrowheads="1"/>
            </p:cNvSpPr>
            <p:nvPr/>
          </p:nvSpPr>
          <p:spPr bwMode="auto">
            <a:xfrm>
              <a:off x="8293" y="2654"/>
              <a:ext cx="97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000">
                  <a:solidFill>
                    <a:srgbClr val="000080"/>
                  </a:solidFill>
                </a:rPr>
                <a:t>MFM</a:t>
              </a:r>
              <a:endParaRPr lang="ru-RU"/>
            </a:p>
          </p:txBody>
        </p:sp>
        <p:sp>
          <p:nvSpPr>
            <p:cNvPr id="9406" name="AutoShape 190"/>
            <p:cNvSpPr>
              <a:spLocks noChangeArrowheads="1"/>
            </p:cNvSpPr>
            <p:nvPr/>
          </p:nvSpPr>
          <p:spPr bwMode="auto">
            <a:xfrm rot="5400000">
              <a:off x="11127" y="3549"/>
              <a:ext cx="71" cy="253"/>
            </a:xfrm>
            <a:prstGeom prst="can">
              <a:avLst>
                <a:gd name="adj" fmla="val 37399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7" name="AutoShape 191"/>
            <p:cNvSpPr>
              <a:spLocks noChangeArrowheads="1"/>
            </p:cNvSpPr>
            <p:nvPr/>
          </p:nvSpPr>
          <p:spPr bwMode="auto">
            <a:xfrm rot="5400000">
              <a:off x="11207" y="3607"/>
              <a:ext cx="248" cy="14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8" name="AutoShape 192"/>
            <p:cNvSpPr>
              <a:spLocks noChangeArrowheads="1"/>
            </p:cNvSpPr>
            <p:nvPr/>
          </p:nvSpPr>
          <p:spPr bwMode="auto">
            <a:xfrm rot="5400000">
              <a:off x="11976" y="2883"/>
              <a:ext cx="335" cy="1588"/>
            </a:xfrm>
            <a:prstGeom prst="can">
              <a:avLst>
                <a:gd name="adj" fmla="val 15516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9" name="AutoShape 193"/>
            <p:cNvSpPr>
              <a:spLocks noChangeArrowheads="1"/>
            </p:cNvSpPr>
            <p:nvPr/>
          </p:nvSpPr>
          <p:spPr bwMode="auto">
            <a:xfrm rot="5400000">
              <a:off x="12852" y="3607"/>
              <a:ext cx="248" cy="14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10" name="AutoShape 194"/>
            <p:cNvSpPr>
              <a:spLocks noChangeArrowheads="1"/>
            </p:cNvSpPr>
            <p:nvPr/>
          </p:nvSpPr>
          <p:spPr bwMode="auto">
            <a:xfrm rot="5400000">
              <a:off x="9400" y="3618"/>
              <a:ext cx="248" cy="14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11" name="AutoShape 195"/>
            <p:cNvSpPr>
              <a:spLocks noChangeArrowheads="1"/>
            </p:cNvSpPr>
            <p:nvPr/>
          </p:nvSpPr>
          <p:spPr bwMode="auto">
            <a:xfrm rot="5400000">
              <a:off x="9662" y="3561"/>
              <a:ext cx="71" cy="253"/>
            </a:xfrm>
            <a:prstGeom prst="can">
              <a:avLst>
                <a:gd name="adj" fmla="val 37399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12" name="AutoShape 196"/>
            <p:cNvSpPr>
              <a:spLocks noChangeArrowheads="1"/>
            </p:cNvSpPr>
            <p:nvPr/>
          </p:nvSpPr>
          <p:spPr bwMode="auto">
            <a:xfrm rot="5400000">
              <a:off x="13113" y="3549"/>
              <a:ext cx="71" cy="253"/>
            </a:xfrm>
            <a:prstGeom prst="can">
              <a:avLst>
                <a:gd name="adj" fmla="val 37399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13" name="AutoShape 197"/>
            <p:cNvSpPr>
              <a:spLocks noChangeArrowheads="1"/>
            </p:cNvSpPr>
            <p:nvPr/>
          </p:nvSpPr>
          <p:spPr bwMode="auto">
            <a:xfrm rot="10800000" flipV="1">
              <a:off x="12099" y="2150"/>
              <a:ext cx="71" cy="1380"/>
            </a:xfrm>
            <a:prstGeom prst="can">
              <a:avLst>
                <a:gd name="adj" fmla="val 53451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14" name="Group 198"/>
            <p:cNvGrpSpPr>
              <a:grpSpLocks/>
            </p:cNvGrpSpPr>
            <p:nvPr/>
          </p:nvGrpSpPr>
          <p:grpSpPr bwMode="auto">
            <a:xfrm>
              <a:off x="10278" y="950"/>
              <a:ext cx="3799" cy="1226"/>
              <a:chOff x="12290" y="1351"/>
              <a:chExt cx="3799" cy="1226"/>
            </a:xfrm>
          </p:grpSpPr>
          <p:sp>
            <p:nvSpPr>
              <p:cNvPr id="9415" name="AutoShape 199"/>
              <p:cNvSpPr>
                <a:spLocks noChangeArrowheads="1"/>
              </p:cNvSpPr>
              <p:nvPr/>
            </p:nvSpPr>
            <p:spPr bwMode="auto">
              <a:xfrm>
                <a:off x="12290" y="1351"/>
                <a:ext cx="3799" cy="1226"/>
              </a:xfrm>
              <a:prstGeom prst="cube">
                <a:avLst>
                  <a:gd name="adj" fmla="val 7259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6" name="Text Box 200"/>
              <p:cNvSpPr txBox="1">
                <a:spLocks noChangeArrowheads="1"/>
              </p:cNvSpPr>
              <p:nvPr/>
            </p:nvSpPr>
            <p:spPr bwMode="auto">
              <a:xfrm>
                <a:off x="12411" y="1727"/>
                <a:ext cx="3663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2000">
                    <a:solidFill>
                      <a:srgbClr val="000080"/>
                    </a:solidFill>
                  </a:rPr>
                  <a:t>mass-spectrometer</a:t>
                </a:r>
                <a:endParaRPr lang="ru-RU"/>
              </a:p>
            </p:txBody>
          </p:sp>
        </p:grpSp>
        <p:sp>
          <p:nvSpPr>
            <p:cNvPr id="9417" name="Line 201"/>
            <p:cNvSpPr>
              <a:spLocks noChangeShapeType="1"/>
            </p:cNvSpPr>
            <p:nvPr/>
          </p:nvSpPr>
          <p:spPr bwMode="auto">
            <a:xfrm flipV="1">
              <a:off x="13287" y="3661"/>
              <a:ext cx="621" cy="5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18" name="AutoShape 202"/>
            <p:cNvSpPr>
              <a:spLocks noChangeArrowheads="1"/>
            </p:cNvSpPr>
            <p:nvPr/>
          </p:nvSpPr>
          <p:spPr bwMode="auto">
            <a:xfrm rot="5400000">
              <a:off x="3480" y="7518"/>
              <a:ext cx="71" cy="253"/>
            </a:xfrm>
            <a:prstGeom prst="can">
              <a:avLst>
                <a:gd name="adj" fmla="val 37399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19" name="AutoShape 203"/>
            <p:cNvSpPr>
              <a:spLocks noChangeArrowheads="1"/>
            </p:cNvSpPr>
            <p:nvPr/>
          </p:nvSpPr>
          <p:spPr bwMode="auto">
            <a:xfrm rot="5400000">
              <a:off x="3204" y="3165"/>
              <a:ext cx="71" cy="253"/>
            </a:xfrm>
            <a:prstGeom prst="can">
              <a:avLst>
                <a:gd name="adj" fmla="val 37399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0" name="Line 204"/>
            <p:cNvSpPr>
              <a:spLocks noChangeShapeType="1"/>
            </p:cNvSpPr>
            <p:nvPr/>
          </p:nvSpPr>
          <p:spPr bwMode="auto">
            <a:xfrm flipV="1">
              <a:off x="3374" y="3273"/>
              <a:ext cx="1626" cy="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" name="Text Box 205"/>
            <p:cNvSpPr txBox="1">
              <a:spLocks noChangeArrowheads="1"/>
            </p:cNvSpPr>
            <p:nvPr/>
          </p:nvSpPr>
          <p:spPr bwMode="auto">
            <a:xfrm>
              <a:off x="3180" y="7748"/>
              <a:ext cx="1773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Ar </a:t>
              </a:r>
              <a:br>
                <a:rPr lang="en-US" b="1">
                  <a:solidFill>
                    <a:srgbClr val="0000FF"/>
                  </a:solidFill>
                </a:rPr>
              </a:br>
              <a:r>
                <a:rPr lang="en-US" b="1">
                  <a:solidFill>
                    <a:srgbClr val="0000FF"/>
                  </a:solidFill>
                </a:rPr>
                <a:t>carrier </a:t>
              </a:r>
              <a:br>
                <a:rPr lang="en-US" b="1">
                  <a:solidFill>
                    <a:srgbClr val="0000FF"/>
                  </a:solidFill>
                </a:rPr>
              </a:br>
              <a:r>
                <a:rPr lang="en-US" b="1">
                  <a:solidFill>
                    <a:srgbClr val="0000FF"/>
                  </a:solidFill>
                </a:rPr>
                <a:t>gas</a:t>
              </a:r>
              <a:endParaRPr lang="ru-RU"/>
            </a:p>
          </p:txBody>
        </p:sp>
        <p:pic>
          <p:nvPicPr>
            <p:cNvPr id="9422" name="Picture 206" descr="Без имени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8"/>
            <a:stretch>
              <a:fillRect/>
            </a:stretch>
          </p:blipFill>
          <p:spPr bwMode="auto">
            <a:xfrm>
              <a:off x="5524" y="4721"/>
              <a:ext cx="1698" cy="1346"/>
            </a:xfrm>
            <a:prstGeom prst="rect">
              <a:avLst/>
            </a:prstGeom>
            <a:noFill/>
            <a:ln w="127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3" name="Text Box 207"/>
            <p:cNvSpPr txBox="1">
              <a:spLocks noChangeArrowheads="1"/>
            </p:cNvSpPr>
            <p:nvPr/>
          </p:nvSpPr>
          <p:spPr bwMode="auto">
            <a:xfrm>
              <a:off x="5433" y="6120"/>
              <a:ext cx="1942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Gamma - spectrum</a:t>
              </a:r>
              <a:endParaRPr lang="ru-RU"/>
            </a:p>
          </p:txBody>
        </p:sp>
        <p:sp>
          <p:nvSpPr>
            <p:cNvPr id="9424" name="Text Box 208"/>
            <p:cNvSpPr txBox="1">
              <a:spLocks noChangeArrowheads="1"/>
            </p:cNvSpPr>
            <p:nvPr/>
          </p:nvSpPr>
          <p:spPr bwMode="auto">
            <a:xfrm>
              <a:off x="7774" y="5910"/>
              <a:ext cx="2399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Gas flow rate</a:t>
              </a:r>
              <a:endParaRPr lang="ru-RU"/>
            </a:p>
          </p:txBody>
        </p:sp>
        <p:sp>
          <p:nvSpPr>
            <p:cNvPr id="9425" name="Text Box 209"/>
            <p:cNvSpPr txBox="1">
              <a:spLocks noChangeArrowheads="1"/>
            </p:cNvSpPr>
            <p:nvPr/>
          </p:nvSpPr>
          <p:spPr bwMode="auto">
            <a:xfrm>
              <a:off x="10516" y="5899"/>
              <a:ext cx="34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Xe concentration</a:t>
              </a:r>
              <a:endParaRPr lang="ru-RU"/>
            </a:p>
          </p:txBody>
        </p:sp>
        <p:sp>
          <p:nvSpPr>
            <p:cNvPr id="9426" name="AutoShape 210"/>
            <p:cNvSpPr>
              <a:spLocks noChangeArrowheads="1"/>
            </p:cNvSpPr>
            <p:nvPr/>
          </p:nvSpPr>
          <p:spPr bwMode="auto">
            <a:xfrm rot="5400000">
              <a:off x="6132" y="4247"/>
              <a:ext cx="481" cy="28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7" name="AutoShape 211"/>
            <p:cNvSpPr>
              <a:spLocks noChangeArrowheads="1"/>
            </p:cNvSpPr>
            <p:nvPr/>
          </p:nvSpPr>
          <p:spPr bwMode="auto">
            <a:xfrm rot="5400000">
              <a:off x="8602" y="4247"/>
              <a:ext cx="481" cy="28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8" name="AutoShape 212"/>
            <p:cNvSpPr>
              <a:spLocks noChangeArrowheads="1"/>
            </p:cNvSpPr>
            <p:nvPr/>
          </p:nvSpPr>
          <p:spPr bwMode="auto">
            <a:xfrm rot="5400000">
              <a:off x="11940" y="4247"/>
              <a:ext cx="481" cy="28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9" name="Text Box 213"/>
            <p:cNvSpPr txBox="1">
              <a:spLocks noChangeArrowheads="1"/>
            </p:cNvSpPr>
            <p:nvPr/>
          </p:nvSpPr>
          <p:spPr bwMode="auto">
            <a:xfrm>
              <a:off x="9519" y="7858"/>
              <a:ext cx="4858" cy="79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2000" b="1" baseline="30000">
                  <a:solidFill>
                    <a:srgbClr val="FF0000"/>
                  </a:solidFill>
                </a:rPr>
                <a:t>85</a:t>
              </a:r>
              <a:r>
                <a:rPr lang="en-US" sz="2000" b="1">
                  <a:solidFill>
                    <a:srgbClr val="FF0000"/>
                  </a:solidFill>
                </a:rPr>
                <a:t>Kr and Xe release rate</a:t>
              </a:r>
              <a:endParaRPr lang="ru-RU"/>
            </a:p>
          </p:txBody>
        </p:sp>
        <p:pic>
          <p:nvPicPr>
            <p:cNvPr id="9430" name="Picture 214" descr="X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" y="4721"/>
              <a:ext cx="1698" cy="1159"/>
            </a:xfrm>
            <a:prstGeom prst="rect">
              <a:avLst/>
            </a:prstGeom>
            <a:noFill/>
            <a:ln w="127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31" name="Picture 215" descr="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" y="4722"/>
              <a:ext cx="1698" cy="1182"/>
            </a:xfrm>
            <a:prstGeom prst="rect">
              <a:avLst/>
            </a:prstGeom>
            <a:noFill/>
            <a:ln w="127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32" name="AutoShape 216"/>
            <p:cNvSpPr>
              <a:spLocks noChangeArrowheads="1"/>
            </p:cNvSpPr>
            <p:nvPr/>
          </p:nvSpPr>
          <p:spPr bwMode="auto">
            <a:xfrm rot="5400000">
              <a:off x="6226" y="7221"/>
              <a:ext cx="481" cy="28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33" name="Text Box 217"/>
            <p:cNvSpPr txBox="1">
              <a:spLocks noChangeArrowheads="1"/>
            </p:cNvSpPr>
            <p:nvPr/>
          </p:nvSpPr>
          <p:spPr bwMode="auto">
            <a:xfrm>
              <a:off x="5520" y="7841"/>
              <a:ext cx="1942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b="1" baseline="30000">
                  <a:solidFill>
                    <a:srgbClr val="800000"/>
                  </a:solidFill>
                </a:rPr>
                <a:t>85</a:t>
              </a:r>
              <a:r>
                <a:rPr lang="en-US" b="1">
                  <a:solidFill>
                    <a:srgbClr val="800000"/>
                  </a:solidFill>
                </a:rPr>
                <a:t>Kr activity</a:t>
              </a:r>
              <a:endParaRPr lang="ru-RU"/>
            </a:p>
          </p:txBody>
        </p:sp>
        <p:sp>
          <p:nvSpPr>
            <p:cNvPr id="9434" name="AutoShape 218"/>
            <p:cNvSpPr>
              <a:spLocks noChangeArrowheads="1"/>
            </p:cNvSpPr>
            <p:nvPr/>
          </p:nvSpPr>
          <p:spPr bwMode="auto">
            <a:xfrm rot="5400000">
              <a:off x="12093" y="7098"/>
              <a:ext cx="481" cy="28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35" name="AutoShape 219"/>
            <p:cNvSpPr>
              <a:spLocks noChangeArrowheads="1"/>
            </p:cNvSpPr>
            <p:nvPr/>
          </p:nvSpPr>
          <p:spPr bwMode="auto">
            <a:xfrm rot="3402469">
              <a:off x="9259" y="7173"/>
              <a:ext cx="481" cy="28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36" name="AutoShape 220"/>
            <p:cNvSpPr>
              <a:spLocks noChangeArrowheads="1"/>
            </p:cNvSpPr>
            <p:nvPr/>
          </p:nvSpPr>
          <p:spPr bwMode="auto">
            <a:xfrm>
              <a:off x="7988" y="8033"/>
              <a:ext cx="481" cy="28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37" name="Rectangle 221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9C1BEA67-63C5-4060-B97C-05AEC7F75247}" type="slidenum">
              <a:rPr lang="en-US" sz="1400" i="1"/>
              <a:pPr eaLnBrk="0" hangingPunct="0"/>
              <a:t>7</a:t>
            </a:fld>
            <a:endParaRPr lang="ru-RU" sz="1400" i="1"/>
          </a:p>
        </p:txBody>
      </p:sp>
      <p:pic>
        <p:nvPicPr>
          <p:cNvPr id="9438" name="Picture 222" descr="Znak_RIAR_цв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89" name="Object 285"/>
          <p:cNvGraphicFramePr>
            <a:graphicFrameLocks noChangeAspect="1"/>
          </p:cNvGraphicFramePr>
          <p:nvPr/>
        </p:nvGraphicFramePr>
        <p:xfrm>
          <a:off x="852488" y="1196975"/>
          <a:ext cx="14255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6" name="Формула" r:id="rId3" imgW="1180800" imgH="545760" progId="Equation.3">
                  <p:embed/>
                </p:oleObj>
              </mc:Choice>
              <mc:Fallback>
                <p:oleObj name="Формула" r:id="rId3" imgW="1180800" imgH="545760" progId="Equation.3">
                  <p:embed/>
                  <p:pic>
                    <p:nvPicPr>
                      <p:cNvPr id="0" name="Object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196975"/>
                        <a:ext cx="14255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90" name="Text Box 286"/>
          <p:cNvSpPr txBox="1">
            <a:spLocks noChangeArrowheads="1"/>
          </p:cNvSpPr>
          <p:nvPr/>
        </p:nvSpPr>
        <p:spPr bwMode="auto">
          <a:xfrm>
            <a:off x="2797175" y="1365250"/>
            <a:ext cx="42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(3)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47394" name="Rectangle 290"/>
          <p:cNvSpPr>
            <a:spLocks noChangeArrowheads="1"/>
          </p:cNvSpPr>
          <p:nvPr/>
        </p:nvSpPr>
        <p:spPr bwMode="auto">
          <a:xfrm>
            <a:off x="-155575" y="1900238"/>
            <a:ext cx="3719513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57188" algn="just" defTabSz="723900"/>
            <a:r>
              <a:rPr lang="ru-RU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</a:t>
            </a:r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i="1" baseline="-25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ru-RU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acquisition 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time of spectrum </a:t>
            </a:r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, s;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 i="1" baseline="-25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average intensity</a:t>
            </a:r>
          </a:p>
          <a:p>
            <a:pPr indent="357188" algn="just" defTabSz="723900" eaLnBrk="0" hangingPunct="0"/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     of </a:t>
            </a:r>
            <a:r>
              <a:rPr lang="en-US" sz="16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85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Kr -line 514 keV, s</a:t>
            </a:r>
            <a:r>
              <a:rPr lang="en-US" sz="16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-1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G</a:t>
            </a:r>
            <a:r>
              <a:rPr lang="en-US" sz="1600" i="1" baseline="-25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average gas flow rate, cm</a:t>
            </a:r>
            <a:r>
              <a:rPr lang="en-US" sz="16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3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/s;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V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volume of the gas tube</a:t>
            </a:r>
          </a:p>
          <a:p>
            <a:pPr indent="357188" algn="just" defTabSz="723900" eaLnBrk="0" hangingPunct="0"/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	on the -detector, cm</a:t>
            </a:r>
            <a:r>
              <a:rPr lang="en-US" sz="16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3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ru-RU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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registration effectiveness; 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ru-RU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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16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85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Kr decay constant;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ru-RU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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gamma yield per decay;</a:t>
            </a:r>
          </a:p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m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fuel mass in specimen, g.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47399" name="Text Box 295"/>
          <p:cNvSpPr txBox="1">
            <a:spLocks noChangeArrowheads="1"/>
          </p:cNvSpPr>
          <p:nvPr/>
        </p:nvSpPr>
        <p:spPr bwMode="auto">
          <a:xfrm>
            <a:off x="1125538" y="476250"/>
            <a:ext cx="675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Determination of </a:t>
            </a:r>
            <a:r>
              <a:rPr lang="en-US" sz="2400" b="1" baseline="30000">
                <a:latin typeface="Times New Roman" pitchFamily="18" charset="0"/>
              </a:rPr>
              <a:t>85</a:t>
            </a:r>
            <a:r>
              <a:rPr lang="en-US" sz="2400" b="1">
                <a:latin typeface="Times New Roman" pitchFamily="18" charset="0"/>
              </a:rPr>
              <a:t>Kr and Xe release during a test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47405" name="Text Box 301"/>
          <p:cNvSpPr txBox="1">
            <a:spLocks noChangeArrowheads="1"/>
          </p:cNvSpPr>
          <p:nvPr/>
        </p:nvSpPr>
        <p:spPr bwMode="auto">
          <a:xfrm>
            <a:off x="2843213" y="4892675"/>
            <a:ext cx="42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(4)</a:t>
            </a:r>
            <a:endParaRPr lang="ru-RU" sz="1600">
              <a:latin typeface="Times New Roman" pitchFamily="18" charset="0"/>
            </a:endParaRPr>
          </a:p>
        </p:txBody>
      </p:sp>
      <p:graphicFrame>
        <p:nvGraphicFramePr>
          <p:cNvPr id="47406" name="Object 302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4851400"/>
          <a:ext cx="18542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7" name="Формула" r:id="rId5" imgW="1536480" imgH="393480" progId="Equation.3">
                  <p:embed/>
                </p:oleObj>
              </mc:Choice>
              <mc:Fallback>
                <p:oleObj name="Формула" r:id="rId5" imgW="1536480" imgH="393480" progId="Equation.3">
                  <p:embed/>
                  <p:pic>
                    <p:nvPicPr>
                      <p:cNvPr id="0" name="Object 3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51400"/>
                        <a:ext cx="18542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0" name="Rectangle 306"/>
          <p:cNvSpPr>
            <a:spLocks noChangeArrowheads="1"/>
          </p:cNvSpPr>
          <p:nvPr/>
        </p:nvSpPr>
        <p:spPr bwMode="auto">
          <a:xfrm>
            <a:off x="-155575" y="5321300"/>
            <a:ext cx="37322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J(t)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registered current, rel.un;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G(t)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registered gas flow rate, sccm/s;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indent="357188" algn="just" defTabSz="723900" eaLnBrk="0" hangingPunct="0"/>
            <a:r>
              <a:rPr lang="en-US" sz="1600" i="1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K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ea typeface="Times New Roman" pitchFamily="18" charset="0"/>
                <a:cs typeface="Arial" charset="0"/>
                <a:sym typeface="Symbol" pitchFamily="18" charset="2"/>
              </a:rPr>
              <a:t>–</a:t>
            </a:r>
            <a:r>
              <a:rPr lang="en-US" sz="16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 calibration factor.</a:t>
            </a:r>
            <a:endParaRPr lang="ru-RU" sz="16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grpSp>
        <p:nvGrpSpPr>
          <p:cNvPr id="47419" name="Group 315"/>
          <p:cNvGrpSpPr>
            <a:grpSpLocks/>
          </p:cNvGrpSpPr>
          <p:nvPr/>
        </p:nvGrpSpPr>
        <p:grpSpPr bwMode="auto">
          <a:xfrm>
            <a:off x="3832225" y="1374775"/>
            <a:ext cx="5276850" cy="5078413"/>
            <a:chOff x="2368" y="709"/>
            <a:chExt cx="3324" cy="3199"/>
          </a:xfrm>
        </p:grpSpPr>
        <p:sp>
          <p:nvSpPr>
            <p:cNvPr id="47382" name="Line 278"/>
            <p:cNvSpPr>
              <a:spLocks noChangeAspect="1" noChangeShapeType="1"/>
            </p:cNvSpPr>
            <p:nvPr/>
          </p:nvSpPr>
          <p:spPr bwMode="auto">
            <a:xfrm>
              <a:off x="3017" y="1319"/>
              <a:ext cx="154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98" name="Line 294"/>
            <p:cNvSpPr>
              <a:spLocks noChangeShapeType="1"/>
            </p:cNvSpPr>
            <p:nvPr/>
          </p:nvSpPr>
          <p:spPr bwMode="auto">
            <a:xfrm>
              <a:off x="2803" y="3836"/>
              <a:ext cx="27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16" name="Line 12"/>
            <p:cNvSpPr>
              <a:spLocks noChangeAspect="1" noChangeShapeType="1"/>
            </p:cNvSpPr>
            <p:nvPr/>
          </p:nvSpPr>
          <p:spPr bwMode="auto">
            <a:xfrm>
              <a:off x="5182" y="3564"/>
              <a:ext cx="3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18" name="Line 14"/>
            <p:cNvSpPr>
              <a:spLocks noChangeAspect="1" noChangeShapeType="1"/>
            </p:cNvSpPr>
            <p:nvPr/>
          </p:nvSpPr>
          <p:spPr bwMode="auto">
            <a:xfrm flipV="1">
              <a:off x="3017" y="1314"/>
              <a:ext cx="1" cy="3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H="1">
              <a:off x="4076" y="3270"/>
              <a:ext cx="4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0" name="Line 16"/>
            <p:cNvSpPr>
              <a:spLocks noChangeAspect="1" noChangeShapeType="1"/>
            </p:cNvSpPr>
            <p:nvPr/>
          </p:nvSpPr>
          <p:spPr bwMode="auto">
            <a:xfrm flipV="1">
              <a:off x="2620" y="2030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1" name="Line 17"/>
            <p:cNvSpPr>
              <a:spLocks noChangeAspect="1" noChangeShapeType="1"/>
            </p:cNvSpPr>
            <p:nvPr/>
          </p:nvSpPr>
          <p:spPr bwMode="auto">
            <a:xfrm>
              <a:off x="3797" y="3344"/>
              <a:ext cx="0" cy="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2" name="Line 18"/>
            <p:cNvSpPr>
              <a:spLocks noChangeAspect="1" noChangeShapeType="1"/>
            </p:cNvSpPr>
            <p:nvPr/>
          </p:nvSpPr>
          <p:spPr bwMode="auto">
            <a:xfrm>
              <a:off x="3007" y="2813"/>
              <a:ext cx="11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3" name="Oval 19"/>
            <p:cNvSpPr>
              <a:spLocks noChangeAspect="1" noChangeArrowheads="1"/>
            </p:cNvSpPr>
            <p:nvPr/>
          </p:nvSpPr>
          <p:spPr bwMode="auto">
            <a:xfrm>
              <a:off x="4831" y="3036"/>
              <a:ext cx="347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4" name="Line 20"/>
            <p:cNvSpPr>
              <a:spLocks noChangeAspect="1" noChangeShapeType="1"/>
            </p:cNvSpPr>
            <p:nvPr/>
          </p:nvSpPr>
          <p:spPr bwMode="auto">
            <a:xfrm>
              <a:off x="4831" y="3068"/>
              <a:ext cx="0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5" name="Line 21"/>
            <p:cNvSpPr>
              <a:spLocks noChangeAspect="1" noChangeShapeType="1"/>
            </p:cNvSpPr>
            <p:nvPr/>
          </p:nvSpPr>
          <p:spPr bwMode="auto">
            <a:xfrm>
              <a:off x="5182" y="3072"/>
              <a:ext cx="0" cy="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6" name="Rectangle 22"/>
            <p:cNvSpPr>
              <a:spLocks noChangeAspect="1" noChangeArrowheads="1"/>
            </p:cNvSpPr>
            <p:nvPr/>
          </p:nvSpPr>
          <p:spPr bwMode="auto">
            <a:xfrm>
              <a:off x="4836" y="3530"/>
              <a:ext cx="33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7" name="Freeform 23"/>
            <p:cNvSpPr>
              <a:spLocks noChangeAspect="1"/>
            </p:cNvSpPr>
            <p:nvPr/>
          </p:nvSpPr>
          <p:spPr bwMode="auto">
            <a:xfrm>
              <a:off x="4831" y="3595"/>
              <a:ext cx="347" cy="29"/>
            </a:xfrm>
            <a:custGeom>
              <a:avLst/>
              <a:gdLst>
                <a:gd name="T0" fmla="*/ 0 w 1140"/>
                <a:gd name="T1" fmla="*/ 10 h 88"/>
                <a:gd name="T2" fmla="*/ 210 w 1140"/>
                <a:gd name="T3" fmla="*/ 68 h 88"/>
                <a:gd name="T4" fmla="*/ 564 w 1140"/>
                <a:gd name="T5" fmla="*/ 87 h 88"/>
                <a:gd name="T6" fmla="*/ 931 w 1140"/>
                <a:gd name="T7" fmla="*/ 64 h 88"/>
                <a:gd name="T8" fmla="*/ 1140 w 1140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88">
                  <a:moveTo>
                    <a:pt x="0" y="10"/>
                  </a:moveTo>
                  <a:cubicBezTo>
                    <a:pt x="35" y="21"/>
                    <a:pt x="116" y="55"/>
                    <a:pt x="210" y="68"/>
                  </a:cubicBezTo>
                  <a:cubicBezTo>
                    <a:pt x="304" y="81"/>
                    <a:pt x="444" y="88"/>
                    <a:pt x="564" y="87"/>
                  </a:cubicBezTo>
                  <a:cubicBezTo>
                    <a:pt x="684" y="86"/>
                    <a:pt x="835" y="78"/>
                    <a:pt x="931" y="64"/>
                  </a:cubicBezTo>
                  <a:cubicBezTo>
                    <a:pt x="1027" y="50"/>
                    <a:pt x="1097" y="13"/>
                    <a:pt x="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8" name="Text Box 24"/>
            <p:cNvSpPr txBox="1">
              <a:spLocks noChangeAspect="1" noChangeArrowheads="1"/>
            </p:cNvSpPr>
            <p:nvPr/>
          </p:nvSpPr>
          <p:spPr bwMode="auto">
            <a:xfrm>
              <a:off x="3397" y="2531"/>
              <a:ext cx="25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0000FF"/>
                  </a:solidFill>
                </a:rPr>
                <a:t>P 2</a:t>
              </a:r>
              <a:endParaRPr lang="ru-RU"/>
            </a:p>
          </p:txBody>
        </p:sp>
        <p:sp>
          <p:nvSpPr>
            <p:cNvPr id="47129" name="Text Box 25"/>
            <p:cNvSpPr txBox="1">
              <a:spLocks noChangeAspect="1" noChangeArrowheads="1"/>
            </p:cNvSpPr>
            <p:nvPr/>
          </p:nvSpPr>
          <p:spPr bwMode="auto">
            <a:xfrm>
              <a:off x="4234" y="2611"/>
              <a:ext cx="2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FF00FF"/>
                  </a:solidFill>
                </a:rPr>
                <a:t>V</a:t>
              </a:r>
              <a:r>
                <a:rPr lang="ru-RU" sz="800" b="1">
                  <a:solidFill>
                    <a:srgbClr val="FF00FF"/>
                  </a:solidFill>
                </a:rPr>
                <a:t> </a:t>
              </a:r>
              <a:r>
                <a:rPr lang="en-US" sz="800" b="1">
                  <a:solidFill>
                    <a:srgbClr val="FF00FF"/>
                  </a:solidFill>
                </a:rPr>
                <a:t>4</a:t>
              </a:r>
              <a:endParaRPr lang="ru-RU"/>
            </a:p>
          </p:txBody>
        </p:sp>
        <p:sp>
          <p:nvSpPr>
            <p:cNvPr id="47130" name="Line 26"/>
            <p:cNvSpPr>
              <a:spLocks noChangeAspect="1" noChangeShapeType="1"/>
            </p:cNvSpPr>
            <p:nvPr/>
          </p:nvSpPr>
          <p:spPr bwMode="auto">
            <a:xfrm>
              <a:off x="4154" y="2812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1" name="Line 27"/>
            <p:cNvSpPr>
              <a:spLocks noChangeAspect="1" noChangeShapeType="1"/>
            </p:cNvSpPr>
            <p:nvPr/>
          </p:nvSpPr>
          <p:spPr bwMode="auto">
            <a:xfrm>
              <a:off x="4418" y="2816"/>
              <a:ext cx="0" cy="4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2" name="Oval 28"/>
            <p:cNvSpPr>
              <a:spLocks noChangeAspect="1" noChangeArrowheads="1"/>
            </p:cNvSpPr>
            <p:nvPr/>
          </p:nvSpPr>
          <p:spPr bwMode="auto">
            <a:xfrm>
              <a:off x="4669" y="1686"/>
              <a:ext cx="680" cy="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33" name="Rectangle 29"/>
            <p:cNvSpPr>
              <a:spLocks noChangeAspect="1" noChangeArrowheads="1"/>
            </p:cNvSpPr>
            <p:nvPr/>
          </p:nvSpPr>
          <p:spPr bwMode="auto">
            <a:xfrm>
              <a:off x="4667" y="1721"/>
              <a:ext cx="677" cy="1149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FF9900"/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34" name="Line 30"/>
            <p:cNvSpPr>
              <a:spLocks noChangeAspect="1" noChangeShapeType="1"/>
            </p:cNvSpPr>
            <p:nvPr/>
          </p:nvSpPr>
          <p:spPr bwMode="auto">
            <a:xfrm>
              <a:off x="5142" y="1774"/>
              <a:ext cx="0" cy="102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5" name="Line 31"/>
            <p:cNvSpPr>
              <a:spLocks noChangeAspect="1" noChangeShapeType="1"/>
            </p:cNvSpPr>
            <p:nvPr/>
          </p:nvSpPr>
          <p:spPr bwMode="auto">
            <a:xfrm>
              <a:off x="5208" y="1852"/>
              <a:ext cx="0" cy="9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6" name="Line 32"/>
            <p:cNvSpPr>
              <a:spLocks noChangeAspect="1" noChangeShapeType="1"/>
            </p:cNvSpPr>
            <p:nvPr/>
          </p:nvSpPr>
          <p:spPr bwMode="auto">
            <a:xfrm>
              <a:off x="5275" y="1848"/>
              <a:ext cx="0" cy="9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7" name="Line 33"/>
            <p:cNvSpPr>
              <a:spLocks noChangeAspect="1" noChangeShapeType="1"/>
            </p:cNvSpPr>
            <p:nvPr/>
          </p:nvSpPr>
          <p:spPr bwMode="auto">
            <a:xfrm>
              <a:off x="4727" y="1864"/>
              <a:ext cx="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8" name="Line 34"/>
            <p:cNvSpPr>
              <a:spLocks noChangeAspect="1" noChangeShapeType="1"/>
            </p:cNvSpPr>
            <p:nvPr/>
          </p:nvSpPr>
          <p:spPr bwMode="auto">
            <a:xfrm>
              <a:off x="4793" y="1860"/>
              <a:ext cx="0" cy="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9" name="Line 35"/>
            <p:cNvSpPr>
              <a:spLocks noChangeAspect="1" noChangeShapeType="1"/>
            </p:cNvSpPr>
            <p:nvPr/>
          </p:nvSpPr>
          <p:spPr bwMode="auto">
            <a:xfrm>
              <a:off x="4860" y="1778"/>
              <a:ext cx="0" cy="102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40" name="Group 36"/>
            <p:cNvGrpSpPr>
              <a:grpSpLocks noChangeAspect="1"/>
            </p:cNvGrpSpPr>
            <p:nvPr/>
          </p:nvGrpSpPr>
          <p:grpSpPr bwMode="auto">
            <a:xfrm>
              <a:off x="4912" y="1600"/>
              <a:ext cx="173" cy="1475"/>
              <a:chOff x="14812" y="9652"/>
              <a:chExt cx="607" cy="2616"/>
            </a:xfrm>
          </p:grpSpPr>
          <p:sp>
            <p:nvSpPr>
              <p:cNvPr id="47141" name="Oval 37"/>
              <p:cNvSpPr>
                <a:spLocks noChangeAspect="1" noChangeArrowheads="1"/>
              </p:cNvSpPr>
              <p:nvPr/>
            </p:nvSpPr>
            <p:spPr bwMode="auto">
              <a:xfrm>
                <a:off x="14820" y="12155"/>
                <a:ext cx="599" cy="11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2" name="Oval 38"/>
              <p:cNvSpPr>
                <a:spLocks noChangeAspect="1" noChangeArrowheads="1"/>
              </p:cNvSpPr>
              <p:nvPr/>
            </p:nvSpPr>
            <p:spPr bwMode="auto">
              <a:xfrm>
                <a:off x="14812" y="9652"/>
                <a:ext cx="599" cy="11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7143" name="Group 39"/>
              <p:cNvGrpSpPr>
                <a:grpSpLocks noChangeAspect="1"/>
              </p:cNvGrpSpPr>
              <p:nvPr/>
            </p:nvGrpSpPr>
            <p:grpSpPr bwMode="auto">
              <a:xfrm>
                <a:off x="14819" y="9708"/>
                <a:ext cx="600" cy="2526"/>
                <a:chOff x="14819" y="10070"/>
                <a:chExt cx="600" cy="2164"/>
              </a:xfrm>
            </p:grpSpPr>
            <p:sp>
              <p:nvSpPr>
                <p:cNvPr id="47144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4819" y="10083"/>
                  <a:ext cx="600" cy="2137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50000">
                      <a:srgbClr val="FFCC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145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4836" y="12113"/>
                  <a:ext cx="555" cy="1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146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4828" y="10070"/>
                  <a:ext cx="55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7147" name="Line 43"/>
            <p:cNvSpPr>
              <a:spLocks noChangeAspect="1" noChangeShapeType="1"/>
            </p:cNvSpPr>
            <p:nvPr/>
          </p:nvSpPr>
          <p:spPr bwMode="auto">
            <a:xfrm>
              <a:off x="4798" y="1772"/>
              <a:ext cx="73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8" name="Line 44"/>
            <p:cNvSpPr>
              <a:spLocks noChangeAspect="1" noChangeShapeType="1"/>
            </p:cNvSpPr>
            <p:nvPr/>
          </p:nvSpPr>
          <p:spPr bwMode="auto">
            <a:xfrm>
              <a:off x="5133" y="1772"/>
              <a:ext cx="73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9" name="Text Box 45"/>
            <p:cNvSpPr txBox="1">
              <a:spLocks noChangeAspect="1" noChangeArrowheads="1"/>
            </p:cNvSpPr>
            <p:nvPr/>
          </p:nvSpPr>
          <p:spPr bwMode="auto">
            <a:xfrm>
              <a:off x="3731" y="2919"/>
              <a:ext cx="26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FF00FF"/>
                  </a:solidFill>
                </a:rPr>
                <a:t>V</a:t>
              </a:r>
              <a:r>
                <a:rPr lang="ru-RU" sz="800" b="1">
                  <a:solidFill>
                    <a:srgbClr val="FF00FF"/>
                  </a:solidFill>
                </a:rPr>
                <a:t> 2</a:t>
              </a:r>
              <a:endParaRPr lang="ru-RU"/>
            </a:p>
          </p:txBody>
        </p:sp>
        <p:sp>
          <p:nvSpPr>
            <p:cNvPr id="47150" name="Text Box 46"/>
            <p:cNvSpPr txBox="1">
              <a:spLocks noChangeAspect="1" noChangeArrowheads="1"/>
            </p:cNvSpPr>
            <p:nvPr/>
          </p:nvSpPr>
          <p:spPr bwMode="auto">
            <a:xfrm>
              <a:off x="3170" y="3020"/>
              <a:ext cx="255" cy="1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 b="1">
                  <a:solidFill>
                    <a:srgbClr val="008000"/>
                  </a:solidFill>
                </a:rPr>
                <a:t>G 2</a:t>
              </a:r>
              <a:endParaRPr lang="ru-RU"/>
            </a:p>
          </p:txBody>
        </p:sp>
        <p:sp>
          <p:nvSpPr>
            <p:cNvPr id="47151" name="Line 47"/>
            <p:cNvSpPr>
              <a:spLocks noChangeAspect="1" noChangeShapeType="1"/>
            </p:cNvSpPr>
            <p:nvPr/>
          </p:nvSpPr>
          <p:spPr bwMode="auto">
            <a:xfrm>
              <a:off x="2811" y="2809"/>
              <a:ext cx="17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2" name="Text Box 48" descr="Штриховой горизонтальный"/>
            <p:cNvSpPr txBox="1">
              <a:spLocks noChangeAspect="1" noChangeArrowheads="1"/>
            </p:cNvSpPr>
            <p:nvPr/>
          </p:nvSpPr>
          <p:spPr bwMode="auto">
            <a:xfrm>
              <a:off x="3881" y="3239"/>
              <a:ext cx="223" cy="277"/>
            </a:xfrm>
            <a:prstGeom prst="rect">
              <a:avLst/>
            </a:prstGeom>
            <a:pattFill prst="dashHorz">
              <a:fgClr>
                <a:srgbClr val="6699FF"/>
              </a:fgClr>
              <a:bgClr>
                <a:srgbClr val="0000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Text Box 49"/>
            <p:cNvSpPr txBox="1">
              <a:spLocks noChangeAspect="1" noChangeArrowheads="1"/>
            </p:cNvSpPr>
            <p:nvPr/>
          </p:nvSpPr>
          <p:spPr bwMode="auto">
            <a:xfrm>
              <a:off x="3885" y="3380"/>
              <a:ext cx="22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7154" name="Text Box 50" descr="Уголки"/>
            <p:cNvSpPr txBox="1">
              <a:spLocks noChangeAspect="1" noChangeArrowheads="1"/>
            </p:cNvSpPr>
            <p:nvPr/>
          </p:nvSpPr>
          <p:spPr bwMode="auto">
            <a:xfrm>
              <a:off x="3881" y="3239"/>
              <a:ext cx="223" cy="118"/>
            </a:xfrm>
            <a:prstGeom prst="rect">
              <a:avLst/>
            </a:prstGeom>
            <a:pattFill prst="divot">
              <a:fgClr>
                <a:srgbClr val="00FF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55" name="Text Box 51"/>
            <p:cNvSpPr txBox="1">
              <a:spLocks noChangeAspect="1" noChangeArrowheads="1"/>
            </p:cNvSpPr>
            <p:nvPr/>
          </p:nvSpPr>
          <p:spPr bwMode="auto">
            <a:xfrm>
              <a:off x="3409" y="2961"/>
              <a:ext cx="21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0000FF"/>
                  </a:solidFill>
                </a:rPr>
                <a:t>P 3</a:t>
              </a:r>
              <a:endParaRPr lang="ru-RU"/>
            </a:p>
          </p:txBody>
        </p:sp>
        <p:sp>
          <p:nvSpPr>
            <p:cNvPr id="47156" name="Line 52"/>
            <p:cNvSpPr>
              <a:spLocks noChangeAspect="1" noChangeShapeType="1"/>
            </p:cNvSpPr>
            <p:nvPr/>
          </p:nvSpPr>
          <p:spPr bwMode="auto">
            <a:xfrm flipV="1">
              <a:off x="3724" y="2458"/>
              <a:ext cx="0" cy="8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57" name="Group 53"/>
            <p:cNvGrpSpPr>
              <a:grpSpLocks noChangeAspect="1"/>
            </p:cNvGrpSpPr>
            <p:nvPr/>
          </p:nvGrpSpPr>
          <p:grpSpPr bwMode="auto">
            <a:xfrm rot="5400000" flipV="1">
              <a:off x="4186" y="2736"/>
              <a:ext cx="123" cy="104"/>
              <a:chOff x="8176" y="13240"/>
              <a:chExt cx="368" cy="339"/>
            </a:xfrm>
          </p:grpSpPr>
          <p:sp>
            <p:nvSpPr>
              <p:cNvPr id="47158" name="AutoShape 54"/>
              <p:cNvSpPr>
                <a:spLocks noChangeAspect="1" noChangeArrowheads="1"/>
              </p:cNvSpPr>
              <p:nvPr/>
            </p:nvSpPr>
            <p:spPr bwMode="auto">
              <a:xfrm flipH="1">
                <a:off x="8336" y="13240"/>
                <a:ext cx="208" cy="339"/>
              </a:xfrm>
              <a:prstGeom prst="flowChartCollat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59" name="Line 55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8316" y="13301"/>
                <a:ext cx="8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60" name="Oval 56"/>
              <p:cNvSpPr>
                <a:spLocks noChangeAspect="1" noChangeArrowheads="1"/>
              </p:cNvSpPr>
              <p:nvPr/>
            </p:nvSpPr>
            <p:spPr bwMode="auto">
              <a:xfrm>
                <a:off x="8176" y="13356"/>
                <a:ext cx="112" cy="112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161" name="Group 57"/>
            <p:cNvGrpSpPr>
              <a:grpSpLocks noChangeAspect="1"/>
            </p:cNvGrpSpPr>
            <p:nvPr/>
          </p:nvGrpSpPr>
          <p:grpSpPr bwMode="auto">
            <a:xfrm>
              <a:off x="4955" y="2203"/>
              <a:ext cx="85" cy="255"/>
              <a:chOff x="2380" y="14660"/>
              <a:chExt cx="280" cy="768"/>
            </a:xfrm>
          </p:grpSpPr>
          <p:sp>
            <p:nvSpPr>
              <p:cNvPr id="47162" name="Oval 58"/>
              <p:cNvSpPr>
                <a:spLocks noChangeAspect="1" noChangeArrowheads="1"/>
              </p:cNvSpPr>
              <p:nvPr/>
            </p:nvSpPr>
            <p:spPr bwMode="auto">
              <a:xfrm>
                <a:off x="2380" y="15332"/>
                <a:ext cx="280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6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2380" y="14700"/>
                <a:ext cx="280" cy="6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64" name="Oval 60"/>
              <p:cNvSpPr>
                <a:spLocks noChangeAspect="1" noChangeArrowheads="1"/>
              </p:cNvSpPr>
              <p:nvPr/>
            </p:nvSpPr>
            <p:spPr bwMode="auto">
              <a:xfrm>
                <a:off x="2380" y="14660"/>
                <a:ext cx="280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65" name="Line 61"/>
              <p:cNvSpPr>
                <a:spLocks noChangeAspect="1" noChangeShapeType="1"/>
              </p:cNvSpPr>
              <p:nvPr/>
            </p:nvSpPr>
            <p:spPr bwMode="auto">
              <a:xfrm>
                <a:off x="2380" y="14700"/>
                <a:ext cx="0" cy="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66" name="Line 62"/>
              <p:cNvSpPr>
                <a:spLocks noChangeAspect="1" noChangeShapeType="1"/>
              </p:cNvSpPr>
              <p:nvPr/>
            </p:nvSpPr>
            <p:spPr bwMode="auto">
              <a:xfrm>
                <a:off x="2660" y="14700"/>
                <a:ext cx="0" cy="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67" name="Text Box 63"/>
            <p:cNvSpPr txBox="1">
              <a:spLocks noChangeAspect="1" noChangeArrowheads="1"/>
            </p:cNvSpPr>
            <p:nvPr/>
          </p:nvSpPr>
          <p:spPr bwMode="auto">
            <a:xfrm>
              <a:off x="4174" y="3070"/>
              <a:ext cx="2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lgDash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FF00FF"/>
                  </a:solidFill>
                </a:rPr>
                <a:t>V</a:t>
              </a:r>
              <a:r>
                <a:rPr lang="ru-RU" sz="800" b="1">
                  <a:solidFill>
                    <a:srgbClr val="FF00FF"/>
                  </a:solidFill>
                </a:rPr>
                <a:t> </a:t>
              </a:r>
              <a:r>
                <a:rPr lang="en-US" sz="800" b="1">
                  <a:solidFill>
                    <a:srgbClr val="FF00FF"/>
                  </a:solidFill>
                </a:rPr>
                <a:t>1</a:t>
              </a:r>
              <a:endParaRPr lang="ru-RU"/>
            </a:p>
          </p:txBody>
        </p:sp>
        <p:grpSp>
          <p:nvGrpSpPr>
            <p:cNvPr id="47168" name="Group 64"/>
            <p:cNvGrpSpPr>
              <a:grpSpLocks noChangeAspect="1"/>
            </p:cNvGrpSpPr>
            <p:nvPr/>
          </p:nvGrpSpPr>
          <p:grpSpPr bwMode="auto">
            <a:xfrm rot="5400000" flipV="1">
              <a:off x="4145" y="3199"/>
              <a:ext cx="123" cy="103"/>
              <a:chOff x="8176" y="13240"/>
              <a:chExt cx="368" cy="339"/>
            </a:xfrm>
          </p:grpSpPr>
          <p:sp>
            <p:nvSpPr>
              <p:cNvPr id="47169" name="AutoShape 65"/>
              <p:cNvSpPr>
                <a:spLocks noChangeAspect="1" noChangeArrowheads="1"/>
              </p:cNvSpPr>
              <p:nvPr/>
            </p:nvSpPr>
            <p:spPr bwMode="auto">
              <a:xfrm flipH="1">
                <a:off x="8336" y="13240"/>
                <a:ext cx="208" cy="339"/>
              </a:xfrm>
              <a:prstGeom prst="flowChartCollat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70" name="Line 66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8316" y="13301"/>
                <a:ext cx="8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71" name="Oval 67"/>
              <p:cNvSpPr>
                <a:spLocks noChangeAspect="1" noChangeArrowheads="1"/>
              </p:cNvSpPr>
              <p:nvPr/>
            </p:nvSpPr>
            <p:spPr bwMode="auto">
              <a:xfrm>
                <a:off x="8176" y="13356"/>
                <a:ext cx="112" cy="112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72" name="Text Box 68"/>
            <p:cNvSpPr txBox="1">
              <a:spLocks noChangeAspect="1" noChangeArrowheads="1"/>
            </p:cNvSpPr>
            <p:nvPr/>
          </p:nvSpPr>
          <p:spPr bwMode="auto">
            <a:xfrm>
              <a:off x="2948" y="3073"/>
              <a:ext cx="24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lgDash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FF00FF"/>
                  </a:solidFill>
                </a:rPr>
                <a:t>V</a:t>
              </a:r>
              <a:r>
                <a:rPr lang="ru-RU" sz="800" b="1">
                  <a:solidFill>
                    <a:srgbClr val="FF00FF"/>
                  </a:solidFill>
                </a:rPr>
                <a:t> </a:t>
              </a:r>
              <a:r>
                <a:rPr lang="en-US" sz="800" b="1">
                  <a:solidFill>
                    <a:srgbClr val="FF00FF"/>
                  </a:solidFill>
                </a:rPr>
                <a:t>3</a:t>
              </a:r>
              <a:endParaRPr lang="ru-RU"/>
            </a:p>
          </p:txBody>
        </p:sp>
        <p:sp>
          <p:nvSpPr>
            <p:cNvPr id="47173" name="Rectangle 69"/>
            <p:cNvSpPr>
              <a:spLocks noChangeAspect="1" noChangeArrowheads="1"/>
            </p:cNvSpPr>
            <p:nvPr/>
          </p:nvSpPr>
          <p:spPr bwMode="auto">
            <a:xfrm>
              <a:off x="4835" y="3549"/>
              <a:ext cx="33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4" name="Text Box 70" descr="Штриховой горизонтальный"/>
            <p:cNvSpPr txBox="1">
              <a:spLocks noChangeAspect="1" noChangeArrowheads="1"/>
            </p:cNvSpPr>
            <p:nvPr/>
          </p:nvSpPr>
          <p:spPr bwMode="auto">
            <a:xfrm>
              <a:off x="4828" y="3168"/>
              <a:ext cx="351" cy="443"/>
            </a:xfrm>
            <a:prstGeom prst="rect">
              <a:avLst/>
            </a:prstGeom>
            <a:pattFill prst="dashHorz">
              <a:fgClr>
                <a:srgbClr val="6699FF"/>
              </a:fgClr>
              <a:bgClr>
                <a:srgbClr val="0000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/>
              <a:endParaRPr lang="ru-RU" sz="800">
                <a:solidFill>
                  <a:srgbClr val="800080"/>
                </a:solidFill>
              </a:endParaRPr>
            </a:p>
            <a:p>
              <a:pPr algn="ctr"/>
              <a:endParaRPr lang="ru-RU" sz="800">
                <a:solidFill>
                  <a:srgbClr val="800080"/>
                </a:solidFill>
              </a:endParaRPr>
            </a:p>
            <a:p>
              <a:pPr algn="ctr"/>
              <a:endParaRPr lang="ru-RU" b="1"/>
            </a:p>
          </p:txBody>
        </p:sp>
        <p:sp>
          <p:nvSpPr>
            <p:cNvPr id="47175" name="Oval 71" descr="Штриховой горизонтальный"/>
            <p:cNvSpPr>
              <a:spLocks noChangeAspect="1" noChangeArrowheads="1"/>
            </p:cNvSpPr>
            <p:nvPr/>
          </p:nvSpPr>
          <p:spPr bwMode="auto">
            <a:xfrm>
              <a:off x="4831" y="3578"/>
              <a:ext cx="347" cy="63"/>
            </a:xfrm>
            <a:prstGeom prst="ellipse">
              <a:avLst/>
            </a:prstGeom>
            <a:pattFill prst="dashHorz">
              <a:fgClr>
                <a:srgbClr val="6699FF"/>
              </a:fgClr>
              <a:bgClr>
                <a:srgbClr val="0000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76" name="Oval 72"/>
            <p:cNvSpPr>
              <a:spLocks noChangeAspect="1" noChangeArrowheads="1"/>
            </p:cNvSpPr>
            <p:nvPr/>
          </p:nvSpPr>
          <p:spPr bwMode="auto">
            <a:xfrm>
              <a:off x="4831" y="3141"/>
              <a:ext cx="346" cy="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77" name="Line 73"/>
            <p:cNvSpPr>
              <a:spLocks noChangeAspect="1" noChangeShapeType="1"/>
            </p:cNvSpPr>
            <p:nvPr/>
          </p:nvSpPr>
          <p:spPr bwMode="auto">
            <a:xfrm>
              <a:off x="5512" y="1292"/>
              <a:ext cx="0" cy="2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8" name="Oval 74"/>
            <p:cNvSpPr>
              <a:spLocks noChangeAspect="1" noChangeArrowheads="1"/>
            </p:cNvSpPr>
            <p:nvPr/>
          </p:nvSpPr>
          <p:spPr bwMode="auto">
            <a:xfrm>
              <a:off x="4409" y="3263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9" name="Oval 75"/>
            <p:cNvSpPr>
              <a:spLocks noChangeAspect="1" noChangeArrowheads="1"/>
            </p:cNvSpPr>
            <p:nvPr/>
          </p:nvSpPr>
          <p:spPr bwMode="auto">
            <a:xfrm>
              <a:off x="3715" y="2804"/>
              <a:ext cx="19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0" name="Oval 76"/>
            <p:cNvSpPr>
              <a:spLocks noChangeAspect="1" noChangeArrowheads="1"/>
            </p:cNvSpPr>
            <p:nvPr/>
          </p:nvSpPr>
          <p:spPr bwMode="auto">
            <a:xfrm>
              <a:off x="3712" y="3260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1" name="Oval 77"/>
            <p:cNvSpPr>
              <a:spLocks noChangeAspect="1" noChangeArrowheads="1"/>
            </p:cNvSpPr>
            <p:nvPr/>
          </p:nvSpPr>
          <p:spPr bwMode="auto">
            <a:xfrm>
              <a:off x="2795" y="2802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2" name="Line 78"/>
            <p:cNvSpPr>
              <a:spLocks noChangeAspect="1" noChangeShapeType="1"/>
            </p:cNvSpPr>
            <p:nvPr/>
          </p:nvSpPr>
          <p:spPr bwMode="auto">
            <a:xfrm>
              <a:off x="3714" y="2407"/>
              <a:ext cx="7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3" name="Line 79"/>
            <p:cNvSpPr>
              <a:spLocks noChangeAspect="1" noChangeShapeType="1"/>
            </p:cNvSpPr>
            <p:nvPr/>
          </p:nvSpPr>
          <p:spPr bwMode="auto">
            <a:xfrm>
              <a:off x="3131" y="2398"/>
              <a:ext cx="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4" name="Text Box 80"/>
            <p:cNvSpPr txBox="1">
              <a:spLocks noChangeAspect="1" noChangeArrowheads="1"/>
            </p:cNvSpPr>
            <p:nvPr/>
          </p:nvSpPr>
          <p:spPr bwMode="auto">
            <a:xfrm>
              <a:off x="3607" y="2341"/>
              <a:ext cx="231" cy="12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sz="800" b="1">
                  <a:solidFill>
                    <a:srgbClr val="990000"/>
                  </a:solidFill>
                </a:rPr>
                <a:t>GPS</a:t>
              </a:r>
              <a:r>
                <a:rPr lang="ru-RU" sz="800" b="1">
                  <a:solidFill>
                    <a:srgbClr val="990000"/>
                  </a:solidFill>
                </a:rPr>
                <a:t> 1</a:t>
              </a:r>
              <a:endParaRPr lang="ru-RU">
                <a:solidFill>
                  <a:srgbClr val="990000"/>
                </a:solidFill>
              </a:endParaRPr>
            </a:p>
          </p:txBody>
        </p:sp>
        <p:sp>
          <p:nvSpPr>
            <p:cNvPr id="47185" name="Line 81"/>
            <p:cNvSpPr>
              <a:spLocks noChangeAspect="1" noChangeShapeType="1"/>
            </p:cNvSpPr>
            <p:nvPr/>
          </p:nvSpPr>
          <p:spPr bwMode="auto">
            <a:xfrm flipV="1">
              <a:off x="2836" y="2398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6" name="Text Box 82"/>
            <p:cNvSpPr txBox="1">
              <a:spLocks noChangeAspect="1" noChangeArrowheads="1"/>
            </p:cNvSpPr>
            <p:nvPr/>
          </p:nvSpPr>
          <p:spPr bwMode="auto">
            <a:xfrm>
              <a:off x="4225" y="2120"/>
              <a:ext cx="24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0000FF"/>
                  </a:solidFill>
                </a:rPr>
                <a:t>P 4</a:t>
              </a:r>
              <a:endParaRPr lang="ru-RU"/>
            </a:p>
          </p:txBody>
        </p:sp>
        <p:sp>
          <p:nvSpPr>
            <p:cNvPr id="47187" name="Text Box 83"/>
            <p:cNvSpPr txBox="1">
              <a:spLocks noChangeAspect="1" noChangeArrowheads="1"/>
            </p:cNvSpPr>
            <p:nvPr/>
          </p:nvSpPr>
          <p:spPr bwMode="auto">
            <a:xfrm>
              <a:off x="4122" y="3312"/>
              <a:ext cx="48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i="1"/>
                <a:t>Ar + steam</a:t>
              </a:r>
              <a:endParaRPr lang="ru-RU" sz="800"/>
            </a:p>
          </p:txBody>
        </p:sp>
        <p:sp>
          <p:nvSpPr>
            <p:cNvPr id="47188" name="Line 84"/>
            <p:cNvSpPr>
              <a:spLocks noChangeAspect="1" noChangeShapeType="1"/>
            </p:cNvSpPr>
            <p:nvPr/>
          </p:nvSpPr>
          <p:spPr bwMode="auto">
            <a:xfrm flipH="1">
              <a:off x="3798" y="3343"/>
              <a:ext cx="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9" name="Text Box 85"/>
            <p:cNvSpPr txBox="1">
              <a:spLocks noChangeAspect="1" noChangeArrowheads="1"/>
            </p:cNvSpPr>
            <p:nvPr/>
          </p:nvSpPr>
          <p:spPr bwMode="auto">
            <a:xfrm>
              <a:off x="3532" y="3368"/>
              <a:ext cx="22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FF00FF"/>
                  </a:solidFill>
                </a:rPr>
                <a:t>V</a:t>
              </a:r>
              <a:r>
                <a:rPr lang="ru-RU" sz="800" b="1">
                  <a:solidFill>
                    <a:srgbClr val="FF00FF"/>
                  </a:solidFill>
                </a:rPr>
                <a:t> </a:t>
              </a:r>
              <a:r>
                <a:rPr lang="en-US" sz="800" b="1">
                  <a:solidFill>
                    <a:srgbClr val="FF00FF"/>
                  </a:solidFill>
                </a:rPr>
                <a:t>7</a:t>
              </a:r>
              <a:endParaRPr lang="ru-RU"/>
            </a:p>
          </p:txBody>
        </p:sp>
        <p:grpSp>
          <p:nvGrpSpPr>
            <p:cNvPr id="47190" name="Group 86"/>
            <p:cNvGrpSpPr>
              <a:grpSpLocks noChangeAspect="1"/>
            </p:cNvGrpSpPr>
            <p:nvPr/>
          </p:nvGrpSpPr>
          <p:grpSpPr bwMode="auto">
            <a:xfrm>
              <a:off x="3716" y="3385"/>
              <a:ext cx="112" cy="113"/>
              <a:chOff x="8176" y="13240"/>
              <a:chExt cx="368" cy="339"/>
            </a:xfrm>
          </p:grpSpPr>
          <p:sp>
            <p:nvSpPr>
              <p:cNvPr id="47191" name="AutoShape 87"/>
              <p:cNvSpPr>
                <a:spLocks noChangeAspect="1" noChangeArrowheads="1"/>
              </p:cNvSpPr>
              <p:nvPr/>
            </p:nvSpPr>
            <p:spPr bwMode="auto">
              <a:xfrm flipH="1">
                <a:off x="8336" y="13240"/>
                <a:ext cx="208" cy="339"/>
              </a:xfrm>
              <a:prstGeom prst="flowChartCollat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92" name="Line 88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8316" y="13301"/>
                <a:ext cx="8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93" name="Oval 89"/>
              <p:cNvSpPr>
                <a:spLocks noChangeAspect="1" noChangeArrowheads="1"/>
              </p:cNvSpPr>
              <p:nvPr/>
            </p:nvSpPr>
            <p:spPr bwMode="auto">
              <a:xfrm>
                <a:off x="8176" y="13356"/>
                <a:ext cx="112" cy="112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94" name="Line 90"/>
            <p:cNvSpPr>
              <a:spLocks noChangeAspect="1" noChangeShapeType="1"/>
            </p:cNvSpPr>
            <p:nvPr/>
          </p:nvSpPr>
          <p:spPr bwMode="auto">
            <a:xfrm flipV="1">
              <a:off x="5294" y="1401"/>
              <a:ext cx="0" cy="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5" name="Line 91"/>
            <p:cNvSpPr>
              <a:spLocks noChangeAspect="1" noChangeShapeType="1"/>
            </p:cNvSpPr>
            <p:nvPr/>
          </p:nvSpPr>
          <p:spPr bwMode="auto">
            <a:xfrm flipH="1">
              <a:off x="4417" y="1664"/>
              <a:ext cx="5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6" name="Text Box 92"/>
            <p:cNvSpPr txBox="1">
              <a:spLocks noChangeAspect="1" noChangeArrowheads="1"/>
            </p:cNvSpPr>
            <p:nvPr/>
          </p:nvSpPr>
          <p:spPr bwMode="auto">
            <a:xfrm>
              <a:off x="4234" y="1843"/>
              <a:ext cx="2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 b="1">
                  <a:solidFill>
                    <a:srgbClr val="FF00FF"/>
                  </a:solidFill>
                </a:rPr>
                <a:t>V</a:t>
              </a:r>
              <a:r>
                <a:rPr lang="ru-RU" sz="800" b="1">
                  <a:solidFill>
                    <a:srgbClr val="FF00FF"/>
                  </a:solidFill>
                </a:rPr>
                <a:t> </a:t>
              </a:r>
              <a:r>
                <a:rPr lang="en-US" sz="800" b="1">
                  <a:solidFill>
                    <a:srgbClr val="FF00FF"/>
                  </a:solidFill>
                </a:rPr>
                <a:t>6</a:t>
              </a:r>
              <a:endParaRPr lang="ru-RU"/>
            </a:p>
          </p:txBody>
        </p:sp>
        <p:sp>
          <p:nvSpPr>
            <p:cNvPr id="47197" name="Text Box 93"/>
            <p:cNvSpPr txBox="1">
              <a:spLocks noChangeAspect="1" noChangeArrowheads="1"/>
            </p:cNvSpPr>
            <p:nvPr/>
          </p:nvSpPr>
          <p:spPr bwMode="auto">
            <a:xfrm>
              <a:off x="3555" y="1513"/>
              <a:ext cx="1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/>
              <a:r>
                <a:rPr lang="en-US" sz="800" b="1"/>
                <a:t>R</a:t>
              </a:r>
              <a:endParaRPr lang="ru-RU"/>
            </a:p>
          </p:txBody>
        </p:sp>
        <p:grpSp>
          <p:nvGrpSpPr>
            <p:cNvPr id="47198" name="Group 94"/>
            <p:cNvGrpSpPr>
              <a:grpSpLocks noChangeAspect="1"/>
            </p:cNvGrpSpPr>
            <p:nvPr/>
          </p:nvGrpSpPr>
          <p:grpSpPr bwMode="auto">
            <a:xfrm>
              <a:off x="5233" y="1495"/>
              <a:ext cx="129" cy="123"/>
              <a:chOff x="12500" y="8315"/>
              <a:chExt cx="392" cy="365"/>
            </a:xfrm>
          </p:grpSpPr>
          <p:sp>
            <p:nvSpPr>
              <p:cNvPr id="47199" name="Rectangle 95" descr="Волны"/>
              <p:cNvSpPr>
                <a:spLocks noChangeAspect="1" noChangeArrowheads="1"/>
              </p:cNvSpPr>
              <p:nvPr/>
            </p:nvSpPr>
            <p:spPr bwMode="auto">
              <a:xfrm>
                <a:off x="12628" y="8356"/>
                <a:ext cx="128" cy="324"/>
              </a:xfrm>
              <a:prstGeom prst="rect">
                <a:avLst/>
              </a:prstGeom>
              <a:pattFill prst="wave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0" name="Line 96"/>
              <p:cNvSpPr>
                <a:spLocks noChangeAspect="1" noChangeShapeType="1"/>
              </p:cNvSpPr>
              <p:nvPr/>
            </p:nvSpPr>
            <p:spPr bwMode="auto">
              <a:xfrm rot="3259343" flipV="1">
                <a:off x="12696" y="8304"/>
                <a:ext cx="0" cy="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1" name="Line 97"/>
              <p:cNvSpPr>
                <a:spLocks noChangeAspect="1" noChangeShapeType="1"/>
              </p:cNvSpPr>
              <p:nvPr/>
            </p:nvSpPr>
            <p:spPr bwMode="auto">
              <a:xfrm rot="3259343">
                <a:off x="12778" y="8394"/>
                <a:ext cx="15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202" name="Text Box 98"/>
            <p:cNvSpPr txBox="1">
              <a:spLocks noChangeAspect="1" noChangeArrowheads="1"/>
            </p:cNvSpPr>
            <p:nvPr/>
          </p:nvSpPr>
          <p:spPr bwMode="auto">
            <a:xfrm>
              <a:off x="5327" y="1522"/>
              <a:ext cx="1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/>
              <a:r>
                <a:rPr lang="en-US" sz="900" b="1"/>
                <a:t>R</a:t>
              </a:r>
              <a:endParaRPr lang="ru-RU"/>
            </a:p>
          </p:txBody>
        </p:sp>
        <p:sp>
          <p:nvSpPr>
            <p:cNvPr id="47203" name="Text Box 99"/>
            <p:cNvSpPr txBox="1">
              <a:spLocks noChangeAspect="1" noChangeArrowheads="1"/>
            </p:cNvSpPr>
            <p:nvPr/>
          </p:nvSpPr>
          <p:spPr bwMode="auto">
            <a:xfrm>
              <a:off x="2563" y="1772"/>
              <a:ext cx="22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008000"/>
                  </a:solidFill>
                </a:rPr>
                <a:t>G 1</a:t>
              </a:r>
              <a:endParaRPr lang="ru-RU"/>
            </a:p>
          </p:txBody>
        </p:sp>
        <p:sp>
          <p:nvSpPr>
            <p:cNvPr id="47204" name="Text Box 100"/>
            <p:cNvSpPr txBox="1">
              <a:spLocks noChangeAspect="1" noChangeArrowheads="1"/>
            </p:cNvSpPr>
            <p:nvPr/>
          </p:nvSpPr>
          <p:spPr bwMode="auto">
            <a:xfrm>
              <a:off x="2547" y="2458"/>
              <a:ext cx="2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0000FF"/>
                  </a:solidFill>
                </a:rPr>
                <a:t>P 1</a:t>
              </a:r>
              <a:endParaRPr lang="ru-RU"/>
            </a:p>
          </p:txBody>
        </p:sp>
        <p:sp>
          <p:nvSpPr>
            <p:cNvPr id="47205" name="Line 101"/>
            <p:cNvSpPr>
              <a:spLocks noChangeAspect="1" noChangeShapeType="1"/>
            </p:cNvSpPr>
            <p:nvPr/>
          </p:nvSpPr>
          <p:spPr bwMode="auto">
            <a:xfrm>
              <a:off x="2491" y="2032"/>
              <a:ext cx="1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206" name="Group 102"/>
            <p:cNvGrpSpPr>
              <a:grpSpLocks noChangeAspect="1"/>
            </p:cNvGrpSpPr>
            <p:nvPr/>
          </p:nvGrpSpPr>
          <p:grpSpPr bwMode="auto">
            <a:xfrm>
              <a:off x="2659" y="1906"/>
              <a:ext cx="41" cy="158"/>
              <a:chOff x="7938" y="8372"/>
              <a:chExt cx="134" cy="476"/>
            </a:xfrm>
          </p:grpSpPr>
          <p:sp>
            <p:nvSpPr>
              <p:cNvPr id="4720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7938" y="8445"/>
                <a:ext cx="134" cy="40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8" name="AutoShape 104"/>
              <p:cNvSpPr>
                <a:spLocks noChangeAspect="1" noChangeArrowheads="1"/>
              </p:cNvSpPr>
              <p:nvPr/>
            </p:nvSpPr>
            <p:spPr bwMode="auto">
              <a:xfrm flipV="1">
                <a:off x="7959" y="8718"/>
                <a:ext cx="91" cy="78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09" name="Line 105"/>
              <p:cNvSpPr>
                <a:spLocks noChangeAspect="1" noChangeShapeType="1"/>
              </p:cNvSpPr>
              <p:nvPr/>
            </p:nvSpPr>
            <p:spPr bwMode="auto">
              <a:xfrm>
                <a:off x="7942" y="8372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10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8005" y="8372"/>
                <a:ext cx="0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211" name="Text Box 107"/>
            <p:cNvSpPr txBox="1">
              <a:spLocks noChangeAspect="1" noChangeArrowheads="1"/>
            </p:cNvSpPr>
            <p:nvPr/>
          </p:nvSpPr>
          <p:spPr bwMode="auto">
            <a:xfrm>
              <a:off x="5180" y="1072"/>
              <a:ext cx="26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008000"/>
                  </a:solidFill>
                </a:rPr>
                <a:t>G 7</a:t>
              </a:r>
              <a:endParaRPr lang="ru-RU"/>
            </a:p>
          </p:txBody>
        </p:sp>
        <p:sp>
          <p:nvSpPr>
            <p:cNvPr id="47212" name="Oval 108"/>
            <p:cNvSpPr>
              <a:spLocks noChangeAspect="1" noChangeArrowheads="1"/>
            </p:cNvSpPr>
            <p:nvPr/>
          </p:nvSpPr>
          <p:spPr bwMode="auto">
            <a:xfrm>
              <a:off x="5500" y="3556"/>
              <a:ext cx="19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3" name="Oval 109"/>
            <p:cNvSpPr>
              <a:spLocks noChangeAspect="1" noChangeArrowheads="1"/>
            </p:cNvSpPr>
            <p:nvPr/>
          </p:nvSpPr>
          <p:spPr bwMode="auto">
            <a:xfrm>
              <a:off x="4057" y="2804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4" name="Oval 110"/>
            <p:cNvSpPr>
              <a:spLocks noChangeAspect="1" noChangeArrowheads="1"/>
            </p:cNvSpPr>
            <p:nvPr/>
          </p:nvSpPr>
          <p:spPr bwMode="auto">
            <a:xfrm>
              <a:off x="4486" y="3263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5" name="Text Box 111"/>
            <p:cNvSpPr txBox="1">
              <a:spLocks noChangeAspect="1" noChangeArrowheads="1"/>
            </p:cNvSpPr>
            <p:nvPr/>
          </p:nvSpPr>
          <p:spPr bwMode="auto">
            <a:xfrm>
              <a:off x="4024" y="1453"/>
              <a:ext cx="26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 b="1">
                  <a:solidFill>
                    <a:srgbClr val="FF00FF"/>
                  </a:solidFill>
                </a:rPr>
                <a:t>V</a:t>
              </a:r>
              <a:r>
                <a:rPr lang="ru-RU" sz="800" b="1">
                  <a:solidFill>
                    <a:srgbClr val="FF00FF"/>
                  </a:solidFill>
                </a:rPr>
                <a:t> </a:t>
              </a:r>
              <a:r>
                <a:rPr lang="en-US" sz="800" b="1">
                  <a:solidFill>
                    <a:srgbClr val="FF00FF"/>
                  </a:solidFill>
                </a:rPr>
                <a:t>8</a:t>
              </a:r>
              <a:endParaRPr lang="ru-RU"/>
            </a:p>
          </p:txBody>
        </p:sp>
        <p:sp>
          <p:nvSpPr>
            <p:cNvPr id="47216" name="Line 112"/>
            <p:cNvSpPr>
              <a:spLocks noChangeAspect="1" noChangeShapeType="1"/>
            </p:cNvSpPr>
            <p:nvPr/>
          </p:nvSpPr>
          <p:spPr bwMode="auto">
            <a:xfrm flipV="1">
              <a:off x="3848" y="166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7" name="Line 113"/>
            <p:cNvSpPr>
              <a:spLocks noChangeAspect="1" noChangeShapeType="1"/>
            </p:cNvSpPr>
            <p:nvPr/>
          </p:nvSpPr>
          <p:spPr bwMode="auto">
            <a:xfrm flipH="1">
              <a:off x="3017" y="1660"/>
              <a:ext cx="129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8" name="Text Box 114"/>
            <p:cNvSpPr txBox="1">
              <a:spLocks noChangeAspect="1" noChangeArrowheads="1"/>
            </p:cNvSpPr>
            <p:nvPr/>
          </p:nvSpPr>
          <p:spPr bwMode="auto">
            <a:xfrm>
              <a:off x="3759" y="1800"/>
              <a:ext cx="180" cy="11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en-US" sz="800" b="1">
                  <a:solidFill>
                    <a:srgbClr val="FF9900"/>
                  </a:solidFill>
                </a:rPr>
                <a:t>C1</a:t>
              </a: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47219" name="Group 115"/>
            <p:cNvGrpSpPr>
              <a:grpSpLocks noChangeAspect="1"/>
            </p:cNvGrpSpPr>
            <p:nvPr/>
          </p:nvGrpSpPr>
          <p:grpSpPr bwMode="auto">
            <a:xfrm>
              <a:off x="2969" y="2748"/>
              <a:ext cx="275" cy="136"/>
              <a:chOff x="5180" y="7213"/>
              <a:chExt cx="834" cy="403"/>
            </a:xfrm>
          </p:grpSpPr>
          <p:sp>
            <p:nvSpPr>
              <p:cNvPr id="47220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5249" y="7233"/>
                <a:ext cx="697" cy="36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1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5180" y="7213"/>
                <a:ext cx="834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pPr algn="ctr">
                  <a:spcBef>
                    <a:spcPts val="100"/>
                  </a:spcBef>
                </a:pPr>
                <a:r>
                  <a:rPr lang="en-US" sz="800" b="1">
                    <a:solidFill>
                      <a:srgbClr val="FF0000"/>
                    </a:solidFill>
                  </a:rPr>
                  <a:t>MFC </a:t>
                </a:r>
                <a:r>
                  <a:rPr lang="ru-RU" sz="800" b="1">
                    <a:solidFill>
                      <a:srgbClr val="FF0000"/>
                    </a:solidFill>
                  </a:rPr>
                  <a:t>2</a:t>
                </a:r>
                <a:endParaRPr lang="ru-RU"/>
              </a:p>
            </p:txBody>
          </p:sp>
        </p:grpSp>
        <p:sp>
          <p:nvSpPr>
            <p:cNvPr id="47222" name="Text Box 118"/>
            <p:cNvSpPr txBox="1">
              <a:spLocks noChangeAspect="1" noChangeArrowheads="1"/>
            </p:cNvSpPr>
            <p:nvPr/>
          </p:nvSpPr>
          <p:spPr bwMode="auto">
            <a:xfrm>
              <a:off x="4238" y="1598"/>
              <a:ext cx="180" cy="11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en-US" sz="800" b="1">
                  <a:solidFill>
                    <a:srgbClr val="FF9900"/>
                  </a:solidFill>
                </a:rPr>
                <a:t>C2</a:t>
              </a:r>
              <a:endParaRPr lang="ru-RU" sz="800" b="1">
                <a:solidFill>
                  <a:srgbClr val="FF9900"/>
                </a:solidFill>
              </a:endParaRPr>
            </a:p>
          </p:txBody>
        </p:sp>
        <p:sp>
          <p:nvSpPr>
            <p:cNvPr id="47223" name="Rectangle 119" descr="Волны"/>
            <p:cNvSpPr>
              <a:spLocks noChangeAspect="1" noChangeArrowheads="1"/>
            </p:cNvSpPr>
            <p:nvPr/>
          </p:nvSpPr>
          <p:spPr bwMode="auto">
            <a:xfrm rot="-5400000">
              <a:off x="3636" y="1610"/>
              <a:ext cx="43" cy="107"/>
            </a:xfrm>
            <a:prstGeom prst="rect">
              <a:avLst/>
            </a:prstGeom>
            <a:pattFill prst="wav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226" name="Group 122"/>
            <p:cNvGrpSpPr>
              <a:grpSpLocks noChangeAspect="1"/>
            </p:cNvGrpSpPr>
            <p:nvPr/>
          </p:nvGrpSpPr>
          <p:grpSpPr bwMode="auto">
            <a:xfrm>
              <a:off x="3601" y="1251"/>
              <a:ext cx="187" cy="129"/>
              <a:chOff x="5326" y="3573"/>
              <a:chExt cx="566" cy="384"/>
            </a:xfrm>
          </p:grpSpPr>
          <p:sp>
            <p:nvSpPr>
              <p:cNvPr id="47227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5326" y="3588"/>
                <a:ext cx="566" cy="3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28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5330" y="3573"/>
                <a:ext cx="562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spcBef>
                    <a:spcPts val="200"/>
                  </a:spcBef>
                </a:pPr>
                <a:r>
                  <a:rPr lang="en-US" sz="800" b="1">
                    <a:solidFill>
                      <a:srgbClr val="008080"/>
                    </a:solidFill>
                  </a:rPr>
                  <a:t>GA</a:t>
                </a:r>
                <a:endParaRPr lang="ru-RU" sz="800" b="1">
                  <a:solidFill>
                    <a:srgbClr val="008080"/>
                  </a:solidFill>
                </a:endParaRPr>
              </a:p>
            </p:txBody>
          </p:sp>
        </p:grpSp>
        <p:sp>
          <p:nvSpPr>
            <p:cNvPr id="47229" name="Oval 125"/>
            <p:cNvSpPr>
              <a:spLocks noChangeAspect="1" noChangeArrowheads="1"/>
            </p:cNvSpPr>
            <p:nvPr/>
          </p:nvSpPr>
          <p:spPr bwMode="auto">
            <a:xfrm>
              <a:off x="2482" y="2388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" name="Oval 126"/>
            <p:cNvSpPr>
              <a:spLocks noChangeAspect="1" noChangeArrowheads="1"/>
            </p:cNvSpPr>
            <p:nvPr/>
          </p:nvSpPr>
          <p:spPr bwMode="auto">
            <a:xfrm>
              <a:off x="3839" y="1653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" name="Line 127"/>
            <p:cNvSpPr>
              <a:spLocks noChangeAspect="1" noChangeShapeType="1"/>
            </p:cNvSpPr>
            <p:nvPr/>
          </p:nvSpPr>
          <p:spPr bwMode="auto">
            <a:xfrm>
              <a:off x="2817" y="3273"/>
              <a:ext cx="1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232" name="Group 128"/>
            <p:cNvGrpSpPr>
              <a:grpSpLocks noChangeAspect="1"/>
            </p:cNvGrpSpPr>
            <p:nvPr/>
          </p:nvGrpSpPr>
          <p:grpSpPr bwMode="auto">
            <a:xfrm>
              <a:off x="3640" y="2994"/>
              <a:ext cx="112" cy="113"/>
              <a:chOff x="7254" y="7953"/>
              <a:chExt cx="340" cy="335"/>
            </a:xfrm>
          </p:grpSpPr>
          <p:sp>
            <p:nvSpPr>
              <p:cNvPr id="47233" name="AutoShape 129"/>
              <p:cNvSpPr>
                <a:spLocks noChangeAspect="1" noChangeArrowheads="1"/>
              </p:cNvSpPr>
              <p:nvPr/>
            </p:nvSpPr>
            <p:spPr bwMode="auto">
              <a:xfrm flipH="1">
                <a:off x="7402" y="7953"/>
                <a:ext cx="192" cy="335"/>
              </a:xfrm>
              <a:prstGeom prst="flowChartCollat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34" name="Line 130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7383" y="8020"/>
                <a:ext cx="8" cy="1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35" name="Oval 131"/>
              <p:cNvSpPr>
                <a:spLocks noChangeAspect="1" noChangeArrowheads="1"/>
              </p:cNvSpPr>
              <p:nvPr/>
            </p:nvSpPr>
            <p:spPr bwMode="auto">
              <a:xfrm>
                <a:off x="7254" y="8068"/>
                <a:ext cx="103" cy="11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236" name="Group 132"/>
            <p:cNvGrpSpPr>
              <a:grpSpLocks noChangeAspect="1"/>
            </p:cNvGrpSpPr>
            <p:nvPr/>
          </p:nvGrpSpPr>
          <p:grpSpPr bwMode="auto">
            <a:xfrm>
              <a:off x="3071" y="2176"/>
              <a:ext cx="256" cy="253"/>
              <a:chOff x="5600" y="5518"/>
              <a:chExt cx="776" cy="755"/>
            </a:xfrm>
          </p:grpSpPr>
          <p:sp>
            <p:nvSpPr>
              <p:cNvPr id="47237" name="Text Box 133"/>
              <p:cNvSpPr txBox="1">
                <a:spLocks noChangeAspect="1" noChangeArrowheads="1"/>
              </p:cNvSpPr>
              <p:nvPr/>
            </p:nvSpPr>
            <p:spPr bwMode="auto">
              <a:xfrm>
                <a:off x="5600" y="5518"/>
                <a:ext cx="776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800" b="1">
                    <a:solidFill>
                      <a:srgbClr val="008000"/>
                    </a:solidFill>
                  </a:rPr>
                  <a:t>G 4</a:t>
                </a:r>
                <a:endParaRPr lang="ru-RU"/>
              </a:p>
            </p:txBody>
          </p:sp>
          <p:sp>
            <p:nvSpPr>
              <p:cNvPr id="47238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5690" y="5874"/>
                <a:ext cx="124" cy="399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39" name="AutoShape 135"/>
              <p:cNvSpPr>
                <a:spLocks noChangeAspect="1" noChangeArrowheads="1"/>
              </p:cNvSpPr>
              <p:nvPr/>
            </p:nvSpPr>
            <p:spPr bwMode="auto">
              <a:xfrm flipV="1">
                <a:off x="5709" y="6144"/>
                <a:ext cx="85" cy="78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40" name="Line 136"/>
              <p:cNvSpPr>
                <a:spLocks noChangeAspect="1" noChangeShapeType="1"/>
              </p:cNvSpPr>
              <p:nvPr/>
            </p:nvSpPr>
            <p:spPr bwMode="auto">
              <a:xfrm>
                <a:off x="5694" y="5802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41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5752" y="5802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242" name="Oval 138"/>
            <p:cNvSpPr>
              <a:spLocks noChangeAspect="1" noChangeArrowheads="1"/>
            </p:cNvSpPr>
            <p:nvPr/>
          </p:nvSpPr>
          <p:spPr bwMode="auto">
            <a:xfrm rot="5400000">
              <a:off x="2538" y="2591"/>
              <a:ext cx="111" cy="110"/>
            </a:xfrm>
            <a:prstGeom prst="ellipse">
              <a:avLst/>
            </a:prstGeom>
            <a:solidFill>
              <a:srgbClr val="CC99FF">
                <a:alpha val="3500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243" name="Line 139"/>
            <p:cNvSpPr>
              <a:spLocks noChangeAspect="1" noChangeShapeType="1"/>
            </p:cNvSpPr>
            <p:nvPr/>
          </p:nvSpPr>
          <p:spPr bwMode="auto">
            <a:xfrm rot="5400000">
              <a:off x="2517" y="2619"/>
              <a:ext cx="0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4" name="Line 140"/>
            <p:cNvSpPr>
              <a:spLocks noChangeAspect="1" noChangeShapeType="1"/>
            </p:cNvSpPr>
            <p:nvPr/>
          </p:nvSpPr>
          <p:spPr bwMode="auto">
            <a:xfrm flipV="1">
              <a:off x="2563" y="2617"/>
              <a:ext cx="55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5" name="Oval 141"/>
            <p:cNvSpPr>
              <a:spLocks noChangeAspect="1" noChangeArrowheads="1"/>
            </p:cNvSpPr>
            <p:nvPr/>
          </p:nvSpPr>
          <p:spPr bwMode="auto">
            <a:xfrm>
              <a:off x="4703" y="933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250" name="Group 146"/>
            <p:cNvGrpSpPr>
              <a:grpSpLocks noChangeAspect="1"/>
            </p:cNvGrpSpPr>
            <p:nvPr/>
          </p:nvGrpSpPr>
          <p:grpSpPr bwMode="auto">
            <a:xfrm>
              <a:off x="4036" y="2376"/>
              <a:ext cx="60" cy="148"/>
              <a:chOff x="7927" y="5544"/>
              <a:chExt cx="181" cy="441"/>
            </a:xfrm>
          </p:grpSpPr>
          <p:sp>
            <p:nvSpPr>
              <p:cNvPr id="47251" name="Oval 147"/>
              <p:cNvSpPr>
                <a:spLocks noChangeAspect="1" noChangeArrowheads="1"/>
              </p:cNvSpPr>
              <p:nvPr/>
            </p:nvSpPr>
            <p:spPr bwMode="auto">
              <a:xfrm>
                <a:off x="7942" y="5544"/>
                <a:ext cx="151" cy="14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52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7927" y="5645"/>
                <a:ext cx="181" cy="3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53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7949" y="5626"/>
                <a:ext cx="137" cy="3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254" name="Group 150"/>
            <p:cNvGrpSpPr>
              <a:grpSpLocks noChangeAspect="1"/>
            </p:cNvGrpSpPr>
            <p:nvPr/>
          </p:nvGrpSpPr>
          <p:grpSpPr bwMode="auto">
            <a:xfrm>
              <a:off x="4015" y="1569"/>
              <a:ext cx="103" cy="146"/>
              <a:chOff x="7861" y="3142"/>
              <a:chExt cx="314" cy="434"/>
            </a:xfrm>
          </p:grpSpPr>
          <p:grpSp>
            <p:nvGrpSpPr>
              <p:cNvPr id="47255" name="Group 151"/>
              <p:cNvGrpSpPr>
                <a:grpSpLocks noChangeAspect="1"/>
              </p:cNvGrpSpPr>
              <p:nvPr/>
            </p:nvGrpSpPr>
            <p:grpSpPr bwMode="auto">
              <a:xfrm rot="5400000" flipV="1">
                <a:off x="7836" y="3167"/>
                <a:ext cx="364" cy="314"/>
                <a:chOff x="8176" y="13240"/>
                <a:chExt cx="368" cy="339"/>
              </a:xfrm>
            </p:grpSpPr>
            <p:sp>
              <p:nvSpPr>
                <p:cNvPr id="47256" name="AutoShape 15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8336" y="13240"/>
                  <a:ext cx="208" cy="339"/>
                </a:xfrm>
                <a:prstGeom prst="flowChartCollat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57" name="Line 153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8316" y="13301"/>
                  <a:ext cx="8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58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8176" y="13356"/>
                  <a:ext cx="112" cy="11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 type="none" w="sm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259" name="Freeform 155"/>
              <p:cNvSpPr>
                <a:spLocks noChangeAspect="1"/>
              </p:cNvSpPr>
              <p:nvPr/>
            </p:nvSpPr>
            <p:spPr bwMode="auto">
              <a:xfrm>
                <a:off x="7926" y="3410"/>
                <a:ext cx="189" cy="166"/>
              </a:xfrm>
              <a:custGeom>
                <a:avLst/>
                <a:gdLst>
                  <a:gd name="T0" fmla="*/ 189 w 189"/>
                  <a:gd name="T1" fmla="*/ 166 h 166"/>
                  <a:gd name="T2" fmla="*/ 0 w 189"/>
                  <a:gd name="T3" fmla="*/ 166 h 166"/>
                  <a:gd name="T4" fmla="*/ 96 w 189"/>
                  <a:gd name="T5" fmla="*/ 0 h 166"/>
                  <a:gd name="T6" fmla="*/ 189 w 189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66">
                    <a:moveTo>
                      <a:pt x="189" y="166"/>
                    </a:moveTo>
                    <a:lnTo>
                      <a:pt x="0" y="166"/>
                    </a:lnTo>
                    <a:lnTo>
                      <a:pt x="96" y="0"/>
                    </a:lnTo>
                    <a:lnTo>
                      <a:pt x="189" y="166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260" name="Group 156"/>
            <p:cNvGrpSpPr>
              <a:grpSpLocks noChangeAspect="1"/>
            </p:cNvGrpSpPr>
            <p:nvPr/>
          </p:nvGrpSpPr>
          <p:grpSpPr bwMode="auto">
            <a:xfrm>
              <a:off x="3937" y="781"/>
              <a:ext cx="110" cy="161"/>
              <a:chOff x="3681" y="5710"/>
              <a:chExt cx="332" cy="479"/>
            </a:xfrm>
          </p:grpSpPr>
          <p:sp>
            <p:nvSpPr>
              <p:cNvPr id="47261" name="Oval 157"/>
              <p:cNvSpPr>
                <a:spLocks noChangeAspect="1" noChangeArrowheads="1"/>
              </p:cNvSpPr>
              <p:nvPr/>
            </p:nvSpPr>
            <p:spPr bwMode="auto">
              <a:xfrm>
                <a:off x="3681" y="5710"/>
                <a:ext cx="332" cy="336"/>
              </a:xfrm>
              <a:prstGeom prst="ellipse">
                <a:avLst/>
              </a:prstGeom>
              <a:solidFill>
                <a:srgbClr val="CC99FF">
                  <a:alpha val="35001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62" name="Line 158"/>
              <p:cNvSpPr>
                <a:spLocks noChangeAspect="1" noChangeShapeType="1"/>
              </p:cNvSpPr>
              <p:nvPr/>
            </p:nvSpPr>
            <p:spPr bwMode="auto">
              <a:xfrm>
                <a:off x="3847" y="6037"/>
                <a:ext cx="0" cy="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63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3755" y="5813"/>
                <a:ext cx="166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264" name="Group 160"/>
            <p:cNvGrpSpPr>
              <a:grpSpLocks noChangeAspect="1"/>
            </p:cNvGrpSpPr>
            <p:nvPr/>
          </p:nvGrpSpPr>
          <p:grpSpPr bwMode="auto">
            <a:xfrm>
              <a:off x="3406" y="2647"/>
              <a:ext cx="110" cy="161"/>
              <a:chOff x="6705" y="6922"/>
              <a:chExt cx="332" cy="479"/>
            </a:xfrm>
          </p:grpSpPr>
          <p:sp>
            <p:nvSpPr>
              <p:cNvPr id="47265" name="Oval 161"/>
              <p:cNvSpPr>
                <a:spLocks noChangeAspect="1" noChangeArrowheads="1"/>
              </p:cNvSpPr>
              <p:nvPr/>
            </p:nvSpPr>
            <p:spPr bwMode="auto">
              <a:xfrm>
                <a:off x="6705" y="6922"/>
                <a:ext cx="332" cy="336"/>
              </a:xfrm>
              <a:prstGeom prst="ellipse">
                <a:avLst/>
              </a:prstGeom>
              <a:solidFill>
                <a:srgbClr val="CC99FF">
                  <a:alpha val="35001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66" name="Line 162"/>
              <p:cNvSpPr>
                <a:spLocks noChangeAspect="1" noChangeShapeType="1"/>
              </p:cNvSpPr>
              <p:nvPr/>
            </p:nvSpPr>
            <p:spPr bwMode="auto">
              <a:xfrm>
                <a:off x="6871" y="7249"/>
                <a:ext cx="0" cy="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267" name="Group 163"/>
            <p:cNvGrpSpPr>
              <a:grpSpLocks noChangeAspect="1"/>
            </p:cNvGrpSpPr>
            <p:nvPr/>
          </p:nvGrpSpPr>
          <p:grpSpPr bwMode="auto">
            <a:xfrm>
              <a:off x="3423" y="3111"/>
              <a:ext cx="110" cy="161"/>
              <a:chOff x="3681" y="5710"/>
              <a:chExt cx="332" cy="479"/>
            </a:xfrm>
          </p:grpSpPr>
          <p:sp>
            <p:nvSpPr>
              <p:cNvPr id="47268" name="Oval 164"/>
              <p:cNvSpPr>
                <a:spLocks noChangeAspect="1" noChangeArrowheads="1"/>
              </p:cNvSpPr>
              <p:nvPr/>
            </p:nvSpPr>
            <p:spPr bwMode="auto">
              <a:xfrm>
                <a:off x="3681" y="5710"/>
                <a:ext cx="332" cy="336"/>
              </a:xfrm>
              <a:prstGeom prst="ellipse">
                <a:avLst/>
              </a:prstGeom>
              <a:solidFill>
                <a:srgbClr val="CC99FF">
                  <a:alpha val="35001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69" name="Line 165"/>
              <p:cNvSpPr>
                <a:spLocks noChangeAspect="1" noChangeShapeType="1"/>
              </p:cNvSpPr>
              <p:nvPr/>
            </p:nvSpPr>
            <p:spPr bwMode="auto">
              <a:xfrm>
                <a:off x="3847" y="6037"/>
                <a:ext cx="0" cy="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70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3755" y="5813"/>
                <a:ext cx="166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271" name="Group 167"/>
            <p:cNvGrpSpPr>
              <a:grpSpLocks noChangeAspect="1"/>
            </p:cNvGrpSpPr>
            <p:nvPr/>
          </p:nvGrpSpPr>
          <p:grpSpPr bwMode="auto">
            <a:xfrm>
              <a:off x="4198" y="2243"/>
              <a:ext cx="110" cy="161"/>
              <a:chOff x="6705" y="6922"/>
              <a:chExt cx="332" cy="479"/>
            </a:xfrm>
          </p:grpSpPr>
          <p:sp>
            <p:nvSpPr>
              <p:cNvPr id="47272" name="Oval 168"/>
              <p:cNvSpPr>
                <a:spLocks noChangeAspect="1" noChangeArrowheads="1"/>
              </p:cNvSpPr>
              <p:nvPr/>
            </p:nvSpPr>
            <p:spPr bwMode="auto">
              <a:xfrm>
                <a:off x="6705" y="6922"/>
                <a:ext cx="332" cy="336"/>
              </a:xfrm>
              <a:prstGeom prst="ellipse">
                <a:avLst/>
              </a:prstGeom>
              <a:solidFill>
                <a:srgbClr val="CC99FF">
                  <a:alpha val="35001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73" name="Line 169"/>
              <p:cNvSpPr>
                <a:spLocks noChangeAspect="1" noChangeShapeType="1"/>
              </p:cNvSpPr>
              <p:nvPr/>
            </p:nvSpPr>
            <p:spPr bwMode="auto">
              <a:xfrm>
                <a:off x="6871" y="7249"/>
                <a:ext cx="0" cy="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274" name="Line 170"/>
            <p:cNvSpPr>
              <a:spLocks noChangeAspect="1" noChangeShapeType="1"/>
            </p:cNvSpPr>
            <p:nvPr/>
          </p:nvSpPr>
          <p:spPr bwMode="auto">
            <a:xfrm flipH="1">
              <a:off x="3289" y="943"/>
              <a:ext cx="20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275" name="Group 171"/>
            <p:cNvGrpSpPr>
              <a:grpSpLocks noChangeAspect="1"/>
            </p:cNvGrpSpPr>
            <p:nvPr/>
          </p:nvGrpSpPr>
          <p:grpSpPr bwMode="auto">
            <a:xfrm>
              <a:off x="3583" y="718"/>
              <a:ext cx="284" cy="251"/>
              <a:chOff x="4373" y="11024"/>
              <a:chExt cx="859" cy="747"/>
            </a:xfrm>
          </p:grpSpPr>
          <p:sp>
            <p:nvSpPr>
              <p:cNvPr id="47276" name="Text Box 172"/>
              <p:cNvSpPr txBox="1">
                <a:spLocks noChangeAspect="1" noChangeArrowheads="1"/>
              </p:cNvSpPr>
              <p:nvPr/>
            </p:nvSpPr>
            <p:spPr bwMode="auto">
              <a:xfrm>
                <a:off x="4373" y="11024"/>
                <a:ext cx="859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800" b="1">
                    <a:solidFill>
                      <a:srgbClr val="008000"/>
                    </a:solidFill>
                  </a:rPr>
                  <a:t>G 6</a:t>
                </a:r>
                <a:endParaRPr lang="ru-RU"/>
              </a:p>
            </p:txBody>
          </p:sp>
          <p:grpSp>
            <p:nvGrpSpPr>
              <p:cNvPr id="47277" name="Group 173"/>
              <p:cNvGrpSpPr>
                <a:grpSpLocks noChangeAspect="1"/>
              </p:cNvGrpSpPr>
              <p:nvPr/>
            </p:nvGrpSpPr>
            <p:grpSpPr bwMode="auto">
              <a:xfrm>
                <a:off x="4373" y="11300"/>
                <a:ext cx="124" cy="471"/>
                <a:chOff x="7938" y="8372"/>
                <a:chExt cx="134" cy="476"/>
              </a:xfrm>
            </p:grpSpPr>
            <p:sp>
              <p:nvSpPr>
                <p:cNvPr id="47278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7938" y="8445"/>
                  <a:ext cx="134" cy="40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79" name="AutoShape 17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959" y="8718"/>
                  <a:ext cx="91" cy="7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80" name="Line 176"/>
                <p:cNvSpPr>
                  <a:spLocks noChangeAspect="1" noChangeShapeType="1"/>
                </p:cNvSpPr>
                <p:nvPr/>
              </p:nvSpPr>
              <p:spPr bwMode="auto">
                <a:xfrm>
                  <a:off x="7942" y="8372"/>
                  <a:ext cx="1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81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005" y="8372"/>
                  <a:ext cx="0" cy="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7282" name="Line 178"/>
            <p:cNvSpPr>
              <a:spLocks noChangeAspect="1" noChangeShapeType="1"/>
            </p:cNvSpPr>
            <p:nvPr/>
          </p:nvSpPr>
          <p:spPr bwMode="auto">
            <a:xfrm>
              <a:off x="2803" y="948"/>
              <a:ext cx="3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3" name="Text Box 179"/>
            <p:cNvSpPr txBox="1">
              <a:spLocks noChangeAspect="1" noChangeArrowheads="1"/>
            </p:cNvSpPr>
            <p:nvPr/>
          </p:nvSpPr>
          <p:spPr bwMode="auto">
            <a:xfrm>
              <a:off x="3125" y="883"/>
              <a:ext cx="231" cy="12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>
                <a:spcBef>
                  <a:spcPts val="100"/>
                </a:spcBef>
              </a:pPr>
              <a:r>
                <a:rPr lang="en-US" sz="800" b="1">
                  <a:solidFill>
                    <a:srgbClr val="990000"/>
                  </a:solidFill>
                </a:rPr>
                <a:t>GPS</a:t>
              </a:r>
              <a:r>
                <a:rPr lang="ru-RU" sz="800" b="1">
                  <a:solidFill>
                    <a:srgbClr val="990000"/>
                  </a:solidFill>
                </a:rPr>
                <a:t> 2</a:t>
              </a:r>
            </a:p>
          </p:txBody>
        </p:sp>
        <p:sp>
          <p:nvSpPr>
            <p:cNvPr id="47284" name="Text Box 180"/>
            <p:cNvSpPr txBox="1">
              <a:spLocks noChangeAspect="1" noChangeArrowheads="1"/>
            </p:cNvSpPr>
            <p:nvPr/>
          </p:nvSpPr>
          <p:spPr bwMode="auto">
            <a:xfrm>
              <a:off x="4022" y="709"/>
              <a:ext cx="21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0000FF"/>
                  </a:solidFill>
                </a:rPr>
                <a:t>P 5</a:t>
              </a:r>
              <a:endParaRPr lang="ru-RU"/>
            </a:p>
          </p:txBody>
        </p:sp>
        <p:sp>
          <p:nvSpPr>
            <p:cNvPr id="47285" name="Line 181"/>
            <p:cNvSpPr>
              <a:spLocks noChangeAspect="1" noChangeShapeType="1"/>
            </p:cNvSpPr>
            <p:nvPr/>
          </p:nvSpPr>
          <p:spPr bwMode="auto">
            <a:xfrm flipH="1">
              <a:off x="3848" y="2030"/>
              <a:ext cx="6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286" name="Group 182"/>
            <p:cNvGrpSpPr>
              <a:grpSpLocks noChangeAspect="1"/>
            </p:cNvGrpSpPr>
            <p:nvPr/>
          </p:nvGrpSpPr>
          <p:grpSpPr bwMode="auto">
            <a:xfrm rot="5400000" flipV="1">
              <a:off x="4186" y="1950"/>
              <a:ext cx="123" cy="104"/>
              <a:chOff x="8176" y="13240"/>
              <a:chExt cx="368" cy="339"/>
            </a:xfrm>
          </p:grpSpPr>
          <p:sp>
            <p:nvSpPr>
              <p:cNvPr id="47287" name="AutoShape 183"/>
              <p:cNvSpPr>
                <a:spLocks noChangeAspect="1" noChangeArrowheads="1"/>
              </p:cNvSpPr>
              <p:nvPr/>
            </p:nvSpPr>
            <p:spPr bwMode="auto">
              <a:xfrm flipH="1">
                <a:off x="8336" y="13240"/>
                <a:ext cx="208" cy="339"/>
              </a:xfrm>
              <a:prstGeom prst="flowChartCollat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88" name="Line 184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8316" y="13301"/>
                <a:ext cx="8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89" name="Oval 185"/>
              <p:cNvSpPr>
                <a:spLocks noChangeAspect="1" noChangeArrowheads="1"/>
              </p:cNvSpPr>
              <p:nvPr/>
            </p:nvSpPr>
            <p:spPr bwMode="auto">
              <a:xfrm>
                <a:off x="8176" y="13356"/>
                <a:ext cx="112" cy="112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296" name="Oval 192"/>
            <p:cNvSpPr>
              <a:spLocks noChangeAspect="1" noChangeArrowheads="1"/>
            </p:cNvSpPr>
            <p:nvPr/>
          </p:nvSpPr>
          <p:spPr bwMode="auto">
            <a:xfrm>
              <a:off x="2795" y="2021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98" name="Text Box 194"/>
            <p:cNvSpPr txBox="1">
              <a:spLocks noChangeAspect="1" noChangeArrowheads="1"/>
            </p:cNvSpPr>
            <p:nvPr/>
          </p:nvSpPr>
          <p:spPr bwMode="auto">
            <a:xfrm>
              <a:off x="4861" y="728"/>
              <a:ext cx="2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lgDash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b="1">
                  <a:solidFill>
                    <a:srgbClr val="FF00FF"/>
                  </a:solidFill>
                </a:rPr>
                <a:t>V</a:t>
              </a:r>
              <a:r>
                <a:rPr lang="ru-RU" sz="800" b="1">
                  <a:solidFill>
                    <a:srgbClr val="FF00FF"/>
                  </a:solidFill>
                </a:rPr>
                <a:t> </a:t>
              </a:r>
              <a:r>
                <a:rPr lang="en-US" sz="800" b="1">
                  <a:solidFill>
                    <a:srgbClr val="FF00FF"/>
                  </a:solidFill>
                </a:rPr>
                <a:t>5</a:t>
              </a:r>
              <a:endParaRPr lang="ru-RU"/>
            </a:p>
          </p:txBody>
        </p:sp>
        <p:sp>
          <p:nvSpPr>
            <p:cNvPr id="47299" name="Text Box 195"/>
            <p:cNvSpPr txBox="1">
              <a:spLocks noChangeAspect="1" noChangeArrowheads="1"/>
            </p:cNvSpPr>
            <p:nvPr/>
          </p:nvSpPr>
          <p:spPr bwMode="auto">
            <a:xfrm>
              <a:off x="5240" y="3308"/>
              <a:ext cx="226" cy="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 b="1">
                  <a:solidFill>
                    <a:srgbClr val="008000"/>
                  </a:solidFill>
                </a:rPr>
                <a:t>G 5</a:t>
              </a:r>
              <a:endParaRPr lang="ru-RU"/>
            </a:p>
          </p:txBody>
        </p:sp>
        <p:sp>
          <p:nvSpPr>
            <p:cNvPr id="47300" name="Oval 196"/>
            <p:cNvSpPr>
              <a:spLocks noChangeAspect="1" noChangeArrowheads="1"/>
            </p:cNvSpPr>
            <p:nvPr/>
          </p:nvSpPr>
          <p:spPr bwMode="auto">
            <a:xfrm>
              <a:off x="2794" y="3264"/>
              <a:ext cx="19" cy="1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301" name="Group 197"/>
            <p:cNvGrpSpPr>
              <a:grpSpLocks noChangeAspect="1"/>
            </p:cNvGrpSpPr>
            <p:nvPr/>
          </p:nvGrpSpPr>
          <p:grpSpPr bwMode="auto">
            <a:xfrm>
              <a:off x="4028" y="2000"/>
              <a:ext cx="76" cy="150"/>
              <a:chOff x="7902" y="4426"/>
              <a:chExt cx="230" cy="445"/>
            </a:xfrm>
          </p:grpSpPr>
          <p:sp>
            <p:nvSpPr>
              <p:cNvPr id="47302" name="Oval 198"/>
              <p:cNvSpPr>
                <a:spLocks noChangeAspect="1" noChangeArrowheads="1"/>
              </p:cNvSpPr>
              <p:nvPr/>
            </p:nvSpPr>
            <p:spPr bwMode="auto">
              <a:xfrm>
                <a:off x="7927" y="4426"/>
                <a:ext cx="181" cy="14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3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7902" y="4522"/>
                <a:ext cx="230" cy="3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4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7934" y="4493"/>
                <a:ext cx="16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305" name="Line 201"/>
            <p:cNvSpPr>
              <a:spLocks noChangeAspect="1" noChangeShapeType="1"/>
            </p:cNvSpPr>
            <p:nvPr/>
          </p:nvSpPr>
          <p:spPr bwMode="auto">
            <a:xfrm flipV="1">
              <a:off x="4066" y="1712"/>
              <a:ext cx="0" cy="1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06" name="Freeform 202"/>
            <p:cNvSpPr>
              <a:spLocks noChangeAspect="1"/>
            </p:cNvSpPr>
            <p:nvPr/>
          </p:nvSpPr>
          <p:spPr bwMode="auto">
            <a:xfrm>
              <a:off x="4462" y="2380"/>
              <a:ext cx="63" cy="28"/>
            </a:xfrm>
            <a:custGeom>
              <a:avLst/>
              <a:gdLst>
                <a:gd name="T0" fmla="*/ 1 w 191"/>
                <a:gd name="T1" fmla="*/ 83 h 84"/>
                <a:gd name="T2" fmla="*/ 8 w 191"/>
                <a:gd name="T3" fmla="*/ 47 h 84"/>
                <a:gd name="T4" fmla="*/ 47 w 191"/>
                <a:gd name="T5" fmla="*/ 11 h 84"/>
                <a:gd name="T6" fmla="*/ 85 w 191"/>
                <a:gd name="T7" fmla="*/ 2 h 84"/>
                <a:gd name="T8" fmla="*/ 107 w 191"/>
                <a:gd name="T9" fmla="*/ 2 h 84"/>
                <a:gd name="T10" fmla="*/ 143 w 191"/>
                <a:gd name="T11" fmla="*/ 12 h 84"/>
                <a:gd name="T12" fmla="*/ 179 w 191"/>
                <a:gd name="T13" fmla="*/ 46 h 84"/>
                <a:gd name="T14" fmla="*/ 191 w 191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4">
                  <a:moveTo>
                    <a:pt x="1" y="83"/>
                  </a:moveTo>
                  <a:cubicBezTo>
                    <a:pt x="0" y="71"/>
                    <a:pt x="0" y="59"/>
                    <a:pt x="8" y="47"/>
                  </a:cubicBezTo>
                  <a:cubicBezTo>
                    <a:pt x="16" y="35"/>
                    <a:pt x="34" y="18"/>
                    <a:pt x="47" y="11"/>
                  </a:cubicBezTo>
                  <a:cubicBezTo>
                    <a:pt x="60" y="4"/>
                    <a:pt x="75" y="4"/>
                    <a:pt x="85" y="2"/>
                  </a:cubicBezTo>
                  <a:cubicBezTo>
                    <a:pt x="95" y="0"/>
                    <a:pt x="97" y="0"/>
                    <a:pt x="107" y="2"/>
                  </a:cubicBezTo>
                  <a:cubicBezTo>
                    <a:pt x="117" y="4"/>
                    <a:pt x="131" y="5"/>
                    <a:pt x="143" y="12"/>
                  </a:cubicBezTo>
                  <a:cubicBezTo>
                    <a:pt x="155" y="19"/>
                    <a:pt x="171" y="34"/>
                    <a:pt x="179" y="46"/>
                  </a:cubicBezTo>
                  <a:cubicBezTo>
                    <a:pt x="187" y="58"/>
                    <a:pt x="189" y="76"/>
                    <a:pt x="191" y="84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07" name="Line 203"/>
            <p:cNvSpPr>
              <a:spLocks noChangeAspect="1" noChangeShapeType="1"/>
            </p:cNvSpPr>
            <p:nvPr/>
          </p:nvSpPr>
          <p:spPr bwMode="auto">
            <a:xfrm>
              <a:off x="4494" y="2030"/>
              <a:ext cx="0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08" name="Line 204"/>
            <p:cNvSpPr>
              <a:spLocks noChangeAspect="1" noChangeShapeType="1"/>
            </p:cNvSpPr>
            <p:nvPr/>
          </p:nvSpPr>
          <p:spPr bwMode="auto">
            <a:xfrm>
              <a:off x="4525" y="2406"/>
              <a:ext cx="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309" name="Group 205"/>
            <p:cNvGrpSpPr>
              <a:grpSpLocks noChangeAspect="1"/>
            </p:cNvGrpSpPr>
            <p:nvPr/>
          </p:nvGrpSpPr>
          <p:grpSpPr bwMode="auto">
            <a:xfrm>
              <a:off x="5321" y="3456"/>
              <a:ext cx="41" cy="158"/>
              <a:chOff x="7938" y="8372"/>
              <a:chExt cx="134" cy="476"/>
            </a:xfrm>
          </p:grpSpPr>
          <p:sp>
            <p:nvSpPr>
              <p:cNvPr id="47310" name="Rectangle 206"/>
              <p:cNvSpPr>
                <a:spLocks noChangeAspect="1" noChangeArrowheads="1"/>
              </p:cNvSpPr>
              <p:nvPr/>
            </p:nvSpPr>
            <p:spPr bwMode="auto">
              <a:xfrm>
                <a:off x="7938" y="8445"/>
                <a:ext cx="134" cy="40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1" name="AutoShape 207"/>
              <p:cNvSpPr>
                <a:spLocks noChangeAspect="1" noChangeArrowheads="1"/>
              </p:cNvSpPr>
              <p:nvPr/>
            </p:nvSpPr>
            <p:spPr bwMode="auto">
              <a:xfrm flipV="1">
                <a:off x="7959" y="8718"/>
                <a:ext cx="91" cy="78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2" name="Line 208"/>
              <p:cNvSpPr>
                <a:spLocks noChangeAspect="1" noChangeShapeType="1"/>
              </p:cNvSpPr>
              <p:nvPr/>
            </p:nvSpPr>
            <p:spPr bwMode="auto">
              <a:xfrm>
                <a:off x="7942" y="8372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3" name="Line 209"/>
              <p:cNvSpPr>
                <a:spLocks noChangeAspect="1" noChangeShapeType="1"/>
              </p:cNvSpPr>
              <p:nvPr/>
            </p:nvSpPr>
            <p:spPr bwMode="auto">
              <a:xfrm flipV="1">
                <a:off x="8005" y="8372"/>
                <a:ext cx="0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318" name="Group 214"/>
            <p:cNvGrpSpPr>
              <a:grpSpLocks noChangeAspect="1"/>
            </p:cNvGrpSpPr>
            <p:nvPr/>
          </p:nvGrpSpPr>
          <p:grpSpPr bwMode="auto">
            <a:xfrm>
              <a:off x="4937" y="1554"/>
              <a:ext cx="122" cy="86"/>
              <a:chOff x="2576" y="3285"/>
              <a:chExt cx="1288" cy="891"/>
            </a:xfrm>
          </p:grpSpPr>
          <p:sp>
            <p:nvSpPr>
              <p:cNvPr id="47319" name="Rectangle 215"/>
              <p:cNvSpPr>
                <a:spLocks noChangeAspect="1" noChangeArrowheads="1"/>
              </p:cNvSpPr>
              <p:nvPr/>
            </p:nvSpPr>
            <p:spPr bwMode="auto">
              <a:xfrm>
                <a:off x="2590" y="3289"/>
                <a:ext cx="1268" cy="8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0" name="Freeform 216"/>
              <p:cNvSpPr>
                <a:spLocks noChangeAspect="1"/>
              </p:cNvSpPr>
              <p:nvPr/>
            </p:nvSpPr>
            <p:spPr bwMode="auto">
              <a:xfrm>
                <a:off x="2576" y="3289"/>
                <a:ext cx="468" cy="887"/>
              </a:xfrm>
              <a:custGeom>
                <a:avLst/>
                <a:gdLst>
                  <a:gd name="T0" fmla="*/ 0 w 468"/>
                  <a:gd name="T1" fmla="*/ 0 h 887"/>
                  <a:gd name="T2" fmla="*/ 468 w 468"/>
                  <a:gd name="T3" fmla="*/ 459 h 887"/>
                  <a:gd name="T4" fmla="*/ 0 w 468"/>
                  <a:gd name="T5" fmla="*/ 887 h 887"/>
                  <a:gd name="T6" fmla="*/ 0 w 468"/>
                  <a:gd name="T7" fmla="*/ 0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8" h="887">
                    <a:moveTo>
                      <a:pt x="0" y="0"/>
                    </a:moveTo>
                    <a:lnTo>
                      <a:pt x="468" y="459"/>
                    </a:lnTo>
                    <a:lnTo>
                      <a:pt x="0" y="8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1" name="Freeform 217"/>
              <p:cNvSpPr>
                <a:spLocks noChangeAspect="1"/>
              </p:cNvSpPr>
              <p:nvPr/>
            </p:nvSpPr>
            <p:spPr bwMode="auto">
              <a:xfrm flipH="1">
                <a:off x="3396" y="3285"/>
                <a:ext cx="468" cy="887"/>
              </a:xfrm>
              <a:custGeom>
                <a:avLst/>
                <a:gdLst>
                  <a:gd name="T0" fmla="*/ 0 w 468"/>
                  <a:gd name="T1" fmla="*/ 0 h 887"/>
                  <a:gd name="T2" fmla="*/ 468 w 468"/>
                  <a:gd name="T3" fmla="*/ 459 h 887"/>
                  <a:gd name="T4" fmla="*/ 0 w 468"/>
                  <a:gd name="T5" fmla="*/ 887 h 887"/>
                  <a:gd name="T6" fmla="*/ 0 w 468"/>
                  <a:gd name="T7" fmla="*/ 0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8" h="887">
                    <a:moveTo>
                      <a:pt x="0" y="0"/>
                    </a:moveTo>
                    <a:lnTo>
                      <a:pt x="468" y="459"/>
                    </a:lnTo>
                    <a:lnTo>
                      <a:pt x="0" y="8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322" name="Rectangle 218"/>
            <p:cNvSpPr>
              <a:spLocks noChangeAspect="1" noChangeArrowheads="1"/>
            </p:cNvSpPr>
            <p:nvPr/>
          </p:nvSpPr>
          <p:spPr bwMode="auto">
            <a:xfrm>
              <a:off x="4977" y="1258"/>
              <a:ext cx="42" cy="9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323" name="Line 219"/>
            <p:cNvSpPr>
              <a:spLocks noChangeAspect="1" noChangeShapeType="1"/>
            </p:cNvSpPr>
            <p:nvPr/>
          </p:nvSpPr>
          <p:spPr bwMode="auto">
            <a:xfrm>
              <a:off x="4999" y="1298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24" name="Line 220"/>
            <p:cNvSpPr>
              <a:spLocks noChangeAspect="1" noChangeShapeType="1"/>
            </p:cNvSpPr>
            <p:nvPr/>
          </p:nvSpPr>
          <p:spPr bwMode="auto">
            <a:xfrm>
              <a:off x="5000" y="1295"/>
              <a:ext cx="5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325" name="Group 221"/>
            <p:cNvGrpSpPr>
              <a:grpSpLocks noChangeAspect="1"/>
            </p:cNvGrpSpPr>
            <p:nvPr/>
          </p:nvGrpSpPr>
          <p:grpSpPr bwMode="auto">
            <a:xfrm>
              <a:off x="3066" y="3773"/>
              <a:ext cx="275" cy="135"/>
              <a:chOff x="5180" y="7213"/>
              <a:chExt cx="834" cy="403"/>
            </a:xfrm>
          </p:grpSpPr>
          <p:sp>
            <p:nvSpPr>
              <p:cNvPr id="47326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5249" y="7233"/>
                <a:ext cx="697" cy="36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7" name="Text Box 223"/>
              <p:cNvSpPr txBox="1">
                <a:spLocks noChangeAspect="1" noChangeArrowheads="1"/>
              </p:cNvSpPr>
              <p:nvPr/>
            </p:nvSpPr>
            <p:spPr bwMode="auto">
              <a:xfrm>
                <a:off x="5180" y="7213"/>
                <a:ext cx="834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pPr algn="ctr">
                  <a:spcBef>
                    <a:spcPts val="200"/>
                  </a:spcBef>
                </a:pPr>
                <a:r>
                  <a:rPr lang="en-US" sz="800" b="1">
                    <a:solidFill>
                      <a:srgbClr val="990000"/>
                    </a:solidFill>
                  </a:rPr>
                  <a:t>GFS</a:t>
                </a:r>
                <a:endParaRPr lang="ru-RU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47328" name="Group 224"/>
            <p:cNvGrpSpPr>
              <a:grpSpLocks noChangeAspect="1"/>
            </p:cNvGrpSpPr>
            <p:nvPr/>
          </p:nvGrpSpPr>
          <p:grpSpPr bwMode="auto">
            <a:xfrm>
              <a:off x="5164" y="1175"/>
              <a:ext cx="41" cy="159"/>
              <a:chOff x="7938" y="8372"/>
              <a:chExt cx="134" cy="476"/>
            </a:xfrm>
          </p:grpSpPr>
          <p:sp>
            <p:nvSpPr>
              <p:cNvPr id="47329" name="Rectangle 225"/>
              <p:cNvSpPr>
                <a:spLocks noChangeAspect="1" noChangeArrowheads="1"/>
              </p:cNvSpPr>
              <p:nvPr/>
            </p:nvSpPr>
            <p:spPr bwMode="auto">
              <a:xfrm>
                <a:off x="7938" y="8445"/>
                <a:ext cx="134" cy="40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0" name="AutoShape 226"/>
              <p:cNvSpPr>
                <a:spLocks noChangeAspect="1" noChangeArrowheads="1"/>
              </p:cNvSpPr>
              <p:nvPr/>
            </p:nvSpPr>
            <p:spPr bwMode="auto">
              <a:xfrm flipV="1">
                <a:off x="7959" y="8718"/>
                <a:ext cx="91" cy="78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1" name="Line 227"/>
              <p:cNvSpPr>
                <a:spLocks noChangeAspect="1" noChangeShapeType="1"/>
              </p:cNvSpPr>
              <p:nvPr/>
            </p:nvSpPr>
            <p:spPr bwMode="auto">
              <a:xfrm>
                <a:off x="7942" y="8372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2" name="Line 228"/>
              <p:cNvSpPr>
                <a:spLocks noChangeAspect="1" noChangeShapeType="1"/>
              </p:cNvSpPr>
              <p:nvPr/>
            </p:nvSpPr>
            <p:spPr bwMode="auto">
              <a:xfrm flipV="1">
                <a:off x="8005" y="8372"/>
                <a:ext cx="0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333" name="Group 229"/>
            <p:cNvGrpSpPr>
              <a:grpSpLocks noChangeAspect="1"/>
            </p:cNvGrpSpPr>
            <p:nvPr/>
          </p:nvGrpSpPr>
          <p:grpSpPr bwMode="auto">
            <a:xfrm rot="5400000" flipV="1">
              <a:off x="4886" y="866"/>
              <a:ext cx="122" cy="104"/>
              <a:chOff x="8176" y="13240"/>
              <a:chExt cx="368" cy="339"/>
            </a:xfrm>
          </p:grpSpPr>
          <p:sp>
            <p:nvSpPr>
              <p:cNvPr id="47334" name="AutoShape 230"/>
              <p:cNvSpPr>
                <a:spLocks noChangeAspect="1" noChangeArrowheads="1"/>
              </p:cNvSpPr>
              <p:nvPr/>
            </p:nvSpPr>
            <p:spPr bwMode="auto">
              <a:xfrm flipH="1">
                <a:off x="8336" y="13240"/>
                <a:ext cx="208" cy="339"/>
              </a:xfrm>
              <a:prstGeom prst="flowChartCollat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5" name="Line 231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8316" y="13301"/>
                <a:ext cx="8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6" name="Oval 232"/>
              <p:cNvSpPr>
                <a:spLocks noChangeAspect="1" noChangeArrowheads="1"/>
              </p:cNvSpPr>
              <p:nvPr/>
            </p:nvSpPr>
            <p:spPr bwMode="auto">
              <a:xfrm>
                <a:off x="8176" y="13356"/>
                <a:ext cx="112" cy="112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337" name="Line 233"/>
            <p:cNvSpPr>
              <a:spLocks noChangeAspect="1" noChangeShapeType="1"/>
            </p:cNvSpPr>
            <p:nvPr/>
          </p:nvSpPr>
          <p:spPr bwMode="auto">
            <a:xfrm flipV="1">
              <a:off x="4551" y="3112"/>
              <a:ext cx="0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338" name="Group 234"/>
            <p:cNvGrpSpPr>
              <a:grpSpLocks/>
            </p:cNvGrpSpPr>
            <p:nvPr/>
          </p:nvGrpSpPr>
          <p:grpSpPr bwMode="auto">
            <a:xfrm>
              <a:off x="2368" y="2816"/>
              <a:ext cx="243" cy="707"/>
              <a:chOff x="3350" y="7350"/>
              <a:chExt cx="738" cy="2104"/>
            </a:xfrm>
          </p:grpSpPr>
          <p:grpSp>
            <p:nvGrpSpPr>
              <p:cNvPr id="47339" name="Group 235"/>
              <p:cNvGrpSpPr>
                <a:grpSpLocks noChangeAspect="1"/>
              </p:cNvGrpSpPr>
              <p:nvPr/>
            </p:nvGrpSpPr>
            <p:grpSpPr bwMode="auto">
              <a:xfrm>
                <a:off x="3528" y="7350"/>
                <a:ext cx="380" cy="2104"/>
                <a:chOff x="1802" y="12599"/>
                <a:chExt cx="225" cy="1394"/>
              </a:xfrm>
            </p:grpSpPr>
            <p:sp>
              <p:nvSpPr>
                <p:cNvPr id="47340" name="AutoShape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1802" y="12740"/>
                  <a:ext cx="225" cy="1253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341" name="AutoShape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1" y="12599"/>
                  <a:ext cx="168" cy="158"/>
                </a:xfrm>
                <a:prstGeom prst="plus">
                  <a:avLst>
                    <a:gd name="adj" fmla="val 3394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342" name="Text Box 238"/>
              <p:cNvSpPr txBox="1">
                <a:spLocks noChangeAspect="1" noChangeArrowheads="1"/>
              </p:cNvSpPr>
              <p:nvPr/>
            </p:nvSpPr>
            <p:spPr bwMode="auto">
              <a:xfrm>
                <a:off x="3350" y="8135"/>
                <a:ext cx="738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800" i="1"/>
                  <a:t>Ar</a:t>
                </a:r>
                <a:endParaRPr lang="ru-RU" sz="800"/>
              </a:p>
            </p:txBody>
          </p:sp>
        </p:grpSp>
        <p:sp>
          <p:nvSpPr>
            <p:cNvPr id="47343" name="Oval 239"/>
            <p:cNvSpPr>
              <a:spLocks noChangeAspect="1" noChangeArrowheads="1"/>
            </p:cNvSpPr>
            <p:nvPr/>
          </p:nvSpPr>
          <p:spPr bwMode="auto">
            <a:xfrm>
              <a:off x="2772" y="2369"/>
              <a:ext cx="60" cy="6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44" name="Rectangle 240"/>
            <p:cNvSpPr>
              <a:spLocks noChangeAspect="1" noChangeArrowheads="1"/>
            </p:cNvSpPr>
            <p:nvPr/>
          </p:nvSpPr>
          <p:spPr bwMode="auto">
            <a:xfrm>
              <a:off x="2764" y="2401"/>
              <a:ext cx="71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45" name="Rectangle 241"/>
            <p:cNvSpPr>
              <a:spLocks noChangeAspect="1" noChangeArrowheads="1"/>
            </p:cNvSpPr>
            <p:nvPr/>
          </p:nvSpPr>
          <p:spPr bwMode="auto">
            <a:xfrm>
              <a:off x="2774" y="2398"/>
              <a:ext cx="54" cy="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46" name="Line 242"/>
            <p:cNvSpPr>
              <a:spLocks noChangeAspect="1" noChangeShapeType="1"/>
            </p:cNvSpPr>
            <p:nvPr/>
          </p:nvSpPr>
          <p:spPr bwMode="auto">
            <a:xfrm>
              <a:off x="2804" y="947"/>
              <a:ext cx="0" cy="2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47" name="Line 243"/>
            <p:cNvSpPr>
              <a:spLocks noChangeShapeType="1"/>
            </p:cNvSpPr>
            <p:nvPr/>
          </p:nvSpPr>
          <p:spPr bwMode="auto">
            <a:xfrm>
              <a:off x="2491" y="2030"/>
              <a:ext cx="0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48" name="Text Box 244"/>
            <p:cNvSpPr txBox="1">
              <a:spLocks noChangeAspect="1" noChangeArrowheads="1"/>
            </p:cNvSpPr>
            <p:nvPr/>
          </p:nvSpPr>
          <p:spPr bwMode="auto">
            <a:xfrm>
              <a:off x="2375" y="2162"/>
              <a:ext cx="231" cy="15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en-US" sz="800" b="1">
                  <a:solidFill>
                    <a:srgbClr val="FF3300"/>
                  </a:solidFill>
                </a:rPr>
                <a:t>GFU</a:t>
              </a:r>
              <a:endParaRPr lang="ru-RU">
                <a:solidFill>
                  <a:srgbClr val="FF3300"/>
                </a:solidFill>
              </a:endParaRPr>
            </a:p>
          </p:txBody>
        </p:sp>
        <p:sp>
          <p:nvSpPr>
            <p:cNvPr id="47349" name="Line 245"/>
            <p:cNvSpPr>
              <a:spLocks noChangeAspect="1" noChangeShapeType="1"/>
            </p:cNvSpPr>
            <p:nvPr/>
          </p:nvSpPr>
          <p:spPr bwMode="auto">
            <a:xfrm>
              <a:off x="2971" y="3271"/>
              <a:ext cx="9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350" name="Group 246"/>
            <p:cNvGrpSpPr>
              <a:grpSpLocks noChangeAspect="1"/>
            </p:cNvGrpSpPr>
            <p:nvPr/>
          </p:nvGrpSpPr>
          <p:grpSpPr bwMode="auto">
            <a:xfrm rot="5400000" flipV="1">
              <a:off x="2920" y="3198"/>
              <a:ext cx="123" cy="103"/>
              <a:chOff x="8176" y="13240"/>
              <a:chExt cx="368" cy="339"/>
            </a:xfrm>
          </p:grpSpPr>
          <p:sp>
            <p:nvSpPr>
              <p:cNvPr id="47351" name="AutoShape 247"/>
              <p:cNvSpPr>
                <a:spLocks noChangeAspect="1" noChangeArrowheads="1"/>
              </p:cNvSpPr>
              <p:nvPr/>
            </p:nvSpPr>
            <p:spPr bwMode="auto">
              <a:xfrm flipH="1">
                <a:off x="8336" y="13240"/>
                <a:ext cx="208" cy="339"/>
              </a:xfrm>
              <a:prstGeom prst="flowChartCollat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2" name="Line 248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8316" y="13301"/>
                <a:ext cx="8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3" name="Oval 249"/>
              <p:cNvSpPr>
                <a:spLocks noChangeAspect="1" noChangeArrowheads="1"/>
              </p:cNvSpPr>
              <p:nvPr/>
            </p:nvSpPr>
            <p:spPr bwMode="auto">
              <a:xfrm>
                <a:off x="8176" y="13356"/>
                <a:ext cx="112" cy="112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354" name="Group 250"/>
            <p:cNvGrpSpPr>
              <a:grpSpLocks noChangeAspect="1"/>
            </p:cNvGrpSpPr>
            <p:nvPr/>
          </p:nvGrpSpPr>
          <p:grpSpPr bwMode="auto">
            <a:xfrm>
              <a:off x="3247" y="3151"/>
              <a:ext cx="41" cy="158"/>
              <a:chOff x="7938" y="8372"/>
              <a:chExt cx="134" cy="476"/>
            </a:xfrm>
          </p:grpSpPr>
          <p:sp>
            <p:nvSpPr>
              <p:cNvPr id="47355" name="Rectangle 251"/>
              <p:cNvSpPr>
                <a:spLocks noChangeAspect="1" noChangeArrowheads="1"/>
              </p:cNvSpPr>
              <p:nvPr/>
            </p:nvSpPr>
            <p:spPr bwMode="auto">
              <a:xfrm>
                <a:off x="7938" y="8445"/>
                <a:ext cx="134" cy="40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6" name="AutoShape 252"/>
              <p:cNvSpPr>
                <a:spLocks noChangeAspect="1" noChangeArrowheads="1"/>
              </p:cNvSpPr>
              <p:nvPr/>
            </p:nvSpPr>
            <p:spPr bwMode="auto">
              <a:xfrm flipV="1">
                <a:off x="7959" y="8718"/>
                <a:ext cx="91" cy="78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7" name="Line 253"/>
              <p:cNvSpPr>
                <a:spLocks noChangeAspect="1" noChangeShapeType="1"/>
              </p:cNvSpPr>
              <p:nvPr/>
            </p:nvSpPr>
            <p:spPr bwMode="auto">
              <a:xfrm>
                <a:off x="7942" y="8372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8" name="Line 254"/>
              <p:cNvSpPr>
                <a:spLocks noChangeAspect="1" noChangeShapeType="1"/>
              </p:cNvSpPr>
              <p:nvPr/>
            </p:nvSpPr>
            <p:spPr bwMode="auto">
              <a:xfrm flipV="1">
                <a:off x="8005" y="8372"/>
                <a:ext cx="0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359" name="Line 255"/>
            <p:cNvSpPr>
              <a:spLocks noChangeShapeType="1"/>
            </p:cNvSpPr>
            <p:nvPr/>
          </p:nvSpPr>
          <p:spPr bwMode="auto">
            <a:xfrm>
              <a:off x="3913" y="3270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60" name="Line 256"/>
            <p:cNvSpPr>
              <a:spLocks noChangeAspect="1" noChangeShapeType="1"/>
            </p:cNvSpPr>
            <p:nvPr/>
          </p:nvSpPr>
          <p:spPr bwMode="auto">
            <a:xfrm>
              <a:off x="4551" y="3109"/>
              <a:ext cx="3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361" name="Group 257"/>
            <p:cNvGrpSpPr>
              <a:grpSpLocks/>
            </p:cNvGrpSpPr>
            <p:nvPr/>
          </p:nvGrpSpPr>
          <p:grpSpPr bwMode="auto">
            <a:xfrm>
              <a:off x="4569" y="3128"/>
              <a:ext cx="248" cy="187"/>
              <a:chOff x="1470" y="7008"/>
              <a:chExt cx="750" cy="555"/>
            </a:xfrm>
          </p:grpSpPr>
          <p:grpSp>
            <p:nvGrpSpPr>
              <p:cNvPr id="47362" name="Group 258"/>
              <p:cNvGrpSpPr>
                <a:grpSpLocks/>
              </p:cNvGrpSpPr>
              <p:nvPr/>
            </p:nvGrpSpPr>
            <p:grpSpPr bwMode="auto">
              <a:xfrm>
                <a:off x="1512" y="7008"/>
                <a:ext cx="672" cy="168"/>
                <a:chOff x="1512" y="7008"/>
                <a:chExt cx="672" cy="168"/>
              </a:xfrm>
            </p:grpSpPr>
            <p:sp>
              <p:nvSpPr>
                <p:cNvPr id="47363" name="Oval 259"/>
                <p:cNvSpPr>
                  <a:spLocks noChangeArrowheads="1"/>
                </p:cNvSpPr>
                <p:nvPr/>
              </p:nvSpPr>
              <p:spPr bwMode="auto">
                <a:xfrm>
                  <a:off x="1512" y="7008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364" name="Oval 260"/>
                <p:cNvSpPr>
                  <a:spLocks noChangeArrowheads="1"/>
                </p:cNvSpPr>
                <p:nvPr/>
              </p:nvSpPr>
              <p:spPr bwMode="auto">
                <a:xfrm>
                  <a:off x="1680" y="7008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365" name="Oval 261"/>
                <p:cNvSpPr>
                  <a:spLocks noChangeArrowheads="1"/>
                </p:cNvSpPr>
                <p:nvPr/>
              </p:nvSpPr>
              <p:spPr bwMode="auto">
                <a:xfrm>
                  <a:off x="1848" y="7008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366" name="Oval 262"/>
                <p:cNvSpPr>
                  <a:spLocks noChangeArrowheads="1"/>
                </p:cNvSpPr>
                <p:nvPr/>
              </p:nvSpPr>
              <p:spPr bwMode="auto">
                <a:xfrm>
                  <a:off x="2016" y="7008"/>
                  <a:ext cx="168" cy="1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367" name="Rectangle 263"/>
              <p:cNvSpPr>
                <a:spLocks noChangeArrowheads="1"/>
              </p:cNvSpPr>
              <p:nvPr/>
            </p:nvSpPr>
            <p:spPr bwMode="auto">
              <a:xfrm>
                <a:off x="1470" y="7112"/>
                <a:ext cx="750" cy="1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8" name="Line 264"/>
              <p:cNvSpPr>
                <a:spLocks noChangeShapeType="1"/>
              </p:cNvSpPr>
              <p:nvPr/>
            </p:nvSpPr>
            <p:spPr bwMode="auto">
              <a:xfrm>
                <a:off x="1512" y="7083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9" name="Line 265"/>
              <p:cNvSpPr>
                <a:spLocks noChangeShapeType="1"/>
              </p:cNvSpPr>
              <p:nvPr/>
            </p:nvSpPr>
            <p:spPr bwMode="auto">
              <a:xfrm>
                <a:off x="2184" y="7083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370" name="Line 266"/>
            <p:cNvSpPr>
              <a:spLocks noChangeShapeType="1"/>
            </p:cNvSpPr>
            <p:nvPr/>
          </p:nvSpPr>
          <p:spPr bwMode="auto">
            <a:xfrm>
              <a:off x="2488" y="2398"/>
              <a:ext cx="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71" name="Text Box 267"/>
            <p:cNvSpPr txBox="1">
              <a:spLocks noChangeArrowheads="1"/>
            </p:cNvSpPr>
            <p:nvPr/>
          </p:nvSpPr>
          <p:spPr bwMode="auto">
            <a:xfrm>
              <a:off x="4695" y="3654"/>
              <a:ext cx="7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/>
                <a:t>Quench  tank</a:t>
              </a:r>
              <a:endParaRPr lang="ru-RU" sz="1000"/>
            </a:p>
          </p:txBody>
        </p:sp>
        <p:sp>
          <p:nvSpPr>
            <p:cNvPr id="47372" name="Text Box 268"/>
            <p:cNvSpPr txBox="1">
              <a:spLocks noChangeArrowheads="1"/>
            </p:cNvSpPr>
            <p:nvPr/>
          </p:nvSpPr>
          <p:spPr bwMode="auto">
            <a:xfrm>
              <a:off x="3814" y="3564"/>
              <a:ext cx="7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Steam generator</a:t>
              </a:r>
              <a:endParaRPr lang="ru-RU" sz="1000"/>
            </a:p>
          </p:txBody>
        </p:sp>
        <p:grpSp>
          <p:nvGrpSpPr>
            <p:cNvPr id="47373" name="Group 269"/>
            <p:cNvGrpSpPr>
              <a:grpSpLocks/>
            </p:cNvGrpSpPr>
            <p:nvPr/>
          </p:nvGrpSpPr>
          <p:grpSpPr bwMode="auto">
            <a:xfrm>
              <a:off x="3255" y="1627"/>
              <a:ext cx="169" cy="93"/>
              <a:chOff x="3622" y="3235"/>
              <a:chExt cx="420" cy="231"/>
            </a:xfrm>
          </p:grpSpPr>
          <p:sp>
            <p:nvSpPr>
              <p:cNvPr id="47374" name="Oval 270"/>
              <p:cNvSpPr>
                <a:spLocks noChangeAspect="1" noChangeArrowheads="1"/>
              </p:cNvSpPr>
              <p:nvPr/>
            </p:nvSpPr>
            <p:spPr bwMode="auto">
              <a:xfrm>
                <a:off x="3640" y="3235"/>
                <a:ext cx="125" cy="12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5" name="Oval 271"/>
              <p:cNvSpPr>
                <a:spLocks noChangeAspect="1" noChangeArrowheads="1"/>
              </p:cNvSpPr>
              <p:nvPr/>
            </p:nvSpPr>
            <p:spPr bwMode="auto">
              <a:xfrm>
                <a:off x="3765" y="3235"/>
                <a:ext cx="125" cy="12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6" name="Oval 272"/>
              <p:cNvSpPr>
                <a:spLocks noChangeAspect="1" noChangeArrowheads="1"/>
              </p:cNvSpPr>
              <p:nvPr/>
            </p:nvSpPr>
            <p:spPr bwMode="auto">
              <a:xfrm>
                <a:off x="3890" y="3235"/>
                <a:ext cx="125" cy="12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7" name="Rectangle 273"/>
              <p:cNvSpPr>
                <a:spLocks noChangeArrowheads="1"/>
              </p:cNvSpPr>
              <p:nvPr/>
            </p:nvSpPr>
            <p:spPr bwMode="auto">
              <a:xfrm>
                <a:off x="3622" y="3326"/>
                <a:ext cx="420" cy="1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378" name="Text Box 274"/>
            <p:cNvSpPr txBox="1">
              <a:spLocks noChangeArrowheads="1"/>
            </p:cNvSpPr>
            <p:nvPr/>
          </p:nvSpPr>
          <p:spPr bwMode="auto">
            <a:xfrm>
              <a:off x="3265" y="1681"/>
              <a:ext cx="159" cy="2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0" rIns="36000" bIns="0"/>
            <a:lstStyle/>
            <a:p>
              <a:r>
                <a:rPr lang="ru-RU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  <a:endParaRPr lang="ru-RU" i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379" name="Text Box 275"/>
            <p:cNvSpPr txBox="1">
              <a:spLocks noChangeArrowheads="1"/>
            </p:cNvSpPr>
            <p:nvPr/>
          </p:nvSpPr>
          <p:spPr bwMode="auto">
            <a:xfrm>
              <a:off x="4106" y="1251"/>
              <a:ext cx="202" cy="12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46800" rIns="36000" bIns="46800"/>
            <a:lstStyle/>
            <a:p>
              <a:r>
                <a:rPr lang="ru-RU" sz="800" b="1">
                  <a:solidFill>
                    <a:srgbClr val="000000"/>
                  </a:solidFill>
                </a:rPr>
                <a:t> </a:t>
              </a:r>
              <a:r>
                <a:rPr lang="en-US" sz="800" b="1">
                  <a:solidFill>
                    <a:srgbClr val="000000"/>
                  </a:solidFill>
                </a:rPr>
                <a:t>MS</a:t>
              </a:r>
              <a:endParaRPr lang="ru-RU" sz="800"/>
            </a:p>
          </p:txBody>
        </p:sp>
        <p:sp>
          <p:nvSpPr>
            <p:cNvPr id="47383" name="Line 279"/>
            <p:cNvSpPr>
              <a:spLocks noChangeShapeType="1"/>
            </p:cNvSpPr>
            <p:nvPr/>
          </p:nvSpPr>
          <p:spPr bwMode="auto">
            <a:xfrm>
              <a:off x="4713" y="1584"/>
              <a:ext cx="2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84" name="Line 280"/>
            <p:cNvSpPr>
              <a:spLocks noChangeShapeType="1"/>
            </p:cNvSpPr>
            <p:nvPr/>
          </p:nvSpPr>
          <p:spPr bwMode="auto">
            <a:xfrm>
              <a:off x="4713" y="952"/>
              <a:ext cx="0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85" name="Text Box 281"/>
            <p:cNvSpPr txBox="1">
              <a:spLocks noChangeAspect="1" noChangeArrowheads="1"/>
            </p:cNvSpPr>
            <p:nvPr/>
          </p:nvSpPr>
          <p:spPr bwMode="auto">
            <a:xfrm>
              <a:off x="4342" y="1322"/>
              <a:ext cx="39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i="1"/>
                <a:t>dump</a:t>
              </a:r>
              <a:endParaRPr lang="ru-RU" sz="800"/>
            </a:p>
          </p:txBody>
        </p:sp>
        <p:sp>
          <p:nvSpPr>
            <p:cNvPr id="47386" name="Text Box 282"/>
            <p:cNvSpPr txBox="1">
              <a:spLocks noChangeAspect="1" noChangeArrowheads="1"/>
            </p:cNvSpPr>
            <p:nvPr/>
          </p:nvSpPr>
          <p:spPr bwMode="auto">
            <a:xfrm>
              <a:off x="5285" y="872"/>
              <a:ext cx="40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i="1"/>
                <a:t>dump</a:t>
              </a:r>
              <a:endParaRPr lang="ru-RU" sz="800"/>
            </a:p>
          </p:txBody>
        </p:sp>
        <p:sp>
          <p:nvSpPr>
            <p:cNvPr id="47224" name="Rectangle 120"/>
            <p:cNvSpPr>
              <a:spLocks noChangeAspect="1" noChangeArrowheads="1"/>
            </p:cNvSpPr>
            <p:nvPr/>
          </p:nvSpPr>
          <p:spPr bwMode="auto">
            <a:xfrm>
              <a:off x="3105" y="1261"/>
              <a:ext cx="183" cy="12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5" name="Text Box 121"/>
            <p:cNvSpPr txBox="1">
              <a:spLocks noChangeAspect="1" noChangeArrowheads="1"/>
            </p:cNvSpPr>
            <p:nvPr/>
          </p:nvSpPr>
          <p:spPr bwMode="auto">
            <a:xfrm>
              <a:off x="3060" y="1250"/>
              <a:ext cx="27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>
                <a:spcBef>
                  <a:spcPts val="200"/>
                </a:spcBef>
              </a:pPr>
              <a:r>
                <a:rPr lang="en-US" sz="800" b="1">
                  <a:solidFill>
                    <a:srgbClr val="FF0000"/>
                  </a:solidFill>
                </a:rPr>
                <a:t>MFM</a:t>
              </a:r>
              <a:endParaRPr lang="ru-RU"/>
            </a:p>
          </p:txBody>
        </p:sp>
        <p:sp>
          <p:nvSpPr>
            <p:cNvPr id="47400" name="Text Box 296"/>
            <p:cNvSpPr txBox="1">
              <a:spLocks noChangeArrowheads="1"/>
            </p:cNvSpPr>
            <p:nvPr/>
          </p:nvSpPr>
          <p:spPr bwMode="auto">
            <a:xfrm>
              <a:off x="2790" y="1096"/>
              <a:ext cx="84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gas mass flow meter</a:t>
              </a:r>
              <a:endParaRPr lang="ru-RU" sz="1000"/>
            </a:p>
          </p:txBody>
        </p:sp>
        <p:sp>
          <p:nvSpPr>
            <p:cNvPr id="47401" name="Text Box 297"/>
            <p:cNvSpPr txBox="1">
              <a:spLocks noChangeArrowheads="1"/>
            </p:cNvSpPr>
            <p:nvPr/>
          </p:nvSpPr>
          <p:spPr bwMode="auto">
            <a:xfrm>
              <a:off x="3829" y="1096"/>
              <a:ext cx="82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 mass-spectrometer</a:t>
              </a:r>
              <a:endParaRPr lang="ru-RU" sz="1000"/>
            </a:p>
          </p:txBody>
        </p:sp>
        <p:sp>
          <p:nvSpPr>
            <p:cNvPr id="47402" name="Text Box 298"/>
            <p:cNvSpPr txBox="1">
              <a:spLocks noChangeArrowheads="1"/>
            </p:cNvSpPr>
            <p:nvPr/>
          </p:nvSpPr>
          <p:spPr bwMode="auto">
            <a:xfrm>
              <a:off x="3005" y="1885"/>
              <a:ext cx="64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Ge(Li) detector</a:t>
              </a:r>
              <a:endParaRPr lang="ru-RU" sz="1000"/>
            </a:p>
          </p:txBody>
        </p:sp>
        <p:sp>
          <p:nvSpPr>
            <p:cNvPr id="47414" name="Freeform 310"/>
            <p:cNvSpPr>
              <a:spLocks/>
            </p:cNvSpPr>
            <p:nvPr/>
          </p:nvSpPr>
          <p:spPr bwMode="auto">
            <a:xfrm>
              <a:off x="4930" y="2252"/>
              <a:ext cx="68" cy="294"/>
            </a:xfrm>
            <a:custGeom>
              <a:avLst/>
              <a:gdLst>
                <a:gd name="T0" fmla="*/ 82 w 82"/>
                <a:gd name="T1" fmla="*/ 135 h 294"/>
                <a:gd name="T2" fmla="*/ 74 w 82"/>
                <a:gd name="T3" fmla="*/ 259 h 294"/>
                <a:gd name="T4" fmla="*/ 38 w 82"/>
                <a:gd name="T5" fmla="*/ 289 h 294"/>
                <a:gd name="T6" fmla="*/ 5 w 82"/>
                <a:gd name="T7" fmla="*/ 226 h 294"/>
                <a:gd name="T8" fmla="*/ 5 w 82"/>
                <a:gd name="T9" fmla="*/ 46 h 294"/>
                <a:gd name="T10" fmla="*/ 2 w 82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94">
                  <a:moveTo>
                    <a:pt x="82" y="135"/>
                  </a:moveTo>
                  <a:cubicBezTo>
                    <a:pt x="81" y="156"/>
                    <a:pt x="81" y="233"/>
                    <a:pt x="74" y="259"/>
                  </a:cubicBezTo>
                  <a:cubicBezTo>
                    <a:pt x="67" y="285"/>
                    <a:pt x="49" y="294"/>
                    <a:pt x="38" y="289"/>
                  </a:cubicBezTo>
                  <a:cubicBezTo>
                    <a:pt x="27" y="284"/>
                    <a:pt x="10" y="266"/>
                    <a:pt x="5" y="226"/>
                  </a:cubicBezTo>
                  <a:cubicBezTo>
                    <a:pt x="0" y="186"/>
                    <a:pt x="6" y="84"/>
                    <a:pt x="5" y="46"/>
                  </a:cubicBezTo>
                  <a:cubicBezTo>
                    <a:pt x="4" y="8"/>
                    <a:pt x="3" y="10"/>
                    <a:pt x="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15" name="Line 311"/>
            <p:cNvSpPr>
              <a:spLocks noChangeAspect="1" noChangeShapeType="1"/>
            </p:cNvSpPr>
            <p:nvPr/>
          </p:nvSpPr>
          <p:spPr bwMode="auto">
            <a:xfrm flipV="1">
              <a:off x="4993" y="2650"/>
              <a:ext cx="0" cy="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16" name="Freeform 312"/>
            <p:cNvSpPr>
              <a:spLocks/>
            </p:cNvSpPr>
            <p:nvPr/>
          </p:nvSpPr>
          <p:spPr bwMode="auto">
            <a:xfrm>
              <a:off x="4921" y="1706"/>
              <a:ext cx="139" cy="454"/>
            </a:xfrm>
            <a:custGeom>
              <a:avLst/>
              <a:gdLst>
                <a:gd name="T0" fmla="*/ 108 w 113"/>
                <a:gd name="T1" fmla="*/ 439 h 439"/>
                <a:gd name="T2" fmla="*/ 110 w 113"/>
                <a:gd name="T3" fmla="*/ 289 h 439"/>
                <a:gd name="T4" fmla="*/ 92 w 113"/>
                <a:gd name="T5" fmla="*/ 162 h 439"/>
                <a:gd name="T6" fmla="*/ 14 w 113"/>
                <a:gd name="T7" fmla="*/ 25 h 439"/>
                <a:gd name="T8" fmla="*/ 6 w 113"/>
                <a:gd name="T9" fmla="*/ 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39">
                  <a:moveTo>
                    <a:pt x="108" y="439"/>
                  </a:moveTo>
                  <a:cubicBezTo>
                    <a:pt x="108" y="414"/>
                    <a:pt x="113" y="335"/>
                    <a:pt x="110" y="289"/>
                  </a:cubicBezTo>
                  <a:cubicBezTo>
                    <a:pt x="107" y="243"/>
                    <a:pt x="108" y="206"/>
                    <a:pt x="92" y="162"/>
                  </a:cubicBezTo>
                  <a:cubicBezTo>
                    <a:pt x="76" y="118"/>
                    <a:pt x="28" y="50"/>
                    <a:pt x="14" y="25"/>
                  </a:cubicBezTo>
                  <a:cubicBezTo>
                    <a:pt x="0" y="0"/>
                    <a:pt x="8" y="15"/>
                    <a:pt x="6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17" name="Text Box 313"/>
            <p:cNvSpPr txBox="1">
              <a:spLocks noChangeAspect="1" noChangeArrowheads="1"/>
            </p:cNvSpPr>
            <p:nvPr/>
          </p:nvSpPr>
          <p:spPr bwMode="auto">
            <a:xfrm>
              <a:off x="3424" y="3521"/>
              <a:ext cx="30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 i="1"/>
                <a:t>dump</a:t>
              </a:r>
              <a:endParaRPr lang="ru-RU" sz="800"/>
            </a:p>
          </p:txBody>
        </p:sp>
      </p:grpSp>
      <p:sp>
        <p:nvSpPr>
          <p:cNvPr id="47422" name="Text Box 318"/>
          <p:cNvSpPr txBox="1">
            <a:spLocks noChangeArrowheads="1"/>
          </p:cNvSpPr>
          <p:nvPr/>
        </p:nvSpPr>
        <p:spPr bwMode="auto">
          <a:xfrm>
            <a:off x="5403850" y="1046163"/>
            <a:ext cx="276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Gas lines system of test rig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47424" name="Rectangle 320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787F963A-46A0-461E-A4EC-F68988F9D447}" type="slidenum">
              <a:rPr lang="en-US" sz="1400" i="1"/>
              <a:pPr eaLnBrk="0" hangingPunct="0"/>
              <a:t>8</a:t>
            </a:fld>
            <a:endParaRPr lang="ru-RU" sz="1400" i="1"/>
          </a:p>
        </p:txBody>
      </p:sp>
      <p:pic>
        <p:nvPicPr>
          <p:cNvPr id="47425" name="Picture 321" descr="Znak_RIAR_цв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71550" y="549275"/>
            <a:ext cx="623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Determination of relative release of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volatile FP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565525" y="981075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u="sng">
                <a:latin typeface="Times New Roman" pitchFamily="18" charset="0"/>
              </a:rPr>
              <a:t>Relative method.</a:t>
            </a:r>
            <a:endParaRPr lang="ru-RU" b="1" i="1" u="sng">
              <a:latin typeface="Times New Roman" pitchFamily="18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298575" y="5876925"/>
            <a:ext cx="6415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Test 36</a:t>
            </a:r>
            <a:r>
              <a:rPr lang="ru-RU" sz="1600" b="1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(Burnup 54</a:t>
            </a:r>
            <a:r>
              <a:rPr lang="ru-RU" sz="1600" b="1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MW</a:t>
            </a:r>
            <a:r>
              <a:rPr lang="ru-RU" sz="1600" b="1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1600" b="1">
                <a:latin typeface="Times New Roman" pitchFamily="18" charset="0"/>
              </a:rPr>
              <a:t>d</a:t>
            </a:r>
            <a:r>
              <a:rPr lang="ru-RU" sz="1600" b="1">
                <a:latin typeface="Times New Roman" pitchFamily="18" charset="0"/>
              </a:rPr>
              <a:t>/</a:t>
            </a:r>
            <a:r>
              <a:rPr lang="en-US" sz="1600" b="1">
                <a:latin typeface="Times New Roman" pitchFamily="18" charset="0"/>
              </a:rPr>
              <a:t>kg U;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isothermal annealing:  1400°C, 240 s; quenching temperature 1400 °C) </a:t>
            </a:r>
            <a:endParaRPr lang="ru-RU" sz="1600" b="1">
              <a:latin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187450"/>
            <a:ext cx="6902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476375" y="6542088"/>
            <a:ext cx="766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i="1"/>
              <a:t>Topical ISTC meeting    July 02-04, 2007  Podolsk				</a:t>
            </a:r>
            <a:fld id="{ABE1319C-6F5F-42F3-B331-7B0E6447174F}" type="slidenum">
              <a:rPr lang="en-US" sz="1400" i="1"/>
              <a:pPr eaLnBrk="0" hangingPunct="0"/>
              <a:t>9</a:t>
            </a:fld>
            <a:endParaRPr lang="ru-RU" sz="1400" i="1"/>
          </a:p>
        </p:txBody>
      </p:sp>
      <p:pic>
        <p:nvPicPr>
          <p:cNvPr id="40965" name="Picture 5" descr="Znak_RIAR_цв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0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1483</Words>
  <Application>Microsoft Office PowerPoint</Application>
  <PresentationFormat>Bildschirmpräsentation (4:3)</PresentationFormat>
  <Paragraphs>465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Symbol</vt:lpstr>
      <vt:lpstr>Оформление по умолчанию</vt:lpstr>
      <vt:lpstr>Microsoft Equation 3.0</vt:lpstr>
      <vt:lpstr>Examination of the VVER fuel behavior under the severe accident conditions</vt:lpstr>
      <vt:lpstr>PowerPoint-Präsentation</vt:lpstr>
      <vt:lpstr>Tests with irradiated simulators quenched without pre-oxidation</vt:lpstr>
      <vt:lpstr>Tests with irradiated simulators quenched without pre-oxidation</vt:lpstr>
      <vt:lpstr>Tests with irradiated simulators quenched without pre-oxidation Gaseous Fission Product release</vt:lpstr>
      <vt:lpstr>Results of the irradiated simulator tests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ОИТ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Кузьмин</dc:creator>
  <cp:lastModifiedBy>Peters, Ursula</cp:lastModifiedBy>
  <cp:revision>90</cp:revision>
  <dcterms:created xsi:type="dcterms:W3CDTF">2006-06-30T03:46:42Z</dcterms:created>
  <dcterms:modified xsi:type="dcterms:W3CDTF">2012-10-15T15:50:41Z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Examination of the VVER fuel behavior under the severe accident conditions</vt:lpwstr>
  </property>
</Properties>
</file>