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401" r:id="rId2"/>
    <p:sldId id="402" r:id="rId3"/>
    <p:sldId id="442" r:id="rId4"/>
    <p:sldId id="447" r:id="rId5"/>
    <p:sldId id="449" r:id="rId6"/>
    <p:sldId id="450" r:id="rId7"/>
    <p:sldId id="481" r:id="rId8"/>
    <p:sldId id="452" r:id="rId9"/>
    <p:sldId id="473" r:id="rId10"/>
    <p:sldId id="454" r:id="rId11"/>
    <p:sldId id="477" r:id="rId12"/>
    <p:sldId id="455" r:id="rId13"/>
    <p:sldId id="459" r:id="rId14"/>
    <p:sldId id="445" r:id="rId15"/>
    <p:sldId id="460" r:id="rId16"/>
    <p:sldId id="461" r:id="rId17"/>
    <p:sldId id="462" r:id="rId18"/>
    <p:sldId id="463" r:id="rId19"/>
    <p:sldId id="464" r:id="rId20"/>
    <p:sldId id="479" r:id="rId21"/>
    <p:sldId id="466" r:id="rId22"/>
    <p:sldId id="469" r:id="rId23"/>
    <p:sldId id="471" r:id="rId24"/>
  </p:sldIdLst>
  <p:sldSz cx="9144000" cy="6858000" type="screen4x3"/>
  <p:notesSz cx="6784975" cy="985678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ena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00"/>
    <a:srgbClr val="CC00CC"/>
    <a:srgbClr val="990033"/>
    <a:srgbClr val="A50021"/>
    <a:srgbClr val="996600"/>
    <a:srgbClr val="000066"/>
    <a:srgbClr val="FFEAD5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2" autoAdjust="0"/>
    <p:restoredTop sz="95400" autoAdjust="0"/>
  </p:normalViewPr>
  <p:slideViewPr>
    <p:cSldViewPr snapToGrid="0">
      <p:cViewPr>
        <p:scale>
          <a:sx n="92" d="100"/>
          <a:sy n="92" d="100"/>
        </p:scale>
        <p:origin x="-1171" y="-29"/>
      </p:cViewPr>
      <p:guideLst>
        <p:guide orient="horz" pos="2143"/>
        <p:guide pos="28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-1836" y="-96"/>
      </p:cViewPr>
      <p:guideLst>
        <p:guide orient="horz" pos="3104"/>
        <p:guide pos="2137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00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9" tIns="46076" rIns="92149" bIns="46076" numCol="1" anchor="t" anchorCtr="0" compatLnSpc="1">
            <a:prstTxWarp prst="textNoShape">
              <a:avLst/>
            </a:prstTxWarp>
          </a:bodyPr>
          <a:lstStyle>
            <a:lvl1pPr defTabSz="922338">
              <a:defRPr sz="1200" b="0">
                <a:latin typeface="Times New Roman CYR" charset="-52"/>
              </a:defRPr>
            </a:lvl1pPr>
          </a:lstStyle>
          <a:p>
            <a:endParaRPr 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4925" y="0"/>
            <a:ext cx="29400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9" tIns="46076" rIns="92149" bIns="46076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 b="0">
                <a:latin typeface="Times New Roman CYR" charset="-52"/>
              </a:defRPr>
            </a:lvl1pPr>
          </a:lstStyle>
          <a:p>
            <a:endParaRPr lang="ru-RU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188"/>
            <a:ext cx="29400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9" tIns="46076" rIns="92149" bIns="46076" numCol="1" anchor="b" anchorCtr="0" compatLnSpc="1">
            <a:prstTxWarp prst="textNoShape">
              <a:avLst/>
            </a:prstTxWarp>
          </a:bodyPr>
          <a:lstStyle>
            <a:lvl1pPr defTabSz="922338">
              <a:defRPr sz="1200" b="0">
                <a:latin typeface="Times New Roman CYR" charset="-52"/>
              </a:defRPr>
            </a:lvl1pPr>
          </a:lstStyle>
          <a:p>
            <a:r>
              <a:rPr lang="ru-RU"/>
              <a:t>nnnnn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4925" y="9374188"/>
            <a:ext cx="29400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9" tIns="46076" rIns="92149" bIns="46076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 b="0">
                <a:latin typeface="Times New Roman CYR" charset="-52"/>
              </a:defRPr>
            </a:lvl1pPr>
          </a:lstStyle>
          <a:p>
            <a:fld id="{C0369FD5-1B59-40D1-97A2-0FDF1D0EFDCF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858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28798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1pPr>
    <a:lvl2pPr marL="457200" algn="l" defTabSz="7620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2pPr>
    <a:lvl3pPr marL="914400" algn="l" defTabSz="7620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3pPr>
    <a:lvl4pPr marL="1371600" algn="l" defTabSz="7620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4pPr>
    <a:lvl5pPr marL="1828800" algn="l" defTabSz="7620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22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31863" y="741363"/>
            <a:ext cx="4922837" cy="36925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669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04875" y="4679950"/>
            <a:ext cx="4975225" cy="443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914400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8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2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16</a:t>
            </a:r>
            <a:r>
              <a:rPr lang="en-US" baseline="30000"/>
              <a:t>th </a:t>
            </a:r>
            <a:r>
              <a:rPr lang="en-US"/>
              <a:t>CEG-SAM meeting, Moscow</a:t>
            </a:r>
            <a:r>
              <a:rPr lang="ru-RU"/>
              <a:t>, </a:t>
            </a:r>
            <a:r>
              <a:rPr lang="en-US"/>
              <a:t>Russia, September 08-09, 200</a:t>
            </a:r>
            <a:r>
              <a:rPr lang="ru-RU"/>
              <a:t>9</a:t>
            </a:r>
            <a:r>
              <a:rPr lang="en-US"/>
              <a:t>                                     </a:t>
            </a:r>
            <a:r>
              <a:rPr lang="en-GB"/>
              <a:t> </a:t>
            </a:r>
            <a:fld id="{88395441-B059-46D6-8B5E-D7AF1954734D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082146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16</a:t>
            </a:r>
            <a:r>
              <a:rPr lang="en-US" baseline="30000"/>
              <a:t>th </a:t>
            </a:r>
            <a:r>
              <a:rPr lang="en-US"/>
              <a:t>CEG-SAM meeting, Moscow</a:t>
            </a:r>
            <a:r>
              <a:rPr lang="ru-RU"/>
              <a:t>, </a:t>
            </a:r>
            <a:r>
              <a:rPr lang="en-US"/>
              <a:t>Russia, September 08-09, 200</a:t>
            </a:r>
            <a:r>
              <a:rPr lang="ru-RU"/>
              <a:t>9</a:t>
            </a:r>
            <a:r>
              <a:rPr lang="en-US"/>
              <a:t>                                     </a:t>
            </a:r>
            <a:r>
              <a:rPr lang="en-GB"/>
              <a:t> </a:t>
            </a:r>
            <a:fld id="{16D4E8E1-D7B3-4741-B249-4D1D69DAD702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047679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05588" y="481013"/>
            <a:ext cx="1973262" cy="59324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481013"/>
            <a:ext cx="5767388" cy="593248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16</a:t>
            </a:r>
            <a:r>
              <a:rPr lang="en-US" baseline="30000"/>
              <a:t>th </a:t>
            </a:r>
            <a:r>
              <a:rPr lang="en-US"/>
              <a:t>CEG-SAM meeting, Moscow</a:t>
            </a:r>
            <a:r>
              <a:rPr lang="ru-RU"/>
              <a:t>, </a:t>
            </a:r>
            <a:r>
              <a:rPr lang="en-US"/>
              <a:t>Russia, September 08-09, 200</a:t>
            </a:r>
            <a:r>
              <a:rPr lang="ru-RU"/>
              <a:t>9</a:t>
            </a:r>
            <a:r>
              <a:rPr lang="en-US"/>
              <a:t>                                     </a:t>
            </a:r>
            <a:r>
              <a:rPr lang="en-GB"/>
              <a:t> </a:t>
            </a:r>
            <a:fld id="{77FB71A8-0673-4F0E-8AAA-5328968FDE0B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873743"/>
      </p:ext>
    </p:extLst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481013"/>
            <a:ext cx="7772400" cy="63976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806450" y="22987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768850" y="22987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768850" y="44323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2570163" y="6400800"/>
            <a:ext cx="6561137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 16</a:t>
            </a:r>
            <a:r>
              <a:rPr lang="en-US" baseline="30000"/>
              <a:t>th </a:t>
            </a:r>
            <a:r>
              <a:rPr lang="en-US"/>
              <a:t>CEG-SAM meeting, Moscow</a:t>
            </a:r>
            <a:r>
              <a:rPr lang="ru-RU"/>
              <a:t>, </a:t>
            </a:r>
            <a:r>
              <a:rPr lang="en-US"/>
              <a:t>Russia, September 08-09, 200</a:t>
            </a:r>
            <a:r>
              <a:rPr lang="ru-RU"/>
              <a:t>9</a:t>
            </a:r>
            <a:r>
              <a:rPr lang="en-US"/>
              <a:t>                                     </a:t>
            </a:r>
            <a:r>
              <a:rPr lang="en-GB"/>
              <a:t> </a:t>
            </a:r>
            <a:fld id="{4C014BAF-93DB-468B-A76B-513E02426F39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022173"/>
      </p:ext>
    </p:extLst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xt und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481013"/>
            <a:ext cx="7772400" cy="63976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806450" y="22987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ClipArt-Platzhalter 3"/>
          <p:cNvSpPr>
            <a:spLocks noGrp="1"/>
          </p:cNvSpPr>
          <p:nvPr>
            <p:ph type="clipArt" sz="half" idx="2"/>
          </p:nvPr>
        </p:nvSpPr>
        <p:spPr>
          <a:xfrm>
            <a:off x="4768850" y="2298700"/>
            <a:ext cx="3810000" cy="4114800"/>
          </a:xfr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2570163" y="6400800"/>
            <a:ext cx="6561137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 16</a:t>
            </a:r>
            <a:r>
              <a:rPr lang="en-US" baseline="30000"/>
              <a:t>th </a:t>
            </a:r>
            <a:r>
              <a:rPr lang="en-US"/>
              <a:t>CEG-SAM meeting, Moscow</a:t>
            </a:r>
            <a:r>
              <a:rPr lang="ru-RU"/>
              <a:t>, </a:t>
            </a:r>
            <a:r>
              <a:rPr lang="en-US"/>
              <a:t>Russia, September 08-09, 200</a:t>
            </a:r>
            <a:r>
              <a:rPr lang="ru-RU"/>
              <a:t>9</a:t>
            </a:r>
            <a:r>
              <a:rPr lang="en-US"/>
              <a:t>                                     </a:t>
            </a:r>
            <a:r>
              <a:rPr lang="en-GB"/>
              <a:t> </a:t>
            </a:r>
            <a:fld id="{9709345C-7FB1-4CF6-8E40-34BEDBF651EE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609649"/>
      </p:ext>
    </p:extLst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el und Inhalt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481013"/>
            <a:ext cx="7772400" cy="63976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06450" y="2298700"/>
            <a:ext cx="7772400" cy="1981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06450" y="4432300"/>
            <a:ext cx="7772400" cy="1981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2570163" y="6400800"/>
            <a:ext cx="6561137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 16</a:t>
            </a:r>
            <a:r>
              <a:rPr lang="en-US" baseline="30000"/>
              <a:t>th </a:t>
            </a:r>
            <a:r>
              <a:rPr lang="en-US"/>
              <a:t>CEG-SAM meeting, Moscow</a:t>
            </a:r>
            <a:r>
              <a:rPr lang="ru-RU"/>
              <a:t>, </a:t>
            </a:r>
            <a:r>
              <a:rPr lang="en-US"/>
              <a:t>Russia, September 08-09, 200</a:t>
            </a:r>
            <a:r>
              <a:rPr lang="ru-RU"/>
              <a:t>9</a:t>
            </a:r>
            <a:r>
              <a:rPr lang="en-US"/>
              <a:t>                                     </a:t>
            </a:r>
            <a:r>
              <a:rPr lang="en-GB"/>
              <a:t> </a:t>
            </a:r>
            <a:fld id="{DBE50EB8-1792-477F-BCAB-E53CBE3B0C72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053897"/>
      </p:ext>
    </p:extLst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el, zwei Inhalte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481013"/>
            <a:ext cx="7772400" cy="63976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806450" y="22987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768850" y="22987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/>
          </p:nvPr>
        </p:nvSpPr>
        <p:spPr>
          <a:xfrm>
            <a:off x="806450" y="4432300"/>
            <a:ext cx="7772400" cy="1981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2570163" y="6400800"/>
            <a:ext cx="6561137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 16</a:t>
            </a:r>
            <a:r>
              <a:rPr lang="en-US" baseline="30000"/>
              <a:t>th </a:t>
            </a:r>
            <a:r>
              <a:rPr lang="en-US"/>
              <a:t>CEG-SAM meeting, Moscow</a:t>
            </a:r>
            <a:r>
              <a:rPr lang="ru-RU"/>
              <a:t>, </a:t>
            </a:r>
            <a:r>
              <a:rPr lang="en-US"/>
              <a:t>Russia, September 08-09, 200</a:t>
            </a:r>
            <a:r>
              <a:rPr lang="ru-RU"/>
              <a:t>9</a:t>
            </a:r>
            <a:r>
              <a:rPr lang="en-US"/>
              <a:t>                                     </a:t>
            </a:r>
            <a:r>
              <a:rPr lang="en-GB"/>
              <a:t> </a:t>
            </a:r>
            <a:fld id="{A291C150-A143-4853-8A3E-B96A31BDE000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467966"/>
      </p:ext>
    </p:extLst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el und Text üb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481013"/>
            <a:ext cx="7772400" cy="63976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806450" y="2298700"/>
            <a:ext cx="7772400" cy="1981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06450" y="4432300"/>
            <a:ext cx="7772400" cy="1981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2570163" y="6400800"/>
            <a:ext cx="6561137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 16</a:t>
            </a:r>
            <a:r>
              <a:rPr lang="en-US" baseline="30000"/>
              <a:t>th </a:t>
            </a:r>
            <a:r>
              <a:rPr lang="en-US"/>
              <a:t>CEG-SAM meeting, Moscow</a:t>
            </a:r>
            <a:r>
              <a:rPr lang="ru-RU"/>
              <a:t>, </a:t>
            </a:r>
            <a:r>
              <a:rPr lang="en-US"/>
              <a:t>Russia, September 08-09, 200</a:t>
            </a:r>
            <a:r>
              <a:rPr lang="ru-RU"/>
              <a:t>9</a:t>
            </a:r>
            <a:r>
              <a:rPr lang="en-US"/>
              <a:t>                                     </a:t>
            </a:r>
            <a:r>
              <a:rPr lang="en-GB"/>
              <a:t> </a:t>
            </a:r>
            <a:fld id="{46D51211-2575-4E7C-A1E7-54DF17E7B09F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097521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16</a:t>
            </a:r>
            <a:r>
              <a:rPr lang="en-US" baseline="30000"/>
              <a:t>th </a:t>
            </a:r>
            <a:r>
              <a:rPr lang="en-US"/>
              <a:t>CEG-SAM meeting, Moscow</a:t>
            </a:r>
            <a:r>
              <a:rPr lang="ru-RU"/>
              <a:t>, </a:t>
            </a:r>
            <a:r>
              <a:rPr lang="en-US"/>
              <a:t>Russia, September 08-09, 200</a:t>
            </a:r>
            <a:r>
              <a:rPr lang="ru-RU"/>
              <a:t>9</a:t>
            </a:r>
            <a:r>
              <a:rPr lang="en-US"/>
              <a:t>                                     </a:t>
            </a:r>
            <a:r>
              <a:rPr lang="en-GB"/>
              <a:t> </a:t>
            </a:r>
            <a:fld id="{1782AD2A-091E-448B-B451-B6D3F77FACF9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209678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16</a:t>
            </a:r>
            <a:r>
              <a:rPr lang="en-US" baseline="30000"/>
              <a:t>th </a:t>
            </a:r>
            <a:r>
              <a:rPr lang="en-US"/>
              <a:t>CEG-SAM meeting, Moscow</a:t>
            </a:r>
            <a:r>
              <a:rPr lang="ru-RU"/>
              <a:t>, </a:t>
            </a:r>
            <a:r>
              <a:rPr lang="en-US"/>
              <a:t>Russia, September 08-09, 200</a:t>
            </a:r>
            <a:r>
              <a:rPr lang="ru-RU"/>
              <a:t>9</a:t>
            </a:r>
            <a:r>
              <a:rPr lang="en-US"/>
              <a:t>                                     </a:t>
            </a:r>
            <a:r>
              <a:rPr lang="en-GB"/>
              <a:t> </a:t>
            </a:r>
            <a:fld id="{8F75EFCF-81F7-4CA9-8986-4AB8C5D22369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562562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06450" y="2298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68850" y="2298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16</a:t>
            </a:r>
            <a:r>
              <a:rPr lang="en-US" baseline="30000"/>
              <a:t>th </a:t>
            </a:r>
            <a:r>
              <a:rPr lang="en-US"/>
              <a:t>CEG-SAM meeting, Moscow</a:t>
            </a:r>
            <a:r>
              <a:rPr lang="ru-RU"/>
              <a:t>, </a:t>
            </a:r>
            <a:r>
              <a:rPr lang="en-US"/>
              <a:t>Russia, September 08-09, 200</a:t>
            </a:r>
            <a:r>
              <a:rPr lang="ru-RU"/>
              <a:t>9</a:t>
            </a:r>
            <a:r>
              <a:rPr lang="en-US"/>
              <a:t>                                     </a:t>
            </a:r>
            <a:r>
              <a:rPr lang="en-GB"/>
              <a:t> </a:t>
            </a:r>
            <a:fld id="{3D111DDB-EBF9-4F8C-9FB5-9F03AEF84AFF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588295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16</a:t>
            </a:r>
            <a:r>
              <a:rPr lang="en-US" baseline="30000"/>
              <a:t>th </a:t>
            </a:r>
            <a:r>
              <a:rPr lang="en-US"/>
              <a:t>CEG-SAM meeting, Moscow</a:t>
            </a:r>
            <a:r>
              <a:rPr lang="ru-RU"/>
              <a:t>, </a:t>
            </a:r>
            <a:r>
              <a:rPr lang="en-US"/>
              <a:t>Russia, September 08-09, 200</a:t>
            </a:r>
            <a:r>
              <a:rPr lang="ru-RU"/>
              <a:t>9</a:t>
            </a:r>
            <a:r>
              <a:rPr lang="en-US"/>
              <a:t>                                     </a:t>
            </a:r>
            <a:r>
              <a:rPr lang="en-GB"/>
              <a:t> </a:t>
            </a:r>
            <a:fld id="{6FCE8AB6-0810-4466-BD86-04E98A20C1DD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111448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16</a:t>
            </a:r>
            <a:r>
              <a:rPr lang="en-US" baseline="30000"/>
              <a:t>th </a:t>
            </a:r>
            <a:r>
              <a:rPr lang="en-US"/>
              <a:t>CEG-SAM meeting, Moscow</a:t>
            </a:r>
            <a:r>
              <a:rPr lang="ru-RU"/>
              <a:t>, </a:t>
            </a:r>
            <a:r>
              <a:rPr lang="en-US"/>
              <a:t>Russia, September 08-09, 200</a:t>
            </a:r>
            <a:r>
              <a:rPr lang="ru-RU"/>
              <a:t>9</a:t>
            </a:r>
            <a:r>
              <a:rPr lang="en-US"/>
              <a:t>                                     </a:t>
            </a:r>
            <a:r>
              <a:rPr lang="en-GB"/>
              <a:t> </a:t>
            </a:r>
            <a:fld id="{7BDB1B64-DD1D-4CBF-8B3C-A4F083613575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286794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16</a:t>
            </a:r>
            <a:r>
              <a:rPr lang="en-US" baseline="30000"/>
              <a:t>th </a:t>
            </a:r>
            <a:r>
              <a:rPr lang="en-US"/>
              <a:t>CEG-SAM meeting, Moscow</a:t>
            </a:r>
            <a:r>
              <a:rPr lang="ru-RU"/>
              <a:t>, </a:t>
            </a:r>
            <a:r>
              <a:rPr lang="en-US"/>
              <a:t>Russia, September 08-09, 200</a:t>
            </a:r>
            <a:r>
              <a:rPr lang="ru-RU"/>
              <a:t>9</a:t>
            </a:r>
            <a:r>
              <a:rPr lang="en-US"/>
              <a:t>                                     </a:t>
            </a:r>
            <a:r>
              <a:rPr lang="en-GB"/>
              <a:t> </a:t>
            </a:r>
            <a:fld id="{2AD89C74-1EBB-4ED1-89E0-D360FC11141E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864661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16</a:t>
            </a:r>
            <a:r>
              <a:rPr lang="en-US" baseline="30000"/>
              <a:t>th </a:t>
            </a:r>
            <a:r>
              <a:rPr lang="en-US"/>
              <a:t>CEG-SAM meeting, Moscow</a:t>
            </a:r>
            <a:r>
              <a:rPr lang="ru-RU"/>
              <a:t>, </a:t>
            </a:r>
            <a:r>
              <a:rPr lang="en-US"/>
              <a:t>Russia, September 08-09, 200</a:t>
            </a:r>
            <a:r>
              <a:rPr lang="ru-RU"/>
              <a:t>9</a:t>
            </a:r>
            <a:r>
              <a:rPr lang="en-US"/>
              <a:t>                                     </a:t>
            </a:r>
            <a:r>
              <a:rPr lang="en-GB"/>
              <a:t> </a:t>
            </a:r>
            <a:fld id="{5B0414DA-E7A8-4AF9-BD3C-C5D35896A73B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85669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16</a:t>
            </a:r>
            <a:r>
              <a:rPr lang="en-US" baseline="30000"/>
              <a:t>th </a:t>
            </a:r>
            <a:r>
              <a:rPr lang="en-US"/>
              <a:t>CEG-SAM meeting, Moscow</a:t>
            </a:r>
            <a:r>
              <a:rPr lang="ru-RU"/>
              <a:t>, </a:t>
            </a:r>
            <a:r>
              <a:rPr lang="en-US"/>
              <a:t>Russia, September 08-09, 200</a:t>
            </a:r>
            <a:r>
              <a:rPr lang="ru-RU"/>
              <a:t>9</a:t>
            </a:r>
            <a:r>
              <a:rPr lang="en-US"/>
              <a:t>                                     </a:t>
            </a:r>
            <a:r>
              <a:rPr lang="en-GB"/>
              <a:t> </a:t>
            </a:r>
            <a:fld id="{9AA22B55-B6D8-4E2B-A7F8-8C5C4516B530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806422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81013"/>
            <a:ext cx="77724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9" tIns="46030" rIns="92059" bIns="460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Щелчок правит 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22987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9" tIns="46030" rIns="92059" bIns="460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Щелчок правит образец текста</a:t>
            </a:r>
          </a:p>
          <a:p>
            <a:pPr lvl="1"/>
            <a:r>
              <a:rPr lang="en-GB" smtClean="0"/>
              <a:t>Второй уровень</a:t>
            </a:r>
          </a:p>
          <a:p>
            <a:pPr lvl="2"/>
            <a:r>
              <a:rPr lang="en-GB" smtClean="0"/>
              <a:t>Третий уровень</a:t>
            </a:r>
          </a:p>
          <a:p>
            <a:pPr lvl="3"/>
            <a:r>
              <a:rPr lang="en-GB" smtClean="0"/>
              <a:t>Четвертый уровень</a:t>
            </a:r>
          </a:p>
          <a:p>
            <a:pPr lvl="4"/>
            <a:r>
              <a:rPr lang="en-GB" smtClean="0"/>
              <a:t>Пятый уровень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70163" y="6400800"/>
            <a:ext cx="6561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59" tIns="46030" rIns="92059" bIns="46030" numCol="1" anchor="ctr" anchorCtr="0" compatLnSpc="1">
            <a:prstTxWarp prst="textNoShape">
              <a:avLst/>
            </a:prstTxWarp>
          </a:bodyPr>
          <a:lstStyle>
            <a:lvl1pPr defTabSz="762000" eaLnBrk="1" hangingPunct="1">
              <a:defRPr sz="1200">
                <a:solidFill>
                  <a:srgbClr val="990033"/>
                </a:solidFill>
              </a:defRPr>
            </a:lvl1pPr>
          </a:lstStyle>
          <a:p>
            <a:r>
              <a:rPr lang="en-US"/>
              <a:t> 16</a:t>
            </a:r>
            <a:r>
              <a:rPr lang="en-US" baseline="30000"/>
              <a:t>th </a:t>
            </a:r>
            <a:r>
              <a:rPr lang="en-US"/>
              <a:t>CEG-SAM meeting, Moscow</a:t>
            </a:r>
            <a:r>
              <a:rPr lang="ru-RU"/>
              <a:t>, </a:t>
            </a:r>
            <a:r>
              <a:rPr lang="en-US"/>
              <a:t>Russia, September 08-09, 200</a:t>
            </a:r>
            <a:r>
              <a:rPr lang="ru-RU"/>
              <a:t>9</a:t>
            </a:r>
            <a:r>
              <a:rPr lang="en-US"/>
              <a:t>                                     </a:t>
            </a:r>
            <a:r>
              <a:rPr lang="en-GB"/>
              <a:t> </a:t>
            </a:r>
            <a:fld id="{ACE9833A-3D34-4CD8-B9F9-EA5DCF830C64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527050" y="6388100"/>
            <a:ext cx="861695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advClick="0"/>
  <p:hf hdr="0" ftr="0" dt="0"/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rgbClr val="000066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9.jpeg"/><Relationship Id="rId4" Type="http://schemas.openxmlformats.org/officeDocument/2006/relationships/image" Target="../media/image1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0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2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ChangeArrowheads="1"/>
          </p:cNvSpPr>
          <p:nvPr/>
        </p:nvSpPr>
        <p:spPr bwMode="auto">
          <a:xfrm>
            <a:off x="1109663" y="128588"/>
            <a:ext cx="3879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>
            <a:spAutoFit/>
          </a:bodyPr>
          <a:lstStyle/>
          <a:p>
            <a:r>
              <a:rPr lang="en-US" sz="1800">
                <a:cs typeface="Times New Roman" pitchFamily="18" charset="0"/>
              </a:rPr>
              <a:t>A.P. Alexandrov </a:t>
            </a:r>
            <a:r>
              <a:rPr lang="en-GB" sz="1800"/>
              <a:t>Research</a:t>
            </a:r>
            <a:r>
              <a:rPr lang="en-US" sz="1800"/>
              <a:t> </a:t>
            </a:r>
            <a:r>
              <a:rPr lang="en-GB" sz="1800"/>
              <a:t>Institute</a:t>
            </a:r>
            <a:r>
              <a:rPr lang="en-US" sz="1800"/>
              <a:t> of Technology (Russia)</a:t>
            </a:r>
            <a:endParaRPr lang="en-GB" sz="1800"/>
          </a:p>
        </p:txBody>
      </p:sp>
      <p:pic>
        <p:nvPicPr>
          <p:cNvPr id="5396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64"/>
          <a:stretch>
            <a:fillRect/>
          </a:stretch>
        </p:blipFill>
        <p:spPr bwMode="auto">
          <a:xfrm>
            <a:off x="7772400" y="0"/>
            <a:ext cx="1123950" cy="9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39653" name="Object 5"/>
          <p:cNvGraphicFramePr>
            <a:graphicFrameLocks noChangeAspect="1"/>
          </p:cNvGraphicFramePr>
          <p:nvPr/>
        </p:nvGraphicFramePr>
        <p:xfrm>
          <a:off x="217488" y="0"/>
          <a:ext cx="8223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657" name="CorelDRAW" r:id="rId5" imgW="515520" imgH="574200" progId="CorelDraw.Graphic.7">
                  <p:embed/>
                </p:oleObj>
              </mc:Choice>
              <mc:Fallback>
                <p:oleObj name="CorelDRAW" r:id="rId5" imgW="515520" imgH="574200" progId="CorelDraw.Graphic.7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8" y="0"/>
                        <a:ext cx="82232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9654" name="Rectangle 6"/>
          <p:cNvSpPr>
            <a:spLocks noChangeArrowheads="1"/>
          </p:cNvSpPr>
          <p:nvPr/>
        </p:nvSpPr>
        <p:spPr bwMode="auto">
          <a:xfrm>
            <a:off x="552450" y="4281488"/>
            <a:ext cx="7508875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GB" sz="2400"/>
              <a:t>Presented by S. Bechta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/>
              <a:t>16</a:t>
            </a:r>
            <a:r>
              <a:rPr lang="en-US" sz="2000" baseline="30000"/>
              <a:t>th</a:t>
            </a:r>
            <a:r>
              <a:rPr lang="en-US" sz="2000"/>
              <a:t> CEG-SAM meeting</a:t>
            </a:r>
          </a:p>
          <a:p>
            <a:pPr marL="342900" indent="-342900"/>
            <a:r>
              <a:rPr lang="en-US" sz="2000">
                <a:solidFill>
                  <a:srgbClr val="000000"/>
                </a:solidFill>
              </a:rPr>
              <a:t>Moscow</a:t>
            </a:r>
            <a:r>
              <a:rPr lang="ru-RU" sz="2000">
                <a:solidFill>
                  <a:srgbClr val="000000"/>
                </a:solidFill>
              </a:rPr>
              <a:t>, </a:t>
            </a:r>
            <a:r>
              <a:rPr lang="en-US" sz="2000">
                <a:solidFill>
                  <a:srgbClr val="000000"/>
                </a:solidFill>
              </a:rPr>
              <a:t>Russia</a:t>
            </a:r>
          </a:p>
          <a:p>
            <a:pPr marL="342900" indent="-342900"/>
            <a:r>
              <a:rPr lang="en-US" sz="2000">
                <a:solidFill>
                  <a:srgbClr val="000000"/>
                </a:solidFill>
              </a:rPr>
              <a:t>September 08-09, 200</a:t>
            </a:r>
            <a:r>
              <a:rPr lang="ru-RU" sz="2000">
                <a:solidFill>
                  <a:srgbClr val="000000"/>
                </a:solidFill>
              </a:rPr>
              <a:t>9</a:t>
            </a:r>
            <a:endParaRPr lang="en-GB" sz="2000"/>
          </a:p>
        </p:txBody>
      </p:sp>
      <p:sp>
        <p:nvSpPr>
          <p:cNvPr id="539655" name="Rectangle 7"/>
          <p:cNvSpPr>
            <a:spLocks noChangeArrowheads="1"/>
          </p:cNvSpPr>
          <p:nvPr/>
        </p:nvSpPr>
        <p:spPr bwMode="auto">
          <a:xfrm>
            <a:off x="557213" y="154622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algn="ctr"/>
            <a:endParaRPr lang="ru-RU" sz="240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539656" name="Rectangle 8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2800">
                <a:solidFill>
                  <a:srgbClr val="990033"/>
                </a:solidFill>
                <a:effectLst/>
                <a:cs typeface="Times New Roman" pitchFamily="18" charset="0"/>
              </a:rPr>
              <a:t>Progress Report </a:t>
            </a:r>
            <a:br>
              <a:rPr lang="en-GB" sz="2800">
                <a:solidFill>
                  <a:srgbClr val="990033"/>
                </a:solidFill>
                <a:effectLst/>
                <a:cs typeface="Times New Roman" pitchFamily="18" charset="0"/>
              </a:rPr>
            </a:br>
            <a:r>
              <a:rPr lang="en-GB" sz="2800">
                <a:solidFill>
                  <a:srgbClr val="990033"/>
                </a:solidFill>
                <a:effectLst/>
                <a:cs typeface="Times New Roman" pitchFamily="18" charset="0"/>
              </a:rPr>
              <a:t>on the ISTC project #3592 </a:t>
            </a:r>
            <a:br>
              <a:rPr lang="en-GB" sz="2800">
                <a:solidFill>
                  <a:srgbClr val="990033"/>
                </a:solidFill>
                <a:effectLst/>
                <a:cs typeface="Times New Roman" pitchFamily="18" charset="0"/>
              </a:rPr>
            </a:br>
            <a:r>
              <a:rPr lang="en-GB" sz="2800">
                <a:solidFill>
                  <a:srgbClr val="990033"/>
                </a:solidFill>
                <a:effectLst/>
                <a:cs typeface="Times New Roman" pitchFamily="18" charset="0"/>
              </a:rPr>
              <a:t>“Investigation of Corium Melt Interaction </a:t>
            </a:r>
            <a:br>
              <a:rPr lang="en-GB" sz="2800">
                <a:solidFill>
                  <a:srgbClr val="990033"/>
                </a:solidFill>
                <a:effectLst/>
                <a:cs typeface="Times New Roman" pitchFamily="18" charset="0"/>
              </a:rPr>
            </a:br>
            <a:r>
              <a:rPr lang="en-GB" sz="2800">
                <a:solidFill>
                  <a:srgbClr val="990033"/>
                </a:solidFill>
                <a:effectLst/>
                <a:cs typeface="Times New Roman" pitchFamily="18" charset="0"/>
              </a:rPr>
              <a:t>with NPP Reactor Vessel Steel” </a:t>
            </a:r>
            <a:br>
              <a:rPr lang="en-GB" sz="2800">
                <a:solidFill>
                  <a:srgbClr val="990033"/>
                </a:solidFill>
                <a:effectLst/>
                <a:cs typeface="Times New Roman" pitchFamily="18" charset="0"/>
              </a:rPr>
            </a:br>
            <a:r>
              <a:rPr lang="en-GB" sz="2800">
                <a:solidFill>
                  <a:srgbClr val="990033"/>
                </a:solidFill>
                <a:effectLst/>
                <a:cs typeface="Times New Roman" pitchFamily="18" charset="0"/>
              </a:rPr>
              <a:t>(METCOR-P) </a:t>
            </a:r>
            <a:endParaRPr lang="en-GB" sz="28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16</a:t>
            </a:r>
            <a:r>
              <a:rPr lang="en-US" baseline="30000"/>
              <a:t>th </a:t>
            </a:r>
            <a:r>
              <a:rPr lang="en-US"/>
              <a:t>CEG-SAM meeting, Moscow</a:t>
            </a:r>
            <a:r>
              <a:rPr lang="ru-RU"/>
              <a:t>, </a:t>
            </a:r>
            <a:r>
              <a:rPr lang="en-US"/>
              <a:t>Russia, September 08-09, 200</a:t>
            </a:r>
            <a:r>
              <a:rPr lang="ru-RU"/>
              <a:t>9</a:t>
            </a:r>
            <a:r>
              <a:rPr lang="en-US"/>
              <a:t>                                     </a:t>
            </a:r>
            <a:r>
              <a:rPr lang="en-GB"/>
              <a:t> </a:t>
            </a:r>
            <a:fld id="{1026474B-FBC8-4F26-8BAE-612E2AB87A8E}" type="slidenum">
              <a:rPr lang="en-GB"/>
              <a:pPr/>
              <a:t>10</a:t>
            </a:fld>
            <a:endParaRPr lang="en-GB"/>
          </a:p>
        </p:txBody>
      </p:sp>
      <p:sp>
        <p:nvSpPr>
          <p:cNvPr id="65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25500" y="214313"/>
            <a:ext cx="7772400" cy="639762"/>
          </a:xfrm>
        </p:spPr>
        <p:txBody>
          <a:bodyPr/>
          <a:lstStyle/>
          <a:p>
            <a:r>
              <a:rPr lang="en-US"/>
              <a:t>Vessel Steel Specimen</a:t>
            </a:r>
            <a:endParaRPr lang="ru-RU"/>
          </a:p>
        </p:txBody>
      </p:sp>
      <p:pic>
        <p:nvPicPr>
          <p:cNvPr id="654344" name="Picture 8" descr="DSCN286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2070100"/>
            <a:ext cx="3843337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4345" name="Text Box 9"/>
          <p:cNvSpPr txBox="1">
            <a:spLocks noChangeArrowheads="1"/>
          </p:cNvSpPr>
          <p:nvPr/>
        </p:nvSpPr>
        <p:spPr bwMode="auto">
          <a:xfrm>
            <a:off x="473075" y="1106488"/>
            <a:ext cx="310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>
                <a:solidFill>
                  <a:srgbClr val="A50021"/>
                </a:solidFill>
                <a:latin typeface="Arial" pitchFamily="34" charset="0"/>
              </a:rPr>
              <a:t>Blank</a:t>
            </a:r>
            <a:endParaRPr lang="ru-RU" sz="2000">
              <a:solidFill>
                <a:srgbClr val="A50021"/>
              </a:solidFill>
              <a:latin typeface="Arial" pitchFamily="34" charset="0"/>
            </a:endParaRPr>
          </a:p>
        </p:txBody>
      </p:sp>
      <p:sp>
        <p:nvSpPr>
          <p:cNvPr id="654362" name="AutoShape 26"/>
          <p:cNvSpPr>
            <a:spLocks noChangeAspect="1" noChangeArrowheads="1" noTextEdit="1"/>
          </p:cNvSpPr>
          <p:nvPr/>
        </p:nvSpPr>
        <p:spPr bwMode="auto">
          <a:xfrm>
            <a:off x="4276725" y="1836738"/>
            <a:ext cx="4576763" cy="334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54364" name="Rectangle 28"/>
          <p:cNvSpPr>
            <a:spLocks noChangeArrowheads="1"/>
          </p:cNvSpPr>
          <p:nvPr/>
        </p:nvSpPr>
        <p:spPr bwMode="auto">
          <a:xfrm>
            <a:off x="8856663" y="3649663"/>
            <a:ext cx="444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b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ru-RU"/>
          </a:p>
        </p:txBody>
      </p:sp>
      <p:sp>
        <p:nvSpPr>
          <p:cNvPr id="654365" name="Rectangle 29"/>
          <p:cNvSpPr>
            <a:spLocks noChangeArrowheads="1"/>
          </p:cNvSpPr>
          <p:nvPr/>
        </p:nvSpPr>
        <p:spPr bwMode="auto">
          <a:xfrm>
            <a:off x="8829675" y="4522788"/>
            <a:ext cx="444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b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ru-RU"/>
          </a:p>
        </p:txBody>
      </p:sp>
      <p:grpSp>
        <p:nvGrpSpPr>
          <p:cNvPr id="654376" name="Group 40"/>
          <p:cNvGrpSpPr>
            <a:grpSpLocks/>
          </p:cNvGrpSpPr>
          <p:nvPr/>
        </p:nvGrpSpPr>
        <p:grpSpPr bwMode="auto">
          <a:xfrm>
            <a:off x="4357688" y="1114425"/>
            <a:ext cx="4786312" cy="4851400"/>
            <a:chOff x="2702" y="1165"/>
            <a:chExt cx="2050" cy="2081"/>
          </a:xfrm>
        </p:grpSpPr>
        <p:pic>
          <p:nvPicPr>
            <p:cNvPr id="654366" name="Picture 3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2" y="1165"/>
              <a:ext cx="1157" cy="2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4367" name="Rectangle 31"/>
            <p:cNvSpPr>
              <a:spLocks noChangeArrowheads="1"/>
            </p:cNvSpPr>
            <p:nvPr/>
          </p:nvSpPr>
          <p:spPr bwMode="auto">
            <a:xfrm>
              <a:off x="4149" y="1924"/>
              <a:ext cx="603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>
                  <a:solidFill>
                    <a:srgbClr val="000000"/>
                  </a:solidFill>
                </a:rPr>
                <a:t>Upper calorimeter</a:t>
              </a:r>
              <a:endParaRPr lang="en-US"/>
            </a:p>
          </p:txBody>
        </p:sp>
        <p:sp>
          <p:nvSpPr>
            <p:cNvPr id="654368" name="Line 32"/>
            <p:cNvSpPr>
              <a:spLocks noChangeShapeType="1"/>
            </p:cNvSpPr>
            <p:nvPr/>
          </p:nvSpPr>
          <p:spPr bwMode="auto">
            <a:xfrm flipH="1">
              <a:off x="3771" y="1987"/>
              <a:ext cx="339" cy="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54369" name="Line 33"/>
            <p:cNvSpPr>
              <a:spLocks noChangeShapeType="1"/>
            </p:cNvSpPr>
            <p:nvPr/>
          </p:nvSpPr>
          <p:spPr bwMode="auto">
            <a:xfrm flipH="1">
              <a:off x="3583" y="2033"/>
              <a:ext cx="188" cy="16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54370" name="Freeform 34"/>
            <p:cNvSpPr>
              <a:spLocks/>
            </p:cNvSpPr>
            <p:nvPr/>
          </p:nvSpPr>
          <p:spPr bwMode="auto">
            <a:xfrm>
              <a:off x="3542" y="2020"/>
              <a:ext cx="49" cy="52"/>
            </a:xfrm>
            <a:custGeom>
              <a:avLst/>
              <a:gdLst>
                <a:gd name="T0" fmla="*/ 0 w 49"/>
                <a:gd name="T1" fmla="*/ 29 h 52"/>
                <a:gd name="T2" fmla="*/ 49 w 49"/>
                <a:gd name="T3" fmla="*/ 52 h 52"/>
                <a:gd name="T4" fmla="*/ 0 w 49"/>
                <a:gd name="T5" fmla="*/ 29 h 52"/>
                <a:gd name="T6" fmla="*/ 44 w 49"/>
                <a:gd name="T7" fmla="*/ 0 h 52"/>
                <a:gd name="T8" fmla="*/ 49 w 49"/>
                <a:gd name="T9" fmla="*/ 52 h 52"/>
                <a:gd name="T10" fmla="*/ 0 w 49"/>
                <a:gd name="T11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52">
                  <a:moveTo>
                    <a:pt x="0" y="29"/>
                  </a:moveTo>
                  <a:lnTo>
                    <a:pt x="49" y="52"/>
                  </a:lnTo>
                  <a:lnTo>
                    <a:pt x="0" y="29"/>
                  </a:lnTo>
                  <a:lnTo>
                    <a:pt x="44" y="0"/>
                  </a:lnTo>
                  <a:lnTo>
                    <a:pt x="49" y="52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54371" name="Line 35"/>
            <p:cNvSpPr>
              <a:spLocks noChangeShapeType="1"/>
            </p:cNvSpPr>
            <p:nvPr/>
          </p:nvSpPr>
          <p:spPr bwMode="auto">
            <a:xfrm flipH="1" flipV="1">
              <a:off x="3700" y="2456"/>
              <a:ext cx="326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54372" name="Line 36"/>
            <p:cNvSpPr>
              <a:spLocks noChangeShapeType="1"/>
            </p:cNvSpPr>
            <p:nvPr/>
          </p:nvSpPr>
          <p:spPr bwMode="auto">
            <a:xfrm flipH="1" flipV="1">
              <a:off x="3466" y="2441"/>
              <a:ext cx="234" cy="15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54373" name="Freeform 37"/>
            <p:cNvSpPr>
              <a:spLocks/>
            </p:cNvSpPr>
            <p:nvPr/>
          </p:nvSpPr>
          <p:spPr bwMode="auto">
            <a:xfrm>
              <a:off x="3418" y="2418"/>
              <a:ext cx="49" cy="51"/>
            </a:xfrm>
            <a:custGeom>
              <a:avLst/>
              <a:gdLst>
                <a:gd name="T0" fmla="*/ 0 w 49"/>
                <a:gd name="T1" fmla="*/ 23 h 51"/>
                <a:gd name="T2" fmla="*/ 46 w 49"/>
                <a:gd name="T3" fmla="*/ 51 h 51"/>
                <a:gd name="T4" fmla="*/ 0 w 49"/>
                <a:gd name="T5" fmla="*/ 23 h 51"/>
                <a:gd name="T6" fmla="*/ 49 w 49"/>
                <a:gd name="T7" fmla="*/ 0 h 51"/>
                <a:gd name="T8" fmla="*/ 46 w 49"/>
                <a:gd name="T9" fmla="*/ 51 h 51"/>
                <a:gd name="T10" fmla="*/ 0 w 49"/>
                <a:gd name="T11" fmla="*/ 2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51">
                  <a:moveTo>
                    <a:pt x="0" y="23"/>
                  </a:moveTo>
                  <a:lnTo>
                    <a:pt x="46" y="51"/>
                  </a:lnTo>
                  <a:lnTo>
                    <a:pt x="0" y="23"/>
                  </a:lnTo>
                  <a:lnTo>
                    <a:pt x="49" y="0"/>
                  </a:lnTo>
                  <a:lnTo>
                    <a:pt x="46" y="51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54374" name="Rectangle 38"/>
            <p:cNvSpPr>
              <a:spLocks noChangeArrowheads="1"/>
            </p:cNvSpPr>
            <p:nvPr/>
          </p:nvSpPr>
          <p:spPr bwMode="auto">
            <a:xfrm>
              <a:off x="4056" y="2420"/>
              <a:ext cx="603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>
                  <a:solidFill>
                    <a:srgbClr val="000000"/>
                  </a:solidFill>
                </a:rPr>
                <a:t>Lower calorimeter</a:t>
              </a:r>
              <a:endParaRPr lang="en-US"/>
            </a:p>
          </p:txBody>
        </p:sp>
      </p:grpSp>
      <p:sp>
        <p:nvSpPr>
          <p:cNvPr id="654375" name="Rectangle 39"/>
          <p:cNvSpPr>
            <a:spLocks noChangeArrowheads="1"/>
          </p:cNvSpPr>
          <p:nvPr/>
        </p:nvSpPr>
        <p:spPr bwMode="auto">
          <a:xfrm>
            <a:off x="8877300" y="4938713"/>
            <a:ext cx="66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2100" b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ru-RU"/>
          </a:p>
        </p:txBody>
      </p:sp>
    </p:spTree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16</a:t>
            </a:r>
            <a:r>
              <a:rPr lang="en-US" baseline="30000"/>
              <a:t>th </a:t>
            </a:r>
            <a:r>
              <a:rPr lang="en-US"/>
              <a:t>CEG-SAM meeting, Moscow</a:t>
            </a:r>
            <a:r>
              <a:rPr lang="ru-RU"/>
              <a:t>, </a:t>
            </a:r>
            <a:r>
              <a:rPr lang="en-US"/>
              <a:t>Russia, September 08-09, 200</a:t>
            </a:r>
            <a:r>
              <a:rPr lang="ru-RU"/>
              <a:t>9</a:t>
            </a:r>
            <a:r>
              <a:rPr lang="en-US"/>
              <a:t>                                     </a:t>
            </a:r>
            <a:r>
              <a:rPr lang="en-GB"/>
              <a:t> </a:t>
            </a:r>
            <a:fld id="{1205A035-B326-45CA-B0A7-66C66242E7CD}" type="slidenum">
              <a:rPr lang="en-GB"/>
              <a:pPr/>
              <a:t>11</a:t>
            </a:fld>
            <a:endParaRPr lang="en-GB"/>
          </a:p>
        </p:txBody>
      </p:sp>
      <p:sp>
        <p:nvSpPr>
          <p:cNvPr id="69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327025"/>
            <a:ext cx="7772400" cy="639763"/>
          </a:xfrm>
        </p:spPr>
        <p:txBody>
          <a:bodyPr/>
          <a:lstStyle/>
          <a:p>
            <a:r>
              <a:rPr lang="en-GB">
                <a:cs typeface="Times New Roman" pitchFamily="18" charset="0"/>
              </a:rPr>
              <a:t>Location of K-type thermocouples in the specimen</a:t>
            </a:r>
            <a:endParaRPr lang="en-US">
              <a:cs typeface="Times New Roman" pitchFamily="18" charset="0"/>
            </a:endParaRPr>
          </a:p>
        </p:txBody>
      </p:sp>
      <p:graphicFrame>
        <p:nvGraphicFramePr>
          <p:cNvPr id="691203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776288" y="1431925"/>
          <a:ext cx="7770812" cy="458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1207" name="Документ" r:id="rId3" imgW="7530254" imgH="4444838" progId="Word.Document.8">
                  <p:embed/>
                </p:oleObj>
              </mc:Choice>
              <mc:Fallback>
                <p:oleObj name="Документ" r:id="rId3" imgW="7530254" imgH="4444838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288" y="1431925"/>
                        <a:ext cx="7770812" cy="458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1204" name="Rectangle 4"/>
          <p:cNvSpPr>
            <a:spLocks noChangeArrowheads="1"/>
          </p:cNvSpPr>
          <p:nvPr/>
        </p:nvSpPr>
        <p:spPr bwMode="auto">
          <a:xfrm>
            <a:off x="752475" y="242888"/>
            <a:ext cx="77724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algn="ctr"/>
            <a:endParaRPr lang="en-US" sz="240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16</a:t>
            </a:r>
            <a:r>
              <a:rPr lang="en-US" baseline="30000"/>
              <a:t>th </a:t>
            </a:r>
            <a:r>
              <a:rPr lang="en-US"/>
              <a:t>CEG-SAM meeting, Moscow</a:t>
            </a:r>
            <a:r>
              <a:rPr lang="ru-RU"/>
              <a:t>, </a:t>
            </a:r>
            <a:r>
              <a:rPr lang="en-US"/>
              <a:t>Russia, September 08-09, 200</a:t>
            </a:r>
            <a:r>
              <a:rPr lang="ru-RU"/>
              <a:t>9</a:t>
            </a:r>
            <a:r>
              <a:rPr lang="en-US"/>
              <a:t>                                     </a:t>
            </a:r>
            <a:r>
              <a:rPr lang="en-GB"/>
              <a:t> </a:t>
            </a:r>
            <a:fld id="{E6BC7CDF-0CC4-4FD6-8893-D0FE60BD77EF}" type="slidenum">
              <a:rPr lang="en-GB"/>
              <a:pPr/>
              <a:t>12</a:t>
            </a:fld>
            <a:endParaRPr lang="en-GB"/>
          </a:p>
        </p:txBody>
      </p:sp>
      <p:sp>
        <p:nvSpPr>
          <p:cNvPr id="65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76275" y="0"/>
            <a:ext cx="7772400" cy="639763"/>
          </a:xfrm>
        </p:spPr>
        <p:txBody>
          <a:bodyPr/>
          <a:lstStyle/>
          <a:p>
            <a:r>
              <a:rPr lang="en-US"/>
              <a:t>Experimental procedure</a:t>
            </a:r>
            <a:endParaRPr lang="ru-RU"/>
          </a:p>
        </p:txBody>
      </p:sp>
      <p:graphicFrame>
        <p:nvGraphicFramePr>
          <p:cNvPr id="656589" name="Object 205"/>
          <p:cNvGraphicFramePr>
            <a:graphicFrameLocks noChangeAspect="1"/>
          </p:cNvGraphicFramePr>
          <p:nvPr>
            <p:ph idx="1"/>
          </p:nvPr>
        </p:nvGraphicFramePr>
        <p:xfrm>
          <a:off x="441325" y="627063"/>
          <a:ext cx="8256588" cy="552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595" name="Документ" r:id="rId3" imgW="5980630" imgH="3998813" progId="Word.Document.8">
                  <p:embed/>
                </p:oleObj>
              </mc:Choice>
              <mc:Fallback>
                <p:oleObj name="Документ" r:id="rId3" imgW="5980630" imgH="3998813" progId="Word.Document.8">
                  <p:embed/>
                  <p:pic>
                    <p:nvPicPr>
                      <p:cNvPr id="0" name="Object 2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627063"/>
                        <a:ext cx="8256588" cy="552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6593" name="AutoShape 209"/>
          <p:cNvSpPr>
            <a:spLocks/>
          </p:cNvSpPr>
          <p:nvPr/>
        </p:nvSpPr>
        <p:spPr bwMode="auto">
          <a:xfrm>
            <a:off x="931863" y="5962650"/>
            <a:ext cx="1946275" cy="342900"/>
          </a:xfrm>
          <a:prstGeom prst="borderCallout1">
            <a:avLst>
              <a:gd name="adj1" fmla="val 33333"/>
              <a:gd name="adj2" fmla="val -3917"/>
              <a:gd name="adj3" fmla="val 45833"/>
              <a:gd name="adj4" fmla="val -3917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 type="triangl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/>
              <a:t>UO</a:t>
            </a:r>
            <a:r>
              <a:rPr lang="en-US" baseline="-25000"/>
              <a:t>2+x</a:t>
            </a:r>
            <a:r>
              <a:rPr lang="en-US"/>
              <a:t>-ZrO</a:t>
            </a:r>
            <a:r>
              <a:rPr lang="en-US" baseline="-25000"/>
              <a:t>2</a:t>
            </a:r>
            <a:r>
              <a:rPr lang="en-US"/>
              <a:t> corium</a:t>
            </a:r>
            <a:endParaRPr lang="ru-RU"/>
          </a:p>
        </p:txBody>
      </p:sp>
      <p:sp>
        <p:nvSpPr>
          <p:cNvPr id="656594" name="AutoShape 210"/>
          <p:cNvSpPr>
            <a:spLocks/>
          </p:cNvSpPr>
          <p:nvPr/>
        </p:nvSpPr>
        <p:spPr bwMode="auto">
          <a:xfrm>
            <a:off x="3487738" y="5978525"/>
            <a:ext cx="2328862" cy="342900"/>
          </a:xfrm>
          <a:prstGeom prst="borderCallout1">
            <a:avLst>
              <a:gd name="adj1" fmla="val 33333"/>
              <a:gd name="adj2" fmla="val -3273"/>
              <a:gd name="adj3" fmla="val 45833"/>
              <a:gd name="adj4" fmla="val -3407"/>
            </a:avLst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triangl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/>
              <a:t>UO</a:t>
            </a:r>
            <a:r>
              <a:rPr lang="en-US" baseline="-25000"/>
              <a:t>2+x</a:t>
            </a:r>
            <a:r>
              <a:rPr lang="en-US"/>
              <a:t>-ZrO</a:t>
            </a:r>
            <a:r>
              <a:rPr lang="en-US" baseline="-25000"/>
              <a:t>2</a:t>
            </a:r>
            <a:r>
              <a:rPr lang="en-US"/>
              <a:t>-FeO</a:t>
            </a:r>
            <a:r>
              <a:rPr lang="en-US" baseline="-25000"/>
              <a:t>y</a:t>
            </a:r>
            <a:r>
              <a:rPr lang="en-US"/>
              <a:t> corium</a:t>
            </a:r>
            <a:endParaRPr lang="ru-RU"/>
          </a:p>
        </p:txBody>
      </p:sp>
    </p:spTree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16</a:t>
            </a:r>
            <a:r>
              <a:rPr lang="en-US" baseline="30000"/>
              <a:t>th </a:t>
            </a:r>
            <a:r>
              <a:rPr lang="en-US"/>
              <a:t>CEG-SAM meeting, Moscow</a:t>
            </a:r>
            <a:r>
              <a:rPr lang="ru-RU"/>
              <a:t>, </a:t>
            </a:r>
            <a:r>
              <a:rPr lang="en-US"/>
              <a:t>Russia, September 08-09, 200</a:t>
            </a:r>
            <a:r>
              <a:rPr lang="ru-RU"/>
              <a:t>9</a:t>
            </a:r>
            <a:r>
              <a:rPr lang="en-US"/>
              <a:t>                                     </a:t>
            </a:r>
            <a:r>
              <a:rPr lang="en-GB"/>
              <a:t> </a:t>
            </a:r>
            <a:fld id="{A44F3859-3048-4364-AA52-5F08E7BD8062}" type="slidenum">
              <a:rPr lang="en-GB"/>
              <a:pPr/>
              <a:t>13</a:t>
            </a:fld>
            <a:endParaRPr lang="en-GB"/>
          </a:p>
        </p:txBody>
      </p:sp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36600" y="153988"/>
            <a:ext cx="7772400" cy="639762"/>
          </a:xfrm>
        </p:spPr>
        <p:txBody>
          <a:bodyPr/>
          <a:lstStyle/>
          <a:p>
            <a:r>
              <a:rPr lang="en-US"/>
              <a:t>Thermocouple readings</a:t>
            </a: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662549" name="Text Box 21"/>
          <p:cNvSpPr txBox="1">
            <a:spLocks noChangeArrowheads="1"/>
          </p:cNvSpPr>
          <p:nvPr/>
        </p:nvSpPr>
        <p:spPr bwMode="auto">
          <a:xfrm>
            <a:off x="3089275" y="5543550"/>
            <a:ext cx="4438650" cy="135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3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1400" b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ru-RU" sz="1600">
                <a:solidFill>
                  <a:srgbClr val="000066"/>
                </a:solidFill>
                <a:latin typeface="Arial" pitchFamily="34" charset="0"/>
              </a:rPr>
              <a:t>1, 2, 3 – 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UO</a:t>
            </a:r>
            <a:r>
              <a:rPr lang="en-US" sz="1600" baseline="-25000">
                <a:solidFill>
                  <a:srgbClr val="000066"/>
                </a:solidFill>
                <a:latin typeface="Arial" pitchFamily="34" charset="0"/>
              </a:rPr>
              <a:t>2+x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- ZrO</a:t>
            </a:r>
            <a:r>
              <a:rPr lang="en-US" sz="1600" baseline="-25000">
                <a:solidFill>
                  <a:srgbClr val="000066"/>
                </a:solidFill>
                <a:latin typeface="Arial" pitchFamily="34" charset="0"/>
              </a:rPr>
              <a:t>2 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corium</a:t>
            </a:r>
            <a:endParaRPr lang="en-US" sz="1600" baseline="-25000">
              <a:solidFill>
                <a:srgbClr val="000066"/>
              </a:solidFill>
              <a:latin typeface="Arial" pitchFamily="34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600" baseline="-25000">
                <a:solidFill>
                  <a:srgbClr val="000066"/>
                </a:solidFill>
                <a:latin typeface="Arial" pitchFamily="34" charset="0"/>
              </a:rPr>
              <a:t>  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4, 5, 6 </a:t>
            </a:r>
            <a:r>
              <a:rPr lang="ru-RU" sz="1400">
                <a:solidFill>
                  <a:srgbClr val="000066"/>
                </a:solidFill>
                <a:latin typeface="Arial" pitchFamily="34" charset="0"/>
              </a:rPr>
              <a:t>–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 UO</a:t>
            </a:r>
            <a:r>
              <a:rPr lang="en-US" sz="1600" baseline="-25000">
                <a:solidFill>
                  <a:srgbClr val="000066"/>
                </a:solidFill>
                <a:latin typeface="Arial" pitchFamily="34" charset="0"/>
              </a:rPr>
              <a:t>2+x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- ZrO</a:t>
            </a:r>
            <a:r>
              <a:rPr lang="en-US" sz="1600" baseline="-25000">
                <a:solidFill>
                  <a:srgbClr val="000066"/>
                </a:solidFill>
                <a:latin typeface="Arial" pitchFamily="34" charset="0"/>
              </a:rPr>
              <a:t>2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- FeO</a:t>
            </a:r>
            <a:r>
              <a:rPr lang="en-US" sz="1600" baseline="-25000">
                <a:solidFill>
                  <a:srgbClr val="000066"/>
                </a:solidFill>
                <a:latin typeface="Arial" pitchFamily="34" charset="0"/>
              </a:rPr>
              <a:t>y 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corium</a:t>
            </a:r>
            <a:endParaRPr lang="en-US" sz="1800" baseline="-25000">
              <a:solidFill>
                <a:srgbClr val="000066"/>
              </a:solidFill>
              <a:latin typeface="Arial" pitchFamily="34" charset="0"/>
            </a:endParaRPr>
          </a:p>
          <a:p>
            <a:pPr>
              <a:spcBef>
                <a:spcPct val="20000"/>
              </a:spcBef>
            </a:pPr>
            <a:endParaRPr lang="ru-RU" sz="1800">
              <a:solidFill>
                <a:srgbClr val="000066"/>
              </a:solidFill>
              <a:latin typeface="Arial" pitchFamily="34" charset="0"/>
            </a:endParaRPr>
          </a:p>
          <a:p>
            <a:endParaRPr lang="ru-RU" sz="1600">
              <a:solidFill>
                <a:srgbClr val="A50021"/>
              </a:solidFill>
              <a:latin typeface="Arial" pitchFamily="34" charset="0"/>
            </a:endParaRPr>
          </a:p>
        </p:txBody>
      </p:sp>
      <p:pic>
        <p:nvPicPr>
          <p:cNvPr id="662552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554038"/>
            <a:ext cx="7843838" cy="504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16</a:t>
            </a:r>
            <a:r>
              <a:rPr lang="en-US" baseline="30000"/>
              <a:t>th </a:t>
            </a:r>
            <a:r>
              <a:rPr lang="en-US"/>
              <a:t>CEG-SAM meeting, Moscow</a:t>
            </a:r>
            <a:r>
              <a:rPr lang="ru-RU"/>
              <a:t>, </a:t>
            </a:r>
            <a:r>
              <a:rPr lang="en-US"/>
              <a:t>Russia, September 08-09, 200</a:t>
            </a:r>
            <a:r>
              <a:rPr lang="ru-RU"/>
              <a:t>9</a:t>
            </a:r>
            <a:r>
              <a:rPr lang="en-US"/>
              <a:t>                                     </a:t>
            </a:r>
            <a:r>
              <a:rPr lang="en-GB"/>
              <a:t> </a:t>
            </a:r>
            <a:fld id="{333BF89F-7908-4BFE-860B-3B3600B97EE1}" type="slidenum">
              <a:rPr lang="en-GB"/>
              <a:pPr/>
              <a:t>14</a:t>
            </a:fld>
            <a:endParaRPr lang="en-GB"/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04850" y="195263"/>
            <a:ext cx="7772400" cy="639762"/>
          </a:xfrm>
        </p:spPr>
        <p:txBody>
          <a:bodyPr/>
          <a:lstStyle/>
          <a:p>
            <a:r>
              <a:rPr lang="en-US"/>
              <a:t>Corrosion depth measurements</a:t>
            </a:r>
            <a:endParaRPr lang="ru-RU"/>
          </a:p>
        </p:txBody>
      </p:sp>
      <p:grpSp>
        <p:nvGrpSpPr>
          <p:cNvPr id="644119" name="Group 23"/>
          <p:cNvGrpSpPr>
            <a:grpSpLocks/>
          </p:cNvGrpSpPr>
          <p:nvPr/>
        </p:nvGrpSpPr>
        <p:grpSpPr bwMode="auto">
          <a:xfrm>
            <a:off x="990600" y="873125"/>
            <a:ext cx="7429500" cy="3848100"/>
            <a:chOff x="624" y="1066"/>
            <a:chExt cx="4680" cy="2424"/>
          </a:xfrm>
        </p:grpSpPr>
        <p:pic>
          <p:nvPicPr>
            <p:cNvPr id="644100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7" t="6871" r="13274" b="4123"/>
            <a:stretch>
              <a:fillRect/>
            </a:stretch>
          </p:blipFill>
          <p:spPr bwMode="auto">
            <a:xfrm>
              <a:off x="624" y="1066"/>
              <a:ext cx="4529" cy="2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4101" name="Text Box 5"/>
            <p:cNvSpPr txBox="1">
              <a:spLocks noChangeArrowheads="1"/>
            </p:cNvSpPr>
            <p:nvPr/>
          </p:nvSpPr>
          <p:spPr bwMode="auto">
            <a:xfrm>
              <a:off x="660" y="1162"/>
              <a:ext cx="47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 b="0">
                  <a:latin typeface="Arial" pitchFamily="34" charset="0"/>
                </a:rPr>
                <a:t>h, mm</a:t>
              </a:r>
              <a:endParaRPr lang="ru-RU" sz="1600" b="0">
                <a:latin typeface="Arial" pitchFamily="34" charset="0"/>
              </a:endParaRPr>
            </a:p>
          </p:txBody>
        </p:sp>
        <p:sp>
          <p:nvSpPr>
            <p:cNvPr id="644102" name="Text Box 6"/>
            <p:cNvSpPr txBox="1">
              <a:spLocks noChangeArrowheads="1"/>
            </p:cNvSpPr>
            <p:nvPr/>
          </p:nvSpPr>
          <p:spPr bwMode="auto">
            <a:xfrm>
              <a:off x="4900" y="3065"/>
              <a:ext cx="40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 b="0">
                  <a:latin typeface="Arial" pitchFamily="34" charset="0"/>
                </a:rPr>
                <a:t>t, s</a:t>
              </a:r>
              <a:endParaRPr lang="ru-RU" sz="1600" b="0">
                <a:latin typeface="Arial" pitchFamily="34" charset="0"/>
              </a:endParaRPr>
            </a:p>
          </p:txBody>
        </p:sp>
        <p:sp>
          <p:nvSpPr>
            <p:cNvPr id="644103" name="Text Box 7"/>
            <p:cNvSpPr txBox="1">
              <a:spLocks noChangeArrowheads="1"/>
            </p:cNvSpPr>
            <p:nvPr/>
          </p:nvSpPr>
          <p:spPr bwMode="auto">
            <a:xfrm>
              <a:off x="1232" y="1191"/>
              <a:ext cx="328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ru-RU" sz="1600" b="0">
                  <a:latin typeface="Arial" pitchFamily="34" charset="0"/>
                </a:rPr>
                <a:t>       </a:t>
              </a:r>
              <a:r>
                <a:rPr lang="en-US" sz="1600" b="0">
                  <a:latin typeface="Arial" pitchFamily="34" charset="0"/>
                </a:rPr>
                <a:t>1                </a:t>
              </a:r>
              <a:r>
                <a:rPr lang="ru-RU" sz="1600" b="0">
                  <a:latin typeface="Arial" pitchFamily="34" charset="0"/>
                </a:rPr>
                <a:t>  </a:t>
              </a:r>
              <a:r>
                <a:rPr lang="en-US" sz="1600" b="0">
                  <a:latin typeface="Arial" pitchFamily="34" charset="0"/>
                </a:rPr>
                <a:t>2    3                    </a:t>
              </a:r>
              <a:r>
                <a:rPr lang="ru-RU" sz="1600" b="0">
                  <a:latin typeface="Arial" pitchFamily="34" charset="0"/>
                </a:rPr>
                <a:t>      </a:t>
              </a:r>
              <a:r>
                <a:rPr lang="en-US" sz="1600" b="0">
                  <a:latin typeface="Arial" pitchFamily="34" charset="0"/>
                </a:rPr>
                <a:t> 4           5    </a:t>
              </a:r>
              <a:r>
                <a:rPr lang="ru-RU" sz="1600" b="0">
                  <a:latin typeface="Arial" pitchFamily="34" charset="0"/>
                </a:rPr>
                <a:t> </a:t>
              </a:r>
              <a:r>
                <a:rPr lang="en-US" sz="1600" b="0">
                  <a:latin typeface="Arial" pitchFamily="34" charset="0"/>
                </a:rPr>
                <a:t>6</a:t>
              </a:r>
              <a:endParaRPr lang="ru-RU" sz="1600" b="0">
                <a:latin typeface="Arial" pitchFamily="34" charset="0"/>
              </a:endParaRPr>
            </a:p>
          </p:txBody>
        </p:sp>
        <p:sp>
          <p:nvSpPr>
            <p:cNvPr id="644104" name="Line 8"/>
            <p:cNvSpPr>
              <a:spLocks noChangeShapeType="1"/>
            </p:cNvSpPr>
            <p:nvPr/>
          </p:nvSpPr>
          <p:spPr bwMode="auto">
            <a:xfrm>
              <a:off x="1202" y="1440"/>
              <a:ext cx="0" cy="16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4105" name="Line 9"/>
            <p:cNvSpPr>
              <a:spLocks noChangeShapeType="1"/>
            </p:cNvSpPr>
            <p:nvPr/>
          </p:nvSpPr>
          <p:spPr bwMode="auto">
            <a:xfrm>
              <a:off x="1911" y="1457"/>
              <a:ext cx="0" cy="16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4106" name="Line 10"/>
            <p:cNvSpPr>
              <a:spLocks noChangeShapeType="1"/>
            </p:cNvSpPr>
            <p:nvPr/>
          </p:nvSpPr>
          <p:spPr bwMode="auto">
            <a:xfrm>
              <a:off x="2161" y="1459"/>
              <a:ext cx="0" cy="16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4107" name="Line 11"/>
            <p:cNvSpPr>
              <a:spLocks noChangeShapeType="1"/>
            </p:cNvSpPr>
            <p:nvPr/>
          </p:nvSpPr>
          <p:spPr bwMode="auto">
            <a:xfrm>
              <a:off x="2433" y="1453"/>
              <a:ext cx="0" cy="16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4108" name="Line 12"/>
            <p:cNvSpPr>
              <a:spLocks noChangeShapeType="1"/>
            </p:cNvSpPr>
            <p:nvPr/>
          </p:nvSpPr>
          <p:spPr bwMode="auto">
            <a:xfrm>
              <a:off x="2511" y="1455"/>
              <a:ext cx="0" cy="16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4109" name="Line 13"/>
            <p:cNvSpPr>
              <a:spLocks noChangeShapeType="1"/>
            </p:cNvSpPr>
            <p:nvPr/>
          </p:nvSpPr>
          <p:spPr bwMode="auto">
            <a:xfrm>
              <a:off x="2559" y="1459"/>
              <a:ext cx="0" cy="16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4110" name="Line 14"/>
            <p:cNvSpPr>
              <a:spLocks noChangeShapeType="1"/>
            </p:cNvSpPr>
            <p:nvPr/>
          </p:nvSpPr>
          <p:spPr bwMode="auto">
            <a:xfrm>
              <a:off x="3377" y="1463"/>
              <a:ext cx="0" cy="16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4111" name="Line 15"/>
            <p:cNvSpPr>
              <a:spLocks noChangeShapeType="1"/>
            </p:cNvSpPr>
            <p:nvPr/>
          </p:nvSpPr>
          <p:spPr bwMode="auto">
            <a:xfrm>
              <a:off x="3871" y="1443"/>
              <a:ext cx="0" cy="16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4112" name="Line 16"/>
            <p:cNvSpPr>
              <a:spLocks noChangeShapeType="1"/>
            </p:cNvSpPr>
            <p:nvPr/>
          </p:nvSpPr>
          <p:spPr bwMode="auto">
            <a:xfrm>
              <a:off x="4129" y="1449"/>
              <a:ext cx="0" cy="16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4113" name="Line 17"/>
            <p:cNvSpPr>
              <a:spLocks noChangeShapeType="1"/>
            </p:cNvSpPr>
            <p:nvPr/>
          </p:nvSpPr>
          <p:spPr bwMode="auto">
            <a:xfrm>
              <a:off x="4241" y="1451"/>
              <a:ext cx="0" cy="16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4114" name="Line 18"/>
            <p:cNvSpPr>
              <a:spLocks noChangeShapeType="1"/>
            </p:cNvSpPr>
            <p:nvPr/>
          </p:nvSpPr>
          <p:spPr bwMode="auto">
            <a:xfrm>
              <a:off x="4295" y="1447"/>
              <a:ext cx="0" cy="16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4117" name="Line 21"/>
            <p:cNvSpPr>
              <a:spLocks noChangeShapeType="1"/>
            </p:cNvSpPr>
            <p:nvPr/>
          </p:nvSpPr>
          <p:spPr bwMode="auto">
            <a:xfrm>
              <a:off x="3736" y="1444"/>
              <a:ext cx="0" cy="16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44120" name="Text Box 24"/>
          <p:cNvSpPr txBox="1">
            <a:spLocks noChangeArrowheads="1"/>
          </p:cNvSpPr>
          <p:nvPr/>
        </p:nvSpPr>
        <p:spPr bwMode="auto">
          <a:xfrm>
            <a:off x="293688" y="4841875"/>
            <a:ext cx="8850312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3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400" b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ru-RU" sz="1400" b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US measurement data </a:t>
            </a:r>
          </a:p>
          <a:p>
            <a:pPr>
              <a:lnSpc>
                <a:spcPct val="13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  The maximum corrosion depth was </a:t>
            </a:r>
            <a:r>
              <a:rPr lang="ru-RU" sz="1600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 6 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mm (post test cross section is not ready yet)</a:t>
            </a:r>
          </a:p>
          <a:p>
            <a:pPr>
              <a:lnSpc>
                <a:spcPct val="13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  </a:t>
            </a:r>
            <a:r>
              <a:rPr lang="ru-RU" sz="1600">
                <a:solidFill>
                  <a:srgbClr val="000066"/>
                </a:solidFill>
                <a:latin typeface="Arial" pitchFamily="34" charset="0"/>
              </a:rPr>
              <a:t>1, 2, 3 – 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UO</a:t>
            </a:r>
            <a:r>
              <a:rPr lang="en-US" sz="1600" baseline="-25000">
                <a:solidFill>
                  <a:srgbClr val="000066"/>
                </a:solidFill>
                <a:latin typeface="Arial" pitchFamily="34" charset="0"/>
              </a:rPr>
              <a:t>2+x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 - ZrO</a:t>
            </a:r>
            <a:r>
              <a:rPr lang="en-US" sz="1600" baseline="-25000">
                <a:solidFill>
                  <a:srgbClr val="000066"/>
                </a:solidFill>
                <a:latin typeface="Arial" pitchFamily="34" charset="0"/>
              </a:rPr>
              <a:t>2</a:t>
            </a:r>
          </a:p>
          <a:p>
            <a:pPr>
              <a:lnSpc>
                <a:spcPct val="13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600" baseline="-25000">
                <a:solidFill>
                  <a:srgbClr val="000066"/>
                </a:solidFill>
                <a:latin typeface="Arial" pitchFamily="34" charset="0"/>
              </a:rPr>
              <a:t>    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4, 5, 6 </a:t>
            </a:r>
            <a:r>
              <a:rPr lang="ru-RU" sz="1400">
                <a:solidFill>
                  <a:srgbClr val="000066"/>
                </a:solidFill>
                <a:latin typeface="Arial" pitchFamily="34" charset="0"/>
              </a:rPr>
              <a:t>–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 UO</a:t>
            </a:r>
            <a:r>
              <a:rPr lang="en-US" sz="1600" baseline="-25000">
                <a:solidFill>
                  <a:srgbClr val="000066"/>
                </a:solidFill>
                <a:latin typeface="Arial" pitchFamily="34" charset="0"/>
              </a:rPr>
              <a:t>2+x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 - ZrO</a:t>
            </a:r>
            <a:r>
              <a:rPr lang="en-US" sz="1600" baseline="-25000">
                <a:solidFill>
                  <a:srgbClr val="000066"/>
                </a:solidFill>
                <a:latin typeface="Arial" pitchFamily="34" charset="0"/>
              </a:rPr>
              <a:t>2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 - FeO</a:t>
            </a:r>
            <a:r>
              <a:rPr lang="en-US" sz="1600" baseline="-25000">
                <a:solidFill>
                  <a:srgbClr val="000066"/>
                </a:solidFill>
                <a:latin typeface="Arial" pitchFamily="34" charset="0"/>
              </a:rPr>
              <a:t>y</a:t>
            </a:r>
          </a:p>
          <a:p>
            <a:pPr>
              <a:spcBef>
                <a:spcPct val="20000"/>
              </a:spcBef>
            </a:pPr>
            <a:endParaRPr lang="ru-RU" sz="1600">
              <a:solidFill>
                <a:srgbClr val="000066"/>
              </a:solidFill>
              <a:latin typeface="Arial" pitchFamily="34" charset="0"/>
            </a:endParaRPr>
          </a:p>
          <a:p>
            <a:endParaRPr lang="ru-RU" sz="1400">
              <a:solidFill>
                <a:srgbClr val="A5002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16</a:t>
            </a:r>
            <a:r>
              <a:rPr lang="en-US" baseline="30000"/>
              <a:t>th </a:t>
            </a:r>
            <a:r>
              <a:rPr lang="en-US"/>
              <a:t>CEG-SAM meeting, Moscow</a:t>
            </a:r>
            <a:r>
              <a:rPr lang="ru-RU"/>
              <a:t>, </a:t>
            </a:r>
            <a:r>
              <a:rPr lang="en-US"/>
              <a:t>Russia, September 08-09, 200</a:t>
            </a:r>
            <a:r>
              <a:rPr lang="ru-RU"/>
              <a:t>9</a:t>
            </a:r>
            <a:r>
              <a:rPr lang="en-US"/>
              <a:t>                                     </a:t>
            </a:r>
            <a:r>
              <a:rPr lang="en-GB"/>
              <a:t> </a:t>
            </a:r>
            <a:fld id="{E3690A62-0406-4C57-9050-6981C898A9D8}" type="slidenum">
              <a:rPr lang="en-GB"/>
              <a:pPr/>
              <a:t>15</a:t>
            </a:fld>
            <a:endParaRPr lang="en-GB"/>
          </a:p>
        </p:txBody>
      </p:sp>
      <p:sp>
        <p:nvSpPr>
          <p:cNvPr id="66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04850" y="252413"/>
            <a:ext cx="7772400" cy="639762"/>
          </a:xfrm>
        </p:spPr>
        <p:txBody>
          <a:bodyPr/>
          <a:lstStyle/>
          <a:p>
            <a:r>
              <a:rPr lang="en-US"/>
              <a:t>Posttest analysis</a:t>
            </a:r>
            <a:endParaRPr lang="ru-RU"/>
          </a:p>
        </p:txBody>
      </p:sp>
      <p:pic>
        <p:nvPicPr>
          <p:cNvPr id="663556" name="Picture 4" descr="DSCN287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24" r="11362"/>
          <a:stretch>
            <a:fillRect/>
          </a:stretch>
        </p:blipFill>
        <p:spPr bwMode="auto">
          <a:xfrm>
            <a:off x="412750" y="1631950"/>
            <a:ext cx="3146425" cy="396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3557" name="Picture 5" descr="DSCN28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650" y="1708150"/>
            <a:ext cx="511810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3558" name="Text Box 6"/>
          <p:cNvSpPr txBox="1">
            <a:spLocks noChangeArrowheads="1"/>
          </p:cNvSpPr>
          <p:nvPr/>
        </p:nvSpPr>
        <p:spPr bwMode="auto">
          <a:xfrm>
            <a:off x="503238" y="1109663"/>
            <a:ext cx="32797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solidFill>
                  <a:srgbClr val="000066"/>
                </a:solidFill>
                <a:latin typeface="Arial" pitchFamily="34" charset="0"/>
              </a:rPr>
              <a:t>Ingot reconstruction</a:t>
            </a:r>
            <a:endParaRPr lang="ru-RU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63559" name="Text Box 7"/>
          <p:cNvSpPr txBox="1">
            <a:spLocks noChangeArrowheads="1"/>
          </p:cNvSpPr>
          <p:nvPr/>
        </p:nvSpPr>
        <p:spPr bwMode="auto">
          <a:xfrm>
            <a:off x="4064000" y="1112838"/>
            <a:ext cx="41592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solidFill>
                  <a:srgbClr val="000066"/>
                </a:solidFill>
                <a:latin typeface="Arial" pitchFamily="34" charset="0"/>
              </a:rPr>
              <a:t>Steel specimen surface after the test</a:t>
            </a:r>
            <a:endParaRPr lang="ru-RU" sz="1800">
              <a:solidFill>
                <a:srgbClr val="000066"/>
              </a:solidFill>
              <a:latin typeface="Arial" pitchFamily="34" charset="0"/>
            </a:endParaRPr>
          </a:p>
          <a:p>
            <a:pPr algn="ctr"/>
            <a:endParaRPr lang="ru-RU" sz="1400">
              <a:solidFill>
                <a:srgbClr val="000066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16</a:t>
            </a:r>
            <a:r>
              <a:rPr lang="en-US" baseline="30000"/>
              <a:t>th </a:t>
            </a:r>
            <a:r>
              <a:rPr lang="en-US"/>
              <a:t>CEG-SAM meeting, Moscow</a:t>
            </a:r>
            <a:r>
              <a:rPr lang="ru-RU"/>
              <a:t>, </a:t>
            </a:r>
            <a:r>
              <a:rPr lang="en-US"/>
              <a:t>Russia, September 08-09, 200</a:t>
            </a:r>
            <a:r>
              <a:rPr lang="ru-RU"/>
              <a:t>9</a:t>
            </a:r>
            <a:r>
              <a:rPr lang="en-US"/>
              <a:t>                                     </a:t>
            </a:r>
            <a:r>
              <a:rPr lang="en-GB"/>
              <a:t> </a:t>
            </a:r>
            <a:fld id="{96655351-37DE-46B8-928F-F2E2A418F112}" type="slidenum">
              <a:rPr lang="en-GB"/>
              <a:pPr/>
              <a:t>16</a:t>
            </a:fld>
            <a:endParaRPr lang="en-GB"/>
          </a:p>
        </p:txBody>
      </p:sp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733425" y="195263"/>
            <a:ext cx="7772400" cy="639762"/>
          </a:xfrm>
        </p:spPr>
        <p:txBody>
          <a:bodyPr/>
          <a:lstStyle/>
          <a:p>
            <a:r>
              <a:rPr lang="en-US"/>
              <a:t>Posttest analysis</a:t>
            </a:r>
            <a:r>
              <a:rPr lang="ru-RU"/>
              <a:t> (2)</a:t>
            </a:r>
          </a:p>
        </p:txBody>
      </p:sp>
      <p:sp>
        <p:nvSpPr>
          <p:cNvPr id="664580" name="Text Box 4"/>
          <p:cNvSpPr txBox="1">
            <a:spLocks noChangeArrowheads="1"/>
          </p:cNvSpPr>
          <p:nvPr/>
        </p:nvSpPr>
        <p:spPr bwMode="auto">
          <a:xfrm>
            <a:off x="187325" y="808038"/>
            <a:ext cx="8956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Numeric modeling of specimen temperature conditions, regime No.</a:t>
            </a:r>
            <a:r>
              <a:rPr lang="ru-RU" sz="2000">
                <a:solidFill>
                  <a:srgbClr val="000066"/>
                </a:solidFill>
                <a:latin typeface="Arial" pitchFamily="34" charset="0"/>
              </a:rPr>
              <a:t>4</a:t>
            </a:r>
          </a:p>
        </p:txBody>
      </p:sp>
      <p:sp>
        <p:nvSpPr>
          <p:cNvPr id="664581" name="Text Box 5"/>
          <p:cNvSpPr txBox="1">
            <a:spLocks noChangeArrowheads="1"/>
          </p:cNvSpPr>
          <p:nvPr/>
        </p:nvSpPr>
        <p:spPr bwMode="auto">
          <a:xfrm>
            <a:off x="682625" y="1182688"/>
            <a:ext cx="28416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600">
                <a:solidFill>
                  <a:srgbClr val="A50021"/>
                </a:solidFill>
                <a:latin typeface="Arial" pitchFamily="34" charset="0"/>
              </a:rPr>
              <a:t>Temperature distribution along the specimen height</a:t>
            </a:r>
            <a:r>
              <a:rPr lang="en-US" sz="1400">
                <a:solidFill>
                  <a:srgbClr val="A50021"/>
                </a:solidFill>
                <a:latin typeface="Arial" pitchFamily="34" charset="0"/>
              </a:rPr>
              <a:t> </a:t>
            </a:r>
            <a:endParaRPr lang="ru-RU" sz="1400">
              <a:solidFill>
                <a:srgbClr val="A50021"/>
              </a:solidFill>
              <a:latin typeface="Arial" pitchFamily="34" charset="0"/>
            </a:endParaRPr>
          </a:p>
        </p:txBody>
      </p:sp>
      <p:sp>
        <p:nvSpPr>
          <p:cNvPr id="664582" name="Text Box 6"/>
          <p:cNvSpPr txBox="1">
            <a:spLocks noChangeArrowheads="1"/>
          </p:cNvSpPr>
          <p:nvPr/>
        </p:nvSpPr>
        <p:spPr bwMode="auto">
          <a:xfrm>
            <a:off x="4995863" y="1665288"/>
            <a:ext cx="25368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600">
                <a:solidFill>
                  <a:srgbClr val="A50021"/>
                </a:solidFill>
                <a:latin typeface="Arial" pitchFamily="34" charset="0"/>
              </a:rPr>
              <a:t>Temperature field in the specimen upper part</a:t>
            </a:r>
            <a:endParaRPr lang="ru-RU" sz="1600">
              <a:solidFill>
                <a:srgbClr val="A50021"/>
              </a:solidFill>
              <a:latin typeface="Arial" pitchFamily="34" charset="0"/>
            </a:endParaRPr>
          </a:p>
        </p:txBody>
      </p:sp>
      <p:sp>
        <p:nvSpPr>
          <p:cNvPr id="66458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664583" name="Object 7"/>
          <p:cNvGraphicFramePr>
            <a:graphicFrameLocks noChangeAspect="1"/>
          </p:cNvGraphicFramePr>
          <p:nvPr/>
        </p:nvGraphicFramePr>
        <p:xfrm>
          <a:off x="182563" y="1982788"/>
          <a:ext cx="3538537" cy="340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593" name="Plot" r:id="rId3" imgW="4353704" imgH="4194944" progId="Grapher.Document">
                  <p:embed/>
                </p:oleObj>
              </mc:Choice>
              <mc:Fallback>
                <p:oleObj name="Plot" r:id="rId3" imgW="4353704" imgH="4194944" progId="Grapher.Document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63" y="1982788"/>
                        <a:ext cx="3538537" cy="340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64585" name="Picture 9" descr="temp_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713" y="2333625"/>
            <a:ext cx="5172075" cy="232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4586" name="Text Box 10"/>
          <p:cNvSpPr txBox="1">
            <a:spLocks noChangeArrowheads="1"/>
          </p:cNvSpPr>
          <p:nvPr/>
        </p:nvSpPr>
        <p:spPr bwMode="auto">
          <a:xfrm>
            <a:off x="717550" y="2022475"/>
            <a:ext cx="53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sz="1200">
                <a:latin typeface="Arial" pitchFamily="34" charset="0"/>
              </a:rPr>
              <a:t>Т, </a:t>
            </a:r>
            <a:r>
              <a:rPr lang="ru-RU" sz="1200">
                <a:latin typeface="Arial" pitchFamily="34" charset="0"/>
                <a:sym typeface="Symbol" pitchFamily="18" charset="2"/>
              </a:rPr>
              <a:t>С</a:t>
            </a:r>
          </a:p>
        </p:txBody>
      </p:sp>
      <p:sp>
        <p:nvSpPr>
          <p:cNvPr id="664587" name="Text Box 11"/>
          <p:cNvSpPr txBox="1">
            <a:spLocks noChangeArrowheads="1"/>
          </p:cNvSpPr>
          <p:nvPr/>
        </p:nvSpPr>
        <p:spPr bwMode="auto">
          <a:xfrm>
            <a:off x="3717925" y="4976813"/>
            <a:ext cx="6334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>
                <a:latin typeface="Arial" pitchFamily="34" charset="0"/>
              </a:rPr>
              <a:t>h, mm</a:t>
            </a:r>
            <a:endParaRPr lang="ru-RU" sz="1200">
              <a:latin typeface="Arial" pitchFamily="34" charset="0"/>
            </a:endParaRPr>
          </a:p>
        </p:txBody>
      </p:sp>
      <p:sp>
        <p:nvSpPr>
          <p:cNvPr id="664588" name="Text Box 12"/>
          <p:cNvSpPr txBox="1">
            <a:spLocks noChangeArrowheads="1"/>
          </p:cNvSpPr>
          <p:nvPr/>
        </p:nvSpPr>
        <p:spPr bwMode="auto">
          <a:xfrm>
            <a:off x="4727575" y="4754563"/>
            <a:ext cx="30241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sz="1600">
                <a:solidFill>
                  <a:srgbClr val="000066"/>
                </a:solidFill>
                <a:latin typeface="Arial" pitchFamily="34" charset="0"/>
              </a:rPr>
              <a:t>А – 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corrosion front position</a:t>
            </a:r>
            <a:endParaRPr lang="ru-RU" sz="16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64592" name="Text Box 16"/>
          <p:cNvSpPr txBox="1">
            <a:spLocks noChangeArrowheads="1"/>
          </p:cNvSpPr>
          <p:nvPr/>
        </p:nvSpPr>
        <p:spPr bwMode="auto">
          <a:xfrm>
            <a:off x="2032000" y="5672138"/>
            <a:ext cx="30241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ru-RU" sz="160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ANSYS code was applied </a:t>
            </a:r>
            <a:endParaRPr lang="ru-RU" sz="1600">
              <a:solidFill>
                <a:srgbClr val="000066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16</a:t>
            </a:r>
            <a:r>
              <a:rPr lang="en-US" baseline="30000"/>
              <a:t>th </a:t>
            </a:r>
            <a:r>
              <a:rPr lang="en-US"/>
              <a:t>CEG-SAM meeting, Moscow</a:t>
            </a:r>
            <a:r>
              <a:rPr lang="ru-RU"/>
              <a:t>, </a:t>
            </a:r>
            <a:r>
              <a:rPr lang="en-US"/>
              <a:t>Russia, September 08-09, 200</a:t>
            </a:r>
            <a:r>
              <a:rPr lang="ru-RU"/>
              <a:t>9</a:t>
            </a:r>
            <a:r>
              <a:rPr lang="en-US"/>
              <a:t>                                     </a:t>
            </a:r>
            <a:r>
              <a:rPr lang="en-GB"/>
              <a:t> </a:t>
            </a:r>
            <a:fld id="{8270401D-2EF7-4BFB-B723-26FF94779565}" type="slidenum">
              <a:rPr lang="en-GB"/>
              <a:pPr/>
              <a:t>17</a:t>
            </a:fld>
            <a:endParaRPr lang="en-GB"/>
          </a:p>
        </p:txBody>
      </p:sp>
      <p:sp>
        <p:nvSpPr>
          <p:cNvPr id="66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95325" y="357188"/>
            <a:ext cx="7772400" cy="639762"/>
          </a:xfrm>
        </p:spPr>
        <p:txBody>
          <a:bodyPr/>
          <a:lstStyle/>
          <a:p>
            <a:r>
              <a:rPr lang="en-US"/>
              <a:t>Posttest analysis</a:t>
            </a:r>
            <a:r>
              <a:rPr lang="ru-RU"/>
              <a:t> (3)</a:t>
            </a:r>
          </a:p>
        </p:txBody>
      </p:sp>
      <p:sp>
        <p:nvSpPr>
          <p:cNvPr id="665604" name="Text Box 4"/>
          <p:cNvSpPr txBox="1">
            <a:spLocks noChangeArrowheads="1"/>
          </p:cNvSpPr>
          <p:nvPr/>
        </p:nvSpPr>
        <p:spPr bwMode="auto">
          <a:xfrm>
            <a:off x="2536825" y="1116013"/>
            <a:ext cx="37274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ru-RU" sz="1400">
              <a:latin typeface="Arial" pitchFamily="34" charset="0"/>
            </a:endParaRPr>
          </a:p>
        </p:txBody>
      </p:sp>
      <p:sp>
        <p:nvSpPr>
          <p:cNvPr id="665605" name="Text Box 5"/>
          <p:cNvSpPr txBox="1">
            <a:spLocks noChangeArrowheads="1"/>
          </p:cNvSpPr>
          <p:nvPr/>
        </p:nvSpPr>
        <p:spPr bwMode="auto">
          <a:xfrm>
            <a:off x="100013" y="992188"/>
            <a:ext cx="90852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Measured corrosion rate (W) versus calculated interface temperature (T</a:t>
            </a:r>
            <a:r>
              <a:rPr lang="en-US" sz="2000" baseline="-25000">
                <a:solidFill>
                  <a:srgbClr val="000066"/>
                </a:solidFill>
                <a:latin typeface="Arial" pitchFamily="34" charset="0"/>
              </a:rPr>
              <a:t>int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)</a:t>
            </a:r>
          </a:p>
          <a:p>
            <a:pPr algn="ctr"/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 and corium/steel heat flux (q)</a:t>
            </a:r>
            <a:endParaRPr lang="ru-RU" sz="2000">
              <a:solidFill>
                <a:srgbClr val="000066"/>
              </a:solidFill>
              <a:latin typeface="Arial" pitchFamily="34" charset="0"/>
            </a:endParaRPr>
          </a:p>
        </p:txBody>
      </p:sp>
      <p:graphicFrame>
        <p:nvGraphicFramePr>
          <p:cNvPr id="665973" name="Object 373"/>
          <p:cNvGraphicFramePr>
            <a:graphicFrameLocks noChangeAspect="1"/>
          </p:cNvGraphicFramePr>
          <p:nvPr>
            <p:ph idx="1"/>
          </p:nvPr>
        </p:nvGraphicFramePr>
        <p:xfrm>
          <a:off x="330200" y="2106613"/>
          <a:ext cx="9590088" cy="342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78" name="Документ" r:id="rId3" imgW="5999705" imgH="2140103" progId="Word.Document.8">
                  <p:embed/>
                </p:oleObj>
              </mc:Choice>
              <mc:Fallback>
                <p:oleObj name="Документ" r:id="rId3" imgW="5999705" imgH="2140103" progId="Word.Document.8">
                  <p:embed/>
                  <p:pic>
                    <p:nvPicPr>
                      <p:cNvPr id="0" name="Object 3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" y="2106613"/>
                        <a:ext cx="9590088" cy="3421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977" name="Text Box 377"/>
          <p:cNvSpPr txBox="1">
            <a:spLocks noChangeArrowheads="1"/>
          </p:cNvSpPr>
          <p:nvPr/>
        </p:nvSpPr>
        <p:spPr bwMode="auto">
          <a:xfrm>
            <a:off x="912813" y="5672138"/>
            <a:ext cx="76819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Note: *- Measured and calculated data for these regimes will be specified </a:t>
            </a:r>
            <a:endParaRPr lang="ru-RU" sz="1600">
              <a:solidFill>
                <a:srgbClr val="000066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16</a:t>
            </a:r>
            <a:r>
              <a:rPr lang="en-US" baseline="30000"/>
              <a:t>th </a:t>
            </a:r>
            <a:r>
              <a:rPr lang="en-US"/>
              <a:t>CEG-SAM meeting, Moscow</a:t>
            </a:r>
            <a:r>
              <a:rPr lang="ru-RU"/>
              <a:t>, </a:t>
            </a:r>
            <a:r>
              <a:rPr lang="en-US"/>
              <a:t>Russia, September 08-09, 200</a:t>
            </a:r>
            <a:r>
              <a:rPr lang="ru-RU"/>
              <a:t>9</a:t>
            </a:r>
            <a:r>
              <a:rPr lang="en-US"/>
              <a:t>                                     </a:t>
            </a:r>
            <a:r>
              <a:rPr lang="en-GB"/>
              <a:t> </a:t>
            </a:r>
            <a:fld id="{5D337A58-C2CD-4155-8807-F21432E9CA19}" type="slidenum">
              <a:rPr lang="en-GB"/>
              <a:pPr/>
              <a:t>18</a:t>
            </a:fld>
            <a:endParaRPr lang="en-GB"/>
          </a:p>
        </p:txBody>
      </p:sp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63513"/>
            <a:ext cx="7772400" cy="639762"/>
          </a:xfrm>
        </p:spPr>
        <p:txBody>
          <a:bodyPr/>
          <a:lstStyle/>
          <a:p>
            <a:r>
              <a:rPr lang="en-US"/>
              <a:t>Comparison of corrosion rates for the European and Russian vessel steels</a:t>
            </a:r>
            <a:endParaRPr lang="ru-RU"/>
          </a:p>
        </p:txBody>
      </p:sp>
      <p:grpSp>
        <p:nvGrpSpPr>
          <p:cNvPr id="670756" name="Group 36"/>
          <p:cNvGrpSpPr>
            <a:grpSpLocks noChangeAspect="1"/>
          </p:cNvGrpSpPr>
          <p:nvPr/>
        </p:nvGrpSpPr>
        <p:grpSpPr bwMode="auto">
          <a:xfrm>
            <a:off x="0" y="879475"/>
            <a:ext cx="6413500" cy="5281613"/>
            <a:chOff x="211" y="962"/>
            <a:chExt cx="3256" cy="2682"/>
          </a:xfrm>
        </p:grpSpPr>
        <p:pic>
          <p:nvPicPr>
            <p:cNvPr id="670757" name="Picture 3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36" r="5157"/>
            <a:stretch>
              <a:fillRect/>
            </a:stretch>
          </p:blipFill>
          <p:spPr bwMode="auto">
            <a:xfrm>
              <a:off x="211" y="962"/>
              <a:ext cx="3256" cy="2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0758" name="Text Box 38"/>
            <p:cNvSpPr txBox="1">
              <a:spLocks noChangeAspect="1" noChangeArrowheads="1"/>
            </p:cNvSpPr>
            <p:nvPr/>
          </p:nvSpPr>
          <p:spPr bwMode="auto">
            <a:xfrm>
              <a:off x="1150" y="1712"/>
              <a:ext cx="237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000">
                  <a:solidFill>
                    <a:schemeClr val="accent1"/>
                  </a:solidFill>
                  <a:latin typeface="Symap" pitchFamily="2" charset="0"/>
                  <a:ea typeface="Symap" pitchFamily="2" charset="0"/>
                  <a:cs typeface="Symap" pitchFamily="2" charset="0"/>
                </a:rPr>
                <a:t>O</a:t>
              </a:r>
            </a:p>
          </p:txBody>
        </p:sp>
        <p:sp>
          <p:nvSpPr>
            <p:cNvPr id="670759" name="Text Box 39"/>
            <p:cNvSpPr txBox="1">
              <a:spLocks noChangeAspect="1" noChangeArrowheads="1"/>
            </p:cNvSpPr>
            <p:nvPr/>
          </p:nvSpPr>
          <p:spPr bwMode="auto">
            <a:xfrm>
              <a:off x="1543" y="2201"/>
              <a:ext cx="237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000">
                  <a:solidFill>
                    <a:schemeClr val="accent1"/>
                  </a:solidFill>
                  <a:latin typeface="Symap" pitchFamily="2" charset="0"/>
                  <a:ea typeface="Symap" pitchFamily="2" charset="0"/>
                  <a:cs typeface="Symap" pitchFamily="2" charset="0"/>
                </a:rPr>
                <a:t>O</a:t>
              </a:r>
            </a:p>
          </p:txBody>
        </p:sp>
        <p:sp>
          <p:nvSpPr>
            <p:cNvPr id="670760" name="Text Box 40"/>
            <p:cNvSpPr txBox="1">
              <a:spLocks noChangeAspect="1" noChangeArrowheads="1"/>
            </p:cNvSpPr>
            <p:nvPr/>
          </p:nvSpPr>
          <p:spPr bwMode="auto">
            <a:xfrm>
              <a:off x="1271" y="1881"/>
              <a:ext cx="237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000">
                  <a:solidFill>
                    <a:schemeClr val="accent1"/>
                  </a:solidFill>
                  <a:latin typeface="Symap" pitchFamily="2" charset="0"/>
                  <a:ea typeface="Symap" pitchFamily="2" charset="0"/>
                  <a:cs typeface="Symap" pitchFamily="2" charset="0"/>
                </a:rPr>
                <a:t>O</a:t>
              </a:r>
            </a:p>
          </p:txBody>
        </p:sp>
      </p:grpSp>
      <p:sp>
        <p:nvSpPr>
          <p:cNvPr id="670762" name="Text Box 42"/>
          <p:cNvSpPr txBox="1">
            <a:spLocks noChangeArrowheads="1"/>
          </p:cNvSpPr>
          <p:nvPr/>
        </p:nvSpPr>
        <p:spPr bwMode="auto">
          <a:xfrm>
            <a:off x="2589213" y="925513"/>
            <a:ext cx="4252912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Webdings" pitchFamily="18" charset="2"/>
              <a:buNone/>
            </a:pPr>
            <a:r>
              <a:rPr lang="en-US" sz="16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sym typeface="Webdings" pitchFamily="18" charset="2"/>
              </a:rPr>
              <a:t></a:t>
            </a:r>
            <a:r>
              <a:rPr lang="en-US" sz="16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sym typeface="Webdings" pitchFamily="18" charset="2"/>
              </a:rPr>
              <a:t>  - 20MnMoNi5-5, </a:t>
            </a:r>
            <a:r>
              <a:rPr lang="en-US" sz="1800">
                <a:solidFill>
                  <a:srgbClr val="000066"/>
                </a:solidFill>
                <a:latin typeface="Arial" pitchFamily="34" charset="0"/>
                <a:sym typeface="Webdings" pitchFamily="18" charset="2"/>
              </a:rPr>
              <a:t>UO</a:t>
            </a:r>
            <a:r>
              <a:rPr lang="en-US" sz="1800" baseline="-25000">
                <a:solidFill>
                  <a:srgbClr val="000066"/>
                </a:solidFill>
                <a:latin typeface="Arial" pitchFamily="34" charset="0"/>
                <a:sym typeface="Webdings" pitchFamily="18" charset="2"/>
              </a:rPr>
              <a:t>2+x</a:t>
            </a:r>
            <a:r>
              <a:rPr lang="en-US" sz="1800">
                <a:solidFill>
                  <a:srgbClr val="000066"/>
                </a:solidFill>
                <a:latin typeface="Arial" pitchFamily="34" charset="0"/>
                <a:sym typeface="Webdings" pitchFamily="18" charset="2"/>
              </a:rPr>
              <a:t> - ZrO</a:t>
            </a:r>
            <a:r>
              <a:rPr lang="en-US" sz="1800" baseline="-25000">
                <a:solidFill>
                  <a:srgbClr val="000066"/>
                </a:solidFill>
                <a:latin typeface="Arial" pitchFamily="34" charset="0"/>
                <a:sym typeface="Webdings" pitchFamily="18" charset="2"/>
              </a:rPr>
              <a:t>2</a:t>
            </a:r>
            <a:endParaRPr lang="en-US" sz="1800">
              <a:solidFill>
                <a:srgbClr val="000066"/>
              </a:solidFill>
              <a:latin typeface="Arial" pitchFamily="34" charset="0"/>
              <a:sym typeface="Webdings" pitchFamily="18" charset="2"/>
            </a:endParaRPr>
          </a:p>
          <a:p>
            <a:pPr>
              <a:buFont typeface="Webdings" pitchFamily="18" charset="2"/>
              <a:buNone/>
            </a:pPr>
            <a:r>
              <a:rPr lang="en-US" sz="2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ap" pitchFamily="2" charset="0"/>
                <a:ea typeface="Symap" pitchFamily="2" charset="0"/>
                <a:cs typeface="Symap" pitchFamily="2" charset="0"/>
                <a:sym typeface="Webdings" pitchFamily="18" charset="2"/>
              </a:rPr>
              <a:t>O </a:t>
            </a:r>
            <a:r>
              <a:rPr lang="en-US" sz="14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sym typeface="Webdings" pitchFamily="18" charset="2"/>
              </a:rPr>
              <a:t>-  </a:t>
            </a:r>
            <a:r>
              <a:rPr lang="en-US" sz="16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sym typeface="Webdings" pitchFamily="18" charset="2"/>
              </a:rPr>
              <a:t>20MnMoNi5-5,</a:t>
            </a:r>
            <a:r>
              <a:rPr lang="en-US" sz="14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sym typeface="Webdings" pitchFamily="18" charset="2"/>
              </a:rPr>
              <a:t> </a:t>
            </a:r>
            <a:r>
              <a:rPr lang="en-US" sz="1800">
                <a:solidFill>
                  <a:srgbClr val="000066"/>
                </a:solidFill>
                <a:latin typeface="Arial" pitchFamily="34" charset="0"/>
                <a:sym typeface="Webdings" pitchFamily="18" charset="2"/>
              </a:rPr>
              <a:t>UO</a:t>
            </a:r>
            <a:r>
              <a:rPr lang="en-US" sz="1800" baseline="-25000">
                <a:solidFill>
                  <a:srgbClr val="000066"/>
                </a:solidFill>
                <a:latin typeface="Arial" pitchFamily="34" charset="0"/>
                <a:sym typeface="Webdings" pitchFamily="18" charset="2"/>
              </a:rPr>
              <a:t>2+x</a:t>
            </a:r>
            <a:r>
              <a:rPr lang="en-US" sz="1800">
                <a:solidFill>
                  <a:srgbClr val="000066"/>
                </a:solidFill>
                <a:latin typeface="Arial" pitchFamily="34" charset="0"/>
                <a:sym typeface="Webdings" pitchFamily="18" charset="2"/>
              </a:rPr>
              <a:t> - ZrO</a:t>
            </a:r>
            <a:r>
              <a:rPr lang="en-US" sz="1800" baseline="-25000">
                <a:solidFill>
                  <a:srgbClr val="000066"/>
                </a:solidFill>
                <a:latin typeface="Arial" pitchFamily="34" charset="0"/>
                <a:sym typeface="Webdings" pitchFamily="18" charset="2"/>
              </a:rPr>
              <a:t>2</a:t>
            </a:r>
            <a:r>
              <a:rPr lang="en-US" sz="1800">
                <a:solidFill>
                  <a:srgbClr val="000066"/>
                </a:solidFill>
                <a:latin typeface="Arial" pitchFamily="34" charset="0"/>
                <a:sym typeface="Webdings" pitchFamily="18" charset="2"/>
              </a:rPr>
              <a:t> - FeO</a:t>
            </a:r>
            <a:r>
              <a:rPr lang="en-US" sz="1800" baseline="-25000">
                <a:solidFill>
                  <a:srgbClr val="000066"/>
                </a:solidFill>
                <a:latin typeface="Arial" pitchFamily="34" charset="0"/>
                <a:sym typeface="Webdings" pitchFamily="18" charset="2"/>
              </a:rPr>
              <a:t>y</a:t>
            </a:r>
          </a:p>
        </p:txBody>
      </p:sp>
      <p:sp>
        <p:nvSpPr>
          <p:cNvPr id="670764" name="Text Box 44"/>
          <p:cNvSpPr txBox="1">
            <a:spLocks noChangeArrowheads="1"/>
          </p:cNvSpPr>
          <p:nvPr/>
        </p:nvSpPr>
        <p:spPr bwMode="auto">
          <a:xfrm>
            <a:off x="5940425" y="3656013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ru-RU" sz="1400">
              <a:latin typeface="Arial" pitchFamily="34" charset="0"/>
            </a:endParaRPr>
          </a:p>
        </p:txBody>
      </p:sp>
      <p:sp>
        <p:nvSpPr>
          <p:cNvPr id="670765" name="Rectangle 45"/>
          <p:cNvSpPr>
            <a:spLocks noChangeArrowheads="1"/>
          </p:cNvSpPr>
          <p:nvPr/>
        </p:nvSpPr>
        <p:spPr bwMode="auto">
          <a:xfrm>
            <a:off x="5459413" y="1558925"/>
            <a:ext cx="3684587" cy="383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600" b="0">
                <a:solidFill>
                  <a:srgbClr val="000066"/>
                </a:solidFill>
              </a:rPr>
              <a:t>  </a:t>
            </a:r>
            <a:r>
              <a:rPr lang="en-US" sz="1800">
                <a:solidFill>
                  <a:srgbClr val="000066"/>
                </a:solidFill>
              </a:rPr>
              <a:t>Error bars for new data were not calculated yet</a:t>
            </a:r>
          </a:p>
          <a:p>
            <a:pPr>
              <a:lnSpc>
                <a:spcPct val="13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800">
                <a:solidFill>
                  <a:srgbClr val="000066"/>
                </a:solidFill>
              </a:rPr>
              <a:t> Corrosion rates of European and Russian steel agree within experimental error</a:t>
            </a:r>
            <a:endParaRPr lang="ru-RU" sz="1800">
              <a:solidFill>
                <a:srgbClr val="000066"/>
              </a:solidFill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800">
                <a:solidFill>
                  <a:srgbClr val="000066"/>
                </a:solidFill>
              </a:rPr>
              <a:t> Insufficient data of European steel corrosion for generalization</a:t>
            </a:r>
          </a:p>
          <a:p>
            <a:pPr>
              <a:lnSpc>
                <a:spcPct val="13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800">
                <a:solidFill>
                  <a:srgbClr val="000066"/>
                </a:solidFill>
              </a:rPr>
              <a:t> VVER steel correlations can be used for estimations</a:t>
            </a:r>
          </a:p>
        </p:txBody>
      </p:sp>
      <p:sp>
        <p:nvSpPr>
          <p:cNvPr id="670769" name="Rectangle 49"/>
          <p:cNvSpPr>
            <a:spLocks noChangeArrowheads="1"/>
          </p:cNvSpPr>
          <p:nvPr/>
        </p:nvSpPr>
        <p:spPr bwMode="auto">
          <a:xfrm>
            <a:off x="3633788" y="1727200"/>
            <a:ext cx="1336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66"/>
                </a:solidFill>
              </a:rPr>
              <a:t>15Kh2NMFA :</a:t>
            </a:r>
            <a:endParaRPr lang="ru-RU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16</a:t>
            </a:r>
            <a:r>
              <a:rPr lang="en-US" baseline="30000"/>
              <a:t>th </a:t>
            </a:r>
            <a:r>
              <a:rPr lang="en-US"/>
              <a:t>CEG-SAM meeting, Moscow</a:t>
            </a:r>
            <a:r>
              <a:rPr lang="ru-RU"/>
              <a:t>, </a:t>
            </a:r>
            <a:r>
              <a:rPr lang="en-US"/>
              <a:t>Russia, September 08-09, 200</a:t>
            </a:r>
            <a:r>
              <a:rPr lang="ru-RU"/>
              <a:t>9</a:t>
            </a:r>
            <a:r>
              <a:rPr lang="en-US"/>
              <a:t>                                     </a:t>
            </a:r>
            <a:r>
              <a:rPr lang="en-GB"/>
              <a:t> </a:t>
            </a:r>
            <a:fld id="{1B8158AB-7184-4D9D-AB52-39424A77D7CA}" type="slidenum">
              <a:rPr lang="en-GB"/>
              <a:pPr/>
              <a:t>19</a:t>
            </a:fld>
            <a:endParaRPr lang="en-GB"/>
          </a:p>
        </p:txBody>
      </p:sp>
      <p:sp>
        <p:nvSpPr>
          <p:cNvPr id="67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Conclusion remarks for MCP- 4 test</a:t>
            </a:r>
            <a:endParaRPr lang="ru-RU" sz="2800"/>
          </a:p>
        </p:txBody>
      </p:sp>
      <p:sp>
        <p:nvSpPr>
          <p:cNvPr id="67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816100"/>
            <a:ext cx="7823200" cy="4114800"/>
          </a:xfrm>
        </p:spPr>
        <p:txBody>
          <a:bodyPr/>
          <a:lstStyle/>
          <a:p>
            <a:pPr algn="just">
              <a:lnSpc>
                <a:spcPct val="130000"/>
              </a:lnSpc>
              <a:buFont typeface="Wingdings" pitchFamily="2" charset="2"/>
              <a:buChar char="Ø"/>
            </a:pPr>
            <a:r>
              <a:rPr lang="en-US" sz="2000" b="1">
                <a:effectLst/>
              </a:rPr>
              <a:t>Posttest analysis is underway</a:t>
            </a:r>
            <a:endParaRPr lang="ru-RU" sz="2000" b="1">
              <a:effectLst/>
            </a:endParaRPr>
          </a:p>
          <a:p>
            <a:pPr algn="just">
              <a:lnSpc>
                <a:spcPct val="130000"/>
              </a:lnSpc>
              <a:buFont typeface="Wingdings" pitchFamily="2" charset="2"/>
              <a:buChar char="Ø"/>
            </a:pPr>
            <a:r>
              <a:rPr lang="en-US" sz="2000" b="1">
                <a:effectLst/>
              </a:rPr>
              <a:t>VVER steel correlations are applicable for Europe steel corrosion estimations </a:t>
            </a:r>
          </a:p>
          <a:p>
            <a:pPr algn="just">
              <a:lnSpc>
                <a:spcPct val="130000"/>
              </a:lnSpc>
              <a:buFont typeface="Wingdings" pitchFamily="2" charset="2"/>
              <a:buChar char="Ø"/>
            </a:pPr>
            <a:r>
              <a:rPr lang="en-US" sz="2000" b="1">
                <a:effectLst/>
              </a:rPr>
              <a:t>Similarly to the VVER steel, intensification of 20MnMoNi5-5 steel corrosion occurs at the interaction with the fusible UO</a:t>
            </a:r>
            <a:r>
              <a:rPr lang="en-US" sz="2000" b="1" baseline="-25000">
                <a:effectLst/>
              </a:rPr>
              <a:t>2+x</a:t>
            </a:r>
            <a:r>
              <a:rPr lang="en-US" sz="2000" b="1">
                <a:effectLst/>
              </a:rPr>
              <a:t>-ZrO</a:t>
            </a:r>
            <a:r>
              <a:rPr lang="en-US" sz="2000" b="1" baseline="-25000">
                <a:effectLst/>
              </a:rPr>
              <a:t>2</a:t>
            </a:r>
            <a:r>
              <a:rPr lang="en-US" sz="2000" b="1">
                <a:effectLst/>
              </a:rPr>
              <a:t>-FeO</a:t>
            </a:r>
            <a:r>
              <a:rPr lang="en-US" sz="2000" b="1" baseline="-25000">
                <a:effectLst/>
              </a:rPr>
              <a:t>y</a:t>
            </a:r>
            <a:r>
              <a:rPr lang="en-US" sz="2000" b="1">
                <a:effectLst/>
              </a:rPr>
              <a:t> corium if the interface temperature exceeds some limiting value</a:t>
            </a:r>
            <a:endParaRPr lang="ru-RU" sz="2000" b="1">
              <a:effectLst/>
            </a:endParaRPr>
          </a:p>
        </p:txBody>
      </p:sp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16</a:t>
            </a:r>
            <a:r>
              <a:rPr lang="en-US" baseline="30000"/>
              <a:t>th </a:t>
            </a:r>
            <a:r>
              <a:rPr lang="en-US"/>
              <a:t>CEG-SAM meeting, Moscow</a:t>
            </a:r>
            <a:r>
              <a:rPr lang="ru-RU"/>
              <a:t>, </a:t>
            </a:r>
            <a:r>
              <a:rPr lang="en-US"/>
              <a:t>Russia, September 08-09, 200</a:t>
            </a:r>
            <a:r>
              <a:rPr lang="ru-RU"/>
              <a:t>9</a:t>
            </a:r>
            <a:r>
              <a:rPr lang="en-US"/>
              <a:t>                                     </a:t>
            </a:r>
            <a:r>
              <a:rPr lang="en-GB"/>
              <a:t> </a:t>
            </a:r>
            <a:fld id="{7C808918-5AF0-422E-96B0-2D140234CE8E}" type="slidenum">
              <a:rPr lang="en-GB"/>
              <a:pPr/>
              <a:t>2</a:t>
            </a:fld>
            <a:endParaRPr lang="en-GB"/>
          </a:p>
        </p:txBody>
      </p:sp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80988"/>
            <a:ext cx="7772400" cy="639762"/>
          </a:xfrm>
        </p:spPr>
        <p:txBody>
          <a:bodyPr/>
          <a:lstStyle/>
          <a:p>
            <a:r>
              <a:rPr lang="en-GB">
                <a:solidFill>
                  <a:srgbClr val="990033"/>
                </a:solidFill>
                <a:effectLst/>
                <a:cs typeface="Times New Roman" pitchFamily="18" charset="0"/>
              </a:rPr>
              <a:t>Contents</a:t>
            </a:r>
            <a:endParaRPr lang="ru-RU">
              <a:solidFill>
                <a:srgbClr val="990033"/>
              </a:solidFill>
              <a:effectLst/>
              <a:cs typeface="Times New Roman" pitchFamily="18" charset="0"/>
            </a:endParaRPr>
          </a:p>
        </p:txBody>
      </p:sp>
      <p:sp>
        <p:nvSpPr>
          <p:cNvPr id="542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98563" y="936625"/>
            <a:ext cx="6999287" cy="4873625"/>
          </a:xfrm>
        </p:spPr>
        <p:txBody>
          <a:bodyPr/>
          <a:lstStyle/>
          <a:p>
            <a:pPr>
              <a:buClr>
                <a:srgbClr val="000066"/>
              </a:buClr>
              <a:buFont typeface="Wingdings" pitchFamily="2" charset="2"/>
              <a:buChar char="Ø"/>
            </a:pPr>
            <a:r>
              <a:rPr lang="en-US" sz="2000" b="1">
                <a:effectLst/>
              </a:rPr>
              <a:t>General information</a:t>
            </a:r>
          </a:p>
          <a:p>
            <a:pPr>
              <a:buClr>
                <a:srgbClr val="000066"/>
              </a:buClr>
              <a:buFont typeface="Wingdings" pitchFamily="2" charset="2"/>
              <a:buChar char="Ø"/>
            </a:pPr>
            <a:r>
              <a:rPr lang="en-US" sz="2000" b="1">
                <a:effectLst/>
              </a:rPr>
              <a:t>Objectives of METCOR-P project</a:t>
            </a:r>
          </a:p>
          <a:p>
            <a:pPr>
              <a:buClr>
                <a:srgbClr val="000066"/>
              </a:buClr>
              <a:buFont typeface="Wingdings" pitchFamily="2" charset="2"/>
              <a:buChar char="Ø"/>
            </a:pPr>
            <a:r>
              <a:rPr lang="en-US" sz="2000" b="1">
                <a:effectLst/>
              </a:rPr>
              <a:t>Experimental matrix for METCOR-P project</a:t>
            </a:r>
          </a:p>
          <a:p>
            <a:pPr>
              <a:buClr>
                <a:srgbClr val="000066"/>
              </a:buClr>
              <a:buFont typeface="Wingdings" pitchFamily="2" charset="2"/>
              <a:buChar char="Ø"/>
            </a:pPr>
            <a:r>
              <a:rPr lang="en-US" sz="2000" b="1">
                <a:effectLst/>
              </a:rPr>
              <a:t>Interaction of molten corium with European vessel steel in oxidizing atmosphere – Test MCP-</a:t>
            </a:r>
            <a:r>
              <a:rPr lang="ru-RU" sz="2000" b="1">
                <a:effectLst/>
              </a:rPr>
              <a:t> </a:t>
            </a:r>
            <a:r>
              <a:rPr lang="en-US" sz="2000" b="1">
                <a:effectLst/>
              </a:rPr>
              <a:t>4</a:t>
            </a:r>
          </a:p>
          <a:p>
            <a:pPr>
              <a:buClr>
                <a:srgbClr val="000066"/>
              </a:buClr>
              <a:buFont typeface="Wingdings" pitchFamily="2" charset="2"/>
              <a:buNone/>
            </a:pPr>
            <a:r>
              <a:rPr lang="en-US" sz="2000" b="1">
                <a:effectLst/>
              </a:rPr>
              <a:t>	- Objectives</a:t>
            </a:r>
          </a:p>
          <a:p>
            <a:pPr>
              <a:buClr>
                <a:srgbClr val="000066"/>
              </a:buClr>
              <a:buFont typeface="Wingdings" pitchFamily="2" charset="2"/>
              <a:buNone/>
            </a:pPr>
            <a:r>
              <a:rPr lang="en-US" sz="2000" b="1">
                <a:effectLst/>
              </a:rPr>
              <a:t>	- Installation</a:t>
            </a:r>
          </a:p>
          <a:p>
            <a:pPr>
              <a:buClr>
                <a:srgbClr val="000066"/>
              </a:buClr>
              <a:buFont typeface="Wingdings" pitchFamily="2" charset="2"/>
              <a:buNone/>
            </a:pPr>
            <a:r>
              <a:rPr lang="en-US" sz="2000" b="1">
                <a:effectLst/>
              </a:rPr>
              <a:t>	- Procedure</a:t>
            </a:r>
          </a:p>
          <a:p>
            <a:pPr>
              <a:buClr>
                <a:srgbClr val="000066"/>
              </a:buClr>
              <a:buFont typeface="Wingdings" pitchFamily="2" charset="2"/>
              <a:buNone/>
            </a:pPr>
            <a:r>
              <a:rPr lang="en-US" sz="2000" b="1">
                <a:effectLst/>
              </a:rPr>
              <a:t>	- Results</a:t>
            </a:r>
          </a:p>
          <a:p>
            <a:pPr>
              <a:buClr>
                <a:srgbClr val="000066"/>
              </a:buClr>
              <a:buFont typeface="Wingdings" pitchFamily="2" charset="2"/>
              <a:buNone/>
            </a:pPr>
            <a:r>
              <a:rPr lang="en-US" sz="2000" b="1">
                <a:effectLst/>
              </a:rPr>
              <a:t>	- Concluding remarks</a:t>
            </a:r>
          </a:p>
          <a:p>
            <a:pPr>
              <a:buClr>
                <a:srgbClr val="000066"/>
              </a:buClr>
              <a:buFont typeface="Wingdings" pitchFamily="2" charset="2"/>
              <a:buChar char="Ø"/>
            </a:pPr>
            <a:r>
              <a:rPr lang="en-GB" sz="2000" b="1">
                <a:effectLst/>
              </a:rPr>
              <a:t>Planning</a:t>
            </a:r>
          </a:p>
          <a:p>
            <a:pPr>
              <a:buClr>
                <a:srgbClr val="000066"/>
              </a:buClr>
              <a:buFont typeface="Wingdings" pitchFamily="2" charset="2"/>
              <a:buChar char="Ø"/>
            </a:pPr>
            <a:r>
              <a:rPr lang="en-US" sz="2000" b="1">
                <a:effectLst/>
              </a:rPr>
              <a:t>Publications</a:t>
            </a:r>
          </a:p>
          <a:p>
            <a:pPr>
              <a:buClr>
                <a:srgbClr val="000066"/>
              </a:buClr>
              <a:buFont typeface="Wingdings" pitchFamily="2" charset="2"/>
              <a:buNone/>
            </a:pPr>
            <a:endParaRPr lang="en-GB" sz="2000" b="1">
              <a:effectLst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16</a:t>
            </a:r>
            <a:r>
              <a:rPr lang="en-US" baseline="30000"/>
              <a:t>th </a:t>
            </a:r>
            <a:r>
              <a:rPr lang="en-US"/>
              <a:t>CEG-SAM meeting, Moscow</a:t>
            </a:r>
            <a:r>
              <a:rPr lang="ru-RU"/>
              <a:t>, </a:t>
            </a:r>
            <a:r>
              <a:rPr lang="en-US"/>
              <a:t>Russia, September 08-09, 200</a:t>
            </a:r>
            <a:r>
              <a:rPr lang="ru-RU"/>
              <a:t>9</a:t>
            </a:r>
            <a:r>
              <a:rPr lang="en-US"/>
              <a:t>                                     </a:t>
            </a:r>
            <a:r>
              <a:rPr lang="en-GB"/>
              <a:t> </a:t>
            </a:r>
            <a:fld id="{C847B4E5-7AEB-4B3E-B5EF-689EE8871F9B}" type="slidenum">
              <a:rPr lang="en-GB"/>
              <a:pPr/>
              <a:t>20</a:t>
            </a:fld>
            <a:endParaRPr lang="en-GB"/>
          </a:p>
        </p:txBody>
      </p:sp>
      <p:sp>
        <p:nvSpPr>
          <p:cNvPr id="69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76213"/>
            <a:ext cx="7772400" cy="639762"/>
          </a:xfrm>
        </p:spPr>
        <p:txBody>
          <a:bodyPr/>
          <a:lstStyle/>
          <a:p>
            <a:r>
              <a:rPr lang="en-US" sz="2800"/>
              <a:t>Planning</a:t>
            </a:r>
            <a:endParaRPr lang="ru-RU" sz="2800"/>
          </a:p>
        </p:txBody>
      </p:sp>
      <p:sp>
        <p:nvSpPr>
          <p:cNvPr id="69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990600"/>
            <a:ext cx="7772400" cy="4114800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>
                <a:effectLst/>
              </a:rPr>
              <a:t>4 more tests are to be performed according to the Experimental Matrix of the Project </a:t>
            </a:r>
            <a:endParaRPr lang="ru-RU">
              <a:effectLst/>
            </a:endParaRPr>
          </a:p>
          <a:p>
            <a:pPr algn="just">
              <a:buFont typeface="Wingdings" pitchFamily="2" charset="2"/>
              <a:buChar char="Ø"/>
            </a:pPr>
            <a:r>
              <a:rPr lang="en-US">
                <a:effectLst/>
              </a:rPr>
              <a:t>Participants’ proposals concerning the remaining tests concretization and possible corrections to the Experimental Matrix were discussed at the last, 3</a:t>
            </a:r>
            <a:r>
              <a:rPr lang="en-US" baseline="30000">
                <a:effectLst/>
              </a:rPr>
              <a:t>rd</a:t>
            </a:r>
            <a:r>
              <a:rPr lang="en-US">
                <a:effectLst/>
              </a:rPr>
              <a:t> Meeting with collaborators </a:t>
            </a:r>
          </a:p>
          <a:p>
            <a:pPr algn="just">
              <a:buFont typeface="Wingdings" pitchFamily="2" charset="2"/>
              <a:buChar char="Ø"/>
            </a:pPr>
            <a:r>
              <a:rPr lang="en-US">
                <a:effectLst/>
              </a:rPr>
              <a:t>This discussion are continued by correspondence</a:t>
            </a:r>
            <a:endParaRPr lang="ru-RU">
              <a:effectLst/>
            </a:endParaRPr>
          </a:p>
        </p:txBody>
      </p:sp>
    </p:spTree>
  </p:cSld>
  <p:clrMapOvr>
    <a:masterClrMapping/>
  </p:clrMapOvr>
  <p:transition advClick="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16</a:t>
            </a:r>
            <a:r>
              <a:rPr lang="en-US" baseline="30000"/>
              <a:t>th </a:t>
            </a:r>
            <a:r>
              <a:rPr lang="en-US"/>
              <a:t>CEG-SAM meeting, Moscow</a:t>
            </a:r>
            <a:r>
              <a:rPr lang="ru-RU"/>
              <a:t>, </a:t>
            </a:r>
            <a:r>
              <a:rPr lang="en-US"/>
              <a:t>Russia, September 08-09, 200</a:t>
            </a:r>
            <a:r>
              <a:rPr lang="ru-RU"/>
              <a:t>9</a:t>
            </a:r>
            <a:r>
              <a:rPr lang="en-US"/>
              <a:t>                                     </a:t>
            </a:r>
            <a:r>
              <a:rPr lang="en-GB"/>
              <a:t> </a:t>
            </a:r>
            <a:fld id="{A27D4B38-5D83-4BA6-B41E-8541838E3646}" type="slidenum">
              <a:rPr lang="en-GB"/>
              <a:pPr/>
              <a:t>21</a:t>
            </a:fld>
            <a:endParaRPr lang="en-GB"/>
          </a:p>
        </p:txBody>
      </p:sp>
      <p:sp>
        <p:nvSpPr>
          <p:cNvPr id="675974" name="Rectangle 134"/>
          <p:cNvSpPr>
            <a:spLocks noGrp="1" noChangeArrowheads="1"/>
          </p:cNvSpPr>
          <p:nvPr>
            <p:ph type="title"/>
          </p:nvPr>
        </p:nvSpPr>
        <p:spPr>
          <a:xfrm>
            <a:off x="685800" y="215900"/>
            <a:ext cx="7772400" cy="639763"/>
          </a:xfrm>
        </p:spPr>
        <p:txBody>
          <a:bodyPr/>
          <a:lstStyle/>
          <a:p>
            <a:r>
              <a:rPr lang="en-US"/>
              <a:t>Reporting</a:t>
            </a:r>
            <a:endParaRPr lang="ru-RU"/>
          </a:p>
        </p:txBody>
      </p:sp>
      <p:graphicFrame>
        <p:nvGraphicFramePr>
          <p:cNvPr id="675973" name="Object 133"/>
          <p:cNvGraphicFramePr>
            <a:graphicFrameLocks noChangeAspect="1"/>
          </p:cNvGraphicFramePr>
          <p:nvPr>
            <p:ph sz="half" idx="2"/>
          </p:nvPr>
        </p:nvGraphicFramePr>
        <p:xfrm>
          <a:off x="384175" y="822325"/>
          <a:ext cx="8367713" cy="548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79" name="Документ" r:id="rId3" imgW="6109117" imgH="4002766" progId="Word.Document.8">
                  <p:embed/>
                </p:oleObj>
              </mc:Choice>
              <mc:Fallback>
                <p:oleObj name="Документ" r:id="rId3" imgW="6109117" imgH="4002766" progId="Word.Document.8">
                  <p:embed/>
                  <p:pic>
                    <p:nvPicPr>
                      <p:cNvPr id="0" name="Object 1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175" y="822325"/>
                        <a:ext cx="8367713" cy="548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978" name="Rectangle 138"/>
          <p:cNvSpPr>
            <a:spLocks noChangeArrowheads="1"/>
          </p:cNvSpPr>
          <p:nvPr/>
        </p:nvSpPr>
        <p:spPr bwMode="auto">
          <a:xfrm>
            <a:off x="444500" y="5791200"/>
            <a:ext cx="86995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600" b="0">
                <a:solidFill>
                  <a:srgbClr val="000066"/>
                </a:solidFill>
              </a:rPr>
              <a:t>  According to Export Control decision, METCOR reports will be sent to JRC ITU only</a:t>
            </a:r>
            <a:endParaRPr lang="ru-RU" sz="1600" b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advClick="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16</a:t>
            </a:r>
            <a:r>
              <a:rPr lang="en-US" baseline="30000"/>
              <a:t>th </a:t>
            </a:r>
            <a:r>
              <a:rPr lang="en-US"/>
              <a:t>CEG-SAM meeting, Moscow</a:t>
            </a:r>
            <a:r>
              <a:rPr lang="ru-RU"/>
              <a:t>, </a:t>
            </a:r>
            <a:r>
              <a:rPr lang="en-US"/>
              <a:t>Russia, September 08-09, 200</a:t>
            </a:r>
            <a:r>
              <a:rPr lang="ru-RU"/>
              <a:t>9</a:t>
            </a:r>
            <a:r>
              <a:rPr lang="en-US"/>
              <a:t>                                     </a:t>
            </a:r>
            <a:r>
              <a:rPr lang="en-GB"/>
              <a:t> </a:t>
            </a:r>
            <a:fld id="{12AEE2D6-CE80-4437-9566-E0D76CDCC359}" type="slidenum">
              <a:rPr lang="en-GB"/>
              <a:pPr/>
              <a:t>22</a:t>
            </a:fld>
            <a:endParaRPr lang="en-GB"/>
          </a:p>
        </p:txBody>
      </p:sp>
      <p:sp>
        <p:nvSpPr>
          <p:cNvPr id="68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98500" y="347663"/>
            <a:ext cx="7772400" cy="639762"/>
          </a:xfrm>
        </p:spPr>
        <p:txBody>
          <a:bodyPr/>
          <a:lstStyle/>
          <a:p>
            <a:r>
              <a:rPr lang="en-US" sz="2800"/>
              <a:t>METCOR-P publications</a:t>
            </a:r>
            <a:endParaRPr lang="ru-RU" sz="2800"/>
          </a:p>
        </p:txBody>
      </p:sp>
      <p:sp>
        <p:nvSpPr>
          <p:cNvPr id="68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6225" y="1127125"/>
            <a:ext cx="8632825" cy="5200650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spcAft>
                <a:spcPct val="45000"/>
              </a:spcAft>
              <a:buFontTx/>
              <a:buAutoNum type="arabicPeriod"/>
            </a:pPr>
            <a:r>
              <a:rPr lang="en-US" sz="1800" b="1">
                <a:effectLst/>
              </a:rPr>
              <a:t>Bechta S.V., Granovsky V</a:t>
            </a:r>
            <a:r>
              <a:rPr lang="ru-RU" sz="1800" b="1">
                <a:effectLst/>
              </a:rPr>
              <a:t>.</a:t>
            </a:r>
            <a:r>
              <a:rPr lang="en-US" sz="1800" b="1">
                <a:effectLst/>
              </a:rPr>
              <a:t>S</a:t>
            </a:r>
            <a:r>
              <a:rPr lang="ru-RU" sz="1800" b="1">
                <a:effectLst/>
              </a:rPr>
              <a:t>., </a:t>
            </a:r>
            <a:r>
              <a:rPr lang="en-US" sz="1800" b="1">
                <a:effectLst/>
              </a:rPr>
              <a:t>Khabensky V.B., Krushinov E</a:t>
            </a:r>
            <a:r>
              <a:rPr lang="ru-RU" sz="1800" b="1">
                <a:effectLst/>
              </a:rPr>
              <a:t>.</a:t>
            </a:r>
            <a:r>
              <a:rPr lang="en-US" sz="1800" b="1">
                <a:effectLst/>
              </a:rPr>
              <a:t>V</a:t>
            </a:r>
            <a:r>
              <a:rPr lang="ru-RU" sz="1800" b="1">
                <a:effectLst/>
              </a:rPr>
              <a:t>., </a:t>
            </a:r>
            <a:r>
              <a:rPr lang="en-US" sz="1800" b="1">
                <a:effectLst/>
              </a:rPr>
              <a:t>Vitol S.A., Sulatsky A.A., Gusarov V</a:t>
            </a:r>
            <a:r>
              <a:rPr lang="ru-RU" sz="1800" b="1">
                <a:effectLst/>
              </a:rPr>
              <a:t>.</a:t>
            </a:r>
            <a:r>
              <a:rPr lang="en-US" sz="1800" b="1">
                <a:effectLst/>
              </a:rPr>
              <a:t>V</a:t>
            </a:r>
            <a:r>
              <a:rPr lang="ru-RU" sz="1800" b="1">
                <a:effectLst/>
              </a:rPr>
              <a:t>., </a:t>
            </a:r>
            <a:r>
              <a:rPr lang="en-US" sz="1800" b="1">
                <a:effectLst/>
              </a:rPr>
              <a:t>Almjashev V</a:t>
            </a:r>
            <a:r>
              <a:rPr lang="ru-RU" sz="1800" b="1">
                <a:effectLst/>
              </a:rPr>
              <a:t>.</a:t>
            </a:r>
            <a:r>
              <a:rPr lang="en-US" sz="1800" b="1">
                <a:effectLst/>
              </a:rPr>
              <a:t>I</a:t>
            </a:r>
            <a:r>
              <a:rPr lang="ru-RU" sz="1800" b="1">
                <a:effectLst/>
              </a:rPr>
              <a:t>.,</a:t>
            </a:r>
            <a:r>
              <a:rPr lang="en-US" sz="1800" b="1">
                <a:effectLst/>
              </a:rPr>
              <a:t> Lopukh D</a:t>
            </a:r>
            <a:r>
              <a:rPr lang="ru-RU" sz="1800" b="1">
                <a:effectLst/>
              </a:rPr>
              <a:t>.</a:t>
            </a:r>
            <a:r>
              <a:rPr lang="en-US" sz="1800" b="1">
                <a:effectLst/>
              </a:rPr>
              <a:t>B</a:t>
            </a:r>
            <a:r>
              <a:rPr lang="ru-RU" sz="1800" b="1">
                <a:effectLst/>
              </a:rPr>
              <a:t>.,</a:t>
            </a:r>
            <a:r>
              <a:rPr lang="en-US" sz="1800" b="1">
                <a:effectLst/>
              </a:rPr>
              <a:t> Bottomley D</a:t>
            </a:r>
            <a:r>
              <a:rPr lang="ru-RU" sz="1800" b="1">
                <a:effectLst/>
              </a:rPr>
              <a:t>., </a:t>
            </a:r>
            <a:r>
              <a:rPr lang="en-US" sz="1800" b="1">
                <a:effectLst/>
              </a:rPr>
              <a:t>Fischer M</a:t>
            </a:r>
            <a:r>
              <a:rPr lang="ru-RU" sz="1800" b="1">
                <a:effectLst/>
              </a:rPr>
              <a:t>., </a:t>
            </a:r>
            <a:r>
              <a:rPr lang="en-US" sz="1800" b="1">
                <a:effectLst/>
              </a:rPr>
              <a:t>Piluso P., Miassoedov A., Tromm W</a:t>
            </a:r>
            <a:r>
              <a:rPr lang="ru-RU" sz="1800" b="1">
                <a:effectLst/>
              </a:rPr>
              <a:t>., </a:t>
            </a:r>
            <a:r>
              <a:rPr lang="en-US" sz="1800" b="1">
                <a:effectLst/>
              </a:rPr>
              <a:t>Altstadt E</a:t>
            </a:r>
            <a:r>
              <a:rPr lang="ru-RU" sz="1800" b="1">
                <a:effectLst/>
              </a:rPr>
              <a:t>., </a:t>
            </a:r>
            <a:r>
              <a:rPr lang="en-US" sz="1800" b="1">
                <a:effectLst/>
              </a:rPr>
              <a:t>Fichot F</a:t>
            </a:r>
            <a:r>
              <a:rPr lang="ru-RU" sz="1800" b="1">
                <a:effectLst/>
              </a:rPr>
              <a:t>., </a:t>
            </a:r>
            <a:r>
              <a:rPr lang="en-US" sz="1800" b="1">
                <a:effectLst/>
              </a:rPr>
              <a:t>Kymalainen O. </a:t>
            </a:r>
            <a:r>
              <a:rPr lang="en-US" sz="1800" b="1">
                <a:solidFill>
                  <a:srgbClr val="990033"/>
                </a:solidFill>
                <a:effectLst/>
              </a:rPr>
              <a:t>Interaction between Molten Corium UO</a:t>
            </a:r>
            <a:r>
              <a:rPr lang="en-US" sz="1800" b="1" baseline="-25000">
                <a:solidFill>
                  <a:srgbClr val="990033"/>
                </a:solidFill>
                <a:effectLst/>
              </a:rPr>
              <a:t>2+x</a:t>
            </a:r>
            <a:r>
              <a:rPr lang="en-US" sz="1800" b="1">
                <a:solidFill>
                  <a:srgbClr val="990033"/>
                </a:solidFill>
                <a:effectLst/>
              </a:rPr>
              <a:t>-ZrO</a:t>
            </a:r>
            <a:r>
              <a:rPr lang="en-US" sz="1800" b="1" baseline="-25000">
                <a:solidFill>
                  <a:srgbClr val="990033"/>
                </a:solidFill>
                <a:effectLst/>
              </a:rPr>
              <a:t>2</a:t>
            </a:r>
            <a:r>
              <a:rPr lang="en-US" sz="1800" b="1">
                <a:solidFill>
                  <a:srgbClr val="990033"/>
                </a:solidFill>
                <a:effectLst/>
              </a:rPr>
              <a:t>-FeO</a:t>
            </a:r>
            <a:r>
              <a:rPr lang="en-US" sz="1800" b="1" baseline="-25000">
                <a:solidFill>
                  <a:srgbClr val="990033"/>
                </a:solidFill>
                <a:effectLst/>
              </a:rPr>
              <a:t>y</a:t>
            </a:r>
            <a:r>
              <a:rPr lang="en-US" sz="1800" b="1">
                <a:solidFill>
                  <a:srgbClr val="990033"/>
                </a:solidFill>
                <a:effectLst/>
              </a:rPr>
              <a:t> and VVER Vessel Steel</a:t>
            </a:r>
            <a:r>
              <a:rPr lang="en-US" sz="1800" b="1">
                <a:effectLst/>
              </a:rPr>
              <a:t> // Proceeding of ICAPP’08, Anaheim, CA USA, June 8-12, 2008, Paper 8052.</a:t>
            </a:r>
          </a:p>
          <a:p>
            <a:pPr marL="457200" indent="-457200">
              <a:lnSpc>
                <a:spcPct val="80000"/>
              </a:lnSpc>
              <a:spcAft>
                <a:spcPct val="45000"/>
              </a:spcAft>
              <a:buFontTx/>
              <a:buAutoNum type="arabicPeriod"/>
            </a:pPr>
            <a:r>
              <a:rPr lang="en-US" sz="1800" b="1">
                <a:effectLst/>
              </a:rPr>
              <a:t>Bechta S.V., Granovsky V</a:t>
            </a:r>
            <a:r>
              <a:rPr lang="ru-RU" sz="1800" b="1">
                <a:effectLst/>
              </a:rPr>
              <a:t>.</a:t>
            </a:r>
            <a:r>
              <a:rPr lang="en-US" sz="1800" b="1">
                <a:effectLst/>
              </a:rPr>
              <a:t>S</a:t>
            </a:r>
            <a:r>
              <a:rPr lang="ru-RU" sz="1800" b="1">
                <a:effectLst/>
              </a:rPr>
              <a:t>., </a:t>
            </a:r>
            <a:r>
              <a:rPr lang="en-US" sz="1800" b="1">
                <a:effectLst/>
              </a:rPr>
              <a:t>Khabensky V.B., Krushinov E</a:t>
            </a:r>
            <a:r>
              <a:rPr lang="ru-RU" sz="1800" b="1">
                <a:effectLst/>
              </a:rPr>
              <a:t>.</a:t>
            </a:r>
            <a:r>
              <a:rPr lang="en-US" sz="1800" b="1">
                <a:effectLst/>
              </a:rPr>
              <a:t>V</a:t>
            </a:r>
            <a:r>
              <a:rPr lang="ru-RU" sz="1800" b="1">
                <a:effectLst/>
              </a:rPr>
              <a:t>., </a:t>
            </a:r>
            <a:r>
              <a:rPr lang="en-US" sz="1800" b="1">
                <a:effectLst/>
              </a:rPr>
              <a:t>Vitol S.A., Sulatsky A.A., Gusarov V</a:t>
            </a:r>
            <a:r>
              <a:rPr lang="ru-RU" sz="1800" b="1">
                <a:effectLst/>
              </a:rPr>
              <a:t>.</a:t>
            </a:r>
            <a:r>
              <a:rPr lang="en-US" sz="1800" b="1">
                <a:effectLst/>
              </a:rPr>
              <a:t>V</a:t>
            </a:r>
            <a:r>
              <a:rPr lang="ru-RU" sz="1800" b="1">
                <a:effectLst/>
              </a:rPr>
              <a:t>., </a:t>
            </a:r>
            <a:r>
              <a:rPr lang="en-US" sz="1800" b="1">
                <a:effectLst/>
              </a:rPr>
              <a:t>Almjashev V</a:t>
            </a:r>
            <a:r>
              <a:rPr lang="ru-RU" sz="1800" b="1">
                <a:effectLst/>
              </a:rPr>
              <a:t>.</a:t>
            </a:r>
            <a:r>
              <a:rPr lang="en-US" sz="1800" b="1">
                <a:effectLst/>
              </a:rPr>
              <a:t>I</a:t>
            </a:r>
            <a:r>
              <a:rPr lang="ru-RU" sz="1800" b="1">
                <a:effectLst/>
              </a:rPr>
              <a:t>.,</a:t>
            </a:r>
            <a:r>
              <a:rPr lang="ru-RU" sz="1800" b="1"/>
              <a:t> </a:t>
            </a:r>
            <a:r>
              <a:rPr lang="en-US" sz="1800" b="1">
                <a:effectLst/>
              </a:rPr>
              <a:t>Mezentseva L</a:t>
            </a:r>
            <a:r>
              <a:rPr lang="ru-RU" sz="1800" b="1">
                <a:effectLst/>
              </a:rPr>
              <a:t>.</a:t>
            </a:r>
            <a:r>
              <a:rPr lang="en-US" sz="1800" b="1">
                <a:effectLst/>
              </a:rPr>
              <a:t>P</a:t>
            </a:r>
            <a:r>
              <a:rPr lang="ru-RU" sz="1800" b="1">
                <a:effectLst/>
              </a:rPr>
              <a:t>., </a:t>
            </a:r>
            <a:r>
              <a:rPr lang="en-US" sz="1800" b="1">
                <a:effectLst/>
              </a:rPr>
              <a:t>Krushinov E</a:t>
            </a:r>
            <a:r>
              <a:rPr lang="ru-RU" sz="1800" b="1">
                <a:effectLst/>
              </a:rPr>
              <a:t>.</a:t>
            </a:r>
            <a:r>
              <a:rPr lang="en-US" sz="1800" b="1">
                <a:effectLst/>
              </a:rPr>
              <a:t>V</a:t>
            </a:r>
            <a:r>
              <a:rPr lang="ru-RU" sz="1800" b="1">
                <a:effectLst/>
              </a:rPr>
              <a:t>., </a:t>
            </a:r>
            <a:r>
              <a:rPr lang="en-US" sz="1800" b="1">
                <a:effectLst/>
              </a:rPr>
              <a:t>Kotova S.Yu., Kosarevsky R.A., Barrachin M</a:t>
            </a:r>
            <a:r>
              <a:rPr lang="ru-RU" sz="1800" b="1">
                <a:effectLst/>
              </a:rPr>
              <a:t>., </a:t>
            </a:r>
            <a:r>
              <a:rPr lang="en-US" sz="1800" b="1">
                <a:effectLst/>
              </a:rPr>
              <a:t>Bottomley D</a:t>
            </a:r>
            <a:r>
              <a:rPr lang="ru-RU" sz="1800" b="1">
                <a:effectLst/>
              </a:rPr>
              <a:t>., </a:t>
            </a:r>
            <a:r>
              <a:rPr lang="en-US" sz="1800" b="1">
                <a:effectLst/>
              </a:rPr>
              <a:t>Fischer M</a:t>
            </a:r>
            <a:r>
              <a:rPr lang="ru-RU" sz="1800" b="1">
                <a:effectLst/>
              </a:rPr>
              <a:t>.,</a:t>
            </a:r>
            <a:r>
              <a:rPr lang="en-US" sz="1800" b="1">
                <a:effectLst/>
              </a:rPr>
              <a:t> Fichot F</a:t>
            </a:r>
            <a:r>
              <a:rPr lang="ru-RU" sz="1800" b="1">
                <a:effectLst/>
              </a:rPr>
              <a:t>. </a:t>
            </a:r>
            <a:r>
              <a:rPr lang="en-US" sz="1800" b="1">
                <a:solidFill>
                  <a:srgbClr val="990033"/>
                </a:solidFill>
                <a:effectLst/>
              </a:rPr>
              <a:t>Corium Phase Equilibria from MASCA, METCOR and CORPHAD Results</a:t>
            </a:r>
            <a:r>
              <a:rPr lang="en-US" sz="1800" b="1">
                <a:effectLst/>
              </a:rPr>
              <a:t> // Nucl. Eng. and Design, 238, p. 2761-2771 (2008).</a:t>
            </a:r>
          </a:p>
          <a:p>
            <a:pPr marL="457200" indent="-457200">
              <a:lnSpc>
                <a:spcPct val="80000"/>
              </a:lnSpc>
              <a:spcAft>
                <a:spcPct val="45000"/>
              </a:spcAft>
              <a:buFontTx/>
              <a:buAutoNum type="arabicPeriod"/>
            </a:pPr>
            <a:r>
              <a:rPr lang="en-US" sz="1800" b="1">
                <a:effectLst/>
              </a:rPr>
              <a:t>Bechta S.V., Granovsky V</a:t>
            </a:r>
            <a:r>
              <a:rPr lang="ru-RU" sz="1800" b="1">
                <a:effectLst/>
              </a:rPr>
              <a:t>.</a:t>
            </a:r>
            <a:r>
              <a:rPr lang="en-US" sz="1800" b="1">
                <a:effectLst/>
              </a:rPr>
              <a:t>S</a:t>
            </a:r>
            <a:r>
              <a:rPr lang="ru-RU" sz="1800" b="1">
                <a:effectLst/>
              </a:rPr>
              <a:t>., </a:t>
            </a:r>
            <a:r>
              <a:rPr lang="en-US" sz="1800" b="1">
                <a:effectLst/>
              </a:rPr>
              <a:t>Khabensky V.B., Krushinov E</a:t>
            </a:r>
            <a:r>
              <a:rPr lang="ru-RU" sz="1800" b="1">
                <a:effectLst/>
              </a:rPr>
              <a:t>.</a:t>
            </a:r>
            <a:r>
              <a:rPr lang="en-US" sz="1800" b="1">
                <a:effectLst/>
              </a:rPr>
              <a:t>V</a:t>
            </a:r>
            <a:r>
              <a:rPr lang="ru-RU" sz="1800" b="1">
                <a:effectLst/>
              </a:rPr>
              <a:t>., </a:t>
            </a:r>
            <a:r>
              <a:rPr lang="en-US" sz="1800" b="1">
                <a:effectLst/>
              </a:rPr>
              <a:t>Vitol S.A., Sulatsky A.A., Gusarov V</a:t>
            </a:r>
            <a:r>
              <a:rPr lang="ru-RU" sz="1800" b="1">
                <a:effectLst/>
              </a:rPr>
              <a:t>.</a:t>
            </a:r>
            <a:r>
              <a:rPr lang="en-US" sz="1800" b="1">
                <a:effectLst/>
              </a:rPr>
              <a:t>V</a:t>
            </a:r>
            <a:r>
              <a:rPr lang="ru-RU" sz="1800" b="1">
                <a:effectLst/>
              </a:rPr>
              <a:t>., </a:t>
            </a:r>
            <a:r>
              <a:rPr lang="en-US" sz="1800" b="1">
                <a:effectLst/>
              </a:rPr>
              <a:t>Almjashev V</a:t>
            </a:r>
            <a:r>
              <a:rPr lang="ru-RU" sz="1800" b="1">
                <a:effectLst/>
              </a:rPr>
              <a:t>.</a:t>
            </a:r>
            <a:r>
              <a:rPr lang="en-US" sz="1800" b="1">
                <a:effectLst/>
              </a:rPr>
              <a:t>I</a:t>
            </a:r>
            <a:r>
              <a:rPr lang="ru-RU" sz="1800" b="1">
                <a:effectLst/>
              </a:rPr>
              <a:t>.,</a:t>
            </a:r>
            <a:r>
              <a:rPr lang="en-US" sz="1800" b="1">
                <a:effectLst/>
              </a:rPr>
              <a:t> Lopukh D</a:t>
            </a:r>
            <a:r>
              <a:rPr lang="ru-RU" sz="1800" b="1">
                <a:effectLst/>
              </a:rPr>
              <a:t>.</a:t>
            </a:r>
            <a:r>
              <a:rPr lang="en-US" sz="1800" b="1">
                <a:effectLst/>
              </a:rPr>
              <a:t>B</a:t>
            </a:r>
            <a:r>
              <a:rPr lang="ru-RU" sz="1800" b="1">
                <a:effectLst/>
              </a:rPr>
              <a:t>.,</a:t>
            </a:r>
            <a:r>
              <a:rPr lang="en-US" sz="1800" b="1">
                <a:effectLst/>
              </a:rPr>
              <a:t> Bottomley D</a:t>
            </a:r>
            <a:r>
              <a:rPr lang="ru-RU" sz="1800" b="1">
                <a:effectLst/>
              </a:rPr>
              <a:t>., </a:t>
            </a:r>
            <a:r>
              <a:rPr lang="en-US" sz="1800" b="1">
                <a:effectLst/>
              </a:rPr>
              <a:t>Fischer M</a:t>
            </a:r>
            <a:r>
              <a:rPr lang="ru-RU" sz="1800" b="1">
                <a:effectLst/>
              </a:rPr>
              <a:t>., </a:t>
            </a:r>
            <a:r>
              <a:rPr lang="en-US" sz="1800" b="1">
                <a:effectLst/>
              </a:rPr>
              <a:t>Piluso P., Miassoedov A., Tromm W</a:t>
            </a:r>
            <a:r>
              <a:rPr lang="ru-RU" sz="1800" b="1">
                <a:effectLst/>
              </a:rPr>
              <a:t>., </a:t>
            </a:r>
            <a:r>
              <a:rPr lang="en-US" sz="1800" b="1">
                <a:effectLst/>
              </a:rPr>
              <a:t>Altstadt E</a:t>
            </a:r>
            <a:r>
              <a:rPr lang="ru-RU" sz="1800" b="1">
                <a:effectLst/>
              </a:rPr>
              <a:t>., </a:t>
            </a:r>
            <a:r>
              <a:rPr lang="en-US" sz="1800" b="1">
                <a:effectLst/>
              </a:rPr>
              <a:t>Fichot F</a:t>
            </a:r>
            <a:r>
              <a:rPr lang="ru-RU" sz="1800" b="1">
                <a:effectLst/>
              </a:rPr>
              <a:t>., </a:t>
            </a:r>
            <a:r>
              <a:rPr lang="en-US" sz="1800" b="1">
                <a:effectLst/>
              </a:rPr>
              <a:t>Kymalainen O. </a:t>
            </a:r>
            <a:r>
              <a:rPr lang="en-US" sz="1800" b="1">
                <a:solidFill>
                  <a:srgbClr val="990033"/>
                </a:solidFill>
                <a:effectLst/>
              </a:rPr>
              <a:t>VVER Vessel Steel Corrosion at Interaction with Molten Corium in Oxidizing Atmosphere</a:t>
            </a:r>
            <a:r>
              <a:rPr lang="en-US" sz="1800" b="1">
                <a:effectLst/>
              </a:rPr>
              <a:t> //</a:t>
            </a:r>
            <a:r>
              <a:rPr lang="ru-RU" sz="1800" b="1">
                <a:solidFill>
                  <a:schemeClr val="accent2"/>
                </a:solidFill>
                <a:effectLst/>
              </a:rPr>
              <a:t> </a:t>
            </a:r>
            <a:r>
              <a:rPr lang="en-US" sz="1800" b="1">
                <a:effectLst/>
              </a:rPr>
              <a:t>Nucl. Eng. and Design, 239</a:t>
            </a:r>
            <a:r>
              <a:rPr lang="ru-RU" sz="1800" b="1">
                <a:effectLst/>
              </a:rPr>
              <a:t> (2009)</a:t>
            </a:r>
            <a:r>
              <a:rPr lang="en-US" sz="1800" b="1">
                <a:effectLst/>
              </a:rPr>
              <a:t>, </a:t>
            </a:r>
            <a:r>
              <a:rPr lang="ru-RU" sz="1800" b="1">
                <a:effectLst/>
              </a:rPr>
              <a:t/>
            </a:r>
            <a:br>
              <a:rPr lang="ru-RU" sz="1800" b="1">
                <a:effectLst/>
              </a:rPr>
            </a:br>
            <a:r>
              <a:rPr lang="en-US" sz="1800" b="1">
                <a:effectLst/>
              </a:rPr>
              <a:t>p. 1103-1112.</a:t>
            </a:r>
          </a:p>
          <a:p>
            <a:pPr marL="457200" indent="-457200">
              <a:lnSpc>
                <a:spcPct val="80000"/>
              </a:lnSpc>
              <a:buFontTx/>
              <a:buNone/>
            </a:pPr>
            <a:r>
              <a:rPr lang="ru-RU" sz="1800" b="1">
                <a:solidFill>
                  <a:schemeClr val="accent2"/>
                </a:solidFill>
                <a:effectLst/>
              </a:rPr>
              <a:t> </a:t>
            </a:r>
          </a:p>
          <a:p>
            <a:pPr marL="457200" indent="-457200">
              <a:lnSpc>
                <a:spcPct val="80000"/>
              </a:lnSpc>
              <a:buFontTx/>
              <a:buNone/>
            </a:pPr>
            <a:r>
              <a:rPr lang="en-US" sz="1800" b="1">
                <a:effectLst/>
              </a:rPr>
              <a:t> </a:t>
            </a:r>
            <a:endParaRPr lang="ru-RU" sz="1800" b="1">
              <a:effectLst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16</a:t>
            </a:r>
            <a:r>
              <a:rPr lang="en-US" baseline="30000"/>
              <a:t>th </a:t>
            </a:r>
            <a:r>
              <a:rPr lang="en-US"/>
              <a:t>CEG-SAM meeting, Moscow</a:t>
            </a:r>
            <a:r>
              <a:rPr lang="ru-RU"/>
              <a:t>, </a:t>
            </a:r>
            <a:r>
              <a:rPr lang="en-US"/>
              <a:t>Russia, September 08-09, 200</a:t>
            </a:r>
            <a:r>
              <a:rPr lang="ru-RU"/>
              <a:t>9</a:t>
            </a:r>
            <a:r>
              <a:rPr lang="en-US"/>
              <a:t>                                     </a:t>
            </a:r>
            <a:r>
              <a:rPr lang="en-GB"/>
              <a:t> </a:t>
            </a:r>
            <a:fld id="{758DAE8B-172C-4827-A9E9-860DD0E736FD}" type="slidenum">
              <a:rPr lang="en-GB"/>
              <a:pPr/>
              <a:t>23</a:t>
            </a:fld>
            <a:endParaRPr lang="en-GB"/>
          </a:p>
        </p:txBody>
      </p:sp>
      <p:sp>
        <p:nvSpPr>
          <p:cNvPr id="68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METCOR-P publications (2)</a:t>
            </a:r>
            <a:endParaRPr lang="ru-RU" sz="2800"/>
          </a:p>
        </p:txBody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ct val="55000"/>
              </a:spcAft>
              <a:buFontTx/>
              <a:buNone/>
            </a:pPr>
            <a:r>
              <a:rPr lang="en-US" sz="1800" b="1">
                <a:effectLst/>
              </a:rPr>
              <a:t>4.	Bechta S.V., Granovsky V</a:t>
            </a:r>
            <a:r>
              <a:rPr lang="ru-RU" sz="1800" b="1">
                <a:effectLst/>
              </a:rPr>
              <a:t>.</a:t>
            </a:r>
            <a:r>
              <a:rPr lang="en-US" sz="1800" b="1">
                <a:effectLst/>
              </a:rPr>
              <a:t>S</a:t>
            </a:r>
            <a:r>
              <a:rPr lang="ru-RU" sz="1800" b="1">
                <a:effectLst/>
              </a:rPr>
              <a:t>., </a:t>
            </a:r>
            <a:r>
              <a:rPr lang="en-US" sz="1800" b="1">
                <a:effectLst/>
              </a:rPr>
              <a:t>Khabensky V.B. et.al. </a:t>
            </a:r>
            <a:r>
              <a:rPr lang="en-US" sz="1800" b="1">
                <a:solidFill>
                  <a:srgbClr val="990033"/>
                </a:solidFill>
                <a:effectLst/>
              </a:rPr>
              <a:t>VVER Steel Corrosion during In-Vessel Retention of Corium Melt </a:t>
            </a:r>
            <a:r>
              <a:rPr lang="en-US" sz="1800" b="1">
                <a:effectLst/>
              </a:rPr>
              <a:t>// Proceeding of the 3</a:t>
            </a:r>
            <a:r>
              <a:rPr lang="en-US" sz="1800" b="1" baseline="30000">
                <a:effectLst/>
              </a:rPr>
              <a:t>rd</a:t>
            </a:r>
            <a:r>
              <a:rPr lang="en-US" sz="1800" b="1">
                <a:effectLst/>
              </a:rPr>
              <a:t> European Review Meeting on Severe Accident Research (ERMSAR 2008), Paper 2.7, Nesseber, Bulgaria, September 23-25 (2008).</a:t>
            </a:r>
          </a:p>
          <a:p>
            <a:pPr>
              <a:spcAft>
                <a:spcPct val="55000"/>
              </a:spcAft>
              <a:buFontTx/>
              <a:buNone/>
            </a:pPr>
            <a:r>
              <a:rPr lang="en-US" sz="1800" b="1">
                <a:effectLst/>
              </a:rPr>
              <a:t>5.	 Bechta S.V., Granovsky V</a:t>
            </a:r>
            <a:r>
              <a:rPr lang="ru-RU" sz="1800" b="1">
                <a:effectLst/>
              </a:rPr>
              <a:t>.</a:t>
            </a:r>
            <a:r>
              <a:rPr lang="en-US" sz="1800" b="1">
                <a:effectLst/>
              </a:rPr>
              <a:t>S</a:t>
            </a:r>
            <a:r>
              <a:rPr lang="ru-RU" sz="1800" b="1">
                <a:effectLst/>
              </a:rPr>
              <a:t>., </a:t>
            </a:r>
            <a:r>
              <a:rPr lang="en-US" sz="1800" b="1">
                <a:effectLst/>
              </a:rPr>
              <a:t>Khabensky V.B. et.al. </a:t>
            </a:r>
            <a:r>
              <a:rPr lang="en-US" sz="1800" b="1">
                <a:solidFill>
                  <a:srgbClr val="990033"/>
                </a:solidFill>
                <a:effectLst/>
              </a:rPr>
              <a:t>Interaction between Molten Corium UO</a:t>
            </a:r>
            <a:r>
              <a:rPr lang="en-US" sz="1800" b="1" baseline="-25000">
                <a:solidFill>
                  <a:srgbClr val="990033"/>
                </a:solidFill>
                <a:effectLst/>
              </a:rPr>
              <a:t>2+x</a:t>
            </a:r>
            <a:r>
              <a:rPr lang="en-US" sz="1800" b="1">
                <a:solidFill>
                  <a:srgbClr val="990033"/>
                </a:solidFill>
                <a:effectLst/>
              </a:rPr>
              <a:t>-ZrO</a:t>
            </a:r>
            <a:r>
              <a:rPr lang="en-US" sz="1800" b="1" baseline="-25000">
                <a:solidFill>
                  <a:srgbClr val="990033"/>
                </a:solidFill>
                <a:effectLst/>
              </a:rPr>
              <a:t>2</a:t>
            </a:r>
            <a:r>
              <a:rPr lang="en-US" sz="1800" b="1">
                <a:solidFill>
                  <a:srgbClr val="990033"/>
                </a:solidFill>
                <a:effectLst/>
              </a:rPr>
              <a:t>-FeO</a:t>
            </a:r>
            <a:r>
              <a:rPr lang="en-US" sz="1800" b="1" baseline="-25000">
                <a:solidFill>
                  <a:srgbClr val="990033"/>
                </a:solidFill>
                <a:effectLst/>
              </a:rPr>
              <a:t>y</a:t>
            </a:r>
            <a:r>
              <a:rPr lang="en-US" sz="1800" b="1">
                <a:solidFill>
                  <a:srgbClr val="990033"/>
                </a:solidFill>
                <a:effectLst/>
              </a:rPr>
              <a:t> and VVER Vessel Steel</a:t>
            </a:r>
            <a:r>
              <a:rPr lang="en-US" sz="1800" b="1">
                <a:effectLst/>
              </a:rPr>
              <a:t> // J. Nucl. Technology (in press), Manuscript Number: 08110 (2008). </a:t>
            </a:r>
            <a:endParaRPr lang="ru-RU" sz="1800" b="1">
              <a:effectLst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16</a:t>
            </a:r>
            <a:r>
              <a:rPr lang="en-US" baseline="30000"/>
              <a:t>th </a:t>
            </a:r>
            <a:r>
              <a:rPr lang="en-US"/>
              <a:t>CEG-SAM meeting, Moscow</a:t>
            </a:r>
            <a:r>
              <a:rPr lang="ru-RU"/>
              <a:t>, </a:t>
            </a:r>
            <a:r>
              <a:rPr lang="en-US"/>
              <a:t>Russia, September 08-09, 200</a:t>
            </a:r>
            <a:r>
              <a:rPr lang="ru-RU"/>
              <a:t>9</a:t>
            </a:r>
            <a:r>
              <a:rPr lang="en-US"/>
              <a:t>                                     </a:t>
            </a:r>
            <a:r>
              <a:rPr lang="en-GB"/>
              <a:t> </a:t>
            </a:r>
            <a:fld id="{38749111-3E90-4FD4-8665-28F4156EA7FB}" type="slidenum">
              <a:rPr lang="en-GB"/>
              <a:pPr/>
              <a:t>3</a:t>
            </a:fld>
            <a:endParaRPr lang="en-GB"/>
          </a:p>
        </p:txBody>
      </p:sp>
      <p:sp>
        <p:nvSpPr>
          <p:cNvPr id="6256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defTabSz="914400"/>
            <a:r>
              <a:rPr lang="en-GB">
                <a:cs typeface="Times New Roman" pitchFamily="18" charset="0"/>
              </a:rPr>
              <a:t>METCOR-P project general information </a:t>
            </a:r>
          </a:p>
        </p:txBody>
      </p:sp>
      <p:sp>
        <p:nvSpPr>
          <p:cNvPr id="625667" name="Rectangle 3"/>
          <p:cNvSpPr>
            <a:spLocks noChangeArrowheads="1"/>
          </p:cNvSpPr>
          <p:nvPr/>
        </p:nvSpPr>
        <p:spPr bwMode="auto">
          <a:xfrm>
            <a:off x="1868488" y="654050"/>
            <a:ext cx="5908675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/>
          <a:lstStyle/>
          <a:p>
            <a:pPr marL="342900" indent="-342900" eaLnBrk="1" hangingPunct="1">
              <a:spcBef>
                <a:spcPct val="20000"/>
              </a:spcBef>
              <a:buSzPct val="85000"/>
            </a:pPr>
            <a:r>
              <a:rPr lang="en-GB" sz="2000">
                <a:solidFill>
                  <a:srgbClr val="000066"/>
                </a:solidFill>
                <a:cs typeface="Times New Roman" pitchFamily="18" charset="0"/>
              </a:rPr>
              <a:t>Project participants and coordination</a:t>
            </a:r>
          </a:p>
        </p:txBody>
      </p:sp>
      <p:sp>
        <p:nvSpPr>
          <p:cNvPr id="625668" name="Rectangle 4"/>
          <p:cNvSpPr>
            <a:spLocks noChangeArrowheads="1"/>
          </p:cNvSpPr>
          <p:nvPr/>
        </p:nvSpPr>
        <p:spPr bwMode="auto">
          <a:xfrm>
            <a:off x="1287463" y="2617788"/>
            <a:ext cx="1096962" cy="51593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91424" tIns="45712" rIns="91424" bIns="45712"/>
          <a:lstStyle/>
          <a:p>
            <a:r>
              <a:rPr lang="en-GB" sz="1200"/>
              <a:t>ISTC, </a:t>
            </a:r>
            <a:r>
              <a:rPr lang="en-GB" sz="1200" b="0"/>
              <a:t>Moscow</a:t>
            </a:r>
          </a:p>
        </p:txBody>
      </p:sp>
      <p:sp>
        <p:nvSpPr>
          <p:cNvPr id="625669" name="Rectangle 5"/>
          <p:cNvSpPr>
            <a:spLocks noChangeArrowheads="1"/>
          </p:cNvSpPr>
          <p:nvPr/>
        </p:nvSpPr>
        <p:spPr bwMode="auto">
          <a:xfrm>
            <a:off x="1431925" y="1585913"/>
            <a:ext cx="974725" cy="5175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91424" tIns="45712" rIns="91424" bIns="45712"/>
          <a:lstStyle/>
          <a:p>
            <a:r>
              <a:rPr lang="en-GB" sz="1200"/>
              <a:t>FZK, </a:t>
            </a:r>
            <a:r>
              <a:rPr lang="en-GB" sz="1200" b="0"/>
              <a:t>Germany</a:t>
            </a:r>
          </a:p>
        </p:txBody>
      </p:sp>
      <p:sp>
        <p:nvSpPr>
          <p:cNvPr id="625670" name="Rectangle 6"/>
          <p:cNvSpPr>
            <a:spLocks noChangeArrowheads="1"/>
          </p:cNvSpPr>
          <p:nvPr/>
        </p:nvSpPr>
        <p:spPr bwMode="auto">
          <a:xfrm>
            <a:off x="3425825" y="1595438"/>
            <a:ext cx="881063" cy="5175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91424" tIns="45712" rIns="91424" bIns="45712"/>
          <a:lstStyle/>
          <a:p>
            <a:r>
              <a:rPr lang="en-GB" sz="1200"/>
              <a:t>JRC ITU, </a:t>
            </a:r>
          </a:p>
          <a:p>
            <a:r>
              <a:rPr lang="en-GB" sz="1200" b="0"/>
              <a:t>EU</a:t>
            </a:r>
          </a:p>
        </p:txBody>
      </p:sp>
      <p:sp>
        <p:nvSpPr>
          <p:cNvPr id="625671" name="Rectangle 7"/>
          <p:cNvSpPr>
            <a:spLocks noChangeArrowheads="1"/>
          </p:cNvSpPr>
          <p:nvPr/>
        </p:nvSpPr>
        <p:spPr bwMode="auto">
          <a:xfrm>
            <a:off x="4373563" y="1609725"/>
            <a:ext cx="931862" cy="5175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91424" tIns="45712" rIns="91424" bIns="45712"/>
          <a:lstStyle/>
          <a:p>
            <a:r>
              <a:rPr lang="en-GB" sz="1200"/>
              <a:t>CEA,</a:t>
            </a:r>
          </a:p>
          <a:p>
            <a:r>
              <a:rPr lang="en-GB" sz="1200" b="0"/>
              <a:t>France</a:t>
            </a:r>
          </a:p>
        </p:txBody>
      </p:sp>
      <p:sp>
        <p:nvSpPr>
          <p:cNvPr id="625672" name="Rectangle 8"/>
          <p:cNvSpPr>
            <a:spLocks noChangeArrowheads="1"/>
          </p:cNvSpPr>
          <p:nvPr/>
        </p:nvSpPr>
        <p:spPr bwMode="auto">
          <a:xfrm>
            <a:off x="1400175" y="1212850"/>
            <a:ext cx="5586413" cy="3873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91424" tIns="45712" rIns="91424" bIns="45712"/>
          <a:lstStyle/>
          <a:p>
            <a:pPr algn="ctr"/>
            <a:r>
              <a:rPr lang="en-GB" sz="1200"/>
              <a:t>Collaborators</a:t>
            </a:r>
          </a:p>
        </p:txBody>
      </p:sp>
      <p:sp>
        <p:nvSpPr>
          <p:cNvPr id="625673" name="Rectangle 9"/>
          <p:cNvSpPr>
            <a:spLocks noChangeArrowheads="1"/>
          </p:cNvSpPr>
          <p:nvPr/>
        </p:nvSpPr>
        <p:spPr bwMode="auto">
          <a:xfrm>
            <a:off x="3479800" y="2635250"/>
            <a:ext cx="1811338" cy="4032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91424" tIns="45712" rIns="91424" bIns="45712"/>
          <a:lstStyle/>
          <a:p>
            <a:r>
              <a:rPr lang="en-GB" sz="1200"/>
              <a:t>Steering committee</a:t>
            </a:r>
          </a:p>
        </p:txBody>
      </p:sp>
      <p:sp>
        <p:nvSpPr>
          <p:cNvPr id="625674" name="Rectangle 10"/>
          <p:cNvSpPr>
            <a:spLocks noChangeArrowheads="1"/>
          </p:cNvSpPr>
          <p:nvPr/>
        </p:nvSpPr>
        <p:spPr bwMode="auto">
          <a:xfrm>
            <a:off x="1897063" y="3540125"/>
            <a:ext cx="5237162" cy="3873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91424" tIns="45712" rIns="91424" bIns="45712"/>
          <a:lstStyle/>
          <a:p>
            <a:r>
              <a:rPr lang="en-GB" sz="1200"/>
              <a:t>Operation Agent: A.P. Alexandrov RIT, </a:t>
            </a:r>
            <a:r>
              <a:rPr lang="en-GB" sz="1200" b="0"/>
              <a:t>Russia</a:t>
            </a:r>
          </a:p>
          <a:p>
            <a:pPr algn="ctr"/>
            <a:endParaRPr lang="en-GB" sz="1200" b="0"/>
          </a:p>
        </p:txBody>
      </p:sp>
      <p:sp>
        <p:nvSpPr>
          <p:cNvPr id="625675" name="Rectangle 11"/>
          <p:cNvSpPr>
            <a:spLocks noChangeArrowheads="1"/>
          </p:cNvSpPr>
          <p:nvPr/>
        </p:nvSpPr>
        <p:spPr bwMode="auto">
          <a:xfrm>
            <a:off x="1287463" y="2359025"/>
            <a:ext cx="1096962" cy="25876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91424" tIns="45712" rIns="91424" bIns="45712"/>
          <a:lstStyle/>
          <a:p>
            <a:r>
              <a:rPr lang="en-GB" sz="1200" b="0"/>
              <a:t>Coordinator </a:t>
            </a:r>
          </a:p>
        </p:txBody>
      </p:sp>
      <p:sp>
        <p:nvSpPr>
          <p:cNvPr id="625676" name="Line 12"/>
          <p:cNvSpPr>
            <a:spLocks noChangeShapeType="1"/>
          </p:cNvSpPr>
          <p:nvPr/>
        </p:nvSpPr>
        <p:spPr bwMode="auto">
          <a:xfrm>
            <a:off x="1774825" y="3133725"/>
            <a:ext cx="122238" cy="406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625677" name="Line 13"/>
          <p:cNvSpPr>
            <a:spLocks noChangeShapeType="1"/>
          </p:cNvSpPr>
          <p:nvPr/>
        </p:nvSpPr>
        <p:spPr bwMode="auto">
          <a:xfrm flipH="1">
            <a:off x="4332288" y="2117725"/>
            <a:ext cx="487362" cy="517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625678" name="Line 14"/>
          <p:cNvSpPr>
            <a:spLocks noChangeShapeType="1"/>
          </p:cNvSpPr>
          <p:nvPr/>
        </p:nvSpPr>
        <p:spPr bwMode="auto">
          <a:xfrm>
            <a:off x="3967163" y="2100263"/>
            <a:ext cx="242887" cy="534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625679" name="Line 15"/>
          <p:cNvSpPr>
            <a:spLocks noChangeShapeType="1"/>
          </p:cNvSpPr>
          <p:nvPr/>
        </p:nvSpPr>
        <p:spPr bwMode="auto">
          <a:xfrm flipH="1">
            <a:off x="4697413" y="2100263"/>
            <a:ext cx="1096962" cy="534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625680" name="Line 16"/>
          <p:cNvSpPr>
            <a:spLocks noChangeShapeType="1"/>
          </p:cNvSpPr>
          <p:nvPr/>
        </p:nvSpPr>
        <p:spPr bwMode="auto">
          <a:xfrm>
            <a:off x="2289175" y="2117725"/>
            <a:ext cx="1433513" cy="517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625681" name="Line 17"/>
          <p:cNvSpPr>
            <a:spLocks noChangeShapeType="1"/>
          </p:cNvSpPr>
          <p:nvPr/>
        </p:nvSpPr>
        <p:spPr bwMode="auto">
          <a:xfrm>
            <a:off x="4210050" y="3022600"/>
            <a:ext cx="1588" cy="517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625682" name="Line 18"/>
          <p:cNvSpPr>
            <a:spLocks noChangeShapeType="1"/>
          </p:cNvSpPr>
          <p:nvPr/>
        </p:nvSpPr>
        <p:spPr bwMode="auto">
          <a:xfrm flipH="1">
            <a:off x="1287463" y="1512888"/>
            <a:ext cx="138112" cy="8461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625683" name="Rectangle 19"/>
          <p:cNvSpPr>
            <a:spLocks noChangeArrowheads="1"/>
          </p:cNvSpPr>
          <p:nvPr/>
        </p:nvSpPr>
        <p:spPr bwMode="auto">
          <a:xfrm>
            <a:off x="5449888" y="1617663"/>
            <a:ext cx="1144587" cy="50958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45712" rIns="0" bIns="45712"/>
          <a:lstStyle/>
          <a:p>
            <a:r>
              <a:rPr lang="en-GB" sz="1200"/>
              <a:t> AREVA NP</a:t>
            </a:r>
            <a:r>
              <a:rPr lang="en-GB" sz="1200" b="0">
                <a:latin typeface="Times New Roman" pitchFamily="18" charset="0"/>
              </a:rPr>
              <a:t>,</a:t>
            </a:r>
            <a:br>
              <a:rPr lang="en-GB" sz="1200" b="0">
                <a:latin typeface="Times New Roman" pitchFamily="18" charset="0"/>
              </a:rPr>
            </a:br>
            <a:r>
              <a:rPr lang="en-GB" sz="1200" b="0">
                <a:latin typeface="Times New Roman" pitchFamily="18" charset="0"/>
              </a:rPr>
              <a:t> </a:t>
            </a:r>
            <a:r>
              <a:rPr lang="en-GB" sz="1200" b="0"/>
              <a:t>Germany</a:t>
            </a:r>
          </a:p>
        </p:txBody>
      </p:sp>
      <p:sp>
        <p:nvSpPr>
          <p:cNvPr id="625684" name="Line 20"/>
          <p:cNvSpPr>
            <a:spLocks noChangeShapeType="1"/>
          </p:cNvSpPr>
          <p:nvPr/>
        </p:nvSpPr>
        <p:spPr bwMode="auto">
          <a:xfrm>
            <a:off x="3357563" y="2100263"/>
            <a:ext cx="609600" cy="517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625686" name="Rectangle 22"/>
          <p:cNvSpPr>
            <a:spLocks noChangeArrowheads="1"/>
          </p:cNvSpPr>
          <p:nvPr/>
        </p:nvSpPr>
        <p:spPr bwMode="auto">
          <a:xfrm>
            <a:off x="3698875" y="3922713"/>
            <a:ext cx="1812925" cy="6921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91424" tIns="45712" rIns="91424" bIns="45712"/>
          <a:lstStyle/>
          <a:p>
            <a:r>
              <a:rPr lang="en-GB" sz="1200"/>
              <a:t>SPb Electrotechnical State University,</a:t>
            </a:r>
            <a:r>
              <a:rPr lang="en-GB" sz="1000" b="0"/>
              <a:t> Russia</a:t>
            </a:r>
          </a:p>
        </p:txBody>
      </p:sp>
      <p:sp>
        <p:nvSpPr>
          <p:cNvPr id="625687" name="Rectangle 23"/>
          <p:cNvSpPr>
            <a:spLocks noChangeArrowheads="1"/>
          </p:cNvSpPr>
          <p:nvPr/>
        </p:nvSpPr>
        <p:spPr bwMode="auto">
          <a:xfrm>
            <a:off x="2378075" y="1598613"/>
            <a:ext cx="974725" cy="51911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24" tIns="45712" rIns="91424" bIns="45712"/>
          <a:lstStyle/>
          <a:p>
            <a:r>
              <a:rPr lang="en-GB" sz="1200"/>
              <a:t>FORTUM, </a:t>
            </a:r>
            <a:r>
              <a:rPr lang="en-GB" sz="1200" b="0"/>
              <a:t>Finland</a:t>
            </a:r>
          </a:p>
        </p:txBody>
      </p:sp>
      <p:graphicFrame>
        <p:nvGraphicFramePr>
          <p:cNvPr id="625689" name="Object 25"/>
          <p:cNvGraphicFramePr>
            <a:graphicFrameLocks noChangeAspect="1"/>
          </p:cNvGraphicFramePr>
          <p:nvPr/>
        </p:nvGraphicFramePr>
        <p:xfrm>
          <a:off x="1201738" y="4881563"/>
          <a:ext cx="6851650" cy="1287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695" name="Document" r:id="rId4" imgW="4229432" imgH="797229" progId="Word.Document.8">
                  <p:embed/>
                </p:oleObj>
              </mc:Choice>
              <mc:Fallback>
                <p:oleObj name="Document" r:id="rId4" imgW="4229432" imgH="797229" progId="Word.Document.8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1738" y="4881563"/>
                        <a:ext cx="6851650" cy="1287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16</a:t>
            </a:r>
            <a:r>
              <a:rPr lang="en-US" baseline="30000"/>
              <a:t>th </a:t>
            </a:r>
            <a:r>
              <a:rPr lang="en-US"/>
              <a:t>CEG-SAM meeting, Moscow</a:t>
            </a:r>
            <a:r>
              <a:rPr lang="ru-RU"/>
              <a:t>, </a:t>
            </a:r>
            <a:r>
              <a:rPr lang="en-US"/>
              <a:t>Russia, September 08-09, 200</a:t>
            </a:r>
            <a:r>
              <a:rPr lang="ru-RU"/>
              <a:t>9</a:t>
            </a:r>
            <a:r>
              <a:rPr lang="en-US"/>
              <a:t>                                     </a:t>
            </a:r>
            <a:r>
              <a:rPr lang="en-GB"/>
              <a:t> </a:t>
            </a:r>
            <a:fld id="{3D3AB660-DD60-4E25-B5C2-06F7BF0C0AA3}" type="slidenum">
              <a:rPr lang="en-GB"/>
              <a:pPr/>
              <a:t>4</a:t>
            </a:fld>
            <a:endParaRPr lang="en-GB"/>
          </a:p>
        </p:txBody>
      </p:sp>
      <p:sp>
        <p:nvSpPr>
          <p:cNvPr id="64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30188"/>
            <a:ext cx="7772400" cy="639762"/>
          </a:xfrm>
        </p:spPr>
        <p:txBody>
          <a:bodyPr/>
          <a:lstStyle/>
          <a:p>
            <a:r>
              <a:rPr lang="en-GB">
                <a:effectLst/>
              </a:rPr>
              <a:t>Objectives of </a:t>
            </a:r>
            <a:r>
              <a:rPr lang="en-US">
                <a:effectLst/>
              </a:rPr>
              <a:t>METCOR-P project</a:t>
            </a:r>
            <a:endParaRPr lang="ru-RU">
              <a:effectLst/>
            </a:endParaRPr>
          </a:p>
        </p:txBody>
      </p:sp>
      <p:sp>
        <p:nvSpPr>
          <p:cNvPr id="64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5963" y="2743200"/>
            <a:ext cx="7772400" cy="29718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>
                <a:effectLst/>
              </a:rPr>
              <a:t>Interaction characteristics at the vertically  positioned interface </a:t>
            </a:r>
          </a:p>
          <a:p>
            <a:pPr>
              <a:buFont typeface="Wingdings" pitchFamily="2" charset="2"/>
              <a:buChar char="Ø"/>
            </a:pPr>
            <a:r>
              <a:rPr lang="en-US">
                <a:solidFill>
                  <a:srgbClr val="A50021"/>
                </a:solidFill>
                <a:effectLst/>
              </a:rPr>
              <a:t>Peculiarities of interaction with European vessel steel</a:t>
            </a:r>
            <a:r>
              <a:rPr lang="en-US">
                <a:effectLst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>
                <a:effectLst/>
              </a:rPr>
              <a:t>Corium melt oxidation transients</a:t>
            </a:r>
          </a:p>
          <a:p>
            <a:pPr>
              <a:buFont typeface="Wingdings" pitchFamily="2" charset="2"/>
              <a:buChar char="Ø"/>
            </a:pPr>
            <a:endParaRPr lang="ru-RU"/>
          </a:p>
        </p:txBody>
      </p:sp>
      <p:sp>
        <p:nvSpPr>
          <p:cNvPr id="646148" name="Text Box 4"/>
          <p:cNvSpPr txBox="1">
            <a:spLocks noChangeArrowheads="1"/>
          </p:cNvSpPr>
          <p:nvPr/>
        </p:nvSpPr>
        <p:spPr bwMode="auto">
          <a:xfrm>
            <a:off x="1797050" y="1322388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ru-RU" sz="2000">
              <a:latin typeface="Arial" pitchFamily="34" charset="0"/>
            </a:endParaRPr>
          </a:p>
        </p:txBody>
      </p:sp>
      <p:sp>
        <p:nvSpPr>
          <p:cNvPr id="646149" name="Rectangle 5"/>
          <p:cNvSpPr>
            <a:spLocks noChangeArrowheads="1"/>
          </p:cNvSpPr>
          <p:nvPr/>
        </p:nvSpPr>
        <p:spPr bwMode="auto">
          <a:xfrm>
            <a:off x="665163" y="1312863"/>
            <a:ext cx="8478837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5246" tIns="37623" rIns="75246" bIns="37623">
            <a:spAutoFit/>
          </a:bodyPr>
          <a:lstStyle/>
          <a:p>
            <a:pPr defTabSz="752475"/>
            <a:r>
              <a:rPr lang="en-US" sz="2400">
                <a:solidFill>
                  <a:srgbClr val="000066"/>
                </a:solidFill>
              </a:rPr>
              <a:t> Qualification and quantification of physicochemical phenomena of corium melt interaction with reactor vessel steel with particular interest to: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16</a:t>
            </a:r>
            <a:r>
              <a:rPr lang="en-US" baseline="30000"/>
              <a:t>th </a:t>
            </a:r>
            <a:r>
              <a:rPr lang="en-US"/>
              <a:t>CEG-SAM meeting, Moscow</a:t>
            </a:r>
            <a:r>
              <a:rPr lang="ru-RU"/>
              <a:t>, </a:t>
            </a:r>
            <a:r>
              <a:rPr lang="en-US"/>
              <a:t>Russia, September 08-09, 200</a:t>
            </a:r>
            <a:r>
              <a:rPr lang="ru-RU"/>
              <a:t>9</a:t>
            </a:r>
            <a:r>
              <a:rPr lang="en-US"/>
              <a:t>                                     </a:t>
            </a:r>
            <a:r>
              <a:rPr lang="en-GB"/>
              <a:t> </a:t>
            </a:r>
            <a:fld id="{6BE1734C-AE43-4FBB-9C6E-94BC0DE38B26}" type="slidenum">
              <a:rPr lang="en-GB"/>
              <a:pPr/>
              <a:t>5</a:t>
            </a:fld>
            <a:endParaRPr lang="en-GB"/>
          </a:p>
        </p:txBody>
      </p:sp>
      <p:sp>
        <p:nvSpPr>
          <p:cNvPr id="648194" name="Rectangle 2"/>
          <p:cNvSpPr>
            <a:spLocks noChangeArrowheads="1"/>
          </p:cNvSpPr>
          <p:nvPr/>
        </p:nvSpPr>
        <p:spPr bwMode="auto">
          <a:xfrm>
            <a:off x="0" y="0"/>
            <a:ext cx="914400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5755" tIns="37878" rIns="75755" bIns="37878" anchor="ctr"/>
          <a:lstStyle/>
          <a:p>
            <a:pPr algn="ctr" defTabSz="687388"/>
            <a:r>
              <a:rPr lang="en-US" sz="2400">
                <a:solidFill>
                  <a:srgbClr val="A50021"/>
                </a:solidFill>
              </a:rPr>
              <a:t>Experimental matrix for METCOR-P project</a:t>
            </a:r>
            <a:endParaRPr lang="en-GB" sz="2400">
              <a:solidFill>
                <a:srgbClr val="A50021"/>
              </a:solidFill>
            </a:endParaRPr>
          </a:p>
        </p:txBody>
      </p:sp>
      <p:graphicFrame>
        <p:nvGraphicFramePr>
          <p:cNvPr id="648195" name="Object 3"/>
          <p:cNvGraphicFramePr>
            <a:graphicFrameLocks noChangeAspect="1"/>
          </p:cNvGraphicFramePr>
          <p:nvPr/>
        </p:nvGraphicFramePr>
        <p:xfrm>
          <a:off x="263525" y="595313"/>
          <a:ext cx="8520113" cy="570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199" name="Документ" r:id="rId4" imgW="7625105" imgH="5098865" progId="Word.Document.8">
                  <p:embed/>
                </p:oleObj>
              </mc:Choice>
              <mc:Fallback>
                <p:oleObj name="Документ" r:id="rId4" imgW="7625105" imgH="509886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25" y="595313"/>
                        <a:ext cx="8520113" cy="570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8196" name="Text Box 4"/>
          <p:cNvSpPr txBox="1">
            <a:spLocks noChangeArrowheads="1"/>
          </p:cNvSpPr>
          <p:nvPr/>
        </p:nvSpPr>
        <p:spPr bwMode="auto">
          <a:xfrm>
            <a:off x="519113" y="5849938"/>
            <a:ext cx="890428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7800" indent="-1778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en-US" sz="1300">
                <a:latin typeface="Arial" pitchFamily="34" charset="0"/>
              </a:rPr>
              <a:t>*) replaced by MCP</a:t>
            </a:r>
            <a:r>
              <a:rPr lang="ru-RU" sz="1300">
                <a:latin typeface="Arial" pitchFamily="34" charset="0"/>
              </a:rPr>
              <a:t>-</a:t>
            </a:r>
            <a:r>
              <a:rPr lang="en-US" sz="1300">
                <a:latin typeface="Arial" pitchFamily="34" charset="0"/>
              </a:rPr>
              <a:t>2 test with UO</a:t>
            </a:r>
            <a:r>
              <a:rPr lang="en-US" sz="1300" baseline="-25000">
                <a:latin typeface="Arial" pitchFamily="34" charset="0"/>
              </a:rPr>
              <a:t>2+x</a:t>
            </a:r>
            <a:r>
              <a:rPr lang="en-US" sz="1300">
                <a:latin typeface="Arial" pitchFamily="34" charset="0"/>
              </a:rPr>
              <a:t>– ZrO</a:t>
            </a:r>
            <a:r>
              <a:rPr lang="en-US" sz="1300" baseline="-25000">
                <a:latin typeface="Arial" pitchFamily="34" charset="0"/>
              </a:rPr>
              <a:t>2</a:t>
            </a:r>
            <a:r>
              <a:rPr lang="en-US" sz="1300">
                <a:latin typeface="Arial" pitchFamily="34" charset="0"/>
              </a:rPr>
              <a:t>  corium in air and horizontal position of interface</a:t>
            </a:r>
          </a:p>
          <a:p>
            <a:pPr algn="just"/>
            <a:r>
              <a:rPr lang="en-US" sz="1300">
                <a:latin typeface="Arial" pitchFamily="34" charset="0"/>
              </a:rPr>
              <a:t>**) was performed in air (instead of steam) and regimes with UO</a:t>
            </a:r>
            <a:r>
              <a:rPr lang="en-US" sz="1300" baseline="-25000">
                <a:latin typeface="Arial" pitchFamily="34" charset="0"/>
              </a:rPr>
              <a:t>2+x </a:t>
            </a:r>
            <a:r>
              <a:rPr lang="en-US" sz="1300">
                <a:latin typeface="Arial" pitchFamily="34" charset="0"/>
              </a:rPr>
              <a:t>- ZrO</a:t>
            </a:r>
            <a:r>
              <a:rPr lang="en-US" sz="1300" baseline="-25000">
                <a:latin typeface="Arial" pitchFamily="34" charset="0"/>
              </a:rPr>
              <a:t>2 </a:t>
            </a:r>
            <a:r>
              <a:rPr lang="en-US" sz="1300">
                <a:latin typeface="Arial" pitchFamily="34" charset="0"/>
              </a:rPr>
              <a:t>- FeO</a:t>
            </a:r>
            <a:r>
              <a:rPr lang="en-US" sz="1300" baseline="-25000">
                <a:latin typeface="Arial" pitchFamily="34" charset="0"/>
              </a:rPr>
              <a:t>y</a:t>
            </a:r>
            <a:r>
              <a:rPr lang="en-US" sz="1300">
                <a:latin typeface="Arial" pitchFamily="34" charset="0"/>
              </a:rPr>
              <a:t> corium were added</a:t>
            </a:r>
            <a:endParaRPr lang="ru-RU" sz="1300">
              <a:latin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16</a:t>
            </a:r>
            <a:r>
              <a:rPr lang="en-US" baseline="30000"/>
              <a:t>th </a:t>
            </a:r>
            <a:r>
              <a:rPr lang="en-US"/>
              <a:t>CEG-SAM meeting, Moscow</a:t>
            </a:r>
            <a:r>
              <a:rPr lang="ru-RU"/>
              <a:t>, </a:t>
            </a:r>
            <a:r>
              <a:rPr lang="en-US"/>
              <a:t>Russia, September 08-09, 200</a:t>
            </a:r>
            <a:r>
              <a:rPr lang="ru-RU"/>
              <a:t>9</a:t>
            </a:r>
            <a:r>
              <a:rPr lang="en-US"/>
              <a:t>                                     </a:t>
            </a:r>
            <a:r>
              <a:rPr lang="en-GB"/>
              <a:t> </a:t>
            </a:r>
            <a:fld id="{217CC137-FD21-4A2C-80CA-DCFAA24A76D5}" type="slidenum">
              <a:rPr lang="en-GB"/>
              <a:pPr/>
              <a:t>6</a:t>
            </a:fld>
            <a:endParaRPr lang="en-GB"/>
          </a:p>
        </p:txBody>
      </p:sp>
      <p:sp>
        <p:nvSpPr>
          <p:cNvPr id="64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МСР</a:t>
            </a:r>
            <a:r>
              <a:rPr lang="en-US"/>
              <a:t> </a:t>
            </a:r>
            <a:r>
              <a:rPr lang="ru-RU"/>
              <a:t>-</a:t>
            </a:r>
            <a:r>
              <a:rPr lang="en-US"/>
              <a:t> </a:t>
            </a:r>
            <a:r>
              <a:rPr lang="ru-RU"/>
              <a:t>4 </a:t>
            </a:r>
            <a:r>
              <a:rPr lang="en-US"/>
              <a:t>Objectives</a:t>
            </a:r>
            <a:endParaRPr lang="ru-RU"/>
          </a:p>
        </p:txBody>
      </p:sp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2298700"/>
            <a:ext cx="7772400" cy="215900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/>
              <a:t>Comparison of corrosion rates for the European and Russian vessel steels in oxidizing atmosphere</a:t>
            </a:r>
            <a:endParaRPr lang="ru-RU"/>
          </a:p>
        </p:txBody>
      </p:sp>
    </p:spTree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16</a:t>
            </a:r>
            <a:r>
              <a:rPr lang="en-US" baseline="30000"/>
              <a:t>th </a:t>
            </a:r>
            <a:r>
              <a:rPr lang="en-US"/>
              <a:t>CEG-SAM meeting, Moscow</a:t>
            </a:r>
            <a:r>
              <a:rPr lang="ru-RU"/>
              <a:t>, </a:t>
            </a:r>
            <a:r>
              <a:rPr lang="en-US"/>
              <a:t>Russia, September 08-09, 200</a:t>
            </a:r>
            <a:r>
              <a:rPr lang="ru-RU"/>
              <a:t>9</a:t>
            </a:r>
            <a:r>
              <a:rPr lang="en-US"/>
              <a:t>                                     </a:t>
            </a:r>
            <a:r>
              <a:rPr lang="en-GB"/>
              <a:t> </a:t>
            </a:r>
            <a:fld id="{320B61DA-3E81-4BE5-B0FF-C6E3856CB719}" type="slidenum">
              <a:rPr lang="en-GB"/>
              <a:pPr/>
              <a:t>7</a:t>
            </a:fld>
            <a:endParaRPr lang="en-GB"/>
          </a:p>
        </p:txBody>
      </p:sp>
      <p:sp>
        <p:nvSpPr>
          <p:cNvPr id="70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79413" y="180975"/>
            <a:ext cx="8555037" cy="639763"/>
          </a:xfrm>
        </p:spPr>
        <p:txBody>
          <a:bodyPr/>
          <a:lstStyle/>
          <a:p>
            <a:r>
              <a:rPr lang="en-US">
                <a:solidFill>
                  <a:srgbClr val="990033"/>
                </a:solidFill>
              </a:rPr>
              <a:t>Composition of 15Kh2NMFA and 20MnMoNi5-5 steels</a:t>
            </a:r>
            <a:endParaRPr lang="ru-RU">
              <a:solidFill>
                <a:srgbClr val="990033"/>
              </a:solidFill>
            </a:endParaRPr>
          </a:p>
        </p:txBody>
      </p:sp>
      <p:graphicFrame>
        <p:nvGraphicFramePr>
          <p:cNvPr id="700424" name="Object 8"/>
          <p:cNvGraphicFramePr>
            <a:graphicFrameLocks noChangeAspect="1"/>
          </p:cNvGraphicFramePr>
          <p:nvPr/>
        </p:nvGraphicFramePr>
        <p:xfrm>
          <a:off x="215900" y="1452563"/>
          <a:ext cx="8753475" cy="287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425" name="Документ" r:id="rId3" imgW="7094001" imgH="2336799" progId="Word.Document.8">
                  <p:embed/>
                </p:oleObj>
              </mc:Choice>
              <mc:Fallback>
                <p:oleObj name="Документ" r:id="rId3" imgW="7094001" imgH="2336799" progId="Word.Documen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452563"/>
                        <a:ext cx="8753475" cy="2878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16</a:t>
            </a:r>
            <a:r>
              <a:rPr lang="en-US" baseline="30000"/>
              <a:t>th </a:t>
            </a:r>
            <a:r>
              <a:rPr lang="en-US"/>
              <a:t>CEG-SAM meeting, Moscow</a:t>
            </a:r>
            <a:r>
              <a:rPr lang="ru-RU"/>
              <a:t>, </a:t>
            </a:r>
            <a:r>
              <a:rPr lang="en-US"/>
              <a:t>Russia, September 08-09, 200</a:t>
            </a:r>
            <a:r>
              <a:rPr lang="ru-RU"/>
              <a:t>9</a:t>
            </a:r>
            <a:r>
              <a:rPr lang="en-US"/>
              <a:t>                                     </a:t>
            </a:r>
            <a:r>
              <a:rPr lang="en-GB"/>
              <a:t> </a:t>
            </a:r>
            <a:fld id="{51F0541D-101D-4C28-8314-4AE09F60D296}" type="slidenum">
              <a:rPr lang="en-GB"/>
              <a:pPr/>
              <a:t>8</a:t>
            </a:fld>
            <a:endParaRPr lang="en-GB"/>
          </a:p>
        </p:txBody>
      </p:sp>
      <p:sp>
        <p:nvSpPr>
          <p:cNvPr id="65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22313" y="0"/>
            <a:ext cx="7772400" cy="639763"/>
          </a:xfrm>
        </p:spPr>
        <p:txBody>
          <a:bodyPr/>
          <a:lstStyle/>
          <a:p>
            <a:r>
              <a:rPr lang="en-US"/>
              <a:t>RASPLAV-3 Installation</a:t>
            </a:r>
            <a:r>
              <a:rPr lang="ru-RU"/>
              <a:t> </a:t>
            </a:r>
            <a:endParaRPr lang="en-US"/>
          </a:p>
        </p:txBody>
      </p:sp>
      <p:pic>
        <p:nvPicPr>
          <p:cNvPr id="651267" name="Picture 3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4238" y="1243013"/>
            <a:ext cx="3810000" cy="3290887"/>
          </a:xfrm>
          <a:noFill/>
          <a:ln w="19050">
            <a:solidFill>
              <a:srgbClr val="99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1268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81625" y="1284288"/>
            <a:ext cx="2438400" cy="3238500"/>
          </a:xfrm>
          <a:noFill/>
          <a:ln w="19050">
            <a:solidFill>
              <a:srgbClr val="99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51269" name="Rectangle 5"/>
          <p:cNvSpPr>
            <a:spLocks noChangeArrowheads="1"/>
          </p:cNvSpPr>
          <p:nvPr/>
        </p:nvSpPr>
        <p:spPr bwMode="auto">
          <a:xfrm>
            <a:off x="708025" y="4856163"/>
            <a:ext cx="7539038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 anchor="ctr">
            <a:spAutoFit/>
          </a:bodyPr>
          <a:lstStyle/>
          <a:p>
            <a:pPr defTabSz="762000"/>
            <a:r>
              <a:rPr lang="en-US" sz="1200"/>
              <a:t> 1</a:t>
            </a:r>
            <a:r>
              <a:rPr lang="en-US">
                <a:solidFill>
                  <a:srgbClr val="000066"/>
                </a:solidFill>
              </a:rPr>
              <a:t> –pyrometer shaft; 2 –cover; 3 –electromagnetic screen; 4 – quartz tube; 5 – crucible section; 6 – inductor; 7 –melt; 8 – acoustic defect; 9 – molten ZrO</a:t>
            </a:r>
            <a:r>
              <a:rPr lang="en-US" baseline="-25000">
                <a:solidFill>
                  <a:srgbClr val="000066"/>
                </a:solidFill>
              </a:rPr>
              <a:t>2</a:t>
            </a:r>
            <a:r>
              <a:rPr lang="en-US">
                <a:solidFill>
                  <a:srgbClr val="000066"/>
                </a:solidFill>
              </a:rPr>
              <a:t>; 10 –ZrO</a:t>
            </a:r>
            <a:r>
              <a:rPr lang="en-US" baseline="-25000">
                <a:solidFill>
                  <a:srgbClr val="000066"/>
                </a:solidFill>
              </a:rPr>
              <a:t>2</a:t>
            </a:r>
            <a:r>
              <a:rPr lang="en-US">
                <a:solidFill>
                  <a:srgbClr val="000066"/>
                </a:solidFill>
              </a:rPr>
              <a:t> powder thermal insulation; 11 – vessel steel specimen; 12 –top calorimeter of the specimen; </a:t>
            </a:r>
            <a:br>
              <a:rPr lang="en-US">
                <a:solidFill>
                  <a:srgbClr val="000066"/>
                </a:solidFill>
              </a:rPr>
            </a:br>
            <a:r>
              <a:rPr lang="en-US">
                <a:solidFill>
                  <a:srgbClr val="000066"/>
                </a:solidFill>
              </a:rPr>
              <a:t>13 – bottom calorimeter of the specimen; 14 – kaolin wool insulation; 15 –ultrasonic sensor; 16 –thermocouples; 17 – crust, 18 – electromagnetic screen; 19 – uncooled electromagnetic screen; 20 – cylindrical support of the specimen</a:t>
            </a:r>
            <a:r>
              <a:rPr lang="ru-RU">
                <a:solidFill>
                  <a:srgbClr val="000066"/>
                </a:solidFill>
              </a:rPr>
              <a:t> </a:t>
            </a:r>
            <a:endParaRPr lang="en-GB">
              <a:solidFill>
                <a:srgbClr val="000066"/>
              </a:solidFill>
            </a:endParaRPr>
          </a:p>
        </p:txBody>
      </p:sp>
      <p:sp>
        <p:nvSpPr>
          <p:cNvPr id="651270" name="Rectangle 6"/>
          <p:cNvSpPr>
            <a:spLocks noChangeArrowheads="1"/>
          </p:cNvSpPr>
          <p:nvPr/>
        </p:nvSpPr>
        <p:spPr bwMode="auto">
          <a:xfrm>
            <a:off x="1314450" y="711200"/>
            <a:ext cx="52959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/>
          <a:lstStyle/>
          <a:p>
            <a:pPr marL="342900" indent="-342900" defTabSz="762000">
              <a:spcBef>
                <a:spcPct val="20000"/>
              </a:spcBef>
            </a:pPr>
            <a:r>
              <a:rPr lang="en-US" sz="1800">
                <a:solidFill>
                  <a:srgbClr val="000066"/>
                </a:solidFill>
              </a:rPr>
              <a:t>Furnace schematics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16</a:t>
            </a:r>
            <a:r>
              <a:rPr lang="en-US" baseline="30000"/>
              <a:t>th </a:t>
            </a:r>
            <a:r>
              <a:rPr lang="en-US"/>
              <a:t>CEG-SAM meeting, Moscow</a:t>
            </a:r>
            <a:r>
              <a:rPr lang="ru-RU"/>
              <a:t>, </a:t>
            </a:r>
            <a:r>
              <a:rPr lang="en-US"/>
              <a:t>Russia, September 08-09, 200</a:t>
            </a:r>
            <a:r>
              <a:rPr lang="ru-RU"/>
              <a:t>9</a:t>
            </a:r>
            <a:r>
              <a:rPr lang="en-US"/>
              <a:t>                                     </a:t>
            </a:r>
            <a:r>
              <a:rPr lang="en-GB"/>
              <a:t> </a:t>
            </a:r>
            <a:fld id="{E32115D1-6706-4750-815C-3558EF674FA3}" type="slidenum">
              <a:rPr lang="en-GB"/>
              <a:pPr/>
              <a:t>9</a:t>
            </a:fld>
            <a:endParaRPr lang="en-GB"/>
          </a:p>
        </p:txBody>
      </p:sp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52413"/>
            <a:ext cx="7772400" cy="639762"/>
          </a:xfrm>
        </p:spPr>
        <p:txBody>
          <a:bodyPr/>
          <a:lstStyle/>
          <a:p>
            <a:r>
              <a:rPr lang="en-US"/>
              <a:t>Air supply and evacuation diagram</a:t>
            </a:r>
            <a:endParaRPr lang="ru-RU"/>
          </a:p>
        </p:txBody>
      </p:sp>
      <p:sp>
        <p:nvSpPr>
          <p:cNvPr id="68505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08000" y="5208588"/>
            <a:ext cx="8636000" cy="1193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000"/>
              <a:t>      1 -  </a:t>
            </a:r>
            <a:r>
              <a:rPr lang="en-US" sz="2000" b="1">
                <a:effectLst/>
              </a:rPr>
              <a:t>silica gel air drier</a:t>
            </a:r>
            <a:r>
              <a:rPr lang="ru-RU" sz="2000" b="1">
                <a:effectLst/>
              </a:rPr>
              <a:t>;  2 - </a:t>
            </a:r>
            <a:r>
              <a:rPr lang="en-US" sz="2000" b="1">
                <a:effectLst/>
              </a:rPr>
              <a:t>furnace</a:t>
            </a:r>
            <a:r>
              <a:rPr lang="ru-RU" sz="2000" b="1">
                <a:effectLst/>
              </a:rPr>
              <a:t>; 3 – </a:t>
            </a:r>
            <a:r>
              <a:rPr lang="en-US" sz="2000" b="1">
                <a:effectLst/>
              </a:rPr>
              <a:t>cyclone</a:t>
            </a:r>
            <a:r>
              <a:rPr lang="ru-RU" sz="2000" b="1">
                <a:effectLst/>
              </a:rPr>
              <a:t>;  4 – </a:t>
            </a:r>
            <a:r>
              <a:rPr lang="en-US" sz="2000" b="1">
                <a:effectLst/>
              </a:rPr>
              <a:t>Large Area Filters (LAF)</a:t>
            </a:r>
            <a:r>
              <a:rPr lang="ru-RU" sz="2000" b="1">
                <a:effectLst/>
              </a:rPr>
              <a:t>;</a:t>
            </a:r>
            <a:r>
              <a:rPr lang="en-US" sz="2000" b="1">
                <a:effectLst/>
              </a:rPr>
              <a:t> </a:t>
            </a:r>
            <a:r>
              <a:rPr lang="ru-RU" sz="2000" b="1">
                <a:effectLst/>
              </a:rPr>
              <a:t>5 -  </a:t>
            </a:r>
            <a:r>
              <a:rPr lang="en-US" sz="2000" b="1">
                <a:effectLst/>
              </a:rPr>
              <a:t>vacuum pump</a:t>
            </a:r>
            <a:r>
              <a:rPr lang="ru-RU" sz="2000" b="1">
                <a:effectLst/>
              </a:rPr>
              <a:t>; </a:t>
            </a:r>
            <a:r>
              <a:rPr lang="en-US" sz="2000" b="1">
                <a:effectLst/>
              </a:rPr>
              <a:t>P</a:t>
            </a:r>
            <a:r>
              <a:rPr lang="ru-RU" sz="2000" b="1">
                <a:effectLst/>
              </a:rPr>
              <a:t>1-</a:t>
            </a:r>
            <a:r>
              <a:rPr lang="en-US" sz="2000" b="1">
                <a:effectLst/>
              </a:rPr>
              <a:t>P</a:t>
            </a:r>
            <a:r>
              <a:rPr lang="ru-RU" sz="2000" b="1">
                <a:effectLst/>
              </a:rPr>
              <a:t>3 – </a:t>
            </a:r>
            <a:r>
              <a:rPr lang="en-US" sz="2000" b="1">
                <a:effectLst/>
              </a:rPr>
              <a:t>pressure sensors</a:t>
            </a:r>
            <a:r>
              <a:rPr lang="ru-RU" sz="2000" b="1">
                <a:effectLst/>
              </a:rPr>
              <a:t>;</a:t>
            </a:r>
            <a:r>
              <a:rPr lang="en-US" sz="2000" b="1">
                <a:effectLst/>
              </a:rPr>
              <a:t> G</a:t>
            </a:r>
            <a:r>
              <a:rPr lang="ru-RU" sz="2000" b="1">
                <a:effectLst/>
              </a:rPr>
              <a:t>1,2</a:t>
            </a:r>
            <a:r>
              <a:rPr lang="en-US" sz="2000" b="1">
                <a:effectLst/>
              </a:rPr>
              <a:t> </a:t>
            </a:r>
            <a:r>
              <a:rPr lang="ru-RU" sz="2000" b="1">
                <a:effectLst/>
              </a:rPr>
              <a:t>–</a:t>
            </a:r>
            <a:r>
              <a:rPr lang="en-US" sz="2000" b="1">
                <a:effectLst/>
              </a:rPr>
              <a:t> flow meters </a:t>
            </a:r>
            <a:r>
              <a:rPr lang="ru-RU" sz="2000" b="1">
                <a:effectLst/>
              </a:rPr>
              <a:t>; Т1-Т3 </a:t>
            </a:r>
            <a:r>
              <a:rPr lang="en-US" sz="2000" b="1">
                <a:effectLst/>
              </a:rPr>
              <a:t>– thermocouples</a:t>
            </a:r>
            <a:r>
              <a:rPr lang="ru-RU" sz="2000" b="1">
                <a:effectLst/>
              </a:rPr>
              <a:t>;</a:t>
            </a:r>
            <a:r>
              <a:rPr lang="en-US" sz="2000" b="1">
                <a:effectLst/>
              </a:rPr>
              <a:t> Ox</a:t>
            </a:r>
            <a:r>
              <a:rPr lang="ru-RU" sz="2000" b="1">
                <a:effectLst/>
              </a:rPr>
              <a:t>- </a:t>
            </a:r>
            <a:r>
              <a:rPr lang="en-US" sz="2000" b="1">
                <a:effectLst/>
              </a:rPr>
              <a:t>electrochemical oxygen sensor</a:t>
            </a:r>
            <a:endParaRPr lang="ru-RU" sz="2000" b="1"/>
          </a:p>
          <a:p>
            <a:pPr>
              <a:lnSpc>
                <a:spcPct val="90000"/>
              </a:lnSpc>
              <a:buFontTx/>
              <a:buNone/>
            </a:pPr>
            <a:endParaRPr lang="ru-RU" sz="2000" b="1"/>
          </a:p>
        </p:txBody>
      </p:sp>
      <p:pic>
        <p:nvPicPr>
          <p:cNvPr id="6850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143000"/>
            <a:ext cx="7677150" cy="362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triangl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triangl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18762</TotalTime>
  <Words>1262</Words>
  <Application>Microsoft Office PowerPoint</Application>
  <PresentationFormat>Bildschirmpräsentation (4:3)</PresentationFormat>
  <Paragraphs>138</Paragraphs>
  <Slides>23</Slides>
  <Notes>5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4</vt:i4>
      </vt:variant>
      <vt:variant>
        <vt:lpstr>Folientitel</vt:lpstr>
      </vt:variant>
      <vt:variant>
        <vt:i4>23</vt:i4>
      </vt:variant>
    </vt:vector>
  </HeadingPairs>
  <TitlesOfParts>
    <vt:vector size="36" baseType="lpstr">
      <vt:lpstr>Times New Roman</vt:lpstr>
      <vt:lpstr>Arial</vt:lpstr>
      <vt:lpstr>Times New Roman CYR</vt:lpstr>
      <vt:lpstr>Arial Unicode MS</vt:lpstr>
      <vt:lpstr>Wingdings</vt:lpstr>
      <vt:lpstr>Symbol</vt:lpstr>
      <vt:lpstr>Symap</vt:lpstr>
      <vt:lpstr>Webdings</vt:lpstr>
      <vt:lpstr>Оформление по умолчанию</vt:lpstr>
      <vt:lpstr>CorelDRAW 7.0 Graphic</vt:lpstr>
      <vt:lpstr>Microsoft Word Document</vt:lpstr>
      <vt:lpstr>Документ Microsoft Word</vt:lpstr>
      <vt:lpstr>Grapher Plot Document</vt:lpstr>
      <vt:lpstr>Progress Report  on the ISTC project #3592  “Investigation of Corium Melt Interaction  with NPP Reactor Vessel Steel”  (METCOR-P) </vt:lpstr>
      <vt:lpstr>Contents</vt:lpstr>
      <vt:lpstr>METCOR-P project general information </vt:lpstr>
      <vt:lpstr>Objectives of METCOR-P project</vt:lpstr>
      <vt:lpstr>PowerPoint-Präsentation</vt:lpstr>
      <vt:lpstr>МСР - 4 Objectives</vt:lpstr>
      <vt:lpstr>Composition of 15Kh2NMFA and 20MnMoNi5-5 steels</vt:lpstr>
      <vt:lpstr>RASPLAV-3 Installation </vt:lpstr>
      <vt:lpstr>Air supply and evacuation diagram</vt:lpstr>
      <vt:lpstr>Vessel Steel Specimen</vt:lpstr>
      <vt:lpstr>Location of K-type thermocouples in the specimen</vt:lpstr>
      <vt:lpstr>Experimental procedure</vt:lpstr>
      <vt:lpstr>Thermocouple readings </vt:lpstr>
      <vt:lpstr>Corrosion depth measurements</vt:lpstr>
      <vt:lpstr>Posttest analysis</vt:lpstr>
      <vt:lpstr>Posttest analysis (2)</vt:lpstr>
      <vt:lpstr>Posttest analysis (3)</vt:lpstr>
      <vt:lpstr>Comparison of corrosion rates for the European and Russian vessel steels</vt:lpstr>
      <vt:lpstr>Conclusion remarks for MCP- 4 test</vt:lpstr>
      <vt:lpstr>Planning</vt:lpstr>
      <vt:lpstr>Reporting</vt:lpstr>
      <vt:lpstr>METCOR-P publications</vt:lpstr>
      <vt:lpstr>METCOR-P publications (2)</vt:lpstr>
    </vt:vector>
  </TitlesOfParts>
  <Manager>V KHABENSKY</Manager>
  <Company>NITI (Russia)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 Report on the ISTC project#3592 METCOR-P</dc:title>
  <dc:subject>16CEG-SAM meeting</dc:subject>
  <dc:creator>S BECHTA</dc:creator>
  <cp:lastModifiedBy>Peters, Ursula</cp:lastModifiedBy>
  <cp:revision>575</cp:revision>
  <cp:lastPrinted>2001-10-30T08:59:27Z</cp:lastPrinted>
  <dcterms:created xsi:type="dcterms:W3CDTF">1998-10-12T06:52:06Z</dcterms:created>
  <dcterms:modified xsi:type="dcterms:W3CDTF">2012-10-16T20:54:13Z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asmolov@nsi.kiae.ru</vt:lpwstr>
  </property>
  <property fmtid="{D5CDD505-2E9C-101B-9397-08002B2CF9AE}" pid="8" name="HomePage">
    <vt:lpwstr>http:\\www.nsi.kiae.ru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false</vt:bool>
  </property>
  <property fmtid="{D5CDD505-2E9C-101B-9397-08002B2CF9AE}" pid="13" name="BackColor">
    <vt:i4>10140862</vt:i4>
  </property>
  <property fmtid="{D5CDD505-2E9C-101B-9397-08002B2CF9AE}" pid="14" name="TextColor">
    <vt:i4>0</vt:i4>
  </property>
  <property fmtid="{D5CDD505-2E9C-101B-9397-08002B2CF9AE}" pid="15" name="LinkColor">
    <vt:i4>16711680</vt:i4>
  </property>
  <property fmtid="{D5CDD505-2E9C-101B-9397-08002B2CF9AE}" pid="16" name="VisitedColor">
    <vt:i4>10040268</vt:i4>
  </property>
  <property fmtid="{D5CDD505-2E9C-101B-9397-08002B2CF9AE}" pid="17" name="TransparentButton">
    <vt:i4>-1</vt:i4>
  </property>
  <property fmtid="{D5CDD505-2E9C-101B-9397-08002B2CF9AE}" pid="18" name="ButtonType">
    <vt:i4>1</vt:i4>
  </property>
  <property fmtid="{D5CDD505-2E9C-101B-9397-08002B2CF9AE}" pid="19" name="ShowNotes">
    <vt:bool>true</vt:bool>
  </property>
  <property fmtid="{D5CDD505-2E9C-101B-9397-08002B2CF9AE}" pid="20" name="NavBtnPos">
    <vt:i4>1</vt:i4>
  </property>
  <property fmtid="{D5CDD505-2E9C-101B-9397-08002B2CF9AE}" pid="21" name="OutputDir">
    <vt:lpwstr>C:\PRG10\ASMOLOV</vt:lpwstr>
  </property>
  <property fmtid="{D5CDD505-2E9C-101B-9397-08002B2CF9AE}" pid="22" name="Description0">
    <vt:lpwstr/>
  </property>
</Properties>
</file>