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262" r:id="rId4"/>
    <p:sldId id="263" r:id="rId5"/>
    <p:sldId id="260" r:id="rId6"/>
    <p:sldId id="261" r:id="rId7"/>
    <p:sldId id="264" r:id="rId8"/>
    <p:sldId id="282" r:id="rId9"/>
    <p:sldId id="269" r:id="rId10"/>
    <p:sldId id="265" r:id="rId11"/>
    <p:sldId id="281" r:id="rId12"/>
    <p:sldId id="277" r:id="rId13"/>
    <p:sldId id="267" r:id="rId14"/>
    <p:sldId id="268" r:id="rId15"/>
    <p:sldId id="270" r:id="rId16"/>
    <p:sldId id="271" r:id="rId17"/>
    <p:sldId id="283" r:id="rId18"/>
    <p:sldId id="285" r:id="rId19"/>
    <p:sldId id="287" r:id="rId20"/>
    <p:sldId id="288" r:id="rId21"/>
    <p:sldId id="272" r:id="rId22"/>
    <p:sldId id="295" r:id="rId23"/>
    <p:sldId id="273" r:id="rId24"/>
    <p:sldId id="274" r:id="rId25"/>
    <p:sldId id="292" r:id="rId26"/>
    <p:sldId id="294" r:id="rId27"/>
    <p:sldId id="275" r:id="rId28"/>
    <p:sldId id="291" r:id="rId29"/>
    <p:sldId id="290" r:id="rId30"/>
    <p:sldId id="289" r:id="rId31"/>
    <p:sldId id="296" r:id="rId32"/>
    <p:sldId id="280" r:id="rId33"/>
  </p:sldIdLst>
  <p:sldSz cx="9144000" cy="6858000" type="screen4x3"/>
  <p:notesSz cx="6854825" cy="9750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00"/>
    <a:srgbClr val="FF99FF"/>
    <a:srgbClr val="FF6699"/>
    <a:srgbClr val="000099"/>
    <a:srgbClr val="FFFF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72" autoAdjust="0"/>
    <p:restoredTop sz="94643" autoAdjust="0"/>
  </p:normalViewPr>
  <p:slideViewPr>
    <p:cSldViewPr>
      <p:cViewPr>
        <p:scale>
          <a:sx n="96" d="100"/>
          <a:sy n="96" d="100"/>
        </p:scale>
        <p:origin x="-1603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08A7F6-380B-4959-8FC5-DF603C87A5F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298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86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3625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322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26245B7-7F8D-48D6-9E8B-B724CA97F65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57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379A-CC6C-46E0-9069-5D441BC5D69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1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69C69-FF10-4AA4-8EFF-A8249496D3D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3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55EC1-E73A-4BCD-934E-C567DD03409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2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CBBBC-7B49-4F66-AF38-15686FCFE1F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5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FDB68-31B4-4D63-8C7B-5FE4D5E5D66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7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0EF92-6CA7-4432-9379-81CB3C1D3DF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4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575EB-D7E3-495F-8A01-E1FD99239AE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7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A8348-3DA1-4554-845B-4FC7709535C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F60F3-A72D-4888-994D-B7DC45AB520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19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2A7F8-FE85-4ADE-95F9-2EC0A6D620C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8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FF778-75A2-4F32-8B96-F98B37757A6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7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7BA951-8FE7-4C50-AF89-B286D2C8E922}" type="slidenum">
              <a:rPr lang="ru-RU"/>
              <a:pPr/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ст-ла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5111750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Development of the Models for Nuclear Fuel Behavior during Active Phase of the Chernobyl Accident </a:t>
            </a:r>
          </a:p>
          <a:p>
            <a:pPr algn="ctr">
              <a:buFontTx/>
              <a:buNone/>
            </a:pP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(CHESS-1)</a:t>
            </a:r>
          </a:p>
          <a:p>
            <a:pPr algn="ctr">
              <a:buFontTx/>
              <a:buNone/>
            </a:pPr>
            <a:endParaRPr lang="en-GB" sz="36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GB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FINAL REPORT</a:t>
            </a:r>
            <a:r>
              <a:rPr lang="en-GB" sz="4000" b="1" i="1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Unit-4-CS-46_3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5688012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0"/>
            <a:ext cx="58674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LAVA GENERATION MODEL</a:t>
            </a:r>
          </a:p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LAYOUT OF CONSTRUCTIONS </a:t>
            </a:r>
          </a:p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Time: 30 minutes after the explosion</a:t>
            </a:r>
            <a:endParaRPr lang="ru-RU" sz="28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867400" y="115888"/>
            <a:ext cx="3276600" cy="6742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Times New Roman" pitchFamily="18" charset="0"/>
            </a:endParaRPr>
          </a:p>
          <a:p>
            <a:r>
              <a:rPr lang="en-US" sz="1600" i="1">
                <a:latin typeface="Times New Roman" pitchFamily="18" charset="0"/>
              </a:rPr>
              <a:t>1 - Serpentinite of the “</a:t>
            </a:r>
            <a:r>
              <a:rPr lang="ru-RU" sz="1600" i="1">
                <a:latin typeface="Times New Roman" pitchFamily="18" charset="0"/>
              </a:rPr>
              <a:t>О</a:t>
            </a:r>
            <a:r>
              <a:rPr lang="en-US" sz="1600" i="1">
                <a:latin typeface="Times New Roman" pitchFamily="18" charset="0"/>
              </a:rPr>
              <a:t>R” component and the inter-compensatory gap</a:t>
            </a:r>
          </a:p>
          <a:p>
            <a:r>
              <a:rPr lang="en-US" sz="1600" i="1">
                <a:latin typeface="Times New Roman" pitchFamily="18" charset="0"/>
              </a:rPr>
              <a:t>2 - Crushed “</a:t>
            </a:r>
            <a:r>
              <a:rPr lang="ru-RU" sz="1600" i="1">
                <a:latin typeface="Times New Roman" pitchFamily="18" charset="0"/>
              </a:rPr>
              <a:t>С</a:t>
            </a:r>
            <a:r>
              <a:rPr lang="en-US" sz="1600" i="1">
                <a:latin typeface="Times New Roman" pitchFamily="18" charset="0"/>
              </a:rPr>
              <a:t>” component (“Cross”)</a:t>
            </a:r>
          </a:p>
          <a:p>
            <a:r>
              <a:rPr lang="en-US" sz="1600" i="1">
                <a:latin typeface="Times New Roman" pitchFamily="18" charset="0"/>
              </a:rPr>
              <a:t>3 - Fuel, fuel assemblies, fuel elements, process channels, graphite blocks, fragmented concrete</a:t>
            </a:r>
          </a:p>
          <a:p>
            <a:r>
              <a:rPr lang="en-US" sz="1600" i="1">
                <a:latin typeface="Times New Roman" pitchFamily="18" charset="0"/>
              </a:rPr>
              <a:t>4 - ¾ </a:t>
            </a:r>
            <a:r>
              <a:rPr lang="ru-RU" sz="1600" i="1">
                <a:latin typeface="Times New Roman" pitchFamily="18" charset="0"/>
              </a:rPr>
              <a:t>О</a:t>
            </a:r>
            <a:r>
              <a:rPr lang="en-US" sz="1600" i="1">
                <a:latin typeface="Times New Roman" pitchFamily="18" charset="0"/>
              </a:rPr>
              <a:t>R</a:t>
            </a:r>
          </a:p>
          <a:p>
            <a:r>
              <a:rPr lang="en-US" sz="1600" i="1">
                <a:latin typeface="Times New Roman" pitchFamily="18" charset="0"/>
              </a:rPr>
              <a:t>5 - BWC tubes</a:t>
            </a:r>
          </a:p>
          <a:p>
            <a:r>
              <a:rPr lang="en-US" sz="1600" i="1">
                <a:latin typeface="Times New Roman" pitchFamily="18" charset="0"/>
              </a:rPr>
              <a:t>6 - Additional support</a:t>
            </a:r>
          </a:p>
          <a:p>
            <a:r>
              <a:rPr lang="en-US" sz="1600" i="1">
                <a:latin typeface="Times New Roman" pitchFamily="18" charset="0"/>
              </a:rPr>
              <a:t>7 - Reflector (channels and graphite blocks)</a:t>
            </a:r>
          </a:p>
          <a:p>
            <a:r>
              <a:rPr lang="en-US" sz="1600" i="1">
                <a:latin typeface="Times New Roman" pitchFamily="18" charset="0"/>
              </a:rPr>
              <a:t>8 - Reinforced-concrete plate (fragments of wall of separator box)</a:t>
            </a:r>
          </a:p>
          <a:p>
            <a:r>
              <a:rPr lang="en-US" sz="1600" i="1">
                <a:latin typeface="Times New Roman" pitchFamily="18" charset="0"/>
              </a:rPr>
              <a:t>9 - “L” tank</a:t>
            </a:r>
          </a:p>
          <a:p>
            <a:r>
              <a:rPr lang="en-US" sz="1600" i="1">
                <a:latin typeface="Times New Roman" pitchFamily="18" charset="0"/>
              </a:rPr>
              <a:t>10 - Heat shielding lining of separator box’s wall </a:t>
            </a:r>
          </a:p>
          <a:p>
            <a:r>
              <a:rPr lang="en-US" sz="1600" i="1">
                <a:latin typeface="Times New Roman" pitchFamily="18" charset="0"/>
              </a:rPr>
              <a:t>11 - “D” tank</a:t>
            </a:r>
          </a:p>
          <a:p>
            <a:r>
              <a:rPr lang="en-US" sz="1600" i="1">
                <a:latin typeface="Times New Roman" pitchFamily="18" charset="0"/>
              </a:rPr>
              <a:t>12 - ¼ </a:t>
            </a:r>
            <a:r>
              <a:rPr lang="ru-RU" sz="1600" i="1">
                <a:latin typeface="Times New Roman" pitchFamily="18" charset="0"/>
              </a:rPr>
              <a:t>О</a:t>
            </a:r>
            <a:r>
              <a:rPr lang="en-US" sz="1600" i="1">
                <a:latin typeface="Times New Roman" pitchFamily="18" charset="0"/>
              </a:rPr>
              <a:t>R</a:t>
            </a:r>
          </a:p>
          <a:p>
            <a:r>
              <a:rPr lang="en-US" sz="1600" i="1">
                <a:latin typeface="Times New Roman" pitchFamily="18" charset="0"/>
              </a:rPr>
              <a:t>13 - Damaged wall</a:t>
            </a:r>
          </a:p>
          <a:p>
            <a:r>
              <a:rPr lang="en-US" sz="1600" i="1">
                <a:latin typeface="Times New Roman" pitchFamily="18" charset="0"/>
              </a:rPr>
              <a:t>14 - Vault’s filling-up-origin sand</a:t>
            </a:r>
          </a:p>
          <a:p>
            <a:r>
              <a:rPr lang="en-US" sz="1600" i="1">
                <a:latin typeface="Times New Roman" pitchFamily="18" charset="0"/>
              </a:rPr>
              <a:t>15 - Debris of reinforced-concrete constructions </a:t>
            </a:r>
          </a:p>
          <a:p>
            <a:r>
              <a:rPr lang="en-US" sz="1600" i="1">
                <a:latin typeface="Times New Roman" pitchFamily="18" charset="0"/>
              </a:rPr>
              <a:t>16 - Fragment of reinforced-concrete construction</a:t>
            </a:r>
            <a:endParaRPr lang="ru-RU" sz="16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331913" y="182563"/>
            <a:ext cx="6335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LAVA GENERATION MODEL</a:t>
            </a:r>
          </a:p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Materials incorporated into the lava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0" hangingPunct="0"/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/>
        </p:nvGraphicFramePr>
        <p:xfrm>
          <a:off x="971550" y="1052513"/>
          <a:ext cx="6337300" cy="4496437"/>
        </p:xfrm>
        <a:graphic>
          <a:graphicData uri="http://schemas.openxmlformats.org/drawingml/2006/table">
            <a:tbl>
              <a:tblPr/>
              <a:tblGrid>
                <a:gridCol w="3106738"/>
                <a:gridCol w="1735137"/>
                <a:gridCol w="1495425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Material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Amount in rooms #504/2* and #305/2, 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Incorporated into lava, 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Fuel (U)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Steel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1300**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20***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Serpentinite mixture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Concrete of the under-reactor plate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Concrete of building constructions dropped into the vault from upper level marks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Sand of the vault’s filling material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Zirconium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Graphite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?****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395288" y="5589588"/>
            <a:ext cx="84931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73063"/>
            <a:r>
              <a:rPr lang="en-US" sz="1600">
                <a:latin typeface="Times New Roman" pitchFamily="18" charset="0"/>
                <a:cs typeface="Times New Roman" pitchFamily="18" charset="0"/>
              </a:rPr>
              <a:t>*   within the reactor space boundaries; </a:t>
            </a:r>
            <a:endParaRPr lang="ru-RU" sz="1600">
              <a:latin typeface="Times New Roman" pitchFamily="18" charset="0"/>
            </a:endParaRPr>
          </a:p>
          <a:p>
            <a:pPr indent="373063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** excepting materials of “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” component and non-melted communications of the reactor bottom;</a:t>
            </a:r>
            <a:endParaRPr lang="ru-RU" sz="1600">
              <a:latin typeface="Times New Roman" pitchFamily="18" charset="0"/>
            </a:endParaRPr>
          </a:p>
          <a:p>
            <a:pPr indent="373063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*** 330 t were melt and spread over the under-reactor rooms;</a:t>
            </a:r>
            <a:endParaRPr lang="ru-RU" sz="1600">
              <a:latin typeface="Times New Roman" pitchFamily="18" charset="0"/>
            </a:endParaRPr>
          </a:p>
          <a:p>
            <a:pPr indent="373063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**** an insignificant admixture was discovered.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7524750" y="350043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1200 t</a:t>
            </a:r>
            <a:endParaRPr lang="ru-RU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4079" name="AutoShape 47"/>
          <p:cNvSpPr>
            <a:spLocks noChangeArrowheads="1"/>
          </p:cNvSpPr>
          <p:nvPr/>
        </p:nvSpPr>
        <p:spPr bwMode="auto">
          <a:xfrm flipH="1">
            <a:off x="7380288" y="1989138"/>
            <a:ext cx="71437" cy="3600450"/>
          </a:xfrm>
          <a:prstGeom prst="upDownArrow">
            <a:avLst>
              <a:gd name="adj1" fmla="val 50000"/>
              <a:gd name="adj2" fmla="val 1008007"/>
            </a:avLst>
          </a:prstGeom>
          <a:solidFill>
            <a:srgbClr val="000099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9" name="Picture 1037" descr="Вклады ист тепла (Е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9088"/>
            <a:ext cx="7416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1028"/>
          <p:cNvSpPr txBox="1">
            <a:spLocks noChangeArrowheads="1"/>
          </p:cNvSpPr>
          <p:nvPr/>
        </p:nvSpPr>
        <p:spPr bwMode="auto">
          <a:xfrm>
            <a:off x="611188" y="0"/>
            <a:ext cx="820896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LAVA GENERATION MODEL</a:t>
            </a:r>
          </a:p>
          <a:p>
            <a:pPr algn="ctr"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4822" name="Text Box 1030"/>
          <p:cNvSpPr txBox="1">
            <a:spLocks noChangeArrowheads="1"/>
          </p:cNvSpPr>
          <p:nvPr/>
        </p:nvSpPr>
        <p:spPr bwMode="auto">
          <a:xfrm>
            <a:off x="179388" y="476250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HEAT SOURCES </a:t>
            </a:r>
            <a:endParaRPr lang="en-US" sz="2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4827" name="Rectangle 1035"/>
          <p:cNvSpPr>
            <a:spLocks noChangeArrowheads="1"/>
          </p:cNvSpPr>
          <p:nvPr/>
        </p:nvSpPr>
        <p:spPr bwMode="auto">
          <a:xfrm>
            <a:off x="0" y="213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73238"/>
            <a:ext cx="5940425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9388" y="4868863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A fragment of Unit 4. Section through row ‘K’</a:t>
            </a:r>
          </a:p>
        </p:txBody>
      </p:sp>
      <p:pic>
        <p:nvPicPr>
          <p:cNvPr id="24582" name="Picture 6" descr="305_all-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04837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11863" y="115888"/>
            <a:ext cx="30257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The model has allowed establishing the layout of lava in under</a:t>
            </a: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</a:rPr>
              <a:t>-</a:t>
            </a: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reactor rooms.</a:t>
            </a: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7950" y="3284538"/>
            <a:ext cx="2951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Several Unit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</a:rPr>
              <a:t> 4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’s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sections were used to demonstrate  the layout of lava within under-reactor rooms</a:t>
            </a:r>
            <a:endParaRPr lang="ru-RU" sz="20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5651500" y="908050"/>
            <a:ext cx="504825" cy="1008063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1908175" y="2997200"/>
            <a:ext cx="0" cy="360363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2627313" y="5300663"/>
            <a:ext cx="360362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07950" y="115888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99"/>
                </a:solidFill>
                <a:latin typeface="Times New Roman" pitchFamily="18" charset="0"/>
              </a:rPr>
              <a:t>LAVA GENERATION MODEL (RESULTS)</a:t>
            </a:r>
            <a:endParaRPr lang="ru-RU" sz="20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4932363" y="3500438"/>
            <a:ext cx="3959225" cy="28813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23850" y="0"/>
            <a:ext cx="84978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LAVA GENERATION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MODEL (RESULTS)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99"/>
                </a:solidFill>
                <a:latin typeface="Times New Roman" pitchFamily="18" charset="0"/>
              </a:rPr>
              <a:t>The information collected and analyzed during implementation of the Project indicates possible presence in the under-reactor room of accumulations, the uranium content of which exceeds by far that of “standard” lava. </a:t>
            </a:r>
            <a:endParaRPr lang="ru-RU" sz="20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535488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image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73463"/>
            <a:ext cx="3816350" cy="27130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7164388" y="3644900"/>
            <a:ext cx="503237" cy="504825"/>
          </a:xfrm>
          <a:prstGeom prst="irregularSeal1">
            <a:avLst/>
          </a:prstGeom>
          <a:solidFill>
            <a:srgbClr val="FE341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7956550" y="4292600"/>
            <a:ext cx="430213" cy="5048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932363" y="2205038"/>
            <a:ext cx="3887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Temperature field in reactor plate according to the results of investigations (1988‑1989)</a:t>
            </a:r>
            <a:endParaRPr lang="ru-RU" sz="20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804025" y="3141663"/>
            <a:ext cx="0" cy="35877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5389563" cy="54737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84213" y="115888"/>
            <a:ext cx="4175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Layout of Neutron Channels of “Finish” System, </a:t>
            </a:r>
          </a:p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Summer 1990</a:t>
            </a:r>
            <a:r>
              <a:rPr lang="en-US" sz="2400" b="1" i="1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 flipV="1">
            <a:off x="2627313" y="5661025"/>
            <a:ext cx="2735262" cy="360363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508625" y="1196975"/>
            <a:ext cx="33845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The very first hypothesis of such accumulations was formulated while making an attempt at explaining the so-called “anomalous neutron event” of 1990. </a:t>
            </a: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The event consisted in a rather short-run (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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 1.5 days) but a considerable </a:t>
            </a:r>
            <a:endParaRPr lang="ru-RU" sz="2000" b="1" i="1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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 60 times) increase in the counting rate of neutron sensor of “Finish” system installed in Room #304/3 close to the breach in the wall of Room #305/2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(Channel 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</a:rPr>
              <a:t>50 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Hole 3.10.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</a:rPr>
              <a:t>Г)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.</a:t>
            </a:r>
            <a:endParaRPr lang="ru-RU" sz="20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3059113" y="5229225"/>
            <a:ext cx="215900" cy="215900"/>
          </a:xfrm>
          <a:prstGeom prst="irregularSeal1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Нейтроны и вода 30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6048375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24525" y="1773238"/>
            <a:ext cx="33131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Atmospheric precipitations in July 2000 in the Chernobyl NPP area and the dynamics of neutron activity in Room #305/2 near the breach.</a:t>
            </a: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The water level in FCM accumulation near the breach area varies depending on the inflow/outflow rate that determines oscillations in the neutron flux density. </a:t>
            </a: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While applying the conservative approach, such oscillations may be attributed to 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</a:rPr>
              <a:t>К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eff variations.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ru-RU" sz="2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7950" y="188913"/>
            <a:ext cx="8928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The results of survey of neutron fluxes during periods of abnormally high atmospheric precipitations count in favor of the “hidden-accumulation” hypothesis.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5076825" y="3860800"/>
            <a:ext cx="574675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871378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LAVA GENERATION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MODEL (RESULTS)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Evaluation of the efficiency of countermeasures undertaken during early post-accident days to localize the Chernobyl NPP accident necessitates understanding of the processes that went on within the damaged power unit at that time. </a:t>
            </a:r>
          </a:p>
          <a:p>
            <a:pPr algn="ctr"/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In our opinion, based on the database developed and the results of simulation one may advance on such a way.</a:t>
            </a:r>
            <a:r>
              <a:rPr lang="en-US" sz="2400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ru-RU" sz="2400">
              <a:solidFill>
                <a:srgbClr val="800000"/>
              </a:solidFill>
              <a:latin typeface="Times New Roman" pitchFamily="18" charset="0"/>
            </a:endParaRPr>
          </a:p>
          <a:p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</a:endParaRPr>
          </a:p>
        </p:txBody>
      </p:sp>
      <p:pic>
        <p:nvPicPr>
          <p:cNvPr id="65543" name="Picture 7" descr="Вертолет над ЧАЭ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24175"/>
            <a:ext cx="52863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87137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Example of a Countermeasure against the “China Syndrome” </a:t>
            </a: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The “China Syndrome” (name of the same-title feature film) implies destruction of concrete slabs by hot fuel and its penetration into groundwater.</a:t>
            </a:r>
            <a:endParaRPr lang="ru-RU" sz="20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859338" y="1700213"/>
            <a:ext cx="39608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After a considerable drop in radioactive release it might have seemed that the main hazard was due to the “China Syndrome”. </a:t>
            </a:r>
          </a:p>
          <a:p>
            <a:endParaRPr lang="en-US" sz="2000" b="1" i="1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A special water-cooled under-foundation plate</a:t>
            </a:r>
            <a:r>
              <a:rPr lang="en-US" sz="2000" b="1" i="1"/>
              <a:t> 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was built.  </a:t>
            </a: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It represented a square of 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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 30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30 m</a:t>
            </a:r>
            <a:r>
              <a:rPr lang="en-US" sz="2000" b="1" i="1" baseline="30000">
                <a:solidFill>
                  <a:srgbClr val="800000"/>
                </a:solidFill>
                <a:latin typeface="Times New Roman" pitchFamily="18" charset="0"/>
              </a:rPr>
              <a:t>2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 with a thick of 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</a:t>
            </a: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 2.5 m. In the central part of the plate water-cooling pipes were laid. </a:t>
            </a:r>
          </a:p>
          <a:p>
            <a:endParaRPr lang="en-US" sz="2000" b="1" i="1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The work conditions, including radiation conditions, were extremely hard.</a:t>
            </a:r>
          </a:p>
        </p:txBody>
      </p:sp>
      <p:pic>
        <p:nvPicPr>
          <p:cNvPr id="67595" name="Picture 11" descr="C:\D\PCX\МНТЦ\Китайский синдром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468813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3657600" y="4038600"/>
            <a:ext cx="1125538" cy="162083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The KI ‑IBRAE model enables a detailed tracing of the processes of melting and gradual descending of materials heated up to a high temperature along with burning by them of concrete floors - i.e. the “China Syndrome” development process.</a:t>
            </a:r>
          </a:p>
          <a:p>
            <a:pPr algn="ctr"/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According to the model, the hazard must have only existed for the concrete floor slab between Room #305/2 and the SDC.</a:t>
            </a:r>
          </a:p>
          <a:p>
            <a:pPr algn="ctr"/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Such a hazard did partly realize indeed.</a:t>
            </a: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70662" name="Picture 6" descr="Прожег пли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81300"/>
            <a:ext cx="7127875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6588125" y="2708275"/>
            <a:ext cx="0" cy="230505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Мы в зале-август 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820150" cy="65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651500" y="1916113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435600" y="2565400"/>
            <a:ext cx="345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68313" y="260350"/>
            <a:ext cx="8353425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algn="ctr"/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The project objectives are: -systematization of a huge body of</a:t>
            </a:r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data on lava-like fuel-containing </a:t>
            </a:r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materials collected over 20 years of investigations </a:t>
            </a:r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at the “Shelter”; </a:t>
            </a:r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-generation of a database on their basis; </a:t>
            </a:r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and -development of models of the processes </a:t>
            </a:r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of lava generation and spreading </a:t>
            </a:r>
            <a:endParaRPr lang="ru-RU" sz="2800" b="1" i="1">
              <a:solidFill>
                <a:schemeClr val="bg1"/>
              </a:solidFill>
              <a:latin typeface="Times New Roman" pitchFamily="18" charset="0"/>
            </a:endParaRPr>
          </a:p>
          <a:p>
            <a:pPr lvl="2" algn="ctr"/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during early post-accident days.</a:t>
            </a:r>
            <a:r>
              <a:rPr lang="en-US" sz="2800">
                <a:latin typeface="Times New Roman" pitchFamily="18" charset="0"/>
              </a:rPr>
              <a:t> </a:t>
            </a:r>
            <a:endParaRPr lang="en-US" sz="28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Прожег в 307-2 (Е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59055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258888" y="260350"/>
            <a:ext cx="698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Generation of Horizontal Burnings-through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900113" y="4868863"/>
            <a:ext cx="7559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From the viewpoint of the present-day knowledge and in accordance with the KI‑IBRAE model, complex measures on prevention of Unit 4 slab fusion and penetration of fuel into groundwater were excessive. </a:t>
            </a: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4213" y="0"/>
            <a:ext cx="80645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LAVA    SPREADING MODEL 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Information Included into the Database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86200" y="1143000"/>
            <a:ext cx="1943100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CHESS - 1</a:t>
            </a:r>
            <a:endParaRPr lang="ru-RU" sz="2000" b="1">
              <a:latin typeface="Times New Roman" pitchFamily="18" charset="0"/>
            </a:endParaRPr>
          </a:p>
        </p:txBody>
      </p:sp>
      <p:pic>
        <p:nvPicPr>
          <p:cNvPr id="29703" name="Picture 7" descr="C:\D\PCX\МНТЦ\Главная диаграмма (Е) +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248400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026"/>
          <p:cNvSpPr txBox="1">
            <a:spLocks noChangeArrowheads="1"/>
          </p:cNvSpPr>
          <p:nvPr/>
        </p:nvSpPr>
        <p:spPr bwMode="auto">
          <a:xfrm>
            <a:off x="1331913" y="188913"/>
            <a:ext cx="74168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     LAVA    SPREADING MODEL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                   </a:t>
            </a: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VISCOCITY</a:t>
            </a:r>
          </a:p>
        </p:txBody>
      </p:sp>
      <p:pic>
        <p:nvPicPr>
          <p:cNvPr id="78851" name="Picture 1027" descr="image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b="5515"/>
          <a:stretch>
            <a:fillRect/>
          </a:stretch>
        </p:blipFill>
        <p:spPr bwMode="auto">
          <a:xfrm>
            <a:off x="323850" y="1412875"/>
            <a:ext cx="5903913" cy="4586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2" name="Text Box 1028"/>
          <p:cNvSpPr txBox="1">
            <a:spLocks noChangeArrowheads="1"/>
          </p:cNvSpPr>
          <p:nvPr/>
        </p:nvSpPr>
        <p:spPr bwMode="auto">
          <a:xfrm>
            <a:off x="107950" y="9810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V, Pa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*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ru-RU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853" name="Text Box 1029"/>
          <p:cNvSpPr txBox="1">
            <a:spLocks noChangeArrowheads="1"/>
          </p:cNvSpPr>
          <p:nvPr/>
        </p:nvSpPr>
        <p:spPr bwMode="auto">
          <a:xfrm>
            <a:off x="5435600" y="602138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T, </a:t>
            </a:r>
            <a:r>
              <a:rPr lang="en-US" b="1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ru-RU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854" name="Text Box 1030"/>
          <p:cNvSpPr txBox="1">
            <a:spLocks noChangeArrowheads="1"/>
          </p:cNvSpPr>
          <p:nvPr/>
        </p:nvSpPr>
        <p:spPr bwMode="auto">
          <a:xfrm>
            <a:off x="6372225" y="2276475"/>
            <a:ext cx="26638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800000"/>
                </a:solidFill>
                <a:latin typeface="Times New Roman" pitchFamily="18" charset="0"/>
              </a:rPr>
              <a:t>1 – </a:t>
            </a:r>
            <a:r>
              <a:rPr lang="en-US" b="1" i="1">
                <a:solidFill>
                  <a:srgbClr val="800000"/>
                </a:solidFill>
                <a:latin typeface="Times New Roman" pitchFamily="18" charset="0"/>
              </a:rPr>
              <a:t>experimental data for brown lavas</a:t>
            </a:r>
            <a:endParaRPr lang="en-US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en-US" b="1" i="1">
                <a:solidFill>
                  <a:srgbClr val="800000"/>
                </a:solidFill>
                <a:latin typeface="Times New Roman" pitchFamily="18" charset="0"/>
              </a:rPr>
              <a:t>2</a:t>
            </a:r>
            <a:r>
              <a:rPr lang="ru-RU" b="1" i="1">
                <a:solidFill>
                  <a:srgbClr val="800000"/>
                </a:solidFill>
                <a:latin typeface="Times New Roman" pitchFamily="18" charset="0"/>
              </a:rPr>
              <a:t> – </a:t>
            </a:r>
            <a:r>
              <a:rPr lang="en-US" b="1" i="1">
                <a:solidFill>
                  <a:srgbClr val="800000"/>
                </a:solidFill>
                <a:latin typeface="Times New Roman" pitchFamily="18" charset="0"/>
              </a:rPr>
              <a:t>results of extrapolation (natural lavas)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27088" y="188913"/>
            <a:ext cx="80660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LAVA    SPREADING</a:t>
            </a: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MODEL 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VERTICAL FLOWS</a:t>
            </a: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30727" name="Picture 7" descr="Потоки лавы (англ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765175"/>
            <a:ext cx="5256212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Prk-col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4663"/>
            <a:ext cx="3168650" cy="23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012-куч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92600"/>
            <a:ext cx="3311525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12" descr="B2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292600"/>
            <a:ext cx="3167063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2411413" y="2133600"/>
            <a:ext cx="3240087" cy="1366838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4572000" y="2997200"/>
            <a:ext cx="576263" cy="1295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 flipV="1">
            <a:off x="5076825" y="3573463"/>
            <a:ext cx="2447925" cy="719137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 descr="Лава на отм 9 -6 (Е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50950"/>
            <a:ext cx="6119813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5677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    LAVA </a:t>
            </a: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SPREADING </a:t>
            </a: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MODEL</a:t>
            </a:r>
            <a:endParaRPr lang="ru-RU" sz="2400" b="1" i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HORIZONTAL </a:t>
            </a: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LAVA </a:t>
            </a: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FLOW</a:t>
            </a:r>
          </a:p>
          <a:p>
            <a:pPr algn="ctr">
              <a:spcBef>
                <a:spcPct val="50000"/>
              </a:spcBef>
            </a:pP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55650" y="188913"/>
            <a:ext cx="792003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HORIZONTAL </a:t>
            </a: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LAVA </a:t>
            </a: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FLOW</a:t>
            </a:r>
          </a:p>
          <a:p>
            <a:pPr>
              <a:spcBef>
                <a:spcPct val="50000"/>
              </a:spcBef>
            </a:pPr>
            <a:endParaRPr lang="ru-RU" sz="2400" b="1">
              <a:latin typeface="Times New Roman" pitchFamily="18" charset="0"/>
            </a:endParaRPr>
          </a:p>
        </p:txBody>
      </p:sp>
      <p:pic>
        <p:nvPicPr>
          <p:cNvPr id="75783" name="Picture 7" descr="C:\D\PCX\МНТЦ\Горизонт. поток (2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400800" cy="59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07950" y="0"/>
            <a:ext cx="9036050" cy="158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Information on Lava Spreading at +9.000 Level Mark Known from Experimental Investigations</a:t>
            </a: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The status of LFCM and concrete in Room No 304/3, wherein lava surface was free from concrete, was studied in detail. </a:t>
            </a:r>
          </a:p>
        </p:txBody>
      </p:sp>
      <p:pic>
        <p:nvPicPr>
          <p:cNvPr id="77829" name="Picture 5" descr="3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0"/>
            <a:ext cx="5867400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795963" y="1773238"/>
            <a:ext cx="3240087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1 – enclosure of electrical cabinets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2 – neutron flux density sensor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3 – a fallen electrical cabinet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4 – cracks in the wall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5 – exposed metal fittings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6 – a rise by the wall separating Rooms #304/3 and #305/2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7 –area with undulating surface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8 – a deep vertical crack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9 – casing of Hole #</a:t>
            </a:r>
            <a:r>
              <a:rPr lang="ru-RU" i="1">
                <a:solidFill>
                  <a:srgbClr val="000099"/>
                </a:solidFill>
                <a:latin typeface="Times New Roman" pitchFamily="18" charset="0"/>
              </a:rPr>
              <a:t>В</a:t>
            </a:r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-12-79 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10 – sampling tubes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11 – containers with refuse and FCM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12 – concrete in the door aperture of Room #304/3</a:t>
            </a:r>
          </a:p>
          <a:p>
            <a:r>
              <a:rPr lang="en-US" i="1">
                <a:solidFill>
                  <a:srgbClr val="000099"/>
                </a:solidFill>
                <a:latin typeface="Times New Roman" pitchFamily="18" charset="0"/>
              </a:rPr>
              <a:t>13 – lava layer on the room floor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ru-RU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28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In the corridor No 301/5 the lava layer parameters and the depth of concrete de-structuring were determined at a number of points by means of bore holes and robots, most of the lava surface being covered with a layer of “fresh concrete”.</a:t>
            </a:r>
          </a:p>
          <a:p>
            <a:pPr algn="ctr"/>
            <a:endParaRPr lang="en-US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84213" y="5805488"/>
            <a:ext cx="799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32777" name="Picture 9" descr="C:\D\PCX\МНТЦ\Robots in 30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014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800000"/>
                </a:solidFill>
                <a:latin typeface="Times New Roman" pitchFamily="18" charset="0"/>
              </a:rPr>
              <a:t>There is virtually no precise information on the lava being under a layer of concrete in Rooms NoNo 301/6, 303/3, 302/3.</a:t>
            </a:r>
          </a:p>
          <a:p>
            <a:pPr algn="ctr">
              <a:spcBef>
                <a:spcPct val="50000"/>
              </a:spcBef>
            </a:pPr>
            <a:endParaRPr lang="ru-RU" sz="28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74759" name="Picture 7" descr="301-5-1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6264275" cy="501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3203575" y="4652963"/>
            <a:ext cx="0" cy="12239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348038" y="4797425"/>
            <a:ext cx="7207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ru-RU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07950" y="0"/>
            <a:ext cx="9036050" cy="252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i="1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FINDINGS OF THE LAVA-SPREADING MODEL</a:t>
            </a:r>
          </a:p>
          <a:p>
            <a:pPr algn="ctr"/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There are no direct data on lava-spreading boundaries for some ‘concreted’ rooms.  </a:t>
            </a:r>
          </a:p>
          <a:p>
            <a:pPr algn="ctr"/>
            <a:r>
              <a:rPr lang="en-US" sz="2000" b="1" i="1">
                <a:solidFill>
                  <a:srgbClr val="800000"/>
                </a:solidFill>
                <a:latin typeface="Times New Roman" pitchFamily="18" charset="0"/>
              </a:rPr>
              <a:t>In such a case computer simulation may be helpful. A good agreement of the results of performed calculations with all available experimental data allows drawing several conclusions – to a considerable degree of trustworthiness – on the character of lava-flow spreading over rooms at 9.000-m level mark. </a:t>
            </a:r>
          </a:p>
        </p:txBody>
      </p:sp>
      <p:pic>
        <p:nvPicPr>
          <p:cNvPr id="73733" name="Picture 5" descr="Таблиц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8638"/>
            <a:ext cx="65532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НБК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89317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5084763"/>
            <a:ext cx="84248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The results of the Project may (and should) be used at subsequent phases of the “Shelter"</a:t>
            </a:r>
            <a:r>
              <a:rPr lang="en-US" sz="2800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transformation into an environmentally safe facility</a:t>
            </a: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ru-RU" sz="280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1370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FINDINGS OF THE LAVA-SPREADING MODEL</a:t>
            </a:r>
          </a:p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Estimates of the amount of fuel in the large horizontal flow (according to the KI‑IBRAE model and expert evaluations (2001)</a:t>
            </a: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72709" name="Picture 5" descr="Таблиц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7489825" cy="52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301-6-Вход301-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8424862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410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The preceding slide demonstrates a good correlation between model calculations and earlier estimates.</a:t>
            </a:r>
          </a:p>
          <a:p>
            <a:pPr algn="ctr"/>
            <a:endParaRPr lang="en-US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The model also allows fully excluding from consideration the options suggesting a considerably smaller volume of lava in the horizontal flow and an appreciably lesser amount of fuel contained therein as compared to the above data. </a:t>
            </a:r>
          </a:p>
          <a:p>
            <a:pPr algn="ctr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In such a hypothetical case spreading of the lava over rooms at +9.000m level mark and at a distance up to </a:t>
            </a: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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 25 m must have been impossible due to lava cooling.</a:t>
            </a:r>
          </a:p>
          <a:p>
            <a:pPr algn="ctr"/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20938"/>
            <a:ext cx="2376488" cy="203041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0056" name="Group 120"/>
          <p:cNvGrpSpPr>
            <a:grpSpLocks/>
          </p:cNvGrpSpPr>
          <p:nvPr/>
        </p:nvGrpSpPr>
        <p:grpSpPr bwMode="auto">
          <a:xfrm>
            <a:off x="539750" y="549275"/>
            <a:ext cx="1655763" cy="2303463"/>
            <a:chOff x="0" y="0"/>
            <a:chExt cx="818" cy="960"/>
          </a:xfrm>
        </p:grpSpPr>
        <p:pic>
          <p:nvPicPr>
            <p:cNvPr id="40057" name="Picture 121"/>
            <p:cNvPicPr>
              <a:picLocks noChangeAspect="1" noChangeArrowheads="1"/>
            </p:cNvPicPr>
            <p:nvPr/>
          </p:nvPicPr>
          <p:blipFill>
            <a:blip r:embed="rId3">
              <a:lum bright="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56"/>
            <a:stretch>
              <a:fillRect/>
            </a:stretch>
          </p:blipFill>
          <p:spPr bwMode="auto">
            <a:xfrm>
              <a:off x="0" y="0"/>
              <a:ext cx="818" cy="960"/>
            </a:xfrm>
            <a:prstGeom prst="rect">
              <a:avLst/>
            </a:prstGeom>
            <a:solidFill>
              <a:schemeClr val="tx2"/>
            </a:solidFill>
          </p:spPr>
        </p:pic>
        <p:sp>
          <p:nvSpPr>
            <p:cNvPr id="40058" name="Text Box 122"/>
            <p:cNvSpPr txBox="1">
              <a:spLocks noChangeArrowheads="1"/>
            </p:cNvSpPr>
            <p:nvPr/>
          </p:nvSpPr>
          <p:spPr bwMode="auto">
            <a:xfrm>
              <a:off x="96" y="192"/>
              <a:ext cx="623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99"/>
                  </a:solidFill>
                  <a:latin typeface="Times New Roman" pitchFamily="18" charset="0"/>
                </a:rPr>
                <a:t>RRC “KI”</a:t>
              </a:r>
              <a:endParaRPr lang="ru-RU" sz="16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40059" name="Rectangle 123"/>
          <p:cNvSpPr>
            <a:spLocks noChangeArrowheads="1"/>
          </p:cNvSpPr>
          <p:nvPr/>
        </p:nvSpPr>
        <p:spPr bwMode="auto">
          <a:xfrm>
            <a:off x="2843213" y="1125538"/>
            <a:ext cx="3108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PROJECT #2916</a:t>
            </a:r>
            <a:endParaRPr lang="ru-RU" sz="32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40288" name="Picture 352" descr="C:\D\PCX\МНТЦ\IBR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4213"/>
            <a:ext cx="2038350" cy="2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427538" y="1773238"/>
            <a:ext cx="4392612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The results of the Project may be of interest while predicting the behavior of corium in localization systems (core-catchers) being developed for some reactors</a:t>
            </a:r>
            <a:r>
              <a:rPr lang="en-US" sz="2800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ru-RU" sz="2800" i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88913"/>
            <a:ext cx="428942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lvl="2">
              <a:buFontTx/>
              <a:buNone/>
            </a:pPr>
            <a:endParaRPr lang="en-US" sz="160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b="1" i="1">
                <a:solidFill>
                  <a:srgbClr val="000099"/>
                </a:solidFill>
                <a:latin typeface="Times New Roman" pitchFamily="18" charset="0"/>
              </a:rPr>
              <a:t>Terms of the Project implementation– </a:t>
            </a:r>
            <a:endParaRPr lang="ru-RU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 i="1">
                <a:solidFill>
                  <a:srgbClr val="000099"/>
                </a:solidFill>
                <a:latin typeface="Times New Roman" pitchFamily="18" charset="0"/>
              </a:rPr>
              <a:t>01.02.2005 - 01.08.2007</a:t>
            </a:r>
          </a:p>
          <a:p>
            <a:pPr lvl="2" algn="ctr">
              <a:buFontTx/>
              <a:buNone/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Participants of the Project - “Kurchatov Institute” and “Nuclear Safety Institute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of RAS</a:t>
            </a:r>
          </a:p>
          <a:p>
            <a:pPr algn="ctr">
              <a:buFontTx/>
              <a:buNone/>
            </a:pPr>
            <a:endParaRPr lang="ru-RU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147" name="Picture 3" descr="ИБРА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41663"/>
            <a:ext cx="43148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urchat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1188" y="260350"/>
            <a:ext cx="8137525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Sequence of the Project Implementation</a:t>
            </a:r>
            <a:endParaRPr lang="ru-RU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and Main  Results Achieved</a:t>
            </a:r>
          </a:p>
          <a:p>
            <a:pPr algn="ctr">
              <a:spcBef>
                <a:spcPct val="50000"/>
              </a:spcBef>
            </a:pPr>
            <a:endParaRPr lang="ru-RU" sz="28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04838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177" name="Picture 9" descr="Главная диаграмма (Е) 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49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35342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2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i="1">
                <a:solidFill>
                  <a:srgbClr val="000099"/>
                </a:solidFill>
                <a:latin typeface="Times New Roman" pitchFamily="18" charset="0"/>
              </a:rPr>
              <a:t>The database generation required verification, analysis and structuring of a huge body of experimental material achieved during investigations at the “Shelter” in 1986 – 2005.</a:t>
            </a:r>
          </a:p>
          <a:p>
            <a:pPr algn="ctr"/>
            <a:r>
              <a:rPr lang="en-US" sz="2200" b="1" i="1">
                <a:solidFill>
                  <a:srgbClr val="000099"/>
                </a:solidFill>
                <a:latin typeface="Times New Roman" pitchFamily="18" charset="0"/>
              </a:rPr>
              <a:t>A team of RRC KI’s specialists performed such a work in </a:t>
            </a:r>
          </a:p>
          <a:p>
            <a:pPr algn="ctr"/>
            <a:r>
              <a:rPr lang="en-US" sz="2200" b="1" i="1">
                <a:solidFill>
                  <a:srgbClr val="000099"/>
                </a:solidFill>
                <a:latin typeface="Times New Roman" pitchFamily="18" charset="0"/>
              </a:rPr>
              <a:t>2005 – 2006. </a:t>
            </a:r>
            <a:endParaRPr lang="ru-RU" sz="22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2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50825" y="2420938"/>
            <a:ext cx="3421063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 i="1">
                <a:solidFill>
                  <a:srgbClr val="800000"/>
                </a:solidFill>
                <a:latin typeface="Times New Roman" pitchFamily="18" charset="0"/>
              </a:rPr>
              <a:t>During the database development a variety of data taken from publications, presentation,</a:t>
            </a:r>
            <a:r>
              <a:rPr lang="en-US" b="1" i="1"/>
              <a:t> </a:t>
            </a:r>
            <a:r>
              <a:rPr lang="en-US" sz="2200" b="1" i="1">
                <a:solidFill>
                  <a:srgbClr val="800000"/>
                </a:solidFill>
                <a:latin typeface="Times New Roman" pitchFamily="18" charset="0"/>
              </a:rPr>
              <a:t>unpublished reports, construction drawings, etc. were verified and analyzed. </a:t>
            </a:r>
          </a:p>
          <a:p>
            <a:r>
              <a:rPr lang="en-US" sz="2200" b="1" i="1">
                <a:solidFill>
                  <a:srgbClr val="800000"/>
                </a:solidFill>
                <a:latin typeface="Times New Roman" pitchFamily="18" charset="0"/>
              </a:rPr>
              <a:t>Photo- and video-materials were studied as well.</a:t>
            </a:r>
          </a:p>
          <a:p>
            <a:r>
              <a:rPr lang="en-US" sz="2200" b="1" i="1">
                <a:solidFill>
                  <a:schemeClr val="accent2"/>
                </a:solidFill>
                <a:latin typeface="Times New Roman" pitchFamily="18" charset="0"/>
              </a:rPr>
              <a:t>The integral amount of information records used in the database exceeds 6000.</a:t>
            </a:r>
            <a:endParaRPr lang="ru-RU" sz="2200" b="1" i="1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200" b="1" i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21513" name="Picture 9" descr="305-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57475"/>
            <a:ext cx="4824412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059113" y="260350"/>
            <a:ext cx="3960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Database Generation</a:t>
            </a: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 descr="После стабилиз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1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/>
          <a:lstStyle/>
          <a:p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The importance of the database generated goes beyond the scope of the Project.</a:t>
            </a:r>
            <a:br>
              <a:rPr lang="en-US" sz="2800" b="1">
                <a:solidFill>
                  <a:srgbClr val="800000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It may be used at subsequent “Shelter”-transformation stages.</a:t>
            </a:r>
            <a:br>
              <a:rPr lang="en-US" sz="2800" b="1">
                <a:solidFill>
                  <a:srgbClr val="800000"/>
                </a:solidFill>
                <a:latin typeface="Times New Roman" pitchFamily="18" charset="0"/>
              </a:rPr>
            </a:br>
            <a:endParaRPr lang="ru-RU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2804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LAVA GENERATION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MODEL</a:t>
            </a:r>
          </a:p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Information included into the database</a:t>
            </a: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480175" y="1828800"/>
            <a:ext cx="251142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The time 30 minutes after the explosion was taken and  the relevant reconstruction of the data was made.</a:t>
            </a:r>
          </a:p>
          <a:p>
            <a:r>
              <a:rPr lang="en-US" sz="2400" b="1" i="1">
                <a:solidFill>
                  <a:srgbClr val="800000"/>
                </a:solidFill>
                <a:latin typeface="Times New Roman" pitchFamily="18" charset="0"/>
              </a:rPr>
              <a:t>The processes of lava generation were next simulated.</a:t>
            </a: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6634" name="Picture 10" descr="C:\D\PCX\МНТЦ\Главная диаграмма (Е) +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6096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5486400" y="3810000"/>
            <a:ext cx="9366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1296</TotalTime>
  <Words>1406</Words>
  <Application>Microsoft Office PowerPoint</Application>
  <PresentationFormat>Bildschirmpräsentation (4:3)</PresentationFormat>
  <Paragraphs>172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Times New Roman</vt:lpstr>
      <vt:lpstr>Arial</vt:lpstr>
      <vt:lpstr>Symbol</vt:lpstr>
      <vt:lpstr>Оформление по умолчанию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importance of the database generated goes beyond the scope of the Project. It may be used at subsequent “Shelter”-transformation stages.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Peters, Ursula</cp:lastModifiedBy>
  <cp:revision>141</cp:revision>
  <dcterms:created xsi:type="dcterms:W3CDTF">2007-02-17T17:51:38Z</dcterms:created>
  <dcterms:modified xsi:type="dcterms:W3CDTF">2012-10-15T16:10:01Z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Development of the Models for Nuclear Fuel Behavior during Active Phase of the Chernobyl Accident (CHESS1)</vt:lpwstr>
  </property>
</Properties>
</file>